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2"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Different Age Group of Tobacco Users</a:t>
            </a:r>
          </a:p>
        </c:rich>
      </c:tx>
      <c:layout>
        <c:manualLayout>
          <c:xMode val="edge"/>
          <c:yMode val="edge"/>
          <c:x val="0.2456717346499189"/>
          <c:y val="9.9835786060971418E-2"/>
        </c:manualLayout>
      </c:layout>
    </c:title>
    <c:plotArea>
      <c:layout/>
      <c:pieChart>
        <c:varyColors val="1"/>
        <c:ser>
          <c:idx val="0"/>
          <c:order val="0"/>
          <c:explosion val="17"/>
          <c:dLbls>
            <c:showCatName val="1"/>
            <c:showPercent val="1"/>
            <c:showLeaderLines val="1"/>
          </c:dLbls>
          <c:cat>
            <c:strRef>
              <c:f>Sheet1!$B$5:$B$8</c:f>
              <c:strCache>
                <c:ptCount val="4"/>
                <c:pt idx="0">
                  <c:v>Not working</c:v>
                </c:pt>
                <c:pt idx="1">
                  <c:v>Agriculture</c:v>
                </c:pt>
                <c:pt idx="2">
                  <c:v>permanent service</c:v>
                </c:pt>
                <c:pt idx="3">
                  <c:v>temporary service</c:v>
                </c:pt>
              </c:strCache>
            </c:strRef>
          </c:cat>
          <c:val>
            <c:numRef>
              <c:f>Sheet1!$C$5:$C$8</c:f>
              <c:numCache>
                <c:formatCode>General</c:formatCode>
                <c:ptCount val="4"/>
                <c:pt idx="0">
                  <c:v>12</c:v>
                </c:pt>
                <c:pt idx="1">
                  <c:v>82</c:v>
                </c:pt>
                <c:pt idx="2">
                  <c:v>15</c:v>
                </c:pt>
                <c:pt idx="3">
                  <c:v>19</c:v>
                </c:pt>
              </c:numCache>
            </c:numRef>
          </c:val>
        </c:ser>
        <c:dLbls>
          <c:showCatName val="1"/>
          <c:showPercent val="1"/>
        </c:dLbls>
        <c:firstSliceAng val="0"/>
      </c:pieChart>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dirty="0" smtClean="0"/>
              <a:t>Male</a:t>
            </a:r>
            <a:endParaRPr lang="en-US" dirty="0"/>
          </a:p>
        </c:rich>
      </c:tx>
      <c:layout/>
    </c:title>
    <c:plotArea>
      <c:layout/>
      <c:pieChart>
        <c:varyColors val="1"/>
        <c:ser>
          <c:idx val="0"/>
          <c:order val="0"/>
          <c:dLbls>
            <c:showCatName val="1"/>
            <c:showPercent val="1"/>
            <c:showLeaderLines val="1"/>
          </c:dLbls>
          <c:cat>
            <c:strRef>
              <c:f>Sheet1!$C$1:$C$2</c:f>
              <c:strCache>
                <c:ptCount val="2"/>
                <c:pt idx="0">
                  <c:v>users</c:v>
                </c:pt>
                <c:pt idx="1">
                  <c:v>Non users</c:v>
                </c:pt>
              </c:strCache>
            </c:strRef>
          </c:cat>
          <c:val>
            <c:numRef>
              <c:f>Sheet1!$D$1:$D$2</c:f>
              <c:numCache>
                <c:formatCode>General</c:formatCode>
                <c:ptCount val="2"/>
                <c:pt idx="0">
                  <c:v>63</c:v>
                </c:pt>
                <c:pt idx="1">
                  <c:v>37</c:v>
                </c:pt>
              </c:numCache>
            </c:numRef>
          </c:val>
        </c:ser>
        <c:dLbls>
          <c:showCatName val="1"/>
          <c:showPercent val="1"/>
        </c:dLbls>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dirty="0" smtClean="0"/>
              <a:t>Female</a:t>
            </a:r>
            <a:endParaRPr lang="en-US" dirty="0"/>
          </a:p>
        </c:rich>
      </c:tx>
      <c:layout/>
    </c:title>
    <c:plotArea>
      <c:layout/>
      <c:pieChart>
        <c:varyColors val="1"/>
        <c:ser>
          <c:idx val="0"/>
          <c:order val="0"/>
          <c:explosion val="26"/>
          <c:dLbls>
            <c:showCatName val="1"/>
            <c:showPercent val="1"/>
            <c:showLeaderLines val="1"/>
          </c:dLbls>
          <c:cat>
            <c:strRef>
              <c:f>Sheet1!$A$1:$A$3</c:f>
              <c:strCache>
                <c:ptCount val="3"/>
                <c:pt idx="0">
                  <c:v>Male</c:v>
                </c:pt>
                <c:pt idx="1">
                  <c:v>Yes</c:v>
                </c:pt>
                <c:pt idx="2">
                  <c:v>No</c:v>
                </c:pt>
              </c:strCache>
            </c:strRef>
          </c:cat>
          <c:val>
            <c:numRef>
              <c:f>Sheet1!$B$1:$B$3</c:f>
              <c:numCache>
                <c:formatCode>General</c:formatCode>
                <c:ptCount val="3"/>
                <c:pt idx="1">
                  <c:v>5</c:v>
                </c:pt>
                <c:pt idx="2">
                  <c:v>95</c:v>
                </c:pt>
              </c:numCache>
            </c:numRef>
          </c:val>
        </c:ser>
        <c:dLbls>
          <c:showCatName val="1"/>
          <c:showPercent val="1"/>
        </c:dLbls>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explosion val="37"/>
          <c:dLbls>
            <c:showCatName val="1"/>
            <c:showPercent val="1"/>
            <c:showLeaderLines val="1"/>
          </c:dLbls>
          <c:cat>
            <c:strRef>
              <c:f>Sheet4!$D$7:$D$13</c:f>
              <c:strCache>
                <c:ptCount val="7"/>
                <c:pt idx="0">
                  <c:v>Not working</c:v>
                </c:pt>
                <c:pt idx="1">
                  <c:v>Agriculture</c:v>
                </c:pt>
                <c:pt idx="2">
                  <c:v>permanent service</c:v>
                </c:pt>
                <c:pt idx="3">
                  <c:v>temporary service</c:v>
                </c:pt>
                <c:pt idx="4">
                  <c:v>professional work</c:v>
                </c:pt>
                <c:pt idx="5">
                  <c:v>self employed</c:v>
                </c:pt>
                <c:pt idx="6">
                  <c:v>others(specify)</c:v>
                </c:pt>
              </c:strCache>
            </c:strRef>
          </c:cat>
          <c:val>
            <c:numRef>
              <c:f>Sheet4!$E$7:$E$13</c:f>
              <c:numCache>
                <c:formatCode>General</c:formatCode>
                <c:ptCount val="7"/>
                <c:pt idx="0">
                  <c:v>12</c:v>
                </c:pt>
                <c:pt idx="1">
                  <c:v>82</c:v>
                </c:pt>
                <c:pt idx="2">
                  <c:v>15</c:v>
                </c:pt>
                <c:pt idx="3">
                  <c:v>19</c:v>
                </c:pt>
                <c:pt idx="4">
                  <c:v>8</c:v>
                </c:pt>
                <c:pt idx="5">
                  <c:v>41</c:v>
                </c:pt>
                <c:pt idx="6">
                  <c:v>16</c:v>
                </c:pt>
              </c:numCache>
            </c:numRef>
          </c:val>
        </c:ser>
        <c:ser>
          <c:idx val="1"/>
          <c:order val="1"/>
          <c:dLbls>
            <c:showCatName val="1"/>
            <c:showPercent val="1"/>
            <c:showLeaderLines val="1"/>
          </c:dLbls>
          <c:cat>
            <c:strRef>
              <c:f>Sheet4!$D$7:$D$13</c:f>
              <c:strCache>
                <c:ptCount val="7"/>
                <c:pt idx="0">
                  <c:v>Not working</c:v>
                </c:pt>
                <c:pt idx="1">
                  <c:v>Agriculture</c:v>
                </c:pt>
                <c:pt idx="2">
                  <c:v>permanent service</c:v>
                </c:pt>
                <c:pt idx="3">
                  <c:v>temporary service</c:v>
                </c:pt>
                <c:pt idx="4">
                  <c:v>professional work</c:v>
                </c:pt>
                <c:pt idx="5">
                  <c:v>self employed</c:v>
                </c:pt>
                <c:pt idx="6">
                  <c:v>others(specify)</c:v>
                </c:pt>
              </c:strCache>
            </c:strRef>
          </c:cat>
          <c:val>
            <c:numRef>
              <c:f>Sheet4!$F$7:$F$13</c:f>
              <c:numCache>
                <c:formatCode>General</c:formatCode>
                <c:ptCount val="7"/>
                <c:pt idx="0">
                  <c:v>72</c:v>
                </c:pt>
                <c:pt idx="1">
                  <c:v>28</c:v>
                </c:pt>
                <c:pt idx="2">
                  <c:v>10</c:v>
                </c:pt>
                <c:pt idx="3">
                  <c:v>12</c:v>
                </c:pt>
                <c:pt idx="4">
                  <c:v>6</c:v>
                </c:pt>
                <c:pt idx="5">
                  <c:v>44</c:v>
                </c:pt>
                <c:pt idx="6">
                  <c:v>16</c:v>
                </c:pt>
              </c:numCache>
            </c:numRef>
          </c:val>
        </c:ser>
        <c:dLbls>
          <c:showCatName val="1"/>
          <c:showPercent val="1"/>
        </c:dLbls>
        <c:firstSliceAng val="0"/>
      </c:pieChart>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barChart>
        <c:barDir val="col"/>
        <c:grouping val="clustered"/>
        <c:ser>
          <c:idx val="0"/>
          <c:order val="0"/>
          <c:cat>
            <c:strRef>
              <c:f>Sheet5!$C$3:$I$3</c:f>
              <c:strCache>
                <c:ptCount val="7"/>
                <c:pt idx="0">
                  <c:v>Cigarette</c:v>
                </c:pt>
                <c:pt idx="1">
                  <c:v>beedi</c:v>
                </c:pt>
                <c:pt idx="2">
                  <c:v>khaini</c:v>
                </c:pt>
                <c:pt idx="3">
                  <c:v>Gul</c:v>
                </c:pt>
                <c:pt idx="4">
                  <c:v>Beetel quid &amp; gutkha</c:v>
                </c:pt>
                <c:pt idx="5">
                  <c:v>Beedi/Cigarette &amp; Khaini</c:v>
                </c:pt>
                <c:pt idx="6">
                  <c:v>Beedi/Cigarette,Gutkha Khaini</c:v>
                </c:pt>
              </c:strCache>
            </c:strRef>
          </c:cat>
          <c:val>
            <c:numRef>
              <c:f>Sheet5!$C$4:$I$4</c:f>
              <c:numCache>
                <c:formatCode>General</c:formatCode>
                <c:ptCount val="7"/>
                <c:pt idx="0">
                  <c:v>4</c:v>
                </c:pt>
                <c:pt idx="1">
                  <c:v>12</c:v>
                </c:pt>
                <c:pt idx="2">
                  <c:v>99</c:v>
                </c:pt>
                <c:pt idx="3">
                  <c:v>8</c:v>
                </c:pt>
                <c:pt idx="4">
                  <c:v>4</c:v>
                </c:pt>
                <c:pt idx="5">
                  <c:v>30</c:v>
                </c:pt>
                <c:pt idx="6">
                  <c:v>36</c:v>
                </c:pt>
              </c:numCache>
            </c:numRef>
          </c:val>
        </c:ser>
        <c:gapWidth val="300"/>
        <c:axId val="58551296"/>
        <c:axId val="58565376"/>
      </c:barChart>
      <c:catAx>
        <c:axId val="58551296"/>
        <c:scaling>
          <c:orientation val="minMax"/>
        </c:scaling>
        <c:axPos val="b"/>
        <c:majorTickMark val="none"/>
        <c:tickLblPos val="nextTo"/>
        <c:crossAx val="58565376"/>
        <c:crosses val="autoZero"/>
        <c:auto val="1"/>
        <c:lblAlgn val="ctr"/>
        <c:lblOffset val="100"/>
      </c:catAx>
      <c:valAx>
        <c:axId val="58565376"/>
        <c:scaling>
          <c:orientation val="minMax"/>
        </c:scaling>
        <c:axPos val="l"/>
        <c:majorGridlines/>
        <c:minorGridlines/>
        <c:title>
          <c:tx>
            <c:rich>
              <a:bodyPr/>
              <a:lstStyle/>
              <a:p>
                <a:pPr>
                  <a:defRPr/>
                </a:pPr>
                <a:r>
                  <a:rPr lang="en-US" dirty="0" smtClean="0"/>
                  <a:t>No of Users</a:t>
                </a:r>
                <a:endParaRPr lang="en-IN" dirty="0"/>
              </a:p>
            </c:rich>
          </c:tx>
          <c:layout/>
        </c:title>
        <c:numFmt formatCode="General" sourceLinked="1"/>
        <c:tickLblPos val="nextTo"/>
        <c:crossAx val="58551296"/>
        <c:crosses val="autoZero"/>
        <c:crossBetween val="between"/>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varyColors val="1"/>
        <c:ser>
          <c:idx val="0"/>
          <c:order val="0"/>
          <c:explosion val="17"/>
          <c:dLbls>
            <c:showCatName val="1"/>
            <c:showPercent val="1"/>
            <c:showLeaderLines val="1"/>
          </c:dLbls>
          <c:cat>
            <c:strRef>
              <c:f>Sheet2!$B$2:$B$8</c:f>
              <c:strCache>
                <c:ptCount val="7"/>
                <c:pt idx="0">
                  <c:v>Not working</c:v>
                </c:pt>
                <c:pt idx="1">
                  <c:v>Agriculture</c:v>
                </c:pt>
                <c:pt idx="2">
                  <c:v>permanent service</c:v>
                </c:pt>
                <c:pt idx="3">
                  <c:v>temporary service</c:v>
                </c:pt>
                <c:pt idx="4">
                  <c:v>professional work</c:v>
                </c:pt>
                <c:pt idx="5">
                  <c:v>self employed</c:v>
                </c:pt>
                <c:pt idx="6">
                  <c:v>others(specify)</c:v>
                </c:pt>
              </c:strCache>
            </c:strRef>
          </c:cat>
          <c:val>
            <c:numRef>
              <c:f>Sheet2!$C$2:$C$8</c:f>
              <c:numCache>
                <c:formatCode>General</c:formatCode>
                <c:ptCount val="7"/>
                <c:pt idx="0">
                  <c:v>12</c:v>
                </c:pt>
                <c:pt idx="1">
                  <c:v>82</c:v>
                </c:pt>
                <c:pt idx="2">
                  <c:v>15</c:v>
                </c:pt>
                <c:pt idx="3">
                  <c:v>19</c:v>
                </c:pt>
                <c:pt idx="4">
                  <c:v>8</c:v>
                </c:pt>
                <c:pt idx="5">
                  <c:v>41</c:v>
                </c:pt>
                <c:pt idx="6">
                  <c:v>16</c:v>
                </c:pt>
              </c:numCache>
            </c:numRef>
          </c:val>
        </c:ser>
        <c:ser>
          <c:idx val="1"/>
          <c:order val="1"/>
          <c:dLbls>
            <c:showCatName val="1"/>
            <c:showPercent val="1"/>
            <c:showLeaderLines val="1"/>
          </c:dLbls>
          <c:cat>
            <c:strRef>
              <c:f>Sheet2!$B$2:$B$8</c:f>
              <c:strCache>
                <c:ptCount val="7"/>
                <c:pt idx="0">
                  <c:v>Not working</c:v>
                </c:pt>
                <c:pt idx="1">
                  <c:v>Agriculture</c:v>
                </c:pt>
                <c:pt idx="2">
                  <c:v>permanent service</c:v>
                </c:pt>
                <c:pt idx="3">
                  <c:v>temporary service</c:v>
                </c:pt>
                <c:pt idx="4">
                  <c:v>professional work</c:v>
                </c:pt>
                <c:pt idx="5">
                  <c:v>self employed</c:v>
                </c:pt>
                <c:pt idx="6">
                  <c:v>others(specify)</c:v>
                </c:pt>
              </c:strCache>
            </c:strRef>
          </c:cat>
          <c:val>
            <c:numRef>
              <c:f>Sheet2!$D$2:$D$8</c:f>
              <c:numCache>
                <c:formatCode>General</c:formatCode>
                <c:ptCount val="7"/>
              </c:numCache>
            </c:numRef>
          </c:val>
        </c:ser>
        <c:dLbls>
          <c:showCatName val="1"/>
          <c:showPercent val="1"/>
        </c:dLbls>
        <c:firstSliceAng val="0"/>
      </c:pie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layout/>
    </c:title>
    <c:plotArea>
      <c:layout/>
      <c:pieChart>
        <c:varyColors val="1"/>
        <c:ser>
          <c:idx val="0"/>
          <c:order val="0"/>
          <c:dPt>
            <c:idx val="0"/>
            <c:explosion val="7"/>
          </c:dPt>
          <c:dPt>
            <c:idx val="2"/>
            <c:explosion val="21"/>
          </c:dPt>
          <c:dPt>
            <c:idx val="3"/>
            <c:explosion val="22"/>
          </c:dPt>
          <c:dPt>
            <c:idx val="4"/>
            <c:explosion val="14"/>
          </c:dPt>
          <c:dLbls>
            <c:showCatName val="1"/>
            <c:showPercent val="1"/>
            <c:showLeaderLines val="1"/>
          </c:dLbls>
          <c:cat>
            <c:strRef>
              <c:f>Sheet1!$H$6:$H$10</c:f>
              <c:strCache>
                <c:ptCount val="5"/>
                <c:pt idx="0">
                  <c:v>Below 3000 INR</c:v>
                </c:pt>
                <c:pt idx="1">
                  <c:v>3000-5000 INR</c:v>
                </c:pt>
                <c:pt idx="2">
                  <c:v>5000-10000 INR</c:v>
                </c:pt>
                <c:pt idx="3">
                  <c:v>10000-20000 INR</c:v>
                </c:pt>
                <c:pt idx="4">
                  <c:v>More than 20000 INR</c:v>
                </c:pt>
              </c:strCache>
            </c:strRef>
          </c:cat>
          <c:val>
            <c:numRef>
              <c:f>Sheet1!$I$6:$I$10</c:f>
              <c:numCache>
                <c:formatCode>General</c:formatCode>
                <c:ptCount val="5"/>
                <c:pt idx="0">
                  <c:v>70</c:v>
                </c:pt>
                <c:pt idx="1">
                  <c:v>65</c:v>
                </c:pt>
                <c:pt idx="2">
                  <c:v>28</c:v>
                </c:pt>
                <c:pt idx="3">
                  <c:v>7</c:v>
                </c:pt>
                <c:pt idx="4">
                  <c:v>11</c:v>
                </c:pt>
              </c:numCache>
            </c:numRef>
          </c:val>
        </c:ser>
        <c:dLbls>
          <c:showCatName val="1"/>
          <c:showPercent val="1"/>
        </c:dLbls>
        <c:firstSliceAng val="0"/>
      </c:pie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en-US"/>
  <c:chart>
    <c:autoTitleDeleted val="1"/>
    <c:plotArea>
      <c:layout/>
      <c:pieChart>
        <c:varyColors val="1"/>
        <c:ser>
          <c:idx val="0"/>
          <c:order val="0"/>
          <c:dPt>
            <c:idx val="0"/>
            <c:explosion val="30"/>
          </c:dPt>
          <c:dPt>
            <c:idx val="2"/>
            <c:explosion val="19"/>
          </c:dPt>
          <c:dLbls>
            <c:showCatName val="1"/>
            <c:showPercent val="1"/>
            <c:showLeaderLines val="1"/>
          </c:dLbls>
          <c:cat>
            <c:strRef>
              <c:f>Sheet3!$D$5:$D$8</c:f>
              <c:strCache>
                <c:ptCount val="4"/>
                <c:pt idx="0">
                  <c:v>Below 15 years of age</c:v>
                </c:pt>
                <c:pt idx="1">
                  <c:v>15-25 years of age</c:v>
                </c:pt>
                <c:pt idx="2">
                  <c:v>25-35 years of age</c:v>
                </c:pt>
                <c:pt idx="3">
                  <c:v>35-45 years of age</c:v>
                </c:pt>
              </c:strCache>
            </c:strRef>
          </c:cat>
          <c:val>
            <c:numRef>
              <c:f>Sheet3!$E$5:$E$8</c:f>
              <c:numCache>
                <c:formatCode>General</c:formatCode>
                <c:ptCount val="4"/>
                <c:pt idx="0">
                  <c:v>19</c:v>
                </c:pt>
                <c:pt idx="1">
                  <c:v>101</c:v>
                </c:pt>
                <c:pt idx="2">
                  <c:v>16</c:v>
                </c:pt>
                <c:pt idx="3">
                  <c:v>6</c:v>
                </c:pt>
              </c:numCache>
            </c:numRef>
          </c:val>
        </c:ser>
        <c:dLbls>
          <c:showCatName val="1"/>
          <c:showPercent val="1"/>
        </c:dLbls>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explosion val="12"/>
          <c:dLbls>
            <c:showCatName val="1"/>
            <c:showPercent val="1"/>
            <c:showLeaderLines val="1"/>
          </c:dLbls>
          <c:cat>
            <c:strRef>
              <c:f>Sheet1!$F$6:$H$6</c:f>
              <c:strCache>
                <c:ptCount val="3"/>
                <c:pt idx="0">
                  <c:v>to look attractive</c:v>
                </c:pt>
                <c:pt idx="1">
                  <c:v>peer pressure</c:v>
                </c:pt>
                <c:pt idx="2">
                  <c:v>individual choice</c:v>
                </c:pt>
              </c:strCache>
            </c:strRef>
          </c:cat>
          <c:val>
            <c:numRef>
              <c:f>Sheet1!$F$7:$H$7</c:f>
              <c:numCache>
                <c:formatCode>General</c:formatCode>
                <c:ptCount val="3"/>
                <c:pt idx="0">
                  <c:v>12</c:v>
                </c:pt>
                <c:pt idx="1">
                  <c:v>124</c:v>
                </c:pt>
                <c:pt idx="2">
                  <c:v>57</c:v>
                </c:pt>
              </c:numCache>
            </c:numRef>
          </c:val>
        </c:ser>
        <c:dLbls>
          <c:showCatName val="1"/>
          <c:showPercent val="1"/>
        </c:dLbls>
        <c:firstSliceAng val="0"/>
      </c:pieChart>
    </c:plotArea>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B1AAE7B-3773-4EB7-8CF1-FD19C8D16C6F}"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1AAE7B-3773-4EB7-8CF1-FD19C8D16C6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1AAE7B-3773-4EB7-8CF1-FD19C8D16C6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B1AAE7B-3773-4EB7-8CF1-FD19C8D16C6F}"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B1AAE7B-3773-4EB7-8CF1-FD19C8D16C6F}"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1AAE7B-3773-4EB7-8CF1-FD19C8D16C6F}"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B1AAE7B-3773-4EB7-8CF1-FD19C8D16C6F}"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B1AAE7B-3773-4EB7-8CF1-FD19C8D16C6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1AAE7B-3773-4EB7-8CF1-FD19C8D16C6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B1AAE7B-3773-4EB7-8CF1-FD19C8D16C6F}"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4963D6-B71A-4678-AEE2-B507B32374E2}" type="datetimeFigureOut">
              <a:rPr lang="en-US" smtClean="0"/>
              <a:pPr/>
              <a:t>5/3/2012</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CB1AAE7B-3773-4EB7-8CF1-FD19C8D16C6F}"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34963D6-B71A-4678-AEE2-B507B32374E2}" type="datetimeFigureOut">
              <a:rPr lang="en-US" smtClean="0"/>
              <a:pPr/>
              <a:t>5/3/2012</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B1AAE7B-3773-4EB7-8CF1-FD19C8D16C6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876800" y="3886200"/>
            <a:ext cx="3581400" cy="1752600"/>
          </a:xfrm>
        </p:spPr>
        <p:txBody>
          <a:bodyPr/>
          <a:lstStyle/>
          <a:p>
            <a:pPr algn="l"/>
            <a:r>
              <a:rPr lang="en-US" dirty="0" smtClean="0"/>
              <a:t>Presented by:     </a:t>
            </a:r>
          </a:p>
          <a:p>
            <a:pPr algn="l"/>
            <a:r>
              <a:rPr lang="en-US" smtClean="0"/>
              <a:t>                   Sanjeev </a:t>
            </a:r>
            <a:r>
              <a:rPr lang="en-US" dirty="0" smtClean="0"/>
              <a:t>Kumar</a:t>
            </a:r>
            <a:endParaRPr lang="en-US" dirty="0"/>
          </a:p>
        </p:txBody>
      </p:sp>
      <p:sp>
        <p:nvSpPr>
          <p:cNvPr id="2" name="Title 1"/>
          <p:cNvSpPr>
            <a:spLocks noGrp="1"/>
          </p:cNvSpPr>
          <p:nvPr>
            <p:ph type="ctrTitle"/>
          </p:nvPr>
        </p:nvSpPr>
        <p:spPr>
          <a:xfrm>
            <a:off x="685800" y="685801"/>
            <a:ext cx="7772400" cy="2667000"/>
          </a:xfrm>
        </p:spPr>
        <p:txBody>
          <a:bodyPr>
            <a:normAutofit/>
          </a:bodyPr>
          <a:lstStyle/>
          <a:p>
            <a:pPr algn="l"/>
            <a:r>
              <a:rPr lang="en-US" dirty="0"/>
              <a:t/>
            </a:r>
            <a:br>
              <a:rPr lang="en-US" dirty="0"/>
            </a:br>
            <a:r>
              <a:rPr lang="en-US" b="1" dirty="0" smtClean="0"/>
              <a:t>"</a:t>
            </a:r>
            <a:r>
              <a:rPr lang="en-US" b="1" dirty="0"/>
              <a:t>Tobacco Use in Nalanda District </a:t>
            </a:r>
            <a:r>
              <a:rPr lang="en-US" b="1" dirty="0" smtClean="0"/>
              <a:t>of Bihar</a:t>
            </a:r>
            <a:r>
              <a:rPr lang="en-US" b="1" dirty="0"/>
              <a:t>, India"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457200"/>
            <a:ext cx="7772400" cy="5562600"/>
          </a:xfrm>
        </p:spPr>
        <p:txBody>
          <a:bodyPr/>
          <a:lstStyle/>
          <a:p>
            <a:endParaRPr lang="en-IN" dirty="0" smtClean="0"/>
          </a:p>
          <a:p>
            <a:r>
              <a:rPr lang="en-IN" dirty="0" smtClean="0"/>
              <a:t>By </a:t>
            </a:r>
            <a:r>
              <a:rPr lang="en-IN" dirty="0" smtClean="0"/>
              <a:t>applying this statistical tool, </a:t>
            </a:r>
            <a:endParaRPr lang="en-IN" dirty="0" smtClean="0"/>
          </a:p>
          <a:p>
            <a:endParaRPr lang="en-IN" dirty="0" smtClean="0"/>
          </a:p>
          <a:p>
            <a:r>
              <a:rPr lang="en-IN" dirty="0" smtClean="0"/>
              <a:t>Recommended Sample Size is 385 </a:t>
            </a:r>
            <a:endParaRPr lang="en-IN" dirty="0" smtClean="0"/>
          </a:p>
          <a:p>
            <a:endParaRPr lang="en-IN" dirty="0" smtClean="0"/>
          </a:p>
          <a:p>
            <a:r>
              <a:rPr lang="en-IN" dirty="0" smtClean="0"/>
              <a:t>Where, Margin of error is 5% </a:t>
            </a:r>
            <a:endParaRPr lang="en-IN" dirty="0" smtClean="0"/>
          </a:p>
          <a:p>
            <a:endParaRPr lang="en-IN" dirty="0" smtClean="0"/>
          </a:p>
          <a:p>
            <a:r>
              <a:rPr lang="en-IN" dirty="0" smtClean="0"/>
              <a:t>Level of Confidence is 95% </a:t>
            </a:r>
            <a:endParaRPr lang="en-IN" dirty="0" smtClean="0"/>
          </a:p>
          <a:p>
            <a:endParaRPr lang="en-IN" dirty="0" smtClean="0"/>
          </a:p>
          <a:p>
            <a:r>
              <a:rPr lang="en-IN" dirty="0" smtClean="0"/>
              <a:t>Response Distribution is 50% </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Sampling Technique: </a:t>
            </a:r>
          </a:p>
        </p:txBody>
      </p:sp>
      <p:sp>
        <p:nvSpPr>
          <p:cNvPr id="3" name="Content Placeholder 2"/>
          <p:cNvSpPr>
            <a:spLocks noGrp="1"/>
          </p:cNvSpPr>
          <p:nvPr>
            <p:ph sz="quarter" idx="1"/>
          </p:nvPr>
        </p:nvSpPr>
        <p:spPr/>
        <p:txBody>
          <a:bodyPr>
            <a:normAutofit fontScale="85000" lnSpcReduction="10000"/>
          </a:bodyPr>
          <a:lstStyle/>
          <a:p>
            <a:r>
              <a:rPr lang="en-IN" dirty="0" smtClean="0"/>
              <a:t>There is </a:t>
            </a:r>
            <a:r>
              <a:rPr lang="en-IN" b="1" dirty="0" smtClean="0"/>
              <a:t>Proportionate stratified random sampling is done. </a:t>
            </a:r>
          </a:p>
          <a:p>
            <a:pPr>
              <a:buNone/>
            </a:pPr>
            <a:r>
              <a:rPr lang="en-IN" u="sng" dirty="0" smtClean="0"/>
              <a:t>Data Collection Technique: </a:t>
            </a:r>
          </a:p>
          <a:p>
            <a:r>
              <a:rPr lang="en-IN" dirty="0" smtClean="0"/>
              <a:t>Data source is primary by the close ended questionnaire </a:t>
            </a:r>
          </a:p>
          <a:p>
            <a:pPr>
              <a:buNone/>
            </a:pPr>
            <a:r>
              <a:rPr lang="en-IN" u="sng" dirty="0" smtClean="0"/>
              <a:t>Contact Method: </a:t>
            </a:r>
          </a:p>
          <a:p>
            <a:pPr>
              <a:buNone/>
            </a:pPr>
            <a:r>
              <a:rPr lang="en-IN" dirty="0" smtClean="0"/>
              <a:t>Personal interview of the males &amp; females, those having more than 14 </a:t>
            </a:r>
          </a:p>
          <a:p>
            <a:pPr>
              <a:buNone/>
            </a:pPr>
            <a:r>
              <a:rPr lang="en-IN" dirty="0" smtClean="0"/>
              <a:t>Years. </a:t>
            </a:r>
          </a:p>
          <a:p>
            <a:pPr>
              <a:buNone/>
            </a:pPr>
            <a:r>
              <a:rPr lang="en-IN" u="sng" dirty="0" smtClean="0"/>
              <a:t>Data collection: </a:t>
            </a:r>
          </a:p>
          <a:p>
            <a:r>
              <a:rPr lang="en-IN" dirty="0" smtClean="0"/>
              <a:t>In each block one village is selected on random basis where 19 respondents are taken </a:t>
            </a:r>
          </a:p>
          <a:p>
            <a:r>
              <a:rPr lang="en-IN" dirty="0" smtClean="0"/>
              <a:t>While in </a:t>
            </a:r>
            <a:r>
              <a:rPr lang="en-IN" dirty="0" err="1" smtClean="0"/>
              <a:t>Hilsa</a:t>
            </a:r>
            <a:r>
              <a:rPr lang="en-IN" dirty="0" smtClean="0"/>
              <a:t> block 24 Respondents are taken. </a:t>
            </a:r>
          </a:p>
          <a:p>
            <a:pPr>
              <a:buNone/>
            </a:pPr>
            <a:r>
              <a:rPr lang="en-IN" u="sng" dirty="0" smtClean="0"/>
              <a:t>Data Analysis: </a:t>
            </a:r>
          </a:p>
          <a:p>
            <a:r>
              <a:rPr lang="en-IN" dirty="0" smtClean="0"/>
              <a:t>It is a quantitative study for which SPSS 16 and MS Excel 2007 is </a:t>
            </a:r>
            <a:r>
              <a:rPr lang="en-IN" dirty="0" smtClean="0"/>
              <a:t>used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Results &amp; Findings: </a:t>
            </a:r>
            <a:endParaRPr lang="en-IN" dirty="0"/>
          </a:p>
        </p:txBody>
      </p:sp>
      <p:sp>
        <p:nvSpPr>
          <p:cNvPr id="3" name="Content Placeholder 2"/>
          <p:cNvSpPr>
            <a:spLocks noGrp="1"/>
          </p:cNvSpPr>
          <p:nvPr>
            <p:ph sz="quarter" idx="1"/>
          </p:nvPr>
        </p:nvSpPr>
        <p:spPr/>
        <p:txBody>
          <a:bodyPr/>
          <a:lstStyle/>
          <a:p>
            <a:pPr>
              <a:buNone/>
            </a:pPr>
            <a:r>
              <a:rPr lang="en-IN" u="sng" dirty="0" smtClean="0"/>
              <a:t>Age Wise distribution of Tobacco Users: </a:t>
            </a:r>
          </a:p>
          <a:p>
            <a:pPr>
              <a:buNone/>
            </a:pPr>
            <a:endParaRPr lang="en-IN" u="sng" dirty="0"/>
          </a:p>
        </p:txBody>
      </p:sp>
      <p:graphicFrame>
        <p:nvGraphicFramePr>
          <p:cNvPr id="4" name="Chart 3"/>
          <p:cNvGraphicFramePr/>
          <p:nvPr/>
        </p:nvGraphicFramePr>
        <p:xfrm>
          <a:off x="838200" y="1414462"/>
          <a:ext cx="7467599" cy="483393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smtClean="0"/>
              <a:t>In 15-24 years age group 8%, 25-44 years age group 51%, 45-59 years age group 18%, More than 59 years age group 23 % are Tobacco Users.</a:t>
            </a:r>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848600" cy="1189038"/>
          </a:xfrm>
        </p:spPr>
        <p:txBody>
          <a:bodyPr>
            <a:noAutofit/>
          </a:bodyPr>
          <a:lstStyle/>
          <a:p>
            <a:r>
              <a:rPr lang="en-US" dirty="0" smtClean="0"/>
              <a:t> </a:t>
            </a:r>
            <a:r>
              <a:rPr lang="en-IN" dirty="0" smtClean="0"/>
              <a:t/>
            </a:r>
            <a:br>
              <a:rPr lang="en-IN" dirty="0" smtClean="0"/>
            </a:br>
            <a:r>
              <a:rPr lang="en-US" sz="3200" dirty="0" smtClean="0"/>
              <a:t>Gender wise distribution of Tobacco Use:</a:t>
            </a:r>
            <a:r>
              <a:rPr lang="en-IN" dirty="0" smtClean="0"/>
              <a:t/>
            </a:r>
            <a:br>
              <a:rPr lang="en-IN" dirty="0" smtClean="0"/>
            </a:br>
            <a:endParaRPr lang="en-IN" dirty="0"/>
          </a:p>
        </p:txBody>
      </p:sp>
      <p:graphicFrame>
        <p:nvGraphicFramePr>
          <p:cNvPr id="6" name="Content Placeholder 5"/>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4" name="Content Placeholder 3"/>
          <p:cNvGraphicFramePr>
            <a:graphicFrameLocks noGrp="1"/>
          </p:cNvGraphicFramePr>
          <p:nvPr>
            <p:ph sz="quarter" idx="1"/>
          </p:nvPr>
        </p:nvGraphicFramePr>
        <p:xfrm>
          <a:off x="609600" y="457200"/>
          <a:ext cx="7772400" cy="3886200"/>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905000" y="3200400"/>
            <a:ext cx="5181600" cy="2585323"/>
          </a:xfrm>
          <a:prstGeom prst="rect">
            <a:avLst/>
          </a:prstGeom>
        </p:spPr>
        <p:txBody>
          <a:bodyPr wrap="square">
            <a:spAutoFit/>
          </a:bodyPr>
          <a:lstStyle/>
          <a:p>
            <a:endParaRPr lang="en-IN" dirty="0" smtClean="0"/>
          </a:p>
          <a:p>
            <a:endParaRPr lang="en-IN" dirty="0" smtClean="0"/>
          </a:p>
          <a:p>
            <a:endParaRPr lang="en-IN" dirty="0" smtClean="0"/>
          </a:p>
          <a:p>
            <a:endParaRPr lang="en-IN" dirty="0" smtClean="0"/>
          </a:p>
          <a:p>
            <a:endParaRPr lang="en-IN" dirty="0" smtClean="0"/>
          </a:p>
          <a:p>
            <a:r>
              <a:rPr lang="en-IN" dirty="0" smtClean="0"/>
              <a:t>Out of 381 Respondents 300 are males and 81 are females. In 300 males 189 are users which contributes as 63 % while 37% are Non users. In 81 Females, 4 are user and 77 are non users, which contribute as 5% user and 95% non user. </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fontScale="90000"/>
          </a:bodyPr>
          <a:lstStyle/>
          <a:p>
            <a:r>
              <a:rPr lang="en-US" dirty="0" smtClean="0"/>
              <a:t>Occupation wise distribution of Tobacco Use:</a:t>
            </a:r>
            <a:endParaRPr lang="en-IN" dirty="0"/>
          </a:p>
        </p:txBody>
      </p:sp>
      <p:graphicFrame>
        <p:nvGraphicFramePr>
          <p:cNvPr id="10" name="Content Placeholder 9"/>
          <p:cNvGraphicFramePr>
            <a:graphicFrameLocks noGrp="1"/>
          </p:cNvGraphicFramePr>
          <p:nvPr>
            <p:ph sz="quarter" idx="1"/>
          </p:nvPr>
        </p:nvGraphicFramePr>
        <p:xfrm>
          <a:off x="533400" y="1447800"/>
          <a:ext cx="81534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smtClean="0"/>
          </a:p>
          <a:p>
            <a:endParaRPr lang="en-US" dirty="0" smtClean="0"/>
          </a:p>
          <a:p>
            <a:pPr algn="just"/>
            <a:r>
              <a:rPr lang="en-US" dirty="0" smtClean="0"/>
              <a:t>Out of 193 Tobacco users 43% are associated with Agriculture, 8% are permanent service, 10% are temporary service,4% are professional work,21 % are self employed,8% are others and 6% are not working.</a:t>
            </a:r>
            <a:endParaRPr lang="en-IN" dirty="0" smtClean="0"/>
          </a:p>
          <a:p>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Distribution of Product wise Tobacco Users:</a:t>
            </a:r>
            <a:endParaRPr lang="en-IN" dirty="0"/>
          </a:p>
        </p:txBody>
      </p:sp>
      <p:graphicFrame>
        <p:nvGraphicFramePr>
          <p:cNvPr id="6" name="Content Placeholder 5"/>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r>
              <a:rPr lang="en-US" dirty="0" smtClean="0"/>
              <a:t>Out of 193 Tobacco users 51% are </a:t>
            </a:r>
            <a:r>
              <a:rPr lang="en-US" dirty="0" err="1" smtClean="0"/>
              <a:t>khaini</a:t>
            </a:r>
            <a:r>
              <a:rPr lang="en-US" dirty="0" smtClean="0"/>
              <a:t> users,4% are </a:t>
            </a:r>
            <a:r>
              <a:rPr lang="en-US" dirty="0" err="1" smtClean="0"/>
              <a:t>Gul</a:t>
            </a:r>
            <a:r>
              <a:rPr lang="en-US" dirty="0" smtClean="0"/>
              <a:t> users, 2% are </a:t>
            </a:r>
            <a:r>
              <a:rPr lang="en-US" dirty="0" err="1" smtClean="0"/>
              <a:t>Beetel</a:t>
            </a:r>
            <a:r>
              <a:rPr lang="en-US" dirty="0" smtClean="0"/>
              <a:t> quid &amp; gutkha,16% are </a:t>
            </a:r>
            <a:r>
              <a:rPr lang="en-US" dirty="0" err="1" smtClean="0"/>
              <a:t>Beedi</a:t>
            </a:r>
            <a:r>
              <a:rPr lang="en-US" dirty="0" smtClean="0"/>
              <a:t>/Cigarette &amp; </a:t>
            </a:r>
            <a:r>
              <a:rPr lang="en-US" dirty="0" err="1" smtClean="0"/>
              <a:t>Khaini</a:t>
            </a:r>
            <a:r>
              <a:rPr lang="en-US" dirty="0" smtClean="0"/>
              <a:t> Users,19% are </a:t>
            </a:r>
            <a:r>
              <a:rPr lang="en-US" dirty="0" err="1" smtClean="0"/>
              <a:t>Beedi</a:t>
            </a:r>
            <a:r>
              <a:rPr lang="en-US" dirty="0" smtClean="0"/>
              <a:t>/</a:t>
            </a:r>
            <a:r>
              <a:rPr lang="en-US" dirty="0" err="1" smtClean="0"/>
              <a:t>Cigarette,Khaini</a:t>
            </a:r>
            <a:r>
              <a:rPr lang="en-US" dirty="0" smtClean="0"/>
              <a:t>&amp; </a:t>
            </a:r>
            <a:r>
              <a:rPr lang="en-US" dirty="0" err="1" smtClean="0"/>
              <a:t>Gutkha</a:t>
            </a:r>
            <a:r>
              <a:rPr lang="en-US" dirty="0" smtClean="0"/>
              <a:t> users,2% are cigarette users,6% are </a:t>
            </a:r>
            <a:r>
              <a:rPr lang="en-US" dirty="0" err="1" smtClean="0"/>
              <a:t>Beedi</a:t>
            </a:r>
            <a:r>
              <a:rPr lang="en-US" dirty="0" smtClean="0"/>
              <a:t> users.</a:t>
            </a:r>
            <a:endParaRPr lang="en-IN"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Manav</a:t>
            </a:r>
            <a:r>
              <a:rPr lang="en-US" dirty="0" smtClean="0"/>
              <a:t> Foundation”</a:t>
            </a:r>
            <a:endParaRPr lang="en-IN" dirty="0"/>
          </a:p>
        </p:txBody>
      </p:sp>
      <p:sp>
        <p:nvSpPr>
          <p:cNvPr id="3" name="Content Placeholder 2"/>
          <p:cNvSpPr>
            <a:spLocks noGrp="1"/>
          </p:cNvSpPr>
          <p:nvPr>
            <p:ph sz="quarter" idx="1"/>
          </p:nvPr>
        </p:nvSpPr>
        <p:spPr/>
        <p:txBody>
          <a:bodyPr/>
          <a:lstStyle/>
          <a:p>
            <a:pPr>
              <a:buNone/>
            </a:pPr>
            <a:r>
              <a:rPr lang="en-US" b="1" u="sng" dirty="0" smtClean="0"/>
              <a:t>Introduction</a:t>
            </a:r>
            <a:endParaRPr lang="en-IN" b="1" u="sng" dirty="0" smtClean="0"/>
          </a:p>
          <a:p>
            <a:pPr algn="just"/>
            <a:r>
              <a:rPr lang="en-IN" dirty="0" smtClean="0"/>
              <a:t>Founded in 1997 by a group of young social development </a:t>
            </a:r>
            <a:r>
              <a:rPr lang="en-IN" dirty="0" smtClean="0"/>
              <a:t>professionals. It </a:t>
            </a:r>
            <a:r>
              <a:rPr lang="en-IN" dirty="0" smtClean="0"/>
              <a:t>is a Hilsa-based NGO advocating for social change, with field offices in Bihar and Jharkhand. </a:t>
            </a:r>
            <a:r>
              <a:rPr lang="en-IN" dirty="0" smtClean="0"/>
              <a:t>It</a:t>
            </a:r>
            <a:r>
              <a:rPr lang="en-IN" dirty="0" smtClean="0"/>
              <a:t> </a:t>
            </a:r>
            <a:r>
              <a:rPr lang="en-IN" dirty="0" smtClean="0"/>
              <a:t>worked for two decades to raise aspirations and improve everyday life for the most marginalized and excluded rural populations. </a:t>
            </a:r>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Occupation wise distribution of Tobacco Use:</a:t>
            </a:r>
            <a:endParaRPr lang="en-IN" dirty="0"/>
          </a:p>
        </p:txBody>
      </p:sp>
      <p:graphicFrame>
        <p:nvGraphicFramePr>
          <p:cNvPr id="7" name="Content Placeholder 6"/>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smtClean="0"/>
          </a:p>
          <a:p>
            <a:endParaRPr lang="en-US" dirty="0" smtClean="0"/>
          </a:p>
          <a:p>
            <a:endParaRPr lang="en-US" dirty="0" smtClean="0"/>
          </a:p>
          <a:p>
            <a:r>
              <a:rPr lang="en-US" dirty="0" smtClean="0"/>
              <a:t>Out of 193 Tobacco users 43% are associated with Agriculture, 8% are permanent service, 10% are temporary service,4% are professional work,21 % are self employed,8% are others and 6% are not working.</a:t>
            </a:r>
            <a:endParaRPr lang="en-IN"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Income wise Distribution of Tobacco users:</a:t>
            </a:r>
            <a:endParaRPr lang="en-IN" dirty="0"/>
          </a:p>
        </p:txBody>
      </p:sp>
      <p:graphicFrame>
        <p:nvGraphicFramePr>
          <p:cNvPr id="5" name="Content Placeholder 4"/>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smtClean="0"/>
          </a:p>
          <a:p>
            <a:endParaRPr lang="en-US" dirty="0" smtClean="0"/>
          </a:p>
          <a:p>
            <a:r>
              <a:rPr lang="en-US" dirty="0" smtClean="0"/>
              <a:t>In all of tobacco users, 39 % are belong to below 3000 INR income group,36% are from 3000-5000 INR group,15% are 5000-10000 INR group,4% are 10,000-20,000 INR group,6% are more than 20,000 INR group.</a:t>
            </a:r>
            <a:endParaRPr lang="en-IN" dirty="0" smtClean="0"/>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 wise distribution of Tobacco initiation Age</a:t>
            </a:r>
            <a:endParaRPr lang="en-IN" dirty="0"/>
          </a:p>
        </p:txBody>
      </p:sp>
      <p:graphicFrame>
        <p:nvGraphicFramePr>
          <p:cNvPr id="4" name="Content Placeholder 3"/>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US" dirty="0" smtClean="0"/>
              <a:t>In all of the tobacco users, who have knowledge about the </a:t>
            </a:r>
            <a:r>
              <a:rPr lang="en-US" dirty="0" err="1" smtClean="0"/>
              <a:t>harmness</a:t>
            </a:r>
            <a:r>
              <a:rPr lang="en-US" dirty="0" smtClean="0"/>
              <a:t>, which is caused by the consumption of tobacco: 71% are belong to 15-25 years of age,11% are 25-35 years of age,4% are 35-45 years of age group,14% are below 15 years of age group.</a:t>
            </a:r>
            <a:endParaRPr lang="en-IN" dirty="0" smtClean="0"/>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Distribution of encouraging Factors:</a:t>
            </a:r>
            <a:endParaRPr lang="en-IN" dirty="0"/>
          </a:p>
        </p:txBody>
      </p:sp>
      <p:graphicFrame>
        <p:nvGraphicFramePr>
          <p:cNvPr id="7" name="Content Placeholder 6"/>
          <p:cNvGraphicFramePr>
            <a:graphicFrameLocks noGrp="1"/>
          </p:cNvGraphicFramePr>
          <p:nvPr>
            <p:ph sz="quarter" idx="1"/>
          </p:nvPr>
        </p:nvGraphicFramePr>
        <p:xfrm>
          <a:off x="914400" y="1447800"/>
          <a:ext cx="77724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endParaRPr lang="en-US" dirty="0" smtClean="0"/>
          </a:p>
          <a:p>
            <a:endParaRPr lang="en-US" dirty="0" smtClean="0"/>
          </a:p>
          <a:p>
            <a:r>
              <a:rPr lang="en-US" dirty="0" smtClean="0"/>
              <a:t>In all of tobacco users, 64% are encourage to use tobacco by peer pressure, 30% are for individual choice and 6% are for look attractive.</a:t>
            </a:r>
            <a:endParaRPr lang="en-IN" dirty="0" smtClean="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IN" dirty="0"/>
          </a:p>
        </p:txBody>
      </p:sp>
      <p:sp>
        <p:nvSpPr>
          <p:cNvPr id="3" name="Content Placeholder 2"/>
          <p:cNvSpPr>
            <a:spLocks noGrp="1"/>
          </p:cNvSpPr>
          <p:nvPr>
            <p:ph sz="quarter" idx="1"/>
          </p:nvPr>
        </p:nvSpPr>
        <p:spPr/>
        <p:txBody>
          <a:bodyPr>
            <a:normAutofit fontScale="92500" lnSpcReduction="20000"/>
          </a:bodyPr>
          <a:lstStyle/>
          <a:p>
            <a:endParaRPr lang="en-IN" dirty="0" smtClean="0"/>
          </a:p>
          <a:p>
            <a:r>
              <a:rPr lang="en-IN" dirty="0" smtClean="0"/>
              <a:t>About half of the males are tobacco users while 5% of the females are tobacco users. </a:t>
            </a:r>
          </a:p>
          <a:p>
            <a:r>
              <a:rPr lang="en-IN" dirty="0" smtClean="0"/>
              <a:t> About half of the respondent ,who are tobacco users are belong to 25-44 years age group while one fourth of the tobacco users are belong to more than 59 years of age group. </a:t>
            </a:r>
          </a:p>
          <a:p>
            <a:r>
              <a:rPr lang="en-IN" dirty="0" smtClean="0"/>
              <a:t>About more than half of the tobacco users are chewing tobacco users (Major contribution goes to </a:t>
            </a:r>
            <a:r>
              <a:rPr lang="en-IN" dirty="0" err="1" smtClean="0"/>
              <a:t>khaini</a:t>
            </a:r>
            <a:r>
              <a:rPr lang="en-IN" dirty="0" smtClean="0"/>
              <a:t> and marginally goes to </a:t>
            </a:r>
            <a:r>
              <a:rPr lang="en-IN" dirty="0" err="1" smtClean="0"/>
              <a:t>Gutkha</a:t>
            </a:r>
            <a:r>
              <a:rPr lang="en-IN" dirty="0" smtClean="0"/>
              <a:t> &amp; </a:t>
            </a:r>
            <a:r>
              <a:rPr lang="en-IN" dirty="0" err="1" smtClean="0"/>
              <a:t>Gul</a:t>
            </a:r>
            <a:r>
              <a:rPr lang="en-IN" dirty="0" smtClean="0"/>
              <a:t>) while smoking tobacco use is very minimal. </a:t>
            </a:r>
          </a:p>
          <a:p>
            <a:r>
              <a:rPr lang="en-IN" dirty="0" smtClean="0"/>
              <a:t> About one third of the Tobacco users have 3000-5000 INR income and about more than one third of the tobacco users have below 3000 INR Income. One more important finding that is tobacco users are very less in high income Group.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Continued…</a:t>
            </a:r>
            <a:endParaRPr lang="en-IN" dirty="0"/>
          </a:p>
        </p:txBody>
      </p:sp>
      <p:sp>
        <p:nvSpPr>
          <p:cNvPr id="3" name="Content Placeholder 2"/>
          <p:cNvSpPr>
            <a:spLocks noGrp="1"/>
          </p:cNvSpPr>
          <p:nvPr>
            <p:ph sz="quarter" idx="1"/>
          </p:nvPr>
        </p:nvSpPr>
        <p:spPr/>
        <p:txBody>
          <a:bodyPr/>
          <a:lstStyle/>
          <a:p>
            <a:r>
              <a:rPr lang="en-IN" dirty="0" smtClean="0"/>
              <a:t>About two fifth of the tobacco users are belong to agriculture as an occupation and almost one fifth of the tobacco users are self employed. </a:t>
            </a:r>
          </a:p>
          <a:p>
            <a:r>
              <a:rPr lang="en-IN" dirty="0" smtClean="0"/>
              <a:t>About three fourth of the tobacco users have knowledge about the Tobacco hazards has initiated to use tobacco in 15-25 years of age. </a:t>
            </a:r>
          </a:p>
          <a:p>
            <a:r>
              <a:rPr lang="en-IN" dirty="0" smtClean="0"/>
              <a:t>About three fifth of the tobacco users are encouraged to use tobacco products by peers while one third of the tobacco users are encouraged to use tobacco by individual choice. </a:t>
            </a:r>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of the Study</a:t>
            </a:r>
            <a:endParaRPr lang="en-IN" dirty="0"/>
          </a:p>
        </p:txBody>
      </p:sp>
      <p:sp>
        <p:nvSpPr>
          <p:cNvPr id="3" name="Content Placeholder 2"/>
          <p:cNvSpPr>
            <a:spLocks noGrp="1"/>
          </p:cNvSpPr>
          <p:nvPr>
            <p:ph sz="quarter" idx="1"/>
          </p:nvPr>
        </p:nvSpPr>
        <p:spPr/>
        <p:txBody>
          <a:bodyPr/>
          <a:lstStyle/>
          <a:p>
            <a:r>
              <a:rPr lang="en-IN" dirty="0" smtClean="0"/>
              <a:t>Tobacco is an agricultural product processed from the leaves of plants in the genus </a:t>
            </a:r>
            <a:r>
              <a:rPr lang="en-IN" dirty="0" err="1" smtClean="0"/>
              <a:t>Nicotiana</a:t>
            </a:r>
            <a:r>
              <a:rPr lang="en-IN" dirty="0" smtClean="0"/>
              <a:t>. It can be consumed, used as an organic pesticide and, in the form of nicotine </a:t>
            </a:r>
            <a:r>
              <a:rPr lang="en-IN" dirty="0" err="1" smtClean="0"/>
              <a:t>tartrate</a:t>
            </a:r>
            <a:r>
              <a:rPr lang="en-IN" dirty="0" smtClean="0"/>
              <a:t>, used in some medicines. It is most commonly used as a recreational drug, and is a valuable cash crop for countries such as Cuba, China and the United States. In consumption it most commonly appears in the forms of smoking, chewing, snuffing, or dipping tobacco. </a:t>
            </a:r>
            <a:endParaRPr lang="en-IN"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IN" dirty="0"/>
          </a:p>
        </p:txBody>
      </p:sp>
      <p:sp>
        <p:nvSpPr>
          <p:cNvPr id="3" name="Content Placeholder 2"/>
          <p:cNvSpPr>
            <a:spLocks noGrp="1"/>
          </p:cNvSpPr>
          <p:nvPr>
            <p:ph sz="quarter" idx="1"/>
          </p:nvPr>
        </p:nvSpPr>
        <p:spPr/>
        <p:txBody>
          <a:bodyPr>
            <a:normAutofit/>
          </a:bodyPr>
          <a:lstStyle/>
          <a:p>
            <a:r>
              <a:rPr lang="en-IN" dirty="0" smtClean="0"/>
              <a:t>The high prevalence rate of tobacco use in Bihar specifically </a:t>
            </a:r>
            <a:r>
              <a:rPr lang="en-IN" dirty="0" err="1" smtClean="0"/>
              <a:t>Nalanda</a:t>
            </a:r>
            <a:r>
              <a:rPr lang="en-IN" dirty="0" smtClean="0"/>
              <a:t> District calls for urgent action, taken into consideration its implication on public health including the huge health cost burden. The government of India enacted Cigarette and other tobacco products(Prohibition of advertisement &amp; regulation of trade and commerce production supply &amp; distribution) Act 2003 to prohibit the consumption of cigarettes and other tobacco products which are injurious to health with a view to achieve improvement of public health in </a:t>
            </a:r>
            <a:r>
              <a:rPr lang="en-IN" dirty="0" smtClean="0"/>
              <a:t>general.</a:t>
            </a:r>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Continued…</a:t>
            </a:r>
            <a:endParaRPr lang="en-IN" dirty="0"/>
          </a:p>
        </p:txBody>
      </p:sp>
      <p:sp>
        <p:nvSpPr>
          <p:cNvPr id="3" name="Content Placeholder 2"/>
          <p:cNvSpPr>
            <a:spLocks noGrp="1"/>
          </p:cNvSpPr>
          <p:nvPr>
            <p:ph sz="quarter" idx="1"/>
          </p:nvPr>
        </p:nvSpPr>
        <p:spPr/>
        <p:txBody>
          <a:bodyPr/>
          <a:lstStyle/>
          <a:p>
            <a:r>
              <a:rPr lang="en-IN" dirty="0" smtClean="0"/>
              <a:t>But </a:t>
            </a:r>
            <a:r>
              <a:rPr lang="en-IN" dirty="0" smtClean="0"/>
              <a:t>still this is not getting attention in the implementation. In </a:t>
            </a:r>
            <a:r>
              <a:rPr lang="en-IN" dirty="0" err="1" smtClean="0"/>
              <a:t>Nalanda</a:t>
            </a:r>
            <a:r>
              <a:rPr lang="en-IN" dirty="0" smtClean="0"/>
              <a:t> district, it is found </a:t>
            </a:r>
            <a:r>
              <a:rPr lang="en-IN" dirty="0" err="1" smtClean="0"/>
              <a:t>Khaini</a:t>
            </a:r>
            <a:r>
              <a:rPr lang="en-IN" dirty="0" smtClean="0"/>
              <a:t> is frequently used by the male population. This tobacco product is deepened in the society in such an extent that people are not able to accept it as tobacco products. So intervention measures need to be urgently explored. </a:t>
            </a:r>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Recommendation: </a:t>
            </a:r>
            <a:br>
              <a:rPr lang="en-IN" dirty="0" smtClean="0"/>
            </a:br>
            <a:endParaRPr lang="en-IN" dirty="0"/>
          </a:p>
        </p:txBody>
      </p:sp>
      <p:sp>
        <p:nvSpPr>
          <p:cNvPr id="3" name="Content Placeholder 2"/>
          <p:cNvSpPr>
            <a:spLocks noGrp="1"/>
          </p:cNvSpPr>
          <p:nvPr>
            <p:ph sz="quarter" idx="1"/>
          </p:nvPr>
        </p:nvSpPr>
        <p:spPr/>
        <p:txBody>
          <a:bodyPr>
            <a:normAutofit/>
          </a:bodyPr>
          <a:lstStyle/>
          <a:p>
            <a:r>
              <a:rPr lang="en-IN" dirty="0" smtClean="0"/>
              <a:t>Analyse the state tobacco control situation (impact of tobacco use, political willingness, public awareness, etc.) </a:t>
            </a:r>
          </a:p>
          <a:p>
            <a:r>
              <a:rPr lang="en-IN" dirty="0" smtClean="0"/>
              <a:t>Government should discourage the agriculture of Tobacco Products, which is the main cause of the frequently consumption of </a:t>
            </a:r>
            <a:r>
              <a:rPr lang="en-IN" dirty="0" err="1" smtClean="0"/>
              <a:t>Khaini</a:t>
            </a:r>
            <a:r>
              <a:rPr lang="en-IN" dirty="0" smtClean="0"/>
              <a:t>. </a:t>
            </a:r>
          </a:p>
          <a:p>
            <a:r>
              <a:rPr lang="en-IN" dirty="0" smtClean="0"/>
              <a:t>Build </a:t>
            </a:r>
            <a:r>
              <a:rPr lang="en-IN" dirty="0" smtClean="0"/>
              <a:t>a comprehensive state plan of action reflecting ground level priorities and realities. </a:t>
            </a:r>
          </a:p>
          <a:p>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sz="quarter" idx="1"/>
          </p:nvPr>
        </p:nvSpPr>
        <p:spPr/>
        <p:txBody>
          <a:bodyPr/>
          <a:lstStyle/>
          <a:p>
            <a:r>
              <a:rPr lang="en-IN" dirty="0" smtClean="0"/>
              <a:t>Establish through state regulation/legislation sustained funding mechanisms for tobacco control programmes. </a:t>
            </a:r>
          </a:p>
          <a:p>
            <a:r>
              <a:rPr lang="en-IN" dirty="0" smtClean="0"/>
              <a:t>Incorporate specified IEC framework for tobacco control on local level. </a:t>
            </a:r>
          </a:p>
          <a:p>
            <a:r>
              <a:rPr lang="en-IN" dirty="0" smtClean="0"/>
              <a:t>Develop strategies for monitoring and counteraction of tobacco industry activities in the state. </a:t>
            </a:r>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Limitation of the Study: </a:t>
            </a:r>
            <a:br>
              <a:rPr lang="en-IN" dirty="0" smtClean="0"/>
            </a:br>
            <a:endParaRPr lang="en-IN" dirty="0"/>
          </a:p>
        </p:txBody>
      </p:sp>
      <p:sp>
        <p:nvSpPr>
          <p:cNvPr id="3" name="Content Placeholder 2"/>
          <p:cNvSpPr>
            <a:spLocks noGrp="1"/>
          </p:cNvSpPr>
          <p:nvPr>
            <p:ph sz="quarter" idx="1"/>
          </p:nvPr>
        </p:nvSpPr>
        <p:spPr/>
        <p:txBody>
          <a:bodyPr/>
          <a:lstStyle/>
          <a:p>
            <a:r>
              <a:rPr lang="en-IN" dirty="0" smtClean="0"/>
              <a:t>There is a huge variation in the population in district. So there is possibility that small sample will </a:t>
            </a:r>
            <a:r>
              <a:rPr lang="en-IN" dirty="0" smtClean="0"/>
              <a:t>not able </a:t>
            </a:r>
            <a:r>
              <a:rPr lang="en-IN" dirty="0" smtClean="0"/>
              <a:t>to present the whole universe. </a:t>
            </a:r>
          </a:p>
          <a:p>
            <a:r>
              <a:rPr lang="en-IN" dirty="0" smtClean="0"/>
              <a:t>Women Respondent was found hesitated during the interview, which will definitely affect the result. </a:t>
            </a:r>
          </a:p>
          <a:p>
            <a:r>
              <a:rPr lang="en-IN" dirty="0" smtClean="0"/>
              <a:t>Age group of 15 -24 years respondents were found hesitated during interview, which will definitely affect the result. </a:t>
            </a:r>
          </a:p>
          <a:p>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References: </a:t>
            </a:r>
            <a:br>
              <a:rPr lang="en-IN" dirty="0" smtClean="0"/>
            </a:br>
            <a:endParaRPr lang="en-IN" dirty="0"/>
          </a:p>
        </p:txBody>
      </p:sp>
      <p:sp>
        <p:nvSpPr>
          <p:cNvPr id="3" name="Content Placeholder 2"/>
          <p:cNvSpPr>
            <a:spLocks noGrp="1"/>
          </p:cNvSpPr>
          <p:nvPr>
            <p:ph sz="quarter" idx="1"/>
          </p:nvPr>
        </p:nvSpPr>
        <p:spPr/>
        <p:txBody>
          <a:bodyPr>
            <a:normAutofit fontScale="70000" lnSpcReduction="20000"/>
          </a:bodyPr>
          <a:lstStyle/>
          <a:p>
            <a:pPr>
              <a:buNone/>
            </a:pPr>
            <a:r>
              <a:rPr lang="en-IN" dirty="0" smtClean="0"/>
              <a:t>1. World Health Organization. Report of the regional consultation in tobacco and </a:t>
            </a:r>
            <a:r>
              <a:rPr lang="en-IN" dirty="0" err="1" smtClean="0"/>
              <a:t>alcohol.Sri</a:t>
            </a:r>
            <a:r>
              <a:rPr lang="en-IN" dirty="0" smtClean="0"/>
              <a:t> Lanka, November 1997 (http://w3.whosea.org/tfi/issue_situation.htm) </a:t>
            </a:r>
          </a:p>
          <a:p>
            <a:pPr>
              <a:buNone/>
            </a:pPr>
            <a:r>
              <a:rPr lang="en-IN" dirty="0" smtClean="0"/>
              <a:t>2</a:t>
            </a:r>
            <a:r>
              <a:rPr lang="en-IN" i="1" dirty="0" smtClean="0"/>
              <a:t>. World Health Organization. Tobacco Health: A global status report, World Health Organization, Geneva, 1997 (http://w3.whosea.org/tfi/ issue_situation.htm). </a:t>
            </a:r>
          </a:p>
          <a:p>
            <a:pPr>
              <a:buNone/>
            </a:pPr>
            <a:r>
              <a:rPr lang="en-IN" dirty="0" smtClean="0"/>
              <a:t>3. </a:t>
            </a:r>
            <a:r>
              <a:rPr lang="en-IN" dirty="0" err="1" smtClean="0"/>
              <a:t>Bhonsle</a:t>
            </a:r>
            <a:r>
              <a:rPr lang="en-IN" dirty="0" smtClean="0"/>
              <a:t> RB, </a:t>
            </a:r>
            <a:r>
              <a:rPr lang="en-IN" dirty="0" err="1" smtClean="0"/>
              <a:t>Murti</a:t>
            </a:r>
            <a:r>
              <a:rPr lang="en-IN" dirty="0" smtClean="0"/>
              <a:t> PR, Gupta PC. Tobacco habits in India. In Gupta PC, </a:t>
            </a:r>
            <a:r>
              <a:rPr lang="en-IN" dirty="0" err="1" smtClean="0"/>
              <a:t>Hamner</a:t>
            </a:r>
            <a:r>
              <a:rPr lang="en-IN" dirty="0" smtClean="0"/>
              <a:t> JE, </a:t>
            </a:r>
            <a:r>
              <a:rPr lang="en-IN" dirty="0" err="1" smtClean="0"/>
              <a:t>Murti</a:t>
            </a:r>
            <a:r>
              <a:rPr lang="en-IN" dirty="0" smtClean="0"/>
              <a:t> PR, Control of tobacco-related cancers and other diseases, proceedings of an international symposium, 1990, Eds. Oxford University press, Bombay, 1992. </a:t>
            </a:r>
          </a:p>
          <a:p>
            <a:pPr>
              <a:buNone/>
            </a:pPr>
            <a:r>
              <a:rPr lang="en-IN" dirty="0" smtClean="0"/>
              <a:t>4. Gupta PC. Survey of socio-demographic characteristics of tobacco use among 99598 individuals in Bombay, India using handheld computes. Tobacco control, Summer 1996; 5(2): 114-20. </a:t>
            </a:r>
          </a:p>
          <a:p>
            <a:pPr>
              <a:buNone/>
            </a:pPr>
            <a:r>
              <a:rPr lang="en-IN" dirty="0" smtClean="0"/>
              <a:t>5. India 2002, Publication Division, Ministry of Information and </a:t>
            </a:r>
            <a:r>
              <a:rPr lang="en-IN" dirty="0" err="1" smtClean="0"/>
              <a:t>Boradcasting</a:t>
            </a:r>
            <a:r>
              <a:rPr lang="en-IN" dirty="0" smtClean="0"/>
              <a:t>, Government of India. </a:t>
            </a:r>
          </a:p>
          <a:p>
            <a:pPr>
              <a:buNone/>
            </a:pPr>
            <a:r>
              <a:rPr lang="en-IN" dirty="0" smtClean="0"/>
              <a:t>6. </a:t>
            </a:r>
            <a:r>
              <a:rPr lang="en-IN" dirty="0" err="1" smtClean="0"/>
              <a:t>Sinha</a:t>
            </a:r>
            <a:r>
              <a:rPr lang="en-IN" dirty="0" smtClean="0"/>
              <a:t> DN, Gupta PC, </a:t>
            </a:r>
            <a:r>
              <a:rPr lang="en-IN" dirty="0" err="1" smtClean="0"/>
              <a:t>Pednekar</a:t>
            </a:r>
            <a:r>
              <a:rPr lang="en-IN" dirty="0" smtClean="0"/>
              <a:t> MS, Jones JT, Warren CW. Tobacco use among school personnel in Bihar, </a:t>
            </a:r>
            <a:r>
              <a:rPr lang="it-IT" dirty="0" smtClean="0"/>
              <a:t>India. Tobacco Control 2002; 11: 82-3. </a:t>
            </a:r>
          </a:p>
          <a:p>
            <a:pPr>
              <a:buNone/>
            </a:pPr>
            <a:r>
              <a:rPr lang="en-IN" dirty="0" smtClean="0"/>
              <a:t>7. Mehta FS, </a:t>
            </a:r>
            <a:r>
              <a:rPr lang="en-IN" dirty="0" err="1" smtClean="0"/>
              <a:t>Pindborg</a:t>
            </a:r>
            <a:r>
              <a:rPr lang="en-IN" dirty="0" smtClean="0"/>
              <a:t> JJ, </a:t>
            </a:r>
            <a:r>
              <a:rPr lang="en-IN" dirty="0" err="1" smtClean="0"/>
              <a:t>Hamner</a:t>
            </a:r>
            <a:r>
              <a:rPr lang="en-IN" dirty="0" smtClean="0"/>
              <a:t> JE. Oral cancer and precancerous condition in India, 1971, Tata Institute </a:t>
            </a:r>
            <a:r>
              <a:rPr lang="en-IN" dirty="0" err="1" smtClean="0"/>
              <a:t>ofFundamental</a:t>
            </a:r>
            <a:r>
              <a:rPr lang="en-IN" dirty="0" smtClean="0"/>
              <a:t> Research, Mumbai, </a:t>
            </a:r>
            <a:r>
              <a:rPr lang="en-IN" dirty="0" err="1" smtClean="0"/>
              <a:t>Munksgaard</a:t>
            </a:r>
            <a:r>
              <a:rPr lang="en-IN" dirty="0" smtClean="0"/>
              <a:t>, Copenhagen 1971; 113-26. </a:t>
            </a:r>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895600" y="274638"/>
            <a:ext cx="5791200" cy="3611562"/>
          </a:xfrm>
        </p:spPr>
        <p:txBody>
          <a:bodyPr>
            <a:normAutofit/>
          </a:bodyPr>
          <a:lstStyle/>
          <a:p>
            <a:r>
              <a:rPr lang="en-US" dirty="0" smtClean="0"/>
              <a:t/>
            </a:r>
            <a:br>
              <a:rPr lang="en-US" dirty="0" smtClean="0"/>
            </a:br>
            <a:r>
              <a:rPr lang="en-US" dirty="0" smtClean="0"/>
              <a:t/>
            </a:r>
            <a:br>
              <a:rPr lang="en-US" dirty="0" smtClean="0"/>
            </a:br>
            <a:r>
              <a:rPr lang="en-US" dirty="0" smtClean="0"/>
              <a:t/>
            </a:r>
            <a:br>
              <a:rPr lang="en-US" dirty="0" smtClean="0"/>
            </a:br>
            <a:r>
              <a:rPr lang="en-US" sz="5400" b="1" dirty="0" smtClean="0"/>
              <a:t>“Thank You”</a:t>
            </a:r>
            <a:endParaRPr lang="en-IN" sz="54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IN" dirty="0"/>
          </a:p>
        </p:txBody>
      </p:sp>
      <p:sp>
        <p:nvSpPr>
          <p:cNvPr id="3" name="Content Placeholder 2"/>
          <p:cNvSpPr>
            <a:spLocks noGrp="1"/>
          </p:cNvSpPr>
          <p:nvPr>
            <p:ph sz="quarter" idx="1"/>
          </p:nvPr>
        </p:nvSpPr>
        <p:spPr/>
        <p:txBody>
          <a:bodyPr>
            <a:normAutofit/>
          </a:bodyPr>
          <a:lstStyle/>
          <a:p>
            <a:r>
              <a:rPr lang="en-IN" dirty="0" smtClean="0"/>
              <a:t>The state of Bihar lies in the eastern part of India. </a:t>
            </a:r>
            <a:r>
              <a:rPr lang="en-IN" dirty="0" smtClean="0"/>
              <a:t>its </a:t>
            </a:r>
            <a:r>
              <a:rPr lang="en-IN" dirty="0" smtClean="0"/>
              <a:t>population is 103,804,637 (census </a:t>
            </a:r>
            <a:r>
              <a:rPr lang="en-IN" dirty="0" smtClean="0"/>
              <a:t>2011).The </a:t>
            </a:r>
            <a:r>
              <a:rPr lang="en-IN" dirty="0" smtClean="0"/>
              <a:t>state is divided into 38 </a:t>
            </a:r>
            <a:r>
              <a:rPr lang="en-IN" dirty="0" err="1" smtClean="0"/>
              <a:t>districts.It</a:t>
            </a:r>
            <a:r>
              <a:rPr lang="en-IN" dirty="0" smtClean="0"/>
              <a:t> </a:t>
            </a:r>
            <a:r>
              <a:rPr lang="en-IN" dirty="0" smtClean="0"/>
              <a:t>is adjacent to Patna, </a:t>
            </a:r>
            <a:r>
              <a:rPr lang="en-IN" dirty="0" err="1" smtClean="0"/>
              <a:t>Jahanabad</a:t>
            </a:r>
            <a:r>
              <a:rPr lang="en-IN" dirty="0" smtClean="0"/>
              <a:t>, </a:t>
            </a:r>
            <a:r>
              <a:rPr lang="en-IN" dirty="0" err="1" smtClean="0"/>
              <a:t>Shekhpura</a:t>
            </a:r>
            <a:r>
              <a:rPr lang="en-IN" dirty="0" smtClean="0"/>
              <a:t> and </a:t>
            </a:r>
            <a:r>
              <a:rPr lang="en-IN" dirty="0" err="1" smtClean="0"/>
              <a:t>Nawada</a:t>
            </a:r>
            <a:r>
              <a:rPr lang="en-IN" dirty="0" smtClean="0"/>
              <a:t> district which is comprised of 20 blocks namely-Giriak,Rahui,Noorsarai,Harnaut,Chandi,Islampur,Rajgir,AsthamaSarmera,Tharthari,Hilsa,Bind,Biharshariff,Ekangarsarai,Ben,Nagarnausa, </a:t>
            </a:r>
            <a:r>
              <a:rPr lang="en-IN" dirty="0" err="1" smtClean="0"/>
              <a:t>Karaiparsurai,Silao</a:t>
            </a:r>
            <a:r>
              <a:rPr lang="en-IN" dirty="0" smtClean="0"/>
              <a:t>, </a:t>
            </a:r>
            <a:r>
              <a:rPr lang="en-IN" dirty="0" err="1" smtClean="0"/>
              <a:t>Parwalpur,Katrisarai</a:t>
            </a:r>
            <a:r>
              <a:rPr lang="en-IN" dirty="0" smtClean="0"/>
              <a:t>. </a:t>
            </a:r>
          </a:p>
          <a:p>
            <a:r>
              <a:rPr lang="en-IN" dirty="0" smtClean="0"/>
              <a:t>Tobacco use in Bihar has generally been reported to be high. One recent study showed a prevalence of 77% among school personnel in Bihar, almost identical among men and women (</a:t>
            </a:r>
            <a:r>
              <a:rPr lang="en-IN" dirty="0" err="1" smtClean="0"/>
              <a:t>Sinha</a:t>
            </a:r>
            <a:r>
              <a:rPr lang="en-IN" dirty="0" smtClean="0"/>
              <a:t> DN at al 2002).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IN" dirty="0"/>
          </a:p>
        </p:txBody>
      </p:sp>
      <p:sp>
        <p:nvSpPr>
          <p:cNvPr id="3" name="Content Placeholder 2"/>
          <p:cNvSpPr>
            <a:spLocks noGrp="1"/>
          </p:cNvSpPr>
          <p:nvPr>
            <p:ph sz="quarter" idx="1"/>
          </p:nvPr>
        </p:nvSpPr>
        <p:spPr/>
        <p:txBody>
          <a:bodyPr>
            <a:normAutofit/>
          </a:bodyPr>
          <a:lstStyle/>
          <a:p>
            <a:pPr>
              <a:buNone/>
            </a:pPr>
            <a:r>
              <a:rPr lang="en-IN" u="sng" dirty="0" smtClean="0"/>
              <a:t>Bihar Scenario (GATS 2010) </a:t>
            </a:r>
          </a:p>
          <a:p>
            <a:r>
              <a:rPr lang="en-IN" dirty="0" smtClean="0"/>
              <a:t>54% of adults in Bihar use tobacco in some form: smoking, chewing, application to the teeth and gums or sniffing. About 41.8% of adults use tobacco on a daily basis whereas a little more than 11.7% use it occasionally. The prevalence of tobacco use among males is 66.2% as compared with 40% among females. </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Rationality </a:t>
            </a:r>
            <a:endParaRPr lang="en-IN" dirty="0"/>
          </a:p>
        </p:txBody>
      </p:sp>
      <p:sp>
        <p:nvSpPr>
          <p:cNvPr id="3" name="Content Placeholder 2"/>
          <p:cNvSpPr>
            <a:spLocks noGrp="1"/>
          </p:cNvSpPr>
          <p:nvPr>
            <p:ph sz="quarter" idx="1"/>
          </p:nvPr>
        </p:nvSpPr>
        <p:spPr/>
        <p:txBody>
          <a:bodyPr>
            <a:normAutofit/>
          </a:bodyPr>
          <a:lstStyle/>
          <a:p>
            <a:r>
              <a:rPr lang="en-IN" dirty="0" smtClean="0"/>
              <a:t>By </a:t>
            </a:r>
            <a:r>
              <a:rPr lang="en-IN" dirty="0" smtClean="0"/>
              <a:t>detailed research and increased knowledge of the background to people’s smoking and the social habits that accompany the addiction, </a:t>
            </a:r>
            <a:r>
              <a:rPr lang="en-IN" dirty="0" smtClean="0"/>
              <a:t>it</a:t>
            </a:r>
            <a:r>
              <a:rPr lang="en-IN" dirty="0" smtClean="0"/>
              <a:t> </a:t>
            </a:r>
            <a:r>
              <a:rPr lang="en-IN" dirty="0" smtClean="0"/>
              <a:t>aim to contribute to the development of successful cessation methods. </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Objective </a:t>
            </a:r>
            <a:br>
              <a:rPr lang="en-IN" b="1" dirty="0" smtClean="0"/>
            </a:br>
            <a:endParaRPr lang="en-IN" dirty="0"/>
          </a:p>
        </p:txBody>
      </p:sp>
      <p:sp>
        <p:nvSpPr>
          <p:cNvPr id="3" name="Content Placeholder 2"/>
          <p:cNvSpPr>
            <a:spLocks noGrp="1"/>
          </p:cNvSpPr>
          <p:nvPr>
            <p:ph sz="quarter" idx="1"/>
          </p:nvPr>
        </p:nvSpPr>
        <p:spPr/>
        <p:txBody>
          <a:bodyPr/>
          <a:lstStyle/>
          <a:p>
            <a:r>
              <a:rPr lang="en-IN" dirty="0" smtClean="0"/>
              <a:t>To </a:t>
            </a:r>
            <a:r>
              <a:rPr lang="en-IN" dirty="0" smtClean="0"/>
              <a:t>study tobacco use in Nalanda District of Bihar. </a:t>
            </a:r>
            <a:endParaRPr lang="en-IN" dirty="0" smtClean="0"/>
          </a:p>
          <a:p>
            <a:pPr>
              <a:buNone/>
            </a:pPr>
            <a:endParaRPr lang="en-IN" dirty="0" smtClean="0"/>
          </a:p>
          <a:p>
            <a:r>
              <a:rPr lang="en-IN" dirty="0" smtClean="0"/>
              <a:t>To </a:t>
            </a:r>
            <a:r>
              <a:rPr lang="en-IN" dirty="0" smtClean="0"/>
              <a:t>assess the KAP of tobacco consumption in Nalanda District of Bihar. </a:t>
            </a:r>
            <a:endParaRPr lang="en-IN" dirty="0" smtClean="0"/>
          </a:p>
          <a:p>
            <a:pPr>
              <a:buNone/>
            </a:pPr>
            <a:endParaRPr lang="en-IN" dirty="0" smtClean="0"/>
          </a:p>
          <a:p>
            <a:r>
              <a:rPr lang="en-IN" dirty="0" smtClean="0"/>
              <a:t>To </a:t>
            </a:r>
            <a:r>
              <a:rPr lang="en-IN" dirty="0" smtClean="0"/>
              <a:t>understand the relationship between the consumption of tobacco products and demographic and socio-economic factors. </a:t>
            </a:r>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b="1" dirty="0" smtClean="0"/>
              <a:t>Data and Methods </a:t>
            </a:r>
            <a:br>
              <a:rPr lang="en-IN" b="1" dirty="0" smtClean="0"/>
            </a:br>
            <a:endParaRPr lang="en-IN" dirty="0"/>
          </a:p>
        </p:txBody>
      </p:sp>
      <p:sp>
        <p:nvSpPr>
          <p:cNvPr id="3" name="Content Placeholder 2"/>
          <p:cNvSpPr>
            <a:spLocks noGrp="1"/>
          </p:cNvSpPr>
          <p:nvPr>
            <p:ph sz="quarter" idx="1"/>
          </p:nvPr>
        </p:nvSpPr>
        <p:spPr/>
        <p:txBody>
          <a:bodyPr>
            <a:normAutofit/>
          </a:bodyPr>
          <a:lstStyle/>
          <a:p>
            <a:pPr>
              <a:buNone/>
            </a:pPr>
            <a:r>
              <a:rPr lang="en-IN" u="sng" dirty="0" smtClean="0"/>
              <a:t>Study </a:t>
            </a:r>
            <a:r>
              <a:rPr lang="en-IN" u="sng" dirty="0" smtClean="0"/>
              <a:t>Design: </a:t>
            </a:r>
          </a:p>
          <a:p>
            <a:r>
              <a:rPr lang="en-IN" dirty="0" smtClean="0"/>
              <a:t>It is observational cross sectional study conducted in the whole 20 blocks of </a:t>
            </a:r>
            <a:r>
              <a:rPr lang="en-IN" dirty="0" err="1" smtClean="0"/>
              <a:t>Nalanda</a:t>
            </a:r>
            <a:r>
              <a:rPr lang="en-IN" dirty="0" smtClean="0"/>
              <a:t> District. </a:t>
            </a:r>
          </a:p>
          <a:p>
            <a:pPr>
              <a:buNone/>
            </a:pPr>
            <a:r>
              <a:rPr lang="en-IN" u="sng" dirty="0" smtClean="0"/>
              <a:t>Variables on Which Data was Collected: </a:t>
            </a:r>
          </a:p>
          <a:p>
            <a:r>
              <a:rPr lang="en-IN" dirty="0" smtClean="0"/>
              <a:t>Tobacco </a:t>
            </a:r>
            <a:r>
              <a:rPr lang="en-IN" dirty="0" smtClean="0"/>
              <a:t>use, age, gender, socio-economic status, Knowledge, Occupation, and Education </a:t>
            </a:r>
          </a:p>
          <a:p>
            <a:pPr>
              <a:buNone/>
            </a:pPr>
            <a:r>
              <a:rPr lang="en-IN" u="sng" dirty="0" smtClean="0"/>
              <a:t>Sampling: </a:t>
            </a:r>
          </a:p>
          <a:p>
            <a:r>
              <a:rPr lang="en-IN" dirty="0" smtClean="0"/>
              <a:t>According to census 2011, the population of </a:t>
            </a:r>
            <a:r>
              <a:rPr lang="en-IN" dirty="0" err="1" smtClean="0"/>
              <a:t>Nalanda</a:t>
            </a:r>
            <a:r>
              <a:rPr lang="en-IN" dirty="0" smtClean="0"/>
              <a:t> district is 28, 72,5,23. In which 35 % of the population is below age 15 years. Remaining Population is 18, 67,140.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sz="quarter" idx="1"/>
          </p:nvPr>
        </p:nvSpPr>
        <p:spPr/>
        <p:txBody>
          <a:bodyPr/>
          <a:lstStyle/>
          <a:p>
            <a:pPr>
              <a:buNone/>
            </a:pPr>
            <a:r>
              <a:rPr lang="en-IN" u="sng" dirty="0" smtClean="0"/>
              <a:t>Statistical tool for Sample Calculation: </a:t>
            </a:r>
          </a:p>
          <a:p>
            <a:pPr>
              <a:buNone/>
            </a:pPr>
            <a:r>
              <a:rPr lang="en-IN" dirty="0" smtClean="0"/>
              <a:t>    Here sample size </a:t>
            </a:r>
            <a:r>
              <a:rPr lang="en-IN" i="1" dirty="0" smtClean="0"/>
              <a:t>n and margin of error E are given</a:t>
            </a:r>
          </a:p>
          <a:p>
            <a:pPr algn="ctr">
              <a:buNone/>
            </a:pPr>
            <a:r>
              <a:rPr lang="en-IN" i="1" dirty="0" smtClean="0"/>
              <a:t> </a:t>
            </a:r>
            <a:r>
              <a:rPr lang="en-IN" i="1" dirty="0" smtClean="0"/>
              <a:t>x 	= 	Z(c/100)2r(100-r) 	</a:t>
            </a:r>
          </a:p>
          <a:p>
            <a:pPr algn="ctr">
              <a:buNone/>
            </a:pPr>
            <a:r>
              <a:rPr lang="pt-BR" i="1" dirty="0" smtClean="0"/>
              <a:t>n 	= 	N x/((N-1)E2 + x) 	</a:t>
            </a:r>
          </a:p>
          <a:p>
            <a:pPr algn="ctr">
              <a:buNone/>
            </a:pPr>
            <a:r>
              <a:rPr lang="pt-BR" i="1" dirty="0" smtClean="0"/>
              <a:t>                  E  	=   Square Root [(N - n)x/n(N-1)] 	</a:t>
            </a:r>
          </a:p>
          <a:p>
            <a:endParaRPr lang="en-IN" dirty="0" smtClean="0"/>
          </a:p>
          <a:p>
            <a:r>
              <a:rPr lang="en-IN" dirty="0" smtClean="0"/>
              <a:t>Where N is the population size, </a:t>
            </a:r>
            <a:r>
              <a:rPr lang="en-IN" i="1" dirty="0" smtClean="0"/>
              <a:t>r is the fraction of responses that you are interested in, and Z(c/100) is the critical value for the confidence level c.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201</TotalTime>
  <Words>1767</Words>
  <Application>Microsoft Office PowerPoint</Application>
  <PresentationFormat>On-screen Show (4:3)</PresentationFormat>
  <Paragraphs>131</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Equity</vt:lpstr>
      <vt:lpstr> "Tobacco Use in Nalanda District of Bihar, India" </vt:lpstr>
      <vt:lpstr>“Manav Foundation”</vt:lpstr>
      <vt:lpstr>Introduction of the Study</vt:lpstr>
      <vt:lpstr>Background</vt:lpstr>
      <vt:lpstr>Continue…</vt:lpstr>
      <vt:lpstr>Rationality </vt:lpstr>
      <vt:lpstr>Objective  </vt:lpstr>
      <vt:lpstr>Data and Methods  </vt:lpstr>
      <vt:lpstr>Slide 9</vt:lpstr>
      <vt:lpstr>Slide 10</vt:lpstr>
      <vt:lpstr>Sampling Technique: </vt:lpstr>
      <vt:lpstr>Results &amp; Findings: </vt:lpstr>
      <vt:lpstr>Slide 13</vt:lpstr>
      <vt:lpstr>  Gender wise distribution of Tobacco Use: </vt:lpstr>
      <vt:lpstr>Slide 15</vt:lpstr>
      <vt:lpstr>Occupation wise distribution of Tobacco Use:</vt:lpstr>
      <vt:lpstr>Slide 17</vt:lpstr>
      <vt:lpstr>Distribution of Product wise Tobacco Users:</vt:lpstr>
      <vt:lpstr>Slide 19</vt:lpstr>
      <vt:lpstr>Occupation wise distribution of Tobacco Use:</vt:lpstr>
      <vt:lpstr>Slide 21</vt:lpstr>
      <vt:lpstr>Income wise Distribution of Tobacco users:</vt:lpstr>
      <vt:lpstr>Slide 23</vt:lpstr>
      <vt:lpstr>Education wise distribution of Tobacco initiation Age</vt:lpstr>
      <vt:lpstr>Slide 25</vt:lpstr>
      <vt:lpstr>Distribution of encouraging Factors:</vt:lpstr>
      <vt:lpstr>Slide 27</vt:lpstr>
      <vt:lpstr>Findings</vt:lpstr>
      <vt:lpstr>Finding Continued…</vt:lpstr>
      <vt:lpstr>Conclusion</vt:lpstr>
      <vt:lpstr>Conclusion Continued…</vt:lpstr>
      <vt:lpstr>Recommendation:  </vt:lpstr>
      <vt:lpstr>Slide 33</vt:lpstr>
      <vt:lpstr>Limitation of the Study:  </vt:lpstr>
      <vt:lpstr>References:  </vt:lpstr>
      <vt:lpstr>   “Thank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"Tobacco Use in Nalanda District of Bihar, India" </dc:title>
  <dc:creator>iihmr</dc:creator>
  <cp:lastModifiedBy>iihmr</cp:lastModifiedBy>
  <cp:revision>41</cp:revision>
  <dcterms:created xsi:type="dcterms:W3CDTF">2012-05-02T13:48:53Z</dcterms:created>
  <dcterms:modified xsi:type="dcterms:W3CDTF">2012-05-03T04:06:12Z</dcterms:modified>
</cp:coreProperties>
</file>