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60" r:id="rId2"/>
    <p:sldId id="456" r:id="rId3"/>
    <p:sldId id="554" r:id="rId4"/>
    <p:sldId id="555" r:id="rId5"/>
    <p:sldId id="539" r:id="rId6"/>
    <p:sldId id="508" r:id="rId7"/>
    <p:sldId id="538" r:id="rId8"/>
    <p:sldId id="540" r:id="rId9"/>
    <p:sldId id="541" r:id="rId10"/>
    <p:sldId id="509" r:id="rId11"/>
    <p:sldId id="542" r:id="rId12"/>
    <p:sldId id="512" r:id="rId13"/>
    <p:sldId id="511" r:id="rId14"/>
    <p:sldId id="513" r:id="rId15"/>
    <p:sldId id="543" r:id="rId16"/>
    <p:sldId id="544" r:id="rId17"/>
    <p:sldId id="516" r:id="rId18"/>
    <p:sldId id="515" r:id="rId19"/>
    <p:sldId id="517" r:id="rId20"/>
    <p:sldId id="518" r:id="rId21"/>
    <p:sldId id="545" r:id="rId22"/>
    <p:sldId id="510" r:id="rId23"/>
    <p:sldId id="547" r:id="rId24"/>
    <p:sldId id="519" r:id="rId25"/>
    <p:sldId id="548" r:id="rId26"/>
    <p:sldId id="520" r:id="rId27"/>
    <p:sldId id="521" r:id="rId28"/>
    <p:sldId id="522" r:id="rId29"/>
    <p:sldId id="523" r:id="rId30"/>
    <p:sldId id="524" r:id="rId31"/>
    <p:sldId id="526" r:id="rId32"/>
    <p:sldId id="527" r:id="rId33"/>
    <p:sldId id="528" r:id="rId34"/>
    <p:sldId id="530" r:id="rId35"/>
    <p:sldId id="529" r:id="rId36"/>
    <p:sldId id="531" r:id="rId37"/>
    <p:sldId id="549" r:id="rId38"/>
    <p:sldId id="533" r:id="rId39"/>
    <p:sldId id="534" r:id="rId40"/>
    <p:sldId id="550" r:id="rId41"/>
    <p:sldId id="535" r:id="rId42"/>
    <p:sldId id="551" r:id="rId43"/>
    <p:sldId id="536" r:id="rId44"/>
    <p:sldId id="552" r:id="rId45"/>
    <p:sldId id="537" r:id="rId46"/>
    <p:sldId id="469" r:id="rId47"/>
    <p:sldId id="553" r:id="rId48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0301E"/>
    <a:srgbClr val="FFB600"/>
    <a:srgbClr val="968C6D"/>
    <a:srgbClr val="A32020"/>
    <a:srgbClr val="FFA451"/>
    <a:srgbClr val="FF6699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9824" autoAdjust="0"/>
  </p:normalViewPr>
  <p:slideViewPr>
    <p:cSldViewPr>
      <p:cViewPr varScale="1">
        <p:scale>
          <a:sx n="74" d="100"/>
          <a:sy n="74" d="100"/>
        </p:scale>
        <p:origin x="-1086" y="-102"/>
      </p:cViewPr>
      <p:guideLst>
        <p:guide orient="horz" pos="4000"/>
        <p:guide orient="horz" pos="912"/>
        <p:guide orient="horz" pos="3888"/>
        <p:guide orient="horz" pos="624"/>
        <p:guide orient="horz" pos="1296"/>
        <p:guide pos="4032"/>
        <p:guide pos="336"/>
        <p:guide pos="3936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ruti\Desktop\disertation%202\mhealth%20ex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ruti\Desktop\disertation%202\mhealth%20ex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ruti\Desktop\disertation%202\mhealth%20ex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Access to improved sanitation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India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Mobile subscriber penetration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India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57.9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Penetration of mobile connections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India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96.5</c:v>
                </c:pt>
              </c:numCache>
            </c:numRef>
          </c:val>
        </c:ser>
        <c:shape val="cylinder"/>
        <c:axId val="89078016"/>
        <c:axId val="89079808"/>
        <c:axId val="0"/>
      </c:bar3DChart>
      <c:catAx>
        <c:axId val="89078016"/>
        <c:scaling>
          <c:orientation val="minMax"/>
        </c:scaling>
        <c:axPos val="b"/>
        <c:tickLblPos val="nextTo"/>
        <c:crossAx val="89079808"/>
        <c:crosses val="autoZero"/>
        <c:auto val="1"/>
        <c:lblAlgn val="ctr"/>
        <c:lblOffset val="100"/>
      </c:catAx>
      <c:valAx>
        <c:axId val="89079808"/>
        <c:scaling>
          <c:orientation val="minMax"/>
        </c:scaling>
        <c:axPos val="l"/>
        <c:majorGridlines/>
        <c:numFmt formatCode="General" sourceLinked="1"/>
        <c:tickLblPos val="nextTo"/>
        <c:crossAx val="890780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ayout/>
    </c:legend>
    <c:plotVisOnly val="1"/>
  </c:chart>
  <c:spPr>
    <a:ln w="19050">
      <a:solidFill>
        <a:srgbClr val="FF0066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Sheet1!$E$17</c:f>
              <c:strCache>
                <c:ptCount val="1"/>
                <c:pt idx="0">
                  <c:v>less than 18</c:v>
                </c:pt>
              </c:strCache>
            </c:strRef>
          </c:tx>
          <c:cat>
            <c:strRef>
              <c:f>Sheet1!$F$17:$K$17</c:f>
              <c:strCache>
                <c:ptCount val="6"/>
                <c:pt idx="0">
                  <c:v>Do not want</c:v>
                </c:pt>
                <c:pt idx="1">
                  <c:v>sms based(USSD)</c:v>
                </c:pt>
                <c:pt idx="2">
                  <c:v>interactive voice response</c:v>
                </c:pt>
                <c:pt idx="3">
                  <c:v>video conferencing/telemedicine</c:v>
                </c:pt>
                <c:pt idx="4">
                  <c:v>mobile phone applications</c:v>
                </c:pt>
                <c:pt idx="5">
                  <c:v>internet based</c:v>
                </c:pt>
              </c:strCache>
            </c:strRef>
          </c:cat>
          <c:val>
            <c:numRef>
              <c:f>Sheet1!$F$18:$K$18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Sheet1!$E$18</c:f>
              <c:strCache>
                <c:ptCount val="1"/>
                <c:pt idx="0">
                  <c:v>18-29</c:v>
                </c:pt>
              </c:strCache>
            </c:strRef>
          </c:tx>
          <c:cat>
            <c:strRef>
              <c:f>Sheet1!$F$17:$K$17</c:f>
              <c:strCache>
                <c:ptCount val="6"/>
                <c:pt idx="0">
                  <c:v>Do not want</c:v>
                </c:pt>
                <c:pt idx="1">
                  <c:v>sms based(USSD)</c:v>
                </c:pt>
                <c:pt idx="2">
                  <c:v>interactive voice response</c:v>
                </c:pt>
                <c:pt idx="3">
                  <c:v>video conferencing/telemedicine</c:v>
                </c:pt>
                <c:pt idx="4">
                  <c:v>mobile phone applications</c:v>
                </c:pt>
                <c:pt idx="5">
                  <c:v>internet based</c:v>
                </c:pt>
              </c:strCache>
            </c:strRef>
          </c:cat>
          <c:val>
            <c:numRef>
              <c:f>Sheet1!$F$19:$K$19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Sheet1!$E$19</c:f>
              <c:strCache>
                <c:ptCount val="1"/>
                <c:pt idx="0">
                  <c:v>30-39</c:v>
                </c:pt>
              </c:strCache>
            </c:strRef>
          </c:tx>
          <c:cat>
            <c:strRef>
              <c:f>Sheet1!$F$17:$K$17</c:f>
              <c:strCache>
                <c:ptCount val="6"/>
                <c:pt idx="0">
                  <c:v>Do not want</c:v>
                </c:pt>
                <c:pt idx="1">
                  <c:v>sms based(USSD)</c:v>
                </c:pt>
                <c:pt idx="2">
                  <c:v>interactive voice response</c:v>
                </c:pt>
                <c:pt idx="3">
                  <c:v>video conferencing/telemedicine</c:v>
                </c:pt>
                <c:pt idx="4">
                  <c:v>mobile phone applications</c:v>
                </c:pt>
                <c:pt idx="5">
                  <c:v>internet based</c:v>
                </c:pt>
              </c:strCache>
            </c:strRef>
          </c:cat>
          <c:val>
            <c:numRef>
              <c:f>Sheet1!$F$20:$K$20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Sheet1!$E$20</c:f>
              <c:strCache>
                <c:ptCount val="1"/>
                <c:pt idx="0">
                  <c:v>40-49</c:v>
                </c:pt>
              </c:strCache>
            </c:strRef>
          </c:tx>
          <c:cat>
            <c:strRef>
              <c:f>Sheet1!$F$17:$K$17</c:f>
              <c:strCache>
                <c:ptCount val="6"/>
                <c:pt idx="0">
                  <c:v>Do not want</c:v>
                </c:pt>
                <c:pt idx="1">
                  <c:v>sms based(USSD)</c:v>
                </c:pt>
                <c:pt idx="2">
                  <c:v>interactive voice response</c:v>
                </c:pt>
                <c:pt idx="3">
                  <c:v>video conferencing/telemedicine</c:v>
                </c:pt>
                <c:pt idx="4">
                  <c:v>mobile phone applications</c:v>
                </c:pt>
                <c:pt idx="5">
                  <c:v>internet based</c:v>
                </c:pt>
              </c:strCache>
            </c:strRef>
          </c:cat>
          <c:val>
            <c:numRef>
              <c:f>Sheet1!$F$21:$K$21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Sheet1!$E$21</c:f>
              <c:strCache>
                <c:ptCount val="1"/>
                <c:pt idx="0">
                  <c:v>50-59</c:v>
                </c:pt>
              </c:strCache>
            </c:strRef>
          </c:tx>
          <c:cat>
            <c:strRef>
              <c:f>Sheet1!$F$17:$K$17</c:f>
              <c:strCache>
                <c:ptCount val="6"/>
                <c:pt idx="0">
                  <c:v>Do not want</c:v>
                </c:pt>
                <c:pt idx="1">
                  <c:v>sms based(USSD)</c:v>
                </c:pt>
                <c:pt idx="2">
                  <c:v>interactive voice response</c:v>
                </c:pt>
                <c:pt idx="3">
                  <c:v>video conferencing/telemedicine</c:v>
                </c:pt>
                <c:pt idx="4">
                  <c:v>mobile phone applications</c:v>
                </c:pt>
                <c:pt idx="5">
                  <c:v>internet based</c:v>
                </c:pt>
              </c:strCache>
            </c:strRef>
          </c:cat>
          <c:val>
            <c:numRef>
              <c:f>Sheet1!$F$22:$K$22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Sheet1!$E$22</c:f>
              <c:strCache>
                <c:ptCount val="1"/>
                <c:pt idx="0">
                  <c:v>above 60</c:v>
                </c:pt>
              </c:strCache>
            </c:strRef>
          </c:tx>
          <c:cat>
            <c:strRef>
              <c:f>Sheet1!$F$17:$K$17</c:f>
              <c:strCache>
                <c:ptCount val="6"/>
                <c:pt idx="0">
                  <c:v>Do not want</c:v>
                </c:pt>
                <c:pt idx="1">
                  <c:v>sms based(USSD)</c:v>
                </c:pt>
                <c:pt idx="2">
                  <c:v>interactive voice response</c:v>
                </c:pt>
                <c:pt idx="3">
                  <c:v>video conferencing/telemedicine</c:v>
                </c:pt>
                <c:pt idx="4">
                  <c:v>mobile phone applications</c:v>
                </c:pt>
                <c:pt idx="5">
                  <c:v>internet based</c:v>
                </c:pt>
              </c:strCache>
            </c:strRef>
          </c:cat>
          <c:val>
            <c:numRef>
              <c:f>Sheet1!$F$23:$K$23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axId val="68616192"/>
        <c:axId val="68617728"/>
      </c:barChart>
      <c:catAx>
        <c:axId val="68616192"/>
        <c:scaling>
          <c:orientation val="minMax"/>
        </c:scaling>
        <c:axPos val="l"/>
        <c:tickLblPos val="nextTo"/>
        <c:crossAx val="68617728"/>
        <c:crosses val="autoZero"/>
        <c:auto val="1"/>
        <c:lblAlgn val="ctr"/>
        <c:lblOffset val="100"/>
      </c:catAx>
      <c:valAx>
        <c:axId val="68617728"/>
        <c:scaling>
          <c:orientation val="minMax"/>
        </c:scaling>
        <c:axPos val="b"/>
        <c:majorGridlines/>
        <c:numFmt formatCode="General" sourceLinked="1"/>
        <c:tickLblPos val="nextTo"/>
        <c:crossAx val="68616192"/>
        <c:crosses val="autoZero"/>
        <c:crossBetween val="between"/>
      </c:valAx>
    </c:plotArea>
    <c:legend>
      <c:legendPos val="r"/>
      <c:layout/>
    </c:legend>
    <c:plotVisOnly val="1"/>
  </c:chart>
  <c:spPr>
    <a:ln w="28575">
      <a:solidFill>
        <a:schemeClr val="tx2"/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Type</a:t>
            </a:r>
            <a:r>
              <a:rPr lang="en-US" baseline="0"/>
              <a:t> of Content</a:t>
            </a:r>
            <a:endParaRPr lang="en-US"/>
          </a:p>
        </c:rich>
      </c:tx>
      <c:layout/>
    </c:title>
    <c:plotArea>
      <c:layout/>
      <c:pieChart>
        <c:varyColors val="1"/>
        <c:ser>
          <c:idx val="0"/>
          <c:order val="0"/>
          <c:spPr>
            <a:ln>
              <a:solidFill>
                <a:schemeClr val="tx2"/>
              </a:solidFill>
            </a:ln>
          </c:spPr>
          <c:dLbls>
            <c:showPercent val="1"/>
            <c:showLeaderLines val="1"/>
          </c:dLbls>
          <c:cat>
            <c:strRef>
              <c:f>Sheet1!$G$88:$G$93</c:f>
              <c:strCache>
                <c:ptCount val="6"/>
                <c:pt idx="0">
                  <c:v>Info</c:v>
                </c:pt>
                <c:pt idx="1">
                  <c:v>Fitness</c:v>
                </c:pt>
                <c:pt idx="2">
                  <c:v>consulting</c:v>
                </c:pt>
                <c:pt idx="3">
                  <c:v>reminder</c:v>
                </c:pt>
                <c:pt idx="4">
                  <c:v>vital</c:v>
                </c:pt>
                <c:pt idx="5">
                  <c:v>data</c:v>
                </c:pt>
              </c:strCache>
            </c:strRef>
          </c:cat>
          <c:val>
            <c:numRef>
              <c:f>Sheet1!$H$88:$H$93</c:f>
              <c:numCache>
                <c:formatCode>General</c:formatCode>
                <c:ptCount val="6"/>
                <c:pt idx="0">
                  <c:v>13</c:v>
                </c:pt>
                <c:pt idx="1">
                  <c:v>11</c:v>
                </c:pt>
                <c:pt idx="2">
                  <c:v>12</c:v>
                </c:pt>
                <c:pt idx="3">
                  <c:v>14</c:v>
                </c:pt>
                <c:pt idx="4">
                  <c:v>8</c:v>
                </c:pt>
                <c:pt idx="5">
                  <c:v>10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spPr>
    <a:ln w="28575">
      <a:solidFill>
        <a:schemeClr val="tx2"/>
      </a:solidFill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Mode</a:t>
            </a:r>
            <a:r>
              <a:rPr lang="en-US" baseline="0"/>
              <a:t> of Communication</a:t>
            </a:r>
            <a:endParaRPr lang="en-US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Sheet1!$I$60:$I$64</c:f>
              <c:strCache>
                <c:ptCount val="5"/>
                <c:pt idx="0">
                  <c:v>SMS</c:v>
                </c:pt>
                <c:pt idx="1">
                  <c:v>Interactive Voice Response</c:v>
                </c:pt>
                <c:pt idx="2">
                  <c:v>Video conferencing</c:v>
                </c:pt>
                <c:pt idx="3">
                  <c:v>Mobile Phone Application</c:v>
                </c:pt>
                <c:pt idx="4">
                  <c:v>Internet Based</c:v>
                </c:pt>
              </c:strCache>
            </c:strRef>
          </c:cat>
          <c:val>
            <c:numRef>
              <c:f>Sheet1!$J$60:$J$64</c:f>
              <c:numCache>
                <c:formatCode>General</c:formatCode>
                <c:ptCount val="5"/>
                <c:pt idx="0">
                  <c:v>120</c:v>
                </c:pt>
                <c:pt idx="1">
                  <c:v>69</c:v>
                </c:pt>
                <c:pt idx="2">
                  <c:v>78</c:v>
                </c:pt>
                <c:pt idx="3">
                  <c:v>141</c:v>
                </c:pt>
                <c:pt idx="4">
                  <c:v>45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spPr>
    <a:ln w="28575">
      <a:solidFill>
        <a:schemeClr val="tx2"/>
      </a:solidFill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33725325530570288"/>
          <c:y val="7.407407407407407E-2"/>
          <c:w val="0.44674361718526662"/>
          <c:h val="0.83309419655876515"/>
        </c:manualLayout>
      </c:layout>
      <c:barChart>
        <c:barDir val="bar"/>
        <c:grouping val="clustered"/>
        <c:ser>
          <c:idx val="0"/>
          <c:order val="0"/>
          <c:tx>
            <c:strRef>
              <c:f>Sheet1!$E$78</c:f>
              <c:strCache>
                <c:ptCount val="1"/>
                <c:pt idx="0">
                  <c:v>uneducated</c:v>
                </c:pt>
              </c:strCache>
            </c:strRef>
          </c:tx>
          <c:cat>
            <c:strRef>
              <c:f>Sheet1!$F$77:$J$77</c:f>
              <c:strCache>
                <c:ptCount val="5"/>
                <c:pt idx="0">
                  <c:v>sms based</c:v>
                </c:pt>
                <c:pt idx="1">
                  <c:v>interactive voice response</c:v>
                </c:pt>
                <c:pt idx="2">
                  <c:v>video conferencing</c:v>
                </c:pt>
                <c:pt idx="3">
                  <c:v>mobile phone applications</c:v>
                </c:pt>
                <c:pt idx="4">
                  <c:v>internet based</c:v>
                </c:pt>
              </c:strCache>
            </c:strRef>
          </c:cat>
          <c:val>
            <c:numRef>
              <c:f>Sheet1!$F$78:$J$78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Sheet1!$E$79</c:f>
              <c:strCache>
                <c:ptCount val="1"/>
                <c:pt idx="0">
                  <c:v>less than high school</c:v>
                </c:pt>
              </c:strCache>
            </c:strRef>
          </c:tx>
          <c:cat>
            <c:strRef>
              <c:f>Sheet1!$F$77:$J$77</c:f>
              <c:strCache>
                <c:ptCount val="5"/>
                <c:pt idx="0">
                  <c:v>sms based</c:v>
                </c:pt>
                <c:pt idx="1">
                  <c:v>interactive voice response</c:v>
                </c:pt>
                <c:pt idx="2">
                  <c:v>video conferencing</c:v>
                </c:pt>
                <c:pt idx="3">
                  <c:v>mobile phone applications</c:v>
                </c:pt>
                <c:pt idx="4">
                  <c:v>internet based</c:v>
                </c:pt>
              </c:strCache>
            </c:strRef>
          </c:cat>
          <c:val>
            <c:numRef>
              <c:f>Sheet1!$F$79:$J$79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Sheet1!$E$80</c:f>
              <c:strCache>
                <c:ptCount val="1"/>
                <c:pt idx="0">
                  <c:v>high school</c:v>
                </c:pt>
              </c:strCache>
            </c:strRef>
          </c:tx>
          <c:cat>
            <c:strRef>
              <c:f>Sheet1!$F$77:$J$77</c:f>
              <c:strCache>
                <c:ptCount val="5"/>
                <c:pt idx="0">
                  <c:v>sms based</c:v>
                </c:pt>
                <c:pt idx="1">
                  <c:v>interactive voice response</c:v>
                </c:pt>
                <c:pt idx="2">
                  <c:v>video conferencing</c:v>
                </c:pt>
                <c:pt idx="3">
                  <c:v>mobile phone applications</c:v>
                </c:pt>
                <c:pt idx="4">
                  <c:v>internet based</c:v>
                </c:pt>
              </c:strCache>
            </c:strRef>
          </c:cat>
          <c:val>
            <c:numRef>
              <c:f>Sheet1!$F$80:$J$80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Sheet1!$E$81</c:f>
              <c:strCache>
                <c:ptCount val="1"/>
                <c:pt idx="0">
                  <c:v>graduation</c:v>
                </c:pt>
              </c:strCache>
            </c:strRef>
          </c:tx>
          <c:cat>
            <c:strRef>
              <c:f>Sheet1!$F$77:$J$77</c:f>
              <c:strCache>
                <c:ptCount val="5"/>
                <c:pt idx="0">
                  <c:v>sms based</c:v>
                </c:pt>
                <c:pt idx="1">
                  <c:v>interactive voice response</c:v>
                </c:pt>
                <c:pt idx="2">
                  <c:v>video conferencing</c:v>
                </c:pt>
                <c:pt idx="3">
                  <c:v>mobile phone applications</c:v>
                </c:pt>
                <c:pt idx="4">
                  <c:v>internet based</c:v>
                </c:pt>
              </c:strCache>
            </c:strRef>
          </c:cat>
          <c:val>
            <c:numRef>
              <c:f>Sheet1!$F$81:$J$81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Sheet1!$E$82</c:f>
              <c:strCache>
                <c:ptCount val="1"/>
                <c:pt idx="0">
                  <c:v>post graduation</c:v>
                </c:pt>
              </c:strCache>
            </c:strRef>
          </c:tx>
          <c:cat>
            <c:strRef>
              <c:f>Sheet1!$F$77:$J$77</c:f>
              <c:strCache>
                <c:ptCount val="5"/>
                <c:pt idx="0">
                  <c:v>sms based</c:v>
                </c:pt>
                <c:pt idx="1">
                  <c:v>interactive voice response</c:v>
                </c:pt>
                <c:pt idx="2">
                  <c:v>video conferencing</c:v>
                </c:pt>
                <c:pt idx="3">
                  <c:v>mobile phone applications</c:v>
                </c:pt>
                <c:pt idx="4">
                  <c:v>internet based</c:v>
                </c:pt>
              </c:strCache>
            </c:strRef>
          </c:cat>
          <c:val>
            <c:numRef>
              <c:f>Sheet1!$F$82:$J$82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9</c:v>
                </c:pt>
                <c:pt idx="4">
                  <c:v>2</c:v>
                </c:pt>
              </c:numCache>
            </c:numRef>
          </c:val>
        </c:ser>
        <c:axId val="69003136"/>
        <c:axId val="69004672"/>
      </c:barChart>
      <c:catAx>
        <c:axId val="69003136"/>
        <c:scaling>
          <c:orientation val="minMax"/>
        </c:scaling>
        <c:axPos val="l"/>
        <c:tickLblPos val="nextTo"/>
        <c:crossAx val="69004672"/>
        <c:crosses val="autoZero"/>
        <c:auto val="1"/>
        <c:lblAlgn val="ctr"/>
        <c:lblOffset val="100"/>
      </c:catAx>
      <c:valAx>
        <c:axId val="69004672"/>
        <c:scaling>
          <c:orientation val="minMax"/>
        </c:scaling>
        <c:axPos val="b"/>
        <c:majorGridlines/>
        <c:numFmt formatCode="General" sourceLinked="1"/>
        <c:tickLblPos val="nextTo"/>
        <c:crossAx val="69003136"/>
        <c:crosses val="autoZero"/>
        <c:crossBetween val="between"/>
      </c:valAx>
    </c:plotArea>
    <c:legend>
      <c:legendPos val="r"/>
      <c:layout/>
    </c:legend>
    <c:plotVisOnly val="1"/>
  </c:chart>
  <c:spPr>
    <a:ln w="28575">
      <a:solidFill>
        <a:schemeClr val="tx2"/>
      </a:solidFill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Sheet1!$M$46</c:f>
              <c:strCache>
                <c:ptCount val="1"/>
                <c:pt idx="0">
                  <c:v>less than 50</c:v>
                </c:pt>
              </c:strCache>
            </c:strRef>
          </c:tx>
          <c:cat>
            <c:strRef>
              <c:f>Sheet1!$L$47:$L$52</c:f>
              <c:strCache>
                <c:ptCount val="6"/>
                <c:pt idx="0">
                  <c:v>less than 18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above 60</c:v>
                </c:pt>
              </c:strCache>
            </c:strRef>
          </c:cat>
          <c:val>
            <c:numRef>
              <c:f>Sheet1!$M$47:$M$52</c:f>
              <c:numCache>
                <c:formatCode>General</c:formatCode>
                <c:ptCount val="6"/>
                <c:pt idx="0">
                  <c:v>3</c:v>
                </c:pt>
                <c:pt idx="1">
                  <c:v>14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Sheet1!$N$46</c:f>
              <c:strCache>
                <c:ptCount val="1"/>
                <c:pt idx="0">
                  <c:v>50-100</c:v>
                </c:pt>
              </c:strCache>
            </c:strRef>
          </c:tx>
          <c:cat>
            <c:strRef>
              <c:f>Sheet1!$L$47:$L$52</c:f>
              <c:strCache>
                <c:ptCount val="6"/>
                <c:pt idx="0">
                  <c:v>less than 18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above 60</c:v>
                </c:pt>
              </c:strCache>
            </c:strRef>
          </c:cat>
          <c:val>
            <c:numRef>
              <c:f>Sheet1!$N$47:$N$52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Sheet1!$O$46</c:f>
              <c:strCache>
                <c:ptCount val="1"/>
                <c:pt idx="0">
                  <c:v>100-500</c:v>
                </c:pt>
              </c:strCache>
            </c:strRef>
          </c:tx>
          <c:cat>
            <c:strRef>
              <c:f>Sheet1!$L$47:$L$52</c:f>
              <c:strCache>
                <c:ptCount val="6"/>
                <c:pt idx="0">
                  <c:v>less than 18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above 60</c:v>
                </c:pt>
              </c:strCache>
            </c:strRef>
          </c:cat>
          <c:val>
            <c:numRef>
              <c:f>Sheet1!$O$47:$O$52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Sheet1!$P$46</c:f>
              <c:strCache>
                <c:ptCount val="1"/>
                <c:pt idx="0">
                  <c:v>more than 500</c:v>
                </c:pt>
              </c:strCache>
            </c:strRef>
          </c:tx>
          <c:cat>
            <c:strRef>
              <c:f>Sheet1!$L$47:$L$52</c:f>
              <c:strCache>
                <c:ptCount val="6"/>
                <c:pt idx="0">
                  <c:v>less than 18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above 60</c:v>
                </c:pt>
              </c:strCache>
            </c:strRef>
          </c:cat>
          <c:val>
            <c:numRef>
              <c:f>Sheet1!$P$47:$P$52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gapWidth val="75"/>
        <c:overlap val="-25"/>
        <c:axId val="68933504"/>
        <c:axId val="68935040"/>
      </c:barChart>
      <c:catAx>
        <c:axId val="68933504"/>
        <c:scaling>
          <c:orientation val="minMax"/>
        </c:scaling>
        <c:axPos val="l"/>
        <c:majorTickMark val="none"/>
        <c:tickLblPos val="nextTo"/>
        <c:crossAx val="68935040"/>
        <c:crosses val="autoZero"/>
        <c:auto val="1"/>
        <c:lblAlgn val="ctr"/>
        <c:lblOffset val="100"/>
      </c:catAx>
      <c:valAx>
        <c:axId val="6893504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8933504"/>
        <c:crosses val="autoZero"/>
        <c:crossBetween val="between"/>
      </c:valAx>
    </c:plotArea>
    <c:legend>
      <c:legendPos val="b"/>
      <c:layout/>
    </c:legend>
    <c:plotVisOnly val="1"/>
  </c:chart>
  <c:spPr>
    <a:ln w="28575">
      <a:solidFill>
        <a:schemeClr val="tx2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Gender</a:t>
            </a:r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Sheet1!$D$97:$D$98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Sheet1!$E$97:$E$98</c:f>
              <c:numCache>
                <c:formatCode>General</c:formatCode>
                <c:ptCount val="2"/>
                <c:pt idx="0">
                  <c:v>24</c:v>
                </c:pt>
                <c:pt idx="1">
                  <c:v>28</c:v>
                </c:pt>
              </c:numCache>
            </c:numRef>
          </c:val>
        </c:ser>
        <c:firstSliceAng val="0"/>
      </c:pieChart>
    </c:plotArea>
    <c:legend>
      <c:legendPos val="t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Age Group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Sheet1!$E$118:$E$123</c:f>
              <c:strCache>
                <c:ptCount val="6"/>
                <c:pt idx="0">
                  <c:v>less than 18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above 60</c:v>
                </c:pt>
              </c:strCache>
            </c:strRef>
          </c:cat>
          <c:val>
            <c:numRef>
              <c:f>Sheet1!$F$118:$F$123</c:f>
              <c:numCache>
                <c:formatCode>General</c:formatCode>
                <c:ptCount val="6"/>
                <c:pt idx="0">
                  <c:v>7</c:v>
                </c:pt>
                <c:pt idx="1">
                  <c:v>25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Qualification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Sheet1!$C$135:$C$139</c:f>
              <c:strCache>
                <c:ptCount val="5"/>
                <c:pt idx="0">
                  <c:v>uneducated</c:v>
                </c:pt>
                <c:pt idx="1">
                  <c:v>less than high school</c:v>
                </c:pt>
                <c:pt idx="2">
                  <c:v>high school</c:v>
                </c:pt>
                <c:pt idx="3">
                  <c:v>graduation</c:v>
                </c:pt>
                <c:pt idx="4">
                  <c:v>post graduation</c:v>
                </c:pt>
              </c:strCache>
            </c:strRef>
          </c:cat>
          <c:val>
            <c:numRef>
              <c:f>Sheet1!$D$135:$D$139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13</c:v>
                </c:pt>
                <c:pt idx="4">
                  <c:v>27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/>
    </c:legend>
    <c:plotVisOnly val="1"/>
  </c:chart>
  <c:spPr>
    <a:ln w="57150">
      <a:solidFill>
        <a:schemeClr val="tx2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Mobile Phone Usage</a:t>
            </a:r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Sheet1!$D$155:$D$156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Sheet1!$E$155:$E$156</c:f>
              <c:numCache>
                <c:formatCode>General</c:formatCode>
                <c:ptCount val="2"/>
                <c:pt idx="0">
                  <c:v>51</c:v>
                </c:pt>
                <c:pt idx="1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Years of use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Sheet1!$C$168:$C$183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Sheet1!$D$168:$D$183</c:f>
              <c:numCache>
                <c:formatCode>General</c:formatCode>
                <c:ptCount val="16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3</c:v>
                </c:pt>
                <c:pt idx="9">
                  <c:v>9</c:v>
                </c:pt>
                <c:pt idx="10">
                  <c:v>1</c:v>
                </c:pt>
                <c:pt idx="11">
                  <c:v>3</c:v>
                </c:pt>
                <c:pt idx="12">
                  <c:v>4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</c:numCache>
            </c:numRef>
          </c:yVal>
        </c:ser>
        <c:axId val="68614400"/>
        <c:axId val="68702592"/>
      </c:scatterChart>
      <c:valAx>
        <c:axId val="68614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8702592"/>
        <c:crosses val="autoZero"/>
        <c:crossBetween val="midCat"/>
      </c:valAx>
      <c:valAx>
        <c:axId val="687025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 of Users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8614400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Frequency of mobile phone use</a:t>
            </a:r>
          </a:p>
        </c:rich>
      </c:tx>
      <c:layout/>
    </c:title>
    <c:view3D>
      <c:perspective val="30"/>
    </c:view3D>
    <c:plotArea>
      <c:layout/>
      <c:pie3DChart>
        <c:varyColors val="1"/>
        <c:ser>
          <c:idx val="0"/>
          <c:order val="0"/>
          <c:spPr>
            <a:ln w="28575">
              <a:noFill/>
            </a:ln>
          </c:spPr>
          <c:dLbls>
            <c:showVal val="1"/>
            <c:showLeaderLines val="1"/>
          </c:dLbls>
          <c:cat>
            <c:strRef>
              <c:f>Sheet1!$D$193:$D$195</c:f>
              <c:strCache>
                <c:ptCount val="3"/>
                <c:pt idx="0">
                  <c:v>multiple times a day</c:v>
                </c:pt>
                <c:pt idx="1">
                  <c:v>1-2 times a day</c:v>
                </c:pt>
                <c:pt idx="2">
                  <c:v>several times a month</c:v>
                </c:pt>
              </c:strCache>
            </c:strRef>
          </c:cat>
          <c:val>
            <c:numRef>
              <c:f>Sheet1!$E$193:$E$195</c:f>
              <c:numCache>
                <c:formatCode>General</c:formatCode>
                <c:ptCount val="3"/>
                <c:pt idx="0">
                  <c:v>48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t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Frequency</a:t>
            </a:r>
            <a:r>
              <a:rPr lang="en-US" baseline="0"/>
              <a:t> of Internet use</a:t>
            </a:r>
            <a:endParaRPr lang="en-US"/>
          </a:p>
        </c:rich>
      </c:tx>
      <c:layout/>
    </c:title>
    <c:plotArea>
      <c:layout/>
      <c:doughnut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Sheet1!$C$205:$C$210</c:f>
              <c:strCache>
                <c:ptCount val="6"/>
                <c:pt idx="0">
                  <c:v>multiple times a day</c:v>
                </c:pt>
                <c:pt idx="1">
                  <c:v>1-2 times a day</c:v>
                </c:pt>
                <c:pt idx="2">
                  <c:v>several times a week</c:v>
                </c:pt>
                <c:pt idx="3">
                  <c:v>several times a month</c:v>
                </c:pt>
                <c:pt idx="4">
                  <c:v>several times a year</c:v>
                </c:pt>
                <c:pt idx="5">
                  <c:v>never</c:v>
                </c:pt>
              </c:strCache>
            </c:strRef>
          </c:cat>
          <c:val>
            <c:numRef>
              <c:f>Sheet1!$D$205:$D$210</c:f>
              <c:numCache>
                <c:formatCode>General</c:formatCode>
                <c:ptCount val="6"/>
                <c:pt idx="0">
                  <c:v>27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Type ofHealth</a:t>
            </a:r>
            <a:r>
              <a:rPr lang="en-US" baseline="0"/>
              <a:t> Service</a:t>
            </a:r>
            <a:endParaRPr lang="en-US"/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Sheet1!$G$68:$G$72</c:f>
              <c:strCache>
                <c:ptCount val="5"/>
                <c:pt idx="0">
                  <c:v>wellness</c:v>
                </c:pt>
                <c:pt idx="1">
                  <c:v>Treatment</c:v>
                </c:pt>
                <c:pt idx="2">
                  <c:v>Prevention</c:v>
                </c:pt>
                <c:pt idx="3">
                  <c:v>Monitoring</c:v>
                </c:pt>
                <c:pt idx="4">
                  <c:v>Diagnosis</c:v>
                </c:pt>
              </c:strCache>
            </c:strRef>
          </c:cat>
          <c:val>
            <c:numRef>
              <c:f>Sheet1!$H$68:$H$72</c:f>
              <c:numCache>
                <c:formatCode>General</c:formatCode>
                <c:ptCount val="5"/>
                <c:pt idx="0">
                  <c:v>16</c:v>
                </c:pt>
                <c:pt idx="1">
                  <c:v>8</c:v>
                </c:pt>
                <c:pt idx="2">
                  <c:v>14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spPr>
    <a:ln w="38100">
      <a:solidFill>
        <a:schemeClr val="tx2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5FBFC-E149-4A8F-AB87-2E476F52567B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D8A665-B2D3-45D5-9BCC-8C9523C34E49}">
      <dgm:prSet phldrT="[Text]"/>
      <dgm:spPr/>
      <dgm:t>
        <a:bodyPr/>
        <a:lstStyle/>
        <a:p>
          <a:r>
            <a:rPr lang="en-US" dirty="0" smtClean="0"/>
            <a:t>Improvement</a:t>
          </a:r>
          <a:endParaRPr lang="en-US" dirty="0"/>
        </a:p>
      </dgm:t>
    </dgm:pt>
    <dgm:pt modelId="{AA5E46AF-EC20-4285-B534-9DD240C5D36C}" type="parTrans" cxnId="{F82BA396-6697-408F-BAF4-6D364D6919A2}">
      <dgm:prSet/>
      <dgm:spPr/>
      <dgm:t>
        <a:bodyPr/>
        <a:lstStyle/>
        <a:p>
          <a:endParaRPr lang="en-US"/>
        </a:p>
      </dgm:t>
    </dgm:pt>
    <dgm:pt modelId="{BC68CB0B-44D5-447D-8E11-60CC02F1066B}" type="sibTrans" cxnId="{F82BA396-6697-408F-BAF4-6D364D6919A2}">
      <dgm:prSet/>
      <dgm:spPr/>
      <dgm:t>
        <a:bodyPr/>
        <a:lstStyle/>
        <a:p>
          <a:endParaRPr lang="en-US"/>
        </a:p>
      </dgm:t>
    </dgm:pt>
    <dgm:pt modelId="{95B3E0DD-8CDB-4DAD-BD59-082FED91F286}">
      <dgm:prSet phldrT="[Text]"/>
      <dgm:spPr/>
      <dgm:t>
        <a:bodyPr/>
        <a:lstStyle/>
        <a:p>
          <a:r>
            <a:rPr lang="en-US" dirty="0" smtClean="0"/>
            <a:t>Income Levels</a:t>
          </a:r>
          <a:endParaRPr lang="en-US" dirty="0"/>
        </a:p>
      </dgm:t>
    </dgm:pt>
    <dgm:pt modelId="{3D036EEC-4F76-4F3F-808C-C874AB77D9ED}" type="parTrans" cxnId="{93A52FB1-E2EF-499D-A0D2-5D5D6CAFC3A4}">
      <dgm:prSet/>
      <dgm:spPr/>
      <dgm:t>
        <a:bodyPr/>
        <a:lstStyle/>
        <a:p>
          <a:endParaRPr lang="en-US"/>
        </a:p>
      </dgm:t>
    </dgm:pt>
    <dgm:pt modelId="{9423C1DB-9DE0-45D4-A202-A74F9A43B030}" type="sibTrans" cxnId="{93A52FB1-E2EF-499D-A0D2-5D5D6CAFC3A4}">
      <dgm:prSet/>
      <dgm:spPr/>
      <dgm:t>
        <a:bodyPr/>
        <a:lstStyle/>
        <a:p>
          <a:endParaRPr lang="en-US"/>
        </a:p>
      </dgm:t>
    </dgm:pt>
    <dgm:pt modelId="{E2053CB0-53ED-4581-A46A-CA3E3E05D996}">
      <dgm:prSet phldrT="[Text]"/>
      <dgm:spPr/>
      <dgm:t>
        <a:bodyPr/>
        <a:lstStyle/>
        <a:p>
          <a:r>
            <a:rPr lang="en-US" dirty="0" smtClean="0"/>
            <a:t>Medical Technologies </a:t>
          </a:r>
          <a:endParaRPr lang="en-US" dirty="0"/>
        </a:p>
      </dgm:t>
    </dgm:pt>
    <dgm:pt modelId="{554CE6F4-6B94-45EB-9C82-AADDF9114363}" type="parTrans" cxnId="{12CCF798-A8B8-4169-92F0-CFF356C2A500}">
      <dgm:prSet/>
      <dgm:spPr/>
      <dgm:t>
        <a:bodyPr/>
        <a:lstStyle/>
        <a:p>
          <a:endParaRPr lang="en-US"/>
        </a:p>
      </dgm:t>
    </dgm:pt>
    <dgm:pt modelId="{40394385-8DEF-4D2C-9BCF-84AC9FEDC2EE}" type="sibTrans" cxnId="{12CCF798-A8B8-4169-92F0-CFF356C2A500}">
      <dgm:prSet/>
      <dgm:spPr/>
      <dgm:t>
        <a:bodyPr/>
        <a:lstStyle/>
        <a:p>
          <a:endParaRPr lang="en-US"/>
        </a:p>
      </dgm:t>
    </dgm:pt>
    <dgm:pt modelId="{E8721628-07C4-44E8-9F01-280A51794A79}">
      <dgm:prSet phldrT="[Text]"/>
      <dgm:spPr/>
      <dgm:t>
        <a:bodyPr/>
        <a:lstStyle/>
        <a:p>
          <a:r>
            <a:rPr lang="en-US" dirty="0" smtClean="0"/>
            <a:t>Challenges</a:t>
          </a:r>
          <a:endParaRPr lang="en-US" dirty="0"/>
        </a:p>
      </dgm:t>
    </dgm:pt>
    <dgm:pt modelId="{2DE8B95A-5A85-4134-A7A9-649FA02F850F}" type="parTrans" cxnId="{E16F6FD0-EC71-4AD8-A60D-44ECB1C4B6F3}">
      <dgm:prSet/>
      <dgm:spPr/>
      <dgm:t>
        <a:bodyPr/>
        <a:lstStyle/>
        <a:p>
          <a:endParaRPr lang="en-US"/>
        </a:p>
      </dgm:t>
    </dgm:pt>
    <dgm:pt modelId="{7D262388-1FE0-49ED-8E9A-383E2D49B357}" type="sibTrans" cxnId="{E16F6FD0-EC71-4AD8-A60D-44ECB1C4B6F3}">
      <dgm:prSet/>
      <dgm:spPr/>
      <dgm:t>
        <a:bodyPr/>
        <a:lstStyle/>
        <a:p>
          <a:endParaRPr lang="en-US"/>
        </a:p>
      </dgm:t>
    </dgm:pt>
    <dgm:pt modelId="{0FDE7D1F-27DF-4B06-95AF-6C8069F05EB9}">
      <dgm:prSet phldrT="[Text]"/>
      <dgm:spPr/>
      <dgm:t>
        <a:bodyPr/>
        <a:lstStyle/>
        <a:p>
          <a:r>
            <a:rPr lang="en-US" dirty="0" smtClean="0"/>
            <a:t>Access </a:t>
          </a:r>
          <a:endParaRPr lang="en-US" dirty="0"/>
        </a:p>
      </dgm:t>
    </dgm:pt>
    <dgm:pt modelId="{4BD9996C-43FD-4277-A2E9-E2CD5B7E7C02}" type="parTrans" cxnId="{00D6C9D1-A93A-468C-99DF-2E6AB56AC9BB}">
      <dgm:prSet/>
      <dgm:spPr/>
      <dgm:t>
        <a:bodyPr/>
        <a:lstStyle/>
        <a:p>
          <a:endParaRPr lang="en-US"/>
        </a:p>
      </dgm:t>
    </dgm:pt>
    <dgm:pt modelId="{3BA547B5-D928-4EA2-A788-50BFCC585B19}" type="sibTrans" cxnId="{00D6C9D1-A93A-468C-99DF-2E6AB56AC9BB}">
      <dgm:prSet/>
      <dgm:spPr/>
      <dgm:t>
        <a:bodyPr/>
        <a:lstStyle/>
        <a:p>
          <a:endParaRPr lang="en-US"/>
        </a:p>
      </dgm:t>
    </dgm:pt>
    <dgm:pt modelId="{F5C385E6-2F4C-4CEB-945D-D806869A0AE3}">
      <dgm:prSet phldrT="[Text]"/>
      <dgm:spPr/>
      <dgm:t>
        <a:bodyPr/>
        <a:lstStyle/>
        <a:p>
          <a:r>
            <a:rPr lang="en-US" dirty="0" smtClean="0"/>
            <a:t>Complexity</a:t>
          </a:r>
          <a:endParaRPr lang="en-US" dirty="0"/>
        </a:p>
      </dgm:t>
    </dgm:pt>
    <dgm:pt modelId="{D9CDF76B-4BB3-4B9A-84F0-6F4CBB6F5B9E}" type="parTrans" cxnId="{654C5240-F22E-4E1D-AA52-53C1B8C25A7D}">
      <dgm:prSet/>
      <dgm:spPr/>
      <dgm:t>
        <a:bodyPr/>
        <a:lstStyle/>
        <a:p>
          <a:endParaRPr lang="en-US"/>
        </a:p>
      </dgm:t>
    </dgm:pt>
    <dgm:pt modelId="{BC861955-1E5E-4DA5-8B98-63C874EE5DF6}" type="sibTrans" cxnId="{654C5240-F22E-4E1D-AA52-53C1B8C25A7D}">
      <dgm:prSet/>
      <dgm:spPr/>
      <dgm:t>
        <a:bodyPr/>
        <a:lstStyle/>
        <a:p>
          <a:endParaRPr lang="en-US"/>
        </a:p>
      </dgm:t>
    </dgm:pt>
    <dgm:pt modelId="{9E3511EE-91DD-483B-BAFA-0790CD1D0470}">
      <dgm:prSet phldrT="[Text]"/>
      <dgm:spPr/>
      <dgm:t>
        <a:bodyPr/>
        <a:lstStyle/>
        <a:p>
          <a:r>
            <a:rPr lang="en-US" dirty="0" smtClean="0"/>
            <a:t>Affordability </a:t>
          </a:r>
          <a:endParaRPr lang="en-US" dirty="0"/>
        </a:p>
      </dgm:t>
    </dgm:pt>
    <dgm:pt modelId="{CE29655E-4878-46FD-9D69-88859A3DB238}" type="parTrans" cxnId="{21F62754-14F8-42F3-8C44-9E437303AFA2}">
      <dgm:prSet/>
      <dgm:spPr/>
      <dgm:t>
        <a:bodyPr/>
        <a:lstStyle/>
        <a:p>
          <a:endParaRPr lang="en-US"/>
        </a:p>
      </dgm:t>
    </dgm:pt>
    <dgm:pt modelId="{9D97E0E2-AD7F-4DBA-8092-61A1E42D7DA9}" type="sibTrans" cxnId="{21F62754-14F8-42F3-8C44-9E437303AFA2}">
      <dgm:prSet/>
      <dgm:spPr/>
      <dgm:t>
        <a:bodyPr/>
        <a:lstStyle/>
        <a:p>
          <a:endParaRPr lang="en-US"/>
        </a:p>
      </dgm:t>
    </dgm:pt>
    <dgm:pt modelId="{5D95900A-2955-4253-B0D0-676E6ADEAF7D}" type="pres">
      <dgm:prSet presAssocID="{4525FBFC-E149-4A8F-AB87-2E476F52567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00C8D-D711-4378-9FBA-E35551B8AF45}" type="pres">
      <dgm:prSet presAssocID="{4525FBFC-E149-4A8F-AB87-2E476F52567B}" presName="dummyMaxCanvas" presStyleCnt="0"/>
      <dgm:spPr/>
    </dgm:pt>
    <dgm:pt modelId="{6E8675F5-047A-43A4-A812-0C5971DC1ACB}" type="pres">
      <dgm:prSet presAssocID="{4525FBFC-E149-4A8F-AB87-2E476F52567B}" presName="parentComposite" presStyleCnt="0"/>
      <dgm:spPr/>
    </dgm:pt>
    <dgm:pt modelId="{7993099D-545D-41B7-9786-669AA5626F9D}" type="pres">
      <dgm:prSet presAssocID="{4525FBFC-E149-4A8F-AB87-2E476F52567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90969F7-C4E5-4077-BC1E-0BE3404F1AC6}" type="pres">
      <dgm:prSet presAssocID="{4525FBFC-E149-4A8F-AB87-2E476F52567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4F0F0AF-0884-49E5-89AA-0F4913C11EB2}" type="pres">
      <dgm:prSet presAssocID="{4525FBFC-E149-4A8F-AB87-2E476F52567B}" presName="childrenComposite" presStyleCnt="0"/>
      <dgm:spPr/>
    </dgm:pt>
    <dgm:pt modelId="{86DE65D1-A619-4E92-B835-7CB4D884A0A6}" type="pres">
      <dgm:prSet presAssocID="{4525FBFC-E149-4A8F-AB87-2E476F52567B}" presName="dummyMaxCanvas_ChildArea" presStyleCnt="0"/>
      <dgm:spPr/>
    </dgm:pt>
    <dgm:pt modelId="{3982A993-F265-4E68-B987-50A03A1E41F9}" type="pres">
      <dgm:prSet presAssocID="{4525FBFC-E149-4A8F-AB87-2E476F52567B}" presName="fulcrum" presStyleLbl="alignAccFollowNode1" presStyleIdx="2" presStyleCnt="4"/>
      <dgm:spPr/>
    </dgm:pt>
    <dgm:pt modelId="{ED1654AC-6FE1-4D08-A101-9A410DA36B7E}" type="pres">
      <dgm:prSet presAssocID="{4525FBFC-E149-4A8F-AB87-2E476F52567B}" presName="balance_23" presStyleLbl="alignAccFollowNode1" presStyleIdx="3" presStyleCnt="4">
        <dgm:presLayoutVars>
          <dgm:bulletEnabled val="1"/>
        </dgm:presLayoutVars>
      </dgm:prSet>
      <dgm:spPr/>
    </dgm:pt>
    <dgm:pt modelId="{FBDC110A-037B-44A2-81F6-E86ECC8B4C6E}" type="pres">
      <dgm:prSet presAssocID="{4525FBFC-E149-4A8F-AB87-2E476F52567B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24008-834F-4087-9323-1B3127B69BAD}" type="pres">
      <dgm:prSet presAssocID="{4525FBFC-E149-4A8F-AB87-2E476F52567B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FC24D-2929-4484-A40A-8C54E433839B}" type="pres">
      <dgm:prSet presAssocID="{4525FBFC-E149-4A8F-AB87-2E476F52567B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FEFD0-CEF1-4209-A4D2-FF179086F5C4}" type="pres">
      <dgm:prSet presAssocID="{4525FBFC-E149-4A8F-AB87-2E476F52567B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CDFF2-B1BE-4DB3-ADB8-46D0415BF926}" type="pres">
      <dgm:prSet presAssocID="{4525FBFC-E149-4A8F-AB87-2E476F52567B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D6C9D1-A93A-468C-99DF-2E6AB56AC9BB}" srcId="{E8721628-07C4-44E8-9F01-280A51794A79}" destId="{0FDE7D1F-27DF-4B06-95AF-6C8069F05EB9}" srcOrd="0" destOrd="0" parTransId="{4BD9996C-43FD-4277-A2E9-E2CD5B7E7C02}" sibTransId="{3BA547B5-D928-4EA2-A788-50BFCC585B19}"/>
    <dgm:cxn modelId="{F82BA396-6697-408F-BAF4-6D364D6919A2}" srcId="{4525FBFC-E149-4A8F-AB87-2E476F52567B}" destId="{4DD8A665-B2D3-45D5-9BCC-8C9523C34E49}" srcOrd="0" destOrd="0" parTransId="{AA5E46AF-EC20-4285-B534-9DD240C5D36C}" sibTransId="{BC68CB0B-44D5-447D-8E11-60CC02F1066B}"/>
    <dgm:cxn modelId="{426ED88C-AE54-47A4-83F0-D8C309DFAEA0}" type="presOf" srcId="{E8721628-07C4-44E8-9F01-280A51794A79}" destId="{690969F7-C4E5-4077-BC1E-0BE3404F1AC6}" srcOrd="0" destOrd="0" presId="urn:microsoft.com/office/officeart/2005/8/layout/balance1"/>
    <dgm:cxn modelId="{3CA5BA05-5D53-4ECF-A276-2BB0D6B2241D}" type="presOf" srcId="{E2053CB0-53ED-4581-A46A-CA3E3E05D996}" destId="{F17CDFF2-B1BE-4DB3-ADB8-46D0415BF926}" srcOrd="0" destOrd="0" presId="urn:microsoft.com/office/officeart/2005/8/layout/balance1"/>
    <dgm:cxn modelId="{654C5240-F22E-4E1D-AA52-53C1B8C25A7D}" srcId="{E8721628-07C4-44E8-9F01-280A51794A79}" destId="{F5C385E6-2F4C-4CEB-945D-D806869A0AE3}" srcOrd="1" destOrd="0" parTransId="{D9CDF76B-4BB3-4B9A-84F0-6F4CBB6F5B9E}" sibTransId="{BC861955-1E5E-4DA5-8B98-63C874EE5DF6}"/>
    <dgm:cxn modelId="{1D94506C-5813-4712-8F35-998339B88B63}" type="presOf" srcId="{95B3E0DD-8CDB-4DAD-BD59-082FED91F286}" destId="{8F2FEFD0-CEF1-4209-A4D2-FF179086F5C4}" srcOrd="0" destOrd="0" presId="urn:microsoft.com/office/officeart/2005/8/layout/balance1"/>
    <dgm:cxn modelId="{21F62754-14F8-42F3-8C44-9E437303AFA2}" srcId="{E8721628-07C4-44E8-9F01-280A51794A79}" destId="{9E3511EE-91DD-483B-BAFA-0790CD1D0470}" srcOrd="2" destOrd="0" parTransId="{CE29655E-4878-46FD-9D69-88859A3DB238}" sibTransId="{9D97E0E2-AD7F-4DBA-8092-61A1E42D7DA9}"/>
    <dgm:cxn modelId="{A9FE082A-F862-43E1-9AB1-E0D9E67A2E53}" type="presOf" srcId="{0FDE7D1F-27DF-4B06-95AF-6C8069F05EB9}" destId="{FBDC110A-037B-44A2-81F6-E86ECC8B4C6E}" srcOrd="0" destOrd="0" presId="urn:microsoft.com/office/officeart/2005/8/layout/balance1"/>
    <dgm:cxn modelId="{059159D5-C708-4EC9-819F-A705B1283959}" type="presOf" srcId="{4DD8A665-B2D3-45D5-9BCC-8C9523C34E49}" destId="{7993099D-545D-41B7-9786-669AA5626F9D}" srcOrd="0" destOrd="0" presId="urn:microsoft.com/office/officeart/2005/8/layout/balance1"/>
    <dgm:cxn modelId="{12CCF798-A8B8-4169-92F0-CFF356C2A500}" srcId="{4DD8A665-B2D3-45D5-9BCC-8C9523C34E49}" destId="{E2053CB0-53ED-4581-A46A-CA3E3E05D996}" srcOrd="1" destOrd="0" parTransId="{554CE6F4-6B94-45EB-9C82-AADDF9114363}" sibTransId="{40394385-8DEF-4D2C-9BCF-84AC9FEDC2EE}"/>
    <dgm:cxn modelId="{331FCC0D-83E5-4C6F-97CC-029122B2AAA4}" type="presOf" srcId="{F5C385E6-2F4C-4CEB-945D-D806869A0AE3}" destId="{C3924008-834F-4087-9323-1B3127B69BAD}" srcOrd="0" destOrd="0" presId="urn:microsoft.com/office/officeart/2005/8/layout/balance1"/>
    <dgm:cxn modelId="{93A52FB1-E2EF-499D-A0D2-5D5D6CAFC3A4}" srcId="{4DD8A665-B2D3-45D5-9BCC-8C9523C34E49}" destId="{95B3E0DD-8CDB-4DAD-BD59-082FED91F286}" srcOrd="0" destOrd="0" parTransId="{3D036EEC-4F76-4F3F-808C-C874AB77D9ED}" sibTransId="{9423C1DB-9DE0-45D4-A202-A74F9A43B030}"/>
    <dgm:cxn modelId="{E16F6FD0-EC71-4AD8-A60D-44ECB1C4B6F3}" srcId="{4525FBFC-E149-4A8F-AB87-2E476F52567B}" destId="{E8721628-07C4-44E8-9F01-280A51794A79}" srcOrd="1" destOrd="0" parTransId="{2DE8B95A-5A85-4134-A7A9-649FA02F850F}" sibTransId="{7D262388-1FE0-49ED-8E9A-383E2D49B357}"/>
    <dgm:cxn modelId="{927723CA-1F47-482D-96BF-46B9C4A397CF}" type="presOf" srcId="{4525FBFC-E149-4A8F-AB87-2E476F52567B}" destId="{5D95900A-2955-4253-B0D0-676E6ADEAF7D}" srcOrd="0" destOrd="0" presId="urn:microsoft.com/office/officeart/2005/8/layout/balance1"/>
    <dgm:cxn modelId="{015DF11C-3C7D-4F93-B670-2BB522A0D28F}" type="presOf" srcId="{9E3511EE-91DD-483B-BAFA-0790CD1D0470}" destId="{211FC24D-2929-4484-A40A-8C54E433839B}" srcOrd="0" destOrd="0" presId="urn:microsoft.com/office/officeart/2005/8/layout/balance1"/>
    <dgm:cxn modelId="{81AA076D-2531-4AB7-BDAA-D36143AABB88}" type="presParOf" srcId="{5D95900A-2955-4253-B0D0-676E6ADEAF7D}" destId="{08100C8D-D711-4378-9FBA-E35551B8AF45}" srcOrd="0" destOrd="0" presId="urn:microsoft.com/office/officeart/2005/8/layout/balance1"/>
    <dgm:cxn modelId="{125121FD-8F56-4A4F-9E6B-A5B62AA148B3}" type="presParOf" srcId="{5D95900A-2955-4253-B0D0-676E6ADEAF7D}" destId="{6E8675F5-047A-43A4-A812-0C5971DC1ACB}" srcOrd="1" destOrd="0" presId="urn:microsoft.com/office/officeart/2005/8/layout/balance1"/>
    <dgm:cxn modelId="{C11F599A-2E1D-48D8-ABA1-956667C13808}" type="presParOf" srcId="{6E8675F5-047A-43A4-A812-0C5971DC1ACB}" destId="{7993099D-545D-41B7-9786-669AA5626F9D}" srcOrd="0" destOrd="0" presId="urn:microsoft.com/office/officeart/2005/8/layout/balance1"/>
    <dgm:cxn modelId="{C64B6045-9390-4793-BFC5-2D1DA113D92C}" type="presParOf" srcId="{6E8675F5-047A-43A4-A812-0C5971DC1ACB}" destId="{690969F7-C4E5-4077-BC1E-0BE3404F1AC6}" srcOrd="1" destOrd="0" presId="urn:microsoft.com/office/officeart/2005/8/layout/balance1"/>
    <dgm:cxn modelId="{4BEDE98D-4FD6-46F3-AAA2-E14F4FB2FCD3}" type="presParOf" srcId="{5D95900A-2955-4253-B0D0-676E6ADEAF7D}" destId="{94F0F0AF-0884-49E5-89AA-0F4913C11EB2}" srcOrd="2" destOrd="0" presId="urn:microsoft.com/office/officeart/2005/8/layout/balance1"/>
    <dgm:cxn modelId="{5C3A0D16-9C68-4D05-911B-A3C02D7343FC}" type="presParOf" srcId="{94F0F0AF-0884-49E5-89AA-0F4913C11EB2}" destId="{86DE65D1-A619-4E92-B835-7CB4D884A0A6}" srcOrd="0" destOrd="0" presId="urn:microsoft.com/office/officeart/2005/8/layout/balance1"/>
    <dgm:cxn modelId="{4C9ED650-A5B0-4046-8E58-61330209EE90}" type="presParOf" srcId="{94F0F0AF-0884-49E5-89AA-0F4913C11EB2}" destId="{3982A993-F265-4E68-B987-50A03A1E41F9}" srcOrd="1" destOrd="0" presId="urn:microsoft.com/office/officeart/2005/8/layout/balance1"/>
    <dgm:cxn modelId="{8ED7FA6D-C29D-44B9-8DC4-35105420E52B}" type="presParOf" srcId="{94F0F0AF-0884-49E5-89AA-0F4913C11EB2}" destId="{ED1654AC-6FE1-4D08-A101-9A410DA36B7E}" srcOrd="2" destOrd="0" presId="urn:microsoft.com/office/officeart/2005/8/layout/balance1"/>
    <dgm:cxn modelId="{1C4BD0DE-D8C5-4999-B15B-55E1109C98D7}" type="presParOf" srcId="{94F0F0AF-0884-49E5-89AA-0F4913C11EB2}" destId="{FBDC110A-037B-44A2-81F6-E86ECC8B4C6E}" srcOrd="3" destOrd="0" presId="urn:microsoft.com/office/officeart/2005/8/layout/balance1"/>
    <dgm:cxn modelId="{524C4D57-90B4-4D47-9B40-DF0A110AE378}" type="presParOf" srcId="{94F0F0AF-0884-49E5-89AA-0F4913C11EB2}" destId="{C3924008-834F-4087-9323-1B3127B69BAD}" srcOrd="4" destOrd="0" presId="urn:microsoft.com/office/officeart/2005/8/layout/balance1"/>
    <dgm:cxn modelId="{DDA59CD4-12E5-4435-AF0F-2BF5D0E1E8AE}" type="presParOf" srcId="{94F0F0AF-0884-49E5-89AA-0F4913C11EB2}" destId="{211FC24D-2929-4484-A40A-8C54E433839B}" srcOrd="5" destOrd="0" presId="urn:microsoft.com/office/officeart/2005/8/layout/balance1"/>
    <dgm:cxn modelId="{9926D89C-569B-42C1-B7F7-EC220EC96CA7}" type="presParOf" srcId="{94F0F0AF-0884-49E5-89AA-0F4913C11EB2}" destId="{8F2FEFD0-CEF1-4209-A4D2-FF179086F5C4}" srcOrd="6" destOrd="0" presId="urn:microsoft.com/office/officeart/2005/8/layout/balance1"/>
    <dgm:cxn modelId="{0CBA3895-DE6B-4396-8405-7B608F0A2A53}" type="presParOf" srcId="{94F0F0AF-0884-49E5-89AA-0F4913C11EB2}" destId="{F17CDFF2-B1BE-4DB3-ADB8-46D0415BF92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1C39A-F3EB-4BC8-AD86-0D2321DADFD7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94BAA89C-B87B-4AD2-B965-CE31E278CFBB}">
      <dgm:prSet phldrT="[Text]" custT="1"/>
      <dgm:spPr/>
      <dgm:t>
        <a:bodyPr/>
        <a:lstStyle/>
        <a:p>
          <a:r>
            <a:rPr lang="en-US" sz="1600" dirty="0" smtClean="0"/>
            <a:t>Technology provider</a:t>
          </a:r>
          <a:endParaRPr lang="en-US" sz="1600" dirty="0"/>
        </a:p>
      </dgm:t>
    </dgm:pt>
    <dgm:pt modelId="{15B09CE6-33DD-410D-9577-A35BDD028A33}" type="parTrans" cxnId="{009D7D29-75BD-4F9A-AB79-5F9FA5CEBF29}">
      <dgm:prSet/>
      <dgm:spPr/>
      <dgm:t>
        <a:bodyPr/>
        <a:lstStyle/>
        <a:p>
          <a:endParaRPr lang="en-US"/>
        </a:p>
      </dgm:t>
    </dgm:pt>
    <dgm:pt modelId="{DD2E2AC4-05A6-4C6F-A79A-7CA0DB81E834}" type="sibTrans" cxnId="{009D7D29-75BD-4F9A-AB79-5F9FA5CEBF29}">
      <dgm:prSet/>
      <dgm:spPr/>
      <dgm:t>
        <a:bodyPr/>
        <a:lstStyle/>
        <a:p>
          <a:endParaRPr lang="en-US"/>
        </a:p>
      </dgm:t>
    </dgm:pt>
    <dgm:pt modelId="{D9ACC535-3831-4F93-BCC7-A21BADEB2389}">
      <dgm:prSet phldrT="[Text]" custT="1"/>
      <dgm:spPr/>
      <dgm:t>
        <a:bodyPr/>
        <a:lstStyle/>
        <a:p>
          <a:r>
            <a:rPr lang="en-US" sz="1600" dirty="0" smtClean="0"/>
            <a:t>Consumer</a:t>
          </a:r>
          <a:endParaRPr lang="en-US" sz="1600" dirty="0"/>
        </a:p>
      </dgm:t>
    </dgm:pt>
    <dgm:pt modelId="{7B30CDBA-AEF0-4942-96C6-73D244D606AB}" type="parTrans" cxnId="{2BFECB17-8F3A-4C80-BB08-78AFFDB83AF1}">
      <dgm:prSet/>
      <dgm:spPr/>
      <dgm:t>
        <a:bodyPr/>
        <a:lstStyle/>
        <a:p>
          <a:endParaRPr lang="en-US"/>
        </a:p>
      </dgm:t>
    </dgm:pt>
    <dgm:pt modelId="{45653EE9-5BF3-4042-B786-7BC29B48FB53}" type="sibTrans" cxnId="{2BFECB17-8F3A-4C80-BB08-78AFFDB83AF1}">
      <dgm:prSet/>
      <dgm:spPr/>
      <dgm:t>
        <a:bodyPr/>
        <a:lstStyle/>
        <a:p>
          <a:endParaRPr lang="en-US"/>
        </a:p>
      </dgm:t>
    </dgm:pt>
    <dgm:pt modelId="{32633A97-9FCD-4A44-9E5D-DC3C3BB7B4E7}">
      <dgm:prSet phldrT="[Text]" custT="1"/>
      <dgm:spPr/>
      <dgm:t>
        <a:bodyPr/>
        <a:lstStyle/>
        <a:p>
          <a:r>
            <a:rPr lang="en-US" sz="1400" dirty="0" smtClean="0"/>
            <a:t> Healthcare Provider</a:t>
          </a:r>
          <a:endParaRPr lang="en-US" sz="1400" dirty="0"/>
        </a:p>
      </dgm:t>
    </dgm:pt>
    <dgm:pt modelId="{34FBB1B1-4CBD-433A-A787-845D64BA7AB1}" type="parTrans" cxnId="{7965DCBE-CF72-426F-B102-F100E49929E8}">
      <dgm:prSet/>
      <dgm:spPr/>
      <dgm:t>
        <a:bodyPr/>
        <a:lstStyle/>
        <a:p>
          <a:endParaRPr lang="en-US"/>
        </a:p>
      </dgm:t>
    </dgm:pt>
    <dgm:pt modelId="{387D12DB-8210-4E8E-A21F-F890B586EFB5}" type="sibTrans" cxnId="{7965DCBE-CF72-426F-B102-F100E49929E8}">
      <dgm:prSet/>
      <dgm:spPr/>
      <dgm:t>
        <a:bodyPr/>
        <a:lstStyle/>
        <a:p>
          <a:endParaRPr lang="en-US"/>
        </a:p>
      </dgm:t>
    </dgm:pt>
    <dgm:pt modelId="{A6478BF0-5E25-40BB-A5B9-5D411DC5ADDF}" type="pres">
      <dgm:prSet presAssocID="{AF21C39A-F3EB-4BC8-AD86-0D2321DADFD7}" presName="compositeShape" presStyleCnt="0">
        <dgm:presLayoutVars>
          <dgm:chMax val="7"/>
          <dgm:dir/>
          <dgm:resizeHandles val="exact"/>
        </dgm:presLayoutVars>
      </dgm:prSet>
      <dgm:spPr/>
    </dgm:pt>
    <dgm:pt modelId="{7640DCD2-2CAF-4331-A2A5-4056BF8D941C}" type="pres">
      <dgm:prSet presAssocID="{94BAA89C-B87B-4AD2-B965-CE31E278CFBB}" presName="circ1" presStyleLbl="vennNode1" presStyleIdx="0" presStyleCnt="3"/>
      <dgm:spPr/>
      <dgm:t>
        <a:bodyPr/>
        <a:lstStyle/>
        <a:p>
          <a:endParaRPr lang="en-US"/>
        </a:p>
      </dgm:t>
    </dgm:pt>
    <dgm:pt modelId="{BB2E3F31-5CFC-457A-A56D-41C61EC0BAF8}" type="pres">
      <dgm:prSet presAssocID="{94BAA89C-B87B-4AD2-B965-CE31E278CFB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BB636-CD0E-4010-85B6-8F28BC5F58E1}" type="pres">
      <dgm:prSet presAssocID="{D9ACC535-3831-4F93-BCC7-A21BADEB2389}" presName="circ2" presStyleLbl="vennNode1" presStyleIdx="1" presStyleCnt="3" custLinFactNeighborX="1897" custLinFactNeighborY="-2083"/>
      <dgm:spPr/>
      <dgm:t>
        <a:bodyPr/>
        <a:lstStyle/>
        <a:p>
          <a:endParaRPr lang="en-US"/>
        </a:p>
      </dgm:t>
    </dgm:pt>
    <dgm:pt modelId="{831139BE-142B-4E19-8507-1A9330511765}" type="pres">
      <dgm:prSet presAssocID="{D9ACC535-3831-4F93-BCC7-A21BADEB23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4EE62-32EF-41B5-896A-4D3621D5CB53}" type="pres">
      <dgm:prSet presAssocID="{32633A97-9FCD-4A44-9E5D-DC3C3BB7B4E7}" presName="circ3" presStyleLbl="vennNode1" presStyleIdx="2" presStyleCnt="3" custLinFactNeighborX="-2859" custLinFactNeighborY="2724"/>
      <dgm:spPr/>
      <dgm:t>
        <a:bodyPr/>
        <a:lstStyle/>
        <a:p>
          <a:endParaRPr lang="en-US"/>
        </a:p>
      </dgm:t>
    </dgm:pt>
    <dgm:pt modelId="{476324EE-E2DD-4040-8260-124471FC4E8A}" type="pres">
      <dgm:prSet presAssocID="{32633A97-9FCD-4A44-9E5D-DC3C3BB7B4E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D6466-2521-43C5-8955-45FB23A3D423}" type="presOf" srcId="{D9ACC535-3831-4F93-BCC7-A21BADEB2389}" destId="{DB6BB636-CD0E-4010-85B6-8F28BC5F58E1}" srcOrd="0" destOrd="0" presId="urn:microsoft.com/office/officeart/2005/8/layout/venn1"/>
    <dgm:cxn modelId="{776CF78A-878F-42BB-BE56-158F2CA9284A}" type="presOf" srcId="{D9ACC535-3831-4F93-BCC7-A21BADEB2389}" destId="{831139BE-142B-4E19-8507-1A9330511765}" srcOrd="1" destOrd="0" presId="urn:microsoft.com/office/officeart/2005/8/layout/venn1"/>
    <dgm:cxn modelId="{AC7D007B-C0A2-4343-BBC9-EA25F45E05CA}" type="presOf" srcId="{32633A97-9FCD-4A44-9E5D-DC3C3BB7B4E7}" destId="{476324EE-E2DD-4040-8260-124471FC4E8A}" srcOrd="1" destOrd="0" presId="urn:microsoft.com/office/officeart/2005/8/layout/venn1"/>
    <dgm:cxn modelId="{10CFEFED-BB77-48A2-AE23-B072415102CF}" type="presOf" srcId="{94BAA89C-B87B-4AD2-B965-CE31E278CFBB}" destId="{7640DCD2-2CAF-4331-A2A5-4056BF8D941C}" srcOrd="0" destOrd="0" presId="urn:microsoft.com/office/officeart/2005/8/layout/venn1"/>
    <dgm:cxn modelId="{2BFECB17-8F3A-4C80-BB08-78AFFDB83AF1}" srcId="{AF21C39A-F3EB-4BC8-AD86-0D2321DADFD7}" destId="{D9ACC535-3831-4F93-BCC7-A21BADEB2389}" srcOrd="1" destOrd="0" parTransId="{7B30CDBA-AEF0-4942-96C6-73D244D606AB}" sibTransId="{45653EE9-5BF3-4042-B786-7BC29B48FB53}"/>
    <dgm:cxn modelId="{C58D2A7E-D246-4F5C-8CB6-2CBEAF7E2915}" type="presOf" srcId="{32633A97-9FCD-4A44-9E5D-DC3C3BB7B4E7}" destId="{FB04EE62-32EF-41B5-896A-4D3621D5CB53}" srcOrd="0" destOrd="0" presId="urn:microsoft.com/office/officeart/2005/8/layout/venn1"/>
    <dgm:cxn modelId="{7965DCBE-CF72-426F-B102-F100E49929E8}" srcId="{AF21C39A-F3EB-4BC8-AD86-0D2321DADFD7}" destId="{32633A97-9FCD-4A44-9E5D-DC3C3BB7B4E7}" srcOrd="2" destOrd="0" parTransId="{34FBB1B1-4CBD-433A-A787-845D64BA7AB1}" sibTransId="{387D12DB-8210-4E8E-A21F-F890B586EFB5}"/>
    <dgm:cxn modelId="{009D7D29-75BD-4F9A-AB79-5F9FA5CEBF29}" srcId="{AF21C39A-F3EB-4BC8-AD86-0D2321DADFD7}" destId="{94BAA89C-B87B-4AD2-B965-CE31E278CFBB}" srcOrd="0" destOrd="0" parTransId="{15B09CE6-33DD-410D-9577-A35BDD028A33}" sibTransId="{DD2E2AC4-05A6-4C6F-A79A-7CA0DB81E834}"/>
    <dgm:cxn modelId="{B93E5D31-5EED-44FA-B508-04BE927B016D}" type="presOf" srcId="{AF21C39A-F3EB-4BC8-AD86-0D2321DADFD7}" destId="{A6478BF0-5E25-40BB-A5B9-5D411DC5ADDF}" srcOrd="0" destOrd="0" presId="urn:microsoft.com/office/officeart/2005/8/layout/venn1"/>
    <dgm:cxn modelId="{8E9C50F8-5F9D-4301-AD52-2732F680D736}" type="presOf" srcId="{94BAA89C-B87B-4AD2-B965-CE31E278CFBB}" destId="{BB2E3F31-5CFC-457A-A56D-41C61EC0BAF8}" srcOrd="1" destOrd="0" presId="urn:microsoft.com/office/officeart/2005/8/layout/venn1"/>
    <dgm:cxn modelId="{DE39BFBE-D0A0-4CDA-BA48-C45837467519}" type="presParOf" srcId="{A6478BF0-5E25-40BB-A5B9-5D411DC5ADDF}" destId="{7640DCD2-2CAF-4331-A2A5-4056BF8D941C}" srcOrd="0" destOrd="0" presId="urn:microsoft.com/office/officeart/2005/8/layout/venn1"/>
    <dgm:cxn modelId="{D518B881-59BB-4806-A318-AB4CB9FD30DA}" type="presParOf" srcId="{A6478BF0-5E25-40BB-A5B9-5D411DC5ADDF}" destId="{BB2E3F31-5CFC-457A-A56D-41C61EC0BAF8}" srcOrd="1" destOrd="0" presId="urn:microsoft.com/office/officeart/2005/8/layout/venn1"/>
    <dgm:cxn modelId="{699D422D-87FA-4FDB-B891-D3537CD43B00}" type="presParOf" srcId="{A6478BF0-5E25-40BB-A5B9-5D411DC5ADDF}" destId="{DB6BB636-CD0E-4010-85B6-8F28BC5F58E1}" srcOrd="2" destOrd="0" presId="urn:microsoft.com/office/officeart/2005/8/layout/venn1"/>
    <dgm:cxn modelId="{86204471-254D-4EBD-A822-2F565F20EBAC}" type="presParOf" srcId="{A6478BF0-5E25-40BB-A5B9-5D411DC5ADDF}" destId="{831139BE-142B-4E19-8507-1A9330511765}" srcOrd="3" destOrd="0" presId="urn:microsoft.com/office/officeart/2005/8/layout/venn1"/>
    <dgm:cxn modelId="{2ADC8623-4814-4FF9-9C42-639726FB1937}" type="presParOf" srcId="{A6478BF0-5E25-40BB-A5B9-5D411DC5ADDF}" destId="{FB04EE62-32EF-41B5-896A-4D3621D5CB53}" srcOrd="4" destOrd="0" presId="urn:microsoft.com/office/officeart/2005/8/layout/venn1"/>
    <dgm:cxn modelId="{368D6D70-B259-4A71-8C42-BA415D14CA20}" type="presParOf" srcId="{A6478BF0-5E25-40BB-A5B9-5D411DC5ADDF}" destId="{476324EE-E2DD-4040-8260-124471FC4E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5C1BE-B35C-4C74-9455-BC35A32683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E52DC3-6EC8-4854-A6DE-1BC4F9666689}">
      <dgm:prSet phldrT="[Text]"/>
      <dgm:spPr/>
      <dgm:t>
        <a:bodyPr/>
        <a:lstStyle/>
        <a:p>
          <a:r>
            <a:rPr lang="en-US" dirty="0" smtClean="0"/>
            <a:t>Objectivist view </a:t>
          </a:r>
          <a:endParaRPr lang="en-US" dirty="0"/>
        </a:p>
      </dgm:t>
    </dgm:pt>
    <dgm:pt modelId="{EA331CFC-59A0-4FC8-96C6-59F5BA931535}" type="parTrans" cxnId="{F1BD022F-D1F5-4C9B-A585-4A163D49C1FE}">
      <dgm:prSet/>
      <dgm:spPr/>
      <dgm:t>
        <a:bodyPr/>
        <a:lstStyle/>
        <a:p>
          <a:endParaRPr lang="en-US"/>
        </a:p>
      </dgm:t>
    </dgm:pt>
    <dgm:pt modelId="{76E1D643-2E5F-4ABD-A54D-4EE62450B03C}" type="sibTrans" cxnId="{F1BD022F-D1F5-4C9B-A585-4A163D49C1FE}">
      <dgm:prSet/>
      <dgm:spPr/>
      <dgm:t>
        <a:bodyPr/>
        <a:lstStyle/>
        <a:p>
          <a:endParaRPr lang="en-US"/>
        </a:p>
      </dgm:t>
    </dgm:pt>
    <dgm:pt modelId="{A4AF580F-2BF8-4299-AC7E-FCB6C950EDEA}">
      <dgm:prSet phldrT="[Text]"/>
      <dgm:spPr/>
      <dgm:t>
        <a:bodyPr/>
        <a:lstStyle/>
        <a:p>
          <a:endParaRPr lang="en-US" dirty="0"/>
        </a:p>
      </dgm:t>
    </dgm:pt>
    <dgm:pt modelId="{9E6E4E39-F54F-4334-A1C6-5A040A810882}" type="parTrans" cxnId="{FC9F5728-EE19-40FD-B9B6-4B881CE27F77}">
      <dgm:prSet/>
      <dgm:spPr/>
      <dgm:t>
        <a:bodyPr/>
        <a:lstStyle/>
        <a:p>
          <a:endParaRPr lang="en-US"/>
        </a:p>
      </dgm:t>
    </dgm:pt>
    <dgm:pt modelId="{6997349D-2053-4974-9889-30D077467C98}" type="sibTrans" cxnId="{FC9F5728-EE19-40FD-B9B6-4B881CE27F77}">
      <dgm:prSet/>
      <dgm:spPr/>
      <dgm:t>
        <a:bodyPr/>
        <a:lstStyle/>
        <a:p>
          <a:endParaRPr lang="en-US"/>
        </a:p>
      </dgm:t>
    </dgm:pt>
    <dgm:pt modelId="{98A5DEC9-9BDA-4B43-BEFA-F9FAE233A242}">
      <dgm:prSet phldrT="[Text]"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BD4558E5-B495-4E87-884A-7ACD742997B2}" type="parTrans" cxnId="{91E418A3-1FB4-49F6-8F1A-E9ED402F866F}">
      <dgm:prSet/>
      <dgm:spPr/>
      <dgm:t>
        <a:bodyPr/>
        <a:lstStyle/>
        <a:p>
          <a:endParaRPr lang="en-US"/>
        </a:p>
      </dgm:t>
    </dgm:pt>
    <dgm:pt modelId="{1E16DB39-BF58-4E71-9375-30DDA57386B7}" type="sibTrans" cxnId="{91E418A3-1FB4-49F6-8F1A-E9ED402F866F}">
      <dgm:prSet/>
      <dgm:spPr/>
      <dgm:t>
        <a:bodyPr/>
        <a:lstStyle/>
        <a:p>
          <a:endParaRPr lang="en-US"/>
        </a:p>
      </dgm:t>
    </dgm:pt>
    <dgm:pt modelId="{8612D62F-D202-4EF8-92A0-E86C14B4373F}">
      <dgm:prSet phldrT="[Text]"/>
      <dgm:spPr/>
      <dgm:t>
        <a:bodyPr/>
        <a:lstStyle/>
        <a:p>
          <a:r>
            <a:rPr lang="en-US" dirty="0" err="1" smtClean="0"/>
            <a:t>Structurationalist</a:t>
          </a:r>
          <a:r>
            <a:rPr lang="en-US" dirty="0" smtClean="0"/>
            <a:t> perspective </a:t>
          </a:r>
          <a:endParaRPr lang="en-US" dirty="0"/>
        </a:p>
      </dgm:t>
    </dgm:pt>
    <dgm:pt modelId="{B47C8C55-20EC-40E3-B277-4B1E915BD962}" type="parTrans" cxnId="{C4D5D1AB-4F67-4A04-A694-614AD89FB48B}">
      <dgm:prSet/>
      <dgm:spPr/>
      <dgm:t>
        <a:bodyPr/>
        <a:lstStyle/>
        <a:p>
          <a:endParaRPr lang="en-US"/>
        </a:p>
      </dgm:t>
    </dgm:pt>
    <dgm:pt modelId="{19CA8357-0DC5-4D99-AE7D-DB269B694130}" type="sibTrans" cxnId="{C4D5D1AB-4F67-4A04-A694-614AD89FB48B}">
      <dgm:prSet/>
      <dgm:spPr/>
      <dgm:t>
        <a:bodyPr/>
        <a:lstStyle/>
        <a:p>
          <a:endParaRPr lang="en-US"/>
        </a:p>
      </dgm:t>
    </dgm:pt>
    <dgm:pt modelId="{5C9E0004-5C36-4A88-A0AF-3942D81E52F5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449D2629-2AF8-4B3E-8AD5-2C55E1EDDCB7}" type="parTrans" cxnId="{BBA407C2-7AE8-4A22-973D-2C8642F6C8AF}">
      <dgm:prSet/>
      <dgm:spPr/>
      <dgm:t>
        <a:bodyPr/>
        <a:lstStyle/>
        <a:p>
          <a:endParaRPr lang="en-US"/>
        </a:p>
      </dgm:t>
    </dgm:pt>
    <dgm:pt modelId="{FED40ACB-55CF-4F4F-8F51-7A62338B8743}" type="sibTrans" cxnId="{BBA407C2-7AE8-4A22-973D-2C8642F6C8AF}">
      <dgm:prSet/>
      <dgm:spPr/>
      <dgm:t>
        <a:bodyPr/>
        <a:lstStyle/>
        <a:p>
          <a:endParaRPr lang="en-US"/>
        </a:p>
      </dgm:t>
    </dgm:pt>
    <dgm:pt modelId="{0511C883-E62D-4D69-A654-9F7E8F322725}">
      <dgm:prSet phldrT="[Text]"/>
      <dgm:spPr/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7890A4B7-8799-4901-AC03-D28E186549B0}" type="parTrans" cxnId="{DC1C7F1D-570E-4A3F-819C-B95AFCD573BC}">
      <dgm:prSet/>
      <dgm:spPr/>
      <dgm:t>
        <a:bodyPr/>
        <a:lstStyle/>
        <a:p>
          <a:endParaRPr lang="en-US"/>
        </a:p>
      </dgm:t>
    </dgm:pt>
    <dgm:pt modelId="{3259BC51-8019-4ADA-9904-9422B0033DAE}" type="sibTrans" cxnId="{DC1C7F1D-570E-4A3F-819C-B95AFCD573BC}">
      <dgm:prSet/>
      <dgm:spPr/>
      <dgm:t>
        <a:bodyPr/>
        <a:lstStyle/>
        <a:p>
          <a:endParaRPr lang="en-US"/>
        </a:p>
      </dgm:t>
    </dgm:pt>
    <dgm:pt modelId="{71733DBB-A7EC-49C4-8621-07B94FE84B4E}">
      <dgm:prSet phldrT="[Text]"/>
      <dgm:spPr/>
      <dgm:t>
        <a:bodyPr/>
        <a:lstStyle/>
        <a:p>
          <a:r>
            <a:rPr lang="en-US" dirty="0" smtClean="0"/>
            <a:t> Subjectivist approach</a:t>
          </a:r>
          <a:endParaRPr lang="en-US" dirty="0"/>
        </a:p>
      </dgm:t>
    </dgm:pt>
    <dgm:pt modelId="{78D4FE45-228B-4F2A-8D78-2FD432DE2EA6}" type="parTrans" cxnId="{63B88802-A7CC-4D50-9E5D-47A35DB653FB}">
      <dgm:prSet/>
      <dgm:spPr/>
      <dgm:t>
        <a:bodyPr/>
        <a:lstStyle/>
        <a:p>
          <a:endParaRPr lang="en-US"/>
        </a:p>
      </dgm:t>
    </dgm:pt>
    <dgm:pt modelId="{613A9E02-7A78-4833-ABD3-B3242D771E9F}" type="sibTrans" cxnId="{63B88802-A7CC-4D50-9E5D-47A35DB653FB}">
      <dgm:prSet/>
      <dgm:spPr/>
      <dgm:t>
        <a:bodyPr/>
        <a:lstStyle/>
        <a:p>
          <a:endParaRPr lang="en-US"/>
        </a:p>
      </dgm:t>
    </dgm:pt>
    <dgm:pt modelId="{0FEF257F-BCEE-480B-8A68-0230B726A6DB}">
      <dgm:prSet phldrT="[Text]"/>
      <dgm:spPr/>
      <dgm:t>
        <a:bodyPr/>
        <a:lstStyle/>
        <a:p>
          <a:r>
            <a:rPr lang="en-US" dirty="0" smtClean="0"/>
            <a:t>relevance, </a:t>
          </a:r>
          <a:endParaRPr lang="en-US" dirty="0"/>
        </a:p>
      </dgm:t>
    </dgm:pt>
    <dgm:pt modelId="{A498C793-1930-4B68-92F1-4E733B441121}" type="parTrans" cxnId="{709DB552-9E02-400D-BC51-EB203E4D50CC}">
      <dgm:prSet/>
      <dgm:spPr/>
      <dgm:t>
        <a:bodyPr/>
        <a:lstStyle/>
        <a:p>
          <a:endParaRPr lang="en-US"/>
        </a:p>
      </dgm:t>
    </dgm:pt>
    <dgm:pt modelId="{AC6A31AC-8CB0-4C22-A66E-8DB22F203D3A}" type="sibTrans" cxnId="{709DB552-9E02-400D-BC51-EB203E4D50CC}">
      <dgm:prSet/>
      <dgm:spPr/>
      <dgm:t>
        <a:bodyPr/>
        <a:lstStyle/>
        <a:p>
          <a:endParaRPr lang="en-US"/>
        </a:p>
      </dgm:t>
    </dgm:pt>
    <dgm:pt modelId="{564D6EE1-BF5F-4644-A500-F7C515A2BAC4}">
      <dgm:prSet phldrT="[Text]"/>
      <dgm:spPr/>
      <dgm:t>
        <a:bodyPr/>
        <a:lstStyle/>
        <a:p>
          <a:r>
            <a:rPr lang="en-US" dirty="0" smtClean="0"/>
            <a:t>Organizations</a:t>
          </a:r>
          <a:endParaRPr lang="en-US" dirty="0"/>
        </a:p>
      </dgm:t>
    </dgm:pt>
    <dgm:pt modelId="{816432C4-EACD-4060-91C2-F9E1DA517262}" type="parTrans" cxnId="{9257A634-0927-427B-979E-5387B29926B9}">
      <dgm:prSet/>
      <dgm:spPr/>
      <dgm:t>
        <a:bodyPr/>
        <a:lstStyle/>
        <a:p>
          <a:endParaRPr lang="en-US"/>
        </a:p>
      </dgm:t>
    </dgm:pt>
    <dgm:pt modelId="{6AA37B6A-FE61-4E71-B83F-319032DC6A7C}" type="sibTrans" cxnId="{9257A634-0927-427B-979E-5387B29926B9}">
      <dgm:prSet/>
      <dgm:spPr/>
      <dgm:t>
        <a:bodyPr/>
        <a:lstStyle/>
        <a:p>
          <a:endParaRPr lang="en-US"/>
        </a:p>
      </dgm:t>
    </dgm:pt>
    <dgm:pt modelId="{647B6E6F-A89B-4861-9326-C132C05E3473}">
      <dgm:prSet phldrT="[Text]"/>
      <dgm:spPr/>
      <dgm:t>
        <a:bodyPr/>
        <a:lstStyle/>
        <a:p>
          <a:r>
            <a:rPr lang="en-US" dirty="0" smtClean="0"/>
            <a:t>perceptions, </a:t>
          </a:r>
          <a:endParaRPr lang="en-US" dirty="0"/>
        </a:p>
      </dgm:t>
    </dgm:pt>
    <dgm:pt modelId="{8FBF0DEB-F11D-44EB-B61E-C798257C8138}" type="parTrans" cxnId="{8995D70E-EC23-4411-B697-B0138CF1B640}">
      <dgm:prSet/>
      <dgm:spPr/>
      <dgm:t>
        <a:bodyPr/>
        <a:lstStyle/>
        <a:p>
          <a:endParaRPr lang="en-US"/>
        </a:p>
      </dgm:t>
    </dgm:pt>
    <dgm:pt modelId="{7A6E518E-BEAE-4826-B36F-CA382B3071DE}" type="sibTrans" cxnId="{8995D70E-EC23-4411-B697-B0138CF1B640}">
      <dgm:prSet/>
      <dgm:spPr/>
      <dgm:t>
        <a:bodyPr/>
        <a:lstStyle/>
        <a:p>
          <a:endParaRPr lang="en-US"/>
        </a:p>
      </dgm:t>
    </dgm:pt>
    <dgm:pt modelId="{5A4F540A-EAA6-4230-9CB8-331C8B15C305}">
      <dgm:prSet phldrT="[Text]"/>
      <dgm:spPr/>
      <dgm:t>
        <a:bodyPr/>
        <a:lstStyle/>
        <a:p>
          <a:r>
            <a:rPr lang="en-US" dirty="0" smtClean="0"/>
            <a:t>tasks, behavior, and other</a:t>
          </a:r>
          <a:endParaRPr lang="en-US" dirty="0"/>
        </a:p>
      </dgm:t>
    </dgm:pt>
    <dgm:pt modelId="{9E3314DA-8BE0-43F4-BEEB-6CEF344E21D9}" type="parTrans" cxnId="{50ECFF38-8962-455B-BD4B-6C1FAE54CBAE}">
      <dgm:prSet/>
      <dgm:spPr/>
      <dgm:t>
        <a:bodyPr/>
        <a:lstStyle/>
        <a:p>
          <a:endParaRPr lang="en-US"/>
        </a:p>
      </dgm:t>
    </dgm:pt>
    <dgm:pt modelId="{CB01E66C-8D0F-4790-A3FA-70F01986D5B7}" type="sibTrans" cxnId="{50ECFF38-8962-455B-BD4B-6C1FAE54CBAE}">
      <dgm:prSet/>
      <dgm:spPr/>
      <dgm:t>
        <a:bodyPr/>
        <a:lstStyle/>
        <a:p>
          <a:endParaRPr lang="en-US"/>
        </a:p>
      </dgm:t>
    </dgm:pt>
    <dgm:pt modelId="{C23B1794-DD08-41EE-9C02-51BE4B829EA1}">
      <dgm:prSet phldrT="[Text]"/>
      <dgm:spPr/>
      <dgm:t>
        <a:bodyPr/>
        <a:lstStyle/>
        <a:p>
          <a:r>
            <a:rPr lang="en-US" dirty="0" smtClean="0"/>
            <a:t>personal factors. </a:t>
          </a:r>
          <a:endParaRPr lang="en-US" dirty="0"/>
        </a:p>
      </dgm:t>
    </dgm:pt>
    <dgm:pt modelId="{BBC000D0-99D4-4E97-A661-96B91550F064}" type="parTrans" cxnId="{7CDD6C0D-9067-4D09-9437-FCC43B2A2141}">
      <dgm:prSet/>
      <dgm:spPr/>
      <dgm:t>
        <a:bodyPr/>
        <a:lstStyle/>
        <a:p>
          <a:endParaRPr lang="en-US"/>
        </a:p>
      </dgm:t>
    </dgm:pt>
    <dgm:pt modelId="{16C8A16E-CEFE-4F39-9ECD-14011B61F145}" type="sibTrans" cxnId="{7CDD6C0D-9067-4D09-9437-FCC43B2A2141}">
      <dgm:prSet/>
      <dgm:spPr/>
      <dgm:t>
        <a:bodyPr/>
        <a:lstStyle/>
        <a:p>
          <a:endParaRPr lang="en-US"/>
        </a:p>
      </dgm:t>
    </dgm:pt>
    <dgm:pt modelId="{7C588777-D5EA-447D-8C3C-991833BF40C1}" type="pres">
      <dgm:prSet presAssocID="{8C65C1BE-B35C-4C74-9455-BC35A32683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C4739B-DBE5-40FE-975D-642E33ED8B76}" type="pres">
      <dgm:prSet presAssocID="{CCE52DC3-6EC8-4854-A6DE-1BC4F9666689}" presName="linNode" presStyleCnt="0"/>
      <dgm:spPr/>
    </dgm:pt>
    <dgm:pt modelId="{CF738E14-32A4-40C0-B1FF-5301D2B1D372}" type="pres">
      <dgm:prSet presAssocID="{CCE52DC3-6EC8-4854-A6DE-1BC4F966668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0E63A-AF52-4DB6-8165-F3320F09C344}" type="pres">
      <dgm:prSet presAssocID="{CCE52DC3-6EC8-4854-A6DE-1BC4F966668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AC56C-E319-4BF5-89CE-8982DF2BFF7C}" type="pres">
      <dgm:prSet presAssocID="{76E1D643-2E5F-4ABD-A54D-4EE62450B03C}" presName="sp" presStyleCnt="0"/>
      <dgm:spPr/>
    </dgm:pt>
    <dgm:pt modelId="{42914BC2-D18F-40F8-8295-CE28C92C7551}" type="pres">
      <dgm:prSet presAssocID="{8612D62F-D202-4EF8-92A0-E86C14B4373F}" presName="linNode" presStyleCnt="0"/>
      <dgm:spPr/>
    </dgm:pt>
    <dgm:pt modelId="{8A36C5D4-8B3A-47A3-B82C-7CD78BFA64BD}" type="pres">
      <dgm:prSet presAssocID="{8612D62F-D202-4EF8-92A0-E86C14B4373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44228-CC79-4613-A654-179314169D31}" type="pres">
      <dgm:prSet presAssocID="{8612D62F-D202-4EF8-92A0-E86C14B4373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C83E5-B17C-4637-AA85-66E131958A77}" type="pres">
      <dgm:prSet presAssocID="{19CA8357-0DC5-4D99-AE7D-DB269B694130}" presName="sp" presStyleCnt="0"/>
      <dgm:spPr/>
    </dgm:pt>
    <dgm:pt modelId="{2BE0DF84-9BE2-49BF-9C2F-FAECE5287726}" type="pres">
      <dgm:prSet presAssocID="{71733DBB-A7EC-49C4-8621-07B94FE84B4E}" presName="linNode" presStyleCnt="0"/>
      <dgm:spPr/>
    </dgm:pt>
    <dgm:pt modelId="{137F9D75-9E3C-4A5E-9E55-3C2735A5D3D8}" type="pres">
      <dgm:prSet presAssocID="{71733DBB-A7EC-49C4-8621-07B94FE84B4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1F759-018A-4575-93FB-D29BF0BE6FEF}" type="pres">
      <dgm:prSet presAssocID="{71733DBB-A7EC-49C4-8621-07B94FE84B4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492EDF-E6BB-47C5-B5C3-D00440B07812}" type="presOf" srcId="{647B6E6F-A89B-4861-9326-C132C05E3473}" destId="{C6A1F759-018A-4575-93FB-D29BF0BE6FEF}" srcOrd="0" destOrd="1" presId="urn:microsoft.com/office/officeart/2005/8/layout/vList5"/>
    <dgm:cxn modelId="{7CDD6C0D-9067-4D09-9437-FCC43B2A2141}" srcId="{71733DBB-A7EC-49C4-8621-07B94FE84B4E}" destId="{C23B1794-DD08-41EE-9C02-51BE4B829EA1}" srcOrd="3" destOrd="0" parTransId="{BBC000D0-99D4-4E97-A661-96B91550F064}" sibTransId="{16C8A16E-CEFE-4F39-9ECD-14011B61F145}"/>
    <dgm:cxn modelId="{14F0AB31-5756-41D6-BD0B-2524ADFC31F7}" type="presOf" srcId="{564D6EE1-BF5F-4644-A500-F7C515A2BAC4}" destId="{DDB44228-CC79-4613-A654-179314169D31}" srcOrd="0" destOrd="2" presId="urn:microsoft.com/office/officeart/2005/8/layout/vList5"/>
    <dgm:cxn modelId="{C4D5D1AB-4F67-4A04-A694-614AD89FB48B}" srcId="{8C65C1BE-B35C-4C74-9455-BC35A326837F}" destId="{8612D62F-D202-4EF8-92A0-E86C14B4373F}" srcOrd="1" destOrd="0" parTransId="{B47C8C55-20EC-40E3-B277-4B1E915BD962}" sibTransId="{19CA8357-0DC5-4D99-AE7D-DB269B694130}"/>
    <dgm:cxn modelId="{31BB31CE-61F2-4874-8C32-462F4FC99788}" type="presOf" srcId="{8612D62F-D202-4EF8-92A0-E86C14B4373F}" destId="{8A36C5D4-8B3A-47A3-B82C-7CD78BFA64BD}" srcOrd="0" destOrd="0" presId="urn:microsoft.com/office/officeart/2005/8/layout/vList5"/>
    <dgm:cxn modelId="{FC9F5728-EE19-40FD-B9B6-4B881CE27F77}" srcId="{CCE52DC3-6EC8-4854-A6DE-1BC4F9666689}" destId="{A4AF580F-2BF8-4299-AC7E-FCB6C950EDEA}" srcOrd="0" destOrd="0" parTransId="{9E6E4E39-F54F-4334-A1C6-5A040A810882}" sibTransId="{6997349D-2053-4974-9889-30D077467C98}"/>
    <dgm:cxn modelId="{50ECFF38-8962-455B-BD4B-6C1FAE54CBAE}" srcId="{71733DBB-A7EC-49C4-8621-07B94FE84B4E}" destId="{5A4F540A-EAA6-4230-9CB8-331C8B15C305}" srcOrd="2" destOrd="0" parTransId="{9E3314DA-8BE0-43F4-BEEB-6CEF344E21D9}" sibTransId="{CB01E66C-8D0F-4790-A3FA-70F01986D5B7}"/>
    <dgm:cxn modelId="{BBA407C2-7AE8-4A22-973D-2C8642F6C8AF}" srcId="{8612D62F-D202-4EF8-92A0-E86C14B4373F}" destId="{5C9E0004-5C36-4A88-A0AF-3942D81E52F5}" srcOrd="0" destOrd="0" parTransId="{449D2629-2AF8-4B3E-8AD5-2C55E1EDDCB7}" sibTransId="{FED40ACB-55CF-4F4F-8F51-7A62338B8743}"/>
    <dgm:cxn modelId="{2CDE6C14-E9F4-42F4-868D-1F5E67E48064}" type="presOf" srcId="{CCE52DC3-6EC8-4854-A6DE-1BC4F9666689}" destId="{CF738E14-32A4-40C0-B1FF-5301D2B1D372}" srcOrd="0" destOrd="0" presId="urn:microsoft.com/office/officeart/2005/8/layout/vList5"/>
    <dgm:cxn modelId="{91E418A3-1FB4-49F6-8F1A-E9ED402F866F}" srcId="{CCE52DC3-6EC8-4854-A6DE-1BC4F9666689}" destId="{98A5DEC9-9BDA-4B43-BEFA-F9FAE233A242}" srcOrd="1" destOrd="0" parTransId="{BD4558E5-B495-4E87-884A-7ACD742997B2}" sibTransId="{1E16DB39-BF58-4E71-9375-30DDA57386B7}"/>
    <dgm:cxn modelId="{82E74356-6A22-4511-8302-7B6A300C5277}" type="presOf" srcId="{98A5DEC9-9BDA-4B43-BEFA-F9FAE233A242}" destId="{03D0E63A-AF52-4DB6-8165-F3320F09C344}" srcOrd="0" destOrd="1" presId="urn:microsoft.com/office/officeart/2005/8/layout/vList5"/>
    <dgm:cxn modelId="{61382038-2C97-490A-BA55-6CAAF5361363}" type="presOf" srcId="{0FEF257F-BCEE-480B-8A68-0230B726A6DB}" destId="{C6A1F759-018A-4575-93FB-D29BF0BE6FEF}" srcOrd="0" destOrd="0" presId="urn:microsoft.com/office/officeart/2005/8/layout/vList5"/>
    <dgm:cxn modelId="{281BB9CE-42EB-4E5B-B403-5356A7ED6AB2}" type="presOf" srcId="{8C65C1BE-B35C-4C74-9455-BC35A326837F}" destId="{7C588777-D5EA-447D-8C3C-991833BF40C1}" srcOrd="0" destOrd="0" presId="urn:microsoft.com/office/officeart/2005/8/layout/vList5"/>
    <dgm:cxn modelId="{63B88802-A7CC-4D50-9E5D-47A35DB653FB}" srcId="{8C65C1BE-B35C-4C74-9455-BC35A326837F}" destId="{71733DBB-A7EC-49C4-8621-07B94FE84B4E}" srcOrd="2" destOrd="0" parTransId="{78D4FE45-228B-4F2A-8D78-2FD432DE2EA6}" sibTransId="{613A9E02-7A78-4833-ABD3-B3242D771E9F}"/>
    <dgm:cxn modelId="{F1BD022F-D1F5-4C9B-A585-4A163D49C1FE}" srcId="{8C65C1BE-B35C-4C74-9455-BC35A326837F}" destId="{CCE52DC3-6EC8-4854-A6DE-1BC4F9666689}" srcOrd="0" destOrd="0" parTransId="{EA331CFC-59A0-4FC8-96C6-59F5BA931535}" sibTransId="{76E1D643-2E5F-4ABD-A54D-4EE62450B03C}"/>
    <dgm:cxn modelId="{8995D70E-EC23-4411-B697-B0138CF1B640}" srcId="{71733DBB-A7EC-49C4-8621-07B94FE84B4E}" destId="{647B6E6F-A89B-4861-9326-C132C05E3473}" srcOrd="1" destOrd="0" parTransId="{8FBF0DEB-F11D-44EB-B61E-C798257C8138}" sibTransId="{7A6E518E-BEAE-4826-B36F-CA382B3071DE}"/>
    <dgm:cxn modelId="{64711179-F567-4B76-92A3-FB3E3327DD97}" type="presOf" srcId="{0511C883-E62D-4D69-A654-9F7E8F322725}" destId="{DDB44228-CC79-4613-A654-179314169D31}" srcOrd="0" destOrd="1" presId="urn:microsoft.com/office/officeart/2005/8/layout/vList5"/>
    <dgm:cxn modelId="{E8818224-6892-457B-8D14-9A87558D77F3}" type="presOf" srcId="{A4AF580F-2BF8-4299-AC7E-FCB6C950EDEA}" destId="{03D0E63A-AF52-4DB6-8165-F3320F09C344}" srcOrd="0" destOrd="0" presId="urn:microsoft.com/office/officeart/2005/8/layout/vList5"/>
    <dgm:cxn modelId="{5D0DC027-CA72-4895-A59F-67222C92BF39}" type="presOf" srcId="{71733DBB-A7EC-49C4-8621-07B94FE84B4E}" destId="{137F9D75-9E3C-4A5E-9E55-3C2735A5D3D8}" srcOrd="0" destOrd="0" presId="urn:microsoft.com/office/officeart/2005/8/layout/vList5"/>
    <dgm:cxn modelId="{709DB552-9E02-400D-BC51-EB203E4D50CC}" srcId="{71733DBB-A7EC-49C4-8621-07B94FE84B4E}" destId="{0FEF257F-BCEE-480B-8A68-0230B726A6DB}" srcOrd="0" destOrd="0" parTransId="{A498C793-1930-4B68-92F1-4E733B441121}" sibTransId="{AC6A31AC-8CB0-4C22-A66E-8DB22F203D3A}"/>
    <dgm:cxn modelId="{DC1C7F1D-570E-4A3F-819C-B95AFCD573BC}" srcId="{8612D62F-D202-4EF8-92A0-E86C14B4373F}" destId="{0511C883-E62D-4D69-A654-9F7E8F322725}" srcOrd="1" destOrd="0" parTransId="{7890A4B7-8799-4901-AC03-D28E186549B0}" sibTransId="{3259BC51-8019-4ADA-9904-9422B0033DAE}"/>
    <dgm:cxn modelId="{9257A634-0927-427B-979E-5387B29926B9}" srcId="{8612D62F-D202-4EF8-92A0-E86C14B4373F}" destId="{564D6EE1-BF5F-4644-A500-F7C515A2BAC4}" srcOrd="2" destOrd="0" parTransId="{816432C4-EACD-4060-91C2-F9E1DA517262}" sibTransId="{6AA37B6A-FE61-4E71-B83F-319032DC6A7C}"/>
    <dgm:cxn modelId="{B88803C0-6088-4AA0-9F63-FBDCED6B3A72}" type="presOf" srcId="{5C9E0004-5C36-4A88-A0AF-3942D81E52F5}" destId="{DDB44228-CC79-4613-A654-179314169D31}" srcOrd="0" destOrd="0" presId="urn:microsoft.com/office/officeart/2005/8/layout/vList5"/>
    <dgm:cxn modelId="{7127E337-8B00-44C2-9A31-8225675971F8}" type="presOf" srcId="{5A4F540A-EAA6-4230-9CB8-331C8B15C305}" destId="{C6A1F759-018A-4575-93FB-D29BF0BE6FEF}" srcOrd="0" destOrd="2" presId="urn:microsoft.com/office/officeart/2005/8/layout/vList5"/>
    <dgm:cxn modelId="{00835198-16E4-4FEA-9091-A62D42B17680}" type="presOf" srcId="{C23B1794-DD08-41EE-9C02-51BE4B829EA1}" destId="{C6A1F759-018A-4575-93FB-D29BF0BE6FEF}" srcOrd="0" destOrd="3" presId="urn:microsoft.com/office/officeart/2005/8/layout/vList5"/>
    <dgm:cxn modelId="{A636D54A-5723-464E-B6DF-F8D7E39B569B}" type="presParOf" srcId="{7C588777-D5EA-447D-8C3C-991833BF40C1}" destId="{71C4739B-DBE5-40FE-975D-642E33ED8B76}" srcOrd="0" destOrd="0" presId="urn:microsoft.com/office/officeart/2005/8/layout/vList5"/>
    <dgm:cxn modelId="{C3EBFC0E-744E-43F3-868E-0A25F7FA4508}" type="presParOf" srcId="{71C4739B-DBE5-40FE-975D-642E33ED8B76}" destId="{CF738E14-32A4-40C0-B1FF-5301D2B1D372}" srcOrd="0" destOrd="0" presId="urn:microsoft.com/office/officeart/2005/8/layout/vList5"/>
    <dgm:cxn modelId="{B4CD4A77-CC71-4D79-83BD-708DAD336252}" type="presParOf" srcId="{71C4739B-DBE5-40FE-975D-642E33ED8B76}" destId="{03D0E63A-AF52-4DB6-8165-F3320F09C344}" srcOrd="1" destOrd="0" presId="urn:microsoft.com/office/officeart/2005/8/layout/vList5"/>
    <dgm:cxn modelId="{3C9F3107-9394-4A88-9080-080310A5B0AF}" type="presParOf" srcId="{7C588777-D5EA-447D-8C3C-991833BF40C1}" destId="{CF5AC56C-E319-4BF5-89CE-8982DF2BFF7C}" srcOrd="1" destOrd="0" presId="urn:microsoft.com/office/officeart/2005/8/layout/vList5"/>
    <dgm:cxn modelId="{07E33A89-2D90-4D75-9516-C7841980D1B1}" type="presParOf" srcId="{7C588777-D5EA-447D-8C3C-991833BF40C1}" destId="{42914BC2-D18F-40F8-8295-CE28C92C7551}" srcOrd="2" destOrd="0" presId="urn:microsoft.com/office/officeart/2005/8/layout/vList5"/>
    <dgm:cxn modelId="{0F49AC1A-7B68-433F-96CC-E500C741759A}" type="presParOf" srcId="{42914BC2-D18F-40F8-8295-CE28C92C7551}" destId="{8A36C5D4-8B3A-47A3-B82C-7CD78BFA64BD}" srcOrd="0" destOrd="0" presId="urn:microsoft.com/office/officeart/2005/8/layout/vList5"/>
    <dgm:cxn modelId="{15747DBF-D161-426D-9E40-EE0024622895}" type="presParOf" srcId="{42914BC2-D18F-40F8-8295-CE28C92C7551}" destId="{DDB44228-CC79-4613-A654-179314169D31}" srcOrd="1" destOrd="0" presId="urn:microsoft.com/office/officeart/2005/8/layout/vList5"/>
    <dgm:cxn modelId="{94597F23-910F-4273-87B9-3405D944B992}" type="presParOf" srcId="{7C588777-D5EA-447D-8C3C-991833BF40C1}" destId="{6E7C83E5-B17C-4637-AA85-66E131958A77}" srcOrd="3" destOrd="0" presId="urn:microsoft.com/office/officeart/2005/8/layout/vList5"/>
    <dgm:cxn modelId="{3292A584-07B4-48C0-8066-214557492BE4}" type="presParOf" srcId="{7C588777-D5EA-447D-8C3C-991833BF40C1}" destId="{2BE0DF84-9BE2-49BF-9C2F-FAECE5287726}" srcOrd="4" destOrd="0" presId="urn:microsoft.com/office/officeart/2005/8/layout/vList5"/>
    <dgm:cxn modelId="{6D10F1A1-E1BA-4AE0-A223-63DA62FB59B5}" type="presParOf" srcId="{2BE0DF84-9BE2-49BF-9C2F-FAECE5287726}" destId="{137F9D75-9E3C-4A5E-9E55-3C2735A5D3D8}" srcOrd="0" destOrd="0" presId="urn:microsoft.com/office/officeart/2005/8/layout/vList5"/>
    <dgm:cxn modelId="{83470AEE-1431-4D8B-BD02-1ADFD27CCD5E}" type="presParOf" srcId="{2BE0DF84-9BE2-49BF-9C2F-FAECE5287726}" destId="{C6A1F759-018A-4575-93FB-D29BF0BE6F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93099D-545D-41B7-9786-669AA5626F9D}">
      <dsp:nvSpPr>
        <dsp:cNvPr id="0" name=""/>
        <dsp:cNvSpPr/>
      </dsp:nvSpPr>
      <dsp:spPr>
        <a:xfrm>
          <a:off x="445515" y="0"/>
          <a:ext cx="1225296" cy="6807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Improvement</a:t>
          </a:r>
          <a:endParaRPr lang="en-US" sz="1400" kern="1200" dirty="0"/>
        </a:p>
      </dsp:txBody>
      <dsp:txXfrm>
        <a:off x="445515" y="0"/>
        <a:ext cx="1225296" cy="680720"/>
      </dsp:txXfrm>
    </dsp:sp>
    <dsp:sp modelId="{690969F7-C4E5-4077-BC1E-0BE3404F1AC6}">
      <dsp:nvSpPr>
        <dsp:cNvPr id="0" name=""/>
        <dsp:cNvSpPr/>
      </dsp:nvSpPr>
      <dsp:spPr>
        <a:xfrm>
          <a:off x="2215388" y="0"/>
          <a:ext cx="1225296" cy="6807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Challenges</a:t>
          </a:r>
          <a:endParaRPr lang="en-US" sz="1400" kern="1200" dirty="0"/>
        </a:p>
      </dsp:txBody>
      <dsp:txXfrm>
        <a:off x="2215388" y="0"/>
        <a:ext cx="1225296" cy="680720"/>
      </dsp:txXfrm>
    </dsp:sp>
    <dsp:sp modelId="{3982A993-F265-4E68-B987-50A03A1E41F9}">
      <dsp:nvSpPr>
        <dsp:cNvPr id="0" name=""/>
        <dsp:cNvSpPr/>
      </dsp:nvSpPr>
      <dsp:spPr>
        <a:xfrm>
          <a:off x="1687830" y="2893060"/>
          <a:ext cx="510540" cy="51054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1654AC-6FE1-4D08-A101-9A410DA36B7E}">
      <dsp:nvSpPr>
        <dsp:cNvPr id="0" name=""/>
        <dsp:cNvSpPr/>
      </dsp:nvSpPr>
      <dsp:spPr>
        <a:xfrm rot="240000">
          <a:off x="411012" y="2674287"/>
          <a:ext cx="3064175" cy="2142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DC110A-037B-44A2-81F6-E86ECC8B4C6E}">
      <dsp:nvSpPr>
        <dsp:cNvPr id="0" name=""/>
        <dsp:cNvSpPr/>
      </dsp:nvSpPr>
      <dsp:spPr>
        <a:xfrm rot="240000">
          <a:off x="2250783" y="2138565"/>
          <a:ext cx="1222577" cy="5695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Access </a:t>
          </a:r>
          <a:endParaRPr lang="en-US" sz="1400" kern="1200" dirty="0"/>
        </a:p>
      </dsp:txBody>
      <dsp:txXfrm rot="240000">
        <a:off x="2250783" y="2138565"/>
        <a:ext cx="1222577" cy="569596"/>
      </dsp:txXfrm>
    </dsp:sp>
    <dsp:sp modelId="{C3924008-834F-4087-9323-1B3127B69BAD}">
      <dsp:nvSpPr>
        <dsp:cNvPr id="0" name=""/>
        <dsp:cNvSpPr/>
      </dsp:nvSpPr>
      <dsp:spPr>
        <a:xfrm rot="240000">
          <a:off x="2295030" y="1525917"/>
          <a:ext cx="1222577" cy="5695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Complexity</a:t>
          </a:r>
          <a:endParaRPr lang="en-US" sz="1400" kern="1200" dirty="0"/>
        </a:p>
      </dsp:txBody>
      <dsp:txXfrm rot="240000">
        <a:off x="2295030" y="1525917"/>
        <a:ext cx="1222577" cy="569596"/>
      </dsp:txXfrm>
    </dsp:sp>
    <dsp:sp modelId="{211FC24D-2929-4484-A40A-8C54E433839B}">
      <dsp:nvSpPr>
        <dsp:cNvPr id="0" name=""/>
        <dsp:cNvSpPr/>
      </dsp:nvSpPr>
      <dsp:spPr>
        <a:xfrm rot="240000">
          <a:off x="2339277" y="926883"/>
          <a:ext cx="1222577" cy="5695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Affordability </a:t>
          </a:r>
          <a:endParaRPr lang="en-US" sz="1400" kern="1200" dirty="0"/>
        </a:p>
      </dsp:txBody>
      <dsp:txXfrm rot="240000">
        <a:off x="2339277" y="926883"/>
        <a:ext cx="1222577" cy="569596"/>
      </dsp:txXfrm>
    </dsp:sp>
    <dsp:sp modelId="{8F2FEFD0-CEF1-4209-A4D2-FF179086F5C4}">
      <dsp:nvSpPr>
        <dsp:cNvPr id="0" name=""/>
        <dsp:cNvSpPr/>
      </dsp:nvSpPr>
      <dsp:spPr>
        <a:xfrm rot="240000">
          <a:off x="497929" y="2016035"/>
          <a:ext cx="1222577" cy="5695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Income Levels</a:t>
          </a:r>
          <a:endParaRPr lang="en-US" sz="1400" kern="1200" dirty="0"/>
        </a:p>
      </dsp:txBody>
      <dsp:txXfrm rot="240000">
        <a:off x="497929" y="2016035"/>
        <a:ext cx="1222577" cy="569596"/>
      </dsp:txXfrm>
    </dsp:sp>
    <dsp:sp modelId="{F17CDFF2-B1BE-4DB3-ADB8-46D0415BF926}">
      <dsp:nvSpPr>
        <dsp:cNvPr id="0" name=""/>
        <dsp:cNvSpPr/>
      </dsp:nvSpPr>
      <dsp:spPr>
        <a:xfrm rot="240000">
          <a:off x="542176" y="1403387"/>
          <a:ext cx="1222577" cy="5695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Medical Technologies </a:t>
          </a:r>
          <a:endParaRPr lang="en-US" sz="1400" kern="1200" dirty="0"/>
        </a:p>
      </dsp:txBody>
      <dsp:txXfrm rot="240000">
        <a:off x="542176" y="1403387"/>
        <a:ext cx="1222577" cy="5695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40DCD2-2CAF-4331-A2A5-4056BF8D941C}">
      <dsp:nvSpPr>
        <dsp:cNvPr id="0" name=""/>
        <dsp:cNvSpPr/>
      </dsp:nvSpPr>
      <dsp:spPr>
        <a:xfrm>
          <a:off x="1409699" y="49212"/>
          <a:ext cx="2362200" cy="2362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Technology provider</a:t>
          </a:r>
          <a:endParaRPr lang="en-US" sz="1600" kern="1200" dirty="0"/>
        </a:p>
      </dsp:txBody>
      <dsp:txXfrm>
        <a:off x="1724660" y="462597"/>
        <a:ext cx="1732280" cy="1062990"/>
      </dsp:txXfrm>
    </dsp:sp>
    <dsp:sp modelId="{DB6BB636-CD0E-4010-85B6-8F28BC5F58E1}">
      <dsp:nvSpPr>
        <dsp:cNvPr id="0" name=""/>
        <dsp:cNvSpPr/>
      </dsp:nvSpPr>
      <dsp:spPr>
        <a:xfrm>
          <a:off x="2306871" y="1476382"/>
          <a:ext cx="2362200" cy="2362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Consumer</a:t>
          </a:r>
          <a:endParaRPr lang="en-US" sz="1600" kern="1200" dirty="0"/>
        </a:p>
      </dsp:txBody>
      <dsp:txXfrm>
        <a:off x="3029310" y="2086617"/>
        <a:ext cx="1417320" cy="1299210"/>
      </dsp:txXfrm>
    </dsp:sp>
    <dsp:sp modelId="{FB04EE62-32EF-41B5-896A-4D3621D5CB53}">
      <dsp:nvSpPr>
        <dsp:cNvPr id="0" name=""/>
        <dsp:cNvSpPr/>
      </dsp:nvSpPr>
      <dsp:spPr>
        <a:xfrm>
          <a:off x="489804" y="1574800"/>
          <a:ext cx="2362200" cy="2362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Healthcare Provider</a:t>
          </a:r>
          <a:endParaRPr lang="en-US" sz="1400" kern="1200" dirty="0"/>
        </a:p>
      </dsp:txBody>
      <dsp:txXfrm>
        <a:off x="712244" y="2185034"/>
        <a:ext cx="1417320" cy="12992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D0E63A-AF52-4DB6-8165-F3320F09C344}">
      <dsp:nvSpPr>
        <dsp:cNvPr id="0" name=""/>
        <dsp:cNvSpPr/>
      </dsp:nvSpPr>
      <dsp:spPr>
        <a:xfrm rot="5400000">
          <a:off x="3198768" y="-1210400"/>
          <a:ext cx="753070" cy="3364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Organization</a:t>
          </a:r>
          <a:endParaRPr lang="en-US" sz="1000" kern="1200" dirty="0"/>
        </a:p>
      </dsp:txBody>
      <dsp:txXfrm rot="5400000">
        <a:off x="3198768" y="-1210400"/>
        <a:ext cx="753070" cy="3364992"/>
      </dsp:txXfrm>
    </dsp:sp>
    <dsp:sp modelId="{CF738E14-32A4-40C0-B1FF-5301D2B1D372}">
      <dsp:nvSpPr>
        <dsp:cNvPr id="0" name=""/>
        <dsp:cNvSpPr/>
      </dsp:nvSpPr>
      <dsp:spPr>
        <a:xfrm>
          <a:off x="0" y="1426"/>
          <a:ext cx="1892808" cy="941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Objectivist view </a:t>
          </a:r>
          <a:endParaRPr lang="en-US" sz="1600" kern="1200" dirty="0"/>
        </a:p>
      </dsp:txBody>
      <dsp:txXfrm>
        <a:off x="0" y="1426"/>
        <a:ext cx="1892808" cy="941337"/>
      </dsp:txXfrm>
    </dsp:sp>
    <dsp:sp modelId="{DDB44228-CC79-4613-A654-179314169D31}">
      <dsp:nvSpPr>
        <dsp:cNvPr id="0" name=""/>
        <dsp:cNvSpPr/>
      </dsp:nvSpPr>
      <dsp:spPr>
        <a:xfrm rot="5400000">
          <a:off x="3198768" y="-221996"/>
          <a:ext cx="753070" cy="3364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Technology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User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Organizations</a:t>
          </a:r>
          <a:endParaRPr lang="en-US" sz="1000" kern="1200" dirty="0"/>
        </a:p>
      </dsp:txBody>
      <dsp:txXfrm rot="5400000">
        <a:off x="3198768" y="-221996"/>
        <a:ext cx="753070" cy="3364992"/>
      </dsp:txXfrm>
    </dsp:sp>
    <dsp:sp modelId="{8A36C5D4-8B3A-47A3-B82C-7CD78BFA64BD}">
      <dsp:nvSpPr>
        <dsp:cNvPr id="0" name=""/>
        <dsp:cNvSpPr/>
      </dsp:nvSpPr>
      <dsp:spPr>
        <a:xfrm>
          <a:off x="0" y="989831"/>
          <a:ext cx="1892808" cy="941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Structurationalist</a:t>
          </a:r>
          <a:r>
            <a:rPr lang="en-US" sz="1600" kern="1200" dirty="0" smtClean="0"/>
            <a:t> perspective </a:t>
          </a:r>
          <a:endParaRPr lang="en-US" sz="1600" kern="1200" dirty="0"/>
        </a:p>
      </dsp:txBody>
      <dsp:txXfrm>
        <a:off x="0" y="989831"/>
        <a:ext cx="1892808" cy="941337"/>
      </dsp:txXfrm>
    </dsp:sp>
    <dsp:sp modelId="{C6A1F759-018A-4575-93FB-D29BF0BE6FEF}">
      <dsp:nvSpPr>
        <dsp:cNvPr id="0" name=""/>
        <dsp:cNvSpPr/>
      </dsp:nvSpPr>
      <dsp:spPr>
        <a:xfrm rot="5400000">
          <a:off x="3198768" y="766408"/>
          <a:ext cx="753070" cy="3364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relevance,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perceptions,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tasks, behavior, and other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personal factors. </a:t>
          </a:r>
          <a:endParaRPr lang="en-US" sz="1000" kern="1200" dirty="0"/>
        </a:p>
      </dsp:txBody>
      <dsp:txXfrm rot="5400000">
        <a:off x="3198768" y="766408"/>
        <a:ext cx="753070" cy="3364992"/>
      </dsp:txXfrm>
    </dsp:sp>
    <dsp:sp modelId="{137F9D75-9E3C-4A5E-9E55-3C2735A5D3D8}">
      <dsp:nvSpPr>
        <dsp:cNvPr id="0" name=""/>
        <dsp:cNvSpPr/>
      </dsp:nvSpPr>
      <dsp:spPr>
        <a:xfrm>
          <a:off x="0" y="1978235"/>
          <a:ext cx="1892808" cy="941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Subjectivist approach</a:t>
          </a:r>
          <a:endParaRPr lang="en-US" sz="1600" kern="1200" dirty="0"/>
        </a:p>
      </dsp:txBody>
      <dsp:txXfrm>
        <a:off x="0" y="1978235"/>
        <a:ext cx="1892808" cy="94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97AFA-E675-4982-AC4B-DE90E0D295BA}" type="datetimeFigureOut">
              <a:rPr lang="en-GB" smtClean="0"/>
              <a:pPr/>
              <a:t>02/05/2012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A1DFA-F863-46EE-95B7-33D8B4BD521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1C97FD3-2219-4E52-86BE-D55B09A3B88C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0706C4-0EB9-4B00-A71F-9A768778A78D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61" y="4715476"/>
            <a:ext cx="5330820" cy="446602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1C97FD3-2219-4E52-86BE-D55B09A3B88C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0706C4-0EB9-4B00-A71F-9A768778A78D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61" y="4715476"/>
            <a:ext cx="5330820" cy="446602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1C97FD3-2219-4E52-86BE-D55B09A3B88C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0706C4-0EB9-4B00-A71F-9A768778A78D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61" y="4715476"/>
            <a:ext cx="5330820" cy="446602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1C97FD3-2219-4E52-86BE-D55B09A3B88C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0706C4-0EB9-4B00-A71F-9A768778A78D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61" y="4715476"/>
            <a:ext cx="5330820" cy="446602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1C97FD3-2219-4E52-86BE-D55B09A3B88C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0706C4-0EB9-4B00-A71F-9A768778A78D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61" y="4715476"/>
            <a:ext cx="5330820" cy="446602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1C97FD3-2219-4E52-86BE-D55B09A3B88C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0706C4-0EB9-4B00-A71F-9A768778A78D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61" y="4715476"/>
            <a:ext cx="5330820" cy="446602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1C97FD3-2219-4E52-86BE-D55B09A3B88C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0706C4-0EB9-4B00-A71F-9A768778A78D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61" y="4715476"/>
            <a:ext cx="5330820" cy="446602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1C97FD3-2219-4E52-86BE-D55B09A3B88C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0706C4-0EB9-4B00-A71F-9A768778A78D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61" y="4715476"/>
            <a:ext cx="5330820" cy="446602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1C97FD3-2219-4E52-86BE-D55B09A3B88C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3773768" y="2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773768" y="9429351"/>
            <a:ext cx="2887396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0706C4-0EB9-4B00-A71F-9A768778A78D}" type="slidenum">
              <a:rPr lang="en-GB" sz="11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961" y="4715476"/>
            <a:ext cx="5330820" cy="446602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984730" y="0"/>
            <a:ext cx="8159272" cy="6635214"/>
            <a:chOff x="984728" y="0"/>
            <a:chExt cx="8159272" cy="6635214"/>
          </a:xfrm>
        </p:grpSpPr>
        <p:sp>
          <p:nvSpPr>
            <p:cNvPr id="25" name="Rectangle 158"/>
            <p:cNvSpPr>
              <a:spLocks noChangeArrowheads="1"/>
            </p:cNvSpPr>
            <p:nvPr userDrawn="1"/>
          </p:nvSpPr>
          <p:spPr bwMode="gray">
            <a:xfrm>
              <a:off x="1752600" y="685800"/>
              <a:ext cx="5638800" cy="2209800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Rectangle 159"/>
            <p:cNvSpPr>
              <a:spLocks noChangeArrowheads="1"/>
            </p:cNvSpPr>
            <p:nvPr userDrawn="1"/>
          </p:nvSpPr>
          <p:spPr bwMode="gray">
            <a:xfrm>
              <a:off x="8077200" y="2895600"/>
              <a:ext cx="619125" cy="327660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gray">
            <a:xfrm>
              <a:off x="8686800" y="2895600"/>
              <a:ext cx="457200" cy="3276600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Rectangle 156"/>
            <p:cNvSpPr>
              <a:spLocks noChangeArrowheads="1"/>
            </p:cNvSpPr>
            <p:nvPr userDrawn="1"/>
          </p:nvSpPr>
          <p:spPr bwMode="gray">
            <a:xfrm>
              <a:off x="1752600" y="0"/>
              <a:ext cx="5638800" cy="685800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160"/>
            <p:cNvSpPr>
              <a:spLocks noChangeArrowheads="1"/>
            </p:cNvSpPr>
            <p:nvPr userDrawn="1"/>
          </p:nvSpPr>
          <p:spPr bwMode="gray">
            <a:xfrm>
              <a:off x="7391400" y="2895600"/>
              <a:ext cx="685800" cy="3276600"/>
            </a:xfrm>
            <a:prstGeom prst="rect">
              <a:avLst/>
            </a:prstGeom>
            <a:solidFill>
              <a:srgbClr val="D139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1752600" y="2895600"/>
              <a:ext cx="5638800" cy="3276599"/>
            </a:xfrm>
            <a:prstGeom prst="rect">
              <a:avLst/>
            </a:prstGeom>
            <a:solidFill>
              <a:srgbClr val="C2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" name="Rectangle 155"/>
            <p:cNvSpPr>
              <a:spLocks noChangeArrowheads="1"/>
            </p:cNvSpPr>
            <p:nvPr userDrawn="1"/>
          </p:nvSpPr>
          <p:spPr bwMode="gray">
            <a:xfrm>
              <a:off x="7391402" y="685800"/>
              <a:ext cx="685798" cy="2209800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3" name="Group 24"/>
            <p:cNvGrpSpPr/>
            <p:nvPr userDrawn="1"/>
          </p:nvGrpSpPr>
          <p:grpSpPr>
            <a:xfrm>
              <a:off x="984728" y="6172200"/>
              <a:ext cx="914400" cy="463014"/>
              <a:chOff x="984728" y="6172200"/>
              <a:chExt cx="914400" cy="463014"/>
            </a:xfrm>
          </p:grpSpPr>
          <p:sp>
            <p:nvSpPr>
              <p:cNvPr id="19" name="Rectangle 37"/>
              <p:cNvSpPr>
                <a:spLocks noChangeArrowheads="1"/>
              </p:cNvSpPr>
              <p:nvPr userDrawn="1"/>
            </p:nvSpPr>
            <p:spPr bwMode="black">
              <a:xfrm>
                <a:off x="1524000" y="6172200"/>
                <a:ext cx="228600" cy="45719"/>
              </a:xfrm>
              <a:prstGeom prst="rect">
                <a:avLst/>
              </a:prstGeom>
              <a:solidFill>
                <a:srgbClr val="A10000"/>
              </a:solidFill>
              <a:ln w="0">
                <a:solidFill>
                  <a:srgbClr val="A1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7"/>
              <p:cNvSpPr>
                <a:spLocks noEditPoints="1"/>
              </p:cNvSpPr>
              <p:nvPr userDrawn="1"/>
            </p:nvSpPr>
            <p:spPr bwMode="black">
              <a:xfrm>
                <a:off x="984728" y="6290558"/>
                <a:ext cx="914400" cy="344656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9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9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6477009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6477009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tx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tx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tx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tx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tx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33400" y="6477009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FFFFFF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8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5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533400" y="6477009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FFFFFF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5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FFFFFF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1752600" y="5791200"/>
            <a:ext cx="445770" cy="381000"/>
            <a:chOff x="1905000" y="5715000"/>
            <a:chExt cx="445770" cy="381000"/>
          </a:xfrm>
        </p:grpSpPr>
        <p:sp>
          <p:nvSpPr>
            <p:cNvPr id="2073" name="Rectangle 25"/>
            <p:cNvSpPr>
              <a:spLocks noChangeArrowheads="1"/>
            </p:cNvSpPr>
            <p:nvPr userDrawn="1"/>
          </p:nvSpPr>
          <p:spPr bwMode="gray">
            <a:xfrm>
              <a:off x="2293620" y="5988118"/>
              <a:ext cx="57150" cy="107882"/>
            </a:xfrm>
            <a:prstGeom prst="rect">
              <a:avLst/>
            </a:prstGeom>
            <a:solidFill>
              <a:srgbClr val="F445F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 userDrawn="1"/>
          </p:nvSpPr>
          <p:spPr bwMode="gray">
            <a:xfrm>
              <a:off x="2132171" y="5757333"/>
              <a:ext cx="44291" cy="66914"/>
            </a:xfrm>
            <a:prstGeom prst="rect">
              <a:avLst/>
            </a:prstGeom>
            <a:solidFill>
              <a:srgbClr val="F6B67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 userDrawn="1"/>
          </p:nvSpPr>
          <p:spPr bwMode="gray">
            <a:xfrm>
              <a:off x="1905000" y="5715000"/>
              <a:ext cx="227171" cy="42333"/>
            </a:xfrm>
            <a:prstGeom prst="rect">
              <a:avLst/>
            </a:prstGeom>
            <a:solidFill>
              <a:srgbClr val="F48F1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 userDrawn="1"/>
          </p:nvSpPr>
          <p:spPr bwMode="gray">
            <a:xfrm>
              <a:off x="1905000" y="5757333"/>
              <a:ext cx="227171" cy="66914"/>
            </a:xfrm>
            <a:prstGeom prst="rect">
              <a:avLst/>
            </a:prstGeom>
            <a:solidFill>
              <a:srgbClr val="EB660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 userDrawn="1"/>
          </p:nvSpPr>
          <p:spPr bwMode="gray">
            <a:xfrm>
              <a:off x="2176462" y="5824247"/>
              <a:ext cx="117158" cy="163871"/>
            </a:xfrm>
            <a:prstGeom prst="rect">
              <a:avLst/>
            </a:prstGeom>
            <a:solidFill>
              <a:srgbClr val="F3BF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8" name="Rectangle 30"/>
            <p:cNvSpPr>
              <a:spLocks noChangeArrowheads="1"/>
            </p:cNvSpPr>
            <p:nvPr userDrawn="1"/>
          </p:nvSpPr>
          <p:spPr bwMode="gray">
            <a:xfrm>
              <a:off x="2176462" y="5988118"/>
              <a:ext cx="117158" cy="107882"/>
            </a:xfrm>
            <a:prstGeom prst="rect">
              <a:avLst/>
            </a:prstGeom>
            <a:solidFill>
              <a:srgbClr val="E934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9" name="Rectangle 31"/>
            <p:cNvSpPr>
              <a:spLocks noChangeArrowheads="1"/>
            </p:cNvSpPr>
            <p:nvPr userDrawn="1"/>
          </p:nvSpPr>
          <p:spPr bwMode="gray">
            <a:xfrm>
              <a:off x="2132171" y="5824247"/>
              <a:ext cx="44291" cy="163871"/>
            </a:xfrm>
            <a:prstGeom prst="rect">
              <a:avLst/>
            </a:prstGeom>
            <a:solidFill>
              <a:srgbClr val="EA88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80" name="Rectangle 32"/>
            <p:cNvSpPr>
              <a:spLocks noChangeArrowheads="1"/>
            </p:cNvSpPr>
            <p:nvPr userDrawn="1"/>
          </p:nvSpPr>
          <p:spPr bwMode="gray">
            <a:xfrm>
              <a:off x="2132171" y="5988118"/>
              <a:ext cx="44291" cy="107882"/>
            </a:xfrm>
            <a:prstGeom prst="rect">
              <a:avLst/>
            </a:prstGeom>
            <a:solidFill>
              <a:srgbClr val="E025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 userDrawn="1"/>
          </p:nvSpPr>
          <p:spPr bwMode="gray">
            <a:xfrm>
              <a:off x="1905000" y="5824247"/>
              <a:ext cx="227171" cy="163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120"/>
                </a:cxn>
                <a:cxn ang="0">
                  <a:pos x="99" y="120"/>
                </a:cxn>
                <a:cxn ang="0">
                  <a:pos x="99" y="8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159" h="120">
                  <a:moveTo>
                    <a:pt x="0" y="0"/>
                  </a:moveTo>
                  <a:lnTo>
                    <a:pt x="159" y="0"/>
                  </a:lnTo>
                  <a:lnTo>
                    <a:pt x="159" y="120"/>
                  </a:lnTo>
                  <a:lnTo>
                    <a:pt x="99" y="120"/>
                  </a:lnTo>
                  <a:lnTo>
                    <a:pt x="99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4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82" name="Rectangle 34"/>
            <p:cNvSpPr>
              <a:spLocks noChangeArrowheads="1"/>
            </p:cNvSpPr>
            <p:nvPr userDrawn="1"/>
          </p:nvSpPr>
          <p:spPr bwMode="gray">
            <a:xfrm>
              <a:off x="2046446" y="5988118"/>
              <a:ext cx="85725" cy="107882"/>
            </a:xfrm>
            <a:prstGeom prst="rect">
              <a:avLst/>
            </a:prstGeom>
            <a:solidFill>
              <a:srgbClr val="D614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 userDrawn="1"/>
          </p:nvSpPr>
          <p:spPr bwMode="gray">
            <a:xfrm>
              <a:off x="1905000" y="5933495"/>
              <a:ext cx="141446" cy="54624"/>
            </a:xfrm>
            <a:prstGeom prst="rect">
              <a:avLst/>
            </a:prstGeom>
            <a:solidFill>
              <a:srgbClr val="C93C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84" name="Rectangle 36"/>
            <p:cNvSpPr>
              <a:spLocks noChangeArrowheads="1"/>
            </p:cNvSpPr>
            <p:nvPr userDrawn="1"/>
          </p:nvSpPr>
          <p:spPr bwMode="gray">
            <a:xfrm>
              <a:off x="1905000" y="5988118"/>
              <a:ext cx="141446" cy="107882"/>
            </a:xfrm>
            <a:prstGeom prst="rect">
              <a:avLst/>
            </a:prstGeom>
            <a:solidFill>
              <a:srgbClr val="C01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gray">
            <a:xfrm>
              <a:off x="2293620" y="5988118"/>
              <a:ext cx="57150" cy="107882"/>
            </a:xfrm>
            <a:prstGeom prst="rect">
              <a:avLst/>
            </a:prstGeom>
            <a:solidFill>
              <a:srgbClr val="F445F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gray">
            <a:xfrm>
              <a:off x="2132171" y="5757333"/>
              <a:ext cx="44291" cy="66914"/>
            </a:xfrm>
            <a:prstGeom prst="rect">
              <a:avLst/>
            </a:prstGeom>
            <a:solidFill>
              <a:srgbClr val="F6B67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gray">
            <a:xfrm>
              <a:off x="1905000" y="5715000"/>
              <a:ext cx="227171" cy="42333"/>
            </a:xfrm>
            <a:prstGeom prst="rect">
              <a:avLst/>
            </a:prstGeom>
            <a:solidFill>
              <a:srgbClr val="F48F1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gray">
            <a:xfrm>
              <a:off x="1905000" y="5757333"/>
              <a:ext cx="227171" cy="66914"/>
            </a:xfrm>
            <a:prstGeom prst="rect">
              <a:avLst/>
            </a:prstGeom>
            <a:solidFill>
              <a:srgbClr val="EB660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gray">
            <a:xfrm>
              <a:off x="2176462" y="5824247"/>
              <a:ext cx="117158" cy="163871"/>
            </a:xfrm>
            <a:prstGeom prst="rect">
              <a:avLst/>
            </a:prstGeom>
            <a:solidFill>
              <a:srgbClr val="F3BF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gray">
            <a:xfrm>
              <a:off x="2176462" y="5988118"/>
              <a:ext cx="117158" cy="107882"/>
            </a:xfrm>
            <a:prstGeom prst="rect">
              <a:avLst/>
            </a:prstGeom>
            <a:solidFill>
              <a:srgbClr val="E934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gray">
            <a:xfrm>
              <a:off x="2132171" y="5824247"/>
              <a:ext cx="44291" cy="163871"/>
            </a:xfrm>
            <a:prstGeom prst="rect">
              <a:avLst/>
            </a:prstGeom>
            <a:solidFill>
              <a:srgbClr val="EA88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gray">
            <a:xfrm>
              <a:off x="2132171" y="5988118"/>
              <a:ext cx="44291" cy="107882"/>
            </a:xfrm>
            <a:prstGeom prst="rect">
              <a:avLst/>
            </a:prstGeom>
            <a:solidFill>
              <a:srgbClr val="E025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gray">
            <a:xfrm>
              <a:off x="1905000" y="5824247"/>
              <a:ext cx="227171" cy="163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120"/>
                </a:cxn>
                <a:cxn ang="0">
                  <a:pos x="99" y="120"/>
                </a:cxn>
                <a:cxn ang="0">
                  <a:pos x="99" y="8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159" h="120">
                  <a:moveTo>
                    <a:pt x="0" y="0"/>
                  </a:moveTo>
                  <a:lnTo>
                    <a:pt x="159" y="0"/>
                  </a:lnTo>
                  <a:lnTo>
                    <a:pt x="159" y="120"/>
                  </a:lnTo>
                  <a:lnTo>
                    <a:pt x="99" y="120"/>
                  </a:lnTo>
                  <a:lnTo>
                    <a:pt x="99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4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gray">
            <a:xfrm>
              <a:off x="2046446" y="5988118"/>
              <a:ext cx="85725" cy="107882"/>
            </a:xfrm>
            <a:prstGeom prst="rect">
              <a:avLst/>
            </a:prstGeom>
            <a:solidFill>
              <a:srgbClr val="D614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gray">
            <a:xfrm>
              <a:off x="1905000" y="5933495"/>
              <a:ext cx="141446" cy="54624"/>
            </a:xfrm>
            <a:prstGeom prst="rect">
              <a:avLst/>
            </a:prstGeom>
            <a:solidFill>
              <a:srgbClr val="C93C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gray">
            <a:xfrm>
              <a:off x="1905000" y="5988118"/>
              <a:ext cx="141446" cy="107882"/>
            </a:xfrm>
            <a:prstGeom prst="rect">
              <a:avLst/>
            </a:prstGeom>
            <a:solidFill>
              <a:srgbClr val="C01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2"/>
          <p:cNvGrpSpPr/>
          <p:nvPr/>
        </p:nvGrpSpPr>
        <p:grpSpPr>
          <a:xfrm>
            <a:off x="984728" y="6172200"/>
            <a:ext cx="914400" cy="463014"/>
            <a:chOff x="984728" y="6172200"/>
            <a:chExt cx="914400" cy="463014"/>
          </a:xfrm>
        </p:grpSpPr>
        <p:sp>
          <p:nvSpPr>
            <p:cNvPr id="44" name="Rectangle 37"/>
            <p:cNvSpPr>
              <a:spLocks noChangeArrowheads="1"/>
            </p:cNvSpPr>
            <p:nvPr userDrawn="1"/>
          </p:nvSpPr>
          <p:spPr bwMode="black">
            <a:xfrm>
              <a:off x="1524000" y="6172200"/>
              <a:ext cx="228600" cy="45719"/>
            </a:xfrm>
            <a:prstGeom prst="rect">
              <a:avLst/>
            </a:prstGeom>
            <a:solidFill>
              <a:srgbClr val="A10000"/>
            </a:solidFill>
            <a:ln w="0">
              <a:solidFill>
                <a:srgbClr val="A1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 userDrawn="1"/>
          </p:nvSpPr>
          <p:spPr bwMode="black">
            <a:xfrm>
              <a:off x="984728" y="6290558"/>
              <a:ext cx="914400" cy="344656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cxnSp>
        <p:nvCxnSpPr>
          <p:cNvPr id="141" name="Shape 140"/>
          <p:cNvCxnSpPr/>
          <p:nvPr/>
        </p:nvCxnSpPr>
        <p:spPr>
          <a:xfrm rot="5400000" flipH="1" flipV="1">
            <a:off x="5096261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9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9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984730" y="0"/>
            <a:ext cx="8159272" cy="6635214"/>
            <a:chOff x="984728" y="0"/>
            <a:chExt cx="8159272" cy="6635214"/>
          </a:xfrm>
        </p:grpSpPr>
        <p:sp>
          <p:nvSpPr>
            <p:cNvPr id="21" name="Rectangle 158"/>
            <p:cNvSpPr>
              <a:spLocks noChangeArrowheads="1"/>
            </p:cNvSpPr>
            <p:nvPr userDrawn="1"/>
          </p:nvSpPr>
          <p:spPr bwMode="gray">
            <a:xfrm>
              <a:off x="1752600" y="685800"/>
              <a:ext cx="5638800" cy="2209800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Rectangle 159"/>
            <p:cNvSpPr>
              <a:spLocks noChangeArrowheads="1"/>
            </p:cNvSpPr>
            <p:nvPr userDrawn="1"/>
          </p:nvSpPr>
          <p:spPr bwMode="gray">
            <a:xfrm>
              <a:off x="8077200" y="2895600"/>
              <a:ext cx="619125" cy="327660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Rectangle 153"/>
            <p:cNvSpPr>
              <a:spLocks noChangeArrowheads="1"/>
            </p:cNvSpPr>
            <p:nvPr/>
          </p:nvSpPr>
          <p:spPr bwMode="gray">
            <a:xfrm>
              <a:off x="8686800" y="2895600"/>
              <a:ext cx="457200" cy="3276600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" name="Rectangle 156"/>
            <p:cNvSpPr>
              <a:spLocks noChangeArrowheads="1"/>
            </p:cNvSpPr>
            <p:nvPr userDrawn="1"/>
          </p:nvSpPr>
          <p:spPr bwMode="gray">
            <a:xfrm>
              <a:off x="1752600" y="0"/>
              <a:ext cx="5638800" cy="685800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" name="Rectangle 160"/>
            <p:cNvSpPr>
              <a:spLocks noChangeArrowheads="1"/>
            </p:cNvSpPr>
            <p:nvPr userDrawn="1"/>
          </p:nvSpPr>
          <p:spPr bwMode="gray">
            <a:xfrm>
              <a:off x="7391400" y="2895600"/>
              <a:ext cx="685800" cy="3276600"/>
            </a:xfrm>
            <a:prstGeom prst="rect">
              <a:avLst/>
            </a:prstGeom>
            <a:solidFill>
              <a:srgbClr val="D139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1752600" y="2895600"/>
              <a:ext cx="5638800" cy="3276599"/>
            </a:xfrm>
            <a:prstGeom prst="rect">
              <a:avLst/>
            </a:prstGeom>
            <a:solidFill>
              <a:srgbClr val="C2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" name="Rectangle 155"/>
            <p:cNvSpPr>
              <a:spLocks noChangeArrowheads="1"/>
            </p:cNvSpPr>
            <p:nvPr userDrawn="1"/>
          </p:nvSpPr>
          <p:spPr bwMode="gray">
            <a:xfrm>
              <a:off x="7391402" y="685800"/>
              <a:ext cx="685798" cy="2209800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black">
            <a:xfrm>
              <a:off x="984728" y="6290558"/>
              <a:ext cx="914400" cy="344656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705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9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9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50" name="Freeform 7"/>
          <p:cNvSpPr>
            <a:spLocks noEditPoints="1"/>
          </p:cNvSpPr>
          <p:nvPr/>
        </p:nvSpPr>
        <p:spPr bwMode="black">
          <a:xfrm>
            <a:off x="984728" y="6290558"/>
            <a:ext cx="914400" cy="344656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black">
          <a:xfrm>
            <a:off x="1524000" y="6172208"/>
            <a:ext cx="228600" cy="45719"/>
          </a:xfrm>
          <a:prstGeom prst="rect">
            <a:avLst/>
          </a:prstGeom>
          <a:solidFill>
            <a:srgbClr val="A10000"/>
          </a:solidFill>
          <a:ln w="0">
            <a:solidFill>
              <a:srgbClr val="A1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984730" y="0"/>
            <a:ext cx="8159272" cy="6635214"/>
            <a:chOff x="984728" y="0"/>
            <a:chExt cx="8159272" cy="6635214"/>
          </a:xfrm>
        </p:grpSpPr>
        <p:sp>
          <p:nvSpPr>
            <p:cNvPr id="27" name="Rectangle 158"/>
            <p:cNvSpPr>
              <a:spLocks noChangeArrowheads="1"/>
            </p:cNvSpPr>
            <p:nvPr userDrawn="1"/>
          </p:nvSpPr>
          <p:spPr bwMode="gray">
            <a:xfrm>
              <a:off x="1752600" y="685800"/>
              <a:ext cx="5638800" cy="2209800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Rectangle 159"/>
            <p:cNvSpPr>
              <a:spLocks noChangeArrowheads="1"/>
            </p:cNvSpPr>
            <p:nvPr userDrawn="1"/>
          </p:nvSpPr>
          <p:spPr bwMode="gray">
            <a:xfrm>
              <a:off x="8077200" y="2895600"/>
              <a:ext cx="619125" cy="327660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Rectangle 153"/>
            <p:cNvSpPr>
              <a:spLocks noChangeArrowheads="1"/>
            </p:cNvSpPr>
            <p:nvPr/>
          </p:nvSpPr>
          <p:spPr bwMode="gray">
            <a:xfrm>
              <a:off x="8686800" y="2895600"/>
              <a:ext cx="457200" cy="3276600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156"/>
            <p:cNvSpPr>
              <a:spLocks noChangeArrowheads="1"/>
            </p:cNvSpPr>
            <p:nvPr userDrawn="1"/>
          </p:nvSpPr>
          <p:spPr bwMode="gray">
            <a:xfrm>
              <a:off x="1752600" y="0"/>
              <a:ext cx="5638800" cy="685800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Rectangle 160"/>
            <p:cNvSpPr>
              <a:spLocks noChangeArrowheads="1"/>
            </p:cNvSpPr>
            <p:nvPr userDrawn="1"/>
          </p:nvSpPr>
          <p:spPr bwMode="gray">
            <a:xfrm>
              <a:off x="7391400" y="2895600"/>
              <a:ext cx="685800" cy="3276600"/>
            </a:xfrm>
            <a:prstGeom prst="rect">
              <a:avLst/>
            </a:prstGeom>
            <a:solidFill>
              <a:srgbClr val="D139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gray">
            <a:xfrm>
              <a:off x="1752600" y="2895600"/>
              <a:ext cx="5638800" cy="3276599"/>
            </a:xfrm>
            <a:prstGeom prst="rect">
              <a:avLst/>
            </a:prstGeom>
            <a:solidFill>
              <a:srgbClr val="C2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3" name="Rectangle 155"/>
            <p:cNvSpPr>
              <a:spLocks noChangeArrowheads="1"/>
            </p:cNvSpPr>
            <p:nvPr userDrawn="1"/>
          </p:nvSpPr>
          <p:spPr bwMode="gray">
            <a:xfrm>
              <a:off x="7391402" y="685800"/>
              <a:ext cx="685798" cy="2209800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 userDrawn="1"/>
          </p:nvSpPr>
          <p:spPr bwMode="black">
            <a:xfrm>
              <a:off x="984728" y="6290558"/>
              <a:ext cx="914400" cy="344656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9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9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59" name="Freeform 7"/>
          <p:cNvSpPr>
            <a:spLocks noEditPoints="1"/>
          </p:cNvSpPr>
          <p:nvPr/>
        </p:nvSpPr>
        <p:spPr bwMode="black">
          <a:xfrm>
            <a:off x="984728" y="6290558"/>
            <a:ext cx="914400" cy="344656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5600"/>
            <a:ext cx="6324600" cy="32766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black">
          <a:xfrm>
            <a:off x="1524000" y="6172208"/>
            <a:ext cx="228600" cy="45719"/>
          </a:xfrm>
          <a:prstGeom prst="rect">
            <a:avLst/>
          </a:prstGeom>
          <a:solidFill>
            <a:srgbClr val="A10000"/>
          </a:solidFill>
          <a:ln w="0">
            <a:solidFill>
              <a:srgbClr val="A1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TextBox 31"/>
          <p:cNvSpPr txBox="1"/>
          <p:nvPr/>
        </p:nvSpPr>
        <p:spPr>
          <a:xfrm>
            <a:off x="533400" y="6477008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4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" name="Group 60"/>
          <p:cNvGrpSpPr/>
          <p:nvPr/>
        </p:nvGrpSpPr>
        <p:grpSpPr>
          <a:xfrm>
            <a:off x="984728" y="6172200"/>
            <a:ext cx="914400" cy="463014"/>
            <a:chOff x="984728" y="6172200"/>
            <a:chExt cx="914400" cy="463014"/>
          </a:xfrm>
        </p:grpSpPr>
        <p:sp>
          <p:nvSpPr>
            <p:cNvPr id="14" name="Rectangle 37"/>
            <p:cNvSpPr>
              <a:spLocks noChangeArrowheads="1"/>
            </p:cNvSpPr>
            <p:nvPr userDrawn="1"/>
          </p:nvSpPr>
          <p:spPr bwMode="black">
            <a:xfrm>
              <a:off x="1524000" y="6172200"/>
              <a:ext cx="228600" cy="45719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black">
            <a:xfrm>
              <a:off x="984728" y="6290558"/>
              <a:ext cx="914400" cy="344656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9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9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984730" y="0"/>
            <a:ext cx="8159272" cy="6635214"/>
            <a:chOff x="984728" y="0"/>
            <a:chExt cx="8159272" cy="6635214"/>
          </a:xfrm>
        </p:grpSpPr>
        <p:sp>
          <p:nvSpPr>
            <p:cNvPr id="25" name="Rectangle 158"/>
            <p:cNvSpPr>
              <a:spLocks noChangeArrowheads="1"/>
            </p:cNvSpPr>
            <p:nvPr userDrawn="1"/>
          </p:nvSpPr>
          <p:spPr bwMode="gray">
            <a:xfrm>
              <a:off x="1752600" y="685800"/>
              <a:ext cx="5638800" cy="2209800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Rectangle 159"/>
            <p:cNvSpPr>
              <a:spLocks noChangeArrowheads="1"/>
            </p:cNvSpPr>
            <p:nvPr userDrawn="1"/>
          </p:nvSpPr>
          <p:spPr bwMode="gray">
            <a:xfrm>
              <a:off x="8077200" y="2895600"/>
              <a:ext cx="619125" cy="327660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gray">
            <a:xfrm>
              <a:off x="8686800" y="2895600"/>
              <a:ext cx="457200" cy="3276600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Rectangle 156"/>
            <p:cNvSpPr>
              <a:spLocks noChangeArrowheads="1"/>
            </p:cNvSpPr>
            <p:nvPr userDrawn="1"/>
          </p:nvSpPr>
          <p:spPr bwMode="gray">
            <a:xfrm>
              <a:off x="1752600" y="0"/>
              <a:ext cx="5638800" cy="685800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Rectangle 160"/>
            <p:cNvSpPr>
              <a:spLocks noChangeArrowheads="1"/>
            </p:cNvSpPr>
            <p:nvPr userDrawn="1"/>
          </p:nvSpPr>
          <p:spPr bwMode="gray">
            <a:xfrm>
              <a:off x="7391400" y="2895600"/>
              <a:ext cx="685800" cy="3276600"/>
            </a:xfrm>
            <a:prstGeom prst="rect">
              <a:avLst/>
            </a:prstGeom>
            <a:solidFill>
              <a:srgbClr val="D139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1752600" y="2895600"/>
              <a:ext cx="5638800" cy="3276599"/>
            </a:xfrm>
            <a:prstGeom prst="rect">
              <a:avLst/>
            </a:prstGeom>
            <a:solidFill>
              <a:srgbClr val="C2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" name="Rectangle 155"/>
            <p:cNvSpPr>
              <a:spLocks noChangeArrowheads="1"/>
            </p:cNvSpPr>
            <p:nvPr userDrawn="1"/>
          </p:nvSpPr>
          <p:spPr bwMode="gray">
            <a:xfrm>
              <a:off x="7391402" y="685800"/>
              <a:ext cx="685798" cy="2209800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3" name="Group 24"/>
            <p:cNvGrpSpPr/>
            <p:nvPr userDrawn="1"/>
          </p:nvGrpSpPr>
          <p:grpSpPr>
            <a:xfrm>
              <a:off x="984728" y="6172200"/>
              <a:ext cx="914400" cy="463014"/>
              <a:chOff x="984728" y="6172200"/>
              <a:chExt cx="914400" cy="463014"/>
            </a:xfrm>
          </p:grpSpPr>
          <p:sp>
            <p:nvSpPr>
              <p:cNvPr id="19" name="Rectangle 37"/>
              <p:cNvSpPr>
                <a:spLocks noChangeArrowheads="1"/>
              </p:cNvSpPr>
              <p:nvPr userDrawn="1"/>
            </p:nvSpPr>
            <p:spPr bwMode="black">
              <a:xfrm>
                <a:off x="1524000" y="6172200"/>
                <a:ext cx="228600" cy="45719"/>
              </a:xfrm>
              <a:prstGeom prst="rect">
                <a:avLst/>
              </a:prstGeom>
              <a:solidFill>
                <a:srgbClr val="A10000"/>
              </a:solidFill>
              <a:ln w="0">
                <a:solidFill>
                  <a:srgbClr val="A1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7"/>
              <p:cNvSpPr>
                <a:spLocks noEditPoints="1"/>
              </p:cNvSpPr>
              <p:nvPr userDrawn="1"/>
            </p:nvSpPr>
            <p:spPr bwMode="black">
              <a:xfrm>
                <a:off x="984728" y="6290558"/>
                <a:ext cx="914400" cy="344656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9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9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84250" y="0"/>
            <a:ext cx="8159750" cy="6635750"/>
            <a:chOff x="984728" y="0"/>
            <a:chExt cx="8159272" cy="6635214"/>
          </a:xfrm>
        </p:grpSpPr>
        <p:sp>
          <p:nvSpPr>
            <p:cNvPr id="5" name="Rectangle 158"/>
            <p:cNvSpPr>
              <a:spLocks noChangeArrowheads="1"/>
            </p:cNvSpPr>
            <p:nvPr userDrawn="1"/>
          </p:nvSpPr>
          <p:spPr bwMode="gray">
            <a:xfrm>
              <a:off x="1753033" y="685745"/>
              <a:ext cx="5638470" cy="2209622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" name="Rectangle 159"/>
            <p:cNvSpPr>
              <a:spLocks noChangeArrowheads="1"/>
            </p:cNvSpPr>
            <p:nvPr userDrawn="1"/>
          </p:nvSpPr>
          <p:spPr bwMode="gray">
            <a:xfrm>
              <a:off x="8077262" y="2895366"/>
              <a:ext cx="619089" cy="3276335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153"/>
            <p:cNvSpPr>
              <a:spLocks noChangeArrowheads="1"/>
            </p:cNvSpPr>
            <p:nvPr/>
          </p:nvSpPr>
          <p:spPr bwMode="gray">
            <a:xfrm>
              <a:off x="8686827" y="2895366"/>
              <a:ext cx="457173" cy="3276335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Rectangle 156"/>
            <p:cNvSpPr>
              <a:spLocks noChangeArrowheads="1"/>
            </p:cNvSpPr>
            <p:nvPr userDrawn="1"/>
          </p:nvSpPr>
          <p:spPr bwMode="gray">
            <a:xfrm>
              <a:off x="1753033" y="0"/>
              <a:ext cx="5638470" cy="685745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Rectangle 160"/>
            <p:cNvSpPr>
              <a:spLocks noChangeArrowheads="1"/>
            </p:cNvSpPr>
            <p:nvPr userDrawn="1"/>
          </p:nvSpPr>
          <p:spPr bwMode="gray">
            <a:xfrm>
              <a:off x="7391503" y="2895366"/>
              <a:ext cx="685760" cy="3276335"/>
            </a:xfrm>
            <a:prstGeom prst="rect">
              <a:avLst/>
            </a:prstGeom>
            <a:solidFill>
              <a:srgbClr val="D139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1753033" y="2895366"/>
              <a:ext cx="5638470" cy="3276335"/>
            </a:xfrm>
            <a:prstGeom prst="rect">
              <a:avLst/>
            </a:prstGeom>
            <a:solidFill>
              <a:srgbClr val="C2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Rectangle 155"/>
            <p:cNvSpPr>
              <a:spLocks noChangeArrowheads="1"/>
            </p:cNvSpPr>
            <p:nvPr userDrawn="1"/>
          </p:nvSpPr>
          <p:spPr bwMode="gray">
            <a:xfrm>
              <a:off x="7391503" y="685745"/>
              <a:ext cx="685760" cy="2209622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 userDrawn="1"/>
          </p:nvGrpSpPr>
          <p:grpSpPr bwMode="auto">
            <a:xfrm>
              <a:off x="984728" y="6171701"/>
              <a:ext cx="914346" cy="463513"/>
              <a:chOff x="984728" y="6171701"/>
              <a:chExt cx="914346" cy="463513"/>
            </a:xfrm>
          </p:grpSpPr>
          <p:sp>
            <p:nvSpPr>
              <p:cNvPr id="13" name="Rectangle 37"/>
              <p:cNvSpPr>
                <a:spLocks noChangeArrowheads="1"/>
              </p:cNvSpPr>
              <p:nvPr userDrawn="1"/>
            </p:nvSpPr>
            <p:spPr bwMode="black">
              <a:xfrm>
                <a:off x="1524446" y="6171701"/>
                <a:ext cx="228587" cy="46034"/>
              </a:xfrm>
              <a:prstGeom prst="rect">
                <a:avLst/>
              </a:prstGeom>
              <a:solidFill>
                <a:srgbClr val="A10000"/>
              </a:solidFill>
              <a:ln w="0">
                <a:solidFill>
                  <a:srgbClr val="A1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7"/>
              <p:cNvSpPr>
                <a:spLocks noEditPoints="1"/>
              </p:cNvSpPr>
              <p:nvPr userDrawn="1"/>
            </p:nvSpPr>
            <p:spPr bwMode="black">
              <a:xfrm>
                <a:off x="984728" y="6290754"/>
                <a:ext cx="914346" cy="34446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 bwMode="white">
          <a:xfrm>
            <a:off x="1895475" y="838200"/>
            <a:ext cx="534352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9"/>
            <a:ext cx="3962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5" y="1752600"/>
            <a:ext cx="39623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3" name="TextBox 32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9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5" y="1752609"/>
            <a:ext cx="2590799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9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7" name="TextBox 36"/>
          <p:cNvSpPr txBox="1"/>
          <p:nvPr/>
        </p:nvSpPr>
        <p:spPr>
          <a:xfrm>
            <a:off x="533400" y="6477008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3" y="3352800"/>
            <a:ext cx="39624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3" name="TextBox 32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1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5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TextBox 15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4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5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3" r:id="rId22"/>
    <p:sldLayoutId id="2147483705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worldstats.com/stats3.htm" TargetMode="External"/><Relationship Id="rId2" Type="http://schemas.openxmlformats.org/officeDocument/2006/relationships/hyperlink" Target="http://www.trai.gov.in/WriteReadData/trai/upload/PressReleases/916/PR-TSD-Jan1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s.bbc.co.uk/2/hi/business/8607866.stm" TargetMode="External"/><Relationship Id="rId4" Type="http://schemas.openxmlformats.org/officeDocument/2006/relationships/hyperlink" Target="http://www.forbes.com/2011/10/18/forbes-india-mukesh-ambani-sunil-mittal-battle-of-titans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895479" y="838200"/>
            <a:ext cx="5495921" cy="914400"/>
          </a:xfrm>
        </p:spPr>
        <p:txBody>
          <a:bodyPr/>
          <a:lstStyle/>
          <a:p>
            <a:r>
              <a:rPr lang="en-GB" dirty="0" smtClean="0"/>
              <a:t>Dissertation Project Report</a:t>
            </a:r>
            <a:endParaRPr lang="en-GB" sz="1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81200" y="2971800"/>
            <a:ext cx="5343525" cy="1752600"/>
          </a:xfrm>
        </p:spPr>
        <p:txBody>
          <a:bodyPr/>
          <a:lstStyle/>
          <a:p>
            <a:r>
              <a:rPr lang="en-US" b="1" dirty="0" smtClean="0"/>
              <a:t>Scope and Acceptance of Mobile Healthcare Services in Urban India: Stakeholder’s Perception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www.pwc.com</a:t>
            </a:r>
            <a:endParaRPr lang="en-GB" dirty="0">
              <a:latin typeface="+mj-lt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-152400" y="29718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noProof="0" dirty="0" smtClean="0">
                <a:solidFill>
                  <a:schemeClr val="tx1"/>
                </a:solidFill>
                <a:latin typeface="+mj-lt"/>
              </a:rPr>
              <a:t>May 2012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029200"/>
            <a:ext cx="1752600" cy="990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By</a:t>
            </a:r>
          </a:p>
          <a:p>
            <a:pPr indent="-274320">
              <a:spcAft>
                <a:spcPts val="900"/>
              </a:spcAft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Dr.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Shruti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Mehta</a:t>
            </a:r>
          </a:p>
          <a:p>
            <a:pPr indent="-274320">
              <a:spcAft>
                <a:spcPts val="900"/>
              </a:spcAft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Batch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Objective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General objective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To understand the latent needs of the consumers that </a:t>
            </a:r>
            <a:r>
              <a:rPr lang="en-US" sz="1800" dirty="0" smtClean="0"/>
              <a:t>could be </a:t>
            </a:r>
            <a:r>
              <a:rPr lang="en-US" sz="1800" dirty="0" smtClean="0"/>
              <a:t>addressed with this technology and its acceptance.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To bring out the perspective of healthcare and telecom services providers.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Specific Objective: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b="1" dirty="0" smtClean="0"/>
              <a:t> 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To determine the kind of </a:t>
            </a:r>
            <a:r>
              <a:rPr lang="en-US" sz="1800" dirty="0" err="1" smtClean="0"/>
              <a:t>mhealth</a:t>
            </a:r>
            <a:r>
              <a:rPr lang="en-US" sz="1800" dirty="0" smtClean="0"/>
              <a:t> product that will be most successful in the market and will have a wider acceptance among people in urban areas.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4343401" y="2590800"/>
            <a:ext cx="4537882" cy="7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95325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90000"/>
              <a:tabLst>
                <a:tab pos="566738" algn="l"/>
                <a:tab pos="1712913" algn="l"/>
                <a:tab pos="4800600" algn="l"/>
                <a:tab pos="5373688" algn="r"/>
              </a:tabLst>
            </a:pPr>
            <a:endParaRPr lang="en-US" sz="4000" dirty="0" smtClean="0"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77200" cy="1371600"/>
          </a:xfrm>
        </p:spPr>
        <p:txBody>
          <a:bodyPr/>
          <a:lstStyle/>
          <a:p>
            <a:r>
              <a:rPr lang="en-US" sz="3600" i="1" dirty="0" smtClean="0"/>
              <a:t>Introduction</a:t>
            </a:r>
            <a:endParaRPr lang="en-GB" sz="36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11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ubtitle 13"/>
          <p:cNvSpPr txBox="1">
            <a:spLocks/>
          </p:cNvSpPr>
          <p:nvPr/>
        </p:nvSpPr>
        <p:spPr bwMode="black">
          <a:xfrm>
            <a:off x="533400" y="2819400"/>
            <a:ext cx="8077200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GB" sz="23900" b="1" i="1" dirty="0" smtClean="0">
                <a:solidFill>
                  <a:schemeClr val="bg1"/>
                </a:solidFill>
                <a:latin typeface="+mj-lt"/>
              </a:rPr>
              <a:t>3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7173684" y="6281058"/>
            <a:ext cx="1524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2012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Healthcare -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4800600" cy="4419600"/>
          </a:xfrm>
        </p:spPr>
        <p:txBody>
          <a:bodyPr/>
          <a:lstStyle/>
          <a:p>
            <a:pPr marL="0" lvl="3">
              <a:buNone/>
            </a:pPr>
            <a:r>
              <a:rPr lang="en-US" sz="1600" b="1" i="1" dirty="0" smtClean="0"/>
              <a:t>Poor healthcare delivery infrastructure and lack of trained personnel </a:t>
            </a:r>
            <a:r>
              <a:rPr lang="en-US" sz="1100" dirty="0" smtClean="0"/>
              <a:t>(Per 1000 population)</a:t>
            </a:r>
            <a:endParaRPr lang="en-US" sz="1600" b="1" i="1" dirty="0" smtClean="0"/>
          </a:p>
          <a:p>
            <a:pPr lvl="3">
              <a:buFont typeface="Arial" pitchFamily="34" charset="0"/>
              <a:buChar char="•"/>
            </a:pPr>
            <a:r>
              <a:rPr lang="en-US" sz="1600" dirty="0" smtClean="0"/>
              <a:t>Physicians-0.6 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/>
              <a:t>Nurses-1.3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/>
              <a:t>Dentists-0.07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/>
              <a:t>Pharmacists 0.52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/>
              <a:t>Beds-0.9</a:t>
            </a:r>
          </a:p>
          <a:p>
            <a:pPr lvl="3"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1600" b="1" i="1" dirty="0" smtClean="0"/>
              <a:t>Managing non communicable diseases in addition to communicable diseases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/>
              <a:t>Double burden of disease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876800" y="2133600"/>
          <a:ext cx="3886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Phone Technology - Globally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981200"/>
            <a:ext cx="4038600" cy="39624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1400" dirty="0" smtClean="0"/>
              <a:t>Mobile access is becoming almost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ubiquitous worldwide</a:t>
            </a:r>
            <a:r>
              <a:rPr lang="en-US" sz="1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/>
              <a:t>Almost all developed markets have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mobile penetration greater than 100%.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400" dirty="0" smtClean="0"/>
              <a:t>Mobile penetrations in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Africa, Asia-Pacific and Latin America </a:t>
            </a:r>
            <a:r>
              <a:rPr lang="en-US" sz="1400" dirty="0" smtClean="0"/>
              <a:t>are also expected to increase to 82%, 98% and 119% respectively in 2014</a:t>
            </a:r>
            <a:r>
              <a:rPr lang="en-US" sz="1400" baseline="30000" dirty="0" smtClean="0"/>
              <a:t>[3]</a:t>
            </a:r>
            <a:r>
              <a:rPr lang="en-US" sz="14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/>
              <a:t>Also, the increasing penetration of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smartphones</a:t>
            </a:r>
            <a:r>
              <a:rPr lang="en-US" sz="1400" dirty="0" smtClean="0"/>
              <a:t> as well as the 3G and 4G networks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400" dirty="0" smtClean="0"/>
              <a:t>270.3 million people in the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United States</a:t>
            </a:r>
            <a:r>
              <a:rPr lang="en-US" sz="1400" dirty="0" smtClean="0"/>
              <a:t> are mobile phone subscribers – representing 87% of the population </a:t>
            </a:r>
          </a:p>
          <a:p>
            <a:pPr algn="just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Documents and Settings\Shruti\Desktop\pics\GlobalMobileHealth_Nov 2009-thumb-450x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5814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105400"/>
            <a:ext cx="7391400" cy="838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400" dirty="0" smtClean="0"/>
              <a:t>The mobile phone use is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2.2 trillion minutes a year </a:t>
            </a:r>
            <a:r>
              <a:rPr lang="en-US" sz="1400" dirty="0" smtClean="0"/>
              <a:t>with one trillion text messages sent</a:t>
            </a:r>
            <a:r>
              <a:rPr lang="en-US" sz="1400" baseline="30000" dirty="0" smtClean="0"/>
              <a:t>[1]</a:t>
            </a:r>
            <a:r>
              <a:rPr lang="en-US" sz="1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/>
              <a:t> Additionally, one of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every five US households (20.2%) </a:t>
            </a:r>
            <a:r>
              <a:rPr lang="en-US" sz="1400" dirty="0" smtClean="0"/>
              <a:t>relies solely on mobile phones for telephone communication</a:t>
            </a:r>
            <a:r>
              <a:rPr lang="en-US" sz="1400" baseline="30000" dirty="0" smtClean="0"/>
              <a:t>[2]</a:t>
            </a:r>
            <a:endParaRPr lang="en-US" sz="1400" dirty="0" smtClean="0"/>
          </a:p>
          <a:p>
            <a:pPr indent="-274320">
              <a:spcAft>
                <a:spcPts val="900"/>
              </a:spcAft>
            </a:pPr>
            <a:endParaRPr lang="en-US" sz="2000" dirty="0" err="1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Phone - Indian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India has the world's </a:t>
            </a:r>
            <a:r>
              <a:rPr lang="en-US" sz="1800" dirty="0" smtClean="0">
                <a:solidFill>
                  <a:schemeClr val="accent1"/>
                </a:solidFill>
              </a:rPr>
              <a:t>second largest</a:t>
            </a:r>
            <a:r>
              <a:rPr lang="en-US" sz="1800" dirty="0" smtClean="0"/>
              <a:t> mobile phone users, over 903 million as of January 2012</a:t>
            </a:r>
            <a:r>
              <a:rPr lang="en-US" sz="1800" baseline="30000" dirty="0" smtClean="0"/>
              <a:t>[4]</a:t>
            </a:r>
            <a:r>
              <a:rPr lang="en-US" sz="1800" dirty="0" smtClean="0"/>
              <a:t>.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It has the world's </a:t>
            </a:r>
            <a:r>
              <a:rPr lang="en-US" sz="1800" dirty="0" smtClean="0">
                <a:solidFill>
                  <a:schemeClr val="accent1"/>
                </a:solidFill>
              </a:rPr>
              <a:t>third-largest</a:t>
            </a:r>
            <a:r>
              <a:rPr lang="en-US" sz="1800" dirty="0" smtClean="0"/>
              <a:t> Internet users with over 121 million as of December 2011 </a:t>
            </a:r>
            <a:r>
              <a:rPr lang="en-US" sz="1800" baseline="30000" dirty="0" smtClean="0"/>
              <a:t>[5]</a:t>
            </a:r>
            <a:r>
              <a:rPr lang="en-US" sz="1800" dirty="0" smtClean="0"/>
              <a:t>.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India has become the world's </a:t>
            </a:r>
            <a:r>
              <a:rPr lang="en-US" sz="1800" dirty="0" smtClean="0">
                <a:solidFill>
                  <a:schemeClr val="accent1"/>
                </a:solidFill>
              </a:rPr>
              <a:t>most competitive </a:t>
            </a:r>
            <a:r>
              <a:rPr lang="en-US" sz="1800" dirty="0" smtClean="0"/>
              <a:t>and one of the </a:t>
            </a:r>
            <a:r>
              <a:rPr lang="en-US" sz="1800" dirty="0" smtClean="0">
                <a:solidFill>
                  <a:schemeClr val="accent1"/>
                </a:solidFill>
              </a:rPr>
              <a:t>fastest growing</a:t>
            </a:r>
            <a:r>
              <a:rPr lang="en-US" sz="1800" dirty="0" smtClean="0"/>
              <a:t> telecom markets </a:t>
            </a:r>
            <a:r>
              <a:rPr lang="en-US" sz="1800" baseline="30000" dirty="0" smtClean="0"/>
              <a:t>[6],[7]</a:t>
            </a:r>
            <a:r>
              <a:rPr lang="en-US" sz="1800" dirty="0" smtClean="0"/>
              <a:t>.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The industry is expected to reach a size of  </a:t>
            </a:r>
            <a:r>
              <a:rPr lang="en-US" sz="1800" dirty="0" smtClean="0">
                <a:solidFill>
                  <a:schemeClr val="accent1"/>
                </a:solidFill>
              </a:rPr>
              <a:t>US$ 68.81 billion</a:t>
            </a:r>
            <a:r>
              <a:rPr lang="en-US" sz="1800" dirty="0" smtClean="0"/>
              <a:t> by 2012 at a growth rate of over 26 per cent,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By 2017, the </a:t>
            </a:r>
            <a:r>
              <a:rPr lang="en-US" sz="1800" dirty="0" smtClean="0">
                <a:solidFill>
                  <a:schemeClr val="accent1"/>
                </a:solidFill>
              </a:rPr>
              <a:t>largest markets for mobile health services </a:t>
            </a:r>
            <a:r>
              <a:rPr lang="en-US" sz="1800" dirty="0" smtClean="0"/>
              <a:t>will be Europe and Asia- Pacific (APAC) with 30% market share each.</a:t>
            </a:r>
          </a:p>
          <a:p>
            <a:pPr algn="just">
              <a:buFont typeface="Arial" pitchFamily="34" charset="0"/>
              <a:buChar char="•"/>
            </a:pPr>
            <a:endParaRPr lang="en-US" sz="1200" dirty="0" smtClean="0">
              <a:latin typeface="Berlin Sans FB Demi" pitchFamily="34" charset="0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Documents and Settings\Shruti\Desktop\pics\India on glo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63830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Access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15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914400" y="1447800"/>
          <a:ext cx="7010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685800" y="5029200"/>
            <a:ext cx="6781800" cy="1066800"/>
          </a:xfrm>
        </p:spPr>
        <p:txBody>
          <a:bodyPr/>
          <a:lstStyle/>
          <a:p>
            <a:pPr algn="just"/>
            <a:r>
              <a:rPr lang="en-US" sz="1800" dirty="0" smtClean="0">
                <a:latin typeface="+mj-lt"/>
              </a:rPr>
              <a:t>The wide prevalence of mobile phone connections stands out in sharp contrast to the lack of basic services that provide wellness and health such as improved sanitation facilities</a:t>
            </a:r>
            <a:r>
              <a:rPr lang="en-US" sz="1800" dirty="0" smtClean="0">
                <a:solidFill>
                  <a:srgbClr val="390CFA"/>
                </a:solidFill>
                <a:latin typeface="+mj-lt"/>
              </a:rPr>
              <a:t>.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800" dirty="0" smtClean="0"/>
              <a:t>mHealth is the use of mobile communication technology as integral part of healthcare delivery.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It is a part of the eHealth and therefore it carries all </a:t>
            </a:r>
          </a:p>
          <a:p>
            <a:pPr lvl="1"/>
            <a:r>
              <a:rPr lang="en-US" sz="1800" dirty="0" smtClean="0"/>
              <a:t>of its promises and concerns.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It can provide a key role in the following areas: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Education and awareness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Remote data collection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Communication and training of healthcare</a:t>
            </a:r>
          </a:p>
          <a:p>
            <a:pPr lvl="4">
              <a:buNone/>
            </a:pPr>
            <a:r>
              <a:rPr lang="en-US" sz="1800" dirty="0" smtClean="0"/>
              <a:t> workforce.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Disease and epidemic outbreak tracking.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Diagnostic and treatment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Documents and Settings\Shruti\Desktop\pics\mobilehealthimag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95600"/>
            <a:ext cx="2438400" cy="3183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533400"/>
          </a:xfrm>
        </p:spPr>
        <p:txBody>
          <a:bodyPr/>
          <a:lstStyle/>
          <a:p>
            <a:r>
              <a:rPr lang="en-US" dirty="0" smtClean="0"/>
              <a:t>mHealth projects in India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295400"/>
          <a:ext cx="7620000" cy="477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208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Service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Example of project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health surveillance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CommCare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home-based health care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CareHQ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8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Data collection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Community Accessible and Sustainable Health System (Ca:sh)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to access their lab tests and medical history reports.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Mobile Care, Support and Treatment Manager (MCST)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health videos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mDhil Health Information on Mobiles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Disease and Epidemic Outbreak Tracking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an Acute Encephalitis Syndrome Surveillance Information Management System (AESSIMS)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Tamil Nadu Health Watch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tele-triage service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Aircel Apollo Mobile Healthcare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Mediphone by Airtel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health awareness listen-in audio service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Sparsh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by Tata </a:t>
                      </a: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Docomo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interactive voice response service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Jeeyo Healthy by Spice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8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screening high-risk individuals using smart phones with camera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Screening for oral cancer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Health education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Jaalaka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Mobile phone application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CycleTel: Family Planning via Mobile Phones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SMS based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SMS alert for infant vaccination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Remote Data collection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Media Lab Asia – Shared Resource for Rural Health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Diagnostic and Treatment Support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Ericsson and Apollo Hospitals Initiative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638800" y="3124200"/>
            <a:ext cx="2438400" cy="2590800"/>
          </a:xfrm>
        </p:spPr>
        <p:txBody>
          <a:bodyPr/>
          <a:lstStyle/>
          <a:p>
            <a:r>
              <a:rPr lang="en-US" sz="1800" dirty="0" smtClean="0"/>
              <a:t>Mobile health services can be categorized into two broad areas: 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Patient Pathway Strengthening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Healthcare Systems Strengthening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524000"/>
          <a:ext cx="51816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Documents and Settings\Shruti\Desktop\pics\mobile_health_moveme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2562" y="674078"/>
            <a:ext cx="3348038" cy="2221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acceptance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524000"/>
            <a:ext cx="8077200" cy="4648200"/>
          </a:xfrm>
        </p:spPr>
        <p:txBody>
          <a:bodyPr/>
          <a:lstStyle/>
          <a:p>
            <a:r>
              <a:rPr lang="en-US" sz="1800" dirty="0" smtClean="0"/>
              <a:t>The subject doing the accepting may be the individual </a:t>
            </a:r>
            <a:r>
              <a:rPr lang="en-US" sz="1800" baseline="30000" dirty="0" smtClean="0"/>
              <a:t>[23],[54]</a:t>
            </a:r>
            <a:r>
              <a:rPr lang="en-US" sz="1800" dirty="0" smtClean="0"/>
              <a:t> or an organizational entity.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Individual beliefs, attitudes, intentions, cognitions, emotions, and readiness for innovations are important human dimensions to understanding health technologies.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447800" y="2209800"/>
          <a:ext cx="52578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381000"/>
          </a:xfrm>
        </p:spPr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81000" y="1447800"/>
            <a:ext cx="4495799" cy="397726"/>
            <a:chOff x="3779912" y="3814299"/>
            <a:chExt cx="7226193" cy="1702933"/>
          </a:xfrm>
          <a:solidFill>
            <a:schemeClr val="tx2"/>
          </a:solidFill>
        </p:grpSpPr>
        <p:sp>
          <p:nvSpPr>
            <p:cNvPr id="10" name="Rectangle 9"/>
            <p:cNvSpPr/>
            <p:nvPr/>
          </p:nvSpPr>
          <p:spPr bwMode="ltGray">
            <a:xfrm>
              <a:off x="3779912" y="5373694"/>
              <a:ext cx="504608" cy="143538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200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4284518" y="3814299"/>
              <a:ext cx="6721587" cy="1559397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lIns="108000" tIns="72000" rIns="108000" bIns="72000" anchor="ctr" anchorCtr="0"/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Georgia" charset="0"/>
                  <a:cs typeface="Arial" charset="0"/>
                </a:rPr>
                <a:t>PricewaterhouseCoopers Profile</a:t>
              </a:r>
            </a:p>
          </p:txBody>
        </p:sp>
      </p:grpSp>
      <p:sp>
        <p:nvSpPr>
          <p:cNvPr id="11" name="Rectangle 10"/>
          <p:cNvSpPr/>
          <p:nvPr/>
        </p:nvSpPr>
        <p:spPr bwMode="ltGray">
          <a:xfrm>
            <a:off x="4419600" y="2819400"/>
            <a:ext cx="381000" cy="533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rgbClr val="FFFFFF"/>
                </a:solidFill>
                <a:latin typeface="Georgia" pitchFamily="18" charset="0"/>
              </a:rPr>
              <a:t>1</a:t>
            </a:r>
            <a:endParaRPr lang="en-GB" sz="5400" b="1" i="1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828800" y="1981200"/>
            <a:ext cx="4343400" cy="381000"/>
            <a:chOff x="3779912" y="3814299"/>
            <a:chExt cx="6981240" cy="1702933"/>
          </a:xfrm>
          <a:solidFill>
            <a:schemeClr val="accent2"/>
          </a:solidFill>
        </p:grpSpPr>
        <p:sp>
          <p:nvSpPr>
            <p:cNvPr id="19" name="Rectangle 18"/>
            <p:cNvSpPr/>
            <p:nvPr/>
          </p:nvSpPr>
          <p:spPr bwMode="ltGray">
            <a:xfrm>
              <a:off x="3779912" y="5373694"/>
              <a:ext cx="504608" cy="143538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200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ltGray">
            <a:xfrm>
              <a:off x="4284518" y="3814299"/>
              <a:ext cx="6476634" cy="1559397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lIns="108000" tIns="72000" rIns="108000" bIns="72000" anchor="ctr" anchorCtr="0"/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Georgia" charset="0"/>
                  <a:cs typeface="Arial" charset="0"/>
                </a:rPr>
                <a:t>Study Title &amp; Objective	</a:t>
              </a:r>
            </a:p>
          </p:txBody>
        </p:sp>
      </p:grp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60848" cy="15087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Date Placeholder 4"/>
          <p:cNvSpPr txBox="1">
            <a:spLocks/>
          </p:cNvSpPr>
          <p:nvPr/>
        </p:nvSpPr>
        <p:spPr>
          <a:xfrm>
            <a:off x="7173684" y="6281058"/>
            <a:ext cx="1524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May 2012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54"/>
          <p:cNvGrpSpPr>
            <a:grpSpLocks/>
          </p:cNvGrpSpPr>
          <p:nvPr/>
        </p:nvGrpSpPr>
        <p:grpSpPr bwMode="auto">
          <a:xfrm>
            <a:off x="304800" y="2514600"/>
            <a:ext cx="4495799" cy="397726"/>
            <a:chOff x="3779912" y="3814299"/>
            <a:chExt cx="7226193" cy="1702933"/>
          </a:xfrm>
          <a:solidFill>
            <a:schemeClr val="tx2"/>
          </a:solidFill>
        </p:grpSpPr>
        <p:sp>
          <p:nvSpPr>
            <p:cNvPr id="17" name="Rectangle 16"/>
            <p:cNvSpPr/>
            <p:nvPr/>
          </p:nvSpPr>
          <p:spPr bwMode="ltGray">
            <a:xfrm>
              <a:off x="3779912" y="5373694"/>
              <a:ext cx="504608" cy="143538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200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ltGray">
            <a:xfrm>
              <a:off x="4284518" y="3814299"/>
              <a:ext cx="6721587" cy="1559397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lIns="108000" tIns="72000" rIns="108000" bIns="72000" anchor="ctr" anchorCtr="0"/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Georgia" charset="0"/>
                  <a:cs typeface="Arial" charset="0"/>
                </a:rPr>
                <a:t>Introduction			</a:t>
              </a:r>
            </a:p>
          </p:txBody>
        </p:sp>
      </p:grpSp>
      <p:grpSp>
        <p:nvGrpSpPr>
          <p:cNvPr id="21" name="Group 54"/>
          <p:cNvGrpSpPr>
            <a:grpSpLocks/>
          </p:cNvGrpSpPr>
          <p:nvPr/>
        </p:nvGrpSpPr>
        <p:grpSpPr bwMode="auto">
          <a:xfrm>
            <a:off x="1828800" y="3124200"/>
            <a:ext cx="4343400" cy="381000"/>
            <a:chOff x="3779912" y="3814299"/>
            <a:chExt cx="6981240" cy="1702933"/>
          </a:xfrm>
          <a:solidFill>
            <a:schemeClr val="accent2"/>
          </a:solidFill>
        </p:grpSpPr>
        <p:sp>
          <p:nvSpPr>
            <p:cNvPr id="27" name="Rectangle 26"/>
            <p:cNvSpPr/>
            <p:nvPr/>
          </p:nvSpPr>
          <p:spPr bwMode="ltGray">
            <a:xfrm>
              <a:off x="3779912" y="5373694"/>
              <a:ext cx="504608" cy="143538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200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ltGray">
            <a:xfrm>
              <a:off x="4284518" y="3814299"/>
              <a:ext cx="6476634" cy="1559397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lIns="108000" tIns="72000" rIns="108000" bIns="72000" anchor="ctr" anchorCtr="0"/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Georgia" charset="0"/>
                  <a:cs typeface="Arial" charset="0"/>
                </a:rPr>
                <a:t>Methodology</a:t>
              </a:r>
            </a:p>
          </p:txBody>
        </p:sp>
      </p:grpSp>
      <p:grpSp>
        <p:nvGrpSpPr>
          <p:cNvPr id="29" name="Group 54"/>
          <p:cNvGrpSpPr>
            <a:grpSpLocks/>
          </p:cNvGrpSpPr>
          <p:nvPr/>
        </p:nvGrpSpPr>
        <p:grpSpPr bwMode="auto">
          <a:xfrm>
            <a:off x="1905000" y="4191000"/>
            <a:ext cx="4343400" cy="457200"/>
            <a:chOff x="3779912" y="3814299"/>
            <a:chExt cx="6981240" cy="1702933"/>
          </a:xfrm>
          <a:solidFill>
            <a:schemeClr val="accent2"/>
          </a:solidFill>
        </p:grpSpPr>
        <p:sp>
          <p:nvSpPr>
            <p:cNvPr id="30" name="Rectangle 29"/>
            <p:cNvSpPr/>
            <p:nvPr/>
          </p:nvSpPr>
          <p:spPr bwMode="ltGray">
            <a:xfrm>
              <a:off x="3779912" y="5373694"/>
              <a:ext cx="504608" cy="143538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200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ltGray">
            <a:xfrm>
              <a:off x="4284518" y="3814299"/>
              <a:ext cx="6476634" cy="1559397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lIns="108000" tIns="72000" rIns="108000" bIns="72000" anchor="ctr" anchorCtr="0"/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Georgia" charset="0"/>
                  <a:cs typeface="Arial" charset="0"/>
                </a:rPr>
                <a:t>Conclusion &amp; Recommendations</a:t>
              </a:r>
            </a:p>
          </p:txBody>
        </p:sp>
      </p:grpSp>
      <p:grpSp>
        <p:nvGrpSpPr>
          <p:cNvPr id="35" name="Group 54"/>
          <p:cNvGrpSpPr>
            <a:grpSpLocks/>
          </p:cNvGrpSpPr>
          <p:nvPr/>
        </p:nvGrpSpPr>
        <p:grpSpPr bwMode="auto">
          <a:xfrm>
            <a:off x="381000" y="3657600"/>
            <a:ext cx="4495799" cy="397726"/>
            <a:chOff x="3779912" y="3814299"/>
            <a:chExt cx="7226193" cy="1702933"/>
          </a:xfrm>
          <a:solidFill>
            <a:schemeClr val="tx2"/>
          </a:solidFill>
        </p:grpSpPr>
        <p:sp>
          <p:nvSpPr>
            <p:cNvPr id="36" name="Rectangle 35"/>
            <p:cNvSpPr/>
            <p:nvPr/>
          </p:nvSpPr>
          <p:spPr bwMode="ltGray">
            <a:xfrm>
              <a:off x="3779912" y="5373694"/>
              <a:ext cx="504608" cy="143538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200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ltGray">
            <a:xfrm>
              <a:off x="4284518" y="3814299"/>
              <a:ext cx="6721587" cy="1559397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lIns="108000" tIns="72000" rIns="108000" bIns="72000" anchor="ctr" anchorCtr="0"/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Georgia" charset="0"/>
                  <a:cs typeface="Arial" charset="0"/>
                </a:rPr>
                <a:t>Result</a:t>
              </a:r>
            </a:p>
          </p:txBody>
        </p:sp>
      </p:grpSp>
      <p:grpSp>
        <p:nvGrpSpPr>
          <p:cNvPr id="38" name="Group 54"/>
          <p:cNvGrpSpPr>
            <a:grpSpLocks/>
          </p:cNvGrpSpPr>
          <p:nvPr/>
        </p:nvGrpSpPr>
        <p:grpSpPr bwMode="auto">
          <a:xfrm>
            <a:off x="381000" y="4800600"/>
            <a:ext cx="4495799" cy="397726"/>
            <a:chOff x="3779912" y="3814299"/>
            <a:chExt cx="7226193" cy="1702933"/>
          </a:xfrm>
          <a:solidFill>
            <a:schemeClr val="tx2"/>
          </a:solidFill>
        </p:grpSpPr>
        <p:sp>
          <p:nvSpPr>
            <p:cNvPr id="39" name="Rectangle 38"/>
            <p:cNvSpPr/>
            <p:nvPr/>
          </p:nvSpPr>
          <p:spPr bwMode="ltGray">
            <a:xfrm>
              <a:off x="3779912" y="5373694"/>
              <a:ext cx="504608" cy="143538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200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ltGray">
            <a:xfrm>
              <a:off x="4284518" y="3814299"/>
              <a:ext cx="6721587" cy="1559397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lIns="108000" tIns="72000" rIns="108000" bIns="72000" anchor="ctr" anchorCtr="0"/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Georgia" charset="0"/>
                  <a:cs typeface="Arial" charset="0"/>
                </a:rPr>
                <a:t>Limitations</a:t>
              </a:r>
            </a:p>
          </p:txBody>
        </p:sp>
      </p:grpSp>
      <p:grpSp>
        <p:nvGrpSpPr>
          <p:cNvPr id="41" name="Group 54"/>
          <p:cNvGrpSpPr>
            <a:grpSpLocks/>
          </p:cNvGrpSpPr>
          <p:nvPr/>
        </p:nvGrpSpPr>
        <p:grpSpPr bwMode="auto">
          <a:xfrm>
            <a:off x="1981200" y="5257800"/>
            <a:ext cx="4343400" cy="457200"/>
            <a:chOff x="3779912" y="3814299"/>
            <a:chExt cx="6981240" cy="1702933"/>
          </a:xfrm>
          <a:solidFill>
            <a:schemeClr val="accent2"/>
          </a:solidFill>
        </p:grpSpPr>
        <p:sp>
          <p:nvSpPr>
            <p:cNvPr id="42" name="Rectangle 41"/>
            <p:cNvSpPr/>
            <p:nvPr/>
          </p:nvSpPr>
          <p:spPr bwMode="ltGray">
            <a:xfrm>
              <a:off x="3779912" y="5373694"/>
              <a:ext cx="504608" cy="143538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200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ltGray">
            <a:xfrm>
              <a:off x="4284518" y="3814299"/>
              <a:ext cx="6476634" cy="1559397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lIns="108000" tIns="72000" rIns="108000" bIns="72000" anchor="ctr" anchorCtr="0"/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Georgia" charset="0"/>
                  <a:cs typeface="Arial" charset="0"/>
                </a:rPr>
                <a:t>Future Scope</a:t>
              </a:r>
            </a:p>
          </p:txBody>
        </p:sp>
      </p:grpSp>
      <p:grpSp>
        <p:nvGrpSpPr>
          <p:cNvPr id="59" name="Group 54"/>
          <p:cNvGrpSpPr>
            <a:grpSpLocks/>
          </p:cNvGrpSpPr>
          <p:nvPr/>
        </p:nvGrpSpPr>
        <p:grpSpPr bwMode="auto">
          <a:xfrm>
            <a:off x="381000" y="5715000"/>
            <a:ext cx="4495799" cy="397726"/>
            <a:chOff x="3779912" y="3814299"/>
            <a:chExt cx="7226193" cy="1702933"/>
          </a:xfrm>
          <a:solidFill>
            <a:schemeClr val="tx2"/>
          </a:solidFill>
        </p:grpSpPr>
        <p:sp>
          <p:nvSpPr>
            <p:cNvPr id="60" name="Rectangle 59"/>
            <p:cNvSpPr/>
            <p:nvPr/>
          </p:nvSpPr>
          <p:spPr bwMode="ltGray">
            <a:xfrm>
              <a:off x="3779912" y="5373694"/>
              <a:ext cx="504608" cy="143538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200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ltGray">
            <a:xfrm>
              <a:off x="4284518" y="3814299"/>
              <a:ext cx="6721587" cy="1559397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lIns="108000" tIns="72000" rIns="108000" bIns="72000" anchor="ctr" anchorCtr="0"/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Georgia" charset="0"/>
                  <a:cs typeface="Arial" charset="0"/>
                </a:rPr>
                <a:t>References</a:t>
              </a:r>
            </a:p>
          </p:txBody>
        </p:sp>
      </p:grpSp>
      <p:grpSp>
        <p:nvGrpSpPr>
          <p:cNvPr id="44" name="Group 54"/>
          <p:cNvGrpSpPr>
            <a:grpSpLocks/>
          </p:cNvGrpSpPr>
          <p:nvPr/>
        </p:nvGrpSpPr>
        <p:grpSpPr bwMode="auto">
          <a:xfrm>
            <a:off x="1752600" y="1066800"/>
            <a:ext cx="4191000" cy="304800"/>
            <a:chOff x="3779912" y="3814299"/>
            <a:chExt cx="6981240" cy="1702933"/>
          </a:xfrm>
          <a:solidFill>
            <a:schemeClr val="accent2"/>
          </a:solidFill>
        </p:grpSpPr>
        <p:sp>
          <p:nvSpPr>
            <p:cNvPr id="45" name="Rectangle 44"/>
            <p:cNvSpPr/>
            <p:nvPr/>
          </p:nvSpPr>
          <p:spPr bwMode="ltGray">
            <a:xfrm>
              <a:off x="3779912" y="5373694"/>
              <a:ext cx="504608" cy="143538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2000" kern="0" dirty="0" err="1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ltGray">
            <a:xfrm>
              <a:off x="4284518" y="3814299"/>
              <a:ext cx="6476634" cy="1559397"/>
            </a:xfrm>
            <a:prstGeom prst="rect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lIns="108000" tIns="72000" rIns="108000" bIns="72000" anchor="ctr" anchorCtr="0"/>
            <a:lstStyle/>
            <a:p>
              <a:pPr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Georgia" charset="0"/>
                  <a:cs typeface="Arial" charset="0"/>
                </a:rPr>
                <a:t>Internship report</a:t>
              </a:r>
              <a:endParaRPr lang="en-US" sz="2000" kern="0" dirty="0" smtClean="0">
                <a:solidFill>
                  <a:srgbClr val="FFFFFF"/>
                </a:solidFill>
                <a:latin typeface="Georgia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perceptions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3733800"/>
            <a:ext cx="8077200" cy="2438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1600" dirty="0" smtClean="0"/>
              <a:t>These three variables interact with one another, but not in a linear, sequential pathway. 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This model focuses on the subjective individual and holds personal relevance, perceptions, and intentions as important determinants of technology acceptance and adoption. </a:t>
            </a:r>
          </a:p>
          <a:p>
            <a:pPr lvl="7">
              <a:buFont typeface="Arial" pitchFamily="34" charset="0"/>
              <a:buChar char="•"/>
            </a:pPr>
            <a:r>
              <a:rPr lang="en-US" sz="1200" dirty="0" smtClean="0"/>
              <a:t>Individual reactions to using information  technology </a:t>
            </a:r>
          </a:p>
          <a:p>
            <a:pPr lvl="7">
              <a:buFont typeface="Arial" pitchFamily="34" charset="0"/>
              <a:buChar char="•"/>
            </a:pPr>
            <a:r>
              <a:rPr lang="en-US" sz="1200" dirty="0" smtClean="0"/>
              <a:t>Intentions to use information technology </a:t>
            </a:r>
          </a:p>
          <a:p>
            <a:pPr lvl="7">
              <a:buFont typeface="Arial" pitchFamily="34" charset="0"/>
              <a:buChar char="•"/>
            </a:pPr>
            <a:r>
              <a:rPr lang="en-US" sz="1200" dirty="0" smtClean="0"/>
              <a:t>Actual use of information technology 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20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78187" y="2319337"/>
            <a:ext cx="1447800" cy="8810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Intentions to use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information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technology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03812" y="2362200"/>
            <a:ext cx="1449388" cy="8794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Actual use of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information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technology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AutoShape 13"/>
          <p:cNvCxnSpPr>
            <a:cxnSpLocks noChangeShapeType="1"/>
          </p:cNvCxnSpPr>
          <p:nvPr/>
        </p:nvCxnSpPr>
        <p:spPr bwMode="auto">
          <a:xfrm flipH="1" flipV="1">
            <a:off x="2176463" y="1590674"/>
            <a:ext cx="1587" cy="7508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" name="AutoShape 14"/>
          <p:cNvCxnSpPr>
            <a:cxnSpLocks noChangeShapeType="1"/>
          </p:cNvCxnSpPr>
          <p:nvPr/>
        </p:nvCxnSpPr>
        <p:spPr bwMode="auto">
          <a:xfrm>
            <a:off x="2176463" y="1590674"/>
            <a:ext cx="39195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" name="AutoShape 15"/>
          <p:cNvCxnSpPr>
            <a:cxnSpLocks noChangeShapeType="1"/>
          </p:cNvCxnSpPr>
          <p:nvPr/>
        </p:nvCxnSpPr>
        <p:spPr bwMode="auto">
          <a:xfrm flipV="1">
            <a:off x="2970213" y="2801937"/>
            <a:ext cx="327025" cy="11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" name="AutoShape 16"/>
          <p:cNvCxnSpPr>
            <a:cxnSpLocks noChangeShapeType="1"/>
          </p:cNvCxnSpPr>
          <p:nvPr/>
        </p:nvCxnSpPr>
        <p:spPr bwMode="auto">
          <a:xfrm>
            <a:off x="4752975" y="2905124"/>
            <a:ext cx="3270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" name="AutoShape 17"/>
          <p:cNvCxnSpPr>
            <a:cxnSpLocks noChangeShapeType="1"/>
          </p:cNvCxnSpPr>
          <p:nvPr/>
        </p:nvCxnSpPr>
        <p:spPr bwMode="auto">
          <a:xfrm>
            <a:off x="6096000" y="1600200"/>
            <a:ext cx="0" cy="784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524000" y="2319338"/>
            <a:ext cx="1447800" cy="881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Individual reactions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using information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technology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AutoShape 21"/>
          <p:cNvCxnSpPr>
            <a:cxnSpLocks noChangeShapeType="1"/>
          </p:cNvCxnSpPr>
          <p:nvPr/>
        </p:nvCxnSpPr>
        <p:spPr bwMode="auto">
          <a:xfrm>
            <a:off x="2381250" y="1922462"/>
            <a:ext cx="32115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" name="AutoShape 19"/>
          <p:cNvCxnSpPr>
            <a:cxnSpLocks noChangeShapeType="1"/>
          </p:cNvCxnSpPr>
          <p:nvPr/>
        </p:nvCxnSpPr>
        <p:spPr bwMode="auto">
          <a:xfrm flipV="1">
            <a:off x="5592763" y="1922462"/>
            <a:ext cx="0" cy="403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" name="AutoShape 20"/>
          <p:cNvCxnSpPr>
            <a:cxnSpLocks noChangeShapeType="1"/>
          </p:cNvCxnSpPr>
          <p:nvPr/>
        </p:nvCxnSpPr>
        <p:spPr bwMode="auto">
          <a:xfrm flipH="1">
            <a:off x="2371725" y="1922462"/>
            <a:ext cx="9525" cy="415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4343401" y="2590800"/>
            <a:ext cx="4537882" cy="7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95325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90000"/>
              <a:tabLst>
                <a:tab pos="566738" algn="l"/>
                <a:tab pos="1712913" algn="l"/>
                <a:tab pos="4800600" algn="l"/>
                <a:tab pos="5373688" algn="r"/>
              </a:tabLst>
            </a:pPr>
            <a:endParaRPr lang="en-US" sz="4000" dirty="0" smtClean="0"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77200" cy="1371600"/>
          </a:xfrm>
        </p:spPr>
        <p:txBody>
          <a:bodyPr/>
          <a:lstStyle/>
          <a:p>
            <a:r>
              <a:rPr lang="en-US" sz="3600" i="1" dirty="0" smtClean="0"/>
              <a:t>Methodology</a:t>
            </a:r>
            <a:endParaRPr lang="en-GB" sz="36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ubtitle 13"/>
          <p:cNvSpPr txBox="1">
            <a:spLocks/>
          </p:cNvSpPr>
          <p:nvPr/>
        </p:nvSpPr>
        <p:spPr bwMode="black">
          <a:xfrm>
            <a:off x="533400" y="2819400"/>
            <a:ext cx="8077200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GB" sz="23900" b="1" i="1" noProof="0" dirty="0" smtClean="0">
                <a:solidFill>
                  <a:schemeClr val="bg1"/>
                </a:solidFill>
                <a:latin typeface="+mj-lt"/>
              </a:rPr>
              <a:t>4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7173684" y="6281058"/>
            <a:ext cx="1524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2012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22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533400" y="1828800"/>
            <a:ext cx="80772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600" b="1" i="1" dirty="0" smtClean="0">
                <a:latin typeface="+mj-lt"/>
              </a:rPr>
              <a:t>Questionnaire based Survey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j-lt"/>
              </a:rPr>
              <a:t>52 respondents of urban area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j-lt"/>
              </a:rPr>
              <a:t>Structured questionnaire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i="1" dirty="0" smtClean="0">
                <a:latin typeface="+mj-lt"/>
              </a:rPr>
              <a:t>Interview of providers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j-lt"/>
              </a:rPr>
              <a:t>Healthcare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+mj-lt"/>
              </a:rPr>
              <a:t>Technology</a:t>
            </a:r>
            <a:endParaRPr lang="en-US" sz="1600" dirty="0">
              <a:latin typeface="+mj-lt"/>
            </a:endParaRPr>
          </a:p>
          <a:p>
            <a:pPr lvl="3">
              <a:lnSpc>
                <a:spcPct val="150000"/>
              </a:lnSpc>
              <a:buNone/>
            </a:pPr>
            <a:r>
              <a:rPr lang="en-US" sz="1600" dirty="0" smtClean="0">
                <a:latin typeface="+mj-lt"/>
              </a:rPr>
              <a:t>Statistical data was analyzed using SPSS.</a:t>
            </a:r>
          </a:p>
        </p:txBody>
      </p:sp>
      <p:pic>
        <p:nvPicPr>
          <p:cNvPr id="2050" name="Picture 2" descr="C:\Documents and Settings\Shruti\Desktop\pics\method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09600"/>
            <a:ext cx="4048125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4343401" y="2590800"/>
            <a:ext cx="4537882" cy="7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95325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90000"/>
              <a:tabLst>
                <a:tab pos="566738" algn="l"/>
                <a:tab pos="1712913" algn="l"/>
                <a:tab pos="4800600" algn="l"/>
                <a:tab pos="5373688" algn="r"/>
              </a:tabLst>
            </a:pPr>
            <a:endParaRPr lang="en-US" sz="4000" dirty="0" smtClean="0"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77200" cy="1371600"/>
          </a:xfrm>
        </p:spPr>
        <p:txBody>
          <a:bodyPr/>
          <a:lstStyle/>
          <a:p>
            <a:r>
              <a:rPr lang="en-US" sz="3600" i="1" dirty="0" smtClean="0"/>
              <a:t>Result</a:t>
            </a:r>
            <a:endParaRPr lang="en-GB" sz="36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23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ubtitle 13"/>
          <p:cNvSpPr txBox="1">
            <a:spLocks/>
          </p:cNvSpPr>
          <p:nvPr/>
        </p:nvSpPr>
        <p:spPr bwMode="black">
          <a:xfrm>
            <a:off x="533400" y="2819400"/>
            <a:ext cx="8077200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GB" sz="23900" b="1" i="1" dirty="0" smtClean="0">
                <a:solidFill>
                  <a:schemeClr val="bg1"/>
                </a:solidFill>
                <a:latin typeface="+mj-lt"/>
              </a:rPr>
              <a:t>5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7173684" y="6281058"/>
            <a:ext cx="1524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2012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&amp; Findings</a:t>
            </a:r>
            <a:r>
              <a:rPr lang="en-US" dirty="0" smtClean="0">
                <a:solidFill>
                  <a:srgbClr val="1307FF"/>
                </a:solidFill>
                <a:latin typeface="Brush Script MT" pitchFamily="66" charset="0"/>
              </a:rPr>
              <a:t/>
            </a:r>
            <a:br>
              <a:rPr lang="en-US" dirty="0" smtClean="0">
                <a:solidFill>
                  <a:srgbClr val="1307FF"/>
                </a:solidFill>
                <a:latin typeface="Brush Script MT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 algn="just"/>
            <a:r>
              <a:rPr lang="en-US" sz="1600" b="1" dirty="0" smtClean="0">
                <a:latin typeface="+mj-lt"/>
              </a:rPr>
              <a:t>Technology Provider: </a:t>
            </a:r>
            <a:r>
              <a:rPr lang="en-US" sz="1600" b="1" dirty="0" err="1" smtClean="0">
                <a:latin typeface="+mj-lt"/>
              </a:rPr>
              <a:t>Himmat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Rana</a:t>
            </a:r>
            <a:r>
              <a:rPr lang="en-US" sz="1600" b="1" dirty="0" smtClean="0">
                <a:latin typeface="+mj-lt"/>
              </a:rPr>
              <a:t>, </a:t>
            </a:r>
            <a:r>
              <a:rPr lang="en-US" sz="1600" b="1" dirty="0" err="1" smtClean="0">
                <a:latin typeface="+mj-lt"/>
              </a:rPr>
              <a:t>Airtel</a:t>
            </a:r>
            <a:endParaRPr lang="en-US" sz="1600" b="1" dirty="0" smtClean="0">
              <a:latin typeface="+mj-lt"/>
            </a:endParaRPr>
          </a:p>
          <a:p>
            <a:pPr lvl="0" algn="just"/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Key services it provide is the SMS alerts and other is </a:t>
            </a:r>
            <a:r>
              <a:rPr lang="en-US" sz="1800" dirty="0" err="1" smtClean="0"/>
              <a:t>Mediphone</a:t>
            </a:r>
            <a:r>
              <a:rPr lang="en-US" sz="18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Service delivery network.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1000 calls per day.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5-6 minutes, average duration of call.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The number of calls received for stomach ache or other gastric conditions along with sexual problems were also reported to be high.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The callers are between the age group of 15-40 years from the middle income group.</a:t>
            </a:r>
          </a:p>
          <a:p>
            <a:pPr lvl="0" algn="just">
              <a:buFont typeface="Arial" pitchFamily="34" charset="0"/>
              <a:buChar char="•"/>
            </a:pPr>
            <a:endParaRPr lang="en-US" b="1" dirty="0" smtClean="0">
              <a:latin typeface="Berlin Sans FB Demi" pitchFamily="34" charset="0"/>
            </a:endParaRP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Berlin Sans FB Demi" pitchFamily="34" charset="0"/>
            </a:endParaRPr>
          </a:p>
          <a:p>
            <a:pPr algn="just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  <a:p>
            <a:pPr lvl="0" algn="just"/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  <a:p>
            <a:pPr algn="just"/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57200" y="1752600"/>
            <a:ext cx="8077200" cy="4419600"/>
          </a:xfrm>
        </p:spPr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Challenges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sz="1800" dirty="0" smtClean="0"/>
              <a:t>Preventive care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sz="1800" dirty="0" smtClean="0"/>
              <a:t>Credibility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sz="1800" dirty="0" smtClean="0"/>
              <a:t>Interactive Voice Response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800" dirty="0" smtClean="0"/>
              <a:t>Growth drivers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sz="1800" dirty="0" smtClean="0"/>
              <a:t>Less waiting time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sz="1800" dirty="0" smtClean="0"/>
              <a:t>Wide technology acceptance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800" dirty="0" smtClean="0"/>
              <a:t>Future endeavors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sz="1800" dirty="0" smtClean="0"/>
              <a:t>Remote patient monitoring, </a:t>
            </a:r>
          </a:p>
          <a:p>
            <a:pPr lvl="3" algn="just">
              <a:buFont typeface="Courier New" pitchFamily="49" charset="0"/>
              <a:buChar char="o"/>
            </a:pPr>
            <a:r>
              <a:rPr lang="en-US" sz="1800" dirty="0" smtClean="0"/>
              <a:t>SMS </a:t>
            </a:r>
            <a:r>
              <a:rPr lang="en-US" sz="1800" dirty="0" smtClean="0"/>
              <a:t>reminders</a:t>
            </a:r>
            <a:endParaRPr lang="en-US" sz="1800" dirty="0" smtClean="0"/>
          </a:p>
          <a:p>
            <a:pPr lvl="3" algn="just">
              <a:buFont typeface="Courier New" pitchFamily="49" charset="0"/>
              <a:buChar char="o"/>
            </a:pPr>
            <a:r>
              <a:rPr lang="en-US" sz="1800" dirty="0" smtClean="0"/>
              <a:t>Drug identifier service</a:t>
            </a:r>
          </a:p>
          <a:p>
            <a:pPr lvl="0" algn="just">
              <a:buFont typeface="Arial" pitchFamily="34" charset="0"/>
              <a:buChar char="•"/>
            </a:pPr>
            <a:endParaRPr lang="en-US" sz="2400" dirty="0" smtClean="0"/>
          </a:p>
          <a:p>
            <a:pPr lvl="0" algn="just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.</a:t>
            </a:r>
          </a:p>
          <a:p>
            <a:pPr lvl="0" algn="just"/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195" name="Picture 3" descr="C:\Documents and Settings\Shruti\Desktop\pics\information_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3810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provider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Healthcare Provider: Healthcare IT head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Consultation and monitoring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Physician time could be saved as well as relevant information could reach the consumer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Healthcare practitioner support as well as administrative services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IVR and videoconferencing were the most widely used and these are the services he would like to invest as a healthcare technology provider.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Most challenging part will be privacy and confidentiality as there are no government policies also for it.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26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218" name="Picture 2" descr="C:\Documents and Settings\Shruti\Desktop\pics\provi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0" y="625094"/>
            <a:ext cx="2692400" cy="219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77200" cy="914400"/>
          </a:xfrm>
        </p:spPr>
        <p:txBody>
          <a:bodyPr/>
          <a:lstStyle/>
          <a:p>
            <a:r>
              <a:rPr lang="en-US" dirty="0" smtClean="0"/>
              <a:t>Survey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81000" y="1676400"/>
            <a:ext cx="8077200" cy="4419600"/>
          </a:xfrm>
        </p:spPr>
        <p:txBody>
          <a:bodyPr/>
          <a:lstStyle/>
          <a:p>
            <a:r>
              <a:rPr lang="en-US" i="1" dirty="0" smtClean="0"/>
              <a:t>Demographic Details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00800"/>
            <a:ext cx="1527048" cy="152400"/>
          </a:xfrm>
        </p:spPr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27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952" y="6248400"/>
            <a:ext cx="5260848" cy="150876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307FF"/>
                </a:solidFill>
                <a:latin typeface="Brush Script MT" pitchFamily="66" charset="0"/>
              </a:rPr>
              <a:t>	</a:t>
            </a:r>
            <a:endParaRPr lang="en-US" sz="2800" b="1" dirty="0">
              <a:solidFill>
                <a:srgbClr val="1307FF"/>
              </a:solidFill>
              <a:latin typeface="Brush Script MT" pitchFamily="66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495800" y="2133600"/>
          <a:ext cx="3962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57200" y="2057400"/>
          <a:ext cx="4114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724400" y="1828800"/>
            <a:ext cx="0" cy="411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000" y="5943600"/>
            <a:ext cx="807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28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609600" y="15240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phone use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29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419600" y="1981200"/>
          <a:ext cx="3691618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33400" y="1676400"/>
          <a:ext cx="3810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648200" y="1905000"/>
            <a:ext cx="0" cy="411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6019800"/>
            <a:ext cx="7696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219200"/>
            <a:ext cx="8077200" cy="4953000"/>
          </a:xfrm>
        </p:spPr>
        <p:txBody>
          <a:bodyPr/>
          <a:lstStyle/>
          <a:p>
            <a:r>
              <a:rPr lang="en-US" sz="1600" dirty="0" smtClean="0">
                <a:latin typeface="+mj-lt"/>
              </a:rPr>
              <a:t>Center for Public Health Informatics – 1 month, 10 days </a:t>
            </a:r>
          </a:p>
          <a:p>
            <a:r>
              <a:rPr lang="en-US" sz="1600" dirty="0" smtClean="0">
                <a:latin typeface="+mj-lt"/>
              </a:rPr>
              <a:t>Mentor Dr. </a:t>
            </a:r>
            <a:r>
              <a:rPr lang="en-US" sz="1600" dirty="0" err="1" smtClean="0">
                <a:latin typeface="+mj-lt"/>
              </a:rPr>
              <a:t>Ashish</a:t>
            </a:r>
            <a:r>
              <a:rPr lang="en-US" sz="1600" dirty="0" smtClean="0">
                <a:latin typeface="+mj-lt"/>
              </a:rPr>
              <a:t> Joshi</a:t>
            </a:r>
          </a:p>
          <a:p>
            <a:r>
              <a:rPr lang="en-US" sz="1600" dirty="0" smtClean="0">
                <a:latin typeface="+mj-lt"/>
              </a:rPr>
              <a:t>Paper presentation In IPHACON on “</a:t>
            </a:r>
            <a:r>
              <a:rPr lang="en-US" sz="1600" b="1" dirty="0" smtClean="0">
                <a:latin typeface="+mj-lt"/>
              </a:rPr>
              <a:t>Can </a:t>
            </a:r>
            <a:r>
              <a:rPr lang="en-US" sz="1600" b="1" dirty="0" smtClean="0">
                <a:latin typeface="+mj-lt"/>
              </a:rPr>
              <a:t>informatics approach be an answer to prevent and manage Metabolic Syndrome among Indian population</a:t>
            </a:r>
            <a:r>
              <a:rPr lang="en-US" sz="1600" b="1" dirty="0" smtClean="0">
                <a:latin typeface="+mj-lt"/>
              </a:rPr>
              <a:t>?”</a:t>
            </a:r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8" descr="IMG_1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762001" y="2819400"/>
            <a:ext cx="1828800" cy="1365956"/>
          </a:xfrm>
          <a:prstGeom prst="rect">
            <a:avLst/>
          </a:prstGeom>
        </p:spPr>
      </p:pic>
      <p:pic>
        <p:nvPicPr>
          <p:cNvPr id="10" name="Picture 9" descr="IMG_1399.jpg"/>
          <p:cNvPicPr>
            <a:picLocks noChangeAspect="1"/>
          </p:cNvPicPr>
          <p:nvPr/>
        </p:nvPicPr>
        <p:blipFill>
          <a:blip r:embed="rId3" cstate="print"/>
          <a:srcRect l="18519" t="5821" r="-7407" b="-4779"/>
          <a:stretch>
            <a:fillRect/>
          </a:stretch>
        </p:blipFill>
        <p:spPr>
          <a:xfrm>
            <a:off x="3200400" y="2819400"/>
            <a:ext cx="2057400" cy="1457325"/>
          </a:xfrm>
          <a:prstGeom prst="rect">
            <a:avLst/>
          </a:prstGeom>
        </p:spPr>
      </p:pic>
      <p:pic>
        <p:nvPicPr>
          <p:cNvPr id="11" name="Picture 10" descr="IMG_1323.jpg"/>
          <p:cNvPicPr>
            <a:picLocks noChangeAspect="1"/>
          </p:cNvPicPr>
          <p:nvPr/>
        </p:nvPicPr>
        <p:blipFill>
          <a:blip r:embed="rId4" cstate="print"/>
          <a:srcRect l="20588" t="19689" b="17307"/>
          <a:stretch>
            <a:fillRect/>
          </a:stretch>
        </p:blipFill>
        <p:spPr>
          <a:xfrm>
            <a:off x="5486399" y="2895600"/>
            <a:ext cx="2314575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4419600"/>
            <a:ext cx="7543800" cy="106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600" dirty="0" smtClean="0">
                <a:latin typeface="+mj-lt"/>
              </a:rPr>
              <a:t>Implementation of Health </a:t>
            </a:r>
            <a:r>
              <a:rPr lang="en-US" sz="1600" dirty="0" smtClean="0">
                <a:latin typeface="+mj-lt"/>
              </a:rPr>
              <a:t>Information Kiosk at village </a:t>
            </a:r>
            <a:r>
              <a:rPr lang="en-US" sz="1600" dirty="0" err="1" smtClean="0">
                <a:latin typeface="+mj-lt"/>
              </a:rPr>
              <a:t>Bhabalpur</a:t>
            </a:r>
            <a:r>
              <a:rPr lang="en-US" sz="1600" dirty="0" smtClean="0">
                <a:latin typeface="+mj-lt"/>
              </a:rPr>
              <a:t> in </a:t>
            </a:r>
            <a:r>
              <a:rPr lang="en-US" sz="1600" dirty="0" err="1" smtClean="0">
                <a:latin typeface="+mj-lt"/>
              </a:rPr>
              <a:t>Balasore</a:t>
            </a:r>
            <a:r>
              <a:rPr lang="en-US" sz="1600" dirty="0" smtClean="0">
                <a:latin typeface="+mj-lt"/>
              </a:rPr>
              <a:t> district of Orissa.</a:t>
            </a:r>
          </a:p>
          <a:p>
            <a:pPr indent="-274320">
              <a:spcAft>
                <a:spcPts val="900"/>
              </a:spcAft>
            </a:pPr>
            <a:r>
              <a:rPr lang="en-US" sz="1600" dirty="0" smtClean="0">
                <a:latin typeface="+mj-lt"/>
              </a:rPr>
              <a:t>Grant given by ICMR for </a:t>
            </a:r>
            <a:r>
              <a:rPr lang="en-US" sz="1600" b="1" dirty="0" smtClean="0">
                <a:latin typeface="+mj-lt"/>
              </a:rPr>
              <a:t>“</a:t>
            </a:r>
            <a:r>
              <a:rPr lang="en-US" sz="1600" b="1" dirty="0" smtClean="0">
                <a:latin typeface="+mj-lt"/>
              </a:rPr>
              <a:t>An innovative information platform to deliver a multidimensional intervention to prevent and manage Metabolic Syndrome (</a:t>
            </a:r>
            <a:r>
              <a:rPr lang="en-US" sz="1600" b="1" dirty="0" err="1" smtClean="0">
                <a:latin typeface="+mj-lt"/>
              </a:rPr>
              <a:t>MetS</a:t>
            </a:r>
            <a:r>
              <a:rPr lang="en-US" sz="1600" b="1" dirty="0" smtClean="0">
                <a:latin typeface="+mj-lt"/>
              </a:rPr>
              <a:t>) </a:t>
            </a:r>
            <a:r>
              <a:rPr lang="en-US" sz="1600" b="1" dirty="0" smtClean="0">
                <a:latin typeface="+mj-lt"/>
              </a:rPr>
              <a:t>“</a:t>
            </a:r>
            <a:endParaRPr lang="en-US" sz="1600" b="1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30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762000" y="1600200"/>
          <a:ext cx="4154261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4724400" y="1524000"/>
          <a:ext cx="388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953000" y="1828800"/>
            <a:ext cx="0" cy="411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5943600"/>
            <a:ext cx="7696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Health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31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762000" y="1676400"/>
          <a:ext cx="5105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0" y="2743200"/>
            <a:ext cx="2286000" cy="274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800" i="1" dirty="0" smtClean="0">
                <a:latin typeface="Georgia" pitchFamily="18" charset="0"/>
              </a:rPr>
              <a:t>Wellness</a:t>
            </a:r>
          </a:p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800" i="1" dirty="0" smtClean="0">
                <a:latin typeface="Georgia" pitchFamily="18" charset="0"/>
              </a:rPr>
              <a:t>Treatment</a:t>
            </a:r>
          </a:p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800" i="1" dirty="0" smtClean="0">
                <a:latin typeface="Georgia" pitchFamily="18" charset="0"/>
              </a:rPr>
              <a:t>Prevention </a:t>
            </a:r>
          </a:p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800" i="1" dirty="0" smtClean="0">
                <a:latin typeface="Georgia" pitchFamily="18" charset="0"/>
              </a:rPr>
              <a:t>Monitoring</a:t>
            </a:r>
          </a:p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800" i="1" dirty="0" smtClean="0">
                <a:latin typeface="Georgia" pitchFamily="18" charset="0"/>
              </a:rPr>
              <a:t>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wise distribution of the wellness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32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533400" y="17526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33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85800" y="1524000"/>
          <a:ext cx="5029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19800" y="2514600"/>
            <a:ext cx="2667000" cy="381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Georgia" pitchFamily="18" charset="0"/>
              </a:rPr>
              <a:t>Reminders</a:t>
            </a:r>
          </a:p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Georgia" pitchFamily="18" charset="0"/>
              </a:rPr>
              <a:t>Information</a:t>
            </a:r>
          </a:p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Georgia" pitchFamily="18" charset="0"/>
              </a:rPr>
              <a:t>Consultation</a:t>
            </a:r>
          </a:p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Georgia" pitchFamily="18" charset="0"/>
              </a:rPr>
              <a:t>Fitness</a:t>
            </a:r>
          </a:p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Georgia" pitchFamily="18" charset="0"/>
              </a:rPr>
              <a:t>Data Collection</a:t>
            </a:r>
          </a:p>
          <a:p>
            <a:pPr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Georgia" pitchFamily="18" charset="0"/>
              </a:rPr>
              <a:t>Vitals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34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609600" y="1600200"/>
          <a:ext cx="48005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0200" y="1752600"/>
            <a:ext cx="2667000" cy="396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Georgia" pitchFamily="18" charset="0"/>
              </a:rPr>
              <a:t>Mobile Phone based Application</a:t>
            </a:r>
          </a:p>
          <a:p>
            <a:pPr lvl="1"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Georgia" pitchFamily="18" charset="0"/>
              </a:rPr>
              <a:t>SMS</a:t>
            </a:r>
          </a:p>
          <a:p>
            <a:pPr lvl="1"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Georgia" pitchFamily="18" charset="0"/>
              </a:rPr>
              <a:t>Interactive Voice Response</a:t>
            </a:r>
          </a:p>
          <a:p>
            <a:pPr lvl="1"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Georgia" pitchFamily="18" charset="0"/>
              </a:rPr>
              <a:t>Video Conferencing</a:t>
            </a:r>
          </a:p>
          <a:p>
            <a:pPr lvl="1" indent="-27432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Georgia" pitchFamily="18" charset="0"/>
              </a:rPr>
              <a:t>Internet 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35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09600" y="1600200"/>
          <a:ext cx="77723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 on mobile health service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36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533400" y="16764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4343401" y="2590800"/>
            <a:ext cx="4537882" cy="7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95325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90000"/>
              <a:tabLst>
                <a:tab pos="566738" algn="l"/>
                <a:tab pos="1712913" algn="l"/>
                <a:tab pos="4800600" algn="l"/>
                <a:tab pos="5373688" algn="r"/>
              </a:tabLst>
            </a:pPr>
            <a:endParaRPr lang="en-US" sz="4000" dirty="0" smtClean="0"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77200" cy="1371600"/>
          </a:xfrm>
        </p:spPr>
        <p:txBody>
          <a:bodyPr/>
          <a:lstStyle/>
          <a:p>
            <a:r>
              <a:rPr lang="en-US" sz="3600" i="1" dirty="0" smtClean="0"/>
              <a:t>Conclusion &amp; Recommendations</a:t>
            </a:r>
            <a:endParaRPr lang="en-GB" sz="36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37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ubtitle 13"/>
          <p:cNvSpPr txBox="1">
            <a:spLocks/>
          </p:cNvSpPr>
          <p:nvPr/>
        </p:nvSpPr>
        <p:spPr bwMode="black">
          <a:xfrm>
            <a:off x="533400" y="2819400"/>
            <a:ext cx="8077200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GB" sz="23900" b="1" i="1" dirty="0" smtClean="0">
                <a:solidFill>
                  <a:schemeClr val="bg1"/>
                </a:solidFill>
                <a:latin typeface="+mj-lt"/>
              </a:rPr>
              <a:t>6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7173684" y="6281058"/>
            <a:ext cx="1524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2012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en-US" u="sng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Even though the usage of mobile is very high, still there are a lot of gap between use of </a:t>
            </a:r>
            <a:r>
              <a:rPr lang="en-US" sz="1800" dirty="0" smtClean="0">
                <a:solidFill>
                  <a:schemeClr val="tx2"/>
                </a:solidFill>
              </a:rPr>
              <a:t>mobile phones and using internet </a:t>
            </a:r>
            <a:r>
              <a:rPr lang="en-US" sz="1800" dirty="0" smtClean="0"/>
              <a:t>on the phones.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Most common choice of service for mobile based care is </a:t>
            </a:r>
            <a:r>
              <a:rPr lang="en-US" sz="1800" dirty="0" smtClean="0">
                <a:solidFill>
                  <a:schemeClr val="tx2"/>
                </a:solidFill>
              </a:rPr>
              <a:t>wellness services </a:t>
            </a:r>
            <a:r>
              <a:rPr lang="en-US" sz="1800" dirty="0" smtClean="0"/>
              <a:t>and the least accepted is for diagnosis. The people are still reluctant to use it for </a:t>
            </a:r>
            <a:r>
              <a:rPr lang="en-US" sz="1800" dirty="0" smtClean="0">
                <a:solidFill>
                  <a:schemeClr val="tx2"/>
                </a:solidFill>
              </a:rPr>
              <a:t>treatment and diagnostic facility</a:t>
            </a:r>
            <a:r>
              <a:rPr lang="en-US" sz="18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tx2"/>
                </a:solidFill>
              </a:rPr>
              <a:t>mobile phone application and SMS </a:t>
            </a:r>
            <a:r>
              <a:rPr lang="en-US" sz="1800" dirty="0" smtClean="0"/>
              <a:t>based are the most widely accepted for these services by the younger people.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Irrespective of the qualification of the individual, they would like to use </a:t>
            </a:r>
            <a:r>
              <a:rPr lang="en-US" sz="1800" dirty="0" smtClean="0">
                <a:solidFill>
                  <a:schemeClr val="tx2"/>
                </a:solidFill>
              </a:rPr>
              <a:t>mobile phone based application and SMS </a:t>
            </a:r>
            <a:r>
              <a:rPr lang="en-US" sz="1800" dirty="0" smtClean="0"/>
              <a:t>based as the most common.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There is a gap between what the need of the consumer and what the provider wants to provide.</a:t>
            </a:r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38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Since all </a:t>
            </a:r>
            <a:r>
              <a:rPr lang="en-US" sz="1800" dirty="0" smtClean="0">
                <a:solidFill>
                  <a:schemeClr val="tx2"/>
                </a:solidFill>
              </a:rPr>
              <a:t>stakeholders</a:t>
            </a:r>
            <a:r>
              <a:rPr lang="en-US" sz="1800" dirty="0" smtClean="0"/>
              <a:t> have different prospective, so while implementing any </a:t>
            </a:r>
            <a:r>
              <a:rPr lang="en-US" sz="1800" dirty="0" err="1" smtClean="0"/>
              <a:t>mhealth</a:t>
            </a:r>
            <a:r>
              <a:rPr lang="en-US" sz="1800" dirty="0" smtClean="0"/>
              <a:t> technology it should be taken care to involve all of them.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There is a dire need of </a:t>
            </a:r>
            <a:r>
              <a:rPr lang="en-US" sz="1800" dirty="0" smtClean="0">
                <a:solidFill>
                  <a:schemeClr val="tx2"/>
                </a:solidFill>
              </a:rPr>
              <a:t>government regulatory policy </a:t>
            </a:r>
            <a:r>
              <a:rPr lang="en-US" sz="1800" dirty="0" smtClean="0"/>
              <a:t>for maintaining privacy and confidentiality of the data shared through the use of mobile technology. As it is posing a hindrance to its wide scale adoption.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There is no one shoe fit all policy, there is </a:t>
            </a:r>
            <a:r>
              <a:rPr lang="en-US" sz="1800" dirty="0" smtClean="0">
                <a:solidFill>
                  <a:schemeClr val="tx2"/>
                </a:solidFill>
              </a:rPr>
              <a:t>wide acceptance of </a:t>
            </a:r>
            <a:r>
              <a:rPr lang="en-US" sz="1800" dirty="0" err="1" smtClean="0">
                <a:solidFill>
                  <a:schemeClr val="tx2"/>
                </a:solidFill>
              </a:rPr>
              <a:t>mhealth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/>
              <a:t>among the users but for different kind of services they would like to use different mode of communication.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tx2"/>
                </a:solidFill>
              </a:rPr>
              <a:t>awareness level </a:t>
            </a:r>
            <a:r>
              <a:rPr lang="en-US" sz="1800" dirty="0" smtClean="0"/>
              <a:t>of the consumers is very low and most of them could not understand what role </a:t>
            </a:r>
            <a:r>
              <a:rPr lang="en-US" sz="1800" dirty="0" err="1" smtClean="0"/>
              <a:t>mhealth</a:t>
            </a:r>
            <a:r>
              <a:rPr lang="en-US" sz="1800" dirty="0" smtClean="0"/>
              <a:t> could play in providing health services</a:t>
            </a:r>
          </a:p>
          <a:p>
            <a:pPr algn="just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39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 report - PricewaterhouseCoopers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676400"/>
          <a:ext cx="7696195" cy="4035441"/>
        </p:xfrm>
        <a:graphic>
          <a:graphicData uri="http://schemas.openxmlformats.org/drawingml/2006/table">
            <a:tbl>
              <a:tblPr/>
              <a:tblGrid>
                <a:gridCol w="2118640"/>
                <a:gridCol w="497705"/>
                <a:gridCol w="458534"/>
                <a:gridCol w="458534"/>
                <a:gridCol w="458534"/>
                <a:gridCol w="458534"/>
                <a:gridCol w="458534"/>
                <a:gridCol w="458534"/>
                <a:gridCol w="458534"/>
                <a:gridCol w="467528"/>
                <a:gridCol w="467528"/>
                <a:gridCol w="467528"/>
                <a:gridCol w="467528"/>
              </a:tblGrid>
              <a:tr h="529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Induction Program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Proposal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writing and secondary research for various projects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9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Trainings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9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To Design and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Plan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the mobile health report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Data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collection – qualitative and quantitative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29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Project Report Draft</a:t>
                      </a: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6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Feb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13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– 19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Feb 20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– 26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Feb 27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- March 4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March 5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– 11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March 12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– 18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March 19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– 25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March 26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– April 1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April 2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nd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– 8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April 9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-  15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April 16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-22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rd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April 23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rd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-  29th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April 30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th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– May 6th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4343401" y="2590800"/>
            <a:ext cx="4537882" cy="7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95325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90000"/>
              <a:tabLst>
                <a:tab pos="566738" algn="l"/>
                <a:tab pos="1712913" algn="l"/>
                <a:tab pos="4800600" algn="l"/>
                <a:tab pos="5373688" algn="r"/>
              </a:tabLst>
            </a:pPr>
            <a:endParaRPr lang="en-US" sz="4000" dirty="0" smtClean="0"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77200" cy="1371600"/>
          </a:xfrm>
        </p:spPr>
        <p:txBody>
          <a:bodyPr/>
          <a:lstStyle/>
          <a:p>
            <a:r>
              <a:rPr lang="en-US" sz="3600" i="1" dirty="0" smtClean="0"/>
              <a:t>Limitations</a:t>
            </a:r>
            <a:endParaRPr lang="en-GB" sz="36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40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ubtitle 13"/>
          <p:cNvSpPr txBox="1">
            <a:spLocks/>
          </p:cNvSpPr>
          <p:nvPr/>
        </p:nvSpPr>
        <p:spPr bwMode="black">
          <a:xfrm>
            <a:off x="533400" y="2819400"/>
            <a:ext cx="8077200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GB" sz="23900" b="1" i="1" dirty="0" smtClean="0">
                <a:solidFill>
                  <a:schemeClr val="bg1"/>
                </a:solidFill>
                <a:latin typeface="+mj-lt"/>
              </a:rPr>
              <a:t>7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7173684" y="6281058"/>
            <a:ext cx="1524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2012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Many of the participants were recruited from urban areas whereas it also includes some of the migrants who have spent most of the time in rural areas. This may introduce </a:t>
            </a:r>
            <a:r>
              <a:rPr lang="en-US" sz="1800" dirty="0" smtClean="0">
                <a:solidFill>
                  <a:schemeClr val="tx2"/>
                </a:solidFill>
              </a:rPr>
              <a:t>educational and geographic bias </a:t>
            </a:r>
            <a:r>
              <a:rPr lang="en-US" sz="1800" dirty="0" smtClean="0"/>
              <a:t>that could reduce the generalizability of the findings.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Also, the way in which mobile phones could be used to prevent healthcare services is not mentioned and is not explained. So, the user may have </a:t>
            </a:r>
            <a:r>
              <a:rPr lang="en-US" sz="1800" dirty="0" smtClean="0">
                <a:solidFill>
                  <a:schemeClr val="tx2"/>
                </a:solidFill>
              </a:rPr>
              <a:t>lack of awareness</a:t>
            </a:r>
            <a:r>
              <a:rPr lang="en-US" sz="1800" dirty="0" smtClean="0"/>
              <a:t> about it. Some participants see voice communication as the only purpose for mobile phones, so they did not adopt web, text, and multimedia functionalities.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tx2"/>
                </a:solidFill>
              </a:rPr>
              <a:t>audio recording </a:t>
            </a:r>
            <a:r>
              <a:rPr lang="en-US" sz="1800" dirty="0" smtClean="0"/>
              <a:t>was not carried out for the interviews, so there could be some points which were missed during that discussion.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To have a better understanding an </a:t>
            </a:r>
            <a:r>
              <a:rPr lang="en-US" sz="1800" dirty="0" smtClean="0">
                <a:solidFill>
                  <a:schemeClr val="tx2"/>
                </a:solidFill>
              </a:rPr>
              <a:t>interview based approach </a:t>
            </a:r>
            <a:r>
              <a:rPr lang="en-US" sz="1800" dirty="0" smtClean="0"/>
              <a:t>could have been  followed for taking the consumers response.</a:t>
            </a:r>
          </a:p>
          <a:p>
            <a:pPr algn="just"/>
            <a:r>
              <a:rPr lang="en-US" dirty="0" smtClean="0"/>
              <a:t> 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41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4343401" y="2590800"/>
            <a:ext cx="4537882" cy="7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95325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90000"/>
              <a:tabLst>
                <a:tab pos="566738" algn="l"/>
                <a:tab pos="1712913" algn="l"/>
                <a:tab pos="4800600" algn="l"/>
                <a:tab pos="5373688" algn="r"/>
              </a:tabLst>
            </a:pPr>
            <a:endParaRPr lang="en-US" sz="4000" dirty="0" smtClean="0"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77200" cy="1371600"/>
          </a:xfrm>
        </p:spPr>
        <p:txBody>
          <a:bodyPr/>
          <a:lstStyle/>
          <a:p>
            <a:r>
              <a:rPr lang="en-GB" sz="3600" i="1" dirty="0" smtClean="0"/>
              <a:t>Future Scope</a:t>
            </a:r>
            <a:endParaRPr lang="en-GB" sz="36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42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ubtitle 13"/>
          <p:cNvSpPr txBox="1">
            <a:spLocks/>
          </p:cNvSpPr>
          <p:nvPr/>
        </p:nvSpPr>
        <p:spPr bwMode="black">
          <a:xfrm>
            <a:off x="533400" y="2819400"/>
            <a:ext cx="8077200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GB" sz="23900" b="1" i="1" dirty="0" smtClean="0">
                <a:solidFill>
                  <a:schemeClr val="bg1"/>
                </a:solidFill>
                <a:latin typeface="+mj-lt"/>
              </a:rPr>
              <a:t>8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7173684" y="6281058"/>
            <a:ext cx="1524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2012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Scope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038600" y="2057400"/>
            <a:ext cx="4572000" cy="3048000"/>
          </a:xfrm>
        </p:spPr>
        <p:txBody>
          <a:bodyPr/>
          <a:lstStyle/>
          <a:p>
            <a:r>
              <a:rPr lang="en-US" dirty="0" smtClean="0"/>
              <a:t>The study was focused on healthcare services on the mobile phones, where as other mobile devices and there utilization was not studied. So in the future, perception and acceptance of </a:t>
            </a:r>
            <a:r>
              <a:rPr lang="en-US" dirty="0" smtClean="0">
                <a:solidFill>
                  <a:schemeClr val="tx2"/>
                </a:solidFill>
              </a:rPr>
              <a:t>other mobile devices </a:t>
            </a:r>
            <a:r>
              <a:rPr lang="en-US" dirty="0" smtClean="0"/>
              <a:t>like kiosks, PDA, etc could also be evaluated.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43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Documents and Settings\Shruti\Desktop\pics\past-present-fu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3048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4343401" y="2590800"/>
            <a:ext cx="4537882" cy="7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95325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90000"/>
              <a:tabLst>
                <a:tab pos="566738" algn="l"/>
                <a:tab pos="1712913" algn="l"/>
                <a:tab pos="4800600" algn="l"/>
                <a:tab pos="5373688" algn="r"/>
              </a:tabLst>
            </a:pPr>
            <a:endParaRPr lang="en-US" sz="4000" dirty="0" smtClean="0"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77200" cy="1371600"/>
          </a:xfrm>
        </p:spPr>
        <p:txBody>
          <a:bodyPr/>
          <a:lstStyle/>
          <a:p>
            <a:r>
              <a:rPr lang="en-US" sz="3600" i="1" dirty="0" smtClean="0"/>
              <a:t>References</a:t>
            </a:r>
            <a:endParaRPr lang="en-GB" sz="36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44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ubtitle 13"/>
          <p:cNvSpPr txBox="1">
            <a:spLocks/>
          </p:cNvSpPr>
          <p:nvPr/>
        </p:nvSpPr>
        <p:spPr bwMode="black">
          <a:xfrm>
            <a:off x="533400" y="2819400"/>
            <a:ext cx="8077200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GB" sz="23900" b="1" i="1" dirty="0" smtClean="0">
                <a:solidFill>
                  <a:schemeClr val="bg1"/>
                </a:solidFill>
                <a:latin typeface="+mj-lt"/>
              </a:rPr>
              <a:t>9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7173684" y="6281058"/>
            <a:ext cx="1524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2012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1400" dirty="0" smtClean="0"/>
              <a:t>1. CTIA. 2008, 2008-last update</a:t>
            </a:r>
            <a:r>
              <a:rPr lang="en-US" sz="1400" i="1" dirty="0" smtClean="0"/>
              <a:t>, Wireless quick facts</a:t>
            </a:r>
            <a:r>
              <a:rPr lang="en-US" sz="1400" dirty="0" smtClean="0"/>
              <a:t>. Available: http://www.ctia.org/media/industry_info/index.cfm/AID/10323 [2009, 6/18].</a:t>
            </a:r>
          </a:p>
          <a:p>
            <a:r>
              <a:rPr lang="en-US" sz="1400" dirty="0" smtClean="0"/>
              <a:t>2. Blumberg, S.J. &amp; Luke, J.V. 2009, 6/17-last update</a:t>
            </a:r>
            <a:r>
              <a:rPr lang="en-US" sz="1400" i="1" dirty="0" smtClean="0"/>
              <a:t>, Wireless substitution: early release of estimates from the National Health Interview Survey, July-December 2008</a:t>
            </a:r>
            <a:r>
              <a:rPr lang="en-US" sz="1400" dirty="0" smtClean="0"/>
              <a:t>. </a:t>
            </a:r>
            <a:r>
              <a:rPr lang="en-US" sz="1400" dirty="0" err="1" smtClean="0"/>
              <a:t>Available:http</a:t>
            </a:r>
            <a:r>
              <a:rPr lang="en-US" sz="1400" dirty="0" smtClean="0"/>
              <a:t>://</a:t>
            </a:r>
            <a:r>
              <a:rPr lang="en-US" sz="1400" dirty="0" err="1" smtClean="0"/>
              <a:t>www.cdc.gov</a:t>
            </a:r>
            <a:r>
              <a:rPr lang="en-US" sz="1400" dirty="0" smtClean="0"/>
              <a:t>/</a:t>
            </a:r>
            <a:r>
              <a:rPr lang="en-US" sz="1400" dirty="0" err="1" smtClean="0"/>
              <a:t>nchs</a:t>
            </a:r>
            <a:r>
              <a:rPr lang="en-US" sz="1400" dirty="0" smtClean="0"/>
              <a:t>/data/</a:t>
            </a:r>
            <a:r>
              <a:rPr lang="en-US" sz="1400" dirty="0" err="1" smtClean="0"/>
              <a:t>nhis</a:t>
            </a:r>
            <a:r>
              <a:rPr lang="en-US" sz="1400" dirty="0" smtClean="0"/>
              <a:t>/</a:t>
            </a:r>
            <a:r>
              <a:rPr lang="en-US" sz="1400" dirty="0" err="1" smtClean="0"/>
              <a:t>earlyrelease</a:t>
            </a:r>
            <a:r>
              <a:rPr lang="en-US" sz="1400" dirty="0" smtClean="0"/>
              <a:t>/wireless200905.htm [2009, 6/18].  </a:t>
            </a:r>
          </a:p>
          <a:p>
            <a:r>
              <a:rPr lang="en-US" sz="1400" dirty="0" smtClean="0"/>
              <a:t>3. PwC report “Touching lives through mobile health- assessment of the global market opportunity” February 2012.</a:t>
            </a:r>
          </a:p>
          <a:p>
            <a:r>
              <a:rPr lang="en-US" sz="1400" dirty="0" smtClean="0"/>
              <a:t>4.  </a:t>
            </a:r>
            <a:r>
              <a:rPr lang="en-US" sz="1400" dirty="0" smtClean="0">
                <a:hlinkClick r:id="rId2"/>
              </a:rPr>
              <a:t>"Highlights of Telecom Subscription Data as on 31st December, 2011"</a:t>
            </a:r>
            <a:r>
              <a:rPr lang="en-US" sz="1400" dirty="0" smtClean="0"/>
              <a:t>. </a:t>
            </a:r>
            <a:r>
              <a:rPr lang="en-US" sz="1400" i="1" dirty="0" smtClean="0"/>
              <a:t>TRAI</a:t>
            </a:r>
            <a:r>
              <a:rPr lang="en-US" sz="1400" dirty="0" smtClean="0"/>
              <a:t>. 8 October 2011.</a:t>
            </a:r>
          </a:p>
          <a:p>
            <a:r>
              <a:rPr lang="en-US" sz="1400" dirty="0" smtClean="0"/>
              <a:t>5. </a:t>
            </a:r>
            <a:r>
              <a:rPr lang="en-US" sz="1400" dirty="0" smtClean="0">
                <a:hlinkClick r:id="rId3"/>
              </a:rPr>
              <a:t>"Internet Usage in Asia"</a:t>
            </a:r>
            <a:r>
              <a:rPr lang="en-US" sz="1400" dirty="0" smtClean="0"/>
              <a:t>. </a:t>
            </a:r>
            <a:r>
              <a:rPr lang="en-US" sz="1400" i="1" dirty="0" smtClean="0"/>
              <a:t>International Telecommunications Unit: Asian Internet Users</a:t>
            </a:r>
            <a:r>
              <a:rPr lang="en-US" sz="1400" dirty="0" smtClean="0"/>
              <a:t>. ITU. Retrieved 10 January 2011.</a:t>
            </a:r>
          </a:p>
          <a:p>
            <a:r>
              <a:rPr lang="en-US" sz="1400" dirty="0" smtClean="0"/>
              <a:t>6.  </a:t>
            </a:r>
            <a:r>
              <a:rPr lang="en-US" sz="1400" dirty="0" err="1" smtClean="0"/>
              <a:t>Dharmakumar</a:t>
            </a:r>
            <a:r>
              <a:rPr lang="en-US" sz="1400" dirty="0" smtClean="0"/>
              <a:t>, </a:t>
            </a:r>
            <a:r>
              <a:rPr lang="en-US" sz="1400" dirty="0" err="1" smtClean="0"/>
              <a:t>Rohin</a:t>
            </a:r>
            <a:r>
              <a:rPr lang="en-US" sz="1400" dirty="0" smtClean="0"/>
              <a:t> (19 October 2011). </a:t>
            </a:r>
            <a:r>
              <a:rPr lang="en-US" sz="1400" dirty="0" smtClean="0">
                <a:hlinkClick r:id="rId4"/>
              </a:rPr>
              <a:t>"India </a:t>
            </a:r>
            <a:r>
              <a:rPr lang="en-US" sz="1400" dirty="0" err="1" smtClean="0">
                <a:hlinkClick r:id="rId4"/>
              </a:rPr>
              <a:t>Telcos</a:t>
            </a:r>
            <a:r>
              <a:rPr lang="en-US" sz="1400" dirty="0" smtClean="0">
                <a:hlinkClick r:id="rId4"/>
              </a:rPr>
              <a:t>: Battle of the Titans"</a:t>
            </a:r>
            <a:r>
              <a:rPr lang="en-US" sz="1400" dirty="0" smtClean="0"/>
              <a:t>. </a:t>
            </a:r>
            <a:r>
              <a:rPr lang="en-US" sz="1400" i="1" dirty="0" smtClean="0"/>
              <a:t>Forbes</a:t>
            </a:r>
            <a:r>
              <a:rPr lang="en-US" sz="1400" dirty="0" smtClean="0"/>
              <a:t>. Retrieved 19 August 2011.</a:t>
            </a:r>
          </a:p>
          <a:p>
            <a:r>
              <a:rPr lang="en-US" sz="1400" dirty="0" smtClean="0"/>
              <a:t>7.  </a:t>
            </a:r>
            <a:r>
              <a:rPr lang="en-US" sz="1400" dirty="0" err="1" smtClean="0"/>
              <a:t>Kannan</a:t>
            </a:r>
            <a:r>
              <a:rPr lang="en-US" sz="1400" dirty="0" smtClean="0"/>
              <a:t>, </a:t>
            </a:r>
            <a:r>
              <a:rPr lang="en-US" sz="1400" dirty="0" err="1" smtClean="0"/>
              <a:t>Shilpa</a:t>
            </a:r>
            <a:r>
              <a:rPr lang="en-US" sz="1400" dirty="0" smtClean="0"/>
              <a:t> (7 April 2010). </a:t>
            </a:r>
            <a:r>
              <a:rPr lang="en-US" sz="1400" dirty="0" smtClean="0">
                <a:hlinkClick r:id="rId5"/>
              </a:rPr>
              <a:t>"India's 3G </a:t>
            </a:r>
            <a:r>
              <a:rPr lang="en-US" sz="1400" dirty="0" err="1" smtClean="0">
                <a:hlinkClick r:id="rId5"/>
              </a:rPr>
              <a:t>licence</a:t>
            </a:r>
            <a:r>
              <a:rPr lang="en-US" sz="1400" dirty="0" smtClean="0">
                <a:hlinkClick r:id="rId5"/>
              </a:rPr>
              <a:t> bidders bank on big changes"</a:t>
            </a:r>
            <a:r>
              <a:rPr lang="en-US" sz="1400" dirty="0" smtClean="0"/>
              <a:t>. </a:t>
            </a:r>
            <a:r>
              <a:rPr lang="en-US" sz="1400" i="1" dirty="0" smtClean="0"/>
              <a:t>BBC News</a:t>
            </a:r>
            <a:r>
              <a:rPr lang="en-US" sz="1400" dirty="0" smtClean="0"/>
              <a:t>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45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57200" y="914400"/>
            <a:ext cx="8077200" cy="4419600"/>
          </a:xfrm>
        </p:spPr>
        <p:txBody>
          <a:bodyPr/>
          <a:lstStyle/>
          <a:p>
            <a:r>
              <a:rPr lang="en-US" sz="1200" dirty="0" smtClean="0"/>
              <a:t>8. McGinnis, J.M. &amp; </a:t>
            </a:r>
            <a:r>
              <a:rPr lang="en-US" sz="1200" dirty="0" err="1" smtClean="0"/>
              <a:t>Foege</a:t>
            </a:r>
            <a:r>
              <a:rPr lang="en-US" sz="1200" dirty="0" smtClean="0"/>
              <a:t>, W.H. 1993, "Actual causes of death in the United States", </a:t>
            </a:r>
            <a:r>
              <a:rPr lang="en-US" sz="1200" i="1" dirty="0" smtClean="0"/>
              <a:t>JAMA, </a:t>
            </a:r>
            <a:r>
              <a:rPr lang="en-US" sz="1200" dirty="0" smtClean="0"/>
              <a:t>vol. 270, no. 18, pp. 2207-2212.</a:t>
            </a:r>
          </a:p>
          <a:p>
            <a:r>
              <a:rPr lang="en-US" sz="1200" dirty="0" smtClean="0"/>
              <a:t>9. </a:t>
            </a:r>
            <a:r>
              <a:rPr lang="en-US" sz="1200" dirty="0" err="1" smtClean="0"/>
              <a:t>DiClemente</a:t>
            </a:r>
            <a:r>
              <a:rPr lang="en-US" sz="1200" dirty="0" smtClean="0"/>
              <a:t>, C.C., </a:t>
            </a:r>
            <a:r>
              <a:rPr lang="en-US" sz="1200" dirty="0" err="1" smtClean="0"/>
              <a:t>Marinilli</a:t>
            </a:r>
            <a:r>
              <a:rPr lang="en-US" sz="1200" dirty="0" smtClean="0"/>
              <a:t>, A.S., Singh, M. &amp; </a:t>
            </a:r>
            <a:r>
              <a:rPr lang="en-US" sz="1200" dirty="0" err="1" smtClean="0"/>
              <a:t>Bellino</a:t>
            </a:r>
            <a:r>
              <a:rPr lang="en-US" sz="1200" dirty="0" smtClean="0"/>
              <a:t>, L.E. 2001, "The role of feedback in the process of health behavior change", </a:t>
            </a:r>
            <a:r>
              <a:rPr lang="en-US" sz="1200" i="1" dirty="0" smtClean="0"/>
              <a:t>American journal of health behavior, </a:t>
            </a:r>
            <a:r>
              <a:rPr lang="en-US" sz="1200" dirty="0" smtClean="0"/>
              <a:t>vol. 25, no. 3, pp. 217-227. </a:t>
            </a:r>
          </a:p>
          <a:p>
            <a:r>
              <a:rPr lang="en-US" sz="1200" dirty="0" smtClean="0"/>
              <a:t>10. Koop, E.C. 1996, "Foreword" in </a:t>
            </a:r>
            <a:r>
              <a:rPr lang="en-US" sz="1200" i="1" dirty="0" smtClean="0"/>
              <a:t>Health promotion and disease prevention in clinical practice</a:t>
            </a:r>
            <a:r>
              <a:rPr lang="en-US" sz="1200" dirty="0" smtClean="0"/>
              <a:t>, eds. R.S. Lawrence, S.H. Woolf &amp; S. Jonas, Williams &amp; Wilkins, Baltimore, pp. vii-ix.</a:t>
            </a:r>
          </a:p>
          <a:p>
            <a:r>
              <a:rPr lang="en-US" sz="1200" dirty="0" smtClean="0"/>
              <a:t>11. National Cancer Institute. 2008, 4/28/2008-last update</a:t>
            </a:r>
            <a:r>
              <a:rPr lang="en-US" sz="1200" i="1" dirty="0" smtClean="0"/>
              <a:t>, Health behavior constructs: theory, measurement &amp; research</a:t>
            </a:r>
            <a:r>
              <a:rPr lang="en-US" sz="1200" dirty="0" smtClean="0"/>
              <a:t>. </a:t>
            </a:r>
            <a:r>
              <a:rPr lang="en-US" sz="1200" dirty="0" err="1" smtClean="0"/>
              <a:t>Available:http</a:t>
            </a:r>
            <a:r>
              <a:rPr lang="en-US" sz="1200" dirty="0" smtClean="0"/>
              <a:t>://</a:t>
            </a:r>
            <a:r>
              <a:rPr lang="en-US" sz="1200" dirty="0" err="1" smtClean="0"/>
              <a:t>cancercontrol.cancer.gov</a:t>
            </a:r>
            <a:r>
              <a:rPr lang="en-US" sz="1200" dirty="0" smtClean="0"/>
              <a:t>/</a:t>
            </a:r>
            <a:r>
              <a:rPr lang="en-US" sz="1200" dirty="0" err="1" smtClean="0"/>
              <a:t>brp</a:t>
            </a:r>
            <a:r>
              <a:rPr lang="en-US" sz="1200" dirty="0" smtClean="0"/>
              <a:t>/constructs/</a:t>
            </a:r>
            <a:r>
              <a:rPr lang="en-US" sz="1200" dirty="0" err="1" smtClean="0"/>
              <a:t>index.html</a:t>
            </a:r>
            <a:r>
              <a:rPr lang="en-US" sz="1200" dirty="0" smtClean="0"/>
              <a:t> [2009, 7/15].</a:t>
            </a:r>
          </a:p>
          <a:p>
            <a:r>
              <a:rPr lang="en-US" sz="1200" dirty="0" smtClean="0"/>
              <a:t>12. </a:t>
            </a:r>
            <a:r>
              <a:rPr lang="en-US" sz="1200" dirty="0" err="1" smtClean="0"/>
              <a:t>Kirscht</a:t>
            </a:r>
            <a:r>
              <a:rPr lang="en-US" sz="1200" dirty="0" smtClean="0"/>
              <a:t>, J.P. &amp; </a:t>
            </a:r>
            <a:r>
              <a:rPr lang="en-US" sz="1200" dirty="0" err="1" smtClean="0"/>
              <a:t>Rosenstock</a:t>
            </a:r>
            <a:r>
              <a:rPr lang="en-US" sz="1200" dirty="0" smtClean="0"/>
              <a:t>, I.M. 1979, "Patient's problems in following recommendations of health experts" in </a:t>
            </a:r>
            <a:r>
              <a:rPr lang="en-US" sz="1200" i="1" dirty="0" smtClean="0"/>
              <a:t>Health psychology</a:t>
            </a:r>
            <a:r>
              <a:rPr lang="en-US" sz="1200" dirty="0" smtClean="0"/>
              <a:t>, eds. G.C. Stone, F. Cohen &amp; N.E. Adler, 1st </a:t>
            </a:r>
            <a:r>
              <a:rPr lang="en-US" sz="1200" dirty="0" err="1" smtClean="0"/>
              <a:t>edn</a:t>
            </a:r>
            <a:r>
              <a:rPr lang="en-US" sz="1200" dirty="0" smtClean="0"/>
              <a:t>, </a:t>
            </a:r>
            <a:r>
              <a:rPr lang="en-US" sz="1200" dirty="0" err="1" smtClean="0"/>
              <a:t>Jossey</a:t>
            </a:r>
            <a:r>
              <a:rPr lang="en-US" sz="1200" dirty="0" smtClean="0"/>
              <a:t>-Bass, San Francisco, pp. 189-215.</a:t>
            </a:r>
          </a:p>
          <a:p>
            <a:r>
              <a:rPr lang="en-US" sz="1200" dirty="0" smtClean="0"/>
              <a:t>13. </a:t>
            </a:r>
            <a:r>
              <a:rPr lang="en-US" sz="1200" dirty="0" err="1" smtClean="0"/>
              <a:t>Prochaska</a:t>
            </a:r>
            <a:r>
              <a:rPr lang="en-US" sz="1200" dirty="0" smtClean="0"/>
              <a:t>, J.O. &amp; </a:t>
            </a:r>
            <a:r>
              <a:rPr lang="en-US" sz="1200" dirty="0" err="1" smtClean="0"/>
              <a:t>DiClemente</a:t>
            </a:r>
            <a:r>
              <a:rPr lang="en-US" sz="1200" dirty="0" smtClean="0"/>
              <a:t>, C.C. 1983, "Stages and processes of self-change of smoking: toward an integrative model of change", </a:t>
            </a:r>
            <a:r>
              <a:rPr lang="en-US" sz="1200" i="1" dirty="0" smtClean="0"/>
              <a:t>Journal of consulting and clinical psychology, </a:t>
            </a:r>
            <a:r>
              <a:rPr lang="en-US" sz="1200" dirty="0" smtClean="0"/>
              <a:t>vol. 51, no. 3, pp. 390-395.</a:t>
            </a:r>
          </a:p>
          <a:p>
            <a:r>
              <a:rPr lang="en-US" sz="1200" dirty="0" smtClean="0"/>
              <a:t>14. </a:t>
            </a:r>
            <a:r>
              <a:rPr lang="en-US" sz="1200" dirty="0" err="1" smtClean="0"/>
              <a:t>Severtson</a:t>
            </a:r>
            <a:r>
              <a:rPr lang="en-US" sz="1200" dirty="0" smtClean="0"/>
              <a:t>, D.J., Baumann, L.C. &amp; Brown, R.L. 2006, "Applying a health behavior theory to explore the influence of information and experience on arsenic risk representations, policy beliefs, and protective behavior", </a:t>
            </a:r>
            <a:r>
              <a:rPr lang="en-US" sz="1200" i="1" dirty="0" smtClean="0"/>
              <a:t>Risk analysis, </a:t>
            </a:r>
            <a:r>
              <a:rPr lang="en-US" sz="1200" dirty="0" smtClean="0"/>
              <a:t>vol. 26, no. 2, pp. 353-368.</a:t>
            </a:r>
          </a:p>
          <a:p>
            <a:r>
              <a:rPr lang="en-US" sz="1200" dirty="0" smtClean="0"/>
              <a:t>15. Rudd, J. &amp; </a:t>
            </a:r>
            <a:r>
              <a:rPr lang="en-US" sz="1200" dirty="0" err="1" smtClean="0"/>
              <a:t>Glanz</a:t>
            </a:r>
            <a:r>
              <a:rPr lang="en-US" sz="1200" dirty="0" smtClean="0"/>
              <a:t>, K. 1990, "How individuals use information for health action: consumer information processing" in </a:t>
            </a:r>
            <a:r>
              <a:rPr lang="en-US" sz="1200" i="1" dirty="0" smtClean="0"/>
              <a:t>Health behavior and health education: theory, research, and practice</a:t>
            </a:r>
            <a:r>
              <a:rPr lang="en-US" sz="1200" dirty="0" smtClean="0"/>
              <a:t>, eds. K. </a:t>
            </a:r>
            <a:r>
              <a:rPr lang="en-US" sz="1200" dirty="0" err="1" smtClean="0"/>
              <a:t>Glanz</a:t>
            </a:r>
            <a:r>
              <a:rPr lang="en-US" sz="1200" dirty="0" smtClean="0"/>
              <a:t>, F.M. Lewis &amp; B.K. </a:t>
            </a:r>
            <a:r>
              <a:rPr lang="en-US" sz="1200" dirty="0" err="1" smtClean="0"/>
              <a:t>Rimer</a:t>
            </a:r>
            <a:r>
              <a:rPr lang="en-US" sz="1200" dirty="0" smtClean="0"/>
              <a:t>, </a:t>
            </a:r>
            <a:r>
              <a:rPr lang="en-US" sz="1200" dirty="0" err="1" smtClean="0"/>
              <a:t>Jossey</a:t>
            </a:r>
            <a:r>
              <a:rPr lang="en-US" sz="1200" dirty="0" smtClean="0"/>
              <a:t>-Bass, San Francisco, pp. 115-139.</a:t>
            </a:r>
          </a:p>
          <a:p>
            <a:r>
              <a:rPr lang="en-US" sz="1200" dirty="0" smtClean="0"/>
              <a:t>16. Miller, S.M. 1987, "Monitoring and blunting: validation of a questionnaire to assess styles of information seeking under threat", </a:t>
            </a:r>
            <a:r>
              <a:rPr lang="en-US" sz="1200" i="1" dirty="0" smtClean="0"/>
              <a:t>Journal of personality and social psychology, </a:t>
            </a:r>
            <a:r>
              <a:rPr lang="en-US" sz="1200" dirty="0" smtClean="0"/>
              <a:t>vol. 52, no. 2, pp. 345-353.</a:t>
            </a:r>
          </a:p>
          <a:p>
            <a:r>
              <a:rPr lang="en-US" sz="1200" dirty="0" smtClean="0"/>
              <a:t>17. Heaney, C.A. &amp; Israel, B.A. 2002, "Social networks and social support" in </a:t>
            </a:r>
            <a:r>
              <a:rPr lang="en-US" sz="1200" i="1" dirty="0" smtClean="0"/>
              <a:t>Health behavior and health education: theory, research, and practice</a:t>
            </a:r>
            <a:r>
              <a:rPr lang="en-US" sz="1200" dirty="0" smtClean="0"/>
              <a:t>, eds. K. </a:t>
            </a:r>
            <a:r>
              <a:rPr lang="en-US" sz="1200" dirty="0" err="1" smtClean="0"/>
              <a:t>Glanz</a:t>
            </a:r>
            <a:r>
              <a:rPr lang="en-US" sz="1200" dirty="0" smtClean="0"/>
              <a:t>, B.K. </a:t>
            </a:r>
            <a:r>
              <a:rPr lang="en-US" sz="1200" dirty="0" err="1" smtClean="0"/>
              <a:t>Rimer</a:t>
            </a:r>
            <a:r>
              <a:rPr lang="en-US" sz="1200" dirty="0" smtClean="0"/>
              <a:t> &amp; F.M. Lewis, 3rd </a:t>
            </a:r>
            <a:r>
              <a:rPr lang="en-US" sz="1200" dirty="0" err="1" smtClean="0"/>
              <a:t>edn</a:t>
            </a:r>
            <a:r>
              <a:rPr lang="en-US" sz="1200" dirty="0" smtClean="0"/>
              <a:t>, </a:t>
            </a:r>
            <a:r>
              <a:rPr lang="en-US" sz="1200" dirty="0" err="1" smtClean="0"/>
              <a:t>Jossey</a:t>
            </a:r>
            <a:r>
              <a:rPr lang="en-US" sz="1200" dirty="0" smtClean="0"/>
              <a:t>-Bass, San Francisco, pp. 185-209.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46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11500" i="1" dirty="0" smtClean="0">
                <a:solidFill>
                  <a:schemeClr val="tx2">
                    <a:lumMod val="75000"/>
                  </a:schemeClr>
                </a:solidFill>
              </a:rPr>
              <a:t> Thank You</a:t>
            </a:r>
            <a:endParaRPr lang="en-US" sz="115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47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4343401" y="2590800"/>
            <a:ext cx="4537882" cy="7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95325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90000"/>
              <a:tabLst>
                <a:tab pos="566738" algn="l"/>
                <a:tab pos="1712913" algn="l"/>
                <a:tab pos="4800600" algn="l"/>
                <a:tab pos="5373688" algn="r"/>
              </a:tabLst>
            </a:pPr>
            <a:endParaRPr lang="en-US" sz="4000" dirty="0" smtClean="0"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77200" cy="1371600"/>
          </a:xfrm>
        </p:spPr>
        <p:txBody>
          <a:bodyPr/>
          <a:lstStyle/>
          <a:p>
            <a:r>
              <a:rPr lang="en-US" sz="3600" i="1" dirty="0" smtClean="0"/>
              <a:t>PricewaterhouseCoopers Profile</a:t>
            </a:r>
            <a:endParaRPr lang="en-GB" sz="36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ubtitle 13"/>
          <p:cNvSpPr txBox="1">
            <a:spLocks/>
          </p:cNvSpPr>
          <p:nvPr/>
        </p:nvSpPr>
        <p:spPr bwMode="black">
          <a:xfrm>
            <a:off x="533400" y="2819400"/>
            <a:ext cx="8077200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GB" sz="23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7173684" y="6281058"/>
            <a:ext cx="1524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2012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:\Documents and Settings\shrutim814\My Documents\My Pictures\pw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510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PricewaterhouseCoopers Profile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1447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 network of firms in 158 countries with close to 169,000 people who are committed to delivering quality in assurance, tax and advisory services.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800" dirty="0">
              <a:solidFill>
                <a:srgbClr val="390CFA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Healthcare Advisory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algn="just"/>
            <a:r>
              <a:rPr lang="en-GB" dirty="0" smtClean="0">
                <a:latin typeface="+mj-lt"/>
              </a:rPr>
              <a:t>Part of the Advisory line of service, and it provides expertise to a long list of clients in wide area like:</a:t>
            </a:r>
            <a:endParaRPr lang="en-US" dirty="0" smtClean="0">
              <a:latin typeface="+mj-lt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Education &amp; Research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Medical Equipment Management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Enterprise Strategy &amp; Business </a:t>
            </a:r>
          </a:p>
          <a:p>
            <a:pPr lvl="3" algn="just">
              <a:buNone/>
            </a:pPr>
            <a:r>
              <a:rPr lang="en-US" dirty="0" smtClean="0">
                <a:latin typeface="+mj-lt"/>
              </a:rPr>
              <a:t>Development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Information Technology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Manpower Rationalization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Transaction Services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Operational Optimization 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Facility Management </a:t>
            </a:r>
          </a:p>
          <a:p>
            <a:pPr algn="just"/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2" descr="C:\Documents and Settings\Shruti\Desktop\pics\compliance_reg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14600"/>
            <a:ext cx="3276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4343401" y="2590800"/>
            <a:ext cx="4537882" cy="7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95325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90000"/>
              <a:tabLst>
                <a:tab pos="566738" algn="l"/>
                <a:tab pos="1712913" algn="l"/>
                <a:tab pos="4800600" algn="l"/>
                <a:tab pos="5373688" algn="r"/>
              </a:tabLst>
            </a:pPr>
            <a:endParaRPr lang="en-US" sz="4000" dirty="0" smtClean="0"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77200" cy="1371600"/>
          </a:xfrm>
        </p:spPr>
        <p:txBody>
          <a:bodyPr/>
          <a:lstStyle/>
          <a:p>
            <a:r>
              <a:rPr lang="en-US" sz="3600" i="1" dirty="0" smtClean="0"/>
              <a:t>Study Title And Objective</a:t>
            </a:r>
            <a:endParaRPr lang="en-GB" sz="36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ubtitle 13"/>
          <p:cNvSpPr txBox="1">
            <a:spLocks/>
          </p:cNvSpPr>
          <p:nvPr/>
        </p:nvSpPr>
        <p:spPr bwMode="black">
          <a:xfrm>
            <a:off x="533400" y="2819400"/>
            <a:ext cx="8077200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GB" sz="23900" b="1" i="1" dirty="0" smtClean="0">
                <a:solidFill>
                  <a:schemeClr val="bg1"/>
                </a:solidFill>
                <a:latin typeface="+mj-lt"/>
              </a:rPr>
              <a:t>2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7173684" y="6281058"/>
            <a:ext cx="1524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2012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algn="ctr"/>
            <a:endParaRPr lang="en-US" sz="40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4000" b="1" i="1" dirty="0" smtClean="0">
                <a:solidFill>
                  <a:schemeClr val="accent1"/>
                </a:solidFill>
              </a:rPr>
              <a:t>“Scope and Acceptance of Mobile Healthcare Services in Urban India: Stakeholder’s Perception”</a:t>
            </a:r>
            <a:endParaRPr lang="en-US" sz="4000" i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Scope and Acceptance of Mobile Healthcare Services in Urban India: Stakeholder’s Perception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wC">
  <a:themeElements>
    <a:clrScheme name="PwC Red">
      <a:dk1>
        <a:srgbClr val="000000"/>
      </a:dk1>
      <a:lt1>
        <a:srgbClr val="FFFFFF"/>
      </a:lt1>
      <a:dk2>
        <a:srgbClr val="E0301E"/>
      </a:dk2>
      <a:lt2>
        <a:srgbClr val="FFFFFF"/>
      </a:lt2>
      <a:accent1>
        <a:srgbClr val="E0301E"/>
      </a:accent1>
      <a:accent2>
        <a:srgbClr val="A32020"/>
      </a:accent2>
      <a:accent3>
        <a:srgbClr val="E27588"/>
      </a:accent3>
      <a:accent4>
        <a:srgbClr val="602320"/>
      </a:accent4>
      <a:accent5>
        <a:srgbClr val="FFB600"/>
      </a:accent5>
      <a:accent6>
        <a:srgbClr val="DC6900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10101</TotalTime>
  <Words>2865</Words>
  <Application>Microsoft Office PowerPoint</Application>
  <PresentationFormat>On-screen Show (4:3)</PresentationFormat>
  <Paragraphs>520</Paragraphs>
  <Slides>47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1_PwC</vt:lpstr>
      <vt:lpstr>Dissertation Project Report</vt:lpstr>
      <vt:lpstr>Contents</vt:lpstr>
      <vt:lpstr>Internship Report</vt:lpstr>
      <vt:lpstr>Internship report - PricewaterhouseCoopers</vt:lpstr>
      <vt:lpstr>Slide 5</vt:lpstr>
      <vt:lpstr>PricewaterhouseCoopers Profile</vt:lpstr>
      <vt:lpstr>Healthcare Advisory</vt:lpstr>
      <vt:lpstr>Slide 8</vt:lpstr>
      <vt:lpstr>Slide 9</vt:lpstr>
      <vt:lpstr>Objective</vt:lpstr>
      <vt:lpstr>Slide 11</vt:lpstr>
      <vt:lpstr>Indian Healthcare - Challenges</vt:lpstr>
      <vt:lpstr>Mobile Phone Technology - Globally</vt:lpstr>
      <vt:lpstr>Mobile Phone - Indian Market</vt:lpstr>
      <vt:lpstr>Mobile Access </vt:lpstr>
      <vt:lpstr>mHealth</vt:lpstr>
      <vt:lpstr>mHealth projects in India </vt:lpstr>
      <vt:lpstr>Stakeholders</vt:lpstr>
      <vt:lpstr>Technology acceptance </vt:lpstr>
      <vt:lpstr>Individual perceptions </vt:lpstr>
      <vt:lpstr>Slide 21</vt:lpstr>
      <vt:lpstr>Methodology</vt:lpstr>
      <vt:lpstr>Slide 23</vt:lpstr>
      <vt:lpstr>Result &amp; Findings </vt:lpstr>
      <vt:lpstr>Slide 25</vt:lpstr>
      <vt:lpstr>Healthcare provider </vt:lpstr>
      <vt:lpstr>Survey population</vt:lpstr>
      <vt:lpstr>Qualification</vt:lpstr>
      <vt:lpstr>Mobile phone use  </vt:lpstr>
      <vt:lpstr>Frequency of Use</vt:lpstr>
      <vt:lpstr>Type of Health Service</vt:lpstr>
      <vt:lpstr>Age wise distribution of the wellness service</vt:lpstr>
      <vt:lpstr>Type of Content</vt:lpstr>
      <vt:lpstr>Mode of Communication</vt:lpstr>
      <vt:lpstr>Mode of Communication</vt:lpstr>
      <vt:lpstr>Expenditure on mobile health service  </vt:lpstr>
      <vt:lpstr>Slide 37</vt:lpstr>
      <vt:lpstr>Conclusion </vt:lpstr>
      <vt:lpstr>Recommendations </vt:lpstr>
      <vt:lpstr>Slide 40</vt:lpstr>
      <vt:lpstr>Limitation of the study</vt:lpstr>
      <vt:lpstr>Slide 42</vt:lpstr>
      <vt:lpstr>Future Scope </vt:lpstr>
      <vt:lpstr>Slide 44</vt:lpstr>
      <vt:lpstr>References:</vt:lpstr>
      <vt:lpstr>Slide 46</vt:lpstr>
      <vt:lpstr>Slide 47</vt:lpstr>
    </vt:vector>
  </TitlesOfParts>
  <Company>PricewaterhouseCoopers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nikset688</dc:creator>
  <cp:lastModifiedBy>iihmr</cp:lastModifiedBy>
  <cp:revision>2730</cp:revision>
  <dcterms:created xsi:type="dcterms:W3CDTF">2011-10-06T10:15:20Z</dcterms:created>
  <dcterms:modified xsi:type="dcterms:W3CDTF">2012-05-02T05:38:09Z</dcterms:modified>
</cp:coreProperties>
</file>