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96" autoAdjust="0"/>
  </p:normalViewPr>
  <p:slideViewPr>
    <p:cSldViewPr snapToGrid="0" snapToObjects="1">
      <p:cViewPr varScale="1">
        <p:scale>
          <a:sx n="67" d="100"/>
          <a:sy n="67" d="100"/>
        </p:scale>
        <p:origin x="-147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SHIRIN:Gantt%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MY%20DOCS\IIHMR\Dissertation\Internship%20Report\Internship%20Report,%20Project%20Plan%20&amp;%20Disser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1200" b="0"/>
            </a:pPr>
            <a:r>
              <a:rPr lang="en-US" sz="1200" b="0"/>
              <a:t>Completed</a:t>
            </a:r>
            <a:r>
              <a:rPr lang="en-US" sz="1200" b="0" baseline="0"/>
              <a:t> Task        On-going Task</a:t>
            </a:r>
            <a:endParaRPr lang="en-US" sz="1200" b="0"/>
          </a:p>
        </c:rich>
      </c:tx>
      <c:layout/>
    </c:title>
    <c:plotArea>
      <c:layout>
        <c:manualLayout>
          <c:layoutTarget val="inner"/>
          <c:xMode val="edge"/>
          <c:yMode val="edge"/>
          <c:x val="0.3038435695538062"/>
          <c:y val="0.2374463986855361"/>
          <c:w val="0.65216605424321905"/>
          <c:h val="0.68385729630112824"/>
        </c:manualLayout>
      </c:layout>
      <c:barChart>
        <c:barDir val="bar"/>
        <c:grouping val="stacked"/>
        <c:ser>
          <c:idx val="0"/>
          <c:order val="0"/>
          <c:tx>
            <c:v>Start Date</c:v>
          </c:tx>
          <c:spPr>
            <a:noFill/>
            <a:ln>
              <a:noFill/>
            </a:ln>
            <a:effectLst/>
          </c:spPr>
          <c:cat>
            <c:strRef>
              <c:f>Sheet1!$B$3:$B$9</c:f>
              <c:strCache>
                <c:ptCount val="7"/>
                <c:pt idx="0">
                  <c:v>Understanding the Workplace &amp; Project Overview</c:v>
                </c:pt>
                <c:pt idx="1">
                  <c:v>Drafting Questionnaire</c:v>
                </c:pt>
                <c:pt idx="2">
                  <c:v>Gathering Requirements</c:v>
                </c:pt>
                <c:pt idx="3">
                  <c:v>1st Draft of SRS </c:v>
                </c:pt>
                <c:pt idx="4">
                  <c:v>1st Draft of Design Specifications</c:v>
                </c:pt>
                <c:pt idx="5">
                  <c:v>Configuration of Tolven</c:v>
                </c:pt>
                <c:pt idx="6">
                  <c:v>Designing HL7 Data Model &amp; ER Diagram</c:v>
                </c:pt>
              </c:strCache>
            </c:strRef>
          </c:cat>
          <c:val>
            <c:numRef>
              <c:f>Sheet1!$C$3:$C$9</c:f>
              <c:numCache>
                <c:formatCode>m/d/yy;@</c:formatCode>
                <c:ptCount val="7"/>
                <c:pt idx="0">
                  <c:v>40912</c:v>
                </c:pt>
                <c:pt idx="1">
                  <c:v>40917</c:v>
                </c:pt>
                <c:pt idx="2">
                  <c:v>40921</c:v>
                </c:pt>
                <c:pt idx="3">
                  <c:v>40936</c:v>
                </c:pt>
                <c:pt idx="4">
                  <c:v>40955</c:v>
                </c:pt>
                <c:pt idx="5">
                  <c:v>40976</c:v>
                </c:pt>
                <c:pt idx="6">
                  <c:v>40989</c:v>
                </c:pt>
              </c:numCache>
            </c:numRef>
          </c:val>
        </c:ser>
        <c:ser>
          <c:idx val="1"/>
          <c:order val="1"/>
          <c:tx>
            <c:v>Duration</c:v>
          </c:tx>
          <c:spPr>
            <a:ln w="28575" cmpd="sng">
              <a:noFill/>
            </a:ln>
            <a:effectLst/>
            <a:scene3d>
              <a:camera prst="orthographicFront"/>
              <a:lightRig rig="threePt" dir="t"/>
            </a:scene3d>
            <a:sp3d>
              <a:bevelT/>
            </a:sp3d>
          </c:spPr>
          <c:dPt>
            <c:idx val="0"/>
            <c:spPr>
              <a:solidFill>
                <a:srgbClr val="008000"/>
              </a:solidFill>
              <a:ln w="28575" cmpd="sng">
                <a:noFill/>
              </a:ln>
              <a:effectLst/>
              <a:scene3d>
                <a:camera prst="orthographicFront"/>
                <a:lightRig rig="threePt" dir="t"/>
              </a:scene3d>
              <a:sp3d>
                <a:bevelT/>
              </a:sp3d>
            </c:spPr>
          </c:dPt>
          <c:dPt>
            <c:idx val="1"/>
            <c:spPr>
              <a:solidFill>
                <a:srgbClr val="008000"/>
              </a:solidFill>
              <a:ln w="28575" cmpd="sng">
                <a:noFill/>
              </a:ln>
              <a:effectLst/>
              <a:scene3d>
                <a:camera prst="orthographicFront"/>
                <a:lightRig rig="threePt" dir="t"/>
              </a:scene3d>
              <a:sp3d>
                <a:bevelT/>
              </a:sp3d>
            </c:spPr>
          </c:dPt>
          <c:dPt>
            <c:idx val="2"/>
            <c:spPr>
              <a:solidFill>
                <a:srgbClr val="008000"/>
              </a:solidFill>
              <a:ln w="28575" cmpd="sng">
                <a:noFill/>
              </a:ln>
              <a:effectLst/>
              <a:scene3d>
                <a:camera prst="orthographicFront"/>
                <a:lightRig rig="threePt" dir="t"/>
              </a:scene3d>
              <a:sp3d>
                <a:bevelT/>
              </a:sp3d>
            </c:spPr>
          </c:dPt>
          <c:dPt>
            <c:idx val="3"/>
            <c:spPr>
              <a:solidFill>
                <a:schemeClr val="tx2">
                  <a:lumMod val="60000"/>
                  <a:lumOff val="40000"/>
                </a:schemeClr>
              </a:solidFill>
              <a:ln w="28575" cmpd="sng">
                <a:noFill/>
              </a:ln>
              <a:effectLst/>
              <a:scene3d>
                <a:camera prst="orthographicFront"/>
                <a:lightRig rig="threePt" dir="t"/>
              </a:scene3d>
              <a:sp3d>
                <a:bevelT/>
              </a:sp3d>
            </c:spPr>
          </c:dPt>
          <c:dPt>
            <c:idx val="4"/>
            <c:spPr>
              <a:solidFill>
                <a:srgbClr val="558ED5"/>
              </a:solidFill>
              <a:ln w="28575" cmpd="sng">
                <a:noFill/>
              </a:ln>
              <a:effectLst/>
              <a:scene3d>
                <a:camera prst="orthographicFront"/>
                <a:lightRig rig="threePt" dir="t"/>
              </a:scene3d>
              <a:sp3d>
                <a:bevelT/>
              </a:sp3d>
            </c:spPr>
          </c:dPt>
          <c:dPt>
            <c:idx val="5"/>
            <c:spPr>
              <a:solidFill>
                <a:srgbClr val="008000"/>
              </a:solidFill>
              <a:ln w="28575" cmpd="sng">
                <a:noFill/>
              </a:ln>
              <a:effectLst/>
              <a:scene3d>
                <a:camera prst="orthographicFront"/>
                <a:lightRig rig="threePt" dir="t"/>
              </a:scene3d>
              <a:sp3d>
                <a:bevelT/>
              </a:sp3d>
            </c:spPr>
          </c:dPt>
          <c:dPt>
            <c:idx val="6"/>
            <c:spPr>
              <a:solidFill>
                <a:srgbClr val="558ED5"/>
              </a:solidFill>
              <a:ln w="28575" cmpd="sng">
                <a:noFill/>
              </a:ln>
              <a:effectLst/>
              <a:scene3d>
                <a:camera prst="orthographicFront"/>
                <a:lightRig rig="threePt" dir="t"/>
              </a:scene3d>
              <a:sp3d>
                <a:bevelT/>
              </a:sp3d>
            </c:spPr>
          </c:dPt>
          <c:val>
            <c:numRef>
              <c:f>Sheet1!$D$3:$D$9</c:f>
              <c:numCache>
                <c:formatCode>General</c:formatCode>
                <c:ptCount val="7"/>
                <c:pt idx="0">
                  <c:v>4</c:v>
                </c:pt>
                <c:pt idx="1">
                  <c:v>3</c:v>
                </c:pt>
                <c:pt idx="2">
                  <c:v>14</c:v>
                </c:pt>
                <c:pt idx="3">
                  <c:v>18</c:v>
                </c:pt>
                <c:pt idx="4">
                  <c:v>21</c:v>
                </c:pt>
                <c:pt idx="5">
                  <c:v>12</c:v>
                </c:pt>
                <c:pt idx="6">
                  <c:v>9</c:v>
                </c:pt>
              </c:numCache>
            </c:numRef>
          </c:val>
        </c:ser>
        <c:overlap val="100"/>
        <c:axId val="89283200"/>
        <c:axId val="89285376"/>
      </c:barChart>
      <c:catAx>
        <c:axId val="89283200"/>
        <c:scaling>
          <c:orientation val="minMax"/>
        </c:scaling>
        <c:axPos val="l"/>
        <c:tickLblPos val="nextTo"/>
        <c:txPr>
          <a:bodyPr/>
          <a:lstStyle/>
          <a:p>
            <a:pPr>
              <a:defRPr sz="900" b="1"/>
            </a:pPr>
            <a:endParaRPr lang="en-US"/>
          </a:p>
        </c:txPr>
        <c:crossAx val="89285376"/>
        <c:crosses val="autoZero"/>
        <c:auto val="1"/>
        <c:lblAlgn val="ctr"/>
        <c:lblOffset val="100"/>
      </c:catAx>
      <c:valAx>
        <c:axId val="89285376"/>
        <c:scaling>
          <c:orientation val="minMax"/>
          <c:max val="40998"/>
          <c:min val="40911"/>
        </c:scaling>
        <c:axPos val="b"/>
        <c:majorGridlines/>
        <c:numFmt formatCode="m/d/yy;@" sourceLinked="1"/>
        <c:tickLblPos val="nextTo"/>
        <c:txPr>
          <a:bodyPr/>
          <a:lstStyle/>
          <a:p>
            <a:pPr>
              <a:defRPr sz="600" b="1"/>
            </a:pPr>
            <a:endParaRPr lang="en-US"/>
          </a:p>
        </c:txPr>
        <c:crossAx val="89283200"/>
        <c:crosses val="autoZero"/>
        <c:crossBetween val="between"/>
      </c:valAx>
      <c:spPr>
        <a:solidFill>
          <a:srgbClr val="EEECE1"/>
        </a:solidFill>
      </c:spPr>
    </c:plotArea>
    <c:plotVisOnly val="1"/>
    <c:dispBlanksAs val="gap"/>
  </c:chart>
  <c:spPr>
    <a:solidFill>
      <a:schemeClr val="accent3">
        <a:lumMod val="60000"/>
        <a:lumOff val="40000"/>
      </a:schemeClr>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9818285214348208"/>
          <c:y val="2.0370373340678528E-2"/>
          <c:w val="0.68180325896762906"/>
          <c:h val="0.92400611315341397"/>
        </c:manualLayout>
      </c:layout>
      <c:barChart>
        <c:barDir val="bar"/>
        <c:grouping val="stacked"/>
        <c:ser>
          <c:idx val="0"/>
          <c:order val="0"/>
          <c:tx>
            <c:strRef>
              <c:f>Sheet3!$D$3</c:f>
              <c:strCache>
                <c:ptCount val="1"/>
                <c:pt idx="0">
                  <c:v>Duration</c:v>
                </c:pt>
              </c:strCache>
            </c:strRef>
          </c:tx>
          <c:dPt>
            <c:idx val="4"/>
            <c:spPr>
              <a:solidFill>
                <a:srgbClr val="FFC000"/>
              </a:solidFill>
            </c:spPr>
          </c:dPt>
          <c:dPt>
            <c:idx val="5"/>
            <c:spPr>
              <a:solidFill>
                <a:srgbClr val="FFC000"/>
              </a:solidFill>
            </c:spPr>
          </c:dPt>
          <c:dPt>
            <c:idx val="6"/>
            <c:spPr>
              <a:solidFill>
                <a:srgbClr val="FFC000"/>
              </a:solidFill>
            </c:spPr>
          </c:dPt>
          <c:cat>
            <c:multiLvlStrRef>
              <c:f>Sheet3!$B$4:$C$10</c:f>
              <c:multiLvlStrCache>
                <c:ptCount val="7"/>
                <c:lvl>
                  <c:pt idx="0">
                    <c:v>1/13/12</c:v>
                  </c:pt>
                  <c:pt idx="1">
                    <c:v>2/16/12</c:v>
                  </c:pt>
                  <c:pt idx="2">
                    <c:v>3/20/12</c:v>
                  </c:pt>
                  <c:pt idx="3">
                    <c:v>4/2/2012</c:v>
                  </c:pt>
                  <c:pt idx="4">
                    <c:v>5/15/2012</c:v>
                  </c:pt>
                  <c:pt idx="5">
                    <c:v>5/20/2012</c:v>
                  </c:pt>
                  <c:pt idx="6">
                    <c:v>6/1/2012</c:v>
                  </c:pt>
                </c:lvl>
                <c:lvl>
                  <c:pt idx="0">
                    <c:v>Gathering Usability Requirements</c:v>
                  </c:pt>
                  <c:pt idx="1">
                    <c:v>1st Draft of Design Specifications</c:v>
                  </c:pt>
                  <c:pt idx="2">
                    <c:v>Information Architecture</c:v>
                  </c:pt>
                  <c:pt idx="3">
                    <c:v>Low-fidelity Design</c:v>
                  </c:pt>
                  <c:pt idx="4">
                    <c:v>Formative Testing</c:v>
                  </c:pt>
                  <c:pt idx="5">
                    <c:v>High-fidelity Design</c:v>
                  </c:pt>
                  <c:pt idx="6">
                    <c:v>Summative Testing</c:v>
                  </c:pt>
                </c:lvl>
              </c:multiLvlStrCache>
            </c:multiLvlStrRef>
          </c:cat>
          <c:val>
            <c:numRef>
              <c:f>Sheet3!$D$4:$D$10</c:f>
              <c:numCache>
                <c:formatCode>General</c:formatCode>
                <c:ptCount val="7"/>
                <c:pt idx="0">
                  <c:v>14</c:v>
                </c:pt>
                <c:pt idx="1">
                  <c:v>21</c:v>
                </c:pt>
                <c:pt idx="2">
                  <c:v>11</c:v>
                </c:pt>
                <c:pt idx="3">
                  <c:v>12</c:v>
                </c:pt>
                <c:pt idx="4">
                  <c:v>25</c:v>
                </c:pt>
                <c:pt idx="5">
                  <c:v>5</c:v>
                </c:pt>
                <c:pt idx="6">
                  <c:v>17</c:v>
                </c:pt>
              </c:numCache>
            </c:numRef>
          </c:val>
        </c:ser>
        <c:ser>
          <c:idx val="1"/>
          <c:order val="1"/>
          <c:tx>
            <c:strRef>
              <c:f>Sheet3!$E$3</c:f>
              <c:strCache>
                <c:ptCount val="1"/>
                <c:pt idx="0">
                  <c:v>Remaining</c:v>
                </c:pt>
              </c:strCache>
            </c:strRef>
          </c:tx>
          <c:spPr>
            <a:solidFill>
              <a:schemeClr val="accent5">
                <a:lumMod val="60000"/>
                <a:lumOff val="40000"/>
              </a:schemeClr>
            </a:solidFill>
          </c:spPr>
          <c:cat>
            <c:multiLvlStrRef>
              <c:f>Sheet3!$B$4:$C$10</c:f>
              <c:multiLvlStrCache>
                <c:ptCount val="7"/>
                <c:lvl>
                  <c:pt idx="0">
                    <c:v>1/13/12</c:v>
                  </c:pt>
                  <c:pt idx="1">
                    <c:v>2/16/12</c:v>
                  </c:pt>
                  <c:pt idx="2">
                    <c:v>3/20/12</c:v>
                  </c:pt>
                  <c:pt idx="3">
                    <c:v>4/2/2012</c:v>
                  </c:pt>
                  <c:pt idx="4">
                    <c:v>5/15/2012</c:v>
                  </c:pt>
                  <c:pt idx="5">
                    <c:v>5/20/2012</c:v>
                  </c:pt>
                  <c:pt idx="6">
                    <c:v>6/1/2012</c:v>
                  </c:pt>
                </c:lvl>
                <c:lvl>
                  <c:pt idx="0">
                    <c:v>Gathering Usability Requirements</c:v>
                  </c:pt>
                  <c:pt idx="1">
                    <c:v>1st Draft of Design Specifications</c:v>
                  </c:pt>
                  <c:pt idx="2">
                    <c:v>Information Architecture</c:v>
                  </c:pt>
                  <c:pt idx="3">
                    <c:v>Low-fidelity Design</c:v>
                  </c:pt>
                  <c:pt idx="4">
                    <c:v>Formative Testing</c:v>
                  </c:pt>
                  <c:pt idx="5">
                    <c:v>High-fidelity Design</c:v>
                  </c:pt>
                  <c:pt idx="6">
                    <c:v>Summative Testing</c:v>
                  </c:pt>
                </c:lvl>
              </c:multiLvlStrCache>
            </c:multiLvlStrRef>
          </c:cat>
          <c:val>
            <c:numRef>
              <c:f>Sheet3!$E$4:$E$10</c:f>
              <c:numCache>
                <c:formatCode>General</c:formatCode>
                <c:ptCount val="7"/>
                <c:pt idx="0">
                  <c:v>0</c:v>
                </c:pt>
                <c:pt idx="1">
                  <c:v>0</c:v>
                </c:pt>
                <c:pt idx="2">
                  <c:v>0</c:v>
                </c:pt>
                <c:pt idx="3">
                  <c:v>0</c:v>
                </c:pt>
                <c:pt idx="4">
                  <c:v>13</c:v>
                </c:pt>
                <c:pt idx="5">
                  <c:v>18</c:v>
                </c:pt>
                <c:pt idx="6">
                  <c:v>30</c:v>
                </c:pt>
              </c:numCache>
            </c:numRef>
          </c:val>
        </c:ser>
        <c:overlap val="100"/>
        <c:axId val="34749824"/>
        <c:axId val="34764288"/>
      </c:barChart>
      <c:catAx>
        <c:axId val="34749824"/>
        <c:scaling>
          <c:orientation val="minMax"/>
        </c:scaling>
        <c:axPos val="l"/>
        <c:tickLblPos val="nextTo"/>
        <c:txPr>
          <a:bodyPr/>
          <a:lstStyle/>
          <a:p>
            <a:pPr>
              <a:defRPr sz="1200"/>
            </a:pPr>
            <a:endParaRPr lang="en-US"/>
          </a:p>
        </c:txPr>
        <c:crossAx val="34764288"/>
        <c:crosses val="autoZero"/>
        <c:auto val="1"/>
        <c:lblAlgn val="ctr"/>
        <c:lblOffset val="100"/>
      </c:catAx>
      <c:valAx>
        <c:axId val="34764288"/>
        <c:scaling>
          <c:orientation val="minMax"/>
        </c:scaling>
        <c:axPos val="b"/>
        <c:majorGridlines/>
        <c:numFmt formatCode="General" sourceLinked="1"/>
        <c:tickLblPos val="nextTo"/>
        <c:crossAx val="34749824"/>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0.85714</cdr:x>
      <cdr:y>0.22717</cdr:y>
    </cdr:from>
    <cdr:to>
      <cdr:x>1</cdr:x>
      <cdr:y>0.44037</cdr:y>
    </cdr:to>
    <cdr:sp macro="" textlink="">
      <cdr:nvSpPr>
        <cdr:cNvPr id="2" name="Text Box 1"/>
        <cdr:cNvSpPr txBox="1"/>
      </cdr:nvSpPr>
      <cdr:spPr>
        <a:xfrm xmlns:a="http://schemas.openxmlformats.org/drawingml/2006/main">
          <a:off x="5600700" y="97427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0.85714</cdr:x>
      <cdr:y>0.28047</cdr:y>
    </cdr:from>
    <cdr:to>
      <cdr:x>1</cdr:x>
      <cdr:y>0.49368</cdr:y>
    </cdr:to>
    <cdr:sp macro="" textlink="">
      <cdr:nvSpPr>
        <cdr:cNvPr id="3" name="Text Box 2"/>
        <cdr:cNvSpPr txBox="1"/>
      </cdr:nvSpPr>
      <cdr:spPr>
        <a:xfrm xmlns:a="http://schemas.openxmlformats.org/drawingml/2006/main">
          <a:off x="5715000" y="120287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0.28286</cdr:x>
      <cdr:y>0.04834</cdr:y>
    </cdr:from>
    <cdr:to>
      <cdr:x>0.29726</cdr:x>
      <cdr:y>0.07118</cdr:y>
    </cdr:to>
    <cdr:sp macro="" textlink="">
      <cdr:nvSpPr>
        <cdr:cNvPr id="4" name="Rectangle 3"/>
        <cdr:cNvSpPr/>
      </cdr:nvSpPr>
      <cdr:spPr>
        <a:xfrm xmlns:a="http://schemas.openxmlformats.org/drawingml/2006/main" flipH="1">
          <a:off x="1616533" y="174171"/>
          <a:ext cx="82288" cy="82296"/>
        </a:xfrm>
        <a:prstGeom xmlns:a="http://schemas.openxmlformats.org/drawingml/2006/main" prst="rect">
          <a:avLst/>
        </a:prstGeom>
        <a:solidFill xmlns:a="http://schemas.openxmlformats.org/drawingml/2006/main">
          <a:srgbClr val="008000"/>
        </a:solidFill>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0.50286</cdr:x>
      <cdr:y>0.04834</cdr:y>
    </cdr:from>
    <cdr:to>
      <cdr:x>0.51726</cdr:x>
      <cdr:y>0.07118</cdr:y>
    </cdr:to>
    <cdr:sp macro="" textlink="">
      <cdr:nvSpPr>
        <cdr:cNvPr id="5" name="Rectangle 4"/>
        <cdr:cNvSpPr/>
      </cdr:nvSpPr>
      <cdr:spPr>
        <a:xfrm xmlns:a="http://schemas.openxmlformats.org/drawingml/2006/main">
          <a:off x="2873829" y="174171"/>
          <a:ext cx="82296" cy="82296"/>
        </a:xfrm>
        <a:prstGeom xmlns:a="http://schemas.openxmlformats.org/drawingml/2006/main" prst="rect">
          <a:avLst/>
        </a:prstGeom>
        <a:solidFill xmlns:a="http://schemas.openxmlformats.org/drawingml/2006/main">
          <a:schemeClr val="tx2">
            <a:lumMod val="60000"/>
            <a:lumOff val="40000"/>
          </a:schemeClr>
        </a:solidFill>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99109-1AED-2542-83AD-C46750E95A78}" type="datetimeFigureOut">
              <a:rPr lang="en-US" smtClean="0"/>
              <a:pPr/>
              <a:t>5/2/2012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7D155-7606-4349-8D98-97EAAF0B67D3}" type="slidenum">
              <a:rPr lang="en-US" smtClean="0"/>
              <a:pPr/>
              <a:t>‹#›</a:t>
            </a:fld>
            <a:endParaRPr lang="en-US"/>
          </a:p>
        </p:txBody>
      </p:sp>
    </p:spTree>
    <p:extLst>
      <p:ext uri="{BB962C8B-B14F-4D97-AF65-F5344CB8AC3E}">
        <p14:creationId xmlns="" xmlns:p14="http://schemas.microsoft.com/office/powerpoint/2010/main" val="11603394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7D155-7606-4349-8D98-97EAAF0B67D3}" type="slidenum">
              <a:rPr lang="en-US" smtClean="0"/>
              <a:pPr/>
              <a:t>13</a:t>
            </a:fld>
            <a:endParaRPr lang="en-US"/>
          </a:p>
        </p:txBody>
      </p:sp>
    </p:spTree>
    <p:extLst>
      <p:ext uri="{BB962C8B-B14F-4D97-AF65-F5344CB8AC3E}">
        <p14:creationId xmlns="" xmlns:p14="http://schemas.microsoft.com/office/powerpoint/2010/main" val="197634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D1D110F-3F4E-48D9-B8AA-5D0E825AFDBA}" type="datetime1">
              <a:rPr lang="en-US" smtClean="0"/>
              <a:pPr/>
              <a:t>5/2/2012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FAA6B6-10E5-4810-BC9F-DA72D8452E73}" type="datetime1">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D18D072-EF12-4AA2-BD71-ABC68B06D0E2}" type="datetime1">
              <a:rPr lang="en-US" smtClean="0"/>
              <a:pPr/>
              <a:t>5/2/2012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pPr/>
              <a:t>5/2/2012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5/2/2012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D1D110F-3F4E-48D9-B8AA-5D0E825AFDBA}" type="datetime1">
              <a:rPr lang="en-US" smtClean="0"/>
              <a:pPr/>
              <a:t>5/2/2012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Macintosh%20HD:Users:frescouser:Downloads:Saurabh%20Leekha%20Dissertation%20Report.docx!OLE_LINK1"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Macintosh%20HD:Users:frescouser:Downloads:Saurabh%20Leekha%20Dissertation%20Report.docx!OLE_LINK2"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Macintosh%20HD:Users:frescouser:Downloads:Saurabh%20Leekha%20Dissertation%20Report.docx!OLE_LINK3" TargetMode="External"/></Relationships>
</file>

<file path=ppt/slides/_rels/slide21.xml.rels><?xml version="1.0" encoding="UTF-8" standalone="yes"?>
<Relationships xmlns="http://schemas.openxmlformats.org/package/2006/relationships"><Relationship Id="rId3" Type="http://schemas.openxmlformats.org/officeDocument/2006/relationships/oleObject" Target="Macintosh%20HD:Users:frescouser:Downloads:Saurabh%20Leekha%20Dissertation%20Report.docx!OLE_LINK4"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oleObject" Target="Macintosh%20HD:Users:frescouser:Downloads:Saurabh%20Leekha%20Dissertation%20Report.docx!OLE_LINK6"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Macintosh%20HD:Users:frescouser:Downloads:Saurabh%20Leekha%20Dissertation%20Report.docx!OLE_LINK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usability.gov/pdfs/guidelin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2700" y="1803400"/>
            <a:ext cx="6451600" cy="2250008"/>
          </a:xfrm>
        </p:spPr>
        <p:txBody>
          <a:bodyPr>
            <a:noAutofit/>
          </a:bodyPr>
          <a:lstStyle/>
          <a:p>
            <a:r>
              <a:rPr lang="en-US" sz="2800" b="1" dirty="0" smtClean="0">
                <a:latin typeface="Cambria"/>
                <a:cs typeface="Cambria"/>
              </a:rPr>
              <a:t> </a:t>
            </a:r>
            <a:br>
              <a:rPr lang="en-US" sz="2800" b="1" dirty="0" smtClean="0">
                <a:latin typeface="Cambria"/>
                <a:cs typeface="Cambria"/>
              </a:rPr>
            </a:br>
            <a:r>
              <a:rPr lang="en-US" sz="2800" b="1" dirty="0" smtClean="0">
                <a:latin typeface="Cambria"/>
                <a:cs typeface="Cambria"/>
              </a:rPr>
              <a:t>“To study the concept of Usability and User Centered Design Process to increase the adoption of Electronic Health Record”</a:t>
            </a:r>
            <a:br>
              <a:rPr lang="en-US" sz="2800" b="1" dirty="0" smtClean="0">
                <a:latin typeface="Cambria"/>
                <a:cs typeface="Cambria"/>
              </a:rPr>
            </a:br>
            <a:endParaRPr lang="en-US" sz="2800" b="1" dirty="0">
              <a:latin typeface="Cambria"/>
              <a:cs typeface="Cambria"/>
            </a:endParaRPr>
          </a:p>
        </p:txBody>
      </p:sp>
      <p:sp>
        <p:nvSpPr>
          <p:cNvPr id="3" name="Subtitle 2"/>
          <p:cNvSpPr>
            <a:spLocks noGrp="1"/>
          </p:cNvSpPr>
          <p:nvPr>
            <p:ph type="subTitle" idx="1"/>
          </p:nvPr>
        </p:nvSpPr>
        <p:spPr>
          <a:xfrm>
            <a:off x="2235200" y="5041899"/>
            <a:ext cx="6400800" cy="723901"/>
          </a:xfrm>
        </p:spPr>
        <p:txBody>
          <a:bodyPr/>
          <a:lstStyle/>
          <a:p>
            <a:r>
              <a:rPr lang="en-US" dirty="0" smtClean="0"/>
              <a:t>Saurabh Leekha</a:t>
            </a:r>
          </a:p>
          <a:p>
            <a:r>
              <a:rPr lang="en-US" dirty="0" smtClean="0"/>
              <a:t>PG/10/039</a:t>
            </a:r>
            <a:endParaRPr lang="en-US" dirty="0"/>
          </a:p>
        </p:txBody>
      </p:sp>
    </p:spTree>
    <p:extLst>
      <p:ext uri="{BB962C8B-B14F-4D97-AF65-F5344CB8AC3E}">
        <p14:creationId xmlns="" xmlns:p14="http://schemas.microsoft.com/office/powerpoint/2010/main" val="39548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7624"/>
          </a:xfrm>
        </p:spPr>
        <p:txBody>
          <a:bodyPr/>
          <a:lstStyle/>
          <a:p>
            <a:r>
              <a:rPr lang="en-US" sz="3200" dirty="0"/>
              <a:t>User-Centered Design Process in EHRs </a:t>
            </a:r>
          </a:p>
        </p:txBody>
      </p:sp>
      <p:pic>
        <p:nvPicPr>
          <p:cNvPr id="4" name="Content Placeholder 3"/>
          <p:cNvPicPr>
            <a:picLocks noGrp="1"/>
          </p:cNvPicPr>
          <p:nvPr>
            <p:ph idx="1"/>
          </p:nvPr>
        </p:nvPicPr>
        <p:blipFill>
          <a:blip r:embed="rId2" cstate="print">
            <a:extLst>
              <a:ext uri="{28A0092B-C50C-407E-A947-70E740481C1C}">
                <a14:useLocalDpi xmlns="" xmlns:a14="http://schemas.microsoft.com/office/drawing/2010/main" val="0"/>
              </a:ext>
            </a:extLst>
          </a:blip>
          <a:srcRect l="-13472" r="-13472"/>
          <a:stretch>
            <a:fillRect/>
          </a:stretch>
        </p:blipFill>
        <p:spPr>
          <a:xfrm>
            <a:off x="711199" y="1333500"/>
            <a:ext cx="7880351" cy="5321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54815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6524"/>
          </a:xfrm>
        </p:spPr>
        <p:txBody>
          <a:bodyPr/>
          <a:lstStyle/>
          <a:p>
            <a:r>
              <a:rPr lang="en-US" dirty="0" smtClean="0"/>
              <a:t>UCD Methodology</a:t>
            </a:r>
            <a:endParaRPr lang="en-US" dirty="0"/>
          </a:p>
        </p:txBody>
      </p:sp>
      <p:pic>
        <p:nvPicPr>
          <p:cNvPr id="4" name="Content Placeholder 3"/>
          <p:cNvPicPr>
            <a:picLocks noGrp="1"/>
          </p:cNvPicPr>
          <p:nvPr>
            <p:ph idx="1"/>
          </p:nvPr>
        </p:nvPicPr>
        <p:blipFill>
          <a:blip r:embed="rId2" cstate="print">
            <a:extLst>
              <a:ext uri="{28A0092B-C50C-407E-A947-70E740481C1C}">
                <a14:useLocalDpi xmlns="" xmlns:a14="http://schemas.microsoft.com/office/drawing/2010/main" val="0"/>
              </a:ext>
            </a:extLst>
          </a:blip>
          <a:srcRect t="3266" b="3266"/>
          <a:stretch>
            <a:fillRect/>
          </a:stretch>
        </p:blipFill>
        <p:spPr>
          <a:xfrm>
            <a:off x="0" y="1155700"/>
            <a:ext cx="9232900" cy="535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57937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819524"/>
          </a:xfrm>
        </p:spPr>
        <p:txBody>
          <a:bodyPr/>
          <a:lstStyle/>
          <a:p>
            <a:r>
              <a:rPr lang="en-US" sz="3200" dirty="0" smtClean="0"/>
              <a:t>Essentials of Usability Testing</a:t>
            </a:r>
            <a:endParaRPr lang="en-US" sz="3200" dirty="0"/>
          </a:p>
        </p:txBody>
      </p:sp>
      <p:sp>
        <p:nvSpPr>
          <p:cNvPr id="5" name="Text Placeholder 4"/>
          <p:cNvSpPr>
            <a:spLocks noGrp="1"/>
          </p:cNvSpPr>
          <p:nvPr>
            <p:ph type="body" idx="1"/>
          </p:nvPr>
        </p:nvSpPr>
        <p:spPr>
          <a:xfrm>
            <a:off x="549274" y="1077780"/>
            <a:ext cx="3840480" cy="750887"/>
          </a:xfrm>
        </p:spPr>
        <p:txBody>
          <a:bodyPr/>
          <a:lstStyle/>
          <a:p>
            <a:r>
              <a:rPr lang="en-US" b="1" dirty="0"/>
              <a:t>Formative Testing</a:t>
            </a:r>
            <a:r>
              <a:rPr lang="en-US" dirty="0"/>
              <a:t> </a:t>
            </a:r>
          </a:p>
        </p:txBody>
      </p:sp>
      <p:sp>
        <p:nvSpPr>
          <p:cNvPr id="6" name="Content Placeholder 5"/>
          <p:cNvSpPr>
            <a:spLocks noGrp="1"/>
          </p:cNvSpPr>
          <p:nvPr>
            <p:ph sz="half" idx="2"/>
          </p:nvPr>
        </p:nvSpPr>
        <p:spPr>
          <a:xfrm>
            <a:off x="549274" y="2347415"/>
            <a:ext cx="3840480" cy="3850185"/>
          </a:xfrm>
        </p:spPr>
        <p:txBody>
          <a:bodyPr>
            <a:normAutofit lnSpcReduction="10000"/>
          </a:bodyPr>
          <a:lstStyle/>
          <a:p>
            <a:pPr algn="just"/>
            <a:r>
              <a:rPr lang="en-US" dirty="0">
                <a:latin typeface="Cambria"/>
                <a:cs typeface="Cambria"/>
              </a:rPr>
              <a:t>Earlier and throughout the application life cycle when looking for major, high-level usability issues</a:t>
            </a:r>
          </a:p>
          <a:p>
            <a:pPr algn="just"/>
            <a:r>
              <a:rPr lang="en-US" dirty="0">
                <a:latin typeface="Cambria"/>
                <a:cs typeface="Cambria"/>
              </a:rPr>
              <a:t>Rapid</a:t>
            </a:r>
          </a:p>
          <a:p>
            <a:pPr algn="just"/>
            <a:r>
              <a:rPr lang="en-US" dirty="0">
                <a:latin typeface="Cambria"/>
                <a:cs typeface="Cambria"/>
              </a:rPr>
              <a:t>Diagnostic</a:t>
            </a:r>
          </a:p>
          <a:p>
            <a:pPr algn="just"/>
            <a:r>
              <a:rPr lang="en-US" dirty="0">
                <a:latin typeface="Cambria"/>
                <a:cs typeface="Cambria"/>
              </a:rPr>
              <a:t>Iterative</a:t>
            </a:r>
          </a:p>
          <a:p>
            <a:pPr algn="just"/>
            <a:r>
              <a:rPr lang="en-US" dirty="0">
                <a:latin typeface="Cambria"/>
                <a:cs typeface="Cambria"/>
              </a:rPr>
              <a:t>Used for bug fixes</a:t>
            </a:r>
          </a:p>
          <a:p>
            <a:pPr algn="just"/>
            <a:r>
              <a:rPr lang="en-US" dirty="0">
                <a:latin typeface="Cambria"/>
                <a:cs typeface="Cambria"/>
              </a:rPr>
              <a:t>Qualitative</a:t>
            </a:r>
          </a:p>
          <a:p>
            <a:endParaRPr lang="en-US" dirty="0"/>
          </a:p>
        </p:txBody>
      </p:sp>
      <p:sp>
        <p:nvSpPr>
          <p:cNvPr id="7" name="Text Placeholder 6"/>
          <p:cNvSpPr>
            <a:spLocks noGrp="1"/>
          </p:cNvSpPr>
          <p:nvPr>
            <p:ph type="body" sz="quarter" idx="3"/>
          </p:nvPr>
        </p:nvSpPr>
        <p:spPr>
          <a:xfrm>
            <a:off x="4751070" y="1077780"/>
            <a:ext cx="3840480" cy="750887"/>
          </a:xfrm>
        </p:spPr>
        <p:txBody>
          <a:bodyPr/>
          <a:lstStyle/>
          <a:p>
            <a:r>
              <a:rPr lang="en-US" b="1" dirty="0"/>
              <a:t>Summative Testing</a:t>
            </a:r>
            <a:r>
              <a:rPr lang="en-US" dirty="0"/>
              <a:t> </a:t>
            </a:r>
          </a:p>
        </p:txBody>
      </p:sp>
      <p:sp>
        <p:nvSpPr>
          <p:cNvPr id="8" name="Content Placeholder 7"/>
          <p:cNvSpPr>
            <a:spLocks noGrp="1"/>
          </p:cNvSpPr>
          <p:nvPr>
            <p:ph sz="quarter" idx="4"/>
          </p:nvPr>
        </p:nvSpPr>
        <p:spPr/>
        <p:txBody>
          <a:bodyPr>
            <a:normAutofit/>
          </a:bodyPr>
          <a:lstStyle/>
          <a:p>
            <a:r>
              <a:rPr lang="en-US" dirty="0">
                <a:latin typeface="Cambria"/>
                <a:cs typeface="Cambria"/>
              </a:rPr>
              <a:t>Later in application life cycle when hard data are needed</a:t>
            </a:r>
          </a:p>
          <a:p>
            <a:r>
              <a:rPr lang="en-US" dirty="0" smtClean="0">
                <a:latin typeface="Cambria"/>
                <a:cs typeface="Cambria"/>
              </a:rPr>
              <a:t>Formal</a:t>
            </a:r>
            <a:endParaRPr lang="en-US" dirty="0">
              <a:latin typeface="Cambria"/>
              <a:cs typeface="Cambria"/>
            </a:endParaRPr>
          </a:p>
          <a:p>
            <a:r>
              <a:rPr lang="en-US" dirty="0">
                <a:latin typeface="Cambria"/>
                <a:cs typeface="Cambria"/>
              </a:rPr>
              <a:t>Used for verification of user performance</a:t>
            </a:r>
          </a:p>
          <a:p>
            <a:r>
              <a:rPr lang="en-US" dirty="0" smtClean="0">
                <a:latin typeface="Cambria"/>
                <a:cs typeface="Cambria"/>
              </a:rPr>
              <a:t>Quantitative</a:t>
            </a:r>
            <a:endParaRPr lang="en-US" dirty="0">
              <a:latin typeface="Cambria"/>
              <a:cs typeface="Cambria"/>
            </a:endParaRPr>
          </a:p>
          <a:p>
            <a:endParaRPr lang="en-US" dirty="0"/>
          </a:p>
        </p:txBody>
      </p:sp>
    </p:spTree>
    <p:extLst>
      <p:ext uri="{BB962C8B-B14F-4D97-AF65-F5344CB8AC3E}">
        <p14:creationId xmlns="" xmlns:p14="http://schemas.microsoft.com/office/powerpoint/2010/main" val="144067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22724"/>
          </a:xfrm>
        </p:spPr>
        <p:txBody>
          <a:bodyPr/>
          <a:lstStyle/>
          <a:p>
            <a:r>
              <a:rPr lang="en-US" dirty="0" smtClean="0"/>
              <a:t>Test Plans</a:t>
            </a:r>
            <a:endParaRPr lang="en-US" dirty="0"/>
          </a:p>
        </p:txBody>
      </p:sp>
      <p:sp>
        <p:nvSpPr>
          <p:cNvPr id="7" name="Content Placeholder 6"/>
          <p:cNvSpPr>
            <a:spLocks noGrp="1"/>
          </p:cNvSpPr>
          <p:nvPr>
            <p:ph idx="1"/>
          </p:nvPr>
        </p:nvSpPr>
        <p:spPr/>
        <p:txBody>
          <a:bodyPr/>
          <a:lstStyle/>
          <a:p>
            <a:pPr algn="just"/>
            <a:r>
              <a:rPr lang="en-US" dirty="0">
                <a:latin typeface="Cambria"/>
                <a:cs typeface="Cambria"/>
              </a:rPr>
              <a:t>The primary concern in testing is to make operational </a:t>
            </a:r>
            <a:r>
              <a:rPr lang="en-US" dirty="0" smtClean="0">
                <a:latin typeface="Cambria"/>
                <a:cs typeface="Cambria"/>
              </a:rPr>
              <a:t>decisions:</a:t>
            </a:r>
          </a:p>
          <a:p>
            <a:pPr algn="just"/>
            <a:r>
              <a:rPr lang="en-US" dirty="0">
                <a:latin typeface="Cambria"/>
                <a:cs typeface="Cambria"/>
              </a:rPr>
              <a:t>O</a:t>
            </a:r>
            <a:r>
              <a:rPr lang="en-US" dirty="0" smtClean="0">
                <a:latin typeface="Cambria"/>
                <a:cs typeface="Cambria"/>
              </a:rPr>
              <a:t>bjectives </a:t>
            </a:r>
            <a:r>
              <a:rPr lang="en-US" dirty="0">
                <a:latin typeface="Cambria"/>
                <a:cs typeface="Cambria"/>
              </a:rPr>
              <a:t>of the test, </a:t>
            </a:r>
            <a:endParaRPr lang="en-US" dirty="0" smtClean="0">
              <a:latin typeface="Cambria"/>
              <a:cs typeface="Cambria"/>
            </a:endParaRPr>
          </a:p>
          <a:p>
            <a:pPr algn="just"/>
            <a:r>
              <a:rPr lang="en-US" dirty="0" smtClean="0">
                <a:latin typeface="Cambria"/>
                <a:cs typeface="Cambria"/>
              </a:rPr>
              <a:t>Ways </a:t>
            </a:r>
            <a:r>
              <a:rPr lang="en-US" dirty="0">
                <a:latin typeface="Cambria"/>
                <a:cs typeface="Cambria"/>
              </a:rPr>
              <a:t>to test the objectives, </a:t>
            </a:r>
            <a:endParaRPr lang="en-US" dirty="0" smtClean="0">
              <a:latin typeface="Cambria"/>
              <a:cs typeface="Cambria"/>
            </a:endParaRPr>
          </a:p>
          <a:p>
            <a:pPr algn="just"/>
            <a:r>
              <a:rPr lang="en-US" dirty="0">
                <a:latin typeface="Cambria"/>
                <a:cs typeface="Cambria"/>
              </a:rPr>
              <a:t>W</a:t>
            </a:r>
            <a:r>
              <a:rPr lang="en-US" dirty="0" smtClean="0">
                <a:latin typeface="Cambria"/>
                <a:cs typeface="Cambria"/>
              </a:rPr>
              <a:t>hat </a:t>
            </a:r>
            <a:r>
              <a:rPr lang="en-US" dirty="0">
                <a:latin typeface="Cambria"/>
                <a:cs typeface="Cambria"/>
              </a:rPr>
              <a:t>data to record, </a:t>
            </a:r>
            <a:endParaRPr lang="en-US" dirty="0" smtClean="0">
              <a:latin typeface="Cambria"/>
              <a:cs typeface="Cambria"/>
            </a:endParaRPr>
          </a:p>
          <a:p>
            <a:pPr algn="just"/>
            <a:r>
              <a:rPr lang="en-US" dirty="0" smtClean="0">
                <a:latin typeface="Cambria"/>
                <a:cs typeface="Cambria"/>
              </a:rPr>
              <a:t>What </a:t>
            </a:r>
            <a:r>
              <a:rPr lang="en-US" dirty="0">
                <a:latin typeface="Cambria"/>
                <a:cs typeface="Cambria"/>
              </a:rPr>
              <a:t>is currently usable in the application and what needs improvement.</a:t>
            </a:r>
          </a:p>
          <a:p>
            <a:endParaRPr lang="en-US" dirty="0"/>
          </a:p>
        </p:txBody>
      </p:sp>
    </p:spTree>
    <p:extLst>
      <p:ext uri="{BB962C8B-B14F-4D97-AF65-F5344CB8AC3E}">
        <p14:creationId xmlns="" xmlns:p14="http://schemas.microsoft.com/office/powerpoint/2010/main" val="4281417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30624"/>
          </a:xfrm>
        </p:spPr>
        <p:txBody>
          <a:bodyPr/>
          <a:lstStyle/>
          <a:p>
            <a:r>
              <a:rPr lang="en-US" sz="3200" dirty="0" smtClean="0"/>
              <a:t>Components of Test Plan</a:t>
            </a:r>
            <a:endParaRPr lang="en-US" sz="3200" dirty="0"/>
          </a:p>
        </p:txBody>
      </p:sp>
      <p:sp>
        <p:nvSpPr>
          <p:cNvPr id="3" name="Content Placeholder 2"/>
          <p:cNvSpPr>
            <a:spLocks noGrp="1"/>
          </p:cNvSpPr>
          <p:nvPr>
            <p:ph idx="1"/>
          </p:nvPr>
        </p:nvSpPr>
        <p:spPr/>
        <p:txBody>
          <a:bodyPr>
            <a:normAutofit lnSpcReduction="10000"/>
          </a:bodyPr>
          <a:lstStyle/>
          <a:p>
            <a:r>
              <a:rPr lang="en-US" dirty="0">
                <a:latin typeface="Cambria"/>
                <a:cs typeface="Cambria"/>
              </a:rPr>
              <a:t>Test Plan objectives </a:t>
            </a:r>
            <a:endParaRPr lang="en-US" dirty="0" smtClean="0">
              <a:latin typeface="Cambria"/>
              <a:cs typeface="Cambria"/>
            </a:endParaRPr>
          </a:p>
          <a:p>
            <a:r>
              <a:rPr lang="en-US" dirty="0">
                <a:latin typeface="Cambria"/>
                <a:cs typeface="Cambria"/>
              </a:rPr>
              <a:t>Test Objectives </a:t>
            </a:r>
            <a:endParaRPr lang="en-US" dirty="0" smtClean="0">
              <a:latin typeface="Cambria"/>
              <a:cs typeface="Cambria"/>
            </a:endParaRPr>
          </a:p>
          <a:p>
            <a:r>
              <a:rPr lang="en-US" dirty="0">
                <a:latin typeface="Cambria"/>
                <a:cs typeface="Cambria"/>
              </a:rPr>
              <a:t>Method </a:t>
            </a:r>
            <a:endParaRPr lang="en-US" dirty="0" smtClean="0">
              <a:latin typeface="Cambria"/>
              <a:cs typeface="Cambria"/>
            </a:endParaRPr>
          </a:p>
          <a:p>
            <a:r>
              <a:rPr lang="en-US" dirty="0" smtClean="0">
                <a:latin typeface="Cambria"/>
                <a:cs typeface="Cambria"/>
              </a:rPr>
              <a:t>Evaluation Metrics</a:t>
            </a:r>
            <a:endParaRPr lang="en-US" dirty="0">
              <a:latin typeface="Cambria"/>
              <a:cs typeface="Cambria"/>
            </a:endParaRPr>
          </a:p>
          <a:p>
            <a:pPr>
              <a:buFont typeface="Wingdings" charset="2"/>
              <a:buChar char="ü"/>
            </a:pPr>
            <a:r>
              <a:rPr lang="en-US" dirty="0" smtClean="0">
                <a:latin typeface="Cambria"/>
                <a:cs typeface="Cambria"/>
              </a:rPr>
              <a:t>Performance </a:t>
            </a:r>
            <a:r>
              <a:rPr lang="en-US" dirty="0">
                <a:latin typeface="Cambria"/>
                <a:cs typeface="Cambria"/>
              </a:rPr>
              <a:t>and Satisfaction </a:t>
            </a:r>
            <a:r>
              <a:rPr lang="en-US" dirty="0" smtClean="0">
                <a:latin typeface="Cambria"/>
                <a:cs typeface="Cambria"/>
              </a:rPr>
              <a:t>Metrics</a:t>
            </a:r>
          </a:p>
          <a:p>
            <a:pPr>
              <a:buFont typeface="Wingdings" charset="2"/>
              <a:buChar char="§"/>
            </a:pPr>
            <a:r>
              <a:rPr lang="en-US" sz="1600" dirty="0" smtClean="0">
                <a:latin typeface="Cambria"/>
                <a:cs typeface="Cambria"/>
              </a:rPr>
              <a:t>Qualitative</a:t>
            </a:r>
          </a:p>
          <a:p>
            <a:pPr>
              <a:buFont typeface="Wingdings" charset="2"/>
              <a:buChar char="§"/>
            </a:pPr>
            <a:r>
              <a:rPr lang="en-US" sz="1600" dirty="0" smtClean="0">
                <a:latin typeface="Cambria"/>
                <a:cs typeface="Cambria"/>
              </a:rPr>
              <a:t>Quantitative </a:t>
            </a:r>
          </a:p>
          <a:p>
            <a:pPr>
              <a:buFont typeface="Wingdings" charset="2"/>
              <a:buChar char="ü"/>
            </a:pPr>
            <a:r>
              <a:rPr lang="en-US" dirty="0" smtClean="0">
                <a:latin typeface="Cambria"/>
                <a:cs typeface="Cambria"/>
              </a:rPr>
              <a:t>Issue </a:t>
            </a:r>
            <a:r>
              <a:rPr lang="en-US" dirty="0">
                <a:latin typeface="Cambria"/>
                <a:cs typeface="Cambria"/>
              </a:rPr>
              <a:t>based Matrices </a:t>
            </a:r>
            <a:endParaRPr lang="en-US" dirty="0" smtClean="0">
              <a:latin typeface="Cambria"/>
              <a:cs typeface="Cambria"/>
            </a:endParaRPr>
          </a:p>
          <a:p>
            <a:endParaRPr lang="en-US" dirty="0" smtClean="0"/>
          </a:p>
          <a:p>
            <a:endParaRPr lang="en-US" dirty="0"/>
          </a:p>
        </p:txBody>
      </p:sp>
    </p:spTree>
    <p:extLst>
      <p:ext uri="{BB962C8B-B14F-4D97-AF65-F5344CB8AC3E}">
        <p14:creationId xmlns="" xmlns:p14="http://schemas.microsoft.com/office/powerpoint/2010/main" val="298958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9224"/>
          </a:xfrm>
        </p:spPr>
        <p:txBody>
          <a:bodyPr/>
          <a:lstStyle/>
          <a:p>
            <a:r>
              <a:rPr lang="en-US" dirty="0" smtClean="0"/>
              <a:t>Contd..</a:t>
            </a:r>
            <a:endParaRPr lang="en-US" dirty="0"/>
          </a:p>
        </p:txBody>
      </p:sp>
      <p:sp>
        <p:nvSpPr>
          <p:cNvPr id="3" name="Content Placeholder 2"/>
          <p:cNvSpPr>
            <a:spLocks noGrp="1"/>
          </p:cNvSpPr>
          <p:nvPr>
            <p:ph idx="1"/>
          </p:nvPr>
        </p:nvSpPr>
        <p:spPr/>
        <p:txBody>
          <a:bodyPr/>
          <a:lstStyle/>
          <a:p>
            <a:pPr lvl="0">
              <a:buFont typeface="Wingdings" charset="2"/>
              <a:buChar char="ü"/>
            </a:pPr>
            <a:r>
              <a:rPr lang="en-US" dirty="0">
                <a:latin typeface="Cambria"/>
                <a:cs typeface="Cambria"/>
              </a:rPr>
              <a:t>Behavioural Matrices</a:t>
            </a:r>
          </a:p>
          <a:p>
            <a:pPr lvl="0">
              <a:buFont typeface="Wingdings" charset="2"/>
              <a:buChar char="ü"/>
            </a:pPr>
            <a:r>
              <a:rPr lang="en-US" dirty="0" smtClean="0">
                <a:latin typeface="Cambria"/>
                <a:cs typeface="Cambria"/>
              </a:rPr>
              <a:t>Satisfaction</a:t>
            </a:r>
            <a:endParaRPr lang="en-US" dirty="0">
              <a:latin typeface="Cambria"/>
              <a:cs typeface="Cambria"/>
            </a:endParaRPr>
          </a:p>
          <a:p>
            <a:pPr>
              <a:buFont typeface="Wingdings" charset="2"/>
              <a:buChar char="ü"/>
            </a:pPr>
            <a:r>
              <a:rPr lang="en-US" dirty="0">
                <a:latin typeface="Cambria"/>
                <a:cs typeface="Cambria"/>
              </a:rPr>
              <a:t>Task </a:t>
            </a:r>
            <a:r>
              <a:rPr lang="en-US" dirty="0" smtClean="0">
                <a:latin typeface="Cambria"/>
                <a:cs typeface="Cambria"/>
              </a:rPr>
              <a:t>Rating</a:t>
            </a:r>
          </a:p>
          <a:p>
            <a:pPr>
              <a:buFont typeface="Arial"/>
              <a:buChar char="•"/>
            </a:pPr>
            <a:r>
              <a:rPr lang="en-US" dirty="0" smtClean="0">
                <a:latin typeface="Cambria"/>
                <a:cs typeface="Cambria"/>
              </a:rPr>
              <a:t>Analysis</a:t>
            </a:r>
          </a:p>
          <a:p>
            <a:pPr>
              <a:buFont typeface="Arial"/>
              <a:buChar char="•"/>
            </a:pPr>
            <a:r>
              <a:rPr lang="en-US" dirty="0" smtClean="0">
                <a:latin typeface="Cambria"/>
                <a:cs typeface="Cambria"/>
              </a:rPr>
              <a:t>Timeline </a:t>
            </a:r>
            <a:endParaRPr lang="en-US" dirty="0">
              <a:latin typeface="Cambria"/>
              <a:cs typeface="Cambria"/>
            </a:endParaRPr>
          </a:p>
        </p:txBody>
      </p:sp>
    </p:spTree>
    <p:extLst>
      <p:ext uri="{BB962C8B-B14F-4D97-AF65-F5344CB8AC3E}">
        <p14:creationId xmlns="" xmlns:p14="http://schemas.microsoft.com/office/powerpoint/2010/main" val="307051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1"/>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94124"/>
          </a:xfrm>
        </p:spPr>
        <p:txBody>
          <a:bodyPr/>
          <a:lstStyle/>
          <a:p>
            <a:r>
              <a:rPr lang="en-US" dirty="0" smtClean="0"/>
              <a:t>Usability Requirements</a:t>
            </a:r>
            <a:endParaRPr lang="en-US" dirty="0"/>
          </a:p>
        </p:txBody>
      </p:sp>
      <p:sp>
        <p:nvSpPr>
          <p:cNvPr id="3" name="Content Placeholder 2"/>
          <p:cNvSpPr>
            <a:spLocks noGrp="1"/>
          </p:cNvSpPr>
          <p:nvPr>
            <p:ph idx="1"/>
          </p:nvPr>
        </p:nvSpPr>
        <p:spPr/>
        <p:txBody>
          <a:bodyPr>
            <a:normAutofit lnSpcReduction="10000"/>
          </a:bodyPr>
          <a:lstStyle/>
          <a:p>
            <a:pPr lvl="0"/>
            <a:r>
              <a:rPr lang="en-US" dirty="0">
                <a:latin typeface="Cambria"/>
                <a:cs typeface="Cambria"/>
              </a:rPr>
              <a:t>Competency Level with Computers</a:t>
            </a:r>
          </a:p>
          <a:p>
            <a:pPr lvl="0"/>
            <a:r>
              <a:rPr lang="en-US" dirty="0">
                <a:latin typeface="Cambria"/>
                <a:cs typeface="Cambria"/>
              </a:rPr>
              <a:t>Average time spent on each </a:t>
            </a:r>
            <a:r>
              <a:rPr lang="en-US" dirty="0" smtClean="0">
                <a:latin typeface="Cambria"/>
                <a:cs typeface="Cambria"/>
              </a:rPr>
              <a:t>patient</a:t>
            </a:r>
          </a:p>
          <a:p>
            <a:r>
              <a:rPr lang="en-US" dirty="0">
                <a:latin typeface="Cambria"/>
                <a:cs typeface="Cambria"/>
              </a:rPr>
              <a:t>Mode of Data Input</a:t>
            </a:r>
          </a:p>
          <a:p>
            <a:r>
              <a:rPr lang="en-US" dirty="0">
                <a:latin typeface="Cambria"/>
                <a:cs typeface="Cambria"/>
              </a:rPr>
              <a:t>Type of documentation pattern</a:t>
            </a:r>
          </a:p>
          <a:p>
            <a:r>
              <a:rPr lang="en-US" dirty="0" smtClean="0">
                <a:latin typeface="Cambria"/>
                <a:cs typeface="Cambria"/>
              </a:rPr>
              <a:t>Vitals </a:t>
            </a:r>
            <a:r>
              <a:rPr lang="en-US" dirty="0">
                <a:latin typeface="Cambria"/>
                <a:cs typeface="Cambria"/>
              </a:rPr>
              <a:t>Charting in </a:t>
            </a:r>
            <a:r>
              <a:rPr lang="en-US" dirty="0" smtClean="0">
                <a:latin typeface="Cambria"/>
                <a:cs typeface="Cambria"/>
              </a:rPr>
              <a:t>an EHR (Graphical Representation)</a:t>
            </a:r>
          </a:p>
          <a:p>
            <a:r>
              <a:rPr lang="en-US" dirty="0" smtClean="0">
                <a:latin typeface="Cambria"/>
                <a:cs typeface="Cambria"/>
              </a:rPr>
              <a:t>Configuration Settings</a:t>
            </a:r>
          </a:p>
          <a:p>
            <a:r>
              <a:rPr lang="en-US" dirty="0">
                <a:latin typeface="Cambria"/>
                <a:cs typeface="Cambria"/>
              </a:rPr>
              <a:t>EMR to incorporate Patient dashboard with complete summary </a:t>
            </a:r>
            <a:endParaRPr lang="en-US" dirty="0" smtClean="0">
              <a:latin typeface="Cambria"/>
              <a:cs typeface="Cambria"/>
            </a:endParaRPr>
          </a:p>
          <a:p>
            <a:endParaRPr lang="en-US" dirty="0"/>
          </a:p>
          <a:p>
            <a:pPr lvl="0"/>
            <a:endParaRPr lang="en-US" dirty="0"/>
          </a:p>
        </p:txBody>
      </p:sp>
    </p:spTree>
    <p:extLst>
      <p:ext uri="{BB962C8B-B14F-4D97-AF65-F5344CB8AC3E}">
        <p14:creationId xmlns="" xmlns:p14="http://schemas.microsoft.com/office/powerpoint/2010/main" val="399754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cstate="print">
            <a:extLst>
              <a:ext uri="{28A0092B-C50C-407E-A947-70E740481C1C}">
                <a14:useLocalDpi xmlns="" xmlns:a14="http://schemas.microsoft.com/office/drawing/2010/main" val="0"/>
              </a:ext>
            </a:extLst>
          </a:blip>
          <a:srcRect l="-18288" r="-18288"/>
          <a:stretch/>
        </p:blipFill>
        <p:spPr bwMode="auto">
          <a:xfrm>
            <a:off x="1065418" y="2802122"/>
            <a:ext cx="7432103" cy="3928877"/>
          </a:xfrm>
          <a:prstGeom prst="rect">
            <a:avLst/>
          </a:prstGeom>
          <a:noFill/>
          <a:ln>
            <a:noFill/>
          </a:ln>
          <a:extLst>
            <a:ext uri="{53640926-AAD7-44d8-BBD7-CCE9431645EC}">
              <a14:shadowObscured xmlns="" xmlns:a14="http://schemas.microsoft.com/office/drawing/2010/main"/>
            </a:ext>
          </a:extLst>
        </p:spPr>
      </p:pic>
      <p:graphicFrame>
        <p:nvGraphicFramePr>
          <p:cNvPr id="6" name="Object 5"/>
          <p:cNvGraphicFramePr>
            <a:graphicFrameLocks noChangeAspect="1"/>
          </p:cNvGraphicFramePr>
          <p:nvPr>
            <p:extLst>
              <p:ext uri="{D42A27DB-BD31-4B8C-83A1-F6EECF244321}">
                <p14:modId xmlns="" xmlns:p14="http://schemas.microsoft.com/office/powerpoint/2010/main" val="4212751944"/>
              </p:ext>
            </p:extLst>
          </p:nvPr>
        </p:nvGraphicFramePr>
        <p:xfrm>
          <a:off x="357130" y="458291"/>
          <a:ext cx="8140447" cy="2487867"/>
        </p:xfrm>
        <a:graphic>
          <a:graphicData uri="http://schemas.openxmlformats.org/presentationml/2006/ole">
            <p:oleObj spid="_x0000_s1037" name="Document" r:id="rId4" imgW="5640840" imgH="1718640" progId="Word.Document.12">
              <p:link updateAutomatic="1"/>
            </p:oleObj>
          </a:graphicData>
        </a:graphic>
      </p:graphicFrame>
    </p:spTree>
    <p:extLst>
      <p:ext uri="{BB962C8B-B14F-4D97-AF65-F5344CB8AC3E}">
        <p14:creationId xmlns="" xmlns:p14="http://schemas.microsoft.com/office/powerpoint/2010/main" val="383567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 xmlns:p14="http://schemas.microsoft.com/office/powerpoint/2010/main" val="1113869262"/>
              </p:ext>
            </p:extLst>
          </p:nvPr>
        </p:nvGraphicFramePr>
        <p:xfrm>
          <a:off x="911615" y="587867"/>
          <a:ext cx="6996709" cy="2122597"/>
        </p:xfrm>
        <a:graphic>
          <a:graphicData uri="http://schemas.openxmlformats.org/presentationml/2006/ole">
            <p:oleObj spid="_x0000_s2061" name="Document" r:id="rId3" imgW="5640840" imgH="1700280" progId="Word.Document.12">
              <p:link updateAutomatic="1"/>
            </p:oleObj>
          </a:graphicData>
        </a:graphic>
      </p:graphicFrame>
      <p:pic>
        <p:nvPicPr>
          <p:cNvPr id="5" name="Content Placeholder 4"/>
          <p:cNvPicPr>
            <a:picLocks noGrp="1"/>
          </p:cNvPicPr>
          <p:nvPr>
            <p:ph idx="1"/>
          </p:nvPr>
        </p:nvPicPr>
        <p:blipFill>
          <a:blip r:embed="rId4" cstate="print">
            <a:extLst>
              <a:ext uri="{28A0092B-C50C-407E-A947-70E740481C1C}">
                <a14:useLocalDpi xmlns="" xmlns:a14="http://schemas.microsoft.com/office/drawing/2010/main" val="0"/>
              </a:ext>
            </a:extLst>
          </a:blip>
          <a:srcRect t="8046" b="8046"/>
          <a:stretch>
            <a:fillRect/>
          </a:stretch>
        </p:blipFill>
        <p:spPr bwMode="auto">
          <a:xfrm>
            <a:off x="1321777" y="2710464"/>
            <a:ext cx="6586547" cy="4147536"/>
          </a:xfrm>
          <a:prstGeom prst="rect">
            <a:avLst/>
          </a:prstGeom>
          <a:noFill/>
          <a:ln>
            <a:noFill/>
          </a:ln>
        </p:spPr>
      </p:pic>
    </p:spTree>
    <p:extLst>
      <p:ext uri="{BB962C8B-B14F-4D97-AF65-F5344CB8AC3E}">
        <p14:creationId xmlns="" xmlns:p14="http://schemas.microsoft.com/office/powerpoint/2010/main" val="315421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Internship Review</a:t>
            </a:r>
            <a:endParaRPr lang="en-US" dirty="0"/>
          </a:p>
        </p:txBody>
      </p:sp>
      <p:sp>
        <p:nvSpPr>
          <p:cNvPr id="2" name="Content Placeholder 1"/>
          <p:cNvSpPr>
            <a:spLocks noGrp="1"/>
          </p:cNvSpPr>
          <p:nvPr>
            <p:ph idx="1"/>
          </p:nvPr>
        </p:nvSpPr>
        <p:spPr/>
        <p:txBody>
          <a:bodyPr>
            <a:normAutofit fontScale="77500" lnSpcReduction="20000"/>
          </a:bodyPr>
          <a:lstStyle/>
          <a:p>
            <a:r>
              <a:rPr lang="en-US" dirty="0">
                <a:latin typeface="Cambria"/>
                <a:cs typeface="Cambria"/>
              </a:rPr>
              <a:t>The Internship Period was from 2</a:t>
            </a:r>
            <a:r>
              <a:rPr lang="en-US" baseline="30000" dirty="0">
                <a:latin typeface="Cambria"/>
                <a:cs typeface="Cambria"/>
              </a:rPr>
              <a:t>nd</a:t>
            </a:r>
            <a:r>
              <a:rPr lang="en-US" dirty="0">
                <a:latin typeface="Cambria"/>
                <a:cs typeface="Cambria"/>
              </a:rPr>
              <a:t> January 2012 to 30</a:t>
            </a:r>
            <a:r>
              <a:rPr lang="en-US" baseline="30000" dirty="0">
                <a:latin typeface="Cambria"/>
                <a:cs typeface="Cambria"/>
              </a:rPr>
              <a:t>th</a:t>
            </a:r>
            <a:r>
              <a:rPr lang="en-US" dirty="0">
                <a:latin typeface="Cambria"/>
                <a:cs typeface="Cambria"/>
              </a:rPr>
              <a:t> March 2012. </a:t>
            </a:r>
            <a:endParaRPr lang="en-US" dirty="0" smtClean="0">
              <a:latin typeface="Cambria"/>
              <a:cs typeface="Cambria"/>
            </a:endParaRPr>
          </a:p>
          <a:p>
            <a:r>
              <a:rPr lang="en-US" dirty="0">
                <a:latin typeface="Cambria"/>
                <a:cs typeface="Cambria"/>
              </a:rPr>
              <a:t>G</a:t>
            </a:r>
            <a:r>
              <a:rPr lang="en-US" dirty="0" smtClean="0">
                <a:latin typeface="Cambria"/>
                <a:cs typeface="Cambria"/>
              </a:rPr>
              <a:t>athering  </a:t>
            </a:r>
            <a:r>
              <a:rPr lang="en-US" dirty="0">
                <a:latin typeface="Cambria"/>
                <a:cs typeface="Cambria"/>
              </a:rPr>
              <a:t>&amp; documenting the requirements for Fresco CHR for US Healthcare Project</a:t>
            </a:r>
            <a:r>
              <a:rPr lang="en-US" dirty="0" smtClean="0">
                <a:latin typeface="Cambria"/>
                <a:cs typeface="Cambria"/>
              </a:rPr>
              <a:t>.</a:t>
            </a:r>
          </a:p>
          <a:p>
            <a:r>
              <a:rPr lang="en-US" dirty="0" smtClean="0">
                <a:latin typeface="Cambria"/>
                <a:cs typeface="Cambria"/>
              </a:rPr>
              <a:t>The following were the tasks undertaken during internship period: -  </a:t>
            </a:r>
          </a:p>
          <a:p>
            <a:pPr>
              <a:buFont typeface="Wingdings" charset="2"/>
              <a:buChar char="ü"/>
            </a:pPr>
            <a:r>
              <a:rPr lang="en-US" dirty="0" smtClean="0">
                <a:latin typeface="Cambria"/>
                <a:cs typeface="Cambria"/>
              </a:rPr>
              <a:t> Understanding the workplace &amp; the project overview</a:t>
            </a:r>
          </a:p>
          <a:p>
            <a:pPr>
              <a:buFont typeface="Wingdings" charset="2"/>
              <a:buChar char="ü"/>
            </a:pPr>
            <a:r>
              <a:rPr lang="en-US" dirty="0" smtClean="0">
                <a:latin typeface="Cambria"/>
                <a:cs typeface="Cambria"/>
              </a:rPr>
              <a:t> Drafting Questionnaire</a:t>
            </a:r>
          </a:p>
          <a:p>
            <a:pPr>
              <a:buFont typeface="Wingdings" charset="2"/>
              <a:buChar char="ü"/>
            </a:pPr>
            <a:r>
              <a:rPr lang="en-US" dirty="0" smtClean="0">
                <a:latin typeface="Cambria"/>
                <a:cs typeface="Cambria"/>
              </a:rPr>
              <a:t> Gathering Requirements</a:t>
            </a:r>
          </a:p>
          <a:p>
            <a:pPr>
              <a:buFont typeface="Wingdings" charset="2"/>
              <a:buChar char="ü"/>
            </a:pPr>
            <a:r>
              <a:rPr lang="en-US" dirty="0" smtClean="0">
                <a:latin typeface="Cambria"/>
                <a:cs typeface="Cambria"/>
              </a:rPr>
              <a:t>Documentation of Software Requirements Specifications &amp; Design Specifications</a:t>
            </a:r>
          </a:p>
          <a:p>
            <a:pPr>
              <a:buFont typeface="Wingdings" charset="2"/>
              <a:buChar char="ü"/>
            </a:pPr>
            <a:r>
              <a:rPr lang="en-US" dirty="0" smtClean="0">
                <a:latin typeface="Cambria"/>
                <a:cs typeface="Cambria"/>
              </a:rPr>
              <a:t>HL7 Data Model &amp; ER Diagram.</a:t>
            </a:r>
          </a:p>
          <a:p>
            <a:endParaRPr lang="en-US" dirty="0"/>
          </a:p>
          <a:p>
            <a:endParaRPr lang="en-US" dirty="0"/>
          </a:p>
        </p:txBody>
      </p:sp>
    </p:spTree>
    <p:extLst>
      <p:ext uri="{BB962C8B-B14F-4D97-AF65-F5344CB8AC3E}">
        <p14:creationId xmlns="" xmlns:p14="http://schemas.microsoft.com/office/powerpoint/2010/main" val="3285448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cstate="print">
            <a:extLst>
              <a:ext uri="{28A0092B-C50C-407E-A947-70E740481C1C}">
                <a14:useLocalDpi xmlns="" xmlns:a14="http://schemas.microsoft.com/office/drawing/2010/main" val="0"/>
              </a:ext>
            </a:extLst>
          </a:blip>
          <a:srcRect l="-21725" r="-21725"/>
          <a:stretch/>
        </p:blipFill>
        <p:spPr bwMode="auto">
          <a:xfrm>
            <a:off x="1046870" y="2261210"/>
            <a:ext cx="7437551" cy="4596790"/>
          </a:xfrm>
          <a:prstGeom prst="rect">
            <a:avLst/>
          </a:prstGeom>
          <a:noFill/>
          <a:ln>
            <a:noFill/>
          </a:ln>
          <a:extLst>
            <a:ext uri="{53640926-AAD7-44d8-BBD7-CCE9431645EC}">
              <a14:shadowObscured xmlns="" xmlns:a14="http://schemas.microsoft.com/office/drawing/2010/main"/>
            </a:ext>
          </a:extLst>
        </p:spPr>
      </p:pic>
      <p:graphicFrame>
        <p:nvGraphicFramePr>
          <p:cNvPr id="5" name="Object 4"/>
          <p:cNvGraphicFramePr>
            <a:graphicFrameLocks noChangeAspect="1"/>
          </p:cNvGraphicFramePr>
          <p:nvPr>
            <p:extLst>
              <p:ext uri="{D42A27DB-BD31-4B8C-83A1-F6EECF244321}">
                <p14:modId xmlns="" xmlns:p14="http://schemas.microsoft.com/office/powerpoint/2010/main" val="3716215635"/>
              </p:ext>
            </p:extLst>
          </p:nvPr>
        </p:nvGraphicFramePr>
        <p:xfrm>
          <a:off x="-811782" y="-109457"/>
          <a:ext cx="8379682" cy="2601913"/>
        </p:xfrm>
        <a:graphic>
          <a:graphicData uri="http://schemas.openxmlformats.org/presentationml/2006/ole">
            <p:oleObj spid="_x0000_s3085" name="Document" r:id="rId4" imgW="6719760" imgH="1435320" progId="Word.Document.12">
              <p:link updateAutomatic="1"/>
            </p:oleObj>
          </a:graphicData>
        </a:graphic>
      </p:graphicFrame>
    </p:spTree>
    <p:extLst>
      <p:ext uri="{BB962C8B-B14F-4D97-AF65-F5344CB8AC3E}">
        <p14:creationId xmlns="" xmlns:p14="http://schemas.microsoft.com/office/powerpoint/2010/main" val="919909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 xmlns:p14="http://schemas.microsoft.com/office/powerpoint/2010/main" val="767953392"/>
              </p:ext>
            </p:extLst>
          </p:nvPr>
        </p:nvGraphicFramePr>
        <p:xfrm>
          <a:off x="148872" y="496194"/>
          <a:ext cx="8890571" cy="2017860"/>
        </p:xfrm>
        <a:graphic>
          <a:graphicData uri="http://schemas.openxmlformats.org/presentationml/2006/ole">
            <p:oleObj spid="_x0000_s4109" name="Document" r:id="rId3" imgW="5640840" imgH="1270800" progId="Word.Document.12">
              <p:link updateAutomatic="1"/>
            </p:oleObj>
          </a:graphicData>
        </a:graphic>
      </p:graphicFrame>
      <p:pic>
        <p:nvPicPr>
          <p:cNvPr id="5" name="Content Placeholder 4"/>
          <p:cNvPicPr>
            <a:picLocks noGrp="1"/>
          </p:cNvPicPr>
          <p:nvPr>
            <p:ph idx="1"/>
          </p:nvPr>
        </p:nvPicPr>
        <p:blipFill>
          <a:blip r:embed="rId4" cstate="print">
            <a:extLst>
              <a:ext uri="{28A0092B-C50C-407E-A947-70E740481C1C}">
                <a14:useLocalDpi xmlns="" xmlns:a14="http://schemas.microsoft.com/office/drawing/2010/main" val="0"/>
              </a:ext>
            </a:extLst>
          </a:blip>
          <a:srcRect l="-8927" r="-8927"/>
          <a:stretch>
            <a:fillRect/>
          </a:stretch>
        </p:blipFill>
        <p:spPr bwMode="auto">
          <a:xfrm>
            <a:off x="824876" y="2514054"/>
            <a:ext cx="6900144" cy="4216280"/>
          </a:xfrm>
          <a:prstGeom prst="rect">
            <a:avLst/>
          </a:prstGeom>
          <a:noFill/>
          <a:ln>
            <a:noFill/>
          </a:ln>
        </p:spPr>
      </p:pic>
    </p:spTree>
    <p:extLst>
      <p:ext uri="{BB962C8B-B14F-4D97-AF65-F5344CB8AC3E}">
        <p14:creationId xmlns="" xmlns:p14="http://schemas.microsoft.com/office/powerpoint/2010/main" val="793915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 xmlns:p14="http://schemas.microsoft.com/office/powerpoint/2010/main" val="858534803"/>
              </p:ext>
            </p:extLst>
          </p:nvPr>
        </p:nvGraphicFramePr>
        <p:xfrm>
          <a:off x="253424" y="234312"/>
          <a:ext cx="8890576" cy="2017861"/>
        </p:xfrm>
        <a:graphic>
          <a:graphicData uri="http://schemas.openxmlformats.org/presentationml/2006/ole">
            <p:oleObj spid="_x0000_s5133" name="Document" r:id="rId3" imgW="5640840" imgH="1270800" progId="Word.Document.12">
              <p:link updateAutomatic="1"/>
            </p:oleObj>
          </a:graphicData>
        </a:graphic>
      </p:graphicFrame>
      <p:pic>
        <p:nvPicPr>
          <p:cNvPr id="7" name="Picture 6"/>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30766" y="2095045"/>
            <a:ext cx="6808491" cy="4762955"/>
          </a:xfrm>
          <a:prstGeom prst="rect">
            <a:avLst/>
          </a:prstGeom>
          <a:noFill/>
          <a:ln>
            <a:noFill/>
          </a:ln>
        </p:spPr>
      </p:pic>
    </p:spTree>
    <p:extLst>
      <p:ext uri="{BB962C8B-B14F-4D97-AF65-F5344CB8AC3E}">
        <p14:creationId xmlns="" xmlns:p14="http://schemas.microsoft.com/office/powerpoint/2010/main" val="66363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extLst>
              <a:ext uri="{28A0092B-C50C-407E-A947-70E740481C1C}">
                <a14:useLocalDpi xmlns="" xmlns:a14="http://schemas.microsoft.com/office/drawing/2010/main" val="0"/>
              </a:ext>
            </a:extLst>
          </a:blip>
          <a:srcRect l="-28915" r="-28915"/>
          <a:stretch>
            <a:fillRect/>
          </a:stretch>
        </p:blipFill>
        <p:spPr bwMode="auto">
          <a:xfrm>
            <a:off x="549275" y="2514600"/>
            <a:ext cx="8042275" cy="4343400"/>
          </a:xfrm>
          <a:prstGeom prst="rect">
            <a:avLst/>
          </a:prstGeom>
          <a:noFill/>
          <a:ln>
            <a:noFill/>
          </a:ln>
        </p:spPr>
      </p:pic>
      <p:graphicFrame>
        <p:nvGraphicFramePr>
          <p:cNvPr id="5" name="Object 4"/>
          <p:cNvGraphicFramePr>
            <a:graphicFrameLocks noChangeAspect="1"/>
          </p:cNvGraphicFramePr>
          <p:nvPr>
            <p:extLst>
              <p:ext uri="{D42A27DB-BD31-4B8C-83A1-F6EECF244321}">
                <p14:modId xmlns="" xmlns:p14="http://schemas.microsoft.com/office/powerpoint/2010/main" val="2993330004"/>
              </p:ext>
            </p:extLst>
          </p:nvPr>
        </p:nvGraphicFramePr>
        <p:xfrm>
          <a:off x="238242" y="486798"/>
          <a:ext cx="8905758" cy="2341514"/>
        </p:xfrm>
        <a:graphic>
          <a:graphicData uri="http://schemas.openxmlformats.org/presentationml/2006/ole">
            <p:oleObj spid="_x0000_s6156" name="Document" r:id="rId4" imgW="5640840" imgH="1471680" progId="Word.Document.12">
              <p:link updateAutomatic="1"/>
            </p:oleObj>
          </a:graphicData>
        </a:graphic>
      </p:graphicFrame>
    </p:spTree>
    <p:extLst>
      <p:ext uri="{BB962C8B-B14F-4D97-AF65-F5344CB8AC3E}">
        <p14:creationId xmlns="" xmlns:p14="http://schemas.microsoft.com/office/powerpoint/2010/main" val="1273529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7571"/>
          </a:xfrm>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a:bodyPr>
          <a:lstStyle/>
          <a:p>
            <a:pPr algn="just"/>
            <a:r>
              <a:rPr lang="en-US" dirty="0">
                <a:latin typeface="Cambria"/>
                <a:cs typeface="Cambria"/>
              </a:rPr>
              <a:t>A UCD process does take time; </a:t>
            </a:r>
            <a:r>
              <a:rPr lang="en-US" dirty="0" smtClean="0">
                <a:latin typeface="Cambria"/>
                <a:cs typeface="Cambria"/>
              </a:rPr>
              <a:t>but UCD </a:t>
            </a:r>
            <a:r>
              <a:rPr lang="en-US" dirty="0">
                <a:latin typeface="Cambria"/>
                <a:cs typeface="Cambria"/>
              </a:rPr>
              <a:t>executed well produces high quality user interface specifications that actually reduce time and reduce rework because 'bugs' have been worked out before user interface development begins.</a:t>
            </a:r>
          </a:p>
          <a:p>
            <a:pPr algn="just"/>
            <a:r>
              <a:rPr lang="en-US" dirty="0">
                <a:latin typeface="Cambria"/>
                <a:cs typeface="Cambria"/>
              </a:rPr>
              <a:t>The expectations from UCD should not be to produce incredible breakthroughs in human performance but significant improvement can be observed psychologically in the minds of clinicians that the product has been made keeping them in mind. </a:t>
            </a:r>
            <a:endParaRPr lang="en-US" dirty="0"/>
          </a:p>
        </p:txBody>
      </p:sp>
    </p:spTree>
    <p:extLst>
      <p:ext uri="{BB962C8B-B14F-4D97-AF65-F5344CB8AC3E}">
        <p14:creationId xmlns="" xmlns:p14="http://schemas.microsoft.com/office/powerpoint/2010/main" val="940627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3565"/>
          </a:xfrm>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lvl="0" algn="just"/>
            <a:r>
              <a:rPr lang="en-US" sz="1600" dirty="0"/>
              <a:t>Earthy, J. "Usability Maturity Model: Processes." Project Report, Lloyd's Register of Shipping, London, 1999.</a:t>
            </a:r>
          </a:p>
          <a:p>
            <a:pPr lvl="0" algn="just"/>
            <a:r>
              <a:rPr lang="en-US" sz="1600" dirty="0" err="1"/>
              <a:t>Tullis</a:t>
            </a:r>
            <a:r>
              <a:rPr lang="en-US" sz="1600" dirty="0"/>
              <a:t>, T., &amp; Albert, W. (2008). Measuring the User Experience: Collecting, Analyzing, and Presenting Usability Metrics. Morgan Kaufmann</a:t>
            </a:r>
            <a:r>
              <a:rPr lang="en-US" sz="1600" dirty="0" smtClean="0"/>
              <a:t>.</a:t>
            </a:r>
          </a:p>
          <a:p>
            <a:pPr algn="just"/>
            <a:r>
              <a:rPr lang="en-US" sz="1600" dirty="0"/>
              <a:t>Rubin, J. (1994). Handbook of usability testing: How to plan, design, and conduct effective tests. New York: John Wiley</a:t>
            </a:r>
          </a:p>
          <a:p>
            <a:r>
              <a:rPr lang="en-US" sz="1400" dirty="0"/>
              <a:t>U.S. Department of Health and Human Services. (2006). Research‐Based Web Design &amp; Usability Guidelines. Available at: </a:t>
            </a:r>
            <a:r>
              <a:rPr lang="en-US" sz="1400" u="sng" dirty="0">
                <a:hlinkClick r:id="rId2"/>
              </a:rPr>
              <a:t>http://www.usability.gov/pdfs/guidelines.html</a:t>
            </a:r>
            <a:r>
              <a:rPr lang="en-US" sz="1400" dirty="0" smtClean="0"/>
              <a:t>.</a:t>
            </a:r>
          </a:p>
          <a:p>
            <a:pPr lvl="0"/>
            <a:r>
              <a:rPr lang="en-US" sz="1400" dirty="0"/>
              <a:t>Armijo D, McDonnell C, Werner K. (2009a) Electronic Health Record Usability: Interface Design Considerations. AHRQ Publication No. 09(10)-0091-2-EF. Rockville, MD: Agency for Healthcare Research and Quality. October 2009</a:t>
            </a:r>
            <a:r>
              <a:rPr lang="en-US" sz="1400" dirty="0" smtClean="0"/>
              <a:t>.</a:t>
            </a:r>
            <a:r>
              <a:rPr lang="en-US" sz="1400" dirty="0"/>
              <a:t> </a:t>
            </a:r>
          </a:p>
          <a:p>
            <a:pPr lvl="0"/>
            <a:r>
              <a:rPr lang="en-US" sz="1400" dirty="0"/>
              <a:t>Armijo D, McDonnell C, Werner K. (2009b). Electronic Health Record Usability: Evaluation and Use Case Framework. AHRQ Publication No. 09(10)-0091-1-EF. Rockville, MD: Agency for Healthcare Research and Quality. October 2009.</a:t>
            </a:r>
          </a:p>
          <a:p>
            <a:endParaRPr lang="en-US" sz="1400" dirty="0" smtClean="0"/>
          </a:p>
          <a:p>
            <a:pPr lvl="0"/>
            <a:endParaRPr lang="en-US" dirty="0"/>
          </a:p>
          <a:p>
            <a:endParaRPr lang="en-US" dirty="0"/>
          </a:p>
        </p:txBody>
      </p:sp>
    </p:spTree>
    <p:extLst>
      <p:ext uri="{BB962C8B-B14F-4D97-AF65-F5344CB8AC3E}">
        <p14:creationId xmlns="" xmlns:p14="http://schemas.microsoft.com/office/powerpoint/2010/main" val="364015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4117136711"/>
              </p:ext>
            </p:extLst>
          </p:nvPr>
        </p:nvGraphicFramePr>
        <p:xfrm>
          <a:off x="549275" y="609600"/>
          <a:ext cx="8042275"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27082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0324"/>
          </a:xfrm>
        </p:spPr>
        <p:txBody>
          <a:bodyPr/>
          <a:lstStyle/>
          <a:p>
            <a:r>
              <a:rPr lang="en-US" dirty="0" smtClean="0"/>
              <a:t>Literature Review</a:t>
            </a:r>
            <a:endParaRPr lang="en-US" dirty="0"/>
          </a:p>
        </p:txBody>
      </p:sp>
      <p:sp>
        <p:nvSpPr>
          <p:cNvPr id="3" name="Content Placeholder 2"/>
          <p:cNvSpPr>
            <a:spLocks noGrp="1"/>
          </p:cNvSpPr>
          <p:nvPr>
            <p:ph idx="1"/>
          </p:nvPr>
        </p:nvSpPr>
        <p:spPr>
          <a:xfrm>
            <a:off x="549274" y="1600200"/>
            <a:ext cx="8251825" cy="4851399"/>
          </a:xfrm>
        </p:spPr>
        <p:txBody>
          <a:bodyPr>
            <a:normAutofit/>
          </a:bodyPr>
          <a:lstStyle/>
          <a:p>
            <a:pPr algn="just"/>
            <a:r>
              <a:rPr lang="en-US" sz="1800" dirty="0">
                <a:latin typeface="Cambria"/>
                <a:cs typeface="Cambria"/>
              </a:rPr>
              <a:t>The National Research Council (NRC) has asserted that today’s clinical systems provide poor support for the cognitive tasks and workflow of clinicians. These problems can dramatically impact user acceptance and </a:t>
            </a:r>
            <a:r>
              <a:rPr lang="en-US" sz="1800" dirty="0" smtClean="0">
                <a:latin typeface="Cambria"/>
                <a:cs typeface="Cambria"/>
              </a:rPr>
              <a:t>productivity</a:t>
            </a:r>
            <a:r>
              <a:rPr lang="en-US" sz="1800" dirty="0">
                <a:latin typeface="Cambria"/>
                <a:cs typeface="Cambria"/>
              </a:rPr>
              <a:t> </a:t>
            </a:r>
            <a:r>
              <a:rPr lang="en-US" sz="1800" dirty="0" smtClean="0">
                <a:latin typeface="Cambria"/>
                <a:cs typeface="Cambria"/>
              </a:rPr>
              <a:t>and effect Patient Safety.</a:t>
            </a:r>
            <a:endParaRPr lang="en-US" sz="1800" dirty="0">
              <a:latin typeface="Cambria"/>
              <a:cs typeface="Cambria"/>
            </a:endParaRPr>
          </a:p>
          <a:p>
            <a:pPr algn="just"/>
            <a:r>
              <a:rPr lang="en-US" sz="1800" dirty="0">
                <a:latin typeface="Cambria"/>
                <a:cs typeface="Cambria"/>
              </a:rPr>
              <a:t>The Joint Commission (formally known as Joint Commission on Accreditation of Healthcare Organizations</a:t>
            </a:r>
            <a:r>
              <a:rPr lang="en-US" sz="1800" dirty="0" smtClean="0">
                <a:latin typeface="Cambria"/>
                <a:cs typeface="Cambria"/>
              </a:rPr>
              <a:t>)- Sentinel </a:t>
            </a:r>
            <a:r>
              <a:rPr lang="en-US" sz="1800" dirty="0">
                <a:latin typeface="Cambria"/>
                <a:cs typeface="Cambria"/>
              </a:rPr>
              <a:t>Event Alert regarding technology‐related adverse events. </a:t>
            </a:r>
            <a:endParaRPr lang="en-US" sz="1800" dirty="0" smtClean="0">
              <a:latin typeface="Cambria"/>
              <a:cs typeface="Cambria"/>
            </a:endParaRPr>
          </a:p>
          <a:p>
            <a:pPr algn="just"/>
            <a:r>
              <a:rPr lang="en-US" sz="1800" dirty="0" smtClean="0">
                <a:latin typeface="Cambria"/>
                <a:cs typeface="Cambria"/>
              </a:rPr>
              <a:t>They </a:t>
            </a:r>
            <a:r>
              <a:rPr lang="en-US" sz="1800" dirty="0">
                <a:latin typeface="Cambria"/>
                <a:cs typeface="Cambria"/>
              </a:rPr>
              <a:t>reported that approximately 25 percent of medication </a:t>
            </a:r>
            <a:r>
              <a:rPr lang="en-US" sz="1800" dirty="0" smtClean="0">
                <a:latin typeface="Cambria"/>
                <a:cs typeface="Cambria"/>
              </a:rPr>
              <a:t>errors in which the </a:t>
            </a:r>
            <a:r>
              <a:rPr lang="en-US" sz="1800" dirty="0">
                <a:latin typeface="Cambria"/>
                <a:cs typeface="Cambria"/>
              </a:rPr>
              <a:t>overwhelming majority of these (82 percent) stemmed from CPOE and other data entry functions</a:t>
            </a:r>
            <a:r>
              <a:rPr lang="en-US" sz="1800" dirty="0" smtClean="0">
                <a:latin typeface="Cambria"/>
                <a:cs typeface="Cambria"/>
              </a:rPr>
              <a:t>.</a:t>
            </a:r>
          </a:p>
          <a:p>
            <a:pPr algn="just"/>
            <a:r>
              <a:rPr lang="en-US" sz="1800" dirty="0" smtClean="0">
                <a:latin typeface="Cambria"/>
                <a:cs typeface="Cambria"/>
              </a:rPr>
              <a:t>Many studies have documented the issues of alert fatigue, screen fragmentation, terminology confusion &amp; lack of appropriate defaults in CPOE &amp; CDS systems. </a:t>
            </a:r>
          </a:p>
          <a:p>
            <a:pPr algn="just">
              <a:buFont typeface="Wingdings" charset="2"/>
              <a:buChar char="§"/>
            </a:pPr>
            <a:endParaRPr lang="en-US" sz="1800" dirty="0">
              <a:latin typeface="Cambria"/>
              <a:cs typeface="Cambria"/>
            </a:endParaRPr>
          </a:p>
          <a:p>
            <a:pPr algn="just">
              <a:buFont typeface="Wingdings" charset="2"/>
              <a:buChar char="§"/>
            </a:pPr>
            <a:endParaRPr lang="en-US" sz="1800" dirty="0">
              <a:latin typeface="Cambria"/>
              <a:cs typeface="Cambria"/>
            </a:endParaRPr>
          </a:p>
          <a:p>
            <a:endParaRPr lang="en-US" sz="1800" dirty="0">
              <a:latin typeface="Cambria"/>
              <a:cs typeface="Cambria"/>
            </a:endParaRPr>
          </a:p>
        </p:txBody>
      </p:sp>
    </p:spTree>
    <p:extLst>
      <p:ext uri="{BB962C8B-B14F-4D97-AF65-F5344CB8AC3E}">
        <p14:creationId xmlns="" xmlns:p14="http://schemas.microsoft.com/office/powerpoint/2010/main" val="1172741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Objectives</a:t>
            </a:r>
            <a:r>
              <a:rPr lang="en-US" sz="3200" dirty="0"/>
              <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pPr lvl="0" algn="just"/>
            <a:r>
              <a:rPr lang="en-US" dirty="0" smtClean="0">
                <a:latin typeface="Cambria"/>
                <a:cs typeface="Cambria"/>
              </a:rPr>
              <a:t>To </a:t>
            </a:r>
            <a:r>
              <a:rPr lang="en-US" dirty="0">
                <a:latin typeface="Cambria"/>
                <a:cs typeface="Cambria"/>
              </a:rPr>
              <a:t>discuss the usability of the EHR from the perspective of clinician users (physicians, nurses, and other associated providers) in the ambulatory, inpatient and acute‐care environments. </a:t>
            </a:r>
            <a:endParaRPr lang="en-US" dirty="0" smtClean="0">
              <a:latin typeface="Cambria"/>
              <a:cs typeface="Cambria"/>
            </a:endParaRPr>
          </a:p>
          <a:p>
            <a:pPr lvl="0" algn="just"/>
            <a:endParaRPr lang="en-US" dirty="0">
              <a:latin typeface="Cambria"/>
              <a:cs typeface="Cambria"/>
            </a:endParaRPr>
          </a:p>
          <a:p>
            <a:pPr lvl="0" algn="just"/>
            <a:r>
              <a:rPr lang="en-US" dirty="0">
                <a:latin typeface="Cambria"/>
                <a:cs typeface="Cambria"/>
              </a:rPr>
              <a:t>To study the basics of user‐centered design, the core principles of usability and usability evaluation. </a:t>
            </a:r>
            <a:endParaRPr lang="en-US" dirty="0" smtClean="0">
              <a:latin typeface="Cambria"/>
              <a:cs typeface="Cambria"/>
            </a:endParaRPr>
          </a:p>
          <a:p>
            <a:pPr lvl="0" algn="just"/>
            <a:endParaRPr lang="en-US" dirty="0">
              <a:latin typeface="Cambria"/>
              <a:cs typeface="Cambria"/>
            </a:endParaRPr>
          </a:p>
          <a:p>
            <a:pPr lvl="0" algn="just"/>
            <a:r>
              <a:rPr lang="en-US" dirty="0">
                <a:latin typeface="Cambria"/>
                <a:cs typeface="Cambria"/>
              </a:rPr>
              <a:t>To discuss the user centered design model and ways to apply the same during product development processes. </a:t>
            </a:r>
          </a:p>
          <a:p>
            <a:pPr algn="just"/>
            <a:endParaRPr lang="en-US" dirty="0">
              <a:latin typeface="Cambria"/>
              <a:cs typeface="Cambria"/>
            </a:endParaRPr>
          </a:p>
        </p:txBody>
      </p:sp>
    </p:spTree>
    <p:extLst>
      <p:ext uri="{BB962C8B-B14F-4D97-AF65-F5344CB8AC3E}">
        <p14:creationId xmlns="" xmlns:p14="http://schemas.microsoft.com/office/powerpoint/2010/main" val="19306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2699"/>
            <a:ext cx="8042276" cy="1320801"/>
          </a:xfrm>
        </p:spPr>
        <p:txBody>
          <a:bodyPr/>
          <a:lstStyle/>
          <a:p>
            <a:r>
              <a:rPr lang="en-US" dirty="0" smtClean="0"/>
              <a:t>Usability</a:t>
            </a:r>
            <a:endParaRPr lang="en-US" dirty="0"/>
          </a:p>
        </p:txBody>
      </p:sp>
      <p:sp>
        <p:nvSpPr>
          <p:cNvPr id="3" name="Content Placeholder 2"/>
          <p:cNvSpPr>
            <a:spLocks noGrp="1"/>
          </p:cNvSpPr>
          <p:nvPr>
            <p:ph idx="1"/>
          </p:nvPr>
        </p:nvSpPr>
        <p:spPr/>
        <p:txBody>
          <a:bodyPr/>
          <a:lstStyle/>
          <a:p>
            <a:pPr marL="0" indent="0" algn="just">
              <a:buNone/>
            </a:pPr>
            <a:endParaRPr lang="en-US" dirty="0" smtClean="0">
              <a:latin typeface="Cambria"/>
              <a:cs typeface="Cambria"/>
            </a:endParaRPr>
          </a:p>
          <a:p>
            <a:pPr marL="0" indent="0" algn="just">
              <a:buNone/>
            </a:pPr>
            <a:endParaRPr lang="en-US" dirty="0">
              <a:latin typeface="Cambria"/>
              <a:cs typeface="Cambria"/>
            </a:endParaRPr>
          </a:p>
          <a:p>
            <a:pPr marL="0" indent="0" algn="just">
              <a:buNone/>
            </a:pPr>
            <a:r>
              <a:rPr lang="en-US" dirty="0" smtClean="0">
                <a:latin typeface="Cambria"/>
                <a:cs typeface="Cambria"/>
              </a:rPr>
              <a:t>The </a:t>
            </a:r>
            <a:r>
              <a:rPr lang="en-US" dirty="0">
                <a:latin typeface="Cambria"/>
                <a:cs typeface="Cambria"/>
              </a:rPr>
              <a:t>International Organization for Standardization (ISO) defines usability as ―the effectiveness, efficiency, and satisfaction with which the intended users can achieve their tasks in the intended context of product use</a:t>
            </a:r>
            <a:r>
              <a:rPr lang="en-US" dirty="0" smtClean="0">
                <a:latin typeface="Cambria"/>
                <a:cs typeface="Cambria"/>
              </a:rPr>
              <a:t>.</a:t>
            </a:r>
          </a:p>
          <a:p>
            <a:pPr marL="0" indent="0" algn="just">
              <a:buNone/>
            </a:pPr>
            <a:endParaRPr lang="en-US" dirty="0">
              <a:latin typeface="Cambria"/>
              <a:cs typeface="Cambria"/>
            </a:endParaRPr>
          </a:p>
          <a:p>
            <a:endParaRPr lang="en-US" dirty="0">
              <a:latin typeface="Cambria"/>
              <a:cs typeface="Cambria"/>
            </a:endParaRPr>
          </a:p>
        </p:txBody>
      </p:sp>
    </p:spTree>
    <p:extLst>
      <p:ext uri="{BB962C8B-B14F-4D97-AF65-F5344CB8AC3E}">
        <p14:creationId xmlns="" xmlns:p14="http://schemas.microsoft.com/office/powerpoint/2010/main" val="172436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Principles</a:t>
            </a:r>
            <a:endParaRPr lang="en-US" dirty="0"/>
          </a:p>
        </p:txBody>
      </p:sp>
      <p:sp>
        <p:nvSpPr>
          <p:cNvPr id="3" name="Content Placeholder 2"/>
          <p:cNvSpPr>
            <a:spLocks noGrp="1"/>
          </p:cNvSpPr>
          <p:nvPr>
            <p:ph sz="half" idx="1"/>
          </p:nvPr>
        </p:nvSpPr>
        <p:spPr>
          <a:xfrm>
            <a:off x="549275" y="1600200"/>
            <a:ext cx="3840480" cy="4660899"/>
          </a:xfrm>
        </p:spPr>
        <p:txBody>
          <a:bodyPr>
            <a:noAutofit/>
          </a:bodyPr>
          <a:lstStyle/>
          <a:p>
            <a:endParaRPr lang="en-US" sz="1800" b="1" dirty="0" smtClean="0">
              <a:latin typeface="Cambria"/>
              <a:cs typeface="Cambria"/>
            </a:endParaRPr>
          </a:p>
          <a:p>
            <a:r>
              <a:rPr lang="en-US" dirty="0" smtClean="0">
                <a:latin typeface="Cambria"/>
                <a:cs typeface="Cambria"/>
              </a:rPr>
              <a:t>Simplicity</a:t>
            </a:r>
          </a:p>
          <a:p>
            <a:r>
              <a:rPr lang="en-US" dirty="0" smtClean="0">
                <a:latin typeface="Cambria"/>
                <a:cs typeface="Cambria"/>
              </a:rPr>
              <a:t>Naturalness </a:t>
            </a:r>
          </a:p>
          <a:p>
            <a:r>
              <a:rPr lang="en-US" dirty="0">
                <a:latin typeface="Cambria"/>
                <a:cs typeface="Cambria"/>
              </a:rPr>
              <a:t>Consistency</a:t>
            </a:r>
          </a:p>
          <a:p>
            <a:r>
              <a:rPr lang="en-US" dirty="0">
                <a:latin typeface="Cambria"/>
                <a:cs typeface="Cambria"/>
              </a:rPr>
              <a:t>Minimizing Cognitive Load </a:t>
            </a:r>
            <a:endParaRPr lang="en-US" dirty="0" smtClean="0">
              <a:latin typeface="Cambria"/>
              <a:cs typeface="Cambria"/>
            </a:endParaRPr>
          </a:p>
          <a:p>
            <a:r>
              <a:rPr lang="en-US" dirty="0">
                <a:latin typeface="Cambria"/>
                <a:cs typeface="Cambria"/>
              </a:rPr>
              <a:t>Efficient </a:t>
            </a:r>
            <a:r>
              <a:rPr lang="en-US" dirty="0" smtClean="0">
                <a:latin typeface="Cambria"/>
                <a:cs typeface="Cambria"/>
              </a:rPr>
              <a:t>Interactions</a:t>
            </a:r>
          </a:p>
          <a:p>
            <a:endParaRPr lang="en-US" sz="1800" b="1" dirty="0" smtClean="0">
              <a:latin typeface="Cambria"/>
              <a:cs typeface="Cambria"/>
            </a:endParaRPr>
          </a:p>
          <a:p>
            <a:endParaRPr lang="en-US" sz="1800" dirty="0" smtClean="0"/>
          </a:p>
          <a:p>
            <a:endParaRPr lang="en-US" sz="1800" dirty="0" smtClean="0"/>
          </a:p>
        </p:txBody>
      </p:sp>
      <p:sp>
        <p:nvSpPr>
          <p:cNvPr id="5" name="Content Placeholder 4"/>
          <p:cNvSpPr>
            <a:spLocks noGrp="1"/>
          </p:cNvSpPr>
          <p:nvPr>
            <p:ph sz="half" idx="2"/>
          </p:nvPr>
        </p:nvSpPr>
        <p:spPr/>
        <p:txBody>
          <a:bodyPr/>
          <a:lstStyle/>
          <a:p>
            <a:endParaRPr lang="en-US" b="1" dirty="0" smtClean="0">
              <a:latin typeface="Cambria"/>
              <a:cs typeface="Cambria"/>
            </a:endParaRPr>
          </a:p>
          <a:p>
            <a:r>
              <a:rPr lang="en-US" dirty="0" smtClean="0">
                <a:latin typeface="Cambria"/>
                <a:cs typeface="Cambria"/>
              </a:rPr>
              <a:t>Forgiveness </a:t>
            </a:r>
            <a:r>
              <a:rPr lang="en-US" dirty="0">
                <a:latin typeface="Cambria"/>
                <a:cs typeface="Cambria"/>
              </a:rPr>
              <a:t>and Feedback </a:t>
            </a:r>
          </a:p>
          <a:p>
            <a:r>
              <a:rPr lang="en-US" dirty="0">
                <a:latin typeface="Cambria"/>
                <a:cs typeface="Cambria"/>
              </a:rPr>
              <a:t>Effective Use of Language</a:t>
            </a:r>
          </a:p>
          <a:p>
            <a:r>
              <a:rPr lang="en-US" dirty="0">
                <a:latin typeface="Cambria"/>
                <a:cs typeface="Cambria"/>
              </a:rPr>
              <a:t>Effective Information Presentation</a:t>
            </a:r>
          </a:p>
          <a:p>
            <a:r>
              <a:rPr lang="en-US" dirty="0">
                <a:latin typeface="Cambria"/>
                <a:cs typeface="Cambria"/>
              </a:rPr>
              <a:t>Readability</a:t>
            </a:r>
          </a:p>
          <a:p>
            <a:r>
              <a:rPr lang="en-US" dirty="0">
                <a:latin typeface="Cambria"/>
                <a:cs typeface="Cambria"/>
              </a:rPr>
              <a:t>Preservation of </a:t>
            </a:r>
            <a:r>
              <a:rPr lang="en-US" dirty="0" smtClean="0">
                <a:latin typeface="Cambria"/>
                <a:cs typeface="Cambria"/>
              </a:rPr>
              <a:t>Context</a:t>
            </a:r>
            <a:endParaRPr lang="en-US" dirty="0"/>
          </a:p>
        </p:txBody>
      </p:sp>
    </p:spTree>
    <p:extLst>
      <p:ext uri="{BB962C8B-B14F-4D97-AF65-F5344CB8AC3E}">
        <p14:creationId xmlns="" xmlns:p14="http://schemas.microsoft.com/office/powerpoint/2010/main" val="423475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sz="2800" dirty="0"/>
              <a:t>Usability </a:t>
            </a:r>
            <a:r>
              <a:rPr lang="en-US" sz="2800" dirty="0" smtClean="0"/>
              <a:t>vs. </a:t>
            </a:r>
            <a:r>
              <a:rPr lang="en-US" sz="2800" dirty="0"/>
              <a:t>User Acceptance Testing (UAT)</a:t>
            </a:r>
            <a:br>
              <a:rPr lang="en-US" sz="2800" dirty="0"/>
            </a:br>
            <a:endParaRPr lang="en-US" sz="2800" dirty="0"/>
          </a:p>
        </p:txBody>
      </p:sp>
      <p:sp>
        <p:nvSpPr>
          <p:cNvPr id="6" name="Content Placeholder 5"/>
          <p:cNvSpPr>
            <a:spLocks noGrp="1"/>
          </p:cNvSpPr>
          <p:nvPr>
            <p:ph idx="1"/>
          </p:nvPr>
        </p:nvSpPr>
        <p:spPr/>
        <p:txBody>
          <a:bodyPr>
            <a:normAutofit/>
          </a:bodyPr>
          <a:lstStyle/>
          <a:p>
            <a:pPr algn="just"/>
            <a:r>
              <a:rPr lang="en-US" sz="2000" dirty="0">
                <a:latin typeface="Cambria"/>
                <a:cs typeface="Cambria"/>
              </a:rPr>
              <a:t>UAT is designed to determine whether software is fit for use or not. </a:t>
            </a:r>
          </a:p>
          <a:p>
            <a:pPr algn="just"/>
            <a:r>
              <a:rPr lang="en-US" sz="2000" dirty="0">
                <a:latin typeface="Cambria"/>
                <a:cs typeface="Cambria"/>
              </a:rPr>
              <a:t>UAT involves </a:t>
            </a:r>
            <a:r>
              <a:rPr lang="en-US" sz="2000" dirty="0" smtClean="0">
                <a:latin typeface="Cambria"/>
                <a:cs typeface="Cambria"/>
              </a:rPr>
              <a:t>use </a:t>
            </a:r>
            <a:r>
              <a:rPr lang="en-US" sz="2000" dirty="0">
                <a:latin typeface="Cambria"/>
                <a:cs typeface="Cambria"/>
              </a:rPr>
              <a:t>cases or </a:t>
            </a:r>
            <a:r>
              <a:rPr lang="en-US" sz="2000" dirty="0" smtClean="0">
                <a:latin typeface="Cambria"/>
                <a:cs typeface="Cambria"/>
              </a:rPr>
              <a:t>procedures to check whether </a:t>
            </a:r>
            <a:r>
              <a:rPr lang="en-US" sz="2000" dirty="0">
                <a:latin typeface="Cambria"/>
                <a:cs typeface="Cambria"/>
              </a:rPr>
              <a:t>the system is capable of performing all specified functions </a:t>
            </a:r>
            <a:endParaRPr lang="en-US" sz="2000" dirty="0" smtClean="0">
              <a:latin typeface="Cambria"/>
              <a:cs typeface="Cambria"/>
            </a:endParaRPr>
          </a:p>
          <a:p>
            <a:pPr marL="0" indent="0" algn="ctr">
              <a:buNone/>
            </a:pPr>
            <a:r>
              <a:rPr lang="en-US" sz="2000" dirty="0" smtClean="0">
                <a:solidFill>
                  <a:srgbClr val="FF0000"/>
                </a:solidFill>
                <a:latin typeface="Cambria"/>
                <a:cs typeface="Cambria"/>
              </a:rPr>
              <a:t>BUT </a:t>
            </a:r>
          </a:p>
          <a:p>
            <a:pPr algn="just"/>
            <a:r>
              <a:rPr lang="en-US" sz="2000" dirty="0" smtClean="0">
                <a:latin typeface="Cambria"/>
                <a:cs typeface="Cambria"/>
              </a:rPr>
              <a:t>UAT never necessarily depict </a:t>
            </a:r>
            <a:r>
              <a:rPr lang="en-US" sz="2000" dirty="0">
                <a:latin typeface="Cambria"/>
                <a:cs typeface="Cambria"/>
              </a:rPr>
              <a:t>how well the system supports users in performing those functions. </a:t>
            </a:r>
            <a:endParaRPr lang="en-US" sz="2000" dirty="0" smtClean="0">
              <a:latin typeface="Cambria"/>
              <a:cs typeface="Cambria"/>
            </a:endParaRPr>
          </a:p>
          <a:p>
            <a:pPr algn="just"/>
            <a:r>
              <a:rPr lang="en-US" sz="2000" dirty="0">
                <a:latin typeface="Cambria"/>
                <a:cs typeface="Cambria"/>
              </a:rPr>
              <a:t>Usability is fundamentally about behaviour, and for that the most important pre-requisite is that the user has to use the system. </a:t>
            </a:r>
            <a:endParaRPr lang="en-US" sz="2000" dirty="0" smtClean="0">
              <a:latin typeface="Cambria"/>
              <a:cs typeface="Cambria"/>
            </a:endParaRPr>
          </a:p>
          <a:p>
            <a:pPr algn="just"/>
            <a:endParaRPr lang="en-US" sz="2000" dirty="0">
              <a:latin typeface="Cambria"/>
              <a:cs typeface="Cambria"/>
            </a:endParaRPr>
          </a:p>
          <a:p>
            <a:pPr marL="0" indent="0" algn="just">
              <a:buNone/>
            </a:pPr>
            <a:endParaRPr lang="en-US" sz="2000" dirty="0" smtClean="0">
              <a:solidFill>
                <a:srgbClr val="FF0000"/>
              </a:solidFill>
              <a:latin typeface="Cambria"/>
              <a:cs typeface="Cambria"/>
            </a:endParaRPr>
          </a:p>
          <a:p>
            <a:pPr marL="0" indent="0" algn="just">
              <a:buNone/>
            </a:pPr>
            <a:endParaRPr lang="en-US" sz="2000" dirty="0">
              <a:solidFill>
                <a:srgbClr val="FF0000"/>
              </a:solidFill>
              <a:latin typeface="Cambria"/>
              <a:cs typeface="Cambria"/>
            </a:endParaRPr>
          </a:p>
        </p:txBody>
      </p:sp>
    </p:spTree>
    <p:extLst>
      <p:ext uri="{BB962C8B-B14F-4D97-AF65-F5344CB8AC3E}">
        <p14:creationId xmlns="" xmlns:p14="http://schemas.microsoft.com/office/powerpoint/2010/main" val="107783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11624"/>
          </a:xfrm>
        </p:spPr>
        <p:txBody>
          <a:bodyPr/>
          <a:lstStyle/>
          <a:p>
            <a:r>
              <a:rPr lang="en-US" sz="3600" dirty="0" smtClean="0"/>
              <a:t>Usability vs. Utility</a:t>
            </a:r>
            <a:endParaRPr lang="en-US" sz="3600" dirty="0"/>
          </a:p>
        </p:txBody>
      </p:sp>
      <p:sp>
        <p:nvSpPr>
          <p:cNvPr id="3" name="Content Placeholder 2"/>
          <p:cNvSpPr>
            <a:spLocks noGrp="1"/>
          </p:cNvSpPr>
          <p:nvPr>
            <p:ph idx="1"/>
          </p:nvPr>
        </p:nvSpPr>
        <p:spPr/>
        <p:txBody>
          <a:bodyPr/>
          <a:lstStyle/>
          <a:p>
            <a:pPr algn="just"/>
            <a:r>
              <a:rPr lang="en-US" dirty="0">
                <a:latin typeface="Cambria"/>
                <a:cs typeface="Cambria"/>
              </a:rPr>
              <a:t>Utility refers to the existence (or absence) of feature or function necessary to carry out a specific task </a:t>
            </a:r>
            <a:r>
              <a:rPr lang="en-US" dirty="0" smtClean="0">
                <a:latin typeface="Cambria"/>
                <a:cs typeface="Cambria"/>
              </a:rPr>
              <a:t>or utility is more about the </a:t>
            </a:r>
            <a:r>
              <a:rPr lang="en-US" dirty="0">
                <a:latin typeface="Cambria"/>
                <a:cs typeface="Cambria"/>
              </a:rPr>
              <a:t>Functional Requirements. </a:t>
            </a:r>
            <a:endParaRPr lang="en-US" dirty="0" smtClean="0">
              <a:latin typeface="Cambria"/>
              <a:cs typeface="Cambria"/>
            </a:endParaRPr>
          </a:p>
          <a:p>
            <a:pPr marL="0" indent="0" algn="ctr">
              <a:buNone/>
            </a:pPr>
            <a:r>
              <a:rPr lang="en-US" dirty="0" smtClean="0">
                <a:solidFill>
                  <a:srgbClr val="FF0000"/>
                </a:solidFill>
                <a:latin typeface="Cambria"/>
                <a:cs typeface="Cambria"/>
              </a:rPr>
              <a:t>BUT</a:t>
            </a:r>
          </a:p>
          <a:p>
            <a:pPr algn="just"/>
            <a:r>
              <a:rPr lang="en-US" dirty="0">
                <a:latin typeface="Cambria"/>
                <a:cs typeface="Cambria"/>
              </a:rPr>
              <a:t>Usability is the ease with which those functions can be carried out</a:t>
            </a:r>
            <a:r>
              <a:rPr lang="en-US" dirty="0" smtClean="0">
                <a:latin typeface="Cambria"/>
                <a:cs typeface="Cambria"/>
              </a:rPr>
              <a:t>.</a:t>
            </a:r>
          </a:p>
          <a:p>
            <a:pPr algn="just"/>
            <a:endParaRPr lang="en-US" dirty="0" smtClean="0">
              <a:latin typeface="Cambria"/>
              <a:cs typeface="Cambria"/>
            </a:endParaRPr>
          </a:p>
          <a:p>
            <a:pPr algn="just"/>
            <a:r>
              <a:rPr lang="en-US" dirty="0">
                <a:latin typeface="Cambria"/>
                <a:cs typeface="Cambria"/>
              </a:rPr>
              <a:t>In the domain of EHRs, </a:t>
            </a:r>
            <a:r>
              <a:rPr lang="en-US" dirty="0">
                <a:solidFill>
                  <a:srgbClr val="FF0000"/>
                </a:solidFill>
                <a:latin typeface="Cambria"/>
                <a:cs typeface="Cambria"/>
              </a:rPr>
              <a:t>U</a:t>
            </a:r>
            <a:r>
              <a:rPr lang="en-US" dirty="0" smtClean="0">
                <a:solidFill>
                  <a:srgbClr val="FF0000"/>
                </a:solidFill>
                <a:latin typeface="Cambria"/>
                <a:cs typeface="Cambria"/>
              </a:rPr>
              <a:t>sability</a:t>
            </a:r>
            <a:r>
              <a:rPr lang="en-US" dirty="0" smtClean="0">
                <a:latin typeface="Cambria"/>
                <a:cs typeface="Cambria"/>
              </a:rPr>
              <a:t> &lt;&lt; Utility.</a:t>
            </a:r>
          </a:p>
          <a:p>
            <a:pPr algn="just"/>
            <a:endParaRPr lang="en-US" dirty="0">
              <a:latin typeface="Cambria"/>
              <a:cs typeface="Cambria"/>
            </a:endParaRPr>
          </a:p>
          <a:p>
            <a:pPr marL="0" indent="0">
              <a:buNone/>
            </a:pPr>
            <a:endParaRPr lang="en-US" dirty="0" smtClean="0">
              <a:solidFill>
                <a:srgbClr val="FF0000"/>
              </a:solidFill>
              <a:latin typeface="Cambria"/>
              <a:cs typeface="Cambria"/>
            </a:endParaRPr>
          </a:p>
          <a:p>
            <a:pPr algn="just"/>
            <a:endParaRPr lang="en-US" dirty="0">
              <a:latin typeface="Cambria"/>
              <a:cs typeface="Cambria"/>
            </a:endParaRPr>
          </a:p>
        </p:txBody>
      </p:sp>
    </p:spTree>
    <p:extLst>
      <p:ext uri="{BB962C8B-B14F-4D97-AF65-F5344CB8AC3E}">
        <p14:creationId xmlns="" xmlns:p14="http://schemas.microsoft.com/office/powerpoint/2010/main" val="2486062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565</TotalTime>
  <Words>852</Words>
  <Application>Microsoft Office PowerPoint</Application>
  <PresentationFormat>On-screen Show (4:3)</PresentationFormat>
  <Paragraphs>113</Paragraphs>
  <Slides>25</Slides>
  <Notes>1</Notes>
  <HiddenSlides>0</HiddenSlides>
  <MMClips>0</MMClips>
  <ScaleCrop>false</ScaleCrop>
  <HeadingPairs>
    <vt:vector size="6" baseType="variant">
      <vt:variant>
        <vt:lpstr>Theme</vt:lpstr>
      </vt:variant>
      <vt:variant>
        <vt:i4>1</vt:i4>
      </vt:variant>
      <vt:variant>
        <vt:lpstr>Links</vt:lpstr>
      </vt:variant>
      <vt:variant>
        <vt:i4>6</vt:i4>
      </vt:variant>
      <vt:variant>
        <vt:lpstr>Slide Titles</vt:lpstr>
      </vt:variant>
      <vt:variant>
        <vt:i4>25</vt:i4>
      </vt:variant>
    </vt:vector>
  </HeadingPairs>
  <TitlesOfParts>
    <vt:vector size="32" baseType="lpstr">
      <vt:lpstr>Breeze</vt:lpstr>
      <vt:lpstr>Macintosh HD:Users:frescouser:Downloads:Saurabh Leekha Dissertation Report.docx!OLE_LINK1</vt:lpstr>
      <vt:lpstr>Macintosh HD:Users:frescouser:Downloads:Saurabh Leekha Dissertation Report.docx!OLE_LINK2</vt:lpstr>
      <vt:lpstr>Macintosh HD:Users:frescouser:Downloads:Saurabh Leekha Dissertation Report.docx!OLE_LINK3</vt:lpstr>
      <vt:lpstr>Macintosh HD:Users:frescouser:Downloads:Saurabh Leekha Dissertation Report.docx!OLE_LINK4</vt:lpstr>
      <vt:lpstr>Macintosh HD:Users:frescouser:Downloads:Saurabh Leekha Dissertation Report.docx!OLE_LINK6</vt:lpstr>
      <vt:lpstr>Macintosh HD:Users:frescouser:Downloads:Saurabh Leekha Dissertation Report.docx!OLE_LINK7</vt:lpstr>
      <vt:lpstr>  “To study the concept of Usability and User Centered Design Process to increase the adoption of Electronic Health Record” </vt:lpstr>
      <vt:lpstr>Internship Review</vt:lpstr>
      <vt:lpstr>Slide 3</vt:lpstr>
      <vt:lpstr>Literature Review</vt:lpstr>
      <vt:lpstr>Objectives </vt:lpstr>
      <vt:lpstr>Usability</vt:lpstr>
      <vt:lpstr>Usability Principles</vt:lpstr>
      <vt:lpstr>Usability vs. User Acceptance Testing (UAT) </vt:lpstr>
      <vt:lpstr>Usability vs. Utility</vt:lpstr>
      <vt:lpstr>User-Centered Design Process in EHRs </vt:lpstr>
      <vt:lpstr>UCD Methodology</vt:lpstr>
      <vt:lpstr>Essentials of Usability Testing</vt:lpstr>
      <vt:lpstr>Test Plans</vt:lpstr>
      <vt:lpstr>Components of Test Plan</vt:lpstr>
      <vt:lpstr>Contd..</vt:lpstr>
      <vt:lpstr>Slide 16</vt:lpstr>
      <vt:lpstr>Usability Requirements</vt:lpstr>
      <vt:lpstr>Slide 18</vt:lpstr>
      <vt:lpstr>Slide 19</vt:lpstr>
      <vt:lpstr>Slide 20</vt:lpstr>
      <vt:lpstr>Slide 21</vt:lpstr>
      <vt:lpstr>Slide 22</vt:lpstr>
      <vt:lpstr>Slide 23</vt:lpstr>
      <vt:lpstr>Recommendations</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 study the concept of Usability and User Centered Design Process to increase the adoption of Electronic Health Record” </dc:title>
  <dc:creator>Fresco User</dc:creator>
  <cp:lastModifiedBy>Shirin</cp:lastModifiedBy>
  <cp:revision>21</cp:revision>
  <dcterms:created xsi:type="dcterms:W3CDTF">2012-05-01T16:55:38Z</dcterms:created>
  <dcterms:modified xsi:type="dcterms:W3CDTF">2012-05-02T05:29:00Z</dcterms:modified>
</cp:coreProperties>
</file>