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88" r:id="rId3"/>
    <p:sldId id="287" r:id="rId4"/>
    <p:sldId id="258" r:id="rId5"/>
    <p:sldId id="257" r:id="rId6"/>
    <p:sldId id="259" r:id="rId7"/>
    <p:sldId id="281" r:id="rId8"/>
    <p:sldId id="282" r:id="rId9"/>
    <p:sldId id="262" r:id="rId10"/>
    <p:sldId id="260" r:id="rId11"/>
    <p:sldId id="261" r:id="rId12"/>
    <p:sldId id="263" r:id="rId13"/>
    <p:sldId id="264" r:id="rId14"/>
    <p:sldId id="265" r:id="rId15"/>
    <p:sldId id="268" r:id="rId16"/>
    <p:sldId id="266" r:id="rId17"/>
    <p:sldId id="269" r:id="rId18"/>
    <p:sldId id="270" r:id="rId19"/>
    <p:sldId id="271" r:id="rId20"/>
    <p:sldId id="272" r:id="rId21"/>
    <p:sldId id="275" r:id="rId22"/>
    <p:sldId id="276" r:id="rId23"/>
    <p:sldId id="299" r:id="rId24"/>
    <p:sldId id="300" r:id="rId25"/>
    <p:sldId id="301" r:id="rId26"/>
    <p:sldId id="303" r:id="rId27"/>
    <p:sldId id="289" r:id="rId28"/>
    <p:sldId id="290" r:id="rId29"/>
    <p:sldId id="291" r:id="rId30"/>
    <p:sldId id="308" r:id="rId31"/>
    <p:sldId id="295" r:id="rId32"/>
    <p:sldId id="296" r:id="rId33"/>
    <p:sldId id="297" r:id="rId34"/>
    <p:sldId id="298" r:id="rId35"/>
    <p:sldId id="304" r:id="rId36"/>
    <p:sldId id="305" r:id="rId37"/>
    <p:sldId id="306" r:id="rId38"/>
    <p:sldId id="307" r:id="rId39"/>
    <p:sldId id="309" r:id="rId40"/>
    <p:sldId id="31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88" autoAdjust="0"/>
  </p:normalViewPr>
  <p:slideViewPr>
    <p:cSldViewPr>
      <p:cViewPr varScale="1">
        <p:scale>
          <a:sx n="63" d="100"/>
          <a:sy n="63" d="100"/>
        </p:scale>
        <p:origin x="-15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HWETA_VILATIA\Desktop\Data%20Sheet%20edit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HWETA_VILATIA\Desktop\Data%20Sheet%20edite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HWETA_VILATIA\Desktop\Data%20Sheet%20edited.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HWETA_VILATIA\Desktop\Data%20Sheet%20edited.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sz="2000"/>
            </a:pPr>
            <a:r>
              <a:rPr lang="en-US" sz="2000" dirty="0">
                <a:latin typeface="Times New Roman" pitchFamily="18" charset="0"/>
                <a:cs typeface="Times New Roman" pitchFamily="18" charset="0"/>
              </a:rPr>
              <a:t>Do you know what Business Intelligence</a:t>
            </a:r>
            <a:r>
              <a:rPr lang="en-US" sz="2000" baseline="0" dirty="0">
                <a:latin typeface="Times New Roman" pitchFamily="18" charset="0"/>
                <a:cs typeface="Times New Roman" pitchFamily="18" charset="0"/>
              </a:rPr>
              <a:t> is and how it can be used in hospitals?</a:t>
            </a:r>
            <a:endParaRPr lang="en-US" sz="2000" dirty="0">
              <a:latin typeface="Times New Roman" pitchFamily="18" charset="0"/>
              <a:cs typeface="Times New Roman" pitchFamily="18" charset="0"/>
            </a:endParaRPr>
          </a:p>
        </c:rich>
      </c:tx>
      <c:layout>
        <c:manualLayout>
          <c:xMode val="edge"/>
          <c:yMode val="edge"/>
          <c:x val="0.11473963830407731"/>
          <c:y val="6.532196011142799E-3"/>
        </c:manualLayout>
      </c:layout>
    </c:title>
    <c:view3D>
      <c:rotX val="30"/>
      <c:perspective val="30"/>
    </c:view3D>
    <c:plotArea>
      <c:layout/>
      <c:pie3DChart>
        <c:varyColors val="1"/>
        <c:ser>
          <c:idx val="0"/>
          <c:order val="0"/>
          <c:dLbls>
            <c:txPr>
              <a:bodyPr/>
              <a:lstStyle/>
              <a:p>
                <a:pPr>
                  <a:defRPr sz="1600" baseline="0"/>
                </a:pPr>
                <a:endParaRPr lang="en-US"/>
              </a:p>
            </c:txPr>
            <c:showCatName val="1"/>
            <c:showPercent val="1"/>
            <c:showLeaderLines val="1"/>
          </c:dLbls>
          <c:cat>
            <c:strRef>
              <c:f>Sheet1!$C$15:$D$15</c:f>
              <c:strCache>
                <c:ptCount val="2"/>
                <c:pt idx="0">
                  <c:v>Yes</c:v>
                </c:pt>
                <c:pt idx="1">
                  <c:v>No</c:v>
                </c:pt>
              </c:strCache>
            </c:strRef>
          </c:cat>
          <c:val>
            <c:numRef>
              <c:f>Sheet1!$C$16:$D$16</c:f>
              <c:numCache>
                <c:formatCode>General</c:formatCode>
                <c:ptCount val="2"/>
                <c:pt idx="0">
                  <c:v>6</c:v>
                </c:pt>
                <c:pt idx="1">
                  <c:v>42</c:v>
                </c:pt>
              </c:numCache>
            </c:numRef>
          </c:val>
        </c:ser>
        <c:dLbls>
          <c:showCatName val="1"/>
          <c:showPercent val="1"/>
        </c:dLbls>
      </c:pie3D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sz="2000" dirty="0">
                <a:latin typeface="Times New Roman" pitchFamily="18" charset="0"/>
                <a:cs typeface="Times New Roman" pitchFamily="18" charset="0"/>
              </a:rPr>
              <a:t>Current Decision Making Process?</a:t>
            </a:r>
          </a:p>
          <a:p>
            <a:pPr>
              <a:defRPr/>
            </a:pPr>
            <a:endParaRPr lang="en-US" dirty="0"/>
          </a:p>
        </c:rich>
      </c:tx>
      <c:layout/>
    </c:title>
    <c:view3D>
      <c:rotX val="30"/>
      <c:perspective val="30"/>
    </c:view3D>
    <c:plotArea>
      <c:layout/>
      <c:pie3DChart>
        <c:varyColors val="1"/>
        <c:ser>
          <c:idx val="0"/>
          <c:order val="0"/>
          <c:dLbls>
            <c:dLbl>
              <c:idx val="0"/>
              <c:layout>
                <c:manualLayout>
                  <c:x val="7.7784519473936567E-2"/>
                  <c:y val="5.5486890345517258E-2"/>
                </c:manualLayout>
              </c:layout>
              <c:showCatName val="1"/>
              <c:showPercent val="1"/>
            </c:dLbl>
            <c:txPr>
              <a:bodyPr/>
              <a:lstStyle/>
              <a:p>
                <a:pPr>
                  <a:defRPr sz="1600" b="1" baseline="0"/>
                </a:pPr>
                <a:endParaRPr lang="en-US"/>
              </a:p>
            </c:txPr>
            <c:showCatName val="1"/>
            <c:showPercent val="1"/>
            <c:showLeaderLines val="1"/>
          </c:dLbls>
          <c:cat>
            <c:strRef>
              <c:f>Sheet1!$C$20:$E$20</c:f>
              <c:strCache>
                <c:ptCount val="3"/>
                <c:pt idx="0">
                  <c:v>Traditional</c:v>
                </c:pt>
                <c:pt idx="1">
                  <c:v>Information based</c:v>
                </c:pt>
                <c:pt idx="2">
                  <c:v>Both</c:v>
                </c:pt>
              </c:strCache>
            </c:strRef>
          </c:cat>
          <c:val>
            <c:numRef>
              <c:f>Sheet1!$C$21:$E$21</c:f>
              <c:numCache>
                <c:formatCode>General</c:formatCode>
                <c:ptCount val="3"/>
                <c:pt idx="0">
                  <c:v>2</c:v>
                </c:pt>
                <c:pt idx="1">
                  <c:v>38</c:v>
                </c:pt>
                <c:pt idx="2">
                  <c:v>8</c:v>
                </c:pt>
              </c:numCache>
            </c:numRef>
          </c:val>
        </c:ser>
        <c:dLbls>
          <c:showCatName val="1"/>
          <c:showPercent val="1"/>
        </c:dLbls>
      </c:pie3DChart>
    </c:plotArea>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sz="2000"/>
            </a:pPr>
            <a:r>
              <a:rPr lang="en-US" sz="2000" dirty="0">
                <a:latin typeface="Times New Roman" pitchFamily="18" charset="0"/>
                <a:cs typeface="Times New Roman" pitchFamily="18" charset="0"/>
              </a:rPr>
              <a:t>Which information tool you use to access the data?</a:t>
            </a:r>
          </a:p>
        </c:rich>
      </c:tx>
      <c:layout>
        <c:manualLayout>
          <c:xMode val="edge"/>
          <c:yMode val="edge"/>
          <c:x val="0.12065397905979795"/>
          <c:y val="0"/>
        </c:manualLayout>
      </c:layout>
    </c:title>
    <c:view3D>
      <c:rotX val="30"/>
      <c:perspective val="30"/>
    </c:view3D>
    <c:plotArea>
      <c:layout>
        <c:manualLayout>
          <c:layoutTarget val="inner"/>
          <c:xMode val="edge"/>
          <c:yMode val="edge"/>
          <c:x val="9.3055555555556294E-2"/>
          <c:y val="0.27760437754183281"/>
          <c:w val="0.81388888888889144"/>
          <c:h val="0.62921181283652283"/>
        </c:manualLayout>
      </c:layout>
      <c:pie3DChart>
        <c:varyColors val="1"/>
        <c:ser>
          <c:idx val="0"/>
          <c:order val="0"/>
          <c:dLbls>
            <c:txPr>
              <a:bodyPr/>
              <a:lstStyle/>
              <a:p>
                <a:pPr>
                  <a:defRPr sz="1600" baseline="0"/>
                </a:pPr>
                <a:endParaRPr lang="en-US"/>
              </a:p>
            </c:txPr>
            <c:showCatName val="1"/>
            <c:showPercent val="1"/>
            <c:showLeaderLines val="1"/>
          </c:dLbls>
          <c:cat>
            <c:strRef>
              <c:f>Sheet1!$C$103:$C$106</c:f>
              <c:strCache>
                <c:ptCount val="4"/>
                <c:pt idx="0">
                  <c:v>HIS</c:v>
                </c:pt>
                <c:pt idx="1">
                  <c:v>MS Office( Excel)</c:v>
                </c:pt>
                <c:pt idx="2">
                  <c:v>Qlikview</c:v>
                </c:pt>
                <c:pt idx="3">
                  <c:v>SQL Query</c:v>
                </c:pt>
              </c:strCache>
            </c:strRef>
          </c:cat>
          <c:val>
            <c:numRef>
              <c:f>Sheet1!$D$103:$D$106</c:f>
              <c:numCache>
                <c:formatCode>General</c:formatCode>
                <c:ptCount val="4"/>
                <c:pt idx="0">
                  <c:v>16</c:v>
                </c:pt>
                <c:pt idx="1">
                  <c:v>26</c:v>
                </c:pt>
                <c:pt idx="2">
                  <c:v>2</c:v>
                </c:pt>
                <c:pt idx="3">
                  <c:v>4</c:v>
                </c:pt>
              </c:numCache>
            </c:numRef>
          </c:val>
        </c:ser>
        <c:dLbls>
          <c:showCatName val="1"/>
          <c:showPercent val="1"/>
        </c:dLbls>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cat>
            <c:strRef>
              <c:f>Sheet1!$C$34:$C$39</c:f>
              <c:strCache>
                <c:ptCount val="6"/>
                <c:pt idx="0">
                  <c:v>Lack of quality data</c:v>
                </c:pt>
                <c:pt idx="1">
                  <c:v>Limited accessibility and availability of data from repositories</c:v>
                </c:pt>
                <c:pt idx="2">
                  <c:v>Difficulty of getting the historical data</c:v>
                </c:pt>
                <c:pt idx="3">
                  <c:v>Lack of efficient reporting tools</c:v>
                </c:pt>
                <c:pt idx="4">
                  <c:v>Lack of time or resources to undertake analysis</c:v>
                </c:pt>
                <c:pt idx="5">
                  <c:v>I don’t know</c:v>
                </c:pt>
              </c:strCache>
            </c:strRef>
          </c:cat>
          <c:val>
            <c:numRef>
              <c:f>Sheet1!$D$34:$D$39</c:f>
              <c:numCache>
                <c:formatCode>General</c:formatCode>
                <c:ptCount val="6"/>
                <c:pt idx="0">
                  <c:v>24</c:v>
                </c:pt>
                <c:pt idx="1">
                  <c:v>20</c:v>
                </c:pt>
                <c:pt idx="2">
                  <c:v>28</c:v>
                </c:pt>
                <c:pt idx="3">
                  <c:v>36</c:v>
                </c:pt>
                <c:pt idx="4">
                  <c:v>24</c:v>
                </c:pt>
                <c:pt idx="5">
                  <c:v>1</c:v>
                </c:pt>
              </c:numCache>
            </c:numRef>
          </c:val>
        </c:ser>
        <c:dLbls>
          <c:showVal val="1"/>
        </c:dLbls>
        <c:overlap val="-25"/>
        <c:axId val="55362304"/>
        <c:axId val="55363840"/>
      </c:barChart>
      <c:catAx>
        <c:axId val="55362304"/>
        <c:scaling>
          <c:orientation val="minMax"/>
        </c:scaling>
        <c:axPos val="l"/>
        <c:majorTickMark val="none"/>
        <c:tickLblPos val="nextTo"/>
        <c:txPr>
          <a:bodyPr/>
          <a:lstStyle/>
          <a:p>
            <a:pPr>
              <a:defRPr sz="1600" baseline="0">
                <a:latin typeface="Times New Roman" pitchFamily="18" charset="0"/>
                <a:cs typeface="Times New Roman" pitchFamily="18" charset="0"/>
              </a:defRPr>
            </a:pPr>
            <a:endParaRPr lang="en-US"/>
          </a:p>
        </c:txPr>
        <c:crossAx val="55363840"/>
        <c:crosses val="autoZero"/>
        <c:auto val="1"/>
        <c:lblAlgn val="ctr"/>
        <c:lblOffset val="100"/>
      </c:catAx>
      <c:valAx>
        <c:axId val="55363840"/>
        <c:scaling>
          <c:orientation val="minMax"/>
        </c:scaling>
        <c:delete val="1"/>
        <c:axPos val="b"/>
        <c:numFmt formatCode="General" sourceLinked="1"/>
        <c:majorTickMark val="none"/>
        <c:tickLblPos val="none"/>
        <c:crossAx val="55362304"/>
        <c:crosses val="autoZero"/>
        <c:crossBetween val="between"/>
      </c:valAx>
    </c:plotArea>
    <c:plotVisOnly val="1"/>
    <c:dispBlanksAs val="gap"/>
  </c:chart>
  <c:txPr>
    <a:bodyPr/>
    <a:lstStyle/>
    <a:p>
      <a:pPr>
        <a:defRPr baseline="0">
          <a:latin typeface="Cambria" pitchFamily="18"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9"/>
  <c:clrMapOvr bg1="lt1" tx1="dk1" bg2="lt2" tx2="dk2" accent1="accent1" accent2="accent2" accent3="accent3" accent4="accent4" accent5="accent5" accent6="accent6" hlink="hlink" folHlink="folHlink"/>
  <c:chart>
    <c:title>
      <c:tx>
        <c:rich>
          <a:bodyPr/>
          <a:lstStyle/>
          <a:p>
            <a:pPr>
              <a:defRPr/>
            </a:pPr>
            <a:r>
              <a:rPr lang="en-US"/>
              <a:t>Reasons for not adopting a BI Solution?</a:t>
            </a:r>
          </a:p>
        </c:rich>
      </c:tx>
      <c:layout/>
    </c:title>
    <c:plotArea>
      <c:layout>
        <c:manualLayout>
          <c:layoutTarget val="inner"/>
          <c:xMode val="edge"/>
          <c:yMode val="edge"/>
          <c:x val="0.54271982668833441"/>
          <c:y val="0.18261592300962379"/>
          <c:w val="0.43399975003124608"/>
          <c:h val="0.76645815106445025"/>
        </c:manualLayout>
      </c:layout>
      <c:barChart>
        <c:barDir val="bar"/>
        <c:grouping val="clustered"/>
        <c:ser>
          <c:idx val="0"/>
          <c:order val="0"/>
          <c:dLbls>
            <c:dLbl>
              <c:idx val="5"/>
              <c:layout/>
              <c:tx>
                <c:rich>
                  <a:bodyPr/>
                  <a:lstStyle/>
                  <a:p>
                    <a:r>
                      <a:rPr lang="en-US"/>
                      <a:t>42</a:t>
                    </a:r>
                  </a:p>
                </c:rich>
              </c:tx>
              <c:showVal val="1"/>
            </c:dLbl>
            <c:showVal val="1"/>
          </c:dLbls>
          <c:cat>
            <c:strRef>
              <c:f>Sheet1!$C$46:$C$54</c:f>
              <c:strCache>
                <c:ptCount val="9"/>
                <c:pt idx="0">
                  <c:v>Lack of financial support</c:v>
                </c:pt>
                <c:pt idx="1">
                  <c:v>Lack of skills to implement BI/ Data warehousing</c:v>
                </c:pt>
                <c:pt idx="2">
                  <c:v>Lack of exec. board interest</c:v>
                </c:pt>
                <c:pt idx="3">
                  <c:v>No real or tangible benefits</c:v>
                </c:pt>
                <c:pt idx="4">
                  <c:v>Poor ROI (Return on Investment)</c:v>
                </c:pt>
                <c:pt idx="5">
                  <c:v>Lack of knowledge about BI products</c:v>
                </c:pt>
                <c:pt idx="6">
                  <c:v>Lack of technology (pre -BI infrastructure)</c:v>
                </c:pt>
                <c:pt idx="7">
                  <c:v>Lack of essential source data in digital form</c:v>
                </c:pt>
                <c:pt idx="8">
                  <c:v>Inability to integrate BI application with current IT system</c:v>
                </c:pt>
              </c:strCache>
            </c:strRef>
          </c:cat>
          <c:val>
            <c:numRef>
              <c:f>Sheet1!$D$46:$D$54</c:f>
              <c:numCache>
                <c:formatCode>General</c:formatCode>
                <c:ptCount val="9"/>
                <c:pt idx="0">
                  <c:v>15</c:v>
                </c:pt>
                <c:pt idx="1">
                  <c:v>30</c:v>
                </c:pt>
                <c:pt idx="2">
                  <c:v>12</c:v>
                </c:pt>
                <c:pt idx="3">
                  <c:v>1</c:v>
                </c:pt>
                <c:pt idx="4">
                  <c:v>2</c:v>
                </c:pt>
                <c:pt idx="5">
                  <c:v>32</c:v>
                </c:pt>
                <c:pt idx="6">
                  <c:v>4</c:v>
                </c:pt>
                <c:pt idx="7">
                  <c:v>13</c:v>
                </c:pt>
                <c:pt idx="8">
                  <c:v>8</c:v>
                </c:pt>
              </c:numCache>
            </c:numRef>
          </c:val>
        </c:ser>
        <c:dLbls>
          <c:showVal val="1"/>
        </c:dLbls>
        <c:axId val="64001920"/>
        <c:axId val="64003456"/>
      </c:barChart>
      <c:catAx>
        <c:axId val="64001920"/>
        <c:scaling>
          <c:orientation val="minMax"/>
        </c:scaling>
        <c:axPos val="l"/>
        <c:majorTickMark val="none"/>
        <c:tickLblPos val="nextTo"/>
        <c:txPr>
          <a:bodyPr/>
          <a:lstStyle/>
          <a:p>
            <a:pPr>
              <a:defRPr sz="1700" baseline="0"/>
            </a:pPr>
            <a:endParaRPr lang="en-US"/>
          </a:p>
        </c:txPr>
        <c:crossAx val="64003456"/>
        <c:crosses val="autoZero"/>
        <c:auto val="1"/>
        <c:lblAlgn val="ctr"/>
        <c:lblOffset val="100"/>
      </c:catAx>
      <c:valAx>
        <c:axId val="64003456"/>
        <c:scaling>
          <c:orientation val="minMax"/>
        </c:scaling>
        <c:delete val="1"/>
        <c:axPos val="b"/>
        <c:numFmt formatCode="General" sourceLinked="1"/>
        <c:tickLblPos val="none"/>
        <c:crossAx val="64001920"/>
        <c:crosses val="autoZero"/>
        <c:crossBetween val="between"/>
      </c:valAx>
    </c:plotArea>
    <c:plotVisOnly val="1"/>
    <c:dispBlanksAs val="gap"/>
  </c:chart>
  <c:spPr>
    <a:solidFill>
      <a:sysClr val="window" lastClr="FFFFFF"/>
    </a:solidFill>
    <a:ln w="25400" cap="flat" cmpd="sng" algn="ctr">
      <a:solidFill>
        <a:srgbClr val="DD8047"/>
      </a:solidFill>
      <a:prstDash val="solid"/>
    </a:ln>
    <a:effectLst/>
  </c:spPr>
  <c:txPr>
    <a:bodyPr/>
    <a:lstStyle/>
    <a:p>
      <a:pPr>
        <a:defRPr>
          <a:solidFill>
            <a:sysClr val="windowText" lastClr="000000"/>
          </a:solidFill>
          <a:latin typeface="+mn-lt"/>
          <a:ea typeface="+mn-ea"/>
          <a:cs typeface="+mn-cs"/>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kumimoji="0" lang="en-US" sz="2000" i="1" kern="1200" dirty="0">
                <a:solidFill>
                  <a:schemeClr val="dk1"/>
                </a:solidFill>
                <a:latin typeface="+mn-lt"/>
                <a:ea typeface="+mn-ea"/>
                <a:cs typeface="+mn-cs"/>
              </a:defRPr>
            </a:pPr>
            <a:r>
              <a:rPr kumimoji="0" lang="en-US" sz="2000" b="0" i="0" kern="1200" dirty="0">
                <a:solidFill>
                  <a:schemeClr val="dk1"/>
                </a:solidFill>
                <a:latin typeface="Tw Cen MT" pitchFamily="34" charset="0"/>
                <a:ea typeface="+mn-ea"/>
                <a:cs typeface="+mn-cs"/>
              </a:rPr>
              <a:t>Summary reports, statistical graphing, analysis, score carding and dashboards will increase the productivity of your department?</a:t>
            </a:r>
          </a:p>
        </c:rich>
      </c:tx>
      <c:layout/>
    </c:title>
    <c:view3D>
      <c:rotX val="30"/>
      <c:perspective val="30"/>
    </c:view3D>
    <c:plotArea>
      <c:layout/>
      <c:pie3DChart>
        <c:varyColors val="1"/>
        <c:ser>
          <c:idx val="0"/>
          <c:order val="0"/>
          <c:dLbls>
            <c:txPr>
              <a:bodyPr/>
              <a:lstStyle/>
              <a:p>
                <a:pPr>
                  <a:defRPr sz="1200" baseline="0"/>
                </a:pPr>
                <a:endParaRPr lang="en-US"/>
              </a:p>
            </c:txPr>
            <c:showCatName val="1"/>
            <c:showPercent val="1"/>
            <c:showLeaderLines val="1"/>
          </c:dLbls>
          <c:cat>
            <c:strRef>
              <c:f>Sheet1!$C$60:$C$62</c:f>
              <c:strCache>
                <c:ptCount val="3"/>
                <c:pt idx="0">
                  <c:v>Yes </c:v>
                </c:pt>
                <c:pt idx="1">
                  <c:v>No</c:v>
                </c:pt>
                <c:pt idx="2">
                  <c:v>Can't Say</c:v>
                </c:pt>
              </c:strCache>
            </c:strRef>
          </c:cat>
          <c:val>
            <c:numRef>
              <c:f>Sheet1!$D$60:$D$62</c:f>
              <c:numCache>
                <c:formatCode>General</c:formatCode>
                <c:ptCount val="3"/>
                <c:pt idx="0">
                  <c:v>42</c:v>
                </c:pt>
                <c:pt idx="1">
                  <c:v>0</c:v>
                </c:pt>
                <c:pt idx="2">
                  <c:v>6</c:v>
                </c:pt>
              </c:numCache>
            </c:numRef>
          </c:val>
        </c:ser>
        <c:dLbls>
          <c:showCatName val="1"/>
          <c:showPercent val="1"/>
        </c:dLbls>
      </c:pie3DChart>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9"/>
  <c:clrMapOvr bg1="lt1" tx1="dk1" bg2="lt2" tx2="dk2" accent1="accent1" accent2="accent2" accent3="accent3" accent4="accent4" accent5="accent5" accent6="accent6" hlink="hlink" folHlink="folHlink"/>
  <c:chart>
    <c:title>
      <c:tx>
        <c:rich>
          <a:bodyPr/>
          <a:lstStyle/>
          <a:p>
            <a:pPr>
              <a:defRPr sz="2000"/>
            </a:pPr>
            <a:r>
              <a:rPr lang="en-US" sz="2000" dirty="0">
                <a:latin typeface="Times New Roman" pitchFamily="18" charset="0"/>
                <a:cs typeface="Times New Roman" pitchFamily="18" charset="0"/>
              </a:rPr>
              <a:t>Why should</a:t>
            </a:r>
            <a:r>
              <a:rPr lang="en-US" sz="2000" baseline="0" dirty="0">
                <a:latin typeface="Times New Roman" pitchFamily="18" charset="0"/>
                <a:cs typeface="Times New Roman" pitchFamily="18" charset="0"/>
              </a:rPr>
              <a:t> a BI Solution be implemented</a:t>
            </a:r>
            <a:r>
              <a:rPr lang="en-US" sz="2000" baseline="0" dirty="0" smtClean="0">
                <a:latin typeface="Times New Roman" pitchFamily="18" charset="0"/>
                <a:cs typeface="Times New Roman" pitchFamily="18" charset="0"/>
              </a:rPr>
              <a:t>?</a:t>
            </a:r>
          </a:p>
          <a:p>
            <a:pPr>
              <a:defRPr sz="2000"/>
            </a:pPr>
            <a:endParaRPr lang="en-US" sz="2000" dirty="0">
              <a:latin typeface="Times New Roman" pitchFamily="18" charset="0"/>
              <a:cs typeface="Times New Roman" pitchFamily="18" charset="0"/>
            </a:endParaRPr>
          </a:p>
        </c:rich>
      </c:tx>
      <c:layout/>
    </c:title>
    <c:plotArea>
      <c:layout/>
      <c:barChart>
        <c:barDir val="bar"/>
        <c:grouping val="clustered"/>
        <c:ser>
          <c:idx val="0"/>
          <c:order val="0"/>
          <c:cat>
            <c:strRef>
              <c:f>Sheet1!$C$66:$C$71</c:f>
              <c:strCache>
                <c:ptCount val="6"/>
                <c:pt idx="0">
                  <c:v>To improve diagnosis, treatment and clinical outcomes</c:v>
                </c:pt>
                <c:pt idx="1">
                  <c:v>To improve business efficiency.</c:v>
                </c:pt>
                <c:pt idx="2">
                  <c:v>For revenue capture and financial performance.</c:v>
                </c:pt>
                <c:pt idx="3">
                  <c:v>To gain competitive advantage.</c:v>
                </c:pt>
                <c:pt idx="4">
                  <c:v>To carry out predictive analysis of a disease</c:v>
                </c:pt>
                <c:pt idx="5">
                  <c:v>For supply chain/inventory management.</c:v>
                </c:pt>
              </c:strCache>
            </c:strRef>
          </c:cat>
          <c:val>
            <c:numRef>
              <c:f>Sheet1!$D$66:$D$71</c:f>
              <c:numCache>
                <c:formatCode>General</c:formatCode>
                <c:ptCount val="6"/>
                <c:pt idx="0">
                  <c:v>10</c:v>
                </c:pt>
                <c:pt idx="1">
                  <c:v>38</c:v>
                </c:pt>
                <c:pt idx="2">
                  <c:v>22</c:v>
                </c:pt>
                <c:pt idx="3">
                  <c:v>9</c:v>
                </c:pt>
                <c:pt idx="4">
                  <c:v>12</c:v>
                </c:pt>
                <c:pt idx="5">
                  <c:v>17</c:v>
                </c:pt>
              </c:numCache>
            </c:numRef>
          </c:val>
        </c:ser>
        <c:gapWidth val="75"/>
        <c:overlap val="-25"/>
        <c:axId val="84354560"/>
        <c:axId val="84356096"/>
      </c:barChart>
      <c:catAx>
        <c:axId val="84354560"/>
        <c:scaling>
          <c:orientation val="minMax"/>
        </c:scaling>
        <c:axPos val="l"/>
        <c:majorTickMark val="none"/>
        <c:tickLblPos val="nextTo"/>
        <c:txPr>
          <a:bodyPr/>
          <a:lstStyle/>
          <a:p>
            <a:pPr>
              <a:defRPr sz="1700" baseline="0">
                <a:latin typeface="Times New Roman" pitchFamily="18" charset="0"/>
                <a:cs typeface="Times New Roman" pitchFamily="18" charset="0"/>
              </a:defRPr>
            </a:pPr>
            <a:endParaRPr lang="en-US"/>
          </a:p>
        </c:txPr>
        <c:crossAx val="84356096"/>
        <c:crosses val="autoZero"/>
        <c:auto val="1"/>
        <c:lblAlgn val="ctr"/>
        <c:lblOffset val="100"/>
      </c:catAx>
      <c:valAx>
        <c:axId val="84356096"/>
        <c:scaling>
          <c:orientation val="minMax"/>
        </c:scaling>
        <c:axPos val="b"/>
        <c:majorGridlines/>
        <c:numFmt formatCode="General" sourceLinked="1"/>
        <c:majorTickMark val="none"/>
        <c:tickLblPos val="nextTo"/>
        <c:spPr>
          <a:ln w="9525">
            <a:noFill/>
          </a:ln>
        </c:spPr>
        <c:crossAx val="84354560"/>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1"/>
  <c:clrMapOvr bg1="lt1" tx1="dk1" bg2="lt2" tx2="dk2" accent1="accent1" accent2="accent2" accent3="accent3" accent4="accent4" accent5="accent5" accent6="accent6" hlink="hlink" folHlink="folHlink"/>
  <c:chart>
    <c:title>
      <c:tx>
        <c:rich>
          <a:bodyPr/>
          <a:lstStyle/>
          <a:p>
            <a:pPr>
              <a:defRPr/>
            </a:pPr>
            <a:r>
              <a:rPr lang="en-US" sz="2800" b="0" dirty="0" smtClean="0">
                <a:latin typeface="Tw Cen MT" pitchFamily="34" charset="0"/>
                <a:cs typeface="Arabic Typesetting" pitchFamily="66" charset="-78"/>
              </a:rPr>
              <a:t>Who is the primary </a:t>
            </a:r>
            <a:r>
              <a:rPr lang="en-US" sz="2800" b="0" dirty="0">
                <a:latin typeface="Tw Cen MT" pitchFamily="34" charset="0"/>
                <a:cs typeface="Arabic Typesetting" pitchFamily="66" charset="-78"/>
              </a:rPr>
              <a:t>user</a:t>
            </a:r>
            <a:r>
              <a:rPr lang="en-US" sz="2800" b="0" baseline="0" dirty="0">
                <a:latin typeface="Tw Cen MT" pitchFamily="34" charset="0"/>
                <a:cs typeface="Arabic Typesetting" pitchFamily="66" charset="-78"/>
              </a:rPr>
              <a:t> for a BI solution?</a:t>
            </a:r>
            <a:endParaRPr lang="en-US" sz="2800" b="0" dirty="0">
              <a:latin typeface="Tw Cen MT" pitchFamily="34" charset="0"/>
              <a:cs typeface="Arabic Typesetting" pitchFamily="66" charset="-78"/>
            </a:endParaRPr>
          </a:p>
        </c:rich>
      </c:tx>
      <c:layout/>
    </c:title>
    <c:plotArea>
      <c:layout/>
      <c:barChart>
        <c:barDir val="col"/>
        <c:grouping val="clustered"/>
        <c:ser>
          <c:idx val="0"/>
          <c:order val="0"/>
          <c:cat>
            <c:strRef>
              <c:f>Sheet1!$C$78:$C$81</c:f>
              <c:strCache>
                <c:ptCount val="4"/>
                <c:pt idx="0">
                  <c:v>Physicians</c:v>
                </c:pt>
                <c:pt idx="1">
                  <c:v>Hospital Administrators</c:v>
                </c:pt>
                <c:pt idx="2">
                  <c:v>IT Managers</c:v>
                </c:pt>
                <c:pt idx="3">
                  <c:v>Nurses</c:v>
                </c:pt>
              </c:strCache>
            </c:strRef>
          </c:cat>
          <c:val>
            <c:numRef>
              <c:f>Sheet1!$D$78:$D$81</c:f>
              <c:numCache>
                <c:formatCode>General</c:formatCode>
                <c:ptCount val="4"/>
                <c:pt idx="0">
                  <c:v>10</c:v>
                </c:pt>
                <c:pt idx="1">
                  <c:v>41</c:v>
                </c:pt>
                <c:pt idx="2">
                  <c:v>8</c:v>
                </c:pt>
                <c:pt idx="3">
                  <c:v>2</c:v>
                </c:pt>
              </c:numCache>
            </c:numRef>
          </c:val>
        </c:ser>
        <c:dLbls>
          <c:showVal val="1"/>
        </c:dLbls>
        <c:overlap val="-25"/>
        <c:axId val="84273024"/>
        <c:axId val="84274560"/>
      </c:barChart>
      <c:catAx>
        <c:axId val="84273024"/>
        <c:scaling>
          <c:orientation val="minMax"/>
        </c:scaling>
        <c:axPos val="b"/>
        <c:majorTickMark val="none"/>
        <c:tickLblPos val="nextTo"/>
        <c:txPr>
          <a:bodyPr/>
          <a:lstStyle/>
          <a:p>
            <a:pPr>
              <a:defRPr sz="1600" baseline="0"/>
            </a:pPr>
            <a:endParaRPr lang="en-US"/>
          </a:p>
        </c:txPr>
        <c:crossAx val="84274560"/>
        <c:crosses val="autoZero"/>
        <c:auto val="1"/>
        <c:lblAlgn val="ctr"/>
        <c:lblOffset val="100"/>
      </c:catAx>
      <c:valAx>
        <c:axId val="84274560"/>
        <c:scaling>
          <c:orientation val="minMax"/>
        </c:scaling>
        <c:delete val="1"/>
        <c:axPos val="l"/>
        <c:numFmt formatCode="General" sourceLinked="1"/>
        <c:tickLblPos val="none"/>
        <c:crossAx val="84273024"/>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1"/>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cat>
            <c:strRef>
              <c:f>Sheet1!$C$87:$C$91</c:f>
              <c:strCache>
                <c:ptCount val="5"/>
                <c:pt idx="0">
                  <c:v>CIO</c:v>
                </c:pt>
                <c:pt idx="1">
                  <c:v>Hospital Administrator</c:v>
                </c:pt>
                <c:pt idx="2">
                  <c:v>IT Manager</c:v>
                </c:pt>
                <c:pt idx="3">
                  <c:v>Medical Administrator</c:v>
                </c:pt>
                <c:pt idx="4">
                  <c:v>CFO</c:v>
                </c:pt>
              </c:strCache>
            </c:strRef>
          </c:cat>
          <c:val>
            <c:numRef>
              <c:f>Sheet1!$D$87:$D$91</c:f>
              <c:numCache>
                <c:formatCode>General</c:formatCode>
                <c:ptCount val="5"/>
                <c:pt idx="0">
                  <c:v>36</c:v>
                </c:pt>
                <c:pt idx="1">
                  <c:v>16</c:v>
                </c:pt>
                <c:pt idx="2">
                  <c:v>5</c:v>
                </c:pt>
                <c:pt idx="3">
                  <c:v>4</c:v>
                </c:pt>
                <c:pt idx="4">
                  <c:v>19</c:v>
                </c:pt>
              </c:numCache>
            </c:numRef>
          </c:val>
        </c:ser>
        <c:dLbls>
          <c:showVal val="1"/>
        </c:dLbls>
        <c:overlap val="-25"/>
        <c:axId val="84722432"/>
        <c:axId val="84723968"/>
      </c:barChart>
      <c:catAx>
        <c:axId val="84722432"/>
        <c:scaling>
          <c:orientation val="minMax"/>
        </c:scaling>
        <c:axPos val="b"/>
        <c:majorTickMark val="none"/>
        <c:tickLblPos val="nextTo"/>
        <c:txPr>
          <a:bodyPr/>
          <a:lstStyle/>
          <a:p>
            <a:pPr>
              <a:defRPr sz="1600" baseline="0"/>
            </a:pPr>
            <a:endParaRPr lang="en-US"/>
          </a:p>
        </c:txPr>
        <c:crossAx val="84723968"/>
        <c:crosses val="autoZero"/>
        <c:auto val="1"/>
        <c:lblAlgn val="ctr"/>
        <c:lblOffset val="100"/>
      </c:catAx>
      <c:valAx>
        <c:axId val="84723968"/>
        <c:scaling>
          <c:orientation val="minMax"/>
        </c:scaling>
        <c:delete val="1"/>
        <c:axPos val="l"/>
        <c:numFmt formatCode="General" sourceLinked="1"/>
        <c:tickLblPos val="none"/>
        <c:crossAx val="84722432"/>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6C2D9-5079-4D8C-AF1D-A6C26E75E4AD}"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en-US"/>
        </a:p>
      </dgm:t>
    </dgm:pt>
    <dgm:pt modelId="{1F5C4E5F-370C-4E2B-810B-B9F3D4941044}">
      <dgm:prSet phldrT="[Text]"/>
      <dgm:spPr/>
      <dgm:t>
        <a:bodyPr/>
        <a:lstStyle/>
        <a:p>
          <a:r>
            <a:rPr lang="en-US" dirty="0" smtClean="0"/>
            <a:t>BI</a:t>
          </a:r>
          <a:endParaRPr lang="en-US" dirty="0"/>
        </a:p>
      </dgm:t>
    </dgm:pt>
    <dgm:pt modelId="{677725DE-BDA6-457A-B811-7F3566138844}" type="parTrans" cxnId="{7508071A-CB9C-4A63-B99B-CA3A645296C2}">
      <dgm:prSet/>
      <dgm:spPr/>
      <dgm:t>
        <a:bodyPr/>
        <a:lstStyle/>
        <a:p>
          <a:endParaRPr lang="en-US"/>
        </a:p>
      </dgm:t>
    </dgm:pt>
    <dgm:pt modelId="{CAF03E90-BED5-4420-9D02-54FF3C8A6B8E}" type="sibTrans" cxnId="{7508071A-CB9C-4A63-B99B-CA3A645296C2}">
      <dgm:prSet/>
      <dgm:spPr/>
      <dgm:t>
        <a:bodyPr/>
        <a:lstStyle/>
        <a:p>
          <a:endParaRPr lang="en-US"/>
        </a:p>
      </dgm:t>
    </dgm:pt>
    <dgm:pt modelId="{E7408644-5AB3-45DC-A90C-D3CFBE7D5ACA}">
      <dgm:prSet phldrT="[Text]"/>
      <dgm:spPr/>
      <dgm:t>
        <a:bodyPr/>
        <a:lstStyle/>
        <a:p>
          <a:r>
            <a:rPr lang="en-US" dirty="0" smtClean="0"/>
            <a:t>DW</a:t>
          </a:r>
          <a:endParaRPr lang="en-US" dirty="0"/>
        </a:p>
      </dgm:t>
    </dgm:pt>
    <dgm:pt modelId="{8316A6DF-ABEC-4162-A25D-50DB0F84F245}" type="parTrans" cxnId="{9FB29998-E870-4733-B4A6-443610FD8B13}">
      <dgm:prSet/>
      <dgm:spPr/>
      <dgm:t>
        <a:bodyPr/>
        <a:lstStyle/>
        <a:p>
          <a:endParaRPr lang="en-US"/>
        </a:p>
      </dgm:t>
    </dgm:pt>
    <dgm:pt modelId="{5BD651E0-F9FB-46B8-A37B-4B82BA998693}" type="sibTrans" cxnId="{9FB29998-E870-4733-B4A6-443610FD8B13}">
      <dgm:prSet/>
      <dgm:spPr/>
      <dgm:t>
        <a:bodyPr/>
        <a:lstStyle/>
        <a:p>
          <a:endParaRPr lang="en-US"/>
        </a:p>
      </dgm:t>
    </dgm:pt>
    <dgm:pt modelId="{D572287A-45EB-4E78-A743-D5EAEDC0291A}">
      <dgm:prSet phldrT="[Text]"/>
      <dgm:spPr/>
      <dgm:t>
        <a:bodyPr/>
        <a:lstStyle/>
        <a:p>
          <a:r>
            <a:rPr lang="en-US" dirty="0" smtClean="0"/>
            <a:t>DM</a:t>
          </a:r>
          <a:endParaRPr lang="en-US" dirty="0"/>
        </a:p>
      </dgm:t>
    </dgm:pt>
    <dgm:pt modelId="{FF9477BA-BD2A-4852-82DE-7A1431716E46}" type="parTrans" cxnId="{E50979B3-25A3-4D4E-A2B2-EBB6B6CB23E1}">
      <dgm:prSet/>
      <dgm:spPr/>
      <dgm:t>
        <a:bodyPr/>
        <a:lstStyle/>
        <a:p>
          <a:endParaRPr lang="en-US"/>
        </a:p>
      </dgm:t>
    </dgm:pt>
    <dgm:pt modelId="{12D7C546-88C6-4BD0-92D5-7832BF15F4C1}" type="sibTrans" cxnId="{E50979B3-25A3-4D4E-A2B2-EBB6B6CB23E1}">
      <dgm:prSet/>
      <dgm:spPr/>
      <dgm:t>
        <a:bodyPr/>
        <a:lstStyle/>
        <a:p>
          <a:endParaRPr lang="en-US"/>
        </a:p>
      </dgm:t>
    </dgm:pt>
    <dgm:pt modelId="{DD3D8837-ED3C-407E-A53D-8666FE07ADC6}" type="pres">
      <dgm:prSet presAssocID="{84C6C2D9-5079-4D8C-AF1D-A6C26E75E4AD}" presName="diagram" presStyleCnt="0">
        <dgm:presLayoutVars>
          <dgm:chPref val="1"/>
          <dgm:dir/>
          <dgm:animOne val="branch"/>
          <dgm:animLvl val="lvl"/>
          <dgm:resizeHandles val="exact"/>
        </dgm:presLayoutVars>
      </dgm:prSet>
      <dgm:spPr/>
      <dgm:t>
        <a:bodyPr/>
        <a:lstStyle/>
        <a:p>
          <a:endParaRPr lang="en-US"/>
        </a:p>
      </dgm:t>
    </dgm:pt>
    <dgm:pt modelId="{7EC57FD9-3B77-478E-9D9C-C09BC4FCC30B}" type="pres">
      <dgm:prSet presAssocID="{1F5C4E5F-370C-4E2B-810B-B9F3D4941044}" presName="root1" presStyleCnt="0"/>
      <dgm:spPr/>
    </dgm:pt>
    <dgm:pt modelId="{D66EEC65-B887-4C6E-AADD-366CF4017FA7}" type="pres">
      <dgm:prSet presAssocID="{1F5C4E5F-370C-4E2B-810B-B9F3D4941044}" presName="LevelOneTextNode" presStyleLbl="node0" presStyleIdx="0" presStyleCnt="1" custScaleX="29441" custScaleY="40905">
        <dgm:presLayoutVars>
          <dgm:chPref val="3"/>
        </dgm:presLayoutVars>
      </dgm:prSet>
      <dgm:spPr>
        <a:prstGeom prst="flowChartAlternateProcess">
          <a:avLst/>
        </a:prstGeom>
      </dgm:spPr>
      <dgm:t>
        <a:bodyPr/>
        <a:lstStyle/>
        <a:p>
          <a:endParaRPr lang="en-US"/>
        </a:p>
      </dgm:t>
    </dgm:pt>
    <dgm:pt modelId="{6BDE912F-10D0-47DD-930E-D96DB97E3833}" type="pres">
      <dgm:prSet presAssocID="{1F5C4E5F-370C-4E2B-810B-B9F3D4941044}" presName="level2hierChild" presStyleCnt="0"/>
      <dgm:spPr/>
    </dgm:pt>
    <dgm:pt modelId="{806682CA-081F-4512-AE94-115116516A6B}" type="pres">
      <dgm:prSet presAssocID="{8316A6DF-ABEC-4162-A25D-50DB0F84F245}" presName="conn2-1" presStyleLbl="parChTrans1D2" presStyleIdx="0" presStyleCnt="2"/>
      <dgm:spPr/>
      <dgm:t>
        <a:bodyPr/>
        <a:lstStyle/>
        <a:p>
          <a:endParaRPr lang="en-US"/>
        </a:p>
      </dgm:t>
    </dgm:pt>
    <dgm:pt modelId="{4EEA5CB8-C545-43A4-8C07-51EFBA117AE3}" type="pres">
      <dgm:prSet presAssocID="{8316A6DF-ABEC-4162-A25D-50DB0F84F245}" presName="connTx" presStyleLbl="parChTrans1D2" presStyleIdx="0" presStyleCnt="2"/>
      <dgm:spPr/>
      <dgm:t>
        <a:bodyPr/>
        <a:lstStyle/>
        <a:p>
          <a:endParaRPr lang="en-US"/>
        </a:p>
      </dgm:t>
    </dgm:pt>
    <dgm:pt modelId="{BD706D4A-EF9F-4414-8C35-0272C8C8364D}" type="pres">
      <dgm:prSet presAssocID="{E7408644-5AB3-45DC-A90C-D3CFBE7D5ACA}" presName="root2" presStyleCnt="0"/>
      <dgm:spPr/>
    </dgm:pt>
    <dgm:pt modelId="{59AAD9C4-B457-47DA-AD94-2A180C9B08F5}" type="pres">
      <dgm:prSet presAssocID="{E7408644-5AB3-45DC-A90C-D3CFBE7D5ACA}" presName="LevelTwoTextNode" presStyleLbl="node2" presStyleIdx="0" presStyleCnt="2" custScaleX="25594" custScaleY="32369">
        <dgm:presLayoutVars>
          <dgm:chPref val="3"/>
        </dgm:presLayoutVars>
      </dgm:prSet>
      <dgm:spPr/>
      <dgm:t>
        <a:bodyPr/>
        <a:lstStyle/>
        <a:p>
          <a:endParaRPr lang="en-US"/>
        </a:p>
      </dgm:t>
    </dgm:pt>
    <dgm:pt modelId="{EFCF8924-A97C-4D35-AE89-6BAD0AB5A6D3}" type="pres">
      <dgm:prSet presAssocID="{E7408644-5AB3-45DC-A90C-D3CFBE7D5ACA}" presName="level3hierChild" presStyleCnt="0"/>
      <dgm:spPr/>
    </dgm:pt>
    <dgm:pt modelId="{FE16CE67-FBF4-4689-86BB-329D0766AA19}" type="pres">
      <dgm:prSet presAssocID="{FF9477BA-BD2A-4852-82DE-7A1431716E46}" presName="conn2-1" presStyleLbl="parChTrans1D2" presStyleIdx="1" presStyleCnt="2"/>
      <dgm:spPr/>
      <dgm:t>
        <a:bodyPr/>
        <a:lstStyle/>
        <a:p>
          <a:endParaRPr lang="en-US"/>
        </a:p>
      </dgm:t>
    </dgm:pt>
    <dgm:pt modelId="{1FA19EF9-BF4C-4D18-A043-D9DC4B87EB82}" type="pres">
      <dgm:prSet presAssocID="{FF9477BA-BD2A-4852-82DE-7A1431716E46}" presName="connTx" presStyleLbl="parChTrans1D2" presStyleIdx="1" presStyleCnt="2"/>
      <dgm:spPr/>
      <dgm:t>
        <a:bodyPr/>
        <a:lstStyle/>
        <a:p>
          <a:endParaRPr lang="en-US"/>
        </a:p>
      </dgm:t>
    </dgm:pt>
    <dgm:pt modelId="{8E680205-1371-4CB5-9622-8A44F857718A}" type="pres">
      <dgm:prSet presAssocID="{D572287A-45EB-4E78-A743-D5EAEDC0291A}" presName="root2" presStyleCnt="0"/>
      <dgm:spPr/>
    </dgm:pt>
    <dgm:pt modelId="{1C75D26B-1CD4-471F-9396-9017A6F01524}" type="pres">
      <dgm:prSet presAssocID="{D572287A-45EB-4E78-A743-D5EAEDC0291A}" presName="LevelTwoTextNode" presStyleLbl="node2" presStyleIdx="1" presStyleCnt="2" custScaleX="27732" custScaleY="31531">
        <dgm:presLayoutVars>
          <dgm:chPref val="3"/>
        </dgm:presLayoutVars>
      </dgm:prSet>
      <dgm:spPr/>
      <dgm:t>
        <a:bodyPr/>
        <a:lstStyle/>
        <a:p>
          <a:endParaRPr lang="en-US"/>
        </a:p>
      </dgm:t>
    </dgm:pt>
    <dgm:pt modelId="{C409E4FD-DC36-4B94-A1CE-A52987E2711D}" type="pres">
      <dgm:prSet presAssocID="{D572287A-45EB-4E78-A743-D5EAEDC0291A}" presName="level3hierChild" presStyleCnt="0"/>
      <dgm:spPr/>
    </dgm:pt>
  </dgm:ptLst>
  <dgm:cxnLst>
    <dgm:cxn modelId="{7B018A93-503E-40E2-9C13-F5BEBF4EC97D}" type="presOf" srcId="{8316A6DF-ABEC-4162-A25D-50DB0F84F245}" destId="{806682CA-081F-4512-AE94-115116516A6B}" srcOrd="0" destOrd="0" presId="urn:microsoft.com/office/officeart/2005/8/layout/hierarchy2"/>
    <dgm:cxn modelId="{87096996-ADF3-44FA-81A5-3B515F7ED27A}" type="presOf" srcId="{D572287A-45EB-4E78-A743-D5EAEDC0291A}" destId="{1C75D26B-1CD4-471F-9396-9017A6F01524}" srcOrd="0" destOrd="0" presId="urn:microsoft.com/office/officeart/2005/8/layout/hierarchy2"/>
    <dgm:cxn modelId="{87B0A241-4D72-4A8F-9DAB-75513A6BB79C}" type="presOf" srcId="{1F5C4E5F-370C-4E2B-810B-B9F3D4941044}" destId="{D66EEC65-B887-4C6E-AADD-366CF4017FA7}" srcOrd="0" destOrd="0" presId="urn:microsoft.com/office/officeart/2005/8/layout/hierarchy2"/>
    <dgm:cxn modelId="{3D1B0B87-B59B-4613-84CF-F8F4A234A0B2}" type="presOf" srcId="{FF9477BA-BD2A-4852-82DE-7A1431716E46}" destId="{FE16CE67-FBF4-4689-86BB-329D0766AA19}" srcOrd="0" destOrd="0" presId="urn:microsoft.com/office/officeart/2005/8/layout/hierarchy2"/>
    <dgm:cxn modelId="{7508071A-CB9C-4A63-B99B-CA3A645296C2}" srcId="{84C6C2D9-5079-4D8C-AF1D-A6C26E75E4AD}" destId="{1F5C4E5F-370C-4E2B-810B-B9F3D4941044}" srcOrd="0" destOrd="0" parTransId="{677725DE-BDA6-457A-B811-7F3566138844}" sibTransId="{CAF03E90-BED5-4420-9D02-54FF3C8A6B8E}"/>
    <dgm:cxn modelId="{43774C39-766E-4DB7-941D-F5EDA3104DF3}" type="presOf" srcId="{84C6C2D9-5079-4D8C-AF1D-A6C26E75E4AD}" destId="{DD3D8837-ED3C-407E-A53D-8666FE07ADC6}" srcOrd="0" destOrd="0" presId="urn:microsoft.com/office/officeart/2005/8/layout/hierarchy2"/>
    <dgm:cxn modelId="{0EA059B7-6E30-413B-93A9-DB48D31A551D}" type="presOf" srcId="{8316A6DF-ABEC-4162-A25D-50DB0F84F245}" destId="{4EEA5CB8-C545-43A4-8C07-51EFBA117AE3}" srcOrd="1" destOrd="0" presId="urn:microsoft.com/office/officeart/2005/8/layout/hierarchy2"/>
    <dgm:cxn modelId="{4C39520D-FC92-42B3-BF4F-269FF2EB9265}" type="presOf" srcId="{E7408644-5AB3-45DC-A90C-D3CFBE7D5ACA}" destId="{59AAD9C4-B457-47DA-AD94-2A180C9B08F5}" srcOrd="0" destOrd="0" presId="urn:microsoft.com/office/officeart/2005/8/layout/hierarchy2"/>
    <dgm:cxn modelId="{2B8178D5-2A20-4D57-858D-3E2574E990A9}" type="presOf" srcId="{FF9477BA-BD2A-4852-82DE-7A1431716E46}" destId="{1FA19EF9-BF4C-4D18-A043-D9DC4B87EB82}" srcOrd="1" destOrd="0" presId="urn:microsoft.com/office/officeart/2005/8/layout/hierarchy2"/>
    <dgm:cxn modelId="{9FB29998-E870-4733-B4A6-443610FD8B13}" srcId="{1F5C4E5F-370C-4E2B-810B-B9F3D4941044}" destId="{E7408644-5AB3-45DC-A90C-D3CFBE7D5ACA}" srcOrd="0" destOrd="0" parTransId="{8316A6DF-ABEC-4162-A25D-50DB0F84F245}" sibTransId="{5BD651E0-F9FB-46B8-A37B-4B82BA998693}"/>
    <dgm:cxn modelId="{E50979B3-25A3-4D4E-A2B2-EBB6B6CB23E1}" srcId="{1F5C4E5F-370C-4E2B-810B-B9F3D4941044}" destId="{D572287A-45EB-4E78-A743-D5EAEDC0291A}" srcOrd="1" destOrd="0" parTransId="{FF9477BA-BD2A-4852-82DE-7A1431716E46}" sibTransId="{12D7C546-88C6-4BD0-92D5-7832BF15F4C1}"/>
    <dgm:cxn modelId="{2490145E-538C-47D2-8F38-10F5F243948A}" type="presParOf" srcId="{DD3D8837-ED3C-407E-A53D-8666FE07ADC6}" destId="{7EC57FD9-3B77-478E-9D9C-C09BC4FCC30B}" srcOrd="0" destOrd="0" presId="urn:microsoft.com/office/officeart/2005/8/layout/hierarchy2"/>
    <dgm:cxn modelId="{4D2EE41C-2B1C-4771-A315-DD4519778C96}" type="presParOf" srcId="{7EC57FD9-3B77-478E-9D9C-C09BC4FCC30B}" destId="{D66EEC65-B887-4C6E-AADD-366CF4017FA7}" srcOrd="0" destOrd="0" presId="urn:microsoft.com/office/officeart/2005/8/layout/hierarchy2"/>
    <dgm:cxn modelId="{87E540C6-B760-4975-B6B9-467D5AA3A73A}" type="presParOf" srcId="{7EC57FD9-3B77-478E-9D9C-C09BC4FCC30B}" destId="{6BDE912F-10D0-47DD-930E-D96DB97E3833}" srcOrd="1" destOrd="0" presId="urn:microsoft.com/office/officeart/2005/8/layout/hierarchy2"/>
    <dgm:cxn modelId="{01F7482C-D922-4EDD-9B6C-E6A68ED72EB4}" type="presParOf" srcId="{6BDE912F-10D0-47DD-930E-D96DB97E3833}" destId="{806682CA-081F-4512-AE94-115116516A6B}" srcOrd="0" destOrd="0" presId="urn:microsoft.com/office/officeart/2005/8/layout/hierarchy2"/>
    <dgm:cxn modelId="{44549CE8-A172-4D31-A52A-EE1C6EEBB821}" type="presParOf" srcId="{806682CA-081F-4512-AE94-115116516A6B}" destId="{4EEA5CB8-C545-43A4-8C07-51EFBA117AE3}" srcOrd="0" destOrd="0" presId="urn:microsoft.com/office/officeart/2005/8/layout/hierarchy2"/>
    <dgm:cxn modelId="{79EDE65D-7B29-4984-B9E1-B036CE930A01}" type="presParOf" srcId="{6BDE912F-10D0-47DD-930E-D96DB97E3833}" destId="{BD706D4A-EF9F-4414-8C35-0272C8C8364D}" srcOrd="1" destOrd="0" presId="urn:microsoft.com/office/officeart/2005/8/layout/hierarchy2"/>
    <dgm:cxn modelId="{AA63552C-3597-411B-A0CE-832684C8C6DD}" type="presParOf" srcId="{BD706D4A-EF9F-4414-8C35-0272C8C8364D}" destId="{59AAD9C4-B457-47DA-AD94-2A180C9B08F5}" srcOrd="0" destOrd="0" presId="urn:microsoft.com/office/officeart/2005/8/layout/hierarchy2"/>
    <dgm:cxn modelId="{889AAC30-9CB1-4522-936C-6B57DBCEF0DB}" type="presParOf" srcId="{BD706D4A-EF9F-4414-8C35-0272C8C8364D}" destId="{EFCF8924-A97C-4D35-AE89-6BAD0AB5A6D3}" srcOrd="1" destOrd="0" presId="urn:microsoft.com/office/officeart/2005/8/layout/hierarchy2"/>
    <dgm:cxn modelId="{BD705F14-A747-43A7-BB67-07BF5ED271A0}" type="presParOf" srcId="{6BDE912F-10D0-47DD-930E-D96DB97E3833}" destId="{FE16CE67-FBF4-4689-86BB-329D0766AA19}" srcOrd="2" destOrd="0" presId="urn:microsoft.com/office/officeart/2005/8/layout/hierarchy2"/>
    <dgm:cxn modelId="{8A57FC45-C6C0-4A4E-ADDA-A3B9C422EE2E}" type="presParOf" srcId="{FE16CE67-FBF4-4689-86BB-329D0766AA19}" destId="{1FA19EF9-BF4C-4D18-A043-D9DC4B87EB82}" srcOrd="0" destOrd="0" presId="urn:microsoft.com/office/officeart/2005/8/layout/hierarchy2"/>
    <dgm:cxn modelId="{AF4DF66D-7592-4457-BF0E-7359209BAF79}" type="presParOf" srcId="{6BDE912F-10D0-47DD-930E-D96DB97E3833}" destId="{8E680205-1371-4CB5-9622-8A44F857718A}" srcOrd="3" destOrd="0" presId="urn:microsoft.com/office/officeart/2005/8/layout/hierarchy2"/>
    <dgm:cxn modelId="{8CA42985-0D0E-4920-8F70-DD324869EFF7}" type="presParOf" srcId="{8E680205-1371-4CB5-9622-8A44F857718A}" destId="{1C75D26B-1CD4-471F-9396-9017A6F01524}" srcOrd="0" destOrd="0" presId="urn:microsoft.com/office/officeart/2005/8/layout/hierarchy2"/>
    <dgm:cxn modelId="{197CC378-F78F-49A7-B16D-1F3C9AD840C4}" type="presParOf" srcId="{8E680205-1371-4CB5-9622-8A44F857718A}" destId="{C409E4FD-DC36-4B94-A1CE-A52987E2711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8AAE1-8062-429F-BC92-42C18279E471}" type="doc">
      <dgm:prSet loTypeId="urn:microsoft.com/office/officeart/2005/8/layout/radial4" loCatId="relationship" qsTypeId="urn:microsoft.com/office/officeart/2005/8/quickstyle/simple2" qsCatId="simple" csTypeId="urn:microsoft.com/office/officeart/2005/8/colors/accent0_3" csCatId="mainScheme" phldr="1"/>
      <dgm:spPr/>
      <dgm:t>
        <a:bodyPr/>
        <a:lstStyle/>
        <a:p>
          <a:endParaRPr lang="en-US"/>
        </a:p>
      </dgm:t>
    </dgm:pt>
    <dgm:pt modelId="{167EC2D3-8FDB-458E-87DF-BFC357B24739}">
      <dgm:prSet phldrT="[Text]" custT="1"/>
      <dgm:spPr/>
      <dgm:t>
        <a:bodyPr/>
        <a:lstStyle/>
        <a:p>
          <a:r>
            <a:rPr lang="en-US" sz="3200" dirty="0" smtClean="0"/>
            <a:t>Data warehouse</a:t>
          </a:r>
          <a:endParaRPr lang="en-US" sz="3200" dirty="0"/>
        </a:p>
      </dgm:t>
    </dgm:pt>
    <dgm:pt modelId="{F606D68F-6007-46D3-8EFB-2EFBF82F7A07}" type="parTrans" cxnId="{A3B8C455-D049-4961-B57E-948379A99D1C}">
      <dgm:prSet/>
      <dgm:spPr/>
      <dgm:t>
        <a:bodyPr/>
        <a:lstStyle/>
        <a:p>
          <a:endParaRPr lang="en-US"/>
        </a:p>
      </dgm:t>
    </dgm:pt>
    <dgm:pt modelId="{9C47E707-D2D6-46BD-8605-62D88F52FBC4}" type="sibTrans" cxnId="{A3B8C455-D049-4961-B57E-948379A99D1C}">
      <dgm:prSet/>
      <dgm:spPr/>
      <dgm:t>
        <a:bodyPr/>
        <a:lstStyle/>
        <a:p>
          <a:endParaRPr lang="en-US"/>
        </a:p>
      </dgm:t>
    </dgm:pt>
    <dgm:pt modelId="{80D4D176-4E63-4598-9484-D86FBD8C0F22}">
      <dgm:prSet phldrT="[Text]" custT="1"/>
      <dgm:spPr/>
      <dgm:t>
        <a:bodyPr/>
        <a:lstStyle/>
        <a:p>
          <a:r>
            <a:rPr lang="en-US" sz="2400" dirty="0" smtClean="0"/>
            <a:t>LIS</a:t>
          </a:r>
          <a:endParaRPr lang="en-US" sz="2400" dirty="0"/>
        </a:p>
      </dgm:t>
    </dgm:pt>
    <dgm:pt modelId="{3E0C3B32-CDF2-418D-AC80-A513EEE15772}" type="parTrans" cxnId="{84BFA854-1271-43BF-BBDB-86A5DD346277}">
      <dgm:prSet/>
      <dgm:spPr/>
      <dgm:t>
        <a:bodyPr/>
        <a:lstStyle/>
        <a:p>
          <a:endParaRPr lang="en-US"/>
        </a:p>
      </dgm:t>
    </dgm:pt>
    <dgm:pt modelId="{C09307FA-D81E-42A9-B597-05CD75C221DE}" type="sibTrans" cxnId="{84BFA854-1271-43BF-BBDB-86A5DD346277}">
      <dgm:prSet/>
      <dgm:spPr/>
      <dgm:t>
        <a:bodyPr/>
        <a:lstStyle/>
        <a:p>
          <a:endParaRPr lang="en-US"/>
        </a:p>
      </dgm:t>
    </dgm:pt>
    <dgm:pt modelId="{AB46DEA4-C610-4EAA-A563-43AF6B488EEA}">
      <dgm:prSet phldrT="[Text]" custT="1"/>
      <dgm:spPr/>
      <dgm:t>
        <a:bodyPr/>
        <a:lstStyle/>
        <a:p>
          <a:r>
            <a:rPr lang="en-US" sz="2400" dirty="0" smtClean="0"/>
            <a:t>RIS</a:t>
          </a:r>
          <a:endParaRPr lang="en-US" sz="2400" dirty="0"/>
        </a:p>
      </dgm:t>
    </dgm:pt>
    <dgm:pt modelId="{6FF8F0FC-1B21-4A20-89AB-A7B254340B0D}" type="parTrans" cxnId="{F0848493-004F-4A71-8C82-6579B2DA71A5}">
      <dgm:prSet/>
      <dgm:spPr/>
      <dgm:t>
        <a:bodyPr/>
        <a:lstStyle/>
        <a:p>
          <a:endParaRPr lang="en-US"/>
        </a:p>
      </dgm:t>
    </dgm:pt>
    <dgm:pt modelId="{E6F0BFDF-F316-49C2-9530-25FAD8863AB3}" type="sibTrans" cxnId="{F0848493-004F-4A71-8C82-6579B2DA71A5}">
      <dgm:prSet/>
      <dgm:spPr/>
      <dgm:t>
        <a:bodyPr/>
        <a:lstStyle/>
        <a:p>
          <a:endParaRPr lang="en-US"/>
        </a:p>
      </dgm:t>
    </dgm:pt>
    <dgm:pt modelId="{F4CCA2D8-1718-4122-8414-65912D18957A}">
      <dgm:prSet phldrT="[Text]" custT="1"/>
      <dgm:spPr/>
      <dgm:t>
        <a:bodyPr/>
        <a:lstStyle/>
        <a:p>
          <a:r>
            <a:rPr lang="en-US" sz="2400" dirty="0" smtClean="0"/>
            <a:t>HMIS</a:t>
          </a:r>
          <a:endParaRPr lang="en-US" sz="2400" dirty="0"/>
        </a:p>
      </dgm:t>
    </dgm:pt>
    <dgm:pt modelId="{0D450BAB-7AA0-441F-BFF5-3EC5A4246820}" type="parTrans" cxnId="{11203156-37C9-4A1C-97EA-A916DCB45A20}">
      <dgm:prSet/>
      <dgm:spPr/>
      <dgm:t>
        <a:bodyPr/>
        <a:lstStyle/>
        <a:p>
          <a:endParaRPr lang="en-US"/>
        </a:p>
      </dgm:t>
    </dgm:pt>
    <dgm:pt modelId="{23531CF5-44B4-4EF4-80CD-DE08CCDBEBF8}" type="sibTrans" cxnId="{11203156-37C9-4A1C-97EA-A916DCB45A20}">
      <dgm:prSet/>
      <dgm:spPr/>
      <dgm:t>
        <a:bodyPr/>
        <a:lstStyle/>
        <a:p>
          <a:endParaRPr lang="en-US"/>
        </a:p>
      </dgm:t>
    </dgm:pt>
    <dgm:pt modelId="{2B6179C6-D94E-4574-A7E6-862CA8F711EF}">
      <dgm:prSet custT="1"/>
      <dgm:spPr/>
      <dgm:t>
        <a:bodyPr/>
        <a:lstStyle/>
        <a:p>
          <a:r>
            <a:rPr lang="en-US" sz="2400" dirty="0" smtClean="0"/>
            <a:t>HIS</a:t>
          </a:r>
          <a:endParaRPr lang="en-US" sz="2400" dirty="0"/>
        </a:p>
      </dgm:t>
    </dgm:pt>
    <dgm:pt modelId="{EAD7D10C-4879-4E4E-ABCD-5955EF0694E0}" type="parTrans" cxnId="{56C6E18A-F55F-47A6-96E3-32D17EADCE74}">
      <dgm:prSet/>
      <dgm:spPr/>
      <dgm:t>
        <a:bodyPr/>
        <a:lstStyle/>
        <a:p>
          <a:endParaRPr lang="en-US"/>
        </a:p>
      </dgm:t>
    </dgm:pt>
    <dgm:pt modelId="{14B6A065-2CBC-43B7-8A18-56EF32D1F6DB}" type="sibTrans" cxnId="{56C6E18A-F55F-47A6-96E3-32D17EADCE74}">
      <dgm:prSet/>
      <dgm:spPr/>
      <dgm:t>
        <a:bodyPr/>
        <a:lstStyle/>
        <a:p>
          <a:endParaRPr lang="en-US"/>
        </a:p>
      </dgm:t>
    </dgm:pt>
    <dgm:pt modelId="{1C3348A8-DCAA-41F2-A1B6-A7B624DDAD94}">
      <dgm:prSet custT="1"/>
      <dgm:spPr/>
      <dgm:t>
        <a:bodyPr/>
        <a:lstStyle/>
        <a:p>
          <a:r>
            <a:rPr lang="en-US" sz="2400" dirty="0" smtClean="0"/>
            <a:t>EMR</a:t>
          </a:r>
          <a:endParaRPr lang="en-US" sz="2400" dirty="0"/>
        </a:p>
      </dgm:t>
    </dgm:pt>
    <dgm:pt modelId="{3488AF72-8308-4F8A-8CFE-F4671167EE84}" type="parTrans" cxnId="{F7F5CB8D-E6D0-46D6-AD00-922DA54DF6AC}">
      <dgm:prSet/>
      <dgm:spPr/>
      <dgm:t>
        <a:bodyPr/>
        <a:lstStyle/>
        <a:p>
          <a:endParaRPr lang="en-US"/>
        </a:p>
      </dgm:t>
    </dgm:pt>
    <dgm:pt modelId="{D9C18F32-BDE8-4D1F-864B-AB84E1A0E74B}" type="sibTrans" cxnId="{F7F5CB8D-E6D0-46D6-AD00-922DA54DF6AC}">
      <dgm:prSet/>
      <dgm:spPr/>
      <dgm:t>
        <a:bodyPr/>
        <a:lstStyle/>
        <a:p>
          <a:endParaRPr lang="en-US"/>
        </a:p>
      </dgm:t>
    </dgm:pt>
    <dgm:pt modelId="{4E1874A3-A5FD-465A-AB3F-7FC1C615A158}">
      <dgm:prSet custT="1"/>
      <dgm:spPr/>
      <dgm:t>
        <a:bodyPr/>
        <a:lstStyle/>
        <a:p>
          <a:r>
            <a:rPr lang="en-US" sz="2400" dirty="0" smtClean="0"/>
            <a:t>CDSS</a:t>
          </a:r>
          <a:endParaRPr lang="en-US" sz="3600" dirty="0"/>
        </a:p>
      </dgm:t>
    </dgm:pt>
    <dgm:pt modelId="{33D8EDEB-4D2B-4711-B7DA-9F44652097E4}" type="parTrans" cxnId="{73586503-BFEF-4E5C-95B5-DE47BF1E8317}">
      <dgm:prSet/>
      <dgm:spPr/>
      <dgm:t>
        <a:bodyPr/>
        <a:lstStyle/>
        <a:p>
          <a:endParaRPr lang="en-US"/>
        </a:p>
      </dgm:t>
    </dgm:pt>
    <dgm:pt modelId="{614BC93D-AA1B-48E1-BAFD-0054D0D88C0A}" type="sibTrans" cxnId="{73586503-BFEF-4E5C-95B5-DE47BF1E8317}">
      <dgm:prSet/>
      <dgm:spPr/>
      <dgm:t>
        <a:bodyPr/>
        <a:lstStyle/>
        <a:p>
          <a:endParaRPr lang="en-US"/>
        </a:p>
      </dgm:t>
    </dgm:pt>
    <dgm:pt modelId="{5C220DBE-19A5-40E9-A703-DDCF8AF4E7F8}" type="pres">
      <dgm:prSet presAssocID="{5048AAE1-8062-429F-BC92-42C18279E471}" presName="cycle" presStyleCnt="0">
        <dgm:presLayoutVars>
          <dgm:chMax val="1"/>
          <dgm:dir/>
          <dgm:animLvl val="ctr"/>
          <dgm:resizeHandles val="exact"/>
        </dgm:presLayoutVars>
      </dgm:prSet>
      <dgm:spPr/>
      <dgm:t>
        <a:bodyPr/>
        <a:lstStyle/>
        <a:p>
          <a:endParaRPr lang="en-US"/>
        </a:p>
      </dgm:t>
    </dgm:pt>
    <dgm:pt modelId="{903772EB-2344-4911-BE9D-D500222CDDBD}" type="pres">
      <dgm:prSet presAssocID="{167EC2D3-8FDB-458E-87DF-BFC357B24739}" presName="centerShape" presStyleLbl="node0" presStyleIdx="0" presStyleCnt="1" custScaleX="131970" custScaleY="138810"/>
      <dgm:spPr>
        <a:prstGeom prst="flowChartMagneticDisk">
          <a:avLst/>
        </a:prstGeom>
      </dgm:spPr>
      <dgm:t>
        <a:bodyPr/>
        <a:lstStyle/>
        <a:p>
          <a:endParaRPr lang="en-US"/>
        </a:p>
      </dgm:t>
    </dgm:pt>
    <dgm:pt modelId="{91ACD4AC-D711-416C-94E0-816460BD5381}" type="pres">
      <dgm:prSet presAssocID="{3E0C3B32-CDF2-418D-AC80-A513EEE15772}" presName="parTrans" presStyleLbl="bgSibTrans2D1" presStyleIdx="0" presStyleCnt="6"/>
      <dgm:spPr/>
      <dgm:t>
        <a:bodyPr/>
        <a:lstStyle/>
        <a:p>
          <a:endParaRPr lang="en-US"/>
        </a:p>
      </dgm:t>
    </dgm:pt>
    <dgm:pt modelId="{DDCD473D-986B-4FD9-A1FC-D2DB9DEA586F}" type="pres">
      <dgm:prSet presAssocID="{80D4D176-4E63-4598-9484-D86FBD8C0F22}" presName="node" presStyleLbl="node1" presStyleIdx="0" presStyleCnt="6">
        <dgm:presLayoutVars>
          <dgm:bulletEnabled val="1"/>
        </dgm:presLayoutVars>
      </dgm:prSet>
      <dgm:spPr/>
      <dgm:t>
        <a:bodyPr/>
        <a:lstStyle/>
        <a:p>
          <a:endParaRPr lang="en-US"/>
        </a:p>
      </dgm:t>
    </dgm:pt>
    <dgm:pt modelId="{85119E8A-643B-4300-83CD-425AE37DE163}" type="pres">
      <dgm:prSet presAssocID="{6FF8F0FC-1B21-4A20-89AB-A7B254340B0D}" presName="parTrans" presStyleLbl="bgSibTrans2D1" presStyleIdx="1" presStyleCnt="6"/>
      <dgm:spPr/>
      <dgm:t>
        <a:bodyPr/>
        <a:lstStyle/>
        <a:p>
          <a:endParaRPr lang="en-US"/>
        </a:p>
      </dgm:t>
    </dgm:pt>
    <dgm:pt modelId="{03EE22EF-296C-432D-B117-3DAD4D169E98}" type="pres">
      <dgm:prSet presAssocID="{AB46DEA4-C610-4EAA-A563-43AF6B488EEA}" presName="node" presStyleLbl="node1" presStyleIdx="1" presStyleCnt="6">
        <dgm:presLayoutVars>
          <dgm:bulletEnabled val="1"/>
        </dgm:presLayoutVars>
      </dgm:prSet>
      <dgm:spPr/>
      <dgm:t>
        <a:bodyPr/>
        <a:lstStyle/>
        <a:p>
          <a:endParaRPr lang="en-US"/>
        </a:p>
      </dgm:t>
    </dgm:pt>
    <dgm:pt modelId="{72AA0671-1CB7-4F15-8CDC-3AA34ACE164C}" type="pres">
      <dgm:prSet presAssocID="{EAD7D10C-4879-4E4E-ABCD-5955EF0694E0}" presName="parTrans" presStyleLbl="bgSibTrans2D1" presStyleIdx="2" presStyleCnt="6"/>
      <dgm:spPr/>
      <dgm:t>
        <a:bodyPr/>
        <a:lstStyle/>
        <a:p>
          <a:endParaRPr lang="en-US"/>
        </a:p>
      </dgm:t>
    </dgm:pt>
    <dgm:pt modelId="{40AEAC45-7A9D-4B4D-AAC1-2CB68F0CA195}" type="pres">
      <dgm:prSet presAssocID="{2B6179C6-D94E-4574-A7E6-862CA8F711EF}" presName="node" presStyleLbl="node1" presStyleIdx="2" presStyleCnt="6">
        <dgm:presLayoutVars>
          <dgm:bulletEnabled val="1"/>
        </dgm:presLayoutVars>
      </dgm:prSet>
      <dgm:spPr/>
      <dgm:t>
        <a:bodyPr/>
        <a:lstStyle/>
        <a:p>
          <a:endParaRPr lang="en-US"/>
        </a:p>
      </dgm:t>
    </dgm:pt>
    <dgm:pt modelId="{FA98E693-7170-4188-887A-D2147E9C69E7}" type="pres">
      <dgm:prSet presAssocID="{3488AF72-8308-4F8A-8CFE-F4671167EE84}" presName="parTrans" presStyleLbl="bgSibTrans2D1" presStyleIdx="3" presStyleCnt="6"/>
      <dgm:spPr/>
      <dgm:t>
        <a:bodyPr/>
        <a:lstStyle/>
        <a:p>
          <a:endParaRPr lang="en-US"/>
        </a:p>
      </dgm:t>
    </dgm:pt>
    <dgm:pt modelId="{5FB77FBF-B03E-4D78-A233-AFC418F84AC1}" type="pres">
      <dgm:prSet presAssocID="{1C3348A8-DCAA-41F2-A1B6-A7B624DDAD94}" presName="node" presStyleLbl="node1" presStyleIdx="3" presStyleCnt="6">
        <dgm:presLayoutVars>
          <dgm:bulletEnabled val="1"/>
        </dgm:presLayoutVars>
      </dgm:prSet>
      <dgm:spPr/>
      <dgm:t>
        <a:bodyPr/>
        <a:lstStyle/>
        <a:p>
          <a:endParaRPr lang="en-US"/>
        </a:p>
      </dgm:t>
    </dgm:pt>
    <dgm:pt modelId="{F512698D-CDC1-4769-B44F-0E7FCBA5A217}" type="pres">
      <dgm:prSet presAssocID="{0D450BAB-7AA0-441F-BFF5-3EC5A4246820}" presName="parTrans" presStyleLbl="bgSibTrans2D1" presStyleIdx="4" presStyleCnt="6"/>
      <dgm:spPr/>
      <dgm:t>
        <a:bodyPr/>
        <a:lstStyle/>
        <a:p>
          <a:endParaRPr lang="en-US"/>
        </a:p>
      </dgm:t>
    </dgm:pt>
    <dgm:pt modelId="{8B0D9F3A-EA77-457A-8CE8-3D99A12D2E3C}" type="pres">
      <dgm:prSet presAssocID="{F4CCA2D8-1718-4122-8414-65912D18957A}" presName="node" presStyleLbl="node1" presStyleIdx="4" presStyleCnt="6">
        <dgm:presLayoutVars>
          <dgm:bulletEnabled val="1"/>
        </dgm:presLayoutVars>
      </dgm:prSet>
      <dgm:spPr/>
      <dgm:t>
        <a:bodyPr/>
        <a:lstStyle/>
        <a:p>
          <a:endParaRPr lang="en-US"/>
        </a:p>
      </dgm:t>
    </dgm:pt>
    <dgm:pt modelId="{1DCF2C8D-E88E-445C-96EF-83D4D9187DE3}" type="pres">
      <dgm:prSet presAssocID="{33D8EDEB-4D2B-4711-B7DA-9F44652097E4}" presName="parTrans" presStyleLbl="bgSibTrans2D1" presStyleIdx="5" presStyleCnt="6"/>
      <dgm:spPr/>
      <dgm:t>
        <a:bodyPr/>
        <a:lstStyle/>
        <a:p>
          <a:endParaRPr lang="en-US"/>
        </a:p>
      </dgm:t>
    </dgm:pt>
    <dgm:pt modelId="{EA75E4D9-DEB9-484E-BC1E-CF39364A8A5B}" type="pres">
      <dgm:prSet presAssocID="{4E1874A3-A5FD-465A-AB3F-7FC1C615A158}" presName="node" presStyleLbl="node1" presStyleIdx="5" presStyleCnt="6">
        <dgm:presLayoutVars>
          <dgm:bulletEnabled val="1"/>
        </dgm:presLayoutVars>
      </dgm:prSet>
      <dgm:spPr/>
      <dgm:t>
        <a:bodyPr/>
        <a:lstStyle/>
        <a:p>
          <a:endParaRPr lang="en-US"/>
        </a:p>
      </dgm:t>
    </dgm:pt>
  </dgm:ptLst>
  <dgm:cxnLst>
    <dgm:cxn modelId="{DD78D9AE-9179-4910-BE19-FE168739B14D}" type="presOf" srcId="{6FF8F0FC-1B21-4A20-89AB-A7B254340B0D}" destId="{85119E8A-643B-4300-83CD-425AE37DE163}" srcOrd="0" destOrd="0" presId="urn:microsoft.com/office/officeart/2005/8/layout/radial4"/>
    <dgm:cxn modelId="{89231B46-3FBA-4E01-8390-739C86C8A0BE}" type="presOf" srcId="{2B6179C6-D94E-4574-A7E6-862CA8F711EF}" destId="{40AEAC45-7A9D-4B4D-AAC1-2CB68F0CA195}" srcOrd="0" destOrd="0" presId="urn:microsoft.com/office/officeart/2005/8/layout/radial4"/>
    <dgm:cxn modelId="{7FCAFAC9-00A7-4FDA-AA43-2E19D846CBD4}" type="presOf" srcId="{0D450BAB-7AA0-441F-BFF5-3EC5A4246820}" destId="{F512698D-CDC1-4769-B44F-0E7FCBA5A217}" srcOrd="0" destOrd="0" presId="urn:microsoft.com/office/officeart/2005/8/layout/radial4"/>
    <dgm:cxn modelId="{C7C91F45-185F-43CB-901A-5B9ED32D7E32}" type="presOf" srcId="{F4CCA2D8-1718-4122-8414-65912D18957A}" destId="{8B0D9F3A-EA77-457A-8CE8-3D99A12D2E3C}" srcOrd="0" destOrd="0" presId="urn:microsoft.com/office/officeart/2005/8/layout/radial4"/>
    <dgm:cxn modelId="{73586503-BFEF-4E5C-95B5-DE47BF1E8317}" srcId="{167EC2D3-8FDB-458E-87DF-BFC357B24739}" destId="{4E1874A3-A5FD-465A-AB3F-7FC1C615A158}" srcOrd="5" destOrd="0" parTransId="{33D8EDEB-4D2B-4711-B7DA-9F44652097E4}" sibTransId="{614BC93D-AA1B-48E1-BAFD-0054D0D88C0A}"/>
    <dgm:cxn modelId="{3AFB91A7-789D-47F7-81BC-010140A542B8}" type="presOf" srcId="{AB46DEA4-C610-4EAA-A563-43AF6B488EEA}" destId="{03EE22EF-296C-432D-B117-3DAD4D169E98}" srcOrd="0" destOrd="0" presId="urn:microsoft.com/office/officeart/2005/8/layout/radial4"/>
    <dgm:cxn modelId="{A3B8C455-D049-4961-B57E-948379A99D1C}" srcId="{5048AAE1-8062-429F-BC92-42C18279E471}" destId="{167EC2D3-8FDB-458E-87DF-BFC357B24739}" srcOrd="0" destOrd="0" parTransId="{F606D68F-6007-46D3-8EFB-2EFBF82F7A07}" sibTransId="{9C47E707-D2D6-46BD-8605-62D88F52FBC4}"/>
    <dgm:cxn modelId="{B74A127B-46D3-446B-82C3-3068E7AEE331}" type="presOf" srcId="{80D4D176-4E63-4598-9484-D86FBD8C0F22}" destId="{DDCD473D-986B-4FD9-A1FC-D2DB9DEA586F}" srcOrd="0" destOrd="0" presId="urn:microsoft.com/office/officeart/2005/8/layout/radial4"/>
    <dgm:cxn modelId="{F0848493-004F-4A71-8C82-6579B2DA71A5}" srcId="{167EC2D3-8FDB-458E-87DF-BFC357B24739}" destId="{AB46DEA4-C610-4EAA-A563-43AF6B488EEA}" srcOrd="1" destOrd="0" parTransId="{6FF8F0FC-1B21-4A20-89AB-A7B254340B0D}" sibTransId="{E6F0BFDF-F316-49C2-9530-25FAD8863AB3}"/>
    <dgm:cxn modelId="{883E7B7F-55A2-4761-9D54-48D37A41F672}" type="presOf" srcId="{167EC2D3-8FDB-458E-87DF-BFC357B24739}" destId="{903772EB-2344-4911-BE9D-D500222CDDBD}" srcOrd="0" destOrd="0" presId="urn:microsoft.com/office/officeart/2005/8/layout/radial4"/>
    <dgm:cxn modelId="{84BFA854-1271-43BF-BBDB-86A5DD346277}" srcId="{167EC2D3-8FDB-458E-87DF-BFC357B24739}" destId="{80D4D176-4E63-4598-9484-D86FBD8C0F22}" srcOrd="0" destOrd="0" parTransId="{3E0C3B32-CDF2-418D-AC80-A513EEE15772}" sibTransId="{C09307FA-D81E-42A9-B597-05CD75C221DE}"/>
    <dgm:cxn modelId="{27E5E5EE-0DFA-4A6D-B5E9-53188DB5885B}" type="presOf" srcId="{33D8EDEB-4D2B-4711-B7DA-9F44652097E4}" destId="{1DCF2C8D-E88E-445C-96EF-83D4D9187DE3}" srcOrd="0" destOrd="0" presId="urn:microsoft.com/office/officeart/2005/8/layout/radial4"/>
    <dgm:cxn modelId="{A87956C8-0456-4AAF-93B9-DFE2B81BB3DF}" type="presOf" srcId="{5048AAE1-8062-429F-BC92-42C18279E471}" destId="{5C220DBE-19A5-40E9-A703-DDCF8AF4E7F8}" srcOrd="0" destOrd="0" presId="urn:microsoft.com/office/officeart/2005/8/layout/radial4"/>
    <dgm:cxn modelId="{DCED2381-0E1F-4A0A-BF69-6E3EFC0F544A}" type="presOf" srcId="{3488AF72-8308-4F8A-8CFE-F4671167EE84}" destId="{FA98E693-7170-4188-887A-D2147E9C69E7}" srcOrd="0" destOrd="0" presId="urn:microsoft.com/office/officeart/2005/8/layout/radial4"/>
    <dgm:cxn modelId="{68B5BC98-3532-482D-94C7-DB7EC31BF5F0}" type="presOf" srcId="{4E1874A3-A5FD-465A-AB3F-7FC1C615A158}" destId="{EA75E4D9-DEB9-484E-BC1E-CF39364A8A5B}" srcOrd="0" destOrd="0" presId="urn:microsoft.com/office/officeart/2005/8/layout/radial4"/>
    <dgm:cxn modelId="{A107C8CC-71D4-415A-9F77-4AC820F38FB1}" type="presOf" srcId="{EAD7D10C-4879-4E4E-ABCD-5955EF0694E0}" destId="{72AA0671-1CB7-4F15-8CDC-3AA34ACE164C}" srcOrd="0" destOrd="0" presId="urn:microsoft.com/office/officeart/2005/8/layout/radial4"/>
    <dgm:cxn modelId="{11203156-37C9-4A1C-97EA-A916DCB45A20}" srcId="{167EC2D3-8FDB-458E-87DF-BFC357B24739}" destId="{F4CCA2D8-1718-4122-8414-65912D18957A}" srcOrd="4" destOrd="0" parTransId="{0D450BAB-7AA0-441F-BFF5-3EC5A4246820}" sibTransId="{23531CF5-44B4-4EF4-80CD-DE08CCDBEBF8}"/>
    <dgm:cxn modelId="{56C6E18A-F55F-47A6-96E3-32D17EADCE74}" srcId="{167EC2D3-8FDB-458E-87DF-BFC357B24739}" destId="{2B6179C6-D94E-4574-A7E6-862CA8F711EF}" srcOrd="2" destOrd="0" parTransId="{EAD7D10C-4879-4E4E-ABCD-5955EF0694E0}" sibTransId="{14B6A065-2CBC-43B7-8A18-56EF32D1F6DB}"/>
    <dgm:cxn modelId="{989C6E0A-B7B0-436E-BD9A-5961AB1C9E1B}" type="presOf" srcId="{3E0C3B32-CDF2-418D-AC80-A513EEE15772}" destId="{91ACD4AC-D711-416C-94E0-816460BD5381}" srcOrd="0" destOrd="0" presId="urn:microsoft.com/office/officeart/2005/8/layout/radial4"/>
    <dgm:cxn modelId="{F7F5CB8D-E6D0-46D6-AD00-922DA54DF6AC}" srcId="{167EC2D3-8FDB-458E-87DF-BFC357B24739}" destId="{1C3348A8-DCAA-41F2-A1B6-A7B624DDAD94}" srcOrd="3" destOrd="0" parTransId="{3488AF72-8308-4F8A-8CFE-F4671167EE84}" sibTransId="{D9C18F32-BDE8-4D1F-864B-AB84E1A0E74B}"/>
    <dgm:cxn modelId="{6935DF87-51DE-45F0-BFD7-B8E9C81C6963}" type="presOf" srcId="{1C3348A8-DCAA-41F2-A1B6-A7B624DDAD94}" destId="{5FB77FBF-B03E-4D78-A233-AFC418F84AC1}" srcOrd="0" destOrd="0" presId="urn:microsoft.com/office/officeart/2005/8/layout/radial4"/>
    <dgm:cxn modelId="{24219E7C-7954-4377-AE3D-76326734FAB7}" type="presParOf" srcId="{5C220DBE-19A5-40E9-A703-DDCF8AF4E7F8}" destId="{903772EB-2344-4911-BE9D-D500222CDDBD}" srcOrd="0" destOrd="0" presId="urn:microsoft.com/office/officeart/2005/8/layout/radial4"/>
    <dgm:cxn modelId="{BD2A1D2F-43F7-4567-8C64-FE57A242F27A}" type="presParOf" srcId="{5C220DBE-19A5-40E9-A703-DDCF8AF4E7F8}" destId="{91ACD4AC-D711-416C-94E0-816460BD5381}" srcOrd="1" destOrd="0" presId="urn:microsoft.com/office/officeart/2005/8/layout/radial4"/>
    <dgm:cxn modelId="{644BA2F5-A8B4-4361-A1F5-F970DF75FAA9}" type="presParOf" srcId="{5C220DBE-19A5-40E9-A703-DDCF8AF4E7F8}" destId="{DDCD473D-986B-4FD9-A1FC-D2DB9DEA586F}" srcOrd="2" destOrd="0" presId="urn:microsoft.com/office/officeart/2005/8/layout/radial4"/>
    <dgm:cxn modelId="{8FA7EC56-06F1-48EC-BD87-3316F570FD88}" type="presParOf" srcId="{5C220DBE-19A5-40E9-A703-DDCF8AF4E7F8}" destId="{85119E8A-643B-4300-83CD-425AE37DE163}" srcOrd="3" destOrd="0" presId="urn:microsoft.com/office/officeart/2005/8/layout/radial4"/>
    <dgm:cxn modelId="{B1255BE0-8809-423A-B0D9-09B3F3BFF3DC}" type="presParOf" srcId="{5C220DBE-19A5-40E9-A703-DDCF8AF4E7F8}" destId="{03EE22EF-296C-432D-B117-3DAD4D169E98}" srcOrd="4" destOrd="0" presId="urn:microsoft.com/office/officeart/2005/8/layout/radial4"/>
    <dgm:cxn modelId="{47DCA114-D35D-45DA-A366-4E055B4B0A2D}" type="presParOf" srcId="{5C220DBE-19A5-40E9-A703-DDCF8AF4E7F8}" destId="{72AA0671-1CB7-4F15-8CDC-3AA34ACE164C}" srcOrd="5" destOrd="0" presId="urn:microsoft.com/office/officeart/2005/8/layout/radial4"/>
    <dgm:cxn modelId="{85C0A7B4-ADC4-432A-95CF-87244B8B0FA6}" type="presParOf" srcId="{5C220DBE-19A5-40E9-A703-DDCF8AF4E7F8}" destId="{40AEAC45-7A9D-4B4D-AAC1-2CB68F0CA195}" srcOrd="6" destOrd="0" presId="urn:microsoft.com/office/officeart/2005/8/layout/radial4"/>
    <dgm:cxn modelId="{D3B3AF27-8338-41A6-A21E-068499109F1D}" type="presParOf" srcId="{5C220DBE-19A5-40E9-A703-DDCF8AF4E7F8}" destId="{FA98E693-7170-4188-887A-D2147E9C69E7}" srcOrd="7" destOrd="0" presId="urn:microsoft.com/office/officeart/2005/8/layout/radial4"/>
    <dgm:cxn modelId="{440DEE6D-7E86-46FA-BADD-58C6C6D977F9}" type="presParOf" srcId="{5C220DBE-19A5-40E9-A703-DDCF8AF4E7F8}" destId="{5FB77FBF-B03E-4D78-A233-AFC418F84AC1}" srcOrd="8" destOrd="0" presId="urn:microsoft.com/office/officeart/2005/8/layout/radial4"/>
    <dgm:cxn modelId="{69725A22-46A6-4D78-911B-D356A1282873}" type="presParOf" srcId="{5C220DBE-19A5-40E9-A703-DDCF8AF4E7F8}" destId="{F512698D-CDC1-4769-B44F-0E7FCBA5A217}" srcOrd="9" destOrd="0" presId="urn:microsoft.com/office/officeart/2005/8/layout/radial4"/>
    <dgm:cxn modelId="{B276FDE4-0789-437F-A737-47C752F381DC}" type="presParOf" srcId="{5C220DBE-19A5-40E9-A703-DDCF8AF4E7F8}" destId="{8B0D9F3A-EA77-457A-8CE8-3D99A12D2E3C}" srcOrd="10" destOrd="0" presId="urn:microsoft.com/office/officeart/2005/8/layout/radial4"/>
    <dgm:cxn modelId="{FA1621AE-5C47-421A-8AE6-A772AA13DF62}" type="presParOf" srcId="{5C220DBE-19A5-40E9-A703-DDCF8AF4E7F8}" destId="{1DCF2C8D-E88E-445C-96EF-83D4D9187DE3}" srcOrd="11" destOrd="0" presId="urn:microsoft.com/office/officeart/2005/8/layout/radial4"/>
    <dgm:cxn modelId="{7A6DC27F-CBDB-4153-954C-0F442B4564E2}" type="presParOf" srcId="{5C220DBE-19A5-40E9-A703-DDCF8AF4E7F8}" destId="{EA75E4D9-DEB9-484E-BC1E-CF39364A8A5B}" srcOrd="1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2C771D-D381-4386-8B9B-B942BAEDA069}" type="doc">
      <dgm:prSet loTypeId="urn:microsoft.com/office/officeart/2005/8/layout/hierarchy6" loCatId="hierarchy" qsTypeId="urn:microsoft.com/office/officeart/2005/8/quickstyle/3d6" qsCatId="3D" csTypeId="urn:microsoft.com/office/officeart/2005/8/colors/colorful3" csCatId="colorful" phldr="1"/>
      <dgm:spPr/>
      <dgm:t>
        <a:bodyPr/>
        <a:lstStyle/>
        <a:p>
          <a:endParaRPr lang="en-US"/>
        </a:p>
      </dgm:t>
    </dgm:pt>
    <dgm:pt modelId="{472D74A7-7A82-4359-BDF6-2EB290D4DC7E}">
      <dgm:prSet phldrT="[Text]"/>
      <dgm:spPr/>
      <dgm:t>
        <a:bodyPr/>
        <a:lstStyle/>
        <a:p>
          <a:r>
            <a:rPr lang="en-US" dirty="0" smtClean="0"/>
            <a:t>Study</a:t>
          </a:r>
          <a:endParaRPr lang="en-US" dirty="0"/>
        </a:p>
      </dgm:t>
    </dgm:pt>
    <dgm:pt modelId="{6C0C99DE-BC21-4198-8F94-AB05219C7C89}" type="parTrans" cxnId="{DDE14716-48B8-4861-BB98-9D258546489A}">
      <dgm:prSet/>
      <dgm:spPr/>
      <dgm:t>
        <a:bodyPr/>
        <a:lstStyle/>
        <a:p>
          <a:endParaRPr lang="en-US"/>
        </a:p>
      </dgm:t>
    </dgm:pt>
    <dgm:pt modelId="{4F8B5506-FE5E-4324-B857-A22A6F088FE9}" type="sibTrans" cxnId="{DDE14716-48B8-4861-BB98-9D258546489A}">
      <dgm:prSet/>
      <dgm:spPr/>
      <dgm:t>
        <a:bodyPr/>
        <a:lstStyle/>
        <a:p>
          <a:endParaRPr lang="en-US"/>
        </a:p>
      </dgm:t>
    </dgm:pt>
    <dgm:pt modelId="{9D76FF74-40F7-4030-A816-029113AFF68E}">
      <dgm:prSet phldrT="[Text]"/>
      <dgm:spPr/>
      <dgm:t>
        <a:bodyPr/>
        <a:lstStyle/>
        <a:p>
          <a:r>
            <a:rPr lang="en-US" dirty="0" smtClean="0"/>
            <a:t>Part A</a:t>
          </a:r>
        </a:p>
      </dgm:t>
    </dgm:pt>
    <dgm:pt modelId="{8E153605-D207-443C-BFF8-A576B95D47EF}" type="parTrans" cxnId="{96A3CED6-5C80-4B01-8536-BCD375765EC6}">
      <dgm:prSet/>
      <dgm:spPr/>
      <dgm:t>
        <a:bodyPr/>
        <a:lstStyle/>
        <a:p>
          <a:endParaRPr lang="en-US"/>
        </a:p>
      </dgm:t>
    </dgm:pt>
    <dgm:pt modelId="{95CA95E8-B177-4A13-8B0D-E40DA1911C71}" type="sibTrans" cxnId="{96A3CED6-5C80-4B01-8536-BCD375765EC6}">
      <dgm:prSet/>
      <dgm:spPr/>
      <dgm:t>
        <a:bodyPr/>
        <a:lstStyle/>
        <a:p>
          <a:endParaRPr lang="en-US"/>
        </a:p>
      </dgm:t>
    </dgm:pt>
    <dgm:pt modelId="{FE594AB4-A673-4BC0-A942-B207F25317BA}">
      <dgm:prSet phldrT="[Text]"/>
      <dgm:spPr/>
      <dgm:t>
        <a:bodyPr/>
        <a:lstStyle/>
        <a:p>
          <a:r>
            <a:rPr lang="en-US" dirty="0" smtClean="0"/>
            <a:t>Part B</a:t>
          </a:r>
          <a:endParaRPr lang="en-US" dirty="0"/>
        </a:p>
      </dgm:t>
    </dgm:pt>
    <dgm:pt modelId="{4441BDD4-1433-4E4E-B274-3D163402C7C2}" type="parTrans" cxnId="{0CE60D38-E1D4-4047-AA5F-ADDBC0F2CC55}">
      <dgm:prSet/>
      <dgm:spPr/>
      <dgm:t>
        <a:bodyPr/>
        <a:lstStyle/>
        <a:p>
          <a:endParaRPr lang="en-US"/>
        </a:p>
      </dgm:t>
    </dgm:pt>
    <dgm:pt modelId="{B823C9BB-7C0F-4F1A-B627-322486BA77AF}" type="sibTrans" cxnId="{0CE60D38-E1D4-4047-AA5F-ADDBC0F2CC55}">
      <dgm:prSet/>
      <dgm:spPr/>
      <dgm:t>
        <a:bodyPr/>
        <a:lstStyle/>
        <a:p>
          <a:endParaRPr lang="en-US"/>
        </a:p>
      </dgm:t>
    </dgm:pt>
    <dgm:pt modelId="{B72FF514-2FC3-4E36-92DB-E0155425371A}" type="pres">
      <dgm:prSet presAssocID="{6B2C771D-D381-4386-8B9B-B942BAEDA069}" presName="mainComposite" presStyleCnt="0">
        <dgm:presLayoutVars>
          <dgm:chPref val="1"/>
          <dgm:dir/>
          <dgm:animOne val="branch"/>
          <dgm:animLvl val="lvl"/>
          <dgm:resizeHandles val="exact"/>
        </dgm:presLayoutVars>
      </dgm:prSet>
      <dgm:spPr/>
      <dgm:t>
        <a:bodyPr/>
        <a:lstStyle/>
        <a:p>
          <a:endParaRPr lang="en-US"/>
        </a:p>
      </dgm:t>
    </dgm:pt>
    <dgm:pt modelId="{8CEB5485-F8E1-47B9-92E1-9B0FDDE4104A}" type="pres">
      <dgm:prSet presAssocID="{6B2C771D-D381-4386-8B9B-B942BAEDA069}" presName="hierFlow" presStyleCnt="0"/>
      <dgm:spPr/>
    </dgm:pt>
    <dgm:pt modelId="{E468453D-1193-41F7-994E-EB628DD836B5}" type="pres">
      <dgm:prSet presAssocID="{6B2C771D-D381-4386-8B9B-B942BAEDA069}" presName="hierChild1" presStyleCnt="0">
        <dgm:presLayoutVars>
          <dgm:chPref val="1"/>
          <dgm:animOne val="branch"/>
          <dgm:animLvl val="lvl"/>
        </dgm:presLayoutVars>
      </dgm:prSet>
      <dgm:spPr/>
    </dgm:pt>
    <dgm:pt modelId="{FFAF0C66-B3B4-46A2-A14E-A7DF525E5AC6}" type="pres">
      <dgm:prSet presAssocID="{472D74A7-7A82-4359-BDF6-2EB290D4DC7E}" presName="Name14" presStyleCnt="0"/>
      <dgm:spPr/>
    </dgm:pt>
    <dgm:pt modelId="{7AAA0467-1D62-44ED-9CF8-9D9972E7E779}" type="pres">
      <dgm:prSet presAssocID="{472D74A7-7A82-4359-BDF6-2EB290D4DC7E}" presName="level1Shape" presStyleLbl="node0" presStyleIdx="0" presStyleCnt="1">
        <dgm:presLayoutVars>
          <dgm:chPref val="3"/>
        </dgm:presLayoutVars>
      </dgm:prSet>
      <dgm:spPr/>
      <dgm:t>
        <a:bodyPr/>
        <a:lstStyle/>
        <a:p>
          <a:endParaRPr lang="en-US"/>
        </a:p>
      </dgm:t>
    </dgm:pt>
    <dgm:pt modelId="{DE00D39E-8555-4246-9F88-A13D5963A620}" type="pres">
      <dgm:prSet presAssocID="{472D74A7-7A82-4359-BDF6-2EB290D4DC7E}" presName="hierChild2" presStyleCnt="0"/>
      <dgm:spPr/>
    </dgm:pt>
    <dgm:pt modelId="{3760DA2A-A8F0-4AC7-B101-E2181F4A6B37}" type="pres">
      <dgm:prSet presAssocID="{8E153605-D207-443C-BFF8-A576B95D47EF}" presName="Name19" presStyleLbl="parChTrans1D2" presStyleIdx="0" presStyleCnt="2"/>
      <dgm:spPr/>
      <dgm:t>
        <a:bodyPr/>
        <a:lstStyle/>
        <a:p>
          <a:endParaRPr lang="en-US"/>
        </a:p>
      </dgm:t>
    </dgm:pt>
    <dgm:pt modelId="{629BFA1F-8D5A-4114-8363-87A97BC7FFB4}" type="pres">
      <dgm:prSet presAssocID="{9D76FF74-40F7-4030-A816-029113AFF68E}" presName="Name21" presStyleCnt="0"/>
      <dgm:spPr/>
    </dgm:pt>
    <dgm:pt modelId="{D1FE5C8C-4A6D-4B30-A5A8-F3FCBA1312E8}" type="pres">
      <dgm:prSet presAssocID="{9D76FF74-40F7-4030-A816-029113AFF68E}" presName="level2Shape" presStyleLbl="node2" presStyleIdx="0" presStyleCnt="2"/>
      <dgm:spPr/>
      <dgm:t>
        <a:bodyPr/>
        <a:lstStyle/>
        <a:p>
          <a:endParaRPr lang="en-US"/>
        </a:p>
      </dgm:t>
    </dgm:pt>
    <dgm:pt modelId="{5B351C08-6DD8-4457-8F3F-EBDA31B3BCF3}" type="pres">
      <dgm:prSet presAssocID="{9D76FF74-40F7-4030-A816-029113AFF68E}" presName="hierChild3" presStyleCnt="0"/>
      <dgm:spPr/>
    </dgm:pt>
    <dgm:pt modelId="{551FE0AE-A6FC-478A-84B2-0711B925A298}" type="pres">
      <dgm:prSet presAssocID="{4441BDD4-1433-4E4E-B274-3D163402C7C2}" presName="Name19" presStyleLbl="parChTrans1D2" presStyleIdx="1" presStyleCnt="2"/>
      <dgm:spPr/>
      <dgm:t>
        <a:bodyPr/>
        <a:lstStyle/>
        <a:p>
          <a:endParaRPr lang="en-US"/>
        </a:p>
      </dgm:t>
    </dgm:pt>
    <dgm:pt modelId="{32CA5408-E326-41C7-AB12-4F559035376E}" type="pres">
      <dgm:prSet presAssocID="{FE594AB4-A673-4BC0-A942-B207F25317BA}" presName="Name21" presStyleCnt="0"/>
      <dgm:spPr/>
    </dgm:pt>
    <dgm:pt modelId="{CD9EA434-229D-421F-8AAF-31CFCB9747D3}" type="pres">
      <dgm:prSet presAssocID="{FE594AB4-A673-4BC0-A942-B207F25317BA}" presName="level2Shape" presStyleLbl="node2" presStyleIdx="1" presStyleCnt="2"/>
      <dgm:spPr/>
      <dgm:t>
        <a:bodyPr/>
        <a:lstStyle/>
        <a:p>
          <a:endParaRPr lang="en-US"/>
        </a:p>
      </dgm:t>
    </dgm:pt>
    <dgm:pt modelId="{0D0A6CB5-233D-430E-A20A-F56A213839FE}" type="pres">
      <dgm:prSet presAssocID="{FE594AB4-A673-4BC0-A942-B207F25317BA}" presName="hierChild3" presStyleCnt="0"/>
      <dgm:spPr/>
    </dgm:pt>
    <dgm:pt modelId="{33CD022E-34DC-453B-8B67-8C58E56757AE}" type="pres">
      <dgm:prSet presAssocID="{6B2C771D-D381-4386-8B9B-B942BAEDA069}" presName="bgShapesFlow" presStyleCnt="0"/>
      <dgm:spPr/>
    </dgm:pt>
  </dgm:ptLst>
  <dgm:cxnLst>
    <dgm:cxn modelId="{96A3CED6-5C80-4B01-8536-BCD375765EC6}" srcId="{472D74A7-7A82-4359-BDF6-2EB290D4DC7E}" destId="{9D76FF74-40F7-4030-A816-029113AFF68E}" srcOrd="0" destOrd="0" parTransId="{8E153605-D207-443C-BFF8-A576B95D47EF}" sibTransId="{95CA95E8-B177-4A13-8B0D-E40DA1911C71}"/>
    <dgm:cxn modelId="{A3AA5393-38F2-4692-B372-D6359CCB0B14}" type="presOf" srcId="{6B2C771D-D381-4386-8B9B-B942BAEDA069}" destId="{B72FF514-2FC3-4E36-92DB-E0155425371A}" srcOrd="0" destOrd="0" presId="urn:microsoft.com/office/officeart/2005/8/layout/hierarchy6"/>
    <dgm:cxn modelId="{0CE60D38-E1D4-4047-AA5F-ADDBC0F2CC55}" srcId="{472D74A7-7A82-4359-BDF6-2EB290D4DC7E}" destId="{FE594AB4-A673-4BC0-A942-B207F25317BA}" srcOrd="1" destOrd="0" parTransId="{4441BDD4-1433-4E4E-B274-3D163402C7C2}" sibTransId="{B823C9BB-7C0F-4F1A-B627-322486BA77AF}"/>
    <dgm:cxn modelId="{C2C434D0-AFDB-4BC1-8ED2-A24C75E5C57B}" type="presOf" srcId="{FE594AB4-A673-4BC0-A942-B207F25317BA}" destId="{CD9EA434-229D-421F-8AAF-31CFCB9747D3}" srcOrd="0" destOrd="0" presId="urn:microsoft.com/office/officeart/2005/8/layout/hierarchy6"/>
    <dgm:cxn modelId="{84E10EAC-1874-405A-A9F2-15DD70D2514E}" type="presOf" srcId="{4441BDD4-1433-4E4E-B274-3D163402C7C2}" destId="{551FE0AE-A6FC-478A-84B2-0711B925A298}" srcOrd="0" destOrd="0" presId="urn:microsoft.com/office/officeart/2005/8/layout/hierarchy6"/>
    <dgm:cxn modelId="{BD9FDDDE-588B-4268-8D12-768709218FC3}" type="presOf" srcId="{9D76FF74-40F7-4030-A816-029113AFF68E}" destId="{D1FE5C8C-4A6D-4B30-A5A8-F3FCBA1312E8}" srcOrd="0" destOrd="0" presId="urn:microsoft.com/office/officeart/2005/8/layout/hierarchy6"/>
    <dgm:cxn modelId="{DDE14716-48B8-4861-BB98-9D258546489A}" srcId="{6B2C771D-D381-4386-8B9B-B942BAEDA069}" destId="{472D74A7-7A82-4359-BDF6-2EB290D4DC7E}" srcOrd="0" destOrd="0" parTransId="{6C0C99DE-BC21-4198-8F94-AB05219C7C89}" sibTransId="{4F8B5506-FE5E-4324-B857-A22A6F088FE9}"/>
    <dgm:cxn modelId="{33F3861F-E2C6-46BB-A70E-D41D36397F60}" type="presOf" srcId="{8E153605-D207-443C-BFF8-A576B95D47EF}" destId="{3760DA2A-A8F0-4AC7-B101-E2181F4A6B37}" srcOrd="0" destOrd="0" presId="urn:microsoft.com/office/officeart/2005/8/layout/hierarchy6"/>
    <dgm:cxn modelId="{0B41D371-0F74-4BDF-A2D0-4C038943C424}" type="presOf" srcId="{472D74A7-7A82-4359-BDF6-2EB290D4DC7E}" destId="{7AAA0467-1D62-44ED-9CF8-9D9972E7E779}" srcOrd="0" destOrd="0" presId="urn:microsoft.com/office/officeart/2005/8/layout/hierarchy6"/>
    <dgm:cxn modelId="{7EF9A871-6576-4E9A-B46C-46AC0A29897B}" type="presParOf" srcId="{B72FF514-2FC3-4E36-92DB-E0155425371A}" destId="{8CEB5485-F8E1-47B9-92E1-9B0FDDE4104A}" srcOrd="0" destOrd="0" presId="urn:microsoft.com/office/officeart/2005/8/layout/hierarchy6"/>
    <dgm:cxn modelId="{099DCD64-A471-4BA5-B185-F9D970925091}" type="presParOf" srcId="{8CEB5485-F8E1-47B9-92E1-9B0FDDE4104A}" destId="{E468453D-1193-41F7-994E-EB628DD836B5}" srcOrd="0" destOrd="0" presId="urn:microsoft.com/office/officeart/2005/8/layout/hierarchy6"/>
    <dgm:cxn modelId="{5A54E856-9E38-46CD-8C48-0BBFA5757635}" type="presParOf" srcId="{E468453D-1193-41F7-994E-EB628DD836B5}" destId="{FFAF0C66-B3B4-46A2-A14E-A7DF525E5AC6}" srcOrd="0" destOrd="0" presId="urn:microsoft.com/office/officeart/2005/8/layout/hierarchy6"/>
    <dgm:cxn modelId="{54473BF2-BAF0-40FC-882C-FD5F6D175F41}" type="presParOf" srcId="{FFAF0C66-B3B4-46A2-A14E-A7DF525E5AC6}" destId="{7AAA0467-1D62-44ED-9CF8-9D9972E7E779}" srcOrd="0" destOrd="0" presId="urn:microsoft.com/office/officeart/2005/8/layout/hierarchy6"/>
    <dgm:cxn modelId="{A134FE80-7A15-400C-9A50-2A55820FC69B}" type="presParOf" srcId="{FFAF0C66-B3B4-46A2-A14E-A7DF525E5AC6}" destId="{DE00D39E-8555-4246-9F88-A13D5963A620}" srcOrd="1" destOrd="0" presId="urn:microsoft.com/office/officeart/2005/8/layout/hierarchy6"/>
    <dgm:cxn modelId="{4863CE7E-6B1A-4E71-BC57-930BC6C85C36}" type="presParOf" srcId="{DE00D39E-8555-4246-9F88-A13D5963A620}" destId="{3760DA2A-A8F0-4AC7-B101-E2181F4A6B37}" srcOrd="0" destOrd="0" presId="urn:microsoft.com/office/officeart/2005/8/layout/hierarchy6"/>
    <dgm:cxn modelId="{8D17AD92-8717-44FB-AA93-3009076579E5}" type="presParOf" srcId="{DE00D39E-8555-4246-9F88-A13D5963A620}" destId="{629BFA1F-8D5A-4114-8363-87A97BC7FFB4}" srcOrd="1" destOrd="0" presId="urn:microsoft.com/office/officeart/2005/8/layout/hierarchy6"/>
    <dgm:cxn modelId="{4FB8EF89-06FE-4BDC-9BCC-58C269A5EF27}" type="presParOf" srcId="{629BFA1F-8D5A-4114-8363-87A97BC7FFB4}" destId="{D1FE5C8C-4A6D-4B30-A5A8-F3FCBA1312E8}" srcOrd="0" destOrd="0" presId="urn:microsoft.com/office/officeart/2005/8/layout/hierarchy6"/>
    <dgm:cxn modelId="{9146AABC-955D-4DF0-B3F7-983E0C538237}" type="presParOf" srcId="{629BFA1F-8D5A-4114-8363-87A97BC7FFB4}" destId="{5B351C08-6DD8-4457-8F3F-EBDA31B3BCF3}" srcOrd="1" destOrd="0" presId="urn:microsoft.com/office/officeart/2005/8/layout/hierarchy6"/>
    <dgm:cxn modelId="{2D25244A-EF6B-4912-8C3B-7D577E49367A}" type="presParOf" srcId="{DE00D39E-8555-4246-9F88-A13D5963A620}" destId="{551FE0AE-A6FC-478A-84B2-0711B925A298}" srcOrd="2" destOrd="0" presId="urn:microsoft.com/office/officeart/2005/8/layout/hierarchy6"/>
    <dgm:cxn modelId="{6F097B0F-2EB1-4D6E-9941-745652209F77}" type="presParOf" srcId="{DE00D39E-8555-4246-9F88-A13D5963A620}" destId="{32CA5408-E326-41C7-AB12-4F559035376E}" srcOrd="3" destOrd="0" presId="urn:microsoft.com/office/officeart/2005/8/layout/hierarchy6"/>
    <dgm:cxn modelId="{AA59B688-868E-4F72-B075-EC04507DF155}" type="presParOf" srcId="{32CA5408-E326-41C7-AB12-4F559035376E}" destId="{CD9EA434-229D-421F-8AAF-31CFCB9747D3}" srcOrd="0" destOrd="0" presId="urn:microsoft.com/office/officeart/2005/8/layout/hierarchy6"/>
    <dgm:cxn modelId="{6FC25417-E842-4020-A116-EE118D02BD37}" type="presParOf" srcId="{32CA5408-E326-41C7-AB12-4F559035376E}" destId="{0D0A6CB5-233D-430E-A20A-F56A213839FE}" srcOrd="1" destOrd="0" presId="urn:microsoft.com/office/officeart/2005/8/layout/hierarchy6"/>
    <dgm:cxn modelId="{AC9A47CF-D60C-4E3F-A815-3B9BEA146F1C}" type="presParOf" srcId="{B72FF514-2FC3-4E36-92DB-E0155425371A}" destId="{33CD022E-34DC-453B-8B67-8C58E56757A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6EEC65-B887-4C6E-AADD-366CF4017FA7}">
      <dsp:nvSpPr>
        <dsp:cNvPr id="0" name=""/>
        <dsp:cNvSpPr/>
      </dsp:nvSpPr>
      <dsp:spPr>
        <a:xfrm>
          <a:off x="885874" y="694035"/>
          <a:ext cx="1383067" cy="960809"/>
        </a:xfrm>
        <a:prstGeom prst="flowChartAlternateProcess">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BI</a:t>
          </a:r>
          <a:endParaRPr lang="en-US" sz="5000" kern="1200" dirty="0"/>
        </a:p>
      </dsp:txBody>
      <dsp:txXfrm>
        <a:off x="885874" y="694035"/>
        <a:ext cx="1383067" cy="960809"/>
      </dsp:txXfrm>
    </dsp:sp>
    <dsp:sp modelId="{806682CA-081F-4512-AE94-115116516A6B}">
      <dsp:nvSpPr>
        <dsp:cNvPr id="0" name=""/>
        <dsp:cNvSpPr/>
      </dsp:nvSpPr>
      <dsp:spPr>
        <a:xfrm rot="20627075">
          <a:off x="2230017" y="811200"/>
          <a:ext cx="1956954" cy="180000"/>
        </a:xfrm>
        <a:custGeom>
          <a:avLst/>
          <a:gdLst/>
          <a:ahLst/>
          <a:cxnLst/>
          <a:rect l="0" t="0" r="0" b="0"/>
          <a:pathLst>
            <a:path>
              <a:moveTo>
                <a:pt x="0" y="90000"/>
              </a:moveTo>
              <a:lnTo>
                <a:pt x="1956954" y="90000"/>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20627075">
        <a:off x="3159570" y="852276"/>
        <a:ext cx="97847" cy="97847"/>
      </dsp:txXfrm>
    </dsp:sp>
    <dsp:sp modelId="{59AAD9C4-B457-47DA-AD94-2A180C9B08F5}">
      <dsp:nvSpPr>
        <dsp:cNvPr id="0" name=""/>
        <dsp:cNvSpPr/>
      </dsp:nvSpPr>
      <dsp:spPr>
        <a:xfrm>
          <a:off x="4148046" y="247806"/>
          <a:ext cx="1202344" cy="760308"/>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DW</a:t>
          </a:r>
          <a:endParaRPr lang="en-US" sz="5000" kern="1200" dirty="0"/>
        </a:p>
      </dsp:txBody>
      <dsp:txXfrm>
        <a:off x="4148046" y="247806"/>
        <a:ext cx="1202344" cy="760308"/>
      </dsp:txXfrm>
    </dsp:sp>
    <dsp:sp modelId="{FE16CE67-FBF4-4689-86BB-329D0766AA19}">
      <dsp:nvSpPr>
        <dsp:cNvPr id="0" name=""/>
        <dsp:cNvSpPr/>
      </dsp:nvSpPr>
      <dsp:spPr>
        <a:xfrm rot="989503">
          <a:off x="2228631" y="1362600"/>
          <a:ext cx="1959725" cy="180000"/>
        </a:xfrm>
        <a:custGeom>
          <a:avLst/>
          <a:gdLst/>
          <a:ahLst/>
          <a:cxnLst/>
          <a:rect l="0" t="0" r="0" b="0"/>
          <a:pathLst>
            <a:path>
              <a:moveTo>
                <a:pt x="0" y="90000"/>
              </a:moveTo>
              <a:lnTo>
                <a:pt x="1959725" y="90000"/>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989503">
        <a:off x="3159501" y="1403607"/>
        <a:ext cx="97986" cy="97986"/>
      </dsp:txXfrm>
    </dsp:sp>
    <dsp:sp modelId="{1C75D26B-1CD4-471F-9396-9017A6F01524}">
      <dsp:nvSpPr>
        <dsp:cNvPr id="0" name=""/>
        <dsp:cNvSpPr/>
      </dsp:nvSpPr>
      <dsp:spPr>
        <a:xfrm>
          <a:off x="4148046" y="1360447"/>
          <a:ext cx="1302782" cy="740625"/>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DM</a:t>
          </a:r>
          <a:endParaRPr lang="en-US" sz="5000" kern="1200" dirty="0"/>
        </a:p>
      </dsp:txBody>
      <dsp:txXfrm>
        <a:off x="4148046" y="1360447"/>
        <a:ext cx="1302782" cy="7406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3772EB-2344-4911-BE9D-D500222CDDBD}">
      <dsp:nvSpPr>
        <dsp:cNvPr id="0" name=""/>
        <dsp:cNvSpPr/>
      </dsp:nvSpPr>
      <dsp:spPr>
        <a:xfrm>
          <a:off x="1815474" y="1673158"/>
          <a:ext cx="1985674" cy="2088592"/>
        </a:xfrm>
        <a:prstGeom prst="flowChartMagneticDisk">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Data warehouse</a:t>
          </a:r>
          <a:endParaRPr lang="en-US" sz="3200" kern="1200" dirty="0"/>
        </a:p>
      </dsp:txBody>
      <dsp:txXfrm>
        <a:off x="1815474" y="1673158"/>
        <a:ext cx="1985674" cy="2088592"/>
      </dsp:txXfrm>
    </dsp:sp>
    <dsp:sp modelId="{91ACD4AC-D711-416C-94E0-816460BD5381}">
      <dsp:nvSpPr>
        <dsp:cNvPr id="0" name=""/>
        <dsp:cNvSpPr/>
      </dsp:nvSpPr>
      <dsp:spPr>
        <a:xfrm rot="10800000">
          <a:off x="527191" y="2503043"/>
          <a:ext cx="1217427" cy="428822"/>
        </a:xfrm>
        <a:prstGeom prst="lef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DDCD473D-986B-4FD9-A1FC-D2DB9DEA586F}">
      <dsp:nvSpPr>
        <dsp:cNvPr id="0" name=""/>
        <dsp:cNvSpPr/>
      </dsp:nvSpPr>
      <dsp:spPr>
        <a:xfrm>
          <a:off x="567" y="2296155"/>
          <a:ext cx="1053248" cy="842598"/>
        </a:xfrm>
        <a:prstGeom prst="roundRect">
          <a:avLst>
            <a:gd name="adj" fmla="val 1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LIS</a:t>
          </a:r>
          <a:endParaRPr lang="en-US" sz="2400" kern="1200" dirty="0"/>
        </a:p>
      </dsp:txBody>
      <dsp:txXfrm>
        <a:off x="567" y="2296155"/>
        <a:ext cx="1053248" cy="842598"/>
      </dsp:txXfrm>
    </dsp:sp>
    <dsp:sp modelId="{85119E8A-643B-4300-83CD-425AE37DE163}">
      <dsp:nvSpPr>
        <dsp:cNvPr id="0" name=""/>
        <dsp:cNvSpPr/>
      </dsp:nvSpPr>
      <dsp:spPr>
        <a:xfrm rot="12960000">
          <a:off x="848118" y="1515331"/>
          <a:ext cx="1201448" cy="428822"/>
        </a:xfrm>
        <a:prstGeom prst="lef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03EE22EF-296C-432D-B117-3DAD4D169E98}">
      <dsp:nvSpPr>
        <dsp:cNvPr id="0" name=""/>
        <dsp:cNvSpPr/>
      </dsp:nvSpPr>
      <dsp:spPr>
        <a:xfrm>
          <a:off x="436222" y="955346"/>
          <a:ext cx="1053248" cy="842598"/>
        </a:xfrm>
        <a:prstGeom prst="roundRect">
          <a:avLst>
            <a:gd name="adj" fmla="val 1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RIS</a:t>
          </a:r>
          <a:endParaRPr lang="en-US" sz="2400" kern="1200" dirty="0"/>
        </a:p>
      </dsp:txBody>
      <dsp:txXfrm>
        <a:off x="436222" y="955346"/>
        <a:ext cx="1053248" cy="842598"/>
      </dsp:txXfrm>
    </dsp:sp>
    <dsp:sp modelId="{72AA0671-1CB7-4F15-8CDC-3AA34ACE164C}">
      <dsp:nvSpPr>
        <dsp:cNvPr id="0" name=""/>
        <dsp:cNvSpPr/>
      </dsp:nvSpPr>
      <dsp:spPr>
        <a:xfrm rot="15120000">
          <a:off x="1697878" y="891730"/>
          <a:ext cx="1173771" cy="428822"/>
        </a:xfrm>
        <a:prstGeom prst="lef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40AEAC45-7A9D-4B4D-AAC1-2CB68F0CA195}">
      <dsp:nvSpPr>
        <dsp:cNvPr id="0" name=""/>
        <dsp:cNvSpPr/>
      </dsp:nvSpPr>
      <dsp:spPr>
        <a:xfrm>
          <a:off x="1576782" y="126681"/>
          <a:ext cx="1053248" cy="842598"/>
        </a:xfrm>
        <a:prstGeom prst="roundRect">
          <a:avLst>
            <a:gd name="adj" fmla="val 1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HIS</a:t>
          </a:r>
          <a:endParaRPr lang="en-US" sz="2400" kern="1200" dirty="0"/>
        </a:p>
      </dsp:txBody>
      <dsp:txXfrm>
        <a:off x="1576782" y="126681"/>
        <a:ext cx="1053248" cy="842598"/>
      </dsp:txXfrm>
    </dsp:sp>
    <dsp:sp modelId="{FA98E693-7170-4188-887A-D2147E9C69E7}">
      <dsp:nvSpPr>
        <dsp:cNvPr id="0" name=""/>
        <dsp:cNvSpPr/>
      </dsp:nvSpPr>
      <dsp:spPr>
        <a:xfrm rot="17280000">
          <a:off x="2744973" y="891730"/>
          <a:ext cx="1173771" cy="428822"/>
        </a:xfrm>
        <a:prstGeom prst="lef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5FB77FBF-B03E-4D78-A233-AFC418F84AC1}">
      <dsp:nvSpPr>
        <dsp:cNvPr id="0" name=""/>
        <dsp:cNvSpPr/>
      </dsp:nvSpPr>
      <dsp:spPr>
        <a:xfrm>
          <a:off x="2986592" y="126681"/>
          <a:ext cx="1053248" cy="842598"/>
        </a:xfrm>
        <a:prstGeom prst="roundRect">
          <a:avLst>
            <a:gd name="adj" fmla="val 1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EMR</a:t>
          </a:r>
          <a:endParaRPr lang="en-US" sz="2400" kern="1200" dirty="0"/>
        </a:p>
      </dsp:txBody>
      <dsp:txXfrm>
        <a:off x="2986592" y="126681"/>
        <a:ext cx="1053248" cy="842598"/>
      </dsp:txXfrm>
    </dsp:sp>
    <dsp:sp modelId="{F512698D-CDC1-4769-B44F-0E7FCBA5A217}">
      <dsp:nvSpPr>
        <dsp:cNvPr id="0" name=""/>
        <dsp:cNvSpPr/>
      </dsp:nvSpPr>
      <dsp:spPr>
        <a:xfrm rot="19440000">
          <a:off x="3567056" y="1515331"/>
          <a:ext cx="1201448" cy="428822"/>
        </a:xfrm>
        <a:prstGeom prst="lef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8B0D9F3A-EA77-457A-8CE8-3D99A12D2E3C}">
      <dsp:nvSpPr>
        <dsp:cNvPr id="0" name=""/>
        <dsp:cNvSpPr/>
      </dsp:nvSpPr>
      <dsp:spPr>
        <a:xfrm>
          <a:off x="4127152" y="955346"/>
          <a:ext cx="1053248" cy="842598"/>
        </a:xfrm>
        <a:prstGeom prst="roundRect">
          <a:avLst>
            <a:gd name="adj" fmla="val 1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HMIS</a:t>
          </a:r>
          <a:endParaRPr lang="en-US" sz="2400" kern="1200" dirty="0"/>
        </a:p>
      </dsp:txBody>
      <dsp:txXfrm>
        <a:off x="4127152" y="955346"/>
        <a:ext cx="1053248" cy="842598"/>
      </dsp:txXfrm>
    </dsp:sp>
    <dsp:sp modelId="{1DCF2C8D-E88E-445C-96EF-83D4D9187DE3}">
      <dsp:nvSpPr>
        <dsp:cNvPr id="0" name=""/>
        <dsp:cNvSpPr/>
      </dsp:nvSpPr>
      <dsp:spPr>
        <a:xfrm>
          <a:off x="3872004" y="2503043"/>
          <a:ext cx="1217427" cy="428822"/>
        </a:xfrm>
        <a:prstGeom prst="lef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EA75E4D9-DEB9-484E-BC1E-CF39364A8A5B}">
      <dsp:nvSpPr>
        <dsp:cNvPr id="0" name=""/>
        <dsp:cNvSpPr/>
      </dsp:nvSpPr>
      <dsp:spPr>
        <a:xfrm>
          <a:off x="4562807" y="2296155"/>
          <a:ext cx="1053248" cy="842598"/>
        </a:xfrm>
        <a:prstGeom prst="roundRect">
          <a:avLst>
            <a:gd name="adj" fmla="val 1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CDSS</a:t>
          </a:r>
          <a:endParaRPr lang="en-US" sz="3600" kern="1200" dirty="0"/>
        </a:p>
      </dsp:txBody>
      <dsp:txXfrm>
        <a:off x="4562807" y="2296155"/>
        <a:ext cx="1053248" cy="8425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AA0467-1D62-44ED-9CF8-9D9972E7E779}">
      <dsp:nvSpPr>
        <dsp:cNvPr id="0" name=""/>
        <dsp:cNvSpPr/>
      </dsp:nvSpPr>
      <dsp:spPr>
        <a:xfrm>
          <a:off x="2530581" y="2081"/>
          <a:ext cx="2067628" cy="1378418"/>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Study</a:t>
          </a:r>
          <a:endParaRPr lang="en-US" sz="5000" kern="1200" dirty="0"/>
        </a:p>
      </dsp:txBody>
      <dsp:txXfrm>
        <a:off x="2530581" y="2081"/>
        <a:ext cx="2067628" cy="1378418"/>
      </dsp:txXfrm>
    </dsp:sp>
    <dsp:sp modelId="{3760DA2A-A8F0-4AC7-B101-E2181F4A6B37}">
      <dsp:nvSpPr>
        <dsp:cNvPr id="0" name=""/>
        <dsp:cNvSpPr/>
      </dsp:nvSpPr>
      <dsp:spPr>
        <a:xfrm>
          <a:off x="2220437" y="1380500"/>
          <a:ext cx="1343958" cy="551367"/>
        </a:xfrm>
        <a:custGeom>
          <a:avLst/>
          <a:gdLst/>
          <a:ahLst/>
          <a:cxnLst/>
          <a:rect l="0" t="0" r="0" b="0"/>
          <a:pathLst>
            <a:path>
              <a:moveTo>
                <a:pt x="1343958" y="0"/>
              </a:moveTo>
              <a:lnTo>
                <a:pt x="1343958" y="275683"/>
              </a:lnTo>
              <a:lnTo>
                <a:pt x="0" y="275683"/>
              </a:lnTo>
              <a:lnTo>
                <a:pt x="0" y="551367"/>
              </a:lnTo>
            </a:path>
          </a:pathLst>
        </a:custGeom>
        <a:noFill/>
        <a:ln w="19050" cap="flat" cmpd="sng"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D1FE5C8C-4A6D-4B30-A5A8-F3FCBA1312E8}">
      <dsp:nvSpPr>
        <dsp:cNvPr id="0" name=""/>
        <dsp:cNvSpPr/>
      </dsp:nvSpPr>
      <dsp:spPr>
        <a:xfrm>
          <a:off x="1186623" y="1931867"/>
          <a:ext cx="2067628" cy="1378418"/>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Part A</a:t>
          </a:r>
        </a:p>
      </dsp:txBody>
      <dsp:txXfrm>
        <a:off x="1186623" y="1931867"/>
        <a:ext cx="2067628" cy="1378418"/>
      </dsp:txXfrm>
    </dsp:sp>
    <dsp:sp modelId="{551FE0AE-A6FC-478A-84B2-0711B925A298}">
      <dsp:nvSpPr>
        <dsp:cNvPr id="0" name=""/>
        <dsp:cNvSpPr/>
      </dsp:nvSpPr>
      <dsp:spPr>
        <a:xfrm>
          <a:off x="3564396" y="1380500"/>
          <a:ext cx="1343958" cy="551367"/>
        </a:xfrm>
        <a:custGeom>
          <a:avLst/>
          <a:gdLst/>
          <a:ahLst/>
          <a:cxnLst/>
          <a:rect l="0" t="0" r="0" b="0"/>
          <a:pathLst>
            <a:path>
              <a:moveTo>
                <a:pt x="0" y="0"/>
              </a:moveTo>
              <a:lnTo>
                <a:pt x="0" y="275683"/>
              </a:lnTo>
              <a:lnTo>
                <a:pt x="1343958" y="275683"/>
              </a:lnTo>
              <a:lnTo>
                <a:pt x="1343958" y="551367"/>
              </a:lnTo>
            </a:path>
          </a:pathLst>
        </a:custGeom>
        <a:noFill/>
        <a:ln w="19050" cap="flat" cmpd="sng"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CD9EA434-229D-421F-8AAF-31CFCB9747D3}">
      <dsp:nvSpPr>
        <dsp:cNvPr id="0" name=""/>
        <dsp:cNvSpPr/>
      </dsp:nvSpPr>
      <dsp:spPr>
        <a:xfrm>
          <a:off x="3874540" y="1931867"/>
          <a:ext cx="2067628" cy="1378418"/>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Part B</a:t>
          </a:r>
          <a:endParaRPr lang="en-US" sz="5000" kern="1200" dirty="0"/>
        </a:p>
      </dsp:txBody>
      <dsp:txXfrm>
        <a:off x="3874540" y="1931867"/>
        <a:ext cx="2067628" cy="1378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D2272-D742-442B-8E5B-DE73F8812460}" type="datetimeFigureOut">
              <a:rPr lang="en-US" smtClean="0"/>
              <a:pPr/>
              <a:t>5/2/2012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65924-89C1-45B8-BDC0-05A05407D08D}" type="slidenum">
              <a:rPr lang="en-US" smtClean="0"/>
              <a:pPr/>
              <a:t>‹#›</a:t>
            </a:fld>
            <a:endParaRPr lang="en-US" dirty="0"/>
          </a:p>
        </p:txBody>
      </p:sp>
    </p:spTree>
    <p:extLst>
      <p:ext uri="{BB962C8B-B14F-4D97-AF65-F5344CB8AC3E}">
        <p14:creationId xmlns="" xmlns:p14="http://schemas.microsoft.com/office/powerpoint/2010/main" val="16629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13</a:t>
            </a:fld>
            <a:endParaRPr lang="en-US" dirty="0"/>
          </a:p>
        </p:txBody>
      </p:sp>
    </p:spTree>
    <p:extLst>
      <p:ext uri="{BB962C8B-B14F-4D97-AF65-F5344CB8AC3E}">
        <p14:creationId xmlns="" xmlns:p14="http://schemas.microsoft.com/office/powerpoint/2010/main" val="289383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4% aware of a reporting tool known as </a:t>
            </a:r>
            <a:r>
              <a:rPr lang="en-US" sz="1200" dirty="0" err="1" smtClean="0"/>
              <a:t>Qlikview</a:t>
            </a:r>
            <a:r>
              <a:rPr lang="en-US" sz="1200" dirty="0" smtClean="0"/>
              <a:t> which does partial work of a typical BI tool. Therefore, lack of an efficient reporting tool was the most frequently cited information related issue faced during current decision making process.</a:t>
            </a:r>
          </a:p>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BB256-09A7-4A9F-BC5E-6EA1DD5ED71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 ensure that the hospital’s performance was aligned with allocated resources, </a:t>
            </a:r>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Enhanced business insight: The new Microsoft BI solution gives the hospital’s board, physicians and management a more complete picture of their performance and how initiatives are directly impacting that performance. The management team is also able to share information with their teams and use on-screen dashboards to walk them through problem areas.</a:t>
            </a:r>
          </a:p>
          <a:p>
            <a:pPr lvl="0"/>
            <a:r>
              <a:rPr lang="en-US" sz="1200" kern="1200" dirty="0" smtClean="0">
                <a:solidFill>
                  <a:schemeClr val="tx1"/>
                </a:solidFill>
                <a:latin typeface="+mn-lt"/>
                <a:ea typeface="+mn-ea"/>
                <a:cs typeface="+mn-cs"/>
              </a:rPr>
              <a:t>Improved data reliability: The new BI solution also provides staff with additional information that they can track and analyze in real time. This empowers staff to pay close attention to data for better business insight, which in turn leads to better business decisions and improved service delivery. “Monthly variance reports used to be </a:t>
            </a:r>
            <a:r>
              <a:rPr lang="en-US" sz="1200" kern="1200" dirty="0" err="1" smtClean="0">
                <a:solidFill>
                  <a:schemeClr val="tx1"/>
                </a:solidFill>
                <a:latin typeface="+mn-lt"/>
                <a:ea typeface="+mn-ea"/>
                <a:cs typeface="+mn-cs"/>
              </a:rPr>
              <a:t>siloed</a:t>
            </a:r>
            <a:r>
              <a:rPr lang="en-US" sz="1200" kern="1200" dirty="0" smtClean="0">
                <a:solidFill>
                  <a:schemeClr val="tx1"/>
                </a:solidFill>
                <a:latin typeface="+mn-lt"/>
                <a:ea typeface="+mn-ea"/>
                <a:cs typeface="+mn-cs"/>
              </a:rPr>
              <a:t>,” says </a:t>
            </a:r>
            <a:r>
              <a:rPr lang="en-US" sz="1200" kern="1200" dirty="0" err="1" smtClean="0">
                <a:solidFill>
                  <a:schemeClr val="tx1"/>
                </a:solidFill>
                <a:latin typeface="+mn-lt"/>
                <a:ea typeface="+mn-ea"/>
                <a:cs typeface="+mn-cs"/>
              </a:rPr>
              <a:t>Padfield</a:t>
            </a:r>
            <a:r>
              <a:rPr lang="en-US" sz="1200" kern="1200" dirty="0" smtClean="0">
                <a:solidFill>
                  <a:schemeClr val="tx1"/>
                </a:solidFill>
                <a:latin typeface="+mn-lt"/>
                <a:ea typeface="+mn-ea"/>
                <a:cs typeface="+mn-cs"/>
              </a:rPr>
              <a:t>. “Now our management team can accurately report and analyze various KPIs like occupancy rates, volumes, absenteeism rates and cost-per-patient activity on one screen.”</a:t>
            </a:r>
          </a:p>
          <a:p>
            <a:r>
              <a:rPr lang="en-US" sz="1200" kern="1200" dirty="0" smtClean="0">
                <a:solidFill>
                  <a:schemeClr val="tx1"/>
                </a:solidFill>
                <a:latin typeface="+mn-lt"/>
                <a:ea typeface="+mn-ea"/>
                <a:cs typeface="+mn-cs"/>
              </a:rPr>
              <a:t>Increased IT flexibility: The new BI solution is fully integrated with mission-critical databases with no need for any manual information uploads or maintenance. It is also completely web-based, allowing staff to access information from home or when working at remote locations. As Lamington expands its staff and services, key stakeholders have the confidence that its BI solution will continue to meet its needs. </a:t>
            </a:r>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Every patient that interacts with the provider is a unique case altogether, so amount of data a healthcare provider produces after every transaction is much greater than data produced by a non-healthcare organization. These avalanches of data keep on piling up with every subsequent patient encounter, Hence the need for having a data ware house is becoming more than ever.   </a:t>
            </a:r>
          </a:p>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65924-89C1-45B8-BDC0-05A05407D08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data warehouse is a repository for long-term data, often in a summarized form. The data is collected from multiple heterogeneous sources but is made consistent prior to storage in the warehouse. It seldom changes and is generally considered read only. The structure of the data warehouse and the format of the data is such that it facilitates querying and analysis. Once data is stored in a structured format, it is easy to extract the information from this database and use it to make decisions; be it clinical or administrative. Without an effective data warehouse, organizations cannot extract the data required for information analysis in time to facilitate expedient decision-making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65924-89C1-45B8-BDC0-05A05407D08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14E8687-2C60-4394-8D5E-94CB40C8A59C}" type="datetimeFigureOut">
              <a:rPr lang="en-IN" smtClean="0"/>
              <a:pPr/>
              <a:t>5/2/2012</a:t>
            </a:fld>
            <a:endParaRPr lang="en-IN"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6B9240D-8C19-46F3-9C78-A44A18D094C6}"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E8687-2C60-4394-8D5E-94CB40C8A59C}" type="datetimeFigureOut">
              <a:rPr lang="en-IN" smtClean="0"/>
              <a:pPr/>
              <a:t>5/2/2012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6B9240D-8C19-46F3-9C78-A44A18D094C6}" type="slidenum">
              <a:rPr lang="en-IN" smtClean="0"/>
              <a:pPr/>
              <a:t>‹#›</a:t>
            </a:fld>
            <a:endParaRPr lang="en-IN" dirty="0"/>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14E8687-2C60-4394-8D5E-94CB40C8A59C}" type="datetimeFigureOut">
              <a:rPr lang="en-IN" smtClean="0"/>
              <a:pPr/>
              <a:t>5/2/2012</a:t>
            </a:fld>
            <a:endParaRPr lang="en-IN" dirty="0"/>
          </a:p>
        </p:txBody>
      </p:sp>
      <p:sp>
        <p:nvSpPr>
          <p:cNvPr id="5" name="Footer Placeholder 4"/>
          <p:cNvSpPr>
            <a:spLocks noGrp="1"/>
          </p:cNvSpPr>
          <p:nvPr>
            <p:ph type="ftr" sz="quarter" idx="11"/>
          </p:nvPr>
        </p:nvSpPr>
        <p:spPr>
          <a:xfrm>
            <a:off x="457201" y="6248207"/>
            <a:ext cx="5573483" cy="365125"/>
          </a:xfrm>
        </p:spPr>
        <p:txBody>
          <a:bodyPr/>
          <a:lstStyle/>
          <a:p>
            <a:endParaRPr lang="en-IN"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E6B9240D-8C19-46F3-9C78-A44A18D094C6}"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4E8687-2C60-4394-8D5E-94CB40C8A59C}" type="datetimeFigureOut">
              <a:rPr lang="en-IN" smtClean="0"/>
              <a:pPr/>
              <a:t>5/2/2012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B9240D-8C19-46F3-9C78-A44A18D094C6}" type="slidenum">
              <a:rPr lang="en-IN" smtClean="0"/>
              <a:pPr/>
              <a:t>‹#›</a:t>
            </a:fld>
            <a:endParaRPr lang="en-IN"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14E8687-2C60-4394-8D5E-94CB40C8A59C}" type="datetimeFigureOut">
              <a:rPr lang="en-IN" smtClean="0"/>
              <a:pPr/>
              <a:t>5/2/2012</a:t>
            </a:fld>
            <a:endParaRPr lang="en-IN"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6B9240D-8C19-46F3-9C78-A44A18D094C6}" type="slidenum">
              <a:rPr lang="en-IN" smtClean="0"/>
              <a:pPr/>
              <a:t>‹#›</a:t>
            </a:fld>
            <a:endParaRPr lang="en-IN" dirty="0"/>
          </a:p>
        </p:txBody>
      </p:sp>
      <p:sp>
        <p:nvSpPr>
          <p:cNvPr id="14" name="Footer Placeholder 13"/>
          <p:cNvSpPr>
            <a:spLocks noGrp="1"/>
          </p:cNvSpPr>
          <p:nvPr>
            <p:ph type="ftr" sz="quarter" idx="12"/>
          </p:nvPr>
        </p:nvSpPr>
        <p:spPr/>
        <p:txBody>
          <a:bodyPr/>
          <a:lstStyle/>
          <a:p>
            <a:endParaRPr lang="en-IN"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14E8687-2C60-4394-8D5E-94CB40C8A59C}" type="datetimeFigureOut">
              <a:rPr lang="en-IN" smtClean="0"/>
              <a:pPr/>
              <a:t>5/2/2012</a:t>
            </a:fld>
            <a:endParaRPr lang="en-IN" dirty="0"/>
          </a:p>
        </p:txBody>
      </p:sp>
      <p:sp>
        <p:nvSpPr>
          <p:cNvPr id="10" name="Slide Number Placeholder 9"/>
          <p:cNvSpPr>
            <a:spLocks noGrp="1"/>
          </p:cNvSpPr>
          <p:nvPr>
            <p:ph type="sldNum" sz="quarter" idx="16"/>
          </p:nvPr>
        </p:nvSpPr>
        <p:spPr/>
        <p:txBody>
          <a:bodyPr rtlCol="0"/>
          <a:lstStyle/>
          <a:p>
            <a:fld id="{E6B9240D-8C19-46F3-9C78-A44A18D094C6}" type="slidenum">
              <a:rPr lang="en-IN" smtClean="0"/>
              <a:pPr/>
              <a:t>‹#›</a:t>
            </a:fld>
            <a:endParaRPr lang="en-IN" dirty="0"/>
          </a:p>
        </p:txBody>
      </p:sp>
      <p:sp>
        <p:nvSpPr>
          <p:cNvPr id="12" name="Footer Placeholder 11"/>
          <p:cNvSpPr>
            <a:spLocks noGrp="1"/>
          </p:cNvSpPr>
          <p:nvPr>
            <p:ph type="ftr" sz="quarter" idx="17"/>
          </p:nvPr>
        </p:nvSpPr>
        <p:spPr/>
        <p:txBody>
          <a:bodyPr rtlCol="0"/>
          <a:lstStyle/>
          <a:p>
            <a:endParaRPr lang="en-IN" dirty="0"/>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14E8687-2C60-4394-8D5E-94CB40C8A59C}" type="datetimeFigureOut">
              <a:rPr lang="en-IN" smtClean="0"/>
              <a:pPr/>
              <a:t>5/2/2012</a:t>
            </a:fld>
            <a:endParaRPr lang="en-IN" dirty="0"/>
          </a:p>
        </p:txBody>
      </p:sp>
      <p:sp>
        <p:nvSpPr>
          <p:cNvPr id="12" name="Slide Number Placeholder 11"/>
          <p:cNvSpPr>
            <a:spLocks noGrp="1"/>
          </p:cNvSpPr>
          <p:nvPr>
            <p:ph type="sldNum" sz="quarter" idx="16"/>
          </p:nvPr>
        </p:nvSpPr>
        <p:spPr/>
        <p:txBody>
          <a:bodyPr rtlCol="0"/>
          <a:lstStyle/>
          <a:p>
            <a:fld id="{E6B9240D-8C19-46F3-9C78-A44A18D094C6}" type="slidenum">
              <a:rPr lang="en-IN" smtClean="0"/>
              <a:pPr/>
              <a:t>‹#›</a:t>
            </a:fld>
            <a:endParaRPr lang="en-IN" dirty="0"/>
          </a:p>
        </p:txBody>
      </p:sp>
      <p:sp>
        <p:nvSpPr>
          <p:cNvPr id="14" name="Footer Placeholder 13"/>
          <p:cNvSpPr>
            <a:spLocks noGrp="1"/>
          </p:cNvSpPr>
          <p:nvPr>
            <p:ph type="ftr" sz="quarter" idx="17"/>
          </p:nvPr>
        </p:nvSpPr>
        <p:spPr/>
        <p:txBody>
          <a:bodyPr rtlCol="0"/>
          <a:lstStyle/>
          <a:p>
            <a:endParaRPr lang="en-IN"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4E8687-2C60-4394-8D5E-94CB40C8A59C}" type="datetimeFigureOut">
              <a:rPr lang="en-IN" smtClean="0"/>
              <a:pPr/>
              <a:t>5/2/2012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6B9240D-8C19-46F3-9C78-A44A18D094C6}" type="slidenum">
              <a:rPr lang="en-IN" smtClean="0"/>
              <a:pPr/>
              <a:t>‹#›</a:t>
            </a:fld>
            <a:endParaRPr lang="en-IN" dirty="0"/>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8687-2C60-4394-8D5E-94CB40C8A59C}" type="datetimeFigureOut">
              <a:rPr lang="en-IN" smtClean="0"/>
              <a:pPr/>
              <a:t>5/2/2012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6B9240D-8C19-46F3-9C78-A44A18D094C6}" type="slidenum">
              <a:rPr lang="en-IN" smtClean="0"/>
              <a:pPr/>
              <a:t>‹#›</a:t>
            </a:fld>
            <a:endParaRPr lang="en-IN" dirty="0"/>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4E8687-2C60-4394-8D5E-94CB40C8A59C}" type="datetimeFigureOut">
              <a:rPr lang="en-IN" smtClean="0"/>
              <a:pPr/>
              <a:t>5/2/2012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6B9240D-8C19-46F3-9C78-A44A18D094C6}" type="slidenum">
              <a:rPr lang="en-IN" smtClean="0"/>
              <a:pPr/>
              <a:t>‹#›</a:t>
            </a:fld>
            <a:endParaRPr lang="en-IN"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514E8687-2C60-4394-8D5E-94CB40C8A59C}" type="datetimeFigureOut">
              <a:rPr lang="en-IN" smtClean="0"/>
              <a:pPr/>
              <a:t>5/2/2012</a:t>
            </a:fld>
            <a:endParaRPr lang="en-IN"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6B9240D-8C19-46F3-9C78-A44A18D094C6}" type="slidenum">
              <a:rPr lang="en-IN" smtClean="0"/>
              <a:pPr/>
              <a:t>‹#›</a:t>
            </a:fld>
            <a:endParaRPr lang="en-IN"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IN"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14E8687-2C60-4394-8D5E-94CB40C8A59C}" type="datetimeFigureOut">
              <a:rPr lang="en-IN" smtClean="0"/>
              <a:pPr/>
              <a:t>5/2/2012</a:t>
            </a:fld>
            <a:endParaRPr lang="en-IN"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B9240D-8C19-46F3-9C78-A44A18D094C6}"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d"/>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052736"/>
            <a:ext cx="6840760" cy="964704"/>
          </a:xfrm>
        </p:spPr>
        <p:txBody>
          <a:bodyPr>
            <a:noAutofit/>
          </a:bodyPr>
          <a:lstStyle/>
          <a:p>
            <a:r>
              <a:rPr lang="en-US" sz="4800" b="1" dirty="0" smtClean="0"/>
              <a:t>DISSERTATION PROJECT</a:t>
            </a:r>
            <a:endParaRPr lang="en-IN" sz="4800" b="1" dirty="0"/>
          </a:p>
        </p:txBody>
      </p:sp>
      <p:sp>
        <p:nvSpPr>
          <p:cNvPr id="3" name="Subtitle 2"/>
          <p:cNvSpPr>
            <a:spLocks noGrp="1"/>
          </p:cNvSpPr>
          <p:nvPr>
            <p:ph type="subTitle" idx="1"/>
          </p:nvPr>
        </p:nvSpPr>
        <p:spPr>
          <a:xfrm>
            <a:off x="2627784" y="2636912"/>
            <a:ext cx="4104456" cy="1800200"/>
          </a:xfrm>
        </p:spPr>
        <p:txBody>
          <a:bodyPr>
            <a:noAutofit/>
          </a:bodyPr>
          <a:lstStyle/>
          <a:p>
            <a:pPr algn="ctr"/>
            <a:r>
              <a:rPr lang="en-US" sz="3200" dirty="0" smtClean="0"/>
              <a:t>By</a:t>
            </a:r>
          </a:p>
          <a:p>
            <a:pPr algn="ctr"/>
            <a:r>
              <a:rPr lang="en-US" sz="3200" b="1" dirty="0" smtClean="0"/>
              <a:t>Shweta</a:t>
            </a:r>
          </a:p>
          <a:p>
            <a:pPr algn="ctr"/>
            <a:r>
              <a:rPr lang="en-US" sz="3200" dirty="0" smtClean="0"/>
              <a:t>PG/10/049</a:t>
            </a:r>
            <a:endParaRPr lang="en-IN" sz="3200" dirty="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Sub-objectives</a:t>
            </a:r>
            <a:endParaRPr lang="en-US" dirty="0"/>
          </a:p>
        </p:txBody>
      </p:sp>
      <p:sp>
        <p:nvSpPr>
          <p:cNvPr id="3" name="Content Placeholder 2"/>
          <p:cNvSpPr>
            <a:spLocks noGrp="1"/>
          </p:cNvSpPr>
          <p:nvPr>
            <p:ph sz="quarter" idx="1"/>
          </p:nvPr>
        </p:nvSpPr>
        <p:spPr/>
        <p:txBody>
          <a:bodyPr/>
          <a:lstStyle/>
          <a:p>
            <a:pPr>
              <a:buNone/>
            </a:pPr>
            <a:r>
              <a:rPr lang="en-US" i="1" u="sng" dirty="0" smtClean="0"/>
              <a:t>Part A:</a:t>
            </a:r>
          </a:p>
          <a:p>
            <a:pPr>
              <a:buNone/>
            </a:pPr>
            <a:endParaRPr lang="en-US" u="sng" dirty="0" smtClean="0"/>
          </a:p>
          <a:p>
            <a:pPr lvl="0">
              <a:buFont typeface="Wingdings" pitchFamily="2" charset="2"/>
              <a:buChar char="è"/>
            </a:pPr>
            <a:r>
              <a:rPr lang="en-US" dirty="0" smtClean="0"/>
              <a:t>To study the status of current decision making process in a Multi-Specialty Hospital.</a:t>
            </a:r>
          </a:p>
          <a:p>
            <a:pPr lvl="0">
              <a:buFont typeface="Wingdings" pitchFamily="2" charset="2"/>
              <a:buChar char="è"/>
            </a:pPr>
            <a:endParaRPr lang="en-US" dirty="0" smtClean="0"/>
          </a:p>
          <a:p>
            <a:pPr>
              <a:buFont typeface="Wingdings" pitchFamily="2" charset="2"/>
              <a:buChar char=""/>
            </a:pPr>
            <a:r>
              <a:rPr lang="en-US" dirty="0" smtClean="0"/>
              <a:t>To analyze the issues faced currently in their decision making process.</a:t>
            </a:r>
          </a:p>
          <a:p>
            <a:endParaRPr lang="en-US" dirty="0"/>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Sub-objectives Cont.…</a:t>
            </a:r>
            <a:endParaRPr lang="en-US" dirty="0"/>
          </a:p>
        </p:txBody>
      </p:sp>
      <p:sp>
        <p:nvSpPr>
          <p:cNvPr id="3" name="Content Placeholder 2"/>
          <p:cNvSpPr>
            <a:spLocks noGrp="1"/>
          </p:cNvSpPr>
          <p:nvPr>
            <p:ph sz="quarter" idx="1"/>
          </p:nvPr>
        </p:nvSpPr>
        <p:spPr/>
        <p:txBody>
          <a:bodyPr/>
          <a:lstStyle/>
          <a:p>
            <a:pPr lvl="0">
              <a:buNone/>
            </a:pPr>
            <a:r>
              <a:rPr lang="en-US" i="1" u="sng" dirty="0" smtClean="0"/>
              <a:t>Part B:</a:t>
            </a:r>
          </a:p>
          <a:p>
            <a:pPr lvl="0">
              <a:buFont typeface="Wingdings" pitchFamily="2" charset="2"/>
              <a:buChar char="è"/>
            </a:pPr>
            <a:endParaRPr lang="en-US" dirty="0" smtClean="0"/>
          </a:p>
          <a:p>
            <a:pPr lvl="0">
              <a:buFont typeface="Wingdings" pitchFamily="2" charset="2"/>
              <a:buChar char="è"/>
            </a:pPr>
            <a:r>
              <a:rPr lang="en-US" dirty="0" smtClean="0"/>
              <a:t>To elicit how BI/DW Tools has helped organizations using Business cases.</a:t>
            </a:r>
          </a:p>
          <a:p>
            <a:pPr lvl="0">
              <a:buNone/>
            </a:pPr>
            <a:endParaRPr lang="en-US" dirty="0" smtClean="0"/>
          </a:p>
          <a:p>
            <a:pPr lvl="0">
              <a:buFont typeface="Wingdings" pitchFamily="2" charset="2"/>
              <a:buChar char="è"/>
            </a:pPr>
            <a:r>
              <a:rPr lang="en-US" dirty="0" smtClean="0"/>
              <a:t>To study the functionality of Ideal Analytics Solutions</a:t>
            </a:r>
          </a:p>
          <a:p>
            <a:pPr lvl="0">
              <a:buFont typeface="Wingdings" pitchFamily="2" charset="2"/>
              <a:buChar char="è"/>
            </a:pPr>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a:t>
            </a:r>
            <a:endParaRPr lang="en-US" dirty="0"/>
          </a:p>
        </p:txBody>
      </p:sp>
      <p:sp>
        <p:nvSpPr>
          <p:cNvPr id="3" name="Content Placeholder 2"/>
          <p:cNvSpPr>
            <a:spLocks noGrp="1"/>
          </p:cNvSpPr>
          <p:nvPr>
            <p:ph sz="quarter" idx="1"/>
          </p:nvPr>
        </p:nvSpPr>
        <p:spPr>
          <a:xfrm>
            <a:off x="612648" y="1600200"/>
            <a:ext cx="8153400" cy="4853136"/>
          </a:xfrm>
        </p:spPr>
        <p:txBody>
          <a:bodyPr>
            <a:normAutofit/>
          </a:bodyPr>
          <a:lstStyle/>
          <a:p>
            <a:r>
              <a:rPr lang="en-US" sz="2400" dirty="0" smtClean="0"/>
              <a:t>BI/DW </a:t>
            </a:r>
            <a:r>
              <a:rPr lang="en-US" sz="2400" b="1" dirty="0" smtClean="0"/>
              <a:t>Survey in a Multi-specialty hospital</a:t>
            </a:r>
            <a:r>
              <a:rPr lang="en-US" sz="2400" dirty="0" smtClean="0"/>
              <a:t>.</a:t>
            </a:r>
          </a:p>
          <a:p>
            <a:endParaRPr lang="en-US" sz="2400" dirty="0"/>
          </a:p>
          <a:p>
            <a:r>
              <a:rPr lang="en-US" sz="2400" b="1" dirty="0" smtClean="0"/>
              <a:t>Study Design</a:t>
            </a:r>
            <a:r>
              <a:rPr lang="en-US" sz="2400" dirty="0" smtClean="0"/>
              <a:t>: Cross-sectional study</a:t>
            </a:r>
          </a:p>
          <a:p>
            <a:endParaRPr lang="en-US" sz="2400" dirty="0" smtClean="0"/>
          </a:p>
          <a:p>
            <a:r>
              <a:rPr lang="en-US" sz="2400" b="1" dirty="0" smtClean="0"/>
              <a:t>Questionnaire</a:t>
            </a:r>
            <a:r>
              <a:rPr lang="en-US" sz="2400" dirty="0" smtClean="0"/>
              <a:t> having open and closed ended questions used</a:t>
            </a:r>
          </a:p>
          <a:p>
            <a:endParaRPr lang="en-US" sz="2400" dirty="0" smtClean="0"/>
          </a:p>
          <a:p>
            <a:r>
              <a:rPr lang="en-US" sz="2400" dirty="0" smtClean="0"/>
              <a:t>Random Sampling Method, Sample size – </a:t>
            </a:r>
            <a:r>
              <a:rPr lang="en-US" sz="2400" b="1" dirty="0" smtClean="0"/>
              <a:t>48, </a:t>
            </a:r>
            <a:endParaRPr lang="en-US" sz="2400" dirty="0" smtClean="0"/>
          </a:p>
          <a:p>
            <a:endParaRPr lang="en-US" sz="2400" dirty="0" smtClean="0"/>
          </a:p>
          <a:p>
            <a:r>
              <a:rPr lang="en-US" sz="2400" b="1" dirty="0" smtClean="0"/>
              <a:t>Included Clinical Staff, Administrative Staff, Financial Staff, IT Staff, Marketing and Nurses.</a:t>
            </a:r>
          </a:p>
          <a:p>
            <a:endParaRPr lang="en-US" sz="2400"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Results, Findings &amp; Discussions</a:t>
            </a:r>
            <a:endParaRPr lang="en-US" dirty="0"/>
          </a:p>
        </p:txBody>
      </p:sp>
      <p:sp>
        <p:nvSpPr>
          <p:cNvPr id="3" name="Content Placeholder 2"/>
          <p:cNvSpPr>
            <a:spLocks noGrp="1"/>
          </p:cNvSpPr>
          <p:nvPr>
            <p:ph sz="quarter" idx="1"/>
          </p:nvPr>
        </p:nvSpPr>
        <p:spPr>
          <a:xfrm>
            <a:off x="467544" y="5085184"/>
            <a:ext cx="8136904" cy="1224136"/>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buNone/>
            </a:pPr>
            <a:r>
              <a:rPr lang="en-US" sz="2400" i="1" dirty="0" smtClean="0"/>
              <a:t>Respondents included </a:t>
            </a:r>
            <a:r>
              <a:rPr lang="en-US" sz="2400" i="1" dirty="0"/>
              <a:t>various managers such as Assistant medical superintendent, Assistant Managers (Operations), Program Manager, Head of different departments ( Nursing department, Biomedical equipment department, Finance department, Pharmacy department, HR department, Inventory and Purchase etc.) </a:t>
            </a:r>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5" y="1588869"/>
            <a:ext cx="6912768" cy="2992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3350369"/>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Awareness</a:t>
            </a:r>
            <a:endParaRPr lang="en-US" dirty="0"/>
          </a:p>
        </p:txBody>
      </p:sp>
      <p:sp>
        <p:nvSpPr>
          <p:cNvPr id="5" name="Text Placeholder 4"/>
          <p:cNvSpPr>
            <a:spLocks noGrp="1"/>
          </p:cNvSpPr>
          <p:nvPr>
            <p:ph type="body" idx="2"/>
          </p:nvPr>
        </p:nvSpPr>
        <p:spPr>
          <a:xfrm>
            <a:off x="5148064" y="1772816"/>
            <a:ext cx="3602360" cy="338708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lvl="0"/>
            <a:r>
              <a:rPr lang="en-US" sz="2400" i="1" dirty="0"/>
              <a:t>The finance department, IT department and Marketing department </a:t>
            </a:r>
            <a:r>
              <a:rPr lang="en-US" sz="2400" i="1" dirty="0" smtClean="0"/>
              <a:t>were well </a:t>
            </a:r>
            <a:r>
              <a:rPr lang="en-US" sz="2400" i="1" dirty="0"/>
              <a:t>versed in their knowledge of BI. The lack of awareness was seen mostly among the physicians. Only 3 of them knew about Business intelligence. Data warehousing was an estrange concept for them.</a:t>
            </a:r>
            <a:endParaRPr lang="en-US" sz="2400" dirty="0"/>
          </a:p>
          <a:p>
            <a:endParaRPr lang="en-US" dirty="0"/>
          </a:p>
        </p:txBody>
      </p:sp>
      <p:graphicFrame>
        <p:nvGraphicFramePr>
          <p:cNvPr id="4" name="Chart 3"/>
          <p:cNvGraphicFramePr/>
          <p:nvPr>
            <p:extLst>
              <p:ext uri="{D42A27DB-BD31-4B8C-83A1-F6EECF244321}">
                <p14:modId xmlns="" xmlns:p14="http://schemas.microsoft.com/office/powerpoint/2010/main" val="1684548070"/>
              </p:ext>
            </p:extLst>
          </p:nvPr>
        </p:nvGraphicFramePr>
        <p:xfrm>
          <a:off x="14033" y="2276872"/>
          <a:ext cx="460851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923928" y="5589240"/>
            <a:ext cx="4572000" cy="10156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0"/>
            <a:r>
              <a:rPr lang="en-US" sz="2000" i="1" dirty="0"/>
              <a:t>Although most of the </a:t>
            </a:r>
            <a:r>
              <a:rPr lang="en-US" sz="2000" i="1" dirty="0" smtClean="0"/>
              <a:t>clinicians were unaware, </a:t>
            </a:r>
            <a:r>
              <a:rPr lang="en-US" sz="2000" i="1" dirty="0"/>
              <a:t>few of them had thorough knowledge about it.</a:t>
            </a:r>
          </a:p>
        </p:txBody>
      </p:sp>
    </p:spTree>
    <p:extLst>
      <p:ext uri="{BB962C8B-B14F-4D97-AF65-F5344CB8AC3E}">
        <p14:creationId xmlns="" xmlns:p14="http://schemas.microsoft.com/office/powerpoint/2010/main" val="1348730130"/>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844824"/>
            <a:ext cx="3888432" cy="475252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lvl="0"/>
            <a:r>
              <a:rPr lang="en-US" i="1" dirty="0" smtClean="0"/>
              <a:t>79 % - follow an information based decision making process where they have data and reports to help them in taking decisions.</a:t>
            </a:r>
          </a:p>
          <a:p>
            <a:pPr lvl="0"/>
            <a:endParaRPr lang="en-IN" i="1" dirty="0" smtClean="0"/>
          </a:p>
          <a:p>
            <a:pPr lvl="0"/>
            <a:r>
              <a:rPr lang="en-US" i="1" dirty="0" smtClean="0"/>
              <a:t>4 % - use traditional method to take decisions i.e. decisions taken on the base of skills and experience of the pupil.</a:t>
            </a:r>
          </a:p>
          <a:p>
            <a:pPr lvl="0"/>
            <a:endParaRPr lang="en-IN" i="1" dirty="0" smtClean="0"/>
          </a:p>
          <a:p>
            <a:pPr lvl="0"/>
            <a:r>
              <a:rPr lang="en-US" i="1" dirty="0" smtClean="0"/>
              <a:t>Sometimes decision making is the combination of traditional and information based. 17 % of the respondents indicated this.</a:t>
            </a:r>
            <a:endParaRPr lang="en-IN" i="1" dirty="0" smtClean="0"/>
          </a:p>
          <a:p>
            <a:endParaRPr lang="en-US" dirty="0"/>
          </a:p>
        </p:txBody>
      </p:sp>
      <p:graphicFrame>
        <p:nvGraphicFramePr>
          <p:cNvPr id="4" name="Chart 3"/>
          <p:cNvGraphicFramePr/>
          <p:nvPr>
            <p:extLst>
              <p:ext uri="{D42A27DB-BD31-4B8C-83A1-F6EECF244321}">
                <p14:modId xmlns="" xmlns:p14="http://schemas.microsoft.com/office/powerpoint/2010/main" val="3106723196"/>
              </p:ext>
            </p:extLst>
          </p:nvPr>
        </p:nvGraphicFramePr>
        <p:xfrm>
          <a:off x="4572001" y="1700808"/>
          <a:ext cx="4572000"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23042333"/>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Information tool used currently</a:t>
            </a:r>
            <a:endParaRPr lang="en-US" sz="3600" dirty="0"/>
          </a:p>
        </p:txBody>
      </p:sp>
      <p:sp>
        <p:nvSpPr>
          <p:cNvPr id="3" name="Content Placeholder 2"/>
          <p:cNvSpPr>
            <a:spLocks noGrp="1"/>
          </p:cNvSpPr>
          <p:nvPr>
            <p:ph sz="quarter" idx="1"/>
          </p:nvPr>
        </p:nvSpPr>
        <p:spPr>
          <a:xfrm>
            <a:off x="4716016" y="1844824"/>
            <a:ext cx="4103368" cy="4495800"/>
          </a:xfrm>
        </p:spPr>
        <p:style>
          <a:lnRef idx="2">
            <a:schemeClr val="accent2"/>
          </a:lnRef>
          <a:fillRef idx="1">
            <a:schemeClr val="lt1"/>
          </a:fillRef>
          <a:effectRef idx="0">
            <a:schemeClr val="accent2"/>
          </a:effectRef>
          <a:fontRef idx="minor">
            <a:schemeClr val="dk1"/>
          </a:fontRef>
        </p:style>
        <p:txBody>
          <a:bodyPr>
            <a:normAutofit/>
          </a:bodyPr>
          <a:lstStyle/>
          <a:p>
            <a:pPr lvl="0"/>
            <a:r>
              <a:rPr lang="en-US" sz="2400" i="1" dirty="0" smtClean="0"/>
              <a:t>54 % of the respondents asserted that they use MS Excel as their information tool.</a:t>
            </a:r>
          </a:p>
          <a:p>
            <a:pPr lvl="0"/>
            <a:endParaRPr lang="en-IN" sz="2400" i="1" dirty="0" smtClean="0"/>
          </a:p>
          <a:p>
            <a:pPr lvl="0"/>
            <a:r>
              <a:rPr lang="en-US" sz="2400" i="1" dirty="0" smtClean="0"/>
              <a:t>34 % said they use their HIS to access all the information.</a:t>
            </a:r>
          </a:p>
          <a:p>
            <a:pPr lvl="0">
              <a:buNone/>
            </a:pPr>
            <a:r>
              <a:rPr lang="en-US" sz="2400" i="1" dirty="0" smtClean="0"/>
              <a:t> </a:t>
            </a:r>
            <a:endParaRPr lang="en-IN" sz="2400" i="1" dirty="0" smtClean="0"/>
          </a:p>
          <a:p>
            <a:pPr lvl="0"/>
            <a:r>
              <a:rPr lang="en-US" sz="2400" i="1" dirty="0" smtClean="0"/>
              <a:t>8 % said they use SQL query server while only 4 % said they use </a:t>
            </a:r>
            <a:r>
              <a:rPr lang="en-US" sz="2400" i="1" dirty="0" err="1" smtClean="0"/>
              <a:t>Qlikview</a:t>
            </a:r>
            <a:r>
              <a:rPr lang="en-US" sz="2400" i="1" dirty="0" smtClean="0"/>
              <a:t>.</a:t>
            </a:r>
            <a:endParaRPr lang="en-IN" sz="2400" i="1" dirty="0" smtClean="0"/>
          </a:p>
          <a:p>
            <a:endParaRPr lang="en-US" dirty="0"/>
          </a:p>
        </p:txBody>
      </p:sp>
      <p:graphicFrame>
        <p:nvGraphicFramePr>
          <p:cNvPr id="5" name="Chart 4"/>
          <p:cNvGraphicFramePr/>
          <p:nvPr>
            <p:extLst>
              <p:ext uri="{D42A27DB-BD31-4B8C-83A1-F6EECF244321}">
                <p14:modId xmlns="" xmlns:p14="http://schemas.microsoft.com/office/powerpoint/2010/main" val="1195285408"/>
              </p:ext>
            </p:extLst>
          </p:nvPr>
        </p:nvGraphicFramePr>
        <p:xfrm>
          <a:off x="179512" y="1916832"/>
          <a:ext cx="4176464"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654832634"/>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Information related issues faced in current decision making process?</a:t>
            </a:r>
            <a:endParaRPr lang="en-IN" sz="2800" dirty="0"/>
          </a:p>
        </p:txBody>
      </p:sp>
      <p:sp>
        <p:nvSpPr>
          <p:cNvPr id="3" name="Content Placeholder 2"/>
          <p:cNvSpPr>
            <a:spLocks noGrp="1"/>
          </p:cNvSpPr>
          <p:nvPr>
            <p:ph sz="quarter" idx="1"/>
          </p:nvPr>
        </p:nvSpPr>
        <p:spPr>
          <a:xfrm>
            <a:off x="611560" y="5301208"/>
            <a:ext cx="7991800" cy="1008112"/>
          </a:xfrm>
        </p:spPr>
        <p:style>
          <a:lnRef idx="2">
            <a:schemeClr val="accent2"/>
          </a:lnRef>
          <a:fillRef idx="1">
            <a:schemeClr val="lt1"/>
          </a:fillRef>
          <a:effectRef idx="0">
            <a:schemeClr val="accent2"/>
          </a:effectRef>
          <a:fontRef idx="minor">
            <a:schemeClr val="dk1"/>
          </a:fontRef>
        </p:style>
        <p:txBody>
          <a:bodyPr>
            <a:normAutofit/>
          </a:bodyPr>
          <a:lstStyle/>
          <a:p>
            <a:pPr lvl="0"/>
            <a:r>
              <a:rPr lang="en-US" sz="2400" dirty="0" smtClean="0"/>
              <a:t>Lack of efficient reporting tool is the most common issue faced. </a:t>
            </a:r>
          </a:p>
          <a:p>
            <a:pPr lvl="0"/>
            <a:endParaRPr lang="en-IN" dirty="0" smtClean="0"/>
          </a:p>
          <a:p>
            <a:endParaRPr lang="en-IN" dirty="0"/>
          </a:p>
        </p:txBody>
      </p:sp>
      <p:graphicFrame>
        <p:nvGraphicFramePr>
          <p:cNvPr id="5" name="Chart 4"/>
          <p:cNvGraphicFramePr/>
          <p:nvPr/>
        </p:nvGraphicFramePr>
        <p:xfrm>
          <a:off x="467544" y="1556792"/>
          <a:ext cx="8352928" cy="3384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200" dirty="0" smtClean="0"/>
              <a:t>Why do you think a BI Solution has not been implemented yet?</a:t>
            </a:r>
            <a:endParaRPr lang="en-IN" dirty="0"/>
          </a:p>
        </p:txBody>
      </p:sp>
      <p:graphicFrame>
        <p:nvGraphicFramePr>
          <p:cNvPr id="4" name="Chart 3"/>
          <p:cNvGraphicFramePr/>
          <p:nvPr/>
        </p:nvGraphicFramePr>
        <p:xfrm>
          <a:off x="323528" y="1628800"/>
          <a:ext cx="8568952" cy="48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Willingness to use a BI solution</a:t>
            </a:r>
            <a:endParaRPr lang="en-IN" sz="3200" dirty="0"/>
          </a:p>
        </p:txBody>
      </p:sp>
      <p:sp>
        <p:nvSpPr>
          <p:cNvPr id="3" name="Content Placeholder 2"/>
          <p:cNvSpPr>
            <a:spLocks noGrp="1"/>
          </p:cNvSpPr>
          <p:nvPr>
            <p:ph sz="quarter" idx="1"/>
          </p:nvPr>
        </p:nvSpPr>
        <p:spPr>
          <a:xfrm>
            <a:off x="323528" y="2708920"/>
            <a:ext cx="3815336" cy="3747120"/>
          </a:xfrm>
        </p:spPr>
        <p:style>
          <a:lnRef idx="2">
            <a:schemeClr val="accent2"/>
          </a:lnRef>
          <a:fillRef idx="1">
            <a:schemeClr val="lt1"/>
          </a:fillRef>
          <a:effectRef idx="0">
            <a:schemeClr val="accent2"/>
          </a:effectRef>
          <a:fontRef idx="minor">
            <a:schemeClr val="dk1"/>
          </a:fontRef>
        </p:style>
        <p:txBody>
          <a:bodyPr>
            <a:normAutofit/>
          </a:bodyPr>
          <a:lstStyle/>
          <a:p>
            <a:pPr lvl="0">
              <a:buNone/>
            </a:pPr>
            <a:r>
              <a:rPr lang="en-US" sz="2400" i="1" dirty="0" smtClean="0"/>
              <a:t>    Majority of the respondents (96 %) think that BI tools in form of summary reports, statistical  graphing, analysis, score carding and dashboards will beneficial in increasing the productivity of their department.</a:t>
            </a:r>
            <a:endParaRPr lang="en-IN" sz="2400" i="1" dirty="0" smtClean="0"/>
          </a:p>
          <a:p>
            <a:endParaRPr lang="en-IN" dirty="0"/>
          </a:p>
        </p:txBody>
      </p:sp>
      <p:graphicFrame>
        <p:nvGraphicFramePr>
          <p:cNvPr id="5" name="Chart 4"/>
          <p:cNvGraphicFramePr/>
          <p:nvPr>
            <p:extLst>
              <p:ext uri="{D42A27DB-BD31-4B8C-83A1-F6EECF244321}">
                <p14:modId xmlns="" xmlns:p14="http://schemas.microsoft.com/office/powerpoint/2010/main" val="665756155"/>
              </p:ext>
            </p:extLst>
          </p:nvPr>
        </p:nvGraphicFramePr>
        <p:xfrm>
          <a:off x="4355976" y="1628800"/>
          <a:ext cx="4788024"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Organization Profile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a:buNone/>
            </a:pP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Dell Services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800" b="1" dirty="0" smtClean="0"/>
              <a:t>   </a:t>
            </a:r>
            <a:r>
              <a:rPr lang="en-US" sz="2800" dirty="0" smtClean="0"/>
              <a:t>Dell Services, a Texas based information technology company acquired Perot Systems on 21 Sept 2009. </a:t>
            </a:r>
            <a:endParaRPr lang="en-US" dirty="0" smtClean="0"/>
          </a:p>
          <a:p>
            <a:pPr>
              <a:buNone/>
            </a:pP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3563888" y="2492896"/>
            <a:ext cx="2133600" cy="112395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Drivers of a BI Solution</a:t>
            </a:r>
            <a:endParaRPr lang="en-IN" sz="3600" dirty="0"/>
          </a:p>
        </p:txBody>
      </p:sp>
      <p:graphicFrame>
        <p:nvGraphicFramePr>
          <p:cNvPr id="4" name="Chart 3"/>
          <p:cNvGraphicFramePr/>
          <p:nvPr>
            <p:extLst>
              <p:ext uri="{D42A27DB-BD31-4B8C-83A1-F6EECF244321}">
                <p14:modId xmlns="" xmlns:p14="http://schemas.microsoft.com/office/powerpoint/2010/main" val="110459424"/>
              </p:ext>
            </p:extLst>
          </p:nvPr>
        </p:nvGraphicFramePr>
        <p:xfrm>
          <a:off x="323528" y="1628800"/>
          <a:ext cx="8640960"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 xmlns:p14="http://schemas.microsoft.com/office/powerpoint/2010/main" val="298984323"/>
              </p:ext>
            </p:extLst>
          </p:nvPr>
        </p:nvGraphicFramePr>
        <p:xfrm>
          <a:off x="395536" y="1700808"/>
          <a:ext cx="468052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quarter" idx="1"/>
          </p:nvPr>
        </p:nvSpPr>
        <p:spPr>
          <a:xfrm>
            <a:off x="5940152" y="2132856"/>
            <a:ext cx="2969912" cy="2016224"/>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dirty="0" smtClean="0"/>
              <a:t>The fact that BI Tools can be used by physicians is often neglected.  </a:t>
            </a:r>
            <a:endParaRPr lang="en-US" sz="2400" dirty="0"/>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latin typeface="Times New Roman" pitchFamily="18" charset="0"/>
                <a:cs typeface="Arabic Typesetting" pitchFamily="66" charset="-78"/>
              </a:rPr>
              <a:t>Who is the primary decision maker for a BI/DW Solution in your hospital</a:t>
            </a:r>
            <a:r>
              <a:rPr lang="en-US" sz="2400" dirty="0" smtClean="0">
                <a:latin typeface="Times New Roman" pitchFamily="18" charset="0"/>
                <a:cs typeface="Arabic Typesetting" pitchFamily="66" charset="-78"/>
              </a:rPr>
              <a:t>?</a:t>
            </a:r>
            <a:endParaRPr lang="en-US" sz="3600" dirty="0"/>
          </a:p>
        </p:txBody>
      </p:sp>
      <p:sp>
        <p:nvSpPr>
          <p:cNvPr id="3" name="Content Placeholder 2"/>
          <p:cNvSpPr>
            <a:spLocks noGrp="1"/>
          </p:cNvSpPr>
          <p:nvPr>
            <p:ph sz="quarter" idx="4294967295"/>
          </p:nvPr>
        </p:nvSpPr>
        <p:spPr>
          <a:xfrm>
            <a:off x="539552" y="5373216"/>
            <a:ext cx="8604449" cy="1108547"/>
          </a:xfrm>
        </p:spPr>
        <p:style>
          <a:lnRef idx="2">
            <a:schemeClr val="accent2"/>
          </a:lnRef>
          <a:fillRef idx="1">
            <a:schemeClr val="lt1"/>
          </a:fillRef>
          <a:effectRef idx="0">
            <a:schemeClr val="accent2"/>
          </a:effectRef>
          <a:fontRef idx="minor">
            <a:schemeClr val="dk1"/>
          </a:fontRef>
        </p:style>
        <p:txBody>
          <a:bodyPr>
            <a:noAutofit/>
          </a:bodyPr>
          <a:lstStyle/>
          <a:p>
            <a:pPr>
              <a:buNone/>
            </a:pPr>
            <a:r>
              <a:rPr lang="en-US" sz="2000" dirty="0" smtClean="0"/>
              <a:t>     Most of the respondents said that the CIO and CFO are the key decision maker for a BI/DW solution in their hospital. </a:t>
            </a:r>
            <a:endParaRPr lang="en-US" sz="2000" dirty="0"/>
          </a:p>
        </p:txBody>
      </p:sp>
      <p:graphicFrame>
        <p:nvGraphicFramePr>
          <p:cNvPr id="4" name="Chart 3"/>
          <p:cNvGraphicFramePr/>
          <p:nvPr>
            <p:extLst>
              <p:ext uri="{D42A27DB-BD31-4B8C-83A1-F6EECF244321}">
                <p14:modId xmlns="" xmlns:p14="http://schemas.microsoft.com/office/powerpoint/2010/main" val="1376363129"/>
              </p:ext>
            </p:extLst>
          </p:nvPr>
        </p:nvGraphicFramePr>
        <p:xfrm>
          <a:off x="899592" y="1700808"/>
          <a:ext cx="7513662" cy="31683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a:xfrm>
            <a:off x="612648" y="1600200"/>
            <a:ext cx="8153400" cy="4925144"/>
          </a:xfrm>
        </p:spPr>
        <p:txBody>
          <a:bodyPr>
            <a:normAutofit/>
          </a:bodyPr>
          <a:lstStyle/>
          <a:p>
            <a:pPr lvl="0">
              <a:buFont typeface="Wingdings" pitchFamily="2" charset="2"/>
              <a:buChar char="è"/>
            </a:pPr>
            <a:r>
              <a:rPr lang="en-US" sz="2400" dirty="0"/>
              <a:t>Employees want BI</a:t>
            </a:r>
            <a:r>
              <a:rPr lang="en-US" sz="2400" dirty="0" smtClean="0"/>
              <a:t>. </a:t>
            </a:r>
          </a:p>
          <a:p>
            <a:pPr lvl="0">
              <a:buFont typeface="Wingdings" pitchFamily="2" charset="2"/>
              <a:buChar char="è"/>
            </a:pPr>
            <a:endParaRPr lang="en-US" sz="2400" dirty="0"/>
          </a:p>
          <a:p>
            <a:pPr lvl="0">
              <a:buFont typeface="Wingdings" pitchFamily="2" charset="2"/>
              <a:buChar char="è"/>
            </a:pPr>
            <a:r>
              <a:rPr lang="en-US" sz="2400" dirty="0" smtClean="0"/>
              <a:t>The decision making process is information based, but the effectiveness of these decisions is questionable.</a:t>
            </a:r>
          </a:p>
          <a:p>
            <a:pPr lvl="0">
              <a:buFont typeface="Wingdings" pitchFamily="2" charset="2"/>
              <a:buChar char="è"/>
            </a:pPr>
            <a:endParaRPr lang="en-US" sz="2400" dirty="0" smtClean="0"/>
          </a:p>
          <a:p>
            <a:pPr>
              <a:buFont typeface="Wingdings" pitchFamily="2" charset="2"/>
              <a:buChar char="è"/>
            </a:pPr>
            <a:r>
              <a:rPr lang="en-US" sz="2400" dirty="0" smtClean="0"/>
              <a:t>Lack </a:t>
            </a:r>
            <a:r>
              <a:rPr lang="en-US" sz="2400" dirty="0"/>
              <a:t>of data warehousing in the hospital. </a:t>
            </a:r>
            <a:r>
              <a:rPr lang="en-US" sz="2400" dirty="0" smtClean="0"/>
              <a:t>The data is manually fed into the system to make reports which takes a lot of time and efforts.</a:t>
            </a:r>
          </a:p>
          <a:p>
            <a:pPr>
              <a:buFont typeface="Wingdings" pitchFamily="2" charset="2"/>
              <a:buChar char="è"/>
            </a:pPr>
            <a:endParaRPr lang="en-US" sz="2400" dirty="0" smtClean="0"/>
          </a:p>
          <a:p>
            <a:pPr lvl="0">
              <a:buFont typeface="Wingdings" pitchFamily="2" charset="2"/>
              <a:buChar char="è"/>
            </a:pPr>
            <a:r>
              <a:rPr lang="en-US" sz="2400" dirty="0" smtClean="0"/>
              <a:t>Only 4 % of the staff are aware of a tool – </a:t>
            </a:r>
            <a:r>
              <a:rPr lang="en-US" sz="2400" dirty="0" err="1" smtClean="0"/>
              <a:t>Qlikview</a:t>
            </a:r>
            <a:r>
              <a:rPr lang="en-US" sz="2400" dirty="0" smtClean="0"/>
              <a:t>, which does the partial work of a BI Solution.</a:t>
            </a:r>
          </a:p>
          <a:p>
            <a:pPr marL="0" indent="0">
              <a:buNone/>
            </a:pPr>
            <a:endParaRPr lang="en-US" sz="2400" dirty="0"/>
          </a:p>
          <a:p>
            <a:endParaRPr lang="en-US" sz="2400" dirty="0" smtClean="0"/>
          </a:p>
        </p:txBody>
      </p:sp>
    </p:spTree>
    <p:extLst>
      <p:ext uri="{BB962C8B-B14F-4D97-AF65-F5344CB8AC3E}">
        <p14:creationId xmlns="" xmlns:p14="http://schemas.microsoft.com/office/powerpoint/2010/main" val="2885282137"/>
      </p:ext>
    </p:extLst>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 Cont..</a:t>
            </a:r>
            <a:endParaRPr lang="en-US" dirty="0"/>
          </a:p>
        </p:txBody>
      </p:sp>
      <p:sp>
        <p:nvSpPr>
          <p:cNvPr id="3" name="Content Placeholder 2"/>
          <p:cNvSpPr>
            <a:spLocks noGrp="1"/>
          </p:cNvSpPr>
          <p:nvPr>
            <p:ph sz="quarter" idx="4294967295"/>
          </p:nvPr>
        </p:nvSpPr>
        <p:spPr>
          <a:xfrm>
            <a:off x="990600" y="1600200"/>
            <a:ext cx="8153400" cy="4495800"/>
          </a:xfrm>
        </p:spPr>
        <p:txBody>
          <a:bodyPr>
            <a:noAutofit/>
          </a:bodyPr>
          <a:lstStyle/>
          <a:p>
            <a:pPr>
              <a:buFont typeface="Wingdings" pitchFamily="2" charset="2"/>
              <a:buChar char="è"/>
            </a:pPr>
            <a:r>
              <a:rPr lang="en-US" sz="2400" dirty="0"/>
              <a:t>A BI/DW Solution will help them make better decisions at a faster rate. This can be concluded from various case studies that were studied.</a:t>
            </a:r>
          </a:p>
          <a:p>
            <a:pPr>
              <a:buFont typeface="Wingdings" pitchFamily="2" charset="2"/>
              <a:buChar char="è"/>
            </a:pPr>
            <a:endParaRPr lang="en-US" sz="2400" dirty="0" smtClean="0"/>
          </a:p>
          <a:p>
            <a:pPr>
              <a:buFont typeface="Wingdings" pitchFamily="2" charset="2"/>
              <a:buChar char="è"/>
            </a:pPr>
            <a:r>
              <a:rPr lang="en-US" sz="2400" dirty="0" smtClean="0"/>
              <a:t>The </a:t>
            </a:r>
            <a:r>
              <a:rPr lang="en-US" sz="2400" dirty="0"/>
              <a:t>literature review showed many instances of positive impact of the use of </a:t>
            </a:r>
            <a:r>
              <a:rPr lang="en-US" sz="2400" dirty="0" smtClean="0"/>
              <a:t>BI.</a:t>
            </a:r>
          </a:p>
          <a:p>
            <a:pPr>
              <a:buFont typeface="Wingdings" pitchFamily="2" charset="2"/>
              <a:buChar char="è"/>
            </a:pPr>
            <a:endParaRPr lang="en-US" sz="2400" dirty="0" smtClean="0"/>
          </a:p>
          <a:p>
            <a:pPr>
              <a:buFont typeface="Wingdings" pitchFamily="2" charset="2"/>
              <a:buChar char="è"/>
            </a:pPr>
            <a:endParaRPr lang="en-US" sz="2400" dirty="0" smtClean="0"/>
          </a:p>
          <a:p>
            <a:pPr>
              <a:buFont typeface="Wingdings" pitchFamily="2" charset="2"/>
              <a:buChar char="è"/>
            </a:pPr>
            <a:r>
              <a:rPr lang="en-US" sz="2400" dirty="0" smtClean="0"/>
              <a:t>It </a:t>
            </a:r>
            <a:r>
              <a:rPr lang="en-US" sz="2400" dirty="0"/>
              <a:t>will not only help a hospital in financial management but also in managing the quality of care provided to the patient</a:t>
            </a:r>
          </a:p>
        </p:txBody>
      </p:sp>
    </p:spTree>
    <p:extLst>
      <p:ext uri="{BB962C8B-B14F-4D97-AF65-F5344CB8AC3E}">
        <p14:creationId xmlns="" xmlns:p14="http://schemas.microsoft.com/office/powerpoint/2010/main" val="311972226"/>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
          </p:nvPr>
        </p:nvSpPr>
        <p:spPr>
          <a:xfrm>
            <a:off x="612648" y="1600200"/>
            <a:ext cx="8153400" cy="4781128"/>
          </a:xfrm>
        </p:spPr>
        <p:txBody>
          <a:bodyPr>
            <a:normAutofit fontScale="92500" lnSpcReduction="20000"/>
          </a:bodyPr>
          <a:lstStyle/>
          <a:p>
            <a:pPr lvl="0">
              <a:buFont typeface="Wingdings" pitchFamily="2" charset="2"/>
              <a:buChar char="è"/>
            </a:pPr>
            <a:r>
              <a:rPr lang="en-US" sz="2400" dirty="0" smtClean="0"/>
              <a:t>BI Awareness is low- can </a:t>
            </a:r>
            <a:r>
              <a:rPr lang="en-US" sz="2400" dirty="0"/>
              <a:t>be </a:t>
            </a:r>
            <a:r>
              <a:rPr lang="en-US" sz="2400" dirty="0" smtClean="0"/>
              <a:t>increased </a:t>
            </a:r>
            <a:r>
              <a:rPr lang="en-US" sz="2400" dirty="0"/>
              <a:t>by conducting workshops </a:t>
            </a:r>
            <a:r>
              <a:rPr lang="en-US" sz="2400" dirty="0" smtClean="0"/>
              <a:t>focused </a:t>
            </a:r>
            <a:r>
              <a:rPr lang="en-US" sz="2400" dirty="0"/>
              <a:t>upon Business Intelligence. </a:t>
            </a:r>
            <a:endParaRPr lang="en-US" sz="2400" dirty="0" smtClean="0"/>
          </a:p>
          <a:p>
            <a:pPr lvl="0">
              <a:buFont typeface="Wingdings" pitchFamily="2" charset="2"/>
              <a:buChar char="è"/>
            </a:pPr>
            <a:endParaRPr lang="en-US" sz="2400" dirty="0"/>
          </a:p>
          <a:p>
            <a:pPr lvl="0">
              <a:buFont typeface="Wingdings" pitchFamily="2" charset="2"/>
              <a:buChar char="è"/>
            </a:pPr>
            <a:r>
              <a:rPr lang="en-US" sz="2400" dirty="0"/>
              <a:t>The respondents who use MS Excel as their information tool should get information from the BI/DW Tool</a:t>
            </a:r>
            <a:r>
              <a:rPr lang="en-US" sz="2400" dirty="0" smtClean="0"/>
              <a:t>.</a:t>
            </a:r>
          </a:p>
          <a:p>
            <a:pPr lvl="0">
              <a:buFont typeface="Wingdings" pitchFamily="2" charset="2"/>
              <a:buChar char="è"/>
            </a:pPr>
            <a:endParaRPr lang="en-US" sz="2400" dirty="0"/>
          </a:p>
          <a:p>
            <a:pPr>
              <a:buFont typeface="Wingdings" pitchFamily="2" charset="2"/>
              <a:buChar char="è"/>
            </a:pPr>
            <a:r>
              <a:rPr lang="en-US" sz="2400" dirty="0"/>
              <a:t>The primary users for a BI/DW solution were indicated to be mostly hospital administrators in the study. It should be more of clinicians and nurses</a:t>
            </a:r>
            <a:r>
              <a:rPr lang="en-US" sz="2400" dirty="0" smtClean="0"/>
              <a:t>.</a:t>
            </a:r>
          </a:p>
          <a:p>
            <a:pPr>
              <a:buFont typeface="Wingdings" pitchFamily="2" charset="2"/>
              <a:buChar char="è"/>
            </a:pPr>
            <a:endParaRPr lang="en-US" sz="2400" dirty="0"/>
          </a:p>
          <a:p>
            <a:pPr>
              <a:buFont typeface="Wingdings" pitchFamily="2" charset="2"/>
              <a:buChar char="è"/>
            </a:pPr>
            <a:r>
              <a:rPr lang="en-US" sz="2400" dirty="0"/>
              <a:t>From a financial perspective the decision maker to buy a BI/DW solution will be the CFO (Chief Financial Officer), but looking from the need perspective this decision should be taken by the Medical and Hospital Administrators.</a:t>
            </a:r>
          </a:p>
          <a:p>
            <a:pPr lvl="0">
              <a:buFont typeface="Wingdings" pitchFamily="2" charset="2"/>
              <a:buChar char="è"/>
            </a:pPr>
            <a:endParaRPr lang="en-US" sz="2400" dirty="0" smtClean="0"/>
          </a:p>
          <a:p>
            <a:pPr lvl="0"/>
            <a:endParaRPr lang="en-US" sz="2400" dirty="0" smtClean="0"/>
          </a:p>
          <a:p>
            <a:pPr lvl="0"/>
            <a:endParaRPr lang="en-US" dirty="0"/>
          </a:p>
          <a:p>
            <a:endParaRPr lang="en-US" dirty="0"/>
          </a:p>
        </p:txBody>
      </p:sp>
    </p:spTree>
    <p:extLst>
      <p:ext uri="{BB962C8B-B14F-4D97-AF65-F5344CB8AC3E}">
        <p14:creationId xmlns="" xmlns:p14="http://schemas.microsoft.com/office/powerpoint/2010/main" val="3233297555"/>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612648" y="1484784"/>
            <a:ext cx="8153400" cy="5112568"/>
          </a:xfrm>
        </p:spPr>
        <p:txBody>
          <a:bodyPr>
            <a:normAutofit fontScale="62500" lnSpcReduction="20000"/>
          </a:bodyPr>
          <a:lstStyle/>
          <a:p>
            <a:pPr>
              <a:lnSpc>
                <a:spcPct val="120000"/>
              </a:lnSpc>
              <a:buFont typeface="Wingdings" pitchFamily="2" charset="2"/>
              <a:buChar char="è"/>
            </a:pPr>
            <a:r>
              <a:rPr lang="en-US" dirty="0" err="1" smtClean="0"/>
              <a:t>Pubudika</a:t>
            </a:r>
            <a:r>
              <a:rPr lang="en-US" dirty="0" smtClean="0"/>
              <a:t> </a:t>
            </a:r>
            <a:r>
              <a:rPr lang="en-US" dirty="0" err="1"/>
              <a:t>Kumari</a:t>
            </a:r>
            <a:r>
              <a:rPr lang="en-US" dirty="0"/>
              <a:t> </a:t>
            </a:r>
            <a:r>
              <a:rPr lang="en-US" dirty="0" err="1"/>
              <a:t>Mawilmada</a:t>
            </a:r>
            <a:r>
              <a:rPr lang="en-US" dirty="0"/>
              <a:t> (Oct,2011), Impact of a Data Warehouse Model for Improved Decision-making process in healthcare.</a:t>
            </a:r>
          </a:p>
          <a:p>
            <a:pPr>
              <a:lnSpc>
                <a:spcPct val="120000"/>
              </a:lnSpc>
              <a:buFont typeface="Wingdings" pitchFamily="2" charset="2"/>
              <a:buChar char="è"/>
            </a:pPr>
            <a:endParaRPr lang="en-US" dirty="0"/>
          </a:p>
          <a:p>
            <a:pPr>
              <a:lnSpc>
                <a:spcPct val="120000"/>
              </a:lnSpc>
              <a:buFont typeface="Wingdings" pitchFamily="2" charset="2"/>
              <a:buChar char="è"/>
            </a:pPr>
            <a:r>
              <a:rPr lang="en-US" dirty="0" smtClean="0"/>
              <a:t>Bhattacharya </a:t>
            </a:r>
            <a:r>
              <a:rPr lang="en-US" dirty="0"/>
              <a:t>I, </a:t>
            </a:r>
            <a:r>
              <a:rPr lang="en-US" dirty="0" err="1"/>
              <a:t>Ramachandran</a:t>
            </a:r>
            <a:r>
              <a:rPr lang="en-US" dirty="0"/>
              <a:t> A, </a:t>
            </a:r>
            <a:r>
              <a:rPr lang="en-US" dirty="0" err="1"/>
              <a:t>Jha</a:t>
            </a:r>
            <a:r>
              <a:rPr lang="en-US" dirty="0"/>
              <a:t> BK. Healthcare Analytics on the Cloud. Online J Health Allied </a:t>
            </a:r>
            <a:r>
              <a:rPr lang="en-US" dirty="0" err="1"/>
              <a:t>Scs</a:t>
            </a:r>
            <a:r>
              <a:rPr lang="en-US" dirty="0"/>
              <a:t>. 2012;11(1):1</a:t>
            </a:r>
          </a:p>
          <a:p>
            <a:pPr>
              <a:lnSpc>
                <a:spcPct val="120000"/>
              </a:lnSpc>
              <a:buFont typeface="Wingdings" pitchFamily="2" charset="2"/>
              <a:buChar char="è"/>
            </a:pPr>
            <a:endParaRPr lang="en-US" dirty="0"/>
          </a:p>
          <a:p>
            <a:pPr>
              <a:lnSpc>
                <a:spcPct val="120000"/>
              </a:lnSpc>
              <a:buFont typeface="Wingdings" pitchFamily="2" charset="2"/>
              <a:buChar char="è"/>
            </a:pPr>
            <a:r>
              <a:rPr lang="en-US" dirty="0" smtClean="0"/>
              <a:t>Michal </a:t>
            </a:r>
            <a:r>
              <a:rPr lang="en-US" dirty="0" err="1"/>
              <a:t>Micklas</a:t>
            </a:r>
            <a:r>
              <a:rPr lang="en-US" dirty="0"/>
              <a:t>, (2010) Use of Open Source Business Intelligence Software in Hospital Management.</a:t>
            </a:r>
          </a:p>
          <a:p>
            <a:pPr>
              <a:lnSpc>
                <a:spcPct val="120000"/>
              </a:lnSpc>
              <a:buFont typeface="Wingdings" pitchFamily="2" charset="2"/>
              <a:buChar char="è"/>
            </a:pPr>
            <a:endParaRPr lang="en-US" dirty="0"/>
          </a:p>
          <a:p>
            <a:pPr>
              <a:lnSpc>
                <a:spcPct val="120000"/>
              </a:lnSpc>
              <a:buFont typeface="Wingdings" pitchFamily="2" charset="2"/>
              <a:buChar char="è"/>
            </a:pPr>
            <a:r>
              <a:rPr lang="en-US" dirty="0" smtClean="0"/>
              <a:t>Kroch </a:t>
            </a:r>
            <a:r>
              <a:rPr lang="en-US" dirty="0"/>
              <a:t>et al (2006),  Hospital Boards and Quality Dashboards, J Patient </a:t>
            </a:r>
            <a:r>
              <a:rPr lang="en-US" dirty="0" err="1"/>
              <a:t>Saf</a:t>
            </a:r>
            <a:r>
              <a:rPr lang="en-US" dirty="0"/>
              <a:t>,  Volume 2, Number 1.</a:t>
            </a:r>
          </a:p>
          <a:p>
            <a:pPr>
              <a:lnSpc>
                <a:spcPct val="120000"/>
              </a:lnSpc>
              <a:buFont typeface="Wingdings" pitchFamily="2" charset="2"/>
              <a:buChar char="è"/>
            </a:pPr>
            <a:endParaRPr lang="en-US" dirty="0"/>
          </a:p>
          <a:p>
            <a:pPr>
              <a:lnSpc>
                <a:spcPct val="120000"/>
              </a:lnSpc>
              <a:buFont typeface="Wingdings" pitchFamily="2" charset="2"/>
              <a:buChar char="è"/>
            </a:pPr>
            <a:r>
              <a:rPr lang="en-US" dirty="0" smtClean="0"/>
              <a:t>Hugh </a:t>
            </a:r>
            <a:r>
              <a:rPr lang="en-US" dirty="0"/>
              <a:t>J Watson, (July,2005), Data Warehouse Architectures: Factors in the Selection Decision and the Success of the </a:t>
            </a:r>
            <a:r>
              <a:rPr lang="en-US" dirty="0" smtClean="0"/>
              <a:t>Architectures. Available </a:t>
            </a:r>
            <a:r>
              <a:rPr lang="en-US" dirty="0"/>
              <a:t>at http://www.terry.uga.edu/~hwatson/DW_Architecture_Report.pdf</a:t>
            </a:r>
          </a:p>
          <a:p>
            <a:pPr>
              <a:lnSpc>
                <a:spcPct val="120000"/>
              </a:lnSpc>
              <a:buFont typeface="Wingdings" pitchFamily="2" charset="2"/>
              <a:buChar char="è"/>
            </a:pPr>
            <a:endParaRPr lang="en-US" dirty="0"/>
          </a:p>
        </p:txBody>
      </p:sp>
    </p:spTree>
    <p:extLst>
      <p:ext uri="{BB962C8B-B14F-4D97-AF65-F5344CB8AC3E}">
        <p14:creationId xmlns="" xmlns:p14="http://schemas.microsoft.com/office/powerpoint/2010/main" val="3750119821"/>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08920"/>
            <a:ext cx="4824536" cy="990600"/>
          </a:xfrm>
        </p:spPr>
        <p:txBody>
          <a:bodyPr>
            <a:noAutofit/>
          </a:bodyPr>
          <a:lstStyle/>
          <a:p>
            <a:r>
              <a:rPr lang="en-US" sz="5400" b="1" dirty="0" smtClean="0"/>
              <a:t>Business Cases</a:t>
            </a:r>
            <a:endParaRPr lang="en-US" sz="5400" b="1" dirty="0"/>
          </a:p>
        </p:txBody>
      </p:sp>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Lamington District Memorial Hospital</a:t>
            </a:r>
            <a:endParaRPr lang="en-US" dirty="0"/>
          </a:p>
        </p:txBody>
      </p:sp>
      <p:sp>
        <p:nvSpPr>
          <p:cNvPr id="3" name="Content Placeholder 2"/>
          <p:cNvSpPr>
            <a:spLocks noGrp="1"/>
          </p:cNvSpPr>
          <p:nvPr>
            <p:ph sz="quarter" idx="1"/>
          </p:nvPr>
        </p:nvSpPr>
        <p:spPr>
          <a:xfrm>
            <a:off x="612648" y="1600200"/>
            <a:ext cx="8153400" cy="5069160"/>
          </a:xfrm>
        </p:spPr>
        <p:txBody>
          <a:bodyPr>
            <a:normAutofit lnSpcReduction="10000"/>
          </a:bodyPr>
          <a:lstStyle/>
          <a:p>
            <a:pPr>
              <a:buFont typeface="Wingdings" pitchFamily="2" charset="2"/>
              <a:buChar char="è"/>
            </a:pPr>
            <a:r>
              <a:rPr lang="en-US" sz="2400" dirty="0" smtClean="0"/>
              <a:t>Ontario based, community hospital.</a:t>
            </a:r>
          </a:p>
          <a:p>
            <a:pPr>
              <a:buFont typeface="Wingdings" pitchFamily="2" charset="2"/>
              <a:buChar char="è"/>
            </a:pPr>
            <a:endParaRPr lang="en-US" sz="2400" dirty="0" smtClean="0"/>
          </a:p>
          <a:p>
            <a:pPr>
              <a:buFont typeface="Wingdings" pitchFamily="2" charset="2"/>
              <a:buChar char="è"/>
            </a:pPr>
            <a:r>
              <a:rPr lang="en-US" sz="2400" dirty="0" smtClean="0"/>
              <a:t>Needed a tool that would help managers proactively set targets and help manage performance improvement towards those targets.</a:t>
            </a:r>
          </a:p>
          <a:p>
            <a:pPr>
              <a:buFont typeface="Wingdings" pitchFamily="2" charset="2"/>
              <a:buChar char="è"/>
            </a:pPr>
            <a:endParaRPr lang="en-US" sz="2400" dirty="0" smtClean="0"/>
          </a:p>
          <a:p>
            <a:pPr>
              <a:buFont typeface="Wingdings" pitchFamily="2" charset="2"/>
              <a:buChar char="è"/>
            </a:pPr>
            <a:r>
              <a:rPr lang="en-US" sz="2400" dirty="0" smtClean="0"/>
              <a:t>To measure its services using key performance indicators, the hospital decided to implement a Microsoft business intelligence solution</a:t>
            </a:r>
          </a:p>
          <a:p>
            <a:pPr>
              <a:buFont typeface="Wingdings" pitchFamily="2" charset="2"/>
              <a:buChar char="è"/>
            </a:pPr>
            <a:endParaRPr lang="en-US" sz="2400" dirty="0" smtClean="0"/>
          </a:p>
          <a:p>
            <a:pPr>
              <a:buFont typeface="Wingdings" pitchFamily="2" charset="2"/>
              <a:buChar char="è"/>
            </a:pPr>
            <a:r>
              <a:rPr lang="en-US" sz="2400" dirty="0" smtClean="0"/>
              <a:t>Lamington worked with Microsoft Certified Partner </a:t>
            </a:r>
            <a:r>
              <a:rPr lang="en-US" sz="2400" dirty="0" err="1" smtClean="0"/>
              <a:t>MediSolution</a:t>
            </a:r>
            <a:r>
              <a:rPr lang="en-US" sz="2400" dirty="0" smtClean="0"/>
              <a:t> to develop a new Business Intelligence (BI) platform.</a:t>
            </a:r>
          </a:p>
          <a:p>
            <a:endParaRPr lang="en-US" dirty="0"/>
          </a:p>
        </p:txBody>
      </p:sp>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derived:</a:t>
            </a:r>
            <a:endParaRPr lang="en-US" dirty="0"/>
          </a:p>
        </p:txBody>
      </p:sp>
      <p:sp>
        <p:nvSpPr>
          <p:cNvPr id="3" name="Content Placeholder 2"/>
          <p:cNvSpPr>
            <a:spLocks noGrp="1"/>
          </p:cNvSpPr>
          <p:nvPr>
            <p:ph sz="quarter" idx="1"/>
          </p:nvPr>
        </p:nvSpPr>
        <p:spPr/>
        <p:txBody>
          <a:bodyPr/>
          <a:lstStyle/>
          <a:p>
            <a:pPr>
              <a:buNone/>
            </a:pPr>
            <a:endParaRPr lang="en-US" sz="2400" dirty="0" smtClean="0"/>
          </a:p>
          <a:p>
            <a:pPr>
              <a:buFont typeface="Wingdings" pitchFamily="2" charset="2"/>
              <a:buChar char="è"/>
            </a:pPr>
            <a:r>
              <a:rPr lang="en-US" sz="2400" dirty="0" smtClean="0"/>
              <a:t>Enhanced business insight</a:t>
            </a:r>
          </a:p>
          <a:p>
            <a:pPr>
              <a:buFont typeface="Wingdings" pitchFamily="2" charset="2"/>
              <a:buChar char="è"/>
            </a:pPr>
            <a:endParaRPr lang="en-US" sz="2400" dirty="0" smtClean="0"/>
          </a:p>
          <a:p>
            <a:pPr>
              <a:buFont typeface="Wingdings" pitchFamily="2" charset="2"/>
              <a:buChar char="è"/>
            </a:pPr>
            <a:endParaRPr lang="en-US" sz="2400" dirty="0" smtClean="0"/>
          </a:p>
          <a:p>
            <a:pPr>
              <a:buFont typeface="Wingdings" pitchFamily="2" charset="2"/>
              <a:buChar char="è"/>
            </a:pPr>
            <a:r>
              <a:rPr lang="en-US" sz="2400" dirty="0" smtClean="0"/>
              <a:t>Increased IT flexibility</a:t>
            </a:r>
          </a:p>
          <a:p>
            <a:pPr>
              <a:buFont typeface="Wingdings" pitchFamily="2" charset="2"/>
              <a:buChar char="è"/>
            </a:pPr>
            <a:endParaRPr lang="en-US" sz="2400" dirty="0" smtClean="0"/>
          </a:p>
          <a:p>
            <a:pPr>
              <a:buFont typeface="Wingdings" pitchFamily="2" charset="2"/>
              <a:buChar char="è"/>
            </a:pPr>
            <a:endParaRPr lang="en-US" sz="2400" dirty="0" smtClean="0"/>
          </a:p>
          <a:p>
            <a:pPr>
              <a:buFont typeface="Wingdings" pitchFamily="2" charset="2"/>
              <a:buChar char="è"/>
            </a:pPr>
            <a:r>
              <a:rPr lang="en-US" sz="2400" dirty="0" smtClean="0"/>
              <a:t>Improved data reliability</a:t>
            </a:r>
          </a:p>
          <a:p>
            <a:pPr>
              <a:buFont typeface="Wingdings" pitchFamily="2" charset="2"/>
              <a:buChar char="è"/>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436096" y="2492896"/>
            <a:ext cx="3021397" cy="2304256"/>
          </a:xfrm>
          <a:prstGeom prst="rect">
            <a:avLst/>
          </a:prstGeom>
          <a:ln>
            <a:noFill/>
          </a:ln>
          <a:effectLst>
            <a:softEdge rad="112500"/>
          </a:effectLst>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Internship</a:t>
            </a:r>
            <a:endParaRPr lang="en-US" dirty="0"/>
          </a:p>
        </p:txBody>
      </p:sp>
      <p:sp>
        <p:nvSpPr>
          <p:cNvPr id="3" name="Content Placeholder 2"/>
          <p:cNvSpPr>
            <a:spLocks noGrp="1"/>
          </p:cNvSpPr>
          <p:nvPr>
            <p:ph sz="quarter" idx="1"/>
          </p:nvPr>
        </p:nvSpPr>
        <p:spPr>
          <a:xfrm>
            <a:off x="611560" y="1844824"/>
            <a:ext cx="8153400" cy="4824536"/>
          </a:xfrm>
        </p:spPr>
        <p:txBody>
          <a:bodyPr/>
          <a:lstStyle/>
          <a:p>
            <a:pPr>
              <a:buFont typeface="Wingdings" pitchFamily="2" charset="2"/>
              <a:buChar char="è"/>
            </a:pPr>
            <a:r>
              <a:rPr lang="en-US" dirty="0" smtClean="0"/>
              <a:t>Got training on various Modules of VistA EHR.</a:t>
            </a:r>
          </a:p>
          <a:p>
            <a:pPr>
              <a:buFont typeface="Wingdings" pitchFamily="2" charset="2"/>
              <a:buChar char="è"/>
            </a:pPr>
            <a:endParaRPr lang="en-US" dirty="0" smtClean="0"/>
          </a:p>
          <a:p>
            <a:pPr>
              <a:buFont typeface="Wingdings" pitchFamily="2" charset="2"/>
              <a:buChar char="è"/>
            </a:pPr>
            <a:r>
              <a:rPr lang="en-US" dirty="0" smtClean="0"/>
              <a:t>Automatic Failover Testing.</a:t>
            </a:r>
          </a:p>
          <a:p>
            <a:pPr>
              <a:buFont typeface="Wingdings" pitchFamily="2" charset="2"/>
              <a:buChar char="è"/>
            </a:pPr>
            <a:endParaRPr lang="en-US" dirty="0" smtClean="0"/>
          </a:p>
          <a:p>
            <a:pPr>
              <a:buFont typeface="Wingdings" pitchFamily="2" charset="2"/>
              <a:buChar char="è"/>
            </a:pPr>
            <a:r>
              <a:rPr lang="en-US" dirty="0" smtClean="0"/>
              <a:t>Upgrading CPRS training material.</a:t>
            </a:r>
          </a:p>
          <a:p>
            <a:pPr>
              <a:buFont typeface="Wingdings" pitchFamily="2" charset="2"/>
              <a:buChar char="è"/>
            </a:pPr>
            <a:endParaRPr lang="en-US" dirty="0" smtClean="0"/>
          </a:p>
          <a:p>
            <a:pPr>
              <a:buFont typeface="Wingdings" pitchFamily="2" charset="2"/>
              <a:buChar char="è"/>
            </a:pPr>
            <a:r>
              <a:rPr lang="en-US" dirty="0" smtClean="0"/>
              <a:t>BRD (Business Requirements Document) Enhancement.</a:t>
            </a:r>
          </a:p>
          <a:p>
            <a:pPr>
              <a:buFont typeface="Wingdings" pitchFamily="2" charset="2"/>
              <a:buChar char="è"/>
            </a:pPr>
            <a:endParaRPr lang="en-US" dirty="0" smtClean="0"/>
          </a:p>
          <a:p>
            <a:pPr>
              <a:buFont typeface="Wingdings" pitchFamily="2" charset="2"/>
              <a:buChar char="è"/>
            </a:pPr>
            <a:r>
              <a:rPr lang="en-US" dirty="0" smtClean="0"/>
              <a:t>Dissertation Work…</a:t>
            </a:r>
          </a:p>
          <a:p>
            <a:pPr>
              <a:buFont typeface="Wingdings" pitchFamily="2" charset="2"/>
              <a:buChar char="è"/>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543801" y="0"/>
            <a:ext cx="1600200" cy="1268759"/>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Case Study</a:t>
            </a:r>
            <a:endParaRPr lang="en-US" dirty="0"/>
          </a:p>
        </p:txBody>
      </p:sp>
      <p:sp>
        <p:nvSpPr>
          <p:cNvPr id="3" name="Content Placeholder 2"/>
          <p:cNvSpPr>
            <a:spLocks noGrp="1"/>
          </p:cNvSpPr>
          <p:nvPr>
            <p:ph sz="quarter" idx="4294967295"/>
          </p:nvPr>
        </p:nvSpPr>
        <p:spPr>
          <a:xfrm>
            <a:off x="539552" y="2492896"/>
            <a:ext cx="8153400" cy="1441450"/>
          </a:xfrm>
        </p:spPr>
        <p:txBody>
          <a:bodyPr>
            <a:normAutofit/>
          </a:bodyPr>
          <a:lstStyle/>
          <a:p>
            <a:pPr algn="ctr">
              <a:buNone/>
            </a:pPr>
            <a:r>
              <a:rPr lang="en-US" sz="4000" dirty="0" smtClean="0"/>
              <a:t>Business Analytics for Healthcare using Cloud as well On Premises.</a:t>
            </a:r>
            <a:endParaRPr lang="en-US" sz="4000" dirty="0"/>
          </a:p>
        </p:txBody>
      </p:sp>
      <p:pic>
        <p:nvPicPr>
          <p:cNvPr id="2050" name="Picture 2"/>
          <p:cNvPicPr>
            <a:picLocks noChangeAspect="1" noChangeArrowheads="1"/>
          </p:cNvPicPr>
          <p:nvPr/>
        </p:nvPicPr>
        <p:blipFill>
          <a:blip r:embed="rId3" cstate="print"/>
          <a:srcRect/>
          <a:stretch>
            <a:fillRect/>
          </a:stretch>
        </p:blipFill>
        <p:spPr bwMode="auto">
          <a:xfrm>
            <a:off x="3275856" y="4293096"/>
            <a:ext cx="2292846" cy="2292846"/>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Ideal Analytics Solution</a:t>
            </a:r>
            <a:endParaRPr lang="en-US" dirty="0"/>
          </a:p>
        </p:txBody>
      </p:sp>
      <p:sp>
        <p:nvSpPr>
          <p:cNvPr id="3" name="Content Placeholder 2"/>
          <p:cNvSpPr>
            <a:spLocks noGrp="1"/>
          </p:cNvSpPr>
          <p:nvPr>
            <p:ph sz="quarter" idx="1"/>
          </p:nvPr>
        </p:nvSpPr>
        <p:spPr>
          <a:xfrm>
            <a:off x="612648" y="1600200"/>
            <a:ext cx="8153400" cy="4925144"/>
          </a:xfrm>
        </p:spPr>
        <p:txBody>
          <a:bodyPr>
            <a:normAutofit/>
          </a:bodyPr>
          <a:lstStyle/>
          <a:p>
            <a:pPr>
              <a:buFont typeface="Wingdings" pitchFamily="2" charset="2"/>
              <a:buChar char="è"/>
            </a:pPr>
            <a:r>
              <a:rPr lang="en-US" sz="2800" b="1" dirty="0" smtClean="0"/>
              <a:t>Ideal Analytics </a:t>
            </a:r>
            <a:r>
              <a:rPr lang="en-US" sz="2800" dirty="0" smtClean="0"/>
              <a:t>is a new member in the BI market.</a:t>
            </a:r>
          </a:p>
          <a:p>
            <a:pPr>
              <a:buFont typeface="Wingdings" pitchFamily="2" charset="2"/>
              <a:buChar char="è"/>
            </a:pPr>
            <a:endParaRPr lang="en-US" sz="2800" dirty="0" smtClean="0"/>
          </a:p>
          <a:p>
            <a:pPr>
              <a:buFont typeface="Wingdings" pitchFamily="2" charset="2"/>
              <a:buChar char="è"/>
            </a:pPr>
            <a:r>
              <a:rPr lang="en-US" sz="2800" dirty="0" smtClean="0"/>
              <a:t>Its client Model is free on VMware, Android, Blackberry and </a:t>
            </a:r>
            <a:r>
              <a:rPr lang="en-US" sz="2800" dirty="0" err="1" smtClean="0"/>
              <a:t>Iphone</a:t>
            </a:r>
            <a:r>
              <a:rPr lang="en-US" sz="2800" dirty="0" smtClean="0"/>
              <a:t> (Free for host)</a:t>
            </a:r>
          </a:p>
          <a:p>
            <a:pPr>
              <a:buFont typeface="Wingdings" pitchFamily="2" charset="2"/>
              <a:buChar char="è"/>
            </a:pPr>
            <a:endParaRPr lang="en-US" sz="2800" dirty="0" smtClean="0"/>
          </a:p>
          <a:p>
            <a:pPr>
              <a:buFont typeface="Wingdings" pitchFamily="2" charset="2"/>
              <a:buChar char="è"/>
            </a:pPr>
            <a:r>
              <a:rPr lang="en-US" sz="2800" dirty="0" smtClean="0"/>
              <a:t>It uses column-based database.</a:t>
            </a:r>
            <a:endParaRPr lang="en-US" sz="2400" dirty="0" smtClean="0"/>
          </a:p>
          <a:p>
            <a:endParaRPr lang="en-US" sz="2400" dirty="0" smtClean="0"/>
          </a:p>
          <a:p>
            <a:pPr>
              <a:buNone/>
            </a:pPr>
            <a:r>
              <a:rPr lang="en-US" sz="1800" dirty="0" smtClean="0"/>
              <a:t>      1, 2, 3;</a:t>
            </a:r>
          </a:p>
          <a:p>
            <a:pPr>
              <a:buNone/>
            </a:pPr>
            <a:r>
              <a:rPr lang="en-US" sz="1800" dirty="0" smtClean="0"/>
              <a:t>      Smith, Jones, Johnson;</a:t>
            </a:r>
          </a:p>
          <a:p>
            <a:pPr>
              <a:buNone/>
            </a:pPr>
            <a:r>
              <a:rPr lang="en-US" sz="1800" dirty="0" smtClean="0"/>
              <a:t>      Joe, Mary, Cathy;</a:t>
            </a:r>
          </a:p>
          <a:p>
            <a:pPr>
              <a:buNone/>
            </a:pPr>
            <a:r>
              <a:rPr lang="en-US" sz="1800" dirty="0" smtClean="0"/>
              <a:t>      40000, 50000, 44000;</a:t>
            </a:r>
          </a:p>
          <a:p>
            <a:endParaRPr lang="en-US" dirty="0" smtClean="0"/>
          </a:p>
          <a:p>
            <a:endParaRPr lang="en-US" dirty="0" smtClean="0"/>
          </a:p>
          <a:p>
            <a:endParaRPr lang="en-US" dirty="0" smtClean="0"/>
          </a:p>
          <a:p>
            <a:endParaRPr lang="en-US" dirty="0"/>
          </a:p>
        </p:txBody>
      </p:sp>
    </p:spTree>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Advantages of Column based DB</a:t>
            </a:r>
            <a:endParaRPr lang="en-US" sz="3600" dirty="0"/>
          </a:p>
        </p:txBody>
      </p:sp>
      <p:sp>
        <p:nvSpPr>
          <p:cNvPr id="3" name="Content Placeholder 2"/>
          <p:cNvSpPr>
            <a:spLocks noGrp="1"/>
          </p:cNvSpPr>
          <p:nvPr>
            <p:ph sz="quarter" idx="1"/>
          </p:nvPr>
        </p:nvSpPr>
        <p:spPr/>
        <p:txBody>
          <a:bodyPr/>
          <a:lstStyle/>
          <a:p>
            <a:r>
              <a:rPr lang="en-US" sz="2800" dirty="0" smtClean="0"/>
              <a:t>Takes less disk space</a:t>
            </a:r>
          </a:p>
          <a:p>
            <a:endParaRPr lang="en-US" sz="2800" dirty="0" smtClean="0"/>
          </a:p>
          <a:p>
            <a:r>
              <a:rPr lang="en-US" sz="2800" dirty="0" smtClean="0"/>
              <a:t>Faster than row-oriented databases.</a:t>
            </a:r>
          </a:p>
          <a:p>
            <a:endParaRPr lang="en-US" sz="2800" dirty="0" smtClean="0"/>
          </a:p>
          <a:p>
            <a:r>
              <a:rPr lang="en-US" sz="2800" dirty="0" smtClean="0"/>
              <a:t>Column stores are well-suited for OLAP-like workloads (e.g. data warehouse) which typically involve a smaller number of highly complex queries over all data.</a:t>
            </a:r>
          </a:p>
          <a:p>
            <a:endParaRPr lang="en-US" dirty="0" smtClean="0"/>
          </a:p>
        </p:txBody>
      </p:sp>
    </p:spTree>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on </a:t>
            </a:r>
            <a:r>
              <a:rPr lang="en-US" dirty="0" err="1" smtClean="0"/>
              <a:t>SaaS</a:t>
            </a:r>
            <a:endParaRPr lang="en-US" dirty="0"/>
          </a:p>
        </p:txBody>
      </p:sp>
      <p:sp>
        <p:nvSpPr>
          <p:cNvPr id="3" name="Content Placeholder 2"/>
          <p:cNvSpPr>
            <a:spLocks noGrp="1"/>
          </p:cNvSpPr>
          <p:nvPr>
            <p:ph sz="quarter" idx="1"/>
          </p:nvPr>
        </p:nvSpPr>
        <p:spPr/>
        <p:txBody>
          <a:bodyPr>
            <a:normAutofit/>
          </a:bodyPr>
          <a:lstStyle/>
          <a:p>
            <a:r>
              <a:rPr lang="en-US" sz="2400" dirty="0" smtClean="0"/>
              <a:t>The entire system is divided into five main functions identified as the steps in data analysis life-cycle. </a:t>
            </a:r>
          </a:p>
          <a:p>
            <a:endParaRPr lang="en-US" sz="2400" dirty="0" smtClean="0"/>
          </a:p>
          <a:p>
            <a:pPr marL="514350" indent="-514350">
              <a:buFont typeface="+mj-lt"/>
              <a:buAutoNum type="arabicPeriod"/>
            </a:pPr>
            <a:r>
              <a:rPr lang="en-US" sz="2400" b="1" dirty="0" smtClean="0"/>
              <a:t>DEFINE </a:t>
            </a:r>
            <a:r>
              <a:rPr lang="en-US" sz="2400" dirty="0" smtClean="0"/>
              <a:t>your data </a:t>
            </a:r>
          </a:p>
          <a:p>
            <a:pPr marL="514350" indent="-514350">
              <a:buFont typeface="+mj-lt"/>
              <a:buAutoNum type="arabicPeriod"/>
            </a:pPr>
            <a:r>
              <a:rPr lang="en-US" sz="2400" b="1" dirty="0" smtClean="0"/>
              <a:t>ANALYZE </a:t>
            </a:r>
            <a:r>
              <a:rPr lang="en-US" sz="2400" dirty="0" smtClean="0"/>
              <a:t>data </a:t>
            </a:r>
          </a:p>
          <a:p>
            <a:pPr marL="514350" indent="-514350">
              <a:buFont typeface="+mj-lt"/>
              <a:buAutoNum type="arabicPeriod"/>
            </a:pPr>
            <a:r>
              <a:rPr lang="en-US" sz="2400" b="1" dirty="0" smtClean="0"/>
              <a:t>PERSIST </a:t>
            </a:r>
            <a:r>
              <a:rPr lang="en-US" sz="2400" dirty="0" smtClean="0"/>
              <a:t>analytical views for later use </a:t>
            </a:r>
          </a:p>
          <a:p>
            <a:pPr marL="514350" indent="-514350">
              <a:buFont typeface="+mj-lt"/>
              <a:buAutoNum type="arabicPeriod"/>
            </a:pPr>
            <a:r>
              <a:rPr lang="en-US" sz="2400" b="1" dirty="0" smtClean="0"/>
              <a:t>EXPORT </a:t>
            </a:r>
            <a:r>
              <a:rPr lang="en-US" sz="2400" dirty="0" smtClean="0"/>
              <a:t>analytical views </a:t>
            </a:r>
          </a:p>
          <a:p>
            <a:pPr marL="514350" indent="-514350">
              <a:buFont typeface="+mj-lt"/>
              <a:buAutoNum type="arabicPeriod"/>
            </a:pPr>
            <a:r>
              <a:rPr lang="en-US" sz="2400" b="1" dirty="0" smtClean="0"/>
              <a:t>EXTERNALIZE </a:t>
            </a:r>
            <a:r>
              <a:rPr lang="en-US" sz="2400" dirty="0" smtClean="0"/>
              <a:t>or embed analytical views to other systems.</a:t>
            </a:r>
          </a:p>
          <a:p>
            <a:endParaRPr lang="en-US" sz="2400" dirty="0"/>
          </a:p>
        </p:txBody>
      </p:sp>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Defining data through Connector Management</a:t>
            </a:r>
            <a:endParaRPr lang="en-US" sz="3200" dirty="0"/>
          </a:p>
        </p:txBody>
      </p:sp>
      <p:pic>
        <p:nvPicPr>
          <p:cNvPr id="4" name="Content Placeholder 3" descr="C:\Documents and Settings\Admin\Desktop\ID\ID5.png"/>
          <p:cNvPicPr>
            <a:picLocks noGrp="1"/>
          </p:cNvPicPr>
          <p:nvPr>
            <p:ph sz="quarter" idx="1"/>
          </p:nvPr>
        </p:nvPicPr>
        <p:blipFill>
          <a:blip r:embed="rId3" cstate="print"/>
          <a:srcRect/>
          <a:stretch>
            <a:fillRect/>
          </a:stretch>
        </p:blipFill>
        <p:spPr bwMode="auto">
          <a:xfrm>
            <a:off x="467544" y="1772816"/>
            <a:ext cx="8064896" cy="4711824"/>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Analyzing Datasets</a:t>
            </a:r>
            <a:endParaRPr lang="en-US" sz="4000" dirty="0"/>
          </a:p>
        </p:txBody>
      </p:sp>
      <p:pic>
        <p:nvPicPr>
          <p:cNvPr id="1026" name="Picture 2"/>
          <p:cNvPicPr>
            <a:picLocks noGrp="1" noChangeAspect="1" noChangeArrowheads="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56792"/>
            <a:ext cx="9144000"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09676009"/>
      </p:ext>
    </p:extLst>
  </p:cSld>
  <p:clrMapOvr>
    <a:masterClrMapping/>
  </p:clrMapOvr>
  <p:transition spd="slow">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Persist analytical views for later views</a:t>
            </a:r>
            <a:endParaRPr lang="en-US" dirty="0"/>
          </a:p>
        </p:txBody>
      </p:sp>
      <p:pic>
        <p:nvPicPr>
          <p:cNvPr id="2050" name="Picture 2" descr="E:\ID\ID3.png"/>
          <p:cNvPicPr>
            <a:picLocks noGrp="1" noChangeAspect="1" noChangeArrowheads="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2775" y="1700808"/>
            <a:ext cx="8153400"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164462"/>
      </p:ext>
    </p:extLst>
  </p:cSld>
  <p:clrMapOvr>
    <a:masterClrMapping/>
  </p:clrMapOvr>
  <p:transition spd="slow">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analytical views</a:t>
            </a:r>
            <a:endParaRPr lang="en-US" dirty="0"/>
          </a:p>
        </p:txBody>
      </p:sp>
      <p:pic>
        <p:nvPicPr>
          <p:cNvPr id="5" name="Picture 4"/>
          <p:cNvPicPr/>
          <p:nvPr/>
        </p:nvPicPr>
        <p:blipFill>
          <a:blip r:embed="rId3" cstate="print"/>
          <a:srcRect/>
          <a:stretch>
            <a:fillRect/>
          </a:stretch>
        </p:blipFill>
        <p:spPr bwMode="auto">
          <a:xfrm>
            <a:off x="2627784" y="3284984"/>
            <a:ext cx="6236541" cy="3386182"/>
          </a:xfrm>
          <a:prstGeom prst="rect">
            <a:avLst/>
          </a:prstGeom>
          <a:noFill/>
          <a:ln w="9525">
            <a:noFill/>
            <a:miter lim="800000"/>
            <a:headEnd/>
            <a:tailEnd/>
          </a:ln>
        </p:spPr>
      </p:pic>
      <p:sp>
        <p:nvSpPr>
          <p:cNvPr id="6" name="Content Placeholder 5"/>
          <p:cNvSpPr>
            <a:spLocks noGrp="1"/>
          </p:cNvSpPr>
          <p:nvPr>
            <p:ph sz="quarter" idx="1"/>
          </p:nvPr>
        </p:nvSpPr>
        <p:spPr/>
        <p:txBody>
          <a:bodyPr/>
          <a:lstStyle/>
          <a:p>
            <a:r>
              <a:rPr lang="en-US" dirty="0" smtClean="0"/>
              <a:t>The report can be exported in PDF or Excel sheets depending on the choice. The reports contains up-to-date information.</a:t>
            </a:r>
            <a:endParaRPr lang="en-US" dirty="0"/>
          </a:p>
        </p:txBody>
      </p:sp>
    </p:spTree>
    <p:extLst>
      <p:ext uri="{BB962C8B-B14F-4D97-AF65-F5344CB8AC3E}">
        <p14:creationId xmlns="" xmlns:p14="http://schemas.microsoft.com/office/powerpoint/2010/main" val="1561101939"/>
      </p:ext>
    </p:extLst>
  </p:cSld>
  <p:clrMapOvr>
    <a:masterClrMapping/>
  </p:clrMapOvr>
  <p:transition spd="slow">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Externalization</a:t>
            </a:r>
            <a:endParaRPr lang="en-US" dirty="0"/>
          </a:p>
        </p:txBody>
      </p:sp>
      <p:sp>
        <p:nvSpPr>
          <p:cNvPr id="3" name="Content Placeholder 2"/>
          <p:cNvSpPr>
            <a:spLocks noGrp="1"/>
          </p:cNvSpPr>
          <p:nvPr>
            <p:ph sz="quarter" idx="1"/>
          </p:nvPr>
        </p:nvSpPr>
        <p:spPr>
          <a:xfrm>
            <a:off x="612648" y="1600200"/>
            <a:ext cx="8153400" cy="1180728"/>
          </a:xfrm>
        </p:spPr>
        <p:txBody>
          <a:bodyPr>
            <a:normAutofit lnSpcReduction="10000"/>
          </a:bodyPr>
          <a:lstStyle/>
          <a:p>
            <a:r>
              <a:rPr lang="en-US" sz="2400" dirty="0" smtClean="0"/>
              <a:t>This </a:t>
            </a:r>
            <a:r>
              <a:rPr lang="en-US" sz="2400" dirty="0"/>
              <a:t>way, any dashboard component can be made available in any external system with live data in effect through a unique and secured communication. </a:t>
            </a:r>
          </a:p>
          <a:p>
            <a:endParaRPr lang="en-US" dirty="0"/>
          </a:p>
        </p:txBody>
      </p:sp>
      <p:pic>
        <p:nvPicPr>
          <p:cNvPr id="4" name="Picture 3"/>
          <p:cNvPicPr/>
          <p:nvPr/>
        </p:nvPicPr>
        <p:blipFill>
          <a:blip r:embed="rId3" cstate="print"/>
          <a:srcRect/>
          <a:stretch>
            <a:fillRect/>
          </a:stretch>
        </p:blipFill>
        <p:spPr bwMode="auto">
          <a:xfrm>
            <a:off x="5148064" y="4430762"/>
            <a:ext cx="3756872" cy="2180853"/>
          </a:xfrm>
          <a:prstGeom prst="rect">
            <a:avLst/>
          </a:prstGeom>
          <a:noFill/>
          <a:ln w="9525">
            <a:noFill/>
            <a:miter lim="800000"/>
            <a:headEnd/>
            <a:tailEnd/>
          </a:ln>
        </p:spPr>
      </p:pic>
      <p:pic>
        <p:nvPicPr>
          <p:cNvPr id="5" name="Picture 2" descr="E:\ID\ID1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2962136"/>
            <a:ext cx="3960440" cy="255905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Down Arrow 5"/>
          <p:cNvSpPr/>
          <p:nvPr/>
        </p:nvSpPr>
        <p:spPr>
          <a:xfrm rot="16833337">
            <a:off x="3367623" y="4157596"/>
            <a:ext cx="206739" cy="306482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14788737"/>
      </p:ext>
    </p:extLst>
  </p:cSld>
  <p:clrMapOvr>
    <a:masterClrMapping/>
  </p:clrMapOvr>
  <p:transition spd="slow">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Take home message:</a:t>
            </a:r>
            <a:endParaRPr lang="en-US" sz="3200" i="1" dirty="0"/>
          </a:p>
        </p:txBody>
      </p:sp>
      <p:sp>
        <p:nvSpPr>
          <p:cNvPr id="3" name="Content Placeholder 2"/>
          <p:cNvSpPr>
            <a:spLocks noGrp="1"/>
          </p:cNvSpPr>
          <p:nvPr>
            <p:ph sz="quarter" idx="1"/>
          </p:nvPr>
        </p:nvSpPr>
        <p:spPr>
          <a:xfrm>
            <a:off x="323528" y="2852936"/>
            <a:ext cx="7992888" cy="2520280"/>
          </a:xfrm>
        </p:spPr>
        <p:style>
          <a:lnRef idx="2">
            <a:schemeClr val="accent2"/>
          </a:lnRef>
          <a:fillRef idx="1">
            <a:schemeClr val="lt1"/>
          </a:fillRef>
          <a:effectRef idx="0">
            <a:schemeClr val="accent2"/>
          </a:effectRef>
          <a:fontRef idx="minor">
            <a:schemeClr val="dk1"/>
          </a:fontRef>
        </p:style>
        <p:txBody>
          <a:bodyPr>
            <a:noAutofit/>
          </a:bodyPr>
          <a:lstStyle/>
          <a:p>
            <a:pPr algn="ctr">
              <a:buNone/>
            </a:pPr>
            <a:r>
              <a:rPr lang="en-US" sz="4000" b="1" dirty="0" smtClean="0"/>
              <a:t>BI is a driver for EMR/EHR Implementation</a:t>
            </a:r>
          </a:p>
          <a:p>
            <a:pPr algn="ctr">
              <a:buNone/>
            </a:pPr>
            <a:r>
              <a:rPr lang="en-US" sz="4000" b="1" dirty="0" smtClean="0"/>
              <a:t>                                  </a:t>
            </a:r>
            <a:r>
              <a:rPr lang="en-US" sz="4000" i="1" dirty="0" smtClean="0"/>
              <a:t>-Prof. IB</a:t>
            </a:r>
            <a:endParaRPr lang="en-US" sz="4000" i="1" dirty="0"/>
          </a:p>
        </p:txBody>
      </p:sp>
      <p:pic>
        <p:nvPicPr>
          <p:cNvPr id="2050" name="Picture 2"/>
          <p:cNvPicPr>
            <a:picLocks noChangeAspect="1" noChangeArrowheads="1"/>
          </p:cNvPicPr>
          <p:nvPr/>
        </p:nvPicPr>
        <p:blipFill>
          <a:blip r:embed="rId3" cstate="print"/>
          <a:srcRect/>
          <a:stretch>
            <a:fillRect/>
          </a:stretch>
        </p:blipFill>
        <p:spPr bwMode="auto">
          <a:xfrm>
            <a:off x="7381875" y="0"/>
            <a:ext cx="1762125" cy="2590800"/>
          </a:xfrm>
          <a:prstGeom prst="rect">
            <a:avLst/>
          </a:prstGeom>
          <a:ln>
            <a:noFill/>
          </a:ln>
          <a:effectLst>
            <a:softEdge rad="112500"/>
          </a:effectLst>
        </p:spPr>
      </p:pic>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488832" cy="2232248"/>
          </a:xfrm>
        </p:spPr>
        <p:txBody>
          <a:bodyPr>
            <a:noAutofit/>
          </a:bodyPr>
          <a:lstStyle/>
          <a:p>
            <a:pPr algn="ctr"/>
            <a:r>
              <a:rPr lang="en-US" b="1" dirty="0" smtClean="0"/>
              <a:t>Requirement of a</a:t>
            </a:r>
            <a:br>
              <a:rPr lang="en-US" b="1" dirty="0" smtClean="0"/>
            </a:br>
            <a:r>
              <a:rPr lang="en-US" b="1" dirty="0" smtClean="0"/>
              <a:t> bi/dw Solution</a:t>
            </a:r>
            <a:br>
              <a:rPr lang="en-US" b="1" dirty="0" smtClean="0"/>
            </a:br>
            <a:r>
              <a:rPr lang="en-US" b="1" dirty="0" smtClean="0"/>
              <a:t> by a healthcare provider</a:t>
            </a:r>
            <a:endParaRPr lang="en-IN" b="1" dirty="0"/>
          </a:p>
        </p:txBody>
      </p:sp>
      <p:sp>
        <p:nvSpPr>
          <p:cNvPr id="3" name="Subtitle 2"/>
          <p:cNvSpPr>
            <a:spLocks noGrp="1"/>
          </p:cNvSpPr>
          <p:nvPr>
            <p:ph type="subTitle" idx="1"/>
          </p:nvPr>
        </p:nvSpPr>
        <p:spPr>
          <a:xfrm>
            <a:off x="2627784" y="2636912"/>
            <a:ext cx="4104456" cy="1800200"/>
          </a:xfrm>
        </p:spPr>
        <p:txBody>
          <a:bodyPr>
            <a:noAutofit/>
          </a:bodyPr>
          <a:lstStyle/>
          <a:p>
            <a:pPr algn="ctr"/>
            <a:r>
              <a:rPr lang="en-US" sz="3200" dirty="0" smtClean="0"/>
              <a:t>Essential or not?</a:t>
            </a:r>
            <a:endParaRPr lang="en-IN" sz="3200" dirty="0"/>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5656" y="2420888"/>
            <a:ext cx="6336704" cy="201622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b="1" dirty="0" smtClean="0"/>
              <a:t>Thank you for your time and attention!!</a:t>
            </a:r>
            <a:endParaRPr lang="en-US" b="1" dirty="0"/>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EMR…HIS…My Data</a:t>
            </a:r>
            <a:endParaRPr lang="en-IN" dirty="0"/>
          </a:p>
        </p:txBody>
      </p:sp>
      <p:sp>
        <p:nvSpPr>
          <p:cNvPr id="3" name="Content Placeholder 2"/>
          <p:cNvSpPr>
            <a:spLocks noGrp="1"/>
          </p:cNvSpPr>
          <p:nvPr>
            <p:ph sz="quarter" idx="1"/>
          </p:nvPr>
        </p:nvSpPr>
        <p:spPr>
          <a:xfrm>
            <a:off x="611560" y="1844824"/>
            <a:ext cx="8153400" cy="864096"/>
          </a:xfrm>
        </p:spPr>
        <p:txBody>
          <a:bodyPr>
            <a:normAutofit fontScale="92500" lnSpcReduction="10000"/>
          </a:bodyPr>
          <a:lstStyle/>
          <a:p>
            <a:pPr>
              <a:buFont typeface="Wingdings" pitchFamily="2" charset="2"/>
              <a:buChar char="è"/>
            </a:pPr>
            <a:r>
              <a:rPr lang="en-IN" b="1" dirty="0" smtClean="0"/>
              <a:t> </a:t>
            </a:r>
            <a:r>
              <a:rPr lang="en-US" dirty="0" smtClean="0"/>
              <a:t>EMR/HIS are the current buzzwords in the healthcare provision sector nowadays. </a:t>
            </a:r>
          </a:p>
          <a:p>
            <a:pPr>
              <a:buFont typeface="Wingdings" pitchFamily="2" charset="2"/>
              <a:buChar char="è"/>
            </a:pPr>
            <a:endParaRPr lang="en-US" dirty="0" smtClean="0"/>
          </a:p>
          <a:p>
            <a:pPr>
              <a:buNone/>
            </a:pPr>
            <a:endParaRPr lang="en-IN" b="1" dirty="0" smtClean="0"/>
          </a:p>
          <a:p>
            <a:pPr>
              <a:buNone/>
            </a:pPr>
            <a:endParaRPr lang="en-IN" b="1" dirty="0" smtClean="0"/>
          </a:p>
          <a:p>
            <a:endParaRPr lang="en-IN" dirty="0"/>
          </a:p>
        </p:txBody>
      </p:sp>
      <p:pic>
        <p:nvPicPr>
          <p:cNvPr id="1027" name="Picture 3"/>
          <p:cNvPicPr>
            <a:picLocks noChangeAspect="1" noChangeArrowheads="1"/>
          </p:cNvPicPr>
          <p:nvPr/>
        </p:nvPicPr>
        <p:blipFill>
          <a:blip r:embed="rId3" cstate="print"/>
          <a:srcRect b="15000"/>
          <a:stretch>
            <a:fillRect/>
          </a:stretch>
        </p:blipFill>
        <p:spPr bwMode="auto">
          <a:xfrm>
            <a:off x="1043608" y="2996952"/>
            <a:ext cx="5472608" cy="3281892"/>
          </a:xfrm>
          <a:prstGeom prst="rect">
            <a:avLst/>
          </a:prstGeom>
          <a:noFill/>
          <a:ln w="9525">
            <a:noFill/>
            <a:miter lim="800000"/>
            <a:headEnd/>
            <a:tailEnd/>
          </a:ln>
        </p:spPr>
      </p:pic>
      <p:sp>
        <p:nvSpPr>
          <p:cNvPr id="7" name="Rectangle 6"/>
          <p:cNvSpPr/>
          <p:nvPr/>
        </p:nvSpPr>
        <p:spPr>
          <a:xfrm>
            <a:off x="6551712" y="4005064"/>
            <a:ext cx="2592288" cy="1569660"/>
          </a:xfrm>
          <a:prstGeom prst="rect">
            <a:avLst/>
          </a:prstGeom>
        </p:spPr>
        <p:txBody>
          <a:bodyPr wrap="square">
            <a:spAutoFit/>
          </a:bodyPr>
          <a:lstStyle/>
          <a:p>
            <a:r>
              <a:rPr lang="en-US" sz="2400" dirty="0" smtClean="0"/>
              <a:t>This data has the potential which is often ignored by many.</a:t>
            </a: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a:xfrm>
            <a:off x="539552" y="2276872"/>
            <a:ext cx="8153400" cy="2232248"/>
          </a:xfrm>
        </p:spPr>
        <p:txBody>
          <a:bodyPr>
            <a:normAutofit/>
          </a:bodyPr>
          <a:lstStyle/>
          <a:p>
            <a:pPr lvl="0">
              <a:buNone/>
            </a:pPr>
            <a:r>
              <a:rPr lang="en-US" b="1" dirty="0" smtClean="0"/>
              <a:t>   </a:t>
            </a:r>
            <a:r>
              <a:rPr lang="en-US" u="sng" dirty="0" smtClean="0"/>
              <a:t>Main objective:</a:t>
            </a:r>
          </a:p>
          <a:p>
            <a:pPr lvl="0">
              <a:buNone/>
            </a:pPr>
            <a:endParaRPr lang="en-US" b="1" dirty="0" smtClean="0"/>
          </a:p>
          <a:p>
            <a:pPr lvl="0" algn="ctr">
              <a:buFont typeface="Wingdings" pitchFamily="2" charset="2"/>
              <a:buChar char=""/>
            </a:pPr>
            <a:r>
              <a:rPr lang="en-US" dirty="0" smtClean="0"/>
              <a:t>To examine the relevance of using a BI/DW Tool in a healthcare setting.</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12160" y="4581128"/>
            <a:ext cx="2447925" cy="18669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a:t>
            </a:r>
            <a:endParaRPr lang="en-US" dirty="0"/>
          </a:p>
        </p:txBody>
      </p:sp>
      <p:sp>
        <p:nvSpPr>
          <p:cNvPr id="3" name="Content Placeholder 2"/>
          <p:cNvSpPr>
            <a:spLocks noGrp="1"/>
          </p:cNvSpPr>
          <p:nvPr>
            <p:ph sz="quarter" idx="1"/>
          </p:nvPr>
        </p:nvSpPr>
        <p:spPr>
          <a:xfrm>
            <a:off x="612648" y="1600200"/>
            <a:ext cx="8153400" cy="1684784"/>
          </a:xfrm>
        </p:spPr>
        <p:txBody>
          <a:bodyPr/>
          <a:lstStyle/>
          <a:p>
            <a:r>
              <a:rPr lang="en-US" dirty="0" smtClean="0"/>
              <a:t>Business intelligence –</a:t>
            </a:r>
          </a:p>
          <a:p>
            <a:pPr>
              <a:buNone/>
            </a:pPr>
            <a:r>
              <a:rPr lang="en-US" dirty="0" smtClean="0"/>
              <a:t>   a concept which helps in acquiring the intelligence to proliferate a business. </a:t>
            </a:r>
          </a:p>
          <a:p>
            <a:endParaRPr lang="en-US" dirty="0" smtClean="0"/>
          </a:p>
          <a:p>
            <a:endParaRPr lang="en-US" dirty="0" smtClean="0"/>
          </a:p>
          <a:p>
            <a:endParaRPr lang="en-US" dirty="0" smtClean="0"/>
          </a:p>
          <a:p>
            <a:endParaRPr lang="en-US" dirty="0"/>
          </a:p>
        </p:txBody>
      </p:sp>
      <p:graphicFrame>
        <p:nvGraphicFramePr>
          <p:cNvPr id="4" name="Diagram 3"/>
          <p:cNvGraphicFramePr/>
          <p:nvPr/>
        </p:nvGraphicFramePr>
        <p:xfrm>
          <a:off x="1691680" y="3645024"/>
          <a:ext cx="6336704" cy="234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warehouse</a:t>
            </a:r>
            <a:endParaRPr lang="en-US" dirty="0"/>
          </a:p>
        </p:txBody>
      </p:sp>
      <p:sp>
        <p:nvSpPr>
          <p:cNvPr id="3" name="Content Placeholder 2"/>
          <p:cNvSpPr>
            <a:spLocks noGrp="1"/>
          </p:cNvSpPr>
          <p:nvPr>
            <p:ph sz="quarter" idx="1"/>
          </p:nvPr>
        </p:nvSpPr>
        <p:spPr>
          <a:xfrm>
            <a:off x="612648" y="2348880"/>
            <a:ext cx="8153400" cy="3747120"/>
          </a:xfrm>
        </p:spPr>
        <p:txBody>
          <a:bodyPr>
            <a:normAutofit/>
          </a:bodyPr>
          <a:lstStyle/>
          <a:p>
            <a:pPr algn="ctr">
              <a:buNone/>
            </a:pPr>
            <a:r>
              <a:rPr lang="en-US" sz="2800" dirty="0" smtClean="0"/>
              <a:t>   </a:t>
            </a:r>
            <a:endParaRPr lang="en-US" sz="2800" dirty="0"/>
          </a:p>
        </p:txBody>
      </p:sp>
      <p:graphicFrame>
        <p:nvGraphicFramePr>
          <p:cNvPr id="9" name="Diagram 8"/>
          <p:cNvGraphicFramePr/>
          <p:nvPr>
            <p:extLst>
              <p:ext uri="{D42A27DB-BD31-4B8C-83A1-F6EECF244321}">
                <p14:modId xmlns="" xmlns:p14="http://schemas.microsoft.com/office/powerpoint/2010/main" val="3762866476"/>
              </p:ext>
            </p:extLst>
          </p:nvPr>
        </p:nvGraphicFramePr>
        <p:xfrm>
          <a:off x="3059832" y="2060848"/>
          <a:ext cx="561662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129833963"/>
              </p:ext>
            </p:extLst>
          </p:nvPr>
        </p:nvGraphicFramePr>
        <p:xfrm>
          <a:off x="1043608" y="1772816"/>
          <a:ext cx="7128792"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883</TotalTime>
  <Words>1885</Words>
  <Application>Microsoft Office PowerPoint</Application>
  <PresentationFormat>On-screen Show (4:3)</PresentationFormat>
  <Paragraphs>250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Median</vt:lpstr>
      <vt:lpstr>DISSERTATION PROJECT</vt:lpstr>
      <vt:lpstr>Organization Profile</vt:lpstr>
      <vt:lpstr>During the Internship</vt:lpstr>
      <vt:lpstr>Requirement of a  bi/dw Solution  by a healthcare provider</vt:lpstr>
      <vt:lpstr>EMR…HIS…My Data</vt:lpstr>
      <vt:lpstr>Objective:</vt:lpstr>
      <vt:lpstr>What is BI?</vt:lpstr>
      <vt:lpstr>Data warehouse</vt:lpstr>
      <vt:lpstr>Methodology</vt:lpstr>
      <vt:lpstr>Sub-objectives</vt:lpstr>
      <vt:lpstr>Sub-objectives Cont.…</vt:lpstr>
      <vt:lpstr>Part A</vt:lpstr>
      <vt:lpstr>Key Results, Findings &amp; Discussions</vt:lpstr>
      <vt:lpstr>BI Awareness</vt:lpstr>
      <vt:lpstr>Slide 15</vt:lpstr>
      <vt:lpstr>Information tool used currently</vt:lpstr>
      <vt:lpstr>Information related issues faced in current decision making process?</vt:lpstr>
      <vt:lpstr>Why do you think a BI Solution has not been implemented yet?</vt:lpstr>
      <vt:lpstr>Willingness to use a BI solution</vt:lpstr>
      <vt:lpstr>Drivers of a BI Solution</vt:lpstr>
      <vt:lpstr>Slide 21</vt:lpstr>
      <vt:lpstr>Who is the primary decision maker for a BI/DW Solution in your hospital?</vt:lpstr>
      <vt:lpstr>Conclusion</vt:lpstr>
      <vt:lpstr>Conclusion Cont..</vt:lpstr>
      <vt:lpstr>Recommendations</vt:lpstr>
      <vt:lpstr>References</vt:lpstr>
      <vt:lpstr>Business Cases</vt:lpstr>
      <vt:lpstr>Lamington District Memorial Hospital</vt:lpstr>
      <vt:lpstr>Benefits derived:</vt:lpstr>
      <vt:lpstr>Case Study</vt:lpstr>
      <vt:lpstr>Ideal Analytics Solution</vt:lpstr>
      <vt:lpstr>Advantages of Column based DB</vt:lpstr>
      <vt:lpstr>IA- on SaaS</vt:lpstr>
      <vt:lpstr>Defining data through Connector Management</vt:lpstr>
      <vt:lpstr>Analyzing Datasets</vt:lpstr>
      <vt:lpstr>Persist analytical views for later views</vt:lpstr>
      <vt:lpstr>Exporting analytical views</vt:lpstr>
      <vt:lpstr>Externalization</vt:lpstr>
      <vt:lpstr>Take home message:</vt:lpstr>
      <vt:lpstr>Thank you for your time and attention!!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Abhishek</dc:creator>
  <cp:lastModifiedBy>IIHMR</cp:lastModifiedBy>
  <cp:revision>44</cp:revision>
  <dcterms:created xsi:type="dcterms:W3CDTF">2012-04-26T15:59:14Z</dcterms:created>
  <dcterms:modified xsi:type="dcterms:W3CDTF">2012-05-02T04:57:33Z</dcterms:modified>
</cp:coreProperties>
</file>