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57" r:id="rId3"/>
    <p:sldId id="266" r:id="rId4"/>
    <p:sldId id="258" r:id="rId5"/>
    <p:sldId id="268" r:id="rId6"/>
    <p:sldId id="259" r:id="rId7"/>
    <p:sldId id="260" r:id="rId8"/>
    <p:sldId id="261" r:id="rId9"/>
    <p:sldId id="262" r:id="rId10"/>
    <p:sldId id="265" r:id="rId11"/>
    <p:sldId id="269" r:id="rId12"/>
    <p:sldId id="270" r:id="rId13"/>
    <p:sldId id="279" r:id="rId14"/>
    <p:sldId id="278" r:id="rId15"/>
    <p:sldId id="272" r:id="rId16"/>
    <p:sldId id="276" r:id="rId17"/>
    <p:sldId id="273" r:id="rId18"/>
    <p:sldId id="263" r:id="rId19"/>
    <p:sldId id="2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D8BD707-D9CF-40AE-B4C6-C98DA3205C09}" type="datetimeFigureOut">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D8BD707-D9CF-40AE-B4C6-C98DA3205C09}" type="datetimeFigureOut">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D8BD707-D9CF-40AE-B4C6-C98DA3205C09}" type="datetimeFigureOut">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D8BD707-D9CF-40AE-B4C6-C98DA3205C09}" type="datetimeFigureOut">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D8BD707-D9CF-40AE-B4C6-C98DA3205C09}" type="datetimeFigureOut">
              <a:rPr lang="en-US" smtClean="0"/>
              <a:pPr/>
              <a:t>5/2/2012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D8BD707-D9CF-40AE-B4C6-C98DA3205C09}" type="datetimeFigureOut">
              <a:rPr lang="en-US" smtClean="0"/>
              <a:pPr/>
              <a:t>5/2/2012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D8BD707-D9CF-40AE-B4C6-C98DA3205C09}" type="datetimeFigureOut">
              <a:rPr lang="en-US" smtClean="0"/>
              <a:pPr/>
              <a:t>5/2/2012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533400"/>
            <a:ext cx="7772400" cy="2362200"/>
          </a:xfrm>
        </p:spPr>
        <p:txBody>
          <a:bodyPr>
            <a:normAutofit/>
          </a:bodyPr>
          <a:lstStyle/>
          <a:p>
            <a:r>
              <a:rPr lang="en-GB" sz="2800" b="1" dirty="0" smtClean="0"/>
              <a:t>“Study to assess the maintenance and effectiveness of health related data and records of government hospitals and organisations in Delhi”</a:t>
            </a:r>
            <a:endParaRPr lang="en-IN" sz="2800" dirty="0"/>
          </a:p>
        </p:txBody>
      </p:sp>
      <p:sp>
        <p:nvSpPr>
          <p:cNvPr id="3" name="Subtitle 2"/>
          <p:cNvSpPr>
            <a:spLocks noGrp="1"/>
          </p:cNvSpPr>
          <p:nvPr>
            <p:ph type="subTitle" idx="1"/>
          </p:nvPr>
        </p:nvSpPr>
        <p:spPr>
          <a:xfrm>
            <a:off x="1524000" y="3657600"/>
            <a:ext cx="6400800" cy="1752600"/>
          </a:xfrm>
        </p:spPr>
        <p:txBody>
          <a:bodyPr>
            <a:noAutofit/>
          </a:bodyPr>
          <a:lstStyle/>
          <a:p>
            <a:r>
              <a:rPr lang="en-US" sz="2400" dirty="0" smtClean="0">
                <a:solidFill>
                  <a:schemeClr val="tx1"/>
                </a:solidFill>
              </a:rPr>
              <a:t>Presented By:</a:t>
            </a:r>
          </a:p>
          <a:p>
            <a:r>
              <a:rPr lang="en-US" sz="2400" dirty="0" err="1" smtClean="0">
                <a:solidFill>
                  <a:schemeClr val="tx1"/>
                </a:solidFill>
              </a:rPr>
              <a:t>Abhishek</a:t>
            </a:r>
            <a:r>
              <a:rPr lang="en-US" sz="2400" dirty="0" smtClean="0">
                <a:solidFill>
                  <a:schemeClr val="tx1"/>
                </a:solidFill>
              </a:rPr>
              <a:t> Singh</a:t>
            </a:r>
          </a:p>
          <a:p>
            <a:r>
              <a:rPr lang="en-US" sz="2400" dirty="0" smtClean="0">
                <a:solidFill>
                  <a:schemeClr val="tx1"/>
                </a:solidFill>
              </a:rPr>
              <a:t>PG/10/062</a:t>
            </a:r>
          </a:p>
          <a:p>
            <a:r>
              <a:rPr lang="en-US" sz="2400" dirty="0" smtClean="0">
                <a:solidFill>
                  <a:schemeClr val="tx1"/>
                </a:solidFill>
              </a:rPr>
              <a:t>IIHMR, New Delhi</a:t>
            </a:r>
            <a:endParaRPr lang="en-IN" sz="2400" dirty="0">
              <a:solidFill>
                <a:schemeClr val="tx1"/>
              </a:solidFill>
            </a:endParaRPr>
          </a:p>
        </p:txBody>
      </p:sp>
      <p:pic>
        <p:nvPicPr>
          <p:cNvPr id="4" name="Picture 22"/>
          <p:cNvPicPr>
            <a:picLocks noChangeAspect="1" noChangeArrowheads="1"/>
          </p:cNvPicPr>
          <p:nvPr/>
        </p:nvPicPr>
        <p:blipFill>
          <a:blip r:embed="rId2" cstate="print"/>
          <a:srcRect/>
          <a:stretch>
            <a:fillRect/>
          </a:stretch>
        </p:blipFill>
        <p:spPr bwMode="auto">
          <a:xfrm>
            <a:off x="8315325" y="5734050"/>
            <a:ext cx="828675" cy="1123950"/>
          </a:xfrm>
          <a:prstGeom prst="rect">
            <a:avLst/>
          </a:prstGeom>
          <a:noFill/>
          <a:ln w="9525">
            <a:noFill/>
            <a:miter lim="800000"/>
            <a:headEnd/>
            <a:tailEnd/>
          </a:ln>
        </p:spPr>
      </p:pic>
      <p:pic>
        <p:nvPicPr>
          <p:cNvPr id="5" name="Picture 2" descr="C:\Users\abhi\Desktop\dissertation\hcx-logo.jpg"/>
          <p:cNvPicPr>
            <a:picLocks noChangeAspect="1" noChangeArrowheads="1"/>
          </p:cNvPicPr>
          <p:nvPr/>
        </p:nvPicPr>
        <p:blipFill>
          <a:blip r:embed="rId3" cstate="print"/>
          <a:srcRect/>
          <a:stretch>
            <a:fillRect/>
          </a:stretch>
        </p:blipFill>
        <p:spPr bwMode="auto">
          <a:xfrm>
            <a:off x="1" y="6019800"/>
            <a:ext cx="1525644" cy="8382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bhi\Desktop\dissertation\hcx-logo.jpg"/>
          <p:cNvPicPr>
            <a:picLocks noChangeAspect="1" noChangeArrowheads="1"/>
          </p:cNvPicPr>
          <p:nvPr/>
        </p:nvPicPr>
        <p:blipFill>
          <a:blip r:embed="rId2" cstate="print"/>
          <a:srcRect/>
          <a:stretch>
            <a:fillRect/>
          </a:stretch>
        </p:blipFill>
        <p:spPr bwMode="auto">
          <a:xfrm>
            <a:off x="1" y="6019800"/>
            <a:ext cx="1525644" cy="838200"/>
          </a:xfrm>
          <a:prstGeom prst="rect">
            <a:avLst/>
          </a:prstGeom>
          <a:noFill/>
        </p:spPr>
      </p:pic>
      <p:pic>
        <p:nvPicPr>
          <p:cNvPr id="5" name="Picture 22"/>
          <p:cNvPicPr>
            <a:picLocks noChangeAspect="1" noChangeArrowheads="1"/>
          </p:cNvPicPr>
          <p:nvPr/>
        </p:nvPicPr>
        <p:blipFill>
          <a:blip r:embed="rId3" cstate="print"/>
          <a:srcRect/>
          <a:stretch>
            <a:fillRect/>
          </a:stretch>
        </p:blipFill>
        <p:spPr bwMode="auto">
          <a:xfrm>
            <a:off x="8315325" y="5734050"/>
            <a:ext cx="828675" cy="1123950"/>
          </a:xfrm>
          <a:prstGeom prst="rect">
            <a:avLst/>
          </a:prstGeom>
          <a:noFill/>
          <a:ln w="9525">
            <a:noFill/>
            <a:miter lim="800000"/>
            <a:headEnd/>
            <a:tailEnd/>
          </a:ln>
        </p:spPr>
      </p:pic>
      <p:sp>
        <p:nvSpPr>
          <p:cNvPr id="7" name="TextBox 6"/>
          <p:cNvSpPr txBox="1"/>
          <p:nvPr/>
        </p:nvSpPr>
        <p:spPr>
          <a:xfrm>
            <a:off x="1371600" y="457200"/>
            <a:ext cx="6705600" cy="523220"/>
          </a:xfrm>
          <a:prstGeom prst="rect">
            <a:avLst/>
          </a:prstGeom>
          <a:noFill/>
        </p:spPr>
        <p:txBody>
          <a:bodyPr wrap="square" rtlCol="0">
            <a:spAutoFit/>
          </a:bodyPr>
          <a:lstStyle/>
          <a:p>
            <a:pPr algn="ctr"/>
            <a:r>
              <a:rPr lang="en-US" sz="2800" u="sng" dirty="0" smtClean="0"/>
              <a:t>Kind of Identifier Used in Hospitals(%)</a:t>
            </a:r>
            <a:endParaRPr lang="en-IN" sz="2800" u="sng" dirty="0"/>
          </a:p>
        </p:txBody>
      </p:sp>
      <p:pic>
        <p:nvPicPr>
          <p:cNvPr id="8" name="Chart 3"/>
          <p:cNvPicPr>
            <a:picLocks noChangeArrowheads="1"/>
          </p:cNvPicPr>
          <p:nvPr/>
        </p:nvPicPr>
        <p:blipFill>
          <a:blip r:embed="rId4" cstate="print"/>
          <a:srcRect/>
          <a:stretch>
            <a:fillRect/>
          </a:stretch>
        </p:blipFill>
        <p:spPr bwMode="auto">
          <a:xfrm>
            <a:off x="304800" y="1143000"/>
            <a:ext cx="8534400" cy="44957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bhi\Desktop\dissertation\hcx-logo.jpg"/>
          <p:cNvPicPr>
            <a:picLocks noChangeAspect="1" noChangeArrowheads="1"/>
          </p:cNvPicPr>
          <p:nvPr/>
        </p:nvPicPr>
        <p:blipFill>
          <a:blip r:embed="rId2" cstate="print"/>
          <a:srcRect/>
          <a:stretch>
            <a:fillRect/>
          </a:stretch>
        </p:blipFill>
        <p:spPr bwMode="auto">
          <a:xfrm>
            <a:off x="1" y="6019800"/>
            <a:ext cx="1525644" cy="838200"/>
          </a:xfrm>
          <a:prstGeom prst="rect">
            <a:avLst/>
          </a:prstGeom>
          <a:noFill/>
        </p:spPr>
      </p:pic>
      <p:pic>
        <p:nvPicPr>
          <p:cNvPr id="5" name="Picture 22"/>
          <p:cNvPicPr>
            <a:picLocks noChangeAspect="1" noChangeArrowheads="1"/>
          </p:cNvPicPr>
          <p:nvPr/>
        </p:nvPicPr>
        <p:blipFill>
          <a:blip r:embed="rId3" cstate="print"/>
          <a:srcRect/>
          <a:stretch>
            <a:fillRect/>
          </a:stretch>
        </p:blipFill>
        <p:spPr bwMode="auto">
          <a:xfrm>
            <a:off x="8315325" y="5734050"/>
            <a:ext cx="828675" cy="1123950"/>
          </a:xfrm>
          <a:prstGeom prst="rect">
            <a:avLst/>
          </a:prstGeom>
          <a:noFill/>
          <a:ln w="9525">
            <a:noFill/>
            <a:miter lim="800000"/>
            <a:headEnd/>
            <a:tailEnd/>
          </a:ln>
        </p:spPr>
      </p:pic>
      <p:pic>
        <p:nvPicPr>
          <p:cNvPr id="6" name="Chart 5"/>
          <p:cNvPicPr>
            <a:picLocks noGrp="1" noChangeArrowheads="1"/>
          </p:cNvPicPr>
          <p:nvPr>
            <p:ph idx="1"/>
          </p:nvPr>
        </p:nvPicPr>
        <p:blipFill>
          <a:blip r:embed="rId4" cstate="print"/>
          <a:stretch>
            <a:fillRect/>
          </a:stretch>
        </p:blipFill>
        <p:spPr bwMode="auto">
          <a:xfrm>
            <a:off x="381000" y="1066800"/>
            <a:ext cx="8458200" cy="4572000"/>
          </a:xfrm>
          <a:prstGeom prst="rect">
            <a:avLst/>
          </a:prstGeom>
          <a:noFill/>
          <a:ln w="9525">
            <a:noFill/>
            <a:miter lim="800000"/>
            <a:headEnd/>
            <a:tailEnd/>
          </a:ln>
        </p:spPr>
      </p:pic>
      <p:sp>
        <p:nvSpPr>
          <p:cNvPr id="7" name="TextBox 6"/>
          <p:cNvSpPr txBox="1"/>
          <p:nvPr/>
        </p:nvSpPr>
        <p:spPr>
          <a:xfrm>
            <a:off x="1143000" y="381000"/>
            <a:ext cx="6934200" cy="523220"/>
          </a:xfrm>
          <a:prstGeom prst="rect">
            <a:avLst/>
          </a:prstGeom>
          <a:noFill/>
        </p:spPr>
        <p:txBody>
          <a:bodyPr wrap="square" rtlCol="0">
            <a:spAutoFit/>
          </a:bodyPr>
          <a:lstStyle/>
          <a:p>
            <a:pPr algn="ctr"/>
            <a:r>
              <a:rPr lang="en-US" sz="2800" u="sng" dirty="0" smtClean="0"/>
              <a:t>Tracking of Revisiting Patients </a:t>
            </a:r>
            <a:r>
              <a:rPr lang="en-US" sz="2800" u="sng" smtClean="0"/>
              <a:t>in Hospitals(%)</a:t>
            </a:r>
            <a:endParaRPr lang="en-IN" sz="2800" u="sng"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678363"/>
          </a:xfrm>
        </p:spPr>
        <p:txBody>
          <a:bodyPr/>
          <a:lstStyle/>
          <a:p>
            <a:r>
              <a:rPr lang="en-US" sz="2800" dirty="0" smtClean="0"/>
              <a:t>Availability of disease index for locating specific disease for research purpose:</a:t>
            </a:r>
          </a:p>
          <a:p>
            <a:pPr>
              <a:buNone/>
            </a:pPr>
            <a:endParaRPr lang="en-US" sz="2800" dirty="0" smtClean="0"/>
          </a:p>
          <a:p>
            <a:pPr>
              <a:buFontTx/>
              <a:buChar char="-"/>
            </a:pPr>
            <a:r>
              <a:rPr lang="en-US" sz="2800" dirty="0" smtClean="0"/>
              <a:t>Manual Disease Index present in some hospitals</a:t>
            </a:r>
          </a:p>
          <a:p>
            <a:pPr>
              <a:buNone/>
            </a:pPr>
            <a:endParaRPr lang="en-US" sz="2800" dirty="0" smtClean="0"/>
          </a:p>
          <a:p>
            <a:pPr>
              <a:buFontTx/>
              <a:buChar char="-"/>
            </a:pPr>
            <a:r>
              <a:rPr lang="en-GB" sz="2800" dirty="0" smtClean="0"/>
              <a:t>Computerised</a:t>
            </a:r>
            <a:r>
              <a:rPr lang="en-US" sz="2800" dirty="0" smtClean="0"/>
              <a:t> Disease Index found to be present in very few hospitals</a:t>
            </a:r>
          </a:p>
          <a:p>
            <a:endParaRPr lang="en-US" dirty="0" smtClean="0"/>
          </a:p>
          <a:p>
            <a:endParaRPr lang="en-IN" dirty="0"/>
          </a:p>
        </p:txBody>
      </p:sp>
      <p:sp>
        <p:nvSpPr>
          <p:cNvPr id="4" name="TextBox 3"/>
          <p:cNvSpPr txBox="1"/>
          <p:nvPr/>
        </p:nvSpPr>
        <p:spPr>
          <a:xfrm>
            <a:off x="228600" y="609600"/>
            <a:ext cx="6781800" cy="523220"/>
          </a:xfrm>
          <a:prstGeom prst="rect">
            <a:avLst/>
          </a:prstGeom>
          <a:noFill/>
        </p:spPr>
        <p:txBody>
          <a:bodyPr wrap="square" rtlCol="0">
            <a:spAutoFit/>
          </a:bodyPr>
          <a:lstStyle/>
          <a:p>
            <a:r>
              <a:rPr lang="en-US" sz="2800" b="1" u="sng" dirty="0" smtClean="0"/>
              <a:t>Study Findings (</a:t>
            </a:r>
            <a:r>
              <a:rPr lang="en-US" sz="2800" b="1" u="sng" dirty="0" err="1" smtClean="0"/>
              <a:t>Contd</a:t>
            </a:r>
            <a:r>
              <a:rPr lang="en-US" sz="2800" b="1" u="sng" dirty="0" smtClean="0"/>
              <a:t>…..)</a:t>
            </a:r>
            <a:endParaRPr lang="en-IN" sz="2800" b="1" u="sng" dirty="0"/>
          </a:p>
        </p:txBody>
      </p:sp>
      <p:pic>
        <p:nvPicPr>
          <p:cNvPr id="5" name="Picture 2" descr="C:\Users\abhi\Desktop\dissertation\hcx-logo.jpg"/>
          <p:cNvPicPr>
            <a:picLocks noChangeAspect="1" noChangeArrowheads="1"/>
          </p:cNvPicPr>
          <p:nvPr/>
        </p:nvPicPr>
        <p:blipFill>
          <a:blip r:embed="rId2" cstate="print"/>
          <a:srcRect/>
          <a:stretch>
            <a:fillRect/>
          </a:stretch>
        </p:blipFill>
        <p:spPr bwMode="auto">
          <a:xfrm>
            <a:off x="1" y="6019800"/>
            <a:ext cx="1525644" cy="838200"/>
          </a:xfrm>
          <a:prstGeom prst="rect">
            <a:avLst/>
          </a:prstGeom>
          <a:noFill/>
        </p:spPr>
      </p:pic>
      <p:pic>
        <p:nvPicPr>
          <p:cNvPr id="6" name="Picture 22"/>
          <p:cNvPicPr>
            <a:picLocks noChangeAspect="1" noChangeArrowheads="1"/>
          </p:cNvPicPr>
          <p:nvPr/>
        </p:nvPicPr>
        <p:blipFill>
          <a:blip r:embed="rId3" cstate="print"/>
          <a:srcRect/>
          <a:stretch>
            <a:fillRect/>
          </a:stretch>
        </p:blipFill>
        <p:spPr bwMode="auto">
          <a:xfrm>
            <a:off x="8315325" y="5734050"/>
            <a:ext cx="828675" cy="1123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u="sng" dirty="0" smtClean="0"/>
              <a:t>Disease Index (%)</a:t>
            </a:r>
            <a:endParaRPr lang="en-US" dirty="0"/>
          </a:p>
        </p:txBody>
      </p:sp>
      <p:pic>
        <p:nvPicPr>
          <p:cNvPr id="4" name="Chart 16"/>
          <p:cNvPicPr>
            <a:picLocks noGrp="1" noChangeArrowheads="1"/>
          </p:cNvPicPr>
          <p:nvPr>
            <p:ph idx="1"/>
          </p:nvPr>
        </p:nvPicPr>
        <p:blipFill>
          <a:blip r:embed="rId2" cstate="print"/>
          <a:srcRect/>
          <a:stretch>
            <a:fillRect/>
          </a:stretch>
        </p:blipFill>
        <p:spPr bwMode="auto">
          <a:xfrm>
            <a:off x="304800" y="990600"/>
            <a:ext cx="8610600" cy="4953000"/>
          </a:xfrm>
          <a:prstGeom prst="rect">
            <a:avLst/>
          </a:prstGeom>
          <a:noFill/>
          <a:ln w="9525">
            <a:noFill/>
            <a:miter lim="800000"/>
            <a:headEnd/>
            <a:tailEnd/>
          </a:ln>
        </p:spPr>
      </p:pic>
      <p:pic>
        <p:nvPicPr>
          <p:cNvPr id="5" name="Picture 2" descr="C:\Users\abhi\Desktop\dissertation\hcx-logo.jpg"/>
          <p:cNvPicPr>
            <a:picLocks noChangeAspect="1" noChangeArrowheads="1"/>
          </p:cNvPicPr>
          <p:nvPr/>
        </p:nvPicPr>
        <p:blipFill>
          <a:blip r:embed="rId3" cstate="print"/>
          <a:srcRect/>
          <a:stretch>
            <a:fillRect/>
          </a:stretch>
        </p:blipFill>
        <p:spPr bwMode="auto">
          <a:xfrm>
            <a:off x="1" y="6019800"/>
            <a:ext cx="1525644" cy="838200"/>
          </a:xfrm>
          <a:prstGeom prst="rect">
            <a:avLst/>
          </a:prstGeom>
          <a:noFill/>
        </p:spPr>
      </p:pic>
      <p:pic>
        <p:nvPicPr>
          <p:cNvPr id="6" name="Picture 22"/>
          <p:cNvPicPr>
            <a:picLocks noChangeAspect="1" noChangeArrowheads="1"/>
          </p:cNvPicPr>
          <p:nvPr/>
        </p:nvPicPr>
        <p:blipFill>
          <a:blip r:embed="rId4" cstate="print"/>
          <a:srcRect/>
          <a:stretch>
            <a:fillRect/>
          </a:stretch>
        </p:blipFill>
        <p:spPr bwMode="auto">
          <a:xfrm>
            <a:off x="8315325" y="5734050"/>
            <a:ext cx="828675" cy="112395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u="sng" dirty="0" smtClean="0"/>
              <a:t>Computerised</a:t>
            </a:r>
            <a:r>
              <a:rPr lang="en-US" u="sng" dirty="0" smtClean="0"/>
              <a:t> Disease Index (%)</a:t>
            </a:r>
            <a:r>
              <a:rPr lang="en-IN" u="sng" dirty="0" smtClean="0"/>
              <a:t/>
            </a:r>
            <a:br>
              <a:rPr lang="en-IN" u="sng" dirty="0" smtClean="0"/>
            </a:br>
            <a:endParaRPr lang="en-US" dirty="0"/>
          </a:p>
        </p:txBody>
      </p:sp>
      <p:pic>
        <p:nvPicPr>
          <p:cNvPr id="4" name="Chart 19"/>
          <p:cNvPicPr>
            <a:picLocks noGrp="1" noChangeArrowheads="1"/>
          </p:cNvPicPr>
          <p:nvPr>
            <p:ph idx="1"/>
          </p:nvPr>
        </p:nvPicPr>
        <p:blipFill>
          <a:blip r:embed="rId2" cstate="print"/>
          <a:srcRect/>
          <a:stretch>
            <a:fillRect/>
          </a:stretch>
        </p:blipFill>
        <p:spPr bwMode="auto">
          <a:xfrm>
            <a:off x="457200" y="838200"/>
            <a:ext cx="8382000" cy="5638800"/>
          </a:xfrm>
          <a:prstGeom prst="rect">
            <a:avLst/>
          </a:prstGeom>
          <a:noFill/>
          <a:ln w="9525">
            <a:noFill/>
            <a:miter lim="800000"/>
            <a:headEnd/>
            <a:tailEnd/>
          </a:ln>
        </p:spPr>
      </p:pic>
      <p:pic>
        <p:nvPicPr>
          <p:cNvPr id="5" name="Picture 2" descr="C:\Users\abhi\Desktop\dissertation\hcx-logo.jpg"/>
          <p:cNvPicPr>
            <a:picLocks noChangeAspect="1" noChangeArrowheads="1"/>
          </p:cNvPicPr>
          <p:nvPr/>
        </p:nvPicPr>
        <p:blipFill>
          <a:blip r:embed="rId3" cstate="print"/>
          <a:srcRect/>
          <a:stretch>
            <a:fillRect/>
          </a:stretch>
        </p:blipFill>
        <p:spPr bwMode="auto">
          <a:xfrm>
            <a:off x="1" y="6019800"/>
            <a:ext cx="1525644" cy="838200"/>
          </a:xfrm>
          <a:prstGeom prst="rect">
            <a:avLst/>
          </a:prstGeom>
          <a:noFill/>
        </p:spPr>
      </p:pic>
      <p:pic>
        <p:nvPicPr>
          <p:cNvPr id="6" name="Picture 22"/>
          <p:cNvPicPr>
            <a:picLocks noChangeAspect="1" noChangeArrowheads="1"/>
          </p:cNvPicPr>
          <p:nvPr/>
        </p:nvPicPr>
        <p:blipFill>
          <a:blip r:embed="rId4" cstate="print"/>
          <a:srcRect/>
          <a:stretch>
            <a:fillRect/>
          </a:stretch>
        </p:blipFill>
        <p:spPr bwMode="auto">
          <a:xfrm>
            <a:off x="8315325" y="5734050"/>
            <a:ext cx="828675" cy="112395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hart 13"/>
          <p:cNvPicPr>
            <a:picLocks noChangeArrowheads="1"/>
          </p:cNvPicPr>
          <p:nvPr/>
        </p:nvPicPr>
        <p:blipFill>
          <a:blip r:embed="rId2" cstate="print"/>
          <a:srcRect/>
          <a:stretch>
            <a:fillRect/>
          </a:stretch>
        </p:blipFill>
        <p:spPr bwMode="auto">
          <a:xfrm>
            <a:off x="304800" y="1219200"/>
            <a:ext cx="8610600" cy="4800600"/>
          </a:xfrm>
          <a:prstGeom prst="rect">
            <a:avLst/>
          </a:prstGeom>
          <a:noFill/>
          <a:ln w="9525">
            <a:noFill/>
            <a:miter lim="800000"/>
            <a:headEnd/>
            <a:tailEnd/>
          </a:ln>
        </p:spPr>
      </p:pic>
      <p:sp>
        <p:nvSpPr>
          <p:cNvPr id="6" name="TextBox 5"/>
          <p:cNvSpPr txBox="1"/>
          <p:nvPr/>
        </p:nvSpPr>
        <p:spPr>
          <a:xfrm>
            <a:off x="228600" y="140494"/>
            <a:ext cx="8610600" cy="954107"/>
          </a:xfrm>
          <a:prstGeom prst="rect">
            <a:avLst/>
          </a:prstGeom>
          <a:noFill/>
        </p:spPr>
        <p:txBody>
          <a:bodyPr wrap="square" rtlCol="0">
            <a:spAutoFit/>
          </a:bodyPr>
          <a:lstStyle/>
          <a:p>
            <a:pPr algn="just"/>
            <a:r>
              <a:rPr lang="en-US" sz="2800" dirty="0" smtClean="0"/>
              <a:t>Most of the problems were faced in claims management is their </a:t>
            </a:r>
            <a:r>
              <a:rPr lang="en-US" sz="2800" smtClean="0"/>
              <a:t>timely procurement(%)</a:t>
            </a:r>
            <a:endParaRPr lang="en-IN" dirty="0"/>
          </a:p>
        </p:txBody>
      </p:sp>
      <p:pic>
        <p:nvPicPr>
          <p:cNvPr id="7" name="Picture 22"/>
          <p:cNvPicPr>
            <a:picLocks noChangeAspect="1" noChangeArrowheads="1"/>
          </p:cNvPicPr>
          <p:nvPr/>
        </p:nvPicPr>
        <p:blipFill>
          <a:blip r:embed="rId3" cstate="print"/>
          <a:srcRect/>
          <a:stretch>
            <a:fillRect/>
          </a:stretch>
        </p:blipFill>
        <p:spPr bwMode="auto">
          <a:xfrm>
            <a:off x="8315325" y="5734050"/>
            <a:ext cx="828675" cy="1123950"/>
          </a:xfrm>
          <a:prstGeom prst="rect">
            <a:avLst/>
          </a:prstGeom>
          <a:noFill/>
          <a:ln w="9525">
            <a:noFill/>
            <a:miter lim="800000"/>
            <a:headEnd/>
            <a:tailEnd/>
          </a:ln>
        </p:spPr>
      </p:pic>
      <p:pic>
        <p:nvPicPr>
          <p:cNvPr id="8" name="Picture 2" descr="C:\Users\abhi\Desktop\dissertation\hcx-logo.jpg"/>
          <p:cNvPicPr>
            <a:picLocks noChangeAspect="1" noChangeArrowheads="1"/>
          </p:cNvPicPr>
          <p:nvPr/>
        </p:nvPicPr>
        <p:blipFill>
          <a:blip r:embed="rId4" cstate="print"/>
          <a:srcRect/>
          <a:stretch>
            <a:fillRect/>
          </a:stretch>
        </p:blipFill>
        <p:spPr bwMode="auto">
          <a:xfrm>
            <a:off x="1" y="6019800"/>
            <a:ext cx="1525644" cy="8382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of the Study</a:t>
            </a:r>
            <a:endParaRPr lang="en-US" dirty="0"/>
          </a:p>
        </p:txBody>
      </p:sp>
      <p:sp>
        <p:nvSpPr>
          <p:cNvPr id="3" name="Content Placeholder 2"/>
          <p:cNvSpPr>
            <a:spLocks noGrp="1"/>
          </p:cNvSpPr>
          <p:nvPr>
            <p:ph idx="1"/>
          </p:nvPr>
        </p:nvSpPr>
        <p:spPr/>
        <p:txBody>
          <a:bodyPr/>
          <a:lstStyle/>
          <a:p>
            <a:r>
              <a:rPr lang="en-US" dirty="0" smtClean="0"/>
              <a:t>Sample size taken was small due to time constraint.</a:t>
            </a:r>
          </a:p>
          <a:p>
            <a:r>
              <a:rPr lang="en-US" dirty="0" smtClean="0"/>
              <a:t>Hospital staff initially was reluctant to participate in the study.</a:t>
            </a:r>
          </a:p>
          <a:p>
            <a:r>
              <a:rPr lang="en-US" dirty="0" smtClean="0"/>
              <a:t>Due to small sample </a:t>
            </a:r>
            <a:r>
              <a:rPr lang="en-US" dirty="0" err="1" smtClean="0"/>
              <a:t>size,the</a:t>
            </a:r>
            <a:r>
              <a:rPr lang="en-US" dirty="0" smtClean="0"/>
              <a:t> findings of the study cannot be generalized in a proper extent for all the hospitals.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t>Conclusion</a:t>
            </a:r>
            <a:endParaRPr lang="en-IN" b="1" u="sng" dirty="0"/>
          </a:p>
        </p:txBody>
      </p:sp>
      <p:sp>
        <p:nvSpPr>
          <p:cNvPr id="3" name="Content Placeholder 2"/>
          <p:cNvSpPr>
            <a:spLocks noGrp="1"/>
          </p:cNvSpPr>
          <p:nvPr>
            <p:ph idx="1"/>
          </p:nvPr>
        </p:nvSpPr>
        <p:spPr/>
        <p:txBody>
          <a:bodyPr>
            <a:normAutofit fontScale="92500" lnSpcReduction="20000"/>
          </a:bodyPr>
          <a:lstStyle/>
          <a:p>
            <a:r>
              <a:rPr lang="en-US" sz="2800" dirty="0" smtClean="0"/>
              <a:t>Majority of the hospitals does not have </a:t>
            </a:r>
            <a:r>
              <a:rPr lang="en-GB" sz="2800" dirty="0" smtClean="0"/>
              <a:t>computerised</a:t>
            </a:r>
            <a:r>
              <a:rPr lang="en-US" sz="2800" dirty="0" smtClean="0"/>
              <a:t> Disease Index</a:t>
            </a:r>
          </a:p>
          <a:p>
            <a:pPr>
              <a:buNone/>
            </a:pPr>
            <a:endParaRPr lang="en-US" sz="2800" dirty="0" smtClean="0"/>
          </a:p>
          <a:p>
            <a:r>
              <a:rPr lang="en-US" sz="2800" dirty="0" smtClean="0"/>
              <a:t>No Standard filing procedure is followed in hospitals for maintaining records</a:t>
            </a:r>
          </a:p>
          <a:p>
            <a:pPr>
              <a:buNone/>
            </a:pPr>
            <a:endParaRPr lang="en-US" sz="2800" dirty="0" smtClean="0"/>
          </a:p>
          <a:p>
            <a:r>
              <a:rPr lang="en-US" sz="2800" dirty="0" smtClean="0"/>
              <a:t>No Regulatory Agency to govern the release, completeness and authenticity of medical records above MRD</a:t>
            </a:r>
          </a:p>
          <a:p>
            <a:pPr>
              <a:buNone/>
            </a:pPr>
            <a:endParaRPr lang="en-US" sz="2800" dirty="0" smtClean="0"/>
          </a:p>
          <a:p>
            <a:r>
              <a:rPr lang="en-US" sz="2800" dirty="0" smtClean="0"/>
              <a:t>No separate storage of medical records of insured patients</a:t>
            </a:r>
          </a:p>
          <a:p>
            <a:endParaRPr lang="en-US" sz="2800" dirty="0" smtClean="0"/>
          </a:p>
          <a:p>
            <a:endParaRPr lang="en-US" dirty="0" smtClean="0"/>
          </a:p>
          <a:p>
            <a:endParaRPr lang="en-US" dirty="0" smtClean="0"/>
          </a:p>
          <a:p>
            <a:endParaRPr lang="en-IN" dirty="0"/>
          </a:p>
        </p:txBody>
      </p:sp>
      <p:pic>
        <p:nvPicPr>
          <p:cNvPr id="4" name="Picture 22"/>
          <p:cNvPicPr>
            <a:picLocks noChangeAspect="1" noChangeArrowheads="1"/>
          </p:cNvPicPr>
          <p:nvPr/>
        </p:nvPicPr>
        <p:blipFill>
          <a:blip r:embed="rId2" cstate="print"/>
          <a:srcRect/>
          <a:stretch>
            <a:fillRect/>
          </a:stretch>
        </p:blipFill>
        <p:spPr bwMode="auto">
          <a:xfrm>
            <a:off x="8315325" y="5734050"/>
            <a:ext cx="828675" cy="1123950"/>
          </a:xfrm>
          <a:prstGeom prst="rect">
            <a:avLst/>
          </a:prstGeom>
          <a:noFill/>
          <a:ln w="9525">
            <a:noFill/>
            <a:miter lim="800000"/>
            <a:headEnd/>
            <a:tailEnd/>
          </a:ln>
        </p:spPr>
      </p:pic>
      <p:pic>
        <p:nvPicPr>
          <p:cNvPr id="5" name="Picture 2" descr="C:\Users\abhi\Desktop\dissertation\hcx-logo.jpg"/>
          <p:cNvPicPr>
            <a:picLocks noChangeAspect="1" noChangeArrowheads="1"/>
          </p:cNvPicPr>
          <p:nvPr/>
        </p:nvPicPr>
        <p:blipFill>
          <a:blip r:embed="rId3" cstate="print"/>
          <a:srcRect/>
          <a:stretch>
            <a:fillRect/>
          </a:stretch>
        </p:blipFill>
        <p:spPr bwMode="auto">
          <a:xfrm>
            <a:off x="1" y="6019800"/>
            <a:ext cx="1525644" cy="8382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t>Recommendations</a:t>
            </a:r>
            <a:endParaRPr lang="en-IN" b="1" u="sng" dirty="0"/>
          </a:p>
        </p:txBody>
      </p:sp>
      <p:sp>
        <p:nvSpPr>
          <p:cNvPr id="3" name="Content Placeholder 2"/>
          <p:cNvSpPr>
            <a:spLocks noGrp="1"/>
          </p:cNvSpPr>
          <p:nvPr>
            <p:ph idx="1"/>
          </p:nvPr>
        </p:nvSpPr>
        <p:spPr/>
        <p:txBody>
          <a:bodyPr>
            <a:normAutofit fontScale="77500" lnSpcReduction="20000"/>
          </a:bodyPr>
          <a:lstStyle/>
          <a:p>
            <a:r>
              <a:rPr lang="en-IN" sz="2400" dirty="0" smtClean="0"/>
              <a:t>Hospitals should have standard guidelines for storage of medical records to avoid loss of data</a:t>
            </a:r>
          </a:p>
          <a:p>
            <a:endParaRPr lang="en-IN" sz="2400" dirty="0" smtClean="0"/>
          </a:p>
          <a:p>
            <a:r>
              <a:rPr lang="en-US" sz="2400" dirty="0" smtClean="0"/>
              <a:t>Internationally accepted ICD coding (by WHO</a:t>
            </a:r>
            <a:r>
              <a:rPr lang="en-US" sz="2400" smtClean="0"/>
              <a:t>)  </a:t>
            </a:r>
            <a:r>
              <a:rPr lang="en-US" sz="2400" dirty="0" smtClean="0"/>
              <a:t>must be </a:t>
            </a:r>
            <a:r>
              <a:rPr lang="en-US" sz="2400" smtClean="0"/>
              <a:t>followed .</a:t>
            </a:r>
            <a:endParaRPr lang="en-US" sz="2400" dirty="0" smtClean="0"/>
          </a:p>
          <a:p>
            <a:endParaRPr lang="en-US" sz="2400" dirty="0" smtClean="0"/>
          </a:p>
          <a:p>
            <a:r>
              <a:rPr lang="en-IN" sz="2400" dirty="0" smtClean="0"/>
              <a:t>Computerised disease index system for locating specific disease for research purpose</a:t>
            </a:r>
          </a:p>
          <a:p>
            <a:pPr>
              <a:buNone/>
            </a:pPr>
            <a:endParaRPr lang="en-IN" sz="2400" dirty="0" smtClean="0"/>
          </a:p>
          <a:p>
            <a:r>
              <a:rPr lang="en-IN" sz="2400" dirty="0" smtClean="0"/>
              <a:t>Should have computerised system for maintaining medical records to save time and make it efficient</a:t>
            </a:r>
          </a:p>
          <a:p>
            <a:pPr>
              <a:buNone/>
            </a:pPr>
            <a:endParaRPr lang="en-IN" sz="2400" dirty="0" smtClean="0"/>
          </a:p>
          <a:p>
            <a:r>
              <a:rPr lang="en-IN" sz="2400" dirty="0" smtClean="0"/>
              <a:t>Regulatory agency/organisation above hospitals governing   medical record department to ensure effectiveness, authenticity and completeness</a:t>
            </a:r>
          </a:p>
          <a:p>
            <a:pPr>
              <a:buNone/>
            </a:pPr>
            <a:endParaRPr lang="en-IN" sz="2400" dirty="0" smtClean="0"/>
          </a:p>
          <a:p>
            <a:r>
              <a:rPr lang="en-IN" sz="2400" dirty="0" smtClean="0"/>
              <a:t>Separate patient recording system for insured patients so as to reduce time.</a:t>
            </a:r>
          </a:p>
          <a:p>
            <a:pPr>
              <a:buNone/>
            </a:pPr>
            <a:endParaRPr lang="en-IN" sz="2400" dirty="0" smtClean="0"/>
          </a:p>
        </p:txBody>
      </p:sp>
      <p:pic>
        <p:nvPicPr>
          <p:cNvPr id="4" name="Picture 2" descr="C:\Users\abhi\Desktop\dissertation\hcx-logo.jpg"/>
          <p:cNvPicPr>
            <a:picLocks noChangeAspect="1" noChangeArrowheads="1"/>
          </p:cNvPicPr>
          <p:nvPr/>
        </p:nvPicPr>
        <p:blipFill>
          <a:blip r:embed="rId2" cstate="print"/>
          <a:srcRect/>
          <a:stretch>
            <a:fillRect/>
          </a:stretch>
        </p:blipFill>
        <p:spPr bwMode="auto">
          <a:xfrm>
            <a:off x="1" y="6019800"/>
            <a:ext cx="1525644" cy="838200"/>
          </a:xfrm>
          <a:prstGeom prst="rect">
            <a:avLst/>
          </a:prstGeom>
          <a:noFill/>
        </p:spPr>
      </p:pic>
      <p:pic>
        <p:nvPicPr>
          <p:cNvPr id="5" name="Picture 22"/>
          <p:cNvPicPr>
            <a:picLocks noChangeAspect="1" noChangeArrowheads="1"/>
          </p:cNvPicPr>
          <p:nvPr/>
        </p:nvPicPr>
        <p:blipFill>
          <a:blip r:embed="rId3" cstate="print"/>
          <a:srcRect/>
          <a:stretch>
            <a:fillRect/>
          </a:stretch>
        </p:blipFill>
        <p:spPr bwMode="auto">
          <a:xfrm>
            <a:off x="8315325" y="5734050"/>
            <a:ext cx="828675" cy="1123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248400"/>
          </a:xfrm>
        </p:spPr>
        <p:txBody>
          <a:bodyPr/>
          <a:lstStyle/>
          <a:p>
            <a:pPr algn="ctr">
              <a:buNone/>
            </a:pPr>
            <a:endParaRPr lang="en-US" dirty="0" smtClean="0">
              <a:latin typeface="Algerian" pitchFamily="82" charset="0"/>
            </a:endParaRPr>
          </a:p>
          <a:p>
            <a:pPr algn="ctr">
              <a:buNone/>
            </a:pPr>
            <a:endParaRPr lang="en-US" dirty="0" smtClean="0">
              <a:latin typeface="Algerian" pitchFamily="82" charset="0"/>
            </a:endParaRPr>
          </a:p>
          <a:p>
            <a:pPr algn="ctr">
              <a:buNone/>
            </a:pPr>
            <a:endParaRPr lang="en-US" dirty="0" smtClean="0">
              <a:latin typeface="Algerian" pitchFamily="82" charset="0"/>
            </a:endParaRPr>
          </a:p>
          <a:p>
            <a:pPr algn="ctr">
              <a:buNone/>
            </a:pPr>
            <a:r>
              <a:rPr lang="en-US" sz="11500" dirty="0" smtClean="0">
                <a:latin typeface="Algerian" pitchFamily="82" charset="0"/>
              </a:rPr>
              <a:t>Thank you</a:t>
            </a:r>
            <a:endParaRPr lang="en-US" sz="11500" dirty="0">
              <a:latin typeface="Algerian" pitchFamily="8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u="sng" dirty="0" smtClean="0"/>
              <a:t>Reflective from the Internship</a:t>
            </a:r>
            <a:endParaRPr lang="en-IN" b="1" u="sng" dirty="0"/>
          </a:p>
        </p:txBody>
      </p:sp>
      <p:pic>
        <p:nvPicPr>
          <p:cNvPr id="1026" name="Picture 2" descr="C:\Users\abhi\Desktop\dissertation\hcx-logo.jpg"/>
          <p:cNvPicPr>
            <a:picLocks noGrp="1" noChangeAspect="1" noChangeArrowheads="1"/>
          </p:cNvPicPr>
          <p:nvPr>
            <p:ph idx="1"/>
          </p:nvPr>
        </p:nvPicPr>
        <p:blipFill>
          <a:blip r:embed="rId2" cstate="print"/>
          <a:srcRect/>
          <a:stretch>
            <a:fillRect/>
          </a:stretch>
        </p:blipFill>
        <p:spPr bwMode="auto">
          <a:xfrm>
            <a:off x="3352800" y="1219200"/>
            <a:ext cx="2181225" cy="1323975"/>
          </a:xfrm>
          <a:prstGeom prst="rect">
            <a:avLst/>
          </a:prstGeom>
          <a:noFill/>
        </p:spPr>
      </p:pic>
      <p:sp>
        <p:nvSpPr>
          <p:cNvPr id="4" name="Rectangle 3"/>
          <p:cNvSpPr/>
          <p:nvPr/>
        </p:nvSpPr>
        <p:spPr>
          <a:xfrm>
            <a:off x="304800" y="2514600"/>
            <a:ext cx="8534400" cy="4801314"/>
          </a:xfrm>
          <a:prstGeom prst="rect">
            <a:avLst/>
          </a:prstGeom>
        </p:spPr>
        <p:txBody>
          <a:bodyPr wrap="square">
            <a:spAutoFit/>
          </a:bodyPr>
          <a:lstStyle/>
          <a:p>
            <a:pPr>
              <a:buFont typeface="Arial" pitchFamily="34" charset="0"/>
              <a:buChar char="•"/>
            </a:pPr>
            <a:r>
              <a:rPr lang="en-GB" dirty="0" smtClean="0"/>
              <a:t> HealthCare InfoXchange India Pvt. Ltd. (HCX) is a healthcare company that aims at simplifying processes related to healthcare in India.</a:t>
            </a:r>
          </a:p>
          <a:p>
            <a:endParaRPr lang="en-GB" dirty="0" smtClean="0"/>
          </a:p>
          <a:p>
            <a:pPr>
              <a:buFont typeface="Arial" pitchFamily="34" charset="0"/>
              <a:buChar char="•"/>
            </a:pPr>
            <a:r>
              <a:rPr lang="en-GB" dirty="0" smtClean="0"/>
              <a:t>HCX started its unprecedented journey on the 3rd of October 2009 with strength of 10 employees. </a:t>
            </a:r>
          </a:p>
          <a:p>
            <a:endParaRPr lang="en-GB" dirty="0" smtClean="0"/>
          </a:p>
          <a:p>
            <a:pPr>
              <a:buFont typeface="Arial" pitchFamily="34" charset="0"/>
              <a:buChar char="•"/>
            </a:pPr>
            <a:r>
              <a:rPr lang="en-GB" dirty="0" smtClean="0"/>
              <a:t>HCX is the joint venture of Bajaj Capital, India and IGI, USA. </a:t>
            </a:r>
          </a:p>
          <a:p>
            <a:endParaRPr lang="en-GB" dirty="0" smtClean="0"/>
          </a:p>
          <a:p>
            <a:pPr>
              <a:buFont typeface="Arial" pitchFamily="34" charset="0"/>
              <a:buChar char="•"/>
            </a:pPr>
            <a:r>
              <a:rPr lang="en-GB" dirty="0" smtClean="0"/>
              <a:t>The products offered by HCX are:</a:t>
            </a:r>
          </a:p>
          <a:p>
            <a:endParaRPr lang="en-IN" dirty="0" smtClean="0"/>
          </a:p>
          <a:p>
            <a:r>
              <a:rPr lang="en-GB" dirty="0" smtClean="0"/>
              <a:t> </a:t>
            </a:r>
            <a:r>
              <a:rPr lang="en-IN" dirty="0" smtClean="0"/>
              <a:t>1. </a:t>
            </a:r>
            <a:r>
              <a:rPr lang="en-GB" dirty="0" smtClean="0"/>
              <a:t>Personal health records (PHR)</a:t>
            </a:r>
          </a:p>
          <a:p>
            <a:endParaRPr lang="en-GB" dirty="0" smtClean="0"/>
          </a:p>
          <a:p>
            <a:r>
              <a:rPr lang="en-GB" dirty="0" smtClean="0"/>
              <a:t>2.  Online claims data exchange.</a:t>
            </a:r>
          </a:p>
          <a:p>
            <a:pPr lvl="0"/>
            <a:endParaRPr lang="en-GB" dirty="0" smtClean="0"/>
          </a:p>
          <a:p>
            <a:pPr lvl="0"/>
            <a:endParaRPr lang="en-IN" dirty="0" smtClean="0"/>
          </a:p>
          <a:p>
            <a:pPr>
              <a:buFont typeface="Arial" pitchFamily="34" charset="0"/>
              <a:buChar char="•"/>
            </a:pPr>
            <a:endParaRPr lang="en-GB" dirty="0" smtClean="0"/>
          </a:p>
          <a:p>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l"/>
            <a:r>
              <a:rPr lang="en-US" b="1" u="sng" dirty="0" err="1" smtClean="0"/>
              <a:t>Contd</a:t>
            </a:r>
            <a:r>
              <a:rPr lang="en-US" b="1" u="sng" smtClean="0"/>
              <a:t>…….</a:t>
            </a:r>
            <a:endParaRPr lang="en-GB" b="1" u="sng" dirty="0"/>
          </a:p>
        </p:txBody>
      </p:sp>
      <p:sp>
        <p:nvSpPr>
          <p:cNvPr id="5" name="Content Placeholder 4"/>
          <p:cNvSpPr>
            <a:spLocks noGrp="1"/>
          </p:cNvSpPr>
          <p:nvPr>
            <p:ph idx="1"/>
          </p:nvPr>
        </p:nvSpPr>
        <p:spPr/>
        <p:txBody>
          <a:bodyPr>
            <a:normAutofit fontScale="70000" lnSpcReduction="20000"/>
          </a:bodyPr>
          <a:lstStyle/>
          <a:p>
            <a:r>
              <a:rPr lang="en-GB" dirty="0" smtClean="0"/>
              <a:t>Got an opportunity to work with other professionals of Health Insurance and IT sectors. </a:t>
            </a:r>
          </a:p>
          <a:p>
            <a:endParaRPr lang="en-GB" dirty="0" smtClean="0"/>
          </a:p>
          <a:p>
            <a:r>
              <a:rPr lang="en-GB" dirty="0" smtClean="0"/>
              <a:t>First time experience that learner got involved in developing of interview schedules (questionnaires) and understood the various aspects required in doing so i.e. client demands, sensitivity of the issues, and problems or challenges related to the hospital set up</a:t>
            </a:r>
          </a:p>
          <a:p>
            <a:pPr>
              <a:buNone/>
            </a:pPr>
            <a:endParaRPr lang="en-IN" dirty="0" smtClean="0"/>
          </a:p>
          <a:p>
            <a:r>
              <a:rPr lang="en-GB" dirty="0" smtClean="0"/>
              <a:t>The expectations from the organization in terms of supervision, coordination, and cooperation etc. went surpassed</a:t>
            </a:r>
          </a:p>
          <a:p>
            <a:endParaRPr lang="en-GB" dirty="0" smtClean="0"/>
          </a:p>
          <a:p>
            <a:r>
              <a:rPr lang="en-GB" dirty="0" smtClean="0"/>
              <a:t>Organizational culture and working environment was friendly and gave so much scope for me to learn maximum while in the organization and beyond. </a:t>
            </a:r>
            <a:endParaRPr lang="en-IN" dirty="0" smtClean="0"/>
          </a:p>
          <a:p>
            <a:pPr>
              <a:buNone/>
            </a:pPr>
            <a:endParaRPr lang="en-IN" dirty="0"/>
          </a:p>
        </p:txBody>
      </p:sp>
      <p:pic>
        <p:nvPicPr>
          <p:cNvPr id="6" name="Picture 2" descr="C:\Users\abhi\Desktop\dissertation\hcx-logo.jpg"/>
          <p:cNvPicPr>
            <a:picLocks noChangeAspect="1" noChangeArrowheads="1"/>
          </p:cNvPicPr>
          <p:nvPr/>
        </p:nvPicPr>
        <p:blipFill>
          <a:blip r:embed="rId2" cstate="print"/>
          <a:srcRect/>
          <a:stretch>
            <a:fillRect/>
          </a:stretch>
        </p:blipFill>
        <p:spPr bwMode="auto">
          <a:xfrm>
            <a:off x="1" y="6019800"/>
            <a:ext cx="1525644" cy="838200"/>
          </a:xfrm>
          <a:prstGeom prst="rect">
            <a:avLst/>
          </a:prstGeom>
          <a:noFill/>
        </p:spPr>
      </p:pic>
      <p:pic>
        <p:nvPicPr>
          <p:cNvPr id="7" name="Picture 22"/>
          <p:cNvPicPr>
            <a:picLocks noChangeAspect="1" noChangeArrowheads="1"/>
          </p:cNvPicPr>
          <p:nvPr/>
        </p:nvPicPr>
        <p:blipFill>
          <a:blip r:embed="rId3" cstate="print"/>
          <a:srcRect/>
          <a:stretch>
            <a:fillRect/>
          </a:stretch>
        </p:blipFill>
        <p:spPr bwMode="auto">
          <a:xfrm>
            <a:off x="8315325" y="5734050"/>
            <a:ext cx="828675" cy="1123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t>Introduction </a:t>
            </a:r>
            <a:endParaRPr lang="en-IN" b="1" u="sng" dirty="0"/>
          </a:p>
        </p:txBody>
      </p:sp>
      <p:sp>
        <p:nvSpPr>
          <p:cNvPr id="3" name="Content Placeholder 2"/>
          <p:cNvSpPr>
            <a:spLocks noGrp="1"/>
          </p:cNvSpPr>
          <p:nvPr>
            <p:ph idx="1"/>
          </p:nvPr>
        </p:nvSpPr>
        <p:spPr/>
        <p:txBody>
          <a:bodyPr>
            <a:normAutofit fontScale="92500" lnSpcReduction="10000"/>
          </a:bodyPr>
          <a:lstStyle/>
          <a:p>
            <a:r>
              <a:rPr lang="en-GB" sz="2200" b="1" i="1" dirty="0" smtClean="0"/>
              <a:t>“Medical record as a clinical, scientific, administrative and legal document related to patient care in which are recorded sufficient data written in the sequence of events to justify diagnosis and warrant treatment and end results” - Mc </a:t>
            </a:r>
            <a:r>
              <a:rPr lang="en-GB" sz="2200" b="1" i="1" dirty="0" err="1" smtClean="0"/>
              <a:t>Gibony</a:t>
            </a:r>
            <a:endParaRPr lang="en-GB" sz="2200" b="1" i="1" dirty="0" smtClean="0"/>
          </a:p>
          <a:p>
            <a:endParaRPr lang="en-IN" sz="2200" dirty="0" smtClean="0"/>
          </a:p>
          <a:p>
            <a:r>
              <a:rPr lang="en-GB" sz="2200" dirty="0" smtClean="0"/>
              <a:t>Medical Record stores the knowledge concerning the patient and his care.</a:t>
            </a:r>
          </a:p>
          <a:p>
            <a:pPr>
              <a:buNone/>
            </a:pPr>
            <a:endParaRPr lang="en-GB" sz="2200" dirty="0" smtClean="0"/>
          </a:p>
          <a:p>
            <a:r>
              <a:rPr lang="en-GB" sz="2200" dirty="0" smtClean="0"/>
              <a:t> Contains sufficient data written in sequence of occurrence of events to justify the diagnosis, treatment and outcome</a:t>
            </a:r>
            <a:r>
              <a:rPr lang="en-GB" sz="2200" b="1" dirty="0" smtClean="0"/>
              <a:t>.</a:t>
            </a:r>
          </a:p>
          <a:p>
            <a:endParaRPr lang="en-GB" sz="2200" b="1" dirty="0" smtClean="0"/>
          </a:p>
          <a:p>
            <a:r>
              <a:rPr lang="en-GB" sz="2200" dirty="0" smtClean="0"/>
              <a:t>Traditionally been compiled and maintained by health care providers, but advances in online data storage have led to the development of personal health records (PHR) - maintained by patients themselves, often on third-party websites</a:t>
            </a:r>
            <a:endParaRPr lang="en-IN" sz="2200" dirty="0" smtClean="0"/>
          </a:p>
          <a:p>
            <a:endParaRPr lang="en-IN" sz="2400" dirty="0" smtClean="0"/>
          </a:p>
          <a:p>
            <a:endParaRPr lang="en-IN" sz="2400" dirty="0"/>
          </a:p>
        </p:txBody>
      </p:sp>
      <p:pic>
        <p:nvPicPr>
          <p:cNvPr id="4" name="Picture 2" descr="C:\Users\abhi\Desktop\dissertation\hcx-logo.jpg"/>
          <p:cNvPicPr>
            <a:picLocks noChangeAspect="1" noChangeArrowheads="1"/>
          </p:cNvPicPr>
          <p:nvPr/>
        </p:nvPicPr>
        <p:blipFill>
          <a:blip r:embed="rId2" cstate="print"/>
          <a:srcRect/>
          <a:stretch>
            <a:fillRect/>
          </a:stretch>
        </p:blipFill>
        <p:spPr bwMode="auto">
          <a:xfrm>
            <a:off x="1" y="6019800"/>
            <a:ext cx="1525644" cy="838200"/>
          </a:xfrm>
          <a:prstGeom prst="rect">
            <a:avLst/>
          </a:prstGeom>
          <a:noFill/>
        </p:spPr>
      </p:pic>
      <p:pic>
        <p:nvPicPr>
          <p:cNvPr id="2050" name="Picture 22"/>
          <p:cNvPicPr>
            <a:picLocks noChangeAspect="1" noChangeArrowheads="1"/>
          </p:cNvPicPr>
          <p:nvPr/>
        </p:nvPicPr>
        <p:blipFill>
          <a:blip r:embed="rId3" cstate="print"/>
          <a:srcRect/>
          <a:stretch>
            <a:fillRect/>
          </a:stretch>
        </p:blipFill>
        <p:spPr bwMode="auto">
          <a:xfrm>
            <a:off x="8315325" y="5734050"/>
            <a:ext cx="828675" cy="1123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bhi\Desktop\dissertation\hcx-logo.jpg"/>
          <p:cNvPicPr>
            <a:picLocks noChangeAspect="1" noChangeArrowheads="1"/>
          </p:cNvPicPr>
          <p:nvPr/>
        </p:nvPicPr>
        <p:blipFill>
          <a:blip r:embed="rId2" cstate="print"/>
          <a:srcRect/>
          <a:stretch>
            <a:fillRect/>
          </a:stretch>
        </p:blipFill>
        <p:spPr bwMode="auto">
          <a:xfrm>
            <a:off x="1" y="6019800"/>
            <a:ext cx="1525644" cy="838200"/>
          </a:xfrm>
          <a:prstGeom prst="rect">
            <a:avLst/>
          </a:prstGeom>
          <a:noFill/>
        </p:spPr>
      </p:pic>
      <p:pic>
        <p:nvPicPr>
          <p:cNvPr id="7" name="Picture 22"/>
          <p:cNvPicPr>
            <a:picLocks noChangeAspect="1" noChangeArrowheads="1"/>
          </p:cNvPicPr>
          <p:nvPr/>
        </p:nvPicPr>
        <p:blipFill>
          <a:blip r:embed="rId3" cstate="print"/>
          <a:srcRect/>
          <a:stretch>
            <a:fillRect/>
          </a:stretch>
        </p:blipFill>
        <p:spPr bwMode="auto">
          <a:xfrm>
            <a:off x="8315325" y="5734050"/>
            <a:ext cx="828675" cy="1123950"/>
          </a:xfrm>
          <a:prstGeom prst="rect">
            <a:avLst/>
          </a:prstGeom>
          <a:noFill/>
          <a:ln w="9525">
            <a:noFill/>
            <a:miter lim="800000"/>
            <a:headEnd/>
            <a:tailEnd/>
          </a:ln>
        </p:spPr>
      </p:pic>
      <p:sp>
        <p:nvSpPr>
          <p:cNvPr id="8" name="Rounded Rectangle 7"/>
          <p:cNvSpPr/>
          <p:nvPr/>
        </p:nvSpPr>
        <p:spPr>
          <a:xfrm>
            <a:off x="3276600" y="2438400"/>
            <a:ext cx="2286000" cy="11430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solidFill>
                  <a:schemeClr val="tx1"/>
                </a:solidFill>
              </a:rPr>
              <a:t>Purpose of MRD</a:t>
            </a:r>
            <a:endParaRPr lang="en-IN" b="1" u="sng" dirty="0">
              <a:solidFill>
                <a:schemeClr val="tx1"/>
              </a:solidFill>
            </a:endParaRPr>
          </a:p>
        </p:txBody>
      </p:sp>
      <p:sp>
        <p:nvSpPr>
          <p:cNvPr id="9" name="Oval 8"/>
          <p:cNvSpPr/>
          <p:nvPr/>
        </p:nvSpPr>
        <p:spPr>
          <a:xfrm>
            <a:off x="457200" y="762000"/>
            <a:ext cx="1828800" cy="1143000"/>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Patient Management and Services</a:t>
            </a:r>
            <a:endParaRPr lang="en-IN" dirty="0">
              <a:solidFill>
                <a:schemeClr val="tx1"/>
              </a:solidFill>
            </a:endParaRPr>
          </a:p>
        </p:txBody>
      </p:sp>
      <p:sp>
        <p:nvSpPr>
          <p:cNvPr id="11" name="Oval 10"/>
          <p:cNvSpPr/>
          <p:nvPr/>
        </p:nvSpPr>
        <p:spPr>
          <a:xfrm>
            <a:off x="2667000" y="304800"/>
            <a:ext cx="1524000" cy="1143000"/>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Financial Reimbursement</a:t>
            </a:r>
            <a:endParaRPr lang="en-IN" dirty="0">
              <a:solidFill>
                <a:schemeClr val="tx1"/>
              </a:solidFill>
            </a:endParaRPr>
          </a:p>
        </p:txBody>
      </p:sp>
      <p:sp>
        <p:nvSpPr>
          <p:cNvPr id="12" name="Oval 11"/>
          <p:cNvSpPr/>
          <p:nvPr/>
        </p:nvSpPr>
        <p:spPr>
          <a:xfrm>
            <a:off x="7010400" y="762000"/>
            <a:ext cx="1600200" cy="1066800"/>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Quality Assurance</a:t>
            </a:r>
            <a:endParaRPr lang="en-IN" dirty="0">
              <a:solidFill>
                <a:schemeClr val="tx1"/>
              </a:solidFill>
            </a:endParaRPr>
          </a:p>
        </p:txBody>
      </p:sp>
      <p:sp>
        <p:nvSpPr>
          <p:cNvPr id="13" name="Oval 12"/>
          <p:cNvSpPr/>
          <p:nvPr/>
        </p:nvSpPr>
        <p:spPr>
          <a:xfrm>
            <a:off x="7010400" y="2209800"/>
            <a:ext cx="1600200" cy="1143000"/>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Research</a:t>
            </a:r>
            <a:endParaRPr lang="en-IN" dirty="0">
              <a:solidFill>
                <a:schemeClr val="tx1"/>
              </a:solidFill>
            </a:endParaRPr>
          </a:p>
        </p:txBody>
      </p:sp>
      <p:sp>
        <p:nvSpPr>
          <p:cNvPr id="14" name="Oval 13"/>
          <p:cNvSpPr/>
          <p:nvPr/>
        </p:nvSpPr>
        <p:spPr>
          <a:xfrm>
            <a:off x="7010400" y="3733800"/>
            <a:ext cx="1600200" cy="1066800"/>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Legal Affairs</a:t>
            </a:r>
            <a:endParaRPr lang="en-IN" dirty="0">
              <a:solidFill>
                <a:schemeClr val="tx1"/>
              </a:solidFill>
            </a:endParaRPr>
          </a:p>
        </p:txBody>
      </p:sp>
      <p:sp>
        <p:nvSpPr>
          <p:cNvPr id="15" name="Oval 14"/>
          <p:cNvSpPr/>
          <p:nvPr/>
        </p:nvSpPr>
        <p:spPr>
          <a:xfrm>
            <a:off x="457200" y="2286000"/>
            <a:ext cx="1600200" cy="1066800"/>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Public Health</a:t>
            </a:r>
            <a:endParaRPr lang="en-IN" dirty="0">
              <a:solidFill>
                <a:schemeClr val="tx1"/>
              </a:solidFill>
            </a:endParaRPr>
          </a:p>
        </p:txBody>
      </p:sp>
      <p:sp>
        <p:nvSpPr>
          <p:cNvPr id="16" name="Oval 15"/>
          <p:cNvSpPr/>
          <p:nvPr/>
        </p:nvSpPr>
        <p:spPr>
          <a:xfrm>
            <a:off x="457200" y="3810000"/>
            <a:ext cx="1676400" cy="1066800"/>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Accreditation</a:t>
            </a:r>
            <a:endParaRPr lang="en-IN" dirty="0">
              <a:solidFill>
                <a:schemeClr val="tx1"/>
              </a:solidFill>
            </a:endParaRPr>
          </a:p>
        </p:txBody>
      </p:sp>
      <p:sp>
        <p:nvSpPr>
          <p:cNvPr id="17" name="Oval 16"/>
          <p:cNvSpPr/>
          <p:nvPr/>
        </p:nvSpPr>
        <p:spPr>
          <a:xfrm>
            <a:off x="1524000" y="5029200"/>
            <a:ext cx="1600200" cy="990600"/>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Reference</a:t>
            </a:r>
            <a:endParaRPr lang="en-IN" dirty="0">
              <a:solidFill>
                <a:schemeClr val="tx1"/>
              </a:solidFill>
            </a:endParaRPr>
          </a:p>
        </p:txBody>
      </p:sp>
      <p:sp>
        <p:nvSpPr>
          <p:cNvPr id="18" name="Oval 17"/>
          <p:cNvSpPr/>
          <p:nvPr/>
        </p:nvSpPr>
        <p:spPr>
          <a:xfrm>
            <a:off x="3581400" y="5029200"/>
            <a:ext cx="1676400" cy="914400"/>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Education</a:t>
            </a:r>
            <a:endParaRPr lang="en-IN" dirty="0">
              <a:solidFill>
                <a:schemeClr val="tx1"/>
              </a:solidFill>
            </a:endParaRPr>
          </a:p>
        </p:txBody>
      </p:sp>
      <p:sp>
        <p:nvSpPr>
          <p:cNvPr id="19" name="Oval 18"/>
          <p:cNvSpPr/>
          <p:nvPr/>
        </p:nvSpPr>
        <p:spPr>
          <a:xfrm>
            <a:off x="5638800" y="4724400"/>
            <a:ext cx="1600200" cy="1066800"/>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Information</a:t>
            </a:r>
            <a:endParaRPr lang="en-IN" dirty="0">
              <a:solidFill>
                <a:schemeClr val="tx1"/>
              </a:solidFill>
            </a:endParaRPr>
          </a:p>
        </p:txBody>
      </p:sp>
      <p:sp>
        <p:nvSpPr>
          <p:cNvPr id="20" name="Oval 19"/>
          <p:cNvSpPr/>
          <p:nvPr/>
        </p:nvSpPr>
        <p:spPr>
          <a:xfrm>
            <a:off x="4800600" y="304800"/>
            <a:ext cx="1600200" cy="1143000"/>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Management Planning</a:t>
            </a:r>
            <a:endParaRPr lang="en-IN" dirty="0">
              <a:solidFill>
                <a:schemeClr val="tx1"/>
              </a:solidFill>
            </a:endParaRPr>
          </a:p>
        </p:txBody>
      </p:sp>
      <p:cxnSp>
        <p:nvCxnSpPr>
          <p:cNvPr id="23" name="Straight Arrow Connector 22"/>
          <p:cNvCxnSpPr/>
          <p:nvPr/>
        </p:nvCxnSpPr>
        <p:spPr>
          <a:xfrm flipH="1" flipV="1">
            <a:off x="3581400" y="1524000"/>
            <a:ext cx="2286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4800600" y="1447800"/>
            <a:ext cx="3048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5638800" y="1676400"/>
            <a:ext cx="12192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5791200" y="2819400"/>
            <a:ext cx="1066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5638800" y="3429000"/>
            <a:ext cx="12954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5257800" y="3657600"/>
            <a:ext cx="609600"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flipV="1">
            <a:off x="2286000" y="1752600"/>
            <a:ext cx="9144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a:off x="2209800" y="2895600"/>
            <a:ext cx="914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H="1">
            <a:off x="2209800" y="3581400"/>
            <a:ext cx="9144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a:off x="2590800" y="3733800"/>
            <a:ext cx="12192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4495800" y="3733800"/>
            <a:ext cx="0" cy="1143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bhi\Desktop\dissertation\hcx-logo.jpg"/>
          <p:cNvPicPr>
            <a:picLocks noChangeAspect="1" noChangeArrowheads="1"/>
          </p:cNvPicPr>
          <p:nvPr/>
        </p:nvPicPr>
        <p:blipFill>
          <a:blip r:embed="rId2" cstate="print"/>
          <a:srcRect/>
          <a:stretch>
            <a:fillRect/>
          </a:stretch>
        </p:blipFill>
        <p:spPr bwMode="auto">
          <a:xfrm>
            <a:off x="1" y="6019800"/>
            <a:ext cx="1525644" cy="838200"/>
          </a:xfrm>
          <a:prstGeom prst="rect">
            <a:avLst/>
          </a:prstGeom>
          <a:noFill/>
        </p:spPr>
      </p:pic>
      <p:pic>
        <p:nvPicPr>
          <p:cNvPr id="5" name="Picture 22"/>
          <p:cNvPicPr>
            <a:picLocks noChangeAspect="1" noChangeArrowheads="1"/>
          </p:cNvPicPr>
          <p:nvPr/>
        </p:nvPicPr>
        <p:blipFill>
          <a:blip r:embed="rId3" cstate="print"/>
          <a:srcRect/>
          <a:stretch>
            <a:fillRect/>
          </a:stretch>
        </p:blipFill>
        <p:spPr bwMode="auto">
          <a:xfrm>
            <a:off x="8315325" y="5734050"/>
            <a:ext cx="828675" cy="1123950"/>
          </a:xfrm>
          <a:prstGeom prst="rect">
            <a:avLst/>
          </a:prstGeom>
          <a:noFill/>
          <a:ln w="9525">
            <a:noFill/>
            <a:miter lim="800000"/>
            <a:headEnd/>
            <a:tailEnd/>
          </a:ln>
        </p:spPr>
      </p:pic>
      <p:sp>
        <p:nvSpPr>
          <p:cNvPr id="7" name="Rounded Rectangle 6"/>
          <p:cNvSpPr/>
          <p:nvPr/>
        </p:nvSpPr>
        <p:spPr>
          <a:xfrm>
            <a:off x="2743200" y="914400"/>
            <a:ext cx="3429000" cy="16764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u="sng" dirty="0" smtClean="0">
                <a:solidFill>
                  <a:schemeClr val="tx1"/>
                </a:solidFill>
              </a:rPr>
              <a:t>Rationale for the Study</a:t>
            </a:r>
            <a:endParaRPr lang="en-IN" sz="2400" b="1" u="sng" dirty="0">
              <a:solidFill>
                <a:schemeClr val="tx1"/>
              </a:solidFill>
            </a:endParaRPr>
          </a:p>
        </p:txBody>
      </p:sp>
      <p:sp>
        <p:nvSpPr>
          <p:cNvPr id="9" name="Rounded Rectangle 8"/>
          <p:cNvSpPr/>
          <p:nvPr/>
        </p:nvSpPr>
        <p:spPr>
          <a:xfrm>
            <a:off x="685800" y="3048000"/>
            <a:ext cx="2133600" cy="11430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Assess MRD for authenticity of records</a:t>
            </a:r>
            <a:endParaRPr lang="en-IN" dirty="0">
              <a:solidFill>
                <a:schemeClr val="tx1"/>
              </a:solidFill>
            </a:endParaRPr>
          </a:p>
        </p:txBody>
      </p:sp>
      <p:sp>
        <p:nvSpPr>
          <p:cNvPr id="10" name="Rounded Rectangle 9"/>
          <p:cNvSpPr/>
          <p:nvPr/>
        </p:nvSpPr>
        <p:spPr>
          <a:xfrm>
            <a:off x="3276600" y="4572000"/>
            <a:ext cx="2971800" cy="13716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Assess claims management and insurance related problems</a:t>
            </a:r>
            <a:endParaRPr lang="en-IN" dirty="0">
              <a:solidFill>
                <a:schemeClr val="tx1"/>
              </a:solidFill>
            </a:endParaRPr>
          </a:p>
        </p:txBody>
      </p:sp>
      <p:sp>
        <p:nvSpPr>
          <p:cNvPr id="11" name="Rounded Rectangle 10"/>
          <p:cNvSpPr/>
          <p:nvPr/>
        </p:nvSpPr>
        <p:spPr>
          <a:xfrm>
            <a:off x="6400800" y="3048000"/>
            <a:ext cx="2133600" cy="11430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See the maintenance procedures</a:t>
            </a:r>
            <a:endParaRPr lang="en-IN" dirty="0">
              <a:solidFill>
                <a:schemeClr val="tx1"/>
              </a:solidFill>
            </a:endParaRPr>
          </a:p>
        </p:txBody>
      </p:sp>
      <p:cxnSp>
        <p:nvCxnSpPr>
          <p:cNvPr id="13" name="Straight Arrow Connector 12"/>
          <p:cNvCxnSpPr/>
          <p:nvPr/>
        </p:nvCxnSpPr>
        <p:spPr>
          <a:xfrm flipH="1">
            <a:off x="1905000" y="1981200"/>
            <a:ext cx="838200"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7" idx="3"/>
          </p:cNvCxnSpPr>
          <p:nvPr/>
        </p:nvCxnSpPr>
        <p:spPr>
          <a:xfrm>
            <a:off x="6172200" y="1752600"/>
            <a:ext cx="1295400" cy="1295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7" idx="2"/>
          </p:cNvCxnSpPr>
          <p:nvPr/>
        </p:nvCxnSpPr>
        <p:spPr>
          <a:xfrm>
            <a:off x="4457700" y="2590800"/>
            <a:ext cx="38100" cy="1981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t>Objectives of the Study</a:t>
            </a:r>
            <a:endParaRPr lang="en-IN" b="1" u="sng" dirty="0"/>
          </a:p>
        </p:txBody>
      </p:sp>
      <p:sp>
        <p:nvSpPr>
          <p:cNvPr id="3" name="Content Placeholder 2"/>
          <p:cNvSpPr>
            <a:spLocks noGrp="1"/>
          </p:cNvSpPr>
          <p:nvPr>
            <p:ph idx="1"/>
          </p:nvPr>
        </p:nvSpPr>
        <p:spPr/>
        <p:txBody>
          <a:bodyPr>
            <a:normAutofit fontScale="62500" lnSpcReduction="20000"/>
          </a:bodyPr>
          <a:lstStyle/>
          <a:p>
            <a:pPr lvl="0">
              <a:buNone/>
            </a:pPr>
            <a:r>
              <a:rPr lang="en-GB" dirty="0" smtClean="0"/>
              <a:t>	</a:t>
            </a:r>
            <a:r>
              <a:rPr lang="en-GB" b="1" dirty="0" smtClean="0"/>
              <a:t>Broad objective</a:t>
            </a:r>
            <a:endParaRPr lang="en-IN" b="1" dirty="0" smtClean="0"/>
          </a:p>
          <a:p>
            <a:pPr>
              <a:buNone/>
            </a:pPr>
            <a:endParaRPr lang="en-IN" dirty="0" smtClean="0"/>
          </a:p>
          <a:p>
            <a:r>
              <a:rPr lang="en-GB" dirty="0" smtClean="0"/>
              <a:t> To study and assess the maintenance and effectiveness of health related data and records of government hospitals and organisations in Delhi</a:t>
            </a:r>
            <a:endParaRPr lang="en-IN" dirty="0" smtClean="0"/>
          </a:p>
          <a:p>
            <a:pPr>
              <a:buNone/>
            </a:pPr>
            <a:endParaRPr lang="en-IN" dirty="0" smtClean="0"/>
          </a:p>
          <a:p>
            <a:pPr lvl="0">
              <a:buNone/>
            </a:pPr>
            <a:r>
              <a:rPr lang="en-GB" dirty="0" smtClean="0"/>
              <a:t>	</a:t>
            </a:r>
            <a:r>
              <a:rPr lang="en-GB" b="1" dirty="0" smtClean="0"/>
              <a:t>Specific objectives </a:t>
            </a:r>
            <a:endParaRPr lang="en-IN" b="1" dirty="0" smtClean="0"/>
          </a:p>
          <a:p>
            <a:pPr>
              <a:buNone/>
            </a:pPr>
            <a:endParaRPr lang="en-IN" dirty="0" smtClean="0"/>
          </a:p>
          <a:p>
            <a:pPr lvl="0"/>
            <a:r>
              <a:rPr lang="en-GB" dirty="0" smtClean="0"/>
              <a:t>To study and analyse the streamlining process of the medical record department</a:t>
            </a:r>
            <a:endParaRPr lang="en-IN" dirty="0" smtClean="0"/>
          </a:p>
          <a:p>
            <a:pPr>
              <a:buNone/>
            </a:pPr>
            <a:endParaRPr lang="en-IN" dirty="0" smtClean="0"/>
          </a:p>
          <a:p>
            <a:pPr lvl="0"/>
            <a:r>
              <a:rPr lang="en-GB" dirty="0" smtClean="0"/>
              <a:t>To see the effectiveness of the quality of maintenance for the huge government data of patients in government hospitals</a:t>
            </a:r>
            <a:endParaRPr lang="en-IN" dirty="0" smtClean="0"/>
          </a:p>
          <a:p>
            <a:pPr>
              <a:buNone/>
            </a:pPr>
            <a:endParaRPr lang="en-IN" dirty="0" smtClean="0"/>
          </a:p>
          <a:p>
            <a:pPr lvl="0"/>
            <a:r>
              <a:rPr lang="en-GB" dirty="0" smtClean="0"/>
              <a:t>To study the insurance related problem in various government insurance schemes entertained by these hospitals</a:t>
            </a:r>
            <a:endParaRPr lang="en-IN" dirty="0" smtClean="0"/>
          </a:p>
          <a:p>
            <a:endParaRPr lang="en-IN" dirty="0"/>
          </a:p>
        </p:txBody>
      </p:sp>
      <p:pic>
        <p:nvPicPr>
          <p:cNvPr id="4" name="Picture 2" descr="C:\Users\abhi\Desktop\dissertation\hcx-logo.jpg"/>
          <p:cNvPicPr>
            <a:picLocks noChangeAspect="1" noChangeArrowheads="1"/>
          </p:cNvPicPr>
          <p:nvPr/>
        </p:nvPicPr>
        <p:blipFill>
          <a:blip r:embed="rId2" cstate="print"/>
          <a:srcRect/>
          <a:stretch>
            <a:fillRect/>
          </a:stretch>
        </p:blipFill>
        <p:spPr bwMode="auto">
          <a:xfrm>
            <a:off x="1" y="6019800"/>
            <a:ext cx="1525644" cy="838200"/>
          </a:xfrm>
          <a:prstGeom prst="rect">
            <a:avLst/>
          </a:prstGeom>
          <a:noFill/>
        </p:spPr>
      </p:pic>
      <p:pic>
        <p:nvPicPr>
          <p:cNvPr id="5" name="Picture 22"/>
          <p:cNvPicPr>
            <a:picLocks noChangeAspect="1" noChangeArrowheads="1"/>
          </p:cNvPicPr>
          <p:nvPr/>
        </p:nvPicPr>
        <p:blipFill>
          <a:blip r:embed="rId3" cstate="print"/>
          <a:srcRect/>
          <a:stretch>
            <a:fillRect/>
          </a:stretch>
        </p:blipFill>
        <p:spPr bwMode="auto">
          <a:xfrm>
            <a:off x="8315325" y="5734050"/>
            <a:ext cx="828675" cy="1123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t>Methodology of the Study</a:t>
            </a:r>
            <a:endParaRPr lang="en-IN" b="1" u="sng" dirty="0"/>
          </a:p>
        </p:txBody>
      </p:sp>
      <p:sp>
        <p:nvSpPr>
          <p:cNvPr id="3" name="Content Placeholder 2"/>
          <p:cNvSpPr>
            <a:spLocks noGrp="1"/>
          </p:cNvSpPr>
          <p:nvPr>
            <p:ph idx="1"/>
          </p:nvPr>
        </p:nvSpPr>
        <p:spPr/>
        <p:txBody>
          <a:bodyPr>
            <a:normAutofit lnSpcReduction="10000"/>
          </a:bodyPr>
          <a:lstStyle/>
          <a:p>
            <a:r>
              <a:rPr lang="en-GB" sz="2400" dirty="0" smtClean="0"/>
              <a:t>A prospective study conducted with a quantitative study design</a:t>
            </a:r>
          </a:p>
          <a:p>
            <a:endParaRPr lang="en-GB" sz="2400" dirty="0" smtClean="0"/>
          </a:p>
          <a:p>
            <a:r>
              <a:rPr lang="en-GB" sz="2400" dirty="0" smtClean="0"/>
              <a:t>Staff of medical record department of </a:t>
            </a:r>
            <a:r>
              <a:rPr lang="en-GB" sz="2400" smtClean="0"/>
              <a:t>hospital </a:t>
            </a:r>
            <a:r>
              <a:rPr lang="en-GB" sz="2400" smtClean="0"/>
              <a:t>were interviewed</a:t>
            </a:r>
            <a:endParaRPr lang="en-GB" sz="2400" dirty="0" smtClean="0"/>
          </a:p>
          <a:p>
            <a:endParaRPr lang="en-GB" sz="2400" dirty="0" smtClean="0"/>
          </a:p>
          <a:p>
            <a:r>
              <a:rPr lang="en-GB" sz="2400" dirty="0" smtClean="0"/>
              <a:t>A sample of 30 government hospitals covered under the survey</a:t>
            </a:r>
          </a:p>
          <a:p>
            <a:endParaRPr lang="en-GB" sz="2400" dirty="0" smtClean="0"/>
          </a:p>
          <a:p>
            <a:r>
              <a:rPr lang="en-GB" sz="2400" dirty="0" smtClean="0"/>
              <a:t>SPSS version 15.0 used to for analysing data and interpreting the findings</a:t>
            </a:r>
          </a:p>
          <a:p>
            <a:endParaRPr lang="en-GB" sz="2400" dirty="0" smtClean="0"/>
          </a:p>
          <a:p>
            <a:endParaRPr lang="en-GB" sz="2400" dirty="0"/>
          </a:p>
        </p:txBody>
      </p:sp>
      <p:pic>
        <p:nvPicPr>
          <p:cNvPr id="4" name="Picture 2" descr="C:\Users\abhi\Desktop\dissertation\hcx-logo.jpg"/>
          <p:cNvPicPr>
            <a:picLocks noChangeAspect="1" noChangeArrowheads="1"/>
          </p:cNvPicPr>
          <p:nvPr/>
        </p:nvPicPr>
        <p:blipFill>
          <a:blip r:embed="rId2" cstate="print"/>
          <a:srcRect/>
          <a:stretch>
            <a:fillRect/>
          </a:stretch>
        </p:blipFill>
        <p:spPr bwMode="auto">
          <a:xfrm>
            <a:off x="1" y="6019800"/>
            <a:ext cx="1525644" cy="838200"/>
          </a:xfrm>
          <a:prstGeom prst="rect">
            <a:avLst/>
          </a:prstGeom>
          <a:noFill/>
        </p:spPr>
      </p:pic>
      <p:pic>
        <p:nvPicPr>
          <p:cNvPr id="5" name="Picture 22"/>
          <p:cNvPicPr>
            <a:picLocks noChangeAspect="1" noChangeArrowheads="1"/>
          </p:cNvPicPr>
          <p:nvPr/>
        </p:nvPicPr>
        <p:blipFill>
          <a:blip r:embed="rId3" cstate="print"/>
          <a:srcRect/>
          <a:stretch>
            <a:fillRect/>
          </a:stretch>
        </p:blipFill>
        <p:spPr bwMode="auto">
          <a:xfrm>
            <a:off x="8315325" y="5734050"/>
            <a:ext cx="828675" cy="1123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t>Study Findings</a:t>
            </a:r>
            <a:endParaRPr lang="en-IN" b="1" u="sng" dirty="0"/>
          </a:p>
        </p:txBody>
      </p:sp>
      <p:sp>
        <p:nvSpPr>
          <p:cNvPr id="3" name="Content Placeholder 2"/>
          <p:cNvSpPr>
            <a:spLocks noGrp="1"/>
          </p:cNvSpPr>
          <p:nvPr>
            <p:ph idx="1"/>
          </p:nvPr>
        </p:nvSpPr>
        <p:spPr/>
        <p:txBody>
          <a:bodyPr>
            <a:normAutofit fontScale="85000" lnSpcReduction="20000"/>
          </a:bodyPr>
          <a:lstStyle/>
          <a:p>
            <a:pPr>
              <a:buNone/>
            </a:pPr>
            <a:r>
              <a:rPr lang="en-US" sz="2800" dirty="0" smtClean="0"/>
              <a:t>The major findings of the study are:</a:t>
            </a:r>
          </a:p>
          <a:p>
            <a:pPr>
              <a:buNone/>
            </a:pPr>
            <a:endParaRPr lang="en-US" sz="2800" dirty="0" smtClean="0"/>
          </a:p>
          <a:p>
            <a:pPr marL="514350" indent="-514350"/>
            <a:r>
              <a:rPr lang="en-US" sz="2800" dirty="0" smtClean="0"/>
              <a:t>MRD is operational in most of the hospitals since more than 10 years</a:t>
            </a:r>
          </a:p>
          <a:p>
            <a:pPr marL="514350" indent="-514350">
              <a:buNone/>
            </a:pPr>
            <a:endParaRPr lang="en-US" sz="2800" dirty="0" smtClean="0"/>
          </a:p>
          <a:p>
            <a:pPr marL="514350" indent="-514350"/>
            <a:r>
              <a:rPr lang="en-US" sz="2800" dirty="0" smtClean="0"/>
              <a:t>In majority of hospitals, Unique Identification number is used for registration of new patients</a:t>
            </a:r>
          </a:p>
          <a:p>
            <a:pPr marL="514350" indent="-514350"/>
            <a:endParaRPr lang="en-US" sz="2800" dirty="0" smtClean="0"/>
          </a:p>
          <a:p>
            <a:pPr marL="514350" indent="-514350"/>
            <a:r>
              <a:rPr lang="en-US" sz="2800" dirty="0" smtClean="0"/>
              <a:t>The average number of patients revisiting back to the same hospital for treatment is nearly 50% and above</a:t>
            </a:r>
          </a:p>
          <a:p>
            <a:pPr marL="514350" indent="-514350">
              <a:buNone/>
            </a:pPr>
            <a:endParaRPr lang="en-US" sz="2800" dirty="0" smtClean="0"/>
          </a:p>
          <a:p>
            <a:pPr marL="514350" indent="-514350"/>
            <a:r>
              <a:rPr lang="en-US" sz="2800" dirty="0" smtClean="0"/>
              <a:t>Majority of the patients revisiting are tracked using MRD No. </a:t>
            </a:r>
          </a:p>
          <a:p>
            <a:endParaRPr lang="en-IN" dirty="0"/>
          </a:p>
        </p:txBody>
      </p:sp>
      <p:pic>
        <p:nvPicPr>
          <p:cNvPr id="4" name="Picture 2" descr="C:\Users\abhi\Desktop\dissertation\hcx-logo.jpg"/>
          <p:cNvPicPr>
            <a:picLocks noChangeAspect="1" noChangeArrowheads="1"/>
          </p:cNvPicPr>
          <p:nvPr/>
        </p:nvPicPr>
        <p:blipFill>
          <a:blip r:embed="rId2" cstate="print"/>
          <a:srcRect/>
          <a:stretch>
            <a:fillRect/>
          </a:stretch>
        </p:blipFill>
        <p:spPr bwMode="auto">
          <a:xfrm>
            <a:off x="1" y="6019800"/>
            <a:ext cx="1525644" cy="838200"/>
          </a:xfrm>
          <a:prstGeom prst="rect">
            <a:avLst/>
          </a:prstGeom>
          <a:noFill/>
        </p:spPr>
      </p:pic>
      <p:pic>
        <p:nvPicPr>
          <p:cNvPr id="5" name="Picture 22"/>
          <p:cNvPicPr>
            <a:picLocks noChangeAspect="1" noChangeArrowheads="1"/>
          </p:cNvPicPr>
          <p:nvPr/>
        </p:nvPicPr>
        <p:blipFill>
          <a:blip r:embed="rId3" cstate="print"/>
          <a:srcRect/>
          <a:stretch>
            <a:fillRect/>
          </a:stretch>
        </p:blipFill>
        <p:spPr bwMode="auto">
          <a:xfrm>
            <a:off x="8315325" y="5734050"/>
            <a:ext cx="828675" cy="1123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630</TotalTime>
  <Words>685</Words>
  <Application>Microsoft Office PowerPoint</Application>
  <PresentationFormat>On-screen Show (4:3)</PresentationFormat>
  <Paragraphs>122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“Study to assess the maintenance and effectiveness of health related data and records of government hospitals and organisations in Delhi”</vt:lpstr>
      <vt:lpstr>Reflective from the Internship</vt:lpstr>
      <vt:lpstr>Contd…….</vt:lpstr>
      <vt:lpstr>Introduction </vt:lpstr>
      <vt:lpstr>Slide 5</vt:lpstr>
      <vt:lpstr>Slide 6</vt:lpstr>
      <vt:lpstr>Objectives of the Study</vt:lpstr>
      <vt:lpstr>Methodology of the Study</vt:lpstr>
      <vt:lpstr>Study Findings</vt:lpstr>
      <vt:lpstr>Slide 10</vt:lpstr>
      <vt:lpstr>Slide 11</vt:lpstr>
      <vt:lpstr>Slide 12</vt:lpstr>
      <vt:lpstr>Disease Index (%)</vt:lpstr>
      <vt:lpstr>Computerised Disease Index (%) </vt:lpstr>
      <vt:lpstr>Slide 15</vt:lpstr>
      <vt:lpstr>Limitations of the Study</vt:lpstr>
      <vt:lpstr>Conclusion</vt:lpstr>
      <vt:lpstr>Recommendations</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abhi</dc:creator>
  <cp:lastModifiedBy>Anindam Basu</cp:lastModifiedBy>
  <cp:revision>108</cp:revision>
  <dcterms:created xsi:type="dcterms:W3CDTF">2006-08-16T00:00:00Z</dcterms:created>
  <dcterms:modified xsi:type="dcterms:W3CDTF">2012-05-02T09:19:53Z</dcterms:modified>
</cp:coreProperties>
</file>