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2" r:id="rId3"/>
    <p:sldId id="297" r:id="rId4"/>
    <p:sldId id="293" r:id="rId5"/>
    <p:sldId id="257" r:id="rId6"/>
    <p:sldId id="258" r:id="rId7"/>
    <p:sldId id="259" r:id="rId8"/>
    <p:sldId id="301" r:id="rId9"/>
    <p:sldId id="295" r:id="rId10"/>
    <p:sldId id="260" r:id="rId11"/>
    <p:sldId id="261" r:id="rId12"/>
    <p:sldId id="263" r:id="rId13"/>
    <p:sldId id="298" r:id="rId14"/>
    <p:sldId id="266" r:id="rId15"/>
    <p:sldId id="299" r:id="rId16"/>
    <p:sldId id="267" r:id="rId17"/>
    <p:sldId id="268" r:id="rId18"/>
    <p:sldId id="269" r:id="rId19"/>
    <p:sldId id="271" r:id="rId20"/>
    <p:sldId id="274" r:id="rId21"/>
    <p:sldId id="302" r:id="rId22"/>
    <p:sldId id="279" r:id="rId23"/>
    <p:sldId id="280" r:id="rId24"/>
    <p:sldId id="281" r:id="rId25"/>
    <p:sldId id="282" r:id="rId26"/>
    <p:sldId id="303" r:id="rId27"/>
    <p:sldId id="304" r:id="rId28"/>
    <p:sldId id="284" r:id="rId29"/>
    <p:sldId id="285" r:id="rId30"/>
    <p:sldId id="286" r:id="rId31"/>
    <p:sldId id="287" r:id="rId32"/>
    <p:sldId id="300"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i="1"/>
              <a:t>STAFF RESPONSE</a:t>
            </a:r>
          </a:p>
        </c:rich>
      </c:tx>
      <c:layout/>
    </c:title>
    <c:plotArea>
      <c:layout/>
      <c:barChart>
        <c:barDir val="col"/>
        <c:grouping val="clustered"/>
        <c:ser>
          <c:idx val="0"/>
          <c:order val="0"/>
          <c:tx>
            <c:strRef>
              <c:f>Sheet1!$B$1</c:f>
              <c:strCache>
                <c:ptCount val="1"/>
                <c:pt idx="0">
                  <c:v>Waiting Time</c:v>
                </c:pt>
              </c:strCache>
            </c:strRef>
          </c:tx>
          <c:dLbls>
            <c:dLblPos val="outEnd"/>
            <c:showVal val="1"/>
          </c:dLbls>
          <c:cat>
            <c:strRef>
              <c:f>Sheet1!$A$2:$A$10</c:f>
              <c:strCache>
                <c:ptCount val="9"/>
                <c:pt idx="0">
                  <c:v>New Patient Registration</c:v>
                </c:pt>
                <c:pt idx="1">
                  <c:v>Old Patient Registration</c:v>
                </c:pt>
                <c:pt idx="2">
                  <c:v>Emergency Registration</c:v>
                </c:pt>
                <c:pt idx="3">
                  <c:v>OPD Consultation</c:v>
                </c:pt>
                <c:pt idx="4">
                  <c:v>Admission Registration and billing</c:v>
                </c:pt>
                <c:pt idx="5">
                  <c:v>Nurse register's patient in ward</c:v>
                </c:pt>
                <c:pt idx="6">
                  <c:v>Medication administration</c:v>
                </c:pt>
                <c:pt idx="7">
                  <c:v>Discharge Billing Clearance</c:v>
                </c:pt>
                <c:pt idx="8">
                  <c:v>Doctor's Discharge Process</c:v>
                </c:pt>
              </c:strCache>
            </c:strRef>
          </c:cat>
          <c:val>
            <c:numRef>
              <c:f>Sheet1!$B$2:$B$10</c:f>
              <c:numCache>
                <c:formatCode>General</c:formatCode>
                <c:ptCount val="9"/>
                <c:pt idx="0">
                  <c:v>25</c:v>
                </c:pt>
                <c:pt idx="1">
                  <c:v>15</c:v>
                </c:pt>
                <c:pt idx="2">
                  <c:v>15</c:v>
                </c:pt>
                <c:pt idx="3">
                  <c:v>25</c:v>
                </c:pt>
                <c:pt idx="4">
                  <c:v>25</c:v>
                </c:pt>
                <c:pt idx="5">
                  <c:v>20</c:v>
                </c:pt>
                <c:pt idx="6">
                  <c:v>35</c:v>
                </c:pt>
                <c:pt idx="7">
                  <c:v>25</c:v>
                </c:pt>
                <c:pt idx="8">
                  <c:v>20</c:v>
                </c:pt>
              </c:numCache>
            </c:numRef>
          </c:val>
        </c:ser>
        <c:axId val="112493312"/>
        <c:axId val="112495232"/>
      </c:barChart>
      <c:catAx>
        <c:axId val="112493312"/>
        <c:scaling>
          <c:orientation val="minMax"/>
        </c:scaling>
        <c:axPos val="b"/>
        <c:title>
          <c:tx>
            <c:rich>
              <a:bodyPr/>
              <a:lstStyle/>
              <a:p>
                <a:pPr>
                  <a:defRPr sz="1400"/>
                </a:pPr>
                <a:r>
                  <a:rPr lang="en-US" sz="1400"/>
                  <a:t>Different Processes</a:t>
                </a:r>
              </a:p>
            </c:rich>
          </c:tx>
          <c:layout>
            <c:manualLayout>
              <c:xMode val="edge"/>
              <c:yMode val="edge"/>
              <c:x val="0.39672140644581588"/>
              <c:y val="0.9380864197530866"/>
            </c:manualLayout>
          </c:layout>
        </c:title>
        <c:tickLblPos val="nextTo"/>
        <c:txPr>
          <a:bodyPr/>
          <a:lstStyle/>
          <a:p>
            <a:pPr>
              <a:defRPr sz="1400"/>
            </a:pPr>
            <a:endParaRPr lang="en-US"/>
          </a:p>
        </c:txPr>
        <c:crossAx val="112495232"/>
        <c:crosses val="autoZero"/>
        <c:auto val="1"/>
        <c:lblAlgn val="ctr"/>
        <c:lblOffset val="100"/>
      </c:catAx>
      <c:valAx>
        <c:axId val="112495232"/>
        <c:scaling>
          <c:orientation val="minMax"/>
        </c:scaling>
        <c:axPos val="l"/>
        <c:majorGridlines/>
        <c:title>
          <c:tx>
            <c:rich>
              <a:bodyPr rot="-5400000" vert="horz"/>
              <a:lstStyle/>
              <a:p>
                <a:pPr>
                  <a:defRPr sz="1600"/>
                </a:pPr>
                <a:r>
                  <a:rPr lang="en-US" sz="1600"/>
                  <a:t>Waiting time in Minutes</a:t>
                </a:r>
              </a:p>
            </c:rich>
          </c:tx>
          <c:layout/>
        </c:title>
        <c:numFmt formatCode="General" sourceLinked="1"/>
        <c:tickLblPos val="nextTo"/>
        <c:crossAx val="112493312"/>
        <c:crosses val="autoZero"/>
        <c:crossBetween val="between"/>
      </c:valAx>
    </c:plotArea>
    <c:legend>
      <c:legendPos val="r"/>
      <c:layou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i="1"/>
            </a:pPr>
            <a:r>
              <a:rPr lang="en-US" sz="2400" i="1"/>
              <a:t>PATIENT RESPONSE</a:t>
            </a:r>
          </a:p>
        </c:rich>
      </c:tx>
      <c:layout/>
    </c:title>
    <c:plotArea>
      <c:layout/>
      <c:barChart>
        <c:barDir val="col"/>
        <c:grouping val="clustered"/>
        <c:ser>
          <c:idx val="0"/>
          <c:order val="0"/>
          <c:tx>
            <c:strRef>
              <c:f>Sheet1!$B$1</c:f>
              <c:strCache>
                <c:ptCount val="1"/>
                <c:pt idx="0">
                  <c:v>Waiting Time</c:v>
                </c:pt>
              </c:strCache>
            </c:strRef>
          </c:tx>
          <c:cat>
            <c:strRef>
              <c:f>Sheet1!$A$2:$A$10</c:f>
              <c:strCache>
                <c:ptCount val="9"/>
                <c:pt idx="0">
                  <c:v>New Patient Registration</c:v>
                </c:pt>
                <c:pt idx="1">
                  <c:v>Old Patient Registration</c:v>
                </c:pt>
                <c:pt idx="2">
                  <c:v>Emergency Registration</c:v>
                </c:pt>
                <c:pt idx="3">
                  <c:v>OPD Consultation</c:v>
                </c:pt>
                <c:pt idx="4">
                  <c:v>Admission Registration and billing</c:v>
                </c:pt>
                <c:pt idx="5">
                  <c:v>Nurse register's patient in ward</c:v>
                </c:pt>
                <c:pt idx="6">
                  <c:v>Medication administration</c:v>
                </c:pt>
                <c:pt idx="7">
                  <c:v>Discharge Billing Clearance</c:v>
                </c:pt>
                <c:pt idx="8">
                  <c:v>Doctor's Discharge Process</c:v>
                </c:pt>
              </c:strCache>
            </c:strRef>
          </c:cat>
          <c:val>
            <c:numRef>
              <c:f>Sheet1!$B$2:$B$10</c:f>
              <c:numCache>
                <c:formatCode>General</c:formatCode>
                <c:ptCount val="9"/>
                <c:pt idx="0">
                  <c:v>35</c:v>
                </c:pt>
                <c:pt idx="1">
                  <c:v>15</c:v>
                </c:pt>
                <c:pt idx="2">
                  <c:v>15</c:v>
                </c:pt>
                <c:pt idx="3">
                  <c:v>35</c:v>
                </c:pt>
                <c:pt idx="4">
                  <c:v>35</c:v>
                </c:pt>
                <c:pt idx="5">
                  <c:v>20</c:v>
                </c:pt>
                <c:pt idx="6">
                  <c:v>45</c:v>
                </c:pt>
                <c:pt idx="7">
                  <c:v>35</c:v>
                </c:pt>
                <c:pt idx="8">
                  <c:v>20</c:v>
                </c:pt>
              </c:numCache>
            </c:numRef>
          </c:val>
        </c:ser>
        <c:dLbls>
          <c:showVal val="1"/>
        </c:dLbls>
        <c:axId val="89829376"/>
        <c:axId val="89831296"/>
      </c:barChart>
      <c:catAx>
        <c:axId val="89829376"/>
        <c:scaling>
          <c:orientation val="minMax"/>
        </c:scaling>
        <c:axPos val="b"/>
        <c:title>
          <c:tx>
            <c:rich>
              <a:bodyPr/>
              <a:lstStyle/>
              <a:p>
                <a:pPr>
                  <a:defRPr sz="1600"/>
                </a:pPr>
                <a:r>
                  <a:rPr lang="en-US" sz="1600"/>
                  <a:t>Different Processes</a:t>
                </a:r>
              </a:p>
            </c:rich>
          </c:tx>
          <c:layout/>
        </c:title>
        <c:numFmt formatCode="General" sourceLinked="1"/>
        <c:tickLblPos val="nextTo"/>
        <c:txPr>
          <a:bodyPr/>
          <a:lstStyle/>
          <a:p>
            <a:pPr>
              <a:defRPr sz="1400"/>
            </a:pPr>
            <a:endParaRPr lang="en-US"/>
          </a:p>
        </c:txPr>
        <c:crossAx val="89831296"/>
        <c:crosses val="autoZero"/>
        <c:auto val="1"/>
        <c:lblAlgn val="ctr"/>
        <c:lblOffset val="100"/>
      </c:catAx>
      <c:valAx>
        <c:axId val="89831296"/>
        <c:scaling>
          <c:orientation val="minMax"/>
        </c:scaling>
        <c:axPos val="l"/>
        <c:majorGridlines/>
        <c:title>
          <c:tx>
            <c:rich>
              <a:bodyPr rot="-5400000" vert="horz"/>
              <a:lstStyle/>
              <a:p>
                <a:pPr>
                  <a:defRPr sz="1600"/>
                </a:pPr>
                <a:r>
                  <a:rPr lang="en-US" sz="1600"/>
                  <a:t>Waitng Time</a:t>
                </a:r>
                <a:r>
                  <a:rPr lang="en-US" sz="1600" baseline="0"/>
                  <a:t> in Minutes</a:t>
                </a:r>
                <a:endParaRPr lang="en-US" sz="1600"/>
              </a:p>
            </c:rich>
          </c:tx>
          <c:layout/>
        </c:title>
        <c:numFmt formatCode="General" sourceLinked="1"/>
        <c:tickLblPos val="nextTo"/>
        <c:crossAx val="89829376"/>
        <c:crosses val="autoZero"/>
        <c:crossBetween val="between"/>
      </c:valAx>
    </c:plotArea>
    <c:legend>
      <c:legendPos val="r"/>
      <c:layout/>
      <c:txPr>
        <a:bodyPr/>
        <a:lstStyle/>
        <a:p>
          <a:pPr>
            <a:defRPr sz="14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97029-35F6-4942-BF98-F548E0608E20}" type="doc">
      <dgm:prSet loTypeId="urn:microsoft.com/office/officeart/2005/8/layout/process1" loCatId="process" qsTypeId="urn:microsoft.com/office/officeart/2005/8/quickstyle/simple1" qsCatId="simple" csTypeId="urn:microsoft.com/office/officeart/2005/8/colors/accent1_2" csCatId="accent1" phldr="1"/>
      <dgm:spPr/>
    </dgm:pt>
    <dgm:pt modelId="{E3682964-144C-4BBA-9FBE-AA81DF7B915E}">
      <dgm:prSet phldrT="[Text]" custT="1"/>
      <dgm:spPr/>
      <dgm:t>
        <a:bodyPr/>
        <a:lstStyle/>
        <a:p>
          <a:pPr algn="ctr"/>
          <a:r>
            <a:rPr lang="en-US" sz="1400" dirty="0">
              <a:latin typeface="Times New Roman" pitchFamily="18" charset="0"/>
              <a:cs typeface="Times New Roman" pitchFamily="18" charset="0"/>
            </a:rPr>
            <a:t>Patient comes to the registration counter </a:t>
          </a:r>
        </a:p>
      </dgm:t>
    </dgm:pt>
    <dgm:pt modelId="{F15951DB-E8A9-4CC3-B66F-D03FC4556FBC}" type="parTrans" cxnId="{6971765C-2CCF-4B55-9DF5-C814473AB2BB}">
      <dgm:prSet/>
      <dgm:spPr/>
      <dgm:t>
        <a:bodyPr/>
        <a:lstStyle/>
        <a:p>
          <a:pPr algn="ctr"/>
          <a:endParaRPr lang="en-US" sz="1000">
            <a:latin typeface="Times New Roman" pitchFamily="18" charset="0"/>
            <a:cs typeface="Times New Roman" pitchFamily="18" charset="0"/>
          </a:endParaRPr>
        </a:p>
      </dgm:t>
    </dgm:pt>
    <dgm:pt modelId="{08BBD305-7AD1-46F0-9286-9F01C7E1A063}" type="sibTrans" cxnId="{6971765C-2CCF-4B55-9DF5-C814473AB2BB}">
      <dgm:prSet custT="1"/>
      <dgm:spPr/>
      <dgm:t>
        <a:bodyPr/>
        <a:lstStyle/>
        <a:p>
          <a:pPr algn="ctr"/>
          <a:endParaRPr lang="en-US" sz="1000">
            <a:latin typeface="Times New Roman" pitchFamily="18" charset="0"/>
            <a:cs typeface="Times New Roman" pitchFamily="18" charset="0"/>
          </a:endParaRPr>
        </a:p>
      </dgm:t>
    </dgm:pt>
    <dgm:pt modelId="{8538B48B-1231-44B2-A321-9FB61D7326CC}">
      <dgm:prSet phldrT="[Text]" custT="1"/>
      <dgm:spPr/>
      <dgm:t>
        <a:bodyPr/>
        <a:lstStyle/>
        <a:p>
          <a:pPr algn="ctr"/>
          <a:r>
            <a:rPr lang="en-US" sz="1400" dirty="0">
              <a:latin typeface="Times New Roman" pitchFamily="18" charset="0"/>
              <a:cs typeface="Times New Roman" pitchFamily="18" charset="0"/>
            </a:rPr>
            <a:t>The registration clerk takes down the demographic details</a:t>
          </a:r>
        </a:p>
      </dgm:t>
    </dgm:pt>
    <dgm:pt modelId="{359BA26C-EB01-475C-8B66-36F7987E88A7}" type="parTrans" cxnId="{90BF7352-0169-42A0-A82C-01C54413ED2A}">
      <dgm:prSet/>
      <dgm:spPr/>
      <dgm:t>
        <a:bodyPr/>
        <a:lstStyle/>
        <a:p>
          <a:pPr algn="ctr"/>
          <a:endParaRPr lang="en-US" sz="1000">
            <a:latin typeface="Times New Roman" pitchFamily="18" charset="0"/>
            <a:cs typeface="Times New Roman" pitchFamily="18" charset="0"/>
          </a:endParaRPr>
        </a:p>
      </dgm:t>
    </dgm:pt>
    <dgm:pt modelId="{A3E4FAF5-721D-4159-B688-2343876020DF}" type="sibTrans" cxnId="{90BF7352-0169-42A0-A82C-01C54413ED2A}">
      <dgm:prSet custT="1"/>
      <dgm:spPr/>
      <dgm:t>
        <a:bodyPr/>
        <a:lstStyle/>
        <a:p>
          <a:pPr algn="ctr"/>
          <a:endParaRPr lang="en-US" sz="1000">
            <a:latin typeface="Times New Roman" pitchFamily="18" charset="0"/>
            <a:cs typeface="Times New Roman" pitchFamily="18" charset="0"/>
          </a:endParaRPr>
        </a:p>
      </dgm:t>
    </dgm:pt>
    <dgm:pt modelId="{55B41228-5E49-4788-93AE-17C88C2903EE}">
      <dgm:prSet phldrT="[Text]" custT="1"/>
      <dgm:spPr/>
      <dgm:t>
        <a:bodyPr/>
        <a:lstStyle/>
        <a:p>
          <a:pPr algn="ctr"/>
          <a:r>
            <a:rPr lang="en-US" sz="1400" dirty="0">
              <a:latin typeface="Times New Roman" pitchFamily="18" charset="0"/>
              <a:cs typeface="Times New Roman" pitchFamily="18" charset="0"/>
            </a:rPr>
            <a:t>OPD slip is handed over to the patient (valid for 30days)</a:t>
          </a:r>
        </a:p>
      </dgm:t>
    </dgm:pt>
    <dgm:pt modelId="{3F0C146A-FA4B-45FF-BB81-FBCE02E6EF84}" type="parTrans" cxnId="{51ABA5FC-7AA2-4FE9-BDF9-7ED1C3484BE6}">
      <dgm:prSet/>
      <dgm:spPr/>
      <dgm:t>
        <a:bodyPr/>
        <a:lstStyle/>
        <a:p>
          <a:pPr algn="ctr"/>
          <a:endParaRPr lang="en-US" sz="1000">
            <a:latin typeface="Times New Roman" pitchFamily="18" charset="0"/>
            <a:cs typeface="Times New Roman" pitchFamily="18" charset="0"/>
          </a:endParaRPr>
        </a:p>
      </dgm:t>
    </dgm:pt>
    <dgm:pt modelId="{C4AE7C99-8B3F-463A-B77B-789F37C612D4}" type="sibTrans" cxnId="{51ABA5FC-7AA2-4FE9-BDF9-7ED1C3484BE6}">
      <dgm:prSet custT="1"/>
      <dgm:spPr/>
      <dgm:t>
        <a:bodyPr/>
        <a:lstStyle/>
        <a:p>
          <a:pPr algn="ctr"/>
          <a:endParaRPr lang="en-US" sz="1000">
            <a:latin typeface="Times New Roman" pitchFamily="18" charset="0"/>
            <a:cs typeface="Times New Roman" pitchFamily="18" charset="0"/>
          </a:endParaRPr>
        </a:p>
      </dgm:t>
    </dgm:pt>
    <dgm:pt modelId="{93CF8C63-7B77-4F5E-867E-39353A0EA76D}">
      <dgm:prSet phldrT="[Text]" custT="1"/>
      <dgm:spPr/>
      <dgm:t>
        <a:bodyPr/>
        <a:lstStyle/>
        <a:p>
          <a:pPr algn="ctr"/>
          <a:r>
            <a:rPr lang="en-US" sz="1400" dirty="0">
              <a:latin typeface="Times New Roman" pitchFamily="18" charset="0"/>
              <a:cs typeface="Times New Roman" pitchFamily="18" charset="0"/>
            </a:rPr>
            <a:t>Patient pays a sum of Rs 2</a:t>
          </a:r>
        </a:p>
      </dgm:t>
    </dgm:pt>
    <dgm:pt modelId="{CA0C1C52-A1EF-4B96-B8B7-A3D3877FA38A}" type="parTrans" cxnId="{2EA476E2-97AA-464D-AC29-E40498BA3588}">
      <dgm:prSet/>
      <dgm:spPr/>
      <dgm:t>
        <a:bodyPr/>
        <a:lstStyle/>
        <a:p>
          <a:pPr algn="ctr"/>
          <a:endParaRPr lang="en-US" sz="1000">
            <a:latin typeface="Times New Roman" pitchFamily="18" charset="0"/>
            <a:cs typeface="Times New Roman" pitchFamily="18" charset="0"/>
          </a:endParaRPr>
        </a:p>
      </dgm:t>
    </dgm:pt>
    <dgm:pt modelId="{92D591DD-7B7D-4E9B-9A6B-270159F69031}" type="sibTrans" cxnId="{2EA476E2-97AA-464D-AC29-E40498BA3588}">
      <dgm:prSet custT="1"/>
      <dgm:spPr/>
      <dgm:t>
        <a:bodyPr/>
        <a:lstStyle/>
        <a:p>
          <a:pPr algn="ctr"/>
          <a:endParaRPr lang="en-US" sz="1000">
            <a:latin typeface="Times New Roman" pitchFamily="18" charset="0"/>
            <a:cs typeface="Times New Roman" pitchFamily="18" charset="0"/>
          </a:endParaRPr>
        </a:p>
      </dgm:t>
    </dgm:pt>
    <dgm:pt modelId="{73A81A66-0A52-4988-B554-F38E4569A701}">
      <dgm:prSet phldrT="[Text]" custT="1"/>
      <dgm:spPr/>
      <dgm:t>
        <a:bodyPr/>
        <a:lstStyle/>
        <a:p>
          <a:pPr algn="ctr"/>
          <a:r>
            <a:rPr lang="en-US" sz="1400" dirty="0">
              <a:latin typeface="Times New Roman" pitchFamily="18" charset="0"/>
              <a:cs typeface="Times New Roman" pitchFamily="18" charset="0"/>
            </a:rPr>
            <a:t>Patient goes to the respective OPD for </a:t>
          </a:r>
          <a:r>
            <a:rPr lang="en-US" sz="1400" dirty="0" err="1">
              <a:latin typeface="Times New Roman" pitchFamily="18" charset="0"/>
              <a:cs typeface="Times New Roman" pitchFamily="18" charset="0"/>
            </a:rPr>
            <a:t>consultaion</a:t>
          </a:r>
          <a:endParaRPr lang="en-US" sz="1400" dirty="0">
            <a:latin typeface="Times New Roman" pitchFamily="18" charset="0"/>
            <a:cs typeface="Times New Roman" pitchFamily="18" charset="0"/>
          </a:endParaRPr>
        </a:p>
      </dgm:t>
    </dgm:pt>
    <dgm:pt modelId="{84356D3B-CE97-441F-8EAA-D36F8B2B1E48}" type="parTrans" cxnId="{6EF92DD6-6EC5-489C-B4FC-105B5A319DB6}">
      <dgm:prSet/>
      <dgm:spPr/>
      <dgm:t>
        <a:bodyPr/>
        <a:lstStyle/>
        <a:p>
          <a:pPr algn="ctr"/>
          <a:endParaRPr lang="en-US" sz="1000">
            <a:latin typeface="Times New Roman" pitchFamily="18" charset="0"/>
            <a:cs typeface="Times New Roman" pitchFamily="18" charset="0"/>
          </a:endParaRPr>
        </a:p>
      </dgm:t>
    </dgm:pt>
    <dgm:pt modelId="{5369FAED-B095-4B34-851D-E36C46651C38}" type="sibTrans" cxnId="{6EF92DD6-6EC5-489C-B4FC-105B5A319DB6}">
      <dgm:prSet/>
      <dgm:spPr/>
      <dgm:t>
        <a:bodyPr/>
        <a:lstStyle/>
        <a:p>
          <a:pPr algn="ctr"/>
          <a:endParaRPr lang="en-US" sz="1000">
            <a:latin typeface="Times New Roman" pitchFamily="18" charset="0"/>
            <a:cs typeface="Times New Roman" pitchFamily="18" charset="0"/>
          </a:endParaRPr>
        </a:p>
      </dgm:t>
    </dgm:pt>
    <dgm:pt modelId="{4BA46C3E-3210-4DAE-9186-9FF286FD372D}" type="pres">
      <dgm:prSet presAssocID="{7A197029-35F6-4942-BF98-F548E0608E20}" presName="Name0" presStyleCnt="0">
        <dgm:presLayoutVars>
          <dgm:dir/>
          <dgm:resizeHandles val="exact"/>
        </dgm:presLayoutVars>
      </dgm:prSet>
      <dgm:spPr/>
    </dgm:pt>
    <dgm:pt modelId="{3611EBA9-9E19-46C5-AF0B-9090BCFCF118}" type="pres">
      <dgm:prSet presAssocID="{E3682964-144C-4BBA-9FBE-AA81DF7B915E}" presName="node" presStyleLbl="node1" presStyleIdx="0" presStyleCnt="5" custScaleX="124637" custScaleY="128762" custLinFactNeighborX="-806" custLinFactNeighborY="2104">
        <dgm:presLayoutVars>
          <dgm:bulletEnabled val="1"/>
        </dgm:presLayoutVars>
      </dgm:prSet>
      <dgm:spPr/>
      <dgm:t>
        <a:bodyPr/>
        <a:lstStyle/>
        <a:p>
          <a:endParaRPr lang="en-US"/>
        </a:p>
      </dgm:t>
    </dgm:pt>
    <dgm:pt modelId="{DE92DD1D-D06A-4603-9D2C-B9173216E017}" type="pres">
      <dgm:prSet presAssocID="{08BBD305-7AD1-46F0-9286-9F01C7E1A063}" presName="sibTrans" presStyleLbl="sibTrans2D1" presStyleIdx="0" presStyleCnt="4"/>
      <dgm:spPr/>
      <dgm:t>
        <a:bodyPr/>
        <a:lstStyle/>
        <a:p>
          <a:endParaRPr lang="en-US"/>
        </a:p>
      </dgm:t>
    </dgm:pt>
    <dgm:pt modelId="{5D58083B-AC74-4C02-9FC6-3C74D89C59EC}" type="pres">
      <dgm:prSet presAssocID="{08BBD305-7AD1-46F0-9286-9F01C7E1A063}" presName="connectorText" presStyleLbl="sibTrans2D1" presStyleIdx="0" presStyleCnt="4"/>
      <dgm:spPr/>
      <dgm:t>
        <a:bodyPr/>
        <a:lstStyle/>
        <a:p>
          <a:endParaRPr lang="en-US"/>
        </a:p>
      </dgm:t>
    </dgm:pt>
    <dgm:pt modelId="{4D41FA0C-FD27-4A8C-AA8D-D34FABC13A9B}" type="pres">
      <dgm:prSet presAssocID="{8538B48B-1231-44B2-A321-9FB61D7326CC}" presName="node" presStyleLbl="node1" presStyleIdx="1" presStyleCnt="5" custScaleX="119021" custScaleY="121205">
        <dgm:presLayoutVars>
          <dgm:bulletEnabled val="1"/>
        </dgm:presLayoutVars>
      </dgm:prSet>
      <dgm:spPr/>
      <dgm:t>
        <a:bodyPr/>
        <a:lstStyle/>
        <a:p>
          <a:endParaRPr lang="en-US"/>
        </a:p>
      </dgm:t>
    </dgm:pt>
    <dgm:pt modelId="{C82825FE-5A03-43E1-816E-895AC94E9F4E}" type="pres">
      <dgm:prSet presAssocID="{A3E4FAF5-721D-4159-B688-2343876020DF}" presName="sibTrans" presStyleLbl="sibTrans2D1" presStyleIdx="1" presStyleCnt="4"/>
      <dgm:spPr/>
      <dgm:t>
        <a:bodyPr/>
        <a:lstStyle/>
        <a:p>
          <a:endParaRPr lang="en-US"/>
        </a:p>
      </dgm:t>
    </dgm:pt>
    <dgm:pt modelId="{6A31ACB5-B4D8-4C41-9B73-A467637F62F7}" type="pres">
      <dgm:prSet presAssocID="{A3E4FAF5-721D-4159-B688-2343876020DF}" presName="connectorText" presStyleLbl="sibTrans2D1" presStyleIdx="1" presStyleCnt="4"/>
      <dgm:spPr/>
      <dgm:t>
        <a:bodyPr/>
        <a:lstStyle/>
        <a:p>
          <a:endParaRPr lang="en-US"/>
        </a:p>
      </dgm:t>
    </dgm:pt>
    <dgm:pt modelId="{E49B7B7F-8380-40D6-9B0D-8F6354866E40}" type="pres">
      <dgm:prSet presAssocID="{93CF8C63-7B77-4F5E-867E-39353A0EA76D}" presName="node" presStyleLbl="node1" presStyleIdx="2" presStyleCnt="5" custScaleY="131005">
        <dgm:presLayoutVars>
          <dgm:bulletEnabled val="1"/>
        </dgm:presLayoutVars>
      </dgm:prSet>
      <dgm:spPr/>
      <dgm:t>
        <a:bodyPr/>
        <a:lstStyle/>
        <a:p>
          <a:endParaRPr lang="en-US"/>
        </a:p>
      </dgm:t>
    </dgm:pt>
    <dgm:pt modelId="{EDE2DDE1-4047-4D78-B554-1C2EE504AF3F}" type="pres">
      <dgm:prSet presAssocID="{92D591DD-7B7D-4E9B-9A6B-270159F69031}" presName="sibTrans" presStyleLbl="sibTrans2D1" presStyleIdx="2" presStyleCnt="4"/>
      <dgm:spPr/>
      <dgm:t>
        <a:bodyPr/>
        <a:lstStyle/>
        <a:p>
          <a:endParaRPr lang="en-US"/>
        </a:p>
      </dgm:t>
    </dgm:pt>
    <dgm:pt modelId="{59E19041-582F-4050-BD84-5019969EEAD4}" type="pres">
      <dgm:prSet presAssocID="{92D591DD-7B7D-4E9B-9A6B-270159F69031}" presName="connectorText" presStyleLbl="sibTrans2D1" presStyleIdx="2" presStyleCnt="4"/>
      <dgm:spPr/>
      <dgm:t>
        <a:bodyPr/>
        <a:lstStyle/>
        <a:p>
          <a:endParaRPr lang="en-US"/>
        </a:p>
      </dgm:t>
    </dgm:pt>
    <dgm:pt modelId="{CA733E92-FAC3-48DA-9C6F-326C423E03DD}" type="pres">
      <dgm:prSet presAssocID="{55B41228-5E49-4788-93AE-17C88C2903EE}" presName="node" presStyleLbl="node1" presStyleIdx="3" presStyleCnt="5" custScaleX="123615" custScaleY="131005">
        <dgm:presLayoutVars>
          <dgm:bulletEnabled val="1"/>
        </dgm:presLayoutVars>
      </dgm:prSet>
      <dgm:spPr/>
      <dgm:t>
        <a:bodyPr/>
        <a:lstStyle/>
        <a:p>
          <a:endParaRPr lang="en-US"/>
        </a:p>
      </dgm:t>
    </dgm:pt>
    <dgm:pt modelId="{637860EB-C613-4110-9079-D988B54620E7}" type="pres">
      <dgm:prSet presAssocID="{C4AE7C99-8B3F-463A-B77B-789F37C612D4}" presName="sibTrans" presStyleLbl="sibTrans2D1" presStyleIdx="3" presStyleCnt="4"/>
      <dgm:spPr/>
      <dgm:t>
        <a:bodyPr/>
        <a:lstStyle/>
        <a:p>
          <a:endParaRPr lang="en-US"/>
        </a:p>
      </dgm:t>
    </dgm:pt>
    <dgm:pt modelId="{8D43BEB3-2EF1-426C-90B5-95A24AE1F2FF}" type="pres">
      <dgm:prSet presAssocID="{C4AE7C99-8B3F-463A-B77B-789F37C612D4}" presName="connectorText" presStyleLbl="sibTrans2D1" presStyleIdx="3" presStyleCnt="4"/>
      <dgm:spPr/>
      <dgm:t>
        <a:bodyPr/>
        <a:lstStyle/>
        <a:p>
          <a:endParaRPr lang="en-US"/>
        </a:p>
      </dgm:t>
    </dgm:pt>
    <dgm:pt modelId="{742FC3A7-3CA3-48E5-AE5D-8C8C04990C76}" type="pres">
      <dgm:prSet presAssocID="{73A81A66-0A52-4988-B554-F38E4569A701}" presName="node" presStyleLbl="node1" presStyleIdx="4" presStyleCnt="5" custScaleY="131005">
        <dgm:presLayoutVars>
          <dgm:bulletEnabled val="1"/>
        </dgm:presLayoutVars>
      </dgm:prSet>
      <dgm:spPr/>
      <dgm:t>
        <a:bodyPr/>
        <a:lstStyle/>
        <a:p>
          <a:endParaRPr lang="en-US"/>
        </a:p>
      </dgm:t>
    </dgm:pt>
  </dgm:ptLst>
  <dgm:cxnLst>
    <dgm:cxn modelId="{87AB0B6A-EC18-49F9-AE8D-913D84A86812}" type="presOf" srcId="{08BBD305-7AD1-46F0-9286-9F01C7E1A063}" destId="{DE92DD1D-D06A-4603-9D2C-B9173216E017}" srcOrd="0" destOrd="0" presId="urn:microsoft.com/office/officeart/2005/8/layout/process1"/>
    <dgm:cxn modelId="{619CFEED-A404-4163-9B97-7504FCC5C6BB}" type="presOf" srcId="{92D591DD-7B7D-4E9B-9A6B-270159F69031}" destId="{EDE2DDE1-4047-4D78-B554-1C2EE504AF3F}" srcOrd="0" destOrd="0" presId="urn:microsoft.com/office/officeart/2005/8/layout/process1"/>
    <dgm:cxn modelId="{4021B7CC-B66B-4229-AA63-9386212EBB20}" type="presOf" srcId="{73A81A66-0A52-4988-B554-F38E4569A701}" destId="{742FC3A7-3CA3-48E5-AE5D-8C8C04990C76}" srcOrd="0" destOrd="0" presId="urn:microsoft.com/office/officeart/2005/8/layout/process1"/>
    <dgm:cxn modelId="{51ABA5FC-7AA2-4FE9-BDF9-7ED1C3484BE6}" srcId="{7A197029-35F6-4942-BF98-F548E0608E20}" destId="{55B41228-5E49-4788-93AE-17C88C2903EE}" srcOrd="3" destOrd="0" parTransId="{3F0C146A-FA4B-45FF-BB81-FBCE02E6EF84}" sibTransId="{C4AE7C99-8B3F-463A-B77B-789F37C612D4}"/>
    <dgm:cxn modelId="{90BF7352-0169-42A0-A82C-01C54413ED2A}" srcId="{7A197029-35F6-4942-BF98-F548E0608E20}" destId="{8538B48B-1231-44B2-A321-9FB61D7326CC}" srcOrd="1" destOrd="0" parTransId="{359BA26C-EB01-475C-8B66-36F7987E88A7}" sibTransId="{A3E4FAF5-721D-4159-B688-2343876020DF}"/>
    <dgm:cxn modelId="{9E4BA4BC-089D-470D-89EB-0F59740E3F70}" type="presOf" srcId="{55B41228-5E49-4788-93AE-17C88C2903EE}" destId="{CA733E92-FAC3-48DA-9C6F-326C423E03DD}" srcOrd="0" destOrd="0" presId="urn:microsoft.com/office/officeart/2005/8/layout/process1"/>
    <dgm:cxn modelId="{F2644769-A9BF-4CAF-83D7-6DDF2060E7C9}" type="presOf" srcId="{8538B48B-1231-44B2-A321-9FB61D7326CC}" destId="{4D41FA0C-FD27-4A8C-AA8D-D34FABC13A9B}" srcOrd="0" destOrd="0" presId="urn:microsoft.com/office/officeart/2005/8/layout/process1"/>
    <dgm:cxn modelId="{2EA476E2-97AA-464D-AC29-E40498BA3588}" srcId="{7A197029-35F6-4942-BF98-F548E0608E20}" destId="{93CF8C63-7B77-4F5E-867E-39353A0EA76D}" srcOrd="2" destOrd="0" parTransId="{CA0C1C52-A1EF-4B96-B8B7-A3D3877FA38A}" sibTransId="{92D591DD-7B7D-4E9B-9A6B-270159F69031}"/>
    <dgm:cxn modelId="{592DE2C4-4115-497A-8D83-4D2D5CC87F71}" type="presOf" srcId="{7A197029-35F6-4942-BF98-F548E0608E20}" destId="{4BA46C3E-3210-4DAE-9186-9FF286FD372D}" srcOrd="0" destOrd="0" presId="urn:microsoft.com/office/officeart/2005/8/layout/process1"/>
    <dgm:cxn modelId="{1BDDCFDB-ECF6-425C-9AE2-BD5A49E43001}" type="presOf" srcId="{A3E4FAF5-721D-4159-B688-2343876020DF}" destId="{C82825FE-5A03-43E1-816E-895AC94E9F4E}" srcOrd="0" destOrd="0" presId="urn:microsoft.com/office/officeart/2005/8/layout/process1"/>
    <dgm:cxn modelId="{6EF92DD6-6EC5-489C-B4FC-105B5A319DB6}" srcId="{7A197029-35F6-4942-BF98-F548E0608E20}" destId="{73A81A66-0A52-4988-B554-F38E4569A701}" srcOrd="4" destOrd="0" parTransId="{84356D3B-CE97-441F-8EAA-D36F8B2B1E48}" sibTransId="{5369FAED-B095-4B34-851D-E36C46651C38}"/>
    <dgm:cxn modelId="{56BF8D9B-0894-4E65-8F10-472377BFAB0E}" type="presOf" srcId="{E3682964-144C-4BBA-9FBE-AA81DF7B915E}" destId="{3611EBA9-9E19-46C5-AF0B-9090BCFCF118}" srcOrd="0" destOrd="0" presId="urn:microsoft.com/office/officeart/2005/8/layout/process1"/>
    <dgm:cxn modelId="{9735E969-A7C7-45CE-8D4C-A3766D80E53B}" type="presOf" srcId="{C4AE7C99-8B3F-463A-B77B-789F37C612D4}" destId="{8D43BEB3-2EF1-426C-90B5-95A24AE1F2FF}" srcOrd="1" destOrd="0" presId="urn:microsoft.com/office/officeart/2005/8/layout/process1"/>
    <dgm:cxn modelId="{6971765C-2CCF-4B55-9DF5-C814473AB2BB}" srcId="{7A197029-35F6-4942-BF98-F548E0608E20}" destId="{E3682964-144C-4BBA-9FBE-AA81DF7B915E}" srcOrd="0" destOrd="0" parTransId="{F15951DB-E8A9-4CC3-B66F-D03FC4556FBC}" sibTransId="{08BBD305-7AD1-46F0-9286-9F01C7E1A063}"/>
    <dgm:cxn modelId="{C581F561-B971-4639-A636-AB3E4A74EF2C}" type="presOf" srcId="{08BBD305-7AD1-46F0-9286-9F01C7E1A063}" destId="{5D58083B-AC74-4C02-9FC6-3C74D89C59EC}" srcOrd="1" destOrd="0" presId="urn:microsoft.com/office/officeart/2005/8/layout/process1"/>
    <dgm:cxn modelId="{7F5E0ADF-5131-4CDC-AF2A-8BD23AEACD05}" type="presOf" srcId="{A3E4FAF5-721D-4159-B688-2343876020DF}" destId="{6A31ACB5-B4D8-4C41-9B73-A467637F62F7}" srcOrd="1" destOrd="0" presId="urn:microsoft.com/office/officeart/2005/8/layout/process1"/>
    <dgm:cxn modelId="{5C432A32-5FEA-4B21-BEF2-CBD53E8C8F4A}" type="presOf" srcId="{92D591DD-7B7D-4E9B-9A6B-270159F69031}" destId="{59E19041-582F-4050-BD84-5019969EEAD4}" srcOrd="1" destOrd="0" presId="urn:microsoft.com/office/officeart/2005/8/layout/process1"/>
    <dgm:cxn modelId="{FBF2A74E-6E07-4180-BD02-D59243A281F9}" type="presOf" srcId="{93CF8C63-7B77-4F5E-867E-39353A0EA76D}" destId="{E49B7B7F-8380-40D6-9B0D-8F6354866E40}" srcOrd="0" destOrd="0" presId="urn:microsoft.com/office/officeart/2005/8/layout/process1"/>
    <dgm:cxn modelId="{64775F3D-8B77-41CE-8418-3863B43D769B}" type="presOf" srcId="{C4AE7C99-8B3F-463A-B77B-789F37C612D4}" destId="{637860EB-C613-4110-9079-D988B54620E7}" srcOrd="0" destOrd="0" presId="urn:microsoft.com/office/officeart/2005/8/layout/process1"/>
    <dgm:cxn modelId="{45C51B8C-3B6B-478B-9F1B-02ACEE481A1B}" type="presParOf" srcId="{4BA46C3E-3210-4DAE-9186-9FF286FD372D}" destId="{3611EBA9-9E19-46C5-AF0B-9090BCFCF118}" srcOrd="0" destOrd="0" presId="urn:microsoft.com/office/officeart/2005/8/layout/process1"/>
    <dgm:cxn modelId="{6DEFFF09-BB10-4346-B2C0-C338ACBE37F1}" type="presParOf" srcId="{4BA46C3E-3210-4DAE-9186-9FF286FD372D}" destId="{DE92DD1D-D06A-4603-9D2C-B9173216E017}" srcOrd="1" destOrd="0" presId="urn:microsoft.com/office/officeart/2005/8/layout/process1"/>
    <dgm:cxn modelId="{9555B879-2D5A-4323-AC01-AD35340CB0FB}" type="presParOf" srcId="{DE92DD1D-D06A-4603-9D2C-B9173216E017}" destId="{5D58083B-AC74-4C02-9FC6-3C74D89C59EC}" srcOrd="0" destOrd="0" presId="urn:microsoft.com/office/officeart/2005/8/layout/process1"/>
    <dgm:cxn modelId="{96B33D04-DA37-4215-BCCA-51255A984E7F}" type="presParOf" srcId="{4BA46C3E-3210-4DAE-9186-9FF286FD372D}" destId="{4D41FA0C-FD27-4A8C-AA8D-D34FABC13A9B}" srcOrd="2" destOrd="0" presId="urn:microsoft.com/office/officeart/2005/8/layout/process1"/>
    <dgm:cxn modelId="{2480B519-B274-4D60-838B-0906A52E8550}" type="presParOf" srcId="{4BA46C3E-3210-4DAE-9186-9FF286FD372D}" destId="{C82825FE-5A03-43E1-816E-895AC94E9F4E}" srcOrd="3" destOrd="0" presId="urn:microsoft.com/office/officeart/2005/8/layout/process1"/>
    <dgm:cxn modelId="{8AE72038-5D81-47FE-B69C-3B614CE3CB4B}" type="presParOf" srcId="{C82825FE-5A03-43E1-816E-895AC94E9F4E}" destId="{6A31ACB5-B4D8-4C41-9B73-A467637F62F7}" srcOrd="0" destOrd="0" presId="urn:microsoft.com/office/officeart/2005/8/layout/process1"/>
    <dgm:cxn modelId="{946381B2-5F30-4019-AFCE-A24043961230}" type="presParOf" srcId="{4BA46C3E-3210-4DAE-9186-9FF286FD372D}" destId="{E49B7B7F-8380-40D6-9B0D-8F6354866E40}" srcOrd="4" destOrd="0" presId="urn:microsoft.com/office/officeart/2005/8/layout/process1"/>
    <dgm:cxn modelId="{22FBDB4A-B6A1-4DCE-BD86-685DC3AA938A}" type="presParOf" srcId="{4BA46C3E-3210-4DAE-9186-9FF286FD372D}" destId="{EDE2DDE1-4047-4D78-B554-1C2EE504AF3F}" srcOrd="5" destOrd="0" presId="urn:microsoft.com/office/officeart/2005/8/layout/process1"/>
    <dgm:cxn modelId="{EB23ED6D-A679-4233-A916-F6C06D2DBE72}" type="presParOf" srcId="{EDE2DDE1-4047-4D78-B554-1C2EE504AF3F}" destId="{59E19041-582F-4050-BD84-5019969EEAD4}" srcOrd="0" destOrd="0" presId="urn:microsoft.com/office/officeart/2005/8/layout/process1"/>
    <dgm:cxn modelId="{E376B9B6-56F3-467C-9BD6-1FB2816E38FE}" type="presParOf" srcId="{4BA46C3E-3210-4DAE-9186-9FF286FD372D}" destId="{CA733E92-FAC3-48DA-9C6F-326C423E03DD}" srcOrd="6" destOrd="0" presId="urn:microsoft.com/office/officeart/2005/8/layout/process1"/>
    <dgm:cxn modelId="{5A6B3D12-D688-4BBD-B39E-E8314AD95F3F}" type="presParOf" srcId="{4BA46C3E-3210-4DAE-9186-9FF286FD372D}" destId="{637860EB-C613-4110-9079-D988B54620E7}" srcOrd="7" destOrd="0" presId="urn:microsoft.com/office/officeart/2005/8/layout/process1"/>
    <dgm:cxn modelId="{4E4DEA5E-00D6-410D-982C-AD8FC9B58582}" type="presParOf" srcId="{637860EB-C613-4110-9079-D988B54620E7}" destId="{8D43BEB3-2EF1-426C-90B5-95A24AE1F2FF}" srcOrd="0" destOrd="0" presId="urn:microsoft.com/office/officeart/2005/8/layout/process1"/>
    <dgm:cxn modelId="{1793364C-F98D-4E44-A6AD-8F30E7C431FD}" type="presParOf" srcId="{4BA46C3E-3210-4DAE-9186-9FF286FD372D}" destId="{742FC3A7-3CA3-48E5-AE5D-8C8C04990C76}" srcOrd="8" destOrd="0" presId="urn:microsoft.com/office/officeart/2005/8/layout/process1"/>
  </dgm:cxnLst>
  <dgm:bg/>
  <dgm:whole>
    <a:ln w="127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3CD27E-D111-4B92-95AA-28303A161ADB}" type="doc">
      <dgm:prSet loTypeId="urn:microsoft.com/office/officeart/2005/8/layout/hProcess11" loCatId="process" qsTypeId="urn:microsoft.com/office/officeart/2005/8/quickstyle/simple1" qsCatId="simple" csTypeId="urn:microsoft.com/office/officeart/2005/8/colors/accent0_3" csCatId="mainScheme" phldr="1"/>
      <dgm:spPr/>
    </dgm:pt>
    <dgm:pt modelId="{97B04639-EA6B-455D-85D7-B2FC2AB2D902}">
      <dgm:prSet phldrT="[Text]"/>
      <dgm:spPr/>
      <dgm:t>
        <a:bodyPr/>
        <a:lstStyle/>
        <a:p>
          <a:r>
            <a:rPr lang="en-US" b="1" dirty="0" smtClean="0">
              <a:latin typeface="Times New Roman" pitchFamily="18" charset="0"/>
              <a:cs typeface="Times New Roman" pitchFamily="18" charset="0"/>
            </a:rPr>
            <a:t>Database Formulation</a:t>
          </a:r>
          <a:endParaRPr lang="en-US" b="1" dirty="0">
            <a:latin typeface="Times New Roman" pitchFamily="18" charset="0"/>
            <a:cs typeface="Times New Roman" pitchFamily="18" charset="0"/>
          </a:endParaRPr>
        </a:p>
      </dgm:t>
    </dgm:pt>
    <dgm:pt modelId="{6B0C042B-DF76-49B4-8BB1-18195874E107}" type="parTrans" cxnId="{76857A0D-0B65-4888-9845-8071A0E02932}">
      <dgm:prSet/>
      <dgm:spPr/>
      <dgm:t>
        <a:bodyPr/>
        <a:lstStyle/>
        <a:p>
          <a:endParaRPr lang="en-US"/>
        </a:p>
      </dgm:t>
    </dgm:pt>
    <dgm:pt modelId="{EC3E5BCC-8C22-40E9-B071-24901B242C6F}" type="sibTrans" cxnId="{76857A0D-0B65-4888-9845-8071A0E02932}">
      <dgm:prSet/>
      <dgm:spPr/>
      <dgm:t>
        <a:bodyPr/>
        <a:lstStyle/>
        <a:p>
          <a:endParaRPr lang="en-US"/>
        </a:p>
      </dgm:t>
    </dgm:pt>
    <dgm:pt modelId="{9B183C84-C5B0-42D4-8F9E-9B9551C47F83}">
      <dgm:prSet phldrT="[Text]"/>
      <dgm:spPr/>
      <dgm:t>
        <a:bodyPr/>
        <a:lstStyle/>
        <a:p>
          <a:r>
            <a:rPr lang="en-US" b="1" dirty="0" smtClean="0">
              <a:latin typeface="Times New Roman" pitchFamily="18" charset="0"/>
              <a:cs typeface="Times New Roman" pitchFamily="18" charset="0"/>
            </a:rPr>
            <a:t>Roles &amp; Users Development</a:t>
          </a:r>
          <a:endParaRPr lang="en-US" b="1" dirty="0">
            <a:latin typeface="Times New Roman" pitchFamily="18" charset="0"/>
            <a:cs typeface="Times New Roman" pitchFamily="18" charset="0"/>
          </a:endParaRPr>
        </a:p>
      </dgm:t>
    </dgm:pt>
    <dgm:pt modelId="{A9CF85A9-F28B-4179-B05F-15E5D65DF515}" type="parTrans" cxnId="{6BDC060B-716B-468D-BE20-8B7CC01E59BE}">
      <dgm:prSet/>
      <dgm:spPr/>
      <dgm:t>
        <a:bodyPr/>
        <a:lstStyle/>
        <a:p>
          <a:endParaRPr lang="en-US"/>
        </a:p>
      </dgm:t>
    </dgm:pt>
    <dgm:pt modelId="{FB02B2A1-7C4F-4F00-BA39-39ECCA0CE061}" type="sibTrans" cxnId="{6BDC060B-716B-468D-BE20-8B7CC01E59BE}">
      <dgm:prSet/>
      <dgm:spPr/>
      <dgm:t>
        <a:bodyPr/>
        <a:lstStyle/>
        <a:p>
          <a:endParaRPr lang="en-US"/>
        </a:p>
      </dgm:t>
    </dgm:pt>
    <dgm:pt modelId="{C4816DFD-FF32-42EC-91AB-4BF664621A73}">
      <dgm:prSet phldrT="[Text]"/>
      <dgm:spPr/>
      <dgm:t>
        <a:bodyPr/>
        <a:lstStyle/>
        <a:p>
          <a:r>
            <a:rPr lang="en-US" b="1" dirty="0" smtClean="0">
              <a:latin typeface="Times New Roman" pitchFamily="18" charset="0"/>
              <a:cs typeface="Times New Roman" pitchFamily="18" charset="0"/>
            </a:rPr>
            <a:t>Modules Customization</a:t>
          </a:r>
          <a:endParaRPr lang="en-US" b="1" dirty="0">
            <a:latin typeface="Times New Roman" pitchFamily="18" charset="0"/>
            <a:cs typeface="Times New Roman" pitchFamily="18" charset="0"/>
          </a:endParaRPr>
        </a:p>
      </dgm:t>
    </dgm:pt>
    <dgm:pt modelId="{2BF7C2D0-D34E-434B-A967-48717C2331CA}" type="parTrans" cxnId="{6A61AFFC-0E4D-46DC-836B-6325E9E76087}">
      <dgm:prSet/>
      <dgm:spPr/>
      <dgm:t>
        <a:bodyPr/>
        <a:lstStyle/>
        <a:p>
          <a:endParaRPr lang="en-US"/>
        </a:p>
      </dgm:t>
    </dgm:pt>
    <dgm:pt modelId="{18532E83-5EF2-4E9E-BD67-907619EBAA19}" type="sibTrans" cxnId="{6A61AFFC-0E4D-46DC-836B-6325E9E76087}">
      <dgm:prSet/>
      <dgm:spPr/>
      <dgm:t>
        <a:bodyPr/>
        <a:lstStyle/>
        <a:p>
          <a:endParaRPr lang="en-US"/>
        </a:p>
      </dgm:t>
    </dgm:pt>
    <dgm:pt modelId="{011971E0-293D-4EC5-AE1B-230373F2C8DD}">
      <dgm:prSet phldrT="[Text]"/>
      <dgm:spPr/>
      <dgm:t>
        <a:bodyPr/>
        <a:lstStyle/>
        <a:p>
          <a:r>
            <a:rPr lang="en-US" b="1" dirty="0" smtClean="0">
              <a:latin typeface="Times New Roman" pitchFamily="18" charset="0"/>
              <a:cs typeface="Times New Roman" pitchFamily="18" charset="0"/>
            </a:rPr>
            <a:t>Testing</a:t>
          </a:r>
          <a:endParaRPr lang="en-US" b="1" dirty="0">
            <a:latin typeface="Times New Roman" pitchFamily="18" charset="0"/>
            <a:cs typeface="Times New Roman" pitchFamily="18" charset="0"/>
          </a:endParaRPr>
        </a:p>
      </dgm:t>
    </dgm:pt>
    <dgm:pt modelId="{29EDBE3F-51CE-4371-AAAF-D72D065AC2E6}" type="parTrans" cxnId="{76C664AE-C01D-430B-BF63-0F5042064D8C}">
      <dgm:prSet/>
      <dgm:spPr/>
      <dgm:t>
        <a:bodyPr/>
        <a:lstStyle/>
        <a:p>
          <a:endParaRPr lang="en-US"/>
        </a:p>
      </dgm:t>
    </dgm:pt>
    <dgm:pt modelId="{F0867C0B-F0F7-41DD-B76C-28AC6BA80A20}" type="sibTrans" cxnId="{76C664AE-C01D-430B-BF63-0F5042064D8C}">
      <dgm:prSet/>
      <dgm:spPr/>
      <dgm:t>
        <a:bodyPr/>
        <a:lstStyle/>
        <a:p>
          <a:endParaRPr lang="en-US"/>
        </a:p>
      </dgm:t>
    </dgm:pt>
    <dgm:pt modelId="{A19AC74F-F8A8-487C-A367-4B8003C68F23}" type="pres">
      <dgm:prSet presAssocID="{413CD27E-D111-4B92-95AA-28303A161ADB}" presName="Name0" presStyleCnt="0">
        <dgm:presLayoutVars>
          <dgm:dir/>
          <dgm:resizeHandles val="exact"/>
        </dgm:presLayoutVars>
      </dgm:prSet>
      <dgm:spPr/>
    </dgm:pt>
    <dgm:pt modelId="{D7AFDCC7-6B32-4E34-A626-8880F6ED850E}" type="pres">
      <dgm:prSet presAssocID="{413CD27E-D111-4B92-95AA-28303A161ADB}" presName="arrow" presStyleLbl="bgShp" presStyleIdx="0" presStyleCnt="1"/>
      <dgm:spPr/>
      <dgm:t>
        <a:bodyPr/>
        <a:lstStyle/>
        <a:p>
          <a:endParaRPr lang="en-US"/>
        </a:p>
      </dgm:t>
    </dgm:pt>
    <dgm:pt modelId="{D8201EC4-63CC-4CE2-BB3F-F91E419BC4F8}" type="pres">
      <dgm:prSet presAssocID="{413CD27E-D111-4B92-95AA-28303A161ADB}" presName="points" presStyleCnt="0"/>
      <dgm:spPr/>
    </dgm:pt>
    <dgm:pt modelId="{060AE70F-B24E-4857-82A9-F18BC809D5C3}" type="pres">
      <dgm:prSet presAssocID="{97B04639-EA6B-455D-85D7-B2FC2AB2D902}" presName="compositeA" presStyleCnt="0"/>
      <dgm:spPr/>
    </dgm:pt>
    <dgm:pt modelId="{1AD90222-F495-4AEA-A3DC-F117137C4EFA}" type="pres">
      <dgm:prSet presAssocID="{97B04639-EA6B-455D-85D7-B2FC2AB2D902}" presName="textA" presStyleLbl="revTx" presStyleIdx="0" presStyleCnt="4">
        <dgm:presLayoutVars>
          <dgm:bulletEnabled val="1"/>
        </dgm:presLayoutVars>
      </dgm:prSet>
      <dgm:spPr/>
      <dgm:t>
        <a:bodyPr/>
        <a:lstStyle/>
        <a:p>
          <a:endParaRPr lang="en-US"/>
        </a:p>
      </dgm:t>
    </dgm:pt>
    <dgm:pt modelId="{97DC1046-B6EF-4BFB-A297-5F455827694A}" type="pres">
      <dgm:prSet presAssocID="{97B04639-EA6B-455D-85D7-B2FC2AB2D902}" presName="circleA" presStyleLbl="node1" presStyleIdx="0" presStyleCnt="4"/>
      <dgm:spPr/>
    </dgm:pt>
    <dgm:pt modelId="{56D8FA74-D1A4-4BC9-8389-CA3B71B46B53}" type="pres">
      <dgm:prSet presAssocID="{97B04639-EA6B-455D-85D7-B2FC2AB2D902}" presName="spaceA" presStyleCnt="0"/>
      <dgm:spPr/>
    </dgm:pt>
    <dgm:pt modelId="{11D09685-408B-4DAB-B0E4-F839655A4489}" type="pres">
      <dgm:prSet presAssocID="{EC3E5BCC-8C22-40E9-B071-24901B242C6F}" presName="space" presStyleCnt="0"/>
      <dgm:spPr/>
    </dgm:pt>
    <dgm:pt modelId="{8D369036-6DC9-4A5D-9090-DB3A312E78EF}" type="pres">
      <dgm:prSet presAssocID="{9B183C84-C5B0-42D4-8F9E-9B9551C47F83}" presName="compositeB" presStyleCnt="0"/>
      <dgm:spPr/>
    </dgm:pt>
    <dgm:pt modelId="{7FC4FAC0-8AEA-4886-8193-6BF14BDE66DD}" type="pres">
      <dgm:prSet presAssocID="{9B183C84-C5B0-42D4-8F9E-9B9551C47F83}" presName="textB" presStyleLbl="revTx" presStyleIdx="1" presStyleCnt="4">
        <dgm:presLayoutVars>
          <dgm:bulletEnabled val="1"/>
        </dgm:presLayoutVars>
      </dgm:prSet>
      <dgm:spPr/>
      <dgm:t>
        <a:bodyPr/>
        <a:lstStyle/>
        <a:p>
          <a:endParaRPr lang="en-US"/>
        </a:p>
      </dgm:t>
    </dgm:pt>
    <dgm:pt modelId="{55A45F36-1363-42B2-A9E6-60A0071DBC24}" type="pres">
      <dgm:prSet presAssocID="{9B183C84-C5B0-42D4-8F9E-9B9551C47F83}" presName="circleB" presStyleLbl="node1" presStyleIdx="1" presStyleCnt="4"/>
      <dgm:spPr/>
    </dgm:pt>
    <dgm:pt modelId="{C6DB7416-0E4C-4DF1-95DA-F055D341A3D5}" type="pres">
      <dgm:prSet presAssocID="{9B183C84-C5B0-42D4-8F9E-9B9551C47F83}" presName="spaceB" presStyleCnt="0"/>
      <dgm:spPr/>
    </dgm:pt>
    <dgm:pt modelId="{0B79FCA3-8473-4658-9B48-5ACC1C9F0510}" type="pres">
      <dgm:prSet presAssocID="{FB02B2A1-7C4F-4F00-BA39-39ECCA0CE061}" presName="space" presStyleCnt="0"/>
      <dgm:spPr/>
    </dgm:pt>
    <dgm:pt modelId="{18DC3009-92B0-486B-AFC9-E48FCE6A3C54}" type="pres">
      <dgm:prSet presAssocID="{C4816DFD-FF32-42EC-91AB-4BF664621A73}" presName="compositeA" presStyleCnt="0"/>
      <dgm:spPr/>
    </dgm:pt>
    <dgm:pt modelId="{55867DB5-B961-44AD-9381-590156E62FA1}" type="pres">
      <dgm:prSet presAssocID="{C4816DFD-FF32-42EC-91AB-4BF664621A73}" presName="textA" presStyleLbl="revTx" presStyleIdx="2" presStyleCnt="4">
        <dgm:presLayoutVars>
          <dgm:bulletEnabled val="1"/>
        </dgm:presLayoutVars>
      </dgm:prSet>
      <dgm:spPr/>
      <dgm:t>
        <a:bodyPr/>
        <a:lstStyle/>
        <a:p>
          <a:endParaRPr lang="en-US"/>
        </a:p>
      </dgm:t>
    </dgm:pt>
    <dgm:pt modelId="{B970A65A-F7EE-4E36-B5B6-48032187CCA9}" type="pres">
      <dgm:prSet presAssocID="{C4816DFD-FF32-42EC-91AB-4BF664621A73}" presName="circleA" presStyleLbl="node1" presStyleIdx="2" presStyleCnt="4"/>
      <dgm:spPr/>
    </dgm:pt>
    <dgm:pt modelId="{54FB6E15-A243-45FB-A4C5-9C3CAEDC2488}" type="pres">
      <dgm:prSet presAssocID="{C4816DFD-FF32-42EC-91AB-4BF664621A73}" presName="spaceA" presStyleCnt="0"/>
      <dgm:spPr/>
    </dgm:pt>
    <dgm:pt modelId="{33F2843E-A6F3-434F-8D07-40D36EB0DF75}" type="pres">
      <dgm:prSet presAssocID="{18532E83-5EF2-4E9E-BD67-907619EBAA19}" presName="space" presStyleCnt="0"/>
      <dgm:spPr/>
    </dgm:pt>
    <dgm:pt modelId="{8BCE6EA5-7919-43AF-9E40-9AA4978802DF}" type="pres">
      <dgm:prSet presAssocID="{011971E0-293D-4EC5-AE1B-230373F2C8DD}" presName="compositeB" presStyleCnt="0"/>
      <dgm:spPr/>
    </dgm:pt>
    <dgm:pt modelId="{655E82C0-7237-4604-A540-7AD8FBBDA68C}" type="pres">
      <dgm:prSet presAssocID="{011971E0-293D-4EC5-AE1B-230373F2C8DD}" presName="textB" presStyleLbl="revTx" presStyleIdx="3" presStyleCnt="4">
        <dgm:presLayoutVars>
          <dgm:bulletEnabled val="1"/>
        </dgm:presLayoutVars>
      </dgm:prSet>
      <dgm:spPr/>
      <dgm:t>
        <a:bodyPr/>
        <a:lstStyle/>
        <a:p>
          <a:endParaRPr lang="en-US"/>
        </a:p>
      </dgm:t>
    </dgm:pt>
    <dgm:pt modelId="{ACD77F92-C0AA-4F22-9DFC-7822DFC7E0DE}" type="pres">
      <dgm:prSet presAssocID="{011971E0-293D-4EC5-AE1B-230373F2C8DD}" presName="circleB" presStyleLbl="node1" presStyleIdx="3" presStyleCnt="4"/>
      <dgm:spPr/>
    </dgm:pt>
    <dgm:pt modelId="{CBEA1DBA-1579-4523-92A5-BFF21BAA73BA}" type="pres">
      <dgm:prSet presAssocID="{011971E0-293D-4EC5-AE1B-230373F2C8DD}" presName="spaceB" presStyleCnt="0"/>
      <dgm:spPr/>
    </dgm:pt>
  </dgm:ptLst>
  <dgm:cxnLst>
    <dgm:cxn modelId="{6DE0DC3C-F302-4EA4-A773-8D4BDEA69F24}" type="presOf" srcId="{9B183C84-C5B0-42D4-8F9E-9B9551C47F83}" destId="{7FC4FAC0-8AEA-4886-8193-6BF14BDE66DD}" srcOrd="0" destOrd="0" presId="urn:microsoft.com/office/officeart/2005/8/layout/hProcess11"/>
    <dgm:cxn modelId="{6BDC060B-716B-468D-BE20-8B7CC01E59BE}" srcId="{413CD27E-D111-4B92-95AA-28303A161ADB}" destId="{9B183C84-C5B0-42D4-8F9E-9B9551C47F83}" srcOrd="1" destOrd="0" parTransId="{A9CF85A9-F28B-4179-B05F-15E5D65DF515}" sibTransId="{FB02B2A1-7C4F-4F00-BA39-39ECCA0CE061}"/>
    <dgm:cxn modelId="{344DE285-B8AE-4F45-B01D-B25BE50BC347}" type="presOf" srcId="{C4816DFD-FF32-42EC-91AB-4BF664621A73}" destId="{55867DB5-B961-44AD-9381-590156E62FA1}" srcOrd="0" destOrd="0" presId="urn:microsoft.com/office/officeart/2005/8/layout/hProcess11"/>
    <dgm:cxn modelId="{A427707C-47C0-47CF-BD14-8F6D8E713258}" type="presOf" srcId="{011971E0-293D-4EC5-AE1B-230373F2C8DD}" destId="{655E82C0-7237-4604-A540-7AD8FBBDA68C}" srcOrd="0" destOrd="0" presId="urn:microsoft.com/office/officeart/2005/8/layout/hProcess11"/>
    <dgm:cxn modelId="{76857A0D-0B65-4888-9845-8071A0E02932}" srcId="{413CD27E-D111-4B92-95AA-28303A161ADB}" destId="{97B04639-EA6B-455D-85D7-B2FC2AB2D902}" srcOrd="0" destOrd="0" parTransId="{6B0C042B-DF76-49B4-8BB1-18195874E107}" sibTransId="{EC3E5BCC-8C22-40E9-B071-24901B242C6F}"/>
    <dgm:cxn modelId="{76C664AE-C01D-430B-BF63-0F5042064D8C}" srcId="{413CD27E-D111-4B92-95AA-28303A161ADB}" destId="{011971E0-293D-4EC5-AE1B-230373F2C8DD}" srcOrd="3" destOrd="0" parTransId="{29EDBE3F-51CE-4371-AAAF-D72D065AC2E6}" sibTransId="{F0867C0B-F0F7-41DD-B76C-28AC6BA80A20}"/>
    <dgm:cxn modelId="{25ADFB58-1DEC-43F1-983C-F01F8186CDE4}" type="presOf" srcId="{97B04639-EA6B-455D-85D7-B2FC2AB2D902}" destId="{1AD90222-F495-4AEA-A3DC-F117137C4EFA}" srcOrd="0" destOrd="0" presId="urn:microsoft.com/office/officeart/2005/8/layout/hProcess11"/>
    <dgm:cxn modelId="{6A61AFFC-0E4D-46DC-836B-6325E9E76087}" srcId="{413CD27E-D111-4B92-95AA-28303A161ADB}" destId="{C4816DFD-FF32-42EC-91AB-4BF664621A73}" srcOrd="2" destOrd="0" parTransId="{2BF7C2D0-D34E-434B-A967-48717C2331CA}" sibTransId="{18532E83-5EF2-4E9E-BD67-907619EBAA19}"/>
    <dgm:cxn modelId="{B2A6B204-BE1D-46AB-B4F3-B01EBAB811E3}" type="presOf" srcId="{413CD27E-D111-4B92-95AA-28303A161ADB}" destId="{A19AC74F-F8A8-487C-A367-4B8003C68F23}" srcOrd="0" destOrd="0" presId="urn:microsoft.com/office/officeart/2005/8/layout/hProcess11"/>
    <dgm:cxn modelId="{860D0D8C-62E4-46C4-8A35-F2B3F8EC5F08}" type="presParOf" srcId="{A19AC74F-F8A8-487C-A367-4B8003C68F23}" destId="{D7AFDCC7-6B32-4E34-A626-8880F6ED850E}" srcOrd="0" destOrd="0" presId="urn:microsoft.com/office/officeart/2005/8/layout/hProcess11"/>
    <dgm:cxn modelId="{5A673864-137B-425A-92A8-67AEB99690F6}" type="presParOf" srcId="{A19AC74F-F8A8-487C-A367-4B8003C68F23}" destId="{D8201EC4-63CC-4CE2-BB3F-F91E419BC4F8}" srcOrd="1" destOrd="0" presId="urn:microsoft.com/office/officeart/2005/8/layout/hProcess11"/>
    <dgm:cxn modelId="{CB6F8FCB-352F-483F-977C-BC9B5F29FE88}" type="presParOf" srcId="{D8201EC4-63CC-4CE2-BB3F-F91E419BC4F8}" destId="{060AE70F-B24E-4857-82A9-F18BC809D5C3}" srcOrd="0" destOrd="0" presId="urn:microsoft.com/office/officeart/2005/8/layout/hProcess11"/>
    <dgm:cxn modelId="{E1C750BF-7802-478F-96D6-94720F79E2DA}" type="presParOf" srcId="{060AE70F-B24E-4857-82A9-F18BC809D5C3}" destId="{1AD90222-F495-4AEA-A3DC-F117137C4EFA}" srcOrd="0" destOrd="0" presId="urn:microsoft.com/office/officeart/2005/8/layout/hProcess11"/>
    <dgm:cxn modelId="{B4C3E84A-F18E-4977-B5FC-1CCB74EB3881}" type="presParOf" srcId="{060AE70F-B24E-4857-82A9-F18BC809D5C3}" destId="{97DC1046-B6EF-4BFB-A297-5F455827694A}" srcOrd="1" destOrd="0" presId="urn:microsoft.com/office/officeart/2005/8/layout/hProcess11"/>
    <dgm:cxn modelId="{3D8D6875-F734-47ED-B33C-9FB82A8AB3DA}" type="presParOf" srcId="{060AE70F-B24E-4857-82A9-F18BC809D5C3}" destId="{56D8FA74-D1A4-4BC9-8389-CA3B71B46B53}" srcOrd="2" destOrd="0" presId="urn:microsoft.com/office/officeart/2005/8/layout/hProcess11"/>
    <dgm:cxn modelId="{D7F66465-0E00-418F-BA6D-7A39C2E3E2DF}" type="presParOf" srcId="{D8201EC4-63CC-4CE2-BB3F-F91E419BC4F8}" destId="{11D09685-408B-4DAB-B0E4-F839655A4489}" srcOrd="1" destOrd="0" presId="urn:microsoft.com/office/officeart/2005/8/layout/hProcess11"/>
    <dgm:cxn modelId="{0E8813B9-30E0-4AEA-B111-67E68C4B76DF}" type="presParOf" srcId="{D8201EC4-63CC-4CE2-BB3F-F91E419BC4F8}" destId="{8D369036-6DC9-4A5D-9090-DB3A312E78EF}" srcOrd="2" destOrd="0" presId="urn:microsoft.com/office/officeart/2005/8/layout/hProcess11"/>
    <dgm:cxn modelId="{B7FA22A8-EBA4-4463-9ABF-F6FDB498B942}" type="presParOf" srcId="{8D369036-6DC9-4A5D-9090-DB3A312E78EF}" destId="{7FC4FAC0-8AEA-4886-8193-6BF14BDE66DD}" srcOrd="0" destOrd="0" presId="urn:microsoft.com/office/officeart/2005/8/layout/hProcess11"/>
    <dgm:cxn modelId="{626D61AB-FB83-4B29-A25E-94DABC0F9799}" type="presParOf" srcId="{8D369036-6DC9-4A5D-9090-DB3A312E78EF}" destId="{55A45F36-1363-42B2-A9E6-60A0071DBC24}" srcOrd="1" destOrd="0" presId="urn:microsoft.com/office/officeart/2005/8/layout/hProcess11"/>
    <dgm:cxn modelId="{751C2FAC-DE5E-4DA8-BD3C-93F6160D0BC4}" type="presParOf" srcId="{8D369036-6DC9-4A5D-9090-DB3A312E78EF}" destId="{C6DB7416-0E4C-4DF1-95DA-F055D341A3D5}" srcOrd="2" destOrd="0" presId="urn:microsoft.com/office/officeart/2005/8/layout/hProcess11"/>
    <dgm:cxn modelId="{023F8B27-D4EB-45CE-9D9F-912757D9C513}" type="presParOf" srcId="{D8201EC4-63CC-4CE2-BB3F-F91E419BC4F8}" destId="{0B79FCA3-8473-4658-9B48-5ACC1C9F0510}" srcOrd="3" destOrd="0" presId="urn:microsoft.com/office/officeart/2005/8/layout/hProcess11"/>
    <dgm:cxn modelId="{C4B1AAA6-6310-476E-87EB-01844470A51C}" type="presParOf" srcId="{D8201EC4-63CC-4CE2-BB3F-F91E419BC4F8}" destId="{18DC3009-92B0-486B-AFC9-E48FCE6A3C54}" srcOrd="4" destOrd="0" presId="urn:microsoft.com/office/officeart/2005/8/layout/hProcess11"/>
    <dgm:cxn modelId="{21697409-7784-4E4C-BA15-6D51DC9F07B8}" type="presParOf" srcId="{18DC3009-92B0-486B-AFC9-E48FCE6A3C54}" destId="{55867DB5-B961-44AD-9381-590156E62FA1}" srcOrd="0" destOrd="0" presId="urn:microsoft.com/office/officeart/2005/8/layout/hProcess11"/>
    <dgm:cxn modelId="{8EF37DD0-C759-4869-B77F-15E9EBE99529}" type="presParOf" srcId="{18DC3009-92B0-486B-AFC9-E48FCE6A3C54}" destId="{B970A65A-F7EE-4E36-B5B6-48032187CCA9}" srcOrd="1" destOrd="0" presId="urn:microsoft.com/office/officeart/2005/8/layout/hProcess11"/>
    <dgm:cxn modelId="{9F9C5058-30AA-4619-8C46-E53685DD6102}" type="presParOf" srcId="{18DC3009-92B0-486B-AFC9-E48FCE6A3C54}" destId="{54FB6E15-A243-45FB-A4C5-9C3CAEDC2488}" srcOrd="2" destOrd="0" presId="urn:microsoft.com/office/officeart/2005/8/layout/hProcess11"/>
    <dgm:cxn modelId="{BB70E0D7-FF15-4920-B787-5DA70A1B0A60}" type="presParOf" srcId="{D8201EC4-63CC-4CE2-BB3F-F91E419BC4F8}" destId="{33F2843E-A6F3-434F-8D07-40D36EB0DF75}" srcOrd="5" destOrd="0" presId="urn:microsoft.com/office/officeart/2005/8/layout/hProcess11"/>
    <dgm:cxn modelId="{B4D4D9B3-F3B6-41D8-9C0C-D059F3E3C690}" type="presParOf" srcId="{D8201EC4-63CC-4CE2-BB3F-F91E419BC4F8}" destId="{8BCE6EA5-7919-43AF-9E40-9AA4978802DF}" srcOrd="6" destOrd="0" presId="urn:microsoft.com/office/officeart/2005/8/layout/hProcess11"/>
    <dgm:cxn modelId="{DC5C3980-7903-4240-8E0C-302522EF1BA4}" type="presParOf" srcId="{8BCE6EA5-7919-43AF-9E40-9AA4978802DF}" destId="{655E82C0-7237-4604-A540-7AD8FBBDA68C}" srcOrd="0" destOrd="0" presId="urn:microsoft.com/office/officeart/2005/8/layout/hProcess11"/>
    <dgm:cxn modelId="{06B494A3-6C4D-484F-9E98-D2B0305008F0}" type="presParOf" srcId="{8BCE6EA5-7919-43AF-9E40-9AA4978802DF}" destId="{ACD77F92-C0AA-4F22-9DFC-7822DFC7E0DE}" srcOrd="1" destOrd="0" presId="urn:microsoft.com/office/officeart/2005/8/layout/hProcess11"/>
    <dgm:cxn modelId="{4428221C-8468-472E-BB24-CCD6DBF5E8E1}" type="presParOf" srcId="{8BCE6EA5-7919-43AF-9E40-9AA4978802DF}" destId="{CBEA1DBA-1579-4523-92A5-BFF21BAA73BA}"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96F8F2-4AE9-42CA-ABB3-8C42B891C915}"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5A01A5EF-C26B-40A3-BFB6-0050DDA7A13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Issues</a:t>
          </a:r>
          <a:endParaRPr lang="en-US" sz="2400" b="1" dirty="0">
            <a:latin typeface="Times New Roman" pitchFamily="18" charset="0"/>
            <a:cs typeface="Times New Roman" pitchFamily="18" charset="0"/>
          </a:endParaRPr>
        </a:p>
      </dgm:t>
    </dgm:pt>
    <dgm:pt modelId="{47B01B60-32EE-44A9-BCD3-763B3A272661}" type="parTrans" cxnId="{EB68B82D-E30F-4FE1-9668-756F4832E366}">
      <dgm:prSet/>
      <dgm:spPr/>
      <dgm:t>
        <a:bodyPr/>
        <a:lstStyle/>
        <a:p>
          <a:endParaRPr lang="en-US" sz="1800">
            <a:latin typeface="Times New Roman" pitchFamily="18" charset="0"/>
            <a:cs typeface="Times New Roman" pitchFamily="18" charset="0"/>
          </a:endParaRPr>
        </a:p>
      </dgm:t>
    </dgm:pt>
    <dgm:pt modelId="{965FEDE1-51DB-42B2-A44D-ED63BE8092B7}" type="sibTrans" cxnId="{EB68B82D-E30F-4FE1-9668-756F4832E366}">
      <dgm:prSet/>
      <dgm:spPr/>
      <dgm:t>
        <a:bodyPr/>
        <a:lstStyle/>
        <a:p>
          <a:endParaRPr lang="en-US" sz="1800">
            <a:latin typeface="Times New Roman" pitchFamily="18" charset="0"/>
            <a:cs typeface="Times New Roman" pitchFamily="18" charset="0"/>
          </a:endParaRPr>
        </a:p>
      </dgm:t>
    </dgm:pt>
    <dgm:pt modelId="{90B1CACE-C471-4FE5-B919-44572EF4206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Technical</a:t>
          </a:r>
          <a:endParaRPr lang="en-US" sz="2400" b="1" dirty="0">
            <a:latin typeface="Times New Roman" pitchFamily="18" charset="0"/>
            <a:cs typeface="Times New Roman" pitchFamily="18" charset="0"/>
          </a:endParaRPr>
        </a:p>
      </dgm:t>
    </dgm:pt>
    <dgm:pt modelId="{8C8E0445-3541-4D3F-BE02-8BDC8E34057A}" type="parTrans" cxnId="{173C125E-8884-4F4F-B710-3991113DB4DB}">
      <dgm:prSet/>
      <dgm:spPr/>
      <dgm:t>
        <a:bodyPr/>
        <a:lstStyle/>
        <a:p>
          <a:endParaRPr lang="en-US" sz="1800">
            <a:latin typeface="Times New Roman" pitchFamily="18" charset="0"/>
            <a:cs typeface="Times New Roman" pitchFamily="18" charset="0"/>
          </a:endParaRPr>
        </a:p>
      </dgm:t>
    </dgm:pt>
    <dgm:pt modelId="{849813C9-1331-4034-A130-E31A60D1DCF6}" type="sibTrans" cxnId="{173C125E-8884-4F4F-B710-3991113DB4DB}">
      <dgm:prSet/>
      <dgm:spPr/>
      <dgm:t>
        <a:bodyPr/>
        <a:lstStyle/>
        <a:p>
          <a:endParaRPr lang="en-US" sz="1800">
            <a:latin typeface="Times New Roman" pitchFamily="18" charset="0"/>
            <a:cs typeface="Times New Roman" pitchFamily="18" charset="0"/>
          </a:endParaRPr>
        </a:p>
      </dgm:t>
    </dgm:pt>
    <dgm:pt modelId="{1AD145FB-FACD-4C7E-B630-348264302281}">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b="1" dirty="0" smtClean="0">
              <a:latin typeface="Times New Roman" pitchFamily="18" charset="0"/>
              <a:cs typeface="Times New Roman" pitchFamily="18" charset="0"/>
            </a:rPr>
            <a:t>Customization</a:t>
          </a:r>
          <a:endParaRPr lang="en-US" sz="2400" b="1" dirty="0">
            <a:latin typeface="Times New Roman" pitchFamily="18" charset="0"/>
            <a:cs typeface="Times New Roman" pitchFamily="18" charset="0"/>
          </a:endParaRPr>
        </a:p>
      </dgm:t>
    </dgm:pt>
    <dgm:pt modelId="{DE32E7A6-05B4-499D-AAB3-A304C7A77E7E}" type="parTrans" cxnId="{3AF9968C-57EE-45CD-BC14-93DDBD0E27D7}">
      <dgm:prSet/>
      <dgm:spPr/>
      <dgm:t>
        <a:bodyPr/>
        <a:lstStyle/>
        <a:p>
          <a:endParaRPr lang="en-US" sz="1800">
            <a:latin typeface="Times New Roman" pitchFamily="18" charset="0"/>
            <a:cs typeface="Times New Roman" pitchFamily="18" charset="0"/>
          </a:endParaRPr>
        </a:p>
      </dgm:t>
    </dgm:pt>
    <dgm:pt modelId="{54A59F59-5AEA-40CC-BE5F-216F6DE1D675}" type="sibTrans" cxnId="{3AF9968C-57EE-45CD-BC14-93DDBD0E27D7}">
      <dgm:prSet/>
      <dgm:spPr/>
      <dgm:t>
        <a:bodyPr/>
        <a:lstStyle/>
        <a:p>
          <a:endParaRPr lang="en-US" sz="1800">
            <a:latin typeface="Times New Roman" pitchFamily="18" charset="0"/>
            <a:cs typeface="Times New Roman" pitchFamily="18" charset="0"/>
          </a:endParaRPr>
        </a:p>
      </dgm:t>
    </dgm:pt>
    <dgm:pt modelId="{0F91EDBF-E589-4E4D-BD0D-383938FDE58A}">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18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Future Age is accepted</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Patient categories not exclusive</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RSBY &amp; BPL Validation not working</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-Print on Temporary Category</a:t>
          </a:r>
          <a:endParaRPr lang="en-US" sz="2000" b="1" dirty="0">
            <a:latin typeface="Times New Roman" pitchFamily="18" charset="0"/>
            <a:cs typeface="Times New Roman" pitchFamily="18" charset="0"/>
          </a:endParaRPr>
        </a:p>
      </dgm:t>
    </dgm:pt>
    <dgm:pt modelId="{C9041669-6272-4D5F-9FD9-F62E597855B8}" type="parTrans" cxnId="{D58BADAB-7668-40C4-BDCD-F83CACF0F634}">
      <dgm:prSet/>
      <dgm:spPr/>
      <dgm:t>
        <a:bodyPr/>
        <a:lstStyle/>
        <a:p>
          <a:endParaRPr lang="en-US" sz="1800">
            <a:latin typeface="Times New Roman" pitchFamily="18" charset="0"/>
            <a:cs typeface="Times New Roman" pitchFamily="18" charset="0"/>
          </a:endParaRPr>
        </a:p>
      </dgm:t>
    </dgm:pt>
    <dgm:pt modelId="{F96AB599-C192-43DB-87CC-F950EB73DD52}" type="sibTrans" cxnId="{D58BADAB-7668-40C4-BDCD-F83CACF0F634}">
      <dgm:prSet/>
      <dgm:spPr/>
      <dgm:t>
        <a:bodyPr/>
        <a:lstStyle/>
        <a:p>
          <a:endParaRPr lang="en-US" sz="1800">
            <a:latin typeface="Times New Roman" pitchFamily="18" charset="0"/>
            <a:cs typeface="Times New Roman" pitchFamily="18" charset="0"/>
          </a:endParaRPr>
        </a:p>
      </dgm:t>
    </dgm:pt>
    <dgm:pt modelId="{60D0F7C5-7141-4F74-8986-B89F68113FD5}">
      <dgm:prSet phldrT="[Text]" custT="1">
        <dgm:style>
          <a:lnRef idx="2">
            <a:schemeClr val="accent1"/>
          </a:lnRef>
          <a:fillRef idx="1">
            <a:schemeClr val="lt1"/>
          </a:fillRef>
          <a:effectRef idx="0">
            <a:schemeClr val="accent1"/>
          </a:effectRef>
          <a:fontRef idx="minor">
            <a:schemeClr val="dk1"/>
          </a:fontRef>
        </dgm:style>
      </dgm:prSet>
      <dgm:spPr/>
      <dgm:t>
        <a:bodyPr/>
        <a:lstStyle/>
        <a:p>
          <a:pPr algn="l"/>
          <a:r>
            <a:rPr lang="en-US" sz="2000" b="1" dirty="0" smtClean="0">
              <a:latin typeface="Times New Roman" pitchFamily="18" charset="0"/>
              <a:cs typeface="Times New Roman" pitchFamily="18" charset="0"/>
            </a:rPr>
            <a:t>- X-ray Forms not Viewed</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Non- existence of concepts in database    </a:t>
          </a:r>
        </a:p>
        <a:p>
          <a:pPr algn="l"/>
          <a:r>
            <a:rPr lang="en-US" sz="2000" b="1" dirty="0" smtClean="0">
              <a:latin typeface="Times New Roman" pitchFamily="18" charset="0"/>
              <a:cs typeface="Times New Roman" pitchFamily="18" charset="0"/>
            </a:rPr>
            <a:t>- Billing NAN </a:t>
          </a:r>
        </a:p>
        <a:p>
          <a:pPr algn="l"/>
          <a:r>
            <a:rPr lang="en-US" sz="2000" b="1" dirty="0" smtClean="0">
              <a:latin typeface="Times New Roman" pitchFamily="18" charset="0"/>
              <a:cs typeface="Times New Roman" pitchFamily="18" charset="0"/>
            </a:rPr>
            <a:t>- Lab and Radiology investigation drop down not occurring</a:t>
          </a:r>
          <a:endParaRPr lang="en-US" sz="2000" b="1" dirty="0">
            <a:latin typeface="Times New Roman" pitchFamily="18" charset="0"/>
            <a:cs typeface="Times New Roman" pitchFamily="18" charset="0"/>
          </a:endParaRPr>
        </a:p>
      </dgm:t>
    </dgm:pt>
    <dgm:pt modelId="{069F9187-E7F4-4D43-827E-BD39081C9424}" type="parTrans" cxnId="{2DE2D811-146E-402D-AA5A-D7971B1C2E84}">
      <dgm:prSet/>
      <dgm:spPr/>
      <dgm:t>
        <a:bodyPr/>
        <a:lstStyle/>
        <a:p>
          <a:endParaRPr lang="en-US"/>
        </a:p>
      </dgm:t>
    </dgm:pt>
    <dgm:pt modelId="{5DBBB33C-1F9E-4018-B14C-5E27A67BD943}" type="sibTrans" cxnId="{2DE2D811-146E-402D-AA5A-D7971B1C2E84}">
      <dgm:prSet/>
      <dgm:spPr/>
      <dgm:t>
        <a:bodyPr/>
        <a:lstStyle/>
        <a:p>
          <a:endParaRPr lang="en-US"/>
        </a:p>
      </dgm:t>
    </dgm:pt>
    <dgm:pt modelId="{44F15243-133A-4E5F-8FAA-1BD869154B14}">
      <dgm:prSet phldrT="[Text]" custT="1">
        <dgm:style>
          <a:lnRef idx="2">
            <a:schemeClr val="accent1"/>
          </a:lnRef>
          <a:fillRef idx="1">
            <a:schemeClr val="lt1"/>
          </a:fillRef>
          <a:effectRef idx="0">
            <a:schemeClr val="accent1"/>
          </a:effectRef>
          <a:fontRef idx="minor">
            <a:schemeClr val="dk1"/>
          </a:fontRef>
        </dgm:style>
      </dgm:prSet>
      <dgm:spPr/>
      <dgm:t>
        <a:bodyPr/>
        <a:lstStyle/>
        <a:p>
          <a:pPr algn="ctr"/>
          <a:r>
            <a:rPr lang="en-US" sz="2200" b="1" dirty="0" smtClean="0">
              <a:latin typeface="Times New Roman" pitchFamily="18" charset="0"/>
              <a:cs typeface="Times New Roman" pitchFamily="18" charset="0"/>
            </a:rPr>
            <a:t>Requirements    </a:t>
          </a:r>
          <a:endParaRPr lang="en-US" sz="2200" b="1" dirty="0">
            <a:latin typeface="Times New Roman" pitchFamily="18" charset="0"/>
            <a:cs typeface="Times New Roman" pitchFamily="18" charset="0"/>
          </a:endParaRPr>
        </a:p>
      </dgm:t>
    </dgm:pt>
    <dgm:pt modelId="{C804F3E9-2F89-4668-A421-C034093BA412}" type="parTrans" cxnId="{85F9D745-74BD-43A9-A876-6D587873C341}">
      <dgm:prSet/>
      <dgm:spPr/>
      <dgm:t>
        <a:bodyPr/>
        <a:lstStyle/>
        <a:p>
          <a:endParaRPr lang="en-US"/>
        </a:p>
      </dgm:t>
    </dgm:pt>
    <dgm:pt modelId="{6AA63B82-2AED-4605-97B2-B0203EF2C58F}" type="sibTrans" cxnId="{85F9D745-74BD-43A9-A876-6D587873C341}">
      <dgm:prSet/>
      <dgm:spPr/>
      <dgm:t>
        <a:bodyPr/>
        <a:lstStyle/>
        <a:p>
          <a:endParaRPr lang="en-US"/>
        </a:p>
      </dgm:t>
    </dgm:pt>
    <dgm:pt modelId="{F00211BA-786D-47EE-A909-0D1135DBDA2E}">
      <dgm:prSet custT="1"/>
      <dgm:spPr/>
      <dgm:t>
        <a:bodyPr/>
        <a:lstStyle/>
        <a:p>
          <a:pPr algn="l"/>
          <a:r>
            <a:rPr lang="en-US" sz="2000" dirty="0" smtClean="0"/>
            <a:t>- </a:t>
          </a:r>
          <a:r>
            <a:rPr lang="en-US" sz="2000" b="1" dirty="0" smtClean="0"/>
            <a:t>All patient categories not available</a:t>
          </a:r>
        </a:p>
        <a:p>
          <a:pPr algn="l"/>
          <a:r>
            <a:rPr lang="en-US" sz="2000" b="1" dirty="0" smtClean="0"/>
            <a:t>- Billing prices differed</a:t>
          </a:r>
          <a:endParaRPr lang="en-US" sz="2000" b="1" dirty="0"/>
        </a:p>
      </dgm:t>
    </dgm:pt>
    <dgm:pt modelId="{9468A2EA-2BBE-4178-ABAB-9FCE79759933}" type="parTrans" cxnId="{8DCB68F7-15A8-46C6-9C21-FF6B8C5A2044}">
      <dgm:prSet/>
      <dgm:spPr/>
      <dgm:t>
        <a:bodyPr/>
        <a:lstStyle/>
        <a:p>
          <a:endParaRPr lang="en-US"/>
        </a:p>
      </dgm:t>
    </dgm:pt>
    <dgm:pt modelId="{B5C27531-6ECE-40B1-AAC1-6FF9E87F8791}" type="sibTrans" cxnId="{8DCB68F7-15A8-46C6-9C21-FF6B8C5A2044}">
      <dgm:prSet/>
      <dgm:spPr/>
      <dgm:t>
        <a:bodyPr/>
        <a:lstStyle/>
        <a:p>
          <a:endParaRPr lang="en-US"/>
        </a:p>
      </dgm:t>
    </dgm:pt>
    <dgm:pt modelId="{AC7D84A6-61EC-42C5-80E8-C651C828F75D}" type="pres">
      <dgm:prSet presAssocID="{9F96F8F2-4AE9-42CA-ABB3-8C42B891C915}" presName="mainComposite" presStyleCnt="0">
        <dgm:presLayoutVars>
          <dgm:chPref val="1"/>
          <dgm:dir/>
          <dgm:animOne val="branch"/>
          <dgm:animLvl val="lvl"/>
          <dgm:resizeHandles val="exact"/>
        </dgm:presLayoutVars>
      </dgm:prSet>
      <dgm:spPr/>
      <dgm:t>
        <a:bodyPr/>
        <a:lstStyle/>
        <a:p>
          <a:endParaRPr lang="en-US"/>
        </a:p>
      </dgm:t>
    </dgm:pt>
    <dgm:pt modelId="{96C7B569-C71E-43C0-9CC2-686F064703E2}" type="pres">
      <dgm:prSet presAssocID="{9F96F8F2-4AE9-42CA-ABB3-8C42B891C915}" presName="hierFlow" presStyleCnt="0"/>
      <dgm:spPr/>
      <dgm:t>
        <a:bodyPr/>
        <a:lstStyle/>
        <a:p>
          <a:endParaRPr lang="en-US"/>
        </a:p>
      </dgm:t>
    </dgm:pt>
    <dgm:pt modelId="{4F259EC3-3023-4A53-8C0F-19B569C6F38D}" type="pres">
      <dgm:prSet presAssocID="{9F96F8F2-4AE9-42CA-ABB3-8C42B891C915}" presName="hierChild1" presStyleCnt="0">
        <dgm:presLayoutVars>
          <dgm:chPref val="1"/>
          <dgm:animOne val="branch"/>
          <dgm:animLvl val="lvl"/>
        </dgm:presLayoutVars>
      </dgm:prSet>
      <dgm:spPr/>
      <dgm:t>
        <a:bodyPr/>
        <a:lstStyle/>
        <a:p>
          <a:endParaRPr lang="en-US"/>
        </a:p>
      </dgm:t>
    </dgm:pt>
    <dgm:pt modelId="{0A46D9CB-42D5-48A6-890B-AB130025D402}" type="pres">
      <dgm:prSet presAssocID="{5A01A5EF-C26B-40A3-BFB6-0050DDA7A135}" presName="Name14" presStyleCnt="0"/>
      <dgm:spPr/>
      <dgm:t>
        <a:bodyPr/>
        <a:lstStyle/>
        <a:p>
          <a:endParaRPr lang="en-US"/>
        </a:p>
      </dgm:t>
    </dgm:pt>
    <dgm:pt modelId="{7EA2B713-A562-4BAC-ACF0-BC88A0A66570}" type="pres">
      <dgm:prSet presAssocID="{5A01A5EF-C26B-40A3-BFB6-0050DDA7A135}" presName="level1Shape" presStyleLbl="node0" presStyleIdx="0" presStyleCnt="1" custScaleY="34328">
        <dgm:presLayoutVars>
          <dgm:chPref val="3"/>
        </dgm:presLayoutVars>
      </dgm:prSet>
      <dgm:spPr/>
      <dgm:t>
        <a:bodyPr/>
        <a:lstStyle/>
        <a:p>
          <a:endParaRPr lang="en-US"/>
        </a:p>
      </dgm:t>
    </dgm:pt>
    <dgm:pt modelId="{5ACBE802-7E2F-4EDB-BF92-15CB790F63F6}" type="pres">
      <dgm:prSet presAssocID="{5A01A5EF-C26B-40A3-BFB6-0050DDA7A135}" presName="hierChild2" presStyleCnt="0"/>
      <dgm:spPr/>
      <dgm:t>
        <a:bodyPr/>
        <a:lstStyle/>
        <a:p>
          <a:endParaRPr lang="en-US"/>
        </a:p>
      </dgm:t>
    </dgm:pt>
    <dgm:pt modelId="{494AD8AB-ECF7-4F80-900C-CF80814E9809}" type="pres">
      <dgm:prSet presAssocID="{8C8E0445-3541-4D3F-BE02-8BDC8E34057A}" presName="Name19" presStyleLbl="parChTrans1D2" presStyleIdx="0" presStyleCnt="3"/>
      <dgm:spPr/>
      <dgm:t>
        <a:bodyPr/>
        <a:lstStyle/>
        <a:p>
          <a:endParaRPr lang="en-US"/>
        </a:p>
      </dgm:t>
    </dgm:pt>
    <dgm:pt modelId="{85146232-AB36-4CD8-8D8B-44FF6D0788AC}" type="pres">
      <dgm:prSet presAssocID="{90B1CACE-C471-4FE5-B919-44572EF42061}" presName="Name21" presStyleCnt="0"/>
      <dgm:spPr/>
      <dgm:t>
        <a:bodyPr/>
        <a:lstStyle/>
        <a:p>
          <a:endParaRPr lang="en-US"/>
        </a:p>
      </dgm:t>
    </dgm:pt>
    <dgm:pt modelId="{4B8B6BB6-F976-48B2-A29F-2395EE4BE9C2}" type="pres">
      <dgm:prSet presAssocID="{90B1CACE-C471-4FE5-B919-44572EF42061}" presName="level2Shape" presStyleLbl="node2" presStyleIdx="0" presStyleCnt="3" custScaleY="37576"/>
      <dgm:spPr/>
      <dgm:t>
        <a:bodyPr/>
        <a:lstStyle/>
        <a:p>
          <a:endParaRPr lang="en-US"/>
        </a:p>
      </dgm:t>
    </dgm:pt>
    <dgm:pt modelId="{3F8E4057-A005-4802-A286-A1CEF52AB8F0}" type="pres">
      <dgm:prSet presAssocID="{90B1CACE-C471-4FE5-B919-44572EF42061}" presName="hierChild3" presStyleCnt="0"/>
      <dgm:spPr/>
      <dgm:t>
        <a:bodyPr/>
        <a:lstStyle/>
        <a:p>
          <a:endParaRPr lang="en-US"/>
        </a:p>
      </dgm:t>
    </dgm:pt>
    <dgm:pt modelId="{8AF8139B-5002-4D76-B426-012115E883B5}" type="pres">
      <dgm:prSet presAssocID="{C9041669-6272-4D5F-9FD9-F62E597855B8}" presName="Name19" presStyleLbl="parChTrans1D3" presStyleIdx="0" presStyleCnt="3"/>
      <dgm:spPr/>
      <dgm:t>
        <a:bodyPr/>
        <a:lstStyle/>
        <a:p>
          <a:endParaRPr lang="en-US"/>
        </a:p>
      </dgm:t>
    </dgm:pt>
    <dgm:pt modelId="{BFB9C65C-2D01-4023-A434-53BE53EE5D91}" type="pres">
      <dgm:prSet presAssocID="{0F91EDBF-E589-4E4D-BD0D-383938FDE58A}" presName="Name21" presStyleCnt="0"/>
      <dgm:spPr/>
      <dgm:t>
        <a:bodyPr/>
        <a:lstStyle/>
        <a:p>
          <a:endParaRPr lang="en-US"/>
        </a:p>
      </dgm:t>
    </dgm:pt>
    <dgm:pt modelId="{0ADCB5ED-BA85-43B7-8383-B61B5F3852BB}" type="pres">
      <dgm:prSet presAssocID="{0F91EDBF-E589-4E4D-BD0D-383938FDE58A}" presName="level2Shape" presStyleLbl="node3" presStyleIdx="0" presStyleCnt="3" custScaleX="162331" custScaleY="254760"/>
      <dgm:spPr/>
      <dgm:t>
        <a:bodyPr/>
        <a:lstStyle/>
        <a:p>
          <a:endParaRPr lang="en-US"/>
        </a:p>
      </dgm:t>
    </dgm:pt>
    <dgm:pt modelId="{3873CF1D-96F3-4CBE-A850-2F09E262A2C0}" type="pres">
      <dgm:prSet presAssocID="{0F91EDBF-E589-4E4D-BD0D-383938FDE58A}" presName="hierChild3" presStyleCnt="0"/>
      <dgm:spPr/>
      <dgm:t>
        <a:bodyPr/>
        <a:lstStyle/>
        <a:p>
          <a:endParaRPr lang="en-US"/>
        </a:p>
      </dgm:t>
    </dgm:pt>
    <dgm:pt modelId="{E7D2D28B-61E2-4651-8086-1A7F1B9DD589}" type="pres">
      <dgm:prSet presAssocID="{DE32E7A6-05B4-499D-AAB3-A304C7A77E7E}" presName="Name19" presStyleLbl="parChTrans1D2" presStyleIdx="1" presStyleCnt="3"/>
      <dgm:spPr/>
      <dgm:t>
        <a:bodyPr/>
        <a:lstStyle/>
        <a:p>
          <a:endParaRPr lang="en-US"/>
        </a:p>
      </dgm:t>
    </dgm:pt>
    <dgm:pt modelId="{FED656A8-D08D-472C-ADF8-9098375107D6}" type="pres">
      <dgm:prSet presAssocID="{1AD145FB-FACD-4C7E-B630-348264302281}" presName="Name21" presStyleCnt="0"/>
      <dgm:spPr/>
      <dgm:t>
        <a:bodyPr/>
        <a:lstStyle/>
        <a:p>
          <a:endParaRPr lang="en-US"/>
        </a:p>
      </dgm:t>
    </dgm:pt>
    <dgm:pt modelId="{276E7331-F204-4BA3-AA15-42A17EFC6ACC}" type="pres">
      <dgm:prSet presAssocID="{1AD145FB-FACD-4C7E-B630-348264302281}" presName="level2Shape" presStyleLbl="node2" presStyleIdx="1" presStyleCnt="3" custScaleX="157217" custScaleY="30667"/>
      <dgm:spPr/>
      <dgm:t>
        <a:bodyPr/>
        <a:lstStyle/>
        <a:p>
          <a:endParaRPr lang="en-US"/>
        </a:p>
      </dgm:t>
    </dgm:pt>
    <dgm:pt modelId="{C56535CF-C78D-4F21-B04D-79DED905E15E}" type="pres">
      <dgm:prSet presAssocID="{1AD145FB-FACD-4C7E-B630-348264302281}" presName="hierChild3" presStyleCnt="0"/>
      <dgm:spPr/>
      <dgm:t>
        <a:bodyPr/>
        <a:lstStyle/>
        <a:p>
          <a:endParaRPr lang="en-US"/>
        </a:p>
      </dgm:t>
    </dgm:pt>
    <dgm:pt modelId="{1D03A3DD-29A5-435F-9541-A3845D2B9D9F}" type="pres">
      <dgm:prSet presAssocID="{069F9187-E7F4-4D43-827E-BD39081C9424}" presName="Name19" presStyleLbl="parChTrans1D3" presStyleIdx="1" presStyleCnt="3"/>
      <dgm:spPr/>
      <dgm:t>
        <a:bodyPr/>
        <a:lstStyle/>
        <a:p>
          <a:endParaRPr lang="en-US"/>
        </a:p>
      </dgm:t>
    </dgm:pt>
    <dgm:pt modelId="{AACA06F0-ABCE-4044-9088-89EEB4ECB5FE}" type="pres">
      <dgm:prSet presAssocID="{60D0F7C5-7141-4F74-8986-B89F68113FD5}" presName="Name21" presStyleCnt="0"/>
      <dgm:spPr/>
      <dgm:t>
        <a:bodyPr/>
        <a:lstStyle/>
        <a:p>
          <a:endParaRPr lang="en-US"/>
        </a:p>
      </dgm:t>
    </dgm:pt>
    <dgm:pt modelId="{0CDFBD71-9483-4119-8C27-ED0D50FCABB6}" type="pres">
      <dgm:prSet presAssocID="{60D0F7C5-7141-4F74-8986-B89F68113FD5}" presName="level2Shape" presStyleLbl="node3" presStyleIdx="1" presStyleCnt="3" custScaleX="121260" custScaleY="283936"/>
      <dgm:spPr/>
      <dgm:t>
        <a:bodyPr/>
        <a:lstStyle/>
        <a:p>
          <a:endParaRPr lang="en-US"/>
        </a:p>
      </dgm:t>
    </dgm:pt>
    <dgm:pt modelId="{591CB67C-E446-4CA1-B253-2EEDA0BB5E25}" type="pres">
      <dgm:prSet presAssocID="{60D0F7C5-7141-4F74-8986-B89F68113FD5}" presName="hierChild3" presStyleCnt="0"/>
      <dgm:spPr/>
      <dgm:t>
        <a:bodyPr/>
        <a:lstStyle/>
        <a:p>
          <a:endParaRPr lang="en-US"/>
        </a:p>
      </dgm:t>
    </dgm:pt>
    <dgm:pt modelId="{5E18ADCE-9A23-4BB6-90A3-E781179BE0D5}" type="pres">
      <dgm:prSet presAssocID="{C804F3E9-2F89-4668-A421-C034093BA412}" presName="Name19" presStyleLbl="parChTrans1D2" presStyleIdx="2" presStyleCnt="3"/>
      <dgm:spPr/>
      <dgm:t>
        <a:bodyPr/>
        <a:lstStyle/>
        <a:p>
          <a:endParaRPr lang="en-US"/>
        </a:p>
      </dgm:t>
    </dgm:pt>
    <dgm:pt modelId="{BE917F27-D77F-478A-824D-89C5BDEF54CB}" type="pres">
      <dgm:prSet presAssocID="{44F15243-133A-4E5F-8FAA-1BD869154B14}" presName="Name21" presStyleCnt="0"/>
      <dgm:spPr/>
      <dgm:t>
        <a:bodyPr/>
        <a:lstStyle/>
        <a:p>
          <a:endParaRPr lang="en-US"/>
        </a:p>
      </dgm:t>
    </dgm:pt>
    <dgm:pt modelId="{B74ED133-4E12-4889-A8FB-12ED78B04E7B}" type="pres">
      <dgm:prSet presAssocID="{44F15243-133A-4E5F-8FAA-1BD869154B14}" presName="level2Shape" presStyleLbl="node2" presStyleIdx="2" presStyleCnt="3" custScaleX="147608" custScaleY="26305" custLinFactNeighborX="815" custLinFactNeighborY="1432"/>
      <dgm:spPr/>
      <dgm:t>
        <a:bodyPr/>
        <a:lstStyle/>
        <a:p>
          <a:endParaRPr lang="en-US"/>
        </a:p>
      </dgm:t>
    </dgm:pt>
    <dgm:pt modelId="{593A3C4A-D320-42B4-A396-9ED9EC43E1D5}" type="pres">
      <dgm:prSet presAssocID="{44F15243-133A-4E5F-8FAA-1BD869154B14}" presName="hierChild3" presStyleCnt="0"/>
      <dgm:spPr/>
      <dgm:t>
        <a:bodyPr/>
        <a:lstStyle/>
        <a:p>
          <a:endParaRPr lang="en-US"/>
        </a:p>
      </dgm:t>
    </dgm:pt>
    <dgm:pt modelId="{61F8CBA6-958A-4AF3-8116-8C930B94404C}" type="pres">
      <dgm:prSet presAssocID="{9468A2EA-2BBE-4178-ABAB-9FCE79759933}" presName="Name19" presStyleLbl="parChTrans1D3" presStyleIdx="2" presStyleCnt="3"/>
      <dgm:spPr/>
      <dgm:t>
        <a:bodyPr/>
        <a:lstStyle/>
        <a:p>
          <a:endParaRPr lang="en-US"/>
        </a:p>
      </dgm:t>
    </dgm:pt>
    <dgm:pt modelId="{4DBB728B-63D1-41F8-B160-5280A407348F}" type="pres">
      <dgm:prSet presAssocID="{F00211BA-786D-47EE-A909-0D1135DBDA2E}" presName="Name21" presStyleCnt="0"/>
      <dgm:spPr/>
      <dgm:t>
        <a:bodyPr/>
        <a:lstStyle/>
        <a:p>
          <a:endParaRPr lang="en-US"/>
        </a:p>
      </dgm:t>
    </dgm:pt>
    <dgm:pt modelId="{E974C5D7-82D5-4B19-BBC3-82D0B68A3369}" type="pres">
      <dgm:prSet presAssocID="{F00211BA-786D-47EE-A909-0D1135DBDA2E}" presName="level2Shape" presStyleLbl="node3" presStyleIdx="2" presStyleCnt="3" custScaleY="218827"/>
      <dgm:spPr/>
      <dgm:t>
        <a:bodyPr/>
        <a:lstStyle/>
        <a:p>
          <a:endParaRPr lang="en-US"/>
        </a:p>
      </dgm:t>
    </dgm:pt>
    <dgm:pt modelId="{87E3D72B-3DAB-47C1-94BB-325DDEEA5F4A}" type="pres">
      <dgm:prSet presAssocID="{F00211BA-786D-47EE-A909-0D1135DBDA2E}" presName="hierChild3" presStyleCnt="0"/>
      <dgm:spPr/>
      <dgm:t>
        <a:bodyPr/>
        <a:lstStyle/>
        <a:p>
          <a:endParaRPr lang="en-US"/>
        </a:p>
      </dgm:t>
    </dgm:pt>
    <dgm:pt modelId="{E8998CC3-CEC7-4C56-AE60-DE8F699C4A8F}" type="pres">
      <dgm:prSet presAssocID="{9F96F8F2-4AE9-42CA-ABB3-8C42B891C915}" presName="bgShapesFlow" presStyleCnt="0"/>
      <dgm:spPr/>
      <dgm:t>
        <a:bodyPr/>
        <a:lstStyle/>
        <a:p>
          <a:endParaRPr lang="en-US"/>
        </a:p>
      </dgm:t>
    </dgm:pt>
  </dgm:ptLst>
  <dgm:cxnLst>
    <dgm:cxn modelId="{85F9D745-74BD-43A9-A876-6D587873C341}" srcId="{5A01A5EF-C26B-40A3-BFB6-0050DDA7A135}" destId="{44F15243-133A-4E5F-8FAA-1BD869154B14}" srcOrd="2" destOrd="0" parTransId="{C804F3E9-2F89-4668-A421-C034093BA412}" sibTransId="{6AA63B82-2AED-4605-97B2-B0203EF2C58F}"/>
    <dgm:cxn modelId="{D8A02B61-4A69-40D3-B8E9-AA568280765E}" type="presOf" srcId="{C804F3E9-2F89-4668-A421-C034093BA412}" destId="{5E18ADCE-9A23-4BB6-90A3-E781179BE0D5}" srcOrd="0" destOrd="0" presId="urn:microsoft.com/office/officeart/2005/8/layout/hierarchy6"/>
    <dgm:cxn modelId="{173C125E-8884-4F4F-B710-3991113DB4DB}" srcId="{5A01A5EF-C26B-40A3-BFB6-0050DDA7A135}" destId="{90B1CACE-C471-4FE5-B919-44572EF42061}" srcOrd="0" destOrd="0" parTransId="{8C8E0445-3541-4D3F-BE02-8BDC8E34057A}" sibTransId="{849813C9-1331-4034-A130-E31A60D1DCF6}"/>
    <dgm:cxn modelId="{8309A00C-E71D-42BE-8010-0122D91B97FA}" type="presOf" srcId="{F00211BA-786D-47EE-A909-0D1135DBDA2E}" destId="{E974C5D7-82D5-4B19-BBC3-82D0B68A3369}" srcOrd="0" destOrd="0" presId="urn:microsoft.com/office/officeart/2005/8/layout/hierarchy6"/>
    <dgm:cxn modelId="{12934D6A-40BA-4EEC-8EAA-F849364E6D95}" type="presOf" srcId="{90B1CACE-C471-4FE5-B919-44572EF42061}" destId="{4B8B6BB6-F976-48B2-A29F-2395EE4BE9C2}" srcOrd="0" destOrd="0" presId="urn:microsoft.com/office/officeart/2005/8/layout/hierarchy6"/>
    <dgm:cxn modelId="{701C9B52-0B48-4C98-BD32-C33CD9381881}" type="presOf" srcId="{8C8E0445-3541-4D3F-BE02-8BDC8E34057A}" destId="{494AD8AB-ECF7-4F80-900C-CF80814E9809}" srcOrd="0" destOrd="0" presId="urn:microsoft.com/office/officeart/2005/8/layout/hierarchy6"/>
    <dgm:cxn modelId="{3540E286-BC29-44C8-90FD-FB11CE76AEE1}" type="presOf" srcId="{C9041669-6272-4D5F-9FD9-F62E597855B8}" destId="{8AF8139B-5002-4D76-B426-012115E883B5}" srcOrd="0" destOrd="0" presId="urn:microsoft.com/office/officeart/2005/8/layout/hierarchy6"/>
    <dgm:cxn modelId="{16FD8993-0B1E-468B-91EA-DD4395626C17}" type="presOf" srcId="{1AD145FB-FACD-4C7E-B630-348264302281}" destId="{276E7331-F204-4BA3-AA15-42A17EFC6ACC}" srcOrd="0" destOrd="0" presId="urn:microsoft.com/office/officeart/2005/8/layout/hierarchy6"/>
    <dgm:cxn modelId="{D58BADAB-7668-40C4-BDCD-F83CACF0F634}" srcId="{90B1CACE-C471-4FE5-B919-44572EF42061}" destId="{0F91EDBF-E589-4E4D-BD0D-383938FDE58A}" srcOrd="0" destOrd="0" parTransId="{C9041669-6272-4D5F-9FD9-F62E597855B8}" sibTransId="{F96AB599-C192-43DB-87CC-F950EB73DD52}"/>
    <dgm:cxn modelId="{C9A68599-31D1-4854-BFB5-07CDFAD620B0}" type="presOf" srcId="{9F96F8F2-4AE9-42CA-ABB3-8C42B891C915}" destId="{AC7D84A6-61EC-42C5-80E8-C651C828F75D}" srcOrd="0" destOrd="0" presId="urn:microsoft.com/office/officeart/2005/8/layout/hierarchy6"/>
    <dgm:cxn modelId="{8DCB68F7-15A8-46C6-9C21-FF6B8C5A2044}" srcId="{44F15243-133A-4E5F-8FAA-1BD869154B14}" destId="{F00211BA-786D-47EE-A909-0D1135DBDA2E}" srcOrd="0" destOrd="0" parTransId="{9468A2EA-2BBE-4178-ABAB-9FCE79759933}" sibTransId="{B5C27531-6ECE-40B1-AAC1-6FF9E87F8791}"/>
    <dgm:cxn modelId="{2DE2D811-146E-402D-AA5A-D7971B1C2E84}" srcId="{1AD145FB-FACD-4C7E-B630-348264302281}" destId="{60D0F7C5-7141-4F74-8986-B89F68113FD5}" srcOrd="0" destOrd="0" parTransId="{069F9187-E7F4-4D43-827E-BD39081C9424}" sibTransId="{5DBBB33C-1F9E-4018-B14C-5E27A67BD943}"/>
    <dgm:cxn modelId="{80F89AE8-A45A-4149-8B7C-6E41D6EB37AC}" type="presOf" srcId="{0F91EDBF-E589-4E4D-BD0D-383938FDE58A}" destId="{0ADCB5ED-BA85-43B7-8383-B61B5F3852BB}" srcOrd="0" destOrd="0" presId="urn:microsoft.com/office/officeart/2005/8/layout/hierarchy6"/>
    <dgm:cxn modelId="{67C88C77-BFF7-4A53-B856-D65832B0AD96}" type="presOf" srcId="{44F15243-133A-4E5F-8FAA-1BD869154B14}" destId="{B74ED133-4E12-4889-A8FB-12ED78B04E7B}" srcOrd="0" destOrd="0" presId="urn:microsoft.com/office/officeart/2005/8/layout/hierarchy6"/>
    <dgm:cxn modelId="{0B29AA1C-4A7B-4D55-90F7-9EC75D667AB7}" type="presOf" srcId="{5A01A5EF-C26B-40A3-BFB6-0050DDA7A135}" destId="{7EA2B713-A562-4BAC-ACF0-BC88A0A66570}" srcOrd="0" destOrd="0" presId="urn:microsoft.com/office/officeart/2005/8/layout/hierarchy6"/>
    <dgm:cxn modelId="{EB68B82D-E30F-4FE1-9668-756F4832E366}" srcId="{9F96F8F2-4AE9-42CA-ABB3-8C42B891C915}" destId="{5A01A5EF-C26B-40A3-BFB6-0050DDA7A135}" srcOrd="0" destOrd="0" parTransId="{47B01B60-32EE-44A9-BCD3-763B3A272661}" sibTransId="{965FEDE1-51DB-42B2-A44D-ED63BE8092B7}"/>
    <dgm:cxn modelId="{095AD6D5-6131-42D7-A5C3-F8F292BEB733}" type="presOf" srcId="{DE32E7A6-05B4-499D-AAB3-A304C7A77E7E}" destId="{E7D2D28B-61E2-4651-8086-1A7F1B9DD589}" srcOrd="0" destOrd="0" presId="urn:microsoft.com/office/officeart/2005/8/layout/hierarchy6"/>
    <dgm:cxn modelId="{D96CBFB2-E676-4E17-B27F-99DA02325C40}" type="presOf" srcId="{60D0F7C5-7141-4F74-8986-B89F68113FD5}" destId="{0CDFBD71-9483-4119-8C27-ED0D50FCABB6}" srcOrd="0" destOrd="0" presId="urn:microsoft.com/office/officeart/2005/8/layout/hierarchy6"/>
    <dgm:cxn modelId="{E449FC7E-7459-4447-8E02-DE4A39DC394E}" type="presOf" srcId="{9468A2EA-2BBE-4178-ABAB-9FCE79759933}" destId="{61F8CBA6-958A-4AF3-8116-8C930B94404C}" srcOrd="0" destOrd="0" presId="urn:microsoft.com/office/officeart/2005/8/layout/hierarchy6"/>
    <dgm:cxn modelId="{3AF9968C-57EE-45CD-BC14-93DDBD0E27D7}" srcId="{5A01A5EF-C26B-40A3-BFB6-0050DDA7A135}" destId="{1AD145FB-FACD-4C7E-B630-348264302281}" srcOrd="1" destOrd="0" parTransId="{DE32E7A6-05B4-499D-AAB3-A304C7A77E7E}" sibTransId="{54A59F59-5AEA-40CC-BE5F-216F6DE1D675}"/>
    <dgm:cxn modelId="{E57BA2F6-6F8C-40A6-BC7F-C36F80541A97}" type="presOf" srcId="{069F9187-E7F4-4D43-827E-BD39081C9424}" destId="{1D03A3DD-29A5-435F-9541-A3845D2B9D9F}" srcOrd="0" destOrd="0" presId="urn:microsoft.com/office/officeart/2005/8/layout/hierarchy6"/>
    <dgm:cxn modelId="{1A9645CA-BDAF-41A1-A650-FEBE9E287888}" type="presParOf" srcId="{AC7D84A6-61EC-42C5-80E8-C651C828F75D}" destId="{96C7B569-C71E-43C0-9CC2-686F064703E2}" srcOrd="0" destOrd="0" presId="urn:microsoft.com/office/officeart/2005/8/layout/hierarchy6"/>
    <dgm:cxn modelId="{8BA6F6E6-09C2-4348-88D8-9EBDBD17FC26}" type="presParOf" srcId="{96C7B569-C71E-43C0-9CC2-686F064703E2}" destId="{4F259EC3-3023-4A53-8C0F-19B569C6F38D}" srcOrd="0" destOrd="0" presId="urn:microsoft.com/office/officeart/2005/8/layout/hierarchy6"/>
    <dgm:cxn modelId="{D8208F54-88AF-4099-90E2-F70B15C8AAFD}" type="presParOf" srcId="{4F259EC3-3023-4A53-8C0F-19B569C6F38D}" destId="{0A46D9CB-42D5-48A6-890B-AB130025D402}" srcOrd="0" destOrd="0" presId="urn:microsoft.com/office/officeart/2005/8/layout/hierarchy6"/>
    <dgm:cxn modelId="{E9370DB0-FE22-457D-8020-B734B0F57B0C}" type="presParOf" srcId="{0A46D9CB-42D5-48A6-890B-AB130025D402}" destId="{7EA2B713-A562-4BAC-ACF0-BC88A0A66570}" srcOrd="0" destOrd="0" presId="urn:microsoft.com/office/officeart/2005/8/layout/hierarchy6"/>
    <dgm:cxn modelId="{2DF4037C-C6CF-4117-9B10-0DC01E182E76}" type="presParOf" srcId="{0A46D9CB-42D5-48A6-890B-AB130025D402}" destId="{5ACBE802-7E2F-4EDB-BF92-15CB790F63F6}" srcOrd="1" destOrd="0" presId="urn:microsoft.com/office/officeart/2005/8/layout/hierarchy6"/>
    <dgm:cxn modelId="{6E63F927-CB56-496A-B44F-B5013C620CA5}" type="presParOf" srcId="{5ACBE802-7E2F-4EDB-BF92-15CB790F63F6}" destId="{494AD8AB-ECF7-4F80-900C-CF80814E9809}" srcOrd="0" destOrd="0" presId="urn:microsoft.com/office/officeart/2005/8/layout/hierarchy6"/>
    <dgm:cxn modelId="{7E9C50E2-DB11-44EB-94A2-09B00B95265D}" type="presParOf" srcId="{5ACBE802-7E2F-4EDB-BF92-15CB790F63F6}" destId="{85146232-AB36-4CD8-8D8B-44FF6D0788AC}" srcOrd="1" destOrd="0" presId="urn:microsoft.com/office/officeart/2005/8/layout/hierarchy6"/>
    <dgm:cxn modelId="{BA6723FB-DF98-4216-8864-40F9AC2C5B63}" type="presParOf" srcId="{85146232-AB36-4CD8-8D8B-44FF6D0788AC}" destId="{4B8B6BB6-F976-48B2-A29F-2395EE4BE9C2}" srcOrd="0" destOrd="0" presId="urn:microsoft.com/office/officeart/2005/8/layout/hierarchy6"/>
    <dgm:cxn modelId="{18DF6249-B6FE-4C9E-A6DA-32EC8616ADDD}" type="presParOf" srcId="{85146232-AB36-4CD8-8D8B-44FF6D0788AC}" destId="{3F8E4057-A005-4802-A286-A1CEF52AB8F0}" srcOrd="1" destOrd="0" presId="urn:microsoft.com/office/officeart/2005/8/layout/hierarchy6"/>
    <dgm:cxn modelId="{8F9FCE03-D93E-4014-B3F9-CB91748342F2}" type="presParOf" srcId="{3F8E4057-A005-4802-A286-A1CEF52AB8F0}" destId="{8AF8139B-5002-4D76-B426-012115E883B5}" srcOrd="0" destOrd="0" presId="urn:microsoft.com/office/officeart/2005/8/layout/hierarchy6"/>
    <dgm:cxn modelId="{4ED62C80-B153-4540-B1F1-FBC71E9EB83B}" type="presParOf" srcId="{3F8E4057-A005-4802-A286-A1CEF52AB8F0}" destId="{BFB9C65C-2D01-4023-A434-53BE53EE5D91}" srcOrd="1" destOrd="0" presId="urn:microsoft.com/office/officeart/2005/8/layout/hierarchy6"/>
    <dgm:cxn modelId="{0F1E6D0F-BFFA-4120-BF3E-070252667296}" type="presParOf" srcId="{BFB9C65C-2D01-4023-A434-53BE53EE5D91}" destId="{0ADCB5ED-BA85-43B7-8383-B61B5F3852BB}" srcOrd="0" destOrd="0" presId="urn:microsoft.com/office/officeart/2005/8/layout/hierarchy6"/>
    <dgm:cxn modelId="{A25BD7C2-D57B-46E3-AFF0-9C02CEF16AE6}" type="presParOf" srcId="{BFB9C65C-2D01-4023-A434-53BE53EE5D91}" destId="{3873CF1D-96F3-4CBE-A850-2F09E262A2C0}" srcOrd="1" destOrd="0" presId="urn:microsoft.com/office/officeart/2005/8/layout/hierarchy6"/>
    <dgm:cxn modelId="{65B5CF5E-093E-4576-AC7A-D8564CCDDC70}" type="presParOf" srcId="{5ACBE802-7E2F-4EDB-BF92-15CB790F63F6}" destId="{E7D2D28B-61E2-4651-8086-1A7F1B9DD589}" srcOrd="2" destOrd="0" presId="urn:microsoft.com/office/officeart/2005/8/layout/hierarchy6"/>
    <dgm:cxn modelId="{BC0AC0DA-074B-49F1-9BFE-EA44A1C3D58A}" type="presParOf" srcId="{5ACBE802-7E2F-4EDB-BF92-15CB790F63F6}" destId="{FED656A8-D08D-472C-ADF8-9098375107D6}" srcOrd="3" destOrd="0" presId="urn:microsoft.com/office/officeart/2005/8/layout/hierarchy6"/>
    <dgm:cxn modelId="{24A556E2-8740-42B2-BE51-69AC9F82F63F}" type="presParOf" srcId="{FED656A8-D08D-472C-ADF8-9098375107D6}" destId="{276E7331-F204-4BA3-AA15-42A17EFC6ACC}" srcOrd="0" destOrd="0" presId="urn:microsoft.com/office/officeart/2005/8/layout/hierarchy6"/>
    <dgm:cxn modelId="{AAFD2849-EC4E-4C48-BE5C-9F8151ACA1DB}" type="presParOf" srcId="{FED656A8-D08D-472C-ADF8-9098375107D6}" destId="{C56535CF-C78D-4F21-B04D-79DED905E15E}" srcOrd="1" destOrd="0" presId="urn:microsoft.com/office/officeart/2005/8/layout/hierarchy6"/>
    <dgm:cxn modelId="{3F9D9AED-9EAD-4C77-90DB-016CF2426EC9}" type="presParOf" srcId="{C56535CF-C78D-4F21-B04D-79DED905E15E}" destId="{1D03A3DD-29A5-435F-9541-A3845D2B9D9F}" srcOrd="0" destOrd="0" presId="urn:microsoft.com/office/officeart/2005/8/layout/hierarchy6"/>
    <dgm:cxn modelId="{E561F72A-5F7A-4C88-9880-77FBB14D76FA}" type="presParOf" srcId="{C56535CF-C78D-4F21-B04D-79DED905E15E}" destId="{AACA06F0-ABCE-4044-9088-89EEB4ECB5FE}" srcOrd="1" destOrd="0" presId="urn:microsoft.com/office/officeart/2005/8/layout/hierarchy6"/>
    <dgm:cxn modelId="{23CEF628-0026-4906-A97D-9CD0CE475A96}" type="presParOf" srcId="{AACA06F0-ABCE-4044-9088-89EEB4ECB5FE}" destId="{0CDFBD71-9483-4119-8C27-ED0D50FCABB6}" srcOrd="0" destOrd="0" presId="urn:microsoft.com/office/officeart/2005/8/layout/hierarchy6"/>
    <dgm:cxn modelId="{4B323B9C-3439-4AA4-92AA-50F9D63DC9A2}" type="presParOf" srcId="{AACA06F0-ABCE-4044-9088-89EEB4ECB5FE}" destId="{591CB67C-E446-4CA1-B253-2EEDA0BB5E25}" srcOrd="1" destOrd="0" presId="urn:microsoft.com/office/officeart/2005/8/layout/hierarchy6"/>
    <dgm:cxn modelId="{AAE647E4-2F99-4206-9026-F61956869025}" type="presParOf" srcId="{5ACBE802-7E2F-4EDB-BF92-15CB790F63F6}" destId="{5E18ADCE-9A23-4BB6-90A3-E781179BE0D5}" srcOrd="4" destOrd="0" presId="urn:microsoft.com/office/officeart/2005/8/layout/hierarchy6"/>
    <dgm:cxn modelId="{D8982C53-E7AC-4076-9590-31C7D6EFCF1D}" type="presParOf" srcId="{5ACBE802-7E2F-4EDB-BF92-15CB790F63F6}" destId="{BE917F27-D77F-478A-824D-89C5BDEF54CB}" srcOrd="5" destOrd="0" presId="urn:microsoft.com/office/officeart/2005/8/layout/hierarchy6"/>
    <dgm:cxn modelId="{3BF580BA-2FD8-48AC-BF39-9E88DDDC14B5}" type="presParOf" srcId="{BE917F27-D77F-478A-824D-89C5BDEF54CB}" destId="{B74ED133-4E12-4889-A8FB-12ED78B04E7B}" srcOrd="0" destOrd="0" presId="urn:microsoft.com/office/officeart/2005/8/layout/hierarchy6"/>
    <dgm:cxn modelId="{BF12E730-B22A-453D-8F01-8992744655E0}" type="presParOf" srcId="{BE917F27-D77F-478A-824D-89C5BDEF54CB}" destId="{593A3C4A-D320-42B4-A396-9ED9EC43E1D5}" srcOrd="1" destOrd="0" presId="urn:microsoft.com/office/officeart/2005/8/layout/hierarchy6"/>
    <dgm:cxn modelId="{D311C03E-9689-41E4-8774-5FCA2AA1AF6E}" type="presParOf" srcId="{593A3C4A-D320-42B4-A396-9ED9EC43E1D5}" destId="{61F8CBA6-958A-4AF3-8116-8C930B94404C}" srcOrd="0" destOrd="0" presId="urn:microsoft.com/office/officeart/2005/8/layout/hierarchy6"/>
    <dgm:cxn modelId="{54DCB845-8F42-4F10-B025-1A24FBD7730F}" type="presParOf" srcId="{593A3C4A-D320-42B4-A396-9ED9EC43E1D5}" destId="{4DBB728B-63D1-41F8-B160-5280A407348F}" srcOrd="1" destOrd="0" presId="urn:microsoft.com/office/officeart/2005/8/layout/hierarchy6"/>
    <dgm:cxn modelId="{D0DEDE2C-4860-4DD6-ABE2-FBBBCAFF73F7}" type="presParOf" srcId="{4DBB728B-63D1-41F8-B160-5280A407348F}" destId="{E974C5D7-82D5-4B19-BBC3-82D0B68A3369}" srcOrd="0" destOrd="0" presId="urn:microsoft.com/office/officeart/2005/8/layout/hierarchy6"/>
    <dgm:cxn modelId="{F596326C-E694-4EDF-8E36-B01AE19E94DD}" type="presParOf" srcId="{4DBB728B-63D1-41F8-B160-5280A407348F}" destId="{87E3D72B-3DAB-47C1-94BB-325DDEEA5F4A}" srcOrd="1" destOrd="0" presId="urn:microsoft.com/office/officeart/2005/8/layout/hierarchy6"/>
    <dgm:cxn modelId="{CFC4E1B5-C4DC-4E5B-8977-C130BF3E81A7}" type="presParOf" srcId="{AC7D84A6-61EC-42C5-80E8-C651C828F75D}" destId="{E8998CC3-CEC7-4C56-AE60-DE8F699C4A8F}"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11EBA9-9E19-46C5-AF0B-9090BCFCF118}">
      <dsp:nvSpPr>
        <dsp:cNvPr id="0" name=""/>
        <dsp:cNvSpPr/>
      </dsp:nvSpPr>
      <dsp:spPr>
        <a:xfrm>
          <a:off x="2036" y="1705285"/>
          <a:ext cx="1564974" cy="11530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Patient comes to the registration counter </a:t>
          </a:r>
        </a:p>
      </dsp:txBody>
      <dsp:txXfrm>
        <a:off x="2036" y="1705285"/>
        <a:ext cx="1564974" cy="1153074"/>
      </dsp:txXfrm>
    </dsp:sp>
    <dsp:sp modelId="{DE92DD1D-D06A-4603-9D2C-B9173216E017}">
      <dsp:nvSpPr>
        <dsp:cNvPr id="0" name=""/>
        <dsp:cNvSpPr/>
      </dsp:nvSpPr>
      <dsp:spPr>
        <a:xfrm rot="21568188">
          <a:off x="1693580" y="2116471"/>
          <a:ext cx="268349" cy="31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itchFamily="18" charset="0"/>
            <a:cs typeface="Times New Roman" pitchFamily="18" charset="0"/>
          </a:endParaRPr>
        </a:p>
      </dsp:txBody>
      <dsp:txXfrm rot="21568188">
        <a:off x="1693580" y="2116471"/>
        <a:ext cx="268349" cy="311395"/>
      </dsp:txXfrm>
    </dsp:sp>
    <dsp:sp modelId="{4D41FA0C-FD27-4A8C-AA8D-D34FABC13A9B}">
      <dsp:nvSpPr>
        <dsp:cNvPr id="0" name=""/>
        <dsp:cNvSpPr/>
      </dsp:nvSpPr>
      <dsp:spPr>
        <a:xfrm>
          <a:off x="2073310" y="1720281"/>
          <a:ext cx="1494458" cy="1085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The registration clerk takes down the demographic details</a:t>
          </a:r>
        </a:p>
      </dsp:txBody>
      <dsp:txXfrm>
        <a:off x="2073310" y="1720281"/>
        <a:ext cx="1494458" cy="1085400"/>
      </dsp:txXfrm>
    </dsp:sp>
    <dsp:sp modelId="{C82825FE-5A03-43E1-816E-895AC94E9F4E}">
      <dsp:nvSpPr>
        <dsp:cNvPr id="0" name=""/>
        <dsp:cNvSpPr/>
      </dsp:nvSpPr>
      <dsp:spPr>
        <a:xfrm>
          <a:off x="3693331" y="2107283"/>
          <a:ext cx="266192" cy="31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itchFamily="18" charset="0"/>
            <a:cs typeface="Times New Roman" pitchFamily="18" charset="0"/>
          </a:endParaRPr>
        </a:p>
      </dsp:txBody>
      <dsp:txXfrm>
        <a:off x="3693331" y="2107283"/>
        <a:ext cx="266192" cy="311395"/>
      </dsp:txXfrm>
    </dsp:sp>
    <dsp:sp modelId="{E49B7B7F-8380-40D6-9B0D-8F6354866E40}">
      <dsp:nvSpPr>
        <dsp:cNvPr id="0" name=""/>
        <dsp:cNvSpPr/>
      </dsp:nvSpPr>
      <dsp:spPr>
        <a:xfrm>
          <a:off x="4070019" y="1676401"/>
          <a:ext cx="1255626" cy="1173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Patient pays a sum of Rs 2</a:t>
          </a:r>
        </a:p>
      </dsp:txBody>
      <dsp:txXfrm>
        <a:off x="4070019" y="1676401"/>
        <a:ext cx="1255626" cy="1173160"/>
      </dsp:txXfrm>
    </dsp:sp>
    <dsp:sp modelId="{EDE2DDE1-4047-4D78-B554-1C2EE504AF3F}">
      <dsp:nvSpPr>
        <dsp:cNvPr id="0" name=""/>
        <dsp:cNvSpPr/>
      </dsp:nvSpPr>
      <dsp:spPr>
        <a:xfrm>
          <a:off x="5451208" y="2107283"/>
          <a:ext cx="266192" cy="31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itchFamily="18" charset="0"/>
            <a:cs typeface="Times New Roman" pitchFamily="18" charset="0"/>
          </a:endParaRPr>
        </a:p>
      </dsp:txBody>
      <dsp:txXfrm>
        <a:off x="5451208" y="2107283"/>
        <a:ext cx="266192" cy="311395"/>
      </dsp:txXfrm>
    </dsp:sp>
    <dsp:sp modelId="{CA733E92-FAC3-48DA-9C6F-326C423E03DD}">
      <dsp:nvSpPr>
        <dsp:cNvPr id="0" name=""/>
        <dsp:cNvSpPr/>
      </dsp:nvSpPr>
      <dsp:spPr>
        <a:xfrm>
          <a:off x="5827896" y="1676401"/>
          <a:ext cx="1552142" cy="1173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OPD slip is handed over to the patient (valid for 30days)</a:t>
          </a:r>
        </a:p>
      </dsp:txBody>
      <dsp:txXfrm>
        <a:off x="5827896" y="1676401"/>
        <a:ext cx="1552142" cy="1173160"/>
      </dsp:txXfrm>
    </dsp:sp>
    <dsp:sp modelId="{637860EB-C613-4110-9079-D988B54620E7}">
      <dsp:nvSpPr>
        <dsp:cNvPr id="0" name=""/>
        <dsp:cNvSpPr/>
      </dsp:nvSpPr>
      <dsp:spPr>
        <a:xfrm>
          <a:off x="7505600" y="2107283"/>
          <a:ext cx="266192" cy="3113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latin typeface="Times New Roman" pitchFamily="18" charset="0"/>
            <a:cs typeface="Times New Roman" pitchFamily="18" charset="0"/>
          </a:endParaRPr>
        </a:p>
      </dsp:txBody>
      <dsp:txXfrm>
        <a:off x="7505600" y="2107283"/>
        <a:ext cx="266192" cy="311395"/>
      </dsp:txXfrm>
    </dsp:sp>
    <dsp:sp modelId="{742FC3A7-3CA3-48E5-AE5D-8C8C04990C76}">
      <dsp:nvSpPr>
        <dsp:cNvPr id="0" name=""/>
        <dsp:cNvSpPr/>
      </dsp:nvSpPr>
      <dsp:spPr>
        <a:xfrm>
          <a:off x="7882288" y="1676401"/>
          <a:ext cx="1255626" cy="1173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Times New Roman" pitchFamily="18" charset="0"/>
              <a:cs typeface="Times New Roman" pitchFamily="18" charset="0"/>
            </a:rPr>
            <a:t>Patient goes to the respective OPD for </a:t>
          </a:r>
          <a:r>
            <a:rPr lang="en-US" sz="1400" kern="1200" dirty="0" err="1">
              <a:latin typeface="Times New Roman" pitchFamily="18" charset="0"/>
              <a:cs typeface="Times New Roman" pitchFamily="18" charset="0"/>
            </a:rPr>
            <a:t>consultaion</a:t>
          </a:r>
          <a:endParaRPr lang="en-US" sz="1400" kern="1200" dirty="0">
            <a:latin typeface="Times New Roman" pitchFamily="18" charset="0"/>
            <a:cs typeface="Times New Roman" pitchFamily="18" charset="0"/>
          </a:endParaRPr>
        </a:p>
      </dsp:txBody>
      <dsp:txXfrm>
        <a:off x="7882288" y="1676401"/>
        <a:ext cx="1255626" cy="11731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AFDCC7-6B32-4E34-A626-8880F6ED850E}">
      <dsp:nvSpPr>
        <dsp:cNvPr id="0" name=""/>
        <dsp:cNvSpPr/>
      </dsp:nvSpPr>
      <dsp:spPr>
        <a:xfrm>
          <a:off x="0" y="1600199"/>
          <a:ext cx="9144000" cy="2133599"/>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90222-F495-4AEA-A3DC-F117137C4EFA}">
      <dsp:nvSpPr>
        <dsp:cNvPr id="0" name=""/>
        <dsp:cNvSpPr/>
      </dsp:nvSpPr>
      <dsp:spPr>
        <a:xfrm>
          <a:off x="4118" y="0"/>
          <a:ext cx="1981051" cy="213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b="1" kern="1200" dirty="0" smtClean="0">
              <a:latin typeface="Times New Roman" pitchFamily="18" charset="0"/>
              <a:cs typeface="Times New Roman" pitchFamily="18" charset="0"/>
            </a:rPr>
            <a:t>Database Formulation</a:t>
          </a:r>
          <a:endParaRPr lang="en-US" sz="2100" b="1" kern="1200" dirty="0">
            <a:latin typeface="Times New Roman" pitchFamily="18" charset="0"/>
            <a:cs typeface="Times New Roman" pitchFamily="18" charset="0"/>
          </a:endParaRPr>
        </a:p>
      </dsp:txBody>
      <dsp:txXfrm>
        <a:off x="4118" y="0"/>
        <a:ext cx="1981051" cy="2133599"/>
      </dsp:txXfrm>
    </dsp:sp>
    <dsp:sp modelId="{97DC1046-B6EF-4BFB-A297-5F455827694A}">
      <dsp:nvSpPr>
        <dsp:cNvPr id="0" name=""/>
        <dsp:cNvSpPr/>
      </dsp:nvSpPr>
      <dsp:spPr>
        <a:xfrm>
          <a:off x="727944" y="2400299"/>
          <a:ext cx="533399" cy="53339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C4FAC0-8AEA-4886-8193-6BF14BDE66DD}">
      <dsp:nvSpPr>
        <dsp:cNvPr id="0" name=""/>
        <dsp:cNvSpPr/>
      </dsp:nvSpPr>
      <dsp:spPr>
        <a:xfrm>
          <a:off x="2084222" y="3200399"/>
          <a:ext cx="1981051" cy="213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b="1" kern="1200" dirty="0" smtClean="0">
              <a:latin typeface="Times New Roman" pitchFamily="18" charset="0"/>
              <a:cs typeface="Times New Roman" pitchFamily="18" charset="0"/>
            </a:rPr>
            <a:t>Roles &amp; Users Development</a:t>
          </a:r>
          <a:endParaRPr lang="en-US" sz="2100" b="1" kern="1200" dirty="0">
            <a:latin typeface="Times New Roman" pitchFamily="18" charset="0"/>
            <a:cs typeface="Times New Roman" pitchFamily="18" charset="0"/>
          </a:endParaRPr>
        </a:p>
      </dsp:txBody>
      <dsp:txXfrm>
        <a:off x="2084222" y="3200399"/>
        <a:ext cx="1981051" cy="2133599"/>
      </dsp:txXfrm>
    </dsp:sp>
    <dsp:sp modelId="{55A45F36-1363-42B2-A9E6-60A0071DBC24}">
      <dsp:nvSpPr>
        <dsp:cNvPr id="0" name=""/>
        <dsp:cNvSpPr/>
      </dsp:nvSpPr>
      <dsp:spPr>
        <a:xfrm>
          <a:off x="2808048" y="2400299"/>
          <a:ext cx="533399" cy="53339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867DB5-B961-44AD-9381-590156E62FA1}">
      <dsp:nvSpPr>
        <dsp:cNvPr id="0" name=""/>
        <dsp:cNvSpPr/>
      </dsp:nvSpPr>
      <dsp:spPr>
        <a:xfrm>
          <a:off x="4164326" y="0"/>
          <a:ext cx="1981051" cy="213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en-US" sz="2100" b="1" kern="1200" dirty="0" smtClean="0">
              <a:latin typeface="Times New Roman" pitchFamily="18" charset="0"/>
              <a:cs typeface="Times New Roman" pitchFamily="18" charset="0"/>
            </a:rPr>
            <a:t>Modules Customization</a:t>
          </a:r>
          <a:endParaRPr lang="en-US" sz="2100" b="1" kern="1200" dirty="0">
            <a:latin typeface="Times New Roman" pitchFamily="18" charset="0"/>
            <a:cs typeface="Times New Roman" pitchFamily="18" charset="0"/>
          </a:endParaRPr>
        </a:p>
      </dsp:txBody>
      <dsp:txXfrm>
        <a:off x="4164326" y="0"/>
        <a:ext cx="1981051" cy="2133599"/>
      </dsp:txXfrm>
    </dsp:sp>
    <dsp:sp modelId="{B970A65A-F7EE-4E36-B5B6-48032187CCA9}">
      <dsp:nvSpPr>
        <dsp:cNvPr id="0" name=""/>
        <dsp:cNvSpPr/>
      </dsp:nvSpPr>
      <dsp:spPr>
        <a:xfrm>
          <a:off x="4888151" y="2400299"/>
          <a:ext cx="533399" cy="53339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E82C0-7237-4604-A540-7AD8FBBDA68C}">
      <dsp:nvSpPr>
        <dsp:cNvPr id="0" name=""/>
        <dsp:cNvSpPr/>
      </dsp:nvSpPr>
      <dsp:spPr>
        <a:xfrm>
          <a:off x="6244430" y="3200399"/>
          <a:ext cx="1981051" cy="213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b="1" kern="1200" dirty="0" smtClean="0">
              <a:latin typeface="Times New Roman" pitchFamily="18" charset="0"/>
              <a:cs typeface="Times New Roman" pitchFamily="18" charset="0"/>
            </a:rPr>
            <a:t>Testing</a:t>
          </a:r>
          <a:endParaRPr lang="en-US" sz="2100" b="1" kern="1200" dirty="0">
            <a:latin typeface="Times New Roman" pitchFamily="18" charset="0"/>
            <a:cs typeface="Times New Roman" pitchFamily="18" charset="0"/>
          </a:endParaRPr>
        </a:p>
      </dsp:txBody>
      <dsp:txXfrm>
        <a:off x="6244430" y="3200399"/>
        <a:ext cx="1981051" cy="2133599"/>
      </dsp:txXfrm>
    </dsp:sp>
    <dsp:sp modelId="{ACD77F92-C0AA-4F22-9DFC-7822DFC7E0DE}">
      <dsp:nvSpPr>
        <dsp:cNvPr id="0" name=""/>
        <dsp:cNvSpPr/>
      </dsp:nvSpPr>
      <dsp:spPr>
        <a:xfrm>
          <a:off x="6968255" y="2400299"/>
          <a:ext cx="533399" cy="533399"/>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A2B713-A562-4BAC-ACF0-BC88A0A66570}">
      <dsp:nvSpPr>
        <dsp:cNvPr id="0" name=""/>
        <dsp:cNvSpPr/>
      </dsp:nvSpPr>
      <dsp:spPr>
        <a:xfrm>
          <a:off x="3624734" y="390806"/>
          <a:ext cx="1645294" cy="376531"/>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Issues</a:t>
          </a:r>
          <a:endParaRPr lang="en-US" sz="2400" b="1" kern="1200" dirty="0">
            <a:latin typeface="Times New Roman" pitchFamily="18" charset="0"/>
            <a:cs typeface="Times New Roman" pitchFamily="18" charset="0"/>
          </a:endParaRPr>
        </a:p>
      </dsp:txBody>
      <dsp:txXfrm>
        <a:off x="3624734" y="390806"/>
        <a:ext cx="1645294" cy="376531"/>
      </dsp:txXfrm>
    </dsp:sp>
    <dsp:sp modelId="{494AD8AB-ECF7-4F80-900C-CF80814E9809}">
      <dsp:nvSpPr>
        <dsp:cNvPr id="0" name=""/>
        <dsp:cNvSpPr/>
      </dsp:nvSpPr>
      <dsp:spPr>
        <a:xfrm>
          <a:off x="1337676" y="767337"/>
          <a:ext cx="3109706" cy="438745"/>
        </a:xfrm>
        <a:custGeom>
          <a:avLst/>
          <a:gdLst/>
          <a:ahLst/>
          <a:cxnLst/>
          <a:rect l="0" t="0" r="0" b="0"/>
          <a:pathLst>
            <a:path>
              <a:moveTo>
                <a:pt x="3109706" y="0"/>
              </a:moveTo>
              <a:lnTo>
                <a:pt x="3109706" y="219372"/>
              </a:lnTo>
              <a:lnTo>
                <a:pt x="0" y="219372"/>
              </a:lnTo>
              <a:lnTo>
                <a:pt x="0" y="4387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8B6BB6-F976-48B2-A29F-2395EE4BE9C2}">
      <dsp:nvSpPr>
        <dsp:cNvPr id="0" name=""/>
        <dsp:cNvSpPr/>
      </dsp:nvSpPr>
      <dsp:spPr>
        <a:xfrm>
          <a:off x="515028" y="1206083"/>
          <a:ext cx="1645294" cy="412157"/>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Technical</a:t>
          </a:r>
          <a:endParaRPr lang="en-US" sz="2400" b="1" kern="1200" dirty="0">
            <a:latin typeface="Times New Roman" pitchFamily="18" charset="0"/>
            <a:cs typeface="Times New Roman" pitchFamily="18" charset="0"/>
          </a:endParaRPr>
        </a:p>
      </dsp:txBody>
      <dsp:txXfrm>
        <a:off x="515028" y="1206083"/>
        <a:ext cx="1645294" cy="412157"/>
      </dsp:txXfrm>
    </dsp:sp>
    <dsp:sp modelId="{8AF8139B-5002-4D76-B426-012115E883B5}">
      <dsp:nvSpPr>
        <dsp:cNvPr id="0" name=""/>
        <dsp:cNvSpPr/>
      </dsp:nvSpPr>
      <dsp:spPr>
        <a:xfrm>
          <a:off x="1291956" y="1618240"/>
          <a:ext cx="91440" cy="438745"/>
        </a:xfrm>
        <a:custGeom>
          <a:avLst/>
          <a:gdLst/>
          <a:ahLst/>
          <a:cxnLst/>
          <a:rect l="0" t="0" r="0" b="0"/>
          <a:pathLst>
            <a:path>
              <a:moveTo>
                <a:pt x="45720" y="0"/>
              </a:moveTo>
              <a:lnTo>
                <a:pt x="45720" y="4387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DCB5ED-BA85-43B7-8383-B61B5F3852BB}">
      <dsp:nvSpPr>
        <dsp:cNvPr id="0" name=""/>
        <dsp:cNvSpPr/>
      </dsp:nvSpPr>
      <dsp:spPr>
        <a:xfrm>
          <a:off x="2264" y="2056985"/>
          <a:ext cx="2670823" cy="279436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 </a:t>
          </a:r>
          <a:r>
            <a:rPr lang="en-US" sz="2000" b="1" kern="1200" dirty="0" smtClean="0">
              <a:latin typeface="Times New Roman" pitchFamily="18" charset="0"/>
              <a:cs typeface="Times New Roman" pitchFamily="18" charset="0"/>
            </a:rPr>
            <a:t>Future Age is accepted</a:t>
          </a:r>
          <a:br>
            <a:rPr lang="en-US" sz="2000" b="1" kern="1200" dirty="0" smtClean="0">
              <a:latin typeface="Times New Roman" pitchFamily="18" charset="0"/>
              <a:cs typeface="Times New Roman" pitchFamily="18" charset="0"/>
            </a:rPr>
          </a:br>
          <a:r>
            <a:rPr lang="en-US" sz="2000" b="1" kern="1200" dirty="0" smtClean="0">
              <a:latin typeface="Times New Roman" pitchFamily="18" charset="0"/>
              <a:cs typeface="Times New Roman" pitchFamily="18" charset="0"/>
            </a:rPr>
            <a:t>- Patient categories not exclusive</a:t>
          </a:r>
          <a:br>
            <a:rPr lang="en-US" sz="2000" b="1" kern="1200" dirty="0" smtClean="0">
              <a:latin typeface="Times New Roman" pitchFamily="18" charset="0"/>
              <a:cs typeface="Times New Roman" pitchFamily="18" charset="0"/>
            </a:rPr>
          </a:br>
          <a:r>
            <a:rPr lang="en-US" sz="2000" b="1" kern="1200" dirty="0" smtClean="0">
              <a:latin typeface="Times New Roman" pitchFamily="18" charset="0"/>
              <a:cs typeface="Times New Roman" pitchFamily="18" charset="0"/>
            </a:rPr>
            <a:t>- RSBY &amp; BPL Validation not working</a:t>
          </a:r>
          <a:br>
            <a:rPr lang="en-US" sz="2000" b="1" kern="1200" dirty="0" smtClean="0">
              <a:latin typeface="Times New Roman" pitchFamily="18" charset="0"/>
              <a:cs typeface="Times New Roman" pitchFamily="18" charset="0"/>
            </a:rPr>
          </a:br>
          <a:r>
            <a:rPr lang="en-US" sz="2000" b="1" kern="1200" dirty="0" smtClean="0">
              <a:latin typeface="Times New Roman" pitchFamily="18" charset="0"/>
              <a:cs typeface="Times New Roman" pitchFamily="18" charset="0"/>
            </a:rPr>
            <a:t>-Print on Temporary Category</a:t>
          </a:r>
          <a:endParaRPr lang="en-US" sz="2000" b="1" kern="1200" dirty="0">
            <a:latin typeface="Times New Roman" pitchFamily="18" charset="0"/>
            <a:cs typeface="Times New Roman" pitchFamily="18" charset="0"/>
          </a:endParaRPr>
        </a:p>
      </dsp:txBody>
      <dsp:txXfrm>
        <a:off x="2264" y="2056985"/>
        <a:ext cx="2670823" cy="2794368"/>
      </dsp:txXfrm>
    </dsp:sp>
    <dsp:sp modelId="{E7D2D28B-61E2-4651-8086-1A7F1B9DD589}">
      <dsp:nvSpPr>
        <dsp:cNvPr id="0" name=""/>
        <dsp:cNvSpPr/>
      </dsp:nvSpPr>
      <dsp:spPr>
        <a:xfrm>
          <a:off x="4164218" y="767337"/>
          <a:ext cx="283163" cy="438745"/>
        </a:xfrm>
        <a:custGeom>
          <a:avLst/>
          <a:gdLst/>
          <a:ahLst/>
          <a:cxnLst/>
          <a:rect l="0" t="0" r="0" b="0"/>
          <a:pathLst>
            <a:path>
              <a:moveTo>
                <a:pt x="283163" y="0"/>
              </a:moveTo>
              <a:lnTo>
                <a:pt x="283163" y="219372"/>
              </a:lnTo>
              <a:lnTo>
                <a:pt x="0" y="219372"/>
              </a:lnTo>
              <a:lnTo>
                <a:pt x="0" y="4387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E7331-F204-4BA3-AA15-42A17EFC6ACC}">
      <dsp:nvSpPr>
        <dsp:cNvPr id="0" name=""/>
        <dsp:cNvSpPr/>
      </dsp:nvSpPr>
      <dsp:spPr>
        <a:xfrm>
          <a:off x="2870877" y="1206083"/>
          <a:ext cx="2586683" cy="3363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Times New Roman" pitchFamily="18" charset="0"/>
              <a:cs typeface="Times New Roman" pitchFamily="18" charset="0"/>
            </a:rPr>
            <a:t>Customization</a:t>
          </a:r>
          <a:endParaRPr lang="en-US" sz="2400" b="1" kern="1200" dirty="0">
            <a:latin typeface="Times New Roman" pitchFamily="18" charset="0"/>
            <a:cs typeface="Times New Roman" pitchFamily="18" charset="0"/>
          </a:endParaRPr>
        </a:p>
      </dsp:txBody>
      <dsp:txXfrm>
        <a:off x="2870877" y="1206083"/>
        <a:ext cx="2586683" cy="336375"/>
      </dsp:txXfrm>
    </dsp:sp>
    <dsp:sp modelId="{1D03A3DD-29A5-435F-9541-A3845D2B9D9F}">
      <dsp:nvSpPr>
        <dsp:cNvPr id="0" name=""/>
        <dsp:cNvSpPr/>
      </dsp:nvSpPr>
      <dsp:spPr>
        <a:xfrm>
          <a:off x="4118498" y="1542458"/>
          <a:ext cx="91440" cy="438745"/>
        </a:xfrm>
        <a:custGeom>
          <a:avLst/>
          <a:gdLst/>
          <a:ahLst/>
          <a:cxnLst/>
          <a:rect l="0" t="0" r="0" b="0"/>
          <a:pathLst>
            <a:path>
              <a:moveTo>
                <a:pt x="45720" y="0"/>
              </a:moveTo>
              <a:lnTo>
                <a:pt x="45720" y="4387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FBD71-9483-4119-8C27-ED0D50FCABB6}">
      <dsp:nvSpPr>
        <dsp:cNvPr id="0" name=""/>
        <dsp:cNvSpPr/>
      </dsp:nvSpPr>
      <dsp:spPr>
        <a:xfrm>
          <a:off x="3166676" y="1981203"/>
          <a:ext cx="1995084" cy="3114389"/>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 X-ray Forms not Viewed</a:t>
          </a:r>
          <a:br>
            <a:rPr lang="en-US" sz="2000" b="1" kern="1200" dirty="0" smtClean="0">
              <a:latin typeface="Times New Roman" pitchFamily="18" charset="0"/>
              <a:cs typeface="Times New Roman" pitchFamily="18" charset="0"/>
            </a:rPr>
          </a:br>
          <a:r>
            <a:rPr lang="en-US" sz="2000" b="1" kern="1200" dirty="0" smtClean="0">
              <a:latin typeface="Times New Roman" pitchFamily="18" charset="0"/>
              <a:cs typeface="Times New Roman" pitchFamily="18" charset="0"/>
            </a:rPr>
            <a:t>- Non- existence of concepts in database    </a:t>
          </a:r>
        </a:p>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 Billing NAN </a:t>
          </a:r>
        </a:p>
        <a:p>
          <a:pPr lvl="0" algn="l" defTabSz="889000">
            <a:lnSpc>
              <a:spcPct val="90000"/>
            </a:lnSpc>
            <a:spcBef>
              <a:spcPct val="0"/>
            </a:spcBef>
            <a:spcAft>
              <a:spcPct val="35000"/>
            </a:spcAft>
          </a:pPr>
          <a:r>
            <a:rPr lang="en-US" sz="2000" b="1" kern="1200" dirty="0" smtClean="0">
              <a:latin typeface="Times New Roman" pitchFamily="18" charset="0"/>
              <a:cs typeface="Times New Roman" pitchFamily="18" charset="0"/>
            </a:rPr>
            <a:t>- Lab and Radiology investigation drop down not occurring</a:t>
          </a:r>
          <a:endParaRPr lang="en-US" sz="2000" b="1" kern="1200" dirty="0">
            <a:latin typeface="Times New Roman" pitchFamily="18" charset="0"/>
            <a:cs typeface="Times New Roman" pitchFamily="18" charset="0"/>
          </a:endParaRPr>
        </a:p>
      </dsp:txBody>
      <dsp:txXfrm>
        <a:off x="3166676" y="1981203"/>
        <a:ext cx="1995084" cy="3114389"/>
      </dsp:txXfrm>
    </dsp:sp>
    <dsp:sp modelId="{5E18ADCE-9A23-4BB6-90A3-E781179BE0D5}">
      <dsp:nvSpPr>
        <dsp:cNvPr id="0" name=""/>
        <dsp:cNvSpPr/>
      </dsp:nvSpPr>
      <dsp:spPr>
        <a:xfrm>
          <a:off x="4447382" y="767337"/>
          <a:ext cx="2720324" cy="454452"/>
        </a:xfrm>
        <a:custGeom>
          <a:avLst/>
          <a:gdLst/>
          <a:ahLst/>
          <a:cxnLst/>
          <a:rect l="0" t="0" r="0" b="0"/>
          <a:pathLst>
            <a:path>
              <a:moveTo>
                <a:pt x="0" y="0"/>
              </a:moveTo>
              <a:lnTo>
                <a:pt x="0" y="227226"/>
              </a:lnTo>
              <a:lnTo>
                <a:pt x="2720324" y="227226"/>
              </a:lnTo>
              <a:lnTo>
                <a:pt x="2720324" y="454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4ED133-4E12-4889-A8FB-12ED78B04E7B}">
      <dsp:nvSpPr>
        <dsp:cNvPr id="0" name=""/>
        <dsp:cNvSpPr/>
      </dsp:nvSpPr>
      <dsp:spPr>
        <a:xfrm>
          <a:off x="5953413" y="1221790"/>
          <a:ext cx="2428586" cy="288529"/>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Times New Roman" pitchFamily="18" charset="0"/>
              <a:cs typeface="Times New Roman" pitchFamily="18" charset="0"/>
            </a:rPr>
            <a:t>Requirements    </a:t>
          </a:r>
          <a:endParaRPr lang="en-US" sz="2200" b="1" kern="1200" dirty="0">
            <a:latin typeface="Times New Roman" pitchFamily="18" charset="0"/>
            <a:cs typeface="Times New Roman" pitchFamily="18" charset="0"/>
          </a:endParaRPr>
        </a:p>
      </dsp:txBody>
      <dsp:txXfrm>
        <a:off x="5953413" y="1221790"/>
        <a:ext cx="2428586" cy="288529"/>
      </dsp:txXfrm>
    </dsp:sp>
    <dsp:sp modelId="{61F8CBA6-958A-4AF3-8116-8C930B94404C}">
      <dsp:nvSpPr>
        <dsp:cNvPr id="0" name=""/>
        <dsp:cNvSpPr/>
      </dsp:nvSpPr>
      <dsp:spPr>
        <a:xfrm>
          <a:off x="7119722" y="1510320"/>
          <a:ext cx="91440" cy="423038"/>
        </a:xfrm>
        <a:custGeom>
          <a:avLst/>
          <a:gdLst/>
          <a:ahLst/>
          <a:cxnLst/>
          <a:rect l="0" t="0" r="0" b="0"/>
          <a:pathLst>
            <a:path>
              <a:moveTo>
                <a:pt x="47984" y="0"/>
              </a:moveTo>
              <a:lnTo>
                <a:pt x="47984" y="211519"/>
              </a:lnTo>
              <a:lnTo>
                <a:pt x="45720" y="211519"/>
              </a:lnTo>
              <a:lnTo>
                <a:pt x="45720" y="4230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4C5D7-82D5-4B19-BBC3-82D0B68A3369}">
      <dsp:nvSpPr>
        <dsp:cNvPr id="0" name=""/>
        <dsp:cNvSpPr/>
      </dsp:nvSpPr>
      <dsp:spPr>
        <a:xfrm>
          <a:off x="6342794" y="1933358"/>
          <a:ext cx="1645294" cy="24002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 </a:t>
          </a:r>
          <a:r>
            <a:rPr lang="en-US" sz="2000" b="1" kern="1200" dirty="0" smtClean="0"/>
            <a:t>All patient categories not available</a:t>
          </a:r>
        </a:p>
        <a:p>
          <a:pPr lvl="0" algn="l" defTabSz="889000">
            <a:lnSpc>
              <a:spcPct val="90000"/>
            </a:lnSpc>
            <a:spcBef>
              <a:spcPct val="0"/>
            </a:spcBef>
            <a:spcAft>
              <a:spcPct val="35000"/>
            </a:spcAft>
          </a:pPr>
          <a:r>
            <a:rPr lang="en-US" sz="2000" b="1" kern="1200" dirty="0" smtClean="0"/>
            <a:t>- Billing prices differed</a:t>
          </a:r>
          <a:endParaRPr lang="en-US" sz="2000" b="1" kern="1200" dirty="0"/>
        </a:p>
      </dsp:txBody>
      <dsp:txXfrm>
        <a:off x="6342794" y="1933358"/>
        <a:ext cx="1645294" cy="24002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A7D3C-FE96-45E5-97F0-5AC9BFC2D0B5}" type="datetimeFigureOut">
              <a:rPr lang="en-US" smtClean="0"/>
              <a:pPr/>
              <a:t>5/5/2012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D6EDF-D719-49DD-A2E0-77B4132740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2D6EDF-D719-49DD-A2E0-77B41327400F}"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2D6EDF-D719-49DD-A2E0-77B41327400F}"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4B5E22-4017-4AD0-AD52-E1FA47C5EA35}" type="datetime1">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5C657-00F7-498F-85E6-AECC1C9E121B}" type="datetime1">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9915F2-0FD0-45CF-87E2-3F1F98B67C11}" type="datetime1">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DB43A-A6E1-44A8-9FFC-92CB141E0AA6}" type="datetime1">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805F9-73B6-4B58-884D-838184F08E95}" type="datetime1">
              <a:rPr lang="en-US" smtClean="0"/>
              <a:pPr/>
              <a:t>5/5/2012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C67552-B175-4D78-AC0E-BC4ADE60948C}" type="datetime1">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3CFE87-2960-4564-8416-CA0ABD6D5718}" type="datetime1">
              <a:rPr lang="en-US" smtClean="0"/>
              <a:pPr/>
              <a:t>5/5/2012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8B4B69-1D0C-4E5F-A13F-337F4738361A}" type="datetime1">
              <a:rPr lang="en-US" smtClean="0"/>
              <a:pPr/>
              <a:t>5/5/2012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08DD20-44A7-4B72-ADF2-435913D20452}" type="datetime1">
              <a:rPr lang="en-US" smtClean="0"/>
              <a:pPr/>
              <a:t>5/5/2012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F46CD-25FE-46C3-ABA0-05CF83BE3A98}" type="datetime1">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E40CC-89D6-495E-9877-222262F169DD}" type="datetime1">
              <a:rPr lang="en-US" smtClean="0"/>
              <a:pPr/>
              <a:t>5/5/2012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A3918-F5E6-46CA-AD84-A11BED3172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5E80D-85F3-4E2A-84BD-D65D9945FB32}" type="datetime1">
              <a:rPr lang="en-US" smtClean="0"/>
              <a:pPr/>
              <a:t>5/5/2012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3918-F5E6-46CA-AD84-A11BED3172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iki.openmrs.org/display/docs/Managing+Person+Attribute+Typ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819401"/>
          </a:xfrm>
        </p:spPr>
        <p:txBody>
          <a:bodyPr>
            <a:noAutofit/>
          </a:bodyPr>
          <a:lstStyle/>
          <a:p>
            <a:r>
              <a:rPr lang="en-US" sz="3200" b="1" u="sng" dirty="0">
                <a:latin typeface="Algerian" pitchFamily="82" charset="0"/>
              </a:rPr>
              <a:t>PRE- IMPLEMENTATION EVALUATION </a:t>
            </a:r>
            <a:r>
              <a:rPr lang="en-US" sz="3200" dirty="0">
                <a:latin typeface="Algerian" pitchFamily="82" charset="0"/>
              </a:rPr>
              <a:t/>
            </a:r>
            <a:br>
              <a:rPr lang="en-US" sz="3200" dirty="0">
                <a:latin typeface="Algerian" pitchFamily="82" charset="0"/>
              </a:rPr>
            </a:br>
            <a:r>
              <a:rPr lang="en-US" sz="3200" b="1" dirty="0">
                <a:latin typeface="Algerian" pitchFamily="82" charset="0"/>
              </a:rPr>
              <a:t>&amp;</a:t>
            </a:r>
            <a:r>
              <a:rPr lang="en-US" sz="3200" dirty="0">
                <a:latin typeface="Algerian" pitchFamily="82" charset="0"/>
              </a:rPr>
              <a:t/>
            </a:r>
            <a:br>
              <a:rPr lang="en-US" sz="3200" dirty="0">
                <a:latin typeface="Algerian" pitchFamily="82" charset="0"/>
              </a:rPr>
            </a:br>
            <a:r>
              <a:rPr lang="en-US" sz="3200" b="1" u="sng" dirty="0">
                <a:latin typeface="Algerian" pitchFamily="82" charset="0"/>
              </a:rPr>
              <a:t>CUSTOMIZATION OF HOSPITAL INFORMATION SYSTEM IN CIVIL HOSPITAL, MOHALI</a:t>
            </a:r>
            <a:r>
              <a:rPr lang="en-US" sz="3200" dirty="0">
                <a:latin typeface="Algerian" pitchFamily="82" charset="0"/>
              </a:rPr>
              <a:t/>
            </a:r>
            <a:br>
              <a:rPr lang="en-US" sz="3200" dirty="0">
                <a:latin typeface="Algerian" pitchFamily="82" charset="0"/>
              </a:rPr>
            </a:br>
            <a:endParaRPr lang="en-US" sz="3200" dirty="0">
              <a:latin typeface="Algerian" pitchFamily="82" charset="0"/>
            </a:endParaRPr>
          </a:p>
        </p:txBody>
      </p:sp>
      <p:sp>
        <p:nvSpPr>
          <p:cNvPr id="3" name="Subtitle 2"/>
          <p:cNvSpPr>
            <a:spLocks noGrp="1"/>
          </p:cNvSpPr>
          <p:nvPr>
            <p:ph type="subTitle" idx="1"/>
          </p:nvPr>
        </p:nvSpPr>
        <p:spPr/>
        <p:txBody>
          <a:bodyPr/>
          <a:lstStyle/>
          <a:p>
            <a:r>
              <a:rPr lang="en-US" dirty="0" smtClean="0">
                <a:solidFill>
                  <a:schemeClr val="tx1"/>
                </a:solidFill>
                <a:latin typeface="Agency FB" pitchFamily="34" charset="0"/>
              </a:rPr>
              <a:t>By: Dr. Vandana Gulati</a:t>
            </a:r>
          </a:p>
          <a:p>
            <a:r>
              <a:rPr lang="en-US" dirty="0" smtClean="0">
                <a:solidFill>
                  <a:schemeClr val="tx1"/>
                </a:solidFill>
                <a:latin typeface="Agency FB" pitchFamily="34" charset="0"/>
              </a:rPr>
              <a:t>PG/10/116</a:t>
            </a:r>
            <a:endParaRPr lang="en-US" dirty="0">
              <a:solidFill>
                <a:schemeClr val="tx1"/>
              </a:solidFill>
              <a:latin typeface="Agency FB" pitchFamily="34" charset="0"/>
            </a:endParaRPr>
          </a:p>
        </p:txBody>
      </p:sp>
      <p:pic>
        <p:nvPicPr>
          <p:cNvPr id="4" name="Picture 3"/>
          <p:cNvPicPr/>
          <p:nvPr/>
        </p:nvPicPr>
        <p:blipFill>
          <a:blip r:embed="rId2" cstate="print"/>
          <a:srcRect/>
          <a:stretch>
            <a:fillRect/>
          </a:stretch>
        </p:blipFill>
        <p:spPr bwMode="auto">
          <a:xfrm>
            <a:off x="3657600" y="5486400"/>
            <a:ext cx="1895475" cy="9715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381000"/>
          <a:ext cx="84582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5A3918-F5E6-46CA-AD84-A11BED31725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609600"/>
          <a:ext cx="79248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5A3918-F5E6-46CA-AD84-A11BED31725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1600200"/>
          </a:xfrm>
        </p:spPr>
        <p:txBody>
          <a:bodyPr>
            <a:noAutofit/>
          </a:bodyPr>
          <a:lstStyle/>
          <a:p>
            <a:r>
              <a:rPr lang="en-US" sz="4600" b="1" u="sng" dirty="0" smtClean="0">
                <a:latin typeface="Algerian" pitchFamily="82" charset="0"/>
              </a:rPr>
              <a:t>CUSTOMIZATION OF HOSPITAL INFORMATION SYSTEM</a:t>
            </a:r>
            <a:endParaRPr lang="en-US" sz="4600" b="1" u="sng" dirty="0">
              <a:latin typeface="Algerian" pitchFamily="82" charset="0"/>
            </a:endParaRPr>
          </a:p>
        </p:txBody>
      </p:sp>
      <p:pic>
        <p:nvPicPr>
          <p:cNvPr id="3074" name="Picture 2"/>
          <p:cNvPicPr>
            <a:picLocks noChangeAspect="1" noChangeArrowheads="1"/>
          </p:cNvPicPr>
          <p:nvPr/>
        </p:nvPicPr>
        <p:blipFill>
          <a:blip r:embed="rId2" cstate="print"/>
          <a:srcRect/>
          <a:stretch>
            <a:fillRect/>
          </a:stretch>
        </p:blipFill>
        <p:spPr bwMode="auto">
          <a:xfrm>
            <a:off x="914400" y="228600"/>
            <a:ext cx="1943100" cy="1943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5562600" y="4038600"/>
            <a:ext cx="3048000" cy="2819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5A3918-F5E6-46CA-AD84-A11BED31725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sz="4000" b="1" u="sng" dirty="0" smtClean="0">
                <a:latin typeface="Algerian" pitchFamily="82" charset="0"/>
              </a:rPr>
              <a:t>CUSTOMIZATION PROCESS</a:t>
            </a:r>
            <a:endParaRPr lang="en-US" sz="4000" b="1" dirty="0">
              <a:latin typeface="Algerian" pitchFamily="82" charset="0"/>
            </a:endParaRPr>
          </a:p>
        </p:txBody>
      </p:sp>
      <p:graphicFrame>
        <p:nvGraphicFramePr>
          <p:cNvPr id="4" name="Content Placeholder 3"/>
          <p:cNvGraphicFramePr>
            <a:graphicFrameLocks noGrp="1"/>
          </p:cNvGraphicFramePr>
          <p:nvPr>
            <p:ph idx="1"/>
          </p:nvPr>
        </p:nvGraphicFramePr>
        <p:xfrm>
          <a:off x="0" y="12192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B65A3918-F5E6-46CA-AD84-A11BED31725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600" b="1" u="sng" dirty="0" smtClean="0">
                <a:latin typeface="Algerian" pitchFamily="82" charset="0"/>
              </a:rPr>
              <a:t>DATABASE FORMATION</a:t>
            </a:r>
            <a:endParaRPr lang="en-US" sz="3600" b="1" u="sng" dirty="0">
              <a:latin typeface="Algerian" pitchFamily="82" charset="0"/>
            </a:endParaRPr>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cstate="print"/>
          <a:srcRect/>
          <a:stretch>
            <a:fillRect/>
          </a:stretch>
        </p:blipFill>
        <p:spPr bwMode="auto">
          <a:xfrm>
            <a:off x="152400" y="1066800"/>
            <a:ext cx="8686799" cy="57912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t="12448" r="40587" b="9129"/>
          <a:stretch>
            <a:fillRect/>
          </a:stretch>
        </p:blipFill>
        <p:spPr bwMode="auto">
          <a:xfrm>
            <a:off x="0" y="0"/>
            <a:ext cx="4267200" cy="6858000"/>
          </a:xfrm>
          <a:prstGeom prst="rect">
            <a:avLst/>
          </a:prstGeom>
          <a:noFill/>
          <a:ln w="9525">
            <a:solidFill>
              <a:schemeClr val="tx1"/>
            </a:solidFill>
            <a:miter lim="800000"/>
            <a:headEnd/>
            <a:tailEnd/>
          </a:ln>
        </p:spPr>
      </p:pic>
      <p:pic>
        <p:nvPicPr>
          <p:cNvPr id="5" name="Picture 4"/>
          <p:cNvPicPr/>
          <p:nvPr/>
        </p:nvPicPr>
        <p:blipFill>
          <a:blip r:embed="rId3" cstate="print"/>
          <a:srcRect t="13278" r="43346" b="6224"/>
          <a:stretch>
            <a:fillRect/>
          </a:stretch>
        </p:blipFill>
        <p:spPr bwMode="auto">
          <a:xfrm>
            <a:off x="4495800" y="0"/>
            <a:ext cx="4648200" cy="6858000"/>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fld id="{B65A3918-F5E6-46CA-AD84-A11BED31725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u="sng" dirty="0" smtClean="0">
                <a:latin typeface="Algerian" pitchFamily="82" charset="0"/>
              </a:rPr>
              <a:t>ROLES AND USERS DEVELOPMENT</a:t>
            </a:r>
            <a:endParaRPr lang="en-US" sz="3600" b="1" u="sng" dirty="0">
              <a:latin typeface="Algerian" pitchFamily="82" charset="0"/>
            </a:endParaRPr>
          </a:p>
        </p:txBody>
      </p:sp>
      <p:pic>
        <p:nvPicPr>
          <p:cNvPr id="4" name="Picture 3"/>
          <p:cNvPicPr/>
          <p:nvPr/>
        </p:nvPicPr>
        <p:blipFill>
          <a:blip r:embed="rId2" cstate="print"/>
          <a:srcRect t="12863" r="33305" b="5697"/>
          <a:stretch>
            <a:fillRect/>
          </a:stretch>
        </p:blipFill>
        <p:spPr bwMode="auto">
          <a:xfrm>
            <a:off x="381000" y="1219200"/>
            <a:ext cx="8305800" cy="54102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0" y="0"/>
            <a:ext cx="8991600" cy="6858000"/>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smtClean="0">
                <a:latin typeface="Algerian" pitchFamily="82" charset="0"/>
              </a:rPr>
              <a:t>REGISTRATION MODULE</a:t>
            </a:r>
            <a:endParaRPr lang="en-US" sz="3600" b="1" u="sng" dirty="0">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0" y="1447800"/>
            <a:ext cx="9143999" cy="5410199"/>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u="sng" dirty="0" smtClean="0">
                <a:latin typeface="Algerian" pitchFamily="82" charset="0"/>
              </a:rPr>
              <a:t>BILLING MODULE</a:t>
            </a:r>
            <a:endParaRPr lang="en-US" sz="3600" b="1" u="sng" dirty="0">
              <a:latin typeface="Algerian" pitchFamily="82" charset="0"/>
            </a:endParaRPr>
          </a:p>
        </p:txBody>
      </p:sp>
      <p:sp>
        <p:nvSpPr>
          <p:cNvPr id="3" name="Content Placeholder 2"/>
          <p:cNvSpPr>
            <a:spLocks noGrp="1"/>
          </p:cNvSpPr>
          <p:nvPr>
            <p:ph idx="1"/>
          </p:nvPr>
        </p:nvSpPr>
        <p:spPr>
          <a:xfrm>
            <a:off x="457200" y="685800"/>
            <a:ext cx="8229600" cy="2666999"/>
          </a:xfrm>
        </p:spPr>
        <p:txBody>
          <a:bodyPr>
            <a:normAutofit lnSpcReduction="10000"/>
          </a:bodyPr>
          <a:lstStyle/>
          <a:p>
            <a:pPr>
              <a:buNone/>
            </a:pPr>
            <a:r>
              <a:rPr lang="en-US" sz="2600" dirty="0" smtClean="0"/>
              <a:t>In this customization includes the following:</a:t>
            </a:r>
          </a:p>
          <a:p>
            <a:pPr>
              <a:buFont typeface="Wingdings" pitchFamily="2" charset="2"/>
              <a:buChar char="Ø"/>
            </a:pPr>
            <a:r>
              <a:rPr lang="en-US" sz="2600" dirty="0" smtClean="0"/>
              <a:t>Ambulances</a:t>
            </a:r>
          </a:p>
          <a:p>
            <a:pPr>
              <a:buFont typeface="Wingdings" pitchFamily="2" charset="2"/>
              <a:buChar char="Ø"/>
            </a:pPr>
            <a:r>
              <a:rPr lang="en-US" sz="2600" dirty="0" smtClean="0"/>
              <a:t>Companies</a:t>
            </a:r>
          </a:p>
          <a:p>
            <a:pPr>
              <a:buFont typeface="Wingdings" pitchFamily="2" charset="2"/>
              <a:buChar char="Ø"/>
            </a:pPr>
            <a:r>
              <a:rPr lang="en-US" sz="2600" dirty="0" smtClean="0"/>
              <a:t>Billable Services</a:t>
            </a:r>
          </a:p>
          <a:p>
            <a:pPr>
              <a:buFont typeface="Wingdings" pitchFamily="2" charset="2"/>
              <a:buChar char="Ø"/>
            </a:pPr>
            <a:r>
              <a:rPr lang="en-US" sz="2600" dirty="0" smtClean="0"/>
              <a:t>Tenders</a:t>
            </a:r>
          </a:p>
          <a:p>
            <a:pPr>
              <a:buFont typeface="Wingdings" pitchFamily="2" charset="2"/>
              <a:buChar char="Ø"/>
            </a:pPr>
            <a:r>
              <a:rPr lang="en-US" sz="2600" dirty="0" smtClean="0"/>
              <a:t>Drivers</a:t>
            </a:r>
          </a:p>
          <a:p>
            <a:pPr>
              <a:buNone/>
            </a:pPr>
            <a:endParaRPr lang="en-US" sz="2600" dirty="0" smtClean="0"/>
          </a:p>
          <a:p>
            <a:pPr>
              <a:buNone/>
            </a:pPr>
            <a:endParaRPr lang="en-US" sz="2600" dirty="0"/>
          </a:p>
        </p:txBody>
      </p:sp>
      <p:pic>
        <p:nvPicPr>
          <p:cNvPr id="4" name="Picture 3"/>
          <p:cNvPicPr/>
          <p:nvPr/>
        </p:nvPicPr>
        <p:blipFill>
          <a:blip r:embed="rId2" cstate="print"/>
          <a:srcRect/>
          <a:stretch>
            <a:fillRect/>
          </a:stretch>
        </p:blipFill>
        <p:spPr bwMode="auto">
          <a:xfrm>
            <a:off x="0" y="3276600"/>
            <a:ext cx="9144000" cy="3581401"/>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dirty="0" err="1" smtClean="0">
                <a:latin typeface="Times New Roman" pitchFamily="18" charset="0"/>
                <a:cs typeface="Times New Roman" pitchFamily="18" charset="0"/>
              </a:rPr>
              <a:t>H</a:t>
            </a:r>
            <a:r>
              <a:rPr lang="en-US" i="1"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SPindia</a:t>
            </a:r>
            <a:r>
              <a:rPr lang="en-US" dirty="0" smtClean="0">
                <a:latin typeface="Times New Roman" pitchFamily="18" charset="0"/>
                <a:cs typeface="Times New Roman" pitchFamily="18" charset="0"/>
              </a:rPr>
              <a:t> is a not-for-profit NGO specializing since more than a decade in designing and implementing solutions in health informatics for the public health sector in Indian states, with a vision to enable and co-ordinate a network of excellence in public health informatics, specializing in integrated health information architectures. </a:t>
            </a:r>
            <a:endParaRPr lang="en-US" dirty="0"/>
          </a:p>
        </p:txBody>
      </p:sp>
      <p:pic>
        <p:nvPicPr>
          <p:cNvPr id="4" name="Picture 3"/>
          <p:cNvPicPr/>
          <p:nvPr/>
        </p:nvPicPr>
        <p:blipFill>
          <a:blip r:embed="rId2" cstate="print"/>
          <a:srcRect/>
          <a:stretch>
            <a:fillRect/>
          </a:stretch>
        </p:blipFill>
        <p:spPr bwMode="auto">
          <a:xfrm>
            <a:off x="1752600" y="381000"/>
            <a:ext cx="5562600" cy="10382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3600" b="1" u="sng" dirty="0" smtClean="0">
                <a:latin typeface="Algerian" pitchFamily="82" charset="0"/>
              </a:rPr>
              <a:t>LABORATORY MODULE</a:t>
            </a:r>
            <a:endParaRPr lang="en-US" sz="3600" b="1" u="sng" dirty="0">
              <a:latin typeface="Algerian" pitchFamily="82" charset="0"/>
            </a:endParaRPr>
          </a:p>
        </p:txBody>
      </p:sp>
      <p:sp>
        <p:nvSpPr>
          <p:cNvPr id="4" name="Content Placeholder 3"/>
          <p:cNvSpPr>
            <a:spLocks noGrp="1"/>
          </p:cNvSpPr>
          <p:nvPr>
            <p:ph idx="1"/>
          </p:nvPr>
        </p:nvSpPr>
        <p:spPr/>
        <p:txBody>
          <a:bodyPr/>
          <a:lstStyle/>
          <a:p>
            <a:endParaRPr lang="en-US"/>
          </a:p>
        </p:txBody>
      </p:sp>
      <p:pic>
        <p:nvPicPr>
          <p:cNvPr id="5" name="Picture 4"/>
          <p:cNvPicPr/>
          <p:nvPr/>
        </p:nvPicPr>
        <p:blipFill>
          <a:blip r:embed="rId2" cstate="print"/>
          <a:srcRect/>
          <a:stretch>
            <a:fillRect/>
          </a:stretch>
        </p:blipFill>
        <p:spPr bwMode="auto">
          <a:xfrm>
            <a:off x="0" y="1219200"/>
            <a:ext cx="9144000" cy="5638799"/>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fld id="{B65A3918-F5E6-46CA-AD84-A11BED31725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a:xfrm>
            <a:off x="457200" y="274638"/>
            <a:ext cx="8229600" cy="944562"/>
          </a:xfrm>
        </p:spPr>
        <p:txBody>
          <a:bodyPr/>
          <a:lstStyle/>
          <a:p>
            <a:r>
              <a:rPr lang="en-US" b="1" u="sng" dirty="0" smtClean="0">
                <a:latin typeface="Algerian" pitchFamily="82" charset="0"/>
              </a:rPr>
              <a:t>RADIOLOGY MODULE</a:t>
            </a:r>
            <a:endParaRPr lang="en-US" b="1" u="sng" dirty="0">
              <a:latin typeface="Algerian" pitchFamily="82" charset="0"/>
            </a:endParaRPr>
          </a:p>
        </p:txBody>
      </p:sp>
      <p:cxnSp>
        <p:nvCxnSpPr>
          <p:cNvPr id="6" name="Straight Arrow Connector 5"/>
          <p:cNvCxnSpPr>
            <a:stCxn id="7" idx="1"/>
          </p:cNvCxnSpPr>
          <p:nvPr/>
        </p:nvCxnSpPr>
        <p:spPr>
          <a:xfrm flipH="1">
            <a:off x="3048000" y="2089666"/>
            <a:ext cx="685800"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1905000"/>
            <a:ext cx="2819400" cy="369332"/>
          </a:xfrm>
          <a:prstGeom prst="rect">
            <a:avLst/>
          </a:prstGeom>
          <a:noFill/>
        </p:spPr>
        <p:txBody>
          <a:bodyPr wrap="square" rtlCol="0">
            <a:spAutoFit/>
          </a:bodyPr>
          <a:lstStyle/>
          <a:p>
            <a:r>
              <a:rPr lang="en-US" dirty="0" smtClean="0"/>
              <a:t>name/description/concept </a:t>
            </a:r>
            <a:endParaRPr lang="en-US" dirty="0"/>
          </a:p>
        </p:txBody>
      </p:sp>
      <p:cxnSp>
        <p:nvCxnSpPr>
          <p:cNvPr id="11" name="Straight Arrow Connector 10"/>
          <p:cNvCxnSpPr/>
          <p:nvPr/>
        </p:nvCxnSpPr>
        <p:spPr>
          <a:xfrm flipH="1">
            <a:off x="685800" y="37338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505200"/>
            <a:ext cx="1676400" cy="369332"/>
          </a:xfrm>
          <a:prstGeom prst="rect">
            <a:avLst/>
          </a:prstGeom>
          <a:noFill/>
        </p:spPr>
        <p:txBody>
          <a:bodyPr wrap="square" rtlCol="0">
            <a:spAutoFit/>
          </a:bodyPr>
          <a:lstStyle/>
          <a:p>
            <a:r>
              <a:rPr lang="en-US" dirty="0" smtClean="0"/>
              <a:t>Form Elements</a:t>
            </a:r>
            <a:endParaRPr lang="en-US" dirty="0"/>
          </a:p>
        </p:txBody>
      </p:sp>
      <p:sp>
        <p:nvSpPr>
          <p:cNvPr id="14" name="Slide Number Placeholder 13"/>
          <p:cNvSpPr>
            <a:spLocks noGrp="1"/>
          </p:cNvSpPr>
          <p:nvPr>
            <p:ph type="sldNum" sz="quarter" idx="12"/>
          </p:nvPr>
        </p:nvSpPr>
        <p:spPr/>
        <p:txBody>
          <a:bodyPr/>
          <a:lstStyle/>
          <a:p>
            <a:fld id="{B65A3918-F5E6-46CA-AD84-A11BED31725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8400"/>
            <a:ext cx="8839200" cy="1143000"/>
          </a:xfrm>
        </p:spPr>
        <p:txBody>
          <a:bodyPr>
            <a:noAutofit/>
          </a:bodyPr>
          <a:lstStyle/>
          <a:p>
            <a:r>
              <a:rPr lang="en-US" b="1" u="sng" dirty="0" smtClean="0">
                <a:latin typeface="Algerian" pitchFamily="82" charset="0"/>
              </a:rPr>
              <a:t>TESTING OF HOSPITAL INFORMATION SYSTEM</a:t>
            </a:r>
            <a:endParaRPr lang="en-US" b="1" u="sng" dirty="0">
              <a:latin typeface="Algerian" pitchFamily="82" charset="0"/>
            </a:endParaRPr>
          </a:p>
        </p:txBody>
      </p:sp>
      <p:pic>
        <p:nvPicPr>
          <p:cNvPr id="6145" name="Picture 1"/>
          <p:cNvPicPr>
            <a:picLocks noChangeAspect="1" noChangeArrowheads="1"/>
          </p:cNvPicPr>
          <p:nvPr/>
        </p:nvPicPr>
        <p:blipFill>
          <a:blip r:embed="rId2" cstate="print"/>
          <a:srcRect/>
          <a:stretch>
            <a:fillRect/>
          </a:stretch>
        </p:blipFill>
        <p:spPr bwMode="auto">
          <a:xfrm>
            <a:off x="6096000" y="4114800"/>
            <a:ext cx="2438400" cy="24384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5A3918-F5E6-46CA-AD84-A11BED31725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8229600" cy="4800600"/>
          </a:xfrm>
        </p:spPr>
        <p:txBody>
          <a:bodyPr>
            <a:normAutofit fontScale="77500" lnSpcReduction="20000"/>
          </a:bodyPr>
          <a:lstStyle/>
          <a:p>
            <a:pPr>
              <a:buNone/>
            </a:pPr>
            <a:r>
              <a:rPr lang="en-US" dirty="0" smtClean="0"/>
              <a:t>The testing of Modules is done in 2 rounds</a:t>
            </a:r>
          </a:p>
          <a:p>
            <a:pPr>
              <a:buNone/>
            </a:pPr>
            <a:r>
              <a:rPr lang="en-US" dirty="0" smtClean="0"/>
              <a:t>Round1:</a:t>
            </a:r>
          </a:p>
          <a:p>
            <a:r>
              <a:rPr lang="en-US" dirty="0" smtClean="0"/>
              <a:t>In this round the whole process flow of the system is tested by logging in as an System   administrator and it is also seen that the modules are functioning or not in a proper flow.</a:t>
            </a:r>
          </a:p>
          <a:p>
            <a:pPr>
              <a:buNone/>
            </a:pPr>
            <a:r>
              <a:rPr lang="en-US" dirty="0" smtClean="0"/>
              <a:t> </a:t>
            </a:r>
          </a:p>
          <a:p>
            <a:pPr>
              <a:buNone/>
            </a:pPr>
            <a:r>
              <a:rPr lang="en-US" dirty="0" smtClean="0"/>
              <a:t>Round 2:</a:t>
            </a:r>
          </a:p>
          <a:p>
            <a:r>
              <a:rPr lang="en-US" dirty="0" smtClean="0"/>
              <a:t>In this round the process flows of different module is checked by logging in as specific role. E.g. Laboratory Module is tested by logging in as Lab Technician and Lab Administrator. By this way it can also be tested that the roles and privileges which are assigned are working or not.</a:t>
            </a:r>
          </a:p>
          <a:p>
            <a:endParaRPr lang="en-US" dirty="0"/>
          </a:p>
        </p:txBody>
      </p:sp>
      <p:sp>
        <p:nvSpPr>
          <p:cNvPr id="6" name="Slide Number Placeholder 5"/>
          <p:cNvSpPr>
            <a:spLocks noGrp="1"/>
          </p:cNvSpPr>
          <p:nvPr>
            <p:ph type="sldNum" sz="quarter" idx="12"/>
          </p:nvPr>
        </p:nvSpPr>
        <p:spPr/>
        <p:txBody>
          <a:bodyPr/>
          <a:lstStyle/>
          <a:p>
            <a:fld id="{B65A3918-F5E6-46CA-AD84-A11BED31725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2728912" y="2819400"/>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15" name="AutoShape 3"/>
          <p:cNvSpPr>
            <a:spLocks/>
          </p:cNvSpPr>
          <p:nvPr/>
        </p:nvSpPr>
        <p:spPr bwMode="auto">
          <a:xfrm>
            <a:off x="3886200" y="3178125"/>
            <a:ext cx="228600" cy="1371599"/>
          </a:xfrm>
          <a:prstGeom prst="rightBrace">
            <a:avLst>
              <a:gd name="adj1" fmla="val 41419"/>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916" name="AutoShape 4"/>
          <p:cNvSpPr>
            <a:spLocks noChangeArrowheads="1"/>
          </p:cNvSpPr>
          <p:nvPr/>
        </p:nvSpPr>
        <p:spPr bwMode="auto">
          <a:xfrm>
            <a:off x="3810000" y="838200"/>
            <a:ext cx="1676400" cy="32385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Test Plan</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17" name="AutoShape 5"/>
          <p:cNvSpPr>
            <a:spLocks noChangeArrowheads="1"/>
          </p:cNvSpPr>
          <p:nvPr/>
        </p:nvSpPr>
        <p:spPr bwMode="auto">
          <a:xfrm>
            <a:off x="1828800" y="1425524"/>
            <a:ext cx="1905000" cy="576262"/>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Test Case Writing and Review</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18" name="AutoShape 6"/>
          <p:cNvSpPr>
            <a:spLocks noChangeArrowheads="1"/>
          </p:cNvSpPr>
          <p:nvPr/>
        </p:nvSpPr>
        <p:spPr bwMode="auto">
          <a:xfrm>
            <a:off x="2667000" y="20351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19" name="AutoShape 7"/>
          <p:cNvSpPr>
            <a:spLocks noChangeArrowheads="1"/>
          </p:cNvSpPr>
          <p:nvPr/>
        </p:nvSpPr>
        <p:spPr bwMode="auto">
          <a:xfrm>
            <a:off x="1819275" y="2263724"/>
            <a:ext cx="1990725"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Test Case Execution</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0" name="AutoShape 8"/>
          <p:cNvSpPr>
            <a:spLocks noChangeArrowheads="1"/>
          </p:cNvSpPr>
          <p:nvPr/>
        </p:nvSpPr>
        <p:spPr bwMode="auto">
          <a:xfrm>
            <a:off x="1905000" y="6378524"/>
            <a:ext cx="175260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UAT</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1" name="AutoShape 9"/>
          <p:cNvSpPr>
            <a:spLocks noChangeArrowheads="1"/>
          </p:cNvSpPr>
          <p:nvPr/>
        </p:nvSpPr>
        <p:spPr bwMode="auto">
          <a:xfrm>
            <a:off x="1752600" y="4321124"/>
            <a:ext cx="200025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Verification</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2" name="AutoShape 10"/>
          <p:cNvSpPr>
            <a:spLocks noChangeArrowheads="1"/>
          </p:cNvSpPr>
          <p:nvPr/>
        </p:nvSpPr>
        <p:spPr bwMode="auto">
          <a:xfrm>
            <a:off x="1828800" y="5692724"/>
            <a:ext cx="182880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Release</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3" name="AutoShape 11"/>
          <p:cNvSpPr>
            <a:spLocks noChangeArrowheads="1"/>
          </p:cNvSpPr>
          <p:nvPr/>
        </p:nvSpPr>
        <p:spPr bwMode="auto">
          <a:xfrm>
            <a:off x="1828800" y="5006924"/>
            <a:ext cx="184785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Close</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4" name="AutoShape 12"/>
          <p:cNvSpPr>
            <a:spLocks noChangeArrowheads="1"/>
          </p:cNvSpPr>
          <p:nvPr/>
        </p:nvSpPr>
        <p:spPr bwMode="auto">
          <a:xfrm>
            <a:off x="1809750" y="3593120"/>
            <a:ext cx="200025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Fixing</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5" name="AutoShape 13"/>
          <p:cNvSpPr>
            <a:spLocks noChangeArrowheads="1"/>
          </p:cNvSpPr>
          <p:nvPr/>
        </p:nvSpPr>
        <p:spPr bwMode="auto">
          <a:xfrm>
            <a:off x="1752600" y="2949524"/>
            <a:ext cx="2057400" cy="381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Reporting</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26" name="AutoShape 14"/>
          <p:cNvSpPr>
            <a:spLocks noChangeArrowheads="1"/>
          </p:cNvSpPr>
          <p:nvPr/>
        </p:nvSpPr>
        <p:spPr bwMode="auto">
          <a:xfrm>
            <a:off x="2728912" y="34067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27" name="AutoShape 15"/>
          <p:cNvSpPr>
            <a:spLocks noChangeArrowheads="1"/>
          </p:cNvSpPr>
          <p:nvPr/>
        </p:nvSpPr>
        <p:spPr bwMode="auto">
          <a:xfrm>
            <a:off x="2728912" y="40925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28" name="AutoShape 16"/>
          <p:cNvSpPr>
            <a:spLocks noChangeArrowheads="1"/>
          </p:cNvSpPr>
          <p:nvPr/>
        </p:nvSpPr>
        <p:spPr bwMode="auto">
          <a:xfrm>
            <a:off x="2728912" y="47783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29" name="AutoShape 17"/>
          <p:cNvSpPr>
            <a:spLocks noChangeArrowheads="1"/>
          </p:cNvSpPr>
          <p:nvPr/>
        </p:nvSpPr>
        <p:spPr bwMode="auto">
          <a:xfrm>
            <a:off x="2743200" y="54641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30" name="AutoShape 18"/>
          <p:cNvSpPr>
            <a:spLocks noChangeArrowheads="1"/>
          </p:cNvSpPr>
          <p:nvPr/>
        </p:nvSpPr>
        <p:spPr bwMode="auto">
          <a:xfrm>
            <a:off x="2743200" y="6149924"/>
            <a:ext cx="90488" cy="209550"/>
          </a:xfrm>
          <a:prstGeom prst="downArrow">
            <a:avLst>
              <a:gd name="adj1" fmla="val 50000"/>
              <a:gd name="adj2" fmla="val 57894"/>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38931" name="AutoShape 19"/>
          <p:cNvSpPr>
            <a:spLocks noChangeArrowheads="1"/>
          </p:cNvSpPr>
          <p:nvPr/>
        </p:nvSpPr>
        <p:spPr bwMode="auto">
          <a:xfrm>
            <a:off x="3810000" y="6516637"/>
            <a:ext cx="285750" cy="90487"/>
          </a:xfrm>
          <a:prstGeom prst="rightArrow">
            <a:avLst>
              <a:gd name="adj1" fmla="val 50000"/>
              <a:gd name="adj2" fmla="val 78948"/>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932" name="AutoShape 20"/>
          <p:cNvSpPr>
            <a:spLocks noChangeArrowheads="1"/>
          </p:cNvSpPr>
          <p:nvPr/>
        </p:nvSpPr>
        <p:spPr bwMode="auto">
          <a:xfrm>
            <a:off x="4191000" y="6378524"/>
            <a:ext cx="1762125" cy="331788"/>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Implementation</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38933" name="AutoShape 21"/>
          <p:cNvSpPr>
            <a:spLocks/>
          </p:cNvSpPr>
          <p:nvPr/>
        </p:nvSpPr>
        <p:spPr bwMode="auto">
          <a:xfrm>
            <a:off x="3810000" y="2416124"/>
            <a:ext cx="1162050" cy="2819400"/>
          </a:xfrm>
          <a:prstGeom prst="rightBrace">
            <a:avLst>
              <a:gd name="adj1" fmla="val 17486"/>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38934" name="AutoShape 22"/>
          <p:cNvCxnSpPr>
            <a:cxnSpLocks noChangeShapeType="1"/>
          </p:cNvCxnSpPr>
          <p:nvPr/>
        </p:nvCxnSpPr>
        <p:spPr bwMode="auto">
          <a:xfrm flipH="1">
            <a:off x="3276600" y="1120724"/>
            <a:ext cx="438150" cy="280987"/>
          </a:xfrm>
          <a:prstGeom prst="straightConnector1">
            <a:avLst/>
          </a:prstGeom>
          <a:noFill/>
          <a:ln w="9525">
            <a:solidFill>
              <a:srgbClr val="000000"/>
            </a:solidFill>
            <a:round/>
            <a:headEnd/>
            <a:tailEnd type="triangle" w="med" len="med"/>
          </a:ln>
        </p:spPr>
      </p:cxnSp>
      <p:cxnSp>
        <p:nvCxnSpPr>
          <p:cNvPr id="38935" name="AutoShape 23"/>
          <p:cNvCxnSpPr>
            <a:cxnSpLocks noChangeShapeType="1"/>
          </p:cNvCxnSpPr>
          <p:nvPr/>
        </p:nvCxnSpPr>
        <p:spPr bwMode="auto">
          <a:xfrm>
            <a:off x="5562600" y="1120724"/>
            <a:ext cx="466725" cy="280987"/>
          </a:xfrm>
          <a:prstGeom prst="straightConnector1">
            <a:avLst/>
          </a:prstGeom>
          <a:noFill/>
          <a:ln w="9525">
            <a:solidFill>
              <a:srgbClr val="000000"/>
            </a:solidFill>
            <a:round/>
            <a:headEnd/>
            <a:tailEnd type="triangle" w="med" len="med"/>
          </a:ln>
        </p:spPr>
      </p:cxnSp>
      <p:sp>
        <p:nvSpPr>
          <p:cNvPr id="38936" name="AutoShape 24"/>
          <p:cNvSpPr>
            <a:spLocks noChangeArrowheads="1"/>
          </p:cNvSpPr>
          <p:nvPr/>
        </p:nvSpPr>
        <p:spPr bwMode="auto">
          <a:xfrm>
            <a:off x="5715000" y="1425524"/>
            <a:ext cx="1981200" cy="6858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Testing against Requirement</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25" name="TextBox 24"/>
          <p:cNvSpPr txBox="1"/>
          <p:nvPr/>
        </p:nvSpPr>
        <p:spPr>
          <a:xfrm>
            <a:off x="609600" y="152400"/>
            <a:ext cx="8001000" cy="646331"/>
          </a:xfrm>
          <a:prstGeom prst="rect">
            <a:avLst/>
          </a:prstGeom>
          <a:noFill/>
        </p:spPr>
        <p:txBody>
          <a:bodyPr wrap="square" rtlCol="0">
            <a:spAutoFit/>
          </a:bodyPr>
          <a:lstStyle/>
          <a:p>
            <a:pPr algn="ctr"/>
            <a:r>
              <a:rPr lang="en-US" sz="3600" b="1" u="sng" dirty="0" smtClean="0">
                <a:latin typeface="Algerian" pitchFamily="82" charset="0"/>
              </a:rPr>
              <a:t>Steps of testing</a:t>
            </a:r>
            <a:endParaRPr lang="en-US" sz="3600" b="1" u="sng" dirty="0">
              <a:latin typeface="Algerian" pitchFamily="82" charset="0"/>
            </a:endParaRPr>
          </a:p>
        </p:txBody>
      </p:sp>
      <p:sp>
        <p:nvSpPr>
          <p:cNvPr id="26" name="Slide Number Placeholder 25"/>
          <p:cNvSpPr>
            <a:spLocks noGrp="1"/>
          </p:cNvSpPr>
          <p:nvPr>
            <p:ph type="sldNum" sz="quarter" idx="12"/>
          </p:nvPr>
        </p:nvSpPr>
        <p:spPr/>
        <p:txBody>
          <a:bodyPr/>
          <a:lstStyle/>
          <a:p>
            <a:fld id="{B65A3918-F5E6-46CA-AD84-A11BED31725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0" y="1371600"/>
            <a:ext cx="9144000" cy="5257799"/>
          </a:xfrm>
          <a:prstGeom prst="rect">
            <a:avLst/>
          </a:prstGeom>
          <a:noFill/>
          <a:ln w="9525">
            <a:solidFill>
              <a:schemeClr val="tx1"/>
            </a:solidFill>
            <a:miter lim="800000"/>
            <a:headEnd/>
            <a:tailEnd/>
          </a:ln>
        </p:spPr>
      </p:pic>
      <p:sp>
        <p:nvSpPr>
          <p:cNvPr id="5" name="Slide Number Placeholder 4"/>
          <p:cNvSpPr>
            <a:spLocks noGrp="1"/>
          </p:cNvSpPr>
          <p:nvPr>
            <p:ph type="sldNum" sz="quarter" idx="12"/>
          </p:nvPr>
        </p:nvSpPr>
        <p:spPr/>
        <p:txBody>
          <a:bodyPr/>
          <a:lstStyle/>
          <a:p>
            <a:fld id="{B65A3918-F5E6-46CA-AD84-A11BED31725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Algerian" pitchFamily="82" charset="0"/>
              </a:rPr>
              <a:t>Gaps found after testing</a:t>
            </a:r>
            <a:endParaRPr lang="en-US" b="1" u="sng" dirty="0">
              <a:latin typeface="Algerian" pitchFamily="82" charset="0"/>
            </a:endParaRPr>
          </a:p>
        </p:txBody>
      </p:sp>
      <p:graphicFrame>
        <p:nvGraphicFramePr>
          <p:cNvPr id="3" name="Diagram 2"/>
          <p:cNvGraphicFramePr/>
          <p:nvPr/>
        </p:nvGraphicFramePr>
        <p:xfrm>
          <a:off x="304800" y="12192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5A3918-F5E6-46CA-AD84-A11BED31725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u="sng" dirty="0" smtClean="0">
                <a:latin typeface="Algerian" pitchFamily="82" charset="0"/>
              </a:rPr>
              <a:t>recommendations</a:t>
            </a:r>
            <a:endParaRPr lang="en-US" b="1" u="sng" dirty="0">
              <a:latin typeface="Algerian" pitchFamily="82" charset="0"/>
            </a:endParaRPr>
          </a:p>
        </p:txBody>
      </p:sp>
      <p:sp>
        <p:nvSpPr>
          <p:cNvPr id="4" name="Content Placeholder 3"/>
          <p:cNvSpPr>
            <a:spLocks noGrp="1"/>
          </p:cNvSpPr>
          <p:nvPr>
            <p:ph idx="1"/>
          </p:nvPr>
        </p:nvSpPr>
        <p:spPr>
          <a:xfrm>
            <a:off x="457200" y="1143000"/>
            <a:ext cx="8229600" cy="5410200"/>
          </a:xfrm>
        </p:spPr>
        <p:txBody>
          <a:bodyPr>
            <a:normAutofit fontScale="62500" lnSpcReduction="20000"/>
          </a:bodyPr>
          <a:lstStyle/>
          <a:p>
            <a:r>
              <a:rPr lang="en-US" dirty="0" smtClean="0"/>
              <a:t>Test scripts should be updated regularly</a:t>
            </a:r>
          </a:p>
          <a:p>
            <a:pPr>
              <a:buNone/>
            </a:pPr>
            <a:endParaRPr lang="en-US" dirty="0" smtClean="0"/>
          </a:p>
          <a:p>
            <a:r>
              <a:rPr lang="en-US" dirty="0" smtClean="0"/>
              <a:t>Re-processing of the requirement template should be done on regular bases so that the requirements are complete.</a:t>
            </a:r>
          </a:p>
          <a:p>
            <a:pPr>
              <a:buNone/>
            </a:pPr>
            <a:endParaRPr lang="en-US" dirty="0" smtClean="0"/>
          </a:p>
          <a:p>
            <a:r>
              <a:rPr lang="en-US" dirty="0" smtClean="0"/>
              <a:t>Sign-off should be taken from the users at the end of every step of requirement gathering process as the requirements don’t keep on changing.</a:t>
            </a:r>
          </a:p>
          <a:p>
            <a:pPr>
              <a:buNone/>
            </a:pPr>
            <a:endParaRPr lang="en-US" dirty="0" smtClean="0"/>
          </a:p>
          <a:p>
            <a:r>
              <a:rPr lang="en-US" dirty="0" smtClean="0"/>
              <a:t>Setting up of a local centralized IT department within the hospital to take care of HIS working.</a:t>
            </a:r>
          </a:p>
          <a:p>
            <a:pPr>
              <a:buNone/>
            </a:pPr>
            <a:endParaRPr lang="en-US" dirty="0" smtClean="0"/>
          </a:p>
          <a:p>
            <a:r>
              <a:rPr lang="en-US" dirty="0" smtClean="0"/>
              <a:t> Responsibility comes with accountability and hence the client side should be held equally accountable for any kind of changes and additions that has to be made to software.</a:t>
            </a:r>
          </a:p>
          <a:p>
            <a:endParaRPr lang="en-US" dirty="0" smtClean="0"/>
          </a:p>
          <a:p>
            <a:r>
              <a:rPr lang="en-US" dirty="0" smtClean="0"/>
              <a:t>The developers of the system should be based locally, so that the bugs and technical issues are resolved early.</a:t>
            </a:r>
          </a:p>
          <a:p>
            <a:endParaRPr lang="en-US" dirty="0"/>
          </a:p>
        </p:txBody>
      </p:sp>
      <p:sp>
        <p:nvSpPr>
          <p:cNvPr id="5" name="Slide Number Placeholder 4"/>
          <p:cNvSpPr>
            <a:spLocks noGrp="1"/>
          </p:cNvSpPr>
          <p:nvPr>
            <p:ph type="sldNum" sz="quarter" idx="12"/>
          </p:nvPr>
        </p:nvSpPr>
        <p:spPr/>
        <p:txBody>
          <a:bodyPr/>
          <a:lstStyle/>
          <a:p>
            <a:fld id="{B65A3918-F5E6-46CA-AD84-A11BED31725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2057400"/>
          </a:xfrm>
        </p:spPr>
        <p:txBody>
          <a:bodyPr>
            <a:normAutofit fontScale="90000"/>
          </a:bodyPr>
          <a:lstStyle/>
          <a:p>
            <a:r>
              <a:rPr lang="en-US" b="1" u="sng" dirty="0" smtClean="0">
                <a:latin typeface="Algerian" pitchFamily="82" charset="0"/>
              </a:rPr>
              <a:t/>
            </a:r>
            <a:br>
              <a:rPr lang="en-US" b="1" u="sng" dirty="0" smtClean="0">
                <a:latin typeface="Algerian" pitchFamily="82" charset="0"/>
              </a:rPr>
            </a:br>
            <a:r>
              <a:rPr lang="en-US" b="1" u="sng" dirty="0" smtClean="0">
                <a:latin typeface="Algerian" pitchFamily="82" charset="0"/>
              </a:rPr>
              <a:t/>
            </a:r>
            <a:br>
              <a:rPr lang="en-US" b="1" u="sng" dirty="0" smtClean="0">
                <a:latin typeface="Algerian" pitchFamily="82" charset="0"/>
              </a:rPr>
            </a:br>
            <a:r>
              <a:rPr lang="en-US" b="1" u="sng" dirty="0" smtClean="0">
                <a:latin typeface="Algerian" pitchFamily="82" charset="0"/>
              </a:rPr>
              <a:t>CASE STUDY ON USER PERSPECTIVE OF HOSPITAL MANAGEMENT INFORMATION SYSTEM</a:t>
            </a:r>
            <a:r>
              <a:rPr lang="en-US" dirty="0" smtClean="0">
                <a:latin typeface="Algerian" pitchFamily="82" charset="0"/>
              </a:rPr>
              <a:t/>
            </a:r>
            <a:br>
              <a:rPr lang="en-US" dirty="0" smtClean="0">
                <a:latin typeface="Algerian" pitchFamily="82" charset="0"/>
              </a:rPr>
            </a:br>
            <a:r>
              <a:rPr lang="en-US" dirty="0" smtClean="0">
                <a:latin typeface="Algerian" pitchFamily="82" charset="0"/>
              </a:rPr>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5A3918-F5E6-46CA-AD84-A11BED31725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2933700" cy="1562100"/>
          </a:xfrm>
          <a:prstGeom prst="rect">
            <a:avLst/>
          </a:prstGeom>
          <a:noFill/>
          <a:ln w="9525">
            <a:noFill/>
            <a:miter lim="800000"/>
            <a:headEnd/>
            <a:tailEnd/>
          </a:ln>
          <a:effectLst/>
        </p:spPr>
      </p:pic>
      <p:sp>
        <p:nvSpPr>
          <p:cNvPr id="5" name="TextBox 4"/>
          <p:cNvSpPr txBox="1"/>
          <p:nvPr/>
        </p:nvSpPr>
        <p:spPr>
          <a:xfrm>
            <a:off x="228600" y="1828800"/>
            <a:ext cx="8382000" cy="892552"/>
          </a:xfrm>
          <a:prstGeom prst="rect">
            <a:avLst/>
          </a:prstGeom>
          <a:noFill/>
        </p:spPr>
        <p:txBody>
          <a:bodyPr wrap="square" rtlCol="0">
            <a:spAutoFit/>
          </a:bodyPr>
          <a:lstStyle/>
          <a:p>
            <a:r>
              <a:rPr lang="en-US" sz="2600" dirty="0" smtClean="0"/>
              <a:t>The study aims at analyzing the knowledge, attitude and behavior of Doctors for use of HMIS in clinical practice.</a:t>
            </a:r>
            <a:endParaRPr lang="en-US" sz="2600" dirty="0"/>
          </a:p>
        </p:txBody>
      </p:sp>
      <p:pic>
        <p:nvPicPr>
          <p:cNvPr id="43011" name="Picture 3"/>
          <p:cNvPicPr>
            <a:picLocks noChangeAspect="1" noChangeArrowheads="1"/>
          </p:cNvPicPr>
          <p:nvPr/>
        </p:nvPicPr>
        <p:blipFill>
          <a:blip r:embed="rId3" cstate="print"/>
          <a:srcRect/>
          <a:stretch>
            <a:fillRect/>
          </a:stretch>
        </p:blipFill>
        <p:spPr bwMode="auto">
          <a:xfrm>
            <a:off x="381000" y="3124200"/>
            <a:ext cx="2552700" cy="923925"/>
          </a:xfrm>
          <a:prstGeom prst="rect">
            <a:avLst/>
          </a:prstGeom>
          <a:noFill/>
          <a:ln w="9525">
            <a:noFill/>
            <a:miter lim="800000"/>
            <a:headEnd/>
            <a:tailEnd/>
          </a:ln>
          <a:effectLst/>
        </p:spPr>
      </p:pic>
      <p:sp>
        <p:nvSpPr>
          <p:cNvPr id="7" name="TextBox 6"/>
          <p:cNvSpPr txBox="1"/>
          <p:nvPr/>
        </p:nvSpPr>
        <p:spPr>
          <a:xfrm>
            <a:off x="228600" y="4343400"/>
            <a:ext cx="8305800" cy="2092881"/>
          </a:xfrm>
          <a:prstGeom prst="rect">
            <a:avLst/>
          </a:prstGeom>
          <a:noFill/>
        </p:spPr>
        <p:txBody>
          <a:bodyPr wrap="square" rtlCol="0">
            <a:spAutoFit/>
          </a:bodyPr>
          <a:lstStyle/>
          <a:p>
            <a:r>
              <a:rPr lang="en-US" sz="2600" dirty="0" smtClean="0"/>
              <a:t>The method used for data collection is convenience sampling which included 25 respondents and the tool used for data collection is questionnaire.</a:t>
            </a:r>
          </a:p>
          <a:p>
            <a:r>
              <a:rPr lang="en-US" sz="2600" dirty="0" smtClean="0"/>
              <a:t>The data was analyzed using Bi- variate Correlation method in SPSS 16.0 </a:t>
            </a:r>
            <a:endParaRPr lang="en-US" sz="2600" dirty="0"/>
          </a:p>
        </p:txBody>
      </p:sp>
      <p:sp>
        <p:nvSpPr>
          <p:cNvPr id="6" name="Slide Number Placeholder 5"/>
          <p:cNvSpPr>
            <a:spLocks noGrp="1"/>
          </p:cNvSpPr>
          <p:nvPr>
            <p:ph type="sldNum" sz="quarter" idx="12"/>
          </p:nvPr>
        </p:nvSpPr>
        <p:spPr/>
        <p:txBody>
          <a:bodyPr/>
          <a:lstStyle/>
          <a:p>
            <a:fld id="{B65A3918-F5E6-46CA-AD84-A11BED31725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B65A3918-F5E6-46CA-AD84-A11BED31725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r="14286"/>
          <a:stretch>
            <a:fillRect/>
          </a:stretch>
        </p:blipFill>
        <p:spPr bwMode="auto">
          <a:xfrm>
            <a:off x="228600" y="381000"/>
            <a:ext cx="4419600" cy="3581400"/>
          </a:xfrm>
          <a:prstGeom prst="rect">
            <a:avLst/>
          </a:prstGeom>
          <a:noFill/>
          <a:ln w="9525">
            <a:solidFill>
              <a:schemeClr val="tx1"/>
            </a:solidFill>
            <a:miter lim="800000"/>
            <a:headEnd/>
            <a:tailEnd/>
          </a:ln>
        </p:spPr>
      </p:pic>
      <p:pic>
        <p:nvPicPr>
          <p:cNvPr id="5" name="Picture 4"/>
          <p:cNvPicPr/>
          <p:nvPr/>
        </p:nvPicPr>
        <p:blipFill>
          <a:blip r:embed="rId3" cstate="print"/>
          <a:srcRect l="2696" r="14069" b="24325"/>
          <a:stretch>
            <a:fillRect/>
          </a:stretch>
        </p:blipFill>
        <p:spPr bwMode="auto">
          <a:xfrm>
            <a:off x="3124200" y="4038600"/>
            <a:ext cx="5867400" cy="2819400"/>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B65A3918-F5E6-46CA-AD84-A11BED31725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199" y="533400"/>
          <a:ext cx="8229602" cy="2641600"/>
        </p:xfrm>
        <a:graphic>
          <a:graphicData uri="http://schemas.openxmlformats.org/drawingml/2006/table">
            <a:tbl>
              <a:tblPr/>
              <a:tblGrid>
                <a:gridCol w="2733332"/>
                <a:gridCol w="2218552"/>
                <a:gridCol w="1639999"/>
                <a:gridCol w="1637719"/>
              </a:tblGrid>
              <a:tr h="304800">
                <a:tc gridSpan="4">
                  <a:txBody>
                    <a:bodyPr/>
                    <a:lstStyle/>
                    <a:p>
                      <a:pPr marL="0" marR="0" algn="ctr">
                        <a:lnSpc>
                          <a:spcPts val="1600"/>
                        </a:lnSpc>
                        <a:spcBef>
                          <a:spcPts val="0"/>
                        </a:spcBef>
                        <a:spcAft>
                          <a:spcPts val="0"/>
                        </a:spcAft>
                      </a:pPr>
                      <a:r>
                        <a:rPr lang="en-US" sz="900" b="1" dirty="0">
                          <a:solidFill>
                            <a:srgbClr val="000000"/>
                          </a:solidFill>
                          <a:latin typeface="Arial"/>
                          <a:ea typeface="Times New Roman"/>
                          <a:cs typeface="Times New Roman"/>
                        </a:rPr>
                        <a:t>Correlations</a:t>
                      </a:r>
                      <a:endParaRPr lang="en-US" sz="1200" dirty="0">
                        <a:latin typeface="Times New Roman"/>
                        <a:ea typeface="Times New Roman"/>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nSpc>
                          <a:spcPct val="115000"/>
                        </a:lnSpc>
                        <a:spcBef>
                          <a:spcPts val="0"/>
                        </a:spcBef>
                        <a:spcAft>
                          <a:spcPts val="0"/>
                        </a:spcAft>
                      </a:pPr>
                      <a:endParaRPr lang="en-US" sz="1100" dirty="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dirty="0">
                          <a:solidFill>
                            <a:srgbClr val="000000"/>
                          </a:solidFill>
                          <a:latin typeface="Arial"/>
                          <a:ea typeface="Times New Roman"/>
                          <a:cs typeface="Times New Roman"/>
                        </a:rPr>
                        <a:t>Can HMIS increases work efficiency?</a:t>
                      </a:r>
                      <a:endParaRPr lang="en-US" sz="1100" dirty="0">
                        <a:latin typeface="Times New Roman"/>
                        <a:ea typeface="Times New Roman"/>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dirty="0">
                          <a:solidFill>
                            <a:srgbClr val="000000"/>
                          </a:solidFill>
                          <a:latin typeface="Arial"/>
                          <a:ea typeface="Times New Roman"/>
                          <a:cs typeface="Times New Roman"/>
                        </a:rPr>
                        <a:t>Does HMIS application make you work more effectively?</a:t>
                      </a:r>
                      <a:endParaRPr lang="en-US" sz="1100" dirty="0">
                        <a:latin typeface="Times New Roman"/>
                        <a:ea typeface="Times New Roman"/>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0">
                <a:tc rowSpan="3">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Can HMIS increases work efficiency?</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Pearson Correlation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Times New Roman"/>
                          <a:cs typeface="Times New Roman"/>
                        </a:rPr>
                        <a:t>1</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Times New Roman"/>
                          <a:cs typeface="Times New Roman"/>
                        </a:rPr>
                        <a:t>.659</a:t>
                      </a:r>
                      <a:r>
                        <a:rPr lang="en-US" sz="1100" baseline="30000" dirty="0">
                          <a:solidFill>
                            <a:srgbClr val="000000"/>
                          </a:solidFill>
                          <a:latin typeface="Arial"/>
                          <a:ea typeface="Times New Roman"/>
                          <a:cs typeface="Times New Roman"/>
                        </a:rPr>
                        <a:t>**</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Times New Roman"/>
                          <a:cs typeface="Times New Roman"/>
                        </a:rPr>
                        <a:t>.000</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Times New Roman"/>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Times New Roman"/>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0">
                <a:tc rowSpan="3">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Does HMIS application make you work more effectively?</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Pearson Correlation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Times New Roman"/>
                          <a:cs typeface="Times New Roman"/>
                        </a:rPr>
                        <a:t>.659</a:t>
                      </a:r>
                      <a:r>
                        <a:rPr lang="en-US" sz="1100" baseline="30000">
                          <a:solidFill>
                            <a:srgbClr val="000000"/>
                          </a:solidFill>
                          <a:latin typeface="Arial"/>
                          <a:ea typeface="Times New Roman"/>
                          <a:cs typeface="Times New Roman"/>
                        </a:rPr>
                        <a:t>**</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Times New Roman"/>
                          <a:cs typeface="Times New Roman"/>
                        </a:rPr>
                        <a:t>1</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Times New Roman"/>
                          <a:cs typeface="Times New Roman"/>
                        </a:rPr>
                        <a:t>.000</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Times New Roman"/>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0">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Times New Roman"/>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Times New Roman"/>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Times New Roman"/>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0">
                <a:tc gridSpan="3">
                  <a:txBody>
                    <a:bodyPr/>
                    <a:lstStyle/>
                    <a:p>
                      <a:pPr marL="0" marR="0">
                        <a:lnSpc>
                          <a:spcPts val="1600"/>
                        </a:lnSpc>
                        <a:spcBef>
                          <a:spcPts val="0"/>
                        </a:spcBef>
                        <a:spcAft>
                          <a:spcPts val="0"/>
                        </a:spcAft>
                      </a:pPr>
                      <a:r>
                        <a:rPr lang="en-US" sz="1100" dirty="0">
                          <a:solidFill>
                            <a:srgbClr val="000000"/>
                          </a:solidFill>
                          <a:latin typeface="Arial"/>
                          <a:ea typeface="Times New Roman"/>
                          <a:cs typeface="Times New Roman"/>
                        </a:rPr>
                        <a:t>**. Correlation is significant at the 0.01 level (2-tailed).</a:t>
                      </a:r>
                      <a:endParaRPr lang="en-US" sz="1100" dirty="0">
                        <a:latin typeface="Times New Roman"/>
                        <a:ea typeface="Times New Roman"/>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1100" dirty="0">
                        <a:latin typeface="Times New Roman"/>
                        <a:ea typeface="Times New Roman"/>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4" name="TextBox 3"/>
          <p:cNvSpPr txBox="1"/>
          <p:nvPr/>
        </p:nvSpPr>
        <p:spPr>
          <a:xfrm>
            <a:off x="457200" y="3505200"/>
            <a:ext cx="8153400" cy="3447098"/>
          </a:xfrm>
          <a:prstGeom prst="rect">
            <a:avLst/>
          </a:prstGeom>
          <a:noFill/>
        </p:spPr>
        <p:txBody>
          <a:bodyPr wrap="square" rtlCol="0">
            <a:spAutoFit/>
          </a:bodyPr>
          <a:lstStyle/>
          <a:p>
            <a:r>
              <a:rPr lang="en-US" sz="2000" dirty="0" smtClean="0">
                <a:solidFill>
                  <a:srgbClr val="FF0000"/>
                </a:solidFill>
              </a:rPr>
              <a:t>H</a:t>
            </a:r>
            <a:r>
              <a:rPr lang="en-US" sz="2000" baseline="-25000" dirty="0" smtClean="0">
                <a:solidFill>
                  <a:srgbClr val="FF0000"/>
                </a:solidFill>
              </a:rPr>
              <a:t>0</a:t>
            </a:r>
            <a:r>
              <a:rPr lang="en-US" sz="2000" dirty="0" smtClean="0"/>
              <a:t>:  Effective working with HMIS is related to increase in efficiency of work.</a:t>
            </a:r>
          </a:p>
          <a:p>
            <a:r>
              <a:rPr lang="en-US" sz="2000" dirty="0" smtClean="0">
                <a:solidFill>
                  <a:srgbClr val="FF0000"/>
                </a:solidFill>
              </a:rPr>
              <a:t>H</a:t>
            </a:r>
            <a:r>
              <a:rPr lang="en-US" sz="2000" baseline="-25000" dirty="0" smtClean="0">
                <a:solidFill>
                  <a:srgbClr val="FF0000"/>
                </a:solidFill>
              </a:rPr>
              <a:t>1</a:t>
            </a:r>
            <a:r>
              <a:rPr lang="en-US" sz="2000" dirty="0" smtClean="0"/>
              <a:t>: They are not related</a:t>
            </a:r>
          </a:p>
          <a:p>
            <a:endParaRPr lang="en-US" sz="2000" dirty="0" smtClean="0"/>
          </a:p>
          <a:p>
            <a:pPr>
              <a:buFont typeface="Arial" pitchFamily="34" charset="0"/>
              <a:buChar char="•"/>
            </a:pPr>
            <a:r>
              <a:rPr lang="en-US" sz="2000" dirty="0" smtClean="0"/>
              <a:t>The Pearson Co-relation value is .659 which is towards 1 thus there is a correlation between the 2 variables. </a:t>
            </a:r>
          </a:p>
          <a:p>
            <a:pPr>
              <a:buFont typeface="Arial" pitchFamily="34" charset="0"/>
              <a:buChar char="•"/>
            </a:pPr>
            <a:r>
              <a:rPr lang="en-US" sz="2000" dirty="0" smtClean="0"/>
              <a:t>And there is </a:t>
            </a:r>
            <a:r>
              <a:rPr lang="en-US" sz="2000" b="1" dirty="0" smtClean="0"/>
              <a:t>positive co-relation </a:t>
            </a:r>
            <a:r>
              <a:rPr lang="en-US" sz="2000" dirty="0" smtClean="0"/>
              <a:t>between the two i.e. they are directly related to each other. </a:t>
            </a:r>
          </a:p>
          <a:p>
            <a:pPr>
              <a:buFont typeface="Arial" pitchFamily="34" charset="0"/>
              <a:buChar char="•"/>
            </a:pPr>
            <a:r>
              <a:rPr lang="en-US" sz="2000" dirty="0" smtClean="0"/>
              <a:t>Thus If there is effective working with HMIS then it leads to increased efficiency of work.</a:t>
            </a:r>
          </a:p>
          <a:p>
            <a:endParaRPr lang="en-US" sz="2000" dirty="0" smtClean="0"/>
          </a:p>
          <a:p>
            <a:endParaRPr lang="en-US" dirty="0"/>
          </a:p>
        </p:txBody>
      </p:sp>
      <p:sp>
        <p:nvSpPr>
          <p:cNvPr id="6" name="Slide Number Placeholder 5"/>
          <p:cNvSpPr>
            <a:spLocks noGrp="1"/>
          </p:cNvSpPr>
          <p:nvPr>
            <p:ph type="sldNum" sz="quarter" idx="12"/>
          </p:nvPr>
        </p:nvSpPr>
        <p:spPr/>
        <p:txBody>
          <a:bodyPr/>
          <a:lstStyle/>
          <a:p>
            <a:fld id="{B65A3918-F5E6-46CA-AD84-A11BED31725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57200" y="457200"/>
          <a:ext cx="7543801" cy="2894705"/>
        </p:xfrm>
        <a:graphic>
          <a:graphicData uri="http://schemas.openxmlformats.org/drawingml/2006/table">
            <a:tbl>
              <a:tblPr/>
              <a:tblGrid>
                <a:gridCol w="2505924"/>
                <a:gridCol w="2033893"/>
                <a:gridCol w="1502860"/>
                <a:gridCol w="1501124"/>
              </a:tblGrid>
              <a:tr h="193787">
                <a:tc gridSpan="4">
                  <a:txBody>
                    <a:bodyPr/>
                    <a:lstStyle/>
                    <a:p>
                      <a:pPr marL="0" marR="0" algn="ctr">
                        <a:lnSpc>
                          <a:spcPts val="1600"/>
                        </a:lnSpc>
                        <a:spcBef>
                          <a:spcPts val="0"/>
                        </a:spcBef>
                        <a:spcAft>
                          <a:spcPts val="0"/>
                        </a:spcAft>
                      </a:pPr>
                      <a:r>
                        <a:rPr lang="en-US" sz="900" b="1" dirty="0">
                          <a:solidFill>
                            <a:srgbClr val="000000"/>
                          </a:solidFill>
                          <a:latin typeface="Arial"/>
                          <a:ea typeface="Calibri"/>
                          <a:cs typeface="Times New Roman"/>
                        </a:rPr>
                        <a:t>Correlations</a:t>
                      </a:r>
                      <a:endParaRPr lang="en-US" sz="1200" dirty="0">
                        <a:latin typeface="Times New Roman"/>
                        <a:ea typeface="Times New Roman"/>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64305">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dirty="0">
                          <a:solidFill>
                            <a:srgbClr val="000000"/>
                          </a:solidFill>
                          <a:latin typeface="Arial"/>
                          <a:ea typeface="Calibri"/>
                          <a:cs typeface="Times New Roman"/>
                        </a:rPr>
                        <a:t>Do you find it easy to use HMIS application for Clinical Practice?</a:t>
                      </a:r>
                      <a:endParaRPr lang="en-US" sz="1100" dirty="0">
                        <a:latin typeface="Times New Roman"/>
                        <a:ea typeface="Times New Roman"/>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dirty="0">
                          <a:solidFill>
                            <a:srgbClr val="000000"/>
                          </a:solidFill>
                          <a:latin typeface="Arial"/>
                          <a:ea typeface="Calibri"/>
                          <a:cs typeface="Times New Roman"/>
                        </a:rPr>
                        <a:t>Does HMIS application makes you feel tiered and exhausted?</a:t>
                      </a:r>
                      <a:endParaRPr lang="en-US" sz="1100" dirty="0">
                        <a:latin typeface="Times New Roman"/>
                        <a:ea typeface="Times New Roman"/>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193787">
                <a:tc rowSpan="3">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Do you find it easy to use HMIS application for Clinical Practice?</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Pearson Correlation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1</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-.846</a:t>
                      </a:r>
                      <a:r>
                        <a:rPr lang="en-US" sz="1100" baseline="30000" dirty="0">
                          <a:solidFill>
                            <a:srgbClr val="000000"/>
                          </a:solidFill>
                          <a:latin typeface="Arial"/>
                          <a:ea typeface="Calibri"/>
                          <a:cs typeface="Times New Roman"/>
                        </a:rPr>
                        <a:t>**</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193787">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.000</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93787">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93787">
                <a:tc rowSpan="3">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Does HMIS application makes you feel tiered and exhausted?</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dirty="0">
                          <a:solidFill>
                            <a:srgbClr val="000000"/>
                          </a:solidFill>
                          <a:latin typeface="Arial"/>
                          <a:ea typeface="Calibri"/>
                          <a:cs typeface="Times New Roman"/>
                        </a:rPr>
                        <a:t>Pearson Correlation</a:t>
                      </a:r>
                      <a:endParaRPr lang="en-US" sz="1100" dirty="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-.846</a:t>
                      </a:r>
                      <a:r>
                        <a:rPr lang="en-US" sz="1100" baseline="30000">
                          <a:solidFill>
                            <a:srgbClr val="000000"/>
                          </a:solidFill>
                          <a:latin typeface="Arial"/>
                          <a:ea typeface="Calibri"/>
                          <a:cs typeface="Times New Roman"/>
                        </a:rPr>
                        <a:t>**</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1</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93787">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.000</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93787">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193787">
                <a:tc gridSpan="3">
                  <a:txBody>
                    <a:bodyPr/>
                    <a:lstStyle/>
                    <a:p>
                      <a:pPr marL="0" marR="0">
                        <a:lnSpc>
                          <a:spcPts val="1600"/>
                        </a:lnSpc>
                        <a:spcBef>
                          <a:spcPts val="0"/>
                        </a:spcBef>
                        <a:spcAft>
                          <a:spcPts val="0"/>
                        </a:spcAft>
                      </a:pPr>
                      <a:r>
                        <a:rPr lang="en-US" sz="1100" dirty="0">
                          <a:solidFill>
                            <a:srgbClr val="000000"/>
                          </a:solidFill>
                          <a:latin typeface="Arial"/>
                          <a:ea typeface="Calibri"/>
                          <a:cs typeface="Times New Roman"/>
                        </a:rPr>
                        <a:t>**. Correlation is significant at the 0.01 level (2-tailed).</a:t>
                      </a:r>
                      <a:endParaRPr lang="en-US" sz="1100" dirty="0">
                        <a:latin typeface="Times New Roman"/>
                        <a:ea typeface="Times New Roman"/>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5" name="TextBox 4"/>
          <p:cNvSpPr txBox="1"/>
          <p:nvPr/>
        </p:nvSpPr>
        <p:spPr>
          <a:xfrm>
            <a:off x="304800" y="3657600"/>
            <a:ext cx="8534400" cy="3754874"/>
          </a:xfrm>
          <a:prstGeom prst="rect">
            <a:avLst/>
          </a:prstGeom>
          <a:noFill/>
        </p:spPr>
        <p:txBody>
          <a:bodyPr wrap="square" rtlCol="0">
            <a:spAutoFit/>
          </a:bodyPr>
          <a:lstStyle/>
          <a:p>
            <a:r>
              <a:rPr lang="en-US" sz="2000" dirty="0" smtClean="0">
                <a:solidFill>
                  <a:srgbClr val="FF0000"/>
                </a:solidFill>
              </a:rPr>
              <a:t>H</a:t>
            </a:r>
            <a:r>
              <a:rPr lang="en-US" sz="2000" baseline="-25000" dirty="0" smtClean="0">
                <a:solidFill>
                  <a:srgbClr val="FF0000"/>
                </a:solidFill>
              </a:rPr>
              <a:t>0</a:t>
            </a:r>
            <a:r>
              <a:rPr lang="en-US" sz="2000" dirty="0" smtClean="0"/>
              <a:t>: Feeling of tiredness in using HMIS is related to ease in use of HMIS in clinical practice </a:t>
            </a:r>
          </a:p>
          <a:p>
            <a:r>
              <a:rPr lang="en-US" sz="2000" dirty="0" smtClean="0">
                <a:solidFill>
                  <a:srgbClr val="FF0000"/>
                </a:solidFill>
              </a:rPr>
              <a:t>H</a:t>
            </a:r>
            <a:r>
              <a:rPr lang="en-US" sz="2000" baseline="-25000" dirty="0" smtClean="0">
                <a:solidFill>
                  <a:srgbClr val="FF0000"/>
                </a:solidFill>
              </a:rPr>
              <a:t>1</a:t>
            </a:r>
            <a:r>
              <a:rPr lang="en-US" sz="2000" dirty="0" smtClean="0"/>
              <a:t>: They are not related</a:t>
            </a:r>
          </a:p>
          <a:p>
            <a:endParaRPr lang="en-US" sz="2000" dirty="0" smtClean="0"/>
          </a:p>
          <a:p>
            <a:pPr>
              <a:buFont typeface="Arial" pitchFamily="34" charset="0"/>
              <a:buChar char="•"/>
            </a:pPr>
            <a:r>
              <a:rPr lang="en-US" sz="2000" dirty="0" smtClean="0"/>
              <a:t>As the Pearson Correlation value is .846 which is towards 1 so there is a relation between the two variables. </a:t>
            </a:r>
          </a:p>
          <a:p>
            <a:pPr>
              <a:buFont typeface="Arial" pitchFamily="34" charset="0"/>
              <a:buChar char="•"/>
            </a:pPr>
            <a:r>
              <a:rPr lang="en-US" sz="2000" dirty="0" smtClean="0"/>
              <a:t>And there is a</a:t>
            </a:r>
            <a:r>
              <a:rPr lang="en-US" sz="2000" b="1" dirty="0" smtClean="0"/>
              <a:t> negative relation </a:t>
            </a:r>
            <a:r>
              <a:rPr lang="en-US" sz="2000" dirty="0" smtClean="0"/>
              <a:t>between the 2 variables i.e. they are indirectly related to each other i.e.  Thus if one increases other decreases</a:t>
            </a:r>
          </a:p>
          <a:p>
            <a:pPr>
              <a:buFont typeface="Arial" pitchFamily="34" charset="0"/>
              <a:buChar char="•"/>
            </a:pPr>
            <a:r>
              <a:rPr lang="en-US" sz="2000" dirty="0" smtClean="0"/>
              <a:t>If the feeling of tiredness and exhaustion in use of HMIS increases then it would decrease the use of HMIS application for clinical practice.</a:t>
            </a:r>
          </a:p>
          <a:p>
            <a:endParaRPr lang="en-US" sz="2000" dirty="0" smtClean="0"/>
          </a:p>
          <a:p>
            <a:endParaRPr lang="en-US" dirty="0"/>
          </a:p>
        </p:txBody>
      </p:sp>
      <p:sp>
        <p:nvSpPr>
          <p:cNvPr id="6" name="Slide Number Placeholder 5"/>
          <p:cNvSpPr>
            <a:spLocks noGrp="1"/>
          </p:cNvSpPr>
          <p:nvPr>
            <p:ph type="sldNum" sz="quarter" idx="12"/>
          </p:nvPr>
        </p:nvSpPr>
        <p:spPr/>
        <p:txBody>
          <a:bodyPr/>
          <a:lstStyle/>
          <a:p>
            <a:fld id="{B65A3918-F5E6-46CA-AD84-A11BED31725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533400"/>
          <a:ext cx="8153400" cy="3124201"/>
        </p:xfrm>
        <a:graphic>
          <a:graphicData uri="http://schemas.openxmlformats.org/drawingml/2006/table">
            <a:tbl>
              <a:tblPr/>
              <a:tblGrid>
                <a:gridCol w="2708568"/>
                <a:gridCol w="2198479"/>
                <a:gridCol w="1624069"/>
                <a:gridCol w="1622284"/>
              </a:tblGrid>
              <a:tr h="252595">
                <a:tc gridSpan="4">
                  <a:txBody>
                    <a:bodyPr/>
                    <a:lstStyle/>
                    <a:p>
                      <a:pPr marL="0" marR="0" algn="ctr">
                        <a:lnSpc>
                          <a:spcPts val="1600"/>
                        </a:lnSpc>
                        <a:spcBef>
                          <a:spcPts val="0"/>
                        </a:spcBef>
                        <a:spcAft>
                          <a:spcPts val="0"/>
                        </a:spcAft>
                      </a:pPr>
                      <a:r>
                        <a:rPr lang="en-US" sz="1100" b="1" dirty="0">
                          <a:solidFill>
                            <a:srgbClr val="000000"/>
                          </a:solidFill>
                          <a:latin typeface="Arial"/>
                          <a:ea typeface="Calibri"/>
                          <a:cs typeface="Times New Roman"/>
                        </a:rPr>
                        <a:t>Correlations</a:t>
                      </a:r>
                      <a:endParaRPr lang="en-US" sz="1100" dirty="0">
                        <a:latin typeface="Times New Roman"/>
                        <a:ea typeface="Times New Roman"/>
                        <a:cs typeface="Times New Roman"/>
                      </a:endParaRPr>
                    </a:p>
                  </a:txBody>
                  <a:tcPr marL="19050" marR="19050" marT="19050" marB="19050" anchor="ctr">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03441">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dirty="0">
                          <a:solidFill>
                            <a:srgbClr val="000000"/>
                          </a:solidFill>
                          <a:latin typeface="Arial"/>
                          <a:ea typeface="Calibri"/>
                          <a:cs typeface="Times New Roman"/>
                        </a:rPr>
                        <a:t>Can HMIS reduce the medication errors?</a:t>
                      </a:r>
                      <a:endParaRPr lang="en-US" sz="1100" dirty="0">
                        <a:latin typeface="Times New Roman"/>
                        <a:ea typeface="Times New Roman"/>
                        <a:cs typeface="Times New Roman"/>
                      </a:endParaRPr>
                    </a:p>
                  </a:txBody>
                  <a:tcPr marL="19050" marR="19050" marT="19050" marB="1905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gn="ctr">
                        <a:lnSpc>
                          <a:spcPts val="1600"/>
                        </a:lnSpc>
                        <a:spcBef>
                          <a:spcPts val="0"/>
                        </a:spcBef>
                        <a:spcAft>
                          <a:spcPts val="0"/>
                        </a:spcAft>
                      </a:pPr>
                      <a:r>
                        <a:rPr lang="en-US" sz="1100">
                          <a:solidFill>
                            <a:srgbClr val="000000"/>
                          </a:solidFill>
                          <a:latin typeface="Arial"/>
                          <a:ea typeface="Calibri"/>
                          <a:cs typeface="Times New Roman"/>
                        </a:rPr>
                        <a:t>Can HMIS help in assuring quality and patient satisfaction?</a:t>
                      </a:r>
                      <a:endParaRPr lang="en-US" sz="1100">
                        <a:latin typeface="Times New Roman"/>
                        <a:ea typeface="Times New Roman"/>
                        <a:cs typeface="Times New Roman"/>
                      </a:endParaRPr>
                    </a:p>
                  </a:txBody>
                  <a:tcPr marL="19050" marR="19050" marT="19050" marB="19050" anchor="b">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52595">
                <a:tc rowSpan="3">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Can HMIS reduce the medication errors?</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Pearson Correlation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1</a:t>
                      </a:r>
                      <a:endParaRPr lang="en-US" sz="1100" dirty="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.706</a:t>
                      </a:r>
                      <a:r>
                        <a:rPr lang="en-US" sz="1100" baseline="30000">
                          <a:solidFill>
                            <a:srgbClr val="000000"/>
                          </a:solidFill>
                          <a:latin typeface="Arial"/>
                          <a:ea typeface="Calibri"/>
                          <a:cs typeface="Times New Roman"/>
                        </a:rPr>
                        <a:t>**</a:t>
                      </a:r>
                      <a:endParaRPr lang="en-US" sz="110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52595">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19050" marR="19050" marT="19050" marB="1905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.000</a:t>
                      </a:r>
                      <a:endParaRPr lang="en-US" sz="110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2595">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52595">
                <a:tc rowSpan="3">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Can HMIS help in assuring quality and patient satisfaction?</a:t>
                      </a:r>
                      <a:endParaRPr lang="en-US" sz="1100">
                        <a:latin typeface="Times New Roman"/>
                        <a:ea typeface="Times New Roman"/>
                        <a:cs typeface="Times New Roman"/>
                      </a:endParaRPr>
                    </a:p>
                  </a:txBody>
                  <a:tcPr marL="19050" marR="19050" marT="19050" marB="1905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Pearson Correlation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.706</a:t>
                      </a:r>
                      <a:r>
                        <a:rPr lang="en-US" sz="1100" baseline="30000">
                          <a:solidFill>
                            <a:srgbClr val="000000"/>
                          </a:solidFill>
                          <a:latin typeface="Arial"/>
                          <a:ea typeface="Calibri"/>
                          <a:cs typeface="Times New Roman"/>
                        </a:rPr>
                        <a:t>**</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1</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52595">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Sig. (2-tailed)</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.000</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19050" marR="19050" marT="19050" marB="1905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52595">
                <a:tc vMerge="1">
                  <a:txBody>
                    <a:bodyPr/>
                    <a:lstStyle/>
                    <a:p>
                      <a:endParaRPr lang="en-US"/>
                    </a:p>
                  </a:txBody>
                  <a:tcPr/>
                </a:tc>
                <a:tc>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N</a:t>
                      </a:r>
                      <a:endParaRPr lang="en-US" sz="1100">
                        <a:latin typeface="Times New Roman"/>
                        <a:ea typeface="Times New Roman"/>
                        <a:cs typeface="Times New Roman"/>
                      </a:endParaRPr>
                    </a:p>
                  </a:txBody>
                  <a:tcPr marL="19050" marR="19050" marT="19050" marB="19050">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a:solidFill>
                            <a:srgbClr val="000000"/>
                          </a:solidFill>
                          <a:latin typeface="Arial"/>
                          <a:ea typeface="Calibri"/>
                          <a:cs typeface="Times New Roman"/>
                        </a:rPr>
                        <a:t>25</a:t>
                      </a:r>
                      <a:endParaRPr lang="en-US" sz="1100">
                        <a:latin typeface="Times New Roman"/>
                        <a:ea typeface="Times New Roman"/>
                        <a:cs typeface="Times New Roman"/>
                      </a:endParaRPr>
                    </a:p>
                  </a:txBody>
                  <a:tcPr marL="19050" marR="19050" marT="19050" marB="1905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0" marR="0" algn="r">
                        <a:lnSpc>
                          <a:spcPts val="1600"/>
                        </a:lnSpc>
                        <a:spcBef>
                          <a:spcPts val="0"/>
                        </a:spcBef>
                        <a:spcAft>
                          <a:spcPts val="0"/>
                        </a:spcAft>
                      </a:pPr>
                      <a:r>
                        <a:rPr lang="en-US" sz="1100" dirty="0">
                          <a:solidFill>
                            <a:srgbClr val="000000"/>
                          </a:solidFill>
                          <a:latin typeface="Arial"/>
                          <a:ea typeface="Calibri"/>
                          <a:cs typeface="Times New Roman"/>
                        </a:rPr>
                        <a:t>25</a:t>
                      </a:r>
                      <a:endParaRPr lang="en-US" sz="1100" dirty="0">
                        <a:latin typeface="Times New Roman"/>
                        <a:ea typeface="Times New Roman"/>
                        <a:cs typeface="Times New Roman"/>
                      </a:endParaRPr>
                    </a:p>
                  </a:txBody>
                  <a:tcPr marL="19050" marR="19050" marT="19050" marB="1905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r h="252595">
                <a:tc gridSpan="3">
                  <a:txBody>
                    <a:bodyPr/>
                    <a:lstStyle/>
                    <a:p>
                      <a:pPr marL="0" marR="0">
                        <a:lnSpc>
                          <a:spcPts val="1600"/>
                        </a:lnSpc>
                        <a:spcBef>
                          <a:spcPts val="0"/>
                        </a:spcBef>
                        <a:spcAft>
                          <a:spcPts val="0"/>
                        </a:spcAft>
                      </a:pPr>
                      <a:r>
                        <a:rPr lang="en-US" sz="1100">
                          <a:solidFill>
                            <a:srgbClr val="000000"/>
                          </a:solidFill>
                          <a:latin typeface="Arial"/>
                          <a:ea typeface="Calibri"/>
                          <a:cs typeface="Times New Roman"/>
                        </a:rPr>
                        <a:t>**. Correlation is significant at the 0.01 level (2-tailed).</a:t>
                      </a:r>
                      <a:endParaRPr lang="en-US" sz="1100">
                        <a:latin typeface="Times New Roman"/>
                        <a:ea typeface="Times New Roman"/>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endParaRPr lang="en-US" sz="1100" dirty="0">
                        <a:latin typeface="Times New Roman"/>
                        <a:ea typeface="Calibri"/>
                        <a:cs typeface="Times New Roman"/>
                      </a:endParaRPr>
                    </a:p>
                  </a:txBody>
                  <a:tcPr marL="19050" marR="19050" marT="19050" marB="19050">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bl>
          </a:graphicData>
        </a:graphic>
      </p:graphicFrame>
      <p:sp>
        <p:nvSpPr>
          <p:cNvPr id="4" name="TextBox 3"/>
          <p:cNvSpPr txBox="1"/>
          <p:nvPr/>
        </p:nvSpPr>
        <p:spPr>
          <a:xfrm>
            <a:off x="533400" y="3581400"/>
            <a:ext cx="7924800" cy="3754874"/>
          </a:xfrm>
          <a:prstGeom prst="rect">
            <a:avLst/>
          </a:prstGeom>
          <a:noFill/>
        </p:spPr>
        <p:txBody>
          <a:bodyPr wrap="square" rtlCol="0">
            <a:spAutoFit/>
          </a:bodyPr>
          <a:lstStyle/>
          <a:p>
            <a:r>
              <a:rPr lang="en-US" sz="2000" dirty="0" smtClean="0">
                <a:solidFill>
                  <a:srgbClr val="FF0000"/>
                </a:solidFill>
              </a:rPr>
              <a:t>H</a:t>
            </a:r>
            <a:r>
              <a:rPr lang="en-US" sz="2000" baseline="-25000" dirty="0" smtClean="0">
                <a:solidFill>
                  <a:srgbClr val="FF0000"/>
                </a:solidFill>
              </a:rPr>
              <a:t>0</a:t>
            </a:r>
            <a:r>
              <a:rPr lang="en-US" sz="2000" dirty="0" smtClean="0"/>
              <a:t>: Use of HMIS in reducing medication Errors is related to assuring quality and patient satisfaction.</a:t>
            </a:r>
          </a:p>
          <a:p>
            <a:r>
              <a:rPr lang="en-US" sz="2000" dirty="0" smtClean="0">
                <a:solidFill>
                  <a:srgbClr val="FF0000"/>
                </a:solidFill>
              </a:rPr>
              <a:t>H</a:t>
            </a:r>
            <a:r>
              <a:rPr lang="en-US" sz="2000" baseline="-25000" dirty="0" smtClean="0">
                <a:solidFill>
                  <a:srgbClr val="FF0000"/>
                </a:solidFill>
              </a:rPr>
              <a:t>1</a:t>
            </a:r>
            <a:r>
              <a:rPr lang="en-US" sz="2000" dirty="0" smtClean="0"/>
              <a:t>: They are not related</a:t>
            </a:r>
          </a:p>
          <a:p>
            <a:endParaRPr lang="en-US" sz="2000" dirty="0" smtClean="0"/>
          </a:p>
          <a:p>
            <a:pPr>
              <a:buFont typeface="Arial" pitchFamily="34" charset="0"/>
              <a:buChar char="•"/>
            </a:pPr>
            <a:r>
              <a:rPr lang="en-US" sz="2000" dirty="0" smtClean="0"/>
              <a:t>The Pearson Correlation value is .706 which is towards 1 thus the two variables are related to each other.</a:t>
            </a:r>
          </a:p>
          <a:p>
            <a:pPr>
              <a:buFont typeface="Arial" pitchFamily="34" charset="0"/>
              <a:buChar char="•"/>
            </a:pPr>
            <a:r>
              <a:rPr lang="en-US" sz="2000" dirty="0" smtClean="0"/>
              <a:t>And there is a </a:t>
            </a:r>
            <a:r>
              <a:rPr lang="en-US" sz="2000" b="1" dirty="0" smtClean="0"/>
              <a:t>positive correlation </a:t>
            </a:r>
            <a:r>
              <a:rPr lang="en-US" sz="2000" dirty="0" smtClean="0"/>
              <a:t>between the two variables i.e. there is direct relationship between them. </a:t>
            </a:r>
          </a:p>
          <a:p>
            <a:pPr>
              <a:buFont typeface="Arial" pitchFamily="34" charset="0"/>
              <a:buChar char="•"/>
            </a:pPr>
            <a:r>
              <a:rPr lang="en-US" sz="2000" dirty="0" smtClean="0"/>
              <a:t>Thus if Use of HMIS reduces medication errors then it would help is assuring quality and patient satisfaction.</a:t>
            </a:r>
          </a:p>
          <a:p>
            <a:endParaRPr lang="en-US" sz="2000" dirty="0" smtClean="0"/>
          </a:p>
          <a:p>
            <a:endParaRPr lang="en-US" dirty="0"/>
          </a:p>
        </p:txBody>
      </p:sp>
      <p:sp>
        <p:nvSpPr>
          <p:cNvPr id="5" name="Slide Number Placeholder 4"/>
          <p:cNvSpPr>
            <a:spLocks noGrp="1"/>
          </p:cNvSpPr>
          <p:nvPr>
            <p:ph type="sldNum" sz="quarter" idx="12"/>
          </p:nvPr>
        </p:nvSpPr>
        <p:spPr/>
        <p:txBody>
          <a:bodyPr/>
          <a:lstStyle/>
          <a:p>
            <a:fld id="{B65A3918-F5E6-46CA-AD84-A11BED31725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457200"/>
            <a:ext cx="8229600" cy="5486400"/>
          </a:xfrm>
        </p:spPr>
        <p:txBody>
          <a:bodyPr>
            <a:noAutofit/>
          </a:bodyPr>
          <a:lstStyle/>
          <a:p>
            <a:pPr>
              <a:buNone/>
            </a:pPr>
            <a:r>
              <a:rPr lang="en-US" sz="2200" b="1" dirty="0" smtClean="0"/>
              <a:t> </a:t>
            </a:r>
            <a:r>
              <a:rPr lang="en-US" sz="2200" b="1" u="sng" dirty="0" smtClean="0">
                <a:latin typeface="Algerian" pitchFamily="82" charset="0"/>
              </a:rPr>
              <a:t>LIMITATION </a:t>
            </a:r>
          </a:p>
          <a:p>
            <a:r>
              <a:rPr lang="en-US" sz="2200" dirty="0" smtClean="0"/>
              <a:t>Small sample size.</a:t>
            </a:r>
          </a:p>
          <a:p>
            <a:r>
              <a:rPr lang="en-US" sz="2200" dirty="0" smtClean="0"/>
              <a:t>The maximum respondents were of age group of 25-30 years, older age group’s responses were not studied.</a:t>
            </a:r>
          </a:p>
          <a:p>
            <a:r>
              <a:rPr lang="en-US" sz="2200" dirty="0" smtClean="0"/>
              <a:t>Study was carried out among doctors, but other healthcare professionals also use HMIS.</a:t>
            </a:r>
          </a:p>
          <a:p>
            <a:r>
              <a:rPr lang="en-US" sz="2200" dirty="0" smtClean="0"/>
              <a:t>No authentication as the survey was carried out by sending questionnaire on mail. </a:t>
            </a:r>
          </a:p>
          <a:p>
            <a:pPr>
              <a:buNone/>
            </a:pPr>
            <a:endParaRPr lang="en-US" sz="2200" dirty="0" smtClean="0"/>
          </a:p>
          <a:p>
            <a:pPr>
              <a:buNone/>
            </a:pPr>
            <a:r>
              <a:rPr lang="en-US" sz="2200" b="1" u="sng" dirty="0" smtClean="0">
                <a:latin typeface="Algerian" pitchFamily="82" charset="0"/>
              </a:rPr>
              <a:t>RECCOMENDATIONS</a:t>
            </a:r>
          </a:p>
          <a:p>
            <a:r>
              <a:rPr lang="en-US" sz="2200" dirty="0" smtClean="0"/>
              <a:t>Follow-up studies with focus groups, user interviews, or observations would provide a more detailed understanding of physicians’ needs could be carried out.</a:t>
            </a:r>
          </a:p>
          <a:p>
            <a:r>
              <a:rPr lang="en-US" sz="2200" dirty="0" smtClean="0"/>
              <a:t>Future research could also address additional user groups within the healthcare system, such as nurses, administrators, or clerical staff.</a:t>
            </a:r>
          </a:p>
          <a:p>
            <a:pPr>
              <a:buNone/>
            </a:pPr>
            <a:r>
              <a:rPr lang="en-US" sz="2200" b="1" dirty="0" smtClean="0"/>
              <a:t> </a:t>
            </a:r>
            <a:endParaRPr lang="en-US" sz="2200" dirty="0" smtClean="0"/>
          </a:p>
          <a:p>
            <a:endParaRPr lang="en-US" sz="2200" dirty="0"/>
          </a:p>
        </p:txBody>
      </p:sp>
      <p:sp>
        <p:nvSpPr>
          <p:cNvPr id="3" name="Slide Number Placeholder 2"/>
          <p:cNvSpPr>
            <a:spLocks noGrp="1"/>
          </p:cNvSpPr>
          <p:nvPr>
            <p:ph type="sldNum" sz="quarter" idx="12"/>
          </p:nvPr>
        </p:nvSpPr>
        <p:spPr/>
        <p:txBody>
          <a:bodyPr/>
          <a:lstStyle/>
          <a:p>
            <a:fld id="{B65A3918-F5E6-46CA-AD84-A11BED31725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600" b="1" u="sng" dirty="0" smtClean="0">
                <a:latin typeface="Algerian" pitchFamily="82" charset="0"/>
              </a:rPr>
              <a:t>REFERENCES</a:t>
            </a:r>
            <a:endParaRPr lang="en-US" sz="3600" b="1" u="sng" dirty="0">
              <a:latin typeface="Algerian" pitchFamily="82" charset="0"/>
            </a:endParaRPr>
          </a:p>
        </p:txBody>
      </p:sp>
      <p:sp>
        <p:nvSpPr>
          <p:cNvPr id="4" name="Content Placeholder 3"/>
          <p:cNvSpPr>
            <a:spLocks noGrp="1"/>
          </p:cNvSpPr>
          <p:nvPr>
            <p:ph idx="1"/>
          </p:nvPr>
        </p:nvSpPr>
        <p:spPr>
          <a:xfrm>
            <a:off x="457200" y="762000"/>
            <a:ext cx="8229600" cy="6096000"/>
          </a:xfrm>
        </p:spPr>
        <p:txBody>
          <a:bodyPr>
            <a:noAutofit/>
          </a:bodyPr>
          <a:lstStyle/>
          <a:p>
            <a:r>
              <a:rPr lang="en-US" sz="1400" dirty="0" smtClean="0"/>
              <a:t>Smithson S., Hirschheim R. (1998). “Analyzing information systems evaluation: another look at an old problem”, </a:t>
            </a:r>
            <a:r>
              <a:rPr lang="en-US" sz="1400" i="1" dirty="0" smtClean="0"/>
              <a:t>European Journal of Information Systems</a:t>
            </a:r>
            <a:r>
              <a:rPr lang="en-US" sz="1400" dirty="0" smtClean="0"/>
              <a:t>, Vol. 7, pp. 158-174.</a:t>
            </a:r>
          </a:p>
          <a:p>
            <a:r>
              <a:rPr lang="en-US" sz="1400" dirty="0" smtClean="0"/>
              <a:t>George W. </a:t>
            </a:r>
            <a:r>
              <a:rPr lang="en-US" sz="1400" dirty="0" err="1" smtClean="0"/>
              <a:t>Odhiambo-Otieno</a:t>
            </a:r>
            <a:r>
              <a:rPr lang="en-US" sz="1400" dirty="0" smtClean="0"/>
              <a:t>, Wilson W.O. </a:t>
            </a:r>
            <a:r>
              <a:rPr lang="en-US" sz="1400" dirty="0" err="1" smtClean="0"/>
              <a:t>Odero</a:t>
            </a:r>
            <a:r>
              <a:rPr lang="en-US" sz="1400" b="1" dirty="0" smtClean="0"/>
              <a:t>,</a:t>
            </a:r>
            <a:r>
              <a:rPr lang="en-US" sz="1400" dirty="0" smtClean="0"/>
              <a:t> Department of Health Management, Faculty of Health Sciences</a:t>
            </a:r>
            <a:r>
              <a:rPr lang="en-US" sz="1400" b="1" dirty="0" smtClean="0"/>
              <a:t>,</a:t>
            </a:r>
            <a:r>
              <a:rPr lang="en-US" sz="1400" dirty="0" smtClean="0"/>
              <a:t> School of Public Health, </a:t>
            </a:r>
            <a:r>
              <a:rPr lang="en-US" sz="1400" dirty="0" err="1" smtClean="0"/>
              <a:t>Moi</a:t>
            </a:r>
            <a:r>
              <a:rPr lang="en-US" sz="1400" dirty="0" smtClean="0"/>
              <a:t> University; March 2005</a:t>
            </a:r>
            <a:r>
              <a:rPr lang="en-US" sz="1400" b="1" dirty="0" smtClean="0"/>
              <a:t>; Evaluation criteria for the district health management information systems: lessons from the Ministry of Health, </a:t>
            </a:r>
            <a:r>
              <a:rPr lang="en-US" sz="1400" b="1" dirty="0" err="1" smtClean="0"/>
              <a:t>KenyaNational</a:t>
            </a:r>
            <a:r>
              <a:rPr lang="en-US" sz="1400" b="1" dirty="0" smtClean="0"/>
              <a:t> </a:t>
            </a:r>
            <a:r>
              <a:rPr lang="en-US" sz="1400" b="1" dirty="0" err="1" smtClean="0"/>
              <a:t>tele</a:t>
            </a:r>
            <a:r>
              <a:rPr lang="en-US" sz="1400" b="1" dirty="0" smtClean="0"/>
              <a:t> health center; </a:t>
            </a:r>
            <a:r>
              <a:rPr lang="en-US" sz="1400" dirty="0" smtClean="0"/>
              <a:t>University of  the Philippines Manila</a:t>
            </a:r>
            <a:r>
              <a:rPr lang="en-US" sz="1400" i="1" dirty="0" smtClean="0"/>
              <a:t>; the Health Sciences Center.</a:t>
            </a:r>
            <a:endParaRPr lang="en-US" sz="1400" dirty="0" smtClean="0"/>
          </a:p>
          <a:p>
            <a:r>
              <a:rPr lang="en-US" sz="1400" b="1" u="sng" dirty="0" smtClean="0">
                <a:hlinkClick r:id="rId2"/>
              </a:rPr>
              <a:t>Https://wiki.openmrs.org/display/docs/Managing+Person+Attribute+Types</a:t>
            </a:r>
            <a:endParaRPr lang="en-US" sz="1400" b="1" u="sng" dirty="0" smtClean="0"/>
          </a:p>
          <a:p>
            <a:r>
              <a:rPr lang="en-US" sz="1400" dirty="0" err="1" smtClean="0"/>
              <a:t>Udai</a:t>
            </a:r>
            <a:r>
              <a:rPr lang="en-US" sz="1400" dirty="0" smtClean="0"/>
              <a:t> Singh, </a:t>
            </a:r>
            <a:r>
              <a:rPr lang="en-US" sz="1400" dirty="0" err="1" smtClean="0"/>
              <a:t>Ashutosh</a:t>
            </a:r>
            <a:r>
              <a:rPr lang="en-US" sz="1400" dirty="0" smtClean="0"/>
              <a:t> </a:t>
            </a:r>
            <a:r>
              <a:rPr lang="en-US" sz="1400" dirty="0" err="1" smtClean="0"/>
              <a:t>Pandey</a:t>
            </a:r>
            <a:r>
              <a:rPr lang="en-US" sz="1400" dirty="0" smtClean="0"/>
              <a:t>, </a:t>
            </a:r>
            <a:r>
              <a:rPr lang="en-US" sz="1400" dirty="0" err="1" smtClean="0"/>
              <a:t>Amit</a:t>
            </a:r>
            <a:r>
              <a:rPr lang="en-US" sz="1400" dirty="0" smtClean="0"/>
              <a:t> Kumar ;Testing &amp; Integration Issues in implementation of Advanced Health Information Management System Gap Analysis Document (GAD) version – 10.0.0.1, Post Graduate Institute of Medical     Education &amp; Research (PGIMER).</a:t>
            </a:r>
          </a:p>
          <a:p>
            <a:r>
              <a:rPr lang="en-US" sz="1400" dirty="0" smtClean="0"/>
              <a:t>H.C. KIMARO* &amp; H.M. TWAAKYONDO, </a:t>
            </a:r>
            <a:r>
              <a:rPr lang="en-US" sz="1400" i="1" dirty="0" smtClean="0"/>
              <a:t>University of Dar </a:t>
            </a:r>
            <a:r>
              <a:rPr lang="en-US" sz="1400" i="1" dirty="0" err="1" smtClean="0"/>
              <a:t>es</a:t>
            </a:r>
            <a:r>
              <a:rPr lang="en-US" sz="1400" i="1" dirty="0" smtClean="0"/>
              <a:t> Salaam, Department of Computer Science, Dar </a:t>
            </a:r>
            <a:r>
              <a:rPr lang="en-US" sz="1400" i="1" dirty="0" err="1" smtClean="0"/>
              <a:t>es</a:t>
            </a:r>
            <a:r>
              <a:rPr lang="en-US" sz="1400" i="1" dirty="0" smtClean="0"/>
              <a:t> Salaam, Tanzania: </a:t>
            </a:r>
            <a:r>
              <a:rPr lang="en-US" sz="1400" dirty="0" smtClean="0"/>
              <a:t>Analyzing the hindrance to the use of information and technology for improving efficiency of health care delivery system in Tanzania; Tanzania Health Research Bulletin 7, September 2005</a:t>
            </a:r>
          </a:p>
          <a:p>
            <a:r>
              <a:rPr lang="en-US" sz="1400" dirty="0" smtClean="0"/>
              <a:t>Angelo S </a:t>
            </a:r>
            <a:r>
              <a:rPr lang="en-US" sz="1400" dirty="0" err="1" smtClean="0"/>
              <a:t>Nyamtema</a:t>
            </a:r>
            <a:r>
              <a:rPr lang="en-US" sz="1400" dirty="0" smtClean="0"/>
              <a:t>; Bridging the gaps in the Health Management Information System in the context of a changing health sector; </a:t>
            </a:r>
            <a:r>
              <a:rPr lang="en-US" sz="1400" dirty="0" err="1" smtClean="0"/>
              <a:t>Nyamtema</a:t>
            </a:r>
            <a:r>
              <a:rPr lang="en-US" sz="1400" dirty="0" smtClean="0"/>
              <a:t> BMC Medical Informatics and Decision Making 2010</a:t>
            </a:r>
          </a:p>
          <a:p>
            <a:r>
              <a:rPr lang="en-US" sz="1400" dirty="0" smtClean="0"/>
              <a:t>Health Research for Action: Review of the Health Management Information System HMIS/MTUHA. 2000, 136.</a:t>
            </a:r>
          </a:p>
          <a:p>
            <a:r>
              <a:rPr lang="en-US" sz="1400" dirty="0" smtClean="0"/>
              <a:t> Ministry of Health of the United Republic of Tanzania: Health Management Information System: Implementation plan 1992-1996. MOH, Dar </a:t>
            </a:r>
            <a:r>
              <a:rPr lang="en-US" sz="1400" dirty="0" err="1" smtClean="0"/>
              <a:t>es</a:t>
            </a:r>
            <a:r>
              <a:rPr lang="en-US" sz="1400" dirty="0" smtClean="0"/>
              <a:t> Salaam 1993.</a:t>
            </a:r>
          </a:p>
          <a:p>
            <a:r>
              <a:rPr lang="en-US" sz="1400" dirty="0" smtClean="0"/>
              <a:t>Smith M, </a:t>
            </a:r>
            <a:r>
              <a:rPr lang="en-US" sz="1400" dirty="0" err="1" smtClean="0"/>
              <a:t>Madon</a:t>
            </a:r>
            <a:r>
              <a:rPr lang="en-US" sz="1400" dirty="0" smtClean="0"/>
              <a:t> S, </a:t>
            </a:r>
            <a:r>
              <a:rPr lang="en-US" sz="1400" dirty="0" err="1" smtClean="0"/>
              <a:t>Anifalaje</a:t>
            </a:r>
            <a:r>
              <a:rPr lang="en-US" sz="1400" dirty="0" smtClean="0"/>
              <a:t> A, </a:t>
            </a:r>
            <a:r>
              <a:rPr lang="en-US" sz="1400" dirty="0" err="1" smtClean="0"/>
              <a:t>Malecela</a:t>
            </a:r>
            <a:r>
              <a:rPr lang="en-US" sz="1400" dirty="0" smtClean="0"/>
              <a:t> M, Michael E: Integrated health </a:t>
            </a:r>
            <a:r>
              <a:rPr lang="en-US" sz="1400" dirty="0" err="1" smtClean="0"/>
              <a:t>infomation</a:t>
            </a:r>
            <a:r>
              <a:rPr lang="en-US" sz="1400" dirty="0" smtClean="0"/>
              <a:t> systems in Tanzania: experiences and challenges. EJISDC 2008, 33:1-21.</a:t>
            </a:r>
          </a:p>
          <a:p>
            <a:r>
              <a:rPr lang="en-US" sz="1400" dirty="0" smtClean="0"/>
              <a:t>Dillon, A., and Morris, M., G., (1996). User acceptance of information technology: Theories and models. Annual Review of Information Science and Technology 31:3-32.</a:t>
            </a:r>
          </a:p>
          <a:p>
            <a:r>
              <a:rPr lang="en-US" sz="1400" dirty="0" smtClean="0"/>
              <a:t>Davis, F., D.,(1989). Perceived Usefulness, Perceived Ease of Use, and User </a:t>
            </a:r>
            <a:r>
              <a:rPr lang="en-US" sz="1400" dirty="0" err="1" smtClean="0"/>
              <a:t>Acceptnace</a:t>
            </a:r>
            <a:r>
              <a:rPr lang="en-US" sz="1400" dirty="0" smtClean="0"/>
              <a:t> of </a:t>
            </a:r>
            <a:r>
              <a:rPr lang="en-US" sz="1400" dirty="0" err="1" smtClean="0"/>
              <a:t>Infromation</a:t>
            </a:r>
            <a:r>
              <a:rPr lang="en-US" sz="1400" dirty="0" smtClean="0"/>
              <a:t> Technology, </a:t>
            </a:r>
            <a:r>
              <a:rPr lang="en-US" sz="1400" i="1" dirty="0" smtClean="0"/>
              <a:t>MIS Quarterly</a:t>
            </a:r>
            <a:r>
              <a:rPr lang="en-US" sz="1400" dirty="0" smtClean="0"/>
              <a:t>, September, 1989, 13, 3: 319-340.</a:t>
            </a:r>
          </a:p>
          <a:p>
            <a:endParaRPr lang="en-US" sz="1400" dirty="0"/>
          </a:p>
        </p:txBody>
      </p:sp>
      <p:sp>
        <p:nvSpPr>
          <p:cNvPr id="5" name="Slide Number Placeholder 4"/>
          <p:cNvSpPr>
            <a:spLocks noGrp="1"/>
          </p:cNvSpPr>
          <p:nvPr>
            <p:ph type="sldNum" sz="quarter" idx="12"/>
          </p:nvPr>
        </p:nvSpPr>
        <p:spPr/>
        <p:txBody>
          <a:bodyPr/>
          <a:lstStyle/>
          <a:p>
            <a:fld id="{B65A3918-F5E6-46CA-AD84-A11BED31725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90600" y="533400"/>
            <a:ext cx="7543800" cy="5715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5A3918-F5E6-46CA-AD84-A11BED317255}" type="slidenum">
              <a:rPr lang="en-US" smtClean="0"/>
              <a:pPr/>
              <a:t>36</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Autofit/>
          </a:bodyPr>
          <a:lstStyle/>
          <a:p>
            <a:r>
              <a:rPr lang="en-US" sz="2200" dirty="0" smtClean="0"/>
              <a:t>OpenMRS is a free, open-source program. All of the core resources needed are open source and freely available.</a:t>
            </a:r>
          </a:p>
          <a:p>
            <a:r>
              <a:rPr lang="en-US" sz="2200" dirty="0" smtClean="0"/>
              <a:t> </a:t>
            </a:r>
            <a:r>
              <a:rPr lang="en-US" sz="2200" dirty="0" err="1" smtClean="0"/>
              <a:t>OpenMRS</a:t>
            </a:r>
            <a:r>
              <a:rPr lang="en-US" sz="2200" dirty="0" smtClean="0"/>
              <a:t> is backed by a data model driven by a concept dictionary, allowing for the collection of coded, reusable data without requiring changes to the data model.</a:t>
            </a:r>
          </a:p>
          <a:p>
            <a:r>
              <a:rPr lang="en-US" sz="2200" dirty="0" err="1" smtClean="0"/>
              <a:t>OpenMRS</a:t>
            </a:r>
            <a:r>
              <a:rPr lang="en-US" sz="2200" dirty="0" smtClean="0"/>
              <a:t> is programmed in </a:t>
            </a:r>
            <a:r>
              <a:rPr lang="en-US" sz="2200" b="1" dirty="0" smtClean="0"/>
              <a:t>Java</a:t>
            </a:r>
            <a:r>
              <a:rPr lang="en-US" sz="2200" dirty="0" smtClean="0"/>
              <a:t> and the core application works through a web-browser. </a:t>
            </a:r>
          </a:p>
          <a:p>
            <a:r>
              <a:rPr lang="en-US" sz="2200" b="1" dirty="0" smtClean="0"/>
              <a:t>Hibernate</a:t>
            </a:r>
            <a:r>
              <a:rPr lang="en-US" sz="2200" dirty="0" smtClean="0"/>
              <a:t> is used as an interface layer to the database. </a:t>
            </a:r>
          </a:p>
          <a:p>
            <a:r>
              <a:rPr lang="en-US" sz="2200" b="1" dirty="0" smtClean="0"/>
              <a:t>Tomcat</a:t>
            </a:r>
            <a:r>
              <a:rPr lang="en-US" sz="2200" dirty="0" smtClean="0"/>
              <a:t> is used as the web application server.</a:t>
            </a:r>
          </a:p>
          <a:p>
            <a:r>
              <a:rPr lang="en-US" sz="2200" dirty="0" smtClean="0"/>
              <a:t> The back end database is currently in </a:t>
            </a:r>
            <a:r>
              <a:rPr lang="en-US" sz="2200" b="1" dirty="0" err="1" smtClean="0"/>
              <a:t>MySQL</a:t>
            </a:r>
            <a:r>
              <a:rPr lang="en-US" sz="2200" dirty="0" smtClean="0"/>
              <a:t>. </a:t>
            </a:r>
          </a:p>
          <a:p>
            <a:r>
              <a:rPr lang="en-US" sz="2200" dirty="0" smtClean="0"/>
              <a:t>The system creates </a:t>
            </a:r>
            <a:r>
              <a:rPr lang="en-US" sz="2200" b="1" dirty="0" smtClean="0"/>
              <a:t>XML </a:t>
            </a:r>
            <a:r>
              <a:rPr lang="en-US" sz="2200" dirty="0" smtClean="0"/>
              <a:t>schemas for form design. When form data entered is submitted, it is converted into a </a:t>
            </a:r>
            <a:r>
              <a:rPr lang="en-US" sz="2200" b="1" dirty="0" smtClean="0"/>
              <a:t>HL7</a:t>
            </a:r>
            <a:r>
              <a:rPr lang="en-US" sz="2200" dirty="0" smtClean="0"/>
              <a:t> message before going into the database.</a:t>
            </a:r>
          </a:p>
          <a:p>
            <a:endParaRPr lang="en-US" sz="2200" dirty="0"/>
          </a:p>
        </p:txBody>
      </p:sp>
      <p:pic>
        <p:nvPicPr>
          <p:cNvPr id="4" name="Picture 3"/>
          <p:cNvPicPr/>
          <p:nvPr/>
        </p:nvPicPr>
        <p:blipFill>
          <a:blip r:embed="rId2" cstate="print"/>
          <a:srcRect/>
          <a:stretch>
            <a:fillRect/>
          </a:stretch>
        </p:blipFill>
        <p:spPr bwMode="auto">
          <a:xfrm>
            <a:off x="2133600" y="0"/>
            <a:ext cx="4953000" cy="762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5A3918-F5E6-46CA-AD84-A11BED317255}"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sz="2400" b="1" u="sng" dirty="0" smtClean="0">
                <a:latin typeface="Algerian" pitchFamily="82" charset="0"/>
                <a:cs typeface="Times New Roman" pitchFamily="18" charset="0"/>
              </a:rPr>
              <a:t>INTRODUCTION</a:t>
            </a:r>
          </a:p>
          <a:p>
            <a:r>
              <a:rPr lang="en-US" sz="2400" dirty="0" smtClean="0">
                <a:cs typeface="Times New Roman" pitchFamily="18" charset="0"/>
              </a:rPr>
              <a:t>This study was conducted in Civil Hospital , Mohali ; it consists of 2 parts :</a:t>
            </a:r>
          </a:p>
          <a:p>
            <a:pPr>
              <a:buNone/>
            </a:pPr>
            <a:r>
              <a:rPr lang="en-US" sz="2400" dirty="0" smtClean="0">
                <a:cs typeface="Times New Roman" pitchFamily="18" charset="0"/>
              </a:rPr>
              <a:t>	1.  Pre- implementation evaluation of  processes</a:t>
            </a:r>
          </a:p>
          <a:p>
            <a:pPr>
              <a:buNone/>
            </a:pPr>
            <a:r>
              <a:rPr lang="en-US" sz="2400" dirty="0" smtClean="0">
                <a:cs typeface="Times New Roman" pitchFamily="18" charset="0"/>
              </a:rPr>
              <a:t>	2. Customization by implementers and Testing of HIS</a:t>
            </a:r>
          </a:p>
          <a:p>
            <a:pPr>
              <a:buNone/>
            </a:pPr>
            <a:endParaRPr lang="en-US" sz="2400" b="1" u="sng" dirty="0" smtClean="0">
              <a:latin typeface="Times New Roman" pitchFamily="18" charset="0"/>
              <a:cs typeface="Times New Roman" pitchFamily="18" charset="0"/>
            </a:endParaRPr>
          </a:p>
          <a:p>
            <a:pPr>
              <a:buNone/>
            </a:pPr>
            <a:r>
              <a:rPr lang="en-US" sz="2400" b="1" u="sng" dirty="0" smtClean="0">
                <a:latin typeface="Algerian" pitchFamily="82" charset="0"/>
                <a:cs typeface="Times New Roman" pitchFamily="18" charset="0"/>
              </a:rPr>
              <a:t>OBJECTIVE</a:t>
            </a:r>
            <a:endParaRPr lang="en-US" sz="2400" dirty="0">
              <a:latin typeface="Algerian" pitchFamily="82" charset="0"/>
              <a:cs typeface="Times New Roman" pitchFamily="18" charset="0"/>
            </a:endParaRPr>
          </a:p>
          <a:p>
            <a:r>
              <a:rPr lang="en-US" sz="2400" dirty="0" smtClean="0">
                <a:cs typeface="Times New Roman" pitchFamily="18" charset="0"/>
              </a:rPr>
              <a:t>To study </a:t>
            </a:r>
            <a:r>
              <a:rPr lang="en-US" sz="2400" dirty="0">
                <a:cs typeface="Times New Roman" pitchFamily="18" charset="0"/>
              </a:rPr>
              <a:t>the pre-implementation evaluation of the process flow and defining the steps and the process involved in customization and testing of HIS for Civil Hospital, Mohali.</a:t>
            </a:r>
          </a:p>
          <a:p>
            <a:pPr>
              <a:buNone/>
            </a:pPr>
            <a:r>
              <a:rPr lang="en-US" sz="2400" dirty="0">
                <a:latin typeface="Times New Roman" pitchFamily="18" charset="0"/>
                <a:cs typeface="Times New Roman" pitchFamily="18" charset="0"/>
              </a:rPr>
              <a:t> </a:t>
            </a:r>
          </a:p>
          <a:p>
            <a:pPr>
              <a:buNone/>
            </a:pP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6019800" y="5029200"/>
            <a:ext cx="2933700" cy="15621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5A3918-F5E6-46CA-AD84-A11BED317255}"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90600"/>
          </a:xfrm>
        </p:spPr>
        <p:txBody>
          <a:bodyPr/>
          <a:lstStyle/>
          <a:p>
            <a:r>
              <a:rPr lang="en-US" b="1" i="1" u="sng" dirty="0" smtClean="0">
                <a:latin typeface="Algerian" pitchFamily="82" charset="0"/>
                <a:cs typeface="Times New Roman" pitchFamily="18" charset="0"/>
              </a:rPr>
              <a:t>METHODOLOGY</a:t>
            </a:r>
            <a:endParaRPr lang="en-US" b="1" i="1" u="sng" dirty="0">
              <a:latin typeface="Algerian" pitchFamily="82" charset="0"/>
              <a:cs typeface="Times New Roman" pitchFamily="18" charset="0"/>
            </a:endParaRPr>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400" b="1" u="sng" dirty="0" smtClean="0">
                <a:latin typeface="Algerian" pitchFamily="82" charset="0"/>
                <a:cs typeface="Times New Roman" pitchFamily="18" charset="0"/>
              </a:rPr>
              <a:t>Site &amp; Timeline of Study</a:t>
            </a:r>
          </a:p>
          <a:p>
            <a:r>
              <a:rPr lang="en-US" sz="2400" dirty="0" smtClean="0">
                <a:cs typeface="Times New Roman" pitchFamily="18" charset="0"/>
              </a:rPr>
              <a:t>This study of pre-implementation evaluation of the hospital process was carried out at Civil Hospital Mohali from March 5</a:t>
            </a:r>
            <a:r>
              <a:rPr lang="en-US" sz="2400" baseline="30000" dirty="0" smtClean="0">
                <a:cs typeface="Times New Roman" pitchFamily="18" charset="0"/>
              </a:rPr>
              <a:t>th</a:t>
            </a:r>
            <a:r>
              <a:rPr lang="en-US" sz="2400" dirty="0" smtClean="0">
                <a:cs typeface="Times New Roman" pitchFamily="18" charset="0"/>
              </a:rPr>
              <a:t> to March 10</a:t>
            </a:r>
            <a:r>
              <a:rPr lang="en-US" sz="2400" baseline="30000" dirty="0" smtClean="0">
                <a:cs typeface="Times New Roman" pitchFamily="18" charset="0"/>
              </a:rPr>
              <a:t>th</a:t>
            </a:r>
            <a:r>
              <a:rPr lang="en-US" sz="2400" dirty="0" smtClean="0">
                <a:cs typeface="Times New Roman" pitchFamily="18" charset="0"/>
              </a:rPr>
              <a:t> and the study of customization of HIS was carried out at the Implementers Office from March 15</a:t>
            </a:r>
            <a:r>
              <a:rPr lang="en-US" sz="2400" baseline="30000" dirty="0" smtClean="0">
                <a:cs typeface="Times New Roman" pitchFamily="18" charset="0"/>
              </a:rPr>
              <a:t>th</a:t>
            </a:r>
            <a:r>
              <a:rPr lang="en-US" sz="2400" dirty="0" smtClean="0">
                <a:cs typeface="Times New Roman" pitchFamily="18" charset="0"/>
              </a:rPr>
              <a:t> to March 25</a:t>
            </a:r>
            <a:r>
              <a:rPr lang="en-US" sz="2400" baseline="30000" dirty="0" smtClean="0">
                <a:cs typeface="Times New Roman" pitchFamily="18" charset="0"/>
              </a:rPr>
              <a:t>th</a:t>
            </a:r>
            <a:r>
              <a:rPr lang="en-US" sz="2400" dirty="0" smtClean="0">
                <a:cs typeface="Times New Roman" pitchFamily="18" charset="0"/>
              </a:rPr>
              <a:t>.</a:t>
            </a:r>
          </a:p>
          <a:p>
            <a:pPr>
              <a:buNone/>
            </a:pPr>
            <a:endParaRPr lang="en-US" sz="2400" dirty="0" smtClean="0">
              <a:latin typeface="Times New Roman" pitchFamily="18" charset="0"/>
              <a:cs typeface="Times New Roman" pitchFamily="18" charset="0"/>
            </a:endParaRPr>
          </a:p>
          <a:p>
            <a:pPr>
              <a:buNone/>
            </a:pPr>
            <a:r>
              <a:rPr lang="en-US" sz="2400" b="1" u="sng" dirty="0" smtClean="0">
                <a:latin typeface="Algerian" pitchFamily="82" charset="0"/>
                <a:cs typeface="Times New Roman" pitchFamily="18" charset="0"/>
              </a:rPr>
              <a:t>Data Collection Method</a:t>
            </a:r>
          </a:p>
          <a:p>
            <a:r>
              <a:rPr lang="en-US" sz="2400" i="1" u="sng" dirty="0" smtClean="0">
                <a:cs typeface="Times New Roman" pitchFamily="18" charset="0"/>
              </a:rPr>
              <a:t>Pre- implementation evaluation</a:t>
            </a:r>
            <a:r>
              <a:rPr lang="en-US" sz="2400" u="sng" dirty="0" smtClean="0">
                <a:cs typeface="Times New Roman" pitchFamily="18" charset="0"/>
              </a:rPr>
              <a:t> </a:t>
            </a:r>
            <a:r>
              <a:rPr lang="en-US" sz="2400" dirty="0" smtClean="0">
                <a:cs typeface="Times New Roman" pitchFamily="18" charset="0"/>
              </a:rPr>
              <a:t>: A sample of  30 respondents was selected  random sampling and data was collected by interviewing the hospital staff.</a:t>
            </a:r>
          </a:p>
          <a:p>
            <a:pPr>
              <a:buNone/>
            </a:pPr>
            <a:endParaRPr lang="en-US" sz="2400" dirty="0" smtClean="0">
              <a:cs typeface="Times New Roman" pitchFamily="18" charset="0"/>
            </a:endParaRPr>
          </a:p>
          <a:p>
            <a:r>
              <a:rPr lang="en-US" sz="2400" i="1" u="sng" dirty="0" smtClean="0">
                <a:cs typeface="Times New Roman" pitchFamily="18" charset="0"/>
              </a:rPr>
              <a:t>Customization and testing of HIS </a:t>
            </a:r>
            <a:r>
              <a:rPr lang="en-US" sz="2400" dirty="0" smtClean="0">
                <a:cs typeface="Times New Roman" pitchFamily="18" charset="0"/>
              </a:rPr>
              <a:t>: This was a qualitative study for which the data was collected by reviewing various papers and manuals and also by hands on experience on customization &amp; testing.</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5A3918-F5E6-46CA-AD84-A11BED31725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8229600" cy="2133600"/>
          </a:xfrm>
        </p:spPr>
        <p:txBody>
          <a:bodyPr>
            <a:noAutofit/>
          </a:bodyPr>
          <a:lstStyle/>
          <a:p>
            <a:r>
              <a:rPr lang="en-US" sz="4800" b="1" i="1" u="sng" dirty="0" smtClean="0">
                <a:latin typeface="Algerian" pitchFamily="82" charset="0"/>
              </a:rPr>
              <a:t>PRE-IMPLEMENTATION EVALUATION</a:t>
            </a:r>
            <a:endParaRPr lang="en-US" sz="4800" b="1" i="1" u="sng" dirty="0">
              <a:latin typeface="Algerian" pitchFamily="82" charset="0"/>
            </a:endParaRPr>
          </a:p>
        </p:txBody>
      </p:sp>
      <p:pic>
        <p:nvPicPr>
          <p:cNvPr id="2050" name="Picture 2"/>
          <p:cNvPicPr>
            <a:picLocks noChangeAspect="1" noChangeArrowheads="1"/>
          </p:cNvPicPr>
          <p:nvPr/>
        </p:nvPicPr>
        <p:blipFill>
          <a:blip r:embed="rId2" cstate="print"/>
          <a:srcRect/>
          <a:stretch>
            <a:fillRect/>
          </a:stretch>
        </p:blipFill>
        <p:spPr bwMode="auto">
          <a:xfrm>
            <a:off x="685800" y="0"/>
            <a:ext cx="2143125" cy="21431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019800" y="4191000"/>
            <a:ext cx="2486025" cy="23336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5A3918-F5E6-46CA-AD84-A11BED31725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Algerian" pitchFamily="82" charset="0"/>
              </a:rPr>
              <a:t>Patient OPD PROCESS</a:t>
            </a:r>
            <a:endParaRPr lang="en-US" b="1" u="sng" dirty="0">
              <a:latin typeface="Algerian" pitchFamily="82" charset="0"/>
            </a:endParaRPr>
          </a:p>
        </p:txBody>
      </p:sp>
      <p:graphicFrame>
        <p:nvGraphicFramePr>
          <p:cNvPr id="4" name="Content Placeholder 3"/>
          <p:cNvGraphicFramePr>
            <a:graphicFrameLocks noGrp="1"/>
          </p:cNvGraphicFramePr>
          <p:nvPr>
            <p:ph idx="1"/>
          </p:nvPr>
        </p:nvGraphicFramePr>
        <p:xfrm>
          <a:off x="0" y="160020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7620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000" y="52578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29400" y="44196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5257800"/>
            <a:ext cx="2286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29000" y="5117068"/>
            <a:ext cx="1143000" cy="369332"/>
          </a:xfrm>
          <a:prstGeom prst="rect">
            <a:avLst/>
          </a:prstGeom>
          <a:noFill/>
        </p:spPr>
        <p:txBody>
          <a:bodyPr wrap="square" rtlCol="0">
            <a:spAutoFit/>
          </a:bodyPr>
          <a:lstStyle/>
          <a:p>
            <a:r>
              <a:rPr lang="en-US" dirty="0" smtClean="0"/>
              <a:t>30 Mins</a:t>
            </a:r>
            <a:endParaRPr lang="en-US" dirty="0"/>
          </a:p>
        </p:txBody>
      </p:sp>
      <p:cxnSp>
        <p:nvCxnSpPr>
          <p:cNvPr id="22" name="Straight Connector 21"/>
          <p:cNvCxnSpPr/>
          <p:nvPr/>
        </p:nvCxnSpPr>
        <p:spPr>
          <a:xfrm>
            <a:off x="8534400" y="4419600"/>
            <a:ext cx="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53400" y="5029200"/>
            <a:ext cx="990600" cy="381000"/>
          </a:xfrm>
          <a:prstGeom prst="rect">
            <a:avLst/>
          </a:prstGeom>
          <a:noFill/>
        </p:spPr>
        <p:txBody>
          <a:bodyPr wrap="square" rtlCol="0">
            <a:spAutoFit/>
          </a:bodyPr>
          <a:lstStyle/>
          <a:p>
            <a:r>
              <a:rPr lang="en-US" dirty="0" smtClean="0"/>
              <a:t>30 Mins</a:t>
            </a:r>
            <a:endParaRPr lang="en-US" dirty="0"/>
          </a:p>
        </p:txBody>
      </p:sp>
      <p:sp>
        <p:nvSpPr>
          <p:cNvPr id="11" name="Slide Number Placeholder 10"/>
          <p:cNvSpPr>
            <a:spLocks noGrp="1"/>
          </p:cNvSpPr>
          <p:nvPr>
            <p:ph type="sldNum" sz="quarter" idx="12"/>
          </p:nvPr>
        </p:nvSpPr>
        <p:spPr/>
        <p:txBody>
          <a:bodyPr/>
          <a:lstStyle/>
          <a:p>
            <a:fld id="{B65A3918-F5E6-46CA-AD84-A11BED31725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AutoShape 23"/>
          <p:cNvSpPr>
            <a:spLocks noChangeArrowheads="1"/>
          </p:cNvSpPr>
          <p:nvPr/>
        </p:nvSpPr>
        <p:spPr bwMode="auto">
          <a:xfrm>
            <a:off x="533400" y="990600"/>
            <a:ext cx="1981200" cy="762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Patient Registration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           </a:t>
            </a:r>
            <a:r>
              <a:rPr kumimoji="0" lang="en-US" sz="1600" b="1" i="0" u="none" strike="noStrike" cap="none" normalizeH="0" baseline="0" dirty="0" smtClean="0">
                <a:ln>
                  <a:noFill/>
                </a:ln>
                <a:solidFill>
                  <a:schemeClr val="bg1">
                    <a:lumMod val="95000"/>
                  </a:schemeClr>
                </a:solidFill>
                <a:effectLst/>
                <a:latin typeface="Calibri" pitchFamily="34" charset="0"/>
                <a:cs typeface="Arial" pitchFamily="34" charset="0"/>
              </a:rPr>
              <a:t>30 </a:t>
            </a:r>
            <a:r>
              <a:rPr kumimoji="0" lang="en-US" sz="1600" b="1" i="0" u="none" strike="noStrike" cap="none" normalizeH="0" baseline="0" dirty="0" err="1" smtClean="0">
                <a:ln>
                  <a:noFill/>
                </a:ln>
                <a:solidFill>
                  <a:schemeClr val="bg1">
                    <a:lumMod val="95000"/>
                  </a:schemeClr>
                </a:solidFill>
                <a:effectLst/>
                <a:latin typeface="Calibri" pitchFamily="34" charset="0"/>
                <a:cs typeface="Arial" pitchFamily="34" charset="0"/>
              </a:rPr>
              <a:t>Mins</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2072" name="AutoShape 24"/>
          <p:cNvSpPr>
            <a:spLocks noChangeArrowheads="1"/>
          </p:cNvSpPr>
          <p:nvPr/>
        </p:nvSpPr>
        <p:spPr bwMode="auto">
          <a:xfrm>
            <a:off x="3124200" y="990600"/>
            <a:ext cx="2133600" cy="7620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Doctors Consultation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dirty="0" smtClean="0">
                <a:ln>
                  <a:noFill/>
                </a:ln>
                <a:solidFill>
                  <a:schemeClr val="bg1">
                    <a:lumMod val="95000"/>
                  </a:schemeClr>
                </a:solidFill>
                <a:effectLst/>
                <a:latin typeface="Calibri" pitchFamily="34" charset="0"/>
                <a:cs typeface="Arial" pitchFamily="34" charset="0"/>
              </a:rPr>
              <a:t>             </a:t>
            </a:r>
            <a:r>
              <a:rPr kumimoji="0" lang="en-US" sz="1600" b="1" i="0" u="none" strike="noStrike" cap="none" normalizeH="0" baseline="0" dirty="0" smtClean="0">
                <a:ln>
                  <a:noFill/>
                </a:ln>
                <a:solidFill>
                  <a:schemeClr val="bg1">
                    <a:lumMod val="95000"/>
                  </a:schemeClr>
                </a:solidFill>
                <a:effectLst/>
                <a:latin typeface="Calibri" pitchFamily="34" charset="0"/>
                <a:cs typeface="Arial" pitchFamily="34" charset="0"/>
              </a:rPr>
              <a:t>30 </a:t>
            </a:r>
            <a:r>
              <a:rPr kumimoji="0" lang="en-US" sz="1600" b="1" i="0" u="none" strike="noStrike" cap="none" normalizeH="0" baseline="0" dirty="0" err="1" smtClean="0">
                <a:ln>
                  <a:noFill/>
                </a:ln>
                <a:solidFill>
                  <a:schemeClr val="bg1">
                    <a:lumMod val="95000"/>
                  </a:schemeClr>
                </a:solidFill>
                <a:effectLst/>
                <a:latin typeface="Calibri" pitchFamily="34" charset="0"/>
                <a:cs typeface="Arial" pitchFamily="34" charset="0"/>
              </a:rPr>
              <a:t>Mins</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2073" name="AutoShape 25"/>
          <p:cNvSpPr>
            <a:spLocks noChangeArrowheads="1"/>
          </p:cNvSpPr>
          <p:nvPr/>
        </p:nvSpPr>
        <p:spPr bwMode="auto">
          <a:xfrm>
            <a:off x="5943600" y="914400"/>
            <a:ext cx="2514600" cy="9906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Billing and registration for   admission</a:t>
            </a:r>
          </a:p>
          <a:p>
            <a:pPr marL="0" marR="0" lvl="0" indent="0" algn="ctr" defTabSz="914400" rtl="0" eaLnBrk="1" fontAlgn="base" latinLnBrk="0" hangingPunct="1">
              <a:lnSpc>
                <a:spcPct val="100000"/>
              </a:lnSpc>
              <a:spcBef>
                <a:spcPct val="0"/>
              </a:spcBef>
              <a:spcAft>
                <a:spcPts val="1000"/>
              </a:spcAft>
              <a:buClrTx/>
              <a:buSzTx/>
              <a:buFontTx/>
              <a:buNone/>
              <a:tabLst/>
            </a:pPr>
            <a:r>
              <a:rPr lang="en-US" sz="1600" dirty="0" smtClean="0">
                <a:solidFill>
                  <a:schemeClr val="bg1">
                    <a:lumMod val="95000"/>
                  </a:schemeClr>
                </a:solidFill>
                <a:latin typeface="Calibri" pitchFamily="34" charset="0"/>
                <a:cs typeface="Arial" pitchFamily="34" charset="0"/>
              </a:rPr>
              <a:t>                </a:t>
            </a:r>
            <a:r>
              <a:rPr kumimoji="0" lang="en-US" sz="1600" b="1" i="0" u="none" strike="noStrike" cap="none" normalizeH="0" baseline="0" dirty="0" smtClean="0">
                <a:ln>
                  <a:noFill/>
                </a:ln>
                <a:solidFill>
                  <a:schemeClr val="bg1">
                    <a:lumMod val="95000"/>
                  </a:schemeClr>
                </a:solidFill>
                <a:effectLst/>
                <a:latin typeface="Calibri" pitchFamily="34" charset="0"/>
                <a:cs typeface="Arial" pitchFamily="34" charset="0"/>
              </a:rPr>
              <a:t>30 </a:t>
            </a:r>
            <a:r>
              <a:rPr kumimoji="0" lang="en-US" sz="1600" b="1" i="0" u="none" strike="noStrike" cap="none" normalizeH="0" baseline="0" dirty="0" err="1" smtClean="0">
                <a:ln>
                  <a:noFill/>
                </a:ln>
                <a:solidFill>
                  <a:schemeClr val="bg1">
                    <a:lumMod val="95000"/>
                  </a:schemeClr>
                </a:solidFill>
                <a:effectLst/>
                <a:latin typeface="Calibri" pitchFamily="34" charset="0"/>
                <a:cs typeface="Arial" pitchFamily="34" charset="0"/>
              </a:rPr>
              <a:t>Mins</a:t>
            </a:r>
            <a:endParaRPr kumimoji="0" lang="en-US" sz="1600" b="1" i="0" u="none" strike="noStrike" cap="none" normalizeH="0" baseline="0" dirty="0" smtClean="0">
              <a:ln>
                <a:noFill/>
              </a:ln>
              <a:solidFill>
                <a:schemeClr val="bg1">
                  <a:lumMod val="95000"/>
                </a:schemeClr>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4" name="AutoShape 26"/>
          <p:cNvSpPr>
            <a:spLocks noChangeArrowheads="1"/>
          </p:cNvSpPr>
          <p:nvPr/>
        </p:nvSpPr>
        <p:spPr bwMode="auto">
          <a:xfrm>
            <a:off x="5943600" y="2590800"/>
            <a:ext cx="2590800" cy="1295400"/>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Nurse registers the patient in the admission register of ward and admits patient.</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bg1">
                    <a:lumMod val="95000"/>
                  </a:schemeClr>
                </a:solidFill>
                <a:effectLst/>
                <a:latin typeface="Calibri" pitchFamily="34" charset="0"/>
                <a:cs typeface="Arial" pitchFamily="34" charset="0"/>
              </a:rPr>
              <a:t>	</a:t>
            </a:r>
            <a:r>
              <a:rPr kumimoji="0" lang="en-US" sz="1600" b="1" i="0" u="none" strike="noStrike" cap="none" normalizeH="0" baseline="0" dirty="0" smtClean="0">
                <a:ln>
                  <a:noFill/>
                </a:ln>
                <a:solidFill>
                  <a:schemeClr val="bg1">
                    <a:lumMod val="95000"/>
                  </a:schemeClr>
                </a:solidFill>
                <a:effectLst/>
                <a:latin typeface="Calibri" pitchFamily="34" charset="0"/>
                <a:cs typeface="Arial" pitchFamily="34" charset="0"/>
              </a:rPr>
              <a:t>20 </a:t>
            </a:r>
            <a:r>
              <a:rPr kumimoji="0" lang="en-US" sz="1600" b="1" i="0" u="none" strike="noStrike" cap="none" normalizeH="0" baseline="0" dirty="0" err="1" smtClean="0">
                <a:ln>
                  <a:noFill/>
                </a:ln>
                <a:solidFill>
                  <a:schemeClr val="bg1">
                    <a:lumMod val="95000"/>
                  </a:schemeClr>
                </a:solidFill>
                <a:effectLst/>
                <a:latin typeface="Calibri" pitchFamily="34" charset="0"/>
                <a:cs typeface="Arial" pitchFamily="34" charset="0"/>
              </a:rPr>
              <a:t>Mins</a:t>
            </a:r>
            <a:endParaRPr kumimoji="0" lang="en-US" sz="16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
        <p:nvSpPr>
          <p:cNvPr id="2078" name="AutoShape 30"/>
          <p:cNvSpPr>
            <a:spLocks noChangeArrowheads="1"/>
          </p:cNvSpPr>
          <p:nvPr/>
        </p:nvSpPr>
        <p:spPr bwMode="auto">
          <a:xfrm>
            <a:off x="2590800" y="1295400"/>
            <a:ext cx="533400" cy="152400"/>
          </a:xfrm>
          <a:prstGeom prst="rightArrow">
            <a:avLst>
              <a:gd name="adj1" fmla="val 50000"/>
              <a:gd name="adj2" fmla="val 113157"/>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9" name="AutoShape 31"/>
          <p:cNvSpPr>
            <a:spLocks noChangeArrowheads="1"/>
          </p:cNvSpPr>
          <p:nvPr/>
        </p:nvSpPr>
        <p:spPr bwMode="auto">
          <a:xfrm>
            <a:off x="5334000" y="1295400"/>
            <a:ext cx="533400" cy="152400"/>
          </a:xfrm>
          <a:prstGeom prst="rightArrow">
            <a:avLst>
              <a:gd name="adj1" fmla="val 50000"/>
              <a:gd name="adj2" fmla="val 113157"/>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0" name="AutoShape 32"/>
          <p:cNvSpPr>
            <a:spLocks noChangeArrowheads="1"/>
          </p:cNvSpPr>
          <p:nvPr/>
        </p:nvSpPr>
        <p:spPr bwMode="auto">
          <a:xfrm>
            <a:off x="7086600" y="1981200"/>
            <a:ext cx="152400" cy="609600"/>
          </a:xfrm>
          <a:prstGeom prst="downArrow">
            <a:avLst>
              <a:gd name="adj1" fmla="val 50000"/>
              <a:gd name="adj2" fmla="val 100000"/>
            </a:avLst>
          </a:prstGeom>
          <a:solidFill>
            <a:srgbClr val="0000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685800" y="228600"/>
            <a:ext cx="7772400" cy="584775"/>
          </a:xfrm>
          <a:prstGeom prst="rect">
            <a:avLst/>
          </a:prstGeom>
          <a:noFill/>
        </p:spPr>
        <p:txBody>
          <a:bodyPr wrap="square" rtlCol="0">
            <a:spAutoFit/>
          </a:bodyPr>
          <a:lstStyle/>
          <a:p>
            <a:r>
              <a:rPr lang="en-US" sz="3200" b="1" i="1" u="sng" dirty="0" smtClean="0">
                <a:latin typeface="Algerian" pitchFamily="82" charset="0"/>
              </a:rPr>
              <a:t>PROCESS: PATIENT ADMISSION OP TO IP</a:t>
            </a:r>
            <a:endParaRPr lang="en-US" sz="3200" b="1" i="1" u="sng" dirty="0">
              <a:latin typeface="Algerian" pitchFamily="82" charset="0"/>
            </a:endParaRPr>
          </a:p>
        </p:txBody>
      </p:sp>
      <p:sp>
        <p:nvSpPr>
          <p:cNvPr id="42" name="TextBox 41"/>
          <p:cNvSpPr txBox="1"/>
          <p:nvPr/>
        </p:nvSpPr>
        <p:spPr>
          <a:xfrm>
            <a:off x="457200" y="6019800"/>
            <a:ext cx="7848600" cy="400110"/>
          </a:xfrm>
          <a:prstGeom prst="rect">
            <a:avLst/>
          </a:prstGeom>
          <a:noFill/>
        </p:spPr>
        <p:txBody>
          <a:bodyPr wrap="square" rtlCol="0">
            <a:spAutoFit/>
          </a:bodyPr>
          <a:lstStyle/>
          <a:p>
            <a:pPr algn="ctr"/>
            <a:r>
              <a:rPr lang="en-US" sz="2000" b="1" i="1" dirty="0" smtClean="0"/>
              <a:t>TOTAL WAITING TIME : </a:t>
            </a:r>
            <a:r>
              <a:rPr lang="en-US" sz="2000" b="1" i="1" dirty="0" smtClean="0"/>
              <a:t>110</a:t>
            </a:r>
            <a:r>
              <a:rPr lang="en-US" sz="2000" b="1" i="1" dirty="0" smtClean="0"/>
              <a:t> </a:t>
            </a:r>
            <a:r>
              <a:rPr lang="en-US" sz="2000" b="1" i="1" dirty="0" smtClean="0"/>
              <a:t>MINUTES</a:t>
            </a:r>
            <a:endParaRPr lang="en-US" sz="2000" b="1" i="1" dirty="0"/>
          </a:p>
        </p:txBody>
      </p:sp>
      <p:sp>
        <p:nvSpPr>
          <p:cNvPr id="17" name="Slide Number Placeholder 16"/>
          <p:cNvSpPr>
            <a:spLocks noGrp="1"/>
          </p:cNvSpPr>
          <p:nvPr>
            <p:ph type="sldNum" sz="quarter" idx="12"/>
          </p:nvPr>
        </p:nvSpPr>
        <p:spPr/>
        <p:txBody>
          <a:bodyPr/>
          <a:lstStyle/>
          <a:p>
            <a:fld id="{B65A3918-F5E6-46CA-AD84-A11BED317255}"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1767</Words>
  <Application>Microsoft Office PowerPoint</Application>
  <PresentationFormat>On-screen Show (4:3)</PresentationFormat>
  <Paragraphs>262</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PRE- IMPLEMENTATION EVALUATION  &amp; CUSTOMIZATION OF HOSPITAL INFORMATION SYSTEM IN CIVIL HOSPITAL, MOHALI </vt:lpstr>
      <vt:lpstr>Slide 2</vt:lpstr>
      <vt:lpstr>Slide 3</vt:lpstr>
      <vt:lpstr>Slide 4</vt:lpstr>
      <vt:lpstr>Slide 5</vt:lpstr>
      <vt:lpstr>METHODOLOGY</vt:lpstr>
      <vt:lpstr>PRE-IMPLEMENTATION EVALUATION</vt:lpstr>
      <vt:lpstr>Patient OPD PROCESS</vt:lpstr>
      <vt:lpstr>Slide 9</vt:lpstr>
      <vt:lpstr>Slide 10</vt:lpstr>
      <vt:lpstr>Slide 11</vt:lpstr>
      <vt:lpstr>CUSTOMIZATION OF HOSPITAL INFORMATION SYSTEM</vt:lpstr>
      <vt:lpstr>CUSTOMIZATION PROCESS</vt:lpstr>
      <vt:lpstr>DATABASE FORMATION</vt:lpstr>
      <vt:lpstr>Slide 15</vt:lpstr>
      <vt:lpstr>ROLES AND USERS DEVELOPMENT</vt:lpstr>
      <vt:lpstr>Slide 17</vt:lpstr>
      <vt:lpstr>REGISTRATION MODULE</vt:lpstr>
      <vt:lpstr>BILLING MODULE</vt:lpstr>
      <vt:lpstr>LABORATORY MODULE</vt:lpstr>
      <vt:lpstr>RADIOLOGY MODULE</vt:lpstr>
      <vt:lpstr>TESTING OF HOSPITAL INFORMATION SYSTEM</vt:lpstr>
      <vt:lpstr>Slide 23</vt:lpstr>
      <vt:lpstr>Slide 24</vt:lpstr>
      <vt:lpstr>Slide 25</vt:lpstr>
      <vt:lpstr>Gaps found after testing</vt:lpstr>
      <vt:lpstr>recommendations</vt:lpstr>
      <vt:lpstr>  CASE STUDY ON USER PERSPECTIVE OF HOSPITAL MANAGEMENT INFORMATION SYSTEM   </vt:lpstr>
      <vt:lpstr>Slide 29</vt:lpstr>
      <vt:lpstr>Slide 30</vt:lpstr>
      <vt:lpstr>Slide 31</vt:lpstr>
      <vt:lpstr>Slide 32</vt:lpstr>
      <vt:lpstr>Slide 33</vt:lpstr>
      <vt:lpstr>Slide 34</vt:lpstr>
      <vt:lpstr>REFERENCES</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IMPLEMENTATION EVALUATION  &amp; CUSTOMIZATION OF HOSPITAL INFORMATION SYSTEM IN CIVIL HOSPITAL, MOHALI</dc:title>
  <dc:creator>VANDANA</dc:creator>
  <cp:lastModifiedBy>chahat</cp:lastModifiedBy>
  <cp:revision>57</cp:revision>
  <dcterms:created xsi:type="dcterms:W3CDTF">2012-04-28T13:32:19Z</dcterms:created>
  <dcterms:modified xsi:type="dcterms:W3CDTF">2012-05-05T05:28:11Z</dcterms:modified>
</cp:coreProperties>
</file>