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59" r:id="rId5"/>
    <p:sldId id="260" r:id="rId6"/>
    <p:sldId id="261" r:id="rId7"/>
    <p:sldId id="262" r:id="rId8"/>
    <p:sldId id="265" r:id="rId9"/>
    <p:sldId id="266" r:id="rId10"/>
    <p:sldId id="267" r:id="rId11"/>
    <p:sldId id="270" r:id="rId12"/>
    <p:sldId id="269" r:id="rId13"/>
    <p:sldId id="271" r:id="rId14"/>
    <p:sldId id="272" r:id="rId15"/>
    <p:sldId id="273" r:id="rId16"/>
    <p:sldId id="274" r:id="rId17"/>
    <p:sldId id="281" r:id="rId18"/>
    <p:sldId id="275" r:id="rId19"/>
    <p:sldId id="276" r:id="rId20"/>
    <p:sldId id="277" r:id="rId21"/>
    <p:sldId id="278" r:id="rId22"/>
    <p:sldId id="279" r:id="rId23"/>
    <p:sldId id="280" r:id="rId24"/>
    <p:sldId id="282" r:id="rId25"/>
    <p:sldId id="283" r:id="rId26"/>
    <p:sldId id="284" r:id="rId27"/>
    <p:sldId id="285" r:id="rId28"/>
    <p:sldId id="286" r:id="rId29"/>
    <p:sldId id="287" r:id="rId30"/>
    <p:sldId id="288" r:id="rId31"/>
    <p:sldId id="289" r:id="rId32"/>
    <p:sldId id="290" r:id="rId33"/>
    <p:sldId id="292"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Admin\Desktop\repo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manualLayout>
          <c:layoutTarget val="inner"/>
          <c:xMode val="edge"/>
          <c:yMode val="edge"/>
          <c:x val="0.42725240594925912"/>
          <c:y val="3.2407407407407635E-2"/>
          <c:w val="0.44807524059492565"/>
          <c:h val="0.89327938174394517"/>
        </c:manualLayout>
      </c:layout>
      <c:bar3DChart>
        <c:barDir val="bar"/>
        <c:grouping val="clustered"/>
        <c:ser>
          <c:idx val="0"/>
          <c:order val="0"/>
          <c:tx>
            <c:strRef>
              <c:f>Sheet2!$A$3</c:f>
              <c:strCache>
                <c:ptCount val="1"/>
                <c:pt idx="0">
                  <c:v>PRE</c:v>
                </c:pt>
              </c:strCache>
            </c:strRef>
          </c:tx>
          <c:dLbls>
            <c:showVal val="1"/>
          </c:dLbls>
          <c:cat>
            <c:strRef>
              <c:f>Sheet2!$B$1:$G$2</c:f>
              <c:strCache>
                <c:ptCount val="6"/>
                <c:pt idx="0">
                  <c:v>low resistance of patient to infection</c:v>
                </c:pt>
                <c:pt idx="1">
                  <c:v>Contact with infectious person</c:v>
                </c:pt>
                <c:pt idx="2">
                  <c:v>Invasion procedure</c:v>
                </c:pt>
                <c:pt idx="3">
                  <c:v>Inappropriate antimicrobial usage.</c:v>
                </c:pt>
                <c:pt idx="4">
                  <c:v>Drug resistance to anti microbial usage</c:v>
                </c:pt>
                <c:pt idx="5">
                  <c:v>Contaminated enviornment</c:v>
                </c:pt>
              </c:strCache>
            </c:strRef>
          </c:cat>
          <c:val>
            <c:numRef>
              <c:f>Sheet2!$B$3:$G$3</c:f>
              <c:numCache>
                <c:formatCode>0%</c:formatCode>
                <c:ptCount val="6"/>
                <c:pt idx="0">
                  <c:v>0</c:v>
                </c:pt>
                <c:pt idx="1">
                  <c:v>0</c:v>
                </c:pt>
                <c:pt idx="2">
                  <c:v>0.19000000000000003</c:v>
                </c:pt>
                <c:pt idx="3">
                  <c:v>0</c:v>
                </c:pt>
                <c:pt idx="4">
                  <c:v>0</c:v>
                </c:pt>
                <c:pt idx="5">
                  <c:v>0</c:v>
                </c:pt>
              </c:numCache>
            </c:numRef>
          </c:val>
        </c:ser>
        <c:ser>
          <c:idx val="1"/>
          <c:order val="1"/>
          <c:tx>
            <c:strRef>
              <c:f>Sheet2!$A$4</c:f>
              <c:strCache>
                <c:ptCount val="1"/>
                <c:pt idx="0">
                  <c:v>POST</c:v>
                </c:pt>
              </c:strCache>
            </c:strRef>
          </c:tx>
          <c:dLbls>
            <c:showVal val="1"/>
          </c:dLbls>
          <c:cat>
            <c:strRef>
              <c:f>Sheet2!$B$1:$G$2</c:f>
              <c:strCache>
                <c:ptCount val="6"/>
                <c:pt idx="0">
                  <c:v>low resistance of patient to infection</c:v>
                </c:pt>
                <c:pt idx="1">
                  <c:v>Contact with infectious person</c:v>
                </c:pt>
                <c:pt idx="2">
                  <c:v>Invasion procedure</c:v>
                </c:pt>
                <c:pt idx="3">
                  <c:v>Inappropriate antimicrobial usage.</c:v>
                </c:pt>
                <c:pt idx="4">
                  <c:v>Drug resistance to anti microbial usage</c:v>
                </c:pt>
                <c:pt idx="5">
                  <c:v>Contaminated enviornment</c:v>
                </c:pt>
              </c:strCache>
            </c:strRef>
          </c:cat>
          <c:val>
            <c:numRef>
              <c:f>Sheet2!$B$4:$G$4</c:f>
              <c:numCache>
                <c:formatCode>0%</c:formatCode>
                <c:ptCount val="6"/>
                <c:pt idx="0">
                  <c:v>0.58000000000000018</c:v>
                </c:pt>
                <c:pt idx="1">
                  <c:v>0.77000000000000235</c:v>
                </c:pt>
                <c:pt idx="2">
                  <c:v>0.72000000000000064</c:v>
                </c:pt>
                <c:pt idx="3">
                  <c:v>0.36000000000000032</c:v>
                </c:pt>
                <c:pt idx="4">
                  <c:v>0.31000000000000111</c:v>
                </c:pt>
                <c:pt idx="5">
                  <c:v>0.71000000000000063</c:v>
                </c:pt>
              </c:numCache>
            </c:numRef>
          </c:val>
        </c:ser>
        <c:shape val="cylinder"/>
        <c:axId val="94231936"/>
        <c:axId val="70317184"/>
        <c:axId val="0"/>
      </c:bar3DChart>
      <c:catAx>
        <c:axId val="94231936"/>
        <c:scaling>
          <c:orientation val="minMax"/>
        </c:scaling>
        <c:axPos val="l"/>
        <c:tickLblPos val="nextTo"/>
        <c:crossAx val="70317184"/>
        <c:crosses val="autoZero"/>
        <c:auto val="1"/>
        <c:lblAlgn val="ctr"/>
        <c:lblOffset val="100"/>
      </c:catAx>
      <c:valAx>
        <c:axId val="70317184"/>
        <c:scaling>
          <c:orientation val="minMax"/>
        </c:scaling>
        <c:delete val="1"/>
        <c:axPos val="b"/>
        <c:majorGridlines/>
        <c:numFmt formatCode="0%" sourceLinked="1"/>
        <c:tickLblPos val="none"/>
        <c:crossAx val="94231936"/>
        <c:crosses val="autoZero"/>
        <c:crossBetween val="between"/>
      </c:valAx>
      <c:spPr>
        <a:noFill/>
        <a:ln w="25400">
          <a:noFill/>
        </a:ln>
      </c:spPr>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Sheet17!$B$2</c:f>
              <c:strCache>
                <c:ptCount val="1"/>
                <c:pt idx="0">
                  <c:v>Alcohol ru(right use)</c:v>
                </c:pt>
              </c:strCache>
            </c:strRef>
          </c:tx>
          <c:dLbls>
            <c:dLbl>
              <c:idx val="0"/>
              <c:layout/>
              <c:tx>
                <c:rich>
                  <a:bodyPr/>
                  <a:lstStyle/>
                  <a:p>
                    <a:r>
                      <a:rPr lang="en-US"/>
                      <a:t>0%</a:t>
                    </a:r>
                  </a:p>
                </c:rich>
              </c:tx>
              <c:showVal val="1"/>
            </c:dLbl>
            <c:showVal val="1"/>
          </c:dLbls>
          <c:cat>
            <c:strRef>
              <c:f>Sheet17!$A$3:$A$5</c:f>
              <c:strCache>
                <c:ptCount val="3"/>
                <c:pt idx="0">
                  <c:v>Before contact with patient</c:v>
                </c:pt>
                <c:pt idx="1">
                  <c:v>after contact with patient</c:v>
                </c:pt>
                <c:pt idx="2">
                  <c:v>After handling body fluids</c:v>
                </c:pt>
              </c:strCache>
            </c:strRef>
          </c:cat>
          <c:val>
            <c:numRef>
              <c:f>Sheet17!$B$3:$B$5</c:f>
              <c:numCache>
                <c:formatCode>General</c:formatCode>
                <c:ptCount val="3"/>
                <c:pt idx="0">
                  <c:v>0</c:v>
                </c:pt>
                <c:pt idx="1">
                  <c:v>0</c:v>
                </c:pt>
                <c:pt idx="2">
                  <c:v>0</c:v>
                </c:pt>
              </c:numCache>
            </c:numRef>
          </c:val>
        </c:ser>
        <c:ser>
          <c:idx val="1"/>
          <c:order val="1"/>
          <c:tx>
            <c:strRef>
              <c:f>Sheet17!$C$2</c:f>
              <c:strCache>
                <c:ptCount val="1"/>
                <c:pt idx="0">
                  <c:v>alcohol rub(wrong use)</c:v>
                </c:pt>
              </c:strCache>
            </c:strRef>
          </c:tx>
          <c:dLbls>
            <c:dLbl>
              <c:idx val="0"/>
              <c:layout/>
              <c:tx>
                <c:rich>
                  <a:bodyPr/>
                  <a:lstStyle/>
                  <a:p>
                    <a:r>
                      <a:rPr lang="en-US"/>
                      <a:t>2.7%</a:t>
                    </a:r>
                  </a:p>
                </c:rich>
              </c:tx>
              <c:showVal val="1"/>
            </c:dLbl>
            <c:dLbl>
              <c:idx val="1"/>
              <c:layout/>
              <c:tx>
                <c:rich>
                  <a:bodyPr/>
                  <a:lstStyle/>
                  <a:p>
                    <a:r>
                      <a:rPr lang="en-US"/>
                      <a:t>5%</a:t>
                    </a:r>
                  </a:p>
                </c:rich>
              </c:tx>
              <c:showVal val="1"/>
            </c:dLbl>
            <c:showVal val="1"/>
          </c:dLbls>
          <c:cat>
            <c:strRef>
              <c:f>Sheet17!$A$3:$A$5</c:f>
              <c:strCache>
                <c:ptCount val="3"/>
                <c:pt idx="0">
                  <c:v>Before contact with patient</c:v>
                </c:pt>
                <c:pt idx="1">
                  <c:v>after contact with patient</c:v>
                </c:pt>
                <c:pt idx="2">
                  <c:v>After handling body fluids</c:v>
                </c:pt>
              </c:strCache>
            </c:strRef>
          </c:cat>
          <c:val>
            <c:numRef>
              <c:f>Sheet17!$C$3:$C$5</c:f>
              <c:numCache>
                <c:formatCode>General</c:formatCode>
                <c:ptCount val="3"/>
                <c:pt idx="0">
                  <c:v>4</c:v>
                </c:pt>
                <c:pt idx="1">
                  <c:v>12</c:v>
                </c:pt>
                <c:pt idx="2">
                  <c:v>0</c:v>
                </c:pt>
              </c:numCache>
            </c:numRef>
          </c:val>
        </c:ser>
        <c:ser>
          <c:idx val="2"/>
          <c:order val="2"/>
          <c:tx>
            <c:strRef>
              <c:f>Sheet17!$D$2</c:f>
              <c:strCache>
                <c:ptCount val="1"/>
                <c:pt idx="0">
                  <c:v>hand washing(right use)</c:v>
                </c:pt>
              </c:strCache>
            </c:strRef>
          </c:tx>
          <c:dLbls>
            <c:dLbl>
              <c:idx val="0"/>
              <c:layout/>
              <c:tx>
                <c:rich>
                  <a:bodyPr/>
                  <a:lstStyle/>
                  <a:p>
                    <a:r>
                      <a:rPr lang="en-US"/>
                      <a:t>0%</a:t>
                    </a:r>
                  </a:p>
                </c:rich>
              </c:tx>
              <c:showVal val="1"/>
            </c:dLbl>
            <c:showVal val="1"/>
          </c:dLbls>
          <c:cat>
            <c:strRef>
              <c:f>Sheet17!$A$3:$A$5</c:f>
              <c:strCache>
                <c:ptCount val="3"/>
                <c:pt idx="0">
                  <c:v>Before contact with patient</c:v>
                </c:pt>
                <c:pt idx="1">
                  <c:v>after contact with patient</c:v>
                </c:pt>
                <c:pt idx="2">
                  <c:v>After handling body fluids</c:v>
                </c:pt>
              </c:strCache>
            </c:strRef>
          </c:cat>
          <c:val>
            <c:numRef>
              <c:f>Sheet17!$D$3:$D$5</c:f>
              <c:numCache>
                <c:formatCode>General</c:formatCode>
                <c:ptCount val="3"/>
                <c:pt idx="0">
                  <c:v>0</c:v>
                </c:pt>
                <c:pt idx="1">
                  <c:v>0</c:v>
                </c:pt>
                <c:pt idx="2">
                  <c:v>0</c:v>
                </c:pt>
              </c:numCache>
            </c:numRef>
          </c:val>
        </c:ser>
        <c:ser>
          <c:idx val="3"/>
          <c:order val="3"/>
          <c:tx>
            <c:strRef>
              <c:f>Sheet17!$E$2</c:f>
              <c:strCache>
                <c:ptCount val="1"/>
                <c:pt idx="0">
                  <c:v>hand wash (wrong use)</c:v>
                </c:pt>
              </c:strCache>
            </c:strRef>
          </c:tx>
          <c:dLbls>
            <c:dLbl>
              <c:idx val="0"/>
              <c:layout/>
              <c:tx>
                <c:rich>
                  <a:bodyPr/>
                  <a:lstStyle/>
                  <a:p>
                    <a:r>
                      <a:rPr lang="en-US"/>
                      <a:t>0%</a:t>
                    </a:r>
                  </a:p>
                </c:rich>
              </c:tx>
              <c:showVal val="1"/>
            </c:dLbl>
            <c:dLbl>
              <c:idx val="1"/>
              <c:layout>
                <c:manualLayout>
                  <c:x val="0"/>
                  <c:y val="0"/>
                </c:manualLayout>
              </c:layout>
              <c:tx>
                <c:rich>
                  <a:bodyPr/>
                  <a:lstStyle/>
                  <a:p>
                    <a:r>
                      <a:rPr lang="en-US"/>
                      <a:t>3%</a:t>
                    </a:r>
                  </a:p>
                </c:rich>
              </c:tx>
              <c:showVal val="1"/>
            </c:dLbl>
            <c:dLbl>
              <c:idx val="2"/>
              <c:layout/>
              <c:tx>
                <c:rich>
                  <a:bodyPr/>
                  <a:lstStyle/>
                  <a:p>
                    <a:r>
                      <a:rPr lang="en-US"/>
                      <a:t>14%</a:t>
                    </a:r>
                  </a:p>
                </c:rich>
              </c:tx>
              <c:showVal val="1"/>
            </c:dLbl>
            <c:showVal val="1"/>
          </c:dLbls>
          <c:cat>
            <c:strRef>
              <c:f>Sheet17!$A$3:$A$5</c:f>
              <c:strCache>
                <c:ptCount val="3"/>
                <c:pt idx="0">
                  <c:v>Before contact with patient</c:v>
                </c:pt>
                <c:pt idx="1">
                  <c:v>after contact with patient</c:v>
                </c:pt>
                <c:pt idx="2">
                  <c:v>After handling body fluids</c:v>
                </c:pt>
              </c:strCache>
            </c:strRef>
          </c:cat>
          <c:val>
            <c:numRef>
              <c:f>Sheet17!$E$3:$E$5</c:f>
              <c:numCache>
                <c:formatCode>General</c:formatCode>
                <c:ptCount val="3"/>
                <c:pt idx="0">
                  <c:v>0</c:v>
                </c:pt>
                <c:pt idx="1">
                  <c:v>6</c:v>
                </c:pt>
                <c:pt idx="2">
                  <c:v>9</c:v>
                </c:pt>
              </c:numCache>
            </c:numRef>
          </c:val>
        </c:ser>
        <c:ser>
          <c:idx val="4"/>
          <c:order val="4"/>
          <c:tx>
            <c:strRef>
              <c:f>Sheet17!$F$2</c:f>
              <c:strCache>
                <c:ptCount val="1"/>
                <c:pt idx="0">
                  <c:v>no action</c:v>
                </c:pt>
              </c:strCache>
            </c:strRef>
          </c:tx>
          <c:dLbls>
            <c:dLbl>
              <c:idx val="0"/>
              <c:layout/>
              <c:tx>
                <c:rich>
                  <a:bodyPr/>
                  <a:lstStyle/>
                  <a:p>
                    <a:r>
                      <a:rPr lang="en-US"/>
                      <a:t>97.3%</a:t>
                    </a:r>
                  </a:p>
                </c:rich>
              </c:tx>
              <c:showVal val="1"/>
            </c:dLbl>
            <c:dLbl>
              <c:idx val="1"/>
              <c:layout/>
              <c:tx>
                <c:rich>
                  <a:bodyPr/>
                  <a:lstStyle/>
                  <a:p>
                    <a:r>
                      <a:rPr lang="en-US"/>
                      <a:t>83%</a:t>
                    </a:r>
                  </a:p>
                </c:rich>
              </c:tx>
              <c:showVal val="1"/>
            </c:dLbl>
            <c:dLbl>
              <c:idx val="2"/>
              <c:layout/>
              <c:tx>
                <c:rich>
                  <a:bodyPr/>
                  <a:lstStyle/>
                  <a:p>
                    <a:r>
                      <a:rPr lang="en-US"/>
                      <a:t>86%</a:t>
                    </a:r>
                  </a:p>
                </c:rich>
              </c:tx>
              <c:showVal val="1"/>
            </c:dLbl>
            <c:showVal val="1"/>
          </c:dLbls>
          <c:cat>
            <c:strRef>
              <c:f>Sheet17!$A$3:$A$5</c:f>
              <c:strCache>
                <c:ptCount val="3"/>
                <c:pt idx="0">
                  <c:v>Before contact with patient</c:v>
                </c:pt>
                <c:pt idx="1">
                  <c:v>after contact with patient</c:v>
                </c:pt>
                <c:pt idx="2">
                  <c:v>After handling body fluids</c:v>
                </c:pt>
              </c:strCache>
            </c:strRef>
          </c:cat>
          <c:val>
            <c:numRef>
              <c:f>Sheet17!$F$3:$F$5</c:f>
              <c:numCache>
                <c:formatCode>General</c:formatCode>
                <c:ptCount val="3"/>
                <c:pt idx="0">
                  <c:v>194</c:v>
                </c:pt>
                <c:pt idx="1">
                  <c:v>194</c:v>
                </c:pt>
                <c:pt idx="2">
                  <c:v>57</c:v>
                </c:pt>
              </c:numCache>
            </c:numRef>
          </c:val>
        </c:ser>
        <c:shape val="cylinder"/>
        <c:axId val="94859264"/>
        <c:axId val="94861568"/>
        <c:axId val="0"/>
      </c:bar3DChart>
      <c:catAx>
        <c:axId val="94859264"/>
        <c:scaling>
          <c:orientation val="minMax"/>
        </c:scaling>
        <c:axPos val="b"/>
        <c:tickLblPos val="nextTo"/>
        <c:crossAx val="94861568"/>
        <c:crosses val="autoZero"/>
        <c:auto val="1"/>
        <c:lblAlgn val="ctr"/>
        <c:lblOffset val="100"/>
      </c:catAx>
      <c:valAx>
        <c:axId val="94861568"/>
        <c:scaling>
          <c:orientation val="minMax"/>
        </c:scaling>
        <c:axPos val="l"/>
        <c:numFmt formatCode="General" sourceLinked="1"/>
        <c:tickLblPos val="nextTo"/>
        <c:crossAx val="94859264"/>
        <c:crosses val="autoZero"/>
        <c:crossBetween val="between"/>
      </c:valAx>
    </c:plotArea>
    <c:legend>
      <c:legendPos val="r"/>
      <c:layout/>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Sheet17!$B$6</c:f>
              <c:strCache>
                <c:ptCount val="1"/>
                <c:pt idx="0">
                  <c:v>Alcohol ru(right use)</c:v>
                </c:pt>
              </c:strCache>
            </c:strRef>
          </c:tx>
          <c:dLbls>
            <c:showVal val="1"/>
          </c:dLbls>
          <c:cat>
            <c:strRef>
              <c:f>Sheet17!$A$7:$A$10</c:f>
              <c:strCache>
                <c:ptCount val="4"/>
                <c:pt idx="0">
                  <c:v>Immediately after removing gloves</c:v>
                </c:pt>
                <c:pt idx="1">
                  <c:v>before aseptic task</c:v>
                </c:pt>
                <c:pt idx="2">
                  <c:v> before eating</c:v>
                </c:pt>
                <c:pt idx="3">
                  <c:v>after eating</c:v>
                </c:pt>
              </c:strCache>
            </c:strRef>
          </c:cat>
          <c:val>
            <c:numRef>
              <c:f>Sheet17!$B$7:$B$10</c:f>
              <c:numCache>
                <c:formatCode>General</c:formatCode>
                <c:ptCount val="4"/>
                <c:pt idx="0">
                  <c:v>0</c:v>
                </c:pt>
                <c:pt idx="1">
                  <c:v>0</c:v>
                </c:pt>
                <c:pt idx="2">
                  <c:v>0</c:v>
                </c:pt>
                <c:pt idx="3">
                  <c:v>0</c:v>
                </c:pt>
              </c:numCache>
            </c:numRef>
          </c:val>
        </c:ser>
        <c:ser>
          <c:idx val="1"/>
          <c:order val="1"/>
          <c:tx>
            <c:strRef>
              <c:f>Sheet17!$C$6</c:f>
              <c:strCache>
                <c:ptCount val="1"/>
                <c:pt idx="0">
                  <c:v>alcohol rub(wrong use)</c:v>
                </c:pt>
              </c:strCache>
            </c:strRef>
          </c:tx>
          <c:dLbls>
            <c:dLbl>
              <c:idx val="0"/>
              <c:layout/>
              <c:tx>
                <c:rich>
                  <a:bodyPr/>
                  <a:lstStyle/>
                  <a:p>
                    <a:r>
                      <a:rPr lang="en-US"/>
                      <a:t>24%</a:t>
                    </a:r>
                  </a:p>
                </c:rich>
              </c:tx>
              <c:showVal val="1"/>
            </c:dLbl>
            <c:showVal val="1"/>
          </c:dLbls>
          <c:cat>
            <c:strRef>
              <c:f>Sheet17!$A$7:$A$10</c:f>
              <c:strCache>
                <c:ptCount val="4"/>
                <c:pt idx="0">
                  <c:v>Immediately after removing gloves</c:v>
                </c:pt>
                <c:pt idx="1">
                  <c:v>before aseptic task</c:v>
                </c:pt>
                <c:pt idx="2">
                  <c:v> before eating</c:v>
                </c:pt>
                <c:pt idx="3">
                  <c:v>after eating</c:v>
                </c:pt>
              </c:strCache>
            </c:strRef>
          </c:cat>
          <c:val>
            <c:numRef>
              <c:f>Sheet17!$C$7:$C$10</c:f>
              <c:numCache>
                <c:formatCode>General</c:formatCode>
                <c:ptCount val="4"/>
                <c:pt idx="0">
                  <c:v>16</c:v>
                </c:pt>
                <c:pt idx="1">
                  <c:v>0</c:v>
                </c:pt>
                <c:pt idx="2">
                  <c:v>0</c:v>
                </c:pt>
                <c:pt idx="3">
                  <c:v>0</c:v>
                </c:pt>
              </c:numCache>
            </c:numRef>
          </c:val>
        </c:ser>
        <c:ser>
          <c:idx val="2"/>
          <c:order val="2"/>
          <c:tx>
            <c:strRef>
              <c:f>Sheet17!$D$6</c:f>
              <c:strCache>
                <c:ptCount val="1"/>
                <c:pt idx="0">
                  <c:v>hand washing(right use)</c:v>
                </c:pt>
              </c:strCache>
            </c:strRef>
          </c:tx>
          <c:dLbls>
            <c:showVal val="1"/>
          </c:dLbls>
          <c:cat>
            <c:strRef>
              <c:f>Sheet17!$A$7:$A$10</c:f>
              <c:strCache>
                <c:ptCount val="4"/>
                <c:pt idx="0">
                  <c:v>Immediately after removing gloves</c:v>
                </c:pt>
                <c:pt idx="1">
                  <c:v>before aseptic task</c:v>
                </c:pt>
                <c:pt idx="2">
                  <c:v> before eating</c:v>
                </c:pt>
                <c:pt idx="3">
                  <c:v>after eating</c:v>
                </c:pt>
              </c:strCache>
            </c:strRef>
          </c:cat>
          <c:val>
            <c:numRef>
              <c:f>Sheet17!$D$7:$D$10</c:f>
              <c:numCache>
                <c:formatCode>General</c:formatCode>
                <c:ptCount val="4"/>
                <c:pt idx="0">
                  <c:v>0</c:v>
                </c:pt>
                <c:pt idx="1">
                  <c:v>0</c:v>
                </c:pt>
                <c:pt idx="2">
                  <c:v>0</c:v>
                </c:pt>
                <c:pt idx="3">
                  <c:v>0</c:v>
                </c:pt>
              </c:numCache>
            </c:numRef>
          </c:val>
        </c:ser>
        <c:ser>
          <c:idx val="3"/>
          <c:order val="3"/>
          <c:tx>
            <c:strRef>
              <c:f>Sheet17!$E$6</c:f>
              <c:strCache>
                <c:ptCount val="1"/>
                <c:pt idx="0">
                  <c:v>hand wash (wrong use)</c:v>
                </c:pt>
              </c:strCache>
            </c:strRef>
          </c:tx>
          <c:dLbls>
            <c:dLbl>
              <c:idx val="0"/>
              <c:layout/>
              <c:tx>
                <c:rich>
                  <a:bodyPr/>
                  <a:lstStyle/>
                  <a:p>
                    <a:r>
                      <a:rPr lang="en-US"/>
                      <a:t>18%</a:t>
                    </a:r>
                  </a:p>
                </c:rich>
              </c:tx>
              <c:showVal val="1"/>
            </c:dLbl>
            <c:dLbl>
              <c:idx val="2"/>
              <c:layout/>
              <c:tx>
                <c:rich>
                  <a:bodyPr/>
                  <a:lstStyle/>
                  <a:p>
                    <a:r>
                      <a:rPr lang="en-US"/>
                      <a:t>100%</a:t>
                    </a:r>
                  </a:p>
                </c:rich>
              </c:tx>
              <c:showVal val="1"/>
            </c:dLbl>
            <c:dLbl>
              <c:idx val="3"/>
              <c:layout/>
              <c:tx>
                <c:rich>
                  <a:bodyPr/>
                  <a:lstStyle/>
                  <a:p>
                    <a:r>
                      <a:rPr lang="en-US"/>
                      <a:t>100</a:t>
                    </a:r>
                  </a:p>
                </c:rich>
              </c:tx>
              <c:showVal val="1"/>
            </c:dLbl>
            <c:showVal val="1"/>
          </c:dLbls>
          <c:cat>
            <c:strRef>
              <c:f>Sheet17!$A$7:$A$10</c:f>
              <c:strCache>
                <c:ptCount val="4"/>
                <c:pt idx="0">
                  <c:v>Immediately after removing gloves</c:v>
                </c:pt>
                <c:pt idx="1">
                  <c:v>before aseptic task</c:v>
                </c:pt>
                <c:pt idx="2">
                  <c:v> before eating</c:v>
                </c:pt>
                <c:pt idx="3">
                  <c:v>after eating</c:v>
                </c:pt>
              </c:strCache>
            </c:strRef>
          </c:cat>
          <c:val>
            <c:numRef>
              <c:f>Sheet17!$E$7:$E$10</c:f>
              <c:numCache>
                <c:formatCode>General</c:formatCode>
                <c:ptCount val="4"/>
                <c:pt idx="0">
                  <c:v>12</c:v>
                </c:pt>
                <c:pt idx="1">
                  <c:v>0</c:v>
                </c:pt>
                <c:pt idx="2">
                  <c:v>8</c:v>
                </c:pt>
                <c:pt idx="3">
                  <c:v>8</c:v>
                </c:pt>
              </c:numCache>
            </c:numRef>
          </c:val>
        </c:ser>
        <c:ser>
          <c:idx val="4"/>
          <c:order val="4"/>
          <c:tx>
            <c:strRef>
              <c:f>Sheet17!$F$6</c:f>
              <c:strCache>
                <c:ptCount val="1"/>
                <c:pt idx="0">
                  <c:v>no action</c:v>
                </c:pt>
              </c:strCache>
            </c:strRef>
          </c:tx>
          <c:dLbls>
            <c:dLbl>
              <c:idx val="0"/>
              <c:layout/>
              <c:tx>
                <c:rich>
                  <a:bodyPr/>
                  <a:lstStyle/>
                  <a:p>
                    <a:r>
                      <a:rPr lang="en-US"/>
                      <a:t>58%</a:t>
                    </a:r>
                  </a:p>
                </c:rich>
              </c:tx>
              <c:showVal val="1"/>
            </c:dLbl>
            <c:dLbl>
              <c:idx val="1"/>
              <c:layout/>
              <c:tx>
                <c:rich>
                  <a:bodyPr/>
                  <a:lstStyle/>
                  <a:p>
                    <a:r>
                      <a:rPr lang="en-US"/>
                      <a:t>100%</a:t>
                    </a:r>
                  </a:p>
                </c:rich>
              </c:tx>
              <c:showVal val="1"/>
            </c:dLbl>
            <c:showVal val="1"/>
          </c:dLbls>
          <c:cat>
            <c:strRef>
              <c:f>Sheet17!$A$7:$A$10</c:f>
              <c:strCache>
                <c:ptCount val="4"/>
                <c:pt idx="0">
                  <c:v>Immediately after removing gloves</c:v>
                </c:pt>
                <c:pt idx="1">
                  <c:v>before aseptic task</c:v>
                </c:pt>
                <c:pt idx="2">
                  <c:v> before eating</c:v>
                </c:pt>
                <c:pt idx="3">
                  <c:v>after eating</c:v>
                </c:pt>
              </c:strCache>
            </c:strRef>
          </c:cat>
          <c:val>
            <c:numRef>
              <c:f>Sheet17!$F$7:$F$10</c:f>
              <c:numCache>
                <c:formatCode>General</c:formatCode>
                <c:ptCount val="4"/>
                <c:pt idx="0">
                  <c:v>38</c:v>
                </c:pt>
                <c:pt idx="1">
                  <c:v>28</c:v>
                </c:pt>
                <c:pt idx="2">
                  <c:v>0</c:v>
                </c:pt>
                <c:pt idx="3">
                  <c:v>0</c:v>
                </c:pt>
              </c:numCache>
            </c:numRef>
          </c:val>
        </c:ser>
        <c:shape val="box"/>
        <c:axId val="95230592"/>
        <c:axId val="95240576"/>
        <c:axId val="0"/>
      </c:bar3DChart>
      <c:catAx>
        <c:axId val="95230592"/>
        <c:scaling>
          <c:orientation val="minMax"/>
        </c:scaling>
        <c:axPos val="b"/>
        <c:tickLblPos val="nextTo"/>
        <c:crossAx val="95240576"/>
        <c:crosses val="autoZero"/>
        <c:auto val="1"/>
        <c:lblAlgn val="ctr"/>
        <c:lblOffset val="100"/>
      </c:catAx>
      <c:valAx>
        <c:axId val="95240576"/>
        <c:scaling>
          <c:orientation val="minMax"/>
        </c:scaling>
        <c:axPos val="l"/>
        <c:majorGridlines/>
        <c:numFmt formatCode="General" sourceLinked="1"/>
        <c:tickLblPos val="nextTo"/>
        <c:crossAx val="95230592"/>
        <c:crosses val="autoZero"/>
        <c:crossBetween val="between"/>
      </c:valAx>
    </c:plotArea>
    <c:legend>
      <c:legendPos val="r"/>
      <c:layout/>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Sheet17!$B$32</c:f>
              <c:strCache>
                <c:ptCount val="1"/>
                <c:pt idx="0">
                  <c:v>Alcohol ru(right use)</c:v>
                </c:pt>
              </c:strCache>
            </c:strRef>
          </c:tx>
          <c:dLbls>
            <c:dLbl>
              <c:idx val="0"/>
              <c:layout/>
              <c:tx>
                <c:rich>
                  <a:bodyPr/>
                  <a:lstStyle/>
                  <a:p>
                    <a:r>
                      <a:rPr lang="en-US"/>
                      <a:t>69%</a:t>
                    </a:r>
                  </a:p>
                </c:rich>
              </c:tx>
              <c:showVal val="1"/>
            </c:dLbl>
            <c:dLbl>
              <c:idx val="1"/>
              <c:layout/>
              <c:tx>
                <c:rich>
                  <a:bodyPr/>
                  <a:lstStyle/>
                  <a:p>
                    <a:r>
                      <a:rPr lang="en-US"/>
                      <a:t>71%</a:t>
                    </a:r>
                  </a:p>
                </c:rich>
              </c:tx>
              <c:showVal val="1"/>
            </c:dLbl>
            <c:dLbl>
              <c:idx val="2"/>
              <c:layout/>
              <c:tx>
                <c:rich>
                  <a:bodyPr/>
                  <a:lstStyle/>
                  <a:p>
                    <a:r>
                      <a:rPr lang="en-US"/>
                      <a:t>17%</a:t>
                    </a:r>
                  </a:p>
                </c:rich>
              </c:tx>
              <c:showVal val="1"/>
            </c:dLbl>
            <c:showVal val="1"/>
          </c:dLbls>
          <c:cat>
            <c:strRef>
              <c:f>Sheet17!$A$33:$A$35</c:f>
              <c:strCache>
                <c:ptCount val="3"/>
                <c:pt idx="0">
                  <c:v>Before contact with patient</c:v>
                </c:pt>
                <c:pt idx="1">
                  <c:v>after contact with patient</c:v>
                </c:pt>
                <c:pt idx="2">
                  <c:v>After handling body fluids</c:v>
                </c:pt>
              </c:strCache>
            </c:strRef>
          </c:cat>
          <c:val>
            <c:numRef>
              <c:f>Sheet17!$B$33:$B$35</c:f>
              <c:numCache>
                <c:formatCode>General</c:formatCode>
                <c:ptCount val="3"/>
                <c:pt idx="0">
                  <c:v>147</c:v>
                </c:pt>
                <c:pt idx="1">
                  <c:v>162</c:v>
                </c:pt>
                <c:pt idx="2">
                  <c:v>12</c:v>
                </c:pt>
              </c:numCache>
            </c:numRef>
          </c:val>
        </c:ser>
        <c:ser>
          <c:idx val="1"/>
          <c:order val="1"/>
          <c:tx>
            <c:strRef>
              <c:f>Sheet17!$C$32</c:f>
              <c:strCache>
                <c:ptCount val="1"/>
                <c:pt idx="0">
                  <c:v>alcohol rub(wrong use)</c:v>
                </c:pt>
              </c:strCache>
            </c:strRef>
          </c:tx>
          <c:dLbls>
            <c:dLbl>
              <c:idx val="0"/>
              <c:layout/>
              <c:tx>
                <c:rich>
                  <a:bodyPr/>
                  <a:lstStyle/>
                  <a:p>
                    <a:r>
                      <a:rPr lang="en-US"/>
                      <a:t>4%</a:t>
                    </a:r>
                  </a:p>
                </c:rich>
              </c:tx>
              <c:showVal val="1"/>
            </c:dLbl>
            <c:dLbl>
              <c:idx val="1"/>
              <c:layout/>
              <c:tx>
                <c:rich>
                  <a:bodyPr/>
                  <a:lstStyle/>
                  <a:p>
                    <a:r>
                      <a:rPr lang="en-US"/>
                      <a:t>4%</a:t>
                    </a:r>
                  </a:p>
                </c:rich>
              </c:tx>
              <c:showVal val="1"/>
            </c:dLbl>
            <c:dLbl>
              <c:idx val="2"/>
              <c:layout/>
              <c:tx>
                <c:rich>
                  <a:bodyPr/>
                  <a:lstStyle/>
                  <a:p>
                    <a:r>
                      <a:rPr lang="en-US"/>
                      <a:t>8%</a:t>
                    </a:r>
                  </a:p>
                </c:rich>
              </c:tx>
              <c:showVal val="1"/>
            </c:dLbl>
            <c:showVal val="1"/>
          </c:dLbls>
          <c:cat>
            <c:strRef>
              <c:f>Sheet17!$A$33:$A$35</c:f>
              <c:strCache>
                <c:ptCount val="3"/>
                <c:pt idx="0">
                  <c:v>Before contact with patient</c:v>
                </c:pt>
                <c:pt idx="1">
                  <c:v>after contact with patient</c:v>
                </c:pt>
                <c:pt idx="2">
                  <c:v>After handling body fluids</c:v>
                </c:pt>
              </c:strCache>
            </c:strRef>
          </c:cat>
          <c:val>
            <c:numRef>
              <c:f>Sheet17!$C$33:$C$35</c:f>
              <c:numCache>
                <c:formatCode>General</c:formatCode>
                <c:ptCount val="3"/>
                <c:pt idx="0">
                  <c:v>8</c:v>
                </c:pt>
                <c:pt idx="1">
                  <c:v>10</c:v>
                </c:pt>
                <c:pt idx="2">
                  <c:v>6</c:v>
                </c:pt>
              </c:numCache>
            </c:numRef>
          </c:val>
        </c:ser>
        <c:ser>
          <c:idx val="2"/>
          <c:order val="2"/>
          <c:tx>
            <c:strRef>
              <c:f>Sheet17!$D$32</c:f>
              <c:strCache>
                <c:ptCount val="1"/>
                <c:pt idx="0">
                  <c:v>hand washing(right use)</c:v>
                </c:pt>
              </c:strCache>
            </c:strRef>
          </c:tx>
          <c:dLbls>
            <c:dLbl>
              <c:idx val="0"/>
              <c:layout/>
              <c:tx>
                <c:rich>
                  <a:bodyPr/>
                  <a:lstStyle/>
                  <a:p>
                    <a:r>
                      <a:rPr lang="en-US"/>
                      <a:t>15%</a:t>
                    </a:r>
                  </a:p>
                </c:rich>
              </c:tx>
              <c:showVal val="1"/>
            </c:dLbl>
            <c:dLbl>
              <c:idx val="1"/>
              <c:layout/>
              <c:tx>
                <c:rich>
                  <a:bodyPr/>
                  <a:lstStyle/>
                  <a:p>
                    <a:r>
                      <a:rPr lang="en-US"/>
                      <a:t>13%</a:t>
                    </a:r>
                  </a:p>
                </c:rich>
              </c:tx>
              <c:showVal val="1"/>
            </c:dLbl>
            <c:dLbl>
              <c:idx val="2"/>
              <c:layout/>
              <c:tx>
                <c:rich>
                  <a:bodyPr/>
                  <a:lstStyle/>
                  <a:p>
                    <a:r>
                      <a:rPr lang="en-US"/>
                      <a:t>64%</a:t>
                    </a:r>
                  </a:p>
                </c:rich>
              </c:tx>
              <c:showVal val="1"/>
            </c:dLbl>
            <c:showVal val="1"/>
          </c:dLbls>
          <c:cat>
            <c:strRef>
              <c:f>Sheet17!$A$33:$A$35</c:f>
              <c:strCache>
                <c:ptCount val="3"/>
                <c:pt idx="0">
                  <c:v>Before contact with patient</c:v>
                </c:pt>
                <c:pt idx="1">
                  <c:v>after contact with patient</c:v>
                </c:pt>
                <c:pt idx="2">
                  <c:v>After handling body fluids</c:v>
                </c:pt>
              </c:strCache>
            </c:strRef>
          </c:cat>
          <c:val>
            <c:numRef>
              <c:f>Sheet17!$D$33:$D$35</c:f>
              <c:numCache>
                <c:formatCode>General</c:formatCode>
                <c:ptCount val="3"/>
                <c:pt idx="0">
                  <c:v>32</c:v>
                </c:pt>
                <c:pt idx="1">
                  <c:v>26</c:v>
                </c:pt>
                <c:pt idx="2">
                  <c:v>47</c:v>
                </c:pt>
              </c:numCache>
            </c:numRef>
          </c:val>
        </c:ser>
        <c:ser>
          <c:idx val="3"/>
          <c:order val="3"/>
          <c:tx>
            <c:strRef>
              <c:f>Sheet17!$E$32</c:f>
              <c:strCache>
                <c:ptCount val="1"/>
                <c:pt idx="0">
                  <c:v>hand wash (wrong use)</c:v>
                </c:pt>
              </c:strCache>
            </c:strRef>
          </c:tx>
          <c:dLbls>
            <c:dLbl>
              <c:idx val="0"/>
              <c:layout/>
              <c:tx>
                <c:rich>
                  <a:bodyPr/>
                  <a:lstStyle/>
                  <a:p>
                    <a:r>
                      <a:rPr lang="en-US"/>
                      <a:t>5%</a:t>
                    </a:r>
                  </a:p>
                </c:rich>
              </c:tx>
              <c:showVal val="1"/>
            </c:dLbl>
            <c:dLbl>
              <c:idx val="1"/>
              <c:layout/>
              <c:tx>
                <c:rich>
                  <a:bodyPr/>
                  <a:lstStyle/>
                  <a:p>
                    <a:r>
                      <a:rPr lang="en-US"/>
                      <a:t>3%</a:t>
                    </a:r>
                  </a:p>
                </c:rich>
              </c:tx>
              <c:showVal val="1"/>
            </c:dLbl>
            <c:dLbl>
              <c:idx val="2"/>
              <c:layout/>
              <c:tx>
                <c:rich>
                  <a:bodyPr/>
                  <a:lstStyle/>
                  <a:p>
                    <a:r>
                      <a:rPr lang="en-US"/>
                      <a:t>5%</a:t>
                    </a:r>
                  </a:p>
                </c:rich>
              </c:tx>
              <c:showVal val="1"/>
            </c:dLbl>
            <c:showVal val="1"/>
          </c:dLbls>
          <c:cat>
            <c:strRef>
              <c:f>Sheet17!$A$33:$A$35</c:f>
              <c:strCache>
                <c:ptCount val="3"/>
                <c:pt idx="0">
                  <c:v>Before contact with patient</c:v>
                </c:pt>
                <c:pt idx="1">
                  <c:v>after contact with patient</c:v>
                </c:pt>
                <c:pt idx="2">
                  <c:v>After handling body fluids</c:v>
                </c:pt>
              </c:strCache>
            </c:strRef>
          </c:cat>
          <c:val>
            <c:numRef>
              <c:f>Sheet17!$E$33:$E$35</c:f>
              <c:numCache>
                <c:formatCode>General</c:formatCode>
                <c:ptCount val="3"/>
                <c:pt idx="0">
                  <c:v>9</c:v>
                </c:pt>
                <c:pt idx="1">
                  <c:v>6</c:v>
                </c:pt>
                <c:pt idx="2">
                  <c:v>4</c:v>
                </c:pt>
              </c:numCache>
            </c:numRef>
          </c:val>
        </c:ser>
        <c:ser>
          <c:idx val="4"/>
          <c:order val="4"/>
          <c:tx>
            <c:strRef>
              <c:f>Sheet17!$F$32</c:f>
              <c:strCache>
                <c:ptCount val="1"/>
                <c:pt idx="0">
                  <c:v>no action</c:v>
                </c:pt>
              </c:strCache>
            </c:strRef>
          </c:tx>
          <c:dLbls>
            <c:dLbl>
              <c:idx val="0"/>
              <c:layout/>
              <c:tx>
                <c:rich>
                  <a:bodyPr/>
                  <a:lstStyle/>
                  <a:p>
                    <a:r>
                      <a:rPr lang="en-US"/>
                      <a:t>7%</a:t>
                    </a:r>
                  </a:p>
                </c:rich>
              </c:tx>
              <c:showVal val="1"/>
            </c:dLbl>
            <c:dLbl>
              <c:idx val="1"/>
              <c:layout/>
              <c:tx>
                <c:rich>
                  <a:bodyPr/>
                  <a:lstStyle/>
                  <a:p>
                    <a:r>
                      <a:rPr lang="en-US"/>
                      <a:t>9%</a:t>
                    </a:r>
                  </a:p>
                </c:rich>
              </c:tx>
              <c:showVal val="1"/>
            </c:dLbl>
            <c:dLbl>
              <c:idx val="2"/>
              <c:layout/>
              <c:tx>
                <c:rich>
                  <a:bodyPr/>
                  <a:lstStyle/>
                  <a:p>
                    <a:r>
                      <a:rPr lang="en-US"/>
                      <a:t>6%</a:t>
                    </a:r>
                  </a:p>
                </c:rich>
              </c:tx>
              <c:showVal val="1"/>
            </c:dLbl>
            <c:showVal val="1"/>
          </c:dLbls>
          <c:cat>
            <c:strRef>
              <c:f>Sheet17!$A$33:$A$35</c:f>
              <c:strCache>
                <c:ptCount val="3"/>
                <c:pt idx="0">
                  <c:v>Before contact with patient</c:v>
                </c:pt>
                <c:pt idx="1">
                  <c:v>after contact with patient</c:v>
                </c:pt>
                <c:pt idx="2">
                  <c:v>After handling body fluids</c:v>
                </c:pt>
              </c:strCache>
            </c:strRef>
          </c:cat>
          <c:val>
            <c:numRef>
              <c:f>Sheet17!$F$33:$F$35</c:f>
              <c:numCache>
                <c:formatCode>General</c:formatCode>
                <c:ptCount val="3"/>
                <c:pt idx="0">
                  <c:v>17</c:v>
                </c:pt>
                <c:pt idx="1">
                  <c:v>22</c:v>
                </c:pt>
                <c:pt idx="2">
                  <c:v>5</c:v>
                </c:pt>
              </c:numCache>
            </c:numRef>
          </c:val>
        </c:ser>
        <c:shape val="cylinder"/>
        <c:axId val="105970304"/>
        <c:axId val="106173184"/>
        <c:axId val="0"/>
      </c:bar3DChart>
      <c:catAx>
        <c:axId val="105970304"/>
        <c:scaling>
          <c:orientation val="minMax"/>
        </c:scaling>
        <c:axPos val="b"/>
        <c:tickLblPos val="nextTo"/>
        <c:crossAx val="106173184"/>
        <c:crosses val="autoZero"/>
        <c:auto val="1"/>
        <c:lblAlgn val="ctr"/>
        <c:lblOffset val="100"/>
      </c:catAx>
      <c:valAx>
        <c:axId val="106173184"/>
        <c:scaling>
          <c:orientation val="minMax"/>
        </c:scaling>
        <c:axPos val="l"/>
        <c:numFmt formatCode="General" sourceLinked="1"/>
        <c:tickLblPos val="nextTo"/>
        <c:crossAx val="105970304"/>
        <c:crosses val="autoZero"/>
        <c:crossBetween val="between"/>
      </c:valAx>
    </c:plotArea>
    <c:legend>
      <c:legendPos val="r"/>
      <c:layout/>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Sheet17!$B$37</c:f>
              <c:strCache>
                <c:ptCount val="1"/>
                <c:pt idx="0">
                  <c:v>Alcohol ru(right use)</c:v>
                </c:pt>
              </c:strCache>
            </c:strRef>
          </c:tx>
          <c:dLbls>
            <c:dLbl>
              <c:idx val="0"/>
              <c:layout/>
              <c:tx>
                <c:rich>
                  <a:bodyPr/>
                  <a:lstStyle/>
                  <a:p>
                    <a:r>
                      <a:rPr lang="en-US"/>
                      <a:t>27%</a:t>
                    </a:r>
                  </a:p>
                </c:rich>
              </c:tx>
              <c:showVal val="1"/>
            </c:dLbl>
            <c:dLbl>
              <c:idx val="1"/>
              <c:layout/>
              <c:tx>
                <c:rich>
                  <a:bodyPr/>
                  <a:lstStyle/>
                  <a:p>
                    <a:r>
                      <a:rPr lang="en-US"/>
                      <a:t>11%</a:t>
                    </a:r>
                  </a:p>
                </c:rich>
              </c:tx>
              <c:showVal val="1"/>
            </c:dLbl>
            <c:showVal val="1"/>
          </c:dLbls>
          <c:cat>
            <c:strRef>
              <c:f>Sheet17!$A$38:$A$41</c:f>
              <c:strCache>
                <c:ptCount val="4"/>
                <c:pt idx="0">
                  <c:v>Immediately after removing gloves</c:v>
                </c:pt>
                <c:pt idx="1">
                  <c:v>before aseptic task</c:v>
                </c:pt>
                <c:pt idx="2">
                  <c:v> before eating</c:v>
                </c:pt>
                <c:pt idx="3">
                  <c:v>after eating</c:v>
                </c:pt>
              </c:strCache>
            </c:strRef>
          </c:cat>
          <c:val>
            <c:numRef>
              <c:f>Sheet17!$B$38:$B$41</c:f>
              <c:numCache>
                <c:formatCode>General</c:formatCode>
                <c:ptCount val="4"/>
                <c:pt idx="0">
                  <c:v>16</c:v>
                </c:pt>
                <c:pt idx="1">
                  <c:v>2</c:v>
                </c:pt>
                <c:pt idx="2">
                  <c:v>0</c:v>
                </c:pt>
                <c:pt idx="3">
                  <c:v>0</c:v>
                </c:pt>
              </c:numCache>
            </c:numRef>
          </c:val>
        </c:ser>
        <c:ser>
          <c:idx val="1"/>
          <c:order val="1"/>
          <c:tx>
            <c:strRef>
              <c:f>Sheet17!$C$37</c:f>
              <c:strCache>
                <c:ptCount val="1"/>
                <c:pt idx="0">
                  <c:v>alcohol rub(wrong use)</c:v>
                </c:pt>
              </c:strCache>
            </c:strRef>
          </c:tx>
          <c:dLbls>
            <c:dLbl>
              <c:idx val="0"/>
              <c:layout/>
              <c:tx>
                <c:rich>
                  <a:bodyPr/>
                  <a:lstStyle/>
                  <a:p>
                    <a:r>
                      <a:rPr lang="en-US"/>
                      <a:t>7%</a:t>
                    </a:r>
                  </a:p>
                </c:rich>
              </c:tx>
              <c:showVal val="1"/>
            </c:dLbl>
            <c:dLbl>
              <c:idx val="1"/>
              <c:layout/>
              <c:tx>
                <c:rich>
                  <a:bodyPr/>
                  <a:lstStyle/>
                  <a:p>
                    <a:r>
                      <a:rPr lang="en-US"/>
                      <a:t>11%</a:t>
                    </a:r>
                  </a:p>
                </c:rich>
              </c:tx>
              <c:showVal val="1"/>
            </c:dLbl>
            <c:showVal val="1"/>
          </c:dLbls>
          <c:cat>
            <c:strRef>
              <c:f>Sheet17!$A$38:$A$41</c:f>
              <c:strCache>
                <c:ptCount val="4"/>
                <c:pt idx="0">
                  <c:v>Immediately after removing gloves</c:v>
                </c:pt>
                <c:pt idx="1">
                  <c:v>before aseptic task</c:v>
                </c:pt>
                <c:pt idx="2">
                  <c:v> before eating</c:v>
                </c:pt>
                <c:pt idx="3">
                  <c:v>after eating</c:v>
                </c:pt>
              </c:strCache>
            </c:strRef>
          </c:cat>
          <c:val>
            <c:numRef>
              <c:f>Sheet17!$C$38:$C$41</c:f>
              <c:numCache>
                <c:formatCode>General</c:formatCode>
                <c:ptCount val="4"/>
                <c:pt idx="0">
                  <c:v>4</c:v>
                </c:pt>
                <c:pt idx="1">
                  <c:v>2</c:v>
                </c:pt>
                <c:pt idx="2">
                  <c:v>0</c:v>
                </c:pt>
                <c:pt idx="3">
                  <c:v>0</c:v>
                </c:pt>
              </c:numCache>
            </c:numRef>
          </c:val>
        </c:ser>
        <c:ser>
          <c:idx val="2"/>
          <c:order val="2"/>
          <c:tx>
            <c:strRef>
              <c:f>Sheet17!$D$37</c:f>
              <c:strCache>
                <c:ptCount val="1"/>
                <c:pt idx="0">
                  <c:v>hand washing(right use)</c:v>
                </c:pt>
              </c:strCache>
            </c:strRef>
          </c:tx>
          <c:dLbls>
            <c:dLbl>
              <c:idx val="0"/>
              <c:layout/>
              <c:tx>
                <c:rich>
                  <a:bodyPr/>
                  <a:lstStyle/>
                  <a:p>
                    <a:r>
                      <a:rPr lang="en-US"/>
                      <a:t>53%</a:t>
                    </a:r>
                  </a:p>
                </c:rich>
              </c:tx>
              <c:showVal val="1"/>
            </c:dLbl>
            <c:dLbl>
              <c:idx val="1"/>
              <c:layout/>
              <c:tx>
                <c:rich>
                  <a:bodyPr/>
                  <a:lstStyle/>
                  <a:p>
                    <a:r>
                      <a:rPr lang="en-US"/>
                      <a:t>73%</a:t>
                    </a:r>
                  </a:p>
                </c:rich>
              </c:tx>
              <c:showVal val="1"/>
            </c:dLbl>
            <c:dLbl>
              <c:idx val="2"/>
              <c:layout/>
              <c:tx>
                <c:rich>
                  <a:bodyPr/>
                  <a:lstStyle/>
                  <a:p>
                    <a:r>
                      <a:rPr lang="en-US"/>
                      <a:t>100%</a:t>
                    </a:r>
                  </a:p>
                </c:rich>
              </c:tx>
              <c:showVal val="1"/>
            </c:dLbl>
            <c:dLbl>
              <c:idx val="3"/>
              <c:layout/>
              <c:tx>
                <c:rich>
                  <a:bodyPr/>
                  <a:lstStyle/>
                  <a:p>
                    <a:r>
                      <a:rPr lang="en-US"/>
                      <a:t>100%</a:t>
                    </a:r>
                  </a:p>
                </c:rich>
              </c:tx>
              <c:showVal val="1"/>
            </c:dLbl>
            <c:showVal val="1"/>
          </c:dLbls>
          <c:cat>
            <c:strRef>
              <c:f>Sheet17!$A$38:$A$41</c:f>
              <c:strCache>
                <c:ptCount val="4"/>
                <c:pt idx="0">
                  <c:v>Immediately after removing gloves</c:v>
                </c:pt>
                <c:pt idx="1">
                  <c:v>before aseptic task</c:v>
                </c:pt>
                <c:pt idx="2">
                  <c:v> before eating</c:v>
                </c:pt>
                <c:pt idx="3">
                  <c:v>after eating</c:v>
                </c:pt>
              </c:strCache>
            </c:strRef>
          </c:cat>
          <c:val>
            <c:numRef>
              <c:f>Sheet17!$D$38:$D$41</c:f>
              <c:numCache>
                <c:formatCode>General</c:formatCode>
                <c:ptCount val="4"/>
                <c:pt idx="0">
                  <c:v>31</c:v>
                </c:pt>
                <c:pt idx="1">
                  <c:v>13</c:v>
                </c:pt>
                <c:pt idx="2">
                  <c:v>10</c:v>
                </c:pt>
                <c:pt idx="3">
                  <c:v>10</c:v>
                </c:pt>
              </c:numCache>
            </c:numRef>
          </c:val>
        </c:ser>
        <c:ser>
          <c:idx val="3"/>
          <c:order val="3"/>
          <c:tx>
            <c:strRef>
              <c:f>Sheet17!$E$37</c:f>
              <c:strCache>
                <c:ptCount val="1"/>
                <c:pt idx="0">
                  <c:v>hand wash (wrong use)</c:v>
                </c:pt>
              </c:strCache>
            </c:strRef>
          </c:tx>
          <c:dLbls>
            <c:dLbl>
              <c:idx val="0"/>
              <c:layout/>
              <c:tx>
                <c:rich>
                  <a:bodyPr/>
                  <a:lstStyle/>
                  <a:p>
                    <a:r>
                      <a:rPr lang="en-US"/>
                      <a:t>3%</a:t>
                    </a:r>
                  </a:p>
                </c:rich>
              </c:tx>
              <c:showVal val="1"/>
            </c:dLbl>
            <c:dLbl>
              <c:idx val="1"/>
              <c:layout/>
              <c:tx>
                <c:rich>
                  <a:bodyPr/>
                  <a:lstStyle/>
                  <a:p>
                    <a:r>
                      <a:rPr lang="en-US"/>
                      <a:t>5%</a:t>
                    </a:r>
                  </a:p>
                </c:rich>
              </c:tx>
              <c:showVal val="1"/>
            </c:dLbl>
            <c:showVal val="1"/>
          </c:dLbls>
          <c:cat>
            <c:strRef>
              <c:f>Sheet17!$A$38:$A$41</c:f>
              <c:strCache>
                <c:ptCount val="4"/>
                <c:pt idx="0">
                  <c:v>Immediately after removing gloves</c:v>
                </c:pt>
                <c:pt idx="1">
                  <c:v>before aseptic task</c:v>
                </c:pt>
                <c:pt idx="2">
                  <c:v> before eating</c:v>
                </c:pt>
                <c:pt idx="3">
                  <c:v>after eating</c:v>
                </c:pt>
              </c:strCache>
            </c:strRef>
          </c:cat>
          <c:val>
            <c:numRef>
              <c:f>Sheet17!$E$38:$E$41</c:f>
              <c:numCache>
                <c:formatCode>General</c:formatCode>
                <c:ptCount val="4"/>
                <c:pt idx="0">
                  <c:v>2</c:v>
                </c:pt>
                <c:pt idx="1">
                  <c:v>1</c:v>
                </c:pt>
                <c:pt idx="2">
                  <c:v>0</c:v>
                </c:pt>
                <c:pt idx="3">
                  <c:v>0</c:v>
                </c:pt>
              </c:numCache>
            </c:numRef>
          </c:val>
        </c:ser>
        <c:ser>
          <c:idx val="4"/>
          <c:order val="4"/>
          <c:tx>
            <c:strRef>
              <c:f>Sheet17!$F$37</c:f>
              <c:strCache>
                <c:ptCount val="1"/>
                <c:pt idx="0">
                  <c:v>no action</c:v>
                </c:pt>
              </c:strCache>
            </c:strRef>
          </c:tx>
          <c:dLbls>
            <c:dLbl>
              <c:idx val="0"/>
              <c:layout/>
              <c:tx>
                <c:rich>
                  <a:bodyPr/>
                  <a:lstStyle/>
                  <a:p>
                    <a:r>
                      <a:rPr lang="en-US"/>
                      <a:t>10%</a:t>
                    </a:r>
                  </a:p>
                </c:rich>
              </c:tx>
              <c:showVal val="1"/>
            </c:dLbl>
            <c:showVal val="1"/>
          </c:dLbls>
          <c:cat>
            <c:strRef>
              <c:f>Sheet17!$A$38:$A$41</c:f>
              <c:strCache>
                <c:ptCount val="4"/>
                <c:pt idx="0">
                  <c:v>Immediately after removing gloves</c:v>
                </c:pt>
                <c:pt idx="1">
                  <c:v>before aseptic task</c:v>
                </c:pt>
                <c:pt idx="2">
                  <c:v> before eating</c:v>
                </c:pt>
                <c:pt idx="3">
                  <c:v>after eating</c:v>
                </c:pt>
              </c:strCache>
            </c:strRef>
          </c:cat>
          <c:val>
            <c:numRef>
              <c:f>Sheet17!$F$38:$F$41</c:f>
              <c:numCache>
                <c:formatCode>General</c:formatCode>
                <c:ptCount val="4"/>
                <c:pt idx="0">
                  <c:v>6</c:v>
                </c:pt>
                <c:pt idx="1">
                  <c:v>0</c:v>
                </c:pt>
                <c:pt idx="2">
                  <c:v>0</c:v>
                </c:pt>
                <c:pt idx="3">
                  <c:v>0</c:v>
                </c:pt>
              </c:numCache>
            </c:numRef>
          </c:val>
        </c:ser>
        <c:shape val="cylinder"/>
        <c:axId val="108613632"/>
        <c:axId val="108615552"/>
        <c:axId val="0"/>
      </c:bar3DChart>
      <c:catAx>
        <c:axId val="108613632"/>
        <c:scaling>
          <c:orientation val="minMax"/>
        </c:scaling>
        <c:axPos val="b"/>
        <c:tickLblPos val="nextTo"/>
        <c:crossAx val="108615552"/>
        <c:crosses val="autoZero"/>
        <c:auto val="1"/>
        <c:lblAlgn val="ctr"/>
        <c:lblOffset val="100"/>
      </c:catAx>
      <c:valAx>
        <c:axId val="108615552"/>
        <c:scaling>
          <c:orientation val="minMax"/>
        </c:scaling>
        <c:axPos val="l"/>
        <c:majorGridlines/>
        <c:numFmt formatCode="General" sourceLinked="1"/>
        <c:tickLblPos val="nextTo"/>
        <c:crossAx val="108613632"/>
        <c:crosses val="autoZero"/>
        <c:crossBetween val="between"/>
      </c:valAx>
    </c:plotArea>
    <c:legend>
      <c:legendPos val="r"/>
      <c:layout/>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showVal val="1"/>
            <c:showLeaderLines val="1"/>
          </c:dLbls>
          <c:cat>
            <c:strRef>
              <c:f>Sheet19!$B$3:$C$3</c:f>
              <c:strCache>
                <c:ptCount val="2"/>
                <c:pt idx="0">
                  <c:v>Situation where gloves used</c:v>
                </c:pt>
                <c:pt idx="1">
                  <c:v>missed opportunity</c:v>
                </c:pt>
              </c:strCache>
            </c:strRef>
          </c:cat>
          <c:val>
            <c:numRef>
              <c:f>Sheet19!$B$4:$C$4</c:f>
              <c:numCache>
                <c:formatCode>0.00%</c:formatCode>
                <c:ptCount val="2"/>
                <c:pt idx="0">
                  <c:v>0.73300000000000065</c:v>
                </c:pt>
                <c:pt idx="1">
                  <c:v>0.26700000000000002</c:v>
                </c:pt>
              </c:numCache>
            </c:numRef>
          </c:val>
        </c:ser>
      </c:pie3DChart>
    </c:plotArea>
    <c:legend>
      <c:legendPos val="r"/>
      <c:layout/>
    </c:legend>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view3D>
      <c:rotX val="30"/>
      <c:perspective val="30"/>
    </c:view3D>
    <c:plotArea>
      <c:layout/>
      <c:pie3DChart>
        <c:varyColors val="1"/>
        <c:ser>
          <c:idx val="0"/>
          <c:order val="0"/>
          <c:explosion val="25"/>
          <c:dLbls>
            <c:showVal val="1"/>
            <c:showLeaderLines val="1"/>
          </c:dLbls>
          <c:cat>
            <c:strRef>
              <c:f>Sheet19!$B$7:$C$7</c:f>
              <c:strCache>
                <c:ptCount val="2"/>
                <c:pt idx="0">
                  <c:v>Situation where gloves used</c:v>
                </c:pt>
                <c:pt idx="1">
                  <c:v>missed opportunity</c:v>
                </c:pt>
              </c:strCache>
            </c:strRef>
          </c:cat>
          <c:val>
            <c:numRef>
              <c:f>Sheet19!$B$8:$C$8</c:f>
              <c:numCache>
                <c:formatCode>0.00%</c:formatCode>
                <c:ptCount val="2"/>
                <c:pt idx="0">
                  <c:v>0.95100000000000062</c:v>
                </c:pt>
                <c:pt idx="1">
                  <c:v>4.9000000000000113E-2</c:v>
                </c:pt>
              </c:numCache>
            </c:numRef>
          </c:val>
        </c:ser>
      </c:pie3DChart>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Sheet3!$A$3</c:f>
              <c:strCache>
                <c:ptCount val="1"/>
                <c:pt idx="0">
                  <c:v>PRE</c:v>
                </c:pt>
              </c:strCache>
            </c:strRef>
          </c:tx>
          <c:dLbls>
            <c:showVal val="1"/>
          </c:dLbls>
          <c:cat>
            <c:strRef>
              <c:f>Sheet3!$B$1:$E$2</c:f>
              <c:strCache>
                <c:ptCount val="4"/>
                <c:pt idx="0">
                  <c:v>ICU</c:v>
                </c:pt>
                <c:pt idx="1">
                  <c:v>OT</c:v>
                </c:pt>
                <c:pt idx="2">
                  <c:v>POST OP. WARD</c:v>
                </c:pt>
                <c:pt idx="3">
                  <c:v>Procedure/Dressing room</c:v>
                </c:pt>
              </c:strCache>
            </c:strRef>
          </c:cat>
          <c:val>
            <c:numRef>
              <c:f>Sheet3!$B$3:$E$3</c:f>
              <c:numCache>
                <c:formatCode>0%</c:formatCode>
                <c:ptCount val="4"/>
                <c:pt idx="0">
                  <c:v>0.83000000000000063</c:v>
                </c:pt>
                <c:pt idx="1">
                  <c:v>0.76000000000000223</c:v>
                </c:pt>
                <c:pt idx="2">
                  <c:v>0.18000000000000024</c:v>
                </c:pt>
                <c:pt idx="3">
                  <c:v>0.11</c:v>
                </c:pt>
              </c:numCache>
            </c:numRef>
          </c:val>
        </c:ser>
        <c:ser>
          <c:idx val="1"/>
          <c:order val="1"/>
          <c:tx>
            <c:strRef>
              <c:f>Sheet3!$A$4</c:f>
              <c:strCache>
                <c:ptCount val="1"/>
                <c:pt idx="0">
                  <c:v>POST</c:v>
                </c:pt>
              </c:strCache>
            </c:strRef>
          </c:tx>
          <c:dLbls>
            <c:showVal val="1"/>
          </c:dLbls>
          <c:cat>
            <c:strRef>
              <c:f>Sheet3!$B$1:$E$2</c:f>
              <c:strCache>
                <c:ptCount val="4"/>
                <c:pt idx="0">
                  <c:v>ICU</c:v>
                </c:pt>
                <c:pt idx="1">
                  <c:v>OT</c:v>
                </c:pt>
                <c:pt idx="2">
                  <c:v>POST OP. WARD</c:v>
                </c:pt>
                <c:pt idx="3">
                  <c:v>Procedure/Dressing room</c:v>
                </c:pt>
              </c:strCache>
            </c:strRef>
          </c:cat>
          <c:val>
            <c:numRef>
              <c:f>Sheet3!$B$4:$E$4</c:f>
              <c:numCache>
                <c:formatCode>0%</c:formatCode>
                <c:ptCount val="4"/>
                <c:pt idx="0">
                  <c:v>1</c:v>
                </c:pt>
                <c:pt idx="1">
                  <c:v>1</c:v>
                </c:pt>
                <c:pt idx="2">
                  <c:v>1</c:v>
                </c:pt>
                <c:pt idx="3">
                  <c:v>1</c:v>
                </c:pt>
              </c:numCache>
            </c:numRef>
          </c:val>
        </c:ser>
        <c:shape val="box"/>
        <c:axId val="70182016"/>
        <c:axId val="70244992"/>
        <c:axId val="0"/>
      </c:bar3DChart>
      <c:catAx>
        <c:axId val="70182016"/>
        <c:scaling>
          <c:orientation val="minMax"/>
        </c:scaling>
        <c:axPos val="b"/>
        <c:tickLblPos val="nextTo"/>
        <c:crossAx val="70244992"/>
        <c:crosses val="autoZero"/>
        <c:auto val="1"/>
        <c:lblAlgn val="ctr"/>
        <c:lblOffset val="100"/>
      </c:catAx>
      <c:valAx>
        <c:axId val="70244992"/>
        <c:scaling>
          <c:orientation val="minMax"/>
        </c:scaling>
        <c:axPos val="l"/>
        <c:numFmt formatCode="0%" sourceLinked="1"/>
        <c:tickLblPos val="nextTo"/>
        <c:crossAx val="70182016"/>
        <c:crosses val="autoZero"/>
        <c:crossBetween val="between"/>
      </c:valAx>
    </c:plotArea>
    <c:legend>
      <c:legendPos val="r"/>
      <c:layout>
        <c:manualLayout>
          <c:xMode val="edge"/>
          <c:yMode val="edge"/>
          <c:x val="0.89377909011373802"/>
          <c:y val="0.41628280839895193"/>
          <c:w val="0.10622090988626461"/>
          <c:h val="0.16743438320210063"/>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Sheet4!$A$3</c:f>
              <c:strCache>
                <c:ptCount val="1"/>
                <c:pt idx="0">
                  <c:v>PRE</c:v>
                </c:pt>
              </c:strCache>
            </c:strRef>
          </c:tx>
          <c:dLbls>
            <c:txPr>
              <a:bodyPr/>
              <a:lstStyle/>
              <a:p>
                <a:pPr>
                  <a:defRPr sz="1600"/>
                </a:pPr>
                <a:endParaRPr lang="en-US"/>
              </a:p>
            </c:txPr>
            <c:showVal val="1"/>
          </c:dLbls>
          <c:cat>
            <c:strRef>
              <c:f>Sheet4!$B$1:$D$2</c:f>
              <c:strCache>
                <c:ptCount val="3"/>
                <c:pt idx="0">
                  <c:v>yes</c:v>
                </c:pt>
                <c:pt idx="1">
                  <c:v>partial knowledge</c:v>
                </c:pt>
                <c:pt idx="2">
                  <c:v>complete knowledge</c:v>
                </c:pt>
              </c:strCache>
            </c:strRef>
          </c:cat>
          <c:val>
            <c:numRef>
              <c:f>Sheet4!$B$3:$D$3</c:f>
              <c:numCache>
                <c:formatCode>0%</c:formatCode>
                <c:ptCount val="3"/>
                <c:pt idx="0">
                  <c:v>0.05</c:v>
                </c:pt>
                <c:pt idx="1">
                  <c:v>0.05</c:v>
                </c:pt>
                <c:pt idx="2">
                  <c:v>0</c:v>
                </c:pt>
              </c:numCache>
            </c:numRef>
          </c:val>
        </c:ser>
        <c:ser>
          <c:idx val="1"/>
          <c:order val="1"/>
          <c:tx>
            <c:strRef>
              <c:f>Sheet4!$A$4</c:f>
              <c:strCache>
                <c:ptCount val="1"/>
                <c:pt idx="0">
                  <c:v>POST</c:v>
                </c:pt>
              </c:strCache>
            </c:strRef>
          </c:tx>
          <c:dLbls>
            <c:dLbl>
              <c:idx val="2"/>
              <c:layout/>
              <c:tx>
                <c:rich>
                  <a:bodyPr/>
                  <a:lstStyle/>
                  <a:p>
                    <a:r>
                      <a:rPr lang="en-US" sz="1400"/>
                      <a:t>5</a:t>
                    </a:r>
                    <a:r>
                      <a:rPr lang="en-US"/>
                      <a:t>4%</a:t>
                    </a:r>
                  </a:p>
                </c:rich>
              </c:tx>
              <c:showVal val="1"/>
            </c:dLbl>
            <c:txPr>
              <a:bodyPr/>
              <a:lstStyle/>
              <a:p>
                <a:pPr>
                  <a:defRPr sz="1400"/>
                </a:pPr>
                <a:endParaRPr lang="en-US"/>
              </a:p>
            </c:txPr>
            <c:showVal val="1"/>
          </c:dLbls>
          <c:cat>
            <c:strRef>
              <c:f>Sheet4!$B$1:$D$2</c:f>
              <c:strCache>
                <c:ptCount val="3"/>
                <c:pt idx="0">
                  <c:v>yes</c:v>
                </c:pt>
                <c:pt idx="1">
                  <c:v>partial knowledge</c:v>
                </c:pt>
                <c:pt idx="2">
                  <c:v>complete knowledge</c:v>
                </c:pt>
              </c:strCache>
            </c:strRef>
          </c:cat>
          <c:val>
            <c:numRef>
              <c:f>Sheet4!$B$4:$D$4</c:f>
              <c:numCache>
                <c:formatCode>0%</c:formatCode>
                <c:ptCount val="3"/>
                <c:pt idx="0">
                  <c:v>0.85000000000000064</c:v>
                </c:pt>
                <c:pt idx="1">
                  <c:v>0.310000000000001</c:v>
                </c:pt>
                <c:pt idx="2">
                  <c:v>0.55000000000000004</c:v>
                </c:pt>
              </c:numCache>
            </c:numRef>
          </c:val>
        </c:ser>
        <c:shape val="box"/>
        <c:axId val="71460736"/>
        <c:axId val="72667904"/>
        <c:axId val="0"/>
      </c:bar3DChart>
      <c:catAx>
        <c:axId val="71460736"/>
        <c:scaling>
          <c:orientation val="minMax"/>
        </c:scaling>
        <c:axPos val="b"/>
        <c:tickLblPos val="nextTo"/>
        <c:crossAx val="72667904"/>
        <c:crosses val="autoZero"/>
        <c:auto val="1"/>
        <c:lblAlgn val="ctr"/>
        <c:lblOffset val="100"/>
      </c:catAx>
      <c:valAx>
        <c:axId val="72667904"/>
        <c:scaling>
          <c:orientation val="minMax"/>
        </c:scaling>
        <c:axPos val="l"/>
        <c:numFmt formatCode="0%" sourceLinked="1"/>
        <c:tickLblPos val="nextTo"/>
        <c:crossAx val="71460736"/>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Sheet5!$A$3</c:f>
              <c:strCache>
                <c:ptCount val="1"/>
                <c:pt idx="0">
                  <c:v>PRE</c:v>
                </c:pt>
              </c:strCache>
            </c:strRef>
          </c:tx>
          <c:dLbls>
            <c:txPr>
              <a:bodyPr/>
              <a:lstStyle/>
              <a:p>
                <a:pPr>
                  <a:defRPr sz="1800"/>
                </a:pPr>
                <a:endParaRPr lang="en-US"/>
              </a:p>
            </c:txPr>
            <c:showVal val="1"/>
          </c:dLbls>
          <c:cat>
            <c:strRef>
              <c:f>Sheet5!$B$1:$D$2</c:f>
              <c:strCache>
                <c:ptCount val="3"/>
                <c:pt idx="0">
                  <c:v>high level</c:v>
                </c:pt>
                <c:pt idx="1">
                  <c:v>intermidiate</c:v>
                </c:pt>
                <c:pt idx="2">
                  <c:v>low level</c:v>
                </c:pt>
              </c:strCache>
            </c:strRef>
          </c:cat>
          <c:val>
            <c:numRef>
              <c:f>Sheet5!$B$3:$D$3</c:f>
              <c:numCache>
                <c:formatCode>0%</c:formatCode>
                <c:ptCount val="3"/>
                <c:pt idx="0">
                  <c:v>8.0000000000000043E-2</c:v>
                </c:pt>
                <c:pt idx="1">
                  <c:v>3.0000000000000002E-2</c:v>
                </c:pt>
                <c:pt idx="2">
                  <c:v>3.0000000000000002E-2</c:v>
                </c:pt>
              </c:numCache>
            </c:numRef>
          </c:val>
        </c:ser>
        <c:ser>
          <c:idx val="1"/>
          <c:order val="1"/>
          <c:tx>
            <c:strRef>
              <c:f>Sheet5!$A$4</c:f>
              <c:strCache>
                <c:ptCount val="1"/>
                <c:pt idx="0">
                  <c:v>POST</c:v>
                </c:pt>
              </c:strCache>
            </c:strRef>
          </c:tx>
          <c:dLbls>
            <c:txPr>
              <a:bodyPr/>
              <a:lstStyle/>
              <a:p>
                <a:pPr>
                  <a:defRPr sz="1600"/>
                </a:pPr>
                <a:endParaRPr lang="en-US"/>
              </a:p>
            </c:txPr>
            <c:showVal val="1"/>
          </c:dLbls>
          <c:cat>
            <c:strRef>
              <c:f>Sheet5!$B$1:$D$2</c:f>
              <c:strCache>
                <c:ptCount val="3"/>
                <c:pt idx="0">
                  <c:v>high level</c:v>
                </c:pt>
                <c:pt idx="1">
                  <c:v>intermidiate</c:v>
                </c:pt>
                <c:pt idx="2">
                  <c:v>low level</c:v>
                </c:pt>
              </c:strCache>
            </c:strRef>
          </c:cat>
          <c:val>
            <c:numRef>
              <c:f>Sheet5!$B$4:$D$4</c:f>
              <c:numCache>
                <c:formatCode>0%</c:formatCode>
                <c:ptCount val="3"/>
                <c:pt idx="0">
                  <c:v>0.98</c:v>
                </c:pt>
                <c:pt idx="1">
                  <c:v>0.98</c:v>
                </c:pt>
                <c:pt idx="2">
                  <c:v>0.91</c:v>
                </c:pt>
              </c:numCache>
            </c:numRef>
          </c:val>
        </c:ser>
        <c:shape val="box"/>
        <c:axId val="50112000"/>
        <c:axId val="50115712"/>
        <c:axId val="0"/>
      </c:bar3DChart>
      <c:catAx>
        <c:axId val="50112000"/>
        <c:scaling>
          <c:orientation val="minMax"/>
        </c:scaling>
        <c:axPos val="b"/>
        <c:tickLblPos val="nextTo"/>
        <c:crossAx val="50115712"/>
        <c:crosses val="autoZero"/>
        <c:auto val="1"/>
        <c:lblAlgn val="ctr"/>
        <c:lblOffset val="100"/>
      </c:catAx>
      <c:valAx>
        <c:axId val="50115712"/>
        <c:scaling>
          <c:orientation val="minMax"/>
        </c:scaling>
        <c:axPos val="l"/>
        <c:numFmt formatCode="0%" sourceLinked="1"/>
        <c:tickLblPos val="nextTo"/>
        <c:crossAx val="50112000"/>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manualLayout>
          <c:layoutTarget val="inner"/>
          <c:xMode val="edge"/>
          <c:yMode val="edge"/>
          <c:x val="7.7676492361531721E-2"/>
          <c:y val="3.0654770815245185E-3"/>
          <c:w val="0.66439699845211664"/>
          <c:h val="0.86329870363162775"/>
        </c:manualLayout>
      </c:layout>
      <c:pie3DChart>
        <c:varyColors val="1"/>
        <c:ser>
          <c:idx val="0"/>
          <c:order val="0"/>
          <c:tx>
            <c:strRef>
              <c:f>Sheet6!$A$3</c:f>
              <c:strCache>
                <c:ptCount val="1"/>
                <c:pt idx="0">
                  <c:v>PRE</c:v>
                </c:pt>
              </c:strCache>
            </c:strRef>
          </c:tx>
          <c:explosion val="25"/>
          <c:dLbls>
            <c:dLbl>
              <c:idx val="0"/>
              <c:layout/>
              <c:showVal val="1"/>
            </c:dLbl>
            <c:dLbl>
              <c:idx val="1"/>
              <c:layout/>
              <c:showVal val="1"/>
            </c:dLbl>
            <c:dLbl>
              <c:idx val="2"/>
              <c:layout/>
              <c:showVal val="1"/>
            </c:dLbl>
            <c:delete val="1"/>
          </c:dLbls>
          <c:cat>
            <c:strRef>
              <c:f>Sheet6!$B$1:$D$2</c:f>
              <c:strCache>
                <c:ptCount val="3"/>
                <c:pt idx="0">
                  <c:v>Air borne</c:v>
                </c:pt>
                <c:pt idx="1">
                  <c:v>Droplet</c:v>
                </c:pt>
                <c:pt idx="2">
                  <c:v>Contact</c:v>
                </c:pt>
              </c:strCache>
            </c:strRef>
          </c:cat>
          <c:val>
            <c:numRef>
              <c:f>Sheet6!$B$3:$D$3</c:f>
              <c:numCache>
                <c:formatCode>0%</c:formatCode>
                <c:ptCount val="3"/>
                <c:pt idx="0">
                  <c:v>0.34</c:v>
                </c:pt>
                <c:pt idx="1">
                  <c:v>0.16</c:v>
                </c:pt>
                <c:pt idx="2">
                  <c:v>2.0000000000000011E-2</c:v>
                </c:pt>
              </c:numCache>
            </c:numRef>
          </c:val>
        </c:ser>
      </c:pie3DChart>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Sheet6!$A$7</c:f>
              <c:strCache>
                <c:ptCount val="1"/>
                <c:pt idx="0">
                  <c:v>POST</c:v>
                </c:pt>
              </c:strCache>
            </c:strRef>
          </c:tx>
          <c:dLbls>
            <c:showVal val="1"/>
            <c:showLeaderLines val="1"/>
          </c:dLbls>
          <c:cat>
            <c:strRef>
              <c:f>Sheet6!$B$5:$D$6</c:f>
              <c:strCache>
                <c:ptCount val="3"/>
                <c:pt idx="0">
                  <c:v>Air borne</c:v>
                </c:pt>
                <c:pt idx="1">
                  <c:v>Droplet</c:v>
                </c:pt>
                <c:pt idx="2">
                  <c:v>Contact</c:v>
                </c:pt>
              </c:strCache>
            </c:strRef>
          </c:cat>
          <c:val>
            <c:numRef>
              <c:f>Sheet6!$B$7:$D$7</c:f>
              <c:numCache>
                <c:formatCode>0%</c:formatCode>
                <c:ptCount val="3"/>
                <c:pt idx="0">
                  <c:v>0.98</c:v>
                </c:pt>
                <c:pt idx="1">
                  <c:v>0.96000000000000063</c:v>
                </c:pt>
                <c:pt idx="2">
                  <c:v>0.93</c:v>
                </c:pt>
              </c:numCache>
            </c:numRef>
          </c:val>
        </c:ser>
      </c:pie3DChart>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Sheet8!$A$3</c:f>
              <c:strCache>
                <c:ptCount val="1"/>
                <c:pt idx="0">
                  <c:v>PRE</c:v>
                </c:pt>
              </c:strCache>
            </c:strRef>
          </c:tx>
          <c:dLbls>
            <c:showVal val="1"/>
          </c:dLbls>
          <c:cat>
            <c:strRef>
              <c:f>Sheet8!$B$1:$D$2</c:f>
              <c:strCache>
                <c:ptCount val="3"/>
                <c:pt idx="0">
                  <c:v>Surgical</c:v>
                </c:pt>
                <c:pt idx="1">
                  <c:v>Procedure</c:v>
                </c:pt>
                <c:pt idx="2">
                  <c:v>Social</c:v>
                </c:pt>
              </c:strCache>
            </c:strRef>
          </c:cat>
          <c:val>
            <c:numRef>
              <c:f>Sheet8!$B$3:$D$3</c:f>
              <c:numCache>
                <c:formatCode>0%</c:formatCode>
                <c:ptCount val="3"/>
                <c:pt idx="0">
                  <c:v>0.71000000000000063</c:v>
                </c:pt>
                <c:pt idx="1">
                  <c:v>0.64000000000000223</c:v>
                </c:pt>
                <c:pt idx="2">
                  <c:v>0.66000000000000258</c:v>
                </c:pt>
              </c:numCache>
            </c:numRef>
          </c:val>
        </c:ser>
        <c:ser>
          <c:idx val="1"/>
          <c:order val="1"/>
          <c:tx>
            <c:strRef>
              <c:f>Sheet8!$A$4</c:f>
              <c:strCache>
                <c:ptCount val="1"/>
                <c:pt idx="0">
                  <c:v>POST</c:v>
                </c:pt>
              </c:strCache>
            </c:strRef>
          </c:tx>
          <c:dLbls>
            <c:showVal val="1"/>
          </c:dLbls>
          <c:cat>
            <c:strRef>
              <c:f>Sheet8!$B$1:$D$2</c:f>
              <c:strCache>
                <c:ptCount val="3"/>
                <c:pt idx="0">
                  <c:v>Surgical</c:v>
                </c:pt>
                <c:pt idx="1">
                  <c:v>Procedure</c:v>
                </c:pt>
                <c:pt idx="2">
                  <c:v>Social</c:v>
                </c:pt>
              </c:strCache>
            </c:strRef>
          </c:cat>
          <c:val>
            <c:numRef>
              <c:f>Sheet8!$B$4:$D$4</c:f>
              <c:numCache>
                <c:formatCode>0%</c:formatCode>
                <c:ptCount val="3"/>
                <c:pt idx="0">
                  <c:v>0.98</c:v>
                </c:pt>
                <c:pt idx="1">
                  <c:v>0.98</c:v>
                </c:pt>
                <c:pt idx="2">
                  <c:v>0.93</c:v>
                </c:pt>
              </c:numCache>
            </c:numRef>
          </c:val>
        </c:ser>
        <c:shape val="cylinder"/>
        <c:axId val="69934080"/>
        <c:axId val="70319488"/>
        <c:axId val="0"/>
      </c:bar3DChart>
      <c:catAx>
        <c:axId val="69934080"/>
        <c:scaling>
          <c:orientation val="minMax"/>
        </c:scaling>
        <c:axPos val="b"/>
        <c:tickLblPos val="nextTo"/>
        <c:crossAx val="70319488"/>
        <c:crosses val="autoZero"/>
        <c:auto val="1"/>
        <c:lblAlgn val="ctr"/>
        <c:lblOffset val="100"/>
      </c:catAx>
      <c:valAx>
        <c:axId val="70319488"/>
        <c:scaling>
          <c:orientation val="minMax"/>
        </c:scaling>
        <c:axPos val="l"/>
        <c:numFmt formatCode="0%" sourceLinked="1"/>
        <c:tickLblPos val="nextTo"/>
        <c:crossAx val="69934080"/>
        <c:crosses val="autoZero"/>
        <c:crossBetween val="between"/>
      </c:valAx>
    </c:plotArea>
    <c:legend>
      <c:legendPos val="r"/>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Sheet11!$B$1:$B$2</c:f>
              <c:strCache>
                <c:ptCount val="1"/>
                <c:pt idx="0">
                  <c:v>Probes should be clean with: 70%isoprophyle alcohol</c:v>
                </c:pt>
              </c:strCache>
            </c:strRef>
          </c:tx>
          <c:dLbls>
            <c:txPr>
              <a:bodyPr/>
              <a:lstStyle/>
              <a:p>
                <a:pPr>
                  <a:defRPr sz="1600"/>
                </a:pPr>
                <a:endParaRPr lang="en-US"/>
              </a:p>
            </c:txPr>
            <c:showVal val="1"/>
            <c:showLeaderLines val="1"/>
          </c:dLbls>
          <c:cat>
            <c:strRef>
              <c:f>Sheet11!$A$3:$A$4</c:f>
              <c:strCache>
                <c:ptCount val="2"/>
                <c:pt idx="0">
                  <c:v>PRE TEST</c:v>
                </c:pt>
                <c:pt idx="1">
                  <c:v>POST TEST</c:v>
                </c:pt>
              </c:strCache>
            </c:strRef>
          </c:cat>
          <c:val>
            <c:numRef>
              <c:f>Sheet11!$B$3:$B$4</c:f>
              <c:numCache>
                <c:formatCode>0%</c:formatCode>
                <c:ptCount val="2"/>
                <c:pt idx="0">
                  <c:v>0.17</c:v>
                </c:pt>
                <c:pt idx="1">
                  <c:v>0.93</c:v>
                </c:pt>
              </c:numCache>
            </c:numRef>
          </c:val>
        </c:ser>
      </c:pie3DChart>
    </c:plotArea>
    <c:legend>
      <c:legendPos val="r"/>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layout>
        <c:manualLayout>
          <c:xMode val="edge"/>
          <c:yMode val="edge"/>
          <c:x val="0.15394332933816868"/>
          <c:y val="3.7383177570093705E-2"/>
        </c:manualLayout>
      </c:layout>
    </c:title>
    <c:view3D>
      <c:rAngAx val="1"/>
    </c:view3D>
    <c:plotArea>
      <c:layout/>
      <c:bar3DChart>
        <c:barDir val="col"/>
        <c:grouping val="clustered"/>
        <c:ser>
          <c:idx val="0"/>
          <c:order val="0"/>
          <c:tx>
            <c:strRef>
              <c:f>Sheet10!$B$2</c:f>
              <c:strCache>
                <c:ptCount val="1"/>
                <c:pt idx="0">
                  <c:v>Dispose  Needles &amp;place them in 1% hypochlorite solution </c:v>
                </c:pt>
              </c:strCache>
            </c:strRef>
          </c:tx>
          <c:dLbls>
            <c:txPr>
              <a:bodyPr/>
              <a:lstStyle/>
              <a:p>
                <a:pPr>
                  <a:defRPr sz="2000"/>
                </a:pPr>
                <a:endParaRPr lang="en-US"/>
              </a:p>
            </c:txPr>
            <c:showVal val="1"/>
          </c:dLbls>
          <c:cat>
            <c:strRef>
              <c:f>Sheet10!$A$3:$A$4</c:f>
              <c:strCache>
                <c:ptCount val="2"/>
                <c:pt idx="0">
                  <c:v>PRE</c:v>
                </c:pt>
                <c:pt idx="1">
                  <c:v>POST</c:v>
                </c:pt>
              </c:strCache>
            </c:strRef>
          </c:cat>
          <c:val>
            <c:numRef>
              <c:f>Sheet10!$B$3:$B$4</c:f>
              <c:numCache>
                <c:formatCode>0%</c:formatCode>
                <c:ptCount val="2"/>
                <c:pt idx="0">
                  <c:v>0.56999999999999995</c:v>
                </c:pt>
                <c:pt idx="1">
                  <c:v>0.98</c:v>
                </c:pt>
              </c:numCache>
            </c:numRef>
          </c:val>
        </c:ser>
        <c:shape val="cylinder"/>
        <c:axId val="94459008"/>
        <c:axId val="94491008"/>
        <c:axId val="0"/>
      </c:bar3DChart>
      <c:catAx>
        <c:axId val="94459008"/>
        <c:scaling>
          <c:orientation val="minMax"/>
        </c:scaling>
        <c:axPos val="b"/>
        <c:tickLblPos val="nextTo"/>
        <c:crossAx val="94491008"/>
        <c:crosses val="autoZero"/>
        <c:auto val="1"/>
        <c:lblAlgn val="ctr"/>
        <c:lblOffset val="100"/>
      </c:catAx>
      <c:valAx>
        <c:axId val="94491008"/>
        <c:scaling>
          <c:orientation val="minMax"/>
        </c:scaling>
        <c:axPos val="l"/>
        <c:numFmt formatCode="0%" sourceLinked="1"/>
        <c:tickLblPos val="nextTo"/>
        <c:crossAx val="94459008"/>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1B7C277-62C1-4747-A2D7-EC7D1CC48EC2}" type="datetimeFigureOut">
              <a:rPr lang="en-US" smtClean="0"/>
              <a:pPr/>
              <a:t>6/2/2012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895642A-F945-443E-8C1C-02609922C9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B7C277-62C1-4747-A2D7-EC7D1CC48EC2}" type="datetimeFigureOut">
              <a:rPr lang="en-US" smtClean="0"/>
              <a:pPr/>
              <a:t>6/2/2012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895642A-F945-443E-8C1C-02609922C9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B7C277-62C1-4747-A2D7-EC7D1CC48EC2}" type="datetimeFigureOut">
              <a:rPr lang="en-US" smtClean="0"/>
              <a:pPr/>
              <a:t>6/2/2012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895642A-F945-443E-8C1C-02609922C9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1B7C277-62C1-4747-A2D7-EC7D1CC48EC2}" type="datetimeFigureOut">
              <a:rPr lang="en-US" smtClean="0"/>
              <a:pPr/>
              <a:t>6/2/2012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895642A-F945-443E-8C1C-02609922C94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1B7C277-62C1-4747-A2D7-EC7D1CC48EC2}" type="datetimeFigureOut">
              <a:rPr lang="en-US" smtClean="0"/>
              <a:pPr/>
              <a:t>6/2/2012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895642A-F945-443E-8C1C-02609922C94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1B7C277-62C1-4747-A2D7-EC7D1CC48EC2}" type="datetimeFigureOut">
              <a:rPr lang="en-US" smtClean="0"/>
              <a:pPr/>
              <a:t>6/2/2012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895642A-F945-443E-8C1C-02609922C94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1B7C277-62C1-4747-A2D7-EC7D1CC48EC2}" type="datetimeFigureOut">
              <a:rPr lang="en-US" smtClean="0"/>
              <a:pPr/>
              <a:t>6/2/2012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895642A-F945-443E-8C1C-02609922C94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1B7C277-62C1-4747-A2D7-EC7D1CC48EC2}" type="datetimeFigureOut">
              <a:rPr lang="en-US" smtClean="0"/>
              <a:pPr/>
              <a:t>6/2/2012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895642A-F945-443E-8C1C-02609922C94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1B7C277-62C1-4747-A2D7-EC7D1CC48EC2}" type="datetimeFigureOut">
              <a:rPr lang="en-US" smtClean="0"/>
              <a:pPr/>
              <a:t>6/2/2012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895642A-F945-443E-8C1C-02609922C9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B7C277-62C1-4747-A2D7-EC7D1CC48EC2}" type="datetimeFigureOut">
              <a:rPr lang="en-US" smtClean="0"/>
              <a:pPr/>
              <a:t>6/2/2012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895642A-F945-443E-8C1C-02609922C94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1B7C277-62C1-4747-A2D7-EC7D1CC48EC2}" type="datetimeFigureOut">
              <a:rPr lang="en-US" smtClean="0"/>
              <a:pPr/>
              <a:t>6/2/2012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895642A-F945-443E-8C1C-02609922C94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1B7C277-62C1-4747-A2D7-EC7D1CC48EC2}" type="datetimeFigureOut">
              <a:rPr lang="en-US" smtClean="0"/>
              <a:pPr/>
              <a:t>6/2/2012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895642A-F945-443E-8C1C-02609922C9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851648" cy="1676400"/>
          </a:xfrm>
        </p:spPr>
        <p:txBody>
          <a:bodyPr/>
          <a:lstStyle/>
          <a:p>
            <a:r>
              <a:rPr lang="en-US" dirty="0" smtClean="0"/>
              <a:t>Dissertation report</a:t>
            </a:r>
            <a:endParaRPr lang="en-US" dirty="0"/>
          </a:p>
        </p:txBody>
      </p:sp>
      <p:sp>
        <p:nvSpPr>
          <p:cNvPr id="3" name="Subtitle 2"/>
          <p:cNvSpPr>
            <a:spLocks noGrp="1"/>
          </p:cNvSpPr>
          <p:nvPr>
            <p:ph type="subTitle" idx="1"/>
          </p:nvPr>
        </p:nvSpPr>
        <p:spPr/>
        <p:txBody>
          <a:bodyPr/>
          <a:lstStyle/>
          <a:p>
            <a:r>
              <a:rPr lang="en-US" dirty="0" smtClean="0"/>
              <a:t>Submitted by :REHANA ANSARI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The central question of this project was: </a:t>
            </a:r>
          </a:p>
          <a:p>
            <a:r>
              <a:rPr lang="en-US" dirty="0" smtClean="0"/>
              <a:t>1.How important is the knowledge and practice of the nursing staff to decrease the hospital acquired infection(HAI).</a:t>
            </a:r>
          </a:p>
          <a:p>
            <a:r>
              <a:rPr lang="en-US" dirty="0" smtClean="0"/>
              <a:t>2. How much is the Practices followed by the nursing staff and housekeeping staff to follow the protocol and standards on infection prevention and control in the nursing station before and after supervising?</a:t>
            </a:r>
          </a:p>
          <a:p>
            <a:r>
              <a:rPr lang="en-US" dirty="0" smtClean="0"/>
              <a:t>3. How can the staff be motivated and supervised to follow the protocols and standards on infection prevention and control? </a:t>
            </a:r>
            <a:r>
              <a:rPr lang="en-US" b="1" dirty="0" smtClean="0"/>
              <a:t> </a:t>
            </a:r>
            <a:endParaRPr lang="en-US" dirty="0"/>
          </a:p>
        </p:txBody>
      </p:sp>
      <p:sp>
        <p:nvSpPr>
          <p:cNvPr id="2" name="Title 1"/>
          <p:cNvSpPr>
            <a:spLocks noGrp="1"/>
          </p:cNvSpPr>
          <p:nvPr>
            <p:ph type="title"/>
          </p:nvPr>
        </p:nvSpPr>
        <p:spPr/>
        <p:txBody>
          <a:bodyPr/>
          <a:lstStyle/>
          <a:p>
            <a:r>
              <a:rPr lang="en-US" dirty="0" smtClean="0"/>
              <a:t>           Research question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A prospective study was performed over a period of 15 months </a:t>
            </a:r>
            <a:r>
              <a:rPr lang="en-US" sz="2000" dirty="0" smtClean="0">
                <a:latin typeface="Times New Roman" pitchFamily="18" charset="0"/>
                <a:cs typeface="Times New Roman" pitchFamily="18" charset="0"/>
              </a:rPr>
              <a:t>in JIPMER, </a:t>
            </a:r>
            <a:r>
              <a:rPr lang="en-US" sz="2000" dirty="0" smtClean="0">
                <a:latin typeface="Times New Roman" pitchFamily="18" charset="0"/>
                <a:cs typeface="Times New Roman" pitchFamily="18" charset="0"/>
              </a:rPr>
              <a:t>Pondicherry, India. </a:t>
            </a:r>
            <a:r>
              <a:rPr lang="en-US" sz="2000" dirty="0" smtClean="0">
                <a:latin typeface="Times New Roman" pitchFamily="18" charset="0"/>
                <a:cs typeface="Times New Roman" pitchFamily="18" charset="0"/>
              </a:rPr>
              <a:t>samples </a:t>
            </a:r>
            <a:r>
              <a:rPr lang="en-US" sz="2000" dirty="0" smtClean="0">
                <a:latin typeface="Times New Roman" pitchFamily="18" charset="0"/>
                <a:cs typeface="Times New Roman" pitchFamily="18" charset="0"/>
              </a:rPr>
              <a:t>were collected from the HCWs and the ICU environment. results shows that ICU environment was observed to be the potential reservoir for VAP pathogens; therefore, strict adherence to environmental infection control measures is essential to prevent health-care-associated infections.(Joseph </a:t>
            </a:r>
            <a:r>
              <a:rPr lang="en-US" sz="2000" i="1" dirty="0" smtClean="0">
                <a:latin typeface="Times New Roman" pitchFamily="18" charset="0"/>
                <a:cs typeface="Times New Roman" pitchFamily="18" charset="0"/>
              </a:rPr>
              <a:t>et al</a:t>
            </a:r>
            <a:r>
              <a:rPr lang="en-US" sz="2000" dirty="0" smtClean="0">
                <a:latin typeface="Times New Roman" pitchFamily="18" charset="0"/>
                <a:cs typeface="Times New Roman" pitchFamily="18" charset="0"/>
              </a:rPr>
              <a:t>.2010) .</a:t>
            </a:r>
          </a:p>
          <a:p>
            <a:r>
              <a:rPr lang="en-US" sz="2000" dirty="0" smtClean="0">
                <a:latin typeface="Times New Roman" pitchFamily="18" charset="0"/>
                <a:cs typeface="Times New Roman" pitchFamily="18" charset="0"/>
              </a:rPr>
              <a:t>A cross-sectional interventional study was conducted including a random sample of (120) nurses in medical and surgical wards</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Literature review</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b="1" dirty="0" smtClean="0"/>
              <a:t>Aim and objective </a:t>
            </a:r>
            <a:endParaRPr lang="en-US" dirty="0" smtClean="0"/>
          </a:p>
          <a:p>
            <a:pPr>
              <a:buNone/>
            </a:pPr>
            <a:r>
              <a:rPr lang="en-US" b="1" dirty="0" smtClean="0"/>
              <a:t>Aim:</a:t>
            </a:r>
            <a:r>
              <a:rPr lang="en-US" dirty="0" smtClean="0"/>
              <a:t>  To reduce health care associated infections in Action Cancer Hospital. </a:t>
            </a:r>
          </a:p>
          <a:p>
            <a:pPr>
              <a:buNone/>
            </a:pPr>
            <a:r>
              <a:rPr lang="en-US" b="1" dirty="0" smtClean="0"/>
              <a:t>Objective</a:t>
            </a:r>
            <a:r>
              <a:rPr lang="en-US" dirty="0" smtClean="0"/>
              <a:t>: </a:t>
            </a:r>
          </a:p>
          <a:p>
            <a:pPr>
              <a:buNone/>
            </a:pPr>
            <a:r>
              <a:rPr lang="en-US" dirty="0" smtClean="0"/>
              <a:t>1) To develop and administer a Knowledge and Practices survey on Infection prevention and control among the nursing staff of Action cancer hospital.</a:t>
            </a:r>
          </a:p>
          <a:p>
            <a:pPr>
              <a:buNone/>
            </a:pPr>
            <a:r>
              <a:rPr lang="en-US" dirty="0" smtClean="0"/>
              <a:t> </a:t>
            </a:r>
          </a:p>
          <a:p>
            <a:pPr>
              <a:buNone/>
            </a:pPr>
            <a:r>
              <a:rPr lang="en-US" dirty="0" smtClean="0"/>
              <a:t>2) To measure the adherence of infection, prevention and control standards and protocol in the ICU (ACH).</a:t>
            </a:r>
          </a:p>
          <a:p>
            <a:pPr>
              <a:buNone/>
            </a:pPr>
            <a:r>
              <a:rPr lang="en-US" dirty="0" smtClean="0"/>
              <a:t> </a:t>
            </a:r>
          </a:p>
          <a:p>
            <a:pPr>
              <a:buNone/>
            </a:pPr>
            <a:r>
              <a:rPr lang="en-US" dirty="0" smtClean="0"/>
              <a:t>3) To motivate the staff in the ICU and IPD to follow infection prevention and control protocols and standards.</a:t>
            </a:r>
          </a:p>
          <a:p>
            <a:pPr>
              <a:buNone/>
            </a:pPr>
            <a:r>
              <a:rPr lang="en-US" b="1" dirty="0" smtClean="0"/>
              <a:t> </a:t>
            </a:r>
            <a:endParaRPr lang="en-US"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rmAutofit lnSpcReduction="10000"/>
          </a:bodyPr>
          <a:lstStyle/>
          <a:p>
            <a:pPr>
              <a:buNone/>
            </a:pPr>
            <a:r>
              <a:rPr lang="en-US" b="1" dirty="0" smtClean="0"/>
              <a:t>1.The study design</a:t>
            </a:r>
            <a:r>
              <a:rPr lang="en-US" dirty="0" smtClean="0"/>
              <a:t>- </a:t>
            </a:r>
            <a:r>
              <a:rPr lang="en-US" dirty="0" smtClean="0"/>
              <a:t>Quasi experimental </a:t>
            </a:r>
            <a:r>
              <a:rPr lang="en-US" dirty="0" smtClean="0"/>
              <a:t>Study</a:t>
            </a:r>
            <a:r>
              <a:rPr lang="en-US" dirty="0" smtClean="0"/>
              <a:t>. The present study was carried out in the Action Cancer Hospital, New Delhi from 12</a:t>
            </a:r>
            <a:r>
              <a:rPr lang="en-US" baseline="30000" dirty="0" smtClean="0"/>
              <a:t>th</a:t>
            </a:r>
            <a:r>
              <a:rPr lang="en-US" dirty="0" smtClean="0"/>
              <a:t> February 2012 to 25</a:t>
            </a:r>
            <a:r>
              <a:rPr lang="en-US" baseline="30000" dirty="0" smtClean="0"/>
              <a:t>th</a:t>
            </a:r>
            <a:r>
              <a:rPr lang="en-US" dirty="0" smtClean="0"/>
              <a:t> April 2012.</a:t>
            </a:r>
          </a:p>
          <a:p>
            <a:pPr>
              <a:buNone/>
            </a:pPr>
            <a:r>
              <a:rPr lang="en-US" b="1" dirty="0" smtClean="0"/>
              <a:t>2. Study population</a:t>
            </a:r>
            <a:endParaRPr lang="en-US" dirty="0" smtClean="0"/>
          </a:p>
          <a:p>
            <a:pPr lvl="0">
              <a:buNone/>
            </a:pPr>
            <a:r>
              <a:rPr lang="en-US" dirty="0" smtClean="0"/>
              <a:t>Total 42 nurses has given the Pre test and Post test for the KAP Study among the nursing staff (clinical area).</a:t>
            </a:r>
          </a:p>
          <a:p>
            <a:pPr lvl="0">
              <a:buNone/>
            </a:pPr>
            <a:r>
              <a:rPr lang="en-US" dirty="0" smtClean="0"/>
              <a:t>During ICU  observation period 4 Docters,2 Physiotherapist,6 Nursing staff,</a:t>
            </a:r>
          </a:p>
          <a:p>
            <a:pPr>
              <a:buNone/>
            </a:pPr>
            <a:r>
              <a:rPr lang="en-US" dirty="0" smtClean="0"/>
              <a:t>2 </a:t>
            </a:r>
            <a:r>
              <a:rPr lang="en-US" dirty="0" err="1" smtClean="0"/>
              <a:t>Housekeepingstaff</a:t>
            </a:r>
            <a:r>
              <a:rPr lang="en-US" dirty="0" smtClean="0"/>
              <a:t>.</a:t>
            </a:r>
          </a:p>
          <a:p>
            <a:pPr>
              <a:buNone/>
            </a:pPr>
            <a:endParaRPr lang="en-US" dirty="0"/>
          </a:p>
        </p:txBody>
      </p:sp>
      <p:sp>
        <p:nvSpPr>
          <p:cNvPr id="2" name="Title 1"/>
          <p:cNvSpPr>
            <a:spLocks noGrp="1"/>
          </p:cNvSpPr>
          <p:nvPr>
            <p:ph type="title"/>
          </p:nvPr>
        </p:nvSpPr>
        <p:spPr>
          <a:xfrm>
            <a:off x="457200" y="228600"/>
            <a:ext cx="8229600" cy="1143000"/>
          </a:xfrm>
        </p:spPr>
        <p:txBody>
          <a:bodyPr>
            <a:normAutofit fontScale="90000"/>
          </a:bodyPr>
          <a:lstStyle/>
          <a:p>
            <a:pPr algn="ctr"/>
            <a:r>
              <a:rPr lang="en-US" b="1" dirty="0" smtClean="0"/>
              <a:t> </a:t>
            </a:r>
            <a:r>
              <a:rPr lang="en-US" sz="3100" b="1" dirty="0" smtClean="0"/>
              <a:t>RESEARCH</a:t>
            </a:r>
            <a:r>
              <a:rPr lang="en-US" sz="3100" dirty="0" smtClean="0"/>
              <a:t/>
            </a:r>
            <a:br>
              <a:rPr lang="en-US" sz="3100" dirty="0" smtClean="0"/>
            </a:br>
            <a:r>
              <a:rPr lang="en-US" sz="3100" b="1" dirty="0" smtClean="0"/>
              <a:t>METHODOLOGY</a:t>
            </a:r>
            <a:endParaRPr lang="en-US" sz="3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b="1" dirty="0" smtClean="0"/>
              <a:t>Selection criterion:</a:t>
            </a:r>
            <a:endParaRPr lang="en-US" dirty="0" smtClean="0"/>
          </a:p>
          <a:p>
            <a:pPr>
              <a:buNone/>
            </a:pPr>
            <a:r>
              <a:rPr lang="en-US" b="1" dirty="0" smtClean="0"/>
              <a:t>a) Inclusion criteria for sampling. </a:t>
            </a:r>
            <a:endParaRPr lang="en-US" dirty="0" smtClean="0"/>
          </a:p>
          <a:p>
            <a:pPr lvl="0">
              <a:buNone/>
            </a:pPr>
            <a:r>
              <a:rPr lang="en-US" dirty="0" smtClean="0"/>
              <a:t>Out of 62 nurse in ACH, 12 nurses were new joining, 6 nurses were not in direct care of patient, only 42 nurses were the sample size .</a:t>
            </a:r>
          </a:p>
          <a:p>
            <a:pPr lvl="0">
              <a:buNone/>
            </a:pPr>
            <a:r>
              <a:rPr lang="en-US" dirty="0" smtClean="0"/>
              <a:t>For ICU observation out of 9 nursing (morning ,evening and night staff) staff only 6 nurses had been observed.(morning and evening staff).</a:t>
            </a:r>
          </a:p>
          <a:p>
            <a:pPr lvl="0">
              <a:buNone/>
            </a:pPr>
            <a:r>
              <a:rPr lang="en-US" dirty="0" smtClean="0"/>
              <a:t>Registered nurse working in ACH Hospital. </a:t>
            </a:r>
          </a:p>
          <a:p>
            <a:pPr lvl="0">
              <a:buNone/>
            </a:pPr>
            <a:r>
              <a:rPr lang="en-US" dirty="0" smtClean="0"/>
              <a:t>Nurses involved in direct patient care (ICU,IPD,OT)</a:t>
            </a:r>
          </a:p>
          <a:p>
            <a:pPr>
              <a:buNone/>
            </a:pPr>
            <a:r>
              <a:rPr lang="en-US" b="1" dirty="0" smtClean="0"/>
              <a:t>  b) Exclusion criteria for sampling </a:t>
            </a:r>
            <a:endParaRPr lang="en-US" dirty="0" smtClean="0"/>
          </a:p>
          <a:p>
            <a:pPr lvl="0">
              <a:buFont typeface="Arial" pitchFamily="34" charset="0"/>
              <a:buChar char="•"/>
            </a:pPr>
            <a:r>
              <a:rPr lang="en-US" dirty="0" smtClean="0"/>
              <a:t>Nurses who are not present .</a:t>
            </a:r>
          </a:p>
          <a:p>
            <a:pPr lvl="0">
              <a:buFont typeface="Arial" pitchFamily="34" charset="0"/>
              <a:buChar char="•"/>
            </a:pPr>
            <a:r>
              <a:rPr lang="en-US" dirty="0" smtClean="0"/>
              <a:t>Nurses who are in supervisory category or recently joined to the hospital.</a:t>
            </a:r>
          </a:p>
          <a:p>
            <a:pPr lvl="0">
              <a:buFont typeface="Arial" pitchFamily="34" charset="0"/>
              <a:buChar char="•"/>
            </a:pPr>
            <a:r>
              <a:rPr lang="en-US" dirty="0" smtClean="0"/>
              <a:t>Visitors(relatives, consultants)</a:t>
            </a:r>
            <a:endParaRPr lang="en-US" dirty="0"/>
          </a:p>
        </p:txBody>
      </p:sp>
      <p:sp>
        <p:nvSpPr>
          <p:cNvPr id="2" name="Title 1"/>
          <p:cNvSpPr>
            <a:spLocks noGrp="1"/>
          </p:cNvSpPr>
          <p:nvPr>
            <p:ph type="title"/>
          </p:nvPr>
        </p:nvSpPr>
        <p:spPr/>
        <p:txBody>
          <a:bodyPr/>
          <a:lstStyle/>
          <a:p>
            <a:r>
              <a:rPr lang="en-US" dirty="0" smtClean="0"/>
              <a:t>Conti..</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a:buNone/>
            </a:pPr>
            <a:r>
              <a:rPr lang="en-US" sz="1800" b="1" dirty="0" smtClean="0"/>
              <a:t>3. Tools used</a:t>
            </a:r>
            <a:endParaRPr lang="en-US" sz="1800" dirty="0" smtClean="0"/>
          </a:p>
          <a:p>
            <a:pPr>
              <a:buNone/>
            </a:pPr>
            <a:r>
              <a:rPr lang="en-US" sz="1800" dirty="0" smtClean="0"/>
              <a:t>a)Pre – test:</a:t>
            </a:r>
          </a:p>
          <a:p>
            <a:pPr lvl="0">
              <a:buNone/>
            </a:pPr>
            <a:r>
              <a:rPr lang="en-US" sz="1800" dirty="0" smtClean="0"/>
              <a:t>Structured Questionnaire </a:t>
            </a:r>
          </a:p>
          <a:p>
            <a:pPr>
              <a:buNone/>
            </a:pPr>
            <a:r>
              <a:rPr lang="en-US" sz="1800" dirty="0" smtClean="0"/>
              <a:t>Post – test:</a:t>
            </a:r>
          </a:p>
          <a:p>
            <a:pPr lvl="0">
              <a:buNone/>
            </a:pPr>
            <a:r>
              <a:rPr lang="en-US" sz="1800" dirty="0" smtClean="0"/>
              <a:t>Structured Questionnaire</a:t>
            </a:r>
          </a:p>
          <a:p>
            <a:pPr>
              <a:buNone/>
            </a:pPr>
            <a:r>
              <a:rPr lang="en-US" sz="1800" dirty="0" smtClean="0"/>
              <a:t> </a:t>
            </a:r>
          </a:p>
          <a:p>
            <a:pPr lvl="0">
              <a:buNone/>
            </a:pPr>
            <a:r>
              <a:rPr lang="en-US" sz="1800" dirty="0" smtClean="0"/>
              <a:t>b)Pre &amp; Post Observation Check List :for ICU.</a:t>
            </a:r>
          </a:p>
          <a:p>
            <a:pPr lvl="0">
              <a:buNone/>
            </a:pPr>
            <a:r>
              <a:rPr lang="en-US" sz="1800" dirty="0" smtClean="0"/>
              <a:t>       </a:t>
            </a:r>
          </a:p>
          <a:p>
            <a:pPr lvl="0">
              <a:buNone/>
            </a:pPr>
            <a:r>
              <a:rPr lang="en-US" sz="1800" dirty="0" smtClean="0"/>
              <a:t>c)Presentation, Video from the internet has been used for the training and education purpose.</a:t>
            </a:r>
          </a:p>
          <a:p>
            <a:pPr>
              <a:buNone/>
            </a:pPr>
            <a:r>
              <a:rPr lang="en-US" sz="1800" dirty="0" smtClean="0"/>
              <a:t> </a:t>
            </a:r>
            <a:endParaRPr lang="en-US" sz="1800" dirty="0"/>
          </a:p>
        </p:txBody>
      </p:sp>
      <p:sp>
        <p:nvSpPr>
          <p:cNvPr id="2" name="Title 1"/>
          <p:cNvSpPr>
            <a:spLocks noGrp="1"/>
          </p:cNvSpPr>
          <p:nvPr>
            <p:ph type="title"/>
          </p:nvPr>
        </p:nvSpPr>
        <p:spPr>
          <a:xfrm>
            <a:off x="457200" y="152400"/>
            <a:ext cx="8229600" cy="838200"/>
          </a:xfrm>
        </p:spPr>
        <p:txBody>
          <a:bodyPr/>
          <a:lstStyle/>
          <a:p>
            <a:r>
              <a:rPr lang="en-US" dirty="0" smtClean="0"/>
              <a:t>Cont..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6. Data </a:t>
            </a:r>
            <a:r>
              <a:rPr lang="en-US" b="1" dirty="0" smtClean="0"/>
              <a:t>collection</a:t>
            </a:r>
          </a:p>
          <a:p>
            <a:r>
              <a:rPr lang="en-US" b="1" dirty="0" smtClean="0"/>
              <a:t>7. Data analysis:</a:t>
            </a:r>
            <a:endParaRPr lang="en-US" dirty="0" smtClean="0"/>
          </a:p>
          <a:p>
            <a:r>
              <a:rPr lang="en-US" dirty="0" smtClean="0"/>
              <a:t>Questionnaire (Pres test and post test) for the nursing staff  has analyzed in SPSS (16.0).</a:t>
            </a:r>
          </a:p>
          <a:p>
            <a:r>
              <a:rPr lang="en-US" dirty="0" smtClean="0"/>
              <a:t>Observation list for ICU  has  analyzed in Microsoft office excel sheet.</a:t>
            </a:r>
          </a:p>
          <a:p>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and education</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pic>
        <p:nvPicPr>
          <p:cNvPr id="30722" name="Picture 2" descr="C:\Documents and Settings\Admin\Desktop\pics\IMG_7519.jpg"/>
          <p:cNvPicPr>
            <a:picLocks noGrp="1" noChangeAspect="1" noChangeArrowheads="1"/>
          </p:cNvPicPr>
          <p:nvPr>
            <p:ph sz="quarter" idx="2"/>
          </p:nvPr>
        </p:nvPicPr>
        <p:blipFill>
          <a:blip r:embed="rId2" cstate="print"/>
          <a:srcRect/>
          <a:stretch>
            <a:fillRect/>
          </a:stretch>
        </p:blipFill>
        <p:spPr bwMode="auto">
          <a:xfrm>
            <a:off x="457200" y="1524000"/>
            <a:ext cx="4040188" cy="3810000"/>
          </a:xfrm>
          <a:prstGeom prst="rect">
            <a:avLst/>
          </a:prstGeom>
          <a:noFill/>
        </p:spPr>
      </p:pic>
      <p:pic>
        <p:nvPicPr>
          <p:cNvPr id="30723" name="Picture 3" descr="C:\Documents and Settings\Admin\Desktop\pics\IMG_7522.jpg"/>
          <p:cNvPicPr>
            <a:picLocks noGrp="1" noChangeAspect="1" noChangeArrowheads="1"/>
          </p:cNvPicPr>
          <p:nvPr>
            <p:ph sz="quarter" idx="4"/>
          </p:nvPr>
        </p:nvPicPr>
        <p:blipFill>
          <a:blip r:embed="rId3" cstate="print"/>
          <a:srcRect/>
          <a:stretch>
            <a:fillRect/>
          </a:stretch>
        </p:blipFill>
        <p:spPr bwMode="auto">
          <a:xfrm>
            <a:off x="4645025" y="1524000"/>
            <a:ext cx="4041775" cy="4114799"/>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buNone/>
            </a:pPr>
            <a:r>
              <a:rPr lang="en-US" b="1" dirty="0" smtClean="0"/>
              <a:t>Q)RISK </a:t>
            </a:r>
            <a:r>
              <a:rPr lang="en-US" b="1" dirty="0" smtClean="0"/>
              <a:t>FACTORS FOR HOSPITAL ASSOCIATED </a:t>
            </a:r>
            <a:r>
              <a:rPr lang="en-US" b="1" dirty="0" smtClean="0"/>
              <a:t>INFECTIONS</a:t>
            </a:r>
          </a:p>
          <a:p>
            <a:pPr lvl="1">
              <a:buNone/>
            </a:pPr>
            <a:endParaRPr lang="en-US" dirty="0"/>
          </a:p>
        </p:txBody>
      </p:sp>
      <p:sp>
        <p:nvSpPr>
          <p:cNvPr id="2" name="Title 1"/>
          <p:cNvSpPr>
            <a:spLocks noGrp="1"/>
          </p:cNvSpPr>
          <p:nvPr>
            <p:ph type="title"/>
          </p:nvPr>
        </p:nvSpPr>
        <p:spPr/>
        <p:txBody>
          <a:bodyPr/>
          <a:lstStyle/>
          <a:p>
            <a:r>
              <a:rPr lang="en-US" dirty="0" smtClean="0"/>
              <a:t>Results and findings</a:t>
            </a:r>
            <a:endParaRPr lang="en-US" dirty="0"/>
          </a:p>
        </p:txBody>
      </p:sp>
      <p:graphicFrame>
        <p:nvGraphicFramePr>
          <p:cNvPr id="4" name="Chart 3"/>
          <p:cNvGraphicFramePr/>
          <p:nvPr/>
        </p:nvGraphicFramePr>
        <p:xfrm>
          <a:off x="914400" y="2743200"/>
          <a:ext cx="6477000" cy="3505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normAutofit/>
          </a:bodyPr>
          <a:lstStyle/>
          <a:p>
            <a:r>
              <a:rPr lang="en-US" sz="2800" dirty="0" smtClean="0"/>
              <a:t>HIGH RISK AREAS IN HOSPITAL(ACH)</a:t>
            </a:r>
            <a:endParaRPr lang="en-US" sz="2800"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INFECTION,PREVENTION AND   </a:t>
            </a:r>
            <a:br>
              <a:rPr lang="en-US" dirty="0" smtClean="0"/>
            </a:br>
            <a:r>
              <a:rPr lang="en-US" dirty="0" smtClean="0"/>
              <a:t>                     CONTROL</a:t>
            </a:r>
          </a:p>
        </p:txBody>
      </p:sp>
      <p:sp>
        <p:nvSpPr>
          <p:cNvPr id="3" name="Tex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t>Outbreak ?</a:t>
            </a:r>
            <a:endParaRPr lang="en-US" sz="2800"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t>TYPES OF DISINFECTANT  </a:t>
            </a:r>
            <a:endParaRPr lang="en-US" sz="2800"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400" dirty="0" smtClean="0"/>
              <a:t>CATEGORIES OF TRANSMISSION</a:t>
            </a:r>
            <a:endParaRPr lang="en-US" sz="2400" dirty="0"/>
          </a:p>
        </p:txBody>
      </p:sp>
      <p:graphicFrame>
        <p:nvGraphicFramePr>
          <p:cNvPr id="4" name="Content Placeholder 3"/>
          <p:cNvGraphicFramePr>
            <a:graphicFrameLocks noGrp="1"/>
          </p:cNvGraphicFramePr>
          <p:nvPr>
            <p:ph idx="1"/>
          </p:nvPr>
        </p:nvGraphicFramePr>
        <p:xfrm>
          <a:off x="762000" y="2438400"/>
          <a:ext cx="2971800" cy="33401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343400" y="2386012"/>
          <a:ext cx="4114800" cy="20859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400" dirty="0" smtClean="0"/>
              <a:t>TYPES OF HAND WASHING</a:t>
            </a:r>
            <a:endParaRPr lang="en-US" sz="2400" dirty="0"/>
          </a:p>
        </p:txBody>
      </p:sp>
      <p:graphicFrame>
        <p:nvGraphicFramePr>
          <p:cNvPr id="5" name="Content Placeholder 4"/>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400" dirty="0" smtClean="0"/>
              <a:t>Soiled pulse </a:t>
            </a:r>
            <a:r>
              <a:rPr lang="en-US" sz="2400" dirty="0" err="1" smtClean="0"/>
              <a:t>oximeter</a:t>
            </a:r>
            <a:r>
              <a:rPr lang="en-US" sz="2400" dirty="0" smtClean="0"/>
              <a:t> and Temperature probe</a:t>
            </a:r>
            <a:endParaRPr lang="en-US" sz="2400"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t>
            </a:r>
            <a:r>
              <a:rPr lang="en-US" sz="3100" dirty="0" smtClean="0"/>
              <a:t>OBSERVATION BEFORE THE TRAINING AMONG </a:t>
            </a:r>
            <a:r>
              <a:rPr lang="en-US" sz="3100" dirty="0" smtClean="0"/>
              <a:t>  THE </a:t>
            </a:r>
            <a:r>
              <a:rPr lang="en-US" sz="3100" dirty="0" smtClean="0"/>
              <a:t>ICU STAFF</a:t>
            </a:r>
            <a:endParaRPr lang="en-US" sz="3100"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Conti…</a:t>
            </a:r>
            <a:endParaRPr lang="en-US"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Post intervention</a:t>
            </a:r>
            <a:endParaRPr lang="en-US" dirty="0"/>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381000" y="1219200"/>
            <a:ext cx="8229601" cy="4495800"/>
          </a:xfrm>
          <a:prstGeom prst="rect">
            <a:avLst/>
          </a:prstGeom>
          <a:noFill/>
          <a:ln w="9525">
            <a:noFill/>
            <a:miter lim="800000"/>
            <a:headEnd/>
            <a:tailEnd/>
          </a:ln>
        </p:spPr>
      </p:pic>
      <p:sp>
        <p:nvSpPr>
          <p:cNvPr id="2" name="Title 1"/>
          <p:cNvSpPr>
            <a:spLocks noGrp="1"/>
          </p:cNvSpPr>
          <p:nvPr>
            <p:ph type="title"/>
          </p:nvPr>
        </p:nvSpPr>
        <p:spPr>
          <a:xfrm>
            <a:off x="457200" y="228600"/>
            <a:ext cx="8229600" cy="685800"/>
          </a:xfrm>
        </p:spPr>
        <p:txBody>
          <a:bodyPr>
            <a:normAutofit fontScale="90000"/>
          </a:bodyPr>
          <a:lstStyle/>
          <a:p>
            <a:r>
              <a:rPr lang="en-US" dirty="0" smtClean="0"/>
              <a:t>Organization profile: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t>
            </a:r>
            <a:r>
              <a:rPr lang="en-US" sz="2200" dirty="0" smtClean="0"/>
              <a:t>PERSONAL PROTECTIVE </a:t>
            </a:r>
            <a:r>
              <a:rPr lang="en-US" sz="2200" dirty="0" smtClean="0"/>
              <a:t>EQUIPTMENT:</a:t>
            </a:r>
            <a:r>
              <a:rPr lang="en-US" sz="2200" dirty="0" smtClean="0"/>
              <a:t/>
            </a:r>
            <a:br>
              <a:rPr lang="en-US" sz="2200" dirty="0" smtClean="0"/>
            </a:br>
            <a:r>
              <a:rPr lang="en-US" sz="2200" dirty="0" smtClean="0"/>
              <a:t>      </a:t>
            </a:r>
            <a:r>
              <a:rPr lang="en-US" sz="2200" dirty="0" smtClean="0"/>
              <a:t> PRE INTERVENTION                   POST INTERVENTION</a:t>
            </a:r>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457200" y="1600200"/>
          <a:ext cx="4267200" cy="3733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953000" y="1600200"/>
          <a:ext cx="3429000" cy="3733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b="1" dirty="0" smtClean="0"/>
              <a:t>RECOMMENDATION:</a:t>
            </a:r>
            <a:endParaRPr lang="en-US" dirty="0" smtClean="0"/>
          </a:p>
          <a:p>
            <a:r>
              <a:rPr lang="en-US" dirty="0" smtClean="0"/>
              <a:t>1) Knowledge regarding infection control </a:t>
            </a:r>
            <a:r>
              <a:rPr lang="en-US" dirty="0" smtClean="0"/>
              <a:t>Regular </a:t>
            </a:r>
            <a:r>
              <a:rPr lang="en-US" dirty="0" smtClean="0"/>
              <a:t>training of nurses regarding infection control should be done at least once in a week.</a:t>
            </a:r>
          </a:p>
          <a:p>
            <a:r>
              <a:rPr lang="en-US" dirty="0" smtClean="0"/>
              <a:t>2) Display of motivational videos at nursing station (Hand washing technique, Use of PPE)</a:t>
            </a:r>
          </a:p>
          <a:p>
            <a:r>
              <a:rPr lang="en-US" dirty="0" smtClean="0"/>
              <a:t>3) Equipping of elbow close tap or </a:t>
            </a:r>
            <a:r>
              <a:rPr lang="en-US" dirty="0" err="1" smtClean="0"/>
              <a:t>sensored</a:t>
            </a:r>
            <a:r>
              <a:rPr lang="en-US" dirty="0" smtClean="0"/>
              <a:t> tap  should be placed instead of hand closed faucet.</a:t>
            </a:r>
          </a:p>
          <a:p>
            <a:r>
              <a:rPr lang="en-US" dirty="0" smtClean="0"/>
              <a:t>4) Placing of alcohol rub solution should be placed at side of every bed in the in the ICU</a:t>
            </a:r>
            <a:r>
              <a:rPr lang="en-US" dirty="0" smtClean="0"/>
              <a:t>.</a:t>
            </a:r>
            <a:endParaRPr lang="en-US" dirty="0" smtClean="0"/>
          </a:p>
        </p:txBody>
      </p:sp>
      <p:sp>
        <p:nvSpPr>
          <p:cNvPr id="3" name="Title 2"/>
          <p:cNvSpPr>
            <a:spLocks noGrp="1"/>
          </p:cNvSpPr>
          <p:nvPr>
            <p:ph type="title"/>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 5</a:t>
            </a:r>
            <a:r>
              <a:rPr lang="en-US" dirty="0" smtClean="0"/>
              <a:t>) Role model</a:t>
            </a:r>
            <a:endParaRPr lang="en-US" dirty="0" smtClean="0"/>
          </a:p>
          <a:p>
            <a:r>
              <a:rPr lang="en-US" dirty="0" smtClean="0"/>
              <a:t>6</a:t>
            </a:r>
            <a:r>
              <a:rPr lang="en-US" dirty="0" smtClean="0"/>
              <a:t>) Ratio </a:t>
            </a:r>
            <a:r>
              <a:rPr lang="en-US" dirty="0" smtClean="0"/>
              <a:t>of nurse to patient should be </a:t>
            </a:r>
            <a:r>
              <a:rPr lang="en-US" dirty="0" smtClean="0"/>
              <a:t>  increase </a:t>
            </a:r>
            <a:r>
              <a:rPr lang="en-US" dirty="0" smtClean="0"/>
              <a:t>in ICU.</a:t>
            </a:r>
          </a:p>
          <a:p>
            <a:r>
              <a:rPr lang="en-US" dirty="0" smtClean="0"/>
              <a:t>7)observation </a:t>
            </a:r>
            <a:r>
              <a:rPr lang="en-US" dirty="0" smtClean="0"/>
              <a:t>study should be conducted by the ICN every month to measure the compliances on infection control practices.</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During ICU observation night shift staff were not observed.</a:t>
            </a:r>
          </a:p>
          <a:p>
            <a:r>
              <a:rPr lang="en-US" sz="2000" dirty="0" smtClean="0"/>
              <a:t>Difficult to take observation by a single assessor.</a:t>
            </a:r>
          </a:p>
          <a:p>
            <a:r>
              <a:rPr lang="en-US" sz="2000" dirty="0" smtClean="0"/>
              <a:t>All the staff were not included in the study so findings can not be generalize.</a:t>
            </a:r>
            <a:endParaRPr lang="en-US" sz="2000" dirty="0"/>
          </a:p>
        </p:txBody>
      </p:sp>
      <p:sp>
        <p:nvSpPr>
          <p:cNvPr id="3" name="Title 2"/>
          <p:cNvSpPr>
            <a:spLocks noGrp="1"/>
          </p:cNvSpPr>
          <p:nvPr>
            <p:ph type="title"/>
          </p:nvPr>
        </p:nvSpPr>
        <p:spPr/>
        <p:txBody>
          <a:bodyPr/>
          <a:lstStyle/>
          <a:p>
            <a:r>
              <a:rPr lang="en-US" dirty="0" smtClean="0"/>
              <a:t>Limitations: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a:buNone/>
            </a:pPr>
            <a:r>
              <a:rPr lang="en-US" dirty="0" smtClean="0"/>
              <a:t>1. </a:t>
            </a:r>
            <a:r>
              <a:rPr lang="en-GB" dirty="0" smtClean="0"/>
              <a:t>A Guide Book To NABH Standards on Hospital Accreditation second edition (March 2009).</a:t>
            </a:r>
            <a:endParaRPr lang="en-US" dirty="0" smtClean="0"/>
          </a:p>
          <a:p>
            <a:pPr>
              <a:buNone/>
            </a:pPr>
            <a:r>
              <a:rPr lang="en-GB" dirty="0" smtClean="0"/>
              <a:t>2.</a:t>
            </a:r>
            <a:r>
              <a:rPr lang="en-US" dirty="0" smtClean="0"/>
              <a:t> Patient safety: Multimodal Hand Hygiene Improvement Strategy (WHO 2009)</a:t>
            </a:r>
          </a:p>
          <a:p>
            <a:pPr>
              <a:buNone/>
            </a:pPr>
            <a:r>
              <a:rPr lang="en-US" dirty="0" smtClean="0"/>
              <a:t>. </a:t>
            </a:r>
            <a:r>
              <a:rPr lang="en-US" dirty="0" err="1" smtClean="0"/>
              <a:t>Pittet</a:t>
            </a:r>
            <a:r>
              <a:rPr lang="en-US" dirty="0" smtClean="0"/>
              <a:t> D et al. Infection control as a major World Health Organization priority for developing</a:t>
            </a:r>
          </a:p>
          <a:p>
            <a:pPr>
              <a:buNone/>
            </a:pPr>
            <a:r>
              <a:rPr lang="en-US" dirty="0" smtClean="0"/>
              <a:t>countries. </a:t>
            </a:r>
            <a:r>
              <a:rPr lang="en-US" i="1" dirty="0" smtClean="0"/>
              <a:t>The Journal of Hospital Infection</a:t>
            </a:r>
            <a:r>
              <a:rPr lang="en-US" dirty="0" smtClean="0"/>
              <a:t>, 2008, 68:285–292.</a:t>
            </a:r>
          </a:p>
          <a:p>
            <a:pPr>
              <a:buNone/>
            </a:pPr>
            <a:r>
              <a:rPr lang="en-US" dirty="0" smtClean="0"/>
              <a:t> </a:t>
            </a:r>
          </a:p>
          <a:p>
            <a:pPr>
              <a:buNone/>
            </a:pPr>
            <a:r>
              <a:rPr lang="en-US" dirty="0" smtClean="0"/>
              <a:t>3.Pittet, D. (2005) </a:t>
            </a:r>
            <a:r>
              <a:rPr lang="en-US" i="1" dirty="0" smtClean="0"/>
              <a:t>WHO Guidelines on Hand Hygiene in Healthcare (Advanced Draft)</a:t>
            </a:r>
            <a:r>
              <a:rPr lang="en-US" dirty="0" smtClean="0"/>
              <a:t>: </a:t>
            </a:r>
            <a:r>
              <a:rPr lang="en-US" i="1" dirty="0" smtClean="0"/>
              <a:t>A Summary</a:t>
            </a:r>
            <a:r>
              <a:rPr lang="en-US" dirty="0" smtClean="0"/>
              <a:t>. Switzerland: WHO Press. </a:t>
            </a:r>
          </a:p>
          <a:p>
            <a:pPr>
              <a:buNone/>
            </a:pPr>
            <a:r>
              <a:rPr lang="en-US" dirty="0" smtClean="0"/>
              <a:t> </a:t>
            </a:r>
          </a:p>
          <a:p>
            <a:pPr>
              <a:buNone/>
            </a:pPr>
            <a:r>
              <a:rPr lang="en-US" dirty="0" smtClean="0"/>
              <a:t>4. </a:t>
            </a:r>
            <a:r>
              <a:rPr lang="en-US" i="1" dirty="0" smtClean="0"/>
              <a:t>Global Patient Safety Challenge: “Clean Care is Safer Care”. 2005–2006</a:t>
            </a:r>
            <a:endParaRPr lang="en-US" dirty="0" smtClean="0"/>
          </a:p>
          <a:p>
            <a:pPr>
              <a:buNone/>
            </a:pPr>
            <a:r>
              <a:rPr lang="en-US" dirty="0" smtClean="0"/>
              <a:t>5.Joseph </a:t>
            </a:r>
            <a:r>
              <a:rPr lang="en-US" i="1" dirty="0" smtClean="0"/>
              <a:t>et al</a:t>
            </a:r>
            <a:r>
              <a:rPr lang="en-US" dirty="0" smtClean="0"/>
              <a:t>. - Role of ICU environment and HCWs in transmission of VAP,</a:t>
            </a:r>
            <a:r>
              <a:rPr lang="en-US" i="1" dirty="0" smtClean="0"/>
              <a:t> J Infect Dev </a:t>
            </a:r>
            <a:r>
              <a:rPr lang="en-US" i="1" dirty="0" err="1" smtClean="0"/>
              <a:t>Ctries</a:t>
            </a:r>
            <a:r>
              <a:rPr lang="en-US" i="1" dirty="0" smtClean="0"/>
              <a:t> </a:t>
            </a:r>
            <a:r>
              <a:rPr lang="en-US" dirty="0" smtClean="0"/>
              <a:t>2010; 4(5):282-291</a:t>
            </a:r>
          </a:p>
          <a:p>
            <a:pPr>
              <a:buNone/>
            </a:pPr>
            <a:r>
              <a:rPr lang="en-US" dirty="0" smtClean="0"/>
              <a:t>6. OSHA,CDC Guidance for the Selection and Use of Personal Protective Equipment (PPE) in Healthcare Settings(2004)</a:t>
            </a:r>
          </a:p>
          <a:p>
            <a:pPr>
              <a:buNone/>
            </a:pPr>
            <a:r>
              <a:rPr lang="en-US" dirty="0" smtClean="0"/>
              <a:t> </a:t>
            </a:r>
          </a:p>
          <a:p>
            <a:pPr>
              <a:buNone/>
            </a:pPr>
            <a:r>
              <a:rPr lang="en-US" dirty="0" smtClean="0"/>
              <a:t>7.</a:t>
            </a:r>
            <a:r>
              <a:rPr lang="en-US" i="1" dirty="0" smtClean="0"/>
              <a:t> </a:t>
            </a:r>
            <a:r>
              <a:rPr lang="en-US" i="1" dirty="0" err="1" smtClean="0"/>
              <a:t>DucelG</a:t>
            </a:r>
            <a:r>
              <a:rPr lang="en-US" i="1" dirty="0" smtClean="0"/>
              <a:t> et al. </a:t>
            </a:r>
            <a:r>
              <a:rPr lang="en-US" i="1" dirty="0" err="1" smtClean="0"/>
              <a:t>Preventionof</a:t>
            </a:r>
            <a:r>
              <a:rPr lang="en-US" i="1" dirty="0" smtClean="0"/>
              <a:t> hospital-acquired infections. A </a:t>
            </a:r>
            <a:r>
              <a:rPr lang="en-US" i="1" dirty="0" err="1" smtClean="0"/>
              <a:t>practicalguide</a:t>
            </a:r>
            <a:r>
              <a:rPr lang="en-US" i="1" dirty="0" smtClean="0"/>
              <a:t>. (WHO 2002)</a:t>
            </a:r>
            <a:endParaRPr lang="en-US" dirty="0" smtClean="0"/>
          </a:p>
          <a:p>
            <a:pPr>
              <a:buNone/>
            </a:pPr>
            <a:r>
              <a:rPr lang="en-US" dirty="0" smtClean="0"/>
              <a:t>8. </a:t>
            </a:r>
            <a:r>
              <a:rPr lang="en-US" i="1" dirty="0" smtClean="0"/>
              <a:t>Practical Guidelines for Infection Control in Health Care Facilities</a:t>
            </a:r>
            <a:r>
              <a:rPr lang="en-US" dirty="0" smtClean="0"/>
              <a:t>(WHO 2004)</a:t>
            </a:r>
          </a:p>
          <a:p>
            <a:pPr>
              <a:buNone/>
            </a:pPr>
            <a:r>
              <a:rPr lang="en-US" dirty="0" smtClean="0"/>
              <a:t>9. </a:t>
            </a:r>
            <a:r>
              <a:rPr lang="en-US" dirty="0" err="1" smtClean="0"/>
              <a:t>Samlee</a:t>
            </a:r>
            <a:r>
              <a:rPr lang="en-US" dirty="0" smtClean="0"/>
              <a:t> </a:t>
            </a:r>
            <a:r>
              <a:rPr lang="en-US" dirty="0" err="1" smtClean="0"/>
              <a:t>Plianbangchang</a:t>
            </a:r>
            <a:r>
              <a:rPr lang="en-US" dirty="0" smtClean="0"/>
              <a:t>, M.D., P.H. Shigeru Omi, M.D., 2004 .</a:t>
            </a:r>
          </a:p>
          <a:p>
            <a:pPr>
              <a:buNone/>
            </a:pPr>
            <a:r>
              <a:rPr lang="en-US" dirty="0" smtClean="0"/>
              <a:t> </a:t>
            </a:r>
          </a:p>
          <a:p>
            <a:pPr>
              <a:buNone/>
            </a:pPr>
            <a:r>
              <a:rPr lang="en-US" b="1" dirty="0" smtClean="0"/>
              <a:t> </a:t>
            </a:r>
            <a:endParaRPr lang="en-US" dirty="0" smtClean="0"/>
          </a:p>
          <a:p>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72000"/>
          </a:xfrm>
        </p:spPr>
        <p:txBody>
          <a:bodyPr>
            <a:normAutofit/>
          </a:bodyPr>
          <a:lstStyle/>
          <a:p>
            <a:r>
              <a:rPr lang="en-US" sz="1800" dirty="0" smtClean="0"/>
              <a:t>Action Cancer Hospital, with its world class facilities and state-of-the-art technologies, has been transforming lives and re-igniting hopes</a:t>
            </a:r>
          </a:p>
          <a:p>
            <a:r>
              <a:rPr lang="en-US" sz="1800" dirty="0" smtClean="0"/>
              <a:t>Action Cancer Hospital had  established on April 2, 2010.</a:t>
            </a:r>
          </a:p>
          <a:p>
            <a:r>
              <a:rPr lang="en-US" sz="1800" dirty="0" smtClean="0"/>
              <a:t>The hospital features 100 beds and multiple </a:t>
            </a:r>
            <a:r>
              <a:rPr lang="en-US" sz="1800" dirty="0" err="1" smtClean="0"/>
              <a:t>specialisation</a:t>
            </a:r>
            <a:r>
              <a:rPr lang="en-US" sz="1800" dirty="0" smtClean="0"/>
              <a:t> facilities spread over 4 floors on 2.5 acres of land. The hospital functions under the aegis of </a:t>
            </a:r>
            <a:r>
              <a:rPr lang="en-US" sz="1800" dirty="0" err="1" smtClean="0"/>
              <a:t>Lala</a:t>
            </a:r>
            <a:r>
              <a:rPr lang="en-US" sz="1800" dirty="0" smtClean="0"/>
              <a:t> Mange Ram </a:t>
            </a:r>
            <a:r>
              <a:rPr lang="en-US" sz="1800" dirty="0" err="1" smtClean="0"/>
              <a:t>Aggarwal</a:t>
            </a:r>
            <a:r>
              <a:rPr lang="en-US" sz="1800" dirty="0" smtClean="0"/>
              <a:t> Charitable Trust.</a:t>
            </a:r>
          </a:p>
          <a:p>
            <a:endParaRPr lang="en-US" sz="1800" dirty="0"/>
          </a:p>
        </p:txBody>
      </p:sp>
      <p:sp>
        <p:nvSpPr>
          <p:cNvPr id="2" name="Title 1"/>
          <p:cNvSpPr>
            <a:spLocks noGrp="1"/>
          </p:cNvSpPr>
          <p:nvPr>
            <p:ph type="title"/>
          </p:nvPr>
        </p:nvSpPr>
        <p:spPr/>
        <p:txBody>
          <a:bodyPr/>
          <a:lstStyle/>
          <a:p>
            <a:r>
              <a:rPr lang="en-US" dirty="0" smtClean="0"/>
              <a:t>s</a:t>
            </a:r>
            <a:endParaRPr lang="en-US" dirty="0"/>
          </a:p>
        </p:txBody>
      </p:sp>
      <p:pic>
        <p:nvPicPr>
          <p:cNvPr id="16386" name="Picture 2"/>
          <p:cNvPicPr>
            <a:picLocks noChangeAspect="1" noChangeArrowheads="1"/>
          </p:cNvPicPr>
          <p:nvPr/>
        </p:nvPicPr>
        <p:blipFill>
          <a:blip r:embed="rId2" cstate="print"/>
          <a:srcRect/>
          <a:stretch>
            <a:fillRect/>
          </a:stretch>
        </p:blipFill>
        <p:spPr bwMode="auto">
          <a:xfrm>
            <a:off x="457200" y="304800"/>
            <a:ext cx="8305799" cy="1371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sz="1500" b="1" u="sng" dirty="0" smtClean="0"/>
              <a:t>Objective of internship-</a:t>
            </a:r>
            <a:endParaRPr lang="en-US" sz="1500" dirty="0" smtClean="0"/>
          </a:p>
          <a:p>
            <a:pPr>
              <a:buNone/>
            </a:pPr>
            <a:r>
              <a:rPr lang="en-AU" sz="1500" dirty="0" smtClean="0"/>
              <a:t> </a:t>
            </a:r>
            <a:endParaRPr lang="en-US" sz="1500" dirty="0" smtClean="0"/>
          </a:p>
          <a:p>
            <a:pPr>
              <a:buFont typeface="Wingdings" pitchFamily="2" charset="2"/>
              <a:buChar char="Ø"/>
            </a:pPr>
            <a:r>
              <a:rPr lang="en-AU" sz="1500" dirty="0" smtClean="0">
                <a:latin typeface="Times New Roman" pitchFamily="18" charset="0"/>
                <a:cs typeface="Times New Roman" pitchFamily="18" charset="0"/>
              </a:rPr>
              <a:t>It is imperative in the field of management to do internship at the end of classroom teaching. It allows hands on experience that is sometimes missing in theoretical knowledge.           </a:t>
            </a:r>
          </a:p>
          <a:p>
            <a:pPr>
              <a:buFont typeface="Wingdings" pitchFamily="2" charset="2"/>
              <a:buChar char="Ø"/>
            </a:pPr>
            <a:r>
              <a:rPr lang="en-AU" sz="1500" dirty="0" smtClean="0">
                <a:latin typeface="Times New Roman" pitchFamily="18" charset="0"/>
                <a:cs typeface="Times New Roman" pitchFamily="18" charset="0"/>
              </a:rPr>
              <a:t>Fundamental objective to internship are,</a:t>
            </a:r>
            <a:endParaRPr lang="en-US" sz="1500" dirty="0" smtClean="0">
              <a:latin typeface="Times New Roman" pitchFamily="18" charset="0"/>
              <a:cs typeface="Times New Roman" pitchFamily="18" charset="0"/>
            </a:endParaRPr>
          </a:p>
          <a:p>
            <a:pPr lvl="0"/>
            <a:r>
              <a:rPr lang="en-AU" sz="1500" dirty="0" smtClean="0">
                <a:latin typeface="Times New Roman" pitchFamily="18" charset="0"/>
                <a:cs typeface="Times New Roman" pitchFamily="18" charset="0"/>
              </a:rPr>
              <a:t>To get involved in day to day operations.</a:t>
            </a:r>
            <a:endParaRPr lang="en-US" sz="1500" dirty="0" smtClean="0">
              <a:latin typeface="Times New Roman" pitchFamily="18" charset="0"/>
              <a:cs typeface="Times New Roman" pitchFamily="18" charset="0"/>
            </a:endParaRPr>
          </a:p>
          <a:p>
            <a:pPr lvl="0"/>
            <a:r>
              <a:rPr lang="en-AU" sz="1500" dirty="0" smtClean="0">
                <a:latin typeface="Times New Roman" pitchFamily="18" charset="0"/>
                <a:cs typeface="Times New Roman" pitchFamily="18" charset="0"/>
              </a:rPr>
              <a:t>To comprehend the interdepartmental co-ordination.</a:t>
            </a:r>
            <a:endParaRPr lang="en-US" sz="1500" dirty="0" smtClean="0">
              <a:latin typeface="Times New Roman" pitchFamily="18" charset="0"/>
              <a:cs typeface="Times New Roman" pitchFamily="18" charset="0"/>
            </a:endParaRPr>
          </a:p>
          <a:p>
            <a:pPr lvl="0"/>
            <a:r>
              <a:rPr lang="en-AU" sz="1500" dirty="0" smtClean="0">
                <a:latin typeface="Times New Roman" pitchFamily="18" charset="0"/>
                <a:cs typeface="Times New Roman" pitchFamily="18" charset="0"/>
              </a:rPr>
              <a:t>To find an area in the organisation where improvement is required and where management knowledge &amp; skills can be imparted.</a:t>
            </a:r>
            <a:endParaRPr lang="en-US" sz="1500" dirty="0" smtClean="0">
              <a:latin typeface="Times New Roman" pitchFamily="18" charset="0"/>
              <a:cs typeface="Times New Roman" pitchFamily="18" charset="0"/>
            </a:endParaRPr>
          </a:p>
          <a:p>
            <a:pPr>
              <a:buFont typeface="Wingdings" pitchFamily="2" charset="2"/>
              <a:buChar char="Ø"/>
            </a:pPr>
            <a:r>
              <a:rPr lang="en-AU" sz="1400" b="1" u="sng" dirty="0" smtClean="0">
                <a:latin typeface="Times New Roman" pitchFamily="18" charset="0"/>
                <a:cs typeface="Times New Roman" pitchFamily="18" charset="0"/>
              </a:rPr>
              <a:t>Department Visited</a:t>
            </a:r>
            <a:r>
              <a:rPr lang="en-AU" sz="1400" u="sng" dirty="0" smtClean="0">
                <a:latin typeface="Times New Roman" pitchFamily="18" charset="0"/>
                <a:cs typeface="Times New Roman" pitchFamily="18" charset="0"/>
              </a:rPr>
              <a:t>-</a:t>
            </a:r>
          </a:p>
          <a:p>
            <a:pPr lvl="0"/>
            <a:r>
              <a:rPr lang="en-AU" sz="1400" dirty="0" smtClean="0"/>
              <a:t>IPD</a:t>
            </a:r>
            <a:r>
              <a:rPr lang="en-US" sz="1400" dirty="0" smtClean="0"/>
              <a:t>,</a:t>
            </a:r>
            <a:r>
              <a:rPr lang="en-AU" sz="1400" dirty="0" smtClean="0"/>
              <a:t>ICU</a:t>
            </a:r>
            <a:r>
              <a:rPr lang="en-US" sz="1400" dirty="0" smtClean="0"/>
              <a:t>,</a:t>
            </a:r>
            <a:r>
              <a:rPr lang="en-AU" sz="1400" dirty="0" smtClean="0"/>
              <a:t>Day care</a:t>
            </a:r>
            <a:r>
              <a:rPr lang="en-US" sz="1400" dirty="0" smtClean="0"/>
              <a:t>,</a:t>
            </a:r>
            <a:r>
              <a:rPr lang="en-AU" sz="1400" dirty="0" smtClean="0"/>
              <a:t>Operation Theatre</a:t>
            </a:r>
            <a:r>
              <a:rPr lang="en-US" sz="1400" dirty="0" smtClean="0"/>
              <a:t>,</a:t>
            </a:r>
            <a:r>
              <a:rPr lang="en-AU" sz="1400" dirty="0" smtClean="0"/>
              <a:t>Emergency</a:t>
            </a:r>
            <a:r>
              <a:rPr lang="en-US" sz="1400" dirty="0" smtClean="0"/>
              <a:t>,</a:t>
            </a:r>
            <a:r>
              <a:rPr lang="en-AU" sz="1400" dirty="0" smtClean="0"/>
              <a:t>Laboratory</a:t>
            </a:r>
            <a:r>
              <a:rPr lang="en-US" sz="1400" dirty="0" smtClean="0"/>
              <a:t>,</a:t>
            </a:r>
            <a:r>
              <a:rPr lang="en-AU" sz="1400" dirty="0" smtClean="0"/>
              <a:t>Radiology.</a:t>
            </a:r>
            <a:endParaRPr lang="en-US" sz="1400" dirty="0" smtClean="0"/>
          </a:p>
          <a:p>
            <a:pPr>
              <a:buFont typeface="Wingdings" pitchFamily="2" charset="2"/>
              <a:buChar char="Ø"/>
            </a:pPr>
            <a:endParaRPr lang="en-AU" sz="1400" u="sng" dirty="0" smtClean="0">
              <a:latin typeface="Times New Roman" pitchFamily="18" charset="0"/>
              <a:cs typeface="Times New Roman" pitchFamily="18" charset="0"/>
            </a:endParaRPr>
          </a:p>
          <a:p>
            <a:pPr>
              <a:buNone/>
            </a:pPr>
            <a:r>
              <a:rPr lang="en-AU" sz="1400" dirty="0" smtClean="0"/>
              <a:t>      </a:t>
            </a:r>
            <a:r>
              <a:rPr lang="en-US" sz="1400" dirty="0" smtClean="0"/>
              <a:t>Non clinical-  </a:t>
            </a:r>
            <a:r>
              <a:rPr lang="en-AU" sz="1400" dirty="0" smtClean="0"/>
              <a:t>CSSD</a:t>
            </a:r>
            <a:r>
              <a:rPr lang="en-US" sz="1400" dirty="0" smtClean="0"/>
              <a:t>,</a:t>
            </a:r>
            <a:r>
              <a:rPr lang="en-AU" sz="1400" dirty="0" smtClean="0"/>
              <a:t>Pharmacy</a:t>
            </a:r>
            <a:r>
              <a:rPr lang="en-US" sz="1400" dirty="0" smtClean="0"/>
              <a:t>,</a:t>
            </a:r>
            <a:r>
              <a:rPr lang="en-AU" sz="1400" dirty="0" smtClean="0"/>
              <a:t>Medical Record Department</a:t>
            </a:r>
            <a:r>
              <a:rPr lang="en-US" sz="1400" dirty="0" smtClean="0"/>
              <a:t>,</a:t>
            </a:r>
            <a:r>
              <a:rPr lang="en-AU" sz="1400" dirty="0" smtClean="0"/>
              <a:t>Store</a:t>
            </a:r>
            <a:r>
              <a:rPr lang="en-US" sz="1400" dirty="0" smtClean="0"/>
              <a:t>,</a:t>
            </a:r>
            <a:r>
              <a:rPr lang="en-AU" sz="1400" dirty="0" smtClean="0"/>
              <a:t>Laundry</a:t>
            </a:r>
            <a:r>
              <a:rPr lang="en-US" sz="1400" dirty="0" smtClean="0"/>
              <a:t>,</a:t>
            </a:r>
            <a:r>
              <a:rPr lang="en-AU" sz="1400" dirty="0" smtClean="0"/>
              <a:t>Cashless services</a:t>
            </a:r>
            <a:r>
              <a:rPr lang="en-US" sz="1400" dirty="0" smtClean="0"/>
              <a:t> ,</a:t>
            </a:r>
            <a:r>
              <a:rPr lang="en-AU" sz="1400" dirty="0" smtClean="0"/>
              <a:t>Dietary Department</a:t>
            </a:r>
            <a:r>
              <a:rPr lang="en-US" sz="1400" dirty="0" smtClean="0"/>
              <a:t>,</a:t>
            </a:r>
            <a:r>
              <a:rPr lang="en-AU" sz="1400" dirty="0" smtClean="0"/>
              <a:t>Housekeeping</a:t>
            </a:r>
            <a:r>
              <a:rPr lang="en-US" sz="1400" dirty="0" smtClean="0"/>
              <a:t>,</a:t>
            </a:r>
            <a:r>
              <a:rPr lang="en-AU" sz="1400" dirty="0" smtClean="0"/>
              <a:t>Security.</a:t>
            </a:r>
            <a:endParaRPr lang="en-US" sz="1400" dirty="0" smtClean="0"/>
          </a:p>
          <a:p>
            <a:pPr lvl="0">
              <a:buNone/>
            </a:pPr>
            <a:endParaRPr lang="en-US" sz="1400" dirty="0" smtClean="0"/>
          </a:p>
          <a:p>
            <a:endParaRPr lang="en-US" sz="1400" dirty="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20000"/>
          </a:bodyPr>
          <a:lstStyle/>
          <a:p>
            <a:pPr>
              <a:buNone/>
            </a:pPr>
            <a:r>
              <a:rPr lang="en-AU" dirty="0" smtClean="0"/>
              <a:t>To be a part of NABH core group-</a:t>
            </a:r>
            <a:endParaRPr lang="en-US" dirty="0" smtClean="0"/>
          </a:p>
          <a:p>
            <a:pPr>
              <a:buNone/>
            </a:pPr>
            <a:r>
              <a:rPr lang="en-AU" dirty="0" smtClean="0"/>
              <a:t> </a:t>
            </a:r>
            <a:endParaRPr lang="en-US" dirty="0" smtClean="0"/>
          </a:p>
          <a:p>
            <a:pPr>
              <a:buNone/>
            </a:pPr>
            <a:r>
              <a:rPr lang="en-AU" dirty="0" smtClean="0"/>
              <a:t>1) Auditing of the Active file .</a:t>
            </a:r>
            <a:endParaRPr lang="en-US" dirty="0" smtClean="0"/>
          </a:p>
          <a:p>
            <a:pPr>
              <a:buNone/>
            </a:pPr>
            <a:r>
              <a:rPr lang="en-AU" dirty="0" smtClean="0"/>
              <a:t>2)After pre assessment by the NABH assessors, helped in closure of non </a:t>
            </a:r>
            <a:r>
              <a:rPr lang="en-AU" dirty="0" err="1" smtClean="0"/>
              <a:t>confimity</a:t>
            </a:r>
            <a:r>
              <a:rPr lang="en-AU" dirty="0" smtClean="0"/>
              <a:t> (NC):</a:t>
            </a:r>
            <a:endParaRPr lang="en-US" dirty="0" smtClean="0"/>
          </a:p>
          <a:p>
            <a:pPr>
              <a:buNone/>
            </a:pPr>
            <a:r>
              <a:rPr lang="en-AU" dirty="0" smtClean="0"/>
              <a:t> </a:t>
            </a:r>
            <a:endParaRPr lang="en-US" dirty="0" smtClean="0"/>
          </a:p>
          <a:p>
            <a:pPr>
              <a:buNone/>
            </a:pPr>
            <a:r>
              <a:rPr lang="en-AU" dirty="0" smtClean="0"/>
              <a:t>a)Auditing of the surgical files (active &amp; discharged) compilation, analysis of data and send </a:t>
            </a:r>
            <a:r>
              <a:rPr lang="en-AU" dirty="0" err="1" smtClean="0"/>
              <a:t>repot</a:t>
            </a:r>
            <a:r>
              <a:rPr lang="en-AU" dirty="0" smtClean="0"/>
              <a:t> to quality coordinator.</a:t>
            </a:r>
            <a:endParaRPr lang="en-US" dirty="0" smtClean="0"/>
          </a:p>
          <a:p>
            <a:pPr>
              <a:buNone/>
            </a:pPr>
            <a:r>
              <a:rPr lang="en-AU" dirty="0" smtClean="0"/>
              <a:t>b) Analysis of the code blue(cardiac arrest )and send report to quality coordinator.</a:t>
            </a:r>
            <a:endParaRPr lang="en-US" dirty="0" smtClean="0"/>
          </a:p>
          <a:p>
            <a:pPr>
              <a:buNone/>
            </a:pPr>
            <a:r>
              <a:rPr lang="en-AU" dirty="0" smtClean="0">
                <a:latin typeface="Times New Roman" pitchFamily="18" charset="0"/>
                <a:cs typeface="Times New Roman" pitchFamily="18" charset="0"/>
              </a:rPr>
              <a:t>3</a:t>
            </a:r>
            <a:r>
              <a:rPr lang="en-AU" dirty="0" smtClean="0"/>
              <a:t> )Time motion study for the discharge process.</a:t>
            </a:r>
          </a:p>
          <a:p>
            <a:pPr>
              <a:buNone/>
            </a:pPr>
            <a:r>
              <a:rPr lang="en-AU" dirty="0" smtClean="0">
                <a:latin typeface="Times New Roman" pitchFamily="18" charset="0"/>
                <a:cs typeface="Times New Roman" pitchFamily="18" charset="0"/>
              </a:rPr>
              <a:t>4</a:t>
            </a:r>
            <a:r>
              <a:rPr lang="en-AU" dirty="0" smtClean="0"/>
              <a:t> ) To take infection control round with infection control nurse and analysing infection related rates.</a:t>
            </a:r>
            <a:endParaRPr lang="en-US" dirty="0" smtClean="0"/>
          </a:p>
          <a:p>
            <a:endParaRPr lang="en-US" dirty="0"/>
          </a:p>
        </p:txBody>
      </p:sp>
      <p:sp>
        <p:nvSpPr>
          <p:cNvPr id="2" name="Title 1"/>
          <p:cNvSpPr>
            <a:spLocks noGrp="1"/>
          </p:cNvSpPr>
          <p:nvPr>
            <p:ph type="title"/>
          </p:nvPr>
        </p:nvSpPr>
        <p:spPr>
          <a:xfrm>
            <a:off x="457200" y="838200"/>
            <a:ext cx="8229600" cy="609600"/>
          </a:xfrm>
        </p:spPr>
        <p:txBody>
          <a:bodyPr>
            <a:normAutofit fontScale="90000"/>
          </a:bodyPr>
          <a:lstStyle/>
          <a:p>
            <a:r>
              <a:rPr lang="en-AU" b="1" u="sng" dirty="0" smtClean="0"/>
              <a:t> Managerial Tasks-</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lstStyle/>
          <a:p>
            <a:r>
              <a:rPr lang="en-US" b="1" dirty="0" smtClean="0"/>
              <a:t>Background</a:t>
            </a:r>
            <a:endParaRPr lang="en-US" dirty="0" smtClean="0"/>
          </a:p>
          <a:p>
            <a:r>
              <a:rPr lang="en-US" sz="2000" dirty="0" smtClean="0">
                <a:latin typeface="Times New Roman" pitchFamily="18" charset="0"/>
                <a:cs typeface="Times New Roman" pitchFamily="18" charset="0"/>
              </a:rPr>
              <a:t>National Accreditation Board for Hospitals and Healthcare Providers (NABH) is a constituent board of Quality Council of India, set up to establish and operate </a:t>
            </a:r>
            <a:r>
              <a:rPr lang="en-US" sz="2000" dirty="0" smtClean="0">
                <a:latin typeface="Times New Roman" pitchFamily="18" charset="0"/>
                <a:cs typeface="Times New Roman" pitchFamily="18" charset="0"/>
              </a:rPr>
              <a:t>accreditation </a:t>
            </a:r>
            <a:r>
              <a:rPr lang="en-US" sz="2000" dirty="0" err="1" smtClean="0">
                <a:latin typeface="Times New Roman" pitchFamily="18" charset="0"/>
                <a:cs typeface="Times New Roman" pitchFamily="18" charset="0"/>
              </a:rPr>
              <a:t>programme</a:t>
            </a:r>
            <a:r>
              <a:rPr lang="en-US" sz="2000" dirty="0" smtClean="0">
                <a:latin typeface="Times New Roman" pitchFamily="18" charset="0"/>
                <a:cs typeface="Times New Roman" pitchFamily="18" charset="0"/>
              </a:rPr>
              <a:t> for healthcare organizations</a:t>
            </a:r>
            <a:r>
              <a:rPr lang="en-US"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pPr lvl="0"/>
            <a:r>
              <a:rPr lang="en-US" sz="2000" dirty="0" smtClean="0"/>
              <a:t>Focus on patient and staff safety</a:t>
            </a:r>
          </a:p>
          <a:p>
            <a:pPr lvl="0"/>
            <a:r>
              <a:rPr lang="en-US" sz="2000" dirty="0" smtClean="0"/>
              <a:t>Set standards that all organizations must pass</a:t>
            </a:r>
          </a:p>
          <a:p>
            <a:pPr lvl="0"/>
            <a:r>
              <a:rPr lang="en-US" sz="2000" dirty="0" smtClean="0"/>
              <a:t>To be revised periodically and raise the “bar”</a:t>
            </a:r>
          </a:p>
          <a:p>
            <a:r>
              <a:rPr lang="en-US" sz="2000" dirty="0" smtClean="0"/>
              <a:t>Achieve International recognition</a:t>
            </a:r>
            <a:endParaRPr lang="en-US" sz="2000" dirty="0">
              <a:latin typeface="Times New Roman" pitchFamily="18" charset="0"/>
              <a:cs typeface="Times New Roman" pitchFamily="18" charset="0"/>
            </a:endParaRPr>
          </a:p>
        </p:txBody>
      </p:sp>
      <p:sp>
        <p:nvSpPr>
          <p:cNvPr id="2" name="Title 1"/>
          <p:cNvSpPr>
            <a:spLocks noGrp="1"/>
          </p:cNvSpPr>
          <p:nvPr>
            <p:ph type="title"/>
          </p:nvPr>
        </p:nvSpPr>
        <p:spPr>
          <a:xfrm flipV="1">
            <a:off x="457200" y="533400"/>
            <a:ext cx="8229600" cy="170688"/>
          </a:xfrm>
        </p:spPr>
        <p:txBody>
          <a:bodyPr>
            <a:normAutofit fontScale="90000"/>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According to NABH the standard </a:t>
            </a:r>
            <a:r>
              <a:rPr lang="en-GB" baseline="30000" dirty="0" smtClean="0"/>
              <a:t>(1)</a:t>
            </a:r>
            <a:r>
              <a:rPr lang="en-US" dirty="0" smtClean="0"/>
              <a:t>5</a:t>
            </a:r>
            <a:r>
              <a:rPr lang="en-US" baseline="30000" dirty="0" smtClean="0"/>
              <a:t>th</a:t>
            </a:r>
            <a:r>
              <a:rPr lang="en-US" dirty="0" smtClean="0"/>
              <a:t> chapter that covers </a:t>
            </a:r>
            <a:r>
              <a:rPr lang="en-GB" b="1" dirty="0" smtClean="0"/>
              <a:t>Hospital Infection Control (HIC) </a:t>
            </a:r>
            <a:endParaRPr lang="en-US" dirty="0" smtClean="0"/>
          </a:p>
          <a:p>
            <a:r>
              <a:rPr lang="en-US" u="sng" dirty="0" smtClean="0"/>
              <a:t>Some of the Measurable Elements of the standards which has been included in this project:</a:t>
            </a:r>
            <a:endParaRPr lang="en-US" dirty="0" smtClean="0"/>
          </a:p>
          <a:p>
            <a:pPr lvl="0"/>
            <a:r>
              <a:rPr lang="en-US" dirty="0" smtClean="0"/>
              <a:t>The hospital infection control </a:t>
            </a:r>
            <a:r>
              <a:rPr lang="en-US" dirty="0" err="1" smtClean="0"/>
              <a:t>programme</a:t>
            </a:r>
            <a:r>
              <a:rPr lang="en-US" dirty="0" smtClean="0"/>
              <a:t> is documented </a:t>
            </a:r>
            <a:r>
              <a:rPr lang="en-IN" dirty="0" smtClean="0"/>
              <a:t>which aims at preventing and reducing risk of </a:t>
            </a:r>
            <a:r>
              <a:rPr lang="en-IN" dirty="0" err="1" smtClean="0"/>
              <a:t>Nosocomial</a:t>
            </a:r>
            <a:r>
              <a:rPr lang="en-IN" dirty="0" smtClean="0"/>
              <a:t> infections.</a:t>
            </a:r>
            <a:endParaRPr lang="en-US" dirty="0" smtClean="0"/>
          </a:p>
          <a:p>
            <a:pPr lvl="0"/>
            <a:r>
              <a:rPr lang="en-US" dirty="0" smtClean="0"/>
              <a:t>The hospital has a multi-disciplinary infection control committee.</a:t>
            </a:r>
          </a:p>
          <a:p>
            <a:pPr lvl="0"/>
            <a:r>
              <a:rPr lang="en-US" dirty="0" smtClean="0"/>
              <a:t>The hospital has an infection control team</a:t>
            </a:r>
            <a:r>
              <a:rPr lang="en-US" dirty="0" smtClean="0"/>
              <a:t>.</a:t>
            </a:r>
            <a:endParaRPr lang="en-US" dirty="0" smtClean="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smtClean="0"/>
              <a:t>The hospital has designated and qualified infection control nurse(s) for this activity.</a:t>
            </a:r>
          </a:p>
          <a:p>
            <a:pPr lvl="0"/>
            <a:r>
              <a:rPr lang="en-US" dirty="0" smtClean="0"/>
              <a:t>Hand washing facilities in all patient care areas are accessible to health care providers.</a:t>
            </a:r>
          </a:p>
          <a:p>
            <a:pPr lvl="0"/>
            <a:r>
              <a:rPr lang="en-US" dirty="0" smtClean="0"/>
              <a:t>Compliance with proper hand washing is monitored regularly.</a:t>
            </a:r>
          </a:p>
          <a:p>
            <a:pPr lvl="0"/>
            <a:r>
              <a:rPr lang="en-US" dirty="0" smtClean="0"/>
              <a:t>Isolation/ barrier nursing facilities are available.</a:t>
            </a:r>
          </a:p>
          <a:p>
            <a:pPr lvl="0"/>
            <a:r>
              <a:rPr lang="en-US" dirty="0" smtClean="0"/>
              <a:t>Adequate gloves, masks, soaps, and disinfectants are available and used correctly.</a:t>
            </a:r>
          </a:p>
          <a:p>
            <a:pPr lvl="0"/>
            <a:r>
              <a:rPr lang="en-US" dirty="0" smtClean="0"/>
              <a:t>The hospital is authorized by prescribed authority for the management and handling of Bio-medical Waste.</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225</TotalTime>
  <Words>1144</Words>
  <Application>Microsoft Office PowerPoint</Application>
  <PresentationFormat>On-screen Show (4:3)</PresentationFormat>
  <Paragraphs>188</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Concourse</vt:lpstr>
      <vt:lpstr>Dissertation report</vt:lpstr>
      <vt:lpstr>INFECTION,PREVENTION AND                         CONTROL</vt:lpstr>
      <vt:lpstr>Organization profile:</vt:lpstr>
      <vt:lpstr>s</vt:lpstr>
      <vt:lpstr>Slide 5</vt:lpstr>
      <vt:lpstr> Managerial Tasks- </vt:lpstr>
      <vt:lpstr>Slide 7</vt:lpstr>
      <vt:lpstr>Slide 8</vt:lpstr>
      <vt:lpstr>Slide 9</vt:lpstr>
      <vt:lpstr>           Research question</vt:lpstr>
      <vt:lpstr>Literature review</vt:lpstr>
      <vt:lpstr>Slide 12</vt:lpstr>
      <vt:lpstr> RESEARCH METHODOLOGY</vt:lpstr>
      <vt:lpstr>Conti..</vt:lpstr>
      <vt:lpstr>Cont..</vt:lpstr>
      <vt:lpstr>Slide 16</vt:lpstr>
      <vt:lpstr>Training and education</vt:lpstr>
      <vt:lpstr>Results and findings</vt:lpstr>
      <vt:lpstr>HIGH RISK AREAS IN HOSPITAL(ACH)</vt:lpstr>
      <vt:lpstr>Outbreak ?</vt:lpstr>
      <vt:lpstr>TYPES OF DISINFECTANT  </vt:lpstr>
      <vt:lpstr>CATEGORIES OF TRANSMISSION</vt:lpstr>
      <vt:lpstr>TYPES OF HAND WASHING</vt:lpstr>
      <vt:lpstr>Soiled pulse oximeter and Temperature probe</vt:lpstr>
      <vt:lpstr>Slide 25</vt:lpstr>
      <vt:lpstr> OBSERVATION BEFORE THE TRAINING AMONG   THE ICU STAFF</vt:lpstr>
      <vt:lpstr>Conti…</vt:lpstr>
      <vt:lpstr>Post intervention</vt:lpstr>
      <vt:lpstr>Slide 29</vt:lpstr>
      <vt:lpstr> PERSONAL PROTECTIVE EQUIPTMENT:        PRE INTERVENTION                   POST INTERVENTION </vt:lpstr>
      <vt:lpstr>Slide 31</vt:lpstr>
      <vt:lpstr>Slide 32</vt:lpstr>
      <vt:lpstr>Limitations: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INFECTION,PREVENTION AND CONTROL</dc:title>
  <dc:creator>IIHMR</dc:creator>
  <cp:lastModifiedBy>IIHMR</cp:lastModifiedBy>
  <cp:revision>43</cp:revision>
  <dcterms:created xsi:type="dcterms:W3CDTF">2012-06-02T03:38:34Z</dcterms:created>
  <dcterms:modified xsi:type="dcterms:W3CDTF">2012-06-02T10:42:52Z</dcterms:modified>
</cp:coreProperties>
</file>