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30"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1"/>
            <a:ext cx="8229600" cy="3143250"/>
          </a:xfrm>
        </p:spPr>
        <p:style>
          <a:lnRef idx="1">
            <a:schemeClr val="accent2"/>
          </a:lnRef>
          <a:fillRef idx="2">
            <a:schemeClr val="accent2"/>
          </a:fillRef>
          <a:effectRef idx="1">
            <a:schemeClr val="accent2"/>
          </a:effectRef>
          <a:fontRef idx="minor">
            <a:schemeClr val="dk1"/>
          </a:fontRef>
        </p:style>
        <p:txBody>
          <a:bodyPr>
            <a:normAutofit/>
          </a:bodyPr>
          <a:lstStyle/>
          <a:p>
            <a:r>
              <a:rPr lang="en-US" sz="4000" b="1" dirty="0" smtClean="0">
                <a:latin typeface="Times New Roman" pitchFamily="18" charset="0"/>
                <a:cs typeface="Times New Roman" pitchFamily="18" charset="0"/>
              </a:rPr>
              <a:t>IMPLEMENTATION OF OPERATION THEATRE MANAGEMENT MODULE</a:t>
            </a:r>
            <a:r>
              <a:rPr lang="en-US" dirty="0" smtClean="0"/>
              <a:t/>
            </a:r>
            <a:br>
              <a:rPr lang="en-US" dirty="0" smtClean="0"/>
            </a:br>
            <a:endParaRPr lang="en-US" dirty="0"/>
          </a:p>
        </p:txBody>
      </p:sp>
      <p:sp>
        <p:nvSpPr>
          <p:cNvPr id="3" name="Subtitle 2"/>
          <p:cNvSpPr>
            <a:spLocks noGrp="1"/>
          </p:cNvSpPr>
          <p:nvPr>
            <p:ph type="subTitle" idx="1"/>
          </p:nvPr>
        </p:nvSpPr>
        <p:spPr>
          <a:xfrm>
            <a:off x="0" y="5486400"/>
            <a:ext cx="9144000" cy="1371600"/>
          </a:xfrm>
        </p:spPr>
        <p:txBody>
          <a:bodyPr>
            <a:normAutofit/>
          </a:bodyPr>
          <a:lstStyle/>
          <a:p>
            <a:pPr algn="r"/>
            <a:r>
              <a:rPr lang="en-US" dirty="0" smtClean="0">
                <a:solidFill>
                  <a:schemeClr val="tx1"/>
                </a:solidFill>
                <a:latin typeface="Times New Roman" pitchFamily="18" charset="0"/>
                <a:cs typeface="Times New Roman" pitchFamily="18" charset="0"/>
              </a:rPr>
              <a:t>GAURAV BHATI</a:t>
            </a:r>
          </a:p>
          <a:p>
            <a:pPr algn="r"/>
            <a:r>
              <a:rPr lang="en-US" dirty="0" smtClean="0">
                <a:solidFill>
                  <a:schemeClr val="tx1"/>
                </a:solidFill>
                <a:latin typeface="Times New Roman" pitchFamily="18" charset="0"/>
                <a:cs typeface="Times New Roman" pitchFamily="18" charset="0"/>
              </a:rPr>
              <a:t>PG/10/078</a:t>
            </a:r>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5786199"/>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b="1" i="1" dirty="0" smtClean="0">
                <a:solidFill>
                  <a:schemeClr val="tx1"/>
                </a:solidFill>
                <a:latin typeface="Times New Roman" pitchFamily="18" charset="0"/>
                <a:cs typeface="Times New Roman" pitchFamily="18" charset="0"/>
              </a:rPr>
              <a:t>2. One Time Setup in OT (Master Setup)</a:t>
            </a:r>
          </a:p>
          <a:p>
            <a:endParaRPr lang="en-US" b="1" dirty="0" smtClean="0"/>
          </a:p>
          <a:p>
            <a:pPr>
              <a:buFont typeface="Arial" pitchFamily="34" charset="0"/>
              <a:buChar char="•"/>
            </a:pPr>
            <a:r>
              <a:rPr lang="en-US" b="1" dirty="0" smtClean="0"/>
              <a:t> </a:t>
            </a:r>
            <a:r>
              <a:rPr lang="en-US" sz="2000" b="1" dirty="0" smtClean="0">
                <a:latin typeface="Times New Roman" pitchFamily="18" charset="0"/>
                <a:cs typeface="Times New Roman" pitchFamily="18" charset="0"/>
              </a:rPr>
              <a:t>SPECIALTIES </a:t>
            </a:r>
          </a:p>
          <a:p>
            <a:pPr>
              <a:buFont typeface="Arial" pitchFamily="34" charset="0"/>
              <a:buChar char="•"/>
            </a:pPr>
            <a:r>
              <a:rPr lang="en-US" sz="2000" b="1" dirty="0" smtClean="0">
                <a:latin typeface="Times New Roman" pitchFamily="18" charset="0"/>
                <a:cs typeface="Times New Roman" pitchFamily="18" charset="0"/>
              </a:rPr>
              <a:t> DEFINE ORDER TYPES AND ATTACH ORDER TYPES FOR SPECIALTIES </a:t>
            </a:r>
          </a:p>
          <a:p>
            <a:pPr>
              <a:buFont typeface="Arial" pitchFamily="34" charset="0"/>
              <a:buChar char="•"/>
            </a:pPr>
            <a:r>
              <a:rPr lang="en-US" sz="2000" b="1" dirty="0" smtClean="0">
                <a:latin typeface="Times New Roman" pitchFamily="18" charset="0"/>
                <a:cs typeface="Times New Roman" pitchFamily="18" charset="0"/>
              </a:rPr>
              <a:t> OPERATION TYPE </a:t>
            </a:r>
          </a:p>
          <a:p>
            <a:pPr>
              <a:buFont typeface="Arial" pitchFamily="34" charset="0"/>
              <a:buChar char="•"/>
            </a:pPr>
            <a:r>
              <a:rPr lang="en-US" sz="2000" b="1" dirty="0" smtClean="0">
                <a:latin typeface="Times New Roman" pitchFamily="18" charset="0"/>
                <a:cs typeface="Times New Roman" pitchFamily="18" charset="0"/>
              </a:rPr>
              <a:t> SURGERY TYPE </a:t>
            </a:r>
          </a:p>
          <a:p>
            <a:pPr>
              <a:buFont typeface="Arial" pitchFamily="34" charset="0"/>
              <a:buChar char="•"/>
            </a:pPr>
            <a:r>
              <a:rPr lang="en-US" sz="2000" b="1" dirty="0" smtClean="0">
                <a:latin typeface="Times New Roman" pitchFamily="18" charset="0"/>
                <a:cs typeface="Times New Roman" pitchFamily="18" charset="0"/>
              </a:rPr>
              <a:t> PATIENT POSITION </a:t>
            </a:r>
          </a:p>
          <a:p>
            <a:pPr>
              <a:buFont typeface="Arial" pitchFamily="34" charset="0"/>
              <a:buChar char="•"/>
            </a:pPr>
            <a:r>
              <a:rPr lang="en-US" sz="2000" b="1" dirty="0" smtClean="0">
                <a:latin typeface="Times New Roman" pitchFamily="18" charset="0"/>
                <a:cs typeface="Times New Roman" pitchFamily="18" charset="0"/>
              </a:rPr>
              <a:t> REASONS CODE SETUP </a:t>
            </a:r>
          </a:p>
          <a:p>
            <a:pPr>
              <a:buFont typeface="Arial" pitchFamily="34" charset="0"/>
              <a:buChar char="•"/>
            </a:pPr>
            <a:r>
              <a:rPr lang="en-US" sz="2000" b="1" dirty="0" smtClean="0">
                <a:latin typeface="Times New Roman" pitchFamily="18" charset="0"/>
                <a:cs typeface="Times New Roman" pitchFamily="18" charset="0"/>
              </a:rPr>
              <a:t> OT THEATRE AND SCHEDULE CREATION </a:t>
            </a:r>
          </a:p>
          <a:p>
            <a:pPr>
              <a:buFont typeface="Arial" pitchFamily="34" charset="0"/>
              <a:buChar char="•"/>
            </a:pPr>
            <a:r>
              <a:rPr lang="en-US" sz="2000" b="1" dirty="0" smtClean="0">
                <a:latin typeface="Times New Roman" pitchFamily="18" charset="0"/>
                <a:cs typeface="Times New Roman" pitchFamily="18" charset="0"/>
              </a:rPr>
              <a:t> PARAMETER SETUP </a:t>
            </a:r>
          </a:p>
          <a:p>
            <a:pPr>
              <a:buFont typeface="Arial" pitchFamily="34" charset="0"/>
              <a:buChar char="•"/>
            </a:pPr>
            <a:r>
              <a:rPr lang="en-US" sz="2000" b="1" dirty="0" smtClean="0">
                <a:latin typeface="Times New Roman" pitchFamily="18" charset="0"/>
                <a:cs typeface="Times New Roman" pitchFamily="18" charset="0"/>
              </a:rPr>
              <a:t> SETUP PARAMETER FOR FACILITY </a:t>
            </a:r>
          </a:p>
          <a:p>
            <a:pPr>
              <a:buFont typeface="Arial" pitchFamily="34" charset="0"/>
              <a:buChar char="•"/>
            </a:pPr>
            <a:r>
              <a:rPr lang="en-US" sz="2000" b="1" dirty="0" smtClean="0">
                <a:latin typeface="Times New Roman" pitchFamily="18" charset="0"/>
                <a:cs typeface="Times New Roman" pitchFamily="18" charset="0"/>
              </a:rPr>
              <a:t> FUNCTION FOR STATUS </a:t>
            </a:r>
          </a:p>
          <a:p>
            <a:pPr>
              <a:buFont typeface="Arial" pitchFamily="34" charset="0"/>
              <a:buChar char="•"/>
            </a:pPr>
            <a:r>
              <a:rPr lang="en-US" sz="2000" b="1" dirty="0" smtClean="0">
                <a:latin typeface="Times New Roman" pitchFamily="18" charset="0"/>
                <a:cs typeface="Times New Roman" pitchFamily="18" charset="0"/>
              </a:rPr>
              <a:t> PRACTITIONER TYPES FOR ROLE TYPE </a:t>
            </a:r>
          </a:p>
          <a:p>
            <a:pPr>
              <a:buFont typeface="Arial" pitchFamily="34" charset="0"/>
              <a:buChar char="•"/>
            </a:pPr>
            <a:r>
              <a:rPr lang="en-US" sz="2000" b="1" dirty="0" smtClean="0">
                <a:latin typeface="Times New Roman" pitchFamily="18" charset="0"/>
                <a:cs typeface="Times New Roman" pitchFamily="18" charset="0"/>
              </a:rPr>
              <a:t> ROLE </a:t>
            </a:r>
          </a:p>
          <a:p>
            <a:pPr>
              <a:buFont typeface="Arial" pitchFamily="34" charset="0"/>
              <a:buChar char="•"/>
            </a:pPr>
            <a:r>
              <a:rPr lang="en-US" sz="2000" b="1" dirty="0" smtClean="0">
                <a:latin typeface="Times New Roman" pitchFamily="18" charset="0"/>
                <a:cs typeface="Times New Roman" pitchFamily="18" charset="0"/>
              </a:rPr>
              <a:t> FUNCTION FOR ROLE </a:t>
            </a:r>
          </a:p>
          <a:p>
            <a:pPr>
              <a:buFont typeface="Arial" pitchFamily="34" charset="0"/>
              <a:buChar char="•"/>
            </a:pPr>
            <a:r>
              <a:rPr lang="en-US" sz="2000" b="1" dirty="0" smtClean="0">
                <a:latin typeface="Times New Roman" pitchFamily="18" charset="0"/>
                <a:cs typeface="Times New Roman" pitchFamily="18" charset="0"/>
              </a:rPr>
              <a:t> FUNCTION FOR USER </a:t>
            </a:r>
          </a:p>
          <a:p>
            <a:pPr>
              <a:buFont typeface="Arial" pitchFamily="34" charset="0"/>
              <a:buChar char="•"/>
            </a:pPr>
            <a:r>
              <a:rPr lang="en-US" sz="2000" b="1" dirty="0" smtClean="0">
                <a:latin typeface="Times New Roman" pitchFamily="18" charset="0"/>
                <a:cs typeface="Times New Roman" pitchFamily="18" charset="0"/>
              </a:rPr>
              <a:t> OT NOTE CREATION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1015663"/>
          </a:xfrm>
          <a:prstGeom prst="rect">
            <a:avLst/>
          </a:prstGeom>
          <a:noFill/>
        </p:spPr>
        <p:txBody>
          <a:bodyPr wrap="square" rtlCol="0">
            <a:spAutoFit/>
          </a:bodyPr>
          <a:lstStyle/>
          <a:p>
            <a:r>
              <a:rPr lang="en-US" sz="2400" b="1" i="1" dirty="0" smtClean="0">
                <a:latin typeface="Times New Roman" pitchFamily="18" charset="0"/>
                <a:cs typeface="Times New Roman" pitchFamily="18" charset="0"/>
              </a:rPr>
              <a:t>3. OT Booking Flow </a:t>
            </a:r>
          </a:p>
          <a:p>
            <a:endParaRPr lang="en-US" b="1" dirty="0" smtClean="0"/>
          </a:p>
          <a:p>
            <a:endParaRPr lang="en-US" dirty="0"/>
          </a:p>
        </p:txBody>
      </p:sp>
      <p:pic>
        <p:nvPicPr>
          <p:cNvPr id="3" name="Picture 2"/>
          <p:cNvPicPr/>
          <p:nvPr/>
        </p:nvPicPr>
        <p:blipFill>
          <a:blip r:embed="rId2" cstate="print"/>
          <a:srcRect l="13366" t="3697" r="13140" b="7894"/>
          <a:stretch>
            <a:fillRect/>
          </a:stretch>
        </p:blipFill>
        <p:spPr bwMode="auto">
          <a:xfrm>
            <a:off x="381000" y="990600"/>
            <a:ext cx="8458200"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l="12659" t="12615" r="12889" b="7600"/>
          <a:stretch>
            <a:fillRect/>
          </a:stretch>
        </p:blipFill>
        <p:spPr bwMode="auto">
          <a:xfrm>
            <a:off x="381000" y="838200"/>
            <a:ext cx="8153400" cy="5105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81001"/>
            <a:ext cx="8610600" cy="62478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i="1" dirty="0" smtClean="0">
                <a:solidFill>
                  <a:schemeClr val="tx1"/>
                </a:solidFill>
                <a:latin typeface="Times New Roman" pitchFamily="18" charset="0"/>
                <a:cs typeface="Times New Roman" pitchFamily="18" charset="0"/>
              </a:rPr>
              <a:t>4. Functional </a:t>
            </a:r>
            <a:r>
              <a:rPr lang="en-US" sz="2400" b="1" i="1" dirty="0" smtClean="0">
                <a:solidFill>
                  <a:schemeClr val="tx1"/>
                </a:solidFill>
                <a:latin typeface="Times New Roman" pitchFamily="18" charset="0"/>
                <a:cs typeface="Times New Roman" pitchFamily="18" charset="0"/>
              </a:rPr>
              <a:t>Acceptance Test</a:t>
            </a:r>
          </a:p>
          <a:p>
            <a:endParaRPr lang="en-US" dirty="0" smtClean="0"/>
          </a:p>
          <a:p>
            <a:r>
              <a:rPr lang="en-US" sz="2000" b="1" dirty="0" smtClean="0">
                <a:latin typeface="Times New Roman" pitchFamily="18" charset="0"/>
                <a:cs typeface="Times New Roman" pitchFamily="18" charset="0"/>
              </a:rPr>
              <a:t>Objective: </a:t>
            </a:r>
            <a:r>
              <a:rPr lang="en-US" sz="2000" dirty="0" smtClean="0">
                <a:latin typeface="Times New Roman" pitchFamily="18" charset="0"/>
                <a:cs typeface="Times New Roman" pitchFamily="18" charset="0"/>
              </a:rPr>
              <a:t>To test the functionality of the </a:t>
            </a:r>
            <a:r>
              <a:rPr lang="en-US" sz="2000" dirty="0" err="1" smtClean="0">
                <a:latin typeface="Times New Roman" pitchFamily="18" charset="0"/>
                <a:cs typeface="Times New Roman" pitchFamily="18" charset="0"/>
              </a:rPr>
              <a:t>iSOFT</a:t>
            </a:r>
            <a:r>
              <a:rPr lang="en-US" sz="2000" dirty="0" smtClean="0">
                <a:latin typeface="Times New Roman" pitchFamily="18" charset="0"/>
                <a:cs typeface="Times New Roman" pitchFamily="18" charset="0"/>
              </a:rPr>
              <a:t> Operation Theatre Management System  and this test will prove that module functions are working fine and records entered data and give the expected outputs in the form of queries and reports based on the recorded data.</a:t>
            </a:r>
          </a:p>
          <a:p>
            <a:endParaRPr lang="en-US" sz="2000" dirty="0" smtClean="0">
              <a:solidFill>
                <a:srgbClr val="FF0000"/>
              </a:solidFill>
              <a:latin typeface="Times New Roman" pitchFamily="18" charset="0"/>
              <a:cs typeface="Times New Roman" pitchFamily="18" charset="0"/>
            </a:endParaRPr>
          </a:p>
          <a:p>
            <a:r>
              <a:rPr lang="en-US" sz="2000" b="1" dirty="0" smtClean="0">
                <a:solidFill>
                  <a:schemeClr val="tx1"/>
                </a:solidFill>
                <a:latin typeface="Times New Roman" pitchFamily="18" charset="0"/>
                <a:cs typeface="Times New Roman" pitchFamily="18" charset="0"/>
              </a:rPr>
              <a:t>FUNCTIONALITY OF OT MODULE</a:t>
            </a:r>
            <a:endParaRPr lang="en-US" sz="2000" dirty="0" smtClean="0">
              <a:solidFill>
                <a:schemeClr val="tx1"/>
              </a:solidFill>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 Operation Theatre Booking helps in scheduling the Operation Theatre. Operation Theatre number, scheduled date and start time of the operation, expected duration, surgeon and procedures to be done are specified at the time of booking.</a:t>
            </a:r>
          </a:p>
          <a:p>
            <a:pPr>
              <a:buFont typeface="Arial" pitchFamily="34" charset="0"/>
              <a:buChar char="•"/>
            </a:pPr>
            <a:r>
              <a:rPr lang="en-US" sz="2000" dirty="0" smtClean="0">
                <a:latin typeface="Times New Roman" pitchFamily="18" charset="0"/>
                <a:cs typeface="Times New Roman" pitchFamily="18" charset="0"/>
              </a:rPr>
              <a:t>Based on the bookings made, the system generates a pick list depending on the surgeon preferences or default accessories defined for the operation</a:t>
            </a:r>
          </a:p>
          <a:p>
            <a:pPr>
              <a:buFont typeface="Arial" pitchFamily="34" charset="0"/>
              <a:buChar char="•"/>
            </a:pPr>
            <a:r>
              <a:rPr lang="en-US" sz="2000" dirty="0" smtClean="0">
                <a:latin typeface="Times New Roman" pitchFamily="18" charset="0"/>
                <a:cs typeface="Times New Roman" pitchFamily="18" charset="0"/>
              </a:rPr>
              <a:t>Operation Slate is a common screen, which lists all the scheduled and unscheduled operations. </a:t>
            </a:r>
          </a:p>
          <a:p>
            <a:pPr>
              <a:buFont typeface="Arial" pitchFamily="34" charset="0"/>
              <a:buChar char="•"/>
            </a:pPr>
            <a:r>
              <a:rPr lang="en-US" sz="2000" dirty="0" smtClean="0">
                <a:latin typeface="Times New Roman" pitchFamily="18" charset="0"/>
                <a:cs typeface="Times New Roman" pitchFamily="18" charset="0"/>
              </a:rPr>
              <a:t>Check-In function takes care of patient registration. </a:t>
            </a:r>
          </a:p>
          <a:p>
            <a:pPr>
              <a:buFont typeface="Arial" pitchFamily="34" charset="0"/>
              <a:buChar char="•"/>
            </a:pPr>
            <a:r>
              <a:rPr lang="en-US" sz="2000" dirty="0" smtClean="0">
                <a:latin typeface="Times New Roman" pitchFamily="18" charset="0"/>
                <a:cs typeface="Times New Roman" pitchFamily="18" charset="0"/>
              </a:rPr>
              <a:t> After the operation has been performed, details of the actual procedures carried out are captured along with the time taken, personnel present, surgical accessories used etc. A surgeon can enter the Operation notes. </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32316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i="1" dirty="0" smtClean="0">
                <a:solidFill>
                  <a:schemeClr val="tx1"/>
                </a:solidFill>
                <a:latin typeface="Times New Roman" pitchFamily="18" charset="0"/>
                <a:cs typeface="Times New Roman" pitchFamily="18" charset="0"/>
              </a:rPr>
              <a:t>CONCLUSION</a:t>
            </a:r>
          </a:p>
          <a:p>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0">
              <a:buFont typeface="Arial" pitchFamily="34" charset="0"/>
              <a:buChar char="•"/>
            </a:pPr>
            <a:r>
              <a:rPr lang="en-US" sz="2000" dirty="0" smtClean="0">
                <a:latin typeface="Times New Roman" pitchFamily="18" charset="0"/>
                <a:cs typeface="Times New Roman" pitchFamily="18" charset="0"/>
              </a:rPr>
              <a:t> The system is user friendly means the process is less time consuming for the practitioners.</a:t>
            </a:r>
          </a:p>
          <a:p>
            <a:pPr lvl="0">
              <a:buFont typeface="Arial" pitchFamily="34" charset="0"/>
              <a:buChar char="•"/>
            </a:pPr>
            <a:r>
              <a:rPr lang="en-US" sz="2000" dirty="0" smtClean="0">
                <a:latin typeface="Times New Roman" pitchFamily="18" charset="0"/>
                <a:cs typeface="Times New Roman" pitchFamily="18" charset="0"/>
              </a:rPr>
              <a:t> Online theatre scheduling and wait listing possible.</a:t>
            </a:r>
          </a:p>
          <a:p>
            <a:pPr lvl="0">
              <a:buFont typeface="Arial" pitchFamily="34" charset="0"/>
              <a:buChar char="•"/>
            </a:pPr>
            <a:r>
              <a:rPr lang="en-US" sz="2000" dirty="0" smtClean="0">
                <a:latin typeface="Times New Roman" pitchFamily="18" charset="0"/>
                <a:cs typeface="Times New Roman" pitchFamily="18" charset="0"/>
              </a:rPr>
              <a:t> Online pre and post operative checklists for the paramedics of the surgeries.</a:t>
            </a:r>
          </a:p>
          <a:p>
            <a:pPr lvl="0">
              <a:buFont typeface="Arial" pitchFamily="34" charset="0"/>
              <a:buChar char="•"/>
            </a:pPr>
            <a:r>
              <a:rPr lang="en-US" sz="2000" dirty="0" smtClean="0">
                <a:latin typeface="Times New Roman" pitchFamily="18" charset="0"/>
                <a:cs typeface="Times New Roman" pitchFamily="18" charset="0"/>
              </a:rPr>
              <a:t> Statistical reports for better planning and analysis.</a:t>
            </a:r>
          </a:p>
          <a:p>
            <a:pPr lvl="0">
              <a:buFont typeface="Arial" pitchFamily="34" charset="0"/>
              <a:buChar char="•"/>
            </a:pPr>
            <a:r>
              <a:rPr lang="en-US" sz="2000" dirty="0" smtClean="0">
                <a:latin typeface="Times New Roman" pitchFamily="18" charset="0"/>
                <a:cs typeface="Times New Roman" pitchFamily="18" charset="0"/>
              </a:rPr>
              <a:t> OT module offers a comprehensive set of standard queries and reports.</a:t>
            </a:r>
          </a:p>
          <a:p>
            <a:pPr lvl="0">
              <a:buFont typeface="Arial" pitchFamily="34" charset="0"/>
              <a:buChar char="•"/>
            </a:pPr>
            <a:r>
              <a:rPr lang="en-US" sz="2000" dirty="0" smtClean="0">
                <a:latin typeface="Times New Roman" pitchFamily="18" charset="0"/>
                <a:cs typeface="Times New Roman" pitchFamily="18" charset="0"/>
              </a:rPr>
              <a:t>The list of master codes enhances the speed and accuracy of data entry.</a:t>
            </a:r>
          </a:p>
          <a:p>
            <a:pPr lvl="0"/>
            <a:endParaRPr lang="en-US" sz="2000" dirty="0" smtClean="0">
              <a:latin typeface="Times New Roman" pitchFamily="18" charset="0"/>
              <a:cs typeface="Times New Roman" pitchFamily="18" charset="0"/>
            </a:endParaRPr>
          </a:p>
        </p:txBody>
      </p:sp>
      <p:pic>
        <p:nvPicPr>
          <p:cNvPr id="4" name="Picture 3" descr="http://www.exseromagazine.com/Global/ArticleImages/theatre_w600.jpg"/>
          <p:cNvPicPr/>
          <p:nvPr/>
        </p:nvPicPr>
        <p:blipFill>
          <a:blip r:embed="rId2" cstate="print"/>
          <a:srcRect/>
          <a:stretch>
            <a:fillRect/>
          </a:stretch>
        </p:blipFill>
        <p:spPr bwMode="auto">
          <a:xfrm>
            <a:off x="3657600" y="3886200"/>
            <a:ext cx="5257800" cy="2581275"/>
          </a:xfrm>
          <a:prstGeom prst="rect">
            <a:avLst/>
          </a:prstGeom>
          <a:noFill/>
          <a:ln w="9525">
            <a:noFill/>
            <a:miter lim="800000"/>
            <a:headEnd/>
            <a:tailEnd/>
          </a:ln>
        </p:spPr>
      </p:pic>
      <p:sp>
        <p:nvSpPr>
          <p:cNvPr id="5" name="TextBox 4"/>
          <p:cNvSpPr txBox="1"/>
          <p:nvPr/>
        </p:nvSpPr>
        <p:spPr>
          <a:xfrm>
            <a:off x="304800" y="3657600"/>
            <a:ext cx="2971800" cy="313932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i="1" dirty="0" smtClean="0">
                <a:latin typeface="Times New Roman" pitchFamily="18" charset="0"/>
                <a:cs typeface="Times New Roman" pitchFamily="18" charset="0"/>
              </a:rPr>
              <a:t>RECOMMENDATIONS</a:t>
            </a:r>
            <a:endParaRPr lang="en-US" sz="2000" b="1" dirty="0" smtClean="0">
              <a:latin typeface="Times New Roman" pitchFamily="18" charset="0"/>
              <a:cs typeface="Times New Roman" pitchFamily="18" charset="0"/>
            </a:endParaRPr>
          </a:p>
          <a:p>
            <a:pPr lvl="0"/>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Happier, more motivated staff, improved patient care and greater efficiency – these are the qualities of staff for making the ‘The Productive Operating Theatre’</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924973"/>
          </a:xfrm>
          <a:prstGeom prst="rect">
            <a:avLst/>
          </a:prstGeom>
          <a:noFill/>
        </p:spPr>
        <p:txBody>
          <a:bodyPr wrap="square" rtlCol="0">
            <a:spAutoFit/>
          </a:bodyPr>
          <a:lstStyle/>
          <a:p>
            <a:r>
              <a:rPr lang="en-US" sz="2400" b="1" i="1" dirty="0" smtClean="0">
                <a:latin typeface="Times New Roman" pitchFamily="18" charset="0"/>
                <a:cs typeface="Times New Roman" pitchFamily="18" charset="0"/>
              </a:rPr>
              <a:t>REFRENCES</a:t>
            </a:r>
          </a:p>
          <a:p>
            <a:endParaRPr lang="en-US" sz="2400" b="1" i="1" dirty="0" smtClean="0">
              <a:latin typeface="Times New Roman" pitchFamily="18" charset="0"/>
              <a:cs typeface="Times New Roman" pitchFamily="18" charset="0"/>
            </a:endParaRPr>
          </a:p>
          <a:p>
            <a:pPr lvl="0"/>
            <a:r>
              <a:rPr lang="en-US" sz="1600" dirty="0" smtClean="0">
                <a:latin typeface="Times New Roman" pitchFamily="18" charset="0"/>
                <a:cs typeface="Times New Roman" pitchFamily="18" charset="0"/>
              </a:rPr>
              <a:t>1. Alvarez, A. J. S. (2004). </a:t>
            </a:r>
            <a:r>
              <a:rPr lang="en-US" sz="1600" i="1" dirty="0" smtClean="0">
                <a:latin typeface="Times New Roman" pitchFamily="18" charset="0"/>
                <a:cs typeface="Times New Roman" pitchFamily="18" charset="0"/>
              </a:rPr>
              <a:t>Challenges to information systems implementation and </a:t>
            </a:r>
            <a:r>
              <a:rPr lang="en-US" sz="1600" i="1" dirty="0" err="1" smtClean="0">
                <a:latin typeface="Times New Roman" pitchFamily="18" charset="0"/>
                <a:cs typeface="Times New Roman" pitchFamily="18" charset="0"/>
              </a:rPr>
              <a:t>organisational</a:t>
            </a:r>
            <a:r>
              <a:rPr lang="en-US" sz="1600" i="1" dirty="0" smtClean="0">
                <a:latin typeface="Times New Roman" pitchFamily="18" charset="0"/>
                <a:cs typeface="Times New Roman" pitchFamily="18" charset="0"/>
              </a:rPr>
              <a:t> change management: insights from the health sector in Ecuador. </a:t>
            </a:r>
            <a:r>
              <a:rPr lang="en-US" sz="1600" dirty="0" smtClean="0">
                <a:latin typeface="Times New Roman" pitchFamily="18" charset="0"/>
                <a:cs typeface="Times New Roman" pitchFamily="18" charset="0"/>
              </a:rPr>
              <a:t>The Electronic Journal of Information Systems in Developing Countries </a:t>
            </a:r>
            <a:r>
              <a:rPr lang="en-US" sz="1600" b="1" dirty="0" smtClean="0">
                <a:latin typeface="Times New Roman" pitchFamily="18" charset="0"/>
                <a:cs typeface="Times New Roman" pitchFamily="18" charset="0"/>
              </a:rPr>
              <a:t>16</a:t>
            </a:r>
            <a:r>
              <a:rPr lang="en-US" sz="1600" dirty="0" smtClean="0">
                <a:latin typeface="Times New Roman" pitchFamily="18" charset="0"/>
                <a:cs typeface="Times New Roman" pitchFamily="18" charset="0"/>
              </a:rPr>
              <a:t>(6): 1-16.</a:t>
            </a:r>
          </a:p>
          <a:p>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2. Ball, M. J. (2003). </a:t>
            </a:r>
            <a:r>
              <a:rPr lang="en-US" sz="1600" i="1" dirty="0" smtClean="0">
                <a:latin typeface="Times New Roman" pitchFamily="18" charset="0"/>
                <a:cs typeface="Times New Roman" pitchFamily="18" charset="0"/>
              </a:rPr>
              <a:t>Hospital information systems: perspectives on problems and prospects, 1979 and </a:t>
            </a:r>
            <a:r>
              <a:rPr lang="en-US" sz="1600" i="1" dirty="0" smtClean="0">
                <a:latin typeface="Times New Roman" pitchFamily="18" charset="0"/>
                <a:cs typeface="Times New Roman" pitchFamily="18" charset="0"/>
              </a:rPr>
              <a:t> 2002</a:t>
            </a:r>
            <a:r>
              <a:rPr lang="en-US" sz="1600" dirty="0" smtClean="0">
                <a:latin typeface="Times New Roman" pitchFamily="18" charset="0"/>
                <a:cs typeface="Times New Roman" pitchFamily="18" charset="0"/>
              </a:rPr>
              <a:t>.International </a:t>
            </a:r>
            <a:r>
              <a:rPr lang="en-US" sz="1600" dirty="0" smtClean="0">
                <a:latin typeface="Times New Roman" pitchFamily="18" charset="0"/>
                <a:cs typeface="Times New Roman" pitchFamily="18" charset="0"/>
              </a:rPr>
              <a:t>Journal of Medical Informatics </a:t>
            </a:r>
            <a:r>
              <a:rPr lang="en-US" sz="1600" b="1" dirty="0" smtClean="0">
                <a:latin typeface="Times New Roman" pitchFamily="18" charset="0"/>
                <a:cs typeface="Times New Roman" pitchFamily="18" charset="0"/>
              </a:rPr>
              <a:t>69</a:t>
            </a:r>
            <a:r>
              <a:rPr lang="en-US" sz="1600" dirty="0" smtClean="0">
                <a:latin typeface="Times New Roman" pitchFamily="18" charset="0"/>
                <a:cs typeface="Times New Roman" pitchFamily="18" charset="0"/>
              </a:rPr>
              <a:t>: 83-89.</a:t>
            </a:r>
          </a:p>
          <a:p>
            <a:r>
              <a:rPr lang="en-US"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3. Berg, M., J. </a:t>
            </a:r>
            <a:r>
              <a:rPr lang="en-US" sz="1600" dirty="0" err="1" smtClean="0">
                <a:latin typeface="Times New Roman" pitchFamily="18" charset="0"/>
                <a:cs typeface="Times New Roman" pitchFamily="18" charset="0"/>
              </a:rPr>
              <a:t>Aarts</a:t>
            </a:r>
            <a:r>
              <a:rPr lang="en-US" sz="1600" dirty="0" smtClean="0">
                <a:latin typeface="Times New Roman" pitchFamily="18" charset="0"/>
                <a:cs typeface="Times New Roman" pitchFamily="18" charset="0"/>
              </a:rPr>
              <a:t>, et al. (2003). </a:t>
            </a:r>
            <a:r>
              <a:rPr lang="en-US" sz="1600" i="1" dirty="0" smtClean="0">
                <a:latin typeface="Times New Roman" pitchFamily="18" charset="0"/>
                <a:cs typeface="Times New Roman" pitchFamily="18" charset="0"/>
              </a:rPr>
              <a:t>ICT in healthcare: socio technical approaches</a:t>
            </a:r>
            <a:r>
              <a:rPr lang="en-US" sz="1600" dirty="0" smtClean="0">
                <a:latin typeface="Times New Roman" pitchFamily="18" charset="0"/>
                <a:cs typeface="Times New Roman" pitchFamily="18" charset="0"/>
              </a:rPr>
              <a:t>. Methods of Information in Medicine </a:t>
            </a:r>
            <a:r>
              <a:rPr lang="en-US" sz="1600" b="1" dirty="0" smtClean="0">
                <a:latin typeface="Times New Roman" pitchFamily="18" charset="0"/>
                <a:cs typeface="Times New Roman" pitchFamily="18" charset="0"/>
              </a:rPr>
              <a:t>42</a:t>
            </a:r>
            <a:r>
              <a:rPr lang="en-US" sz="1600" dirty="0" smtClean="0">
                <a:latin typeface="Times New Roman" pitchFamily="18" charset="0"/>
                <a:cs typeface="Times New Roman" pitchFamily="18" charset="0"/>
              </a:rPr>
              <a:t>: 297-301.</a:t>
            </a:r>
          </a:p>
          <a:p>
            <a:r>
              <a:rPr lang="en-US"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4. </a:t>
            </a:r>
            <a:r>
              <a:rPr lang="en-US" sz="1600" dirty="0" err="1" smtClean="0">
                <a:latin typeface="Times New Roman" pitchFamily="18" charset="0"/>
                <a:cs typeface="Times New Roman" pitchFamily="18" charset="0"/>
              </a:rPr>
              <a:t>Kaihara</a:t>
            </a:r>
            <a:r>
              <a:rPr lang="en-US" sz="1600" dirty="0" smtClean="0">
                <a:latin typeface="Times New Roman" pitchFamily="18" charset="0"/>
                <a:cs typeface="Times New Roman" pitchFamily="18" charset="0"/>
              </a:rPr>
              <a:t> S</a:t>
            </a:r>
            <a:r>
              <a:rPr lang="en-US" sz="1600" i="1" dirty="0" smtClean="0">
                <a:latin typeface="Times New Roman" pitchFamily="18" charset="0"/>
                <a:cs typeface="Times New Roman" pitchFamily="18" charset="0"/>
              </a:rPr>
              <a:t>. Realization of the Computerized Patient Record: Relevance and Unsolved Problems.</a:t>
            </a:r>
            <a:r>
              <a:rPr lang="en-US" sz="1600" dirty="0" smtClean="0">
                <a:latin typeface="Times New Roman" pitchFamily="18" charset="0"/>
                <a:cs typeface="Times New Roman" pitchFamily="18" charset="0"/>
              </a:rPr>
              <a:t> International Journal of Medical Informatics. 1998; 49(1):1-8.</a:t>
            </a:r>
          </a:p>
          <a:p>
            <a:r>
              <a:rPr lang="en-US"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5. </a:t>
            </a:r>
            <a:r>
              <a:rPr lang="en-US" sz="1600" dirty="0" err="1" smtClean="0">
                <a:latin typeface="Times New Roman" pitchFamily="18" charset="0"/>
                <a:cs typeface="Times New Roman" pitchFamily="18" charset="0"/>
              </a:rPr>
              <a:t>Rashbass</a:t>
            </a:r>
            <a:r>
              <a:rPr lang="en-US" sz="1600" dirty="0" smtClean="0">
                <a:latin typeface="Times New Roman" pitchFamily="18" charset="0"/>
                <a:cs typeface="Times New Roman" pitchFamily="18" charset="0"/>
              </a:rPr>
              <a:t> J. </a:t>
            </a:r>
            <a:r>
              <a:rPr lang="en-US" sz="1600" i="1" dirty="0" smtClean="0">
                <a:latin typeface="Times New Roman" pitchFamily="18" charset="0"/>
                <a:cs typeface="Times New Roman" pitchFamily="18" charset="0"/>
              </a:rPr>
              <a:t>The Patient-Owned, Population-Based Electronic Medical Record: A</a:t>
            </a:r>
            <a:endParaRPr lang="en-US" sz="1600"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Revolutionary </a:t>
            </a:r>
            <a:r>
              <a:rPr lang="en-US" sz="1600" i="1" dirty="0" smtClean="0">
                <a:latin typeface="Times New Roman" pitchFamily="18" charset="0"/>
                <a:cs typeface="Times New Roman" pitchFamily="18" charset="0"/>
              </a:rPr>
              <a:t>Resource for Clinical Medicine</a:t>
            </a:r>
            <a:r>
              <a:rPr lang="en-US" sz="1600" dirty="0" smtClean="0">
                <a:latin typeface="Times New Roman" pitchFamily="18" charset="0"/>
                <a:cs typeface="Times New Roman" pitchFamily="18" charset="0"/>
              </a:rPr>
              <a:t>. JAMA. 2001; 285:1769.</a:t>
            </a:r>
          </a:p>
          <a:p>
            <a:r>
              <a:rPr lang="en-US"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6. Kaplan B. </a:t>
            </a:r>
            <a:r>
              <a:rPr lang="en-US" sz="1600" i="1" dirty="0" smtClean="0">
                <a:latin typeface="Times New Roman" pitchFamily="18" charset="0"/>
                <a:cs typeface="Times New Roman" pitchFamily="18" charset="0"/>
              </a:rPr>
              <a:t>Evaluation Informatics Applications: Clinical Decision Support Systems Literature Review.</a:t>
            </a:r>
            <a:r>
              <a:rPr lang="en-US" sz="1600" dirty="0" smtClean="0">
                <a:latin typeface="Times New Roman" pitchFamily="18" charset="0"/>
                <a:cs typeface="Times New Roman" pitchFamily="18" charset="0"/>
              </a:rPr>
              <a:t> International Journal of Medical Informatics. 2000; 64(1):15-37</a:t>
            </a:r>
          </a:p>
          <a:p>
            <a:r>
              <a:rPr lang="en-US"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7. Tsai CC, </a:t>
            </a:r>
            <a:r>
              <a:rPr lang="en-US" sz="1600" dirty="0" err="1" smtClean="0">
                <a:latin typeface="Times New Roman" pitchFamily="18" charset="0"/>
                <a:cs typeface="Times New Roman" pitchFamily="18" charset="0"/>
              </a:rPr>
              <a:t>Starren</a:t>
            </a:r>
            <a:r>
              <a:rPr lang="en-US" sz="1600" dirty="0" smtClean="0">
                <a:latin typeface="Times New Roman" pitchFamily="18" charset="0"/>
                <a:cs typeface="Times New Roman" pitchFamily="18" charset="0"/>
              </a:rPr>
              <a:t> J. </a:t>
            </a:r>
            <a:r>
              <a:rPr lang="en-US" sz="1600" i="1" dirty="0" smtClean="0">
                <a:latin typeface="Times New Roman" pitchFamily="18" charset="0"/>
                <a:cs typeface="Times New Roman" pitchFamily="18" charset="0"/>
              </a:rPr>
              <a:t>Patient Participation in Electronic Medical Records</a:t>
            </a:r>
            <a:r>
              <a:rPr lang="en-US" sz="1600" dirty="0" smtClean="0">
                <a:latin typeface="Times New Roman" pitchFamily="18" charset="0"/>
                <a:cs typeface="Times New Roman" pitchFamily="18" charset="0"/>
              </a:rPr>
              <a:t>. JAMA.</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2001</a:t>
            </a:r>
            <a:r>
              <a:rPr lang="en-US" sz="1600" dirty="0" smtClean="0">
                <a:latin typeface="Times New Roman" pitchFamily="18" charset="0"/>
                <a:cs typeface="Times New Roman" pitchFamily="18" charset="0"/>
              </a:rPr>
              <a:t>; 285:1765..</a:t>
            </a:r>
          </a:p>
          <a:p>
            <a:endParaRPr lang="en-US" sz="2400" b="1" i="1" dirty="0" smtClean="0">
              <a:latin typeface="Times New Roman" pitchFamily="18" charset="0"/>
              <a:cs typeface="Times New Roman" pitchFamily="18" charset="0"/>
            </a:endParaRPr>
          </a:p>
          <a:p>
            <a:endParaRPr lang="en-US" b="1" i="1"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839200" cy="62478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US" sz="4400" b="1" dirty="0" smtClean="0">
              <a:solidFill>
                <a:srgbClr val="FF0000"/>
              </a:solidFill>
              <a:latin typeface="Comic Sans MS" pitchFamily="66" charset="0"/>
              <a:cs typeface="Times New Roman" pitchFamily="18" charset="0"/>
            </a:endParaRPr>
          </a:p>
          <a:p>
            <a:pPr algn="ctr"/>
            <a:r>
              <a:rPr lang="en-US" sz="4400" b="1" dirty="0" smtClean="0">
                <a:solidFill>
                  <a:schemeClr val="tx1"/>
                </a:solidFill>
                <a:latin typeface="Comic Sans MS" pitchFamily="66" charset="0"/>
                <a:cs typeface="Times New Roman" pitchFamily="18" charset="0"/>
              </a:rPr>
              <a:t>CASE STUDY</a:t>
            </a:r>
          </a:p>
          <a:p>
            <a:endParaRPr lang="en-US" sz="2400" b="1" i="1" dirty="0" smtClean="0">
              <a:latin typeface="Comic Sans MS" pitchFamily="66" charset="0"/>
            </a:endParaRPr>
          </a:p>
          <a:p>
            <a:r>
              <a:rPr lang="en-US" sz="3200" b="1" i="1" dirty="0" smtClean="0">
                <a:solidFill>
                  <a:schemeClr val="accent3">
                    <a:lumMod val="50000"/>
                  </a:schemeClr>
                </a:solidFill>
                <a:latin typeface="Comic Sans MS" pitchFamily="66" charset="0"/>
                <a:cs typeface="Times New Roman" pitchFamily="18" charset="0"/>
              </a:rPr>
              <a:t>PATIENT SATISFACTION IN IN-PATIENT DEPARTMENT</a:t>
            </a:r>
          </a:p>
          <a:p>
            <a:endParaRPr lang="en-US" sz="3200" b="1" i="1" dirty="0" smtClean="0">
              <a:latin typeface="Comic Sans MS" pitchFamily="66" charset="0"/>
            </a:endParaRPr>
          </a:p>
          <a:p>
            <a:r>
              <a:rPr lang="en-US" sz="3200" b="1" dirty="0" smtClean="0">
                <a:latin typeface="Comic Sans MS" pitchFamily="66" charset="0"/>
                <a:cs typeface="Times New Roman" pitchFamily="18" charset="0"/>
              </a:rPr>
              <a:t>METHODOLOGY</a:t>
            </a:r>
          </a:p>
          <a:p>
            <a:pPr>
              <a:buFont typeface="Arial" pitchFamily="34" charset="0"/>
              <a:buChar char="•"/>
            </a:pPr>
            <a:r>
              <a:rPr lang="en-US" sz="3200" b="1" dirty="0" smtClean="0">
                <a:latin typeface="Comic Sans MS" pitchFamily="66" charset="0"/>
                <a:cs typeface="Times New Roman" pitchFamily="18" charset="0"/>
              </a:rPr>
              <a:t> </a:t>
            </a:r>
            <a:r>
              <a:rPr lang="en-US" sz="3200" dirty="0" smtClean="0">
                <a:latin typeface="Comic Sans MS" pitchFamily="66" charset="0"/>
                <a:cs typeface="Times New Roman" pitchFamily="18" charset="0"/>
              </a:rPr>
              <a:t>Primary and Secondary data</a:t>
            </a:r>
          </a:p>
          <a:p>
            <a:pPr>
              <a:buFont typeface="Arial" pitchFamily="34" charset="0"/>
              <a:buChar char="•"/>
            </a:pPr>
            <a:endParaRPr lang="en-US" sz="3200" b="1" dirty="0" smtClean="0">
              <a:latin typeface="Comic Sans MS" pitchFamily="66" charset="0"/>
              <a:cs typeface="Times New Roman" pitchFamily="18" charset="0"/>
            </a:endParaRPr>
          </a:p>
          <a:p>
            <a:r>
              <a:rPr lang="en-US" sz="3200" b="1" dirty="0" smtClean="0">
                <a:latin typeface="Comic Sans MS" pitchFamily="66" charset="0"/>
                <a:cs typeface="Times New Roman" pitchFamily="18" charset="0"/>
              </a:rPr>
              <a:t>Data Collection Tool</a:t>
            </a:r>
          </a:p>
          <a:p>
            <a:pPr lvl="0">
              <a:buFont typeface="Arial" pitchFamily="34" charset="0"/>
              <a:buChar char="•"/>
            </a:pPr>
            <a:r>
              <a:rPr lang="en-US" sz="3200" dirty="0" smtClean="0">
                <a:latin typeface="Comic Sans MS" pitchFamily="66" charset="0"/>
                <a:cs typeface="Times New Roman" pitchFamily="18" charset="0"/>
              </a:rPr>
              <a:t> Feedback Forms</a:t>
            </a:r>
          </a:p>
          <a:p>
            <a:pPr lvl="0">
              <a:buFont typeface="Arial" pitchFamily="34" charset="0"/>
              <a:buChar char="•"/>
            </a:pPr>
            <a:r>
              <a:rPr lang="en-US" sz="3200" dirty="0" smtClean="0">
                <a:latin typeface="Comic Sans MS" pitchFamily="66" charset="0"/>
                <a:cs typeface="Times New Roman" pitchFamily="18" charset="0"/>
              </a:rPr>
              <a:t> Hospital Records </a:t>
            </a: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644525" y="2679700"/>
            <a:ext cx="6170613" cy="29368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8" name="Rectangle 4"/>
          <p:cNvSpPr>
            <a:spLocks noChangeArrowheads="1"/>
          </p:cNvSpPr>
          <p:nvPr/>
        </p:nvSpPr>
        <p:spPr bwMode="auto">
          <a:xfrm>
            <a:off x="644525" y="2679700"/>
            <a:ext cx="6170613" cy="29368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644525" y="2679700"/>
            <a:ext cx="6170613" cy="29368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31" name="Picture 7"/>
          <p:cNvPicPr>
            <a:picLocks noChangeAspect="1" noChangeArrowheads="1"/>
          </p:cNvPicPr>
          <p:nvPr/>
        </p:nvPicPr>
        <p:blipFill>
          <a:blip r:embed="rId2" cstate="print"/>
          <a:srcRect l="23646" t="23958" r="26574" b="20833"/>
          <a:stretch>
            <a:fillRect/>
          </a:stretch>
        </p:blipFill>
        <p:spPr bwMode="auto">
          <a:xfrm>
            <a:off x="152400" y="76200"/>
            <a:ext cx="4114800" cy="2971800"/>
          </a:xfrm>
          <a:prstGeom prst="rect">
            <a:avLst/>
          </a:prstGeom>
          <a:noFill/>
          <a:ln w="9525">
            <a:noFill/>
            <a:miter lim="800000"/>
            <a:headEnd/>
            <a:tailEnd/>
          </a:ln>
          <a:effectLst/>
        </p:spPr>
      </p:pic>
      <p:pic>
        <p:nvPicPr>
          <p:cNvPr id="9" name="Picture 8"/>
          <p:cNvPicPr/>
          <p:nvPr/>
        </p:nvPicPr>
        <p:blipFill>
          <a:blip r:embed="rId3" cstate="print"/>
          <a:srcRect/>
          <a:stretch>
            <a:fillRect/>
          </a:stretch>
        </p:blipFill>
        <p:spPr bwMode="auto">
          <a:xfrm>
            <a:off x="228600" y="3200400"/>
            <a:ext cx="8534400" cy="3429000"/>
          </a:xfrm>
          <a:prstGeom prst="rect">
            <a:avLst/>
          </a:prstGeom>
          <a:noFill/>
          <a:ln w="9525">
            <a:noFill/>
            <a:miter lim="800000"/>
            <a:headEnd/>
            <a:tailEnd/>
          </a:ln>
        </p:spPr>
      </p:pic>
      <p:pic>
        <p:nvPicPr>
          <p:cNvPr id="10" name="Picture 9"/>
          <p:cNvPicPr/>
          <p:nvPr/>
        </p:nvPicPr>
        <p:blipFill>
          <a:blip r:embed="rId4" cstate="print"/>
          <a:srcRect/>
          <a:stretch>
            <a:fillRect/>
          </a:stretch>
        </p:blipFill>
        <p:spPr bwMode="auto">
          <a:xfrm>
            <a:off x="4419600" y="1"/>
            <a:ext cx="4419600" cy="3200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247864"/>
          </a:xfrm>
          <a:prstGeom prst="rect">
            <a:avLst/>
          </a:prstGeom>
          <a:ln>
            <a:solidFill>
              <a:srgbClr val="00206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i="1" dirty="0" smtClean="0">
                <a:solidFill>
                  <a:schemeClr val="tx1"/>
                </a:solidFill>
                <a:latin typeface="Comic Sans MS" pitchFamily="66" charset="0"/>
                <a:cs typeface="Times New Roman" pitchFamily="18" charset="0"/>
              </a:rPr>
              <a:t>FINDINGS / PROBLEMS IDENTIFIED</a:t>
            </a:r>
          </a:p>
          <a:p>
            <a:pPr lvl="0"/>
            <a:endParaRPr lang="en-US" dirty="0" smtClean="0">
              <a:latin typeface="Comic Sans MS" pitchFamily="66" charset="0"/>
            </a:endParaRPr>
          </a:p>
          <a:p>
            <a:pPr lvl="0">
              <a:buFont typeface="Arial" pitchFamily="34" charset="0"/>
              <a:buChar char="•"/>
            </a:pPr>
            <a:r>
              <a:rPr lang="en-US" dirty="0" smtClean="0">
                <a:latin typeface="Comic Sans MS" pitchFamily="66" charset="0"/>
              </a:rPr>
              <a:t> </a:t>
            </a:r>
            <a:r>
              <a:rPr lang="en-US" sz="2000" dirty="0" smtClean="0">
                <a:latin typeface="Comic Sans MS" pitchFamily="66" charset="0"/>
                <a:cs typeface="Times New Roman" pitchFamily="18" charset="0"/>
              </a:rPr>
              <a:t>Long Waiting Time for admission </a:t>
            </a:r>
          </a:p>
          <a:p>
            <a:pPr lvl="0">
              <a:buFont typeface="Arial" pitchFamily="34" charset="0"/>
              <a:buChar char="•"/>
            </a:pPr>
            <a:r>
              <a:rPr lang="en-US" sz="2000" dirty="0" smtClean="0">
                <a:latin typeface="Comic Sans MS" pitchFamily="66" charset="0"/>
                <a:cs typeface="Times New Roman" pitchFamily="18" charset="0"/>
              </a:rPr>
              <a:t> Visiting consultants not on time</a:t>
            </a:r>
          </a:p>
          <a:p>
            <a:pPr lvl="0">
              <a:buFont typeface="Arial" pitchFamily="34" charset="0"/>
              <a:buChar char="•"/>
            </a:pPr>
            <a:r>
              <a:rPr lang="en-US" sz="2000" dirty="0" smtClean="0">
                <a:latin typeface="Comic Sans MS" pitchFamily="66" charset="0"/>
                <a:cs typeface="Times New Roman" pitchFamily="18" charset="0"/>
              </a:rPr>
              <a:t> Lack Of nursing Staff </a:t>
            </a:r>
          </a:p>
          <a:p>
            <a:pPr lvl="0">
              <a:buFont typeface="Arial" pitchFamily="34" charset="0"/>
              <a:buChar char="•"/>
            </a:pPr>
            <a:r>
              <a:rPr lang="en-US" sz="2000" dirty="0" smtClean="0">
                <a:latin typeface="Comic Sans MS" pitchFamily="66" charset="0"/>
                <a:cs typeface="Times New Roman" pitchFamily="18" charset="0"/>
              </a:rPr>
              <a:t> Food quality/service</a:t>
            </a:r>
          </a:p>
          <a:p>
            <a:pPr lvl="0">
              <a:buFont typeface="Arial" pitchFamily="34" charset="0"/>
              <a:buChar char="•"/>
            </a:pPr>
            <a:r>
              <a:rPr lang="en-US" sz="2000" dirty="0" smtClean="0">
                <a:latin typeface="Comic Sans MS" pitchFamily="66" charset="0"/>
                <a:cs typeface="Times New Roman" pitchFamily="18" charset="0"/>
              </a:rPr>
              <a:t> Too much noise around the room</a:t>
            </a:r>
          </a:p>
          <a:p>
            <a:pPr lvl="0">
              <a:buFont typeface="Arial" pitchFamily="34" charset="0"/>
              <a:buChar char="•"/>
            </a:pPr>
            <a:r>
              <a:rPr lang="en-US" sz="2000" dirty="0" smtClean="0">
                <a:latin typeface="Comic Sans MS" pitchFamily="66" charset="0"/>
                <a:cs typeface="Times New Roman" pitchFamily="18" charset="0"/>
              </a:rPr>
              <a:t> Doctors not paying attention</a:t>
            </a:r>
          </a:p>
          <a:p>
            <a:pPr lvl="0">
              <a:buFont typeface="Arial" pitchFamily="34" charset="0"/>
              <a:buChar char="•"/>
            </a:pPr>
            <a:r>
              <a:rPr lang="en-US" sz="2000" dirty="0" smtClean="0">
                <a:latin typeface="Comic Sans MS" pitchFamily="66" charset="0"/>
                <a:cs typeface="Times New Roman" pitchFamily="18" charset="0"/>
              </a:rPr>
              <a:t> Medication not given on time</a:t>
            </a:r>
          </a:p>
          <a:p>
            <a:pPr>
              <a:buFont typeface="Arial" pitchFamily="34" charset="0"/>
              <a:buChar char="•"/>
            </a:pPr>
            <a:r>
              <a:rPr lang="en-US" sz="2000" dirty="0" smtClean="0">
                <a:latin typeface="Comic Sans MS" pitchFamily="66" charset="0"/>
                <a:cs typeface="Times New Roman" pitchFamily="18" charset="0"/>
              </a:rPr>
              <a:t> Wrong estimate for the treatment of the final bill amount</a:t>
            </a:r>
          </a:p>
          <a:p>
            <a:endParaRPr lang="en-US" dirty="0" smtClean="0">
              <a:latin typeface="Comic Sans MS" pitchFamily="66" charset="0"/>
            </a:endParaRPr>
          </a:p>
          <a:p>
            <a:endParaRPr lang="en-US" dirty="0" smtClean="0">
              <a:latin typeface="Comic Sans MS" pitchFamily="66" charset="0"/>
            </a:endParaRPr>
          </a:p>
          <a:p>
            <a:r>
              <a:rPr lang="en-US" sz="2400" b="1" i="1" dirty="0" smtClean="0">
                <a:solidFill>
                  <a:schemeClr val="tx1"/>
                </a:solidFill>
                <a:latin typeface="Comic Sans MS" pitchFamily="66" charset="0"/>
                <a:cs typeface="Times New Roman" pitchFamily="18" charset="0"/>
              </a:rPr>
              <a:t>RECOMMENDATIONS</a:t>
            </a:r>
            <a:endParaRPr lang="en-US" sz="2400" i="1" dirty="0" smtClean="0">
              <a:solidFill>
                <a:schemeClr val="tx1"/>
              </a:solidFill>
              <a:latin typeface="Comic Sans MS" pitchFamily="66" charset="0"/>
              <a:cs typeface="Times New Roman" pitchFamily="18" charset="0"/>
            </a:endParaRPr>
          </a:p>
          <a:p>
            <a:endParaRPr lang="en-US" sz="2000" dirty="0" smtClean="0">
              <a:latin typeface="Comic Sans MS" pitchFamily="66" charset="0"/>
              <a:cs typeface="Times New Roman" pitchFamily="18" charset="0"/>
            </a:endParaRPr>
          </a:p>
          <a:p>
            <a:pPr lvl="0">
              <a:buFont typeface="Arial" pitchFamily="34" charset="0"/>
              <a:buChar char="•"/>
            </a:pPr>
            <a:r>
              <a:rPr lang="en-US" sz="2000" dirty="0" smtClean="0">
                <a:latin typeface="Comic Sans MS" pitchFamily="66" charset="0"/>
                <a:cs typeface="Times New Roman" pitchFamily="18" charset="0"/>
              </a:rPr>
              <a:t>  Administration should inform to the visiting consultant to see their patients on time.</a:t>
            </a:r>
          </a:p>
          <a:p>
            <a:pPr lvl="0">
              <a:buFont typeface="Arial" pitchFamily="34" charset="0"/>
              <a:buChar char="•"/>
            </a:pPr>
            <a:r>
              <a:rPr lang="en-US" sz="2000" dirty="0" smtClean="0">
                <a:latin typeface="Comic Sans MS" pitchFamily="66" charset="0"/>
                <a:cs typeface="Times New Roman" pitchFamily="18" charset="0"/>
              </a:rPr>
              <a:t> The HOD of Food &amp; beverages dept. should take action for delivery of the food on time. </a:t>
            </a:r>
          </a:p>
          <a:p>
            <a:pPr lvl="0">
              <a:buFont typeface="Arial" pitchFamily="34" charset="0"/>
              <a:buChar char="•"/>
            </a:pPr>
            <a:r>
              <a:rPr lang="en-US" sz="2000" dirty="0" smtClean="0">
                <a:latin typeface="Comic Sans MS" pitchFamily="66" charset="0"/>
                <a:cs typeface="Times New Roman" pitchFamily="18" charset="0"/>
              </a:rPr>
              <a:t> Discharges should be planned one day before by the consultants.</a:t>
            </a:r>
          </a:p>
          <a:p>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686800" cy="6555641"/>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i="1" dirty="0" smtClean="0">
                <a:solidFill>
                  <a:schemeClr val="tx1"/>
                </a:solidFill>
                <a:latin typeface="Comic Sans MS" pitchFamily="66" charset="0"/>
                <a:cs typeface="Times New Roman" pitchFamily="18" charset="0"/>
              </a:rPr>
              <a:t> </a:t>
            </a:r>
            <a:r>
              <a:rPr lang="en-US" sz="2800" b="1" i="1" dirty="0" smtClean="0">
                <a:solidFill>
                  <a:schemeClr val="tx1"/>
                </a:solidFill>
                <a:latin typeface="Comic Sans MS" pitchFamily="66" charset="0"/>
                <a:cs typeface="Times New Roman" pitchFamily="18" charset="0"/>
              </a:rPr>
              <a:t>CONCLUSION</a:t>
            </a:r>
          </a:p>
          <a:p>
            <a:pPr algn="ctr"/>
            <a:endParaRPr lang="en-US" sz="2800" b="1" dirty="0" smtClean="0">
              <a:latin typeface="Comic Sans MS" pitchFamily="66" charset="0"/>
              <a:cs typeface="Times New Roman" pitchFamily="18" charset="0"/>
            </a:endParaRPr>
          </a:p>
          <a:p>
            <a:pPr>
              <a:buFont typeface="Arial" pitchFamily="34" charset="0"/>
              <a:buChar char="•"/>
            </a:pPr>
            <a:r>
              <a:rPr lang="en-US" sz="2800" dirty="0" smtClean="0">
                <a:latin typeface="Comic Sans MS" pitchFamily="66" charset="0"/>
                <a:cs typeface="Times New Roman" pitchFamily="18" charset="0"/>
              </a:rPr>
              <a:t> The Study helped to identify the satisfaction level of the patients and their attendants for IP services at Artemis Health Institute. </a:t>
            </a:r>
          </a:p>
          <a:p>
            <a:pPr>
              <a:buFont typeface="Arial" pitchFamily="34" charset="0"/>
              <a:buChar char="•"/>
            </a:pPr>
            <a:r>
              <a:rPr lang="en-US" sz="2800" dirty="0" smtClean="0">
                <a:latin typeface="Comic Sans MS" pitchFamily="66" charset="0"/>
                <a:cs typeface="Times New Roman" pitchFamily="18" charset="0"/>
              </a:rPr>
              <a:t> It was found that to become the most preferred health care provider there was a need for  a systematic designing of strategy, which is in tune with the needs, desires and suggestions of the IP patients/attendants. </a:t>
            </a:r>
          </a:p>
          <a:p>
            <a:pPr>
              <a:buFont typeface="Arial" pitchFamily="34" charset="0"/>
              <a:buChar char="•"/>
            </a:pPr>
            <a:r>
              <a:rPr lang="en-US" sz="2800" dirty="0" smtClean="0">
                <a:latin typeface="Comic Sans MS" pitchFamily="66" charset="0"/>
                <a:cs typeface="Times New Roman" pitchFamily="18" charset="0"/>
              </a:rPr>
              <a:t>A continuous effort for improvement in the service delivery through regular feedback and surveys can yield the desirable results.</a:t>
            </a:r>
          </a:p>
          <a:p>
            <a:endParaRPr lang="en-US" sz="2800" dirty="0" smtClean="0">
              <a:latin typeface="Comic Sans MS" pitchFamily="66" charset="0"/>
            </a:endParaRPr>
          </a:p>
          <a:p>
            <a:endParaRPr lang="en-US" sz="2800"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458200" cy="54476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b="1" i="1" dirty="0" smtClean="0">
                <a:solidFill>
                  <a:schemeClr val="tx1"/>
                </a:solidFill>
                <a:latin typeface="Comic Sans MS" pitchFamily="66" charset="0"/>
                <a:cs typeface="Times New Roman" pitchFamily="18" charset="0"/>
              </a:rPr>
              <a:t>INTERNSHIP REPORT</a:t>
            </a:r>
          </a:p>
          <a:p>
            <a:endParaRPr lang="en-US" b="1" dirty="0" smtClean="0">
              <a:latin typeface="Comic Sans MS" pitchFamily="66" charset="0"/>
            </a:endParaRPr>
          </a:p>
          <a:p>
            <a:r>
              <a:rPr lang="en-US" sz="2800" b="1" dirty="0" smtClean="0">
                <a:latin typeface="Comic Sans MS" pitchFamily="66" charset="0"/>
                <a:cs typeface="Times New Roman" pitchFamily="18" charset="0"/>
              </a:rPr>
              <a:t>ORGANIZATION: </a:t>
            </a:r>
            <a:r>
              <a:rPr lang="en-US" sz="2800" dirty="0" smtClean="0">
                <a:latin typeface="Comic Sans MS" pitchFamily="66" charset="0"/>
                <a:cs typeface="Times New Roman" pitchFamily="18" charset="0"/>
              </a:rPr>
              <a:t>Artemis Health Institute , Gurgaon</a:t>
            </a:r>
          </a:p>
          <a:p>
            <a:endParaRPr lang="en-US" sz="2800" b="1" dirty="0" smtClean="0">
              <a:latin typeface="Comic Sans MS" pitchFamily="66" charset="0"/>
              <a:cs typeface="Times New Roman" pitchFamily="18" charset="0"/>
            </a:endParaRPr>
          </a:p>
          <a:p>
            <a:pPr>
              <a:buFont typeface="Arial" pitchFamily="34" charset="0"/>
              <a:buChar char="•"/>
            </a:pPr>
            <a:r>
              <a:rPr lang="en-US" sz="2800" dirty="0" smtClean="0">
                <a:latin typeface="Comic Sans MS" pitchFamily="66" charset="0"/>
                <a:cs typeface="Times New Roman" pitchFamily="18" charset="0"/>
              </a:rPr>
              <a:t> Established in July 2007</a:t>
            </a:r>
            <a:endParaRPr lang="en-US" sz="2800" b="1" dirty="0" smtClean="0">
              <a:latin typeface="Comic Sans MS" pitchFamily="66" charset="0"/>
              <a:cs typeface="Times New Roman" pitchFamily="18" charset="0"/>
            </a:endParaRPr>
          </a:p>
          <a:p>
            <a:pPr>
              <a:buFont typeface="Arial" pitchFamily="34" charset="0"/>
              <a:buChar char="•"/>
            </a:pPr>
            <a:r>
              <a:rPr lang="en-US" sz="2800" dirty="0" smtClean="0">
                <a:latin typeface="Comic Sans MS" pitchFamily="66" charset="0"/>
                <a:cs typeface="Times New Roman" pitchFamily="18" charset="0"/>
              </a:rPr>
              <a:t>260 bedded</a:t>
            </a:r>
          </a:p>
          <a:p>
            <a:pPr>
              <a:buFont typeface="Arial" pitchFamily="34" charset="0"/>
              <a:buChar char="•"/>
            </a:pPr>
            <a:r>
              <a:rPr lang="en-US" sz="2800" dirty="0" smtClean="0">
                <a:latin typeface="Comic Sans MS" pitchFamily="66" charset="0"/>
                <a:cs typeface="Times New Roman" pitchFamily="18" charset="0"/>
              </a:rPr>
              <a:t>Multi Super Specialty Tertiary care hospital</a:t>
            </a:r>
          </a:p>
          <a:p>
            <a:pPr>
              <a:buFont typeface="Arial" pitchFamily="34" charset="0"/>
              <a:buChar char="•"/>
            </a:pPr>
            <a:r>
              <a:rPr lang="en-US" sz="2800" dirty="0" smtClean="0">
                <a:latin typeface="Comic Sans MS" pitchFamily="66" charset="0"/>
                <a:cs typeface="Times New Roman" pitchFamily="18" charset="0"/>
              </a:rPr>
              <a:t>The hospital handles close to 200,000 patients a year, out   of which 12,000 are international patients</a:t>
            </a:r>
            <a:r>
              <a:rPr lang="en-US" sz="2800" b="1" dirty="0" smtClean="0">
                <a:latin typeface="Comic Sans MS" pitchFamily="66" charset="0"/>
                <a:cs typeface="Times New Roman" pitchFamily="18" charset="0"/>
              </a:rPr>
              <a:t> </a:t>
            </a:r>
          </a:p>
          <a:p>
            <a:endParaRPr lang="en-US" sz="2800" dirty="0" smtClean="0">
              <a:latin typeface="Comic Sans MS" pitchFamily="66" charset="0"/>
              <a:cs typeface="Times New Roman" pitchFamily="18" charset="0"/>
            </a:endParaRPr>
          </a:p>
          <a:p>
            <a:endParaRPr lang="en-US" dirty="0">
              <a:latin typeface="Comic Sans MS" pitchFamily="66" charset="0"/>
            </a:endParaRPr>
          </a:p>
        </p:txBody>
      </p:sp>
      <p:pic>
        <p:nvPicPr>
          <p:cNvPr id="3" name="Picture 2"/>
          <p:cNvPicPr>
            <a:picLocks noChangeAspect="1" noChangeArrowheads="1"/>
          </p:cNvPicPr>
          <p:nvPr/>
        </p:nvPicPr>
        <p:blipFill>
          <a:blip r:embed="rId2"/>
          <a:srcRect/>
          <a:stretch>
            <a:fillRect/>
          </a:stretch>
        </p:blipFill>
        <p:spPr bwMode="auto">
          <a:xfrm>
            <a:off x="6553200" y="1905000"/>
            <a:ext cx="1762125" cy="647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763000" cy="1569660"/>
          </a:xfrm>
          <a:prstGeom prst="rect">
            <a:avLst/>
          </a:prstGeom>
        </p:spPr>
        <p:txBody>
          <a:bodyPr wrap="square">
            <a:spAutoFit/>
          </a:bodyPr>
          <a:lstStyle/>
          <a:p>
            <a:pPr algn="ctr">
              <a:buNone/>
            </a:pPr>
            <a:r>
              <a:rPr lang="en-US" sz="9600" dirty="0" smtClean="0">
                <a:latin typeface="Algerian" pitchFamily="82" charset="0"/>
                <a:cs typeface="Times New Roman" pitchFamily="18" charset="0"/>
              </a:rPr>
              <a:t>THANK YOU</a:t>
            </a:r>
            <a:endParaRPr lang="en-US" sz="9600" dirty="0">
              <a:latin typeface="Algerian" pitchFamily="82"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915400" cy="594008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b="1" i="1" dirty="0" smtClean="0">
                <a:solidFill>
                  <a:schemeClr val="tx1"/>
                </a:solidFill>
                <a:latin typeface="Times New Roman" pitchFamily="18" charset="0"/>
                <a:cs typeface="Times New Roman" pitchFamily="18" charset="0"/>
              </a:rPr>
              <a:t>VISION</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‘Artemis Health Institute’ aims at creating an Integrated World-class Healthcare System, fostering, protecting, sustaining and restoring health through best in class medical practices and cutting edge technology developed through in depth research carried out by the world’s leading scientific minds. </a:t>
            </a:r>
          </a:p>
          <a:p>
            <a:endParaRPr lang="en-US" b="1" dirty="0" smtClean="0"/>
          </a:p>
          <a:p>
            <a:endParaRPr lang="en-US" dirty="0" smtClean="0">
              <a:solidFill>
                <a:srgbClr val="FF0000"/>
              </a:solidFill>
            </a:endParaRPr>
          </a:p>
          <a:p>
            <a:r>
              <a:rPr lang="en-US" sz="2400" b="1" i="1" dirty="0" smtClean="0">
                <a:solidFill>
                  <a:schemeClr val="tx1"/>
                </a:solidFill>
                <a:latin typeface="Times New Roman" pitchFamily="18" charset="0"/>
                <a:cs typeface="Times New Roman" pitchFamily="18" charset="0"/>
              </a:rPr>
              <a:t>MISSION</a:t>
            </a:r>
            <a:endParaRPr lang="en-US" sz="2400" i="1" dirty="0" smtClean="0">
              <a:solidFill>
                <a:schemeClr val="tx1"/>
              </a:solidFill>
              <a:latin typeface="Times New Roman" pitchFamily="18" charset="0"/>
              <a:cs typeface="Times New Roman" pitchFamily="18" charset="0"/>
            </a:endParaRPr>
          </a:p>
          <a:p>
            <a:endParaRPr lang="en-US" dirty="0" smtClean="0"/>
          </a:p>
          <a:p>
            <a:pPr lvl="0">
              <a:buFont typeface="Arial" pitchFamily="34" charset="0"/>
              <a:buChar char="•"/>
            </a:pPr>
            <a:r>
              <a:rPr lang="en-US" dirty="0" smtClean="0"/>
              <a:t> </a:t>
            </a:r>
            <a:r>
              <a:rPr lang="en-US" sz="2000" b="1" dirty="0" smtClean="0">
                <a:latin typeface="Times New Roman" pitchFamily="18" charset="0"/>
                <a:cs typeface="Times New Roman" pitchFamily="18" charset="0"/>
              </a:rPr>
              <a:t>Its Mission delivers world class patient care services.</a:t>
            </a:r>
          </a:p>
          <a:p>
            <a:pPr lvl="0">
              <a:buFont typeface="Arial" pitchFamily="34" charset="0"/>
              <a:buChar char="•"/>
            </a:pPr>
            <a:r>
              <a:rPr lang="en-US" sz="2000" b="1" dirty="0" smtClean="0">
                <a:latin typeface="Times New Roman" pitchFamily="18" charset="0"/>
                <a:cs typeface="Times New Roman" pitchFamily="18" charset="0"/>
              </a:rPr>
              <a:t> Excel in the delivery of specialized medical care supported by comprehensive research   and education.</a:t>
            </a:r>
          </a:p>
          <a:p>
            <a:pPr lvl="0">
              <a:buFont typeface="Arial" pitchFamily="34" charset="0"/>
              <a:buChar char="•"/>
            </a:pPr>
            <a:r>
              <a:rPr lang="en-US" sz="2000" b="1" dirty="0" smtClean="0">
                <a:latin typeface="Times New Roman" pitchFamily="18" charset="0"/>
                <a:cs typeface="Times New Roman" pitchFamily="18" charset="0"/>
              </a:rPr>
              <a:t> Be the preferred choice for the world’s leading medical professionals and scientific minds.</a:t>
            </a:r>
          </a:p>
          <a:p>
            <a:pPr lvl="0">
              <a:buFont typeface="Arial" pitchFamily="34" charset="0"/>
              <a:buChar char="•"/>
            </a:pPr>
            <a:r>
              <a:rPr lang="en-US" sz="2000" b="1" dirty="0" smtClean="0">
                <a:latin typeface="Times New Roman" pitchFamily="18" charset="0"/>
                <a:cs typeface="Times New Roman" pitchFamily="18" charset="0"/>
              </a:rPr>
              <a:t> Develop, apply, evaluate and share new technology.</a:t>
            </a:r>
          </a:p>
          <a:p>
            <a:pPr lvl="0">
              <a:buFont typeface="Arial" pitchFamily="34" charset="0"/>
              <a:buChar char="•"/>
            </a:pPr>
            <a:r>
              <a:rPr lang="en-US" sz="2000" b="1" dirty="0" smtClean="0">
                <a:latin typeface="Times New Roman" pitchFamily="18" charset="0"/>
                <a:cs typeface="Times New Roman" pitchFamily="18" charset="0"/>
              </a:rPr>
              <a:t> Be an active partner in local community initiatives and contribute to its well-being and development.</a:t>
            </a:r>
          </a:p>
          <a:p>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1"/>
            <a:ext cx="8610600" cy="60016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i="1" dirty="0" smtClean="0">
                <a:solidFill>
                  <a:schemeClr val="tx1"/>
                </a:solidFill>
                <a:latin typeface="Times New Roman" pitchFamily="18" charset="0"/>
                <a:cs typeface="Times New Roman" pitchFamily="18" charset="0"/>
              </a:rPr>
              <a:t>HIS OVERVIEW</a:t>
            </a:r>
          </a:p>
          <a:p>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  iSoft HIS, recently updated from 5X to 10X</a:t>
            </a:r>
          </a:p>
          <a:p>
            <a:pPr>
              <a:buFont typeface="Arial" pitchFamily="34" charset="0"/>
              <a:buChar char="•"/>
            </a:pPr>
            <a:r>
              <a:rPr lang="en-US" sz="2000" dirty="0" smtClean="0">
                <a:latin typeface="Times New Roman" pitchFamily="18" charset="0"/>
                <a:cs typeface="Times New Roman" pitchFamily="18" charset="0"/>
              </a:rPr>
              <a:t>The main module for doctor and nurse is Clinical access (CA). The responsibilities are different for different department like for medical services, cardiology, oncology etc.</a:t>
            </a:r>
          </a:p>
          <a:p>
            <a:pPr>
              <a:buFont typeface="Arial" pitchFamily="34" charset="0"/>
              <a:buChar char="•"/>
            </a:pPr>
            <a:r>
              <a:rPr lang="en-US" sz="2000" dirty="0" smtClean="0">
                <a:latin typeface="Times New Roman" pitchFamily="18" charset="0"/>
                <a:cs typeface="Times New Roman" pitchFamily="18" charset="0"/>
              </a:rPr>
              <a:t>SAP is interlinked with HIS. In SAP, Artemis manages the Material management (MM) and Finance and control (FICO).</a:t>
            </a:r>
          </a:p>
          <a:p>
            <a:pPr>
              <a:buFont typeface="Arial" pitchFamily="34" charset="0"/>
              <a:buChar char="•"/>
            </a:pPr>
            <a:endParaRPr lang="en-US" sz="2000" dirty="0" smtClean="0">
              <a:latin typeface="Times New Roman" pitchFamily="18" charset="0"/>
              <a:cs typeface="Times New Roman" pitchFamily="18" charset="0"/>
            </a:endParaRPr>
          </a:p>
          <a:p>
            <a:pPr>
              <a:buFont typeface="Arial" pitchFamily="34" charset="0"/>
              <a:buChar char="•"/>
            </a:pPr>
            <a:endParaRPr lang="en-US" sz="2000" dirty="0" smtClean="0">
              <a:latin typeface="Times New Roman" pitchFamily="18" charset="0"/>
              <a:cs typeface="Times New Roman" pitchFamily="18" charset="0"/>
            </a:endParaRPr>
          </a:p>
          <a:p>
            <a:r>
              <a:rPr lang="en-US" sz="2000" b="1" i="1" dirty="0" smtClean="0">
                <a:solidFill>
                  <a:schemeClr val="tx1"/>
                </a:solidFill>
                <a:latin typeface="Times New Roman" pitchFamily="18" charset="0"/>
                <a:cs typeface="Times New Roman" pitchFamily="18" charset="0"/>
              </a:rPr>
              <a:t>SOME TASKS DONE BY ME </a:t>
            </a:r>
            <a:endParaRPr lang="en-US" sz="2000" i="1" dirty="0" smtClean="0">
              <a:solidFill>
                <a:schemeClr val="tx1"/>
              </a:solidFill>
              <a:latin typeface="Times New Roman" pitchFamily="18" charset="0"/>
              <a:cs typeface="Times New Roman" pitchFamily="18" charset="0"/>
            </a:endParaRPr>
          </a:p>
          <a:p>
            <a:pPr lvl="0">
              <a:buFont typeface="Arial" pitchFamily="34" charset="0"/>
              <a:buChar char="•"/>
            </a:pPr>
            <a:r>
              <a:rPr lang="en-US" sz="2000" dirty="0" smtClean="0">
                <a:latin typeface="Times New Roman" pitchFamily="18" charset="0"/>
                <a:cs typeface="Times New Roman" pitchFamily="18" charset="0"/>
              </a:rPr>
              <a:t> Creation of ID of doctors and nurses.</a:t>
            </a:r>
          </a:p>
          <a:p>
            <a:pPr lvl="0">
              <a:buFont typeface="Arial" pitchFamily="34" charset="0"/>
              <a:buChar char="•"/>
            </a:pPr>
            <a:r>
              <a:rPr lang="en-US" sz="2000" dirty="0" smtClean="0">
                <a:latin typeface="Times New Roman" pitchFamily="18" charset="0"/>
                <a:cs typeface="Times New Roman" pitchFamily="18" charset="0"/>
              </a:rPr>
              <a:t> Giving Rights to the users</a:t>
            </a:r>
          </a:p>
          <a:p>
            <a:pPr lvl="0">
              <a:buFont typeface="Arial" pitchFamily="34" charset="0"/>
              <a:buChar char="•"/>
            </a:pPr>
            <a:r>
              <a:rPr lang="en-US" sz="2000" dirty="0" smtClean="0">
                <a:latin typeface="Times New Roman" pitchFamily="18" charset="0"/>
                <a:cs typeface="Times New Roman" pitchFamily="18" charset="0"/>
              </a:rPr>
              <a:t> Solving daily come error so work as support member for HIS team</a:t>
            </a:r>
          </a:p>
          <a:p>
            <a:endParaRPr lang="en-US" sz="2000" dirty="0" smtClean="0">
              <a:latin typeface="Times New Roman" pitchFamily="18" charset="0"/>
              <a:cs typeface="Times New Roman" pitchFamily="18" charset="0"/>
            </a:endParaRPr>
          </a:p>
          <a:p>
            <a:r>
              <a:rPr lang="en-US" sz="2000" b="1" i="1" dirty="0" smtClean="0">
                <a:solidFill>
                  <a:schemeClr val="tx1"/>
                </a:solidFill>
                <a:latin typeface="Times New Roman" pitchFamily="18" charset="0"/>
                <a:cs typeface="Times New Roman" pitchFamily="18" charset="0"/>
              </a:rPr>
              <a:t>REFLECTIVE LEARNING</a:t>
            </a:r>
            <a:endParaRPr lang="en-US" sz="2000" i="1" dirty="0" smtClean="0">
              <a:solidFill>
                <a:schemeClr val="tx1"/>
              </a:solidFill>
              <a:latin typeface="Times New Roman" pitchFamily="18" charset="0"/>
              <a:cs typeface="Times New Roman" pitchFamily="18" charset="0"/>
            </a:endParaRPr>
          </a:p>
          <a:p>
            <a:pPr lvl="0">
              <a:buFont typeface="Arial" pitchFamily="34" charset="0"/>
              <a:buChar char="•"/>
            </a:pPr>
            <a:r>
              <a:rPr lang="en-US" sz="2000" dirty="0" smtClean="0">
                <a:latin typeface="Times New Roman" pitchFamily="18" charset="0"/>
                <a:cs typeface="Times New Roman" pitchFamily="18" charset="0"/>
              </a:rPr>
              <a:t> Practical issues after Go live stage.</a:t>
            </a:r>
          </a:p>
          <a:p>
            <a:pPr lvl="0">
              <a:buFont typeface="Arial" pitchFamily="34" charset="0"/>
              <a:buChar char="•"/>
            </a:pPr>
            <a:r>
              <a:rPr lang="en-US" sz="2000" dirty="0" smtClean="0">
                <a:latin typeface="Times New Roman" pitchFamily="18" charset="0"/>
                <a:cs typeface="Times New Roman" pitchFamily="18" charset="0"/>
              </a:rPr>
              <a:t> The various risks and benefits of change management</a:t>
            </a:r>
          </a:p>
          <a:p>
            <a:pPr lvl="0">
              <a:buFont typeface="Arial" pitchFamily="34" charset="0"/>
              <a:buChar char="•"/>
            </a:pPr>
            <a:r>
              <a:rPr lang="en-US" sz="2000" dirty="0" smtClean="0">
                <a:latin typeface="Times New Roman" pitchFamily="18" charset="0"/>
                <a:cs typeface="Times New Roman" pitchFamily="18" charset="0"/>
              </a:rPr>
              <a:t> The basic workflow of hospital via HIS</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544764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3"/>
            <a:r>
              <a:rPr lang="en-US" sz="3200" b="1" i="1" dirty="0" smtClean="0">
                <a:solidFill>
                  <a:schemeClr val="tx1"/>
                </a:solidFill>
                <a:latin typeface="Times New Roman" pitchFamily="18" charset="0"/>
                <a:cs typeface="Times New Roman" pitchFamily="18" charset="0"/>
              </a:rPr>
              <a:t>DISSERTATION REPORT</a:t>
            </a:r>
            <a:endParaRPr lang="en-US" sz="3200" i="1" dirty="0" smtClean="0">
              <a:solidFill>
                <a:schemeClr val="tx1"/>
              </a:solidFill>
              <a:latin typeface="Times New Roman" pitchFamily="18" charset="0"/>
              <a:cs typeface="Times New Roman" pitchFamily="18" charset="0"/>
            </a:endParaRPr>
          </a:p>
          <a:p>
            <a:endParaRPr lang="en-US" dirty="0" smtClean="0"/>
          </a:p>
          <a:p>
            <a:r>
              <a:rPr lang="en-US" sz="2000" b="1" dirty="0" smtClean="0">
                <a:solidFill>
                  <a:schemeClr val="tx1"/>
                </a:solidFill>
                <a:latin typeface="Times New Roman" pitchFamily="18" charset="0"/>
                <a:cs typeface="Times New Roman" pitchFamily="18" charset="0"/>
              </a:rPr>
              <a:t>PURPOSE OF THE PROJECT </a:t>
            </a:r>
            <a:r>
              <a:rPr lang="en-US" b="1" dirty="0" smtClean="0"/>
              <a:t>: </a:t>
            </a:r>
            <a:r>
              <a:rPr lang="en-US" sz="2000" dirty="0" smtClean="0">
                <a:latin typeface="Times New Roman" pitchFamily="18" charset="0"/>
                <a:cs typeface="Times New Roman" pitchFamily="18" charset="0"/>
              </a:rPr>
              <a:t>To successfully implement the operation theatre module in Artemis health Sciences.</a:t>
            </a:r>
          </a:p>
          <a:p>
            <a:endParaRPr lang="en-US" sz="2000" dirty="0" smtClean="0">
              <a:latin typeface="Times New Roman" pitchFamily="18" charset="0"/>
              <a:cs typeface="Times New Roman" pitchFamily="18" charset="0"/>
            </a:endParaRPr>
          </a:p>
          <a:p>
            <a:r>
              <a:rPr lang="en-US" sz="2000" b="1" i="1" dirty="0" smtClean="0">
                <a:solidFill>
                  <a:schemeClr val="tx1"/>
                </a:solidFill>
                <a:latin typeface="Times New Roman" pitchFamily="18" charset="0"/>
                <a:cs typeface="Times New Roman" pitchFamily="18" charset="0"/>
              </a:rPr>
              <a:t>MY OBJECTIVE</a:t>
            </a:r>
            <a:endParaRPr lang="en-US" sz="2000" i="1" dirty="0" smtClean="0">
              <a:solidFill>
                <a:schemeClr val="tx1"/>
              </a:solidFill>
              <a:latin typeface="Times New Roman" pitchFamily="18" charset="0"/>
              <a:cs typeface="Times New Roman" pitchFamily="18" charset="0"/>
            </a:endParaRPr>
          </a:p>
          <a:p>
            <a:pPr lvl="0">
              <a:buFont typeface="Arial" pitchFamily="34" charset="0"/>
              <a:buChar char="•"/>
            </a:pPr>
            <a:r>
              <a:rPr lang="en-US" sz="2000" dirty="0" smtClean="0">
                <a:latin typeface="Times New Roman" pitchFamily="18" charset="0"/>
                <a:cs typeface="Times New Roman" pitchFamily="18" charset="0"/>
              </a:rPr>
              <a:t> Analysis of the existing workflow of Operation Theatre</a:t>
            </a:r>
          </a:p>
          <a:p>
            <a:pPr lvl="0">
              <a:buFont typeface="Arial" pitchFamily="34" charset="0"/>
              <a:buChar char="•"/>
            </a:pPr>
            <a:r>
              <a:rPr lang="en-US" sz="2000" dirty="0" smtClean="0">
                <a:latin typeface="Times New Roman" pitchFamily="18" charset="0"/>
                <a:cs typeface="Times New Roman" pitchFamily="18" charset="0"/>
              </a:rPr>
              <a:t> Create and select the different masters for Operation Theatre module</a:t>
            </a:r>
          </a:p>
          <a:p>
            <a:pPr lvl="0">
              <a:buFont typeface="Arial" pitchFamily="34" charset="0"/>
              <a:buChar char="•"/>
            </a:pPr>
            <a:r>
              <a:rPr lang="en-US" sz="2000" dirty="0" smtClean="0">
                <a:latin typeface="Times New Roman" pitchFamily="18" charset="0"/>
                <a:cs typeface="Times New Roman" pitchFamily="18" charset="0"/>
              </a:rPr>
              <a:t> Testing of the workflow by using that masters</a:t>
            </a:r>
          </a:p>
          <a:p>
            <a:pPr lvl="0">
              <a:buFont typeface="Arial" pitchFamily="34" charset="0"/>
              <a:buChar char="•"/>
            </a:pPr>
            <a:r>
              <a:rPr lang="en-US" sz="2000" dirty="0" smtClean="0">
                <a:latin typeface="Times New Roman" pitchFamily="18" charset="0"/>
                <a:cs typeface="Times New Roman" pitchFamily="18" charset="0"/>
              </a:rPr>
              <a:t> User acceptance test via Functional Acceptance Test</a:t>
            </a:r>
          </a:p>
          <a:p>
            <a:pPr lvl="0">
              <a:buFont typeface="Arial" pitchFamily="34" charset="0"/>
              <a:buChar char="•"/>
            </a:pPr>
            <a:endParaRPr lang="en-US" sz="2000" dirty="0" smtClean="0">
              <a:latin typeface="Times New Roman" pitchFamily="18" charset="0"/>
              <a:cs typeface="Times New Roman" pitchFamily="18" charset="0"/>
            </a:endParaRPr>
          </a:p>
          <a:p>
            <a:pPr lvl="0"/>
            <a:r>
              <a:rPr lang="en-US" sz="2000" b="1" i="1" dirty="0" smtClean="0">
                <a:solidFill>
                  <a:schemeClr val="tx1"/>
                </a:solidFill>
                <a:latin typeface="Times New Roman" pitchFamily="18" charset="0"/>
                <a:cs typeface="Times New Roman" pitchFamily="18" charset="0"/>
              </a:rPr>
              <a:t>SCOPE OF THE PROJECT</a:t>
            </a:r>
          </a:p>
          <a:p>
            <a:pPr lvl="0"/>
            <a:r>
              <a:rPr lang="en-US" sz="2000" dirty="0" smtClean="0">
                <a:latin typeface="Times New Roman" pitchFamily="18" charset="0"/>
                <a:cs typeface="Times New Roman" pitchFamily="18" charset="0"/>
              </a:rPr>
              <a:t>The Operating Theatre (OT) module maintains operation theatre reservation schedules, waitlists, generates notification list, permits operation registration and records post-operation details including time, actual procedures done, personnel attending etc. It generates valuable utilization statistics.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686800" cy="6555641"/>
          </a:xfrm>
          <a:prstGeom prst="rect">
            <a:avLst/>
          </a:prstGeom>
          <a:noFill/>
        </p:spPr>
        <p:txBody>
          <a:bodyPr wrap="square" rtlCol="0">
            <a:spAutoFit/>
          </a:bodyPr>
          <a:lstStyle/>
          <a:p>
            <a:r>
              <a:rPr lang="en-US" sz="2800" b="1" i="1" dirty="0" smtClean="0">
                <a:latin typeface="Comic Sans MS" pitchFamily="66" charset="0"/>
                <a:cs typeface="Times New Roman" pitchFamily="18" charset="0"/>
              </a:rPr>
              <a:t>Different OT User</a:t>
            </a:r>
          </a:p>
          <a:p>
            <a:endParaRPr lang="en-US" sz="2000" b="1" dirty="0" smtClean="0">
              <a:latin typeface="Comic Sans MS" pitchFamily="66" charset="0"/>
            </a:endParaRPr>
          </a:p>
          <a:p>
            <a:pPr lvl="0">
              <a:buFont typeface="Arial" pitchFamily="34" charset="0"/>
              <a:buChar char="•"/>
            </a:pPr>
            <a:r>
              <a:rPr lang="en-US" sz="2400" dirty="0" smtClean="0">
                <a:latin typeface="Comic Sans MS" pitchFamily="66" charset="0"/>
                <a:cs typeface="Times New Roman" pitchFamily="18" charset="0"/>
              </a:rPr>
              <a:t> OT manager</a:t>
            </a:r>
          </a:p>
          <a:p>
            <a:pPr lvl="0">
              <a:buFont typeface="Arial" pitchFamily="34" charset="0"/>
              <a:buChar char="•"/>
            </a:pPr>
            <a:r>
              <a:rPr lang="en-US" sz="2400" dirty="0" smtClean="0">
                <a:latin typeface="Comic Sans MS" pitchFamily="66" charset="0"/>
                <a:cs typeface="Times New Roman" pitchFamily="18" charset="0"/>
              </a:rPr>
              <a:t> Circulating nurse</a:t>
            </a:r>
          </a:p>
          <a:p>
            <a:pPr lvl="0">
              <a:buFont typeface="Arial" pitchFamily="34" charset="0"/>
              <a:buChar char="•"/>
            </a:pPr>
            <a:r>
              <a:rPr lang="en-US" sz="2400" dirty="0" smtClean="0">
                <a:latin typeface="Comic Sans MS" pitchFamily="66" charset="0"/>
                <a:cs typeface="Times New Roman" pitchFamily="18" charset="0"/>
              </a:rPr>
              <a:t> Anaesthetist</a:t>
            </a:r>
          </a:p>
          <a:p>
            <a:pPr lvl="0">
              <a:buFont typeface="Arial" pitchFamily="34" charset="0"/>
              <a:buChar char="•"/>
            </a:pPr>
            <a:r>
              <a:rPr lang="en-US" sz="2400" dirty="0" smtClean="0">
                <a:latin typeface="Comic Sans MS" pitchFamily="66" charset="0"/>
                <a:cs typeface="Times New Roman" pitchFamily="18" charset="0"/>
              </a:rPr>
              <a:t> Operating surgeon</a:t>
            </a:r>
          </a:p>
          <a:p>
            <a:pPr lvl="0">
              <a:buFont typeface="Arial" pitchFamily="34" charset="0"/>
              <a:buChar char="•"/>
            </a:pPr>
            <a:r>
              <a:rPr lang="en-US" sz="2400" dirty="0" smtClean="0">
                <a:latin typeface="Comic Sans MS" pitchFamily="66" charset="0"/>
                <a:cs typeface="Times New Roman" pitchFamily="18" charset="0"/>
              </a:rPr>
              <a:t> Assistant surgeon</a:t>
            </a:r>
          </a:p>
          <a:p>
            <a:endParaRPr lang="en-US" sz="2000" b="1" dirty="0" smtClean="0">
              <a:latin typeface="Comic Sans MS" pitchFamily="66" charset="0"/>
            </a:endParaRPr>
          </a:p>
          <a:p>
            <a:endParaRPr lang="en-US" sz="2000" b="1" dirty="0" smtClean="0">
              <a:latin typeface="Comic Sans MS" pitchFamily="66" charset="0"/>
            </a:endParaRPr>
          </a:p>
          <a:p>
            <a:endParaRPr lang="en-US" sz="2000" b="1" dirty="0" smtClean="0">
              <a:latin typeface="Comic Sans MS" pitchFamily="66" charset="0"/>
            </a:endParaRPr>
          </a:p>
          <a:p>
            <a:r>
              <a:rPr lang="en-US" sz="2400" b="1" i="1" dirty="0" smtClean="0">
                <a:latin typeface="Comic Sans MS" pitchFamily="66" charset="0"/>
                <a:cs typeface="Times New Roman" pitchFamily="18" charset="0"/>
              </a:rPr>
              <a:t>NOTE</a:t>
            </a:r>
            <a:endParaRPr lang="en-US" sz="2400" b="1" dirty="0" smtClean="0">
              <a:latin typeface="Comic Sans MS" pitchFamily="66" charset="0"/>
              <a:cs typeface="Times New Roman" pitchFamily="18" charset="0"/>
            </a:endParaRPr>
          </a:p>
          <a:p>
            <a:endParaRPr lang="en-US" sz="2400" b="1" dirty="0" smtClean="0">
              <a:latin typeface="Comic Sans MS" pitchFamily="66" charset="0"/>
              <a:cs typeface="Times New Roman" pitchFamily="18" charset="0"/>
            </a:endParaRPr>
          </a:p>
          <a:p>
            <a:r>
              <a:rPr lang="en-US" sz="2400" b="1" dirty="0" smtClean="0">
                <a:latin typeface="Comic Sans MS" pitchFamily="66" charset="0"/>
                <a:cs typeface="Times New Roman" pitchFamily="18" charset="0"/>
              </a:rPr>
              <a:t> </a:t>
            </a:r>
            <a:r>
              <a:rPr lang="en-US" sz="2400" dirty="0" smtClean="0">
                <a:latin typeface="Comic Sans MS" pitchFamily="66" charset="0"/>
                <a:cs typeface="Times New Roman" pitchFamily="18" charset="0"/>
              </a:rPr>
              <a:t>The Master Patient Index (MPI) module must have been installed and the basic patient details set up for the proper functioning of the OT module. Other modules that interface with Operation Theatre module are Inpatient Management (IP), Patient Billing (BL), Order Entry (OR) and Clinician Access (CA) modules.</a:t>
            </a:r>
            <a:r>
              <a:rPr lang="en-US" sz="2400" b="1" dirty="0" smtClean="0">
                <a:latin typeface="Comic Sans MS" pitchFamily="66" charset="0"/>
                <a:cs typeface="Times New Roman" pitchFamily="18" charset="0"/>
              </a:rPr>
              <a:t> </a:t>
            </a:r>
            <a:endParaRPr lang="en-US" sz="2400" dirty="0">
              <a:latin typeface="Comic Sans MS" pitchFamily="66" charset="0"/>
              <a:cs typeface="Times New Roman" pitchFamily="18" charset="0"/>
            </a:endParaRPr>
          </a:p>
        </p:txBody>
      </p:sp>
      <p:pic>
        <p:nvPicPr>
          <p:cNvPr id="1026" name="Picture 2" descr="Tar-operation-theatre"/>
          <p:cNvPicPr>
            <a:picLocks noChangeAspect="1" noChangeArrowheads="1"/>
          </p:cNvPicPr>
          <p:nvPr/>
        </p:nvPicPr>
        <p:blipFill>
          <a:blip r:embed="rId2"/>
          <a:srcRect/>
          <a:stretch>
            <a:fillRect/>
          </a:stretch>
        </p:blipFill>
        <p:spPr bwMode="auto">
          <a:xfrm>
            <a:off x="3429000" y="762000"/>
            <a:ext cx="5486400" cy="2819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569386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i="1" dirty="0" smtClean="0">
                <a:solidFill>
                  <a:schemeClr val="tx1"/>
                </a:solidFill>
                <a:latin typeface="Comic Sans MS" pitchFamily="66" charset="0"/>
                <a:cs typeface="Times New Roman" pitchFamily="18" charset="0"/>
              </a:rPr>
              <a:t>LITERATURE REVIEW</a:t>
            </a:r>
          </a:p>
          <a:p>
            <a:endParaRPr lang="en-US" sz="2000" i="1" dirty="0" smtClean="0">
              <a:latin typeface="Comic Sans MS" pitchFamily="66" charset="0"/>
              <a:cs typeface="Times New Roman" pitchFamily="18" charset="0"/>
            </a:endParaRPr>
          </a:p>
          <a:p>
            <a:r>
              <a:rPr lang="en-US" sz="2000" dirty="0" smtClean="0">
                <a:latin typeface="Comic Sans MS" pitchFamily="66" charset="0"/>
                <a:cs typeface="Times New Roman" pitchFamily="18" charset="0"/>
              </a:rPr>
              <a:t>The operation theatre complex consists of four main systems,   </a:t>
            </a:r>
          </a:p>
          <a:p>
            <a:pPr lvl="0">
              <a:buFont typeface="Arial" pitchFamily="34" charset="0"/>
              <a:buChar char="•"/>
            </a:pPr>
            <a:r>
              <a:rPr lang="en-US" sz="2000" dirty="0" smtClean="0">
                <a:latin typeface="Comic Sans MS" pitchFamily="66" charset="0"/>
                <a:cs typeface="Times New Roman" pitchFamily="18" charset="0"/>
              </a:rPr>
              <a:t> Surgical support system (the environment)</a:t>
            </a:r>
          </a:p>
          <a:p>
            <a:pPr lvl="0">
              <a:buFont typeface="Arial" pitchFamily="34" charset="0"/>
              <a:buChar char="•"/>
            </a:pPr>
            <a:r>
              <a:rPr lang="en-US" sz="2000" dirty="0" smtClean="0">
                <a:latin typeface="Comic Sans MS" pitchFamily="66" charset="0"/>
                <a:cs typeface="Times New Roman" pitchFamily="18" charset="0"/>
              </a:rPr>
              <a:t> Traffic and commerce (the activities)</a:t>
            </a:r>
          </a:p>
          <a:p>
            <a:pPr lvl="0">
              <a:buFont typeface="Arial" pitchFamily="34" charset="0"/>
              <a:buChar char="•"/>
            </a:pPr>
            <a:r>
              <a:rPr lang="en-US" sz="2000" dirty="0" smtClean="0">
                <a:latin typeface="Comic Sans MS" pitchFamily="66" charset="0"/>
                <a:cs typeface="Times New Roman" pitchFamily="18" charset="0"/>
              </a:rPr>
              <a:t> Communication and  information (the records)       </a:t>
            </a:r>
          </a:p>
          <a:p>
            <a:pPr lvl="0">
              <a:buFont typeface="Arial" pitchFamily="34" charset="0"/>
              <a:buChar char="•"/>
            </a:pPr>
            <a:r>
              <a:rPr lang="en-US" sz="2000" dirty="0" smtClean="0">
                <a:latin typeface="Comic Sans MS" pitchFamily="66" charset="0"/>
                <a:cs typeface="Times New Roman" pitchFamily="18" charset="0"/>
              </a:rPr>
              <a:t> Administration  ( the management) </a:t>
            </a:r>
          </a:p>
          <a:p>
            <a:pPr lvl="0">
              <a:buFont typeface="Arial" pitchFamily="34" charset="0"/>
              <a:buChar char="•"/>
            </a:pPr>
            <a:endParaRPr lang="en-US" sz="2000" dirty="0" smtClean="0">
              <a:latin typeface="Comic Sans MS" pitchFamily="66" charset="0"/>
              <a:cs typeface="Times New Roman" pitchFamily="18" charset="0"/>
            </a:endParaRPr>
          </a:p>
          <a:p>
            <a:r>
              <a:rPr lang="en-US" sz="2400" b="1" i="1" dirty="0" smtClean="0">
                <a:solidFill>
                  <a:schemeClr val="tx1"/>
                </a:solidFill>
                <a:latin typeface="Comic Sans MS" pitchFamily="66" charset="0"/>
                <a:cs typeface="Times New Roman" pitchFamily="18" charset="0"/>
              </a:rPr>
              <a:t>DIFFERENT MODULES IN OT MANAGEMENT SYSTEM</a:t>
            </a:r>
            <a:endParaRPr lang="en-US" sz="2400" b="1" dirty="0" smtClean="0">
              <a:solidFill>
                <a:schemeClr val="tx1"/>
              </a:solidFill>
              <a:latin typeface="Comic Sans MS" pitchFamily="66" charset="0"/>
              <a:cs typeface="Times New Roman" pitchFamily="18" charset="0"/>
            </a:endParaRPr>
          </a:p>
          <a:p>
            <a:pPr lvl="0"/>
            <a:endParaRPr lang="en-US" sz="2000" dirty="0" smtClean="0">
              <a:latin typeface="Comic Sans MS" pitchFamily="66" charset="0"/>
              <a:cs typeface="Times New Roman" pitchFamily="18" charset="0"/>
            </a:endParaRPr>
          </a:p>
          <a:p>
            <a:pPr>
              <a:buFont typeface="Arial" pitchFamily="34" charset="0"/>
              <a:buChar char="•"/>
            </a:pPr>
            <a:r>
              <a:rPr lang="en-US" sz="2000" dirty="0" smtClean="0">
                <a:latin typeface="Comic Sans MS" pitchFamily="66" charset="0"/>
                <a:cs typeface="Times New Roman" pitchFamily="18" charset="0"/>
              </a:rPr>
              <a:t> OT BOOKING</a:t>
            </a:r>
          </a:p>
          <a:p>
            <a:pPr>
              <a:buFont typeface="Arial" pitchFamily="34" charset="0"/>
              <a:buChar char="•"/>
            </a:pPr>
            <a:r>
              <a:rPr lang="en-US" sz="2000" dirty="0" smtClean="0">
                <a:latin typeface="Comic Sans MS" pitchFamily="66" charset="0"/>
                <a:cs typeface="Times New Roman" pitchFamily="18" charset="0"/>
              </a:rPr>
              <a:t> OT SCHEDULER</a:t>
            </a:r>
          </a:p>
          <a:p>
            <a:pPr>
              <a:buFont typeface="Arial" pitchFamily="34" charset="0"/>
              <a:buChar char="•"/>
            </a:pPr>
            <a:r>
              <a:rPr lang="en-US" sz="2000" dirty="0" smtClean="0">
                <a:latin typeface="Comic Sans MS" pitchFamily="66" charset="0"/>
                <a:cs typeface="Times New Roman" pitchFamily="18" charset="0"/>
              </a:rPr>
              <a:t> PREOPERATIVE CHECK</a:t>
            </a:r>
          </a:p>
          <a:p>
            <a:pPr>
              <a:buFont typeface="Arial" pitchFamily="34" charset="0"/>
              <a:buChar char="•"/>
            </a:pPr>
            <a:r>
              <a:rPr lang="en-US" sz="2000" dirty="0" smtClean="0">
                <a:latin typeface="Comic Sans MS" pitchFamily="66" charset="0"/>
                <a:cs typeface="Times New Roman" pitchFamily="18" charset="0"/>
              </a:rPr>
              <a:t> RECORDING OPERATION DETAILS</a:t>
            </a:r>
          </a:p>
          <a:p>
            <a:pPr>
              <a:buFont typeface="Arial" pitchFamily="34" charset="0"/>
              <a:buChar char="•"/>
            </a:pPr>
            <a:r>
              <a:rPr lang="en-US" sz="2000" dirty="0" smtClean="0">
                <a:latin typeface="Comic Sans MS" pitchFamily="66" charset="0"/>
                <a:cs typeface="Times New Roman" pitchFamily="18" charset="0"/>
              </a:rPr>
              <a:t>OT CONSUMABLES</a:t>
            </a:r>
          </a:p>
          <a:p>
            <a:pPr>
              <a:buFont typeface="Arial" pitchFamily="34" charset="0"/>
              <a:buChar char="•"/>
            </a:pPr>
            <a:r>
              <a:rPr lang="en-US" sz="2000" dirty="0" smtClean="0">
                <a:latin typeface="Comic Sans MS" pitchFamily="66" charset="0"/>
                <a:cs typeface="Times New Roman" pitchFamily="18" charset="0"/>
              </a:rPr>
              <a:t>RECORDING NURSING ORDER FOR POSTOPERATIVE CARE</a:t>
            </a:r>
          </a:p>
          <a:p>
            <a:pPr lvl="0">
              <a:buFont typeface="Arial" pitchFamily="34" charset="0"/>
              <a:buChar char="•"/>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10600" cy="618630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3200" b="1" i="1" dirty="0" smtClean="0">
                <a:solidFill>
                  <a:schemeClr val="tx1"/>
                </a:solidFill>
                <a:latin typeface="Comic Sans MS" pitchFamily="66" charset="0"/>
                <a:cs typeface="Times New Roman" pitchFamily="18" charset="0"/>
              </a:rPr>
              <a:t>REPORTS</a:t>
            </a:r>
          </a:p>
          <a:p>
            <a:endParaRPr lang="en-US" sz="3200" dirty="0" smtClean="0">
              <a:latin typeface="Comic Sans MS" pitchFamily="66" charset="0"/>
              <a:cs typeface="Times New Roman" pitchFamily="18" charset="0"/>
            </a:endParaRPr>
          </a:p>
          <a:p>
            <a:pPr lvl="0">
              <a:buFont typeface="Arial" pitchFamily="34" charset="0"/>
              <a:buChar char="•"/>
            </a:pPr>
            <a:r>
              <a:rPr lang="en-US" sz="2800" dirty="0" smtClean="0">
                <a:latin typeface="Comic Sans MS" pitchFamily="66" charset="0"/>
                <a:cs typeface="Times New Roman" pitchFamily="18" charset="0"/>
              </a:rPr>
              <a:t> OT booking list</a:t>
            </a:r>
          </a:p>
          <a:p>
            <a:pPr lvl="0">
              <a:buFont typeface="Arial" pitchFamily="34" charset="0"/>
              <a:buChar char="•"/>
            </a:pPr>
            <a:r>
              <a:rPr lang="en-US" sz="2800" dirty="0" smtClean="0">
                <a:latin typeface="Comic Sans MS" pitchFamily="66" charset="0"/>
                <a:cs typeface="Times New Roman" pitchFamily="18" charset="0"/>
              </a:rPr>
              <a:t> List of patients operated(IPD/OPD/EMERGENCY/DAY CARE)</a:t>
            </a:r>
          </a:p>
          <a:p>
            <a:pPr lvl="0">
              <a:buFont typeface="Arial" pitchFamily="34" charset="0"/>
              <a:buChar char="•"/>
            </a:pPr>
            <a:r>
              <a:rPr lang="en-US" sz="2800" dirty="0" smtClean="0">
                <a:latin typeface="Comic Sans MS" pitchFamily="66" charset="0"/>
                <a:cs typeface="Times New Roman" pitchFamily="18" charset="0"/>
              </a:rPr>
              <a:t> List of operations done</a:t>
            </a:r>
          </a:p>
          <a:p>
            <a:pPr lvl="0">
              <a:buFont typeface="Arial" pitchFamily="34" charset="0"/>
              <a:buChar char="•"/>
            </a:pPr>
            <a:r>
              <a:rPr lang="en-US" sz="2800" dirty="0" smtClean="0">
                <a:latin typeface="Comic Sans MS" pitchFamily="66" charset="0"/>
                <a:cs typeface="Times New Roman" pitchFamily="18" charset="0"/>
              </a:rPr>
              <a:t> Provision to send a requisition for blood, to the blood bank in case of blood requirement during surgery.</a:t>
            </a:r>
          </a:p>
          <a:p>
            <a:pPr lvl="0">
              <a:buFont typeface="Arial" pitchFamily="34" charset="0"/>
              <a:buChar char="•"/>
            </a:pPr>
            <a:r>
              <a:rPr lang="en-US" sz="2800" dirty="0" smtClean="0">
                <a:latin typeface="Comic Sans MS" pitchFamily="66" charset="0"/>
                <a:cs typeface="Times New Roman" pitchFamily="18" charset="0"/>
              </a:rPr>
              <a:t> Daily Operation List ward wise.</a:t>
            </a:r>
          </a:p>
          <a:p>
            <a:pPr lvl="0">
              <a:buFont typeface="Arial" pitchFamily="34" charset="0"/>
              <a:buChar char="•"/>
            </a:pPr>
            <a:r>
              <a:rPr lang="en-US" sz="2800" dirty="0" smtClean="0">
                <a:latin typeface="Comic Sans MS" pitchFamily="66" charset="0"/>
                <a:cs typeface="Times New Roman" pitchFamily="18" charset="0"/>
              </a:rPr>
              <a:t> Reports on Operation dossier.</a:t>
            </a:r>
          </a:p>
          <a:p>
            <a:pPr>
              <a:buFont typeface="Arial" pitchFamily="34" charset="0"/>
              <a:buChar char="•"/>
            </a:pPr>
            <a:r>
              <a:rPr lang="en-US" sz="2800" dirty="0" smtClean="0">
                <a:latin typeface="Comic Sans MS" pitchFamily="66" charset="0"/>
                <a:cs typeface="Times New Roman" pitchFamily="18" charset="0"/>
              </a:rPr>
              <a:t> Actual items consumed during an operation and consequent billing of the same</a:t>
            </a:r>
          </a:p>
          <a:p>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1600438"/>
          </a:xfrm>
          <a:prstGeom prst="rect">
            <a:avLst/>
          </a:prstGeom>
          <a:noFill/>
        </p:spPr>
        <p:txBody>
          <a:bodyPr wrap="square" rtlCol="0">
            <a:spAutoFit/>
          </a:bodyPr>
          <a:lstStyle/>
          <a:p>
            <a:r>
              <a:rPr lang="en-US" sz="2400" b="1" i="1" dirty="0" smtClean="0">
                <a:latin typeface="Times New Roman" pitchFamily="18" charset="0"/>
                <a:cs typeface="Times New Roman" pitchFamily="18" charset="0"/>
              </a:rPr>
              <a:t>ACTION</a:t>
            </a:r>
          </a:p>
          <a:p>
            <a:endParaRPr lang="en-US" dirty="0" smtClean="0"/>
          </a:p>
          <a:p>
            <a:r>
              <a:rPr lang="en-US" sz="2000" b="1" i="1" dirty="0" smtClean="0">
                <a:latin typeface="Times New Roman" pitchFamily="18" charset="0"/>
                <a:cs typeface="Times New Roman" pitchFamily="18" charset="0"/>
              </a:rPr>
              <a:t>1. EXISTING WORKFLOW</a:t>
            </a:r>
            <a:endParaRPr lang="en-US" sz="2000" dirty="0" smtClean="0">
              <a:latin typeface="Times New Roman" pitchFamily="18" charset="0"/>
              <a:cs typeface="Times New Roman" pitchFamily="18" charset="0"/>
            </a:endParaRPr>
          </a:p>
          <a:p>
            <a:endParaRPr lang="en-US" dirty="0" smtClean="0"/>
          </a:p>
          <a:p>
            <a:endParaRPr lang="en-US" dirty="0"/>
          </a:p>
        </p:txBody>
      </p:sp>
      <p:pic>
        <p:nvPicPr>
          <p:cNvPr id="3" name="Picture 2"/>
          <p:cNvPicPr/>
          <p:nvPr/>
        </p:nvPicPr>
        <p:blipFill>
          <a:blip r:embed="rId2" cstate="print"/>
          <a:srcRect l="25801" t="30769" r="27404" b="10541"/>
          <a:stretch>
            <a:fillRect/>
          </a:stretch>
        </p:blipFill>
        <p:spPr bwMode="auto">
          <a:xfrm>
            <a:off x="381000" y="1528762"/>
            <a:ext cx="7924800" cy="4338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1075</Words>
  <Application>Microsoft Office PowerPoint</Application>
  <PresentationFormat>On-screen Show (4:3)</PresentationFormat>
  <Paragraphs>183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IMPLEMENTATION OF OPERATION THEATRE MANAGEMENT MODULE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Compaq</cp:lastModifiedBy>
  <cp:revision>35</cp:revision>
  <dcterms:created xsi:type="dcterms:W3CDTF">2006-08-16T00:00:00Z</dcterms:created>
  <dcterms:modified xsi:type="dcterms:W3CDTF">2012-05-03T06:31:43Z</dcterms:modified>
</cp:coreProperties>
</file>