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2"/>
  </p:sldMasterIdLst>
  <p:notesMasterIdLst>
    <p:notesMasterId r:id="rId19"/>
  </p:notesMasterIdLst>
  <p:handoutMasterIdLst>
    <p:handoutMasterId r:id="rId20"/>
  </p:handoutMasterIdLst>
  <p:sldIdLst>
    <p:sldId id="259" r:id="rId3"/>
    <p:sldId id="281" r:id="rId4"/>
    <p:sldId id="261" r:id="rId5"/>
    <p:sldId id="262" r:id="rId6"/>
    <p:sldId id="263" r:id="rId7"/>
    <p:sldId id="260" r:id="rId8"/>
    <p:sldId id="264" r:id="rId9"/>
    <p:sldId id="265" r:id="rId10"/>
    <p:sldId id="266" r:id="rId11"/>
    <p:sldId id="267" r:id="rId12"/>
    <p:sldId id="269" r:id="rId13"/>
    <p:sldId id="280" r:id="rId14"/>
    <p:sldId id="278" r:id="rId15"/>
    <p:sldId id="273" r:id="rId16"/>
    <p:sldId id="274" r:id="rId17"/>
    <p:sldId id="27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0F3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B0DCD-0B75-4901-9B8F-538995B64B7A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Hosmac India Pvt.Ltd.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FCA77-C3D0-4FBC-97E7-413D93533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0D78-CA69-4B1F-8626-18ECC23D838E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Hosmac India Pvt.Ltd.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BF364-4B60-454B-B2CF-EDE54CCA5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1770D78-CA69-4B1F-8626-18ECC23D838E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Hosmac India Pvt.Ltd.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F364-4B60-454B-B2CF-EDE54CCA5B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BF364-4B60-454B-B2CF-EDE54CCA5B7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65FCBF5-1ABA-4B09-B5E0-38C70056EE07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Hosmac India Pvt.Ltd.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1770D78-CA69-4B1F-8626-18ECC23D838E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Hosmac India Pvt.Ltd.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F364-4B60-454B-B2CF-EDE54CCA5B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719780-3F50-4B2B-965F-755B9CFA79EA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D46F2D-F4CE-492D-BF3B-5523A9754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75937-26EA-4911-82F3-0582CF9FBC2F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64E38-A797-4E30-95FB-F055B7DBE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90146-84B7-4E73-90D2-15A54C52B930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8906B-6B39-4981-9712-2CC6CDD70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3053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81200"/>
            <a:ext cx="43053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343400"/>
            <a:ext cx="43053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3053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43053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515E0-9A55-4BB4-A40D-C0763FA5E01D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5B4D6-AD30-4216-88FB-B05012C676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5CC90-74C4-4A80-AABF-3ED16B26765F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9B24BC-09DA-4889-BDF7-3F61B1569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932EF-329F-4B43-96EE-713A53D6C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471BF-0134-4980-B5FA-36AE0EEF9B69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E8A20-F027-4B3C-9BD8-D4105AD62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61D69-050E-4A0E-9B80-1ABC56AB131C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CE77F-6F36-416A-A63D-F1713E31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A5A15D-23B0-4A39-9530-9422130FD96F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0EFCE-9CBE-4F80-9FEC-49C97D53A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8A360-194D-452C-A2B0-4758DA654C5E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7048F-83A9-42B9-9A84-D5A7A0A3F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E6926-F411-42C8-A940-FCF099F2B7FA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8CB87-7BF7-402B-846E-BC7598C39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fld id="{D4D9C6B2-C9BD-42B7-9E39-103882D212B6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D1443C09-39A4-4603-B9A3-7E469316D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42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428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8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9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29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429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29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29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5429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5429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5429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430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0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431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5431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431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431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1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1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1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2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2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2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432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  <p:sp>
          <p:nvSpPr>
            <p:cNvPr id="5432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AMILY%20FRIENDLY%20HEALTHCARE%20%20CHECK.docx" TargetMode="External"/><Relationship Id="rId2" Type="http://schemas.openxmlformats.org/officeDocument/2006/relationships/hyperlink" Target="Proforma%20for%20IPHS%20Facility%20Survey%20of%20Category%20II.docx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nhsrcindia.org/nhsrc_training_materials.php" TargetMode="External"/><Relationship Id="rId3" Type="http://schemas.openxmlformats.org/officeDocument/2006/relationships/hyperlink" Target="http://www.emeraldinsight.com/search.htm?ct=all&amp;st1=Lida+Koning&amp;fd1=aut&amp;PHPSESSID=d4qafhul10ss75vehu33s3tc60" TargetMode="External"/><Relationship Id="rId7" Type="http://schemas.openxmlformats.org/officeDocument/2006/relationships/hyperlink" Target="http://nhsrcindia.org/ann_report.php" TargetMode="External"/><Relationship Id="rId2" Type="http://schemas.openxmlformats.org/officeDocument/2006/relationships/hyperlink" Target="http://www.emeraldinsight.com/search.htm?ct=all&amp;st1=Jaap+van+den+Heuvel&amp;fd1=aut&amp;PHPSESSID=d4qafhul10ss75vehu33s3tc6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meraldinsight.com/search.htm?ct=all&amp;st1=Monique+E.M.+van+Dijen&amp;fd1=aut" TargetMode="External"/><Relationship Id="rId5" Type="http://schemas.openxmlformats.org/officeDocument/2006/relationships/hyperlink" Target="http://www.emeraldinsight.com/search.htm?ct=all&amp;st1=Marc+Berg&amp;fd1=aut" TargetMode="External"/><Relationship Id="rId4" Type="http://schemas.openxmlformats.org/officeDocument/2006/relationships/hyperlink" Target="http://www.emeraldinsight.com/search.htm?ct=all&amp;st1=Ad+J.J.C.+Bogers&amp;fd1=aut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172200" y="4876800"/>
            <a:ext cx="2286000" cy="1371600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SHYAM JOSHI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PG/10/108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IIHMR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/>
              <a:t>NEW DELHI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066800" y="990599"/>
            <a:ext cx="6629400" cy="2514601"/>
          </a:xfrm>
          <a:solidFill>
            <a:schemeClr val="accent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GAP ANLYSIS REPORT AND ASSESMENT OF COMPLIANCE TO FAMILY FREIDLY HOSPITAL (FFH) STANDARDS FOR OPD &amp; IPD OF DISTRICT HOSPITAL CHANDRAPUR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3239-2469-4149-89EA-D2C2D3344CFF}" type="datetime1">
              <a:rPr lang="en-US" smtClean="0"/>
              <a:pPr/>
              <a:t>5/5/2012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24BC-09DA-4889-BDF7-3F61B156969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4800"/>
            <a:ext cx="6934200" cy="51054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/>
              <a:t> IPD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Prescription are incomplete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No disaster/fire safety guidelines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Unclean ward/toilets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Illumination is low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Improper nursing station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Medicine /EMG tray not updated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Non availability of beds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Shortage of manpower/ equipments /amenities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685800"/>
          </a:xfrm>
        </p:spPr>
        <p:txBody>
          <a:bodyPr/>
          <a:lstStyle/>
          <a:p>
            <a:r>
              <a:rPr lang="en-US" dirty="0" smtClean="0"/>
              <a:t>Action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10200"/>
          </a:xfrm>
        </p:spPr>
        <p:txBody>
          <a:bodyPr/>
          <a:lstStyle/>
          <a:p>
            <a:r>
              <a:rPr lang="en-US" dirty="0" smtClean="0"/>
              <a:t>Directional signage's including OPD timings , visitors timing  can be placed (in local language )</a:t>
            </a:r>
          </a:p>
          <a:p>
            <a:r>
              <a:rPr lang="en-US" dirty="0" smtClean="0"/>
              <a:t>Fire exit and caution signage </a:t>
            </a:r>
            <a:endParaRPr lang="en-US" dirty="0" smtClean="0"/>
          </a:p>
          <a:p>
            <a:r>
              <a:rPr lang="en-US" dirty="0" smtClean="0"/>
              <a:t>Cleaning timing of the OPD / Toilets should be strictly </a:t>
            </a:r>
            <a:r>
              <a:rPr lang="en-US" dirty="0" smtClean="0"/>
              <a:t>followed</a:t>
            </a:r>
          </a:p>
          <a:p>
            <a:r>
              <a:rPr lang="en-US" dirty="0" smtClean="0"/>
              <a:t>DRUG FORMULARY should be make </a:t>
            </a:r>
            <a:r>
              <a:rPr lang="en-US" dirty="0" err="1" smtClean="0"/>
              <a:t>avaialble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OPD Timings should be displayed at the entrance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"/>
            <a:ext cx="7467600" cy="5257800"/>
          </a:xfrm>
        </p:spPr>
        <p:txBody>
          <a:bodyPr/>
          <a:lstStyle/>
          <a:p>
            <a:r>
              <a:rPr lang="en-US" dirty="0" smtClean="0"/>
              <a:t>Calibration can be done from external agency</a:t>
            </a:r>
          </a:p>
          <a:p>
            <a:r>
              <a:rPr lang="en-US" dirty="0" smtClean="0"/>
              <a:t>There should be SOP’s for the updating of the emergency kit in each </a:t>
            </a:r>
            <a:r>
              <a:rPr lang="en-US" dirty="0" smtClean="0"/>
              <a:t>ward</a:t>
            </a:r>
          </a:p>
          <a:p>
            <a:r>
              <a:rPr lang="en-US" dirty="0" smtClean="0"/>
              <a:t>security guard should appoint at the </a:t>
            </a:r>
            <a:r>
              <a:rPr lang="en-US" dirty="0" smtClean="0"/>
              <a:t>entrance</a:t>
            </a:r>
          </a:p>
          <a:p>
            <a:r>
              <a:rPr lang="en-US" dirty="0" smtClean="0"/>
              <a:t>do clinical audit for standard prescription practices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n-US" dirty="0" smtClean="0"/>
              <a:t>Training should be given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57700" cy="4495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CLINICAL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BMW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Ward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Medical &amp; Death audit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Disaster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Use of PPE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PEP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Skill birth attendant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Hospital infection control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AERB safety guidelines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PNDT rules</a:t>
            </a:r>
          </a:p>
          <a:p>
            <a:pPr marL="457200" indent="-457200">
              <a:buNone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419600" cy="4495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Administrative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Specimen collection and storage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 inventory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Reorder level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Hosp statutory &amp;regulatory compliance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Hospital house keeping &amp; sanitation management</a:t>
            </a:r>
          </a:p>
          <a:p>
            <a:pPr>
              <a:buNone/>
            </a:pPr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17526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2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dirty="0" err="1" smtClean="0">
                <a:hlinkClick r:id="rId2" action="ppaction://hlinkfile"/>
              </a:rPr>
              <a:t>Proforma</a:t>
            </a:r>
            <a:r>
              <a:rPr lang="en-US" dirty="0" smtClean="0">
                <a:hlinkClick r:id="rId2" action="ppaction://hlinkfile"/>
              </a:rPr>
              <a:t> for IPHS Facility Survey of Category II.docx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771900" cy="1905000"/>
          </a:xfrm>
          <a:solidFill>
            <a:schemeClr val="bg2">
              <a:lumMod val="40000"/>
              <a:lumOff val="60000"/>
            </a:schemeClr>
          </a:solidFill>
          <a:ln w="38100">
            <a:solidFill>
              <a:schemeClr val="accent2"/>
            </a:solidFill>
          </a:ln>
        </p:spPr>
        <p:txBody>
          <a:bodyPr/>
          <a:lstStyle/>
          <a:p>
            <a:r>
              <a:rPr lang="en-US" dirty="0" smtClean="0">
                <a:hlinkClick r:id="rId3" action="ppaction://hlinkfile"/>
              </a:rPr>
              <a:t>FAMILY FRIENDLY HEALTHCARE  CHECK.docx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914400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7696200" cy="3810000"/>
          </a:xfrm>
          <a:solidFill>
            <a:schemeClr val="accent3">
              <a:lumMod val="95000"/>
            </a:schemeClr>
          </a:solidFill>
          <a:ln w="38100">
            <a:solidFill>
              <a:schemeClr val="accent2"/>
            </a:solidFill>
          </a:ln>
        </p:spPr>
        <p:txBody>
          <a:bodyPr/>
          <a:lstStyle/>
          <a:p>
            <a:r>
              <a:rPr lang="en-US" sz="1400" dirty="0" smtClean="0"/>
              <a:t>1. Gap Analysis report for </a:t>
            </a:r>
            <a:r>
              <a:rPr lang="en-US" sz="1400" dirty="0" err="1" smtClean="0"/>
              <a:t>Pondichery</a:t>
            </a:r>
            <a:r>
              <a:rPr lang="en-US" sz="1400" dirty="0" smtClean="0"/>
              <a:t> Institute of Medical Sciences.</a:t>
            </a:r>
          </a:p>
          <a:p>
            <a:r>
              <a:rPr lang="en-US" sz="1400" dirty="0" smtClean="0"/>
              <a:t>2. Dr John </a:t>
            </a:r>
            <a:r>
              <a:rPr lang="en-US" sz="1400" dirty="0" err="1" smtClean="0"/>
              <a:t>Ovretveit</a:t>
            </a:r>
            <a:r>
              <a:rPr lang="en-US" sz="1400" dirty="0" smtClean="0"/>
              <a:t>, Dr Abdul Al </a:t>
            </a:r>
            <a:r>
              <a:rPr lang="en-US" sz="1400" dirty="0" err="1" smtClean="0"/>
              <a:t>Serouri</a:t>
            </a:r>
            <a:r>
              <a:rPr lang="en-US" sz="1400" dirty="0" smtClean="0"/>
              <a:t>( 2005) - Evaluation of Quality Management System in District Hospitals</a:t>
            </a:r>
          </a:p>
          <a:p>
            <a:r>
              <a:rPr lang="en-US" sz="1400" dirty="0" smtClean="0"/>
              <a:t>3. Quality Improvement ISO Experience in EAG State – Report by National Health System Resource Center (New Delhi)</a:t>
            </a:r>
          </a:p>
          <a:p>
            <a:r>
              <a:rPr lang="en-US" sz="1400" dirty="0" smtClean="0"/>
              <a:t>4. </a:t>
            </a:r>
            <a:r>
              <a:rPr lang="en-US" sz="1400" u="sng" dirty="0" err="1" smtClean="0">
                <a:hlinkClick r:id="rId2" tooltip="Author search for Jaap van den Heuvel."/>
              </a:rPr>
              <a:t>Jaap</a:t>
            </a:r>
            <a:r>
              <a:rPr lang="en-US" sz="1400" u="sng" dirty="0" smtClean="0">
                <a:hlinkClick r:id="rId2" tooltip="Author search for Jaap van den Heuvel."/>
              </a:rPr>
              <a:t> van den </a:t>
            </a:r>
            <a:r>
              <a:rPr lang="en-US" sz="1400" u="sng" dirty="0" err="1" smtClean="0">
                <a:hlinkClick r:id="rId2" tooltip="Author search for Jaap van den Heuvel."/>
              </a:rPr>
              <a:t>Heuvel</a:t>
            </a:r>
            <a:r>
              <a:rPr lang="en-US" sz="1400" dirty="0" smtClean="0"/>
              <a:t>,  </a:t>
            </a:r>
            <a:r>
              <a:rPr lang="en-US" sz="1400" u="sng" dirty="0" err="1" smtClean="0">
                <a:hlinkClick r:id="rId3" tooltip="Author search for Lida Koning."/>
              </a:rPr>
              <a:t>Lida</a:t>
            </a:r>
            <a:r>
              <a:rPr lang="en-US" sz="1400" u="sng" dirty="0" smtClean="0">
                <a:hlinkClick r:id="rId3" tooltip="Author search for Lida Koning."/>
              </a:rPr>
              <a:t> </a:t>
            </a:r>
            <a:r>
              <a:rPr lang="en-US" sz="1400" u="sng" dirty="0" err="1" smtClean="0">
                <a:hlinkClick r:id="rId3" tooltip="Author search for Lida Koning."/>
              </a:rPr>
              <a:t>Koning</a:t>
            </a:r>
            <a:r>
              <a:rPr lang="en-US" sz="1400" dirty="0" smtClean="0"/>
              <a:t>, </a:t>
            </a:r>
            <a:r>
              <a:rPr lang="en-US" sz="1400" u="sng" dirty="0" smtClean="0">
                <a:hlinkClick r:id="rId4" tooltip="Author search for Ad J.J.C. Bogers."/>
              </a:rPr>
              <a:t>Ad J.J.C. </a:t>
            </a:r>
            <a:r>
              <a:rPr lang="en-US" sz="1400" u="sng" dirty="0" err="1" smtClean="0">
                <a:hlinkClick r:id="rId4" tooltip="Author search for Ad J.J.C. Bogers."/>
              </a:rPr>
              <a:t>Bogers</a:t>
            </a:r>
            <a:r>
              <a:rPr lang="en-US" sz="1400" dirty="0" smtClean="0"/>
              <a:t>, </a:t>
            </a:r>
            <a:r>
              <a:rPr lang="en-US" sz="1400" u="sng" dirty="0" smtClean="0">
                <a:hlinkClick r:id="rId5" tooltip="Author search for Marc Berg."/>
              </a:rPr>
              <a:t>Marc Berg</a:t>
            </a:r>
            <a:r>
              <a:rPr lang="en-US" sz="1400" dirty="0" smtClean="0"/>
              <a:t>, </a:t>
            </a:r>
            <a:r>
              <a:rPr lang="en-US" sz="1400" u="sng" dirty="0" smtClean="0">
                <a:hlinkClick r:id="rId6" tooltip="Author search for Monique E.M. van Dijen."/>
              </a:rPr>
              <a:t>Monique E.M. van </a:t>
            </a:r>
            <a:r>
              <a:rPr lang="en-US" sz="1400" u="sng" dirty="0" err="1" smtClean="0">
                <a:hlinkClick r:id="rId6" tooltip="Author search for Monique E.M. van Dijen."/>
              </a:rPr>
              <a:t>Dijen</a:t>
            </a:r>
            <a:r>
              <a:rPr lang="en-US" sz="1400" dirty="0" smtClean="0"/>
              <a:t> (2005)- An ISO 9001 quality management system in a hospital: Bureaucracy or just benefits?, International Journal of Health Care Quality Assurance 18(4-5): 361-369</a:t>
            </a:r>
          </a:p>
          <a:p>
            <a:r>
              <a:rPr lang="en-US" sz="1400" dirty="0" smtClean="0"/>
              <a:t>5. Alphen </a:t>
            </a:r>
            <a:r>
              <a:rPr lang="en-US" sz="1400" dirty="0" err="1" smtClean="0"/>
              <a:t>aan</a:t>
            </a:r>
            <a:r>
              <a:rPr lang="en-US" sz="1400" dirty="0" smtClean="0"/>
              <a:t> den Rijn(2006)- The Effectiveness of ISO 9001 and Six Sigma in Healthcare.</a:t>
            </a:r>
          </a:p>
          <a:p>
            <a:r>
              <a:rPr lang="en-US" sz="1400" dirty="0" smtClean="0"/>
              <a:t>6. IPHS manual for 201-300 bedded hospital.</a:t>
            </a:r>
          </a:p>
          <a:p>
            <a:r>
              <a:rPr lang="en-US" sz="1400" dirty="0" smtClean="0"/>
              <a:t>7. </a:t>
            </a:r>
            <a:r>
              <a:rPr lang="en-US" sz="1400" u="sng" dirty="0" smtClean="0">
                <a:hlinkClick r:id="rId7"/>
              </a:rPr>
              <a:t>http://nhsrcindia.org/ann_report.php</a:t>
            </a:r>
            <a:endParaRPr lang="en-US" sz="1400" dirty="0" smtClean="0"/>
          </a:p>
          <a:p>
            <a:r>
              <a:rPr lang="en-US" sz="1400" dirty="0" smtClean="0"/>
              <a:t>8. </a:t>
            </a:r>
            <a:r>
              <a:rPr lang="en-US" sz="1400" u="sng" dirty="0" smtClean="0">
                <a:hlinkClick r:id="rId8"/>
              </a:rPr>
              <a:t>http://nhsrcindia.org/nhsrc_training_materials.php</a:t>
            </a:r>
            <a:endParaRPr lang="en-US" sz="1400" dirty="0" smtClean="0"/>
          </a:p>
          <a:p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 descr="C:\Documents and Settings\Shyam\Desktop\Desertation report\traditionalthankyou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0" y="1828800"/>
            <a:ext cx="5734050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38201"/>
            <a:ext cx="7772400" cy="4724400"/>
          </a:xfrm>
        </p:spPr>
        <p:txBody>
          <a:bodyPr/>
          <a:lstStyle/>
          <a:p>
            <a:r>
              <a:rPr lang="en-US" sz="2800" b="1" dirty="0" err="1" smtClean="0"/>
              <a:t>Hosmac</a:t>
            </a:r>
            <a:r>
              <a:rPr lang="en-US" sz="2800" b="1" dirty="0" smtClean="0"/>
              <a:t> India </a:t>
            </a:r>
            <a:r>
              <a:rPr lang="en-US" sz="2800" b="1" dirty="0" err="1" smtClean="0"/>
              <a:t>Pvt.Ltd</a:t>
            </a:r>
            <a:r>
              <a:rPr lang="en-US" sz="2800" b="1" dirty="0" smtClean="0"/>
              <a:t>.</a:t>
            </a:r>
            <a:endParaRPr lang="en-US" dirty="0" smtClean="0"/>
          </a:p>
          <a:p>
            <a:r>
              <a:rPr lang="en-US" dirty="0" smtClean="0"/>
              <a:t>Since 1986</a:t>
            </a:r>
          </a:p>
          <a:p>
            <a:r>
              <a:rPr lang="en-US" dirty="0" smtClean="0"/>
              <a:t>Founder: Dr. </a:t>
            </a:r>
            <a:r>
              <a:rPr lang="en-US" dirty="0" err="1" smtClean="0"/>
              <a:t>Vivek</a:t>
            </a:r>
            <a:r>
              <a:rPr lang="en-US" dirty="0" smtClean="0"/>
              <a:t> Desai</a:t>
            </a:r>
          </a:p>
          <a:p>
            <a:endParaRPr lang="en-US" dirty="0" smtClean="0"/>
          </a:p>
          <a:p>
            <a:r>
              <a:rPr lang="en-US" b="1" dirty="0" smtClean="0"/>
              <a:t>Scope of the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Consultancy services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services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Project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Health care management consultancy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Public health consultancy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Infrastructure audits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CC90-74C4-4A80-AABF-3ED16B26765F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24BC-09DA-4889-BDF7-3F61B15696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Gap Analysis?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5715000" cy="2438400"/>
          </a:xfrm>
          <a:ln w="38100">
            <a:solidFill>
              <a:schemeClr val="accent2"/>
            </a:solidFill>
          </a:ln>
        </p:spPr>
        <p:txBody>
          <a:bodyPr/>
          <a:lstStyle/>
          <a:p>
            <a:r>
              <a:rPr lang="en-US" b="1" dirty="0" smtClean="0"/>
              <a:t>Gap analysis is a survey instrument used to determine the gaps between a service offered and a customers expectations.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FF2F-CCAD-438B-A829-1F1BBC5348B4}" type="datetime1">
              <a:rPr lang="en-US" smtClean="0"/>
              <a:pPr/>
              <a:t>5/5/2012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half" idx="1"/>
          </p:nvPr>
        </p:nvSpPr>
        <p:spPr>
          <a:xfrm>
            <a:off x="2590800" y="4419600"/>
            <a:ext cx="5562600" cy="1676400"/>
          </a:xfrm>
          <a:solidFill>
            <a:srgbClr val="0070C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Compliance </a:t>
            </a:r>
          </a:p>
          <a:p>
            <a:pPr>
              <a:buNone/>
            </a:pPr>
            <a:r>
              <a:rPr lang="en-US" dirty="0" smtClean="0"/>
              <a:t>conforming to a rule/ policy/ standards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Government of Maharashtra (</a:t>
            </a:r>
            <a:r>
              <a:rPr lang="en-US" dirty="0" err="1" smtClean="0"/>
              <a:t>GoM</a:t>
            </a:r>
            <a:r>
              <a:rPr lang="en-US" dirty="0" smtClean="0"/>
              <a:t>) in its bid to bring about a paradigm shift in healthcare delivery system across the state.</a:t>
            </a:r>
          </a:p>
          <a:p>
            <a:r>
              <a:rPr lang="en-US" dirty="0" smtClean="0"/>
              <a:t>with the active technical assistance of National Health Systems Resource Centre (NHSRC), </a:t>
            </a:r>
          </a:p>
          <a:p>
            <a:r>
              <a:rPr lang="en-US" dirty="0" smtClean="0"/>
              <a:t>implementation of Quality Management Systems (QMS) as per the ISO 9001:2008 standards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A562-B33F-4DF4-9761-75F13E546CCF}" type="datetime1">
              <a:rPr lang="en-US" smtClean="0"/>
              <a:pPr/>
              <a:t>5/5/2012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24BC-09DA-4889-BDF7-3F61B15696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3048000"/>
            <a:ext cx="5867400" cy="29718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2">
                <a:lumMod val="95000"/>
                <a:lumOff val="5000"/>
              </a:schemeClr>
            </a:solidFill>
            <a:prstDash val="lg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/>
              <a:t>Phase 1 </a:t>
            </a:r>
          </a:p>
          <a:p>
            <a:endParaRPr lang="en-US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Site Assessment in District Hospital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Identify gaps / recommended / actual practices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Analyze gaps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Propose action plans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CACC-12B6-428E-AF0A-60D466C5FCD2}" type="datetime1">
              <a:rPr lang="en-US" smtClean="0"/>
              <a:pPr/>
              <a:t>5/5/2012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24BC-09DA-4889-BDF7-3F61B156969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609600" y="457200"/>
            <a:ext cx="6477000" cy="21336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ISO 9001 means identifying the elements in clinical and administrative practices that contribute to desirable outcomes, documenting those elements and instituting them as standard practice.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7467600" cy="25146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To assess compliance to </a:t>
            </a:r>
            <a:r>
              <a:rPr lang="en-US" dirty="0" smtClean="0"/>
              <a:t>FFH</a:t>
            </a:r>
            <a:r>
              <a:rPr lang="en-US" dirty="0" smtClean="0"/>
              <a:t> </a:t>
            </a:r>
            <a:r>
              <a:rPr lang="en-US" dirty="0" smtClean="0"/>
              <a:t>standards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To identify gaps in all departments of the hospital.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To prepare action plan to fulfill the gaps, if any.</a:t>
            </a:r>
          </a:p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870700" cy="6858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7848600" cy="19050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Exploratory / descriptive type of study: </a:t>
            </a:r>
            <a:r>
              <a:rPr lang="en-US" dirty="0" smtClean="0"/>
              <a:t>conducted for a problem that has not been clearly defined and it is by reviewing existing processes.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4724400"/>
            <a:ext cx="6400800" cy="2133600"/>
          </a:xfrm>
          <a:solidFill>
            <a:schemeClr val="bg2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Process Mapping &amp; Gap Analysis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Assessment against </a:t>
            </a:r>
            <a:r>
              <a:rPr lang="en-US" b="1" dirty="0" smtClean="0">
                <a:solidFill>
                  <a:srgbClr val="FF0000"/>
                </a:solidFill>
              </a:rPr>
              <a:t>FFH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standard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Preparation of Action Plan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en-US" dirty="0" smtClean="0"/>
              <a:t>Gap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962400" cy="2286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Process gaps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Infrastructure gaps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Equipment gaps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Manpower gaps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304800"/>
            <a:ext cx="7467600" cy="4876800"/>
          </a:xfrm>
          <a:solidFill>
            <a:schemeClr val="accent1"/>
          </a:solidFill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OPD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Timings not followed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Queue is not maintained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Available medicine list not updated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No external signage's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Not disabled friendly-no ramp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Citizen charter not present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Overcrowding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Waiting area is not sufficient 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51D7-E955-418B-AD37-A57B8BF05273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32EF-329F-4B43-96EE-713A53D6CC5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B8D891-BA19-4621-A7E2-31C96FCD2B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592</Words>
  <Application>Microsoft Office PowerPoint</Application>
  <PresentationFormat>On-screen Show (4:3)</PresentationFormat>
  <Paragraphs>144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Theme2</vt:lpstr>
      <vt:lpstr>SHYAM JOSHI PG/10/108 IIHMR  NEW DELHI</vt:lpstr>
      <vt:lpstr>Slide 2</vt:lpstr>
      <vt:lpstr>What Is Gap Analysis?</vt:lpstr>
      <vt:lpstr>Introduction</vt:lpstr>
      <vt:lpstr>Slide 5</vt:lpstr>
      <vt:lpstr>Objectives </vt:lpstr>
      <vt:lpstr>Methodology</vt:lpstr>
      <vt:lpstr>Gap Analysis</vt:lpstr>
      <vt:lpstr>Slide 9</vt:lpstr>
      <vt:lpstr>Slide 10</vt:lpstr>
      <vt:lpstr>Action Plan </vt:lpstr>
      <vt:lpstr>Slide 12</vt:lpstr>
      <vt:lpstr>Training should be given </vt:lpstr>
      <vt:lpstr>Checklist </vt:lpstr>
      <vt:lpstr>References 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Finance</dc:title>
  <dc:subject/>
  <dc:creator>iihmr</dc:creator>
  <cp:keywords/>
  <dc:description/>
  <cp:lastModifiedBy>iihmr</cp:lastModifiedBy>
  <cp:revision>86</cp:revision>
  <dcterms:created xsi:type="dcterms:W3CDTF">2012-04-29T09:14:17Z</dcterms:created>
  <dcterms:modified xsi:type="dcterms:W3CDTF">2012-05-05T09:28:25Z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TC103368229990</vt:lpwstr>
  </property>
</Properties>
</file>