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86" r:id="rId4"/>
    <p:sldId id="287" r:id="rId5"/>
    <p:sldId id="258" r:id="rId6"/>
    <p:sldId id="259" r:id="rId7"/>
    <p:sldId id="261" r:id="rId8"/>
    <p:sldId id="277" r:id="rId9"/>
    <p:sldId id="262" r:id="rId10"/>
    <p:sldId id="278" r:id="rId11"/>
    <p:sldId id="263" r:id="rId12"/>
    <p:sldId id="279" r:id="rId13"/>
    <p:sldId id="280" r:id="rId14"/>
    <p:sldId id="281" r:id="rId15"/>
    <p:sldId id="282" r:id="rId16"/>
    <p:sldId id="283" r:id="rId17"/>
    <p:sldId id="264" r:id="rId18"/>
    <p:sldId id="265" r:id="rId19"/>
    <p:sldId id="266" r:id="rId20"/>
    <p:sldId id="267" r:id="rId21"/>
    <p:sldId id="288" r:id="rId22"/>
    <p:sldId id="268" r:id="rId23"/>
    <p:sldId id="269" r:id="rId24"/>
    <p:sldId id="272" r:id="rId25"/>
    <p:sldId id="270" r:id="rId26"/>
    <p:sldId id="271" r:id="rId27"/>
    <p:sldId id="273" r:id="rId28"/>
    <p:sldId id="274" r:id="rId29"/>
    <p:sldId id="275" r:id="rId30"/>
    <p:sldId id="284" r:id="rId31"/>
    <p:sldId id="276" r:id="rId32"/>
    <p:sldId id="285"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589" autoAdjust="0"/>
  </p:normalViewPr>
  <p:slideViewPr>
    <p:cSldViewPr>
      <p:cViewPr>
        <p:scale>
          <a:sx n="70" d="100"/>
          <a:sy n="70" d="100"/>
        </p:scale>
        <p:origin x="-1386"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AC0F35-8B26-4D13-BDB3-C5461F84221A}"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AC0F35-8B26-4D13-BDB3-C5461F84221A}"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AC0F35-8B26-4D13-BDB3-C5461F84221A}"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AC0F35-8B26-4D13-BDB3-C5461F84221A}"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AC0F35-8B26-4D13-BDB3-C5461F84221A}"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AC0F35-8B26-4D13-BDB3-C5461F84221A}"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AC0F35-8B26-4D13-BDB3-C5461F84221A}" type="datetimeFigureOut">
              <a:rPr lang="en-US" smtClean="0"/>
              <a:pPr/>
              <a:t>5/3/2012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AC0F35-8B26-4D13-BDB3-C5461F84221A}" type="datetimeFigureOut">
              <a:rPr lang="en-US" smtClean="0"/>
              <a:pPr/>
              <a:t>5/3/2012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C0F35-8B26-4D13-BDB3-C5461F84221A}" type="datetimeFigureOut">
              <a:rPr lang="en-US" smtClean="0"/>
              <a:pPr/>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AC0F35-8B26-4D13-BDB3-C5461F84221A}"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AC0F35-8B26-4D13-BDB3-C5461F84221A}"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5DC78-03F4-4C17-B605-1B21803111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0000"/>
            <a:lum/>
          </a:blip>
          <a:srcRect/>
          <a:stretch>
            <a:fillRect t="-49000" b="-4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C0F35-8B26-4D13-BDB3-C5461F84221A}" type="datetimeFigureOut">
              <a:rPr lang="en-US" smtClean="0"/>
              <a:pPr/>
              <a:t>5/3/2012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5DC78-03F4-4C17-B605-1B21803111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86200"/>
            <a:ext cx="8458200" cy="2362200"/>
          </a:xfrm>
        </p:spPr>
        <p:txBody>
          <a:bodyPr>
            <a:normAutofit/>
          </a:bodyPr>
          <a:lstStyle/>
          <a:p>
            <a:pPr algn="l"/>
            <a:r>
              <a:rPr lang="en-US" dirty="0" smtClean="0">
                <a:solidFill>
                  <a:schemeClr val="tx1"/>
                </a:solidFill>
              </a:rPr>
              <a:t>                                                            </a:t>
            </a:r>
            <a:endParaRPr lang="en-US" dirty="0">
              <a:solidFill>
                <a:schemeClr val="tx1"/>
              </a:solidFill>
            </a:endParaRPr>
          </a:p>
        </p:txBody>
      </p:sp>
      <p:sp>
        <p:nvSpPr>
          <p:cNvPr id="4" name="Rectangle 3"/>
          <p:cNvSpPr/>
          <p:nvPr/>
        </p:nvSpPr>
        <p:spPr>
          <a:xfrm>
            <a:off x="62673" y="0"/>
            <a:ext cx="9081327" cy="923330"/>
          </a:xfrm>
          <a:prstGeom prst="rect">
            <a:avLst/>
          </a:prstGeom>
          <a:noFill/>
        </p:spPr>
        <p:txBody>
          <a:bodyPr wrap="square" lIns="91440" tIns="45720" rIns="91440" bIns="45720">
            <a:spAutoFit/>
          </a:bodyPr>
          <a:lstStyle/>
          <a:p>
            <a:pPr algn="ct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endParaRPr>
          </a:p>
        </p:txBody>
      </p:sp>
      <p:sp>
        <p:nvSpPr>
          <p:cNvPr id="5" name="Rectangle 4"/>
          <p:cNvSpPr/>
          <p:nvPr/>
        </p:nvSpPr>
        <p:spPr>
          <a:xfrm>
            <a:off x="-2592" y="4795897"/>
            <a:ext cx="9291326" cy="2062103"/>
          </a:xfrm>
          <a:prstGeom prst="rect">
            <a:avLst/>
          </a:prstGeom>
          <a:noFill/>
          <a:effectLst>
            <a:glow rad="228600">
              <a:schemeClr val="accent4">
                <a:satMod val="175000"/>
                <a:alpha val="40000"/>
              </a:schemeClr>
            </a:glow>
          </a:effectLst>
        </p:spPr>
        <p:txBody>
          <a:bodyPr wrap="none" lIns="91440" tIns="45720" rIns="91440" bIns="45720">
            <a:spAutoFit/>
          </a:bodyPr>
          <a:lstStyle/>
          <a:p>
            <a:pPr algn="ctr"/>
            <a:r>
              <a:rPr lang="en-US" sz="3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rPr>
              <a:t>                                                            BY </a:t>
            </a:r>
          </a:p>
          <a:p>
            <a:pPr algn="ctr"/>
            <a:r>
              <a:rPr lang="en-US" sz="3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rPr>
              <a:t>                                                           Jyotsna Sharma</a:t>
            </a:r>
          </a:p>
          <a:p>
            <a:pPr algn="ctr"/>
            <a:r>
              <a:rPr lang="en-US" sz="3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rPr>
              <a:t>                                                           Health Batch</a:t>
            </a:r>
          </a:p>
          <a:p>
            <a:pPr algn="ctr"/>
            <a:r>
              <a:rPr lang="en-US" sz="3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rPr>
              <a:t>                                                          Roll No. PG/10/80</a:t>
            </a:r>
            <a:endParaRPr lang="en-US" sz="3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endParaRPr>
          </a:p>
        </p:txBody>
      </p:sp>
      <p:sp>
        <p:nvSpPr>
          <p:cNvPr id="8" name="TextBox 7"/>
          <p:cNvSpPr txBox="1"/>
          <p:nvPr/>
        </p:nvSpPr>
        <p:spPr>
          <a:xfrm>
            <a:off x="2057400" y="1447800"/>
            <a:ext cx="184731" cy="369332"/>
          </a:xfrm>
          <a:prstGeom prst="rect">
            <a:avLst/>
          </a:prstGeom>
          <a:noFill/>
        </p:spPr>
        <p:txBody>
          <a:bodyPr wrap="none" rtlCol="0">
            <a:spAutoFit/>
          </a:bodyPr>
          <a:lstStyle/>
          <a:p>
            <a:endParaRPr lang="en-US" i="1" dirty="0"/>
          </a:p>
        </p:txBody>
      </p:sp>
      <p:sp>
        <p:nvSpPr>
          <p:cNvPr id="11" name="Rectangle 10"/>
          <p:cNvSpPr/>
          <p:nvPr/>
        </p:nvSpPr>
        <p:spPr>
          <a:xfrm>
            <a:off x="0" y="0"/>
            <a:ext cx="8153400" cy="1754326"/>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Dissertation in Engender Health</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1026" name="Picture 2" descr="C:\Documents and Settings\iihmr2011\Desktop\Dhaulana-client coaching by ASHA.JPG"/>
          <p:cNvPicPr>
            <a:picLocks noChangeAspect="1" noChangeArrowheads="1"/>
          </p:cNvPicPr>
          <p:nvPr/>
        </p:nvPicPr>
        <p:blipFill>
          <a:blip r:embed="rId2" cstate="print"/>
          <a:srcRect/>
          <a:stretch>
            <a:fillRect/>
          </a:stretch>
        </p:blipFill>
        <p:spPr bwMode="auto">
          <a:xfrm>
            <a:off x="1143000" y="1828800"/>
            <a:ext cx="7239000" cy="2895600"/>
          </a:xfrm>
          <a:prstGeom prst="rect">
            <a:avLst/>
          </a:prstGeom>
          <a:noFill/>
        </p:spPr>
      </p:pic>
      <p:pic>
        <p:nvPicPr>
          <p:cNvPr id="10" name="Picture 2" descr="C:\Documents and Settings\Jyotsna B\My Documents\Downloads\image003.jpg"/>
          <p:cNvPicPr>
            <a:picLocks noChangeAspect="1" noChangeArrowheads="1"/>
          </p:cNvPicPr>
          <p:nvPr/>
        </p:nvPicPr>
        <p:blipFill>
          <a:blip r:embed="rId3"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14350" indent="-514350">
              <a:buNone/>
            </a:pPr>
            <a:r>
              <a:rPr lang="en-US" b="1" i="1" dirty="0" smtClean="0">
                <a:latin typeface="Times New Roman" pitchFamily="18" charset="0"/>
                <a:cs typeface="Times New Roman" pitchFamily="18" charset="0"/>
              </a:rPr>
              <a:t>4.  Study tool:- </a:t>
            </a:r>
            <a:r>
              <a:rPr lang="en-US" dirty="0" smtClean="0">
                <a:latin typeface="Times New Roman" pitchFamily="18" charset="0"/>
                <a:cs typeface="Times New Roman" pitchFamily="18" charset="0"/>
              </a:rPr>
              <a:t>Open ended In depth Interview  guide</a:t>
            </a:r>
          </a:p>
          <a:p>
            <a:pPr marL="514350" indent="-514350">
              <a:buNone/>
            </a:pPr>
            <a:endParaRPr lang="en-US" b="1" i="1" dirty="0" smtClean="0">
              <a:latin typeface="Times New Roman" pitchFamily="18" charset="0"/>
              <a:cs typeface="Times New Roman" pitchFamily="18" charset="0"/>
            </a:endParaRPr>
          </a:p>
          <a:p>
            <a:pPr marL="514350" indent="-514350">
              <a:buFont typeface="+mj-lt"/>
              <a:buAutoNum type="arabicParenR"/>
            </a:pPr>
            <a:r>
              <a:rPr lang="en-US" b="1" i="1" dirty="0" smtClean="0">
                <a:latin typeface="Times New Roman" pitchFamily="18" charset="0"/>
                <a:cs typeface="Times New Roman" pitchFamily="18" charset="0"/>
              </a:rPr>
              <a:t>Process of development of tool</a:t>
            </a:r>
          </a:p>
          <a:p>
            <a:pPr marL="514350" indent="-514350">
              <a:buFont typeface="+mj-lt"/>
              <a:buAutoNum type="arabicParenR"/>
            </a:pPr>
            <a:endParaRPr lang="en-US" b="1" i="1" dirty="0" smtClean="0">
              <a:latin typeface="Times New Roman" pitchFamily="18" charset="0"/>
              <a:cs typeface="Times New Roman" pitchFamily="18" charset="0"/>
            </a:endParaRPr>
          </a:p>
          <a:p>
            <a:pPr marL="514350" indent="-514350">
              <a:buFont typeface="+mj-lt"/>
              <a:buAutoNum type="arabicParenR"/>
            </a:pPr>
            <a:r>
              <a:rPr lang="en-US" b="1" i="1" dirty="0" smtClean="0">
                <a:latin typeface="Times New Roman" pitchFamily="18" charset="0"/>
                <a:cs typeface="Times New Roman" pitchFamily="18" charset="0"/>
              </a:rPr>
              <a:t>Pilot testing of tool and finalizing </a:t>
            </a:r>
          </a:p>
          <a:p>
            <a:pPr marL="514350" indent="-514350">
              <a:buFont typeface="+mj-lt"/>
              <a:buAutoNum type="arabicParenR"/>
            </a:pPr>
            <a:endParaRPr lang="en-US" b="1" i="1" dirty="0" smtClean="0">
              <a:latin typeface="Times New Roman" pitchFamily="18" charset="0"/>
              <a:cs typeface="Times New Roman" pitchFamily="18" charset="0"/>
            </a:endParaRPr>
          </a:p>
          <a:p>
            <a:pPr marL="514350" indent="-514350">
              <a:buFont typeface="+mj-lt"/>
              <a:buAutoNum type="arabicParenR"/>
            </a:pPr>
            <a:r>
              <a:rPr lang="en-US" b="1" i="1" dirty="0" smtClean="0">
                <a:latin typeface="Times New Roman" pitchFamily="18" charset="0"/>
                <a:cs typeface="Times New Roman" pitchFamily="18" charset="0"/>
              </a:rPr>
              <a:t>Finalization of study </a:t>
            </a:r>
            <a:r>
              <a:rPr lang="en-US" b="1" i="1" dirty="0" smtClean="0">
                <a:latin typeface="Times New Roman" pitchFamily="18" charset="0"/>
                <a:cs typeface="Times New Roman" pitchFamily="18" charset="0"/>
              </a:rPr>
              <a:t>tool and </a:t>
            </a:r>
            <a:r>
              <a:rPr lang="en-US" b="1" i="1" dirty="0" smtClean="0">
                <a:latin typeface="Times New Roman" pitchFamily="18" charset="0"/>
                <a:cs typeface="Times New Roman" pitchFamily="18" charset="0"/>
              </a:rPr>
              <a:t>Process </a:t>
            </a:r>
            <a:r>
              <a:rPr lang="en-US" b="1" i="1" dirty="0" smtClean="0">
                <a:latin typeface="Times New Roman" pitchFamily="18" charset="0"/>
                <a:cs typeface="Times New Roman" pitchFamily="18" charset="0"/>
              </a:rPr>
              <a:t>of administration of study tool</a:t>
            </a:r>
            <a:endParaRPr lang="en-US" b="1" i="1" dirty="0" smtClean="0">
              <a:latin typeface="Times New Roman" pitchFamily="18" charset="0"/>
              <a:cs typeface="Times New Roman" pitchFamily="18" charset="0"/>
            </a:endParaRPr>
          </a:p>
          <a:p>
            <a:endParaRPr lang="en-US" dirty="0"/>
          </a:p>
        </p:txBody>
      </p:sp>
      <p:sp>
        <p:nvSpPr>
          <p:cNvPr id="4" name="Rectangle 3"/>
          <p:cNvSpPr/>
          <p:nvPr/>
        </p:nvSpPr>
        <p:spPr>
          <a:xfrm>
            <a:off x="1828800" y="304800"/>
            <a:ext cx="5791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Conti…..</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None/>
            </a:pPr>
            <a:r>
              <a:rPr lang="en-US" b="1" i="1" dirty="0" smtClean="0">
                <a:latin typeface="Times New Roman" pitchFamily="18" charset="0"/>
                <a:cs typeface="Times New Roman" pitchFamily="18" charset="0"/>
              </a:rPr>
              <a:t>5. Data collection:-</a:t>
            </a:r>
          </a:p>
          <a:p>
            <a:pPr marL="514350" indent="-514350">
              <a:buNone/>
            </a:pPr>
            <a:endParaRPr lang="en-US" b="1" i="1" dirty="0" smtClean="0">
              <a:latin typeface="Times New Roman" pitchFamily="18" charset="0"/>
              <a:cs typeface="Times New Roman" pitchFamily="18" charset="0"/>
            </a:endParaRPr>
          </a:p>
          <a:p>
            <a:pPr marL="514350" indent="-514350"/>
            <a:r>
              <a:rPr lang="en-US" b="1" i="1" dirty="0" smtClean="0">
                <a:latin typeface="Times New Roman" pitchFamily="18" charset="0"/>
                <a:cs typeface="Times New Roman" pitchFamily="18" charset="0"/>
              </a:rPr>
              <a:t> </a:t>
            </a:r>
            <a:r>
              <a:rPr lang="en-US" dirty="0">
                <a:latin typeface="Times New Roman" pitchFamily="18" charset="0"/>
                <a:cs typeface="Times New Roman" pitchFamily="18" charset="0"/>
              </a:rPr>
              <a:t>The guides were originally developed in English </a:t>
            </a:r>
            <a:endParaRPr lang="en-US" dirty="0" smtClean="0">
              <a:latin typeface="Times New Roman" pitchFamily="18" charset="0"/>
              <a:cs typeface="Times New Roman" pitchFamily="18" charset="0"/>
            </a:endParaRPr>
          </a:p>
          <a:p>
            <a:pPr marL="514350" indent="-514350">
              <a:buNone/>
            </a:pPr>
            <a:endParaRPr lang="en-US" dirty="0">
              <a:latin typeface="Times New Roman" pitchFamily="18" charset="0"/>
              <a:cs typeface="Times New Roman" pitchFamily="18" charset="0"/>
            </a:endParaRPr>
          </a:p>
          <a:p>
            <a:pPr marL="514350" indent="-514350"/>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main themes of the guides </a:t>
            </a:r>
            <a:r>
              <a:rPr lang="en-US" dirty="0" smtClean="0">
                <a:latin typeface="Times New Roman" pitchFamily="18" charset="0"/>
                <a:cs typeface="Times New Roman" pitchFamily="18" charset="0"/>
              </a:rPr>
              <a:t>include sections on </a:t>
            </a:r>
            <a:r>
              <a:rPr lang="en-US" dirty="0">
                <a:latin typeface="Times New Roman" pitchFamily="18" charset="0"/>
                <a:cs typeface="Times New Roman" pitchFamily="18" charset="0"/>
              </a:rPr>
              <a:t>Knowledge &amp; practices of ASHAs regarding NSV </a:t>
            </a:r>
            <a:r>
              <a:rPr lang="en-US" dirty="0" smtClean="0">
                <a:latin typeface="Times New Roman" pitchFamily="18" charset="0"/>
                <a:cs typeface="Times New Roman" pitchFamily="18" charset="0"/>
              </a:rPr>
              <a:t>fact.</a:t>
            </a:r>
          </a:p>
        </p:txBody>
      </p:sp>
      <p:sp>
        <p:nvSpPr>
          <p:cNvPr id="4" name="Rectangle 3"/>
          <p:cNvSpPr/>
          <p:nvPr/>
        </p:nvSpPr>
        <p:spPr>
          <a:xfrm>
            <a:off x="1828800" y="304800"/>
            <a:ext cx="5791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Conti…..</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buNone/>
            </a:pPr>
            <a:r>
              <a:rPr lang="en-US" b="1" i="1" dirty="0" smtClean="0">
                <a:latin typeface="Times New Roman" pitchFamily="18" charset="0"/>
                <a:cs typeface="Times New Roman" pitchFamily="18" charset="0"/>
              </a:rPr>
              <a:t>6.  Analysis Procedure:-</a:t>
            </a:r>
            <a:r>
              <a:rPr lang="en-US" b="1" dirty="0" smtClean="0"/>
              <a:t> </a:t>
            </a:r>
            <a:r>
              <a:rPr lang="en-US" dirty="0" smtClean="0">
                <a:latin typeface="Times New Roman" pitchFamily="18" charset="0"/>
                <a:cs typeface="Times New Roman" pitchFamily="18" charset="0"/>
              </a:rPr>
              <a:t>Following </a:t>
            </a:r>
            <a:r>
              <a:rPr lang="en-US" dirty="0">
                <a:latin typeface="Times New Roman" pitchFamily="18" charset="0"/>
                <a:cs typeface="Times New Roman" pitchFamily="18" charset="0"/>
              </a:rPr>
              <a:t>protocol in content analysis of in-depth interview of ASHA workers was used. </a:t>
            </a:r>
            <a:endParaRPr lang="en-US" dirty="0" smtClean="0">
              <a:latin typeface="Times New Roman" pitchFamily="18" charset="0"/>
              <a:cs typeface="Times New Roman" pitchFamily="18" charset="0"/>
            </a:endParaRPr>
          </a:p>
          <a:p>
            <a:pPr marL="514350" lvl="0" indent="-514350">
              <a:buFont typeface="+mj-lt"/>
              <a:buAutoNum type="arabicParenR"/>
            </a:pPr>
            <a:r>
              <a:rPr lang="en-US" dirty="0">
                <a:latin typeface="Times New Roman" pitchFamily="18" charset="0"/>
                <a:cs typeface="Times New Roman" pitchFamily="18" charset="0"/>
              </a:rPr>
              <a:t>Preparation of </a:t>
            </a:r>
            <a:r>
              <a:rPr lang="en-US" dirty="0" smtClean="0">
                <a:latin typeface="Times New Roman" pitchFamily="18" charset="0"/>
                <a:cs typeface="Times New Roman" pitchFamily="18" charset="0"/>
              </a:rPr>
              <a:t>transcript</a:t>
            </a:r>
          </a:p>
          <a:p>
            <a:pPr marL="514350" lvl="0" indent="-514350">
              <a:buFont typeface="+mj-lt"/>
              <a:buAutoNum type="arabicParenR"/>
            </a:pPr>
            <a:r>
              <a:rPr lang="en-US" dirty="0">
                <a:latin typeface="Times New Roman" pitchFamily="18" charset="0"/>
                <a:cs typeface="Times New Roman" pitchFamily="18" charset="0"/>
              </a:rPr>
              <a:t>Arranging the data for content </a:t>
            </a:r>
            <a:r>
              <a:rPr lang="en-US" dirty="0" smtClean="0">
                <a:latin typeface="Times New Roman" pitchFamily="18" charset="0"/>
                <a:cs typeface="Times New Roman" pitchFamily="18" charset="0"/>
              </a:rPr>
              <a:t>analysis</a:t>
            </a:r>
          </a:p>
          <a:p>
            <a:pPr marL="514350" lvl="0" indent="-514350">
              <a:buFont typeface="+mj-lt"/>
              <a:buAutoNum type="arabicParenR"/>
            </a:pPr>
            <a:r>
              <a:rPr lang="en-US" dirty="0">
                <a:latin typeface="Times New Roman" pitchFamily="18" charset="0"/>
                <a:cs typeface="Times New Roman" pitchFamily="18" charset="0"/>
              </a:rPr>
              <a:t>Deciding coding </a:t>
            </a:r>
            <a:r>
              <a:rPr lang="en-US" dirty="0" smtClean="0">
                <a:latin typeface="Times New Roman" pitchFamily="18" charset="0"/>
                <a:cs typeface="Times New Roman" pitchFamily="18" charset="0"/>
              </a:rPr>
              <a:t>units-</a:t>
            </a:r>
            <a:r>
              <a:rPr lang="en-US" dirty="0"/>
              <a:t> </a:t>
            </a:r>
            <a:r>
              <a:rPr lang="en-US" dirty="0">
                <a:latin typeface="Times New Roman" pitchFamily="18" charset="0"/>
                <a:cs typeface="Times New Roman" pitchFamily="18" charset="0"/>
              </a:rPr>
              <a:t>We used in-depth interview text as coding unit.</a:t>
            </a:r>
            <a:r>
              <a:rPr lang="en-US" dirty="0" smtClean="0">
                <a:latin typeface="Times New Roman" pitchFamily="18" charset="0"/>
                <a:cs typeface="Times New Roman" pitchFamily="18" charset="0"/>
              </a:rPr>
              <a:t> </a:t>
            </a:r>
          </a:p>
          <a:p>
            <a:pPr marL="514350" lvl="0" indent="-514350">
              <a:buFont typeface="+mj-lt"/>
              <a:buAutoNum type="arabicParenR"/>
            </a:pPr>
            <a:endParaRPr lang="en-US" dirty="0" smtClean="0">
              <a:latin typeface="Times New Roman" pitchFamily="18" charset="0"/>
              <a:cs typeface="Times New Roman" pitchFamily="18" charset="0"/>
            </a:endParaRPr>
          </a:p>
          <a:p>
            <a:pPr marL="514350" lvl="0" indent="-514350">
              <a:buNone/>
            </a:pPr>
            <a:endParaRPr lang="en-US" i="1" dirty="0">
              <a:latin typeface="Times New Roman" pitchFamily="18" charset="0"/>
              <a:cs typeface="Times New Roman" pitchFamily="18" charset="0"/>
            </a:endParaRPr>
          </a:p>
          <a:p>
            <a:pPr>
              <a:buNone/>
            </a:pPr>
            <a:endParaRPr lang="en-US" b="1" i="1" dirty="0" smtClean="0">
              <a:latin typeface="Times New Roman" pitchFamily="18" charset="0"/>
              <a:cs typeface="Times New Roman" pitchFamily="18" charset="0"/>
            </a:endParaRPr>
          </a:p>
          <a:p>
            <a:endParaRPr lang="en-US" dirty="0"/>
          </a:p>
        </p:txBody>
      </p:sp>
      <p:sp>
        <p:nvSpPr>
          <p:cNvPr id="4" name="Rectangle 3"/>
          <p:cNvSpPr/>
          <p:nvPr/>
        </p:nvSpPr>
        <p:spPr>
          <a:xfrm>
            <a:off x="1828800" y="448270"/>
            <a:ext cx="5791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Conti…..</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buNone/>
            </a:pPr>
            <a:r>
              <a:rPr lang="en-US" dirty="0" smtClean="0"/>
              <a:t>4) </a:t>
            </a:r>
            <a:r>
              <a:rPr lang="en-US" b="1" dirty="0">
                <a:latin typeface="Times New Roman" pitchFamily="18" charset="0"/>
                <a:cs typeface="Times New Roman" pitchFamily="18" charset="0"/>
              </a:rPr>
              <a:t>Deciding Categories- </a:t>
            </a:r>
            <a:r>
              <a:rPr lang="en-US" dirty="0">
                <a:latin typeface="Times New Roman" pitchFamily="18" charset="0"/>
                <a:cs typeface="Times New Roman" pitchFamily="18" charset="0"/>
              </a:rPr>
              <a:t>The categories that immerged from intensive reading were – Knowledge regarding General Facts of NSV, Recognition of eligible </a:t>
            </a:r>
            <a:r>
              <a:rPr lang="en-US" dirty="0" smtClean="0">
                <a:latin typeface="Times New Roman" pitchFamily="18" charset="0"/>
                <a:cs typeface="Times New Roman" pitchFamily="18" charset="0"/>
              </a:rPr>
              <a:t>couples, </a:t>
            </a:r>
            <a:r>
              <a:rPr lang="en-US" dirty="0">
                <a:latin typeface="Times New Roman" pitchFamily="18" charset="0"/>
                <a:cs typeface="Times New Roman" pitchFamily="18" charset="0"/>
              </a:rPr>
              <a:t>Pre NSV </a:t>
            </a:r>
            <a:r>
              <a:rPr lang="en-US" dirty="0" smtClean="0">
                <a:latin typeface="Times New Roman" pitchFamily="18" charset="0"/>
                <a:cs typeface="Times New Roman" pitchFamily="18" charset="0"/>
              </a:rPr>
              <a:t>Guidance </a:t>
            </a:r>
            <a:r>
              <a:rPr lang="en-US" dirty="0">
                <a:latin typeface="Times New Roman" pitchFamily="18" charset="0"/>
                <a:cs typeface="Times New Roman" pitchFamily="18" charset="0"/>
              </a:rPr>
              <a:t>and Post NSV Guidance Convince Client for </a:t>
            </a:r>
            <a:r>
              <a:rPr lang="en-US" dirty="0" smtClean="0">
                <a:latin typeface="Times New Roman" pitchFamily="18" charset="0"/>
                <a:cs typeface="Times New Roman" pitchFamily="18" charset="0"/>
              </a:rPr>
              <a:t>NSV </a:t>
            </a:r>
            <a:r>
              <a:rPr lang="en-US" dirty="0" smtClean="0">
                <a:latin typeface="Times New Roman" pitchFamily="18" charset="0"/>
                <a:cs typeface="Times New Roman" pitchFamily="18" charset="0"/>
              </a:rPr>
              <a:t>and </a:t>
            </a:r>
            <a:r>
              <a:rPr lang="en-US" dirty="0">
                <a:latin typeface="Times New Roman" pitchFamily="18" charset="0"/>
                <a:cs typeface="Times New Roman" pitchFamily="18" charset="0"/>
              </a:rPr>
              <a:t>Motivational factors for an ASHA Each category was further coded with Nodes as shown in the following table</a:t>
            </a:r>
            <a:r>
              <a:rPr lang="en-US" dirty="0"/>
              <a:t>.</a:t>
            </a:r>
          </a:p>
          <a:p>
            <a:pPr marL="514350" indent="-514350">
              <a:buNone/>
            </a:pPr>
            <a:endParaRPr lang="en-US" dirty="0" smtClean="0">
              <a:latin typeface="Times New Roman" pitchFamily="18" charset="0"/>
              <a:cs typeface="Times New Roman" pitchFamily="18" charset="0"/>
            </a:endParaRPr>
          </a:p>
          <a:p>
            <a:pPr marL="514350" indent="-514350">
              <a:buNone/>
            </a:pPr>
            <a:endParaRPr lang="en-US" dirty="0">
              <a:latin typeface="Times New Roman" pitchFamily="18" charset="0"/>
              <a:cs typeface="Times New Roman" pitchFamily="18" charset="0"/>
            </a:endParaRPr>
          </a:p>
        </p:txBody>
      </p:sp>
      <p:sp>
        <p:nvSpPr>
          <p:cNvPr id="4" name="Rectangle 3"/>
          <p:cNvSpPr/>
          <p:nvPr/>
        </p:nvSpPr>
        <p:spPr>
          <a:xfrm>
            <a:off x="1828800" y="304800"/>
            <a:ext cx="5791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Conti…..</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14400" y="0"/>
          <a:ext cx="7239000" cy="6651227"/>
        </p:xfrm>
        <a:graphic>
          <a:graphicData uri="http://schemas.openxmlformats.org/drawingml/2006/table">
            <a:tbl>
              <a:tblPr/>
              <a:tblGrid>
                <a:gridCol w="3723742"/>
                <a:gridCol w="3515258"/>
              </a:tblGrid>
              <a:tr h="229949">
                <a:tc>
                  <a:txBody>
                    <a:bodyPr/>
                    <a:lstStyle/>
                    <a:p>
                      <a:pPr marL="0" marR="0" algn="just">
                        <a:lnSpc>
                          <a:spcPct val="115000"/>
                        </a:lnSpc>
                        <a:spcBef>
                          <a:spcPts val="0"/>
                        </a:spcBef>
                        <a:spcAft>
                          <a:spcPts val="1000"/>
                        </a:spcAft>
                      </a:pPr>
                      <a:r>
                        <a:rPr lang="en-US" sz="1600" b="1" dirty="0">
                          <a:latin typeface="Verdana"/>
                          <a:ea typeface="Times New Roman"/>
                          <a:cs typeface="Times New Roman"/>
                        </a:rPr>
                        <a:t>Category</a:t>
                      </a:r>
                      <a:endParaRPr lang="en-US" sz="1600" b="1" dirty="0">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Verdana"/>
                          <a:ea typeface="Times New Roman"/>
                          <a:cs typeface="Times New Roman"/>
                        </a:rPr>
                        <a:t>Node</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gridSpan="2">
                  <a:txBody>
                    <a:bodyPr/>
                    <a:lstStyle/>
                    <a:p>
                      <a:pPr marL="0" marR="0" algn="just">
                        <a:lnSpc>
                          <a:spcPct val="115000"/>
                        </a:lnSpc>
                        <a:spcBef>
                          <a:spcPts val="0"/>
                        </a:spcBef>
                        <a:spcAft>
                          <a:spcPts val="1000"/>
                        </a:spcAft>
                      </a:pPr>
                      <a:endParaRPr lang="en-US" sz="1600" b="1" dirty="0">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482075">
                <a:tc>
                  <a:txBody>
                    <a:bodyPr/>
                    <a:lstStyle/>
                    <a:p>
                      <a:pPr marL="0" marR="0" algn="l">
                        <a:lnSpc>
                          <a:spcPct val="115000"/>
                        </a:lnSpc>
                        <a:spcBef>
                          <a:spcPts val="0"/>
                        </a:spcBef>
                        <a:spcAft>
                          <a:spcPts val="1000"/>
                        </a:spcAft>
                      </a:pPr>
                      <a:r>
                        <a:rPr lang="en-US" sz="1600" b="1">
                          <a:latin typeface="Verdana"/>
                          <a:ea typeface="Times New Roman"/>
                          <a:cs typeface="Times New Roman"/>
                        </a:rPr>
                        <a:t>Knowledge regarding General Facts of NSV</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Permanent method</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Less time taking</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bleeding</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dirty="0">
                          <a:latin typeface="Times New Roman"/>
                          <a:ea typeface="Times New Roman"/>
                          <a:cs typeface="Times New Roman"/>
                        </a:rPr>
                        <a:t>Weakness</a:t>
                      </a:r>
                      <a:endParaRPr lang="en-US" sz="1600" b="1" dirty="0">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 pain</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600" b="1">
                          <a:latin typeface="Times New Roman"/>
                          <a:ea typeface="Times New Roman"/>
                          <a:cs typeface="Times New Roman"/>
                        </a:rPr>
                        <a:t>Start working in few days(2 days)</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sexual relationship</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contraceptives</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Honorium of 1100</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gridSpan="2">
                  <a:txBody>
                    <a:bodyPr/>
                    <a:lstStyle/>
                    <a:p>
                      <a:pPr marL="0" marR="0" algn="just">
                        <a:lnSpc>
                          <a:spcPct val="115000"/>
                        </a:lnSpc>
                        <a:spcBef>
                          <a:spcPts val="0"/>
                        </a:spcBef>
                        <a:spcAft>
                          <a:spcPts val="1000"/>
                        </a:spcAft>
                      </a:pPr>
                      <a:endParaRPr lang="en-US" sz="1600" b="1">
                        <a:latin typeface="Times New Roman"/>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482075">
                <a:tc>
                  <a:txBody>
                    <a:bodyPr/>
                    <a:lstStyle/>
                    <a:p>
                      <a:pPr marL="0" marR="0" algn="l">
                        <a:lnSpc>
                          <a:spcPct val="115000"/>
                        </a:lnSpc>
                        <a:spcBef>
                          <a:spcPts val="0"/>
                        </a:spcBef>
                        <a:spcAft>
                          <a:spcPts val="1000"/>
                        </a:spcAft>
                      </a:pPr>
                      <a:r>
                        <a:rPr lang="en-US" sz="1600" b="1">
                          <a:latin typeface="Verdana"/>
                          <a:ea typeface="Times New Roman"/>
                          <a:cs typeface="Times New Roman"/>
                        </a:rPr>
                        <a:t>Recognition of eligible couples</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Age &lt;60</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no desire for more children</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Wife should be alive</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801">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Wife and client have not gone any sterilization method</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Have child at least one year of age</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74">
                <a:tc>
                  <a:txBody>
                    <a:bodyPr/>
                    <a:lstStyle/>
                    <a:p>
                      <a:pPr marL="0" marR="0" algn="just">
                        <a:lnSpc>
                          <a:spcPct val="115000"/>
                        </a:lnSpc>
                        <a:spcBef>
                          <a:spcPts val="0"/>
                        </a:spcBef>
                        <a:spcAft>
                          <a:spcPts val="1000"/>
                        </a:spcAft>
                      </a:pPr>
                      <a:r>
                        <a:rPr lang="en-US" sz="1600" b="1">
                          <a:latin typeface="Verdana"/>
                          <a:ea typeface="Times New Roman"/>
                          <a:cs typeface="Times New Roman"/>
                        </a:rPr>
                        <a:t>Pre NSV Guidance</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Part preparation</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Consent</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a:txBody>
                    <a:bodyPr/>
                    <a:lstStyle/>
                    <a:p>
                      <a:pPr marL="0" marR="0" algn="just">
                        <a:lnSpc>
                          <a:spcPct val="115000"/>
                        </a:lnSpc>
                        <a:spcBef>
                          <a:spcPts val="0"/>
                        </a:spcBef>
                        <a:spcAft>
                          <a:spcPts val="1000"/>
                        </a:spcAft>
                      </a:pPr>
                      <a:endParaRPr lang="en-US" sz="1600" b="1">
                        <a:latin typeface="Verdan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b="1">
                          <a:latin typeface="Times New Roman"/>
                          <a:ea typeface="Times New Roman"/>
                          <a:cs typeface="Times New Roman"/>
                        </a:rPr>
                        <a:t>eligibility</a:t>
                      </a:r>
                      <a:endParaRPr lang="en-US" sz="1600" b="1">
                        <a:latin typeface="Cambria"/>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126">
                <a:tc gridSpan="2">
                  <a:txBody>
                    <a:bodyPr/>
                    <a:lstStyle/>
                    <a:p>
                      <a:pPr marL="0" marR="0" algn="just">
                        <a:lnSpc>
                          <a:spcPct val="115000"/>
                        </a:lnSpc>
                        <a:spcBef>
                          <a:spcPts val="0"/>
                        </a:spcBef>
                        <a:spcAft>
                          <a:spcPts val="1000"/>
                        </a:spcAft>
                      </a:pPr>
                      <a:endParaRPr lang="en-US" sz="1600" b="1" dirty="0">
                        <a:latin typeface="Times New Roman"/>
                        <a:ea typeface="Times New Roman"/>
                        <a:cs typeface="Times New Roman"/>
                      </a:endParaRPr>
                    </a:p>
                  </a:txBody>
                  <a:tcPr marL="52833" marR="528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pic>
        <p:nvPicPr>
          <p:cNvPr id="3"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228595"/>
          <a:ext cx="8305800" cy="6248404"/>
        </p:xfrm>
        <a:graphic>
          <a:graphicData uri="http://schemas.openxmlformats.org/drawingml/2006/table">
            <a:tbl>
              <a:tblPr/>
              <a:tblGrid>
                <a:gridCol w="4272503"/>
                <a:gridCol w="4033297"/>
              </a:tblGrid>
              <a:tr h="336450">
                <a:tc>
                  <a:txBody>
                    <a:bodyPr/>
                    <a:lstStyle/>
                    <a:p>
                      <a:pPr marL="0" marR="0" algn="just">
                        <a:lnSpc>
                          <a:spcPct val="115000"/>
                        </a:lnSpc>
                        <a:spcBef>
                          <a:spcPts val="0"/>
                        </a:spcBef>
                        <a:spcAft>
                          <a:spcPts val="1000"/>
                        </a:spcAft>
                      </a:pPr>
                      <a:r>
                        <a:rPr lang="en-US" sz="1800" b="1" dirty="0">
                          <a:latin typeface="Verdana"/>
                          <a:ea typeface="Times New Roman"/>
                          <a:cs typeface="Times New Roman"/>
                        </a:rPr>
                        <a:t>Post NSV Guidance</a:t>
                      </a:r>
                      <a:endParaRPr lang="en-US" sz="1800" b="1"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dirty="0">
                          <a:latin typeface="Times New Roman"/>
                          <a:ea typeface="Times New Roman"/>
                          <a:cs typeface="Times New Roman"/>
                        </a:rPr>
                        <a:t>Avoid hard work</a:t>
                      </a:r>
                      <a:endParaRPr lang="en-US" sz="1800" b="1"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Avoid bath</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dirty="0">
                          <a:latin typeface="Times New Roman"/>
                          <a:ea typeface="Times New Roman"/>
                          <a:cs typeface="Times New Roman"/>
                        </a:rPr>
                        <a:t>Avoid cycles</a:t>
                      </a:r>
                      <a:endParaRPr lang="en-US" sz="1800" b="1"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contraceptives</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5 days medicine</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dirty="0">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Follow-up-Semen analysis</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gridSpan="2">
                  <a:txBody>
                    <a:bodyPr/>
                    <a:lstStyle/>
                    <a:p>
                      <a:pPr marL="0" marR="0" algn="just">
                        <a:lnSpc>
                          <a:spcPct val="115000"/>
                        </a:lnSpc>
                        <a:spcBef>
                          <a:spcPts val="0"/>
                        </a:spcBef>
                        <a:spcAft>
                          <a:spcPts val="1000"/>
                        </a:spcAft>
                      </a:pPr>
                      <a:endParaRPr lang="en-US" sz="1800" b="1">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36450">
                <a:tc>
                  <a:txBody>
                    <a:bodyPr/>
                    <a:lstStyle/>
                    <a:p>
                      <a:pPr marL="0" marR="0" algn="just">
                        <a:lnSpc>
                          <a:spcPct val="115000"/>
                        </a:lnSpc>
                        <a:spcBef>
                          <a:spcPts val="0"/>
                        </a:spcBef>
                        <a:spcAft>
                          <a:spcPts val="1000"/>
                        </a:spcAft>
                      </a:pPr>
                      <a:r>
                        <a:rPr lang="en-US" sz="1800" b="1">
                          <a:latin typeface="Verdana"/>
                          <a:ea typeface="Times New Roman"/>
                          <a:cs typeface="Times New Roman"/>
                        </a:rPr>
                        <a:t>Convince Client for NSV </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Directly talk to client</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Talk to his wife</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Talk to both</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Refer them to  doctors</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Use any IEC</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Successful client</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gridSpan="2">
                  <a:txBody>
                    <a:bodyPr/>
                    <a:lstStyle/>
                    <a:p>
                      <a:pPr marL="0" marR="0" algn="just">
                        <a:lnSpc>
                          <a:spcPct val="115000"/>
                        </a:lnSpc>
                        <a:spcBef>
                          <a:spcPts val="0"/>
                        </a:spcBef>
                        <a:spcAft>
                          <a:spcPts val="1000"/>
                        </a:spcAft>
                      </a:pPr>
                      <a:endParaRPr lang="en-US" sz="1800" b="1">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672900">
                <a:tc>
                  <a:txBody>
                    <a:bodyPr/>
                    <a:lstStyle/>
                    <a:p>
                      <a:pPr marL="0" marR="0" algn="l">
                        <a:lnSpc>
                          <a:spcPct val="115000"/>
                        </a:lnSpc>
                        <a:spcBef>
                          <a:spcPts val="0"/>
                        </a:spcBef>
                        <a:spcAft>
                          <a:spcPts val="1000"/>
                        </a:spcAft>
                      </a:pPr>
                      <a:r>
                        <a:rPr lang="en-US" sz="1800" b="1">
                          <a:latin typeface="Verdana"/>
                          <a:ea typeface="Times New Roman"/>
                          <a:cs typeface="Times New Roman"/>
                        </a:rPr>
                        <a:t>Motivational factors for an ASHA</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Money</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a:latin typeface="Times New Roman"/>
                          <a:ea typeface="Times New Roman"/>
                          <a:cs typeface="Times New Roman"/>
                        </a:rPr>
                        <a:t>Associated fame</a:t>
                      </a:r>
                      <a:endParaRPr lang="en-US" sz="1800" b="1">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86">
                <a:tc>
                  <a:txBody>
                    <a:bodyPr/>
                    <a:lstStyle/>
                    <a:p>
                      <a:pPr marL="0" marR="0" algn="just">
                        <a:lnSpc>
                          <a:spcPct val="115000"/>
                        </a:lnSpc>
                        <a:spcBef>
                          <a:spcPts val="0"/>
                        </a:spcBef>
                        <a:spcAft>
                          <a:spcPts val="1000"/>
                        </a:spcAft>
                      </a:pPr>
                      <a:endParaRPr lang="en-US" sz="1800" b="1"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800" b="1" dirty="0">
                          <a:latin typeface="Times New Roman"/>
                          <a:ea typeface="Times New Roman"/>
                          <a:cs typeface="Times New Roman"/>
                        </a:rPr>
                        <a:t>Responsibility of an ASHA</a:t>
                      </a:r>
                      <a:endParaRPr lang="en-US" sz="1800" b="1" dirty="0">
                        <a:latin typeface="Cambri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4"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AutoNum type="arabicParenR" startAt="5"/>
            </a:pPr>
            <a:r>
              <a:rPr lang="en-US" b="1" i="1" dirty="0" smtClean="0">
                <a:latin typeface="Times New Roman" pitchFamily="18" charset="0"/>
                <a:cs typeface="Times New Roman" pitchFamily="18" charset="0"/>
              </a:rPr>
              <a:t>Coding </a:t>
            </a:r>
            <a:r>
              <a:rPr lang="en-US" b="1" i="1" dirty="0">
                <a:latin typeface="Times New Roman" pitchFamily="18" charset="0"/>
                <a:cs typeface="Times New Roman" pitchFamily="18" charset="0"/>
              </a:rPr>
              <a:t>the </a:t>
            </a:r>
            <a:r>
              <a:rPr lang="en-US" b="1" i="1" dirty="0" smtClean="0">
                <a:latin typeface="Times New Roman" pitchFamily="18" charset="0"/>
                <a:cs typeface="Times New Roman" pitchFamily="18" charset="0"/>
              </a:rPr>
              <a:t>text</a:t>
            </a:r>
          </a:p>
          <a:p>
            <a:pPr marL="514350" indent="-514350">
              <a:buAutoNum type="arabicParenR" startAt="5"/>
            </a:pPr>
            <a:endParaRPr lang="en-US" b="1" i="1" dirty="0" smtClean="0">
              <a:latin typeface="Times New Roman" pitchFamily="18" charset="0"/>
              <a:cs typeface="Times New Roman" pitchFamily="18" charset="0"/>
            </a:endParaRPr>
          </a:p>
          <a:p>
            <a:pPr marL="514350" indent="-514350">
              <a:buAutoNum type="arabicParenR" startAt="5"/>
            </a:pPr>
            <a:r>
              <a:rPr lang="en-US" b="1" i="1" dirty="0" smtClean="0">
                <a:latin typeface="Times New Roman" pitchFamily="18" charset="0"/>
                <a:cs typeface="Times New Roman" pitchFamily="18" charset="0"/>
              </a:rPr>
              <a:t>Checking coding consistency:-</a:t>
            </a:r>
            <a:r>
              <a:rPr lang="en-US" b="1" dirty="0">
                <a:latin typeface="Times New Roman" pitchFamily="18" charset="0"/>
                <a:cs typeface="Times New Roman" pitchFamily="18" charset="0"/>
              </a:rPr>
              <a:t> for the time being the codes were limited in number so coding instructions and rules were listed in one </a:t>
            </a:r>
            <a:r>
              <a:rPr lang="en-US" b="1" dirty="0" smtClean="0">
                <a:latin typeface="Times New Roman" pitchFamily="18" charset="0"/>
                <a:cs typeface="Times New Roman" pitchFamily="18" charset="0"/>
              </a:rPr>
              <a:t>page</a:t>
            </a:r>
          </a:p>
          <a:p>
            <a:pPr marL="514350" indent="-514350">
              <a:buAutoNum type="arabicParenR" startAt="5"/>
            </a:pPr>
            <a:endParaRPr lang="en-US" b="1" i="1" dirty="0" smtClean="0">
              <a:latin typeface="Times New Roman" pitchFamily="18" charset="0"/>
              <a:cs typeface="Times New Roman" pitchFamily="18" charset="0"/>
            </a:endParaRPr>
          </a:p>
          <a:p>
            <a:pPr marL="514350" indent="-514350">
              <a:buAutoNum type="arabicParenR" startAt="5"/>
            </a:pPr>
            <a:r>
              <a:rPr lang="en-US" b="1" i="1" dirty="0" smtClean="0">
                <a:latin typeface="Times New Roman" pitchFamily="18" charset="0"/>
                <a:cs typeface="Times New Roman" pitchFamily="18" charset="0"/>
              </a:rPr>
              <a:t>Drawing </a:t>
            </a:r>
            <a:r>
              <a:rPr lang="en-US" b="1" i="1" dirty="0">
                <a:latin typeface="Times New Roman" pitchFamily="18" charset="0"/>
                <a:cs typeface="Times New Roman" pitchFamily="18" charset="0"/>
              </a:rPr>
              <a:t>conclusion from coded data</a:t>
            </a:r>
            <a:endParaRPr lang="en-US" b="1" i="1" dirty="0" smtClean="0">
              <a:latin typeface="Times New Roman" pitchFamily="18" charset="0"/>
              <a:cs typeface="Times New Roman" pitchFamily="18" charset="0"/>
            </a:endParaRPr>
          </a:p>
          <a:p>
            <a:pPr marL="514350" indent="-514350">
              <a:buAutoNum type="arabicParenR" startAt="5"/>
            </a:pPr>
            <a:endParaRPr lang="en-US" b="1" i="1" dirty="0">
              <a:latin typeface="Times New Roman" pitchFamily="18" charset="0"/>
              <a:cs typeface="Times New Roman" pitchFamily="18" charset="0"/>
            </a:endParaRPr>
          </a:p>
        </p:txBody>
      </p:sp>
      <p:sp>
        <p:nvSpPr>
          <p:cNvPr id="4" name="Rectangle 3"/>
          <p:cNvSpPr/>
          <p:nvPr/>
        </p:nvSpPr>
        <p:spPr>
          <a:xfrm>
            <a:off x="1828800" y="304800"/>
            <a:ext cx="5791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Conti…..</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2999"/>
          </a:xfrm>
        </p:spPr>
        <p:txBody>
          <a:bodyPr>
            <a:normAutofit fontScale="62500" lnSpcReduction="20000"/>
          </a:bodyPr>
          <a:lstStyle/>
          <a:p>
            <a:pPr>
              <a:buNone/>
            </a:pPr>
            <a:r>
              <a:rPr lang="en-US" b="1" i="1" dirty="0" smtClean="0">
                <a:latin typeface="Times New Roman" pitchFamily="18" charset="0"/>
                <a:cs typeface="Times New Roman" pitchFamily="18" charset="0"/>
              </a:rPr>
              <a:t>Knowledge and practice about NSV fact:-</a:t>
            </a:r>
          </a:p>
          <a:p>
            <a:pPr>
              <a:buNone/>
            </a:pPr>
            <a:endParaRPr lang="en-US" b="1" i="1"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All the ASHAs (Both the group effective and ineffective) had the knowledge and were able to practice on field- that NSV is a permanent family planning method, it takes less time involves no bleeding and no pain and does not cause any weakness. When probed ineffective ASHAs were not able to explain the NSV related benefits in detail. </a:t>
            </a:r>
          </a:p>
          <a:p>
            <a:pPr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ASHA in the effective pool had the knowledge about the time period after which the NVS client can get back to their work; NSV does not affect their sexual life and mandatory use of contraceptives for 3 months. Effective ASHAs were able to put this knowledge in the practice as well. However ASHAs in the ineffective group lagged in knowledge as well as in practice in these information related NSV. </a:t>
            </a:r>
          </a:p>
          <a:p>
            <a:pPr lvl="0" algn="just"/>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Majority of the ASHA have the knowledge about the compensation packages associated with NSV.</a:t>
            </a:r>
          </a:p>
          <a:p>
            <a:pPr algn="just"/>
            <a:endParaRPr lang="en-US" i="1" dirty="0">
              <a:latin typeface="Times New Roman" pitchFamily="18" charset="0"/>
              <a:cs typeface="Times New Roman" pitchFamily="18" charset="0"/>
            </a:endParaRPr>
          </a:p>
        </p:txBody>
      </p:sp>
      <p:sp>
        <p:nvSpPr>
          <p:cNvPr id="4" name="Rectangle 3"/>
          <p:cNvSpPr/>
          <p:nvPr/>
        </p:nvSpPr>
        <p:spPr>
          <a:xfrm>
            <a:off x="3429000" y="228600"/>
            <a:ext cx="2245616"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Results</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normAutofit fontScale="77500" lnSpcReduction="20000"/>
          </a:bodyPr>
          <a:lstStyle/>
          <a:p>
            <a:pPr algn="ctr">
              <a:buNone/>
            </a:pPr>
            <a:r>
              <a:rPr lang="en-US" b="1" dirty="0" smtClean="0">
                <a:latin typeface="Times New Roman" pitchFamily="18" charset="0"/>
                <a:cs typeface="Times New Roman" pitchFamily="18" charset="0"/>
              </a:rPr>
              <a:t>Recognition of </a:t>
            </a:r>
            <a:r>
              <a:rPr lang="en-US" b="1" dirty="0" smtClean="0">
                <a:latin typeface="Times New Roman" pitchFamily="18" charset="0"/>
                <a:cs typeface="Times New Roman" pitchFamily="18" charset="0"/>
              </a:rPr>
              <a:t>eligible couples</a:t>
            </a:r>
          </a:p>
          <a:p>
            <a:pPr algn="ctr">
              <a:buNone/>
            </a:pPr>
            <a:endParaRPr lang="en-US" b="1"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All the ASHAs in the effective group have the knowledge of most of the eligibility criteria for NSV and were able to share this knowledge to the community. However ineffective ASHAs group showed variation in the knowledge related to eligibility criteria.</a:t>
            </a:r>
          </a:p>
          <a:p>
            <a:pPr lvl="0" algn="just"/>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All the ASHAs (Effective and ineffective group) were lacking the important knowledge about eligibility criteria-that age of youngest child should be one year.</a:t>
            </a:r>
          </a:p>
          <a:p>
            <a:pPr lvl="0"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ASHAs from ineffective group lacked information about the requirement of the family size and the age. A lot of ASHAs were unsure of the age bar for NSV </a:t>
            </a:r>
            <a:endParaRPr lang="en-US" b="1" dirty="0" smtClean="0">
              <a:latin typeface="Times New Roman" pitchFamily="18" charset="0"/>
              <a:cs typeface="Times New Roman" pitchFamily="18" charset="0"/>
            </a:endParaRPr>
          </a:p>
          <a:p>
            <a:endParaRPr lang="en-US" dirty="0"/>
          </a:p>
        </p:txBody>
      </p:sp>
      <p:pic>
        <p:nvPicPr>
          <p:cNvPr id="4"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gn="ctr">
              <a:buNone/>
            </a:pPr>
            <a:r>
              <a:rPr lang="en-US" b="1" dirty="0" smtClean="0">
                <a:latin typeface="Times New Roman" pitchFamily="18" charset="0"/>
                <a:cs typeface="Times New Roman" pitchFamily="18" charset="0"/>
              </a:rPr>
              <a:t>Main pre NSV guidance for a client</a:t>
            </a:r>
          </a:p>
          <a:p>
            <a:pPr algn="ctr">
              <a:buNone/>
            </a:pPr>
            <a:endParaRPr lang="en-US" b="1"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ASHAs in both the groups (effective and ineffective) varied in knowledge related to pre NSV guidance. However none of the ASHAs were able practice information related to part preparation.</a:t>
            </a:r>
          </a:p>
          <a:p>
            <a:pPr>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Knowledge about consent of client as mandatory pre NSV guidance was not recognized by many ASHAs under the study.</a:t>
            </a:r>
          </a:p>
          <a:p>
            <a:pPr>
              <a:buNone/>
            </a:pPr>
            <a:endParaRPr lang="en-US" dirty="0" smtClean="0"/>
          </a:p>
          <a:p>
            <a:endParaRPr lang="en-US" dirty="0"/>
          </a:p>
        </p:txBody>
      </p:sp>
      <p:pic>
        <p:nvPicPr>
          <p:cNvPr id="4"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Engender Health is a leading global reproductive health organization working to improve the quality of health care in more than 20 countries around the world.</a:t>
            </a:r>
          </a:p>
          <a:p>
            <a:r>
              <a:rPr lang="en-US" dirty="0" smtClean="0">
                <a:latin typeface="Times New Roman" pitchFamily="18" charset="0"/>
                <a:cs typeface="Times New Roman" pitchFamily="18" charset="0"/>
              </a:rPr>
              <a:t>Engender Health works to improve the health and well-being of people in the poorest communities of the world.</a:t>
            </a:r>
          </a:p>
          <a:p>
            <a:endParaRPr lang="en-US" dirty="0"/>
          </a:p>
        </p:txBody>
      </p:sp>
      <p:sp>
        <p:nvSpPr>
          <p:cNvPr id="4" name="Rectangle 3"/>
          <p:cNvSpPr/>
          <p:nvPr/>
        </p:nvSpPr>
        <p:spPr>
          <a:xfrm>
            <a:off x="1066800" y="381000"/>
            <a:ext cx="6934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Engender Health</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92500" lnSpcReduction="10000"/>
          </a:bodyPr>
          <a:lstStyle/>
          <a:p>
            <a:pPr algn="ctr">
              <a:buNone/>
            </a:pPr>
            <a:r>
              <a:rPr lang="en-US" b="1" dirty="0" smtClean="0">
                <a:latin typeface="Times New Roman" pitchFamily="18" charset="0"/>
                <a:cs typeface="Times New Roman" pitchFamily="18" charset="0"/>
              </a:rPr>
              <a:t>The main post NSV measures /precautions</a:t>
            </a:r>
          </a:p>
          <a:p>
            <a:pPr>
              <a:buNone/>
            </a:pPr>
            <a:endParaRPr lang="en-US" b="1" dirty="0" smtClean="0"/>
          </a:p>
          <a:p>
            <a:pPr lvl="0" algn="just"/>
            <a:r>
              <a:rPr lang="en-US" dirty="0" smtClean="0">
                <a:latin typeface="Times New Roman" pitchFamily="18" charset="0"/>
                <a:cs typeface="Times New Roman" pitchFamily="18" charset="0"/>
              </a:rPr>
              <a:t>ASHAs in the effective groups scored high on both knowledge the practice related to post NSV pre cautions as compared to ASHAs in the ineffective group.</a:t>
            </a:r>
          </a:p>
          <a:p>
            <a:pPr lvl="0"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In both study groups (effective and ineffective ASHA), instructions for 5 days medicine, were not observed. However some ASHAs in the effective group had the knowledge about the course of medicine to follow the post NSV procedure.</a:t>
            </a:r>
          </a:p>
          <a:p>
            <a:pPr lvl="0"/>
            <a:endParaRPr lang="en-US" b="1" dirty="0" smtClean="0">
              <a:latin typeface="Times New Roman" pitchFamily="18" charset="0"/>
              <a:cs typeface="Times New Roman" pitchFamily="18" charset="0"/>
            </a:endParaRPr>
          </a:p>
          <a:p>
            <a:endParaRPr lang="en-US" dirty="0"/>
          </a:p>
        </p:txBody>
      </p:sp>
      <p:pic>
        <p:nvPicPr>
          <p:cNvPr id="4"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dirty="0" smtClean="0">
                <a:latin typeface="Times New Roman" pitchFamily="18" charset="0"/>
                <a:cs typeface="Times New Roman" pitchFamily="18" charset="0"/>
              </a:rPr>
              <a:t>ASHAs in the effective groups had the knowledge about the follow up semen analysis and were able to practice the same in the field whereas ASHAs in the ineffective lacked knowledge about the same. </a:t>
            </a:r>
          </a:p>
          <a:p>
            <a:pPr lvl="0" algn="just"/>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In case of post NSV care majority of respondent were aware of the fact that, client has to avoid any kind of hard work for two days after getting NSV done to avoid any kind of failure in operation. </a:t>
            </a:r>
          </a:p>
          <a:p>
            <a:endParaRPr lang="en-US" dirty="0"/>
          </a:p>
        </p:txBody>
      </p:sp>
      <p:pic>
        <p:nvPicPr>
          <p:cNvPr id="4"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10000"/>
          </a:bodyPr>
          <a:lstStyle/>
          <a:p>
            <a:pPr algn="ctr">
              <a:buNone/>
            </a:pPr>
            <a:r>
              <a:rPr lang="en-US" b="1" dirty="0" smtClean="0">
                <a:latin typeface="Times New Roman" pitchFamily="18" charset="0"/>
                <a:cs typeface="Times New Roman" pitchFamily="18" charset="0"/>
              </a:rPr>
              <a:t>Convince client for adopting NSV</a:t>
            </a:r>
          </a:p>
          <a:p>
            <a:pPr algn="ctr">
              <a:buNone/>
            </a:pPr>
            <a:endParaRPr lang="en-US" b="1"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Bothe effective and ineffective ASHAs showed preference for communicating with the wives of potential client as the first step for demand generation.</a:t>
            </a:r>
          </a:p>
          <a:p>
            <a:pPr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Effective ASHAs had better the knowledge of IEC as compared to ineffective ASHAs. Some ASHAs in both the group were using IEC material in the community. </a:t>
            </a:r>
          </a:p>
          <a:p>
            <a:pPr lvl="0" algn="just"/>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Some of the ASHAs in the effective group teamed with NSV accepters in the village to increase the NSV demand.</a:t>
            </a:r>
          </a:p>
          <a:p>
            <a:endParaRPr lang="en-US" dirty="0"/>
          </a:p>
        </p:txBody>
      </p:sp>
      <p:pic>
        <p:nvPicPr>
          <p:cNvPr id="4"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2192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ctr">
              <a:buNone/>
            </a:pPr>
            <a:r>
              <a:rPr lang="en-US" b="1" dirty="0" smtClean="0">
                <a:latin typeface="Times New Roman" pitchFamily="18" charset="0"/>
                <a:cs typeface="Times New Roman" pitchFamily="18" charset="0"/>
              </a:rPr>
              <a:t>Motivational factors for an ASHA to mobilize Client for NSV</a:t>
            </a:r>
          </a:p>
          <a:p>
            <a:pPr>
              <a:buNone/>
            </a:pPr>
            <a:endParaRPr lang="en-US" b="1" dirty="0" smtClean="0"/>
          </a:p>
          <a:p>
            <a:pPr lvl="0" algn="just"/>
            <a:r>
              <a:rPr lang="en-US" dirty="0" smtClean="0">
                <a:latin typeface="Times New Roman" pitchFamily="18" charset="0"/>
                <a:cs typeface="Times New Roman" pitchFamily="18" charset="0"/>
              </a:rPr>
              <a:t>Most of the ASHAs said the money and associated fame were the major motivational factors for ASHAs to mobilized client for NSV.</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gn="just"/>
            <a:r>
              <a:rPr lang="en-US" dirty="0" smtClean="0">
                <a:latin typeface="Times New Roman" pitchFamily="18" charset="0"/>
                <a:cs typeface="Times New Roman" pitchFamily="18" charset="0"/>
              </a:rPr>
              <a:t>There was no difference in the knowledge of effective and ineffective ASHAs.</a:t>
            </a:r>
          </a:p>
          <a:p>
            <a:pPr lvl="0" algn="just"/>
            <a:r>
              <a:rPr lang="en-US" dirty="0" smtClean="0">
                <a:latin typeface="Times New Roman" pitchFamily="18" charset="0"/>
                <a:cs typeface="Times New Roman" pitchFamily="18" charset="0"/>
              </a:rPr>
              <a:t>Effective ASHAs were able to put knowledge and skills in to practice.</a:t>
            </a:r>
          </a:p>
          <a:p>
            <a:pPr lvl="0" algn="just"/>
            <a:r>
              <a:rPr lang="en-US" dirty="0" smtClean="0">
                <a:latin typeface="Times New Roman" pitchFamily="18" charset="0"/>
                <a:cs typeface="Times New Roman" pitchFamily="18" charset="0"/>
              </a:rPr>
              <a:t>Ineffective ASHAs demonstrated increased inhibitions to practiced NSV related   knowledge in the community.</a:t>
            </a:r>
          </a:p>
          <a:p>
            <a:pPr lvl="0" algn="just"/>
            <a:r>
              <a:rPr lang="en-US" dirty="0" smtClean="0">
                <a:latin typeface="Times New Roman" pitchFamily="18" charset="0"/>
                <a:cs typeface="Times New Roman" pitchFamily="18" charset="0"/>
              </a:rPr>
              <a:t>On field capacity building of ineffective ASHAs is suggested.   </a:t>
            </a:r>
          </a:p>
          <a:p>
            <a:endParaRPr lang="en-US" dirty="0">
              <a:latin typeface="Times New Roman" pitchFamily="18" charset="0"/>
              <a:cs typeface="Times New Roman" pitchFamily="18" charset="0"/>
            </a:endParaRPr>
          </a:p>
        </p:txBody>
      </p:sp>
      <p:sp>
        <p:nvSpPr>
          <p:cNvPr id="4" name="Rectangle 3"/>
          <p:cNvSpPr/>
          <p:nvPr/>
        </p:nvSpPr>
        <p:spPr>
          <a:xfrm>
            <a:off x="1752601" y="381000"/>
            <a:ext cx="5791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Key findings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Qualitative </a:t>
            </a:r>
            <a:r>
              <a:rPr lang="en-US" dirty="0">
                <a:latin typeface="Times New Roman" pitchFamily="18" charset="0"/>
                <a:cs typeface="Times New Roman" pitchFamily="18" charset="0"/>
              </a:rPr>
              <a:t>in </a:t>
            </a:r>
            <a:r>
              <a:rPr lang="en-US" dirty="0" smtClean="0">
                <a:latin typeface="Times New Roman" pitchFamily="18" charset="0"/>
                <a:cs typeface="Times New Roman" pitchFamily="18" charset="0"/>
              </a:rPr>
              <a:t>nature.</a:t>
            </a:r>
          </a:p>
          <a:p>
            <a:pPr algn="just"/>
            <a:r>
              <a:rPr lang="en-US" dirty="0">
                <a:latin typeface="Times New Roman" pitchFamily="18" charset="0"/>
                <a:cs typeface="Times New Roman" pitchFamily="18" charset="0"/>
              </a:rPr>
              <a:t>Data which is used for the study is collected through primary source of data </a:t>
            </a:r>
            <a:r>
              <a:rPr lang="en-US" dirty="0" smtClean="0">
                <a:latin typeface="Times New Roman" pitchFamily="18" charset="0"/>
                <a:cs typeface="Times New Roman" pitchFamily="18" charset="0"/>
              </a:rPr>
              <a:t>collection.</a:t>
            </a:r>
          </a:p>
          <a:p>
            <a:pPr algn="just"/>
            <a:r>
              <a:rPr lang="en-US" dirty="0" smtClean="0">
                <a:latin typeface="Times New Roman" pitchFamily="18" charset="0"/>
                <a:cs typeface="Times New Roman" pitchFamily="18" charset="0"/>
              </a:rPr>
              <a:t>Data </a:t>
            </a:r>
            <a:r>
              <a:rPr lang="en-US" dirty="0">
                <a:latin typeface="Times New Roman" pitchFamily="18" charset="0"/>
                <a:cs typeface="Times New Roman" pitchFamily="18" charset="0"/>
              </a:rPr>
              <a:t>validation is done through information available in the facility </a:t>
            </a:r>
            <a:r>
              <a:rPr lang="en-US" dirty="0" smtClean="0">
                <a:latin typeface="Times New Roman" pitchFamily="18" charset="0"/>
                <a:cs typeface="Times New Roman" pitchFamily="18" charset="0"/>
              </a:rPr>
              <a:t>records.</a:t>
            </a:r>
          </a:p>
          <a:p>
            <a:pPr algn="just"/>
            <a:r>
              <a:rPr lang="en-US" dirty="0">
                <a:latin typeface="Times New Roman" pitchFamily="18" charset="0"/>
                <a:cs typeface="Times New Roman" pitchFamily="18" charset="0"/>
              </a:rPr>
              <a:t>Sampling </a:t>
            </a:r>
            <a:r>
              <a:rPr lang="en-US" dirty="0" smtClean="0">
                <a:latin typeface="Times New Roman" pitchFamily="18" charset="0"/>
                <a:cs typeface="Times New Roman" pitchFamily="18" charset="0"/>
              </a:rPr>
              <a:t>technique.</a:t>
            </a:r>
          </a:p>
          <a:p>
            <a:pPr algn="just"/>
            <a:r>
              <a:rPr lang="en-US" dirty="0" smtClean="0">
                <a:latin typeface="Times New Roman" pitchFamily="18" charset="0"/>
                <a:cs typeface="Times New Roman" pitchFamily="18" charset="0"/>
              </a:rPr>
              <a:t>Capacity </a:t>
            </a:r>
            <a:r>
              <a:rPr lang="en-US" dirty="0">
                <a:latin typeface="Times New Roman" pitchFamily="18" charset="0"/>
                <a:cs typeface="Times New Roman" pitchFamily="18" charset="0"/>
              </a:rPr>
              <a:t>building of the ASHAs during the assessment of their practice </a:t>
            </a:r>
            <a:r>
              <a:rPr lang="en-US" dirty="0" smtClean="0">
                <a:latin typeface="Times New Roman" pitchFamily="18" charset="0"/>
                <a:cs typeface="Times New Roman" pitchFamily="18" charset="0"/>
              </a:rPr>
              <a:t>part.</a:t>
            </a:r>
            <a:endParaRPr lang="en-US" dirty="0">
              <a:latin typeface="Times New Roman" pitchFamily="18" charset="0"/>
              <a:cs typeface="Times New Roman" pitchFamily="18" charset="0"/>
            </a:endParaRPr>
          </a:p>
        </p:txBody>
      </p:sp>
      <p:sp>
        <p:nvSpPr>
          <p:cNvPr id="4" name="Rectangle 3"/>
          <p:cNvSpPr/>
          <p:nvPr/>
        </p:nvSpPr>
        <p:spPr>
          <a:xfrm>
            <a:off x="2438401" y="228600"/>
            <a:ext cx="4495800" cy="923330"/>
          </a:xfrm>
          <a:prstGeom prst="rect">
            <a:avLst/>
          </a:prstGeom>
          <a:noFill/>
        </p:spPr>
        <p:txBody>
          <a:bodyPr wrap="squar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S</a:t>
            </a: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trength</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L</a:t>
            </a:r>
            <a:r>
              <a:rPr lang="en-US" dirty="0" smtClean="0">
                <a:latin typeface="Times New Roman" pitchFamily="18" charset="0"/>
                <a:cs typeface="Times New Roman" pitchFamily="18" charset="0"/>
              </a:rPr>
              <a:t>ow sample size resulting from availability of effective ASHA.</a:t>
            </a:r>
          </a:p>
          <a:p>
            <a:pPr>
              <a:buNone/>
            </a:pP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hort duration of the study.</a:t>
            </a:r>
          </a:p>
          <a:p>
            <a:endParaRPr lang="en-US" dirty="0">
              <a:latin typeface="Times New Roman" pitchFamily="18" charset="0"/>
              <a:cs typeface="Times New Roman" pitchFamily="18" charset="0"/>
            </a:endParaRPr>
          </a:p>
        </p:txBody>
      </p:sp>
      <p:sp>
        <p:nvSpPr>
          <p:cNvPr id="4" name="Rectangle 3"/>
          <p:cNvSpPr/>
          <p:nvPr/>
        </p:nvSpPr>
        <p:spPr>
          <a:xfrm>
            <a:off x="1905000" y="381000"/>
            <a:ext cx="4953000" cy="923330"/>
          </a:xfrm>
          <a:prstGeom prst="rect">
            <a:avLst/>
          </a:prstGeom>
          <a:noFill/>
        </p:spPr>
        <p:txBody>
          <a:bodyPr wrap="square" lIns="91440" tIns="45720" rIns="91440" bIns="45720">
            <a:spAutoFit/>
          </a:bodyPr>
          <a:lstStyle/>
          <a:p>
            <a:pPr algn="ctr"/>
            <a:r>
              <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L</a:t>
            </a: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oophole</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latin typeface="Times New Roman" pitchFamily="18" charset="0"/>
                <a:cs typeface="Times New Roman" pitchFamily="18" charset="0"/>
              </a:rPr>
              <a:t>1.  Attributes of effective ASHAs</a:t>
            </a:r>
          </a:p>
          <a:p>
            <a:pPr algn="just">
              <a:buNone/>
            </a:pPr>
            <a:r>
              <a:rPr lang="en-US" dirty="0" smtClean="0">
                <a:latin typeface="Times New Roman" pitchFamily="18" charset="0"/>
                <a:cs typeface="Times New Roman" pitchFamily="18" charset="0"/>
              </a:rPr>
              <a:t>   Talk to wives of the clients, Use IEC material and successful clients of the village were the major strategies used by ASHAs who were successful in NSV demand generation</a:t>
            </a:r>
            <a:endParaRPr lang="en-US" dirty="0">
              <a:latin typeface="Times New Roman" pitchFamily="18" charset="0"/>
              <a:cs typeface="Times New Roman" pitchFamily="18" charset="0"/>
            </a:endParaRPr>
          </a:p>
        </p:txBody>
      </p:sp>
      <p:sp>
        <p:nvSpPr>
          <p:cNvPr id="4" name="Rectangle 3"/>
          <p:cNvSpPr/>
          <p:nvPr/>
        </p:nvSpPr>
        <p:spPr>
          <a:xfrm>
            <a:off x="1752600" y="381000"/>
            <a:ext cx="5029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Learning</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514350" indent="-514350">
              <a:buNone/>
            </a:pPr>
            <a:r>
              <a:rPr lang="en-US" b="1" dirty="0" smtClean="0"/>
              <a:t>2</a:t>
            </a:r>
            <a:r>
              <a:rPr lang="en-US" b="1" dirty="0" smtClean="0">
                <a:latin typeface="Times New Roman" pitchFamily="18" charset="0"/>
                <a:cs typeface="Times New Roman" pitchFamily="18" charset="0"/>
              </a:rPr>
              <a:t>. Ineffectiveness of ASHAs</a:t>
            </a:r>
          </a:p>
          <a:p>
            <a:pPr marL="514350" indent="-514350">
              <a:buNone/>
            </a:pPr>
            <a:endParaRPr lang="en-US" b="1" dirty="0" smtClean="0">
              <a:latin typeface="Times New Roman" pitchFamily="18" charset="0"/>
              <a:cs typeface="Times New Roman" pitchFamily="18" charset="0"/>
            </a:endParaRPr>
          </a:p>
          <a:p>
            <a:pPr marL="514350" indent="-514350">
              <a:buNone/>
            </a:pPr>
            <a:r>
              <a:rPr lang="en-US" b="1" dirty="0" smtClean="0">
                <a:latin typeface="Times New Roman" pitchFamily="18" charset="0"/>
                <a:cs typeface="Times New Roman" pitchFamily="18" charset="0"/>
              </a:rPr>
              <a:t>3. Ineffective ASHA needs hand holding</a:t>
            </a:r>
          </a:p>
          <a:p>
            <a:pPr marL="514350" indent="-514350">
              <a:buAutoNum type="arabicPeriod"/>
            </a:pPr>
            <a:endParaRPr lang="en-US" b="1" dirty="0" smtClean="0">
              <a:latin typeface="Times New Roman" pitchFamily="18" charset="0"/>
              <a:cs typeface="Times New Roman" pitchFamily="18" charset="0"/>
            </a:endParaRPr>
          </a:p>
          <a:p>
            <a:pPr marL="514350" indent="-514350">
              <a:buNone/>
            </a:pPr>
            <a:r>
              <a:rPr lang="en-US" b="1" dirty="0" smtClean="0">
                <a:latin typeface="Times New Roman" pitchFamily="18" charset="0"/>
                <a:cs typeface="Times New Roman" pitchFamily="18" charset="0"/>
              </a:rPr>
              <a:t>4. Cultural context</a:t>
            </a:r>
          </a:p>
          <a:p>
            <a:pPr marL="514350" indent="-514350">
              <a:buAutoNum type="arabicPeriod"/>
            </a:pPr>
            <a:endParaRPr lang="en-US" b="1" dirty="0" smtClean="0">
              <a:latin typeface="Times New Roman" pitchFamily="18" charset="0"/>
              <a:cs typeface="Times New Roman" pitchFamily="18" charset="0"/>
            </a:endParaRPr>
          </a:p>
          <a:p>
            <a:pPr marL="514350" indent="-514350">
              <a:buNone/>
            </a:pPr>
            <a:r>
              <a:rPr lang="en-US" b="1" dirty="0" smtClean="0">
                <a:latin typeface="Times New Roman" pitchFamily="18" charset="0"/>
                <a:cs typeface="Times New Roman" pitchFamily="18" charset="0"/>
              </a:rPr>
              <a:t>5. Facility support</a:t>
            </a:r>
          </a:p>
          <a:p>
            <a:pPr marL="514350" indent="-514350">
              <a:buAutoNum type="arabicPeriod"/>
            </a:pPr>
            <a:endParaRPr lang="en-US" b="1" dirty="0" smtClean="0">
              <a:latin typeface="Times New Roman" pitchFamily="18" charset="0"/>
              <a:cs typeface="Times New Roman" pitchFamily="18" charset="0"/>
            </a:endParaRPr>
          </a:p>
          <a:p>
            <a:pPr marL="514350" indent="-514350">
              <a:buNone/>
            </a:pPr>
            <a:r>
              <a:rPr lang="en-US" b="1" dirty="0" smtClean="0">
                <a:latin typeface="Times New Roman" pitchFamily="18" charset="0"/>
                <a:cs typeface="Times New Roman" pitchFamily="18" charset="0"/>
              </a:rPr>
              <a:t>6. NSV Champions</a:t>
            </a:r>
          </a:p>
          <a:p>
            <a:endParaRPr lang="en-US" dirty="0">
              <a:latin typeface="Times New Roman" pitchFamily="18" charset="0"/>
              <a:cs typeface="Times New Roman" pitchFamily="18" charset="0"/>
            </a:endParaRPr>
          </a:p>
        </p:txBody>
      </p:sp>
      <p:sp>
        <p:nvSpPr>
          <p:cNvPr id="4" name="Rectangle 3"/>
          <p:cNvSpPr/>
          <p:nvPr/>
        </p:nvSpPr>
        <p:spPr>
          <a:xfrm>
            <a:off x="1752600" y="381000"/>
            <a:ext cx="5029200" cy="923330"/>
          </a:xfrm>
          <a:prstGeom prst="rect">
            <a:avLst/>
          </a:prstGeom>
          <a:noFill/>
        </p:spPr>
        <p:txBody>
          <a:bodyPr wrap="square" lIns="91440" tIns="45720" rIns="91440" bIns="45720">
            <a:spAutoFit/>
          </a:bodyPr>
          <a:lstStyle/>
          <a:p>
            <a:pPr algn="ctr"/>
            <a:r>
              <a:rPr lang="en-US" sz="54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Learings</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lgn="just"/>
            <a:r>
              <a:rPr lang="en-US" dirty="0" smtClean="0">
                <a:latin typeface="Times New Roman" pitchFamily="18" charset="0"/>
                <a:cs typeface="Times New Roman" pitchFamily="18" charset="0"/>
              </a:rPr>
              <a:t>ASHA in the ineffective group should be coached at least three times on field.</a:t>
            </a:r>
          </a:p>
          <a:p>
            <a:pPr algn="just"/>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 </a:t>
            </a:r>
            <a:r>
              <a:rPr lang="en-US" dirty="0" smtClean="0">
                <a:latin typeface="Times New Roman" pitchFamily="18" charset="0"/>
                <a:cs typeface="Times New Roman" pitchFamily="18" charset="0"/>
              </a:rPr>
              <a:t>overcome the cultural barriers that faced by ASHA NSV related sensitization of the important stake holder in the village and the facility will be useful. </a:t>
            </a:r>
          </a:p>
          <a:p>
            <a:pPr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Capacity building of ASHAs in the areas of sexual and reproductive health will help to overcome the communication barriers.</a:t>
            </a:r>
          </a:p>
          <a:p>
            <a:endParaRPr lang="en-US" dirty="0" smtClean="0">
              <a:latin typeface="Times New Roman" pitchFamily="18" charset="0"/>
              <a:cs typeface="Times New Roman" pitchFamily="18" charset="0"/>
            </a:endParaRPr>
          </a:p>
          <a:p>
            <a:endParaRPr lang="en-US" dirty="0"/>
          </a:p>
        </p:txBody>
      </p:sp>
      <p:sp>
        <p:nvSpPr>
          <p:cNvPr id="4" name="Rectangle 3"/>
          <p:cNvSpPr/>
          <p:nvPr/>
        </p:nvSpPr>
        <p:spPr>
          <a:xfrm>
            <a:off x="1828800" y="457200"/>
            <a:ext cx="5647700"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Recommendations</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The governments of India and of Uttar Pradesh have taken steps to increase rates of male sterilization. </a:t>
            </a:r>
          </a:p>
          <a:p>
            <a:r>
              <a:rPr lang="en-US" dirty="0" smtClean="0">
                <a:latin typeface="Times New Roman" pitchFamily="18" charset="0"/>
                <a:cs typeface="Times New Roman" pitchFamily="18" charset="0"/>
              </a:rPr>
              <a:t>In 2007.</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India is one of the leading nations in the world with regard to the use of non scalpel vasectomy (NSV).</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RESPOND Project partners Engender Health and Johns Hopkins Bloomberg School of Public Health Center for Communication Programs (JHU•CCP) are providing technical assistance to the Government of Uttar Pradesh </a:t>
            </a:r>
            <a:endParaRPr lang="en-US" dirty="0">
              <a:latin typeface="Times New Roman" pitchFamily="18" charset="0"/>
              <a:cs typeface="Times New Roman" pitchFamily="18" charset="0"/>
            </a:endParaRPr>
          </a:p>
        </p:txBody>
      </p:sp>
      <p:sp>
        <p:nvSpPr>
          <p:cNvPr id="4" name="Rectangle 3"/>
          <p:cNvSpPr/>
          <p:nvPr/>
        </p:nvSpPr>
        <p:spPr>
          <a:xfrm>
            <a:off x="1752600" y="381000"/>
            <a:ext cx="5475677"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Respond Project</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lvl="0" algn="just"/>
            <a:r>
              <a:rPr lang="en-US" dirty="0" smtClean="0">
                <a:latin typeface="Times New Roman" pitchFamily="18" charset="0"/>
                <a:cs typeface="Times New Roman" pitchFamily="18" charset="0"/>
              </a:rPr>
              <a:t>A NSV specific visual job aid will help to increase the effectiveness of ASHAs </a:t>
            </a:r>
          </a:p>
          <a:p>
            <a:pPr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It is recommended to motivate eligible husband of a ASHA to accept NSV as permanent family planning method this kind of modeling can bring a lot of fame to an ASHA in the village as fame one of the motivation for ASHA in NSV client mobilization.</a:t>
            </a:r>
          </a:p>
          <a:p>
            <a:pPr algn="just"/>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Makin a team of ASHA and successful client in the village will strengthen the support system of ASHA with respect to NSV at the village level</a:t>
            </a:r>
          </a:p>
          <a:p>
            <a:pPr algn="just"/>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Positive attitude of facility staff and ASHA family members will enhance ASHA performance in the field.</a:t>
            </a:r>
          </a:p>
          <a:p>
            <a:endParaRPr lang="en-US" dirty="0" smtClean="0"/>
          </a:p>
          <a:p>
            <a:endParaRPr lang="en-US" dirty="0"/>
          </a:p>
        </p:txBody>
      </p:sp>
      <p:sp>
        <p:nvSpPr>
          <p:cNvPr id="4" name="Rectangle 3"/>
          <p:cNvSpPr/>
          <p:nvPr/>
        </p:nvSpPr>
        <p:spPr>
          <a:xfrm>
            <a:off x="1828800" y="457200"/>
            <a:ext cx="5647700"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Recommendations</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400" b="1" dirty="0" smtClean="0">
                <a:latin typeface="Times New Roman" pitchFamily="18" charset="0"/>
                <a:cs typeface="Times New Roman" pitchFamily="18" charset="0"/>
              </a:rPr>
              <a:t>ASHAs are one of the important stake holders of health system in rural India. Knowledge, skills and attitude of ASHAs are responsible for NSV uptake in the community. </a:t>
            </a:r>
          </a:p>
          <a:p>
            <a:pPr algn="just"/>
            <a:r>
              <a:rPr lang="en-US" sz="2400" b="1" dirty="0" smtClean="0">
                <a:latin typeface="Times New Roman" pitchFamily="18" charset="0"/>
                <a:cs typeface="Times New Roman" pitchFamily="18" charset="0"/>
              </a:rPr>
              <a:t>ASHAs in effective and ineffective pool match with respect to knowledge but differ in practices. It is important to build capacities of ASHAs with respect to NSV demand generation to improve NSV uptake in the rural areas.</a:t>
            </a:r>
          </a:p>
          <a:p>
            <a:pPr algn="just"/>
            <a:r>
              <a:rPr lang="en-US" sz="2400" b="1" dirty="0" smtClean="0">
                <a:latin typeface="Times New Roman" pitchFamily="18" charset="0"/>
                <a:cs typeface="Times New Roman" pitchFamily="18" charset="0"/>
              </a:rPr>
              <a:t> To help address cultural and gender factors, advocacy with gram pradhans and senior citizens in the village will give immediate results with continuing efforts at district and state level.</a:t>
            </a:r>
          </a:p>
          <a:p>
            <a:endParaRPr lang="en-US" sz="2400" dirty="0"/>
          </a:p>
        </p:txBody>
      </p:sp>
      <p:sp>
        <p:nvSpPr>
          <p:cNvPr id="5" name="Rectangle 4"/>
          <p:cNvSpPr/>
          <p:nvPr/>
        </p:nvSpPr>
        <p:spPr>
          <a:xfrm>
            <a:off x="2895600" y="228600"/>
            <a:ext cx="3493264"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Conclusion</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4"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lnSpcReduction="10000"/>
          </a:bodyPr>
          <a:lstStyle/>
          <a:p>
            <a:pPr lvl="0"/>
            <a:r>
              <a:rPr lang="en-US" sz="2000" b="1" i="1" dirty="0" smtClean="0">
                <a:latin typeface="Times New Roman" pitchFamily="18" charset="0"/>
                <a:cs typeface="Times New Roman" pitchFamily="18" charset="0"/>
              </a:rPr>
              <a:t>Factors Affecting Acceptance of Vasectomy in Uttar Pradesh: Insights from Community Based, Participatory Qualitative Research- </a:t>
            </a:r>
            <a:r>
              <a:rPr lang="en-US" sz="2000" i="1" dirty="0" smtClean="0">
                <a:latin typeface="Times New Roman" pitchFamily="18" charset="0"/>
                <a:cs typeface="Times New Roman" pitchFamily="18" charset="0"/>
              </a:rPr>
              <a:t>The RESPOND Project Study Series: Contributions to Global Knowledge Report No. 3.</a:t>
            </a:r>
            <a:endParaRPr lang="en-US" sz="2000" dirty="0" smtClean="0">
              <a:latin typeface="Times New Roman" pitchFamily="18" charset="0"/>
              <a:cs typeface="Times New Roman" pitchFamily="18" charset="0"/>
            </a:endParaRPr>
          </a:p>
          <a:p>
            <a:pPr lvl="0"/>
            <a:r>
              <a:rPr lang="en-US" sz="2000" b="1" i="1" dirty="0" smtClean="0"/>
              <a:t>Factors influencing </a:t>
            </a:r>
            <a:r>
              <a:rPr lang="en-US" sz="2000" b="1" i="1" dirty="0" err="1" smtClean="0"/>
              <a:t>nsv</a:t>
            </a:r>
            <a:r>
              <a:rPr lang="en-US" sz="2000" b="1" i="1" dirty="0" smtClean="0"/>
              <a:t>, </a:t>
            </a:r>
            <a:r>
              <a:rPr lang="en-US" sz="2000" b="1" i="1" dirty="0" err="1" smtClean="0"/>
              <a:t>minilap</a:t>
            </a:r>
            <a:r>
              <a:rPr lang="en-US" sz="2000" b="1" i="1" dirty="0" smtClean="0"/>
              <a:t>, Norplant &amp; </a:t>
            </a:r>
            <a:r>
              <a:rPr lang="en-US" sz="2000" b="1" i="1" dirty="0" err="1" smtClean="0"/>
              <a:t>iud</a:t>
            </a:r>
            <a:r>
              <a:rPr lang="en-US" sz="2000" b="1" i="1" dirty="0" smtClean="0"/>
              <a:t> acceptance In Bangladesh- by </a:t>
            </a:r>
            <a:r>
              <a:rPr lang="en-US" sz="2000" b="1" i="1" dirty="0" err="1" smtClean="0"/>
              <a:t>avijit</a:t>
            </a:r>
            <a:r>
              <a:rPr lang="en-US" sz="2000" b="1" i="1" dirty="0" smtClean="0"/>
              <a:t> </a:t>
            </a:r>
            <a:r>
              <a:rPr lang="en-US" sz="2000" b="1" i="1" dirty="0" err="1" smtClean="0"/>
              <a:t>poddar</a:t>
            </a:r>
            <a:r>
              <a:rPr lang="en-US" sz="2000" b="1" i="1" dirty="0" smtClean="0"/>
              <a:t> </a:t>
            </a:r>
            <a:r>
              <a:rPr lang="en-US" sz="2000" b="1" i="1" dirty="0" err="1" smtClean="0"/>
              <a:t>Sayeedul</a:t>
            </a:r>
            <a:r>
              <a:rPr lang="en-US" sz="2000" b="1" i="1" dirty="0" smtClean="0"/>
              <a:t> </a:t>
            </a:r>
            <a:r>
              <a:rPr lang="en-US" sz="2000" b="1" i="1" dirty="0" err="1" smtClean="0"/>
              <a:t>haque</a:t>
            </a:r>
            <a:r>
              <a:rPr lang="en-US" sz="2000" b="1" i="1" dirty="0" smtClean="0"/>
              <a:t> khan, </a:t>
            </a:r>
            <a:r>
              <a:rPr lang="en-US" sz="2000" b="1" i="1" dirty="0" err="1" smtClean="0"/>
              <a:t>Ratha</a:t>
            </a:r>
            <a:r>
              <a:rPr lang="en-US" sz="2000" b="1" i="1" dirty="0" smtClean="0"/>
              <a:t> </a:t>
            </a:r>
            <a:r>
              <a:rPr lang="en-US" sz="2000" b="1" i="1" dirty="0" err="1" smtClean="0"/>
              <a:t>loganathan</a:t>
            </a:r>
            <a:r>
              <a:rPr lang="en-US" sz="2000" b="1" i="1" dirty="0" smtClean="0"/>
              <a:t>, </a:t>
            </a:r>
            <a:r>
              <a:rPr lang="en-US" sz="2000" b="1" i="1" dirty="0" err="1" smtClean="0"/>
              <a:t>Sukanta</a:t>
            </a:r>
            <a:r>
              <a:rPr lang="en-US" sz="2000" b="1" i="1" dirty="0" smtClean="0"/>
              <a:t> </a:t>
            </a:r>
            <a:r>
              <a:rPr lang="en-US" sz="2000" b="1" i="1" dirty="0" err="1" smtClean="0"/>
              <a:t>sarker</a:t>
            </a:r>
            <a:r>
              <a:rPr lang="en-US" sz="2000" b="1" i="1" dirty="0" smtClean="0"/>
              <a:t>- September 2003 </a:t>
            </a:r>
            <a:r>
              <a:rPr lang="en-US" sz="2000" i="1" dirty="0" smtClean="0"/>
              <a:t>Human development research centre (</a:t>
            </a:r>
            <a:r>
              <a:rPr lang="en-US" sz="2000" i="1" dirty="0" err="1" smtClean="0"/>
              <a:t>hdrc</a:t>
            </a:r>
            <a:r>
              <a:rPr lang="en-US" sz="2000" i="1" dirty="0" smtClean="0"/>
              <a:t>) &amp; Engender health, Bangladesh country office.</a:t>
            </a:r>
            <a:endParaRPr lang="en-US" sz="2000" dirty="0" smtClean="0"/>
          </a:p>
          <a:p>
            <a:r>
              <a:rPr lang="en-US" sz="2000" b="1" i="1" dirty="0" smtClean="0"/>
              <a:t> Population Reports- Vasectomy: Reaching Out to New Users-</a:t>
            </a:r>
            <a:r>
              <a:rPr lang="en-US" sz="2000" dirty="0" smtClean="0"/>
              <a:t> </a:t>
            </a:r>
            <a:r>
              <a:rPr lang="en-US" sz="2000" i="1" dirty="0" smtClean="0"/>
              <a:t>INFO Project Center for Communication Programs</a:t>
            </a:r>
          </a:p>
          <a:p>
            <a:pPr lvl="0"/>
            <a:r>
              <a:rPr lang="en-US" sz="2000" b="1" i="1" dirty="0" smtClean="0"/>
              <a:t>Expanding Contraceptive Use in Urban Uttar Pradesh Contraceptive Methods Brief  NO.- 5</a:t>
            </a:r>
            <a:endParaRPr lang="en-US" sz="2000" dirty="0" smtClean="0"/>
          </a:p>
          <a:p>
            <a:endParaRPr lang="en-US" sz="2000" dirty="0" smtClean="0"/>
          </a:p>
          <a:p>
            <a:pPr lvl="0"/>
            <a:r>
              <a:rPr lang="en-US" sz="2000" i="1" dirty="0" smtClean="0">
                <a:effectLst>
                  <a:outerShdw blurRad="50800" dist="38100" algn="tr" rotWithShape="0">
                    <a:prstClr val="black">
                      <a:alpha val="40000"/>
                    </a:prstClr>
                  </a:outerShdw>
                </a:effectLst>
              </a:rPr>
              <a:t>“</a:t>
            </a:r>
            <a:r>
              <a:rPr lang="en-US" sz="2000" b="1" i="1" dirty="0" smtClean="0">
                <a:effectLst>
                  <a:outerShdw blurRad="50800" dist="38100" algn="tr" rotWithShape="0">
                    <a:prstClr val="black">
                      <a:alpha val="40000"/>
                    </a:prstClr>
                  </a:outerShdw>
                </a:effectLst>
              </a:rPr>
              <a:t>RESPOND Project proposal submitted to USAID mission by Engender Health”</a:t>
            </a:r>
            <a:r>
              <a:rPr lang="en-US" sz="2000" b="1" i="1" dirty="0" smtClean="0"/>
              <a:t> - UP NSV Initiative October</a:t>
            </a:r>
            <a:r>
              <a:rPr lang="en-US" sz="2000" b="1" i="1" dirty="0" smtClean="0">
                <a:effectLst>
                  <a:outerShdw blurRad="50800" dist="38100" algn="tr" rotWithShape="0">
                    <a:prstClr val="black">
                      <a:alpha val="40000"/>
                    </a:prstClr>
                  </a:outerShdw>
                </a:effectLst>
              </a:rPr>
              <a:t> 2009 </a:t>
            </a:r>
            <a:endParaRPr lang="en-US" sz="2000" dirty="0" smtClean="0"/>
          </a:p>
          <a:p>
            <a:pPr lvl="0"/>
            <a:r>
              <a:rPr lang="en-US" sz="2000" b="1" i="1" dirty="0" smtClean="0"/>
              <a:t>ORW daily  diary analysis – An approach to strengthen    information at grass root level - </a:t>
            </a:r>
            <a:r>
              <a:rPr lang="es-MX" sz="2000" b="1" i="1" dirty="0" err="1" smtClean="0"/>
              <a:t>Dr.Minal</a:t>
            </a:r>
            <a:r>
              <a:rPr lang="es-MX" sz="2000" b="1" i="1" dirty="0" smtClean="0"/>
              <a:t> </a:t>
            </a:r>
            <a:r>
              <a:rPr lang="es-MX" sz="2000" b="1" i="1" dirty="0" err="1" smtClean="0"/>
              <a:t>Mehta</a:t>
            </a:r>
            <a:r>
              <a:rPr lang="es-MX" sz="2000" b="1" i="1" dirty="0" smtClean="0"/>
              <a:t>, </a:t>
            </a:r>
            <a:r>
              <a:rPr lang="es-MX" sz="2000" b="1" i="1" dirty="0" err="1" smtClean="0"/>
              <a:t>Dr.Sunil</a:t>
            </a:r>
            <a:r>
              <a:rPr lang="es-MX" sz="2000" b="1" i="1" dirty="0" smtClean="0"/>
              <a:t> </a:t>
            </a:r>
            <a:r>
              <a:rPr lang="es-MX" sz="2000" b="1" i="1" dirty="0" err="1" smtClean="0"/>
              <a:t>Nanda</a:t>
            </a:r>
            <a:endParaRPr lang="en-US" sz="2000" dirty="0" smtClean="0"/>
          </a:p>
          <a:p>
            <a:pPr>
              <a:buNone/>
            </a:pPr>
            <a:endParaRPr lang="en-US" sz="2000" dirty="0" smtClean="0"/>
          </a:p>
          <a:p>
            <a:endParaRPr lang="en-US" sz="2000" dirty="0">
              <a:latin typeface="Times New Roman" pitchFamily="18" charset="0"/>
              <a:cs typeface="Times New Roman" pitchFamily="18" charset="0"/>
            </a:endParaRPr>
          </a:p>
        </p:txBody>
      </p:sp>
      <p:sp>
        <p:nvSpPr>
          <p:cNvPr id="4" name="Rectangle 3"/>
          <p:cNvSpPr/>
          <p:nvPr/>
        </p:nvSpPr>
        <p:spPr>
          <a:xfrm>
            <a:off x="2286000" y="304800"/>
            <a:ext cx="48768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References</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l="-3000" r="-3000"/>
          </a:stretch>
        </a:blipFill>
        <a:effectLst/>
      </p:bgPr>
    </p:bg>
    <p:spTree>
      <p:nvGrpSpPr>
        <p:cNvPr id="1" name=""/>
        <p:cNvGrpSpPr/>
        <p:nvPr/>
      </p:nvGrpSpPr>
      <p:grpSpPr>
        <a:xfrm>
          <a:off x="0" y="0"/>
          <a:ext cx="0" cy="0"/>
          <a:chOff x="0" y="0"/>
          <a:chExt cx="0" cy="0"/>
        </a:xfrm>
      </p:grpSpPr>
      <p:sp>
        <p:nvSpPr>
          <p:cNvPr id="6" name="Rectangle 5"/>
          <p:cNvSpPr/>
          <p:nvPr/>
        </p:nvSpPr>
        <p:spPr>
          <a:xfrm>
            <a:off x="1417835" y="2967335"/>
            <a:ext cx="6308330" cy="1569660"/>
          </a:xfrm>
          <a:prstGeom prst="rect">
            <a:avLst/>
          </a:prstGeom>
          <a:noFill/>
          <a:ln>
            <a:solidFill>
              <a:schemeClr val="accent2">
                <a:lumMod val="40000"/>
                <a:lumOff val="60000"/>
              </a:schemeClr>
            </a:solidFill>
          </a:ln>
          <a:effectLst>
            <a:glow rad="101600">
              <a:schemeClr val="accent2">
                <a:satMod val="175000"/>
                <a:alpha val="40000"/>
              </a:schemeClr>
            </a:glow>
            <a:reflection blurRad="6350" stA="50000" endA="300" endPos="90000" dist="50800" dir="5400000" sy="-100000" algn="bl" rotWithShape="0"/>
          </a:effectLst>
          <a:scene3d>
            <a:camera prst="isometricOffAxis1Right"/>
            <a:lightRig rig="threePt" dir="t"/>
          </a:scene3d>
        </p:spPr>
        <p:txBody>
          <a:bodyPr wrap="none" lIns="91440" tIns="45720" rIns="91440" bIns="45720">
            <a:spAutoFit/>
          </a:bodyPr>
          <a:lstStyle/>
          <a:p>
            <a:pPr algn="ctr"/>
            <a:r>
              <a:rPr lang="en-US"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1">
                      <a:satMod val="175000"/>
                      <a:alpha val="40000"/>
                    </a:schemeClr>
                  </a:glow>
                  <a:outerShdw blurRad="50800" algn="tl" rotWithShape="0">
                    <a:srgbClr val="000000"/>
                  </a:outerShdw>
                </a:effectLst>
              </a:rPr>
              <a:t>THANK YOU</a:t>
            </a:r>
            <a:endPar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1">
                    <a:satMod val="175000"/>
                    <a:alpha val="40000"/>
                  </a:schemeClr>
                </a:glow>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To expand awareness about, acceptance of, and access to no-scalpel vasectomy (NSV) services.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RESPOND’s technical assistance follows a holistic Supply-Demand-Advocacy (S-D-A) Programming Model that complements the </a:t>
            </a:r>
            <a:r>
              <a:rPr lang="en-US" dirty="0" err="1" smtClean="0">
                <a:latin typeface="Times New Roman" pitchFamily="18" charset="0"/>
                <a:cs typeface="Times New Roman" pitchFamily="18" charset="0"/>
              </a:rPr>
              <a:t>GoUP’s</a:t>
            </a:r>
            <a:r>
              <a:rPr lang="en-US" dirty="0" smtClean="0">
                <a:latin typeface="Times New Roman" pitchFamily="18" charset="0"/>
                <a:cs typeface="Times New Roman" pitchFamily="18" charset="0"/>
              </a:rPr>
              <a:t> strategic approach.</a:t>
            </a:r>
          </a:p>
          <a:p>
            <a:endParaRPr lang="en-US" dirty="0"/>
          </a:p>
        </p:txBody>
      </p:sp>
      <p:sp>
        <p:nvSpPr>
          <p:cNvPr id="4" name="Rectangle 3"/>
          <p:cNvSpPr/>
          <p:nvPr/>
        </p:nvSpPr>
        <p:spPr>
          <a:xfrm>
            <a:off x="1752600" y="381000"/>
            <a:ext cx="5475677"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Respond Project</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43200"/>
            <a:ext cx="8229600" cy="3382963"/>
          </a:xfrm>
        </p:spPr>
        <p:txBody>
          <a:bodyPr/>
          <a:lstStyle/>
          <a:p>
            <a:pPr algn="ctr">
              <a:buNone/>
            </a:pPr>
            <a:r>
              <a:rPr lang="en-US" sz="4800" b="1" i="1" cap="small" dirty="0">
                <a:latin typeface="Times New Roman" pitchFamily="18" charset="0"/>
                <a:cs typeface="Times New Roman" pitchFamily="18" charset="0"/>
              </a:rPr>
              <a:t>Study to assess the effectiveness of ASHA in NSV related demand </a:t>
            </a:r>
            <a:r>
              <a:rPr lang="en-US" sz="4800" b="1" i="1" cap="small" dirty="0" smtClean="0">
                <a:latin typeface="Times New Roman" pitchFamily="18" charset="0"/>
                <a:cs typeface="Times New Roman" pitchFamily="18" charset="0"/>
              </a:rPr>
              <a:t>generation</a:t>
            </a:r>
            <a:endParaRPr lang="en-US" sz="4800" b="1" i="1" cap="small" dirty="0">
              <a:latin typeface="Times New Roman" pitchFamily="18" charset="0"/>
              <a:cs typeface="Times New Roman" pitchFamily="18" charset="0"/>
            </a:endParaRPr>
          </a:p>
          <a:p>
            <a:pPr algn="ctr"/>
            <a:endParaRPr lang="en-US" dirty="0"/>
          </a:p>
        </p:txBody>
      </p:sp>
      <p:sp>
        <p:nvSpPr>
          <p:cNvPr id="4" name="Rectangle 3"/>
          <p:cNvSpPr/>
          <p:nvPr/>
        </p:nvSpPr>
        <p:spPr>
          <a:xfrm>
            <a:off x="0" y="0"/>
            <a:ext cx="8458200" cy="1754326"/>
          </a:xfrm>
          <a:prstGeom prst="rect">
            <a:avLst/>
          </a:prstGeom>
          <a:noFill/>
        </p:spPr>
        <p:txBody>
          <a:bodyPr wrap="square" lIns="91440" tIns="45720" rIns="91440" bIns="45720">
            <a:spAutoFit/>
          </a:bodyPr>
          <a:lstStyle/>
          <a:p>
            <a:pPr algn="ctr"/>
            <a:r>
              <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Attributes of ASHA workers in NSV demand generation</a:t>
            </a: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o </a:t>
            </a:r>
            <a:r>
              <a:rPr lang="en-US" dirty="0">
                <a:latin typeface="Times New Roman" pitchFamily="18" charset="0"/>
                <a:cs typeface="Times New Roman" pitchFamily="18" charset="0"/>
              </a:rPr>
              <a:t>assess the effective of ASHA workers in NSV demand generation in their respective operational areas.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study was carried out in Ghaziabad District of Utter Pradesh.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20 </a:t>
            </a:r>
            <a:r>
              <a:rPr lang="en-US" dirty="0">
                <a:latin typeface="Times New Roman" pitchFamily="18" charset="0"/>
                <a:cs typeface="Times New Roman" pitchFamily="18" charset="0"/>
              </a:rPr>
              <a:t>ASHA workers from two block level rural public health facilities named; CHC Muradnagr and Dhaolana were selected for this study</a:t>
            </a:r>
          </a:p>
        </p:txBody>
      </p:sp>
      <p:sp>
        <p:nvSpPr>
          <p:cNvPr id="4" name="Rectangle 3"/>
          <p:cNvSpPr/>
          <p:nvPr/>
        </p:nvSpPr>
        <p:spPr>
          <a:xfrm>
            <a:off x="685800" y="381000"/>
            <a:ext cx="77724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Purpose of this study</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300" b="1" dirty="0">
                <a:latin typeface="Times New Roman" pitchFamily="18" charset="0"/>
                <a:cs typeface="Times New Roman" pitchFamily="18" charset="0"/>
              </a:rPr>
              <a:t>Research </a:t>
            </a:r>
            <a:r>
              <a:rPr lang="en-US" sz="4300" b="1" dirty="0" smtClean="0">
                <a:latin typeface="Times New Roman" pitchFamily="18" charset="0"/>
                <a:cs typeface="Times New Roman" pitchFamily="18" charset="0"/>
              </a:rPr>
              <a:t>question</a:t>
            </a:r>
          </a:p>
          <a:p>
            <a:pPr>
              <a:buNone/>
            </a:pPr>
            <a:r>
              <a:rPr lang="en-US" sz="5800" b="1" dirty="0">
                <a:latin typeface="Times New Roman" pitchFamily="18" charset="0"/>
                <a:cs typeface="Times New Roman" pitchFamily="18" charset="0"/>
              </a:rPr>
              <a:t> </a:t>
            </a:r>
            <a:r>
              <a:rPr lang="en-US" sz="5800" b="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What </a:t>
            </a:r>
            <a:r>
              <a:rPr lang="en-US" sz="3600" dirty="0">
                <a:latin typeface="Times New Roman" pitchFamily="18" charset="0"/>
                <a:cs typeface="Times New Roman" pitchFamily="18" charset="0"/>
              </a:rPr>
              <a:t>are </a:t>
            </a:r>
            <a:r>
              <a:rPr lang="en-US" sz="3600" dirty="0" smtClean="0">
                <a:latin typeface="Times New Roman" pitchFamily="18" charset="0"/>
                <a:cs typeface="Times New Roman" pitchFamily="18" charset="0"/>
              </a:rPr>
              <a:t>the characteristics </a:t>
            </a:r>
            <a:r>
              <a:rPr lang="en-US" sz="3600" dirty="0">
                <a:latin typeface="Times New Roman" pitchFamily="18" charset="0"/>
                <a:cs typeface="Times New Roman" pitchFamily="18" charset="0"/>
              </a:rPr>
              <a:t>of effective ASHA in NSV related demand generation</a:t>
            </a:r>
            <a:r>
              <a:rPr lang="en-US" sz="3600" dirty="0" smtClean="0">
                <a:latin typeface="Times New Roman" pitchFamily="18" charset="0"/>
                <a:cs typeface="Times New Roman" pitchFamily="18" charset="0"/>
              </a:rPr>
              <a:t>?</a:t>
            </a:r>
          </a:p>
          <a:p>
            <a:pPr>
              <a:buNone/>
            </a:pPr>
            <a:endParaRPr lang="en-US" dirty="0"/>
          </a:p>
          <a:p>
            <a:endParaRPr lang="en-US" b="1" i="1" dirty="0" smtClean="0"/>
          </a:p>
          <a:p>
            <a:pPr marL="514350" lvl="0" indent="-514350"/>
            <a:endParaRPr lang="en-US" dirty="0"/>
          </a:p>
          <a:p>
            <a:pPr marL="514350" indent="-514350">
              <a:buNone/>
            </a:pPr>
            <a:endParaRPr lang="en-US" dirty="0"/>
          </a:p>
        </p:txBody>
      </p:sp>
      <p:sp>
        <p:nvSpPr>
          <p:cNvPr id="4" name="Rectangle 3"/>
          <p:cNvSpPr/>
          <p:nvPr/>
        </p:nvSpPr>
        <p:spPr>
          <a:xfrm>
            <a:off x="1066800" y="304800"/>
            <a:ext cx="6934200" cy="923330"/>
          </a:xfrm>
          <a:prstGeom prst="rect">
            <a:avLst/>
          </a:prstGeom>
          <a:noFill/>
        </p:spPr>
        <p:txBody>
          <a:bodyPr wrap="square" lIns="91440" tIns="45720" rIns="91440" bIns="45720">
            <a:spAutoFit/>
          </a:bodyPr>
          <a:lstStyle/>
          <a:p>
            <a:pPr algn="ctr"/>
            <a:r>
              <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latin typeface="Times New Roman" pitchFamily="18" charset="0"/>
                <a:cs typeface="Times New Roman" pitchFamily="18" charset="0"/>
              </a:rPr>
              <a:t>Study Design</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sz="4700" b="1" dirty="0" smtClean="0">
                <a:latin typeface="Times New Roman" pitchFamily="18" charset="0"/>
                <a:cs typeface="Times New Roman" pitchFamily="18" charset="0"/>
              </a:rPr>
              <a:t>Objectives:-</a:t>
            </a:r>
          </a:p>
          <a:p>
            <a:pPr marL="514350" indent="-514350">
              <a:buFont typeface="+mj-lt"/>
              <a:buAutoNum type="arabicPeriod"/>
            </a:pPr>
            <a:r>
              <a:rPr lang="en-US" b="1" i="1" dirty="0" smtClean="0">
                <a:latin typeface="Times New Roman" pitchFamily="18" charset="0"/>
                <a:cs typeface="Times New Roman" pitchFamily="18" charset="0"/>
              </a:rPr>
              <a:t>General objective:-</a:t>
            </a:r>
            <a:r>
              <a:rPr lang="en-US" dirty="0" smtClean="0">
                <a:latin typeface="Times New Roman" pitchFamily="18" charset="0"/>
                <a:cs typeface="Times New Roman" pitchFamily="18" charset="0"/>
              </a:rPr>
              <a:t> A Qualitative Operations Research was carried out to understand the attributes of effective ASHAs in NSV related demand generation</a:t>
            </a:r>
          </a:p>
          <a:p>
            <a:pPr marL="514350" lvl="0" indent="-514350">
              <a:buFont typeface="+mj-lt"/>
              <a:buAutoNum type="arabicPeriod"/>
            </a:pPr>
            <a:endParaRPr lang="en-US" b="1" i="1" dirty="0" smtClean="0">
              <a:latin typeface="Times New Roman" pitchFamily="18" charset="0"/>
              <a:cs typeface="Times New Roman" pitchFamily="18" charset="0"/>
            </a:endParaRPr>
          </a:p>
          <a:p>
            <a:pPr marL="514350" lvl="0" indent="-514350">
              <a:buFont typeface="+mj-lt"/>
              <a:buAutoNum type="arabicPeriod"/>
            </a:pPr>
            <a:r>
              <a:rPr lang="en-US" b="1" i="1" dirty="0" smtClean="0">
                <a:latin typeface="Times New Roman" pitchFamily="18" charset="0"/>
                <a:cs typeface="Times New Roman" pitchFamily="18" charset="0"/>
              </a:rPr>
              <a:t>Specific objectives:-</a:t>
            </a:r>
          </a:p>
          <a:p>
            <a:pPr lvl="0">
              <a:buFont typeface="Wingdings" pitchFamily="2" charset="2"/>
              <a:buChar char="Ø"/>
            </a:pPr>
            <a:r>
              <a:rPr lang="en-US" dirty="0" smtClean="0">
                <a:latin typeface="Times New Roman" pitchFamily="18" charset="0"/>
                <a:cs typeface="Times New Roman" pitchFamily="18" charset="0"/>
              </a:rPr>
              <a:t>To assess the knowledge of the ASHA workers regarding NSV </a:t>
            </a:r>
          </a:p>
          <a:p>
            <a:pPr lvl="0">
              <a:buFont typeface="Wingdings" pitchFamily="2" charset="2"/>
              <a:buChar char="Ø"/>
            </a:pPr>
            <a:r>
              <a:rPr lang="en-US" dirty="0" smtClean="0">
                <a:latin typeface="Times New Roman" pitchFamily="18" charset="0"/>
                <a:cs typeface="Times New Roman" pitchFamily="18" charset="0"/>
              </a:rPr>
              <a:t>To understand the field practices of effective and ineffective ASHA with respect to NSV demand generation </a:t>
            </a:r>
          </a:p>
          <a:p>
            <a:pPr lvl="0">
              <a:buFont typeface="Wingdings" pitchFamily="2" charset="2"/>
              <a:buChar char="Ø"/>
            </a:pPr>
            <a:r>
              <a:rPr lang="en-US" dirty="0" smtClean="0">
                <a:latin typeface="Times New Roman" pitchFamily="18" charset="0"/>
                <a:cs typeface="Times New Roman" pitchFamily="18" charset="0"/>
              </a:rPr>
              <a:t> To develop recommendations to straighten ASHA capacity with respect to NSV. </a:t>
            </a:r>
          </a:p>
          <a:p>
            <a:endParaRPr lang="en-US" dirty="0"/>
          </a:p>
        </p:txBody>
      </p:sp>
      <p:sp>
        <p:nvSpPr>
          <p:cNvPr id="4" name="Rectangle 3"/>
          <p:cNvSpPr/>
          <p:nvPr/>
        </p:nvSpPr>
        <p:spPr>
          <a:xfrm>
            <a:off x="2590800" y="381000"/>
            <a:ext cx="41148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Conti…..</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600" b="1" dirty="0" smtClean="0">
                <a:latin typeface="Times New Roman" pitchFamily="18" charset="0"/>
                <a:cs typeface="Times New Roman" pitchFamily="18" charset="0"/>
              </a:rPr>
              <a:t>Methodology :-</a:t>
            </a:r>
          </a:p>
          <a:p>
            <a:pPr marL="514350" indent="-514350">
              <a:buFont typeface="+mj-lt"/>
              <a:buAutoNum type="arabicPeriod"/>
            </a:pPr>
            <a:endParaRPr lang="en-US" sz="2800" b="1" i="1" dirty="0" smtClean="0">
              <a:latin typeface="Times New Roman" pitchFamily="18" charset="0"/>
              <a:cs typeface="Times New Roman" pitchFamily="18" charset="0"/>
            </a:endParaRPr>
          </a:p>
          <a:p>
            <a:pPr marL="514350" indent="-514350">
              <a:buFont typeface="+mj-lt"/>
              <a:buAutoNum type="arabicPeriod"/>
            </a:pPr>
            <a:r>
              <a:rPr lang="en-US" sz="2800" b="1" i="1" dirty="0" smtClean="0">
                <a:latin typeface="Times New Roman" pitchFamily="18" charset="0"/>
                <a:cs typeface="Times New Roman" pitchFamily="18" charset="0"/>
              </a:rPr>
              <a:t>Study Area-</a:t>
            </a:r>
            <a:r>
              <a:rPr lang="en-US" sz="2800" dirty="0" smtClean="0">
                <a:latin typeface="Times New Roman" pitchFamily="18" charset="0"/>
                <a:cs typeface="Times New Roman" pitchFamily="18" charset="0"/>
              </a:rPr>
              <a:t>Two </a:t>
            </a:r>
            <a:r>
              <a:rPr lang="en-US" sz="2800" dirty="0">
                <a:latin typeface="Times New Roman" pitchFamily="18" charset="0"/>
                <a:cs typeface="Times New Roman" pitchFamily="18" charset="0"/>
              </a:rPr>
              <a:t>blocks of Ghaziabad </a:t>
            </a:r>
            <a:r>
              <a:rPr lang="en-US" sz="2800" dirty="0" smtClean="0">
                <a:latin typeface="Times New Roman" pitchFamily="18" charset="0"/>
                <a:cs typeface="Times New Roman" pitchFamily="18" charset="0"/>
              </a:rPr>
              <a:t>i.e. Muradnagar</a:t>
            </a:r>
            <a:r>
              <a:rPr lang="en-US" sz="2800" dirty="0">
                <a:latin typeface="Times New Roman" pitchFamily="18" charset="0"/>
                <a:cs typeface="Times New Roman" pitchFamily="18" charset="0"/>
              </a:rPr>
              <a:t>, and </a:t>
            </a:r>
            <a:r>
              <a:rPr lang="en-US" sz="2800" dirty="0" smtClean="0">
                <a:latin typeface="Times New Roman" pitchFamily="18" charset="0"/>
                <a:cs typeface="Times New Roman" pitchFamily="18" charset="0"/>
              </a:rPr>
              <a:t>Dhoulana.</a:t>
            </a:r>
            <a:endParaRPr lang="en-US" sz="2800" b="1" dirty="0">
              <a:latin typeface="Times New Roman" pitchFamily="18" charset="0"/>
              <a:cs typeface="Times New Roman" pitchFamily="18" charset="0"/>
            </a:endParaRPr>
          </a:p>
          <a:p>
            <a:pPr marL="514350" indent="-514350">
              <a:buFont typeface="+mj-lt"/>
              <a:buAutoNum type="arabicPeriod"/>
            </a:pPr>
            <a:endParaRPr lang="en-US" sz="2800" b="1" i="1" dirty="0" smtClean="0">
              <a:latin typeface="Times New Roman" pitchFamily="18" charset="0"/>
              <a:cs typeface="Times New Roman" pitchFamily="18" charset="0"/>
            </a:endParaRPr>
          </a:p>
          <a:p>
            <a:pPr marL="514350" indent="-514350">
              <a:buFont typeface="+mj-lt"/>
              <a:buAutoNum type="arabicPeriod"/>
            </a:pPr>
            <a:r>
              <a:rPr lang="en-US" sz="2800" b="1" i="1" dirty="0" smtClean="0">
                <a:latin typeface="Times New Roman" pitchFamily="18" charset="0"/>
                <a:cs typeface="Times New Roman" pitchFamily="18" charset="0"/>
              </a:rPr>
              <a:t>Study design- </a:t>
            </a:r>
            <a:r>
              <a:rPr lang="en-US" sz="2800" dirty="0">
                <a:latin typeface="Times New Roman" pitchFamily="18" charset="0"/>
                <a:cs typeface="Times New Roman" pitchFamily="18" charset="0"/>
              </a:rPr>
              <a:t>A Qualitative Operations </a:t>
            </a:r>
            <a:r>
              <a:rPr lang="en-US" sz="2800" dirty="0" smtClean="0">
                <a:latin typeface="Times New Roman" pitchFamily="18" charset="0"/>
                <a:cs typeface="Times New Roman" pitchFamily="18" charset="0"/>
              </a:rPr>
              <a:t>Research</a:t>
            </a:r>
          </a:p>
          <a:p>
            <a:pPr marL="514350" indent="-514350">
              <a:buFont typeface="+mj-lt"/>
              <a:buAutoNum type="arabicPeriod"/>
            </a:pPr>
            <a:endParaRPr lang="en-US" sz="2800" b="1" i="1" dirty="0" smtClean="0">
              <a:latin typeface="Times New Roman" pitchFamily="18" charset="0"/>
              <a:cs typeface="Times New Roman" pitchFamily="18" charset="0"/>
            </a:endParaRPr>
          </a:p>
          <a:p>
            <a:pPr marL="514350" indent="-514350">
              <a:buFont typeface="+mj-lt"/>
              <a:buAutoNum type="arabicPeriod"/>
            </a:pPr>
            <a:r>
              <a:rPr lang="en-US" sz="2800" b="1" i="1" dirty="0" smtClean="0">
                <a:latin typeface="Times New Roman" pitchFamily="18" charset="0"/>
                <a:cs typeface="Times New Roman" pitchFamily="18" charset="0"/>
              </a:rPr>
              <a:t>Sample- </a:t>
            </a:r>
            <a:r>
              <a:rPr lang="en-US" sz="2800" dirty="0">
                <a:latin typeface="Times New Roman" pitchFamily="18" charset="0"/>
                <a:cs typeface="Times New Roman" pitchFamily="18" charset="0"/>
              </a:rPr>
              <a:t>20 ASHA </a:t>
            </a:r>
            <a:r>
              <a:rPr lang="en-US" sz="2800" dirty="0" smtClean="0">
                <a:latin typeface="Times New Roman" pitchFamily="18" charset="0"/>
                <a:cs typeface="Times New Roman" pitchFamily="18" charset="0"/>
              </a:rPr>
              <a:t>workers, </a:t>
            </a:r>
            <a:r>
              <a:rPr lang="en-US" sz="2800" dirty="0">
                <a:latin typeface="Times New Roman" pitchFamily="18" charset="0"/>
                <a:cs typeface="Times New Roman" pitchFamily="18" charset="0"/>
              </a:rPr>
              <a:t>through Purposive sampling </a:t>
            </a:r>
            <a:endParaRPr lang="en-US" sz="2800" b="1" i="1" dirty="0" smtClean="0">
              <a:latin typeface="Times New Roman" pitchFamily="18" charset="0"/>
              <a:cs typeface="Times New Roman" pitchFamily="18" charset="0"/>
            </a:endParaRPr>
          </a:p>
          <a:p>
            <a:pPr marL="514350" indent="-514350">
              <a:buFont typeface="+mj-lt"/>
              <a:buAutoNum type="arabicPeriod"/>
            </a:pPr>
            <a:endParaRPr lang="en-US" sz="2800" b="1" i="1" dirty="0" smtClean="0">
              <a:latin typeface="Times New Roman" pitchFamily="18" charset="0"/>
              <a:cs typeface="Times New Roman" pitchFamily="18" charset="0"/>
            </a:endParaRPr>
          </a:p>
        </p:txBody>
      </p:sp>
      <p:sp>
        <p:nvSpPr>
          <p:cNvPr id="4" name="Rectangle 3"/>
          <p:cNvSpPr/>
          <p:nvPr/>
        </p:nvSpPr>
        <p:spPr>
          <a:xfrm>
            <a:off x="1828800" y="304800"/>
            <a:ext cx="5791200"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Conti…..</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endParaRPr>
          </a:p>
        </p:txBody>
      </p:sp>
      <p:pic>
        <p:nvPicPr>
          <p:cNvPr id="5" name="Picture 2" descr="C:\Documents and Settings\Jyotsna B\My Documents\Downloads\image003.jpg"/>
          <p:cNvPicPr>
            <a:picLocks noChangeAspect="1" noChangeArrowheads="1"/>
          </p:cNvPicPr>
          <p:nvPr/>
        </p:nvPicPr>
        <p:blipFill>
          <a:blip r:embed="rId2" cstate="print"/>
          <a:srcRect/>
          <a:stretch>
            <a:fillRect/>
          </a:stretch>
        </p:blipFill>
        <p:spPr bwMode="auto">
          <a:xfrm>
            <a:off x="8153400" y="0"/>
            <a:ext cx="990600" cy="13716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585</TotalTime>
  <Words>1773</Words>
  <Application>Microsoft Office PowerPoint</Application>
  <PresentationFormat>On-screen Show (4:3)</PresentationFormat>
  <Paragraphs>211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 </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Attributes of ASHA workers in NSV demand generation </dc:title>
  <dc:creator>iihmr</dc:creator>
  <cp:lastModifiedBy>iihmr</cp:lastModifiedBy>
  <cp:revision>90</cp:revision>
  <dcterms:created xsi:type="dcterms:W3CDTF">2012-05-01T03:25:12Z</dcterms:created>
  <dcterms:modified xsi:type="dcterms:W3CDTF">2012-05-03T03:00:08Z</dcterms:modified>
</cp:coreProperties>
</file>