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charts/chart6.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65" r:id="rId3"/>
    <p:sldId id="290" r:id="rId4"/>
    <p:sldId id="286" r:id="rId5"/>
    <p:sldId id="288" r:id="rId6"/>
    <p:sldId id="287" r:id="rId7"/>
    <p:sldId id="259" r:id="rId8"/>
    <p:sldId id="269" r:id="rId9"/>
    <p:sldId id="263" r:id="rId10"/>
    <p:sldId id="266" r:id="rId11"/>
    <p:sldId id="264" r:id="rId12"/>
    <p:sldId id="268" r:id="rId13"/>
    <p:sldId id="277" r:id="rId14"/>
    <p:sldId id="276" r:id="rId15"/>
    <p:sldId id="289" r:id="rId16"/>
    <p:sldId id="260" r:id="rId17"/>
    <p:sldId id="261" r:id="rId18"/>
    <p:sldId id="262" r:id="rId19"/>
    <p:sldId id="271" r:id="rId20"/>
    <p:sldId id="278" r:id="rId21"/>
    <p:sldId id="279" r:id="rId22"/>
    <p:sldId id="280" r:id="rId23"/>
    <p:sldId id="272" r:id="rId24"/>
    <p:sldId id="273" r:id="rId25"/>
    <p:sldId id="274" r:id="rId26"/>
    <p:sldId id="281" r:id="rId27"/>
    <p:sldId id="282" r:id="rId28"/>
    <p:sldId id="283" r:id="rId29"/>
    <p:sldId id="285"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Sonia\Desktop\patient%20sat%20new.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Sonia\Desktop\patient%20sat%20new.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Sonia\Application%20Data\Microsoft\Excel\new%20pat%20sat%20(version%201).xlsb"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Documents%20and%20Settings\Sonia\Desktop\patient%20sat%20new.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Documents%20and%20Settings\Sonia\Desktop\new%20pat%20sat.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Documents%20and%20Settings\Sonia\Desktop\pvt_outpatient_satisfac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roundedCorners val="1"/>
  <c:style val="34"/>
  <c:chart>
    <c:title>
      <c:tx>
        <c:rich>
          <a:bodyPr/>
          <a:lstStyle/>
          <a:p>
            <a:pPr>
              <a:defRPr/>
            </a:pPr>
            <a:r>
              <a:rPr lang="en-US" dirty="0" smtClean="0"/>
              <a:t>Medical </a:t>
            </a:r>
            <a:r>
              <a:rPr lang="en-US" dirty="0"/>
              <a:t>Information</a:t>
            </a:r>
          </a:p>
        </c:rich>
      </c:tx>
      <c:layout>
        <c:manualLayout>
          <c:xMode val="edge"/>
          <c:yMode val="edge"/>
          <c:x val="0.25989979768153976"/>
          <c:y val="1.7543859649122882E-2"/>
        </c:manualLayout>
      </c:layout>
    </c:title>
    <c:view3D>
      <c:rAngAx val="1"/>
    </c:view3D>
    <c:plotArea>
      <c:layout/>
      <c:bar3DChart>
        <c:barDir val="col"/>
        <c:grouping val="clustered"/>
        <c:ser>
          <c:idx val="0"/>
          <c:order val="0"/>
          <c:tx>
            <c:strRef>
              <c:f>Sheet3!$C$19</c:f>
              <c:strCache>
                <c:ptCount val="1"/>
                <c:pt idx="0">
                  <c:v> Advice about ways to avoid illness and stay healthy</c:v>
                </c:pt>
              </c:strCache>
            </c:strRef>
          </c:tx>
          <c:dLbls>
            <c:dLbl>
              <c:idx val="0"/>
              <c:layout>
                <c:manualLayout>
                  <c:x val="-2.343292325717645E-3"/>
                  <c:y val="0.13707165109034269"/>
                </c:manualLayout>
              </c:layout>
              <c:showVal val="1"/>
            </c:dLbl>
            <c:dLbl>
              <c:idx val="1"/>
              <c:layout>
                <c:manualLayout>
                  <c:x val="1.6025641025641025E-3"/>
                  <c:y val="7.5268817204301133E-2"/>
                </c:manualLayout>
              </c:layout>
              <c:showVal val="1"/>
            </c:dLbl>
            <c:txPr>
              <a:bodyPr anchor="ctr" anchorCtr="0"/>
              <a:lstStyle/>
              <a:p>
                <a:pPr>
                  <a:defRPr sz="1600" b="1"/>
                </a:pPr>
                <a:endParaRPr lang="en-US"/>
              </a:p>
            </c:txPr>
            <c:showVal val="1"/>
          </c:dLbls>
          <c:cat>
            <c:strRef>
              <c:f>Sheet3!$D$18:$E$18</c:f>
              <c:strCache>
                <c:ptCount val="2"/>
                <c:pt idx="0">
                  <c:v>Yes</c:v>
                </c:pt>
                <c:pt idx="1">
                  <c:v>no</c:v>
                </c:pt>
              </c:strCache>
            </c:strRef>
          </c:cat>
          <c:val>
            <c:numRef>
              <c:f>Sheet3!$D$19:$E$19</c:f>
              <c:numCache>
                <c:formatCode>0%</c:formatCode>
                <c:ptCount val="2"/>
                <c:pt idx="0">
                  <c:v>0.56999999999999995</c:v>
                </c:pt>
                <c:pt idx="1">
                  <c:v>0.43000000000000038</c:v>
                </c:pt>
              </c:numCache>
            </c:numRef>
          </c:val>
        </c:ser>
        <c:ser>
          <c:idx val="1"/>
          <c:order val="1"/>
          <c:tx>
            <c:strRef>
              <c:f>Sheet3!$C$22</c:f>
              <c:strCache>
                <c:ptCount val="1"/>
                <c:pt idx="0">
                  <c:v> Information about your illness</c:v>
                </c:pt>
              </c:strCache>
            </c:strRef>
          </c:tx>
          <c:dLbls>
            <c:dLbl>
              <c:idx val="0"/>
              <c:layout>
                <c:manualLayout>
                  <c:x val="0"/>
                  <c:y val="9.138110072689512E-2"/>
                </c:manualLayout>
              </c:layout>
              <c:showVal val="1"/>
            </c:dLbl>
            <c:dLbl>
              <c:idx val="1"/>
              <c:layout>
                <c:manualLayout>
                  <c:x val="0"/>
                  <c:y val="8.7227414330218064E-2"/>
                </c:manualLayout>
              </c:layout>
              <c:showVal val="1"/>
            </c:dLbl>
            <c:txPr>
              <a:bodyPr/>
              <a:lstStyle/>
              <a:p>
                <a:pPr>
                  <a:defRPr sz="1400" b="1"/>
                </a:pPr>
                <a:endParaRPr lang="en-US"/>
              </a:p>
            </c:txPr>
            <c:showVal val="1"/>
          </c:dLbls>
          <c:cat>
            <c:strRef>
              <c:f>Sheet3!$D$18:$E$18</c:f>
              <c:strCache>
                <c:ptCount val="2"/>
                <c:pt idx="0">
                  <c:v>Yes</c:v>
                </c:pt>
                <c:pt idx="1">
                  <c:v>no</c:v>
                </c:pt>
              </c:strCache>
            </c:strRef>
          </c:cat>
          <c:val>
            <c:numRef>
              <c:f>Sheet3!$D$22:$E$22</c:f>
              <c:numCache>
                <c:formatCode>0%</c:formatCode>
                <c:ptCount val="2"/>
                <c:pt idx="0">
                  <c:v>0.77000000000000191</c:v>
                </c:pt>
                <c:pt idx="1">
                  <c:v>0.23</c:v>
                </c:pt>
              </c:numCache>
            </c:numRef>
          </c:val>
        </c:ser>
        <c:ser>
          <c:idx val="2"/>
          <c:order val="2"/>
          <c:tx>
            <c:strRef>
              <c:f>Sheet3!$C$25</c:f>
              <c:strCache>
                <c:ptCount val="1"/>
                <c:pt idx="0">
                  <c:v>Information about your treatment</c:v>
                </c:pt>
              </c:strCache>
            </c:strRef>
          </c:tx>
          <c:dLbls>
            <c:dLbl>
              <c:idx val="0"/>
              <c:layout>
                <c:manualLayout>
                  <c:x val="0"/>
                  <c:y val="0.22311827956989294"/>
                </c:manualLayout>
              </c:layout>
              <c:showVal val="1"/>
            </c:dLbl>
            <c:dLbl>
              <c:idx val="1"/>
              <c:layout>
                <c:manualLayout>
                  <c:x val="0"/>
                  <c:y val="9.1397849462365524E-2"/>
                </c:manualLayout>
              </c:layout>
              <c:showVal val="1"/>
            </c:dLbl>
            <c:txPr>
              <a:bodyPr/>
              <a:lstStyle/>
              <a:p>
                <a:pPr>
                  <a:defRPr sz="1600" b="1"/>
                </a:pPr>
                <a:endParaRPr lang="en-US"/>
              </a:p>
            </c:txPr>
            <c:showVal val="1"/>
          </c:dLbls>
          <c:cat>
            <c:strRef>
              <c:f>Sheet3!$D$18:$E$18</c:f>
              <c:strCache>
                <c:ptCount val="2"/>
                <c:pt idx="0">
                  <c:v>Yes</c:v>
                </c:pt>
                <c:pt idx="1">
                  <c:v>no</c:v>
                </c:pt>
              </c:strCache>
            </c:strRef>
          </c:cat>
          <c:val>
            <c:numRef>
              <c:f>Sheet3!$D$25:$E$25</c:f>
              <c:numCache>
                <c:formatCode>0%</c:formatCode>
                <c:ptCount val="2"/>
                <c:pt idx="0">
                  <c:v>0.83000000000000063</c:v>
                </c:pt>
                <c:pt idx="1">
                  <c:v>0.17</c:v>
                </c:pt>
              </c:numCache>
            </c:numRef>
          </c:val>
        </c:ser>
        <c:ser>
          <c:idx val="3"/>
          <c:order val="3"/>
          <c:tx>
            <c:strRef>
              <c:f>Sheet3!$C$28</c:f>
              <c:strCache>
                <c:ptCount val="1"/>
                <c:pt idx="0">
                  <c:v>Over all satisfaction</c:v>
                </c:pt>
              </c:strCache>
            </c:strRef>
          </c:tx>
          <c:dLbls>
            <c:dLbl>
              <c:idx val="0"/>
              <c:layout>
                <c:manualLayout>
                  <c:x val="4.8076923076923192E-3"/>
                  <c:y val="0.20698924731182858"/>
                </c:manualLayout>
              </c:layout>
              <c:showVal val="1"/>
            </c:dLbl>
            <c:dLbl>
              <c:idx val="1"/>
              <c:layout>
                <c:manualLayout>
                  <c:x val="-3.2051282051282146E-3"/>
                  <c:y val="6.1827956989247417E-2"/>
                </c:manualLayout>
              </c:layout>
              <c:spPr/>
              <c:txPr>
                <a:bodyPr/>
                <a:lstStyle/>
                <a:p>
                  <a:pPr>
                    <a:defRPr sz="1600" b="1"/>
                  </a:pPr>
                  <a:endParaRPr lang="en-US"/>
                </a:p>
              </c:txPr>
              <c:showVal val="1"/>
            </c:dLbl>
            <c:txPr>
              <a:bodyPr/>
              <a:lstStyle/>
              <a:p>
                <a:pPr>
                  <a:defRPr sz="1400" b="1"/>
                </a:pPr>
                <a:endParaRPr lang="en-US"/>
              </a:p>
            </c:txPr>
            <c:showVal val="1"/>
          </c:dLbls>
          <c:cat>
            <c:strRef>
              <c:f>Sheet3!$D$18:$E$18</c:f>
              <c:strCache>
                <c:ptCount val="2"/>
                <c:pt idx="0">
                  <c:v>Yes</c:v>
                </c:pt>
                <c:pt idx="1">
                  <c:v>no</c:v>
                </c:pt>
              </c:strCache>
            </c:strRef>
          </c:cat>
          <c:val>
            <c:numRef>
              <c:f>Sheet3!$D$28:$E$28</c:f>
              <c:numCache>
                <c:formatCode>0%</c:formatCode>
                <c:ptCount val="2"/>
                <c:pt idx="0">
                  <c:v>0.72000000000000064</c:v>
                </c:pt>
                <c:pt idx="1">
                  <c:v>0.28000000000000008</c:v>
                </c:pt>
              </c:numCache>
            </c:numRef>
          </c:val>
        </c:ser>
        <c:dLbls>
          <c:showVal val="1"/>
        </c:dLbls>
        <c:shape val="box"/>
        <c:axId val="76054912"/>
        <c:axId val="76056448"/>
        <c:axId val="0"/>
      </c:bar3DChart>
      <c:catAx>
        <c:axId val="76054912"/>
        <c:scaling>
          <c:orientation val="minMax"/>
        </c:scaling>
        <c:axPos val="b"/>
        <c:majorTickMark val="none"/>
        <c:tickLblPos val="nextTo"/>
        <c:txPr>
          <a:bodyPr/>
          <a:lstStyle/>
          <a:p>
            <a:pPr>
              <a:defRPr sz="1100" b="1"/>
            </a:pPr>
            <a:endParaRPr lang="en-US"/>
          </a:p>
        </c:txPr>
        <c:crossAx val="76056448"/>
        <c:crosses val="autoZero"/>
        <c:auto val="1"/>
        <c:lblAlgn val="ctr"/>
        <c:lblOffset val="100"/>
      </c:catAx>
      <c:valAx>
        <c:axId val="76056448"/>
        <c:scaling>
          <c:orientation val="minMax"/>
        </c:scaling>
        <c:axPos val="l"/>
        <c:majorGridlines/>
        <c:numFmt formatCode="0%" sourceLinked="1"/>
        <c:majorTickMark val="none"/>
        <c:tickLblPos val="nextTo"/>
        <c:txPr>
          <a:bodyPr/>
          <a:lstStyle/>
          <a:p>
            <a:pPr>
              <a:defRPr sz="1200" b="1"/>
            </a:pPr>
            <a:endParaRPr lang="en-US"/>
          </a:p>
        </c:txPr>
        <c:crossAx val="76054912"/>
        <c:crosses val="autoZero"/>
        <c:crossBetween val="between"/>
      </c:valAx>
    </c:plotArea>
    <c:legend>
      <c:legendPos val="r"/>
      <c:layout>
        <c:manualLayout>
          <c:xMode val="edge"/>
          <c:yMode val="edge"/>
          <c:x val="0.68149984857662138"/>
          <c:y val="0.20130592244931497"/>
          <c:w val="0.30187298102160504"/>
          <c:h val="0.66380484623854019"/>
        </c:manualLayout>
      </c:layout>
      <c:spPr>
        <a:ln w="15875" cmpd="sng">
          <a:solidFill>
            <a:schemeClr val="accent5">
              <a:lumMod val="60000"/>
              <a:lumOff val="40000"/>
              <a:alpha val="0"/>
            </a:schemeClr>
          </a:solidFill>
        </a:ln>
        <a:effectLst>
          <a:outerShdw blurRad="50800" dist="50800" dir="5400000" algn="ctr" rotWithShape="0">
            <a:srgbClr val="000000">
              <a:alpha val="47000"/>
            </a:srgbClr>
          </a:outerShdw>
        </a:effectLst>
      </c:spPr>
      <c:txPr>
        <a:bodyPr/>
        <a:lstStyle/>
        <a:p>
          <a:pPr>
            <a:defRPr sz="1100" b="1"/>
          </a:pPr>
          <a:endParaRPr lang="en-US"/>
        </a:p>
      </c:txPr>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36"/>
  <c:chart>
    <c:autoTitleDeleted val="1"/>
    <c:view3D>
      <c:rAngAx val="1"/>
    </c:view3D>
    <c:plotArea>
      <c:layout>
        <c:manualLayout>
          <c:layoutTarget val="inner"/>
          <c:xMode val="edge"/>
          <c:yMode val="edge"/>
          <c:x val="8.7060325032680672E-2"/>
          <c:y val="0.14946297831192282"/>
          <c:w val="0.88754138357965051"/>
          <c:h val="0.7080770824699546"/>
        </c:manualLayout>
      </c:layout>
      <c:bar3DChart>
        <c:barDir val="col"/>
        <c:grouping val="clustered"/>
        <c:ser>
          <c:idx val="0"/>
          <c:order val="0"/>
          <c:dLbls>
            <c:dLbl>
              <c:idx val="0"/>
              <c:layout>
                <c:manualLayout>
                  <c:x val="0"/>
                  <c:y val="0.17251450476585156"/>
                </c:manualLayout>
              </c:layout>
              <c:showVal val="1"/>
            </c:dLbl>
            <c:dLbl>
              <c:idx val="1"/>
              <c:layout>
                <c:manualLayout>
                  <c:x val="0"/>
                  <c:y val="9.6491228070175433E-2"/>
                </c:manualLayout>
              </c:layout>
              <c:showVal val="1"/>
            </c:dLbl>
            <c:dLbl>
              <c:idx val="2"/>
              <c:layout>
                <c:manualLayout>
                  <c:x val="1.8087855297157882E-2"/>
                  <c:y val="2.1929824561403612E-2"/>
                </c:manualLayout>
              </c:layout>
              <c:showVal val="1"/>
            </c:dLbl>
            <c:txPr>
              <a:bodyPr/>
              <a:lstStyle/>
              <a:p>
                <a:pPr>
                  <a:defRPr b="1"/>
                </a:pPr>
                <a:endParaRPr lang="en-US"/>
              </a:p>
            </c:txPr>
            <c:showVal val="1"/>
          </c:dLbls>
          <c:cat>
            <c:strRef>
              <c:f>Sheet3!$D$4:$D$6</c:f>
              <c:strCache>
                <c:ptCount val="3"/>
                <c:pt idx="0">
                  <c:v>Yes</c:v>
                </c:pt>
                <c:pt idx="1">
                  <c:v>No</c:v>
                </c:pt>
                <c:pt idx="2">
                  <c:v>No idea</c:v>
                </c:pt>
              </c:strCache>
            </c:strRef>
          </c:cat>
          <c:val>
            <c:numRef>
              <c:f>Sheet3!$E$4:$E$6</c:f>
              <c:numCache>
                <c:formatCode>0%</c:formatCode>
                <c:ptCount val="3"/>
                <c:pt idx="0">
                  <c:v>0.82000000000000062</c:v>
                </c:pt>
                <c:pt idx="1">
                  <c:v>0.1600000000000002</c:v>
                </c:pt>
                <c:pt idx="2">
                  <c:v>2.0000000000000046E-2</c:v>
                </c:pt>
              </c:numCache>
            </c:numRef>
          </c:val>
        </c:ser>
        <c:shape val="box"/>
        <c:axId val="76085888"/>
        <c:axId val="76370304"/>
        <c:axId val="0"/>
      </c:bar3DChart>
      <c:catAx>
        <c:axId val="76085888"/>
        <c:scaling>
          <c:orientation val="minMax"/>
        </c:scaling>
        <c:axPos val="b"/>
        <c:majorTickMark val="none"/>
        <c:tickLblPos val="nextTo"/>
        <c:crossAx val="76370304"/>
        <c:crosses val="autoZero"/>
        <c:auto val="1"/>
        <c:lblAlgn val="ctr"/>
        <c:lblOffset val="100"/>
      </c:catAx>
      <c:valAx>
        <c:axId val="76370304"/>
        <c:scaling>
          <c:orientation val="minMax"/>
        </c:scaling>
        <c:axPos val="l"/>
        <c:numFmt formatCode="0%" sourceLinked="1"/>
        <c:majorTickMark val="none"/>
        <c:tickLblPos val="nextTo"/>
        <c:txPr>
          <a:bodyPr/>
          <a:lstStyle/>
          <a:p>
            <a:pPr>
              <a:defRPr sz="1600"/>
            </a:pPr>
            <a:endParaRPr lang="en-US"/>
          </a:p>
        </c:txPr>
        <c:crossAx val="76085888"/>
        <c:crosses val="autoZero"/>
        <c:crossBetween val="between"/>
      </c:valAx>
    </c:plotArea>
    <c:plotVisOnly val="1"/>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34"/>
  <c:chart>
    <c:view3D>
      <c:rAngAx val="1"/>
    </c:view3D>
    <c:plotArea>
      <c:layout>
        <c:manualLayout>
          <c:layoutTarget val="inner"/>
          <c:xMode val="edge"/>
          <c:yMode val="edge"/>
          <c:x val="9.3193293555163245E-2"/>
          <c:y val="4.1350166424727636E-2"/>
          <c:w val="0.89371341675580263"/>
          <c:h val="0.67846508013314166"/>
        </c:manualLayout>
      </c:layout>
      <c:bar3DChart>
        <c:barDir val="col"/>
        <c:grouping val="clustered"/>
        <c:ser>
          <c:idx val="1"/>
          <c:order val="0"/>
          <c:tx>
            <c:strRef>
              <c:f>Sheet3!$C$41</c:f>
              <c:strCache>
                <c:ptCount val="1"/>
                <c:pt idx="0">
                  <c:v>Helpfullness of hospital workers</c:v>
                </c:pt>
              </c:strCache>
            </c:strRef>
          </c:tx>
          <c:dLbls>
            <c:dLbl>
              <c:idx val="0"/>
              <c:layout>
                <c:manualLayout>
                  <c:x val="0"/>
                  <c:y val="8.9385474860335185E-2"/>
                </c:manualLayout>
              </c:layout>
              <c:showVal val="1"/>
            </c:dLbl>
            <c:dLbl>
              <c:idx val="1"/>
              <c:layout>
                <c:manualLayout>
                  <c:x val="0"/>
                  <c:y val="2.2346368715083852E-2"/>
                </c:manualLayout>
              </c:layout>
              <c:showVal val="1"/>
            </c:dLbl>
            <c:dLbl>
              <c:idx val="2"/>
              <c:layout>
                <c:manualLayout>
                  <c:x val="0"/>
                  <c:y val="7.8212290502793533E-2"/>
                </c:manualLayout>
              </c:layout>
              <c:showVal val="1"/>
            </c:dLbl>
            <c:txPr>
              <a:bodyPr/>
              <a:lstStyle/>
              <a:p>
                <a:pPr>
                  <a:defRPr sz="1600" b="1"/>
                </a:pPr>
                <a:endParaRPr lang="en-US"/>
              </a:p>
            </c:txPr>
            <c:showVal val="1"/>
          </c:dLbls>
          <c:cat>
            <c:strRef>
              <c:f>Sheet3!$D$39:$F$39</c:f>
              <c:strCache>
                <c:ptCount val="3"/>
                <c:pt idx="0">
                  <c:v>Yes</c:v>
                </c:pt>
                <c:pt idx="1">
                  <c:v>no</c:v>
                </c:pt>
                <c:pt idx="2">
                  <c:v>No Idea</c:v>
                </c:pt>
              </c:strCache>
            </c:strRef>
          </c:cat>
          <c:val>
            <c:numRef>
              <c:f>Sheet3!$D$41:$F$41</c:f>
              <c:numCache>
                <c:formatCode>0%</c:formatCode>
                <c:ptCount val="3"/>
                <c:pt idx="0">
                  <c:v>0.77000000000000135</c:v>
                </c:pt>
                <c:pt idx="1">
                  <c:v>8.0000000000000043E-2</c:v>
                </c:pt>
                <c:pt idx="2">
                  <c:v>0.15000000000000024</c:v>
                </c:pt>
              </c:numCache>
            </c:numRef>
          </c:val>
        </c:ser>
        <c:ser>
          <c:idx val="0"/>
          <c:order val="1"/>
          <c:tx>
            <c:strRef>
              <c:f>Sheet3!$C$40</c:f>
              <c:strCache>
                <c:ptCount val="1"/>
                <c:pt idx="0">
                  <c:v>politeness of hospital workers</c:v>
                </c:pt>
              </c:strCache>
            </c:strRef>
          </c:tx>
          <c:dLbls>
            <c:dLbl>
              <c:idx val="0"/>
              <c:layout>
                <c:manualLayout>
                  <c:x val="2.0003405943861514E-17"/>
                  <c:y val="0.18249534450651853"/>
                </c:manualLayout>
              </c:layout>
              <c:showVal val="1"/>
            </c:dLbl>
            <c:dLbl>
              <c:idx val="1"/>
              <c:layout>
                <c:manualLayout>
                  <c:x val="6.5466448445172052E-3"/>
                  <c:y val="7.0763500931099038E-2"/>
                </c:manualLayout>
              </c:layout>
              <c:showVal val="1"/>
            </c:dLbl>
            <c:dLbl>
              <c:idx val="2"/>
              <c:layout>
                <c:manualLayout>
                  <c:x val="6.5466448445172052E-3"/>
                  <c:y val="7.4487895716946237E-2"/>
                </c:manualLayout>
              </c:layout>
              <c:showVal val="1"/>
            </c:dLbl>
            <c:txPr>
              <a:bodyPr/>
              <a:lstStyle/>
              <a:p>
                <a:pPr>
                  <a:defRPr sz="1800" b="1"/>
                </a:pPr>
                <a:endParaRPr lang="en-US"/>
              </a:p>
            </c:txPr>
            <c:showVal val="1"/>
          </c:dLbls>
          <c:cat>
            <c:strRef>
              <c:f>Sheet3!$D$39:$F$39</c:f>
              <c:strCache>
                <c:ptCount val="3"/>
                <c:pt idx="0">
                  <c:v>Yes</c:v>
                </c:pt>
                <c:pt idx="1">
                  <c:v>no</c:v>
                </c:pt>
                <c:pt idx="2">
                  <c:v>No Idea</c:v>
                </c:pt>
              </c:strCache>
            </c:strRef>
          </c:cat>
          <c:val>
            <c:numRef>
              <c:f>Sheet3!$D$40:$F$40</c:f>
              <c:numCache>
                <c:formatCode>0%</c:formatCode>
                <c:ptCount val="3"/>
                <c:pt idx="0">
                  <c:v>0.74000000000000121</c:v>
                </c:pt>
                <c:pt idx="1">
                  <c:v>0.12000000000000002</c:v>
                </c:pt>
                <c:pt idx="2">
                  <c:v>0.14000000000000001</c:v>
                </c:pt>
              </c:numCache>
            </c:numRef>
          </c:val>
        </c:ser>
        <c:ser>
          <c:idx val="2"/>
          <c:order val="2"/>
          <c:tx>
            <c:strRef>
              <c:f>Sheet3!$C$42</c:f>
              <c:strCache>
                <c:ptCount val="1"/>
                <c:pt idx="0">
                  <c:v>Overall satisfaction</c:v>
                </c:pt>
              </c:strCache>
            </c:strRef>
          </c:tx>
          <c:dLbls>
            <c:dLbl>
              <c:idx val="0"/>
              <c:layout>
                <c:manualLayout>
                  <c:x val="4.0006811887723164E-17"/>
                  <c:y val="0.13780260707635009"/>
                </c:manualLayout>
              </c:layout>
              <c:showVal val="1"/>
            </c:dLbl>
            <c:dLbl>
              <c:idx val="1"/>
              <c:layout>
                <c:manualLayout>
                  <c:x val="1.5275504637206803E-2"/>
                  <c:y val="2.2346368715083852E-2"/>
                </c:manualLayout>
              </c:layout>
              <c:showVal val="1"/>
            </c:dLbl>
            <c:dLbl>
              <c:idx val="2"/>
              <c:layout>
                <c:manualLayout>
                  <c:x val="1.7457719585379158E-2"/>
                  <c:y val="5.2141527001862177E-2"/>
                </c:manualLayout>
              </c:layout>
              <c:tx>
                <c:rich>
                  <a:bodyPr/>
                  <a:lstStyle/>
                  <a:p>
                    <a:r>
                      <a:rPr lang="en-US" sz="1600" b="1"/>
                      <a:t>14%</a:t>
                    </a:r>
                  </a:p>
                </c:rich>
              </c:tx>
              <c:showVal val="1"/>
            </c:dLbl>
            <c:txPr>
              <a:bodyPr/>
              <a:lstStyle/>
              <a:p>
                <a:pPr>
                  <a:defRPr sz="1600" b="1"/>
                </a:pPr>
                <a:endParaRPr lang="en-US"/>
              </a:p>
            </c:txPr>
            <c:showVal val="1"/>
          </c:dLbls>
          <c:cat>
            <c:strRef>
              <c:f>Sheet3!$D$39:$F$39</c:f>
              <c:strCache>
                <c:ptCount val="3"/>
                <c:pt idx="0">
                  <c:v>Yes</c:v>
                </c:pt>
                <c:pt idx="1">
                  <c:v>no</c:v>
                </c:pt>
                <c:pt idx="2">
                  <c:v>No Idea</c:v>
                </c:pt>
              </c:strCache>
            </c:strRef>
          </c:cat>
          <c:val>
            <c:numRef>
              <c:f>Sheet3!$D$42:$F$42</c:f>
              <c:numCache>
                <c:formatCode>0%</c:formatCode>
                <c:ptCount val="3"/>
                <c:pt idx="0">
                  <c:v>0.76000000000000134</c:v>
                </c:pt>
                <c:pt idx="1">
                  <c:v>0.1</c:v>
                </c:pt>
                <c:pt idx="2">
                  <c:v>0.14000000000000001</c:v>
                </c:pt>
              </c:numCache>
            </c:numRef>
          </c:val>
        </c:ser>
        <c:shape val="box"/>
        <c:axId val="76398592"/>
        <c:axId val="76400128"/>
        <c:axId val="0"/>
      </c:bar3DChart>
      <c:catAx>
        <c:axId val="76398592"/>
        <c:scaling>
          <c:orientation val="minMax"/>
        </c:scaling>
        <c:axPos val="b"/>
        <c:tickLblPos val="nextTo"/>
        <c:txPr>
          <a:bodyPr/>
          <a:lstStyle/>
          <a:p>
            <a:pPr>
              <a:defRPr b="1"/>
            </a:pPr>
            <a:endParaRPr lang="en-US"/>
          </a:p>
        </c:txPr>
        <c:crossAx val="76400128"/>
        <c:crosses val="autoZero"/>
        <c:auto val="1"/>
        <c:lblAlgn val="ctr"/>
        <c:lblOffset val="100"/>
      </c:catAx>
      <c:valAx>
        <c:axId val="76400128"/>
        <c:scaling>
          <c:orientation val="minMax"/>
        </c:scaling>
        <c:axPos val="l"/>
        <c:numFmt formatCode="0%" sourceLinked="1"/>
        <c:tickLblPos val="nextTo"/>
        <c:txPr>
          <a:bodyPr/>
          <a:lstStyle/>
          <a:p>
            <a:pPr>
              <a:defRPr b="1"/>
            </a:pPr>
            <a:endParaRPr lang="en-US"/>
          </a:p>
        </c:txPr>
        <c:crossAx val="76398592"/>
        <c:crosses val="autoZero"/>
        <c:crossBetween val="between"/>
      </c:valAx>
      <c:spPr>
        <a:noFill/>
        <a:ln w="25400">
          <a:noFill/>
        </a:ln>
      </c:spPr>
    </c:plotArea>
    <c:legend>
      <c:legendPos val="b"/>
      <c:layout>
        <c:manualLayout>
          <c:xMode val="edge"/>
          <c:yMode val="edge"/>
          <c:x val="4.3453398112469975E-2"/>
          <c:y val="0.87306177509934169"/>
          <c:w val="0.9327331383086116"/>
          <c:h val="0.10459185618557459"/>
        </c:manualLayout>
      </c:layout>
      <c:txPr>
        <a:bodyPr/>
        <a:lstStyle/>
        <a:p>
          <a:pPr>
            <a:defRPr sz="1400" b="1"/>
          </a:pPr>
          <a:endParaRPr lang="en-US"/>
        </a:p>
      </c:txPr>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style val="34"/>
  <c:chart>
    <c:autoTitleDeleted val="1"/>
    <c:view3D>
      <c:rAngAx val="1"/>
    </c:view3D>
    <c:plotArea>
      <c:layout/>
      <c:bar3DChart>
        <c:barDir val="col"/>
        <c:grouping val="clustered"/>
        <c:ser>
          <c:idx val="1"/>
          <c:order val="0"/>
          <c:tx>
            <c:strRef>
              <c:f>Sheet3!$C$59</c:f>
              <c:strCache>
                <c:ptCount val="1"/>
                <c:pt idx="0">
                  <c:v>Friendliness and courtesy of the doctor</c:v>
                </c:pt>
              </c:strCache>
            </c:strRef>
          </c:tx>
          <c:dLbls>
            <c:dLbl>
              <c:idx val="0"/>
              <c:layout>
                <c:manualLayout>
                  <c:x val="3.6579794934245681E-3"/>
                  <c:y val="0.14559386973180091"/>
                </c:manualLayout>
              </c:layout>
              <c:tx>
                <c:rich>
                  <a:bodyPr/>
                  <a:lstStyle/>
                  <a:p>
                    <a:r>
                      <a:rPr lang="en-US" sz="1600"/>
                      <a:t>84%</a:t>
                    </a:r>
                  </a:p>
                </c:rich>
              </c:tx>
              <c:showVal val="1"/>
            </c:dLbl>
            <c:dLbl>
              <c:idx val="1"/>
              <c:layout>
                <c:manualLayout>
                  <c:x val="-5.4869692401368839E-3"/>
                  <c:y val="8.0459770114942528E-2"/>
                </c:manualLayout>
              </c:layout>
              <c:tx>
                <c:rich>
                  <a:bodyPr/>
                  <a:lstStyle/>
                  <a:p>
                    <a:r>
                      <a:rPr lang="en-US" sz="1600"/>
                      <a:t>16%</a:t>
                    </a:r>
                  </a:p>
                </c:rich>
              </c:tx>
              <c:showVal val="1"/>
            </c:dLbl>
            <c:txPr>
              <a:bodyPr/>
              <a:lstStyle/>
              <a:p>
                <a:pPr>
                  <a:defRPr sz="1600" b="1"/>
                </a:pPr>
                <a:endParaRPr lang="en-US"/>
              </a:p>
            </c:txPr>
            <c:showVal val="1"/>
          </c:dLbls>
          <c:cat>
            <c:strRef>
              <c:f>Sheet3!$D$56:$E$56</c:f>
              <c:strCache>
                <c:ptCount val="2"/>
                <c:pt idx="0">
                  <c:v>Yes</c:v>
                </c:pt>
                <c:pt idx="1">
                  <c:v>no</c:v>
                </c:pt>
              </c:strCache>
            </c:strRef>
          </c:cat>
          <c:val>
            <c:numRef>
              <c:f>Sheet3!$D$59:$E$59</c:f>
              <c:numCache>
                <c:formatCode>0%</c:formatCode>
                <c:ptCount val="2"/>
                <c:pt idx="0">
                  <c:v>0.84000000000000064</c:v>
                </c:pt>
                <c:pt idx="1">
                  <c:v>0.16</c:v>
                </c:pt>
              </c:numCache>
            </c:numRef>
          </c:val>
        </c:ser>
        <c:ser>
          <c:idx val="0"/>
          <c:order val="1"/>
          <c:tx>
            <c:strRef>
              <c:f>Sheet3!$C$57</c:f>
              <c:strCache>
                <c:ptCount val="1"/>
                <c:pt idx="0">
                  <c:v> Time given by the doctor </c:v>
                </c:pt>
              </c:strCache>
            </c:strRef>
          </c:tx>
          <c:dLbls>
            <c:dLbl>
              <c:idx val="0"/>
              <c:layout>
                <c:manualLayout>
                  <c:x val="0"/>
                  <c:y val="0.15708812260536492"/>
                </c:manualLayout>
              </c:layout>
              <c:tx>
                <c:rich>
                  <a:bodyPr/>
                  <a:lstStyle/>
                  <a:p>
                    <a:r>
                      <a:rPr lang="en-US" sz="1600" b="1"/>
                      <a:t>72%</a:t>
                    </a:r>
                  </a:p>
                </c:rich>
              </c:tx>
              <c:showVal val="1"/>
            </c:dLbl>
            <c:dLbl>
              <c:idx val="1"/>
              <c:layout>
                <c:manualLayout>
                  <c:x val="0"/>
                  <c:y val="6.1302681992337828E-2"/>
                </c:manualLayout>
              </c:layout>
              <c:tx>
                <c:rich>
                  <a:bodyPr/>
                  <a:lstStyle/>
                  <a:p>
                    <a:r>
                      <a:rPr lang="en-US" sz="1600" b="1"/>
                      <a:t>28%</a:t>
                    </a:r>
                  </a:p>
                </c:rich>
              </c:tx>
              <c:showVal val="1"/>
            </c:dLbl>
            <c:txPr>
              <a:bodyPr/>
              <a:lstStyle/>
              <a:p>
                <a:pPr>
                  <a:defRPr sz="1600" b="1"/>
                </a:pPr>
                <a:endParaRPr lang="en-US"/>
              </a:p>
            </c:txPr>
            <c:showVal val="1"/>
          </c:dLbls>
          <c:cat>
            <c:strRef>
              <c:f>Sheet3!$D$56:$E$56</c:f>
              <c:strCache>
                <c:ptCount val="2"/>
                <c:pt idx="0">
                  <c:v>Yes</c:v>
                </c:pt>
                <c:pt idx="1">
                  <c:v>no</c:v>
                </c:pt>
              </c:strCache>
            </c:strRef>
          </c:cat>
          <c:val>
            <c:numRef>
              <c:f>Sheet3!$D$57:$E$57</c:f>
              <c:numCache>
                <c:formatCode>0%</c:formatCode>
                <c:ptCount val="2"/>
                <c:pt idx="0">
                  <c:v>0.72000000000000064</c:v>
                </c:pt>
                <c:pt idx="1">
                  <c:v>0.28000000000000008</c:v>
                </c:pt>
              </c:numCache>
            </c:numRef>
          </c:val>
        </c:ser>
        <c:ser>
          <c:idx val="2"/>
          <c:order val="2"/>
          <c:tx>
            <c:strRef>
              <c:f>Sheet3!$C$61</c:f>
              <c:strCache>
                <c:ptCount val="1"/>
                <c:pt idx="0">
                  <c:v>Thoroughness of the examination</c:v>
                </c:pt>
              </c:strCache>
            </c:strRef>
          </c:tx>
          <c:dLbls>
            <c:dLbl>
              <c:idx val="0"/>
              <c:layout>
                <c:manualLayout>
                  <c:x val="1.8289897467122921E-3"/>
                  <c:y val="8.8122605363984766E-2"/>
                </c:manualLayout>
              </c:layout>
              <c:showVal val="1"/>
            </c:dLbl>
            <c:dLbl>
              <c:idx val="1"/>
              <c:layout>
                <c:manualLayout>
                  <c:x val="0"/>
                  <c:y val="3.0651340996168612E-2"/>
                </c:manualLayout>
              </c:layout>
              <c:showVal val="1"/>
            </c:dLbl>
            <c:txPr>
              <a:bodyPr/>
              <a:lstStyle/>
              <a:p>
                <a:pPr>
                  <a:defRPr sz="1800" b="1"/>
                </a:pPr>
                <a:endParaRPr lang="en-US"/>
              </a:p>
            </c:txPr>
            <c:showVal val="1"/>
          </c:dLbls>
          <c:cat>
            <c:strRef>
              <c:f>Sheet3!$D$56:$E$56</c:f>
              <c:strCache>
                <c:ptCount val="2"/>
                <c:pt idx="0">
                  <c:v>Yes</c:v>
                </c:pt>
                <c:pt idx="1">
                  <c:v>no</c:v>
                </c:pt>
              </c:strCache>
            </c:strRef>
          </c:cat>
          <c:val>
            <c:numRef>
              <c:f>Sheet3!$D$61:$E$61</c:f>
              <c:numCache>
                <c:formatCode>0%</c:formatCode>
                <c:ptCount val="2"/>
                <c:pt idx="0">
                  <c:v>0.93</c:v>
                </c:pt>
                <c:pt idx="1">
                  <c:v>7.0000000000000021E-2</c:v>
                </c:pt>
              </c:numCache>
            </c:numRef>
          </c:val>
        </c:ser>
        <c:ser>
          <c:idx val="3"/>
          <c:order val="3"/>
          <c:tx>
            <c:strRef>
              <c:f>Sheet3!$C$63</c:f>
              <c:strCache>
                <c:ptCount val="1"/>
                <c:pt idx="0">
                  <c:v>Taking time to answer your questions</c:v>
                </c:pt>
              </c:strCache>
            </c:strRef>
          </c:tx>
          <c:dLbls>
            <c:dLbl>
              <c:idx val="0"/>
              <c:layout>
                <c:manualLayout>
                  <c:x val="1.8289897467122921E-3"/>
                  <c:y val="0.13793103448275956"/>
                </c:manualLayout>
              </c:layout>
              <c:showVal val="1"/>
            </c:dLbl>
            <c:dLbl>
              <c:idx val="1"/>
              <c:layout>
                <c:manualLayout>
                  <c:x val="0"/>
                  <c:y val="8.0459770114942528E-2"/>
                </c:manualLayout>
              </c:layout>
              <c:showVal val="1"/>
            </c:dLbl>
            <c:txPr>
              <a:bodyPr/>
              <a:lstStyle/>
              <a:p>
                <a:pPr>
                  <a:defRPr sz="1600" b="1"/>
                </a:pPr>
                <a:endParaRPr lang="en-US"/>
              </a:p>
            </c:txPr>
            <c:showVal val="1"/>
          </c:dLbls>
          <c:cat>
            <c:strRef>
              <c:f>Sheet3!$D$56:$E$56</c:f>
              <c:strCache>
                <c:ptCount val="2"/>
                <c:pt idx="0">
                  <c:v>Yes</c:v>
                </c:pt>
                <c:pt idx="1">
                  <c:v>no</c:v>
                </c:pt>
              </c:strCache>
            </c:strRef>
          </c:cat>
          <c:val>
            <c:numRef>
              <c:f>Sheet3!$D$63:$E$63</c:f>
              <c:numCache>
                <c:formatCode>0%</c:formatCode>
                <c:ptCount val="2"/>
                <c:pt idx="0">
                  <c:v>0.7600000000000029</c:v>
                </c:pt>
                <c:pt idx="1">
                  <c:v>0.24000000000000021</c:v>
                </c:pt>
              </c:numCache>
            </c:numRef>
          </c:val>
        </c:ser>
        <c:ser>
          <c:idx val="4"/>
          <c:order val="4"/>
          <c:tx>
            <c:strRef>
              <c:f>Sheet3!$C$65</c:f>
              <c:strCache>
                <c:ptCount val="1"/>
                <c:pt idx="0">
                  <c:v>Overall Satisfaction</c:v>
                </c:pt>
              </c:strCache>
            </c:strRef>
          </c:tx>
          <c:dLbls>
            <c:dLbl>
              <c:idx val="0"/>
              <c:layout>
                <c:manualLayout>
                  <c:x val="5.3751326296979157E-3"/>
                  <c:y val="6.0960583052118621E-2"/>
                </c:manualLayout>
              </c:layout>
              <c:tx>
                <c:rich>
                  <a:bodyPr/>
                  <a:lstStyle/>
                  <a:p>
                    <a:pPr>
                      <a:defRPr sz="1600" b="1"/>
                    </a:pPr>
                    <a:r>
                      <a:rPr lang="en-US" sz="1600"/>
                      <a:t>81%</a:t>
                    </a:r>
                  </a:p>
                </c:rich>
              </c:tx>
              <c:spPr/>
              <c:showVal val="1"/>
            </c:dLbl>
            <c:dLbl>
              <c:idx val="1"/>
              <c:layout>
                <c:manualLayout>
                  <c:x val="6.7062182671395144E-17"/>
                  <c:y val="8.8122605363984766E-2"/>
                </c:manualLayout>
              </c:layout>
              <c:tx>
                <c:rich>
                  <a:bodyPr/>
                  <a:lstStyle/>
                  <a:p>
                    <a:r>
                      <a:rPr lang="en-US" sz="1100"/>
                      <a:t>19%</a:t>
                    </a:r>
                  </a:p>
                </c:rich>
              </c:tx>
              <c:showVal val="1"/>
            </c:dLbl>
            <c:txPr>
              <a:bodyPr/>
              <a:lstStyle/>
              <a:p>
                <a:pPr>
                  <a:defRPr sz="1100" b="1"/>
                </a:pPr>
                <a:endParaRPr lang="en-US"/>
              </a:p>
            </c:txPr>
            <c:showVal val="1"/>
          </c:dLbls>
          <c:cat>
            <c:strRef>
              <c:f>Sheet3!$D$56:$E$56</c:f>
              <c:strCache>
                <c:ptCount val="2"/>
                <c:pt idx="0">
                  <c:v>Yes</c:v>
                </c:pt>
                <c:pt idx="1">
                  <c:v>no</c:v>
                </c:pt>
              </c:strCache>
            </c:strRef>
          </c:cat>
          <c:val>
            <c:numRef>
              <c:f>Sheet3!$D$65:$E$65</c:f>
              <c:numCache>
                <c:formatCode>0%</c:formatCode>
                <c:ptCount val="2"/>
                <c:pt idx="0">
                  <c:v>0.81</c:v>
                </c:pt>
                <c:pt idx="1">
                  <c:v>0.19</c:v>
                </c:pt>
              </c:numCache>
            </c:numRef>
          </c:val>
        </c:ser>
        <c:ser>
          <c:idx val="5"/>
          <c:order val="5"/>
          <c:cat>
            <c:strRef>
              <c:f>Sheet3!$C$63</c:f>
              <c:strCache>
                <c:ptCount val="1"/>
                <c:pt idx="0">
                  <c:v>Taking time to answer your questions</c:v>
                </c:pt>
              </c:strCache>
            </c:strRef>
          </c:cat>
          <c:val>
            <c:numRef>
              <c:f>Sheet3!$C$64</c:f>
              <c:numCache>
                <c:formatCode>General</c:formatCode>
                <c:ptCount val="1"/>
              </c:numCache>
            </c:numRef>
          </c:val>
        </c:ser>
        <c:shape val="box"/>
        <c:axId val="76500992"/>
        <c:axId val="76502528"/>
        <c:axId val="0"/>
      </c:bar3DChart>
      <c:catAx>
        <c:axId val="76500992"/>
        <c:scaling>
          <c:orientation val="minMax"/>
        </c:scaling>
        <c:axPos val="b"/>
        <c:tickLblPos val="nextTo"/>
        <c:txPr>
          <a:bodyPr/>
          <a:lstStyle/>
          <a:p>
            <a:pPr>
              <a:defRPr sz="1100" b="1"/>
            </a:pPr>
            <a:endParaRPr lang="en-US"/>
          </a:p>
        </c:txPr>
        <c:crossAx val="76502528"/>
        <c:crosses val="autoZero"/>
        <c:auto val="1"/>
        <c:lblAlgn val="ctr"/>
        <c:lblOffset val="100"/>
      </c:catAx>
      <c:valAx>
        <c:axId val="76502528"/>
        <c:scaling>
          <c:orientation val="minMax"/>
        </c:scaling>
        <c:axPos val="l"/>
        <c:majorGridlines/>
        <c:numFmt formatCode="0%" sourceLinked="1"/>
        <c:tickLblPos val="nextTo"/>
        <c:txPr>
          <a:bodyPr/>
          <a:lstStyle/>
          <a:p>
            <a:pPr>
              <a:defRPr b="1"/>
            </a:pPr>
            <a:endParaRPr lang="en-US"/>
          </a:p>
        </c:txPr>
        <c:crossAx val="76500992"/>
        <c:crosses val="autoZero"/>
        <c:crossBetween val="between"/>
      </c:valAx>
    </c:plotArea>
    <c:legend>
      <c:legendPos val="r"/>
      <c:legendEntry>
        <c:idx val="5"/>
        <c:delete val="1"/>
      </c:legendEntry>
      <c:layout>
        <c:manualLayout>
          <c:xMode val="edge"/>
          <c:yMode val="edge"/>
          <c:x val="0.68379604373676139"/>
          <c:y val="0.16507828762783971"/>
          <c:w val="0.29974304854282779"/>
          <c:h val="0.72795004072766756"/>
        </c:manualLayout>
      </c:layout>
      <c:txPr>
        <a:bodyPr/>
        <a:lstStyle/>
        <a:p>
          <a:pPr>
            <a:defRPr sz="1400" b="1"/>
          </a:pPr>
          <a:endParaRPr lang="en-US"/>
        </a:p>
      </c:txPr>
    </c:legend>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smtClean="0"/>
              <a:t> </a:t>
            </a:r>
            <a:r>
              <a:rPr lang="en-US" dirty="0"/>
              <a:t>Hospital Infrastructure</a:t>
            </a:r>
          </a:p>
        </c:rich>
      </c:tx>
      <c:layout/>
    </c:title>
    <c:view3D>
      <c:rAngAx val="1"/>
    </c:view3D>
    <c:plotArea>
      <c:layout/>
      <c:bar3DChart>
        <c:barDir val="col"/>
        <c:grouping val="clustered"/>
        <c:ser>
          <c:idx val="0"/>
          <c:order val="0"/>
          <c:tx>
            <c:strRef>
              <c:f>Sheet3!$C$79</c:f>
              <c:strCache>
                <c:ptCount val="1"/>
                <c:pt idx="0">
                  <c:v>Adequate cleanliness of the hospital </c:v>
                </c:pt>
              </c:strCache>
            </c:strRef>
          </c:tx>
          <c:dLbls>
            <c:dLbl>
              <c:idx val="0"/>
              <c:layout>
                <c:manualLayout>
                  <c:x val="0"/>
                  <c:y val="0.11202185792349727"/>
                </c:manualLayout>
              </c:layout>
              <c:showVal val="1"/>
            </c:dLbl>
            <c:dLbl>
              <c:idx val="1"/>
              <c:layout>
                <c:manualLayout>
                  <c:x val="6.1728395061728392E-3"/>
                  <c:y val="9.2896174863387998E-2"/>
                </c:manualLayout>
              </c:layout>
              <c:showVal val="1"/>
            </c:dLbl>
            <c:txPr>
              <a:bodyPr/>
              <a:lstStyle/>
              <a:p>
                <a:pPr>
                  <a:defRPr sz="1600" b="1"/>
                </a:pPr>
                <a:endParaRPr lang="en-US"/>
              </a:p>
            </c:txPr>
            <c:showVal val="1"/>
          </c:dLbls>
          <c:cat>
            <c:strRef>
              <c:f>Sheet3!$D$78:$E$78</c:f>
              <c:strCache>
                <c:ptCount val="2"/>
                <c:pt idx="0">
                  <c:v>Yes</c:v>
                </c:pt>
                <c:pt idx="1">
                  <c:v>no</c:v>
                </c:pt>
              </c:strCache>
            </c:strRef>
          </c:cat>
          <c:val>
            <c:numRef>
              <c:f>Sheet3!$D$79:$E$79</c:f>
              <c:numCache>
                <c:formatCode>0%</c:formatCode>
                <c:ptCount val="2"/>
                <c:pt idx="0">
                  <c:v>0.58000000000000007</c:v>
                </c:pt>
                <c:pt idx="1">
                  <c:v>0.42000000000000032</c:v>
                </c:pt>
              </c:numCache>
            </c:numRef>
          </c:val>
        </c:ser>
        <c:ser>
          <c:idx val="1"/>
          <c:order val="1"/>
          <c:tx>
            <c:strRef>
              <c:f>Sheet3!$C$81</c:f>
              <c:strCache>
                <c:ptCount val="1"/>
                <c:pt idx="0">
                  <c:v>Condition of the toilets</c:v>
                </c:pt>
              </c:strCache>
            </c:strRef>
          </c:tx>
          <c:dLbls>
            <c:dLbl>
              <c:idx val="0"/>
              <c:layout>
                <c:manualLayout>
                  <c:x val="3.0864197530864257E-3"/>
                  <c:y val="0.13387978142076504"/>
                </c:manualLayout>
              </c:layout>
              <c:showVal val="1"/>
            </c:dLbl>
            <c:txPr>
              <a:bodyPr/>
              <a:lstStyle/>
              <a:p>
                <a:pPr>
                  <a:defRPr sz="1600" b="1"/>
                </a:pPr>
                <a:endParaRPr lang="en-US"/>
              </a:p>
            </c:txPr>
            <c:showVal val="1"/>
          </c:dLbls>
          <c:cat>
            <c:strRef>
              <c:f>Sheet3!$D$78:$E$78</c:f>
              <c:strCache>
                <c:ptCount val="2"/>
                <c:pt idx="0">
                  <c:v>Yes</c:v>
                </c:pt>
                <c:pt idx="1">
                  <c:v>no</c:v>
                </c:pt>
              </c:strCache>
            </c:strRef>
          </c:cat>
          <c:val>
            <c:numRef>
              <c:f>Sheet3!$D$81:$E$81</c:f>
              <c:numCache>
                <c:formatCode>0%</c:formatCode>
                <c:ptCount val="2"/>
                <c:pt idx="0">
                  <c:v>0.38000000000000117</c:v>
                </c:pt>
                <c:pt idx="1">
                  <c:v>0.6200000000000021</c:v>
                </c:pt>
              </c:numCache>
            </c:numRef>
          </c:val>
        </c:ser>
        <c:ser>
          <c:idx val="2"/>
          <c:order val="2"/>
          <c:tx>
            <c:strRef>
              <c:f>Sheet3!$C$83</c:f>
              <c:strCache>
                <c:ptCount val="1"/>
                <c:pt idx="0">
                  <c:v>Availability of drinking water </c:v>
                </c:pt>
              </c:strCache>
            </c:strRef>
          </c:tx>
          <c:dLbls>
            <c:dLbl>
              <c:idx val="0"/>
              <c:layout>
                <c:manualLayout>
                  <c:x val="3.0864197530864257E-3"/>
                  <c:y val="9.2896174863387998E-2"/>
                </c:manualLayout>
              </c:layout>
              <c:showVal val="1"/>
            </c:dLbl>
            <c:dLbl>
              <c:idx val="1"/>
              <c:layout>
                <c:manualLayout>
                  <c:x val="0"/>
                  <c:y val="0.13701066335914447"/>
                </c:manualLayout>
              </c:layout>
              <c:showVal val="1"/>
            </c:dLbl>
            <c:txPr>
              <a:bodyPr/>
              <a:lstStyle/>
              <a:p>
                <a:pPr>
                  <a:defRPr sz="1600" b="1"/>
                </a:pPr>
                <a:endParaRPr lang="en-US"/>
              </a:p>
            </c:txPr>
            <c:showVal val="1"/>
          </c:dLbls>
          <c:cat>
            <c:strRef>
              <c:f>Sheet3!$D$78:$E$78</c:f>
              <c:strCache>
                <c:ptCount val="2"/>
                <c:pt idx="0">
                  <c:v>Yes</c:v>
                </c:pt>
                <c:pt idx="1">
                  <c:v>no</c:v>
                </c:pt>
              </c:strCache>
            </c:strRef>
          </c:cat>
          <c:val>
            <c:numRef>
              <c:f>Sheet3!$D$83:$E$83</c:f>
              <c:numCache>
                <c:formatCode>0%</c:formatCode>
                <c:ptCount val="2"/>
                <c:pt idx="0">
                  <c:v>0.60000000000000064</c:v>
                </c:pt>
                <c:pt idx="1">
                  <c:v>0.4</c:v>
                </c:pt>
              </c:numCache>
            </c:numRef>
          </c:val>
        </c:ser>
        <c:ser>
          <c:idx val="3"/>
          <c:order val="3"/>
          <c:tx>
            <c:strRef>
              <c:f>Sheet3!$C$85</c:f>
              <c:strCache>
                <c:ptCount val="1"/>
                <c:pt idx="0">
                  <c:v>Availability of all the requisite amenities </c:v>
                </c:pt>
              </c:strCache>
            </c:strRef>
          </c:tx>
          <c:dLbls>
            <c:dLbl>
              <c:idx val="0"/>
              <c:layout>
                <c:manualLayout>
                  <c:x val="0"/>
                  <c:y val="0.19679919108472138"/>
                </c:manualLayout>
              </c:layout>
              <c:showVal val="1"/>
            </c:dLbl>
            <c:dLbl>
              <c:idx val="1"/>
              <c:layout>
                <c:manualLayout>
                  <c:x val="-2.1347971430026769E-3"/>
                  <c:y val="0.18683272276247037"/>
                </c:manualLayout>
              </c:layout>
              <c:showVal val="1"/>
            </c:dLbl>
            <c:txPr>
              <a:bodyPr/>
              <a:lstStyle/>
              <a:p>
                <a:pPr>
                  <a:defRPr sz="1600" b="1"/>
                </a:pPr>
                <a:endParaRPr lang="en-US"/>
              </a:p>
            </c:txPr>
            <c:showVal val="1"/>
          </c:dLbls>
          <c:cat>
            <c:strRef>
              <c:f>Sheet3!$D$78:$E$78</c:f>
              <c:strCache>
                <c:ptCount val="2"/>
                <c:pt idx="0">
                  <c:v>Yes</c:v>
                </c:pt>
                <c:pt idx="1">
                  <c:v>no</c:v>
                </c:pt>
              </c:strCache>
            </c:strRef>
          </c:cat>
          <c:val>
            <c:numRef>
              <c:f>Sheet3!$D$85:$E$85</c:f>
              <c:numCache>
                <c:formatCode>0%</c:formatCode>
                <c:ptCount val="2"/>
                <c:pt idx="0">
                  <c:v>0.63000000000000234</c:v>
                </c:pt>
                <c:pt idx="1">
                  <c:v>0.37000000000000038</c:v>
                </c:pt>
              </c:numCache>
            </c:numRef>
          </c:val>
        </c:ser>
        <c:ser>
          <c:idx val="4"/>
          <c:order val="4"/>
          <c:tx>
            <c:strRef>
              <c:f>Sheet3!$C$86</c:f>
              <c:strCache>
                <c:ptCount val="1"/>
                <c:pt idx="0">
                  <c:v>Overall Satisfaction</c:v>
                </c:pt>
              </c:strCache>
            </c:strRef>
          </c:tx>
          <c:dLbls>
            <c:dLbl>
              <c:idx val="0"/>
              <c:layout>
                <c:manualLayout>
                  <c:x val="3.9137495502028443E-17"/>
                  <c:y val="0.13285882507553387"/>
                </c:manualLayout>
              </c:layout>
              <c:showVal val="1"/>
            </c:dLbl>
            <c:dLbl>
              <c:idx val="1"/>
              <c:layout>
                <c:manualLayout>
                  <c:x val="4.2695942860054075E-3"/>
                  <c:y val="0.20759191418052242"/>
                </c:manualLayout>
              </c:layout>
              <c:showVal val="1"/>
            </c:dLbl>
            <c:txPr>
              <a:bodyPr/>
              <a:lstStyle/>
              <a:p>
                <a:pPr>
                  <a:defRPr sz="1600" b="1"/>
                </a:pPr>
                <a:endParaRPr lang="en-US"/>
              </a:p>
            </c:txPr>
            <c:showVal val="1"/>
          </c:dLbls>
          <c:cat>
            <c:strRef>
              <c:f>Sheet3!$D$78:$E$78</c:f>
              <c:strCache>
                <c:ptCount val="2"/>
                <c:pt idx="0">
                  <c:v>Yes</c:v>
                </c:pt>
                <c:pt idx="1">
                  <c:v>no</c:v>
                </c:pt>
              </c:strCache>
            </c:strRef>
          </c:cat>
          <c:val>
            <c:numRef>
              <c:f>Sheet3!$D$86:$E$86</c:f>
              <c:numCache>
                <c:formatCode>0%</c:formatCode>
                <c:ptCount val="2"/>
                <c:pt idx="0">
                  <c:v>0.52</c:v>
                </c:pt>
                <c:pt idx="1">
                  <c:v>0.48000000000000032</c:v>
                </c:pt>
              </c:numCache>
            </c:numRef>
          </c:val>
        </c:ser>
        <c:dLbls>
          <c:showVal val="1"/>
        </c:dLbls>
        <c:shape val="box"/>
        <c:axId val="75963392"/>
        <c:axId val="75985664"/>
        <c:axId val="0"/>
      </c:bar3DChart>
      <c:catAx>
        <c:axId val="75963392"/>
        <c:scaling>
          <c:orientation val="minMax"/>
        </c:scaling>
        <c:axPos val="b"/>
        <c:tickLblPos val="nextTo"/>
        <c:txPr>
          <a:bodyPr/>
          <a:lstStyle/>
          <a:p>
            <a:pPr>
              <a:defRPr sz="1600" b="1"/>
            </a:pPr>
            <a:endParaRPr lang="en-US"/>
          </a:p>
        </c:txPr>
        <c:crossAx val="75985664"/>
        <c:crosses val="autoZero"/>
        <c:auto val="1"/>
        <c:lblAlgn val="ctr"/>
        <c:lblOffset val="100"/>
      </c:catAx>
      <c:valAx>
        <c:axId val="75985664"/>
        <c:scaling>
          <c:orientation val="minMax"/>
        </c:scaling>
        <c:axPos val="l"/>
        <c:majorGridlines/>
        <c:numFmt formatCode="0%" sourceLinked="1"/>
        <c:tickLblPos val="nextTo"/>
        <c:txPr>
          <a:bodyPr/>
          <a:lstStyle/>
          <a:p>
            <a:pPr>
              <a:defRPr b="1"/>
            </a:pPr>
            <a:endParaRPr lang="en-US"/>
          </a:p>
        </c:txPr>
        <c:crossAx val="75963392"/>
        <c:crosses val="autoZero"/>
        <c:crossBetween val="between"/>
      </c:valAx>
    </c:plotArea>
    <c:legend>
      <c:legendPos val="r"/>
      <c:layout>
        <c:manualLayout>
          <c:xMode val="edge"/>
          <c:yMode val="edge"/>
          <c:x val="0.69265018955963842"/>
          <c:y val="0.18061117674865937"/>
          <c:w val="0.2945410469524643"/>
          <c:h val="0.72171045275960188"/>
        </c:manualLayout>
      </c:layout>
      <c:txPr>
        <a:bodyPr/>
        <a:lstStyle/>
        <a:p>
          <a:pPr>
            <a:defRPr sz="1400" b="1"/>
          </a:pPr>
          <a:endParaRPr lang="en-US"/>
        </a:p>
      </c:txPr>
    </c:legend>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style val="44"/>
  <c:chart>
    <c:title>
      <c:tx>
        <c:rich>
          <a:bodyPr/>
          <a:lstStyle/>
          <a:p>
            <a:pPr>
              <a:defRPr/>
            </a:pPr>
            <a:r>
              <a:rPr lang="en-US"/>
              <a:t>Service Index</a:t>
            </a:r>
          </a:p>
        </c:rich>
      </c:tx>
      <c:layout/>
    </c:title>
    <c:plotArea>
      <c:layout>
        <c:manualLayout>
          <c:layoutTarget val="inner"/>
          <c:xMode val="edge"/>
          <c:yMode val="edge"/>
          <c:x val="6.6519833605704945E-2"/>
          <c:y val="0.10651260202063803"/>
          <c:w val="0.80505080786920002"/>
          <c:h val="0.51895534462301862"/>
        </c:manualLayout>
      </c:layout>
      <c:barChart>
        <c:barDir val="col"/>
        <c:grouping val="stacked"/>
        <c:ser>
          <c:idx val="0"/>
          <c:order val="0"/>
          <c:tx>
            <c:strRef>
              <c:f>'MAR''10graph'!$C$2</c:f>
              <c:strCache>
                <c:ptCount val="1"/>
                <c:pt idx="0">
                  <c:v>% of Satisfaction </c:v>
                </c:pt>
              </c:strCache>
            </c:strRef>
          </c:tx>
          <c:spPr>
            <a:solidFill>
              <a:srgbClr val="00B050"/>
            </a:solidFill>
          </c:spPr>
          <c:dLbls>
            <c:txPr>
              <a:bodyPr/>
              <a:lstStyle/>
              <a:p>
                <a:pPr>
                  <a:defRPr sz="1400" b="1"/>
                </a:pPr>
                <a:endParaRPr lang="en-US"/>
              </a:p>
            </c:txPr>
            <c:dLblPos val="ctr"/>
            <c:showVal val="1"/>
          </c:dLbls>
          <c:cat>
            <c:multiLvlStrRef>
              <c:f>'MAR''10graph'!$A$3:$B$10</c:f>
              <c:multiLvlStrCache>
                <c:ptCount val="8"/>
                <c:lvl>
                  <c:pt idx="0">
                    <c:v>Medicine availability </c:v>
                  </c:pt>
                  <c:pt idx="1">
                    <c:v>Medical information</c:v>
                  </c:pt>
                  <c:pt idx="2">
                    <c:v>Staff behavior </c:v>
                  </c:pt>
                  <c:pt idx="3">
                    <c:v>Doctor behavior</c:v>
                  </c:pt>
                  <c:pt idx="4">
                    <c:v>Hospital infrastructure</c:v>
                  </c:pt>
                  <c:pt idx="5">
                    <c:v>Nursing services/care</c:v>
                  </c:pt>
                  <c:pt idx="6">
                    <c:v>Food services</c:v>
                  </c:pt>
                  <c:pt idx="7">
                    <c:v>Overall </c:v>
                  </c:pt>
                </c:lvl>
                <c:lvl>
                  <c:pt idx="0">
                    <c:v>1</c:v>
                  </c:pt>
                  <c:pt idx="1">
                    <c:v>2</c:v>
                  </c:pt>
                  <c:pt idx="2">
                    <c:v>3</c:v>
                  </c:pt>
                  <c:pt idx="3">
                    <c:v>4</c:v>
                  </c:pt>
                  <c:pt idx="4">
                    <c:v>5</c:v>
                  </c:pt>
                  <c:pt idx="5">
                    <c:v>6</c:v>
                  </c:pt>
                  <c:pt idx="6">
                    <c:v>7</c:v>
                  </c:pt>
                  <c:pt idx="7">
                    <c:v>8</c:v>
                  </c:pt>
                </c:lvl>
              </c:multiLvlStrCache>
            </c:multiLvlStrRef>
          </c:cat>
          <c:val>
            <c:numRef>
              <c:f>'MAR''10graph'!$C$3:$C$10</c:f>
              <c:numCache>
                <c:formatCode>0%</c:formatCode>
                <c:ptCount val="8"/>
                <c:pt idx="0">
                  <c:v>0.84000000000000064</c:v>
                </c:pt>
                <c:pt idx="1">
                  <c:v>0.72000000000000064</c:v>
                </c:pt>
                <c:pt idx="2" formatCode="0.00%">
                  <c:v>0.88500000000000001</c:v>
                </c:pt>
                <c:pt idx="3">
                  <c:v>0.83000000000000063</c:v>
                </c:pt>
                <c:pt idx="4">
                  <c:v>0.52</c:v>
                </c:pt>
                <c:pt idx="5">
                  <c:v>0.81</c:v>
                </c:pt>
                <c:pt idx="6">
                  <c:v>0.88</c:v>
                </c:pt>
                <c:pt idx="7">
                  <c:v>0.78</c:v>
                </c:pt>
              </c:numCache>
            </c:numRef>
          </c:val>
        </c:ser>
        <c:ser>
          <c:idx val="1"/>
          <c:order val="1"/>
          <c:tx>
            <c:strRef>
              <c:f>'MAR''10graph'!$D$2</c:f>
              <c:strCache>
                <c:ptCount val="1"/>
                <c:pt idx="0">
                  <c:v>% of Dissatisfaction</c:v>
                </c:pt>
              </c:strCache>
            </c:strRef>
          </c:tx>
          <c:spPr>
            <a:solidFill>
              <a:srgbClr val="FF0000"/>
            </a:solidFill>
          </c:spPr>
          <c:dLbls>
            <c:txPr>
              <a:bodyPr/>
              <a:lstStyle/>
              <a:p>
                <a:pPr>
                  <a:defRPr sz="1400"/>
                </a:pPr>
                <a:endParaRPr lang="en-US"/>
              </a:p>
            </c:txPr>
            <c:dLblPos val="inEnd"/>
            <c:showVal val="1"/>
          </c:dLbls>
          <c:cat>
            <c:multiLvlStrRef>
              <c:f>'MAR''10graph'!$A$3:$B$10</c:f>
              <c:multiLvlStrCache>
                <c:ptCount val="8"/>
                <c:lvl>
                  <c:pt idx="0">
                    <c:v>Medicine availability </c:v>
                  </c:pt>
                  <c:pt idx="1">
                    <c:v>Medical information</c:v>
                  </c:pt>
                  <c:pt idx="2">
                    <c:v>Staff behavior </c:v>
                  </c:pt>
                  <c:pt idx="3">
                    <c:v>Doctor behavior</c:v>
                  </c:pt>
                  <c:pt idx="4">
                    <c:v>Hospital infrastructure</c:v>
                  </c:pt>
                  <c:pt idx="5">
                    <c:v>Nursing services/care</c:v>
                  </c:pt>
                  <c:pt idx="6">
                    <c:v>Food services</c:v>
                  </c:pt>
                  <c:pt idx="7">
                    <c:v>Overall </c:v>
                  </c:pt>
                </c:lvl>
                <c:lvl>
                  <c:pt idx="0">
                    <c:v>1</c:v>
                  </c:pt>
                  <c:pt idx="1">
                    <c:v>2</c:v>
                  </c:pt>
                  <c:pt idx="2">
                    <c:v>3</c:v>
                  </c:pt>
                  <c:pt idx="3">
                    <c:v>4</c:v>
                  </c:pt>
                  <c:pt idx="4">
                    <c:v>5</c:v>
                  </c:pt>
                  <c:pt idx="5">
                    <c:v>6</c:v>
                  </c:pt>
                  <c:pt idx="6">
                    <c:v>7</c:v>
                  </c:pt>
                  <c:pt idx="7">
                    <c:v>8</c:v>
                  </c:pt>
                </c:lvl>
              </c:multiLvlStrCache>
            </c:multiLvlStrRef>
          </c:cat>
          <c:val>
            <c:numRef>
              <c:f>'MAR''10graph'!$D$3:$D$10</c:f>
              <c:numCache>
                <c:formatCode>0%</c:formatCode>
                <c:ptCount val="8"/>
                <c:pt idx="0">
                  <c:v>0.16</c:v>
                </c:pt>
                <c:pt idx="1">
                  <c:v>0.28000000000000008</c:v>
                </c:pt>
                <c:pt idx="2" formatCode="0.00%">
                  <c:v>0.115</c:v>
                </c:pt>
                <c:pt idx="3">
                  <c:v>0.17</c:v>
                </c:pt>
                <c:pt idx="4">
                  <c:v>0.48000000000000032</c:v>
                </c:pt>
                <c:pt idx="5">
                  <c:v>0.19</c:v>
                </c:pt>
                <c:pt idx="6">
                  <c:v>0.12000000000000002</c:v>
                </c:pt>
                <c:pt idx="7">
                  <c:v>0.22</c:v>
                </c:pt>
              </c:numCache>
            </c:numRef>
          </c:val>
        </c:ser>
        <c:gapWidth val="300"/>
        <c:axId val="78256384"/>
        <c:axId val="78266368"/>
      </c:barChart>
      <c:catAx>
        <c:axId val="78256384"/>
        <c:scaling>
          <c:orientation val="minMax"/>
        </c:scaling>
        <c:axPos val="b"/>
        <c:majorTickMark val="none"/>
        <c:tickLblPos val="nextTo"/>
        <c:txPr>
          <a:bodyPr/>
          <a:lstStyle/>
          <a:p>
            <a:pPr>
              <a:defRPr sz="1200" b="0">
                <a:solidFill>
                  <a:schemeClr val="bg1"/>
                </a:solidFill>
                <a:latin typeface="Times New Roman" pitchFamily="18" charset="0"/>
                <a:cs typeface="Times New Roman" pitchFamily="18" charset="0"/>
              </a:defRPr>
            </a:pPr>
            <a:endParaRPr lang="en-US"/>
          </a:p>
        </c:txPr>
        <c:crossAx val="78266368"/>
        <c:crosses val="autoZero"/>
        <c:auto val="1"/>
        <c:lblAlgn val="ctr"/>
        <c:lblOffset val="100"/>
      </c:catAx>
      <c:valAx>
        <c:axId val="78266368"/>
        <c:scaling>
          <c:orientation val="minMax"/>
        </c:scaling>
        <c:axPos val="l"/>
        <c:majorGridlines/>
        <c:numFmt formatCode="0%" sourceLinked="1"/>
        <c:majorTickMark val="none"/>
        <c:tickLblPos val="nextTo"/>
        <c:crossAx val="78256384"/>
        <c:crosses val="autoZero"/>
        <c:crossBetween val="between"/>
      </c:valAx>
    </c:plotArea>
    <c:legend>
      <c:legendPos val="r"/>
      <c:layout>
        <c:manualLayout>
          <c:xMode val="edge"/>
          <c:yMode val="edge"/>
          <c:x val="0.88531768434605929"/>
          <c:y val="0.24753496566353864"/>
          <c:w val="0.10524835338978854"/>
          <c:h val="0.36940495451767213"/>
        </c:manualLayout>
      </c:layout>
    </c:legend>
    <c:plotVisOnly val="1"/>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D8BD707-D9CF-40AE-B4C6-C98DA3205C09}" type="datetimeFigureOut">
              <a:rPr lang="en-US" smtClean="0"/>
              <a:pPr/>
              <a:t>5/20/2012</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5/20/2012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5/20/2012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5/20/2012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5/20/2012</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D8BD707-D9CF-40AE-B4C6-C98DA3205C09}" type="datetimeFigureOut">
              <a:rPr lang="en-US" smtClean="0"/>
              <a:pPr/>
              <a:t>5/20/2012</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5/20/2012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5/20/2012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pPr/>
              <a:t>5/20/2012</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5/20/2012</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5/20/2012</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5/20/2012</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5/20/2012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457200"/>
            <a:ext cx="6172200" cy="2053590"/>
          </a:xfrm>
        </p:spPr>
        <p:txBody>
          <a:bodyPr>
            <a:normAutofit/>
          </a:bodyPr>
          <a:lstStyle/>
          <a:p>
            <a:r>
              <a:rPr lang="en-US" sz="3600" dirty="0" smtClean="0"/>
              <a:t>Dissertation topic on</a:t>
            </a:r>
            <a:endParaRPr lang="en-US" sz="3600" dirty="0"/>
          </a:p>
        </p:txBody>
      </p:sp>
      <p:sp>
        <p:nvSpPr>
          <p:cNvPr id="3" name="Subtitle 2"/>
          <p:cNvSpPr>
            <a:spLocks noGrp="1"/>
          </p:cNvSpPr>
          <p:nvPr>
            <p:ph type="body" idx="1"/>
          </p:nvPr>
        </p:nvSpPr>
        <p:spPr>
          <a:xfrm>
            <a:off x="2590800" y="3810000"/>
            <a:ext cx="6172200" cy="1371600"/>
          </a:xfrm>
        </p:spPr>
        <p:txBody>
          <a:bodyPr>
            <a:normAutofit/>
          </a:bodyPr>
          <a:lstStyle/>
          <a:p>
            <a:pPr algn="ctr"/>
            <a:r>
              <a:rPr lang="en-US" sz="3200" dirty="0" smtClean="0">
                <a:latin typeface="Cambria" pitchFamily="18" charset="0"/>
              </a:rPr>
              <a:t>Patient Satisfaction at DH, MALDA, Bengal</a:t>
            </a:r>
            <a:endParaRPr lang="en-US" sz="3200" dirty="0">
              <a:latin typeface="Cambria" pitchFamily="18" charset="0"/>
            </a:endParaRPr>
          </a:p>
        </p:txBody>
      </p:sp>
      <p:sp>
        <p:nvSpPr>
          <p:cNvPr id="4" name="TextBox 3"/>
          <p:cNvSpPr txBox="1"/>
          <p:nvPr/>
        </p:nvSpPr>
        <p:spPr>
          <a:xfrm>
            <a:off x="5257800" y="5715000"/>
            <a:ext cx="3429000" cy="830997"/>
          </a:xfrm>
          <a:prstGeom prst="rect">
            <a:avLst/>
          </a:prstGeom>
          <a:noFill/>
        </p:spPr>
        <p:txBody>
          <a:bodyPr wrap="square" rtlCol="0">
            <a:spAutoFit/>
          </a:bodyPr>
          <a:lstStyle/>
          <a:p>
            <a:r>
              <a:rPr lang="en-US" sz="2400" b="1" dirty="0" smtClean="0"/>
              <a:t>Suporna Mukherjee</a:t>
            </a:r>
          </a:p>
          <a:p>
            <a:r>
              <a:rPr lang="en-US" sz="2400" b="1" dirty="0" smtClean="0"/>
              <a:t>Roll no </a:t>
            </a:r>
            <a:r>
              <a:rPr lang="en-US" sz="2400" b="1" dirty="0" smtClean="0"/>
              <a:t>: PG/010/051</a:t>
            </a:r>
            <a:endParaRPr lang="en-US" sz="24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914400" y="1600200"/>
          <a:ext cx="7315200" cy="43434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457200" y="533400"/>
            <a:ext cx="7848600" cy="707886"/>
          </a:xfrm>
          <a:prstGeom prst="rect">
            <a:avLst/>
          </a:prstGeom>
          <a:noFill/>
        </p:spPr>
        <p:txBody>
          <a:bodyPr wrap="square" rtlCol="0">
            <a:spAutoFit/>
          </a:bodyPr>
          <a:lstStyle/>
          <a:p>
            <a:r>
              <a:rPr lang="en-US" sz="2000" b="1" dirty="0" smtClean="0">
                <a:latin typeface="Arial" pitchFamily="34" charset="0"/>
                <a:cs typeface="Arial" pitchFamily="34" charset="0"/>
              </a:rPr>
              <a:t>Perception Of The Respondents Regarding The Medical Information At DH, </a:t>
            </a:r>
            <a:r>
              <a:rPr lang="en-US" sz="2000" b="1" dirty="0" err="1" smtClean="0">
                <a:latin typeface="Arial" pitchFamily="34" charset="0"/>
                <a:cs typeface="Arial" pitchFamily="34" charset="0"/>
              </a:rPr>
              <a:t>Malda</a:t>
            </a:r>
            <a:r>
              <a:rPr lang="en-US" sz="2000" b="1" dirty="0" smtClean="0">
                <a:latin typeface="Arial" pitchFamily="34" charset="0"/>
                <a:cs typeface="Arial" pitchFamily="34" charset="0"/>
              </a:rPr>
              <a:t> </a:t>
            </a:r>
            <a:endParaRPr lang="en-US" sz="2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8001000" cy="6016752"/>
          </a:xfrm>
        </p:spPr>
        <p:txBody>
          <a:bodyPr>
            <a:normAutofit/>
          </a:bodyPr>
          <a:lstStyle/>
          <a:p>
            <a:pPr lvl="0" algn="just">
              <a:lnSpc>
                <a:spcPct val="150000"/>
              </a:lnSpc>
            </a:pPr>
            <a:r>
              <a:rPr lang="en-US" sz="2000" dirty="0" smtClean="0"/>
              <a:t>43% dissatisfaction regarding doctors giving advice about ways to avoid illness and to stay healthy.</a:t>
            </a:r>
          </a:p>
          <a:p>
            <a:pPr lvl="0" algn="just">
              <a:lnSpc>
                <a:spcPct val="150000"/>
              </a:lnSpc>
              <a:buNone/>
            </a:pPr>
            <a:endParaRPr lang="en-US" sz="2000" dirty="0" smtClean="0"/>
          </a:p>
          <a:p>
            <a:pPr algn="just">
              <a:lnSpc>
                <a:spcPct val="150000"/>
              </a:lnSpc>
            </a:pPr>
            <a:r>
              <a:rPr lang="en-US" sz="2000" dirty="0" smtClean="0"/>
              <a:t>Overall about  72% of respondents are satisfied and 28% of patients are not satisfied with the medical information given to them.</a:t>
            </a:r>
          </a:p>
          <a:p>
            <a:pPr algn="just">
              <a:lnSpc>
                <a:spcPct val="150000"/>
              </a:lnSpc>
            </a:pPr>
            <a:endParaRPr lang="en-US" sz="2000" dirty="0" smtClean="0"/>
          </a:p>
          <a:p>
            <a:pPr algn="just">
              <a:lnSpc>
                <a:spcPct val="150000"/>
              </a:lnSpc>
            </a:pPr>
            <a:r>
              <a:rPr lang="en-US" sz="2000" dirty="0" smtClean="0"/>
              <a:t>The reason could be shortage of time as the number of doctors available at DH as found in the Facility Survey is not adequate; therefore, the doctors have to attend large number of patients because of which they are not sometimes able to give adequate information to patients.</a:t>
            </a:r>
            <a:endParaRPr lang="en-US" sz="2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457201" y="914402"/>
          <a:ext cx="8077201" cy="5043932"/>
        </p:xfrm>
        <a:graphic>
          <a:graphicData uri="http://schemas.openxmlformats.org/drawingml/2006/table">
            <a:tbl>
              <a:tblPr firstRow="1" bandRow="1">
                <a:tableStyleId>{7DF18680-E054-41AD-8BC1-D1AEF772440D}</a:tableStyleId>
              </a:tblPr>
              <a:tblGrid>
                <a:gridCol w="734291"/>
                <a:gridCol w="734291"/>
                <a:gridCol w="734291"/>
                <a:gridCol w="734291"/>
                <a:gridCol w="734291"/>
                <a:gridCol w="734291"/>
                <a:gridCol w="734291"/>
                <a:gridCol w="734291"/>
                <a:gridCol w="734291"/>
                <a:gridCol w="734291"/>
                <a:gridCol w="734291"/>
              </a:tblGrid>
              <a:tr h="457198">
                <a:tc>
                  <a:txBody>
                    <a:bodyPr/>
                    <a:lstStyle/>
                    <a:p>
                      <a:endParaRPr lang="en-US" sz="1800" dirty="0"/>
                    </a:p>
                  </a:txBody>
                  <a:tcPr/>
                </a:tc>
                <a:tc gridSpan="10">
                  <a:txBody>
                    <a:bodyPr/>
                    <a:lstStyle/>
                    <a:p>
                      <a:pPr marL="0" marR="0" algn="ctr">
                        <a:lnSpc>
                          <a:spcPct val="115000"/>
                        </a:lnSpc>
                        <a:spcBef>
                          <a:spcPts val="0"/>
                        </a:spcBef>
                        <a:spcAft>
                          <a:spcPts val="0"/>
                        </a:spcAft>
                      </a:pPr>
                      <a:r>
                        <a:rPr lang="en-US" sz="1400" dirty="0" smtClean="0">
                          <a:solidFill>
                            <a:schemeClr val="tx1"/>
                          </a:solidFill>
                          <a:latin typeface="Calibri"/>
                          <a:ea typeface="Times New Roman"/>
                          <a:cs typeface="Times New Roman"/>
                        </a:rPr>
                        <a:t> </a:t>
                      </a:r>
                      <a:r>
                        <a:rPr lang="en-US" sz="2400" dirty="0" smtClean="0">
                          <a:solidFill>
                            <a:schemeClr val="tx1"/>
                          </a:solidFill>
                          <a:latin typeface="Calibri"/>
                          <a:ea typeface="Times New Roman"/>
                          <a:cs typeface="Times New Roman"/>
                        </a:rPr>
                        <a:t>COMPLIANCE RATE</a:t>
                      </a:r>
                      <a:endParaRPr lang="en-US" sz="1400" dirty="0">
                        <a:solidFill>
                          <a:schemeClr val="tx1"/>
                        </a:solidFill>
                        <a:latin typeface="Calibri"/>
                        <a:ea typeface="Times New Roman"/>
                        <a:cs typeface="Times New Roman"/>
                      </a:endParaRPr>
                    </a:p>
                  </a:txBody>
                  <a:tcPr marL="68580" marR="68580" marT="0" marB="0" anchor="b"/>
                </a:tc>
                <a:tc hMerge="1">
                  <a:txBody>
                    <a:bodyPr/>
                    <a:lstStyle/>
                    <a:p>
                      <a:pPr marL="0" marR="0">
                        <a:lnSpc>
                          <a:spcPct val="115000"/>
                        </a:lnSpc>
                        <a:spcBef>
                          <a:spcPts val="0"/>
                        </a:spcBef>
                        <a:spcAft>
                          <a:spcPts val="0"/>
                        </a:spcAft>
                      </a:pPr>
                      <a:endParaRPr lang="en-US" sz="1400" dirty="0">
                        <a:solidFill>
                          <a:schemeClr val="tx1"/>
                        </a:solidFill>
                        <a:latin typeface="Calibri"/>
                        <a:ea typeface="Times New Roman"/>
                        <a:cs typeface="Times New Roman"/>
                      </a:endParaRPr>
                    </a:p>
                  </a:txBody>
                  <a:tcPr marL="68580" marR="68580" marT="0" marB="0" anchor="b"/>
                </a:tc>
                <a:tc hMerge="1">
                  <a:txBody>
                    <a:bodyPr/>
                    <a:lstStyle/>
                    <a:p>
                      <a:pPr marL="0" marR="0">
                        <a:lnSpc>
                          <a:spcPct val="115000"/>
                        </a:lnSpc>
                        <a:spcBef>
                          <a:spcPts val="0"/>
                        </a:spcBef>
                        <a:spcAft>
                          <a:spcPts val="0"/>
                        </a:spcAft>
                      </a:pPr>
                      <a:endParaRPr lang="en-US" sz="1400" dirty="0">
                        <a:solidFill>
                          <a:schemeClr val="tx1"/>
                        </a:solidFill>
                        <a:latin typeface="Calibri"/>
                        <a:ea typeface="Times New Roman"/>
                        <a:cs typeface="Times New Roman"/>
                      </a:endParaRPr>
                    </a:p>
                  </a:txBody>
                  <a:tcPr marL="68580" marR="68580" marT="0" marB="0" anchor="b"/>
                </a:tc>
                <a:tc hMerge="1">
                  <a:txBody>
                    <a:bodyPr/>
                    <a:lstStyle/>
                    <a:p>
                      <a:pPr marL="0" marR="0">
                        <a:lnSpc>
                          <a:spcPct val="115000"/>
                        </a:lnSpc>
                        <a:spcBef>
                          <a:spcPts val="0"/>
                        </a:spcBef>
                        <a:spcAft>
                          <a:spcPts val="0"/>
                        </a:spcAft>
                      </a:pPr>
                      <a:endParaRPr lang="en-US" sz="1400" dirty="0">
                        <a:solidFill>
                          <a:schemeClr val="tx1"/>
                        </a:solidFill>
                        <a:latin typeface="Calibri"/>
                        <a:ea typeface="Times New Roman"/>
                        <a:cs typeface="Times New Roman"/>
                      </a:endParaRPr>
                    </a:p>
                  </a:txBody>
                  <a:tcPr marL="68580" marR="68580" marT="0" marB="0" anchor="b"/>
                </a:tc>
                <a:tc hMerge="1">
                  <a:txBody>
                    <a:bodyPr/>
                    <a:lstStyle/>
                    <a:p>
                      <a:pPr marL="0" marR="0">
                        <a:lnSpc>
                          <a:spcPct val="115000"/>
                        </a:lnSpc>
                        <a:spcBef>
                          <a:spcPts val="0"/>
                        </a:spcBef>
                        <a:spcAft>
                          <a:spcPts val="0"/>
                        </a:spcAft>
                      </a:pPr>
                      <a:endParaRPr lang="en-US" sz="1400" dirty="0">
                        <a:solidFill>
                          <a:schemeClr val="tx1"/>
                        </a:solidFill>
                        <a:latin typeface="Calibri"/>
                        <a:ea typeface="Times New Roman"/>
                        <a:cs typeface="Times New Roman"/>
                      </a:endParaRPr>
                    </a:p>
                  </a:txBody>
                  <a:tcPr marL="68580" marR="68580" marT="0" marB="0" anchor="b"/>
                </a:tc>
                <a:tc hMerge="1">
                  <a:txBody>
                    <a:bodyPr/>
                    <a:lstStyle/>
                    <a:p>
                      <a:pPr marL="0" marR="0">
                        <a:lnSpc>
                          <a:spcPct val="115000"/>
                        </a:lnSpc>
                        <a:spcBef>
                          <a:spcPts val="0"/>
                        </a:spcBef>
                        <a:spcAft>
                          <a:spcPts val="0"/>
                        </a:spcAft>
                      </a:pPr>
                      <a:endParaRPr lang="en-US" sz="1400" dirty="0">
                        <a:solidFill>
                          <a:schemeClr val="tx1"/>
                        </a:solidFill>
                        <a:latin typeface="Calibri"/>
                        <a:ea typeface="Times New Roman"/>
                        <a:cs typeface="Times New Roman"/>
                      </a:endParaRPr>
                    </a:p>
                  </a:txBody>
                  <a:tcPr marL="68580" marR="68580" marT="0" marB="0" anchor="b"/>
                </a:tc>
                <a:tc hMerge="1">
                  <a:txBody>
                    <a:bodyPr/>
                    <a:lstStyle/>
                    <a:p>
                      <a:pPr marL="0" marR="0">
                        <a:lnSpc>
                          <a:spcPct val="115000"/>
                        </a:lnSpc>
                        <a:spcBef>
                          <a:spcPts val="0"/>
                        </a:spcBef>
                        <a:spcAft>
                          <a:spcPts val="0"/>
                        </a:spcAft>
                      </a:pPr>
                      <a:endParaRPr lang="en-US" sz="1400" dirty="0">
                        <a:solidFill>
                          <a:schemeClr val="tx1"/>
                        </a:solidFill>
                        <a:latin typeface="Calibri"/>
                        <a:ea typeface="Times New Roman"/>
                        <a:cs typeface="Times New Roman"/>
                      </a:endParaRPr>
                    </a:p>
                  </a:txBody>
                  <a:tcPr marL="68580" marR="68580" marT="0" marB="0" anchor="b"/>
                </a:tc>
                <a:tc hMerge="1">
                  <a:txBody>
                    <a:bodyPr/>
                    <a:lstStyle/>
                    <a:p>
                      <a:pPr marL="0" marR="0">
                        <a:lnSpc>
                          <a:spcPct val="115000"/>
                        </a:lnSpc>
                        <a:spcBef>
                          <a:spcPts val="0"/>
                        </a:spcBef>
                        <a:spcAft>
                          <a:spcPts val="0"/>
                        </a:spcAft>
                      </a:pPr>
                      <a:endParaRPr lang="en-US" sz="1400" dirty="0">
                        <a:solidFill>
                          <a:schemeClr val="tx1"/>
                        </a:solidFill>
                        <a:latin typeface="Calibri"/>
                        <a:ea typeface="Times New Roman"/>
                        <a:cs typeface="Times New Roman"/>
                      </a:endParaRPr>
                    </a:p>
                  </a:txBody>
                  <a:tcPr marL="68580" marR="68580" marT="0" marB="0" anchor="b"/>
                </a:tc>
                <a:tc hMerge="1">
                  <a:txBody>
                    <a:bodyPr/>
                    <a:lstStyle/>
                    <a:p>
                      <a:pPr marL="0" marR="0">
                        <a:lnSpc>
                          <a:spcPct val="115000"/>
                        </a:lnSpc>
                        <a:spcBef>
                          <a:spcPts val="0"/>
                        </a:spcBef>
                        <a:spcAft>
                          <a:spcPts val="0"/>
                        </a:spcAft>
                      </a:pPr>
                      <a:endParaRPr lang="en-US" sz="1400" dirty="0">
                        <a:solidFill>
                          <a:schemeClr val="tx1"/>
                        </a:solidFill>
                        <a:latin typeface="Calibri"/>
                        <a:ea typeface="Times New Roman"/>
                        <a:cs typeface="Times New Roman"/>
                      </a:endParaRPr>
                    </a:p>
                  </a:txBody>
                  <a:tcPr marL="68580" marR="68580" marT="0" marB="0" anchor="b"/>
                </a:tc>
                <a:tc hMerge="1">
                  <a:txBody>
                    <a:bodyPr/>
                    <a:lstStyle/>
                    <a:p>
                      <a:pPr marL="0" marR="0">
                        <a:lnSpc>
                          <a:spcPct val="115000"/>
                        </a:lnSpc>
                        <a:spcBef>
                          <a:spcPts val="0"/>
                        </a:spcBef>
                        <a:spcAft>
                          <a:spcPts val="0"/>
                        </a:spcAft>
                      </a:pPr>
                      <a:endParaRPr lang="en-US" sz="1400" dirty="0">
                        <a:solidFill>
                          <a:schemeClr val="tx1"/>
                        </a:solidFill>
                        <a:latin typeface="Calibri"/>
                        <a:ea typeface="Times New Roman"/>
                        <a:cs typeface="Times New Roman"/>
                      </a:endParaRPr>
                    </a:p>
                  </a:txBody>
                  <a:tcPr marL="68580" marR="68580" marT="0" marB="0" anchor="b"/>
                </a:tc>
              </a:tr>
              <a:tr h="1099630">
                <a:tc>
                  <a:txBody>
                    <a:bodyPr/>
                    <a:lstStyle/>
                    <a:p>
                      <a:r>
                        <a:rPr kumimoji="0" lang="en-US" sz="1800" kern="1200" dirty="0" smtClean="0"/>
                        <a:t>Manpower</a:t>
                      </a:r>
                      <a:endParaRPr lang="en-US" sz="1800" dirty="0"/>
                    </a:p>
                  </a:txBody>
                  <a:tcPr/>
                </a:tc>
                <a:tc>
                  <a:txBody>
                    <a:bodyPr/>
                    <a:lstStyle/>
                    <a:p>
                      <a:pPr marL="0" marR="0">
                        <a:lnSpc>
                          <a:spcPct val="115000"/>
                        </a:lnSpc>
                        <a:spcBef>
                          <a:spcPts val="0"/>
                        </a:spcBef>
                        <a:spcAft>
                          <a:spcPts val="0"/>
                        </a:spcAft>
                      </a:pPr>
                      <a:r>
                        <a:rPr lang="en-US" sz="1400" dirty="0">
                          <a:solidFill>
                            <a:schemeClr val="tx1"/>
                          </a:solidFill>
                        </a:rPr>
                        <a:t>0-10%</a:t>
                      </a:r>
                      <a:endParaRPr lang="en-US" sz="1400" dirty="0">
                        <a:solidFill>
                          <a:schemeClr val="tx1"/>
                        </a:solidFill>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r>
                        <a:rPr lang="en-US" sz="1400" dirty="0">
                          <a:solidFill>
                            <a:schemeClr val="tx1"/>
                          </a:solidFill>
                        </a:rPr>
                        <a:t>11-20%</a:t>
                      </a:r>
                      <a:endParaRPr lang="en-US" sz="1400" dirty="0">
                        <a:solidFill>
                          <a:schemeClr val="tx1"/>
                        </a:solidFill>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r>
                        <a:rPr lang="en-US" sz="1400" dirty="0">
                          <a:solidFill>
                            <a:schemeClr val="tx1"/>
                          </a:solidFill>
                        </a:rPr>
                        <a:t>21-30%</a:t>
                      </a:r>
                      <a:endParaRPr lang="en-US" sz="1400" dirty="0">
                        <a:solidFill>
                          <a:schemeClr val="tx1"/>
                        </a:solidFill>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r>
                        <a:rPr lang="en-US" sz="1400" dirty="0">
                          <a:solidFill>
                            <a:schemeClr val="tx1"/>
                          </a:solidFill>
                        </a:rPr>
                        <a:t>31-40%</a:t>
                      </a:r>
                      <a:endParaRPr lang="en-US" sz="1400" dirty="0">
                        <a:solidFill>
                          <a:schemeClr val="tx1"/>
                        </a:solidFill>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r>
                        <a:rPr lang="en-US" sz="1400" dirty="0">
                          <a:solidFill>
                            <a:schemeClr val="tx1"/>
                          </a:solidFill>
                        </a:rPr>
                        <a:t>41-50%</a:t>
                      </a:r>
                      <a:endParaRPr lang="en-US" sz="1400" dirty="0">
                        <a:solidFill>
                          <a:schemeClr val="tx1"/>
                        </a:solidFill>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r>
                        <a:rPr lang="en-US" sz="1400" dirty="0">
                          <a:solidFill>
                            <a:schemeClr val="tx1"/>
                          </a:solidFill>
                        </a:rPr>
                        <a:t>51-60%</a:t>
                      </a:r>
                      <a:endParaRPr lang="en-US" sz="1400" dirty="0">
                        <a:solidFill>
                          <a:schemeClr val="tx1"/>
                        </a:solidFill>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r>
                        <a:rPr lang="en-US" sz="1400" dirty="0">
                          <a:solidFill>
                            <a:schemeClr val="tx1"/>
                          </a:solidFill>
                        </a:rPr>
                        <a:t>61-70%</a:t>
                      </a:r>
                      <a:endParaRPr lang="en-US" sz="1400" dirty="0">
                        <a:solidFill>
                          <a:schemeClr val="tx1"/>
                        </a:solidFill>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r>
                        <a:rPr lang="en-US" sz="1400" dirty="0">
                          <a:solidFill>
                            <a:schemeClr val="tx1"/>
                          </a:solidFill>
                        </a:rPr>
                        <a:t>71-80%</a:t>
                      </a:r>
                      <a:endParaRPr lang="en-US" sz="1400" dirty="0">
                        <a:solidFill>
                          <a:schemeClr val="tx1"/>
                        </a:solidFill>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r>
                        <a:rPr lang="en-US" sz="1400" dirty="0">
                          <a:solidFill>
                            <a:schemeClr val="tx1"/>
                          </a:solidFill>
                        </a:rPr>
                        <a:t>81-90%</a:t>
                      </a:r>
                      <a:endParaRPr lang="en-US" sz="1400" dirty="0">
                        <a:solidFill>
                          <a:schemeClr val="tx1"/>
                        </a:solidFill>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r>
                        <a:rPr lang="en-US" sz="1400" dirty="0">
                          <a:solidFill>
                            <a:schemeClr val="tx1"/>
                          </a:solidFill>
                        </a:rPr>
                        <a:t>91-100%</a:t>
                      </a:r>
                      <a:endParaRPr lang="en-US" sz="1400" dirty="0">
                        <a:solidFill>
                          <a:schemeClr val="tx1"/>
                        </a:solidFill>
                        <a:latin typeface="Calibri"/>
                        <a:ea typeface="Times New Roman"/>
                        <a:cs typeface="Times New Roman"/>
                      </a:endParaRPr>
                    </a:p>
                  </a:txBody>
                  <a:tcPr marL="68580" marR="68580" marT="0" marB="0" anchor="b"/>
                </a:tc>
              </a:tr>
              <a:tr h="1193737">
                <a:tc>
                  <a:txBody>
                    <a:bodyPr/>
                    <a:lstStyle/>
                    <a:p>
                      <a:pPr marL="0" marR="0" algn="l">
                        <a:lnSpc>
                          <a:spcPct val="115000"/>
                        </a:lnSpc>
                        <a:spcBef>
                          <a:spcPts val="0"/>
                        </a:spcBef>
                        <a:spcAft>
                          <a:spcPts val="0"/>
                        </a:spcAft>
                      </a:pPr>
                      <a:r>
                        <a:rPr lang="en-US" sz="1100" b="1" dirty="0" smtClean="0"/>
                        <a:t>a.</a:t>
                      </a:r>
                    </a:p>
                    <a:p>
                      <a:pPr marL="0" marR="0" algn="l">
                        <a:lnSpc>
                          <a:spcPct val="115000"/>
                        </a:lnSpc>
                        <a:spcBef>
                          <a:spcPts val="0"/>
                        </a:spcBef>
                        <a:spcAft>
                          <a:spcPts val="0"/>
                        </a:spcAft>
                      </a:pPr>
                      <a:r>
                        <a:rPr lang="en-US" sz="1100" b="1" dirty="0" smtClean="0"/>
                        <a:t>Clinical </a:t>
                      </a:r>
                      <a:r>
                        <a:rPr lang="en-US" sz="1100" b="1" dirty="0"/>
                        <a:t>Manpower</a:t>
                      </a:r>
                      <a:endParaRPr lang="en-US" sz="1100" b="1" dirty="0">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r>
                        <a:rPr lang="en-US" sz="1100" dirty="0"/>
                        <a:t> </a:t>
                      </a:r>
                      <a:endParaRPr lang="en-US" sz="1100" dirty="0">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r>
                        <a:rPr lang="en-US" sz="1100" dirty="0"/>
                        <a:t> </a:t>
                      </a:r>
                      <a:endParaRPr lang="en-US" sz="1100" dirty="0">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r>
                        <a:rPr lang="en-US" sz="1100" dirty="0"/>
                        <a:t> </a:t>
                      </a:r>
                      <a:endParaRPr lang="en-US" sz="1100" dirty="0">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r>
                        <a:rPr lang="en-US" sz="1100"/>
                        <a:t> </a:t>
                      </a:r>
                      <a:endParaRPr lang="en-US" sz="1100">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r>
                        <a:rPr lang="en-US" sz="1100" dirty="0"/>
                        <a:t> </a:t>
                      </a:r>
                      <a:endParaRPr lang="en-US" sz="1100" dirty="0">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r>
                        <a:rPr lang="en-US" sz="1100"/>
                        <a:t> </a:t>
                      </a:r>
                      <a:endParaRPr lang="en-US" sz="1100">
                        <a:latin typeface="Calibri"/>
                        <a:ea typeface="Times New Roman"/>
                        <a:cs typeface="Times New Roman"/>
                      </a:endParaRPr>
                    </a:p>
                  </a:txBody>
                  <a:tcPr marL="68580" marR="68580" marT="0" marB="0" anchor="b"/>
                </a:tc>
                <a:tc>
                  <a:txBody>
                    <a:bodyPr/>
                    <a:lstStyle/>
                    <a:p>
                      <a:pPr>
                        <a:lnSpc>
                          <a:spcPct val="115000"/>
                        </a:lnSpc>
                        <a:buFont typeface="Wingdings" pitchFamily="2" charset="2"/>
                        <a:buChar char="ü"/>
                      </a:pPr>
                      <a:endParaRPr lang="en-US" sz="4400" dirty="0">
                        <a:solidFill>
                          <a:schemeClr val="tx1"/>
                        </a:solidFill>
                        <a:latin typeface="Calibri"/>
                      </a:endParaRPr>
                    </a:p>
                  </a:txBody>
                  <a:tcPr marL="68580" marR="68580" marT="0" marB="0" anchor="b">
                    <a:solidFill>
                      <a:schemeClr val="tx1"/>
                    </a:solidFill>
                  </a:tcPr>
                </a:tc>
                <a:tc>
                  <a:txBody>
                    <a:bodyPr/>
                    <a:lstStyle/>
                    <a:p>
                      <a:pPr marL="0" marR="0">
                        <a:lnSpc>
                          <a:spcPct val="115000"/>
                        </a:lnSpc>
                        <a:spcBef>
                          <a:spcPts val="0"/>
                        </a:spcBef>
                        <a:spcAft>
                          <a:spcPts val="0"/>
                        </a:spcAft>
                      </a:pPr>
                      <a:r>
                        <a:rPr lang="en-US" sz="1100"/>
                        <a:t> </a:t>
                      </a:r>
                      <a:endParaRPr lang="en-US" sz="1100">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r>
                        <a:rPr lang="en-US" sz="1100"/>
                        <a:t> </a:t>
                      </a:r>
                      <a:endParaRPr lang="en-US" sz="1100">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r>
                        <a:rPr lang="en-US" sz="1100" dirty="0"/>
                        <a:t> </a:t>
                      </a:r>
                      <a:endParaRPr lang="en-US" sz="1100" dirty="0">
                        <a:latin typeface="Calibri"/>
                        <a:ea typeface="Times New Roman"/>
                        <a:cs typeface="Times New Roman"/>
                      </a:endParaRPr>
                    </a:p>
                  </a:txBody>
                  <a:tcPr marL="68580" marR="68580" marT="0" marB="0" anchor="b"/>
                </a:tc>
              </a:tr>
              <a:tr h="1193737">
                <a:tc>
                  <a:txBody>
                    <a:bodyPr/>
                    <a:lstStyle/>
                    <a:p>
                      <a:pPr marL="0" marR="0" algn="l">
                        <a:lnSpc>
                          <a:spcPct val="115000"/>
                        </a:lnSpc>
                        <a:spcBef>
                          <a:spcPts val="0"/>
                        </a:spcBef>
                        <a:spcAft>
                          <a:spcPts val="0"/>
                        </a:spcAft>
                      </a:pPr>
                      <a:r>
                        <a:rPr lang="en-US" sz="1100" b="1" dirty="0"/>
                        <a:t>b. Support Manpower</a:t>
                      </a:r>
                      <a:endParaRPr lang="en-US" sz="1100" b="1" dirty="0">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r>
                        <a:rPr lang="en-US" sz="1100"/>
                        <a:t> </a:t>
                      </a:r>
                      <a:endParaRPr lang="en-US" sz="1100">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r>
                        <a:rPr lang="en-US" sz="1100"/>
                        <a:t> </a:t>
                      </a:r>
                      <a:endParaRPr lang="en-US" sz="1100">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r>
                        <a:rPr lang="en-US" sz="1100" dirty="0"/>
                        <a:t> </a:t>
                      </a:r>
                      <a:endParaRPr lang="en-US" sz="1100" dirty="0">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r>
                        <a:rPr lang="en-US" sz="1100"/>
                        <a:t> </a:t>
                      </a:r>
                      <a:endParaRPr lang="en-US" sz="1100">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r>
                        <a:rPr lang="en-US" sz="1100"/>
                        <a:t> </a:t>
                      </a:r>
                      <a:endParaRPr lang="en-US" sz="1100">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r>
                        <a:rPr lang="en-US" sz="1100"/>
                        <a:t> </a:t>
                      </a:r>
                      <a:endParaRPr lang="en-US" sz="1100">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r>
                        <a:rPr lang="en-US" sz="1100"/>
                        <a:t> </a:t>
                      </a:r>
                      <a:endParaRPr lang="en-US" sz="1100">
                        <a:latin typeface="Calibri"/>
                        <a:ea typeface="Times New Roman"/>
                        <a:cs typeface="Times New Roman"/>
                      </a:endParaRPr>
                    </a:p>
                  </a:txBody>
                  <a:tcPr marL="68580" marR="68580" marT="0" marB="0" anchor="b"/>
                </a:tc>
                <a:tc>
                  <a:txBody>
                    <a:bodyPr/>
                    <a:lstStyle/>
                    <a:p>
                      <a:pPr>
                        <a:lnSpc>
                          <a:spcPct val="115000"/>
                        </a:lnSpc>
                        <a:buFont typeface="Wingdings" pitchFamily="2" charset="2"/>
                        <a:buChar char="ü"/>
                      </a:pPr>
                      <a:endParaRPr lang="en-US" sz="4800" dirty="0">
                        <a:solidFill>
                          <a:schemeClr val="tx1">
                            <a:lumMod val="65000"/>
                            <a:lumOff val="35000"/>
                          </a:schemeClr>
                        </a:solidFill>
                        <a:latin typeface="Calibri"/>
                      </a:endParaRPr>
                    </a:p>
                  </a:txBody>
                  <a:tcPr marL="68580" marR="68580" marT="0" marB="0" anchor="b">
                    <a:solidFill>
                      <a:schemeClr val="tx1"/>
                    </a:solidFill>
                  </a:tcPr>
                </a:tc>
                <a:tc>
                  <a:txBody>
                    <a:bodyPr/>
                    <a:lstStyle/>
                    <a:p>
                      <a:pPr>
                        <a:lnSpc>
                          <a:spcPct val="115000"/>
                        </a:lnSpc>
                      </a:pPr>
                      <a:endParaRPr lang="en-US" sz="1100" dirty="0">
                        <a:latin typeface="Calibri"/>
                      </a:endParaRPr>
                    </a:p>
                  </a:txBody>
                  <a:tcPr marL="68580" marR="68580" marT="0" marB="0" anchor="b"/>
                </a:tc>
                <a:tc>
                  <a:txBody>
                    <a:bodyPr/>
                    <a:lstStyle/>
                    <a:p>
                      <a:pPr marL="0" marR="0">
                        <a:lnSpc>
                          <a:spcPct val="115000"/>
                        </a:lnSpc>
                        <a:spcBef>
                          <a:spcPts val="0"/>
                        </a:spcBef>
                        <a:spcAft>
                          <a:spcPts val="0"/>
                        </a:spcAft>
                      </a:pPr>
                      <a:r>
                        <a:rPr lang="en-US" sz="1100" dirty="0"/>
                        <a:t> </a:t>
                      </a:r>
                      <a:endParaRPr lang="en-US" sz="1100" dirty="0">
                        <a:latin typeface="Calibri"/>
                        <a:ea typeface="Times New Roman"/>
                        <a:cs typeface="Times New Roman"/>
                      </a:endParaRPr>
                    </a:p>
                  </a:txBody>
                  <a:tcPr marL="68580" marR="68580" marT="0" marB="0" anchor="b"/>
                </a:tc>
              </a:tr>
              <a:tr h="1099630">
                <a:tc gridSpan="11">
                  <a:txBody>
                    <a:bodyPr/>
                    <a:lstStyle/>
                    <a:p>
                      <a:pPr algn="just">
                        <a:lnSpc>
                          <a:spcPct val="150000"/>
                        </a:lnSpc>
                      </a:pPr>
                      <a:r>
                        <a:rPr kumimoji="0" lang="en-US" sz="1800" kern="1200" dirty="0" smtClean="0">
                          <a:solidFill>
                            <a:schemeClr val="dk1"/>
                          </a:solidFill>
                          <a:latin typeface="Times New Roman" pitchFamily="18" charset="0"/>
                          <a:ea typeface="+mn-ea"/>
                          <a:cs typeface="Times New Roman" pitchFamily="18" charset="0"/>
                        </a:rPr>
                        <a:t>Non availability of General Physician, radiologist, Pediatrician, microbiologist and Medicine specialist. In support nursing sister ,staff sweeper and attendants</a:t>
                      </a:r>
                      <a:endParaRPr lang="en-US" dirty="0">
                        <a:latin typeface="Times New Roman" pitchFamily="18" charset="0"/>
                        <a:cs typeface="Times New Roman" pitchFamily="18" charset="0"/>
                      </a:endParaRP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sz="quarter" idx="1"/>
          </p:nvPr>
        </p:nvGraphicFramePr>
        <p:xfrm>
          <a:off x="457200" y="1600201"/>
          <a:ext cx="7696200" cy="4343399"/>
        </p:xfrm>
        <a:graphic>
          <a:graphicData uri="http://schemas.openxmlformats.org/drawingml/2006/chart">
            <c:chart xmlns:c="http://schemas.openxmlformats.org/drawingml/2006/chart" xmlns:r="http://schemas.openxmlformats.org/officeDocument/2006/relationships" r:id="rId2"/>
          </a:graphicData>
        </a:graphic>
      </p:graphicFrame>
      <p:sp>
        <p:nvSpPr>
          <p:cNvPr id="8" name="Title 7"/>
          <p:cNvSpPr txBox="1">
            <a:spLocks noGrp="1"/>
          </p:cNvSpPr>
          <p:nvPr>
            <p:ph type="title"/>
          </p:nvPr>
        </p:nvSpPr>
        <p:spPr>
          <a:xfrm>
            <a:off x="457200" y="457200"/>
            <a:ext cx="7696200" cy="400110"/>
          </a:xfrm>
          <a:prstGeom prst="rect">
            <a:avLst/>
          </a:prstGeom>
          <a:noFill/>
        </p:spPr>
        <p:txBody>
          <a:bodyPr wrap="square" rtlCol="0">
            <a:spAutoFit/>
          </a:bodyPr>
          <a:lstStyle/>
          <a:p>
            <a:r>
              <a:rPr lang="en-US" sz="2000" b="1" dirty="0" smtClean="0">
                <a:latin typeface="Arial" pitchFamily="34" charset="0"/>
                <a:cs typeface="Arial" pitchFamily="34" charset="0"/>
              </a:rPr>
              <a:t>Perception regarding the Medicine availability at DH, MALDA</a:t>
            </a:r>
            <a:endParaRPr lang="en-US" sz="2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381000" y="838200"/>
          <a:ext cx="8077201" cy="2209800"/>
        </p:xfrm>
        <a:graphic>
          <a:graphicData uri="http://schemas.openxmlformats.org/drawingml/2006/table">
            <a:tbl>
              <a:tblPr firstRow="1" bandRow="1">
                <a:tableStyleId>{7DF18680-E054-41AD-8BC1-D1AEF772440D}</a:tableStyleId>
              </a:tblPr>
              <a:tblGrid>
                <a:gridCol w="734291"/>
                <a:gridCol w="734291"/>
                <a:gridCol w="734291"/>
                <a:gridCol w="734291"/>
                <a:gridCol w="734291"/>
                <a:gridCol w="734291"/>
                <a:gridCol w="734291"/>
                <a:gridCol w="734291"/>
                <a:gridCol w="734291"/>
                <a:gridCol w="734291"/>
                <a:gridCol w="734291"/>
              </a:tblGrid>
              <a:tr h="584754">
                <a:tc>
                  <a:txBody>
                    <a:bodyPr/>
                    <a:lstStyle/>
                    <a:p>
                      <a:endParaRPr lang="en-US" dirty="0"/>
                    </a:p>
                  </a:txBody>
                  <a:tcPr/>
                </a:tc>
                <a:tc gridSpan="10">
                  <a:txBody>
                    <a:bodyPr/>
                    <a:lstStyle/>
                    <a:p>
                      <a:pPr marL="0" marR="0" algn="ctr">
                        <a:lnSpc>
                          <a:spcPct val="115000"/>
                        </a:lnSpc>
                        <a:spcBef>
                          <a:spcPts val="0"/>
                        </a:spcBef>
                        <a:spcAft>
                          <a:spcPts val="0"/>
                        </a:spcAft>
                      </a:pPr>
                      <a:r>
                        <a:rPr lang="en-US" sz="1100" dirty="0" smtClean="0"/>
                        <a:t> </a:t>
                      </a:r>
                      <a:r>
                        <a:rPr lang="en-US" sz="1800" dirty="0" smtClean="0">
                          <a:solidFill>
                            <a:schemeClr val="tx1"/>
                          </a:solidFill>
                        </a:rPr>
                        <a:t>COMPLIANCE RATE</a:t>
                      </a:r>
                      <a:endParaRPr lang="en-US" sz="1100" dirty="0">
                        <a:solidFill>
                          <a:schemeClr val="tx1"/>
                        </a:solidFill>
                        <a:latin typeface="Calibri"/>
                        <a:ea typeface="Times New Roman"/>
                        <a:cs typeface="Times New Roman"/>
                      </a:endParaRP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705209">
                <a:tc>
                  <a:txBody>
                    <a:bodyPr/>
                    <a:lstStyle/>
                    <a:p>
                      <a:endParaRPr lang="en-US" dirty="0"/>
                    </a:p>
                  </a:txBody>
                  <a:tcPr/>
                </a:tc>
                <a:tc>
                  <a:txBody>
                    <a:bodyPr/>
                    <a:lstStyle/>
                    <a:p>
                      <a:pPr marL="0" marR="0">
                        <a:lnSpc>
                          <a:spcPct val="115000"/>
                        </a:lnSpc>
                        <a:spcBef>
                          <a:spcPts val="0"/>
                        </a:spcBef>
                        <a:spcAft>
                          <a:spcPts val="0"/>
                        </a:spcAft>
                      </a:pPr>
                      <a:r>
                        <a:rPr lang="en-US" sz="1400" b="1" dirty="0"/>
                        <a:t>0-10%</a:t>
                      </a:r>
                      <a:endParaRPr lang="en-US" sz="1400" b="1" dirty="0">
                        <a:solidFill>
                          <a:schemeClr val="tx1"/>
                        </a:solidFill>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r>
                        <a:rPr lang="en-US" sz="1400" b="1" dirty="0"/>
                        <a:t>11-20%</a:t>
                      </a:r>
                      <a:endParaRPr lang="en-US" sz="1400" b="1" dirty="0">
                        <a:solidFill>
                          <a:schemeClr val="tx1"/>
                        </a:solidFill>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r>
                        <a:rPr lang="en-US" sz="1400" b="1" dirty="0"/>
                        <a:t>21-30%</a:t>
                      </a:r>
                      <a:endParaRPr lang="en-US" sz="1400" b="1" dirty="0">
                        <a:solidFill>
                          <a:schemeClr val="tx1"/>
                        </a:solidFill>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r>
                        <a:rPr lang="en-US" sz="1400" b="1" dirty="0"/>
                        <a:t>31-40%</a:t>
                      </a:r>
                      <a:endParaRPr lang="en-US" sz="1400" b="1" dirty="0">
                        <a:solidFill>
                          <a:schemeClr val="tx1"/>
                        </a:solidFill>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r>
                        <a:rPr lang="en-US" sz="1400" b="1" dirty="0"/>
                        <a:t>41-50%</a:t>
                      </a:r>
                      <a:endParaRPr lang="en-US" sz="1400" b="1" dirty="0">
                        <a:solidFill>
                          <a:schemeClr val="tx1"/>
                        </a:solidFill>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r>
                        <a:rPr lang="en-US" sz="1400" b="1" dirty="0"/>
                        <a:t>51-60%</a:t>
                      </a:r>
                      <a:endParaRPr lang="en-US" sz="1400" b="1" dirty="0">
                        <a:solidFill>
                          <a:schemeClr val="tx1"/>
                        </a:solidFill>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r>
                        <a:rPr lang="en-US" sz="1400" b="1" dirty="0"/>
                        <a:t>61-70%</a:t>
                      </a:r>
                      <a:endParaRPr lang="en-US" sz="1400" b="1" dirty="0">
                        <a:solidFill>
                          <a:schemeClr val="tx1"/>
                        </a:solidFill>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r>
                        <a:rPr lang="en-US" sz="1400" b="1" dirty="0"/>
                        <a:t>71-80%</a:t>
                      </a:r>
                      <a:endParaRPr lang="en-US" sz="1400" b="1" dirty="0">
                        <a:solidFill>
                          <a:schemeClr val="tx1"/>
                        </a:solidFill>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r>
                        <a:rPr lang="en-US" sz="1400" b="1" dirty="0"/>
                        <a:t>81-90%</a:t>
                      </a:r>
                      <a:endParaRPr lang="en-US" sz="1400" b="1" dirty="0">
                        <a:solidFill>
                          <a:schemeClr val="tx1"/>
                        </a:solidFill>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r>
                        <a:rPr lang="en-US" sz="1400" b="1" dirty="0"/>
                        <a:t>91-100%</a:t>
                      </a:r>
                      <a:endParaRPr lang="en-US" sz="1400" b="1" dirty="0">
                        <a:solidFill>
                          <a:schemeClr val="tx1"/>
                        </a:solidFill>
                        <a:latin typeface="Calibri"/>
                        <a:ea typeface="Times New Roman"/>
                        <a:cs typeface="Times New Roman"/>
                      </a:endParaRPr>
                    </a:p>
                  </a:txBody>
                  <a:tcPr marL="68580" marR="68580" marT="0" marB="0" anchor="b"/>
                </a:tc>
              </a:tr>
              <a:tr h="919837">
                <a:tc>
                  <a:txBody>
                    <a:bodyPr/>
                    <a:lstStyle/>
                    <a:p>
                      <a:r>
                        <a:rPr lang="en-US" b="1" dirty="0" smtClean="0"/>
                        <a:t>Drugs</a:t>
                      </a:r>
                      <a:endParaRPr lang="en-US" b="1" dirty="0"/>
                    </a:p>
                  </a:txBody>
                  <a:tcPr/>
                </a:tc>
                <a:tc>
                  <a:txBody>
                    <a:bodyPr/>
                    <a:lstStyle/>
                    <a:p>
                      <a:pPr marL="0" marR="0">
                        <a:lnSpc>
                          <a:spcPct val="115000"/>
                        </a:lnSpc>
                        <a:spcBef>
                          <a:spcPts val="0"/>
                        </a:spcBef>
                        <a:spcAft>
                          <a:spcPts val="0"/>
                        </a:spcAft>
                      </a:pPr>
                      <a:endParaRPr lang="en-US" sz="1400" dirty="0">
                        <a:solidFill>
                          <a:schemeClr val="tx1"/>
                        </a:solidFill>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endParaRPr lang="en-US" sz="1400" dirty="0">
                        <a:solidFill>
                          <a:schemeClr val="tx1"/>
                        </a:solidFill>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endParaRPr lang="en-US" sz="1400" dirty="0">
                        <a:solidFill>
                          <a:schemeClr val="tx1"/>
                        </a:solidFill>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endParaRPr lang="en-US" sz="1400" dirty="0">
                        <a:solidFill>
                          <a:schemeClr val="tx1"/>
                        </a:solidFill>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endParaRPr lang="en-US" sz="1400" dirty="0">
                        <a:solidFill>
                          <a:schemeClr val="tx1"/>
                        </a:solidFill>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endParaRPr lang="en-US" sz="1400" dirty="0">
                        <a:solidFill>
                          <a:schemeClr val="tx1"/>
                        </a:solidFill>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endParaRPr lang="en-US" sz="1400" dirty="0">
                        <a:solidFill>
                          <a:schemeClr val="tx1"/>
                        </a:solidFill>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endParaRPr lang="en-US" sz="1400" dirty="0">
                        <a:solidFill>
                          <a:schemeClr val="tx1"/>
                        </a:solidFill>
                        <a:latin typeface="Calibri"/>
                        <a:ea typeface="Times New Roman"/>
                        <a:cs typeface="Times New Roman"/>
                      </a:endParaRPr>
                    </a:p>
                  </a:txBody>
                  <a:tcPr marL="68580" marR="68580" marT="0" marB="0" anchor="b">
                    <a:solidFill>
                      <a:schemeClr val="tx1"/>
                    </a:solidFill>
                  </a:tcPr>
                </a:tc>
                <a:tc>
                  <a:txBody>
                    <a:bodyPr/>
                    <a:lstStyle/>
                    <a:p>
                      <a:pPr marL="0" marR="0">
                        <a:lnSpc>
                          <a:spcPct val="115000"/>
                        </a:lnSpc>
                        <a:spcBef>
                          <a:spcPts val="0"/>
                        </a:spcBef>
                        <a:spcAft>
                          <a:spcPts val="0"/>
                        </a:spcAft>
                      </a:pPr>
                      <a:endParaRPr lang="en-US" sz="1400" dirty="0">
                        <a:solidFill>
                          <a:schemeClr val="tx1"/>
                        </a:solidFill>
                        <a:latin typeface="Calibri"/>
                        <a:ea typeface="Times New Roman"/>
                        <a:cs typeface="Times New Roman"/>
                      </a:endParaRPr>
                    </a:p>
                  </a:txBody>
                  <a:tcPr marL="68580" marR="68580" marT="0" marB="0" anchor="b">
                    <a:noFill/>
                  </a:tcPr>
                </a:tc>
                <a:tc>
                  <a:txBody>
                    <a:bodyPr/>
                    <a:lstStyle/>
                    <a:p>
                      <a:pPr marL="0" marR="0">
                        <a:lnSpc>
                          <a:spcPct val="115000"/>
                        </a:lnSpc>
                        <a:spcBef>
                          <a:spcPts val="0"/>
                        </a:spcBef>
                        <a:spcAft>
                          <a:spcPts val="0"/>
                        </a:spcAft>
                      </a:pPr>
                      <a:endParaRPr lang="en-US" sz="1400" dirty="0">
                        <a:solidFill>
                          <a:schemeClr val="tx1"/>
                        </a:solidFill>
                        <a:latin typeface="Calibri"/>
                        <a:ea typeface="Times New Roman"/>
                        <a:cs typeface="Times New Roman"/>
                      </a:endParaRPr>
                    </a:p>
                  </a:txBody>
                  <a:tcPr marL="68580" marR="68580" marT="0" marB="0" anchor="b"/>
                </a:tc>
              </a:tr>
            </a:tbl>
          </a:graphicData>
        </a:graphic>
      </p:graphicFrame>
      <p:sp>
        <p:nvSpPr>
          <p:cNvPr id="5" name="TextBox 4"/>
          <p:cNvSpPr txBox="1"/>
          <p:nvPr/>
        </p:nvSpPr>
        <p:spPr>
          <a:xfrm>
            <a:off x="609600" y="3810000"/>
            <a:ext cx="8001000" cy="1417183"/>
          </a:xfrm>
          <a:prstGeom prst="rect">
            <a:avLst/>
          </a:prstGeom>
          <a:noFill/>
        </p:spPr>
        <p:txBody>
          <a:bodyPr wrap="square" rtlCol="0">
            <a:spAutoFit/>
          </a:bodyPr>
          <a:lstStyle/>
          <a:p>
            <a:pPr algn="just">
              <a:lnSpc>
                <a:spcPct val="150000"/>
              </a:lnSpc>
              <a:buFont typeface="Arial" pitchFamily="34" charset="0"/>
              <a:buChar char="•"/>
            </a:pPr>
            <a:r>
              <a:rPr lang="en-US" sz="2000" dirty="0" smtClean="0"/>
              <a:t>  The findings above are in compliance with a Facility Survey conducted at DH, </a:t>
            </a:r>
            <a:r>
              <a:rPr lang="en-US" sz="2000" dirty="0" err="1" smtClean="0"/>
              <a:t>Malda</a:t>
            </a:r>
            <a:r>
              <a:rPr lang="en-US" sz="2000" dirty="0" smtClean="0"/>
              <a:t> which shows that according to IPHS norms about 80% of the drugs are available at the central store</a:t>
            </a:r>
            <a:endParaRPr lang="en-US"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01000" cy="1143000"/>
          </a:xfrm>
        </p:spPr>
        <p:txBody>
          <a:bodyPr>
            <a:normAutofit/>
          </a:bodyPr>
          <a:lstStyle/>
          <a:p>
            <a:pPr algn="l"/>
            <a:r>
              <a:rPr lang="en-US" sz="2400" b="1" dirty="0" smtClean="0">
                <a:solidFill>
                  <a:schemeClr val="tx1">
                    <a:lumMod val="65000"/>
                    <a:lumOff val="35000"/>
                  </a:schemeClr>
                </a:solidFill>
              </a:rPr>
              <a:t>PERCEPTION OF RESPONDENTS ABOUT STAFF BEHAVIOR AT DH, </a:t>
            </a:r>
            <a:r>
              <a:rPr lang="en-US" sz="2400" b="1" dirty="0" err="1" smtClean="0">
                <a:solidFill>
                  <a:schemeClr val="tx1">
                    <a:lumMod val="65000"/>
                    <a:lumOff val="35000"/>
                  </a:schemeClr>
                </a:solidFill>
              </a:rPr>
              <a:t>Malda</a:t>
            </a:r>
            <a:endParaRPr lang="en-US" sz="2400" b="1" dirty="0">
              <a:solidFill>
                <a:schemeClr val="tx1">
                  <a:lumMod val="65000"/>
                  <a:lumOff val="35000"/>
                </a:schemeClr>
              </a:solidFill>
            </a:endParaRPr>
          </a:p>
        </p:txBody>
      </p:sp>
      <p:graphicFrame>
        <p:nvGraphicFramePr>
          <p:cNvPr id="4" name="Content Placeholder 3"/>
          <p:cNvGraphicFramePr>
            <a:graphicFrameLocks noGrp="1"/>
          </p:cNvGraphicFramePr>
          <p:nvPr>
            <p:ph idx="1"/>
          </p:nvPr>
        </p:nvGraphicFramePr>
        <p:xfrm>
          <a:off x="457200" y="1752599"/>
          <a:ext cx="8001000" cy="3657601"/>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533400" y="5715000"/>
            <a:ext cx="8305800" cy="646331"/>
          </a:xfrm>
          <a:prstGeom prst="rect">
            <a:avLst/>
          </a:prstGeom>
          <a:noFill/>
        </p:spPr>
        <p:txBody>
          <a:bodyPr wrap="square" rtlCol="0">
            <a:spAutoFit/>
          </a:bodyPr>
          <a:lstStyle/>
          <a:p>
            <a:pPr algn="just"/>
            <a:r>
              <a:rPr lang="en-US" dirty="0" smtClean="0"/>
              <a:t>Overall ,out of total number of respondents who have interacted with hospital staff 88% found them to be courteous and helpful</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pPr algn="l"/>
            <a:r>
              <a:rPr lang="en-US" sz="2400" b="1" dirty="0" smtClean="0">
                <a:solidFill>
                  <a:schemeClr val="tx1">
                    <a:lumMod val="65000"/>
                    <a:lumOff val="35000"/>
                  </a:schemeClr>
                </a:solidFill>
              </a:rPr>
              <a:t>PERCEPTION OF RESPONDENTS ABOUT DOCTOR BEHAVIOR AT DH, </a:t>
            </a:r>
            <a:r>
              <a:rPr lang="en-US" sz="2400" b="1" dirty="0" err="1" smtClean="0">
                <a:solidFill>
                  <a:schemeClr val="tx1">
                    <a:lumMod val="65000"/>
                    <a:lumOff val="35000"/>
                  </a:schemeClr>
                </a:solidFill>
              </a:rPr>
              <a:t>Malda</a:t>
            </a:r>
            <a:endParaRPr lang="en-US" sz="2400" dirty="0">
              <a:solidFill>
                <a:schemeClr val="tx1">
                  <a:lumMod val="65000"/>
                  <a:lumOff val="35000"/>
                </a:schemeClr>
              </a:solidFill>
            </a:endParaRPr>
          </a:p>
        </p:txBody>
      </p:sp>
      <p:graphicFrame>
        <p:nvGraphicFramePr>
          <p:cNvPr id="5" name="Chart 4"/>
          <p:cNvGraphicFramePr/>
          <p:nvPr/>
        </p:nvGraphicFramePr>
        <p:xfrm>
          <a:off x="685800" y="1905000"/>
          <a:ext cx="7924800" cy="4267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400" b="1" dirty="0" smtClean="0">
                <a:cs typeface="Times New Roman" pitchFamily="18" charset="0"/>
              </a:rPr>
              <a:t>PERCEPTION REGARDING HOSPITAL INFRASTRUCTURE AT DH, </a:t>
            </a:r>
            <a:r>
              <a:rPr lang="en-US" sz="2400" b="1" dirty="0" err="1" smtClean="0">
                <a:cs typeface="Times New Roman" pitchFamily="18" charset="0"/>
              </a:rPr>
              <a:t>Malda</a:t>
            </a:r>
            <a:endParaRPr lang="en-US" sz="2400" b="1" dirty="0">
              <a:cs typeface="Times New Roman" pitchFamily="18" charset="0"/>
            </a:endParaRPr>
          </a:p>
        </p:txBody>
      </p:sp>
      <p:graphicFrame>
        <p:nvGraphicFramePr>
          <p:cNvPr id="4" name="Content Placeholder 3"/>
          <p:cNvGraphicFramePr>
            <a:graphicFrameLocks noGrp="1"/>
          </p:cNvGraphicFramePr>
          <p:nvPr>
            <p:ph idx="1"/>
          </p:nvPr>
        </p:nvGraphicFramePr>
        <p:xfrm>
          <a:off x="457200" y="1600200"/>
          <a:ext cx="8229600" cy="4648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33400"/>
            <a:ext cx="7467600" cy="5940552"/>
          </a:xfrm>
        </p:spPr>
        <p:txBody>
          <a:bodyPr>
            <a:normAutofit/>
          </a:bodyPr>
          <a:lstStyle/>
          <a:p>
            <a:pPr algn="just">
              <a:lnSpc>
                <a:spcPct val="150000"/>
              </a:lnSpc>
            </a:pPr>
            <a:r>
              <a:rPr lang="en-US" sz="2000" dirty="0" smtClean="0">
                <a:latin typeface="Times New Roman" pitchFamily="18" charset="0"/>
                <a:cs typeface="Times New Roman" pitchFamily="18" charset="0"/>
              </a:rPr>
              <a:t>62% of respondents don’t find the condition of hospital toilets as good, while only 58% were satisfied with the overall cleanliness of the hospital.</a:t>
            </a:r>
          </a:p>
          <a:p>
            <a:pPr algn="just">
              <a:lnSpc>
                <a:spcPct val="150000"/>
              </a:lnSpc>
              <a:buNone/>
            </a:pPr>
            <a:endParaRPr lang="en-US" sz="2000" dirty="0" smtClean="0">
              <a:latin typeface="Times New Roman" pitchFamily="18" charset="0"/>
              <a:cs typeface="Times New Roman" pitchFamily="18" charset="0"/>
            </a:endParaRPr>
          </a:p>
          <a:p>
            <a:pPr algn="just">
              <a:lnSpc>
                <a:spcPct val="150000"/>
              </a:lnSpc>
            </a:pPr>
            <a:r>
              <a:rPr lang="en-US" sz="2000" dirty="0" smtClean="0">
                <a:latin typeface="Times New Roman" pitchFamily="18" charset="0"/>
                <a:cs typeface="Times New Roman" pitchFamily="18" charset="0"/>
              </a:rPr>
              <a:t> About 63% of respondent felt that hospital have all the required amenities whereas 37% felt otherwise.</a:t>
            </a:r>
          </a:p>
          <a:p>
            <a:pPr algn="just">
              <a:lnSpc>
                <a:spcPct val="150000"/>
              </a:lnSpc>
            </a:pP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914400"/>
            <a:ext cx="8153400" cy="5559552"/>
          </a:xfrm>
        </p:spPr>
        <p:txBody>
          <a:bodyPr/>
          <a:lstStyle/>
          <a:p>
            <a:pPr algn="just">
              <a:lnSpc>
                <a:spcPct val="150000"/>
              </a:lnSpc>
            </a:pPr>
            <a:r>
              <a:rPr lang="en-US" sz="2000" dirty="0" smtClean="0">
                <a:latin typeface="Times New Roman" pitchFamily="18" charset="0"/>
                <a:cs typeface="Times New Roman" pitchFamily="18" charset="0"/>
              </a:rPr>
              <a:t>The result was in concurrence with the findings of the Facility Survey conducted as compared to IPHS norms. Major gaps identified were</a:t>
            </a:r>
          </a:p>
          <a:p>
            <a:pPr lvl="1" algn="just">
              <a:lnSpc>
                <a:spcPct val="150000"/>
              </a:lnSpc>
            </a:pPr>
            <a:r>
              <a:rPr lang="en-US" sz="2000" dirty="0" smtClean="0">
                <a:latin typeface="Times New Roman" pitchFamily="18" charset="0"/>
                <a:cs typeface="Times New Roman" pitchFamily="18" charset="0"/>
              </a:rPr>
              <a:t>Absence of emergency and ICU</a:t>
            </a:r>
          </a:p>
          <a:p>
            <a:pPr lvl="1" algn="just">
              <a:lnSpc>
                <a:spcPct val="150000"/>
              </a:lnSpc>
            </a:pPr>
            <a:r>
              <a:rPr lang="en-US" sz="2000" dirty="0" smtClean="0">
                <a:latin typeface="Times New Roman" pitchFamily="18" charset="0"/>
                <a:cs typeface="Times New Roman" pitchFamily="18" charset="0"/>
              </a:rPr>
              <a:t>Waiting area not proper and non availability of laundry facility </a:t>
            </a:r>
          </a:p>
          <a:p>
            <a:pPr lvl="1" algn="just">
              <a:lnSpc>
                <a:spcPct val="150000"/>
              </a:lnSpc>
            </a:pPr>
            <a:r>
              <a:rPr lang="en-US" sz="2000" dirty="0" smtClean="0">
                <a:latin typeface="Times New Roman" pitchFamily="18" charset="0"/>
                <a:cs typeface="Times New Roman" pitchFamily="18" charset="0"/>
              </a:rPr>
              <a:t>Almost all the equipments are not present in adequate amount. Some if present are not in working state. </a:t>
            </a:r>
          </a:p>
          <a:p>
            <a:pPr lvl="1" algn="just">
              <a:lnSpc>
                <a:spcPct val="150000"/>
              </a:lnSpc>
            </a:pPr>
            <a:r>
              <a:rPr lang="en-US" sz="2000" dirty="0" smtClean="0">
                <a:solidFill>
                  <a:schemeClr val="dk1"/>
                </a:solidFill>
                <a:latin typeface="Times New Roman" pitchFamily="18" charset="0"/>
                <a:cs typeface="Times New Roman" pitchFamily="18" charset="0"/>
              </a:rPr>
              <a:t>Services like Pediatrics including neonatology, ICU and new born care are not present</a:t>
            </a:r>
            <a:endParaRPr lang="en-US" sz="2000"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t>Octavo Solutions Pvt. Ltd</a:t>
            </a:r>
            <a:endParaRPr lang="en-US" sz="3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457200" y="367525"/>
          <a:ext cx="8229595" cy="5770934"/>
        </p:xfrm>
        <a:graphic>
          <a:graphicData uri="http://schemas.openxmlformats.org/drawingml/2006/table">
            <a:tbl>
              <a:tblPr firstRow="1" bandRow="1">
                <a:tableStyleId>{7DF18680-E054-41AD-8BC1-D1AEF772440D}</a:tableStyleId>
              </a:tblPr>
              <a:tblGrid>
                <a:gridCol w="838200"/>
                <a:gridCol w="658090"/>
                <a:gridCol w="748145"/>
                <a:gridCol w="748145"/>
                <a:gridCol w="748145"/>
                <a:gridCol w="748145"/>
                <a:gridCol w="748145"/>
                <a:gridCol w="748145"/>
                <a:gridCol w="748145"/>
                <a:gridCol w="748145"/>
                <a:gridCol w="748145"/>
              </a:tblGrid>
              <a:tr h="375126">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t>Services</a:t>
                      </a:r>
                      <a:endParaRPr lang="en-US" sz="1600" b="1" dirty="0" smtClean="0">
                        <a:latin typeface="Calibri"/>
                        <a:ea typeface="Times New Roman"/>
                        <a:cs typeface="Times New Roman"/>
                      </a:endParaRPr>
                    </a:p>
                    <a:p>
                      <a:endParaRPr lang="en-US" dirty="0"/>
                    </a:p>
                  </a:txBody>
                  <a:tcPr/>
                </a:tc>
                <a:tc gridSpan="10">
                  <a:txBody>
                    <a:bodyPr/>
                    <a:lstStyle/>
                    <a:p>
                      <a:pPr algn="ctr"/>
                      <a:r>
                        <a:rPr kumimoji="0" lang="en-US" sz="1800" kern="1200" dirty="0" smtClean="0"/>
                        <a:t>Compliance Rate</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533695">
                <a:tc vMerge="1">
                  <a:txBody>
                    <a:bodyPr/>
                    <a:lstStyle/>
                    <a:p>
                      <a:endParaRPr lang="en-US" dirty="0"/>
                    </a:p>
                  </a:txBody>
                  <a:tcPr/>
                </a:tc>
                <a:tc>
                  <a:txBody>
                    <a:bodyPr/>
                    <a:lstStyle/>
                    <a:p>
                      <a:pPr marL="0" marR="0">
                        <a:lnSpc>
                          <a:spcPct val="115000"/>
                        </a:lnSpc>
                        <a:spcBef>
                          <a:spcPts val="0"/>
                        </a:spcBef>
                        <a:spcAft>
                          <a:spcPts val="0"/>
                        </a:spcAft>
                      </a:pPr>
                      <a:r>
                        <a:rPr lang="en-US" sz="1400" b="1" dirty="0"/>
                        <a:t>0-10%</a:t>
                      </a:r>
                      <a:endParaRPr lang="en-US" sz="1400" b="1" dirty="0">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r>
                        <a:rPr lang="en-US" sz="1400" b="1" dirty="0"/>
                        <a:t>11-20%</a:t>
                      </a:r>
                      <a:endParaRPr lang="en-US" sz="1400" b="1" dirty="0">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r>
                        <a:rPr lang="en-US" sz="1400" b="1" dirty="0"/>
                        <a:t>21-30%</a:t>
                      </a:r>
                      <a:endParaRPr lang="en-US" sz="1400" b="1" dirty="0">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r>
                        <a:rPr lang="en-US" sz="1400" b="1" dirty="0"/>
                        <a:t>31-40%</a:t>
                      </a:r>
                      <a:endParaRPr lang="en-US" sz="1400" b="1" dirty="0">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r>
                        <a:rPr lang="en-US" sz="1400" b="1" dirty="0"/>
                        <a:t>41-50%</a:t>
                      </a:r>
                      <a:endParaRPr lang="en-US" sz="1400" b="1" dirty="0">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r>
                        <a:rPr lang="en-US" sz="1400" b="1" dirty="0"/>
                        <a:t>51-60%</a:t>
                      </a:r>
                      <a:endParaRPr lang="en-US" sz="1400" b="1" dirty="0">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r>
                        <a:rPr lang="en-US" sz="1400" b="1" dirty="0"/>
                        <a:t>61-70%</a:t>
                      </a:r>
                      <a:endParaRPr lang="en-US" sz="1400" b="1" dirty="0">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r>
                        <a:rPr lang="en-US" sz="1400" b="1" dirty="0"/>
                        <a:t>71-80%</a:t>
                      </a:r>
                      <a:endParaRPr lang="en-US" sz="1400" b="1" dirty="0">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r>
                        <a:rPr lang="en-US" sz="1400" b="1" dirty="0"/>
                        <a:t>81-90%</a:t>
                      </a:r>
                      <a:endParaRPr lang="en-US" sz="1400" b="1" dirty="0">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r>
                        <a:rPr lang="en-US" sz="1400" b="1" dirty="0"/>
                        <a:t>91-100%</a:t>
                      </a:r>
                      <a:endParaRPr lang="en-US" sz="1400" b="1" dirty="0">
                        <a:latin typeface="Calibri"/>
                        <a:ea typeface="Times New Roman"/>
                        <a:cs typeface="Times New Roman"/>
                      </a:endParaRPr>
                    </a:p>
                  </a:txBody>
                  <a:tcPr marL="68580" marR="68580" marT="0" marB="0" anchor="b"/>
                </a:tc>
              </a:tr>
              <a:tr h="753880">
                <a:tc>
                  <a:txBody>
                    <a:bodyPr/>
                    <a:lstStyle/>
                    <a:p>
                      <a:pPr marL="0" marR="0">
                        <a:lnSpc>
                          <a:spcPct val="115000"/>
                        </a:lnSpc>
                        <a:spcBef>
                          <a:spcPts val="0"/>
                        </a:spcBef>
                        <a:spcAft>
                          <a:spcPts val="0"/>
                        </a:spcAft>
                      </a:pPr>
                      <a:r>
                        <a:rPr lang="en-US" sz="1100" b="1" dirty="0"/>
                        <a:t>a. Specialist  services</a:t>
                      </a:r>
                      <a:endParaRPr lang="en-US" sz="1100" b="1" dirty="0">
                        <a:latin typeface="Calibri"/>
                        <a:ea typeface="Times New Roman"/>
                        <a:cs typeface="Times New Roman"/>
                      </a:endParaRPr>
                    </a:p>
                  </a:txBody>
                  <a:tcPr marL="68580" marR="68580" marT="0" marB="0" anchor="b"/>
                </a:tc>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solidFill>
                          <a:schemeClr val="tx1"/>
                        </a:solidFill>
                      </a:endParaRPr>
                    </a:p>
                  </a:txBody>
                  <a:tcPr>
                    <a:solidFill>
                      <a:schemeClr val="tx1"/>
                    </a:solidFill>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729212">
                <a:tc>
                  <a:txBody>
                    <a:bodyPr/>
                    <a:lstStyle/>
                    <a:p>
                      <a:pPr marL="0" marR="0">
                        <a:lnSpc>
                          <a:spcPct val="115000"/>
                        </a:lnSpc>
                        <a:spcBef>
                          <a:spcPts val="0"/>
                        </a:spcBef>
                        <a:spcAft>
                          <a:spcPts val="0"/>
                        </a:spcAft>
                      </a:pPr>
                      <a:r>
                        <a:rPr lang="en-US" sz="1100" b="1" dirty="0"/>
                        <a:t>b. Support  services</a:t>
                      </a:r>
                      <a:endParaRPr lang="en-US" sz="1100" b="1" dirty="0">
                        <a:latin typeface="Calibri"/>
                        <a:ea typeface="Times New Roman"/>
                        <a:cs typeface="Times New Roman"/>
                      </a:endParaRPr>
                    </a:p>
                  </a:txBody>
                  <a:tcPr marL="68580" marR="68580" marT="0" marB="0" anchor="b"/>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solidFill>
                      <a:schemeClr val="tx1"/>
                    </a:solidFill>
                  </a:tcPr>
                </a:tc>
                <a:tc>
                  <a:txBody>
                    <a:bodyPr/>
                    <a:lstStyle/>
                    <a:p>
                      <a:endParaRPr lang="en-US"/>
                    </a:p>
                  </a:txBody>
                  <a:tcPr/>
                </a:tc>
                <a:tc>
                  <a:txBody>
                    <a:bodyPr/>
                    <a:lstStyle/>
                    <a:p>
                      <a:endParaRPr lang="en-US"/>
                    </a:p>
                  </a:txBody>
                  <a:tcPr/>
                </a:tc>
                <a:tc>
                  <a:txBody>
                    <a:bodyPr/>
                    <a:lstStyle/>
                    <a:p>
                      <a:endParaRPr lang="en-US"/>
                    </a:p>
                  </a:txBody>
                  <a:tcPr/>
                </a:tc>
              </a:tr>
              <a:tr h="914885">
                <a:tc>
                  <a:txBody>
                    <a:bodyPr/>
                    <a:lstStyle/>
                    <a:p>
                      <a:pPr marL="0" marR="0">
                        <a:lnSpc>
                          <a:spcPct val="115000"/>
                        </a:lnSpc>
                        <a:spcBef>
                          <a:spcPts val="0"/>
                        </a:spcBef>
                        <a:spcAft>
                          <a:spcPts val="0"/>
                        </a:spcAft>
                      </a:pPr>
                      <a:r>
                        <a:rPr lang="en-US" sz="1200" b="1" dirty="0"/>
                        <a:t>c. Para-clinical Services</a:t>
                      </a:r>
                      <a:endParaRPr lang="en-US" sz="1100" b="1" dirty="0">
                        <a:latin typeface="Calibri"/>
                        <a:ea typeface="Times New Roman"/>
                        <a:cs typeface="Times New Roman"/>
                      </a:endParaRPr>
                    </a:p>
                  </a:txBody>
                  <a:tcPr marL="68580" marR="68580" marT="0" marB="0" anchor="b"/>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solidFill>
                      <a:schemeClr val="tx1"/>
                    </a:solidFill>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1137100">
                <a:tc>
                  <a:txBody>
                    <a:bodyPr/>
                    <a:lstStyle/>
                    <a:p>
                      <a:pPr marL="0" marR="0">
                        <a:lnSpc>
                          <a:spcPct val="115000"/>
                        </a:lnSpc>
                        <a:spcBef>
                          <a:spcPts val="0"/>
                        </a:spcBef>
                        <a:spcAft>
                          <a:spcPts val="0"/>
                        </a:spcAft>
                      </a:pPr>
                      <a:r>
                        <a:rPr lang="en-US" sz="1100" b="1" dirty="0"/>
                        <a:t>d. Other services like HIV/AIDS , PNC ANC</a:t>
                      </a:r>
                      <a:endParaRPr lang="en-US" sz="1100" b="1" dirty="0">
                        <a:latin typeface="Calibri"/>
                        <a:ea typeface="Times New Roman"/>
                        <a:cs typeface="Times New Roman"/>
                      </a:endParaRPr>
                    </a:p>
                  </a:txBody>
                  <a:tcPr marL="68580" marR="68580" marT="0" marB="0" anchor="b"/>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solidFill>
                      <a:schemeClr val="tx1"/>
                    </a:solidFill>
                  </a:tcPr>
                </a:tc>
              </a:tr>
              <a:tr h="1284577">
                <a:tc gridSpan="11">
                  <a:txBody>
                    <a:bodyPr/>
                    <a:lstStyle/>
                    <a:p>
                      <a:pPr marL="0" marR="0" algn="just">
                        <a:lnSpc>
                          <a:spcPct val="150000"/>
                        </a:lnSpc>
                        <a:spcBef>
                          <a:spcPts val="0"/>
                        </a:spcBef>
                        <a:spcAft>
                          <a:spcPts val="0"/>
                        </a:spcAft>
                      </a:pPr>
                      <a:r>
                        <a:rPr kumimoji="0" lang="en-US" sz="1600" kern="1200" dirty="0" smtClean="0">
                          <a:solidFill>
                            <a:schemeClr val="dk1"/>
                          </a:solidFill>
                          <a:latin typeface="Times New Roman" pitchFamily="18" charset="0"/>
                          <a:ea typeface="+mn-ea"/>
                          <a:cs typeface="Times New Roman" pitchFamily="18" charset="0"/>
                        </a:rPr>
                        <a:t>Services like Pediatrics including neonatology, ICU, new born care, CT Scan EEG, Echocardiogram, Ultrasound and horticulture were not present. While the services like radiology , emergency, general medicine and sterilization  were in partial fulfillment with the norms</a:t>
                      </a:r>
                      <a:endParaRPr lang="en-US" sz="1050" b="1" dirty="0">
                        <a:latin typeface="Times New Roman" pitchFamily="18" charset="0"/>
                        <a:ea typeface="Times New Roman"/>
                        <a:cs typeface="Times New Roman" pitchFamily="18" charset="0"/>
                      </a:endParaRPr>
                    </a:p>
                  </a:txBody>
                  <a:tcPr marL="68580" marR="68580" marT="0" marB="0" anchor="b"/>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solidFill>
                      <a:schemeClr val="tx1"/>
                    </a:solidFill>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457200" y="381001"/>
          <a:ext cx="8153398" cy="6135795"/>
        </p:xfrm>
        <a:graphic>
          <a:graphicData uri="http://schemas.openxmlformats.org/drawingml/2006/table">
            <a:tbl>
              <a:tblPr firstRow="1" bandRow="1">
                <a:tableStyleId>{7DF18680-E054-41AD-8BC1-D1AEF772440D}</a:tableStyleId>
              </a:tblPr>
              <a:tblGrid>
                <a:gridCol w="1009468"/>
                <a:gridCol w="472968"/>
                <a:gridCol w="741218"/>
                <a:gridCol w="741218"/>
                <a:gridCol w="741218"/>
                <a:gridCol w="741218"/>
                <a:gridCol w="741218"/>
                <a:gridCol w="741218"/>
                <a:gridCol w="741218"/>
                <a:gridCol w="741218"/>
                <a:gridCol w="741218"/>
              </a:tblGrid>
              <a:tr h="473573">
                <a:tc rowSpan="2">
                  <a:txBody>
                    <a:bodyPr/>
                    <a:lstStyle/>
                    <a:p>
                      <a:endParaRPr lang="en-US" dirty="0"/>
                    </a:p>
                  </a:txBody>
                  <a:tcPr/>
                </a:tc>
                <a:tc gridSpan="10">
                  <a:txBody>
                    <a:bodyPr/>
                    <a:lstStyle/>
                    <a:p>
                      <a:pPr algn="ctr"/>
                      <a:r>
                        <a:rPr kumimoji="0" lang="en-US" sz="1800" kern="1200" dirty="0" smtClean="0"/>
                        <a:t>Compliance Rate</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757623">
                <a:tc vMerge="1">
                  <a:txBody>
                    <a:bodyPr/>
                    <a:lstStyle/>
                    <a:p>
                      <a:endParaRPr lang="en-US" dirty="0"/>
                    </a:p>
                  </a:txBody>
                  <a:tcPr/>
                </a:tc>
                <a:tc>
                  <a:txBody>
                    <a:bodyPr/>
                    <a:lstStyle/>
                    <a:p>
                      <a:pPr marL="0" marR="0">
                        <a:lnSpc>
                          <a:spcPct val="115000"/>
                        </a:lnSpc>
                        <a:spcBef>
                          <a:spcPts val="0"/>
                        </a:spcBef>
                        <a:spcAft>
                          <a:spcPts val="0"/>
                        </a:spcAft>
                      </a:pPr>
                      <a:r>
                        <a:rPr lang="en-US" sz="1400" b="1" dirty="0"/>
                        <a:t>0-10%</a:t>
                      </a:r>
                      <a:endParaRPr lang="en-US" sz="1400" b="1" dirty="0">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r>
                        <a:rPr lang="en-US" sz="1400" b="1" dirty="0"/>
                        <a:t>11-20%</a:t>
                      </a:r>
                      <a:endParaRPr lang="en-US" sz="1400" b="1" dirty="0">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r>
                        <a:rPr lang="en-US" sz="1400" b="1" dirty="0"/>
                        <a:t>21-30%</a:t>
                      </a:r>
                      <a:endParaRPr lang="en-US" sz="1400" b="1" dirty="0">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r>
                        <a:rPr lang="en-US" sz="1400" b="1" dirty="0"/>
                        <a:t>31-40%</a:t>
                      </a:r>
                      <a:endParaRPr lang="en-US" sz="1400" b="1" dirty="0">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r>
                        <a:rPr lang="en-US" sz="1400" b="1" dirty="0"/>
                        <a:t>41-50%</a:t>
                      </a:r>
                      <a:endParaRPr lang="en-US" sz="1400" b="1" dirty="0">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r>
                        <a:rPr lang="en-US" sz="1400" b="1" dirty="0"/>
                        <a:t>51-60%</a:t>
                      </a:r>
                      <a:endParaRPr lang="en-US" sz="1400" b="1" dirty="0">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r>
                        <a:rPr lang="en-US" sz="1400" b="1" dirty="0"/>
                        <a:t>61-70%</a:t>
                      </a:r>
                      <a:endParaRPr lang="en-US" sz="1400" b="1" dirty="0">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r>
                        <a:rPr lang="en-US" sz="1400" b="1" dirty="0"/>
                        <a:t>71-80%</a:t>
                      </a:r>
                      <a:endParaRPr lang="en-US" sz="1400" b="1" dirty="0">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r>
                        <a:rPr lang="en-US" sz="1400" b="1" dirty="0"/>
                        <a:t>81-90%</a:t>
                      </a:r>
                      <a:endParaRPr lang="en-US" sz="1400" b="1" dirty="0">
                        <a:latin typeface="Calibri"/>
                        <a:ea typeface="Times New Roman"/>
                        <a:cs typeface="Times New Roman"/>
                      </a:endParaRPr>
                    </a:p>
                  </a:txBody>
                  <a:tcPr marL="68580" marR="68580" marT="0" marB="0" anchor="b"/>
                </a:tc>
                <a:tc>
                  <a:txBody>
                    <a:bodyPr/>
                    <a:lstStyle/>
                    <a:p>
                      <a:pPr marL="0" marR="0">
                        <a:lnSpc>
                          <a:spcPct val="115000"/>
                        </a:lnSpc>
                        <a:spcBef>
                          <a:spcPts val="0"/>
                        </a:spcBef>
                        <a:spcAft>
                          <a:spcPts val="0"/>
                        </a:spcAft>
                      </a:pPr>
                      <a:r>
                        <a:rPr lang="en-US" sz="1400" b="1" dirty="0"/>
                        <a:t>91-100%</a:t>
                      </a:r>
                      <a:endParaRPr lang="en-US" sz="1400" b="1" dirty="0">
                        <a:latin typeface="Calibri"/>
                        <a:ea typeface="Times New Roman"/>
                        <a:cs typeface="Times New Roman"/>
                      </a:endParaRPr>
                    </a:p>
                  </a:txBody>
                  <a:tcPr marL="68580" marR="68580" marT="0" marB="0" anchor="b"/>
                </a:tc>
              </a:tr>
              <a:tr h="1479105">
                <a:tc>
                  <a:txBody>
                    <a:bodyPr/>
                    <a:lstStyle/>
                    <a:p>
                      <a:r>
                        <a:rPr kumimoji="0" lang="en-US" sz="1400" b="1" kern="1200" dirty="0" smtClean="0">
                          <a:solidFill>
                            <a:schemeClr val="dk1"/>
                          </a:solidFill>
                          <a:latin typeface="Times New Roman" pitchFamily="18" charset="0"/>
                          <a:ea typeface="+mn-ea"/>
                          <a:cs typeface="Times New Roman" pitchFamily="18" charset="0"/>
                        </a:rPr>
                        <a:t>Physical Infrastructure</a:t>
                      </a:r>
                      <a:endParaRPr lang="en-US" sz="1400" dirty="0">
                        <a:latin typeface="Times New Roman" pitchFamily="18" charset="0"/>
                        <a:cs typeface="Times New Roman" pitchFamily="18" charset="0"/>
                      </a:endParaRPr>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solidFill>
                      <a:schemeClr val="tx1"/>
                    </a:solidFill>
                  </a:tcPr>
                </a:tc>
                <a:tc>
                  <a:txBody>
                    <a:bodyPr/>
                    <a:lstStyle/>
                    <a:p>
                      <a:endParaRPr lang="en-US"/>
                    </a:p>
                  </a:txBody>
                  <a:tcPr/>
                </a:tc>
                <a:tc>
                  <a:txBody>
                    <a:bodyPr/>
                    <a:lstStyle/>
                    <a:p>
                      <a:endParaRPr lang="en-US"/>
                    </a:p>
                  </a:txBody>
                  <a:tcPr/>
                </a:tc>
                <a:tc>
                  <a:txBody>
                    <a:bodyPr/>
                    <a:lstStyle/>
                    <a:p>
                      <a:endParaRPr lang="en-US"/>
                    </a:p>
                  </a:txBody>
                  <a:tcPr/>
                </a:tc>
              </a:tr>
              <a:tr h="910377">
                <a:tc gridSpan="11">
                  <a:txBody>
                    <a:bodyPr/>
                    <a:lstStyle/>
                    <a:p>
                      <a:pPr algn="just">
                        <a:lnSpc>
                          <a:spcPct val="150000"/>
                        </a:lnSpc>
                      </a:pPr>
                      <a:r>
                        <a:rPr kumimoji="0" lang="en-US" sz="1800" kern="1200" dirty="0" smtClean="0">
                          <a:solidFill>
                            <a:schemeClr val="dk1"/>
                          </a:solidFill>
                          <a:latin typeface="Times New Roman" pitchFamily="18" charset="0"/>
                          <a:ea typeface="+mn-ea"/>
                          <a:cs typeface="Times New Roman" pitchFamily="18" charset="0"/>
                        </a:rPr>
                        <a:t>Hospital doesn’t have separate emergency ward, laundry services, lack of proper waiting area and toilets.ICU is not present and doesn’t have adequate water supply.</a:t>
                      </a:r>
                      <a:endParaRPr lang="en-US" sz="1400" dirty="0">
                        <a:latin typeface="Times New Roman" pitchFamily="18" charset="0"/>
                        <a:cs typeface="Times New Roman" pitchFamily="18" charset="0"/>
                      </a:endParaRPr>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1167713">
                <a:tc>
                  <a:txBody>
                    <a:bodyPr/>
                    <a:lstStyle/>
                    <a:p>
                      <a:r>
                        <a:rPr kumimoji="0" lang="en-US" sz="1600" b="1" kern="1200" dirty="0" smtClean="0">
                          <a:solidFill>
                            <a:schemeClr val="dk1"/>
                          </a:solidFill>
                          <a:latin typeface="Times New Roman" pitchFamily="18" charset="0"/>
                          <a:ea typeface="+mn-ea"/>
                          <a:cs typeface="Times New Roman" pitchFamily="18" charset="0"/>
                        </a:rPr>
                        <a:t>Equipments</a:t>
                      </a:r>
                      <a:endParaRPr lang="en-US" sz="1600" dirty="0">
                        <a:latin typeface="Times New Roman" pitchFamily="18" charset="0"/>
                        <a:cs typeface="Times New Roman" pitchFamily="18" charset="0"/>
                      </a:endParaRPr>
                    </a:p>
                  </a:txBody>
                  <a:tcPr/>
                </a:tc>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solidFill>
                      <a:schemeClr val="tx1"/>
                    </a:solidFill>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1343381">
                <a:tc gridSpan="11">
                  <a:txBody>
                    <a:bodyPr/>
                    <a:lstStyle/>
                    <a:p>
                      <a:pPr algn="just">
                        <a:lnSpc>
                          <a:spcPct val="150000"/>
                        </a:lnSpc>
                      </a:pPr>
                      <a:r>
                        <a:rPr kumimoji="0" lang="en-US" sz="1800" kern="1200" dirty="0" smtClean="0">
                          <a:solidFill>
                            <a:schemeClr val="dk1"/>
                          </a:solidFill>
                          <a:latin typeface="Times New Roman" pitchFamily="18" charset="0"/>
                          <a:ea typeface="+mn-ea"/>
                          <a:cs typeface="Times New Roman" pitchFamily="18" charset="0"/>
                        </a:rPr>
                        <a:t>Almost all the equipments are not present in adequate amount and some if present are not in working state. Major Equipments like Ct scan, EEG, Ventilator, Neonatal equipments are not present</a:t>
                      </a:r>
                      <a:endParaRPr lang="en-US" dirty="0">
                        <a:latin typeface="Times New Roman" pitchFamily="18" charset="0"/>
                        <a:cs typeface="Times New Roman" pitchFamily="18" charset="0"/>
                      </a:endParaRPr>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143000"/>
            <a:ext cx="8077200" cy="5330952"/>
          </a:xfrm>
        </p:spPr>
        <p:txBody>
          <a:bodyPr/>
          <a:lstStyle/>
          <a:p>
            <a:r>
              <a:rPr lang="en-US" sz="2000" b="1" dirty="0" smtClean="0">
                <a:latin typeface="Cambria" pitchFamily="18" charset="0"/>
              </a:rPr>
              <a:t>Perception towards food services at DH</a:t>
            </a:r>
          </a:p>
          <a:p>
            <a:pPr algn="just">
              <a:lnSpc>
                <a:spcPct val="150000"/>
              </a:lnSpc>
              <a:buNone/>
            </a:pPr>
            <a:r>
              <a:rPr lang="en-US" sz="2000" dirty="0" smtClean="0">
                <a:latin typeface="Times New Roman" pitchFamily="18" charset="0"/>
                <a:cs typeface="Times New Roman" pitchFamily="18" charset="0"/>
              </a:rPr>
              <a:t>	81% of people where satisfied with the food services, while 8% didn’t have any idea regarding the food services as they were having their own diet. </a:t>
            </a:r>
          </a:p>
          <a:p>
            <a:pPr algn="just">
              <a:lnSpc>
                <a:spcPct val="150000"/>
              </a:lnSpc>
              <a:buNone/>
            </a:pPr>
            <a:endParaRPr lang="en-US" sz="2000" dirty="0" smtClean="0">
              <a:latin typeface="Times New Roman" pitchFamily="18" charset="0"/>
              <a:cs typeface="Times New Roman" pitchFamily="18" charset="0"/>
            </a:endParaRPr>
          </a:p>
          <a:p>
            <a:pPr algn="just">
              <a:lnSpc>
                <a:spcPct val="150000"/>
              </a:lnSpc>
            </a:pPr>
            <a:r>
              <a:rPr lang="en-US" sz="2000" b="1" dirty="0" smtClean="0">
                <a:latin typeface="Times New Roman" pitchFamily="18" charset="0"/>
                <a:cs typeface="Times New Roman" pitchFamily="18" charset="0"/>
              </a:rPr>
              <a:t>Perception towards Nursing services at DH</a:t>
            </a:r>
          </a:p>
          <a:p>
            <a:pPr algn="just">
              <a:lnSpc>
                <a:spcPct val="150000"/>
              </a:lnSpc>
              <a:buNone/>
            </a:pPr>
            <a:r>
              <a:rPr lang="en-US" sz="2000" dirty="0" smtClean="0">
                <a:latin typeface="Times New Roman" pitchFamily="18" charset="0"/>
                <a:cs typeface="Times New Roman" pitchFamily="18" charset="0"/>
              </a:rPr>
              <a:t>	85% of the respondents were satisfied with the care and concern shown by the nurses and 76% said that nurses give timely medication and responded to calls promptly.</a:t>
            </a:r>
          </a:p>
          <a:p>
            <a:pPr>
              <a:buNone/>
            </a:pPr>
            <a:endParaRPr lang="en-US" dirty="0" smtClean="0"/>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87362"/>
          </a:xfrm>
        </p:spPr>
        <p:txBody>
          <a:bodyPr>
            <a:normAutofit fontScale="90000"/>
          </a:bodyPr>
          <a:lstStyle/>
          <a:p>
            <a:r>
              <a:rPr lang="en-US" b="1" dirty="0" smtClean="0"/>
              <a:t>Overall service index at dh, </a:t>
            </a:r>
            <a:r>
              <a:rPr lang="en-US" b="1" dirty="0" err="1" smtClean="0"/>
              <a:t>Malda</a:t>
            </a:r>
            <a:endParaRPr lang="en-US" b="1" dirty="0"/>
          </a:p>
        </p:txBody>
      </p:sp>
      <p:graphicFrame>
        <p:nvGraphicFramePr>
          <p:cNvPr id="6" name="Content Placeholder 5"/>
          <p:cNvGraphicFramePr>
            <a:graphicFrameLocks noGrp="1"/>
          </p:cNvGraphicFramePr>
          <p:nvPr>
            <p:ph sz="quarter" idx="1"/>
          </p:nvPr>
        </p:nvGraphicFramePr>
        <p:xfrm>
          <a:off x="457200" y="838200"/>
          <a:ext cx="8305800" cy="5562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u="sng" dirty="0" smtClean="0"/>
              <a:t>RECOMMENDATIONS</a:t>
            </a:r>
            <a:r>
              <a:rPr lang="en-US" dirty="0" smtClean="0"/>
              <a:t/>
            </a:r>
            <a:br>
              <a:rPr lang="en-US" dirty="0" smtClean="0"/>
            </a:br>
            <a:endParaRPr lang="en-US" dirty="0"/>
          </a:p>
        </p:txBody>
      </p:sp>
      <p:sp>
        <p:nvSpPr>
          <p:cNvPr id="5" name="Text Placeholder 4"/>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
            <a:ext cx="8153400" cy="6169152"/>
          </a:xfrm>
        </p:spPr>
        <p:txBody>
          <a:bodyPr>
            <a:normAutofit fontScale="70000" lnSpcReduction="20000"/>
          </a:bodyPr>
          <a:lstStyle/>
          <a:p>
            <a:pPr algn="just">
              <a:lnSpc>
                <a:spcPct val="150000"/>
              </a:lnSpc>
              <a:buNone/>
            </a:pP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1) </a:t>
            </a:r>
            <a:r>
              <a:rPr lang="en-US" sz="2600" b="1" dirty="0" smtClean="0">
                <a:latin typeface="Times New Roman" pitchFamily="18" charset="0"/>
                <a:cs typeface="Times New Roman" pitchFamily="18" charset="0"/>
              </a:rPr>
              <a:t>Regarding the hospital amenities</a:t>
            </a:r>
          </a:p>
          <a:p>
            <a:pPr algn="just">
              <a:lnSpc>
                <a:spcPct val="150000"/>
              </a:lnSpc>
              <a:buNone/>
            </a:pPr>
            <a:endParaRPr lang="en-US" b="1" dirty="0" smtClean="0">
              <a:latin typeface="Times New Roman" pitchFamily="18" charset="0"/>
              <a:cs typeface="Times New Roman" pitchFamily="18" charset="0"/>
            </a:endParaRPr>
          </a:p>
          <a:p>
            <a:pPr algn="just">
              <a:lnSpc>
                <a:spcPct val="150000"/>
              </a:lnSpc>
            </a:pPr>
            <a:r>
              <a:rPr lang="en-US" sz="2600" dirty="0" smtClean="0">
                <a:latin typeface="Times New Roman" pitchFamily="18" charset="0"/>
                <a:cs typeface="Times New Roman" pitchFamily="18" charset="0"/>
              </a:rPr>
              <a:t>Daily assessment of cleaning activities and maintenance of a register</a:t>
            </a:r>
          </a:p>
          <a:p>
            <a:pPr algn="just">
              <a:lnSpc>
                <a:spcPct val="150000"/>
              </a:lnSpc>
            </a:pPr>
            <a:r>
              <a:rPr lang="en-US" sz="2600" dirty="0" smtClean="0">
                <a:latin typeface="Times New Roman" pitchFamily="18" charset="0"/>
                <a:cs typeface="Times New Roman" pitchFamily="18" charset="0"/>
              </a:rPr>
              <a:t>Infrastructure and architectural corrections need to be made to enhance the comfort and satisfaction of the patients. Construction of toilets for burn ward , similarly, construction of separate emergency ward and ICU and proper waiting spaces has been taken up in the Executive committee meeting of the RKS.</a:t>
            </a:r>
          </a:p>
          <a:p>
            <a:pPr algn="just">
              <a:lnSpc>
                <a:spcPct val="150000"/>
              </a:lnSpc>
              <a:buNone/>
            </a:pPr>
            <a:endParaRPr lang="en-US" sz="2600" dirty="0" smtClean="0">
              <a:latin typeface="Times New Roman" pitchFamily="18" charset="0"/>
              <a:cs typeface="Times New Roman" pitchFamily="18" charset="0"/>
            </a:endParaRPr>
          </a:p>
          <a:p>
            <a:pPr algn="just">
              <a:lnSpc>
                <a:spcPct val="150000"/>
              </a:lnSpc>
            </a:pPr>
            <a:r>
              <a:rPr lang="en-US" sz="2600" dirty="0" smtClean="0">
                <a:latin typeface="Times New Roman" pitchFamily="18" charset="0"/>
                <a:cs typeface="Times New Roman" pitchFamily="18" charset="0"/>
              </a:rPr>
              <a:t>Purchase of vital equipments like ventilator, neonatal equipments has been taken up in various meetings</a:t>
            </a:r>
          </a:p>
          <a:p>
            <a:pPr algn="just">
              <a:lnSpc>
                <a:spcPct val="150000"/>
              </a:lnSpc>
              <a:buNone/>
            </a:pPr>
            <a:endParaRPr lang="en-US" sz="2600" dirty="0" smtClean="0">
              <a:latin typeface="Times New Roman" pitchFamily="18" charset="0"/>
              <a:cs typeface="Times New Roman" pitchFamily="18" charset="0"/>
            </a:endParaRPr>
          </a:p>
          <a:p>
            <a:pPr algn="just">
              <a:lnSpc>
                <a:spcPct val="150000"/>
              </a:lnSpc>
              <a:buNone/>
            </a:pPr>
            <a:r>
              <a:rPr lang="en-US" sz="2600" dirty="0" smtClean="0">
                <a:latin typeface="Times New Roman" pitchFamily="18" charset="0"/>
                <a:cs typeface="Times New Roman" pitchFamily="18" charset="0"/>
              </a:rPr>
              <a:t>2) Periodic official meetings may be done within the service providers and with the other staff members in order to discuss on issues related to patient dissatisfaction, to know the areas of inefficiencies, and hence implementing required necessary steps/solutions</a:t>
            </a:r>
          </a:p>
          <a:p>
            <a:endParaRPr lang="en-US" dirty="0" smtClean="0"/>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8305800" cy="6016752"/>
          </a:xfrm>
        </p:spPr>
        <p:txBody>
          <a:bodyPr/>
          <a:lstStyle/>
          <a:p>
            <a:pPr algn="just">
              <a:lnSpc>
                <a:spcPct val="150000"/>
              </a:lnSpc>
              <a:buNone/>
            </a:pPr>
            <a:endParaRPr lang="en-US" sz="2000" dirty="0" smtClean="0"/>
          </a:p>
          <a:p>
            <a:pPr algn="just">
              <a:lnSpc>
                <a:spcPct val="150000"/>
              </a:lnSpc>
              <a:buNone/>
            </a:pPr>
            <a:r>
              <a:rPr lang="en-US" sz="2000" dirty="0" smtClean="0"/>
              <a:t>3) Reward and recognition system </a:t>
            </a:r>
          </a:p>
          <a:p>
            <a:pPr algn="just">
              <a:lnSpc>
                <a:spcPct val="150000"/>
              </a:lnSpc>
              <a:buNone/>
            </a:pPr>
            <a:endParaRPr lang="en-US" sz="2000" dirty="0" smtClean="0"/>
          </a:p>
          <a:p>
            <a:pPr algn="just">
              <a:lnSpc>
                <a:spcPct val="150000"/>
              </a:lnSpc>
              <a:buNone/>
            </a:pPr>
            <a:r>
              <a:rPr lang="en-US" sz="2000" dirty="0" smtClean="0"/>
              <a:t>4) Organization of training for improving  the skills of doctors for doctor-patient communication and in other relevant areas</a:t>
            </a:r>
          </a:p>
          <a:p>
            <a:pPr algn="just">
              <a:lnSpc>
                <a:spcPct val="150000"/>
              </a:lnSpc>
              <a:buNone/>
            </a:pPr>
            <a:endParaRPr lang="en-US" sz="2000" dirty="0" smtClean="0"/>
          </a:p>
          <a:p>
            <a:pPr algn="just">
              <a:lnSpc>
                <a:spcPct val="150000"/>
              </a:lnSpc>
              <a:buNone/>
            </a:pPr>
            <a:r>
              <a:rPr lang="en-US" sz="2000" dirty="0" smtClean="0"/>
              <a:t>5) Regarding nursing services : only one nursing station present at the last corner of the main hospital.</a:t>
            </a:r>
          </a:p>
          <a:p>
            <a:pPr algn="just">
              <a:lnSpc>
                <a:spcPct val="150000"/>
              </a:lnSpc>
              <a:buNone/>
            </a:pPr>
            <a:r>
              <a:rPr lang="en-US" sz="2000" dirty="0" smtClean="0"/>
              <a:t>	Suggestion regarding use of the one room which was been used as store room as nursing station was given</a:t>
            </a:r>
          </a:p>
          <a:p>
            <a:pPr algn="just">
              <a:lnSpc>
                <a:spcPct val="150000"/>
              </a:lnSpc>
              <a:buNone/>
            </a:pPr>
            <a:endParaRPr lang="en-US" sz="20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rmAutofit fontScale="90000"/>
          </a:bodyPr>
          <a:lstStyle/>
          <a:p>
            <a:r>
              <a:rPr lang="en-US" b="1" dirty="0" smtClean="0"/>
              <a:t>Limitations of the study</a:t>
            </a:r>
            <a:r>
              <a:rPr lang="en-US" dirty="0" smtClean="0"/>
              <a:t/>
            </a:r>
            <a:br>
              <a:rPr lang="en-US" dirty="0" smtClean="0"/>
            </a:br>
            <a:endParaRPr lang="en-US" dirty="0"/>
          </a:p>
        </p:txBody>
      </p:sp>
      <p:sp>
        <p:nvSpPr>
          <p:cNvPr id="3" name="Content Placeholder 2"/>
          <p:cNvSpPr>
            <a:spLocks noGrp="1"/>
          </p:cNvSpPr>
          <p:nvPr>
            <p:ph sz="quarter" idx="1"/>
          </p:nvPr>
        </p:nvSpPr>
        <p:spPr>
          <a:xfrm>
            <a:off x="457200" y="762000"/>
            <a:ext cx="8153400" cy="5867400"/>
          </a:xfrm>
        </p:spPr>
        <p:txBody>
          <a:bodyPr>
            <a:normAutofit fontScale="77500" lnSpcReduction="20000"/>
          </a:bodyPr>
          <a:lstStyle/>
          <a:p>
            <a:pPr algn="just">
              <a:lnSpc>
                <a:spcPct val="160000"/>
              </a:lnSpc>
            </a:pPr>
            <a:r>
              <a:rPr lang="en-US" sz="2200" dirty="0" smtClean="0"/>
              <a:t>The sample taken is small. Better interpretations can be given with even bigger sample size.</a:t>
            </a:r>
          </a:p>
          <a:p>
            <a:pPr algn="just">
              <a:lnSpc>
                <a:spcPct val="160000"/>
              </a:lnSpc>
              <a:buNone/>
            </a:pPr>
            <a:endParaRPr lang="en-US" sz="2200" dirty="0" smtClean="0"/>
          </a:p>
          <a:p>
            <a:pPr algn="just">
              <a:lnSpc>
                <a:spcPct val="160000"/>
              </a:lnSpc>
            </a:pPr>
            <a:r>
              <a:rPr lang="en-US" sz="2200" dirty="0" smtClean="0"/>
              <a:t>One of the problems faced was communication gap with the patients of the hospital. Since majority of the patients belong to Bengal, difficulty was faced in explaining them about the need and purpose of the study</a:t>
            </a:r>
          </a:p>
          <a:p>
            <a:pPr algn="just">
              <a:lnSpc>
                <a:spcPct val="160000"/>
              </a:lnSpc>
              <a:buNone/>
            </a:pPr>
            <a:endParaRPr lang="en-US" sz="2200" dirty="0" smtClean="0"/>
          </a:p>
          <a:p>
            <a:pPr lvl="0" algn="just">
              <a:lnSpc>
                <a:spcPct val="160000"/>
              </a:lnSpc>
            </a:pPr>
            <a:r>
              <a:rPr lang="en-US" sz="2200" dirty="0" smtClean="0"/>
              <a:t>The responses of the patients depend upon their personality and their perceptions. Some may be satisfied with average services, while others may be dissatisfied with even the best.</a:t>
            </a:r>
          </a:p>
          <a:p>
            <a:pPr lvl="0" algn="just">
              <a:lnSpc>
                <a:spcPct val="160000"/>
              </a:lnSpc>
              <a:buNone/>
            </a:pPr>
            <a:endParaRPr lang="en-US" sz="2200" dirty="0" smtClean="0"/>
          </a:p>
          <a:p>
            <a:pPr lvl="0" algn="just">
              <a:lnSpc>
                <a:spcPct val="160000"/>
              </a:lnSpc>
            </a:pPr>
            <a:r>
              <a:rPr lang="en-US" sz="2200" dirty="0" smtClean="0"/>
              <a:t>Lack of related or similar studies on patient satisfaction, specifically in district hospitals.</a:t>
            </a:r>
          </a:p>
          <a:p>
            <a:pPr algn="just">
              <a:lnSpc>
                <a:spcPct val="160000"/>
              </a:lnSpc>
            </a:pPr>
            <a:endParaRPr lang="en-US" sz="2200"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ndex.jpg"/>
          <p:cNvPicPr>
            <a:picLocks noGrp="1" noChangeAspect="1"/>
          </p:cNvPicPr>
          <p:nvPr>
            <p:ph sz="quarter" idx="1"/>
          </p:nvPr>
        </p:nvPicPr>
        <p:blipFill>
          <a:blip r:embed="rId2" cstate="print"/>
          <a:stretch>
            <a:fillRect/>
          </a:stretch>
        </p:blipFill>
        <p:spPr>
          <a:xfrm>
            <a:off x="-515403" y="0"/>
            <a:ext cx="9733197" cy="6858000"/>
          </a:xfrm>
        </p:spPr>
      </p:pic>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Introduction</a:t>
            </a:r>
            <a:endParaRPr lang="en-US" dirty="0"/>
          </a:p>
        </p:txBody>
      </p:sp>
      <p:sp>
        <p:nvSpPr>
          <p:cNvPr id="5" name="Content Placeholder 4"/>
          <p:cNvSpPr>
            <a:spLocks noGrp="1"/>
          </p:cNvSpPr>
          <p:nvPr>
            <p:ph sz="quarter" idx="1"/>
          </p:nvPr>
        </p:nvSpPr>
        <p:spPr>
          <a:xfrm>
            <a:off x="457200" y="1600200"/>
            <a:ext cx="8001000" cy="4873752"/>
          </a:xfrm>
        </p:spPr>
        <p:txBody>
          <a:bodyPr>
            <a:normAutofit/>
          </a:bodyPr>
          <a:lstStyle/>
          <a:p>
            <a:pPr algn="just">
              <a:lnSpc>
                <a:spcPct val="150000"/>
              </a:lnSpc>
            </a:pPr>
            <a:r>
              <a:rPr lang="en-US" sz="2000" b="1" dirty="0" smtClean="0"/>
              <a:t>Patient satisfaction </a:t>
            </a:r>
            <a:r>
              <a:rPr lang="en-US" sz="2000" dirty="0" smtClean="0"/>
              <a:t>is often defined as a measurement that obtains ratings from the patients about the services received from an organization, hospital, physician or healthcare provider. </a:t>
            </a:r>
          </a:p>
          <a:p>
            <a:pPr algn="just">
              <a:lnSpc>
                <a:spcPct val="150000"/>
              </a:lnSpc>
              <a:buNone/>
            </a:pPr>
            <a:endParaRPr lang="en-US" sz="2000" dirty="0" smtClean="0"/>
          </a:p>
          <a:p>
            <a:pPr algn="just">
              <a:lnSpc>
                <a:spcPct val="150000"/>
              </a:lnSpc>
            </a:pPr>
            <a:r>
              <a:rPr lang="en-US" sz="2000" dirty="0" smtClean="0"/>
              <a:t>The measurement of patient satisfaction through patient satisfaction surveys thus helps to incorporate patient perspectives as a way to create a culture where service is deemed an important strategic goal for healthcare facilities. </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Rationale of the study</a:t>
            </a:r>
            <a:endParaRPr lang="en-US" dirty="0"/>
          </a:p>
        </p:txBody>
      </p:sp>
      <p:sp>
        <p:nvSpPr>
          <p:cNvPr id="5" name="Text Placeholder 4"/>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
          </p:nvPr>
        </p:nvSpPr>
        <p:spPr>
          <a:xfrm>
            <a:off x="228600" y="152400"/>
            <a:ext cx="8534400" cy="6705600"/>
          </a:xfrm>
        </p:spPr>
        <p:txBody>
          <a:bodyPr>
            <a:normAutofit fontScale="92500" lnSpcReduction="10000"/>
          </a:bodyPr>
          <a:lstStyle/>
          <a:p>
            <a:pPr algn="just">
              <a:lnSpc>
                <a:spcPct val="160000"/>
              </a:lnSpc>
            </a:pPr>
            <a:r>
              <a:rPr lang="en-US" sz="2200" dirty="0" smtClean="0">
                <a:latin typeface="Times New Roman" pitchFamily="18" charset="0"/>
                <a:cs typeface="Times New Roman" pitchFamily="18" charset="0"/>
              </a:rPr>
              <a:t>District Hospitals have come under constantly increasing pressure due to increased utilization as a result of rapid growth in population, increase awareness among common consumers, and constantly rising expectation level of the user of the services. The need for evaluating the care being rendered through district hospitals has gained strength of late.</a:t>
            </a:r>
          </a:p>
          <a:p>
            <a:pPr algn="just">
              <a:lnSpc>
                <a:spcPct val="160000"/>
              </a:lnSpc>
              <a:buNone/>
            </a:pPr>
            <a:endParaRPr lang="en-US" sz="2200" dirty="0" smtClean="0">
              <a:latin typeface="Times New Roman" pitchFamily="18" charset="0"/>
              <a:cs typeface="Times New Roman" pitchFamily="18" charset="0"/>
            </a:endParaRPr>
          </a:p>
          <a:p>
            <a:pPr algn="just">
              <a:lnSpc>
                <a:spcPct val="150000"/>
              </a:lnSpc>
            </a:pPr>
            <a:r>
              <a:rPr lang="en-US" sz="2200" dirty="0" smtClean="0">
                <a:latin typeface="Times New Roman" pitchFamily="18" charset="0"/>
                <a:cs typeface="Times New Roman" pitchFamily="18" charset="0"/>
              </a:rPr>
              <a:t>Assessing patient perspectives gives users a voice, thus, if given systematic attention, offers the potential to make services more responsive to people’s needs and expectations. For these reasons, patient perceptions of health services are now an important part of quality assessment in health care.</a:t>
            </a:r>
          </a:p>
          <a:p>
            <a:pPr algn="just">
              <a:lnSpc>
                <a:spcPct val="150000"/>
              </a:lnSpc>
              <a:buNone/>
            </a:pPr>
            <a:endParaRPr lang="en-US" sz="2200" dirty="0" smtClean="0">
              <a:latin typeface="Times New Roman" pitchFamily="18" charset="0"/>
              <a:cs typeface="Times New Roman" pitchFamily="18" charset="0"/>
            </a:endParaRPr>
          </a:p>
          <a:p>
            <a:pPr algn="just">
              <a:lnSpc>
                <a:spcPct val="150000"/>
              </a:lnSpc>
            </a:pPr>
            <a:r>
              <a:rPr lang="en-US" sz="2200" dirty="0" smtClean="0">
                <a:latin typeface="Times New Roman" pitchFamily="18" charset="0"/>
                <a:cs typeface="Times New Roman" pitchFamily="18" charset="0"/>
              </a:rPr>
              <a:t>Thus, it is clear that measurement of patient satisfaction stand poised to play an increasingly important role in the making the services more accountable and patient oriented.</a:t>
            </a:r>
          </a:p>
          <a:p>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838200"/>
            <a:ext cx="8153400" cy="5715000"/>
          </a:xfrm>
        </p:spPr>
        <p:txBody>
          <a:bodyPr>
            <a:normAutofit/>
          </a:bodyPr>
          <a:lstStyle/>
          <a:p>
            <a:pPr lvl="0">
              <a:buNone/>
            </a:pPr>
            <a:r>
              <a:rPr lang="en-US" b="1" dirty="0" smtClean="0"/>
              <a:t>Objective of the Study</a:t>
            </a:r>
          </a:p>
          <a:p>
            <a:pPr lvl="0" algn="just">
              <a:lnSpc>
                <a:spcPct val="150000"/>
              </a:lnSpc>
            </a:pPr>
            <a:r>
              <a:rPr lang="en-US" sz="2000" dirty="0" smtClean="0">
                <a:latin typeface="Times New Roman" pitchFamily="18" charset="0"/>
                <a:cs typeface="Times New Roman" pitchFamily="18" charset="0"/>
              </a:rPr>
              <a:t>To study the existing levels of satisfaction among the inpatients.</a:t>
            </a:r>
          </a:p>
          <a:p>
            <a:pPr lvl="0" algn="just">
              <a:lnSpc>
                <a:spcPct val="150000"/>
              </a:lnSpc>
            </a:pPr>
            <a:r>
              <a:rPr lang="en-US" sz="2000" dirty="0" smtClean="0">
                <a:latin typeface="Times New Roman" pitchFamily="18" charset="0"/>
                <a:cs typeface="Times New Roman" pitchFamily="18" charset="0"/>
              </a:rPr>
              <a:t>To determine the areas and causes of low satisfaction among the patients.</a:t>
            </a:r>
          </a:p>
          <a:p>
            <a:pPr algn="just">
              <a:lnSpc>
                <a:spcPct val="150000"/>
              </a:lnSpc>
            </a:pPr>
            <a:r>
              <a:rPr lang="en-US" sz="2000" dirty="0" smtClean="0">
                <a:latin typeface="Times New Roman" pitchFamily="18" charset="0"/>
                <a:cs typeface="Times New Roman" pitchFamily="18" charset="0"/>
              </a:rPr>
              <a:t>To suggest recommendations for improving the quality of care</a:t>
            </a:r>
          </a:p>
          <a:p>
            <a:pPr algn="just">
              <a:lnSpc>
                <a:spcPct val="150000"/>
              </a:lnSpc>
              <a:buNone/>
            </a:pPr>
            <a:endParaRPr lang="en-US" sz="2000" dirty="0" smtClean="0">
              <a:latin typeface="Times New Roman" pitchFamily="18" charset="0"/>
              <a:cs typeface="Times New Roman" pitchFamily="18" charset="0"/>
            </a:endParaRPr>
          </a:p>
          <a:p>
            <a:pPr algn="just">
              <a:lnSpc>
                <a:spcPct val="150000"/>
              </a:lnSpc>
              <a:buNone/>
            </a:pPr>
            <a:r>
              <a:rPr lang="en-US" sz="2000" b="1" dirty="0" smtClean="0">
                <a:latin typeface="Times New Roman" pitchFamily="18" charset="0"/>
                <a:cs typeface="Times New Roman" pitchFamily="18" charset="0"/>
              </a:rPr>
              <a:t>Methodology and Approach : </a:t>
            </a:r>
            <a:r>
              <a:rPr lang="en-US" sz="2000" dirty="0" smtClean="0">
                <a:latin typeface="Times New Roman" pitchFamily="18" charset="0"/>
                <a:cs typeface="Times New Roman" pitchFamily="18" charset="0"/>
              </a:rPr>
              <a:t>The study was conducted following the below mentioned details:</a:t>
            </a:r>
          </a:p>
          <a:p>
            <a:pPr algn="just">
              <a:lnSpc>
                <a:spcPct val="150000"/>
              </a:lnSpc>
            </a:pPr>
            <a:r>
              <a:rPr lang="en-US" sz="2000" b="1" dirty="0" smtClean="0">
                <a:latin typeface="Times New Roman" pitchFamily="18" charset="0"/>
                <a:cs typeface="Times New Roman" pitchFamily="18" charset="0"/>
              </a:rPr>
              <a:t>Study Area-DH, </a:t>
            </a:r>
            <a:r>
              <a:rPr lang="en-US" sz="2000" b="1" dirty="0" err="1" smtClean="0">
                <a:latin typeface="Times New Roman" pitchFamily="18" charset="0"/>
                <a:cs typeface="Times New Roman" pitchFamily="18" charset="0"/>
              </a:rPr>
              <a:t>Malda</a:t>
            </a:r>
            <a:endParaRPr lang="en-US" sz="2000" dirty="0" smtClean="0">
              <a:latin typeface="Times New Roman" pitchFamily="18" charset="0"/>
              <a:cs typeface="Times New Roman" pitchFamily="18" charset="0"/>
            </a:endParaRPr>
          </a:p>
          <a:p>
            <a:pPr algn="just">
              <a:lnSpc>
                <a:spcPct val="150000"/>
              </a:lnSpc>
            </a:pPr>
            <a:r>
              <a:rPr lang="en-US" sz="2000" b="1" dirty="0" smtClean="0">
                <a:latin typeface="Times New Roman" pitchFamily="18" charset="0"/>
                <a:cs typeface="Times New Roman" pitchFamily="18" charset="0"/>
              </a:rPr>
              <a:t>Study Population-</a:t>
            </a:r>
            <a:r>
              <a:rPr lang="en-US" sz="2000" dirty="0" smtClean="0">
                <a:latin typeface="Times New Roman" pitchFamily="18" charset="0"/>
                <a:cs typeface="Times New Roman" pitchFamily="18" charset="0"/>
              </a:rPr>
              <a:t> Patients and their relatives in IPD at District Hospital, Bengal. </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33400"/>
            <a:ext cx="8001000" cy="5940552"/>
          </a:xfrm>
        </p:spPr>
        <p:txBody>
          <a:bodyPr>
            <a:normAutofit/>
          </a:bodyPr>
          <a:lstStyle/>
          <a:p>
            <a:pPr algn="just">
              <a:lnSpc>
                <a:spcPct val="150000"/>
              </a:lnSpc>
            </a:pPr>
            <a:r>
              <a:rPr lang="en-US" sz="2000" b="1" dirty="0" smtClean="0">
                <a:latin typeface="Times New Roman" pitchFamily="18" charset="0"/>
                <a:cs typeface="Times New Roman" pitchFamily="18" charset="0"/>
              </a:rPr>
              <a:t>Sample Size- </a:t>
            </a:r>
            <a:r>
              <a:rPr lang="en-US" sz="2000" dirty="0" smtClean="0">
                <a:latin typeface="Times New Roman" pitchFamily="18" charset="0"/>
                <a:cs typeface="Times New Roman" pitchFamily="18" charset="0"/>
              </a:rPr>
              <a:t>100 (IPD Patients/ relatives) between 15 to 70 years age from Medical, Surgical, Maternity and Burn Wards .The respondents were selected randomly. </a:t>
            </a:r>
          </a:p>
          <a:p>
            <a:pPr algn="just">
              <a:lnSpc>
                <a:spcPct val="150000"/>
              </a:lnSpc>
              <a:buNone/>
            </a:pPr>
            <a:endParaRPr lang="en-US" sz="2000" dirty="0" smtClean="0">
              <a:latin typeface="Times New Roman" pitchFamily="18" charset="0"/>
              <a:cs typeface="Times New Roman" pitchFamily="18" charset="0"/>
            </a:endParaRPr>
          </a:p>
          <a:p>
            <a:pPr algn="just">
              <a:lnSpc>
                <a:spcPct val="150000"/>
              </a:lnSpc>
            </a:pPr>
            <a:r>
              <a:rPr lang="en-US" sz="2000" b="1" dirty="0" smtClean="0">
                <a:latin typeface="Times New Roman" pitchFamily="18" charset="0"/>
                <a:cs typeface="Times New Roman" pitchFamily="18" charset="0"/>
              </a:rPr>
              <a:t>Data Collection Tools-</a:t>
            </a:r>
            <a:r>
              <a:rPr lang="en-US" sz="2000" dirty="0" smtClean="0">
                <a:latin typeface="Times New Roman" pitchFamily="18" charset="0"/>
                <a:cs typeface="Times New Roman" pitchFamily="18" charset="0"/>
              </a:rPr>
              <a:t> Interview Schedule (17 questions).</a:t>
            </a:r>
          </a:p>
          <a:p>
            <a:pPr algn="just">
              <a:lnSpc>
                <a:spcPct val="150000"/>
              </a:lnSpc>
              <a:buNone/>
            </a:pPr>
            <a:endParaRPr lang="en-US" sz="2000" dirty="0" smtClean="0">
              <a:latin typeface="Times New Roman" pitchFamily="18" charset="0"/>
              <a:cs typeface="Times New Roman" pitchFamily="18" charset="0"/>
            </a:endParaRPr>
          </a:p>
          <a:p>
            <a:pPr algn="just">
              <a:lnSpc>
                <a:spcPct val="150000"/>
              </a:lnSpc>
            </a:pPr>
            <a:r>
              <a:rPr lang="en-US" sz="2000" b="1" dirty="0" smtClean="0">
                <a:latin typeface="Times New Roman" pitchFamily="18" charset="0"/>
                <a:cs typeface="Times New Roman" pitchFamily="18" charset="0"/>
              </a:rPr>
              <a:t>Methods of Data Analysis- </a:t>
            </a:r>
            <a:r>
              <a:rPr lang="en-US" sz="2000" dirty="0" smtClean="0">
                <a:latin typeface="Times New Roman" pitchFamily="18" charset="0"/>
                <a:cs typeface="Times New Roman" pitchFamily="18" charset="0"/>
              </a:rPr>
              <a:t>Statistical Tools like Bar-Diagram, Excel.</a:t>
            </a:r>
          </a:p>
          <a:p>
            <a:pPr algn="just">
              <a:lnSpc>
                <a:spcPct val="150000"/>
              </a:lnSpc>
              <a:buNone/>
            </a:pPr>
            <a:endParaRPr lang="en-US" sz="2000" dirty="0" smtClean="0">
              <a:latin typeface="Times New Roman" pitchFamily="18" charset="0"/>
              <a:cs typeface="Times New Roman" pitchFamily="18" charset="0"/>
            </a:endParaRPr>
          </a:p>
          <a:p>
            <a:pPr algn="just">
              <a:lnSpc>
                <a:spcPct val="150000"/>
              </a:lnSpc>
            </a:pPr>
            <a:r>
              <a:rPr lang="en-US" sz="2000" b="1" dirty="0" smtClean="0">
                <a:latin typeface="Times New Roman" pitchFamily="18" charset="0"/>
                <a:cs typeface="Times New Roman" pitchFamily="18" charset="0"/>
              </a:rPr>
              <a:t>Study Period- </a:t>
            </a:r>
            <a:r>
              <a:rPr lang="en-US" sz="2000" dirty="0" smtClean="0">
                <a:latin typeface="Times New Roman" pitchFamily="18" charset="0"/>
                <a:cs typeface="Times New Roman" pitchFamily="18" charset="0"/>
              </a:rPr>
              <a:t>2nd Jan </a:t>
            </a:r>
            <a:r>
              <a:rPr lang="en-US" sz="2000" dirty="0" smtClean="0">
                <a:latin typeface="Times New Roman" pitchFamily="18" charset="0"/>
                <a:cs typeface="Times New Roman" pitchFamily="18" charset="0"/>
              </a:rPr>
              <a:t>to </a:t>
            </a:r>
            <a:r>
              <a:rPr lang="en-US" sz="2000" dirty="0" smtClean="0">
                <a:latin typeface="Times New Roman" pitchFamily="18" charset="0"/>
                <a:cs typeface="Times New Roman" pitchFamily="18" charset="0"/>
              </a:rPr>
              <a:t>31st</a:t>
            </a:r>
            <a:r>
              <a:rPr lang="en-US" sz="2000" dirty="0" smtClean="0">
                <a:latin typeface="Times New Roman" pitchFamily="18" charset="0"/>
                <a:cs typeface="Times New Roman" pitchFamily="18" charset="0"/>
              </a:rPr>
              <a:t> Mar, </a:t>
            </a:r>
            <a:r>
              <a:rPr lang="en-US" sz="2000" dirty="0" smtClean="0">
                <a:latin typeface="Times New Roman" pitchFamily="18" charset="0"/>
                <a:cs typeface="Times New Roman" pitchFamily="18" charset="0"/>
              </a:rPr>
              <a:t>2012</a:t>
            </a:r>
          </a:p>
          <a:p>
            <a:pPr algn="just">
              <a:lnSpc>
                <a:spcPct val="150000"/>
              </a:lnSpc>
            </a:pPr>
            <a:endParaRPr lang="en-US" sz="2000"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
            <a:ext cx="7924800" cy="6169152"/>
          </a:xfrm>
        </p:spPr>
        <p:txBody>
          <a:bodyPr/>
          <a:lstStyle/>
          <a:p>
            <a:pPr algn="just">
              <a:lnSpc>
                <a:spcPct val="150000"/>
              </a:lnSpc>
              <a:buNone/>
            </a:pPr>
            <a:r>
              <a:rPr lang="en-US" dirty="0" smtClean="0">
                <a:latin typeface="Times New Roman" pitchFamily="18" charset="0"/>
                <a:cs typeface="Times New Roman" pitchFamily="18" charset="0"/>
              </a:rPr>
              <a:t>	The questionnaire was constructed covering seven main factors :-</a:t>
            </a:r>
          </a:p>
          <a:p>
            <a:pPr algn="just">
              <a:lnSpc>
                <a:spcPct val="150000"/>
              </a:lnSpc>
            </a:pPr>
            <a:r>
              <a:rPr lang="en-US" sz="2000" dirty="0" smtClean="0">
                <a:latin typeface="Times New Roman" pitchFamily="18" charset="0"/>
                <a:cs typeface="Times New Roman" pitchFamily="18" charset="0"/>
              </a:rPr>
              <a:t>Medicine availability </a:t>
            </a:r>
          </a:p>
          <a:p>
            <a:pPr algn="just">
              <a:lnSpc>
                <a:spcPct val="150000"/>
              </a:lnSpc>
            </a:pPr>
            <a:r>
              <a:rPr lang="en-US" sz="2000" dirty="0" smtClean="0">
                <a:latin typeface="Times New Roman" pitchFamily="18" charset="0"/>
                <a:cs typeface="Times New Roman" pitchFamily="18" charset="0"/>
              </a:rPr>
              <a:t>Medical information</a:t>
            </a:r>
          </a:p>
          <a:p>
            <a:pPr algn="just">
              <a:lnSpc>
                <a:spcPct val="150000"/>
              </a:lnSpc>
            </a:pPr>
            <a:r>
              <a:rPr lang="en-US" sz="2000" dirty="0" smtClean="0">
                <a:latin typeface="Times New Roman" pitchFamily="18" charset="0"/>
                <a:cs typeface="Times New Roman" pitchFamily="18" charset="0"/>
              </a:rPr>
              <a:t>Staff behavior</a:t>
            </a:r>
          </a:p>
          <a:p>
            <a:pPr algn="just">
              <a:lnSpc>
                <a:spcPct val="150000"/>
              </a:lnSpc>
            </a:pPr>
            <a:r>
              <a:rPr lang="en-US" sz="2000" dirty="0" smtClean="0">
                <a:latin typeface="Times New Roman" pitchFamily="18" charset="0"/>
                <a:cs typeface="Times New Roman" pitchFamily="18" charset="0"/>
              </a:rPr>
              <a:t>Doctor behavior</a:t>
            </a:r>
          </a:p>
          <a:p>
            <a:pPr algn="just">
              <a:lnSpc>
                <a:spcPct val="150000"/>
              </a:lnSpc>
            </a:pPr>
            <a:r>
              <a:rPr lang="en-US" sz="2000" dirty="0" smtClean="0">
                <a:latin typeface="Times New Roman" pitchFamily="18" charset="0"/>
                <a:cs typeface="Times New Roman" pitchFamily="18" charset="0"/>
              </a:rPr>
              <a:t>Hospital infrastructure</a:t>
            </a:r>
          </a:p>
          <a:p>
            <a:pPr algn="just">
              <a:lnSpc>
                <a:spcPct val="150000"/>
              </a:lnSpc>
            </a:pPr>
            <a:r>
              <a:rPr lang="en-US" sz="2000" dirty="0" smtClean="0">
                <a:latin typeface="Times New Roman" pitchFamily="18" charset="0"/>
                <a:cs typeface="Times New Roman" pitchFamily="18" charset="0"/>
              </a:rPr>
              <a:t>Nursing services/care</a:t>
            </a:r>
          </a:p>
          <a:p>
            <a:pPr algn="just">
              <a:lnSpc>
                <a:spcPct val="150000"/>
              </a:lnSpc>
            </a:pPr>
            <a:r>
              <a:rPr lang="en-US" sz="2000" dirty="0" smtClean="0">
                <a:latin typeface="Times New Roman" pitchFamily="18" charset="0"/>
                <a:cs typeface="Times New Roman" pitchFamily="18" charset="0"/>
              </a:rPr>
              <a:t>Food services</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dirty="0" smtClean="0"/>
              <a:t>Key Findings</a:t>
            </a:r>
            <a:endParaRPr lang="en-US" sz="40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415</TotalTime>
  <Words>1305</Words>
  <Application>Microsoft Office PowerPoint</Application>
  <PresentationFormat>On-screen Show (4:3)</PresentationFormat>
  <Paragraphs>210</Paragraphs>
  <Slides>28</Slides>
  <Notes>0</Notes>
  <HiddenSlides>0</HiddenSlides>
  <MMClips>0</MMClips>
  <ScaleCrop>false</ScaleCrop>
  <HeadingPairs>
    <vt:vector size="4" baseType="variant">
      <vt:variant>
        <vt:lpstr>Theme</vt:lpstr>
      </vt:variant>
      <vt:variant>
        <vt:i4>2</vt:i4>
      </vt:variant>
      <vt:variant>
        <vt:lpstr>Slide Titles</vt:lpstr>
      </vt:variant>
      <vt:variant>
        <vt:i4>28</vt:i4>
      </vt:variant>
    </vt:vector>
  </HeadingPairs>
  <TitlesOfParts>
    <vt:vector size="30" baseType="lpstr">
      <vt:lpstr>Oriel</vt:lpstr>
      <vt:lpstr>Office Theme</vt:lpstr>
      <vt:lpstr>Dissertation topic on</vt:lpstr>
      <vt:lpstr>Octavo Solutions Pvt. Ltd</vt:lpstr>
      <vt:lpstr>Introduction</vt:lpstr>
      <vt:lpstr>Rationale of the study</vt:lpstr>
      <vt:lpstr>Slide 5</vt:lpstr>
      <vt:lpstr>Slide 6</vt:lpstr>
      <vt:lpstr>Slide 7</vt:lpstr>
      <vt:lpstr>Slide 8</vt:lpstr>
      <vt:lpstr>Key Findings</vt:lpstr>
      <vt:lpstr>Slide 10</vt:lpstr>
      <vt:lpstr>Slide 11</vt:lpstr>
      <vt:lpstr>Slide 12</vt:lpstr>
      <vt:lpstr>Perception regarding the Medicine availability at DH, MALDA</vt:lpstr>
      <vt:lpstr>Slide 14</vt:lpstr>
      <vt:lpstr>PERCEPTION OF RESPONDENTS ABOUT STAFF BEHAVIOR AT DH, Malda</vt:lpstr>
      <vt:lpstr>PERCEPTION OF RESPONDENTS ABOUT DOCTOR BEHAVIOR AT DH, Malda</vt:lpstr>
      <vt:lpstr>PERCEPTION REGARDING HOSPITAL INFRASTRUCTURE AT DH, Malda</vt:lpstr>
      <vt:lpstr>Slide 18</vt:lpstr>
      <vt:lpstr>Slide 19</vt:lpstr>
      <vt:lpstr>Slide 20</vt:lpstr>
      <vt:lpstr>Slide 21</vt:lpstr>
      <vt:lpstr>Slide 22</vt:lpstr>
      <vt:lpstr>Overall service index at dh, Malda</vt:lpstr>
      <vt:lpstr>RECOMMENDATIONS </vt:lpstr>
      <vt:lpstr>Slide 25</vt:lpstr>
      <vt:lpstr>Slide 26</vt:lpstr>
      <vt:lpstr>Limitations of the study </vt:lpstr>
      <vt:lpstr>Slide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Suporna</dc:creator>
  <cp:lastModifiedBy>Suporna</cp:lastModifiedBy>
  <cp:revision>50</cp:revision>
  <dcterms:created xsi:type="dcterms:W3CDTF">2006-08-16T00:00:00Z</dcterms:created>
  <dcterms:modified xsi:type="dcterms:W3CDTF">2012-05-20T10:41:57Z</dcterms:modified>
</cp:coreProperties>
</file>