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rawings/drawing1.xml" ContentType="application/vnd.openxmlformats-officedocument.drawingml.chartshapes+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Default Extension="jpeg" ContentType="image/jpeg"/>
  <Override PartName="/ppt/slideLayouts/slideLayout3.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notesMasterIdLst>
    <p:notesMasterId r:id="rId35"/>
  </p:notesMasterIdLst>
  <p:sldIdLst>
    <p:sldId id="256" r:id="rId2"/>
    <p:sldId id="257" r:id="rId3"/>
    <p:sldId id="258" r:id="rId4"/>
    <p:sldId id="261" r:id="rId5"/>
    <p:sldId id="262" r:id="rId6"/>
    <p:sldId id="263" r:id="rId7"/>
    <p:sldId id="264" r:id="rId8"/>
    <p:sldId id="265" r:id="rId9"/>
    <p:sldId id="266" r:id="rId10"/>
    <p:sldId id="267" r:id="rId11"/>
    <p:sldId id="268" r:id="rId12"/>
    <p:sldId id="259" r:id="rId13"/>
    <p:sldId id="281" r:id="rId14"/>
    <p:sldId id="282" r:id="rId15"/>
    <p:sldId id="283" r:id="rId16"/>
    <p:sldId id="284" r:id="rId17"/>
    <p:sldId id="285" r:id="rId18"/>
    <p:sldId id="269" r:id="rId19"/>
    <p:sldId id="270" r:id="rId20"/>
    <p:sldId id="271" r:id="rId21"/>
    <p:sldId id="272" r:id="rId22"/>
    <p:sldId id="260" r:id="rId23"/>
    <p:sldId id="273" r:id="rId24"/>
    <p:sldId id="274" r:id="rId25"/>
    <p:sldId id="276" r:id="rId26"/>
    <p:sldId id="277" r:id="rId27"/>
    <p:sldId id="278" r:id="rId28"/>
    <p:sldId id="279" r:id="rId29"/>
    <p:sldId id="286" r:id="rId30"/>
    <p:sldId id="275" r:id="rId31"/>
    <p:sldId id="280" r:id="rId32"/>
    <p:sldId id="287" r:id="rId33"/>
    <p:sldId id="289" r:id="rId3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10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1" Type="http://schemas.openxmlformats.org/officeDocument/2006/relationships/oleObject" Target="Book1"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Book1"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Book1"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Book1" TargetMode="External"/></Relationships>
</file>

<file path=ppt/charts/_rels/chart5.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oleObject" Target="Book1"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US"/>
  <c:style val="42"/>
  <c:chart>
    <c:title>
      <c:tx>
        <c:rich>
          <a:bodyPr/>
          <a:lstStyle/>
          <a:p>
            <a:pPr>
              <a:defRPr/>
            </a:pPr>
            <a:r>
              <a:rPr lang="en-US" sz="1100">
                <a:solidFill>
                  <a:sysClr val="windowText" lastClr="000000"/>
                </a:solidFill>
              </a:rPr>
              <a:t>During</a:t>
            </a:r>
            <a:r>
              <a:rPr lang="en-US" sz="1100" baseline="0">
                <a:solidFill>
                  <a:sysClr val="windowText" lastClr="000000"/>
                </a:solidFill>
              </a:rPr>
              <a:t> last pragnancy did you receive info about bleeding after child birth</a:t>
            </a:r>
            <a:endParaRPr lang="en-US" sz="1100">
              <a:solidFill>
                <a:sysClr val="windowText" lastClr="000000"/>
              </a:solidFill>
            </a:endParaRPr>
          </a:p>
        </c:rich>
      </c:tx>
      <c:layout>
        <c:manualLayout>
          <c:xMode val="edge"/>
          <c:yMode val="edge"/>
          <c:x val="0.12957458442694664"/>
          <c:y val="4.5236075770426917E-2"/>
        </c:manualLayout>
      </c:layout>
    </c:title>
    <c:plotArea>
      <c:layout/>
      <c:pieChart>
        <c:varyColors val="1"/>
        <c:ser>
          <c:idx val="0"/>
          <c:order val="0"/>
          <c:explosion val="25"/>
          <c:dLbls>
            <c:txPr>
              <a:bodyPr/>
              <a:lstStyle/>
              <a:p>
                <a:pPr>
                  <a:defRPr b="1">
                    <a:solidFill>
                      <a:sysClr val="windowText" lastClr="000000"/>
                    </a:solidFill>
                  </a:defRPr>
                </a:pPr>
                <a:endParaRPr lang="en-US"/>
              </a:p>
            </c:txPr>
            <c:showPercent val="1"/>
          </c:dLbls>
          <c:cat>
            <c:strRef>
              <c:f>Sheet3!$D$9:$D$10</c:f>
              <c:strCache>
                <c:ptCount val="2"/>
                <c:pt idx="0">
                  <c:v>yes</c:v>
                </c:pt>
                <c:pt idx="1">
                  <c:v>no</c:v>
                </c:pt>
              </c:strCache>
            </c:strRef>
          </c:cat>
          <c:val>
            <c:numRef>
              <c:f>Sheet3!$E$9:$E$10</c:f>
              <c:numCache>
                <c:formatCode>0.0</c:formatCode>
                <c:ptCount val="2"/>
                <c:pt idx="0">
                  <c:v>71.990171990171987</c:v>
                </c:pt>
                <c:pt idx="1">
                  <c:v>28.009828009828031</c:v>
                </c:pt>
              </c:numCache>
            </c:numRef>
          </c:val>
        </c:ser>
        <c:dLbls>
          <c:showPercent val="1"/>
        </c:dLbls>
        <c:firstSliceAng val="0"/>
      </c:pieChart>
    </c:plotArea>
    <c:legend>
      <c:legendPos val="t"/>
      <c:layout/>
      <c:txPr>
        <a:bodyPr/>
        <a:lstStyle/>
        <a:p>
          <a:pPr>
            <a:defRPr b="1">
              <a:solidFill>
                <a:sysClr val="windowText" lastClr="000000"/>
              </a:solidFill>
            </a:defRPr>
          </a:pPr>
          <a:endParaRPr lang="en-US"/>
        </a:p>
      </c:txPr>
    </c:legend>
    <c:plotVisOnly val="1"/>
  </c:chart>
  <c:sp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c:spPr>
  <c:externalData r:id="rId1"/>
</c:chartSpace>
</file>

<file path=ppt/charts/chart2.xml><?xml version="1.0" encoding="utf-8"?>
<c:chartSpace xmlns:c="http://schemas.openxmlformats.org/drawingml/2006/chart" xmlns:a="http://schemas.openxmlformats.org/drawingml/2006/main" xmlns:r="http://schemas.openxmlformats.org/officeDocument/2006/relationships">
  <c:date1904 val="1"/>
  <c:lang val="en-US"/>
  <c:style val="34"/>
  <c:chart>
    <c:title>
      <c:tx>
        <c:rich>
          <a:bodyPr/>
          <a:lstStyle/>
          <a:p>
            <a:pPr>
              <a:defRPr/>
            </a:pPr>
            <a:r>
              <a:rPr lang="en-US" sz="1200"/>
              <a:t>type</a:t>
            </a:r>
            <a:r>
              <a:rPr lang="en-US" sz="1200" baseline="0"/>
              <a:t> info was received</a:t>
            </a:r>
            <a:endParaRPr lang="en-US" sz="1200"/>
          </a:p>
        </c:rich>
      </c:tx>
      <c:layout/>
    </c:title>
    <c:plotArea>
      <c:layout>
        <c:manualLayout>
          <c:layoutTarget val="inner"/>
          <c:xMode val="edge"/>
          <c:yMode val="edge"/>
          <c:x val="0.42995782296425122"/>
          <c:y val="0.53820040322402762"/>
          <c:w val="0.22907385697538088"/>
          <c:h val="0.37498511071014218"/>
        </c:manualLayout>
      </c:layout>
      <c:pieChart>
        <c:varyColors val="1"/>
        <c:ser>
          <c:idx val="0"/>
          <c:order val="0"/>
          <c:explosion val="25"/>
          <c:dLbls>
            <c:dLbl>
              <c:idx val="2"/>
              <c:layout>
                <c:manualLayout>
                  <c:x val="6.7447413456226304E-2"/>
                  <c:y val="8.2736364719221203E-2"/>
                </c:manualLayout>
              </c:layout>
              <c:showPercent val="1"/>
            </c:dLbl>
            <c:txPr>
              <a:bodyPr/>
              <a:lstStyle/>
              <a:p>
                <a:pPr>
                  <a:defRPr b="1"/>
                </a:pPr>
                <a:endParaRPr lang="en-US"/>
              </a:p>
            </c:txPr>
            <c:showPercent val="1"/>
          </c:dLbls>
          <c:cat>
            <c:strRef>
              <c:f>Sheet4!$C$6:$C$8</c:f>
              <c:strCache>
                <c:ptCount val="3"/>
                <c:pt idx="0">
                  <c:v>can cause death</c:v>
                </c:pt>
                <c:pt idx="1">
                  <c:v>can cause death, go to health facility, promptly get help from midwife</c:v>
                </c:pt>
                <c:pt idx="2">
                  <c:v>get help from midwife</c:v>
                </c:pt>
              </c:strCache>
            </c:strRef>
          </c:cat>
          <c:val>
            <c:numRef>
              <c:f>Sheet4!$D$6:$D$8</c:f>
              <c:numCache>
                <c:formatCode>General</c:formatCode>
                <c:ptCount val="3"/>
                <c:pt idx="0">
                  <c:v>30</c:v>
                </c:pt>
                <c:pt idx="1">
                  <c:v>53.2</c:v>
                </c:pt>
                <c:pt idx="2">
                  <c:v>16.8</c:v>
                </c:pt>
              </c:numCache>
            </c:numRef>
          </c:val>
        </c:ser>
        <c:dLbls>
          <c:showPercent val="1"/>
        </c:dLbls>
        <c:firstSliceAng val="0"/>
      </c:pieChart>
    </c:plotArea>
    <c:legend>
      <c:legendPos val="t"/>
      <c:layout>
        <c:manualLayout>
          <c:xMode val="edge"/>
          <c:yMode val="edge"/>
          <c:x val="5.6713155731630084E-2"/>
          <c:y val="0.16612256422247018"/>
          <c:w val="0.88657341903491349"/>
          <c:h val="0.36930512235687574"/>
        </c:manualLayout>
      </c:layout>
    </c:legend>
    <c:plotVisOnly val="1"/>
  </c:chart>
  <c:externalData r:id="rId1"/>
</c:chartSpace>
</file>

<file path=ppt/charts/chart3.xml><?xml version="1.0" encoding="utf-8"?>
<c:chartSpace xmlns:c="http://schemas.openxmlformats.org/drawingml/2006/chart" xmlns:a="http://schemas.openxmlformats.org/drawingml/2006/main" xmlns:r="http://schemas.openxmlformats.org/officeDocument/2006/relationships">
  <c:date1904 val="1"/>
  <c:lang val="en-US"/>
  <c:style val="42"/>
  <c:chart>
    <c:title>
      <c:tx>
        <c:rich>
          <a:bodyPr/>
          <a:lstStyle/>
          <a:p>
            <a:pPr>
              <a:defRPr/>
            </a:pPr>
            <a:r>
              <a:rPr lang="en-US" sz="1100"/>
              <a:t>all</a:t>
            </a:r>
            <a:r>
              <a:rPr lang="en-US" sz="1100" baseline="0"/>
              <a:t> sources of info about bleeding after child birth</a:t>
            </a:r>
            <a:endParaRPr lang="en-US" sz="1100"/>
          </a:p>
        </c:rich>
      </c:tx>
      <c:layout/>
    </c:title>
    <c:plotArea>
      <c:layout/>
      <c:pieChart>
        <c:varyColors val="1"/>
        <c:ser>
          <c:idx val="0"/>
          <c:order val="0"/>
          <c:explosion val="25"/>
          <c:cat>
            <c:strRef>
              <c:f>Sheet5!$E$7:$E$10</c:f>
              <c:strCache>
                <c:ptCount val="4"/>
                <c:pt idx="0">
                  <c:v>midwife</c:v>
                </c:pt>
                <c:pt idx="1">
                  <c:v>chw</c:v>
                </c:pt>
                <c:pt idx="2">
                  <c:v>chc/hospital</c:v>
                </c:pt>
                <c:pt idx="3">
                  <c:v>all</c:v>
                </c:pt>
              </c:strCache>
            </c:strRef>
          </c:cat>
          <c:val>
            <c:numRef>
              <c:f>Sheet5!$F$7:$F$10</c:f>
              <c:numCache>
                <c:formatCode>General</c:formatCode>
                <c:ptCount val="4"/>
                <c:pt idx="0">
                  <c:v>41</c:v>
                </c:pt>
                <c:pt idx="1">
                  <c:v>30.8</c:v>
                </c:pt>
                <c:pt idx="2">
                  <c:v>0.2</c:v>
                </c:pt>
                <c:pt idx="3">
                  <c:v>28</c:v>
                </c:pt>
              </c:numCache>
            </c:numRef>
          </c:val>
        </c:ser>
        <c:dLbls>
          <c:showPercent val="1"/>
        </c:dLbls>
        <c:firstSliceAng val="0"/>
      </c:pieChart>
    </c:plotArea>
    <c:legend>
      <c:legendPos val="t"/>
      <c:layout/>
    </c:legend>
    <c:plotVisOnly val="1"/>
  </c:chart>
  <c:sp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c:spPr>
  <c:externalData r:id="rId1"/>
</c:chartSpace>
</file>

<file path=ppt/charts/chart4.xml><?xml version="1.0" encoding="utf-8"?>
<c:chartSpace xmlns:c="http://schemas.openxmlformats.org/drawingml/2006/chart" xmlns:a="http://schemas.openxmlformats.org/drawingml/2006/main" xmlns:r="http://schemas.openxmlformats.org/officeDocument/2006/relationships">
  <c:date1904 val="1"/>
  <c:lang val="en-US"/>
  <c:chart>
    <c:title>
      <c:tx>
        <c:rich>
          <a:bodyPr/>
          <a:lstStyle/>
          <a:p>
            <a:pPr>
              <a:defRPr/>
            </a:pPr>
            <a:r>
              <a:rPr lang="en-US" sz="1000"/>
              <a:t>during</a:t>
            </a:r>
            <a:r>
              <a:rPr lang="en-US" sz="1000" baseline="0"/>
              <a:t> this last pregnancy , did you receive any information about misoprostol</a:t>
            </a:r>
            <a:endParaRPr lang="en-US" sz="1000"/>
          </a:p>
        </c:rich>
      </c:tx>
      <c:layout/>
    </c:title>
    <c:plotArea>
      <c:layout/>
      <c:pieChart>
        <c:varyColors val="1"/>
        <c:ser>
          <c:idx val="0"/>
          <c:order val="0"/>
          <c:explosion val="25"/>
          <c:cat>
            <c:strRef>
              <c:f>Sheet1!$E$8:$E$9</c:f>
              <c:strCache>
                <c:ptCount val="2"/>
                <c:pt idx="0">
                  <c:v>yes</c:v>
                </c:pt>
                <c:pt idx="1">
                  <c:v>No</c:v>
                </c:pt>
              </c:strCache>
            </c:strRef>
          </c:cat>
          <c:val>
            <c:numRef>
              <c:f>Sheet1!$F$8:$F$9</c:f>
              <c:numCache>
                <c:formatCode>0.0</c:formatCode>
                <c:ptCount val="2"/>
                <c:pt idx="0">
                  <c:v>40.300000000000004</c:v>
                </c:pt>
                <c:pt idx="1">
                  <c:v>59.705159705159843</c:v>
                </c:pt>
              </c:numCache>
            </c:numRef>
          </c:val>
        </c:ser>
        <c:dLbls>
          <c:showPercent val="1"/>
        </c:dLbls>
        <c:firstSliceAng val="0"/>
      </c:pieChart>
    </c:plotArea>
    <c:legend>
      <c:legendPos val="t"/>
      <c:layout/>
    </c:legend>
    <c:plotVisOnly val="1"/>
  </c:chart>
  <c:externalData r:id="rId1"/>
</c:chartSpace>
</file>

<file path=ppt/charts/chart5.xml><?xml version="1.0" encoding="utf-8"?>
<c:chartSpace xmlns:c="http://schemas.openxmlformats.org/drawingml/2006/chart" xmlns:a="http://schemas.openxmlformats.org/drawingml/2006/main" xmlns:r="http://schemas.openxmlformats.org/officeDocument/2006/relationships">
  <c:date1904 val="1"/>
  <c:lang val="en-US"/>
  <c:chart>
    <c:plotArea>
      <c:layout/>
      <c:pieChart>
        <c:varyColors val="1"/>
        <c:ser>
          <c:idx val="0"/>
          <c:order val="0"/>
          <c:explosion val="25"/>
          <c:dLbls>
            <c:dLbl>
              <c:idx val="0"/>
              <c:layout/>
              <c:tx>
                <c:rich>
                  <a:bodyPr/>
                  <a:lstStyle/>
                  <a:p>
                    <a:r>
                      <a:rPr lang="en-US"/>
                      <a:t>98%</a:t>
                    </a:r>
                  </a:p>
                </c:rich>
              </c:tx>
              <c:showVal val="1"/>
            </c:dLbl>
            <c:dLbl>
              <c:idx val="1"/>
              <c:layout>
                <c:manualLayout>
                  <c:x val="-2.4987577982664459E-3"/>
                  <c:y val="3.8540051679586566E-2"/>
                </c:manualLayout>
              </c:layout>
              <c:tx>
                <c:rich>
                  <a:bodyPr/>
                  <a:lstStyle/>
                  <a:p>
                    <a:r>
                      <a:rPr lang="en-US"/>
                      <a:t>1%</a:t>
                    </a:r>
                  </a:p>
                </c:rich>
              </c:tx>
              <c:showVal val="1"/>
            </c:dLbl>
            <c:dLbl>
              <c:idx val="2"/>
              <c:layout>
                <c:manualLayout>
                  <c:x val="2.8836379027954225E-2"/>
                  <c:y val="0.12289607558139558"/>
                </c:manualLayout>
              </c:layout>
              <c:tx>
                <c:rich>
                  <a:bodyPr/>
                  <a:lstStyle/>
                  <a:p>
                    <a:r>
                      <a:rPr lang="en-US"/>
                      <a:t>1%</a:t>
                    </a:r>
                  </a:p>
                </c:rich>
              </c:tx>
              <c:showVal val="1"/>
            </c:dLbl>
            <c:showVal val="1"/>
            <c:showLeaderLines val="1"/>
          </c:dLbls>
          <c:cat>
            <c:strRef>
              <c:f>Sheet2!$F$9:$F$11</c:f>
              <c:strCache>
                <c:ptCount val="3"/>
                <c:pt idx="0">
                  <c:v>1-PREVENTS STOPS OR REDUCES THE CHANCES OF BLEEDING AFTER CHILDBIRTH</c:v>
                </c:pt>
                <c:pt idx="1">
                  <c:v>Don't know</c:v>
                </c:pt>
                <c:pt idx="2">
                  <c:v>others</c:v>
                </c:pt>
              </c:strCache>
            </c:strRef>
          </c:cat>
          <c:val>
            <c:numRef>
              <c:f>Sheet2!$G$9:$G$11</c:f>
              <c:numCache>
                <c:formatCode>General</c:formatCode>
                <c:ptCount val="3"/>
                <c:pt idx="0">
                  <c:v>98</c:v>
                </c:pt>
                <c:pt idx="1">
                  <c:v>1</c:v>
                </c:pt>
                <c:pt idx="2">
                  <c:v>1</c:v>
                </c:pt>
              </c:numCache>
            </c:numRef>
          </c:val>
        </c:ser>
        <c:firstSliceAng val="0"/>
      </c:pieChart>
    </c:plotArea>
    <c:legend>
      <c:legendPos val="r"/>
      <c:layout>
        <c:manualLayout>
          <c:xMode val="edge"/>
          <c:yMode val="edge"/>
          <c:x val="0.55801715763725457"/>
          <c:y val="6.670381136950905E-2"/>
          <c:w val="0.32901864400828684"/>
          <c:h val="0.70763687015503873"/>
        </c:manualLayout>
      </c:layout>
      <c:txPr>
        <a:bodyPr/>
        <a:lstStyle/>
        <a:p>
          <a:pPr>
            <a:defRPr sz="800"/>
          </a:pPr>
          <a:endParaRPr lang="en-US"/>
        </a:p>
      </c:txPr>
    </c:legend>
    <c:plotVisOnly val="1"/>
  </c:chart>
  <c:sp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c:spPr>
  <c:externalData r:id="rId1"/>
  <c:userShapes r:id="rId2"/>
</c:chartSpace>
</file>

<file path=ppt/drawings/drawing1.xml><?xml version="1.0" encoding="utf-8"?>
<c:userShapes xmlns:c="http://schemas.openxmlformats.org/drawingml/2006/chart">
  <cdr:relSizeAnchor xmlns:cdr="http://schemas.openxmlformats.org/drawingml/2006/chartDrawing">
    <cdr:from>
      <cdr:x>0.16659</cdr:x>
      <cdr:y>0.05814</cdr:y>
    </cdr:from>
    <cdr:to>
      <cdr:x>0.53014</cdr:x>
      <cdr:y>0.125</cdr:y>
    </cdr:to>
    <cdr:sp macro="" textlink="">
      <cdr:nvSpPr>
        <cdr:cNvPr id="2" name="TextBox 1"/>
        <cdr:cNvSpPr txBox="1"/>
      </cdr:nvSpPr>
      <cdr:spPr>
        <a:xfrm xmlns:a="http://schemas.openxmlformats.org/drawingml/2006/main">
          <a:off x="564150" y="144000"/>
          <a:ext cx="1231200" cy="165600"/>
        </a:xfrm>
        <a:prstGeom xmlns:a="http://schemas.openxmlformats.org/drawingml/2006/main" prst="rect">
          <a:avLst/>
        </a:prstGeom>
      </cdr:spPr>
      <cdr:txBody>
        <a:bodyPr xmlns:a="http://schemas.openxmlformats.org/drawingml/2006/main" wrap="square" rtlCol="0"/>
        <a:lstStyle xmlns:a="http://schemas.openxmlformats.org/drawingml/2006/main"/>
        <a:p xmlns:a="http://schemas.openxmlformats.org/drawingml/2006/main">
          <a:r>
            <a:rPr lang="en-US" sz="1050"/>
            <a:t>misoprostol </a:t>
          </a:r>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A09CA0B-8596-4208-96F3-B918B48BDE60}" type="datetimeFigureOut">
              <a:rPr lang="en-US" smtClean="0"/>
              <a:pPr/>
              <a:t>5/6/2012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B43BC05-DFE7-4F21-9D75-198DDE9EBC4A}"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smtClean="0"/>
          </a:p>
          <a:p>
            <a:endParaRPr lang="en-US" dirty="0"/>
          </a:p>
        </p:txBody>
      </p:sp>
      <p:sp>
        <p:nvSpPr>
          <p:cNvPr id="4" name="Slide Number Placeholder 3"/>
          <p:cNvSpPr>
            <a:spLocks noGrp="1"/>
          </p:cNvSpPr>
          <p:nvPr>
            <p:ph type="sldNum" sz="quarter" idx="10"/>
          </p:nvPr>
        </p:nvSpPr>
        <p:spPr/>
        <p:txBody>
          <a:bodyPr/>
          <a:lstStyle/>
          <a:p>
            <a:fld id="{3B43BC05-DFE7-4F21-9D75-198DDE9EBC4A}" type="slidenum">
              <a:rPr lang="en-US" smtClean="0"/>
              <a:pPr/>
              <a:t>12</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4E10F819-9DF2-498A-A40F-4963A09A247B}" type="datetimeFigureOut">
              <a:rPr lang="en-US" smtClean="0"/>
              <a:pPr/>
              <a:t>5/6/2012</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48F675D7-00DD-4527-B230-246B0DB19352}"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4E10F819-9DF2-498A-A40F-4963A09A247B}" type="datetimeFigureOut">
              <a:rPr lang="en-US" smtClean="0"/>
              <a:pPr/>
              <a:t>5/6/2012</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48F675D7-00DD-4527-B230-246B0DB1935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4E10F819-9DF2-498A-A40F-4963A09A247B}" type="datetimeFigureOut">
              <a:rPr lang="en-US" smtClean="0"/>
              <a:pPr/>
              <a:t>5/6/2012</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48F675D7-00DD-4527-B230-246B0DB1935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4E10F819-9DF2-498A-A40F-4963A09A247B}" type="datetimeFigureOut">
              <a:rPr lang="en-US" smtClean="0"/>
              <a:pPr/>
              <a:t>5/6/2012</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48F675D7-00DD-4527-B230-246B0DB19352}" type="slidenum">
              <a:rPr lang="en-US" smtClean="0"/>
              <a:pPr/>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4E10F819-9DF2-498A-A40F-4963A09A247B}" type="datetimeFigureOut">
              <a:rPr lang="en-US" smtClean="0"/>
              <a:pPr/>
              <a:t>5/6/2012</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48F675D7-00DD-4527-B230-246B0DB19352}"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4E10F819-9DF2-498A-A40F-4963A09A247B}" type="datetimeFigureOut">
              <a:rPr lang="en-US" smtClean="0"/>
              <a:pPr/>
              <a:t>5/6/2012</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48F675D7-00DD-4527-B230-246B0DB19352}" type="slidenum">
              <a:rPr lang="en-US" smtClean="0"/>
              <a:pPr/>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4E10F819-9DF2-498A-A40F-4963A09A247B}" type="datetimeFigureOut">
              <a:rPr lang="en-US" smtClean="0"/>
              <a:pPr/>
              <a:t>5/6/2012</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48F675D7-00DD-4527-B230-246B0DB19352}"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4E10F819-9DF2-498A-A40F-4963A09A247B}" type="datetimeFigureOut">
              <a:rPr lang="en-US" smtClean="0"/>
              <a:pPr/>
              <a:t>5/6/2012</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48F675D7-00DD-4527-B230-246B0DB19352}" type="slidenum">
              <a:rPr lang="en-US" smtClean="0"/>
              <a:pPr/>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4E10F819-9DF2-498A-A40F-4963A09A247B}" type="datetimeFigureOut">
              <a:rPr lang="en-US" smtClean="0"/>
              <a:pPr/>
              <a:t>5/6/2012</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48F675D7-00DD-4527-B230-246B0DB1935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4E10F819-9DF2-498A-A40F-4963A09A247B}" type="datetimeFigureOut">
              <a:rPr lang="en-US" smtClean="0"/>
              <a:pPr/>
              <a:t>5/6/2012</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48F675D7-00DD-4527-B230-246B0DB19352}"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4E10F819-9DF2-498A-A40F-4963A09A247B}" type="datetimeFigureOut">
              <a:rPr lang="en-US" smtClean="0"/>
              <a:pPr/>
              <a:t>5/6/2012</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48F675D7-00DD-4527-B230-246B0DB19352}"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4E10F819-9DF2-498A-A40F-4963A09A247B}" type="datetimeFigureOut">
              <a:rPr lang="en-US" smtClean="0"/>
              <a:pPr/>
              <a:t>5/6/2012</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48F675D7-00DD-4527-B230-246B0DB19352}"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chart" Target="../charts/chart4.xml"/><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38200" y="2133600"/>
            <a:ext cx="7772400" cy="1371600"/>
          </a:xfrm>
        </p:spPr>
        <p:txBody>
          <a:bodyPr>
            <a:normAutofit/>
          </a:bodyPr>
          <a:lstStyle/>
          <a:p>
            <a:r>
              <a:rPr lang="en-US" sz="2400" dirty="0" smtClean="0">
                <a:solidFill>
                  <a:schemeClr val="tx1"/>
                </a:solidFill>
                <a:latin typeface="Times New Roman" pitchFamily="18" charset="0"/>
                <a:cs typeface="Times New Roman" pitchFamily="18" charset="0"/>
              </a:rPr>
              <a:t>To determine the knowledge of the community  related to post partum hemorrhage in the target areas of AFGHANISTAN </a:t>
            </a:r>
            <a:endParaRPr lang="en-US" sz="2400" dirty="0">
              <a:solidFill>
                <a:schemeClr val="tx1"/>
              </a:solidFill>
              <a:latin typeface="Times New Roman" pitchFamily="18" charset="0"/>
              <a:cs typeface="Times New Roman" pitchFamily="18" charset="0"/>
            </a:endParaRPr>
          </a:p>
        </p:txBody>
      </p:sp>
      <p:sp>
        <p:nvSpPr>
          <p:cNvPr id="3" name="TextBox 2"/>
          <p:cNvSpPr txBox="1"/>
          <p:nvPr/>
        </p:nvSpPr>
        <p:spPr>
          <a:xfrm>
            <a:off x="3352800" y="3810000"/>
            <a:ext cx="5410200" cy="369332"/>
          </a:xfrm>
          <a:prstGeom prst="rect">
            <a:avLst/>
          </a:prstGeom>
          <a:noFill/>
        </p:spPr>
        <p:txBody>
          <a:bodyPr wrap="square" rtlCol="0">
            <a:spAutoFit/>
          </a:bodyPr>
          <a:lstStyle/>
          <a:p>
            <a:r>
              <a:rPr lang="en-US" dirty="0" smtClean="0"/>
              <a:t>Submitted by: Faneesh Kohli</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nSpc>
                <a:spcPct val="150000"/>
              </a:lnSpc>
            </a:pPr>
            <a:r>
              <a:rPr lang="en-US" sz="2000" dirty="0" smtClean="0">
                <a:latin typeface="Times New Roman" pitchFamily="18" charset="0"/>
                <a:cs typeface="Times New Roman" pitchFamily="18" charset="0"/>
              </a:rPr>
              <a:t>The importance or the role of mesoprostol especially in the low resource settings is of great help in reducing the post partum </a:t>
            </a:r>
            <a:r>
              <a:rPr lang="en-US" sz="2000" dirty="0" smtClean="0">
                <a:latin typeface="Times New Roman" pitchFamily="18" charset="0"/>
                <a:cs typeface="Times New Roman" pitchFamily="18" charset="0"/>
              </a:rPr>
              <a:t>hemorrhage </a:t>
            </a:r>
            <a:r>
              <a:rPr lang="en-US" sz="2000" dirty="0" smtClean="0">
                <a:latin typeface="Times New Roman" pitchFamily="18" charset="0"/>
                <a:cs typeface="Times New Roman" pitchFamily="18" charset="0"/>
              </a:rPr>
              <a:t>which ultimately helps in reduction of maternal mortality ratio. </a:t>
            </a:r>
            <a:endParaRPr lang="en-US" sz="2000" dirty="0">
              <a:latin typeface="Times New Roman" pitchFamily="18" charset="0"/>
              <a:cs typeface="Times New Roman" pitchFamily="18" charset="0"/>
            </a:endParaRPr>
          </a:p>
        </p:txBody>
      </p:sp>
      <p:sp>
        <p:nvSpPr>
          <p:cNvPr id="2" name="Title 1"/>
          <p:cNvSpPr>
            <a:spLocks noGrp="1"/>
          </p:cNvSpPr>
          <p:nvPr>
            <p:ph type="title"/>
          </p:nvPr>
        </p:nvSpPr>
        <p:spPr/>
        <p:txBody>
          <a:bodyPr/>
          <a:lstStyle/>
          <a:p>
            <a:r>
              <a:rPr lang="en-US" dirty="0" smtClean="0"/>
              <a:t>Continue </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nSpc>
                <a:spcPct val="150000"/>
              </a:lnSpc>
            </a:pPr>
            <a:r>
              <a:rPr lang="en-US" sz="2000" dirty="0" smtClean="0">
                <a:latin typeface="Times New Roman" pitchFamily="18" charset="0"/>
                <a:cs typeface="Times New Roman" pitchFamily="18" charset="0"/>
              </a:rPr>
              <a:t>To know about the awareness level of the community regarding PPH since </a:t>
            </a:r>
            <a:r>
              <a:rPr lang="en-US" sz="2000" dirty="0" smtClean="0">
                <a:latin typeface="Times New Roman" pitchFamily="18" charset="0"/>
                <a:cs typeface="Times New Roman" pitchFamily="18" charset="0"/>
              </a:rPr>
              <a:t>knowledge </a:t>
            </a:r>
            <a:r>
              <a:rPr lang="en-US" sz="2000" dirty="0" smtClean="0">
                <a:latin typeface="Times New Roman" pitchFamily="18" charset="0"/>
                <a:cs typeface="Times New Roman" pitchFamily="18" charset="0"/>
              </a:rPr>
              <a:t>plays a very important role in prevention of PPH.</a:t>
            </a:r>
          </a:p>
          <a:p>
            <a:pPr>
              <a:lnSpc>
                <a:spcPct val="150000"/>
              </a:lnSpc>
            </a:pPr>
            <a:r>
              <a:rPr lang="en-US" sz="2000" dirty="0" smtClean="0">
                <a:latin typeface="Times New Roman" pitchFamily="18" charset="0"/>
                <a:cs typeface="Times New Roman" pitchFamily="18" charset="0"/>
              </a:rPr>
              <a:t>60 %-80 % of </a:t>
            </a:r>
            <a:r>
              <a:rPr lang="en-US" sz="2000" dirty="0" smtClean="0">
                <a:latin typeface="Times New Roman" pitchFamily="18" charset="0"/>
                <a:cs typeface="Times New Roman" pitchFamily="18" charset="0"/>
              </a:rPr>
              <a:t>PPH </a:t>
            </a:r>
            <a:r>
              <a:rPr lang="en-US" sz="2000" dirty="0" smtClean="0">
                <a:latin typeface="Times New Roman" pitchFamily="18" charset="0"/>
                <a:cs typeface="Times New Roman" pitchFamily="18" charset="0"/>
              </a:rPr>
              <a:t>cases can be prevented if the people have right information regarding PPH . </a:t>
            </a:r>
          </a:p>
          <a:p>
            <a:pPr>
              <a:lnSpc>
                <a:spcPct val="150000"/>
              </a:lnSpc>
            </a:pPr>
            <a:r>
              <a:rPr lang="en-US" sz="2000" dirty="0" smtClean="0">
                <a:latin typeface="Times New Roman" pitchFamily="18" charset="0"/>
                <a:cs typeface="Times New Roman" pitchFamily="18" charset="0"/>
              </a:rPr>
              <a:t>Which can ultimately lead to reduction of MMR of the country </a:t>
            </a:r>
            <a:endParaRPr lang="en-US" sz="2000" dirty="0">
              <a:latin typeface="Times New Roman" pitchFamily="18" charset="0"/>
              <a:cs typeface="Times New Roman" pitchFamily="18" charset="0"/>
            </a:endParaRPr>
          </a:p>
        </p:txBody>
      </p:sp>
      <p:sp>
        <p:nvSpPr>
          <p:cNvPr id="2" name="Title 1"/>
          <p:cNvSpPr>
            <a:spLocks noGrp="1"/>
          </p:cNvSpPr>
          <p:nvPr>
            <p:ph type="title"/>
          </p:nvPr>
        </p:nvSpPr>
        <p:spPr/>
        <p:txBody>
          <a:bodyPr/>
          <a:lstStyle/>
          <a:p>
            <a:r>
              <a:rPr lang="en-US" dirty="0" smtClean="0"/>
              <a:t>Rationale of the study </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1752" y="1527048"/>
            <a:ext cx="8503920" cy="5102352"/>
          </a:xfrm>
        </p:spPr>
        <p:txBody>
          <a:bodyPr>
            <a:noAutofit/>
          </a:bodyPr>
          <a:lstStyle/>
          <a:p>
            <a:pPr>
              <a:buNone/>
            </a:pPr>
            <a:r>
              <a:rPr lang="en-US" sz="2000" dirty="0" smtClean="0"/>
              <a:t>   </a:t>
            </a:r>
            <a:r>
              <a:rPr lang="en-US" sz="2000" dirty="0" smtClean="0">
                <a:solidFill>
                  <a:srgbClr val="FF0000"/>
                </a:solidFill>
                <a:latin typeface="Times New Roman" pitchFamily="18" charset="0"/>
                <a:cs typeface="Times New Roman" pitchFamily="18" charset="0"/>
              </a:rPr>
              <a:t>General objective </a:t>
            </a:r>
          </a:p>
          <a:p>
            <a:pPr>
              <a:buNone/>
            </a:pPr>
            <a:r>
              <a:rPr lang="en-US" sz="2000" dirty="0" smtClean="0">
                <a:latin typeface="Times New Roman" pitchFamily="18" charset="0"/>
                <a:cs typeface="Times New Roman" pitchFamily="18" charset="0"/>
              </a:rPr>
              <a:t>   The general objective of the study is to assess the post partum hemorrhage knowledge and the post partum hemorrhage events occurring in the target areas of Afghanistan .</a:t>
            </a:r>
          </a:p>
          <a:p>
            <a:pPr>
              <a:buNone/>
            </a:pPr>
            <a:endParaRPr lang="en-US" sz="2000" dirty="0" smtClean="0">
              <a:latin typeface="Times New Roman" pitchFamily="18" charset="0"/>
              <a:cs typeface="Times New Roman" pitchFamily="18" charset="0"/>
            </a:endParaRPr>
          </a:p>
          <a:p>
            <a:pPr>
              <a:lnSpc>
                <a:spcPct val="170000"/>
              </a:lnSpc>
              <a:spcBef>
                <a:spcPts val="1200"/>
              </a:spcBef>
              <a:buNone/>
            </a:pPr>
            <a:r>
              <a:rPr lang="en-US" sz="2000" dirty="0" smtClean="0">
                <a:latin typeface="Times New Roman" pitchFamily="18" charset="0"/>
                <a:cs typeface="Times New Roman" pitchFamily="18" charset="0"/>
              </a:rPr>
              <a:t>    </a:t>
            </a:r>
            <a:r>
              <a:rPr lang="en-US" sz="2000" dirty="0" smtClean="0">
                <a:solidFill>
                  <a:srgbClr val="FF0000"/>
                </a:solidFill>
                <a:latin typeface="Times New Roman" pitchFamily="18" charset="0"/>
                <a:cs typeface="Times New Roman" pitchFamily="18" charset="0"/>
              </a:rPr>
              <a:t>Specific objective</a:t>
            </a:r>
            <a:r>
              <a:rPr lang="en-US" sz="2000" dirty="0" smtClean="0">
                <a:latin typeface="Times New Roman" pitchFamily="18" charset="0"/>
                <a:cs typeface="Times New Roman" pitchFamily="18" charset="0"/>
              </a:rPr>
              <a:t> </a:t>
            </a:r>
          </a:p>
          <a:p>
            <a:r>
              <a:rPr lang="en-US" sz="2000" dirty="0" smtClean="0">
                <a:latin typeface="Times New Roman" pitchFamily="18" charset="0"/>
                <a:cs typeface="Times New Roman" pitchFamily="18" charset="0"/>
              </a:rPr>
              <a:t>To explore their knowledge regarding PPH  and  mesoprostol .</a:t>
            </a:r>
          </a:p>
          <a:p>
            <a:pPr lvl="0"/>
            <a:r>
              <a:rPr lang="en-US" sz="2000" dirty="0" smtClean="0">
                <a:latin typeface="Times New Roman" pitchFamily="18" charset="0"/>
                <a:cs typeface="Times New Roman" pitchFamily="18" charset="0"/>
              </a:rPr>
              <a:t>To determine the acceptability of people regarding mesoprostol.</a:t>
            </a:r>
          </a:p>
          <a:p>
            <a:pPr lvl="0"/>
            <a:r>
              <a:rPr lang="en-US" sz="2000" dirty="0" smtClean="0">
                <a:latin typeface="Times New Roman" pitchFamily="18" charset="0"/>
                <a:cs typeface="Times New Roman" pitchFamily="18" charset="0"/>
              </a:rPr>
              <a:t>To explore the morbidity and co morbidity pattern after  post partum hemorrhage .</a:t>
            </a:r>
          </a:p>
          <a:p>
            <a:pPr lvl="0"/>
            <a:r>
              <a:rPr lang="en-US" sz="2000" dirty="0" smtClean="0">
                <a:latin typeface="Times New Roman" pitchFamily="18" charset="0"/>
                <a:cs typeface="Times New Roman" pitchFamily="18" charset="0"/>
              </a:rPr>
              <a:t>To explore that the info provided by the chw’s  regarding mesoprostol has led to better acceptability of the programme . </a:t>
            </a:r>
          </a:p>
          <a:p>
            <a:endParaRPr lang="en-US" sz="2000" dirty="0" smtClean="0">
              <a:latin typeface="Times New Roman" pitchFamily="18" charset="0"/>
              <a:cs typeface="Times New Roman" pitchFamily="18" charset="0"/>
            </a:endParaRPr>
          </a:p>
          <a:p>
            <a:pPr>
              <a:buNone/>
            </a:pPr>
            <a:endParaRPr lang="en-US" sz="2000" dirty="0" smtClean="0">
              <a:latin typeface="Times New Roman" pitchFamily="18" charset="0"/>
              <a:cs typeface="Times New Roman" pitchFamily="18" charset="0"/>
            </a:endParaRPr>
          </a:p>
          <a:p>
            <a:pPr>
              <a:buNone/>
            </a:pPr>
            <a:r>
              <a:rPr lang="en-US" sz="2000" dirty="0" smtClean="0">
                <a:latin typeface="Times New Roman" pitchFamily="18" charset="0"/>
                <a:cs typeface="Times New Roman" pitchFamily="18" charset="0"/>
              </a:rPr>
              <a:t>   </a:t>
            </a:r>
          </a:p>
          <a:p>
            <a:pPr>
              <a:buNone/>
            </a:pPr>
            <a:endParaRPr lang="en-US" sz="2000" dirty="0" smtClean="0"/>
          </a:p>
          <a:p>
            <a:endParaRPr lang="en-US" sz="2000" dirty="0"/>
          </a:p>
        </p:txBody>
      </p:sp>
      <p:sp>
        <p:nvSpPr>
          <p:cNvPr id="2" name="Title 1"/>
          <p:cNvSpPr>
            <a:spLocks noGrp="1"/>
          </p:cNvSpPr>
          <p:nvPr>
            <p:ph type="title"/>
          </p:nvPr>
        </p:nvSpPr>
        <p:spPr/>
        <p:txBody>
          <a:bodyPr/>
          <a:lstStyle/>
          <a:p>
            <a:r>
              <a:rPr lang="en-US" dirty="0" smtClean="0"/>
              <a:t>Objectives of the study </a:t>
            </a: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62500" lnSpcReduction="20000"/>
          </a:bodyPr>
          <a:lstStyle/>
          <a:p>
            <a:pPr>
              <a:lnSpc>
                <a:spcPct val="120000"/>
              </a:lnSpc>
              <a:spcBef>
                <a:spcPts val="1200"/>
              </a:spcBef>
              <a:buNone/>
            </a:pPr>
            <a:r>
              <a:rPr lang="en-US" sz="2800" b="1" dirty="0" smtClean="0">
                <a:latin typeface="Times New Roman" pitchFamily="18" charset="0"/>
                <a:cs typeface="Times New Roman" pitchFamily="18" charset="0"/>
              </a:rPr>
              <a:t>Study design- </a:t>
            </a:r>
            <a:r>
              <a:rPr lang="en-US" sz="2800" dirty="0" smtClean="0">
                <a:latin typeface="Times New Roman" pitchFamily="18" charset="0"/>
                <a:cs typeface="Times New Roman" pitchFamily="18" charset="0"/>
              </a:rPr>
              <a:t>Cross-sectional descriptive study</a:t>
            </a:r>
          </a:p>
          <a:p>
            <a:pPr>
              <a:lnSpc>
                <a:spcPct val="120000"/>
              </a:lnSpc>
              <a:spcBef>
                <a:spcPts val="1200"/>
              </a:spcBef>
              <a:buNone/>
            </a:pPr>
            <a:r>
              <a:rPr lang="en-US" sz="2800" b="1" dirty="0" smtClean="0">
                <a:latin typeface="Times New Roman" pitchFamily="18" charset="0"/>
                <a:cs typeface="Times New Roman" pitchFamily="18" charset="0"/>
              </a:rPr>
              <a:t>Study </a:t>
            </a:r>
            <a:r>
              <a:rPr lang="en-US" sz="2800" b="1" dirty="0" smtClean="0">
                <a:latin typeface="Times New Roman" pitchFamily="18" charset="0"/>
                <a:cs typeface="Times New Roman" pitchFamily="18" charset="0"/>
              </a:rPr>
              <a:t>Area- </a:t>
            </a:r>
            <a:r>
              <a:rPr lang="en-US" sz="2800" dirty="0" smtClean="0">
                <a:latin typeface="Times New Roman" pitchFamily="18" charset="0"/>
                <a:cs typeface="Times New Roman" pitchFamily="18" charset="0"/>
              </a:rPr>
              <a:t> 24 </a:t>
            </a:r>
            <a:r>
              <a:rPr lang="en-US" sz="2800" dirty="0" smtClean="0">
                <a:latin typeface="Times New Roman" pitchFamily="18" charset="0"/>
                <a:cs typeface="Times New Roman" pitchFamily="18" charset="0"/>
              </a:rPr>
              <a:t>village </a:t>
            </a:r>
            <a:r>
              <a:rPr lang="en-US" sz="2800" dirty="0" smtClean="0">
                <a:latin typeface="Times New Roman" pitchFamily="18" charset="0"/>
                <a:cs typeface="Times New Roman" pitchFamily="18" charset="0"/>
              </a:rPr>
              <a:t>were selected out of the 5 district , proposed 4 province.</a:t>
            </a:r>
          </a:p>
          <a:p>
            <a:pPr>
              <a:lnSpc>
                <a:spcPct val="120000"/>
              </a:lnSpc>
              <a:spcBef>
                <a:spcPts val="1200"/>
              </a:spcBef>
              <a:buNone/>
            </a:pPr>
            <a:r>
              <a:rPr lang="en-US" sz="2800" b="1" dirty="0" smtClean="0">
                <a:latin typeface="Times New Roman" pitchFamily="18" charset="0"/>
                <a:cs typeface="Times New Roman" pitchFamily="18" charset="0"/>
              </a:rPr>
              <a:t>Sampling </a:t>
            </a:r>
            <a:r>
              <a:rPr lang="en-US" sz="2800" b="1" dirty="0" smtClean="0">
                <a:latin typeface="Times New Roman" pitchFamily="18" charset="0"/>
                <a:cs typeface="Times New Roman" pitchFamily="18" charset="0"/>
              </a:rPr>
              <a:t>technique- </a:t>
            </a:r>
            <a:r>
              <a:rPr lang="en-US" sz="2800" dirty="0" smtClean="0">
                <a:latin typeface="Times New Roman" pitchFamily="18" charset="0"/>
                <a:cs typeface="Times New Roman" pitchFamily="18" charset="0"/>
              </a:rPr>
              <a:t>Stratified sampling technique was used and the sample was drawn as stratum in two levels :</a:t>
            </a:r>
          </a:p>
          <a:p>
            <a:pPr lvl="0">
              <a:lnSpc>
                <a:spcPct val="120000"/>
              </a:lnSpc>
              <a:spcBef>
                <a:spcPts val="1200"/>
              </a:spcBef>
            </a:pPr>
            <a:r>
              <a:rPr lang="en-US" sz="2800" dirty="0" smtClean="0">
                <a:latin typeface="Times New Roman" pitchFamily="18" charset="0"/>
                <a:cs typeface="Times New Roman" pitchFamily="18" charset="0"/>
              </a:rPr>
              <a:t>The districts which were considered as first level stratum </a:t>
            </a:r>
          </a:p>
          <a:p>
            <a:pPr lvl="0">
              <a:lnSpc>
                <a:spcPct val="120000"/>
              </a:lnSpc>
              <a:spcBef>
                <a:spcPts val="1200"/>
              </a:spcBef>
            </a:pPr>
            <a:r>
              <a:rPr lang="en-US" sz="2800" dirty="0" smtClean="0">
                <a:latin typeface="Times New Roman" pitchFamily="18" charset="0"/>
                <a:cs typeface="Times New Roman" pitchFamily="18" charset="0"/>
              </a:rPr>
              <a:t>The villages as the second level stratum</a:t>
            </a:r>
          </a:p>
          <a:p>
            <a:pPr algn="just">
              <a:lnSpc>
                <a:spcPct val="120000"/>
              </a:lnSpc>
              <a:spcBef>
                <a:spcPts val="1200"/>
              </a:spcBef>
            </a:pPr>
            <a:r>
              <a:rPr lang="en-US" sz="2800" dirty="0" smtClean="0">
                <a:latin typeface="Times New Roman" pitchFamily="18" charset="0"/>
                <a:cs typeface="Times New Roman" pitchFamily="18" charset="0"/>
              </a:rPr>
              <a:t>Using a proportionate to size approach , five districts were selected out of the 20 implementation districts, population of districts was divided by population of </a:t>
            </a:r>
            <a:r>
              <a:rPr lang="en-US" sz="2800" dirty="0" err="1" smtClean="0">
                <a:latin typeface="Times New Roman" pitchFamily="18" charset="0"/>
                <a:cs typeface="Times New Roman" pitchFamily="18" charset="0"/>
              </a:rPr>
              <a:t>Zibak</a:t>
            </a:r>
            <a:r>
              <a:rPr lang="en-US" sz="2800" dirty="0" smtClean="0">
                <a:latin typeface="Times New Roman" pitchFamily="18" charset="0"/>
                <a:cs typeface="Times New Roman" pitchFamily="18" charset="0"/>
              </a:rPr>
              <a:t> district (7100).Population of </a:t>
            </a:r>
            <a:r>
              <a:rPr lang="en-US" sz="2800" dirty="0" err="1" smtClean="0">
                <a:latin typeface="Times New Roman" pitchFamily="18" charset="0"/>
                <a:cs typeface="Times New Roman" pitchFamily="18" charset="0"/>
              </a:rPr>
              <a:t>Zibak</a:t>
            </a:r>
            <a:r>
              <a:rPr lang="en-US" sz="2800" dirty="0" smtClean="0">
                <a:latin typeface="Times New Roman" pitchFamily="18" charset="0"/>
                <a:cs typeface="Times New Roman" pitchFamily="18" charset="0"/>
              </a:rPr>
              <a:t> was the lowest among all and this was considered as rank of districts .Four ranks were categorized in group of four to obtain weight for sampling . the same methodology (proportionate to size approach) was applied for the selection of villages in each selected district and 24 villages were selected.</a:t>
            </a:r>
          </a:p>
          <a:p>
            <a:endParaRPr lang="en-US" dirty="0"/>
          </a:p>
        </p:txBody>
      </p:sp>
      <p:sp>
        <p:nvSpPr>
          <p:cNvPr id="3" name="Title 2"/>
          <p:cNvSpPr>
            <a:spLocks noGrp="1"/>
          </p:cNvSpPr>
          <p:nvPr>
            <p:ph type="title"/>
          </p:nvPr>
        </p:nvSpPr>
        <p:spPr/>
        <p:txBody>
          <a:bodyPr/>
          <a:lstStyle/>
          <a:p>
            <a:r>
              <a:rPr lang="en-US" dirty="0" smtClean="0"/>
              <a:t>Methodology </a:t>
            </a: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2200" dirty="0" smtClean="0">
                <a:latin typeface="Times New Roman" pitchFamily="18" charset="0"/>
                <a:cs typeface="Times New Roman" pitchFamily="18" charset="0"/>
              </a:rPr>
              <a:t>Sample size.- The sample size was estimated to be 408 recently delivered women (17 recently delivered women for each selected </a:t>
            </a:r>
            <a:r>
              <a:rPr lang="en-US" sz="2200" dirty="0" smtClean="0">
                <a:latin typeface="Times New Roman" pitchFamily="18" charset="0"/>
                <a:cs typeface="Times New Roman" pitchFamily="18" charset="0"/>
              </a:rPr>
              <a:t>village</a:t>
            </a:r>
          </a:p>
          <a:p>
            <a:pPr>
              <a:buNone/>
            </a:pPr>
            <a:r>
              <a:rPr lang="en-US" sz="2200" b="1" dirty="0" smtClean="0">
                <a:latin typeface="Times New Roman" pitchFamily="18" charset="0"/>
                <a:cs typeface="Times New Roman" pitchFamily="18" charset="0"/>
              </a:rPr>
              <a:t>Selection of  households</a:t>
            </a:r>
            <a:r>
              <a:rPr lang="en-US" sz="2200" dirty="0" smtClean="0">
                <a:latin typeface="Times New Roman" pitchFamily="18" charset="0"/>
                <a:cs typeface="Times New Roman" pitchFamily="18" charset="0"/>
              </a:rPr>
              <a:t> :  </a:t>
            </a:r>
          </a:p>
          <a:p>
            <a:pPr>
              <a:lnSpc>
                <a:spcPct val="150000"/>
              </a:lnSpc>
              <a:spcBef>
                <a:spcPts val="1200"/>
              </a:spcBef>
            </a:pPr>
            <a:r>
              <a:rPr lang="en-US" sz="2200" dirty="0" smtClean="0">
                <a:latin typeface="Times New Roman" pitchFamily="18" charset="0"/>
                <a:cs typeface="Times New Roman" pitchFamily="18" charset="0"/>
              </a:rPr>
              <a:t>They were selected through random selection from the lists  provided by district authorities.</a:t>
            </a:r>
          </a:p>
          <a:p>
            <a:pPr>
              <a:lnSpc>
                <a:spcPct val="150000"/>
              </a:lnSpc>
              <a:spcBef>
                <a:spcPts val="1200"/>
              </a:spcBef>
            </a:pPr>
            <a:r>
              <a:rPr lang="en-US" sz="2200" dirty="0" smtClean="0">
                <a:latin typeface="Times New Roman" pitchFamily="18" charset="0"/>
                <a:cs typeface="Times New Roman" pitchFamily="18" charset="0"/>
              </a:rPr>
              <a:t>Each village were “17” and were selected through random selection . it was  selected by going to either left or right side direction from the centre of the village.</a:t>
            </a:r>
          </a:p>
          <a:p>
            <a:endParaRPr lang="en-US" dirty="0"/>
          </a:p>
        </p:txBody>
      </p:sp>
      <p:sp>
        <p:nvSpPr>
          <p:cNvPr id="3" name="Title 2"/>
          <p:cNvSpPr>
            <a:spLocks noGrp="1"/>
          </p:cNvSpPr>
          <p:nvPr>
            <p:ph type="title"/>
          </p:nvPr>
        </p:nvSpPr>
        <p:spPr/>
        <p:txBody>
          <a:bodyPr/>
          <a:lstStyle/>
          <a:p>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a:buNone/>
            </a:pPr>
            <a:r>
              <a:rPr lang="en-US" sz="2400" b="1" dirty="0" smtClean="0">
                <a:latin typeface="Times New Roman" pitchFamily="18" charset="0"/>
                <a:cs typeface="Times New Roman" pitchFamily="18" charset="0"/>
              </a:rPr>
              <a:t>Primary Sampling Unit </a:t>
            </a:r>
            <a:endParaRPr lang="en-US" sz="2400" dirty="0" smtClean="0">
              <a:latin typeface="Times New Roman" pitchFamily="18" charset="0"/>
              <a:cs typeface="Times New Roman" pitchFamily="18" charset="0"/>
            </a:endParaRPr>
          </a:p>
          <a:p>
            <a:pPr algn="just">
              <a:lnSpc>
                <a:spcPct val="150000"/>
              </a:lnSpc>
            </a:pPr>
            <a:r>
              <a:rPr lang="en-US" sz="2400" dirty="0" smtClean="0">
                <a:latin typeface="Times New Roman" pitchFamily="18" charset="0"/>
                <a:cs typeface="Times New Roman" pitchFamily="18" charset="0"/>
              </a:rPr>
              <a:t>For easy understanding and feasibility of work total persons to be interviewed in each district were divided in primary sampling units. The number of persons each primary sampling unit contains were 20 meaning that PSU did not had  more than 20 women to be interviewed. i.e. for </a:t>
            </a:r>
            <a:r>
              <a:rPr lang="en-US" sz="2400" dirty="0" err="1" smtClean="0">
                <a:latin typeface="Times New Roman" pitchFamily="18" charset="0"/>
                <a:cs typeface="Times New Roman" pitchFamily="18" charset="0"/>
              </a:rPr>
              <a:t>quarabagh</a:t>
            </a:r>
            <a:r>
              <a:rPr lang="en-US" sz="2400" dirty="0" smtClean="0">
                <a:latin typeface="Times New Roman" pitchFamily="18" charset="0"/>
                <a:cs typeface="Times New Roman" pitchFamily="18" charset="0"/>
              </a:rPr>
              <a:t> we had 8 PSUs , for </a:t>
            </a:r>
            <a:r>
              <a:rPr lang="en-US" sz="2400" dirty="0" err="1" smtClean="0">
                <a:latin typeface="Times New Roman" pitchFamily="18" charset="0"/>
                <a:cs typeface="Times New Roman" pitchFamily="18" charset="0"/>
              </a:rPr>
              <a:t>Zibak</a:t>
            </a:r>
            <a:r>
              <a:rPr lang="en-US" sz="2400" dirty="0" smtClean="0">
                <a:latin typeface="Times New Roman" pitchFamily="18" charset="0"/>
                <a:cs typeface="Times New Roman" pitchFamily="18" charset="0"/>
              </a:rPr>
              <a:t> 3 , for </a:t>
            </a:r>
            <a:r>
              <a:rPr lang="en-US" sz="2400" dirty="0" err="1" smtClean="0">
                <a:latin typeface="Times New Roman" pitchFamily="18" charset="0"/>
                <a:cs typeface="Times New Roman" pitchFamily="18" charset="0"/>
              </a:rPr>
              <a:t>Acqcha</a:t>
            </a:r>
            <a:r>
              <a:rPr lang="en-US" sz="2400" dirty="0" smtClean="0">
                <a:latin typeface="Times New Roman" pitchFamily="18" charset="0"/>
                <a:cs typeface="Times New Roman" pitchFamily="18" charset="0"/>
              </a:rPr>
              <a:t> 6 and for </a:t>
            </a:r>
            <a:r>
              <a:rPr lang="en-US" sz="2400" dirty="0" err="1" smtClean="0">
                <a:latin typeface="Times New Roman" pitchFamily="18" charset="0"/>
                <a:cs typeface="Times New Roman" pitchFamily="18" charset="0"/>
              </a:rPr>
              <a:t>Kushtba</a:t>
            </a:r>
            <a:r>
              <a:rPr lang="en-US" sz="2400" dirty="0" smtClean="0">
                <a:latin typeface="Times New Roman" pitchFamily="18" charset="0"/>
                <a:cs typeface="Times New Roman" pitchFamily="18" charset="0"/>
              </a:rPr>
              <a:t> and </a:t>
            </a:r>
            <a:r>
              <a:rPr lang="en-US" sz="2400" dirty="0" err="1" smtClean="0">
                <a:latin typeface="Times New Roman" pitchFamily="18" charset="0"/>
                <a:cs typeface="Times New Roman" pitchFamily="18" charset="0"/>
              </a:rPr>
              <a:t>Qaramqul</a:t>
            </a:r>
            <a:r>
              <a:rPr lang="en-US" sz="2400" dirty="0" smtClean="0">
                <a:latin typeface="Times New Roman" pitchFamily="18" charset="0"/>
                <a:cs typeface="Times New Roman" pitchFamily="18" charset="0"/>
              </a:rPr>
              <a:t> 3 PSUs respectively</a:t>
            </a:r>
          </a:p>
          <a:p>
            <a:endParaRPr lang="en-US" dirty="0"/>
          </a:p>
        </p:txBody>
      </p:sp>
      <p:sp>
        <p:nvSpPr>
          <p:cNvPr id="3" name="Title 2"/>
          <p:cNvSpPr>
            <a:spLocks noGrp="1"/>
          </p:cNvSpPr>
          <p:nvPr>
            <p:ph type="title"/>
          </p:nvPr>
        </p:nvSpPr>
        <p:spPr/>
        <p:txBody>
          <a:bodyPr/>
          <a:lstStyle/>
          <a:p>
            <a:endParaRPr lang="en-US"/>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endParaRPr lang="en-US"/>
          </a:p>
        </p:txBody>
      </p:sp>
      <p:graphicFrame>
        <p:nvGraphicFramePr>
          <p:cNvPr id="4" name="Content Placeholder 3"/>
          <p:cNvGraphicFramePr>
            <a:graphicFrameLocks noGrp="1"/>
          </p:cNvGraphicFramePr>
          <p:nvPr>
            <p:ph idx="1"/>
          </p:nvPr>
        </p:nvGraphicFramePr>
        <p:xfrm>
          <a:off x="304800" y="304800"/>
          <a:ext cx="8382002" cy="5410200"/>
        </p:xfrm>
        <a:graphic>
          <a:graphicData uri="http://schemas.openxmlformats.org/drawingml/2006/table">
            <a:tbl>
              <a:tblPr>
                <a:tableStyleId>{3C2FFA5D-87B4-456A-9821-1D502468CF0F}</a:tableStyleId>
              </a:tblPr>
              <a:tblGrid>
                <a:gridCol w="508282"/>
                <a:gridCol w="691140"/>
                <a:gridCol w="767071"/>
                <a:gridCol w="697339"/>
                <a:gridCol w="841368"/>
                <a:gridCol w="692776"/>
                <a:gridCol w="1046006"/>
                <a:gridCol w="557870"/>
                <a:gridCol w="1046006"/>
                <a:gridCol w="836805"/>
                <a:gridCol w="697339"/>
              </a:tblGrid>
              <a:tr h="1663003">
                <a:tc>
                  <a:txBody>
                    <a:bodyPr/>
                    <a:lstStyle/>
                    <a:p>
                      <a:pPr marL="0" marR="0" algn="ctr">
                        <a:lnSpc>
                          <a:spcPct val="115000"/>
                        </a:lnSpc>
                        <a:spcBef>
                          <a:spcPts val="0"/>
                        </a:spcBef>
                        <a:spcAft>
                          <a:spcPts val="1000"/>
                        </a:spcAft>
                      </a:pPr>
                      <a:r>
                        <a:rPr lang="en-US" sz="1400" dirty="0" err="1"/>
                        <a:t>DNo</a:t>
                      </a:r>
                      <a:endParaRPr lang="en-US" sz="1400" dirty="0">
                        <a:latin typeface="Calibri"/>
                        <a:ea typeface="Calibri"/>
                        <a:cs typeface="Times New Roman"/>
                      </a:endParaRPr>
                    </a:p>
                  </a:txBody>
                  <a:tcPr marL="60875" marR="60875" marT="0" marB="0" anchor="ctr"/>
                </a:tc>
                <a:tc>
                  <a:txBody>
                    <a:bodyPr/>
                    <a:lstStyle/>
                    <a:p>
                      <a:pPr marL="0" marR="0" algn="ctr">
                        <a:lnSpc>
                          <a:spcPct val="115000"/>
                        </a:lnSpc>
                        <a:spcBef>
                          <a:spcPts val="0"/>
                        </a:spcBef>
                        <a:spcAft>
                          <a:spcPts val="1000"/>
                        </a:spcAft>
                      </a:pPr>
                      <a:r>
                        <a:rPr lang="en-US" sz="1400" dirty="0" err="1"/>
                        <a:t>DisCode</a:t>
                      </a:r>
                      <a:endParaRPr lang="en-US" sz="1400" dirty="0">
                        <a:latin typeface="Calibri"/>
                        <a:ea typeface="Calibri"/>
                        <a:cs typeface="Times New Roman"/>
                      </a:endParaRPr>
                    </a:p>
                  </a:txBody>
                  <a:tcPr marL="60875" marR="60875" marT="0" marB="0" anchor="ctr"/>
                </a:tc>
                <a:tc>
                  <a:txBody>
                    <a:bodyPr/>
                    <a:lstStyle/>
                    <a:p>
                      <a:pPr marL="0" marR="0" algn="ctr">
                        <a:lnSpc>
                          <a:spcPct val="115000"/>
                        </a:lnSpc>
                        <a:spcBef>
                          <a:spcPts val="0"/>
                        </a:spcBef>
                        <a:spcAft>
                          <a:spcPts val="1000"/>
                        </a:spcAft>
                      </a:pPr>
                      <a:r>
                        <a:rPr lang="en-US" sz="1400" dirty="0"/>
                        <a:t>District </a:t>
                      </a:r>
                      <a:endParaRPr lang="en-US" sz="1400" dirty="0">
                        <a:latin typeface="Calibri"/>
                        <a:ea typeface="Calibri"/>
                        <a:cs typeface="Times New Roman"/>
                      </a:endParaRPr>
                    </a:p>
                  </a:txBody>
                  <a:tcPr marL="60875" marR="60875" marT="0" marB="0" anchor="ctr"/>
                </a:tc>
                <a:tc>
                  <a:txBody>
                    <a:bodyPr/>
                    <a:lstStyle/>
                    <a:p>
                      <a:pPr marL="0" marR="0" algn="ctr">
                        <a:lnSpc>
                          <a:spcPct val="115000"/>
                        </a:lnSpc>
                        <a:spcBef>
                          <a:spcPts val="0"/>
                        </a:spcBef>
                        <a:spcAft>
                          <a:spcPts val="1000"/>
                        </a:spcAft>
                      </a:pPr>
                      <a:r>
                        <a:rPr lang="en-US" sz="1400" dirty="0"/>
                        <a:t>Number Villages</a:t>
                      </a:r>
                      <a:endParaRPr lang="en-US" sz="1400" dirty="0">
                        <a:latin typeface="Calibri"/>
                        <a:ea typeface="Calibri"/>
                        <a:cs typeface="Times New Roman"/>
                      </a:endParaRPr>
                    </a:p>
                  </a:txBody>
                  <a:tcPr marL="60875" marR="60875" marT="0" marB="0" anchor="ctr"/>
                </a:tc>
                <a:tc>
                  <a:txBody>
                    <a:bodyPr/>
                    <a:lstStyle/>
                    <a:p>
                      <a:pPr marL="0" marR="0" algn="ctr">
                        <a:lnSpc>
                          <a:spcPct val="115000"/>
                        </a:lnSpc>
                        <a:spcBef>
                          <a:spcPts val="0"/>
                        </a:spcBef>
                        <a:spcAft>
                          <a:spcPts val="1000"/>
                        </a:spcAft>
                      </a:pPr>
                      <a:r>
                        <a:rPr lang="en-US" sz="1400" dirty="0"/>
                        <a:t>Population</a:t>
                      </a:r>
                      <a:endParaRPr lang="en-US" sz="1400" dirty="0">
                        <a:latin typeface="Calibri"/>
                        <a:ea typeface="Calibri"/>
                        <a:cs typeface="Times New Roman"/>
                      </a:endParaRPr>
                    </a:p>
                  </a:txBody>
                  <a:tcPr marL="60875" marR="60875" marT="0" marB="0" anchor="ctr"/>
                </a:tc>
                <a:tc>
                  <a:txBody>
                    <a:bodyPr/>
                    <a:lstStyle/>
                    <a:p>
                      <a:pPr marL="0" marR="0" algn="ctr">
                        <a:lnSpc>
                          <a:spcPct val="115000"/>
                        </a:lnSpc>
                        <a:spcBef>
                          <a:spcPts val="0"/>
                        </a:spcBef>
                        <a:spcAft>
                          <a:spcPts val="1000"/>
                        </a:spcAft>
                      </a:pPr>
                      <a:r>
                        <a:rPr lang="en-US" sz="1400" dirty="0"/>
                        <a:t>Weight (7100=1)</a:t>
                      </a:r>
                      <a:endParaRPr lang="en-US" sz="1400" dirty="0">
                        <a:latin typeface="Calibri"/>
                        <a:ea typeface="Calibri"/>
                        <a:cs typeface="Times New Roman"/>
                      </a:endParaRPr>
                    </a:p>
                  </a:txBody>
                  <a:tcPr marL="60875" marR="60875" marT="0" marB="0" anchor="ctr"/>
                </a:tc>
                <a:tc>
                  <a:txBody>
                    <a:bodyPr/>
                    <a:lstStyle/>
                    <a:p>
                      <a:pPr marL="0" marR="0" algn="ctr">
                        <a:lnSpc>
                          <a:spcPct val="115000"/>
                        </a:lnSpc>
                        <a:spcBef>
                          <a:spcPts val="0"/>
                        </a:spcBef>
                        <a:spcAft>
                          <a:spcPts val="1000"/>
                        </a:spcAft>
                      </a:pPr>
                      <a:r>
                        <a:rPr lang="en-US" sz="1400" dirty="0"/>
                        <a:t>Weight (rank categories of 4)</a:t>
                      </a:r>
                      <a:endParaRPr lang="en-US" sz="1400" dirty="0">
                        <a:latin typeface="Calibri"/>
                        <a:ea typeface="Calibri"/>
                        <a:cs typeface="Times New Roman"/>
                      </a:endParaRPr>
                    </a:p>
                  </a:txBody>
                  <a:tcPr marL="60875" marR="60875" marT="0" marB="0" anchor="ctr"/>
                </a:tc>
                <a:tc>
                  <a:txBody>
                    <a:bodyPr/>
                    <a:lstStyle/>
                    <a:p>
                      <a:pPr marL="0" marR="0" algn="ctr">
                        <a:lnSpc>
                          <a:spcPct val="115000"/>
                        </a:lnSpc>
                        <a:spcBef>
                          <a:spcPts val="0"/>
                        </a:spcBef>
                        <a:spcAft>
                          <a:spcPts val="1000"/>
                        </a:spcAft>
                      </a:pPr>
                      <a:r>
                        <a:rPr lang="en-US" sz="1400" dirty="0"/>
                        <a:t>SNO</a:t>
                      </a:r>
                      <a:endParaRPr lang="en-US" sz="1400" dirty="0">
                        <a:latin typeface="Calibri"/>
                        <a:ea typeface="Calibri"/>
                        <a:cs typeface="Times New Roman"/>
                      </a:endParaRPr>
                    </a:p>
                  </a:txBody>
                  <a:tcPr marL="60875" marR="60875" marT="0" marB="0" anchor="ctr"/>
                </a:tc>
                <a:tc>
                  <a:txBody>
                    <a:bodyPr/>
                    <a:lstStyle/>
                    <a:p>
                      <a:pPr marL="0" marR="0" algn="ctr">
                        <a:lnSpc>
                          <a:spcPct val="115000"/>
                        </a:lnSpc>
                        <a:spcBef>
                          <a:spcPts val="0"/>
                        </a:spcBef>
                        <a:spcAft>
                          <a:spcPts val="1000"/>
                        </a:spcAft>
                      </a:pPr>
                      <a:r>
                        <a:rPr lang="en-US" sz="1400" dirty="0"/>
                        <a:t># Village=Weight Rank*3</a:t>
                      </a:r>
                      <a:endParaRPr lang="en-US" sz="1400" dirty="0">
                        <a:latin typeface="Calibri"/>
                        <a:ea typeface="Calibri"/>
                        <a:cs typeface="Times New Roman"/>
                      </a:endParaRPr>
                    </a:p>
                  </a:txBody>
                  <a:tcPr marL="60875" marR="60875" marT="0" marB="0" anchor="ctr"/>
                </a:tc>
                <a:tc>
                  <a:txBody>
                    <a:bodyPr/>
                    <a:lstStyle/>
                    <a:p>
                      <a:pPr marL="0" marR="0" algn="ctr">
                        <a:lnSpc>
                          <a:spcPct val="115000"/>
                        </a:lnSpc>
                        <a:spcBef>
                          <a:spcPts val="0"/>
                        </a:spcBef>
                        <a:spcAft>
                          <a:spcPts val="1000"/>
                        </a:spcAft>
                      </a:pPr>
                      <a:r>
                        <a:rPr lang="en-US" sz="1400" dirty="0"/>
                        <a:t>Persons Per Village</a:t>
                      </a:r>
                      <a:endParaRPr lang="en-US" sz="1400" dirty="0">
                        <a:latin typeface="Calibri"/>
                        <a:ea typeface="Calibri"/>
                        <a:cs typeface="Times New Roman"/>
                      </a:endParaRPr>
                    </a:p>
                  </a:txBody>
                  <a:tcPr marL="60875" marR="60875" marT="0" marB="0" anchor="ctr"/>
                </a:tc>
                <a:tc>
                  <a:txBody>
                    <a:bodyPr/>
                    <a:lstStyle/>
                    <a:p>
                      <a:pPr marL="0" marR="0" algn="ctr">
                        <a:lnSpc>
                          <a:spcPct val="115000"/>
                        </a:lnSpc>
                        <a:spcBef>
                          <a:spcPts val="0"/>
                        </a:spcBef>
                        <a:spcAft>
                          <a:spcPts val="1000"/>
                        </a:spcAft>
                      </a:pPr>
                      <a:r>
                        <a:rPr lang="en-US" sz="1400" dirty="0"/>
                        <a:t>Total Persons</a:t>
                      </a:r>
                      <a:endParaRPr lang="en-US" sz="1400" dirty="0">
                        <a:latin typeface="Calibri"/>
                        <a:ea typeface="Calibri"/>
                        <a:cs typeface="Times New Roman"/>
                      </a:endParaRPr>
                    </a:p>
                  </a:txBody>
                  <a:tcPr marL="60875" marR="60875" marT="0" marB="0" anchor="ctr"/>
                </a:tc>
              </a:tr>
              <a:tr h="831501">
                <a:tc>
                  <a:txBody>
                    <a:bodyPr/>
                    <a:lstStyle/>
                    <a:p>
                      <a:pPr marL="0" marR="0" algn="ctr">
                        <a:lnSpc>
                          <a:spcPct val="115000"/>
                        </a:lnSpc>
                        <a:spcBef>
                          <a:spcPts val="0"/>
                        </a:spcBef>
                        <a:spcAft>
                          <a:spcPts val="1000"/>
                        </a:spcAft>
                      </a:pPr>
                      <a:r>
                        <a:rPr lang="en-US" sz="1400"/>
                        <a:t>3</a:t>
                      </a:r>
                      <a:endParaRPr lang="en-US" sz="1400">
                        <a:latin typeface="Calibri"/>
                        <a:ea typeface="Calibri"/>
                        <a:cs typeface="Times New Roman"/>
                      </a:endParaRPr>
                    </a:p>
                  </a:txBody>
                  <a:tcPr marL="60875" marR="60875" marT="0" marB="0" anchor="ctr"/>
                </a:tc>
                <a:tc>
                  <a:txBody>
                    <a:bodyPr/>
                    <a:lstStyle/>
                    <a:p>
                      <a:pPr marL="0" marR="0" algn="ctr">
                        <a:lnSpc>
                          <a:spcPct val="115000"/>
                        </a:lnSpc>
                        <a:spcBef>
                          <a:spcPts val="0"/>
                        </a:spcBef>
                        <a:spcAft>
                          <a:spcPts val="1000"/>
                        </a:spcAft>
                      </a:pPr>
                      <a:r>
                        <a:rPr lang="en-US" sz="1400"/>
                        <a:t>0105</a:t>
                      </a:r>
                      <a:endParaRPr lang="en-US" sz="1400">
                        <a:latin typeface="Calibri"/>
                        <a:ea typeface="Calibri"/>
                        <a:cs typeface="Times New Roman"/>
                      </a:endParaRPr>
                    </a:p>
                  </a:txBody>
                  <a:tcPr marL="60875" marR="60875" marT="0" marB="0" anchor="ctr"/>
                </a:tc>
                <a:tc>
                  <a:txBody>
                    <a:bodyPr/>
                    <a:lstStyle/>
                    <a:p>
                      <a:pPr marL="0" marR="0" algn="ctr">
                        <a:lnSpc>
                          <a:spcPct val="115000"/>
                        </a:lnSpc>
                        <a:spcBef>
                          <a:spcPts val="0"/>
                        </a:spcBef>
                        <a:spcAft>
                          <a:spcPts val="1000"/>
                        </a:spcAft>
                      </a:pPr>
                      <a:r>
                        <a:rPr lang="en-US" sz="1400"/>
                        <a:t>Qarabagh </a:t>
                      </a:r>
                      <a:endParaRPr lang="en-US" sz="1400">
                        <a:latin typeface="Calibri"/>
                        <a:ea typeface="Calibri"/>
                        <a:cs typeface="Times New Roman"/>
                      </a:endParaRPr>
                    </a:p>
                  </a:txBody>
                  <a:tcPr marL="60875" marR="60875" marT="0" marB="0" anchor="ctr"/>
                </a:tc>
                <a:tc>
                  <a:txBody>
                    <a:bodyPr/>
                    <a:lstStyle/>
                    <a:p>
                      <a:pPr marL="0" marR="0" algn="ctr">
                        <a:lnSpc>
                          <a:spcPct val="115000"/>
                        </a:lnSpc>
                        <a:spcBef>
                          <a:spcPts val="0"/>
                        </a:spcBef>
                        <a:spcAft>
                          <a:spcPts val="1000"/>
                        </a:spcAft>
                      </a:pPr>
                      <a:r>
                        <a:rPr lang="en-US" sz="1400"/>
                        <a:t>32</a:t>
                      </a:r>
                      <a:endParaRPr lang="en-US" sz="1400">
                        <a:latin typeface="Calibri"/>
                        <a:ea typeface="Calibri"/>
                        <a:cs typeface="Times New Roman"/>
                      </a:endParaRPr>
                    </a:p>
                  </a:txBody>
                  <a:tcPr marL="60875" marR="60875" marT="0" marB="0" anchor="ctr"/>
                </a:tc>
                <a:tc>
                  <a:txBody>
                    <a:bodyPr/>
                    <a:lstStyle/>
                    <a:p>
                      <a:pPr marL="0" marR="0" algn="ctr">
                        <a:lnSpc>
                          <a:spcPct val="115000"/>
                        </a:lnSpc>
                        <a:spcBef>
                          <a:spcPts val="0"/>
                        </a:spcBef>
                        <a:spcAft>
                          <a:spcPts val="1000"/>
                        </a:spcAft>
                      </a:pPr>
                      <a:r>
                        <a:rPr lang="en-US" sz="1400"/>
                        <a:t>69500</a:t>
                      </a:r>
                      <a:endParaRPr lang="en-US" sz="1400">
                        <a:latin typeface="Calibri"/>
                        <a:ea typeface="Calibri"/>
                        <a:cs typeface="Times New Roman"/>
                      </a:endParaRPr>
                    </a:p>
                  </a:txBody>
                  <a:tcPr marL="60875" marR="60875" marT="0" marB="0" anchor="ctr"/>
                </a:tc>
                <a:tc>
                  <a:txBody>
                    <a:bodyPr/>
                    <a:lstStyle/>
                    <a:p>
                      <a:pPr marL="0" marR="0" algn="ctr">
                        <a:lnSpc>
                          <a:spcPct val="115000"/>
                        </a:lnSpc>
                        <a:spcBef>
                          <a:spcPts val="0"/>
                        </a:spcBef>
                        <a:spcAft>
                          <a:spcPts val="1000"/>
                        </a:spcAft>
                      </a:pPr>
                      <a:r>
                        <a:rPr lang="en-US" sz="1400"/>
                        <a:t>10</a:t>
                      </a:r>
                      <a:endParaRPr lang="en-US" sz="1400">
                        <a:latin typeface="Calibri"/>
                        <a:ea typeface="Calibri"/>
                        <a:cs typeface="Times New Roman"/>
                      </a:endParaRPr>
                    </a:p>
                  </a:txBody>
                  <a:tcPr marL="60875" marR="60875" marT="0" marB="0" anchor="ctr"/>
                </a:tc>
                <a:tc>
                  <a:txBody>
                    <a:bodyPr/>
                    <a:lstStyle/>
                    <a:p>
                      <a:pPr marL="0" marR="0" algn="ctr">
                        <a:lnSpc>
                          <a:spcPct val="115000"/>
                        </a:lnSpc>
                        <a:spcBef>
                          <a:spcPts val="0"/>
                        </a:spcBef>
                        <a:spcAft>
                          <a:spcPts val="1000"/>
                        </a:spcAft>
                      </a:pPr>
                      <a:r>
                        <a:rPr lang="en-US" sz="1400"/>
                        <a:t>3</a:t>
                      </a:r>
                      <a:endParaRPr lang="en-US" sz="1400">
                        <a:latin typeface="Calibri"/>
                        <a:ea typeface="Calibri"/>
                        <a:cs typeface="Times New Roman"/>
                      </a:endParaRPr>
                    </a:p>
                  </a:txBody>
                  <a:tcPr marL="60875" marR="60875" marT="0" marB="0" anchor="ctr"/>
                </a:tc>
                <a:tc>
                  <a:txBody>
                    <a:bodyPr/>
                    <a:lstStyle/>
                    <a:p>
                      <a:pPr marL="0" marR="0" algn="ctr">
                        <a:lnSpc>
                          <a:spcPct val="115000"/>
                        </a:lnSpc>
                        <a:spcBef>
                          <a:spcPts val="0"/>
                        </a:spcBef>
                        <a:spcAft>
                          <a:spcPts val="1000"/>
                        </a:spcAft>
                      </a:pPr>
                      <a:r>
                        <a:rPr lang="en-US" sz="1400"/>
                        <a:t>5</a:t>
                      </a:r>
                      <a:endParaRPr lang="en-US" sz="1400">
                        <a:latin typeface="Calibri"/>
                        <a:ea typeface="Calibri"/>
                        <a:cs typeface="Times New Roman"/>
                      </a:endParaRPr>
                    </a:p>
                  </a:txBody>
                  <a:tcPr marL="60875" marR="60875" marT="0" marB="0" anchor="ctr"/>
                </a:tc>
                <a:tc>
                  <a:txBody>
                    <a:bodyPr/>
                    <a:lstStyle/>
                    <a:p>
                      <a:pPr marL="0" marR="0" algn="ctr">
                        <a:lnSpc>
                          <a:spcPct val="115000"/>
                        </a:lnSpc>
                        <a:spcBef>
                          <a:spcPts val="0"/>
                        </a:spcBef>
                        <a:spcAft>
                          <a:spcPts val="1000"/>
                        </a:spcAft>
                      </a:pPr>
                      <a:r>
                        <a:rPr lang="en-US" sz="1400"/>
                        <a:t>9</a:t>
                      </a:r>
                      <a:endParaRPr lang="en-US" sz="1400">
                        <a:latin typeface="Calibri"/>
                        <a:ea typeface="Calibri"/>
                        <a:cs typeface="Times New Roman"/>
                      </a:endParaRPr>
                    </a:p>
                  </a:txBody>
                  <a:tcPr marL="60875" marR="60875" marT="0" marB="0" anchor="ctr"/>
                </a:tc>
                <a:tc>
                  <a:txBody>
                    <a:bodyPr/>
                    <a:lstStyle/>
                    <a:p>
                      <a:pPr marL="0" marR="0" algn="ctr">
                        <a:lnSpc>
                          <a:spcPct val="115000"/>
                        </a:lnSpc>
                        <a:spcBef>
                          <a:spcPts val="0"/>
                        </a:spcBef>
                        <a:spcAft>
                          <a:spcPts val="1000"/>
                        </a:spcAft>
                      </a:pPr>
                      <a:r>
                        <a:rPr lang="en-US" sz="1400"/>
                        <a:t>17</a:t>
                      </a:r>
                      <a:endParaRPr lang="en-US" sz="1400">
                        <a:latin typeface="Calibri"/>
                        <a:ea typeface="Calibri"/>
                        <a:cs typeface="Times New Roman"/>
                      </a:endParaRPr>
                    </a:p>
                  </a:txBody>
                  <a:tcPr marL="60875" marR="60875" marT="0" marB="0" anchor="ctr"/>
                </a:tc>
                <a:tc>
                  <a:txBody>
                    <a:bodyPr/>
                    <a:lstStyle/>
                    <a:p>
                      <a:pPr marL="0" marR="0" algn="ctr">
                        <a:lnSpc>
                          <a:spcPct val="115000"/>
                        </a:lnSpc>
                        <a:spcBef>
                          <a:spcPts val="0"/>
                        </a:spcBef>
                        <a:spcAft>
                          <a:spcPts val="1000"/>
                        </a:spcAft>
                      </a:pPr>
                      <a:r>
                        <a:rPr lang="en-US" sz="1400" dirty="0"/>
                        <a:t>153</a:t>
                      </a:r>
                      <a:endParaRPr lang="en-US" sz="1400" dirty="0">
                        <a:latin typeface="Calibri"/>
                        <a:ea typeface="Calibri"/>
                        <a:cs typeface="Times New Roman"/>
                      </a:endParaRPr>
                    </a:p>
                  </a:txBody>
                  <a:tcPr marL="60875" marR="60875" marT="0" marB="0" anchor="ctr"/>
                </a:tc>
              </a:tr>
              <a:tr h="415752">
                <a:tc>
                  <a:txBody>
                    <a:bodyPr/>
                    <a:lstStyle/>
                    <a:p>
                      <a:pPr marL="0" marR="0" algn="ctr">
                        <a:lnSpc>
                          <a:spcPct val="115000"/>
                        </a:lnSpc>
                        <a:spcBef>
                          <a:spcPts val="0"/>
                        </a:spcBef>
                        <a:spcAft>
                          <a:spcPts val="1000"/>
                        </a:spcAft>
                      </a:pPr>
                      <a:r>
                        <a:rPr lang="en-US" sz="1400"/>
                        <a:t>1</a:t>
                      </a:r>
                      <a:endParaRPr lang="en-US" sz="1400">
                        <a:latin typeface="Calibri"/>
                        <a:ea typeface="Calibri"/>
                        <a:cs typeface="Times New Roman"/>
                      </a:endParaRPr>
                    </a:p>
                  </a:txBody>
                  <a:tcPr marL="60875" marR="60875" marT="0" marB="0" anchor="ctr"/>
                </a:tc>
                <a:tc>
                  <a:txBody>
                    <a:bodyPr/>
                    <a:lstStyle/>
                    <a:p>
                      <a:pPr marL="0" marR="0" algn="ctr">
                        <a:lnSpc>
                          <a:spcPct val="115000"/>
                        </a:lnSpc>
                        <a:spcBef>
                          <a:spcPts val="0"/>
                        </a:spcBef>
                        <a:spcAft>
                          <a:spcPts val="1000"/>
                        </a:spcAft>
                      </a:pPr>
                      <a:r>
                        <a:rPr lang="en-US" sz="1400"/>
                        <a:t>1105</a:t>
                      </a:r>
                      <a:endParaRPr lang="en-US" sz="1400">
                        <a:latin typeface="Calibri"/>
                        <a:ea typeface="Calibri"/>
                        <a:cs typeface="Times New Roman"/>
                      </a:endParaRPr>
                    </a:p>
                  </a:txBody>
                  <a:tcPr marL="60875" marR="60875" marT="0" marB="0" anchor="ctr"/>
                </a:tc>
                <a:tc>
                  <a:txBody>
                    <a:bodyPr/>
                    <a:lstStyle/>
                    <a:p>
                      <a:pPr marL="0" marR="0" algn="ctr">
                        <a:lnSpc>
                          <a:spcPct val="115000"/>
                        </a:lnSpc>
                        <a:spcBef>
                          <a:spcPts val="0"/>
                        </a:spcBef>
                        <a:spcAft>
                          <a:spcPts val="1000"/>
                        </a:spcAft>
                      </a:pPr>
                      <a:r>
                        <a:rPr lang="en-US" sz="1400"/>
                        <a:t>Zibak</a:t>
                      </a:r>
                      <a:endParaRPr lang="en-US" sz="1400">
                        <a:latin typeface="Calibri"/>
                        <a:ea typeface="Calibri"/>
                        <a:cs typeface="Times New Roman"/>
                      </a:endParaRPr>
                    </a:p>
                  </a:txBody>
                  <a:tcPr marL="60875" marR="60875" marT="0" marB="0" anchor="ctr"/>
                </a:tc>
                <a:tc>
                  <a:txBody>
                    <a:bodyPr/>
                    <a:lstStyle/>
                    <a:p>
                      <a:pPr marL="0" marR="0" algn="ctr">
                        <a:lnSpc>
                          <a:spcPct val="115000"/>
                        </a:lnSpc>
                        <a:spcBef>
                          <a:spcPts val="0"/>
                        </a:spcBef>
                        <a:spcAft>
                          <a:spcPts val="1000"/>
                        </a:spcAft>
                      </a:pPr>
                      <a:r>
                        <a:rPr lang="en-US" sz="1400"/>
                        <a:t>11</a:t>
                      </a:r>
                      <a:endParaRPr lang="en-US" sz="1400">
                        <a:latin typeface="Calibri"/>
                        <a:ea typeface="Calibri"/>
                        <a:cs typeface="Times New Roman"/>
                      </a:endParaRPr>
                    </a:p>
                  </a:txBody>
                  <a:tcPr marL="60875" marR="60875" marT="0" marB="0" anchor="ctr"/>
                </a:tc>
                <a:tc>
                  <a:txBody>
                    <a:bodyPr/>
                    <a:lstStyle/>
                    <a:p>
                      <a:pPr marL="0" marR="0" algn="ctr">
                        <a:lnSpc>
                          <a:spcPct val="115000"/>
                        </a:lnSpc>
                        <a:spcBef>
                          <a:spcPts val="0"/>
                        </a:spcBef>
                        <a:spcAft>
                          <a:spcPts val="1000"/>
                        </a:spcAft>
                      </a:pPr>
                      <a:r>
                        <a:rPr lang="en-US" sz="1400"/>
                        <a:t>7100</a:t>
                      </a:r>
                      <a:endParaRPr lang="en-US" sz="1400">
                        <a:latin typeface="Calibri"/>
                        <a:ea typeface="Calibri"/>
                        <a:cs typeface="Times New Roman"/>
                      </a:endParaRPr>
                    </a:p>
                  </a:txBody>
                  <a:tcPr marL="60875" marR="60875" marT="0" marB="0" anchor="ctr"/>
                </a:tc>
                <a:tc>
                  <a:txBody>
                    <a:bodyPr/>
                    <a:lstStyle/>
                    <a:p>
                      <a:pPr marL="0" marR="0" algn="ctr">
                        <a:lnSpc>
                          <a:spcPct val="115000"/>
                        </a:lnSpc>
                        <a:spcBef>
                          <a:spcPts val="0"/>
                        </a:spcBef>
                        <a:spcAft>
                          <a:spcPts val="1000"/>
                        </a:spcAft>
                      </a:pPr>
                      <a:r>
                        <a:rPr lang="en-US" sz="1400" dirty="0"/>
                        <a:t>1</a:t>
                      </a:r>
                      <a:endParaRPr lang="en-US" sz="1400" dirty="0">
                        <a:latin typeface="Calibri"/>
                        <a:ea typeface="Calibri"/>
                        <a:cs typeface="Times New Roman"/>
                      </a:endParaRPr>
                    </a:p>
                  </a:txBody>
                  <a:tcPr marL="60875" marR="60875" marT="0" marB="0" anchor="ctr"/>
                </a:tc>
                <a:tc>
                  <a:txBody>
                    <a:bodyPr/>
                    <a:lstStyle/>
                    <a:p>
                      <a:pPr marL="0" marR="0" algn="ctr">
                        <a:lnSpc>
                          <a:spcPct val="115000"/>
                        </a:lnSpc>
                        <a:spcBef>
                          <a:spcPts val="0"/>
                        </a:spcBef>
                        <a:spcAft>
                          <a:spcPts val="1000"/>
                        </a:spcAft>
                      </a:pPr>
                      <a:r>
                        <a:rPr lang="en-US" sz="1400"/>
                        <a:t>1</a:t>
                      </a:r>
                      <a:endParaRPr lang="en-US" sz="1400">
                        <a:latin typeface="Calibri"/>
                        <a:ea typeface="Calibri"/>
                        <a:cs typeface="Times New Roman"/>
                      </a:endParaRPr>
                    </a:p>
                  </a:txBody>
                  <a:tcPr marL="60875" marR="60875" marT="0" marB="0" anchor="ctr"/>
                </a:tc>
                <a:tc>
                  <a:txBody>
                    <a:bodyPr/>
                    <a:lstStyle/>
                    <a:p>
                      <a:pPr marL="0" marR="0" algn="ctr">
                        <a:lnSpc>
                          <a:spcPct val="115000"/>
                        </a:lnSpc>
                        <a:spcBef>
                          <a:spcPts val="0"/>
                        </a:spcBef>
                        <a:spcAft>
                          <a:spcPts val="1000"/>
                        </a:spcAft>
                      </a:pPr>
                      <a:r>
                        <a:rPr lang="en-US" sz="1400"/>
                        <a:t>10</a:t>
                      </a:r>
                      <a:endParaRPr lang="en-US" sz="1400">
                        <a:latin typeface="Calibri"/>
                        <a:ea typeface="Calibri"/>
                        <a:cs typeface="Times New Roman"/>
                      </a:endParaRPr>
                    </a:p>
                  </a:txBody>
                  <a:tcPr marL="60875" marR="60875" marT="0" marB="0" anchor="ctr"/>
                </a:tc>
                <a:tc>
                  <a:txBody>
                    <a:bodyPr/>
                    <a:lstStyle/>
                    <a:p>
                      <a:pPr marL="0" marR="0" algn="ctr">
                        <a:lnSpc>
                          <a:spcPct val="115000"/>
                        </a:lnSpc>
                        <a:spcBef>
                          <a:spcPts val="0"/>
                        </a:spcBef>
                        <a:spcAft>
                          <a:spcPts val="1000"/>
                        </a:spcAft>
                      </a:pPr>
                      <a:r>
                        <a:rPr lang="en-US" sz="1400"/>
                        <a:t>3</a:t>
                      </a:r>
                      <a:endParaRPr lang="en-US" sz="1400">
                        <a:latin typeface="Calibri"/>
                        <a:ea typeface="Calibri"/>
                        <a:cs typeface="Times New Roman"/>
                      </a:endParaRPr>
                    </a:p>
                  </a:txBody>
                  <a:tcPr marL="60875" marR="60875" marT="0" marB="0" anchor="ctr"/>
                </a:tc>
                <a:tc>
                  <a:txBody>
                    <a:bodyPr/>
                    <a:lstStyle/>
                    <a:p>
                      <a:pPr marL="0" marR="0" algn="ctr">
                        <a:lnSpc>
                          <a:spcPct val="115000"/>
                        </a:lnSpc>
                        <a:spcBef>
                          <a:spcPts val="0"/>
                        </a:spcBef>
                        <a:spcAft>
                          <a:spcPts val="1000"/>
                        </a:spcAft>
                      </a:pPr>
                      <a:r>
                        <a:rPr lang="en-US" sz="1400"/>
                        <a:t>17</a:t>
                      </a:r>
                      <a:endParaRPr lang="en-US" sz="1400">
                        <a:latin typeface="Calibri"/>
                        <a:ea typeface="Calibri"/>
                        <a:cs typeface="Times New Roman"/>
                      </a:endParaRPr>
                    </a:p>
                  </a:txBody>
                  <a:tcPr marL="60875" marR="60875" marT="0" marB="0" anchor="ctr"/>
                </a:tc>
                <a:tc>
                  <a:txBody>
                    <a:bodyPr/>
                    <a:lstStyle/>
                    <a:p>
                      <a:pPr marL="0" marR="0" algn="ctr">
                        <a:lnSpc>
                          <a:spcPct val="115000"/>
                        </a:lnSpc>
                        <a:spcBef>
                          <a:spcPts val="0"/>
                        </a:spcBef>
                        <a:spcAft>
                          <a:spcPts val="1000"/>
                        </a:spcAft>
                      </a:pPr>
                      <a:r>
                        <a:rPr lang="en-US" sz="1400" dirty="0"/>
                        <a:t>51</a:t>
                      </a:r>
                      <a:endParaRPr lang="en-US" sz="1400" dirty="0">
                        <a:latin typeface="Calibri"/>
                        <a:ea typeface="Calibri"/>
                        <a:cs typeface="Times New Roman"/>
                      </a:endParaRPr>
                    </a:p>
                  </a:txBody>
                  <a:tcPr marL="60875" marR="60875" marT="0" marB="0" anchor="ctr"/>
                </a:tc>
              </a:tr>
              <a:tr h="415752">
                <a:tc>
                  <a:txBody>
                    <a:bodyPr/>
                    <a:lstStyle/>
                    <a:p>
                      <a:pPr marL="0" marR="0" algn="ctr">
                        <a:lnSpc>
                          <a:spcPct val="115000"/>
                        </a:lnSpc>
                        <a:spcBef>
                          <a:spcPts val="0"/>
                        </a:spcBef>
                        <a:spcAft>
                          <a:spcPts val="1000"/>
                        </a:spcAft>
                      </a:pPr>
                      <a:r>
                        <a:rPr lang="en-US" sz="1400"/>
                        <a:t>1</a:t>
                      </a:r>
                      <a:endParaRPr lang="en-US" sz="1400">
                        <a:latin typeface="Calibri"/>
                        <a:ea typeface="Calibri"/>
                        <a:cs typeface="Times New Roman"/>
                      </a:endParaRPr>
                    </a:p>
                  </a:txBody>
                  <a:tcPr marL="60875" marR="60875" marT="0" marB="0" anchor="ctr"/>
                </a:tc>
                <a:tc>
                  <a:txBody>
                    <a:bodyPr/>
                    <a:lstStyle/>
                    <a:p>
                      <a:pPr marL="0" marR="0" algn="ctr">
                        <a:lnSpc>
                          <a:spcPct val="115000"/>
                        </a:lnSpc>
                        <a:spcBef>
                          <a:spcPts val="0"/>
                        </a:spcBef>
                        <a:spcAft>
                          <a:spcPts val="1000"/>
                        </a:spcAft>
                      </a:pPr>
                      <a:r>
                        <a:rPr lang="en-US" sz="1400"/>
                        <a:t>1706</a:t>
                      </a:r>
                      <a:endParaRPr lang="en-US" sz="1400">
                        <a:latin typeface="Calibri"/>
                        <a:ea typeface="Calibri"/>
                        <a:cs typeface="Times New Roman"/>
                      </a:endParaRPr>
                    </a:p>
                  </a:txBody>
                  <a:tcPr marL="60875" marR="60875" marT="0" marB="0" anchor="ctr"/>
                </a:tc>
                <a:tc>
                  <a:txBody>
                    <a:bodyPr/>
                    <a:lstStyle/>
                    <a:p>
                      <a:pPr marL="0" marR="0" algn="ctr">
                        <a:lnSpc>
                          <a:spcPct val="115000"/>
                        </a:lnSpc>
                        <a:spcBef>
                          <a:spcPts val="0"/>
                        </a:spcBef>
                        <a:spcAft>
                          <a:spcPts val="1000"/>
                        </a:spcAft>
                      </a:pPr>
                      <a:r>
                        <a:rPr lang="en-US" sz="1400"/>
                        <a:t>Aqcha</a:t>
                      </a:r>
                      <a:endParaRPr lang="en-US" sz="1400">
                        <a:latin typeface="Calibri"/>
                        <a:ea typeface="Calibri"/>
                        <a:cs typeface="Times New Roman"/>
                      </a:endParaRPr>
                    </a:p>
                  </a:txBody>
                  <a:tcPr marL="60875" marR="60875" marT="0" marB="0" anchor="ctr"/>
                </a:tc>
                <a:tc>
                  <a:txBody>
                    <a:bodyPr/>
                    <a:lstStyle/>
                    <a:p>
                      <a:pPr marL="0" marR="0" algn="ctr">
                        <a:lnSpc>
                          <a:spcPct val="115000"/>
                        </a:lnSpc>
                        <a:spcBef>
                          <a:spcPts val="0"/>
                        </a:spcBef>
                        <a:spcAft>
                          <a:spcPts val="1000"/>
                        </a:spcAft>
                      </a:pPr>
                      <a:r>
                        <a:rPr lang="en-US" sz="1400"/>
                        <a:t>49</a:t>
                      </a:r>
                      <a:endParaRPr lang="en-US" sz="1400">
                        <a:latin typeface="Calibri"/>
                        <a:ea typeface="Calibri"/>
                        <a:cs typeface="Times New Roman"/>
                      </a:endParaRPr>
                    </a:p>
                  </a:txBody>
                  <a:tcPr marL="60875" marR="60875" marT="0" marB="0" anchor="ctr"/>
                </a:tc>
                <a:tc>
                  <a:txBody>
                    <a:bodyPr/>
                    <a:lstStyle/>
                    <a:p>
                      <a:pPr marL="0" marR="0" algn="ctr">
                        <a:lnSpc>
                          <a:spcPct val="115000"/>
                        </a:lnSpc>
                        <a:spcBef>
                          <a:spcPts val="0"/>
                        </a:spcBef>
                        <a:spcAft>
                          <a:spcPts val="1000"/>
                        </a:spcAft>
                      </a:pPr>
                      <a:r>
                        <a:rPr lang="en-US" sz="1400"/>
                        <a:t>53900</a:t>
                      </a:r>
                      <a:endParaRPr lang="en-US" sz="1400">
                        <a:latin typeface="Calibri"/>
                        <a:ea typeface="Calibri"/>
                        <a:cs typeface="Times New Roman"/>
                      </a:endParaRPr>
                    </a:p>
                  </a:txBody>
                  <a:tcPr marL="60875" marR="60875" marT="0" marB="0" anchor="ctr"/>
                </a:tc>
                <a:tc>
                  <a:txBody>
                    <a:bodyPr/>
                    <a:lstStyle/>
                    <a:p>
                      <a:pPr marL="0" marR="0" algn="ctr">
                        <a:lnSpc>
                          <a:spcPct val="115000"/>
                        </a:lnSpc>
                        <a:spcBef>
                          <a:spcPts val="0"/>
                        </a:spcBef>
                        <a:spcAft>
                          <a:spcPts val="1000"/>
                        </a:spcAft>
                      </a:pPr>
                      <a:r>
                        <a:rPr lang="en-US" sz="1400"/>
                        <a:t>8</a:t>
                      </a:r>
                      <a:endParaRPr lang="en-US" sz="1400">
                        <a:latin typeface="Calibri"/>
                        <a:ea typeface="Calibri"/>
                        <a:cs typeface="Times New Roman"/>
                      </a:endParaRPr>
                    </a:p>
                  </a:txBody>
                  <a:tcPr marL="60875" marR="60875" marT="0" marB="0" anchor="ctr"/>
                </a:tc>
                <a:tc>
                  <a:txBody>
                    <a:bodyPr/>
                    <a:lstStyle/>
                    <a:p>
                      <a:pPr marL="0" marR="0" algn="ctr">
                        <a:lnSpc>
                          <a:spcPct val="115000"/>
                        </a:lnSpc>
                        <a:spcBef>
                          <a:spcPts val="0"/>
                        </a:spcBef>
                        <a:spcAft>
                          <a:spcPts val="1000"/>
                        </a:spcAft>
                      </a:pPr>
                      <a:r>
                        <a:rPr lang="en-US" sz="1400"/>
                        <a:t>2</a:t>
                      </a:r>
                      <a:endParaRPr lang="en-US" sz="1400">
                        <a:latin typeface="Calibri"/>
                        <a:ea typeface="Calibri"/>
                        <a:cs typeface="Times New Roman"/>
                      </a:endParaRPr>
                    </a:p>
                  </a:txBody>
                  <a:tcPr marL="60875" marR="60875" marT="0" marB="0" anchor="ctr"/>
                </a:tc>
                <a:tc>
                  <a:txBody>
                    <a:bodyPr/>
                    <a:lstStyle/>
                    <a:p>
                      <a:pPr marL="0" marR="0" algn="ctr">
                        <a:lnSpc>
                          <a:spcPct val="115000"/>
                        </a:lnSpc>
                        <a:spcBef>
                          <a:spcPts val="0"/>
                        </a:spcBef>
                        <a:spcAft>
                          <a:spcPts val="1000"/>
                        </a:spcAft>
                      </a:pPr>
                      <a:r>
                        <a:rPr lang="en-US" sz="1400" dirty="0"/>
                        <a:t>18</a:t>
                      </a:r>
                      <a:endParaRPr lang="en-US" sz="1400" dirty="0">
                        <a:latin typeface="Calibri"/>
                        <a:ea typeface="Calibri"/>
                        <a:cs typeface="Times New Roman"/>
                      </a:endParaRPr>
                    </a:p>
                  </a:txBody>
                  <a:tcPr marL="60875" marR="60875" marT="0" marB="0" anchor="ctr"/>
                </a:tc>
                <a:tc>
                  <a:txBody>
                    <a:bodyPr/>
                    <a:lstStyle/>
                    <a:p>
                      <a:pPr marL="0" marR="0" algn="ctr">
                        <a:lnSpc>
                          <a:spcPct val="115000"/>
                        </a:lnSpc>
                        <a:spcBef>
                          <a:spcPts val="0"/>
                        </a:spcBef>
                        <a:spcAft>
                          <a:spcPts val="1000"/>
                        </a:spcAft>
                      </a:pPr>
                      <a:r>
                        <a:rPr lang="en-US" sz="1400"/>
                        <a:t>6</a:t>
                      </a:r>
                      <a:endParaRPr lang="en-US" sz="1400">
                        <a:latin typeface="Calibri"/>
                        <a:ea typeface="Calibri"/>
                        <a:cs typeface="Times New Roman"/>
                      </a:endParaRPr>
                    </a:p>
                  </a:txBody>
                  <a:tcPr marL="60875" marR="60875" marT="0" marB="0" anchor="ctr"/>
                </a:tc>
                <a:tc>
                  <a:txBody>
                    <a:bodyPr/>
                    <a:lstStyle/>
                    <a:p>
                      <a:pPr marL="0" marR="0" algn="ctr">
                        <a:lnSpc>
                          <a:spcPct val="115000"/>
                        </a:lnSpc>
                        <a:spcBef>
                          <a:spcPts val="0"/>
                        </a:spcBef>
                        <a:spcAft>
                          <a:spcPts val="1000"/>
                        </a:spcAft>
                      </a:pPr>
                      <a:r>
                        <a:rPr lang="en-US" sz="1400"/>
                        <a:t>17</a:t>
                      </a:r>
                      <a:endParaRPr lang="en-US" sz="1400">
                        <a:latin typeface="Calibri"/>
                        <a:ea typeface="Calibri"/>
                        <a:cs typeface="Times New Roman"/>
                      </a:endParaRPr>
                    </a:p>
                  </a:txBody>
                  <a:tcPr marL="60875" marR="60875" marT="0" marB="0" anchor="ctr"/>
                </a:tc>
                <a:tc>
                  <a:txBody>
                    <a:bodyPr/>
                    <a:lstStyle/>
                    <a:p>
                      <a:pPr marL="0" marR="0" algn="ctr">
                        <a:lnSpc>
                          <a:spcPct val="115000"/>
                        </a:lnSpc>
                        <a:spcBef>
                          <a:spcPts val="0"/>
                        </a:spcBef>
                        <a:spcAft>
                          <a:spcPts val="1000"/>
                        </a:spcAft>
                      </a:pPr>
                      <a:r>
                        <a:rPr lang="en-US" sz="1400" dirty="0"/>
                        <a:t>102</a:t>
                      </a:r>
                      <a:endParaRPr lang="en-US" sz="1400" dirty="0">
                        <a:latin typeface="Calibri"/>
                        <a:ea typeface="Calibri"/>
                        <a:cs typeface="Times New Roman"/>
                      </a:endParaRPr>
                    </a:p>
                  </a:txBody>
                  <a:tcPr marL="60875" marR="60875" marT="0" marB="0" anchor="ctr"/>
                </a:tc>
              </a:tr>
              <a:tr h="831501">
                <a:tc>
                  <a:txBody>
                    <a:bodyPr/>
                    <a:lstStyle/>
                    <a:p>
                      <a:pPr marL="0" marR="0" algn="ctr">
                        <a:lnSpc>
                          <a:spcPct val="115000"/>
                        </a:lnSpc>
                        <a:spcBef>
                          <a:spcPts val="0"/>
                        </a:spcBef>
                        <a:spcAft>
                          <a:spcPts val="1000"/>
                        </a:spcAft>
                      </a:pPr>
                      <a:r>
                        <a:rPr lang="en-US" sz="1400"/>
                        <a:t>1</a:t>
                      </a:r>
                      <a:endParaRPr lang="en-US" sz="1400">
                        <a:latin typeface="Calibri"/>
                        <a:ea typeface="Calibri"/>
                        <a:cs typeface="Times New Roman"/>
                      </a:endParaRPr>
                    </a:p>
                  </a:txBody>
                  <a:tcPr marL="60875" marR="60875" marT="0" marB="0" anchor="ctr"/>
                </a:tc>
                <a:tc>
                  <a:txBody>
                    <a:bodyPr/>
                    <a:lstStyle/>
                    <a:p>
                      <a:pPr marL="0" marR="0" algn="ctr">
                        <a:lnSpc>
                          <a:spcPct val="115000"/>
                        </a:lnSpc>
                        <a:spcBef>
                          <a:spcPts val="0"/>
                        </a:spcBef>
                        <a:spcAft>
                          <a:spcPts val="1000"/>
                        </a:spcAft>
                      </a:pPr>
                      <a:r>
                        <a:rPr lang="en-US" sz="1400"/>
                        <a:t>1711</a:t>
                      </a:r>
                      <a:endParaRPr lang="en-US" sz="1400">
                        <a:latin typeface="Calibri"/>
                        <a:ea typeface="Calibri"/>
                        <a:cs typeface="Times New Roman"/>
                      </a:endParaRPr>
                    </a:p>
                  </a:txBody>
                  <a:tcPr marL="60875" marR="60875" marT="0" marB="0" anchor="ctr"/>
                </a:tc>
                <a:tc>
                  <a:txBody>
                    <a:bodyPr/>
                    <a:lstStyle/>
                    <a:p>
                      <a:pPr marL="0" marR="0" algn="ctr">
                        <a:lnSpc>
                          <a:spcPct val="115000"/>
                        </a:lnSpc>
                        <a:spcBef>
                          <a:spcPts val="0"/>
                        </a:spcBef>
                        <a:spcAft>
                          <a:spcPts val="1000"/>
                        </a:spcAft>
                      </a:pPr>
                      <a:r>
                        <a:rPr lang="en-US" sz="1400"/>
                        <a:t>Qush Tipa</a:t>
                      </a:r>
                      <a:endParaRPr lang="en-US" sz="1400">
                        <a:latin typeface="Calibri"/>
                        <a:ea typeface="Calibri"/>
                        <a:cs typeface="Times New Roman"/>
                      </a:endParaRPr>
                    </a:p>
                  </a:txBody>
                  <a:tcPr marL="60875" marR="60875" marT="0" marB="0" anchor="ctr"/>
                </a:tc>
                <a:tc>
                  <a:txBody>
                    <a:bodyPr/>
                    <a:lstStyle/>
                    <a:p>
                      <a:pPr marL="0" marR="0" algn="ctr">
                        <a:lnSpc>
                          <a:spcPct val="115000"/>
                        </a:lnSpc>
                        <a:spcBef>
                          <a:spcPts val="0"/>
                        </a:spcBef>
                        <a:spcAft>
                          <a:spcPts val="1000"/>
                        </a:spcAft>
                      </a:pPr>
                      <a:r>
                        <a:rPr lang="en-US" sz="1400" dirty="0"/>
                        <a:t>10</a:t>
                      </a:r>
                      <a:endParaRPr lang="en-US" sz="1400" dirty="0">
                        <a:latin typeface="Calibri"/>
                        <a:ea typeface="Calibri"/>
                        <a:cs typeface="Times New Roman"/>
                      </a:endParaRPr>
                    </a:p>
                  </a:txBody>
                  <a:tcPr marL="60875" marR="60875" marT="0" marB="0" anchor="ctr"/>
                </a:tc>
                <a:tc>
                  <a:txBody>
                    <a:bodyPr/>
                    <a:lstStyle/>
                    <a:p>
                      <a:pPr marL="0" marR="0" algn="ctr">
                        <a:lnSpc>
                          <a:spcPct val="115000"/>
                        </a:lnSpc>
                        <a:spcBef>
                          <a:spcPts val="0"/>
                        </a:spcBef>
                        <a:spcAft>
                          <a:spcPts val="1000"/>
                        </a:spcAft>
                      </a:pPr>
                      <a:r>
                        <a:rPr lang="en-US" sz="1400"/>
                        <a:t>21400</a:t>
                      </a:r>
                      <a:endParaRPr lang="en-US" sz="1400">
                        <a:latin typeface="Calibri"/>
                        <a:ea typeface="Calibri"/>
                        <a:cs typeface="Times New Roman"/>
                      </a:endParaRPr>
                    </a:p>
                  </a:txBody>
                  <a:tcPr marL="60875" marR="60875" marT="0" marB="0" anchor="ctr"/>
                </a:tc>
                <a:tc>
                  <a:txBody>
                    <a:bodyPr/>
                    <a:lstStyle/>
                    <a:p>
                      <a:pPr marL="0" marR="0" algn="ctr">
                        <a:lnSpc>
                          <a:spcPct val="115000"/>
                        </a:lnSpc>
                        <a:spcBef>
                          <a:spcPts val="0"/>
                        </a:spcBef>
                        <a:spcAft>
                          <a:spcPts val="1000"/>
                        </a:spcAft>
                      </a:pPr>
                      <a:r>
                        <a:rPr lang="en-US" sz="1400"/>
                        <a:t>3</a:t>
                      </a:r>
                      <a:endParaRPr lang="en-US" sz="1400">
                        <a:latin typeface="Calibri"/>
                        <a:ea typeface="Calibri"/>
                        <a:cs typeface="Times New Roman"/>
                      </a:endParaRPr>
                    </a:p>
                  </a:txBody>
                  <a:tcPr marL="60875" marR="60875" marT="0" marB="0" anchor="ctr"/>
                </a:tc>
                <a:tc>
                  <a:txBody>
                    <a:bodyPr/>
                    <a:lstStyle/>
                    <a:p>
                      <a:pPr marL="0" marR="0" algn="ctr">
                        <a:lnSpc>
                          <a:spcPct val="115000"/>
                        </a:lnSpc>
                        <a:spcBef>
                          <a:spcPts val="0"/>
                        </a:spcBef>
                        <a:spcAft>
                          <a:spcPts val="1000"/>
                        </a:spcAft>
                      </a:pPr>
                      <a:r>
                        <a:rPr lang="en-US" sz="1400"/>
                        <a:t>1</a:t>
                      </a:r>
                      <a:endParaRPr lang="en-US" sz="1400">
                        <a:latin typeface="Calibri"/>
                        <a:ea typeface="Calibri"/>
                        <a:cs typeface="Times New Roman"/>
                      </a:endParaRPr>
                    </a:p>
                  </a:txBody>
                  <a:tcPr marL="60875" marR="60875" marT="0" marB="0" anchor="ctr"/>
                </a:tc>
                <a:tc>
                  <a:txBody>
                    <a:bodyPr/>
                    <a:lstStyle/>
                    <a:p>
                      <a:pPr marL="0" marR="0" algn="ctr">
                        <a:lnSpc>
                          <a:spcPct val="115000"/>
                        </a:lnSpc>
                        <a:spcBef>
                          <a:spcPts val="0"/>
                        </a:spcBef>
                        <a:spcAft>
                          <a:spcPts val="1000"/>
                        </a:spcAft>
                      </a:pPr>
                      <a:r>
                        <a:rPr lang="en-US" sz="1400"/>
                        <a:t>21</a:t>
                      </a:r>
                      <a:endParaRPr lang="en-US" sz="1400">
                        <a:latin typeface="Calibri"/>
                        <a:ea typeface="Calibri"/>
                        <a:cs typeface="Times New Roman"/>
                      </a:endParaRPr>
                    </a:p>
                  </a:txBody>
                  <a:tcPr marL="60875" marR="60875" marT="0" marB="0" anchor="ctr"/>
                </a:tc>
                <a:tc>
                  <a:txBody>
                    <a:bodyPr/>
                    <a:lstStyle/>
                    <a:p>
                      <a:pPr marL="0" marR="0" algn="ctr">
                        <a:lnSpc>
                          <a:spcPct val="115000"/>
                        </a:lnSpc>
                        <a:spcBef>
                          <a:spcPts val="0"/>
                        </a:spcBef>
                        <a:spcAft>
                          <a:spcPts val="1000"/>
                        </a:spcAft>
                      </a:pPr>
                      <a:r>
                        <a:rPr lang="en-US" sz="1400" dirty="0"/>
                        <a:t>3</a:t>
                      </a:r>
                      <a:endParaRPr lang="en-US" sz="1400" dirty="0">
                        <a:latin typeface="Calibri"/>
                        <a:ea typeface="Calibri"/>
                        <a:cs typeface="Times New Roman"/>
                      </a:endParaRPr>
                    </a:p>
                  </a:txBody>
                  <a:tcPr marL="60875" marR="60875" marT="0" marB="0" anchor="ctr"/>
                </a:tc>
                <a:tc>
                  <a:txBody>
                    <a:bodyPr/>
                    <a:lstStyle/>
                    <a:p>
                      <a:pPr marL="0" marR="0" algn="ctr">
                        <a:lnSpc>
                          <a:spcPct val="115000"/>
                        </a:lnSpc>
                        <a:spcBef>
                          <a:spcPts val="0"/>
                        </a:spcBef>
                        <a:spcAft>
                          <a:spcPts val="1000"/>
                        </a:spcAft>
                      </a:pPr>
                      <a:r>
                        <a:rPr lang="en-US" sz="1400"/>
                        <a:t>17</a:t>
                      </a:r>
                      <a:endParaRPr lang="en-US" sz="1400">
                        <a:latin typeface="Calibri"/>
                        <a:ea typeface="Calibri"/>
                        <a:cs typeface="Times New Roman"/>
                      </a:endParaRPr>
                    </a:p>
                  </a:txBody>
                  <a:tcPr marL="60875" marR="60875" marT="0" marB="0" anchor="ctr"/>
                </a:tc>
                <a:tc>
                  <a:txBody>
                    <a:bodyPr/>
                    <a:lstStyle/>
                    <a:p>
                      <a:pPr marL="0" marR="0" algn="ctr">
                        <a:lnSpc>
                          <a:spcPct val="115000"/>
                        </a:lnSpc>
                        <a:spcBef>
                          <a:spcPts val="0"/>
                        </a:spcBef>
                        <a:spcAft>
                          <a:spcPts val="1000"/>
                        </a:spcAft>
                      </a:pPr>
                      <a:r>
                        <a:rPr lang="en-US" sz="1400" dirty="0"/>
                        <a:t>51</a:t>
                      </a:r>
                      <a:endParaRPr lang="en-US" sz="1400" dirty="0">
                        <a:latin typeface="Calibri"/>
                        <a:ea typeface="Calibri"/>
                        <a:cs typeface="Times New Roman"/>
                      </a:endParaRPr>
                    </a:p>
                  </a:txBody>
                  <a:tcPr marL="60875" marR="60875" marT="0" marB="0" anchor="ctr"/>
                </a:tc>
              </a:tr>
              <a:tr h="421190">
                <a:tc>
                  <a:txBody>
                    <a:bodyPr/>
                    <a:lstStyle/>
                    <a:p>
                      <a:pPr marL="0" marR="0" algn="ctr">
                        <a:lnSpc>
                          <a:spcPct val="115000"/>
                        </a:lnSpc>
                        <a:spcBef>
                          <a:spcPts val="0"/>
                        </a:spcBef>
                        <a:spcAft>
                          <a:spcPts val="1000"/>
                        </a:spcAft>
                      </a:pPr>
                      <a:r>
                        <a:rPr lang="en-US" sz="1400"/>
                        <a:t>1</a:t>
                      </a:r>
                      <a:endParaRPr lang="en-US" sz="1400">
                        <a:latin typeface="Calibri"/>
                        <a:ea typeface="Calibri"/>
                        <a:cs typeface="Times New Roman"/>
                      </a:endParaRPr>
                    </a:p>
                  </a:txBody>
                  <a:tcPr marL="60875" marR="60875" marT="0" marB="0" anchor="ctr"/>
                </a:tc>
                <a:tc>
                  <a:txBody>
                    <a:bodyPr/>
                    <a:lstStyle/>
                    <a:p>
                      <a:pPr marL="0" marR="0" algn="ctr">
                        <a:lnSpc>
                          <a:spcPct val="115000"/>
                        </a:lnSpc>
                        <a:spcBef>
                          <a:spcPts val="0"/>
                        </a:spcBef>
                        <a:spcAft>
                          <a:spcPts val="1000"/>
                        </a:spcAft>
                      </a:pPr>
                      <a:r>
                        <a:rPr lang="en-US" sz="1400"/>
                        <a:t>1810</a:t>
                      </a:r>
                      <a:endParaRPr lang="en-US" sz="1400">
                        <a:latin typeface="Calibri"/>
                        <a:ea typeface="Calibri"/>
                        <a:cs typeface="Times New Roman"/>
                      </a:endParaRPr>
                    </a:p>
                  </a:txBody>
                  <a:tcPr marL="60875" marR="60875" marT="0" marB="0" anchor="ctr"/>
                </a:tc>
                <a:tc>
                  <a:txBody>
                    <a:bodyPr/>
                    <a:lstStyle/>
                    <a:p>
                      <a:pPr marL="0" marR="0" algn="ctr">
                        <a:lnSpc>
                          <a:spcPct val="115000"/>
                        </a:lnSpc>
                        <a:spcBef>
                          <a:spcPts val="0"/>
                        </a:spcBef>
                        <a:spcAft>
                          <a:spcPts val="1000"/>
                        </a:spcAft>
                      </a:pPr>
                      <a:r>
                        <a:rPr lang="en-US" sz="1400"/>
                        <a:t>Almar</a:t>
                      </a:r>
                      <a:endParaRPr lang="en-US" sz="1400">
                        <a:latin typeface="Calibri"/>
                        <a:ea typeface="Calibri"/>
                        <a:cs typeface="Times New Roman"/>
                      </a:endParaRPr>
                    </a:p>
                  </a:txBody>
                  <a:tcPr marL="60875" marR="60875" marT="0" marB="0" anchor="ctr"/>
                </a:tc>
                <a:tc>
                  <a:txBody>
                    <a:bodyPr/>
                    <a:lstStyle/>
                    <a:p>
                      <a:pPr marL="0" marR="0" algn="ctr">
                        <a:lnSpc>
                          <a:spcPct val="115000"/>
                        </a:lnSpc>
                        <a:spcBef>
                          <a:spcPts val="0"/>
                        </a:spcBef>
                        <a:spcAft>
                          <a:spcPts val="1000"/>
                        </a:spcAft>
                      </a:pPr>
                      <a:r>
                        <a:rPr lang="en-US" sz="1400"/>
                        <a:t>18</a:t>
                      </a:r>
                      <a:endParaRPr lang="en-US" sz="1400">
                        <a:latin typeface="Calibri"/>
                        <a:ea typeface="Calibri"/>
                        <a:cs typeface="Times New Roman"/>
                      </a:endParaRPr>
                    </a:p>
                  </a:txBody>
                  <a:tcPr marL="60875" marR="60875" marT="0" marB="0" anchor="ctr"/>
                </a:tc>
                <a:tc>
                  <a:txBody>
                    <a:bodyPr/>
                    <a:lstStyle/>
                    <a:p>
                      <a:pPr marL="0" marR="0" algn="ctr">
                        <a:lnSpc>
                          <a:spcPct val="115000"/>
                        </a:lnSpc>
                        <a:spcBef>
                          <a:spcPts val="0"/>
                        </a:spcBef>
                        <a:spcAft>
                          <a:spcPts val="1000"/>
                        </a:spcAft>
                      </a:pPr>
                      <a:r>
                        <a:rPr lang="en-US" sz="1400"/>
                        <a:t>17900</a:t>
                      </a:r>
                      <a:endParaRPr lang="en-US" sz="1400">
                        <a:latin typeface="Calibri"/>
                        <a:ea typeface="Calibri"/>
                        <a:cs typeface="Times New Roman"/>
                      </a:endParaRPr>
                    </a:p>
                  </a:txBody>
                  <a:tcPr marL="60875" marR="60875" marT="0" marB="0" anchor="ctr"/>
                </a:tc>
                <a:tc>
                  <a:txBody>
                    <a:bodyPr/>
                    <a:lstStyle/>
                    <a:p>
                      <a:pPr marL="0" marR="0" algn="ctr">
                        <a:lnSpc>
                          <a:spcPct val="115000"/>
                        </a:lnSpc>
                        <a:spcBef>
                          <a:spcPts val="0"/>
                        </a:spcBef>
                        <a:spcAft>
                          <a:spcPts val="1000"/>
                        </a:spcAft>
                      </a:pPr>
                      <a:r>
                        <a:rPr lang="en-US" sz="1400"/>
                        <a:t>3</a:t>
                      </a:r>
                      <a:endParaRPr lang="en-US" sz="1400">
                        <a:latin typeface="Calibri"/>
                        <a:ea typeface="Calibri"/>
                        <a:cs typeface="Times New Roman"/>
                      </a:endParaRPr>
                    </a:p>
                  </a:txBody>
                  <a:tcPr marL="60875" marR="60875" marT="0" marB="0" anchor="ctr"/>
                </a:tc>
                <a:tc>
                  <a:txBody>
                    <a:bodyPr/>
                    <a:lstStyle/>
                    <a:p>
                      <a:pPr marL="0" marR="0" algn="ctr">
                        <a:lnSpc>
                          <a:spcPct val="115000"/>
                        </a:lnSpc>
                        <a:spcBef>
                          <a:spcPts val="0"/>
                        </a:spcBef>
                        <a:spcAft>
                          <a:spcPts val="1000"/>
                        </a:spcAft>
                      </a:pPr>
                      <a:r>
                        <a:rPr lang="en-US" sz="1400"/>
                        <a:t>1</a:t>
                      </a:r>
                      <a:endParaRPr lang="en-US" sz="1400">
                        <a:latin typeface="Calibri"/>
                        <a:ea typeface="Calibri"/>
                        <a:cs typeface="Times New Roman"/>
                      </a:endParaRPr>
                    </a:p>
                  </a:txBody>
                  <a:tcPr marL="60875" marR="60875" marT="0" marB="0" anchor="ctr"/>
                </a:tc>
                <a:tc>
                  <a:txBody>
                    <a:bodyPr/>
                    <a:lstStyle/>
                    <a:p>
                      <a:pPr marL="0" marR="0" algn="ctr">
                        <a:lnSpc>
                          <a:spcPct val="115000"/>
                        </a:lnSpc>
                        <a:spcBef>
                          <a:spcPts val="0"/>
                        </a:spcBef>
                        <a:spcAft>
                          <a:spcPts val="1000"/>
                        </a:spcAft>
                      </a:pPr>
                      <a:r>
                        <a:rPr lang="en-US" sz="1400"/>
                        <a:t>29</a:t>
                      </a:r>
                      <a:endParaRPr lang="en-US" sz="1400">
                        <a:latin typeface="Calibri"/>
                        <a:ea typeface="Calibri"/>
                        <a:cs typeface="Times New Roman"/>
                      </a:endParaRPr>
                    </a:p>
                  </a:txBody>
                  <a:tcPr marL="60875" marR="60875" marT="0" marB="0" anchor="ctr"/>
                </a:tc>
                <a:tc>
                  <a:txBody>
                    <a:bodyPr/>
                    <a:lstStyle/>
                    <a:p>
                      <a:pPr marL="0" marR="0" algn="ctr">
                        <a:lnSpc>
                          <a:spcPct val="115000"/>
                        </a:lnSpc>
                        <a:spcBef>
                          <a:spcPts val="0"/>
                        </a:spcBef>
                        <a:spcAft>
                          <a:spcPts val="1000"/>
                        </a:spcAft>
                      </a:pPr>
                      <a:r>
                        <a:rPr lang="en-US" sz="1400" dirty="0"/>
                        <a:t>3</a:t>
                      </a:r>
                      <a:endParaRPr lang="en-US" sz="1400" dirty="0">
                        <a:latin typeface="Calibri"/>
                        <a:ea typeface="Calibri"/>
                        <a:cs typeface="Times New Roman"/>
                      </a:endParaRPr>
                    </a:p>
                  </a:txBody>
                  <a:tcPr marL="60875" marR="60875" marT="0" marB="0" anchor="ctr"/>
                </a:tc>
                <a:tc>
                  <a:txBody>
                    <a:bodyPr/>
                    <a:lstStyle/>
                    <a:p>
                      <a:pPr marL="0" marR="0" algn="ctr">
                        <a:lnSpc>
                          <a:spcPct val="115000"/>
                        </a:lnSpc>
                        <a:spcBef>
                          <a:spcPts val="0"/>
                        </a:spcBef>
                        <a:spcAft>
                          <a:spcPts val="1000"/>
                        </a:spcAft>
                      </a:pPr>
                      <a:r>
                        <a:rPr lang="en-US" sz="1400" dirty="0"/>
                        <a:t>17</a:t>
                      </a:r>
                      <a:endParaRPr lang="en-US" sz="1400" dirty="0">
                        <a:latin typeface="Calibri"/>
                        <a:ea typeface="Calibri"/>
                        <a:cs typeface="Times New Roman"/>
                      </a:endParaRPr>
                    </a:p>
                  </a:txBody>
                  <a:tcPr marL="60875" marR="60875" marT="0" marB="0" anchor="ctr"/>
                </a:tc>
                <a:tc>
                  <a:txBody>
                    <a:bodyPr/>
                    <a:lstStyle/>
                    <a:p>
                      <a:pPr marL="0" marR="0" algn="ctr">
                        <a:lnSpc>
                          <a:spcPct val="115000"/>
                        </a:lnSpc>
                        <a:spcBef>
                          <a:spcPts val="0"/>
                        </a:spcBef>
                        <a:spcAft>
                          <a:spcPts val="1000"/>
                        </a:spcAft>
                      </a:pPr>
                      <a:r>
                        <a:rPr lang="en-US" sz="1400" dirty="0"/>
                        <a:t>51</a:t>
                      </a:r>
                      <a:endParaRPr lang="en-US" sz="1400" dirty="0">
                        <a:latin typeface="Calibri"/>
                        <a:ea typeface="Calibri"/>
                        <a:cs typeface="Times New Roman"/>
                      </a:endParaRPr>
                    </a:p>
                  </a:txBody>
                  <a:tcPr marL="60875" marR="60875" marT="0" marB="0" anchor="ctr"/>
                </a:tc>
              </a:tr>
              <a:tr h="831501">
                <a:tc>
                  <a:txBody>
                    <a:bodyPr/>
                    <a:lstStyle/>
                    <a:p>
                      <a:pPr marL="0" marR="0" algn="ctr">
                        <a:lnSpc>
                          <a:spcPct val="115000"/>
                        </a:lnSpc>
                        <a:spcBef>
                          <a:spcPts val="0"/>
                        </a:spcBef>
                        <a:spcAft>
                          <a:spcPts val="1000"/>
                        </a:spcAft>
                      </a:pPr>
                      <a:endParaRPr lang="en-US" sz="1400">
                        <a:solidFill>
                          <a:srgbClr val="000000"/>
                        </a:solidFill>
                        <a:latin typeface="Times New Roman"/>
                        <a:ea typeface="Calibri"/>
                        <a:cs typeface="Times New Roman"/>
                      </a:endParaRPr>
                    </a:p>
                  </a:txBody>
                  <a:tcPr marL="60875" marR="60875" marT="0" marB="0" anchor="ctr"/>
                </a:tc>
                <a:tc>
                  <a:txBody>
                    <a:bodyPr/>
                    <a:lstStyle/>
                    <a:p>
                      <a:pPr marL="0" marR="0" algn="ctr">
                        <a:lnSpc>
                          <a:spcPct val="115000"/>
                        </a:lnSpc>
                        <a:spcBef>
                          <a:spcPts val="0"/>
                        </a:spcBef>
                        <a:spcAft>
                          <a:spcPts val="1000"/>
                        </a:spcAft>
                      </a:pPr>
                      <a:endParaRPr lang="en-US" sz="1400">
                        <a:solidFill>
                          <a:srgbClr val="000000"/>
                        </a:solidFill>
                        <a:latin typeface="Times New Roman"/>
                        <a:ea typeface="Calibri"/>
                        <a:cs typeface="Times New Roman"/>
                      </a:endParaRPr>
                    </a:p>
                  </a:txBody>
                  <a:tcPr marL="60875" marR="60875" marT="0" marB="0" anchor="ctr"/>
                </a:tc>
                <a:tc>
                  <a:txBody>
                    <a:bodyPr/>
                    <a:lstStyle/>
                    <a:p>
                      <a:pPr marL="0" marR="0" algn="ctr">
                        <a:lnSpc>
                          <a:spcPct val="115000"/>
                        </a:lnSpc>
                        <a:spcBef>
                          <a:spcPts val="0"/>
                        </a:spcBef>
                        <a:spcAft>
                          <a:spcPts val="1000"/>
                        </a:spcAft>
                      </a:pPr>
                      <a:endParaRPr lang="en-US" sz="1400">
                        <a:solidFill>
                          <a:srgbClr val="000000"/>
                        </a:solidFill>
                        <a:latin typeface="Times New Roman"/>
                        <a:ea typeface="Calibri"/>
                        <a:cs typeface="Times New Roman"/>
                      </a:endParaRPr>
                    </a:p>
                  </a:txBody>
                  <a:tcPr marL="60875" marR="60875" marT="0" marB="0" anchor="ctr"/>
                </a:tc>
                <a:tc>
                  <a:txBody>
                    <a:bodyPr/>
                    <a:lstStyle/>
                    <a:p>
                      <a:pPr marL="0" marR="0" algn="ctr">
                        <a:lnSpc>
                          <a:spcPct val="115000"/>
                        </a:lnSpc>
                        <a:spcBef>
                          <a:spcPts val="0"/>
                        </a:spcBef>
                        <a:spcAft>
                          <a:spcPts val="1000"/>
                        </a:spcAft>
                      </a:pPr>
                      <a:endParaRPr lang="en-US" sz="1400">
                        <a:solidFill>
                          <a:srgbClr val="000000"/>
                        </a:solidFill>
                        <a:latin typeface="Times New Roman"/>
                        <a:ea typeface="Calibri"/>
                        <a:cs typeface="Times New Roman"/>
                      </a:endParaRPr>
                    </a:p>
                  </a:txBody>
                  <a:tcPr marL="60875" marR="60875" marT="0" marB="0" anchor="ctr"/>
                </a:tc>
                <a:tc>
                  <a:txBody>
                    <a:bodyPr/>
                    <a:lstStyle/>
                    <a:p>
                      <a:pPr marL="0" marR="0" algn="ctr">
                        <a:lnSpc>
                          <a:spcPct val="115000"/>
                        </a:lnSpc>
                        <a:spcBef>
                          <a:spcPts val="0"/>
                        </a:spcBef>
                        <a:spcAft>
                          <a:spcPts val="1000"/>
                        </a:spcAft>
                      </a:pPr>
                      <a:endParaRPr lang="en-US" sz="1400">
                        <a:solidFill>
                          <a:srgbClr val="000000"/>
                        </a:solidFill>
                        <a:latin typeface="Times New Roman"/>
                        <a:ea typeface="Calibri"/>
                        <a:cs typeface="Times New Roman"/>
                      </a:endParaRPr>
                    </a:p>
                  </a:txBody>
                  <a:tcPr marL="60875" marR="60875" marT="0" marB="0" anchor="ctr"/>
                </a:tc>
                <a:tc>
                  <a:txBody>
                    <a:bodyPr/>
                    <a:lstStyle/>
                    <a:p>
                      <a:pPr marL="0" marR="0" algn="ctr">
                        <a:lnSpc>
                          <a:spcPct val="115000"/>
                        </a:lnSpc>
                        <a:spcBef>
                          <a:spcPts val="0"/>
                        </a:spcBef>
                        <a:spcAft>
                          <a:spcPts val="1000"/>
                        </a:spcAft>
                      </a:pPr>
                      <a:endParaRPr lang="en-US" sz="1400">
                        <a:solidFill>
                          <a:srgbClr val="000000"/>
                        </a:solidFill>
                        <a:latin typeface="Times New Roman"/>
                        <a:ea typeface="Calibri"/>
                        <a:cs typeface="Times New Roman"/>
                      </a:endParaRPr>
                    </a:p>
                  </a:txBody>
                  <a:tcPr marL="60875" marR="60875" marT="0" marB="0" anchor="ctr"/>
                </a:tc>
                <a:tc>
                  <a:txBody>
                    <a:bodyPr/>
                    <a:lstStyle/>
                    <a:p>
                      <a:pPr marL="0" marR="0" algn="ctr">
                        <a:lnSpc>
                          <a:spcPct val="115000"/>
                        </a:lnSpc>
                        <a:spcBef>
                          <a:spcPts val="0"/>
                        </a:spcBef>
                        <a:spcAft>
                          <a:spcPts val="1000"/>
                        </a:spcAft>
                      </a:pPr>
                      <a:endParaRPr lang="en-US" sz="1400">
                        <a:latin typeface="Calibri"/>
                        <a:ea typeface="Calibri"/>
                        <a:cs typeface="Times New Roman"/>
                      </a:endParaRPr>
                    </a:p>
                  </a:txBody>
                  <a:tcPr marL="60875" marR="60875" marT="0" marB="0" anchor="ctr"/>
                </a:tc>
                <a:tc>
                  <a:txBody>
                    <a:bodyPr/>
                    <a:lstStyle/>
                    <a:p>
                      <a:pPr marL="0" marR="0" algn="ctr">
                        <a:lnSpc>
                          <a:spcPct val="115000"/>
                        </a:lnSpc>
                        <a:spcBef>
                          <a:spcPts val="0"/>
                        </a:spcBef>
                        <a:spcAft>
                          <a:spcPts val="1000"/>
                        </a:spcAft>
                      </a:pPr>
                      <a:r>
                        <a:rPr lang="en-US" sz="1400" b="1" dirty="0"/>
                        <a:t>Total</a:t>
                      </a:r>
                      <a:endParaRPr lang="en-US" sz="1400" b="1" dirty="0">
                        <a:latin typeface="Calibri"/>
                        <a:ea typeface="Calibri"/>
                        <a:cs typeface="Times New Roman"/>
                      </a:endParaRPr>
                    </a:p>
                  </a:txBody>
                  <a:tcPr marL="60875" marR="60875" marT="0" marB="0" anchor="ctr"/>
                </a:tc>
                <a:tc>
                  <a:txBody>
                    <a:bodyPr/>
                    <a:lstStyle/>
                    <a:p>
                      <a:pPr marL="0" marR="0" algn="ctr">
                        <a:lnSpc>
                          <a:spcPct val="115000"/>
                        </a:lnSpc>
                        <a:spcBef>
                          <a:spcPts val="0"/>
                        </a:spcBef>
                        <a:spcAft>
                          <a:spcPts val="1000"/>
                        </a:spcAft>
                      </a:pPr>
                      <a:r>
                        <a:rPr lang="en-US" sz="1400" b="1" dirty="0"/>
                        <a:t>24</a:t>
                      </a:r>
                      <a:endParaRPr lang="en-US" sz="1400" b="1" dirty="0">
                        <a:latin typeface="Calibri"/>
                        <a:ea typeface="Calibri"/>
                        <a:cs typeface="Times New Roman"/>
                      </a:endParaRPr>
                    </a:p>
                  </a:txBody>
                  <a:tcPr marL="60875" marR="60875" marT="0" marB="0" anchor="ctr"/>
                </a:tc>
                <a:tc>
                  <a:txBody>
                    <a:bodyPr/>
                    <a:lstStyle/>
                    <a:p>
                      <a:pPr marL="0" marR="0" algn="ctr">
                        <a:lnSpc>
                          <a:spcPct val="115000"/>
                        </a:lnSpc>
                        <a:spcBef>
                          <a:spcPts val="0"/>
                        </a:spcBef>
                        <a:spcAft>
                          <a:spcPts val="1000"/>
                        </a:spcAft>
                      </a:pPr>
                      <a:r>
                        <a:rPr lang="en-US" sz="1400" b="1" dirty="0"/>
                        <a:t> </a:t>
                      </a:r>
                      <a:endParaRPr lang="en-US" sz="1400" b="1" dirty="0">
                        <a:latin typeface="Calibri"/>
                        <a:ea typeface="Calibri"/>
                        <a:cs typeface="Times New Roman"/>
                      </a:endParaRPr>
                    </a:p>
                  </a:txBody>
                  <a:tcPr marL="60875" marR="60875" marT="0" marB="0" anchor="ctr"/>
                </a:tc>
                <a:tc>
                  <a:txBody>
                    <a:bodyPr/>
                    <a:lstStyle/>
                    <a:p>
                      <a:pPr marL="0" marR="0" algn="ctr">
                        <a:lnSpc>
                          <a:spcPct val="115000"/>
                        </a:lnSpc>
                        <a:spcBef>
                          <a:spcPts val="0"/>
                        </a:spcBef>
                        <a:spcAft>
                          <a:spcPts val="1000"/>
                        </a:spcAft>
                      </a:pPr>
                      <a:r>
                        <a:rPr lang="en-US" sz="1400" b="1" dirty="0"/>
                        <a:t>408</a:t>
                      </a:r>
                      <a:endParaRPr lang="en-US" sz="1400" b="1" dirty="0">
                        <a:latin typeface="Calibri"/>
                        <a:ea typeface="Calibri"/>
                        <a:cs typeface="Times New Roman"/>
                      </a:endParaRPr>
                    </a:p>
                  </a:txBody>
                  <a:tcPr marL="60875" marR="60875" marT="0" marB="0" anchor="ctr"/>
                </a:tc>
              </a:tr>
            </a:tbl>
          </a:graphicData>
        </a:graphic>
      </p:graphicFrame>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a:buNone/>
            </a:pPr>
            <a:r>
              <a:rPr lang="en-US" sz="2000" b="1" dirty="0" smtClean="0">
                <a:latin typeface="Times New Roman" pitchFamily="18" charset="0"/>
                <a:cs typeface="Times New Roman" pitchFamily="18" charset="0"/>
              </a:rPr>
              <a:t>Inclusion and Exclusion criteria</a:t>
            </a:r>
            <a:endParaRPr lang="en-US" sz="2000" dirty="0" smtClean="0">
              <a:latin typeface="Times New Roman" pitchFamily="18" charset="0"/>
              <a:cs typeface="Times New Roman" pitchFamily="18" charset="0"/>
            </a:endParaRPr>
          </a:p>
          <a:p>
            <a:pPr>
              <a:lnSpc>
                <a:spcPct val="150000"/>
              </a:lnSpc>
            </a:pPr>
            <a:r>
              <a:rPr lang="en-US" sz="2000" dirty="0" smtClean="0">
                <a:latin typeface="Times New Roman" pitchFamily="18" charset="0"/>
                <a:cs typeface="Times New Roman" pitchFamily="18" charset="0"/>
              </a:rPr>
              <a:t> All women who delivered in the last six months (17women/village selected randomly) were  included in the study . all women who refused to participate and those who did not delivered in the past six months were  excluded from the study </a:t>
            </a:r>
          </a:p>
          <a:p>
            <a:endParaRPr lang="en-US" sz="2000" dirty="0">
              <a:latin typeface="Times New Roman" pitchFamily="18" charset="0"/>
              <a:cs typeface="Times New Roman" pitchFamily="18" charset="0"/>
            </a:endParaRPr>
          </a:p>
        </p:txBody>
      </p:sp>
      <p:sp>
        <p:nvSpPr>
          <p:cNvPr id="3" name="Title 2"/>
          <p:cNvSpPr>
            <a:spLocks noGrp="1"/>
          </p:cNvSpPr>
          <p:nvPr>
            <p:ph type="title"/>
          </p:nvPr>
        </p:nvSpPr>
        <p:spPr/>
        <p:txBody>
          <a:bodyPr/>
          <a:lstStyle/>
          <a:p>
            <a:endParaRPr lang="en-US"/>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PPH info </a:t>
            </a:r>
          </a:p>
          <a:p>
            <a:endParaRPr lang="en-US" dirty="0"/>
          </a:p>
        </p:txBody>
      </p:sp>
      <p:sp>
        <p:nvSpPr>
          <p:cNvPr id="2" name="Title 1"/>
          <p:cNvSpPr>
            <a:spLocks noGrp="1"/>
          </p:cNvSpPr>
          <p:nvPr>
            <p:ph type="title"/>
          </p:nvPr>
        </p:nvSpPr>
        <p:spPr/>
        <p:txBody>
          <a:bodyPr/>
          <a:lstStyle/>
          <a:p>
            <a:r>
              <a:rPr lang="en-US" dirty="0" smtClean="0"/>
              <a:t>Findings of the study </a:t>
            </a:r>
            <a:endParaRPr lang="en-US" dirty="0"/>
          </a:p>
        </p:txBody>
      </p:sp>
      <p:graphicFrame>
        <p:nvGraphicFramePr>
          <p:cNvPr id="4" name="Chart 3"/>
          <p:cNvGraphicFramePr/>
          <p:nvPr/>
        </p:nvGraphicFramePr>
        <p:xfrm>
          <a:off x="2740849" y="2306782"/>
          <a:ext cx="4421951" cy="3255818"/>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What info </a:t>
            </a:r>
          </a:p>
          <a:p>
            <a:endParaRPr lang="en-US" dirty="0"/>
          </a:p>
        </p:txBody>
      </p:sp>
      <p:sp>
        <p:nvSpPr>
          <p:cNvPr id="2" name="Title 1"/>
          <p:cNvSpPr>
            <a:spLocks noGrp="1"/>
          </p:cNvSpPr>
          <p:nvPr>
            <p:ph type="title"/>
          </p:nvPr>
        </p:nvSpPr>
        <p:spPr/>
        <p:txBody>
          <a:bodyPr/>
          <a:lstStyle/>
          <a:p>
            <a:r>
              <a:rPr lang="en-US" dirty="0" smtClean="0"/>
              <a:t>Continue </a:t>
            </a:r>
            <a:endParaRPr lang="en-US" dirty="0"/>
          </a:p>
        </p:txBody>
      </p:sp>
      <p:graphicFrame>
        <p:nvGraphicFramePr>
          <p:cNvPr id="4" name="Chart 3"/>
          <p:cNvGraphicFramePr/>
          <p:nvPr/>
        </p:nvGraphicFramePr>
        <p:xfrm>
          <a:off x="2716724" y="1981200"/>
          <a:ext cx="5436676" cy="45720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nSpc>
                <a:spcPct val="150000"/>
              </a:lnSpc>
              <a:spcBef>
                <a:spcPts val="1200"/>
              </a:spcBef>
            </a:pPr>
            <a:r>
              <a:rPr lang="en-US" sz="2000" dirty="0">
                <a:latin typeface="Times New Roman" pitchFamily="18" charset="0"/>
                <a:cs typeface="Times New Roman" pitchFamily="18" charset="0"/>
              </a:rPr>
              <a:t>Afghanistan Center for Training and Development “ACTD” is a registered non for </a:t>
            </a:r>
            <a:r>
              <a:rPr lang="en-US" sz="2000" dirty="0" smtClean="0">
                <a:latin typeface="Times New Roman" pitchFamily="18" charset="0"/>
                <a:cs typeface="Times New Roman" pitchFamily="18" charset="0"/>
              </a:rPr>
              <a:t>profit</a:t>
            </a:r>
            <a:r>
              <a:rPr lang="en-US" sz="2000" smtClean="0">
                <a:latin typeface="Times New Roman" pitchFamily="18" charset="0"/>
                <a:cs typeface="Times New Roman" pitchFamily="18" charset="0"/>
              </a:rPr>
              <a:t>, non-political </a:t>
            </a:r>
            <a:r>
              <a:rPr lang="en-US" sz="2000" dirty="0">
                <a:latin typeface="Times New Roman" pitchFamily="18" charset="0"/>
                <a:cs typeface="Times New Roman" pitchFamily="18" charset="0"/>
              </a:rPr>
              <a:t>and non-governmental organization working for development </a:t>
            </a:r>
            <a:r>
              <a:rPr lang="en-US" sz="2000" dirty="0" smtClean="0">
                <a:latin typeface="Times New Roman" pitchFamily="18" charset="0"/>
                <a:cs typeface="Times New Roman" pitchFamily="18" charset="0"/>
              </a:rPr>
              <a:t>and transformation </a:t>
            </a:r>
            <a:r>
              <a:rPr lang="en-US" sz="2000" dirty="0">
                <a:latin typeface="Times New Roman" pitchFamily="18" charset="0"/>
                <a:cs typeface="Times New Roman" pitchFamily="18" charset="0"/>
              </a:rPr>
              <a:t>of civil society in </a:t>
            </a:r>
            <a:r>
              <a:rPr lang="en-US" sz="2000" dirty="0" smtClean="0">
                <a:latin typeface="Times New Roman" pitchFamily="18" charset="0"/>
                <a:cs typeface="Times New Roman" pitchFamily="18" charset="0"/>
              </a:rPr>
              <a:t>Afghanistan.</a:t>
            </a:r>
          </a:p>
          <a:p>
            <a:pPr>
              <a:lnSpc>
                <a:spcPct val="150000"/>
              </a:lnSpc>
              <a:spcBef>
                <a:spcPts val="1200"/>
              </a:spcBef>
            </a:pPr>
            <a:r>
              <a:rPr lang="en-US" sz="2000" dirty="0">
                <a:latin typeface="Times New Roman" pitchFamily="18" charset="0"/>
                <a:cs typeface="Times New Roman" pitchFamily="18" charset="0"/>
              </a:rPr>
              <a:t>ACTD was established in March 2007 by </a:t>
            </a:r>
            <a:r>
              <a:rPr lang="en-US" sz="2000" dirty="0" smtClean="0">
                <a:latin typeface="Times New Roman" pitchFamily="18" charset="0"/>
                <a:cs typeface="Times New Roman" pitchFamily="18" charset="0"/>
              </a:rPr>
              <a:t>a group </a:t>
            </a:r>
            <a:r>
              <a:rPr lang="en-US" sz="2000" dirty="0">
                <a:latin typeface="Times New Roman" pitchFamily="18" charset="0"/>
                <a:cs typeface="Times New Roman" pitchFamily="18" charset="0"/>
              </a:rPr>
              <a:t>of Afghan professionals to offer research, training and consultancy services in order </a:t>
            </a:r>
            <a:r>
              <a:rPr lang="en-US" sz="2000" dirty="0" smtClean="0">
                <a:latin typeface="Times New Roman" pitchFamily="18" charset="0"/>
                <a:cs typeface="Times New Roman" pitchFamily="18" charset="0"/>
              </a:rPr>
              <a:t>to develop </a:t>
            </a:r>
            <a:r>
              <a:rPr lang="en-US" sz="2000" dirty="0">
                <a:latin typeface="Times New Roman" pitchFamily="18" charset="0"/>
                <a:cs typeface="Times New Roman" pitchFamily="18" charset="0"/>
              </a:rPr>
              <a:t>practically applicable knowledge.</a:t>
            </a:r>
          </a:p>
        </p:txBody>
      </p:sp>
      <p:sp>
        <p:nvSpPr>
          <p:cNvPr id="2" name="Title 1"/>
          <p:cNvSpPr>
            <a:spLocks noGrp="1"/>
          </p:cNvSpPr>
          <p:nvPr>
            <p:ph type="title"/>
          </p:nvPr>
        </p:nvSpPr>
        <p:spPr>
          <a:xfrm>
            <a:off x="301752" y="381000"/>
            <a:ext cx="8534400" cy="758952"/>
          </a:xfrm>
        </p:spPr>
        <p:txBody>
          <a:bodyPr>
            <a:normAutofit fontScale="90000"/>
          </a:bodyPr>
          <a:lstStyle/>
          <a:p>
            <a:r>
              <a:rPr lang="en-US" sz="3100" dirty="0" smtClean="0"/>
              <a:t>Afghanistan centre for training and development(ACTD)</a:t>
            </a: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1219200" y="2133600"/>
          <a:ext cx="7467600" cy="3873500"/>
        </p:xfrm>
        <a:graphic>
          <a:graphicData uri="http://schemas.openxmlformats.org/drawingml/2006/chart">
            <c:chart xmlns:c="http://schemas.openxmlformats.org/drawingml/2006/chart" xmlns:r="http://schemas.openxmlformats.org/officeDocument/2006/relationships" r:id="rId2"/>
          </a:graphicData>
        </a:graphic>
      </p:graphicFrame>
      <p:sp>
        <p:nvSpPr>
          <p:cNvPr id="2" name="Title 1"/>
          <p:cNvSpPr>
            <a:spLocks noGrp="1"/>
          </p:cNvSpPr>
          <p:nvPr>
            <p:ph type="title"/>
          </p:nvPr>
        </p:nvSpPr>
        <p:spPr/>
        <p:txBody>
          <a:bodyPr/>
          <a:lstStyle/>
          <a:p>
            <a:r>
              <a:rPr lang="en-US" dirty="0" smtClean="0"/>
              <a:t>Source of info about PPH </a:t>
            </a:r>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endParaRPr lang="en-US"/>
          </a:p>
        </p:txBody>
      </p:sp>
      <p:sp>
        <p:nvSpPr>
          <p:cNvPr id="5" name="Text Placeholder 4"/>
          <p:cNvSpPr>
            <a:spLocks noGrp="1"/>
          </p:cNvSpPr>
          <p:nvPr>
            <p:ph type="body" idx="1"/>
          </p:nvPr>
        </p:nvSpPr>
        <p:spPr/>
        <p:txBody>
          <a:bodyPr/>
          <a:lstStyle/>
          <a:p>
            <a:endParaRPr lang="en-US" dirty="0"/>
          </a:p>
        </p:txBody>
      </p:sp>
      <p:sp>
        <p:nvSpPr>
          <p:cNvPr id="7" name="Text Placeholder 6"/>
          <p:cNvSpPr>
            <a:spLocks noGrp="1"/>
          </p:cNvSpPr>
          <p:nvPr>
            <p:ph type="body" sz="half" idx="3"/>
          </p:nvPr>
        </p:nvSpPr>
        <p:spPr/>
        <p:txBody>
          <a:bodyPr/>
          <a:lstStyle/>
          <a:p>
            <a:endParaRPr lang="en-US"/>
          </a:p>
        </p:txBody>
      </p:sp>
      <p:sp>
        <p:nvSpPr>
          <p:cNvPr id="6" name="Content Placeholder 5"/>
          <p:cNvSpPr>
            <a:spLocks noGrp="1"/>
          </p:cNvSpPr>
          <p:nvPr>
            <p:ph sz="quarter" idx="2"/>
          </p:nvPr>
        </p:nvSpPr>
        <p:spPr/>
        <p:txBody>
          <a:bodyPr/>
          <a:lstStyle/>
          <a:p>
            <a:r>
              <a:rPr lang="en-US" dirty="0" smtClean="0"/>
              <a:t>Info about misoprostol</a:t>
            </a:r>
          </a:p>
          <a:p>
            <a:endParaRPr lang="en-US" dirty="0"/>
          </a:p>
        </p:txBody>
      </p:sp>
      <p:sp>
        <p:nvSpPr>
          <p:cNvPr id="8" name="Content Placeholder 7"/>
          <p:cNvSpPr>
            <a:spLocks noGrp="1"/>
          </p:cNvSpPr>
          <p:nvPr>
            <p:ph sz="quarter" idx="4"/>
          </p:nvPr>
        </p:nvSpPr>
        <p:spPr>
          <a:xfrm>
            <a:off x="4645025" y="1544637"/>
            <a:ext cx="4041775" cy="3941763"/>
          </a:xfrm>
        </p:spPr>
        <p:txBody>
          <a:bodyPr/>
          <a:lstStyle/>
          <a:p>
            <a:r>
              <a:rPr lang="en-US" dirty="0" smtClean="0"/>
              <a:t>What does misoprostol do </a:t>
            </a:r>
          </a:p>
          <a:p>
            <a:endParaRPr lang="en-US" dirty="0"/>
          </a:p>
        </p:txBody>
      </p:sp>
      <p:graphicFrame>
        <p:nvGraphicFramePr>
          <p:cNvPr id="9" name="Chart 8"/>
          <p:cNvGraphicFramePr/>
          <p:nvPr/>
        </p:nvGraphicFramePr>
        <p:xfrm>
          <a:off x="762000" y="2286000"/>
          <a:ext cx="3551794" cy="30480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0" name="Chart 9"/>
          <p:cNvGraphicFramePr/>
          <p:nvPr/>
        </p:nvGraphicFramePr>
        <p:xfrm>
          <a:off x="4800600" y="2743200"/>
          <a:ext cx="4191000" cy="2590800"/>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nSpc>
                <a:spcPct val="150000"/>
              </a:lnSpc>
            </a:pPr>
            <a:r>
              <a:rPr lang="en-US" sz="2000" dirty="0" smtClean="0">
                <a:latin typeface="Times New Roman" pitchFamily="18" charset="0"/>
                <a:cs typeface="Times New Roman" pitchFamily="18" charset="0"/>
              </a:rPr>
              <a:t>94% of people who knew about misoprostol said it should be swallowed </a:t>
            </a:r>
            <a:r>
              <a:rPr lang="en-US" sz="2000" dirty="0" smtClean="0">
                <a:latin typeface="Times New Roman" pitchFamily="18" charset="0"/>
                <a:cs typeface="Times New Roman" pitchFamily="18" charset="0"/>
              </a:rPr>
              <a:t>immediately </a:t>
            </a:r>
            <a:r>
              <a:rPr lang="en-US" sz="2000" dirty="0" smtClean="0">
                <a:latin typeface="Times New Roman" pitchFamily="18" charset="0"/>
                <a:cs typeface="Times New Roman" pitchFamily="18" charset="0"/>
              </a:rPr>
              <a:t>after the baby is born and 1.8% people did not know when and how it should be taken .</a:t>
            </a:r>
          </a:p>
          <a:p>
            <a:pPr>
              <a:lnSpc>
                <a:spcPct val="150000"/>
              </a:lnSpc>
            </a:pPr>
            <a:r>
              <a:rPr lang="en-US" sz="2000" dirty="0" smtClean="0">
                <a:latin typeface="Times New Roman" pitchFamily="18" charset="0"/>
                <a:cs typeface="Times New Roman" pitchFamily="18" charset="0"/>
              </a:rPr>
              <a:t>Out of the people who have info about misoprostol  80% had info about side effects of misoprostol and 18% don’t know about the side effects of mesoprostol . </a:t>
            </a:r>
          </a:p>
          <a:p>
            <a:endParaRPr lang="en-US" dirty="0"/>
          </a:p>
        </p:txBody>
      </p:sp>
      <p:sp>
        <p:nvSpPr>
          <p:cNvPr id="2" name="Title 1"/>
          <p:cNvSpPr>
            <a:spLocks noGrp="1"/>
          </p:cNvSpPr>
          <p:nvPr>
            <p:ph type="title"/>
          </p:nvPr>
        </p:nvSpPr>
        <p:spPr/>
        <p:txBody>
          <a:bodyPr/>
          <a:lstStyle/>
          <a:p>
            <a:endParaRPr 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457200" y="1447801"/>
          <a:ext cx="8229600" cy="4898779"/>
        </p:xfrm>
        <a:graphic>
          <a:graphicData uri="http://schemas.openxmlformats.org/drawingml/2006/table">
            <a:tbl>
              <a:tblPr firstRow="1" bandRow="1">
                <a:tableStyleId>{5C22544A-7EE6-4342-B048-85BDC9FD1C3A}</a:tableStyleId>
              </a:tblPr>
              <a:tblGrid>
                <a:gridCol w="4114800"/>
                <a:gridCol w="4114800"/>
              </a:tblGrid>
              <a:tr h="734890">
                <a:tc>
                  <a:txBody>
                    <a:bodyPr/>
                    <a:lstStyle/>
                    <a:p>
                      <a:r>
                        <a:rPr lang="en-US" dirty="0" smtClean="0"/>
                        <a:t>What all side effects</a:t>
                      </a:r>
                      <a:endParaRPr lang="en-US" dirty="0"/>
                    </a:p>
                  </a:txBody>
                  <a:tcPr/>
                </a:tc>
                <a:tc>
                  <a:txBody>
                    <a:bodyPr/>
                    <a:lstStyle/>
                    <a:p>
                      <a:r>
                        <a:rPr lang="en-US" dirty="0" smtClean="0"/>
                        <a:t>Percentage </a:t>
                      </a:r>
                      <a:endParaRPr lang="en-US" dirty="0"/>
                    </a:p>
                  </a:txBody>
                  <a:tcPr/>
                </a:tc>
              </a:tr>
              <a:tr h="784713">
                <a:tc>
                  <a:txBody>
                    <a:bodyPr/>
                    <a:lstStyle/>
                    <a:p>
                      <a:r>
                        <a:rPr kumimoji="0" lang="en-US" sz="1800" kern="1200" dirty="0" smtClean="0">
                          <a:solidFill>
                            <a:schemeClr val="dk1"/>
                          </a:solidFill>
                          <a:latin typeface="+mn-lt"/>
                          <a:ea typeface="+mn-ea"/>
                          <a:cs typeface="+mn-cs"/>
                        </a:rPr>
                        <a:t>1-Shivering,2-Nausea,3-Abdominal Cramping,4-Vomiting</a:t>
                      </a:r>
                      <a:endParaRPr lang="en-US" dirty="0"/>
                    </a:p>
                  </a:txBody>
                  <a:tcPr/>
                </a:tc>
                <a:tc>
                  <a:txBody>
                    <a:bodyPr/>
                    <a:lstStyle/>
                    <a:p>
                      <a:r>
                        <a:rPr lang="en-US" dirty="0" smtClean="0"/>
                        <a:t>39.5 %</a:t>
                      </a:r>
                      <a:endParaRPr lang="en-US" dirty="0"/>
                    </a:p>
                  </a:txBody>
                  <a:tcPr/>
                </a:tc>
              </a:tr>
              <a:tr h="1457326">
                <a:tc>
                  <a:txBody>
                    <a:bodyPr/>
                    <a:lstStyle/>
                    <a:p>
                      <a:r>
                        <a:rPr kumimoji="0" lang="en-US" sz="1800" kern="1200" dirty="0" smtClean="0">
                          <a:solidFill>
                            <a:schemeClr val="dk1"/>
                          </a:solidFill>
                          <a:latin typeface="+mn-lt"/>
                          <a:ea typeface="+mn-ea"/>
                          <a:cs typeface="+mn-cs"/>
                        </a:rPr>
                        <a:t>1-Shivering,2-Nausea,3-Abdominal Cramping,4-Vomiting,5-Diarrhea,6-RaiseOfTemperature</a:t>
                      </a:r>
                      <a:endParaRPr lang="en-US" dirty="0"/>
                    </a:p>
                  </a:txBody>
                  <a:tcPr/>
                </a:tc>
                <a:tc>
                  <a:txBody>
                    <a:bodyPr/>
                    <a:lstStyle/>
                    <a:p>
                      <a:r>
                        <a:rPr lang="en-US" dirty="0" smtClean="0"/>
                        <a:t>28.4 %</a:t>
                      </a:r>
                      <a:endParaRPr lang="en-US" dirty="0"/>
                    </a:p>
                  </a:txBody>
                  <a:tcPr/>
                </a:tc>
              </a:tr>
              <a:tr h="452070">
                <a:tc>
                  <a:txBody>
                    <a:bodyPr/>
                    <a:lstStyle/>
                    <a:p>
                      <a:pPr marL="0" marR="0">
                        <a:lnSpc>
                          <a:spcPct val="115000"/>
                        </a:lnSpc>
                        <a:spcBef>
                          <a:spcPts val="0"/>
                        </a:spcBef>
                        <a:spcAft>
                          <a:spcPts val="0"/>
                        </a:spcAft>
                      </a:pPr>
                      <a:r>
                        <a:rPr kumimoji="0" lang="en-US" sz="1800" kern="1200" dirty="0" smtClean="0">
                          <a:solidFill>
                            <a:schemeClr val="dk1"/>
                          </a:solidFill>
                          <a:latin typeface="+mn-lt"/>
                          <a:ea typeface="+mn-ea"/>
                          <a:cs typeface="+mn-cs"/>
                        </a:rPr>
                        <a:t>1-Shivering,4-Vomiting</a:t>
                      </a:r>
                      <a:endParaRPr lang="en-US" sz="1100" dirty="0">
                        <a:latin typeface="Calibri"/>
                        <a:ea typeface="Calibri"/>
                        <a:cs typeface="Times New Roman"/>
                      </a:endParaRPr>
                    </a:p>
                  </a:txBody>
                  <a:tcPr marL="68580" marR="68580" marT="0" marB="0" anchor="b"/>
                </a:tc>
                <a:tc>
                  <a:txBody>
                    <a:bodyPr/>
                    <a:lstStyle/>
                    <a:p>
                      <a:r>
                        <a:rPr lang="en-US" dirty="0" smtClean="0"/>
                        <a:t>31.9 %</a:t>
                      </a:r>
                      <a:endParaRPr lang="en-US" dirty="0"/>
                    </a:p>
                  </a:txBody>
                  <a:tcPr/>
                </a:tc>
              </a:tr>
              <a:tr h="734890">
                <a:tc>
                  <a:txBody>
                    <a:bodyPr/>
                    <a:lstStyle/>
                    <a:p>
                      <a:r>
                        <a:rPr kumimoji="0" lang="en-US" sz="1800" kern="1200" dirty="0" smtClean="0">
                          <a:solidFill>
                            <a:schemeClr val="dk1"/>
                          </a:solidFill>
                          <a:latin typeface="+mn-lt"/>
                          <a:ea typeface="+mn-ea"/>
                          <a:cs typeface="+mn-cs"/>
                        </a:rPr>
                        <a:t>6-RaiseOfTemperature</a:t>
                      </a:r>
                      <a:endParaRPr lang="en-US" dirty="0"/>
                    </a:p>
                  </a:txBody>
                  <a:tcPr/>
                </a:tc>
                <a:tc>
                  <a:txBody>
                    <a:bodyPr/>
                    <a:lstStyle/>
                    <a:p>
                      <a:r>
                        <a:rPr lang="en-US" dirty="0" smtClean="0"/>
                        <a:t>0.1 %</a:t>
                      </a:r>
                      <a:endParaRPr lang="en-US" dirty="0"/>
                    </a:p>
                  </a:txBody>
                  <a:tcPr/>
                </a:tc>
              </a:tr>
              <a:tr h="734890">
                <a:tc>
                  <a:txBody>
                    <a:bodyPr/>
                    <a:lstStyle/>
                    <a:p>
                      <a:r>
                        <a:rPr kumimoji="0" lang="en-US" sz="1800" kern="1200" dirty="0" smtClean="0">
                          <a:solidFill>
                            <a:schemeClr val="dk1"/>
                          </a:solidFill>
                          <a:latin typeface="+mn-lt"/>
                          <a:ea typeface="+mn-ea"/>
                          <a:cs typeface="+mn-cs"/>
                        </a:rPr>
                        <a:t>7-No Information About Side Effects</a:t>
                      </a:r>
                      <a:endParaRPr lang="en-US" dirty="0"/>
                    </a:p>
                  </a:txBody>
                  <a:tcPr/>
                </a:tc>
                <a:tc>
                  <a:txBody>
                    <a:bodyPr/>
                    <a:lstStyle/>
                    <a:p>
                      <a:r>
                        <a:rPr lang="en-US" dirty="0" smtClean="0"/>
                        <a:t>0.1</a:t>
                      </a:r>
                      <a:r>
                        <a:rPr lang="en-US" baseline="0" dirty="0" smtClean="0"/>
                        <a:t> %</a:t>
                      </a:r>
                      <a:endParaRPr lang="en-US" dirty="0"/>
                    </a:p>
                  </a:txBody>
                  <a:tcPr/>
                </a:tc>
              </a:tr>
            </a:tbl>
          </a:graphicData>
        </a:graphic>
      </p:graphicFrame>
      <p:sp>
        <p:nvSpPr>
          <p:cNvPr id="3" name="Title 2"/>
          <p:cNvSpPr>
            <a:spLocks noGrp="1"/>
          </p:cNvSpPr>
          <p:nvPr>
            <p:ph type="title"/>
          </p:nvPr>
        </p:nvSpPr>
        <p:spPr/>
        <p:txBody>
          <a:bodyPr/>
          <a:lstStyle/>
          <a:p>
            <a:r>
              <a:rPr lang="en-US" dirty="0" smtClean="0"/>
              <a:t>Side effects of mesoprostol </a:t>
            </a:r>
            <a:endParaRPr 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a:lnSpc>
                <a:spcPct val="150000"/>
              </a:lnSpc>
            </a:pPr>
            <a:r>
              <a:rPr lang="en-US" sz="2000" dirty="0" smtClean="0">
                <a:latin typeface="Times New Roman" pitchFamily="18" charset="0"/>
                <a:cs typeface="Times New Roman" pitchFamily="18" charset="0"/>
              </a:rPr>
              <a:t>82.6%  know that 3 tablets are to be taken ,15.4%  women  said that 1 tablet is to be taken and 2% said 2 tablets are to be taken .</a:t>
            </a:r>
          </a:p>
          <a:p>
            <a:pPr>
              <a:lnSpc>
                <a:spcPct val="150000"/>
              </a:lnSpc>
            </a:pPr>
            <a:r>
              <a:rPr lang="en-US" sz="2000" dirty="0" smtClean="0">
                <a:latin typeface="Times New Roman" pitchFamily="18" charset="0"/>
                <a:cs typeface="Times New Roman" pitchFamily="18" charset="0"/>
              </a:rPr>
              <a:t>56% of the people got info about mesoprostol from </a:t>
            </a:r>
            <a:r>
              <a:rPr lang="en-US" sz="2000" dirty="0" err="1" smtClean="0">
                <a:latin typeface="Times New Roman" pitchFamily="18" charset="0"/>
                <a:cs typeface="Times New Roman" pitchFamily="18" charset="0"/>
              </a:rPr>
              <a:t>chw</a:t>
            </a:r>
            <a:r>
              <a:rPr lang="en-US" sz="2000" dirty="0" smtClean="0">
                <a:latin typeface="Times New Roman" pitchFamily="18" charset="0"/>
                <a:cs typeface="Times New Roman" pitchFamily="18" charset="0"/>
              </a:rPr>
              <a:t> , 43% of people got info from midwife and 1% got info from some other source .</a:t>
            </a:r>
          </a:p>
          <a:p>
            <a:pPr>
              <a:lnSpc>
                <a:spcPct val="150000"/>
              </a:lnSpc>
            </a:pPr>
            <a:r>
              <a:rPr lang="en-US" sz="2000" dirty="0" smtClean="0">
                <a:latin typeface="Times New Roman" pitchFamily="18" charset="0"/>
                <a:cs typeface="Times New Roman" pitchFamily="18" charset="0"/>
              </a:rPr>
              <a:t>72% of the respondents told that they received misoprostol during there last pregnancy and 28% did not receive misoprostol .</a:t>
            </a:r>
          </a:p>
          <a:p>
            <a:endParaRPr lang="en-US" dirty="0" smtClean="0"/>
          </a:p>
          <a:p>
            <a:endParaRPr lang="en-US" dirty="0" smtClean="0"/>
          </a:p>
          <a:p>
            <a:endParaRPr lang="en-US" dirty="0"/>
          </a:p>
        </p:txBody>
      </p:sp>
      <p:sp>
        <p:nvSpPr>
          <p:cNvPr id="3" name="Title 2"/>
          <p:cNvSpPr>
            <a:spLocks noGrp="1"/>
          </p:cNvSpPr>
          <p:nvPr>
            <p:ph type="title"/>
          </p:nvPr>
        </p:nvSpPr>
        <p:spPr/>
        <p:txBody>
          <a:bodyPr/>
          <a:lstStyle/>
          <a:p>
            <a:endParaRPr lang="en-US"/>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533400" y="1600200"/>
          <a:ext cx="8229600" cy="3883397"/>
        </p:xfrm>
        <a:graphic>
          <a:graphicData uri="http://schemas.openxmlformats.org/drawingml/2006/table">
            <a:tbl>
              <a:tblPr firstRow="1" bandRow="1">
                <a:tableStyleId>{5C22544A-7EE6-4342-B048-85BDC9FD1C3A}</a:tableStyleId>
              </a:tblPr>
              <a:tblGrid>
                <a:gridCol w="2743200"/>
                <a:gridCol w="2743200"/>
                <a:gridCol w="2743200"/>
              </a:tblGrid>
              <a:tr h="572201">
                <a:tc>
                  <a:txBody>
                    <a:bodyPr/>
                    <a:lstStyle/>
                    <a:p>
                      <a:endParaRPr lang="en-US" dirty="0"/>
                    </a:p>
                  </a:txBody>
                  <a:tcPr/>
                </a:tc>
                <a:tc>
                  <a:txBody>
                    <a:bodyPr/>
                    <a:lstStyle/>
                    <a:p>
                      <a:endParaRPr lang="en-US" dirty="0"/>
                    </a:p>
                  </a:txBody>
                  <a:tcPr/>
                </a:tc>
                <a:tc>
                  <a:txBody>
                    <a:bodyPr/>
                    <a:lstStyle/>
                    <a:p>
                      <a:endParaRPr lang="en-US"/>
                    </a:p>
                  </a:txBody>
                  <a:tcPr/>
                </a:tc>
              </a:tr>
              <a:tr h="572201">
                <a:tc>
                  <a:txBody>
                    <a:bodyPr/>
                    <a:lstStyle/>
                    <a:p>
                      <a:endParaRPr lang="en-US"/>
                    </a:p>
                  </a:txBody>
                  <a:tcPr/>
                </a:tc>
                <a:tc>
                  <a:txBody>
                    <a:bodyPr/>
                    <a:lstStyle/>
                    <a:p>
                      <a:r>
                        <a:rPr lang="en-US" dirty="0" smtClean="0"/>
                        <a:t>frequency</a:t>
                      </a:r>
                      <a:endParaRPr lang="en-US" dirty="0"/>
                    </a:p>
                  </a:txBody>
                  <a:tcPr/>
                </a:tc>
                <a:tc>
                  <a:txBody>
                    <a:bodyPr/>
                    <a:lstStyle/>
                    <a:p>
                      <a:r>
                        <a:rPr lang="en-US" dirty="0" smtClean="0"/>
                        <a:t>percentage</a:t>
                      </a:r>
                      <a:endParaRPr lang="en-US" dirty="0"/>
                    </a:p>
                  </a:txBody>
                  <a:tcPr/>
                </a:tc>
              </a:tr>
              <a:tr h="572201">
                <a:tc>
                  <a:txBody>
                    <a:bodyPr/>
                    <a:lstStyle/>
                    <a:p>
                      <a:r>
                        <a:rPr lang="en-US" dirty="0" smtClean="0"/>
                        <a:t>yes</a:t>
                      </a:r>
                      <a:endParaRPr lang="en-US" dirty="0"/>
                    </a:p>
                  </a:txBody>
                  <a:tcPr/>
                </a:tc>
                <a:tc>
                  <a:txBody>
                    <a:bodyPr/>
                    <a:lstStyle/>
                    <a:p>
                      <a:r>
                        <a:rPr lang="en-US" dirty="0" smtClean="0"/>
                        <a:t>282</a:t>
                      </a:r>
                      <a:endParaRPr lang="en-US" dirty="0"/>
                    </a:p>
                  </a:txBody>
                  <a:tcPr/>
                </a:tc>
                <a:tc>
                  <a:txBody>
                    <a:bodyPr/>
                    <a:lstStyle/>
                    <a:p>
                      <a:r>
                        <a:rPr lang="en-US" dirty="0" smtClean="0"/>
                        <a:t>69</a:t>
                      </a:r>
                      <a:endParaRPr lang="en-US" dirty="0"/>
                    </a:p>
                  </a:txBody>
                  <a:tcPr/>
                </a:tc>
              </a:tr>
              <a:tr h="874197">
                <a:tc>
                  <a:txBody>
                    <a:bodyPr/>
                    <a:lstStyle/>
                    <a:p>
                      <a:r>
                        <a:rPr lang="en-US" dirty="0" smtClean="0"/>
                        <a:t>no</a:t>
                      </a:r>
                      <a:endParaRPr lang="en-US" dirty="0"/>
                    </a:p>
                  </a:txBody>
                  <a:tcPr/>
                </a:tc>
                <a:tc>
                  <a:txBody>
                    <a:bodyPr/>
                    <a:lstStyle/>
                    <a:p>
                      <a:r>
                        <a:rPr lang="en-US" dirty="0" smtClean="0"/>
                        <a:t>126</a:t>
                      </a:r>
                      <a:endParaRPr lang="en-US" dirty="0"/>
                    </a:p>
                  </a:txBody>
                  <a:tcPr/>
                </a:tc>
                <a:tc>
                  <a:txBody>
                    <a:bodyPr/>
                    <a:lstStyle/>
                    <a:p>
                      <a:r>
                        <a:rPr lang="en-US" dirty="0" smtClean="0"/>
                        <a:t>31</a:t>
                      </a:r>
                      <a:endParaRPr lang="en-US" dirty="0"/>
                    </a:p>
                  </a:txBody>
                  <a:tcPr/>
                </a:tc>
              </a:tr>
              <a:tr h="1292597">
                <a:tc>
                  <a:txBody>
                    <a:bodyPr/>
                    <a:lstStyle/>
                    <a:p>
                      <a:r>
                        <a:rPr lang="en-US" dirty="0" smtClean="0"/>
                        <a:t>total</a:t>
                      </a:r>
                      <a:endParaRPr lang="en-US" dirty="0"/>
                    </a:p>
                  </a:txBody>
                  <a:tcPr/>
                </a:tc>
                <a:tc>
                  <a:txBody>
                    <a:bodyPr/>
                    <a:lstStyle/>
                    <a:p>
                      <a:r>
                        <a:rPr lang="en-US" dirty="0" smtClean="0"/>
                        <a:t>408</a:t>
                      </a:r>
                      <a:endParaRPr lang="en-US" dirty="0"/>
                    </a:p>
                  </a:txBody>
                  <a:tcPr/>
                </a:tc>
                <a:tc>
                  <a:txBody>
                    <a:bodyPr/>
                    <a:lstStyle/>
                    <a:p>
                      <a:r>
                        <a:rPr lang="en-US" dirty="0" smtClean="0"/>
                        <a:t>100</a:t>
                      </a:r>
                      <a:endParaRPr lang="en-US" dirty="0"/>
                    </a:p>
                  </a:txBody>
                  <a:tcPr/>
                </a:tc>
              </a:tr>
            </a:tbl>
          </a:graphicData>
        </a:graphic>
      </p:graphicFrame>
      <p:sp>
        <p:nvSpPr>
          <p:cNvPr id="3" name="Title 2"/>
          <p:cNvSpPr>
            <a:spLocks noGrp="1"/>
          </p:cNvSpPr>
          <p:nvPr>
            <p:ph type="title"/>
          </p:nvPr>
        </p:nvSpPr>
        <p:spPr>
          <a:xfrm>
            <a:off x="381000" y="0"/>
            <a:ext cx="8305800" cy="1447800"/>
          </a:xfrm>
        </p:spPr>
        <p:txBody>
          <a:bodyPr>
            <a:normAutofit/>
          </a:bodyPr>
          <a:lstStyle/>
          <a:p>
            <a:r>
              <a:rPr lang="en-US" dirty="0" smtClean="0"/>
              <a:t>Info about excessive bleeding</a:t>
            </a:r>
            <a:br>
              <a:rPr lang="en-US" dirty="0" smtClean="0"/>
            </a:br>
            <a:endParaRPr lang="en-US"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nvPr>
        </p:nvGraphicFramePr>
        <p:xfrm>
          <a:off x="457200" y="1676400"/>
          <a:ext cx="8229600" cy="4357864"/>
        </p:xfrm>
        <a:graphic>
          <a:graphicData uri="http://schemas.openxmlformats.org/drawingml/2006/table">
            <a:tbl>
              <a:tblPr firstRow="1" bandRow="1">
                <a:tableStyleId>{5C22544A-7EE6-4342-B048-85BDC9FD1C3A}</a:tableStyleId>
              </a:tblPr>
              <a:tblGrid>
                <a:gridCol w="6172200"/>
                <a:gridCol w="914400"/>
                <a:gridCol w="1143000"/>
              </a:tblGrid>
              <a:tr h="395624">
                <a:tc>
                  <a:txBody>
                    <a:bodyPr/>
                    <a:lstStyle/>
                    <a:p>
                      <a:r>
                        <a:rPr kumimoji="0" lang="en-US" sz="1800" b="1" kern="1200" dirty="0" smtClean="0">
                          <a:solidFill>
                            <a:schemeClr val="lt1"/>
                          </a:solidFill>
                          <a:latin typeface="+mn-lt"/>
                          <a:ea typeface="+mn-ea"/>
                          <a:cs typeface="+mn-cs"/>
                        </a:rPr>
                        <a:t>What signs of excessive bleeding were you told?</a:t>
                      </a:r>
                      <a:endParaRPr lang="en-US" dirty="0"/>
                    </a:p>
                  </a:txBody>
                  <a:tcPr/>
                </a:tc>
                <a:tc>
                  <a:txBody>
                    <a:bodyPr/>
                    <a:lstStyle/>
                    <a:p>
                      <a:r>
                        <a:rPr lang="en-US" dirty="0" smtClean="0"/>
                        <a:t>No.</a:t>
                      </a:r>
                      <a:endParaRPr lang="en-US" dirty="0"/>
                    </a:p>
                  </a:txBody>
                  <a:tcPr/>
                </a:tc>
                <a:tc>
                  <a:txBody>
                    <a:bodyPr/>
                    <a:lstStyle/>
                    <a:p>
                      <a:r>
                        <a:rPr lang="en-US" dirty="0" smtClean="0"/>
                        <a:t>percent</a:t>
                      </a:r>
                      <a:endParaRPr lang="en-US" dirty="0"/>
                    </a:p>
                  </a:txBody>
                  <a:tcPr/>
                </a:tc>
              </a:tr>
              <a:tr h="975512">
                <a:tc>
                  <a:txBody>
                    <a:bodyPr/>
                    <a:lstStyle/>
                    <a:p>
                      <a:r>
                        <a:rPr kumimoji="0" lang="en-US" sz="1800" kern="1200" dirty="0" smtClean="0">
                          <a:solidFill>
                            <a:schemeClr val="dk1"/>
                          </a:solidFill>
                          <a:latin typeface="+mn-lt"/>
                          <a:ea typeface="+mn-ea"/>
                          <a:cs typeface="+mn-cs"/>
                        </a:rPr>
                        <a:t>1-The bleeding soaks 2 sarongs or more,2-Feel weak and faint,3-Woman bleed and turn unconscious,4-Blood clots are passed,</a:t>
                      </a:r>
                      <a:endParaRPr lang="en-US" dirty="0"/>
                    </a:p>
                  </a:txBody>
                  <a:tcPr/>
                </a:tc>
                <a:tc>
                  <a:txBody>
                    <a:bodyPr/>
                    <a:lstStyle/>
                    <a:p>
                      <a:r>
                        <a:rPr lang="en-US" dirty="0" smtClean="0"/>
                        <a:t>192</a:t>
                      </a:r>
                      <a:endParaRPr lang="en-US" dirty="0"/>
                    </a:p>
                  </a:txBody>
                  <a:tcPr/>
                </a:tc>
                <a:tc>
                  <a:txBody>
                    <a:bodyPr/>
                    <a:lstStyle/>
                    <a:p>
                      <a:r>
                        <a:rPr lang="en-US" dirty="0" smtClean="0"/>
                        <a:t>68.6</a:t>
                      </a:r>
                      <a:endParaRPr lang="en-US" dirty="0"/>
                    </a:p>
                  </a:txBody>
                  <a:tcPr/>
                </a:tc>
              </a:tr>
              <a:tr h="625614">
                <a:tc>
                  <a:txBody>
                    <a:bodyPr/>
                    <a:lstStyle/>
                    <a:p>
                      <a:r>
                        <a:rPr kumimoji="0" lang="en-US" sz="1800" kern="1200" dirty="0" smtClean="0">
                          <a:solidFill>
                            <a:schemeClr val="dk1"/>
                          </a:solidFill>
                          <a:latin typeface="+mn-lt"/>
                          <a:ea typeface="+mn-ea"/>
                          <a:cs typeface="+mn-cs"/>
                        </a:rPr>
                        <a:t>2-Feel weak and faint,3-Woman bleed and turn unconscious</a:t>
                      </a:r>
                      <a:endParaRPr lang="en-US" dirty="0"/>
                    </a:p>
                  </a:txBody>
                  <a:tcPr/>
                </a:tc>
                <a:tc>
                  <a:txBody>
                    <a:bodyPr/>
                    <a:lstStyle/>
                    <a:p>
                      <a:r>
                        <a:rPr lang="en-US" dirty="0" smtClean="0"/>
                        <a:t>73</a:t>
                      </a:r>
                      <a:endParaRPr lang="en-US" dirty="0"/>
                    </a:p>
                  </a:txBody>
                  <a:tcPr/>
                </a:tc>
                <a:tc>
                  <a:txBody>
                    <a:bodyPr/>
                    <a:lstStyle/>
                    <a:p>
                      <a:r>
                        <a:rPr lang="en-US" dirty="0" smtClean="0"/>
                        <a:t>26.1</a:t>
                      </a:r>
                      <a:endParaRPr lang="en-US" dirty="0"/>
                    </a:p>
                  </a:txBody>
                  <a:tcPr/>
                </a:tc>
              </a:tr>
              <a:tr h="569049">
                <a:tc>
                  <a:txBody>
                    <a:bodyPr/>
                    <a:lstStyle/>
                    <a:p>
                      <a:r>
                        <a:rPr kumimoji="0" lang="en-US" sz="1800" kern="1200" dirty="0" smtClean="0">
                          <a:solidFill>
                            <a:schemeClr val="dk1"/>
                          </a:solidFill>
                          <a:latin typeface="+mn-lt"/>
                          <a:ea typeface="+mn-ea"/>
                          <a:cs typeface="+mn-cs"/>
                        </a:rPr>
                        <a:t>3-Woman bleed and turn unconscious</a:t>
                      </a:r>
                      <a:endParaRPr lang="en-US" dirty="0"/>
                    </a:p>
                  </a:txBody>
                  <a:tcPr/>
                </a:tc>
                <a:tc>
                  <a:txBody>
                    <a:bodyPr/>
                    <a:lstStyle/>
                    <a:p>
                      <a:r>
                        <a:rPr lang="en-US" dirty="0" smtClean="0"/>
                        <a:t>10</a:t>
                      </a:r>
                      <a:endParaRPr lang="en-US" dirty="0"/>
                    </a:p>
                  </a:txBody>
                  <a:tcPr/>
                </a:tc>
                <a:tc>
                  <a:txBody>
                    <a:bodyPr/>
                    <a:lstStyle/>
                    <a:p>
                      <a:r>
                        <a:rPr lang="en-US" dirty="0" smtClean="0"/>
                        <a:t>3.6</a:t>
                      </a:r>
                      <a:endParaRPr lang="en-US" dirty="0"/>
                    </a:p>
                  </a:txBody>
                  <a:tcPr/>
                </a:tc>
              </a:tr>
              <a:tr h="650341">
                <a:tc>
                  <a:txBody>
                    <a:bodyPr/>
                    <a:lstStyle/>
                    <a:p>
                      <a:r>
                        <a:rPr kumimoji="0" lang="en-US" sz="1800" kern="1200" dirty="0" smtClean="0">
                          <a:solidFill>
                            <a:schemeClr val="dk1"/>
                          </a:solidFill>
                          <a:latin typeface="+mn-lt"/>
                          <a:ea typeface="+mn-ea"/>
                          <a:cs typeface="+mn-cs"/>
                        </a:rPr>
                        <a:t>3-Woman bleed and turn unconscious,4-Blood clots are passed,</a:t>
                      </a:r>
                      <a:endParaRPr lang="en-US" dirty="0"/>
                    </a:p>
                  </a:txBody>
                  <a:tcPr/>
                </a:tc>
                <a:tc>
                  <a:txBody>
                    <a:bodyPr/>
                    <a:lstStyle/>
                    <a:p>
                      <a:r>
                        <a:rPr lang="en-US" dirty="0" smtClean="0"/>
                        <a:t>1</a:t>
                      </a:r>
                      <a:endParaRPr lang="en-US" dirty="0"/>
                    </a:p>
                  </a:txBody>
                  <a:tcPr/>
                </a:tc>
                <a:tc>
                  <a:txBody>
                    <a:bodyPr/>
                    <a:lstStyle/>
                    <a:p>
                      <a:r>
                        <a:rPr lang="en-US" dirty="0" smtClean="0"/>
                        <a:t>0.4</a:t>
                      </a:r>
                      <a:endParaRPr lang="en-US" dirty="0"/>
                    </a:p>
                  </a:txBody>
                  <a:tcPr/>
                </a:tc>
              </a:tr>
              <a:tr h="731634">
                <a:tc>
                  <a:txBody>
                    <a:bodyPr/>
                    <a:lstStyle/>
                    <a:p>
                      <a:r>
                        <a:rPr kumimoji="0" lang="en-US" sz="1800" kern="1200" dirty="0" smtClean="0">
                          <a:solidFill>
                            <a:schemeClr val="dk1"/>
                          </a:solidFill>
                          <a:latin typeface="+mn-lt"/>
                          <a:ea typeface="+mn-ea"/>
                          <a:cs typeface="+mn-cs"/>
                        </a:rPr>
                        <a:t>4-Blood clots are passed,</a:t>
                      </a:r>
                      <a:endParaRPr lang="en-US" dirty="0"/>
                    </a:p>
                  </a:txBody>
                  <a:tcPr/>
                </a:tc>
                <a:tc>
                  <a:txBody>
                    <a:bodyPr/>
                    <a:lstStyle/>
                    <a:p>
                      <a:r>
                        <a:rPr lang="en-US" dirty="0" smtClean="0"/>
                        <a:t>4</a:t>
                      </a:r>
                      <a:endParaRPr lang="en-US" dirty="0"/>
                    </a:p>
                  </a:txBody>
                  <a:tcPr/>
                </a:tc>
                <a:tc>
                  <a:txBody>
                    <a:bodyPr/>
                    <a:lstStyle/>
                    <a:p>
                      <a:r>
                        <a:rPr lang="en-US" dirty="0" smtClean="0"/>
                        <a:t>1.4</a:t>
                      </a:r>
                      <a:endParaRPr lang="en-US" dirty="0"/>
                    </a:p>
                  </a:txBody>
                  <a:tcPr/>
                </a:tc>
              </a:tr>
              <a:tr h="395624">
                <a:tc>
                  <a:txBody>
                    <a:bodyPr/>
                    <a:lstStyle/>
                    <a:p>
                      <a:endParaRPr lang="en-US" dirty="0"/>
                    </a:p>
                  </a:txBody>
                  <a:tcPr/>
                </a:tc>
                <a:tc>
                  <a:txBody>
                    <a:bodyPr/>
                    <a:lstStyle/>
                    <a:p>
                      <a:r>
                        <a:rPr lang="en-US" dirty="0" smtClean="0"/>
                        <a:t>280</a:t>
                      </a:r>
                      <a:endParaRPr lang="en-US" dirty="0"/>
                    </a:p>
                  </a:txBody>
                  <a:tcPr/>
                </a:tc>
                <a:tc>
                  <a:txBody>
                    <a:bodyPr/>
                    <a:lstStyle/>
                    <a:p>
                      <a:r>
                        <a:rPr lang="en-US" dirty="0" smtClean="0"/>
                        <a:t>100</a:t>
                      </a:r>
                      <a:endParaRPr lang="en-US" dirty="0"/>
                    </a:p>
                  </a:txBody>
                  <a:tcPr/>
                </a:tc>
              </a:tr>
            </a:tbl>
          </a:graphicData>
        </a:graphic>
      </p:graphicFrame>
      <p:sp>
        <p:nvSpPr>
          <p:cNvPr id="3" name="Title 2"/>
          <p:cNvSpPr>
            <a:spLocks noGrp="1"/>
          </p:cNvSpPr>
          <p:nvPr>
            <p:ph type="title"/>
          </p:nvPr>
        </p:nvSpPr>
        <p:spPr/>
        <p:txBody>
          <a:bodyPr/>
          <a:lstStyle/>
          <a:p>
            <a:endParaRPr lang="en-US"/>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a:lnSpc>
                <a:spcPct val="150000"/>
              </a:lnSpc>
            </a:pPr>
            <a:r>
              <a:rPr lang="en-US" sz="2000" dirty="0" smtClean="0">
                <a:latin typeface="Times New Roman" pitchFamily="18" charset="0"/>
                <a:cs typeface="Times New Roman" pitchFamily="18" charset="0"/>
              </a:rPr>
              <a:t>65.6 % of women had information about the cause of excessive bleeding whereas 34.4 % of women did not have information regarding the cause of excessive bleeding .</a:t>
            </a:r>
            <a:endParaRPr lang="en-US" sz="2000" dirty="0">
              <a:latin typeface="Times New Roman" pitchFamily="18" charset="0"/>
              <a:cs typeface="Times New Roman" pitchFamily="18" charset="0"/>
            </a:endParaRPr>
          </a:p>
        </p:txBody>
      </p:sp>
      <p:sp>
        <p:nvSpPr>
          <p:cNvPr id="3" name="Title 2"/>
          <p:cNvSpPr>
            <a:spLocks noGrp="1"/>
          </p:cNvSpPr>
          <p:nvPr>
            <p:ph type="title"/>
          </p:nvPr>
        </p:nvSpPr>
        <p:spPr/>
        <p:txBody>
          <a:bodyPr/>
          <a:lstStyle/>
          <a:p>
            <a:endParaRPr lang="en-US"/>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457200" y="1828800"/>
          <a:ext cx="8229600" cy="4215575"/>
        </p:xfrm>
        <a:graphic>
          <a:graphicData uri="http://schemas.openxmlformats.org/drawingml/2006/table">
            <a:tbl>
              <a:tblPr firstRow="1" bandRow="1">
                <a:tableStyleId>{5C22544A-7EE6-4342-B048-85BDC9FD1C3A}</a:tableStyleId>
              </a:tblPr>
              <a:tblGrid>
                <a:gridCol w="6019800"/>
                <a:gridCol w="1143000"/>
                <a:gridCol w="1066800"/>
              </a:tblGrid>
              <a:tr h="576262">
                <a:tc>
                  <a:txBody>
                    <a:bodyPr/>
                    <a:lstStyle/>
                    <a:p>
                      <a:pPr marL="0" marR="0" algn="l">
                        <a:lnSpc>
                          <a:spcPct val="150000"/>
                        </a:lnSpc>
                        <a:spcBef>
                          <a:spcPts val="0"/>
                        </a:spcBef>
                        <a:spcAft>
                          <a:spcPts val="1000"/>
                        </a:spcAft>
                      </a:pPr>
                      <a:r>
                        <a:rPr lang="en-US" sz="2400" dirty="0" smtClean="0">
                          <a:latin typeface="Calibri"/>
                          <a:ea typeface="Calibri"/>
                          <a:cs typeface="Times New Roman"/>
                        </a:rPr>
                        <a:t>What cause of excessive bleeding were you told ?</a:t>
                      </a:r>
                      <a:endParaRPr lang="en-US" sz="2400" dirty="0">
                        <a:latin typeface="Calibri"/>
                        <a:ea typeface="Calibri"/>
                        <a:cs typeface="Times New Roman"/>
                      </a:endParaRPr>
                    </a:p>
                  </a:txBody>
                  <a:tcPr marL="114300" marR="114300" marT="0" marB="0"/>
                </a:tc>
                <a:tc>
                  <a:txBody>
                    <a:bodyPr/>
                    <a:lstStyle/>
                    <a:p>
                      <a:r>
                        <a:rPr lang="en-US" dirty="0" smtClean="0"/>
                        <a:t>Frequency</a:t>
                      </a:r>
                      <a:endParaRPr lang="en-US" dirty="0"/>
                    </a:p>
                  </a:txBody>
                  <a:tcPr/>
                </a:tc>
                <a:tc>
                  <a:txBody>
                    <a:bodyPr/>
                    <a:lstStyle/>
                    <a:p>
                      <a:r>
                        <a:rPr lang="en-US" dirty="0" smtClean="0"/>
                        <a:t>percentage</a:t>
                      </a:r>
                      <a:endParaRPr lang="en-US" dirty="0"/>
                    </a:p>
                  </a:txBody>
                  <a:tcPr/>
                </a:tc>
              </a:tr>
              <a:tr h="533400">
                <a:tc>
                  <a:txBody>
                    <a:bodyPr/>
                    <a:lstStyle/>
                    <a:p>
                      <a:r>
                        <a:rPr kumimoji="0" lang="en-US" sz="1800" kern="1200" dirty="0" smtClean="0">
                          <a:solidFill>
                            <a:schemeClr val="dk1"/>
                          </a:solidFill>
                          <a:latin typeface="+mn-lt"/>
                          <a:ea typeface="+mn-ea"/>
                          <a:cs typeface="+mn-cs"/>
                        </a:rPr>
                        <a:t>1-Womb does not get firm after placenta comes out,</a:t>
                      </a:r>
                      <a:endParaRPr lang="en-US" dirty="0"/>
                    </a:p>
                  </a:txBody>
                  <a:tcPr/>
                </a:tc>
                <a:tc>
                  <a:txBody>
                    <a:bodyPr/>
                    <a:lstStyle/>
                    <a:p>
                      <a:r>
                        <a:rPr lang="en-US" dirty="0" smtClean="0"/>
                        <a:t>75</a:t>
                      </a:r>
                      <a:endParaRPr lang="en-US" dirty="0"/>
                    </a:p>
                  </a:txBody>
                  <a:tcPr/>
                </a:tc>
                <a:tc>
                  <a:txBody>
                    <a:bodyPr/>
                    <a:lstStyle/>
                    <a:p>
                      <a:r>
                        <a:rPr lang="en-US" dirty="0" smtClean="0"/>
                        <a:t>27.6</a:t>
                      </a:r>
                      <a:endParaRPr lang="en-US" dirty="0"/>
                    </a:p>
                  </a:txBody>
                  <a:tcPr/>
                </a:tc>
              </a:tr>
              <a:tr h="609600">
                <a:tc>
                  <a:txBody>
                    <a:bodyPr/>
                    <a:lstStyle/>
                    <a:p>
                      <a:r>
                        <a:rPr kumimoji="0" lang="en-US" sz="1800" kern="1200" dirty="0" smtClean="0">
                          <a:solidFill>
                            <a:schemeClr val="dk1"/>
                          </a:solidFill>
                          <a:latin typeface="+mn-lt"/>
                          <a:ea typeface="+mn-ea"/>
                          <a:cs typeface="+mn-cs"/>
                        </a:rPr>
                        <a:t>2-Placenta or part of placenta is left in the womb</a:t>
                      </a:r>
                      <a:endParaRPr lang="en-US" dirty="0"/>
                    </a:p>
                  </a:txBody>
                  <a:tcPr/>
                </a:tc>
                <a:tc>
                  <a:txBody>
                    <a:bodyPr/>
                    <a:lstStyle/>
                    <a:p>
                      <a:r>
                        <a:rPr lang="en-US" dirty="0" smtClean="0"/>
                        <a:t>150</a:t>
                      </a:r>
                      <a:endParaRPr lang="en-US" dirty="0"/>
                    </a:p>
                  </a:txBody>
                  <a:tcPr/>
                </a:tc>
                <a:tc>
                  <a:txBody>
                    <a:bodyPr/>
                    <a:lstStyle/>
                    <a:p>
                      <a:r>
                        <a:rPr lang="en-US" dirty="0" smtClean="0"/>
                        <a:t>55.1</a:t>
                      </a:r>
                      <a:endParaRPr lang="en-US" dirty="0"/>
                    </a:p>
                  </a:txBody>
                  <a:tcPr/>
                </a:tc>
              </a:tr>
              <a:tr h="685800">
                <a:tc>
                  <a:txBody>
                    <a:bodyPr/>
                    <a:lstStyle/>
                    <a:p>
                      <a:r>
                        <a:rPr kumimoji="0" lang="en-US" sz="1800" kern="1200" dirty="0" smtClean="0">
                          <a:solidFill>
                            <a:schemeClr val="dk1"/>
                          </a:solidFill>
                          <a:latin typeface="+mn-lt"/>
                          <a:ea typeface="+mn-ea"/>
                          <a:cs typeface="+mn-cs"/>
                        </a:rPr>
                        <a:t>2-Placenta or part of placenta is left in the womb,3-There is an injury or cut on the womb or the opening of the womb or birth canal,</a:t>
                      </a:r>
                      <a:endParaRPr lang="en-US" dirty="0"/>
                    </a:p>
                  </a:txBody>
                  <a:tcPr/>
                </a:tc>
                <a:tc>
                  <a:txBody>
                    <a:bodyPr/>
                    <a:lstStyle/>
                    <a:p>
                      <a:r>
                        <a:rPr lang="en-US" dirty="0" smtClean="0"/>
                        <a:t>21</a:t>
                      </a:r>
                      <a:endParaRPr lang="en-US" dirty="0"/>
                    </a:p>
                  </a:txBody>
                  <a:tcPr/>
                </a:tc>
                <a:tc>
                  <a:txBody>
                    <a:bodyPr/>
                    <a:lstStyle/>
                    <a:p>
                      <a:r>
                        <a:rPr lang="en-US" dirty="0" smtClean="0"/>
                        <a:t>7.7</a:t>
                      </a:r>
                      <a:endParaRPr lang="en-US" dirty="0"/>
                    </a:p>
                  </a:txBody>
                  <a:tcPr/>
                </a:tc>
              </a:tr>
              <a:tr h="609600">
                <a:tc>
                  <a:txBody>
                    <a:bodyPr/>
                    <a:lstStyle/>
                    <a:p>
                      <a:r>
                        <a:rPr kumimoji="0" lang="en-US" sz="1800" kern="1200" dirty="0" smtClean="0">
                          <a:solidFill>
                            <a:schemeClr val="dk1"/>
                          </a:solidFill>
                          <a:latin typeface="+mn-lt"/>
                          <a:ea typeface="+mn-ea"/>
                          <a:cs typeface="+mn-cs"/>
                        </a:rPr>
                        <a:t>2-Placenta or part of placenta is left in the womb,96,</a:t>
                      </a:r>
                      <a:endParaRPr lang="en-US" dirty="0"/>
                    </a:p>
                  </a:txBody>
                  <a:tcPr/>
                </a:tc>
                <a:tc>
                  <a:txBody>
                    <a:bodyPr/>
                    <a:lstStyle/>
                    <a:p>
                      <a:r>
                        <a:rPr lang="en-US" dirty="0" smtClean="0"/>
                        <a:t>26</a:t>
                      </a:r>
                      <a:endParaRPr lang="en-US" dirty="0"/>
                    </a:p>
                  </a:txBody>
                  <a:tcPr/>
                </a:tc>
                <a:tc>
                  <a:txBody>
                    <a:bodyPr/>
                    <a:lstStyle/>
                    <a:p>
                      <a:r>
                        <a:rPr lang="en-US" dirty="0" smtClean="0"/>
                        <a:t>9.6</a:t>
                      </a:r>
                      <a:endParaRPr lang="en-US" dirty="0"/>
                    </a:p>
                  </a:txBody>
                  <a:tcPr/>
                </a:tc>
              </a:tr>
              <a:tr h="370840">
                <a:tc>
                  <a:txBody>
                    <a:bodyPr/>
                    <a:lstStyle/>
                    <a:p>
                      <a:r>
                        <a:rPr lang="en-US" dirty="0" smtClean="0"/>
                        <a:t>Total </a:t>
                      </a:r>
                      <a:endParaRPr lang="en-US" dirty="0"/>
                    </a:p>
                  </a:txBody>
                  <a:tcPr/>
                </a:tc>
                <a:tc>
                  <a:txBody>
                    <a:bodyPr/>
                    <a:lstStyle/>
                    <a:p>
                      <a:r>
                        <a:rPr lang="en-US" dirty="0" smtClean="0"/>
                        <a:t>272</a:t>
                      </a:r>
                      <a:endParaRPr lang="en-US" dirty="0"/>
                    </a:p>
                  </a:txBody>
                  <a:tcPr/>
                </a:tc>
                <a:tc>
                  <a:txBody>
                    <a:bodyPr/>
                    <a:lstStyle/>
                    <a:p>
                      <a:r>
                        <a:rPr lang="en-US" dirty="0" smtClean="0"/>
                        <a:t>100</a:t>
                      </a:r>
                      <a:endParaRPr lang="en-US" dirty="0"/>
                    </a:p>
                  </a:txBody>
                  <a:tcPr/>
                </a:tc>
              </a:tr>
            </a:tbl>
          </a:graphicData>
        </a:graphic>
      </p:graphicFrame>
      <p:sp>
        <p:nvSpPr>
          <p:cNvPr id="3" name="Title 2"/>
          <p:cNvSpPr>
            <a:spLocks noGrp="1"/>
          </p:cNvSpPr>
          <p:nvPr>
            <p:ph type="title"/>
          </p:nvPr>
        </p:nvSpPr>
        <p:spPr/>
        <p:txBody>
          <a:bodyPr/>
          <a:lstStyle/>
          <a:p>
            <a:endParaRPr lang="en-US"/>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066800"/>
            <a:ext cx="8229600" cy="5334000"/>
          </a:xfrm>
        </p:spPr>
        <p:txBody>
          <a:bodyPr>
            <a:normAutofit lnSpcReduction="10000"/>
          </a:bodyPr>
          <a:lstStyle/>
          <a:p>
            <a:pPr>
              <a:lnSpc>
                <a:spcPct val="150000"/>
              </a:lnSpc>
            </a:pPr>
            <a:r>
              <a:rPr lang="en-US" sz="2000" dirty="0" smtClean="0">
                <a:latin typeface="Times New Roman" pitchFamily="18" charset="0"/>
                <a:cs typeface="Times New Roman" pitchFamily="18" charset="0"/>
              </a:rPr>
              <a:t>Afghanistan faces a huge burden of maternal </a:t>
            </a:r>
            <a:r>
              <a:rPr lang="en-US" sz="2000" dirty="0" smtClean="0">
                <a:latin typeface="Times New Roman" pitchFamily="18" charset="0"/>
                <a:cs typeface="Times New Roman" pitchFamily="18" charset="0"/>
              </a:rPr>
              <a:t>mortality.</a:t>
            </a:r>
          </a:p>
          <a:p>
            <a:pPr>
              <a:lnSpc>
                <a:spcPct val="150000"/>
              </a:lnSpc>
            </a:pPr>
            <a:r>
              <a:rPr lang="en-US" sz="2000" dirty="0" smtClean="0">
                <a:latin typeface="Times New Roman" pitchFamily="18" charset="0"/>
                <a:cs typeface="Times New Roman" pitchFamily="18" charset="0"/>
              </a:rPr>
              <a:t>PPH, the most common cause of maternal death in Afghanistan, cannot be predicted, and once it</a:t>
            </a:r>
          </a:p>
          <a:p>
            <a:pPr>
              <a:lnSpc>
                <a:spcPct val="150000"/>
              </a:lnSpc>
            </a:pPr>
            <a:r>
              <a:rPr lang="en-US" sz="2000" dirty="0" smtClean="0">
                <a:latin typeface="Times New Roman" pitchFamily="18" charset="0"/>
                <a:cs typeface="Times New Roman" pitchFamily="18" charset="0"/>
              </a:rPr>
              <a:t>occurs, rapid and complex therapy is needed to save the woman’s life. </a:t>
            </a:r>
          </a:p>
          <a:p>
            <a:pPr>
              <a:lnSpc>
                <a:spcPct val="150000"/>
              </a:lnSpc>
            </a:pPr>
            <a:r>
              <a:rPr lang="en-US" sz="2000" dirty="0" smtClean="0">
                <a:latin typeface="Times New Roman" pitchFamily="18" charset="0"/>
                <a:cs typeface="Times New Roman" pitchFamily="18" charset="0"/>
              </a:rPr>
              <a:t>This study shows that knowledge plays a very important role in preventing Post Partum Hemorrhage</a:t>
            </a:r>
            <a:endParaRPr lang="en-US" sz="2000" dirty="0" smtClean="0">
              <a:latin typeface="Times New Roman" pitchFamily="18" charset="0"/>
              <a:cs typeface="Times New Roman" pitchFamily="18" charset="0"/>
            </a:endParaRPr>
          </a:p>
          <a:p>
            <a:pPr>
              <a:lnSpc>
                <a:spcPct val="150000"/>
              </a:lnSpc>
            </a:pPr>
            <a:r>
              <a:rPr lang="en-US" sz="2000" dirty="0" smtClean="0">
                <a:latin typeface="Times New Roman" pitchFamily="18" charset="0"/>
                <a:cs typeface="Times New Roman" pitchFamily="18" charset="0"/>
              </a:rPr>
              <a:t>. This study </a:t>
            </a:r>
            <a:r>
              <a:rPr lang="en-US" sz="2000" dirty="0" smtClean="0">
                <a:latin typeface="Times New Roman" pitchFamily="18" charset="0"/>
                <a:cs typeface="Times New Roman" pitchFamily="18" charset="0"/>
              </a:rPr>
              <a:t>has demonstrated </a:t>
            </a:r>
            <a:r>
              <a:rPr lang="en-US" sz="2000" dirty="0" smtClean="0">
                <a:latin typeface="Times New Roman" pitchFamily="18" charset="0"/>
                <a:cs typeface="Times New Roman" pitchFamily="18" charset="0"/>
              </a:rPr>
              <a:t>that a community-based distribution system of misoprostol, founded on simple</a:t>
            </a:r>
          </a:p>
          <a:p>
            <a:pPr>
              <a:lnSpc>
                <a:spcPct val="150000"/>
              </a:lnSpc>
            </a:pPr>
            <a:r>
              <a:rPr lang="en-US" sz="2000" dirty="0" smtClean="0">
                <a:latin typeface="Times New Roman" pitchFamily="18" charset="0"/>
                <a:cs typeface="Times New Roman" pitchFamily="18" charset="0"/>
              </a:rPr>
              <a:t>educational messages provided by CHWs, can indeed achieve near universal coverage of </a:t>
            </a:r>
            <a:r>
              <a:rPr lang="en-US" sz="2000" dirty="0" smtClean="0">
                <a:latin typeface="Times New Roman" pitchFamily="18" charset="0"/>
                <a:cs typeface="Times New Roman" pitchFamily="18" charset="0"/>
              </a:rPr>
              <a:t>an effective </a:t>
            </a:r>
            <a:r>
              <a:rPr lang="en-US" sz="2000" dirty="0" smtClean="0">
                <a:latin typeface="Times New Roman" pitchFamily="18" charset="0"/>
                <a:cs typeface="Times New Roman" pitchFamily="18" charset="0"/>
              </a:rPr>
              <a:t>method of preventing maternal deaths due to PPH.</a:t>
            </a:r>
          </a:p>
          <a:p>
            <a:endParaRPr lang="en-US" dirty="0" smtClean="0"/>
          </a:p>
          <a:p>
            <a:endParaRPr lang="en-US" dirty="0" smtClean="0"/>
          </a:p>
          <a:p>
            <a:endParaRPr lang="en-US" dirty="0"/>
          </a:p>
        </p:txBody>
      </p:sp>
      <p:sp>
        <p:nvSpPr>
          <p:cNvPr id="3" name="Title 2"/>
          <p:cNvSpPr>
            <a:spLocks noGrp="1"/>
          </p:cNvSpPr>
          <p:nvPr>
            <p:ph type="title"/>
          </p:nvPr>
        </p:nvSpPr>
        <p:spPr>
          <a:xfrm>
            <a:off x="457200" y="350838"/>
            <a:ext cx="8229600" cy="639762"/>
          </a:xfrm>
        </p:spPr>
        <p:txBody>
          <a:bodyPr>
            <a:normAutofit fontScale="90000"/>
          </a:bodyPr>
          <a:lstStyle/>
          <a:p>
            <a:r>
              <a:rPr lang="en-US" dirty="0" smtClean="0"/>
              <a:t>Conclusion </a:t>
            </a:r>
            <a:br>
              <a:rPr lang="en-US" dirty="0" smtClean="0"/>
            </a:b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1752" y="1450848"/>
            <a:ext cx="8503920" cy="4873752"/>
          </a:xfrm>
        </p:spPr>
        <p:txBody>
          <a:bodyPr>
            <a:normAutofit fontScale="85000" lnSpcReduction="10000"/>
          </a:bodyPr>
          <a:lstStyle/>
          <a:p>
            <a:pPr algn="just">
              <a:lnSpc>
                <a:spcPct val="160000"/>
              </a:lnSpc>
              <a:spcBef>
                <a:spcPts val="1200"/>
              </a:spcBef>
            </a:pPr>
            <a:r>
              <a:rPr lang="en-US" sz="2600" dirty="0" smtClean="0">
                <a:latin typeface="Times New Roman" pitchFamily="18" charset="0"/>
                <a:cs typeface="Times New Roman" pitchFamily="18" charset="0"/>
              </a:rPr>
              <a:t>ACTD vision is to see the realization and development of a vibrant and vital civil society in Afghanistan where the interest, concerns, and dignity of the civilians, the citizen, and the common man are taken seriously and more people have access to resources and power over choices.</a:t>
            </a:r>
          </a:p>
          <a:p>
            <a:pPr algn="just">
              <a:lnSpc>
                <a:spcPct val="160000"/>
              </a:lnSpc>
              <a:spcBef>
                <a:spcPts val="1200"/>
              </a:spcBef>
            </a:pPr>
            <a:r>
              <a:rPr lang="en-US" sz="2600" dirty="0" smtClean="0">
                <a:latin typeface="Times New Roman" pitchFamily="18" charset="0"/>
                <a:cs typeface="Times New Roman" pitchFamily="18" charset="0"/>
              </a:rPr>
              <a:t>ACTD  mission is to bring about and support genuine and coherent development practice among people, organizations, and institutions working for the development of Afghan Nation through civil society development, capacity building, service delivery and research</a:t>
            </a:r>
            <a:r>
              <a:rPr lang="en-US" dirty="0" smtClean="0"/>
              <a:t>.</a:t>
            </a:r>
            <a:endParaRPr lang="en-US" dirty="0"/>
          </a:p>
        </p:txBody>
      </p:sp>
      <p:sp>
        <p:nvSpPr>
          <p:cNvPr id="2" name="Title 1"/>
          <p:cNvSpPr>
            <a:spLocks noGrp="1"/>
          </p:cNvSpPr>
          <p:nvPr>
            <p:ph type="title"/>
          </p:nvPr>
        </p:nvSpPr>
        <p:spPr/>
        <p:txBody>
          <a:bodyPr/>
          <a:lstStyle/>
          <a:p>
            <a:r>
              <a:rPr lang="en-US" dirty="0" smtClean="0"/>
              <a:t>Vision and mission </a:t>
            </a:r>
            <a:endParaRPr lang="en-US"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066800"/>
            <a:ext cx="8229600" cy="5181600"/>
          </a:xfrm>
        </p:spPr>
        <p:txBody>
          <a:bodyPr>
            <a:noAutofit/>
          </a:bodyPr>
          <a:lstStyle/>
          <a:p>
            <a:r>
              <a:rPr lang="en-US" sz="1800" dirty="0" smtClean="0">
                <a:latin typeface="Times New Roman" pitchFamily="18" charset="0"/>
                <a:cs typeface="Times New Roman" pitchFamily="18" charset="0"/>
              </a:rPr>
              <a:t>Involvement of midwifes and emphasizing on their role in providing assisted deliveries and providing knowledge about </a:t>
            </a:r>
            <a:r>
              <a:rPr lang="en-US" sz="1800" dirty="0" err="1" smtClean="0">
                <a:latin typeface="Times New Roman" pitchFamily="18" charset="0"/>
                <a:cs typeface="Times New Roman" pitchFamily="18" charset="0"/>
              </a:rPr>
              <a:t>pph</a:t>
            </a:r>
            <a:r>
              <a:rPr lang="en-US" sz="1800" dirty="0" smtClean="0">
                <a:latin typeface="Times New Roman" pitchFamily="18" charset="0"/>
                <a:cs typeface="Times New Roman" pitchFamily="18" charset="0"/>
              </a:rPr>
              <a:t> can also help in taking the reach of this community based programme to another level .</a:t>
            </a:r>
          </a:p>
          <a:p>
            <a:pPr>
              <a:buNone/>
            </a:pPr>
            <a:r>
              <a:rPr lang="en-US" sz="1800" dirty="0" smtClean="0">
                <a:latin typeface="Times New Roman" pitchFamily="18" charset="0"/>
                <a:cs typeface="Times New Roman" pitchFamily="18" charset="0"/>
              </a:rPr>
              <a:t> </a:t>
            </a:r>
          </a:p>
          <a:p>
            <a:r>
              <a:rPr lang="en-US" sz="1800" dirty="0" smtClean="0">
                <a:latin typeface="Times New Roman" pitchFamily="18" charset="0"/>
                <a:cs typeface="Times New Roman" pitchFamily="18" charset="0"/>
              </a:rPr>
              <a:t>A proper monitoring system has to be in place to keep a check whether the chw’s are doing their role properly or not .</a:t>
            </a:r>
          </a:p>
          <a:p>
            <a:pPr>
              <a:buNone/>
            </a:pPr>
            <a:r>
              <a:rPr lang="en-US" sz="1800" dirty="0" smtClean="0">
                <a:latin typeface="Times New Roman" pitchFamily="18" charset="0"/>
                <a:cs typeface="Times New Roman" pitchFamily="18" charset="0"/>
              </a:rPr>
              <a:t> </a:t>
            </a:r>
          </a:p>
          <a:p>
            <a:r>
              <a:rPr lang="en-US" sz="1800" dirty="0" smtClean="0">
                <a:latin typeface="Times New Roman" pitchFamily="18" charset="0"/>
                <a:cs typeface="Times New Roman" pitchFamily="18" charset="0"/>
              </a:rPr>
              <a:t>A systemic reporting system has to be in place to whom all the chw’s has to report to eliminate the chances of malpractice .</a:t>
            </a:r>
          </a:p>
          <a:p>
            <a:r>
              <a:rPr lang="en-US" sz="1800" dirty="0" smtClean="0">
                <a:latin typeface="Times New Roman" pitchFamily="18" charset="0"/>
                <a:cs typeface="Times New Roman" pitchFamily="18" charset="0"/>
              </a:rPr>
              <a:t> Providing incentives to the chw’s can help in getting an extra effort from them to reach the community .since they are volunteering for this task and not paid anything </a:t>
            </a:r>
          </a:p>
          <a:p>
            <a:pPr>
              <a:buNone/>
            </a:pPr>
            <a:r>
              <a:rPr lang="en-US" sz="1800" dirty="0" smtClean="0">
                <a:latin typeface="Times New Roman" pitchFamily="18" charset="0"/>
                <a:cs typeface="Times New Roman" pitchFamily="18" charset="0"/>
              </a:rPr>
              <a:t> </a:t>
            </a:r>
          </a:p>
          <a:p>
            <a:endParaRPr lang="en-US" sz="1800" dirty="0" smtClean="0">
              <a:latin typeface="Times New Roman" pitchFamily="18" charset="0"/>
              <a:cs typeface="Times New Roman" pitchFamily="18" charset="0"/>
            </a:endParaRPr>
          </a:p>
          <a:p>
            <a:r>
              <a:rPr lang="en-US" sz="1800" dirty="0" smtClean="0">
                <a:latin typeface="Times New Roman" pitchFamily="18" charset="0"/>
                <a:cs typeface="Times New Roman" pitchFamily="18" charset="0"/>
              </a:rPr>
              <a:t>Opening up of more health posts in far flung villages from where people have to travel for hrs to reach a health facility can be another method of increasing the reach of the programme .</a:t>
            </a:r>
          </a:p>
          <a:p>
            <a:pPr>
              <a:buNone/>
            </a:pPr>
            <a:r>
              <a:rPr lang="en-US" sz="1800" b="1" dirty="0" smtClean="0">
                <a:latin typeface="Times New Roman" pitchFamily="18" charset="0"/>
                <a:cs typeface="Times New Roman" pitchFamily="18" charset="0"/>
              </a:rPr>
              <a:t> </a:t>
            </a:r>
          </a:p>
          <a:p>
            <a:r>
              <a:rPr lang="en-US" sz="1800" dirty="0" smtClean="0">
                <a:latin typeface="Times New Roman" pitchFamily="18" charset="0"/>
                <a:cs typeface="Times New Roman" pitchFamily="18" charset="0"/>
              </a:rPr>
              <a:t>.</a:t>
            </a:r>
            <a:endParaRPr lang="en-US" sz="1800" dirty="0">
              <a:latin typeface="Times New Roman" pitchFamily="18" charset="0"/>
              <a:cs typeface="Times New Roman" pitchFamily="18" charset="0"/>
            </a:endParaRPr>
          </a:p>
        </p:txBody>
      </p:sp>
      <p:sp>
        <p:nvSpPr>
          <p:cNvPr id="3" name="Title 2"/>
          <p:cNvSpPr>
            <a:spLocks noGrp="1"/>
          </p:cNvSpPr>
          <p:nvPr>
            <p:ph type="title"/>
          </p:nvPr>
        </p:nvSpPr>
        <p:spPr/>
        <p:txBody>
          <a:bodyPr>
            <a:normAutofit fontScale="90000"/>
          </a:bodyPr>
          <a:lstStyle/>
          <a:p>
            <a:r>
              <a:rPr lang="en-US" dirty="0" smtClean="0"/>
              <a:t>RECOMMENDATIONS</a:t>
            </a:r>
            <a:br>
              <a:rPr lang="en-US" dirty="0" smtClean="0"/>
            </a:br>
            <a:endParaRPr lang="en-US"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sz="1800" dirty="0" smtClean="0">
                <a:latin typeface="Times New Roman" pitchFamily="18" charset="0"/>
                <a:cs typeface="Times New Roman" pitchFamily="18" charset="0"/>
              </a:rPr>
              <a:t>In addition to going house to house some common sessions in the middle of the village can be conducted to increase the info .</a:t>
            </a:r>
          </a:p>
          <a:p>
            <a:r>
              <a:rPr lang="en-US" sz="1800" dirty="0" smtClean="0">
                <a:latin typeface="Times New Roman" pitchFamily="18" charset="0"/>
                <a:cs typeface="Times New Roman" pitchFamily="18" charset="0"/>
              </a:rPr>
              <a:t> role plays can be used in the community to increase the knowledge of the people and in the role plays pictorial description can be used .</a:t>
            </a:r>
          </a:p>
          <a:p>
            <a:endParaRPr lang="en-US" dirty="0"/>
          </a:p>
        </p:txBody>
      </p:sp>
      <p:sp>
        <p:nvSpPr>
          <p:cNvPr id="3" name="Title 2"/>
          <p:cNvSpPr>
            <a:spLocks noGrp="1"/>
          </p:cNvSpPr>
          <p:nvPr>
            <p:ph type="title"/>
          </p:nvPr>
        </p:nvSpPr>
        <p:spPr/>
        <p:txBody>
          <a:bodyPr/>
          <a:lstStyle/>
          <a:p>
            <a:endParaRPr lang="en-US"/>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81328"/>
            <a:ext cx="8229600" cy="5071872"/>
          </a:xfrm>
        </p:spPr>
        <p:txBody>
          <a:bodyPr>
            <a:normAutofit lnSpcReduction="10000"/>
          </a:bodyPr>
          <a:lstStyle/>
          <a:p>
            <a:pPr>
              <a:lnSpc>
                <a:spcPct val="150000"/>
              </a:lnSpc>
            </a:pPr>
            <a:r>
              <a:rPr lang="en-US" sz="2000" dirty="0" err="1" smtClean="0">
                <a:latin typeface="Times New Roman" pitchFamily="18" charset="0"/>
                <a:cs typeface="Times New Roman" pitchFamily="18" charset="0"/>
              </a:rPr>
              <a:t>Rajbhandari</a:t>
            </a:r>
            <a:r>
              <a:rPr lang="en-US" sz="2000" dirty="0" smtClean="0">
                <a:latin typeface="Times New Roman" pitchFamily="18" charset="0"/>
                <a:cs typeface="Times New Roman" pitchFamily="18" charset="0"/>
              </a:rPr>
              <a:t>, S. et </a:t>
            </a:r>
            <a:r>
              <a:rPr lang="en-US" sz="2000" dirty="0" smtClean="0">
                <a:latin typeface="Times New Roman" pitchFamily="18" charset="0"/>
                <a:cs typeface="Times New Roman" pitchFamily="18" charset="0"/>
              </a:rPr>
              <a:t>al.2010,</a:t>
            </a:r>
            <a:r>
              <a:rPr lang="en-US" sz="2000" dirty="0" smtClean="0">
                <a:latin typeface="Times New Roman" pitchFamily="18" charset="0"/>
                <a:cs typeface="Times New Roman" pitchFamily="18" charset="0"/>
              </a:rPr>
              <a:t> Expanding uterotonic protection following childbirth through community-based distribution of misoprostol: Operations research</a:t>
            </a:r>
          </a:p>
          <a:p>
            <a:pPr>
              <a:lnSpc>
                <a:spcPct val="150000"/>
              </a:lnSpc>
            </a:pPr>
            <a:r>
              <a:rPr lang="en-US" sz="2000" dirty="0" smtClean="0">
                <a:latin typeface="Times New Roman" pitchFamily="18" charset="0"/>
                <a:cs typeface="Times New Roman" pitchFamily="18" charset="0"/>
              </a:rPr>
              <a:t>study in Nepal, International Journal of Gynecology and Obstetrics, </a:t>
            </a:r>
            <a:r>
              <a:rPr lang="en-US" sz="2000" dirty="0" smtClean="0">
                <a:latin typeface="Times New Roman" pitchFamily="18" charset="0"/>
                <a:cs typeface="Times New Roman" pitchFamily="18" charset="0"/>
              </a:rPr>
              <a:t>2010</a:t>
            </a:r>
          </a:p>
          <a:p>
            <a:pPr>
              <a:lnSpc>
                <a:spcPct val="150000"/>
              </a:lnSpc>
            </a:pPr>
            <a:r>
              <a:rPr lang="en-US" sz="2000" dirty="0" err="1" smtClean="0">
                <a:latin typeface="Times New Roman" pitchFamily="18" charset="0"/>
                <a:cs typeface="Times New Roman" pitchFamily="18" charset="0"/>
              </a:rPr>
              <a:t>Sanghvi</a:t>
            </a:r>
            <a:r>
              <a:rPr lang="en-US" sz="2000" dirty="0" smtClean="0">
                <a:latin typeface="Times New Roman" pitchFamily="18" charset="0"/>
                <a:cs typeface="Times New Roman" pitchFamily="18" charset="0"/>
              </a:rPr>
              <a:t>, H. et </a:t>
            </a:r>
            <a:r>
              <a:rPr lang="en-US" sz="2000" dirty="0" smtClean="0">
                <a:latin typeface="Times New Roman" pitchFamily="18" charset="0"/>
                <a:cs typeface="Times New Roman" pitchFamily="18" charset="0"/>
              </a:rPr>
              <a:t>al.2010,</a:t>
            </a:r>
            <a:r>
              <a:rPr lang="en-US" sz="2000" dirty="0" smtClean="0">
                <a:latin typeface="Times New Roman" pitchFamily="18" charset="0"/>
                <a:cs typeface="Times New Roman" pitchFamily="18" charset="0"/>
              </a:rPr>
              <a:t> Prevention of postpartum hemorrhage at home birth in Afghanistan, International Journal of Gynecology and </a:t>
            </a:r>
            <a:r>
              <a:rPr lang="en-US" sz="2000" dirty="0" smtClean="0">
                <a:latin typeface="Times New Roman" pitchFamily="18" charset="0"/>
                <a:cs typeface="Times New Roman" pitchFamily="18" charset="0"/>
              </a:rPr>
              <a:t>Obstetrics</a:t>
            </a:r>
          </a:p>
          <a:p>
            <a:pPr>
              <a:lnSpc>
                <a:spcPct val="150000"/>
              </a:lnSpc>
            </a:pPr>
            <a:r>
              <a:rPr lang="en-US" sz="2000" dirty="0" err="1" smtClean="0">
                <a:latin typeface="Times New Roman" pitchFamily="18" charset="0"/>
                <a:cs typeface="Times New Roman" pitchFamily="18" charset="0"/>
              </a:rPr>
              <a:t>Prata</a:t>
            </a:r>
            <a:r>
              <a:rPr lang="en-US" sz="2000" dirty="0" smtClean="0">
                <a:latin typeface="Times New Roman" pitchFamily="18" charset="0"/>
                <a:cs typeface="Times New Roman" pitchFamily="18" charset="0"/>
              </a:rPr>
              <a:t>, N. et </a:t>
            </a:r>
            <a:r>
              <a:rPr lang="en-US" sz="2000" dirty="0" smtClean="0">
                <a:latin typeface="Times New Roman" pitchFamily="18" charset="0"/>
                <a:cs typeface="Times New Roman" pitchFamily="18" charset="0"/>
              </a:rPr>
              <a:t>al 2009,</a:t>
            </a:r>
            <a:r>
              <a:rPr lang="en-US" sz="2000" dirty="0" smtClean="0">
                <a:latin typeface="Times New Roman" pitchFamily="18" charset="0"/>
                <a:cs typeface="Times New Roman" pitchFamily="18" charset="0"/>
              </a:rPr>
              <a:t> Prevention of Postpartum Hemorrhage: Options for Home Births in Rural Ethiopia, African Journal of </a:t>
            </a:r>
            <a:r>
              <a:rPr lang="en-US" sz="2000" dirty="0" smtClean="0">
                <a:latin typeface="Times New Roman" pitchFamily="18" charset="0"/>
                <a:cs typeface="Times New Roman" pitchFamily="18" charset="0"/>
              </a:rPr>
              <a:t>Reproductive </a:t>
            </a:r>
            <a:r>
              <a:rPr lang="en-US" sz="2000" dirty="0" smtClean="0">
                <a:latin typeface="Times New Roman" pitchFamily="18" charset="0"/>
                <a:cs typeface="Times New Roman" pitchFamily="18" charset="0"/>
              </a:rPr>
              <a:t>Health</a:t>
            </a:r>
            <a:r>
              <a:rPr lang="en-US" sz="2000" dirty="0" smtClean="0">
                <a:latin typeface="Times New Roman" pitchFamily="18" charset="0"/>
                <a:cs typeface="Times New Roman" pitchFamily="18" charset="0"/>
              </a:rPr>
              <a:t>,</a:t>
            </a:r>
          </a:p>
          <a:p>
            <a:pPr>
              <a:lnSpc>
                <a:spcPct val="150000"/>
              </a:lnSpc>
            </a:pPr>
            <a:r>
              <a:rPr lang="en-US" sz="2000" dirty="0" err="1" smtClean="0">
                <a:latin typeface="Times New Roman" pitchFamily="18" charset="0"/>
                <a:cs typeface="Times New Roman" pitchFamily="18" charset="0"/>
              </a:rPr>
              <a:t>Derman</a:t>
            </a:r>
            <a:r>
              <a:rPr lang="en-US" sz="2000" dirty="0" smtClean="0">
                <a:latin typeface="Times New Roman" pitchFamily="18" charset="0"/>
                <a:cs typeface="Times New Roman" pitchFamily="18" charset="0"/>
              </a:rPr>
              <a:t>, R.J. et </a:t>
            </a:r>
            <a:r>
              <a:rPr lang="en-US" sz="2000" dirty="0" smtClean="0">
                <a:latin typeface="Times New Roman" pitchFamily="18" charset="0"/>
                <a:cs typeface="Times New Roman" pitchFamily="18" charset="0"/>
              </a:rPr>
              <a:t>al.2006,</a:t>
            </a:r>
            <a:r>
              <a:rPr lang="en-US" sz="2000" dirty="0" smtClean="0">
                <a:latin typeface="Times New Roman" pitchFamily="18" charset="0"/>
                <a:cs typeface="Times New Roman" pitchFamily="18" charset="0"/>
              </a:rPr>
              <a:t> Oral misoprostol in preventing postpartum </a:t>
            </a:r>
            <a:r>
              <a:rPr lang="en-US" sz="2000" dirty="0" err="1" smtClean="0">
                <a:latin typeface="Times New Roman" pitchFamily="18" charset="0"/>
                <a:cs typeface="Times New Roman" pitchFamily="18" charset="0"/>
              </a:rPr>
              <a:t>haemorrhage</a:t>
            </a:r>
            <a:r>
              <a:rPr lang="en-US" sz="2000" dirty="0" smtClean="0">
                <a:latin typeface="Times New Roman" pitchFamily="18" charset="0"/>
                <a:cs typeface="Times New Roman" pitchFamily="18" charset="0"/>
              </a:rPr>
              <a:t> in resource-poor communities: a </a:t>
            </a:r>
            <a:r>
              <a:rPr lang="en-US" sz="2000" dirty="0" err="1" smtClean="0">
                <a:latin typeface="Times New Roman" pitchFamily="18" charset="0"/>
                <a:cs typeface="Times New Roman" pitchFamily="18" charset="0"/>
              </a:rPr>
              <a:t>randomised</a:t>
            </a:r>
            <a:r>
              <a:rPr lang="en-US" sz="2000" dirty="0" smtClean="0">
                <a:latin typeface="Times New Roman" pitchFamily="18" charset="0"/>
                <a:cs typeface="Times New Roman" pitchFamily="18" charset="0"/>
              </a:rPr>
              <a:t> controlled trial, Lancet</a:t>
            </a:r>
            <a:endParaRPr lang="en-US" sz="2000" dirty="0">
              <a:latin typeface="Times New Roman" pitchFamily="18" charset="0"/>
              <a:cs typeface="Times New Roman" pitchFamily="18" charset="0"/>
            </a:endParaRPr>
          </a:p>
        </p:txBody>
      </p:sp>
      <p:sp>
        <p:nvSpPr>
          <p:cNvPr id="3" name="Title 2"/>
          <p:cNvSpPr>
            <a:spLocks noGrp="1"/>
          </p:cNvSpPr>
          <p:nvPr>
            <p:ph type="title"/>
          </p:nvPr>
        </p:nvSpPr>
        <p:spPr/>
        <p:txBody>
          <a:bodyPr/>
          <a:lstStyle/>
          <a:p>
            <a:r>
              <a:rPr lang="en-US" dirty="0" smtClean="0"/>
              <a:t>REFERENCES</a:t>
            </a:r>
            <a:endParaRPr lang="en-US"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981200" y="1752601"/>
            <a:ext cx="4648200" cy="1829761"/>
          </a:xfrm>
        </p:spPr>
        <p:txBody>
          <a:bodyPr/>
          <a:lstStyle/>
          <a:p>
            <a:r>
              <a:rPr lang="en-US" dirty="0" smtClean="0"/>
              <a:t>THANK YOU</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1752" y="1527048"/>
            <a:ext cx="8503920" cy="5102352"/>
          </a:xfrm>
        </p:spPr>
        <p:txBody>
          <a:bodyPr>
            <a:normAutofit/>
          </a:bodyPr>
          <a:lstStyle/>
          <a:p>
            <a:pPr>
              <a:lnSpc>
                <a:spcPct val="120000"/>
              </a:lnSpc>
              <a:spcBef>
                <a:spcPts val="1200"/>
              </a:spcBef>
            </a:pPr>
            <a:r>
              <a:rPr lang="en-US" sz="2000" dirty="0" smtClean="0">
                <a:latin typeface="Times New Roman" pitchFamily="18" charset="0"/>
                <a:cs typeface="Times New Roman" pitchFamily="18" charset="0"/>
              </a:rPr>
              <a:t> This experience helped me to learn and understand the health system of a post conflict country- Afghanistan</a:t>
            </a:r>
          </a:p>
          <a:p>
            <a:pPr>
              <a:lnSpc>
                <a:spcPct val="120000"/>
              </a:lnSpc>
              <a:spcBef>
                <a:spcPts val="1200"/>
              </a:spcBef>
            </a:pPr>
            <a:r>
              <a:rPr lang="en-US" sz="2000" dirty="0" smtClean="0">
                <a:latin typeface="Times New Roman" pitchFamily="18" charset="0"/>
                <a:cs typeface="Times New Roman" pitchFamily="18" charset="0"/>
              </a:rPr>
              <a:t> It helped me to learn about  the functioning and working of a National NGO in Afghanistan</a:t>
            </a:r>
          </a:p>
          <a:p>
            <a:pPr>
              <a:lnSpc>
                <a:spcPct val="120000"/>
              </a:lnSpc>
              <a:spcBef>
                <a:spcPts val="1200"/>
              </a:spcBef>
            </a:pPr>
            <a:r>
              <a:rPr lang="en-US" sz="2000" dirty="0" smtClean="0">
                <a:latin typeface="Times New Roman" pitchFamily="18" charset="0"/>
                <a:cs typeface="Times New Roman" pitchFamily="18" charset="0"/>
              </a:rPr>
              <a:t>This experience taught me that despite having fund how difficult it is to implement things in a country like Afghanistan </a:t>
            </a:r>
          </a:p>
          <a:p>
            <a:pPr>
              <a:lnSpc>
                <a:spcPct val="120000"/>
              </a:lnSpc>
              <a:spcBef>
                <a:spcPts val="1200"/>
              </a:spcBef>
            </a:pPr>
            <a:r>
              <a:rPr lang="en-US" sz="2000" dirty="0" smtClean="0">
                <a:latin typeface="Times New Roman" pitchFamily="18" charset="0"/>
                <a:cs typeface="Times New Roman" pitchFamily="18" charset="0"/>
              </a:rPr>
              <a:t>How to coordinate with the funding agencies and with the partners involved in the project .</a:t>
            </a:r>
          </a:p>
          <a:p>
            <a:pPr>
              <a:lnSpc>
                <a:spcPct val="120000"/>
              </a:lnSpc>
              <a:spcBef>
                <a:spcPts val="1200"/>
              </a:spcBef>
            </a:pPr>
            <a:r>
              <a:rPr lang="en-US" sz="2000" dirty="0" smtClean="0">
                <a:latin typeface="Times New Roman" pitchFamily="18" charset="0"/>
                <a:cs typeface="Times New Roman" pitchFamily="18" charset="0"/>
              </a:rPr>
              <a:t>How to make action plans or the project .</a:t>
            </a:r>
          </a:p>
          <a:p>
            <a:pPr>
              <a:lnSpc>
                <a:spcPct val="120000"/>
              </a:lnSpc>
              <a:spcBef>
                <a:spcPts val="1200"/>
              </a:spcBef>
            </a:pPr>
            <a:r>
              <a:rPr lang="en-US" sz="2000" dirty="0" smtClean="0">
                <a:latin typeface="Times New Roman" pitchFamily="18" charset="0"/>
                <a:cs typeface="Times New Roman" pitchFamily="18" charset="0"/>
              </a:rPr>
              <a:t>Analysis and report writing</a:t>
            </a:r>
          </a:p>
          <a:p>
            <a:endParaRPr lang="en-US" sz="2000" dirty="0">
              <a:latin typeface="Times New Roman" pitchFamily="18" charset="0"/>
              <a:cs typeface="Times New Roman" pitchFamily="18" charset="0"/>
            </a:endParaRPr>
          </a:p>
        </p:txBody>
      </p:sp>
      <p:sp>
        <p:nvSpPr>
          <p:cNvPr id="2" name="Title 1"/>
          <p:cNvSpPr>
            <a:spLocks noGrp="1"/>
          </p:cNvSpPr>
          <p:nvPr>
            <p:ph type="title"/>
          </p:nvPr>
        </p:nvSpPr>
        <p:spPr>
          <a:xfrm>
            <a:off x="304800" y="76200"/>
            <a:ext cx="8455152" cy="1295400"/>
          </a:xfrm>
        </p:spPr>
        <p:txBody>
          <a:bodyPr>
            <a:normAutofit fontScale="90000"/>
          </a:bodyPr>
          <a:lstStyle/>
          <a:p>
            <a:r>
              <a:rPr lang="en-US" dirty="0" smtClean="0"/>
              <a:t>Learning from the organization </a:t>
            </a:r>
            <a:br>
              <a:rPr lang="en-US" dirty="0" smtClean="0"/>
            </a:b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1752" y="1524000"/>
            <a:ext cx="8503920" cy="4575048"/>
          </a:xfrm>
        </p:spPr>
        <p:txBody>
          <a:bodyPr>
            <a:normAutofit/>
          </a:bodyPr>
          <a:lstStyle/>
          <a:p>
            <a:r>
              <a:rPr lang="en-US" sz="2000" dirty="0" smtClean="0">
                <a:latin typeface="Times New Roman" pitchFamily="18" charset="0"/>
                <a:cs typeface="Times New Roman" pitchFamily="18" charset="0"/>
              </a:rPr>
              <a:t>Post partum hemorrhage is blood loss of more than 1000 ml after the delivery of the baby .</a:t>
            </a:r>
          </a:p>
          <a:p>
            <a:r>
              <a:rPr lang="en-US" sz="2000" dirty="0" smtClean="0">
                <a:latin typeface="Times New Roman" pitchFamily="18" charset="0"/>
                <a:cs typeface="Times New Roman" pitchFamily="18" charset="0"/>
              </a:rPr>
              <a:t>Postpartum hemorrhage (PPH) due to </a:t>
            </a:r>
            <a:r>
              <a:rPr lang="en-US" sz="2000" dirty="0" err="1" smtClean="0">
                <a:latin typeface="Times New Roman" pitchFamily="18" charset="0"/>
                <a:cs typeface="Times New Roman" pitchFamily="18" charset="0"/>
              </a:rPr>
              <a:t>atonic</a:t>
            </a:r>
            <a:r>
              <a:rPr lang="en-US" sz="2000" dirty="0" smtClean="0">
                <a:latin typeface="Times New Roman" pitchFamily="18" charset="0"/>
                <a:cs typeface="Times New Roman" pitchFamily="18" charset="0"/>
              </a:rPr>
              <a:t> uterus (failure of the uterus to contract after delivery of the placenta) is the major cause of maternal mortality in Africa and Asia </a:t>
            </a:r>
          </a:p>
          <a:p>
            <a:r>
              <a:rPr lang="en-US" sz="2000" dirty="0" smtClean="0">
                <a:latin typeface="Times New Roman" pitchFamily="18" charset="0"/>
                <a:cs typeface="Times New Roman" pitchFamily="18" charset="0"/>
              </a:rPr>
              <a:t>Once hemorrhage occurs, the woman's condition can rapidly deteriorate, requiring rapid re-</a:t>
            </a:r>
            <a:r>
              <a:rPr lang="en-US" sz="2000" dirty="0" err="1" smtClean="0">
                <a:latin typeface="Times New Roman" pitchFamily="18" charset="0"/>
                <a:cs typeface="Times New Roman" pitchFamily="18" charset="0"/>
              </a:rPr>
              <a:t>suscitation</a:t>
            </a:r>
            <a:r>
              <a:rPr lang="en-US" sz="2000" dirty="0" smtClean="0">
                <a:latin typeface="Times New Roman" pitchFamily="18" charset="0"/>
                <a:cs typeface="Times New Roman" pitchFamily="18" charset="0"/>
              </a:rPr>
              <a:t>, blood transfusion, and other costly and invasive measures. </a:t>
            </a:r>
            <a:endParaRPr lang="en-US" sz="2000" dirty="0">
              <a:latin typeface="Times New Roman" pitchFamily="18" charset="0"/>
              <a:cs typeface="Times New Roman" pitchFamily="18" charset="0"/>
            </a:endParaRPr>
          </a:p>
        </p:txBody>
      </p:sp>
      <p:sp>
        <p:nvSpPr>
          <p:cNvPr id="2" name="Title 1"/>
          <p:cNvSpPr>
            <a:spLocks noGrp="1"/>
          </p:cNvSpPr>
          <p:nvPr>
            <p:ph type="title"/>
          </p:nvPr>
        </p:nvSpPr>
        <p:spPr>
          <a:xfrm>
            <a:off x="301752" y="228600"/>
            <a:ext cx="8534400" cy="609600"/>
          </a:xfrm>
        </p:spPr>
        <p:txBody>
          <a:bodyPr>
            <a:normAutofit fontScale="90000"/>
          </a:bodyPr>
          <a:lstStyle/>
          <a:p>
            <a:r>
              <a:rPr lang="en-US" dirty="0" smtClean="0"/>
              <a:t>Introduction </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1752" y="1527048"/>
            <a:ext cx="8503920" cy="4949952"/>
          </a:xfrm>
        </p:spPr>
        <p:txBody>
          <a:bodyPr>
            <a:normAutofit lnSpcReduction="10000"/>
          </a:bodyPr>
          <a:lstStyle/>
          <a:p>
            <a:pPr>
              <a:lnSpc>
                <a:spcPct val="200000"/>
              </a:lnSpc>
            </a:pPr>
            <a:r>
              <a:rPr lang="en-US" sz="2000" dirty="0" smtClean="0">
                <a:latin typeface="Times New Roman" pitchFamily="18" charset="0"/>
                <a:cs typeface="Times New Roman" pitchFamily="18" charset="0"/>
              </a:rPr>
              <a:t>The World Health Organization (WHO) indicates that coverage and knowledge for effective prenatal care, skilled birth attendance (SBA), institutional delivery, and emergency obstetric care is less than 50% in 75 of the highest mortality countries .</a:t>
            </a:r>
          </a:p>
          <a:p>
            <a:pPr>
              <a:lnSpc>
                <a:spcPct val="200000"/>
              </a:lnSpc>
            </a:pPr>
            <a:r>
              <a:rPr lang="en-US" sz="2000" dirty="0" smtClean="0">
                <a:latin typeface="Times New Roman" pitchFamily="18" charset="0"/>
                <a:cs typeface="Times New Roman" pitchFamily="18" charset="0"/>
              </a:rPr>
              <a:t>These figures throw light on how serious the situation is in the developing countries is . </a:t>
            </a:r>
          </a:p>
          <a:p>
            <a:pPr>
              <a:lnSpc>
                <a:spcPct val="200000"/>
              </a:lnSpc>
            </a:pPr>
            <a:r>
              <a:rPr lang="en-US" sz="2000" dirty="0" smtClean="0">
                <a:latin typeface="Times New Roman" pitchFamily="18" charset="0"/>
                <a:cs typeface="Times New Roman" pitchFamily="18" charset="0"/>
              </a:rPr>
              <a:t>60% and 80% of PPH could be prevented if appropriate care were available during labor and childbirth </a:t>
            </a:r>
            <a:endParaRPr lang="en-US" sz="2000" dirty="0">
              <a:latin typeface="Times New Roman" pitchFamily="18" charset="0"/>
              <a:cs typeface="Times New Roman" pitchFamily="18" charset="0"/>
            </a:endParaRPr>
          </a:p>
        </p:txBody>
      </p:sp>
      <p:sp>
        <p:nvSpPr>
          <p:cNvPr id="2" name="Title 1"/>
          <p:cNvSpPr>
            <a:spLocks noGrp="1"/>
          </p:cNvSpPr>
          <p:nvPr>
            <p:ph type="title"/>
          </p:nvPr>
        </p:nvSpPr>
        <p:spPr/>
        <p:txBody>
          <a:bodyPr/>
          <a:lstStyle/>
          <a:p>
            <a:r>
              <a:rPr lang="en-US" dirty="0" smtClean="0"/>
              <a:t>Continue</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1752" y="1527048"/>
            <a:ext cx="8503920" cy="5026152"/>
          </a:xfrm>
        </p:spPr>
        <p:txBody>
          <a:bodyPr>
            <a:normAutofit/>
          </a:bodyPr>
          <a:lstStyle/>
          <a:p>
            <a:pPr>
              <a:lnSpc>
                <a:spcPct val="150000"/>
              </a:lnSpc>
            </a:pPr>
            <a:r>
              <a:rPr lang="en-US" sz="2000" dirty="0" smtClean="0">
                <a:latin typeface="Times New Roman" pitchFamily="18" charset="0"/>
                <a:cs typeface="Times New Roman" pitchFamily="18" charset="0"/>
              </a:rPr>
              <a:t>The maternal mortality ratio in Afghanistan is 1600 per 100000 live births , one  of the highest in the world. </a:t>
            </a:r>
          </a:p>
          <a:p>
            <a:pPr>
              <a:lnSpc>
                <a:spcPct val="150000"/>
              </a:lnSpc>
            </a:pPr>
            <a:r>
              <a:rPr lang="en-US" sz="2000" dirty="0" smtClean="0">
                <a:latin typeface="Times New Roman" pitchFamily="18" charset="0"/>
                <a:cs typeface="Times New Roman" pitchFamily="18" charset="0"/>
              </a:rPr>
              <a:t>Hemorrhage is the most common cause of maternal mortality, responsible for about 38% of maternal deaths. </a:t>
            </a:r>
          </a:p>
          <a:p>
            <a:pPr>
              <a:lnSpc>
                <a:spcPct val="150000"/>
              </a:lnSpc>
            </a:pPr>
            <a:r>
              <a:rPr lang="en-US" sz="2000" dirty="0" smtClean="0">
                <a:latin typeface="Times New Roman" pitchFamily="18" charset="0"/>
                <a:cs typeface="Times New Roman" pitchFamily="18" charset="0"/>
              </a:rPr>
              <a:t>Knowledge plays a very important role in the above mentioned stats of </a:t>
            </a:r>
            <a:r>
              <a:rPr lang="en-US" sz="2000" dirty="0" err="1" smtClean="0">
                <a:latin typeface="Times New Roman" pitchFamily="18" charset="0"/>
                <a:cs typeface="Times New Roman" pitchFamily="18" charset="0"/>
              </a:rPr>
              <a:t>afghanistan</a:t>
            </a:r>
            <a:r>
              <a:rPr lang="en-US" sz="2000" dirty="0" smtClean="0">
                <a:latin typeface="Times New Roman" pitchFamily="18" charset="0"/>
                <a:cs typeface="Times New Roman" pitchFamily="18" charset="0"/>
              </a:rPr>
              <a:t> as the literacy level of </a:t>
            </a:r>
            <a:r>
              <a:rPr lang="en-US" sz="2000" dirty="0" err="1" smtClean="0">
                <a:latin typeface="Times New Roman" pitchFamily="18" charset="0"/>
                <a:cs typeface="Times New Roman" pitchFamily="18" charset="0"/>
              </a:rPr>
              <a:t>afghanistan</a:t>
            </a:r>
            <a:r>
              <a:rPr lang="en-US" sz="2000" dirty="0" smtClean="0">
                <a:latin typeface="Times New Roman" pitchFamily="18" charset="0"/>
                <a:cs typeface="Times New Roman" pitchFamily="18" charset="0"/>
              </a:rPr>
              <a:t> is very low . </a:t>
            </a:r>
          </a:p>
          <a:p>
            <a:pPr>
              <a:lnSpc>
                <a:spcPct val="150000"/>
              </a:lnSpc>
            </a:pPr>
            <a:r>
              <a:rPr lang="en-US" sz="2000" dirty="0" smtClean="0">
                <a:latin typeface="Times New Roman" pitchFamily="18" charset="0"/>
                <a:cs typeface="Times New Roman" pitchFamily="18" charset="0"/>
              </a:rPr>
              <a:t>Women are not aware about what post partum hemorrhage is basically and how fatal it can be . </a:t>
            </a:r>
            <a:endParaRPr lang="en-US" sz="2000" dirty="0">
              <a:latin typeface="Times New Roman" pitchFamily="18" charset="0"/>
              <a:cs typeface="Times New Roman" pitchFamily="18" charset="0"/>
            </a:endParaRPr>
          </a:p>
        </p:txBody>
      </p:sp>
      <p:sp>
        <p:nvSpPr>
          <p:cNvPr id="2" name="Title 1"/>
          <p:cNvSpPr>
            <a:spLocks noGrp="1"/>
          </p:cNvSpPr>
          <p:nvPr>
            <p:ph type="title"/>
          </p:nvPr>
        </p:nvSpPr>
        <p:spPr/>
        <p:txBody>
          <a:bodyPr/>
          <a:lstStyle/>
          <a:p>
            <a:r>
              <a:rPr lang="en-US" dirty="0" smtClean="0"/>
              <a:t>Continue </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nSpc>
                <a:spcPct val="150000"/>
              </a:lnSpc>
            </a:pPr>
            <a:r>
              <a:rPr lang="en-US" sz="2000" dirty="0" smtClean="0">
                <a:latin typeface="Times New Roman" pitchFamily="18" charset="0"/>
                <a:cs typeface="Times New Roman" pitchFamily="18" charset="0"/>
              </a:rPr>
              <a:t>The main purpose of this study is to </a:t>
            </a:r>
            <a:r>
              <a:rPr lang="en-US" sz="2000" dirty="0" smtClean="0">
                <a:latin typeface="Times New Roman" pitchFamily="18" charset="0"/>
                <a:cs typeface="Times New Roman" pitchFamily="18" charset="0"/>
              </a:rPr>
              <a:t>determine </a:t>
            </a:r>
            <a:r>
              <a:rPr lang="en-US" sz="2000" dirty="0" smtClean="0">
                <a:latin typeface="Times New Roman" pitchFamily="18" charset="0"/>
                <a:cs typeface="Times New Roman" pitchFamily="18" charset="0"/>
              </a:rPr>
              <a:t>the knowledge of the community regarding post partum hemorrhage .</a:t>
            </a:r>
          </a:p>
          <a:p>
            <a:pPr>
              <a:lnSpc>
                <a:spcPct val="150000"/>
              </a:lnSpc>
            </a:pPr>
            <a:r>
              <a:rPr lang="en-US" sz="2000" dirty="0" smtClean="0">
                <a:latin typeface="Times New Roman" pitchFamily="18" charset="0"/>
                <a:cs typeface="Times New Roman" pitchFamily="18" charset="0"/>
              </a:rPr>
              <a:t>Ultimately  making them more aware about this particular condition and telling them the ways to prevent post partum </a:t>
            </a:r>
            <a:r>
              <a:rPr lang="en-US" sz="2000" dirty="0" smtClean="0">
                <a:latin typeface="Times New Roman" pitchFamily="18" charset="0"/>
                <a:cs typeface="Times New Roman" pitchFamily="18" charset="0"/>
              </a:rPr>
              <a:t>hemorrhage </a:t>
            </a:r>
            <a:r>
              <a:rPr lang="en-US" dirty="0" smtClean="0"/>
              <a:t>. </a:t>
            </a:r>
            <a:endParaRPr lang="en-US" dirty="0"/>
          </a:p>
        </p:txBody>
      </p:sp>
      <p:sp>
        <p:nvSpPr>
          <p:cNvPr id="2" name="Title 1"/>
          <p:cNvSpPr>
            <a:spLocks noGrp="1"/>
          </p:cNvSpPr>
          <p:nvPr>
            <p:ph type="title"/>
          </p:nvPr>
        </p:nvSpPr>
        <p:spPr/>
        <p:txBody>
          <a:bodyPr/>
          <a:lstStyle/>
          <a:p>
            <a:r>
              <a:rPr lang="en-US" dirty="0" smtClean="0"/>
              <a:t>Continue </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1752" y="1527048"/>
            <a:ext cx="8503920" cy="5026152"/>
          </a:xfrm>
        </p:spPr>
        <p:txBody>
          <a:bodyPr>
            <a:normAutofit/>
          </a:bodyPr>
          <a:lstStyle/>
          <a:p>
            <a:pPr>
              <a:lnSpc>
                <a:spcPct val="150000"/>
              </a:lnSpc>
            </a:pPr>
            <a:r>
              <a:rPr lang="en-US" sz="2000" dirty="0" smtClean="0">
                <a:latin typeface="Times New Roman" pitchFamily="18" charset="0"/>
                <a:cs typeface="Times New Roman" pitchFamily="18" charset="0"/>
              </a:rPr>
              <a:t>In a study conducted by </a:t>
            </a:r>
            <a:r>
              <a:rPr lang="en-US" sz="2000" dirty="0" err="1" smtClean="0">
                <a:latin typeface="Times New Roman" pitchFamily="18" charset="0"/>
                <a:cs typeface="Times New Roman" pitchFamily="18" charset="0"/>
              </a:rPr>
              <a:t>Rajbhandari</a:t>
            </a:r>
            <a:r>
              <a:rPr lang="en-US" sz="2000" dirty="0" smtClean="0">
                <a:latin typeface="Times New Roman" pitchFamily="18" charset="0"/>
                <a:cs typeface="Times New Roman" pitchFamily="18" charset="0"/>
              </a:rPr>
              <a:t>, S. et al 2010, showed  that  Community-based distribution of misoprostol  and providing knowledge for PPH prevention can be successfully implemented using existing government health services in low-resource, geographically challenging settings. </a:t>
            </a:r>
          </a:p>
          <a:p>
            <a:pPr>
              <a:lnSpc>
                <a:spcPct val="150000"/>
              </a:lnSpc>
            </a:pPr>
            <a:r>
              <a:rPr lang="en-US" sz="2000" dirty="0" smtClean="0">
                <a:latin typeface="Times New Roman" pitchFamily="18" charset="0"/>
                <a:cs typeface="Times New Roman" pitchFamily="18" charset="0"/>
              </a:rPr>
              <a:t>The proportion of vaginal deliveries protected by a uterotonic drug increased from 11.6% to 74.2%. </a:t>
            </a:r>
          </a:p>
          <a:p>
            <a:pPr>
              <a:lnSpc>
                <a:spcPct val="150000"/>
              </a:lnSpc>
            </a:pPr>
            <a:r>
              <a:rPr lang="en-US" sz="2000" dirty="0" smtClean="0">
                <a:latin typeface="Times New Roman" pitchFamily="18" charset="0"/>
                <a:cs typeface="Times New Roman" pitchFamily="18" charset="0"/>
              </a:rPr>
              <a:t>Another study conducted by </a:t>
            </a:r>
            <a:r>
              <a:rPr lang="en-US" sz="2000" dirty="0" err="1" smtClean="0">
                <a:latin typeface="Times New Roman" pitchFamily="18" charset="0"/>
                <a:cs typeface="Times New Roman" pitchFamily="18" charset="0"/>
              </a:rPr>
              <a:t>Langenbach</a:t>
            </a:r>
            <a:r>
              <a:rPr lang="en-US" sz="2000" dirty="0" smtClean="0">
                <a:latin typeface="Times New Roman" pitchFamily="18" charset="0"/>
                <a:cs typeface="Times New Roman" pitchFamily="18" charset="0"/>
              </a:rPr>
              <a:t>, C. 2006 shows that misoprostol should be used for prevention of PPH .</a:t>
            </a:r>
            <a:endParaRPr lang="en-US" sz="2000" dirty="0">
              <a:latin typeface="Times New Roman" pitchFamily="18" charset="0"/>
              <a:cs typeface="Times New Roman" pitchFamily="18" charset="0"/>
            </a:endParaRPr>
          </a:p>
        </p:txBody>
      </p:sp>
      <p:sp>
        <p:nvSpPr>
          <p:cNvPr id="2" name="Title 1"/>
          <p:cNvSpPr>
            <a:spLocks noGrp="1"/>
          </p:cNvSpPr>
          <p:nvPr>
            <p:ph type="title"/>
          </p:nvPr>
        </p:nvSpPr>
        <p:spPr/>
        <p:txBody>
          <a:bodyPr/>
          <a:lstStyle/>
          <a:p>
            <a:r>
              <a:rPr lang="en-US" dirty="0" smtClean="0"/>
              <a:t>Literature Review </a:t>
            </a:r>
            <a:endParaRPr lang="en-US"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817</TotalTime>
  <Words>1966</Words>
  <Application>Microsoft Office PowerPoint</Application>
  <PresentationFormat>On-screen Show (4:3)</PresentationFormat>
  <Paragraphs>254</Paragraphs>
  <Slides>33</Slides>
  <Notes>1</Notes>
  <HiddenSlides>0</HiddenSlides>
  <MMClips>0</MMClips>
  <ScaleCrop>false</ScaleCrop>
  <HeadingPairs>
    <vt:vector size="4" baseType="variant">
      <vt:variant>
        <vt:lpstr>Theme</vt:lpstr>
      </vt:variant>
      <vt:variant>
        <vt:i4>1</vt:i4>
      </vt:variant>
      <vt:variant>
        <vt:lpstr>Slide Titles</vt:lpstr>
      </vt:variant>
      <vt:variant>
        <vt:i4>33</vt:i4>
      </vt:variant>
    </vt:vector>
  </HeadingPairs>
  <TitlesOfParts>
    <vt:vector size="34" baseType="lpstr">
      <vt:lpstr>Concourse</vt:lpstr>
      <vt:lpstr>To determine the knowledge of the community  related to post partum hemorrhage in the target areas of AFGHANISTAN </vt:lpstr>
      <vt:lpstr>Afghanistan centre for training and development(ACTD)</vt:lpstr>
      <vt:lpstr>Vision and mission </vt:lpstr>
      <vt:lpstr>Learning from the organization  </vt:lpstr>
      <vt:lpstr>Introduction </vt:lpstr>
      <vt:lpstr>Continue</vt:lpstr>
      <vt:lpstr>Continue </vt:lpstr>
      <vt:lpstr>Continue </vt:lpstr>
      <vt:lpstr>Literature Review </vt:lpstr>
      <vt:lpstr>Continue </vt:lpstr>
      <vt:lpstr>Rationale of the study </vt:lpstr>
      <vt:lpstr>Objectives of the study </vt:lpstr>
      <vt:lpstr>Methodology </vt:lpstr>
      <vt:lpstr>Slide 14</vt:lpstr>
      <vt:lpstr>Slide 15</vt:lpstr>
      <vt:lpstr>Slide 16</vt:lpstr>
      <vt:lpstr>Slide 17</vt:lpstr>
      <vt:lpstr>Findings of the study </vt:lpstr>
      <vt:lpstr>Continue </vt:lpstr>
      <vt:lpstr>Source of info about PPH </vt:lpstr>
      <vt:lpstr>Slide 21</vt:lpstr>
      <vt:lpstr>Slide 22</vt:lpstr>
      <vt:lpstr>Side effects of mesoprostol </vt:lpstr>
      <vt:lpstr>Slide 24</vt:lpstr>
      <vt:lpstr>Info about excessive bleeding </vt:lpstr>
      <vt:lpstr>Slide 26</vt:lpstr>
      <vt:lpstr>Slide 27</vt:lpstr>
      <vt:lpstr>Slide 28</vt:lpstr>
      <vt:lpstr>Conclusion  </vt:lpstr>
      <vt:lpstr>RECOMMENDATIONS </vt:lpstr>
      <vt:lpstr>Slide 31</vt:lpstr>
      <vt:lpstr>REFERENCES</vt:lpstr>
      <vt:lpstr>THANK YOU</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To determine the knowledge of the community  related to post partum hemorrhage in the target areas of AFGHANISTAN </dc:title>
  <dc:creator>IIHMR</dc:creator>
  <cp:lastModifiedBy>IIHMR</cp:lastModifiedBy>
  <cp:revision>81</cp:revision>
  <dcterms:created xsi:type="dcterms:W3CDTF">2012-05-06T10:02:52Z</dcterms:created>
  <dcterms:modified xsi:type="dcterms:W3CDTF">2012-05-07T06:26:08Z</dcterms:modified>
</cp:coreProperties>
</file>