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8" r:id="rId4"/>
    <p:sldId id="259" r:id="rId5"/>
    <p:sldId id="260" r:id="rId6"/>
    <p:sldId id="261" r:id="rId7"/>
    <p:sldId id="270" r:id="rId8"/>
    <p:sldId id="262" r:id="rId9"/>
    <p:sldId id="263" r:id="rId10"/>
    <p:sldId id="264" r:id="rId11"/>
    <p:sldId id="265" r:id="rId12"/>
    <p:sldId id="266" r:id="rId13"/>
    <p:sldId id="267" r:id="rId14"/>
    <p:sldId id="269" r:id="rId15"/>
    <p:sldId id="271" r:id="rId16"/>
    <p:sldId id="272" r:id="rId17"/>
    <p:sldId id="274" r:id="rId18"/>
    <p:sldId id="275" r:id="rId19"/>
    <p:sldId id="276" r:id="rId20"/>
    <p:sldId id="281" r:id="rId21"/>
    <p:sldId id="277" r:id="rId22"/>
    <p:sldId id="278" r:id="rId23"/>
    <p:sldId id="279" r:id="rId24"/>
    <p:sldId id="280" r:id="rId25"/>
    <p:sldId id="282"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98CC76-631F-4BB0-80B0-D38D89A22155}" type="datetimeFigureOut">
              <a:rPr lang="en-US" smtClean="0"/>
              <a:pPr/>
              <a:t>5/18/2012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31E59D-BBD6-4B73-AF4A-8DB32168108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31E59D-BBD6-4B73-AF4A-8DB321681081}" type="slidenum">
              <a:rPr lang="en-US" smtClean="0"/>
              <a:pPr/>
              <a:t>23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31E59D-BBD6-4B73-AF4A-8DB321681081}" type="slidenum">
              <a:rPr lang="en-US" smtClean="0"/>
              <a:pPr/>
              <a:t>24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1D6548B-5405-4191-A4B4-E7D0D202B2B9}" type="datetimeFigureOut">
              <a:rPr lang="en-US" smtClean="0"/>
              <a:pPr/>
              <a:t>5/18/2012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38AD8D-55CE-4B17-9A08-02CDCB6CD34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D6548B-5405-4191-A4B4-E7D0D202B2B9}" type="datetimeFigureOut">
              <a:rPr lang="en-US" smtClean="0"/>
              <a:pPr/>
              <a:t>5/18/2012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38AD8D-55CE-4B17-9A08-02CDCB6CD34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D6548B-5405-4191-A4B4-E7D0D202B2B9}" type="datetimeFigureOut">
              <a:rPr lang="en-US" smtClean="0"/>
              <a:pPr/>
              <a:t>5/18/2012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38AD8D-55CE-4B17-9A08-02CDCB6CD34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D6548B-5405-4191-A4B4-E7D0D202B2B9}" type="datetimeFigureOut">
              <a:rPr lang="en-US" smtClean="0"/>
              <a:pPr/>
              <a:t>5/18/2012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38AD8D-55CE-4B17-9A08-02CDCB6CD34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D6548B-5405-4191-A4B4-E7D0D202B2B9}" type="datetimeFigureOut">
              <a:rPr lang="en-US" smtClean="0"/>
              <a:pPr/>
              <a:t>5/18/2012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38AD8D-55CE-4B17-9A08-02CDCB6CD34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1D6548B-5405-4191-A4B4-E7D0D202B2B9}" type="datetimeFigureOut">
              <a:rPr lang="en-US" smtClean="0"/>
              <a:pPr/>
              <a:t>5/18/2012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38AD8D-55CE-4B17-9A08-02CDCB6CD34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1D6548B-5405-4191-A4B4-E7D0D202B2B9}" type="datetimeFigureOut">
              <a:rPr lang="en-US" smtClean="0"/>
              <a:pPr/>
              <a:t>5/18/2012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38AD8D-55CE-4B17-9A08-02CDCB6CD34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1D6548B-5405-4191-A4B4-E7D0D202B2B9}" type="datetimeFigureOut">
              <a:rPr lang="en-US" smtClean="0"/>
              <a:pPr/>
              <a:t>5/18/2012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38AD8D-55CE-4B17-9A08-02CDCB6CD34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D6548B-5405-4191-A4B4-E7D0D202B2B9}" type="datetimeFigureOut">
              <a:rPr lang="en-US" smtClean="0"/>
              <a:pPr/>
              <a:t>5/18/2012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38AD8D-55CE-4B17-9A08-02CDCB6CD34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D6548B-5405-4191-A4B4-E7D0D202B2B9}" type="datetimeFigureOut">
              <a:rPr lang="en-US" smtClean="0"/>
              <a:pPr/>
              <a:t>5/18/2012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38AD8D-55CE-4B17-9A08-02CDCB6CD34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D6548B-5405-4191-A4B4-E7D0D202B2B9}" type="datetimeFigureOut">
              <a:rPr lang="en-US" smtClean="0"/>
              <a:pPr/>
              <a:t>5/18/2012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38AD8D-55CE-4B17-9A08-02CDCB6CD34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D6548B-5405-4191-A4B4-E7D0D202B2B9}" type="datetimeFigureOut">
              <a:rPr lang="en-US" smtClean="0"/>
              <a:pPr/>
              <a:t>5/18/2012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38AD8D-55CE-4B17-9A08-02CDCB6CD34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ajm.sagepub.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hospitalmedicine.ucsf.edu/improve/literature/discharge_committee_literature/reengineering_systems/role_of_pharmacist_counseling_in_prevent_ade_after_hosp_schnipper_ama.pdf" TargetMode="External"/><Relationship Id="rId5" Type="http://schemas.openxmlformats.org/officeDocument/2006/relationships/hyperlink" Target="http://caretransitions.org/documents/The%20CTI%20RCT%20-%20%20AIM.pdf" TargetMode="External"/><Relationship Id="rId4" Type="http://schemas.openxmlformats.org/officeDocument/2006/relationships/hyperlink" Target="http://onlinelibrary.wiley.com/doi/10.1046/j.1525-1497.2002.10741.x/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caretransitionsprogram.net/documents/Transition%20of%20care%20for%20h%20%20%0dosp%20elderly%20-%20JHM.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cms.feinberg.northwestern.edu/bin/i/z/Kriplani_et_al_2007.pdf" TargetMode="External"/><Relationship Id="rId5" Type="http://schemas.openxmlformats.org/officeDocument/2006/relationships/hyperlink" Target="http://www.caretransitionsprogram.org/documents/Promoting%20effective%20transition20of%20care%20-%20JHM.pdf" TargetMode="External"/><Relationship Id="rId4" Type="http://schemas.openxmlformats.org/officeDocument/2006/relationships/hyperlink" Target="http://ajm.sagepub.com/" TargetMode="External"/></Relationships>
</file>

<file path=ppt/slides/_rels/slide25.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1"/>
            <a:ext cx="7772400" cy="2457450"/>
          </a:xfrm>
        </p:spPr>
        <p:txBody>
          <a:bodyPr>
            <a:normAutofit fontScale="90000"/>
          </a:bodyPr>
          <a:lstStyle/>
          <a:p>
            <a:r>
              <a:rPr lang="en-US" b="1" dirty="0" err="1" smtClean="0"/>
              <a:t>Nonstandardzed</a:t>
            </a:r>
            <a:r>
              <a:rPr lang="en-US" b="1" dirty="0" smtClean="0"/>
              <a:t> </a:t>
            </a:r>
            <a:r>
              <a:rPr lang="en-US" b="1" dirty="0"/>
              <a:t>discharge process reduce the Quality of care”</a:t>
            </a:r>
            <a:r>
              <a:rPr lang="en-US" dirty="0"/>
              <a:t/>
            </a:r>
            <a:br>
              <a:rPr lang="en-US" dirty="0"/>
            </a:br>
            <a:endParaRPr lang="en-US" dirty="0"/>
          </a:p>
        </p:txBody>
      </p:sp>
      <p:sp>
        <p:nvSpPr>
          <p:cNvPr id="3" name="Subtitle 2"/>
          <p:cNvSpPr>
            <a:spLocks noGrp="1"/>
          </p:cNvSpPr>
          <p:nvPr>
            <p:ph type="subTitle" idx="1"/>
          </p:nvPr>
        </p:nvSpPr>
        <p:spPr/>
        <p:txBody>
          <a:bodyPr/>
          <a:lstStyle/>
          <a:p>
            <a:r>
              <a:rPr lang="en-US" sz="6000" b="1" dirty="0" smtClean="0"/>
              <a:t>Dr </a:t>
            </a:r>
            <a:r>
              <a:rPr lang="en-US" sz="6000" b="1" dirty="0"/>
              <a:t>AMIT TRIPATHI</a:t>
            </a:r>
            <a:endParaRPr lang="en-US" sz="6000" dirty="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cap="all" dirty="0"/>
              <a:t>Methodology</a:t>
            </a:r>
            <a:r>
              <a:rPr lang="en-US" b="1" cap="all" dirty="0"/>
              <a:t>	</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pPr lvl="0"/>
            <a:r>
              <a:rPr lang="en-US" dirty="0"/>
              <a:t>Objectives of the Study:</a:t>
            </a:r>
          </a:p>
          <a:p>
            <a:pPr lvl="0">
              <a:buNone/>
            </a:pPr>
            <a:r>
              <a:rPr lang="en-US" dirty="0" smtClean="0"/>
              <a:t>     To </a:t>
            </a:r>
            <a:r>
              <a:rPr lang="en-US" dirty="0"/>
              <a:t>find out  the gap in discharge process from NABH </a:t>
            </a:r>
            <a:r>
              <a:rPr lang="en-US" dirty="0" smtClean="0"/>
              <a:t>guideline. </a:t>
            </a:r>
            <a:endParaRPr lang="en-US" dirty="0"/>
          </a:p>
          <a:p>
            <a:pPr lvl="0">
              <a:buNone/>
            </a:pPr>
            <a:r>
              <a:rPr lang="en-US" dirty="0" smtClean="0"/>
              <a:t>     To </a:t>
            </a:r>
            <a:r>
              <a:rPr lang="en-US" dirty="0"/>
              <a:t>find out the causes, which can reduce the quality of care after </a:t>
            </a:r>
            <a:r>
              <a:rPr lang="en-US" dirty="0" smtClean="0"/>
              <a:t>discharge.</a:t>
            </a:r>
            <a:endParaRPr lang="en-US" dirty="0"/>
          </a:p>
          <a:p>
            <a:pPr lvl="0"/>
            <a:r>
              <a:rPr lang="en-US" dirty="0"/>
              <a:t>Study period: </a:t>
            </a:r>
          </a:p>
          <a:p>
            <a:pPr lvl="0">
              <a:buNone/>
            </a:pPr>
            <a:r>
              <a:rPr lang="en-US" dirty="0" smtClean="0"/>
              <a:t>     Three </a:t>
            </a:r>
            <a:r>
              <a:rPr lang="en-US" dirty="0"/>
              <a:t>months (January to April 2012)</a:t>
            </a:r>
          </a:p>
          <a:p>
            <a:pPr lvl="0"/>
            <a:r>
              <a:rPr lang="en-US" dirty="0"/>
              <a:t>Study Area: </a:t>
            </a:r>
          </a:p>
          <a:p>
            <a:pPr lvl="0">
              <a:buNone/>
            </a:pPr>
            <a:r>
              <a:rPr lang="en-US" dirty="0" smtClean="0"/>
              <a:t>     Rockland </a:t>
            </a:r>
            <a:r>
              <a:rPr lang="en-US" dirty="0"/>
              <a:t>Hospital New Delhi</a:t>
            </a:r>
          </a:p>
          <a:p>
            <a:pPr lvl="0"/>
            <a:r>
              <a:rPr lang="en-US" dirty="0"/>
              <a:t>Study Units: </a:t>
            </a:r>
          </a:p>
          <a:p>
            <a:pPr lvl="0">
              <a:buNone/>
            </a:pPr>
            <a:r>
              <a:rPr lang="en-US" dirty="0" smtClean="0"/>
              <a:t>     IPD </a:t>
            </a:r>
            <a:r>
              <a:rPr lang="en-US" dirty="0"/>
              <a:t>as well as OPD</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lvl="0"/>
            <a:r>
              <a:rPr lang="en-US" dirty="0" smtClean="0"/>
              <a:t>Sample Technique : </a:t>
            </a:r>
            <a:endParaRPr lang="en-US" dirty="0"/>
          </a:p>
          <a:p>
            <a:pPr lvl="0">
              <a:buNone/>
            </a:pPr>
            <a:r>
              <a:rPr lang="en-US" dirty="0" smtClean="0"/>
              <a:t>     Convenience </a:t>
            </a:r>
            <a:r>
              <a:rPr lang="en-US" dirty="0"/>
              <a:t>Sample among the study units was selected. This includes all Nurses and Few Doctors. Few patient also were interviewed    </a:t>
            </a:r>
          </a:p>
          <a:p>
            <a:pPr lvl="0"/>
            <a:r>
              <a:rPr lang="en-US" dirty="0" smtClean="0"/>
              <a:t>Description </a:t>
            </a:r>
            <a:r>
              <a:rPr lang="en-US" dirty="0"/>
              <a:t>of Tool used for data collection:</a:t>
            </a:r>
          </a:p>
          <a:p>
            <a:pPr lvl="0">
              <a:buNone/>
            </a:pPr>
            <a:r>
              <a:rPr lang="en-US" dirty="0" smtClean="0"/>
              <a:t>     In </a:t>
            </a:r>
            <a:r>
              <a:rPr lang="en-US" dirty="0"/>
              <a:t>this study secondary as well as primary data were collected. Primary data was collected through in-depth interviews of doctors, nurses and patients. Secondary data was collected from Medical record department. </a:t>
            </a:r>
          </a:p>
          <a:p>
            <a:pPr lvl="0"/>
            <a:r>
              <a:rPr lang="en-US" dirty="0"/>
              <a:t>Data analysis:</a:t>
            </a:r>
          </a:p>
          <a:p>
            <a:pPr>
              <a:buNone/>
            </a:pPr>
            <a:r>
              <a:rPr lang="en-US" dirty="0" smtClean="0"/>
              <a:t>     Qualitative </a:t>
            </a:r>
            <a:r>
              <a:rPr lang="en-US" dirty="0"/>
              <a:t>data was summarized and presented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cap="all" dirty="0"/>
              <a:t>ANALYSES</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b="1" dirty="0"/>
              <a:t>Gap analysis of discharge summary</a:t>
            </a:r>
            <a:endParaRPr lang="en-US" dirty="0"/>
          </a:p>
          <a:p>
            <a:pPr>
              <a:buNone/>
            </a:pPr>
            <a:endParaRPr lang="en-US" dirty="0" smtClean="0"/>
          </a:p>
          <a:p>
            <a:pPr>
              <a:buNone/>
            </a:pPr>
            <a:r>
              <a:rPr lang="en-US" dirty="0" smtClean="0"/>
              <a:t>NABH </a:t>
            </a:r>
            <a:r>
              <a:rPr lang="en-US" dirty="0"/>
              <a:t>guidelines say that organization should define the following content in discharge summary.</a:t>
            </a:r>
          </a:p>
          <a:p>
            <a:pPr lvl="0"/>
            <a:r>
              <a:rPr lang="en-US" dirty="0"/>
              <a:t>Discharge summary is provided to the patients at the time of discharge.</a:t>
            </a:r>
          </a:p>
          <a:p>
            <a:pPr lvl="0"/>
            <a:r>
              <a:rPr lang="en-US" dirty="0"/>
              <a:t>Discharge summary contains the reasons for admission, significant findings and diagnosis and the patient’s condition at the time of discharge</a:t>
            </a:r>
            <a:r>
              <a:rPr lang="en-US" dirty="0" smtClean="0"/>
              <a:t>.</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lvl="0"/>
            <a:r>
              <a:rPr lang="en-US" dirty="0"/>
              <a:t>Discharge summary contains information regarding investigation results, any procedure performed medication and other treatment given.</a:t>
            </a:r>
          </a:p>
          <a:p>
            <a:pPr lvl="0"/>
            <a:r>
              <a:rPr lang="en-US" dirty="0"/>
              <a:t>Discharge summary contains follow up advice, medication and other instructions in an understandable manner.</a:t>
            </a:r>
          </a:p>
          <a:p>
            <a:pPr lvl="0"/>
            <a:r>
              <a:rPr lang="en-US" dirty="0"/>
              <a:t>Discharge summary incorporates instructions about when and how to obtain urgent care.</a:t>
            </a:r>
          </a:p>
          <a:p>
            <a:pPr lvl="0"/>
            <a:r>
              <a:rPr lang="en-US" dirty="0"/>
              <a:t>In case of death the summary of the case also includes the cause of death.</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HelpDischargeReport.jpg"/>
          <p:cNvPicPr>
            <a:picLocks noGrp="1" noChangeAspect="1"/>
          </p:cNvPicPr>
          <p:nvPr>
            <p:ph idx="1"/>
          </p:nvPr>
        </p:nvPicPr>
        <p:blipFill>
          <a:blip r:embed="rId2"/>
          <a:stretch>
            <a:fillRect/>
          </a:stretch>
        </p:blipFill>
        <p:spPr>
          <a:xfrm>
            <a:off x="762000" y="2895600"/>
            <a:ext cx="3324225" cy="292417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5" name="Picture 4" descr="9933.jpg"/>
          <p:cNvPicPr>
            <a:picLocks noChangeAspect="1"/>
          </p:cNvPicPr>
          <p:nvPr/>
        </p:nvPicPr>
        <p:blipFill>
          <a:blip r:embed="rId3"/>
          <a:stretch>
            <a:fillRect/>
          </a:stretch>
        </p:blipFill>
        <p:spPr>
          <a:xfrm>
            <a:off x="4648200" y="1905000"/>
            <a:ext cx="2628900" cy="2628900"/>
          </a:xfrm>
          <a:prstGeom prst="rect">
            <a:avLst/>
          </a:prstGeom>
        </p:spPr>
      </p:pic>
      <p:sp>
        <p:nvSpPr>
          <p:cNvPr id="6" name="TextBox 5"/>
          <p:cNvSpPr txBox="1"/>
          <p:nvPr/>
        </p:nvSpPr>
        <p:spPr>
          <a:xfrm>
            <a:off x="4419600" y="5029200"/>
            <a:ext cx="3668563" cy="954107"/>
          </a:xfrm>
          <a:prstGeom prst="rect">
            <a:avLst/>
          </a:prstGeom>
          <a:noFill/>
        </p:spPr>
        <p:txBody>
          <a:bodyPr wrap="square" rtlCol="0">
            <a:spAutoFit/>
          </a:bodyPr>
          <a:lstStyle/>
          <a:p>
            <a:r>
              <a:rPr lang="en-US" sz="2800" dirty="0" smtClean="0">
                <a:solidFill>
                  <a:srgbClr val="FF0000"/>
                </a:solidFill>
              </a:rPr>
              <a:t>Kala </a:t>
            </a:r>
            <a:r>
              <a:rPr lang="en-US" sz="2800" dirty="0" err="1" smtClean="0">
                <a:solidFill>
                  <a:srgbClr val="FF0000"/>
                </a:solidFill>
              </a:rPr>
              <a:t>Akshar</a:t>
            </a:r>
            <a:r>
              <a:rPr lang="en-US" sz="2800" dirty="0" smtClean="0">
                <a:solidFill>
                  <a:srgbClr val="FF0000"/>
                </a:solidFill>
              </a:rPr>
              <a:t> </a:t>
            </a:r>
            <a:r>
              <a:rPr lang="en-US" sz="2800" dirty="0" err="1" smtClean="0">
                <a:solidFill>
                  <a:srgbClr val="FF0000"/>
                </a:solidFill>
              </a:rPr>
              <a:t>Bhais</a:t>
            </a:r>
            <a:r>
              <a:rPr lang="en-US" sz="2800" dirty="0" smtClean="0">
                <a:solidFill>
                  <a:srgbClr val="FF0000"/>
                </a:solidFill>
              </a:rPr>
              <a:t> </a:t>
            </a:r>
            <a:r>
              <a:rPr lang="en-US" sz="2800" dirty="0" err="1" smtClean="0">
                <a:solidFill>
                  <a:srgbClr val="FF0000"/>
                </a:solidFill>
              </a:rPr>
              <a:t>Baraba</a:t>
            </a:r>
            <a:endParaRPr lang="en-US" sz="2800" dirty="0">
              <a:solidFill>
                <a:srgbClr val="FF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In many of the discharge summary no standard format was </a:t>
            </a:r>
            <a:r>
              <a:rPr lang="en-US" dirty="0" smtClean="0"/>
              <a:t>used.</a:t>
            </a:r>
          </a:p>
          <a:p>
            <a:r>
              <a:rPr lang="en-US" dirty="0"/>
              <a:t>In some of the discharge summary medication was not give and some of the discharge summary no hospital course was given</a:t>
            </a:r>
            <a:r>
              <a:rPr lang="en-US" dirty="0" smtClean="0"/>
              <a:t>.</a:t>
            </a:r>
          </a:p>
          <a:p>
            <a:r>
              <a:rPr lang="en-US" dirty="0" smtClean="0"/>
              <a:t>No </a:t>
            </a:r>
            <a:r>
              <a:rPr lang="en-US" dirty="0"/>
              <a:t>after discharge </a:t>
            </a:r>
            <a:r>
              <a:rPr lang="en-US" dirty="0" smtClean="0"/>
              <a:t>plane.</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buNone/>
            </a:pPr>
            <a:r>
              <a:rPr lang="en-US" b="1" dirty="0"/>
              <a:t>Gap analysis of discharge Process</a:t>
            </a:r>
            <a:endParaRPr lang="en-US" dirty="0"/>
          </a:p>
          <a:p>
            <a:pPr>
              <a:buNone/>
            </a:pPr>
            <a:r>
              <a:rPr lang="en-US" dirty="0"/>
              <a:t>NABH guidelines say that organization should have documented discharge process, which should </a:t>
            </a:r>
            <a:r>
              <a:rPr lang="en-US" dirty="0" smtClean="0"/>
              <a:t>content </a:t>
            </a:r>
            <a:r>
              <a:rPr lang="en-US" dirty="0"/>
              <a:t>following </a:t>
            </a:r>
            <a:r>
              <a:rPr lang="en-US" dirty="0" smtClean="0"/>
              <a:t>objective.</a:t>
            </a:r>
          </a:p>
          <a:p>
            <a:pPr lvl="0"/>
            <a:r>
              <a:rPr lang="en-US" dirty="0"/>
              <a:t>The patient’s discharge process is planned in consultation with the patient and / or family.</a:t>
            </a:r>
          </a:p>
          <a:p>
            <a:pPr lvl="0"/>
            <a:r>
              <a:rPr lang="en-US" dirty="0"/>
              <a:t>Policies and procedures exist for coordination of various departments and agencies involved in the discharge process (including medico-legal cases).</a:t>
            </a:r>
          </a:p>
          <a:p>
            <a:pPr>
              <a:buNone/>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In most of the cases it was seen, that discharge of patient is planned at the last visit of doctor, which shows delay in discharge process. </a:t>
            </a:r>
          </a:p>
          <a:p>
            <a:r>
              <a:rPr lang="en-US" dirty="0"/>
              <a:t>There was no good coordination in various departments, which was involved in discharge process. It was also the reason of delay in discharge. This also can hamper the quality of care.       </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No proper format was being used for LAMA (leave against medical advice) cases.</a:t>
            </a:r>
          </a:p>
          <a:p>
            <a:r>
              <a:rPr lang="en-US" dirty="0"/>
              <a:t>For pending reports and follow-up appointment no one is responsible. Mostly the pending reports are very crucial repots, about which information should be given to patient by phone.</a:t>
            </a:r>
          </a:p>
          <a:p>
            <a:r>
              <a:rPr lang="en-US" dirty="0"/>
              <a:t>Almost all patients said that they were not given any tentative appointment at the time of discharge. Patients also said no one told them, that in emergency to whom should they make a call. </a:t>
            </a:r>
          </a:p>
          <a:p>
            <a:pPr>
              <a:buNone/>
            </a:pP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Discussions and Conclusion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a:t>Although very less patient were readmitted within 30 days after discharge from hospital. Most of the patients were cured. All   in patient were given discharge summary, but in few of the cases it was not explained to the </a:t>
            </a:r>
            <a:r>
              <a:rPr lang="en-US" dirty="0" smtClean="0"/>
              <a:t>patient.</a:t>
            </a:r>
          </a:p>
          <a:p>
            <a:r>
              <a:rPr lang="en-US" dirty="0"/>
              <a:t>. In almost all the cases tentative appointment was given, but no appointment was fixed in hospital appointment schedule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Rockland Hospital </a:t>
            </a:r>
            <a:r>
              <a:rPr lang="en-US" b="1" dirty="0" err="1"/>
              <a:t>Dwarka</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It was established in 2011.</a:t>
            </a:r>
            <a:endParaRPr lang="en-US" dirty="0"/>
          </a:p>
        </p:txBody>
      </p:sp>
      <p:pic>
        <p:nvPicPr>
          <p:cNvPr id="4" name="Picture 3" descr="RH Dwarka.jpg"/>
          <p:cNvPicPr>
            <a:picLocks noChangeAspect="1"/>
          </p:cNvPicPr>
          <p:nvPr/>
        </p:nvPicPr>
        <p:blipFill>
          <a:blip r:embed="rId2"/>
          <a:stretch>
            <a:fillRect/>
          </a:stretch>
        </p:blipFill>
        <p:spPr>
          <a:xfrm>
            <a:off x="1524000" y="2286000"/>
            <a:ext cx="5562600" cy="3942029"/>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For pending reports no one takes care. Usually Lab department or Front office should be responsible for pending repots. </a:t>
            </a:r>
            <a:endParaRPr lang="en-US" dirty="0" smtClean="0"/>
          </a:p>
          <a:p>
            <a:r>
              <a:rPr lang="en-US" dirty="0" smtClean="0"/>
              <a:t>For </a:t>
            </a:r>
            <a:r>
              <a:rPr lang="en-US" dirty="0"/>
              <a:t>pending reports there should be a dispatch department in front office, which should be dispatched all the reports</a:t>
            </a:r>
            <a:r>
              <a:rPr lang="en-US" dirty="0" smtClean="0"/>
              <a:t>.</a:t>
            </a:r>
          </a:p>
          <a:p>
            <a:r>
              <a:rPr lang="en-US" dirty="0"/>
              <a:t>Although NABH implementation is being done, so it will take some time make a proper way of handling the things. </a:t>
            </a:r>
            <a:r>
              <a:rPr lang="en-US" dirty="0" smtClean="0"/>
              <a:t>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Recommendation</a:t>
            </a:r>
          </a:p>
        </p:txBody>
      </p:sp>
      <p:sp>
        <p:nvSpPr>
          <p:cNvPr id="3" name="Content Placeholder 2"/>
          <p:cNvSpPr>
            <a:spLocks noGrp="1"/>
          </p:cNvSpPr>
          <p:nvPr>
            <p:ph idx="1"/>
          </p:nvPr>
        </p:nvSpPr>
        <p:spPr/>
        <p:txBody>
          <a:bodyPr>
            <a:normAutofit/>
          </a:bodyPr>
          <a:lstStyle/>
          <a:p>
            <a:r>
              <a:rPr lang="en-US" dirty="0"/>
              <a:t>There should be after hospital care plan, which should content </a:t>
            </a:r>
          </a:p>
          <a:p>
            <a:pPr lvl="1"/>
            <a:r>
              <a:rPr lang="en-US" dirty="0"/>
              <a:t>Make a call to patients 2 to 3 days after discharge from hospital.</a:t>
            </a:r>
          </a:p>
          <a:p>
            <a:pPr lvl="1"/>
            <a:r>
              <a:rPr lang="en-US" dirty="0"/>
              <a:t>A special trained nurse should be appointed for this after hospital care plan. She will delicately handle all </a:t>
            </a:r>
            <a:r>
              <a:rPr lang="en-US" dirty="0" smtClean="0"/>
              <a:t>issues.</a:t>
            </a:r>
          </a:p>
          <a:p>
            <a:pPr lvl="1"/>
            <a:r>
              <a:rPr lang="en-US" dirty="0" smtClean="0"/>
              <a:t>A </a:t>
            </a:r>
            <a:r>
              <a:rPr lang="en-US" dirty="0"/>
              <a:t>checklist should be prepared for discharge </a:t>
            </a:r>
            <a:r>
              <a:rPr lang="en-US" dirty="0" smtClean="0"/>
              <a:t>that</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342900" lvl="1" indent="-342900">
              <a:buFont typeface="Arial" pitchFamily="34" charset="0"/>
              <a:buChar char="•"/>
            </a:pPr>
            <a:r>
              <a:rPr lang="en-US" dirty="0" smtClean="0"/>
              <a:t>what all things should be done at the time of discharge.</a:t>
            </a:r>
          </a:p>
          <a:p>
            <a:pPr marL="342900" lvl="1" indent="-342900">
              <a:buFont typeface="Arial" pitchFamily="34" charset="0"/>
              <a:buChar char="•"/>
            </a:pPr>
            <a:endParaRPr lang="en-US" dirty="0"/>
          </a:p>
          <a:p>
            <a:pPr marL="342900" lvl="1" indent="-342900">
              <a:buFont typeface="Arial" pitchFamily="34" charset="0"/>
              <a:buChar char="•"/>
            </a:pPr>
            <a:r>
              <a:rPr lang="en-US" dirty="0" smtClean="0"/>
              <a:t>There </a:t>
            </a:r>
            <a:r>
              <a:rPr lang="en-US" dirty="0"/>
              <a:t>should be one dedicated report dispatch department for pending reports, which will coordinate with patient after discharge.  </a:t>
            </a:r>
          </a:p>
          <a:p>
            <a:pPr>
              <a:buNone/>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REFERENCES</a:t>
            </a:r>
            <a:br>
              <a:rPr lang="en-US" dirty="0"/>
            </a:br>
            <a:endParaRPr lang="en-US" dirty="0"/>
          </a:p>
        </p:txBody>
      </p:sp>
      <p:sp>
        <p:nvSpPr>
          <p:cNvPr id="3" name="Content Placeholder 2"/>
          <p:cNvSpPr>
            <a:spLocks noGrp="1"/>
          </p:cNvSpPr>
          <p:nvPr>
            <p:ph idx="1"/>
          </p:nvPr>
        </p:nvSpPr>
        <p:spPr/>
        <p:txBody>
          <a:bodyPr>
            <a:normAutofit fontScale="47500" lnSpcReduction="20000"/>
          </a:bodyPr>
          <a:lstStyle/>
          <a:p>
            <a:pPr>
              <a:buNone/>
            </a:pPr>
            <a:r>
              <a:rPr lang="en-US" dirty="0"/>
              <a:t>Carolyn M. Clancy,( July, 2009). </a:t>
            </a:r>
            <a:r>
              <a:rPr lang="en-US" i="1" dirty="0"/>
              <a:t>Reengineering hospital discharge: a  protocol to improve </a:t>
            </a:r>
            <a:endParaRPr lang="en-US" dirty="0"/>
          </a:p>
          <a:p>
            <a:pPr>
              <a:buNone/>
            </a:pPr>
            <a:r>
              <a:rPr lang="en-US" i="1" dirty="0"/>
              <a:t>  </a:t>
            </a:r>
            <a:r>
              <a:rPr lang="en-US" i="1" dirty="0" smtClean="0"/>
              <a:t>          patient </a:t>
            </a:r>
            <a:r>
              <a:rPr lang="en-US" i="1" dirty="0"/>
              <a:t>safety, reduce costs, and boost patient satisfaction</a:t>
            </a:r>
            <a:r>
              <a:rPr lang="en-US" dirty="0"/>
              <a:t> , </a:t>
            </a:r>
            <a:r>
              <a:rPr lang="en-US" i="1" dirty="0"/>
              <a:t>. </a:t>
            </a:r>
            <a:r>
              <a:rPr lang="en-US" dirty="0"/>
              <a:t>Retrieved on March    </a:t>
            </a:r>
          </a:p>
          <a:p>
            <a:pPr>
              <a:buNone/>
            </a:pPr>
            <a:r>
              <a:rPr lang="en-US" dirty="0"/>
              <a:t>             </a:t>
            </a:r>
            <a:r>
              <a:rPr lang="en-US" dirty="0" smtClean="0"/>
              <a:t>20</a:t>
            </a:r>
            <a:r>
              <a:rPr lang="en-US" dirty="0"/>
              <a:t>, 2012, from </a:t>
            </a:r>
            <a:r>
              <a:rPr lang="en-US" u="sng" dirty="0">
                <a:hlinkClick r:id="rId3"/>
              </a:rPr>
              <a:t>http://ajm.sagepub.com</a:t>
            </a:r>
            <a:endParaRPr lang="en-US" dirty="0"/>
          </a:p>
          <a:p>
            <a:pPr>
              <a:buNone/>
            </a:pPr>
            <a:r>
              <a:rPr lang="en-US" dirty="0"/>
              <a:t> </a:t>
            </a:r>
          </a:p>
          <a:p>
            <a:pPr>
              <a:buNone/>
            </a:pPr>
            <a:r>
              <a:rPr lang="en-US" dirty="0"/>
              <a:t>Carl Van </a:t>
            </a:r>
            <a:r>
              <a:rPr lang="en-US" dirty="0" err="1"/>
              <a:t>Walraven</a:t>
            </a:r>
            <a:r>
              <a:rPr lang="en-US" dirty="0"/>
              <a:t> et. al,( 2002). </a:t>
            </a:r>
            <a:r>
              <a:rPr lang="en-US" i="1" dirty="0"/>
              <a:t>Effect of discharge summary availability during post- </a:t>
            </a:r>
            <a:endParaRPr lang="en-US" dirty="0"/>
          </a:p>
          <a:p>
            <a:pPr>
              <a:buNone/>
            </a:pPr>
            <a:r>
              <a:rPr lang="en-US" i="1" dirty="0"/>
              <a:t> </a:t>
            </a:r>
            <a:r>
              <a:rPr lang="en-US" i="1" dirty="0" smtClean="0"/>
              <a:t>         </a:t>
            </a:r>
            <a:r>
              <a:rPr lang="en-US" i="1" dirty="0"/>
              <a:t>discharge  visit on hospital readmission, </a:t>
            </a:r>
            <a:r>
              <a:rPr lang="en-US" dirty="0"/>
              <a:t>Retrieved on March    20, 2012,    </a:t>
            </a:r>
          </a:p>
          <a:p>
            <a:pPr>
              <a:buNone/>
            </a:pPr>
            <a:r>
              <a:rPr lang="en-US" dirty="0" smtClean="0"/>
              <a:t>           </a:t>
            </a:r>
            <a:r>
              <a:rPr lang="en-US" dirty="0"/>
              <a:t>from</a:t>
            </a:r>
            <a:r>
              <a:rPr lang="en-US" u="sng" dirty="0">
                <a:hlinkClick r:id="rId4"/>
              </a:rPr>
              <a:t>http://onlinelibrary.wiley.com/doi/10.1046/j.1525-1497.2002.10741.x/pdf</a:t>
            </a:r>
            <a:endParaRPr lang="en-US" dirty="0"/>
          </a:p>
          <a:p>
            <a:pPr>
              <a:buNone/>
            </a:pPr>
            <a:endParaRPr lang="en-US" dirty="0"/>
          </a:p>
          <a:p>
            <a:pPr>
              <a:buNone/>
            </a:pPr>
            <a:r>
              <a:rPr lang="en-US" dirty="0"/>
              <a:t>Eric A. Coleman et al, (October 4, 2006).</a:t>
            </a:r>
            <a:r>
              <a:rPr lang="en-US" b="1" dirty="0"/>
              <a:t> </a:t>
            </a:r>
            <a:r>
              <a:rPr lang="en-US" i="1" dirty="0"/>
              <a:t>The care transitions intervention,</a:t>
            </a:r>
            <a:r>
              <a:rPr lang="en-US" dirty="0"/>
              <a:t> Retrieved on March     </a:t>
            </a:r>
          </a:p>
          <a:p>
            <a:pPr>
              <a:buNone/>
            </a:pPr>
            <a:r>
              <a:rPr lang="en-US" dirty="0" smtClean="0"/>
              <a:t>           </a:t>
            </a:r>
            <a:r>
              <a:rPr lang="en-US" dirty="0"/>
              <a:t>20,2012,from</a:t>
            </a:r>
            <a:r>
              <a:rPr lang="en-US" u="sng" dirty="0">
                <a:hlinkClick r:id="rId5"/>
              </a:rPr>
              <a:t>http://</a:t>
            </a:r>
            <a:r>
              <a:rPr lang="en-US" u="sng" dirty="0" err="1">
                <a:hlinkClick r:id="rId5"/>
              </a:rPr>
              <a:t>caretransitions.org</a:t>
            </a:r>
            <a:r>
              <a:rPr lang="en-US" u="sng" dirty="0">
                <a:hlinkClick r:id="rId5"/>
              </a:rPr>
              <a:t>/documents/The%20CTI%20RCT%20- %</a:t>
            </a:r>
            <a:r>
              <a:rPr lang="en-US" u="sng" dirty="0" smtClean="0">
                <a:hlinkClick r:id="rId5"/>
              </a:rPr>
              <a:t>20AIM.pdf</a:t>
            </a:r>
            <a:endParaRPr lang="en-US" dirty="0" smtClean="0"/>
          </a:p>
          <a:p>
            <a:pPr>
              <a:buNone/>
            </a:pPr>
            <a:endParaRPr lang="en-US" dirty="0" smtClean="0"/>
          </a:p>
          <a:p>
            <a:pPr>
              <a:buNone/>
            </a:pPr>
            <a:r>
              <a:rPr lang="en-US" dirty="0" smtClean="0"/>
              <a:t>Forster AJ et. al ( 2004). </a:t>
            </a:r>
            <a:r>
              <a:rPr lang="en-US" i="1" dirty="0" smtClean="0"/>
              <a:t>Adverse events among medical patients after discharge from hospital.</a:t>
            </a:r>
            <a:endParaRPr lang="en-US" dirty="0" smtClean="0"/>
          </a:p>
          <a:p>
            <a:pPr>
              <a:buNone/>
            </a:pPr>
            <a:r>
              <a:rPr lang="en-US" i="1" dirty="0" smtClean="0"/>
              <a:t>           </a:t>
            </a:r>
            <a:r>
              <a:rPr lang="en-US" dirty="0" smtClean="0"/>
              <a:t>Retrieved </a:t>
            </a:r>
            <a:r>
              <a:rPr lang="en-US" dirty="0"/>
              <a:t>on 23 March 2012 from </a:t>
            </a:r>
            <a:r>
              <a:rPr lang="en-US" u="sng" dirty="0">
                <a:hlinkClick r:id="rId3"/>
              </a:rPr>
              <a:t>http://ajm.sagepub.com</a:t>
            </a:r>
            <a:endParaRPr lang="en-US" dirty="0"/>
          </a:p>
          <a:p>
            <a:pPr>
              <a:buNone/>
            </a:pPr>
            <a:r>
              <a:rPr lang="en-US" b="1" dirty="0"/>
              <a:t> </a:t>
            </a:r>
            <a:endParaRPr lang="en-US" dirty="0"/>
          </a:p>
          <a:p>
            <a:pPr>
              <a:buNone/>
            </a:pPr>
            <a:r>
              <a:rPr lang="en-US" dirty="0"/>
              <a:t>Jeffrey L. </a:t>
            </a:r>
            <a:r>
              <a:rPr lang="en-US" dirty="0" err="1"/>
              <a:t>Schnipper</a:t>
            </a:r>
            <a:r>
              <a:rPr lang="en-US" dirty="0"/>
              <a:t> et al</a:t>
            </a:r>
            <a:r>
              <a:rPr lang="en-US" i="1" dirty="0"/>
              <a:t>,(</a:t>
            </a:r>
            <a:r>
              <a:rPr lang="en-US" dirty="0"/>
              <a:t> march 13, 2006).</a:t>
            </a:r>
            <a:r>
              <a:rPr lang="en-US" b="1" dirty="0"/>
              <a:t> </a:t>
            </a:r>
            <a:r>
              <a:rPr lang="en-US" i="1" dirty="0"/>
              <a:t>Role of pharmacist counseling in preventing</a:t>
            </a:r>
            <a:endParaRPr lang="en-US" dirty="0"/>
          </a:p>
          <a:p>
            <a:pPr>
              <a:buNone/>
            </a:pPr>
            <a:r>
              <a:rPr lang="en-US" i="1" dirty="0" smtClean="0"/>
              <a:t>         adverse </a:t>
            </a:r>
            <a:r>
              <a:rPr lang="en-US" i="1" dirty="0"/>
              <a:t>drug events after hospitalization.</a:t>
            </a:r>
            <a:r>
              <a:rPr lang="en-US" dirty="0"/>
              <a:t> Retrieved on 23 March 2012 from        </a:t>
            </a:r>
            <a:r>
              <a:rPr lang="en-US" u="sng" dirty="0">
                <a:hlinkClick r:id="rId6"/>
              </a:rPr>
              <a:t>http://hospitalmedicine.ucsf.edu/improve/literature/discharge_committee_literature/reengineering_systems/role_of_pharmacist_counseling_in_prevent_ade_after_hosp_schnipper_ama.pdf</a:t>
            </a:r>
            <a:endParaRPr lang="en-US" dirty="0"/>
          </a:p>
          <a:p>
            <a:pPr>
              <a:buNone/>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7500" lnSpcReduction="20000"/>
          </a:bodyPr>
          <a:lstStyle/>
          <a:p>
            <a:pPr>
              <a:buNone/>
            </a:pPr>
            <a:r>
              <a:rPr lang="en-US" dirty="0"/>
              <a:t>Jencks SF et al., (2009). </a:t>
            </a:r>
            <a:r>
              <a:rPr lang="en-US" i="1" dirty="0" err="1"/>
              <a:t>Rehospitalizations</a:t>
            </a:r>
            <a:r>
              <a:rPr lang="en-US" i="1" dirty="0"/>
              <a:t> among patients in the Medicare fee-for-service  </a:t>
            </a:r>
            <a:endParaRPr lang="en-US" dirty="0" smtClean="0"/>
          </a:p>
          <a:p>
            <a:pPr>
              <a:buNone/>
            </a:pPr>
            <a:r>
              <a:rPr lang="en-US" i="1" dirty="0" smtClean="0"/>
              <a:t>        Program. </a:t>
            </a:r>
            <a:r>
              <a:rPr lang="en-US" dirty="0" smtClean="0"/>
              <a:t>Retrieved   on 23 March 2012 from  </a:t>
            </a:r>
          </a:p>
          <a:p>
            <a:pPr>
              <a:buNone/>
            </a:pPr>
            <a:r>
              <a:rPr lang="en-US" dirty="0"/>
              <a:t> </a:t>
            </a:r>
          </a:p>
          <a:p>
            <a:pPr>
              <a:buNone/>
            </a:pPr>
            <a:r>
              <a:rPr lang="en-US" dirty="0"/>
              <a:t>L. </a:t>
            </a:r>
            <a:r>
              <a:rPr lang="en-US" dirty="0" err="1"/>
              <a:t>Halasyamani</a:t>
            </a:r>
            <a:r>
              <a:rPr lang="en-US" dirty="0"/>
              <a:t> et al,( 2006). </a:t>
            </a:r>
            <a:r>
              <a:rPr lang="en-US" i="1" dirty="0"/>
              <a:t>Transition of care for hospitalized elderly patients—</a:t>
            </a:r>
            <a:endParaRPr lang="en-US" dirty="0"/>
          </a:p>
          <a:p>
            <a:pPr>
              <a:buNone/>
            </a:pPr>
            <a:r>
              <a:rPr lang="en-US" i="1" dirty="0" smtClean="0"/>
              <a:t>        development </a:t>
            </a:r>
            <a:r>
              <a:rPr lang="en-US" i="1" dirty="0"/>
              <a:t>of a discharge checklist for hospitalists. </a:t>
            </a:r>
            <a:r>
              <a:rPr lang="en-US" dirty="0"/>
              <a:t>Retrieved on March 20, 2012, </a:t>
            </a:r>
          </a:p>
          <a:p>
            <a:pPr>
              <a:buNone/>
            </a:pPr>
            <a:r>
              <a:rPr lang="en-US" dirty="0" smtClean="0"/>
              <a:t>         from</a:t>
            </a:r>
            <a:r>
              <a:rPr lang="en-US" u="sng" dirty="0" smtClean="0">
                <a:hlinkClick r:id="rId3"/>
              </a:rPr>
              <a:t>http</a:t>
            </a:r>
            <a:r>
              <a:rPr lang="en-US" u="sng" dirty="0">
                <a:hlinkClick r:id="rId3"/>
              </a:rPr>
              <a:t>://caretransitionsprogram.net/documents/Transition%20of%20care%20for%20h  </a:t>
            </a:r>
            <a:endParaRPr lang="en-US" dirty="0"/>
          </a:p>
          <a:p>
            <a:pPr>
              <a:buNone/>
            </a:pPr>
            <a:r>
              <a:rPr lang="en-US" dirty="0" smtClean="0">
                <a:hlinkClick r:id="rId3"/>
              </a:rPr>
              <a:t>         </a:t>
            </a:r>
            <a:r>
              <a:rPr lang="en-US" u="sng" dirty="0" smtClean="0">
                <a:hlinkClick r:id="rId3"/>
              </a:rPr>
              <a:t>osp%20elderly%20-</a:t>
            </a:r>
            <a:r>
              <a:rPr lang="en-US" u="sng" dirty="0">
                <a:hlinkClick r:id="rId3"/>
              </a:rPr>
              <a:t>%20JHM.pdf</a:t>
            </a:r>
            <a:r>
              <a:rPr lang="en-US" dirty="0"/>
              <a:t> </a:t>
            </a:r>
          </a:p>
          <a:p>
            <a:pPr>
              <a:buNone/>
            </a:pPr>
            <a:r>
              <a:rPr lang="en-US" dirty="0"/>
              <a:t>   </a:t>
            </a:r>
          </a:p>
          <a:p>
            <a:pPr>
              <a:buNone/>
            </a:pPr>
            <a:r>
              <a:rPr lang="en-US" dirty="0" err="1"/>
              <a:t>Makaryus</a:t>
            </a:r>
            <a:r>
              <a:rPr lang="en-US" dirty="0"/>
              <a:t> et al ( 2005</a:t>
            </a:r>
            <a:r>
              <a:rPr lang="en-US" i="1" dirty="0"/>
              <a:t>). Patients’ understanding of their treatment plans and diagnosis at  </a:t>
            </a:r>
            <a:endParaRPr lang="en-US" dirty="0"/>
          </a:p>
          <a:p>
            <a:pPr>
              <a:buNone/>
            </a:pPr>
            <a:r>
              <a:rPr lang="en-US" i="1" dirty="0" smtClean="0"/>
              <a:t>         discharge</a:t>
            </a:r>
            <a:r>
              <a:rPr lang="en-US" i="1" dirty="0"/>
              <a:t>. Retrieved  on </a:t>
            </a:r>
            <a:r>
              <a:rPr lang="en-US" dirty="0"/>
              <a:t>March    20, 2012, from </a:t>
            </a:r>
            <a:r>
              <a:rPr lang="en-US" u="sng" dirty="0">
                <a:hlinkClick r:id="rId4"/>
              </a:rPr>
              <a:t>http://ajm.sagepub.com</a:t>
            </a:r>
            <a:endParaRPr lang="en-US" dirty="0"/>
          </a:p>
          <a:p>
            <a:pPr>
              <a:buNone/>
            </a:pPr>
            <a:endParaRPr lang="en-US" dirty="0"/>
          </a:p>
          <a:p>
            <a:pPr>
              <a:buNone/>
            </a:pPr>
            <a:r>
              <a:rPr lang="en-US" dirty="0"/>
              <a:t>Sunil </a:t>
            </a:r>
            <a:r>
              <a:rPr lang="en-US" dirty="0" err="1"/>
              <a:t>Kripalani</a:t>
            </a:r>
            <a:r>
              <a:rPr lang="en-US" dirty="0"/>
              <a:t> et al,( 2007</a:t>
            </a:r>
            <a:r>
              <a:rPr lang="en-US" i="1" dirty="0"/>
              <a:t>). Promoting effective transitions of care at hospital</a:t>
            </a:r>
            <a:endParaRPr lang="en-US" dirty="0"/>
          </a:p>
          <a:p>
            <a:pPr>
              <a:buNone/>
            </a:pPr>
            <a:r>
              <a:rPr lang="en-US" i="1" dirty="0"/>
              <a:t> </a:t>
            </a:r>
            <a:r>
              <a:rPr lang="en-US" i="1" dirty="0" smtClean="0"/>
              <a:t>        discharge</a:t>
            </a:r>
            <a:r>
              <a:rPr lang="en-US" i="1" dirty="0"/>
              <a:t>: a review of key issues for hospitalists. Retrieved  on </a:t>
            </a:r>
            <a:r>
              <a:rPr lang="en-US" dirty="0"/>
              <a:t>March    20,2012,from</a:t>
            </a:r>
            <a:r>
              <a:rPr lang="en-US" u="sng" dirty="0">
                <a:hlinkClick r:id="rId5"/>
              </a:rPr>
              <a:t>http://</a:t>
            </a:r>
            <a:r>
              <a:rPr lang="en-US" u="sng" dirty="0" err="1">
                <a:hlinkClick r:id="rId5"/>
              </a:rPr>
              <a:t>www.caretransitionsprogram.org</a:t>
            </a:r>
            <a:r>
              <a:rPr lang="en-US" u="sng" dirty="0">
                <a:hlinkClick r:id="rId5"/>
              </a:rPr>
              <a:t>/documents/Promoting%20effective%20transition20of%20care%20-%20JHM.pdf</a:t>
            </a:r>
            <a:endParaRPr lang="en-US" dirty="0"/>
          </a:p>
          <a:p>
            <a:pPr>
              <a:buNone/>
            </a:pPr>
            <a:r>
              <a:rPr lang="en-US" b="1" i="1" dirty="0"/>
              <a:t>  </a:t>
            </a:r>
            <a:endParaRPr lang="en-US" dirty="0"/>
          </a:p>
          <a:p>
            <a:pPr>
              <a:buNone/>
            </a:pPr>
            <a:r>
              <a:rPr lang="en-US" dirty="0" smtClean="0"/>
              <a:t>Sunil </a:t>
            </a:r>
            <a:r>
              <a:rPr lang="en-US" dirty="0" err="1"/>
              <a:t>Kripalani</a:t>
            </a:r>
            <a:r>
              <a:rPr lang="en-US" dirty="0"/>
              <a:t> et al., (2007)</a:t>
            </a:r>
            <a:r>
              <a:rPr lang="en-US" b="1" dirty="0"/>
              <a:t> </a:t>
            </a:r>
            <a:r>
              <a:rPr lang="en-US" i="1" dirty="0"/>
              <a:t>Deficits in communication and information transfer between   </a:t>
            </a:r>
            <a:endParaRPr lang="en-US" dirty="0"/>
          </a:p>
          <a:p>
            <a:pPr>
              <a:buNone/>
            </a:pPr>
            <a:r>
              <a:rPr lang="en-US" i="1" dirty="0" smtClean="0"/>
              <a:t>         hospital-based </a:t>
            </a:r>
            <a:r>
              <a:rPr lang="en-US" i="1" dirty="0"/>
              <a:t>and primary care physicians</a:t>
            </a:r>
            <a:r>
              <a:rPr lang="en-US" dirty="0"/>
              <a:t>.</a:t>
            </a:r>
            <a:r>
              <a:rPr lang="en-US" i="1" dirty="0"/>
              <a:t> Retrieved  on </a:t>
            </a:r>
            <a:r>
              <a:rPr lang="en-US" dirty="0"/>
              <a:t>March    20, 2012,from</a:t>
            </a:r>
            <a:r>
              <a:rPr lang="en-US" i="1" dirty="0"/>
              <a:t>          </a:t>
            </a:r>
            <a:r>
              <a:rPr lang="en-US" u="sng" dirty="0">
                <a:hlinkClick r:id="rId6"/>
              </a:rPr>
              <a:t>http://cms.feinberg.northwestern.edu/bin/i/z/Kriplani_et_al_2007.pdf</a:t>
            </a:r>
            <a:endParaRPr lang="en-US" dirty="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blogThanks3001299676388.gif"/>
          <p:cNvPicPr>
            <a:picLocks noGrp="1" noChangeAspect="1"/>
          </p:cNvPicPr>
          <p:nvPr>
            <p:ph idx="1"/>
          </p:nvPr>
        </p:nvPicPr>
        <p:blipFill>
          <a:blip r:embed="rId2"/>
          <a:stretch>
            <a:fillRect/>
          </a:stretch>
        </p:blipFill>
        <p:spPr>
          <a:xfrm>
            <a:off x="2209800" y="1981200"/>
            <a:ext cx="4191000" cy="419100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SCOPE OF SERVICES</a:t>
            </a:r>
            <a:br>
              <a:rPr lang="en-US" dirty="0" smtClean="0"/>
            </a:br>
            <a:endParaRPr lang="en-US" dirty="0"/>
          </a:p>
        </p:txBody>
      </p:sp>
      <p:sp>
        <p:nvSpPr>
          <p:cNvPr id="3" name="Content Placeholder 2"/>
          <p:cNvSpPr>
            <a:spLocks noGrp="1"/>
          </p:cNvSpPr>
          <p:nvPr>
            <p:ph idx="1"/>
          </p:nvPr>
        </p:nvSpPr>
        <p:spPr/>
        <p:txBody>
          <a:bodyPr>
            <a:normAutofit fontScale="47500" lnSpcReduction="20000"/>
          </a:bodyPr>
          <a:lstStyle/>
          <a:p>
            <a:pPr>
              <a:buNone/>
            </a:pPr>
            <a:endParaRPr lang="en-US" dirty="0"/>
          </a:p>
          <a:p>
            <a:pPr lvl="0"/>
            <a:r>
              <a:rPr lang="en-US" sz="3600" b="1" dirty="0" err="1"/>
              <a:t>Orthopeadic</a:t>
            </a:r>
            <a:r>
              <a:rPr lang="en-US" sz="3600" b="1" dirty="0"/>
              <a:t> Department</a:t>
            </a:r>
          </a:p>
          <a:p>
            <a:pPr lvl="0"/>
            <a:r>
              <a:rPr lang="en-US" sz="3600" b="1" dirty="0" err="1"/>
              <a:t>Peadiatrics</a:t>
            </a:r>
            <a:r>
              <a:rPr lang="en-US" sz="3600" b="1" dirty="0"/>
              <a:t> Department</a:t>
            </a:r>
          </a:p>
          <a:p>
            <a:pPr lvl="0"/>
            <a:r>
              <a:rPr lang="en-US" sz="3600" b="1" dirty="0"/>
              <a:t>Plastic Surgery</a:t>
            </a:r>
          </a:p>
          <a:p>
            <a:pPr lvl="0"/>
            <a:r>
              <a:rPr lang="en-US" sz="3600" b="1" dirty="0"/>
              <a:t>Surgical Disciplines</a:t>
            </a:r>
          </a:p>
          <a:p>
            <a:pPr lvl="0"/>
            <a:r>
              <a:rPr lang="en-US" sz="3600" b="1" dirty="0"/>
              <a:t>Urology</a:t>
            </a:r>
          </a:p>
          <a:p>
            <a:pPr lvl="0"/>
            <a:r>
              <a:rPr lang="en-US" sz="3600" b="1" dirty="0"/>
              <a:t>Oncology</a:t>
            </a:r>
          </a:p>
          <a:p>
            <a:pPr lvl="0"/>
            <a:r>
              <a:rPr lang="en-US" sz="3600" b="1" dirty="0"/>
              <a:t>Cardiology Department</a:t>
            </a:r>
          </a:p>
          <a:p>
            <a:pPr lvl="0"/>
            <a:r>
              <a:rPr lang="en-US" sz="3600" b="1" dirty="0"/>
              <a:t>Dermatology</a:t>
            </a:r>
          </a:p>
          <a:p>
            <a:pPr lvl="0"/>
            <a:r>
              <a:rPr lang="en-US" sz="3600" b="1" dirty="0"/>
              <a:t>ENT</a:t>
            </a:r>
          </a:p>
          <a:p>
            <a:pPr lvl="0"/>
            <a:r>
              <a:rPr lang="en-US" sz="3600" b="1" dirty="0"/>
              <a:t>Gastroenterology &amp; </a:t>
            </a:r>
            <a:r>
              <a:rPr lang="en-US" sz="3600" b="1" dirty="0" err="1"/>
              <a:t>Hepatology</a:t>
            </a:r>
            <a:endParaRPr lang="en-US" sz="3600" b="1" dirty="0"/>
          </a:p>
          <a:p>
            <a:pPr lvl="0"/>
            <a:r>
              <a:rPr lang="en-US" sz="3600" b="1" dirty="0" err="1"/>
              <a:t>Gynaecology</a:t>
            </a:r>
            <a:r>
              <a:rPr lang="en-US" sz="3600" b="1" dirty="0"/>
              <a:t> &amp; Obstetrics</a:t>
            </a:r>
          </a:p>
          <a:p>
            <a:pPr lvl="0"/>
            <a:r>
              <a:rPr lang="en-US" sz="3600" b="1" dirty="0"/>
              <a:t>Internal Medicine</a:t>
            </a:r>
          </a:p>
          <a:p>
            <a:pPr lvl="0"/>
            <a:r>
              <a:rPr lang="en-US" sz="3600" b="1" dirty="0"/>
              <a:t>Nephrology</a:t>
            </a:r>
          </a:p>
          <a:p>
            <a:pPr lvl="0"/>
            <a:r>
              <a:rPr lang="en-US" sz="3600" b="1" dirty="0"/>
              <a:t>Neurology Department</a:t>
            </a:r>
          </a:p>
          <a:p>
            <a:pPr lvl="0"/>
            <a:r>
              <a:rPr lang="en-US" sz="3600" b="1" dirty="0"/>
              <a:t>Ophthalmology</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learning </a:t>
            </a:r>
            <a:endParaRPr lang="en-US" dirty="0"/>
          </a:p>
        </p:txBody>
      </p:sp>
      <p:sp>
        <p:nvSpPr>
          <p:cNvPr id="3" name="Content Placeholder 2"/>
          <p:cNvSpPr>
            <a:spLocks noGrp="1"/>
          </p:cNvSpPr>
          <p:nvPr>
            <p:ph idx="1"/>
          </p:nvPr>
        </p:nvSpPr>
        <p:spPr/>
        <p:txBody>
          <a:bodyPr>
            <a:normAutofit fontScale="85000" lnSpcReduction="20000"/>
          </a:bodyPr>
          <a:lstStyle/>
          <a:p>
            <a:r>
              <a:rPr lang="en-US" dirty="0"/>
              <a:t>I was engaged in </a:t>
            </a:r>
            <a:r>
              <a:rPr lang="en-US" dirty="0">
                <a:solidFill>
                  <a:srgbClr val="FF0000"/>
                </a:solidFill>
              </a:rPr>
              <a:t>front office </a:t>
            </a:r>
            <a:r>
              <a:rPr lang="en-US" dirty="0"/>
              <a:t>department. </a:t>
            </a:r>
          </a:p>
          <a:p>
            <a:r>
              <a:rPr lang="en-US" dirty="0"/>
              <a:t> Apart from front office, I also have visited </a:t>
            </a:r>
            <a:r>
              <a:rPr lang="en-US" dirty="0">
                <a:solidFill>
                  <a:srgbClr val="FF0000"/>
                </a:solidFill>
              </a:rPr>
              <a:t>HR department</a:t>
            </a:r>
            <a:r>
              <a:rPr lang="en-US" dirty="0"/>
              <a:t>, </a:t>
            </a:r>
            <a:r>
              <a:rPr lang="en-US" dirty="0">
                <a:solidFill>
                  <a:srgbClr val="FF0000"/>
                </a:solidFill>
              </a:rPr>
              <a:t>Quality department</a:t>
            </a:r>
            <a:r>
              <a:rPr lang="en-US" dirty="0"/>
              <a:t>, </a:t>
            </a:r>
            <a:r>
              <a:rPr lang="en-US" dirty="0">
                <a:solidFill>
                  <a:srgbClr val="FF0000"/>
                </a:solidFill>
              </a:rPr>
              <a:t>Project department</a:t>
            </a:r>
            <a:r>
              <a:rPr lang="en-US" dirty="0"/>
              <a:t>, </a:t>
            </a:r>
            <a:r>
              <a:rPr lang="en-US" dirty="0">
                <a:solidFill>
                  <a:srgbClr val="FF0000"/>
                </a:solidFill>
              </a:rPr>
              <a:t>Maintenance department </a:t>
            </a:r>
            <a:r>
              <a:rPr lang="en-US" dirty="0"/>
              <a:t>and </a:t>
            </a:r>
            <a:r>
              <a:rPr lang="en-US" dirty="0">
                <a:solidFill>
                  <a:srgbClr val="FF0000"/>
                </a:solidFill>
              </a:rPr>
              <a:t>Marketing department</a:t>
            </a:r>
            <a:r>
              <a:rPr lang="en-US" dirty="0"/>
              <a:t>.</a:t>
            </a:r>
          </a:p>
          <a:p>
            <a:r>
              <a:rPr lang="en-US" dirty="0"/>
              <a:t> Usually I used to handle grievances of patient and doctors. I also worked in OPD IPD billing and TPA billing.  </a:t>
            </a:r>
          </a:p>
          <a:p>
            <a:r>
              <a:rPr lang="en-US" dirty="0"/>
              <a:t>As per as my learning concern, I learnt that from the scratch how to establish an organization. I learnt how to handle patient grievances. I also learnt how to implement NABH and how to make manual of NABH</a:t>
            </a:r>
            <a:r>
              <a:rPr lang="en-US" dirty="0" smtClean="0"/>
              <a:t>.</a:t>
            </a:r>
          </a:p>
          <a:p>
            <a:r>
              <a:rPr lang="en-US" dirty="0" smtClean="0"/>
              <a:t> </a:t>
            </a:r>
            <a:r>
              <a:rPr lang="en-US" dirty="0"/>
              <a:t>I was the part of NABH trainings.   </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a:t>Incomplete handoffs of an IPD patient (from hospital) can lead to adverse event for patient and result in avoidable </a:t>
            </a:r>
            <a:r>
              <a:rPr lang="en-US" dirty="0" smtClean="0"/>
              <a:t>rehospitalization.</a:t>
            </a:r>
          </a:p>
          <a:p>
            <a:r>
              <a:rPr lang="en-US" dirty="0"/>
              <a:t>Commonly error occurs at the time of discharge form hospital to </a:t>
            </a:r>
            <a:r>
              <a:rPr lang="en-US" dirty="0" smtClean="0"/>
              <a:t>home.</a:t>
            </a:r>
          </a:p>
          <a:p>
            <a:r>
              <a:rPr lang="en-US" dirty="0"/>
              <a:t>In high risk patient like elderly patient and cardiac patient, care transition is more important.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NABH has given guidelines for discharge process, under that NABH has described some policies and procedure for discharge </a:t>
            </a:r>
            <a:r>
              <a:rPr lang="en-US" dirty="0" smtClean="0"/>
              <a:t>process.</a:t>
            </a:r>
          </a:p>
          <a:p>
            <a:r>
              <a:rPr lang="en-US" dirty="0"/>
              <a:t>NABH has also given some instruction for discharge summary</a:t>
            </a:r>
            <a:r>
              <a:rPr lang="en-US" dirty="0" smtClean="0"/>
              <a:t>.</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s.jpg"/>
          <p:cNvPicPr>
            <a:picLocks noGrp="1" noChangeAspect="1"/>
          </p:cNvPicPr>
          <p:nvPr>
            <p:ph idx="1"/>
          </p:nvPr>
        </p:nvPicPr>
        <p:blipFill>
          <a:blip r:embed="rId2"/>
          <a:stretch>
            <a:fillRect/>
          </a:stretch>
        </p:blipFill>
        <p:spPr>
          <a:xfrm>
            <a:off x="0" y="0"/>
            <a:ext cx="1943100" cy="23622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5" name="Picture 4" descr="a_doctor_holding_a_patients_chartnotes_and_talking_0521-1005-1111-0232_SMU.jpg"/>
          <p:cNvPicPr>
            <a:picLocks noChangeAspect="1"/>
          </p:cNvPicPr>
          <p:nvPr/>
        </p:nvPicPr>
        <p:blipFill>
          <a:blip r:embed="rId3"/>
          <a:stretch>
            <a:fillRect/>
          </a:stretch>
        </p:blipFill>
        <p:spPr>
          <a:xfrm>
            <a:off x="3124200" y="2209800"/>
            <a:ext cx="2819400" cy="299936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6" name="Picture 5" descr="2503938.jpg"/>
          <p:cNvPicPr>
            <a:picLocks noChangeAspect="1"/>
          </p:cNvPicPr>
          <p:nvPr/>
        </p:nvPicPr>
        <p:blipFill>
          <a:blip r:embed="rId4"/>
          <a:stretch>
            <a:fillRect/>
          </a:stretch>
        </p:blipFill>
        <p:spPr>
          <a:xfrm>
            <a:off x="6629400" y="4343400"/>
            <a:ext cx="2514600" cy="25146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Literature Review</a:t>
            </a:r>
            <a:endParaRPr lang="en-US" dirty="0"/>
          </a:p>
        </p:txBody>
      </p:sp>
      <p:sp>
        <p:nvSpPr>
          <p:cNvPr id="3" name="Content Placeholder 2"/>
          <p:cNvSpPr>
            <a:spLocks noGrp="1"/>
          </p:cNvSpPr>
          <p:nvPr>
            <p:ph idx="1"/>
          </p:nvPr>
        </p:nvSpPr>
        <p:spPr/>
        <p:txBody>
          <a:bodyPr>
            <a:normAutofit/>
          </a:bodyPr>
          <a:lstStyle/>
          <a:p>
            <a:r>
              <a:rPr lang="en-US" dirty="0" smtClean="0"/>
              <a:t>In </a:t>
            </a:r>
            <a:r>
              <a:rPr lang="en-US" dirty="0"/>
              <a:t>many of the studies it was found that patient cannot recall their primary diagnosis and cannot understand their medication which can lead to adverse </a:t>
            </a:r>
            <a:r>
              <a:rPr lang="en-US" dirty="0" smtClean="0"/>
              <a:t>event.</a:t>
            </a:r>
          </a:p>
          <a:p>
            <a:r>
              <a:rPr lang="en-US" dirty="0"/>
              <a:t>In many of the cases it was found that health care organization does not provide the whole information to the patients.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Patients are not prepared to care for themselves or they don’t know how or when to seek for follow-up care, this lead to rehospitalization or adverse event.</a:t>
            </a:r>
          </a:p>
          <a:p>
            <a:r>
              <a:rPr lang="en-US" dirty="0" smtClean="0"/>
              <a:t>One </a:t>
            </a:r>
            <a:r>
              <a:rPr lang="en-US" dirty="0"/>
              <a:t>in 5 patients readmitted within 30 days without having seen physician for follow-up care.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1228</Words>
  <Application>Microsoft Office PowerPoint</Application>
  <PresentationFormat>On-screen Show (4:3)</PresentationFormat>
  <Paragraphs>126</Paragraphs>
  <Slides>25</Slides>
  <Notes>2</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Nonstandardzed discharge process reduce the Quality of care” </vt:lpstr>
      <vt:lpstr>Rockland Hospital Dwarka </vt:lpstr>
      <vt:lpstr>SCOPE OF SERVICES </vt:lpstr>
      <vt:lpstr>My learning </vt:lpstr>
      <vt:lpstr>Introduction</vt:lpstr>
      <vt:lpstr>Slide 6</vt:lpstr>
      <vt:lpstr>Slide 7</vt:lpstr>
      <vt:lpstr>Literature Review</vt:lpstr>
      <vt:lpstr>Slide 9</vt:lpstr>
      <vt:lpstr>Methodology  </vt:lpstr>
      <vt:lpstr>Slide 11</vt:lpstr>
      <vt:lpstr>ANALYSES </vt:lpstr>
      <vt:lpstr>Slide 13</vt:lpstr>
      <vt:lpstr>Slide 14</vt:lpstr>
      <vt:lpstr>Slide 15</vt:lpstr>
      <vt:lpstr>Slide 16</vt:lpstr>
      <vt:lpstr>Slide 17</vt:lpstr>
      <vt:lpstr>Slide 18</vt:lpstr>
      <vt:lpstr>Discussions and Conclusion   </vt:lpstr>
      <vt:lpstr>Slide 20</vt:lpstr>
      <vt:lpstr>Recommendation</vt:lpstr>
      <vt:lpstr>Slide 22</vt:lpstr>
      <vt:lpstr>REFERENCES </vt:lpstr>
      <vt:lpstr>Slide 24</vt:lpstr>
      <vt:lpstr>Slide 25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Nonstandardzed discharge process reduce the Quality of care” </dc:title>
  <dc:creator>Amit</dc:creator>
  <cp:lastModifiedBy>Amit</cp:lastModifiedBy>
  <cp:revision>8</cp:revision>
  <dcterms:created xsi:type="dcterms:W3CDTF">2012-04-30T17:24:34Z</dcterms:created>
  <dcterms:modified xsi:type="dcterms:W3CDTF">2012-05-18T09:03:00Z</dcterms:modified>
</cp:coreProperties>
</file>