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91" r:id="rId4"/>
    <p:sldId id="260" r:id="rId5"/>
    <p:sldId id="293" r:id="rId6"/>
    <p:sldId id="259" r:id="rId7"/>
    <p:sldId id="261" r:id="rId8"/>
    <p:sldId id="294" r:id="rId9"/>
    <p:sldId id="262" r:id="rId10"/>
    <p:sldId id="295" r:id="rId11"/>
    <p:sldId id="296" r:id="rId12"/>
    <p:sldId id="297" r:id="rId13"/>
    <p:sldId id="298" r:id="rId14"/>
    <p:sldId id="300" r:id="rId15"/>
    <p:sldId id="329" r:id="rId16"/>
    <p:sldId id="301" r:id="rId17"/>
    <p:sldId id="302" r:id="rId18"/>
    <p:sldId id="327" r:id="rId19"/>
    <p:sldId id="307" r:id="rId20"/>
    <p:sldId id="312" r:id="rId21"/>
    <p:sldId id="313" r:id="rId22"/>
    <p:sldId id="314" r:id="rId23"/>
    <p:sldId id="304" r:id="rId24"/>
    <p:sldId id="305" r:id="rId25"/>
    <p:sldId id="303" r:id="rId26"/>
    <p:sldId id="315" r:id="rId27"/>
    <p:sldId id="306" r:id="rId28"/>
    <p:sldId id="299" r:id="rId29"/>
    <p:sldId id="309" r:id="rId30"/>
    <p:sldId id="310" r:id="rId31"/>
    <p:sldId id="311" r:id="rId32"/>
    <p:sldId id="308" r:id="rId33"/>
    <p:sldId id="324" r:id="rId34"/>
    <p:sldId id="323" r:id="rId35"/>
    <p:sldId id="319" r:id="rId36"/>
    <p:sldId id="320" r:id="rId37"/>
    <p:sldId id="321" r:id="rId38"/>
    <p:sldId id="328" r:id="rId39"/>
    <p:sldId id="290" r:id="rId40"/>
    <p:sldId id="29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Desktop\Dissertation%20Report\Vendors%20Char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Desktop\Dissertation%20Report\Vendors%20Char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Desktop\Dissertation%20Report\Vendors%20Char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Desktop\Dissertation%20Report\Vendors%20Char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Desktop\Dissertation%20Report\Vendors%20Cha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Desktop\Dissertation%20Report\Vendors%20Cha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Desktop\Dissertation%20Report\Vendors%20Char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Desktop\Dissertation%20Report\Vendors%20Char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Desktop\Dissertation%20Report\Vendors%20Char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Desktop\Dissertation%20Report\Vendors%20Char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Desktop\Dissertation%20Report\Vendors%20Char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Desktop\Dissertation%20Report\Vendors%20Char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Desktop\Dissertation%20Report\Vendors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9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Total 60 Vendor's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Functionality Count</c:v>
                </c:pt>
              </c:strCache>
            </c:strRef>
          </c:tx>
          <c:cat>
            <c:strRef>
              <c:f>Sheet2!$A$2:$A$6</c:f>
              <c:strCache>
                <c:ptCount val="5"/>
                <c:pt idx="0">
                  <c:v>HIS</c:v>
                </c:pt>
                <c:pt idx="1">
                  <c:v>EMR</c:v>
                </c:pt>
                <c:pt idx="2">
                  <c:v>PACS</c:v>
                </c:pt>
                <c:pt idx="3">
                  <c:v>Telemedicine</c:v>
                </c:pt>
                <c:pt idx="4">
                  <c:v>m-health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46</c:v>
                </c:pt>
                <c:pt idx="1">
                  <c:v>31</c:v>
                </c:pt>
                <c:pt idx="2">
                  <c:v>19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</c:ser>
        <c:axId val="94535040"/>
        <c:axId val="96212096"/>
      </c:barChart>
      <c:catAx>
        <c:axId val="94535040"/>
        <c:scaling>
          <c:orientation val="minMax"/>
        </c:scaling>
        <c:axPos val="b"/>
        <c:majorTickMark val="none"/>
        <c:tickLblPos val="nextTo"/>
        <c:crossAx val="96212096"/>
        <c:crosses val="autoZero"/>
        <c:auto val="1"/>
        <c:lblAlgn val="ctr"/>
        <c:lblOffset val="100"/>
      </c:catAx>
      <c:valAx>
        <c:axId val="962120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of Vendors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45350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9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Total 31 Hospitals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Sheet13!$G$4</c:f>
              <c:strCache>
                <c:ptCount val="1"/>
                <c:pt idx="0">
                  <c:v>Stages Classification</c:v>
                </c:pt>
              </c:strCache>
            </c:strRef>
          </c:tx>
          <c:cat>
            <c:strRef>
              <c:f>Sheet13!$F$5:$F$7</c:f>
              <c:strCache>
                <c:ptCount val="3"/>
                <c:pt idx="0">
                  <c:v>Stage 1 &amp; 2</c:v>
                </c:pt>
                <c:pt idx="1">
                  <c:v>Stage 3</c:v>
                </c:pt>
                <c:pt idx="2">
                  <c:v>Stage 4 &amp; 5</c:v>
                </c:pt>
              </c:strCache>
            </c:strRef>
          </c:cat>
          <c:val>
            <c:numRef>
              <c:f>Sheet13!$G$5:$G$7</c:f>
              <c:numCache>
                <c:formatCode>General</c:formatCode>
                <c:ptCount val="3"/>
                <c:pt idx="0">
                  <c:v>6</c:v>
                </c:pt>
                <c:pt idx="1">
                  <c:v>15</c:v>
                </c:pt>
                <c:pt idx="2">
                  <c:v>10</c:v>
                </c:pt>
              </c:numCache>
            </c:numRef>
          </c:val>
        </c:ser>
        <c:axId val="96770688"/>
        <c:axId val="96780672"/>
      </c:barChart>
      <c:catAx>
        <c:axId val="96770688"/>
        <c:scaling>
          <c:orientation val="minMax"/>
        </c:scaling>
        <c:axPos val="b"/>
        <c:majorTickMark val="none"/>
        <c:tickLblPos val="nextTo"/>
        <c:crossAx val="96780672"/>
        <c:crosses val="autoZero"/>
        <c:auto val="1"/>
        <c:lblAlgn val="ctr"/>
        <c:lblOffset val="100"/>
      </c:catAx>
      <c:valAx>
        <c:axId val="967806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Hospital Count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967706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9"/>
  <c:chart>
    <c:title>
      <c:tx>
        <c:rich>
          <a:bodyPr/>
          <a:lstStyle/>
          <a:p>
            <a:pPr>
              <a:defRPr/>
            </a:pPr>
            <a:r>
              <a:rPr lang="en-US" sz="2160" b="1" i="0" u="none" strike="noStrike" baseline="0" dirty="0" smtClean="0"/>
              <a:t>Bed Size Vs Stage Distribution on </a:t>
            </a:r>
          </a:p>
          <a:p>
            <a:pPr>
              <a:defRPr/>
            </a:pPr>
            <a:r>
              <a:rPr lang="en-US" sz="2160" b="1" i="0" u="none" strike="noStrike" baseline="0" dirty="0" smtClean="0"/>
              <a:t>Modified HIMSS Model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Sheet12!$F$14</c:f>
              <c:strCache>
                <c:ptCount val="1"/>
                <c:pt idx="0">
                  <c:v>Stage 1</c:v>
                </c:pt>
              </c:strCache>
            </c:strRef>
          </c:tx>
          <c:cat>
            <c:strRef>
              <c:f>Sheet12!$G$13:$I$13</c:f>
              <c:strCache>
                <c:ptCount val="3"/>
                <c:pt idx="0">
                  <c:v>0-100</c:v>
                </c:pt>
                <c:pt idx="1">
                  <c:v>101-200</c:v>
                </c:pt>
                <c:pt idx="2">
                  <c:v>&gt;200</c:v>
                </c:pt>
              </c:strCache>
            </c:strRef>
          </c:cat>
          <c:val>
            <c:numRef>
              <c:f>Sheet12!$G$14:$I$14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Sheet12!$F$15</c:f>
              <c:strCache>
                <c:ptCount val="1"/>
                <c:pt idx="0">
                  <c:v>Stage 2</c:v>
                </c:pt>
              </c:strCache>
            </c:strRef>
          </c:tx>
          <c:cat>
            <c:strRef>
              <c:f>Sheet12!$G$13:$I$13</c:f>
              <c:strCache>
                <c:ptCount val="3"/>
                <c:pt idx="0">
                  <c:v>0-100</c:v>
                </c:pt>
                <c:pt idx="1">
                  <c:v>101-200</c:v>
                </c:pt>
                <c:pt idx="2">
                  <c:v>&gt;200</c:v>
                </c:pt>
              </c:strCache>
            </c:strRef>
          </c:cat>
          <c:val>
            <c:numRef>
              <c:f>Sheet12!$G$15:$I$15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Sheet12!$F$16</c:f>
              <c:strCache>
                <c:ptCount val="1"/>
                <c:pt idx="0">
                  <c:v>Stage 3</c:v>
                </c:pt>
              </c:strCache>
            </c:strRef>
          </c:tx>
          <c:cat>
            <c:strRef>
              <c:f>Sheet12!$G$13:$I$13</c:f>
              <c:strCache>
                <c:ptCount val="3"/>
                <c:pt idx="0">
                  <c:v>0-100</c:v>
                </c:pt>
                <c:pt idx="1">
                  <c:v>101-200</c:v>
                </c:pt>
                <c:pt idx="2">
                  <c:v>&gt;200</c:v>
                </c:pt>
              </c:strCache>
            </c:strRef>
          </c:cat>
          <c:val>
            <c:numRef>
              <c:f>Sheet12!$G$16:$I$16</c:f>
              <c:numCache>
                <c:formatCode>General</c:formatCode>
                <c:ptCount val="3"/>
                <c:pt idx="0">
                  <c:v>4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Sheet12!$F$17</c:f>
              <c:strCache>
                <c:ptCount val="1"/>
                <c:pt idx="0">
                  <c:v>Stage 4</c:v>
                </c:pt>
              </c:strCache>
            </c:strRef>
          </c:tx>
          <c:cat>
            <c:strRef>
              <c:f>Sheet12!$G$13:$I$13</c:f>
              <c:strCache>
                <c:ptCount val="3"/>
                <c:pt idx="0">
                  <c:v>0-100</c:v>
                </c:pt>
                <c:pt idx="1">
                  <c:v>101-200</c:v>
                </c:pt>
                <c:pt idx="2">
                  <c:v>&gt;200</c:v>
                </c:pt>
              </c:strCache>
            </c:strRef>
          </c:cat>
          <c:val>
            <c:numRef>
              <c:f>Sheet12!$G$17:$I$17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Sheet12!$F$18</c:f>
              <c:strCache>
                <c:ptCount val="1"/>
                <c:pt idx="0">
                  <c:v>Stage 5</c:v>
                </c:pt>
              </c:strCache>
            </c:strRef>
          </c:tx>
          <c:cat>
            <c:strRef>
              <c:f>Sheet12!$G$13:$I$13</c:f>
              <c:strCache>
                <c:ptCount val="3"/>
                <c:pt idx="0">
                  <c:v>0-100</c:v>
                </c:pt>
                <c:pt idx="1">
                  <c:v>101-200</c:v>
                </c:pt>
                <c:pt idx="2">
                  <c:v>&gt;200</c:v>
                </c:pt>
              </c:strCache>
            </c:strRef>
          </c:cat>
          <c:val>
            <c:numRef>
              <c:f>Sheet12!$G$18:$I$18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</c:ser>
        <c:axId val="96720000"/>
        <c:axId val="96721536"/>
      </c:barChart>
      <c:catAx>
        <c:axId val="96720000"/>
        <c:scaling>
          <c:orientation val="minMax"/>
        </c:scaling>
        <c:axPos val="b"/>
        <c:majorTickMark val="none"/>
        <c:tickLblPos val="nextTo"/>
        <c:crossAx val="96721536"/>
        <c:crosses val="autoZero"/>
        <c:auto val="1"/>
        <c:lblAlgn val="ctr"/>
        <c:lblOffset val="100"/>
      </c:catAx>
      <c:valAx>
        <c:axId val="967215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</a:t>
                </a:r>
                <a:r>
                  <a:rPr lang="en-US" baseline="0" dirty="0" smtClean="0"/>
                  <a:t> of Hospitals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967200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9"/>
  <c:chart>
    <c:title>
      <c:tx>
        <c:rich>
          <a:bodyPr/>
          <a:lstStyle/>
          <a:p>
            <a:pPr>
              <a:defRPr/>
            </a:pPr>
            <a:r>
              <a:rPr lang="en-US" sz="2160" b="1" i="0" u="none" strike="noStrike" baseline="0" dirty="0" smtClean="0"/>
              <a:t>Technology Usage by Stage -3 Hospitals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Sheet17!$D$4</c:f>
              <c:strCache>
                <c:ptCount val="1"/>
                <c:pt idx="0">
                  <c:v>Percentage</c:v>
                </c:pt>
              </c:strCache>
            </c:strRef>
          </c:tx>
          <c:cat>
            <c:strRef>
              <c:f>Sheet17!$C$5:$C$13</c:f>
              <c:strCache>
                <c:ptCount val="9"/>
                <c:pt idx="0">
                  <c:v>Patient Registration</c:v>
                </c:pt>
                <c:pt idx="1">
                  <c:v>Patient Appointment</c:v>
                </c:pt>
                <c:pt idx="2">
                  <c:v>Doctor/Staff Scheduling</c:v>
                </c:pt>
                <c:pt idx="3">
                  <c:v>Lab.</c:v>
                </c:pt>
                <c:pt idx="4">
                  <c:v>Radiology</c:v>
                </c:pt>
                <c:pt idx="5">
                  <c:v>Billing </c:v>
                </c:pt>
                <c:pt idx="6">
                  <c:v>HIS (without clinical module)</c:v>
                </c:pt>
                <c:pt idx="7">
                  <c:v>Inventory Management</c:v>
                </c:pt>
                <c:pt idx="8">
                  <c:v>Bed Allocation</c:v>
                </c:pt>
              </c:strCache>
            </c:strRef>
          </c:cat>
          <c:val>
            <c:numRef>
              <c:f>Sheet17!$D$5:$D$13</c:f>
              <c:numCache>
                <c:formatCode>General</c:formatCode>
                <c:ptCount val="9"/>
                <c:pt idx="0">
                  <c:v>100</c:v>
                </c:pt>
                <c:pt idx="1">
                  <c:v>87</c:v>
                </c:pt>
                <c:pt idx="2">
                  <c:v>60</c:v>
                </c:pt>
                <c:pt idx="3">
                  <c:v>67</c:v>
                </c:pt>
                <c:pt idx="4">
                  <c:v>47</c:v>
                </c:pt>
                <c:pt idx="5">
                  <c:v>100</c:v>
                </c:pt>
                <c:pt idx="6">
                  <c:v>100</c:v>
                </c:pt>
                <c:pt idx="7">
                  <c:v>87</c:v>
                </c:pt>
                <c:pt idx="8">
                  <c:v>40</c:v>
                </c:pt>
              </c:numCache>
            </c:numRef>
          </c:val>
        </c:ser>
        <c:dLbls>
          <c:showVal val="1"/>
        </c:dLbls>
        <c:overlap val="-25"/>
        <c:axId val="96817920"/>
        <c:axId val="96819456"/>
      </c:barChart>
      <c:catAx>
        <c:axId val="968179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6819456"/>
        <c:crosses val="autoZero"/>
        <c:auto val="1"/>
        <c:lblAlgn val="ctr"/>
        <c:lblOffset val="100"/>
      </c:catAx>
      <c:valAx>
        <c:axId val="968194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681792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Sheet14!$N$4</c:f>
              <c:strCache>
                <c:ptCount val="1"/>
                <c:pt idx="0">
                  <c:v>Functionality Used</c:v>
                </c:pt>
              </c:strCache>
            </c:strRef>
          </c:tx>
          <c:cat>
            <c:strRef>
              <c:f>Sheet14!$M$5:$M$10</c:f>
              <c:strCache>
                <c:ptCount val="6"/>
                <c:pt idx="0">
                  <c:v>H1</c:v>
                </c:pt>
                <c:pt idx="1">
                  <c:v>H2</c:v>
                </c:pt>
                <c:pt idx="2">
                  <c:v>H3</c:v>
                </c:pt>
                <c:pt idx="3">
                  <c:v>H4</c:v>
                </c:pt>
                <c:pt idx="4">
                  <c:v>H5</c:v>
                </c:pt>
                <c:pt idx="5">
                  <c:v>H6</c:v>
                </c:pt>
              </c:strCache>
            </c:strRef>
          </c:cat>
          <c:val>
            <c:numRef>
              <c:f>Sheet14!$N$5:$N$10</c:f>
              <c:numCache>
                <c:formatCode>General</c:formatCode>
                <c:ptCount val="6"/>
                <c:pt idx="0">
                  <c:v>56</c:v>
                </c:pt>
                <c:pt idx="1">
                  <c:v>78</c:v>
                </c:pt>
                <c:pt idx="2">
                  <c:v>89</c:v>
                </c:pt>
                <c:pt idx="3">
                  <c:v>89</c:v>
                </c:pt>
                <c:pt idx="4">
                  <c:v>78</c:v>
                </c:pt>
                <c:pt idx="5">
                  <c:v>78</c:v>
                </c:pt>
              </c:numCache>
            </c:numRef>
          </c:val>
        </c:ser>
        <c:dLbls>
          <c:showVal val="1"/>
        </c:dLbls>
        <c:gapWidth val="75"/>
        <c:axId val="96848512"/>
        <c:axId val="96854400"/>
      </c:barChart>
      <c:catAx>
        <c:axId val="96848512"/>
        <c:scaling>
          <c:orientation val="minMax"/>
        </c:scaling>
        <c:axPos val="b"/>
        <c:majorTickMark val="none"/>
        <c:tickLblPos val="nextTo"/>
        <c:crossAx val="96854400"/>
        <c:crosses val="autoZero"/>
        <c:auto val="1"/>
        <c:lblAlgn val="ctr"/>
        <c:lblOffset val="100"/>
      </c:catAx>
      <c:valAx>
        <c:axId val="96854400"/>
        <c:scaling>
          <c:orientation val="minMax"/>
        </c:scaling>
        <c:axPos val="l"/>
        <c:numFmt formatCode="General" sourceLinked="1"/>
        <c:majorTickMark val="none"/>
        <c:tickLblPos val="nextTo"/>
        <c:crossAx val="9684851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9"/>
  <c:chart>
    <c:title>
      <c:tx>
        <c:rich>
          <a:bodyPr/>
          <a:lstStyle/>
          <a:p>
            <a:pPr>
              <a:defRPr/>
            </a:pPr>
            <a:r>
              <a:rPr lang="en-US"/>
              <a:t>Compliance with standards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Sheet3!$B$1</c:f>
              <c:strCache>
                <c:ptCount val="1"/>
                <c:pt idx="0">
                  <c:v>Functionality Count</c:v>
                </c:pt>
              </c:strCache>
            </c:strRef>
          </c:tx>
          <c:cat>
            <c:strRef>
              <c:f>Sheet3!$A$2:$A$5</c:f>
              <c:strCache>
                <c:ptCount val="4"/>
                <c:pt idx="0">
                  <c:v>DICOM</c:v>
                </c:pt>
                <c:pt idx="1">
                  <c:v>HIPPA</c:v>
                </c:pt>
                <c:pt idx="2">
                  <c:v>ICD</c:v>
                </c:pt>
                <c:pt idx="3">
                  <c:v>HL7</c:v>
                </c:pt>
              </c:strCache>
            </c:strRef>
          </c:cat>
          <c:val>
            <c:numRef>
              <c:f>Sheet3!$B$2:$B$5</c:f>
              <c:numCache>
                <c:formatCode>General</c:formatCode>
                <c:ptCount val="4"/>
                <c:pt idx="0">
                  <c:v>40</c:v>
                </c:pt>
                <c:pt idx="1">
                  <c:v>12</c:v>
                </c:pt>
                <c:pt idx="2">
                  <c:v>28</c:v>
                </c:pt>
                <c:pt idx="3">
                  <c:v>38</c:v>
                </c:pt>
              </c:numCache>
            </c:numRef>
          </c:val>
        </c:ser>
        <c:axId val="96238208"/>
        <c:axId val="96244096"/>
      </c:barChart>
      <c:catAx>
        <c:axId val="96238208"/>
        <c:scaling>
          <c:orientation val="minMax"/>
        </c:scaling>
        <c:axPos val="b"/>
        <c:majorTickMark val="none"/>
        <c:tickLblPos val="nextTo"/>
        <c:crossAx val="96244096"/>
        <c:crosses val="autoZero"/>
        <c:auto val="1"/>
        <c:lblAlgn val="ctr"/>
        <c:lblOffset val="100"/>
      </c:catAx>
      <c:valAx>
        <c:axId val="962440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of Vendors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62382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9"/>
  <c:chart>
    <c:title>
      <c:tx>
        <c:rich>
          <a:bodyPr/>
          <a:lstStyle/>
          <a:p>
            <a:pPr>
              <a:defRPr/>
            </a:pPr>
            <a:r>
              <a:rPr lang="en-US"/>
              <a:t>Pricing Strategy Followed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Sheet6!$B$1</c:f>
              <c:strCache>
                <c:ptCount val="1"/>
                <c:pt idx="0">
                  <c:v>Pricing Model</c:v>
                </c:pt>
              </c:strCache>
            </c:strRef>
          </c:tx>
          <c:cat>
            <c:strRef>
              <c:f>Sheet6!$A$2:$A$4</c:f>
              <c:strCache>
                <c:ptCount val="3"/>
                <c:pt idx="0">
                  <c:v>Fixed Price</c:v>
                </c:pt>
                <c:pt idx="1">
                  <c:v>Pay Per User</c:v>
                </c:pt>
                <c:pt idx="2">
                  <c:v>Both</c:v>
                </c:pt>
              </c:strCache>
            </c:strRef>
          </c:cat>
          <c:val>
            <c:numRef>
              <c:f>Sheet6!$B$2:$B$4</c:f>
              <c:numCache>
                <c:formatCode>General</c:formatCode>
                <c:ptCount val="3"/>
                <c:pt idx="0">
                  <c:v>46</c:v>
                </c:pt>
                <c:pt idx="1">
                  <c:v>3</c:v>
                </c:pt>
                <c:pt idx="2">
                  <c:v>11</c:v>
                </c:pt>
              </c:numCache>
            </c:numRef>
          </c:val>
        </c:ser>
        <c:axId val="96274304"/>
        <c:axId val="96275840"/>
      </c:barChart>
      <c:catAx>
        <c:axId val="96274304"/>
        <c:scaling>
          <c:orientation val="minMax"/>
        </c:scaling>
        <c:axPos val="b"/>
        <c:majorTickMark val="none"/>
        <c:tickLblPos val="nextTo"/>
        <c:crossAx val="96275840"/>
        <c:crosses val="autoZero"/>
        <c:auto val="1"/>
        <c:lblAlgn val="ctr"/>
        <c:lblOffset val="100"/>
      </c:catAx>
      <c:valAx>
        <c:axId val="962758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of Vendors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62743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9"/>
  <c:chart>
    <c:title>
      <c:tx>
        <c:rich>
          <a:bodyPr/>
          <a:lstStyle/>
          <a:p>
            <a:pPr>
              <a:defRPr/>
            </a:pPr>
            <a:r>
              <a:rPr lang="en-US" dirty="0"/>
              <a:t>HIT software solution provided by Shortlisted Vendors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Sheet7!$B$1</c:f>
              <c:strCache>
                <c:ptCount val="1"/>
                <c:pt idx="0">
                  <c:v>Functionality Count</c:v>
                </c:pt>
              </c:strCache>
            </c:strRef>
          </c:tx>
          <c:cat>
            <c:strRef>
              <c:f>Sheet7!$A$2:$A$4</c:f>
              <c:strCache>
                <c:ptCount val="3"/>
                <c:pt idx="0">
                  <c:v>HIS</c:v>
                </c:pt>
                <c:pt idx="1">
                  <c:v>EMR</c:v>
                </c:pt>
                <c:pt idx="2">
                  <c:v>PACS</c:v>
                </c:pt>
              </c:strCache>
            </c:strRef>
          </c:cat>
          <c:val>
            <c:numRef>
              <c:f>Sheet7!$B$2:$B$4</c:f>
              <c:numCache>
                <c:formatCode>General</c:formatCode>
                <c:ptCount val="3"/>
                <c:pt idx="0">
                  <c:v>20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</c:ser>
        <c:axId val="96310400"/>
        <c:axId val="96311936"/>
      </c:barChart>
      <c:catAx>
        <c:axId val="96310400"/>
        <c:scaling>
          <c:orientation val="minMax"/>
        </c:scaling>
        <c:axPos val="b"/>
        <c:majorTickMark val="none"/>
        <c:tickLblPos val="nextTo"/>
        <c:crossAx val="96311936"/>
        <c:crosses val="autoZero"/>
        <c:auto val="1"/>
        <c:lblAlgn val="ctr"/>
        <c:lblOffset val="100"/>
      </c:catAx>
      <c:valAx>
        <c:axId val="963119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 of</a:t>
                </a:r>
                <a:r>
                  <a:rPr lang="en-US" baseline="0" dirty="0" smtClean="0"/>
                  <a:t> Vendors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963104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9"/>
  <c:chart>
    <c:autoTitleDeleted val="1"/>
    <c:plotArea>
      <c:layout>
        <c:manualLayout>
          <c:layoutTarget val="inner"/>
          <c:xMode val="edge"/>
          <c:yMode val="edge"/>
          <c:x val="0.11174087554934373"/>
          <c:y val="3.4402668416447957E-2"/>
          <c:w val="0.8825485599062487"/>
          <c:h val="0.58217935258092735"/>
        </c:manualLayout>
      </c:layout>
      <c:barChart>
        <c:barDir val="col"/>
        <c:grouping val="clustered"/>
        <c:ser>
          <c:idx val="0"/>
          <c:order val="0"/>
          <c:tx>
            <c:strRef>
              <c:f>Sheet8!$D$31</c:f>
              <c:strCache>
                <c:ptCount val="1"/>
                <c:pt idx="0">
                  <c:v>Availability</c:v>
                </c:pt>
              </c:strCache>
            </c:strRef>
          </c:tx>
          <c:cat>
            <c:strRef>
              <c:f>Sheet8!$C$32:$C$54</c:f>
              <c:strCache>
                <c:ptCount val="23"/>
                <c:pt idx="0">
                  <c:v>Patient Registration</c:v>
                </c:pt>
                <c:pt idx="1">
                  <c:v>Admission</c:v>
                </c:pt>
                <c:pt idx="2">
                  <c:v>Discharge</c:v>
                </c:pt>
                <c:pt idx="3">
                  <c:v>Transfer</c:v>
                </c:pt>
                <c:pt idx="4">
                  <c:v>Patient Appointment</c:v>
                </c:pt>
                <c:pt idx="5">
                  <c:v>Doctor/Staff Scheduling</c:v>
                </c:pt>
                <c:pt idx="6">
                  <c:v>OPD Patient Module</c:v>
                </c:pt>
                <c:pt idx="7">
                  <c:v>IPD Patient Module</c:v>
                </c:pt>
                <c:pt idx="8">
                  <c:v>Pharmacy </c:v>
                </c:pt>
                <c:pt idx="9">
                  <c:v>Billing </c:v>
                </c:pt>
                <c:pt idx="10">
                  <c:v>Ward</c:v>
                </c:pt>
                <c:pt idx="11">
                  <c:v>Operation Theatre</c:v>
                </c:pt>
                <c:pt idx="12">
                  <c:v>Blood Bank</c:v>
                </c:pt>
                <c:pt idx="13">
                  <c:v>Diet</c:v>
                </c:pt>
                <c:pt idx="14">
                  <c:v>Laundry</c:v>
                </c:pt>
                <c:pt idx="15">
                  <c:v>CSSD</c:v>
                </c:pt>
                <c:pt idx="16">
                  <c:v>Accounts</c:v>
                </c:pt>
                <c:pt idx="17">
                  <c:v>Human Resources</c:v>
                </c:pt>
                <c:pt idx="18">
                  <c:v>Housekeeping</c:v>
                </c:pt>
                <c:pt idx="19">
                  <c:v>Inventory Management</c:v>
                </c:pt>
                <c:pt idx="20">
                  <c:v>Bed Allocation</c:v>
                </c:pt>
                <c:pt idx="21">
                  <c:v>Lab.</c:v>
                </c:pt>
                <c:pt idx="22">
                  <c:v>Radiology</c:v>
                </c:pt>
              </c:strCache>
            </c:strRef>
          </c:cat>
          <c:val>
            <c:numRef>
              <c:f>Sheet8!$D$32:$D$54</c:f>
              <c:numCache>
                <c:formatCode>General</c:formatCode>
                <c:ptCount val="2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19</c:v>
                </c:pt>
                <c:pt idx="5">
                  <c:v>17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18</c:v>
                </c:pt>
                <c:pt idx="12">
                  <c:v>16</c:v>
                </c:pt>
                <c:pt idx="13">
                  <c:v>14</c:v>
                </c:pt>
                <c:pt idx="14">
                  <c:v>10</c:v>
                </c:pt>
                <c:pt idx="15">
                  <c:v>11</c:v>
                </c:pt>
                <c:pt idx="16">
                  <c:v>19</c:v>
                </c:pt>
                <c:pt idx="17">
                  <c:v>18</c:v>
                </c:pt>
                <c:pt idx="18">
                  <c:v>12</c:v>
                </c:pt>
                <c:pt idx="19">
                  <c:v>20</c:v>
                </c:pt>
                <c:pt idx="20">
                  <c:v>20</c:v>
                </c:pt>
                <c:pt idx="21">
                  <c:v>19</c:v>
                </c:pt>
                <c:pt idx="22">
                  <c:v>18</c:v>
                </c:pt>
              </c:numCache>
            </c:numRef>
          </c:val>
        </c:ser>
        <c:dLbls>
          <c:showVal val="1"/>
        </c:dLbls>
        <c:gapWidth val="75"/>
        <c:axId val="96363648"/>
        <c:axId val="96365184"/>
      </c:barChart>
      <c:catAx>
        <c:axId val="96363648"/>
        <c:scaling>
          <c:orientation val="minMax"/>
        </c:scaling>
        <c:axPos val="b"/>
        <c:majorTickMark val="none"/>
        <c:tickLblPos val="nextTo"/>
        <c:crossAx val="96365184"/>
        <c:crosses val="autoZero"/>
        <c:auto val="1"/>
        <c:lblAlgn val="ctr"/>
        <c:lblOffset val="100"/>
      </c:catAx>
      <c:valAx>
        <c:axId val="96365184"/>
        <c:scaling>
          <c:orientation val="minMax"/>
        </c:scaling>
        <c:axPos val="l"/>
        <c:numFmt formatCode="General" sourceLinked="1"/>
        <c:majorTickMark val="none"/>
        <c:tickLblPos val="nextTo"/>
        <c:crossAx val="9636364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3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9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Sheet9!$C$2</c:f>
              <c:strCache>
                <c:ptCount val="1"/>
                <c:pt idx="0">
                  <c:v>Functionality</c:v>
                </c:pt>
              </c:strCache>
            </c:strRef>
          </c:tx>
          <c:cat>
            <c:strRef>
              <c:f>Sheet9!$B$3:$B$5</c:f>
              <c:strCache>
                <c:ptCount val="3"/>
                <c:pt idx="0">
                  <c:v>Medication Orders</c:v>
                </c:pt>
                <c:pt idx="1">
                  <c:v>Clinical Decision Support </c:v>
                </c:pt>
                <c:pt idx="2">
                  <c:v>CPOE </c:v>
                </c:pt>
              </c:strCache>
            </c:strRef>
          </c:cat>
          <c:val>
            <c:numRef>
              <c:f>Sheet9!$C$3:$C$5</c:f>
              <c:numCache>
                <c:formatCode>General</c:formatCode>
                <c:ptCount val="3"/>
                <c:pt idx="0">
                  <c:v>15</c:v>
                </c:pt>
                <c:pt idx="1">
                  <c:v>9</c:v>
                </c:pt>
                <c:pt idx="2">
                  <c:v>15</c:v>
                </c:pt>
              </c:numCache>
            </c:numRef>
          </c:val>
        </c:ser>
        <c:axId val="96388992"/>
        <c:axId val="96390528"/>
      </c:barChart>
      <c:catAx>
        <c:axId val="96388992"/>
        <c:scaling>
          <c:orientation val="minMax"/>
        </c:scaling>
        <c:axPos val="b"/>
        <c:majorTickMark val="none"/>
        <c:tickLblPos val="nextTo"/>
        <c:crossAx val="96390528"/>
        <c:crosses val="autoZero"/>
        <c:auto val="1"/>
        <c:lblAlgn val="ctr"/>
        <c:lblOffset val="100"/>
      </c:catAx>
      <c:valAx>
        <c:axId val="963905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Count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963889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Sheet11!$B$4</c:f>
              <c:strCache>
                <c:ptCount val="1"/>
                <c:pt idx="0">
                  <c:v>User-1</c:v>
                </c:pt>
              </c:strCache>
            </c:strRef>
          </c:tx>
          <c:cat>
            <c:strRef>
              <c:f>Sheet11!$C$3:$F$3</c:f>
              <c:strCache>
                <c:ptCount val="4"/>
                <c:pt idx="0">
                  <c:v>Netripples</c:v>
                </c:pt>
                <c:pt idx="1">
                  <c:v>Evolko</c:v>
                </c:pt>
                <c:pt idx="2">
                  <c:v>HHMIS</c:v>
                </c:pt>
                <c:pt idx="3">
                  <c:v>Birla Medisoft</c:v>
                </c:pt>
              </c:strCache>
            </c:strRef>
          </c:cat>
          <c:val>
            <c:numRef>
              <c:f>Sheet11!$C$4:$F$4</c:f>
              <c:numCache>
                <c:formatCode>General</c:formatCode>
                <c:ptCount val="4"/>
                <c:pt idx="0">
                  <c:v>5.8</c:v>
                </c:pt>
                <c:pt idx="1">
                  <c:v>6</c:v>
                </c:pt>
                <c:pt idx="2">
                  <c:v>3.25</c:v>
                </c:pt>
                <c:pt idx="3">
                  <c:v>6.8</c:v>
                </c:pt>
              </c:numCache>
            </c:numRef>
          </c:val>
        </c:ser>
        <c:ser>
          <c:idx val="1"/>
          <c:order val="1"/>
          <c:tx>
            <c:strRef>
              <c:f>Sheet11!$B$5</c:f>
              <c:strCache>
                <c:ptCount val="1"/>
                <c:pt idx="0">
                  <c:v>User-2</c:v>
                </c:pt>
              </c:strCache>
            </c:strRef>
          </c:tx>
          <c:cat>
            <c:strRef>
              <c:f>Sheet11!$C$3:$F$3</c:f>
              <c:strCache>
                <c:ptCount val="4"/>
                <c:pt idx="0">
                  <c:v>Netripples</c:v>
                </c:pt>
                <c:pt idx="1">
                  <c:v>Evolko</c:v>
                </c:pt>
                <c:pt idx="2">
                  <c:v>HHMIS</c:v>
                </c:pt>
                <c:pt idx="3">
                  <c:v>Birla Medisoft</c:v>
                </c:pt>
              </c:strCache>
            </c:strRef>
          </c:cat>
          <c:val>
            <c:numRef>
              <c:f>Sheet11!$C$5:$F$5</c:f>
              <c:numCache>
                <c:formatCode>General</c:formatCode>
                <c:ptCount val="4"/>
                <c:pt idx="0">
                  <c:v>6.5</c:v>
                </c:pt>
                <c:pt idx="1">
                  <c:v>6</c:v>
                </c:pt>
                <c:pt idx="2">
                  <c:v>3.3</c:v>
                </c:pt>
                <c:pt idx="3">
                  <c:v>8.3000000000000007</c:v>
                </c:pt>
              </c:numCache>
            </c:numRef>
          </c:val>
        </c:ser>
        <c:ser>
          <c:idx val="2"/>
          <c:order val="2"/>
          <c:tx>
            <c:strRef>
              <c:f>Sheet11!$B$6</c:f>
              <c:strCache>
                <c:ptCount val="1"/>
                <c:pt idx="0">
                  <c:v>User-3</c:v>
                </c:pt>
              </c:strCache>
            </c:strRef>
          </c:tx>
          <c:cat>
            <c:strRef>
              <c:f>Sheet11!$C$3:$F$3</c:f>
              <c:strCache>
                <c:ptCount val="4"/>
                <c:pt idx="0">
                  <c:v>Netripples</c:v>
                </c:pt>
                <c:pt idx="1">
                  <c:v>Evolko</c:v>
                </c:pt>
                <c:pt idx="2">
                  <c:v>HHMIS</c:v>
                </c:pt>
                <c:pt idx="3">
                  <c:v>Birla Medisoft</c:v>
                </c:pt>
              </c:strCache>
            </c:strRef>
          </c:cat>
          <c:val>
            <c:numRef>
              <c:f>Sheet11!$C$6:$F$6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3.8</c:v>
                </c:pt>
                <c:pt idx="3">
                  <c:v>7.8</c:v>
                </c:pt>
              </c:numCache>
            </c:numRef>
          </c:val>
        </c:ser>
        <c:ser>
          <c:idx val="3"/>
          <c:order val="3"/>
          <c:tx>
            <c:strRef>
              <c:f>Sheet11!$B$7</c:f>
              <c:strCache>
                <c:ptCount val="1"/>
                <c:pt idx="0">
                  <c:v>User-4</c:v>
                </c:pt>
              </c:strCache>
            </c:strRef>
          </c:tx>
          <c:cat>
            <c:strRef>
              <c:f>Sheet11!$C$3:$F$3</c:f>
              <c:strCache>
                <c:ptCount val="4"/>
                <c:pt idx="0">
                  <c:v>Netripples</c:v>
                </c:pt>
                <c:pt idx="1">
                  <c:v>Evolko</c:v>
                </c:pt>
                <c:pt idx="2">
                  <c:v>HHMIS</c:v>
                </c:pt>
                <c:pt idx="3">
                  <c:v>Birla Medisoft</c:v>
                </c:pt>
              </c:strCache>
            </c:strRef>
          </c:cat>
          <c:val>
            <c:numRef>
              <c:f>Sheet11!$C$7:$F$7</c:f>
              <c:numCache>
                <c:formatCode>General</c:formatCode>
                <c:ptCount val="4"/>
                <c:pt idx="0">
                  <c:v>6.8</c:v>
                </c:pt>
                <c:pt idx="1">
                  <c:v>6.3</c:v>
                </c:pt>
                <c:pt idx="2">
                  <c:v>3.5</c:v>
                </c:pt>
                <c:pt idx="3">
                  <c:v>7.3</c:v>
                </c:pt>
              </c:numCache>
            </c:numRef>
          </c:val>
        </c:ser>
        <c:ser>
          <c:idx val="4"/>
          <c:order val="4"/>
          <c:tx>
            <c:strRef>
              <c:f>Sheet11!$B$8</c:f>
              <c:strCache>
                <c:ptCount val="1"/>
                <c:pt idx="0">
                  <c:v>User-5</c:v>
                </c:pt>
              </c:strCache>
            </c:strRef>
          </c:tx>
          <c:cat>
            <c:strRef>
              <c:f>Sheet11!$C$3:$F$3</c:f>
              <c:strCache>
                <c:ptCount val="4"/>
                <c:pt idx="0">
                  <c:v>Netripples</c:v>
                </c:pt>
                <c:pt idx="1">
                  <c:v>Evolko</c:v>
                </c:pt>
                <c:pt idx="2">
                  <c:v>HHMIS</c:v>
                </c:pt>
                <c:pt idx="3">
                  <c:v>Birla Medisoft</c:v>
                </c:pt>
              </c:strCache>
            </c:strRef>
          </c:cat>
          <c:val>
            <c:numRef>
              <c:f>Sheet11!$C$8:$F$8</c:f>
              <c:numCache>
                <c:formatCode>General</c:formatCode>
                <c:ptCount val="4"/>
                <c:pt idx="0">
                  <c:v>6.8</c:v>
                </c:pt>
                <c:pt idx="1">
                  <c:v>5.5</c:v>
                </c:pt>
                <c:pt idx="2">
                  <c:v>4.5</c:v>
                </c:pt>
                <c:pt idx="3">
                  <c:v>7.8</c:v>
                </c:pt>
              </c:numCache>
            </c:numRef>
          </c:val>
        </c:ser>
        <c:axId val="96649600"/>
        <c:axId val="96651136"/>
      </c:barChart>
      <c:catAx>
        <c:axId val="96649600"/>
        <c:scaling>
          <c:orientation val="minMax"/>
        </c:scaling>
        <c:axPos val="b"/>
        <c:tickLblPos val="nextTo"/>
        <c:crossAx val="96651136"/>
        <c:crosses val="autoZero"/>
        <c:auto val="1"/>
        <c:lblAlgn val="ctr"/>
        <c:lblOffset val="100"/>
      </c:catAx>
      <c:valAx>
        <c:axId val="96651136"/>
        <c:scaling>
          <c:orientation val="minMax"/>
        </c:scaling>
        <c:axPos val="l"/>
        <c:majorGridlines/>
        <c:numFmt formatCode="General" sourceLinked="1"/>
        <c:tickLblPos val="nextTo"/>
        <c:crossAx val="966496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9"/>
  <c:chart>
    <c:plotArea>
      <c:layout/>
      <c:barChart>
        <c:barDir val="col"/>
        <c:grouping val="clustered"/>
        <c:ser>
          <c:idx val="0"/>
          <c:order val="0"/>
          <c:tx>
            <c:strRef>
              <c:f>Sheet11!$N$4</c:f>
              <c:strCache>
                <c:ptCount val="1"/>
                <c:pt idx="0">
                  <c:v>User-1</c:v>
                </c:pt>
              </c:strCache>
            </c:strRef>
          </c:tx>
          <c:cat>
            <c:strRef>
              <c:f>Sheet11!$O$3:$R$3</c:f>
              <c:strCache>
                <c:ptCount val="4"/>
                <c:pt idx="0">
                  <c:v>Netripples</c:v>
                </c:pt>
                <c:pt idx="1">
                  <c:v>Evolko</c:v>
                </c:pt>
                <c:pt idx="2">
                  <c:v>HHMIS</c:v>
                </c:pt>
                <c:pt idx="3">
                  <c:v>Birla Medisoft</c:v>
                </c:pt>
              </c:strCache>
            </c:strRef>
          </c:cat>
          <c:val>
            <c:numRef>
              <c:f>Sheet11!$O$4:$R$4</c:f>
              <c:numCache>
                <c:formatCode>General</c:formatCode>
                <c:ptCount val="4"/>
                <c:pt idx="0">
                  <c:v>5.5</c:v>
                </c:pt>
                <c:pt idx="1">
                  <c:v>7.5</c:v>
                </c:pt>
                <c:pt idx="2">
                  <c:v>6</c:v>
                </c:pt>
                <c:pt idx="3">
                  <c:v>8.5</c:v>
                </c:pt>
              </c:numCache>
            </c:numRef>
          </c:val>
        </c:ser>
        <c:ser>
          <c:idx val="1"/>
          <c:order val="1"/>
          <c:tx>
            <c:strRef>
              <c:f>Sheet11!$N$5</c:f>
              <c:strCache>
                <c:ptCount val="1"/>
                <c:pt idx="0">
                  <c:v>User-2</c:v>
                </c:pt>
              </c:strCache>
            </c:strRef>
          </c:tx>
          <c:cat>
            <c:strRef>
              <c:f>Sheet11!$O$3:$R$3</c:f>
              <c:strCache>
                <c:ptCount val="4"/>
                <c:pt idx="0">
                  <c:v>Netripples</c:v>
                </c:pt>
                <c:pt idx="1">
                  <c:v>Evolko</c:v>
                </c:pt>
                <c:pt idx="2">
                  <c:v>HHMIS</c:v>
                </c:pt>
                <c:pt idx="3">
                  <c:v>Birla Medisoft</c:v>
                </c:pt>
              </c:strCache>
            </c:strRef>
          </c:cat>
          <c:val>
            <c:numRef>
              <c:f>Sheet11!$O$5:$R$5</c:f>
              <c:numCache>
                <c:formatCode>General</c:formatCode>
                <c:ptCount val="4"/>
                <c:pt idx="0">
                  <c:v>6.5</c:v>
                </c:pt>
                <c:pt idx="1">
                  <c:v>8.5</c:v>
                </c:pt>
                <c:pt idx="2">
                  <c:v>6</c:v>
                </c:pt>
                <c:pt idx="3">
                  <c:v>6.5</c:v>
                </c:pt>
              </c:numCache>
            </c:numRef>
          </c:val>
        </c:ser>
        <c:ser>
          <c:idx val="2"/>
          <c:order val="2"/>
          <c:tx>
            <c:strRef>
              <c:f>Sheet11!$N$6</c:f>
              <c:strCache>
                <c:ptCount val="1"/>
                <c:pt idx="0">
                  <c:v>User-3</c:v>
                </c:pt>
              </c:strCache>
            </c:strRef>
          </c:tx>
          <c:cat>
            <c:strRef>
              <c:f>Sheet11!$O$3:$R$3</c:f>
              <c:strCache>
                <c:ptCount val="4"/>
                <c:pt idx="0">
                  <c:v>Netripples</c:v>
                </c:pt>
                <c:pt idx="1">
                  <c:v>Evolko</c:v>
                </c:pt>
                <c:pt idx="2">
                  <c:v>HHMIS</c:v>
                </c:pt>
                <c:pt idx="3">
                  <c:v>Birla Medisoft</c:v>
                </c:pt>
              </c:strCache>
            </c:strRef>
          </c:cat>
          <c:val>
            <c:numRef>
              <c:f>Sheet11!$O$6:$R$6</c:f>
              <c:numCache>
                <c:formatCode>General</c:formatCode>
                <c:ptCount val="4"/>
                <c:pt idx="0">
                  <c:v>6.5</c:v>
                </c:pt>
                <c:pt idx="1">
                  <c:v>8</c:v>
                </c:pt>
                <c:pt idx="2">
                  <c:v>4.5</c:v>
                </c:pt>
                <c:pt idx="3">
                  <c:v>8.5</c:v>
                </c:pt>
              </c:numCache>
            </c:numRef>
          </c:val>
        </c:ser>
        <c:ser>
          <c:idx val="3"/>
          <c:order val="3"/>
          <c:tx>
            <c:strRef>
              <c:f>Sheet11!$N$7</c:f>
              <c:strCache>
                <c:ptCount val="1"/>
                <c:pt idx="0">
                  <c:v>User-4</c:v>
                </c:pt>
              </c:strCache>
            </c:strRef>
          </c:tx>
          <c:cat>
            <c:strRef>
              <c:f>Sheet11!$O$3:$R$3</c:f>
              <c:strCache>
                <c:ptCount val="4"/>
                <c:pt idx="0">
                  <c:v>Netripples</c:v>
                </c:pt>
                <c:pt idx="1">
                  <c:v>Evolko</c:v>
                </c:pt>
                <c:pt idx="2">
                  <c:v>HHMIS</c:v>
                </c:pt>
                <c:pt idx="3">
                  <c:v>Birla Medisoft</c:v>
                </c:pt>
              </c:strCache>
            </c:strRef>
          </c:cat>
          <c:val>
            <c:numRef>
              <c:f>Sheet11!$O$7:$R$7</c:f>
              <c:numCache>
                <c:formatCode>General</c:formatCode>
                <c:ptCount val="4"/>
                <c:pt idx="0">
                  <c:v>6.5</c:v>
                </c:pt>
                <c:pt idx="1">
                  <c:v>8</c:v>
                </c:pt>
                <c:pt idx="2">
                  <c:v>6.5</c:v>
                </c:pt>
                <c:pt idx="3">
                  <c:v>8.5</c:v>
                </c:pt>
              </c:numCache>
            </c:numRef>
          </c:val>
        </c:ser>
        <c:ser>
          <c:idx val="4"/>
          <c:order val="4"/>
          <c:tx>
            <c:strRef>
              <c:f>Sheet11!$N$8</c:f>
              <c:strCache>
                <c:ptCount val="1"/>
                <c:pt idx="0">
                  <c:v>User-5</c:v>
                </c:pt>
              </c:strCache>
            </c:strRef>
          </c:tx>
          <c:cat>
            <c:strRef>
              <c:f>Sheet11!$O$3:$R$3</c:f>
              <c:strCache>
                <c:ptCount val="4"/>
                <c:pt idx="0">
                  <c:v>Netripples</c:v>
                </c:pt>
                <c:pt idx="1">
                  <c:v>Evolko</c:v>
                </c:pt>
                <c:pt idx="2">
                  <c:v>HHMIS</c:v>
                </c:pt>
                <c:pt idx="3">
                  <c:v>Birla Medisoft</c:v>
                </c:pt>
              </c:strCache>
            </c:strRef>
          </c:cat>
          <c:val>
            <c:numRef>
              <c:f>Sheet11!$O$8:$R$8</c:f>
              <c:numCache>
                <c:formatCode>General</c:formatCode>
                <c:ptCount val="4"/>
                <c:pt idx="0">
                  <c:v>7</c:v>
                </c:pt>
                <c:pt idx="1">
                  <c:v>7.5</c:v>
                </c:pt>
                <c:pt idx="2">
                  <c:v>6.5</c:v>
                </c:pt>
                <c:pt idx="3">
                  <c:v>8</c:v>
                </c:pt>
              </c:numCache>
            </c:numRef>
          </c:val>
        </c:ser>
        <c:axId val="96425088"/>
        <c:axId val="96426624"/>
      </c:barChart>
      <c:catAx>
        <c:axId val="96425088"/>
        <c:scaling>
          <c:orientation val="minMax"/>
        </c:scaling>
        <c:axPos val="b"/>
        <c:tickLblPos val="nextTo"/>
        <c:crossAx val="96426624"/>
        <c:crosses val="autoZero"/>
        <c:auto val="1"/>
        <c:lblAlgn val="ctr"/>
        <c:lblOffset val="100"/>
      </c:catAx>
      <c:valAx>
        <c:axId val="96426624"/>
        <c:scaling>
          <c:orientation val="minMax"/>
        </c:scaling>
        <c:axPos val="l"/>
        <c:majorGridlines/>
        <c:numFmt formatCode="General" sourceLinked="1"/>
        <c:tickLblPos val="nextTo"/>
        <c:crossAx val="964250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9"/>
  <c:chart>
    <c:plotArea>
      <c:layout/>
      <c:barChart>
        <c:barDir val="col"/>
        <c:grouping val="clustered"/>
        <c:ser>
          <c:idx val="0"/>
          <c:order val="0"/>
          <c:tx>
            <c:strRef>
              <c:f>Sheet11!$H$4</c:f>
              <c:strCache>
                <c:ptCount val="1"/>
                <c:pt idx="0">
                  <c:v>User-1</c:v>
                </c:pt>
              </c:strCache>
            </c:strRef>
          </c:tx>
          <c:cat>
            <c:strRef>
              <c:f>Sheet11!$I$3:$L$3</c:f>
              <c:strCache>
                <c:ptCount val="4"/>
                <c:pt idx="0">
                  <c:v>Netripples</c:v>
                </c:pt>
                <c:pt idx="1">
                  <c:v>Evolko</c:v>
                </c:pt>
                <c:pt idx="2">
                  <c:v>HHMIS</c:v>
                </c:pt>
                <c:pt idx="3">
                  <c:v>Birla Medisoft</c:v>
                </c:pt>
              </c:strCache>
            </c:strRef>
          </c:cat>
          <c:val>
            <c:numRef>
              <c:f>Sheet11!$I$4:$L$4</c:f>
              <c:numCache>
                <c:formatCode>General</c:formatCode>
                <c:ptCount val="4"/>
                <c:pt idx="0">
                  <c:v>6</c:v>
                </c:pt>
                <c:pt idx="1">
                  <c:v>8.5</c:v>
                </c:pt>
                <c:pt idx="2">
                  <c:v>6.5</c:v>
                </c:pt>
                <c:pt idx="3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Sheet11!$H$5</c:f>
              <c:strCache>
                <c:ptCount val="1"/>
                <c:pt idx="0">
                  <c:v>User-2</c:v>
                </c:pt>
              </c:strCache>
            </c:strRef>
          </c:tx>
          <c:cat>
            <c:strRef>
              <c:f>Sheet11!$I$3:$L$3</c:f>
              <c:strCache>
                <c:ptCount val="4"/>
                <c:pt idx="0">
                  <c:v>Netripples</c:v>
                </c:pt>
                <c:pt idx="1">
                  <c:v>Evolko</c:v>
                </c:pt>
                <c:pt idx="2">
                  <c:v>HHMIS</c:v>
                </c:pt>
                <c:pt idx="3">
                  <c:v>Birla Medisoft</c:v>
                </c:pt>
              </c:strCache>
            </c:strRef>
          </c:cat>
          <c:val>
            <c:numRef>
              <c:f>Sheet11!$I$5:$L$5</c:f>
              <c:numCache>
                <c:formatCode>General</c:formatCode>
                <c:ptCount val="4"/>
                <c:pt idx="0">
                  <c:v>5.8</c:v>
                </c:pt>
                <c:pt idx="1">
                  <c:v>8.8000000000000007</c:v>
                </c:pt>
                <c:pt idx="2">
                  <c:v>6</c:v>
                </c:pt>
                <c:pt idx="3">
                  <c:v>7.3</c:v>
                </c:pt>
              </c:numCache>
            </c:numRef>
          </c:val>
        </c:ser>
        <c:ser>
          <c:idx val="2"/>
          <c:order val="2"/>
          <c:tx>
            <c:strRef>
              <c:f>Sheet11!$H$6</c:f>
              <c:strCache>
                <c:ptCount val="1"/>
                <c:pt idx="0">
                  <c:v>User-3</c:v>
                </c:pt>
              </c:strCache>
            </c:strRef>
          </c:tx>
          <c:cat>
            <c:strRef>
              <c:f>Sheet11!$I$3:$L$3</c:f>
              <c:strCache>
                <c:ptCount val="4"/>
                <c:pt idx="0">
                  <c:v>Netripples</c:v>
                </c:pt>
                <c:pt idx="1">
                  <c:v>Evolko</c:v>
                </c:pt>
                <c:pt idx="2">
                  <c:v>HHMIS</c:v>
                </c:pt>
                <c:pt idx="3">
                  <c:v>Birla Medisoft</c:v>
                </c:pt>
              </c:strCache>
            </c:strRef>
          </c:cat>
          <c:val>
            <c:numRef>
              <c:f>Sheet11!$I$6:$L$6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5.5</c:v>
                </c:pt>
                <c:pt idx="3">
                  <c:v>8.3000000000000007</c:v>
                </c:pt>
              </c:numCache>
            </c:numRef>
          </c:val>
        </c:ser>
        <c:ser>
          <c:idx val="3"/>
          <c:order val="3"/>
          <c:tx>
            <c:strRef>
              <c:f>Sheet11!$H$7</c:f>
              <c:strCache>
                <c:ptCount val="1"/>
                <c:pt idx="0">
                  <c:v>User-4</c:v>
                </c:pt>
              </c:strCache>
            </c:strRef>
          </c:tx>
          <c:cat>
            <c:strRef>
              <c:f>Sheet11!$I$3:$L$3</c:f>
              <c:strCache>
                <c:ptCount val="4"/>
                <c:pt idx="0">
                  <c:v>Netripples</c:v>
                </c:pt>
                <c:pt idx="1">
                  <c:v>Evolko</c:v>
                </c:pt>
                <c:pt idx="2">
                  <c:v>HHMIS</c:v>
                </c:pt>
                <c:pt idx="3">
                  <c:v>Birla Medisoft</c:v>
                </c:pt>
              </c:strCache>
            </c:strRef>
          </c:cat>
          <c:val>
            <c:numRef>
              <c:f>Sheet11!$I$7:$L$7</c:f>
              <c:numCache>
                <c:formatCode>General</c:formatCode>
                <c:ptCount val="4"/>
                <c:pt idx="0">
                  <c:v>7</c:v>
                </c:pt>
                <c:pt idx="1">
                  <c:v>9.3000000000000007</c:v>
                </c:pt>
                <c:pt idx="2">
                  <c:v>5</c:v>
                </c:pt>
                <c:pt idx="3">
                  <c:v>9.5</c:v>
                </c:pt>
              </c:numCache>
            </c:numRef>
          </c:val>
        </c:ser>
        <c:ser>
          <c:idx val="4"/>
          <c:order val="4"/>
          <c:tx>
            <c:strRef>
              <c:f>Sheet11!$H$8</c:f>
              <c:strCache>
                <c:ptCount val="1"/>
                <c:pt idx="0">
                  <c:v>User-5</c:v>
                </c:pt>
              </c:strCache>
            </c:strRef>
          </c:tx>
          <c:cat>
            <c:strRef>
              <c:f>Sheet11!$I$3:$L$3</c:f>
              <c:strCache>
                <c:ptCount val="4"/>
                <c:pt idx="0">
                  <c:v>Netripples</c:v>
                </c:pt>
                <c:pt idx="1">
                  <c:v>Evolko</c:v>
                </c:pt>
                <c:pt idx="2">
                  <c:v>HHMIS</c:v>
                </c:pt>
                <c:pt idx="3">
                  <c:v>Birla Medisoft</c:v>
                </c:pt>
              </c:strCache>
            </c:strRef>
          </c:cat>
          <c:val>
            <c:numRef>
              <c:f>Sheet11!$I$8:$L$8</c:f>
              <c:numCache>
                <c:formatCode>General</c:formatCode>
                <c:ptCount val="4"/>
                <c:pt idx="0">
                  <c:v>7.3</c:v>
                </c:pt>
                <c:pt idx="1">
                  <c:v>8</c:v>
                </c:pt>
                <c:pt idx="2">
                  <c:v>5</c:v>
                </c:pt>
                <c:pt idx="3">
                  <c:v>8.5</c:v>
                </c:pt>
              </c:numCache>
            </c:numRef>
          </c:val>
        </c:ser>
        <c:axId val="96736768"/>
        <c:axId val="96738304"/>
      </c:barChart>
      <c:catAx>
        <c:axId val="96736768"/>
        <c:scaling>
          <c:orientation val="minMax"/>
        </c:scaling>
        <c:axPos val="b"/>
        <c:tickLblPos val="nextTo"/>
        <c:crossAx val="96738304"/>
        <c:crosses val="autoZero"/>
        <c:auto val="1"/>
        <c:lblAlgn val="ctr"/>
        <c:lblOffset val="100"/>
      </c:catAx>
      <c:valAx>
        <c:axId val="96738304"/>
        <c:scaling>
          <c:orientation val="minMax"/>
        </c:scaling>
        <c:axPos val="l"/>
        <c:majorGridlines/>
        <c:numFmt formatCode="General" sourceLinked="1"/>
        <c:tickLblPos val="nextTo"/>
        <c:crossAx val="967367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380F4-0FE6-4465-8EDA-BBD0A2C5A1FF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0B742-D1D6-4E78-988B-2C4F70B65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B742-D1D6-4E78-988B-2C4F70B6507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E213-DF15-496D-B9FB-55FB37B9D723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D22608-4623-43BC-BAE0-BACCD88BC3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E213-DF15-496D-B9FB-55FB37B9D723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608-4623-43BC-BAE0-BACCD88BC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5D22608-4623-43BC-BAE0-BACCD88BC3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E213-DF15-496D-B9FB-55FB37B9D723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E213-DF15-496D-B9FB-55FB37B9D723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5D22608-4623-43BC-BAE0-BACCD88BC3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E213-DF15-496D-B9FB-55FB37B9D723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D22608-4623-43BC-BAE0-BACCD88BC3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E9E213-DF15-496D-B9FB-55FB37B9D723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608-4623-43BC-BAE0-BACCD88BC3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E213-DF15-496D-B9FB-55FB37B9D723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5D22608-4623-43BC-BAE0-BACCD88BC3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E213-DF15-496D-B9FB-55FB37B9D723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5D22608-4623-43BC-BAE0-BACCD88BC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E213-DF15-496D-B9FB-55FB37B9D723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D22608-4623-43BC-BAE0-BACCD88BC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D22608-4623-43BC-BAE0-BACCD88BC3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E213-DF15-496D-B9FB-55FB37B9D723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5D22608-4623-43BC-BAE0-BACCD88BC3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E9E213-DF15-496D-B9FB-55FB37B9D723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E9E213-DF15-496D-B9FB-55FB37B9D723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5D22608-4623-43BC-BAE0-BACCD88BC3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ihmrdelhi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liconindia.com/magazine/articledesc.php" TargetMode="External"/><Relationship Id="rId3" Type="http://schemas.openxmlformats.org/officeDocument/2006/relationships/hyperlink" Target="http://www.allbusiness.com/management/business-process-analysis/870829-1.html" TargetMode="External"/><Relationship Id="rId7" Type="http://schemas.openxmlformats.org/officeDocument/2006/relationships/hyperlink" Target="http://www.indianhealthcare.in/" TargetMode="External"/><Relationship Id="rId12" Type="http://schemas.openxmlformats.org/officeDocument/2006/relationships/hyperlink" Target="http://www.mindfiresolutions.com/healthcare-software-development.htm" TargetMode="External"/><Relationship Id="rId2" Type="http://schemas.openxmlformats.org/officeDocument/2006/relationships/hyperlink" Target="http://www.dmoz.org/Business/Healthcare/Healthcare_Manag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tya.com/topic/Medical-Sofware-Companies" TargetMode="External"/><Relationship Id="rId11" Type="http://schemas.openxmlformats.org/officeDocument/2006/relationships/hyperlink" Target="http://www.infosys.com/research/publications/SETLabs-briefings-healthcarelifescience.Pdf" TargetMode="External"/><Relationship Id="rId5" Type="http://schemas.openxmlformats.org/officeDocument/2006/relationships/hyperlink" Target="http://www.sjoki.uta.fi/~shmhav/med-volviz-faq.txt" TargetMode="External"/><Relationship Id="rId10" Type="http://schemas.openxmlformats.org/officeDocument/2006/relationships/hyperlink" Target="http://www.health-infosys-dir.com/yp_hc.asp" TargetMode="External"/><Relationship Id="rId4" Type="http://schemas.openxmlformats.org/officeDocument/2006/relationships/hyperlink" Target="http://www.researchandmarkets.com/research/817e21/india_healthcare_t" TargetMode="External"/><Relationship Id="rId9" Type="http://schemas.openxmlformats.org/officeDocument/2006/relationships/hyperlink" Target="http://www.expresshealthcaremgmt.com/200809/itspecial01.s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486400"/>
            <a:ext cx="3733800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By: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Swamil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Patni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0574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Dissertation Report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725" y="3724275"/>
            <a:ext cx="1895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IHMR NEW LOGO small.jpg">
            <a:hlinkClick r:id="rId3"/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990600" y="3429000"/>
            <a:ext cx="2133600" cy="10668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81000" y="4648200"/>
            <a:ext cx="34290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Guided By: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410200" y="4648200"/>
            <a:ext cx="34290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Guided By: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5029200"/>
            <a:ext cx="3505200" cy="381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r>
              <a:rPr lang="en-US" b="1" dirty="0" smtClean="0"/>
              <a:t>Prof. </a:t>
            </a:r>
            <a:r>
              <a:rPr lang="en-US" b="1" dirty="0" err="1" smtClean="0"/>
              <a:t>Indrajit</a:t>
            </a:r>
            <a:r>
              <a:rPr lang="en-US" b="1" dirty="0" smtClean="0"/>
              <a:t> Bhattacharya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67400" y="5029200"/>
            <a:ext cx="2743200" cy="381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r>
              <a:rPr lang="en-US" b="1" dirty="0" smtClean="0"/>
              <a:t>Mr. Tarun Gautam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Methodology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Tools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primary and secondary data was collected.</a:t>
            </a:r>
          </a:p>
          <a:p>
            <a:pPr lvl="0"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Survey was conducted with the help of the questionnaire as the study.</a:t>
            </a:r>
          </a:p>
          <a:p>
            <a:pPr lvl="0"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Data was coded and analyzed in MS Excel version 2007 including the application of graphical representation.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Study was basically an exploratory study using a mixed data, both qualitative and quantitative.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Analysis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Analysis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Analysis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Analysis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Shortlisted HIS Vendors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1981200"/>
          <a:ext cx="5308600" cy="3752850"/>
        </p:xfrm>
        <a:graphic>
          <a:graphicData uri="http://schemas.openxmlformats.org/drawingml/2006/table">
            <a:tbl>
              <a:tblPr/>
              <a:tblGrid>
                <a:gridCol w="2487755"/>
                <a:gridCol w="2820845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Wipro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Religare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Srishti Software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Centium HIS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Birla Medisoft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SAHIS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Akhil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Accurate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Dataman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Shivam Soft Solutions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Lunar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Technologies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isoft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Napier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Navayuga Infotech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Netripples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Quintegra HMIS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Sai Info Systems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CifTech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Evolko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Axis Softech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Various HIS functionality available in shortlisted vendors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167640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5448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Key EMR Functionalities available in shortlisted Vendors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System Testing and Evaluation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752600"/>
          <a:ext cx="2743200" cy="160020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Effectiveness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Validation Check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KPI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details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Alerts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Storage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Retrieval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0" y="1752600"/>
          <a:ext cx="2705100" cy="1524000"/>
        </p:xfrm>
        <a:graphic>
          <a:graphicData uri="http://schemas.openxmlformats.org/drawingml/2006/table">
            <a:tbl>
              <a:tblPr/>
              <a:tblGrid>
                <a:gridCol w="2705100"/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User Experience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Switching between windows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Color Coding/Anotation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Template Layout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05150" y="3829051"/>
          <a:ext cx="2609850" cy="1733549"/>
        </p:xfrm>
        <a:graphic>
          <a:graphicData uri="http://schemas.openxmlformats.org/drawingml/2006/table">
            <a:tbl>
              <a:tblPr/>
              <a:tblGrid>
                <a:gridCol w="2609850"/>
              </a:tblGrid>
              <a:tr h="352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Efficiency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6907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Steps to complete a 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6907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taken to complete a 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System Testing and Evaluation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9437" t="26324" r="17599" b="15000"/>
          <a:stretch>
            <a:fillRect/>
          </a:stretch>
        </p:blipFill>
        <p:spPr bwMode="auto">
          <a:xfrm>
            <a:off x="228600" y="1600200"/>
            <a:ext cx="86105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590800" y="5486400"/>
            <a:ext cx="60198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Netripples HIS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Organization Profile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just">
              <a:spcBef>
                <a:spcPts val="18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Kasper Consulting, setup in 2008, is an Information Technology and Business consulting firm.</a:t>
            </a:r>
          </a:p>
          <a:p>
            <a:pPr algn="just">
              <a:spcBef>
                <a:spcPts val="18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Kasper has the domain knowledge in the Financial Services, Healthcare and HR Consulting industries and advises its clients on IT strategy, business efficiencies and transformation. </a:t>
            </a:r>
          </a:p>
          <a:p>
            <a:pPr algn="just">
              <a:spcBef>
                <a:spcPts val="18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evaluate and recommend the hardware/software for  you based upon your business needs and even help you with the commercial negotiations with the vendors.</a:t>
            </a:r>
          </a:p>
        </p:txBody>
      </p:sp>
      <p:pic>
        <p:nvPicPr>
          <p:cNvPr id="4" name="Picture 3" descr="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1895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System Testing and Evaluation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:\Documents and Settings\Admin\My Documents\Downloads\http-__www.suimd.com_default_assets_Image_sui-speciality_Ortho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627535"/>
            <a:ext cx="8461375" cy="454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905000" y="6096000"/>
            <a:ext cx="60198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Evolko EMR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System Testing and Evaluation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10783" r="986" b="4136"/>
          <a:stretch>
            <a:fillRect/>
          </a:stretch>
        </p:blipFill>
        <p:spPr bwMode="auto">
          <a:xfrm>
            <a:off x="377825" y="1676400"/>
            <a:ext cx="8461375" cy="433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905000" y="5486400"/>
            <a:ext cx="60198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HHMIS HIS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System Testing and Evaluation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9188" t="13676" r="21503" b="17059"/>
          <a:stretch>
            <a:fillRect/>
          </a:stretch>
        </p:blipFill>
        <p:spPr bwMode="auto">
          <a:xfrm>
            <a:off x="819200" y="1447800"/>
            <a:ext cx="74104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810000" y="5562600"/>
            <a:ext cx="45720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Birla Medisoft HIS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9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System Testing and Evaluation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44780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524000" y="6172200"/>
            <a:ext cx="60198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 Effectiveness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819400"/>
            <a:ext cx="38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</a:t>
            </a:r>
          </a:p>
          <a:p>
            <a:r>
              <a:rPr lang="en-US" dirty="0" smtClean="0"/>
              <a:t>L</a:t>
            </a:r>
          </a:p>
          <a:p>
            <a:r>
              <a:rPr lang="en-US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System Testing and Evaluation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160020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524000" y="6172200"/>
            <a:ext cx="60198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 Efficiency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866072"/>
            <a:ext cx="38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</a:t>
            </a:r>
          </a:p>
          <a:p>
            <a:r>
              <a:rPr lang="en-US" dirty="0" smtClean="0"/>
              <a:t>L</a:t>
            </a:r>
          </a:p>
          <a:p>
            <a:r>
              <a:rPr lang="en-US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152400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System Testing and Evaluation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6172200"/>
            <a:ext cx="60198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 usage Satisfaction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819400"/>
            <a:ext cx="38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</a:t>
            </a:r>
          </a:p>
          <a:p>
            <a:r>
              <a:rPr lang="en-US" dirty="0" smtClean="0"/>
              <a:t>L</a:t>
            </a:r>
          </a:p>
          <a:p>
            <a:r>
              <a:rPr lang="en-US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Hospital IT Landscape</a:t>
            </a:r>
            <a:endParaRPr lang="en-US" dirty="0"/>
          </a:p>
        </p:txBody>
      </p:sp>
      <p:pic>
        <p:nvPicPr>
          <p:cNvPr id="74754" name="Picture 1" descr="http://www.himssasiapac.org/images/EMRAdoptionMod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47704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98001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Hospital IT Landscape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Hospital IT Landscape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Hospital IT Landscape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6675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My Role &amp; Responsibility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305800" cy="46482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Communicate with vendors for their solution functionalities.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Schedule Demo and analyze the various HIS/EMR solution.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Understood the HIMSS EMR adoption model.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Developed a modified technology adoption model for Indian context.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Designed and carried out research study to understand the penetration level of health IT across hospitals.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Designing the workflow of the various departments in a hospital. (AS-IS &amp; TO-BE processes).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Preparing SRS documents for various hospital processes.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Hospital IT Landscape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524000" y="6172200"/>
            <a:ext cx="6019800" cy="381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Stage-3 Hospitals using “Accurate” HIS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270248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Barriers in IT Implementation</a:t>
            </a:r>
          </a:p>
          <a:p>
            <a:pPr algn="ctr">
              <a:buNone/>
            </a:pPr>
            <a:endParaRPr lang="en-US" b="1" dirty="0" smtClean="0"/>
          </a:p>
          <a:p>
            <a:pPr>
              <a:buClrTx/>
              <a:buFont typeface="Wingdings" pitchFamily="2" charset="2"/>
              <a:buChar char="ü"/>
            </a:pPr>
            <a:r>
              <a:rPr lang="en-US" sz="2400" b="1" dirty="0" smtClean="0"/>
              <a:t>ROI due to IT is hard to quantify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en-US" sz="2400" b="1" dirty="0" smtClean="0"/>
              <a:t>Lack of Policy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en-US" sz="2400" b="1" dirty="0" smtClean="0"/>
              <a:t>Lack of support from hospital administration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Benefits from IT in Quality Care </a:t>
            </a:r>
          </a:p>
          <a:p>
            <a:pPr algn="ctr">
              <a:buNone/>
            </a:pPr>
            <a:r>
              <a:rPr lang="en-US" b="1" dirty="0" smtClean="0"/>
              <a:t>Or</a:t>
            </a:r>
          </a:p>
          <a:p>
            <a:pPr algn="ctr">
              <a:buNone/>
            </a:pPr>
            <a:r>
              <a:rPr lang="en-US" b="1" dirty="0" smtClean="0"/>
              <a:t>Operational Efficiency</a:t>
            </a:r>
          </a:p>
          <a:p>
            <a:pPr algn="ctr">
              <a:buNone/>
            </a:pPr>
            <a:endParaRPr lang="en-US" b="1" dirty="0" smtClean="0"/>
          </a:p>
          <a:p>
            <a:pPr>
              <a:buClrTx/>
              <a:buFont typeface="Wingdings" pitchFamily="2" charset="2"/>
              <a:buChar char="ü"/>
            </a:pPr>
            <a:r>
              <a:rPr lang="en-US" sz="2400" b="1" dirty="0" smtClean="0"/>
              <a:t>Timely availability of information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en-US" sz="2400" b="1" dirty="0" smtClean="0"/>
              <a:t>Standardization of processes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en-US" sz="2400" b="1" dirty="0" smtClean="0"/>
              <a:t>Improved communication amongst team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2819400"/>
          </a:xfrm>
        </p:spPr>
        <p:txBody>
          <a:bodyPr/>
          <a:lstStyle/>
          <a:p>
            <a:pPr algn="ctr">
              <a:buClrTx/>
              <a:buNone/>
            </a:pPr>
            <a:r>
              <a:rPr lang="en-US" b="1" dirty="0" smtClean="0"/>
              <a:t>IT adoption has increased in past few years</a:t>
            </a:r>
          </a:p>
          <a:p>
            <a:pPr>
              <a:buClrTx/>
              <a:buNone/>
            </a:pPr>
            <a:endParaRPr lang="en-US" dirty="0" smtClean="0"/>
          </a:p>
          <a:p>
            <a:pPr lvl="1">
              <a:spcBef>
                <a:spcPts val="1200"/>
              </a:spcBef>
              <a:buClrTx/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Service fee models </a:t>
            </a:r>
          </a:p>
          <a:p>
            <a:pPr lvl="1">
              <a:spcBef>
                <a:spcPts val="1200"/>
              </a:spcBef>
              <a:buClrTx/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Growing Communication &amp; IT Infrastructure</a:t>
            </a:r>
          </a:p>
          <a:p>
            <a:pPr lvl="1">
              <a:spcBef>
                <a:spcPts val="1200"/>
              </a:spcBef>
              <a:buClrTx/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Domain Specific Consulting and Technology solutions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Conclusion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270248"/>
          </a:xfrm>
        </p:spPr>
        <p:txBody>
          <a:bodyPr/>
          <a:lstStyle/>
          <a:p>
            <a:pPr>
              <a:spcBef>
                <a:spcPts val="1200"/>
              </a:spcBef>
              <a:buClrTx/>
              <a:buFont typeface="Wingdings" pitchFamily="2" charset="2"/>
              <a:buChar char="Ø"/>
            </a:pPr>
            <a:r>
              <a:rPr lang="en-US" sz="2800" dirty="0" smtClean="0"/>
              <a:t>Software applications &amp; related IT infrastructure holds a lot of potential in the Health care sector.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Ø"/>
            </a:pPr>
            <a:r>
              <a:rPr lang="en-US" sz="2800" dirty="0" smtClean="0"/>
              <a:t>There are ample number of HIT vendors available in the market.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Ø"/>
            </a:pPr>
            <a:r>
              <a:rPr lang="en-US" sz="2800" dirty="0" smtClean="0"/>
              <a:t>Majority of Hospitals are focusing on using IT for administrative roles.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Ø"/>
            </a:pPr>
            <a:r>
              <a:rPr lang="en-US" sz="2800" dirty="0" smtClean="0"/>
              <a:t> Majority of hospitals are not making efficient use of IT systems.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Conclusion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495800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endParaRPr lang="en-US" dirty="0" smtClean="0"/>
          </a:p>
          <a:p>
            <a:pPr>
              <a:spcBef>
                <a:spcPts val="1200"/>
              </a:spcBef>
              <a:buClrTx/>
              <a:buFont typeface="Wingdings" pitchFamily="2" charset="2"/>
              <a:buChar char="Ø"/>
            </a:pPr>
            <a:r>
              <a:rPr lang="en-US" dirty="0" smtClean="0"/>
              <a:t>Its been seen than hospitals with bed range 100-200 are more concerned about using IT for administrative purpose.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Ø"/>
            </a:pPr>
            <a:r>
              <a:rPr lang="en-US" dirty="0" smtClean="0"/>
              <a:t>Hospitals with bed size above 200 have been using IT both for administrative as well as clinical purpose.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Ø"/>
            </a:pPr>
            <a:r>
              <a:rPr lang="en-US" dirty="0" smtClean="0"/>
              <a:t>Majority of HIS installations are from mid size vendors.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Recommendations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64820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Usage of hardware technologies like barcode, PDA’s etc in Hospitals.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Vendors must incorporate HIT standards within their solutions.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Vendors should concentrate more towards providing integrated solutions.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Advance feature such as CDSS and Full PACS systems should be incorporated with the HIS/ EMR </a:t>
            </a:r>
            <a:r>
              <a:rPr lang="en-US" sz="2800" dirty="0" smtClean="0"/>
              <a:t>system.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IT Department should be seen as area of revenue center rather than a cost </a:t>
            </a:r>
            <a:r>
              <a:rPr lang="en-US" sz="2800" dirty="0" smtClean="0"/>
              <a:t>center.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Recommendations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Further in-depth study should be done on large sample size.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HIMMS model was designed as per Indian context have scope for further modification.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 (Vendors)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572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>
                <a:hlinkClick r:id="rId2"/>
              </a:rPr>
              <a:t>www.dmoz.org/Business/Healthcare/Healthcare_Management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1600" dirty="0" smtClean="0">
                <a:hlinkClick r:id="rId3"/>
              </a:rPr>
              <a:t>http://www.allbusiness.com/management/business-process-analysis/870829-1.html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1600" dirty="0" smtClean="0">
                <a:hlinkClick r:id="rId4"/>
              </a:rPr>
              <a:t>http://www.researchandmarkets.com/research/817e21/india_healthcare_t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1600" dirty="0" smtClean="0">
                <a:hlinkClick r:id="rId5"/>
              </a:rPr>
              <a:t>http://www.sjoki.uta.fi/~shmhav/med-volviz-faq.txt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1600" dirty="0" smtClean="0">
                <a:hlinkClick r:id="rId6"/>
              </a:rPr>
              <a:t>http://www.antya.com/topic/Medical-Sofware-Companies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1600" dirty="0" smtClean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www.indianhealthcare.in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1600" dirty="0" smtClean="0">
                <a:hlinkClick r:id="rId8"/>
              </a:rPr>
              <a:t>www.siliconindia.com/magazine/articledesc.php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1600" dirty="0" smtClean="0">
                <a:hlinkClick r:id="rId9"/>
              </a:rPr>
              <a:t>http</a:t>
            </a:r>
            <a:r>
              <a:rPr lang="en-US" sz="1600" dirty="0" smtClean="0">
                <a:hlinkClick r:id="rId9"/>
              </a:rPr>
              <a:t>://www.expresshealthcaremgmt.com/200809/itspecial01.shtml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1600" dirty="0" smtClean="0">
                <a:hlinkClick r:id="rId10"/>
              </a:rPr>
              <a:t>http</a:t>
            </a:r>
            <a:r>
              <a:rPr lang="en-US" sz="1600" dirty="0" smtClean="0">
                <a:hlinkClick r:id="rId10"/>
              </a:rPr>
              <a:t>://www.health-infosys-dir.com/yp_hc.asp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1600" dirty="0" smtClean="0">
                <a:hlinkClick r:id="rId11"/>
              </a:rPr>
              <a:t>http</a:t>
            </a:r>
            <a:r>
              <a:rPr lang="en-US" sz="1600" dirty="0" smtClean="0">
                <a:hlinkClick r:id="rId11"/>
              </a:rPr>
              <a:t>://</a:t>
            </a:r>
            <a:r>
              <a:rPr lang="en-US" sz="1600" dirty="0" smtClean="0">
                <a:hlinkClick r:id="rId11"/>
              </a:rPr>
              <a:t>www.infosys.com/research/publications/SETLabs-briefings-healthcarelifescience.Pdf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1600" dirty="0" smtClean="0">
                <a:hlinkClick r:id="rId12"/>
              </a:rPr>
              <a:t>www.mindfiresolutions.com/healthcare-software-development.htm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References (Hospitals)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029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600" dirty="0" smtClean="0"/>
              <a:t>US Department Of Veterans Affairs. Vista Monograph [Internet]. Washington dc):Va;2010 Mar5 [Cited2010 Mar 8]. Available From: Http://Www4.Va.Gov/Vista_Monograph</a:t>
            </a:r>
          </a:p>
          <a:p>
            <a:pPr>
              <a:lnSpc>
                <a:spcPct val="170000"/>
              </a:lnSpc>
            </a:pPr>
            <a:r>
              <a:rPr lang="en-US" sz="1600" dirty="0" smtClean="0"/>
              <a:t>Health Information Technology : Lisa Webster And Rachelle F. Spiro</a:t>
            </a:r>
          </a:p>
          <a:p>
            <a:pPr>
              <a:lnSpc>
                <a:spcPct val="170000"/>
              </a:lnSpc>
            </a:pPr>
            <a:r>
              <a:rPr lang="en-US" sz="1600" dirty="0" smtClean="0"/>
              <a:t>Bates </a:t>
            </a:r>
            <a:r>
              <a:rPr lang="en-US" sz="1600" dirty="0" err="1" smtClean="0"/>
              <a:t>Dw</a:t>
            </a:r>
            <a:r>
              <a:rPr lang="en-US" sz="1600" dirty="0" smtClean="0"/>
              <a:t>. Using Information Technology to Reduce Rates of Medication Errors in Hospital. </a:t>
            </a:r>
            <a:r>
              <a:rPr lang="en-US" sz="1600" dirty="0" err="1" smtClean="0"/>
              <a:t>Bmj</a:t>
            </a:r>
            <a:r>
              <a:rPr lang="en-US" sz="1600" dirty="0" smtClean="0"/>
              <a:t> 2000; 320:788-91.</a:t>
            </a:r>
          </a:p>
          <a:p>
            <a:pPr lvl="0">
              <a:lnSpc>
                <a:spcPct val="170000"/>
              </a:lnSpc>
            </a:pPr>
            <a:r>
              <a:rPr lang="en-US" sz="1600" dirty="0" smtClean="0"/>
              <a:t>Implementing an Electronic Health Record System (Health Informatics) by James M.     Walker, Eric J. </a:t>
            </a:r>
            <a:r>
              <a:rPr lang="en-US" sz="1600" dirty="0" err="1" smtClean="0"/>
              <a:t>Bieber</a:t>
            </a:r>
            <a:r>
              <a:rPr lang="en-US" sz="1600" dirty="0" smtClean="0"/>
              <a:t>, Frank Richards, and Sandra Buckley (Paperback - June 28, 2006)</a:t>
            </a:r>
          </a:p>
          <a:p>
            <a:pPr lvl="0">
              <a:lnSpc>
                <a:spcPct val="170000"/>
              </a:lnSpc>
            </a:pPr>
            <a:r>
              <a:rPr lang="en-US" sz="1600" dirty="0" smtClean="0"/>
              <a:t>Electronic Health Records, Second Edition by Jerome Carter (Paperback - Mar. 15,   2008</a:t>
            </a:r>
            <a:r>
              <a:rPr lang="en-US" sz="1600" dirty="0" smtClean="0"/>
              <a:t>)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Project Title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4000" dirty="0" smtClean="0"/>
              <a:t>Comparison of various vendor specific solutions with respect to their functionality </a:t>
            </a:r>
          </a:p>
          <a:p>
            <a:pPr algn="ctr">
              <a:buNone/>
            </a:pPr>
            <a:r>
              <a:rPr lang="en-US" sz="4000" dirty="0" smtClean="0"/>
              <a:t>&amp;</a:t>
            </a:r>
          </a:p>
          <a:p>
            <a:pPr algn="ctr">
              <a:buNone/>
            </a:pPr>
            <a:r>
              <a:rPr lang="en-US" sz="4000" dirty="0" smtClean="0"/>
              <a:t>Explore HIT landscape among hospitals in NCR.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9311" y="2644170"/>
            <a:ext cx="44053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latin typeface="Kunstler Script" pitchFamily="66" charset="0"/>
              </a:rPr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Introduction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49552"/>
            <a:ext cx="8503920" cy="442264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200"/>
              </a:spcBef>
              <a:buClrTx/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modern era Information Technology plays a vital role for growth of all industries including Health Care.</a:t>
            </a:r>
          </a:p>
          <a:p>
            <a:pPr algn="just">
              <a:spcBef>
                <a:spcPts val="1200"/>
              </a:spcBef>
              <a:buClrTx/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Due to seem-less usability, fast emerging communication systems and advancement in medical devices, Information and Communication Technology is coming closer to the common man.</a:t>
            </a:r>
          </a:p>
          <a:p>
            <a:pPr algn="just">
              <a:spcBef>
                <a:spcPts val="1200"/>
              </a:spcBef>
              <a:buClrTx/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ICT based approach is used in healthcare sector in-order to</a:t>
            </a:r>
          </a:p>
          <a:p>
            <a:pPr lvl="1" algn="just">
              <a:spcBef>
                <a:spcPts val="1200"/>
              </a:spcBef>
              <a:buClrTx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improve patient satisfaction, </a:t>
            </a:r>
          </a:p>
          <a:p>
            <a:pPr lvl="1" algn="just">
              <a:spcBef>
                <a:spcPts val="1200"/>
              </a:spcBef>
              <a:buClrTx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better inventory management </a:t>
            </a:r>
          </a:p>
          <a:p>
            <a:pPr lvl="1" algn="just">
              <a:spcBef>
                <a:spcPts val="1200"/>
              </a:spcBef>
              <a:buClrTx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proper hospital management &amp; administration </a:t>
            </a:r>
          </a:p>
          <a:p>
            <a:pPr lvl="1" algn="just">
              <a:spcBef>
                <a:spcPts val="1200"/>
              </a:spcBef>
              <a:buClrTx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 help education program for patients/staff.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75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Objective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724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objective of this project is to study:</a:t>
            </a:r>
          </a:p>
          <a:p>
            <a:pPr lvl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Explore and compare various HIT solutions available in market.</a:t>
            </a:r>
          </a:p>
          <a:p>
            <a:pPr lvl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Trends in technology adoption in Healthcare IT in India.</a:t>
            </a:r>
          </a:p>
          <a:p>
            <a:pPr lvl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understand the usage of IT in hospital.</a:t>
            </a:r>
          </a:p>
          <a:p>
            <a:pPr lvl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Impediments for IT adoption in healthcare settings</a:t>
            </a:r>
          </a:p>
          <a:p>
            <a:pPr lvl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Grading of hospital based on modified EMR adoption model of HIMSS (India’s context).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Across sectional analysis of technology usage Vs Stage of modified HIMSS (India’s context).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Various Stages of Study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study is divided in following stages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Exploring various HIT solutions available in market.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Communicating with the vendors.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Analyzing the selected solutions.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Study of the Healthcare IT model across globe.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Study the HIMSS Model for EHR Adoption.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Survey “Explore HIT landscape among hospitals in NCR”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Compilation of the data and data analysis.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Finding / Understanding the IT landscape of hospital across NCR region.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Project Plan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2" y="1904999"/>
          <a:ext cx="7848596" cy="3904870"/>
        </p:xfrm>
        <a:graphic>
          <a:graphicData uri="http://schemas.openxmlformats.org/drawingml/2006/table">
            <a:tbl>
              <a:tblPr/>
              <a:tblGrid>
                <a:gridCol w="2995117"/>
                <a:gridCol w="764060"/>
                <a:gridCol w="764060"/>
                <a:gridCol w="840466"/>
                <a:gridCol w="840466"/>
                <a:gridCol w="840466"/>
                <a:gridCol w="803961"/>
              </a:tblGrid>
              <a:tr h="6953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Task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1-15 Days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15-30 Days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30-45 Days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45-60 Days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60-75 Days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75-90 Days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6953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Finalizing topic and related literature review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Questionnaire Development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00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Explore, Communicate with vendors and vendor analysis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Hospital visits and interviews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Data Compilation and analysis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Methodology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64820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Sample Size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collected secondary data on 60 vendors. </a:t>
            </a:r>
          </a:p>
          <a:p>
            <a:pPr lvl="0"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 of them 20 vendors were shortlisted and data was collected regarding functionalities of their HIT solution.</a:t>
            </a:r>
          </a:p>
          <a:p>
            <a:pPr lvl="0"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tested 4 vendors via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demo or hand’s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experience based on predefined criteria's.</a:t>
            </a:r>
          </a:p>
          <a:p>
            <a:pPr lvl="0"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the total number of hospital, 31 hospitals were taken for the study.</a:t>
            </a:r>
          </a:p>
          <a:p>
            <a:pPr lvl="0"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included both private as well as govt. hospitals.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Sample was taken by convenient sampling.</a:t>
            </a:r>
          </a:p>
          <a:p>
            <a:pPr algn="just">
              <a:spcBef>
                <a:spcPts val="120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1516</TotalTime>
  <Words>1211</Words>
  <Application>Microsoft Office PowerPoint</Application>
  <PresentationFormat>On-screen Show (4:3)</PresentationFormat>
  <Paragraphs>226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Civic</vt:lpstr>
      <vt:lpstr>Dissertation Report</vt:lpstr>
      <vt:lpstr>Organization Profile</vt:lpstr>
      <vt:lpstr>My Role &amp; Responsibility</vt:lpstr>
      <vt:lpstr>Project Title</vt:lpstr>
      <vt:lpstr>Introduction</vt:lpstr>
      <vt:lpstr>Objective</vt:lpstr>
      <vt:lpstr>Various Stages of Study</vt:lpstr>
      <vt:lpstr>Project Plan</vt:lpstr>
      <vt:lpstr>Methodology</vt:lpstr>
      <vt:lpstr>Methodology</vt:lpstr>
      <vt:lpstr>Analysis</vt:lpstr>
      <vt:lpstr>Analysis</vt:lpstr>
      <vt:lpstr>Analysis</vt:lpstr>
      <vt:lpstr>Analysis</vt:lpstr>
      <vt:lpstr>Shortlisted HIS Vendors</vt:lpstr>
      <vt:lpstr>Various HIS functionality available in shortlisted vendors</vt:lpstr>
      <vt:lpstr>Key EMR Functionalities available in shortlisted Vendors</vt:lpstr>
      <vt:lpstr>System Testing and Evaluation</vt:lpstr>
      <vt:lpstr>System Testing and Evaluation</vt:lpstr>
      <vt:lpstr>System Testing and Evaluation</vt:lpstr>
      <vt:lpstr>System Testing and Evaluation</vt:lpstr>
      <vt:lpstr>System Testing and Evaluation</vt:lpstr>
      <vt:lpstr>System Testing and Evaluation</vt:lpstr>
      <vt:lpstr>System Testing and Evaluation</vt:lpstr>
      <vt:lpstr>System Testing and Evaluation</vt:lpstr>
      <vt:lpstr>Hospital IT Landscape</vt:lpstr>
      <vt:lpstr>Hospital IT Landscape</vt:lpstr>
      <vt:lpstr>Hospital IT Landscape</vt:lpstr>
      <vt:lpstr>Hospital IT Landscape</vt:lpstr>
      <vt:lpstr>Hospital IT Landscape</vt:lpstr>
      <vt:lpstr>Key Findings</vt:lpstr>
      <vt:lpstr>Key Findings</vt:lpstr>
      <vt:lpstr>Key Findings</vt:lpstr>
      <vt:lpstr>Conclusion</vt:lpstr>
      <vt:lpstr>Conclusion</vt:lpstr>
      <vt:lpstr>Recommendations</vt:lpstr>
      <vt:lpstr>Recommendations</vt:lpstr>
      <vt:lpstr>References (Vendors)</vt:lpstr>
      <vt:lpstr>References (Hospitals)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of prevalence/penetration of healthcare IT in hospitals across Delhi and NCR.</dc:title>
  <dc:creator>IIHMR</dc:creator>
  <cp:lastModifiedBy>IIHMG</cp:lastModifiedBy>
  <cp:revision>325</cp:revision>
  <dcterms:created xsi:type="dcterms:W3CDTF">2012-04-29T15:33:21Z</dcterms:created>
  <dcterms:modified xsi:type="dcterms:W3CDTF">2012-05-03T09:10:32Z</dcterms:modified>
</cp:coreProperties>
</file>