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Override PartName="/ppt/charts/chart26.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charts/chart15.xml" ContentType="application/vnd.openxmlformats-officedocument.drawingml.chart+xml"/>
  <Override PartName="/ppt/charts/chart24.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22.xml" ContentType="application/vnd.openxmlformats-officedocument.drawingml.chart+xml"/>
  <Override PartName="/ppt/charts/chart7.xml" ContentType="application/vnd.openxmlformats-officedocument.drawingml.chart+xml"/>
  <Override PartName="/ppt/charts/chart20.xml" ContentType="application/vnd.openxmlformats-officedocument.drawingml.chart+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charts/chart16.xml" ContentType="application/vnd.openxmlformats-officedocument.drawingml.chart+xml"/>
  <Override PartName="/ppt/charts/chart25.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ppt/charts/chart23.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charts/chart2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charts/chart4.xml" ContentType="application/vnd.openxmlformats-officedocument.drawingml.chart+xml"/>
  <Override PartName="/ppt/slides/slide8.xml" ContentType="application/vnd.openxmlformats-officedocument.presentationml.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9"/>
  </p:notesMasterIdLst>
  <p:sldIdLst>
    <p:sldId id="288" r:id="rId2"/>
    <p:sldId id="289" r:id="rId3"/>
    <p:sldId id="290" r:id="rId4"/>
    <p:sldId id="291" r:id="rId5"/>
    <p:sldId id="292" r:id="rId6"/>
    <p:sldId id="293" r:id="rId7"/>
    <p:sldId id="298" r:id="rId8"/>
    <p:sldId id="299" r:id="rId9"/>
    <p:sldId id="300"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81" r:id="rId35"/>
    <p:sldId id="282" r:id="rId36"/>
    <p:sldId id="283" r:id="rId37"/>
    <p:sldId id="284" r:id="rId38"/>
    <p:sldId id="285" r:id="rId39"/>
    <p:sldId id="286" r:id="rId40"/>
    <p:sldId id="287" r:id="rId41"/>
    <p:sldId id="301" r:id="rId42"/>
    <p:sldId id="302" r:id="rId43"/>
    <p:sldId id="306" r:id="rId44"/>
    <p:sldId id="307" r:id="rId45"/>
    <p:sldId id="303" r:id="rId46"/>
    <p:sldId id="304" r:id="rId47"/>
    <p:sldId id="305"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umit\Desktop\Book1.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Sumit\Desktop\Book2.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Sumit\Desktop\Book2.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Sumit\Desktop\Book2.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Sumit\Desktop\Book2.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Sumit\Desktop\Book2.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Sumit\Desktop\Book2.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Sumit\Desktop\Book2.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Sumit\Desktop\Book2.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Sumit\Desktop\Book2.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Sumit\Desktop\Book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umit\Desktop\Book1.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Sumit\Desktop\Book2.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Sumit\Desktop\Book2.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Users\Sumit\Desktop\Book2.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Users\Sumit\Desktop\Book2.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C:\Users\Sumit\Desktop\Book2.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C:\Users\Sumit\Desktop\Book2.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C:\Users\Sumit\Desktop\Book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umit\Desktop\Book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umit\Desktop\Book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Sumit\Desktop\Book2.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Sumit\Desktop\Book2.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Sumit\Desktop\Book2.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Sumit\Desktop\Book2.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Sumit\Desktop\Book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7.9724296317602472E-2"/>
          <c:y val="0.10715273639415825"/>
          <c:w val="0.72524324155241482"/>
          <c:h val="0.7264533507035299"/>
        </c:manualLayout>
      </c:layout>
      <c:barChart>
        <c:barDir val="col"/>
        <c:grouping val="clustered"/>
        <c:ser>
          <c:idx val="0"/>
          <c:order val="0"/>
          <c:tx>
            <c:strRef>
              <c:f>Sheet4!$A$2</c:f>
              <c:strCache>
                <c:ptCount val="1"/>
                <c:pt idx="0">
                  <c:v>males</c:v>
                </c:pt>
              </c:strCache>
            </c:strRef>
          </c:tx>
          <c:spPr>
            <a:solidFill>
              <a:srgbClr val="E0107D"/>
            </a:solidFill>
          </c:spPr>
          <c:dLbls>
            <c:dLbl>
              <c:idx val="0"/>
              <c:layout/>
              <c:tx>
                <c:rich>
                  <a:bodyPr/>
                  <a:lstStyle/>
                  <a:p>
                    <a:r>
                      <a:rPr lang="en-US"/>
                      <a:t>18%</a:t>
                    </a:r>
                  </a:p>
                </c:rich>
              </c:tx>
              <c:dLblPos val="outEnd"/>
              <c:showVal val="1"/>
            </c:dLbl>
            <c:dLbl>
              <c:idx val="1"/>
              <c:layout/>
              <c:tx>
                <c:rich>
                  <a:bodyPr/>
                  <a:lstStyle/>
                  <a:p>
                    <a:r>
                      <a:rPr lang="en-US"/>
                      <a:t>19%</a:t>
                    </a:r>
                  </a:p>
                </c:rich>
              </c:tx>
              <c:dLblPos val="outEnd"/>
              <c:showVal val="1"/>
            </c:dLbl>
            <c:dLbl>
              <c:idx val="2"/>
              <c:layout/>
              <c:tx>
                <c:rich>
                  <a:bodyPr/>
                  <a:lstStyle/>
                  <a:p>
                    <a:r>
                      <a:rPr lang="en-US"/>
                      <a:t>3%</a:t>
                    </a:r>
                  </a:p>
                </c:rich>
              </c:tx>
              <c:dLblPos val="outEnd"/>
              <c:showVal val="1"/>
            </c:dLbl>
            <c:txPr>
              <a:bodyPr/>
              <a:lstStyle/>
              <a:p>
                <a:pPr>
                  <a:defRPr lang="en-IN"/>
                </a:pPr>
                <a:endParaRPr lang="en-US"/>
              </a:p>
            </c:txPr>
            <c:dLblPos val="outEnd"/>
            <c:showVal val="1"/>
          </c:dLbls>
          <c:cat>
            <c:strRef>
              <c:f>Sheet4!$B$1:$D$1</c:f>
              <c:strCache>
                <c:ptCount val="3"/>
                <c:pt idx="0">
                  <c:v>55-65</c:v>
                </c:pt>
                <c:pt idx="1">
                  <c:v>66-75</c:v>
                </c:pt>
                <c:pt idx="2">
                  <c:v>76-85</c:v>
                </c:pt>
              </c:strCache>
            </c:strRef>
          </c:cat>
          <c:val>
            <c:numRef>
              <c:f>Sheet4!$B$2:$D$2</c:f>
              <c:numCache>
                <c:formatCode>General</c:formatCode>
                <c:ptCount val="3"/>
                <c:pt idx="0">
                  <c:v>18</c:v>
                </c:pt>
                <c:pt idx="1">
                  <c:v>19</c:v>
                </c:pt>
                <c:pt idx="2">
                  <c:v>3</c:v>
                </c:pt>
              </c:numCache>
            </c:numRef>
          </c:val>
        </c:ser>
        <c:ser>
          <c:idx val="1"/>
          <c:order val="1"/>
          <c:tx>
            <c:strRef>
              <c:f>Sheet4!$A$3</c:f>
              <c:strCache>
                <c:ptCount val="1"/>
                <c:pt idx="0">
                  <c:v>females</c:v>
                </c:pt>
              </c:strCache>
            </c:strRef>
          </c:tx>
          <c:spPr>
            <a:solidFill>
              <a:schemeClr val="accent6">
                <a:lumMod val="75000"/>
              </a:schemeClr>
            </a:solidFill>
          </c:spPr>
          <c:dLbls>
            <c:dLbl>
              <c:idx val="0"/>
              <c:layout/>
              <c:tx>
                <c:rich>
                  <a:bodyPr/>
                  <a:lstStyle/>
                  <a:p>
                    <a:r>
                      <a:rPr lang="en-US"/>
                      <a:t>38%</a:t>
                    </a:r>
                  </a:p>
                </c:rich>
              </c:tx>
              <c:dLblPos val="outEnd"/>
              <c:showVal val="1"/>
            </c:dLbl>
            <c:dLbl>
              <c:idx val="1"/>
              <c:layout/>
              <c:tx>
                <c:rich>
                  <a:bodyPr/>
                  <a:lstStyle/>
                  <a:p>
                    <a:r>
                      <a:rPr lang="en-US"/>
                      <a:t>21%</a:t>
                    </a:r>
                  </a:p>
                </c:rich>
              </c:tx>
              <c:dLblPos val="outEnd"/>
              <c:showVal val="1"/>
            </c:dLbl>
            <c:dLbl>
              <c:idx val="2"/>
              <c:layout/>
              <c:tx>
                <c:rich>
                  <a:bodyPr/>
                  <a:lstStyle/>
                  <a:p>
                    <a:r>
                      <a:rPr lang="en-US"/>
                      <a:t>1%</a:t>
                    </a:r>
                  </a:p>
                </c:rich>
              </c:tx>
              <c:dLblPos val="outEnd"/>
              <c:showVal val="1"/>
            </c:dLbl>
            <c:txPr>
              <a:bodyPr/>
              <a:lstStyle/>
              <a:p>
                <a:pPr>
                  <a:defRPr lang="en-IN"/>
                </a:pPr>
                <a:endParaRPr lang="en-US"/>
              </a:p>
            </c:txPr>
            <c:dLblPos val="outEnd"/>
            <c:showVal val="1"/>
          </c:dLbls>
          <c:cat>
            <c:strRef>
              <c:f>Sheet4!$B$1:$D$1</c:f>
              <c:strCache>
                <c:ptCount val="3"/>
                <c:pt idx="0">
                  <c:v>55-65</c:v>
                </c:pt>
                <c:pt idx="1">
                  <c:v>66-75</c:v>
                </c:pt>
                <c:pt idx="2">
                  <c:v>76-85</c:v>
                </c:pt>
              </c:strCache>
            </c:strRef>
          </c:cat>
          <c:val>
            <c:numRef>
              <c:f>Sheet4!$B$3:$D$3</c:f>
              <c:numCache>
                <c:formatCode>General</c:formatCode>
                <c:ptCount val="3"/>
                <c:pt idx="0">
                  <c:v>38</c:v>
                </c:pt>
                <c:pt idx="1">
                  <c:v>21</c:v>
                </c:pt>
                <c:pt idx="2">
                  <c:v>1</c:v>
                </c:pt>
              </c:numCache>
            </c:numRef>
          </c:val>
        </c:ser>
        <c:dLbls>
          <c:showVal val="1"/>
        </c:dLbls>
        <c:axId val="39090048"/>
        <c:axId val="39112704"/>
      </c:barChart>
      <c:catAx>
        <c:axId val="39090048"/>
        <c:scaling>
          <c:orientation val="minMax"/>
        </c:scaling>
        <c:axPos val="b"/>
        <c:title>
          <c:tx>
            <c:rich>
              <a:bodyPr/>
              <a:lstStyle/>
              <a:p>
                <a:pPr>
                  <a:defRPr lang="en-IN" sz="1200"/>
                </a:pPr>
                <a:r>
                  <a:rPr lang="en-IN" sz="1200">
                    <a:latin typeface="Times New Roman" pitchFamily="18" charset="0"/>
                    <a:cs typeface="Times New Roman" pitchFamily="18" charset="0"/>
                  </a:rPr>
                  <a:t>AGE</a:t>
                </a:r>
              </a:p>
            </c:rich>
          </c:tx>
          <c:layout/>
        </c:title>
        <c:tickLblPos val="nextTo"/>
        <c:txPr>
          <a:bodyPr/>
          <a:lstStyle/>
          <a:p>
            <a:pPr>
              <a:defRPr lang="en-IN"/>
            </a:pPr>
            <a:endParaRPr lang="en-US"/>
          </a:p>
        </c:txPr>
        <c:crossAx val="39112704"/>
        <c:crosses val="autoZero"/>
        <c:auto val="1"/>
        <c:lblAlgn val="ctr"/>
        <c:lblOffset val="100"/>
      </c:catAx>
      <c:valAx>
        <c:axId val="39112704"/>
        <c:scaling>
          <c:orientation val="minMax"/>
        </c:scaling>
        <c:axPos val="l"/>
        <c:title>
          <c:tx>
            <c:rich>
              <a:bodyPr rot="-5400000" vert="horz"/>
              <a:lstStyle/>
              <a:p>
                <a:pPr>
                  <a:defRPr lang="en-IN"/>
                </a:pPr>
                <a:r>
                  <a:rPr lang="en-IN" sz="1200" dirty="0">
                    <a:latin typeface="Times New Roman" pitchFamily="18" charset="0"/>
                    <a:cs typeface="Times New Roman" pitchFamily="18" charset="0"/>
                  </a:rPr>
                  <a:t>NO. OF BENEFICIARIES</a:t>
                </a:r>
              </a:p>
            </c:rich>
          </c:tx>
          <c:layout/>
        </c:title>
        <c:numFmt formatCode="General" sourceLinked="1"/>
        <c:tickLblPos val="nextTo"/>
        <c:txPr>
          <a:bodyPr/>
          <a:lstStyle/>
          <a:p>
            <a:pPr>
              <a:defRPr lang="en-IN"/>
            </a:pPr>
            <a:endParaRPr lang="en-US"/>
          </a:p>
        </c:txPr>
        <c:crossAx val="39090048"/>
        <c:crosses val="autoZero"/>
        <c:crossBetween val="between"/>
      </c:valAx>
    </c:plotArea>
    <c:legend>
      <c:legendPos val="r"/>
      <c:legendEntry>
        <c:idx val="0"/>
        <c:txPr>
          <a:bodyPr/>
          <a:lstStyle/>
          <a:p>
            <a:pPr>
              <a:defRPr lang="en-IN" sz="1200"/>
            </a:pPr>
            <a:endParaRPr lang="en-US"/>
          </a:p>
        </c:txPr>
      </c:legendEntry>
      <c:legendEntry>
        <c:idx val="1"/>
        <c:txPr>
          <a:bodyPr/>
          <a:lstStyle/>
          <a:p>
            <a:pPr>
              <a:defRPr lang="en-IN" sz="1200"/>
            </a:pPr>
            <a:endParaRPr lang="en-US"/>
          </a:p>
        </c:txPr>
      </c:legendEntry>
      <c:layout>
        <c:manualLayout>
          <c:xMode val="edge"/>
          <c:yMode val="edge"/>
          <c:x val="0.69213625561912273"/>
          <c:y val="0.13460406105838688"/>
          <c:w val="0.18609798775153127"/>
          <c:h val="0.19927405504640691"/>
        </c:manualLayout>
      </c:layout>
      <c:txPr>
        <a:bodyPr/>
        <a:lstStyle/>
        <a:p>
          <a:pPr>
            <a:defRPr lang="en-IN"/>
          </a:pPr>
          <a:endParaRPr lang="en-US"/>
        </a:p>
      </c:txPr>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style val="18"/>
  <c:chart>
    <c:autoTitleDeleted val="1"/>
    <c:plotArea>
      <c:layout>
        <c:manualLayout>
          <c:layoutTarget val="inner"/>
          <c:xMode val="edge"/>
          <c:yMode val="edge"/>
          <c:x val="0.18333876230786594"/>
          <c:y val="0.18241688087357141"/>
          <c:w val="0.64448681414823161"/>
          <c:h val="0.6035401199850019"/>
        </c:manualLayout>
      </c:layout>
      <c:barChart>
        <c:barDir val="col"/>
        <c:grouping val="clustered"/>
        <c:ser>
          <c:idx val="0"/>
          <c:order val="0"/>
          <c:tx>
            <c:strRef>
              <c:f>Sheet29!$B$1</c:f>
              <c:strCache>
                <c:ptCount val="1"/>
                <c:pt idx="0">
                  <c:v>satisfactory</c:v>
                </c:pt>
              </c:strCache>
            </c:strRef>
          </c:tx>
          <c:spPr>
            <a:solidFill>
              <a:schemeClr val="accent4">
                <a:lumMod val="50000"/>
              </a:schemeClr>
            </a:solidFill>
          </c:spPr>
          <c:cat>
            <c:strRef>
              <c:f>Sheet29!$A$2:$A$5</c:f>
              <c:strCache>
                <c:ptCount val="4"/>
                <c:pt idx="0">
                  <c:v>yes, always</c:v>
                </c:pt>
                <c:pt idx="1">
                  <c:v>yes, sometimes when asked</c:v>
                </c:pt>
                <c:pt idx="2">
                  <c:v>doctor provide information only to few patients</c:v>
                </c:pt>
                <c:pt idx="3">
                  <c:v>doctor never provide any information</c:v>
                </c:pt>
              </c:strCache>
            </c:strRef>
          </c:cat>
          <c:val>
            <c:numRef>
              <c:f>Sheet29!$B$2:$B$5</c:f>
              <c:numCache>
                <c:formatCode>0%</c:formatCode>
                <c:ptCount val="4"/>
                <c:pt idx="0">
                  <c:v>0.31000000000000238</c:v>
                </c:pt>
                <c:pt idx="1">
                  <c:v>0.56999999999999995</c:v>
                </c:pt>
              </c:numCache>
            </c:numRef>
          </c:val>
        </c:ser>
        <c:ser>
          <c:idx val="1"/>
          <c:order val="1"/>
          <c:tx>
            <c:strRef>
              <c:f>Sheet29!$C$1</c:f>
              <c:strCache>
                <c:ptCount val="1"/>
                <c:pt idx="0">
                  <c:v>somewhat satisfactory</c:v>
                </c:pt>
              </c:strCache>
            </c:strRef>
          </c:tx>
          <c:cat>
            <c:strRef>
              <c:f>Sheet29!$A$2:$A$5</c:f>
              <c:strCache>
                <c:ptCount val="4"/>
                <c:pt idx="0">
                  <c:v>yes, always</c:v>
                </c:pt>
                <c:pt idx="1">
                  <c:v>yes, sometimes when asked</c:v>
                </c:pt>
                <c:pt idx="2">
                  <c:v>doctor provide information only to few patients</c:v>
                </c:pt>
                <c:pt idx="3">
                  <c:v>doctor never provide any information</c:v>
                </c:pt>
              </c:strCache>
            </c:strRef>
          </c:cat>
          <c:val>
            <c:numRef>
              <c:f>Sheet29!$C$2:$C$5</c:f>
              <c:numCache>
                <c:formatCode>0%</c:formatCode>
                <c:ptCount val="4"/>
                <c:pt idx="1">
                  <c:v>0.35000000000000031</c:v>
                </c:pt>
              </c:numCache>
            </c:numRef>
          </c:val>
        </c:ser>
        <c:ser>
          <c:idx val="2"/>
          <c:order val="2"/>
          <c:tx>
            <c:strRef>
              <c:f>Sheet29!$D$1</c:f>
              <c:strCache>
                <c:ptCount val="1"/>
                <c:pt idx="0">
                  <c:v>dissatisfactory</c:v>
                </c:pt>
              </c:strCache>
            </c:strRef>
          </c:tx>
          <c:cat>
            <c:strRef>
              <c:f>Sheet29!$A$2:$A$5</c:f>
              <c:strCache>
                <c:ptCount val="4"/>
                <c:pt idx="0">
                  <c:v>yes, always</c:v>
                </c:pt>
                <c:pt idx="1">
                  <c:v>yes, sometimes when asked</c:v>
                </c:pt>
                <c:pt idx="2">
                  <c:v>doctor provide information only to few patients</c:v>
                </c:pt>
                <c:pt idx="3">
                  <c:v>doctor never provide any information</c:v>
                </c:pt>
              </c:strCache>
            </c:strRef>
          </c:cat>
          <c:val>
            <c:numRef>
              <c:f>Sheet29!$D$2:$D$5</c:f>
              <c:numCache>
                <c:formatCode>0%</c:formatCode>
                <c:ptCount val="4"/>
                <c:pt idx="1">
                  <c:v>8.0000000000000043E-2</c:v>
                </c:pt>
                <c:pt idx="2">
                  <c:v>4.0000000000000022E-2</c:v>
                </c:pt>
                <c:pt idx="3">
                  <c:v>0.14000000000000001</c:v>
                </c:pt>
              </c:numCache>
            </c:numRef>
          </c:val>
        </c:ser>
        <c:dLbls>
          <c:showVal val="1"/>
        </c:dLbls>
        <c:axId val="66511232"/>
        <c:axId val="66513152"/>
      </c:barChart>
      <c:catAx>
        <c:axId val="66511232"/>
        <c:scaling>
          <c:orientation val="minMax"/>
        </c:scaling>
        <c:axPos val="b"/>
        <c:title>
          <c:tx>
            <c:rich>
              <a:bodyPr/>
              <a:lstStyle/>
              <a:p>
                <a:pPr>
                  <a:defRPr lang="en-IN" sz="1200"/>
                </a:pPr>
                <a:r>
                  <a:rPr lang="en-IN" sz="1200" dirty="0"/>
                  <a:t>LEVEL OF INFORMATION</a:t>
                </a:r>
              </a:p>
            </c:rich>
          </c:tx>
          <c:layout>
            <c:manualLayout>
              <c:xMode val="edge"/>
              <c:yMode val="edge"/>
              <c:x val="0.25767279090113726"/>
              <c:y val="0.9016319835020622"/>
            </c:manualLayout>
          </c:layout>
        </c:title>
        <c:tickLblPos val="nextTo"/>
        <c:txPr>
          <a:bodyPr/>
          <a:lstStyle/>
          <a:p>
            <a:pPr>
              <a:defRPr lang="en-IN" sz="1200">
                <a:latin typeface="Times New Roman" pitchFamily="18" charset="0"/>
                <a:cs typeface="Times New Roman" pitchFamily="18" charset="0"/>
              </a:defRPr>
            </a:pPr>
            <a:endParaRPr lang="en-US"/>
          </a:p>
        </c:txPr>
        <c:crossAx val="66513152"/>
        <c:crosses val="autoZero"/>
        <c:auto val="1"/>
        <c:lblAlgn val="ctr"/>
        <c:lblOffset val="100"/>
      </c:catAx>
      <c:valAx>
        <c:axId val="66513152"/>
        <c:scaling>
          <c:orientation val="minMax"/>
        </c:scaling>
        <c:axPos val="l"/>
        <c:title>
          <c:tx>
            <c:rich>
              <a:bodyPr rot="-5400000" vert="horz"/>
              <a:lstStyle/>
              <a:p>
                <a:pPr>
                  <a:defRPr lang="en-IN" sz="1200">
                    <a:latin typeface="+mj-lt"/>
                    <a:cs typeface="Times New Roman" pitchFamily="18" charset="0"/>
                  </a:defRPr>
                </a:pPr>
                <a:r>
                  <a:rPr lang="en-IN" sz="1200" dirty="0" smtClean="0">
                    <a:latin typeface="+mj-lt"/>
                    <a:cs typeface="Times New Roman" pitchFamily="18" charset="0"/>
                  </a:rPr>
                  <a:t>PERCENTAGE OF BENEFICIARIES</a:t>
                </a:r>
                <a:endParaRPr lang="en-IN" sz="1200" dirty="0">
                  <a:latin typeface="+mj-lt"/>
                  <a:cs typeface="Times New Roman" pitchFamily="18" charset="0"/>
                </a:endParaRPr>
              </a:p>
              <a:p>
                <a:pPr>
                  <a:defRPr lang="en-IN" sz="1200">
                    <a:latin typeface="+mj-lt"/>
                    <a:cs typeface="Times New Roman" pitchFamily="18" charset="0"/>
                  </a:defRPr>
                </a:pPr>
                <a:endParaRPr lang="en-IN" sz="1200" dirty="0">
                  <a:latin typeface="+mj-lt"/>
                  <a:cs typeface="Times New Roman" pitchFamily="18" charset="0"/>
                </a:endParaRPr>
              </a:p>
            </c:rich>
          </c:tx>
          <c:layout/>
        </c:title>
        <c:numFmt formatCode="0%" sourceLinked="1"/>
        <c:tickLblPos val="nextTo"/>
        <c:txPr>
          <a:bodyPr/>
          <a:lstStyle/>
          <a:p>
            <a:pPr>
              <a:defRPr lang="en-IN"/>
            </a:pPr>
            <a:endParaRPr lang="en-US"/>
          </a:p>
        </c:txPr>
        <c:crossAx val="66511232"/>
        <c:crosses val="autoZero"/>
        <c:crossBetween val="between"/>
      </c:valAx>
    </c:plotArea>
    <c:legend>
      <c:legendPos val="r"/>
      <c:legendEntry>
        <c:idx val="0"/>
        <c:txPr>
          <a:bodyPr/>
          <a:lstStyle/>
          <a:p>
            <a:pPr>
              <a:defRPr lang="en-IN" sz="1300">
                <a:latin typeface="Times New Roman" pitchFamily="18" charset="0"/>
                <a:cs typeface="Times New Roman" pitchFamily="18" charset="0"/>
              </a:defRPr>
            </a:pPr>
            <a:endParaRPr lang="en-US"/>
          </a:p>
        </c:txPr>
      </c:legendEntry>
      <c:legendEntry>
        <c:idx val="1"/>
        <c:txPr>
          <a:bodyPr/>
          <a:lstStyle/>
          <a:p>
            <a:pPr>
              <a:defRPr lang="en-IN" sz="1300">
                <a:latin typeface="Times New Roman" pitchFamily="18" charset="0"/>
                <a:cs typeface="Times New Roman" pitchFamily="18" charset="0"/>
              </a:defRPr>
            </a:pPr>
            <a:endParaRPr lang="en-US"/>
          </a:p>
        </c:txPr>
      </c:legendEntry>
      <c:legendEntry>
        <c:idx val="2"/>
        <c:txPr>
          <a:bodyPr/>
          <a:lstStyle/>
          <a:p>
            <a:pPr>
              <a:defRPr lang="en-IN" sz="1300">
                <a:latin typeface="Times New Roman" pitchFamily="18" charset="0"/>
                <a:cs typeface="Times New Roman" pitchFamily="18" charset="0"/>
              </a:defRPr>
            </a:pPr>
            <a:endParaRPr lang="en-US"/>
          </a:p>
        </c:txPr>
      </c:legendEntry>
      <c:layout>
        <c:manualLayout>
          <c:xMode val="edge"/>
          <c:yMode val="edge"/>
          <c:x val="0.59832508436445442"/>
          <c:y val="6.930989876265467E-2"/>
          <c:w val="0.25629526793577889"/>
          <c:h val="0.17334905912443074"/>
        </c:manualLayout>
      </c:layout>
      <c:txPr>
        <a:bodyPr/>
        <a:lstStyle/>
        <a:p>
          <a:pPr>
            <a:defRPr lang="en-IN" sz="1200">
              <a:latin typeface="Times New Roman" pitchFamily="18" charset="0"/>
              <a:cs typeface="Times New Roman" pitchFamily="18" charset="0"/>
            </a:defRPr>
          </a:pPr>
          <a:endParaRPr lang="en-US"/>
        </a:p>
      </c:txPr>
    </c:legend>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4"/>
  <c:chart>
    <c:autoTitleDeleted val="1"/>
    <c:plotArea>
      <c:layout>
        <c:manualLayout>
          <c:layoutTarget val="inner"/>
          <c:xMode val="edge"/>
          <c:yMode val="edge"/>
          <c:x val="0.19048259740806736"/>
          <c:y val="8.8225997492158745E-2"/>
          <c:w val="0.70945059779181452"/>
          <c:h val="0.74387020357975409"/>
        </c:manualLayout>
      </c:layout>
      <c:barChart>
        <c:barDir val="bar"/>
        <c:grouping val="clustered"/>
        <c:ser>
          <c:idx val="0"/>
          <c:order val="0"/>
          <c:dLbls>
            <c:txPr>
              <a:bodyPr/>
              <a:lstStyle/>
              <a:p>
                <a:pPr>
                  <a:defRPr sz="1200"/>
                </a:pPr>
                <a:endParaRPr lang="en-US"/>
              </a:p>
            </c:txPr>
            <c:showVal val="1"/>
          </c:dLbls>
          <c:cat>
            <c:strRef>
              <c:f>Sheet6!$A$1:$A$3</c:f>
              <c:strCache>
                <c:ptCount val="3"/>
                <c:pt idx="0">
                  <c:v>10-20 minutes</c:v>
                </c:pt>
                <c:pt idx="1">
                  <c:v>immediately</c:v>
                </c:pt>
                <c:pt idx="2">
                  <c:v>more than half an hour</c:v>
                </c:pt>
              </c:strCache>
            </c:strRef>
          </c:cat>
          <c:val>
            <c:numRef>
              <c:f>Sheet6!$B$1:$B$3</c:f>
              <c:numCache>
                <c:formatCode>0%</c:formatCode>
                <c:ptCount val="3"/>
                <c:pt idx="0">
                  <c:v>0.42000000000000032</c:v>
                </c:pt>
                <c:pt idx="1">
                  <c:v>0.34</c:v>
                </c:pt>
                <c:pt idx="2">
                  <c:v>0.24000000000000021</c:v>
                </c:pt>
              </c:numCache>
            </c:numRef>
          </c:val>
        </c:ser>
        <c:dLbls>
          <c:showVal val="1"/>
        </c:dLbls>
        <c:axId val="66449408"/>
        <c:axId val="66451328"/>
      </c:barChart>
      <c:catAx>
        <c:axId val="66449408"/>
        <c:scaling>
          <c:orientation val="minMax"/>
        </c:scaling>
        <c:axPos val="l"/>
        <c:title>
          <c:tx>
            <c:rich>
              <a:bodyPr rot="-5400000" vert="horz"/>
              <a:lstStyle/>
              <a:p>
                <a:pPr>
                  <a:defRPr lang="en-IN" sz="1200"/>
                </a:pPr>
                <a:r>
                  <a:rPr lang="en-IN" sz="1200">
                    <a:latin typeface="Times New Roman" pitchFamily="18" charset="0"/>
                    <a:cs typeface="Times New Roman" pitchFamily="18" charset="0"/>
                  </a:rPr>
                  <a:t>WAITING TIME </a:t>
                </a:r>
              </a:p>
            </c:rich>
          </c:tx>
          <c:layout/>
        </c:title>
        <c:tickLblPos val="nextTo"/>
        <c:txPr>
          <a:bodyPr/>
          <a:lstStyle/>
          <a:p>
            <a:pPr>
              <a:defRPr lang="en-IN" sz="1200">
                <a:latin typeface="Times New Roman" pitchFamily="18" charset="0"/>
                <a:cs typeface="Times New Roman" pitchFamily="18" charset="0"/>
              </a:defRPr>
            </a:pPr>
            <a:endParaRPr lang="en-US"/>
          </a:p>
        </c:txPr>
        <c:crossAx val="66451328"/>
        <c:crosses val="autoZero"/>
        <c:auto val="1"/>
        <c:lblAlgn val="ctr"/>
        <c:lblOffset val="100"/>
      </c:catAx>
      <c:valAx>
        <c:axId val="66451328"/>
        <c:scaling>
          <c:orientation val="minMax"/>
        </c:scaling>
        <c:axPos val="b"/>
        <c:title>
          <c:tx>
            <c:rich>
              <a:bodyPr/>
              <a:lstStyle/>
              <a:p>
                <a:pPr>
                  <a:defRPr lang="en-IN" sz="1200"/>
                </a:pPr>
                <a:endParaRPr lang="en-IN" sz="1200">
                  <a:latin typeface="Times New Roman" pitchFamily="18" charset="0"/>
                  <a:cs typeface="Times New Roman" pitchFamily="18" charset="0"/>
                </a:endParaRPr>
              </a:p>
              <a:p>
                <a:pPr>
                  <a:defRPr lang="en-IN" sz="1200"/>
                </a:pPr>
                <a:r>
                  <a:rPr lang="en-IN" sz="1200">
                    <a:latin typeface="Times New Roman" pitchFamily="18" charset="0"/>
                    <a:cs typeface="Times New Roman" pitchFamily="18" charset="0"/>
                  </a:rPr>
                  <a:t>PERCENTAGE OF THE BENEFICIARIES</a:t>
                </a:r>
              </a:p>
            </c:rich>
          </c:tx>
          <c:layout/>
        </c:title>
        <c:numFmt formatCode="0%" sourceLinked="1"/>
        <c:tickLblPos val="nextTo"/>
        <c:txPr>
          <a:bodyPr/>
          <a:lstStyle/>
          <a:p>
            <a:pPr>
              <a:defRPr lang="en-IN" sz="1200"/>
            </a:pPr>
            <a:endParaRPr lang="en-US"/>
          </a:p>
        </c:txPr>
        <c:crossAx val="66449408"/>
        <c:crosses val="autoZero"/>
        <c:crossBetween val="between"/>
      </c:valAx>
    </c:plotArea>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AngAx val="1"/>
    </c:view3D>
    <c:plotArea>
      <c:layout/>
      <c:bar3DChart>
        <c:barDir val="col"/>
        <c:grouping val="clustered"/>
        <c:ser>
          <c:idx val="0"/>
          <c:order val="0"/>
          <c:tx>
            <c:strRef>
              <c:f>Sheet30!$B$1</c:f>
              <c:strCache>
                <c:ptCount val="1"/>
                <c:pt idx="0">
                  <c:v>satisfied</c:v>
                </c:pt>
              </c:strCache>
            </c:strRef>
          </c:tx>
          <c:dLbls>
            <c:dLbl>
              <c:idx val="0"/>
              <c:layout>
                <c:manualLayout>
                  <c:x val="1.1084718923198719E-2"/>
                  <c:y val="-2.6365348399246705E-2"/>
                </c:manualLayout>
              </c:layout>
              <c:showVal val="1"/>
            </c:dLbl>
            <c:dLbl>
              <c:idx val="1"/>
              <c:layout>
                <c:manualLayout>
                  <c:x val="9.5011876484560574E-3"/>
                  <c:y val="-5.8479532163742617E-2"/>
                </c:manualLayout>
              </c:layout>
              <c:showVal val="1"/>
            </c:dLbl>
            <c:txPr>
              <a:bodyPr/>
              <a:lstStyle/>
              <a:p>
                <a:pPr>
                  <a:defRPr lang="en-IN" sz="1200"/>
                </a:pPr>
                <a:endParaRPr lang="en-US"/>
              </a:p>
            </c:txPr>
            <c:showVal val="1"/>
          </c:dLbls>
          <c:cat>
            <c:strRef>
              <c:f>Sheet30!$A$2:$A$5</c:f>
              <c:strCache>
                <c:ptCount val="4"/>
                <c:pt idx="0">
                  <c:v>yes, always</c:v>
                </c:pt>
                <c:pt idx="1">
                  <c:v>yes, sometimes</c:v>
                </c:pt>
                <c:pt idx="2">
                  <c:v>only to few patients</c:v>
                </c:pt>
                <c:pt idx="3">
                  <c:v>pharmacist never never provide any information</c:v>
                </c:pt>
              </c:strCache>
            </c:strRef>
          </c:cat>
          <c:val>
            <c:numRef>
              <c:f>Sheet30!$B$2:$B$5</c:f>
              <c:numCache>
                <c:formatCode>0%</c:formatCode>
                <c:ptCount val="4"/>
                <c:pt idx="0">
                  <c:v>0.69000000000000061</c:v>
                </c:pt>
                <c:pt idx="1">
                  <c:v>0.84000000000000064</c:v>
                </c:pt>
              </c:numCache>
            </c:numRef>
          </c:val>
        </c:ser>
        <c:ser>
          <c:idx val="1"/>
          <c:order val="1"/>
          <c:tx>
            <c:strRef>
              <c:f>Sheet30!$C$1</c:f>
              <c:strCache>
                <c:ptCount val="1"/>
                <c:pt idx="0">
                  <c:v>somewhat satisfied</c:v>
                </c:pt>
              </c:strCache>
            </c:strRef>
          </c:tx>
          <c:dLbls>
            <c:dLbl>
              <c:idx val="1"/>
              <c:layout>
                <c:manualLayout>
                  <c:x val="4.7505938242280504E-3"/>
                  <c:y val="-5.4580896686159841E-2"/>
                </c:manualLayout>
              </c:layout>
              <c:showVal val="1"/>
            </c:dLbl>
            <c:txPr>
              <a:bodyPr/>
              <a:lstStyle/>
              <a:p>
                <a:pPr>
                  <a:defRPr lang="en-IN" sz="1300"/>
                </a:pPr>
                <a:endParaRPr lang="en-US"/>
              </a:p>
            </c:txPr>
            <c:showVal val="1"/>
          </c:dLbls>
          <c:cat>
            <c:strRef>
              <c:f>Sheet30!$A$2:$A$5</c:f>
              <c:strCache>
                <c:ptCount val="4"/>
                <c:pt idx="0">
                  <c:v>yes, always</c:v>
                </c:pt>
                <c:pt idx="1">
                  <c:v>yes, sometimes</c:v>
                </c:pt>
                <c:pt idx="2">
                  <c:v>only to few patients</c:v>
                </c:pt>
                <c:pt idx="3">
                  <c:v>pharmacist never never provide any information</c:v>
                </c:pt>
              </c:strCache>
            </c:strRef>
          </c:cat>
          <c:val>
            <c:numRef>
              <c:f>Sheet30!$C$2:$C$5</c:f>
              <c:numCache>
                <c:formatCode>0%</c:formatCode>
                <c:ptCount val="4"/>
                <c:pt idx="1">
                  <c:v>4.0000000000000022E-2</c:v>
                </c:pt>
              </c:numCache>
            </c:numRef>
          </c:val>
        </c:ser>
        <c:ser>
          <c:idx val="2"/>
          <c:order val="2"/>
          <c:tx>
            <c:strRef>
              <c:f>Sheet30!$D$1</c:f>
              <c:strCache>
                <c:ptCount val="1"/>
                <c:pt idx="0">
                  <c:v>totally dissatisfied</c:v>
                </c:pt>
              </c:strCache>
            </c:strRef>
          </c:tx>
          <c:dLbls>
            <c:dLbl>
              <c:idx val="1"/>
              <c:layout>
                <c:manualLayout>
                  <c:x val="1.108471892319873E-2"/>
                  <c:y val="-5.5902546080045093E-2"/>
                </c:manualLayout>
              </c:layout>
              <c:showVal val="1"/>
            </c:dLbl>
            <c:dLbl>
              <c:idx val="2"/>
              <c:layout>
                <c:manualLayout>
                  <c:x val="4.7505938242280504E-3"/>
                  <c:y val="-4.1431261770244816E-2"/>
                </c:manualLayout>
              </c:layout>
              <c:showVal val="1"/>
            </c:dLbl>
            <c:dLbl>
              <c:idx val="3"/>
              <c:layout>
                <c:manualLayout>
                  <c:x val="6.3341250989707104E-3"/>
                  <c:y val="-3.3898305084745811E-2"/>
                </c:manualLayout>
              </c:layout>
              <c:showVal val="1"/>
            </c:dLbl>
            <c:txPr>
              <a:bodyPr/>
              <a:lstStyle/>
              <a:p>
                <a:pPr>
                  <a:defRPr lang="en-IN" sz="1300"/>
                </a:pPr>
                <a:endParaRPr lang="en-US"/>
              </a:p>
            </c:txPr>
            <c:showVal val="1"/>
          </c:dLbls>
          <c:cat>
            <c:strRef>
              <c:f>Sheet30!$A$2:$A$5</c:f>
              <c:strCache>
                <c:ptCount val="4"/>
                <c:pt idx="0">
                  <c:v>yes, always</c:v>
                </c:pt>
                <c:pt idx="1">
                  <c:v>yes, sometimes</c:v>
                </c:pt>
                <c:pt idx="2">
                  <c:v>only to few patients</c:v>
                </c:pt>
                <c:pt idx="3">
                  <c:v>pharmacist never never provide any information</c:v>
                </c:pt>
              </c:strCache>
            </c:strRef>
          </c:cat>
          <c:val>
            <c:numRef>
              <c:f>Sheet30!$D$2:$D$5</c:f>
              <c:numCache>
                <c:formatCode>0%</c:formatCode>
                <c:ptCount val="4"/>
                <c:pt idx="1">
                  <c:v>0.12000000000000002</c:v>
                </c:pt>
                <c:pt idx="2">
                  <c:v>2.0000000000000011E-2</c:v>
                </c:pt>
                <c:pt idx="3">
                  <c:v>4.0000000000000022E-2</c:v>
                </c:pt>
              </c:numCache>
            </c:numRef>
          </c:val>
        </c:ser>
        <c:dLbls>
          <c:showVal val="1"/>
        </c:dLbls>
        <c:shape val="box"/>
        <c:axId val="66573056"/>
        <c:axId val="66574976"/>
        <c:axId val="0"/>
      </c:bar3DChart>
      <c:catAx>
        <c:axId val="66573056"/>
        <c:scaling>
          <c:orientation val="minMax"/>
        </c:scaling>
        <c:axPos val="b"/>
        <c:title>
          <c:tx>
            <c:rich>
              <a:bodyPr/>
              <a:lstStyle/>
              <a:p>
                <a:pPr>
                  <a:defRPr lang="en-IN"/>
                </a:pPr>
                <a:r>
                  <a:rPr lang="en-IN">
                    <a:latin typeface="Times New Roman" pitchFamily="18" charset="0"/>
                    <a:cs typeface="Times New Roman" pitchFamily="18" charset="0"/>
                  </a:rPr>
                  <a:t>LEVEL OF INFORMATION</a:t>
                </a:r>
              </a:p>
            </c:rich>
          </c:tx>
          <c:layout/>
        </c:title>
        <c:tickLblPos val="nextTo"/>
        <c:txPr>
          <a:bodyPr/>
          <a:lstStyle/>
          <a:p>
            <a:pPr>
              <a:defRPr lang="en-IN" sz="1200"/>
            </a:pPr>
            <a:endParaRPr lang="en-US"/>
          </a:p>
        </c:txPr>
        <c:crossAx val="66574976"/>
        <c:crosses val="autoZero"/>
        <c:auto val="1"/>
        <c:lblAlgn val="ctr"/>
        <c:lblOffset val="100"/>
      </c:catAx>
      <c:valAx>
        <c:axId val="66574976"/>
        <c:scaling>
          <c:orientation val="minMax"/>
        </c:scaling>
        <c:axPos val="l"/>
        <c:numFmt formatCode="0%" sourceLinked="1"/>
        <c:tickLblPos val="nextTo"/>
        <c:txPr>
          <a:bodyPr/>
          <a:lstStyle/>
          <a:p>
            <a:pPr>
              <a:defRPr lang="en-IN" sz="1200"/>
            </a:pPr>
            <a:endParaRPr lang="en-US"/>
          </a:p>
        </c:txPr>
        <c:crossAx val="66573056"/>
        <c:crosses val="autoZero"/>
        <c:crossBetween val="between"/>
      </c:valAx>
    </c:plotArea>
    <c:legend>
      <c:legendPos val="r"/>
      <c:layout>
        <c:manualLayout>
          <c:xMode val="edge"/>
          <c:yMode val="edge"/>
          <c:x val="0.73070516185476819"/>
          <c:y val="7.7495824385588163E-2"/>
          <c:w val="0.21353017473241012"/>
          <c:h val="0.19635487798482867"/>
        </c:manualLayout>
      </c:layout>
      <c:txPr>
        <a:bodyPr/>
        <a:lstStyle/>
        <a:p>
          <a:pPr>
            <a:defRPr lang="en-IN" sz="1200"/>
          </a:pPr>
          <a:endParaRPr lang="en-US"/>
        </a:p>
      </c:txPr>
    </c:legend>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style val="8"/>
  <c:chart>
    <c:autoTitleDeleted val="1"/>
    <c:plotArea>
      <c:layout>
        <c:manualLayout>
          <c:layoutTarget val="inner"/>
          <c:xMode val="edge"/>
          <c:yMode val="edge"/>
          <c:x val="1.4214152784837503E-2"/>
          <c:y val="5.8241903795381265E-2"/>
          <c:w val="0.92018206513129608"/>
          <c:h val="0.65777445789034938"/>
        </c:manualLayout>
      </c:layout>
      <c:barChart>
        <c:barDir val="col"/>
        <c:grouping val="clustered"/>
        <c:ser>
          <c:idx val="0"/>
          <c:order val="0"/>
          <c:dLbls>
            <c:dLbl>
              <c:idx val="0"/>
              <c:layout/>
              <c:tx>
                <c:rich>
                  <a:bodyPr/>
                  <a:lstStyle/>
                  <a:p>
                    <a:r>
                      <a:rPr lang="en-US" sz="1300"/>
                      <a:t>2%</a:t>
                    </a:r>
                  </a:p>
                </c:rich>
              </c:tx>
              <c:showVal val="1"/>
            </c:dLbl>
            <c:dLbl>
              <c:idx val="1"/>
              <c:layout/>
              <c:tx>
                <c:rich>
                  <a:bodyPr/>
                  <a:lstStyle/>
                  <a:p>
                    <a:r>
                      <a:rPr lang="en-US" sz="1300"/>
                      <a:t>11%</a:t>
                    </a:r>
                  </a:p>
                </c:rich>
              </c:tx>
              <c:showVal val="1"/>
            </c:dLbl>
            <c:dLbl>
              <c:idx val="2"/>
              <c:layout/>
              <c:tx>
                <c:rich>
                  <a:bodyPr/>
                  <a:lstStyle/>
                  <a:p>
                    <a:r>
                      <a:rPr lang="en-US" sz="1300"/>
                      <a:t>23%</a:t>
                    </a:r>
                  </a:p>
                </c:rich>
              </c:tx>
              <c:showVal val="1"/>
            </c:dLbl>
            <c:dLbl>
              <c:idx val="3"/>
              <c:layout/>
              <c:tx>
                <c:rich>
                  <a:bodyPr/>
                  <a:lstStyle/>
                  <a:p>
                    <a:r>
                      <a:rPr lang="en-US" sz="1300"/>
                      <a:t>64%</a:t>
                    </a:r>
                  </a:p>
                </c:rich>
              </c:tx>
              <c:showVal val="1"/>
            </c:dLbl>
            <c:txPr>
              <a:bodyPr/>
              <a:lstStyle/>
              <a:p>
                <a:pPr>
                  <a:defRPr lang="en-IN" sz="1300"/>
                </a:pPr>
                <a:endParaRPr lang="en-US"/>
              </a:p>
            </c:txPr>
            <c:showVal val="1"/>
          </c:dLbls>
          <c:cat>
            <c:strRef>
              <c:f>Sheet11!$A$1:$A$4</c:f>
              <c:strCache>
                <c:ptCount val="4"/>
                <c:pt idx="0">
                  <c:v>yes, there is one social worker/project officer</c:v>
                </c:pt>
                <c:pt idx="1">
                  <c:v>yes, there is other staff as well but don't know about him/her</c:v>
                </c:pt>
                <c:pt idx="2">
                  <c:v>not interested to know</c:v>
                </c:pt>
                <c:pt idx="3">
                  <c:v>no there is no other staff</c:v>
                </c:pt>
              </c:strCache>
            </c:strRef>
          </c:cat>
          <c:val>
            <c:numRef>
              <c:f>Sheet11!$B$1:$B$4</c:f>
              <c:numCache>
                <c:formatCode>General</c:formatCode>
                <c:ptCount val="4"/>
                <c:pt idx="0">
                  <c:v>2</c:v>
                </c:pt>
                <c:pt idx="1">
                  <c:v>11</c:v>
                </c:pt>
                <c:pt idx="2">
                  <c:v>23</c:v>
                </c:pt>
                <c:pt idx="3">
                  <c:v>64</c:v>
                </c:pt>
              </c:numCache>
            </c:numRef>
          </c:val>
        </c:ser>
        <c:dLbls>
          <c:showVal val="1"/>
        </c:dLbls>
        <c:overlap val="-25"/>
        <c:axId val="66689664"/>
        <c:axId val="66708224"/>
      </c:barChart>
      <c:catAx>
        <c:axId val="66689664"/>
        <c:scaling>
          <c:orientation val="minMax"/>
        </c:scaling>
        <c:axPos val="b"/>
        <c:title>
          <c:tx>
            <c:rich>
              <a:bodyPr/>
              <a:lstStyle/>
              <a:p>
                <a:pPr>
                  <a:defRPr lang="en-IN" sz="1200"/>
                </a:pPr>
                <a:endParaRPr lang="en-IN" sz="1200">
                  <a:latin typeface="Times New Roman" pitchFamily="18" charset="0"/>
                  <a:cs typeface="Times New Roman" pitchFamily="18" charset="0"/>
                </a:endParaRPr>
              </a:p>
              <a:p>
                <a:pPr>
                  <a:defRPr lang="en-IN" sz="1200"/>
                </a:pPr>
                <a:r>
                  <a:rPr lang="en-IN" sz="1200">
                    <a:latin typeface="Times New Roman" pitchFamily="18" charset="0"/>
                    <a:cs typeface="Times New Roman" pitchFamily="18" charset="0"/>
                  </a:rPr>
                  <a:t>AWARENESS ABOUT SOCIAL WORKER/PROJECT OFFICER</a:t>
                </a:r>
              </a:p>
            </c:rich>
          </c:tx>
          <c:layout/>
        </c:title>
        <c:majorTickMark val="none"/>
        <c:tickLblPos val="nextTo"/>
        <c:txPr>
          <a:bodyPr/>
          <a:lstStyle/>
          <a:p>
            <a:pPr>
              <a:defRPr lang="en-IN" sz="1300"/>
            </a:pPr>
            <a:endParaRPr lang="en-US"/>
          </a:p>
        </c:txPr>
        <c:crossAx val="66708224"/>
        <c:crosses val="autoZero"/>
        <c:auto val="1"/>
        <c:lblAlgn val="ctr"/>
        <c:lblOffset val="100"/>
      </c:catAx>
      <c:valAx>
        <c:axId val="66708224"/>
        <c:scaling>
          <c:orientation val="minMax"/>
        </c:scaling>
        <c:delete val="1"/>
        <c:axPos val="l"/>
        <c:title>
          <c:tx>
            <c:rich>
              <a:bodyPr rot="-5400000" vert="horz"/>
              <a:lstStyle/>
              <a:p>
                <a:pPr>
                  <a:defRPr lang="en-IN" sz="1200"/>
                </a:pPr>
                <a:r>
                  <a:rPr lang="en-IN" sz="1200" dirty="0">
                    <a:latin typeface="Times New Roman" pitchFamily="18" charset="0"/>
                    <a:cs typeface="Times New Roman" pitchFamily="18" charset="0"/>
                  </a:rPr>
                  <a:t>PERCENTAGE OF BENEFICIARIES</a:t>
                </a:r>
              </a:p>
            </c:rich>
          </c:tx>
          <c:layout>
            <c:manualLayout>
              <c:xMode val="edge"/>
              <c:yMode val="edge"/>
              <c:x val="2.6628997764168393E-2"/>
              <c:y val="8.0005047445992405E-2"/>
            </c:manualLayout>
          </c:layout>
        </c:title>
        <c:numFmt formatCode="General" sourceLinked="1"/>
        <c:tickLblPos val="none"/>
        <c:crossAx val="66689664"/>
        <c:crosses val="autoZero"/>
        <c:crossBetween val="between"/>
      </c:valAx>
    </c:plotArea>
    <c:plotVisOnly val="1"/>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style val="29"/>
  <c:chart>
    <c:autoTitleDeleted val="1"/>
    <c:plotArea>
      <c:layout>
        <c:manualLayout>
          <c:layoutTarget val="inner"/>
          <c:xMode val="edge"/>
          <c:yMode val="edge"/>
          <c:x val="0.15743471214419483"/>
          <c:y val="9.8753788910253229E-2"/>
          <c:w val="0.44252112183848985"/>
          <c:h val="0.63549588702926374"/>
        </c:manualLayout>
      </c:layout>
      <c:pieChart>
        <c:varyColors val="1"/>
        <c:ser>
          <c:idx val="0"/>
          <c:order val="0"/>
          <c:dPt>
            <c:idx val="0"/>
            <c:spPr>
              <a:solidFill>
                <a:schemeClr val="accent2">
                  <a:lumMod val="75000"/>
                </a:schemeClr>
              </a:solidFill>
            </c:spPr>
          </c:dPt>
          <c:dPt>
            <c:idx val="2"/>
            <c:spPr>
              <a:solidFill>
                <a:srgbClr val="FFC000"/>
              </a:solidFill>
            </c:spPr>
          </c:dPt>
          <c:dLbls>
            <c:txPr>
              <a:bodyPr/>
              <a:lstStyle/>
              <a:p>
                <a:pPr>
                  <a:defRPr lang="en-IN" sz="1300"/>
                </a:pPr>
                <a:endParaRPr lang="en-US"/>
              </a:p>
            </c:txPr>
            <c:dLblPos val="inEnd"/>
            <c:showVal val="1"/>
          </c:dLbls>
          <c:cat>
            <c:strRef>
              <c:f>Sheet31!$A$2:$A$4</c:f>
              <c:strCache>
                <c:ptCount val="3"/>
                <c:pt idx="0">
                  <c:v>yes</c:v>
                </c:pt>
                <c:pt idx="1">
                  <c:v>only when he/she will interact</c:v>
                </c:pt>
                <c:pt idx="2">
                  <c:v>no</c:v>
                </c:pt>
              </c:strCache>
            </c:strRef>
          </c:cat>
          <c:val>
            <c:numRef>
              <c:f>Sheet31!$B$2:$B$4</c:f>
              <c:numCache>
                <c:formatCode>0%</c:formatCode>
                <c:ptCount val="3"/>
                <c:pt idx="0">
                  <c:v>6.0000000000000032E-2</c:v>
                </c:pt>
                <c:pt idx="1">
                  <c:v>0.9</c:v>
                </c:pt>
                <c:pt idx="2">
                  <c:v>4.0000000000000022E-2</c:v>
                </c:pt>
              </c:numCache>
            </c:numRef>
          </c:val>
        </c:ser>
        <c:dLbls>
          <c:showVal val="1"/>
        </c:dLbls>
        <c:firstSliceAng val="0"/>
      </c:pieChart>
    </c:plotArea>
    <c:legend>
      <c:legendPos val="r"/>
      <c:legendEntry>
        <c:idx val="0"/>
        <c:txPr>
          <a:bodyPr/>
          <a:lstStyle/>
          <a:p>
            <a:pPr>
              <a:defRPr lang="en-IN" sz="1400">
                <a:latin typeface="Times New Roman" pitchFamily="18" charset="0"/>
                <a:cs typeface="Times New Roman" pitchFamily="18" charset="0"/>
              </a:defRPr>
            </a:pPr>
            <a:endParaRPr lang="en-US"/>
          </a:p>
        </c:txPr>
      </c:legendEntry>
      <c:legendEntry>
        <c:idx val="1"/>
        <c:txPr>
          <a:bodyPr/>
          <a:lstStyle/>
          <a:p>
            <a:pPr>
              <a:defRPr lang="en-IN" sz="1400">
                <a:latin typeface="Times New Roman" pitchFamily="18" charset="0"/>
                <a:cs typeface="Times New Roman" pitchFamily="18" charset="0"/>
              </a:defRPr>
            </a:pPr>
            <a:endParaRPr lang="en-US"/>
          </a:p>
        </c:txPr>
      </c:legendEntry>
      <c:legendEntry>
        <c:idx val="2"/>
        <c:txPr>
          <a:bodyPr/>
          <a:lstStyle/>
          <a:p>
            <a:pPr>
              <a:defRPr lang="en-IN" sz="1400">
                <a:latin typeface="Times New Roman" pitchFamily="18" charset="0"/>
                <a:cs typeface="Times New Roman" pitchFamily="18" charset="0"/>
              </a:defRPr>
            </a:pPr>
            <a:endParaRPr lang="en-US"/>
          </a:p>
        </c:txPr>
      </c:legendEntry>
      <c:layout>
        <c:manualLayout>
          <c:xMode val="edge"/>
          <c:yMode val="edge"/>
          <c:x val="0.61375131606407385"/>
          <c:y val="3.778196759835626E-2"/>
          <c:w val="0.34525564819103466"/>
          <c:h val="0.31898744409746227"/>
        </c:manualLayout>
      </c:layout>
      <c:txPr>
        <a:bodyPr/>
        <a:lstStyle/>
        <a:p>
          <a:pPr>
            <a:defRPr lang="en-IN" sz="1300">
              <a:latin typeface="Times New Roman" pitchFamily="18" charset="0"/>
              <a:cs typeface="Times New Roman" pitchFamily="18" charset="0"/>
            </a:defRPr>
          </a:pPr>
          <a:endParaRPr lang="en-US"/>
        </a:p>
      </c:txPr>
    </c:legend>
    <c:plotVisOnly val="1"/>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style val="12"/>
  <c:chart>
    <c:autoTitleDeleted val="1"/>
    <c:view3D>
      <c:rAngAx val="1"/>
    </c:view3D>
    <c:plotArea>
      <c:layout>
        <c:manualLayout>
          <c:layoutTarget val="inner"/>
          <c:xMode val="edge"/>
          <c:yMode val="edge"/>
          <c:x val="0.12094364383697324"/>
          <c:y val="9.7384495030969701E-2"/>
          <c:w val="0.82308138959045207"/>
          <c:h val="0.74670339491605486"/>
        </c:manualLayout>
      </c:layout>
      <c:bar3DChart>
        <c:barDir val="col"/>
        <c:grouping val="clustered"/>
        <c:ser>
          <c:idx val="0"/>
          <c:order val="0"/>
          <c:dLbls>
            <c:dLbl>
              <c:idx val="0"/>
              <c:layout>
                <c:manualLayout>
                  <c:x val="2.5157232704402552E-2"/>
                  <c:y val="-3.044140030441421E-2"/>
                </c:manualLayout>
              </c:layout>
              <c:showVal val="1"/>
            </c:dLbl>
            <c:dLbl>
              <c:idx val="1"/>
              <c:layout>
                <c:manualLayout>
                  <c:x val="2.2641509433962412E-2"/>
                  <c:y val="-3.6529680365296795E-2"/>
                </c:manualLayout>
              </c:layout>
              <c:showVal val="1"/>
            </c:dLbl>
            <c:dLbl>
              <c:idx val="2"/>
              <c:layout>
                <c:manualLayout>
                  <c:x val="2.5157232704402552E-2"/>
                  <c:y val="-3.6529680365296795E-2"/>
                </c:manualLayout>
              </c:layout>
              <c:showVal val="1"/>
            </c:dLbl>
            <c:txPr>
              <a:bodyPr/>
              <a:lstStyle/>
              <a:p>
                <a:pPr>
                  <a:defRPr lang="en-IN" sz="1300"/>
                </a:pPr>
                <a:endParaRPr lang="en-US"/>
              </a:p>
            </c:txPr>
            <c:showVal val="1"/>
          </c:dLbls>
          <c:cat>
            <c:strRef>
              <c:f>Sheet22!$A$1:$A$2</c:f>
              <c:strCache>
                <c:ptCount val="2"/>
                <c:pt idx="0">
                  <c:v>yes, to great extent</c:v>
                </c:pt>
                <c:pt idx="1">
                  <c:v>yes, to some extent</c:v>
                </c:pt>
              </c:strCache>
            </c:strRef>
          </c:cat>
          <c:val>
            <c:numRef>
              <c:f>Sheet22!$B$1:$B$2</c:f>
              <c:numCache>
                <c:formatCode>0%</c:formatCode>
                <c:ptCount val="2"/>
                <c:pt idx="0">
                  <c:v>0.78</c:v>
                </c:pt>
                <c:pt idx="1">
                  <c:v>0.22</c:v>
                </c:pt>
              </c:numCache>
            </c:numRef>
          </c:val>
        </c:ser>
        <c:dLbls>
          <c:showVal val="1"/>
        </c:dLbls>
        <c:shape val="box"/>
        <c:axId val="66867968"/>
        <c:axId val="66869888"/>
        <c:axId val="0"/>
      </c:bar3DChart>
      <c:catAx>
        <c:axId val="66867968"/>
        <c:scaling>
          <c:orientation val="minMax"/>
        </c:scaling>
        <c:axPos val="b"/>
        <c:title>
          <c:tx>
            <c:rich>
              <a:bodyPr/>
              <a:lstStyle/>
              <a:p>
                <a:pPr>
                  <a:defRPr lang="en-IN" sz="1200"/>
                </a:pPr>
                <a:endParaRPr lang="en-IN" sz="1200">
                  <a:latin typeface="Times New Roman" pitchFamily="18" charset="0"/>
                  <a:cs typeface="Times New Roman" pitchFamily="18" charset="0"/>
                </a:endParaRPr>
              </a:p>
              <a:p>
                <a:pPr>
                  <a:defRPr lang="en-IN" sz="1200"/>
                </a:pPr>
                <a:endParaRPr lang="en-IN" sz="1200">
                  <a:latin typeface="Times New Roman" pitchFamily="18" charset="0"/>
                  <a:cs typeface="Times New Roman" pitchFamily="18" charset="0"/>
                </a:endParaRPr>
              </a:p>
              <a:p>
                <a:pPr>
                  <a:defRPr lang="en-IN" sz="1200"/>
                </a:pPr>
                <a:r>
                  <a:rPr lang="en-IN" sz="1200">
                    <a:latin typeface="Times New Roman" pitchFamily="18" charset="0"/>
                    <a:cs typeface="Times New Roman" pitchFamily="18" charset="0"/>
                  </a:rPr>
                  <a:t>LEVEL OF PHYSICAL WELL</a:t>
                </a:r>
                <a:r>
                  <a:rPr lang="en-IN" sz="1200" baseline="0">
                    <a:latin typeface="Times New Roman" pitchFamily="18" charset="0"/>
                    <a:cs typeface="Times New Roman" pitchFamily="18" charset="0"/>
                  </a:rPr>
                  <a:t> BEING</a:t>
                </a:r>
                <a:endParaRPr lang="en-IN" sz="1200">
                  <a:latin typeface="Times New Roman" pitchFamily="18" charset="0"/>
                  <a:cs typeface="Times New Roman" pitchFamily="18" charset="0"/>
                </a:endParaRPr>
              </a:p>
            </c:rich>
          </c:tx>
          <c:layout/>
        </c:title>
        <c:tickLblPos val="nextTo"/>
        <c:txPr>
          <a:bodyPr/>
          <a:lstStyle/>
          <a:p>
            <a:pPr>
              <a:defRPr lang="en-IN" sz="1300"/>
            </a:pPr>
            <a:endParaRPr lang="en-US"/>
          </a:p>
        </c:txPr>
        <c:crossAx val="66869888"/>
        <c:crosses val="autoZero"/>
        <c:auto val="1"/>
        <c:lblAlgn val="ctr"/>
        <c:lblOffset val="100"/>
      </c:catAx>
      <c:valAx>
        <c:axId val="66869888"/>
        <c:scaling>
          <c:orientation val="minMax"/>
        </c:scaling>
        <c:axPos val="l"/>
        <c:title>
          <c:tx>
            <c:rich>
              <a:bodyPr rot="-5400000" vert="horz"/>
              <a:lstStyle/>
              <a:p>
                <a:pPr>
                  <a:defRPr lang="en-IN" sz="1200"/>
                </a:pPr>
                <a:r>
                  <a:rPr lang="en-IN" sz="1200">
                    <a:latin typeface="Times New Roman" pitchFamily="18" charset="0"/>
                    <a:cs typeface="Times New Roman" pitchFamily="18" charset="0"/>
                  </a:rPr>
                  <a:t>PERCENTAGE OF BENEFICIARIES</a:t>
                </a:r>
              </a:p>
              <a:p>
                <a:pPr>
                  <a:defRPr lang="en-IN" sz="1200"/>
                </a:pPr>
                <a:endParaRPr lang="en-IN" sz="1200"/>
              </a:p>
              <a:p>
                <a:pPr>
                  <a:defRPr lang="en-IN" sz="1200"/>
                </a:pPr>
                <a:endParaRPr lang="en-IN" sz="1200"/>
              </a:p>
            </c:rich>
          </c:tx>
          <c:layout/>
        </c:title>
        <c:numFmt formatCode="0%" sourceLinked="1"/>
        <c:tickLblPos val="nextTo"/>
        <c:txPr>
          <a:bodyPr/>
          <a:lstStyle/>
          <a:p>
            <a:pPr>
              <a:defRPr lang="en-IN" sz="1300"/>
            </a:pPr>
            <a:endParaRPr lang="en-US"/>
          </a:p>
        </c:txPr>
        <c:crossAx val="66867968"/>
        <c:crosses val="autoZero"/>
        <c:crossBetween val="between"/>
      </c:valAx>
    </c:plotArea>
    <c:plotVisOnly val="1"/>
  </c:chart>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style val="5"/>
  <c:chart>
    <c:autoTitleDeleted val="1"/>
    <c:view3D>
      <c:rAngAx val="1"/>
    </c:view3D>
    <c:plotArea>
      <c:layout>
        <c:manualLayout>
          <c:layoutTarget val="inner"/>
          <c:xMode val="edge"/>
          <c:yMode val="edge"/>
          <c:x val="0.10540388058969266"/>
          <c:y val="7.8502385413098438E-2"/>
          <c:w val="0.81056663477812929"/>
          <c:h val="0.71725575045159096"/>
        </c:manualLayout>
      </c:layout>
      <c:bar3DChart>
        <c:barDir val="col"/>
        <c:grouping val="clustered"/>
        <c:ser>
          <c:idx val="0"/>
          <c:order val="0"/>
          <c:dLbls>
            <c:dLbl>
              <c:idx val="0"/>
              <c:layout>
                <c:manualLayout>
                  <c:x val="1.7601760176017601E-2"/>
                  <c:y val="-4.8865619546247914E-2"/>
                </c:manualLayout>
              </c:layout>
              <c:showVal val="1"/>
            </c:dLbl>
            <c:dLbl>
              <c:idx val="1"/>
              <c:layout>
                <c:manualLayout>
                  <c:x val="2.4202420242024198E-2"/>
                  <c:y val="-4.8865619546247914E-2"/>
                </c:manualLayout>
              </c:layout>
              <c:showVal val="1"/>
            </c:dLbl>
            <c:dLbl>
              <c:idx val="2"/>
              <c:layout>
                <c:manualLayout>
                  <c:x val="2.2002200220022267E-2"/>
                  <c:y val="-4.5375218150087264E-2"/>
                </c:manualLayout>
              </c:layout>
              <c:showVal val="1"/>
            </c:dLbl>
            <c:txPr>
              <a:bodyPr/>
              <a:lstStyle/>
              <a:p>
                <a:pPr>
                  <a:defRPr lang="en-IN" sz="1200"/>
                </a:pPr>
                <a:endParaRPr lang="en-US"/>
              </a:p>
            </c:txPr>
            <c:showVal val="1"/>
          </c:dLbls>
          <c:cat>
            <c:strRef>
              <c:f>Sheet23!$A$1:$A$2</c:f>
              <c:strCache>
                <c:ptCount val="2"/>
                <c:pt idx="0">
                  <c:v>yes, to some extent</c:v>
                </c:pt>
                <c:pt idx="1">
                  <c:v>no change at all </c:v>
                </c:pt>
              </c:strCache>
            </c:strRef>
          </c:cat>
          <c:val>
            <c:numRef>
              <c:f>Sheet23!$B$1:$B$2</c:f>
              <c:numCache>
                <c:formatCode>0%</c:formatCode>
                <c:ptCount val="2"/>
                <c:pt idx="0">
                  <c:v>0.11</c:v>
                </c:pt>
                <c:pt idx="1">
                  <c:v>0.89</c:v>
                </c:pt>
              </c:numCache>
            </c:numRef>
          </c:val>
        </c:ser>
        <c:dLbls>
          <c:showVal val="1"/>
        </c:dLbls>
        <c:shape val="box"/>
        <c:axId val="66907136"/>
        <c:axId val="66991232"/>
        <c:axId val="0"/>
      </c:bar3DChart>
      <c:catAx>
        <c:axId val="66907136"/>
        <c:scaling>
          <c:orientation val="minMax"/>
        </c:scaling>
        <c:axPos val="b"/>
        <c:title>
          <c:tx>
            <c:rich>
              <a:bodyPr/>
              <a:lstStyle/>
              <a:p>
                <a:pPr>
                  <a:defRPr lang="en-IN" sz="1300"/>
                </a:pPr>
                <a:endParaRPr lang="en-IN" sz="1300">
                  <a:latin typeface="Times New Roman" pitchFamily="18" charset="0"/>
                  <a:cs typeface="Times New Roman" pitchFamily="18" charset="0"/>
                </a:endParaRPr>
              </a:p>
              <a:p>
                <a:pPr>
                  <a:defRPr lang="en-IN" sz="1300"/>
                </a:pPr>
                <a:endParaRPr lang="en-IN" sz="1300">
                  <a:latin typeface="Times New Roman" pitchFamily="18" charset="0"/>
                  <a:cs typeface="Times New Roman" pitchFamily="18" charset="0"/>
                </a:endParaRPr>
              </a:p>
              <a:p>
                <a:pPr>
                  <a:defRPr lang="en-IN" sz="1300"/>
                </a:pPr>
                <a:r>
                  <a:rPr lang="en-IN" sz="1300">
                    <a:latin typeface="Times New Roman" pitchFamily="18" charset="0"/>
                    <a:cs typeface="Times New Roman" pitchFamily="18" charset="0"/>
                  </a:rPr>
                  <a:t>LEVEL OF MENTAL AND</a:t>
                </a:r>
                <a:r>
                  <a:rPr lang="en-IN" sz="1300" baseline="0">
                    <a:latin typeface="Times New Roman" pitchFamily="18" charset="0"/>
                    <a:cs typeface="Times New Roman" pitchFamily="18" charset="0"/>
                  </a:rPr>
                  <a:t> SOCIAL WELL BEING</a:t>
                </a:r>
                <a:endParaRPr lang="en-IN" sz="1300">
                  <a:latin typeface="Times New Roman" pitchFamily="18" charset="0"/>
                  <a:cs typeface="Times New Roman" pitchFamily="18" charset="0"/>
                </a:endParaRPr>
              </a:p>
            </c:rich>
          </c:tx>
          <c:layout/>
        </c:title>
        <c:tickLblPos val="nextTo"/>
        <c:txPr>
          <a:bodyPr/>
          <a:lstStyle/>
          <a:p>
            <a:pPr>
              <a:defRPr lang="en-IN" sz="1300">
                <a:latin typeface="Times New Roman" pitchFamily="18" charset="0"/>
                <a:cs typeface="Times New Roman" pitchFamily="18" charset="0"/>
              </a:defRPr>
            </a:pPr>
            <a:endParaRPr lang="en-US"/>
          </a:p>
        </c:txPr>
        <c:crossAx val="66991232"/>
        <c:crosses val="autoZero"/>
        <c:auto val="1"/>
        <c:lblAlgn val="ctr"/>
        <c:lblOffset val="100"/>
      </c:catAx>
      <c:valAx>
        <c:axId val="66991232"/>
        <c:scaling>
          <c:orientation val="minMax"/>
        </c:scaling>
        <c:axPos val="l"/>
        <c:title>
          <c:tx>
            <c:rich>
              <a:bodyPr rot="-5400000" vert="horz"/>
              <a:lstStyle/>
              <a:p>
                <a:pPr>
                  <a:defRPr lang="en-IN" sz="1300"/>
                </a:pPr>
                <a:r>
                  <a:rPr lang="en-IN" sz="1300">
                    <a:latin typeface="Times New Roman" pitchFamily="18" charset="0"/>
                    <a:cs typeface="Times New Roman" pitchFamily="18" charset="0"/>
                  </a:rPr>
                  <a:t>PERCENTAGE OF BENEFICIARIES</a:t>
                </a:r>
              </a:p>
              <a:p>
                <a:pPr>
                  <a:defRPr lang="en-IN" sz="1300"/>
                </a:pPr>
                <a:endParaRPr lang="en-IN" sz="1300"/>
              </a:p>
              <a:p>
                <a:pPr>
                  <a:defRPr lang="en-IN" sz="1300"/>
                </a:pPr>
                <a:endParaRPr lang="en-IN" sz="1300"/>
              </a:p>
            </c:rich>
          </c:tx>
          <c:layout/>
        </c:title>
        <c:numFmt formatCode="0%" sourceLinked="1"/>
        <c:tickLblPos val="nextTo"/>
        <c:txPr>
          <a:bodyPr/>
          <a:lstStyle/>
          <a:p>
            <a:pPr>
              <a:defRPr lang="en-IN" sz="1200"/>
            </a:pPr>
            <a:endParaRPr lang="en-US"/>
          </a:p>
        </c:txPr>
        <c:crossAx val="66907136"/>
        <c:crosses val="autoZero"/>
        <c:crossBetween val="between"/>
      </c:valAx>
    </c:plotArea>
    <c:plotVisOnly val="1"/>
  </c:chart>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1201051274940595"/>
          <c:y val="0.12692547629446091"/>
          <c:w val="0.48140502659796408"/>
          <c:h val="0.71429035964903065"/>
        </c:manualLayout>
      </c:layout>
      <c:pieChart>
        <c:varyColors val="1"/>
        <c:ser>
          <c:idx val="0"/>
          <c:order val="0"/>
          <c:dLbls>
            <c:txPr>
              <a:bodyPr/>
              <a:lstStyle/>
              <a:p>
                <a:pPr>
                  <a:defRPr sz="1300"/>
                </a:pPr>
                <a:endParaRPr lang="en-US"/>
              </a:p>
            </c:txPr>
            <c:showPercent val="1"/>
          </c:dLbls>
          <c:cat>
            <c:strRef>
              <c:f>Sheet10!$A$1:$A$4</c:f>
              <c:strCache>
                <c:ptCount val="4"/>
                <c:pt idx="0">
                  <c:v>yes, always</c:v>
                </c:pt>
                <c:pt idx="1">
                  <c:v>yes, only when asked</c:v>
                </c:pt>
                <c:pt idx="2">
                  <c:v>only to few patients</c:v>
                </c:pt>
                <c:pt idx="3">
                  <c:v>staff never provide any information</c:v>
                </c:pt>
              </c:strCache>
            </c:strRef>
          </c:cat>
          <c:val>
            <c:numRef>
              <c:f>Sheet10!$B$1:$B$4</c:f>
              <c:numCache>
                <c:formatCode>General</c:formatCode>
                <c:ptCount val="4"/>
                <c:pt idx="0">
                  <c:v>14</c:v>
                </c:pt>
                <c:pt idx="1">
                  <c:v>22</c:v>
                </c:pt>
                <c:pt idx="2">
                  <c:v>6</c:v>
                </c:pt>
                <c:pt idx="3">
                  <c:v>58</c:v>
                </c:pt>
              </c:numCache>
            </c:numRef>
          </c:val>
        </c:ser>
        <c:dLbls>
          <c:showPercent val="1"/>
        </c:dLbls>
        <c:firstSliceAng val="0"/>
      </c:pieChart>
    </c:plotArea>
    <c:legend>
      <c:legendPos val="r"/>
      <c:layout>
        <c:manualLayout>
          <c:xMode val="edge"/>
          <c:yMode val="edge"/>
          <c:x val="0.58334755834008067"/>
          <c:y val="1.5902389885853845E-3"/>
          <c:w val="0.27540781395207825"/>
          <c:h val="0.44237802306426005"/>
        </c:manualLayout>
      </c:layout>
      <c:txPr>
        <a:bodyPr/>
        <a:lstStyle/>
        <a:p>
          <a:pPr>
            <a:defRPr lang="en-IN" sz="1300">
              <a:latin typeface="Times New Roman" pitchFamily="18" charset="0"/>
              <a:cs typeface="Times New Roman" pitchFamily="18" charset="0"/>
            </a:defRPr>
          </a:pPr>
          <a:endParaRPr lang="en-US"/>
        </a:p>
      </c:txPr>
    </c:legend>
    <c:plotVisOnly val="1"/>
  </c:chart>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en-US"/>
  <c:style val="8"/>
  <c:chart>
    <c:autoTitleDeleted val="1"/>
    <c:view3D>
      <c:rAngAx val="1"/>
    </c:view3D>
    <c:plotArea>
      <c:layout>
        <c:manualLayout>
          <c:layoutTarget val="inner"/>
          <c:xMode val="edge"/>
          <c:yMode val="edge"/>
          <c:x val="0.12779774434136343"/>
          <c:y val="5.3705861641125403E-2"/>
          <c:w val="0.81231153036563497"/>
          <c:h val="0.74054875832828648"/>
        </c:manualLayout>
      </c:layout>
      <c:bar3DChart>
        <c:barDir val="col"/>
        <c:grouping val="clustered"/>
        <c:ser>
          <c:idx val="0"/>
          <c:order val="0"/>
          <c:dLbls>
            <c:dLbl>
              <c:idx val="0"/>
              <c:layout>
                <c:manualLayout>
                  <c:x val="5.5555555555555558E-3"/>
                  <c:y val="-3.8929450333531367E-2"/>
                </c:manualLayout>
              </c:layout>
              <c:tx>
                <c:rich>
                  <a:bodyPr/>
                  <a:lstStyle/>
                  <a:p>
                    <a:r>
                      <a:rPr lang="en-US" sz="1200"/>
                      <a:t>4%</a:t>
                    </a:r>
                  </a:p>
                </c:rich>
              </c:tx>
              <c:showVal val="1"/>
            </c:dLbl>
            <c:dLbl>
              <c:idx val="1"/>
              <c:layout>
                <c:manualLayout>
                  <c:x val="8.3331146106737208E-3"/>
                  <c:y val="-3.2441208611277014E-2"/>
                </c:manualLayout>
              </c:layout>
              <c:tx>
                <c:rich>
                  <a:bodyPr/>
                  <a:lstStyle/>
                  <a:p>
                    <a:r>
                      <a:rPr lang="en-US" sz="1200"/>
                      <a:t>9%</a:t>
                    </a:r>
                  </a:p>
                </c:rich>
              </c:tx>
              <c:showVal val="1"/>
            </c:dLbl>
            <c:dLbl>
              <c:idx val="2"/>
              <c:layout>
                <c:manualLayout>
                  <c:x val="2.7777777777778633E-3"/>
                  <c:y val="-2.9197087750148541E-2"/>
                </c:manualLayout>
              </c:layout>
              <c:tx>
                <c:rich>
                  <a:bodyPr/>
                  <a:lstStyle/>
                  <a:p>
                    <a:r>
                      <a:rPr lang="en-US" sz="1200"/>
                      <a:t>22%</a:t>
                    </a:r>
                  </a:p>
                </c:rich>
              </c:tx>
              <c:showVal val="1"/>
            </c:dLbl>
            <c:dLbl>
              <c:idx val="3"/>
              <c:layout>
                <c:manualLayout>
                  <c:x val="1.6666666666666701E-2"/>
                  <c:y val="-2.9197087750148541E-2"/>
                </c:manualLayout>
              </c:layout>
              <c:tx>
                <c:rich>
                  <a:bodyPr/>
                  <a:lstStyle/>
                  <a:p>
                    <a:r>
                      <a:rPr lang="en-US" sz="1200"/>
                      <a:t>65%</a:t>
                    </a:r>
                  </a:p>
                </c:rich>
              </c:tx>
              <c:showVal val="1"/>
            </c:dLbl>
            <c:txPr>
              <a:bodyPr/>
              <a:lstStyle/>
              <a:p>
                <a:pPr>
                  <a:defRPr lang="en-IN" sz="1200"/>
                </a:pPr>
                <a:endParaRPr lang="en-US"/>
              </a:p>
            </c:txPr>
            <c:showVal val="1"/>
          </c:dLbls>
          <c:cat>
            <c:strRef>
              <c:f>Sheet17!$A$1:$A$4</c:f>
              <c:strCache>
                <c:ptCount val="4"/>
                <c:pt idx="0">
                  <c:v>govt hospital</c:v>
                </c:pt>
                <c:pt idx="1">
                  <c:v>pvt hospital/clinic</c:v>
                </c:pt>
                <c:pt idx="2">
                  <c:v>local chemist</c:v>
                </c:pt>
                <c:pt idx="3">
                  <c:v>takes all medicnes from MMU</c:v>
                </c:pt>
              </c:strCache>
            </c:strRef>
          </c:cat>
          <c:val>
            <c:numRef>
              <c:f>Sheet17!$B$1:$B$4</c:f>
              <c:numCache>
                <c:formatCode>General</c:formatCode>
                <c:ptCount val="4"/>
                <c:pt idx="0">
                  <c:v>4</c:v>
                </c:pt>
                <c:pt idx="1">
                  <c:v>9</c:v>
                </c:pt>
                <c:pt idx="2">
                  <c:v>22</c:v>
                </c:pt>
                <c:pt idx="3">
                  <c:v>65</c:v>
                </c:pt>
              </c:numCache>
            </c:numRef>
          </c:val>
        </c:ser>
        <c:dLbls>
          <c:showVal val="1"/>
        </c:dLbls>
        <c:shape val="cylinder"/>
        <c:axId val="66792832"/>
        <c:axId val="66815488"/>
        <c:axId val="0"/>
      </c:bar3DChart>
      <c:catAx>
        <c:axId val="66792832"/>
        <c:scaling>
          <c:orientation val="minMax"/>
        </c:scaling>
        <c:axPos val="b"/>
        <c:title>
          <c:tx>
            <c:rich>
              <a:bodyPr/>
              <a:lstStyle/>
              <a:p>
                <a:pPr>
                  <a:defRPr lang="en-IN" sz="1300"/>
                </a:pPr>
                <a:r>
                  <a:rPr lang="en-IN" sz="1300">
                    <a:latin typeface="Times New Roman" pitchFamily="18" charset="0"/>
                    <a:cs typeface="Times New Roman" pitchFamily="18" charset="0"/>
                  </a:rPr>
                  <a:t>SOURCE OF MEDICINE</a:t>
                </a:r>
              </a:p>
            </c:rich>
          </c:tx>
          <c:layout/>
        </c:title>
        <c:tickLblPos val="nextTo"/>
        <c:txPr>
          <a:bodyPr/>
          <a:lstStyle/>
          <a:p>
            <a:pPr>
              <a:defRPr lang="en-IN" sz="1300">
                <a:latin typeface="Times New Roman" pitchFamily="18" charset="0"/>
                <a:cs typeface="Times New Roman" pitchFamily="18" charset="0"/>
              </a:defRPr>
            </a:pPr>
            <a:endParaRPr lang="en-US"/>
          </a:p>
        </c:txPr>
        <c:crossAx val="66815488"/>
        <c:crosses val="autoZero"/>
        <c:auto val="1"/>
        <c:lblAlgn val="ctr"/>
        <c:lblOffset val="100"/>
      </c:catAx>
      <c:valAx>
        <c:axId val="66815488"/>
        <c:scaling>
          <c:orientation val="minMax"/>
        </c:scaling>
        <c:axPos val="l"/>
        <c:title>
          <c:tx>
            <c:rich>
              <a:bodyPr rot="-5400000" vert="horz"/>
              <a:lstStyle/>
              <a:p>
                <a:pPr>
                  <a:defRPr lang="en-IN" sz="1300"/>
                </a:pPr>
                <a:r>
                  <a:rPr lang="en-IN" sz="1300">
                    <a:latin typeface="Times New Roman" pitchFamily="18" charset="0"/>
                    <a:cs typeface="Times New Roman" pitchFamily="18" charset="0"/>
                  </a:rPr>
                  <a:t>PERCENTAGE OF BENEFICIARIES</a:t>
                </a:r>
              </a:p>
            </c:rich>
          </c:tx>
          <c:layout>
            <c:manualLayout>
              <c:xMode val="edge"/>
              <c:yMode val="edge"/>
              <c:x val="3.6932382214599442E-2"/>
              <c:y val="0.20370199878861298"/>
            </c:manualLayout>
          </c:layout>
        </c:title>
        <c:numFmt formatCode="General" sourceLinked="1"/>
        <c:tickLblPos val="nextTo"/>
        <c:txPr>
          <a:bodyPr/>
          <a:lstStyle/>
          <a:p>
            <a:pPr>
              <a:defRPr lang="en-IN" sz="1200"/>
            </a:pPr>
            <a:endParaRPr lang="en-US"/>
          </a:p>
        </c:txPr>
        <c:crossAx val="66792832"/>
        <c:crosses val="autoZero"/>
        <c:crossBetween val="between"/>
      </c:valAx>
    </c:plotArea>
    <c:plotVisOnly val="1"/>
  </c:chart>
  <c:externalData r:id="rId1"/>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en-US"/>
  <c:style val="4"/>
  <c:chart>
    <c:autoTitleDeleted val="1"/>
    <c:view3D>
      <c:rAngAx val="1"/>
    </c:view3D>
    <c:plotArea>
      <c:layout>
        <c:manualLayout>
          <c:layoutTarget val="inner"/>
          <c:xMode val="edge"/>
          <c:yMode val="edge"/>
          <c:x val="0.18748620207520808"/>
          <c:y val="0.11811679790026253"/>
          <c:w val="0.68431091835090452"/>
          <c:h val="0.6262929575626488"/>
        </c:manualLayout>
      </c:layout>
      <c:bar3DChart>
        <c:barDir val="col"/>
        <c:grouping val="clustered"/>
        <c:ser>
          <c:idx val="0"/>
          <c:order val="0"/>
          <c:spPr>
            <a:solidFill>
              <a:srgbClr val="E0107D"/>
            </a:solidFill>
          </c:spPr>
          <c:dLbls>
            <c:dLbl>
              <c:idx val="0"/>
              <c:layout>
                <c:manualLayout>
                  <c:x val="0"/>
                  <c:y val="-1.8018013757533813E-2"/>
                </c:manualLayout>
              </c:layout>
              <c:tx>
                <c:rich>
                  <a:bodyPr/>
                  <a:lstStyle/>
                  <a:p>
                    <a:r>
                      <a:rPr lang="en-US" sz="1300"/>
                      <a:t>24%</a:t>
                    </a:r>
                  </a:p>
                </c:rich>
              </c:tx>
              <c:showVal val="1"/>
            </c:dLbl>
            <c:dLbl>
              <c:idx val="1"/>
              <c:layout>
                <c:manualLayout>
                  <c:x val="0"/>
                  <c:y val="-1.5015011464611509E-2"/>
                </c:manualLayout>
              </c:layout>
              <c:tx>
                <c:rich>
                  <a:bodyPr/>
                  <a:lstStyle/>
                  <a:p>
                    <a:r>
                      <a:rPr lang="en-US" sz="1300"/>
                      <a:t>8%</a:t>
                    </a:r>
                  </a:p>
                </c:rich>
              </c:tx>
              <c:showVal val="1"/>
            </c:dLbl>
            <c:dLbl>
              <c:idx val="2"/>
              <c:layout>
                <c:manualLayout>
                  <c:x val="2.777777777777862E-3"/>
                  <c:y val="-1.8018013757533813E-2"/>
                </c:manualLayout>
              </c:layout>
              <c:tx>
                <c:rich>
                  <a:bodyPr/>
                  <a:lstStyle/>
                  <a:p>
                    <a:r>
                      <a:rPr lang="en-US" sz="1300"/>
                      <a:t>3%</a:t>
                    </a:r>
                  </a:p>
                </c:rich>
              </c:tx>
              <c:showVal val="1"/>
            </c:dLbl>
            <c:dLbl>
              <c:idx val="3"/>
              <c:layout>
                <c:manualLayout>
                  <c:x val="2.777777777777862E-3"/>
                  <c:y val="-3.3033025222145414E-2"/>
                </c:manualLayout>
              </c:layout>
              <c:tx>
                <c:rich>
                  <a:bodyPr/>
                  <a:lstStyle/>
                  <a:p>
                    <a:r>
                      <a:rPr lang="en-US" sz="1300"/>
                      <a:t>65%</a:t>
                    </a:r>
                  </a:p>
                </c:rich>
              </c:tx>
              <c:showVal val="1"/>
            </c:dLbl>
            <c:txPr>
              <a:bodyPr/>
              <a:lstStyle/>
              <a:p>
                <a:pPr>
                  <a:defRPr lang="en-IN" sz="1300"/>
                </a:pPr>
                <a:endParaRPr lang="en-US"/>
              </a:p>
            </c:txPr>
            <c:showVal val="1"/>
          </c:dLbls>
          <c:cat>
            <c:strRef>
              <c:f>Sheet18!$A$1:$A$4</c:f>
              <c:strCache>
                <c:ptCount val="4"/>
                <c:pt idx="0">
                  <c:v>every week</c:v>
                </c:pt>
                <c:pt idx="1">
                  <c:v>twice in a month</c:v>
                </c:pt>
                <c:pt idx="2">
                  <c:v>once in a month</c:v>
                </c:pt>
                <c:pt idx="3">
                  <c:v>no medicine from outside</c:v>
                </c:pt>
              </c:strCache>
            </c:strRef>
          </c:cat>
          <c:val>
            <c:numRef>
              <c:f>Sheet18!$B$1:$B$4</c:f>
              <c:numCache>
                <c:formatCode>General</c:formatCode>
                <c:ptCount val="4"/>
                <c:pt idx="0">
                  <c:v>24</c:v>
                </c:pt>
                <c:pt idx="1">
                  <c:v>8</c:v>
                </c:pt>
                <c:pt idx="2">
                  <c:v>3</c:v>
                </c:pt>
                <c:pt idx="3">
                  <c:v>65</c:v>
                </c:pt>
              </c:numCache>
            </c:numRef>
          </c:val>
        </c:ser>
        <c:dLbls>
          <c:showVal val="1"/>
        </c:dLbls>
        <c:shape val="cylinder"/>
        <c:axId val="67090304"/>
        <c:axId val="67096576"/>
        <c:axId val="0"/>
      </c:bar3DChart>
      <c:catAx>
        <c:axId val="67090304"/>
        <c:scaling>
          <c:orientation val="minMax"/>
        </c:scaling>
        <c:axPos val="b"/>
        <c:title>
          <c:tx>
            <c:rich>
              <a:bodyPr/>
              <a:lstStyle/>
              <a:p>
                <a:pPr>
                  <a:defRPr lang="en-IN" sz="1300"/>
                </a:pPr>
                <a:endParaRPr lang="en-IN" sz="1300">
                  <a:latin typeface="Times New Roman" pitchFamily="18" charset="0"/>
                  <a:cs typeface="Times New Roman" pitchFamily="18" charset="0"/>
                </a:endParaRPr>
              </a:p>
              <a:p>
                <a:pPr>
                  <a:defRPr lang="en-IN" sz="1300"/>
                </a:pPr>
                <a:endParaRPr lang="en-IN" sz="1300">
                  <a:latin typeface="Times New Roman" pitchFamily="18" charset="0"/>
                  <a:cs typeface="Times New Roman" pitchFamily="18" charset="0"/>
                </a:endParaRPr>
              </a:p>
              <a:p>
                <a:pPr>
                  <a:defRPr lang="en-IN" sz="1300"/>
                </a:pPr>
                <a:r>
                  <a:rPr lang="en-IN" sz="1300">
                    <a:latin typeface="Times New Roman" pitchFamily="18" charset="0"/>
                    <a:cs typeface="Times New Roman" pitchFamily="18" charset="0"/>
                  </a:rPr>
                  <a:t>FREQUENCY OF TAKING MEDICINE</a:t>
                </a:r>
              </a:p>
            </c:rich>
          </c:tx>
          <c:layout/>
        </c:title>
        <c:tickLblPos val="nextTo"/>
        <c:txPr>
          <a:bodyPr/>
          <a:lstStyle/>
          <a:p>
            <a:pPr>
              <a:defRPr lang="en-IN" sz="1300">
                <a:latin typeface="Times New Roman" pitchFamily="18" charset="0"/>
                <a:cs typeface="Times New Roman" pitchFamily="18" charset="0"/>
              </a:defRPr>
            </a:pPr>
            <a:endParaRPr lang="en-US"/>
          </a:p>
        </c:txPr>
        <c:crossAx val="67096576"/>
        <c:crosses val="autoZero"/>
        <c:auto val="1"/>
        <c:lblAlgn val="ctr"/>
        <c:lblOffset val="100"/>
      </c:catAx>
      <c:valAx>
        <c:axId val="67096576"/>
        <c:scaling>
          <c:orientation val="minMax"/>
        </c:scaling>
        <c:axPos val="l"/>
        <c:title>
          <c:tx>
            <c:rich>
              <a:bodyPr rot="-5400000" vert="horz"/>
              <a:lstStyle/>
              <a:p>
                <a:pPr>
                  <a:defRPr lang="en-IN" sz="1300"/>
                </a:pPr>
                <a:r>
                  <a:rPr lang="en-IN" sz="1300">
                    <a:latin typeface="Times New Roman" pitchFamily="18" charset="0"/>
                    <a:cs typeface="Times New Roman" pitchFamily="18" charset="0"/>
                  </a:rPr>
                  <a:t>PERCENTAGE OF BENEFICIARIES</a:t>
                </a:r>
              </a:p>
              <a:p>
                <a:pPr>
                  <a:defRPr lang="en-IN" sz="1300"/>
                </a:pPr>
                <a:endParaRPr lang="en-IN" sz="1300">
                  <a:latin typeface="Times New Roman" pitchFamily="18" charset="0"/>
                  <a:cs typeface="Times New Roman" pitchFamily="18" charset="0"/>
                </a:endParaRPr>
              </a:p>
              <a:p>
                <a:pPr>
                  <a:defRPr lang="en-IN" sz="1300"/>
                </a:pPr>
                <a:endParaRPr lang="en-IN" sz="1300">
                  <a:latin typeface="Times New Roman" pitchFamily="18" charset="0"/>
                  <a:cs typeface="Times New Roman" pitchFamily="18" charset="0"/>
                </a:endParaRPr>
              </a:p>
            </c:rich>
          </c:tx>
          <c:layout/>
        </c:title>
        <c:numFmt formatCode="General" sourceLinked="1"/>
        <c:tickLblPos val="nextTo"/>
        <c:txPr>
          <a:bodyPr/>
          <a:lstStyle/>
          <a:p>
            <a:pPr>
              <a:defRPr lang="en-IN" sz="1300"/>
            </a:pPr>
            <a:endParaRPr lang="en-US"/>
          </a:p>
        </c:txPr>
        <c:crossAx val="67090304"/>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3322428305982559"/>
          <c:y val="0"/>
          <c:w val="0.77716648835906799"/>
          <c:h val="0.88997187014348966"/>
        </c:manualLayout>
      </c:layout>
      <c:barChart>
        <c:barDir val="bar"/>
        <c:grouping val="clustered"/>
        <c:ser>
          <c:idx val="0"/>
          <c:order val="0"/>
          <c:tx>
            <c:strRef>
              <c:f>Sheet5!$A$2</c:f>
              <c:strCache>
                <c:ptCount val="1"/>
                <c:pt idx="0">
                  <c:v>males</c:v>
                </c:pt>
              </c:strCache>
            </c:strRef>
          </c:tx>
          <c:spPr>
            <a:solidFill>
              <a:srgbClr val="12D66F"/>
            </a:solidFill>
          </c:spPr>
          <c:cat>
            <c:strRef>
              <c:f>Sheet5!$B$1:$F$1</c:f>
              <c:strCache>
                <c:ptCount val="5"/>
                <c:pt idx="0">
                  <c:v>no pension</c:v>
                </c:pt>
                <c:pt idx="1">
                  <c:v>below 500</c:v>
                </c:pt>
                <c:pt idx="2">
                  <c:v>500-1000</c:v>
                </c:pt>
                <c:pt idx="3">
                  <c:v>1001-2000</c:v>
                </c:pt>
                <c:pt idx="4">
                  <c:v>above 2000</c:v>
                </c:pt>
              </c:strCache>
            </c:strRef>
          </c:cat>
          <c:val>
            <c:numRef>
              <c:f>Sheet5!$B$2:$F$2</c:f>
              <c:numCache>
                <c:formatCode>0%</c:formatCode>
                <c:ptCount val="5"/>
                <c:pt idx="0">
                  <c:v>0.1</c:v>
                </c:pt>
                <c:pt idx="1">
                  <c:v>4.0000000000000022E-2</c:v>
                </c:pt>
                <c:pt idx="2">
                  <c:v>0.21000000000000021</c:v>
                </c:pt>
                <c:pt idx="3">
                  <c:v>2.0000000000000011E-2</c:v>
                </c:pt>
                <c:pt idx="4">
                  <c:v>3.0000000000000002E-2</c:v>
                </c:pt>
              </c:numCache>
            </c:numRef>
          </c:val>
        </c:ser>
        <c:ser>
          <c:idx val="1"/>
          <c:order val="1"/>
          <c:tx>
            <c:strRef>
              <c:f>Sheet5!$A$3</c:f>
              <c:strCache>
                <c:ptCount val="1"/>
                <c:pt idx="0">
                  <c:v>females</c:v>
                </c:pt>
              </c:strCache>
            </c:strRef>
          </c:tx>
          <c:spPr>
            <a:solidFill>
              <a:srgbClr val="FF0000"/>
            </a:solidFill>
          </c:spPr>
          <c:cat>
            <c:strRef>
              <c:f>Sheet5!$B$1:$F$1</c:f>
              <c:strCache>
                <c:ptCount val="5"/>
                <c:pt idx="0">
                  <c:v>no pension</c:v>
                </c:pt>
                <c:pt idx="1">
                  <c:v>below 500</c:v>
                </c:pt>
                <c:pt idx="2">
                  <c:v>500-1000</c:v>
                </c:pt>
                <c:pt idx="3">
                  <c:v>1001-2000</c:v>
                </c:pt>
                <c:pt idx="4">
                  <c:v>above 2000</c:v>
                </c:pt>
              </c:strCache>
            </c:strRef>
          </c:cat>
          <c:val>
            <c:numRef>
              <c:f>Sheet5!$B$3:$F$3</c:f>
              <c:numCache>
                <c:formatCode>0%</c:formatCode>
                <c:ptCount val="5"/>
                <c:pt idx="0">
                  <c:v>0.12000000000000002</c:v>
                </c:pt>
                <c:pt idx="1">
                  <c:v>7.0000000000000021E-2</c:v>
                </c:pt>
                <c:pt idx="2">
                  <c:v>0.37000000000000038</c:v>
                </c:pt>
                <c:pt idx="3">
                  <c:v>1.0000000000000005E-2</c:v>
                </c:pt>
                <c:pt idx="4">
                  <c:v>3.0000000000000002E-2</c:v>
                </c:pt>
              </c:numCache>
            </c:numRef>
          </c:val>
        </c:ser>
        <c:dLbls>
          <c:showVal val="1"/>
        </c:dLbls>
        <c:axId val="66001152"/>
        <c:axId val="66011520"/>
      </c:barChart>
      <c:catAx>
        <c:axId val="66001152"/>
        <c:scaling>
          <c:orientation val="minMax"/>
        </c:scaling>
        <c:axPos val="l"/>
        <c:title>
          <c:tx>
            <c:rich>
              <a:bodyPr rot="-5400000" vert="horz"/>
              <a:lstStyle/>
              <a:p>
                <a:pPr>
                  <a:defRPr lang="en-IN"/>
                </a:pPr>
                <a:r>
                  <a:rPr lang="en-IN" sz="1200" dirty="0">
                    <a:latin typeface="Times New Roman" pitchFamily="18" charset="0"/>
                    <a:cs typeface="Times New Roman" pitchFamily="18" charset="0"/>
                  </a:rPr>
                  <a:t>MONTHLY INCOME</a:t>
                </a:r>
              </a:p>
            </c:rich>
          </c:tx>
          <c:layout/>
        </c:title>
        <c:tickLblPos val="nextTo"/>
        <c:txPr>
          <a:bodyPr/>
          <a:lstStyle/>
          <a:p>
            <a:pPr>
              <a:defRPr lang="en-IN"/>
            </a:pPr>
            <a:endParaRPr lang="en-US"/>
          </a:p>
        </c:txPr>
        <c:crossAx val="66011520"/>
        <c:crosses val="autoZero"/>
        <c:auto val="1"/>
        <c:lblAlgn val="ctr"/>
        <c:lblOffset val="100"/>
      </c:catAx>
      <c:valAx>
        <c:axId val="66011520"/>
        <c:scaling>
          <c:orientation val="minMax"/>
        </c:scaling>
        <c:axPos val="b"/>
        <c:title>
          <c:tx>
            <c:rich>
              <a:bodyPr/>
              <a:lstStyle/>
              <a:p>
                <a:pPr>
                  <a:defRPr lang="en-IN"/>
                </a:pPr>
                <a:r>
                  <a:rPr lang="en-IN" sz="1200" dirty="0">
                    <a:latin typeface="Times New Roman" pitchFamily="18" charset="0"/>
                    <a:cs typeface="Times New Roman" pitchFamily="18" charset="0"/>
                  </a:rPr>
                  <a:t>NO. OF BENEFICIARIES</a:t>
                </a:r>
              </a:p>
            </c:rich>
          </c:tx>
          <c:layout/>
        </c:title>
        <c:numFmt formatCode="0%" sourceLinked="1"/>
        <c:tickLblPos val="nextTo"/>
        <c:txPr>
          <a:bodyPr/>
          <a:lstStyle/>
          <a:p>
            <a:pPr>
              <a:defRPr lang="en-IN"/>
            </a:pPr>
            <a:endParaRPr lang="en-US"/>
          </a:p>
        </c:txPr>
        <c:crossAx val="66001152"/>
        <c:crosses val="autoZero"/>
        <c:crossBetween val="between"/>
      </c:valAx>
    </c:plotArea>
    <c:legend>
      <c:legendPos val="r"/>
      <c:legendEntry>
        <c:idx val="0"/>
        <c:txPr>
          <a:bodyPr/>
          <a:lstStyle/>
          <a:p>
            <a:pPr>
              <a:defRPr lang="en-IN" sz="1200"/>
            </a:pPr>
            <a:endParaRPr lang="en-US"/>
          </a:p>
        </c:txPr>
      </c:legendEntry>
      <c:legendEntry>
        <c:idx val="1"/>
        <c:txPr>
          <a:bodyPr/>
          <a:lstStyle/>
          <a:p>
            <a:pPr>
              <a:defRPr lang="en-IN" sz="1200"/>
            </a:pPr>
            <a:endParaRPr lang="en-US"/>
          </a:p>
        </c:txPr>
      </c:legendEntry>
      <c:layout/>
      <c:txPr>
        <a:bodyPr/>
        <a:lstStyle/>
        <a:p>
          <a:pPr>
            <a:defRPr lang="en-IN"/>
          </a:pPr>
          <a:endParaRPr lang="en-US"/>
        </a:p>
      </c:txPr>
    </c:legend>
    <c:plotVisOnly val="1"/>
  </c:chart>
  <c:externalData r:id="rId1"/>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en-US"/>
  <c:style val="7"/>
  <c:chart>
    <c:autoTitleDeleted val="1"/>
    <c:view3D>
      <c:rAngAx val="1"/>
    </c:view3D>
    <c:plotArea>
      <c:layout>
        <c:manualLayout>
          <c:layoutTarget val="inner"/>
          <c:xMode val="edge"/>
          <c:yMode val="edge"/>
          <c:x val="0.11403512645031526"/>
          <c:y val="0.10837745130040891"/>
          <c:w val="0.82069222655579344"/>
          <c:h val="0.69568356486992577"/>
        </c:manualLayout>
      </c:layout>
      <c:bar3DChart>
        <c:barDir val="col"/>
        <c:grouping val="stacked"/>
        <c:ser>
          <c:idx val="0"/>
          <c:order val="0"/>
          <c:dLbls>
            <c:dLbl>
              <c:idx val="0"/>
              <c:layout>
                <c:manualLayout>
                  <c:x val="5.5553368328958878E-3"/>
                  <c:y val="-9.3233730399084724E-2"/>
                </c:manualLayout>
              </c:layout>
              <c:tx>
                <c:rich>
                  <a:bodyPr/>
                  <a:lstStyle/>
                  <a:p>
                    <a:r>
                      <a:rPr lang="en-US" sz="1300"/>
                      <a:t>6%</a:t>
                    </a:r>
                  </a:p>
                </c:rich>
              </c:tx>
              <c:showVal val="1"/>
            </c:dLbl>
            <c:dLbl>
              <c:idx val="1"/>
              <c:layout>
                <c:manualLayout>
                  <c:x val="8.3333333333333367E-3"/>
                  <c:y val="-0.17029921259842906"/>
                </c:manualLayout>
              </c:layout>
              <c:tx>
                <c:rich>
                  <a:bodyPr/>
                  <a:lstStyle/>
                  <a:p>
                    <a:r>
                      <a:rPr lang="en-US" sz="1300"/>
                      <a:t>25%</a:t>
                    </a:r>
                  </a:p>
                </c:rich>
              </c:tx>
              <c:showVal val="1"/>
            </c:dLbl>
            <c:dLbl>
              <c:idx val="2"/>
              <c:layout>
                <c:manualLayout>
                  <c:x val="1.3888888888889114E-2"/>
                  <c:y val="-8.3974426273641031E-2"/>
                </c:manualLayout>
              </c:layout>
              <c:tx>
                <c:rich>
                  <a:bodyPr/>
                  <a:lstStyle/>
                  <a:p>
                    <a:r>
                      <a:rPr lang="en-US" sz="1300"/>
                      <a:t>4%</a:t>
                    </a:r>
                  </a:p>
                </c:rich>
              </c:tx>
              <c:showVal val="1"/>
            </c:dLbl>
            <c:dLbl>
              <c:idx val="3"/>
              <c:layout>
                <c:manualLayout>
                  <c:x val="1.9444225721784801E-2"/>
                  <c:y val="-0.32286318056397184"/>
                </c:manualLayout>
              </c:layout>
              <c:tx>
                <c:rich>
                  <a:bodyPr/>
                  <a:lstStyle/>
                  <a:p>
                    <a:r>
                      <a:rPr lang="en-US" sz="1300"/>
                      <a:t>65%</a:t>
                    </a:r>
                  </a:p>
                </c:rich>
              </c:tx>
              <c:showVal val="1"/>
            </c:dLbl>
            <c:txPr>
              <a:bodyPr/>
              <a:lstStyle/>
              <a:p>
                <a:pPr>
                  <a:defRPr lang="en-IN" sz="1300"/>
                </a:pPr>
                <a:endParaRPr lang="en-US"/>
              </a:p>
            </c:txPr>
            <c:showVal val="1"/>
          </c:dLbls>
          <c:cat>
            <c:strRef>
              <c:f>Sheet19!$A$1:$A$4</c:f>
              <c:strCache>
                <c:ptCount val="4"/>
                <c:pt idx="0">
                  <c:v> Rs. 5-20</c:v>
                </c:pt>
                <c:pt idx="1">
                  <c:v>Rs. 20-50</c:v>
                </c:pt>
                <c:pt idx="2">
                  <c:v>gets medicine free of cost</c:v>
                </c:pt>
                <c:pt idx="3">
                  <c:v>no medicine from outside</c:v>
                </c:pt>
              </c:strCache>
            </c:strRef>
          </c:cat>
          <c:val>
            <c:numRef>
              <c:f>Sheet19!$B$1:$B$4</c:f>
              <c:numCache>
                <c:formatCode>General</c:formatCode>
                <c:ptCount val="4"/>
                <c:pt idx="0">
                  <c:v>6</c:v>
                </c:pt>
                <c:pt idx="1">
                  <c:v>25</c:v>
                </c:pt>
                <c:pt idx="2">
                  <c:v>4</c:v>
                </c:pt>
                <c:pt idx="3">
                  <c:v>65</c:v>
                </c:pt>
              </c:numCache>
            </c:numRef>
          </c:val>
        </c:ser>
        <c:dLbls>
          <c:showVal val="1"/>
        </c:dLbls>
        <c:shape val="cylinder"/>
        <c:axId val="67134208"/>
        <c:axId val="67136128"/>
        <c:axId val="0"/>
      </c:bar3DChart>
      <c:catAx>
        <c:axId val="67134208"/>
        <c:scaling>
          <c:orientation val="minMax"/>
        </c:scaling>
        <c:axPos val="b"/>
        <c:title>
          <c:tx>
            <c:rich>
              <a:bodyPr/>
              <a:lstStyle/>
              <a:p>
                <a:pPr>
                  <a:defRPr lang="en-IN" sz="1300"/>
                </a:pPr>
                <a:endParaRPr lang="en-IN" sz="1300">
                  <a:latin typeface="Times New Roman" pitchFamily="18" charset="0"/>
                  <a:cs typeface="Times New Roman" pitchFamily="18" charset="0"/>
                </a:endParaRPr>
              </a:p>
              <a:p>
                <a:pPr>
                  <a:defRPr lang="en-IN" sz="1300"/>
                </a:pPr>
                <a:endParaRPr lang="en-IN" sz="1300">
                  <a:latin typeface="Times New Roman" pitchFamily="18" charset="0"/>
                  <a:cs typeface="Times New Roman" pitchFamily="18" charset="0"/>
                </a:endParaRPr>
              </a:p>
              <a:p>
                <a:pPr>
                  <a:defRPr lang="en-IN" sz="1300"/>
                </a:pPr>
                <a:r>
                  <a:rPr lang="en-IN" sz="1300">
                    <a:latin typeface="Times New Roman" pitchFamily="18" charset="0"/>
                    <a:cs typeface="Times New Roman" pitchFamily="18" charset="0"/>
                  </a:rPr>
                  <a:t>AVERAGE COST OF MEDICINE</a:t>
                </a:r>
              </a:p>
            </c:rich>
          </c:tx>
          <c:layout/>
        </c:title>
        <c:tickLblPos val="nextTo"/>
        <c:txPr>
          <a:bodyPr/>
          <a:lstStyle/>
          <a:p>
            <a:pPr>
              <a:defRPr lang="en-IN" sz="1300">
                <a:latin typeface="Times New Roman" pitchFamily="18" charset="0"/>
                <a:cs typeface="Times New Roman" pitchFamily="18" charset="0"/>
              </a:defRPr>
            </a:pPr>
            <a:endParaRPr lang="en-US"/>
          </a:p>
        </c:txPr>
        <c:crossAx val="67136128"/>
        <c:crosses val="autoZero"/>
        <c:auto val="1"/>
        <c:lblAlgn val="ctr"/>
        <c:lblOffset val="100"/>
      </c:catAx>
      <c:valAx>
        <c:axId val="67136128"/>
        <c:scaling>
          <c:orientation val="minMax"/>
        </c:scaling>
        <c:axPos val="l"/>
        <c:title>
          <c:tx>
            <c:rich>
              <a:bodyPr rot="-5400000" vert="horz"/>
              <a:lstStyle/>
              <a:p>
                <a:pPr>
                  <a:defRPr lang="en-IN" sz="1300"/>
                </a:pPr>
                <a:r>
                  <a:rPr lang="en-IN" sz="1300">
                    <a:latin typeface="Times New Roman" pitchFamily="18" charset="0"/>
                    <a:cs typeface="Times New Roman" pitchFamily="18" charset="0"/>
                  </a:rPr>
                  <a:t>PERCENTAGE OF BENEFICIARIES</a:t>
                </a:r>
              </a:p>
              <a:p>
                <a:pPr>
                  <a:defRPr lang="en-IN" sz="1300"/>
                </a:pPr>
                <a:endParaRPr lang="en-IN" sz="1300"/>
              </a:p>
              <a:p>
                <a:pPr>
                  <a:defRPr lang="en-IN" sz="1300"/>
                </a:pPr>
                <a:endParaRPr lang="en-IN" sz="1300"/>
              </a:p>
            </c:rich>
          </c:tx>
          <c:layout/>
        </c:title>
        <c:numFmt formatCode="General" sourceLinked="1"/>
        <c:tickLblPos val="nextTo"/>
        <c:txPr>
          <a:bodyPr/>
          <a:lstStyle/>
          <a:p>
            <a:pPr>
              <a:defRPr lang="en-IN" sz="1300"/>
            </a:pPr>
            <a:endParaRPr lang="en-US"/>
          </a:p>
        </c:txPr>
        <c:crossAx val="67134208"/>
        <c:crosses val="autoZero"/>
        <c:crossBetween val="between"/>
      </c:valAx>
    </c:plotArea>
    <c:plotVisOnly val="1"/>
  </c:chart>
  <c:externalData r:id="rId1"/>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manualLayout>
          <c:layoutTarget val="inner"/>
          <c:xMode val="edge"/>
          <c:yMode val="edge"/>
          <c:x val="0.16344677468201091"/>
          <c:y val="8.497175974940728E-2"/>
          <c:w val="0.77295326065011172"/>
          <c:h val="0.76447017389439265"/>
        </c:manualLayout>
      </c:layout>
      <c:barChart>
        <c:barDir val="bar"/>
        <c:grouping val="clustered"/>
        <c:ser>
          <c:idx val="0"/>
          <c:order val="0"/>
          <c:tx>
            <c:strRef>
              <c:f>Sheet30!$B$1</c:f>
              <c:strCache>
                <c:ptCount val="1"/>
                <c:pt idx="0">
                  <c:v>Rs. 5 - 20</c:v>
                </c:pt>
              </c:strCache>
            </c:strRef>
          </c:tx>
          <c:dLbls>
            <c:txPr>
              <a:bodyPr/>
              <a:lstStyle/>
              <a:p>
                <a:pPr>
                  <a:defRPr sz="1300"/>
                </a:pPr>
                <a:endParaRPr lang="en-US"/>
              </a:p>
            </c:txPr>
            <c:showVal val="1"/>
          </c:dLbls>
          <c:cat>
            <c:strRef>
              <c:f>Sheet30!$A$2:$A$6</c:f>
              <c:strCache>
                <c:ptCount val="5"/>
                <c:pt idx="0">
                  <c:v>no pension</c:v>
                </c:pt>
                <c:pt idx="1">
                  <c:v>below 500</c:v>
                </c:pt>
                <c:pt idx="2">
                  <c:v>501-1000</c:v>
                </c:pt>
                <c:pt idx="3">
                  <c:v>1001-2000</c:v>
                </c:pt>
                <c:pt idx="4">
                  <c:v>above 2000</c:v>
                </c:pt>
              </c:strCache>
            </c:strRef>
          </c:cat>
          <c:val>
            <c:numRef>
              <c:f>Sheet30!$B$2:$B$6</c:f>
              <c:numCache>
                <c:formatCode>0%</c:formatCode>
                <c:ptCount val="5"/>
                <c:pt idx="0">
                  <c:v>4.0000000000000022E-2</c:v>
                </c:pt>
                <c:pt idx="1">
                  <c:v>0.18000000000000024</c:v>
                </c:pt>
                <c:pt idx="2">
                  <c:v>0.05</c:v>
                </c:pt>
              </c:numCache>
            </c:numRef>
          </c:val>
        </c:ser>
        <c:ser>
          <c:idx val="1"/>
          <c:order val="1"/>
          <c:tx>
            <c:strRef>
              <c:f>Sheet30!$C$1</c:f>
              <c:strCache>
                <c:ptCount val="1"/>
                <c:pt idx="0">
                  <c:v>Rs. 20 - 50</c:v>
                </c:pt>
              </c:strCache>
            </c:strRef>
          </c:tx>
          <c:dLbls>
            <c:txPr>
              <a:bodyPr/>
              <a:lstStyle/>
              <a:p>
                <a:pPr>
                  <a:defRPr sz="1200"/>
                </a:pPr>
                <a:endParaRPr lang="en-US"/>
              </a:p>
            </c:txPr>
            <c:showVal val="1"/>
          </c:dLbls>
          <c:cat>
            <c:strRef>
              <c:f>Sheet30!$A$2:$A$6</c:f>
              <c:strCache>
                <c:ptCount val="5"/>
                <c:pt idx="0">
                  <c:v>no pension</c:v>
                </c:pt>
                <c:pt idx="1">
                  <c:v>below 500</c:v>
                </c:pt>
                <c:pt idx="2">
                  <c:v>501-1000</c:v>
                </c:pt>
                <c:pt idx="3">
                  <c:v>1001-2000</c:v>
                </c:pt>
                <c:pt idx="4">
                  <c:v>above 2000</c:v>
                </c:pt>
              </c:strCache>
            </c:strRef>
          </c:cat>
          <c:val>
            <c:numRef>
              <c:f>Sheet30!$C$2:$C$6</c:f>
              <c:numCache>
                <c:formatCode>0%</c:formatCode>
                <c:ptCount val="5"/>
                <c:pt idx="0">
                  <c:v>0.32000000000000139</c:v>
                </c:pt>
                <c:pt idx="1">
                  <c:v>0.36000000000000032</c:v>
                </c:pt>
                <c:pt idx="2">
                  <c:v>0.22</c:v>
                </c:pt>
                <c:pt idx="3">
                  <c:v>0.33000000000000157</c:v>
                </c:pt>
              </c:numCache>
            </c:numRef>
          </c:val>
        </c:ser>
        <c:ser>
          <c:idx val="2"/>
          <c:order val="2"/>
          <c:tx>
            <c:strRef>
              <c:f>Sheet30!$D$1</c:f>
              <c:strCache>
                <c:ptCount val="1"/>
                <c:pt idx="0">
                  <c:v>from mmu</c:v>
                </c:pt>
              </c:strCache>
            </c:strRef>
          </c:tx>
          <c:dLbls>
            <c:txPr>
              <a:bodyPr/>
              <a:lstStyle/>
              <a:p>
                <a:pPr>
                  <a:defRPr sz="1300"/>
                </a:pPr>
                <a:endParaRPr lang="en-US"/>
              </a:p>
            </c:txPr>
            <c:showVal val="1"/>
          </c:dLbls>
          <c:cat>
            <c:strRef>
              <c:f>Sheet30!$A$2:$A$6</c:f>
              <c:strCache>
                <c:ptCount val="5"/>
                <c:pt idx="0">
                  <c:v>no pension</c:v>
                </c:pt>
                <c:pt idx="1">
                  <c:v>below 500</c:v>
                </c:pt>
                <c:pt idx="2">
                  <c:v>501-1000</c:v>
                </c:pt>
                <c:pt idx="3">
                  <c:v>1001-2000</c:v>
                </c:pt>
                <c:pt idx="4">
                  <c:v>above 2000</c:v>
                </c:pt>
              </c:strCache>
            </c:strRef>
          </c:cat>
          <c:val>
            <c:numRef>
              <c:f>Sheet30!$D$2:$D$6</c:f>
              <c:numCache>
                <c:formatCode>0%</c:formatCode>
                <c:ptCount val="5"/>
                <c:pt idx="0">
                  <c:v>0.64000000000000279</c:v>
                </c:pt>
                <c:pt idx="1">
                  <c:v>0.37000000000000038</c:v>
                </c:pt>
                <c:pt idx="2">
                  <c:v>0.68</c:v>
                </c:pt>
                <c:pt idx="3">
                  <c:v>0.67000000000000315</c:v>
                </c:pt>
                <c:pt idx="4">
                  <c:v>1</c:v>
                </c:pt>
              </c:numCache>
            </c:numRef>
          </c:val>
        </c:ser>
        <c:ser>
          <c:idx val="3"/>
          <c:order val="3"/>
          <c:tx>
            <c:strRef>
              <c:f>Sheet30!$E$1</c:f>
              <c:strCache>
                <c:ptCount val="1"/>
                <c:pt idx="0">
                  <c:v>free medicines</c:v>
                </c:pt>
              </c:strCache>
            </c:strRef>
          </c:tx>
          <c:dLbls>
            <c:txPr>
              <a:bodyPr/>
              <a:lstStyle/>
              <a:p>
                <a:pPr>
                  <a:defRPr sz="1300"/>
                </a:pPr>
                <a:endParaRPr lang="en-US"/>
              </a:p>
            </c:txPr>
            <c:showVal val="1"/>
          </c:dLbls>
          <c:cat>
            <c:strRef>
              <c:f>Sheet30!$A$2:$A$6</c:f>
              <c:strCache>
                <c:ptCount val="5"/>
                <c:pt idx="0">
                  <c:v>no pension</c:v>
                </c:pt>
                <c:pt idx="1">
                  <c:v>below 500</c:v>
                </c:pt>
                <c:pt idx="2">
                  <c:v>501-1000</c:v>
                </c:pt>
                <c:pt idx="3">
                  <c:v>1001-2000</c:v>
                </c:pt>
                <c:pt idx="4">
                  <c:v>above 2000</c:v>
                </c:pt>
              </c:strCache>
            </c:strRef>
          </c:cat>
          <c:val>
            <c:numRef>
              <c:f>Sheet30!$E$2:$E$6</c:f>
              <c:numCache>
                <c:formatCode>0%</c:formatCode>
                <c:ptCount val="5"/>
                <c:pt idx="1">
                  <c:v>9.0000000000000024E-2</c:v>
                </c:pt>
                <c:pt idx="2">
                  <c:v>0.05</c:v>
                </c:pt>
              </c:numCache>
            </c:numRef>
          </c:val>
        </c:ser>
        <c:dLbls>
          <c:showVal val="1"/>
        </c:dLbls>
        <c:axId val="67262720"/>
        <c:axId val="67285376"/>
      </c:barChart>
      <c:catAx>
        <c:axId val="67262720"/>
        <c:scaling>
          <c:orientation val="minMax"/>
        </c:scaling>
        <c:axPos val="l"/>
        <c:title>
          <c:tx>
            <c:rich>
              <a:bodyPr rot="-5400000" vert="horz"/>
              <a:lstStyle/>
              <a:p>
                <a:pPr>
                  <a:defRPr lang="en-IN" sz="1300"/>
                </a:pPr>
                <a:r>
                  <a:rPr lang="en-IN" sz="1300"/>
                  <a:t>MONTHLY PENSION</a:t>
                </a:r>
              </a:p>
            </c:rich>
          </c:tx>
          <c:layout/>
        </c:title>
        <c:tickLblPos val="nextTo"/>
        <c:txPr>
          <a:bodyPr/>
          <a:lstStyle/>
          <a:p>
            <a:pPr>
              <a:defRPr lang="en-IN" sz="1300"/>
            </a:pPr>
            <a:endParaRPr lang="en-US"/>
          </a:p>
        </c:txPr>
        <c:crossAx val="67285376"/>
        <c:crosses val="autoZero"/>
        <c:auto val="1"/>
        <c:lblAlgn val="ctr"/>
        <c:lblOffset val="100"/>
      </c:catAx>
      <c:valAx>
        <c:axId val="67285376"/>
        <c:scaling>
          <c:orientation val="minMax"/>
        </c:scaling>
        <c:axPos val="b"/>
        <c:majorGridlines/>
        <c:title>
          <c:tx>
            <c:rich>
              <a:bodyPr/>
              <a:lstStyle/>
              <a:p>
                <a:pPr>
                  <a:defRPr lang="en-IN" sz="1300"/>
                </a:pPr>
                <a:endParaRPr lang="en-IN" sz="1300"/>
              </a:p>
              <a:p>
                <a:pPr>
                  <a:defRPr lang="en-IN" sz="1300"/>
                </a:pPr>
                <a:r>
                  <a:rPr lang="en-IN" sz="1300"/>
                  <a:t>PERCENTAGE OF BENEFICIARIES</a:t>
                </a:r>
              </a:p>
            </c:rich>
          </c:tx>
          <c:layout>
            <c:manualLayout>
              <c:xMode val="edge"/>
              <c:yMode val="edge"/>
              <c:x val="0.33576759127652811"/>
              <c:y val="0.91158059738172237"/>
            </c:manualLayout>
          </c:layout>
        </c:title>
        <c:numFmt formatCode="0%" sourceLinked="1"/>
        <c:tickLblPos val="nextTo"/>
        <c:txPr>
          <a:bodyPr/>
          <a:lstStyle/>
          <a:p>
            <a:pPr>
              <a:defRPr lang="en-IN" sz="1200"/>
            </a:pPr>
            <a:endParaRPr lang="en-US"/>
          </a:p>
        </c:txPr>
        <c:crossAx val="67262720"/>
        <c:crosses val="autoZero"/>
        <c:crossBetween val="between"/>
      </c:valAx>
    </c:plotArea>
    <c:legend>
      <c:legendPos val="r"/>
      <c:layout>
        <c:manualLayout>
          <c:xMode val="edge"/>
          <c:yMode val="edge"/>
          <c:x val="0.80566664142943667"/>
          <c:y val="0.32539994894564644"/>
          <c:w val="0.16136413723512291"/>
          <c:h val="0.19199143260396656"/>
        </c:manualLayout>
      </c:layout>
      <c:txPr>
        <a:bodyPr/>
        <a:lstStyle/>
        <a:p>
          <a:pPr>
            <a:defRPr lang="en-IN" sz="1300"/>
          </a:pPr>
          <a:endParaRPr lang="en-US"/>
        </a:p>
      </c:txPr>
    </c:legend>
    <c:plotVisOnly val="1"/>
  </c:chart>
  <c:externalData r:id="rId1"/>
</c:chartSpace>
</file>

<file path=ppt/charts/chart22.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manualLayout>
          <c:layoutTarget val="inner"/>
          <c:xMode val="edge"/>
          <c:yMode val="edge"/>
          <c:x val="0.20178437059912868"/>
          <c:y val="2.0791841739704189E-2"/>
          <c:w val="0.4043876306225283"/>
          <c:h val="0.80382672210066353"/>
        </c:manualLayout>
      </c:layout>
      <c:bar3DChart>
        <c:barDir val="bar"/>
        <c:grouping val="clustered"/>
        <c:ser>
          <c:idx val="0"/>
          <c:order val="0"/>
          <c:tx>
            <c:strRef>
              <c:f>Sheet31!$B$1</c:f>
              <c:strCache>
                <c:ptCount val="1"/>
                <c:pt idx="0">
                  <c:v>expenditure reduces to great extent</c:v>
                </c:pt>
              </c:strCache>
            </c:strRef>
          </c:tx>
          <c:dLbls>
            <c:dLbl>
              <c:idx val="0"/>
              <c:layout>
                <c:manualLayout>
                  <c:x val="2.6780847265876064E-2"/>
                  <c:y val="0"/>
                </c:manualLayout>
              </c:layout>
              <c:showVal val="1"/>
            </c:dLbl>
            <c:dLbl>
              <c:idx val="1"/>
              <c:layout>
                <c:manualLayout>
                  <c:x val="1.7853898177250548E-2"/>
                  <c:y val="-2.5989802174630292E-3"/>
                </c:manualLayout>
              </c:layout>
              <c:showVal val="1"/>
            </c:dLbl>
            <c:dLbl>
              <c:idx val="2"/>
              <c:layout>
                <c:manualLayout>
                  <c:x val="1.562216090509423E-2"/>
                  <c:y val="-5.1979604349260394E-3"/>
                </c:manualLayout>
              </c:layout>
              <c:showVal val="1"/>
            </c:dLbl>
            <c:dLbl>
              <c:idx val="3"/>
              <c:layout>
                <c:manualLayout>
                  <c:x val="2.0085635449407016E-2"/>
                  <c:y val="-7.7969406523890911E-3"/>
                </c:manualLayout>
              </c:layout>
              <c:showVal val="1"/>
            </c:dLbl>
            <c:dLbl>
              <c:idx val="4"/>
              <c:layout>
                <c:manualLayout>
                  <c:x val="2.0085635449407016E-2"/>
                  <c:y val="-1.039592086985208E-2"/>
                </c:manualLayout>
              </c:layout>
              <c:showVal val="1"/>
            </c:dLbl>
            <c:txPr>
              <a:bodyPr/>
              <a:lstStyle/>
              <a:p>
                <a:pPr>
                  <a:defRPr lang="en-IN" sz="1200"/>
                </a:pPr>
                <a:endParaRPr lang="en-US"/>
              </a:p>
            </c:txPr>
            <c:showVal val="1"/>
          </c:dLbls>
          <c:cat>
            <c:strRef>
              <c:f>Sheet31!$A$2:$A$6</c:f>
              <c:strCache>
                <c:ptCount val="5"/>
                <c:pt idx="0">
                  <c:v>no pension</c:v>
                </c:pt>
                <c:pt idx="1">
                  <c:v>below 500</c:v>
                </c:pt>
                <c:pt idx="2">
                  <c:v>501 - 1000</c:v>
                </c:pt>
                <c:pt idx="3">
                  <c:v>1001 - 2000</c:v>
                </c:pt>
                <c:pt idx="4">
                  <c:v>above 2000</c:v>
                </c:pt>
              </c:strCache>
            </c:strRef>
          </c:cat>
          <c:val>
            <c:numRef>
              <c:f>Sheet31!$B$2:$B$6</c:f>
              <c:numCache>
                <c:formatCode>0%</c:formatCode>
                <c:ptCount val="5"/>
                <c:pt idx="0">
                  <c:v>0.68</c:v>
                </c:pt>
                <c:pt idx="1">
                  <c:v>0.64000000000000368</c:v>
                </c:pt>
                <c:pt idx="2">
                  <c:v>0.83000000000000063</c:v>
                </c:pt>
                <c:pt idx="3">
                  <c:v>0.67000000000000415</c:v>
                </c:pt>
                <c:pt idx="4">
                  <c:v>1</c:v>
                </c:pt>
              </c:numCache>
            </c:numRef>
          </c:val>
        </c:ser>
        <c:ser>
          <c:idx val="1"/>
          <c:order val="1"/>
          <c:tx>
            <c:strRef>
              <c:f>Sheet31!$C$1</c:f>
              <c:strCache>
                <c:ptCount val="1"/>
                <c:pt idx="0">
                  <c:v> expenditure reduces to some extent</c:v>
                </c:pt>
              </c:strCache>
            </c:strRef>
          </c:tx>
          <c:dLbls>
            <c:dLbl>
              <c:idx val="0"/>
              <c:layout>
                <c:manualLayout>
                  <c:x val="2.2317372721563554E-2"/>
                  <c:y val="-2.0080294163631794E-2"/>
                </c:manualLayout>
              </c:layout>
              <c:showVal val="1"/>
            </c:dLbl>
            <c:dLbl>
              <c:idx val="1"/>
              <c:layout>
                <c:manualLayout>
                  <c:x val="1.3390423632938037E-2"/>
                  <c:y val="-2.2444138296853492E-2"/>
                </c:manualLayout>
              </c:layout>
              <c:showVal val="1"/>
            </c:dLbl>
            <c:dLbl>
              <c:idx val="2"/>
              <c:layout>
                <c:manualLayout>
                  <c:x val="1.3390423632938037E-2"/>
                  <c:y val="-1.866333833483555E-2"/>
                </c:manualLayout>
              </c:layout>
              <c:showVal val="1"/>
            </c:dLbl>
            <c:dLbl>
              <c:idx val="3"/>
              <c:layout>
                <c:manualLayout>
                  <c:x val="2.0085635449407016E-2"/>
                  <c:y val="-2.3625958041408508E-2"/>
                </c:manualLayout>
              </c:layout>
              <c:showVal val="1"/>
            </c:dLbl>
            <c:txPr>
              <a:bodyPr/>
              <a:lstStyle/>
              <a:p>
                <a:pPr>
                  <a:defRPr lang="en-IN" sz="1200"/>
                </a:pPr>
                <a:endParaRPr lang="en-US"/>
              </a:p>
            </c:txPr>
            <c:showVal val="1"/>
          </c:dLbls>
          <c:cat>
            <c:strRef>
              <c:f>Sheet31!$A$2:$A$6</c:f>
              <c:strCache>
                <c:ptCount val="5"/>
                <c:pt idx="0">
                  <c:v>no pension</c:v>
                </c:pt>
                <c:pt idx="1">
                  <c:v>below 500</c:v>
                </c:pt>
                <c:pt idx="2">
                  <c:v>501 - 1000</c:v>
                </c:pt>
                <c:pt idx="3">
                  <c:v>1001 - 2000</c:v>
                </c:pt>
                <c:pt idx="4">
                  <c:v>above 2000</c:v>
                </c:pt>
              </c:strCache>
            </c:strRef>
          </c:cat>
          <c:val>
            <c:numRef>
              <c:f>Sheet31!$C$2:$C$6</c:f>
              <c:numCache>
                <c:formatCode>0%</c:formatCode>
                <c:ptCount val="5"/>
                <c:pt idx="0">
                  <c:v>0.32000000000000184</c:v>
                </c:pt>
                <c:pt idx="1">
                  <c:v>0.36000000000000032</c:v>
                </c:pt>
                <c:pt idx="2">
                  <c:v>0.17</c:v>
                </c:pt>
                <c:pt idx="3">
                  <c:v>0.33000000000000207</c:v>
                </c:pt>
              </c:numCache>
            </c:numRef>
          </c:val>
        </c:ser>
        <c:dLbls>
          <c:showVal val="1"/>
        </c:dLbls>
        <c:shape val="box"/>
        <c:axId val="67336448"/>
        <c:axId val="67342720"/>
        <c:axId val="0"/>
      </c:bar3DChart>
      <c:catAx>
        <c:axId val="67336448"/>
        <c:scaling>
          <c:orientation val="minMax"/>
        </c:scaling>
        <c:axPos val="l"/>
        <c:title>
          <c:tx>
            <c:rich>
              <a:bodyPr rot="-5400000" vert="horz"/>
              <a:lstStyle/>
              <a:p>
                <a:pPr>
                  <a:defRPr lang="en-IN" sz="1300"/>
                </a:pPr>
                <a:r>
                  <a:rPr lang="en-IN" sz="1300">
                    <a:latin typeface="Times New Roman" pitchFamily="18" charset="0"/>
                    <a:cs typeface="Times New Roman" pitchFamily="18" charset="0"/>
                  </a:rPr>
                  <a:t>MONTHLY INCOME/PENSION</a:t>
                </a:r>
              </a:p>
              <a:p>
                <a:pPr>
                  <a:defRPr lang="en-IN" sz="1300"/>
                </a:pPr>
                <a:endParaRPr lang="en-IN" sz="1300">
                  <a:latin typeface="Times New Roman" pitchFamily="18" charset="0"/>
                  <a:cs typeface="Times New Roman" pitchFamily="18" charset="0"/>
                </a:endParaRPr>
              </a:p>
            </c:rich>
          </c:tx>
          <c:layout/>
        </c:title>
        <c:tickLblPos val="nextTo"/>
        <c:txPr>
          <a:bodyPr/>
          <a:lstStyle/>
          <a:p>
            <a:pPr>
              <a:defRPr lang="en-IN" sz="1200"/>
            </a:pPr>
            <a:endParaRPr lang="en-US"/>
          </a:p>
        </c:txPr>
        <c:crossAx val="67342720"/>
        <c:crosses val="autoZero"/>
        <c:auto val="1"/>
        <c:lblAlgn val="ctr"/>
        <c:lblOffset val="100"/>
      </c:catAx>
      <c:valAx>
        <c:axId val="67342720"/>
        <c:scaling>
          <c:orientation val="minMax"/>
        </c:scaling>
        <c:axPos val="b"/>
        <c:title>
          <c:tx>
            <c:rich>
              <a:bodyPr/>
              <a:lstStyle/>
              <a:p>
                <a:pPr>
                  <a:defRPr lang="en-IN" sz="1300"/>
                </a:pPr>
                <a:endParaRPr lang="en-IN" sz="1300">
                  <a:latin typeface="Times New Roman" pitchFamily="18" charset="0"/>
                  <a:cs typeface="Times New Roman" pitchFamily="18" charset="0"/>
                </a:endParaRPr>
              </a:p>
              <a:p>
                <a:pPr>
                  <a:defRPr lang="en-IN" sz="1300"/>
                </a:pPr>
                <a:r>
                  <a:rPr lang="en-IN" sz="1300">
                    <a:latin typeface="Times New Roman" pitchFamily="18" charset="0"/>
                    <a:cs typeface="Times New Roman" pitchFamily="18" charset="0"/>
                  </a:rPr>
                  <a:t>PERCENTAGE OF BENEFICIARIES</a:t>
                </a:r>
              </a:p>
            </c:rich>
          </c:tx>
          <c:layout/>
        </c:title>
        <c:numFmt formatCode="0%" sourceLinked="1"/>
        <c:tickLblPos val="nextTo"/>
        <c:txPr>
          <a:bodyPr/>
          <a:lstStyle/>
          <a:p>
            <a:pPr>
              <a:defRPr lang="en-IN" sz="1200"/>
            </a:pPr>
            <a:endParaRPr lang="en-US"/>
          </a:p>
        </c:txPr>
        <c:crossAx val="67336448"/>
        <c:crosses val="autoZero"/>
        <c:crossBetween val="between"/>
      </c:valAx>
    </c:plotArea>
    <c:legend>
      <c:legendPos val="r"/>
      <c:layout>
        <c:manualLayout>
          <c:xMode val="edge"/>
          <c:yMode val="edge"/>
          <c:x val="0.57755550611759665"/>
          <c:y val="0.55414760406767005"/>
          <c:w val="0.30862589300243243"/>
          <c:h val="0.15680077404588777"/>
        </c:manualLayout>
      </c:layout>
      <c:txPr>
        <a:bodyPr/>
        <a:lstStyle/>
        <a:p>
          <a:pPr>
            <a:defRPr lang="en-IN" sz="1200"/>
          </a:pPr>
          <a:endParaRPr lang="en-US"/>
        </a:p>
      </c:txPr>
    </c:legend>
    <c:plotVisOnly val="1"/>
  </c:chart>
  <c:externalData r:id="rId1"/>
</c:chartSpace>
</file>

<file path=ppt/charts/chart23.xml><?xml version="1.0" encoding="utf-8"?>
<c:chartSpace xmlns:c="http://schemas.openxmlformats.org/drawingml/2006/chart" xmlns:a="http://schemas.openxmlformats.org/drawingml/2006/main" xmlns:r="http://schemas.openxmlformats.org/officeDocument/2006/relationships">
  <c:date1904 val="1"/>
  <c:lang val="en-US"/>
  <c:style val="18"/>
  <c:chart>
    <c:autoTitleDeleted val="1"/>
    <c:plotArea>
      <c:layout>
        <c:manualLayout>
          <c:layoutTarget val="inner"/>
          <c:xMode val="edge"/>
          <c:yMode val="edge"/>
          <c:x val="0.12511225665137191"/>
          <c:y val="0.28719855801157379"/>
          <c:w val="0.46587265620574925"/>
          <c:h val="0.62415710084432219"/>
        </c:manualLayout>
      </c:layout>
      <c:pieChart>
        <c:varyColors val="1"/>
        <c:ser>
          <c:idx val="0"/>
          <c:order val="0"/>
          <c:dLbls>
            <c:txPr>
              <a:bodyPr/>
              <a:lstStyle/>
              <a:p>
                <a:pPr>
                  <a:defRPr lang="en-IN" sz="1300"/>
                </a:pPr>
                <a:endParaRPr lang="en-US"/>
              </a:p>
            </c:txPr>
            <c:dLblPos val="outEnd"/>
            <c:showVal val="1"/>
          </c:dLbls>
          <c:cat>
            <c:strRef>
              <c:f>Sheet20!$A$1:$A$3</c:f>
              <c:strCache>
                <c:ptCount val="3"/>
                <c:pt idx="0">
                  <c:v>yes, for all types of diseases</c:v>
                </c:pt>
                <c:pt idx="1">
                  <c:v>yes, for some of the diseases</c:v>
                </c:pt>
                <c:pt idx="2">
                  <c:v>no, only takes medicines as these are free</c:v>
                </c:pt>
              </c:strCache>
            </c:strRef>
          </c:cat>
          <c:val>
            <c:numRef>
              <c:f>Sheet20!$B$1:$B$3</c:f>
              <c:numCache>
                <c:formatCode>0%</c:formatCode>
                <c:ptCount val="3"/>
                <c:pt idx="0">
                  <c:v>0.76000000000000689</c:v>
                </c:pt>
                <c:pt idx="1">
                  <c:v>0.22</c:v>
                </c:pt>
                <c:pt idx="2">
                  <c:v>2.0000000000000011E-2</c:v>
                </c:pt>
              </c:numCache>
            </c:numRef>
          </c:val>
        </c:ser>
        <c:dLbls>
          <c:showVal val="1"/>
        </c:dLbls>
        <c:firstSliceAng val="0"/>
      </c:pieChart>
    </c:plotArea>
    <c:legend>
      <c:legendPos val="r"/>
      <c:layout>
        <c:manualLayout>
          <c:xMode val="edge"/>
          <c:yMode val="edge"/>
          <c:x val="0.58085528513481266"/>
          <c:y val="3.0702181905258231E-2"/>
          <c:w val="0.38126592698639944"/>
          <c:h val="0.32321083299292452"/>
        </c:manualLayout>
      </c:layout>
      <c:txPr>
        <a:bodyPr/>
        <a:lstStyle/>
        <a:p>
          <a:pPr>
            <a:defRPr lang="en-IN" sz="1400">
              <a:latin typeface="Times New Roman" pitchFamily="18" charset="0"/>
              <a:cs typeface="Times New Roman" pitchFamily="18" charset="0"/>
            </a:defRPr>
          </a:pPr>
          <a:endParaRPr lang="en-US"/>
        </a:p>
      </c:txPr>
    </c:legend>
    <c:plotVisOnly val="1"/>
  </c:chart>
  <c:externalData r:id="rId1"/>
</c:chartSpace>
</file>

<file path=ppt/charts/chart24.xml><?xml version="1.0" encoding="utf-8"?>
<c:chartSpace xmlns:c="http://schemas.openxmlformats.org/drawingml/2006/chart" xmlns:a="http://schemas.openxmlformats.org/drawingml/2006/main" xmlns:r="http://schemas.openxmlformats.org/officeDocument/2006/relationships">
  <c:date1904 val="1"/>
  <c:lang val="en-US"/>
  <c:style val="6"/>
  <c:chart>
    <c:autoTitleDeleted val="1"/>
    <c:view3D>
      <c:rAngAx val="1"/>
    </c:view3D>
    <c:sideWall>
      <c:spPr>
        <a:noFill/>
        <a:ln w="25400">
          <a:noFill/>
        </a:ln>
      </c:spPr>
    </c:sideWall>
    <c:backWall>
      <c:spPr>
        <a:noFill/>
        <a:ln w="25400">
          <a:noFill/>
        </a:ln>
      </c:spPr>
    </c:backWall>
    <c:plotArea>
      <c:layout>
        <c:manualLayout>
          <c:layoutTarget val="inner"/>
          <c:xMode val="edge"/>
          <c:yMode val="edge"/>
          <c:x val="0.21425107065545371"/>
          <c:y val="3.355777603839738E-2"/>
          <c:w val="0.66798192053425265"/>
          <c:h val="0.72898029574294432"/>
        </c:manualLayout>
      </c:layout>
      <c:bar3DChart>
        <c:barDir val="bar"/>
        <c:grouping val="stacked"/>
        <c:ser>
          <c:idx val="0"/>
          <c:order val="0"/>
          <c:dLbls>
            <c:dLbl>
              <c:idx val="0"/>
              <c:layout>
                <c:manualLayout>
                  <c:x val="0.36455186304129095"/>
                  <c:y val="-9.6852397267135504E-3"/>
                </c:manualLayout>
              </c:layout>
              <c:showVal val="1"/>
            </c:dLbl>
            <c:dLbl>
              <c:idx val="1"/>
              <c:layout>
                <c:manualLayout>
                  <c:x val="0.38670694864048338"/>
                  <c:y val="-1.6142066211189281E-2"/>
                </c:manualLayout>
              </c:layout>
              <c:showVal val="1"/>
            </c:dLbl>
            <c:dLbl>
              <c:idx val="2"/>
              <c:layout>
                <c:manualLayout>
                  <c:x val="0.24974807907319874"/>
                  <c:y val="-1.9863356775059605E-2"/>
                </c:manualLayout>
              </c:layout>
              <c:showVal val="1"/>
            </c:dLbl>
            <c:dLbl>
              <c:idx val="3"/>
              <c:layout>
                <c:manualLayout>
                  <c:x val="5.4380664652568675E-2"/>
                  <c:y val="-9.6852300242131067E-3"/>
                </c:manualLayout>
              </c:layout>
              <c:showVal val="1"/>
            </c:dLbl>
            <c:txPr>
              <a:bodyPr/>
              <a:lstStyle/>
              <a:p>
                <a:pPr>
                  <a:defRPr lang="en-IN" sz="1300"/>
                </a:pPr>
                <a:endParaRPr lang="en-US"/>
              </a:p>
            </c:txPr>
            <c:showVal val="1"/>
          </c:dLbls>
          <c:cat>
            <c:strRef>
              <c:f>Sheet24!$A$1:$A$3</c:f>
              <c:strCache>
                <c:ptCount val="3"/>
                <c:pt idx="0">
                  <c:v>always</c:v>
                </c:pt>
                <c:pt idx="1">
                  <c:v>sometimes</c:v>
                </c:pt>
                <c:pt idx="2">
                  <c:v>if somebody asks</c:v>
                </c:pt>
              </c:strCache>
            </c:strRef>
          </c:cat>
          <c:val>
            <c:numRef>
              <c:f>Sheet24!$B$1:$B$3</c:f>
              <c:numCache>
                <c:formatCode>0%</c:formatCode>
                <c:ptCount val="3"/>
                <c:pt idx="0">
                  <c:v>0.36000000000000032</c:v>
                </c:pt>
                <c:pt idx="1">
                  <c:v>0.42000000000000032</c:v>
                </c:pt>
                <c:pt idx="2">
                  <c:v>0.22</c:v>
                </c:pt>
              </c:numCache>
            </c:numRef>
          </c:val>
        </c:ser>
        <c:dLbls>
          <c:showVal val="1"/>
        </c:dLbls>
        <c:shape val="box"/>
        <c:axId val="67213952"/>
        <c:axId val="67384064"/>
        <c:axId val="0"/>
      </c:bar3DChart>
      <c:catAx>
        <c:axId val="67213952"/>
        <c:scaling>
          <c:orientation val="minMax"/>
        </c:scaling>
        <c:axPos val="l"/>
        <c:title>
          <c:tx>
            <c:rich>
              <a:bodyPr rot="-5400000" vert="horz"/>
              <a:lstStyle/>
              <a:p>
                <a:pPr>
                  <a:defRPr lang="en-IN" sz="1300"/>
                </a:pPr>
                <a:r>
                  <a:rPr lang="en-IN" sz="1300">
                    <a:latin typeface="Times New Roman" pitchFamily="18" charset="0"/>
                    <a:cs typeface="Times New Roman" pitchFamily="18" charset="0"/>
                  </a:rPr>
                  <a:t>REFER OTHER ELDERS TO MMU</a:t>
                </a:r>
              </a:p>
              <a:p>
                <a:pPr>
                  <a:defRPr lang="en-IN" sz="1300"/>
                </a:pPr>
                <a:endParaRPr lang="en-IN" sz="1300">
                  <a:latin typeface="Times New Roman" pitchFamily="18" charset="0"/>
                  <a:cs typeface="Times New Roman" pitchFamily="18" charset="0"/>
                </a:endParaRPr>
              </a:p>
              <a:p>
                <a:pPr>
                  <a:defRPr lang="en-IN" sz="1300"/>
                </a:pPr>
                <a:endParaRPr lang="en-IN" sz="1300">
                  <a:latin typeface="Times New Roman" pitchFamily="18" charset="0"/>
                  <a:cs typeface="Times New Roman" pitchFamily="18" charset="0"/>
                </a:endParaRPr>
              </a:p>
            </c:rich>
          </c:tx>
          <c:layout>
            <c:manualLayout>
              <c:xMode val="edge"/>
              <c:yMode val="edge"/>
              <c:x val="2.5604810216030692E-2"/>
              <c:y val="0.18943794525684302"/>
            </c:manualLayout>
          </c:layout>
        </c:title>
        <c:tickLblPos val="nextTo"/>
        <c:txPr>
          <a:bodyPr/>
          <a:lstStyle/>
          <a:p>
            <a:pPr>
              <a:defRPr lang="en-IN" sz="1300">
                <a:latin typeface="Times New Roman" pitchFamily="18" charset="0"/>
                <a:cs typeface="Times New Roman" pitchFamily="18" charset="0"/>
              </a:defRPr>
            </a:pPr>
            <a:endParaRPr lang="en-US"/>
          </a:p>
        </c:txPr>
        <c:crossAx val="67384064"/>
        <c:crosses val="autoZero"/>
        <c:auto val="1"/>
        <c:lblAlgn val="ctr"/>
        <c:lblOffset val="100"/>
      </c:catAx>
      <c:valAx>
        <c:axId val="67384064"/>
        <c:scaling>
          <c:orientation val="minMax"/>
        </c:scaling>
        <c:axPos val="b"/>
        <c:title>
          <c:tx>
            <c:rich>
              <a:bodyPr/>
              <a:lstStyle/>
              <a:p>
                <a:pPr>
                  <a:defRPr lang="en-IN" sz="1300"/>
                </a:pPr>
                <a:endParaRPr lang="en-IN" sz="1300">
                  <a:latin typeface="Times New Roman" pitchFamily="18" charset="0"/>
                  <a:cs typeface="Times New Roman" pitchFamily="18" charset="0"/>
                </a:endParaRPr>
              </a:p>
              <a:p>
                <a:pPr>
                  <a:defRPr lang="en-IN" sz="1300"/>
                </a:pPr>
                <a:r>
                  <a:rPr lang="en-IN" sz="1300">
                    <a:latin typeface="Times New Roman" pitchFamily="18" charset="0"/>
                    <a:cs typeface="Times New Roman" pitchFamily="18" charset="0"/>
                  </a:rPr>
                  <a:t>PERCENTAGE</a:t>
                </a:r>
                <a:r>
                  <a:rPr lang="en-IN" sz="1300" baseline="0">
                    <a:latin typeface="Times New Roman" pitchFamily="18" charset="0"/>
                    <a:cs typeface="Times New Roman" pitchFamily="18" charset="0"/>
                  </a:rPr>
                  <a:t> OF BENEFICIARIES</a:t>
                </a:r>
                <a:endParaRPr lang="en-IN" sz="1300">
                  <a:latin typeface="Times New Roman" pitchFamily="18" charset="0"/>
                  <a:cs typeface="Times New Roman" pitchFamily="18" charset="0"/>
                </a:endParaRPr>
              </a:p>
            </c:rich>
          </c:tx>
          <c:layout/>
        </c:title>
        <c:numFmt formatCode="0%" sourceLinked="1"/>
        <c:tickLblPos val="nextTo"/>
        <c:txPr>
          <a:bodyPr/>
          <a:lstStyle/>
          <a:p>
            <a:pPr>
              <a:defRPr lang="en-IN" sz="1300"/>
            </a:pPr>
            <a:endParaRPr lang="en-US"/>
          </a:p>
        </c:txPr>
        <c:crossAx val="67213952"/>
        <c:crosses val="autoZero"/>
        <c:crossBetween val="between"/>
      </c:valAx>
    </c:plotArea>
    <c:plotVisOnly val="1"/>
  </c:chart>
  <c:externalData r:id="rId1"/>
</c:chartSpace>
</file>

<file path=ppt/charts/chart25.xml><?xml version="1.0" encoding="utf-8"?>
<c:chartSpace xmlns:c="http://schemas.openxmlformats.org/drawingml/2006/chart" xmlns:a="http://schemas.openxmlformats.org/drawingml/2006/main" xmlns:r="http://schemas.openxmlformats.org/officeDocument/2006/relationships">
  <c:date1904 val="1"/>
  <c:lang val="en-US"/>
  <c:style val="7"/>
  <c:chart>
    <c:autoTitleDeleted val="1"/>
    <c:view3D>
      <c:rAngAx val="1"/>
    </c:view3D>
    <c:plotArea>
      <c:layout>
        <c:manualLayout>
          <c:layoutTarget val="inner"/>
          <c:xMode val="edge"/>
          <c:yMode val="edge"/>
          <c:x val="0.44752268536557338"/>
          <c:y val="5.0109615102502496E-2"/>
          <c:w val="0.44611396231721062"/>
          <c:h val="0.76436558082365658"/>
        </c:manualLayout>
      </c:layout>
      <c:bar3DChart>
        <c:barDir val="bar"/>
        <c:grouping val="clustered"/>
        <c:ser>
          <c:idx val="0"/>
          <c:order val="0"/>
          <c:spPr>
            <a:solidFill>
              <a:srgbClr val="FFFF00"/>
            </a:solidFill>
          </c:spPr>
          <c:dLbls>
            <c:dLbl>
              <c:idx val="0"/>
              <c:layout>
                <c:manualLayout>
                  <c:x val="2.127659178410831E-2"/>
                  <c:y val="-9.0497737556560001E-3"/>
                </c:manualLayout>
              </c:layout>
              <c:showVal val="1"/>
            </c:dLbl>
            <c:dLbl>
              <c:idx val="1"/>
              <c:layout>
                <c:manualLayout>
                  <c:x val="1.6548460276528683E-2"/>
                  <c:y val="-9.0497737556561059E-3"/>
                </c:manualLayout>
              </c:layout>
              <c:showVal val="1"/>
            </c:dLbl>
            <c:dLbl>
              <c:idx val="2"/>
              <c:layout>
                <c:manualLayout>
                  <c:x val="1.4184394522738866E-2"/>
                  <c:y val="-9.0497737556561059E-3"/>
                </c:manualLayout>
              </c:layout>
              <c:showVal val="1"/>
            </c:dLbl>
            <c:dLbl>
              <c:idx val="3"/>
              <c:layout>
                <c:manualLayout>
                  <c:x val="2.8368789045477523E-2"/>
                  <c:y val="-9.0497737556561059E-3"/>
                </c:manualLayout>
              </c:layout>
              <c:showVal val="1"/>
            </c:dLbl>
            <c:txPr>
              <a:bodyPr/>
              <a:lstStyle/>
              <a:p>
                <a:pPr>
                  <a:defRPr lang="en-IN" sz="1300"/>
                </a:pPr>
                <a:endParaRPr lang="en-US"/>
              </a:p>
            </c:txPr>
            <c:showVal val="1"/>
          </c:dLbls>
          <c:cat>
            <c:strRef>
              <c:f>Sheet25!$A$1:$A$4</c:f>
              <c:strCache>
                <c:ptCount val="3"/>
                <c:pt idx="0">
                  <c:v>very much beneficial</c:v>
                </c:pt>
                <c:pt idx="1">
                  <c:v>somewhat beneficial</c:v>
                </c:pt>
                <c:pt idx="2">
                  <c:v>more beneficial if more services are provided</c:v>
                </c:pt>
              </c:strCache>
            </c:strRef>
          </c:cat>
          <c:val>
            <c:numRef>
              <c:f>Sheet25!$B$1:$B$4</c:f>
              <c:numCache>
                <c:formatCode>0%</c:formatCode>
                <c:ptCount val="4"/>
                <c:pt idx="0">
                  <c:v>0.66000000000000536</c:v>
                </c:pt>
                <c:pt idx="1">
                  <c:v>7.0000000000000021E-2</c:v>
                </c:pt>
                <c:pt idx="2">
                  <c:v>0.27</c:v>
                </c:pt>
              </c:numCache>
            </c:numRef>
          </c:val>
        </c:ser>
        <c:dLbls>
          <c:showVal val="1"/>
        </c:dLbls>
        <c:shape val="cylinder"/>
        <c:axId val="67425408"/>
        <c:axId val="67427328"/>
        <c:axId val="0"/>
      </c:bar3DChart>
      <c:catAx>
        <c:axId val="67425408"/>
        <c:scaling>
          <c:orientation val="minMax"/>
        </c:scaling>
        <c:axPos val="l"/>
        <c:title>
          <c:tx>
            <c:rich>
              <a:bodyPr rot="-5400000" vert="horz"/>
              <a:lstStyle/>
              <a:p>
                <a:pPr>
                  <a:defRPr lang="en-IN" sz="1200"/>
                </a:pPr>
                <a:r>
                  <a:rPr lang="en-IN" sz="1200">
                    <a:latin typeface="Times New Roman" pitchFamily="18" charset="0"/>
                    <a:cs typeface="Times New Roman" pitchFamily="18" charset="0"/>
                  </a:rPr>
                  <a:t>LEVEL OF BENEFIT</a:t>
                </a:r>
              </a:p>
              <a:p>
                <a:pPr>
                  <a:defRPr lang="en-IN" sz="1200"/>
                </a:pPr>
                <a:endParaRPr lang="en-IN" sz="1200">
                  <a:latin typeface="Times New Roman" pitchFamily="18" charset="0"/>
                  <a:cs typeface="Times New Roman" pitchFamily="18" charset="0"/>
                </a:endParaRPr>
              </a:p>
              <a:p>
                <a:pPr>
                  <a:defRPr lang="en-IN" sz="1200"/>
                </a:pPr>
                <a:endParaRPr lang="en-IN" sz="1200">
                  <a:latin typeface="Times New Roman" pitchFamily="18" charset="0"/>
                  <a:cs typeface="Times New Roman" pitchFamily="18" charset="0"/>
                </a:endParaRPr>
              </a:p>
              <a:p>
                <a:pPr>
                  <a:defRPr lang="en-IN" sz="1200"/>
                </a:pPr>
                <a:endParaRPr lang="en-IN" sz="1200">
                  <a:latin typeface="Times New Roman" pitchFamily="18" charset="0"/>
                  <a:cs typeface="Times New Roman" pitchFamily="18" charset="0"/>
                </a:endParaRPr>
              </a:p>
              <a:p>
                <a:pPr>
                  <a:defRPr lang="en-IN" sz="1200"/>
                </a:pPr>
                <a:endParaRPr lang="en-IN" sz="1200">
                  <a:latin typeface="Times New Roman" pitchFamily="18" charset="0"/>
                  <a:cs typeface="Times New Roman" pitchFamily="18" charset="0"/>
                </a:endParaRPr>
              </a:p>
              <a:p>
                <a:pPr>
                  <a:defRPr lang="en-IN" sz="1200"/>
                </a:pPr>
                <a:r>
                  <a:rPr lang="en-IN" sz="1200">
                    <a:latin typeface="Times New Roman" pitchFamily="18" charset="0"/>
                    <a:cs typeface="Times New Roman" pitchFamily="18" charset="0"/>
                  </a:rPr>
                  <a:t> </a:t>
                </a:r>
              </a:p>
            </c:rich>
          </c:tx>
          <c:layout>
            <c:manualLayout>
              <c:xMode val="edge"/>
              <c:yMode val="edge"/>
              <c:x val="5.0499507874015803E-2"/>
              <c:y val="0.29367956366515546"/>
            </c:manualLayout>
          </c:layout>
        </c:title>
        <c:tickLblPos val="nextTo"/>
        <c:txPr>
          <a:bodyPr/>
          <a:lstStyle/>
          <a:p>
            <a:pPr>
              <a:defRPr lang="en-IN" sz="1300">
                <a:latin typeface="Times New Roman" pitchFamily="18" charset="0"/>
                <a:cs typeface="Times New Roman" pitchFamily="18" charset="0"/>
              </a:defRPr>
            </a:pPr>
            <a:endParaRPr lang="en-US"/>
          </a:p>
        </c:txPr>
        <c:crossAx val="67427328"/>
        <c:crosses val="autoZero"/>
        <c:auto val="1"/>
        <c:lblAlgn val="ctr"/>
        <c:lblOffset val="100"/>
      </c:catAx>
      <c:valAx>
        <c:axId val="67427328"/>
        <c:scaling>
          <c:orientation val="minMax"/>
        </c:scaling>
        <c:axPos val="b"/>
        <c:title>
          <c:tx>
            <c:rich>
              <a:bodyPr/>
              <a:lstStyle/>
              <a:p>
                <a:pPr algn="ctr">
                  <a:defRPr lang="en-IN" sz="1300"/>
                </a:pPr>
                <a:endParaRPr lang="en-IN" sz="1300">
                  <a:latin typeface="Times New Roman" pitchFamily="18" charset="0"/>
                  <a:cs typeface="Times New Roman" pitchFamily="18" charset="0"/>
                </a:endParaRPr>
              </a:p>
              <a:p>
                <a:pPr algn="ctr">
                  <a:defRPr lang="en-IN" sz="1300"/>
                </a:pPr>
                <a:endParaRPr lang="en-IN" sz="1300">
                  <a:latin typeface="Times New Roman" pitchFamily="18" charset="0"/>
                  <a:cs typeface="Times New Roman" pitchFamily="18" charset="0"/>
                </a:endParaRPr>
              </a:p>
              <a:p>
                <a:pPr algn="ctr">
                  <a:defRPr lang="en-IN" sz="1300"/>
                </a:pPr>
                <a:r>
                  <a:rPr lang="en-IN" sz="1300">
                    <a:latin typeface="Times New Roman" pitchFamily="18" charset="0"/>
                    <a:cs typeface="Times New Roman" pitchFamily="18" charset="0"/>
                  </a:rPr>
                  <a:t>PERCENTAGE OF BENEFICIARIES</a:t>
                </a:r>
              </a:p>
            </c:rich>
          </c:tx>
          <c:layout/>
        </c:title>
        <c:numFmt formatCode="0%" sourceLinked="1"/>
        <c:tickLblPos val="nextTo"/>
        <c:txPr>
          <a:bodyPr/>
          <a:lstStyle/>
          <a:p>
            <a:pPr>
              <a:defRPr lang="en-IN" sz="1300"/>
            </a:pPr>
            <a:endParaRPr lang="en-US"/>
          </a:p>
        </c:txPr>
        <c:crossAx val="67425408"/>
        <c:crosses val="autoZero"/>
        <c:crossBetween val="between"/>
      </c:valAx>
    </c:plotArea>
    <c:plotVisOnly val="1"/>
  </c:chart>
  <c:externalData r:id="rId1"/>
</c:chartSpace>
</file>

<file path=ppt/charts/chart26.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7.3526698823212694E-2"/>
          <c:y val="0.1576036391156744"/>
          <c:w val="0.84179052580986991"/>
          <c:h val="0.66165546392014474"/>
        </c:manualLayout>
      </c:layout>
      <c:barChart>
        <c:barDir val="col"/>
        <c:grouping val="clustered"/>
        <c:ser>
          <c:idx val="0"/>
          <c:order val="0"/>
          <c:dLbls>
            <c:txPr>
              <a:bodyPr/>
              <a:lstStyle/>
              <a:p>
                <a:pPr>
                  <a:defRPr sz="1300"/>
                </a:pPr>
                <a:endParaRPr lang="en-US"/>
              </a:p>
            </c:txPr>
            <c:showVal val="1"/>
          </c:dLbls>
          <c:cat>
            <c:strRef>
              <c:f>Sheet27!$A$1:$A$6</c:f>
              <c:strCache>
                <c:ptCount val="6"/>
                <c:pt idx="0">
                  <c:v>satisfied with current services</c:v>
                </c:pt>
                <c:pt idx="1">
                  <c:v>provide diagnostic services</c:v>
                </c:pt>
                <c:pt idx="2">
                  <c:v>provide rehablitative services</c:v>
                </c:pt>
                <c:pt idx="3">
                  <c:v>increase the number of doctors</c:v>
                </c:pt>
                <c:pt idx="4">
                  <c:v>better quality of medicines</c:v>
                </c:pt>
                <c:pt idx="5">
                  <c:v>don't know</c:v>
                </c:pt>
              </c:strCache>
            </c:strRef>
          </c:cat>
          <c:val>
            <c:numRef>
              <c:f>Sheet27!$B$1:$B$6</c:f>
              <c:numCache>
                <c:formatCode>0%</c:formatCode>
                <c:ptCount val="6"/>
                <c:pt idx="0">
                  <c:v>0.22</c:v>
                </c:pt>
                <c:pt idx="1">
                  <c:v>0.38000000000000234</c:v>
                </c:pt>
                <c:pt idx="2">
                  <c:v>0.1</c:v>
                </c:pt>
                <c:pt idx="3">
                  <c:v>4.0000000000000022E-2</c:v>
                </c:pt>
                <c:pt idx="4">
                  <c:v>0.19</c:v>
                </c:pt>
                <c:pt idx="5">
                  <c:v>7.0000000000000021E-2</c:v>
                </c:pt>
              </c:numCache>
            </c:numRef>
          </c:val>
        </c:ser>
        <c:dLbls>
          <c:showVal val="1"/>
        </c:dLbls>
        <c:axId val="67456000"/>
        <c:axId val="67482752"/>
      </c:barChart>
      <c:catAx>
        <c:axId val="67456000"/>
        <c:scaling>
          <c:orientation val="minMax"/>
        </c:scaling>
        <c:axPos val="b"/>
        <c:title>
          <c:tx>
            <c:rich>
              <a:bodyPr/>
              <a:lstStyle/>
              <a:p>
                <a:pPr>
                  <a:defRPr lang="en-IN" sz="1200"/>
                </a:pPr>
                <a:r>
                  <a:rPr lang="en-IN" sz="1200">
                    <a:latin typeface="Times New Roman" pitchFamily="18" charset="0"/>
                    <a:cs typeface="Times New Roman" pitchFamily="18" charset="0"/>
                  </a:rPr>
                  <a:t>REQUIRED SERVICES</a:t>
                </a:r>
              </a:p>
            </c:rich>
          </c:tx>
          <c:layout/>
        </c:title>
        <c:tickLblPos val="nextTo"/>
        <c:txPr>
          <a:bodyPr/>
          <a:lstStyle/>
          <a:p>
            <a:pPr>
              <a:defRPr lang="en-IN" sz="1300">
                <a:latin typeface="Times New Roman" pitchFamily="18" charset="0"/>
                <a:cs typeface="Times New Roman" pitchFamily="18" charset="0"/>
              </a:defRPr>
            </a:pPr>
            <a:endParaRPr lang="en-US"/>
          </a:p>
        </c:txPr>
        <c:crossAx val="67482752"/>
        <c:crosses val="autoZero"/>
        <c:auto val="1"/>
        <c:lblAlgn val="ctr"/>
        <c:lblOffset val="100"/>
      </c:catAx>
      <c:valAx>
        <c:axId val="67482752"/>
        <c:scaling>
          <c:orientation val="minMax"/>
        </c:scaling>
        <c:axPos val="l"/>
        <c:title>
          <c:tx>
            <c:rich>
              <a:bodyPr rot="-5400000" vert="horz"/>
              <a:lstStyle/>
              <a:p>
                <a:pPr>
                  <a:defRPr lang="en-IN" sz="1200"/>
                </a:pPr>
                <a:r>
                  <a:rPr lang="en-IN" sz="1200">
                    <a:latin typeface="Times New Roman" pitchFamily="18" charset="0"/>
                    <a:cs typeface="Times New Roman" pitchFamily="18" charset="0"/>
                  </a:rPr>
                  <a:t>PERCENTAGE OF BENEFICIARIES</a:t>
                </a:r>
              </a:p>
              <a:p>
                <a:pPr>
                  <a:defRPr lang="en-IN" sz="1200"/>
                </a:pPr>
                <a:endParaRPr lang="en-IN" sz="1200">
                  <a:latin typeface="Times New Roman" pitchFamily="18" charset="0"/>
                  <a:cs typeface="Times New Roman" pitchFamily="18" charset="0"/>
                </a:endParaRPr>
              </a:p>
              <a:p>
                <a:pPr>
                  <a:defRPr lang="en-IN" sz="1200"/>
                </a:pPr>
                <a:endParaRPr lang="en-IN" sz="1200">
                  <a:latin typeface="Times New Roman" pitchFamily="18" charset="0"/>
                  <a:cs typeface="Times New Roman" pitchFamily="18" charset="0"/>
                </a:endParaRPr>
              </a:p>
              <a:p>
                <a:pPr>
                  <a:defRPr lang="en-IN" sz="1200"/>
                </a:pPr>
                <a:endParaRPr lang="en-IN" sz="1200">
                  <a:latin typeface="Times New Roman" pitchFamily="18" charset="0"/>
                  <a:cs typeface="Times New Roman" pitchFamily="18" charset="0"/>
                </a:endParaRPr>
              </a:p>
            </c:rich>
          </c:tx>
          <c:layout>
            <c:manualLayout>
              <c:xMode val="edge"/>
              <c:yMode val="edge"/>
              <c:x val="7.5220465819893501E-2"/>
              <c:y val="0.12443844845825475"/>
            </c:manualLayout>
          </c:layout>
        </c:title>
        <c:numFmt formatCode="0%" sourceLinked="1"/>
        <c:tickLblPos val="nextTo"/>
        <c:txPr>
          <a:bodyPr/>
          <a:lstStyle/>
          <a:p>
            <a:pPr>
              <a:defRPr lang="en-IN" sz="1300"/>
            </a:pPr>
            <a:endParaRPr lang="en-US"/>
          </a:p>
        </c:txPr>
        <c:crossAx val="67456000"/>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32"/>
  <c:chart>
    <c:autoTitleDeleted val="1"/>
    <c:plotArea>
      <c:layout>
        <c:manualLayout>
          <c:layoutTarget val="inner"/>
          <c:xMode val="edge"/>
          <c:yMode val="edge"/>
          <c:x val="0.23603720531912462"/>
          <c:y val="9.9075146778723269E-2"/>
          <c:w val="0.49584604039298935"/>
          <c:h val="0.68214895831288358"/>
        </c:manualLayout>
      </c:layout>
      <c:pieChart>
        <c:varyColors val="1"/>
        <c:ser>
          <c:idx val="0"/>
          <c:order val="0"/>
          <c:dLbls>
            <c:txPr>
              <a:bodyPr/>
              <a:lstStyle/>
              <a:p>
                <a:pPr>
                  <a:defRPr sz="1200"/>
                </a:pPr>
                <a:endParaRPr lang="en-US"/>
              </a:p>
            </c:txPr>
            <c:showPercent val="1"/>
          </c:dLbls>
          <c:cat>
            <c:strRef>
              <c:f>Sheet26!$A$1:$A$2</c:f>
              <c:strCache>
                <c:ptCount val="2"/>
                <c:pt idx="0">
                  <c:v>yes</c:v>
                </c:pt>
                <c:pt idx="1">
                  <c:v>no</c:v>
                </c:pt>
              </c:strCache>
            </c:strRef>
          </c:cat>
          <c:val>
            <c:numRef>
              <c:f>Sheet26!$B$1:$B$2</c:f>
              <c:numCache>
                <c:formatCode>0%</c:formatCode>
                <c:ptCount val="2"/>
                <c:pt idx="0">
                  <c:v>6.0000000000000032E-2</c:v>
                </c:pt>
                <c:pt idx="1">
                  <c:v>0.92</c:v>
                </c:pt>
              </c:numCache>
            </c:numRef>
          </c:val>
        </c:ser>
        <c:dLbls>
          <c:showPercent val="1"/>
        </c:dLbls>
        <c:firstSliceAng val="0"/>
      </c:pieChart>
    </c:plotArea>
    <c:legend>
      <c:legendPos val="r"/>
      <c:legendEntry>
        <c:idx val="0"/>
        <c:txPr>
          <a:bodyPr/>
          <a:lstStyle/>
          <a:p>
            <a:pPr>
              <a:defRPr lang="en-IN" sz="1800">
                <a:latin typeface="Times New Roman" pitchFamily="18" charset="0"/>
                <a:cs typeface="Times New Roman" pitchFamily="18" charset="0"/>
              </a:defRPr>
            </a:pPr>
            <a:endParaRPr lang="en-US"/>
          </a:p>
        </c:txPr>
      </c:legendEntry>
      <c:legendEntry>
        <c:idx val="1"/>
        <c:txPr>
          <a:bodyPr/>
          <a:lstStyle/>
          <a:p>
            <a:pPr>
              <a:defRPr lang="en-IN" sz="1800">
                <a:latin typeface="Times New Roman" pitchFamily="18" charset="0"/>
                <a:cs typeface="Times New Roman" pitchFamily="18" charset="0"/>
              </a:defRPr>
            </a:pPr>
            <a:endParaRPr lang="en-US"/>
          </a:p>
        </c:txPr>
      </c:legendEntry>
      <c:layout>
        <c:manualLayout>
          <c:xMode val="edge"/>
          <c:yMode val="edge"/>
          <c:x val="0.76731603111544577"/>
          <c:y val="0.12246810794535982"/>
          <c:w val="0.16018572677477877"/>
          <c:h val="0.15655978164824183"/>
        </c:manualLayout>
      </c:layout>
      <c:txPr>
        <a:bodyPr/>
        <a:lstStyle/>
        <a:p>
          <a:pPr>
            <a:defRPr lang="en-IN" sz="1600">
              <a:latin typeface="Times New Roman" pitchFamily="18" charset="0"/>
              <a:cs typeface="Times New Roman" pitchFamily="18" charset="0"/>
            </a:defRPr>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7059951881014873"/>
          <c:y val="0.20118751285121614"/>
          <c:w val="0.76748512685914261"/>
          <c:h val="0.58378250753589989"/>
        </c:manualLayout>
      </c:layout>
      <c:barChart>
        <c:barDir val="col"/>
        <c:grouping val="clustered"/>
        <c:ser>
          <c:idx val="0"/>
          <c:order val="0"/>
          <c:spPr>
            <a:solidFill>
              <a:srgbClr val="92D050"/>
            </a:solidFill>
          </c:spPr>
          <c:dLbls>
            <c:dLbl>
              <c:idx val="0"/>
              <c:layout/>
              <c:tx>
                <c:rich>
                  <a:bodyPr/>
                  <a:lstStyle/>
                  <a:p>
                    <a:r>
                      <a:rPr lang="en-US"/>
                      <a:t>23%</a:t>
                    </a:r>
                  </a:p>
                </c:rich>
              </c:tx>
              <c:showVal val="1"/>
            </c:dLbl>
            <c:dLbl>
              <c:idx val="1"/>
              <c:layout/>
              <c:tx>
                <c:rich>
                  <a:bodyPr/>
                  <a:lstStyle/>
                  <a:p>
                    <a:r>
                      <a:rPr lang="en-US"/>
                      <a:t>42%</a:t>
                    </a:r>
                  </a:p>
                </c:rich>
              </c:tx>
              <c:showVal val="1"/>
            </c:dLbl>
            <c:dLbl>
              <c:idx val="2"/>
              <c:layout/>
              <c:tx>
                <c:rich>
                  <a:bodyPr/>
                  <a:lstStyle/>
                  <a:p>
                    <a:r>
                      <a:rPr lang="en-US"/>
                      <a:t>24%</a:t>
                    </a:r>
                  </a:p>
                </c:rich>
              </c:tx>
              <c:showVal val="1"/>
            </c:dLbl>
            <c:dLbl>
              <c:idx val="3"/>
              <c:layout/>
              <c:tx>
                <c:rich>
                  <a:bodyPr/>
                  <a:lstStyle/>
                  <a:p>
                    <a:r>
                      <a:rPr lang="en-US"/>
                      <a:t>11%</a:t>
                    </a:r>
                  </a:p>
                </c:rich>
              </c:tx>
              <c:showVal val="1"/>
            </c:dLbl>
            <c:dLbl>
              <c:idx val="4"/>
              <c:tx>
                <c:rich>
                  <a:bodyPr/>
                  <a:lstStyle/>
                  <a:p>
                    <a:r>
                      <a:rPr lang="en-US"/>
                      <a:t>11%</a:t>
                    </a:r>
                  </a:p>
                </c:rich>
              </c:tx>
              <c:showVal val="1"/>
            </c:dLbl>
            <c:txPr>
              <a:bodyPr/>
              <a:lstStyle/>
              <a:p>
                <a:pPr>
                  <a:defRPr lang="en-IN"/>
                </a:pPr>
                <a:endParaRPr lang="en-US"/>
              </a:p>
            </c:txPr>
            <c:showVal val="1"/>
          </c:dLbls>
          <c:cat>
            <c:strRef>
              <c:f>Sheet1!$A$1:$A$4</c:f>
              <c:strCache>
                <c:ptCount val="4"/>
                <c:pt idx="0">
                  <c:v>through MMU volunteers</c:v>
                </c:pt>
                <c:pt idx="1">
                  <c:v>saw the MMU standing</c:v>
                </c:pt>
                <c:pt idx="2">
                  <c:v>through other beneficiaries</c:v>
                </c:pt>
                <c:pt idx="3">
                  <c:v>through friend or relative</c:v>
                </c:pt>
              </c:strCache>
            </c:strRef>
          </c:cat>
          <c:val>
            <c:numRef>
              <c:f>Sheet1!$B$1:$B$4</c:f>
              <c:numCache>
                <c:formatCode>General</c:formatCode>
                <c:ptCount val="4"/>
                <c:pt idx="0">
                  <c:v>23</c:v>
                </c:pt>
                <c:pt idx="1">
                  <c:v>42</c:v>
                </c:pt>
                <c:pt idx="2">
                  <c:v>24</c:v>
                </c:pt>
                <c:pt idx="3">
                  <c:v>11</c:v>
                </c:pt>
              </c:numCache>
            </c:numRef>
          </c:val>
        </c:ser>
        <c:axId val="65978752"/>
        <c:axId val="65980672"/>
      </c:barChart>
      <c:catAx>
        <c:axId val="65978752"/>
        <c:scaling>
          <c:orientation val="minMax"/>
        </c:scaling>
        <c:axPos val="b"/>
        <c:title>
          <c:tx>
            <c:rich>
              <a:bodyPr/>
              <a:lstStyle/>
              <a:p>
                <a:pPr>
                  <a:defRPr lang="en-IN" sz="1200"/>
                </a:pPr>
                <a:endParaRPr lang="en-IN" sz="1200"/>
              </a:p>
              <a:p>
                <a:pPr>
                  <a:defRPr lang="en-IN" sz="1200"/>
                </a:pPr>
                <a:r>
                  <a:rPr lang="en-IN" sz="1200"/>
                  <a:t>AWARENESS ABOUT</a:t>
                </a:r>
                <a:r>
                  <a:rPr lang="en-IN" sz="1200" baseline="0"/>
                  <a:t> MMU</a:t>
                </a:r>
                <a:endParaRPr lang="en-IN" sz="1200"/>
              </a:p>
            </c:rich>
          </c:tx>
          <c:layout>
            <c:manualLayout>
              <c:xMode val="edge"/>
              <c:yMode val="edge"/>
              <c:x val="0.37561043112185277"/>
              <c:y val="0.87859726734407095"/>
            </c:manualLayout>
          </c:layout>
        </c:title>
        <c:tickLblPos val="nextTo"/>
        <c:txPr>
          <a:bodyPr/>
          <a:lstStyle/>
          <a:p>
            <a:pPr>
              <a:defRPr lang="en-IN">
                <a:latin typeface="Times New Roman" pitchFamily="18" charset="0"/>
                <a:cs typeface="Times New Roman" pitchFamily="18" charset="0"/>
              </a:defRPr>
            </a:pPr>
            <a:endParaRPr lang="en-US"/>
          </a:p>
        </c:txPr>
        <c:crossAx val="65980672"/>
        <c:crosses val="autoZero"/>
        <c:auto val="1"/>
        <c:lblAlgn val="ctr"/>
        <c:lblOffset val="100"/>
      </c:catAx>
      <c:valAx>
        <c:axId val="65980672"/>
        <c:scaling>
          <c:orientation val="minMax"/>
        </c:scaling>
        <c:axPos val="l"/>
        <c:title>
          <c:tx>
            <c:rich>
              <a:bodyPr rot="-5400000" vert="horz"/>
              <a:lstStyle/>
              <a:p>
                <a:pPr>
                  <a:defRPr lang="en-IN" sz="1200"/>
                </a:pPr>
                <a:r>
                  <a:rPr lang="en-IN" sz="1200" b="1" dirty="0"/>
                  <a:t>PERCENTAGE OF BENEFICIARIES</a:t>
                </a:r>
              </a:p>
              <a:p>
                <a:pPr>
                  <a:defRPr lang="en-IN" sz="1200"/>
                </a:pPr>
                <a:endParaRPr lang="en-IN" sz="1200" b="1" dirty="0"/>
              </a:p>
              <a:p>
                <a:pPr>
                  <a:defRPr lang="en-IN" sz="1200"/>
                </a:pPr>
                <a:endParaRPr lang="en-IN" sz="1200" b="1" dirty="0"/>
              </a:p>
            </c:rich>
          </c:tx>
          <c:layout/>
        </c:title>
        <c:numFmt formatCode="General" sourceLinked="1"/>
        <c:tickLblPos val="nextTo"/>
        <c:txPr>
          <a:bodyPr/>
          <a:lstStyle/>
          <a:p>
            <a:pPr>
              <a:defRPr lang="en-IN"/>
            </a:pPr>
            <a:endParaRPr lang="en-US"/>
          </a:p>
        </c:txPr>
        <c:crossAx val="65978752"/>
        <c:crosses val="autoZero"/>
        <c:crossBetween val="between"/>
      </c:valAx>
      <c:spPr>
        <a:noFill/>
        <a:ln w="25400">
          <a:noFill/>
        </a:ln>
      </c:spPr>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0.20210950126291657"/>
          <c:y val="3.5458133967983016E-2"/>
          <c:w val="0.7859932993897516"/>
          <c:h val="0.7953367934281167"/>
        </c:manualLayout>
      </c:layout>
      <c:barChart>
        <c:barDir val="col"/>
        <c:grouping val="clustered"/>
        <c:ser>
          <c:idx val="0"/>
          <c:order val="0"/>
          <c:dLbls>
            <c:txPr>
              <a:bodyPr/>
              <a:lstStyle/>
              <a:p>
                <a:pPr>
                  <a:defRPr sz="1200"/>
                </a:pPr>
                <a:endParaRPr lang="en-US"/>
              </a:p>
            </c:txPr>
            <c:showVal val="1"/>
          </c:dLbls>
          <c:cat>
            <c:strRef>
              <c:f>Sheet21!$A$1:$A$2</c:f>
              <c:strCache>
                <c:ptCount val="2"/>
                <c:pt idx="0">
                  <c:v>yes, for all elderly people</c:v>
                </c:pt>
                <c:pt idx="1">
                  <c:v>only for few people</c:v>
                </c:pt>
              </c:strCache>
            </c:strRef>
          </c:cat>
          <c:val>
            <c:numRef>
              <c:f>Sheet21!$B$1:$B$2</c:f>
              <c:numCache>
                <c:formatCode>0%</c:formatCode>
                <c:ptCount val="2"/>
                <c:pt idx="0">
                  <c:v>0.86000000000000065</c:v>
                </c:pt>
                <c:pt idx="1">
                  <c:v>0.14000000000000001</c:v>
                </c:pt>
              </c:numCache>
            </c:numRef>
          </c:val>
        </c:ser>
        <c:dLbls>
          <c:showVal val="1"/>
        </c:dLbls>
        <c:axId val="66214144"/>
        <c:axId val="66236800"/>
      </c:barChart>
      <c:catAx>
        <c:axId val="66214144"/>
        <c:scaling>
          <c:orientation val="minMax"/>
        </c:scaling>
        <c:axPos val="b"/>
        <c:title>
          <c:tx>
            <c:rich>
              <a:bodyPr/>
              <a:lstStyle/>
              <a:p>
                <a:pPr>
                  <a:defRPr lang="en-IN"/>
                </a:pPr>
                <a:endParaRPr lang="en-IN" sz="1200" dirty="0"/>
              </a:p>
              <a:p>
                <a:pPr>
                  <a:defRPr lang="en-IN"/>
                </a:pPr>
                <a:r>
                  <a:rPr lang="en-IN" sz="1200" dirty="0"/>
                  <a:t>ACCESSIBILITY</a:t>
                </a:r>
              </a:p>
            </c:rich>
          </c:tx>
          <c:layout/>
        </c:title>
        <c:tickLblPos val="nextTo"/>
        <c:txPr>
          <a:bodyPr/>
          <a:lstStyle/>
          <a:p>
            <a:pPr>
              <a:defRPr lang="en-IN" sz="1200"/>
            </a:pPr>
            <a:endParaRPr lang="en-US"/>
          </a:p>
        </c:txPr>
        <c:crossAx val="66236800"/>
        <c:crosses val="autoZero"/>
        <c:auto val="1"/>
        <c:lblAlgn val="ctr"/>
        <c:lblOffset val="100"/>
      </c:catAx>
      <c:valAx>
        <c:axId val="66236800"/>
        <c:scaling>
          <c:orientation val="minMax"/>
        </c:scaling>
        <c:axPos val="l"/>
        <c:title>
          <c:tx>
            <c:rich>
              <a:bodyPr rot="-5400000" vert="horz"/>
              <a:lstStyle/>
              <a:p>
                <a:pPr>
                  <a:defRPr lang="en-IN"/>
                </a:pPr>
                <a:r>
                  <a:rPr lang="en-IN" sz="1200" dirty="0"/>
                  <a:t>PERCENTAGE OF BENEFICIARIES</a:t>
                </a:r>
              </a:p>
              <a:p>
                <a:pPr>
                  <a:defRPr lang="en-IN"/>
                </a:pPr>
                <a:endParaRPr lang="en-IN" sz="1200" dirty="0"/>
              </a:p>
            </c:rich>
          </c:tx>
          <c:layout/>
        </c:title>
        <c:numFmt formatCode="0%" sourceLinked="1"/>
        <c:tickLblPos val="nextTo"/>
        <c:txPr>
          <a:bodyPr/>
          <a:lstStyle/>
          <a:p>
            <a:pPr>
              <a:defRPr lang="en-IN"/>
            </a:pPr>
            <a:endParaRPr lang="en-US"/>
          </a:p>
        </c:txPr>
        <c:crossAx val="66214144"/>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manualLayout>
          <c:layoutTarget val="inner"/>
          <c:xMode val="edge"/>
          <c:yMode val="edge"/>
          <c:x val="0.1297071740536403"/>
          <c:y val="7.9333364444269139E-2"/>
          <c:w val="0.72293040179646351"/>
          <c:h val="0.72254741127101363"/>
        </c:manualLayout>
      </c:layout>
      <c:bar3DChart>
        <c:barDir val="col"/>
        <c:grouping val="clustered"/>
        <c:ser>
          <c:idx val="0"/>
          <c:order val="0"/>
          <c:tx>
            <c:strRef>
              <c:f>Sheet28!$A$2</c:f>
              <c:strCache>
                <c:ptCount val="1"/>
                <c:pt idx="0">
                  <c:v>males</c:v>
                </c:pt>
              </c:strCache>
            </c:strRef>
          </c:tx>
          <c:spPr>
            <a:solidFill>
              <a:srgbClr val="00B050"/>
            </a:solidFill>
          </c:spPr>
          <c:dLbls>
            <c:dLbl>
              <c:idx val="0"/>
              <c:layout>
                <c:manualLayout>
                  <c:x val="-2.5462668816041394E-17"/>
                  <c:y val="-4.6296296296296523E-2"/>
                </c:manualLayout>
              </c:layout>
              <c:showVal val="1"/>
            </c:dLbl>
            <c:dLbl>
              <c:idx val="1"/>
              <c:layout>
                <c:manualLayout>
                  <c:x val="0"/>
                  <c:y val="-5.5555555555555455E-2"/>
                </c:manualLayout>
              </c:layout>
              <c:showVal val="1"/>
            </c:dLbl>
            <c:txPr>
              <a:bodyPr/>
              <a:lstStyle/>
              <a:p>
                <a:pPr>
                  <a:defRPr lang="en-IN" sz="1200"/>
                </a:pPr>
                <a:endParaRPr lang="en-US"/>
              </a:p>
            </c:txPr>
            <c:showVal val="1"/>
          </c:dLbls>
          <c:cat>
            <c:strRef>
              <c:f>Sheet28!$B$1:$C$1</c:f>
              <c:strCache>
                <c:ptCount val="2"/>
                <c:pt idx="0">
                  <c:v>more than six months but less than one year</c:v>
                </c:pt>
                <c:pt idx="1">
                  <c:v>more than one year</c:v>
                </c:pt>
              </c:strCache>
            </c:strRef>
          </c:cat>
          <c:val>
            <c:numRef>
              <c:f>Sheet28!$B$2:$C$2</c:f>
              <c:numCache>
                <c:formatCode>0%</c:formatCode>
                <c:ptCount val="2"/>
                <c:pt idx="0">
                  <c:v>0.25</c:v>
                </c:pt>
                <c:pt idx="1">
                  <c:v>0.41000000000000031</c:v>
                </c:pt>
              </c:numCache>
            </c:numRef>
          </c:val>
        </c:ser>
        <c:ser>
          <c:idx val="1"/>
          <c:order val="1"/>
          <c:tx>
            <c:strRef>
              <c:f>Sheet28!$A$3</c:f>
              <c:strCache>
                <c:ptCount val="1"/>
                <c:pt idx="0">
                  <c:v>females</c:v>
                </c:pt>
              </c:strCache>
            </c:strRef>
          </c:tx>
          <c:spPr>
            <a:solidFill>
              <a:srgbClr val="FFFF00"/>
            </a:solidFill>
          </c:spPr>
          <c:dLbls>
            <c:dLbl>
              <c:idx val="0"/>
              <c:layout>
                <c:manualLayout>
                  <c:x val="8.3333333333333367E-3"/>
                  <c:y val="-4.1666666666666664E-2"/>
                </c:manualLayout>
              </c:layout>
              <c:showVal val="1"/>
            </c:dLbl>
            <c:dLbl>
              <c:idx val="1"/>
              <c:layout>
                <c:manualLayout>
                  <c:x val="3.0555555555555582E-2"/>
                  <c:y val="-4.1666666666666692E-2"/>
                </c:manualLayout>
              </c:layout>
              <c:showVal val="1"/>
            </c:dLbl>
            <c:txPr>
              <a:bodyPr/>
              <a:lstStyle/>
              <a:p>
                <a:pPr>
                  <a:defRPr lang="en-IN" sz="1200"/>
                </a:pPr>
                <a:endParaRPr lang="en-US"/>
              </a:p>
            </c:txPr>
            <c:showVal val="1"/>
          </c:dLbls>
          <c:cat>
            <c:strRef>
              <c:f>Sheet28!$B$1:$C$1</c:f>
              <c:strCache>
                <c:ptCount val="2"/>
                <c:pt idx="0">
                  <c:v>more than six months but less than one year</c:v>
                </c:pt>
                <c:pt idx="1">
                  <c:v>more than one year</c:v>
                </c:pt>
              </c:strCache>
            </c:strRef>
          </c:cat>
          <c:val>
            <c:numRef>
              <c:f>Sheet28!$B$3:$C$3</c:f>
              <c:numCache>
                <c:formatCode>0%</c:formatCode>
                <c:ptCount val="2"/>
                <c:pt idx="0">
                  <c:v>0.75000000000000688</c:v>
                </c:pt>
                <c:pt idx="1">
                  <c:v>0.59</c:v>
                </c:pt>
              </c:numCache>
            </c:numRef>
          </c:val>
        </c:ser>
        <c:dLbls>
          <c:showVal val="1"/>
        </c:dLbls>
        <c:shape val="cylinder"/>
        <c:axId val="65906560"/>
        <c:axId val="65912832"/>
        <c:axId val="0"/>
      </c:bar3DChart>
      <c:catAx>
        <c:axId val="65906560"/>
        <c:scaling>
          <c:orientation val="minMax"/>
        </c:scaling>
        <c:axPos val="b"/>
        <c:title>
          <c:tx>
            <c:rich>
              <a:bodyPr/>
              <a:lstStyle/>
              <a:p>
                <a:pPr>
                  <a:defRPr lang="en-IN"/>
                </a:pPr>
                <a:endParaRPr lang="en-IN" sz="1200" dirty="0">
                  <a:latin typeface="Times New Roman" pitchFamily="18" charset="0"/>
                  <a:cs typeface="Times New Roman" pitchFamily="18" charset="0"/>
                </a:endParaRPr>
              </a:p>
              <a:p>
                <a:pPr>
                  <a:defRPr lang="en-IN"/>
                </a:pPr>
                <a:r>
                  <a:rPr lang="en-IN" sz="1200" dirty="0" smtClean="0">
                    <a:latin typeface="Times New Roman" pitchFamily="18" charset="0"/>
                    <a:cs typeface="Times New Roman" pitchFamily="18" charset="0"/>
                  </a:rPr>
                  <a:t>DURATION OF</a:t>
                </a:r>
                <a:r>
                  <a:rPr lang="en-IN" sz="1200" baseline="0" dirty="0" smtClean="0">
                    <a:latin typeface="Times New Roman" pitchFamily="18" charset="0"/>
                    <a:cs typeface="Times New Roman" pitchFamily="18" charset="0"/>
                  </a:rPr>
                  <a:t> AVAILING SERVICES</a:t>
                </a:r>
                <a:endParaRPr lang="en-IN" sz="1200" dirty="0">
                  <a:latin typeface="Times New Roman" pitchFamily="18" charset="0"/>
                  <a:cs typeface="Times New Roman" pitchFamily="18" charset="0"/>
                </a:endParaRPr>
              </a:p>
            </c:rich>
          </c:tx>
          <c:layout/>
        </c:title>
        <c:tickLblPos val="nextTo"/>
        <c:txPr>
          <a:bodyPr/>
          <a:lstStyle/>
          <a:p>
            <a:pPr>
              <a:defRPr lang="en-IN" sz="1200"/>
            </a:pPr>
            <a:endParaRPr lang="en-US"/>
          </a:p>
        </c:txPr>
        <c:crossAx val="65912832"/>
        <c:crosses val="autoZero"/>
        <c:auto val="1"/>
        <c:lblAlgn val="ctr"/>
        <c:lblOffset val="100"/>
      </c:catAx>
      <c:valAx>
        <c:axId val="65912832"/>
        <c:scaling>
          <c:orientation val="minMax"/>
        </c:scaling>
        <c:axPos val="l"/>
        <c:title>
          <c:tx>
            <c:rich>
              <a:bodyPr rot="-5400000" vert="horz"/>
              <a:lstStyle/>
              <a:p>
                <a:pPr>
                  <a:defRPr lang="en-IN"/>
                </a:pPr>
                <a:r>
                  <a:rPr lang="en-IN" sz="1200" dirty="0">
                    <a:latin typeface="Times New Roman" pitchFamily="18" charset="0"/>
                    <a:cs typeface="Times New Roman" pitchFamily="18" charset="0"/>
                  </a:rPr>
                  <a:t>PERCENTAGE</a:t>
                </a:r>
                <a:r>
                  <a:rPr lang="en-IN" sz="1200" baseline="0" dirty="0">
                    <a:latin typeface="Times New Roman" pitchFamily="18" charset="0"/>
                    <a:cs typeface="Times New Roman" pitchFamily="18" charset="0"/>
                  </a:rPr>
                  <a:t> OF BENEFICIARIES</a:t>
                </a:r>
                <a:endParaRPr lang="en-IN" sz="1200" dirty="0">
                  <a:latin typeface="Times New Roman" pitchFamily="18" charset="0"/>
                  <a:cs typeface="Times New Roman" pitchFamily="18" charset="0"/>
                </a:endParaRPr>
              </a:p>
            </c:rich>
          </c:tx>
          <c:layout/>
        </c:title>
        <c:numFmt formatCode="0%" sourceLinked="1"/>
        <c:tickLblPos val="nextTo"/>
        <c:txPr>
          <a:bodyPr/>
          <a:lstStyle/>
          <a:p>
            <a:pPr>
              <a:defRPr lang="en-IN"/>
            </a:pPr>
            <a:endParaRPr lang="en-US"/>
          </a:p>
        </c:txPr>
        <c:crossAx val="65906560"/>
        <c:crosses val="autoZero"/>
        <c:crossBetween val="between"/>
      </c:valAx>
    </c:plotArea>
    <c:legend>
      <c:legendPos val="r"/>
      <c:legendEntry>
        <c:idx val="0"/>
        <c:txPr>
          <a:bodyPr/>
          <a:lstStyle/>
          <a:p>
            <a:pPr>
              <a:defRPr lang="en-IN" sz="1200"/>
            </a:pPr>
            <a:endParaRPr lang="en-US"/>
          </a:p>
        </c:txPr>
      </c:legendEntry>
      <c:legendEntry>
        <c:idx val="1"/>
        <c:txPr>
          <a:bodyPr/>
          <a:lstStyle/>
          <a:p>
            <a:pPr>
              <a:defRPr lang="en-IN" sz="1200"/>
            </a:pPr>
            <a:endParaRPr lang="en-US"/>
          </a:p>
        </c:txPr>
      </c:legendEntry>
      <c:layout>
        <c:manualLayout>
          <c:xMode val="edge"/>
          <c:yMode val="edge"/>
          <c:x val="0.66844800346558753"/>
          <c:y val="6.2088812148581113E-2"/>
          <c:w val="0.20485717197971612"/>
          <c:h val="0.10991876456081541"/>
        </c:manualLayout>
      </c:layout>
      <c:txPr>
        <a:bodyPr/>
        <a:lstStyle/>
        <a:p>
          <a:pPr>
            <a:defRPr lang="en-IN"/>
          </a:pPr>
          <a:endParaRPr lang="en-US"/>
        </a:p>
      </c:txPr>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dLbls>
            <c:dLbl>
              <c:idx val="0"/>
              <c:layout>
                <c:manualLayout>
                  <c:x val="8.5188648293963234E-2"/>
                  <c:y val="-7.4069699620880933E-2"/>
                </c:manualLayout>
              </c:layout>
              <c:tx>
                <c:rich>
                  <a:bodyPr/>
                  <a:lstStyle/>
                  <a:p>
                    <a:r>
                      <a:rPr lang="en-US" sz="1200"/>
                      <a:t>89%</a:t>
                    </a:r>
                  </a:p>
                </c:rich>
              </c:tx>
              <c:showVal val="1"/>
            </c:dLbl>
            <c:dLbl>
              <c:idx val="1"/>
              <c:layout>
                <c:manualLayout>
                  <c:x val="-7.7961286089239024E-2"/>
                  <c:y val="3.0806357538641051E-2"/>
                </c:manualLayout>
              </c:layout>
              <c:tx>
                <c:rich>
                  <a:bodyPr/>
                  <a:lstStyle/>
                  <a:p>
                    <a:r>
                      <a:rPr lang="en-US" sz="1200"/>
                      <a:t>11%</a:t>
                    </a:r>
                  </a:p>
                </c:rich>
              </c:tx>
              <c:showVal val="1"/>
            </c:dLbl>
            <c:txPr>
              <a:bodyPr/>
              <a:lstStyle/>
              <a:p>
                <a:pPr>
                  <a:defRPr lang="en-IN" sz="1200"/>
                </a:pPr>
                <a:endParaRPr lang="en-US"/>
              </a:p>
            </c:txPr>
            <c:showVal val="1"/>
            <c:showLeaderLines val="1"/>
          </c:dLbls>
          <c:cat>
            <c:strRef>
              <c:f>Sheet4!$A$1:$A$4</c:f>
              <c:strCache>
                <c:ptCount val="4"/>
                <c:pt idx="0">
                  <c:v>once in a week</c:v>
                </c:pt>
                <c:pt idx="1">
                  <c:v>once in two week</c:v>
                </c:pt>
                <c:pt idx="2">
                  <c:v>once in a month</c:v>
                </c:pt>
                <c:pt idx="3">
                  <c:v>rarely visits</c:v>
                </c:pt>
              </c:strCache>
            </c:strRef>
          </c:cat>
          <c:val>
            <c:numRef>
              <c:f>Sheet4!$B$1:$B$4</c:f>
              <c:numCache>
                <c:formatCode>General</c:formatCode>
                <c:ptCount val="4"/>
                <c:pt idx="0">
                  <c:v>89</c:v>
                </c:pt>
                <c:pt idx="1">
                  <c:v>11</c:v>
                </c:pt>
              </c:numCache>
            </c:numRef>
          </c:val>
        </c:ser>
        <c:firstSliceAng val="0"/>
      </c:pieChart>
    </c:plotArea>
    <c:legend>
      <c:legendPos val="r"/>
      <c:legendEntry>
        <c:idx val="0"/>
        <c:txPr>
          <a:bodyPr/>
          <a:lstStyle/>
          <a:p>
            <a:pPr>
              <a:defRPr lang="en-IN" sz="1300">
                <a:latin typeface="Times New Roman" pitchFamily="18" charset="0"/>
                <a:cs typeface="Times New Roman" pitchFamily="18" charset="0"/>
              </a:defRPr>
            </a:pPr>
            <a:endParaRPr lang="en-US"/>
          </a:p>
        </c:txPr>
      </c:legendEntry>
      <c:legendEntry>
        <c:idx val="1"/>
        <c:txPr>
          <a:bodyPr/>
          <a:lstStyle/>
          <a:p>
            <a:pPr>
              <a:defRPr lang="en-IN" sz="1300">
                <a:latin typeface="Times New Roman" pitchFamily="18" charset="0"/>
                <a:cs typeface="Times New Roman" pitchFamily="18" charset="0"/>
              </a:defRPr>
            </a:pPr>
            <a:endParaRPr lang="en-US"/>
          </a:p>
        </c:txPr>
      </c:legendEntry>
      <c:legendEntry>
        <c:idx val="2"/>
        <c:delete val="1"/>
      </c:legendEntry>
      <c:legendEntry>
        <c:idx val="3"/>
        <c:delete val="1"/>
      </c:legendEntry>
      <c:layout>
        <c:manualLayout>
          <c:xMode val="edge"/>
          <c:yMode val="edge"/>
          <c:x val="0.63540510621430601"/>
          <c:y val="3.9039213944347402E-2"/>
          <c:w val="0.22697926887198891"/>
          <c:h val="0.11027505420948441"/>
        </c:manualLayout>
      </c:layout>
      <c:txPr>
        <a:bodyPr/>
        <a:lstStyle/>
        <a:p>
          <a:pPr>
            <a:defRPr lang="en-IN" sz="1200">
              <a:latin typeface="Times New Roman" pitchFamily="18" charset="0"/>
              <a:cs typeface="Times New Roman" pitchFamily="18" charset="0"/>
            </a:defRPr>
          </a:pPr>
          <a:endParaRPr lang="en-US"/>
        </a:p>
      </c:txPr>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IN"/>
            </a:pPr>
            <a:endParaRPr lang="en-IN" sz="1600">
              <a:latin typeface="Times New Roman" pitchFamily="18" charset="0"/>
              <a:cs typeface="Times New Roman" pitchFamily="18" charset="0"/>
            </a:endParaRPr>
          </a:p>
        </c:rich>
      </c:tx>
      <c:layout/>
    </c:title>
    <c:plotArea>
      <c:layout>
        <c:manualLayout>
          <c:layoutTarget val="inner"/>
          <c:xMode val="edge"/>
          <c:yMode val="edge"/>
          <c:x val="0.14213147463709894"/>
          <c:y val="1.6528618938365425E-2"/>
          <c:w val="0.7600851679254379"/>
          <c:h val="0.70702851251813414"/>
        </c:manualLayout>
      </c:layout>
      <c:barChart>
        <c:barDir val="col"/>
        <c:grouping val="clustered"/>
        <c:ser>
          <c:idx val="0"/>
          <c:order val="0"/>
          <c:spPr>
            <a:solidFill>
              <a:srgbClr val="00B0F0"/>
            </a:solidFill>
          </c:spPr>
          <c:dLbls>
            <c:dLbl>
              <c:idx val="0"/>
              <c:layout/>
              <c:tx>
                <c:rich>
                  <a:bodyPr/>
                  <a:lstStyle/>
                  <a:p>
                    <a:r>
                      <a:rPr lang="en-US" sz="1200"/>
                      <a:t>80%</a:t>
                    </a:r>
                  </a:p>
                </c:rich>
              </c:tx>
              <c:dLblPos val="outEnd"/>
              <c:showVal val="1"/>
            </c:dLbl>
            <c:dLbl>
              <c:idx val="1"/>
              <c:layout/>
              <c:tx>
                <c:rich>
                  <a:bodyPr/>
                  <a:lstStyle/>
                  <a:p>
                    <a:r>
                      <a:rPr lang="en-US" sz="1200"/>
                      <a:t>12%</a:t>
                    </a:r>
                  </a:p>
                </c:rich>
              </c:tx>
              <c:dLblPos val="outEnd"/>
              <c:showVal val="1"/>
            </c:dLbl>
            <c:dLbl>
              <c:idx val="2"/>
              <c:layout/>
              <c:tx>
                <c:rich>
                  <a:bodyPr/>
                  <a:lstStyle/>
                  <a:p>
                    <a:r>
                      <a:rPr lang="en-US" sz="1200"/>
                      <a:t>3%</a:t>
                    </a:r>
                  </a:p>
                </c:rich>
              </c:tx>
              <c:dLblPos val="outEnd"/>
              <c:showVal val="1"/>
            </c:dLbl>
            <c:dLbl>
              <c:idx val="3"/>
              <c:layout/>
              <c:tx>
                <c:rich>
                  <a:bodyPr/>
                  <a:lstStyle/>
                  <a:p>
                    <a:r>
                      <a:rPr lang="en-US" sz="1200"/>
                      <a:t>5%</a:t>
                    </a:r>
                  </a:p>
                </c:rich>
              </c:tx>
              <c:dLblPos val="outEnd"/>
              <c:showVal val="1"/>
            </c:dLbl>
            <c:txPr>
              <a:bodyPr/>
              <a:lstStyle/>
              <a:p>
                <a:pPr>
                  <a:defRPr lang="en-IN" sz="1200"/>
                </a:pPr>
                <a:endParaRPr lang="en-US"/>
              </a:p>
            </c:txPr>
            <c:dLblPos val="outEnd"/>
            <c:showVal val="1"/>
          </c:dLbls>
          <c:cat>
            <c:strRef>
              <c:f>Sheet12!$A$1:$A$4</c:f>
              <c:strCache>
                <c:ptCount val="4"/>
                <c:pt idx="0">
                  <c:v>on every visit of MMU</c:v>
                </c:pt>
                <c:pt idx="1">
                  <c:v>only when medicines are required</c:v>
                </c:pt>
                <c:pt idx="2">
                  <c:v>only when ill</c:v>
                </c:pt>
                <c:pt idx="3">
                  <c:v>no fix visit</c:v>
                </c:pt>
              </c:strCache>
            </c:strRef>
          </c:cat>
          <c:val>
            <c:numRef>
              <c:f>Sheet12!$B$1:$B$4</c:f>
              <c:numCache>
                <c:formatCode>General</c:formatCode>
                <c:ptCount val="4"/>
                <c:pt idx="0">
                  <c:v>80</c:v>
                </c:pt>
                <c:pt idx="1">
                  <c:v>12</c:v>
                </c:pt>
                <c:pt idx="2">
                  <c:v>3</c:v>
                </c:pt>
                <c:pt idx="3">
                  <c:v>5</c:v>
                </c:pt>
              </c:numCache>
            </c:numRef>
          </c:val>
        </c:ser>
        <c:dLbls>
          <c:showVal val="1"/>
        </c:dLbls>
        <c:axId val="66323584"/>
        <c:axId val="66325504"/>
      </c:barChart>
      <c:catAx>
        <c:axId val="66323584"/>
        <c:scaling>
          <c:orientation val="minMax"/>
        </c:scaling>
        <c:axPos val="b"/>
        <c:title>
          <c:tx>
            <c:rich>
              <a:bodyPr/>
              <a:lstStyle/>
              <a:p>
                <a:pPr>
                  <a:defRPr lang="en-IN" sz="1200"/>
                </a:pPr>
                <a:r>
                  <a:rPr lang="en-IN" sz="1200"/>
                  <a:t>AVAILING</a:t>
                </a:r>
                <a:r>
                  <a:rPr lang="en-IN" sz="1200" baseline="0"/>
                  <a:t> THE SERVICES</a:t>
                </a:r>
                <a:endParaRPr lang="en-IN" sz="1200"/>
              </a:p>
            </c:rich>
          </c:tx>
          <c:layout/>
        </c:title>
        <c:tickLblPos val="nextTo"/>
        <c:txPr>
          <a:bodyPr/>
          <a:lstStyle/>
          <a:p>
            <a:pPr>
              <a:defRPr lang="en-IN" sz="1300">
                <a:latin typeface="Times New Roman" pitchFamily="18" charset="0"/>
                <a:cs typeface="Times New Roman" pitchFamily="18" charset="0"/>
              </a:defRPr>
            </a:pPr>
            <a:endParaRPr lang="en-US"/>
          </a:p>
        </c:txPr>
        <c:crossAx val="66325504"/>
        <c:crosses val="autoZero"/>
        <c:auto val="1"/>
        <c:lblAlgn val="ctr"/>
        <c:lblOffset val="100"/>
      </c:catAx>
      <c:valAx>
        <c:axId val="66325504"/>
        <c:scaling>
          <c:orientation val="minMax"/>
        </c:scaling>
        <c:axPos val="l"/>
        <c:title>
          <c:tx>
            <c:rich>
              <a:bodyPr rot="-5400000" vert="horz"/>
              <a:lstStyle/>
              <a:p>
                <a:pPr>
                  <a:defRPr lang="en-IN" sz="1200"/>
                </a:pPr>
                <a:r>
                  <a:rPr lang="en-IN" sz="1200">
                    <a:latin typeface="Times New Roman" pitchFamily="18" charset="0"/>
                    <a:cs typeface="Times New Roman" pitchFamily="18" charset="0"/>
                  </a:rPr>
                  <a:t>PERCENTAGE OF BENEFICIARIES</a:t>
                </a:r>
              </a:p>
              <a:p>
                <a:pPr>
                  <a:defRPr lang="en-IN" sz="1200"/>
                </a:pPr>
                <a:endParaRPr lang="en-IN" sz="1200">
                  <a:latin typeface="Times New Roman" pitchFamily="18" charset="0"/>
                  <a:cs typeface="Times New Roman" pitchFamily="18" charset="0"/>
                </a:endParaRPr>
              </a:p>
            </c:rich>
          </c:tx>
          <c:layout/>
        </c:title>
        <c:numFmt formatCode="General" sourceLinked="1"/>
        <c:tickLblPos val="nextTo"/>
        <c:txPr>
          <a:bodyPr/>
          <a:lstStyle/>
          <a:p>
            <a:pPr>
              <a:defRPr lang="en-IN"/>
            </a:pPr>
            <a:endParaRPr lang="en-US"/>
          </a:p>
        </c:txPr>
        <c:crossAx val="66323584"/>
        <c:crosses val="autoZero"/>
        <c:crossBetween val="between"/>
      </c:valAx>
    </c:plotArea>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bar"/>
        <c:grouping val="clustered"/>
        <c:ser>
          <c:idx val="0"/>
          <c:order val="0"/>
          <c:dLbls>
            <c:dLbl>
              <c:idx val="0"/>
              <c:layout>
                <c:manualLayout>
                  <c:x val="3.3333333333333444E-2"/>
                  <c:y val="-9.2592592592593784E-3"/>
                </c:manualLayout>
              </c:layout>
              <c:showVal val="1"/>
            </c:dLbl>
            <c:dLbl>
              <c:idx val="1"/>
              <c:layout>
                <c:manualLayout>
                  <c:x val="3.0555555555555582E-2"/>
                  <c:y val="-1.3888888888889018E-2"/>
                </c:manualLayout>
              </c:layout>
              <c:showVal val="1"/>
            </c:dLbl>
            <c:dLbl>
              <c:idx val="2"/>
              <c:layout>
                <c:manualLayout>
                  <c:x val="2.7777777777778165E-2"/>
                  <c:y val="-1.3888888888889018E-2"/>
                </c:manualLayout>
              </c:layout>
              <c:showVal val="1"/>
            </c:dLbl>
            <c:txPr>
              <a:bodyPr/>
              <a:lstStyle/>
              <a:p>
                <a:pPr>
                  <a:defRPr lang="en-IN" sz="1200"/>
                </a:pPr>
                <a:endParaRPr lang="en-US"/>
              </a:p>
            </c:txPr>
            <c:showVal val="1"/>
          </c:dLbls>
          <c:cat>
            <c:strRef>
              <c:f>Sheet5!$A$1:$A$3</c:f>
              <c:strCache>
                <c:ptCount val="3"/>
                <c:pt idx="0">
                  <c:v>10-20 minutes</c:v>
                </c:pt>
                <c:pt idx="1">
                  <c:v>no waiting time</c:v>
                </c:pt>
                <c:pt idx="2">
                  <c:v>more than half an hour</c:v>
                </c:pt>
              </c:strCache>
            </c:strRef>
          </c:cat>
          <c:val>
            <c:numRef>
              <c:f>Sheet5!$B$1:$B$3</c:f>
              <c:numCache>
                <c:formatCode>0%</c:formatCode>
                <c:ptCount val="3"/>
                <c:pt idx="0">
                  <c:v>0.47000000000000008</c:v>
                </c:pt>
                <c:pt idx="1">
                  <c:v>0.32000000000000189</c:v>
                </c:pt>
                <c:pt idx="2">
                  <c:v>0.21000000000000021</c:v>
                </c:pt>
              </c:numCache>
            </c:numRef>
          </c:val>
        </c:ser>
        <c:dLbls>
          <c:showVal val="1"/>
        </c:dLbls>
        <c:shape val="box"/>
        <c:axId val="66379776"/>
        <c:axId val="66381696"/>
        <c:axId val="0"/>
      </c:bar3DChart>
      <c:catAx>
        <c:axId val="66379776"/>
        <c:scaling>
          <c:orientation val="minMax"/>
        </c:scaling>
        <c:axPos val="l"/>
        <c:title>
          <c:tx>
            <c:rich>
              <a:bodyPr rot="-5400000" vert="horz"/>
              <a:lstStyle/>
              <a:p>
                <a:pPr>
                  <a:defRPr lang="en-IN" sz="1200"/>
                </a:pPr>
                <a:r>
                  <a:rPr lang="en-IN" sz="1200">
                    <a:latin typeface="Times New Roman" pitchFamily="18" charset="0"/>
                    <a:cs typeface="Times New Roman" pitchFamily="18" charset="0"/>
                  </a:rPr>
                  <a:t>WAITING TIME</a:t>
                </a:r>
              </a:p>
            </c:rich>
          </c:tx>
          <c:layout/>
        </c:title>
        <c:tickLblPos val="nextTo"/>
        <c:txPr>
          <a:bodyPr/>
          <a:lstStyle/>
          <a:p>
            <a:pPr>
              <a:defRPr lang="en-IN" sz="1200"/>
            </a:pPr>
            <a:endParaRPr lang="en-US"/>
          </a:p>
        </c:txPr>
        <c:crossAx val="66381696"/>
        <c:crosses val="autoZero"/>
        <c:auto val="1"/>
        <c:lblAlgn val="ctr"/>
        <c:lblOffset val="100"/>
      </c:catAx>
      <c:valAx>
        <c:axId val="66381696"/>
        <c:scaling>
          <c:orientation val="minMax"/>
        </c:scaling>
        <c:axPos val="b"/>
        <c:title>
          <c:tx>
            <c:rich>
              <a:bodyPr/>
              <a:lstStyle/>
              <a:p>
                <a:pPr>
                  <a:defRPr lang="en-IN" sz="1200"/>
                </a:pPr>
                <a:endParaRPr lang="en-IN" sz="1200">
                  <a:latin typeface="Times New Roman" pitchFamily="18" charset="0"/>
                  <a:cs typeface="Times New Roman" pitchFamily="18" charset="0"/>
                </a:endParaRPr>
              </a:p>
              <a:p>
                <a:pPr>
                  <a:defRPr lang="en-IN" sz="1200"/>
                </a:pPr>
                <a:r>
                  <a:rPr lang="en-IN" sz="1200">
                    <a:latin typeface="Times New Roman" pitchFamily="18" charset="0"/>
                    <a:cs typeface="Times New Roman" pitchFamily="18" charset="0"/>
                  </a:rPr>
                  <a:t>PERCENTAGE OF BENEFICIARIES</a:t>
                </a:r>
              </a:p>
            </c:rich>
          </c:tx>
          <c:layout/>
        </c:title>
        <c:numFmt formatCode="0%" sourceLinked="1"/>
        <c:tickLblPos val="nextTo"/>
        <c:txPr>
          <a:bodyPr/>
          <a:lstStyle/>
          <a:p>
            <a:pPr>
              <a:defRPr lang="en-IN"/>
            </a:pPr>
            <a:endParaRPr lang="en-US"/>
          </a:p>
        </c:txPr>
        <c:crossAx val="66379776"/>
        <c:crosses val="autoZero"/>
        <c:crossBetween val="between"/>
      </c:valAx>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87B81E-D1BA-45A2-A087-8960EB01841E}" type="datetimeFigureOut">
              <a:rPr lang="en-US" smtClean="0"/>
              <a:pPr/>
              <a:t>5/4/2012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A8E0F1-2730-4ACA-B5E8-99081094A3F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94%</a:t>
            </a:r>
            <a:r>
              <a:rPr lang="en-US" baseline="0" dirty="0" smtClean="0"/>
              <a:t> said they go to </a:t>
            </a:r>
            <a:r>
              <a:rPr lang="en-US" baseline="0" dirty="0" err="1" smtClean="0"/>
              <a:t>mmu`s</a:t>
            </a:r>
            <a:r>
              <a:rPr lang="en-US" baseline="0" dirty="0" smtClean="0"/>
              <a:t> for taking medicines and 6% said for availing medicines and for meeting beneficiaries.</a:t>
            </a:r>
            <a:endParaRPr lang="en-US" dirty="0"/>
          </a:p>
        </p:txBody>
      </p:sp>
      <p:sp>
        <p:nvSpPr>
          <p:cNvPr id="4" name="Slide Number Placeholder 3"/>
          <p:cNvSpPr>
            <a:spLocks noGrp="1"/>
          </p:cNvSpPr>
          <p:nvPr>
            <p:ph type="sldNum" sz="quarter" idx="10"/>
          </p:nvPr>
        </p:nvSpPr>
        <p:spPr/>
        <p:txBody>
          <a:bodyPr/>
          <a:lstStyle/>
          <a:p>
            <a:fld id="{80A8E0F1-2730-4ACA-B5E8-99081094A3F6}"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96% were availing this facility for more than 1 year and only 4% of them were availing this facility for more than 6</a:t>
            </a:r>
            <a:r>
              <a:rPr lang="en-US" baseline="0" dirty="0" smtClean="0"/>
              <a:t> months but </a:t>
            </a:r>
            <a:r>
              <a:rPr lang="en-US" baseline="0" smtClean="0"/>
              <a:t>less than 1 year.</a:t>
            </a:r>
            <a:endParaRPr lang="en-US" dirty="0"/>
          </a:p>
        </p:txBody>
      </p:sp>
      <p:sp>
        <p:nvSpPr>
          <p:cNvPr id="4" name="Slide Number Placeholder 3"/>
          <p:cNvSpPr>
            <a:spLocks noGrp="1"/>
          </p:cNvSpPr>
          <p:nvPr>
            <p:ph type="sldNum" sz="quarter" idx="10"/>
          </p:nvPr>
        </p:nvSpPr>
        <p:spPr/>
        <p:txBody>
          <a:bodyPr/>
          <a:lstStyle/>
          <a:p>
            <a:fld id="{80A8E0F1-2730-4ACA-B5E8-99081094A3F6}" type="slidenum">
              <a:rPr lang="en-US" smtClean="0"/>
              <a:pPr/>
              <a:t>15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8E0F1-2730-4ACA-B5E8-99081094A3F6}"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5/4/2012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5/4/2012</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5/4/2012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5/4/2012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5/4/2012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5/4/2012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5/4/2012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8" Type="http://schemas.openxmlformats.org/officeDocument/2006/relationships/hyperlink" Target="http://www.azadindia.org/" TargetMode="External"/><Relationship Id="rId3" Type="http://schemas.openxmlformats.org/officeDocument/2006/relationships/hyperlink" Target="http://www.wikepedia.com/" TargetMode="External"/><Relationship Id="rId7" Type="http://schemas.openxmlformats.org/officeDocument/2006/relationships/hyperlink" Target="http://www.disabilityindia.org/" TargetMode="External"/><Relationship Id="rId2" Type="http://schemas.openxmlformats.org/officeDocument/2006/relationships/hyperlink" Target="http://www.helpageindia.org/" TargetMode="External"/><Relationship Id="rId1" Type="http://schemas.openxmlformats.org/officeDocument/2006/relationships/slideLayout" Target="../slideLayouts/slideLayout2.xml"/><Relationship Id="rId6" Type="http://schemas.openxmlformats.org/officeDocument/2006/relationships/hyperlink" Target="http://www.oldsolutions.org/" TargetMode="External"/><Relationship Id="rId5" Type="http://schemas.openxmlformats.org/officeDocument/2006/relationships/hyperlink" Target="http://www.who.org/" TargetMode="External"/><Relationship Id="rId4" Type="http://schemas.openxmlformats.org/officeDocument/2006/relationships/hyperlink" Target="http://www.mohfw.nic/" TargetMode="External"/><Relationship Id="rId9" Type="http://schemas.openxmlformats.org/officeDocument/2006/relationships/hyperlink" Target="http://www.nejm.org/"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www.ax-design.com/" TargetMode="External"/><Relationship Id="rId2" Type="http://schemas.openxmlformats.org/officeDocument/2006/relationships/hyperlink" Target="http://www.emeraldinsight.com/journals" TargetMode="External"/><Relationship Id="rId1" Type="http://schemas.openxmlformats.org/officeDocument/2006/relationships/slideLayout" Target="../slideLayouts/slideLayout2.xml"/><Relationship Id="rId4" Type="http://schemas.openxmlformats.org/officeDocument/2006/relationships/hyperlink" Target="http://www.biomedcentral.com/" TargetMode="External"/></Relationships>
</file>

<file path=ppt/slides/_rels/slide47.xml.rels><?xml version="1.0" encoding="UTF-8" standalone="yes"?>
<Relationships xmlns="http://schemas.openxmlformats.org/package/2006/relationships"><Relationship Id="rId2" Type="http://schemas.openxmlformats.org/officeDocument/2006/relationships/hyperlink" Target="http://www.geriatric.theclinics.com/issues?issue_key=S0749-0690(09)X0002-9"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r>
              <a:rPr lang="en-US" sz="2400" dirty="0" smtClean="0"/>
              <a:t>DISSERTATION REPORT </a:t>
            </a:r>
            <a:br>
              <a:rPr lang="en-US" sz="2400" dirty="0" smtClean="0"/>
            </a:br>
            <a:r>
              <a:rPr lang="en-US" sz="2400" dirty="0" smtClean="0"/>
              <a:t>ON</a:t>
            </a:r>
            <a:br>
              <a:rPr lang="en-US" sz="2400" dirty="0" smtClean="0"/>
            </a:br>
            <a:r>
              <a:rPr lang="en-US" sz="2400" dirty="0" smtClean="0"/>
              <a:t>“TO ASSESS THE FUNCTIONALITY OF MEDICAL MOBILE UNIT IN PROVIDING HEALTHCARE FACILITIES TO ELDERLY PEOPLE”</a:t>
            </a:r>
            <a:br>
              <a:rPr lang="en-US" sz="2400" dirty="0" smtClean="0"/>
            </a:br>
            <a:r>
              <a:rPr lang="en-US" sz="2400" dirty="0" smtClean="0"/>
              <a:t> </a:t>
            </a:r>
            <a:br>
              <a:rPr lang="en-US" sz="2400" dirty="0" smtClean="0"/>
            </a:br>
            <a:r>
              <a:rPr lang="en-US" sz="2400" dirty="0" smtClean="0"/>
              <a:t>Submitted By</a:t>
            </a:r>
            <a:br>
              <a:rPr lang="en-US" sz="2400" dirty="0" smtClean="0"/>
            </a:br>
            <a:r>
              <a:rPr lang="en-US" sz="2400" dirty="0" smtClean="0"/>
              <a:t>SHUBHAM DHANKAR</a:t>
            </a:r>
            <a:br>
              <a:rPr lang="en-US" sz="2400" dirty="0" smtClean="0"/>
            </a:br>
            <a:r>
              <a:rPr lang="en-US" sz="2400" dirty="0" smtClean="0"/>
              <a:t>(2010-2012)</a:t>
            </a:r>
            <a:br>
              <a:rPr lang="en-US" sz="2400" dirty="0" smtClean="0"/>
            </a:br>
            <a:r>
              <a:rPr lang="en-US" sz="2400" dirty="0" smtClean="0"/>
              <a:t> </a:t>
            </a:r>
            <a:br>
              <a:rPr lang="en-US" sz="2400" dirty="0" smtClean="0"/>
            </a:br>
            <a:r>
              <a:rPr lang="en-US" sz="2400" dirty="0" smtClean="0"/>
              <a:t> </a:t>
            </a:r>
            <a:br>
              <a:rPr lang="en-US" sz="2400" dirty="0" smtClean="0"/>
            </a:b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524000"/>
          </a:xfrm>
        </p:spPr>
        <p:txBody>
          <a:bodyPr>
            <a:normAutofit fontScale="90000"/>
          </a:bodyPr>
          <a:lstStyle/>
          <a:p>
            <a:r>
              <a:rPr lang="en-US" dirty="0" smtClean="0"/>
              <a:t>Age wise distribution of Males &amp; Females</a:t>
            </a:r>
            <a:br>
              <a:rPr lang="en-US" dirty="0" smtClean="0"/>
            </a:br>
            <a:endParaRPr lang="en-US" dirty="0"/>
          </a:p>
        </p:txBody>
      </p:sp>
      <p:graphicFrame>
        <p:nvGraphicFramePr>
          <p:cNvPr id="4" name="Content Placeholder 3"/>
          <p:cNvGraphicFramePr>
            <a:graphicFrameLocks noGrp="1"/>
          </p:cNvGraphicFramePr>
          <p:nvPr>
            <p:ph idx="1"/>
          </p:nvPr>
        </p:nvGraphicFramePr>
        <p:xfrm>
          <a:off x="457200" y="1609725"/>
          <a:ext cx="7239000" cy="484663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Monthly income of </a:t>
            </a:r>
            <a:r>
              <a:rPr lang="en-US" sz="3200" dirty="0" err="1" smtClean="0"/>
              <a:t>beneficiarie</a:t>
            </a:r>
            <a:r>
              <a:rPr lang="en-US" sz="3200" dirty="0" smtClean="0"/>
              <a:t/>
            </a:r>
            <a:br>
              <a:rPr lang="en-US" sz="3200" dirty="0" smtClean="0"/>
            </a:br>
            <a:endParaRPr lang="en-US" sz="3200"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914400" y="1524000"/>
          <a:ext cx="6934199"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dirty="0" smtClean="0"/>
              <a:t>Purpose of beneficiaries for visiting </a:t>
            </a:r>
            <a:r>
              <a:rPr lang="en-US" sz="2700" dirty="0" err="1" smtClean="0"/>
              <a:t>mmu`s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1600200" y="2133600"/>
          <a:ext cx="5253739" cy="38170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Awareness about </a:t>
            </a:r>
            <a:r>
              <a:rPr lang="en-US" sz="2800" dirty="0" err="1" smtClean="0"/>
              <a:t>mmu`s</a:t>
            </a:r>
            <a:r>
              <a:rPr lang="en-US" sz="2800" dirty="0" smtClean="0"/>
              <a:t> to beneficiaries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685800" y="1524000"/>
          <a:ext cx="7696200" cy="50345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Accessibility of </a:t>
            </a:r>
            <a:r>
              <a:rPr lang="en-US" sz="2800" dirty="0" err="1" smtClean="0"/>
              <a:t>mmu`s</a:t>
            </a:r>
            <a:r>
              <a:rPr lang="en-US" sz="2800" dirty="0" smtClean="0"/>
              <a:t> to beneficiaries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1066800" y="1447800"/>
          <a:ext cx="6934200" cy="504260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Duration of availing services</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609600" y="1981200"/>
          <a:ext cx="7848600" cy="448339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Awareness among beneficiaries about the visit of </a:t>
            </a:r>
            <a:r>
              <a:rPr lang="en-US" sz="2400" dirty="0" err="1" smtClean="0"/>
              <a:t>mmu`s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762000" y="2057400"/>
          <a:ext cx="6705600" cy="4800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availing the services</a:t>
            </a:r>
            <a:endParaRPr lang="en-US"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457200" y="2169042"/>
          <a:ext cx="7467600" cy="468895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Waiting time to consult doctor</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762000" y="1828800"/>
          <a:ext cx="7620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Level of satisfaction</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609600" y="1524000"/>
          <a:ext cx="8001000" cy="5334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introduction</a:t>
            </a:r>
            <a:endParaRPr lang="en-US" dirty="0"/>
          </a:p>
        </p:txBody>
      </p:sp>
      <p:sp>
        <p:nvSpPr>
          <p:cNvPr id="3" name="Content Placeholder 2"/>
          <p:cNvSpPr>
            <a:spLocks noGrp="1"/>
          </p:cNvSpPr>
          <p:nvPr>
            <p:ph idx="1"/>
          </p:nvPr>
        </p:nvSpPr>
        <p:spPr/>
        <p:txBody>
          <a:bodyPr>
            <a:normAutofit fontScale="92500"/>
          </a:bodyPr>
          <a:lstStyle/>
          <a:p>
            <a:r>
              <a:rPr lang="en-IN" sz="2400" dirty="0" smtClean="0"/>
              <a:t>One of the most important consequences of fertility control and of improvements in the expectation of life at birth of the populations all over the World, is the 'Aging of the Population' characterized by the relatively rapid increase of the aged population i.e. the population aged 60 years and above.</a:t>
            </a:r>
          </a:p>
          <a:p>
            <a:endParaRPr lang="en-IN" sz="2400" dirty="0" smtClean="0"/>
          </a:p>
          <a:p>
            <a:pPr>
              <a:buNone/>
            </a:pPr>
            <a:endParaRPr lang="en-IN" sz="2400" dirty="0" smtClean="0"/>
          </a:p>
          <a:p>
            <a:pPr>
              <a:buNone/>
            </a:pPr>
            <a:endParaRPr lang="en-IN" sz="2400" dirty="0" smtClean="0"/>
          </a:p>
          <a:p>
            <a:r>
              <a:rPr lang="en-US" sz="2400" dirty="0" smtClean="0"/>
              <a:t>China and India have the largest absolute number of elderly in the world with 130 million and 58.2 million people aged over 65 in 2010 respectively.</a:t>
            </a:r>
          </a:p>
          <a:p>
            <a:pPr>
              <a:buNone/>
            </a:pPr>
            <a:endParaRPr lang="en-US" sz="1800" dirty="0" smtClean="0"/>
          </a:p>
          <a:p>
            <a:endParaRPr lang="en-US" sz="1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Waiting time for medicines</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838200" y="1600200"/>
          <a:ext cx="7162800"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Level of information regarding medicines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609600" y="1371600"/>
          <a:ext cx="8001000" cy="5029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Awareness about social worker</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457200" y="1295400"/>
          <a:ext cx="8229600" cy="4953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Interest in interacting with other persons</a:t>
            </a:r>
            <a:endParaRPr lang="en-US" sz="2400"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304800" y="1600200"/>
          <a:ext cx="8458200" cy="5257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Level of physical well being after availing medicines</a:t>
            </a:r>
            <a:endParaRPr lang="en-US" sz="2800"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533400" y="1524000"/>
          <a:ext cx="8077200" cy="491755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Level of mental and social well being </a:t>
            </a:r>
            <a:endParaRPr lang="en-US" sz="2800"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304800" y="1371600"/>
          <a:ext cx="8153400" cy="532340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Health education provided by staff</a:t>
            </a:r>
            <a:endParaRPr lang="en-US" sz="2800"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381000" y="1905000"/>
          <a:ext cx="9525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Source of medicine apart from </a:t>
            </a:r>
            <a:r>
              <a:rPr lang="en-US" sz="2800" dirty="0" err="1" smtClean="0"/>
              <a:t>mmu</a:t>
            </a:r>
            <a:endParaRPr lang="en-US" sz="2800"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304800" y="1524000"/>
          <a:ext cx="7696200" cy="4953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FREQUENCY OF BENEFICIARIES TAKING MEDICINES FROM OUTSIDE SOURCE </a:t>
            </a:r>
            <a:endParaRPr lang="en-US" sz="2800"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381000" y="1295400"/>
          <a:ext cx="8153400" cy="5334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AVERAGE COST OF MEDICINE TAKEN FROM SOURCE OTHER THAN MMU</a:t>
            </a:r>
            <a:br>
              <a:rPr lang="en-US" sz="2400" dirty="0" smtClean="0"/>
            </a:br>
            <a:endParaRPr lang="en-US" sz="2400"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457200" y="1219200"/>
          <a:ext cx="8153400" cy="516210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Cont…..</a:t>
            </a:r>
            <a:endParaRPr lang="en-US" dirty="0"/>
          </a:p>
        </p:txBody>
      </p:sp>
      <p:sp>
        <p:nvSpPr>
          <p:cNvPr id="3" name="Content Placeholder 2"/>
          <p:cNvSpPr>
            <a:spLocks noGrp="1"/>
          </p:cNvSpPr>
          <p:nvPr>
            <p:ph idx="1"/>
          </p:nvPr>
        </p:nvSpPr>
        <p:spPr/>
        <p:txBody>
          <a:bodyPr>
            <a:normAutofit/>
          </a:bodyPr>
          <a:lstStyle/>
          <a:p>
            <a:r>
              <a:rPr lang="en-IN" sz="2400" dirty="0" smtClean="0"/>
              <a:t>There are many elderly problems related to healthcare, some of these problems are as follow:</a:t>
            </a:r>
          </a:p>
          <a:p>
            <a:pPr>
              <a:buNone/>
            </a:pPr>
            <a:endParaRPr lang="en-US" sz="2400" dirty="0" smtClean="0"/>
          </a:p>
          <a:p>
            <a:pPr>
              <a:buFont typeface="Courier New" pitchFamily="49" charset="0"/>
              <a:buChar char="o"/>
            </a:pPr>
            <a:r>
              <a:rPr lang="en-IN" sz="2400" dirty="0" smtClean="0"/>
              <a:t>The elderly in India suffer a double-whammy effect — the combined burden of infectious and lifestyle related diseases</a:t>
            </a:r>
          </a:p>
          <a:p>
            <a:pPr>
              <a:buNone/>
            </a:pPr>
            <a:endParaRPr lang="en-IN" sz="2000" dirty="0" smtClean="0"/>
          </a:p>
          <a:p>
            <a:pPr>
              <a:buFont typeface="Courier New" pitchFamily="49" charset="0"/>
              <a:buChar char="o"/>
            </a:pPr>
            <a:r>
              <a:rPr lang="en-US" sz="2400" dirty="0" smtClean="0"/>
              <a:t>Accessing healthcare and hospitals is one of the major problems faced by the elderly</a:t>
            </a:r>
            <a:endParaRPr lang="en-IN" sz="2400" dirty="0" smtClean="0"/>
          </a:p>
          <a:p>
            <a:pPr>
              <a:buNone/>
            </a:pPr>
            <a:endParaRPr lang="en-IN" sz="2000" dirty="0" smtClean="0"/>
          </a:p>
          <a:p>
            <a:pPr>
              <a:buFont typeface="Courier New" pitchFamily="49" charset="0"/>
              <a:buChar char="o"/>
            </a:pPr>
            <a:endParaRPr lang="en-US" sz="2000" dirty="0" smtClean="0"/>
          </a:p>
          <a:p>
            <a:endParaRPr lang="en-US" sz="2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EXPENDITURE ON MEDICINES ACCORDING TO MONTHLY INCOME/PENSION</a:t>
            </a:r>
            <a:br>
              <a:rPr lang="en-US" sz="2400" dirty="0" smtClean="0"/>
            </a:br>
            <a:endParaRPr lang="en-US" sz="2400"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533400" y="1219200"/>
          <a:ext cx="7924800" cy="539425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REDUCTION IN MONTHLY EXPENDITURE OF BENEFICIARIES ON HEALTH CARE AFTER AVAILING SERVICES FROM MMU</a:t>
            </a:r>
            <a:br>
              <a:rPr lang="en-US" sz="2000" dirty="0" smtClean="0"/>
            </a:br>
            <a:endParaRPr lang="en-US" sz="2000"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457200" y="1219200"/>
          <a:ext cx="7848600" cy="5638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BETTER SERVICES TO ELDERLY BENEFICIARIES IN COMPARISION TO HEALTH CARE PROVIDERS</a:t>
            </a:r>
            <a:endParaRPr lang="en-US" sz="2400"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304800" y="1371600"/>
          <a:ext cx="8382000" cy="53244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BENEFICIARIES REFER OTHER ELDERLY PEOPLE OF COMMUNITY TO AVAIL SERVICES FROM MMU</a:t>
            </a:r>
            <a:endParaRPr lang="en-US" sz="2800"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533400" y="1524000"/>
          <a:ext cx="7924800" cy="5334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LEVEL OF BENEFIT OF SERVICES OF MMU TO ELDERLY BENEFICIARIES</a:t>
            </a:r>
            <a:endParaRPr lang="en-US" sz="2800"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0" y="1371600"/>
          <a:ext cx="8534400" cy="528438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CHANGES SUGGESTED BY BENEFICIARIES FOR BETTER SERVICES </a:t>
            </a:r>
            <a:endParaRPr lang="en-US" sz="2800" dirty="0"/>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4" name="Chart 3"/>
          <p:cNvGraphicFramePr/>
          <p:nvPr/>
        </p:nvGraphicFramePr>
        <p:xfrm>
          <a:off x="533400" y="1447800"/>
          <a:ext cx="8610600" cy="4953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Discussion</a:t>
            </a:r>
            <a:endParaRPr lang="en-US" dirty="0"/>
          </a:p>
        </p:txBody>
      </p:sp>
      <p:sp>
        <p:nvSpPr>
          <p:cNvPr id="3" name="Content Placeholder 2"/>
          <p:cNvSpPr>
            <a:spLocks noGrp="1"/>
          </p:cNvSpPr>
          <p:nvPr>
            <p:ph idx="1"/>
          </p:nvPr>
        </p:nvSpPr>
        <p:spPr/>
        <p:txBody>
          <a:bodyPr/>
          <a:lstStyle/>
          <a:p>
            <a:pPr>
              <a:buFont typeface="Courier New" pitchFamily="49" charset="0"/>
              <a:buChar char="o"/>
            </a:pPr>
            <a:r>
              <a:rPr lang="en-US" dirty="0" smtClean="0"/>
              <a:t> MEDICAL MOBILE UNIT provides beneficial services to its beneficiaries in terms of curative care</a:t>
            </a:r>
          </a:p>
          <a:p>
            <a:pPr>
              <a:buFont typeface="Courier New" pitchFamily="49" charset="0"/>
              <a:buChar char="o"/>
            </a:pPr>
            <a:r>
              <a:rPr lang="en-US" dirty="0" smtClean="0"/>
              <a:t>Most of the beneficiaries start availing the services from Medical Mobile Unit when they saw the van standing in their community and distributing the medicines to the elderly population of the same community. Some other beneficiaries came to know about the services of MEDICAL MOBILE UNIT for the first time from other beneficiaries.</a:t>
            </a:r>
          </a:p>
          <a:p>
            <a:pPr>
              <a:buNone/>
            </a:pP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Cont…….</a:t>
            </a:r>
            <a:endParaRPr lang="en-US" dirty="0"/>
          </a:p>
        </p:txBody>
      </p:sp>
      <p:sp>
        <p:nvSpPr>
          <p:cNvPr id="3" name="Content Placeholder 2"/>
          <p:cNvSpPr>
            <a:spLocks noGrp="1"/>
          </p:cNvSpPr>
          <p:nvPr>
            <p:ph idx="1"/>
          </p:nvPr>
        </p:nvSpPr>
        <p:spPr/>
        <p:txBody>
          <a:bodyPr/>
          <a:lstStyle/>
          <a:p>
            <a:r>
              <a:rPr lang="en-US" dirty="0" smtClean="0"/>
              <a:t>Location of MEDICAL MOBILE UNIT is perfect as it is in the reach of almost all of the elderly people of the community</a:t>
            </a:r>
          </a:p>
          <a:p>
            <a:r>
              <a:rPr lang="en-US" dirty="0" smtClean="0"/>
              <a:t>The beneficiaries get the medicines for their all types of illness like diabetes, hypertension, joint pains etc. from Medical Mobile Unit</a:t>
            </a:r>
          </a:p>
          <a:p>
            <a:r>
              <a:rPr lang="en-US" dirty="0" smtClean="0"/>
              <a:t>Medicines and the services are effective and it also reduces their monthly expenditure on health</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After availing services from MEDICAL MOBILE UNIT there is a great improvement in their physical well being.</a:t>
            </a:r>
          </a:p>
          <a:p>
            <a:r>
              <a:rPr lang="en-US" dirty="0" smtClean="0"/>
              <a:t>Most of the beneficiaries said that the time for availing the services from MEDICAL MOBILE UNIT is very less as compared to other health care service providers.</a:t>
            </a:r>
          </a:p>
          <a:p>
            <a:r>
              <a:rPr lang="en-US" dirty="0" smtClean="0"/>
              <a:t>Many beneficiaries also referred that the time for taking the medicines from the pharmacist is also very less </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Some of the beneficiaries were satisfied with the type of information being provided by the doctor and pharmacist while some were not.</a:t>
            </a:r>
          </a:p>
          <a:p>
            <a:r>
              <a:rPr lang="en-IN" dirty="0" smtClean="0"/>
              <a:t>Many of the beneficiaries do not know about the social worker who sometimes visits with MEDICAL MOBILE UNIT</a:t>
            </a:r>
          </a:p>
          <a:p>
            <a:r>
              <a:rPr lang="en-IN" dirty="0" smtClean="0"/>
              <a:t>65 percent of beneficiaries takes all the medicines for all type of illness from the MEDICAL MOBILE UNIT ONLY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Cont…..</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A scheme to provide medical care to the elderly at the doorstep, started by the government has thus emerged as a major relief to many who are either confined to their homes or who do not have anybody to take them to the hospital. The name of the scheme or program known as “MEDICAL MOBILE UNIT”.</a:t>
            </a:r>
          </a:p>
          <a:p>
            <a:r>
              <a:rPr lang="en-IN" sz="2400" dirty="0" smtClean="0"/>
              <a:t>The medical mobile unit service besides providing basic health care, but is also delving into new initiative such as providing disability aids, shelter assistance, yoga, specialized home visits, and provision of psychological therapy among others.</a:t>
            </a:r>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IN" dirty="0" smtClean="0"/>
              <a:t>MEDICAL MOBILE UNIT reduces their monthly expenditure to a great extent as </a:t>
            </a:r>
            <a:r>
              <a:rPr lang="en-US" dirty="0" smtClean="0"/>
              <a:t>medicines are available at very minimum cost of rupees five per visit</a:t>
            </a:r>
          </a:p>
          <a:p>
            <a:endParaRPr lang="en-US" dirty="0" smtClean="0"/>
          </a:p>
          <a:p>
            <a:r>
              <a:rPr lang="en-US" dirty="0" smtClean="0"/>
              <a:t>Hence it can be said that MEDICAL MOBILE UNIT is very much beneficial for the elderly people, but if the services can be improved according to the suggestions of the beneficiaries than it becomes incomparable in providing health care services.</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p:txBody>
          <a:bodyPr>
            <a:normAutofit lnSpcReduction="10000"/>
          </a:bodyPr>
          <a:lstStyle/>
          <a:p>
            <a:pPr lvl="0"/>
            <a:r>
              <a:rPr lang="en-US" sz="2400" dirty="0" smtClean="0"/>
              <a:t>The staff of medical mobile unit along with some other professional should organize the health camps and awareness activities so that more number of elderly people can avail the services of medical mobile unit and the number of beneficiaries can be increased.</a:t>
            </a:r>
          </a:p>
          <a:p>
            <a:r>
              <a:rPr lang="en-US" sz="2400" dirty="0" smtClean="0"/>
              <a:t>The infrastructure and the medical equipments should be well maintained to provide better services to its beneficiaries.</a:t>
            </a:r>
          </a:p>
          <a:p>
            <a:r>
              <a:rPr lang="en-US" sz="2400" dirty="0" smtClean="0"/>
              <a:t>Some diagnostic services like for diabetes, arthritis etc., should be added to the elderly beneficiaries to enhance the service related to the delivery</a:t>
            </a:r>
          </a:p>
          <a:p>
            <a:pPr lvl="0"/>
            <a:endParaRPr lang="en-US" sz="2400" dirty="0" smtClean="0"/>
          </a:p>
          <a:p>
            <a:endParaRPr lang="en-US" sz="24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lvl="0"/>
            <a:r>
              <a:rPr lang="en-US" dirty="0" smtClean="0"/>
              <a:t>There should be linkages with the government primary health centers to sustain the program.</a:t>
            </a:r>
          </a:p>
          <a:p>
            <a:pPr>
              <a:buNone/>
            </a:pP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Content Placeholder 2"/>
          <p:cNvSpPr>
            <a:spLocks noGrp="1"/>
          </p:cNvSpPr>
          <p:nvPr>
            <p:ph idx="1"/>
          </p:nvPr>
        </p:nvSpPr>
        <p:spPr/>
        <p:txBody>
          <a:bodyPr/>
          <a:lstStyle/>
          <a:p>
            <a:r>
              <a:rPr lang="en-US" sz="2400" dirty="0" smtClean="0"/>
              <a:t>Many elderly beneficiaries are not much interested in any other activities of medical mobile unit. Most of the beneficiaries come only to take medicines from the medical mobile unit</a:t>
            </a:r>
          </a:p>
          <a:p>
            <a:pPr>
              <a:buNone/>
            </a:pPr>
            <a:endParaRPr lang="en-US" sz="2400" dirty="0" smtClean="0"/>
          </a:p>
          <a:p>
            <a:pPr lvl="0"/>
            <a:r>
              <a:rPr lang="en-US" sz="2400" dirty="0" smtClean="0"/>
              <a:t>Many beneficiaries were not much interested in interacting, apart from doctor and pharmacist. Some of the beneficiaries denied to provide any information for the </a:t>
            </a:r>
            <a:r>
              <a:rPr lang="en-US" sz="2400" smtClean="0"/>
              <a:t>study</a:t>
            </a:r>
            <a:r>
              <a:rPr lang="en-US" sz="2400" smtClean="0"/>
              <a:t>.</a:t>
            </a:r>
            <a:endParaRPr lang="en-US" sz="2400"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sz="2400" dirty="0" smtClean="0"/>
              <a:t>Biasness from the respondent side. The respondents who have more  knowledge can be more biased and may give more ideal responses</a:t>
            </a:r>
          </a:p>
          <a:p>
            <a:endParaRPr lang="en-US" sz="2400" dirty="0" smtClean="0"/>
          </a:p>
          <a:p>
            <a:endParaRPr lang="en-US" sz="2400" dirty="0" smtClean="0"/>
          </a:p>
          <a:p>
            <a:r>
              <a:rPr lang="en-US" sz="2400" dirty="0" smtClean="0"/>
              <a:t>Time constraints. The time available to perform  study is very less in order to </a:t>
            </a:r>
            <a:r>
              <a:rPr lang="en-US" sz="2400" smtClean="0"/>
              <a:t>cover more area.</a:t>
            </a:r>
            <a:endParaRPr lang="en-US" sz="24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lnSpcReduction="10000"/>
          </a:bodyPr>
          <a:lstStyle/>
          <a:p>
            <a:pPr lvl="0"/>
            <a:r>
              <a:rPr lang="en-US" dirty="0" smtClean="0"/>
              <a:t>K. Park,  Preventive and Social medicine edition 20</a:t>
            </a:r>
          </a:p>
          <a:p>
            <a:pPr lvl="0"/>
            <a:r>
              <a:rPr lang="en-US" u="sng" dirty="0" smtClean="0">
                <a:hlinkClick r:id="rId2"/>
              </a:rPr>
              <a:t>www.helpageindia.org</a:t>
            </a:r>
            <a:r>
              <a:rPr lang="en-US" dirty="0" smtClean="0"/>
              <a:t> </a:t>
            </a:r>
          </a:p>
          <a:p>
            <a:pPr lvl="0"/>
            <a:r>
              <a:rPr lang="en-US" u="sng" dirty="0" smtClean="0">
                <a:hlinkClick r:id="rId3"/>
              </a:rPr>
              <a:t>www.wikepedia.com</a:t>
            </a:r>
            <a:r>
              <a:rPr lang="en-US" dirty="0" smtClean="0"/>
              <a:t> </a:t>
            </a:r>
          </a:p>
          <a:p>
            <a:pPr lvl="0"/>
            <a:r>
              <a:rPr lang="en-US" u="sng" dirty="0" smtClean="0">
                <a:hlinkClick r:id="rId4"/>
              </a:rPr>
              <a:t>www.mohfw.nic</a:t>
            </a:r>
            <a:r>
              <a:rPr lang="en-US" dirty="0" smtClean="0"/>
              <a:t> </a:t>
            </a:r>
          </a:p>
          <a:p>
            <a:pPr lvl="0"/>
            <a:r>
              <a:rPr lang="en-US" u="sng" dirty="0" smtClean="0">
                <a:hlinkClick r:id="rId5"/>
              </a:rPr>
              <a:t>www.who.org</a:t>
            </a:r>
            <a:r>
              <a:rPr lang="en-US" dirty="0" smtClean="0"/>
              <a:t> </a:t>
            </a:r>
          </a:p>
          <a:p>
            <a:r>
              <a:rPr lang="en-US" u="sng" dirty="0" smtClean="0">
                <a:hlinkClick r:id="rId6"/>
              </a:rPr>
              <a:t>www.oldsolutions.org</a:t>
            </a:r>
            <a:endParaRPr lang="en-US" u="sng" dirty="0" smtClean="0"/>
          </a:p>
          <a:p>
            <a:pPr lvl="0"/>
            <a:r>
              <a:rPr lang="en-US" u="sng" dirty="0" smtClean="0">
                <a:hlinkClick r:id="rId7"/>
              </a:rPr>
              <a:t>www.disabilityindia.org</a:t>
            </a:r>
            <a:endParaRPr lang="en-US" dirty="0" smtClean="0"/>
          </a:p>
          <a:p>
            <a:pPr lvl="0"/>
            <a:r>
              <a:rPr lang="en-US" u="sng" dirty="0" smtClean="0">
                <a:hlinkClick r:id="rId8"/>
              </a:rPr>
              <a:t>www.azadindia.org</a:t>
            </a:r>
            <a:r>
              <a:rPr lang="en-US" dirty="0" smtClean="0"/>
              <a:t> </a:t>
            </a:r>
          </a:p>
          <a:p>
            <a:pPr lvl="0"/>
            <a:r>
              <a:rPr lang="en-US" i="1" dirty="0" smtClean="0"/>
              <a:t>bjsw.oxford</a:t>
            </a:r>
            <a:r>
              <a:rPr lang="en-US" b="1" i="1" dirty="0" smtClean="0"/>
              <a:t>journals</a:t>
            </a:r>
            <a:r>
              <a:rPr lang="en-US" i="1" dirty="0" smtClean="0"/>
              <a:t>.org </a:t>
            </a:r>
            <a:endParaRPr lang="en-US" dirty="0" smtClean="0"/>
          </a:p>
          <a:p>
            <a:r>
              <a:rPr lang="en-US" u="sng" dirty="0" smtClean="0">
                <a:hlinkClick r:id="rId9"/>
              </a:rPr>
              <a:t>www.nejm.org</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lvl="0"/>
            <a:r>
              <a:rPr lang="en-US" u="sng" dirty="0" smtClean="0">
                <a:hlinkClick r:id="rId2"/>
              </a:rPr>
              <a:t>www.emeraldinsight.com/</a:t>
            </a:r>
            <a:r>
              <a:rPr lang="en-US" b="1" u="sng" dirty="0" smtClean="0">
                <a:hlinkClick r:id="rId2"/>
              </a:rPr>
              <a:t>journals</a:t>
            </a:r>
            <a:r>
              <a:rPr lang="en-US" dirty="0" smtClean="0"/>
              <a:t> </a:t>
            </a:r>
          </a:p>
          <a:p>
            <a:pPr lvl="0"/>
            <a:r>
              <a:rPr lang="en-US" u="sng" dirty="0" smtClean="0">
                <a:hlinkClick r:id="rId3"/>
              </a:rPr>
              <a:t>www.ax-design.com</a:t>
            </a:r>
            <a:r>
              <a:rPr lang="en-US" dirty="0" smtClean="0"/>
              <a:t> </a:t>
            </a:r>
          </a:p>
          <a:p>
            <a:pPr lvl="0"/>
            <a:r>
              <a:rPr lang="en-IN" u="sng" dirty="0" smtClean="0">
                <a:hlinkClick r:id="rId4"/>
              </a:rPr>
              <a:t>www.biomedcentral.com</a:t>
            </a:r>
            <a:r>
              <a:rPr lang="en-US" dirty="0" smtClean="0"/>
              <a:t> </a:t>
            </a:r>
          </a:p>
          <a:p>
            <a:pPr lvl="0"/>
            <a:r>
              <a:rPr lang="en-IN" dirty="0" smtClean="0"/>
              <a:t>JOURNAL OF THE NATIONAL MEDICAL ASSOCIATION, VOL. 74, NO. 10, 1982</a:t>
            </a:r>
            <a:endParaRPr lang="en-US" dirty="0" smtClean="0"/>
          </a:p>
          <a:p>
            <a:pPr lvl="0"/>
            <a:r>
              <a:rPr lang="en-US" dirty="0" smtClean="0"/>
              <a:t>Journal of the American Geriatrics Society </a:t>
            </a:r>
            <a:r>
              <a:rPr lang="en-IN" dirty="0" smtClean="0"/>
              <a:t>creativecommons.org/licenses/</a:t>
            </a:r>
            <a:endParaRPr lang="en-US" dirty="0" smtClean="0"/>
          </a:p>
          <a:p>
            <a:pPr lvl="0"/>
            <a:r>
              <a:rPr lang="en-IN" b="1" dirty="0" smtClean="0"/>
              <a:t>11:</a:t>
            </a:r>
            <a:r>
              <a:rPr lang="en-IN" dirty="0" smtClean="0"/>
              <a:t>72doi:10.1186/1472-6963-11-72</a:t>
            </a:r>
            <a:endParaRPr lang="en-US" dirty="0" smtClean="0"/>
          </a:p>
          <a:p>
            <a:r>
              <a:rPr lang="en-IN" dirty="0" err="1" smtClean="0"/>
              <a:t>Hirdes</a:t>
            </a:r>
            <a:r>
              <a:rPr lang="en-IN" dirty="0" smtClean="0"/>
              <a:t> JP, </a:t>
            </a:r>
            <a:r>
              <a:rPr lang="en-IN" dirty="0" err="1" smtClean="0"/>
              <a:t>Naus</a:t>
            </a:r>
            <a:r>
              <a:rPr lang="en-IN" dirty="0" smtClean="0"/>
              <a:t> PJ, Young JE. The use of preventive home visits among frail elderly persons: evidence from three European countries. Can J Aging. 1994;13:499–509.</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20000"/>
          </a:bodyPr>
          <a:lstStyle/>
          <a:p>
            <a:pPr lvl="0"/>
            <a:r>
              <a:rPr lang="en-IN" i="1" dirty="0" smtClean="0"/>
              <a:t>.</a:t>
            </a:r>
            <a:r>
              <a:rPr lang="en-IN" dirty="0" smtClean="0"/>
              <a:t> Bergman H, </a:t>
            </a:r>
            <a:r>
              <a:rPr lang="en-IN" dirty="0" err="1" smtClean="0"/>
              <a:t>Béland</a:t>
            </a:r>
            <a:r>
              <a:rPr lang="en-IN" dirty="0" smtClean="0"/>
              <a:t> F, Perrault A. The global challenge of understanding and meeting the needs of the frail older population. Aging </a:t>
            </a:r>
            <a:r>
              <a:rPr lang="en-IN" dirty="0" err="1" smtClean="0"/>
              <a:t>Clin</a:t>
            </a:r>
            <a:r>
              <a:rPr lang="en-IN" dirty="0" smtClean="0"/>
              <a:t> Exp Res. 2002;14:223–225. </a:t>
            </a:r>
            <a:endParaRPr lang="en-US" dirty="0" smtClean="0"/>
          </a:p>
          <a:p>
            <a:pPr lvl="0"/>
            <a:r>
              <a:rPr lang="en-US" dirty="0" smtClean="0"/>
              <a:t>Can </a:t>
            </a:r>
            <a:r>
              <a:rPr lang="en-US" dirty="0" err="1" smtClean="0"/>
              <a:t>Fam</a:t>
            </a:r>
            <a:r>
              <a:rPr lang="en-US" dirty="0" smtClean="0"/>
              <a:t> Physician. 2005 September 10; 51(9): 1245. </a:t>
            </a:r>
          </a:p>
          <a:p>
            <a:pPr lvl="0"/>
            <a:r>
              <a:rPr lang="en-IN" dirty="0" smtClean="0"/>
              <a:t>Hong Kong Med J </a:t>
            </a:r>
            <a:r>
              <a:rPr lang="en-IN" dirty="0" err="1" smtClean="0"/>
              <a:t>Vol</a:t>
            </a:r>
            <a:r>
              <a:rPr lang="en-IN" dirty="0" smtClean="0"/>
              <a:t> 13 No 1 Supplement 1 February 2007</a:t>
            </a:r>
            <a:endParaRPr lang="en-US" dirty="0" smtClean="0"/>
          </a:p>
          <a:p>
            <a:pPr lvl="0"/>
            <a:r>
              <a:rPr lang="en-US" dirty="0" smtClean="0"/>
              <a:t>Clinics in Geriatric Medicine </a:t>
            </a:r>
            <a:r>
              <a:rPr lang="en-US" u="sng" dirty="0" smtClean="0">
                <a:hlinkClick r:id="rId2"/>
              </a:rPr>
              <a:t>Volume 25, Issue 1</a:t>
            </a:r>
            <a:r>
              <a:rPr lang="en-US" dirty="0" smtClean="0"/>
              <a:t> , Pages 155-169, February 2009</a:t>
            </a:r>
          </a:p>
          <a:p>
            <a:pPr lvl="0"/>
            <a:r>
              <a:rPr lang="en-US" dirty="0" smtClean="0"/>
              <a:t>WHO 2004, towards age-friendly primary health care</a:t>
            </a:r>
          </a:p>
          <a:p>
            <a:pPr lvl="0"/>
            <a:r>
              <a:rPr lang="en-IN" dirty="0" smtClean="0"/>
              <a:t>M.G.M. Medical College, Jamshedpur 2008-09, An Assessment of Functioning of Mobile Health </a:t>
            </a:r>
            <a:r>
              <a:rPr lang="en-IN" dirty="0" err="1" smtClean="0"/>
              <a:t>Unitsin</a:t>
            </a:r>
            <a:r>
              <a:rPr lang="en-IN" dirty="0" smtClean="0"/>
              <a:t> Jharkhand</a:t>
            </a:r>
            <a:endParaRPr lang="en-US" dirty="0" smtClean="0"/>
          </a:p>
          <a:p>
            <a:pPr>
              <a:buNone/>
            </a:pPr>
            <a:r>
              <a:rPr lang="en-IN" dirty="0" smtClean="0"/>
              <a:t> </a:t>
            </a:r>
            <a:endParaRPr lang="en-US" dirty="0" smtClean="0"/>
          </a:p>
          <a:p>
            <a:pPr lvl="0"/>
            <a:r>
              <a:rPr lang="en-IN" dirty="0" smtClean="0"/>
              <a:t>ICMR 2002, dignity dialogue.</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 of the study</a:t>
            </a:r>
            <a:endParaRPr lang="en-US" dirty="0"/>
          </a:p>
        </p:txBody>
      </p:sp>
      <p:sp>
        <p:nvSpPr>
          <p:cNvPr id="3" name="Content Placeholder 2"/>
          <p:cNvSpPr>
            <a:spLocks noGrp="1"/>
          </p:cNvSpPr>
          <p:nvPr>
            <p:ph idx="1"/>
          </p:nvPr>
        </p:nvSpPr>
        <p:spPr/>
        <p:txBody>
          <a:bodyPr>
            <a:normAutofit/>
          </a:bodyPr>
          <a:lstStyle/>
          <a:p>
            <a:r>
              <a:rPr lang="en-US" sz="2400" dirty="0" smtClean="0"/>
              <a:t>The global disease profile is shifting from infectious to non-communicable and chronic diseases such as heart disease, stroke and cancer, many of which can be prevented or delayed through strategies that include health promotion and disease prevention. </a:t>
            </a:r>
            <a:r>
              <a:rPr lang="en-IN" sz="2400" dirty="0" smtClean="0"/>
              <a:t>Chronic care is often more effectively provided in a community-based rather institutional setting.</a:t>
            </a:r>
          </a:p>
          <a:p>
            <a:pPr>
              <a:buNone/>
            </a:pPr>
            <a:endParaRPr lang="en-US" sz="2400" dirty="0" smtClean="0"/>
          </a:p>
          <a:p>
            <a:r>
              <a:rPr lang="en-US" sz="2400" dirty="0" smtClean="0"/>
              <a:t>Soon India will be having a majority of population more than 5o years of age.</a:t>
            </a: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Cont….</a:t>
            </a:r>
            <a:endParaRPr lang="en-US" dirty="0"/>
          </a:p>
        </p:txBody>
      </p:sp>
      <p:sp>
        <p:nvSpPr>
          <p:cNvPr id="3" name="Content Placeholder 2"/>
          <p:cNvSpPr>
            <a:spLocks noGrp="1"/>
          </p:cNvSpPr>
          <p:nvPr>
            <p:ph idx="1"/>
          </p:nvPr>
        </p:nvSpPr>
        <p:spPr/>
        <p:txBody>
          <a:bodyPr>
            <a:normAutofit/>
          </a:bodyPr>
          <a:lstStyle/>
          <a:p>
            <a:r>
              <a:rPr lang="en-US" sz="2400" dirty="0" smtClean="0"/>
              <a:t>There are very few programs  for geriatric health in India.</a:t>
            </a:r>
          </a:p>
          <a:p>
            <a:endParaRPr lang="en-US" sz="2400" dirty="0" smtClean="0"/>
          </a:p>
          <a:p>
            <a:r>
              <a:rPr lang="en-US" sz="2400" dirty="0" smtClean="0"/>
              <a:t>Very few researchers have worked on this topic till date.</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objectives</a:t>
            </a:r>
            <a:endParaRPr lang="en-US" dirty="0"/>
          </a:p>
        </p:txBody>
      </p:sp>
      <p:sp>
        <p:nvSpPr>
          <p:cNvPr id="3" name="Content Placeholder 2"/>
          <p:cNvSpPr>
            <a:spLocks noGrp="1"/>
          </p:cNvSpPr>
          <p:nvPr>
            <p:ph idx="1"/>
          </p:nvPr>
        </p:nvSpPr>
        <p:spPr/>
        <p:txBody>
          <a:bodyPr>
            <a:normAutofit/>
          </a:bodyPr>
          <a:lstStyle/>
          <a:p>
            <a:r>
              <a:rPr lang="en-US" sz="2800" dirty="0" smtClean="0"/>
              <a:t>GENERAL OBJECTIVES</a:t>
            </a:r>
          </a:p>
          <a:p>
            <a:r>
              <a:rPr lang="en-US" sz="2400" dirty="0" smtClean="0"/>
              <a:t>To access the performance of MEDICAL MOBILE UNIT in terms of its functionality in providing health care services to the elderly people of the society.</a:t>
            </a:r>
          </a:p>
          <a:p>
            <a:pPr>
              <a:buNone/>
            </a:pPr>
            <a:endParaRPr lang="en-US" sz="2400" dirty="0" smtClean="0"/>
          </a:p>
          <a:p>
            <a:r>
              <a:rPr lang="en-US" sz="2800" dirty="0" smtClean="0"/>
              <a:t>SPECIFIC OBJECTIVES</a:t>
            </a:r>
          </a:p>
          <a:p>
            <a:pPr lvl="0"/>
            <a:r>
              <a:rPr lang="en-US" sz="2400" dirty="0" smtClean="0"/>
              <a:t>To access the level of coverage in terms of its effectiveness.</a:t>
            </a:r>
          </a:p>
          <a:p>
            <a:pPr lvl="0"/>
            <a:r>
              <a:rPr lang="en-US" sz="2400" dirty="0" smtClean="0"/>
              <a:t>To examine the benefits gained by the beneficiaries after availing the services.</a:t>
            </a:r>
          </a:p>
          <a:p>
            <a:endParaRPr lang="en-US" sz="2400" dirty="0" smtClean="0"/>
          </a:p>
          <a:p>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RESEARCH METHODOLOGY</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The quantitative methodology was adopted in the study for data collection.</a:t>
            </a:r>
          </a:p>
          <a:p>
            <a:r>
              <a:rPr lang="en-US" sz="2400" dirty="0" smtClean="0"/>
              <a:t>The study was conducted in the ten different resettlement </a:t>
            </a:r>
            <a:r>
              <a:rPr lang="en-IN" sz="2400" dirty="0" smtClean="0"/>
              <a:t>or JJ colonies</a:t>
            </a:r>
            <a:r>
              <a:rPr lang="en-US" sz="2400" dirty="0" smtClean="0"/>
              <a:t> of Delhi</a:t>
            </a:r>
          </a:p>
          <a:p>
            <a:r>
              <a:rPr lang="en-US" sz="2400" dirty="0" smtClean="0"/>
              <a:t>The methodology for the study includes the observation, structured questionnaire and direct interviews from the beneficiaries of the community</a:t>
            </a:r>
          </a:p>
          <a:p>
            <a:r>
              <a:rPr lang="en-US" sz="2400" dirty="0" smtClean="0"/>
              <a:t>The target group consists of male and female of more than 55 years of age.</a:t>
            </a:r>
          </a:p>
          <a:p>
            <a:r>
              <a:rPr lang="en-US" sz="2400" dirty="0" smtClean="0"/>
              <a:t>Sample size was of 100.</a:t>
            </a:r>
          </a:p>
          <a:p>
            <a:r>
              <a:rPr lang="en-US" sz="2400" dirty="0" smtClean="0"/>
              <a:t>Simple random sampling technique was used.</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95600"/>
            <a:ext cx="7242048" cy="1066800"/>
          </a:xfrm>
        </p:spPr>
        <p:txBody>
          <a:bodyPr>
            <a:normAutofit/>
          </a:bodyPr>
          <a:lstStyle/>
          <a:p>
            <a:r>
              <a:rPr lang="en-US" dirty="0" smtClean="0"/>
              <a:t>            Major findings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301</TotalTime>
  <Words>1708</Words>
  <Application>Microsoft Office PowerPoint</Application>
  <PresentationFormat>On-screen Show (4:3)</PresentationFormat>
  <Paragraphs>290</Paragraphs>
  <Slides>47</Slides>
  <Notes>3</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Opulent</vt:lpstr>
      <vt:lpstr>DISSERTATION REPORT  ON “TO ASSESS THE FUNCTIONALITY OF MEDICAL MOBILE UNIT IN PROVIDING HEALTHCARE FACILITIES TO ELDERLY PEOPLE”   Submitted By SHUBHAM DHANKAR (2010-2012)     </vt:lpstr>
      <vt:lpstr>           introduction</vt:lpstr>
      <vt:lpstr>                 Cont…..</vt:lpstr>
      <vt:lpstr>               Cont…..</vt:lpstr>
      <vt:lpstr>Rationale of the study</vt:lpstr>
      <vt:lpstr>                 Cont….</vt:lpstr>
      <vt:lpstr>            objectives</vt:lpstr>
      <vt:lpstr>RESEARCH METHODOLOGY</vt:lpstr>
      <vt:lpstr>            Major findings</vt:lpstr>
      <vt:lpstr>Age wise distribution of Males &amp; Females </vt:lpstr>
      <vt:lpstr>Monthly income of beneficiarie </vt:lpstr>
      <vt:lpstr>Purpose of beneficiaries for visiting mmu`s </vt:lpstr>
      <vt:lpstr>Awareness about mmu`s to beneficiaries </vt:lpstr>
      <vt:lpstr>Accessibility of mmu`s to beneficiaries </vt:lpstr>
      <vt:lpstr>Duration of availing services </vt:lpstr>
      <vt:lpstr>Awareness among beneficiaries about the visit of mmu`s </vt:lpstr>
      <vt:lpstr> availing the services</vt:lpstr>
      <vt:lpstr>Waiting time to consult doctor </vt:lpstr>
      <vt:lpstr>Level of satisfaction </vt:lpstr>
      <vt:lpstr>Waiting time for medicines </vt:lpstr>
      <vt:lpstr>Level of information regarding medicines </vt:lpstr>
      <vt:lpstr>Awareness about social worker </vt:lpstr>
      <vt:lpstr>Interest in interacting with other persons</vt:lpstr>
      <vt:lpstr>Level of physical well being after availing medicines</vt:lpstr>
      <vt:lpstr>Level of mental and social well being </vt:lpstr>
      <vt:lpstr>Health education provided by staff</vt:lpstr>
      <vt:lpstr>Source of medicine apart from mmu</vt:lpstr>
      <vt:lpstr>FREQUENCY OF BENEFICIARIES TAKING MEDICINES FROM OUTSIDE SOURCE </vt:lpstr>
      <vt:lpstr>AVERAGE COST OF MEDICINE TAKEN FROM SOURCE OTHER THAN MMU </vt:lpstr>
      <vt:lpstr>EXPENDITURE ON MEDICINES ACCORDING TO MONTHLY INCOME/PENSION </vt:lpstr>
      <vt:lpstr>REDUCTION IN MONTHLY EXPENDITURE OF BENEFICIARIES ON HEALTH CARE AFTER AVAILING SERVICES FROM MMU </vt:lpstr>
      <vt:lpstr>BETTER SERVICES TO ELDERLY BENEFICIARIES IN COMPARISION TO HEALTH CARE PROVIDERS</vt:lpstr>
      <vt:lpstr>BENEFICIARIES REFER OTHER ELDERLY PEOPLE OF COMMUNITY TO AVAIL SERVICES FROM MMU</vt:lpstr>
      <vt:lpstr>LEVEL OF BENEFIT OF SERVICES OF MMU TO ELDERLY BENEFICIARIES</vt:lpstr>
      <vt:lpstr>CHANGES SUGGESTED BY BENEFICIARIES FOR BETTER SERVICES </vt:lpstr>
      <vt:lpstr>Discussion</vt:lpstr>
      <vt:lpstr>             Cont…….</vt:lpstr>
      <vt:lpstr>Cont…..</vt:lpstr>
      <vt:lpstr>Cont….</vt:lpstr>
      <vt:lpstr>Cont……</vt:lpstr>
      <vt:lpstr>recommendations</vt:lpstr>
      <vt:lpstr>Cont….</vt:lpstr>
      <vt:lpstr>limitations</vt:lpstr>
      <vt:lpstr>Cont….</vt:lpstr>
      <vt:lpstr>references</vt:lpstr>
      <vt:lpstr>Cont…..</vt:lpstr>
      <vt:lpstr>Cont….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Nazish Siddiqui</dc:creator>
  <cp:lastModifiedBy>IIHMR</cp:lastModifiedBy>
  <cp:revision>46</cp:revision>
  <dcterms:created xsi:type="dcterms:W3CDTF">2006-08-16T00:00:00Z</dcterms:created>
  <dcterms:modified xsi:type="dcterms:W3CDTF">2012-05-04T05:47:32Z</dcterms:modified>
</cp:coreProperties>
</file>