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1"/>
  </p:notesMasterIdLst>
  <p:sldIdLst>
    <p:sldId id="256" r:id="rId2"/>
    <p:sldId id="258" r:id="rId3"/>
    <p:sldId id="293" r:id="rId4"/>
    <p:sldId id="295" r:id="rId5"/>
    <p:sldId id="257" r:id="rId6"/>
    <p:sldId id="260" r:id="rId7"/>
    <p:sldId id="261" r:id="rId8"/>
    <p:sldId id="288" r:id="rId9"/>
    <p:sldId id="296" r:id="rId10"/>
    <p:sldId id="297" r:id="rId11"/>
    <p:sldId id="262" r:id="rId12"/>
    <p:sldId id="287" r:id="rId13"/>
    <p:sldId id="289" r:id="rId14"/>
    <p:sldId id="264" r:id="rId15"/>
    <p:sldId id="300" r:id="rId16"/>
    <p:sldId id="265" r:id="rId17"/>
    <p:sldId id="266" r:id="rId18"/>
    <p:sldId id="267" r:id="rId19"/>
    <p:sldId id="268" r:id="rId20"/>
    <p:sldId id="269" r:id="rId21"/>
    <p:sldId id="270" r:id="rId22"/>
    <p:sldId id="271" r:id="rId23"/>
    <p:sldId id="272" r:id="rId24"/>
    <p:sldId id="302" r:id="rId25"/>
    <p:sldId id="274" r:id="rId26"/>
    <p:sldId id="275" r:id="rId27"/>
    <p:sldId id="276" r:id="rId28"/>
    <p:sldId id="277" r:id="rId29"/>
    <p:sldId id="278" r:id="rId30"/>
    <p:sldId id="279" r:id="rId31"/>
    <p:sldId id="301" r:id="rId32"/>
    <p:sldId id="280" r:id="rId33"/>
    <p:sldId id="281" r:id="rId34"/>
    <p:sldId id="285" r:id="rId35"/>
    <p:sldId id="286" r:id="rId36"/>
    <p:sldId id="303" r:id="rId37"/>
    <p:sldId id="299" r:id="rId38"/>
    <p:sldId id="305" r:id="rId39"/>
    <p:sldId id="30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7.3226523767862359E-2"/>
          <c:y val="3.0831228624714827E-2"/>
          <c:w val="0.9190574268494216"/>
          <c:h val="0.74845508016746931"/>
        </c:manualLayout>
      </c:layout>
      <c:barChart>
        <c:barDir val="col"/>
        <c:grouping val="clustered"/>
        <c:ser>
          <c:idx val="0"/>
          <c:order val="0"/>
          <c:tx>
            <c:strRef>
              <c:f>Sheet1!$B$1</c:f>
              <c:strCache>
                <c:ptCount val="1"/>
                <c:pt idx="0">
                  <c:v>Percent</c:v>
                </c:pt>
              </c:strCache>
            </c:strRef>
          </c:tx>
          <c:cat>
            <c:strRef>
              <c:f>Sheet1!$A$2:$A$4</c:f>
              <c:strCache>
                <c:ptCount val="3"/>
                <c:pt idx="0">
                  <c:v>No</c:v>
                </c:pt>
                <c:pt idx="1">
                  <c:v>Delayed</c:v>
                </c:pt>
                <c:pt idx="2">
                  <c:v>Not Yet walking</c:v>
                </c:pt>
              </c:strCache>
            </c:strRef>
          </c:cat>
          <c:val>
            <c:numRef>
              <c:f>Sheet1!$B$2:$B$4</c:f>
              <c:numCache>
                <c:formatCode>General</c:formatCode>
                <c:ptCount val="3"/>
                <c:pt idx="0">
                  <c:v>83</c:v>
                </c:pt>
                <c:pt idx="1">
                  <c:v>13</c:v>
                </c:pt>
                <c:pt idx="2">
                  <c:v>4</c:v>
                </c:pt>
              </c:numCache>
            </c:numRef>
          </c:val>
        </c:ser>
        <c:dLbls>
          <c:showVal val="1"/>
        </c:dLbls>
        <c:gapWidth val="75"/>
        <c:axId val="106465920"/>
        <c:axId val="106475904"/>
      </c:barChart>
      <c:catAx>
        <c:axId val="106465920"/>
        <c:scaling>
          <c:orientation val="minMax"/>
        </c:scaling>
        <c:axPos val="b"/>
        <c:majorTickMark val="none"/>
        <c:tickLblPos val="nextTo"/>
        <c:crossAx val="106475904"/>
        <c:crosses val="autoZero"/>
        <c:auto val="1"/>
        <c:lblAlgn val="ctr"/>
        <c:lblOffset val="100"/>
      </c:catAx>
      <c:valAx>
        <c:axId val="106475904"/>
        <c:scaling>
          <c:orientation val="minMax"/>
        </c:scaling>
        <c:axPos val="l"/>
        <c:numFmt formatCode="General" sourceLinked="1"/>
        <c:majorTickMark val="none"/>
        <c:tickLblPos val="nextTo"/>
        <c:crossAx val="106465920"/>
        <c:crosses val="autoZero"/>
        <c:crossBetween val="between"/>
      </c:valAx>
    </c:plotArea>
    <c:legend>
      <c:legendPos val="b"/>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D7E3CF-4249-4ACB-94DB-29AF14DF585F}" type="datetimeFigureOut">
              <a:rPr lang="en-US" smtClean="0"/>
              <a:pPr/>
              <a:t>5/4/2012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8F01AC-D69A-476A-9D77-4B5584F80D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8F01AC-D69A-476A-9D77-4B5584F80DDD}" type="slidenum">
              <a:rPr lang="en-US" smtClean="0"/>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400" dirty="0" smtClean="0">
                <a:latin typeface="Arial" pitchFamily="34" charset="0"/>
                <a:cs typeface="Arial" pitchFamily="34" charset="0"/>
              </a:rPr>
              <a:t>Documenting Prevalence and associated risk factors for Epilepsy and Neuromotor impairments among children aged 2-9 years in rural areas of Palwal(Haryana)</a:t>
            </a:r>
            <a:endParaRPr lang="en-US" sz="2400" dirty="0">
              <a:latin typeface="Arial" pitchFamily="34" charset="0"/>
              <a:cs typeface="Arial" pitchFamily="34" charset="0"/>
            </a:endParaRPr>
          </a:p>
        </p:txBody>
      </p:sp>
      <p:sp>
        <p:nvSpPr>
          <p:cNvPr id="3" name="Subtitle 2"/>
          <p:cNvSpPr>
            <a:spLocks noGrp="1"/>
          </p:cNvSpPr>
          <p:nvPr>
            <p:ph type="subTitle" idx="1"/>
          </p:nvPr>
        </p:nvSpPr>
        <p:spPr>
          <a:xfrm>
            <a:off x="2438400" y="5029200"/>
            <a:ext cx="6400800" cy="1447800"/>
          </a:xfrm>
        </p:spPr>
        <p:txBody>
          <a:bodyPr/>
          <a:lstStyle/>
          <a:p>
            <a:r>
              <a:rPr lang="en-US" dirty="0" smtClean="0"/>
              <a:t> Presented By-</a:t>
            </a:r>
          </a:p>
          <a:p>
            <a:r>
              <a:rPr lang="en-US" dirty="0" smtClean="0"/>
              <a:t>Dr. Sheetal Prakash Vyas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ndara" pitchFamily="34" charset="0"/>
              </a:rPr>
              <a:t>Rationale of the study</a:t>
            </a:r>
            <a:endParaRPr lang="en-US" dirty="0"/>
          </a:p>
        </p:txBody>
      </p:sp>
      <p:sp>
        <p:nvSpPr>
          <p:cNvPr id="3" name="Content Placeholder 2"/>
          <p:cNvSpPr>
            <a:spLocks noGrp="1"/>
          </p:cNvSpPr>
          <p:nvPr>
            <p:ph idx="1"/>
          </p:nvPr>
        </p:nvSpPr>
        <p:spPr/>
        <p:txBody>
          <a:bodyPr>
            <a:normAutofit/>
          </a:bodyPr>
          <a:lstStyle/>
          <a:p>
            <a:pPr algn="just">
              <a:defRPr/>
            </a:pPr>
            <a:r>
              <a:rPr lang="en-GB" sz="2400" dirty="0" smtClean="0">
                <a:latin typeface="Candara" pitchFamily="34" charset="0"/>
              </a:rPr>
              <a:t>The purpose of conducting this study is to highlight the problem accompanied with the Epilepsy and Neuromotor- impairments among children aged 2 – 9 years in India.</a:t>
            </a:r>
          </a:p>
          <a:p>
            <a:pPr marL="0" indent="0" algn="just" fontAlgn="auto">
              <a:spcAft>
                <a:spcPts val="0"/>
              </a:spcAft>
              <a:buFontTx/>
              <a:buNone/>
              <a:defRPr/>
            </a:pPr>
            <a:r>
              <a:rPr lang="en-GB" sz="2400" dirty="0" smtClean="0">
                <a:latin typeface="Candara" pitchFamily="34" charset="0"/>
              </a:rPr>
              <a:t> </a:t>
            </a:r>
          </a:p>
          <a:p>
            <a:pPr algn="just">
              <a:defRPr/>
            </a:pPr>
            <a:r>
              <a:rPr lang="en-GB" sz="2400" dirty="0" smtClean="0">
                <a:latin typeface="Candara" pitchFamily="34" charset="0"/>
              </a:rPr>
              <a:t>It also supports the collection of information on determinants of the impairment so as to design culturally appropriate interventions thus reducing its burden in the country with efficient resource allocation and effective implementation of the preventive strategies.</a:t>
            </a:r>
            <a:endParaRPr lang="en-IN" sz="2400" dirty="0" smtClean="0">
              <a:latin typeface="Candara" pitchFamily="34" charset="0"/>
            </a:endParaRPr>
          </a:p>
          <a:p>
            <a:pPr algn="just"/>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Objectives of the Study</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5" name="Content Placeholder 4"/>
          <p:cNvSpPr>
            <a:spLocks noGrp="1"/>
          </p:cNvSpPr>
          <p:nvPr>
            <p:ph idx="1"/>
          </p:nvPr>
        </p:nvSpPr>
        <p:spPr>
          <a:xfrm>
            <a:off x="457200" y="1295400"/>
            <a:ext cx="8229600" cy="5105400"/>
          </a:xfrm>
        </p:spPr>
        <p:txBody>
          <a:bodyPr>
            <a:normAutofit/>
          </a:bodyPr>
          <a:lstStyle/>
          <a:p>
            <a:pPr algn="just">
              <a:buNone/>
            </a:pPr>
            <a:r>
              <a:rPr lang="en-US" sz="1800" b="1" dirty="0" smtClean="0">
                <a:latin typeface="Arial" pitchFamily="34" charset="0"/>
                <a:cs typeface="Arial" pitchFamily="34" charset="0"/>
              </a:rPr>
              <a:t>General Objective- </a:t>
            </a:r>
          </a:p>
          <a:p>
            <a:pPr algn="just">
              <a:buNone/>
            </a:pPr>
            <a:endParaRPr lang="en-US" sz="1800" dirty="0" smtClean="0">
              <a:latin typeface="Arial" pitchFamily="34" charset="0"/>
              <a:cs typeface="Arial" pitchFamily="34" charset="0"/>
            </a:endParaRPr>
          </a:p>
          <a:p>
            <a:pPr algn="just">
              <a:buFont typeface="Wingdings" pitchFamily="2" charset="2"/>
              <a:buChar char="Ø"/>
            </a:pPr>
            <a:r>
              <a:rPr lang="en-US" sz="1800" dirty="0" smtClean="0">
                <a:latin typeface="Arial" pitchFamily="34" charset="0"/>
                <a:cs typeface="Arial" pitchFamily="34" charset="0"/>
              </a:rPr>
              <a:t>To assess the Prevalence and associated risk factors for epilepsy and Neuromotor impairments among children aged 2-9 years in Hathin block of Palwal (Haryana). </a:t>
            </a:r>
          </a:p>
          <a:p>
            <a:pPr algn="just">
              <a:buNone/>
            </a:pPr>
            <a:endParaRPr lang="en-US" sz="1800" dirty="0" smtClean="0">
              <a:latin typeface="Arial" pitchFamily="34" charset="0"/>
              <a:cs typeface="Arial" pitchFamily="34" charset="0"/>
            </a:endParaRPr>
          </a:p>
          <a:p>
            <a:pPr algn="just">
              <a:buNone/>
            </a:pPr>
            <a:r>
              <a:rPr lang="en-US" sz="1800" b="1" dirty="0" smtClean="0">
                <a:latin typeface="Arial" pitchFamily="34" charset="0"/>
                <a:cs typeface="Arial" pitchFamily="34" charset="0"/>
              </a:rPr>
              <a:t>Specific Objectives- </a:t>
            </a:r>
          </a:p>
          <a:p>
            <a:pPr algn="just">
              <a:buNone/>
            </a:pPr>
            <a:endParaRPr lang="en-US" sz="1800" dirty="0" smtClean="0">
              <a:latin typeface="Arial" pitchFamily="34" charset="0"/>
              <a:cs typeface="Arial" pitchFamily="34" charset="0"/>
            </a:endParaRPr>
          </a:p>
          <a:p>
            <a:pPr marL="285750" indent="-285750" algn="just">
              <a:buFont typeface="Wingdings" pitchFamily="2" charset="2"/>
              <a:buChar char="Ø"/>
              <a:defRPr/>
            </a:pPr>
            <a:r>
              <a:rPr lang="en-GB" sz="1800" dirty="0" smtClean="0">
                <a:latin typeface="Arial" pitchFamily="34" charset="0"/>
                <a:cs typeface="Arial" pitchFamily="34" charset="0"/>
              </a:rPr>
              <a:t>To document the prevalence of Epilepsy and Neuro-motor impairments among rural children aged 2-9 years in Palwal district of Haryana.</a:t>
            </a:r>
          </a:p>
          <a:p>
            <a:pPr marL="285750" indent="-285750" algn="just">
              <a:buFont typeface="Wingdings" pitchFamily="2" charset="2"/>
              <a:buChar char="Ø"/>
              <a:defRPr/>
            </a:pPr>
            <a:endParaRPr lang="en-IN" sz="1800" dirty="0" smtClean="0">
              <a:latin typeface="Arial" pitchFamily="34" charset="0"/>
              <a:cs typeface="Arial" pitchFamily="34" charset="0"/>
            </a:endParaRPr>
          </a:p>
          <a:p>
            <a:pPr marL="285750" indent="-285750" algn="just">
              <a:buFont typeface="Wingdings" pitchFamily="2" charset="2"/>
              <a:buChar char="Ø"/>
              <a:defRPr/>
            </a:pPr>
            <a:r>
              <a:rPr lang="en-GB" sz="1800" dirty="0" smtClean="0">
                <a:latin typeface="Arial" pitchFamily="34" charset="0"/>
                <a:cs typeface="Arial" pitchFamily="34" charset="0"/>
              </a:rPr>
              <a:t>To document the prevalence of risk factors (social, biological, environmental, and health care) that might have predisposed the children for these two disabilities under study. </a:t>
            </a:r>
            <a:endParaRPr lang="en-IN" sz="1800" dirty="0" smtClean="0">
              <a:latin typeface="Arial" pitchFamily="34" charset="0"/>
              <a:cs typeface="Arial" pitchFamily="34" charset="0"/>
            </a:endParaRPr>
          </a:p>
          <a:p>
            <a:pPr algn="just">
              <a:buFont typeface="Wingdings" pitchFamily="2" charset="2"/>
              <a:buChar char="Ø"/>
            </a:pPr>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smtClean="0">
                <a:latin typeface="Arial" pitchFamily="34" charset="0"/>
                <a:cs typeface="Arial" pitchFamily="34" charset="0"/>
              </a:rPr>
              <a:t>Methodology</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pPr>
              <a:buNone/>
            </a:pPr>
            <a:r>
              <a:rPr lang="en-US" sz="1800" b="1" dirty="0" smtClean="0">
                <a:latin typeface="Arial" pitchFamily="34" charset="0"/>
                <a:cs typeface="Arial" pitchFamily="34" charset="0"/>
              </a:rPr>
              <a:t>Study design </a:t>
            </a:r>
            <a:endParaRPr lang="en-US" sz="1800" dirty="0" smtClean="0">
              <a:latin typeface="Arial" pitchFamily="34" charset="0"/>
              <a:cs typeface="Arial" pitchFamily="34" charset="0"/>
            </a:endParaRPr>
          </a:p>
          <a:p>
            <a:pPr>
              <a:buFont typeface="Wingdings" pitchFamily="2" charset="2"/>
              <a:buChar char="Ø"/>
            </a:pPr>
            <a:r>
              <a:rPr lang="en-IN" sz="1800" dirty="0" smtClean="0">
                <a:latin typeface="Arial" pitchFamily="34" charset="0"/>
                <a:cs typeface="Arial" pitchFamily="34" charset="0"/>
              </a:rPr>
              <a:t>A cross sectional study </a:t>
            </a:r>
          </a:p>
          <a:p>
            <a:pPr>
              <a:buNone/>
            </a:pPr>
            <a:endParaRPr lang="en-US" sz="1800" b="1" dirty="0" smtClean="0">
              <a:latin typeface="Arial" pitchFamily="34" charset="0"/>
              <a:cs typeface="Arial" pitchFamily="34" charset="0"/>
            </a:endParaRPr>
          </a:p>
          <a:p>
            <a:pPr>
              <a:buNone/>
            </a:pPr>
            <a:r>
              <a:rPr lang="en-US" sz="1800" b="1" dirty="0" smtClean="0">
                <a:latin typeface="Arial" pitchFamily="34" charset="0"/>
                <a:cs typeface="Arial" pitchFamily="34" charset="0"/>
              </a:rPr>
              <a:t>Study Area</a:t>
            </a:r>
            <a:endParaRPr lang="en-US" sz="1800" dirty="0" smtClean="0">
              <a:latin typeface="Arial" pitchFamily="34" charset="0"/>
              <a:cs typeface="Arial" pitchFamily="34" charset="0"/>
            </a:endParaRPr>
          </a:p>
          <a:p>
            <a:pPr>
              <a:buFont typeface="Wingdings" pitchFamily="2" charset="2"/>
              <a:buChar char="Ø"/>
            </a:pPr>
            <a:r>
              <a:rPr lang="en-IN" sz="1800" dirty="0" smtClean="0">
                <a:latin typeface="Arial" pitchFamily="34" charset="0"/>
                <a:cs typeface="Arial" pitchFamily="34" charset="0"/>
              </a:rPr>
              <a:t>5 villages of Hathin block named - </a:t>
            </a:r>
            <a:r>
              <a:rPr lang="en-IN" sz="1800" dirty="0" err="1" smtClean="0">
                <a:latin typeface="Arial" pitchFamily="34" charset="0"/>
                <a:cs typeface="Arial" pitchFamily="34" charset="0"/>
              </a:rPr>
              <a:t>Malai</a:t>
            </a:r>
            <a:r>
              <a:rPr lang="en-IN" sz="1800" dirty="0" smtClean="0">
                <a:latin typeface="Arial" pitchFamily="34" charset="0"/>
                <a:cs typeface="Arial" pitchFamily="34" charset="0"/>
              </a:rPr>
              <a:t>, </a:t>
            </a:r>
            <a:r>
              <a:rPr lang="en-IN" sz="1800" dirty="0" err="1" smtClean="0">
                <a:latin typeface="Arial" pitchFamily="34" charset="0"/>
                <a:cs typeface="Arial" pitchFamily="34" charset="0"/>
              </a:rPr>
              <a:t>Utawar</a:t>
            </a:r>
            <a:r>
              <a:rPr lang="en-IN" sz="1800" dirty="0" smtClean="0">
                <a:latin typeface="Arial" pitchFamily="34" charset="0"/>
                <a:cs typeface="Arial" pitchFamily="34" charset="0"/>
              </a:rPr>
              <a:t>, </a:t>
            </a:r>
            <a:r>
              <a:rPr lang="en-IN" sz="1800" dirty="0" err="1" smtClean="0">
                <a:latin typeface="Arial" pitchFamily="34" charset="0"/>
                <a:cs typeface="Arial" pitchFamily="34" charset="0"/>
              </a:rPr>
              <a:t>Kot</a:t>
            </a:r>
            <a:r>
              <a:rPr lang="en-IN" sz="1800" dirty="0" smtClean="0">
                <a:latin typeface="Arial" pitchFamily="34" charset="0"/>
                <a:cs typeface="Arial" pitchFamily="34" charset="0"/>
              </a:rPr>
              <a:t>, </a:t>
            </a:r>
            <a:r>
              <a:rPr lang="en-IN" sz="1800" dirty="0" err="1" smtClean="0">
                <a:latin typeface="Arial" pitchFamily="34" charset="0"/>
                <a:cs typeface="Arial" pitchFamily="34" charset="0"/>
              </a:rPr>
              <a:t>Alimeo</a:t>
            </a:r>
            <a:r>
              <a:rPr lang="en-IN" sz="1800" dirty="0" smtClean="0">
                <a:latin typeface="Arial" pitchFamily="34" charset="0"/>
                <a:cs typeface="Arial" pitchFamily="34" charset="0"/>
              </a:rPr>
              <a:t>, </a:t>
            </a:r>
            <a:r>
              <a:rPr lang="en-IN" sz="1800" dirty="0" err="1" smtClean="0">
                <a:latin typeface="Arial" pitchFamily="34" charset="0"/>
                <a:cs typeface="Arial" pitchFamily="34" charset="0"/>
              </a:rPr>
              <a:t>Pachanka</a:t>
            </a:r>
            <a:r>
              <a:rPr lang="en-IN" sz="1800" dirty="0" smtClean="0">
                <a:latin typeface="Arial" pitchFamily="34" charset="0"/>
                <a:cs typeface="Arial" pitchFamily="34" charset="0"/>
              </a:rPr>
              <a:t> </a:t>
            </a:r>
          </a:p>
          <a:p>
            <a:pPr>
              <a:buNone/>
            </a:pPr>
            <a:r>
              <a:rPr lang="en-IN" sz="1800" dirty="0" smtClean="0">
                <a:latin typeface="Arial" pitchFamily="34" charset="0"/>
                <a:cs typeface="Arial" pitchFamily="34" charset="0"/>
              </a:rPr>
              <a:t>      (district Palwal in Haryana).</a:t>
            </a:r>
            <a:endParaRPr lang="en-US" sz="1800" dirty="0" smtClean="0">
              <a:latin typeface="Arial" pitchFamily="34" charset="0"/>
              <a:cs typeface="Arial" pitchFamily="34" charset="0"/>
            </a:endParaRPr>
          </a:p>
          <a:p>
            <a:pPr>
              <a:buNone/>
            </a:pPr>
            <a:endParaRPr lang="en-US" sz="1800" b="1" dirty="0" smtClean="0">
              <a:latin typeface="Arial" pitchFamily="34" charset="0"/>
              <a:cs typeface="Arial" pitchFamily="34" charset="0"/>
            </a:endParaRPr>
          </a:p>
          <a:p>
            <a:pPr>
              <a:buNone/>
            </a:pPr>
            <a:r>
              <a:rPr lang="en-US" sz="1800" b="1" dirty="0" smtClean="0">
                <a:latin typeface="Arial" pitchFamily="34" charset="0"/>
                <a:cs typeface="Arial" pitchFamily="34" charset="0"/>
              </a:rPr>
              <a:t>Sampling Technique</a:t>
            </a:r>
          </a:p>
          <a:p>
            <a:pPr marL="0" indent="0">
              <a:spcBef>
                <a:spcPts val="0"/>
              </a:spcBef>
              <a:buFont typeface="Wingdings" pitchFamily="2" charset="2"/>
              <a:buChar char="Ø"/>
              <a:defRPr/>
            </a:pPr>
            <a:r>
              <a:rPr lang="en-US" sz="1800" dirty="0" smtClean="0">
                <a:latin typeface="Candara" pitchFamily="34" charset="0"/>
              </a:rPr>
              <a:t> Random Sampling</a:t>
            </a:r>
          </a:p>
          <a:p>
            <a:pPr marL="0" indent="0">
              <a:spcBef>
                <a:spcPts val="0"/>
              </a:spcBef>
              <a:buNone/>
              <a:defRPr/>
            </a:pPr>
            <a:endParaRPr lang="en-US" sz="1800" dirty="0" smtClean="0">
              <a:latin typeface="Candara" pitchFamily="34" charset="0"/>
            </a:endParaRPr>
          </a:p>
          <a:p>
            <a:pPr marL="0" indent="0">
              <a:spcBef>
                <a:spcPts val="0"/>
              </a:spcBef>
              <a:buFont typeface="Wingdings" pitchFamily="2" charset="2"/>
              <a:buChar char="Ø"/>
              <a:defRPr/>
            </a:pPr>
            <a:r>
              <a:rPr lang="en-US" sz="1800" dirty="0" smtClean="0">
                <a:latin typeface="Candara" pitchFamily="34" charset="0"/>
              </a:rPr>
              <a:t>Thorough ethical guidelines were followed like maintaining confidentiality and anonymity. Formal consent from respondents was taken before initiation of the interview process.</a:t>
            </a:r>
            <a:endParaRPr lang="en-IN" sz="1800" dirty="0" smtClean="0">
              <a:latin typeface="Candara" pitchFamily="34" charset="0"/>
              <a:cs typeface="Calibri" pitchFamily="34" charset="0"/>
            </a:endParaRPr>
          </a:p>
          <a:p>
            <a:pPr>
              <a:buNone/>
            </a:pPr>
            <a:endParaRPr lang="en-US" sz="1800" dirty="0" smtClean="0">
              <a:latin typeface="Arial" pitchFamily="34" charset="0"/>
              <a:cs typeface="Arial" pitchFamily="34" charset="0"/>
            </a:endParaRPr>
          </a:p>
          <a:p>
            <a:pPr>
              <a:buNone/>
            </a:pPr>
            <a:r>
              <a:rPr lang="en-US" sz="1800" b="1" dirty="0" smtClean="0">
                <a:latin typeface="Arial" pitchFamily="34" charset="0"/>
                <a:cs typeface="Arial" pitchFamily="34" charset="0"/>
              </a:rPr>
              <a:t>Respondents</a:t>
            </a:r>
            <a:endParaRPr lang="en-US" sz="1800" dirty="0" smtClean="0">
              <a:latin typeface="Arial" pitchFamily="34" charset="0"/>
              <a:cs typeface="Arial" pitchFamily="34" charset="0"/>
            </a:endParaRPr>
          </a:p>
          <a:p>
            <a:pPr>
              <a:buFont typeface="Wingdings" pitchFamily="2" charset="2"/>
              <a:buChar char="Ø"/>
            </a:pPr>
            <a:r>
              <a:rPr lang="en-US" sz="1800" dirty="0" smtClean="0">
                <a:latin typeface="Arial" pitchFamily="34" charset="0"/>
                <a:cs typeface="Arial" pitchFamily="34" charset="0"/>
              </a:rPr>
              <a:t>Mother/Primary caretaker of </a:t>
            </a:r>
            <a:r>
              <a:rPr lang="en-IN" sz="1800" dirty="0" smtClean="0">
                <a:latin typeface="Arial" pitchFamily="34" charset="0"/>
                <a:cs typeface="Arial" pitchFamily="34" charset="0"/>
              </a:rPr>
              <a:t>2-9 years of children </a:t>
            </a:r>
            <a:r>
              <a:rPr lang="en-US" sz="1800" dirty="0" smtClean="0">
                <a:latin typeface="Arial" pitchFamily="34" charset="0"/>
                <a:cs typeface="Arial" pitchFamily="34" charset="0"/>
              </a:rPr>
              <a:t>of households. </a:t>
            </a:r>
          </a:p>
          <a:p>
            <a:pPr>
              <a:buFont typeface="Wingdings" pitchFamily="2" charset="2"/>
              <a:buChar char="Ø"/>
            </a:pPr>
            <a:endParaRPr lang="en-US" sz="1800" dirty="0" smtClean="0">
              <a:latin typeface="Arial" pitchFamily="34" charset="0"/>
              <a:cs typeface="Arial" pitchFamily="34" charset="0"/>
            </a:endParaRPr>
          </a:p>
          <a:p>
            <a:pPr>
              <a:buNone/>
            </a:pPr>
            <a:r>
              <a:rPr lang="en-US" sz="1800" b="1" dirty="0" smtClean="0">
                <a:latin typeface="Arial" pitchFamily="34" charset="0"/>
                <a:cs typeface="Arial" pitchFamily="34" charset="0"/>
              </a:rPr>
              <a:t>Sample Size</a:t>
            </a:r>
            <a:endParaRPr lang="en-US" sz="1800" dirty="0" smtClean="0">
              <a:latin typeface="Arial" pitchFamily="34" charset="0"/>
              <a:cs typeface="Arial" pitchFamily="34" charset="0"/>
            </a:endParaRPr>
          </a:p>
          <a:p>
            <a:pPr>
              <a:buFont typeface="Wingdings" pitchFamily="2" charset="2"/>
              <a:buChar char="Ø"/>
            </a:pPr>
            <a:r>
              <a:rPr lang="en-IN" sz="1800" dirty="0" smtClean="0">
                <a:latin typeface="Arial" pitchFamily="34" charset="0"/>
                <a:cs typeface="Arial" pitchFamily="34" charset="0"/>
              </a:rPr>
              <a:t>100 children of 5 villages’ households( 20 children per cluster/village)</a:t>
            </a:r>
            <a:endParaRPr lang="en-US" sz="1800" dirty="0" smtClean="0">
              <a:latin typeface="Arial" pitchFamily="34" charset="0"/>
              <a:cs typeface="Arial" pitchFamily="34" charset="0"/>
            </a:endParaRPr>
          </a:p>
          <a:p>
            <a:pPr>
              <a:buFont typeface="Wingdings" pitchFamily="2" charset="2"/>
              <a:buChar char="Ø"/>
            </a:pPr>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
          <p:cNvSpPr>
            <a:spLocks noChangeArrowheads="1"/>
          </p:cNvSpPr>
          <p:nvPr/>
        </p:nvSpPr>
        <p:spPr bwMode="auto">
          <a:xfrm>
            <a:off x="609600" y="381000"/>
            <a:ext cx="794640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strike="noStrike" cap="none" normalizeH="0" baseline="0" dirty="0" smtClean="0">
                <a:ln>
                  <a:noFill/>
                </a:ln>
                <a:solidFill>
                  <a:schemeClr val="tx1"/>
                </a:solidFill>
                <a:effectLst/>
                <a:latin typeface="Arial" pitchFamily="34" charset="0"/>
                <a:ea typeface="Times New Roman" pitchFamily="18" charset="0"/>
                <a:cs typeface="Arial" pitchFamily="34" charset="0"/>
              </a:rPr>
              <a:t>Identification of Households and Study Subjects in each cluster</a:t>
            </a:r>
            <a:endParaRPr kumimoji="0" lang="en-US" sz="2000" b="1" i="0"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9" name="Table 18"/>
          <p:cNvGraphicFramePr>
            <a:graphicFrameLocks noGrp="1"/>
          </p:cNvGraphicFramePr>
          <p:nvPr/>
        </p:nvGraphicFramePr>
        <p:xfrm>
          <a:off x="609600" y="1066800"/>
          <a:ext cx="7848600" cy="4876800"/>
        </p:xfrm>
        <a:graphic>
          <a:graphicData uri="http://schemas.openxmlformats.org/drawingml/2006/table">
            <a:tbl>
              <a:tblPr/>
              <a:tblGrid>
                <a:gridCol w="3924300"/>
                <a:gridCol w="3924300"/>
              </a:tblGrid>
              <a:tr h="594296">
                <a:tc>
                  <a:txBody>
                    <a:bodyPr/>
                    <a:lstStyle/>
                    <a:p>
                      <a:pPr marL="0" marR="0">
                        <a:lnSpc>
                          <a:spcPct val="150000"/>
                        </a:lnSpc>
                        <a:spcBef>
                          <a:spcPts val="0"/>
                        </a:spcBef>
                        <a:spcAft>
                          <a:spcPts val="1000"/>
                        </a:spcAft>
                      </a:pPr>
                      <a:r>
                        <a:rPr lang="en-US" sz="1600" dirty="0">
                          <a:latin typeface="Times New Roman"/>
                          <a:ea typeface="Times New Roman"/>
                          <a:cs typeface="Times New Roman"/>
                        </a:rPr>
                        <a:t>Step 1: Dividing the cluster into two halves </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r>
                        <a:rPr lang="en-US" sz="1600" dirty="0">
                          <a:latin typeface="Times New Roman"/>
                          <a:ea typeface="Times New Roman"/>
                          <a:cs typeface="Times New Roman"/>
                        </a:rPr>
                        <a:t>Step 2: Dividing the cluster into 4 quarters</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2504">
                <a:tc>
                  <a:txBody>
                    <a:bodyPr/>
                    <a:lstStyle/>
                    <a:p>
                      <a:pPr marL="0" marR="0">
                        <a:lnSpc>
                          <a:spcPct val="150000"/>
                        </a:lnSpc>
                        <a:spcBef>
                          <a:spcPts val="0"/>
                        </a:spcBef>
                        <a:spcAft>
                          <a:spcPts val="1000"/>
                        </a:spcAft>
                      </a:pP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1000"/>
                        </a:spcAft>
                      </a:pPr>
                      <a:endParaRPr lang="en-US"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20" name="Group 19"/>
          <p:cNvGrpSpPr/>
          <p:nvPr/>
        </p:nvGrpSpPr>
        <p:grpSpPr>
          <a:xfrm>
            <a:off x="838200" y="1828800"/>
            <a:ext cx="3352800" cy="3810000"/>
            <a:chOff x="533400" y="1828800"/>
            <a:chExt cx="3657600" cy="4038600"/>
          </a:xfrm>
          <a:noFill/>
        </p:grpSpPr>
        <p:grpSp>
          <p:nvGrpSpPr>
            <p:cNvPr id="21" name="Group 20"/>
            <p:cNvGrpSpPr/>
            <p:nvPr/>
          </p:nvGrpSpPr>
          <p:grpSpPr>
            <a:xfrm>
              <a:off x="533400" y="1828800"/>
              <a:ext cx="3657600" cy="4038600"/>
              <a:chOff x="533400" y="1828800"/>
              <a:chExt cx="3657600" cy="4038600"/>
            </a:xfrm>
            <a:grpFill/>
          </p:grpSpPr>
          <p:sp>
            <p:nvSpPr>
              <p:cNvPr id="24" name="Oval 23"/>
              <p:cNvSpPr/>
              <p:nvPr/>
            </p:nvSpPr>
            <p:spPr>
              <a:xfrm>
                <a:off x="533400" y="1828800"/>
                <a:ext cx="3657600" cy="40386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a:solidFill>
                    <a:schemeClr val="tx1"/>
                  </a:solidFill>
                </a:endParaRPr>
              </a:p>
            </p:txBody>
          </p:sp>
          <p:cxnSp>
            <p:nvCxnSpPr>
              <p:cNvPr id="25" name="Straight Connector 24"/>
              <p:cNvCxnSpPr>
                <a:stCxn id="24" idx="0"/>
                <a:endCxn id="24" idx="4"/>
              </p:cNvCxnSpPr>
              <p:nvPr/>
            </p:nvCxnSpPr>
            <p:spPr>
              <a:xfrm>
                <a:off x="2362200" y="1828800"/>
                <a:ext cx="0" cy="4038600"/>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Rectangle 21"/>
            <p:cNvSpPr/>
            <p:nvPr/>
          </p:nvSpPr>
          <p:spPr>
            <a:xfrm>
              <a:off x="990600" y="32766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Boys          = 10 </a:t>
              </a:r>
              <a:endParaRPr lang="en-US" b="1" dirty="0">
                <a:solidFill>
                  <a:schemeClr val="tx1"/>
                </a:solidFill>
              </a:endParaRPr>
            </a:p>
          </p:txBody>
        </p:sp>
        <p:sp>
          <p:nvSpPr>
            <p:cNvPr id="23" name="Rectangle 22"/>
            <p:cNvSpPr/>
            <p:nvPr/>
          </p:nvSpPr>
          <p:spPr>
            <a:xfrm>
              <a:off x="2590800" y="32766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Girls          = 10 </a:t>
              </a:r>
              <a:endParaRPr lang="en-US" b="1" dirty="0">
                <a:solidFill>
                  <a:schemeClr val="tx1"/>
                </a:solidFill>
              </a:endParaRPr>
            </a:p>
          </p:txBody>
        </p:sp>
      </p:grpSp>
      <p:grpSp>
        <p:nvGrpSpPr>
          <p:cNvPr id="26" name="Group 25"/>
          <p:cNvGrpSpPr/>
          <p:nvPr/>
        </p:nvGrpSpPr>
        <p:grpSpPr>
          <a:xfrm>
            <a:off x="4800600" y="1905000"/>
            <a:ext cx="3200400" cy="3810000"/>
            <a:chOff x="304800" y="1524000"/>
            <a:chExt cx="3657600" cy="4038600"/>
          </a:xfrm>
          <a:noFill/>
        </p:grpSpPr>
        <p:sp>
          <p:nvSpPr>
            <p:cNvPr id="27" name="Oval 26"/>
            <p:cNvSpPr/>
            <p:nvPr/>
          </p:nvSpPr>
          <p:spPr>
            <a:xfrm>
              <a:off x="304800" y="1524000"/>
              <a:ext cx="3657600" cy="40386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en-US">
                <a:solidFill>
                  <a:schemeClr val="tx1"/>
                </a:solidFill>
              </a:endParaRPr>
            </a:p>
          </p:txBody>
        </p:sp>
        <p:cxnSp>
          <p:nvCxnSpPr>
            <p:cNvPr id="28" name="Straight Connector 27"/>
            <p:cNvCxnSpPr>
              <a:stCxn id="27" idx="0"/>
              <a:endCxn id="27" idx="4"/>
            </p:cNvCxnSpPr>
            <p:nvPr/>
          </p:nvCxnSpPr>
          <p:spPr>
            <a:xfrm>
              <a:off x="2133600" y="1524000"/>
              <a:ext cx="0" cy="4038600"/>
            </a:xfrm>
            <a:prstGeom prst="line">
              <a:avLst/>
            </a:prstGeom>
            <a:grpFill/>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7" idx="6"/>
              <a:endCxn id="27" idx="2"/>
            </p:cNvCxnSpPr>
            <p:nvPr/>
          </p:nvCxnSpPr>
          <p:spPr>
            <a:xfrm flipH="1">
              <a:off x="304800" y="3543300"/>
              <a:ext cx="3657600" cy="0"/>
            </a:xfrm>
            <a:prstGeom prst="line">
              <a:avLst/>
            </a:prstGeom>
            <a:grpFill/>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762000" y="22860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Boys         2-5 yrs = 5 </a:t>
              </a:r>
              <a:endParaRPr lang="en-US" b="1" dirty="0">
                <a:solidFill>
                  <a:schemeClr val="tx1"/>
                </a:solidFill>
              </a:endParaRPr>
            </a:p>
          </p:txBody>
        </p:sp>
        <p:sp>
          <p:nvSpPr>
            <p:cNvPr id="31" name="Rectangle 30"/>
            <p:cNvSpPr/>
            <p:nvPr/>
          </p:nvSpPr>
          <p:spPr>
            <a:xfrm>
              <a:off x="2362200" y="22860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Girls  </a:t>
              </a:r>
            </a:p>
            <a:p>
              <a:pPr algn="ctr"/>
              <a:r>
                <a:rPr lang="en-US" b="1" dirty="0" smtClean="0">
                  <a:solidFill>
                    <a:schemeClr val="tx1"/>
                  </a:solidFill>
                </a:rPr>
                <a:t>2-5 yrs          = 5</a:t>
              </a:r>
              <a:endParaRPr lang="en-US" b="1" dirty="0">
                <a:solidFill>
                  <a:schemeClr val="tx1"/>
                </a:solidFill>
              </a:endParaRPr>
            </a:p>
          </p:txBody>
        </p:sp>
        <p:sp>
          <p:nvSpPr>
            <p:cNvPr id="32" name="Rectangle 31"/>
            <p:cNvSpPr/>
            <p:nvPr/>
          </p:nvSpPr>
          <p:spPr>
            <a:xfrm>
              <a:off x="762000" y="36576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Boys         6-9 yrs = 5 </a:t>
              </a:r>
              <a:endParaRPr lang="en-US" b="1" dirty="0">
                <a:solidFill>
                  <a:schemeClr val="tx1"/>
                </a:solidFill>
              </a:endParaRPr>
            </a:p>
          </p:txBody>
        </p:sp>
        <p:sp>
          <p:nvSpPr>
            <p:cNvPr id="33" name="Rectangle 32"/>
            <p:cNvSpPr/>
            <p:nvPr/>
          </p:nvSpPr>
          <p:spPr>
            <a:xfrm>
              <a:off x="2362200" y="3733800"/>
              <a:ext cx="1066800" cy="1219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b="1" dirty="0" smtClean="0">
                  <a:solidFill>
                    <a:schemeClr val="tx1"/>
                  </a:solidFill>
                </a:rPr>
                <a:t>Girls</a:t>
              </a:r>
            </a:p>
            <a:p>
              <a:pPr algn="ctr"/>
              <a:r>
                <a:rPr lang="en-US" b="1" dirty="0" smtClean="0">
                  <a:solidFill>
                    <a:schemeClr val="tx1"/>
                  </a:solidFill>
                </a:rPr>
                <a:t>2-5 yrs          = 5</a:t>
              </a:r>
              <a:endParaRPr lang="en-US" b="1" dirty="0">
                <a:solidFill>
                  <a:schemeClr val="tx1"/>
                </a:solidFill>
              </a:endParaRP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Data collection</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endParaRPr lang="en-US" sz="24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lnSpc>
                <a:spcPct val="170000"/>
              </a:lnSpc>
              <a:buNone/>
            </a:pPr>
            <a:r>
              <a:rPr lang="en-US" sz="2000" b="1" dirty="0" smtClean="0">
                <a:latin typeface="Arial" pitchFamily="34" charset="0"/>
                <a:cs typeface="Arial" pitchFamily="34" charset="0"/>
              </a:rPr>
              <a:t>NDST (Neurodevelomental Screening Tool)</a:t>
            </a:r>
            <a:endParaRPr lang="en-US" sz="2000" dirty="0" smtClean="0">
              <a:latin typeface="Arial" pitchFamily="34" charset="0"/>
              <a:cs typeface="Arial" pitchFamily="34" charset="0"/>
            </a:endParaRPr>
          </a:p>
          <a:p>
            <a:pPr>
              <a:lnSpc>
                <a:spcPct val="170000"/>
              </a:lnSpc>
              <a:buNone/>
            </a:pPr>
            <a:r>
              <a:rPr lang="en-US" sz="2000" dirty="0" smtClean="0">
                <a:latin typeface="Arial" pitchFamily="34" charset="0"/>
                <a:cs typeface="Arial" pitchFamily="34" charset="0"/>
              </a:rPr>
              <a:t>NDST has three sections;</a:t>
            </a:r>
          </a:p>
          <a:p>
            <a:pPr>
              <a:lnSpc>
                <a:spcPct val="170000"/>
              </a:lnSpc>
              <a:buFont typeface="Wingdings" pitchFamily="2" charset="2"/>
              <a:buChar char="Ø"/>
            </a:pPr>
            <a:r>
              <a:rPr lang="en-US" sz="2000" dirty="0" smtClean="0">
                <a:latin typeface="Arial" pitchFamily="34" charset="0"/>
                <a:cs typeface="Arial" pitchFamily="34" charset="0"/>
              </a:rPr>
              <a:t> Section I (details of the child and demographic information)</a:t>
            </a:r>
          </a:p>
          <a:p>
            <a:pPr>
              <a:lnSpc>
                <a:spcPct val="170000"/>
              </a:lnSpc>
              <a:buFont typeface="Wingdings" pitchFamily="2" charset="2"/>
              <a:buChar char="Ø"/>
            </a:pPr>
            <a:r>
              <a:rPr lang="en-US" sz="2000" dirty="0" smtClean="0">
                <a:latin typeface="Arial" pitchFamily="34" charset="0"/>
                <a:cs typeface="Arial" pitchFamily="34" charset="0"/>
              </a:rPr>
              <a:t>Section II (screening questions for NDDs)  </a:t>
            </a:r>
          </a:p>
          <a:p>
            <a:pPr>
              <a:lnSpc>
                <a:spcPct val="170000"/>
              </a:lnSpc>
              <a:buFont typeface="Wingdings" pitchFamily="2" charset="2"/>
              <a:buChar char="Ø"/>
            </a:pPr>
            <a:r>
              <a:rPr lang="en-US" sz="2000" dirty="0" smtClean="0">
                <a:latin typeface="Arial" pitchFamily="34" charset="0"/>
                <a:cs typeface="Arial" pitchFamily="34" charset="0"/>
              </a:rPr>
              <a:t>Section III (information on known risk factors). Selected children were screened using specific NDST.</a:t>
            </a:r>
          </a:p>
          <a:p>
            <a:pPr>
              <a:lnSpc>
                <a:spcPct val="170000"/>
              </a:lnSpc>
              <a:buNone/>
            </a:pPr>
            <a:r>
              <a:rPr lang="en-US" sz="2000" dirty="0" smtClean="0">
                <a:latin typeface="Arial" pitchFamily="34" charset="0"/>
                <a:cs typeface="Arial" pitchFamily="34" charset="0"/>
              </a:rPr>
              <a:t>Secondary data was collected from:</a:t>
            </a:r>
          </a:p>
          <a:p>
            <a:pPr lvl="0">
              <a:lnSpc>
                <a:spcPct val="170000"/>
              </a:lnSpc>
              <a:buFont typeface="Wingdings" pitchFamily="2" charset="2"/>
              <a:buChar char="Ø"/>
            </a:pPr>
            <a:r>
              <a:rPr lang="en-US" sz="2000" dirty="0" smtClean="0">
                <a:latin typeface="Arial" pitchFamily="34" charset="0"/>
                <a:cs typeface="Arial" pitchFamily="34" charset="0"/>
              </a:rPr>
              <a:t>Published Literature on websites</a:t>
            </a:r>
          </a:p>
          <a:p>
            <a:pPr lvl="0">
              <a:lnSpc>
                <a:spcPct val="170000"/>
              </a:lnSpc>
              <a:buFont typeface="Wingdings" pitchFamily="2" charset="2"/>
              <a:buChar char="Ø"/>
            </a:pPr>
            <a:r>
              <a:rPr lang="en-US" sz="2000" dirty="0" smtClean="0">
                <a:latin typeface="Arial" pitchFamily="34" charset="0"/>
                <a:cs typeface="Arial" pitchFamily="34" charset="0"/>
              </a:rPr>
              <a:t>Inclen library, records</a:t>
            </a:r>
          </a:p>
          <a:p>
            <a:pPr>
              <a:lnSpc>
                <a:spcPct val="170000"/>
              </a:lnSpc>
              <a:buFont typeface="Wingdings" pitchFamily="2" charset="2"/>
              <a:buChar char="Ø"/>
            </a:pP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DATA ANALYSIS</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IN" sz="2400" dirty="0" smtClean="0">
                <a:latin typeface="Arial" pitchFamily="34" charset="0"/>
                <a:cs typeface="Arial" pitchFamily="34" charset="0"/>
              </a:rPr>
              <a:t>For the analysis of the questionnaire and respondent’s views, SPSS Statistical Package 16.0 was used.</a:t>
            </a:r>
          </a:p>
          <a:p>
            <a:pPr>
              <a:buNone/>
            </a:pPr>
            <a:endParaRPr lang="en-IN" sz="2400" dirty="0" smtClean="0">
              <a:latin typeface="Arial" pitchFamily="34" charset="0"/>
              <a:cs typeface="Arial" pitchFamily="34" charset="0"/>
            </a:endParaRPr>
          </a:p>
          <a:p>
            <a:r>
              <a:rPr lang="en-IN" sz="2400" dirty="0" smtClean="0">
                <a:latin typeface="Arial" pitchFamily="34" charset="0"/>
                <a:cs typeface="Arial" pitchFamily="34" charset="0"/>
              </a:rPr>
              <a:t> Census 2001 and NSSO 2002 data was also referred for estimating the current scenario and practices regarding the topic of concern.</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 Results and findings </a:t>
            </a:r>
            <a:r>
              <a:rPr lang="en-US" sz="2800" dirty="0" smtClean="0">
                <a:latin typeface="Arial" pitchFamily="34" charset="0"/>
                <a:cs typeface="Arial" pitchFamily="34" charset="0"/>
              </a:rPr>
              <a:t/>
            </a:r>
            <a:br>
              <a:rPr lang="en-US" sz="2800" dirty="0" smtClean="0">
                <a:latin typeface="Arial" pitchFamily="34" charset="0"/>
                <a:cs typeface="Arial" pitchFamily="34" charset="0"/>
              </a:rPr>
            </a:b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2000" b="1" dirty="0" smtClean="0">
                <a:latin typeface="Arial" pitchFamily="34" charset="0"/>
                <a:cs typeface="Arial" pitchFamily="34" charset="0"/>
              </a:rPr>
              <a:t>Profile of respondents and their children-</a:t>
            </a:r>
          </a:p>
          <a:p>
            <a:pPr>
              <a:buNone/>
            </a:pPr>
            <a:r>
              <a:rPr lang="en-US" sz="2000" b="1" dirty="0" smtClean="0">
                <a:latin typeface="Arial" pitchFamily="34" charset="0"/>
                <a:cs typeface="Arial" pitchFamily="34" charset="0"/>
              </a:rPr>
              <a:t> </a:t>
            </a:r>
          </a:p>
          <a:p>
            <a:pPr>
              <a:buNone/>
            </a:pPr>
            <a:r>
              <a:rPr lang="en-US" sz="2000" b="1" dirty="0" smtClean="0"/>
              <a:t>Age distribution of children-</a:t>
            </a:r>
            <a:endParaRPr lang="en-US" sz="2000" dirty="0" smtClean="0"/>
          </a:p>
          <a:p>
            <a:pPr>
              <a:buNone/>
            </a:pP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graphicFrame>
        <p:nvGraphicFramePr>
          <p:cNvPr id="4" name="Table 3"/>
          <p:cNvGraphicFramePr>
            <a:graphicFrameLocks noGrp="1"/>
          </p:cNvGraphicFramePr>
          <p:nvPr/>
        </p:nvGraphicFramePr>
        <p:xfrm>
          <a:off x="838200" y="2819400"/>
          <a:ext cx="7543800" cy="2971800"/>
        </p:xfrm>
        <a:graphic>
          <a:graphicData uri="http://schemas.openxmlformats.org/drawingml/2006/table">
            <a:tbl>
              <a:tblPr firstRow="1" bandRow="1">
                <a:tableStyleId>{5C22544A-7EE6-4342-B048-85BDC9FD1C3A}</a:tableStyleId>
              </a:tblPr>
              <a:tblGrid>
                <a:gridCol w="2514600"/>
                <a:gridCol w="2514600"/>
                <a:gridCol w="2514600"/>
              </a:tblGrid>
              <a:tr h="742950">
                <a:tc>
                  <a:txBody>
                    <a:bodyPr/>
                    <a:lstStyle/>
                    <a:p>
                      <a:pPr marL="0" marR="0" algn="ctr">
                        <a:lnSpc>
                          <a:spcPct val="115000"/>
                        </a:lnSpc>
                        <a:spcBef>
                          <a:spcPts val="0"/>
                        </a:spcBef>
                        <a:spcAft>
                          <a:spcPts val="0"/>
                        </a:spcAft>
                      </a:pPr>
                      <a:endParaRPr lang="en-US" sz="2000" dirty="0" smtClean="0">
                        <a:latin typeface="Times New Roman"/>
                        <a:ea typeface="Times New Roman"/>
                        <a:cs typeface="Times New Roman"/>
                      </a:endParaRPr>
                    </a:p>
                    <a:p>
                      <a:pPr marL="0" marR="0" algn="ctr">
                        <a:lnSpc>
                          <a:spcPct val="115000"/>
                        </a:lnSpc>
                        <a:spcBef>
                          <a:spcPts val="0"/>
                        </a:spcBef>
                        <a:spcAft>
                          <a:spcPts val="0"/>
                        </a:spcAft>
                      </a:pPr>
                      <a:r>
                        <a:rPr lang="en-US" sz="2000" dirty="0" smtClean="0">
                          <a:latin typeface="Times New Roman"/>
                          <a:ea typeface="Times New Roman"/>
                          <a:cs typeface="Times New Roman"/>
                        </a:rPr>
                        <a:t>Age </a:t>
                      </a:r>
                      <a:r>
                        <a:rPr lang="en-US" sz="2000" dirty="0">
                          <a:latin typeface="Times New Roman"/>
                          <a:ea typeface="Times New Roman"/>
                          <a:cs typeface="Times New Roman"/>
                        </a:rPr>
                        <a:t>category</a:t>
                      </a:r>
                      <a:endParaRPr lang="en-US" sz="2000" dirty="0">
                        <a:latin typeface="Calibri"/>
                        <a:ea typeface="Times New Roman"/>
                        <a:cs typeface="Times New Roman"/>
                      </a:endParaRPr>
                    </a:p>
                  </a:txBody>
                  <a:tcPr marL="19050" marR="19050" marT="19050" marB="19050"/>
                </a:tc>
                <a:tc>
                  <a:txBody>
                    <a:bodyPr/>
                    <a:lstStyle/>
                    <a:p>
                      <a:pPr marL="0" marR="0" algn="ctr">
                        <a:lnSpc>
                          <a:spcPct val="115000"/>
                        </a:lnSpc>
                        <a:spcBef>
                          <a:spcPts val="0"/>
                        </a:spcBef>
                        <a:spcAft>
                          <a:spcPts val="0"/>
                        </a:spcAft>
                      </a:pPr>
                      <a:r>
                        <a:rPr lang="en-US" sz="2000" dirty="0">
                          <a:solidFill>
                            <a:schemeClr val="bg1"/>
                          </a:solidFill>
                          <a:latin typeface="Times New Roman"/>
                          <a:ea typeface="Times New Roman"/>
                          <a:cs typeface="Times New Roman"/>
                        </a:rPr>
                        <a:t>Number</a:t>
                      </a:r>
                      <a:endParaRPr lang="en-US" sz="2000" dirty="0">
                        <a:solidFill>
                          <a:schemeClr val="bg1"/>
                        </a:solidFill>
                        <a:latin typeface="Calibri"/>
                        <a:ea typeface="Times New Roman"/>
                        <a:cs typeface="Times New Roman"/>
                      </a:endParaRPr>
                    </a:p>
                  </a:txBody>
                  <a:tcPr marL="19050" marR="19050" marT="19050" marB="19050" anchor="b"/>
                </a:tc>
                <a:tc>
                  <a:txBody>
                    <a:bodyPr/>
                    <a:lstStyle/>
                    <a:p>
                      <a:pPr marL="0" marR="0" algn="ctr">
                        <a:lnSpc>
                          <a:spcPct val="115000"/>
                        </a:lnSpc>
                        <a:spcBef>
                          <a:spcPts val="0"/>
                        </a:spcBef>
                        <a:spcAft>
                          <a:spcPts val="0"/>
                        </a:spcAft>
                      </a:pPr>
                      <a:r>
                        <a:rPr lang="en-US" sz="2000" dirty="0">
                          <a:solidFill>
                            <a:schemeClr val="bg1"/>
                          </a:solidFill>
                          <a:latin typeface="Times New Roman"/>
                          <a:ea typeface="Times New Roman"/>
                          <a:cs typeface="Times New Roman"/>
                        </a:rPr>
                        <a:t>Percent</a:t>
                      </a:r>
                      <a:endParaRPr lang="en-US" sz="2000" dirty="0">
                        <a:solidFill>
                          <a:schemeClr val="bg1"/>
                        </a:solidFill>
                        <a:latin typeface="Calibri"/>
                        <a:ea typeface="Times New Roman"/>
                        <a:cs typeface="Times New Roman"/>
                      </a:endParaRPr>
                    </a:p>
                  </a:txBody>
                  <a:tcPr marL="19050" marR="19050" marT="19050" marB="19050" anchor="b"/>
                </a:tc>
              </a:tr>
              <a:tr h="742950">
                <a:tc>
                  <a:txBody>
                    <a:bodyPr/>
                    <a:lstStyle/>
                    <a:p>
                      <a:pPr marL="0" marR="0" algn="ctr">
                        <a:lnSpc>
                          <a:spcPts val="1600"/>
                        </a:lnSpc>
                        <a:spcBef>
                          <a:spcPts val="0"/>
                        </a:spcBef>
                        <a:spcAft>
                          <a:spcPts val="0"/>
                        </a:spcAft>
                      </a:pPr>
                      <a:endParaRPr lang="en-US" sz="2000" dirty="0" smtClean="0">
                        <a:solidFill>
                          <a:srgbClr val="000000"/>
                        </a:solidFill>
                        <a:latin typeface="Arial"/>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Arial"/>
                          <a:ea typeface="Times New Roman"/>
                          <a:cs typeface="Times New Roman"/>
                        </a:rPr>
                        <a:t>2-</a:t>
                      </a:r>
                      <a:r>
                        <a:rPr lang="en-US" sz="2000" dirty="0">
                          <a:solidFill>
                            <a:srgbClr val="000000"/>
                          </a:solidFill>
                          <a:latin typeface="Arial"/>
                          <a:ea typeface="Times New Roman"/>
                          <a:cs typeface="Times New Roman"/>
                        </a:rPr>
                        <a:t>&lt;6 Years</a:t>
                      </a:r>
                      <a:endParaRPr lang="en-US" sz="2000" dirty="0">
                        <a:latin typeface="Calibri"/>
                        <a:ea typeface="Times New Roman"/>
                        <a:cs typeface="Times New Roman"/>
                      </a:endParaRPr>
                    </a:p>
                  </a:txBody>
                  <a:tcPr marL="19050" marR="19050" marT="19050" marB="19050"/>
                </a:tc>
                <a:tc>
                  <a:txBody>
                    <a:bodyPr/>
                    <a:lstStyle/>
                    <a:p>
                      <a:pPr marL="0" marR="0" algn="ctr">
                        <a:lnSpc>
                          <a:spcPts val="1600"/>
                        </a:lnSpc>
                        <a:spcBef>
                          <a:spcPts val="0"/>
                        </a:spcBef>
                        <a:spcAft>
                          <a:spcPts val="0"/>
                        </a:spcAft>
                      </a:pPr>
                      <a:r>
                        <a:rPr lang="en-US" sz="2000">
                          <a:solidFill>
                            <a:srgbClr val="000000"/>
                          </a:solidFill>
                          <a:latin typeface="Arial"/>
                          <a:ea typeface="Times New Roman"/>
                          <a:cs typeface="Times New Roman"/>
                        </a:rPr>
                        <a:t>50</a:t>
                      </a:r>
                      <a:endParaRPr lang="en-US" sz="2000">
                        <a:latin typeface="Calibri"/>
                        <a:ea typeface="Times New Roman"/>
                        <a:cs typeface="Times New Roman"/>
                      </a:endParaRPr>
                    </a:p>
                  </a:txBody>
                  <a:tcPr marL="19050" marR="19050" marT="19050" marB="19050" anchor="ctr"/>
                </a:tc>
                <a:tc>
                  <a:txBody>
                    <a:bodyPr/>
                    <a:lstStyle/>
                    <a:p>
                      <a:pPr marL="0" marR="0" algn="ctr">
                        <a:lnSpc>
                          <a:spcPts val="1600"/>
                        </a:lnSpc>
                        <a:spcBef>
                          <a:spcPts val="0"/>
                        </a:spcBef>
                        <a:spcAft>
                          <a:spcPts val="0"/>
                        </a:spcAft>
                      </a:pPr>
                      <a:r>
                        <a:rPr lang="en-US" sz="2000">
                          <a:solidFill>
                            <a:srgbClr val="000000"/>
                          </a:solidFill>
                          <a:latin typeface="Arial"/>
                          <a:ea typeface="Times New Roman"/>
                          <a:cs typeface="Times New Roman"/>
                        </a:rPr>
                        <a:t>50.0</a:t>
                      </a:r>
                      <a:endParaRPr lang="en-US" sz="2000">
                        <a:latin typeface="Calibri"/>
                        <a:ea typeface="Times New Roman"/>
                        <a:cs typeface="Times New Roman"/>
                      </a:endParaRPr>
                    </a:p>
                  </a:txBody>
                  <a:tcPr marL="19050" marR="19050" marT="19050" marB="19050" anchor="ctr"/>
                </a:tc>
              </a:tr>
              <a:tr h="742950">
                <a:tc>
                  <a:txBody>
                    <a:bodyPr/>
                    <a:lstStyle/>
                    <a:p>
                      <a:pPr marL="0" marR="0" algn="ctr">
                        <a:lnSpc>
                          <a:spcPts val="1600"/>
                        </a:lnSpc>
                        <a:spcBef>
                          <a:spcPts val="0"/>
                        </a:spcBef>
                        <a:spcAft>
                          <a:spcPts val="0"/>
                        </a:spcAft>
                      </a:pPr>
                      <a:endParaRPr lang="en-US" sz="2000" dirty="0" smtClean="0">
                        <a:solidFill>
                          <a:srgbClr val="000000"/>
                        </a:solidFill>
                        <a:latin typeface="Arial"/>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Arial"/>
                          <a:ea typeface="Times New Roman"/>
                          <a:cs typeface="Times New Roman"/>
                        </a:rPr>
                        <a:t>6-9 </a:t>
                      </a:r>
                      <a:r>
                        <a:rPr lang="en-US" sz="2000" dirty="0">
                          <a:solidFill>
                            <a:srgbClr val="000000"/>
                          </a:solidFill>
                          <a:latin typeface="Arial"/>
                          <a:ea typeface="Times New Roman"/>
                          <a:cs typeface="Times New Roman"/>
                        </a:rPr>
                        <a:t>Years</a:t>
                      </a:r>
                      <a:endParaRPr lang="en-US" sz="2000" dirty="0">
                        <a:latin typeface="Calibri"/>
                        <a:ea typeface="Times New Roman"/>
                        <a:cs typeface="Times New Roman"/>
                      </a:endParaRPr>
                    </a:p>
                  </a:txBody>
                  <a:tcPr marL="19050" marR="19050" marT="19050" marB="19050"/>
                </a:tc>
                <a:tc>
                  <a:txBody>
                    <a:bodyPr/>
                    <a:lstStyle/>
                    <a:p>
                      <a:pPr marL="0" marR="0" algn="ctr">
                        <a:lnSpc>
                          <a:spcPts val="1600"/>
                        </a:lnSpc>
                        <a:spcBef>
                          <a:spcPts val="0"/>
                        </a:spcBef>
                        <a:spcAft>
                          <a:spcPts val="0"/>
                        </a:spcAft>
                      </a:pPr>
                      <a:r>
                        <a:rPr lang="en-US" sz="2000">
                          <a:solidFill>
                            <a:srgbClr val="000000"/>
                          </a:solidFill>
                          <a:latin typeface="Arial"/>
                          <a:ea typeface="Times New Roman"/>
                          <a:cs typeface="Times New Roman"/>
                        </a:rPr>
                        <a:t>50</a:t>
                      </a:r>
                      <a:endParaRPr lang="en-US" sz="2000">
                        <a:latin typeface="Calibri"/>
                        <a:ea typeface="Times New Roman"/>
                        <a:cs typeface="Times New Roman"/>
                      </a:endParaRPr>
                    </a:p>
                  </a:txBody>
                  <a:tcPr marL="19050" marR="19050" marT="19050" marB="19050" anchor="ctr"/>
                </a:tc>
                <a:tc>
                  <a:txBody>
                    <a:bodyPr/>
                    <a:lstStyle/>
                    <a:p>
                      <a:pPr marL="0" marR="0" algn="ctr">
                        <a:lnSpc>
                          <a:spcPts val="1600"/>
                        </a:lnSpc>
                        <a:spcBef>
                          <a:spcPts val="0"/>
                        </a:spcBef>
                        <a:spcAft>
                          <a:spcPts val="0"/>
                        </a:spcAft>
                      </a:pPr>
                      <a:r>
                        <a:rPr lang="en-US" sz="2000">
                          <a:solidFill>
                            <a:srgbClr val="000000"/>
                          </a:solidFill>
                          <a:latin typeface="Arial"/>
                          <a:ea typeface="Times New Roman"/>
                          <a:cs typeface="Times New Roman"/>
                        </a:rPr>
                        <a:t>50.0</a:t>
                      </a:r>
                      <a:endParaRPr lang="en-US" sz="2000">
                        <a:latin typeface="Calibri"/>
                        <a:ea typeface="Times New Roman"/>
                        <a:cs typeface="Times New Roman"/>
                      </a:endParaRPr>
                    </a:p>
                  </a:txBody>
                  <a:tcPr marL="19050" marR="19050" marT="19050" marB="19050" anchor="ctr"/>
                </a:tc>
              </a:tr>
              <a:tr h="742950">
                <a:tc>
                  <a:txBody>
                    <a:bodyPr/>
                    <a:lstStyle/>
                    <a:p>
                      <a:pPr marL="0" marR="0" algn="ctr">
                        <a:lnSpc>
                          <a:spcPts val="1600"/>
                        </a:lnSpc>
                        <a:spcBef>
                          <a:spcPts val="0"/>
                        </a:spcBef>
                        <a:spcAft>
                          <a:spcPts val="0"/>
                        </a:spcAft>
                      </a:pPr>
                      <a:endParaRPr lang="en-US" sz="2000" dirty="0" smtClean="0">
                        <a:solidFill>
                          <a:srgbClr val="000000"/>
                        </a:solidFill>
                        <a:latin typeface="Arial"/>
                        <a:ea typeface="Times New Roman"/>
                        <a:cs typeface="Times New Roman"/>
                      </a:endParaRPr>
                    </a:p>
                    <a:p>
                      <a:pPr marL="0" marR="0" algn="ctr">
                        <a:lnSpc>
                          <a:spcPts val="1600"/>
                        </a:lnSpc>
                        <a:spcBef>
                          <a:spcPts val="0"/>
                        </a:spcBef>
                        <a:spcAft>
                          <a:spcPts val="0"/>
                        </a:spcAft>
                      </a:pPr>
                      <a:r>
                        <a:rPr lang="en-US" sz="2000" dirty="0" smtClean="0">
                          <a:solidFill>
                            <a:srgbClr val="000000"/>
                          </a:solidFill>
                          <a:latin typeface="Arial"/>
                          <a:ea typeface="Times New Roman"/>
                          <a:cs typeface="Times New Roman"/>
                        </a:rPr>
                        <a:t>Total</a:t>
                      </a:r>
                      <a:endParaRPr lang="en-US" sz="2000" dirty="0">
                        <a:latin typeface="Calibri"/>
                        <a:ea typeface="Times New Roman"/>
                        <a:cs typeface="Times New Roman"/>
                      </a:endParaRPr>
                    </a:p>
                  </a:txBody>
                  <a:tcPr marL="19050" marR="19050" marT="19050" marB="19050"/>
                </a:tc>
                <a:tc>
                  <a:txBody>
                    <a:bodyPr/>
                    <a:lstStyle/>
                    <a:p>
                      <a:pPr marL="0" marR="0" algn="ctr">
                        <a:lnSpc>
                          <a:spcPts val="1600"/>
                        </a:lnSpc>
                        <a:spcBef>
                          <a:spcPts val="0"/>
                        </a:spcBef>
                        <a:spcAft>
                          <a:spcPts val="0"/>
                        </a:spcAft>
                      </a:pPr>
                      <a:r>
                        <a:rPr lang="en-US" sz="2000">
                          <a:solidFill>
                            <a:srgbClr val="000000"/>
                          </a:solidFill>
                          <a:latin typeface="Arial"/>
                          <a:ea typeface="Times New Roman"/>
                          <a:cs typeface="Times New Roman"/>
                        </a:rPr>
                        <a:t>100</a:t>
                      </a:r>
                      <a:endParaRPr lang="en-US" sz="2000">
                        <a:latin typeface="Calibri"/>
                        <a:ea typeface="Times New Roman"/>
                        <a:cs typeface="Times New Roman"/>
                      </a:endParaRPr>
                    </a:p>
                  </a:txBody>
                  <a:tcPr marL="19050" marR="19050" marT="19050" marB="19050" anchor="ctr"/>
                </a:tc>
                <a:tc>
                  <a:txBody>
                    <a:bodyPr/>
                    <a:lstStyle/>
                    <a:p>
                      <a:pPr marL="0" marR="0" algn="ctr">
                        <a:lnSpc>
                          <a:spcPts val="1600"/>
                        </a:lnSpc>
                        <a:spcBef>
                          <a:spcPts val="0"/>
                        </a:spcBef>
                        <a:spcAft>
                          <a:spcPts val="0"/>
                        </a:spcAft>
                      </a:pPr>
                      <a:r>
                        <a:rPr lang="en-US" sz="2000" dirty="0">
                          <a:solidFill>
                            <a:srgbClr val="000000"/>
                          </a:solidFill>
                          <a:latin typeface="Arial"/>
                          <a:ea typeface="Times New Roman"/>
                          <a:cs typeface="Times New Roman"/>
                        </a:rPr>
                        <a:t>100.0</a:t>
                      </a:r>
                      <a:endParaRPr lang="en-US" sz="2000" dirty="0">
                        <a:latin typeface="Calibri"/>
                        <a:ea typeface="Times New Roman"/>
                        <a:cs typeface="Times New Roman"/>
                      </a:endParaRPr>
                    </a:p>
                  </a:txBody>
                  <a:tcPr marL="19050" marR="19050" marT="19050" marB="19050"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Distribution of respondents by educational status</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pic>
        <p:nvPicPr>
          <p:cNvPr id="6" name="Picture 21" descr="Description: C:\Users\Apoorva\Desktop\education.png"/>
          <p:cNvPicPr>
            <a:picLocks noGrp="1" noChangeAspect="1" noChangeArrowheads="1"/>
          </p:cNvPicPr>
          <p:nvPr>
            <p:ph idx="1"/>
          </p:nvPr>
        </p:nvPicPr>
        <p:blipFill>
          <a:blip r:embed="rId2" cstate="print">
            <a:extLst>
              <a:ext uri="{28A0092B-C50C-407E-A947-70E740481C1C}"/>
            </a:extLst>
          </a:blip>
          <a:srcRect/>
          <a:stretch>
            <a:fillRect/>
          </a:stretch>
        </p:blipFill>
        <p:spPr bwMode="auto">
          <a:xfrm>
            <a:off x="838200" y="1295400"/>
            <a:ext cx="7391400" cy="4648200"/>
          </a:xfrm>
          <a:prstGeom prst="rect">
            <a:avLst/>
          </a:prstGeom>
          <a:ln>
            <a:noFill/>
          </a:ln>
          <a:effectLst>
            <a:softEdge rad="112500"/>
          </a:effectLst>
          <a:extLst>
            <a:ext uri="{909E8E84-426E-40DD-AFC4-6F175D3DCCD1}"/>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 Prevalence of epilepsy in selected 5 Villages of Hathin block</a:t>
            </a:r>
            <a:endParaRPr lang="en-US" sz="20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57200" y="1676400"/>
          <a:ext cx="8229600" cy="3986022"/>
        </p:xfrm>
        <a:graphic>
          <a:graphicData uri="http://schemas.openxmlformats.org/drawingml/2006/table">
            <a:tbl>
              <a:tblPr firstRow="1" bandRow="1">
                <a:tableStyleId>{5C22544A-7EE6-4342-B048-85BDC9FD1C3A}</a:tableStyleId>
              </a:tblPr>
              <a:tblGrid>
                <a:gridCol w="2743200"/>
                <a:gridCol w="2743200"/>
                <a:gridCol w="2743200"/>
              </a:tblGrid>
              <a:tr h="587374">
                <a:tc>
                  <a:txBody>
                    <a:bodyPr/>
                    <a:lstStyle/>
                    <a:p>
                      <a:pPr marL="0" marR="0">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nSpc>
                          <a:spcPct val="115000"/>
                        </a:lnSpc>
                        <a:spcBef>
                          <a:spcPts val="0"/>
                        </a:spcBef>
                        <a:spcAft>
                          <a:spcPts val="0"/>
                        </a:spcAft>
                      </a:pPr>
                      <a:r>
                        <a:rPr lang="en-US" sz="1800" dirty="0" smtClean="0">
                          <a:latin typeface="Arial" pitchFamily="34" charset="0"/>
                          <a:ea typeface="Times New Roman"/>
                          <a:cs typeface="Arial" pitchFamily="34" charset="0"/>
                        </a:rPr>
                        <a:t>Diagnosis</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dirty="0">
                          <a:solidFill>
                            <a:schemeClr val="bg1"/>
                          </a:solidFill>
                          <a:latin typeface="Arial" pitchFamily="34" charset="0"/>
                          <a:ea typeface="Times New Roman"/>
                          <a:cs typeface="Arial" pitchFamily="34" charset="0"/>
                        </a:rPr>
                        <a:t>Number</a:t>
                      </a:r>
                    </a:p>
                  </a:txBody>
                  <a:tcPr marL="19050" marR="19050" marT="19050" marB="19050" anchor="b"/>
                </a:tc>
                <a:tc>
                  <a:txBody>
                    <a:bodyPr/>
                    <a:lstStyle/>
                    <a:p>
                      <a:pPr marL="0" marR="0" algn="ctr">
                        <a:lnSpc>
                          <a:spcPts val="1600"/>
                        </a:lnSpc>
                        <a:spcBef>
                          <a:spcPts val="0"/>
                        </a:spcBef>
                        <a:spcAft>
                          <a:spcPts val="0"/>
                        </a:spcAft>
                      </a:pPr>
                      <a:r>
                        <a:rPr lang="en-US" sz="1800" dirty="0">
                          <a:solidFill>
                            <a:schemeClr val="bg1"/>
                          </a:solidFill>
                          <a:latin typeface="Arial" pitchFamily="34" charset="0"/>
                          <a:ea typeface="Times New Roman"/>
                          <a:cs typeface="Arial" pitchFamily="34" charset="0"/>
                        </a:rPr>
                        <a:t>Percent</a:t>
                      </a:r>
                    </a:p>
                  </a:txBody>
                  <a:tcPr marL="19050" marR="19050" marT="19050" marB="19050" anchor="b"/>
                </a:tc>
              </a:tr>
              <a:tr h="895350">
                <a:tc>
                  <a:txBody>
                    <a:bodyPr/>
                    <a:lstStyle/>
                    <a:p>
                      <a:pPr marL="0" marR="0">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Epilepsy </a:t>
                      </a:r>
                      <a:r>
                        <a:rPr lang="en-US" sz="1800" dirty="0">
                          <a:solidFill>
                            <a:srgbClr val="000000"/>
                          </a:solidFill>
                          <a:latin typeface="Arial" pitchFamily="34" charset="0"/>
                          <a:ea typeface="Times New Roman"/>
                          <a:cs typeface="Arial" pitchFamily="34" charset="0"/>
                        </a:rPr>
                        <a:t>present</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5</a:t>
                      </a:r>
                      <a:endParaRPr lang="en-US" sz="1800">
                        <a:latin typeface="Arial" pitchFamily="34" charset="0"/>
                        <a:ea typeface="Times New Roman"/>
                        <a:cs typeface="Arial" pitchFamily="34" charset="0"/>
                      </a:endParaRPr>
                    </a:p>
                  </a:txBody>
                  <a:tcPr marL="19050" marR="19050" marT="19050" marB="19050" anchor="ctr"/>
                </a:tc>
                <a:tc>
                  <a:txBody>
                    <a:bodyPr/>
                    <a:lstStyle/>
                    <a:p>
                      <a:pPr marL="0" marR="0" algn="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5.0</a:t>
                      </a:r>
                      <a:endParaRPr lang="en-US" sz="1800">
                        <a:latin typeface="Arial" pitchFamily="34" charset="0"/>
                        <a:ea typeface="Times New Roman"/>
                        <a:cs typeface="Arial" pitchFamily="34" charset="0"/>
                      </a:endParaRPr>
                    </a:p>
                  </a:txBody>
                  <a:tcPr marL="19050" marR="19050" marT="19050" marB="19050" anchor="ctr"/>
                </a:tc>
              </a:tr>
              <a:tr h="895350">
                <a:tc>
                  <a:txBody>
                    <a:bodyPr/>
                    <a:lstStyle/>
                    <a:p>
                      <a:pPr marL="0" marR="0">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 </a:t>
                      </a:r>
                      <a:endParaRPr lang="en-US" sz="1800" dirty="0" smtClean="0">
                        <a:solidFill>
                          <a:srgbClr val="000000"/>
                        </a:solidFill>
                        <a:latin typeface="Arial" pitchFamily="34" charset="0"/>
                        <a:ea typeface="Times New Roman"/>
                        <a:cs typeface="Arial" pitchFamily="34" charset="0"/>
                      </a:endParaRPr>
                    </a:p>
                    <a:p>
                      <a:pPr marL="0" marR="0">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Epilepsy </a:t>
                      </a:r>
                      <a:r>
                        <a:rPr lang="en-US" sz="1800" dirty="0">
                          <a:solidFill>
                            <a:srgbClr val="000000"/>
                          </a:solidFill>
                          <a:latin typeface="Arial" pitchFamily="34" charset="0"/>
                          <a:ea typeface="Times New Roman"/>
                          <a:cs typeface="Arial" pitchFamily="34" charset="0"/>
                        </a:rPr>
                        <a:t>absent</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95</a:t>
                      </a:r>
                      <a:endParaRPr lang="en-US" sz="1800">
                        <a:latin typeface="Arial" pitchFamily="34" charset="0"/>
                        <a:ea typeface="Times New Roman"/>
                        <a:cs typeface="Arial" pitchFamily="34" charset="0"/>
                      </a:endParaRPr>
                    </a:p>
                  </a:txBody>
                  <a:tcPr marL="19050" marR="19050" marT="19050" marB="19050" anchor="ctr"/>
                </a:tc>
                <a:tc>
                  <a:txBody>
                    <a:bodyPr/>
                    <a:lstStyle/>
                    <a:p>
                      <a:pPr marL="0" marR="0" algn="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95.0</a:t>
                      </a:r>
                      <a:endParaRPr lang="en-US" sz="1800">
                        <a:latin typeface="Arial" pitchFamily="34" charset="0"/>
                        <a:ea typeface="Times New Roman"/>
                        <a:cs typeface="Arial" pitchFamily="34" charset="0"/>
                      </a:endParaRPr>
                    </a:p>
                  </a:txBody>
                  <a:tcPr marL="19050" marR="19050" marT="19050" marB="19050" anchor="ctr"/>
                </a:tc>
              </a:tr>
              <a:tr h="895350">
                <a:tc>
                  <a:txBody>
                    <a:bodyPr/>
                    <a:lstStyle/>
                    <a:p>
                      <a:pPr marL="0" marR="0">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Total</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100</a:t>
                      </a:r>
                      <a:endParaRPr lang="en-US" sz="1800">
                        <a:latin typeface="Arial" pitchFamily="34" charset="0"/>
                        <a:ea typeface="Times New Roman"/>
                        <a:cs typeface="Arial" pitchFamily="34" charset="0"/>
                      </a:endParaRPr>
                    </a:p>
                  </a:txBody>
                  <a:tcPr marL="19050" marR="19050" marT="19050" marB="19050" anchor="ctr"/>
                </a:tc>
                <a:tc>
                  <a:txBody>
                    <a:bodyPr/>
                    <a:lstStyle/>
                    <a:p>
                      <a:pPr marL="0" marR="0" algn="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100.0</a:t>
                      </a:r>
                      <a:endParaRPr lang="en-US" sz="1800" dirty="0">
                        <a:latin typeface="Arial" pitchFamily="34" charset="0"/>
                        <a:ea typeface="Times New Roman"/>
                        <a:cs typeface="Arial" pitchFamily="34" charset="0"/>
                      </a:endParaRPr>
                    </a:p>
                  </a:txBody>
                  <a:tcPr marL="19050" marR="19050" marT="19050" marB="19050"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Arial" pitchFamily="34" charset="0"/>
                <a:cs typeface="Arial" pitchFamily="34" charset="0"/>
              </a:rPr>
              <a:t> </a:t>
            </a:r>
            <a:r>
              <a:rPr lang="en-US" sz="2000" b="1" dirty="0" smtClean="0">
                <a:latin typeface="Arial" pitchFamily="34" charset="0"/>
                <a:cs typeface="Arial" pitchFamily="34" charset="0"/>
              </a:rPr>
              <a:t>Prevalence distribution of epilepsy in selected 5 Villages Hathin block </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457200" y="1219200"/>
            <a:ext cx="8001000" cy="5181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rial" pitchFamily="34" charset="0"/>
                <a:cs typeface="Arial" pitchFamily="34" charset="0"/>
              </a:rPr>
              <a:t>Organization Profile</a:t>
            </a:r>
            <a:endParaRPr lang="en-US" sz="28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800" dirty="0" smtClean="0">
                <a:latin typeface="Arial" pitchFamily="34" charset="0"/>
                <a:cs typeface="Arial" pitchFamily="34" charset="0"/>
              </a:rPr>
              <a:t>INCLEN Created in 1980 as a project of The Rockefeller Foundation registered in USA, INCLEN Inc is an independent non-profit organization since 1988. </a:t>
            </a:r>
          </a:p>
          <a:p>
            <a:endParaRPr lang="en-US" sz="1800" dirty="0" smtClean="0">
              <a:latin typeface="Arial" pitchFamily="34" charset="0"/>
              <a:cs typeface="Arial" pitchFamily="34" charset="0"/>
            </a:endParaRPr>
          </a:p>
          <a:p>
            <a:pPr algn="just"/>
            <a:r>
              <a:rPr lang="en-GB" sz="1800" dirty="0" smtClean="0">
                <a:solidFill>
                  <a:schemeClr val="tx1"/>
                </a:solidFill>
                <a:latin typeface="Arial" pitchFamily="34" charset="0"/>
                <a:cs typeface="Arial" pitchFamily="34" charset="0"/>
              </a:rPr>
              <a:t>The INCLEN Trust is an international NGO registered in India and is also registered as a 501 (C) 3 not-for-profit organization in the USA. The INCLEN Executive offices in New Delhi and Philadelphia provide full service operational management for multi -centric global projects.</a:t>
            </a:r>
          </a:p>
          <a:p>
            <a:endParaRPr lang="en-US" sz="1800" dirty="0" smtClean="0">
              <a:latin typeface="Arial" pitchFamily="34" charset="0"/>
              <a:cs typeface="Arial" pitchFamily="34" charset="0"/>
            </a:endParaRPr>
          </a:p>
          <a:p>
            <a:r>
              <a:rPr lang="en-US" sz="1800" dirty="0" smtClean="0">
                <a:latin typeface="Arial" pitchFamily="34" charset="0"/>
                <a:cs typeface="Arial" pitchFamily="34" charset="0"/>
              </a:rPr>
              <a:t>Its membership includes 89 clinical epidemiology units (CEUs) with a membership of 1843 members in 34 countries throughout the world. </a:t>
            </a:r>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1143000"/>
          </a:xfrm>
        </p:spPr>
        <p:txBody>
          <a:bodyPr>
            <a:normAutofit/>
          </a:bodyPr>
          <a:lstStyle/>
          <a:p>
            <a:r>
              <a:rPr lang="en-US" sz="2000" b="1" dirty="0" smtClean="0">
                <a:latin typeface="Arial" pitchFamily="34" charset="0"/>
                <a:cs typeface="Arial" pitchFamily="34" charset="0"/>
              </a:rPr>
              <a:t>Prevalence of Neuro-motor impairments in selected 5 villages of Hathin block</a:t>
            </a:r>
            <a:endParaRPr lang="en-US" sz="20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57200" y="1524000"/>
          <a:ext cx="8229600" cy="3697148"/>
        </p:xfrm>
        <a:graphic>
          <a:graphicData uri="http://schemas.openxmlformats.org/drawingml/2006/table">
            <a:tbl>
              <a:tblPr firstRow="1" bandRow="1">
                <a:tableStyleId>{5C22544A-7EE6-4342-B048-85BDC9FD1C3A}</a:tableStyleId>
              </a:tblPr>
              <a:tblGrid>
                <a:gridCol w="2743200"/>
                <a:gridCol w="2743200"/>
                <a:gridCol w="2743200"/>
              </a:tblGrid>
              <a:tr h="326832">
                <a:tc>
                  <a:txBody>
                    <a:bodyPr/>
                    <a:lstStyle/>
                    <a:p>
                      <a:pPr marL="0" marR="0" algn="ctr">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gn="ctr">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gn="ctr">
                        <a:lnSpc>
                          <a:spcPct val="115000"/>
                        </a:lnSpc>
                        <a:spcBef>
                          <a:spcPts val="0"/>
                        </a:spcBef>
                        <a:spcAft>
                          <a:spcPts val="0"/>
                        </a:spcAft>
                      </a:pPr>
                      <a:endParaRPr lang="en-US" sz="1800" dirty="0" smtClean="0">
                        <a:latin typeface="Arial" pitchFamily="34" charset="0"/>
                        <a:ea typeface="Times New Roman"/>
                        <a:cs typeface="Arial" pitchFamily="34" charset="0"/>
                      </a:endParaRPr>
                    </a:p>
                    <a:p>
                      <a:pPr marL="0" marR="0" algn="ctr">
                        <a:lnSpc>
                          <a:spcPct val="115000"/>
                        </a:lnSpc>
                        <a:spcBef>
                          <a:spcPts val="0"/>
                        </a:spcBef>
                        <a:spcAft>
                          <a:spcPts val="0"/>
                        </a:spcAft>
                      </a:pPr>
                      <a:r>
                        <a:rPr lang="en-US" sz="1800" dirty="0" smtClean="0">
                          <a:latin typeface="Arial" pitchFamily="34" charset="0"/>
                          <a:ea typeface="Times New Roman"/>
                          <a:cs typeface="Arial" pitchFamily="34" charset="0"/>
                        </a:rPr>
                        <a:t>Diagnosis</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dirty="0" smtClean="0">
                          <a:solidFill>
                            <a:schemeClr val="bg1"/>
                          </a:solidFill>
                          <a:latin typeface="Arial" pitchFamily="34" charset="0"/>
                          <a:ea typeface="Times New Roman"/>
                          <a:cs typeface="Arial" pitchFamily="34" charset="0"/>
                        </a:rPr>
                        <a:t>Number</a:t>
                      </a:r>
                      <a:endParaRPr lang="en-US" sz="1800" dirty="0">
                        <a:solidFill>
                          <a:schemeClr val="bg1"/>
                        </a:solidFill>
                        <a:latin typeface="Arial" pitchFamily="34" charset="0"/>
                        <a:ea typeface="Times New Roman"/>
                        <a:cs typeface="Arial" pitchFamily="34" charset="0"/>
                      </a:endParaRPr>
                    </a:p>
                  </a:txBody>
                  <a:tcPr marL="19050" marR="19050" marT="19050" marB="19050" anchor="b"/>
                </a:tc>
                <a:tc>
                  <a:txBody>
                    <a:bodyPr/>
                    <a:lstStyle/>
                    <a:p>
                      <a:pPr marL="0" marR="0" algn="ctr">
                        <a:lnSpc>
                          <a:spcPts val="1600"/>
                        </a:lnSpc>
                        <a:spcBef>
                          <a:spcPts val="0"/>
                        </a:spcBef>
                        <a:spcAft>
                          <a:spcPts val="0"/>
                        </a:spcAft>
                      </a:pPr>
                      <a:r>
                        <a:rPr lang="en-US" sz="1800" dirty="0">
                          <a:solidFill>
                            <a:schemeClr val="bg1"/>
                          </a:solidFill>
                          <a:latin typeface="Arial" pitchFamily="34" charset="0"/>
                          <a:ea typeface="Times New Roman"/>
                          <a:cs typeface="Arial" pitchFamily="34" charset="0"/>
                        </a:rPr>
                        <a:t>Percent</a:t>
                      </a:r>
                    </a:p>
                  </a:txBody>
                  <a:tcPr marL="19050" marR="19050" marT="19050" marB="19050" anchor="b"/>
                </a:tc>
              </a:tr>
              <a:tr h="599294">
                <a:tc>
                  <a:txBody>
                    <a:bodyPr/>
                    <a:lstStyle/>
                    <a:p>
                      <a:pPr marL="0" marR="0" algn="ctr">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gn="ctr">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 </a:t>
                      </a:r>
                      <a:r>
                        <a:rPr lang="en-US" sz="1800" dirty="0">
                          <a:solidFill>
                            <a:srgbClr val="000000"/>
                          </a:solidFill>
                          <a:latin typeface="Arial" pitchFamily="34" charset="0"/>
                          <a:ea typeface="Times New Roman"/>
                          <a:cs typeface="Arial" pitchFamily="34" charset="0"/>
                        </a:rPr>
                        <a:t>D</a:t>
                      </a:r>
                      <a:r>
                        <a:rPr lang="en-US" sz="1800" dirty="0" smtClean="0">
                          <a:solidFill>
                            <a:srgbClr val="000000"/>
                          </a:solidFill>
                          <a:latin typeface="Arial" pitchFamily="34" charset="0"/>
                          <a:ea typeface="Times New Roman"/>
                          <a:cs typeface="Arial" pitchFamily="34" charset="0"/>
                        </a:rPr>
                        <a:t>isability </a:t>
                      </a:r>
                      <a:r>
                        <a:rPr lang="en-US" sz="1800" dirty="0">
                          <a:solidFill>
                            <a:srgbClr val="000000"/>
                          </a:solidFill>
                          <a:latin typeface="Arial" pitchFamily="34" charset="0"/>
                          <a:ea typeface="Times New Roman"/>
                          <a:cs typeface="Arial" pitchFamily="34" charset="0"/>
                        </a:rPr>
                        <a:t>present</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4</a:t>
                      </a:r>
                      <a:endParaRPr lang="en-US" sz="1800" dirty="0">
                        <a:latin typeface="Arial" pitchFamily="34" charset="0"/>
                        <a:ea typeface="Times New Roman"/>
                        <a:cs typeface="Arial" pitchFamily="34" charset="0"/>
                      </a:endParaRPr>
                    </a:p>
                  </a:txBody>
                  <a:tcPr marL="19050" marR="19050" marT="19050" marB="19050" anchor="ctr"/>
                </a:tc>
                <a:tc>
                  <a:txBody>
                    <a:bodyPr/>
                    <a:lstStyle/>
                    <a:p>
                      <a:pPr marL="0" marR="0" algn="ct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4.0</a:t>
                      </a:r>
                      <a:endParaRPr lang="en-US" sz="1800">
                        <a:latin typeface="Arial" pitchFamily="34" charset="0"/>
                        <a:ea typeface="Times New Roman"/>
                        <a:cs typeface="Arial" pitchFamily="34" charset="0"/>
                      </a:endParaRPr>
                    </a:p>
                  </a:txBody>
                  <a:tcPr marL="19050" marR="19050" marT="19050" marB="19050" anchor="ctr"/>
                </a:tc>
              </a:tr>
              <a:tr h="599294">
                <a:tc>
                  <a:txBody>
                    <a:bodyPr/>
                    <a:lstStyle/>
                    <a:p>
                      <a:pPr marL="0" marR="0" algn="ctr">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gn="ctr">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Disability </a:t>
                      </a:r>
                      <a:r>
                        <a:rPr lang="en-US" sz="1800" dirty="0">
                          <a:solidFill>
                            <a:srgbClr val="000000"/>
                          </a:solidFill>
                          <a:latin typeface="Arial" pitchFamily="34" charset="0"/>
                          <a:ea typeface="Times New Roman"/>
                          <a:cs typeface="Arial" pitchFamily="34" charset="0"/>
                        </a:rPr>
                        <a:t>absent</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94</a:t>
                      </a:r>
                      <a:endParaRPr lang="en-US" sz="1800" dirty="0">
                        <a:latin typeface="Arial" pitchFamily="34" charset="0"/>
                        <a:ea typeface="Times New Roman"/>
                        <a:cs typeface="Arial" pitchFamily="34" charset="0"/>
                      </a:endParaRPr>
                    </a:p>
                  </a:txBody>
                  <a:tcPr marL="19050" marR="19050" marT="19050" marB="19050" anchor="ctr"/>
                </a:tc>
                <a:tc>
                  <a:txBody>
                    <a:bodyPr/>
                    <a:lstStyle/>
                    <a:p>
                      <a:pPr marL="0" marR="0" algn="ct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94.0</a:t>
                      </a:r>
                      <a:endParaRPr lang="en-US" sz="1800" dirty="0">
                        <a:latin typeface="Arial" pitchFamily="34" charset="0"/>
                        <a:ea typeface="Times New Roman"/>
                        <a:cs typeface="Arial" pitchFamily="34" charset="0"/>
                      </a:endParaRPr>
                    </a:p>
                  </a:txBody>
                  <a:tcPr marL="19050" marR="19050" marT="19050" marB="19050" anchor="ctr"/>
                </a:tc>
              </a:tr>
              <a:tr h="599294">
                <a:tc>
                  <a:txBody>
                    <a:bodyPr/>
                    <a:lstStyle/>
                    <a:p>
                      <a:pPr marL="0" marR="0" algn="ctr">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gn="ctr">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Indeterminate</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2</a:t>
                      </a:r>
                      <a:endParaRPr lang="en-US" sz="1800">
                        <a:latin typeface="Arial" pitchFamily="34" charset="0"/>
                        <a:ea typeface="Times New Roman"/>
                        <a:cs typeface="Arial" pitchFamily="34" charset="0"/>
                      </a:endParaRPr>
                    </a:p>
                  </a:txBody>
                  <a:tcPr marL="19050" marR="19050" marT="19050" marB="19050" anchor="ctr"/>
                </a:tc>
                <a:tc>
                  <a:txBody>
                    <a:bodyPr/>
                    <a:lstStyle/>
                    <a:p>
                      <a:pPr marL="0" marR="0" algn="ct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2.0</a:t>
                      </a:r>
                      <a:endParaRPr lang="en-US" sz="1800" dirty="0">
                        <a:latin typeface="Arial" pitchFamily="34" charset="0"/>
                        <a:ea typeface="Times New Roman"/>
                        <a:cs typeface="Arial" pitchFamily="34" charset="0"/>
                      </a:endParaRPr>
                    </a:p>
                  </a:txBody>
                  <a:tcPr marL="19050" marR="19050" marT="19050" marB="19050" anchor="ctr"/>
                </a:tc>
              </a:tr>
              <a:tr h="599294">
                <a:tc>
                  <a:txBody>
                    <a:bodyPr/>
                    <a:lstStyle/>
                    <a:p>
                      <a:pPr marL="0" marR="0" algn="ctr">
                        <a:lnSpc>
                          <a:spcPts val="1600"/>
                        </a:lnSpc>
                        <a:spcBef>
                          <a:spcPts val="0"/>
                        </a:spcBef>
                        <a:spcAft>
                          <a:spcPts val="0"/>
                        </a:spcAft>
                      </a:pPr>
                      <a:endParaRPr lang="en-US" sz="1800" dirty="0" smtClean="0">
                        <a:solidFill>
                          <a:srgbClr val="000000"/>
                        </a:solidFill>
                        <a:latin typeface="Arial" pitchFamily="34" charset="0"/>
                        <a:ea typeface="Times New Roman"/>
                        <a:cs typeface="Arial" pitchFamily="34" charset="0"/>
                      </a:endParaRPr>
                    </a:p>
                    <a:p>
                      <a:pPr marL="0" marR="0" algn="ctr">
                        <a:lnSpc>
                          <a:spcPts val="1600"/>
                        </a:lnSpc>
                        <a:spcBef>
                          <a:spcPts val="0"/>
                        </a:spcBef>
                        <a:spcAft>
                          <a:spcPts val="0"/>
                        </a:spcAft>
                      </a:pPr>
                      <a:r>
                        <a:rPr lang="en-US" sz="1800" dirty="0" smtClean="0">
                          <a:solidFill>
                            <a:srgbClr val="000000"/>
                          </a:solidFill>
                          <a:latin typeface="Arial" pitchFamily="34" charset="0"/>
                          <a:ea typeface="Times New Roman"/>
                          <a:cs typeface="Arial" pitchFamily="34" charset="0"/>
                        </a:rPr>
                        <a:t>Total</a:t>
                      </a:r>
                      <a:endParaRPr lang="en-US" sz="1800" dirty="0">
                        <a:latin typeface="Arial" pitchFamily="34" charset="0"/>
                        <a:ea typeface="Times New Roman"/>
                        <a:cs typeface="Arial" pitchFamily="34" charset="0"/>
                      </a:endParaRPr>
                    </a:p>
                  </a:txBody>
                  <a:tcPr marL="19050" marR="19050" marT="19050" marB="19050"/>
                </a:tc>
                <a:tc>
                  <a:txBody>
                    <a:bodyPr/>
                    <a:lstStyle/>
                    <a:p>
                      <a:pPr marL="0" marR="0" algn="ctr">
                        <a:lnSpc>
                          <a:spcPts val="1600"/>
                        </a:lnSpc>
                        <a:spcBef>
                          <a:spcPts val="0"/>
                        </a:spcBef>
                        <a:spcAft>
                          <a:spcPts val="0"/>
                        </a:spcAft>
                      </a:pPr>
                      <a:r>
                        <a:rPr lang="en-US" sz="1800">
                          <a:solidFill>
                            <a:srgbClr val="000000"/>
                          </a:solidFill>
                          <a:latin typeface="Arial" pitchFamily="34" charset="0"/>
                          <a:ea typeface="Times New Roman"/>
                          <a:cs typeface="Arial" pitchFamily="34" charset="0"/>
                        </a:rPr>
                        <a:t>100</a:t>
                      </a:r>
                      <a:endParaRPr lang="en-US" sz="1800">
                        <a:latin typeface="Arial" pitchFamily="34" charset="0"/>
                        <a:ea typeface="Times New Roman"/>
                        <a:cs typeface="Arial" pitchFamily="34" charset="0"/>
                      </a:endParaRPr>
                    </a:p>
                  </a:txBody>
                  <a:tcPr marL="19050" marR="19050" marT="19050" marB="19050" anchor="ctr"/>
                </a:tc>
                <a:tc>
                  <a:txBody>
                    <a:bodyPr/>
                    <a:lstStyle/>
                    <a:p>
                      <a:pPr marL="0" marR="0" algn="ctr">
                        <a:lnSpc>
                          <a:spcPts val="1600"/>
                        </a:lnSpc>
                        <a:spcBef>
                          <a:spcPts val="0"/>
                        </a:spcBef>
                        <a:spcAft>
                          <a:spcPts val="0"/>
                        </a:spcAft>
                      </a:pPr>
                      <a:r>
                        <a:rPr lang="en-US" sz="1800" dirty="0">
                          <a:solidFill>
                            <a:srgbClr val="000000"/>
                          </a:solidFill>
                          <a:latin typeface="Arial" pitchFamily="34" charset="0"/>
                          <a:ea typeface="Times New Roman"/>
                          <a:cs typeface="Arial" pitchFamily="34" charset="0"/>
                        </a:rPr>
                        <a:t>100.0</a:t>
                      </a:r>
                      <a:endParaRPr lang="en-US" sz="1800" dirty="0">
                        <a:latin typeface="Arial" pitchFamily="34" charset="0"/>
                        <a:ea typeface="Times New Roman"/>
                        <a:cs typeface="Arial" pitchFamily="34" charset="0"/>
                      </a:endParaRPr>
                    </a:p>
                  </a:txBody>
                  <a:tcPr marL="19050" marR="19050" marT="19050" marB="19050"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Prevalence distribution of Neuro-motor impairments in 5 selected villages of Hathin block</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381000" y="1371600"/>
            <a:ext cx="8458200"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Specific findings related to Epilepsy and NMI</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(through disease related questions)</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sz="2000" b="1" dirty="0" smtClean="0">
                <a:latin typeface="Arial" pitchFamily="34" charset="0"/>
                <a:cs typeface="Arial" pitchFamily="34" charset="0"/>
              </a:rPr>
              <a:t>Children having Epileptic symptoms-</a:t>
            </a:r>
          </a:p>
          <a:p>
            <a:endParaRPr lang="en-US" sz="2000" dirty="0">
              <a:latin typeface="Arial" pitchFamily="34" charset="0"/>
              <a:cs typeface="Arial" pitchFamily="34" charset="0"/>
            </a:endParaRPr>
          </a:p>
        </p:txBody>
      </p:sp>
      <p:pic>
        <p:nvPicPr>
          <p:cNvPr id="4" name="Picture 3"/>
          <p:cNvPicPr/>
          <p:nvPr/>
        </p:nvPicPr>
        <p:blipFill>
          <a:blip r:embed="rId2" cstate="print"/>
          <a:srcRect/>
          <a:stretch>
            <a:fillRect/>
          </a:stretch>
        </p:blipFill>
        <p:spPr bwMode="auto">
          <a:xfrm>
            <a:off x="457200" y="2238374"/>
            <a:ext cx="7772399" cy="40862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Arial" pitchFamily="34" charset="0"/>
                <a:cs typeface="Arial" pitchFamily="34" charset="0"/>
              </a:rPr>
              <a:t>Children had experienced loss of consciousness twice or more from birth till death.</a:t>
            </a: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tretch>
            <a:fillRect/>
          </a:stretch>
        </p:blipFill>
        <p:spPr bwMode="auto">
          <a:xfrm>
            <a:off x="914400" y="1752600"/>
            <a:ext cx="75438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229600" cy="609600"/>
          </a:xfrm>
        </p:spPr>
        <p:txBody>
          <a:bodyPr>
            <a:normAutofit/>
          </a:bodyPr>
          <a:lstStyle/>
          <a:p>
            <a:r>
              <a:rPr lang="en-US" sz="2000" dirty="0" smtClean="0">
                <a:latin typeface="Arial" pitchFamily="34" charset="0"/>
                <a:cs typeface="Arial" pitchFamily="34" charset="0"/>
              </a:rPr>
              <a:t>Children having Problem of Delayed Walking</a:t>
            </a:r>
            <a:endParaRPr lang="en-US" sz="2000" dirty="0">
              <a:latin typeface="Arial" pitchFamily="34" charset="0"/>
              <a:cs typeface="Arial" pitchFamily="34" charset="0"/>
            </a:endParaRPr>
          </a:p>
        </p:txBody>
      </p:sp>
      <p:graphicFrame>
        <p:nvGraphicFramePr>
          <p:cNvPr id="4" name="Content Placeholder 3"/>
          <p:cNvGraphicFramePr>
            <a:graphicFrameLocks noGrp="1"/>
          </p:cNvGraphicFramePr>
          <p:nvPr>
            <p:ph idx="1"/>
          </p:nvPr>
        </p:nvGraphicFramePr>
        <p:xfrm>
          <a:off x="457200" y="19050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990600" y="457200"/>
            <a:ext cx="7543800" cy="400110"/>
          </a:xfrm>
          <a:prstGeom prst="rect">
            <a:avLst/>
          </a:prstGeom>
        </p:spPr>
        <p:txBody>
          <a:bodyPr wrap="square">
            <a:spAutoFit/>
          </a:bodyPr>
          <a:lstStyle/>
          <a:p>
            <a:r>
              <a:rPr lang="en-US" sz="2000" b="1" dirty="0" smtClean="0">
                <a:latin typeface="Arial" pitchFamily="34" charset="0"/>
                <a:cs typeface="Arial" pitchFamily="34" charset="0"/>
              </a:rPr>
              <a:t>Children having symptoms of Neuromotor impairments </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Children having Problem of Improper walking</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533400" y="1447800"/>
            <a:ext cx="80010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Children having Difficulty in Moving limbs </a:t>
            </a: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990600" y="1600200"/>
            <a:ext cx="72390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Children having problem of stiffness/floppiness or reduced strength of limbs </a:t>
            </a: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914400" y="1752600"/>
            <a:ext cx="70866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 Risk factors for Epilepsy and NMI</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None/>
            </a:pPr>
            <a:r>
              <a:rPr lang="en-US" sz="2000" dirty="0" smtClean="0">
                <a:latin typeface="Arial" pitchFamily="34" charset="0"/>
                <a:cs typeface="Arial" pitchFamily="34" charset="0"/>
              </a:rPr>
              <a:t>History of family members having neurological problem</a:t>
            </a:r>
          </a:p>
          <a:p>
            <a:pPr>
              <a:buNone/>
            </a:pPr>
            <a:endParaRPr lang="en-US" sz="2000" dirty="0">
              <a:latin typeface="Arial" pitchFamily="34" charset="0"/>
              <a:cs typeface="Arial" pitchFamily="34" charset="0"/>
            </a:endParaRPr>
          </a:p>
        </p:txBody>
      </p:sp>
      <p:pic>
        <p:nvPicPr>
          <p:cNvPr id="4" name="Picture 3"/>
          <p:cNvPicPr/>
          <p:nvPr/>
        </p:nvPicPr>
        <p:blipFill>
          <a:blip r:embed="rId2" cstate="print"/>
          <a:srcRect/>
          <a:stretch>
            <a:fillRect/>
          </a:stretch>
        </p:blipFill>
        <p:spPr bwMode="auto">
          <a:xfrm>
            <a:off x="685800" y="2209801"/>
            <a:ext cx="77724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History of Problems during pregnancies</a:t>
            </a:r>
            <a:endParaRPr lang="en-US"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400" dirty="0" smtClean="0">
                <a:latin typeface="Arial" pitchFamily="34" charset="0"/>
                <a:cs typeface="Arial" pitchFamily="34" charset="0"/>
              </a:rPr>
              <a:t>History of Intrauterine Infections during pregnancy-</a:t>
            </a:r>
          </a:p>
          <a:p>
            <a:endParaRPr lang="en-US" sz="2400" dirty="0">
              <a:latin typeface="Arial" pitchFamily="34" charset="0"/>
              <a:cs typeface="Arial" pitchFamily="34" charset="0"/>
            </a:endParaRPr>
          </a:p>
        </p:txBody>
      </p:sp>
      <p:pic>
        <p:nvPicPr>
          <p:cNvPr id="4" name="Picture 3"/>
          <p:cNvPicPr/>
          <p:nvPr/>
        </p:nvPicPr>
        <p:blipFill>
          <a:blip r:embed="rId2" cstate="print"/>
          <a:srcRect/>
          <a:stretch>
            <a:fillRect/>
          </a:stretch>
        </p:blipFill>
        <p:spPr bwMode="auto">
          <a:xfrm>
            <a:off x="990600" y="2324100"/>
            <a:ext cx="6934200" cy="369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229600" cy="5447645"/>
          </a:xfrm>
          <a:prstGeom prst="rect">
            <a:avLst/>
          </a:prstGeom>
        </p:spPr>
        <p:txBody>
          <a:bodyPr wrap="square">
            <a:spAutoFit/>
          </a:bodyPr>
          <a:lstStyle/>
          <a:p>
            <a:r>
              <a:rPr lang="en-GB" sz="2800" b="1" u="sng" dirty="0" smtClean="0">
                <a:latin typeface="Candara" pitchFamily="34" charset="0"/>
              </a:rPr>
              <a:t>Mission Statement</a:t>
            </a:r>
            <a:endParaRPr lang="en-IN" sz="2800" dirty="0" smtClean="0">
              <a:latin typeface="Candara" pitchFamily="34" charset="0"/>
            </a:endParaRPr>
          </a:p>
          <a:p>
            <a:pPr marL="400050" lvl="1" indent="0">
              <a:buFontTx/>
              <a:buNone/>
            </a:pPr>
            <a:r>
              <a:rPr lang="en-GB" sz="2000" dirty="0" smtClean="0">
                <a:latin typeface="Candara" pitchFamily="34" charset="0"/>
              </a:rPr>
              <a:t>Inclen-A unique global network of clinical epidemiologists, biostatisticians, health social scientists, health economists and other health professionals affiliated with key academic healthcare institutions.</a:t>
            </a:r>
            <a:endParaRPr lang="en-IN" sz="2000" dirty="0" smtClean="0">
              <a:latin typeface="Candara" pitchFamily="34" charset="0"/>
            </a:endParaRPr>
          </a:p>
          <a:p>
            <a:r>
              <a:rPr lang="en-GB" sz="2800" b="1" dirty="0" smtClean="0">
                <a:latin typeface="Candara" pitchFamily="34" charset="0"/>
              </a:rPr>
              <a:t> </a:t>
            </a:r>
            <a:endParaRPr lang="en-IN" sz="2800" dirty="0" smtClean="0">
              <a:latin typeface="Candara" pitchFamily="34" charset="0"/>
            </a:endParaRPr>
          </a:p>
          <a:p>
            <a:r>
              <a:rPr lang="en-GB" sz="2800" b="1" u="sng" dirty="0" smtClean="0">
                <a:latin typeface="Candara" pitchFamily="34" charset="0"/>
              </a:rPr>
              <a:t>Vision</a:t>
            </a:r>
            <a:endParaRPr lang="en-IN" sz="2800" dirty="0" smtClean="0">
              <a:latin typeface="Candara" pitchFamily="34" charset="0"/>
            </a:endParaRPr>
          </a:p>
          <a:p>
            <a:pPr marL="400050" lvl="1" indent="0">
              <a:buFontTx/>
              <a:buNone/>
            </a:pPr>
            <a:r>
              <a:rPr lang="en-GB" sz="2000" dirty="0" smtClean="0">
                <a:latin typeface="Candara" pitchFamily="34" charset="0"/>
              </a:rPr>
              <a:t>To attain equity in health for development through essential research and training in global health and related disciplines.</a:t>
            </a:r>
            <a:endParaRPr lang="en-IN" sz="2000" dirty="0" smtClean="0">
              <a:latin typeface="Candara" pitchFamily="34" charset="0"/>
            </a:endParaRPr>
          </a:p>
          <a:p>
            <a:r>
              <a:rPr lang="en-GB" sz="2800" dirty="0" smtClean="0">
                <a:latin typeface="Candara" pitchFamily="34" charset="0"/>
              </a:rPr>
              <a:t> </a:t>
            </a:r>
            <a:endParaRPr lang="en-IN" sz="2800" dirty="0" smtClean="0">
              <a:latin typeface="Candara" pitchFamily="34" charset="0"/>
            </a:endParaRPr>
          </a:p>
          <a:p>
            <a:r>
              <a:rPr lang="en-GB" sz="2800" b="1" u="sng" dirty="0" smtClean="0">
                <a:latin typeface="Candara" pitchFamily="34" charset="0"/>
              </a:rPr>
              <a:t>Goal</a:t>
            </a:r>
            <a:endParaRPr lang="en-IN" sz="2800" dirty="0" smtClean="0">
              <a:latin typeface="Candara" pitchFamily="34" charset="0"/>
            </a:endParaRPr>
          </a:p>
          <a:p>
            <a:pPr marL="400050" lvl="1" indent="0">
              <a:buFontTx/>
              <a:buNone/>
            </a:pPr>
            <a:r>
              <a:rPr lang="en-GB" sz="2000" dirty="0" smtClean="0">
                <a:latin typeface="Candara" pitchFamily="34" charset="0"/>
              </a:rPr>
              <a:t>Improve the health of the populations of developing countries by promoting healthcare based on the best evidence of effectiveness and the efficient use of resources. </a:t>
            </a:r>
            <a:endParaRPr lang="en-IN" sz="2000" dirty="0" smtClean="0">
              <a:latin typeface="Candara" pitchFamily="34" charset="0"/>
            </a:endParaRPr>
          </a:p>
          <a:p>
            <a:r>
              <a:rPr lang="en-GB" sz="2800" b="1" dirty="0" smtClean="0">
                <a:latin typeface="Candara" pitchFamily="34" charset="0"/>
              </a:rPr>
              <a:t> </a:t>
            </a:r>
            <a:endParaRPr lang="en-IN" sz="2800" dirty="0" smtClean="0">
              <a:latin typeface="Candar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History of Pregnancy Losses</a:t>
            </a:r>
            <a:r>
              <a:rPr lang="en-US" sz="2400" dirty="0" smtClean="0">
                <a:latin typeface="Arial" pitchFamily="34" charset="0"/>
                <a:cs typeface="Arial" pitchFamily="34" charset="0"/>
              </a:rPr>
              <a:t/>
            </a:r>
            <a:br>
              <a:rPr lang="en-US" sz="2400" dirty="0" smtClean="0">
                <a:latin typeface="Arial" pitchFamily="34" charset="0"/>
                <a:cs typeface="Arial" pitchFamily="34" charset="0"/>
              </a:rPr>
            </a:br>
            <a:endParaRPr lang="en-US" sz="24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1219200" y="1447800"/>
            <a:ext cx="6705600" cy="44958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600201"/>
            <a:ext cx="7315200" cy="1077218"/>
          </a:xfrm>
          <a:prstGeom prst="rect">
            <a:avLst/>
          </a:prstGeom>
        </p:spPr>
        <p:txBody>
          <a:bodyPr wrap="square">
            <a:spAutoFit/>
          </a:bodyPr>
          <a:lstStyle/>
          <a:p>
            <a:r>
              <a:rPr lang="en-US" sz="3200" dirty="0" smtClean="0">
                <a:latin typeface="Arial" pitchFamily="34" charset="0"/>
                <a:cs typeface="Arial" pitchFamily="34" charset="0"/>
              </a:rPr>
              <a:t>Association between risk factors and Epilepsy, NMI</a:t>
            </a:r>
            <a:endParaRPr lang="en-US" sz="3200" dirty="0">
              <a:latin typeface="Arial" pitchFamily="34" charset="0"/>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latin typeface="Arial" pitchFamily="34" charset="0"/>
                <a:cs typeface="Arial" pitchFamily="34" charset="0"/>
              </a:rPr>
              <a:t>Association between risk factors and NMI</a:t>
            </a: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rcRect/>
          <a:stretch>
            <a:fillRect/>
          </a:stretch>
        </p:blipFill>
        <p:spPr bwMode="auto">
          <a:xfrm>
            <a:off x="914400" y="1710530"/>
            <a:ext cx="7467600" cy="4690269"/>
          </a:xfrm>
          <a:prstGeom prst="rect">
            <a:avLst/>
          </a:prstGeom>
          <a:noFill/>
          <a:ln w="9525">
            <a:noFill/>
            <a:miter lim="800000"/>
            <a:headEnd/>
            <a:tailEnd/>
          </a:ln>
        </p:spPr>
      </p:pic>
      <p:sp>
        <p:nvSpPr>
          <p:cNvPr id="5" name="Rectangle 4"/>
          <p:cNvSpPr/>
          <p:nvPr/>
        </p:nvSpPr>
        <p:spPr>
          <a:xfrm>
            <a:off x="609600" y="1447800"/>
            <a:ext cx="8305800" cy="646331"/>
          </a:xfrm>
          <a:prstGeom prst="rect">
            <a:avLst/>
          </a:prstGeom>
        </p:spPr>
        <p:txBody>
          <a:bodyPr wrap="square">
            <a:spAutoFit/>
          </a:bodyPr>
          <a:lstStyle/>
          <a:p>
            <a:r>
              <a:rPr lang="en-US" b="1" dirty="0" smtClean="0">
                <a:latin typeface="Arial" pitchFamily="34" charset="0"/>
                <a:cs typeface="Arial" pitchFamily="34" charset="0"/>
              </a:rPr>
              <a:t>History of Post natal brain infections/pneumonia/asphyxia in a child and NMI</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History of neurological problem in family members and epilepsy</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pic>
        <p:nvPicPr>
          <p:cNvPr id="4" name="Content Placeholder 3"/>
          <p:cNvPicPr>
            <a:picLocks noGrp="1"/>
          </p:cNvPicPr>
          <p:nvPr>
            <p:ph idx="1"/>
          </p:nvPr>
        </p:nvPicPr>
        <p:blipFill>
          <a:blip r:embed="rId2" cstate="print"/>
          <a:stretch>
            <a:fillRect/>
          </a:stretch>
        </p:blipFill>
        <p:spPr bwMode="auto">
          <a:xfrm>
            <a:off x="838200" y="990600"/>
            <a:ext cx="7391400" cy="51054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u="sng" dirty="0" smtClean="0">
                <a:latin typeface="Arial" pitchFamily="34" charset="0"/>
                <a:cs typeface="Arial" pitchFamily="34" charset="0"/>
              </a:rPr>
              <a:t>Limitations and Challenges</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lvl="0">
              <a:lnSpc>
                <a:spcPct val="150000"/>
              </a:lnSpc>
              <a:buFont typeface="Wingdings" pitchFamily="2" charset="2"/>
              <a:buChar char="Ø"/>
            </a:pPr>
            <a:r>
              <a:rPr lang="en-US" sz="2000" dirty="0" smtClean="0">
                <a:latin typeface="Arial" pitchFamily="34" charset="0"/>
                <a:cs typeface="Arial" pitchFamily="34" charset="0"/>
              </a:rPr>
              <a:t>The small sample size is one of the major constraints in the study. </a:t>
            </a:r>
          </a:p>
          <a:p>
            <a:pPr lvl="0">
              <a:lnSpc>
                <a:spcPct val="150000"/>
              </a:lnSpc>
              <a:buFont typeface="Wingdings" pitchFamily="2" charset="2"/>
              <a:buChar char="Ø"/>
            </a:pPr>
            <a:r>
              <a:rPr lang="en-IN" sz="2000" dirty="0" smtClean="0">
                <a:latin typeface="Arial" pitchFamily="34" charset="0"/>
                <a:cs typeface="Arial" pitchFamily="34" charset="0"/>
              </a:rPr>
              <a:t>The data has been collected from five villages of Hathin block of district Palwal. This area is primarily of Muslim religion.</a:t>
            </a:r>
          </a:p>
          <a:p>
            <a:pPr lvl="0">
              <a:lnSpc>
                <a:spcPct val="150000"/>
              </a:lnSpc>
              <a:buFont typeface="Wingdings" pitchFamily="2" charset="2"/>
              <a:buChar char="Ø"/>
            </a:pPr>
            <a:r>
              <a:rPr lang="en-IN" sz="2000" dirty="0" smtClean="0">
                <a:latin typeface="Arial" pitchFamily="34" charset="0"/>
                <a:cs typeface="Arial" pitchFamily="34" charset="0"/>
              </a:rPr>
              <a:t>Respondents, being from these areas are having very low literacy level. </a:t>
            </a:r>
            <a:endParaRPr lang="en-US" sz="2000" dirty="0" smtClean="0">
              <a:latin typeface="Arial" pitchFamily="34" charset="0"/>
              <a:cs typeface="Arial" pitchFamily="34" charset="0"/>
            </a:endParaRPr>
          </a:p>
          <a:p>
            <a:pPr lvl="0">
              <a:lnSpc>
                <a:spcPct val="150000"/>
              </a:lnSpc>
              <a:buFont typeface="Wingdings" pitchFamily="2" charset="2"/>
              <a:buChar char="Ø"/>
            </a:pPr>
            <a:r>
              <a:rPr lang="en-IN" sz="2000" dirty="0" smtClean="0">
                <a:latin typeface="Arial" pitchFamily="34" charset="0"/>
                <a:cs typeface="Arial" pitchFamily="34" charset="0"/>
              </a:rPr>
              <a:t>The time </a:t>
            </a:r>
            <a:r>
              <a:rPr lang="en-IN" sz="2000" smtClean="0">
                <a:latin typeface="Arial" pitchFamily="34" charset="0"/>
                <a:cs typeface="Arial" pitchFamily="34" charset="0"/>
              </a:rPr>
              <a:t>constraint  </a:t>
            </a:r>
            <a:endParaRPr lang="en-US" sz="2000" dirty="0" smtClean="0">
              <a:latin typeface="Arial" pitchFamily="34" charset="0"/>
              <a:cs typeface="Arial" pitchFamily="34" charset="0"/>
            </a:endParaRPr>
          </a:p>
          <a:p>
            <a:pPr lvl="0">
              <a:lnSpc>
                <a:spcPct val="150000"/>
              </a:lnSpc>
              <a:buFont typeface="Wingdings" pitchFamily="2" charset="2"/>
              <a:buChar char="Ø"/>
            </a:pPr>
            <a:r>
              <a:rPr lang="en-US" sz="2000" dirty="0" smtClean="0">
                <a:latin typeface="Arial" pitchFamily="34" charset="0"/>
                <a:cs typeface="Arial" pitchFamily="34" charset="0"/>
              </a:rPr>
              <a:t>Lack of cooperation by study subjects and their care providers. </a:t>
            </a:r>
          </a:p>
          <a:p>
            <a:pPr>
              <a:lnSpc>
                <a:spcPct val="150000"/>
              </a:lnSpc>
              <a:buFont typeface="Wingdings" pitchFamily="2" charset="2"/>
              <a:buChar char="Ø"/>
            </a:pPr>
            <a:endParaRPr lang="en-US" sz="2000"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GB" dirty="0" smtClean="0">
                <a:latin typeface="Candara" pitchFamily="34" charset="0"/>
              </a:rPr>
              <a:t>The area which was selected is a </a:t>
            </a:r>
            <a:r>
              <a:rPr lang="en-GB" b="1" dirty="0" smtClean="0">
                <a:latin typeface="Candara" pitchFamily="34" charset="0"/>
              </a:rPr>
              <a:t>Muslim dominated area </a:t>
            </a:r>
            <a:r>
              <a:rPr lang="en-GB" dirty="0" smtClean="0">
                <a:latin typeface="Candara" pitchFamily="34" charset="0"/>
              </a:rPr>
              <a:t>and there is a huge lack of health awareness. Among these people 88% were illiterate.</a:t>
            </a:r>
            <a:endParaRPr lang="en-IN" dirty="0" smtClean="0">
              <a:latin typeface="Candara" pitchFamily="34" charset="0"/>
            </a:endParaRPr>
          </a:p>
          <a:p>
            <a:endParaRPr lang="en-GB" dirty="0" smtClean="0">
              <a:latin typeface="Candara" pitchFamily="34" charset="0"/>
            </a:endParaRPr>
          </a:p>
          <a:p>
            <a:r>
              <a:rPr lang="en-GB" dirty="0" smtClean="0">
                <a:latin typeface="Candara" pitchFamily="34" charset="0"/>
              </a:rPr>
              <a:t>Among all </a:t>
            </a:r>
            <a:r>
              <a:rPr lang="en-GB" b="1" dirty="0" smtClean="0">
                <a:latin typeface="Candara" pitchFamily="34" charset="0"/>
              </a:rPr>
              <a:t>5% were  having problem of Epilepsy and 4 % were of NMI</a:t>
            </a:r>
            <a:r>
              <a:rPr lang="en-GB" dirty="0" smtClean="0">
                <a:latin typeface="Candara" pitchFamily="34" charset="0"/>
              </a:rPr>
              <a:t>. </a:t>
            </a:r>
          </a:p>
          <a:p>
            <a:endParaRPr lang="en-GB" dirty="0" smtClean="0">
              <a:latin typeface="Candara" pitchFamily="34" charset="0"/>
            </a:endParaRPr>
          </a:p>
          <a:p>
            <a:r>
              <a:rPr lang="en-GB" dirty="0" smtClean="0">
                <a:latin typeface="Candara" pitchFamily="34" charset="0"/>
              </a:rPr>
              <a:t>13% children were found to have </a:t>
            </a:r>
            <a:r>
              <a:rPr lang="en-GB" b="1" dirty="0" smtClean="0">
                <a:latin typeface="Candara" pitchFamily="34" charset="0"/>
              </a:rPr>
              <a:t>history of </a:t>
            </a:r>
            <a:r>
              <a:rPr lang="en-US" dirty="0" smtClean="0">
                <a:latin typeface="Arial" pitchFamily="34" charset="0"/>
                <a:cs typeface="Arial" pitchFamily="34" charset="0"/>
              </a:rPr>
              <a:t>loss of consciousness twice or more from birth till death</a:t>
            </a:r>
            <a:r>
              <a:rPr lang="en-GB" dirty="0" smtClean="0">
                <a:latin typeface="Candara" pitchFamily="34" charset="0"/>
              </a:rPr>
              <a:t> and they were found to have Epilepsy. </a:t>
            </a:r>
          </a:p>
          <a:p>
            <a:endParaRPr lang="en-GB" dirty="0" smtClean="0">
              <a:latin typeface="Candara" pitchFamily="34" charset="0"/>
            </a:endParaRPr>
          </a:p>
          <a:p>
            <a:r>
              <a:rPr lang="en-GB" dirty="0" smtClean="0">
                <a:latin typeface="Candara" pitchFamily="34" charset="0"/>
              </a:rPr>
              <a:t>24% Respondents family members/relatives were found to have </a:t>
            </a:r>
            <a:r>
              <a:rPr lang="en-GB" b="1" dirty="0" smtClean="0">
                <a:latin typeface="Candara" pitchFamily="34" charset="0"/>
              </a:rPr>
              <a:t>history of neurological Problems </a:t>
            </a:r>
            <a:r>
              <a:rPr lang="en-GB" dirty="0" smtClean="0">
                <a:latin typeface="Candara" pitchFamily="34" charset="0"/>
              </a:rPr>
              <a:t>and they were found to have Epilepsy. </a:t>
            </a:r>
          </a:p>
          <a:p>
            <a:endParaRPr lang="en-GB" dirty="0" smtClean="0">
              <a:latin typeface="Candara" pitchFamily="34" charset="0"/>
            </a:endParaRPr>
          </a:p>
          <a:p>
            <a:r>
              <a:rPr lang="en-GB" dirty="0" smtClean="0">
                <a:latin typeface="Candara" pitchFamily="34" charset="0"/>
              </a:rPr>
              <a:t>In case of </a:t>
            </a:r>
            <a:r>
              <a:rPr lang="en-GB" b="1" dirty="0" smtClean="0">
                <a:latin typeface="Candara" pitchFamily="34" charset="0"/>
              </a:rPr>
              <a:t>post natal brain infections </a:t>
            </a:r>
            <a:r>
              <a:rPr lang="en-GB" dirty="0" smtClean="0">
                <a:latin typeface="Candara" pitchFamily="34" charset="0"/>
              </a:rPr>
              <a:t> 9 % child with this history were having  Neuro motor impairments.</a:t>
            </a:r>
            <a:endParaRPr lang="en-IN" dirty="0" smtClean="0">
              <a:latin typeface="Candara" pitchFamily="34" charset="0"/>
            </a:endParaRP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382000" cy="1323439"/>
          </a:xfrm>
          <a:prstGeom prst="rect">
            <a:avLst/>
          </a:prstGeom>
        </p:spPr>
        <p:txBody>
          <a:bodyPr wrap="square">
            <a:spAutoFit/>
          </a:bodyPr>
          <a:lstStyle/>
          <a:p>
            <a:r>
              <a:rPr lang="en-IN" sz="2000" b="1" dirty="0" smtClean="0">
                <a:latin typeface="Arial" pitchFamily="34" charset="0"/>
                <a:cs typeface="Arial" pitchFamily="34" charset="0"/>
              </a:rPr>
              <a:t>Place of delivery </a:t>
            </a:r>
            <a:r>
              <a:rPr lang="en-IN" sz="2000" dirty="0" smtClean="0">
                <a:latin typeface="Arial" pitchFamily="34" charset="0"/>
                <a:cs typeface="Arial" pitchFamily="34" charset="0"/>
              </a:rPr>
              <a:t>has a huge impact on Epilepsy and NMI disorders. In case of  Epilepsy it has been found  that among the total of  5 children, all 5 were found to be born at home. In case of  NMI 4 % were those children who were delivered at home. </a:t>
            </a:r>
            <a:endParaRPr lang="en-US" sz="2000"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Recommendations</a:t>
            </a:r>
            <a:endParaRPr lang="en-US" sz="2400" dirty="0">
              <a:latin typeface="Arial" pitchFamily="34" charset="0"/>
              <a:cs typeface="Arial" pitchFamily="34" charset="0"/>
            </a:endParaRPr>
          </a:p>
        </p:txBody>
      </p:sp>
      <p:sp>
        <p:nvSpPr>
          <p:cNvPr id="3" name="Content Placeholder 2"/>
          <p:cNvSpPr>
            <a:spLocks noGrp="1"/>
          </p:cNvSpPr>
          <p:nvPr>
            <p:ph idx="1"/>
          </p:nvPr>
        </p:nvSpPr>
        <p:spPr/>
        <p:txBody>
          <a:bodyPr>
            <a:normAutofit fontScale="77500" lnSpcReduction="20000"/>
          </a:bodyPr>
          <a:lstStyle/>
          <a:p>
            <a:pPr>
              <a:buNone/>
            </a:pPr>
            <a:r>
              <a:rPr lang="en-US" dirty="0" err="1" smtClean="0"/>
              <a:t>Neurodevelopmental</a:t>
            </a:r>
            <a:r>
              <a:rPr lang="en-US" dirty="0" smtClean="0"/>
              <a:t> disorders are largely preventable.</a:t>
            </a:r>
          </a:p>
          <a:p>
            <a:pPr>
              <a:buNone/>
            </a:pPr>
            <a:r>
              <a:rPr lang="en-US" dirty="0" smtClean="0"/>
              <a:t>Countries can develop:</a:t>
            </a:r>
          </a:p>
          <a:p>
            <a:pPr>
              <a:buFont typeface="Wingdings" pitchFamily="2" charset="2"/>
              <a:buChar char="Ø"/>
            </a:pPr>
            <a:r>
              <a:rPr lang="en-US" dirty="0" smtClean="0"/>
              <a:t>Better surveillance</a:t>
            </a:r>
          </a:p>
          <a:p>
            <a:pPr>
              <a:buNone/>
            </a:pPr>
            <a:r>
              <a:rPr lang="en-US" dirty="0" smtClean="0"/>
              <a:t>     - Access to environmental data</a:t>
            </a:r>
          </a:p>
          <a:p>
            <a:pPr>
              <a:buFont typeface="Wingdings" pitchFamily="2" charset="2"/>
              <a:buChar char="Ø"/>
            </a:pPr>
            <a:r>
              <a:rPr lang="en-US" dirty="0" smtClean="0"/>
              <a:t>Appropriate public health interventions</a:t>
            </a:r>
          </a:p>
          <a:p>
            <a:pPr>
              <a:buNone/>
            </a:pPr>
            <a:r>
              <a:rPr lang="en-US" dirty="0" smtClean="0"/>
              <a:t>    - Relevant health databases, identification and action on all risk factors</a:t>
            </a:r>
          </a:p>
          <a:p>
            <a:pPr>
              <a:buFont typeface="Wingdings" pitchFamily="2" charset="2"/>
              <a:buChar char="Ø"/>
            </a:pPr>
            <a:r>
              <a:rPr lang="en-US" dirty="0" smtClean="0"/>
              <a:t>Coordinated research plan</a:t>
            </a:r>
          </a:p>
          <a:p>
            <a:pPr>
              <a:buNone/>
            </a:pPr>
            <a:r>
              <a:rPr lang="en-US" dirty="0" smtClean="0"/>
              <a:t>      -Ecological, basic science, epidemiological &amp; qualitative</a:t>
            </a:r>
          </a:p>
          <a:p>
            <a:pPr>
              <a:buFont typeface="Wingdings" pitchFamily="2" charset="2"/>
              <a:buChar char="Ø"/>
            </a:pPr>
            <a:r>
              <a:rPr lang="en-US" dirty="0" smtClean="0"/>
              <a:t> Adequate risk assessment, management &amp; communication</a:t>
            </a:r>
          </a:p>
          <a:p>
            <a:pPr>
              <a:buFont typeface="Wingdings" pitchFamily="2" charset="2"/>
              <a:buChar char="Ø"/>
            </a:pPr>
            <a:r>
              <a:rPr lang="en-US" dirty="0" smtClean="0"/>
              <a:t>National, regional, global strategies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Arial" pitchFamily="34" charset="0"/>
                <a:cs typeface="Arial" pitchFamily="34" charset="0"/>
              </a:rPr>
              <a:t>Recommendations</a:t>
            </a:r>
            <a:endParaRPr lang="en-US" sz="24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GB" sz="2400" dirty="0" smtClean="0">
                <a:latin typeface="Arial" pitchFamily="34" charset="0"/>
                <a:cs typeface="Arial" pitchFamily="34" charset="0"/>
              </a:rPr>
              <a:t>All infants and children should be </a:t>
            </a:r>
            <a:r>
              <a:rPr lang="en-GB" sz="2400" b="1" dirty="0" smtClean="0">
                <a:latin typeface="Arial" pitchFamily="34" charset="0"/>
                <a:cs typeface="Arial" pitchFamily="34" charset="0"/>
              </a:rPr>
              <a:t>regularly monitored</a:t>
            </a:r>
            <a:r>
              <a:rPr lang="en-GB" sz="2400" dirty="0" smtClean="0">
                <a:latin typeface="Arial" pitchFamily="34" charset="0"/>
                <a:cs typeface="Arial" pitchFamily="34" charset="0"/>
              </a:rPr>
              <a:t>.</a:t>
            </a:r>
          </a:p>
          <a:p>
            <a:pPr>
              <a:buNone/>
            </a:pPr>
            <a:r>
              <a:rPr lang="en-GB" sz="2400" dirty="0" smtClean="0">
                <a:latin typeface="Arial" pitchFamily="34" charset="0"/>
                <a:cs typeface="Arial" pitchFamily="34" charset="0"/>
              </a:rPr>
              <a:t> </a:t>
            </a:r>
          </a:p>
          <a:p>
            <a:pPr>
              <a:buFont typeface="Wingdings" pitchFamily="2" charset="2"/>
              <a:buChar char="Ø"/>
            </a:pPr>
            <a:r>
              <a:rPr lang="en-GB" sz="2400" b="1" dirty="0" smtClean="0">
                <a:latin typeface="Arial" pitchFamily="34" charset="0"/>
                <a:cs typeface="Arial" pitchFamily="34" charset="0"/>
              </a:rPr>
              <a:t>Intervention programs </a:t>
            </a:r>
            <a:r>
              <a:rPr lang="en-GB" sz="2400" dirty="0" smtClean="0">
                <a:latin typeface="Arial" pitchFamily="34" charset="0"/>
                <a:cs typeface="Arial" pitchFamily="34" charset="0"/>
              </a:rPr>
              <a:t>should recognize and build on strengths, informed choices, traditions, and cultural beliefs of the families. </a:t>
            </a:r>
            <a:endParaRPr lang="en-IN" sz="2400" dirty="0" smtClean="0">
              <a:latin typeface="Arial" pitchFamily="34" charset="0"/>
              <a:cs typeface="Arial" pitchFamily="34" charset="0"/>
            </a:endParaRPr>
          </a:p>
          <a:p>
            <a:pPr>
              <a:buFont typeface="Wingdings" pitchFamily="2" charset="2"/>
              <a:buChar char="Ø"/>
            </a:pPr>
            <a:endParaRPr lang="en-IN" sz="2400" dirty="0" smtClean="0">
              <a:latin typeface="Arial" pitchFamily="34" charset="0"/>
              <a:cs typeface="Arial" pitchFamily="34" charset="0"/>
            </a:endParaRPr>
          </a:p>
          <a:p>
            <a:pPr>
              <a:buFont typeface="Wingdings" pitchFamily="2" charset="2"/>
              <a:buChar char="Ø"/>
            </a:pPr>
            <a:endParaRPr lang="en-US" sz="2400" dirty="0">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772400" cy="3539430"/>
          </a:xfrm>
          <a:prstGeom prst="rect">
            <a:avLst/>
          </a:prstGeom>
        </p:spPr>
        <p:txBody>
          <a:bodyPr wrap="square">
            <a:spAutoFit/>
          </a:bodyPr>
          <a:lstStyle/>
          <a:p>
            <a:pPr>
              <a:defRPr/>
            </a:pPr>
            <a:endParaRPr lang="en-IN" sz="2800" b="1" dirty="0" smtClean="0">
              <a:latin typeface="Arial" pitchFamily="34" charset="0"/>
              <a:cs typeface="Arial" pitchFamily="34" charset="0"/>
            </a:endParaRPr>
          </a:p>
          <a:p>
            <a:pPr>
              <a:defRPr/>
            </a:pPr>
            <a:endParaRPr lang="en-IN" sz="2800" b="1" dirty="0" smtClean="0">
              <a:latin typeface="Arial" pitchFamily="34" charset="0"/>
              <a:cs typeface="Arial" pitchFamily="34" charset="0"/>
            </a:endParaRPr>
          </a:p>
          <a:p>
            <a:pPr>
              <a:defRPr/>
            </a:pPr>
            <a:r>
              <a:rPr lang="en-IN" sz="2800" b="1" dirty="0" err="1" smtClean="0">
                <a:latin typeface="Arial" pitchFamily="34" charset="0"/>
                <a:cs typeface="Arial" pitchFamily="34" charset="0"/>
              </a:rPr>
              <a:t>Neurodevelopmental</a:t>
            </a:r>
            <a:r>
              <a:rPr lang="en-IN" sz="2800" b="1" dirty="0" smtClean="0">
                <a:latin typeface="Arial" pitchFamily="34" charset="0"/>
                <a:cs typeface="Arial" pitchFamily="34" charset="0"/>
              </a:rPr>
              <a:t> disorder</a:t>
            </a:r>
          </a:p>
          <a:p>
            <a:pPr>
              <a:defRPr/>
            </a:pPr>
            <a:endParaRPr lang="en-IN" sz="2800" dirty="0" smtClean="0">
              <a:latin typeface="Arial" pitchFamily="34" charset="0"/>
              <a:cs typeface="Arial" pitchFamily="34" charset="0"/>
            </a:endParaRPr>
          </a:p>
          <a:p>
            <a:pPr>
              <a:defRPr/>
            </a:pPr>
            <a:r>
              <a:rPr lang="en-IN" sz="2800" dirty="0" smtClean="0">
                <a:latin typeface="Arial" pitchFamily="34" charset="0"/>
                <a:cs typeface="Arial" pitchFamily="34" charset="0"/>
              </a:rPr>
              <a:t>An impairment of the growth and development of the brain or central nervous system.</a:t>
            </a:r>
          </a:p>
          <a:p>
            <a:pPr fontAlgn="auto">
              <a:spcAft>
                <a:spcPts val="0"/>
              </a:spcAft>
              <a:buFont typeface="Arial" pitchFamily="34" charset="0"/>
              <a:buChar char="•"/>
              <a:defRPr/>
            </a:pPr>
            <a:endParaRPr lang="en-IN" sz="2800" b="1" dirty="0" smtClean="0">
              <a:latin typeface="Arial" pitchFamily="34" charset="0"/>
              <a:cs typeface="Arial" pitchFamily="34" charset="0"/>
            </a:endParaRPr>
          </a:p>
          <a:p>
            <a:pPr fontAlgn="auto">
              <a:spcAft>
                <a:spcPts val="0"/>
              </a:spcAft>
              <a:buFont typeface="Arial" pitchFamily="34" charset="0"/>
              <a:buChar char="•"/>
              <a:defRPr/>
            </a:pPr>
            <a:endParaRPr lang="en-IN"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Arial" pitchFamily="34" charset="0"/>
                <a:cs typeface="Arial" pitchFamily="34" charset="0"/>
              </a:rPr>
              <a:t>specific conditions or syndromes: </a:t>
            </a:r>
            <a:br>
              <a:rPr lang="en-US" sz="2800" b="1" dirty="0" smtClean="0">
                <a:latin typeface="Arial" pitchFamily="34" charset="0"/>
                <a:cs typeface="Arial" pitchFamily="34" charset="0"/>
              </a:rPr>
            </a:br>
            <a:endParaRPr lang="en-US" sz="28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953000"/>
          </a:xfrm>
        </p:spPr>
        <p:txBody>
          <a:bodyPr>
            <a:noAutofit/>
          </a:bodyPr>
          <a:lstStyle/>
          <a:p>
            <a:pPr>
              <a:lnSpc>
                <a:spcPct val="160000"/>
              </a:lnSpc>
              <a:buFont typeface="Wingdings" pitchFamily="2" charset="2"/>
              <a:buChar char="Ø"/>
            </a:pPr>
            <a:r>
              <a:rPr lang="en-US" sz="1800" dirty="0" smtClean="0">
                <a:latin typeface="Arial" pitchFamily="34" charset="0"/>
                <a:cs typeface="Arial" pitchFamily="34" charset="0"/>
              </a:rPr>
              <a:t>Intellectual Disability (ID), </a:t>
            </a:r>
          </a:p>
          <a:p>
            <a:pPr>
              <a:lnSpc>
                <a:spcPct val="160000"/>
              </a:lnSpc>
              <a:buFont typeface="Wingdings" pitchFamily="2" charset="2"/>
              <a:buChar char="Ø"/>
            </a:pPr>
            <a:r>
              <a:rPr lang="en-US" sz="1800" dirty="0" smtClean="0">
                <a:latin typeface="Arial" pitchFamily="34" charset="0"/>
                <a:cs typeface="Arial" pitchFamily="34" charset="0"/>
              </a:rPr>
              <a:t>Autism Spectrum Disorders (ASD), </a:t>
            </a:r>
          </a:p>
          <a:p>
            <a:pPr>
              <a:lnSpc>
                <a:spcPct val="160000"/>
              </a:lnSpc>
              <a:buFont typeface="Wingdings" pitchFamily="2" charset="2"/>
              <a:buChar char="Ø"/>
            </a:pPr>
            <a:r>
              <a:rPr lang="en-US" sz="1800" dirty="0" smtClean="0">
                <a:latin typeface="Arial" pitchFamily="34" charset="0"/>
                <a:cs typeface="Arial" pitchFamily="34" charset="0"/>
              </a:rPr>
              <a:t>Attention Deficit/Hyperactivity disorder (ADHD), </a:t>
            </a:r>
          </a:p>
          <a:p>
            <a:pPr>
              <a:lnSpc>
                <a:spcPct val="160000"/>
              </a:lnSpc>
              <a:buFont typeface="Wingdings" pitchFamily="2" charset="2"/>
              <a:buChar char="Ø"/>
            </a:pPr>
            <a:r>
              <a:rPr lang="en-US" sz="1800" dirty="0" smtClean="0">
                <a:latin typeface="Arial" pitchFamily="34" charset="0"/>
                <a:cs typeface="Arial" pitchFamily="34" charset="0"/>
              </a:rPr>
              <a:t>Learning Disorders, </a:t>
            </a:r>
          </a:p>
          <a:p>
            <a:pPr>
              <a:lnSpc>
                <a:spcPct val="160000"/>
              </a:lnSpc>
              <a:buFont typeface="Wingdings" pitchFamily="2" charset="2"/>
              <a:buChar char="Ø"/>
            </a:pPr>
            <a:r>
              <a:rPr lang="en-US" sz="1800" dirty="0" smtClean="0">
                <a:latin typeface="Arial" pitchFamily="34" charset="0"/>
                <a:cs typeface="Arial" pitchFamily="34" charset="0"/>
              </a:rPr>
              <a:t>Epilepsy, </a:t>
            </a:r>
          </a:p>
          <a:p>
            <a:pPr>
              <a:lnSpc>
                <a:spcPct val="160000"/>
              </a:lnSpc>
              <a:buFont typeface="Wingdings" pitchFamily="2" charset="2"/>
              <a:buChar char="Ø"/>
            </a:pPr>
            <a:r>
              <a:rPr lang="en-US" sz="1800" dirty="0" smtClean="0">
                <a:latin typeface="Arial" pitchFamily="34" charset="0"/>
                <a:cs typeface="Arial" pitchFamily="34" charset="0"/>
              </a:rPr>
              <a:t>Hearing Impairment, </a:t>
            </a:r>
          </a:p>
          <a:p>
            <a:pPr>
              <a:lnSpc>
                <a:spcPct val="160000"/>
              </a:lnSpc>
              <a:buFont typeface="Wingdings" pitchFamily="2" charset="2"/>
              <a:buChar char="Ø"/>
            </a:pPr>
            <a:r>
              <a:rPr lang="en-US" sz="1800" dirty="0" smtClean="0">
                <a:latin typeface="Arial" pitchFamily="34" charset="0"/>
                <a:cs typeface="Arial" pitchFamily="34" charset="0"/>
              </a:rPr>
              <a:t>Vision Impairment, </a:t>
            </a:r>
          </a:p>
          <a:p>
            <a:pPr>
              <a:lnSpc>
                <a:spcPct val="160000"/>
              </a:lnSpc>
              <a:buFont typeface="Wingdings" pitchFamily="2" charset="2"/>
              <a:buChar char="Ø"/>
            </a:pPr>
            <a:r>
              <a:rPr lang="en-US" sz="1800" dirty="0" smtClean="0">
                <a:latin typeface="Arial" pitchFamily="34" charset="0"/>
                <a:cs typeface="Arial" pitchFamily="34" charset="0"/>
              </a:rPr>
              <a:t>Cerebral Palsy (CP), </a:t>
            </a:r>
          </a:p>
          <a:p>
            <a:pPr>
              <a:lnSpc>
                <a:spcPct val="160000"/>
              </a:lnSpc>
              <a:buFont typeface="Wingdings" pitchFamily="2" charset="2"/>
              <a:buChar char="Ø"/>
            </a:pPr>
            <a:r>
              <a:rPr lang="en-US" sz="1800" dirty="0" smtClean="0">
                <a:latin typeface="Arial" pitchFamily="34" charset="0"/>
                <a:cs typeface="Arial" pitchFamily="34" charset="0"/>
              </a:rPr>
              <a:t>Speech and Language Disorders </a:t>
            </a:r>
          </a:p>
          <a:p>
            <a:pPr>
              <a:lnSpc>
                <a:spcPct val="160000"/>
              </a:lnSpc>
              <a:buFont typeface="Wingdings" pitchFamily="2" charset="2"/>
              <a:buChar char="Ø"/>
            </a:pPr>
            <a:r>
              <a:rPr lang="en-US" sz="1800" dirty="0" smtClean="0">
                <a:latin typeface="Arial" pitchFamily="34" charset="0"/>
                <a:cs typeface="Arial" pitchFamily="34" charset="0"/>
              </a:rPr>
              <a:t>Neuro-Muscular disorders (NMDs).</a:t>
            </a:r>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sz="2000" b="1" dirty="0" smtClean="0">
                <a:latin typeface="Arial" pitchFamily="34" charset="0"/>
                <a:cs typeface="Arial" pitchFamily="34" charset="0"/>
              </a:rPr>
              <a:t>Epilepsy: </a:t>
            </a:r>
          </a:p>
          <a:p>
            <a:pPr>
              <a:buNone/>
            </a:pPr>
            <a:r>
              <a:rPr lang="en-US" sz="2000" b="1" dirty="0" smtClean="0">
                <a:latin typeface="Arial" pitchFamily="34" charset="0"/>
                <a:cs typeface="Arial" pitchFamily="34" charset="0"/>
              </a:rPr>
              <a:t>     </a:t>
            </a:r>
            <a:r>
              <a:rPr lang="en-US" sz="2000" dirty="0" smtClean="0">
                <a:latin typeface="Arial" pitchFamily="34" charset="0"/>
                <a:cs typeface="Arial" pitchFamily="34" charset="0"/>
              </a:rPr>
              <a:t>It is usually defined as a condition characterized by recurrent (two or more) seizures at least 24 hrs apart, unprovoked by any immediate identifiable cause.</a:t>
            </a:r>
          </a:p>
          <a:p>
            <a:pPr>
              <a:buNone/>
            </a:pPr>
            <a:endParaRPr lang="en-US" sz="2000" dirty="0" smtClean="0">
              <a:latin typeface="Arial" pitchFamily="34" charset="0"/>
              <a:cs typeface="Arial" pitchFamily="34" charset="0"/>
            </a:endParaRPr>
          </a:p>
          <a:p>
            <a:pPr>
              <a:buFont typeface="Wingdings" pitchFamily="2" charset="2"/>
              <a:buChar char="Ø"/>
            </a:pPr>
            <a:r>
              <a:rPr lang="en-US" sz="2000" b="1" dirty="0" smtClean="0">
                <a:latin typeface="Arial" pitchFamily="34" charset="0"/>
                <a:cs typeface="Arial" pitchFamily="34" charset="0"/>
              </a:rPr>
              <a:t>Impairment:</a:t>
            </a:r>
          </a:p>
          <a:p>
            <a:pPr>
              <a:buNone/>
            </a:pPr>
            <a:r>
              <a:rPr lang="en-US" sz="2000" b="1" dirty="0" smtClean="0">
                <a:latin typeface="Arial" pitchFamily="34" charset="0"/>
                <a:cs typeface="Arial" pitchFamily="34" charset="0"/>
              </a:rPr>
              <a:t>     </a:t>
            </a:r>
            <a:r>
              <a:rPr lang="en-US" sz="2000" dirty="0" smtClean="0">
                <a:latin typeface="Arial" pitchFamily="34" charset="0"/>
                <a:cs typeface="Arial" pitchFamily="34" charset="0"/>
              </a:rPr>
              <a:t>According to WHO, “any loss or abnormality of psychological, physiological or anatomical structure or function”, e. g., Mental Retardation, Defective Vision, etc.</a:t>
            </a:r>
          </a:p>
          <a:p>
            <a:pPr>
              <a:buFont typeface="Wingdings" pitchFamily="2" charset="2"/>
              <a:buChar char="Ø"/>
            </a:pPr>
            <a:endParaRPr lang="en-US" sz="2000" dirty="0" smtClean="0">
              <a:latin typeface="Arial" pitchFamily="34" charset="0"/>
              <a:cs typeface="Arial" pitchFamily="34" charset="0"/>
            </a:endParaRPr>
          </a:p>
          <a:p>
            <a:pPr>
              <a:buFont typeface="Wingdings" pitchFamily="2" charset="2"/>
              <a:buChar char="Ø"/>
            </a:pP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latin typeface="Arial" pitchFamily="34" charset="0"/>
                <a:cs typeface="Arial" pitchFamily="34" charset="0"/>
              </a:rPr>
              <a:t>Rationale of the study</a:t>
            </a:r>
            <a:r>
              <a:rPr lang="en-US" sz="2000" dirty="0" smtClean="0">
                <a:latin typeface="Arial" pitchFamily="34" charset="0"/>
                <a:cs typeface="Arial" pitchFamily="34" charset="0"/>
              </a:rPr>
              <a:t/>
            </a:r>
            <a:br>
              <a:rPr lang="en-US" sz="2000" dirty="0" smtClean="0">
                <a:latin typeface="Arial" pitchFamily="34" charset="0"/>
                <a:cs typeface="Arial" pitchFamily="34" charset="0"/>
              </a:rPr>
            </a:br>
            <a:endParaRPr lang="en-US" sz="2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2000" dirty="0" smtClean="0"/>
              <a:t>NDDs among children- significant public health problem especially in the low and middle income countries including India.</a:t>
            </a:r>
          </a:p>
          <a:p>
            <a:r>
              <a:rPr lang="en-US" sz="2000" dirty="0" smtClean="0"/>
              <a:t>85% of children with NDDs live in low and middle income countries.</a:t>
            </a:r>
          </a:p>
          <a:p>
            <a:r>
              <a:rPr lang="en-US" sz="2000" dirty="0" smtClean="0"/>
              <a:t>A large proportion of childhood morbidity.</a:t>
            </a:r>
          </a:p>
          <a:p>
            <a:pPr>
              <a:buNone/>
            </a:pPr>
            <a:r>
              <a:rPr lang="en-US" sz="2000" dirty="0" smtClean="0"/>
              <a:t>      According to WHO-</a:t>
            </a:r>
          </a:p>
          <a:p>
            <a:pPr>
              <a:buFont typeface="Wingdings" pitchFamily="2" charset="2"/>
              <a:buChar char="ü"/>
            </a:pPr>
            <a:r>
              <a:rPr lang="en-US" sz="2000" dirty="0" smtClean="0"/>
              <a:t>Epilepsy cases-</a:t>
            </a:r>
          </a:p>
          <a:p>
            <a:pPr>
              <a:buFont typeface="Wingdings" pitchFamily="2" charset="2"/>
              <a:buChar char="Ø"/>
            </a:pPr>
            <a:r>
              <a:rPr lang="en-US" sz="2000" dirty="0" smtClean="0"/>
              <a:t>over 50 million sufferers in the world</a:t>
            </a:r>
          </a:p>
          <a:p>
            <a:pPr>
              <a:buFont typeface="Wingdings" pitchFamily="2" charset="2"/>
              <a:buChar char="Ø"/>
            </a:pPr>
            <a:r>
              <a:rPr lang="en-US" sz="2000" dirty="0" smtClean="0"/>
              <a:t>85% of whom live in developing countries</a:t>
            </a:r>
          </a:p>
          <a:p>
            <a:pPr lvl="0">
              <a:buFont typeface="Wingdings" pitchFamily="2" charset="2"/>
              <a:buChar char="Ø"/>
            </a:pPr>
            <a:r>
              <a:rPr lang="en-US" sz="2000" dirty="0" smtClean="0"/>
              <a:t>2.4 million new cases occur each year globally</a:t>
            </a:r>
          </a:p>
          <a:p>
            <a:pPr lvl="0">
              <a:buFont typeface="Wingdings" pitchFamily="2" charset="2"/>
              <a:buChar char="Ø"/>
            </a:pPr>
            <a:r>
              <a:rPr lang="en-US" sz="2000" dirty="0" smtClean="0"/>
              <a:t>50% of cases begin at childhood or adolescence</a:t>
            </a:r>
          </a:p>
          <a:p>
            <a:pPr>
              <a:buFont typeface="Wingdings" pitchFamily="2" charset="2"/>
              <a:buChar char="Ø"/>
            </a:pPr>
            <a:endParaRPr 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C:\Users\Apoorva\Desktop\pic 1.png"/>
          <p:cNvPicPr>
            <a:picLocks/>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38200" y="533400"/>
            <a:ext cx="7620000" cy="541020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5235729" cy="523220"/>
          </a:xfrm>
          <a:prstGeom prst="rect">
            <a:avLst/>
          </a:prstGeom>
        </p:spPr>
        <p:txBody>
          <a:bodyPr wrap="none">
            <a:spAutoFit/>
          </a:bodyPr>
          <a:lstStyle/>
          <a:p>
            <a:pPr algn="ctr"/>
            <a:r>
              <a:rPr lang="en-US" sz="2800" b="1" dirty="0" smtClean="0">
                <a:latin typeface="Candara" pitchFamily="34" charset="0"/>
              </a:rPr>
              <a:t>Risk factors associated with NDD</a:t>
            </a:r>
            <a:endParaRPr lang="en-IN" sz="2800" b="1" dirty="0">
              <a:latin typeface="Candara" pitchFamily="34" charset="0"/>
            </a:endParaRPr>
          </a:p>
        </p:txBody>
      </p:sp>
      <p:graphicFrame>
        <p:nvGraphicFramePr>
          <p:cNvPr id="4" name="Content Placeholder 1"/>
          <p:cNvGraphicFramePr>
            <a:graphicFrameLocks/>
          </p:cNvGraphicFramePr>
          <p:nvPr/>
        </p:nvGraphicFramePr>
        <p:xfrm>
          <a:off x="228600" y="947738"/>
          <a:ext cx="8785225" cy="5529262"/>
        </p:xfrm>
        <a:graphic>
          <a:graphicData uri="http://schemas.openxmlformats.org/drawingml/2006/table">
            <a:tbl>
              <a:tblPr firstRow="1" firstCol="1">
                <a:tableStyleId>{5C22544A-7EE6-4342-B048-85BDC9FD1C3A}</a:tableStyleId>
              </a:tblPr>
              <a:tblGrid>
                <a:gridCol w="4663085"/>
                <a:gridCol w="4122140"/>
              </a:tblGrid>
              <a:tr h="560903">
                <a:tc>
                  <a:txBody>
                    <a:bodyPr/>
                    <a:lstStyle/>
                    <a:p>
                      <a:pPr algn="ctr">
                        <a:lnSpc>
                          <a:spcPct val="115000"/>
                        </a:lnSpc>
                        <a:spcAft>
                          <a:spcPts val="0"/>
                        </a:spcAft>
                      </a:pPr>
                      <a:r>
                        <a:rPr lang="en-IN" sz="3200" b="1" baseline="30000" dirty="0">
                          <a:solidFill>
                            <a:schemeClr val="tx1"/>
                          </a:solidFill>
                          <a:effectLst/>
                          <a:latin typeface="Candara" pitchFamily="34" charset="0"/>
                        </a:rPr>
                        <a:t>Developing countries</a:t>
                      </a:r>
                      <a:endParaRPr lang="en-IN" sz="1800" b="1" dirty="0">
                        <a:solidFill>
                          <a:schemeClr val="tx1"/>
                        </a:solidFill>
                        <a:effectLst/>
                        <a:latin typeface="Candara" pitchFamily="34" charset="0"/>
                        <a:ea typeface="Times New Roman"/>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a:txBody>
                    <a:bodyPr/>
                    <a:lstStyle/>
                    <a:p>
                      <a:pPr algn="ctr">
                        <a:lnSpc>
                          <a:spcPct val="115000"/>
                        </a:lnSpc>
                        <a:spcAft>
                          <a:spcPts val="0"/>
                        </a:spcAft>
                      </a:pPr>
                      <a:r>
                        <a:rPr lang="en-IN" sz="3200" b="1" baseline="30000" dirty="0">
                          <a:solidFill>
                            <a:schemeClr val="tx1"/>
                          </a:solidFill>
                          <a:effectLst/>
                          <a:latin typeface="Candara" pitchFamily="34" charset="0"/>
                        </a:rPr>
                        <a:t>Developed countries</a:t>
                      </a:r>
                      <a:endParaRPr lang="en-IN" sz="1800" b="1" dirty="0">
                        <a:solidFill>
                          <a:schemeClr val="tx1"/>
                        </a:solidFill>
                        <a:effectLst/>
                        <a:latin typeface="Candara" pitchFamily="34" charset="0"/>
                        <a:ea typeface="Times New Roman"/>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r>
              <a:tr h="4582739">
                <a:tc>
                  <a:txBody>
                    <a:bodyPr/>
                    <a:lstStyle/>
                    <a:p>
                      <a:pPr marL="342900" lvl="0" indent="-342900">
                        <a:lnSpc>
                          <a:spcPct val="115000"/>
                        </a:lnSpc>
                        <a:spcAft>
                          <a:spcPts val="0"/>
                        </a:spcAft>
                        <a:buClr>
                          <a:srgbClr val="BFBFBF"/>
                        </a:buClr>
                        <a:buFont typeface="Wingdings"/>
                        <a:buChar char=""/>
                      </a:pPr>
                      <a:endParaRPr lang="en-IN" sz="2000" b="0" baseline="30000" dirty="0" smtClean="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endParaRPr lang="en-IN" sz="2000" b="0" baseline="30000" dirty="0" smtClean="0">
                        <a:solidFill>
                          <a:schemeClr val="tx1"/>
                        </a:solidFill>
                        <a:effectLst/>
                        <a:latin typeface="Candara" pitchFamily="34" charset="0"/>
                      </a:endParaRPr>
                    </a:p>
                    <a:p>
                      <a:pPr marL="342900" lvl="0" indent="-342900">
                        <a:lnSpc>
                          <a:spcPct val="150000"/>
                        </a:lnSpc>
                        <a:spcAft>
                          <a:spcPts val="0"/>
                        </a:spcAft>
                        <a:buClr>
                          <a:srgbClr val="BFBFBF"/>
                        </a:buClr>
                        <a:buFont typeface="Wingdings"/>
                        <a:buChar char=""/>
                      </a:pPr>
                      <a:r>
                        <a:rPr lang="en-IN" sz="2000" b="0" baseline="30000" dirty="0" smtClean="0">
                          <a:solidFill>
                            <a:schemeClr val="tx1"/>
                          </a:solidFill>
                          <a:effectLst/>
                          <a:latin typeface="Candara" pitchFamily="34" charset="0"/>
                        </a:rPr>
                        <a:t>Infection</a:t>
                      </a:r>
                      <a:r>
                        <a:rPr lang="en-IN" sz="2000" b="0" baseline="30000" dirty="0">
                          <a:solidFill>
                            <a:schemeClr val="tx1"/>
                          </a:solidFill>
                          <a:effectLst/>
                          <a:latin typeface="Candara" pitchFamily="34" charset="0"/>
                        </a:rPr>
                        <a:t>*</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Malnutrition*</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Developmental problems of organic pathology** </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Sanitation, water supply, food hygiene, housing &amp; education*</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Environmental toxins* </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Poverty/ unemployment*</a:t>
                      </a:r>
                      <a:endParaRPr lang="en-IN" sz="1200" b="0" dirty="0">
                        <a:solidFill>
                          <a:schemeClr val="tx1"/>
                        </a:solidFill>
                        <a:effectLst/>
                        <a:latin typeface="Candara" pitchFamily="34" charset="0"/>
                      </a:endParaRPr>
                    </a:p>
                    <a:p>
                      <a:pPr marL="342900" lvl="0" indent="-342900">
                        <a:lnSpc>
                          <a:spcPct val="150000"/>
                        </a:lnSpc>
                        <a:buClr>
                          <a:srgbClr val="BFBFBF"/>
                        </a:buClr>
                        <a:buFont typeface="Wingdings"/>
                        <a:buChar char=""/>
                      </a:pPr>
                      <a:r>
                        <a:rPr lang="en-IN" sz="2000" b="0" baseline="30000" dirty="0">
                          <a:solidFill>
                            <a:schemeClr val="tx1"/>
                          </a:solidFill>
                          <a:effectLst/>
                          <a:latin typeface="Candara" pitchFamily="34" charset="0"/>
                        </a:rPr>
                        <a:t>Health care* - High birth </a:t>
                      </a:r>
                      <a:r>
                        <a:rPr lang="en-IN" sz="2000" b="0" baseline="30000" dirty="0" smtClean="0">
                          <a:solidFill>
                            <a:schemeClr val="tx1"/>
                          </a:solidFill>
                          <a:effectLst/>
                          <a:latin typeface="Candara" pitchFamily="34" charset="0"/>
                        </a:rPr>
                        <a:t>rate , </a:t>
                      </a:r>
                      <a:r>
                        <a:rPr lang="en-IN" sz="2000" b="0" baseline="30000" dirty="0">
                          <a:solidFill>
                            <a:schemeClr val="tx1"/>
                          </a:solidFill>
                          <a:effectLst/>
                          <a:latin typeface="Candara" pitchFamily="34" charset="0"/>
                        </a:rPr>
                        <a:t>attempted abortions*, younger age at marriage*; perinatal /  neonatal factors*; genetic factors</a:t>
                      </a:r>
                      <a:endParaRPr lang="en-IN" sz="1200" b="0" dirty="0">
                        <a:solidFill>
                          <a:schemeClr val="tx1"/>
                        </a:solidFill>
                        <a:effectLst/>
                        <a:latin typeface="Candara" pitchFamily="34" charset="0"/>
                        <a:ea typeface="Times New Roman"/>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a:txBody>
                    <a:bodyPr/>
                    <a:lstStyle/>
                    <a:p>
                      <a:pPr marL="342900" lvl="0" indent="-342900">
                        <a:lnSpc>
                          <a:spcPct val="115000"/>
                        </a:lnSpc>
                        <a:spcAft>
                          <a:spcPts val="0"/>
                        </a:spcAft>
                        <a:buClr>
                          <a:srgbClr val="BFBFBF"/>
                        </a:buClr>
                        <a:buFont typeface="Wingdings"/>
                        <a:buChar char=""/>
                      </a:pPr>
                      <a:endParaRPr lang="en-IN" sz="2000" b="0" baseline="30000" dirty="0" smtClean="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endParaRPr lang="en-IN" sz="2000" b="0" baseline="30000" dirty="0" smtClean="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r>
                        <a:rPr lang="en-IN" sz="2000" b="0" baseline="30000" dirty="0" smtClean="0">
                          <a:solidFill>
                            <a:schemeClr val="tx1"/>
                          </a:solidFill>
                          <a:effectLst/>
                          <a:latin typeface="Candara" pitchFamily="34" charset="0"/>
                        </a:rPr>
                        <a:t>Severe</a:t>
                      </a:r>
                      <a:r>
                        <a:rPr lang="en-IN" sz="2000" b="0" baseline="30000" dirty="0">
                          <a:solidFill>
                            <a:schemeClr val="tx1"/>
                          </a:solidFill>
                          <a:effectLst/>
                          <a:latin typeface="Candara" pitchFamily="34" charset="0"/>
                        </a:rPr>
                        <a:t>, often previously fatal chronic disorders** </a:t>
                      </a:r>
                      <a:endParaRPr lang="en-IN" sz="1200" b="0" dirty="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r>
                        <a:rPr lang="en-IN" sz="2000" b="0" baseline="30000" dirty="0" smtClean="0">
                          <a:solidFill>
                            <a:schemeClr val="tx1"/>
                          </a:solidFill>
                          <a:effectLst/>
                          <a:latin typeface="Candara" pitchFamily="34" charset="0"/>
                        </a:rPr>
                        <a:t>Behavioural/ </a:t>
                      </a:r>
                      <a:r>
                        <a:rPr lang="en-IN" sz="2000" b="0" baseline="30000" dirty="0">
                          <a:solidFill>
                            <a:schemeClr val="tx1"/>
                          </a:solidFill>
                          <a:effectLst/>
                          <a:latin typeface="Candara" pitchFamily="34" charset="0"/>
                        </a:rPr>
                        <a:t>emotional disorders**</a:t>
                      </a:r>
                      <a:endParaRPr lang="en-IN" sz="1200" b="0" dirty="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r>
                        <a:rPr lang="en-IN" sz="2000" b="0" baseline="30000" dirty="0" smtClean="0">
                          <a:solidFill>
                            <a:schemeClr val="tx1"/>
                          </a:solidFill>
                          <a:effectLst/>
                          <a:latin typeface="Candara" pitchFamily="34" charset="0"/>
                        </a:rPr>
                        <a:t>Drug </a:t>
                      </a:r>
                      <a:r>
                        <a:rPr lang="en-IN" sz="2000" b="0" baseline="30000" dirty="0">
                          <a:solidFill>
                            <a:schemeClr val="tx1"/>
                          </a:solidFill>
                          <a:effectLst/>
                          <a:latin typeface="Candara" pitchFamily="34" charset="0"/>
                        </a:rPr>
                        <a:t>abuse, smoking, teenage pregnancies*;</a:t>
                      </a:r>
                      <a:endParaRPr lang="en-IN" sz="1200" b="0" dirty="0">
                        <a:solidFill>
                          <a:schemeClr val="tx1"/>
                        </a:solidFill>
                        <a:effectLst/>
                        <a:latin typeface="Candara" pitchFamily="34" charset="0"/>
                      </a:endParaRPr>
                    </a:p>
                    <a:p>
                      <a:pPr marL="342900" lvl="0" indent="-342900">
                        <a:lnSpc>
                          <a:spcPct val="115000"/>
                        </a:lnSpc>
                        <a:spcAft>
                          <a:spcPts val="0"/>
                        </a:spcAft>
                        <a:buClr>
                          <a:srgbClr val="BFBFBF"/>
                        </a:buClr>
                        <a:buFont typeface="Wingdings"/>
                        <a:buChar char=""/>
                      </a:pPr>
                      <a:r>
                        <a:rPr lang="en-IN" sz="2000" b="0" baseline="30000" dirty="0">
                          <a:solidFill>
                            <a:schemeClr val="tx1"/>
                          </a:solidFill>
                          <a:effectLst/>
                          <a:latin typeface="Candara" pitchFamily="34" charset="0"/>
                        </a:rPr>
                        <a:t>Genetic factors</a:t>
                      </a:r>
                      <a:endParaRPr lang="en-IN" sz="1200" b="0" dirty="0">
                        <a:solidFill>
                          <a:schemeClr val="tx1"/>
                        </a:solidFill>
                        <a:effectLst/>
                        <a:latin typeface="Candara" pitchFamily="34" charset="0"/>
                      </a:endParaRPr>
                    </a:p>
                    <a:p>
                      <a:pPr>
                        <a:lnSpc>
                          <a:spcPct val="115000"/>
                        </a:lnSpc>
                        <a:spcAft>
                          <a:spcPts val="0"/>
                        </a:spcAft>
                      </a:pPr>
                      <a:r>
                        <a:rPr lang="en-IN" sz="2000" b="0" baseline="30000" dirty="0">
                          <a:solidFill>
                            <a:schemeClr val="tx1"/>
                          </a:solidFill>
                          <a:effectLst/>
                          <a:latin typeface="Candara" pitchFamily="34" charset="0"/>
                        </a:rPr>
                        <a:t> </a:t>
                      </a:r>
                      <a:endParaRPr lang="en-IN" sz="1200" b="0" dirty="0">
                        <a:solidFill>
                          <a:schemeClr val="tx1"/>
                        </a:solidFill>
                        <a:effectLst/>
                        <a:latin typeface="Candara" pitchFamily="34" charset="0"/>
                        <a:ea typeface="Times New Roman"/>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r>
              <a:tr h="192810">
                <a:tc gridSpan="2">
                  <a:txBody>
                    <a:bodyPr/>
                    <a:lstStyle/>
                    <a:p>
                      <a:pPr>
                        <a:lnSpc>
                          <a:spcPct val="115000"/>
                        </a:lnSpc>
                        <a:spcAft>
                          <a:spcPts val="1000"/>
                        </a:spcAft>
                      </a:pPr>
                      <a:endParaRPr lang="en-IN" sz="1100" dirty="0">
                        <a:solidFill>
                          <a:schemeClr val="tx1"/>
                        </a:solidFill>
                        <a:effectLst/>
                        <a:latin typeface="Candara" pitchFamily="34" charset="0"/>
                        <a:ea typeface="Calibri"/>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hMerge="1">
                  <a:txBody>
                    <a:bodyPr/>
                    <a:lstStyle/>
                    <a:p>
                      <a:endParaRPr lang="en-IN"/>
                    </a:p>
                  </a:txBody>
                  <a:tcPr/>
                </a:tc>
              </a:tr>
              <a:tr h="192810">
                <a:tc gridSpan="2">
                  <a:txBody>
                    <a:bodyPr/>
                    <a:lstStyle/>
                    <a:p>
                      <a:pPr>
                        <a:lnSpc>
                          <a:spcPct val="115000"/>
                        </a:lnSpc>
                        <a:spcAft>
                          <a:spcPts val="1000"/>
                        </a:spcAft>
                      </a:pPr>
                      <a:endParaRPr lang="en-IN" sz="1100" dirty="0">
                        <a:solidFill>
                          <a:schemeClr val="tx1"/>
                        </a:solidFill>
                        <a:effectLst/>
                        <a:latin typeface="Candara" pitchFamily="34" charset="0"/>
                        <a:ea typeface="Calibri"/>
                        <a:cs typeface="Times New Roman"/>
                      </a:endParaRPr>
                    </a:p>
                  </a:txBody>
                  <a:tcPr marL="68582" marR="68582" marT="0" marB="0">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tcPr>
                </a:tc>
                <a:tc hMerge="1">
                  <a:txBody>
                    <a:bodyPr/>
                    <a:lstStyle/>
                    <a:p>
                      <a:endParaRPr lang="en-IN"/>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498</TotalTime>
  <Words>1399</Words>
  <Application>Microsoft Office PowerPoint</Application>
  <PresentationFormat>On-screen Show (4:3)</PresentationFormat>
  <Paragraphs>242</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Documenting Prevalence and associated risk factors for Epilepsy and Neuromotor impairments among children aged 2-9 years in rural areas of Palwal(Haryana)</vt:lpstr>
      <vt:lpstr>Organization Profile</vt:lpstr>
      <vt:lpstr>Slide 3</vt:lpstr>
      <vt:lpstr>Slide 4</vt:lpstr>
      <vt:lpstr>specific conditions or syndromes:  </vt:lpstr>
      <vt:lpstr>Definition</vt:lpstr>
      <vt:lpstr>Rationale of the study </vt:lpstr>
      <vt:lpstr>Slide 8</vt:lpstr>
      <vt:lpstr>Slide 9</vt:lpstr>
      <vt:lpstr>Rationale of the study</vt:lpstr>
      <vt:lpstr>Objectives of the Study </vt:lpstr>
      <vt:lpstr>Methodology </vt:lpstr>
      <vt:lpstr>Slide 13</vt:lpstr>
      <vt:lpstr>Data collection </vt:lpstr>
      <vt:lpstr>DATA ANALYSIS</vt:lpstr>
      <vt:lpstr> Results and findings  </vt:lpstr>
      <vt:lpstr>Distribution of respondents by educational status </vt:lpstr>
      <vt:lpstr> Prevalence of epilepsy in selected 5 Villages of Hathin block</vt:lpstr>
      <vt:lpstr> Prevalence distribution of epilepsy in selected 5 Villages Hathin block  </vt:lpstr>
      <vt:lpstr>Prevalence of Neuro-motor impairments in selected 5 villages of Hathin block</vt:lpstr>
      <vt:lpstr>Prevalence distribution of Neuro-motor impairments in 5 selected villages of Hathin block </vt:lpstr>
      <vt:lpstr>Specific findings related to Epilepsy and NMI (through disease related questions) </vt:lpstr>
      <vt:lpstr>Children had experienced loss of consciousness twice or more from birth till death.</vt:lpstr>
      <vt:lpstr>Children having Problem of Delayed Walking</vt:lpstr>
      <vt:lpstr>Children having Problem of Improper walking </vt:lpstr>
      <vt:lpstr>Children having Difficulty in Moving limbs </vt:lpstr>
      <vt:lpstr>Children having problem of stiffness/floppiness or reduced strength of limbs </vt:lpstr>
      <vt:lpstr> Risk factors for Epilepsy and NMI </vt:lpstr>
      <vt:lpstr>History of Problems during pregnancies</vt:lpstr>
      <vt:lpstr>History of Pregnancy Losses </vt:lpstr>
      <vt:lpstr>Slide 31</vt:lpstr>
      <vt:lpstr>Association between risk factors and NMI</vt:lpstr>
      <vt:lpstr>History of neurological problem in family members and epilepsy </vt:lpstr>
      <vt:lpstr>Limitations and Challenges </vt:lpstr>
      <vt:lpstr>Conclusion </vt:lpstr>
      <vt:lpstr>Slide 36</vt:lpstr>
      <vt:lpstr>Recommendations</vt:lpstr>
      <vt:lpstr>Recommendations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Burden and associated risk factors for epilepsy and Neuromotor impairments among rural children in Palwal(Haryana)</dc:title>
  <dc:creator/>
  <cp:lastModifiedBy>sheetal</cp:lastModifiedBy>
  <cp:revision>118</cp:revision>
  <dcterms:created xsi:type="dcterms:W3CDTF">2006-08-16T00:00:00Z</dcterms:created>
  <dcterms:modified xsi:type="dcterms:W3CDTF">2012-05-04T08:47:09Z</dcterms:modified>
</cp:coreProperties>
</file>