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59" r:id="rId6"/>
    <p:sldId id="260" r:id="rId7"/>
    <p:sldId id="261" r:id="rId8"/>
    <p:sldId id="263" r:id="rId9"/>
    <p:sldId id="264" r:id="rId10"/>
    <p:sldId id="265" r:id="rId11"/>
    <p:sldId id="266" r:id="rId12"/>
    <p:sldId id="267" r:id="rId13"/>
    <p:sldId id="268" r:id="rId14"/>
    <p:sldId id="269" r:id="rId15"/>
    <p:sldId id="270" r:id="rId16"/>
    <p:sldId id="274" r:id="rId17"/>
    <p:sldId id="275" r:id="rId18"/>
    <p:sldId id="271" r:id="rId19"/>
    <p:sldId id="272"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91"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4" autoAdjust="0"/>
    <p:restoredTop sz="86420" autoAdjust="0"/>
  </p:normalViewPr>
  <p:slideViewPr>
    <p:cSldViewPr>
      <p:cViewPr varScale="1">
        <p:scale>
          <a:sx n="71" d="100"/>
          <a:sy n="71" d="100"/>
        </p:scale>
        <p:origin x="-1968" y="-90"/>
      </p:cViewPr>
      <p:guideLst>
        <p:guide orient="horz" pos="2160"/>
        <p:guide pos="2880"/>
      </p:guideLst>
    </p:cSldViewPr>
  </p:slideViewPr>
  <p:outlineViewPr>
    <p:cViewPr>
      <p:scale>
        <a:sx n="33" d="100"/>
        <a:sy n="33" d="100"/>
      </p:scale>
      <p:origin x="246" y="19898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Sheet1!$B$1</c:f>
              <c:strCache>
                <c:ptCount val="1"/>
                <c:pt idx="0">
                  <c:v>Number of members </c:v>
                </c:pt>
              </c:strCache>
            </c:strRef>
          </c:tx>
          <c:dLbls>
            <c:showVal val="1"/>
          </c:dLbls>
          <c:cat>
            <c:strRef>
              <c:f>Sheet1!$A$2:$A$7</c:f>
              <c:strCache>
                <c:ptCount val="6"/>
                <c:pt idx="0">
                  <c:v>Korba</c:v>
                </c:pt>
                <c:pt idx="1">
                  <c:v>Baster</c:v>
                </c:pt>
                <c:pt idx="2">
                  <c:v>Rajnandgaon</c:v>
                </c:pt>
                <c:pt idx="3">
                  <c:v>Kanker</c:v>
                </c:pt>
                <c:pt idx="4">
                  <c:v>Koriy</c:v>
                </c:pt>
                <c:pt idx="5">
                  <c:v>Raipur</c:v>
                </c:pt>
              </c:strCache>
            </c:strRef>
          </c:cat>
          <c:val>
            <c:numRef>
              <c:f>Sheet1!$B$2:$B$7</c:f>
              <c:numCache>
                <c:formatCode>General</c:formatCode>
                <c:ptCount val="6"/>
                <c:pt idx="0">
                  <c:v>14</c:v>
                </c:pt>
                <c:pt idx="1">
                  <c:v>12</c:v>
                </c:pt>
                <c:pt idx="2">
                  <c:v>8</c:v>
                </c:pt>
                <c:pt idx="3">
                  <c:v>10</c:v>
                </c:pt>
                <c:pt idx="4">
                  <c:v>12</c:v>
                </c:pt>
                <c:pt idx="5">
                  <c:v>12</c:v>
                </c:pt>
              </c:numCache>
            </c:numRef>
          </c:val>
        </c:ser>
        <c:overlap val="100"/>
        <c:axId val="67764608"/>
        <c:axId val="67766144"/>
      </c:barChart>
      <c:catAx>
        <c:axId val="67764608"/>
        <c:scaling>
          <c:orientation val="minMax"/>
        </c:scaling>
        <c:axPos val="b"/>
        <c:tickLblPos val="nextTo"/>
        <c:crossAx val="67766144"/>
        <c:crosses val="autoZero"/>
        <c:auto val="1"/>
        <c:lblAlgn val="ctr"/>
        <c:lblOffset val="100"/>
      </c:catAx>
      <c:valAx>
        <c:axId val="67766144"/>
        <c:scaling>
          <c:orientation val="minMax"/>
        </c:scaling>
        <c:axPos val="l"/>
        <c:majorGridlines/>
        <c:numFmt formatCode="General" sourceLinked="1"/>
        <c:tickLblPos val="nextTo"/>
        <c:crossAx val="67764608"/>
        <c:crosses val="autoZero"/>
        <c:crossBetween val="between"/>
      </c:valAx>
    </c:plotArea>
    <c:legend>
      <c:legendPos val="r"/>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0%</c:formatCode>
                <c:ptCount val="3"/>
                <c:pt idx="0">
                  <c:v>0.36000000000000021</c:v>
                </c:pt>
                <c:pt idx="1">
                  <c:v>0.38000000000000023</c:v>
                </c:pt>
                <c:pt idx="2">
                  <c:v>0.26</c:v>
                </c:pt>
              </c:numCache>
            </c:numRef>
          </c:val>
        </c:ser>
      </c:pie3DChart>
    </c:plotArea>
    <c:legend>
      <c:legendPos val="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Sheet1!$B$1</c:f>
              <c:strCache>
                <c:ptCount val="1"/>
                <c:pt idx="0">
                  <c:v>Number of meetings organized in a year </c:v>
                </c:pt>
              </c:strCache>
            </c:strRef>
          </c:tx>
          <c:dLbls>
            <c:showVal val="1"/>
          </c:dLbls>
          <c:cat>
            <c:strRef>
              <c:f>Sheet1!$A$2:$A$7</c:f>
              <c:strCache>
                <c:ptCount val="6"/>
                <c:pt idx="0">
                  <c:v>Korba</c:v>
                </c:pt>
                <c:pt idx="1">
                  <c:v>Baster</c:v>
                </c:pt>
                <c:pt idx="2">
                  <c:v>Rajnandgaon</c:v>
                </c:pt>
                <c:pt idx="3">
                  <c:v>Kanker</c:v>
                </c:pt>
                <c:pt idx="4">
                  <c:v>Koriy</c:v>
                </c:pt>
                <c:pt idx="5">
                  <c:v>Raipur</c:v>
                </c:pt>
              </c:strCache>
            </c:strRef>
          </c:cat>
          <c:val>
            <c:numRef>
              <c:f>Sheet1!$B$2:$B$7</c:f>
              <c:numCache>
                <c:formatCode>General</c:formatCode>
                <c:ptCount val="6"/>
                <c:pt idx="0">
                  <c:v>4</c:v>
                </c:pt>
                <c:pt idx="1">
                  <c:v>2</c:v>
                </c:pt>
                <c:pt idx="2">
                  <c:v>3</c:v>
                </c:pt>
                <c:pt idx="3">
                  <c:v>2</c:v>
                </c:pt>
                <c:pt idx="4">
                  <c:v>1</c:v>
                </c:pt>
                <c:pt idx="5">
                  <c:v>3</c:v>
                </c:pt>
              </c:numCache>
            </c:numRef>
          </c:val>
        </c:ser>
        <c:overlap val="100"/>
        <c:axId val="67803392"/>
        <c:axId val="67805184"/>
      </c:barChart>
      <c:catAx>
        <c:axId val="67803392"/>
        <c:scaling>
          <c:orientation val="minMax"/>
        </c:scaling>
        <c:axPos val="b"/>
        <c:tickLblPos val="nextTo"/>
        <c:crossAx val="67805184"/>
        <c:crosses val="autoZero"/>
        <c:auto val="1"/>
        <c:lblAlgn val="ctr"/>
        <c:lblOffset val="100"/>
      </c:catAx>
      <c:valAx>
        <c:axId val="67805184"/>
        <c:scaling>
          <c:orientation val="minMax"/>
          <c:min val="1"/>
        </c:scaling>
        <c:axPos val="l"/>
        <c:majorGridlines/>
        <c:numFmt formatCode="General" sourceLinked="1"/>
        <c:tickLblPos val="nextTo"/>
        <c:crossAx val="67803392"/>
        <c:crosses val="autoZero"/>
        <c:crossBetween val="between"/>
        <c:majorUnit val="1"/>
        <c:minorUnit val="1"/>
      </c:valAx>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stacked"/>
        <c:ser>
          <c:idx val="0"/>
          <c:order val="0"/>
          <c:tx>
            <c:strRef>
              <c:f>Sheet1!$B$1</c:f>
              <c:strCache>
                <c:ptCount val="1"/>
                <c:pt idx="0">
                  <c:v> Number of meetings- Organized in a year</c:v>
                </c:pt>
              </c:strCache>
            </c:strRef>
          </c:tx>
          <c:dLbls>
            <c:showVal val="1"/>
          </c:dLbls>
          <c:cat>
            <c:strRef>
              <c:f>Sheet1!$A$2:$A$7</c:f>
              <c:strCache>
                <c:ptCount val="6"/>
                <c:pt idx="0">
                  <c:v>Korba</c:v>
                </c:pt>
                <c:pt idx="1">
                  <c:v>Baster</c:v>
                </c:pt>
                <c:pt idx="2">
                  <c:v>Rajnandgaon</c:v>
                </c:pt>
                <c:pt idx="3">
                  <c:v>Kanker</c:v>
                </c:pt>
                <c:pt idx="4">
                  <c:v>Koriya</c:v>
                </c:pt>
                <c:pt idx="5">
                  <c:v>Raipur</c:v>
                </c:pt>
              </c:strCache>
            </c:strRef>
          </c:cat>
          <c:val>
            <c:numRef>
              <c:f>Sheet1!$B$2:$B$7</c:f>
              <c:numCache>
                <c:formatCode>General</c:formatCode>
                <c:ptCount val="6"/>
                <c:pt idx="0">
                  <c:v>12</c:v>
                </c:pt>
                <c:pt idx="1">
                  <c:v>4</c:v>
                </c:pt>
                <c:pt idx="2">
                  <c:v>6</c:v>
                </c:pt>
                <c:pt idx="3">
                  <c:v>6</c:v>
                </c:pt>
                <c:pt idx="4">
                  <c:v>6</c:v>
                </c:pt>
                <c:pt idx="5">
                  <c:v>12</c:v>
                </c:pt>
              </c:numCache>
            </c:numRef>
          </c:val>
        </c:ser>
        <c:shape val="cylinder"/>
        <c:axId val="69874816"/>
        <c:axId val="69876352"/>
        <c:axId val="0"/>
      </c:bar3DChart>
      <c:catAx>
        <c:axId val="69874816"/>
        <c:scaling>
          <c:orientation val="minMax"/>
        </c:scaling>
        <c:axPos val="b"/>
        <c:numFmt formatCode="General" sourceLinked="1"/>
        <c:tickLblPos val="nextTo"/>
        <c:crossAx val="69876352"/>
        <c:crosses val="autoZero"/>
        <c:auto val="1"/>
        <c:lblAlgn val="ctr"/>
        <c:lblOffset val="100"/>
      </c:catAx>
      <c:valAx>
        <c:axId val="69876352"/>
        <c:scaling>
          <c:orientation val="minMax"/>
        </c:scaling>
        <c:axPos val="l"/>
        <c:majorGridlines/>
        <c:numFmt formatCode="General" sourceLinked="1"/>
        <c:tickLblPos val="nextTo"/>
        <c:crossAx val="69874816"/>
        <c:crosses val="autoZero"/>
        <c:crossBetween val="between"/>
      </c:valAx>
    </c:plotArea>
    <c:legend>
      <c:legendPos val="r"/>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plotArea>
      <c:layout>
        <c:manualLayout>
          <c:layoutTarget val="inner"/>
          <c:xMode val="edge"/>
          <c:yMode val="edge"/>
          <c:x val="7.9353066977738987E-2"/>
          <c:y val="3.1790181747681993E-2"/>
          <c:w val="0.5579926120346077"/>
          <c:h val="0.61880259359002143"/>
        </c:manualLayout>
      </c:layout>
      <c:bar3DChart>
        <c:barDir val="col"/>
        <c:grouping val="clustered"/>
        <c:ser>
          <c:idx val="0"/>
          <c:order val="0"/>
          <c:tx>
            <c:strRef>
              <c:f>Sheet1!$B$1</c:f>
              <c:strCache>
                <c:ptCount val="1"/>
                <c:pt idx="0">
                  <c:v>Number of OPD patients</c:v>
                </c:pt>
              </c:strCache>
            </c:strRef>
          </c:tx>
          <c:cat>
            <c:strRef>
              <c:f>Sheet1!$A$2:$A$7</c:f>
              <c:strCache>
                <c:ptCount val="6"/>
                <c:pt idx="0">
                  <c:v>Korba</c:v>
                </c:pt>
                <c:pt idx="1">
                  <c:v>Baster</c:v>
                </c:pt>
                <c:pt idx="2">
                  <c:v>Rajnandgaon</c:v>
                </c:pt>
                <c:pt idx="3">
                  <c:v>Kanker</c:v>
                </c:pt>
                <c:pt idx="4">
                  <c:v>Koriy</c:v>
                </c:pt>
                <c:pt idx="5">
                  <c:v>Raipur</c:v>
                </c:pt>
              </c:strCache>
            </c:strRef>
          </c:cat>
          <c:val>
            <c:numRef>
              <c:f>Sheet1!$B$2:$B$7</c:f>
              <c:numCache>
                <c:formatCode>General</c:formatCode>
                <c:ptCount val="6"/>
                <c:pt idx="0">
                  <c:v>4</c:v>
                </c:pt>
                <c:pt idx="1">
                  <c:v>3</c:v>
                </c:pt>
                <c:pt idx="2">
                  <c:v>5</c:v>
                </c:pt>
                <c:pt idx="3">
                  <c:v>2</c:v>
                </c:pt>
                <c:pt idx="4">
                  <c:v>1</c:v>
                </c:pt>
                <c:pt idx="5">
                  <c:v>2</c:v>
                </c:pt>
              </c:numCache>
            </c:numRef>
          </c:val>
        </c:ser>
        <c:ser>
          <c:idx val="1"/>
          <c:order val="1"/>
          <c:tx>
            <c:strRef>
              <c:f>Sheet1!$C$1</c:f>
              <c:strCache>
                <c:ptCount val="1"/>
                <c:pt idx="0">
                  <c:v>Number of IPD patients</c:v>
                </c:pt>
              </c:strCache>
            </c:strRef>
          </c:tx>
          <c:dLbls>
            <c:showVal val="1"/>
          </c:dLbls>
          <c:cat>
            <c:strRef>
              <c:f>Sheet1!$A$2:$A$7</c:f>
              <c:strCache>
                <c:ptCount val="6"/>
                <c:pt idx="0">
                  <c:v>Korba</c:v>
                </c:pt>
                <c:pt idx="1">
                  <c:v>Baster</c:v>
                </c:pt>
                <c:pt idx="2">
                  <c:v>Rajnandgaon</c:v>
                </c:pt>
                <c:pt idx="3">
                  <c:v>Kanker</c:v>
                </c:pt>
                <c:pt idx="4">
                  <c:v>Koriy</c:v>
                </c:pt>
                <c:pt idx="5">
                  <c:v>Raipur</c:v>
                </c:pt>
              </c:strCache>
            </c:strRef>
          </c:cat>
          <c:val>
            <c:numRef>
              <c:f>Sheet1!$C$2:$C$7</c:f>
              <c:numCache>
                <c:formatCode>General</c:formatCode>
                <c:ptCount val="6"/>
                <c:pt idx="0">
                  <c:v>3</c:v>
                </c:pt>
                <c:pt idx="1">
                  <c:v>2</c:v>
                </c:pt>
                <c:pt idx="2">
                  <c:v>4</c:v>
                </c:pt>
                <c:pt idx="3">
                  <c:v>1</c:v>
                </c:pt>
                <c:pt idx="4">
                  <c:v>4</c:v>
                </c:pt>
                <c:pt idx="5">
                  <c:v>4</c:v>
                </c:pt>
              </c:numCache>
            </c:numRef>
          </c:val>
        </c:ser>
        <c:shape val="cylinder"/>
        <c:axId val="70613632"/>
        <c:axId val="70623616"/>
        <c:axId val="0"/>
      </c:bar3DChart>
      <c:catAx>
        <c:axId val="70613632"/>
        <c:scaling>
          <c:orientation val="minMax"/>
        </c:scaling>
        <c:axPos val="b"/>
        <c:numFmt formatCode="General" sourceLinked="1"/>
        <c:tickLblPos val="nextTo"/>
        <c:crossAx val="70623616"/>
        <c:crosses val="autoZero"/>
        <c:auto val="1"/>
        <c:lblAlgn val="ctr"/>
        <c:lblOffset val="100"/>
      </c:catAx>
      <c:valAx>
        <c:axId val="70623616"/>
        <c:scaling>
          <c:orientation val="minMax"/>
        </c:scaling>
        <c:axPos val="l"/>
        <c:majorGridlines/>
        <c:numFmt formatCode="General" sourceLinked="1"/>
        <c:tickLblPos val="nextTo"/>
        <c:crossAx val="70613632"/>
        <c:crosses val="autoZero"/>
        <c:crossBetween val="between"/>
      </c:valAx>
    </c:plotArea>
    <c:legend>
      <c:legendPos val="r"/>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Sheet1!$B$1</c:f>
              <c:strCache>
                <c:ptCount val="1"/>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General</c:formatCode>
                <c:ptCount val="3"/>
                <c:pt idx="0">
                  <c:v>22</c:v>
                </c:pt>
                <c:pt idx="1">
                  <c:v>22</c:v>
                </c:pt>
                <c:pt idx="2">
                  <c:v>56</c:v>
                </c:pt>
              </c:numCache>
            </c:numRef>
          </c:val>
        </c:ser>
      </c:pie3DChart>
    </c:plotArea>
    <c:legend>
      <c:legendPos val="r"/>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General</c:formatCode>
                <c:ptCount val="3"/>
                <c:pt idx="0">
                  <c:v>48.1</c:v>
                </c:pt>
                <c:pt idx="1">
                  <c:v>31.8</c:v>
                </c:pt>
                <c:pt idx="2">
                  <c:v>20.100000000000001</c:v>
                </c:pt>
              </c:numCache>
            </c:numRef>
          </c:val>
        </c:ser>
      </c:pie3DChart>
    </c:plotArea>
    <c:legend>
      <c:legendPos val="r"/>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General</c:formatCode>
                <c:ptCount val="3"/>
                <c:pt idx="0">
                  <c:v>42</c:v>
                </c:pt>
                <c:pt idx="1">
                  <c:v>30.6</c:v>
                </c:pt>
                <c:pt idx="2">
                  <c:v>27.3</c:v>
                </c:pt>
              </c:numCache>
            </c:numRef>
          </c:val>
        </c:ser>
      </c:pie3DChart>
    </c:plotArea>
    <c:legend>
      <c:legendPos val="r"/>
      <c:layout/>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General</c:formatCode>
                <c:ptCount val="3"/>
                <c:pt idx="0">
                  <c:v>39.300000000000004</c:v>
                </c:pt>
                <c:pt idx="1">
                  <c:v>35.700000000000003</c:v>
                </c:pt>
                <c:pt idx="2">
                  <c:v>25</c:v>
                </c:pt>
              </c:numCache>
            </c:numRef>
          </c:val>
        </c:ser>
      </c:pie3DChart>
    </c:plotArea>
    <c:legend>
      <c:legendPos val="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dLbls>
            <c:showVal val="1"/>
            <c:showLeaderLines val="1"/>
          </c:dLbls>
          <c:cat>
            <c:strRef>
              <c:f>Sheet1!$A$2:$A$4</c:f>
              <c:strCache>
                <c:ptCount val="3"/>
                <c:pt idx="0">
                  <c:v>excellent Remarks</c:v>
                </c:pt>
                <c:pt idx="1">
                  <c:v>good Remarks</c:v>
                </c:pt>
                <c:pt idx="2">
                  <c:v>poor Remarks</c:v>
                </c:pt>
              </c:strCache>
            </c:strRef>
          </c:cat>
          <c:val>
            <c:numRef>
              <c:f>Sheet1!$B$2:$B$4</c:f>
              <c:numCache>
                <c:formatCode>0%</c:formatCode>
                <c:ptCount val="3"/>
                <c:pt idx="0">
                  <c:v>0.22</c:v>
                </c:pt>
                <c:pt idx="1">
                  <c:v>0.2400000000000001</c:v>
                </c:pt>
                <c:pt idx="2">
                  <c:v>0.54</c:v>
                </c:pt>
              </c:numCache>
            </c:numRef>
          </c:val>
        </c:ser>
      </c:pie3DChart>
    </c:plotArea>
    <c:legend>
      <c:legendPos val="r"/>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A26F23-3F07-40C4-814F-3DFC5C6FD753}" type="datetimeFigureOut">
              <a:rPr lang="en-US" smtClean="0"/>
              <a:pPr/>
              <a:t>5/15/2012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77A12EB-CFB6-4BCE-BD27-95290AD2637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A26F23-3F07-40C4-814F-3DFC5C6FD75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A26F23-3F07-40C4-814F-3DFC5C6FD75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A26F23-3F07-40C4-814F-3DFC5C6FD75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A26F23-3F07-40C4-814F-3DFC5C6FD75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A12EB-CFB6-4BCE-BD27-95290AD2637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A26F23-3F07-40C4-814F-3DFC5C6FD75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A26F23-3F07-40C4-814F-3DFC5C6FD753}" type="datetimeFigureOut">
              <a:rPr lang="en-US" smtClean="0"/>
              <a:pPr/>
              <a:t>5/15/2012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A26F23-3F07-40C4-814F-3DFC5C6FD753}" type="datetimeFigureOut">
              <a:rPr lang="en-US" smtClean="0"/>
              <a:pPr/>
              <a:t>5/15/2012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6F23-3F07-40C4-814F-3DFC5C6FD753}" type="datetimeFigureOut">
              <a:rPr lang="en-US" smtClean="0"/>
              <a:pPr/>
              <a:t>5/15/2012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A26F23-3F07-40C4-814F-3DFC5C6FD75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A12EB-CFB6-4BCE-BD27-95290AD263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A26F23-3F07-40C4-814F-3DFC5C6FD75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77A12EB-CFB6-4BCE-BD27-95290AD2637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A26F23-3F07-40C4-814F-3DFC5C6FD753}" type="datetimeFigureOut">
              <a:rPr lang="en-US" smtClean="0"/>
              <a:pPr/>
              <a:t>5/15/2012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77A12EB-CFB6-4BCE-BD27-95290AD2637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8229600" cy="2286000"/>
          </a:xfrm>
        </p:spPr>
        <p:txBody>
          <a:bodyPr>
            <a:noAutofit/>
          </a:bodyPr>
          <a:lstStyle/>
          <a:p>
            <a:pPr algn="ctr"/>
            <a:r>
              <a:rPr lang="en-US" sz="4800" dirty="0" smtClean="0"/>
              <a:t>TO STUDY THE FUNCTIONING OF JDS UNDER NRHM IN  CHHATTISGARH</a:t>
            </a:r>
            <a:endParaRPr lang="en-US" sz="4800" dirty="0"/>
          </a:p>
        </p:txBody>
      </p:sp>
      <p:sp>
        <p:nvSpPr>
          <p:cNvPr id="3" name="Subtitle 2"/>
          <p:cNvSpPr>
            <a:spLocks noGrp="1"/>
          </p:cNvSpPr>
          <p:nvPr>
            <p:ph type="subTitle" idx="1"/>
          </p:nvPr>
        </p:nvSpPr>
        <p:spPr>
          <a:xfrm>
            <a:off x="4191000" y="5257800"/>
            <a:ext cx="4800600" cy="1066800"/>
          </a:xfrm>
        </p:spPr>
        <p:txBody>
          <a:bodyPr>
            <a:normAutofit/>
          </a:bodyPr>
          <a:lstStyle/>
          <a:p>
            <a:r>
              <a:rPr lang="en-US" dirty="0" smtClean="0"/>
              <a:t>Submitted by</a:t>
            </a:r>
          </a:p>
          <a:p>
            <a:r>
              <a:rPr lang="en-US" dirty="0" smtClean="0"/>
              <a:t>Dr. </a:t>
            </a:r>
            <a:r>
              <a:rPr lang="en-US" dirty="0" err="1" smtClean="0"/>
              <a:t>Shailendra</a:t>
            </a:r>
            <a:r>
              <a:rPr lang="en-US" dirty="0" smtClean="0"/>
              <a:t> </a:t>
            </a:r>
            <a:r>
              <a:rPr lang="en-US" dirty="0" err="1" smtClean="0"/>
              <a:t>Mishra</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extLst>
      <p:ext uri="{BB962C8B-B14F-4D97-AF65-F5344CB8AC3E}">
        <p14:creationId xmlns="" xmlns:p14="http://schemas.microsoft.com/office/powerpoint/2010/main" val="1666197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18488"/>
          </a:xfrm>
        </p:spPr>
        <p:txBody>
          <a:bodyPr>
            <a:normAutofit fontScale="90000"/>
          </a:bodyPr>
          <a:lstStyle/>
          <a:p>
            <a:r>
              <a:rPr lang="en-US" dirty="0" smtClean="0"/>
              <a:t>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Findings </a:t>
            </a:r>
            <a:br>
              <a:rPr lang="en-US" dirty="0" smtClean="0"/>
            </a:br>
            <a:r>
              <a:rPr lang="en-US" dirty="0" smtClean="0"/>
              <a:t>1. </a:t>
            </a:r>
            <a:r>
              <a:rPr lang="en-US" sz="4400" dirty="0" smtClean="0"/>
              <a:t>Members of JDS</a:t>
            </a:r>
            <a:endParaRPr lang="en-US" dirty="0"/>
          </a:p>
        </p:txBody>
      </p:sp>
      <p:graphicFrame>
        <p:nvGraphicFramePr>
          <p:cNvPr id="6" name="Content Placeholder 5"/>
          <p:cNvGraphicFramePr>
            <a:graphicFrameLocks noGrp="1"/>
          </p:cNvGraphicFramePr>
          <p:nvPr>
            <p:ph idx="1"/>
          </p:nvPr>
        </p:nvGraphicFramePr>
        <p:xfrm>
          <a:off x="533400" y="2590800"/>
          <a:ext cx="8229600" cy="41148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4000" dirty="0" smtClean="0"/>
              <a:t>2. Meeting of governing body</a:t>
            </a:r>
            <a:endParaRPr lang="en-US" sz="4000" dirty="0"/>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graphicFrame>
        <p:nvGraphicFramePr>
          <p:cNvPr id="10" name="Content Placeholder 9"/>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3. Meeting of executive  body</a:t>
            </a:r>
            <a:endParaRPr lang="en-US" sz="4000" dirty="0"/>
          </a:p>
        </p:txBody>
      </p:sp>
      <p:graphicFrame>
        <p:nvGraphicFramePr>
          <p:cNvPr id="6" name="Content Placeholder 5"/>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990600"/>
          </a:xfrm>
        </p:spPr>
        <p:txBody>
          <a:bodyPr>
            <a:noAutofit/>
          </a:bodyPr>
          <a:lstStyle/>
          <a:p>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3600" dirty="0" smtClean="0"/>
              <a:t>4. Factors Affecting the Functioning</a:t>
            </a:r>
            <a:br>
              <a:rPr lang="en-US" sz="3600" dirty="0" smtClean="0"/>
            </a:br>
            <a:r>
              <a:rPr lang="en-US" sz="3600" dirty="0" smtClean="0"/>
              <a:t> of JDS </a:t>
            </a:r>
            <a:endParaRPr lang="en-US" sz="4000" dirty="0"/>
          </a:p>
        </p:txBody>
      </p:sp>
      <p:graphicFrame>
        <p:nvGraphicFramePr>
          <p:cNvPr id="6" name="Content Placeholder 5"/>
          <p:cNvGraphicFramePr>
            <a:graphicFrameLocks noGrp="1"/>
          </p:cNvGraphicFramePr>
          <p:nvPr>
            <p:ph idx="1"/>
          </p:nvPr>
        </p:nvGraphicFramePr>
        <p:xfrm>
          <a:off x="152400" y="1600199"/>
          <a:ext cx="8763000" cy="4572002"/>
        </p:xfrm>
        <a:graphic>
          <a:graphicData uri="http://schemas.openxmlformats.org/drawingml/2006/table">
            <a:tbl>
              <a:tblPr firstRow="1" bandRow="1">
                <a:tableStyleId>{5C22544A-7EE6-4342-B048-85BDC9FD1C3A}</a:tableStyleId>
              </a:tblPr>
              <a:tblGrid>
                <a:gridCol w="397686"/>
                <a:gridCol w="2373519"/>
                <a:gridCol w="898769"/>
                <a:gridCol w="823872"/>
                <a:gridCol w="1572846"/>
                <a:gridCol w="973667"/>
                <a:gridCol w="823872"/>
                <a:gridCol w="898769"/>
              </a:tblGrid>
              <a:tr h="929203">
                <a:tc>
                  <a:txBody>
                    <a:bodyPr/>
                    <a:lstStyle/>
                    <a:p>
                      <a:r>
                        <a:rPr lang="en-US" sz="1600" dirty="0" smtClean="0"/>
                        <a:t>S.N.</a:t>
                      </a:r>
                      <a:endParaRPr lang="en-US" sz="1600" dirty="0"/>
                    </a:p>
                  </a:txBody>
                  <a:tcPr/>
                </a:tc>
                <a:tc>
                  <a:txBody>
                    <a:bodyPr/>
                    <a:lstStyle/>
                    <a:p>
                      <a:r>
                        <a:rPr lang="en-US" sz="1600" dirty="0" smtClean="0"/>
                        <a:t>Barrier</a:t>
                      </a:r>
                      <a:endParaRPr lang="en-US" sz="1600" dirty="0"/>
                    </a:p>
                  </a:txBody>
                  <a:tcPr/>
                </a:tc>
                <a:tc>
                  <a:txBody>
                    <a:bodyPr/>
                    <a:lstStyle/>
                    <a:p>
                      <a:r>
                        <a:rPr lang="en-US" sz="1600" dirty="0" err="1" smtClean="0"/>
                        <a:t>Korba</a:t>
                      </a:r>
                      <a:endParaRPr lang="en-US" sz="1600" dirty="0"/>
                    </a:p>
                  </a:txBody>
                  <a:tcPr/>
                </a:tc>
                <a:tc>
                  <a:txBody>
                    <a:bodyPr/>
                    <a:lstStyle/>
                    <a:p>
                      <a:r>
                        <a:rPr lang="en-US" sz="1600" dirty="0" err="1" smtClean="0"/>
                        <a:t>Baster</a:t>
                      </a:r>
                      <a:endParaRPr lang="en-US" sz="1600" dirty="0" smtClean="0"/>
                    </a:p>
                    <a:p>
                      <a:endParaRPr lang="en-US" sz="1600" dirty="0"/>
                    </a:p>
                  </a:txBody>
                  <a:tcPr/>
                </a:tc>
                <a:tc>
                  <a:txBody>
                    <a:bodyPr/>
                    <a:lstStyle/>
                    <a:p>
                      <a:r>
                        <a:rPr lang="en-US" sz="1600" dirty="0" err="1" smtClean="0"/>
                        <a:t>Rajnandgaon</a:t>
                      </a:r>
                      <a:endParaRPr lang="en-US" sz="1600" dirty="0"/>
                    </a:p>
                  </a:txBody>
                  <a:tcPr/>
                </a:tc>
                <a:tc>
                  <a:txBody>
                    <a:bodyPr/>
                    <a:lstStyle/>
                    <a:p>
                      <a:r>
                        <a:rPr lang="en-US" sz="1600" dirty="0" err="1" smtClean="0"/>
                        <a:t>Kanker</a:t>
                      </a:r>
                      <a:endParaRPr lang="en-US" sz="1600" dirty="0"/>
                    </a:p>
                  </a:txBody>
                  <a:tcPr/>
                </a:tc>
                <a:tc>
                  <a:txBody>
                    <a:bodyPr/>
                    <a:lstStyle/>
                    <a:p>
                      <a:r>
                        <a:rPr lang="en-US" sz="1600" dirty="0" err="1" smtClean="0"/>
                        <a:t>Koriya</a:t>
                      </a:r>
                      <a:endParaRPr lang="en-US" sz="1600" dirty="0"/>
                    </a:p>
                  </a:txBody>
                  <a:tcPr/>
                </a:tc>
                <a:tc>
                  <a:txBody>
                    <a:bodyPr/>
                    <a:lstStyle/>
                    <a:p>
                      <a:r>
                        <a:rPr lang="en-US" sz="1600" dirty="0" smtClean="0"/>
                        <a:t>Raipur</a:t>
                      </a:r>
                      <a:endParaRPr lang="en-US" sz="1600" dirty="0"/>
                    </a:p>
                  </a:txBody>
                  <a:tcPr/>
                </a:tc>
              </a:tr>
              <a:tr h="939876">
                <a:tc>
                  <a:txBody>
                    <a:bodyPr/>
                    <a:lstStyle/>
                    <a:p>
                      <a:r>
                        <a:rPr lang="en-US" dirty="0" smtClean="0"/>
                        <a:t>1</a:t>
                      </a:r>
                      <a:endParaRPr lang="en-US" dirty="0"/>
                    </a:p>
                  </a:txBody>
                  <a:tcPr/>
                </a:tc>
                <a:tc>
                  <a:txBody>
                    <a:bodyPr/>
                    <a:lstStyle/>
                    <a:p>
                      <a:r>
                        <a:rPr lang="en-US" dirty="0" smtClean="0"/>
                        <a:t>Members not serious about RKS objectives</a:t>
                      </a:r>
                      <a:endParaRPr lang="en-US" dirty="0"/>
                    </a:p>
                  </a:txBody>
                  <a:tcPr/>
                </a:tc>
                <a:tc>
                  <a:txBody>
                    <a:bodyPr/>
                    <a:lstStyle/>
                    <a:p>
                      <a:r>
                        <a:rPr kumimoji="0" lang="en-US" kern="1200" dirty="0" smtClean="0"/>
                        <a:t>Y</a:t>
                      </a:r>
                      <a:endParaRPr kumimoji="0" lang="en-US" kern="1200" dirty="0">
                        <a:solidFill>
                          <a:schemeClr val="dk1"/>
                        </a:solidFill>
                        <a:latin typeface="+mn-lt"/>
                        <a:ea typeface="+mn-ea"/>
                        <a:cs typeface="+mn-cs"/>
                      </a:endParaRPr>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endParaRPr lang="en-US"/>
                    </a:p>
                  </a:txBody>
                  <a:tcPr/>
                </a:tc>
                <a:tc>
                  <a:txBody>
                    <a:bodyPr/>
                    <a:lstStyle/>
                    <a:p>
                      <a:endParaRPr lang="en-US" dirty="0"/>
                    </a:p>
                  </a:txBody>
                  <a:tcPr/>
                </a:tc>
              </a:tr>
              <a:tr h="717600">
                <a:tc>
                  <a:txBody>
                    <a:bodyPr/>
                    <a:lstStyle/>
                    <a:p>
                      <a:r>
                        <a:rPr lang="en-US" dirty="0" smtClean="0"/>
                        <a:t>2</a:t>
                      </a:r>
                      <a:endParaRPr lang="en-US" dirty="0"/>
                    </a:p>
                  </a:txBody>
                  <a:tcPr/>
                </a:tc>
                <a:tc>
                  <a:txBody>
                    <a:bodyPr/>
                    <a:lstStyle/>
                    <a:p>
                      <a:r>
                        <a:rPr lang="en-US" dirty="0" smtClean="0"/>
                        <a:t>Tendency of members to avoid meeting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a:p>
                  </a:txBody>
                  <a:tcPr/>
                </a:tc>
              </a:tr>
              <a:tr h="717600">
                <a:tc>
                  <a:txBody>
                    <a:bodyPr/>
                    <a:lstStyle/>
                    <a:p>
                      <a:r>
                        <a:rPr lang="en-US" dirty="0" smtClean="0"/>
                        <a:t>3</a:t>
                      </a:r>
                      <a:endParaRPr lang="en-US" dirty="0"/>
                    </a:p>
                  </a:txBody>
                  <a:tcPr/>
                </a:tc>
                <a:tc>
                  <a:txBody>
                    <a:bodyPr/>
                    <a:lstStyle/>
                    <a:p>
                      <a:r>
                        <a:rPr lang="en-US" dirty="0" smtClean="0"/>
                        <a:t>Confrontation among members</a:t>
                      </a:r>
                      <a:endParaRPr lang="en-US" dirty="0"/>
                    </a:p>
                  </a:txBody>
                  <a:tcPr/>
                </a:tc>
                <a:tc>
                  <a:txBody>
                    <a:bodyPr/>
                    <a:lstStyle/>
                    <a:p>
                      <a:endParaRPr lang="en-US"/>
                    </a:p>
                  </a:txBody>
                  <a:tcPr/>
                </a:tc>
                <a:tc>
                  <a:txBody>
                    <a:bodyPr/>
                    <a:lstStyle/>
                    <a:p>
                      <a:r>
                        <a:rPr lang="en-US" dirty="0" smtClean="0"/>
                        <a:t>Y</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a:p>
                  </a:txBody>
                  <a:tcPr/>
                </a:tc>
              </a:tr>
              <a:tr h="1267723">
                <a:tc>
                  <a:txBody>
                    <a:bodyPr/>
                    <a:lstStyle/>
                    <a:p>
                      <a:r>
                        <a:rPr lang="en-US" dirty="0" smtClean="0"/>
                        <a:t>4</a:t>
                      </a:r>
                      <a:endParaRPr lang="en-US" dirty="0"/>
                    </a:p>
                  </a:txBody>
                  <a:tcPr/>
                </a:tc>
                <a:tc>
                  <a:txBody>
                    <a:bodyPr/>
                    <a:lstStyle/>
                    <a:p>
                      <a:r>
                        <a:rPr lang="en-US" dirty="0" smtClean="0"/>
                        <a:t>Some members do whatever they like during meeting ( one sided decision </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r>
            </a:tbl>
          </a:graphicData>
        </a:graphic>
      </p:graphicFrame>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endParaRPr lang="en-US" dirty="0"/>
          </a:p>
        </p:txBody>
      </p:sp>
      <p:graphicFrame>
        <p:nvGraphicFramePr>
          <p:cNvPr id="6" name="Content Placeholder 5"/>
          <p:cNvGraphicFramePr>
            <a:graphicFrameLocks noGrp="1"/>
          </p:cNvGraphicFramePr>
          <p:nvPr>
            <p:ph idx="1"/>
          </p:nvPr>
        </p:nvGraphicFramePr>
        <p:xfrm>
          <a:off x="228600" y="1981198"/>
          <a:ext cx="8686800" cy="3508815"/>
        </p:xfrm>
        <a:graphic>
          <a:graphicData uri="http://schemas.openxmlformats.org/drawingml/2006/table">
            <a:tbl>
              <a:tblPr firstRow="1" bandRow="1">
                <a:tableStyleId>{5C22544A-7EE6-4342-B048-85BDC9FD1C3A}</a:tableStyleId>
              </a:tblPr>
              <a:tblGrid>
                <a:gridCol w="609600"/>
                <a:gridCol w="1828800"/>
                <a:gridCol w="914400"/>
                <a:gridCol w="914400"/>
                <a:gridCol w="1524000"/>
                <a:gridCol w="914400"/>
                <a:gridCol w="914400"/>
                <a:gridCol w="1066800"/>
              </a:tblGrid>
              <a:tr h="1219202">
                <a:tc>
                  <a:txBody>
                    <a:bodyPr/>
                    <a:lstStyle/>
                    <a:p>
                      <a:r>
                        <a:rPr lang="en-US" sz="1600" dirty="0" smtClean="0"/>
                        <a:t>S.N.</a:t>
                      </a:r>
                      <a:endParaRPr lang="en-US" sz="1600" dirty="0"/>
                    </a:p>
                  </a:txBody>
                  <a:tcPr/>
                </a:tc>
                <a:tc>
                  <a:txBody>
                    <a:bodyPr/>
                    <a:lstStyle/>
                    <a:p>
                      <a:r>
                        <a:rPr lang="en-US" sz="1600" dirty="0" smtClean="0"/>
                        <a:t>Barrier</a:t>
                      </a:r>
                      <a:endParaRPr lang="en-US" sz="1600" dirty="0"/>
                    </a:p>
                  </a:txBody>
                  <a:tcPr/>
                </a:tc>
                <a:tc>
                  <a:txBody>
                    <a:bodyPr/>
                    <a:lstStyle/>
                    <a:p>
                      <a:r>
                        <a:rPr lang="en-US" sz="1600" dirty="0" err="1" smtClean="0"/>
                        <a:t>Korba</a:t>
                      </a:r>
                      <a:endParaRPr lang="en-US" sz="1600" dirty="0"/>
                    </a:p>
                  </a:txBody>
                  <a:tcPr/>
                </a:tc>
                <a:tc>
                  <a:txBody>
                    <a:bodyPr/>
                    <a:lstStyle/>
                    <a:p>
                      <a:r>
                        <a:rPr lang="en-US" sz="1600" dirty="0" err="1" smtClean="0"/>
                        <a:t>Baster</a:t>
                      </a:r>
                      <a:endParaRPr lang="en-US" sz="1600" dirty="0" smtClean="0"/>
                    </a:p>
                  </a:txBody>
                  <a:tcPr/>
                </a:tc>
                <a:tc>
                  <a:txBody>
                    <a:bodyPr/>
                    <a:lstStyle/>
                    <a:p>
                      <a:r>
                        <a:rPr lang="en-US" sz="1600" dirty="0" err="1" smtClean="0"/>
                        <a:t>Rajnandgaon</a:t>
                      </a:r>
                      <a:endParaRPr lang="en-US" sz="1600" dirty="0"/>
                    </a:p>
                  </a:txBody>
                  <a:tcPr/>
                </a:tc>
                <a:tc>
                  <a:txBody>
                    <a:bodyPr/>
                    <a:lstStyle/>
                    <a:p>
                      <a:r>
                        <a:rPr lang="en-US" sz="1600" dirty="0" err="1" smtClean="0"/>
                        <a:t>Kanker</a:t>
                      </a:r>
                      <a:endParaRPr lang="en-US" sz="1600" dirty="0"/>
                    </a:p>
                  </a:txBody>
                  <a:tcPr/>
                </a:tc>
                <a:tc>
                  <a:txBody>
                    <a:bodyPr/>
                    <a:lstStyle/>
                    <a:p>
                      <a:r>
                        <a:rPr lang="en-US" sz="1600" dirty="0" err="1" smtClean="0"/>
                        <a:t>Koriya</a:t>
                      </a:r>
                      <a:endParaRPr lang="en-US" sz="1600" dirty="0"/>
                    </a:p>
                  </a:txBody>
                  <a:tcPr/>
                </a:tc>
                <a:tc>
                  <a:txBody>
                    <a:bodyPr/>
                    <a:lstStyle/>
                    <a:p>
                      <a:r>
                        <a:rPr lang="en-US" sz="1600" dirty="0" smtClean="0"/>
                        <a:t>Raipur</a:t>
                      </a:r>
                      <a:endParaRPr lang="en-US" sz="1600" dirty="0"/>
                    </a:p>
                  </a:txBody>
                  <a:tcPr/>
                </a:tc>
              </a:tr>
              <a:tr h="942782">
                <a:tc>
                  <a:txBody>
                    <a:bodyPr/>
                    <a:lstStyle/>
                    <a:p>
                      <a:r>
                        <a:rPr lang="en-US" dirty="0" smtClean="0"/>
                        <a:t>5</a:t>
                      </a:r>
                      <a:endParaRPr lang="en-US" dirty="0"/>
                    </a:p>
                  </a:txBody>
                  <a:tcPr/>
                </a:tc>
                <a:tc>
                  <a:txBody>
                    <a:bodyPr/>
                    <a:lstStyle/>
                    <a:p>
                      <a:r>
                        <a:rPr lang="en-US" dirty="0" smtClean="0"/>
                        <a:t>No consensus for purchasing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1346831">
                <a:tc>
                  <a:txBody>
                    <a:bodyPr/>
                    <a:lstStyle/>
                    <a:p>
                      <a:r>
                        <a:rPr lang="en-US" dirty="0" smtClean="0"/>
                        <a:t>6</a:t>
                      </a:r>
                      <a:endParaRPr lang="en-US" dirty="0"/>
                    </a:p>
                  </a:txBody>
                  <a:tcPr/>
                </a:tc>
                <a:tc>
                  <a:txBody>
                    <a:bodyPr/>
                    <a:lstStyle/>
                    <a:p>
                      <a:r>
                        <a:rPr lang="en-US" dirty="0" smtClean="0"/>
                        <a:t>Decisions not implemented in time</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Autofit/>
          </a:bodyPr>
          <a:lstStyle/>
          <a:p>
            <a:r>
              <a:rPr lang="en-US" sz="3600" dirty="0" smtClean="0"/>
              <a:t>5. Funds available and Revenue </a:t>
            </a:r>
            <a:br>
              <a:rPr lang="en-US" sz="3600" dirty="0" smtClean="0"/>
            </a:br>
            <a:r>
              <a:rPr lang="en-US" sz="3600" dirty="0" smtClean="0"/>
              <a:t>     Generated by the JDS</a:t>
            </a:r>
            <a:endParaRPr lang="en-US" sz="3600" dirty="0"/>
          </a:p>
        </p:txBody>
      </p:sp>
      <p:graphicFrame>
        <p:nvGraphicFramePr>
          <p:cNvPr id="6" name="Content Placeholder 5"/>
          <p:cNvGraphicFramePr>
            <a:graphicFrameLocks noGrp="1"/>
          </p:cNvGraphicFramePr>
          <p:nvPr>
            <p:ph idx="1"/>
          </p:nvPr>
        </p:nvGraphicFramePr>
        <p:xfrm>
          <a:off x="304799" y="1066801"/>
          <a:ext cx="8458201" cy="5638801"/>
        </p:xfrm>
        <a:graphic>
          <a:graphicData uri="http://schemas.openxmlformats.org/drawingml/2006/table">
            <a:tbl>
              <a:tblPr firstRow="1" bandRow="1">
                <a:tableStyleId>{5C22544A-7EE6-4342-B048-85BDC9FD1C3A}</a:tableStyleId>
              </a:tblPr>
              <a:tblGrid>
                <a:gridCol w="304800"/>
                <a:gridCol w="2217823"/>
                <a:gridCol w="964532"/>
                <a:gridCol w="816141"/>
                <a:gridCol w="1483895"/>
                <a:gridCol w="890337"/>
                <a:gridCol w="890337"/>
                <a:gridCol w="890336"/>
              </a:tblGrid>
              <a:tr h="596507">
                <a:tc>
                  <a:txBody>
                    <a:bodyPr/>
                    <a:lstStyle/>
                    <a:p>
                      <a:r>
                        <a:rPr lang="en-US" sz="1600" dirty="0" smtClean="0"/>
                        <a:t>SN</a:t>
                      </a:r>
                      <a:endParaRPr lang="en-US" sz="1600" dirty="0"/>
                    </a:p>
                  </a:txBody>
                  <a:tcPr/>
                </a:tc>
                <a:tc>
                  <a:txBody>
                    <a:bodyPr/>
                    <a:lstStyle/>
                    <a:p>
                      <a:r>
                        <a:rPr lang="en-US" sz="1600" dirty="0" smtClean="0"/>
                        <a:t>SOURCE OF FUND</a:t>
                      </a:r>
                      <a:endParaRPr lang="en-US" sz="1600" dirty="0"/>
                    </a:p>
                  </a:txBody>
                  <a:tcPr/>
                </a:tc>
                <a:tc>
                  <a:txBody>
                    <a:bodyPr/>
                    <a:lstStyle/>
                    <a:p>
                      <a:r>
                        <a:rPr lang="en-US" sz="1600" dirty="0" err="1" smtClean="0"/>
                        <a:t>Korba</a:t>
                      </a:r>
                      <a:endParaRPr lang="en-US" sz="1600" dirty="0"/>
                    </a:p>
                  </a:txBody>
                  <a:tcPr/>
                </a:tc>
                <a:tc>
                  <a:txBody>
                    <a:bodyPr/>
                    <a:lstStyle/>
                    <a:p>
                      <a:r>
                        <a:rPr lang="en-US" sz="1600" dirty="0" err="1" smtClean="0"/>
                        <a:t>Baster</a:t>
                      </a:r>
                      <a:endParaRPr lang="en-US" sz="1600" dirty="0" smtClean="0"/>
                    </a:p>
                  </a:txBody>
                  <a:tcPr/>
                </a:tc>
                <a:tc>
                  <a:txBody>
                    <a:bodyPr/>
                    <a:lstStyle/>
                    <a:p>
                      <a:r>
                        <a:rPr lang="en-US" sz="1600" dirty="0" err="1" smtClean="0"/>
                        <a:t>Rajnandgaon</a:t>
                      </a:r>
                      <a:endParaRPr lang="en-US" sz="1600" dirty="0"/>
                    </a:p>
                  </a:txBody>
                  <a:tcPr/>
                </a:tc>
                <a:tc>
                  <a:txBody>
                    <a:bodyPr/>
                    <a:lstStyle/>
                    <a:p>
                      <a:r>
                        <a:rPr lang="en-US" sz="1600" dirty="0" err="1" smtClean="0"/>
                        <a:t>Kanker</a:t>
                      </a:r>
                      <a:endParaRPr lang="en-US" sz="1600" dirty="0"/>
                    </a:p>
                  </a:txBody>
                  <a:tcPr/>
                </a:tc>
                <a:tc>
                  <a:txBody>
                    <a:bodyPr/>
                    <a:lstStyle/>
                    <a:p>
                      <a:r>
                        <a:rPr lang="en-US" sz="1600" dirty="0" err="1" smtClean="0"/>
                        <a:t>Koriya</a:t>
                      </a:r>
                      <a:endParaRPr lang="en-US" sz="1600" dirty="0"/>
                    </a:p>
                  </a:txBody>
                  <a:tcPr/>
                </a:tc>
                <a:tc>
                  <a:txBody>
                    <a:bodyPr/>
                    <a:lstStyle/>
                    <a:p>
                      <a:r>
                        <a:rPr lang="en-US" sz="1600" dirty="0" smtClean="0"/>
                        <a:t>Raipur</a:t>
                      </a:r>
                      <a:endParaRPr lang="en-US" sz="1600" dirty="0"/>
                    </a:p>
                  </a:txBody>
                  <a:tcPr/>
                </a:tc>
              </a:tr>
              <a:tr h="702647">
                <a:tc>
                  <a:txBody>
                    <a:bodyPr/>
                    <a:lstStyle/>
                    <a:p>
                      <a:r>
                        <a:rPr lang="en-US" dirty="0" smtClean="0"/>
                        <a:t>1</a:t>
                      </a:r>
                      <a:endParaRPr lang="en-US" dirty="0"/>
                    </a:p>
                  </a:txBody>
                  <a:tcPr/>
                </a:tc>
                <a:tc>
                  <a:txBody>
                    <a:bodyPr/>
                    <a:lstStyle/>
                    <a:p>
                      <a:r>
                        <a:rPr lang="en-US" smtClean="0"/>
                        <a:t>NRHM </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r>
                        <a:rPr lang="en-US" dirty="0" smtClean="0"/>
                        <a:t>Y</a:t>
                      </a:r>
                      <a:endParaRPr lang="en-US" dirty="0"/>
                    </a:p>
                  </a:txBody>
                  <a:tcPr/>
                </a:tc>
              </a:tr>
              <a:tr h="702647">
                <a:tc>
                  <a:txBody>
                    <a:bodyPr/>
                    <a:lstStyle/>
                    <a:p>
                      <a:r>
                        <a:rPr lang="en-US" dirty="0" smtClean="0"/>
                        <a:t>2</a:t>
                      </a:r>
                      <a:endParaRPr lang="en-US" dirty="0"/>
                    </a:p>
                  </a:txBody>
                  <a:tcPr/>
                </a:tc>
                <a:tc>
                  <a:txBody>
                    <a:bodyPr/>
                    <a:lstStyle/>
                    <a:p>
                      <a:r>
                        <a:rPr lang="en-US" dirty="0" smtClean="0"/>
                        <a:t>User fees(Charges)</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r>
                        <a:rPr lang="en-US" dirty="0" smtClean="0"/>
                        <a:t>Y</a:t>
                      </a:r>
                      <a:endParaRPr lang="en-US" dirty="0"/>
                    </a:p>
                  </a:txBody>
                  <a:tcPr/>
                </a:tc>
              </a:tr>
              <a:tr h="702647">
                <a:tc>
                  <a:txBody>
                    <a:bodyPr/>
                    <a:lstStyle/>
                    <a:p>
                      <a:r>
                        <a:rPr lang="en-US" dirty="0" smtClean="0"/>
                        <a:t>3</a:t>
                      </a:r>
                      <a:endParaRPr lang="en-US" dirty="0"/>
                    </a:p>
                  </a:txBody>
                  <a:tcPr/>
                </a:tc>
                <a:tc>
                  <a:txBody>
                    <a:bodyPr/>
                    <a:lstStyle/>
                    <a:p>
                      <a:r>
                        <a:rPr lang="en-US" dirty="0" smtClean="0"/>
                        <a:t>Cycle stand charges</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r>
                        <a:rPr lang="en-US" dirty="0" smtClean="0"/>
                        <a:t>Y</a:t>
                      </a:r>
                      <a:endParaRPr lang="en-US" dirty="0"/>
                    </a:p>
                  </a:txBody>
                  <a:tcPr/>
                </a:tc>
              </a:tr>
              <a:tr h="1007298">
                <a:tc>
                  <a:txBody>
                    <a:bodyPr/>
                    <a:lstStyle/>
                    <a:p>
                      <a:r>
                        <a:rPr lang="en-US" dirty="0" smtClean="0"/>
                        <a:t>4</a:t>
                      </a:r>
                      <a:endParaRPr lang="en-US" dirty="0"/>
                    </a:p>
                  </a:txBody>
                  <a:tcPr/>
                </a:tc>
                <a:tc>
                  <a:txBody>
                    <a:bodyPr/>
                    <a:lstStyle/>
                    <a:p>
                      <a:r>
                        <a:rPr lang="en-US" dirty="0" smtClean="0"/>
                        <a:t>Rental charges (canteen and others shops )</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endParaRPr lang="en-US" dirty="0"/>
                    </a:p>
                  </a:txBody>
                  <a:tcPr/>
                </a:tc>
                <a:tc>
                  <a:txBody>
                    <a:bodyPr/>
                    <a:lstStyle/>
                    <a:p>
                      <a:r>
                        <a:rPr lang="en-US" dirty="0" smtClean="0"/>
                        <a:t>Y</a:t>
                      </a:r>
                      <a:endParaRPr lang="en-US" dirty="0"/>
                    </a:p>
                  </a:txBody>
                  <a:tcPr/>
                </a:tc>
              </a:tr>
              <a:tr h="1224408">
                <a:tc>
                  <a:txBody>
                    <a:bodyPr/>
                    <a:lstStyle/>
                    <a:p>
                      <a:r>
                        <a:rPr lang="en-US" dirty="0" smtClean="0"/>
                        <a:t>5</a:t>
                      </a:r>
                      <a:endParaRPr lang="en-US" dirty="0"/>
                    </a:p>
                  </a:txBody>
                  <a:tcPr/>
                </a:tc>
                <a:tc>
                  <a:txBody>
                    <a:bodyPr/>
                    <a:lstStyle/>
                    <a:p>
                      <a:r>
                        <a:rPr lang="en-US" dirty="0" smtClean="0"/>
                        <a:t>Charges from organized various institutional  programs</a:t>
                      </a:r>
                      <a:endParaRPr lang="en-US" dirty="0"/>
                    </a:p>
                  </a:txBody>
                  <a:tcPr/>
                </a:tc>
                <a:tc>
                  <a:txBody>
                    <a:bodyPr/>
                    <a:lstStyle/>
                    <a:p>
                      <a:pPr>
                        <a:buFont typeface="Wingdings" pitchFamily="2" charset="2"/>
                        <a:buNone/>
                      </a:pP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endParaRPr lang="en-US" dirty="0"/>
                    </a:p>
                  </a:txBody>
                  <a:tcPr/>
                </a:tc>
                <a:tc>
                  <a:txBody>
                    <a:bodyPr/>
                    <a:lstStyle/>
                    <a:p>
                      <a:r>
                        <a:rPr lang="en-US" dirty="0" smtClean="0"/>
                        <a:t>Y</a:t>
                      </a:r>
                      <a:endParaRPr lang="en-US" dirty="0"/>
                    </a:p>
                  </a:txBody>
                  <a:tcPr/>
                </a:tc>
              </a:tr>
              <a:tr h="702647">
                <a:tc>
                  <a:txBody>
                    <a:bodyPr/>
                    <a:lstStyle/>
                    <a:p>
                      <a:r>
                        <a:rPr lang="en-US" dirty="0" smtClean="0"/>
                        <a:t>6</a:t>
                      </a:r>
                      <a:endParaRPr lang="en-US" dirty="0"/>
                    </a:p>
                  </a:txBody>
                  <a:tcPr/>
                </a:tc>
                <a:tc>
                  <a:txBody>
                    <a:bodyPr/>
                    <a:lstStyle/>
                    <a:p>
                      <a:r>
                        <a:rPr lang="en-US" dirty="0" smtClean="0"/>
                        <a:t>Donations</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pPr>
                        <a:buFont typeface="Wingdings" pitchFamily="2" charset="2"/>
                        <a:buNone/>
                      </a:pPr>
                      <a:r>
                        <a:rPr lang="en-US" dirty="0" smtClean="0"/>
                        <a:t>Y</a:t>
                      </a:r>
                      <a:endParaRPr lang="en-US" dirty="0"/>
                    </a:p>
                  </a:txBody>
                  <a:tcPr/>
                </a:tc>
                <a:tc>
                  <a:txBody>
                    <a:bodyPr/>
                    <a:lstStyle/>
                    <a:p>
                      <a:r>
                        <a:rPr lang="en-US" dirty="0" smtClean="0"/>
                        <a:t>Y</a:t>
                      </a:r>
                      <a:endParaRPr lang="en-US" dirty="0"/>
                    </a:p>
                  </a:txBody>
                  <a:tcPr/>
                </a:tc>
              </a:tr>
            </a:tbl>
          </a:graphicData>
        </a:graphic>
      </p:graphicFrame>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28600"/>
            <a:ext cx="8610600" cy="1200329"/>
          </a:xfrm>
          <a:prstGeom prst="rect">
            <a:avLst/>
          </a:prstGeom>
          <a:ln>
            <a:solidFill>
              <a:schemeClr val="accent1"/>
            </a:solidFill>
          </a:ln>
        </p:spPr>
        <p:txBody>
          <a:bodyPr wrap="square">
            <a:spAutoFit/>
          </a:bodyPr>
          <a:lstStyle/>
          <a:p>
            <a:r>
              <a:rPr lang="en-US" sz="3600" dirty="0" smtClean="0">
                <a:solidFill>
                  <a:schemeClr val="accent1"/>
                </a:solidFill>
              </a:rPr>
              <a:t>6.Activities Conducted at district</a:t>
            </a:r>
          </a:p>
          <a:p>
            <a:r>
              <a:rPr lang="en-US" sz="3600" dirty="0" smtClean="0">
                <a:solidFill>
                  <a:schemeClr val="accent1"/>
                </a:solidFill>
              </a:rPr>
              <a:t> hospitals under JDS </a:t>
            </a:r>
            <a:endParaRPr lang="en-US" sz="3200" dirty="0">
              <a:solidFill>
                <a:schemeClr val="accent1"/>
              </a:solidFill>
            </a:endParaRPr>
          </a:p>
        </p:txBody>
      </p:sp>
      <p:graphicFrame>
        <p:nvGraphicFramePr>
          <p:cNvPr id="4" name="Table 3"/>
          <p:cNvGraphicFramePr>
            <a:graphicFrameLocks noGrp="1"/>
          </p:cNvGraphicFramePr>
          <p:nvPr/>
        </p:nvGraphicFramePr>
        <p:xfrm>
          <a:off x="304800" y="1356360"/>
          <a:ext cx="8686800" cy="5425440"/>
        </p:xfrm>
        <a:graphic>
          <a:graphicData uri="http://schemas.openxmlformats.org/drawingml/2006/table">
            <a:tbl>
              <a:tblPr firstRow="1" bandRow="1">
                <a:tableStyleId>{5C22544A-7EE6-4342-B048-85BDC9FD1C3A}</a:tableStyleId>
              </a:tblPr>
              <a:tblGrid>
                <a:gridCol w="302150"/>
                <a:gridCol w="2492734"/>
                <a:gridCol w="830911"/>
                <a:gridCol w="830911"/>
                <a:gridCol w="1510748"/>
                <a:gridCol w="981986"/>
                <a:gridCol w="830911"/>
                <a:gridCol w="906449"/>
              </a:tblGrid>
              <a:tr h="457200">
                <a:tc>
                  <a:txBody>
                    <a:bodyPr/>
                    <a:lstStyle/>
                    <a:p>
                      <a:r>
                        <a:rPr lang="en-US" sz="1600" dirty="0" smtClean="0"/>
                        <a:t>SN</a:t>
                      </a:r>
                      <a:endParaRPr lang="en-US" sz="1600" dirty="0"/>
                    </a:p>
                  </a:txBody>
                  <a:tcPr/>
                </a:tc>
                <a:tc>
                  <a:txBody>
                    <a:bodyPr/>
                    <a:lstStyle/>
                    <a:p>
                      <a:r>
                        <a:rPr lang="en-US" sz="1600" dirty="0" smtClean="0"/>
                        <a:t>ACTIVITIES </a:t>
                      </a:r>
                      <a:endParaRPr lang="en-US" sz="1600" dirty="0"/>
                    </a:p>
                  </a:txBody>
                  <a:tcPr/>
                </a:tc>
                <a:tc>
                  <a:txBody>
                    <a:bodyPr/>
                    <a:lstStyle/>
                    <a:p>
                      <a:r>
                        <a:rPr lang="en-US" sz="1600" dirty="0" err="1" smtClean="0"/>
                        <a:t>Korba</a:t>
                      </a:r>
                      <a:endParaRPr lang="en-US" sz="1600" dirty="0"/>
                    </a:p>
                  </a:txBody>
                  <a:tcPr/>
                </a:tc>
                <a:tc>
                  <a:txBody>
                    <a:bodyPr/>
                    <a:lstStyle/>
                    <a:p>
                      <a:r>
                        <a:rPr lang="en-US" sz="1600" dirty="0" err="1" smtClean="0"/>
                        <a:t>Baster</a:t>
                      </a:r>
                      <a:endParaRPr lang="en-US" sz="1600" dirty="0" smtClean="0"/>
                    </a:p>
                  </a:txBody>
                  <a:tcPr/>
                </a:tc>
                <a:tc>
                  <a:txBody>
                    <a:bodyPr/>
                    <a:lstStyle/>
                    <a:p>
                      <a:r>
                        <a:rPr lang="en-US" sz="1600" dirty="0" err="1" smtClean="0"/>
                        <a:t>Rajnandgaon</a:t>
                      </a:r>
                      <a:endParaRPr lang="en-US" sz="1600" dirty="0"/>
                    </a:p>
                  </a:txBody>
                  <a:tcPr/>
                </a:tc>
                <a:tc>
                  <a:txBody>
                    <a:bodyPr/>
                    <a:lstStyle/>
                    <a:p>
                      <a:r>
                        <a:rPr lang="en-US" sz="1600" dirty="0" err="1" smtClean="0"/>
                        <a:t>Kanker</a:t>
                      </a:r>
                      <a:endParaRPr lang="en-US" sz="1600" dirty="0"/>
                    </a:p>
                  </a:txBody>
                  <a:tcPr/>
                </a:tc>
                <a:tc>
                  <a:txBody>
                    <a:bodyPr/>
                    <a:lstStyle/>
                    <a:p>
                      <a:r>
                        <a:rPr lang="en-US" sz="1600" dirty="0" err="1" smtClean="0"/>
                        <a:t>Koriya</a:t>
                      </a:r>
                      <a:endParaRPr lang="en-US" sz="1600" dirty="0"/>
                    </a:p>
                  </a:txBody>
                  <a:tcPr/>
                </a:tc>
                <a:tc>
                  <a:txBody>
                    <a:bodyPr/>
                    <a:lstStyle/>
                    <a:p>
                      <a:r>
                        <a:rPr lang="en-US" sz="1600" dirty="0" smtClean="0"/>
                        <a:t>Raipur</a:t>
                      </a:r>
                      <a:endParaRPr lang="en-US" sz="1600" dirty="0"/>
                    </a:p>
                  </a:txBody>
                  <a:tcPr/>
                </a:tc>
              </a:tr>
              <a:tr h="359596">
                <a:tc>
                  <a:txBody>
                    <a:bodyPr/>
                    <a:lstStyle/>
                    <a:p>
                      <a:r>
                        <a:rPr lang="en-US" dirty="0" smtClean="0"/>
                        <a:t>1</a:t>
                      </a:r>
                      <a:endParaRPr lang="en-US" dirty="0"/>
                    </a:p>
                  </a:txBody>
                  <a:tcPr/>
                </a:tc>
                <a:tc>
                  <a:txBody>
                    <a:bodyPr/>
                    <a:lstStyle/>
                    <a:p>
                      <a:r>
                        <a:rPr lang="en-US" dirty="0" smtClean="0"/>
                        <a:t>Payment  of JDS staff</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807720">
                <a:tc>
                  <a:txBody>
                    <a:bodyPr/>
                    <a:lstStyle/>
                    <a:p>
                      <a:r>
                        <a:rPr lang="en-US" dirty="0" smtClean="0"/>
                        <a:t>2</a:t>
                      </a:r>
                      <a:endParaRPr lang="en-US" dirty="0"/>
                    </a:p>
                  </a:txBody>
                  <a:tcPr/>
                </a:tc>
                <a:tc>
                  <a:txBody>
                    <a:bodyPr/>
                    <a:lstStyle/>
                    <a:p>
                      <a:r>
                        <a:rPr lang="en-US" dirty="0" smtClean="0"/>
                        <a:t>National Health Programs at the hospital</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r>
              <a:tr h="629292">
                <a:tc>
                  <a:txBody>
                    <a:bodyPr/>
                    <a:lstStyle/>
                    <a:p>
                      <a:r>
                        <a:rPr lang="en-US" dirty="0" smtClean="0"/>
                        <a:t>3</a:t>
                      </a:r>
                      <a:endParaRPr lang="en-US" dirty="0"/>
                    </a:p>
                  </a:txBody>
                  <a:tcPr/>
                </a:tc>
                <a:tc>
                  <a:txBody>
                    <a:bodyPr/>
                    <a:lstStyle/>
                    <a:p>
                      <a:r>
                        <a:rPr lang="en-US" dirty="0" smtClean="0"/>
                        <a:t>Organize outreach services / health camps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853440">
                <a:tc>
                  <a:txBody>
                    <a:bodyPr/>
                    <a:lstStyle/>
                    <a:p>
                      <a:r>
                        <a:rPr lang="en-US" dirty="0" smtClean="0"/>
                        <a:t>4</a:t>
                      </a:r>
                      <a:endParaRPr lang="en-US" dirty="0"/>
                    </a:p>
                  </a:txBody>
                  <a:tcPr/>
                </a:tc>
                <a:tc>
                  <a:txBody>
                    <a:bodyPr/>
                    <a:lstStyle/>
                    <a:p>
                      <a:r>
                        <a:rPr lang="en-US" dirty="0" smtClean="0"/>
                        <a:t>construction and</a:t>
                      </a:r>
                      <a:r>
                        <a:rPr lang="en-US" baseline="0" dirty="0" smtClean="0"/>
                        <a:t> </a:t>
                      </a:r>
                      <a:r>
                        <a:rPr lang="en-US" dirty="0" smtClean="0"/>
                        <a:t>expansion in the hospital building</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548640">
                <a:tc>
                  <a:txBody>
                    <a:bodyPr/>
                    <a:lstStyle/>
                    <a:p>
                      <a:r>
                        <a:rPr lang="en-US" dirty="0" smtClean="0"/>
                        <a:t>5</a:t>
                      </a:r>
                      <a:endParaRPr lang="en-US" dirty="0"/>
                    </a:p>
                  </a:txBody>
                  <a:tcPr/>
                </a:tc>
                <a:tc>
                  <a:txBody>
                    <a:bodyPr/>
                    <a:lstStyle/>
                    <a:p>
                      <a:r>
                        <a:rPr lang="en-US" dirty="0" smtClean="0"/>
                        <a:t>scientific disposal of hospital waste</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r>
              <a:tr h="594360">
                <a:tc>
                  <a:txBody>
                    <a:bodyPr/>
                    <a:lstStyle/>
                    <a:p>
                      <a:r>
                        <a:rPr lang="en-US" dirty="0" smtClean="0"/>
                        <a:t>6</a:t>
                      </a:r>
                      <a:endParaRPr lang="en-US" dirty="0"/>
                    </a:p>
                  </a:txBody>
                  <a:tcPr/>
                </a:tc>
                <a:tc>
                  <a:txBody>
                    <a:bodyPr/>
                    <a:lstStyle/>
                    <a:p>
                      <a:r>
                        <a:rPr lang="en-US" dirty="0" smtClean="0"/>
                        <a:t>Training for doctors and staff</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59596">
                <a:tc>
                  <a:txBody>
                    <a:bodyPr/>
                    <a:lstStyle/>
                    <a:p>
                      <a:r>
                        <a:rPr lang="en-US" dirty="0" smtClean="0"/>
                        <a:t>7</a:t>
                      </a:r>
                      <a:endParaRPr lang="en-US" dirty="0"/>
                    </a:p>
                  </a:txBody>
                  <a:tcPr/>
                </a:tc>
                <a:tc>
                  <a:txBody>
                    <a:bodyPr/>
                    <a:lstStyle/>
                    <a:p>
                      <a:r>
                        <a:rPr lang="en-US" dirty="0" smtClean="0"/>
                        <a:t>Subsidized medicine</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198120">
                <a:tc>
                  <a:txBody>
                    <a:bodyPr/>
                    <a:lstStyle/>
                    <a:p>
                      <a:r>
                        <a:rPr lang="en-US" dirty="0" smtClean="0"/>
                        <a:t>8</a:t>
                      </a:r>
                      <a:endParaRPr lang="en-US" dirty="0"/>
                    </a:p>
                  </a:txBody>
                  <a:tcPr/>
                </a:tc>
                <a:tc>
                  <a:txBody>
                    <a:bodyPr/>
                    <a:lstStyle/>
                    <a:p>
                      <a:r>
                        <a:rPr lang="en-US" dirty="0" smtClean="0"/>
                        <a:t> Diagnostic facilities </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bl>
          </a:graphicData>
        </a:graphic>
      </p:graphicFrame>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441641"/>
          <a:ext cx="8763000" cy="6263959"/>
        </p:xfrm>
        <a:graphic>
          <a:graphicData uri="http://schemas.openxmlformats.org/drawingml/2006/table">
            <a:tbl>
              <a:tblPr firstRow="1" bandRow="1">
                <a:tableStyleId>{5C22544A-7EE6-4342-B048-85BDC9FD1C3A}</a:tableStyleId>
              </a:tblPr>
              <a:tblGrid>
                <a:gridCol w="381000"/>
                <a:gridCol w="2438399"/>
                <a:gridCol w="838200"/>
                <a:gridCol w="838200"/>
                <a:gridCol w="1524001"/>
                <a:gridCol w="990600"/>
                <a:gridCol w="838200"/>
                <a:gridCol w="914400"/>
              </a:tblGrid>
              <a:tr h="576897">
                <a:tc>
                  <a:txBody>
                    <a:bodyPr/>
                    <a:lstStyle/>
                    <a:p>
                      <a:r>
                        <a:rPr lang="en-US" sz="1600" dirty="0" smtClean="0"/>
                        <a:t>SN</a:t>
                      </a:r>
                      <a:endParaRPr lang="en-US" sz="1600" dirty="0"/>
                    </a:p>
                  </a:txBody>
                  <a:tcPr/>
                </a:tc>
                <a:tc>
                  <a:txBody>
                    <a:bodyPr/>
                    <a:lstStyle/>
                    <a:p>
                      <a:r>
                        <a:rPr lang="en-US" sz="1600" dirty="0" smtClean="0"/>
                        <a:t>ACTIVITIES </a:t>
                      </a:r>
                      <a:endParaRPr lang="en-US" sz="1600" dirty="0"/>
                    </a:p>
                  </a:txBody>
                  <a:tcPr/>
                </a:tc>
                <a:tc>
                  <a:txBody>
                    <a:bodyPr/>
                    <a:lstStyle/>
                    <a:p>
                      <a:r>
                        <a:rPr lang="en-US" sz="1600" dirty="0" err="1" smtClean="0"/>
                        <a:t>Korba</a:t>
                      </a:r>
                      <a:endParaRPr lang="en-US" sz="1600" dirty="0"/>
                    </a:p>
                  </a:txBody>
                  <a:tcPr/>
                </a:tc>
                <a:tc>
                  <a:txBody>
                    <a:bodyPr/>
                    <a:lstStyle/>
                    <a:p>
                      <a:r>
                        <a:rPr lang="en-US" sz="1600" dirty="0" err="1" smtClean="0"/>
                        <a:t>Baster</a:t>
                      </a:r>
                      <a:endParaRPr lang="en-US" sz="1600" dirty="0" smtClean="0"/>
                    </a:p>
                  </a:txBody>
                  <a:tcPr/>
                </a:tc>
                <a:tc>
                  <a:txBody>
                    <a:bodyPr/>
                    <a:lstStyle/>
                    <a:p>
                      <a:r>
                        <a:rPr lang="en-US" sz="1600" dirty="0" err="1" smtClean="0"/>
                        <a:t>Rajnandgaon</a:t>
                      </a:r>
                      <a:endParaRPr lang="en-US" sz="1600" dirty="0"/>
                    </a:p>
                  </a:txBody>
                  <a:tcPr/>
                </a:tc>
                <a:tc>
                  <a:txBody>
                    <a:bodyPr/>
                    <a:lstStyle/>
                    <a:p>
                      <a:r>
                        <a:rPr lang="en-US" sz="1600" dirty="0" err="1" smtClean="0"/>
                        <a:t>Kanker</a:t>
                      </a:r>
                      <a:endParaRPr lang="en-US" sz="1600" dirty="0"/>
                    </a:p>
                  </a:txBody>
                  <a:tcPr/>
                </a:tc>
                <a:tc>
                  <a:txBody>
                    <a:bodyPr/>
                    <a:lstStyle/>
                    <a:p>
                      <a:r>
                        <a:rPr lang="en-US" sz="1600" dirty="0" err="1" smtClean="0"/>
                        <a:t>Koriya</a:t>
                      </a:r>
                      <a:endParaRPr lang="en-US" sz="1600" dirty="0"/>
                    </a:p>
                  </a:txBody>
                  <a:tcPr/>
                </a:tc>
                <a:tc>
                  <a:txBody>
                    <a:bodyPr/>
                    <a:lstStyle/>
                    <a:p>
                      <a:r>
                        <a:rPr lang="en-US" sz="1600" dirty="0" smtClean="0"/>
                        <a:t>Raipur</a:t>
                      </a:r>
                      <a:endParaRPr lang="en-US" sz="1600" dirty="0"/>
                    </a:p>
                  </a:txBody>
                  <a:tcPr/>
                </a:tc>
              </a:tr>
              <a:tr h="417898">
                <a:tc>
                  <a:txBody>
                    <a:bodyPr/>
                    <a:lstStyle/>
                    <a:p>
                      <a:r>
                        <a:rPr lang="en-US" dirty="0" smtClean="0"/>
                        <a:t>9</a:t>
                      </a:r>
                      <a:endParaRPr lang="en-US" dirty="0"/>
                    </a:p>
                  </a:txBody>
                  <a:tcPr/>
                </a:tc>
                <a:tc>
                  <a:txBody>
                    <a:bodyPr/>
                    <a:lstStyle/>
                    <a:p>
                      <a:r>
                        <a:rPr lang="en-US" dirty="0" smtClean="0"/>
                        <a:t>Transport facility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endParaRPr lang="en-US" dirty="0"/>
                    </a:p>
                  </a:txBody>
                  <a:tcPr/>
                </a:tc>
              </a:tr>
              <a:tr h="417898">
                <a:tc>
                  <a:txBody>
                    <a:bodyPr/>
                    <a:lstStyle/>
                    <a:p>
                      <a:r>
                        <a:rPr lang="en-US" dirty="0" smtClean="0"/>
                        <a:t>10</a:t>
                      </a:r>
                      <a:endParaRPr lang="en-US" dirty="0"/>
                    </a:p>
                  </a:txBody>
                  <a:tcPr/>
                </a:tc>
                <a:tc>
                  <a:txBody>
                    <a:bodyPr/>
                    <a:lstStyle/>
                    <a:p>
                      <a:r>
                        <a:rPr lang="en-US" dirty="0" smtClean="0"/>
                        <a:t>subsidized food</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endParaRPr lang="en-US"/>
                    </a:p>
                  </a:txBody>
                  <a:tcPr/>
                </a:tc>
                <a:tc>
                  <a:txBody>
                    <a:bodyPr/>
                    <a:lstStyle/>
                    <a:p>
                      <a:endParaRPr lang="en-US" dirty="0"/>
                    </a:p>
                  </a:txBody>
                  <a:tcPr/>
                </a:tc>
              </a:tr>
              <a:tr h="649800">
                <a:tc>
                  <a:txBody>
                    <a:bodyPr/>
                    <a:lstStyle/>
                    <a:p>
                      <a:r>
                        <a:rPr lang="en-US" dirty="0" smtClean="0"/>
                        <a:t>11</a:t>
                      </a:r>
                      <a:endParaRPr lang="en-US" dirty="0"/>
                    </a:p>
                  </a:txBody>
                  <a:tcPr/>
                </a:tc>
                <a:tc>
                  <a:txBody>
                    <a:bodyPr/>
                    <a:lstStyle/>
                    <a:p>
                      <a:r>
                        <a:rPr lang="en-US" dirty="0" smtClean="0"/>
                        <a:t>Availability of drinking water </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r>
              <a:tr h="910890">
                <a:tc>
                  <a:txBody>
                    <a:bodyPr/>
                    <a:lstStyle/>
                    <a:p>
                      <a:r>
                        <a:rPr lang="en-US" dirty="0" smtClean="0"/>
                        <a:t>12</a:t>
                      </a:r>
                      <a:endParaRPr lang="en-US" dirty="0"/>
                    </a:p>
                  </a:txBody>
                  <a:tcPr/>
                </a:tc>
                <a:tc>
                  <a:txBody>
                    <a:bodyPr/>
                    <a:lstStyle/>
                    <a:p>
                      <a:r>
                        <a:rPr lang="en-US" dirty="0" smtClean="0"/>
                        <a:t>Cleanliness and renovation of bathroom and wards</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637624">
                <a:tc>
                  <a:txBody>
                    <a:bodyPr/>
                    <a:lstStyle/>
                    <a:p>
                      <a:r>
                        <a:rPr lang="en-US" dirty="0" smtClean="0"/>
                        <a:t>13</a:t>
                      </a:r>
                      <a:endParaRPr lang="en-US" dirty="0"/>
                    </a:p>
                  </a:txBody>
                  <a:tcPr/>
                </a:tc>
                <a:tc>
                  <a:txBody>
                    <a:bodyPr/>
                    <a:lstStyle/>
                    <a:p>
                      <a:r>
                        <a:rPr lang="en-US" dirty="0" smtClean="0"/>
                        <a:t>Infrastructure development </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r>
              <a:tr h="637624">
                <a:tc>
                  <a:txBody>
                    <a:bodyPr/>
                    <a:lstStyle/>
                    <a:p>
                      <a:r>
                        <a:rPr lang="en-US" dirty="0" smtClean="0"/>
                        <a:t>14</a:t>
                      </a:r>
                      <a:endParaRPr lang="en-US" dirty="0"/>
                    </a:p>
                  </a:txBody>
                  <a:tcPr/>
                </a:tc>
                <a:tc>
                  <a:txBody>
                    <a:bodyPr/>
                    <a:lstStyle/>
                    <a:p>
                      <a:r>
                        <a:rPr lang="en-US" dirty="0" smtClean="0"/>
                        <a:t>Renovation of hospital building</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637624">
                <a:tc>
                  <a:txBody>
                    <a:bodyPr/>
                    <a:lstStyle/>
                    <a:p>
                      <a:r>
                        <a:rPr lang="en-US" dirty="0" smtClean="0"/>
                        <a:t>15</a:t>
                      </a:r>
                      <a:endParaRPr lang="en-US" dirty="0"/>
                    </a:p>
                  </a:txBody>
                  <a:tcPr/>
                </a:tc>
                <a:tc>
                  <a:txBody>
                    <a:bodyPr/>
                    <a:lstStyle/>
                    <a:p>
                      <a:r>
                        <a:rPr lang="en-US" dirty="0" smtClean="0"/>
                        <a:t>Making posters in hospitals</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Y</a:t>
                      </a:r>
                      <a:endParaRPr lang="en-US" dirty="0"/>
                    </a:p>
                  </a:txBody>
                  <a:tcPr/>
                </a:tc>
              </a:tr>
              <a:tr h="637624">
                <a:tc>
                  <a:txBody>
                    <a:bodyPr/>
                    <a:lstStyle/>
                    <a:p>
                      <a:r>
                        <a:rPr lang="en-US" dirty="0" smtClean="0"/>
                        <a:t>16</a:t>
                      </a:r>
                      <a:endParaRPr lang="en-US" dirty="0"/>
                    </a:p>
                  </a:txBody>
                  <a:tcPr/>
                </a:tc>
                <a:tc>
                  <a:txBody>
                    <a:bodyPr/>
                    <a:lstStyle/>
                    <a:p>
                      <a:r>
                        <a:rPr lang="en-US" dirty="0" smtClean="0"/>
                        <a:t>Specialization services through doctors</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r h="724523">
                <a:tc>
                  <a:txBody>
                    <a:bodyPr/>
                    <a:lstStyle/>
                    <a:p>
                      <a:r>
                        <a:rPr lang="en-US" dirty="0" smtClean="0"/>
                        <a:t>17</a:t>
                      </a:r>
                      <a:endParaRPr lang="en-US" dirty="0"/>
                    </a:p>
                  </a:txBody>
                  <a:tcPr/>
                </a:tc>
                <a:tc>
                  <a:txBody>
                    <a:bodyPr/>
                    <a:lstStyle/>
                    <a:p>
                      <a:r>
                        <a:rPr lang="en-US" dirty="0" smtClean="0"/>
                        <a:t>(POL )Petrol allowance </a:t>
                      </a:r>
                      <a:endParaRPr lang="en-US" dirty="0"/>
                    </a:p>
                  </a:txBody>
                  <a:tcPr/>
                </a:tc>
                <a:tc>
                  <a:txBody>
                    <a:bodyPr/>
                    <a:lstStyle/>
                    <a:p>
                      <a:r>
                        <a:rPr lang="en-US" dirty="0" smtClean="0"/>
                        <a:t>Y</a:t>
                      </a:r>
                      <a:endParaRPr lang="en-US" dirty="0"/>
                    </a:p>
                  </a:txBody>
                  <a:tcPr/>
                </a:tc>
                <a:tc>
                  <a:txBody>
                    <a:bodyPr/>
                    <a:lstStyle/>
                    <a:p>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c>
                  <a:txBody>
                    <a:bodyPr/>
                    <a:lstStyle/>
                    <a:p>
                      <a:r>
                        <a:rPr lang="en-US" dirty="0" smtClean="0"/>
                        <a:t>Y</a:t>
                      </a:r>
                      <a:endParaRPr lang="en-US" dirty="0"/>
                    </a:p>
                  </a:txBody>
                  <a:tcPr/>
                </a:tc>
              </a:tr>
            </a:tbl>
          </a:graphicData>
        </a:graphic>
      </p:graphicFrame>
      <p:pic>
        <p:nvPicPr>
          <p:cNvPr id="3" name="Picture 2"/>
          <p:cNvPicPr>
            <a:picLocks noChangeAspect="1" noChangeArrowheads="1"/>
          </p:cNvPicPr>
          <p:nvPr/>
        </p:nvPicPr>
        <p:blipFill>
          <a:blip r:embed="rId2" cstate="print"/>
          <a:srcRect/>
          <a:stretch>
            <a:fillRect/>
          </a:stretch>
        </p:blipFill>
        <p:spPr bwMode="auto">
          <a:xfrm>
            <a:off x="7696200" y="1"/>
            <a:ext cx="1447800" cy="533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96112"/>
          </a:xfrm>
        </p:spPr>
        <p:txBody>
          <a:bodyPr>
            <a:normAutofit fontScale="90000"/>
          </a:bodyPr>
          <a:lstStyle/>
          <a:p>
            <a:pPr algn="ctr"/>
            <a:r>
              <a:rPr lang="en-US" sz="4400" dirty="0" smtClean="0"/>
              <a:t>7. Awareness level of  Clients</a:t>
            </a:r>
            <a:br>
              <a:rPr lang="en-US" sz="4400" dirty="0" smtClean="0"/>
            </a:br>
            <a:r>
              <a:rPr lang="en-US" sz="4400" dirty="0" smtClean="0"/>
              <a:t>(patients) Regarding JDS</a:t>
            </a:r>
            <a:endParaRPr lang="en-US" dirty="0"/>
          </a:p>
        </p:txBody>
      </p:sp>
      <p:graphicFrame>
        <p:nvGraphicFramePr>
          <p:cNvPr id="6" name="Content Placeholder 5"/>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Perception of old Clients(patients) Regarding Improvements at the Hospitals</a:t>
            </a:r>
            <a:endParaRPr lang="en-US" sz="36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1.	Were  you satisfied with the cleanliness of the room of the district hospitals? </a:t>
            </a:r>
          </a:p>
          <a:p>
            <a:pPr algn="just">
              <a:buNone/>
            </a:pPr>
            <a:r>
              <a:rPr lang="en-US" dirty="0" smtClean="0"/>
              <a:t>2.	Were you satisfied with the cleanliness of the toilet of the district hospitals?</a:t>
            </a:r>
          </a:p>
          <a:p>
            <a:pPr algn="just">
              <a:buNone/>
            </a:pPr>
            <a:r>
              <a:rPr lang="en-US" dirty="0" smtClean="0"/>
              <a:t>3.	Were you satisfied with the transport facility provided from the Hospital?</a:t>
            </a:r>
          </a:p>
          <a:p>
            <a:pPr algn="just">
              <a:buNone/>
            </a:pPr>
            <a:r>
              <a:rPr lang="en-US" dirty="0" smtClean="0"/>
              <a:t>4.	Were you satisfied regarding availability of medicine in district hospital?</a:t>
            </a:r>
          </a:p>
          <a:p>
            <a:pPr algn="just">
              <a:buNone/>
            </a:pPr>
            <a:r>
              <a:rPr lang="en-US" dirty="0" smtClean="0"/>
              <a:t>5.	Were you satisfied with the investigation facility which is provided from the Hospital?</a:t>
            </a:r>
          </a:p>
          <a:p>
            <a:pPr algn="just">
              <a:buNone/>
            </a:pPr>
            <a:r>
              <a:rPr lang="en-US" dirty="0" smtClean="0"/>
              <a:t>6.	Were you satisfied with the Facilities Provided (emergency services) during night hours in the district hospital?</a:t>
            </a:r>
          </a:p>
          <a:p>
            <a:pPr algn="just">
              <a:buNone/>
            </a:pPr>
            <a:r>
              <a:rPr lang="en-US" dirty="0" smtClean="0"/>
              <a:t>7.	Were you satisfied with the Present Services (availability of doctors in hospitals) in the hospital?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INTRODUCTION</a:t>
            </a:r>
            <a:endParaRPr lang="en-US" sz="4400" dirty="0"/>
          </a:p>
        </p:txBody>
      </p:sp>
      <p:sp>
        <p:nvSpPr>
          <p:cNvPr id="3" name="Content Placeholder 2"/>
          <p:cNvSpPr>
            <a:spLocks noGrp="1"/>
          </p:cNvSpPr>
          <p:nvPr>
            <p:ph idx="1"/>
          </p:nvPr>
        </p:nvSpPr>
        <p:spPr>
          <a:xfrm>
            <a:off x="457200" y="2286000"/>
            <a:ext cx="8229600" cy="4038600"/>
          </a:xfrm>
        </p:spPr>
        <p:txBody>
          <a:bodyPr>
            <a:normAutofit/>
          </a:bodyPr>
          <a:lstStyle/>
          <a:p>
            <a:pPr algn="just">
              <a:buNone/>
            </a:pPr>
            <a:r>
              <a:rPr lang="en-US" dirty="0" smtClean="0"/>
              <a:t>   </a:t>
            </a:r>
            <a:r>
              <a:rPr lang="en-US" dirty="0" err="1" smtClean="0"/>
              <a:t>Jeevan</a:t>
            </a:r>
            <a:r>
              <a:rPr lang="en-US" dirty="0" smtClean="0"/>
              <a:t> deep </a:t>
            </a:r>
            <a:r>
              <a:rPr lang="en-US" dirty="0" err="1" smtClean="0"/>
              <a:t>samiti</a:t>
            </a:r>
            <a:r>
              <a:rPr lang="en-US" dirty="0" smtClean="0"/>
              <a:t>(JDS)/</a:t>
            </a:r>
            <a:r>
              <a:rPr lang="en-US" dirty="0" err="1" smtClean="0"/>
              <a:t>Rogi</a:t>
            </a:r>
            <a:r>
              <a:rPr lang="en-US" dirty="0" smtClean="0"/>
              <a:t> </a:t>
            </a:r>
            <a:r>
              <a:rPr lang="en-US" dirty="0" err="1" smtClean="0"/>
              <a:t>Kalyan</a:t>
            </a:r>
            <a:r>
              <a:rPr lang="en-US" dirty="0" smtClean="0"/>
              <a:t> </a:t>
            </a:r>
            <a:r>
              <a:rPr lang="en-US" dirty="0" err="1" smtClean="0"/>
              <a:t>Samiti</a:t>
            </a:r>
            <a:r>
              <a:rPr lang="en-US" dirty="0" smtClean="0"/>
              <a:t> (RKS), is one of the component of NRHM, envisages the effective decentralization and monitoring of health services through active community participation to make public healthcare facility more accountable and thereby improving its performance.</a:t>
            </a:r>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extLst>
      <p:ext uri="{BB962C8B-B14F-4D97-AF65-F5344CB8AC3E}">
        <p14:creationId xmlns="" xmlns:p14="http://schemas.microsoft.com/office/powerpoint/2010/main" val="27758640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447800"/>
          </a:xfrm>
        </p:spPr>
        <p:txBody>
          <a:bodyPr>
            <a:noAutofit/>
          </a:bodyPr>
          <a:lstStyle/>
          <a:p>
            <a:r>
              <a:rPr lang="en-US" sz="3600" dirty="0" smtClean="0"/>
              <a:t>PERCENTAGE OF SATISFACTION LEVEL OF PATIENTS IN BASTER DISTRICT</a:t>
            </a:r>
            <a:endParaRPr lang="en-US" sz="3600" dirty="0"/>
          </a:p>
        </p:txBody>
      </p:sp>
      <p:graphicFrame>
        <p:nvGraphicFramePr>
          <p:cNvPr id="4" name="Content Placeholder 3"/>
          <p:cNvGraphicFramePr>
            <a:graphicFrameLocks noGrp="1"/>
          </p:cNvGraphicFramePr>
          <p:nvPr>
            <p:ph idx="1"/>
          </p:nvPr>
        </p:nvGraphicFramePr>
        <p:xfrm>
          <a:off x="457200" y="24685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PERCENTAGE OF SATISFACTION LEVEL</a:t>
            </a:r>
            <a:br>
              <a:rPr lang="en-US" sz="3600" dirty="0" smtClean="0"/>
            </a:br>
            <a:r>
              <a:rPr lang="en-US" sz="3600" dirty="0" smtClean="0"/>
              <a:t> IN KORBA DISTRICT</a:t>
            </a:r>
            <a:endParaRPr lang="en-US" sz="36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PERCENTAGE OF SATISFACTION LEVEL</a:t>
            </a:r>
            <a:br>
              <a:rPr lang="en-US" sz="3600" dirty="0" smtClean="0"/>
            </a:br>
            <a:r>
              <a:rPr lang="en-US" sz="3600" dirty="0" smtClean="0"/>
              <a:t> IN RAJNANDGAON DISTRICT</a:t>
            </a:r>
            <a:endParaRPr lang="en-US" sz="36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PERCENTAGE OF SATISFACTION LEVEL</a:t>
            </a:r>
            <a:br>
              <a:rPr lang="en-US" sz="3600" dirty="0" smtClean="0"/>
            </a:br>
            <a:r>
              <a:rPr lang="en-US" sz="3600" dirty="0" smtClean="0"/>
              <a:t> IN KAKNER DISTRICT</a:t>
            </a:r>
            <a:endParaRPr lang="en-US" sz="36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PERCENTAGE OF SATISFACTION LEVEL</a:t>
            </a:r>
            <a:br>
              <a:rPr lang="en-US" sz="3600" dirty="0" smtClean="0"/>
            </a:br>
            <a:r>
              <a:rPr lang="en-US" sz="3600" dirty="0" smtClean="0"/>
              <a:t> IN KORIYA DISTRICT</a:t>
            </a:r>
            <a:endParaRPr lang="en-US" sz="36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PERCENTAGE OF SATISFACTION LEVEL</a:t>
            </a:r>
            <a:br>
              <a:rPr lang="en-US" sz="3600" dirty="0" smtClean="0"/>
            </a:br>
            <a:r>
              <a:rPr lang="en-US" sz="3600" dirty="0" smtClean="0"/>
              <a:t> IN RAIPUR DISTRICT</a:t>
            </a:r>
            <a:endParaRPr lang="en-US" sz="3600"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514350" indent="-514350" algn="just">
              <a:buNone/>
            </a:pPr>
            <a:r>
              <a:rPr lang="en-US" dirty="0" smtClean="0"/>
              <a:t>1. The JDS has been formed at all DH  as per the guidelines.</a:t>
            </a:r>
          </a:p>
          <a:p>
            <a:pPr marL="514350" indent="-514350" algn="just">
              <a:buNone/>
            </a:pPr>
            <a:r>
              <a:rPr lang="en-US" dirty="0" smtClean="0"/>
              <a:t>2.  There is apparently no obstacle in the flow of funds pertaining to collection of  central grants for JDS and other Income generation through setting up of commercial complexes, shops and user fees.</a:t>
            </a:r>
          </a:p>
          <a:p>
            <a:pPr marL="514350" indent="-514350" algn="just">
              <a:buNone/>
            </a:pPr>
            <a:r>
              <a:rPr lang="en-US" dirty="0" smtClean="0"/>
              <a:t>3.  The utilization of these funds for infrastructural strengthening and patients support  also appears adequate.</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52600"/>
            <a:ext cx="8229600" cy="4572000"/>
          </a:xfrm>
        </p:spPr>
        <p:txBody>
          <a:bodyPr/>
          <a:lstStyle/>
          <a:p>
            <a:pPr algn="just">
              <a:buNone/>
            </a:pPr>
            <a:r>
              <a:rPr lang="en-US" dirty="0" smtClean="0"/>
              <a:t>4. The main inhibitors to the effective functioning of JDS are poor awareness of the members regarding the objectives of JDS, and the lack of motivation/interest in meetings, as also delayed or non implementation of decisions.  </a:t>
            </a:r>
          </a:p>
          <a:p>
            <a:pPr algn="just">
              <a:buNone/>
            </a:pPr>
            <a:r>
              <a:rPr lang="en-US" dirty="0" smtClean="0"/>
              <a:t>5.More number of clients (patients ) is not  aware about JDS at the studied in  DH, but they felt better changes in services compared to previous two three years.</a:t>
            </a:r>
          </a:p>
          <a:p>
            <a:pPr>
              <a:buNone/>
            </a:pP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smtClean="0"/>
              <a:t>6.Patients wanted more improvement in the quality of health care, in relation to availability of medicines, basic and specialist doctors, availability of basic facilities and investigations</a:t>
            </a:r>
          </a:p>
          <a:p>
            <a:pPr algn="just">
              <a:buNone/>
            </a:pPr>
            <a:r>
              <a:rPr lang="en-US" dirty="0" smtClean="0"/>
              <a:t>7.Korba and </a:t>
            </a:r>
            <a:r>
              <a:rPr lang="en-US" dirty="0" err="1" smtClean="0"/>
              <a:t>Rajnandgaon</a:t>
            </a:r>
            <a:r>
              <a:rPr lang="en-US" dirty="0" smtClean="0"/>
              <a:t> shows a  high quality in services provided by district hospital where higher number of patients(more than </a:t>
            </a:r>
            <a:r>
              <a:rPr lang="en-US" dirty="0" smtClean="0">
                <a:latin typeface="+mj-lt"/>
              </a:rPr>
              <a:t>40</a:t>
            </a:r>
            <a:r>
              <a:rPr lang="en-US" dirty="0" smtClean="0"/>
              <a:t>% ) highly  satisfied by the services in hospital.</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8. </a:t>
            </a:r>
            <a:r>
              <a:rPr lang="en-US" dirty="0" err="1" smtClean="0"/>
              <a:t>Kanker</a:t>
            </a:r>
            <a:r>
              <a:rPr lang="en-US" dirty="0" smtClean="0"/>
              <a:t> and Raipur shows a average performance in  health care services  where approximately 40% patients highly satisfied with the services provided in district hospital .</a:t>
            </a:r>
          </a:p>
          <a:p>
            <a:pPr>
              <a:buNone/>
            </a:pPr>
            <a:r>
              <a:rPr lang="en-US" dirty="0" smtClean="0"/>
              <a:t>9. </a:t>
            </a:r>
            <a:r>
              <a:rPr lang="en-US" dirty="0" err="1" smtClean="0"/>
              <a:t>Baster</a:t>
            </a:r>
            <a:r>
              <a:rPr lang="en-US" dirty="0" smtClean="0"/>
              <a:t> and </a:t>
            </a:r>
            <a:r>
              <a:rPr lang="en-US" dirty="0" err="1" smtClean="0"/>
              <a:t>Koriya</a:t>
            </a:r>
            <a:r>
              <a:rPr lang="en-US" dirty="0" smtClean="0"/>
              <a:t> shows a low performance in health services where less than approximately </a:t>
            </a:r>
            <a:r>
              <a:rPr lang="en-US" dirty="0" smtClean="0">
                <a:latin typeface="+mj-lt"/>
              </a:rPr>
              <a:t>20</a:t>
            </a:r>
            <a:r>
              <a:rPr lang="en-US" dirty="0" smtClean="0"/>
              <a:t>% patients satisfied with the services provided from hospital and given the excellent remarks.</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56488"/>
          </a:xfrm>
        </p:spPr>
        <p:txBody>
          <a:bodyPr>
            <a:noAutofit/>
          </a:bodyPr>
          <a:lstStyle/>
          <a:p>
            <a:pPr algn="ctr"/>
            <a:r>
              <a:rPr lang="en-US" sz="4000" dirty="0" smtClean="0"/>
              <a:t>Genesis of JDS/RKS</a:t>
            </a:r>
            <a:br>
              <a:rPr lang="en-US" sz="4000" dirty="0" smtClean="0"/>
            </a:br>
            <a:endParaRPr lang="en-US" sz="4000" dirty="0"/>
          </a:p>
        </p:txBody>
      </p:sp>
      <p:sp>
        <p:nvSpPr>
          <p:cNvPr id="3" name="Content Placeholder 2"/>
          <p:cNvSpPr>
            <a:spLocks noGrp="1"/>
          </p:cNvSpPr>
          <p:nvPr>
            <p:ph idx="1"/>
          </p:nvPr>
        </p:nvSpPr>
        <p:spPr>
          <a:xfrm>
            <a:off x="457200" y="1752600"/>
            <a:ext cx="8229600" cy="4389120"/>
          </a:xfrm>
        </p:spPr>
        <p:txBody>
          <a:bodyPr>
            <a:normAutofit fontScale="92500"/>
          </a:bodyPr>
          <a:lstStyle/>
          <a:p>
            <a:pPr algn="just"/>
            <a:r>
              <a:rPr lang="en-US" b="1" dirty="0"/>
              <a:t> </a:t>
            </a:r>
            <a:r>
              <a:rPr lang="en-US" dirty="0" smtClean="0"/>
              <a:t>Originated as a committee of people’s representatives at a hospital in Indore, Madhya Pradesh. Later incorporated in NRHM.</a:t>
            </a:r>
            <a:endParaRPr lang="en-US" dirty="0"/>
          </a:p>
          <a:p>
            <a:pPr algn="just"/>
            <a:r>
              <a:rPr lang="en-US" dirty="0" smtClean="0"/>
              <a:t>District </a:t>
            </a:r>
            <a:r>
              <a:rPr lang="en-US" dirty="0"/>
              <a:t>collector of Indore Mr. </a:t>
            </a:r>
            <a:r>
              <a:rPr lang="en-US" dirty="0" err="1"/>
              <a:t>S.R.Mohanty</a:t>
            </a:r>
            <a:r>
              <a:rPr lang="en-US" dirty="0"/>
              <a:t> with the help of his official power established hospital management committee called </a:t>
            </a:r>
            <a:r>
              <a:rPr lang="en-US" dirty="0" err="1"/>
              <a:t>Rogi</a:t>
            </a:r>
            <a:r>
              <a:rPr lang="en-US" dirty="0"/>
              <a:t> </a:t>
            </a:r>
            <a:r>
              <a:rPr lang="en-US" dirty="0" err="1"/>
              <a:t>Kalyan</a:t>
            </a:r>
            <a:r>
              <a:rPr lang="en-US" dirty="0"/>
              <a:t> </a:t>
            </a:r>
            <a:r>
              <a:rPr lang="en-US" dirty="0" err="1"/>
              <a:t>Samiti</a:t>
            </a:r>
            <a:r>
              <a:rPr lang="en-US" dirty="0"/>
              <a:t> to raise the fund for running the hospital and for the welfare of patients. </a:t>
            </a:r>
          </a:p>
          <a:p>
            <a:pPr algn="just"/>
            <a:r>
              <a:rPr lang="en-US" dirty="0" smtClean="0"/>
              <a:t>With </a:t>
            </a:r>
            <a:r>
              <a:rPr lang="en-US" dirty="0"/>
              <a:t>the success of RKS the Chief Minister </a:t>
            </a:r>
            <a:r>
              <a:rPr lang="en-US" dirty="0" smtClean="0"/>
              <a:t>integrated </a:t>
            </a:r>
            <a:r>
              <a:rPr lang="en-US" dirty="0"/>
              <a:t>this concept in public health care system and ordered formation of RKS across all district level public hospitals of Madhya </a:t>
            </a:r>
            <a:r>
              <a:rPr lang="en-US" dirty="0" smtClean="0"/>
              <a:t>Pradesh.</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extLst>
      <p:ext uri="{BB962C8B-B14F-4D97-AF65-F5344CB8AC3E}">
        <p14:creationId xmlns="" xmlns:p14="http://schemas.microsoft.com/office/powerpoint/2010/main" val="28675067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Recommendation of the study</a:t>
            </a:r>
            <a:endParaRPr lang="en-US" sz="4400"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1. State need to  conduct  specific capacity building trainings or workshops for the Committee members.</a:t>
            </a:r>
          </a:p>
          <a:p>
            <a:pPr algn="just">
              <a:buNone/>
            </a:pPr>
            <a:r>
              <a:rPr lang="en-US" dirty="0" smtClean="0"/>
              <a:t>2.The state nodal officer should be appointed for strengthening the implementation and monitoring of the </a:t>
            </a:r>
            <a:r>
              <a:rPr lang="en-US" dirty="0" err="1" smtClean="0"/>
              <a:t>samiti</a:t>
            </a:r>
            <a:r>
              <a:rPr lang="en-US" dirty="0" smtClean="0"/>
              <a:t>.</a:t>
            </a:r>
          </a:p>
          <a:p>
            <a:pPr algn="just">
              <a:buNone/>
            </a:pPr>
            <a:r>
              <a:rPr lang="en-US" dirty="0" smtClean="0"/>
              <a:t>3.	To ensure effective monitoring of the funds disbursed under the scheme all districts should be instructed to provide facility wise action plan for all JDS. For this the state will provide detailed plan formats to the respective district nodal officers. This format will contain all details of previous expenditure, available balance as well as the future plan of work activity and projected expenditure</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smtClean="0"/>
              <a:t>4.There is a need for involving the local electronic and print media to create awareness regarding the JDS.</a:t>
            </a:r>
          </a:p>
          <a:p>
            <a:pPr algn="just">
              <a:buNone/>
            </a:pPr>
            <a:r>
              <a:rPr lang="en-US" dirty="0" smtClean="0"/>
              <a:t>5.	There is a need to Utilize technical experts for health care through hiring of specialist doctors and out sourcing lab services etc. Also JDS funds being utilized for life saving activities like hiring of private vehicles for transportation of patients in times emergencies and complications.</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6. Special incentives to the JDS members be provided to increase their motivational levels.</a:t>
            </a:r>
          </a:p>
          <a:p>
            <a:pPr>
              <a:buNone/>
            </a:pPr>
            <a:r>
              <a:rPr lang="en-US" dirty="0" smtClean="0"/>
              <a:t>7. More number of ASHAs are to be engaged to share the increased burden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Limitations of the Study</a:t>
            </a:r>
            <a:endParaRPr lang="en-US" sz="4400" dirty="0"/>
          </a:p>
        </p:txBody>
      </p:sp>
      <p:sp>
        <p:nvSpPr>
          <p:cNvPr id="3" name="Content Placeholder 2"/>
          <p:cNvSpPr>
            <a:spLocks noGrp="1"/>
          </p:cNvSpPr>
          <p:nvPr>
            <p:ph idx="1"/>
          </p:nvPr>
        </p:nvSpPr>
        <p:spPr/>
        <p:txBody>
          <a:bodyPr>
            <a:normAutofit lnSpcReduction="10000"/>
          </a:bodyPr>
          <a:lstStyle/>
          <a:p>
            <a:pPr algn="just">
              <a:buNone/>
            </a:pPr>
            <a:r>
              <a:rPr lang="en-US" dirty="0" smtClean="0"/>
              <a:t>1.	The sample size for the study was inadequate, So it may not generalize the findings for all the district hospital of Chhattisgarh. </a:t>
            </a:r>
          </a:p>
          <a:p>
            <a:pPr algn="just">
              <a:buNone/>
            </a:pPr>
            <a:r>
              <a:rPr lang="en-US" dirty="0" smtClean="0"/>
              <a:t>2.	The research study was confined to Chhattisgarh only. So it may not generalize the findings for all the JDS in other state.  </a:t>
            </a:r>
          </a:p>
          <a:p>
            <a:pPr algn="just">
              <a:buNone/>
            </a:pPr>
            <a:r>
              <a:rPr lang="en-US" dirty="0" smtClean="0"/>
              <a:t>3.	The information received from the respondents may have the biasness. Because the important information related to funds utilization, and meeting procedures etc; was collected more through the interview technique than observation.</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24712"/>
          </a:xfrm>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pPr>
              <a:buNone/>
            </a:pPr>
            <a:r>
              <a:rPr lang="en-US" dirty="0" smtClean="0"/>
              <a:t>1.	Guidelines for Constitution of </a:t>
            </a:r>
            <a:r>
              <a:rPr lang="en-US" dirty="0" err="1" smtClean="0"/>
              <a:t>Rogi</a:t>
            </a:r>
            <a:r>
              <a:rPr lang="en-US" dirty="0" smtClean="0"/>
              <a:t> </a:t>
            </a:r>
            <a:r>
              <a:rPr lang="en-US" dirty="0" err="1" smtClean="0"/>
              <a:t>Kalyan</a:t>
            </a:r>
            <a:r>
              <a:rPr lang="en-US" dirty="0" smtClean="0"/>
              <a:t> </a:t>
            </a:r>
            <a:r>
              <a:rPr lang="en-US" dirty="0" err="1" smtClean="0"/>
              <a:t>Samiti</a:t>
            </a:r>
            <a:r>
              <a:rPr lang="en-US" dirty="0" smtClean="0"/>
              <a:t>/</a:t>
            </a:r>
            <a:r>
              <a:rPr lang="en-US" dirty="0" err="1" smtClean="0"/>
              <a:t>Jeevan</a:t>
            </a:r>
            <a:r>
              <a:rPr lang="en-US" dirty="0" smtClean="0"/>
              <a:t> Deep </a:t>
            </a:r>
            <a:r>
              <a:rPr lang="en-US" dirty="0" err="1" smtClean="0"/>
              <a:t>Samiti</a:t>
            </a:r>
            <a:r>
              <a:rPr lang="en-US" dirty="0" smtClean="0"/>
              <a:t>/ Hospital Management Society.  URL: http://health.cg.gov.in/ehealth/welcome.htm</a:t>
            </a:r>
          </a:p>
          <a:p>
            <a:pPr>
              <a:buNone/>
            </a:pPr>
            <a:r>
              <a:rPr lang="en-US" dirty="0" smtClean="0"/>
              <a:t>2.	Ministry of Health and Family Welfare, Chhattisgarh: URL:http://</a:t>
            </a:r>
            <a:r>
              <a:rPr lang="en-US" dirty="0" err="1" smtClean="0"/>
              <a:t>health.cg.gov.in</a:t>
            </a:r>
            <a:r>
              <a:rPr lang="en-US" dirty="0" smtClean="0"/>
              <a:t>/</a:t>
            </a:r>
            <a:r>
              <a:rPr lang="en-US" dirty="0" err="1" smtClean="0"/>
              <a:t>ehealth</a:t>
            </a:r>
            <a:r>
              <a:rPr lang="en-US" dirty="0" smtClean="0"/>
              <a:t>/</a:t>
            </a:r>
            <a:r>
              <a:rPr lang="en-US" dirty="0" err="1" smtClean="0"/>
              <a:t>welcome.htm</a:t>
            </a:r>
            <a:endParaRPr lang="en-US" dirty="0" smtClean="0"/>
          </a:p>
          <a:p>
            <a:pPr>
              <a:buNone/>
            </a:pPr>
            <a:r>
              <a:rPr lang="en-US" dirty="0" smtClean="0"/>
              <a:t>3.	Chhattisgarh state NRHM PIP 2012-13.</a:t>
            </a:r>
          </a:p>
          <a:p>
            <a:pPr>
              <a:buNone/>
            </a:pPr>
            <a:r>
              <a:rPr lang="en-US" dirty="0" smtClean="0"/>
              <a:t>4.	URL:http://</a:t>
            </a:r>
            <a:r>
              <a:rPr lang="en-US" dirty="0" err="1" smtClean="0"/>
              <a:t>mohfw.nic.in</a:t>
            </a:r>
            <a:r>
              <a:rPr lang="en-US" dirty="0" smtClean="0"/>
              <a:t>/NRHM/</a:t>
            </a:r>
            <a:r>
              <a:rPr lang="en-US" dirty="0" err="1" smtClean="0"/>
              <a:t>RKS.htm</a:t>
            </a:r>
            <a:endParaRPr lang="en-US" dirty="0" smtClean="0"/>
          </a:p>
          <a:p>
            <a:pPr>
              <a:buNone/>
            </a:pPr>
            <a:r>
              <a:rPr lang="en-US" dirty="0" smtClean="0"/>
              <a:t>5.	NRHM Programme </a:t>
            </a:r>
            <a:r>
              <a:rPr lang="en-US" dirty="0" err="1" smtClean="0"/>
              <a:t>ImplementationPlan</a:t>
            </a:r>
            <a:r>
              <a:rPr lang="en-US" dirty="0" smtClean="0"/>
              <a:t> 2006-2012. URL:http://</a:t>
            </a:r>
            <a:r>
              <a:rPr lang="en-US" dirty="0" err="1" smtClean="0"/>
              <a:t>www.mp.gov.in</a:t>
            </a:r>
            <a:r>
              <a:rPr lang="en-US" dirty="0" smtClean="0"/>
              <a:t>/health/</a:t>
            </a:r>
            <a:r>
              <a:rPr lang="en-US" dirty="0" err="1" smtClean="0"/>
              <a:t>nrhm</a:t>
            </a:r>
            <a:r>
              <a:rPr lang="en-US" dirty="0" smtClean="0"/>
              <a:t>/pip-</a:t>
            </a:r>
            <a:r>
              <a:rPr lang="en-US" dirty="0" err="1" smtClean="0"/>
              <a:t>nrhm.pdf</a:t>
            </a:r>
            <a:endParaRPr lang="en-US" dirty="0" smtClean="0"/>
          </a:p>
          <a:p>
            <a:pPr>
              <a:buNone/>
            </a:pPr>
            <a:r>
              <a:rPr lang="en-US" dirty="0" smtClean="0"/>
              <a:t>6.	Research report on </a:t>
            </a:r>
            <a:r>
              <a:rPr lang="en-US" dirty="0" err="1" smtClean="0"/>
              <a:t>Jeevan</a:t>
            </a:r>
            <a:r>
              <a:rPr lang="en-US" dirty="0" smtClean="0"/>
              <a:t> Deep </a:t>
            </a:r>
            <a:r>
              <a:rPr lang="en-US" dirty="0" err="1" smtClean="0"/>
              <a:t>Samiti</a:t>
            </a:r>
            <a:r>
              <a:rPr lang="en-US" dirty="0" smtClean="0"/>
              <a:t> Prepared By SAMARTHAN, C.G</a:t>
            </a:r>
          </a:p>
          <a:p>
            <a:pPr>
              <a:buNone/>
            </a:pPr>
            <a:r>
              <a:rPr lang="en-US" dirty="0" smtClean="0"/>
              <a:t>7.	</a:t>
            </a:r>
            <a:r>
              <a:rPr lang="en-US" dirty="0" err="1" smtClean="0"/>
              <a:t>Bossert</a:t>
            </a:r>
            <a:r>
              <a:rPr lang="en-US" dirty="0" smtClean="0"/>
              <a:t> T et al. 2000. Decentralization of Health Systems in Latin America: Bolivia Case Study, Harvard School of Public Health.</a:t>
            </a:r>
          </a:p>
          <a:p>
            <a:pPr>
              <a:buNone/>
            </a:pPr>
            <a:r>
              <a:rPr lang="en-US" dirty="0" smtClean="0"/>
              <a:t>8.	</a:t>
            </a:r>
            <a:r>
              <a:rPr lang="en-US" dirty="0" err="1" smtClean="0"/>
              <a:t>Chaurasia</a:t>
            </a:r>
            <a:r>
              <a:rPr lang="en-US" dirty="0" smtClean="0"/>
              <a:t> A, 2004. </a:t>
            </a:r>
            <a:r>
              <a:rPr lang="en-US" dirty="0" err="1" smtClean="0"/>
              <a:t>Rogi</a:t>
            </a:r>
            <a:r>
              <a:rPr lang="en-US" dirty="0" smtClean="0"/>
              <a:t> </a:t>
            </a:r>
            <a:r>
              <a:rPr lang="en-US" dirty="0" err="1" smtClean="0"/>
              <a:t>Kalyan</a:t>
            </a:r>
            <a:r>
              <a:rPr lang="en-US" dirty="0" smtClean="0"/>
              <a:t> </a:t>
            </a:r>
            <a:r>
              <a:rPr lang="en-US" dirty="0" err="1" smtClean="0"/>
              <a:t>Samiti</a:t>
            </a:r>
            <a:r>
              <a:rPr lang="en-US" dirty="0" smtClean="0"/>
              <a:t> and Health Sector Decentralization in Madhya Pradesh , IESE and World Bank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buNone/>
            </a:pPr>
            <a:endParaRPr lang="en-US" dirty="0" smtClean="0"/>
          </a:p>
          <a:p>
            <a:pPr algn="ctr">
              <a:buNone/>
            </a:pPr>
            <a:r>
              <a:rPr lang="en-US" sz="6000" dirty="0" smtClean="0"/>
              <a:t>Thank you</a:t>
            </a:r>
            <a:endParaRPr lang="en-US" sz="6000"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400" dirty="0" smtClean="0"/>
              <a:t>JDS IN CHHATTISGARH</a:t>
            </a:r>
            <a:endParaRPr lang="en-US" sz="4400" dirty="0"/>
          </a:p>
        </p:txBody>
      </p:sp>
      <p:sp>
        <p:nvSpPr>
          <p:cNvPr id="3" name="Content Placeholder 2"/>
          <p:cNvSpPr>
            <a:spLocks noGrp="1"/>
          </p:cNvSpPr>
          <p:nvPr>
            <p:ph idx="1"/>
          </p:nvPr>
        </p:nvSpPr>
        <p:spPr/>
        <p:txBody>
          <a:bodyPr/>
          <a:lstStyle/>
          <a:p>
            <a:r>
              <a:rPr lang="en-US" dirty="0" smtClean="0"/>
              <a:t>In Chhattisgarh JDS constituted in </a:t>
            </a:r>
            <a:r>
              <a:rPr lang="en-US" dirty="0" smtClean="0">
                <a:latin typeface="Arial" pitchFamily="34" charset="0"/>
                <a:cs typeface="Arial" pitchFamily="34" charset="0"/>
              </a:rPr>
              <a:t>2006-2007</a:t>
            </a:r>
            <a:r>
              <a:rPr lang="en-US" dirty="0" smtClean="0"/>
              <a:t> under NRHM .</a:t>
            </a:r>
          </a:p>
          <a:p>
            <a:r>
              <a:rPr lang="en-US" dirty="0" smtClean="0"/>
              <a:t>Currently there are </a:t>
            </a:r>
            <a:r>
              <a:rPr lang="en-US" dirty="0" smtClean="0">
                <a:latin typeface="Arial" pitchFamily="34" charset="0"/>
                <a:cs typeface="Arial" pitchFamily="34" charset="0"/>
              </a:rPr>
              <a:t>27</a:t>
            </a:r>
            <a:r>
              <a:rPr lang="en-US" dirty="0" smtClean="0"/>
              <a:t> DS, </a:t>
            </a:r>
            <a:r>
              <a:rPr lang="en-US" dirty="0" smtClean="0">
                <a:latin typeface="Arial" pitchFamily="34" charset="0"/>
                <a:cs typeface="Arial" pitchFamily="34" charset="0"/>
              </a:rPr>
              <a:t>137</a:t>
            </a:r>
            <a:r>
              <a:rPr lang="en-US" dirty="0" smtClean="0"/>
              <a:t> CHC and </a:t>
            </a:r>
            <a:r>
              <a:rPr lang="en-US" dirty="0" smtClean="0">
                <a:latin typeface="Arial" pitchFamily="34" charset="0"/>
                <a:cs typeface="Arial" pitchFamily="34" charset="0"/>
              </a:rPr>
              <a:t>741</a:t>
            </a:r>
            <a:r>
              <a:rPr lang="en-US" dirty="0" smtClean="0"/>
              <a:t> PHC </a:t>
            </a:r>
            <a:r>
              <a:rPr lang="en-US" dirty="0" err="1" smtClean="0"/>
              <a:t>Jeevan</a:t>
            </a:r>
            <a:r>
              <a:rPr lang="en-US" dirty="0" smtClean="0"/>
              <a:t> deep </a:t>
            </a:r>
            <a:r>
              <a:rPr lang="en-US" dirty="0" err="1" smtClean="0"/>
              <a:t>samiti’s</a:t>
            </a:r>
            <a:r>
              <a:rPr lang="en-US" dirty="0" smtClean="0"/>
              <a:t> functional in the state.</a:t>
            </a:r>
          </a:p>
          <a:p>
            <a:r>
              <a:rPr lang="en-US" dirty="0" smtClean="0"/>
              <a:t>NRHM allocate the  untied fund in District hospital (</a:t>
            </a:r>
            <a:r>
              <a:rPr lang="en-US" dirty="0" smtClean="0">
                <a:latin typeface="Arial" pitchFamily="34" charset="0"/>
                <a:cs typeface="Arial" pitchFamily="34" charset="0"/>
              </a:rPr>
              <a:t>5</a:t>
            </a:r>
            <a:r>
              <a:rPr lang="en-US" dirty="0" smtClean="0"/>
              <a:t> Lakhs) and in CHC &amp; PHC(each </a:t>
            </a:r>
            <a:r>
              <a:rPr lang="en-US" dirty="0" smtClean="0">
                <a:latin typeface="Arial" pitchFamily="34" charset="0"/>
                <a:cs typeface="Arial" pitchFamily="34" charset="0"/>
              </a:rPr>
              <a:t>1 </a:t>
            </a:r>
            <a:r>
              <a:rPr lang="en-US" dirty="0" smtClean="0"/>
              <a:t>Lakhs), under JDS in  Chhattisgarh.</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95400"/>
          </a:xfrm>
        </p:spPr>
        <p:txBody>
          <a:bodyPr>
            <a:normAutofit/>
          </a:bodyPr>
          <a:lstStyle/>
          <a:p>
            <a:pPr algn="ctr"/>
            <a:r>
              <a:rPr lang="en-US" sz="4800" dirty="0" smtClean="0"/>
              <a:t>Composition of JDS</a:t>
            </a:r>
            <a:endParaRPr lang="en-US" sz="4800" dirty="0"/>
          </a:p>
        </p:txBody>
      </p:sp>
      <p:sp>
        <p:nvSpPr>
          <p:cNvPr id="3" name="Content Placeholder 2"/>
          <p:cNvSpPr>
            <a:spLocks noGrp="1"/>
          </p:cNvSpPr>
          <p:nvPr>
            <p:ph idx="1"/>
          </p:nvPr>
        </p:nvSpPr>
        <p:spPr>
          <a:xfrm>
            <a:off x="457200" y="1905000"/>
            <a:ext cx="8229600" cy="4419600"/>
          </a:xfrm>
        </p:spPr>
        <p:txBody>
          <a:bodyPr/>
          <a:lstStyle/>
          <a:p>
            <a:pPr algn="just"/>
            <a:r>
              <a:rPr lang="en-US" dirty="0" smtClean="0"/>
              <a:t>The </a:t>
            </a:r>
            <a:r>
              <a:rPr lang="en-US" dirty="0" err="1" smtClean="0"/>
              <a:t>Jeevan</a:t>
            </a:r>
            <a:r>
              <a:rPr lang="en-US" dirty="0" smtClean="0"/>
              <a:t> Deep </a:t>
            </a:r>
            <a:r>
              <a:rPr lang="en-US" dirty="0" err="1" smtClean="0"/>
              <a:t>Samiti</a:t>
            </a:r>
            <a:r>
              <a:rPr lang="en-US" dirty="0" smtClean="0"/>
              <a:t> is conceived as an institutional management structure at the health facility level administered through the representation from-</a:t>
            </a:r>
          </a:p>
          <a:p>
            <a:pPr algn="just"/>
            <a:r>
              <a:rPr lang="en-US" dirty="0" smtClean="0"/>
              <a:t> respective health facility, </a:t>
            </a:r>
          </a:p>
          <a:p>
            <a:pPr algn="just"/>
            <a:r>
              <a:rPr lang="en-US" dirty="0" smtClean="0"/>
              <a:t>local PRI members, </a:t>
            </a:r>
          </a:p>
          <a:p>
            <a:pPr algn="just"/>
            <a:r>
              <a:rPr lang="en-US" dirty="0" smtClean="0"/>
              <a:t>local NGO members and local community members,</a:t>
            </a:r>
          </a:p>
          <a:p>
            <a:pPr algn="just"/>
            <a:r>
              <a:rPr lang="en-US" dirty="0" smtClean="0"/>
              <a:t> government officials from ICDS, Water and Sanitation, Education, Rural Development, social welfare departments . </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pPr algn="ctr"/>
            <a:r>
              <a:rPr lang="en-US" sz="4800" dirty="0" smtClean="0"/>
              <a:t>Funding source</a:t>
            </a:r>
            <a:endParaRPr lang="en-US" sz="4800" dirty="0"/>
          </a:p>
        </p:txBody>
      </p:sp>
      <p:sp>
        <p:nvSpPr>
          <p:cNvPr id="3" name="Content Placeholder 2"/>
          <p:cNvSpPr>
            <a:spLocks noGrp="1"/>
          </p:cNvSpPr>
          <p:nvPr>
            <p:ph idx="1"/>
          </p:nvPr>
        </p:nvSpPr>
        <p:spPr/>
        <p:txBody>
          <a:bodyPr/>
          <a:lstStyle/>
          <a:p>
            <a:r>
              <a:rPr lang="en-US" dirty="0" smtClean="0"/>
              <a:t>Grant-in-aid from the State Government. </a:t>
            </a:r>
          </a:p>
          <a:p>
            <a:r>
              <a:rPr lang="en-US" dirty="0" smtClean="0"/>
              <a:t>Grants and donations from trade, industry and individuals.</a:t>
            </a:r>
          </a:p>
          <a:p>
            <a:r>
              <a:rPr lang="en-US" dirty="0" smtClean="0"/>
              <a:t>Receipts from user fees.</a:t>
            </a:r>
          </a:p>
          <a:p>
            <a:r>
              <a:rPr lang="en-US" dirty="0" smtClean="0"/>
              <a:t>Receipts from disposal of assets.</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lgn="ctr"/>
            <a:r>
              <a:rPr lang="en-US" sz="4800" dirty="0" smtClean="0"/>
              <a:t>Objectives of study</a:t>
            </a:r>
            <a:endParaRPr lang="en-US" sz="4800" dirty="0"/>
          </a:p>
        </p:txBody>
      </p:sp>
      <p:sp>
        <p:nvSpPr>
          <p:cNvPr id="3" name="Content Placeholder 2"/>
          <p:cNvSpPr>
            <a:spLocks noGrp="1"/>
          </p:cNvSpPr>
          <p:nvPr>
            <p:ph idx="1"/>
          </p:nvPr>
        </p:nvSpPr>
        <p:spPr>
          <a:xfrm>
            <a:off x="457200" y="1676400"/>
            <a:ext cx="8229600" cy="4648200"/>
          </a:xfrm>
        </p:spPr>
        <p:txBody>
          <a:bodyPr/>
          <a:lstStyle/>
          <a:p>
            <a:pPr algn="just"/>
            <a:r>
              <a:rPr lang="en-US" dirty="0" smtClean="0"/>
              <a:t>To study the structure and functioning of JDS in health facilities.</a:t>
            </a:r>
          </a:p>
          <a:p>
            <a:pPr algn="just"/>
            <a:r>
              <a:rPr lang="en-US" dirty="0" smtClean="0"/>
              <a:t>To assess the facilitating and inhibiting factors affecting the functioning of JDS.</a:t>
            </a:r>
          </a:p>
          <a:p>
            <a:pPr algn="just"/>
            <a:r>
              <a:rPr lang="en-US" dirty="0" smtClean="0"/>
              <a:t>To study the utilization of funds provided by state as well as self generated fund.</a:t>
            </a:r>
          </a:p>
          <a:p>
            <a:pPr algn="just"/>
            <a:r>
              <a:rPr lang="en-US" dirty="0" smtClean="0"/>
              <a:t>To study  the   improvements made at the facilities and services provided. </a:t>
            </a:r>
          </a:p>
          <a:p>
            <a:endParaRPr lang="en-US" dirty="0" smtClean="0"/>
          </a:p>
          <a:p>
            <a:endParaRPr lang="en-US" dirty="0"/>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Data and Methodology</a:t>
            </a:r>
            <a:endParaRPr lang="en-US" sz="4400" dirty="0"/>
          </a:p>
        </p:txBody>
      </p:sp>
      <p:sp>
        <p:nvSpPr>
          <p:cNvPr id="3" name="Content Placeholder 2"/>
          <p:cNvSpPr>
            <a:spLocks noGrp="1"/>
          </p:cNvSpPr>
          <p:nvPr>
            <p:ph idx="1"/>
          </p:nvPr>
        </p:nvSpPr>
        <p:spPr/>
        <p:txBody>
          <a:bodyPr>
            <a:normAutofit/>
          </a:bodyPr>
          <a:lstStyle/>
          <a:p>
            <a:pPr algn="just"/>
            <a:r>
              <a:rPr lang="en-US" b="1" dirty="0" smtClean="0"/>
              <a:t>Study design </a:t>
            </a:r>
            <a:r>
              <a:rPr lang="en-US" dirty="0" smtClean="0"/>
              <a:t>- The study is a cross sectional  descriptive design .</a:t>
            </a:r>
          </a:p>
          <a:p>
            <a:pPr algn="just">
              <a:buNone/>
            </a:pPr>
            <a:endParaRPr lang="en-US" dirty="0" smtClean="0"/>
          </a:p>
          <a:p>
            <a:pPr algn="just"/>
            <a:r>
              <a:rPr lang="en-US" b="1" dirty="0" smtClean="0"/>
              <a:t>Data sources </a:t>
            </a:r>
            <a:r>
              <a:rPr lang="en-US" dirty="0" smtClean="0"/>
              <a:t>–Both primary and secondary .</a:t>
            </a:r>
          </a:p>
          <a:p>
            <a:pPr algn="just">
              <a:buNone/>
            </a:pPr>
            <a:endParaRPr lang="en-US" dirty="0" smtClean="0"/>
          </a:p>
          <a:p>
            <a:pPr algn="just"/>
            <a:r>
              <a:rPr lang="en-US" b="1" dirty="0" smtClean="0"/>
              <a:t>Area of study </a:t>
            </a:r>
            <a:r>
              <a:rPr lang="en-US" dirty="0" smtClean="0"/>
              <a:t>- present study conducted in 6 districts Hospitals  </a:t>
            </a:r>
            <a:r>
              <a:rPr lang="en-US" dirty="0" err="1" smtClean="0"/>
              <a:t>Korba</a:t>
            </a:r>
            <a:r>
              <a:rPr lang="en-US" dirty="0" smtClean="0"/>
              <a:t>, </a:t>
            </a:r>
            <a:r>
              <a:rPr lang="en-US" dirty="0" err="1" smtClean="0"/>
              <a:t>Baster</a:t>
            </a:r>
            <a:r>
              <a:rPr lang="en-US" dirty="0" smtClean="0"/>
              <a:t>, </a:t>
            </a:r>
            <a:r>
              <a:rPr lang="en-US" dirty="0" err="1" smtClean="0"/>
              <a:t>Rajnandgaon</a:t>
            </a:r>
            <a:r>
              <a:rPr lang="en-US" dirty="0" smtClean="0"/>
              <a:t>, </a:t>
            </a:r>
            <a:r>
              <a:rPr lang="en-US" dirty="0" err="1" smtClean="0"/>
              <a:t>kanker</a:t>
            </a:r>
            <a:r>
              <a:rPr lang="en-US" dirty="0" smtClean="0"/>
              <a:t>, </a:t>
            </a:r>
            <a:r>
              <a:rPr lang="en-US" dirty="0" err="1" smtClean="0"/>
              <a:t>Koriya</a:t>
            </a:r>
            <a:r>
              <a:rPr lang="en-US" dirty="0" smtClean="0"/>
              <a:t>, Raipur in Chhattisgarh. District hospitals selected on the basis of high no. of  OPD and IPD patients.</a:t>
            </a:r>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b="1" dirty="0" smtClean="0"/>
              <a:t>Study subject </a:t>
            </a:r>
            <a:r>
              <a:rPr lang="en-US" dirty="0" smtClean="0"/>
              <a:t>– Predesigned questionnaire was used for data collection from the study subjects. The study subjects were JDS member (District programme manager) and old patient. There were total </a:t>
            </a:r>
            <a:r>
              <a:rPr lang="en-US" dirty="0" smtClean="0">
                <a:latin typeface="+mj-lt"/>
              </a:rPr>
              <a:t>175</a:t>
            </a:r>
            <a:r>
              <a:rPr lang="en-US" dirty="0" smtClean="0"/>
              <a:t> old patient  randomly selected for this study .</a:t>
            </a:r>
          </a:p>
          <a:p>
            <a:pPr>
              <a:buNone/>
            </a:pP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7696200" y="0"/>
            <a:ext cx="1447800" cy="990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1007</TotalTime>
  <Words>1145</Words>
  <Application>Microsoft Office PowerPoint</Application>
  <PresentationFormat>On-screen Show (4:3)</PresentationFormat>
  <Paragraphs>308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TO STUDY THE FUNCTIONING OF JDS UNDER NRHM IN  CHHATTISGARH</vt:lpstr>
      <vt:lpstr>INTRODUCTION</vt:lpstr>
      <vt:lpstr>Genesis of JDS/RKS </vt:lpstr>
      <vt:lpstr>JDS IN CHHATTISGARH</vt:lpstr>
      <vt:lpstr>Composition of JDS</vt:lpstr>
      <vt:lpstr>Funding source</vt:lpstr>
      <vt:lpstr>Objectives of study</vt:lpstr>
      <vt:lpstr>Data and Methodology</vt:lpstr>
      <vt:lpstr>Slide 9</vt:lpstr>
      <vt:lpstr>                                                                              Findings  1. Members of JDS</vt:lpstr>
      <vt:lpstr>2. Meeting of governing body</vt:lpstr>
      <vt:lpstr>3. Meeting of executive  body</vt:lpstr>
      <vt:lpstr>     4. Factors Affecting the Functioning  of JDS </vt:lpstr>
      <vt:lpstr>Slide 14</vt:lpstr>
      <vt:lpstr>5. Funds available and Revenue       Generated by the JDS</vt:lpstr>
      <vt:lpstr>Slide 16</vt:lpstr>
      <vt:lpstr>Slide 17</vt:lpstr>
      <vt:lpstr>7. Awareness level of  Clients (patients) Regarding JDS</vt:lpstr>
      <vt:lpstr>Perception of old Clients(patients) Regarding Improvements at the Hospitals</vt:lpstr>
      <vt:lpstr>PERCENTAGE OF SATISFACTION LEVEL OF PATIENTS IN BASTER DISTRICT</vt:lpstr>
      <vt:lpstr>PERCENTAGE OF SATISFACTION LEVEL  IN KORBA DISTRICT</vt:lpstr>
      <vt:lpstr>PERCENTAGE OF SATISFACTION LEVEL  IN RAJNANDGAON DISTRICT</vt:lpstr>
      <vt:lpstr>PERCENTAGE OF SATISFACTION LEVEL  IN KAKNER DISTRICT</vt:lpstr>
      <vt:lpstr>PERCENTAGE OF SATISFACTION LEVEL  IN KORIYA DISTRICT</vt:lpstr>
      <vt:lpstr>PERCENTAGE OF SATISFACTION LEVEL  IN RAIPUR DISTRICT</vt:lpstr>
      <vt:lpstr>Conclusion</vt:lpstr>
      <vt:lpstr>Slide 27</vt:lpstr>
      <vt:lpstr>Slide 28</vt:lpstr>
      <vt:lpstr>Slide 29</vt:lpstr>
      <vt:lpstr>Recommendation of the study</vt:lpstr>
      <vt:lpstr>Slide 31</vt:lpstr>
      <vt:lpstr>Slide 32</vt:lpstr>
      <vt:lpstr>Limitations of the Study</vt:lpstr>
      <vt:lpstr>References </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Shail</dc:creator>
  <cp:lastModifiedBy>iihmr</cp:lastModifiedBy>
  <cp:revision>37</cp:revision>
  <dcterms:created xsi:type="dcterms:W3CDTF">2012-04-07T18:48:11Z</dcterms:created>
  <dcterms:modified xsi:type="dcterms:W3CDTF">2012-05-15T09:17:47Z</dcterms:modified>
</cp:coreProperties>
</file>