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75" r:id="rId2"/>
    <p:sldId id="303" r:id="rId3"/>
    <p:sldId id="305" r:id="rId4"/>
    <p:sldId id="304" r:id="rId5"/>
    <p:sldId id="258" r:id="rId6"/>
    <p:sldId id="259" r:id="rId7"/>
    <p:sldId id="260" r:id="rId8"/>
    <p:sldId id="278" r:id="rId9"/>
    <p:sldId id="261" r:id="rId10"/>
    <p:sldId id="262" r:id="rId11"/>
    <p:sldId id="277" r:id="rId12"/>
    <p:sldId id="267" r:id="rId13"/>
    <p:sldId id="263" r:id="rId14"/>
    <p:sldId id="264"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6" r:id="rId40"/>
    <p:sldId id="26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43" autoAdjust="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Shikha\Desktop\xcl.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Shikha\Desktop\xcl.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istrator\Desktop\xxxxxxx.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Sheet1!$E$46</c:f>
              <c:strCache>
                <c:ptCount val="1"/>
                <c:pt idx="0">
                  <c:v>yes</c:v>
                </c:pt>
              </c:strCache>
            </c:strRef>
          </c:tx>
          <c:dLbls>
            <c:dLbl>
              <c:idx val="0"/>
              <c:layout/>
              <c:tx>
                <c:rich>
                  <a:bodyPr/>
                  <a:lstStyle/>
                  <a:p>
                    <a:r>
                      <a:rPr lang="en-US"/>
                      <a:t>97%</a:t>
                    </a:r>
                  </a:p>
                </c:rich>
              </c:tx>
              <c:showVal val="1"/>
            </c:dLbl>
            <c:dLbl>
              <c:idx val="1"/>
              <c:layout/>
              <c:tx>
                <c:rich>
                  <a:bodyPr/>
                  <a:lstStyle/>
                  <a:p>
                    <a:r>
                      <a:rPr lang="en-US"/>
                      <a:t>72%</a:t>
                    </a:r>
                  </a:p>
                </c:rich>
              </c:tx>
              <c:showVal val="1"/>
            </c:dLbl>
            <c:dLbl>
              <c:idx val="2"/>
              <c:layout/>
              <c:tx>
                <c:rich>
                  <a:bodyPr/>
                  <a:lstStyle/>
                  <a:p>
                    <a:r>
                      <a:rPr lang="en-US"/>
                      <a:t>51%</a:t>
                    </a:r>
                  </a:p>
                </c:rich>
              </c:tx>
              <c:showVal val="1"/>
            </c:dLbl>
            <c:dLbl>
              <c:idx val="3"/>
              <c:layout/>
              <c:tx>
                <c:rich>
                  <a:bodyPr/>
                  <a:lstStyle/>
                  <a:p>
                    <a:r>
                      <a:rPr lang="en-US"/>
                      <a:t>39%</a:t>
                    </a:r>
                  </a:p>
                </c:rich>
              </c:tx>
              <c:showVal val="1"/>
            </c:dLbl>
            <c:dLbl>
              <c:idx val="4"/>
              <c:layout/>
              <c:tx>
                <c:rich>
                  <a:bodyPr/>
                  <a:lstStyle/>
                  <a:p>
                    <a:r>
                      <a:rPr lang="en-US"/>
                      <a:t>9%</a:t>
                    </a:r>
                  </a:p>
                </c:rich>
              </c:tx>
              <c:showVal val="1"/>
            </c:dLbl>
            <c:showVal val="1"/>
          </c:dLbls>
          <c:cat>
            <c:strRef>
              <c:f>Sheet1!$D$47:$D$51</c:f>
              <c:strCache>
                <c:ptCount val="5"/>
                <c:pt idx="0">
                  <c:v>Health</c:v>
                </c:pt>
                <c:pt idx="1">
                  <c:v>VHSC</c:v>
                </c:pt>
                <c:pt idx="2">
                  <c:v>Untied fund</c:v>
                </c:pt>
                <c:pt idx="3">
                  <c:v>MCHN</c:v>
                </c:pt>
                <c:pt idx="4">
                  <c:v>NRHM</c:v>
                </c:pt>
              </c:strCache>
            </c:strRef>
          </c:cat>
          <c:val>
            <c:numRef>
              <c:f>Sheet1!$E$47:$E$51</c:f>
              <c:numCache>
                <c:formatCode>General</c:formatCode>
                <c:ptCount val="5"/>
                <c:pt idx="0">
                  <c:v>97</c:v>
                </c:pt>
                <c:pt idx="1">
                  <c:v>72</c:v>
                </c:pt>
                <c:pt idx="2">
                  <c:v>51</c:v>
                </c:pt>
                <c:pt idx="3">
                  <c:v>39</c:v>
                </c:pt>
                <c:pt idx="4">
                  <c:v>9</c:v>
                </c:pt>
              </c:numCache>
            </c:numRef>
          </c:val>
        </c:ser>
        <c:ser>
          <c:idx val="1"/>
          <c:order val="1"/>
          <c:tx>
            <c:strRef>
              <c:f>Sheet1!$F$46</c:f>
              <c:strCache>
                <c:ptCount val="1"/>
                <c:pt idx="0">
                  <c:v>no</c:v>
                </c:pt>
              </c:strCache>
            </c:strRef>
          </c:tx>
          <c:dLbls>
            <c:dLbl>
              <c:idx val="0"/>
              <c:layout/>
              <c:tx>
                <c:rich>
                  <a:bodyPr/>
                  <a:lstStyle/>
                  <a:p>
                    <a:r>
                      <a:rPr lang="en-US"/>
                      <a:t>3%</a:t>
                    </a:r>
                  </a:p>
                </c:rich>
              </c:tx>
              <c:showVal val="1"/>
            </c:dLbl>
            <c:dLbl>
              <c:idx val="1"/>
              <c:layout/>
              <c:tx>
                <c:rich>
                  <a:bodyPr/>
                  <a:lstStyle/>
                  <a:p>
                    <a:r>
                      <a:rPr lang="en-US"/>
                      <a:t>28%</a:t>
                    </a:r>
                  </a:p>
                </c:rich>
              </c:tx>
              <c:showVal val="1"/>
            </c:dLbl>
            <c:dLbl>
              <c:idx val="2"/>
              <c:layout/>
              <c:tx>
                <c:rich>
                  <a:bodyPr/>
                  <a:lstStyle/>
                  <a:p>
                    <a:r>
                      <a:rPr lang="en-US"/>
                      <a:t>49%</a:t>
                    </a:r>
                  </a:p>
                </c:rich>
              </c:tx>
              <c:showVal val="1"/>
            </c:dLbl>
            <c:dLbl>
              <c:idx val="3"/>
              <c:layout/>
              <c:tx>
                <c:rich>
                  <a:bodyPr/>
                  <a:lstStyle/>
                  <a:p>
                    <a:r>
                      <a:rPr lang="en-US"/>
                      <a:t>61%</a:t>
                    </a:r>
                  </a:p>
                </c:rich>
              </c:tx>
              <c:showVal val="1"/>
            </c:dLbl>
            <c:dLbl>
              <c:idx val="4"/>
              <c:layout/>
              <c:tx>
                <c:rich>
                  <a:bodyPr/>
                  <a:lstStyle/>
                  <a:p>
                    <a:r>
                      <a:rPr lang="en-US"/>
                      <a:t>91%</a:t>
                    </a:r>
                  </a:p>
                </c:rich>
              </c:tx>
              <c:showVal val="1"/>
            </c:dLbl>
            <c:showVal val="1"/>
          </c:dLbls>
          <c:cat>
            <c:strRef>
              <c:f>Sheet1!$D$47:$D$51</c:f>
              <c:strCache>
                <c:ptCount val="5"/>
                <c:pt idx="0">
                  <c:v>Health</c:v>
                </c:pt>
                <c:pt idx="1">
                  <c:v>VHSC</c:v>
                </c:pt>
                <c:pt idx="2">
                  <c:v>Untied fund</c:v>
                </c:pt>
                <c:pt idx="3">
                  <c:v>MCHN</c:v>
                </c:pt>
                <c:pt idx="4">
                  <c:v>NRHM</c:v>
                </c:pt>
              </c:strCache>
            </c:strRef>
          </c:cat>
          <c:val>
            <c:numRef>
              <c:f>Sheet1!$F$47:$F$51</c:f>
              <c:numCache>
                <c:formatCode>General</c:formatCode>
                <c:ptCount val="5"/>
                <c:pt idx="0">
                  <c:v>3</c:v>
                </c:pt>
                <c:pt idx="1">
                  <c:v>28</c:v>
                </c:pt>
                <c:pt idx="2">
                  <c:v>49</c:v>
                </c:pt>
                <c:pt idx="3">
                  <c:v>61</c:v>
                </c:pt>
                <c:pt idx="4">
                  <c:v>91</c:v>
                </c:pt>
              </c:numCache>
            </c:numRef>
          </c:val>
        </c:ser>
        <c:overlap val="100"/>
        <c:axId val="63414272"/>
        <c:axId val="63416192"/>
      </c:barChart>
      <c:catAx>
        <c:axId val="63414272"/>
        <c:scaling>
          <c:orientation val="minMax"/>
        </c:scaling>
        <c:axPos val="b"/>
        <c:title>
          <c:tx>
            <c:rich>
              <a:bodyPr/>
              <a:lstStyle/>
              <a:p>
                <a:pPr>
                  <a:defRPr/>
                </a:pPr>
                <a:r>
                  <a:rPr lang="en-US"/>
                  <a:t>Issues</a:t>
                </a:r>
                <a:r>
                  <a:rPr lang="en-US" baseline="0"/>
                  <a:t> covered in VHSC</a:t>
                </a:r>
                <a:endParaRPr lang="en-US"/>
              </a:p>
            </c:rich>
          </c:tx>
          <c:layout/>
        </c:title>
        <c:tickLblPos val="nextTo"/>
        <c:crossAx val="63416192"/>
        <c:crosses val="autoZero"/>
        <c:auto val="1"/>
        <c:lblAlgn val="ctr"/>
        <c:lblOffset val="100"/>
      </c:catAx>
      <c:valAx>
        <c:axId val="63416192"/>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3414272"/>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0"/>
  <c:chart>
    <c:plotArea>
      <c:layout/>
      <c:barChart>
        <c:barDir val="col"/>
        <c:grouping val="percentStacked"/>
        <c:ser>
          <c:idx val="0"/>
          <c:order val="0"/>
          <c:tx>
            <c:strRef>
              <c:f>Sheet1!$B$223</c:f>
              <c:strCache>
                <c:ptCount val="1"/>
                <c:pt idx="0">
                  <c:v>yes</c:v>
                </c:pt>
              </c:strCache>
            </c:strRef>
          </c:tx>
          <c:dLbls>
            <c:dLbl>
              <c:idx val="0"/>
              <c:layout/>
              <c:tx>
                <c:rich>
                  <a:bodyPr/>
                  <a:lstStyle/>
                  <a:p>
                    <a:r>
                      <a:rPr lang="en-US"/>
                      <a:t>68%</a:t>
                    </a:r>
                  </a:p>
                </c:rich>
              </c:tx>
              <c:showVal val="1"/>
            </c:dLbl>
            <c:dLbl>
              <c:idx val="1"/>
              <c:layout/>
              <c:tx>
                <c:rich>
                  <a:bodyPr/>
                  <a:lstStyle/>
                  <a:p>
                    <a:r>
                      <a:rPr lang="en-US"/>
                      <a:t>92%</a:t>
                    </a:r>
                  </a:p>
                </c:rich>
              </c:tx>
              <c:showVal val="1"/>
            </c:dLbl>
            <c:dLbl>
              <c:idx val="2"/>
              <c:layout/>
              <c:tx>
                <c:rich>
                  <a:bodyPr/>
                  <a:lstStyle/>
                  <a:p>
                    <a:r>
                      <a:rPr lang="en-US"/>
                      <a:t>29%</a:t>
                    </a:r>
                  </a:p>
                </c:rich>
              </c:tx>
              <c:showVal val="1"/>
            </c:dLbl>
            <c:dLbl>
              <c:idx val="3"/>
              <c:layout/>
              <c:tx>
                <c:rich>
                  <a:bodyPr/>
                  <a:lstStyle/>
                  <a:p>
                    <a:r>
                      <a:rPr lang="en-US"/>
                      <a:t>71%</a:t>
                    </a:r>
                  </a:p>
                </c:rich>
              </c:tx>
              <c:showVal val="1"/>
            </c:dLbl>
            <c:showVal val="1"/>
          </c:dLbls>
          <c:cat>
            <c:strRef>
              <c:f>Sheet1!$A$224:$A$227</c:f>
              <c:strCache>
                <c:ptCount val="4"/>
                <c:pt idx="0">
                  <c:v>3 Anti-natal visits</c:v>
                </c:pt>
                <c:pt idx="1">
                  <c:v>folic acid tablets</c:v>
                </c:pt>
                <c:pt idx="2">
                  <c:v>500 Rs has to given to the BPL card holder women</c:v>
                </c:pt>
                <c:pt idx="3">
                  <c:v>JSY scheme</c:v>
                </c:pt>
              </c:strCache>
            </c:strRef>
          </c:cat>
          <c:val>
            <c:numRef>
              <c:f>Sheet1!$B$224:$B$227</c:f>
              <c:numCache>
                <c:formatCode>General</c:formatCode>
                <c:ptCount val="4"/>
                <c:pt idx="0">
                  <c:v>68</c:v>
                </c:pt>
                <c:pt idx="1">
                  <c:v>92</c:v>
                </c:pt>
                <c:pt idx="2">
                  <c:v>29</c:v>
                </c:pt>
                <c:pt idx="3">
                  <c:v>71</c:v>
                </c:pt>
              </c:numCache>
            </c:numRef>
          </c:val>
        </c:ser>
        <c:ser>
          <c:idx val="1"/>
          <c:order val="1"/>
          <c:tx>
            <c:strRef>
              <c:f>Sheet1!$C$223</c:f>
              <c:strCache>
                <c:ptCount val="1"/>
                <c:pt idx="0">
                  <c:v>no</c:v>
                </c:pt>
              </c:strCache>
            </c:strRef>
          </c:tx>
          <c:dLbls>
            <c:dLbl>
              <c:idx val="0"/>
              <c:layout/>
              <c:tx>
                <c:rich>
                  <a:bodyPr/>
                  <a:lstStyle/>
                  <a:p>
                    <a:r>
                      <a:rPr lang="en-US"/>
                      <a:t>32%</a:t>
                    </a:r>
                  </a:p>
                </c:rich>
              </c:tx>
              <c:showVal val="1"/>
            </c:dLbl>
            <c:dLbl>
              <c:idx val="1"/>
              <c:layout/>
              <c:tx>
                <c:rich>
                  <a:bodyPr/>
                  <a:lstStyle/>
                  <a:p>
                    <a:r>
                      <a:rPr lang="en-US"/>
                      <a:t>8%</a:t>
                    </a:r>
                  </a:p>
                </c:rich>
              </c:tx>
              <c:showVal val="1"/>
            </c:dLbl>
            <c:dLbl>
              <c:idx val="2"/>
              <c:layout/>
              <c:tx>
                <c:rich>
                  <a:bodyPr/>
                  <a:lstStyle/>
                  <a:p>
                    <a:r>
                      <a:rPr lang="en-US"/>
                      <a:t>71%</a:t>
                    </a:r>
                  </a:p>
                </c:rich>
              </c:tx>
              <c:showVal val="1"/>
            </c:dLbl>
            <c:dLbl>
              <c:idx val="3"/>
              <c:layout/>
              <c:tx>
                <c:rich>
                  <a:bodyPr/>
                  <a:lstStyle/>
                  <a:p>
                    <a:r>
                      <a:rPr lang="en-US"/>
                      <a:t>29%</a:t>
                    </a:r>
                  </a:p>
                </c:rich>
              </c:tx>
              <c:showVal val="1"/>
            </c:dLbl>
            <c:showVal val="1"/>
          </c:dLbls>
          <c:cat>
            <c:strRef>
              <c:f>Sheet1!$A$224:$A$227</c:f>
              <c:strCache>
                <c:ptCount val="4"/>
                <c:pt idx="0">
                  <c:v>3 Anti-natal visits</c:v>
                </c:pt>
                <c:pt idx="1">
                  <c:v>folic acid tablets</c:v>
                </c:pt>
                <c:pt idx="2">
                  <c:v>500 Rs has to given to the BPL card holder women</c:v>
                </c:pt>
                <c:pt idx="3">
                  <c:v>JSY scheme</c:v>
                </c:pt>
              </c:strCache>
            </c:strRef>
          </c:cat>
          <c:val>
            <c:numRef>
              <c:f>Sheet1!$C$224:$C$227</c:f>
              <c:numCache>
                <c:formatCode>General</c:formatCode>
                <c:ptCount val="4"/>
                <c:pt idx="0">
                  <c:v>32</c:v>
                </c:pt>
                <c:pt idx="1">
                  <c:v>8</c:v>
                </c:pt>
                <c:pt idx="2">
                  <c:v>71</c:v>
                </c:pt>
                <c:pt idx="3">
                  <c:v>29</c:v>
                </c:pt>
              </c:numCache>
            </c:numRef>
          </c:val>
        </c:ser>
        <c:overlap val="100"/>
        <c:axId val="64509440"/>
        <c:axId val="64511360"/>
      </c:barChart>
      <c:catAx>
        <c:axId val="64509440"/>
        <c:scaling>
          <c:orientation val="minMax"/>
        </c:scaling>
        <c:axPos val="b"/>
        <c:title>
          <c:tx>
            <c:rich>
              <a:bodyPr/>
              <a:lstStyle/>
              <a:p>
                <a:pPr>
                  <a:defRPr/>
                </a:pPr>
                <a:r>
                  <a:rPr lang="en-US"/>
                  <a:t>Care</a:t>
                </a:r>
                <a:r>
                  <a:rPr lang="en-US" baseline="0"/>
                  <a:t> and services provided at the time of the pregnancy </a:t>
                </a:r>
                <a:endParaRPr lang="en-US"/>
              </a:p>
            </c:rich>
          </c:tx>
          <c:layout/>
        </c:title>
        <c:tickLblPos val="nextTo"/>
        <c:crossAx val="64511360"/>
        <c:crosses val="autoZero"/>
        <c:auto val="1"/>
        <c:lblAlgn val="ctr"/>
        <c:lblOffset val="100"/>
      </c:catAx>
      <c:valAx>
        <c:axId val="64511360"/>
        <c:scaling>
          <c:orientation val="minMax"/>
        </c:scaling>
        <c:axPos val="l"/>
        <c:majorGridlines/>
        <c:title>
          <c:tx>
            <c:rich>
              <a:bodyPr rot="-5400000" vert="horz"/>
              <a:lstStyle/>
              <a:p>
                <a:pPr>
                  <a:defRPr/>
                </a:pPr>
                <a:r>
                  <a:rPr lang="en-US"/>
                  <a:t>Percentage of Respondents</a:t>
                </a:r>
              </a:p>
            </c:rich>
          </c:tx>
          <c:layout/>
        </c:title>
        <c:numFmt formatCode="0%" sourceLinked="1"/>
        <c:tickLblPos val="nextTo"/>
        <c:crossAx val="64509440"/>
        <c:crosses val="autoZero"/>
        <c:crossBetween val="between"/>
      </c:valAx>
    </c:plotArea>
    <c:legend>
      <c:legendPos val="r"/>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a:t>Benefit of Training</a:t>
            </a:r>
          </a:p>
        </c:rich>
      </c:tx>
      <c:layout/>
    </c:title>
    <c:plotArea>
      <c:layout>
        <c:manualLayout>
          <c:layoutTarget val="inner"/>
          <c:xMode val="edge"/>
          <c:yMode val="edge"/>
          <c:x val="0.23782580196673472"/>
          <c:y val="0.15760402607579349"/>
          <c:w val="0.48754022328933311"/>
          <c:h val="0.84239597392420662"/>
        </c:manualLayout>
      </c:layout>
      <c:pieChart>
        <c:varyColors val="1"/>
        <c:ser>
          <c:idx val="0"/>
          <c:order val="0"/>
          <c:explosion val="25"/>
          <c:cat>
            <c:strRef>
              <c:f>Sheet1!$B$269:$C$269</c:f>
              <c:strCache>
                <c:ptCount val="2"/>
                <c:pt idx="0">
                  <c:v>yes</c:v>
                </c:pt>
                <c:pt idx="1">
                  <c:v>no</c:v>
                </c:pt>
              </c:strCache>
            </c:strRef>
          </c:cat>
          <c:val>
            <c:numRef>
              <c:f>Sheet1!$B$270:$C$270</c:f>
              <c:numCache>
                <c:formatCode>General</c:formatCode>
                <c:ptCount val="2"/>
                <c:pt idx="0">
                  <c:v>95</c:v>
                </c:pt>
                <c:pt idx="1">
                  <c:v>5</c:v>
                </c:pt>
              </c:numCache>
            </c:numRef>
          </c:val>
        </c:ser>
        <c:dLbls>
          <c:showPercent val="1"/>
        </c:dLbls>
        <c:firstSliceAng val="0"/>
      </c:pieChart>
    </c:plotArea>
    <c:legend>
      <c:legendPos val="r"/>
      <c:layout/>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8"/>
  <c:chart>
    <c:plotArea>
      <c:layout/>
      <c:barChart>
        <c:barDir val="col"/>
        <c:grouping val="percentStacked"/>
        <c:ser>
          <c:idx val="0"/>
          <c:order val="0"/>
          <c:tx>
            <c:strRef>
              <c:f>Sheet1!$B$285</c:f>
              <c:strCache>
                <c:ptCount val="1"/>
                <c:pt idx="0">
                  <c:v>yes</c:v>
                </c:pt>
              </c:strCache>
            </c:strRef>
          </c:tx>
          <c:dLbls>
            <c:dLbl>
              <c:idx val="0"/>
              <c:layout/>
              <c:tx>
                <c:rich>
                  <a:bodyPr/>
                  <a:lstStyle/>
                  <a:p>
                    <a:r>
                      <a:rPr lang="en-US"/>
                      <a:t>93%</a:t>
                    </a:r>
                  </a:p>
                </c:rich>
              </c:tx>
              <c:showVal val="1"/>
            </c:dLbl>
            <c:dLbl>
              <c:idx val="1"/>
              <c:layout/>
              <c:tx>
                <c:rich>
                  <a:bodyPr/>
                  <a:lstStyle/>
                  <a:p>
                    <a:r>
                      <a:rPr lang="en-US"/>
                      <a:t>63%</a:t>
                    </a:r>
                  </a:p>
                </c:rich>
              </c:tx>
              <c:showVal val="1"/>
            </c:dLbl>
            <c:dLbl>
              <c:idx val="2"/>
              <c:layout/>
              <c:tx>
                <c:rich>
                  <a:bodyPr/>
                  <a:lstStyle/>
                  <a:p>
                    <a:r>
                      <a:rPr lang="en-US"/>
                      <a:t>50%</a:t>
                    </a:r>
                  </a:p>
                </c:rich>
              </c:tx>
              <c:showVal val="1"/>
            </c:dLbl>
            <c:dLbl>
              <c:idx val="3"/>
              <c:layout/>
              <c:tx>
                <c:rich>
                  <a:bodyPr/>
                  <a:lstStyle/>
                  <a:p>
                    <a:r>
                      <a:rPr lang="en-US"/>
                      <a:t>77%</a:t>
                    </a:r>
                  </a:p>
                </c:rich>
              </c:tx>
              <c:showVal val="1"/>
            </c:dLbl>
            <c:showVal val="1"/>
          </c:dLbls>
          <c:cat>
            <c:strRef>
              <c:f>Sheet1!$A$282:$A$285</c:f>
              <c:strCache>
                <c:ptCount val="4"/>
                <c:pt idx="0">
                  <c:v>increases the knowledge</c:v>
                </c:pt>
                <c:pt idx="1">
                  <c:v>enchances the skills</c:v>
                </c:pt>
                <c:pt idx="2">
                  <c:v>enchances the  efficiency</c:v>
                </c:pt>
                <c:pt idx="3">
                  <c:v>helps in improving the heath status of village </c:v>
                </c:pt>
              </c:strCache>
            </c:strRef>
          </c:cat>
          <c:val>
            <c:numRef>
              <c:f>Sheet1!$B$286:$B$289</c:f>
              <c:numCache>
                <c:formatCode>General</c:formatCode>
                <c:ptCount val="4"/>
                <c:pt idx="0">
                  <c:v>93</c:v>
                </c:pt>
                <c:pt idx="1">
                  <c:v>63</c:v>
                </c:pt>
                <c:pt idx="2">
                  <c:v>50</c:v>
                </c:pt>
                <c:pt idx="3">
                  <c:v>77</c:v>
                </c:pt>
              </c:numCache>
            </c:numRef>
          </c:val>
        </c:ser>
        <c:ser>
          <c:idx val="1"/>
          <c:order val="1"/>
          <c:tx>
            <c:strRef>
              <c:f>Sheet1!$C$285</c:f>
              <c:strCache>
                <c:ptCount val="1"/>
                <c:pt idx="0">
                  <c:v>no</c:v>
                </c:pt>
              </c:strCache>
            </c:strRef>
          </c:tx>
          <c:dLbls>
            <c:dLbl>
              <c:idx val="0"/>
              <c:layout/>
              <c:tx>
                <c:rich>
                  <a:bodyPr/>
                  <a:lstStyle/>
                  <a:p>
                    <a:r>
                      <a:rPr lang="en-US"/>
                      <a:t>7%</a:t>
                    </a:r>
                  </a:p>
                </c:rich>
              </c:tx>
              <c:showVal val="1"/>
            </c:dLbl>
            <c:dLbl>
              <c:idx val="1"/>
              <c:layout/>
              <c:tx>
                <c:rich>
                  <a:bodyPr/>
                  <a:lstStyle/>
                  <a:p>
                    <a:r>
                      <a:rPr lang="en-US"/>
                      <a:t>37%</a:t>
                    </a:r>
                  </a:p>
                </c:rich>
              </c:tx>
              <c:showVal val="1"/>
            </c:dLbl>
            <c:dLbl>
              <c:idx val="2"/>
              <c:layout/>
              <c:tx>
                <c:rich>
                  <a:bodyPr/>
                  <a:lstStyle/>
                  <a:p>
                    <a:r>
                      <a:rPr lang="en-US"/>
                      <a:t>50%</a:t>
                    </a:r>
                  </a:p>
                </c:rich>
              </c:tx>
              <c:showVal val="1"/>
            </c:dLbl>
            <c:dLbl>
              <c:idx val="3"/>
              <c:layout/>
              <c:tx>
                <c:rich>
                  <a:bodyPr/>
                  <a:lstStyle/>
                  <a:p>
                    <a:r>
                      <a:rPr lang="en-US"/>
                      <a:t>23%</a:t>
                    </a:r>
                  </a:p>
                </c:rich>
              </c:tx>
              <c:showVal val="1"/>
            </c:dLbl>
            <c:showVal val="1"/>
          </c:dLbls>
          <c:cat>
            <c:strRef>
              <c:f>Sheet1!$A$282:$A$285</c:f>
              <c:strCache>
                <c:ptCount val="4"/>
                <c:pt idx="0">
                  <c:v>increases the knowledge</c:v>
                </c:pt>
                <c:pt idx="1">
                  <c:v>enchances the skills</c:v>
                </c:pt>
                <c:pt idx="2">
                  <c:v>enchances the  efficiency</c:v>
                </c:pt>
                <c:pt idx="3">
                  <c:v>helps in improving the heath status of village </c:v>
                </c:pt>
              </c:strCache>
            </c:strRef>
          </c:cat>
          <c:val>
            <c:numRef>
              <c:f>Sheet1!$C$286:$C$289</c:f>
              <c:numCache>
                <c:formatCode>General</c:formatCode>
                <c:ptCount val="4"/>
                <c:pt idx="0">
                  <c:v>7</c:v>
                </c:pt>
                <c:pt idx="1">
                  <c:v>37</c:v>
                </c:pt>
                <c:pt idx="2">
                  <c:v>50</c:v>
                </c:pt>
                <c:pt idx="3">
                  <c:v>23</c:v>
                </c:pt>
              </c:numCache>
            </c:numRef>
          </c:val>
        </c:ser>
        <c:overlap val="100"/>
        <c:axId val="64597376"/>
        <c:axId val="64431616"/>
      </c:barChart>
      <c:catAx>
        <c:axId val="64597376"/>
        <c:scaling>
          <c:orientation val="minMax"/>
        </c:scaling>
        <c:axPos val="b"/>
        <c:title>
          <c:tx>
            <c:rich>
              <a:bodyPr/>
              <a:lstStyle/>
              <a:p>
                <a:pPr>
                  <a:defRPr/>
                </a:pPr>
                <a:r>
                  <a:rPr lang="en-US"/>
                  <a:t>Benefits of VHSC training</a:t>
                </a:r>
              </a:p>
            </c:rich>
          </c:tx>
          <c:layout/>
        </c:title>
        <c:tickLblPos val="nextTo"/>
        <c:crossAx val="64431616"/>
        <c:crosses val="autoZero"/>
        <c:auto val="1"/>
        <c:lblAlgn val="ctr"/>
        <c:lblOffset val="100"/>
      </c:catAx>
      <c:valAx>
        <c:axId val="64431616"/>
        <c:scaling>
          <c:orientation val="minMax"/>
        </c:scaling>
        <c:axPos val="l"/>
        <c:majorGridlines/>
        <c:title>
          <c:tx>
            <c:rich>
              <a:bodyPr rot="-5400000" vert="horz"/>
              <a:lstStyle/>
              <a:p>
                <a:pPr>
                  <a:defRPr/>
                </a:pPr>
                <a:r>
                  <a:rPr lang="en-US"/>
                  <a:t>Percentage of Respondents </a:t>
                </a:r>
              </a:p>
            </c:rich>
          </c:tx>
          <c:layout/>
        </c:title>
        <c:numFmt formatCode="0%" sourceLinked="1"/>
        <c:tickLblPos val="nextTo"/>
        <c:crossAx val="64597376"/>
        <c:crosses val="autoZero"/>
        <c:crossBetween val="between"/>
      </c:valAx>
    </c:plotArea>
    <c:legend>
      <c:legendPos val="r"/>
      <c:layout/>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39"/>
  <c:chart>
    <c:view3D>
      <c:rAngAx val="1"/>
    </c:view3D>
    <c:plotArea>
      <c:layout>
        <c:manualLayout>
          <c:layoutTarget val="inner"/>
          <c:xMode val="edge"/>
          <c:yMode val="edge"/>
          <c:x val="0.11753744194284817"/>
          <c:y val="3.9188837284561802E-2"/>
          <c:w val="0.87308977210108141"/>
          <c:h val="0.75222725905175569"/>
        </c:manualLayout>
      </c:layout>
      <c:bar3DChart>
        <c:barDir val="col"/>
        <c:grouping val="clustered"/>
        <c:ser>
          <c:idx val="0"/>
          <c:order val="0"/>
          <c:dLbls>
            <c:dLbl>
              <c:idx val="0"/>
              <c:layout/>
              <c:tx>
                <c:rich>
                  <a:bodyPr/>
                  <a:lstStyle/>
                  <a:p>
                    <a:r>
                      <a:rPr lang="en-US"/>
                      <a:t>33%</a:t>
                    </a:r>
                  </a:p>
                </c:rich>
              </c:tx>
              <c:showVal val="1"/>
            </c:dLbl>
            <c:dLbl>
              <c:idx val="1"/>
              <c:layout/>
              <c:tx>
                <c:rich>
                  <a:bodyPr/>
                  <a:lstStyle/>
                  <a:p>
                    <a:r>
                      <a:rPr lang="en-US"/>
                      <a:t>62%</a:t>
                    </a:r>
                  </a:p>
                </c:rich>
              </c:tx>
              <c:showVal val="1"/>
            </c:dLbl>
            <c:dLbl>
              <c:idx val="2"/>
              <c:layout/>
              <c:tx>
                <c:rich>
                  <a:bodyPr/>
                  <a:lstStyle/>
                  <a:p>
                    <a:r>
                      <a:rPr lang="en-US"/>
                      <a:t>5%</a:t>
                    </a:r>
                  </a:p>
                </c:rich>
              </c:tx>
              <c:showVal val="1"/>
            </c:dLbl>
            <c:showVal val="1"/>
          </c:dLbls>
          <c:cat>
            <c:strRef>
              <c:f>Sheet1!$B$340:$B$342</c:f>
              <c:strCache>
                <c:ptCount val="3"/>
                <c:pt idx="0">
                  <c:v>yes</c:v>
                </c:pt>
                <c:pt idx="1">
                  <c:v>no</c:v>
                </c:pt>
                <c:pt idx="2">
                  <c:v>cant not say</c:v>
                </c:pt>
              </c:strCache>
            </c:strRef>
          </c:cat>
          <c:val>
            <c:numRef>
              <c:f>Sheet1!$C$340:$C$342</c:f>
              <c:numCache>
                <c:formatCode>General</c:formatCode>
                <c:ptCount val="3"/>
                <c:pt idx="0">
                  <c:v>33</c:v>
                </c:pt>
                <c:pt idx="1">
                  <c:v>62</c:v>
                </c:pt>
                <c:pt idx="2">
                  <c:v>5</c:v>
                </c:pt>
              </c:numCache>
            </c:numRef>
          </c:val>
        </c:ser>
        <c:shape val="cylinder"/>
        <c:axId val="64624896"/>
        <c:axId val="64630784"/>
        <c:axId val="0"/>
      </c:bar3DChart>
      <c:catAx>
        <c:axId val="64624896"/>
        <c:scaling>
          <c:orientation val="minMax"/>
        </c:scaling>
        <c:axPos val="b"/>
        <c:tickLblPos val="nextTo"/>
        <c:crossAx val="64630784"/>
        <c:crosses val="autoZero"/>
        <c:auto val="1"/>
        <c:lblAlgn val="ctr"/>
        <c:lblOffset val="100"/>
      </c:catAx>
      <c:valAx>
        <c:axId val="64630784"/>
        <c:scaling>
          <c:orientation val="minMax"/>
        </c:scaling>
        <c:axPos val="l"/>
        <c:majorGridlines/>
        <c:title>
          <c:tx>
            <c:rich>
              <a:bodyPr rot="-5400000" vert="horz"/>
              <a:lstStyle/>
              <a:p>
                <a:pPr>
                  <a:defRPr/>
                </a:pPr>
                <a:r>
                  <a:rPr lang="en-US"/>
                  <a:t>Percentage of Respodents</a:t>
                </a:r>
              </a:p>
            </c:rich>
          </c:tx>
          <c:layout/>
        </c:title>
        <c:numFmt formatCode="General" sourceLinked="1"/>
        <c:tickLblPos val="nextTo"/>
        <c:crossAx val="64624896"/>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31"/>
  <c:chart>
    <c:plotArea>
      <c:layout/>
      <c:barChart>
        <c:barDir val="col"/>
        <c:grouping val="clustered"/>
        <c:ser>
          <c:idx val="0"/>
          <c:order val="0"/>
          <c:dLbls>
            <c:dLbl>
              <c:idx val="0"/>
              <c:layout/>
              <c:tx>
                <c:rich>
                  <a:bodyPr/>
                  <a:lstStyle/>
                  <a:p>
                    <a:r>
                      <a:rPr lang="en-US"/>
                      <a:t>19%</a:t>
                    </a:r>
                  </a:p>
                </c:rich>
              </c:tx>
              <c:showVal val="1"/>
            </c:dLbl>
            <c:dLbl>
              <c:idx val="1"/>
              <c:layout/>
              <c:tx>
                <c:rich>
                  <a:bodyPr/>
                  <a:lstStyle/>
                  <a:p>
                    <a:r>
                      <a:rPr lang="en-US"/>
                      <a:t>64%</a:t>
                    </a:r>
                  </a:p>
                </c:rich>
              </c:tx>
              <c:showVal val="1"/>
            </c:dLbl>
            <c:dLbl>
              <c:idx val="2"/>
              <c:layout/>
              <c:tx>
                <c:rich>
                  <a:bodyPr/>
                  <a:lstStyle/>
                  <a:p>
                    <a:r>
                      <a:rPr lang="en-US"/>
                      <a:t>57%</a:t>
                    </a:r>
                  </a:p>
                </c:rich>
              </c:tx>
              <c:showVal val="1"/>
            </c:dLbl>
            <c:dLbl>
              <c:idx val="3"/>
              <c:layout/>
              <c:tx>
                <c:rich>
                  <a:bodyPr/>
                  <a:lstStyle/>
                  <a:p>
                    <a:r>
                      <a:rPr lang="en-US"/>
                      <a:t>12%</a:t>
                    </a:r>
                  </a:p>
                </c:rich>
              </c:tx>
              <c:showVal val="1"/>
            </c:dLbl>
            <c:dLbl>
              <c:idx val="4"/>
              <c:layout/>
              <c:tx>
                <c:rich>
                  <a:bodyPr/>
                  <a:lstStyle/>
                  <a:p>
                    <a:r>
                      <a:rPr lang="en-US"/>
                      <a:t>42%</a:t>
                    </a:r>
                  </a:p>
                </c:rich>
              </c:tx>
              <c:showVal val="1"/>
            </c:dLbl>
            <c:dLbl>
              <c:idx val="5"/>
              <c:layout/>
              <c:tx>
                <c:rich>
                  <a:bodyPr/>
                  <a:lstStyle/>
                  <a:p>
                    <a:r>
                      <a:rPr lang="en-US"/>
                      <a:t>15%</a:t>
                    </a:r>
                  </a:p>
                </c:rich>
              </c:tx>
              <c:showVal val="1"/>
            </c:dLbl>
            <c:showVal val="1"/>
          </c:dLbls>
          <c:cat>
            <c:strRef>
              <c:f>Sheet1!$E$22:$E$27</c:f>
              <c:strCache>
                <c:ptCount val="6"/>
                <c:pt idx="0">
                  <c:v>PRI</c:v>
                </c:pt>
                <c:pt idx="1">
                  <c:v>ASHA</c:v>
                </c:pt>
                <c:pt idx="2">
                  <c:v>ANM</c:v>
                </c:pt>
                <c:pt idx="3">
                  <c:v>AWW</c:v>
                </c:pt>
                <c:pt idx="4">
                  <c:v>Teachers</c:v>
                </c:pt>
                <c:pt idx="5">
                  <c:v>others</c:v>
                </c:pt>
              </c:strCache>
            </c:strRef>
          </c:cat>
          <c:val>
            <c:numRef>
              <c:f>Sheet1!$F$22:$F$27</c:f>
              <c:numCache>
                <c:formatCode>General</c:formatCode>
                <c:ptCount val="6"/>
                <c:pt idx="0">
                  <c:v>19</c:v>
                </c:pt>
                <c:pt idx="1">
                  <c:v>64</c:v>
                </c:pt>
                <c:pt idx="2">
                  <c:v>57</c:v>
                </c:pt>
                <c:pt idx="3">
                  <c:v>12</c:v>
                </c:pt>
                <c:pt idx="4">
                  <c:v>42</c:v>
                </c:pt>
                <c:pt idx="5">
                  <c:v>15</c:v>
                </c:pt>
              </c:numCache>
            </c:numRef>
          </c:val>
        </c:ser>
        <c:axId val="64667648"/>
        <c:axId val="64669184"/>
      </c:barChart>
      <c:catAx>
        <c:axId val="64667648"/>
        <c:scaling>
          <c:orientation val="minMax"/>
        </c:scaling>
        <c:axPos val="b"/>
        <c:tickLblPos val="nextTo"/>
        <c:crossAx val="64669184"/>
        <c:crosses val="autoZero"/>
        <c:auto val="1"/>
        <c:lblAlgn val="ctr"/>
        <c:lblOffset val="100"/>
      </c:catAx>
      <c:valAx>
        <c:axId val="64669184"/>
        <c:scaling>
          <c:orientation val="minMax"/>
        </c:scaling>
        <c:axPos val="l"/>
        <c:majorGridlines/>
        <c:title>
          <c:tx>
            <c:rich>
              <a:bodyPr rot="-5400000" vert="horz"/>
              <a:lstStyle/>
              <a:p>
                <a:pPr>
                  <a:defRPr/>
                </a:pPr>
                <a:r>
                  <a:rPr lang="en-US"/>
                  <a:t>Percentage of Respondents </a:t>
                </a:r>
              </a:p>
            </c:rich>
          </c:tx>
          <c:layout/>
        </c:title>
        <c:numFmt formatCode="General" sourceLinked="1"/>
        <c:tickLblPos val="nextTo"/>
        <c:crossAx val="64667648"/>
        <c:crosses val="autoZero"/>
        <c:crossBetween val="between"/>
      </c:valAx>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36"/>
  <c:chart>
    <c:plotArea>
      <c:layout/>
      <c:barChart>
        <c:barDir val="col"/>
        <c:grouping val="clustered"/>
        <c:ser>
          <c:idx val="0"/>
          <c:order val="0"/>
          <c:dLbls>
            <c:dLbl>
              <c:idx val="0"/>
              <c:layout/>
              <c:tx>
                <c:rich>
                  <a:bodyPr/>
                  <a:lstStyle/>
                  <a:p>
                    <a:r>
                      <a:rPr lang="en-US"/>
                      <a:t>76%</a:t>
                    </a:r>
                  </a:p>
                </c:rich>
              </c:tx>
              <c:showVal val="1"/>
            </c:dLbl>
            <c:dLbl>
              <c:idx val="1"/>
              <c:layout/>
              <c:tx>
                <c:rich>
                  <a:bodyPr/>
                  <a:lstStyle/>
                  <a:p>
                    <a:r>
                      <a:rPr lang="en-US"/>
                      <a:t>84%</a:t>
                    </a:r>
                  </a:p>
                </c:rich>
              </c:tx>
              <c:showVal val="1"/>
            </c:dLbl>
            <c:dLbl>
              <c:idx val="2"/>
              <c:layout/>
              <c:tx>
                <c:rich>
                  <a:bodyPr/>
                  <a:lstStyle/>
                  <a:p>
                    <a:r>
                      <a:rPr lang="en-US"/>
                      <a:t>100%</a:t>
                    </a:r>
                  </a:p>
                </c:rich>
              </c:tx>
              <c:showVal val="1"/>
            </c:dLbl>
            <c:dLbl>
              <c:idx val="3"/>
              <c:layout/>
              <c:tx>
                <c:rich>
                  <a:bodyPr/>
                  <a:lstStyle/>
                  <a:p>
                    <a:r>
                      <a:rPr lang="en-US"/>
                      <a:t>59%</a:t>
                    </a:r>
                  </a:p>
                </c:rich>
              </c:tx>
              <c:showVal val="1"/>
            </c:dLbl>
            <c:dLbl>
              <c:idx val="4"/>
              <c:layout/>
              <c:tx>
                <c:rich>
                  <a:bodyPr/>
                  <a:lstStyle/>
                  <a:p>
                    <a:r>
                      <a:rPr lang="en-US"/>
                      <a:t>100%</a:t>
                    </a:r>
                  </a:p>
                </c:rich>
              </c:tx>
              <c:showVal val="1"/>
            </c:dLbl>
            <c:dLbl>
              <c:idx val="5"/>
              <c:layout/>
              <c:tx>
                <c:rich>
                  <a:bodyPr/>
                  <a:lstStyle/>
                  <a:p>
                    <a:r>
                      <a:rPr lang="en-US"/>
                      <a:t>45%</a:t>
                    </a:r>
                  </a:p>
                </c:rich>
              </c:tx>
              <c:showVal val="1"/>
            </c:dLbl>
            <c:showVal val="1"/>
          </c:dLbls>
          <c:cat>
            <c:strRef>
              <c:f>Sheet1!$C$15:$C$20</c:f>
              <c:strCache>
                <c:ptCount val="6"/>
                <c:pt idx="0">
                  <c:v>PRI</c:v>
                </c:pt>
                <c:pt idx="1">
                  <c:v>ASHA</c:v>
                </c:pt>
                <c:pt idx="2">
                  <c:v>ANM</c:v>
                </c:pt>
                <c:pt idx="3">
                  <c:v>AWW</c:v>
                </c:pt>
                <c:pt idx="4">
                  <c:v>Teacher</c:v>
                </c:pt>
                <c:pt idx="5">
                  <c:v>Other</c:v>
                </c:pt>
              </c:strCache>
            </c:strRef>
          </c:cat>
          <c:val>
            <c:numRef>
              <c:f>Sheet1!$D$15:$D$20</c:f>
              <c:numCache>
                <c:formatCode>General</c:formatCode>
                <c:ptCount val="6"/>
                <c:pt idx="0">
                  <c:v>76</c:v>
                </c:pt>
                <c:pt idx="1">
                  <c:v>84</c:v>
                </c:pt>
                <c:pt idx="2">
                  <c:v>100</c:v>
                </c:pt>
                <c:pt idx="3">
                  <c:v>59</c:v>
                </c:pt>
                <c:pt idx="4">
                  <c:v>100</c:v>
                </c:pt>
                <c:pt idx="5">
                  <c:v>45</c:v>
                </c:pt>
              </c:numCache>
            </c:numRef>
          </c:val>
        </c:ser>
        <c:axId val="64779776"/>
        <c:axId val="64781312"/>
      </c:barChart>
      <c:catAx>
        <c:axId val="64779776"/>
        <c:scaling>
          <c:orientation val="minMax"/>
        </c:scaling>
        <c:axPos val="b"/>
        <c:tickLblPos val="nextTo"/>
        <c:crossAx val="64781312"/>
        <c:crosses val="autoZero"/>
        <c:auto val="1"/>
        <c:lblAlgn val="ctr"/>
        <c:lblOffset val="100"/>
      </c:catAx>
      <c:valAx>
        <c:axId val="64781312"/>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4779776"/>
        <c:crosses val="autoZero"/>
        <c:crossBetween val="between"/>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0"/>
  <c:chart>
    <c:plotArea>
      <c:layout>
        <c:manualLayout>
          <c:layoutTarget val="inner"/>
          <c:xMode val="edge"/>
          <c:yMode val="edge"/>
          <c:x val="0.11174180150558106"/>
          <c:y val="5.2869141357330424E-2"/>
          <c:w val="0.60655225320099571"/>
          <c:h val="0.75690626171728537"/>
        </c:manualLayout>
      </c:layout>
      <c:barChart>
        <c:barDir val="col"/>
        <c:grouping val="clustered"/>
        <c:ser>
          <c:idx val="0"/>
          <c:order val="0"/>
          <c:tx>
            <c:strRef>
              <c:f>Sheet1!$D$67</c:f>
              <c:strCache>
                <c:ptCount val="1"/>
                <c:pt idx="0">
                  <c:v>At the time of training</c:v>
                </c:pt>
              </c:strCache>
            </c:strRef>
          </c:tx>
          <c:dLbls>
            <c:dLbl>
              <c:idx val="0"/>
              <c:layout/>
              <c:tx>
                <c:rich>
                  <a:bodyPr/>
                  <a:lstStyle/>
                  <a:p>
                    <a:r>
                      <a:rPr lang="en-US"/>
                      <a:t>57%</a:t>
                    </a:r>
                  </a:p>
                </c:rich>
              </c:tx>
              <c:showVal val="1"/>
            </c:dLbl>
            <c:dLbl>
              <c:idx val="1"/>
              <c:layout/>
              <c:tx>
                <c:rich>
                  <a:bodyPr/>
                  <a:lstStyle/>
                  <a:p>
                    <a:r>
                      <a:rPr lang="en-US"/>
                      <a:t>44%</a:t>
                    </a:r>
                  </a:p>
                </c:rich>
              </c:tx>
              <c:showVal val="1"/>
            </c:dLbl>
            <c:dLbl>
              <c:idx val="2"/>
              <c:layout/>
              <c:tx>
                <c:rich>
                  <a:bodyPr/>
                  <a:lstStyle/>
                  <a:p>
                    <a:r>
                      <a:rPr lang="en-US"/>
                      <a:t>15%</a:t>
                    </a:r>
                  </a:p>
                </c:rich>
              </c:tx>
              <c:showVal val="1"/>
            </c:dLbl>
            <c:dLbl>
              <c:idx val="3"/>
              <c:layout/>
              <c:tx>
                <c:rich>
                  <a:bodyPr/>
                  <a:lstStyle/>
                  <a:p>
                    <a:r>
                      <a:rPr lang="en-US"/>
                      <a:t>81%</a:t>
                    </a:r>
                  </a:p>
                </c:rich>
              </c:tx>
              <c:showVal val="1"/>
            </c:dLbl>
            <c:dLbl>
              <c:idx val="4"/>
              <c:layout/>
              <c:tx>
                <c:rich>
                  <a:bodyPr/>
                  <a:lstStyle/>
                  <a:p>
                    <a:r>
                      <a:rPr lang="en-US"/>
                      <a:t>71%</a:t>
                    </a:r>
                  </a:p>
                </c:rich>
              </c:tx>
              <c:showVal val="1"/>
            </c:dLbl>
            <c:dLbl>
              <c:idx val="5"/>
              <c:layout/>
              <c:tx>
                <c:rich>
                  <a:bodyPr/>
                  <a:lstStyle/>
                  <a:p>
                    <a:r>
                      <a:rPr lang="en-US"/>
                      <a:t>90%</a:t>
                    </a:r>
                  </a:p>
                </c:rich>
              </c:tx>
              <c:showVal val="1"/>
            </c:dLbl>
            <c:showVal val="1"/>
          </c:dLbls>
          <c:cat>
            <c:strRef>
              <c:f>Sheet1!$C$68:$C$73</c:f>
              <c:strCache>
                <c:ptCount val="6"/>
                <c:pt idx="0">
                  <c:v>PRI</c:v>
                </c:pt>
                <c:pt idx="1">
                  <c:v>ASHA</c:v>
                </c:pt>
                <c:pt idx="2">
                  <c:v>ANM</c:v>
                </c:pt>
                <c:pt idx="3">
                  <c:v>AWW</c:v>
                </c:pt>
                <c:pt idx="4">
                  <c:v>Teacher</c:v>
                </c:pt>
                <c:pt idx="5">
                  <c:v>others</c:v>
                </c:pt>
              </c:strCache>
            </c:strRef>
          </c:cat>
          <c:val>
            <c:numRef>
              <c:f>Sheet1!$D$68:$D$73</c:f>
              <c:numCache>
                <c:formatCode>General</c:formatCode>
                <c:ptCount val="6"/>
                <c:pt idx="0">
                  <c:v>57</c:v>
                </c:pt>
                <c:pt idx="1">
                  <c:v>44</c:v>
                </c:pt>
                <c:pt idx="2">
                  <c:v>15</c:v>
                </c:pt>
                <c:pt idx="3">
                  <c:v>81</c:v>
                </c:pt>
                <c:pt idx="4">
                  <c:v>71</c:v>
                </c:pt>
                <c:pt idx="5">
                  <c:v>90</c:v>
                </c:pt>
              </c:numCache>
            </c:numRef>
          </c:val>
        </c:ser>
        <c:ser>
          <c:idx val="1"/>
          <c:order val="1"/>
          <c:tx>
            <c:strRef>
              <c:f>Sheet1!$E$67</c:f>
              <c:strCache>
                <c:ptCount val="1"/>
                <c:pt idx="0">
                  <c:v>Before the training</c:v>
                </c:pt>
              </c:strCache>
            </c:strRef>
          </c:tx>
          <c:dLbls>
            <c:dLbl>
              <c:idx val="0"/>
              <c:layout/>
              <c:tx>
                <c:rich>
                  <a:bodyPr/>
                  <a:lstStyle/>
                  <a:p>
                    <a:r>
                      <a:rPr lang="en-US"/>
                      <a:t>43%</a:t>
                    </a:r>
                  </a:p>
                </c:rich>
              </c:tx>
              <c:showVal val="1"/>
            </c:dLbl>
            <c:dLbl>
              <c:idx val="1"/>
              <c:layout/>
              <c:tx>
                <c:rich>
                  <a:bodyPr/>
                  <a:lstStyle/>
                  <a:p>
                    <a:r>
                      <a:rPr lang="en-US"/>
                      <a:t>56%</a:t>
                    </a:r>
                  </a:p>
                </c:rich>
              </c:tx>
              <c:showVal val="1"/>
            </c:dLbl>
            <c:dLbl>
              <c:idx val="2"/>
              <c:layout/>
              <c:tx>
                <c:rich>
                  <a:bodyPr/>
                  <a:lstStyle/>
                  <a:p>
                    <a:r>
                      <a:rPr lang="en-US"/>
                      <a:t>85%</a:t>
                    </a:r>
                  </a:p>
                </c:rich>
              </c:tx>
              <c:showVal val="1"/>
            </c:dLbl>
            <c:dLbl>
              <c:idx val="3"/>
              <c:layout/>
              <c:tx>
                <c:rich>
                  <a:bodyPr/>
                  <a:lstStyle/>
                  <a:p>
                    <a:r>
                      <a:rPr lang="en-US"/>
                      <a:t>19%</a:t>
                    </a:r>
                  </a:p>
                </c:rich>
              </c:tx>
              <c:showVal val="1"/>
            </c:dLbl>
            <c:dLbl>
              <c:idx val="4"/>
              <c:layout/>
              <c:tx>
                <c:rich>
                  <a:bodyPr/>
                  <a:lstStyle/>
                  <a:p>
                    <a:r>
                      <a:rPr lang="en-US"/>
                      <a:t>28%</a:t>
                    </a:r>
                  </a:p>
                </c:rich>
              </c:tx>
              <c:showVal val="1"/>
            </c:dLbl>
            <c:dLbl>
              <c:idx val="5"/>
              <c:layout/>
              <c:tx>
                <c:rich>
                  <a:bodyPr/>
                  <a:lstStyle/>
                  <a:p>
                    <a:r>
                      <a:rPr lang="en-US"/>
                      <a:t>10%</a:t>
                    </a:r>
                  </a:p>
                </c:rich>
              </c:tx>
              <c:showVal val="1"/>
            </c:dLbl>
            <c:showVal val="1"/>
          </c:dLbls>
          <c:cat>
            <c:strRef>
              <c:f>Sheet1!$C$68:$C$73</c:f>
              <c:strCache>
                <c:ptCount val="6"/>
                <c:pt idx="0">
                  <c:v>PRI</c:v>
                </c:pt>
                <c:pt idx="1">
                  <c:v>ASHA</c:v>
                </c:pt>
                <c:pt idx="2">
                  <c:v>ANM</c:v>
                </c:pt>
                <c:pt idx="3">
                  <c:v>AWW</c:v>
                </c:pt>
                <c:pt idx="4">
                  <c:v>Teacher</c:v>
                </c:pt>
                <c:pt idx="5">
                  <c:v>others</c:v>
                </c:pt>
              </c:strCache>
            </c:strRef>
          </c:cat>
          <c:val>
            <c:numRef>
              <c:f>Sheet1!$E$68:$E$73</c:f>
              <c:numCache>
                <c:formatCode>General</c:formatCode>
                <c:ptCount val="6"/>
                <c:pt idx="0">
                  <c:v>43</c:v>
                </c:pt>
                <c:pt idx="1">
                  <c:v>56</c:v>
                </c:pt>
                <c:pt idx="2">
                  <c:v>85</c:v>
                </c:pt>
                <c:pt idx="3">
                  <c:v>19</c:v>
                </c:pt>
                <c:pt idx="4">
                  <c:v>28</c:v>
                </c:pt>
                <c:pt idx="5">
                  <c:v>10</c:v>
                </c:pt>
              </c:numCache>
            </c:numRef>
          </c:val>
        </c:ser>
        <c:axId val="64714240"/>
        <c:axId val="64715776"/>
      </c:barChart>
      <c:catAx>
        <c:axId val="64714240"/>
        <c:scaling>
          <c:orientation val="minMax"/>
        </c:scaling>
        <c:axPos val="b"/>
        <c:tickLblPos val="nextTo"/>
        <c:crossAx val="64715776"/>
        <c:crosses val="autoZero"/>
        <c:auto val="1"/>
        <c:lblAlgn val="ctr"/>
        <c:lblOffset val="100"/>
      </c:catAx>
      <c:valAx>
        <c:axId val="64715776"/>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4714240"/>
        <c:crosses val="autoZero"/>
        <c:crossBetween val="between"/>
      </c:valAx>
    </c:plotArea>
    <c:legend>
      <c:legendPos val="r"/>
      <c:layout/>
    </c:legend>
    <c:plotVisOnly val="1"/>
  </c:chart>
  <c:txPr>
    <a:bodyPr/>
    <a:lstStyle/>
    <a:p>
      <a:pPr>
        <a:defRPr>
          <a:latin typeface="Arial" pitchFamily="34" charset="0"/>
          <a:cs typeface="Arial" pitchFamily="34" charset="0"/>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dLbls>
            <c:dLbl>
              <c:idx val="0"/>
              <c:layout/>
              <c:tx>
                <c:rich>
                  <a:bodyPr/>
                  <a:lstStyle/>
                  <a:p>
                    <a:r>
                      <a:rPr lang="en-US"/>
                      <a:t>71%</a:t>
                    </a:r>
                  </a:p>
                </c:rich>
              </c:tx>
              <c:showVal val="1"/>
            </c:dLbl>
            <c:dLbl>
              <c:idx val="1"/>
              <c:layout/>
              <c:tx>
                <c:rich>
                  <a:bodyPr/>
                  <a:lstStyle/>
                  <a:p>
                    <a:r>
                      <a:rPr lang="en-US"/>
                      <a:t>82%</a:t>
                    </a:r>
                  </a:p>
                </c:rich>
              </c:tx>
              <c:showVal val="1"/>
            </c:dLbl>
            <c:dLbl>
              <c:idx val="2"/>
              <c:layout/>
              <c:tx>
                <c:rich>
                  <a:bodyPr/>
                  <a:lstStyle/>
                  <a:p>
                    <a:r>
                      <a:rPr lang="en-US"/>
                      <a:t>85%</a:t>
                    </a:r>
                  </a:p>
                </c:rich>
              </c:tx>
              <c:showVal val="1"/>
            </c:dLbl>
            <c:dLbl>
              <c:idx val="3"/>
              <c:layout/>
              <c:tx>
                <c:rich>
                  <a:bodyPr/>
                  <a:lstStyle/>
                  <a:p>
                    <a:r>
                      <a:rPr lang="en-US"/>
                      <a:t>84%</a:t>
                    </a:r>
                  </a:p>
                </c:rich>
              </c:tx>
              <c:showVal val="1"/>
            </c:dLbl>
            <c:dLbl>
              <c:idx val="4"/>
              <c:layout/>
              <c:tx>
                <c:rich>
                  <a:bodyPr/>
                  <a:lstStyle/>
                  <a:p>
                    <a:r>
                      <a:rPr lang="en-US"/>
                      <a:t>100%</a:t>
                    </a:r>
                  </a:p>
                </c:rich>
              </c:tx>
              <c:showVal val="1"/>
            </c:dLbl>
            <c:dLbl>
              <c:idx val="5"/>
              <c:layout/>
              <c:tx>
                <c:rich>
                  <a:bodyPr/>
                  <a:lstStyle/>
                  <a:p>
                    <a:r>
                      <a:rPr lang="en-US"/>
                      <a:t>53%</a:t>
                    </a:r>
                  </a:p>
                </c:rich>
              </c:tx>
              <c:showVal val="1"/>
            </c:dLbl>
            <c:showVal val="1"/>
          </c:dLbls>
          <c:cat>
            <c:strRef>
              <c:f>Sheet1!$B$377:$B$382</c:f>
              <c:strCache>
                <c:ptCount val="6"/>
                <c:pt idx="0">
                  <c:v>PRI</c:v>
                </c:pt>
                <c:pt idx="1">
                  <c:v>ASHA</c:v>
                </c:pt>
                <c:pt idx="2">
                  <c:v>ANM</c:v>
                </c:pt>
                <c:pt idx="3">
                  <c:v>AWW</c:v>
                </c:pt>
                <c:pt idx="4">
                  <c:v>Teachers</c:v>
                </c:pt>
                <c:pt idx="5">
                  <c:v>Others</c:v>
                </c:pt>
              </c:strCache>
            </c:strRef>
          </c:cat>
          <c:val>
            <c:numRef>
              <c:f>Sheet1!$C$377:$C$382</c:f>
              <c:numCache>
                <c:formatCode>General</c:formatCode>
                <c:ptCount val="6"/>
                <c:pt idx="0">
                  <c:v>71</c:v>
                </c:pt>
                <c:pt idx="1">
                  <c:v>82</c:v>
                </c:pt>
                <c:pt idx="2">
                  <c:v>85</c:v>
                </c:pt>
                <c:pt idx="3">
                  <c:v>84</c:v>
                </c:pt>
                <c:pt idx="4">
                  <c:v>100</c:v>
                </c:pt>
                <c:pt idx="5">
                  <c:v>53</c:v>
                </c:pt>
              </c:numCache>
            </c:numRef>
          </c:val>
        </c:ser>
        <c:axId val="64846080"/>
        <c:axId val="64876544"/>
      </c:barChart>
      <c:catAx>
        <c:axId val="64846080"/>
        <c:scaling>
          <c:orientation val="minMax"/>
        </c:scaling>
        <c:axPos val="b"/>
        <c:tickLblPos val="nextTo"/>
        <c:crossAx val="64876544"/>
        <c:crosses val="autoZero"/>
        <c:auto val="1"/>
        <c:lblAlgn val="ctr"/>
        <c:lblOffset val="100"/>
      </c:catAx>
      <c:valAx>
        <c:axId val="64876544"/>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4846080"/>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7"/>
  <c:chart>
    <c:plotArea>
      <c:layout/>
      <c:barChart>
        <c:barDir val="col"/>
        <c:grouping val="clustered"/>
        <c:ser>
          <c:idx val="0"/>
          <c:order val="0"/>
          <c:dLbls>
            <c:dLbl>
              <c:idx val="0"/>
              <c:layout/>
              <c:tx>
                <c:rich>
                  <a:bodyPr/>
                  <a:lstStyle/>
                  <a:p>
                    <a:r>
                      <a:rPr lang="en-US"/>
                      <a:t>4%</a:t>
                    </a:r>
                  </a:p>
                </c:rich>
              </c:tx>
              <c:showVal val="1"/>
            </c:dLbl>
            <c:dLbl>
              <c:idx val="1"/>
              <c:layout/>
              <c:tx>
                <c:rich>
                  <a:bodyPr/>
                  <a:lstStyle/>
                  <a:p>
                    <a:r>
                      <a:rPr lang="en-US"/>
                      <a:t>3%</a:t>
                    </a:r>
                  </a:p>
                </c:rich>
              </c:tx>
              <c:showVal val="1"/>
            </c:dLbl>
            <c:dLbl>
              <c:idx val="2"/>
              <c:layout/>
              <c:tx>
                <c:rich>
                  <a:bodyPr/>
                  <a:lstStyle/>
                  <a:p>
                    <a:r>
                      <a:rPr lang="en-US"/>
                      <a:t>16%</a:t>
                    </a:r>
                  </a:p>
                </c:rich>
              </c:tx>
              <c:showVal val="1"/>
            </c:dLbl>
            <c:dLbl>
              <c:idx val="3"/>
              <c:layout/>
              <c:tx>
                <c:rich>
                  <a:bodyPr/>
                  <a:lstStyle/>
                  <a:p>
                    <a:r>
                      <a:rPr lang="en-US"/>
                      <a:t>27%</a:t>
                    </a:r>
                  </a:p>
                </c:rich>
              </c:tx>
              <c:showVal val="1"/>
            </c:dLbl>
            <c:dLbl>
              <c:idx val="4"/>
              <c:layout/>
              <c:tx>
                <c:rich>
                  <a:bodyPr/>
                  <a:lstStyle/>
                  <a:p>
                    <a:r>
                      <a:rPr lang="en-US"/>
                      <a:t>50%</a:t>
                    </a:r>
                  </a:p>
                </c:rich>
              </c:tx>
              <c:showVal val="1"/>
            </c:dLbl>
            <c:showVal val="1"/>
          </c:dLbls>
          <c:cat>
            <c:strRef>
              <c:f>Sheet1!$H$51:$H$55</c:f>
              <c:strCache>
                <c:ptCount val="5"/>
                <c:pt idx="0">
                  <c:v>4</c:v>
                </c:pt>
                <c:pt idx="1">
                  <c:v>5</c:v>
                </c:pt>
                <c:pt idx="2">
                  <c:v>6</c:v>
                </c:pt>
                <c:pt idx="3">
                  <c:v>7</c:v>
                </c:pt>
                <c:pt idx="4">
                  <c:v>More than 7</c:v>
                </c:pt>
              </c:strCache>
            </c:strRef>
          </c:cat>
          <c:val>
            <c:numRef>
              <c:f>Sheet1!$I$51:$I$55</c:f>
              <c:numCache>
                <c:formatCode>General</c:formatCode>
                <c:ptCount val="5"/>
                <c:pt idx="0">
                  <c:v>4</c:v>
                </c:pt>
                <c:pt idx="1">
                  <c:v>3</c:v>
                </c:pt>
                <c:pt idx="2">
                  <c:v>16</c:v>
                </c:pt>
                <c:pt idx="3">
                  <c:v>27</c:v>
                </c:pt>
                <c:pt idx="4">
                  <c:v>50</c:v>
                </c:pt>
              </c:numCache>
            </c:numRef>
          </c:val>
        </c:ser>
        <c:axId val="63850752"/>
        <c:axId val="63865216"/>
      </c:barChart>
      <c:catAx>
        <c:axId val="63850752"/>
        <c:scaling>
          <c:orientation val="minMax"/>
        </c:scaling>
        <c:axPos val="b"/>
        <c:title>
          <c:tx>
            <c:rich>
              <a:bodyPr/>
              <a:lstStyle/>
              <a:p>
                <a:pPr>
                  <a:defRPr/>
                </a:pPr>
                <a:r>
                  <a:rPr lang="en-US"/>
                  <a:t>Members</a:t>
                </a:r>
                <a:r>
                  <a:rPr lang="en-US" baseline="0"/>
                  <a:t>  in VHSC</a:t>
                </a:r>
                <a:endParaRPr lang="en-US"/>
              </a:p>
            </c:rich>
          </c:tx>
          <c:layout/>
        </c:title>
        <c:tickLblPos val="nextTo"/>
        <c:crossAx val="63865216"/>
        <c:crosses val="autoZero"/>
        <c:auto val="1"/>
        <c:lblAlgn val="ctr"/>
        <c:lblOffset val="100"/>
      </c:catAx>
      <c:valAx>
        <c:axId val="63865216"/>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3850752"/>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4"/>
  <c:chart>
    <c:autoTitleDeleted val="1"/>
    <c:plotArea>
      <c:layout/>
      <c:pieChart>
        <c:varyColors val="1"/>
        <c:ser>
          <c:idx val="0"/>
          <c:order val="0"/>
          <c:explosion val="18"/>
          <c:cat>
            <c:strRef>
              <c:f>Sheet1!$B$137:$B$138</c:f>
              <c:strCache>
                <c:ptCount val="2"/>
                <c:pt idx="0">
                  <c:v>At the time of the training</c:v>
                </c:pt>
                <c:pt idx="1">
                  <c:v>before the training</c:v>
                </c:pt>
              </c:strCache>
            </c:strRef>
          </c:cat>
          <c:val>
            <c:numRef>
              <c:f>Sheet1!$C$136:$C$137</c:f>
              <c:numCache>
                <c:formatCode>General</c:formatCode>
                <c:ptCount val="2"/>
                <c:pt idx="0">
                  <c:v>70</c:v>
                </c:pt>
                <c:pt idx="1">
                  <c:v>30</c:v>
                </c:pt>
              </c:numCache>
            </c:numRef>
          </c:val>
        </c:ser>
        <c:dLbls>
          <c:showPercent val="1"/>
        </c:dLbls>
        <c:firstSliceAng val="0"/>
      </c:pieChart>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1"/>
  <c:chart>
    <c:plotArea>
      <c:layout>
        <c:manualLayout>
          <c:layoutTarget val="inner"/>
          <c:xMode val="edge"/>
          <c:yMode val="edge"/>
          <c:x val="0.11827669165703412"/>
          <c:y val="5.5719924806830877E-2"/>
          <c:w val="0.85119733067041592"/>
          <c:h val="0.59648163303694157"/>
        </c:manualLayout>
      </c:layout>
      <c:barChart>
        <c:barDir val="col"/>
        <c:grouping val="clustered"/>
        <c:ser>
          <c:idx val="0"/>
          <c:order val="0"/>
          <c:cat>
            <c:strRef>
              <c:f>Sheet1!$R$6:$R$10</c:f>
              <c:strCache>
                <c:ptCount val="5"/>
                <c:pt idx="0">
                  <c:v>After every 15 days</c:v>
                </c:pt>
                <c:pt idx="1">
                  <c:v>once in a month</c:v>
                </c:pt>
                <c:pt idx="2">
                  <c:v>After every 6 months</c:v>
                </c:pt>
                <c:pt idx="3">
                  <c:v>once in a year</c:v>
                </c:pt>
                <c:pt idx="4">
                  <c:v>do not know</c:v>
                </c:pt>
              </c:strCache>
            </c:strRef>
          </c:cat>
          <c:val>
            <c:numRef>
              <c:f>Sheet1!$S$6:$S$10</c:f>
              <c:numCache>
                <c:formatCode>General</c:formatCode>
                <c:ptCount val="5"/>
              </c:numCache>
            </c:numRef>
          </c:val>
        </c:ser>
        <c:ser>
          <c:idx val="1"/>
          <c:order val="1"/>
          <c:dLbls>
            <c:dLbl>
              <c:idx val="0"/>
              <c:layout/>
              <c:tx>
                <c:rich>
                  <a:bodyPr/>
                  <a:lstStyle/>
                  <a:p>
                    <a:r>
                      <a:rPr lang="en-US"/>
                      <a:t>4%</a:t>
                    </a:r>
                  </a:p>
                </c:rich>
              </c:tx>
              <c:showVal val="1"/>
            </c:dLbl>
            <c:dLbl>
              <c:idx val="1"/>
              <c:layout/>
              <c:tx>
                <c:rich>
                  <a:bodyPr/>
                  <a:lstStyle/>
                  <a:p>
                    <a:r>
                      <a:rPr lang="en-US"/>
                      <a:t>75%</a:t>
                    </a:r>
                  </a:p>
                </c:rich>
              </c:tx>
              <c:showVal val="1"/>
            </c:dLbl>
            <c:dLbl>
              <c:idx val="2"/>
              <c:layout/>
              <c:tx>
                <c:rich>
                  <a:bodyPr/>
                  <a:lstStyle/>
                  <a:p>
                    <a:r>
                      <a:rPr lang="en-US"/>
                      <a:t>1%</a:t>
                    </a:r>
                  </a:p>
                </c:rich>
              </c:tx>
              <c:showVal val="1"/>
            </c:dLbl>
            <c:dLbl>
              <c:idx val="3"/>
              <c:layout/>
              <c:tx>
                <c:rich>
                  <a:bodyPr/>
                  <a:lstStyle/>
                  <a:p>
                    <a:r>
                      <a:rPr lang="en-US"/>
                      <a:t>6%</a:t>
                    </a:r>
                  </a:p>
                </c:rich>
              </c:tx>
              <c:showVal val="1"/>
            </c:dLbl>
            <c:dLbl>
              <c:idx val="4"/>
              <c:layout/>
              <c:tx>
                <c:rich>
                  <a:bodyPr/>
                  <a:lstStyle/>
                  <a:p>
                    <a:r>
                      <a:rPr lang="en-US"/>
                      <a:t>14%</a:t>
                    </a:r>
                  </a:p>
                </c:rich>
              </c:tx>
              <c:showVal val="1"/>
            </c:dLbl>
            <c:showVal val="1"/>
          </c:dLbls>
          <c:cat>
            <c:strRef>
              <c:f>Sheet1!$R$6:$R$10</c:f>
              <c:strCache>
                <c:ptCount val="5"/>
                <c:pt idx="0">
                  <c:v>After every 15 days</c:v>
                </c:pt>
                <c:pt idx="1">
                  <c:v>once in a month</c:v>
                </c:pt>
                <c:pt idx="2">
                  <c:v>After every 6 months</c:v>
                </c:pt>
                <c:pt idx="3">
                  <c:v>once in a year</c:v>
                </c:pt>
                <c:pt idx="4">
                  <c:v>do not know</c:v>
                </c:pt>
              </c:strCache>
            </c:strRef>
          </c:cat>
          <c:val>
            <c:numRef>
              <c:f>Sheet1!$T$6:$T$10</c:f>
              <c:numCache>
                <c:formatCode>General</c:formatCode>
                <c:ptCount val="5"/>
                <c:pt idx="0">
                  <c:v>4</c:v>
                </c:pt>
                <c:pt idx="1">
                  <c:v>75</c:v>
                </c:pt>
                <c:pt idx="2">
                  <c:v>1</c:v>
                </c:pt>
                <c:pt idx="3">
                  <c:v>6</c:v>
                </c:pt>
                <c:pt idx="4">
                  <c:v>14</c:v>
                </c:pt>
              </c:numCache>
            </c:numRef>
          </c:val>
        </c:ser>
        <c:axId val="64138240"/>
        <c:axId val="64156800"/>
      </c:barChart>
      <c:catAx>
        <c:axId val="64138240"/>
        <c:scaling>
          <c:orientation val="minMax"/>
        </c:scaling>
        <c:axPos val="b"/>
        <c:title>
          <c:tx>
            <c:rich>
              <a:bodyPr/>
              <a:lstStyle/>
              <a:p>
                <a:pPr>
                  <a:defRPr/>
                </a:pPr>
                <a:endParaRPr lang="en-US"/>
              </a:p>
              <a:p>
                <a:pPr>
                  <a:defRPr/>
                </a:pPr>
                <a:r>
                  <a:rPr lang="en-US"/>
                  <a:t>Frequency</a:t>
                </a:r>
                <a:r>
                  <a:rPr lang="en-US" baseline="0"/>
                  <a:t> of VHSC meeting</a:t>
                </a:r>
              </a:p>
              <a:p>
                <a:pPr>
                  <a:defRPr/>
                </a:pPr>
                <a:endParaRPr lang="en-US"/>
              </a:p>
            </c:rich>
          </c:tx>
          <c:layout/>
        </c:title>
        <c:tickLblPos val="nextTo"/>
        <c:crossAx val="64156800"/>
        <c:crosses val="autoZero"/>
        <c:auto val="1"/>
        <c:lblAlgn val="ctr"/>
        <c:lblOffset val="100"/>
      </c:catAx>
      <c:valAx>
        <c:axId val="64156800"/>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413824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8"/>
  <c:chart>
    <c:autoTitleDeleted val="1"/>
    <c:plotArea>
      <c:layout/>
      <c:barChart>
        <c:barDir val="col"/>
        <c:grouping val="clustered"/>
        <c:ser>
          <c:idx val="0"/>
          <c:order val="0"/>
          <c:dLbls>
            <c:dLbl>
              <c:idx val="0"/>
              <c:layout/>
              <c:tx>
                <c:rich>
                  <a:bodyPr/>
                  <a:lstStyle/>
                  <a:p>
                    <a:r>
                      <a:rPr lang="en-US"/>
                      <a:t>62%</a:t>
                    </a:r>
                  </a:p>
                </c:rich>
              </c:tx>
              <c:showVal val="1"/>
            </c:dLbl>
            <c:dLbl>
              <c:idx val="1"/>
              <c:layout/>
              <c:tx>
                <c:rich>
                  <a:bodyPr/>
                  <a:lstStyle/>
                  <a:p>
                    <a:r>
                      <a:rPr lang="en-US"/>
                      <a:t>17%</a:t>
                    </a:r>
                  </a:p>
                </c:rich>
              </c:tx>
              <c:showVal val="1"/>
            </c:dLbl>
            <c:dLbl>
              <c:idx val="2"/>
              <c:layout/>
              <c:tx>
                <c:rich>
                  <a:bodyPr/>
                  <a:lstStyle/>
                  <a:p>
                    <a:r>
                      <a:rPr lang="en-US"/>
                      <a:t>8%</a:t>
                    </a:r>
                  </a:p>
                </c:rich>
              </c:tx>
              <c:showVal val="1"/>
            </c:dLbl>
            <c:dLbl>
              <c:idx val="3"/>
              <c:layout>
                <c:manualLayout>
                  <c:x val="-9.0293453724606208E-3"/>
                  <c:y val="0"/>
                </c:manualLayout>
              </c:layout>
              <c:tx>
                <c:rich>
                  <a:bodyPr/>
                  <a:lstStyle/>
                  <a:p>
                    <a:r>
                      <a:rPr lang="en-US"/>
                      <a:t>13%</a:t>
                    </a:r>
                  </a:p>
                </c:rich>
              </c:tx>
              <c:showVal val="1"/>
            </c:dLbl>
            <c:showVal val="1"/>
          </c:dLbls>
          <c:cat>
            <c:strRef>
              <c:f>Sheet1!$B$170:$B$173</c:f>
              <c:strCache>
                <c:ptCount val="4"/>
                <c:pt idx="0">
                  <c:v>At the Aagandwadi center</c:v>
                </c:pt>
                <c:pt idx="1">
                  <c:v>At the house of PRI representative</c:v>
                </c:pt>
                <c:pt idx="2">
                  <c:v>At the SC</c:v>
                </c:pt>
                <c:pt idx="3">
                  <c:v>Do not know</c:v>
                </c:pt>
              </c:strCache>
            </c:strRef>
          </c:cat>
          <c:val>
            <c:numRef>
              <c:f>Sheet1!$C$169:$C$172</c:f>
              <c:numCache>
                <c:formatCode>General</c:formatCode>
                <c:ptCount val="4"/>
                <c:pt idx="0">
                  <c:v>62</c:v>
                </c:pt>
                <c:pt idx="1">
                  <c:v>17</c:v>
                </c:pt>
                <c:pt idx="2">
                  <c:v>8</c:v>
                </c:pt>
                <c:pt idx="3">
                  <c:v>13</c:v>
                </c:pt>
              </c:numCache>
            </c:numRef>
          </c:val>
        </c:ser>
        <c:axId val="63923328"/>
        <c:axId val="63925248"/>
      </c:barChart>
      <c:catAx>
        <c:axId val="63923328"/>
        <c:scaling>
          <c:orientation val="minMax"/>
        </c:scaling>
        <c:axPos val="b"/>
        <c:title>
          <c:tx>
            <c:rich>
              <a:bodyPr/>
              <a:lstStyle/>
              <a:p>
                <a:pPr>
                  <a:defRPr/>
                </a:pPr>
                <a:r>
                  <a:rPr lang="en-US"/>
                  <a:t>VHSC Meeting place</a:t>
                </a:r>
              </a:p>
            </c:rich>
          </c:tx>
          <c:layout/>
        </c:title>
        <c:majorTickMark val="none"/>
        <c:tickLblPos val="nextTo"/>
        <c:crossAx val="63925248"/>
        <c:crosses val="autoZero"/>
        <c:auto val="1"/>
        <c:lblAlgn val="ctr"/>
        <c:lblOffset val="100"/>
      </c:catAx>
      <c:valAx>
        <c:axId val="63925248"/>
        <c:scaling>
          <c:orientation val="minMax"/>
        </c:scaling>
        <c:axPos val="l"/>
        <c:majorGridlines/>
        <c:title>
          <c:tx>
            <c:rich>
              <a:bodyPr/>
              <a:lstStyle/>
              <a:p>
                <a:pPr>
                  <a:defRPr/>
                </a:pPr>
                <a:r>
                  <a:rPr lang="en-US"/>
                  <a:t>Percentage of Respondents</a:t>
                </a:r>
              </a:p>
            </c:rich>
          </c:tx>
          <c:layout/>
        </c:title>
        <c:numFmt formatCode="General" sourceLinked="1"/>
        <c:tickLblPos val="nextTo"/>
        <c:crossAx val="63923328"/>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7416548737859391"/>
          <c:y val="5.4827257703898132E-2"/>
          <c:w val="0.67328616181041856"/>
          <c:h val="0.56242791873238052"/>
        </c:manualLayout>
      </c:layout>
      <c:barChart>
        <c:barDir val="col"/>
        <c:grouping val="stacked"/>
        <c:ser>
          <c:idx val="0"/>
          <c:order val="0"/>
          <c:tx>
            <c:strRef>
              <c:f>Sheet1!$C$187</c:f>
              <c:strCache>
                <c:ptCount val="1"/>
                <c:pt idx="0">
                  <c:v>yes </c:v>
                </c:pt>
              </c:strCache>
            </c:strRef>
          </c:tx>
          <c:dLbls>
            <c:dLbl>
              <c:idx val="0"/>
              <c:layout/>
              <c:tx>
                <c:rich>
                  <a:bodyPr/>
                  <a:lstStyle/>
                  <a:p>
                    <a:r>
                      <a:rPr lang="en-US"/>
                      <a:t>74%</a:t>
                    </a:r>
                  </a:p>
                </c:rich>
              </c:tx>
              <c:showVal val="1"/>
            </c:dLbl>
            <c:dLbl>
              <c:idx val="1"/>
              <c:layout/>
              <c:tx>
                <c:rich>
                  <a:bodyPr/>
                  <a:lstStyle/>
                  <a:p>
                    <a:r>
                      <a:rPr lang="en-US"/>
                      <a:t>61%</a:t>
                    </a:r>
                  </a:p>
                </c:rich>
              </c:tx>
              <c:showVal val="1"/>
            </c:dLbl>
            <c:dLbl>
              <c:idx val="2"/>
              <c:layout/>
              <c:tx>
                <c:rich>
                  <a:bodyPr/>
                  <a:lstStyle/>
                  <a:p>
                    <a:r>
                      <a:rPr lang="en-US"/>
                      <a:t>73%</a:t>
                    </a:r>
                  </a:p>
                </c:rich>
              </c:tx>
              <c:showVal val="1"/>
            </c:dLbl>
            <c:dLbl>
              <c:idx val="3"/>
              <c:layout/>
              <c:tx>
                <c:rich>
                  <a:bodyPr/>
                  <a:lstStyle/>
                  <a:p>
                    <a:r>
                      <a:rPr lang="en-US"/>
                      <a:t>82%</a:t>
                    </a:r>
                  </a:p>
                </c:rich>
              </c:tx>
              <c:showVal val="1"/>
            </c:dLbl>
            <c:showVal val="1"/>
          </c:dLbls>
          <c:cat>
            <c:strRef>
              <c:f>Sheet1!$A$188:$B$191</c:f>
              <c:strCache>
                <c:ptCount val="4"/>
                <c:pt idx="0">
                  <c:v>monitor the activities of the previous month</c:v>
                </c:pt>
                <c:pt idx="1">
                  <c:v>utilization of untied funds</c:v>
                </c:pt>
                <c:pt idx="2">
                  <c:v>activities related to MCHN day</c:v>
                </c:pt>
                <c:pt idx="3">
                  <c:v>to decide the  functions of the members</c:v>
                </c:pt>
              </c:strCache>
            </c:strRef>
          </c:cat>
          <c:val>
            <c:numRef>
              <c:f>Sheet1!$C$188:$C$191</c:f>
              <c:numCache>
                <c:formatCode>General</c:formatCode>
                <c:ptCount val="4"/>
                <c:pt idx="0">
                  <c:v>74</c:v>
                </c:pt>
                <c:pt idx="1">
                  <c:v>61</c:v>
                </c:pt>
                <c:pt idx="2">
                  <c:v>73</c:v>
                </c:pt>
                <c:pt idx="3">
                  <c:v>82</c:v>
                </c:pt>
              </c:numCache>
            </c:numRef>
          </c:val>
        </c:ser>
        <c:ser>
          <c:idx val="1"/>
          <c:order val="1"/>
          <c:tx>
            <c:strRef>
              <c:f>Sheet1!$D$187</c:f>
              <c:strCache>
                <c:ptCount val="1"/>
                <c:pt idx="0">
                  <c:v>no</c:v>
                </c:pt>
              </c:strCache>
            </c:strRef>
          </c:tx>
          <c:dLbls>
            <c:dLbl>
              <c:idx val="0"/>
              <c:layout/>
              <c:tx>
                <c:rich>
                  <a:bodyPr/>
                  <a:lstStyle/>
                  <a:p>
                    <a:r>
                      <a:rPr lang="en-US"/>
                      <a:t>26%</a:t>
                    </a:r>
                  </a:p>
                </c:rich>
              </c:tx>
              <c:showVal val="1"/>
            </c:dLbl>
            <c:dLbl>
              <c:idx val="1"/>
              <c:layout/>
              <c:tx>
                <c:rich>
                  <a:bodyPr/>
                  <a:lstStyle/>
                  <a:p>
                    <a:r>
                      <a:rPr lang="en-US"/>
                      <a:t>39%</a:t>
                    </a:r>
                  </a:p>
                </c:rich>
              </c:tx>
              <c:showVal val="1"/>
            </c:dLbl>
            <c:dLbl>
              <c:idx val="2"/>
              <c:layout>
                <c:manualLayout>
                  <c:x val="-6.1443932411674364E-3"/>
                  <c:y val="-9.8765432098765985E-3"/>
                </c:manualLayout>
              </c:layout>
              <c:tx>
                <c:rich>
                  <a:bodyPr/>
                  <a:lstStyle/>
                  <a:p>
                    <a:r>
                      <a:rPr lang="en-US"/>
                      <a:t>27%</a:t>
                    </a:r>
                  </a:p>
                </c:rich>
              </c:tx>
              <c:showVal val="1"/>
            </c:dLbl>
            <c:dLbl>
              <c:idx val="3"/>
              <c:layout/>
              <c:tx>
                <c:rich>
                  <a:bodyPr/>
                  <a:lstStyle/>
                  <a:p>
                    <a:r>
                      <a:rPr lang="en-US"/>
                      <a:t>18%</a:t>
                    </a:r>
                  </a:p>
                </c:rich>
              </c:tx>
              <c:showVal val="1"/>
            </c:dLbl>
            <c:showVal val="1"/>
          </c:dLbls>
          <c:cat>
            <c:strRef>
              <c:f>Sheet1!$A$188:$B$191</c:f>
              <c:strCache>
                <c:ptCount val="4"/>
                <c:pt idx="0">
                  <c:v>monitor the activities of the previous month</c:v>
                </c:pt>
                <c:pt idx="1">
                  <c:v>utilization of untied funds</c:v>
                </c:pt>
                <c:pt idx="2">
                  <c:v>activities related to MCHN day</c:v>
                </c:pt>
                <c:pt idx="3">
                  <c:v>to decide the  functions of the members</c:v>
                </c:pt>
              </c:strCache>
            </c:strRef>
          </c:cat>
          <c:val>
            <c:numRef>
              <c:f>Sheet1!$D$188:$D$191</c:f>
              <c:numCache>
                <c:formatCode>General</c:formatCode>
                <c:ptCount val="4"/>
                <c:pt idx="0">
                  <c:v>26</c:v>
                </c:pt>
                <c:pt idx="1">
                  <c:v>39</c:v>
                </c:pt>
                <c:pt idx="2">
                  <c:v>27</c:v>
                </c:pt>
                <c:pt idx="3">
                  <c:v>18</c:v>
                </c:pt>
              </c:numCache>
            </c:numRef>
          </c:val>
        </c:ser>
        <c:overlap val="100"/>
        <c:axId val="64184704"/>
        <c:axId val="64186624"/>
      </c:barChart>
      <c:catAx>
        <c:axId val="64184704"/>
        <c:scaling>
          <c:orientation val="minMax"/>
        </c:scaling>
        <c:axPos val="b"/>
        <c:title>
          <c:tx>
            <c:rich>
              <a:bodyPr/>
              <a:lstStyle/>
              <a:p>
                <a:pPr>
                  <a:defRPr/>
                </a:pPr>
                <a:r>
                  <a:rPr lang="en-US"/>
                  <a:t>Function</a:t>
                </a:r>
                <a:r>
                  <a:rPr lang="en-US" baseline="0"/>
                  <a:t> of VHSC members</a:t>
                </a:r>
              </a:p>
              <a:p>
                <a:pPr>
                  <a:defRPr/>
                </a:pPr>
                <a:endParaRPr lang="en-US"/>
              </a:p>
            </c:rich>
          </c:tx>
          <c:layout/>
        </c:title>
        <c:tickLblPos val="nextTo"/>
        <c:crossAx val="64186624"/>
        <c:crosses val="autoZero"/>
        <c:auto val="1"/>
        <c:lblAlgn val="ctr"/>
        <c:lblOffset val="100"/>
      </c:catAx>
      <c:valAx>
        <c:axId val="64186624"/>
        <c:scaling>
          <c:orientation val="minMax"/>
        </c:scaling>
        <c:axPos val="l"/>
        <c:majorGridlines/>
        <c:title>
          <c:tx>
            <c:rich>
              <a:bodyPr rot="-5400000" vert="horz"/>
              <a:lstStyle/>
              <a:p>
                <a:pPr>
                  <a:defRPr/>
                </a:pPr>
                <a:r>
                  <a:rPr lang="en-US"/>
                  <a:t>Pwecentage of Respondents</a:t>
                </a:r>
              </a:p>
            </c:rich>
          </c:tx>
          <c:layout/>
        </c:title>
        <c:numFmt formatCode="General" sourceLinked="1"/>
        <c:tickLblPos val="nextTo"/>
        <c:crossAx val="64184704"/>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0"/>
  <c:chart>
    <c:view3D>
      <c:rAngAx val="1"/>
    </c:view3D>
    <c:plotArea>
      <c:layout>
        <c:manualLayout>
          <c:layoutTarget val="inner"/>
          <c:xMode val="edge"/>
          <c:yMode val="edge"/>
          <c:x val="0.16271352605746991"/>
          <c:y val="6.1170907355588819E-2"/>
          <c:w val="0.80261350309934654"/>
          <c:h val="0.6022125333506867"/>
        </c:manualLayout>
      </c:layout>
      <c:bar3DChart>
        <c:barDir val="col"/>
        <c:grouping val="clustered"/>
        <c:ser>
          <c:idx val="0"/>
          <c:order val="0"/>
          <c:dLbls>
            <c:dLbl>
              <c:idx val="0"/>
              <c:layout/>
              <c:tx>
                <c:rich>
                  <a:bodyPr/>
                  <a:lstStyle/>
                  <a:p>
                    <a:r>
                      <a:rPr lang="en-US"/>
                      <a:t>2%</a:t>
                    </a:r>
                  </a:p>
                </c:rich>
              </c:tx>
              <c:showVal val="1"/>
            </c:dLbl>
            <c:dLbl>
              <c:idx val="1"/>
              <c:layout/>
              <c:tx>
                <c:rich>
                  <a:bodyPr/>
                  <a:lstStyle/>
                  <a:p>
                    <a:r>
                      <a:rPr lang="en-US"/>
                      <a:t>1%</a:t>
                    </a:r>
                  </a:p>
                </c:rich>
              </c:tx>
              <c:showVal val="1"/>
            </c:dLbl>
            <c:dLbl>
              <c:idx val="2"/>
              <c:layout/>
              <c:tx>
                <c:rich>
                  <a:bodyPr/>
                  <a:lstStyle/>
                  <a:p>
                    <a:r>
                      <a:rPr lang="en-US"/>
                      <a:t>66%</a:t>
                    </a:r>
                  </a:p>
                </c:rich>
              </c:tx>
              <c:showVal val="1"/>
            </c:dLbl>
            <c:dLbl>
              <c:idx val="3"/>
              <c:layout/>
              <c:tx>
                <c:rich>
                  <a:bodyPr/>
                  <a:lstStyle/>
                  <a:p>
                    <a:r>
                      <a:rPr lang="en-US"/>
                      <a:t>1%</a:t>
                    </a:r>
                  </a:p>
                </c:rich>
              </c:tx>
              <c:showVal val="1"/>
            </c:dLbl>
            <c:dLbl>
              <c:idx val="4"/>
              <c:layout/>
              <c:tx>
                <c:rich>
                  <a:bodyPr/>
                  <a:lstStyle/>
                  <a:p>
                    <a:r>
                      <a:rPr lang="en-US"/>
                      <a:t>23%</a:t>
                    </a:r>
                  </a:p>
                </c:rich>
              </c:tx>
              <c:showVal val="1"/>
            </c:dLbl>
            <c:dLbl>
              <c:idx val="5"/>
              <c:layout/>
              <c:tx>
                <c:rich>
                  <a:bodyPr/>
                  <a:lstStyle/>
                  <a:p>
                    <a:r>
                      <a:rPr lang="en-US"/>
                      <a:t>7%</a:t>
                    </a:r>
                  </a:p>
                </c:rich>
              </c:tx>
              <c:showVal val="1"/>
            </c:dLbl>
            <c:showVal val="1"/>
          </c:dLbls>
          <c:cat>
            <c:strRef>
              <c:f>Sheet1!$C$5:$C$10</c:f>
              <c:strCache>
                <c:ptCount val="6"/>
                <c:pt idx="0">
                  <c:v>5000</c:v>
                </c:pt>
                <c:pt idx="1">
                  <c:v>7500</c:v>
                </c:pt>
                <c:pt idx="2">
                  <c:v>10000</c:v>
                </c:pt>
                <c:pt idx="3">
                  <c:v>12500</c:v>
                </c:pt>
                <c:pt idx="4">
                  <c:v>More than 12500</c:v>
                </c:pt>
                <c:pt idx="5">
                  <c:v>do not know</c:v>
                </c:pt>
              </c:strCache>
            </c:strRef>
          </c:cat>
          <c:val>
            <c:numRef>
              <c:f>Sheet1!$D$5:$D$10</c:f>
              <c:numCache>
                <c:formatCode>General</c:formatCode>
                <c:ptCount val="6"/>
                <c:pt idx="0">
                  <c:v>2</c:v>
                </c:pt>
                <c:pt idx="1">
                  <c:v>1</c:v>
                </c:pt>
                <c:pt idx="2">
                  <c:v>66</c:v>
                </c:pt>
                <c:pt idx="3">
                  <c:v>1</c:v>
                </c:pt>
                <c:pt idx="4">
                  <c:v>23</c:v>
                </c:pt>
                <c:pt idx="5">
                  <c:v>7</c:v>
                </c:pt>
              </c:numCache>
            </c:numRef>
          </c:val>
        </c:ser>
        <c:shape val="cylinder"/>
        <c:axId val="64236544"/>
        <c:axId val="64255104"/>
        <c:axId val="0"/>
      </c:bar3DChart>
      <c:catAx>
        <c:axId val="64236544"/>
        <c:scaling>
          <c:orientation val="minMax"/>
        </c:scaling>
        <c:axPos val="b"/>
        <c:title>
          <c:tx>
            <c:rich>
              <a:bodyPr/>
              <a:lstStyle/>
              <a:p>
                <a:pPr>
                  <a:defRPr/>
                </a:pPr>
                <a:r>
                  <a:rPr lang="en-US"/>
                  <a:t>Amount Received as an untied funds</a:t>
                </a:r>
              </a:p>
            </c:rich>
          </c:tx>
          <c:layout/>
        </c:title>
        <c:tickLblPos val="nextTo"/>
        <c:crossAx val="64255104"/>
        <c:crosses val="autoZero"/>
        <c:auto val="1"/>
        <c:lblAlgn val="ctr"/>
        <c:lblOffset val="100"/>
      </c:catAx>
      <c:valAx>
        <c:axId val="64255104"/>
        <c:scaling>
          <c:orientation val="minMax"/>
        </c:scaling>
        <c:axPos val="l"/>
        <c:majorGridlines/>
        <c:title>
          <c:tx>
            <c:rich>
              <a:bodyPr rot="-5400000" vert="horz"/>
              <a:lstStyle/>
              <a:p>
                <a:pPr>
                  <a:defRPr/>
                </a:pPr>
                <a:r>
                  <a:rPr lang="en-US"/>
                  <a:t>Percentage of Respondents</a:t>
                </a:r>
              </a:p>
            </c:rich>
          </c:tx>
          <c:layout/>
        </c:title>
        <c:numFmt formatCode="General" sourceLinked="1"/>
        <c:tickLblPos val="nextTo"/>
        <c:crossAx val="64236544"/>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1"/>
  <c:chart>
    <c:plotArea>
      <c:layout/>
      <c:barChart>
        <c:barDir val="col"/>
        <c:grouping val="percentStacked"/>
        <c:ser>
          <c:idx val="0"/>
          <c:order val="0"/>
          <c:tx>
            <c:strRef>
              <c:f>Sheet1!$B$193</c:f>
              <c:strCache>
                <c:ptCount val="1"/>
                <c:pt idx="0">
                  <c:v>yes</c:v>
                </c:pt>
              </c:strCache>
            </c:strRef>
          </c:tx>
          <c:dLbls>
            <c:dLbl>
              <c:idx val="0"/>
              <c:layout/>
              <c:tx>
                <c:rich>
                  <a:bodyPr/>
                  <a:lstStyle/>
                  <a:p>
                    <a:r>
                      <a:rPr lang="en-US"/>
                      <a:t>86%</a:t>
                    </a:r>
                  </a:p>
                </c:rich>
              </c:tx>
              <c:showVal val="1"/>
            </c:dLbl>
            <c:dLbl>
              <c:idx val="1"/>
              <c:layout/>
              <c:tx>
                <c:rich>
                  <a:bodyPr/>
                  <a:lstStyle/>
                  <a:p>
                    <a:r>
                      <a:rPr lang="en-US"/>
                      <a:t>99%</a:t>
                    </a:r>
                  </a:p>
                </c:rich>
              </c:tx>
              <c:showVal val="1"/>
            </c:dLbl>
            <c:dLbl>
              <c:idx val="2"/>
              <c:layout/>
              <c:tx>
                <c:rich>
                  <a:bodyPr/>
                  <a:lstStyle/>
                  <a:p>
                    <a:r>
                      <a:rPr lang="en-US"/>
                      <a:t>65%</a:t>
                    </a:r>
                  </a:p>
                </c:rich>
              </c:tx>
              <c:showVal val="1"/>
            </c:dLbl>
            <c:showVal val="1"/>
          </c:dLbls>
          <c:cat>
            <c:strRef>
              <c:f>Sheet1!$A$194:$A$196</c:f>
              <c:strCache>
                <c:ptCount val="3"/>
                <c:pt idx="0">
                  <c:v>symptoms of malaria</c:v>
                </c:pt>
                <c:pt idx="1">
                  <c:v>transmitted by malaria</c:v>
                </c:pt>
                <c:pt idx="2">
                  <c:v>confirmation by blood test</c:v>
                </c:pt>
              </c:strCache>
            </c:strRef>
          </c:cat>
          <c:val>
            <c:numRef>
              <c:f>Sheet1!$B$194:$B$196</c:f>
              <c:numCache>
                <c:formatCode>General</c:formatCode>
                <c:ptCount val="3"/>
                <c:pt idx="0">
                  <c:v>86</c:v>
                </c:pt>
                <c:pt idx="1">
                  <c:v>99</c:v>
                </c:pt>
                <c:pt idx="2">
                  <c:v>65</c:v>
                </c:pt>
              </c:numCache>
            </c:numRef>
          </c:val>
        </c:ser>
        <c:ser>
          <c:idx val="1"/>
          <c:order val="1"/>
          <c:tx>
            <c:strRef>
              <c:f>Sheet1!$C$193</c:f>
              <c:strCache>
                <c:ptCount val="1"/>
                <c:pt idx="0">
                  <c:v>no</c:v>
                </c:pt>
              </c:strCache>
            </c:strRef>
          </c:tx>
          <c:dLbls>
            <c:dLbl>
              <c:idx val="0"/>
              <c:layout/>
              <c:tx>
                <c:rich>
                  <a:bodyPr/>
                  <a:lstStyle/>
                  <a:p>
                    <a:r>
                      <a:rPr lang="en-US"/>
                      <a:t>14%</a:t>
                    </a:r>
                  </a:p>
                </c:rich>
              </c:tx>
              <c:showVal val="1"/>
            </c:dLbl>
            <c:dLbl>
              <c:idx val="1"/>
              <c:layout/>
              <c:tx>
                <c:rich>
                  <a:bodyPr/>
                  <a:lstStyle/>
                  <a:p>
                    <a:r>
                      <a:rPr lang="en-US"/>
                      <a:t>1%</a:t>
                    </a:r>
                  </a:p>
                </c:rich>
              </c:tx>
              <c:showVal val="1"/>
            </c:dLbl>
            <c:dLbl>
              <c:idx val="2"/>
              <c:layout/>
              <c:tx>
                <c:rich>
                  <a:bodyPr/>
                  <a:lstStyle/>
                  <a:p>
                    <a:r>
                      <a:rPr lang="en-US"/>
                      <a:t>35%</a:t>
                    </a:r>
                  </a:p>
                </c:rich>
              </c:tx>
              <c:showVal val="1"/>
            </c:dLbl>
            <c:showVal val="1"/>
          </c:dLbls>
          <c:cat>
            <c:strRef>
              <c:f>Sheet1!$A$194:$A$196</c:f>
              <c:strCache>
                <c:ptCount val="3"/>
                <c:pt idx="0">
                  <c:v>symptoms of malaria</c:v>
                </c:pt>
                <c:pt idx="1">
                  <c:v>transmitted by malaria</c:v>
                </c:pt>
                <c:pt idx="2">
                  <c:v>confirmation by blood test</c:v>
                </c:pt>
              </c:strCache>
            </c:strRef>
          </c:cat>
          <c:val>
            <c:numRef>
              <c:f>Sheet1!$C$194:$C$196</c:f>
              <c:numCache>
                <c:formatCode>General</c:formatCode>
                <c:ptCount val="3"/>
                <c:pt idx="0">
                  <c:v>14</c:v>
                </c:pt>
                <c:pt idx="1">
                  <c:v>1</c:v>
                </c:pt>
                <c:pt idx="2">
                  <c:v>35</c:v>
                </c:pt>
              </c:numCache>
            </c:numRef>
          </c:val>
        </c:ser>
        <c:overlap val="100"/>
        <c:axId val="64379136"/>
        <c:axId val="64401792"/>
      </c:barChart>
      <c:catAx>
        <c:axId val="64379136"/>
        <c:scaling>
          <c:orientation val="minMax"/>
        </c:scaling>
        <c:axPos val="b"/>
        <c:title>
          <c:tx>
            <c:rich>
              <a:bodyPr/>
              <a:lstStyle/>
              <a:p>
                <a:pPr>
                  <a:defRPr/>
                </a:pPr>
                <a:r>
                  <a:rPr lang="en-US"/>
                  <a:t>Knowledge about Malaria</a:t>
                </a:r>
              </a:p>
            </c:rich>
          </c:tx>
          <c:layout>
            <c:manualLayout>
              <c:xMode val="edge"/>
              <c:yMode val="edge"/>
              <c:x val="0.37193241469816285"/>
              <c:y val="0.88793963254593655"/>
            </c:manualLayout>
          </c:layout>
        </c:title>
        <c:tickLblPos val="nextTo"/>
        <c:crossAx val="64401792"/>
        <c:crosses val="autoZero"/>
        <c:auto val="1"/>
        <c:lblAlgn val="ctr"/>
        <c:lblOffset val="100"/>
      </c:catAx>
      <c:valAx>
        <c:axId val="64401792"/>
        <c:scaling>
          <c:orientation val="minMax"/>
        </c:scaling>
        <c:axPos val="l"/>
        <c:majorGridlines/>
        <c:title>
          <c:tx>
            <c:rich>
              <a:bodyPr rot="-5400000" vert="horz"/>
              <a:lstStyle/>
              <a:p>
                <a:pPr>
                  <a:defRPr/>
                </a:pPr>
                <a:r>
                  <a:rPr lang="en-US"/>
                  <a:t>Percentage of Respondents</a:t>
                </a:r>
              </a:p>
            </c:rich>
          </c:tx>
          <c:layout/>
        </c:title>
        <c:numFmt formatCode="0%" sourceLinked="1"/>
        <c:tickLblPos val="nextTo"/>
        <c:crossAx val="64379136"/>
        <c:crosses val="autoZero"/>
        <c:crossBetween val="between"/>
      </c:valAx>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34"/>
  <c:chart>
    <c:plotArea>
      <c:layout/>
      <c:barChart>
        <c:barDir val="col"/>
        <c:grouping val="percentStacked"/>
        <c:ser>
          <c:idx val="0"/>
          <c:order val="0"/>
          <c:tx>
            <c:strRef>
              <c:f>Sheet1!$B$209</c:f>
              <c:strCache>
                <c:ptCount val="1"/>
                <c:pt idx="0">
                  <c:v>yes</c:v>
                </c:pt>
              </c:strCache>
            </c:strRef>
          </c:tx>
          <c:dLbls>
            <c:dLbl>
              <c:idx val="0"/>
              <c:layout/>
              <c:tx>
                <c:rich>
                  <a:bodyPr/>
                  <a:lstStyle/>
                  <a:p>
                    <a:r>
                      <a:rPr lang="en-US"/>
                      <a:t>30%</a:t>
                    </a:r>
                  </a:p>
                </c:rich>
              </c:tx>
              <c:showVal val="1"/>
            </c:dLbl>
            <c:dLbl>
              <c:idx val="1"/>
              <c:layout/>
              <c:tx>
                <c:rich>
                  <a:bodyPr/>
                  <a:lstStyle/>
                  <a:p>
                    <a:r>
                      <a:rPr lang="en-US"/>
                      <a:t>74%</a:t>
                    </a:r>
                  </a:p>
                </c:rich>
              </c:tx>
              <c:showVal val="1"/>
            </c:dLbl>
            <c:dLbl>
              <c:idx val="2"/>
              <c:layout/>
              <c:tx>
                <c:rich>
                  <a:bodyPr/>
                  <a:lstStyle/>
                  <a:p>
                    <a:r>
                      <a:rPr lang="en-US"/>
                      <a:t>66%</a:t>
                    </a:r>
                  </a:p>
                </c:rich>
              </c:tx>
              <c:showVal val="1"/>
            </c:dLbl>
            <c:showVal val="1"/>
          </c:dLbls>
          <c:cat>
            <c:strRef>
              <c:f>Sheet1!$A$210:$A$212</c:f>
              <c:strCache>
                <c:ptCount val="3"/>
                <c:pt idx="0">
                  <c:v>different types of T.B.</c:v>
                </c:pt>
                <c:pt idx="1">
                  <c:v>confirmation by sputum test</c:v>
                </c:pt>
                <c:pt idx="2">
                  <c:v>DOTS</c:v>
                </c:pt>
              </c:strCache>
            </c:strRef>
          </c:cat>
          <c:val>
            <c:numRef>
              <c:f>Sheet1!$B$210:$B$212</c:f>
              <c:numCache>
                <c:formatCode>General</c:formatCode>
                <c:ptCount val="3"/>
                <c:pt idx="0">
                  <c:v>30</c:v>
                </c:pt>
                <c:pt idx="1">
                  <c:v>74</c:v>
                </c:pt>
                <c:pt idx="2">
                  <c:v>66</c:v>
                </c:pt>
              </c:numCache>
            </c:numRef>
          </c:val>
        </c:ser>
        <c:ser>
          <c:idx val="1"/>
          <c:order val="1"/>
          <c:tx>
            <c:strRef>
              <c:f>Sheet1!$C$209</c:f>
              <c:strCache>
                <c:ptCount val="1"/>
                <c:pt idx="0">
                  <c:v>no</c:v>
                </c:pt>
              </c:strCache>
            </c:strRef>
          </c:tx>
          <c:dLbls>
            <c:dLbl>
              <c:idx val="0"/>
              <c:layout/>
              <c:tx>
                <c:rich>
                  <a:bodyPr/>
                  <a:lstStyle/>
                  <a:p>
                    <a:r>
                      <a:rPr lang="en-US"/>
                      <a:t>70%</a:t>
                    </a:r>
                  </a:p>
                </c:rich>
              </c:tx>
              <c:showVal val="1"/>
            </c:dLbl>
            <c:dLbl>
              <c:idx val="1"/>
              <c:layout/>
              <c:tx>
                <c:rich>
                  <a:bodyPr/>
                  <a:lstStyle/>
                  <a:p>
                    <a:r>
                      <a:rPr lang="en-US"/>
                      <a:t>26%</a:t>
                    </a:r>
                  </a:p>
                </c:rich>
              </c:tx>
              <c:showVal val="1"/>
            </c:dLbl>
            <c:dLbl>
              <c:idx val="2"/>
              <c:layout/>
              <c:tx>
                <c:rich>
                  <a:bodyPr/>
                  <a:lstStyle/>
                  <a:p>
                    <a:r>
                      <a:rPr lang="en-US"/>
                      <a:t>34%</a:t>
                    </a:r>
                  </a:p>
                </c:rich>
              </c:tx>
              <c:showVal val="1"/>
            </c:dLbl>
            <c:showVal val="1"/>
          </c:dLbls>
          <c:cat>
            <c:strRef>
              <c:f>Sheet1!$A$210:$A$212</c:f>
              <c:strCache>
                <c:ptCount val="3"/>
                <c:pt idx="0">
                  <c:v>different types of T.B.</c:v>
                </c:pt>
                <c:pt idx="1">
                  <c:v>confirmation by sputum test</c:v>
                </c:pt>
                <c:pt idx="2">
                  <c:v>DOTS</c:v>
                </c:pt>
              </c:strCache>
            </c:strRef>
          </c:cat>
          <c:val>
            <c:numRef>
              <c:f>Sheet1!$C$210:$C$212</c:f>
              <c:numCache>
                <c:formatCode>General</c:formatCode>
                <c:ptCount val="3"/>
                <c:pt idx="0">
                  <c:v>70</c:v>
                </c:pt>
                <c:pt idx="1">
                  <c:v>26</c:v>
                </c:pt>
                <c:pt idx="2">
                  <c:v>34</c:v>
                </c:pt>
              </c:numCache>
            </c:numRef>
          </c:val>
        </c:ser>
        <c:overlap val="100"/>
        <c:axId val="64309120"/>
        <c:axId val="64331776"/>
      </c:barChart>
      <c:catAx>
        <c:axId val="64309120"/>
        <c:scaling>
          <c:orientation val="minMax"/>
        </c:scaling>
        <c:axPos val="b"/>
        <c:title>
          <c:tx>
            <c:rich>
              <a:bodyPr/>
              <a:lstStyle/>
              <a:p>
                <a:pPr>
                  <a:defRPr/>
                </a:pPr>
                <a:r>
                  <a:rPr lang="en-US"/>
                  <a:t>Knowledge</a:t>
                </a:r>
                <a:r>
                  <a:rPr lang="en-US" baseline="0"/>
                  <a:t> about T.B.</a:t>
                </a:r>
              </a:p>
            </c:rich>
          </c:tx>
          <c:layout/>
        </c:title>
        <c:tickLblPos val="nextTo"/>
        <c:crossAx val="64331776"/>
        <c:crosses val="autoZero"/>
        <c:auto val="1"/>
        <c:lblAlgn val="ctr"/>
        <c:lblOffset val="100"/>
      </c:catAx>
      <c:valAx>
        <c:axId val="64331776"/>
        <c:scaling>
          <c:orientation val="minMax"/>
        </c:scaling>
        <c:axPos val="l"/>
        <c:majorGridlines/>
        <c:title>
          <c:tx>
            <c:rich>
              <a:bodyPr rot="-5400000" vert="horz"/>
              <a:lstStyle/>
              <a:p>
                <a:pPr>
                  <a:defRPr/>
                </a:pPr>
                <a:r>
                  <a:rPr lang="en-US"/>
                  <a:t>Percentage of Respondents</a:t>
                </a:r>
              </a:p>
            </c:rich>
          </c:tx>
          <c:layout/>
        </c:title>
        <c:numFmt formatCode="0%" sourceLinked="1"/>
        <c:tickLblPos val="nextTo"/>
        <c:crossAx val="64309120"/>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7FD976-828C-4870-871B-E8A234225E2A}" type="datetimeFigureOut">
              <a:rPr lang="en-US" smtClean="0"/>
              <a:pPr/>
              <a:t>5/7/2012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726576-4463-48A0-8875-FF8545DCC9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CFA971-4CCB-4192-96C2-EF68A0EA07D5}"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CFA971-4CCB-4192-96C2-EF68A0EA07D5}"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CFA971-4CCB-4192-96C2-EF68A0EA07D5}"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CFA971-4CCB-4192-96C2-EF68A0EA07D5}"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CFA971-4CCB-4192-96C2-EF68A0EA07D5}"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CFA971-4CCB-4192-96C2-EF68A0EA07D5}"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CFA971-4CCB-4192-96C2-EF68A0EA07D5}" type="datetimeFigureOut">
              <a:rPr lang="en-US" smtClean="0"/>
              <a:pPr/>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CFA971-4CCB-4192-96C2-EF68A0EA07D5}" type="datetimeFigureOut">
              <a:rPr lang="en-US" smtClean="0"/>
              <a:pPr/>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FA971-4CCB-4192-96C2-EF68A0EA07D5}" type="datetimeFigureOut">
              <a:rPr lang="en-US" smtClean="0"/>
              <a:pPr/>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CFA971-4CCB-4192-96C2-EF68A0EA07D5}"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CFA971-4CCB-4192-96C2-EF68A0EA07D5}"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FEB-CD9B-480D-A717-4BD3F53182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2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FA971-4CCB-4192-96C2-EF68A0EA07D5}" type="datetimeFigureOut">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3FEB-CD9B-480D-A717-4BD3F53182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ihfwrajasthan.com/VHSC%20Monitoring%20Report.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endParaRPr lang="en-US" dirty="0"/>
          </a:p>
        </p:txBody>
      </p:sp>
      <p:sp>
        <p:nvSpPr>
          <p:cNvPr id="5" name="Content Placeholder 4"/>
          <p:cNvSpPr>
            <a:spLocks noGrp="1"/>
          </p:cNvSpPr>
          <p:nvPr>
            <p:ph idx="1"/>
          </p:nvPr>
        </p:nvSpPr>
        <p:spPr/>
        <p:txBody>
          <a:bodyPr>
            <a:normAutofit lnSpcReduction="10000"/>
          </a:bodyPr>
          <a:lstStyle/>
          <a:p>
            <a:pPr algn="ctr">
              <a:buNone/>
            </a:pPr>
            <a:r>
              <a:rPr lang="en-US" sz="3600" dirty="0" smtClean="0">
                <a:latin typeface="Lucida Bright" pitchFamily="18" charset="0"/>
              </a:rPr>
              <a:t>Recall and impact of VHSC      Training</a:t>
            </a:r>
          </a:p>
          <a:p>
            <a:pPr algn="ctr">
              <a:buNone/>
            </a:pPr>
            <a:r>
              <a:rPr lang="en-US" sz="3600" dirty="0" smtClean="0">
                <a:latin typeface="Lucida Bright" pitchFamily="18" charset="0"/>
              </a:rPr>
              <a:t>     amongst VHSC </a:t>
            </a:r>
            <a:r>
              <a:rPr lang="en-US" sz="3600" dirty="0" smtClean="0">
                <a:latin typeface="Lucida Bright" pitchFamily="18" charset="0"/>
              </a:rPr>
              <a:t>members</a:t>
            </a:r>
          </a:p>
          <a:p>
            <a:pPr algn="ctr">
              <a:buNone/>
            </a:pPr>
            <a:endParaRPr lang="en-US" sz="3600" dirty="0" smtClean="0">
              <a:latin typeface="Lucida Bright" pitchFamily="18" charset="0"/>
            </a:endParaRPr>
          </a:p>
          <a:p>
            <a:pPr algn="ctr">
              <a:buNone/>
            </a:pPr>
            <a:endParaRPr lang="en-US" sz="3600" dirty="0" smtClean="0">
              <a:latin typeface="Lucida Bright" pitchFamily="18" charset="0"/>
            </a:endParaRPr>
          </a:p>
          <a:p>
            <a:pPr algn="ctr">
              <a:buNone/>
            </a:pPr>
            <a:r>
              <a:rPr lang="en-US" dirty="0" smtClean="0">
                <a:latin typeface="Lucida Bright" pitchFamily="18" charset="0"/>
              </a:rPr>
              <a:t> </a:t>
            </a:r>
            <a:r>
              <a:rPr lang="en-US" dirty="0" smtClean="0">
                <a:latin typeface="Lucida Bright" pitchFamily="18" charset="0"/>
              </a:rPr>
              <a:t>       PRESENTED BY</a:t>
            </a:r>
          </a:p>
          <a:p>
            <a:pPr algn="ctr">
              <a:buNone/>
            </a:pPr>
            <a:r>
              <a:rPr lang="en-US" dirty="0" smtClean="0">
                <a:latin typeface="Lucida Bright" pitchFamily="18" charset="0"/>
              </a:rPr>
              <a:t>        </a:t>
            </a:r>
            <a:r>
              <a:rPr lang="en-US" dirty="0" err="1" smtClean="0">
                <a:latin typeface="Lucida Bright" pitchFamily="18" charset="0"/>
              </a:rPr>
              <a:t>Shikha</a:t>
            </a:r>
            <a:r>
              <a:rPr lang="en-US" dirty="0" smtClean="0">
                <a:latin typeface="Lucida Bright" pitchFamily="18" charset="0"/>
              </a:rPr>
              <a:t> Gupta</a:t>
            </a:r>
          </a:p>
          <a:p>
            <a:pPr algn="ctr">
              <a:buNone/>
            </a:pPr>
            <a:r>
              <a:rPr lang="en-US" dirty="0" smtClean="0">
                <a:latin typeface="Lucida Bright" pitchFamily="18" charset="0"/>
              </a:rPr>
              <a:t>       PG/10/104</a:t>
            </a:r>
          </a:p>
          <a:p>
            <a:pPr algn="ctr">
              <a:buNone/>
            </a:pPr>
            <a:endParaRPr lang="en-US" dirty="0" smtClean="0">
              <a:latin typeface="Lucida Bright" pitchFamily="18" charset="0"/>
            </a:endParaRPr>
          </a:p>
          <a:p>
            <a:pPr algn="ctr">
              <a:buNone/>
            </a:pPr>
            <a:endParaRPr lang="en-US" dirty="0">
              <a:latin typeface="Lucida Bright" pitchFamily="18" charset="0"/>
            </a:endParaRPr>
          </a:p>
        </p:txBody>
      </p:sp>
      <p:sp>
        <p:nvSpPr>
          <p:cNvPr id="7" name="Rectangle 6"/>
          <p:cNvSpPr/>
          <p:nvPr/>
        </p:nvSpPr>
        <p:spPr>
          <a:xfrm>
            <a:off x="1676400" y="57150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Bright" pitchFamily="18" charset="0"/>
              </a:rPr>
              <a:t>METHODOLOGY</a:t>
            </a:r>
            <a:endParaRPr lang="en-US" b="1" dirty="0">
              <a:latin typeface="Lucida Bright" pitchFamily="18" charset="0"/>
            </a:endParaRPr>
          </a:p>
        </p:txBody>
      </p:sp>
      <p:sp>
        <p:nvSpPr>
          <p:cNvPr id="3" name="Content Placeholder 2"/>
          <p:cNvSpPr>
            <a:spLocks noGrp="1"/>
          </p:cNvSpPr>
          <p:nvPr>
            <p:ph idx="1"/>
          </p:nvPr>
        </p:nvSpPr>
        <p:spPr/>
        <p:txBody>
          <a:bodyPr/>
          <a:lstStyle/>
          <a:p>
            <a:endParaRPr lang="en-US" b="1" dirty="0" smtClean="0"/>
          </a:p>
          <a:p>
            <a:r>
              <a:rPr lang="en-US" b="1" dirty="0" smtClean="0"/>
              <a:t>Study Design: </a:t>
            </a:r>
            <a:r>
              <a:rPr lang="en-US" dirty="0" smtClean="0"/>
              <a:t>Descriptive cross sectional study</a:t>
            </a:r>
          </a:p>
          <a:p>
            <a:r>
              <a:rPr lang="en-US" b="1" dirty="0" smtClean="0"/>
              <a:t>Study Area</a:t>
            </a:r>
            <a:r>
              <a:rPr lang="en-US" dirty="0" smtClean="0"/>
              <a:t>: Jaipur District</a:t>
            </a:r>
          </a:p>
          <a:p>
            <a:r>
              <a:rPr lang="en-US" b="1" dirty="0" smtClean="0"/>
              <a:t>Study Universe: </a:t>
            </a:r>
            <a:r>
              <a:rPr lang="en-US" dirty="0" smtClean="0"/>
              <a:t>VHSC</a:t>
            </a:r>
            <a:r>
              <a:rPr lang="en-US" b="1" dirty="0" smtClean="0"/>
              <a:t> </a:t>
            </a:r>
            <a:r>
              <a:rPr lang="en-US" dirty="0" smtClean="0"/>
              <a:t>members</a:t>
            </a:r>
          </a:p>
          <a:p>
            <a:r>
              <a:rPr lang="en-US" b="1" dirty="0" smtClean="0"/>
              <a:t>Study Type : </a:t>
            </a:r>
            <a:r>
              <a:rPr lang="en-US" dirty="0" smtClean="0"/>
              <a:t>Qualitative</a:t>
            </a:r>
          </a:p>
          <a:p>
            <a:pPr>
              <a:buNone/>
            </a:pPr>
            <a:endParaRPr lang="en-US" dirty="0" smtClean="0"/>
          </a:p>
          <a:p>
            <a:pPr>
              <a:buNone/>
            </a:pPr>
            <a:endParaRPr lang="en-US" dirty="0"/>
          </a:p>
        </p:txBody>
      </p:sp>
      <p:sp>
        <p:nvSpPr>
          <p:cNvPr id="5" name="Rectangle 4"/>
          <p:cNvSpPr/>
          <p:nvPr/>
        </p:nvSpPr>
        <p:spPr>
          <a:xfrm>
            <a:off x="2133600" y="60198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Bright" pitchFamily="18" charset="0"/>
              </a:rPr>
              <a:t>SAMPLING</a:t>
            </a:r>
            <a:endParaRPr lang="en-US" sz="3600" b="1" dirty="0">
              <a:latin typeface="Lucida Bright" pitchFamily="18"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Sampling Technique : Convenient Sampling</a:t>
            </a:r>
          </a:p>
          <a:p>
            <a:pPr>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Sample Population : VHSC members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Sample Size : 150 VHSC members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Data= Primary as well as secondary</a:t>
            </a:r>
          </a:p>
          <a:p>
            <a:pPr>
              <a:buNone/>
            </a:pP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838200"/>
            <a:ext cx="8229600" cy="5486400"/>
          </a:xfrm>
        </p:spPr>
        <p:txBody>
          <a:bodyPr>
            <a:normAutofit/>
          </a:bodyPr>
          <a:lstStyle/>
          <a:p>
            <a:pPr>
              <a:buNone/>
            </a:pPr>
            <a:r>
              <a:rPr lang="en-US" dirty="0" smtClean="0"/>
              <a:t>                                                               </a:t>
            </a:r>
          </a:p>
          <a:p>
            <a:pPr>
              <a:buNone/>
            </a:pPr>
            <a:endParaRPr lang="en-US" dirty="0" smtClean="0"/>
          </a:p>
          <a:p>
            <a:pPr>
              <a:buNone/>
            </a:pPr>
            <a:endParaRPr lang="en-US" dirty="0" smtClean="0"/>
          </a:p>
          <a:p>
            <a:pPr>
              <a:buNone/>
              <a:tabLst>
                <a:tab pos="519113" algn="l"/>
              </a:tabLst>
            </a:pPr>
            <a:endParaRPr lang="en-US" dirty="0" smtClean="0"/>
          </a:p>
          <a:p>
            <a:pPr>
              <a:buNone/>
            </a:pPr>
            <a:endParaRPr lang="en-US" dirty="0" smtClean="0"/>
          </a:p>
          <a:p>
            <a:pPr>
              <a:buNone/>
            </a:pPr>
            <a:endParaRPr lang="en-US" dirty="0" smtClean="0"/>
          </a:p>
          <a:p>
            <a:pPr>
              <a:buNone/>
            </a:pPr>
            <a:r>
              <a:rPr lang="en-US" dirty="0" smtClean="0"/>
              <a:t>           </a:t>
            </a:r>
            <a:endParaRPr lang="en-US" dirty="0"/>
          </a:p>
        </p:txBody>
      </p:sp>
      <p:sp>
        <p:nvSpPr>
          <p:cNvPr id="4" name="Rectangle 3"/>
          <p:cNvSpPr/>
          <p:nvPr/>
        </p:nvSpPr>
        <p:spPr>
          <a:xfrm>
            <a:off x="2667000" y="1524000"/>
            <a:ext cx="2362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JAIPUR District</a:t>
            </a:r>
            <a:endParaRPr lang="en-US" dirty="0"/>
          </a:p>
        </p:txBody>
      </p:sp>
      <p:sp>
        <p:nvSpPr>
          <p:cNvPr id="5" name="Rectangle 4"/>
          <p:cNvSpPr/>
          <p:nvPr/>
        </p:nvSpPr>
        <p:spPr>
          <a:xfrm>
            <a:off x="2667000" y="2971800"/>
            <a:ext cx="2209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Block (</a:t>
            </a:r>
            <a:r>
              <a:rPr lang="en-US" dirty="0" err="1" smtClean="0"/>
              <a:t>Sirsi</a:t>
            </a:r>
            <a:r>
              <a:rPr lang="en-US" dirty="0" smtClean="0"/>
              <a:t>)</a:t>
            </a:r>
            <a:endParaRPr lang="en-US" dirty="0"/>
          </a:p>
        </p:txBody>
      </p:sp>
      <p:cxnSp>
        <p:nvCxnSpPr>
          <p:cNvPr id="9" name="Straight Arrow Connector 8"/>
          <p:cNvCxnSpPr/>
          <p:nvPr/>
        </p:nvCxnSpPr>
        <p:spPr>
          <a:xfrm rot="5400000">
            <a:off x="3429794" y="4037806"/>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819400" y="44196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 Gram Panchayat</a:t>
            </a:r>
            <a:endParaRPr lang="en-US" dirty="0"/>
          </a:p>
        </p:txBody>
      </p:sp>
      <p:cxnSp>
        <p:nvCxnSpPr>
          <p:cNvPr id="18" name="Straight Arrow Connector 17"/>
          <p:cNvCxnSpPr/>
          <p:nvPr/>
        </p:nvCxnSpPr>
        <p:spPr>
          <a:xfrm>
            <a:off x="3657600" y="2362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3429794" y="5485606"/>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819399" y="5777552"/>
            <a:ext cx="1834487" cy="775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25 Villages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3600" b="1" dirty="0" smtClean="0">
                <a:latin typeface="Lucida Bright" pitchFamily="18" charset="0"/>
              </a:rPr>
              <a:t>APPROACH</a:t>
            </a:r>
            <a:endParaRPr lang="en-US" sz="3600" b="1" dirty="0">
              <a:latin typeface="Lucida Bright" pitchFamily="18" charset="0"/>
            </a:endParaRPr>
          </a:p>
        </p:txBody>
      </p:sp>
      <p:sp>
        <p:nvSpPr>
          <p:cNvPr id="3" name="Content Placeholder 2"/>
          <p:cNvSpPr>
            <a:spLocks noGrp="1"/>
          </p:cNvSpPr>
          <p:nvPr>
            <p:ph idx="1"/>
          </p:nvPr>
        </p:nvSpPr>
        <p:spPr/>
        <p:txBody>
          <a:bodyPr>
            <a:normAutofit fontScale="92500" lnSpcReduction="20000"/>
          </a:bodyPr>
          <a:lstStyle/>
          <a:p>
            <a:r>
              <a:rPr lang="en-US" sz="3000" b="1" dirty="0">
                <a:latin typeface="Arial" pitchFamily="34" charset="0"/>
                <a:cs typeface="Arial" pitchFamily="34" charset="0"/>
              </a:rPr>
              <a:t>Study Tool: </a:t>
            </a:r>
            <a:r>
              <a:rPr lang="en-US" sz="3000" dirty="0">
                <a:latin typeface="Arial" pitchFamily="34" charset="0"/>
                <a:cs typeface="Arial" pitchFamily="34" charset="0"/>
              </a:rPr>
              <a:t>Structured questionnaire</a:t>
            </a:r>
          </a:p>
          <a:p>
            <a:r>
              <a:rPr lang="en-US" sz="3000" dirty="0">
                <a:latin typeface="Arial" pitchFamily="34" charset="0"/>
                <a:cs typeface="Arial" pitchFamily="34" charset="0"/>
              </a:rPr>
              <a:t>Structured questionnaire should be administrated on the VHSC </a:t>
            </a:r>
            <a:r>
              <a:rPr lang="en-US" sz="3000" dirty="0" smtClean="0">
                <a:latin typeface="Arial" pitchFamily="34" charset="0"/>
                <a:cs typeface="Arial" pitchFamily="34" charset="0"/>
              </a:rPr>
              <a:t>members. </a:t>
            </a:r>
          </a:p>
          <a:p>
            <a:r>
              <a:rPr lang="en-US" sz="3000" dirty="0" smtClean="0">
                <a:latin typeface="Arial" pitchFamily="34" charset="0"/>
                <a:cs typeface="Arial" pitchFamily="34" charset="0"/>
              </a:rPr>
              <a:t> The questions had been asked </a:t>
            </a:r>
            <a:r>
              <a:rPr lang="en-US" sz="3000" dirty="0">
                <a:latin typeface="Arial" pitchFamily="34" charset="0"/>
                <a:cs typeface="Arial" pitchFamily="34" charset="0"/>
              </a:rPr>
              <a:t>on the following parameters</a:t>
            </a:r>
          </a:p>
          <a:p>
            <a:pPr lvl="0">
              <a:buFont typeface="Wingdings" pitchFamily="2" charset="2"/>
              <a:buChar char="ü"/>
            </a:pPr>
            <a:r>
              <a:rPr lang="en-US" sz="3000" dirty="0">
                <a:latin typeface="Arial" pitchFamily="34" charset="0"/>
                <a:cs typeface="Arial" pitchFamily="34" charset="0"/>
              </a:rPr>
              <a:t>Profile of the VHSC </a:t>
            </a:r>
            <a:r>
              <a:rPr lang="en-US" sz="3000" dirty="0" smtClean="0">
                <a:latin typeface="Arial" pitchFamily="34" charset="0"/>
                <a:cs typeface="Arial" pitchFamily="34" charset="0"/>
              </a:rPr>
              <a:t>members</a:t>
            </a:r>
          </a:p>
          <a:p>
            <a:pPr lvl="0">
              <a:buFont typeface="Wingdings" pitchFamily="2" charset="2"/>
              <a:buChar char="ü"/>
            </a:pPr>
            <a:r>
              <a:rPr lang="en-US" sz="3000" dirty="0" smtClean="0">
                <a:latin typeface="Arial" pitchFamily="34" charset="0"/>
                <a:cs typeface="Arial" pitchFamily="34" charset="0"/>
              </a:rPr>
              <a:t>Knowledge </a:t>
            </a:r>
            <a:r>
              <a:rPr lang="en-US" sz="3000" dirty="0">
                <a:latin typeface="Arial" pitchFamily="34" charset="0"/>
                <a:cs typeface="Arial" pitchFamily="34" charset="0"/>
              </a:rPr>
              <a:t>of the VHSC member about the constitution of the </a:t>
            </a:r>
            <a:r>
              <a:rPr lang="en-US" sz="3000" dirty="0" smtClean="0">
                <a:latin typeface="Arial" pitchFamily="34" charset="0"/>
                <a:cs typeface="Arial" pitchFamily="34" charset="0"/>
              </a:rPr>
              <a:t>committee, VHP</a:t>
            </a:r>
            <a:r>
              <a:rPr lang="en-US" sz="3000" dirty="0">
                <a:latin typeface="Arial" pitchFamily="34" charset="0"/>
                <a:cs typeface="Arial" pitchFamily="34" charset="0"/>
              </a:rPr>
              <a:t>, VHSC meetings and about the roles and responsibilities of the </a:t>
            </a:r>
            <a:r>
              <a:rPr lang="en-US" sz="3000" dirty="0" smtClean="0">
                <a:latin typeface="Arial" pitchFamily="34" charset="0"/>
                <a:cs typeface="Arial" pitchFamily="34" charset="0"/>
              </a:rPr>
              <a:t>VHSC</a:t>
            </a:r>
          </a:p>
          <a:p>
            <a:pPr lvl="0">
              <a:buFont typeface="Wingdings" pitchFamily="2" charset="2"/>
              <a:buChar char="ü"/>
            </a:pPr>
            <a:r>
              <a:rPr lang="en-US" sz="3000" dirty="0" smtClean="0">
                <a:latin typeface="Arial" pitchFamily="34" charset="0"/>
                <a:cs typeface="Arial" pitchFamily="34" charset="0"/>
              </a:rPr>
              <a:t>Skills </a:t>
            </a:r>
            <a:r>
              <a:rPr lang="en-US" sz="3000" dirty="0">
                <a:latin typeface="Arial" pitchFamily="34" charset="0"/>
                <a:cs typeface="Arial" pitchFamily="34" charset="0"/>
              </a:rPr>
              <a:t>of the VHSC members</a:t>
            </a:r>
          </a:p>
          <a:p>
            <a:pPr lvl="0">
              <a:buFont typeface="Wingdings" pitchFamily="2" charset="2"/>
              <a:buChar char="ü"/>
            </a:pPr>
            <a:endParaRPr lang="en-US" dirty="0"/>
          </a:p>
          <a:p>
            <a:pPr>
              <a:buNone/>
            </a:pPr>
            <a:endParaRPr lang="en-US" dirty="0"/>
          </a:p>
        </p:txBody>
      </p:sp>
      <p:sp>
        <p:nvSpPr>
          <p:cNvPr id="5" name="Rectangle 4"/>
          <p:cNvSpPr/>
          <p:nvPr/>
        </p:nvSpPr>
        <p:spPr>
          <a:xfrm>
            <a:off x="1752600" y="60198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Lucida Bright" pitchFamily="18" charset="0"/>
              </a:rPr>
              <a:t>Data Entry and Analysis</a:t>
            </a:r>
            <a:r>
              <a:rPr lang="en-US" b="1" dirty="0"/>
              <a:t>:</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Primary data had been </a:t>
            </a:r>
            <a:r>
              <a:rPr lang="en-US" sz="2800" dirty="0">
                <a:latin typeface="Arial" pitchFamily="34" charset="0"/>
                <a:cs typeface="Arial" pitchFamily="34" charset="0"/>
              </a:rPr>
              <a:t>collected from the field and compile in Excel sheet </a:t>
            </a:r>
          </a:p>
          <a:p>
            <a:r>
              <a:rPr lang="en-US" sz="2800" dirty="0" smtClean="0">
                <a:latin typeface="Arial" pitchFamily="34" charset="0"/>
                <a:cs typeface="Arial" pitchFamily="34" charset="0"/>
              </a:rPr>
              <a:t>Analysis had also been </a:t>
            </a:r>
            <a:r>
              <a:rPr lang="en-US" sz="2800" dirty="0">
                <a:latin typeface="Arial" pitchFamily="34" charset="0"/>
                <a:cs typeface="Arial" pitchFamily="34" charset="0"/>
              </a:rPr>
              <a:t>done </a:t>
            </a:r>
            <a:r>
              <a:rPr lang="en-US" sz="2800" dirty="0" smtClean="0">
                <a:latin typeface="Arial" pitchFamily="34" charset="0"/>
                <a:cs typeface="Arial" pitchFamily="34" charset="0"/>
              </a:rPr>
              <a:t>o</a:t>
            </a:r>
            <a:r>
              <a:rPr lang="en-US" sz="2800" dirty="0" smtClean="0">
                <a:latin typeface="Arial" pitchFamily="34" charset="0"/>
                <a:cs typeface="Arial" pitchFamily="34" charset="0"/>
              </a:rPr>
              <a:t>n </a:t>
            </a:r>
            <a:r>
              <a:rPr lang="en-US" sz="2800" dirty="0">
                <a:latin typeface="Arial" pitchFamily="34" charset="0"/>
                <a:cs typeface="Arial" pitchFamily="34" charset="0"/>
              </a:rPr>
              <a:t>the </a:t>
            </a:r>
            <a:r>
              <a:rPr lang="en-US" sz="2800" dirty="0" smtClean="0">
                <a:latin typeface="Arial" pitchFamily="34" charset="0"/>
                <a:cs typeface="Arial" pitchFamily="34" charset="0"/>
              </a:rPr>
              <a:t>SPSS </a:t>
            </a:r>
            <a:r>
              <a:rPr lang="en-US" sz="2800" dirty="0" smtClean="0">
                <a:latin typeface="Arial" pitchFamily="34" charset="0"/>
                <a:cs typeface="Arial" pitchFamily="34" charset="0"/>
              </a:rPr>
              <a:t>sheet</a:t>
            </a:r>
            <a:endParaRPr lang="en-US" sz="2800" dirty="0">
              <a:latin typeface="Arial" pitchFamily="34" charset="0"/>
              <a:cs typeface="Arial" pitchFamily="34" charset="0"/>
            </a:endParaRPr>
          </a:p>
          <a:p>
            <a:pPr>
              <a:buNone/>
            </a:pPr>
            <a:endParaRPr lang="en-US" dirty="0"/>
          </a:p>
        </p:txBody>
      </p:sp>
      <p:sp>
        <p:nvSpPr>
          <p:cNvPr id="5" name="Rectangle 4"/>
          <p:cNvSpPr/>
          <p:nvPr/>
        </p:nvSpPr>
        <p:spPr>
          <a:xfrm>
            <a:off x="1905000" y="59436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 And Findings</a:t>
            </a:r>
            <a:endParaRPr lang="en-US" b="1" dirty="0"/>
          </a:p>
        </p:txBody>
      </p:sp>
      <p:sp>
        <p:nvSpPr>
          <p:cNvPr id="3" name="Content Placeholder 2"/>
          <p:cNvSpPr>
            <a:spLocks noGrp="1"/>
          </p:cNvSpPr>
          <p:nvPr>
            <p:ph idx="1"/>
          </p:nvPr>
        </p:nvSpPr>
        <p:spPr>
          <a:xfrm>
            <a:off x="457200" y="1646237"/>
            <a:ext cx="8229600" cy="4525963"/>
          </a:xfrm>
        </p:spPr>
        <p:txBody>
          <a:bodyPr>
            <a:normAutofit fontScale="55000" lnSpcReduction="20000"/>
          </a:bodyPr>
          <a:lstStyle/>
          <a:p>
            <a:pPr>
              <a:buNone/>
            </a:pPr>
            <a:r>
              <a:rPr lang="en-US" dirty="0" smtClean="0"/>
              <a:t>A. </a:t>
            </a:r>
            <a:r>
              <a:rPr lang="en-US" sz="4400" dirty="0" smtClean="0"/>
              <a:t>General Profile of the VHSC members</a:t>
            </a:r>
          </a:p>
          <a:p>
            <a:pPr>
              <a:buNone/>
            </a:pPr>
            <a:endParaRPr lang="en-US" dirty="0" smtClean="0"/>
          </a:p>
          <a:p>
            <a:pPr>
              <a:buNone/>
            </a:pPr>
            <a:r>
              <a:rPr lang="en-US" sz="3600" b="1" dirty="0" smtClean="0"/>
              <a:t>Sex of the respondent:</a:t>
            </a:r>
            <a:r>
              <a:rPr lang="en-US" sz="3600" dirty="0" smtClean="0"/>
              <a:t> Out of the 150 respondents, 75% were women and 25% were men.</a:t>
            </a:r>
          </a:p>
          <a:p>
            <a:pPr>
              <a:buNone/>
            </a:pPr>
            <a:r>
              <a:rPr lang="en-US" sz="3600" b="1" dirty="0" smtClean="0"/>
              <a:t>Age Group of the respondent:</a:t>
            </a:r>
            <a:r>
              <a:rPr lang="en-US" sz="3600" dirty="0" smtClean="0"/>
              <a:t>73% of the respondents belonged to the age group 25-45 yrs, 18% of them were below the age of 25 yrs and 9% were above the 45 yrs.</a:t>
            </a:r>
          </a:p>
          <a:p>
            <a:pPr>
              <a:buNone/>
            </a:pPr>
            <a:r>
              <a:rPr lang="en-US" sz="3600" b="1" dirty="0" smtClean="0"/>
              <a:t>Caste of the Respondent: </a:t>
            </a:r>
            <a:r>
              <a:rPr lang="en-US" sz="3600" dirty="0" smtClean="0"/>
              <a:t>Out of the 150 respondents, 42% belonged to general category, 38% were OBC, 15% were ST and 5% were SC.</a:t>
            </a:r>
          </a:p>
          <a:p>
            <a:pPr>
              <a:buNone/>
            </a:pPr>
            <a:r>
              <a:rPr lang="en-US" sz="3600" b="1" dirty="0" smtClean="0"/>
              <a:t>Educational level of the members:</a:t>
            </a:r>
            <a:r>
              <a:rPr lang="en-US" sz="3600" dirty="0" smtClean="0"/>
              <a:t> 44% of the members were educated up to the primary level followed by 25% educated up to secondary level. 11% of the respondents were illiterate while 9% of the members can read and write only. 7% respondents were educated </a:t>
            </a:r>
            <a:r>
              <a:rPr lang="en-US" sz="3600" dirty="0" err="1" smtClean="0"/>
              <a:t>Upto</a:t>
            </a:r>
            <a:r>
              <a:rPr lang="en-US" sz="3600" dirty="0" smtClean="0"/>
              <a:t> the graduate level</a:t>
            </a:r>
            <a:r>
              <a:rPr lang="en-US" dirty="0" smtClean="0"/>
              <a:t>.</a:t>
            </a:r>
          </a:p>
          <a:p>
            <a:pPr>
              <a:buFont typeface="Wingdings" pitchFamily="2" charset="2"/>
              <a:buChar char="ü"/>
            </a:pPr>
            <a:endParaRPr lang="en-US" dirty="0" smtClean="0"/>
          </a:p>
          <a:p>
            <a:endParaRPr lang="en-US" dirty="0" smtClean="0"/>
          </a:p>
          <a:p>
            <a:pPr>
              <a:buNone/>
            </a:pPr>
            <a:r>
              <a:rPr lang="en-US" b="1" dirty="0" smtClean="0"/>
              <a: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2800" b="1" dirty="0" smtClean="0"/>
              <a:t>Category of the Respondent: </a:t>
            </a:r>
            <a:r>
              <a:rPr lang="en-US" sz="2800" dirty="0" smtClean="0"/>
              <a:t>The respondents included 16 % PRI members, 17% ASHA, 23 AWW, 5% ANMs and teachers and 35 % other members</a:t>
            </a:r>
            <a:r>
              <a:rPr lang="en-US" sz="2800" b="1" dirty="0" smtClean="0"/>
              <a:t>.</a:t>
            </a:r>
          </a:p>
          <a:p>
            <a:endParaRPr lang="en-US" sz="2800" b="1" dirty="0" smtClean="0"/>
          </a:p>
          <a:p>
            <a:pPr>
              <a:buNone/>
            </a:pPr>
            <a:r>
              <a:rPr lang="en-US" sz="2800" b="1" dirty="0" smtClean="0"/>
              <a:t>Knowledge about VHSC and VHSC membership:</a:t>
            </a:r>
          </a:p>
          <a:p>
            <a:pPr>
              <a:buNone/>
            </a:pPr>
            <a:r>
              <a:rPr lang="en-US" sz="2800" dirty="0" smtClean="0"/>
              <a:t>Out</a:t>
            </a:r>
            <a:r>
              <a:rPr lang="en-US" sz="2800" b="1" dirty="0" smtClean="0"/>
              <a:t> </a:t>
            </a:r>
            <a:r>
              <a:rPr lang="en-US" sz="2800" dirty="0" smtClean="0"/>
              <a:t>of 150 VHSC members interviewed, 12% of the respondents not even knew about VHSC and rest of them (88%) knew about it.</a:t>
            </a:r>
          </a:p>
          <a:p>
            <a:pPr>
              <a:buNone/>
            </a:pPr>
            <a:endParaRPr lang="en-US" sz="2800" dirty="0" smtClean="0"/>
          </a:p>
          <a:p>
            <a:pPr>
              <a:buNone/>
            </a:pPr>
            <a:r>
              <a:rPr lang="en-US" sz="2800" b="1" dirty="0" smtClean="0"/>
              <a:t>Duration of Membership</a:t>
            </a:r>
            <a:r>
              <a:rPr lang="en-US" sz="2800" dirty="0" smtClean="0"/>
              <a:t>: Most of the respondents (62%) are the member of the VHSC in the range of 1 yr-2 yrs. 13% members did not remember the duration of their membership where as 15% respondents are the members of the VHSC in the range of more than 2 yrs</a:t>
            </a:r>
            <a:r>
              <a:rPr lang="en-US" dirty="0" smtClean="0"/>
              <a:t>.</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B. </a:t>
            </a:r>
            <a:r>
              <a:rPr lang="en-US" sz="2800" dirty="0" smtClean="0"/>
              <a:t>VHSC Training related questions</a:t>
            </a:r>
          </a:p>
          <a:p>
            <a:pPr>
              <a:buNone/>
            </a:pPr>
            <a:r>
              <a:rPr lang="en-US" sz="2400" b="1" dirty="0" smtClean="0"/>
              <a:t> VHSC Training: </a:t>
            </a:r>
            <a:r>
              <a:rPr lang="en-US" sz="2400" dirty="0" smtClean="0"/>
              <a:t> 90% of the respondents attended the VHSC training and 10% did not attend the meeting.</a:t>
            </a:r>
          </a:p>
          <a:p>
            <a:pPr>
              <a:buNone/>
            </a:pPr>
            <a:endParaRPr lang="en-US" sz="2400" dirty="0" smtClean="0"/>
          </a:p>
          <a:p>
            <a:pPr>
              <a:buNone/>
            </a:pPr>
            <a:r>
              <a:rPr lang="en-US" sz="2400" b="1" dirty="0" smtClean="0"/>
              <a:t>Duration of VHSC Training: </a:t>
            </a:r>
            <a:r>
              <a:rPr lang="en-US" sz="2400" dirty="0" smtClean="0"/>
              <a:t>63% respondents replied that training was of 2 days, 20% did not remember the duration of the training, 3% replied 3 days where as 1% replied that training was of 1 day.</a:t>
            </a:r>
          </a:p>
          <a:p>
            <a:pPr>
              <a:buNone/>
            </a:pPr>
            <a:endParaRPr lang="en-US" sz="2400" dirty="0" smtClean="0"/>
          </a:p>
          <a:p>
            <a:pPr>
              <a:buNone/>
            </a:pPr>
            <a:r>
              <a:rPr lang="en-US" sz="2400" b="1" dirty="0" smtClean="0"/>
              <a:t>Attending the full session: </a:t>
            </a:r>
            <a:r>
              <a:rPr lang="en-US" sz="2400" dirty="0" smtClean="0"/>
              <a:t>89% respondents attended the full session of the training, 5% respondents replied they did not remember and 6% replied no</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b="1" dirty="0" smtClean="0"/>
              <a:t>Study Material is useful or not: </a:t>
            </a:r>
            <a:r>
              <a:rPr lang="en-US" sz="2800" dirty="0" smtClean="0"/>
              <a:t>52% Respondents replied that study material was </a:t>
            </a:r>
            <a:r>
              <a:rPr lang="en-US" sz="2800" b="1" dirty="0" smtClean="0"/>
              <a:t>very useful</a:t>
            </a:r>
            <a:r>
              <a:rPr lang="en-US" sz="2800" dirty="0" smtClean="0"/>
              <a:t> where as 46% respondents found it</a:t>
            </a:r>
            <a:r>
              <a:rPr lang="en-US" sz="2800" b="1" dirty="0" smtClean="0"/>
              <a:t> useful</a:t>
            </a:r>
            <a:r>
              <a:rPr lang="en-US" sz="2800" dirty="0" smtClean="0"/>
              <a:t>. 2% Respondent replied that study material provided to them was </a:t>
            </a:r>
            <a:r>
              <a:rPr lang="en-US" sz="2800" b="1" dirty="0" smtClean="0"/>
              <a:t>not of any use</a:t>
            </a:r>
            <a:r>
              <a:rPr lang="en-US" dirty="0" smtClean="0"/>
              <a: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2400" dirty="0" smtClean="0"/>
              <a:t>C. Question related to the recall level of the VHSC members</a:t>
            </a:r>
          </a:p>
          <a:p>
            <a:pPr>
              <a:buNone/>
            </a:pPr>
            <a:r>
              <a:rPr lang="en-US" sz="2400" b="1" dirty="0" smtClean="0"/>
              <a:t>Issues Covered in the Training</a:t>
            </a:r>
          </a:p>
          <a:p>
            <a:pPr>
              <a:buNone/>
            </a:pPr>
            <a:endParaRPr lang="en-US" dirty="0"/>
          </a:p>
        </p:txBody>
      </p:sp>
      <p:graphicFrame>
        <p:nvGraphicFramePr>
          <p:cNvPr id="4" name="Chart 3"/>
          <p:cNvGraphicFramePr/>
          <p:nvPr/>
        </p:nvGraphicFramePr>
        <p:xfrm>
          <a:off x="1905000" y="2667000"/>
          <a:ext cx="4955215"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US" dirty="0"/>
          </a:p>
        </p:txBody>
      </p:sp>
      <p:sp>
        <p:nvSpPr>
          <p:cNvPr id="3" name="Content Placeholder 2"/>
          <p:cNvSpPr>
            <a:spLocks noGrp="1"/>
          </p:cNvSpPr>
          <p:nvPr>
            <p:ph idx="1"/>
          </p:nvPr>
        </p:nvSpPr>
        <p:spPr/>
        <p:txBody>
          <a:bodyPr/>
          <a:lstStyle/>
          <a:p>
            <a:r>
              <a:rPr lang="en-US" dirty="0" smtClean="0"/>
              <a:t>State institute of Family and Health Welfare(SIHFW)</a:t>
            </a:r>
          </a:p>
          <a:p>
            <a:r>
              <a:rPr lang="en-US" dirty="0" smtClean="0"/>
              <a:t>State Institute of Health &amp; Family Welfare (SIHFW) Rajasthan is an apex level autonomous training and research organization in the Health Sector of the </a:t>
            </a:r>
            <a:r>
              <a:rPr lang="en-US" dirty="0" smtClean="0"/>
              <a:t>State</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Number of members in the VHSC</a:t>
            </a:r>
          </a:p>
          <a:p>
            <a:pPr>
              <a:buNone/>
            </a:pPr>
            <a:endParaRPr lang="en-US" sz="2400" dirty="0"/>
          </a:p>
        </p:txBody>
      </p:sp>
      <p:graphicFrame>
        <p:nvGraphicFramePr>
          <p:cNvPr id="4" name="Chart 3"/>
          <p:cNvGraphicFramePr/>
          <p:nvPr/>
        </p:nvGraphicFramePr>
        <p:xfrm>
          <a:off x="1752600" y="2438400"/>
          <a:ext cx="52578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Knowledge about membership of VHSC</a:t>
            </a:r>
          </a:p>
          <a:p>
            <a:pPr>
              <a:buNone/>
            </a:pPr>
            <a:endParaRPr lang="en-US" sz="2400" dirty="0" smtClean="0"/>
          </a:p>
          <a:p>
            <a:pPr>
              <a:buNone/>
            </a:pPr>
            <a:endParaRPr lang="en-US" sz="2400" dirty="0" smtClean="0"/>
          </a:p>
          <a:p>
            <a:pPr>
              <a:buNone/>
            </a:pPr>
            <a:endParaRPr lang="en-US" sz="2400" dirty="0"/>
          </a:p>
        </p:txBody>
      </p:sp>
      <p:graphicFrame>
        <p:nvGraphicFramePr>
          <p:cNvPr id="4" name="Chart 3"/>
          <p:cNvGraphicFramePr/>
          <p:nvPr/>
        </p:nvGraphicFramePr>
        <p:xfrm>
          <a:off x="2286000" y="2362200"/>
          <a:ext cx="4041479" cy="304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Frequency of VHSC meeting</a:t>
            </a:r>
          </a:p>
          <a:p>
            <a:pPr>
              <a:buNone/>
            </a:pPr>
            <a:endParaRPr lang="en-US" sz="2400" dirty="0"/>
          </a:p>
        </p:txBody>
      </p:sp>
      <p:graphicFrame>
        <p:nvGraphicFramePr>
          <p:cNvPr id="4" name="Chart 3"/>
          <p:cNvGraphicFramePr/>
          <p:nvPr/>
        </p:nvGraphicFramePr>
        <p:xfrm>
          <a:off x="1828800" y="2362200"/>
          <a:ext cx="5031415" cy="3352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VHSC Meeting Place</a:t>
            </a:r>
          </a:p>
          <a:p>
            <a:pPr>
              <a:buNone/>
            </a:pPr>
            <a:endParaRPr lang="en-US" sz="2400" dirty="0"/>
          </a:p>
        </p:txBody>
      </p:sp>
      <p:graphicFrame>
        <p:nvGraphicFramePr>
          <p:cNvPr id="4" name="Chart 3"/>
          <p:cNvGraphicFramePr/>
          <p:nvPr/>
        </p:nvGraphicFramePr>
        <p:xfrm>
          <a:off x="1219200" y="2438400"/>
          <a:ext cx="5181600" cy="32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dirty="0" smtClean="0"/>
              <a:t>Activities done in the VHSC Meeting</a:t>
            </a:r>
            <a:r>
              <a:rPr lang="en-US" b="1" dirty="0" smtClean="0"/>
              <a:t>: </a:t>
            </a:r>
          </a:p>
          <a:p>
            <a:pPr>
              <a:buNone/>
            </a:pPr>
            <a:endParaRPr lang="en-US" dirty="0"/>
          </a:p>
        </p:txBody>
      </p:sp>
      <p:graphicFrame>
        <p:nvGraphicFramePr>
          <p:cNvPr id="4" name="Chart 3"/>
          <p:cNvGraphicFramePr/>
          <p:nvPr/>
        </p:nvGraphicFramePr>
        <p:xfrm>
          <a:off x="914400" y="2362200"/>
          <a:ext cx="59436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Untied funds</a:t>
            </a:r>
          </a:p>
          <a:p>
            <a:pPr>
              <a:buNone/>
            </a:pPr>
            <a:endParaRPr lang="en-US" sz="2800" dirty="0"/>
          </a:p>
        </p:txBody>
      </p:sp>
      <p:graphicFrame>
        <p:nvGraphicFramePr>
          <p:cNvPr id="4" name="Chart 3"/>
          <p:cNvGraphicFramePr/>
          <p:nvPr/>
        </p:nvGraphicFramePr>
        <p:xfrm>
          <a:off x="1752600" y="2286000"/>
          <a:ext cx="5257800" cy="3352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Knowledge about Malaria</a:t>
            </a:r>
          </a:p>
          <a:p>
            <a:pPr>
              <a:buNone/>
            </a:pPr>
            <a:endParaRPr lang="en-US" sz="2800" dirty="0"/>
          </a:p>
        </p:txBody>
      </p:sp>
      <p:graphicFrame>
        <p:nvGraphicFramePr>
          <p:cNvPr id="4" name="Chart 3"/>
          <p:cNvGraphicFramePr/>
          <p:nvPr/>
        </p:nvGraphicFramePr>
        <p:xfrm>
          <a:off x="1219200" y="2291316"/>
          <a:ext cx="5641015" cy="34998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Knowledge about T.B</a:t>
            </a:r>
            <a:r>
              <a:rPr lang="en-US" dirty="0" smtClean="0"/>
              <a:t>.</a:t>
            </a:r>
          </a:p>
          <a:p>
            <a:pPr>
              <a:buNone/>
            </a:pPr>
            <a:endParaRPr lang="en-US" dirty="0"/>
          </a:p>
        </p:txBody>
      </p:sp>
      <p:graphicFrame>
        <p:nvGraphicFramePr>
          <p:cNvPr id="4" name="Chart 3"/>
          <p:cNvGraphicFramePr/>
          <p:nvPr/>
        </p:nvGraphicFramePr>
        <p:xfrm>
          <a:off x="1752600" y="2309812"/>
          <a:ext cx="5410200" cy="35575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Care and Services provided at the time of the pregnancy</a:t>
            </a:r>
          </a:p>
          <a:p>
            <a:pPr>
              <a:buNone/>
            </a:pPr>
            <a:endParaRPr lang="en-US" sz="2400" dirty="0"/>
          </a:p>
        </p:txBody>
      </p:sp>
      <p:graphicFrame>
        <p:nvGraphicFramePr>
          <p:cNvPr id="4" name="Chart 3"/>
          <p:cNvGraphicFramePr/>
          <p:nvPr/>
        </p:nvGraphicFramePr>
        <p:xfrm>
          <a:off x="1371600" y="2280684"/>
          <a:ext cx="5867400" cy="35105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800" b="1" dirty="0" smtClean="0"/>
              <a:t>D. Benefits of the VHSC Training</a:t>
            </a:r>
            <a:r>
              <a:rPr lang="en-US" sz="2800" dirty="0" smtClean="0"/>
              <a:t>: </a:t>
            </a:r>
          </a:p>
          <a:p>
            <a:pPr>
              <a:buNone/>
            </a:pPr>
            <a:r>
              <a:rPr lang="en-US" sz="2800" dirty="0" smtClean="0"/>
              <a:t>95% respondents replied that VHSC Training was beneficial and 5% replied no.</a:t>
            </a:r>
          </a:p>
          <a:p>
            <a:pPr>
              <a:buNone/>
            </a:pPr>
            <a:endParaRPr lang="en-US" sz="2800" dirty="0"/>
          </a:p>
        </p:txBody>
      </p:sp>
      <p:graphicFrame>
        <p:nvGraphicFramePr>
          <p:cNvPr id="4" name="Chart 3"/>
          <p:cNvGraphicFramePr/>
          <p:nvPr/>
        </p:nvGraphicFramePr>
        <p:xfrm>
          <a:off x="1600200" y="3429000"/>
          <a:ext cx="4511535" cy="304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Mission</a:t>
            </a:r>
            <a:r>
              <a:rPr lang="en-US" b="1" dirty="0" smtClean="0"/>
              <a:t> </a:t>
            </a:r>
            <a:endParaRPr lang="en-US" dirty="0" smtClean="0"/>
          </a:p>
          <a:p>
            <a:pPr algn="just">
              <a:buNone/>
            </a:pPr>
            <a:r>
              <a:rPr lang="en-US" dirty="0" smtClean="0"/>
              <a:t>The mission of the institute is committed to improvement in health care through HRD, Health Research, Consultancy, and networking aiming at enhancement in the quality of life</a:t>
            </a:r>
            <a:r>
              <a:rPr lang="en-US" dirty="0" smtClean="0"/>
              <a:t>.</a:t>
            </a:r>
          </a:p>
          <a:p>
            <a:pPr algn="just">
              <a:buNone/>
            </a:pPr>
            <a:endParaRPr lang="en-US" dirty="0" smtClean="0"/>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Different Benefits of VHSC training</a:t>
            </a:r>
            <a:r>
              <a:rPr lang="en-US" dirty="0" smtClean="0"/>
              <a:t>: </a:t>
            </a:r>
          </a:p>
          <a:p>
            <a:pPr>
              <a:buNone/>
            </a:pPr>
            <a:endParaRPr lang="en-US" dirty="0"/>
          </a:p>
        </p:txBody>
      </p:sp>
      <p:graphicFrame>
        <p:nvGraphicFramePr>
          <p:cNvPr id="4" name="Chart 3"/>
          <p:cNvGraphicFramePr/>
          <p:nvPr/>
        </p:nvGraphicFramePr>
        <p:xfrm>
          <a:off x="1295400" y="2667000"/>
          <a:ext cx="4800600" cy="3352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Duration of training is sufficient or not</a:t>
            </a:r>
          </a:p>
          <a:p>
            <a:pPr>
              <a:buNone/>
            </a:pPr>
            <a:endParaRPr lang="en-US" dirty="0" smtClean="0"/>
          </a:p>
          <a:p>
            <a:pPr>
              <a:buNone/>
            </a:pPr>
            <a:endParaRPr lang="en-US" dirty="0"/>
          </a:p>
        </p:txBody>
      </p:sp>
      <p:graphicFrame>
        <p:nvGraphicFramePr>
          <p:cNvPr id="4" name="Chart 3"/>
          <p:cNvGraphicFramePr/>
          <p:nvPr/>
        </p:nvGraphicFramePr>
        <p:xfrm>
          <a:off x="1219200" y="2514600"/>
          <a:ext cx="5562600" cy="31986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smtClean="0"/>
              <a:t>E</a:t>
            </a:r>
            <a:r>
              <a:rPr lang="en-US" sz="2800" b="1" dirty="0" smtClean="0"/>
              <a:t>. Comparing the Recall level of Different VHSC Members: </a:t>
            </a:r>
            <a:endParaRPr lang="en-US" sz="2800" dirty="0" smtClean="0"/>
          </a:p>
          <a:p>
            <a:pPr>
              <a:buNone/>
            </a:pPr>
            <a:r>
              <a:rPr lang="en-US" sz="2400" b="1" dirty="0" smtClean="0"/>
              <a:t>No. of Members should be incorporated in VHSC according to the guidelines</a:t>
            </a:r>
          </a:p>
          <a:p>
            <a:pPr>
              <a:buNone/>
            </a:pPr>
            <a:endParaRPr lang="en-US" sz="2400" dirty="0"/>
          </a:p>
        </p:txBody>
      </p:sp>
      <p:graphicFrame>
        <p:nvGraphicFramePr>
          <p:cNvPr id="4" name="Chart 3"/>
          <p:cNvGraphicFramePr/>
          <p:nvPr/>
        </p:nvGraphicFramePr>
        <p:xfrm>
          <a:off x="1143000" y="3505200"/>
          <a:ext cx="5692982" cy="2971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Amount Received as an untied fund</a:t>
            </a:r>
          </a:p>
          <a:p>
            <a:pPr>
              <a:buNone/>
            </a:pPr>
            <a:endParaRPr lang="en-US" dirty="0"/>
          </a:p>
        </p:txBody>
      </p:sp>
      <p:graphicFrame>
        <p:nvGraphicFramePr>
          <p:cNvPr id="4" name="Chart 3"/>
          <p:cNvGraphicFramePr/>
          <p:nvPr/>
        </p:nvGraphicFramePr>
        <p:xfrm>
          <a:off x="1066800" y="2438400"/>
          <a:ext cx="5105400" cy="3276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Knowledge about VHSC membership</a:t>
            </a:r>
          </a:p>
          <a:p>
            <a:pPr>
              <a:buNone/>
            </a:pPr>
            <a:endParaRPr lang="en-US" dirty="0"/>
          </a:p>
        </p:txBody>
      </p:sp>
      <p:graphicFrame>
        <p:nvGraphicFramePr>
          <p:cNvPr id="4" name="Chart 3"/>
          <p:cNvGraphicFramePr/>
          <p:nvPr/>
        </p:nvGraphicFramePr>
        <p:xfrm>
          <a:off x="1600201" y="2667000"/>
          <a:ext cx="5105400" cy="3276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dirty="0" smtClean="0"/>
              <a:t>Comparing the Recall level of different members about Frequency of VHSC meeting</a:t>
            </a:r>
            <a:r>
              <a:rPr lang="en-US" b="1" dirty="0" smtClean="0"/>
              <a:t>: </a:t>
            </a:r>
          </a:p>
          <a:p>
            <a:pPr>
              <a:buNone/>
            </a:pPr>
            <a:endParaRPr lang="en-US" dirty="0"/>
          </a:p>
        </p:txBody>
      </p:sp>
      <p:graphicFrame>
        <p:nvGraphicFramePr>
          <p:cNvPr id="4" name="Chart 3"/>
          <p:cNvGraphicFramePr/>
          <p:nvPr/>
        </p:nvGraphicFramePr>
        <p:xfrm>
          <a:off x="1143000" y="2590800"/>
          <a:ext cx="5867400" cy="3657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400" dirty="0" smtClean="0"/>
              <a:t>The common perception of the members was that VHSC training was beneficial for them</a:t>
            </a:r>
          </a:p>
          <a:p>
            <a:r>
              <a:rPr lang="en-US" sz="2400" dirty="0" smtClean="0"/>
              <a:t>The most important benefit of VHSC training is that the members of VHSC got to know that there exists a committee which is known as VHSC and they are the member of the VHSC</a:t>
            </a:r>
          </a:p>
          <a:p>
            <a:r>
              <a:rPr lang="en-US" sz="2400" dirty="0" smtClean="0"/>
              <a:t>The recall level of the members about the various issue discussed in meeting was average</a:t>
            </a:r>
          </a:p>
          <a:p>
            <a:r>
              <a:rPr lang="en-US" sz="2400" dirty="0" smtClean="0"/>
              <a:t>The recall level varied among the different category of the members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normAutofit/>
          </a:bodyPr>
          <a:lstStyle/>
          <a:p>
            <a:r>
              <a:rPr lang="en-US" sz="2800" dirty="0" smtClean="0"/>
              <a:t>Need of Refreshing or reorienting training</a:t>
            </a:r>
          </a:p>
          <a:p>
            <a:r>
              <a:rPr lang="en-US" sz="2800" dirty="0" smtClean="0"/>
              <a:t>Duration of training should be increased</a:t>
            </a:r>
          </a:p>
          <a:p>
            <a:r>
              <a:rPr lang="en-US" sz="2800" dirty="0" smtClean="0"/>
              <a:t>Monitoring should be done at the regular intervals </a:t>
            </a:r>
          </a:p>
          <a:p>
            <a:r>
              <a:rPr lang="en-US" sz="2800" dirty="0" smtClean="0"/>
              <a:t>Training should be done in a more planned way</a:t>
            </a:r>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the Study</a:t>
            </a:r>
            <a:endParaRPr lang="en-US" dirty="0"/>
          </a:p>
        </p:txBody>
      </p:sp>
      <p:sp>
        <p:nvSpPr>
          <p:cNvPr id="3" name="Content Placeholder 2"/>
          <p:cNvSpPr>
            <a:spLocks noGrp="1"/>
          </p:cNvSpPr>
          <p:nvPr>
            <p:ph idx="1"/>
          </p:nvPr>
        </p:nvSpPr>
        <p:spPr/>
        <p:txBody>
          <a:bodyPr/>
          <a:lstStyle/>
          <a:p>
            <a:r>
              <a:rPr lang="en-US" dirty="0" smtClean="0"/>
              <a:t>Sample size was small</a:t>
            </a:r>
          </a:p>
          <a:p>
            <a:endParaRPr lang="en-US" dirty="0" smtClean="0"/>
          </a:p>
          <a:p>
            <a:r>
              <a:rPr lang="en-US" dirty="0" smtClean="0"/>
              <a:t>There was chances of biasness in the response of the </a:t>
            </a:r>
            <a:r>
              <a:rPr lang="en-US" dirty="0" err="1" smtClean="0"/>
              <a:t>memberss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fontScale="85000" lnSpcReduction="10000"/>
          </a:bodyPr>
          <a:lstStyle/>
          <a:p>
            <a:pPr lvl="0"/>
            <a:r>
              <a:rPr lang="en-US" b="1" dirty="0" smtClean="0"/>
              <a:t>VHSC Monitoring Report </a:t>
            </a:r>
            <a:r>
              <a:rPr lang="en-US" u="sng" dirty="0" smtClean="0">
                <a:hlinkClick r:id="rId2"/>
              </a:rPr>
              <a:t>http://</a:t>
            </a:r>
            <a:r>
              <a:rPr lang="en-US" u="sng" dirty="0" smtClean="0">
                <a:hlinkClick r:id="rId2"/>
              </a:rPr>
              <a:t>sihfwrajasthan.com/VHSC%20Monitoring%20Report.html</a:t>
            </a:r>
            <a:endParaRPr lang="en-US" u="sng" dirty="0" smtClean="0"/>
          </a:p>
          <a:p>
            <a:r>
              <a:rPr lang="en-US" dirty="0" smtClean="0"/>
              <a:t>Report on Capacity-Building </a:t>
            </a:r>
            <a:r>
              <a:rPr lang="en-US" dirty="0" err="1" smtClean="0"/>
              <a:t>Needs:Village</a:t>
            </a:r>
            <a:r>
              <a:rPr lang="en-US" dirty="0" smtClean="0"/>
              <a:t> Level committee -cum-Village Health and Sanitation Committee. (July 2010</a:t>
            </a:r>
            <a:r>
              <a:rPr lang="en-US" dirty="0" smtClean="0"/>
              <a:t>).</a:t>
            </a:r>
          </a:p>
          <a:p>
            <a:pPr lvl="0"/>
            <a:r>
              <a:rPr lang="en-US" dirty="0" err="1" smtClean="0"/>
              <a:t>Pankaj</a:t>
            </a:r>
            <a:r>
              <a:rPr lang="en-US" dirty="0" smtClean="0"/>
              <a:t> Prasad, R. S. (Jan-March 2012). A COMPARATIVE STUDY TO ASSESS THE IMPACT OF 6DAYS CORE COMPETENCY TRAINING OF THE ANMs OFDAMOH DISTRICT OF MADHYA PRADESH. </a:t>
            </a:r>
            <a:r>
              <a:rPr lang="en-US" i="1" dirty="0" smtClean="0"/>
              <a:t>National Journal of Community Medicine </a:t>
            </a:r>
            <a:r>
              <a:rPr lang="en-US" i="1" dirty="0" err="1" smtClean="0"/>
              <a:t>Vol</a:t>
            </a:r>
            <a:r>
              <a:rPr lang="en-US" i="1" dirty="0" smtClean="0"/>
              <a:t> 3 Issue 1</a:t>
            </a:r>
            <a:r>
              <a:rPr lang="en-US" dirty="0" smtClean="0"/>
              <a:t> , Page 121.</a:t>
            </a:r>
          </a:p>
          <a:p>
            <a:endParaRPr lang="en-US" dirty="0" smtClean="0"/>
          </a:p>
          <a:p>
            <a:pPr lvl="0"/>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from the study</a:t>
            </a:r>
            <a:endParaRPr lang="en-US" dirty="0"/>
          </a:p>
        </p:txBody>
      </p:sp>
      <p:sp>
        <p:nvSpPr>
          <p:cNvPr id="3" name="Content Placeholder 2"/>
          <p:cNvSpPr>
            <a:spLocks noGrp="1"/>
          </p:cNvSpPr>
          <p:nvPr>
            <p:ph idx="1"/>
          </p:nvPr>
        </p:nvSpPr>
        <p:spPr/>
        <p:txBody>
          <a:bodyPr/>
          <a:lstStyle/>
          <a:p>
            <a:r>
              <a:rPr lang="en-US" dirty="0" smtClean="0"/>
              <a:t>Task assigned to me for internship was to review the Development of State Institute of Health and Family Welfare, Rajasthan</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  </a:t>
            </a:r>
          </a:p>
          <a:p>
            <a:endParaRPr lang="en-US" dirty="0" smtClean="0"/>
          </a:p>
          <a:p>
            <a:pPr>
              <a:buNone/>
            </a:pPr>
            <a:r>
              <a:rPr lang="en-US" sz="5400" dirty="0" smtClean="0">
                <a:latin typeface="Baskerville Old Face" pitchFamily="18" charset="0"/>
              </a:rPr>
              <a:t>            THANK YOU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BACKGROUND</a:t>
            </a:r>
            <a:endParaRPr lang="en-US" sz="3600" dirty="0"/>
          </a:p>
        </p:txBody>
      </p:sp>
      <p:sp>
        <p:nvSpPr>
          <p:cNvPr id="3" name="Content Placeholder 2"/>
          <p:cNvSpPr>
            <a:spLocks noGrp="1"/>
          </p:cNvSpPr>
          <p:nvPr>
            <p:ph idx="1"/>
          </p:nvPr>
        </p:nvSpPr>
        <p:spPr/>
        <p:txBody>
          <a:bodyPr>
            <a:normAutofit/>
          </a:bodyPr>
          <a:lstStyle/>
          <a:p>
            <a:r>
              <a:rPr lang="en-US" sz="2800" dirty="0">
                <a:latin typeface="Arial" pitchFamily="34" charset="0"/>
                <a:cs typeface="Arial" pitchFamily="34" charset="0"/>
              </a:rPr>
              <a:t>The VHSC is the one of the agency for working at the village level to look after the Planning, Monitoring and </a:t>
            </a:r>
            <a:r>
              <a:rPr lang="en-US" sz="2800" dirty="0" smtClean="0">
                <a:latin typeface="Arial" pitchFamily="34" charset="0"/>
                <a:cs typeface="Arial" pitchFamily="34" charset="0"/>
              </a:rPr>
              <a:t>Implementation </a:t>
            </a:r>
            <a:r>
              <a:rPr lang="en-US" sz="2800" dirty="0">
                <a:latin typeface="Arial" pitchFamily="34" charset="0"/>
                <a:cs typeface="Arial" pitchFamily="34" charset="0"/>
              </a:rPr>
              <a:t>of Village Health </a:t>
            </a:r>
            <a:r>
              <a:rPr lang="en-US" sz="2800" dirty="0" smtClean="0">
                <a:latin typeface="Arial" pitchFamily="34" charset="0"/>
                <a:cs typeface="Arial" pitchFamily="34" charset="0"/>
              </a:rPr>
              <a:t>Plan</a:t>
            </a:r>
            <a:endParaRPr lang="en-US" sz="2800" dirty="0">
              <a:latin typeface="Arial" pitchFamily="34" charset="0"/>
              <a:cs typeface="Arial" pitchFamily="34" charset="0"/>
            </a:endParaRPr>
          </a:p>
        </p:txBody>
      </p:sp>
      <p:sp>
        <p:nvSpPr>
          <p:cNvPr id="5" name="Rectangle 4"/>
          <p:cNvSpPr/>
          <p:nvPr/>
        </p:nvSpPr>
        <p:spPr>
          <a:xfrm>
            <a:off x="1905000" y="56388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None/>
            </a:pPr>
            <a:r>
              <a:rPr lang="en-US" sz="2800" dirty="0"/>
              <a:t>This committee comprises of:</a:t>
            </a:r>
          </a:p>
          <a:p>
            <a:pPr lvl="0"/>
            <a:r>
              <a:rPr lang="en-US" sz="2800" dirty="0"/>
              <a:t>Panchayat </a:t>
            </a:r>
            <a:r>
              <a:rPr lang="en-US" sz="2800" dirty="0" smtClean="0"/>
              <a:t>representatives ( Chairperson)</a:t>
            </a:r>
            <a:endParaRPr lang="en-US" sz="2800" dirty="0"/>
          </a:p>
          <a:p>
            <a:pPr lvl="0"/>
            <a:r>
              <a:rPr lang="en-US" sz="2800" dirty="0"/>
              <a:t>ANM</a:t>
            </a:r>
          </a:p>
          <a:p>
            <a:pPr lvl="0"/>
            <a:r>
              <a:rPr lang="en-US" sz="2800" dirty="0" smtClean="0"/>
              <a:t>NGO/MSS/SSG Representative</a:t>
            </a:r>
            <a:endParaRPr lang="en-US" sz="2800" dirty="0"/>
          </a:p>
          <a:p>
            <a:pPr lvl="0"/>
            <a:r>
              <a:rPr lang="en-US" sz="2800" dirty="0" err="1"/>
              <a:t>Anganwadi</a:t>
            </a:r>
            <a:r>
              <a:rPr lang="en-US" sz="2800" dirty="0"/>
              <a:t> workers</a:t>
            </a:r>
          </a:p>
          <a:p>
            <a:pPr lvl="0"/>
            <a:r>
              <a:rPr lang="en-US" sz="2800" dirty="0"/>
              <a:t>Teachers</a:t>
            </a:r>
          </a:p>
          <a:p>
            <a:pPr lvl="0"/>
            <a:r>
              <a:rPr lang="en-US" sz="2800" dirty="0"/>
              <a:t>Community health volunteers</a:t>
            </a:r>
          </a:p>
          <a:p>
            <a:pPr lvl="0"/>
            <a:r>
              <a:rPr lang="en-US" sz="2800" dirty="0"/>
              <a:t>Village health worker – </a:t>
            </a:r>
            <a:r>
              <a:rPr lang="en-US" sz="2800" dirty="0" smtClean="0"/>
              <a:t>ASHA ( Convener)</a:t>
            </a:r>
            <a:endParaRPr lang="en-US" sz="2800" dirty="0"/>
          </a:p>
          <a:p>
            <a:endParaRPr lang="en-US" dirty="0"/>
          </a:p>
        </p:txBody>
      </p:sp>
      <p:sp>
        <p:nvSpPr>
          <p:cNvPr id="5" name="Rectangle 4"/>
          <p:cNvSpPr/>
          <p:nvPr/>
        </p:nvSpPr>
        <p:spPr>
          <a:xfrm>
            <a:off x="1828800" y="58674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Lucida Bright" pitchFamily="18" charset="0"/>
              </a:rPr>
              <a:t>VHSC Training</a:t>
            </a:r>
            <a:endParaRPr lang="en-US" sz="3600" dirty="0">
              <a:latin typeface="Lucida Bright" pitchFamily="18" charset="0"/>
            </a:endParaRPr>
          </a:p>
        </p:txBody>
      </p:sp>
      <p:sp>
        <p:nvSpPr>
          <p:cNvPr id="3" name="Content Placeholder 2"/>
          <p:cNvSpPr>
            <a:spLocks noGrp="1"/>
          </p:cNvSpPr>
          <p:nvPr>
            <p:ph idx="1"/>
          </p:nvPr>
        </p:nvSpPr>
        <p:spPr/>
        <p:txBody>
          <a:bodyPr/>
          <a:lstStyle/>
          <a:p>
            <a:r>
              <a:rPr lang="en-US" dirty="0"/>
              <a:t>The VHSC training has been started with the overall aim of enhancing the knowledge and skill of VHSC members, to develop the understanding of the VHSC members on health related issues and to empower the VHSC members. </a:t>
            </a:r>
          </a:p>
          <a:p>
            <a:endParaRPr lang="en-US" dirty="0"/>
          </a:p>
        </p:txBody>
      </p:sp>
      <p:sp>
        <p:nvSpPr>
          <p:cNvPr id="5" name="Rectangle 4"/>
          <p:cNvSpPr/>
          <p:nvPr/>
        </p:nvSpPr>
        <p:spPr>
          <a:xfrm>
            <a:off x="2133600" y="5638800"/>
            <a:ext cx="4572000" cy="646331"/>
          </a:xfrm>
          <a:prstGeom prst="rect">
            <a:avLst/>
          </a:prstGeom>
        </p:spPr>
        <p:txBody>
          <a:bodyPr wrap="square">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the study</a:t>
            </a:r>
            <a:endParaRPr lang="en-US" dirty="0"/>
          </a:p>
        </p:txBody>
      </p:sp>
      <p:sp>
        <p:nvSpPr>
          <p:cNvPr id="3" name="Content Placeholder 2"/>
          <p:cNvSpPr>
            <a:spLocks noGrp="1"/>
          </p:cNvSpPr>
          <p:nvPr>
            <p:ph idx="1"/>
          </p:nvPr>
        </p:nvSpPr>
        <p:spPr>
          <a:xfrm>
            <a:off x="381000" y="1524000"/>
            <a:ext cx="8229600" cy="4525963"/>
          </a:xfrm>
        </p:spPr>
        <p:txBody>
          <a:bodyPr>
            <a:normAutofit/>
          </a:bodyPr>
          <a:lstStyle/>
          <a:p>
            <a:r>
              <a:rPr lang="en-US" sz="2800" dirty="0" smtClean="0"/>
              <a:t>To assess that whether the VHSC training is beneficial for the members or not as at the village level, VHSC is responsible for the overall development of the village</a:t>
            </a:r>
          </a:p>
          <a:p>
            <a:r>
              <a:rPr lang="en-US" sz="2800" dirty="0" smtClean="0"/>
              <a:t>To compare the recall level of different category of the members so that to know that whether the same training </a:t>
            </a:r>
            <a:r>
              <a:rPr lang="en-US" sz="2800" dirty="0" err="1" smtClean="0"/>
              <a:t>programme</a:t>
            </a:r>
            <a:r>
              <a:rPr lang="en-US" sz="2800" dirty="0" smtClean="0"/>
              <a:t> is equally beneficially for the different categories of member or not.</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Lucida Bright" pitchFamily="18" charset="0"/>
              </a:rPr>
              <a:t>OBJECTIVES</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40000" lnSpcReduction="20000"/>
          </a:bodyPr>
          <a:lstStyle/>
          <a:p>
            <a:pPr>
              <a:buFont typeface="Wingdings" pitchFamily="2" charset="2"/>
              <a:buChar char="ü"/>
            </a:pPr>
            <a:r>
              <a:rPr lang="en-US" sz="5900" dirty="0" smtClean="0">
                <a:latin typeface="Arial" pitchFamily="34" charset="0"/>
                <a:cs typeface="Arial" pitchFamily="34" charset="0"/>
              </a:rPr>
              <a:t>General Objective</a:t>
            </a:r>
          </a:p>
          <a:p>
            <a:pPr lvl="0">
              <a:buNone/>
            </a:pPr>
            <a:r>
              <a:rPr lang="en-US" sz="5900" b="1" dirty="0" smtClean="0">
                <a:latin typeface="Arial" pitchFamily="34" charset="0"/>
                <a:cs typeface="Arial" pitchFamily="34" charset="0"/>
              </a:rPr>
              <a:t> </a:t>
            </a:r>
            <a:r>
              <a:rPr lang="en-US" sz="5900" dirty="0">
                <a:latin typeface="Arial" pitchFamily="34" charset="0"/>
                <a:cs typeface="Arial" pitchFamily="34" charset="0"/>
              </a:rPr>
              <a:t>The main objective of the study is to </a:t>
            </a:r>
            <a:r>
              <a:rPr lang="en-US" sz="5900" dirty="0" smtClean="0">
                <a:latin typeface="Arial" pitchFamily="34" charset="0"/>
                <a:cs typeface="Arial" pitchFamily="34" charset="0"/>
              </a:rPr>
              <a:t>evaluate the </a:t>
            </a:r>
            <a:r>
              <a:rPr lang="en-US" sz="5900" dirty="0">
                <a:latin typeface="Arial" pitchFamily="34" charset="0"/>
                <a:cs typeface="Arial" pitchFamily="34" charset="0"/>
              </a:rPr>
              <a:t>outcomes/impact of the VHSC training</a:t>
            </a:r>
            <a:r>
              <a:rPr lang="en-US" sz="5900" dirty="0" smtClean="0">
                <a:latin typeface="Arial" pitchFamily="34" charset="0"/>
                <a:cs typeface="Arial" pitchFamily="34" charset="0"/>
              </a:rPr>
              <a:t>.</a:t>
            </a:r>
          </a:p>
          <a:p>
            <a:pPr lvl="0">
              <a:buNone/>
            </a:pPr>
            <a:endParaRPr lang="en-US" sz="5900" dirty="0" smtClean="0">
              <a:latin typeface="Arial" pitchFamily="34" charset="0"/>
              <a:cs typeface="Arial" pitchFamily="34" charset="0"/>
            </a:endParaRPr>
          </a:p>
          <a:p>
            <a:pPr lvl="0">
              <a:buFont typeface="Wingdings" pitchFamily="2" charset="2"/>
              <a:buChar char="ü"/>
            </a:pPr>
            <a:r>
              <a:rPr lang="en-US" sz="5900" dirty="0" smtClean="0">
                <a:latin typeface="Arial" pitchFamily="34" charset="0"/>
                <a:cs typeface="Arial" pitchFamily="34" charset="0"/>
              </a:rPr>
              <a:t>Specific Objectives</a:t>
            </a:r>
            <a:endParaRPr lang="en-US" sz="5900" dirty="0">
              <a:latin typeface="Arial" pitchFamily="34" charset="0"/>
              <a:cs typeface="Arial" pitchFamily="34" charset="0"/>
            </a:endParaRPr>
          </a:p>
          <a:p>
            <a:pPr lvl="0"/>
            <a:r>
              <a:rPr lang="en-US" sz="5900" dirty="0">
                <a:latin typeface="Arial" pitchFamily="34" charset="0"/>
                <a:cs typeface="Arial" pitchFamily="34" charset="0"/>
              </a:rPr>
              <a:t>To check/monitor the training recall amongst VHSC members</a:t>
            </a:r>
          </a:p>
          <a:p>
            <a:pPr lvl="0"/>
            <a:r>
              <a:rPr lang="en-US" sz="5900" dirty="0">
                <a:latin typeface="Arial" pitchFamily="34" charset="0"/>
                <a:cs typeface="Arial" pitchFamily="34" charset="0"/>
              </a:rPr>
              <a:t>To compare the training recall level of different participants of VHSC members</a:t>
            </a:r>
          </a:p>
          <a:p>
            <a:pPr lvl="0"/>
            <a:r>
              <a:rPr lang="en-US" sz="5900" dirty="0">
                <a:latin typeface="Arial" pitchFamily="34" charset="0"/>
                <a:cs typeface="Arial" pitchFamily="34" charset="0"/>
              </a:rPr>
              <a:t>To evaluate the outcome of training of VHSC members in terms of enhancing </a:t>
            </a:r>
            <a:r>
              <a:rPr lang="en-US" sz="5900" dirty="0" smtClean="0">
                <a:latin typeface="Arial" pitchFamily="34" charset="0"/>
                <a:cs typeface="Arial" pitchFamily="34" charset="0"/>
              </a:rPr>
              <a:t>their </a:t>
            </a:r>
            <a:r>
              <a:rPr lang="en-US" sz="5900" dirty="0">
                <a:latin typeface="Arial" pitchFamily="34" charset="0"/>
                <a:cs typeface="Arial" pitchFamily="34" charset="0"/>
              </a:rPr>
              <a:t>Knowledge, Skills and attitude.</a:t>
            </a:r>
          </a:p>
          <a:p>
            <a:pPr>
              <a:buNone/>
            </a:pPr>
            <a:endParaRPr lang="en-US" dirty="0"/>
          </a:p>
        </p:txBody>
      </p:sp>
      <p:sp>
        <p:nvSpPr>
          <p:cNvPr id="5" name="Rectangle 4"/>
          <p:cNvSpPr/>
          <p:nvPr/>
        </p:nvSpPr>
        <p:spPr>
          <a:xfrm>
            <a:off x="2362200" y="5867400"/>
            <a:ext cx="4572000" cy="646331"/>
          </a:xfrm>
          <a:prstGeom prst="rect">
            <a:avLst/>
          </a:prstGeom>
        </p:spPr>
        <p:txBody>
          <a:bodyPr>
            <a:spAutoFit/>
          </a:bodyPr>
          <a:lstStyle/>
          <a:p>
            <a:pPr fontAlgn="base">
              <a:spcBef>
                <a:spcPct val="0"/>
              </a:spcBef>
              <a:spcAft>
                <a:spcPct val="0"/>
              </a:spcAft>
            </a:pPr>
            <a:r>
              <a:rPr lang="en-US" dirty="0" smtClean="0">
                <a:solidFill>
                  <a:schemeClr val="bg1"/>
                </a:solidFill>
                <a:latin typeface="Arial" pitchFamily="34" charset="0"/>
                <a:cs typeface="Arial" pitchFamily="34" charset="0"/>
              </a:rPr>
              <a:t>SIHFW: An ISO:9001:2008 certified Institution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1559</Words>
  <Application>Microsoft Office PowerPoint</Application>
  <PresentationFormat>On-screen Show (4:3)</PresentationFormat>
  <Paragraphs>276</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                            </vt:lpstr>
      <vt:lpstr>Organization Profile-</vt:lpstr>
      <vt:lpstr>Slide 3</vt:lpstr>
      <vt:lpstr>Learning from the study</vt:lpstr>
      <vt:lpstr>BACKGROUND</vt:lpstr>
      <vt:lpstr>Slide 6</vt:lpstr>
      <vt:lpstr>VHSC Training</vt:lpstr>
      <vt:lpstr>Rationale of the study</vt:lpstr>
      <vt:lpstr>OBJECTIVES </vt:lpstr>
      <vt:lpstr>METHODOLOGY</vt:lpstr>
      <vt:lpstr>SAMPLING</vt:lpstr>
      <vt:lpstr>Slide 12</vt:lpstr>
      <vt:lpstr>APPROACH</vt:lpstr>
      <vt:lpstr>Data Entry and Analysis: </vt:lpstr>
      <vt:lpstr>Results And Findings</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CONCLUSION</vt:lpstr>
      <vt:lpstr>RECOMMENDATION</vt:lpstr>
      <vt:lpstr>Limitation of the Study</vt:lpstr>
      <vt:lpstr>References </vt:lpstr>
      <vt:lpstr>Slide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Recall and impact of VHSC trainings amongst VHSC members    </dc:title>
  <dc:creator>iihmr</dc:creator>
  <cp:lastModifiedBy>iihmr</cp:lastModifiedBy>
  <cp:revision>59</cp:revision>
  <dcterms:created xsi:type="dcterms:W3CDTF">2012-02-12T17:12:07Z</dcterms:created>
  <dcterms:modified xsi:type="dcterms:W3CDTF">2012-05-07T07:31:01Z</dcterms:modified>
</cp:coreProperties>
</file>