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5" r:id="rId10"/>
    <p:sldId id="267" r:id="rId11"/>
    <p:sldId id="269" r:id="rId12"/>
    <p:sldId id="270" r:id="rId13"/>
    <p:sldId id="272" r:id="rId14"/>
    <p:sldId id="274" r:id="rId15"/>
    <p:sldId id="275" r:id="rId16"/>
    <p:sldId id="276" r:id="rId17"/>
    <p:sldId id="277" r:id="rId18"/>
    <p:sldId id="278" r:id="rId19"/>
    <p:sldId id="280" r:id="rId20"/>
    <p:sldId id="286" r:id="rId21"/>
    <p:sldId id="281" r:id="rId22"/>
    <p:sldId id="283" r:id="rId23"/>
    <p:sldId id="285" r:id="rId24"/>
    <p:sldId id="282" r:id="rId25"/>
    <p:sldId id="28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02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41127C-6DF7-449D-8576-1A622845E8D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7DBBF6AD-25DB-4E4D-927F-8F1535780C69}">
      <dgm:prSet phldrT="[Text]"/>
      <dgm:spPr/>
      <dgm:t>
        <a:bodyPr/>
        <a:lstStyle/>
        <a:p>
          <a:r>
            <a:rPr lang="en-US" dirty="0" smtClean="0"/>
            <a:t>Projects</a:t>
          </a:r>
          <a:endParaRPr lang="en-US" dirty="0"/>
        </a:p>
      </dgm:t>
    </dgm:pt>
    <dgm:pt modelId="{DBE8991C-F443-4201-BB0C-093CB3925AA3}" type="parTrans" cxnId="{DDEA81D4-67E0-41F0-AF59-E8326EBBB903}">
      <dgm:prSet/>
      <dgm:spPr/>
      <dgm:t>
        <a:bodyPr/>
        <a:lstStyle/>
        <a:p>
          <a:endParaRPr lang="en-US"/>
        </a:p>
      </dgm:t>
    </dgm:pt>
    <dgm:pt modelId="{D842BDA2-E75A-4B26-8BF2-832B1ECF0071}" type="sibTrans" cxnId="{DDEA81D4-67E0-41F0-AF59-E8326EBBB903}">
      <dgm:prSet/>
      <dgm:spPr/>
      <dgm:t>
        <a:bodyPr/>
        <a:lstStyle/>
        <a:p>
          <a:endParaRPr lang="en-US"/>
        </a:p>
      </dgm:t>
    </dgm:pt>
    <dgm:pt modelId="{D4E7CB37-99E8-49C5-AB9C-7DE3B94BAD41}">
      <dgm:prSet phldrT="[Text]"/>
      <dgm:spPr/>
      <dgm:t>
        <a:bodyPr/>
        <a:lstStyle/>
        <a:p>
          <a:r>
            <a:rPr lang="en-US" dirty="0" smtClean="0">
              <a:solidFill>
                <a:schemeClr val="accent6"/>
              </a:solidFill>
            </a:rPr>
            <a:t>Total ICDS projects=453(U=78,R=274,T=101)</a:t>
          </a:r>
          <a:endParaRPr lang="en-US" dirty="0"/>
        </a:p>
      </dgm:t>
    </dgm:pt>
    <dgm:pt modelId="{5A514786-2902-475B-813B-6E4E8BCEBFD4}" type="parTrans" cxnId="{F97E1539-C00B-4435-B6A7-4072AA93AA65}">
      <dgm:prSet/>
      <dgm:spPr/>
      <dgm:t>
        <a:bodyPr/>
        <a:lstStyle/>
        <a:p>
          <a:endParaRPr lang="en-US"/>
        </a:p>
      </dgm:t>
    </dgm:pt>
    <dgm:pt modelId="{637CBA8F-03E7-4DA3-8ED0-672AF9D026EF}" type="sibTrans" cxnId="{F97E1539-C00B-4435-B6A7-4072AA93AA65}">
      <dgm:prSet/>
      <dgm:spPr/>
      <dgm:t>
        <a:bodyPr/>
        <a:lstStyle/>
        <a:p>
          <a:endParaRPr lang="en-US"/>
        </a:p>
      </dgm:t>
    </dgm:pt>
    <dgm:pt modelId="{FC33B509-D4EE-4A8F-81CA-F07D8E5749EB}">
      <dgm:prSet phldrT="[Text]"/>
      <dgm:spPr/>
      <dgm:t>
        <a:bodyPr/>
        <a:lstStyle/>
        <a:p>
          <a:r>
            <a:rPr lang="en-US" dirty="0" smtClean="0"/>
            <a:t>Sectors </a:t>
          </a:r>
          <a:endParaRPr lang="en-US" dirty="0"/>
        </a:p>
      </dgm:t>
    </dgm:pt>
    <dgm:pt modelId="{48D0CE41-D6DA-4C39-B062-6A395A2C432D}" type="parTrans" cxnId="{8F57293B-14A5-46C3-958D-E30B4570F78A}">
      <dgm:prSet/>
      <dgm:spPr/>
      <dgm:t>
        <a:bodyPr/>
        <a:lstStyle/>
        <a:p>
          <a:endParaRPr lang="en-US"/>
        </a:p>
      </dgm:t>
    </dgm:pt>
    <dgm:pt modelId="{5A4F0F01-EF5C-4110-8245-DC49E331159B}" type="sibTrans" cxnId="{8F57293B-14A5-46C3-958D-E30B4570F78A}">
      <dgm:prSet/>
      <dgm:spPr/>
      <dgm:t>
        <a:bodyPr/>
        <a:lstStyle/>
        <a:p>
          <a:endParaRPr lang="en-US"/>
        </a:p>
      </dgm:t>
    </dgm:pt>
    <dgm:pt modelId="{5E4DECDA-614E-4E0C-B09A-4E5571F92C5B}">
      <dgm:prSet phldrT="[Text]"/>
      <dgm:spPr/>
      <dgm:t>
        <a:bodyPr/>
        <a:lstStyle/>
        <a:p>
          <a:r>
            <a:rPr lang="en-US" dirty="0" smtClean="0">
              <a:solidFill>
                <a:schemeClr val="accent6"/>
              </a:solidFill>
            </a:rPr>
            <a:t>From each selected project, two sectors were selected randomly to maintain equal representation of block and non-block categories (125*2=250)</a:t>
          </a:r>
          <a:endParaRPr lang="en-US" dirty="0"/>
        </a:p>
      </dgm:t>
    </dgm:pt>
    <dgm:pt modelId="{9B210016-46BB-4F9E-AF7A-4D4DB921DF30}" type="parTrans" cxnId="{679AF3D0-5FC8-46EC-81D5-53CF2105A2EB}">
      <dgm:prSet/>
      <dgm:spPr/>
      <dgm:t>
        <a:bodyPr/>
        <a:lstStyle/>
        <a:p>
          <a:endParaRPr lang="en-US"/>
        </a:p>
      </dgm:t>
    </dgm:pt>
    <dgm:pt modelId="{C5CDA120-0671-460C-94CD-455D5BC73467}" type="sibTrans" cxnId="{679AF3D0-5FC8-46EC-81D5-53CF2105A2EB}">
      <dgm:prSet/>
      <dgm:spPr/>
      <dgm:t>
        <a:bodyPr/>
        <a:lstStyle/>
        <a:p>
          <a:endParaRPr lang="en-US"/>
        </a:p>
      </dgm:t>
    </dgm:pt>
    <dgm:pt modelId="{0F50BE7C-4813-4380-B8AB-C21589427C34}">
      <dgm:prSet phldrT="[Text]"/>
      <dgm:spPr/>
      <dgm:t>
        <a:bodyPr/>
        <a:lstStyle/>
        <a:p>
          <a:r>
            <a:rPr lang="en-US" dirty="0" smtClean="0"/>
            <a:t>AWCs</a:t>
          </a:r>
          <a:endParaRPr lang="en-US" dirty="0"/>
        </a:p>
      </dgm:t>
    </dgm:pt>
    <dgm:pt modelId="{8A2B1DF8-0D1C-4463-A963-E233D9EFC3D7}" type="parTrans" cxnId="{FE2EF448-E47E-4C30-AD3C-3E00C78BC125}">
      <dgm:prSet/>
      <dgm:spPr/>
      <dgm:t>
        <a:bodyPr/>
        <a:lstStyle/>
        <a:p>
          <a:endParaRPr lang="en-US"/>
        </a:p>
      </dgm:t>
    </dgm:pt>
    <dgm:pt modelId="{C6BB20D0-82E2-49B2-8451-6DA3DAAF7F18}" type="sibTrans" cxnId="{FE2EF448-E47E-4C30-AD3C-3E00C78BC125}">
      <dgm:prSet/>
      <dgm:spPr/>
      <dgm:t>
        <a:bodyPr/>
        <a:lstStyle/>
        <a:p>
          <a:endParaRPr lang="en-US"/>
        </a:p>
      </dgm:t>
    </dgm:pt>
    <dgm:pt modelId="{3EB31903-A781-43F6-AFC9-CC58ECF26D44}">
      <dgm:prSet phldrT="[Text]"/>
      <dgm:spPr/>
      <dgm:t>
        <a:bodyPr/>
        <a:lstStyle/>
        <a:p>
          <a:r>
            <a:rPr lang="en-US" dirty="0" smtClean="0">
              <a:solidFill>
                <a:schemeClr val="accent6"/>
              </a:solidFill>
            </a:rPr>
            <a:t>Four Anganwadi Centers were selected randomly from each sector using simple random sampling technique  (250*4=1000)</a:t>
          </a:r>
          <a:endParaRPr lang="en-US" dirty="0"/>
        </a:p>
      </dgm:t>
    </dgm:pt>
    <dgm:pt modelId="{790D4600-C043-444F-A39C-F3C5AD0942F0}" type="parTrans" cxnId="{FD57BCB6-3443-4FF0-AA6A-07777AD950BF}">
      <dgm:prSet/>
      <dgm:spPr/>
      <dgm:t>
        <a:bodyPr/>
        <a:lstStyle/>
        <a:p>
          <a:endParaRPr lang="en-US"/>
        </a:p>
      </dgm:t>
    </dgm:pt>
    <dgm:pt modelId="{DA236CF6-D57C-4DC6-83EF-DC0BBC9B9E0F}" type="sibTrans" cxnId="{FD57BCB6-3443-4FF0-AA6A-07777AD950BF}">
      <dgm:prSet/>
      <dgm:spPr/>
      <dgm:t>
        <a:bodyPr/>
        <a:lstStyle/>
        <a:p>
          <a:endParaRPr lang="en-US"/>
        </a:p>
      </dgm:t>
    </dgm:pt>
    <dgm:pt modelId="{9C163A88-1390-4EF4-A0FE-C50E956B698F}">
      <dgm:prSet/>
      <dgm:spPr/>
      <dgm:t>
        <a:bodyPr/>
        <a:lstStyle/>
        <a:p>
          <a:r>
            <a:rPr lang="en-US" dirty="0" smtClean="0">
              <a:solidFill>
                <a:schemeClr val="accent6"/>
              </a:solidFill>
            </a:rPr>
            <a:t>Based on Proportionate to population size technique (U=17%,R=60%, T=23%)</a:t>
          </a:r>
        </a:p>
      </dgm:t>
    </dgm:pt>
    <dgm:pt modelId="{EB58CC1D-D4B9-488B-801E-6B4177E4D5BA}" type="parTrans" cxnId="{81820346-A7C1-44C7-9901-C99A32F665AF}">
      <dgm:prSet/>
      <dgm:spPr/>
      <dgm:t>
        <a:bodyPr/>
        <a:lstStyle/>
        <a:p>
          <a:endParaRPr lang="en-US"/>
        </a:p>
      </dgm:t>
    </dgm:pt>
    <dgm:pt modelId="{E02056B6-E234-465B-8007-FC6C0B236B3D}" type="sibTrans" cxnId="{81820346-A7C1-44C7-9901-C99A32F665AF}">
      <dgm:prSet/>
      <dgm:spPr/>
      <dgm:t>
        <a:bodyPr/>
        <a:lstStyle/>
        <a:p>
          <a:endParaRPr lang="en-US"/>
        </a:p>
      </dgm:t>
    </dgm:pt>
    <dgm:pt modelId="{B62FDACD-62B9-4AB4-8FD3-EF7E74ACAC48}">
      <dgm:prSet/>
      <dgm:spPr/>
      <dgm:t>
        <a:bodyPr/>
        <a:lstStyle/>
        <a:p>
          <a:r>
            <a:rPr lang="en-US" dirty="0" smtClean="0">
              <a:solidFill>
                <a:schemeClr val="accent6"/>
              </a:solidFill>
            </a:rPr>
            <a:t>Selected sample=125 (U=21, R=75, T=29)</a:t>
          </a:r>
        </a:p>
      </dgm:t>
    </dgm:pt>
    <dgm:pt modelId="{A0507FC9-0E5F-4384-AFB8-E80BFE266279}" type="parTrans" cxnId="{DC6B448E-0FD4-4ED0-8987-6A6D9606D7D8}">
      <dgm:prSet/>
      <dgm:spPr/>
      <dgm:t>
        <a:bodyPr/>
        <a:lstStyle/>
        <a:p>
          <a:endParaRPr lang="en-US"/>
        </a:p>
      </dgm:t>
    </dgm:pt>
    <dgm:pt modelId="{E1156E88-F463-480A-B831-2D6CEBA1FC6A}" type="sibTrans" cxnId="{DC6B448E-0FD4-4ED0-8987-6A6D9606D7D8}">
      <dgm:prSet/>
      <dgm:spPr/>
      <dgm:t>
        <a:bodyPr/>
        <a:lstStyle/>
        <a:p>
          <a:endParaRPr lang="en-US"/>
        </a:p>
      </dgm:t>
    </dgm:pt>
    <dgm:pt modelId="{C8474E2F-ACE5-4990-9FAB-DAF6574E1B11}">
      <dgm:prSet/>
      <dgm:spPr/>
      <dgm:t>
        <a:bodyPr/>
        <a:lstStyle/>
        <a:p>
          <a:r>
            <a:rPr lang="en-US" dirty="0" smtClean="0"/>
            <a:t>Beneficiaries </a:t>
          </a:r>
          <a:endParaRPr lang="en-US" dirty="0"/>
        </a:p>
      </dgm:t>
    </dgm:pt>
    <dgm:pt modelId="{D287BB37-314F-47E3-A911-CD49B8D77A0A}" type="parTrans" cxnId="{0349FCB8-ABB0-42DB-8EE2-A52D800FB0A2}">
      <dgm:prSet/>
      <dgm:spPr/>
      <dgm:t>
        <a:bodyPr/>
        <a:lstStyle/>
        <a:p>
          <a:endParaRPr lang="en-US"/>
        </a:p>
      </dgm:t>
    </dgm:pt>
    <dgm:pt modelId="{8C298AED-BB69-4BB6-A2A7-CE8B5FE4203F}" type="sibTrans" cxnId="{0349FCB8-ABB0-42DB-8EE2-A52D800FB0A2}">
      <dgm:prSet/>
      <dgm:spPr/>
      <dgm:t>
        <a:bodyPr/>
        <a:lstStyle/>
        <a:p>
          <a:endParaRPr lang="en-US"/>
        </a:p>
      </dgm:t>
    </dgm:pt>
    <dgm:pt modelId="{87398025-9C6F-4907-8574-1618CD30B696}">
      <dgm:prSet/>
      <dgm:spPr/>
      <dgm:t>
        <a:bodyPr/>
        <a:lstStyle/>
        <a:p>
          <a:r>
            <a:rPr lang="en-US" smtClean="0">
              <a:solidFill>
                <a:schemeClr val="accent6"/>
              </a:solidFill>
            </a:rPr>
            <a:t>From each selected AWC, 19 beneficiaries were covered using Random sampling technique </a:t>
          </a:r>
          <a:endParaRPr lang="en-US"/>
        </a:p>
      </dgm:t>
    </dgm:pt>
    <dgm:pt modelId="{B333A53D-CF2A-41D3-8082-4408FBE13F96}" type="parTrans" cxnId="{9B393F0A-B654-43B4-87A3-7FF011F60526}">
      <dgm:prSet/>
      <dgm:spPr/>
      <dgm:t>
        <a:bodyPr/>
        <a:lstStyle/>
        <a:p>
          <a:endParaRPr lang="en-US"/>
        </a:p>
      </dgm:t>
    </dgm:pt>
    <dgm:pt modelId="{6AD672FC-10D6-4522-8828-4CFE8422E04C}" type="sibTrans" cxnId="{9B393F0A-B654-43B4-87A3-7FF011F60526}">
      <dgm:prSet/>
      <dgm:spPr/>
      <dgm:t>
        <a:bodyPr/>
        <a:lstStyle/>
        <a:p>
          <a:endParaRPr lang="en-US"/>
        </a:p>
      </dgm:t>
    </dgm:pt>
    <dgm:pt modelId="{9FC38119-CEE9-42B5-884A-A357B8588605}" type="pres">
      <dgm:prSet presAssocID="{5341127C-6DF7-449D-8576-1A622845E8DE}" presName="linearFlow" presStyleCnt="0">
        <dgm:presLayoutVars>
          <dgm:dir/>
          <dgm:animLvl val="lvl"/>
          <dgm:resizeHandles val="exact"/>
        </dgm:presLayoutVars>
      </dgm:prSet>
      <dgm:spPr/>
      <dgm:t>
        <a:bodyPr/>
        <a:lstStyle/>
        <a:p>
          <a:endParaRPr lang="en-US"/>
        </a:p>
      </dgm:t>
    </dgm:pt>
    <dgm:pt modelId="{2749694E-91D2-4D34-B215-13F559F0B17F}" type="pres">
      <dgm:prSet presAssocID="{7DBBF6AD-25DB-4E4D-927F-8F1535780C69}" presName="composite" presStyleCnt="0"/>
      <dgm:spPr/>
    </dgm:pt>
    <dgm:pt modelId="{2A806ABE-D594-48C0-AFA6-79E9057B0D13}" type="pres">
      <dgm:prSet presAssocID="{7DBBF6AD-25DB-4E4D-927F-8F1535780C69}" presName="parentText" presStyleLbl="alignNode1" presStyleIdx="0" presStyleCnt="4">
        <dgm:presLayoutVars>
          <dgm:chMax val="1"/>
          <dgm:bulletEnabled val="1"/>
        </dgm:presLayoutVars>
      </dgm:prSet>
      <dgm:spPr/>
      <dgm:t>
        <a:bodyPr/>
        <a:lstStyle/>
        <a:p>
          <a:endParaRPr lang="en-US"/>
        </a:p>
      </dgm:t>
    </dgm:pt>
    <dgm:pt modelId="{0A54A9A7-5963-40E4-9AC7-EA2B1E9DFDD6}" type="pres">
      <dgm:prSet presAssocID="{7DBBF6AD-25DB-4E4D-927F-8F1535780C69}" presName="descendantText" presStyleLbl="alignAcc1" presStyleIdx="0" presStyleCnt="4">
        <dgm:presLayoutVars>
          <dgm:bulletEnabled val="1"/>
        </dgm:presLayoutVars>
      </dgm:prSet>
      <dgm:spPr/>
      <dgm:t>
        <a:bodyPr/>
        <a:lstStyle/>
        <a:p>
          <a:endParaRPr lang="en-US"/>
        </a:p>
      </dgm:t>
    </dgm:pt>
    <dgm:pt modelId="{BC03D2F4-50EB-410D-B5FA-334C60EB1A4E}" type="pres">
      <dgm:prSet presAssocID="{D842BDA2-E75A-4B26-8BF2-832B1ECF0071}" presName="sp" presStyleCnt="0"/>
      <dgm:spPr/>
    </dgm:pt>
    <dgm:pt modelId="{FC2A33EE-C668-4EE6-8C96-BE7B590D5F15}" type="pres">
      <dgm:prSet presAssocID="{FC33B509-D4EE-4A8F-81CA-F07D8E5749EB}" presName="composite" presStyleCnt="0"/>
      <dgm:spPr/>
    </dgm:pt>
    <dgm:pt modelId="{00E87190-5149-463C-9DA5-DE82069EAFF6}" type="pres">
      <dgm:prSet presAssocID="{FC33B509-D4EE-4A8F-81CA-F07D8E5749EB}" presName="parentText" presStyleLbl="alignNode1" presStyleIdx="1" presStyleCnt="4">
        <dgm:presLayoutVars>
          <dgm:chMax val="1"/>
          <dgm:bulletEnabled val="1"/>
        </dgm:presLayoutVars>
      </dgm:prSet>
      <dgm:spPr/>
      <dgm:t>
        <a:bodyPr/>
        <a:lstStyle/>
        <a:p>
          <a:endParaRPr lang="en-US"/>
        </a:p>
      </dgm:t>
    </dgm:pt>
    <dgm:pt modelId="{A32FBA7B-7D2E-4603-A1F6-BA5FC0695DBB}" type="pres">
      <dgm:prSet presAssocID="{FC33B509-D4EE-4A8F-81CA-F07D8E5749EB}" presName="descendantText" presStyleLbl="alignAcc1" presStyleIdx="1" presStyleCnt="4">
        <dgm:presLayoutVars>
          <dgm:bulletEnabled val="1"/>
        </dgm:presLayoutVars>
      </dgm:prSet>
      <dgm:spPr/>
      <dgm:t>
        <a:bodyPr/>
        <a:lstStyle/>
        <a:p>
          <a:endParaRPr lang="en-US"/>
        </a:p>
      </dgm:t>
    </dgm:pt>
    <dgm:pt modelId="{E06E1831-7A7C-4644-85FA-B0BF787A3F39}" type="pres">
      <dgm:prSet presAssocID="{5A4F0F01-EF5C-4110-8245-DC49E331159B}" presName="sp" presStyleCnt="0"/>
      <dgm:spPr/>
    </dgm:pt>
    <dgm:pt modelId="{2A142C64-9583-4A68-AB23-B17CADC8B20D}" type="pres">
      <dgm:prSet presAssocID="{0F50BE7C-4813-4380-B8AB-C21589427C34}" presName="composite" presStyleCnt="0"/>
      <dgm:spPr/>
    </dgm:pt>
    <dgm:pt modelId="{94AE659D-B9DD-46DD-B196-DDC7FDFDAF0E}" type="pres">
      <dgm:prSet presAssocID="{0F50BE7C-4813-4380-B8AB-C21589427C34}" presName="parentText" presStyleLbl="alignNode1" presStyleIdx="2" presStyleCnt="4">
        <dgm:presLayoutVars>
          <dgm:chMax val="1"/>
          <dgm:bulletEnabled val="1"/>
        </dgm:presLayoutVars>
      </dgm:prSet>
      <dgm:spPr/>
      <dgm:t>
        <a:bodyPr/>
        <a:lstStyle/>
        <a:p>
          <a:endParaRPr lang="en-US"/>
        </a:p>
      </dgm:t>
    </dgm:pt>
    <dgm:pt modelId="{2389ED3E-903A-46ED-8FF9-A413AE31144F}" type="pres">
      <dgm:prSet presAssocID="{0F50BE7C-4813-4380-B8AB-C21589427C34}" presName="descendantText" presStyleLbl="alignAcc1" presStyleIdx="2" presStyleCnt="4">
        <dgm:presLayoutVars>
          <dgm:bulletEnabled val="1"/>
        </dgm:presLayoutVars>
      </dgm:prSet>
      <dgm:spPr/>
      <dgm:t>
        <a:bodyPr/>
        <a:lstStyle/>
        <a:p>
          <a:endParaRPr lang="en-US"/>
        </a:p>
      </dgm:t>
    </dgm:pt>
    <dgm:pt modelId="{D24BC1B6-F170-4407-B1D6-47EFD49822F7}" type="pres">
      <dgm:prSet presAssocID="{C6BB20D0-82E2-49B2-8451-6DA3DAAF7F18}" presName="sp" presStyleCnt="0"/>
      <dgm:spPr/>
    </dgm:pt>
    <dgm:pt modelId="{DB9ECFB7-1C0A-4B08-88B3-DB4FA39EE8D2}" type="pres">
      <dgm:prSet presAssocID="{C8474E2F-ACE5-4990-9FAB-DAF6574E1B11}" presName="composite" presStyleCnt="0"/>
      <dgm:spPr/>
    </dgm:pt>
    <dgm:pt modelId="{27A7D97B-A16E-4683-BEFB-3D88442829F4}" type="pres">
      <dgm:prSet presAssocID="{C8474E2F-ACE5-4990-9FAB-DAF6574E1B11}" presName="parentText" presStyleLbl="alignNode1" presStyleIdx="3" presStyleCnt="4">
        <dgm:presLayoutVars>
          <dgm:chMax val="1"/>
          <dgm:bulletEnabled val="1"/>
        </dgm:presLayoutVars>
      </dgm:prSet>
      <dgm:spPr/>
      <dgm:t>
        <a:bodyPr/>
        <a:lstStyle/>
        <a:p>
          <a:endParaRPr lang="en-US"/>
        </a:p>
      </dgm:t>
    </dgm:pt>
    <dgm:pt modelId="{A74E1E14-8094-4E50-BB1C-E7DE07F90C2B}" type="pres">
      <dgm:prSet presAssocID="{C8474E2F-ACE5-4990-9FAB-DAF6574E1B11}" presName="descendantText" presStyleLbl="alignAcc1" presStyleIdx="3" presStyleCnt="4">
        <dgm:presLayoutVars>
          <dgm:bulletEnabled val="1"/>
        </dgm:presLayoutVars>
      </dgm:prSet>
      <dgm:spPr/>
      <dgm:t>
        <a:bodyPr/>
        <a:lstStyle/>
        <a:p>
          <a:endParaRPr lang="en-US"/>
        </a:p>
      </dgm:t>
    </dgm:pt>
  </dgm:ptLst>
  <dgm:cxnLst>
    <dgm:cxn modelId="{F97E1539-C00B-4435-B6A7-4072AA93AA65}" srcId="{7DBBF6AD-25DB-4E4D-927F-8F1535780C69}" destId="{D4E7CB37-99E8-49C5-AB9C-7DE3B94BAD41}" srcOrd="0" destOrd="0" parTransId="{5A514786-2902-475B-813B-6E4E8BCEBFD4}" sibTransId="{637CBA8F-03E7-4DA3-8ED0-672AF9D026EF}"/>
    <dgm:cxn modelId="{B3489985-0D57-43A7-BF47-4D97C8A3B923}" type="presOf" srcId="{FC33B509-D4EE-4A8F-81CA-F07D8E5749EB}" destId="{00E87190-5149-463C-9DA5-DE82069EAFF6}" srcOrd="0" destOrd="0" presId="urn:microsoft.com/office/officeart/2005/8/layout/chevron2"/>
    <dgm:cxn modelId="{D95B1253-C624-4CC9-87AA-5047CDFD2DF8}" type="presOf" srcId="{B62FDACD-62B9-4AB4-8FD3-EF7E74ACAC48}" destId="{0A54A9A7-5963-40E4-9AC7-EA2B1E9DFDD6}" srcOrd="0" destOrd="2" presId="urn:microsoft.com/office/officeart/2005/8/layout/chevron2"/>
    <dgm:cxn modelId="{E4118986-27F0-405A-B4FD-E160892C0170}" type="presOf" srcId="{D4E7CB37-99E8-49C5-AB9C-7DE3B94BAD41}" destId="{0A54A9A7-5963-40E4-9AC7-EA2B1E9DFDD6}" srcOrd="0" destOrd="0" presId="urn:microsoft.com/office/officeart/2005/8/layout/chevron2"/>
    <dgm:cxn modelId="{9B393F0A-B654-43B4-87A3-7FF011F60526}" srcId="{C8474E2F-ACE5-4990-9FAB-DAF6574E1B11}" destId="{87398025-9C6F-4907-8574-1618CD30B696}" srcOrd="0" destOrd="0" parTransId="{B333A53D-CF2A-41D3-8082-4408FBE13F96}" sibTransId="{6AD672FC-10D6-4522-8828-4CFE8422E04C}"/>
    <dgm:cxn modelId="{679AF3D0-5FC8-46EC-81D5-53CF2105A2EB}" srcId="{FC33B509-D4EE-4A8F-81CA-F07D8E5749EB}" destId="{5E4DECDA-614E-4E0C-B09A-4E5571F92C5B}" srcOrd="0" destOrd="0" parTransId="{9B210016-46BB-4F9E-AF7A-4D4DB921DF30}" sibTransId="{C5CDA120-0671-460C-94CD-455D5BC73467}"/>
    <dgm:cxn modelId="{0349FCB8-ABB0-42DB-8EE2-A52D800FB0A2}" srcId="{5341127C-6DF7-449D-8576-1A622845E8DE}" destId="{C8474E2F-ACE5-4990-9FAB-DAF6574E1B11}" srcOrd="3" destOrd="0" parTransId="{D287BB37-314F-47E3-A911-CD49B8D77A0A}" sibTransId="{8C298AED-BB69-4BB6-A2A7-CE8B5FE4203F}"/>
    <dgm:cxn modelId="{601434AF-E0EF-451F-BF91-C33AB9EC3309}" type="presOf" srcId="{5341127C-6DF7-449D-8576-1A622845E8DE}" destId="{9FC38119-CEE9-42B5-884A-A357B8588605}" srcOrd="0" destOrd="0" presId="urn:microsoft.com/office/officeart/2005/8/layout/chevron2"/>
    <dgm:cxn modelId="{FD57BCB6-3443-4FF0-AA6A-07777AD950BF}" srcId="{0F50BE7C-4813-4380-B8AB-C21589427C34}" destId="{3EB31903-A781-43F6-AFC9-CC58ECF26D44}" srcOrd="0" destOrd="0" parTransId="{790D4600-C043-444F-A39C-F3C5AD0942F0}" sibTransId="{DA236CF6-D57C-4DC6-83EF-DC0BBC9B9E0F}"/>
    <dgm:cxn modelId="{5F2E3649-9195-410B-B60E-1C55D6E40DF4}" type="presOf" srcId="{9C163A88-1390-4EF4-A0FE-C50E956B698F}" destId="{0A54A9A7-5963-40E4-9AC7-EA2B1E9DFDD6}" srcOrd="0" destOrd="1" presId="urn:microsoft.com/office/officeart/2005/8/layout/chevron2"/>
    <dgm:cxn modelId="{350EDD18-AACD-42E2-8CE9-AD474C4CE6AC}" type="presOf" srcId="{7DBBF6AD-25DB-4E4D-927F-8F1535780C69}" destId="{2A806ABE-D594-48C0-AFA6-79E9057B0D13}" srcOrd="0" destOrd="0" presId="urn:microsoft.com/office/officeart/2005/8/layout/chevron2"/>
    <dgm:cxn modelId="{0DB3B0C4-B906-409D-8116-4B917399C808}" type="presOf" srcId="{3EB31903-A781-43F6-AFC9-CC58ECF26D44}" destId="{2389ED3E-903A-46ED-8FF9-A413AE31144F}" srcOrd="0" destOrd="0" presId="urn:microsoft.com/office/officeart/2005/8/layout/chevron2"/>
    <dgm:cxn modelId="{A28E2DC9-89B7-4F34-8837-3E33F841EE1F}" type="presOf" srcId="{87398025-9C6F-4907-8574-1618CD30B696}" destId="{A74E1E14-8094-4E50-BB1C-E7DE07F90C2B}" srcOrd="0" destOrd="0" presId="urn:microsoft.com/office/officeart/2005/8/layout/chevron2"/>
    <dgm:cxn modelId="{8F57293B-14A5-46C3-958D-E30B4570F78A}" srcId="{5341127C-6DF7-449D-8576-1A622845E8DE}" destId="{FC33B509-D4EE-4A8F-81CA-F07D8E5749EB}" srcOrd="1" destOrd="0" parTransId="{48D0CE41-D6DA-4C39-B062-6A395A2C432D}" sibTransId="{5A4F0F01-EF5C-4110-8245-DC49E331159B}"/>
    <dgm:cxn modelId="{FE2EF448-E47E-4C30-AD3C-3E00C78BC125}" srcId="{5341127C-6DF7-449D-8576-1A622845E8DE}" destId="{0F50BE7C-4813-4380-B8AB-C21589427C34}" srcOrd="2" destOrd="0" parTransId="{8A2B1DF8-0D1C-4463-A963-E233D9EFC3D7}" sibTransId="{C6BB20D0-82E2-49B2-8451-6DA3DAAF7F18}"/>
    <dgm:cxn modelId="{5DC84262-59EE-420E-8333-A3A7A782F603}" type="presOf" srcId="{0F50BE7C-4813-4380-B8AB-C21589427C34}" destId="{94AE659D-B9DD-46DD-B196-DDC7FDFDAF0E}" srcOrd="0" destOrd="0" presId="urn:microsoft.com/office/officeart/2005/8/layout/chevron2"/>
    <dgm:cxn modelId="{DDEA81D4-67E0-41F0-AF59-E8326EBBB903}" srcId="{5341127C-6DF7-449D-8576-1A622845E8DE}" destId="{7DBBF6AD-25DB-4E4D-927F-8F1535780C69}" srcOrd="0" destOrd="0" parTransId="{DBE8991C-F443-4201-BB0C-093CB3925AA3}" sibTransId="{D842BDA2-E75A-4B26-8BF2-832B1ECF0071}"/>
    <dgm:cxn modelId="{3AAF5515-31C5-44B7-B05E-4A6902D60FCE}" type="presOf" srcId="{5E4DECDA-614E-4E0C-B09A-4E5571F92C5B}" destId="{A32FBA7B-7D2E-4603-A1F6-BA5FC0695DBB}" srcOrd="0" destOrd="0" presId="urn:microsoft.com/office/officeart/2005/8/layout/chevron2"/>
    <dgm:cxn modelId="{81820346-A7C1-44C7-9901-C99A32F665AF}" srcId="{7DBBF6AD-25DB-4E4D-927F-8F1535780C69}" destId="{9C163A88-1390-4EF4-A0FE-C50E956B698F}" srcOrd="1" destOrd="0" parTransId="{EB58CC1D-D4B9-488B-801E-6B4177E4D5BA}" sibTransId="{E02056B6-E234-465B-8007-FC6C0B236B3D}"/>
    <dgm:cxn modelId="{DC6B448E-0FD4-4ED0-8987-6A6D9606D7D8}" srcId="{7DBBF6AD-25DB-4E4D-927F-8F1535780C69}" destId="{B62FDACD-62B9-4AB4-8FD3-EF7E74ACAC48}" srcOrd="2" destOrd="0" parTransId="{A0507FC9-0E5F-4384-AFB8-E80BFE266279}" sibTransId="{E1156E88-F463-480A-B831-2D6CEBA1FC6A}"/>
    <dgm:cxn modelId="{7CA79406-41B7-4383-B2F4-BDAF4D2B1CDB}" type="presOf" srcId="{C8474E2F-ACE5-4990-9FAB-DAF6574E1B11}" destId="{27A7D97B-A16E-4683-BEFB-3D88442829F4}" srcOrd="0" destOrd="0" presId="urn:microsoft.com/office/officeart/2005/8/layout/chevron2"/>
    <dgm:cxn modelId="{22965E43-5E8C-4519-9705-C64408BB1869}" type="presParOf" srcId="{9FC38119-CEE9-42B5-884A-A357B8588605}" destId="{2749694E-91D2-4D34-B215-13F559F0B17F}" srcOrd="0" destOrd="0" presId="urn:microsoft.com/office/officeart/2005/8/layout/chevron2"/>
    <dgm:cxn modelId="{2C732C58-991B-4863-AFE8-54A47D78C2DC}" type="presParOf" srcId="{2749694E-91D2-4D34-B215-13F559F0B17F}" destId="{2A806ABE-D594-48C0-AFA6-79E9057B0D13}" srcOrd="0" destOrd="0" presId="urn:microsoft.com/office/officeart/2005/8/layout/chevron2"/>
    <dgm:cxn modelId="{6F0F00A5-6405-4357-BE14-7CB3B2C11057}" type="presParOf" srcId="{2749694E-91D2-4D34-B215-13F559F0B17F}" destId="{0A54A9A7-5963-40E4-9AC7-EA2B1E9DFDD6}" srcOrd="1" destOrd="0" presId="urn:microsoft.com/office/officeart/2005/8/layout/chevron2"/>
    <dgm:cxn modelId="{B17DDEB8-0D98-4434-BD56-607CA841054F}" type="presParOf" srcId="{9FC38119-CEE9-42B5-884A-A357B8588605}" destId="{BC03D2F4-50EB-410D-B5FA-334C60EB1A4E}" srcOrd="1" destOrd="0" presId="urn:microsoft.com/office/officeart/2005/8/layout/chevron2"/>
    <dgm:cxn modelId="{744F80FF-4449-48A0-B130-9B190F450064}" type="presParOf" srcId="{9FC38119-CEE9-42B5-884A-A357B8588605}" destId="{FC2A33EE-C668-4EE6-8C96-BE7B590D5F15}" srcOrd="2" destOrd="0" presId="urn:microsoft.com/office/officeart/2005/8/layout/chevron2"/>
    <dgm:cxn modelId="{F37E3241-AEE8-4BF2-8663-2B5378008B1D}" type="presParOf" srcId="{FC2A33EE-C668-4EE6-8C96-BE7B590D5F15}" destId="{00E87190-5149-463C-9DA5-DE82069EAFF6}" srcOrd="0" destOrd="0" presId="urn:microsoft.com/office/officeart/2005/8/layout/chevron2"/>
    <dgm:cxn modelId="{17B35CF2-12F7-4186-B1FA-DE0AD708C99D}" type="presParOf" srcId="{FC2A33EE-C668-4EE6-8C96-BE7B590D5F15}" destId="{A32FBA7B-7D2E-4603-A1F6-BA5FC0695DBB}" srcOrd="1" destOrd="0" presId="urn:microsoft.com/office/officeart/2005/8/layout/chevron2"/>
    <dgm:cxn modelId="{5187988B-4FB8-4571-9BA2-F273047E8192}" type="presParOf" srcId="{9FC38119-CEE9-42B5-884A-A357B8588605}" destId="{E06E1831-7A7C-4644-85FA-B0BF787A3F39}" srcOrd="3" destOrd="0" presId="urn:microsoft.com/office/officeart/2005/8/layout/chevron2"/>
    <dgm:cxn modelId="{8D44A2DF-57A1-49A3-9F9C-B0D6FA9FD286}" type="presParOf" srcId="{9FC38119-CEE9-42B5-884A-A357B8588605}" destId="{2A142C64-9583-4A68-AB23-B17CADC8B20D}" srcOrd="4" destOrd="0" presId="urn:microsoft.com/office/officeart/2005/8/layout/chevron2"/>
    <dgm:cxn modelId="{2661FCFF-594C-467E-BEC6-65CBD908917F}" type="presParOf" srcId="{2A142C64-9583-4A68-AB23-B17CADC8B20D}" destId="{94AE659D-B9DD-46DD-B196-DDC7FDFDAF0E}" srcOrd="0" destOrd="0" presId="urn:microsoft.com/office/officeart/2005/8/layout/chevron2"/>
    <dgm:cxn modelId="{28B95A64-57F8-4498-865C-8DD4C805229A}" type="presParOf" srcId="{2A142C64-9583-4A68-AB23-B17CADC8B20D}" destId="{2389ED3E-903A-46ED-8FF9-A413AE31144F}" srcOrd="1" destOrd="0" presId="urn:microsoft.com/office/officeart/2005/8/layout/chevron2"/>
    <dgm:cxn modelId="{45F09A88-9A60-4D44-9F18-90B8CCA0FF05}" type="presParOf" srcId="{9FC38119-CEE9-42B5-884A-A357B8588605}" destId="{D24BC1B6-F170-4407-B1D6-47EFD49822F7}" srcOrd="5" destOrd="0" presId="urn:microsoft.com/office/officeart/2005/8/layout/chevron2"/>
    <dgm:cxn modelId="{93E64F30-5A66-4808-ADF2-0DDD690E982C}" type="presParOf" srcId="{9FC38119-CEE9-42B5-884A-A357B8588605}" destId="{DB9ECFB7-1C0A-4B08-88B3-DB4FA39EE8D2}" srcOrd="6" destOrd="0" presId="urn:microsoft.com/office/officeart/2005/8/layout/chevron2"/>
    <dgm:cxn modelId="{F586C888-C020-4633-BA8C-6982D127BFE3}" type="presParOf" srcId="{DB9ECFB7-1C0A-4B08-88B3-DB4FA39EE8D2}" destId="{27A7D97B-A16E-4683-BEFB-3D88442829F4}" srcOrd="0" destOrd="0" presId="urn:microsoft.com/office/officeart/2005/8/layout/chevron2"/>
    <dgm:cxn modelId="{3E87C53B-0783-4EC7-B0A9-D0FEA0E060B6}" type="presParOf" srcId="{DB9ECFB7-1C0A-4B08-88B3-DB4FA39EE8D2}" destId="{A74E1E14-8094-4E50-BB1C-E7DE07F90C2B}"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806ABE-D594-48C0-AFA6-79E9057B0D13}">
      <dsp:nvSpPr>
        <dsp:cNvPr id="0" name=""/>
        <dsp:cNvSpPr/>
      </dsp:nvSpPr>
      <dsp:spPr>
        <a:xfrm rot="5400000">
          <a:off x="-230218" y="233927"/>
          <a:ext cx="1534790" cy="107435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Projects</a:t>
          </a:r>
          <a:endParaRPr lang="en-US" sz="1600" kern="1200" dirty="0"/>
        </a:p>
      </dsp:txBody>
      <dsp:txXfrm rot="5400000">
        <a:off x="-230218" y="233927"/>
        <a:ext cx="1534790" cy="1074353"/>
      </dsp:txXfrm>
    </dsp:sp>
    <dsp:sp modelId="{0A54A9A7-5963-40E4-9AC7-EA2B1E9DFDD6}">
      <dsp:nvSpPr>
        <dsp:cNvPr id="0" name=""/>
        <dsp:cNvSpPr/>
      </dsp:nvSpPr>
      <dsp:spPr>
        <a:xfrm rot="5400000">
          <a:off x="4267469" y="-3189407"/>
          <a:ext cx="997613" cy="7383846"/>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solidFill>
                <a:schemeClr val="accent6"/>
              </a:solidFill>
            </a:rPr>
            <a:t>Total ICDS projects=453(U=78,R=274,T=101)</a:t>
          </a:r>
          <a:endParaRPr lang="en-US" sz="1700" kern="1200" dirty="0"/>
        </a:p>
        <a:p>
          <a:pPr marL="171450" lvl="1" indent="-171450" algn="l" defTabSz="755650">
            <a:lnSpc>
              <a:spcPct val="90000"/>
            </a:lnSpc>
            <a:spcBef>
              <a:spcPct val="0"/>
            </a:spcBef>
            <a:spcAft>
              <a:spcPct val="15000"/>
            </a:spcAft>
            <a:buChar char="••"/>
          </a:pPr>
          <a:r>
            <a:rPr lang="en-US" sz="1700" kern="1200" dirty="0" smtClean="0">
              <a:solidFill>
                <a:schemeClr val="accent6"/>
              </a:solidFill>
            </a:rPr>
            <a:t>Based on Proportionate to population size technique (U=17%,R=60%, T=23%)</a:t>
          </a:r>
        </a:p>
        <a:p>
          <a:pPr marL="171450" lvl="1" indent="-171450" algn="l" defTabSz="755650">
            <a:lnSpc>
              <a:spcPct val="90000"/>
            </a:lnSpc>
            <a:spcBef>
              <a:spcPct val="0"/>
            </a:spcBef>
            <a:spcAft>
              <a:spcPct val="15000"/>
            </a:spcAft>
            <a:buChar char="••"/>
          </a:pPr>
          <a:r>
            <a:rPr lang="en-US" sz="1700" kern="1200" dirty="0" smtClean="0">
              <a:solidFill>
                <a:schemeClr val="accent6"/>
              </a:solidFill>
            </a:rPr>
            <a:t>Selected sample=125 (U=21, R=75, T=29)</a:t>
          </a:r>
        </a:p>
      </dsp:txBody>
      <dsp:txXfrm rot="5400000">
        <a:off x="4267469" y="-3189407"/>
        <a:ext cx="997613" cy="7383846"/>
      </dsp:txXfrm>
    </dsp:sp>
    <dsp:sp modelId="{00E87190-5149-463C-9DA5-DE82069EAFF6}">
      <dsp:nvSpPr>
        <dsp:cNvPr id="0" name=""/>
        <dsp:cNvSpPr/>
      </dsp:nvSpPr>
      <dsp:spPr>
        <a:xfrm rot="5400000">
          <a:off x="-230218" y="1624858"/>
          <a:ext cx="1534790" cy="107435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Sectors </a:t>
          </a:r>
          <a:endParaRPr lang="en-US" sz="1600" kern="1200" dirty="0"/>
        </a:p>
      </dsp:txBody>
      <dsp:txXfrm rot="5400000">
        <a:off x="-230218" y="1624858"/>
        <a:ext cx="1534790" cy="1074353"/>
      </dsp:txXfrm>
    </dsp:sp>
    <dsp:sp modelId="{A32FBA7B-7D2E-4603-A1F6-BA5FC0695DBB}">
      <dsp:nvSpPr>
        <dsp:cNvPr id="0" name=""/>
        <dsp:cNvSpPr/>
      </dsp:nvSpPr>
      <dsp:spPr>
        <a:xfrm rot="5400000">
          <a:off x="4267469" y="-1798477"/>
          <a:ext cx="997613" cy="7383846"/>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solidFill>
                <a:schemeClr val="accent6"/>
              </a:solidFill>
            </a:rPr>
            <a:t>From each selected project, two sectors were selected randomly to maintain equal representation of block and non-block categories (125*2=250)</a:t>
          </a:r>
          <a:endParaRPr lang="en-US" sz="1700" kern="1200" dirty="0"/>
        </a:p>
      </dsp:txBody>
      <dsp:txXfrm rot="5400000">
        <a:off x="4267469" y="-1798477"/>
        <a:ext cx="997613" cy="7383846"/>
      </dsp:txXfrm>
    </dsp:sp>
    <dsp:sp modelId="{94AE659D-B9DD-46DD-B196-DDC7FDFDAF0E}">
      <dsp:nvSpPr>
        <dsp:cNvPr id="0" name=""/>
        <dsp:cNvSpPr/>
      </dsp:nvSpPr>
      <dsp:spPr>
        <a:xfrm rot="5400000">
          <a:off x="-230218" y="3015788"/>
          <a:ext cx="1534790" cy="107435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AWCs</a:t>
          </a:r>
          <a:endParaRPr lang="en-US" sz="1600" kern="1200" dirty="0"/>
        </a:p>
      </dsp:txBody>
      <dsp:txXfrm rot="5400000">
        <a:off x="-230218" y="3015788"/>
        <a:ext cx="1534790" cy="1074353"/>
      </dsp:txXfrm>
    </dsp:sp>
    <dsp:sp modelId="{2389ED3E-903A-46ED-8FF9-A413AE31144F}">
      <dsp:nvSpPr>
        <dsp:cNvPr id="0" name=""/>
        <dsp:cNvSpPr/>
      </dsp:nvSpPr>
      <dsp:spPr>
        <a:xfrm rot="5400000">
          <a:off x="4267469" y="-407546"/>
          <a:ext cx="997613" cy="7383846"/>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solidFill>
                <a:schemeClr val="accent6"/>
              </a:solidFill>
            </a:rPr>
            <a:t>Four Anganwadi Centers were selected randomly from each sector using simple random sampling technique  (250*4=1000)</a:t>
          </a:r>
          <a:endParaRPr lang="en-US" sz="1700" kern="1200" dirty="0"/>
        </a:p>
      </dsp:txBody>
      <dsp:txXfrm rot="5400000">
        <a:off x="4267469" y="-407546"/>
        <a:ext cx="997613" cy="7383846"/>
      </dsp:txXfrm>
    </dsp:sp>
    <dsp:sp modelId="{27A7D97B-A16E-4683-BEFB-3D88442829F4}">
      <dsp:nvSpPr>
        <dsp:cNvPr id="0" name=""/>
        <dsp:cNvSpPr/>
      </dsp:nvSpPr>
      <dsp:spPr>
        <a:xfrm rot="5400000">
          <a:off x="-230218" y="4406719"/>
          <a:ext cx="1534790" cy="107435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Beneficiaries </a:t>
          </a:r>
          <a:endParaRPr lang="en-US" sz="1600" kern="1200" dirty="0"/>
        </a:p>
      </dsp:txBody>
      <dsp:txXfrm rot="5400000">
        <a:off x="-230218" y="4406719"/>
        <a:ext cx="1534790" cy="1074353"/>
      </dsp:txXfrm>
    </dsp:sp>
    <dsp:sp modelId="{A74E1E14-8094-4E50-BB1C-E7DE07F90C2B}">
      <dsp:nvSpPr>
        <dsp:cNvPr id="0" name=""/>
        <dsp:cNvSpPr/>
      </dsp:nvSpPr>
      <dsp:spPr>
        <a:xfrm rot="5400000">
          <a:off x="4267469" y="983384"/>
          <a:ext cx="997613" cy="7383846"/>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smtClean="0">
              <a:solidFill>
                <a:schemeClr val="accent6"/>
              </a:solidFill>
            </a:rPr>
            <a:t>From each selected AWC, 19 beneficiaries were covered using Random sampling technique </a:t>
          </a:r>
          <a:endParaRPr lang="en-US" sz="1700" kern="1200"/>
        </a:p>
      </dsp:txBody>
      <dsp:txXfrm rot="5400000">
        <a:off x="4267469" y="983384"/>
        <a:ext cx="997613" cy="73838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3C25BDB-3420-457D-9267-1D269597D0A1}" type="datetimeFigureOut">
              <a:rPr lang="en-US" smtClean="0"/>
              <a:pPr/>
              <a:t>5/6/2012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7870AD4-D31C-4890-937C-B122D7C772E5}"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C25BDB-3420-457D-9267-1D269597D0A1}" type="datetimeFigureOut">
              <a:rPr lang="en-US" smtClean="0"/>
              <a:pPr/>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70AD4-D31C-4890-937C-B122D7C772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C25BDB-3420-457D-9267-1D269597D0A1}" type="datetimeFigureOut">
              <a:rPr lang="en-US" smtClean="0"/>
              <a:pPr/>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70AD4-D31C-4890-937C-B122D7C772E5}"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3C25BDB-3420-457D-9267-1D269597D0A1}" type="datetimeFigureOut">
              <a:rPr lang="en-US" smtClean="0"/>
              <a:pPr/>
              <a:t>5/6/2012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70AD4-D31C-4890-937C-B122D7C772E5}"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C3C25BDB-3420-457D-9267-1D269597D0A1}" type="datetimeFigureOut">
              <a:rPr lang="en-US" smtClean="0"/>
              <a:pPr/>
              <a:t>5/6/2012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7870AD4-D31C-4890-937C-B122D7C772E5}"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3C25BDB-3420-457D-9267-1D269597D0A1}" type="datetimeFigureOut">
              <a:rPr lang="en-US" smtClean="0"/>
              <a:pPr/>
              <a:t>5/6/2012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70AD4-D31C-4890-937C-B122D7C772E5}"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3C25BDB-3420-457D-9267-1D269597D0A1}" type="datetimeFigureOut">
              <a:rPr lang="en-US" smtClean="0"/>
              <a:pPr/>
              <a:t>5/6/2012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870AD4-D31C-4890-937C-B122D7C772E5}"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C25BDB-3420-457D-9267-1D269597D0A1}" type="datetimeFigureOut">
              <a:rPr lang="en-US" smtClean="0"/>
              <a:pPr/>
              <a:t>5/6/2012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870AD4-D31C-4890-937C-B122D7C772E5}"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25BDB-3420-457D-9267-1D269597D0A1}" type="datetimeFigureOut">
              <a:rPr lang="en-US" smtClean="0"/>
              <a:pPr/>
              <a:t>5/6/2012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870AD4-D31C-4890-937C-B122D7C772E5}"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C25BDB-3420-457D-9267-1D269597D0A1}" type="datetimeFigureOut">
              <a:rPr lang="en-US" smtClean="0"/>
              <a:pPr/>
              <a:t>5/6/2012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70AD4-D31C-4890-937C-B122D7C772E5}"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C25BDB-3420-457D-9267-1D269597D0A1}" type="datetimeFigureOut">
              <a:rPr lang="en-US" smtClean="0"/>
              <a:pPr/>
              <a:t>5/6/2012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70AD4-D31C-4890-937C-B122D7C772E5}"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3C25BDB-3420-457D-9267-1D269597D0A1}" type="datetimeFigureOut">
              <a:rPr lang="en-US" smtClean="0"/>
              <a:pPr/>
              <a:t>5/6/2012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7870AD4-D31C-4890-937C-B122D7C772E5}"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who.int/gho/mdg/poverty_hunger/underweight_text/en/index.html" TargetMode="External"/><Relationship Id="rId2" Type="http://schemas.openxmlformats.org/officeDocument/2006/relationships/hyperlink" Target="http://www.who.int/gho/maternal_health/en/index.html" TargetMode="External"/><Relationship Id="rId1" Type="http://schemas.openxmlformats.org/officeDocument/2006/relationships/slideLayout" Target="../slideLayouts/slideLayout2.xml"/><Relationship Id="rId5" Type="http://schemas.openxmlformats.org/officeDocument/2006/relationships/hyperlink" Target="http://www.mp.gov.in/health/survey/nfhs-3.pdf" TargetMode="External"/><Relationship Id="rId4" Type="http://schemas.openxmlformats.org/officeDocument/2006/relationships/hyperlink" Target="http://censusindia.gov.in/vital_statistics/SRS_Bulletins/SRS%20Bulletin%20-%20January%202011.pdf"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657600"/>
            <a:ext cx="7239000" cy="1219200"/>
          </a:xfrm>
        </p:spPr>
        <p:txBody>
          <a:bodyPr>
            <a:normAutofit fontScale="90000"/>
          </a:bodyPr>
          <a:lstStyle/>
          <a:p>
            <a:r>
              <a:rPr lang="en-US" sz="2200" b="1" dirty="0" smtClean="0"/>
              <a:t>“Data Verification of Routine MIS of Department  of Women and Child Development in Madhya Pradesh”</a:t>
            </a:r>
            <a:r>
              <a:rPr lang="en-US" sz="2200" dirty="0" smtClean="0"/>
              <a:t/>
            </a:r>
            <a:br>
              <a:rPr lang="en-US" sz="2200" dirty="0" smtClean="0"/>
            </a:br>
            <a:endParaRPr lang="en-US" sz="2200" dirty="0"/>
          </a:p>
        </p:txBody>
      </p:sp>
      <p:sp>
        <p:nvSpPr>
          <p:cNvPr id="3" name="Subtitle 2"/>
          <p:cNvSpPr>
            <a:spLocks noGrp="1"/>
          </p:cNvSpPr>
          <p:nvPr>
            <p:ph type="subTitle" idx="1"/>
          </p:nvPr>
        </p:nvSpPr>
        <p:spPr>
          <a:xfrm>
            <a:off x="1143000" y="5029200"/>
            <a:ext cx="7086600" cy="762000"/>
          </a:xfrm>
        </p:spPr>
        <p:txBody>
          <a:bodyPr>
            <a:normAutofit lnSpcReduction="10000"/>
          </a:bodyPr>
          <a:lstStyle/>
          <a:p>
            <a:r>
              <a:rPr lang="en-US" dirty="0" smtClean="0"/>
              <a:t>Submitted By :- Dr. Sutirtha Mazumder(PT)</a:t>
            </a:r>
          </a:p>
          <a:p>
            <a:r>
              <a:rPr lang="en-US" dirty="0" smtClean="0"/>
              <a:t>PG/10/111 </a:t>
            </a:r>
            <a:endParaRPr lang="en-US" dirty="0"/>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descr="C:\Users\Abhi\Desktop\2011052552490501.jpg"/>
          <p:cNvPicPr/>
          <p:nvPr/>
        </p:nvPicPr>
        <p:blipFill>
          <a:blip r:embed="rId2" cstate="print"/>
          <a:srcRect/>
          <a:stretch>
            <a:fillRect/>
          </a:stretch>
        </p:blipFill>
        <p:spPr bwMode="auto">
          <a:xfrm>
            <a:off x="152400" y="152400"/>
            <a:ext cx="4419600" cy="3352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descr="C:\Users\Abhi\Desktop\20111202282409302.jpg"/>
          <p:cNvPicPr/>
          <p:nvPr/>
        </p:nvPicPr>
        <p:blipFill>
          <a:blip r:embed="rId3" cstate="print"/>
          <a:srcRect/>
          <a:stretch>
            <a:fillRect/>
          </a:stretch>
        </p:blipFill>
        <p:spPr bwMode="auto">
          <a:xfrm>
            <a:off x="4648200" y="152400"/>
            <a:ext cx="4343400" cy="3352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0" y="228600"/>
            <a:ext cx="8001000" cy="762000"/>
          </a:xfrm>
        </p:spPr>
        <p:txBody>
          <a:bodyPr>
            <a:normAutofit/>
          </a:bodyPr>
          <a:lstStyle/>
          <a:p>
            <a:r>
              <a:rPr lang="en-US" sz="2800" dirty="0" smtClean="0">
                <a:solidFill>
                  <a:schemeClr val="accent1"/>
                </a:solidFill>
              </a:rPr>
              <a:t>Tools and Techniques of Data collection</a:t>
            </a:r>
            <a:endParaRPr lang="en-US" dirty="0" smtClean="0"/>
          </a:p>
        </p:txBody>
      </p:sp>
      <p:graphicFrame>
        <p:nvGraphicFramePr>
          <p:cNvPr id="5" name="Content Placeholder 3"/>
          <p:cNvGraphicFramePr>
            <a:graphicFrameLocks/>
          </p:cNvGraphicFramePr>
          <p:nvPr/>
        </p:nvGraphicFramePr>
        <p:xfrm>
          <a:off x="0" y="2895600"/>
          <a:ext cx="9144000" cy="1676400"/>
        </p:xfrm>
        <a:graphic>
          <a:graphicData uri="http://schemas.openxmlformats.org/drawingml/2006/table">
            <a:tbl>
              <a:tblPr firstRow="1" bandRow="1">
                <a:tableStyleId>{00A15C55-8517-42AA-B614-E9B94910E393}</a:tableStyleId>
              </a:tblPr>
              <a:tblGrid>
                <a:gridCol w="1597980"/>
                <a:gridCol w="1331650"/>
                <a:gridCol w="1420427"/>
                <a:gridCol w="1420427"/>
                <a:gridCol w="1775534"/>
                <a:gridCol w="1597982"/>
              </a:tblGrid>
              <a:tr h="1676400">
                <a:tc>
                  <a:txBody>
                    <a:bodyPr/>
                    <a:lstStyle/>
                    <a:p>
                      <a:r>
                        <a:rPr lang="en-US" sz="1400" dirty="0" smtClean="0">
                          <a:solidFill>
                            <a:schemeClr val="accent6"/>
                          </a:solidFill>
                          <a:latin typeface="Arial" pitchFamily="34" charset="0"/>
                          <a:cs typeface="Arial" pitchFamily="34" charset="0"/>
                        </a:rPr>
                        <a:t>DATA HEAD</a:t>
                      </a:r>
                      <a:r>
                        <a:rPr lang="en-US" sz="1400" baseline="0" dirty="0" smtClean="0">
                          <a:solidFill>
                            <a:schemeClr val="accent6"/>
                          </a:solidFill>
                          <a:latin typeface="Arial" pitchFamily="34" charset="0"/>
                          <a:cs typeface="Arial" pitchFamily="34" charset="0"/>
                        </a:rPr>
                        <a:t> From Register</a:t>
                      </a:r>
                      <a:endParaRPr lang="en-US" sz="1400" dirty="0" smtClean="0">
                        <a:solidFill>
                          <a:schemeClr val="accent6"/>
                        </a:solidFill>
                        <a:latin typeface="Arial" pitchFamily="34" charset="0"/>
                        <a:cs typeface="Arial" pitchFamily="34" charset="0"/>
                      </a:endParaRPr>
                    </a:p>
                    <a:p>
                      <a:r>
                        <a:rPr lang="en-US" sz="1400" baseline="0" dirty="0" smtClean="0">
                          <a:solidFill>
                            <a:schemeClr val="accent6"/>
                          </a:solidFill>
                          <a:latin typeface="Arial" pitchFamily="34" charset="0"/>
                          <a:cs typeface="Arial" pitchFamily="34" charset="0"/>
                        </a:rPr>
                        <a:t> </a:t>
                      </a:r>
                      <a:endParaRPr lang="en-US" sz="1400" dirty="0">
                        <a:solidFill>
                          <a:schemeClr val="accent6"/>
                        </a:solidFill>
                        <a:latin typeface="Arial" pitchFamily="34" charset="0"/>
                        <a:cs typeface="Arial" pitchFamily="34" charset="0"/>
                      </a:endParaRPr>
                    </a:p>
                  </a:txBody>
                  <a:tcPr/>
                </a:tc>
                <a:tc>
                  <a:txBody>
                    <a:bodyPr/>
                    <a:lstStyle/>
                    <a:p>
                      <a:r>
                        <a:rPr lang="en-US" sz="1400" dirty="0" smtClean="0">
                          <a:solidFill>
                            <a:schemeClr val="accent6"/>
                          </a:solidFill>
                          <a:latin typeface="Arial" pitchFamily="34" charset="0"/>
                          <a:cs typeface="Arial" pitchFamily="34" charset="0"/>
                        </a:rPr>
                        <a:t>Household 1</a:t>
                      </a:r>
                      <a:endParaRPr lang="en-US" sz="1400" dirty="0">
                        <a:solidFill>
                          <a:schemeClr val="accent6"/>
                        </a:solidFill>
                        <a:latin typeface="Arial" pitchFamily="34" charset="0"/>
                        <a:cs typeface="Arial" pitchFamily="34" charset="0"/>
                      </a:endParaRPr>
                    </a:p>
                  </a:txBody>
                  <a:tcPr/>
                </a:tc>
                <a:tc>
                  <a:txBody>
                    <a:bodyPr/>
                    <a:lstStyle/>
                    <a:p>
                      <a:r>
                        <a:rPr lang="en-US" sz="1400" dirty="0" smtClean="0">
                          <a:solidFill>
                            <a:schemeClr val="accent6"/>
                          </a:solidFill>
                          <a:latin typeface="Arial" pitchFamily="34" charset="0"/>
                          <a:cs typeface="Arial" pitchFamily="34" charset="0"/>
                        </a:rPr>
                        <a:t>Household</a:t>
                      </a:r>
                      <a:r>
                        <a:rPr lang="en-US" sz="1400" baseline="0" dirty="0" smtClean="0">
                          <a:solidFill>
                            <a:schemeClr val="accent6"/>
                          </a:solidFill>
                          <a:latin typeface="Arial" pitchFamily="34" charset="0"/>
                          <a:cs typeface="Arial" pitchFamily="34" charset="0"/>
                        </a:rPr>
                        <a:t> 2</a:t>
                      </a:r>
                      <a:endParaRPr lang="en-US" sz="1400" dirty="0">
                        <a:solidFill>
                          <a:schemeClr val="accent6"/>
                        </a:solidFill>
                        <a:latin typeface="Arial" pitchFamily="34" charset="0"/>
                        <a:cs typeface="Arial" pitchFamily="34" charset="0"/>
                      </a:endParaRPr>
                    </a:p>
                  </a:txBody>
                  <a:tcPr/>
                </a:tc>
                <a:tc>
                  <a:txBody>
                    <a:bodyPr/>
                    <a:lstStyle/>
                    <a:p>
                      <a:r>
                        <a:rPr lang="en-US" sz="1400" dirty="0" smtClean="0">
                          <a:solidFill>
                            <a:schemeClr val="accent6"/>
                          </a:solidFill>
                          <a:latin typeface="Arial" pitchFamily="34" charset="0"/>
                          <a:cs typeface="Arial" pitchFamily="34" charset="0"/>
                        </a:rPr>
                        <a:t>Household</a:t>
                      </a:r>
                      <a:r>
                        <a:rPr lang="en-US" sz="1400" baseline="0" dirty="0" smtClean="0">
                          <a:solidFill>
                            <a:schemeClr val="accent6"/>
                          </a:solidFill>
                          <a:latin typeface="Arial" pitchFamily="34" charset="0"/>
                          <a:cs typeface="Arial" pitchFamily="34" charset="0"/>
                        </a:rPr>
                        <a:t> N</a:t>
                      </a:r>
                      <a:endParaRPr lang="en-US" sz="1400" dirty="0">
                        <a:solidFill>
                          <a:schemeClr val="accent6"/>
                        </a:solidFill>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accent6"/>
                          </a:solidFill>
                          <a:latin typeface="Arial" pitchFamily="34" charset="0"/>
                          <a:ea typeface="+mn-ea"/>
                          <a:cs typeface="Arial" pitchFamily="34" charset="0"/>
                        </a:rPr>
                        <a:t>Verification of each household data with the survey register and service register</a:t>
                      </a:r>
                      <a:endParaRPr lang="en-US" sz="1400" dirty="0" smtClean="0">
                        <a:solidFill>
                          <a:schemeClr val="accent6"/>
                        </a:solidFill>
                        <a:latin typeface="Arial" pitchFamily="34" charset="0"/>
                        <a:cs typeface="Arial" pitchFamily="34" charset="0"/>
                      </a:endParaRPr>
                    </a:p>
                    <a:p>
                      <a:endParaRPr lang="en-US" sz="1400" dirty="0">
                        <a:solidFill>
                          <a:schemeClr val="accent6"/>
                        </a:solidFill>
                        <a:latin typeface="Arial" pitchFamily="34" charset="0"/>
                        <a:cs typeface="Arial" pitchFamily="34" charset="0"/>
                      </a:endParaRPr>
                    </a:p>
                  </a:txBody>
                  <a:tcPr/>
                </a:tc>
                <a:tc>
                  <a:txBody>
                    <a:bodyPr/>
                    <a:lstStyle/>
                    <a:p>
                      <a:r>
                        <a:rPr lang="en-US" sz="1400" b="1" kern="1200" dirty="0" smtClean="0">
                          <a:solidFill>
                            <a:schemeClr val="accent6"/>
                          </a:solidFill>
                          <a:latin typeface="Arial" pitchFamily="34" charset="0"/>
                          <a:ea typeface="+mn-ea"/>
                          <a:cs typeface="Arial" pitchFamily="34" charset="0"/>
                        </a:rPr>
                        <a:t>Inconsistency recorded (Between the household information and Register)</a:t>
                      </a:r>
                    </a:p>
                    <a:p>
                      <a:r>
                        <a:rPr lang="en-US" sz="1400" b="1" kern="1200" dirty="0" smtClean="0">
                          <a:solidFill>
                            <a:schemeClr val="accent6"/>
                          </a:solidFill>
                          <a:latin typeface="Arial" pitchFamily="34" charset="0"/>
                          <a:ea typeface="+mn-ea"/>
                          <a:cs typeface="Arial" pitchFamily="34" charset="0"/>
                        </a:rPr>
                        <a:t>(Yes/no)</a:t>
                      </a:r>
                      <a:endParaRPr lang="en-US" sz="1400" dirty="0">
                        <a:solidFill>
                          <a:schemeClr val="accent6"/>
                        </a:solidFill>
                        <a:latin typeface="Arial" pitchFamily="34" charset="0"/>
                        <a:cs typeface="Arial" pitchFamily="34" charset="0"/>
                      </a:endParaRPr>
                    </a:p>
                  </a:txBody>
                  <a:tcPr/>
                </a:tc>
              </a:tr>
            </a:tbl>
          </a:graphicData>
        </a:graphic>
      </p:graphicFrame>
      <p:sp>
        <p:nvSpPr>
          <p:cNvPr id="4" name="TextBox 3"/>
          <p:cNvSpPr txBox="1"/>
          <p:nvPr/>
        </p:nvSpPr>
        <p:spPr>
          <a:xfrm>
            <a:off x="0" y="5029200"/>
            <a:ext cx="8686800" cy="1200329"/>
          </a:xfrm>
          <a:prstGeom prst="rect">
            <a:avLst/>
          </a:prstGeom>
          <a:noFill/>
        </p:spPr>
        <p:txBody>
          <a:bodyPr wrap="square">
            <a:spAutoFit/>
          </a:bodyPr>
          <a:lstStyle/>
          <a:p>
            <a:pPr marL="400050" indent="-400050">
              <a:defRPr/>
            </a:pPr>
            <a:r>
              <a:rPr lang="en-US" dirty="0"/>
              <a:t>  2</a:t>
            </a:r>
            <a:r>
              <a:rPr lang="en-US" sz="2400" dirty="0">
                <a:latin typeface="+mn-lt"/>
              </a:rPr>
              <a:t>. IDIs with the Service Provider: 1000 AWWs were interviewed to         gather information regarding data collection process and to gain insights into challenges faced by them. </a:t>
            </a:r>
          </a:p>
        </p:txBody>
      </p:sp>
      <p:sp>
        <p:nvSpPr>
          <p:cNvPr id="6" name="Rectangle 5"/>
          <p:cNvSpPr/>
          <p:nvPr/>
        </p:nvSpPr>
        <p:spPr>
          <a:xfrm>
            <a:off x="457200" y="1371600"/>
            <a:ext cx="7696200" cy="1231106"/>
          </a:xfrm>
          <a:prstGeom prst="rect">
            <a:avLst/>
          </a:prstGeom>
        </p:spPr>
        <p:txBody>
          <a:bodyPr wrap="square">
            <a:spAutoFit/>
          </a:bodyPr>
          <a:lstStyle/>
          <a:p>
            <a:pPr>
              <a:buFontTx/>
              <a:buNone/>
            </a:pPr>
            <a:r>
              <a:rPr lang="en-US" sz="2000" dirty="0" smtClean="0">
                <a:solidFill>
                  <a:schemeClr val="accent1"/>
                </a:solidFill>
                <a:latin typeface="Arial" charset="0"/>
                <a:cs typeface="Arial" charset="0"/>
              </a:rPr>
              <a:t> </a:t>
            </a:r>
            <a:r>
              <a:rPr lang="en-US" dirty="0" smtClean="0"/>
              <a:t> For the study, primary and secondary data were collected. Using the following methods:</a:t>
            </a:r>
          </a:p>
          <a:p>
            <a:endParaRPr lang="en-US" dirty="0" smtClean="0"/>
          </a:p>
          <a:p>
            <a:pPr>
              <a:buFontTx/>
              <a:buNone/>
            </a:pPr>
            <a:r>
              <a:rPr lang="en-US" dirty="0" smtClean="0"/>
              <a:t> 1. Matching Performa</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0" y="0"/>
            <a:ext cx="9144000" cy="6248400"/>
          </a:xfrm>
        </p:spPr>
        <p:txBody>
          <a:bodyPr>
            <a:normAutofit fontScale="92500" lnSpcReduction="10000"/>
          </a:bodyPr>
          <a:lstStyle/>
          <a:p>
            <a:endParaRPr lang="en-US" sz="1800" dirty="0" smtClean="0">
              <a:solidFill>
                <a:schemeClr val="accent1"/>
              </a:solidFill>
            </a:endParaRPr>
          </a:p>
          <a:p>
            <a:endParaRPr lang="en-US" sz="2400" b="1" dirty="0" smtClean="0">
              <a:solidFill>
                <a:schemeClr val="accent1"/>
              </a:solidFill>
            </a:endParaRPr>
          </a:p>
          <a:p>
            <a:endParaRPr lang="en-US" sz="2400" b="1" dirty="0" smtClean="0">
              <a:solidFill>
                <a:schemeClr val="accent1"/>
              </a:solidFill>
            </a:endParaRPr>
          </a:p>
          <a:p>
            <a:endParaRPr lang="en-US" sz="2400" b="1" dirty="0" smtClean="0">
              <a:solidFill>
                <a:schemeClr val="accent1"/>
              </a:solidFill>
            </a:endParaRPr>
          </a:p>
          <a:p>
            <a:r>
              <a:rPr lang="en-US" sz="2400" b="1" dirty="0" smtClean="0">
                <a:solidFill>
                  <a:schemeClr val="accent1"/>
                </a:solidFill>
              </a:rPr>
              <a:t>Data Analysis: </a:t>
            </a:r>
            <a:r>
              <a:rPr lang="en-US" sz="2400" dirty="0" smtClean="0"/>
              <a:t>Analysis is done using SPSS</a:t>
            </a:r>
          </a:p>
          <a:p>
            <a:endParaRPr lang="en-US" sz="2400" dirty="0" smtClean="0"/>
          </a:p>
          <a:p>
            <a:endParaRPr lang="en-US" sz="2400" dirty="0" smtClean="0"/>
          </a:p>
          <a:p>
            <a:endParaRPr lang="en-US" sz="2400" dirty="0" smtClean="0"/>
          </a:p>
          <a:p>
            <a:r>
              <a:rPr lang="en-US" sz="2400" b="1" dirty="0" smtClean="0">
                <a:solidFill>
                  <a:schemeClr val="accent1"/>
                </a:solidFill>
              </a:rPr>
              <a:t>Limitations  </a:t>
            </a:r>
          </a:p>
          <a:p>
            <a:pPr>
              <a:buFontTx/>
              <a:buNone/>
            </a:pPr>
            <a:r>
              <a:rPr lang="en-US" sz="2400" dirty="0" smtClean="0"/>
              <a:t>      1. Reaching AWC in remote location</a:t>
            </a:r>
          </a:p>
          <a:p>
            <a:pPr>
              <a:buFontTx/>
              <a:buNone/>
            </a:pPr>
            <a:endParaRPr lang="en-US" sz="2400" dirty="0" smtClean="0"/>
          </a:p>
          <a:p>
            <a:pPr>
              <a:buFontTx/>
              <a:buNone/>
            </a:pPr>
            <a:r>
              <a:rPr lang="en-US" sz="2400" dirty="0" smtClean="0"/>
              <a:t>      2. Inability to reach out to AWW through mobile network</a:t>
            </a:r>
          </a:p>
          <a:p>
            <a:pPr>
              <a:buFontTx/>
              <a:buNone/>
            </a:pPr>
            <a:endParaRPr lang="en-US" sz="2400" dirty="0" smtClean="0"/>
          </a:p>
          <a:p>
            <a:pPr>
              <a:buFontTx/>
              <a:buNone/>
            </a:pPr>
            <a:r>
              <a:rPr lang="en-US" sz="2400" dirty="0" smtClean="0"/>
              <a:t>      3. Occupancy of AWW with other non-ICDS program</a:t>
            </a:r>
          </a:p>
          <a:p>
            <a:pPr>
              <a:buFontTx/>
              <a:buNone/>
            </a:pPr>
            <a:endParaRPr lang="en-US" sz="2400" dirty="0" smtClean="0"/>
          </a:p>
          <a:p>
            <a:pPr>
              <a:buFontTx/>
              <a:buNone/>
            </a:pPr>
            <a:r>
              <a:rPr lang="en-US" sz="2400" dirty="0" smtClean="0"/>
              <a:t>      4. Language  acted as  barrier in tribal areas</a:t>
            </a:r>
          </a:p>
          <a:p>
            <a:pPr>
              <a:buFontTx/>
              <a:buNone/>
            </a:pPr>
            <a:endParaRPr lang="en-US" sz="2000" dirty="0" smtClean="0"/>
          </a:p>
          <a:p>
            <a:endParaRPr lang="en-US" sz="28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and Findings: (Objective wise)  </a:t>
            </a:r>
            <a:endParaRPr lang="en-US" dirty="0"/>
          </a:p>
        </p:txBody>
      </p:sp>
      <p:sp>
        <p:nvSpPr>
          <p:cNvPr id="3" name="Content Placeholder 2"/>
          <p:cNvSpPr>
            <a:spLocks noGrp="1"/>
          </p:cNvSpPr>
          <p:nvPr>
            <p:ph sz="quarter" idx="1"/>
          </p:nvPr>
        </p:nvSpPr>
        <p:spPr>
          <a:xfrm>
            <a:off x="457200" y="1219200"/>
            <a:ext cx="8229600" cy="5334000"/>
          </a:xfrm>
        </p:spPr>
        <p:txBody>
          <a:bodyPr/>
          <a:lstStyle/>
          <a:p>
            <a:pPr lvl="0">
              <a:buFont typeface="Wingdings" pitchFamily="2" charset="2"/>
              <a:buChar char="§"/>
            </a:pPr>
            <a:r>
              <a:rPr lang="en-US" b="1" dirty="0" smtClean="0"/>
              <a:t>Objective 1: </a:t>
            </a:r>
            <a:r>
              <a:rPr lang="en-US" dirty="0" smtClean="0"/>
              <a:t>To undertake data verification of routine MIS in 125 sampled projects spread over 50 districts at AWWs level.</a:t>
            </a:r>
          </a:p>
          <a:p>
            <a:r>
              <a:rPr lang="en-US" dirty="0" smtClean="0"/>
              <a:t>Findings:- Inconsistencies in data at different level of beneficiaries (Adolescent Girl) </a:t>
            </a:r>
          </a:p>
          <a:p>
            <a:r>
              <a:rPr lang="en-US" dirty="0" smtClean="0"/>
              <a:t> </a:t>
            </a:r>
            <a:endParaRPr lang="en-US" dirty="0"/>
          </a:p>
        </p:txBody>
      </p:sp>
      <p:graphicFrame>
        <p:nvGraphicFramePr>
          <p:cNvPr id="4" name="Table 3"/>
          <p:cNvGraphicFramePr>
            <a:graphicFrameLocks noGrp="1"/>
          </p:cNvGraphicFramePr>
          <p:nvPr/>
        </p:nvGraphicFramePr>
        <p:xfrm>
          <a:off x="762000" y="3352800"/>
          <a:ext cx="8001000" cy="2984043"/>
        </p:xfrm>
        <a:graphic>
          <a:graphicData uri="http://schemas.openxmlformats.org/drawingml/2006/table">
            <a:tbl>
              <a:tblPr firstRow="1" bandRow="1">
                <a:tableStyleId>{5C22544A-7EE6-4342-B048-85BDC9FD1C3A}</a:tableStyleId>
              </a:tblPr>
              <a:tblGrid>
                <a:gridCol w="2667000"/>
                <a:gridCol w="2667000"/>
                <a:gridCol w="2667000"/>
              </a:tblGrid>
              <a:tr h="446041">
                <a:tc>
                  <a:txBody>
                    <a:bodyPr/>
                    <a:lstStyle/>
                    <a:p>
                      <a:r>
                        <a:rPr lang="en-US" dirty="0" smtClean="0"/>
                        <a:t>Type of Beneficiary</a:t>
                      </a:r>
                      <a:r>
                        <a:rPr lang="en-US" baseline="0" dirty="0" smtClean="0"/>
                        <a:t> </a:t>
                      </a:r>
                      <a:endParaRPr lang="en-US" dirty="0"/>
                    </a:p>
                  </a:txBody>
                  <a:tcPr/>
                </a:tc>
                <a:tc>
                  <a:txBody>
                    <a:bodyPr/>
                    <a:lstStyle/>
                    <a:p>
                      <a:r>
                        <a:rPr lang="en-US" dirty="0" smtClean="0"/>
                        <a:t>Type of </a:t>
                      </a:r>
                      <a:r>
                        <a:rPr lang="en-US" baseline="0" dirty="0" smtClean="0"/>
                        <a:t> Data head </a:t>
                      </a:r>
                      <a:endParaRPr lang="en-US" dirty="0"/>
                    </a:p>
                  </a:txBody>
                  <a:tcPr/>
                </a:tc>
                <a:tc>
                  <a:txBody>
                    <a:bodyPr/>
                    <a:lstStyle/>
                    <a:p>
                      <a:r>
                        <a:rPr lang="en-US" dirty="0" smtClean="0"/>
                        <a:t>%</a:t>
                      </a:r>
                      <a:r>
                        <a:rPr lang="en-US" baseline="0" dirty="0" smtClean="0"/>
                        <a:t> of Inconsistencies </a:t>
                      </a:r>
                      <a:endParaRPr lang="en-US" dirty="0"/>
                    </a:p>
                  </a:txBody>
                  <a:tcPr/>
                </a:tc>
              </a:tr>
              <a:tr h="605185">
                <a:tc rowSpan="5">
                  <a:txBody>
                    <a:bodyPr/>
                    <a:lstStyle/>
                    <a:p>
                      <a:endParaRPr lang="en-US" sz="1800" dirty="0" smtClean="0">
                        <a:cs typeface="Arial" charset="0"/>
                      </a:endParaRPr>
                    </a:p>
                    <a:p>
                      <a:endParaRPr lang="en-US" sz="1800" dirty="0" smtClean="0">
                        <a:cs typeface="Arial" charset="0"/>
                      </a:endParaRPr>
                    </a:p>
                    <a:p>
                      <a:r>
                        <a:rPr lang="en-US" sz="1800" b="1" dirty="0" smtClean="0">
                          <a:cs typeface="Arial" charset="0"/>
                        </a:rPr>
                        <a:t>Adolescents</a:t>
                      </a:r>
                      <a:endParaRPr lang="en-US" sz="1800" b="1" dirty="0" smtClean="0">
                        <a:cs typeface="+mn-cs"/>
                      </a:endParaRPr>
                    </a:p>
                    <a:p>
                      <a:endParaRPr lang="en-US" sz="1800" b="1" dirty="0" smtClean="0">
                        <a:cs typeface="+mn-cs"/>
                      </a:endParaRPr>
                    </a:p>
                    <a:p>
                      <a:endParaRPr lang="en-US" sz="1800" b="1" dirty="0" smtClean="0">
                        <a:cs typeface="+mn-cs"/>
                      </a:endParaRPr>
                    </a:p>
                    <a:p>
                      <a:r>
                        <a:rPr lang="en-US" sz="1800" b="1" dirty="0" smtClean="0">
                          <a:cs typeface="+mn-cs"/>
                        </a:rPr>
                        <a:t>Number</a:t>
                      </a:r>
                      <a:r>
                        <a:rPr lang="en-US" sz="1800" b="1" baseline="0" dirty="0" smtClean="0">
                          <a:cs typeface="+mn-cs"/>
                        </a:rPr>
                        <a:t> Interviewed- 3000</a:t>
                      </a:r>
                      <a:endParaRPr lang="en-US" sz="1800" b="1" dirty="0" smtClean="0">
                        <a:cs typeface="Arial" charset="0"/>
                      </a:endParaRPr>
                    </a:p>
                  </a:txBody>
                  <a:tcPr/>
                </a:tc>
                <a:tc>
                  <a:txBody>
                    <a:bodyPr/>
                    <a:lstStyle/>
                    <a:p>
                      <a:pPr>
                        <a:buFontTx/>
                        <a:buNone/>
                      </a:pPr>
                      <a:r>
                        <a:rPr lang="en-US" sz="1800" dirty="0" smtClean="0">
                          <a:cs typeface="Arial" charset="0"/>
                        </a:rPr>
                        <a:t>weight</a:t>
                      </a:r>
                    </a:p>
                    <a:p>
                      <a:endParaRPr lang="en-US" dirty="0"/>
                    </a:p>
                  </a:txBody>
                  <a:tcPr/>
                </a:tc>
                <a:tc>
                  <a:txBody>
                    <a:bodyPr/>
                    <a:lstStyle/>
                    <a:p>
                      <a:r>
                        <a:rPr lang="en-US" sz="1800" dirty="0" smtClean="0">
                          <a:cs typeface="Arial" charset="0"/>
                        </a:rPr>
                        <a:t>36% </a:t>
                      </a:r>
                      <a:endParaRPr lang="en-US" dirty="0"/>
                    </a:p>
                  </a:txBody>
                  <a:tcPr/>
                </a:tc>
              </a:tr>
              <a:tr h="446041">
                <a:tc vMerge="1">
                  <a:txBody>
                    <a:bodyPr/>
                    <a:lstStyle/>
                    <a:p>
                      <a:endParaRPr lang="en-US" dirty="0"/>
                    </a:p>
                  </a:txBody>
                  <a:tcPr/>
                </a:tc>
                <a:tc>
                  <a:txBody>
                    <a:bodyPr/>
                    <a:lstStyle/>
                    <a:p>
                      <a:r>
                        <a:rPr lang="en-US" sz="1800" dirty="0" smtClean="0">
                          <a:cs typeface="Arial" charset="0"/>
                        </a:rPr>
                        <a:t>THR </a:t>
                      </a:r>
                      <a:endParaRPr lang="en-US" dirty="0"/>
                    </a:p>
                  </a:txBody>
                  <a:tcPr/>
                </a:tc>
                <a:tc>
                  <a:txBody>
                    <a:bodyPr/>
                    <a:lstStyle/>
                    <a:p>
                      <a:r>
                        <a:rPr lang="en-US" sz="1800" dirty="0" smtClean="0">
                          <a:cs typeface="Arial" charset="0"/>
                        </a:rPr>
                        <a:t>13%</a:t>
                      </a:r>
                      <a:endParaRPr lang="en-US" dirty="0"/>
                    </a:p>
                  </a:txBody>
                  <a:tcPr/>
                </a:tc>
              </a:tr>
              <a:tr h="605185">
                <a:tc vMerge="1">
                  <a:txBody>
                    <a:bodyPr/>
                    <a:lstStyle/>
                    <a:p>
                      <a:endParaRPr lang="en-US" sz="1800" dirty="0" smtClean="0">
                        <a:cs typeface="Arial" charset="0"/>
                      </a:endParaRPr>
                    </a:p>
                  </a:txBody>
                  <a:tcPr/>
                </a:tc>
                <a:tc>
                  <a:txBody>
                    <a:bodyPr/>
                    <a:lstStyle/>
                    <a:p>
                      <a:r>
                        <a:rPr lang="en-US" sz="1800" dirty="0" smtClean="0">
                          <a:cs typeface="Arial" charset="0"/>
                        </a:rPr>
                        <a:t>Person who received THR from AWW </a:t>
                      </a:r>
                      <a:endParaRPr lang="en-US" dirty="0"/>
                    </a:p>
                  </a:txBody>
                  <a:tcPr/>
                </a:tc>
                <a:tc>
                  <a:txBody>
                    <a:bodyPr/>
                    <a:lstStyle/>
                    <a:p>
                      <a:r>
                        <a:rPr lang="en-US" sz="1800" dirty="0" smtClean="0">
                          <a:cs typeface="Arial" charset="0"/>
                        </a:rPr>
                        <a:t> 11%</a:t>
                      </a:r>
                      <a:endParaRPr lang="en-US" dirty="0"/>
                    </a:p>
                  </a:txBody>
                  <a:tcPr/>
                </a:tc>
              </a:tr>
              <a:tr h="347106">
                <a:tc vMerge="1">
                  <a:txBody>
                    <a:bodyPr/>
                    <a:lstStyle/>
                    <a:p>
                      <a:endParaRPr lang="en-US" sz="1800" dirty="0" smtClean="0">
                        <a:cs typeface="Arial" charset="0"/>
                      </a:endParaRPr>
                    </a:p>
                  </a:txBody>
                  <a:tcPr/>
                </a:tc>
                <a:tc>
                  <a:txBody>
                    <a:bodyPr/>
                    <a:lstStyle/>
                    <a:p>
                      <a:r>
                        <a:rPr lang="en-US" dirty="0" smtClean="0"/>
                        <a:t>Name</a:t>
                      </a:r>
                      <a:endParaRPr lang="en-US" dirty="0"/>
                    </a:p>
                  </a:txBody>
                  <a:tcPr/>
                </a:tc>
                <a:tc>
                  <a:txBody>
                    <a:bodyPr/>
                    <a:lstStyle/>
                    <a:p>
                      <a:r>
                        <a:rPr lang="en-US" dirty="0" smtClean="0"/>
                        <a:t>4%</a:t>
                      </a:r>
                      <a:r>
                        <a:rPr lang="en-US" baseline="0" dirty="0" smtClean="0"/>
                        <a:t> </a:t>
                      </a:r>
                      <a:endParaRPr lang="en-US" dirty="0"/>
                    </a:p>
                  </a:txBody>
                  <a:tcPr/>
                </a:tc>
              </a:tr>
              <a:tr h="446041">
                <a:tc vMerge="1">
                  <a:txBody>
                    <a:bodyPr/>
                    <a:lstStyle/>
                    <a:p>
                      <a:endParaRPr lang="en-US" sz="1800" dirty="0" smtClean="0">
                        <a:cs typeface="Arial" charset="0"/>
                      </a:endParaRPr>
                    </a:p>
                  </a:txBody>
                  <a:tcPr/>
                </a:tc>
                <a:tc>
                  <a:txBody>
                    <a:bodyPr/>
                    <a:lstStyle/>
                    <a:p>
                      <a:r>
                        <a:rPr lang="en-US" dirty="0" smtClean="0"/>
                        <a:t>Age </a:t>
                      </a:r>
                      <a:endParaRPr lang="en-US" dirty="0"/>
                    </a:p>
                  </a:txBody>
                  <a:tcPr/>
                </a:tc>
                <a:tc>
                  <a:txBody>
                    <a:bodyPr/>
                    <a:lstStyle/>
                    <a:p>
                      <a:r>
                        <a:rPr lang="en-US" dirty="0" smtClean="0"/>
                        <a:t>15%</a:t>
                      </a:r>
                      <a:r>
                        <a:rPr lang="en-US" baseline="0" dirty="0" smtClean="0"/>
                        <a:t> </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 (Pregnant Mothers)    </a:t>
            </a:r>
            <a:endParaRPr lang="en-US" dirty="0"/>
          </a:p>
        </p:txBody>
      </p:sp>
      <p:sp>
        <p:nvSpPr>
          <p:cNvPr id="3" name="Content Placeholder 2"/>
          <p:cNvSpPr>
            <a:spLocks noGrp="1"/>
          </p:cNvSpPr>
          <p:nvPr>
            <p:ph sz="quarter" idx="1"/>
          </p:nvPr>
        </p:nvSpPr>
        <p:spPr>
          <a:xfrm>
            <a:off x="457200" y="1219200"/>
            <a:ext cx="8229600" cy="5334000"/>
          </a:xfrm>
        </p:spPr>
        <p:txBody>
          <a:bodyPr/>
          <a:lstStyle/>
          <a:p>
            <a:pPr>
              <a:buNone/>
            </a:pPr>
            <a:r>
              <a:rPr lang="en-US" dirty="0" smtClean="0"/>
              <a:t> </a:t>
            </a:r>
            <a:endParaRPr lang="en-US" dirty="0"/>
          </a:p>
        </p:txBody>
      </p:sp>
      <p:graphicFrame>
        <p:nvGraphicFramePr>
          <p:cNvPr id="4" name="Table 3"/>
          <p:cNvGraphicFramePr>
            <a:graphicFrameLocks noGrp="1"/>
          </p:cNvGraphicFramePr>
          <p:nvPr/>
        </p:nvGraphicFramePr>
        <p:xfrm>
          <a:off x="457200" y="1219200"/>
          <a:ext cx="8001000" cy="4924506"/>
        </p:xfrm>
        <a:graphic>
          <a:graphicData uri="http://schemas.openxmlformats.org/drawingml/2006/table">
            <a:tbl>
              <a:tblPr firstRow="1" bandRow="1">
                <a:tableStyleId>{5C22544A-7EE6-4342-B048-85BDC9FD1C3A}</a:tableStyleId>
              </a:tblPr>
              <a:tblGrid>
                <a:gridCol w="2667000"/>
                <a:gridCol w="2667000"/>
                <a:gridCol w="2667000"/>
              </a:tblGrid>
              <a:tr h="696622">
                <a:tc>
                  <a:txBody>
                    <a:bodyPr/>
                    <a:lstStyle/>
                    <a:p>
                      <a:r>
                        <a:rPr lang="en-US" dirty="0" smtClean="0"/>
                        <a:t>Type of Beneficiary</a:t>
                      </a:r>
                      <a:r>
                        <a:rPr lang="en-US" baseline="0" dirty="0" smtClean="0"/>
                        <a:t> </a:t>
                      </a:r>
                      <a:endParaRPr lang="en-US" dirty="0"/>
                    </a:p>
                  </a:txBody>
                  <a:tcPr/>
                </a:tc>
                <a:tc>
                  <a:txBody>
                    <a:bodyPr/>
                    <a:lstStyle/>
                    <a:p>
                      <a:r>
                        <a:rPr lang="en-US" dirty="0" smtClean="0"/>
                        <a:t>Type of </a:t>
                      </a:r>
                      <a:r>
                        <a:rPr lang="en-US" baseline="0" dirty="0" smtClean="0"/>
                        <a:t> Data head </a:t>
                      </a:r>
                      <a:endParaRPr lang="en-US" dirty="0"/>
                    </a:p>
                  </a:txBody>
                  <a:tcPr/>
                </a:tc>
                <a:tc>
                  <a:txBody>
                    <a:bodyPr/>
                    <a:lstStyle/>
                    <a:p>
                      <a:r>
                        <a:rPr lang="en-US" dirty="0" smtClean="0"/>
                        <a:t>%</a:t>
                      </a:r>
                      <a:r>
                        <a:rPr lang="en-US" baseline="0" dirty="0" smtClean="0"/>
                        <a:t> of Inconsistencies </a:t>
                      </a:r>
                      <a:endParaRPr lang="en-US" dirty="0"/>
                    </a:p>
                  </a:txBody>
                  <a:tcPr/>
                </a:tc>
              </a:tr>
              <a:tr h="446378">
                <a:tc rowSpan="6">
                  <a:txBody>
                    <a:bodyPr/>
                    <a:lstStyle/>
                    <a:p>
                      <a:endParaRPr lang="en-US" sz="1800" dirty="0" smtClean="0">
                        <a:cs typeface="Arial" charset="0"/>
                      </a:endParaRPr>
                    </a:p>
                    <a:p>
                      <a:endParaRPr lang="en-US" sz="1800" dirty="0" smtClean="0">
                        <a:cs typeface="Arial" charset="0"/>
                      </a:endParaRPr>
                    </a:p>
                    <a:p>
                      <a:r>
                        <a:rPr lang="en-US" sz="1800" b="1" dirty="0" smtClean="0">
                          <a:cs typeface="Arial" charset="0"/>
                        </a:rPr>
                        <a:t>Pregnant</a:t>
                      </a:r>
                      <a:r>
                        <a:rPr lang="en-US" sz="1800" b="1" baseline="0" dirty="0" smtClean="0">
                          <a:cs typeface="Arial" charset="0"/>
                        </a:rPr>
                        <a:t> Mothers </a:t>
                      </a:r>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r>
                        <a:rPr lang="en-US" sz="1800" b="1" dirty="0" smtClean="0">
                          <a:cs typeface="+mn-cs"/>
                        </a:rPr>
                        <a:t>Number</a:t>
                      </a:r>
                      <a:r>
                        <a:rPr lang="en-US" sz="1800" b="1" baseline="0" dirty="0" smtClean="0">
                          <a:cs typeface="+mn-cs"/>
                        </a:rPr>
                        <a:t> Interviewed- 4000</a:t>
                      </a:r>
                      <a:endParaRPr lang="en-US" sz="1800" b="1" dirty="0" smtClean="0">
                        <a:cs typeface="Arial" charset="0"/>
                      </a:endParaRPr>
                    </a:p>
                  </a:txBody>
                  <a:tcPr/>
                </a:tc>
                <a:tc>
                  <a:txBody>
                    <a:bodyPr/>
                    <a:lstStyle/>
                    <a:p>
                      <a:pPr marL="457200" indent="-457200">
                        <a:buFontTx/>
                        <a:buNone/>
                        <a:defRPr/>
                      </a:pPr>
                      <a:r>
                        <a:rPr lang="en-US" sz="1800" dirty="0" smtClean="0"/>
                        <a:t>Administration of TT</a:t>
                      </a:r>
                    </a:p>
                    <a:p>
                      <a:endParaRPr lang="en-US" dirty="0"/>
                    </a:p>
                  </a:txBody>
                  <a:tcPr/>
                </a:tc>
                <a:tc>
                  <a:txBody>
                    <a:bodyPr/>
                    <a:lstStyle/>
                    <a:p>
                      <a:r>
                        <a:rPr lang="en-US" sz="1800" dirty="0" smtClean="0"/>
                        <a:t>50%</a:t>
                      </a:r>
                      <a:endParaRPr lang="en-US" dirty="0"/>
                    </a:p>
                  </a:txBody>
                  <a:tcPr/>
                </a:tc>
              </a:tr>
              <a:tr h="696622">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Distribution of IFA</a:t>
                      </a:r>
                    </a:p>
                    <a:p>
                      <a:endParaRPr lang="en-US" dirty="0"/>
                    </a:p>
                  </a:txBody>
                  <a:tcPr/>
                </a:tc>
                <a:tc>
                  <a:txBody>
                    <a:bodyPr/>
                    <a:lstStyle/>
                    <a:p>
                      <a:r>
                        <a:rPr lang="en-US" sz="1800" dirty="0" smtClean="0"/>
                        <a:t>44%</a:t>
                      </a:r>
                      <a:endParaRPr lang="en-US" dirty="0"/>
                    </a:p>
                  </a:txBody>
                  <a:tcPr/>
                </a:tc>
              </a:tr>
              <a:tr h="526997">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Weight of women</a:t>
                      </a:r>
                    </a:p>
                    <a:p>
                      <a:endParaRPr lang="en-US" dirty="0"/>
                    </a:p>
                  </a:txBody>
                  <a:tcPr/>
                </a:tc>
                <a:tc>
                  <a:txBody>
                    <a:bodyPr/>
                    <a:lstStyle/>
                    <a:p>
                      <a:r>
                        <a:rPr lang="en-US" sz="1800" dirty="0" smtClean="0"/>
                        <a:t>46%</a:t>
                      </a:r>
                      <a:endParaRPr lang="en-US" dirty="0"/>
                    </a:p>
                  </a:txBody>
                  <a:tcPr/>
                </a:tc>
              </a:tr>
              <a:tr h="571240">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Status of THR</a:t>
                      </a:r>
                    </a:p>
                    <a:p>
                      <a:endParaRPr lang="en-US" dirty="0"/>
                    </a:p>
                  </a:txBody>
                  <a:tcPr/>
                </a:tc>
                <a:tc>
                  <a:txBody>
                    <a:bodyPr/>
                    <a:lstStyle/>
                    <a:p>
                      <a:r>
                        <a:rPr lang="en-US" sz="1800" dirty="0" smtClean="0"/>
                        <a:t>23%</a:t>
                      </a:r>
                      <a:endParaRPr lang="en-US" dirty="0"/>
                    </a:p>
                  </a:txBody>
                  <a:tcPr/>
                </a:tc>
              </a:tr>
              <a:tr h="746528">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Present Month of pregnancy</a:t>
                      </a:r>
                    </a:p>
                    <a:p>
                      <a:endParaRPr lang="en-US" dirty="0"/>
                    </a:p>
                  </a:txBody>
                  <a:tcPr/>
                </a:tc>
                <a:tc>
                  <a:txBody>
                    <a:bodyPr/>
                    <a:lstStyle/>
                    <a:p>
                      <a:r>
                        <a:rPr lang="en-US" sz="1800" dirty="0" smtClean="0"/>
                        <a:t>20%</a:t>
                      </a:r>
                      <a:endParaRPr lang="en-US" dirty="0"/>
                    </a:p>
                  </a:txBody>
                  <a:tcPr/>
                </a:tc>
              </a:tr>
              <a:tr h="696622">
                <a:tc vMerge="1">
                  <a:txBody>
                    <a:bodyPr/>
                    <a:lstStyle/>
                    <a:p>
                      <a:endParaRPr lang="en-US" sz="1800" b="1"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Number of Deliveries</a:t>
                      </a:r>
                    </a:p>
                    <a:p>
                      <a:endParaRPr lang="en-US" dirty="0"/>
                    </a:p>
                  </a:txBody>
                  <a:tcPr/>
                </a:tc>
                <a:tc>
                  <a:txBody>
                    <a:bodyPr/>
                    <a:lstStyle/>
                    <a:p>
                      <a:r>
                        <a:rPr lang="en-US" sz="1800" dirty="0" smtClean="0"/>
                        <a:t>18%</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 (Lactating Mothers)    </a:t>
            </a:r>
            <a:endParaRPr lang="en-US" dirty="0"/>
          </a:p>
        </p:txBody>
      </p:sp>
      <p:sp>
        <p:nvSpPr>
          <p:cNvPr id="3" name="Content Placeholder 2"/>
          <p:cNvSpPr>
            <a:spLocks noGrp="1"/>
          </p:cNvSpPr>
          <p:nvPr>
            <p:ph sz="quarter" idx="1"/>
          </p:nvPr>
        </p:nvSpPr>
        <p:spPr>
          <a:xfrm>
            <a:off x="457200" y="1219200"/>
            <a:ext cx="8229600" cy="5334000"/>
          </a:xfrm>
        </p:spPr>
        <p:txBody>
          <a:bodyPr/>
          <a:lstStyle/>
          <a:p>
            <a:pPr>
              <a:buNone/>
            </a:pPr>
            <a:r>
              <a:rPr lang="en-US" dirty="0" smtClean="0"/>
              <a:t> </a:t>
            </a:r>
            <a:endParaRPr lang="en-US" dirty="0"/>
          </a:p>
        </p:txBody>
      </p:sp>
      <p:graphicFrame>
        <p:nvGraphicFramePr>
          <p:cNvPr id="4" name="Table 3"/>
          <p:cNvGraphicFramePr>
            <a:graphicFrameLocks noGrp="1"/>
          </p:cNvGraphicFramePr>
          <p:nvPr/>
        </p:nvGraphicFramePr>
        <p:xfrm>
          <a:off x="457200" y="1524000"/>
          <a:ext cx="8001000" cy="4251960"/>
        </p:xfrm>
        <a:graphic>
          <a:graphicData uri="http://schemas.openxmlformats.org/drawingml/2006/table">
            <a:tbl>
              <a:tblPr firstRow="1" bandRow="1">
                <a:tableStyleId>{5C22544A-7EE6-4342-B048-85BDC9FD1C3A}</a:tableStyleId>
              </a:tblPr>
              <a:tblGrid>
                <a:gridCol w="2667000"/>
                <a:gridCol w="2667000"/>
                <a:gridCol w="2667000"/>
              </a:tblGrid>
              <a:tr h="696622">
                <a:tc>
                  <a:txBody>
                    <a:bodyPr/>
                    <a:lstStyle/>
                    <a:p>
                      <a:r>
                        <a:rPr lang="en-US" dirty="0" smtClean="0"/>
                        <a:t>Type of Beneficiary</a:t>
                      </a:r>
                      <a:r>
                        <a:rPr lang="en-US" baseline="0" dirty="0" smtClean="0"/>
                        <a:t> </a:t>
                      </a:r>
                      <a:endParaRPr lang="en-US" dirty="0"/>
                    </a:p>
                  </a:txBody>
                  <a:tcPr/>
                </a:tc>
                <a:tc>
                  <a:txBody>
                    <a:bodyPr/>
                    <a:lstStyle/>
                    <a:p>
                      <a:r>
                        <a:rPr lang="en-US" dirty="0" smtClean="0"/>
                        <a:t>Type of </a:t>
                      </a:r>
                      <a:r>
                        <a:rPr lang="en-US" baseline="0" dirty="0" smtClean="0"/>
                        <a:t> Data head </a:t>
                      </a:r>
                      <a:endParaRPr lang="en-US" dirty="0"/>
                    </a:p>
                  </a:txBody>
                  <a:tcPr/>
                </a:tc>
                <a:tc>
                  <a:txBody>
                    <a:bodyPr/>
                    <a:lstStyle/>
                    <a:p>
                      <a:r>
                        <a:rPr lang="en-US" dirty="0" smtClean="0"/>
                        <a:t>%</a:t>
                      </a:r>
                      <a:r>
                        <a:rPr lang="en-US" baseline="0" dirty="0" smtClean="0"/>
                        <a:t> of Inconsistencies </a:t>
                      </a:r>
                      <a:endParaRPr lang="en-US" dirty="0"/>
                    </a:p>
                  </a:txBody>
                  <a:tcPr/>
                </a:tc>
              </a:tr>
              <a:tr h="446378">
                <a:tc rowSpan="5">
                  <a:txBody>
                    <a:bodyPr/>
                    <a:lstStyle/>
                    <a:p>
                      <a:endParaRPr lang="en-US" sz="1800" dirty="0" smtClean="0">
                        <a:cs typeface="Arial" charset="0"/>
                      </a:endParaRPr>
                    </a:p>
                    <a:p>
                      <a:endParaRPr lang="en-US" sz="1800" dirty="0" smtClean="0">
                        <a:cs typeface="Arial" charset="0"/>
                      </a:endParaRPr>
                    </a:p>
                    <a:p>
                      <a:r>
                        <a:rPr lang="en-US" sz="1800" b="1" baseline="0" dirty="0" smtClean="0">
                          <a:cs typeface="Arial" charset="0"/>
                        </a:rPr>
                        <a:t>Lactating Mothers </a:t>
                      </a:r>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r>
                        <a:rPr lang="en-US" sz="1800" b="1" dirty="0" smtClean="0">
                          <a:cs typeface="+mn-cs"/>
                        </a:rPr>
                        <a:t>Number</a:t>
                      </a:r>
                      <a:r>
                        <a:rPr lang="en-US" sz="1800" b="1" baseline="0" dirty="0" smtClean="0">
                          <a:cs typeface="+mn-cs"/>
                        </a:rPr>
                        <a:t> Interviewed- 4000</a:t>
                      </a:r>
                      <a:endParaRPr lang="en-US" sz="1800" b="1" dirty="0" smtClean="0">
                        <a:cs typeface="Arial" charset="0"/>
                      </a:endParaRPr>
                    </a:p>
                  </a:txBody>
                  <a:tcPr/>
                </a:tc>
                <a:tc>
                  <a:txBody>
                    <a:bodyPr/>
                    <a:lstStyle/>
                    <a:p>
                      <a:pPr marL="457200" indent="-457200">
                        <a:buFontTx/>
                        <a:buNone/>
                        <a:defRPr/>
                      </a:pPr>
                      <a:r>
                        <a:rPr lang="en-US" sz="1800" dirty="0" smtClean="0">
                          <a:cs typeface="Arial" charset="0"/>
                        </a:rPr>
                        <a:t>Age of the mother</a:t>
                      </a:r>
                    </a:p>
                  </a:txBody>
                  <a:tcPr/>
                </a:tc>
                <a:tc>
                  <a:txBody>
                    <a:bodyPr/>
                    <a:lstStyle/>
                    <a:p>
                      <a:r>
                        <a:rPr lang="en-US" sz="1800" dirty="0" smtClean="0">
                          <a:cs typeface="Arial" charset="0"/>
                        </a:rPr>
                        <a:t>35%</a:t>
                      </a:r>
                      <a:endParaRPr lang="en-US" dirty="0"/>
                    </a:p>
                  </a:txBody>
                  <a:tcPr/>
                </a:tc>
              </a:tr>
              <a:tr h="533400">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cs typeface="Arial" charset="0"/>
                        </a:rPr>
                        <a:t>Weight of the baby </a:t>
                      </a:r>
                    </a:p>
                    <a:p>
                      <a:endParaRPr lang="en-US" dirty="0"/>
                    </a:p>
                  </a:txBody>
                  <a:tcPr/>
                </a:tc>
                <a:tc>
                  <a:txBody>
                    <a:bodyPr/>
                    <a:lstStyle/>
                    <a:p>
                      <a:r>
                        <a:rPr lang="en-US" dirty="0" smtClean="0"/>
                        <a:t>33%</a:t>
                      </a:r>
                      <a:endParaRPr lang="en-US" dirty="0"/>
                    </a:p>
                  </a:txBody>
                  <a:tcPr/>
                </a:tc>
              </a:tr>
              <a:tr h="526997">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cs typeface="Arial" charset="0"/>
                        </a:rPr>
                        <a:t>Month of delivery </a:t>
                      </a:r>
                    </a:p>
                    <a:p>
                      <a:endParaRPr lang="en-US" dirty="0"/>
                    </a:p>
                  </a:txBody>
                  <a:tcPr/>
                </a:tc>
                <a:tc>
                  <a:txBody>
                    <a:bodyPr/>
                    <a:lstStyle/>
                    <a:p>
                      <a:r>
                        <a:rPr lang="en-US" dirty="0" smtClean="0"/>
                        <a:t>13%</a:t>
                      </a:r>
                      <a:endParaRPr lang="en-US" dirty="0"/>
                    </a:p>
                  </a:txBody>
                  <a:tcPr/>
                </a:tc>
              </a:tr>
              <a:tr h="777240">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cs typeface="Arial" charset="0"/>
                        </a:rPr>
                        <a:t>Age of the present lactating child </a:t>
                      </a:r>
                    </a:p>
                    <a:p>
                      <a:endParaRPr lang="en-US" dirty="0"/>
                    </a:p>
                  </a:txBody>
                  <a:tcPr/>
                </a:tc>
                <a:tc>
                  <a:txBody>
                    <a:bodyPr/>
                    <a:lstStyle/>
                    <a:p>
                      <a:r>
                        <a:rPr lang="en-US" dirty="0" smtClean="0"/>
                        <a:t>15%</a:t>
                      </a:r>
                      <a:endParaRPr lang="en-US" dirty="0"/>
                    </a:p>
                  </a:txBody>
                  <a:tcPr/>
                </a:tc>
              </a:tr>
              <a:tr h="746528">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cs typeface="Arial" charset="0"/>
                        </a:rPr>
                        <a:t>No. of children born to mother </a:t>
                      </a:r>
                      <a:endParaRPr lang="en-US" dirty="0" smtClean="0"/>
                    </a:p>
                    <a:p>
                      <a:endParaRPr lang="en-US" dirty="0"/>
                    </a:p>
                  </a:txBody>
                  <a:tcPr/>
                </a:tc>
                <a:tc>
                  <a:txBody>
                    <a:bodyPr/>
                    <a:lstStyle/>
                    <a:p>
                      <a:r>
                        <a:rPr lang="en-US" dirty="0" smtClean="0"/>
                        <a:t>15%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 (Children 0-3 years)    </a:t>
            </a:r>
            <a:endParaRPr lang="en-US" dirty="0"/>
          </a:p>
        </p:txBody>
      </p:sp>
      <p:sp>
        <p:nvSpPr>
          <p:cNvPr id="3" name="Content Placeholder 2"/>
          <p:cNvSpPr>
            <a:spLocks noGrp="1"/>
          </p:cNvSpPr>
          <p:nvPr>
            <p:ph sz="quarter" idx="1"/>
          </p:nvPr>
        </p:nvSpPr>
        <p:spPr>
          <a:xfrm>
            <a:off x="457200" y="1219200"/>
            <a:ext cx="8229600" cy="5334000"/>
          </a:xfrm>
        </p:spPr>
        <p:txBody>
          <a:bodyPr/>
          <a:lstStyle/>
          <a:p>
            <a:pPr>
              <a:buNone/>
            </a:pPr>
            <a:r>
              <a:rPr lang="en-US" dirty="0" smtClean="0"/>
              <a:t> </a:t>
            </a:r>
            <a:endParaRPr lang="en-US" dirty="0"/>
          </a:p>
        </p:txBody>
      </p:sp>
      <p:graphicFrame>
        <p:nvGraphicFramePr>
          <p:cNvPr id="4" name="Table 3"/>
          <p:cNvGraphicFramePr>
            <a:graphicFrameLocks noGrp="1"/>
          </p:cNvGraphicFramePr>
          <p:nvPr/>
        </p:nvGraphicFramePr>
        <p:xfrm>
          <a:off x="457200" y="1371600"/>
          <a:ext cx="8001000" cy="4723909"/>
        </p:xfrm>
        <a:graphic>
          <a:graphicData uri="http://schemas.openxmlformats.org/drawingml/2006/table">
            <a:tbl>
              <a:tblPr firstRow="1" bandRow="1">
                <a:tableStyleId>{5C22544A-7EE6-4342-B048-85BDC9FD1C3A}</a:tableStyleId>
              </a:tblPr>
              <a:tblGrid>
                <a:gridCol w="2667000"/>
                <a:gridCol w="2667000"/>
                <a:gridCol w="2667000"/>
              </a:tblGrid>
              <a:tr h="668855">
                <a:tc>
                  <a:txBody>
                    <a:bodyPr/>
                    <a:lstStyle/>
                    <a:p>
                      <a:r>
                        <a:rPr lang="en-US" dirty="0" smtClean="0"/>
                        <a:t>Type of Beneficiary</a:t>
                      </a:r>
                      <a:r>
                        <a:rPr lang="en-US" baseline="0" dirty="0" smtClean="0"/>
                        <a:t> </a:t>
                      </a:r>
                      <a:endParaRPr lang="en-US" dirty="0"/>
                    </a:p>
                  </a:txBody>
                  <a:tcPr/>
                </a:tc>
                <a:tc>
                  <a:txBody>
                    <a:bodyPr/>
                    <a:lstStyle/>
                    <a:p>
                      <a:r>
                        <a:rPr lang="en-US" dirty="0" smtClean="0"/>
                        <a:t>Type of </a:t>
                      </a:r>
                      <a:r>
                        <a:rPr lang="en-US" baseline="0" dirty="0" smtClean="0"/>
                        <a:t> Data head </a:t>
                      </a:r>
                      <a:endParaRPr lang="en-US" dirty="0"/>
                    </a:p>
                  </a:txBody>
                  <a:tcPr/>
                </a:tc>
                <a:tc>
                  <a:txBody>
                    <a:bodyPr/>
                    <a:lstStyle/>
                    <a:p>
                      <a:r>
                        <a:rPr lang="en-US" dirty="0" smtClean="0"/>
                        <a:t>%</a:t>
                      </a:r>
                      <a:r>
                        <a:rPr lang="en-US" baseline="0" dirty="0" smtClean="0"/>
                        <a:t> of Inconsistencies </a:t>
                      </a:r>
                      <a:endParaRPr lang="en-US" dirty="0"/>
                    </a:p>
                  </a:txBody>
                  <a:tcPr/>
                </a:tc>
              </a:tr>
              <a:tr h="474145">
                <a:tc rowSpan="7">
                  <a:txBody>
                    <a:bodyPr/>
                    <a:lstStyle/>
                    <a:p>
                      <a:endParaRPr lang="en-US" sz="1800" dirty="0" smtClean="0">
                        <a:cs typeface="Arial" charset="0"/>
                      </a:endParaRPr>
                    </a:p>
                    <a:p>
                      <a:endParaRPr lang="en-US" sz="1800" dirty="0" smtClean="0">
                        <a:cs typeface="Arial" charset="0"/>
                      </a:endParaRPr>
                    </a:p>
                    <a:p>
                      <a:r>
                        <a:rPr lang="en-US" sz="1800" b="1" dirty="0" smtClean="0">
                          <a:cs typeface="Arial" charset="0"/>
                        </a:rPr>
                        <a:t>Children</a:t>
                      </a:r>
                      <a:r>
                        <a:rPr lang="en-US" sz="1800" b="1" baseline="0" dirty="0" smtClean="0">
                          <a:cs typeface="Arial" charset="0"/>
                        </a:rPr>
                        <a:t> 0-3 years </a:t>
                      </a:r>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r>
                        <a:rPr lang="en-US" sz="1800" b="1" dirty="0" smtClean="0">
                          <a:cs typeface="+mn-cs"/>
                        </a:rPr>
                        <a:t>Number</a:t>
                      </a:r>
                      <a:r>
                        <a:rPr lang="en-US" sz="1800" b="1" baseline="0" dirty="0" smtClean="0">
                          <a:cs typeface="+mn-cs"/>
                        </a:rPr>
                        <a:t> Interviewed- 4000</a:t>
                      </a:r>
                      <a:endParaRPr lang="en-US" sz="1800" b="1" dirty="0" smtClean="0">
                        <a:cs typeface="Arial" charset="0"/>
                      </a:endParaRPr>
                    </a:p>
                  </a:txBody>
                  <a:tcPr/>
                </a:tc>
                <a:tc>
                  <a:txBody>
                    <a:bodyPr/>
                    <a:lstStyle/>
                    <a:p>
                      <a:pPr>
                        <a:buFontTx/>
                        <a:buNone/>
                      </a:pPr>
                      <a:r>
                        <a:rPr lang="en-US" sz="1800" dirty="0" smtClean="0">
                          <a:cs typeface="Arial" charset="0"/>
                        </a:rPr>
                        <a:t>Weight of the child</a:t>
                      </a:r>
                    </a:p>
                    <a:p>
                      <a:endParaRPr lang="en-US" dirty="0"/>
                    </a:p>
                  </a:txBody>
                  <a:tcPr/>
                </a:tc>
                <a:tc>
                  <a:txBody>
                    <a:bodyPr/>
                    <a:lstStyle/>
                    <a:p>
                      <a:r>
                        <a:rPr lang="en-US" dirty="0" smtClean="0"/>
                        <a:t>31%</a:t>
                      </a:r>
                      <a:endParaRPr lang="en-US" dirty="0"/>
                    </a:p>
                  </a:txBody>
                  <a:tcPr/>
                </a:tc>
              </a:tr>
              <a:tr h="614566">
                <a:tc vMerge="1">
                  <a:txBody>
                    <a:bodyPr/>
                    <a:lstStyle/>
                    <a:p>
                      <a:endParaRPr lang="en-US" dirty="0"/>
                    </a:p>
                  </a:txBody>
                  <a:tcPr/>
                </a:tc>
                <a:tc>
                  <a:txBody>
                    <a:bodyPr/>
                    <a:lstStyle/>
                    <a:p>
                      <a:r>
                        <a:rPr lang="en-US" sz="1800" dirty="0" smtClean="0">
                          <a:cs typeface="Arial" charset="0"/>
                        </a:rPr>
                        <a:t>weight record in Monitoring Chart </a:t>
                      </a:r>
                      <a:r>
                        <a:rPr lang="en-US" sz="1800" baseline="0" dirty="0" smtClean="0">
                          <a:cs typeface="Arial" charset="0"/>
                        </a:rPr>
                        <a:t> </a:t>
                      </a:r>
                      <a:endParaRPr lang="en-US" dirty="0"/>
                    </a:p>
                  </a:txBody>
                  <a:tcPr/>
                </a:tc>
                <a:tc>
                  <a:txBody>
                    <a:bodyPr/>
                    <a:lstStyle/>
                    <a:p>
                      <a:r>
                        <a:rPr lang="en-US" dirty="0" smtClean="0"/>
                        <a:t>45%</a:t>
                      </a:r>
                      <a:endParaRPr lang="en-US" dirty="0"/>
                    </a:p>
                  </a:txBody>
                  <a:tcPr/>
                </a:tc>
              </a:tr>
              <a:tr h="614566">
                <a:tc vMerge="1">
                  <a:txBody>
                    <a:bodyPr/>
                    <a:lstStyle/>
                    <a:p>
                      <a:endParaRPr lang="en-US" sz="1800" dirty="0" smtClean="0">
                        <a:cs typeface="Arial" charset="0"/>
                      </a:endParaRPr>
                    </a:p>
                  </a:txBody>
                  <a:tcPr/>
                </a:tc>
                <a:tc>
                  <a:txBody>
                    <a:bodyPr/>
                    <a:lstStyle/>
                    <a:p>
                      <a:r>
                        <a:rPr lang="en-US" dirty="0" smtClean="0"/>
                        <a:t>Grading Child for malnutrition</a:t>
                      </a:r>
                      <a:endParaRPr lang="en-US" dirty="0"/>
                    </a:p>
                  </a:txBody>
                  <a:tcPr/>
                </a:tc>
                <a:tc>
                  <a:txBody>
                    <a:bodyPr/>
                    <a:lstStyle/>
                    <a:p>
                      <a:r>
                        <a:rPr lang="en-US" dirty="0" smtClean="0"/>
                        <a:t>35% </a:t>
                      </a:r>
                      <a:endParaRPr lang="en-US" dirty="0"/>
                    </a:p>
                  </a:txBody>
                  <a:tcPr/>
                </a:tc>
              </a:tr>
              <a:tr h="382705">
                <a:tc vMerge="1">
                  <a:txBody>
                    <a:bodyPr/>
                    <a:lstStyle/>
                    <a:p>
                      <a:endParaRPr lang="en-US" sz="1800" dirty="0" smtClean="0">
                        <a:cs typeface="Arial" charset="0"/>
                      </a:endParaRPr>
                    </a:p>
                  </a:txBody>
                  <a:tcPr/>
                </a:tc>
                <a:tc>
                  <a:txBody>
                    <a:bodyPr/>
                    <a:lstStyle/>
                    <a:p>
                      <a:r>
                        <a:rPr lang="en-US" sz="1800" dirty="0" smtClean="0">
                          <a:cs typeface="Arial" charset="0"/>
                        </a:rPr>
                        <a:t>Last Health checkup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cs typeface="Arial" charset="0"/>
                        </a:rPr>
                        <a:t>32%</a:t>
                      </a:r>
                      <a:endParaRPr lang="en-US" dirty="0" smtClean="0"/>
                    </a:p>
                    <a:p>
                      <a:endParaRPr lang="en-US" dirty="0"/>
                    </a:p>
                  </a:txBody>
                  <a:tcPr/>
                </a:tc>
              </a:tr>
              <a:tr h="428425">
                <a:tc vMerge="1">
                  <a:txBody>
                    <a:bodyPr/>
                    <a:lstStyle/>
                    <a:p>
                      <a:endParaRPr lang="en-US" sz="1800" dirty="0" smtClean="0">
                        <a:cs typeface="Arial" charset="0"/>
                      </a:endParaRPr>
                    </a:p>
                  </a:txBody>
                  <a:tcPr/>
                </a:tc>
                <a:tc>
                  <a:txBody>
                    <a:bodyPr/>
                    <a:lstStyle/>
                    <a:p>
                      <a:r>
                        <a:rPr lang="en-US" sz="1800" dirty="0" smtClean="0">
                          <a:cs typeface="Arial" charset="0"/>
                        </a:rPr>
                        <a:t>Status of immunization</a:t>
                      </a:r>
                      <a:endParaRPr lang="en-US" dirty="0"/>
                    </a:p>
                  </a:txBody>
                  <a:tcPr/>
                </a:tc>
                <a:tc>
                  <a:txBody>
                    <a:bodyPr/>
                    <a:lstStyle/>
                    <a:p>
                      <a:r>
                        <a:rPr lang="en-US" sz="1800" dirty="0" smtClean="0">
                          <a:cs typeface="Arial" charset="0"/>
                        </a:rPr>
                        <a:t>30%</a:t>
                      </a:r>
                      <a:endParaRPr lang="en-US" dirty="0"/>
                    </a:p>
                  </a:txBody>
                  <a:tcPr/>
                </a:tc>
              </a:tr>
              <a:tr h="397454">
                <a:tc vMerge="1">
                  <a:txBody>
                    <a:bodyPr/>
                    <a:lstStyle/>
                    <a:p>
                      <a:endParaRPr lang="en-US" sz="1800" b="1" dirty="0" smtClean="0">
                        <a:cs typeface="Arial" charset="0"/>
                      </a:endParaRPr>
                    </a:p>
                  </a:txBody>
                  <a:tcPr/>
                </a:tc>
                <a:tc>
                  <a:txBody>
                    <a:bodyPr/>
                    <a:lstStyle/>
                    <a:p>
                      <a:r>
                        <a:rPr lang="en-US" sz="1800" dirty="0" smtClean="0">
                          <a:cs typeface="Arial" charset="0"/>
                        </a:rPr>
                        <a:t>Vitamin A dosage</a:t>
                      </a:r>
                      <a:endParaRPr lang="en-US" dirty="0"/>
                    </a:p>
                  </a:txBody>
                  <a:tcPr/>
                </a:tc>
                <a:tc>
                  <a:txBody>
                    <a:bodyPr/>
                    <a:lstStyle/>
                    <a:p>
                      <a:r>
                        <a:rPr lang="en-US" sz="1800" dirty="0" smtClean="0">
                          <a:cs typeface="Arial" charset="0"/>
                        </a:rPr>
                        <a:t>25%</a:t>
                      </a:r>
                      <a:endParaRPr lang="en-US" dirty="0"/>
                    </a:p>
                  </a:txBody>
                  <a:tcPr/>
                </a:tc>
              </a:tr>
              <a:tr h="668855">
                <a:tc vMerge="1">
                  <a:txBody>
                    <a:bodyPr/>
                    <a:lstStyle/>
                    <a:p>
                      <a:endParaRPr lang="en-US" sz="1800" b="1" dirty="0" smtClean="0">
                        <a:cs typeface="Arial" charset="0"/>
                      </a:endParaRPr>
                    </a:p>
                  </a:txBody>
                  <a:tcPr/>
                </a:tc>
                <a:tc>
                  <a:txBody>
                    <a:bodyPr/>
                    <a:lstStyle/>
                    <a:p>
                      <a:r>
                        <a:rPr lang="en-US" sz="1800" dirty="0" smtClean="0">
                          <a:cs typeface="Arial" charset="0"/>
                        </a:rPr>
                        <a:t>THR</a:t>
                      </a:r>
                      <a:endParaRPr lang="en-US" dirty="0"/>
                    </a:p>
                  </a:txBody>
                  <a:tcPr/>
                </a:tc>
                <a:tc>
                  <a:txBody>
                    <a:bodyPr/>
                    <a:lstStyle/>
                    <a:p>
                      <a:r>
                        <a:rPr lang="en-US" sz="1800" dirty="0" smtClean="0">
                          <a:cs typeface="Arial" charset="0"/>
                        </a:rPr>
                        <a:t>11%</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Contd….. (Children 3-6 years)    </a:t>
            </a:r>
            <a:endParaRPr lang="en-US" dirty="0"/>
          </a:p>
        </p:txBody>
      </p:sp>
      <p:sp>
        <p:nvSpPr>
          <p:cNvPr id="3" name="Content Placeholder 2"/>
          <p:cNvSpPr>
            <a:spLocks noGrp="1"/>
          </p:cNvSpPr>
          <p:nvPr>
            <p:ph sz="quarter" idx="1"/>
          </p:nvPr>
        </p:nvSpPr>
        <p:spPr>
          <a:xfrm>
            <a:off x="457200" y="1219200"/>
            <a:ext cx="8229600" cy="5334000"/>
          </a:xfrm>
        </p:spPr>
        <p:txBody>
          <a:bodyPr/>
          <a:lstStyle/>
          <a:p>
            <a:pPr>
              <a:buNone/>
            </a:pPr>
            <a:r>
              <a:rPr lang="en-US" dirty="0" smtClean="0"/>
              <a:t> </a:t>
            </a:r>
            <a:endParaRPr lang="en-US" dirty="0"/>
          </a:p>
        </p:txBody>
      </p:sp>
      <p:graphicFrame>
        <p:nvGraphicFramePr>
          <p:cNvPr id="4" name="Table 3"/>
          <p:cNvGraphicFramePr>
            <a:graphicFrameLocks noGrp="1"/>
          </p:cNvGraphicFramePr>
          <p:nvPr/>
        </p:nvGraphicFramePr>
        <p:xfrm>
          <a:off x="228600" y="685803"/>
          <a:ext cx="8534400" cy="5806214"/>
        </p:xfrm>
        <a:graphic>
          <a:graphicData uri="http://schemas.openxmlformats.org/drawingml/2006/table">
            <a:tbl>
              <a:tblPr firstRow="1" bandRow="1">
                <a:tableStyleId>{5C22544A-7EE6-4342-B048-85BDC9FD1C3A}</a:tableStyleId>
              </a:tblPr>
              <a:tblGrid>
                <a:gridCol w="2844800"/>
                <a:gridCol w="2844800"/>
                <a:gridCol w="2844800"/>
              </a:tblGrid>
              <a:tr h="616373">
                <a:tc>
                  <a:txBody>
                    <a:bodyPr/>
                    <a:lstStyle/>
                    <a:p>
                      <a:r>
                        <a:rPr lang="en-US" dirty="0" smtClean="0"/>
                        <a:t>Type of Beneficiary</a:t>
                      </a:r>
                      <a:r>
                        <a:rPr lang="en-US" baseline="0" dirty="0" smtClean="0"/>
                        <a:t> </a:t>
                      </a:r>
                      <a:endParaRPr lang="en-US" dirty="0"/>
                    </a:p>
                  </a:txBody>
                  <a:tcPr/>
                </a:tc>
                <a:tc>
                  <a:txBody>
                    <a:bodyPr/>
                    <a:lstStyle/>
                    <a:p>
                      <a:r>
                        <a:rPr lang="en-US" dirty="0" smtClean="0"/>
                        <a:t>Type of </a:t>
                      </a:r>
                      <a:r>
                        <a:rPr lang="en-US" baseline="0" dirty="0" smtClean="0"/>
                        <a:t> Data head </a:t>
                      </a:r>
                      <a:endParaRPr lang="en-US" dirty="0"/>
                    </a:p>
                  </a:txBody>
                  <a:tcPr/>
                </a:tc>
                <a:tc>
                  <a:txBody>
                    <a:bodyPr/>
                    <a:lstStyle/>
                    <a:p>
                      <a:r>
                        <a:rPr lang="en-US" dirty="0" smtClean="0"/>
                        <a:t>%</a:t>
                      </a:r>
                      <a:r>
                        <a:rPr lang="en-US" baseline="0" dirty="0" smtClean="0"/>
                        <a:t> of Inconsistencies </a:t>
                      </a:r>
                      <a:endParaRPr lang="en-US" dirty="0"/>
                    </a:p>
                  </a:txBody>
                  <a:tcPr/>
                </a:tc>
              </a:tr>
              <a:tr h="366720">
                <a:tc rowSpan="9">
                  <a:txBody>
                    <a:bodyPr/>
                    <a:lstStyle/>
                    <a:p>
                      <a:endParaRPr lang="en-US" sz="1800" dirty="0" smtClean="0">
                        <a:cs typeface="Arial" charset="0"/>
                      </a:endParaRPr>
                    </a:p>
                    <a:p>
                      <a:endParaRPr lang="en-US" sz="1800" dirty="0" smtClean="0">
                        <a:cs typeface="Arial" charset="0"/>
                      </a:endParaRPr>
                    </a:p>
                    <a:p>
                      <a:r>
                        <a:rPr lang="en-US" sz="1800" b="1" dirty="0" smtClean="0">
                          <a:cs typeface="Arial" charset="0"/>
                        </a:rPr>
                        <a:t>Children</a:t>
                      </a:r>
                      <a:r>
                        <a:rPr lang="en-US" sz="1800" b="1" baseline="0" dirty="0" smtClean="0">
                          <a:cs typeface="Arial" charset="0"/>
                        </a:rPr>
                        <a:t> 3-6 years </a:t>
                      </a:r>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endParaRPr lang="en-US" sz="1800" b="1" dirty="0" smtClean="0">
                        <a:cs typeface="+mn-cs"/>
                      </a:endParaRPr>
                    </a:p>
                    <a:p>
                      <a:r>
                        <a:rPr lang="en-US" sz="1800" b="1" dirty="0" smtClean="0">
                          <a:cs typeface="+mn-cs"/>
                        </a:rPr>
                        <a:t>Number</a:t>
                      </a:r>
                      <a:r>
                        <a:rPr lang="en-US" sz="1800" b="1" baseline="0" dirty="0" smtClean="0">
                          <a:cs typeface="+mn-cs"/>
                        </a:rPr>
                        <a:t> Interviewed- 4000</a:t>
                      </a:r>
                      <a:endParaRPr lang="en-US" sz="1800" b="1" dirty="0" smtClean="0">
                        <a:cs typeface="Arial" charset="0"/>
                      </a:endParaRPr>
                    </a:p>
                  </a:txBody>
                  <a:tcPr/>
                </a:tc>
                <a:tc>
                  <a:txBody>
                    <a:bodyPr/>
                    <a:lstStyle/>
                    <a:p>
                      <a:pPr marL="457200" indent="-457200">
                        <a:buFontTx/>
                        <a:buNone/>
                        <a:defRPr/>
                      </a:pPr>
                      <a:r>
                        <a:rPr lang="en-US" sz="1800" dirty="0" smtClean="0"/>
                        <a:t>Weight of the child</a:t>
                      </a:r>
                    </a:p>
                  </a:txBody>
                  <a:tcPr/>
                </a:tc>
                <a:tc>
                  <a:txBody>
                    <a:bodyPr/>
                    <a:lstStyle/>
                    <a:p>
                      <a:r>
                        <a:rPr lang="en-US" dirty="0" smtClean="0"/>
                        <a:t>37%</a:t>
                      </a:r>
                      <a:endParaRPr lang="en-US" dirty="0"/>
                    </a:p>
                  </a:txBody>
                  <a:tcPr/>
                </a:tc>
              </a:tr>
              <a:tr h="624877">
                <a:tc vMerge="1">
                  <a:txBody>
                    <a:bodyPr/>
                    <a:lstStyle/>
                    <a:p>
                      <a:endParaRPr lang="en-US" dirty="0"/>
                    </a:p>
                  </a:txBody>
                  <a:tcPr/>
                </a:tc>
                <a:tc>
                  <a:txBody>
                    <a:bodyPr/>
                    <a:lstStyle/>
                    <a:p>
                      <a:r>
                        <a:rPr lang="en-US" sz="1800" dirty="0" smtClean="0"/>
                        <a:t>weight recorded in growth monitoring chart </a:t>
                      </a:r>
                      <a:endParaRPr lang="en-US" dirty="0"/>
                    </a:p>
                  </a:txBody>
                  <a:tcPr/>
                </a:tc>
                <a:tc>
                  <a:txBody>
                    <a:bodyPr/>
                    <a:lstStyle/>
                    <a:p>
                      <a:r>
                        <a:rPr lang="en-US" dirty="0" smtClean="0"/>
                        <a:t>48%</a:t>
                      </a:r>
                      <a:endParaRPr lang="en-US" dirty="0"/>
                    </a:p>
                  </a:txBody>
                  <a:tcPr/>
                </a:tc>
              </a:tr>
              <a:tr h="624877">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Grade of malnutrition</a:t>
                      </a:r>
                    </a:p>
                    <a:p>
                      <a:endParaRPr lang="en-US" dirty="0"/>
                    </a:p>
                  </a:txBody>
                  <a:tcPr/>
                </a:tc>
                <a:tc>
                  <a:txBody>
                    <a:bodyPr/>
                    <a:lstStyle/>
                    <a:p>
                      <a:r>
                        <a:rPr lang="en-US" dirty="0" smtClean="0"/>
                        <a:t>29%</a:t>
                      </a:r>
                      <a:endParaRPr lang="en-US" dirty="0"/>
                    </a:p>
                  </a:txBody>
                  <a:tcPr/>
                </a:tc>
              </a:tr>
              <a:tr h="624877">
                <a:tc vMerge="1">
                  <a:txBody>
                    <a:bodyPr/>
                    <a:lstStyle/>
                    <a:p>
                      <a:endParaRPr lang="en-US" sz="1800"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Last health checkup  </a:t>
                      </a:r>
                    </a:p>
                    <a:p>
                      <a:endParaRPr lang="en-US" dirty="0"/>
                    </a:p>
                  </a:txBody>
                  <a:tcPr/>
                </a:tc>
                <a:tc>
                  <a:txBody>
                    <a:bodyPr/>
                    <a:lstStyle/>
                    <a:p>
                      <a:r>
                        <a:rPr lang="en-US" dirty="0" smtClean="0"/>
                        <a:t>34%</a:t>
                      </a:r>
                      <a:endParaRPr lang="en-US" dirty="0"/>
                    </a:p>
                  </a:txBody>
                  <a:tcPr/>
                </a:tc>
              </a:tr>
              <a:tr h="624877">
                <a:tc vMerge="1">
                  <a:txBody>
                    <a:bodyPr/>
                    <a:lstStyle/>
                    <a:p>
                      <a:endParaRPr lang="en-US" sz="1800" dirty="0" smtClean="0">
                        <a:cs typeface="Arial" charset="0"/>
                      </a:endParaRPr>
                    </a:p>
                  </a:txBody>
                  <a:tcPr/>
                </a:tc>
                <a:tc>
                  <a:txBody>
                    <a:bodyPr/>
                    <a:lstStyle/>
                    <a:p>
                      <a:r>
                        <a:rPr lang="en-US" sz="1800" dirty="0" smtClean="0"/>
                        <a:t>Status of immunization of children </a:t>
                      </a:r>
                      <a:endParaRPr lang="en-US" dirty="0"/>
                    </a:p>
                  </a:txBody>
                  <a:tcPr/>
                </a:tc>
                <a:tc>
                  <a:txBody>
                    <a:bodyPr/>
                    <a:lstStyle/>
                    <a:p>
                      <a:r>
                        <a:rPr lang="en-US" dirty="0" smtClean="0"/>
                        <a:t>40%</a:t>
                      </a:r>
                      <a:endParaRPr lang="en-US" dirty="0"/>
                    </a:p>
                  </a:txBody>
                  <a:tcPr/>
                </a:tc>
              </a:tr>
              <a:tr h="366268">
                <a:tc vMerge="1">
                  <a:txBody>
                    <a:bodyPr/>
                    <a:lstStyle/>
                    <a:p>
                      <a:endParaRPr lang="en-US" sz="1800" b="1" dirty="0" smtClean="0">
                        <a:cs typeface="Arial" charset="0"/>
                      </a:endParaRPr>
                    </a:p>
                  </a:txBody>
                  <a:tcPr/>
                </a:tc>
                <a:tc>
                  <a:txBody>
                    <a:bodyPr/>
                    <a:lstStyle/>
                    <a:p>
                      <a:r>
                        <a:rPr lang="en-US" sz="1800" dirty="0" smtClean="0"/>
                        <a:t>Vitamin dosage </a:t>
                      </a:r>
                      <a:endParaRPr lang="en-US" dirty="0"/>
                    </a:p>
                  </a:txBody>
                  <a:tcPr/>
                </a:tc>
                <a:tc>
                  <a:txBody>
                    <a:bodyPr/>
                    <a:lstStyle/>
                    <a:p>
                      <a:r>
                        <a:rPr lang="en-US" dirty="0" smtClean="0"/>
                        <a:t>30%</a:t>
                      </a:r>
                      <a:endParaRPr lang="en-US" dirty="0"/>
                    </a:p>
                  </a:txBody>
                  <a:tcPr/>
                </a:tc>
              </a:tr>
              <a:tr h="624877">
                <a:tc vMerge="1">
                  <a:txBody>
                    <a:bodyPr/>
                    <a:lstStyle/>
                    <a:p>
                      <a:endParaRPr lang="en-US" sz="1800" b="1"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Supplementary nutrition</a:t>
                      </a:r>
                    </a:p>
                    <a:p>
                      <a:endParaRPr lang="en-US" dirty="0"/>
                    </a:p>
                  </a:txBody>
                  <a:tcPr/>
                </a:tc>
                <a:tc>
                  <a:txBody>
                    <a:bodyPr/>
                    <a:lstStyle/>
                    <a:p>
                      <a:r>
                        <a:rPr lang="en-US" dirty="0" smtClean="0"/>
                        <a:t>20%</a:t>
                      </a:r>
                      <a:endParaRPr lang="en-US" dirty="0"/>
                    </a:p>
                  </a:txBody>
                  <a:tcPr/>
                </a:tc>
              </a:tr>
              <a:tr h="624877">
                <a:tc vMerge="1">
                  <a:txBody>
                    <a:bodyPr/>
                    <a:lstStyle/>
                    <a:p>
                      <a:endParaRPr lang="en-US" sz="1800" b="1" dirty="0" smtClean="0">
                        <a:cs typeface="Arial"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PSE: Date of admission</a:t>
                      </a:r>
                    </a:p>
                    <a:p>
                      <a:endParaRPr lang="en-US" dirty="0"/>
                    </a:p>
                  </a:txBody>
                  <a:tcPr/>
                </a:tc>
                <a:tc>
                  <a:txBody>
                    <a:bodyPr/>
                    <a:lstStyle/>
                    <a:p>
                      <a:r>
                        <a:rPr lang="en-US" dirty="0" smtClean="0"/>
                        <a:t>41%</a:t>
                      </a:r>
                      <a:endParaRPr lang="en-US" dirty="0"/>
                    </a:p>
                  </a:txBody>
                  <a:tcPr/>
                </a:tc>
              </a:tr>
              <a:tr h="616373">
                <a:tc vMerge="1">
                  <a:txBody>
                    <a:bodyPr/>
                    <a:lstStyle/>
                    <a:p>
                      <a:endParaRPr lang="en-US" sz="1800" b="1" dirty="0" smtClean="0">
                        <a:cs typeface="Arial" charset="0"/>
                      </a:endParaRPr>
                    </a:p>
                  </a:txBody>
                  <a:tcPr/>
                </a:tc>
                <a:tc>
                  <a:txBody>
                    <a:bodyPr/>
                    <a:lstStyle/>
                    <a:p>
                      <a:r>
                        <a:rPr lang="en-US" sz="1800" dirty="0" smtClean="0"/>
                        <a:t>Leaving pre-school </a:t>
                      </a:r>
                      <a:endParaRPr lang="en-US" dirty="0"/>
                    </a:p>
                  </a:txBody>
                  <a:tcPr/>
                </a:tc>
                <a:tc>
                  <a:txBody>
                    <a:bodyPr/>
                    <a:lstStyle/>
                    <a:p>
                      <a:r>
                        <a:rPr lang="en-US" dirty="0" smtClean="0"/>
                        <a:t>25% </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(Contd…)</a:t>
            </a:r>
            <a:endParaRPr lang="en-US" dirty="0"/>
          </a:p>
        </p:txBody>
      </p:sp>
      <p:sp>
        <p:nvSpPr>
          <p:cNvPr id="3" name="Content Placeholder 2"/>
          <p:cNvSpPr>
            <a:spLocks noGrp="1"/>
          </p:cNvSpPr>
          <p:nvPr>
            <p:ph sz="quarter" idx="1"/>
          </p:nvPr>
        </p:nvSpPr>
        <p:spPr>
          <a:xfrm>
            <a:off x="457200" y="1219200"/>
            <a:ext cx="8229600" cy="5105400"/>
          </a:xfrm>
        </p:spPr>
        <p:txBody>
          <a:bodyPr>
            <a:normAutofit fontScale="92500" lnSpcReduction="20000"/>
          </a:bodyPr>
          <a:lstStyle/>
          <a:p>
            <a:r>
              <a:rPr lang="en-US" b="1" dirty="0" smtClean="0"/>
              <a:t>Objective 2:</a:t>
            </a:r>
            <a:r>
              <a:rPr lang="en-US" dirty="0" smtClean="0"/>
              <a:t> To assess the AWWs skill level </a:t>
            </a:r>
            <a:r>
              <a:rPr lang="en-US" b="1" dirty="0" smtClean="0"/>
              <a:t> </a:t>
            </a:r>
          </a:p>
          <a:p>
            <a:endParaRPr lang="en-US" b="1" dirty="0" smtClean="0"/>
          </a:p>
          <a:p>
            <a:r>
              <a:rPr lang="en-US" sz="2800" dirty="0" smtClean="0">
                <a:cs typeface="Arial" charset="0"/>
              </a:rPr>
              <a:t>73% AWWs are 12th standard pass, 14% are 10</a:t>
            </a:r>
            <a:r>
              <a:rPr lang="en-US" sz="2800" baseline="30000" dirty="0" smtClean="0">
                <a:cs typeface="Arial" charset="0"/>
              </a:rPr>
              <a:t>th</a:t>
            </a:r>
            <a:r>
              <a:rPr lang="en-US" sz="2800" dirty="0" smtClean="0">
                <a:cs typeface="Arial" charset="0"/>
              </a:rPr>
              <a:t> pass, 12% are primary educated, and 1% are illiterate</a:t>
            </a:r>
          </a:p>
          <a:p>
            <a:pPr>
              <a:buNone/>
            </a:pPr>
            <a:endParaRPr lang="en-US" sz="2800" dirty="0" smtClean="0">
              <a:cs typeface="Arial" charset="0"/>
            </a:endParaRPr>
          </a:p>
          <a:p>
            <a:r>
              <a:rPr lang="en-US" sz="2800" dirty="0" smtClean="0">
                <a:cs typeface="Arial" charset="0"/>
              </a:rPr>
              <a:t>81% of the AWWs received orientation training and 60% received refresher training </a:t>
            </a:r>
          </a:p>
          <a:p>
            <a:pPr>
              <a:buNone/>
            </a:pPr>
            <a:endParaRPr lang="en-US" sz="2800" dirty="0" smtClean="0">
              <a:cs typeface="Arial" charset="0"/>
            </a:endParaRPr>
          </a:p>
          <a:p>
            <a:r>
              <a:rPr lang="en-US" sz="2800" dirty="0" smtClean="0">
                <a:cs typeface="Arial" charset="0"/>
              </a:rPr>
              <a:t>Trainings on growth monitoring (34%), Immunization (35%), PSE (33%)  and IYCF (31%) appear significantly low</a:t>
            </a:r>
          </a:p>
          <a:p>
            <a:pPr>
              <a:buNone/>
            </a:pPr>
            <a:endParaRPr lang="en-US" sz="2800" dirty="0" smtClean="0">
              <a:cs typeface="Arial" charset="0"/>
            </a:endParaRPr>
          </a:p>
          <a:p>
            <a:r>
              <a:rPr lang="en-US" sz="2800" dirty="0" smtClean="0">
                <a:cs typeface="Arial" charset="0"/>
              </a:rPr>
              <a:t>Immunization register which was available with 78% AWW</a:t>
            </a:r>
          </a:p>
          <a:p>
            <a:endParaRPr lang="en-US" sz="2800" dirty="0" smtClean="0">
              <a:cs typeface="Arial" charset="0"/>
            </a:endParaRPr>
          </a:p>
          <a:p>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(Contd….) </a:t>
            </a:r>
            <a:endParaRPr lang="en-US" dirty="0"/>
          </a:p>
        </p:txBody>
      </p:sp>
      <p:sp>
        <p:nvSpPr>
          <p:cNvPr id="3" name="Content Placeholder 2"/>
          <p:cNvSpPr>
            <a:spLocks noGrp="1"/>
          </p:cNvSpPr>
          <p:nvPr>
            <p:ph sz="quarter" idx="1"/>
          </p:nvPr>
        </p:nvSpPr>
        <p:spPr/>
        <p:txBody>
          <a:bodyPr>
            <a:normAutofit fontScale="85000" lnSpcReduction="10000"/>
          </a:bodyPr>
          <a:lstStyle/>
          <a:p>
            <a:r>
              <a:rPr lang="en-US" b="1" dirty="0" smtClean="0"/>
              <a:t>Objective 3 : </a:t>
            </a:r>
            <a:r>
              <a:rPr lang="en-US" dirty="0" smtClean="0"/>
              <a:t>To identify bottlenecks and gaps in collection, compilation, processing and reporting as well as quality of data at all levels especially at AWWs level</a:t>
            </a:r>
          </a:p>
          <a:p>
            <a:endParaRPr lang="en-US" dirty="0" smtClean="0"/>
          </a:p>
          <a:p>
            <a:r>
              <a:rPr lang="en-US" sz="2800" dirty="0" smtClean="0">
                <a:cs typeface="Arial" charset="0"/>
              </a:rPr>
              <a:t>81% of the AWW claim to make home visits daily but that does not validate from the responses of the beneficiaries</a:t>
            </a:r>
          </a:p>
          <a:p>
            <a:pPr>
              <a:buNone/>
            </a:pPr>
            <a:endParaRPr lang="en-US" sz="2800" dirty="0" smtClean="0">
              <a:cs typeface="Arial" charset="0"/>
            </a:endParaRPr>
          </a:p>
          <a:p>
            <a:r>
              <a:rPr lang="en-US" sz="2800" dirty="0" smtClean="0">
                <a:cs typeface="Arial" charset="0"/>
              </a:rPr>
              <a:t>97% of the AWWs are aware of MUAC but 30-35% inconsistencies appear in the grading of children</a:t>
            </a:r>
          </a:p>
          <a:p>
            <a:pPr>
              <a:buNone/>
            </a:pPr>
            <a:endParaRPr lang="en-US" sz="2800" dirty="0" smtClean="0">
              <a:cs typeface="Arial" charset="0"/>
            </a:endParaRPr>
          </a:p>
          <a:p>
            <a:r>
              <a:rPr lang="en-US" sz="2800" dirty="0" smtClean="0">
                <a:cs typeface="Arial" charset="0"/>
              </a:rPr>
              <a:t>Pre-occupation of beneficiaries (57%)</a:t>
            </a:r>
          </a:p>
          <a:p>
            <a:pPr>
              <a:buNone/>
            </a:pPr>
            <a:endParaRPr lang="en-US" sz="2800" dirty="0" smtClean="0">
              <a:cs typeface="Arial" charset="0"/>
            </a:endParaRPr>
          </a:p>
          <a:p>
            <a:r>
              <a:rPr lang="en-US" sz="2800" dirty="0" smtClean="0">
                <a:cs typeface="Arial" charset="0"/>
              </a:rPr>
              <a:t>32% AWWs voiced dissatisfaction about MPR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776288"/>
          <a:ext cx="9144003" cy="6221410"/>
        </p:xfrm>
        <a:graphic>
          <a:graphicData uri="http://schemas.openxmlformats.org/drawingml/2006/table">
            <a:tbl>
              <a:tblPr firstRow="1" bandRow="1">
                <a:tableStyleId>{5C22544A-7EE6-4342-B048-85BDC9FD1C3A}</a:tableStyleId>
              </a:tblPr>
              <a:tblGrid>
                <a:gridCol w="3048000"/>
                <a:gridCol w="2133600"/>
                <a:gridCol w="2057402"/>
                <a:gridCol w="1905001"/>
              </a:tblGrid>
              <a:tr h="1128339">
                <a:tc>
                  <a:txBody>
                    <a:bodyPr/>
                    <a:lstStyle/>
                    <a:p>
                      <a:pPr marL="0" marR="0" algn="ctr">
                        <a:lnSpc>
                          <a:spcPct val="150000"/>
                        </a:lnSpc>
                        <a:spcBef>
                          <a:spcPts val="0"/>
                        </a:spcBef>
                        <a:spcAft>
                          <a:spcPts val="0"/>
                        </a:spcAft>
                        <a:tabLst>
                          <a:tab pos="481965" algn="l"/>
                        </a:tabLst>
                      </a:pPr>
                      <a:r>
                        <a:rPr lang="en-US" sz="1800" b="1" dirty="0">
                          <a:solidFill>
                            <a:srgbClr val="000000"/>
                          </a:solidFill>
                          <a:latin typeface="Times New Roman"/>
                          <a:ea typeface="Times New Roman"/>
                          <a:cs typeface="Times New Roman"/>
                        </a:rPr>
                        <a:t>Name of                                                                 the</a:t>
                      </a:r>
                      <a:endParaRPr lang="en-US" sz="1800" b="1" dirty="0">
                        <a:latin typeface="Calibri"/>
                        <a:ea typeface="Calibri"/>
                        <a:cs typeface="Times New Roman"/>
                      </a:endParaRPr>
                    </a:p>
                    <a:p>
                      <a:pPr marL="0" marR="0" algn="ctr">
                        <a:lnSpc>
                          <a:spcPct val="150000"/>
                        </a:lnSpc>
                        <a:spcBef>
                          <a:spcPts val="0"/>
                        </a:spcBef>
                        <a:spcAft>
                          <a:spcPts val="0"/>
                        </a:spcAft>
                        <a:tabLst>
                          <a:tab pos="481965" algn="l"/>
                        </a:tabLst>
                      </a:pPr>
                      <a:r>
                        <a:rPr lang="en-US" sz="1800" b="1" dirty="0">
                          <a:solidFill>
                            <a:srgbClr val="000000"/>
                          </a:solidFill>
                          <a:latin typeface="Times New Roman"/>
                          <a:ea typeface="Times New Roman"/>
                          <a:cs typeface="Times New Roman"/>
                        </a:rPr>
                        <a:t> Register</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1" dirty="0">
                          <a:solidFill>
                            <a:srgbClr val="000000"/>
                          </a:solidFill>
                          <a:latin typeface="Times New Roman"/>
                          <a:ea typeface="Times New Roman"/>
                          <a:cs typeface="Times New Roman"/>
                        </a:rPr>
                        <a:t>% of availability of Registers</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1" dirty="0">
                          <a:solidFill>
                            <a:srgbClr val="000000"/>
                          </a:solidFill>
                          <a:latin typeface="Times New Roman"/>
                          <a:ea typeface="Times New Roman"/>
                          <a:cs typeface="Times New Roman"/>
                        </a:rPr>
                        <a:t>% of Printed out of available registers</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1" dirty="0">
                          <a:solidFill>
                            <a:srgbClr val="000000"/>
                          </a:solidFill>
                          <a:latin typeface="Times New Roman"/>
                          <a:ea typeface="Times New Roman"/>
                          <a:cs typeface="Times New Roman"/>
                        </a:rPr>
                        <a:t>% of Non-printed (self made)</a:t>
                      </a:r>
                      <a:endParaRPr lang="en-US" sz="1800" b="1" dirty="0">
                        <a:latin typeface="Calibri"/>
                        <a:ea typeface="Calibri"/>
                        <a:cs typeface="Times New Roman"/>
                      </a:endParaRPr>
                    </a:p>
                  </a:txBody>
                  <a:tcPr marL="68580" marR="68580" marT="0" marB="0" anchor="ctr"/>
                </a:tc>
              </a:tr>
              <a:tr h="780033">
                <a:tc>
                  <a:txBody>
                    <a:bodyPr/>
                    <a:lstStyle/>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 </a:t>
                      </a:r>
                      <a:endParaRPr lang="en-US" sz="1800" b="1" dirty="0">
                        <a:latin typeface="Calibri"/>
                        <a:ea typeface="Calibri"/>
                        <a:cs typeface="Times New Roman"/>
                      </a:endParaRPr>
                    </a:p>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Survey Register</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tabLst>
                          <a:tab pos="2146300" algn="l"/>
                        </a:tabLst>
                      </a:pPr>
                      <a:r>
                        <a:rPr lang="en-US" sz="1800" b="0" dirty="0">
                          <a:solidFill>
                            <a:srgbClr val="000000"/>
                          </a:solidFill>
                          <a:latin typeface="Times New Roman"/>
                          <a:ea typeface="Times New Roman"/>
                          <a:cs typeface="Times New Roman"/>
                        </a:rPr>
                        <a:t>92</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48</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52</a:t>
                      </a:r>
                      <a:endParaRPr lang="en-US" sz="1800" b="0" dirty="0">
                        <a:latin typeface="Calibri"/>
                        <a:ea typeface="Calibri"/>
                        <a:cs typeface="Times New Roman"/>
                      </a:endParaRPr>
                    </a:p>
                  </a:txBody>
                  <a:tcPr marL="68580" marR="68580" marT="0" marB="0" anchor="ctr"/>
                </a:tc>
              </a:tr>
              <a:tr h="780033">
                <a:tc>
                  <a:txBody>
                    <a:bodyPr/>
                    <a:lstStyle/>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Supplementary Nutrition Register</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a:solidFill>
                            <a:srgbClr val="000000"/>
                          </a:solidFill>
                          <a:latin typeface="Times New Roman"/>
                          <a:ea typeface="Times New Roman"/>
                          <a:cs typeface="Times New Roman"/>
                        </a:rPr>
                        <a:t>93</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49</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51</a:t>
                      </a:r>
                      <a:endParaRPr lang="en-US" sz="1800" b="0" dirty="0">
                        <a:latin typeface="Calibri"/>
                        <a:ea typeface="Calibri"/>
                        <a:cs typeface="Times New Roman"/>
                      </a:endParaRPr>
                    </a:p>
                  </a:txBody>
                  <a:tcPr marL="68580" marR="68580" marT="0" marB="0" anchor="ctr"/>
                </a:tc>
              </a:tr>
              <a:tr h="552346">
                <a:tc>
                  <a:txBody>
                    <a:bodyPr/>
                    <a:lstStyle/>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Immunization Register</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a:solidFill>
                            <a:srgbClr val="000000"/>
                          </a:solidFill>
                          <a:latin typeface="Times New Roman"/>
                          <a:ea typeface="Times New Roman"/>
                          <a:cs typeface="Times New Roman"/>
                        </a:rPr>
                        <a:t>78</a:t>
                      </a:r>
                      <a:endParaRPr lang="en-US" sz="1800" b="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48</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52</a:t>
                      </a:r>
                      <a:endParaRPr lang="en-US" sz="1800" b="0" dirty="0">
                        <a:latin typeface="Calibri"/>
                        <a:ea typeface="Calibri"/>
                        <a:cs typeface="Times New Roman"/>
                      </a:endParaRPr>
                    </a:p>
                  </a:txBody>
                  <a:tcPr marL="68580" marR="68580" marT="0" marB="0" anchor="ctr"/>
                </a:tc>
              </a:tr>
              <a:tr h="450329">
                <a:tc>
                  <a:txBody>
                    <a:bodyPr/>
                    <a:lstStyle/>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Weight Records</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a:solidFill>
                            <a:srgbClr val="000000"/>
                          </a:solidFill>
                          <a:latin typeface="Times New Roman"/>
                          <a:ea typeface="Times New Roman"/>
                          <a:cs typeface="Times New Roman"/>
                        </a:rPr>
                        <a:t>91</a:t>
                      </a:r>
                      <a:endParaRPr lang="en-US" sz="1800" b="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29</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71</a:t>
                      </a:r>
                      <a:endParaRPr lang="en-US" sz="1800" b="0" dirty="0">
                        <a:latin typeface="Calibri"/>
                        <a:ea typeface="Calibri"/>
                        <a:cs typeface="Times New Roman"/>
                      </a:endParaRPr>
                    </a:p>
                  </a:txBody>
                  <a:tcPr marL="68580" marR="68580" marT="0" marB="0" anchor="ctr"/>
                </a:tc>
              </a:tr>
              <a:tr h="780033">
                <a:tc>
                  <a:txBody>
                    <a:bodyPr/>
                    <a:lstStyle/>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Pre-school registration register</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a:solidFill>
                            <a:srgbClr val="000000"/>
                          </a:solidFill>
                          <a:latin typeface="Times New Roman"/>
                          <a:ea typeface="Times New Roman"/>
                          <a:cs typeface="Times New Roman"/>
                        </a:rPr>
                        <a:t>92</a:t>
                      </a:r>
                      <a:endParaRPr lang="en-US" sz="1800" b="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33</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67</a:t>
                      </a:r>
                      <a:endParaRPr lang="en-US" sz="1800" b="0" dirty="0">
                        <a:latin typeface="Calibri"/>
                        <a:ea typeface="Calibri"/>
                        <a:cs typeface="Times New Roman"/>
                      </a:endParaRPr>
                    </a:p>
                  </a:txBody>
                  <a:tcPr marL="68580" marR="68580" marT="0" marB="0" anchor="ctr"/>
                </a:tc>
              </a:tr>
              <a:tr h="780033">
                <a:tc>
                  <a:txBody>
                    <a:bodyPr/>
                    <a:lstStyle/>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Growth monitoring chart register</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a:solidFill>
                            <a:srgbClr val="000000"/>
                          </a:solidFill>
                          <a:latin typeface="Times New Roman"/>
                          <a:ea typeface="Times New Roman"/>
                          <a:cs typeface="Times New Roman"/>
                        </a:rPr>
                        <a:t>88</a:t>
                      </a:r>
                      <a:endParaRPr lang="en-US" sz="1800" b="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39</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61</a:t>
                      </a:r>
                      <a:endParaRPr lang="en-US" sz="1800" b="0" dirty="0">
                        <a:latin typeface="Calibri"/>
                        <a:ea typeface="Calibri"/>
                        <a:cs typeface="Times New Roman"/>
                      </a:endParaRPr>
                    </a:p>
                  </a:txBody>
                  <a:tcPr marL="68580" marR="68580" marT="0" marB="0" anchor="ctr"/>
                </a:tc>
              </a:tr>
              <a:tr h="692455">
                <a:tc>
                  <a:txBody>
                    <a:bodyPr/>
                    <a:lstStyle/>
                    <a:p>
                      <a:pPr marL="0" marR="0" algn="l">
                        <a:lnSpc>
                          <a:spcPct val="150000"/>
                        </a:lnSpc>
                        <a:spcBef>
                          <a:spcPts val="0"/>
                        </a:spcBef>
                        <a:spcAft>
                          <a:spcPts val="0"/>
                        </a:spcAft>
                      </a:pPr>
                      <a:r>
                        <a:rPr lang="en-US" sz="1800" b="1" dirty="0">
                          <a:solidFill>
                            <a:srgbClr val="000000"/>
                          </a:solidFill>
                          <a:latin typeface="Times New Roman"/>
                          <a:ea typeface="Times New Roman"/>
                          <a:cs typeface="Times New Roman"/>
                        </a:rPr>
                        <a:t>THR Register</a:t>
                      </a:r>
                      <a:endParaRPr lang="en-US" sz="1800" b="1"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a:solidFill>
                            <a:srgbClr val="000000"/>
                          </a:solidFill>
                          <a:latin typeface="Times New Roman"/>
                          <a:ea typeface="Times New Roman"/>
                          <a:cs typeface="Times New Roman"/>
                        </a:rPr>
                        <a:t>93</a:t>
                      </a:r>
                      <a:endParaRPr lang="en-US" sz="1800" b="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49</a:t>
                      </a:r>
                      <a:endParaRPr lang="en-US" sz="1800" b="0" dirty="0">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800" b="0" dirty="0" smtClean="0">
                          <a:solidFill>
                            <a:srgbClr val="000000"/>
                          </a:solidFill>
                          <a:latin typeface="Times New Roman"/>
                          <a:ea typeface="Times New Roman"/>
                          <a:cs typeface="Times New Roman"/>
                        </a:rPr>
                        <a:t>51</a:t>
                      </a:r>
                      <a:endParaRPr lang="en-US" sz="1800" b="0" dirty="0">
                        <a:latin typeface="Calibri"/>
                        <a:ea typeface="Calibri"/>
                        <a:cs typeface="Times New Roman"/>
                      </a:endParaRPr>
                    </a:p>
                  </a:txBody>
                  <a:tcPr marL="68580" marR="68580" marT="0" marB="0" anchor="ctr"/>
                </a:tc>
              </a:tr>
            </a:tbl>
          </a:graphicData>
        </a:graphic>
      </p:graphicFrame>
      <p:sp>
        <p:nvSpPr>
          <p:cNvPr id="23601" name="TextBox 4"/>
          <p:cNvSpPr txBox="1">
            <a:spLocks noChangeArrowheads="1"/>
          </p:cNvSpPr>
          <p:nvPr/>
        </p:nvSpPr>
        <p:spPr bwMode="auto">
          <a:xfrm>
            <a:off x="609600" y="0"/>
            <a:ext cx="7010400" cy="830263"/>
          </a:xfrm>
          <a:prstGeom prst="rect">
            <a:avLst/>
          </a:prstGeom>
          <a:noFill/>
          <a:ln w="9525">
            <a:noFill/>
            <a:miter lim="800000"/>
            <a:headEnd/>
            <a:tailEnd/>
          </a:ln>
        </p:spPr>
        <p:txBody>
          <a:bodyPr>
            <a:spAutoFit/>
          </a:bodyPr>
          <a:lstStyle/>
          <a:p>
            <a:pPr algn="ctr"/>
            <a:r>
              <a:rPr lang="en-US" sz="2400"/>
              <a:t>          </a:t>
            </a:r>
          </a:p>
          <a:p>
            <a:pPr algn="ctr"/>
            <a:r>
              <a:rPr lang="en-US" sz="2400"/>
              <a:t>               STATUS OF REGISTERS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a:t>
            </a:r>
            <a:endParaRPr lang="en-US" dirty="0"/>
          </a:p>
        </p:txBody>
      </p:sp>
      <p:sp>
        <p:nvSpPr>
          <p:cNvPr id="3" name="Content Placeholder 2"/>
          <p:cNvSpPr>
            <a:spLocks noGrp="1"/>
          </p:cNvSpPr>
          <p:nvPr>
            <p:ph sz="quarter" idx="1"/>
          </p:nvPr>
        </p:nvSpPr>
        <p:spPr>
          <a:xfrm>
            <a:off x="457200" y="1219200"/>
            <a:ext cx="8229600" cy="5257800"/>
          </a:xfrm>
        </p:spPr>
        <p:txBody>
          <a:bodyPr/>
          <a:lstStyle/>
          <a:p>
            <a:r>
              <a:rPr lang="en-US" b="1" i="1" dirty="0" smtClean="0"/>
              <a:t> </a:t>
            </a:r>
            <a:r>
              <a:rPr lang="en-US" dirty="0" smtClean="0"/>
              <a:t>Maternal and Child Health Programs constitute the significant foundation in determining the healthcare status of  all the countries in the world</a:t>
            </a:r>
          </a:p>
          <a:p>
            <a:pPr>
              <a:buNone/>
            </a:pPr>
            <a:endParaRPr lang="en-US" dirty="0" smtClean="0"/>
          </a:p>
          <a:p>
            <a:r>
              <a:rPr lang="en-US" dirty="0" smtClean="0"/>
              <a:t>In India IMR being highest in Madhya Pradesh (62 per 1000 live birth) and MMR at 269 per 1, 00,000 live births (SRS 2011) </a:t>
            </a:r>
          </a:p>
          <a:p>
            <a:pPr>
              <a:buNone/>
            </a:pPr>
            <a:endParaRPr lang="en-US" dirty="0" smtClean="0"/>
          </a:p>
          <a:p>
            <a:r>
              <a:rPr lang="en-US" dirty="0" smtClean="0"/>
              <a:t>To combat this challenge, the Integrated Child Development Scheme (ICDS) was launched in India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3" descr="C:\Documents and Settings\admin\Desktop\ICDS Related Photo &amp; Issues\Inconsitency\All the columns are not filled.jpg"/>
          <p:cNvPicPr>
            <a:picLocks noChangeAspect="1" noChangeArrowheads="1"/>
          </p:cNvPicPr>
          <p:nvPr/>
        </p:nvPicPr>
        <p:blipFill>
          <a:blip r:embed="rId2" cstate="print"/>
          <a:srcRect/>
          <a:stretch>
            <a:fillRect/>
          </a:stretch>
        </p:blipFill>
        <p:spPr bwMode="auto">
          <a:xfrm>
            <a:off x="228600" y="3733800"/>
            <a:ext cx="2057400" cy="2971800"/>
          </a:xfrm>
          <a:prstGeom prst="rect">
            <a:avLst/>
          </a:prstGeom>
          <a:noFill/>
          <a:ln w="9525">
            <a:noFill/>
            <a:miter lim="800000"/>
            <a:headEnd/>
            <a:tailEnd/>
          </a:ln>
        </p:spPr>
      </p:pic>
      <p:pic>
        <p:nvPicPr>
          <p:cNvPr id="28675" name="Picture 4" descr="C:\Documents and Settings\admin\Desktop\ICDS Related Photo &amp; Issues\Inconsitency\Alirajpur- torn and not well maintained records.jpg"/>
          <p:cNvPicPr>
            <a:picLocks noChangeAspect="1" noChangeArrowheads="1"/>
          </p:cNvPicPr>
          <p:nvPr/>
        </p:nvPicPr>
        <p:blipFill>
          <a:blip r:embed="rId3" cstate="print"/>
          <a:srcRect/>
          <a:stretch>
            <a:fillRect/>
          </a:stretch>
        </p:blipFill>
        <p:spPr bwMode="auto">
          <a:xfrm>
            <a:off x="6400800" y="228600"/>
            <a:ext cx="2514600" cy="3048000"/>
          </a:xfrm>
          <a:prstGeom prst="rect">
            <a:avLst/>
          </a:prstGeom>
          <a:noFill/>
          <a:ln w="9525">
            <a:noFill/>
            <a:miter lim="800000"/>
            <a:headEnd/>
            <a:tailEnd/>
          </a:ln>
        </p:spPr>
      </p:pic>
      <p:pic>
        <p:nvPicPr>
          <p:cNvPr id="28676" name="Picture 5" descr="C:\Documents and Settings\admin\Desktop\ICDS Related Photo &amp; Issues\Inconsitency\ill maintain Record  &amp; data.jpg"/>
          <p:cNvPicPr>
            <a:picLocks noChangeAspect="1" noChangeArrowheads="1"/>
          </p:cNvPicPr>
          <p:nvPr/>
        </p:nvPicPr>
        <p:blipFill>
          <a:blip r:embed="rId4" cstate="print"/>
          <a:srcRect/>
          <a:stretch>
            <a:fillRect/>
          </a:stretch>
        </p:blipFill>
        <p:spPr bwMode="auto">
          <a:xfrm>
            <a:off x="2286000" y="228600"/>
            <a:ext cx="3940175" cy="2819400"/>
          </a:xfrm>
          <a:prstGeom prst="rect">
            <a:avLst/>
          </a:prstGeom>
          <a:noFill/>
          <a:ln w="9525">
            <a:noFill/>
            <a:miter lim="800000"/>
            <a:headEnd/>
            <a:tailEnd/>
          </a:ln>
        </p:spPr>
      </p:pic>
      <p:pic>
        <p:nvPicPr>
          <p:cNvPr id="28677" name="Picture 6" descr="C:\Documents and Settings\admin\Desktop\ICDS Related Photo &amp; Issues\Inconsitency\incomplete Register in bhabra-.jpg"/>
          <p:cNvPicPr>
            <a:picLocks noChangeAspect="1" noChangeArrowheads="1"/>
          </p:cNvPicPr>
          <p:nvPr/>
        </p:nvPicPr>
        <p:blipFill>
          <a:blip r:embed="rId5" cstate="print"/>
          <a:srcRect/>
          <a:stretch>
            <a:fillRect/>
          </a:stretch>
        </p:blipFill>
        <p:spPr bwMode="auto">
          <a:xfrm>
            <a:off x="228600" y="228600"/>
            <a:ext cx="1905000" cy="3276600"/>
          </a:xfrm>
          <a:prstGeom prst="rect">
            <a:avLst/>
          </a:prstGeom>
          <a:noFill/>
          <a:ln w="9525">
            <a:noFill/>
            <a:miter lim="800000"/>
            <a:headEnd/>
            <a:tailEnd/>
          </a:ln>
        </p:spPr>
      </p:pic>
      <p:pic>
        <p:nvPicPr>
          <p:cNvPr id="28678" name="Picture 7" descr="C:\Documents and Settings\admin\Desktop\ICDS Related Photo &amp; Issues\Inconsitency\incomplete register 1.jpg"/>
          <p:cNvPicPr>
            <a:picLocks noChangeAspect="1" noChangeArrowheads="1"/>
          </p:cNvPicPr>
          <p:nvPr/>
        </p:nvPicPr>
        <p:blipFill>
          <a:blip r:embed="rId6" cstate="print"/>
          <a:srcRect/>
          <a:stretch>
            <a:fillRect/>
          </a:stretch>
        </p:blipFill>
        <p:spPr bwMode="auto">
          <a:xfrm>
            <a:off x="6605588" y="3429000"/>
            <a:ext cx="2309812" cy="3319463"/>
          </a:xfrm>
          <a:prstGeom prst="rect">
            <a:avLst/>
          </a:prstGeom>
          <a:noFill/>
          <a:ln w="9525">
            <a:noFill/>
            <a:miter lim="800000"/>
            <a:headEnd/>
            <a:tailEnd/>
          </a:ln>
        </p:spPr>
      </p:pic>
      <p:pic>
        <p:nvPicPr>
          <p:cNvPr id="28679" name="Picture 8" descr="C:\Documents and Settings\admin\Desktop\ICDS Related Photo &amp; Issues\Inconsitency\incomplete data in DOB.Jpg"/>
          <p:cNvPicPr>
            <a:picLocks noChangeAspect="1" noChangeArrowheads="1"/>
          </p:cNvPicPr>
          <p:nvPr/>
        </p:nvPicPr>
        <p:blipFill>
          <a:blip r:embed="rId7" cstate="print"/>
          <a:srcRect/>
          <a:stretch>
            <a:fillRect/>
          </a:stretch>
        </p:blipFill>
        <p:spPr bwMode="auto">
          <a:xfrm>
            <a:off x="2438400" y="3352800"/>
            <a:ext cx="3886200" cy="3276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Findings(Contd…) </a:t>
            </a:r>
            <a:endParaRPr lang="en-US" dirty="0"/>
          </a:p>
        </p:txBody>
      </p:sp>
      <p:sp>
        <p:nvSpPr>
          <p:cNvPr id="3" name="Content Placeholder 2"/>
          <p:cNvSpPr>
            <a:spLocks noGrp="1"/>
          </p:cNvSpPr>
          <p:nvPr>
            <p:ph sz="quarter" idx="1"/>
          </p:nvPr>
        </p:nvSpPr>
        <p:spPr>
          <a:xfrm>
            <a:off x="457200" y="1219200"/>
            <a:ext cx="8229600" cy="5029200"/>
          </a:xfrm>
        </p:spPr>
        <p:txBody>
          <a:bodyPr/>
          <a:lstStyle/>
          <a:p>
            <a:r>
              <a:rPr lang="en-US" b="1" dirty="0" smtClean="0"/>
              <a:t>Objective 4:</a:t>
            </a:r>
            <a:r>
              <a:rPr lang="en-US" dirty="0" smtClean="0"/>
              <a:t> To guide/suggest improvement in quality of data generated through internal MIS of WCD</a:t>
            </a:r>
          </a:p>
          <a:p>
            <a:endParaRPr lang="en-US" b="1" dirty="0" smtClean="0"/>
          </a:p>
          <a:p>
            <a:r>
              <a:rPr lang="en-US" b="1" dirty="0" smtClean="0"/>
              <a:t> </a:t>
            </a:r>
            <a:r>
              <a:rPr lang="en-US" sz="2800" dirty="0" smtClean="0">
                <a:cs typeface="Arial" charset="0"/>
              </a:rPr>
              <a:t>Major suggestions for improvement in the current MPR system are:- </a:t>
            </a:r>
          </a:p>
          <a:p>
            <a:r>
              <a:rPr lang="en-US" sz="2800" dirty="0" smtClean="0">
                <a:cs typeface="Arial" charset="0"/>
              </a:rPr>
              <a:t>Reduce the number of registers (72%)</a:t>
            </a:r>
          </a:p>
          <a:p>
            <a:r>
              <a:rPr lang="en-US" sz="2800" dirty="0" smtClean="0">
                <a:cs typeface="Arial" charset="0"/>
              </a:rPr>
              <a:t>Simplified data heads (61%) </a:t>
            </a:r>
          </a:p>
          <a:p>
            <a:r>
              <a:rPr lang="en-US" sz="2800" dirty="0" smtClean="0">
                <a:cs typeface="Arial" charset="0"/>
              </a:rPr>
              <a:t>Reporting data heads to be reduced(88%) </a:t>
            </a:r>
          </a:p>
          <a:p>
            <a:r>
              <a:rPr lang="en-US" sz="2800" dirty="0" smtClean="0">
                <a:cs typeface="Arial" charset="0"/>
              </a:rPr>
              <a:t>Improve supply of registers (24%) </a:t>
            </a:r>
          </a:p>
          <a:p>
            <a:r>
              <a:rPr lang="en-US" sz="2800" dirty="0" smtClean="0">
                <a:cs typeface="Arial" charset="0"/>
              </a:rPr>
              <a:t>supporting infrastructure</a:t>
            </a:r>
            <a:r>
              <a:rPr lang="en-US" sz="2800" dirty="0" smtClean="0">
                <a:latin typeface="Arial" charset="0"/>
                <a:cs typeface="Arial" charset="0"/>
              </a:rPr>
              <a:t> (24%)</a:t>
            </a:r>
          </a:p>
          <a:p>
            <a:endParaRPr 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and Recommendations:- </a:t>
            </a:r>
            <a:endParaRPr lang="en-US" dirty="0"/>
          </a:p>
        </p:txBody>
      </p:sp>
      <p:graphicFrame>
        <p:nvGraphicFramePr>
          <p:cNvPr id="4" name="Content Placeholder 3"/>
          <p:cNvGraphicFramePr>
            <a:graphicFrameLocks noGrp="1"/>
          </p:cNvGraphicFramePr>
          <p:nvPr>
            <p:ph sz="quarter" idx="1"/>
          </p:nvPr>
        </p:nvGraphicFramePr>
        <p:xfrm>
          <a:off x="304800" y="1295400"/>
          <a:ext cx="8229600" cy="53086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Issues </a:t>
                      </a:r>
                      <a:endParaRPr lang="en-US" dirty="0"/>
                    </a:p>
                  </a:txBody>
                  <a:tcPr/>
                </a:tc>
                <a:tc>
                  <a:txBody>
                    <a:bodyPr/>
                    <a:lstStyle/>
                    <a:p>
                      <a:r>
                        <a:rPr lang="en-US" dirty="0" smtClean="0"/>
                        <a:t>Recommendations </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Low awareness on the Scope of work and Tools, inadequate understanding of the Indicators, process of documentation and reporting among AWWs</a:t>
                      </a:r>
                      <a:endParaRPr kumimoji="0" lang="en-US" sz="1800" kern="1200" dirty="0" smtClean="0">
                        <a:solidFill>
                          <a:schemeClr val="dk1"/>
                        </a:solidFill>
                        <a:latin typeface="+mn-lt"/>
                        <a:ea typeface="+mn-ea"/>
                        <a:cs typeface="+mn-cs"/>
                      </a:endParaRPr>
                    </a:p>
                    <a:p>
                      <a:endParaRPr lang="en-US" dirty="0"/>
                    </a:p>
                  </a:txBody>
                  <a:tcPr/>
                </a:tc>
                <a:tc>
                  <a:txBody>
                    <a:bodyPr/>
                    <a:lstStyle/>
                    <a:p>
                      <a:pPr>
                        <a:buFont typeface="Wingdings" pitchFamily="2" charset="2"/>
                        <a:buChar char="§"/>
                      </a:pPr>
                      <a:r>
                        <a:rPr lang="en-US" b="1" dirty="0" smtClean="0"/>
                        <a:t>Capacity Building </a:t>
                      </a:r>
                      <a:r>
                        <a:rPr lang="en-US" b="1" baseline="0" dirty="0" smtClean="0"/>
                        <a:t> </a:t>
                      </a:r>
                    </a:p>
                    <a:p>
                      <a:pPr>
                        <a:buFont typeface="Wingdings" pitchFamily="2" charset="2"/>
                        <a:buChar char="§"/>
                      </a:pPr>
                      <a:endParaRPr lang="en-US" b="1" baseline="0" dirty="0" smtClean="0"/>
                    </a:p>
                    <a:p>
                      <a:pPr>
                        <a:buFont typeface="Wingdings" pitchFamily="2" charset="2"/>
                        <a:buChar char="§"/>
                      </a:pPr>
                      <a:r>
                        <a:rPr lang="en-US" b="1" baseline="0" dirty="0" smtClean="0"/>
                        <a:t>Standardized MPR format </a:t>
                      </a:r>
                    </a:p>
                    <a:p>
                      <a:pPr>
                        <a:buFont typeface="Wingdings" pitchFamily="2" charset="2"/>
                        <a:buChar char="§"/>
                      </a:pPr>
                      <a:endParaRPr lang="en-US" b="1" baseline="0" dirty="0" smtClean="0"/>
                    </a:p>
                    <a:p>
                      <a:pPr>
                        <a:buFont typeface="Wingdings" pitchFamily="2" charset="2"/>
                        <a:buChar char="§"/>
                      </a:pPr>
                      <a:r>
                        <a:rPr kumimoji="0" lang="en-US" sz="1800" b="1" u="none" kern="1200" dirty="0" smtClean="0">
                          <a:solidFill>
                            <a:schemeClr val="dk1"/>
                          </a:solidFill>
                          <a:latin typeface="+mn-lt"/>
                          <a:ea typeface="+mn-ea"/>
                          <a:cs typeface="+mn-cs"/>
                        </a:rPr>
                        <a:t>Adolescent girls to be inducted as AWWs to encourage local resource</a:t>
                      </a:r>
                      <a:endParaRPr lang="en-US" b="1" u="none" baseline="0" dirty="0" smtClean="0"/>
                    </a:p>
                    <a:p>
                      <a:endParaRPr lang="en-US"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Inadequate availability of Resources to facilitate scope of work allocated to AWWs</a:t>
                      </a:r>
                      <a:endParaRPr kumimoji="0" lang="en-US" sz="1800" kern="1200" dirty="0" smtClean="0">
                        <a:solidFill>
                          <a:schemeClr val="dk1"/>
                        </a:solidFill>
                        <a:latin typeface="+mn-lt"/>
                        <a:ea typeface="+mn-ea"/>
                        <a:cs typeface="+mn-cs"/>
                      </a:endParaRPr>
                    </a:p>
                    <a:p>
                      <a:endParaRPr lang="en-US" dirty="0"/>
                    </a:p>
                  </a:txBody>
                  <a:tcPr/>
                </a:tc>
                <a:tc>
                  <a:txBody>
                    <a:bodyPr/>
                    <a:lstStyle/>
                    <a:p>
                      <a:pPr>
                        <a:buFont typeface="Wingdings" pitchFamily="2" charset="2"/>
                        <a:buChar char="§"/>
                      </a:pPr>
                      <a:r>
                        <a:rPr kumimoji="0" lang="en-US" sz="1800" b="1" kern="1200" dirty="0" smtClean="0">
                          <a:solidFill>
                            <a:schemeClr val="dk1"/>
                          </a:solidFill>
                          <a:latin typeface="+mn-lt"/>
                          <a:ea typeface="+mn-ea"/>
                          <a:cs typeface="+mn-cs"/>
                        </a:rPr>
                        <a:t>Sustained supply of all resources to be made available</a:t>
                      </a:r>
                    </a:p>
                    <a:p>
                      <a:pPr>
                        <a:buFont typeface="Wingdings" pitchFamily="2" charset="2"/>
                        <a:buChar char="§"/>
                      </a:pPr>
                      <a:endParaRPr kumimoji="0" lang="en-US" sz="1800" b="1" kern="1200" dirty="0" smtClean="0">
                        <a:solidFill>
                          <a:schemeClr val="dk1"/>
                        </a:solidFill>
                        <a:latin typeface="+mn-lt"/>
                        <a:ea typeface="+mn-ea"/>
                        <a:cs typeface="+mn-cs"/>
                      </a:endParaRPr>
                    </a:p>
                    <a:p>
                      <a:pPr>
                        <a:buFont typeface="Wingdings" pitchFamily="2" charset="2"/>
                        <a:buChar char="§"/>
                      </a:pPr>
                      <a:r>
                        <a:rPr kumimoji="0" lang="en-US" sz="1800" b="1" kern="1200" dirty="0" smtClean="0">
                          <a:solidFill>
                            <a:schemeClr val="dk1"/>
                          </a:solidFill>
                          <a:latin typeface="+mn-lt"/>
                          <a:ea typeface="+mn-ea"/>
                          <a:cs typeface="+mn-cs"/>
                        </a:rPr>
                        <a:t>Well structured, self owned AWCs equipped with basic facilities</a:t>
                      </a:r>
                    </a:p>
                    <a:p>
                      <a:pPr>
                        <a:buFont typeface="Wingdings" pitchFamily="2" charset="2"/>
                        <a:buChar char="§"/>
                      </a:pPr>
                      <a:endParaRPr kumimoji="0" lang="en-US" sz="1800" b="1" kern="1200" dirty="0" smtClean="0">
                        <a:solidFill>
                          <a:schemeClr val="dk1"/>
                        </a:solidFill>
                        <a:latin typeface="+mn-lt"/>
                        <a:ea typeface="+mn-ea"/>
                        <a:cs typeface="+mn-cs"/>
                      </a:endParaRPr>
                    </a:p>
                    <a:p>
                      <a:pPr>
                        <a:buFont typeface="Wingdings" pitchFamily="2" charset="2"/>
                        <a:buChar char="§"/>
                      </a:pPr>
                      <a:r>
                        <a:rPr kumimoji="0" lang="en-US" sz="1800" b="1" kern="1200" dirty="0" smtClean="0">
                          <a:solidFill>
                            <a:schemeClr val="dk1"/>
                          </a:solidFill>
                          <a:latin typeface="+mn-lt"/>
                          <a:ea typeface="+mn-ea"/>
                          <a:cs typeface="+mn-cs"/>
                        </a:rPr>
                        <a:t>Skilled manpower</a:t>
                      </a:r>
                      <a:endParaRPr lang="en-US" b="1" dirty="0"/>
                    </a:p>
                  </a:txBody>
                  <a:tcPr/>
                </a:tc>
              </a:tr>
              <a:tr h="370840">
                <a:tc>
                  <a:txBody>
                    <a:bodyPr/>
                    <a:lstStyle/>
                    <a:p>
                      <a:r>
                        <a:rPr lang="en-US" b="1" dirty="0" smtClean="0"/>
                        <a:t>Lack of Co-ordination between Service</a:t>
                      </a:r>
                      <a:r>
                        <a:rPr lang="en-US" b="1" baseline="0" dirty="0" smtClean="0"/>
                        <a:t> providers </a:t>
                      </a:r>
                      <a:endParaRPr lang="en-US" b="1" dirty="0"/>
                    </a:p>
                  </a:txBody>
                  <a:tcPr/>
                </a:tc>
                <a:tc>
                  <a:txBody>
                    <a:bodyPr/>
                    <a:lstStyle/>
                    <a:p>
                      <a:pPr>
                        <a:buFont typeface="Wingdings" pitchFamily="2" charset="2"/>
                        <a:buChar char="§"/>
                      </a:pPr>
                      <a:r>
                        <a:rPr lang="en-US" b="1" dirty="0" smtClean="0"/>
                        <a:t>Proper orientation training </a:t>
                      </a:r>
                    </a:p>
                    <a:p>
                      <a:pPr>
                        <a:buFont typeface="Wingdings" pitchFamily="2" charset="2"/>
                        <a:buChar char="§"/>
                      </a:pPr>
                      <a:endParaRPr lang="en-US" b="1" dirty="0" smtClean="0"/>
                    </a:p>
                    <a:p>
                      <a:pPr>
                        <a:buFont typeface="Wingdings" pitchFamily="2" charset="2"/>
                        <a:buChar char="§"/>
                      </a:pPr>
                      <a:r>
                        <a:rPr lang="en-US" b="1" dirty="0" smtClean="0"/>
                        <a:t>Strict</a:t>
                      </a:r>
                      <a:r>
                        <a:rPr lang="en-US" b="1" baseline="0" dirty="0" smtClean="0"/>
                        <a:t> Monitoring system </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and Recommendations:- </a:t>
            </a:r>
            <a:endParaRPr lang="en-US" dirty="0"/>
          </a:p>
        </p:txBody>
      </p:sp>
      <p:graphicFrame>
        <p:nvGraphicFramePr>
          <p:cNvPr id="4" name="Content Placeholder 3"/>
          <p:cNvGraphicFramePr>
            <a:graphicFrameLocks noGrp="1"/>
          </p:cNvGraphicFramePr>
          <p:nvPr>
            <p:ph sz="quarter" idx="1"/>
          </p:nvPr>
        </p:nvGraphicFramePr>
        <p:xfrm>
          <a:off x="304800" y="1295400"/>
          <a:ext cx="8229600" cy="12852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Issues </a:t>
                      </a:r>
                      <a:endParaRPr lang="en-US" dirty="0"/>
                    </a:p>
                  </a:txBody>
                  <a:tcPr/>
                </a:tc>
                <a:tc>
                  <a:txBody>
                    <a:bodyPr/>
                    <a:lstStyle/>
                    <a:p>
                      <a:r>
                        <a:rPr lang="en-US" dirty="0" smtClean="0"/>
                        <a:t>Recommendations </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latin typeface="+mn-lt"/>
                          <a:ea typeface="+mn-ea"/>
                          <a:cs typeface="+mn-cs"/>
                        </a:rPr>
                        <a:t>Lack of monitoring and feedback mechanism</a:t>
                      </a:r>
                      <a:endParaRPr kumimoji="0" lang="en-US" sz="1800" kern="1200" dirty="0" smtClean="0">
                        <a:solidFill>
                          <a:schemeClr val="dk1"/>
                        </a:solidFill>
                        <a:latin typeface="+mn-lt"/>
                        <a:ea typeface="+mn-ea"/>
                        <a:cs typeface="+mn-cs"/>
                      </a:endParaRPr>
                    </a:p>
                  </a:txBody>
                  <a:tcPr/>
                </a:tc>
                <a:tc>
                  <a:txBody>
                    <a:bodyPr/>
                    <a:lstStyle/>
                    <a:p>
                      <a:r>
                        <a:rPr kumimoji="0" lang="en-US" sz="1800" b="1" kern="1200" dirty="0" smtClean="0">
                          <a:solidFill>
                            <a:schemeClr val="dk1"/>
                          </a:solidFill>
                          <a:latin typeface="+mn-lt"/>
                          <a:ea typeface="+mn-ea"/>
                          <a:cs typeface="+mn-cs"/>
                        </a:rPr>
                        <a:t>Intensive, regular, structured supportive supervision to be done at all levels </a:t>
                      </a:r>
                      <a:endParaRPr lang="en-US" b="1" dirty="0"/>
                    </a:p>
                  </a:txBody>
                  <a:tcPr/>
                </a:tc>
              </a:tr>
            </a:tbl>
          </a:graphicData>
        </a:graphic>
      </p:graphicFrame>
      <p:pic>
        <p:nvPicPr>
          <p:cNvPr id="5" name="Picture 4" descr="C:\Documents and Settings\admin\Local Settings\Temporary Internet Files\Content.Word\well maintain and hyginic Condition in  AWC.JPG"/>
          <p:cNvPicPr/>
          <p:nvPr/>
        </p:nvPicPr>
        <p:blipFill>
          <a:blip r:embed="rId2" cstate="print"/>
          <a:srcRect/>
          <a:stretch>
            <a:fillRect/>
          </a:stretch>
        </p:blipFill>
        <p:spPr bwMode="auto">
          <a:xfrm>
            <a:off x="4572000" y="3124200"/>
            <a:ext cx="3810000" cy="3124200"/>
          </a:xfrm>
          <a:prstGeom prst="rect">
            <a:avLst/>
          </a:prstGeom>
          <a:noFill/>
          <a:ln w="9525">
            <a:noFill/>
            <a:miter lim="800000"/>
            <a:headEnd/>
            <a:tailEnd/>
          </a:ln>
        </p:spPr>
      </p:pic>
      <p:pic>
        <p:nvPicPr>
          <p:cNvPr id="6" name="Picture 5" descr="C:\Documents and Settings\admin\Desktop\ICDS Related Photo &amp; Issues\worst AWC\Photo0834.jpg"/>
          <p:cNvPicPr/>
          <p:nvPr/>
        </p:nvPicPr>
        <p:blipFill>
          <a:blip r:embed="rId3" cstate="print"/>
          <a:srcRect/>
          <a:stretch>
            <a:fillRect/>
          </a:stretch>
        </p:blipFill>
        <p:spPr bwMode="auto">
          <a:xfrm>
            <a:off x="609600" y="3124200"/>
            <a:ext cx="36576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sz="quarter" idx="1"/>
          </p:nvPr>
        </p:nvSpPr>
        <p:spPr/>
        <p:txBody>
          <a:bodyPr>
            <a:normAutofit fontScale="85000" lnSpcReduction="20000"/>
          </a:bodyPr>
          <a:lstStyle/>
          <a:p>
            <a:pPr lvl="0"/>
            <a:r>
              <a:rPr lang="en-US" b="1" dirty="0" smtClean="0"/>
              <a:t>WHO-Global Health Observatory-‘</a:t>
            </a:r>
            <a:r>
              <a:rPr lang="en-US" i="1" dirty="0" smtClean="0"/>
              <a:t>Maternal and Reproductive Health’</a:t>
            </a:r>
            <a:endParaRPr lang="en-US" dirty="0" smtClean="0"/>
          </a:p>
          <a:p>
            <a:pPr>
              <a:buNone/>
            </a:pPr>
            <a:r>
              <a:rPr lang="en-US" dirty="0" smtClean="0"/>
              <a:t>           </a:t>
            </a:r>
            <a:r>
              <a:rPr lang="en-US" u="sng" dirty="0" smtClean="0">
                <a:hlinkClick r:id="rId2"/>
              </a:rPr>
              <a:t>http://www.who.int/gho/maternal_health/en/index.html</a:t>
            </a:r>
            <a:endParaRPr lang="en-US" u="sng" dirty="0" smtClean="0"/>
          </a:p>
          <a:p>
            <a:pPr>
              <a:buNone/>
            </a:pPr>
            <a:r>
              <a:rPr lang="en-US" dirty="0" smtClean="0"/>
              <a:t> </a:t>
            </a:r>
          </a:p>
          <a:p>
            <a:pPr lvl="0"/>
            <a:r>
              <a:rPr lang="en-US" b="1" dirty="0" smtClean="0"/>
              <a:t>WHO-Global Health Observatory</a:t>
            </a:r>
            <a:r>
              <a:rPr lang="en-US" dirty="0" smtClean="0"/>
              <a:t>-‘</a:t>
            </a:r>
            <a:r>
              <a:rPr lang="en-US" i="1" dirty="0" smtClean="0"/>
              <a:t>Underweight in Children’</a:t>
            </a:r>
            <a:endParaRPr lang="en-US" dirty="0" smtClean="0"/>
          </a:p>
          <a:p>
            <a:pPr>
              <a:buNone/>
            </a:pPr>
            <a:r>
              <a:rPr lang="en-US" u="sng" dirty="0" smtClean="0">
                <a:hlinkClick r:id="rId3"/>
              </a:rPr>
              <a:t>    http://www.who.int/gho/mdg/poverty_hunger/underweight_text/en/index.html</a:t>
            </a:r>
            <a:r>
              <a:rPr lang="en-US" dirty="0" smtClean="0"/>
              <a:t>)</a:t>
            </a:r>
          </a:p>
          <a:p>
            <a:pPr>
              <a:buNone/>
            </a:pPr>
            <a:r>
              <a:rPr lang="en-US" dirty="0" smtClean="0"/>
              <a:t> </a:t>
            </a:r>
          </a:p>
          <a:p>
            <a:pPr lvl="0"/>
            <a:r>
              <a:rPr lang="en-US" b="1" dirty="0" smtClean="0"/>
              <a:t>SRS Report 2011</a:t>
            </a:r>
            <a:r>
              <a:rPr lang="en-US" dirty="0" smtClean="0"/>
              <a:t> </a:t>
            </a:r>
            <a:r>
              <a:rPr lang="en-US" u="sng" dirty="0" smtClean="0">
                <a:hlinkClick r:id="rId4"/>
              </a:rPr>
              <a:t>http://censusindia.gov.in/vital_statistics/SRS_Bulletins/SRS%20Bulletin%20-%20January%202011.pdf</a:t>
            </a:r>
            <a:endParaRPr lang="en-US" dirty="0" smtClean="0"/>
          </a:p>
          <a:p>
            <a:pPr>
              <a:buNone/>
            </a:pPr>
            <a:r>
              <a:rPr lang="en-US" dirty="0" smtClean="0"/>
              <a:t> </a:t>
            </a:r>
          </a:p>
          <a:p>
            <a:pPr lvl="0"/>
            <a:r>
              <a:rPr lang="en-US" b="1" dirty="0" smtClean="0"/>
              <a:t>NFHS-3</a:t>
            </a:r>
            <a:r>
              <a:rPr lang="en-US" dirty="0" smtClean="0"/>
              <a:t> Data (2005-2006)-</a:t>
            </a:r>
            <a:r>
              <a:rPr lang="en-US" i="1" dirty="0" smtClean="0"/>
              <a:t>Fact sheet Madhya Pradesh </a:t>
            </a:r>
            <a:r>
              <a:rPr lang="en-US" u="sng" dirty="0" smtClean="0">
                <a:hlinkClick r:id="rId5"/>
              </a:rPr>
              <a:t>http://www.mp.gov.in/health/survey/nfhs-3.pdf</a:t>
            </a: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Content Placeholder 3" descr="C:\Users\Abhi\Desktop\ind_immune_who210372.jpg"/>
          <p:cNvPicPr>
            <a:picLocks noGrp="1"/>
          </p:cNvPicPr>
          <p:nvPr>
            <p:ph sz="quarter" idx="1"/>
          </p:nvPr>
        </p:nvPicPr>
        <p:blipFill>
          <a:blip r:embed="rId2" cstate="print"/>
          <a:srcRect/>
          <a:stretch>
            <a:fillRect/>
          </a:stretch>
        </p:blipFill>
        <p:spPr bwMode="auto">
          <a:xfrm>
            <a:off x="533400" y="1295400"/>
            <a:ext cx="8077200" cy="4876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609600"/>
          </a:xfrm>
        </p:spPr>
        <p:txBody>
          <a:bodyPr/>
          <a:lstStyle/>
          <a:p>
            <a:r>
              <a:rPr lang="en-US" dirty="0" smtClean="0"/>
              <a:t>Contd….</a:t>
            </a:r>
            <a:endParaRPr lang="en-US" dirty="0"/>
          </a:p>
        </p:txBody>
      </p:sp>
      <p:sp>
        <p:nvSpPr>
          <p:cNvPr id="6" name="Content Placeholder 5"/>
          <p:cNvSpPr>
            <a:spLocks noGrp="1"/>
          </p:cNvSpPr>
          <p:nvPr>
            <p:ph sz="quarter" idx="1"/>
          </p:nvPr>
        </p:nvSpPr>
        <p:spPr>
          <a:xfrm>
            <a:off x="457200" y="1143000"/>
            <a:ext cx="4041648" cy="5013960"/>
          </a:xfrm>
        </p:spPr>
        <p:txBody>
          <a:bodyPr>
            <a:normAutofit fontScale="85000" lnSpcReduction="20000"/>
          </a:bodyPr>
          <a:lstStyle/>
          <a:p>
            <a:r>
              <a:rPr lang="en-US" dirty="0" smtClean="0"/>
              <a:t>State Profile of M.P: </a:t>
            </a:r>
          </a:p>
          <a:p>
            <a:pPr>
              <a:buNone/>
            </a:pPr>
            <a:endParaRPr lang="en-US" dirty="0" smtClean="0"/>
          </a:p>
          <a:p>
            <a:pPr lvl="1"/>
            <a:r>
              <a:rPr lang="en-US" sz="2500" dirty="0" smtClean="0"/>
              <a:t>Total population= 7. 2 crore</a:t>
            </a:r>
          </a:p>
          <a:p>
            <a:pPr lvl="1"/>
            <a:endParaRPr lang="en-US" sz="2500" dirty="0" smtClean="0"/>
          </a:p>
          <a:p>
            <a:pPr lvl="1"/>
            <a:r>
              <a:rPr lang="en-US" sz="2500" dirty="0" smtClean="0"/>
              <a:t>Literacy rate=  80% (M) 60% (F)</a:t>
            </a:r>
          </a:p>
          <a:p>
            <a:pPr lvl="1"/>
            <a:endParaRPr lang="en-US" sz="2500" dirty="0" smtClean="0"/>
          </a:p>
          <a:p>
            <a:pPr lvl="1"/>
            <a:r>
              <a:rPr lang="en-US" sz="2500" dirty="0" smtClean="0"/>
              <a:t>No. of AWC= 78,929</a:t>
            </a:r>
          </a:p>
          <a:p>
            <a:pPr lvl="1">
              <a:buFont typeface="Wingdings 3"/>
              <a:buNone/>
            </a:pPr>
            <a:endParaRPr lang="en-US" sz="2500" dirty="0" smtClean="0"/>
          </a:p>
          <a:p>
            <a:pPr lvl="1"/>
            <a:endParaRPr lang="en-US" sz="2500" dirty="0" smtClean="0"/>
          </a:p>
          <a:p>
            <a:pPr lvl="1"/>
            <a:r>
              <a:rPr lang="en-US" sz="2500" dirty="0" smtClean="0"/>
              <a:t>60% under the age of 5 are suffering from under nutrition</a:t>
            </a:r>
          </a:p>
          <a:p>
            <a:endParaRPr lang="en-US" sz="2800" dirty="0" smtClean="0"/>
          </a:p>
          <a:p>
            <a:pPr lvl="1"/>
            <a:r>
              <a:rPr lang="en-US" sz="2500" dirty="0" smtClean="0"/>
              <a:t>40.3% children have undergone complete vaccination  (NFHS 3)</a:t>
            </a:r>
          </a:p>
          <a:p>
            <a:pPr>
              <a:buNone/>
            </a:pPr>
            <a:endParaRPr lang="en-US" dirty="0"/>
          </a:p>
        </p:txBody>
      </p:sp>
      <p:sp>
        <p:nvSpPr>
          <p:cNvPr id="7" name="Content Placeholder 6"/>
          <p:cNvSpPr>
            <a:spLocks noGrp="1"/>
          </p:cNvSpPr>
          <p:nvPr>
            <p:ph sz="quarter" idx="2"/>
          </p:nvPr>
        </p:nvSpPr>
        <p:spPr>
          <a:xfrm>
            <a:off x="4495800" y="1143000"/>
            <a:ext cx="4343400" cy="5334000"/>
          </a:xfrm>
        </p:spPr>
        <p:txBody>
          <a:bodyPr>
            <a:normAutofit fontScale="85000" lnSpcReduction="20000"/>
          </a:bodyPr>
          <a:lstStyle/>
          <a:p>
            <a:r>
              <a:rPr lang="en-US" sz="2800" dirty="0" smtClean="0"/>
              <a:t>6 components of the programme:</a:t>
            </a:r>
          </a:p>
          <a:p>
            <a:pPr lvl="1"/>
            <a:r>
              <a:rPr lang="en-US" sz="2400" dirty="0" smtClean="0"/>
              <a:t>Supplementary Nutrition</a:t>
            </a:r>
          </a:p>
          <a:p>
            <a:pPr lvl="1">
              <a:buNone/>
            </a:pPr>
            <a:endParaRPr lang="en-US" sz="2400" dirty="0" smtClean="0"/>
          </a:p>
          <a:p>
            <a:pPr lvl="1"/>
            <a:r>
              <a:rPr lang="en-US" sz="2400" dirty="0" smtClean="0"/>
              <a:t>Immunization</a:t>
            </a:r>
          </a:p>
          <a:p>
            <a:pPr lvl="1">
              <a:buNone/>
            </a:pPr>
            <a:endParaRPr lang="en-US" sz="2400" dirty="0" smtClean="0"/>
          </a:p>
          <a:p>
            <a:pPr lvl="1"/>
            <a:r>
              <a:rPr lang="en-US" sz="2400" dirty="0" smtClean="0"/>
              <a:t>Growth Monitoring</a:t>
            </a:r>
          </a:p>
          <a:p>
            <a:pPr lvl="1">
              <a:buNone/>
            </a:pPr>
            <a:endParaRPr lang="en-US" sz="2400" dirty="0" smtClean="0"/>
          </a:p>
          <a:p>
            <a:pPr lvl="1"/>
            <a:r>
              <a:rPr lang="en-US" sz="2400" dirty="0" smtClean="0"/>
              <a:t>Pre-school non formal education</a:t>
            </a:r>
          </a:p>
          <a:p>
            <a:pPr lvl="1">
              <a:buNone/>
            </a:pPr>
            <a:endParaRPr lang="en-US" sz="2400" dirty="0" smtClean="0"/>
          </a:p>
          <a:p>
            <a:pPr lvl="1"/>
            <a:r>
              <a:rPr lang="en-US" sz="2400" dirty="0" smtClean="0"/>
              <a:t>Nutrition and Health education</a:t>
            </a:r>
          </a:p>
          <a:p>
            <a:pPr lvl="1">
              <a:buNone/>
            </a:pPr>
            <a:endParaRPr lang="en-US" sz="2400" dirty="0" smtClean="0"/>
          </a:p>
          <a:p>
            <a:pPr lvl="1"/>
            <a:r>
              <a:rPr lang="en-US" sz="2400" dirty="0" smtClean="0"/>
              <a:t>Health check ups and referral services</a:t>
            </a:r>
          </a:p>
          <a:p>
            <a:endParaRPr lang="en-US" sz="28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Rationale of the Study: </a:t>
            </a:r>
            <a:endParaRPr lang="en-US" dirty="0"/>
          </a:p>
        </p:txBody>
      </p:sp>
      <p:sp>
        <p:nvSpPr>
          <p:cNvPr id="6" name="Content Placeholder 5"/>
          <p:cNvSpPr>
            <a:spLocks noGrp="1"/>
          </p:cNvSpPr>
          <p:nvPr>
            <p:ph sz="quarter" idx="1"/>
          </p:nvPr>
        </p:nvSpPr>
        <p:spPr/>
        <p:txBody>
          <a:bodyPr/>
          <a:lstStyle/>
          <a:p>
            <a:r>
              <a:rPr lang="en-US" dirty="0" smtClean="0"/>
              <a:t>The achievement of any scheme or programme depends on its data reporting system and on frontline workers</a:t>
            </a:r>
          </a:p>
          <a:p>
            <a:endParaRPr lang="en-US" dirty="0" smtClean="0"/>
          </a:p>
          <a:p>
            <a:pPr>
              <a:buNone/>
            </a:pPr>
            <a:endParaRPr lang="en-US" dirty="0" smtClean="0"/>
          </a:p>
          <a:p>
            <a:endParaRPr lang="en-US" dirty="0" smtClean="0"/>
          </a:p>
          <a:p>
            <a:r>
              <a:rPr lang="en-US" dirty="0" smtClean="0"/>
              <a:t>To assess the skill level of Anganwadi workers and to check the bottlenecks and gaps, this study was conducted</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 :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Impact Assessment of ICDS in Madhya Pradesh 2009-10 by Sambodhi find out that,  Non-involvement (also manifested as lack of interest) of the community, administrative issues, village level politics and lack of cooperation from health functionaries are some of the problems highlighted by the supervisors.</a:t>
            </a:r>
          </a:p>
          <a:p>
            <a:pPr>
              <a:buFontTx/>
              <a:buNone/>
            </a:pPr>
            <a:endParaRPr lang="en-US" sz="2800" dirty="0" smtClean="0"/>
          </a:p>
          <a:p>
            <a:pPr>
              <a:buFont typeface="Wingdings" pitchFamily="2" charset="2"/>
              <a:buChar char="Ø"/>
            </a:pPr>
            <a:r>
              <a:rPr lang="en-US" sz="2800" dirty="0" smtClean="0"/>
              <a:t> </a:t>
            </a:r>
            <a:r>
              <a:rPr lang="en-US" sz="2400" dirty="0" err="1" smtClean="0"/>
              <a:t>Vrinda</a:t>
            </a:r>
            <a:r>
              <a:rPr lang="en-US" sz="2400" dirty="0" smtClean="0"/>
              <a:t> </a:t>
            </a:r>
            <a:r>
              <a:rPr lang="en-US" sz="2400" dirty="0" err="1" smtClean="0"/>
              <a:t>Dutta</a:t>
            </a:r>
            <a:r>
              <a:rPr lang="en-US" sz="2400" dirty="0" smtClean="0"/>
              <a:t>, 2011 in her research on factors affecting job performance of AWWs found that inadequate improvement in infrastructure of training centers. </a:t>
            </a:r>
          </a:p>
          <a:p>
            <a:pPr>
              <a:buNone/>
            </a:pPr>
            <a:r>
              <a:rPr lang="en-US" sz="2400" dirty="0" smtClean="0"/>
              <a:t>	25% of the AWWs voiced that theoretical trainings doesn’t provide them with enough field exposure.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 </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    </a:t>
            </a:r>
            <a:r>
              <a:rPr lang="en-US" b="1" dirty="0" smtClean="0"/>
              <a:t>General Objective:- </a:t>
            </a:r>
            <a:endParaRPr lang="en-US" dirty="0" smtClean="0"/>
          </a:p>
          <a:p>
            <a:pPr lvl="0"/>
            <a:r>
              <a:rPr lang="en-US" dirty="0" smtClean="0"/>
              <a:t>To undertake data verification of routine MIS in 125 sampled projects spread over 50 districts at AWWs level.</a:t>
            </a:r>
          </a:p>
          <a:p>
            <a:pPr lvl="0">
              <a:buNone/>
            </a:pPr>
            <a:endParaRPr lang="en-US" dirty="0" smtClean="0"/>
          </a:p>
          <a:p>
            <a:pPr>
              <a:buNone/>
            </a:pPr>
            <a:r>
              <a:rPr lang="en-US" dirty="0" smtClean="0"/>
              <a:t>    </a:t>
            </a:r>
            <a:r>
              <a:rPr lang="en-US" b="1" dirty="0" smtClean="0"/>
              <a:t>Specific Objectives:- </a:t>
            </a:r>
            <a:r>
              <a:rPr lang="en-US" dirty="0" smtClean="0"/>
              <a:t> </a:t>
            </a:r>
          </a:p>
          <a:p>
            <a:pPr lvl="0"/>
            <a:r>
              <a:rPr lang="en-US" dirty="0" smtClean="0"/>
              <a:t>To assess the AWWs skill level by means of data reporting and services provided to the beneficiaries. </a:t>
            </a:r>
          </a:p>
          <a:p>
            <a:pPr lvl="0"/>
            <a:r>
              <a:rPr lang="en-US" dirty="0" smtClean="0"/>
              <a:t>To identify bottlenecks and gaps in collection, compilation, processing and reporting as well as quality of data at all levels especially at AWWs level.   </a:t>
            </a:r>
          </a:p>
          <a:p>
            <a:pPr lvl="0"/>
            <a:r>
              <a:rPr lang="en-US" dirty="0" smtClean="0"/>
              <a:t>To guide/suggest improvement in quality of data generated through internal MIS of WCD.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sz="quarter" idx="1"/>
          </p:nvPr>
        </p:nvSpPr>
        <p:spPr/>
        <p:txBody>
          <a:bodyPr>
            <a:normAutofit lnSpcReduction="10000"/>
          </a:bodyPr>
          <a:lstStyle/>
          <a:p>
            <a:r>
              <a:rPr lang="en-US" sz="2400" dirty="0" smtClean="0"/>
              <a:t>Study design: Cross-sectional descriptive study</a:t>
            </a:r>
          </a:p>
          <a:p>
            <a:endParaRPr lang="en-US" sz="2400" dirty="0" smtClean="0"/>
          </a:p>
          <a:p>
            <a:r>
              <a:rPr lang="en-US" sz="2400" dirty="0" smtClean="0"/>
              <a:t>Study Area: 50 districts of Madhya Pradesh</a:t>
            </a:r>
          </a:p>
          <a:p>
            <a:endParaRPr lang="en-US" sz="2400" dirty="0" smtClean="0"/>
          </a:p>
          <a:p>
            <a:r>
              <a:rPr lang="en-US" sz="2400" dirty="0" smtClean="0"/>
              <a:t>Study period: 2</a:t>
            </a:r>
            <a:r>
              <a:rPr lang="en-US" sz="2400" baseline="30000" dirty="0" smtClean="0"/>
              <a:t>nd</a:t>
            </a:r>
            <a:r>
              <a:rPr lang="en-US" sz="2400" dirty="0" smtClean="0"/>
              <a:t> January 2012 to 30</a:t>
            </a:r>
            <a:r>
              <a:rPr lang="en-US" sz="2400" baseline="30000" dirty="0" smtClean="0"/>
              <a:t>th</a:t>
            </a:r>
            <a:r>
              <a:rPr lang="en-US" sz="2400" dirty="0" smtClean="0"/>
              <a:t> March 2012</a:t>
            </a:r>
          </a:p>
          <a:p>
            <a:pPr>
              <a:buFontTx/>
              <a:buNone/>
            </a:pPr>
            <a:r>
              <a:rPr lang="en-US" sz="2400" dirty="0" smtClean="0"/>
              <a:t>     (data collection 4</a:t>
            </a:r>
            <a:r>
              <a:rPr lang="en-US" sz="2400" baseline="30000" dirty="0" smtClean="0"/>
              <a:t>th</a:t>
            </a:r>
            <a:r>
              <a:rPr lang="en-US" sz="2400" dirty="0" smtClean="0"/>
              <a:t> January to 15 February 2012)</a:t>
            </a:r>
          </a:p>
          <a:p>
            <a:endParaRPr lang="en-US" sz="2400" dirty="0" smtClean="0"/>
          </a:p>
          <a:p>
            <a:r>
              <a:rPr lang="en-US" sz="2400" dirty="0" smtClean="0"/>
              <a:t>Study population: Beneficiaries of ICDS</a:t>
            </a:r>
          </a:p>
          <a:p>
            <a:pPr lvl="1"/>
            <a:r>
              <a:rPr lang="en-US" sz="2000" dirty="0" smtClean="0"/>
              <a:t>Children (0-6 years old)</a:t>
            </a:r>
          </a:p>
          <a:p>
            <a:pPr lvl="1"/>
            <a:r>
              <a:rPr lang="en-US" sz="2000" dirty="0" smtClean="0"/>
              <a:t>Pregnant women</a:t>
            </a:r>
          </a:p>
          <a:p>
            <a:pPr lvl="1"/>
            <a:r>
              <a:rPr lang="en-US" sz="2000" dirty="0" smtClean="0"/>
              <a:t>Lactating women</a:t>
            </a:r>
          </a:p>
          <a:p>
            <a:pPr lvl="1"/>
            <a:r>
              <a:rPr lang="en-US" sz="2000" dirty="0" smtClean="0"/>
              <a:t>Adolescent girls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r>
              <a:rPr lang="en-US" dirty="0" smtClean="0"/>
              <a:t>Sampling </a:t>
            </a:r>
            <a:endParaRPr lang="en-US" dirty="0"/>
          </a:p>
        </p:txBody>
      </p:sp>
      <p:graphicFrame>
        <p:nvGraphicFramePr>
          <p:cNvPr id="10" name="Content Placeholder 9"/>
          <p:cNvGraphicFramePr>
            <a:graphicFrameLocks noGrp="1"/>
          </p:cNvGraphicFramePr>
          <p:nvPr>
            <p:ph sz="quarter" idx="1"/>
          </p:nvPr>
        </p:nvGraphicFramePr>
        <p:xfrm>
          <a:off x="228600" y="762000"/>
          <a:ext cx="8458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8600" y="0"/>
            <a:ext cx="8915400" cy="3124200"/>
          </a:xfrm>
        </p:spPr>
        <p:txBody>
          <a:bodyPr>
            <a:normAutofit fontScale="90000"/>
          </a:bodyPr>
          <a:lstStyle/>
          <a:p>
            <a:pPr algn="l"/>
            <a:r>
              <a:rPr lang="en-US" sz="4000" b="1" smtClean="0">
                <a:solidFill>
                  <a:schemeClr val="accent1"/>
                </a:solidFill>
              </a:rPr>
              <a:t/>
            </a:r>
            <a:br>
              <a:rPr lang="en-US" sz="4000" b="1" smtClean="0">
                <a:solidFill>
                  <a:schemeClr val="accent1"/>
                </a:solidFill>
              </a:rPr>
            </a:br>
            <a:r>
              <a:rPr lang="en-US" sz="4000" b="1" smtClean="0">
                <a:solidFill>
                  <a:schemeClr val="accent1"/>
                </a:solidFill>
              </a:rPr>
              <a:t/>
            </a:r>
            <a:br>
              <a:rPr lang="en-US" sz="4000" b="1" smtClean="0">
                <a:solidFill>
                  <a:schemeClr val="accent1"/>
                </a:solidFill>
              </a:rPr>
            </a:br>
            <a:r>
              <a:rPr lang="en-US" sz="4000" b="1" smtClean="0">
                <a:solidFill>
                  <a:schemeClr val="accent1"/>
                </a:solidFill>
              </a:rPr>
              <a:t/>
            </a:r>
            <a:br>
              <a:rPr lang="en-US" sz="4000" b="1" smtClean="0">
                <a:solidFill>
                  <a:schemeClr val="accent1"/>
                </a:solidFill>
              </a:rPr>
            </a:br>
            <a:r>
              <a:rPr lang="en-US" sz="4000" b="1" smtClean="0">
                <a:solidFill>
                  <a:schemeClr val="accent1"/>
                </a:solidFill>
              </a:rPr>
              <a:t/>
            </a:r>
            <a:br>
              <a:rPr lang="en-US" sz="4000" b="1" smtClean="0">
                <a:solidFill>
                  <a:schemeClr val="accent1"/>
                </a:solidFill>
              </a:rPr>
            </a:br>
            <a:r>
              <a:rPr lang="en-US" sz="4000" b="1" smtClean="0">
                <a:solidFill>
                  <a:schemeClr val="accent1"/>
                </a:solidFill>
              </a:rPr>
              <a:t> </a:t>
            </a:r>
            <a:r>
              <a:rPr lang="en-US" sz="2400" b="1" smtClean="0">
                <a:solidFill>
                  <a:schemeClr val="accent1"/>
                </a:solidFill>
              </a:rPr>
              <a:t> </a:t>
            </a:r>
            <a:r>
              <a:rPr lang="en-US" sz="3600" smtClean="0"/>
              <a:t/>
            </a:r>
            <a:br>
              <a:rPr lang="en-US" sz="3600" smtClean="0"/>
            </a:br>
            <a:r>
              <a:rPr lang="en-US" smtClean="0"/>
              <a:t/>
            </a:r>
            <a:br>
              <a:rPr lang="en-US" smtClean="0"/>
            </a:br>
            <a:endParaRPr lang="en-US" smtClean="0"/>
          </a:p>
        </p:txBody>
      </p:sp>
      <p:graphicFrame>
        <p:nvGraphicFramePr>
          <p:cNvPr id="4" name="Content Placeholder 3"/>
          <p:cNvGraphicFramePr>
            <a:graphicFrameLocks noGrp="1"/>
          </p:cNvGraphicFramePr>
          <p:nvPr>
            <p:ph idx="1"/>
          </p:nvPr>
        </p:nvGraphicFramePr>
        <p:xfrm>
          <a:off x="304800" y="1066800"/>
          <a:ext cx="8305800" cy="2313432"/>
        </p:xfrm>
        <a:graphic>
          <a:graphicData uri="http://schemas.openxmlformats.org/drawingml/2006/table">
            <a:tbl>
              <a:tblPr firstRow="1" bandRow="1">
                <a:tableStyleId>{5C22544A-7EE6-4342-B048-85BDC9FD1C3A}</a:tableStyleId>
              </a:tblPr>
              <a:tblGrid>
                <a:gridCol w="5093003"/>
                <a:gridCol w="3212797"/>
              </a:tblGrid>
              <a:tr h="222724">
                <a:tc>
                  <a:txBody>
                    <a:bodyPr/>
                    <a:lstStyle/>
                    <a:p>
                      <a:pPr marL="0" marR="0" algn="ctr">
                        <a:lnSpc>
                          <a:spcPct val="115000"/>
                        </a:lnSpc>
                        <a:spcBef>
                          <a:spcPts val="0"/>
                        </a:spcBef>
                        <a:spcAft>
                          <a:spcPts val="1000"/>
                        </a:spcAft>
                      </a:pPr>
                      <a:r>
                        <a:rPr lang="en-US" sz="2400" b="0" dirty="0">
                          <a:latin typeface="+mn-lt"/>
                          <a:ea typeface="Times New Roman"/>
                          <a:cs typeface="Arial" pitchFamily="34" charset="0"/>
                        </a:rPr>
                        <a:t>Sample Category Type</a:t>
                      </a:r>
                    </a:p>
                  </a:txBody>
                  <a:tcPr marL="68580" marR="68580" marT="0" marB="0"/>
                </a:tc>
                <a:tc>
                  <a:txBody>
                    <a:bodyPr/>
                    <a:lstStyle/>
                    <a:p>
                      <a:pPr marL="0" marR="0" algn="ctr">
                        <a:lnSpc>
                          <a:spcPct val="115000"/>
                        </a:lnSpc>
                        <a:spcBef>
                          <a:spcPts val="0"/>
                        </a:spcBef>
                        <a:spcAft>
                          <a:spcPts val="1000"/>
                        </a:spcAft>
                      </a:pPr>
                      <a:r>
                        <a:rPr lang="en-US" sz="2400" b="0" dirty="0">
                          <a:latin typeface="+mn-lt"/>
                          <a:ea typeface="Times New Roman"/>
                          <a:cs typeface="Arial" pitchFamily="34" charset="0"/>
                        </a:rPr>
                        <a:t>Total Beneficiaries</a:t>
                      </a:r>
                    </a:p>
                  </a:txBody>
                  <a:tcPr marL="68580" marR="68580" marT="0" marB="0"/>
                </a:tc>
              </a:tr>
              <a:tr h="123750">
                <a:tc>
                  <a:txBody>
                    <a:bodyPr/>
                    <a:lstStyle/>
                    <a:p>
                      <a:pPr marL="0" marR="0" algn="ctr">
                        <a:lnSpc>
                          <a:spcPct val="115000"/>
                        </a:lnSpc>
                        <a:spcBef>
                          <a:spcPts val="0"/>
                        </a:spcBef>
                        <a:spcAft>
                          <a:spcPts val="1000"/>
                        </a:spcAft>
                      </a:pPr>
                      <a:r>
                        <a:rPr lang="en-US" sz="1800" b="0" dirty="0">
                          <a:latin typeface="+mn-lt"/>
                          <a:ea typeface="Times New Roman"/>
                          <a:cs typeface="Arial" pitchFamily="34" charset="0"/>
                        </a:rPr>
                        <a:t>Lactating mothers HH</a:t>
                      </a:r>
                    </a:p>
                  </a:txBody>
                  <a:tcPr marL="68580" marR="68580" marT="0" marB="0"/>
                </a:tc>
                <a:tc>
                  <a:txBody>
                    <a:bodyPr/>
                    <a:lstStyle/>
                    <a:p>
                      <a:pPr marL="0" marR="0" algn="ctr">
                        <a:lnSpc>
                          <a:spcPct val="115000"/>
                        </a:lnSpc>
                        <a:spcBef>
                          <a:spcPts val="0"/>
                        </a:spcBef>
                        <a:spcAft>
                          <a:spcPts val="1000"/>
                        </a:spcAft>
                      </a:pPr>
                      <a:r>
                        <a:rPr lang="en-US" sz="1800" b="0" dirty="0">
                          <a:latin typeface="+mn-lt"/>
                          <a:ea typeface="Times New Roman"/>
                          <a:cs typeface="Arial" pitchFamily="34" charset="0"/>
                        </a:rPr>
                        <a:t>4</a:t>
                      </a:r>
                    </a:p>
                  </a:txBody>
                  <a:tcPr marL="68580" marR="68580" marT="0" marB="0"/>
                </a:tc>
              </a:tr>
              <a:tr h="123740">
                <a:tc>
                  <a:txBody>
                    <a:bodyPr/>
                    <a:lstStyle/>
                    <a:p>
                      <a:pPr marL="0" marR="0" algn="ctr">
                        <a:lnSpc>
                          <a:spcPct val="115000"/>
                        </a:lnSpc>
                        <a:spcBef>
                          <a:spcPts val="0"/>
                        </a:spcBef>
                        <a:spcAft>
                          <a:spcPts val="1000"/>
                        </a:spcAft>
                      </a:pPr>
                      <a:r>
                        <a:rPr lang="en-US" sz="1800" b="0" dirty="0">
                          <a:latin typeface="+mn-lt"/>
                          <a:ea typeface="Times New Roman"/>
                          <a:cs typeface="Arial" pitchFamily="34" charset="0"/>
                        </a:rPr>
                        <a:t>Pregnant women  HH</a:t>
                      </a:r>
                    </a:p>
                  </a:txBody>
                  <a:tcPr marL="68580" marR="68580" marT="0" marB="0"/>
                </a:tc>
                <a:tc>
                  <a:txBody>
                    <a:bodyPr/>
                    <a:lstStyle/>
                    <a:p>
                      <a:pPr marL="0" marR="0" algn="ctr">
                        <a:lnSpc>
                          <a:spcPct val="115000"/>
                        </a:lnSpc>
                        <a:spcBef>
                          <a:spcPts val="0"/>
                        </a:spcBef>
                        <a:spcAft>
                          <a:spcPts val="1000"/>
                        </a:spcAft>
                      </a:pPr>
                      <a:r>
                        <a:rPr lang="en-US" sz="1800" b="0" dirty="0">
                          <a:latin typeface="+mn-lt"/>
                          <a:ea typeface="Times New Roman"/>
                          <a:cs typeface="Arial" pitchFamily="34" charset="0"/>
                        </a:rPr>
                        <a:t>4</a:t>
                      </a:r>
                    </a:p>
                  </a:txBody>
                  <a:tcPr marL="68580" marR="68580" marT="0" marB="0"/>
                </a:tc>
              </a:tr>
              <a:tr h="158636">
                <a:tc>
                  <a:txBody>
                    <a:bodyPr/>
                    <a:lstStyle/>
                    <a:p>
                      <a:pPr marL="0" marR="0" algn="ctr">
                        <a:lnSpc>
                          <a:spcPct val="115000"/>
                        </a:lnSpc>
                        <a:spcBef>
                          <a:spcPts val="0"/>
                        </a:spcBef>
                        <a:spcAft>
                          <a:spcPts val="1000"/>
                        </a:spcAft>
                      </a:pPr>
                      <a:r>
                        <a:rPr lang="en-US" sz="1800" b="0" dirty="0">
                          <a:latin typeface="+mn-lt"/>
                          <a:ea typeface="Times New Roman"/>
                          <a:cs typeface="Arial" pitchFamily="34" charset="0"/>
                        </a:rPr>
                        <a:t>Adolescent girl  HH</a:t>
                      </a:r>
                    </a:p>
                  </a:txBody>
                  <a:tcPr marL="68580" marR="68580" marT="0" marB="0"/>
                </a:tc>
                <a:tc>
                  <a:txBody>
                    <a:bodyPr/>
                    <a:lstStyle/>
                    <a:p>
                      <a:pPr marL="0" marR="0" algn="ctr">
                        <a:lnSpc>
                          <a:spcPct val="115000"/>
                        </a:lnSpc>
                        <a:spcBef>
                          <a:spcPts val="0"/>
                        </a:spcBef>
                        <a:spcAft>
                          <a:spcPts val="1000"/>
                        </a:spcAft>
                      </a:pPr>
                      <a:r>
                        <a:rPr lang="en-US" sz="1800" b="0">
                          <a:latin typeface="+mn-lt"/>
                          <a:ea typeface="Times New Roman"/>
                          <a:cs typeface="Arial" pitchFamily="34" charset="0"/>
                        </a:rPr>
                        <a:t>3</a:t>
                      </a:r>
                    </a:p>
                  </a:txBody>
                  <a:tcPr marL="68580" marR="68580" marT="0" marB="0"/>
                </a:tc>
              </a:tr>
              <a:tr h="158636">
                <a:tc>
                  <a:txBody>
                    <a:bodyPr/>
                    <a:lstStyle/>
                    <a:p>
                      <a:pPr marL="0" marR="0" algn="ctr">
                        <a:lnSpc>
                          <a:spcPct val="115000"/>
                        </a:lnSpc>
                        <a:spcBef>
                          <a:spcPts val="0"/>
                        </a:spcBef>
                        <a:spcAft>
                          <a:spcPts val="1000"/>
                        </a:spcAft>
                      </a:pPr>
                      <a:r>
                        <a:rPr lang="en-US" sz="1800" b="0" dirty="0" smtClean="0">
                          <a:latin typeface="+mn-lt"/>
                          <a:ea typeface="Times New Roman"/>
                          <a:cs typeface="Arial" pitchFamily="34" charset="0"/>
                        </a:rPr>
                        <a:t>Children</a:t>
                      </a:r>
                      <a:r>
                        <a:rPr lang="en-US" sz="1800" b="0" baseline="0" dirty="0" smtClean="0">
                          <a:latin typeface="+mn-lt"/>
                          <a:ea typeface="Times New Roman"/>
                          <a:cs typeface="Arial" pitchFamily="34" charset="0"/>
                        </a:rPr>
                        <a:t> (0-3 yrs)</a:t>
                      </a:r>
                      <a:endParaRPr lang="en-US" sz="1800" b="0" dirty="0">
                        <a:latin typeface="+mn-lt"/>
                        <a:ea typeface="Times New Roman"/>
                        <a:cs typeface="Arial" pitchFamily="34" charset="0"/>
                      </a:endParaRPr>
                    </a:p>
                  </a:txBody>
                  <a:tcPr marL="68580" marR="68580" marT="0" marB="0"/>
                </a:tc>
                <a:tc>
                  <a:txBody>
                    <a:bodyPr/>
                    <a:lstStyle/>
                    <a:p>
                      <a:pPr marL="0" marR="0" algn="ctr">
                        <a:lnSpc>
                          <a:spcPct val="115000"/>
                        </a:lnSpc>
                        <a:spcBef>
                          <a:spcPts val="0"/>
                        </a:spcBef>
                        <a:spcAft>
                          <a:spcPts val="1000"/>
                        </a:spcAft>
                      </a:pPr>
                      <a:r>
                        <a:rPr lang="en-US" sz="1800" b="0" dirty="0" smtClean="0">
                          <a:latin typeface="+mn-lt"/>
                          <a:ea typeface="Times New Roman"/>
                          <a:cs typeface="Arial" pitchFamily="34" charset="0"/>
                        </a:rPr>
                        <a:t>4</a:t>
                      </a:r>
                      <a:endParaRPr lang="en-US" sz="1800" b="0" dirty="0">
                        <a:latin typeface="+mn-lt"/>
                        <a:ea typeface="Times New Roman"/>
                        <a:cs typeface="Arial" pitchFamily="34" charset="0"/>
                      </a:endParaRPr>
                    </a:p>
                  </a:txBody>
                  <a:tcPr marL="68580" marR="68580" marT="0" marB="0"/>
                </a:tc>
              </a:tr>
              <a:tr h="158636">
                <a:tc>
                  <a:txBody>
                    <a:bodyPr/>
                    <a:lstStyle/>
                    <a:p>
                      <a:pPr marL="0" marR="0" algn="ctr">
                        <a:lnSpc>
                          <a:spcPct val="115000"/>
                        </a:lnSpc>
                        <a:spcBef>
                          <a:spcPts val="0"/>
                        </a:spcBef>
                        <a:spcAft>
                          <a:spcPts val="1000"/>
                        </a:spcAft>
                      </a:pPr>
                      <a:r>
                        <a:rPr lang="en-US" sz="1800" b="0" dirty="0" smtClean="0">
                          <a:latin typeface="+mn-lt"/>
                          <a:ea typeface="Times New Roman"/>
                          <a:cs typeface="Arial" pitchFamily="34" charset="0"/>
                        </a:rPr>
                        <a:t>Children (3-6 yrs)</a:t>
                      </a:r>
                      <a:endParaRPr lang="en-US" sz="1800" b="0" dirty="0">
                        <a:latin typeface="+mn-lt"/>
                        <a:ea typeface="Times New Roman"/>
                        <a:cs typeface="Arial" pitchFamily="34" charset="0"/>
                      </a:endParaRPr>
                    </a:p>
                  </a:txBody>
                  <a:tcPr marL="68580" marR="68580" marT="0" marB="0"/>
                </a:tc>
                <a:tc>
                  <a:txBody>
                    <a:bodyPr/>
                    <a:lstStyle/>
                    <a:p>
                      <a:pPr marL="0" marR="0" algn="ctr">
                        <a:lnSpc>
                          <a:spcPct val="115000"/>
                        </a:lnSpc>
                        <a:spcBef>
                          <a:spcPts val="0"/>
                        </a:spcBef>
                        <a:spcAft>
                          <a:spcPts val="1000"/>
                        </a:spcAft>
                      </a:pPr>
                      <a:r>
                        <a:rPr lang="en-US" sz="1800" b="0" dirty="0" smtClean="0">
                          <a:latin typeface="+mn-lt"/>
                          <a:ea typeface="Times New Roman"/>
                          <a:cs typeface="Arial" pitchFamily="34" charset="0"/>
                        </a:rPr>
                        <a:t>4</a:t>
                      </a:r>
                      <a:endParaRPr lang="en-US" sz="1800" b="0" dirty="0">
                        <a:latin typeface="+mn-lt"/>
                        <a:ea typeface="Times New Roman"/>
                        <a:cs typeface="Arial" pitchFamily="34" charset="0"/>
                      </a:endParaRPr>
                    </a:p>
                  </a:txBody>
                  <a:tcPr marL="68580" marR="68580" marT="0" marB="0"/>
                </a:tc>
              </a:tr>
              <a:tr h="133149">
                <a:tc>
                  <a:txBody>
                    <a:bodyPr/>
                    <a:lstStyle/>
                    <a:p>
                      <a:pPr marL="0" marR="0" algn="ctr">
                        <a:lnSpc>
                          <a:spcPct val="115000"/>
                        </a:lnSpc>
                        <a:spcBef>
                          <a:spcPts val="0"/>
                        </a:spcBef>
                        <a:spcAft>
                          <a:spcPts val="1000"/>
                        </a:spcAft>
                      </a:pPr>
                      <a:r>
                        <a:rPr lang="en-US" sz="1800" b="0" dirty="0">
                          <a:latin typeface="+mn-lt"/>
                          <a:ea typeface="Times New Roman"/>
                          <a:cs typeface="Arial" pitchFamily="34" charset="0"/>
                        </a:rPr>
                        <a:t>Total</a:t>
                      </a:r>
                    </a:p>
                  </a:txBody>
                  <a:tcPr marL="68580" marR="68580" marT="0" marB="0"/>
                </a:tc>
                <a:tc>
                  <a:txBody>
                    <a:bodyPr/>
                    <a:lstStyle/>
                    <a:p>
                      <a:pPr marL="0" marR="0" algn="ctr">
                        <a:lnSpc>
                          <a:spcPct val="115000"/>
                        </a:lnSpc>
                        <a:spcBef>
                          <a:spcPts val="0"/>
                        </a:spcBef>
                        <a:spcAft>
                          <a:spcPts val="1000"/>
                        </a:spcAft>
                      </a:pPr>
                      <a:r>
                        <a:rPr lang="en-US" sz="1800" b="0" dirty="0">
                          <a:latin typeface="+mn-lt"/>
                          <a:ea typeface="Times New Roman"/>
                          <a:cs typeface="Arial" pitchFamily="34" charset="0"/>
                        </a:rPr>
                        <a:t>19</a:t>
                      </a:r>
                    </a:p>
                  </a:txBody>
                  <a:tcPr marL="68580" marR="68580" marT="0" marB="0"/>
                </a:tc>
              </a:tr>
            </a:tbl>
          </a:graphicData>
        </a:graphic>
      </p:graphicFrame>
      <p:sp>
        <p:nvSpPr>
          <p:cNvPr id="11293" name="TextBox 7"/>
          <p:cNvSpPr txBox="1">
            <a:spLocks noChangeArrowheads="1"/>
          </p:cNvSpPr>
          <p:nvPr/>
        </p:nvSpPr>
        <p:spPr bwMode="auto">
          <a:xfrm>
            <a:off x="152400" y="4038600"/>
            <a:ext cx="8686800" cy="830263"/>
          </a:xfrm>
          <a:prstGeom prst="rect">
            <a:avLst/>
          </a:prstGeom>
          <a:noFill/>
          <a:ln w="9525">
            <a:noFill/>
            <a:miter lim="800000"/>
            <a:headEnd/>
            <a:tailEnd/>
          </a:ln>
        </p:spPr>
        <p:txBody>
          <a:bodyPr>
            <a:spAutoFit/>
          </a:bodyPr>
          <a:lstStyle/>
          <a:p>
            <a:pPr>
              <a:buFont typeface="Arial" charset="0"/>
              <a:buChar char="•"/>
            </a:pPr>
            <a:r>
              <a:rPr lang="en-US" sz="2400">
                <a:solidFill>
                  <a:schemeClr val="accent1"/>
                </a:solidFill>
              </a:rPr>
              <a:t>Total no. of beneficiaries covered per village         </a:t>
            </a:r>
            <a:r>
              <a:rPr lang="en-US" sz="2400"/>
              <a:t>=19</a:t>
            </a:r>
          </a:p>
          <a:p>
            <a:pPr>
              <a:buFont typeface="Arial" charset="0"/>
              <a:buChar char="•"/>
            </a:pPr>
            <a:r>
              <a:rPr lang="en-US" sz="2400">
                <a:solidFill>
                  <a:schemeClr val="accent1"/>
                </a:solidFill>
              </a:rPr>
              <a:t>Total no. of beneficiaries covered in 1000 village  </a:t>
            </a:r>
            <a:r>
              <a:rPr lang="en-US" sz="2400"/>
              <a:t>=19000</a:t>
            </a:r>
          </a:p>
        </p:txBody>
      </p:sp>
      <p:sp>
        <p:nvSpPr>
          <p:cNvPr id="11294" name="TextBox 6"/>
          <p:cNvSpPr txBox="1">
            <a:spLocks noChangeArrowheads="1"/>
          </p:cNvSpPr>
          <p:nvPr/>
        </p:nvSpPr>
        <p:spPr bwMode="auto">
          <a:xfrm>
            <a:off x="914400" y="381000"/>
            <a:ext cx="3168650" cy="461963"/>
          </a:xfrm>
          <a:prstGeom prst="rect">
            <a:avLst/>
          </a:prstGeom>
          <a:noFill/>
          <a:ln w="9525">
            <a:noFill/>
            <a:miter lim="800000"/>
            <a:headEnd/>
            <a:tailEnd/>
          </a:ln>
        </p:spPr>
        <p:txBody>
          <a:bodyPr>
            <a:spAutoFit/>
          </a:bodyPr>
          <a:lstStyle/>
          <a:p>
            <a:r>
              <a:rPr lang="en-US" sz="2400">
                <a:solidFill>
                  <a:schemeClr val="accent1"/>
                </a:solidFill>
              </a:rPr>
              <a:t>Sample size per AWC</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355</TotalTime>
  <Words>1393</Words>
  <Application>Microsoft Office PowerPoint</Application>
  <PresentationFormat>On-screen Show (4:3)</PresentationFormat>
  <Paragraphs>353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Origin</vt:lpstr>
      <vt:lpstr>“Data Verification of Routine MIS of Department  of Women and Child Development in Madhya Pradesh” </vt:lpstr>
      <vt:lpstr>INTRODUCTION :- </vt:lpstr>
      <vt:lpstr>Contd….</vt:lpstr>
      <vt:lpstr>Rationale of the Study: </vt:lpstr>
      <vt:lpstr>Review of Literature :  </vt:lpstr>
      <vt:lpstr>Objectives : </vt:lpstr>
      <vt:lpstr>Methodology </vt:lpstr>
      <vt:lpstr>Sampling </vt:lpstr>
      <vt:lpstr>        </vt:lpstr>
      <vt:lpstr>Slide 10</vt:lpstr>
      <vt:lpstr>Slide 11</vt:lpstr>
      <vt:lpstr>Results and Findings: (Objective wise)  </vt:lpstr>
      <vt:lpstr>Contd….. (Pregnant Mothers)    </vt:lpstr>
      <vt:lpstr>Contd….. (Lactating Mothers)    </vt:lpstr>
      <vt:lpstr>Contd….. (Children 0-3 years)    </vt:lpstr>
      <vt:lpstr>Contd….. (Children 3-6 years)    </vt:lpstr>
      <vt:lpstr>Findings (Contd…)</vt:lpstr>
      <vt:lpstr>Findings (Contd….) </vt:lpstr>
      <vt:lpstr>Slide 19</vt:lpstr>
      <vt:lpstr>Slide 20</vt:lpstr>
      <vt:lpstr>Findings(Contd…) </vt:lpstr>
      <vt:lpstr>Conclusions and Recommendations:- </vt:lpstr>
      <vt:lpstr>Conclusions and Recommendations:- </vt:lpstr>
      <vt:lpstr>References: </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Verification of Routine MIS of Department  of Women and Child Development in Madhya Pradesh” </dc:title>
  <dc:creator>iihmr</dc:creator>
  <cp:lastModifiedBy>iihmr</cp:lastModifiedBy>
  <cp:revision>80</cp:revision>
  <dcterms:created xsi:type="dcterms:W3CDTF">2012-05-03T05:48:57Z</dcterms:created>
  <dcterms:modified xsi:type="dcterms:W3CDTF">2012-05-06T06:10:39Z</dcterms:modified>
</cp:coreProperties>
</file>