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9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90" r:id="rId26"/>
    <p:sldId id="291" r:id="rId27"/>
    <p:sldId id="292" r:id="rId28"/>
    <p:sldId id="282" r:id="rId29"/>
    <p:sldId id="283" r:id="rId30"/>
    <p:sldId id="284" r:id="rId31"/>
    <p:sldId id="293" r:id="rId32"/>
    <p:sldId id="294" r:id="rId33"/>
    <p:sldId id="295" r:id="rId34"/>
    <p:sldId id="287" r:id="rId35"/>
    <p:sldId id="288" r:id="rId36"/>
    <p:sldId id="29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7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Effectiveness of Doctors  CV's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stacked"/>
        <c:ser>
          <c:idx val="1"/>
          <c:order val="1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Effectiveness on basis of   final selection nurses through walk in  </c:v>
                </c:pt>
                <c:pt idx="1">
                  <c:v>Effectiveness on basis of  final selection nurses  through email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0.25330000000000008</c:v>
                </c:pt>
                <c:pt idx="1">
                  <c:v>5.7000000000000071E-3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Effectiveness on basis of   final selection nurses through walk in  </c:v>
                </c:pt>
                <c:pt idx="1">
                  <c:v>Effectiveness on basis of  final selection nurses  through email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0.25330000000000008</c:v>
                </c:pt>
                <c:pt idx="1">
                  <c:v>5.7000000000000071E-3</c:v>
                </c:pt>
              </c:numCache>
            </c:numRef>
          </c:val>
        </c:ser>
        <c:shape val="cylinder"/>
        <c:axId val="92826624"/>
        <c:axId val="92832512"/>
        <c:axId val="0"/>
      </c:bar3DChart>
      <c:catAx>
        <c:axId val="92826624"/>
        <c:scaling>
          <c:orientation val="minMax"/>
        </c:scaling>
        <c:axPos val="b"/>
        <c:tickLblPos val="nextTo"/>
        <c:crossAx val="92832512"/>
        <c:crosses val="autoZero"/>
        <c:auto val="1"/>
        <c:lblAlgn val="ctr"/>
        <c:lblOffset val="100"/>
      </c:catAx>
      <c:valAx>
        <c:axId val="92832512"/>
        <c:scaling>
          <c:orientation val="minMax"/>
        </c:scaling>
        <c:axPos val="l"/>
        <c:majorGridlines/>
        <c:numFmt formatCode="0.00%" sourceLinked="1"/>
        <c:tickLblPos val="nextTo"/>
        <c:crossAx val="9282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75388920755769"/>
          <c:y val="0.48991100602220689"/>
          <c:w val="0.11800107767985962"/>
          <c:h val="0.14058630426298754"/>
        </c:manualLayout>
      </c:layout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Staff Nurse Useful CV Through E-mail - 60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Staff Nurse'!$A$18:$C$18</c:f>
              <c:strCache>
                <c:ptCount val="3"/>
                <c:pt idx="0">
                  <c:v>Shortlisted for next round</c:v>
                </c:pt>
                <c:pt idx="1">
                  <c:v>Useful</c:v>
                </c:pt>
                <c:pt idx="2">
                  <c:v>Irelevant</c:v>
                </c:pt>
              </c:strCache>
            </c:strRef>
          </c:cat>
          <c:val>
            <c:numRef>
              <c:f>'Useful Staff Nurse'!$A$19:$C$19</c:f>
              <c:numCache>
                <c:formatCode>General</c:formatCode>
                <c:ptCount val="3"/>
                <c:pt idx="0">
                  <c:v>10</c:v>
                </c:pt>
                <c:pt idx="1">
                  <c:v>30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Staff</a:t>
            </a:r>
            <a:r>
              <a:rPr lang="en-US" sz="1400" baseline="0"/>
              <a:t> Nurse Useful CV Through Walk in -340</a:t>
            </a:r>
            <a:endParaRPr lang="en-US" sz="140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Staff Nurse'!$A$7:$C$7</c:f>
              <c:strCache>
                <c:ptCount val="3"/>
                <c:pt idx="0">
                  <c:v>Selected for 2nd round</c:v>
                </c:pt>
                <c:pt idx="1">
                  <c:v>Useful</c:v>
                </c:pt>
                <c:pt idx="2">
                  <c:v>Irrelevant</c:v>
                </c:pt>
              </c:strCache>
            </c:strRef>
          </c:cat>
          <c:val>
            <c:numRef>
              <c:f>'Useful Staff Nurse'!$A$8:$C$8</c:f>
              <c:numCache>
                <c:formatCode>General</c:formatCode>
                <c:ptCount val="3"/>
                <c:pt idx="0">
                  <c:v>200</c:v>
                </c:pt>
                <c:pt idx="1">
                  <c:v>40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245443277923592"/>
          <c:y val="0.25284630033431571"/>
          <c:w val="0.25050853018372704"/>
          <c:h val="0.29252536973899268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Comparison of Useful Staff Nurse CV  through e-mail &amp; walk in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Staff Nurse'!$A$31:$A$32</c:f>
              <c:strCache>
                <c:ptCount val="2"/>
                <c:pt idx="0">
                  <c:v>Staff Nurse Useful CV Through Walk in </c:v>
                </c:pt>
                <c:pt idx="1">
                  <c:v>Staff Nurse Useful CV Through E-mail</c:v>
                </c:pt>
              </c:strCache>
            </c:strRef>
          </c:cat>
          <c:val>
            <c:numRef>
              <c:f>'Useful Staff Nurse'!$B$31:$B$32</c:f>
              <c:numCache>
                <c:formatCode>General</c:formatCode>
                <c:ptCount val="2"/>
                <c:pt idx="0">
                  <c:v>58.8</c:v>
                </c:pt>
                <c:pt idx="1">
                  <c:v>16.66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6"/>
  <c:chart>
    <c:title>
      <c:tx>
        <c:rich>
          <a:bodyPr/>
          <a:lstStyle/>
          <a:p>
            <a:pPr>
              <a:defRPr/>
            </a:pPr>
            <a:r>
              <a:rPr lang="en-US"/>
              <a:t>Staff Nurse screening through email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'Staff Nurse'!$B$5</c:f>
              <c:strCache>
                <c:ptCount val="1"/>
                <c:pt idx="0">
                  <c:v>Total Effctv Cost</c:v>
                </c:pt>
              </c:strCache>
            </c:strRef>
          </c:tx>
          <c:dLbls>
            <c:dLbl>
              <c:idx val="4"/>
              <c:layout>
                <c:manualLayout>
                  <c:x val="4.8426137810874325E-3"/>
                  <c:y val="-5.3333333333333552E-2"/>
                </c:manualLayout>
              </c:layout>
              <c:showVal val="1"/>
            </c:dLbl>
            <c:dLbl>
              <c:idx val="6"/>
              <c:layout>
                <c:manualLayout>
                  <c:x val="-4.8426137810874325E-3"/>
                  <c:y val="-5.6470588235294085E-2"/>
                </c:manualLayout>
              </c:layout>
              <c:showVal val="1"/>
            </c:dLbl>
            <c:dLbl>
              <c:idx val="7"/>
              <c:layout>
                <c:manualLayout>
                  <c:x val="-1.6142045936958119E-3"/>
                  <c:y val="9.4117647058823747E-3"/>
                </c:manualLayout>
              </c:layout>
              <c:showVal val="1"/>
            </c:dLbl>
            <c:showVal val="1"/>
          </c:dLbls>
          <c:cat>
            <c:strRef>
              <c:f>'Staff Nurse'!$A$6:$A$18</c:f>
              <c:strCache>
                <c:ptCount val="13"/>
                <c:pt idx="0">
                  <c:v>Computer(life4 years)</c:v>
                </c:pt>
                <c:pt idx="1">
                  <c:v>Internet</c:v>
                </c:pt>
                <c:pt idx="2">
                  <c:v>Electricity excluding printer</c:v>
                </c:pt>
                <c:pt idx="3">
                  <c:v>Employee on system</c:v>
                </c:pt>
                <c:pt idx="4">
                  <c:v>Physical infrastructure table(life -2years)</c:v>
                </c:pt>
                <c:pt idx="5">
                  <c:v>Physical infrastructure chair (life- 2 years)</c:v>
                </c:pt>
                <c:pt idx="6">
                  <c:v>Printer cost(life-3years)</c:v>
                </c:pt>
                <c:pt idx="7">
                  <c:v>Paper cost including elctricity of printer</c:v>
                </c:pt>
                <c:pt idx="8">
                  <c:v>Paper wastage cost(20%)</c:v>
                </c:pt>
                <c:pt idx="9">
                  <c:v>Call (1rs/min)</c:v>
                </c:pt>
                <c:pt idx="10">
                  <c:v>Receptionist</c:v>
                </c:pt>
                <c:pt idx="11">
                  <c:v>Employee 2</c:v>
                </c:pt>
                <c:pt idx="12">
                  <c:v>Office boy</c:v>
                </c:pt>
              </c:strCache>
            </c:strRef>
          </c:cat>
          <c:val>
            <c:numRef>
              <c:f>'Staff Nurse'!$B$6:$B$18</c:f>
              <c:numCache>
                <c:formatCode>General</c:formatCode>
                <c:ptCount val="13"/>
                <c:pt idx="0">
                  <c:v>312.5</c:v>
                </c:pt>
                <c:pt idx="1">
                  <c:v>150</c:v>
                </c:pt>
                <c:pt idx="2">
                  <c:v>648</c:v>
                </c:pt>
                <c:pt idx="3">
                  <c:v>37500</c:v>
                </c:pt>
                <c:pt idx="4">
                  <c:v>493.15068493150687</c:v>
                </c:pt>
                <c:pt idx="5">
                  <c:v>246.57534246575341</c:v>
                </c:pt>
                <c:pt idx="6">
                  <c:v>246.57534246575341</c:v>
                </c:pt>
                <c:pt idx="7">
                  <c:v>80</c:v>
                </c:pt>
                <c:pt idx="8">
                  <c:v>16</c:v>
                </c:pt>
                <c:pt idx="9">
                  <c:v>40</c:v>
                </c:pt>
                <c:pt idx="10">
                  <c:v>6000</c:v>
                </c:pt>
                <c:pt idx="11">
                  <c:v>12500</c:v>
                </c:pt>
                <c:pt idx="12">
                  <c:v>4000</c:v>
                </c:pt>
              </c:numCache>
            </c:numRef>
          </c:val>
        </c:ser>
        <c:shape val="cone"/>
        <c:axId val="65297408"/>
        <c:axId val="65311488"/>
        <c:axId val="0"/>
      </c:bar3DChart>
      <c:catAx>
        <c:axId val="65297408"/>
        <c:scaling>
          <c:orientation val="minMax"/>
        </c:scaling>
        <c:axPos val="b"/>
        <c:tickLblPos val="nextTo"/>
        <c:crossAx val="65311488"/>
        <c:crosses val="autoZero"/>
        <c:auto val="1"/>
        <c:lblAlgn val="ctr"/>
        <c:lblOffset val="100"/>
      </c:catAx>
      <c:valAx>
        <c:axId val="65311488"/>
        <c:scaling>
          <c:orientation val="minMax"/>
        </c:scaling>
        <c:axPos val="l"/>
        <c:majorGridlines/>
        <c:numFmt formatCode="General" sourceLinked="1"/>
        <c:tickLblPos val="nextTo"/>
        <c:crossAx val="652974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Staff Nurse screening through Walk in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>
                <c:manualLayout>
                  <c:x val="-7.8714676290463817E-2"/>
                  <c:y val="0.17741178186060119"/>
                </c:manualLayout>
              </c:layout>
              <c:showVal val="1"/>
            </c:dLbl>
            <c:dLbl>
              <c:idx val="3"/>
              <c:layout>
                <c:manualLayout>
                  <c:x val="0.11138593613298338"/>
                  <c:y val="0.15859652960046686"/>
                </c:manualLayout>
              </c:layout>
              <c:showVal val="1"/>
            </c:dLbl>
            <c:dLbl>
              <c:idx val="4"/>
              <c:layout>
                <c:manualLayout>
                  <c:x val="3.6799431321084868E-2"/>
                  <c:y val="9.9019028871391093E-2"/>
                </c:manualLayout>
              </c:layout>
              <c:showVal val="1"/>
            </c:dLbl>
            <c:dLbl>
              <c:idx val="5"/>
              <c:layout>
                <c:manualLayout>
                  <c:x val="3.4208223972003588E-4"/>
                  <c:y val="2.7377879848352292E-2"/>
                </c:manualLayout>
              </c:layout>
              <c:showVal val="1"/>
            </c:dLbl>
            <c:dLbl>
              <c:idx val="6"/>
              <c:layout>
                <c:manualLayout>
                  <c:x val="3.2344597550306241E-2"/>
                  <c:y val="8.5316418780985712E-2"/>
                </c:manualLayout>
              </c:layout>
              <c:showVal val="1"/>
            </c:dLbl>
            <c:showVal val="1"/>
          </c:dLbls>
          <c:cat>
            <c:strRef>
              <c:f>'Staff Nurse'!$A$31:$A$37</c:f>
              <c:strCache>
                <c:ptCount val="7"/>
                <c:pt idx="0">
                  <c:v>Staff Nurse screening through Walk in </c:v>
                </c:pt>
                <c:pt idx="1">
                  <c:v>Receptionist</c:v>
                </c:pt>
                <c:pt idx="2">
                  <c:v>Employee </c:v>
                </c:pt>
                <c:pt idx="3">
                  <c:v>Office boy</c:v>
                </c:pt>
                <c:pt idx="4">
                  <c:v>Physical infrastructure table</c:v>
                </c:pt>
                <c:pt idx="5">
                  <c:v>Physical infrastructure chair</c:v>
                </c:pt>
                <c:pt idx="6">
                  <c:v>electricity</c:v>
                </c:pt>
              </c:strCache>
            </c:strRef>
          </c:cat>
          <c:val>
            <c:numRef>
              <c:f>'Staff Nurse'!$B$31:$B$37</c:f>
              <c:numCache>
                <c:formatCode>General</c:formatCode>
                <c:ptCount val="7"/>
                <c:pt idx="1">
                  <c:v>6000</c:v>
                </c:pt>
                <c:pt idx="2">
                  <c:v>12500</c:v>
                </c:pt>
                <c:pt idx="3">
                  <c:v>4000</c:v>
                </c:pt>
                <c:pt idx="4">
                  <c:v>1479.4520547945203</c:v>
                </c:pt>
                <c:pt idx="5">
                  <c:v>739.72602739726017</c:v>
                </c:pt>
                <c:pt idx="6">
                  <c:v>1080</c:v>
                </c:pt>
              </c:numCache>
            </c:numRef>
          </c:val>
        </c:ser>
        <c:gapWidth val="100"/>
        <c:axId val="65361024"/>
        <c:axId val="65362560"/>
      </c:barChart>
      <c:catAx>
        <c:axId val="65361024"/>
        <c:scaling>
          <c:orientation val="minMax"/>
        </c:scaling>
        <c:axPos val="b"/>
        <c:tickLblPos val="nextTo"/>
        <c:crossAx val="65362560"/>
        <c:crosses val="autoZero"/>
        <c:auto val="1"/>
        <c:lblAlgn val="ctr"/>
        <c:lblOffset val="100"/>
      </c:catAx>
      <c:valAx>
        <c:axId val="65362560"/>
        <c:scaling>
          <c:orientation val="minMax"/>
        </c:scaling>
        <c:axPos val="l"/>
        <c:majorGridlines/>
        <c:numFmt formatCode="General" sourceLinked="1"/>
        <c:tickLblPos val="nextTo"/>
        <c:crossAx val="653610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Comparison of Cost in Shortlisting Staff Nurse through e-mail &amp; walk in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'Staff Nurse'!$A$50:$A$51</c:f>
              <c:strCache>
                <c:ptCount val="2"/>
                <c:pt idx="0">
                  <c:v>TOTAL COST BEARED BY HOSPITAL TO  SHORTLIST 1 nurse THROUGH E-mail</c:v>
                </c:pt>
                <c:pt idx="1">
                  <c:v>TOTAL COST BEARED BY HOSPITAL TO  SHORTLIST 1 nurse THROUGH walk in</c:v>
                </c:pt>
              </c:strCache>
            </c:strRef>
          </c:cat>
          <c:val>
            <c:numRef>
              <c:f>'Staff Nurse'!$B$50:$B$51</c:f>
              <c:numCache>
                <c:formatCode>General</c:formatCode>
                <c:ptCount val="2"/>
                <c:pt idx="0">
                  <c:v>6223.28</c:v>
                </c:pt>
                <c:pt idx="1">
                  <c:v>128.99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Other Staff Useful CV Through Walk</a:t>
            </a:r>
            <a:r>
              <a:rPr lang="en-US" sz="1400" baseline="0" dirty="0"/>
              <a:t> in - 300</a:t>
            </a:r>
            <a:endParaRPr lang="en-US" sz="1400" dirty="0"/>
          </a:p>
        </c:rich>
      </c:tx>
      <c:layout>
        <c:manualLayout>
          <c:xMode val="edge"/>
          <c:yMode val="edge"/>
          <c:x val="0.26432816433660111"/>
          <c:y val="3.5714285714285712E-2"/>
        </c:manualLayout>
      </c:layout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Other Staff'!$A$7:$C$7</c:f>
              <c:strCache>
                <c:ptCount val="3"/>
                <c:pt idx="0">
                  <c:v>Selected for 2nd round</c:v>
                </c:pt>
                <c:pt idx="1">
                  <c:v>Useful</c:v>
                </c:pt>
                <c:pt idx="2">
                  <c:v>Irrelevant</c:v>
                </c:pt>
              </c:strCache>
            </c:strRef>
          </c:cat>
          <c:val>
            <c:numRef>
              <c:f>'Useful Other Staff'!$A$8:$C$8</c:f>
              <c:numCache>
                <c:formatCode>General</c:formatCode>
                <c:ptCount val="3"/>
                <c:pt idx="0">
                  <c:v>150</c:v>
                </c:pt>
                <c:pt idx="1">
                  <c:v>50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Other Staff  Useful CV Through E-mail - 40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Other Staff'!$A$18:$C$18</c:f>
              <c:strCache>
                <c:ptCount val="3"/>
                <c:pt idx="0">
                  <c:v>Shortlisted for next round</c:v>
                </c:pt>
                <c:pt idx="1">
                  <c:v>useful</c:v>
                </c:pt>
                <c:pt idx="2">
                  <c:v>irelevant</c:v>
                </c:pt>
              </c:strCache>
            </c:strRef>
          </c:cat>
          <c:val>
            <c:numRef>
              <c:f>'Useful Other Staff'!$A$19:$C$19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Comparison of Useful Other Staff  CV  through e-mail &amp; walk in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Other Staff'!$A$28:$A$29</c:f>
              <c:strCache>
                <c:ptCount val="2"/>
                <c:pt idx="0">
                  <c:v>other staff Useful CV Through Walk in </c:v>
                </c:pt>
                <c:pt idx="1">
                  <c:v>other staff Useful CV Through E-mail</c:v>
                </c:pt>
              </c:strCache>
            </c:strRef>
          </c:cat>
          <c:val>
            <c:numRef>
              <c:f>'Useful Other Staff'!$B$28:$B$29</c:f>
              <c:numCache>
                <c:formatCode>General</c:formatCode>
                <c:ptCount val="2"/>
                <c:pt idx="0" formatCode="0">
                  <c:v>50</c:v>
                </c:pt>
                <c:pt idx="1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6"/>
  <c:chart>
    <c:title>
      <c:tx>
        <c:rich>
          <a:bodyPr/>
          <a:lstStyle/>
          <a:p>
            <a:pPr>
              <a:defRPr/>
            </a:pPr>
            <a:r>
              <a:rPr lang="en-US"/>
              <a:t>Email other staff  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1042142886987168"/>
          <c:y val="0.10204703180003705"/>
          <c:w val="0.84343493966293259"/>
          <c:h val="0.61016305391354864"/>
        </c:manualLayout>
      </c:layout>
      <c:bar3DChart>
        <c:barDir val="col"/>
        <c:grouping val="clustered"/>
        <c:ser>
          <c:idx val="0"/>
          <c:order val="0"/>
          <c:tx>
            <c:strRef>
              <c:f>'Other Staff'!$B$5:$B$6</c:f>
              <c:strCache>
                <c:ptCount val="1"/>
                <c:pt idx="0">
                  <c:v>email other staff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0.11830532593004002"/>
                </c:manualLayout>
              </c:layout>
              <c:showVal val="1"/>
            </c:dLbl>
            <c:dLbl>
              <c:idx val="5"/>
              <c:layout>
                <c:manualLayout>
                  <c:x val="-4.0520984081042023E-2"/>
                  <c:y val="-5.755394234434387E-2"/>
                </c:manualLayout>
              </c:layout>
              <c:showVal val="1"/>
            </c:dLbl>
            <c:dLbl>
              <c:idx val="6"/>
              <c:layout>
                <c:manualLayout>
                  <c:x val="-2.3154848046309694E-2"/>
                  <c:y val="0"/>
                </c:manualLayout>
              </c:layout>
              <c:showVal val="1"/>
            </c:dLbl>
            <c:showVal val="1"/>
          </c:dLbls>
          <c:cat>
            <c:strRef>
              <c:f>'Other Staff'!$A$7:$A$19</c:f>
              <c:strCache>
                <c:ptCount val="13"/>
                <c:pt idx="0">
                  <c:v>Computer(life4 years)</c:v>
                </c:pt>
                <c:pt idx="1">
                  <c:v>Internet</c:v>
                </c:pt>
                <c:pt idx="2">
                  <c:v>Electricity excluding printer</c:v>
                </c:pt>
                <c:pt idx="3">
                  <c:v>Employee on system</c:v>
                </c:pt>
                <c:pt idx="4">
                  <c:v>Physical infrastructure table(life -2years)</c:v>
                </c:pt>
                <c:pt idx="5">
                  <c:v>Physical infrastructure chair (life- 2 years)</c:v>
                </c:pt>
                <c:pt idx="6">
                  <c:v>Printer cost(life-3years)</c:v>
                </c:pt>
                <c:pt idx="7">
                  <c:v>Paper cost including elctricity of printer</c:v>
                </c:pt>
                <c:pt idx="8">
                  <c:v>Paper wastage cost(20%)</c:v>
                </c:pt>
                <c:pt idx="9">
                  <c:v>Call (1rs/min)</c:v>
                </c:pt>
                <c:pt idx="10">
                  <c:v>Receptionist</c:v>
                </c:pt>
                <c:pt idx="11">
                  <c:v>Employee 2</c:v>
                </c:pt>
                <c:pt idx="12">
                  <c:v>Office boy</c:v>
                </c:pt>
              </c:strCache>
            </c:strRef>
          </c:cat>
          <c:val>
            <c:numRef>
              <c:f>'Other Staff'!$B$7:$B$19</c:f>
              <c:numCache>
                <c:formatCode>General</c:formatCode>
                <c:ptCount val="13"/>
                <c:pt idx="0">
                  <c:v>312.5</c:v>
                </c:pt>
                <c:pt idx="1">
                  <c:v>150</c:v>
                </c:pt>
                <c:pt idx="2">
                  <c:v>648</c:v>
                </c:pt>
                <c:pt idx="3">
                  <c:v>37500</c:v>
                </c:pt>
                <c:pt idx="4">
                  <c:v>493.15068493150687</c:v>
                </c:pt>
                <c:pt idx="5">
                  <c:v>246.57534246575341</c:v>
                </c:pt>
                <c:pt idx="6">
                  <c:v>246.57534246575341</c:v>
                </c:pt>
                <c:pt idx="7">
                  <c:v>80</c:v>
                </c:pt>
                <c:pt idx="8">
                  <c:v>0.4</c:v>
                </c:pt>
                <c:pt idx="9">
                  <c:v>40</c:v>
                </c:pt>
                <c:pt idx="10">
                  <c:v>6000</c:v>
                </c:pt>
                <c:pt idx="11">
                  <c:v>12500</c:v>
                </c:pt>
                <c:pt idx="12">
                  <c:v>4000</c:v>
                </c:pt>
              </c:numCache>
            </c:numRef>
          </c:val>
        </c:ser>
        <c:shape val="cylinder"/>
        <c:axId val="67613824"/>
        <c:axId val="67615360"/>
        <c:axId val="0"/>
      </c:bar3DChart>
      <c:catAx>
        <c:axId val="67613824"/>
        <c:scaling>
          <c:orientation val="minMax"/>
        </c:scaling>
        <c:axPos val="b"/>
        <c:tickLblPos val="nextTo"/>
        <c:crossAx val="67615360"/>
        <c:crosses val="autoZero"/>
        <c:auto val="1"/>
        <c:lblAlgn val="ctr"/>
        <c:lblOffset val="100"/>
      </c:catAx>
      <c:valAx>
        <c:axId val="67615360"/>
        <c:scaling>
          <c:orientation val="minMax"/>
        </c:scaling>
        <c:axPos val="l"/>
        <c:majorGridlines/>
        <c:numFmt formatCode="General" sourceLinked="1"/>
        <c:tickLblPos val="nextTo"/>
        <c:crossAx val="67613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300811711126612"/>
          <c:y val="0.90507778845829467"/>
          <c:w val="0.16273907874395585"/>
          <c:h val="5.7819053023646587E-2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0"/>
  <c:chart>
    <c:title>
      <c:tx>
        <c:rich>
          <a:bodyPr/>
          <a:lstStyle/>
          <a:p>
            <a:pPr>
              <a:defRPr/>
            </a:pPr>
            <a:r>
              <a:rPr lang="en-US"/>
              <a:t>effectiveness of nurses CV's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Effectiveness on basthrough walk inis of  final selection nurses </c:v>
                </c:pt>
                <c:pt idx="1">
                  <c:v>Effectiveness on basis of  final selection nurses  through email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0.16170000000000001</c:v>
                </c:pt>
                <c:pt idx="1">
                  <c:v>8.3300000000000041E-2</c:v>
                </c:pt>
              </c:numCache>
            </c:numRef>
          </c:val>
        </c:ser>
        <c:axId val="92682496"/>
        <c:axId val="92479488"/>
      </c:barChart>
      <c:catAx>
        <c:axId val="92682496"/>
        <c:scaling>
          <c:orientation val="minMax"/>
        </c:scaling>
        <c:axPos val="b"/>
        <c:tickLblPos val="nextTo"/>
        <c:crossAx val="92479488"/>
        <c:crosses val="autoZero"/>
        <c:auto val="1"/>
        <c:lblAlgn val="ctr"/>
        <c:lblOffset val="100"/>
      </c:catAx>
      <c:valAx>
        <c:axId val="92479488"/>
        <c:scaling>
          <c:orientation val="minMax"/>
        </c:scaling>
        <c:axPos val="l"/>
        <c:majorGridlines/>
        <c:numFmt formatCode="0.00%" sourceLinked="1"/>
        <c:tickLblPos val="nextTo"/>
        <c:crossAx val="926824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Walk In other Staff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>
                <c:manualLayout>
                  <c:x val="-2.8714676290463679E-2"/>
                  <c:y val="0.15889326334208251"/>
                </c:manualLayout>
              </c:layout>
              <c:showVal val="1"/>
            </c:dLbl>
            <c:dLbl>
              <c:idx val="3"/>
              <c:layout>
                <c:manualLayout>
                  <c:x val="8.9163823272091214E-2"/>
                  <c:y val="0.14470764071157771"/>
                </c:manualLayout>
              </c:layout>
              <c:showVal val="1"/>
            </c:dLbl>
            <c:dLbl>
              <c:idx val="4"/>
              <c:layout>
                <c:manualLayout>
                  <c:x val="1.4577209098862662E-2"/>
                  <c:y val="6.4296806649168883E-2"/>
                </c:manualLayout>
              </c:layout>
              <c:showVal val="1"/>
            </c:dLbl>
            <c:dLbl>
              <c:idx val="5"/>
              <c:layout>
                <c:manualLayout>
                  <c:x val="0.17673097112860892"/>
                  <c:y val="1.1174176144648587E-2"/>
                </c:manualLayout>
              </c:layout>
              <c:showVal val="1"/>
            </c:dLbl>
            <c:dLbl>
              <c:idx val="6"/>
              <c:layout>
                <c:manualLayout>
                  <c:x val="-3.1544291338582664E-2"/>
                  <c:y val="-3.7368766404199484E-2"/>
                </c:manualLayout>
              </c:layout>
              <c:showVal val="1"/>
            </c:dLbl>
            <c:showVal val="1"/>
          </c:dLbls>
          <c:cat>
            <c:strRef>
              <c:f>'Other Staff'!$A$29:$A$35</c:f>
              <c:strCache>
                <c:ptCount val="7"/>
                <c:pt idx="0">
                  <c:v>Walk In other Staff</c:v>
                </c:pt>
                <c:pt idx="1">
                  <c:v>Receptionist</c:v>
                </c:pt>
                <c:pt idx="2">
                  <c:v>Employee </c:v>
                </c:pt>
                <c:pt idx="3">
                  <c:v>Office boy</c:v>
                </c:pt>
                <c:pt idx="4">
                  <c:v>Physical infrastructure table</c:v>
                </c:pt>
                <c:pt idx="5">
                  <c:v>Physical infrastructure chair</c:v>
                </c:pt>
                <c:pt idx="6">
                  <c:v>Electricity</c:v>
                </c:pt>
              </c:strCache>
            </c:strRef>
          </c:cat>
          <c:val>
            <c:numRef>
              <c:f>'Other Staff'!$B$29:$B$35</c:f>
              <c:numCache>
                <c:formatCode>General</c:formatCode>
                <c:ptCount val="7"/>
                <c:pt idx="1">
                  <c:v>6000</c:v>
                </c:pt>
                <c:pt idx="2">
                  <c:v>12500</c:v>
                </c:pt>
                <c:pt idx="3">
                  <c:v>4000</c:v>
                </c:pt>
                <c:pt idx="4">
                  <c:v>1479.4520547945203</c:v>
                </c:pt>
                <c:pt idx="5">
                  <c:v>739.72602739726017</c:v>
                </c:pt>
                <c:pt idx="6">
                  <c:v>1080</c:v>
                </c:pt>
              </c:numCache>
            </c:numRef>
          </c:val>
        </c:ser>
        <c:gapWidth val="100"/>
        <c:axId val="67652608"/>
        <c:axId val="67670784"/>
      </c:barChart>
      <c:catAx>
        <c:axId val="67652608"/>
        <c:scaling>
          <c:orientation val="minMax"/>
        </c:scaling>
        <c:axPos val="b"/>
        <c:tickLblPos val="nextTo"/>
        <c:crossAx val="67670784"/>
        <c:crosses val="autoZero"/>
        <c:auto val="1"/>
        <c:lblAlgn val="ctr"/>
        <c:lblOffset val="100"/>
      </c:catAx>
      <c:valAx>
        <c:axId val="67670784"/>
        <c:scaling>
          <c:orientation val="minMax"/>
        </c:scaling>
        <c:axPos val="l"/>
        <c:majorGridlines/>
        <c:numFmt formatCode="General" sourceLinked="1"/>
        <c:tickLblPos val="nextTo"/>
        <c:crossAx val="676526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Comparison of Cost in Shortlisting other staff through e-mail &amp; walk in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'Other Staff'!$A$52:$A$53</c:f>
              <c:strCache>
                <c:ptCount val="2"/>
                <c:pt idx="0">
                  <c:v>TOTAL COST BEARED BY HOSPITAL TO  SHORTLIST 1 candidate THROUGH email</c:v>
                </c:pt>
                <c:pt idx="1">
                  <c:v>TOTAL COST BEARED BY HOSPITAL TO  SHORTLIST 1 candidate THROUGH walk in</c:v>
                </c:pt>
              </c:strCache>
            </c:strRef>
          </c:cat>
          <c:val>
            <c:numRef>
              <c:f>'Other Staff'!$B$52:$B$53</c:f>
              <c:numCache>
                <c:formatCode>General</c:formatCode>
                <c:ptCount val="2"/>
                <c:pt idx="0">
                  <c:v>6223.2</c:v>
                </c:pt>
                <c:pt idx="1">
                  <c:v>171.99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5"/>
  <c:chart>
    <c:title>
      <c:tx>
        <c:rich>
          <a:bodyPr/>
          <a:lstStyle/>
          <a:p>
            <a:pPr>
              <a:defRPr/>
            </a:pPr>
            <a:r>
              <a:rPr lang="en-US"/>
              <a:t>Effectiveness of Other</a:t>
            </a:r>
            <a:r>
              <a:rPr lang="en-US" baseline="0"/>
              <a:t> staff </a:t>
            </a:r>
            <a:r>
              <a:rPr lang="en-US"/>
              <a:t> CV's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Effectiveness on basthrough walk inis of  final selection nurses </c:v>
                </c:pt>
                <c:pt idx="1">
                  <c:v>Effectiveness on basis of  final selection nurses  through email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0.33330000000000043</c:v>
                </c:pt>
                <c:pt idx="1">
                  <c:v>8.3300000000000041E-2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Effectiveness on basthrough walk inis of  final selection nurses </c:v>
                </c:pt>
                <c:pt idx="1">
                  <c:v>Effectiveness on basis of  final selection nurses  through email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0.33330000000000043</c:v>
                </c:pt>
                <c:pt idx="1">
                  <c:v>8.3300000000000041E-2</c:v>
                </c:pt>
              </c:numCache>
            </c:numRef>
          </c:val>
        </c:ser>
        <c:axId val="92520448"/>
        <c:axId val="92521984"/>
      </c:barChart>
      <c:catAx>
        <c:axId val="92520448"/>
        <c:scaling>
          <c:orientation val="minMax"/>
        </c:scaling>
        <c:delete val="1"/>
        <c:axPos val="b"/>
        <c:tickLblPos val="nextTo"/>
        <c:crossAx val="92521984"/>
        <c:crosses val="autoZero"/>
        <c:auto val="1"/>
        <c:lblAlgn val="ctr"/>
        <c:lblOffset val="100"/>
      </c:catAx>
      <c:valAx>
        <c:axId val="92521984"/>
        <c:scaling>
          <c:orientation val="minMax"/>
        </c:scaling>
        <c:axPos val="l"/>
        <c:majorGridlines/>
        <c:numFmt formatCode="0.00%" sourceLinked="1"/>
        <c:tickLblPos val="nextTo"/>
        <c:crossAx val="925204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title>
      <c:tx>
        <c:rich>
          <a:bodyPr/>
          <a:lstStyle/>
          <a:p>
            <a:pPr>
              <a:defRPr/>
            </a:pPr>
            <a:r>
              <a:rPr lang="en-US"/>
              <a:t>Doctors walk in - 150</a:t>
            </a:r>
          </a:p>
        </c:rich>
      </c:tx>
      <c:layout>
        <c:manualLayout>
          <c:xMode val="edge"/>
          <c:yMode val="edge"/>
          <c:x val="0.22197888405844479"/>
          <c:y val="3.6745406824146995E-2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'Useful Doctor'!$A$7:$C$7</c:f>
              <c:strCache>
                <c:ptCount val="3"/>
                <c:pt idx="0">
                  <c:v>selected for 2nd round</c:v>
                </c:pt>
                <c:pt idx="1">
                  <c:v>Useful</c:v>
                </c:pt>
                <c:pt idx="2">
                  <c:v>Irrelevant</c:v>
                </c:pt>
              </c:strCache>
            </c:strRef>
          </c:cat>
          <c:val>
            <c:numRef>
              <c:f>'Useful Doctor'!$A$8:$C$8</c:f>
              <c:numCache>
                <c:formatCode>General</c:formatCode>
                <c:ptCount val="3"/>
                <c:pt idx="0">
                  <c:v>100</c:v>
                </c:pt>
                <c:pt idx="1">
                  <c:v>50</c:v>
                </c:pt>
                <c:pt idx="2">
                  <c:v>0</c:v>
                </c:pt>
              </c:numCache>
            </c:numRef>
          </c:val>
        </c:ser>
        <c:gapWidth val="100"/>
        <c:axId val="98463744"/>
        <c:axId val="60359424"/>
      </c:barChart>
      <c:valAx>
        <c:axId val="60359424"/>
        <c:scaling>
          <c:orientation val="minMax"/>
        </c:scaling>
        <c:axPos val="l"/>
        <c:majorGridlines/>
        <c:numFmt formatCode="General" sourceLinked="1"/>
        <c:tickLblPos val="nextTo"/>
        <c:crossAx val="98463744"/>
        <c:crossBetween val="between"/>
      </c:valAx>
      <c:catAx>
        <c:axId val="98463744"/>
        <c:scaling>
          <c:orientation val="minMax"/>
        </c:scaling>
        <c:axPos val="b"/>
        <c:tickLblPos val="nextTo"/>
        <c:crossAx val="60359424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4"/>
  <c:chart>
    <c:title>
      <c:tx>
        <c:rich>
          <a:bodyPr/>
          <a:lstStyle/>
          <a:p>
            <a:pPr>
              <a:defRPr/>
            </a:pPr>
            <a:r>
              <a:rPr lang="en-US"/>
              <a:t>Doctors E-mail- 350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'Useful Doctor'!$A$20:$C$20</c:f>
              <c:strCache>
                <c:ptCount val="3"/>
                <c:pt idx="0">
                  <c:v>shortlisted for next round</c:v>
                </c:pt>
                <c:pt idx="1">
                  <c:v>useful</c:v>
                </c:pt>
                <c:pt idx="2">
                  <c:v>irelevant</c:v>
                </c:pt>
              </c:strCache>
            </c:strRef>
          </c:cat>
          <c:val>
            <c:numRef>
              <c:f>'Useful Doctor'!$A$21:$C$21</c:f>
              <c:numCache>
                <c:formatCode>General</c:formatCode>
                <c:ptCount val="3"/>
                <c:pt idx="0">
                  <c:v>50</c:v>
                </c:pt>
                <c:pt idx="1">
                  <c:v>250</c:v>
                </c:pt>
                <c:pt idx="2">
                  <c:v>50</c:v>
                </c:pt>
              </c:numCache>
            </c:numRef>
          </c:val>
        </c:ser>
        <c:gapWidth val="100"/>
        <c:axId val="99802112"/>
        <c:axId val="65656320"/>
      </c:barChart>
      <c:valAx>
        <c:axId val="65656320"/>
        <c:scaling>
          <c:orientation val="minMax"/>
        </c:scaling>
        <c:axPos val="l"/>
        <c:majorGridlines/>
        <c:numFmt formatCode="General" sourceLinked="1"/>
        <c:tickLblPos val="nextTo"/>
        <c:crossAx val="99802112"/>
        <c:crossBetween val="between"/>
      </c:valAx>
      <c:catAx>
        <c:axId val="99802112"/>
        <c:scaling>
          <c:orientation val="minMax"/>
        </c:scaling>
        <c:axPos val="b"/>
        <c:tickLblPos val="nextTo"/>
        <c:crossAx val="65656320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Comparison of Useful Doctors CV  through e-mail &amp; walk in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'Useful Doctor'!$A$36:$A$37</c:f>
              <c:strCache>
                <c:ptCount val="2"/>
                <c:pt idx="0">
                  <c:v>Doctors Useful CV Through Walk in </c:v>
                </c:pt>
                <c:pt idx="1">
                  <c:v>Doctors Useful CV Through E-mail</c:v>
                </c:pt>
              </c:strCache>
            </c:strRef>
          </c:cat>
          <c:val>
            <c:numRef>
              <c:f>'Useful Doctor'!$B$36:$B$37</c:f>
              <c:numCache>
                <c:formatCode>General</c:formatCode>
                <c:ptCount val="2"/>
                <c:pt idx="0">
                  <c:v>66.66</c:v>
                </c:pt>
                <c:pt idx="1">
                  <c:v>14.28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4"/>
  <c:chart>
    <c:title>
      <c:tx>
        <c:rich>
          <a:bodyPr/>
          <a:lstStyle/>
          <a:p>
            <a:pPr>
              <a:defRPr/>
            </a:pPr>
            <a:r>
              <a:rPr lang="en-US"/>
              <a:t>Doctors screening through walk in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dLbls>
            <c:dLbl>
              <c:idx val="3"/>
              <c:layout>
                <c:manualLayout>
                  <c:x val="-5.2356013747782426E-3"/>
                  <c:y val="-5.4794536308787126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5.8447505396039379E-2"/>
                </c:manualLayout>
              </c:layout>
              <c:showVal val="1"/>
            </c:dLbl>
            <c:dLbl>
              <c:idx val="5"/>
              <c:layout>
                <c:manualLayout>
                  <c:x val="1.7452004582594084E-2"/>
                  <c:y val="-7.3059381745049223E-2"/>
                </c:manualLayout>
              </c:layout>
              <c:showVal val="1"/>
            </c:dLbl>
            <c:dLbl>
              <c:idx val="6"/>
              <c:layout>
                <c:manualLayout>
                  <c:x val="4.1884810998225802E-2"/>
                  <c:y val="-3.6529690872524612E-2"/>
                </c:manualLayout>
              </c:layout>
              <c:showVal val="1"/>
            </c:dLbl>
            <c:showVal val="1"/>
          </c:dLbls>
          <c:cat>
            <c:strRef>
              <c:f>Doctor!$A$5:$A$11</c:f>
              <c:strCache>
                <c:ptCount val="7"/>
                <c:pt idx="0">
                  <c:v>Doctors screening through walk in</c:v>
                </c:pt>
                <c:pt idx="1">
                  <c:v>Receptionist</c:v>
                </c:pt>
                <c:pt idx="2">
                  <c:v>Employee </c:v>
                </c:pt>
                <c:pt idx="3">
                  <c:v>Office boy</c:v>
                </c:pt>
                <c:pt idx="4">
                  <c:v>Physical infrastructure table</c:v>
                </c:pt>
                <c:pt idx="5">
                  <c:v>Physical infrastructure chair</c:v>
                </c:pt>
                <c:pt idx="6">
                  <c:v>Electricity</c:v>
                </c:pt>
              </c:strCache>
            </c:strRef>
          </c:cat>
          <c:val>
            <c:numRef>
              <c:f>Doctor!$B$5:$B$11</c:f>
              <c:numCache>
                <c:formatCode>General</c:formatCode>
                <c:ptCount val="7"/>
                <c:pt idx="1">
                  <c:v>6000</c:v>
                </c:pt>
                <c:pt idx="2">
                  <c:v>12500</c:v>
                </c:pt>
                <c:pt idx="3">
                  <c:v>4000</c:v>
                </c:pt>
                <c:pt idx="4">
                  <c:v>1479.4520547945203</c:v>
                </c:pt>
                <c:pt idx="5">
                  <c:v>739.72602739726017</c:v>
                </c:pt>
                <c:pt idx="6">
                  <c:v>1080</c:v>
                </c:pt>
              </c:numCache>
            </c:numRef>
          </c:val>
        </c:ser>
        <c:gapWidth val="100"/>
        <c:overlap val="100"/>
        <c:axId val="62432768"/>
        <c:axId val="62434304"/>
      </c:barChart>
      <c:catAx>
        <c:axId val="62432768"/>
        <c:scaling>
          <c:orientation val="minMax"/>
        </c:scaling>
        <c:axPos val="b"/>
        <c:tickLblPos val="nextTo"/>
        <c:crossAx val="62434304"/>
        <c:crosses val="autoZero"/>
        <c:auto val="1"/>
        <c:lblAlgn val="ctr"/>
        <c:lblOffset val="100"/>
      </c:catAx>
      <c:valAx>
        <c:axId val="62434304"/>
        <c:scaling>
          <c:orientation val="minMax"/>
        </c:scaling>
        <c:axPos val="l"/>
        <c:majorGridlines/>
        <c:numFmt formatCode="General" sourceLinked="1"/>
        <c:tickLblPos val="nextTo"/>
        <c:crossAx val="6243276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6"/>
  <c:chart>
    <c:title>
      <c:tx>
        <c:rich>
          <a:bodyPr/>
          <a:lstStyle/>
          <a:p>
            <a:pPr>
              <a:defRPr/>
            </a:pPr>
            <a:r>
              <a:rPr lang="en-US"/>
              <a:t>Doctors screening through email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Doctor!$B$26</c:f>
              <c:strCache>
                <c:ptCount val="1"/>
                <c:pt idx="0">
                  <c:v>Total Effctv Cost</c:v>
                </c:pt>
              </c:strCache>
            </c:strRef>
          </c:tx>
          <c:cat>
            <c:strRef>
              <c:f>Doctor!$A$27:$A$39</c:f>
              <c:strCache>
                <c:ptCount val="13"/>
                <c:pt idx="0">
                  <c:v>Computer(life4 years)</c:v>
                </c:pt>
                <c:pt idx="1">
                  <c:v>Internet</c:v>
                </c:pt>
                <c:pt idx="2">
                  <c:v>Electricity excluding printer</c:v>
                </c:pt>
                <c:pt idx="3">
                  <c:v>Employee on system</c:v>
                </c:pt>
                <c:pt idx="4">
                  <c:v>Physical infrastructure table(life -2years)</c:v>
                </c:pt>
                <c:pt idx="5">
                  <c:v>Physical infrastructure chair (life- 2 years)</c:v>
                </c:pt>
                <c:pt idx="6">
                  <c:v>Printer cost(life-3years)</c:v>
                </c:pt>
                <c:pt idx="7">
                  <c:v>Paper cost including elctricity of printer</c:v>
                </c:pt>
                <c:pt idx="8">
                  <c:v>Paper wastage cost(20%)</c:v>
                </c:pt>
                <c:pt idx="9">
                  <c:v>Call (1rs/min)</c:v>
                </c:pt>
                <c:pt idx="10">
                  <c:v>Receptionist</c:v>
                </c:pt>
                <c:pt idx="11">
                  <c:v>Employee </c:v>
                </c:pt>
                <c:pt idx="12">
                  <c:v>Office boy</c:v>
                </c:pt>
              </c:strCache>
            </c:strRef>
          </c:cat>
          <c:val>
            <c:numRef>
              <c:f>Doctor!$B$27:$B$39</c:f>
              <c:numCache>
                <c:formatCode>General</c:formatCode>
                <c:ptCount val="13"/>
                <c:pt idx="0">
                  <c:v>312.5</c:v>
                </c:pt>
                <c:pt idx="1">
                  <c:v>150</c:v>
                </c:pt>
                <c:pt idx="2">
                  <c:v>648</c:v>
                </c:pt>
                <c:pt idx="3">
                  <c:v>37500</c:v>
                </c:pt>
                <c:pt idx="4">
                  <c:v>493.15068493150693</c:v>
                </c:pt>
                <c:pt idx="5">
                  <c:v>246.57534246575341</c:v>
                </c:pt>
                <c:pt idx="6">
                  <c:v>246.57534246575341</c:v>
                </c:pt>
                <c:pt idx="7">
                  <c:v>400</c:v>
                </c:pt>
                <c:pt idx="8">
                  <c:v>80</c:v>
                </c:pt>
                <c:pt idx="9">
                  <c:v>200</c:v>
                </c:pt>
                <c:pt idx="10">
                  <c:v>6000</c:v>
                </c:pt>
                <c:pt idx="11">
                  <c:v>24990</c:v>
                </c:pt>
                <c:pt idx="12">
                  <c:v>3990</c:v>
                </c:pt>
              </c:numCache>
            </c:numRef>
          </c:val>
        </c:ser>
        <c:overlap val="100"/>
        <c:axId val="62860288"/>
        <c:axId val="62882560"/>
      </c:barChart>
      <c:catAx>
        <c:axId val="62860288"/>
        <c:scaling>
          <c:orientation val="minMax"/>
        </c:scaling>
        <c:axPos val="b"/>
        <c:tickLblPos val="nextTo"/>
        <c:crossAx val="62882560"/>
        <c:crosses val="autoZero"/>
        <c:auto val="1"/>
        <c:lblAlgn val="ctr"/>
        <c:lblOffset val="100"/>
      </c:catAx>
      <c:valAx>
        <c:axId val="62882560"/>
        <c:scaling>
          <c:orientation val="minMax"/>
        </c:scaling>
        <c:axPos val="l"/>
        <c:majorGridlines/>
        <c:numFmt formatCode="General" sourceLinked="1"/>
        <c:tickLblPos val="nextTo"/>
        <c:crossAx val="62860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Comparison </a:t>
            </a:r>
          </a:p>
          <a:p>
            <a:pPr>
              <a:defRPr/>
            </a:pPr>
            <a:r>
              <a:rPr lang="en-US" dirty="0" smtClean="0"/>
              <a:t>of cost in </a:t>
            </a:r>
            <a:r>
              <a:rPr lang="en-US" dirty="0" err="1" smtClean="0"/>
              <a:t>Shortlisting</a:t>
            </a:r>
            <a:r>
              <a:rPr lang="en-US" dirty="0" smtClean="0"/>
              <a:t> one doctor through e-mail &amp; Walk in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Val val="1"/>
          </c:dLbls>
          <c:cat>
            <c:strRef>
              <c:f>Doctor!$A$51:$A$52</c:f>
              <c:strCache>
                <c:ptCount val="2"/>
                <c:pt idx="0">
                  <c:v>TOTAL COST BEARED BY HOSPITAL TO  SHORTLIST 1 DOCTOR THROUGH EMAIL</c:v>
                </c:pt>
                <c:pt idx="1">
                  <c:v>TOTAL COST BEARED BY HOSPITAL TO  SHORTLIST 1 DOCTOR THROUGH Walk in</c:v>
                </c:pt>
              </c:strCache>
            </c:strRef>
          </c:cat>
          <c:val>
            <c:numRef>
              <c:f>Doctor!$B$51:$B$52</c:f>
              <c:numCache>
                <c:formatCode>General</c:formatCode>
                <c:ptCount val="2"/>
                <c:pt idx="0">
                  <c:v>1255.53</c:v>
                </c:pt>
                <c:pt idx="1">
                  <c:v>515.98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3E2A-A699-471A-A966-1A48C2BCF360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60BE5-32EE-4D57-904D-CAB514943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0BE5-32EE-4D57-904D-CAB514943B2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3E617D"/>
                </a:solidFill>
              </a:rPr>
              <a:t>Page </a:t>
            </a:r>
            <a:fld id="{B4F84388-6222-4A1F-A9CC-47574E4FAEC1}" type="slidenum">
              <a:rPr lang="fr-FR" b="1">
                <a:solidFill>
                  <a:srgbClr val="3E617D"/>
                </a:solidFill>
              </a:rPr>
              <a:pPr/>
              <a:t>‹#›</a:t>
            </a:fld>
            <a:endParaRPr lang="fr-FR" b="1">
              <a:solidFill>
                <a:srgbClr val="3E617D"/>
              </a:solidFill>
            </a:endParaRPr>
          </a:p>
        </p:txBody>
      </p:sp>
      <p:pic>
        <p:nvPicPr>
          <p:cNvPr id="1043" name="Picture 19" descr="ImagImagfdsgfdge1fdse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476250"/>
            <a:ext cx="9144000" cy="10080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PARK GROUP OF HOSPITALS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ANALYSIS OF EFFECTIVENESS OF SCREENING PROCESS IN PARK HOSPITAL(THROUGH WALK IN OR EMAIL)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VARIABLES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3820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95400"/>
          <a:ext cx="84582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71"/>
                <a:gridCol w="4347029"/>
              </a:tblGrid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System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computer(life4 years)</a:t>
                      </a:r>
                    </a:p>
                    <a:p>
                      <a:r>
                        <a:rPr lang="en-US" dirty="0" smtClean="0"/>
                        <a:t>Internet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1844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physical infrastructure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electricity excluding printer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table(life </a:t>
                      </a:r>
                      <a:r>
                        <a:rPr lang="en-US" dirty="0" smtClean="0"/>
                        <a:t>-2years)</a:t>
                      </a:r>
                    </a:p>
                    <a:p>
                      <a:r>
                        <a:rPr lang="en-US" dirty="0" smtClean="0"/>
                        <a:t>chair (life- 2 years)</a:t>
                      </a:r>
                    </a:p>
                    <a:p>
                      <a:r>
                        <a:rPr lang="en-US" dirty="0" smtClean="0"/>
                        <a:t>printer cost(life-3years)</a:t>
                      </a:r>
                    </a:p>
                    <a:p>
                      <a:r>
                        <a:rPr lang="en-US" dirty="0" smtClean="0"/>
                        <a:t>paper cost including electricity of printer</a:t>
                      </a:r>
                    </a:p>
                    <a:p>
                      <a:r>
                        <a:rPr lang="en-US" dirty="0" smtClean="0"/>
                        <a:t>paper wastage cost(20</a:t>
                      </a:r>
                      <a:r>
                        <a:rPr lang="en-US" dirty="0" smtClean="0"/>
                        <a:t>%)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1098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Employee cost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on system</a:t>
                      </a:r>
                    </a:p>
                    <a:p>
                      <a:r>
                        <a:rPr lang="en-US" dirty="0" smtClean="0"/>
                        <a:t>Receptionist</a:t>
                      </a:r>
                    </a:p>
                    <a:p>
                      <a:r>
                        <a:rPr lang="en-US" dirty="0" smtClean="0"/>
                        <a:t>employee </a:t>
                      </a:r>
                    </a:p>
                    <a:p>
                      <a:r>
                        <a:rPr lang="en-US" dirty="0" smtClean="0"/>
                        <a:t>office boy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SAMPLE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was carried out on all the staff and staff was categorized into </a:t>
            </a:r>
            <a:r>
              <a:rPr lang="en-US" dirty="0" err="1"/>
              <a:t>Doctors,Nurses,Other</a:t>
            </a:r>
            <a:r>
              <a:rPr lang="en-US" dirty="0"/>
              <a:t> staff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 </a:t>
            </a:r>
            <a:r>
              <a:rPr lang="en-US" dirty="0"/>
              <a:t>Staff include  all the </a:t>
            </a:r>
            <a:r>
              <a:rPr lang="en-US" dirty="0" err="1"/>
              <a:t>paramedical,administrative</a:t>
            </a:r>
            <a:r>
              <a:rPr lang="en-US" dirty="0"/>
              <a:t>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Except :top management </a:t>
            </a:r>
            <a:r>
              <a:rPr lang="en-US" dirty="0" err="1" smtClean="0"/>
              <a:t>ie</a:t>
            </a:r>
            <a:r>
              <a:rPr lang="en-US" dirty="0" smtClean="0"/>
              <a:t> MS,COO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00400"/>
            <a:ext cx="7772400" cy="256857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RESULTS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AND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FINDINGS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FFFF00"/>
                </a:solidFill>
              </a:rPr>
              <a:t>Comparision</a:t>
            </a:r>
            <a:r>
              <a:rPr lang="en-US" sz="4000" dirty="0" smtClean="0">
                <a:solidFill>
                  <a:srgbClr val="FFFF00"/>
                </a:solidFill>
              </a:rPr>
              <a:t> of Effectiveness of doctors CV on basis of final </a:t>
            </a:r>
            <a:r>
              <a:rPr lang="en-US" dirty="0" smtClean="0">
                <a:solidFill>
                  <a:srgbClr val="FFFF00"/>
                </a:solidFill>
              </a:rPr>
              <a:t>selection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14478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</a:rPr>
              <a:t>Comparision</a:t>
            </a:r>
            <a:r>
              <a:rPr lang="en-US" sz="3600" dirty="0" smtClean="0">
                <a:solidFill>
                  <a:srgbClr val="FFFF00"/>
                </a:solidFill>
              </a:rPr>
              <a:t> of Effectiveness of Nurses CV on basis of final selection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rgbClr val="FFFF00"/>
                </a:solidFill>
              </a:rPr>
              <a:t>Comparision</a:t>
            </a:r>
            <a:r>
              <a:rPr lang="en-US" sz="3600" dirty="0" smtClean="0">
                <a:solidFill>
                  <a:srgbClr val="FFFF00"/>
                </a:solidFill>
              </a:rPr>
              <a:t> of Effectiveness of Other staff CV on basis of final selection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524000"/>
          <a:ext cx="7315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doctors (</a:t>
            </a:r>
            <a:r>
              <a:rPr lang="en-US" dirty="0" err="1" smtClean="0">
                <a:solidFill>
                  <a:srgbClr val="FFFF00"/>
                </a:solidFill>
              </a:rPr>
              <a:t>walkin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15926" y="1603717"/>
          <a:ext cx="7870874" cy="4522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doctors (email)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Comparison of Useful Doctors CV  through e-mail &amp; walk in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1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Cost effectiveness of screening process of doctors through walk in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AND SELECTION PROCESS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err="1" smtClean="0"/>
              <a:t>analyse</a:t>
            </a:r>
            <a:r>
              <a:rPr lang="en-US" dirty="0" smtClean="0"/>
              <a:t> the effectiveness of the screening process </a:t>
            </a:r>
            <a:r>
              <a:rPr lang="en-US" dirty="0" err="1" smtClean="0"/>
              <a:t>ie</a:t>
            </a:r>
            <a:r>
              <a:rPr lang="en-US" dirty="0" smtClean="0"/>
              <a:t> email or walk in </a:t>
            </a:r>
            <a:r>
              <a:rPr lang="en-US" dirty="0"/>
              <a:t> </a:t>
            </a:r>
            <a:r>
              <a:rPr lang="en-US" dirty="0" smtClean="0"/>
              <a:t>of recruitment process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Cost effectiveness of screening process of doctors through E mail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1219200"/>
          </a:xfrm>
        </p:spPr>
        <p:txBody>
          <a:bodyPr>
            <a:normAutofit fontScale="90000"/>
          </a:bodyPr>
          <a:lstStyle/>
          <a:p>
            <a:pPr>
              <a:defRPr sz="180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en-US" sz="3100" b="1" dirty="0" smtClean="0">
                <a:solidFill>
                  <a:srgbClr val="FFFF00"/>
                </a:solidFill>
              </a:rPr>
              <a:t>Comparison </a:t>
            </a:r>
            <a:br>
              <a:rPr lang="en-US" sz="3100" b="1" dirty="0" smtClean="0">
                <a:solidFill>
                  <a:srgbClr val="FFFF00"/>
                </a:solidFill>
              </a:rPr>
            </a:br>
            <a:r>
              <a:rPr lang="en-US" sz="3100" b="1" dirty="0" smtClean="0">
                <a:solidFill>
                  <a:srgbClr val="FFFF00"/>
                </a:solidFill>
              </a:rPr>
              <a:t>of cost effectiveness  doctor through e-mail &amp; Walk in</a:t>
            </a:r>
            <a:r>
              <a:rPr lang="en-US" sz="1800" b="1" dirty="0" smtClean="0">
                <a:solidFill>
                  <a:prstClr val="white"/>
                </a:solidFill>
              </a:rPr>
              <a:t/>
            </a:r>
            <a:br>
              <a:rPr lang="en-US" sz="1800" b="1" dirty="0" smtClean="0">
                <a:solidFill>
                  <a:prstClr val="white"/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2493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Nurses (Email)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Nurses (</a:t>
            </a:r>
            <a:r>
              <a:rPr lang="en-US" dirty="0" err="1" smtClean="0">
                <a:solidFill>
                  <a:srgbClr val="FFFF00"/>
                </a:solidFill>
              </a:rPr>
              <a:t>walkin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Comparison of Useful Staff Nurse CV  through e-mail &amp; walk 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Cost effectiveness of screening process of nurses through E </a:t>
            </a:r>
            <a:r>
              <a:rPr lang="en-US" dirty="0" smtClean="0">
                <a:solidFill>
                  <a:srgbClr val="FFFF00"/>
                </a:solidFill>
              </a:rPr>
              <a:t>mail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Cost effectiveness of screening process of nurses through walk in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Comparison 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of cost effectiveness  Nurses through e-mail &amp; Walk in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Other staff  (walk in)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CATEGORIES OF CV’S of Other Staff (Email)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828800"/>
          <a:ext cx="7391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study the efficiency of staff recruitment and advertisement relating to their costing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As too much cost is invested in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both the process of  recruitment </a:t>
            </a:r>
            <a:r>
              <a:rPr lang="en-US" dirty="0" err="1"/>
              <a:t>ie</a:t>
            </a:r>
            <a:r>
              <a:rPr lang="en-US" dirty="0"/>
              <a:t> email and walk in</a:t>
            </a:r>
            <a:r>
              <a:rPr lang="en-US" dirty="0" smtClean="0"/>
              <a:t>. Therefore </a:t>
            </a:r>
            <a:r>
              <a:rPr lang="en-US" dirty="0"/>
              <a:t>to study the cost effectiveness was very important.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01762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Comparison of (Other Staff) Useful CV  through e-mail &amp; walk in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Cost effectiveness of screening process of Other staff through E </a:t>
            </a:r>
            <a:r>
              <a:rPr lang="en-US" dirty="0" smtClean="0">
                <a:solidFill>
                  <a:srgbClr val="FFFF00"/>
                </a:solidFill>
              </a:rPr>
              <a:t>mail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Cost effectiveness of screening process of Other staff through Walk in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Comparison 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of cost effectiveness of other staff through e-mail &amp; Walk in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Walk in screening process is more successful in selecting the candidate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More no. of candidates was selected through walk in process as compared to email.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Walk in process was very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costeffective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than to email.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Walk in process to be used in case of future upcoming branches of the hospital, as it is very cost effective and time saving.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THANK YOU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OBJECTIVES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1.To </a:t>
            </a:r>
            <a:r>
              <a:rPr lang="en-US" dirty="0"/>
              <a:t>study  the effectiveness of the CV’s resumed by email and through walk in.</a:t>
            </a:r>
          </a:p>
          <a:p>
            <a:r>
              <a:rPr lang="en-US" dirty="0"/>
              <a:t>2.To </a:t>
            </a:r>
            <a:r>
              <a:rPr lang="en-US" dirty="0" err="1"/>
              <a:t>analyse</a:t>
            </a:r>
            <a:r>
              <a:rPr lang="en-US" dirty="0"/>
              <a:t> the costing effectiveness of walk in and emailed CV’s.</a:t>
            </a:r>
          </a:p>
          <a:p>
            <a:r>
              <a:rPr lang="en-US" dirty="0"/>
              <a:t>3.To study the recruitment process of park hospital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METHODOLOGY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693025" cy="38004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Research Design</a:t>
            </a:r>
            <a:r>
              <a:rPr lang="en-US" dirty="0" smtClean="0"/>
              <a:t>: Case research</a:t>
            </a:r>
          </a:p>
          <a:p>
            <a:r>
              <a:rPr lang="en-US" dirty="0"/>
              <a:t>Cost calculation time period:</a:t>
            </a:r>
          </a:p>
          <a:p>
            <a:r>
              <a:rPr lang="en-US" dirty="0"/>
              <a:t>1.Email-3 months </a:t>
            </a:r>
            <a:r>
              <a:rPr lang="en-US" dirty="0" err="1"/>
              <a:t>ie</a:t>
            </a:r>
            <a:r>
              <a:rPr lang="en-US" dirty="0"/>
              <a:t> 1st  </a:t>
            </a:r>
            <a:r>
              <a:rPr lang="en-US" dirty="0" err="1"/>
              <a:t>jan</a:t>
            </a:r>
            <a:r>
              <a:rPr lang="en-US" dirty="0"/>
              <a:t> -31st march</a:t>
            </a:r>
          </a:p>
          <a:p>
            <a:r>
              <a:rPr lang="en-US" dirty="0"/>
              <a:t>2.Walk in-10 days in a month </a:t>
            </a:r>
            <a:r>
              <a:rPr lang="en-US" dirty="0" err="1"/>
              <a:t>i.e</a:t>
            </a:r>
            <a:r>
              <a:rPr lang="en-US" dirty="0"/>
              <a:t> 30days for 3  months(assumption)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6400800"/>
            <a:ext cx="4876800" cy="369332"/>
          </a:xfrm>
          <a:prstGeom prst="rect">
            <a:avLst/>
          </a:prstGeom>
          <a:solidFill>
            <a:srgbClr val="6C003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1350" y="4918484"/>
            <a:ext cx="2152650" cy="193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ASSUMPTION</a:t>
            </a:r>
            <a:r>
              <a:rPr lang="en-US" u="sng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1.Employee </a:t>
            </a:r>
            <a:r>
              <a:rPr lang="en-US" dirty="0"/>
              <a:t>working on the system downloaded CV only half of the day.</a:t>
            </a:r>
          </a:p>
          <a:p>
            <a:r>
              <a:rPr lang="en-US" dirty="0"/>
              <a:t>2.Walk in Interview were conducted for 10 days in a </a:t>
            </a:r>
            <a:r>
              <a:rPr lang="en-US" dirty="0" err="1"/>
              <a:t>month,but</a:t>
            </a:r>
            <a:r>
              <a:rPr lang="en-US" dirty="0"/>
              <a:t> </a:t>
            </a:r>
            <a:r>
              <a:rPr lang="en-US" dirty="0" smtClean="0"/>
              <a:t>slight</a:t>
            </a:r>
            <a:r>
              <a:rPr lang="en-US" dirty="0" smtClean="0"/>
              <a:t> changes could be there.</a:t>
            </a:r>
            <a:endParaRPr lang="en-US" dirty="0"/>
          </a:p>
          <a:p>
            <a:r>
              <a:rPr lang="en-US" dirty="0"/>
              <a:t>3.cost of electricity </a:t>
            </a:r>
            <a:r>
              <a:rPr lang="en-US" dirty="0" smtClean="0"/>
              <a:t>,cost </a:t>
            </a:r>
            <a:r>
              <a:rPr lang="en-US" dirty="0"/>
              <a:t>of </a:t>
            </a:r>
            <a:r>
              <a:rPr lang="en-US" dirty="0" err="1"/>
              <a:t>printer,paper,physical</a:t>
            </a:r>
            <a:r>
              <a:rPr lang="en-US" dirty="0"/>
              <a:t> </a:t>
            </a:r>
            <a:r>
              <a:rPr lang="en-US" dirty="0" smtClean="0"/>
              <a:t>infrastructure are approximate values.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INCLUSION CRITERIA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</a:t>
            </a:r>
          </a:p>
          <a:p>
            <a:r>
              <a:rPr lang="en-US" sz="3200" b="1" dirty="0" smtClean="0"/>
              <a:t> </a:t>
            </a:r>
            <a:r>
              <a:rPr lang="en-US" b="1" dirty="0" smtClean="0"/>
              <a:t> </a:t>
            </a:r>
            <a:r>
              <a:rPr lang="en-US" dirty="0"/>
              <a:t>All the staff was part of study except top management (MS,COO)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Doctors,nurses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and  </a:t>
            </a:r>
            <a:r>
              <a:rPr lang="en-US" dirty="0" err="1" smtClean="0"/>
              <a:t>otherstaff</a:t>
            </a:r>
            <a:r>
              <a:rPr lang="en-US" dirty="0" smtClean="0"/>
              <a:t>  includes(</a:t>
            </a:r>
            <a:r>
              <a:rPr lang="en-US" dirty="0" err="1" smtClean="0"/>
              <a:t>Paramedical,administrative,maintainence</a:t>
            </a:r>
            <a:r>
              <a:rPr lang="en-US" dirty="0" smtClean="0"/>
              <a:t> staff)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EXCLUSION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In case  of screening through E mail :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Repeated </a:t>
            </a:r>
            <a:r>
              <a:rPr lang="en-US" dirty="0" err="1" smtClean="0"/>
              <a:t>Cv’s</a:t>
            </a:r>
            <a:r>
              <a:rPr lang="en-US" dirty="0" smtClean="0"/>
              <a:t> </a:t>
            </a:r>
            <a:r>
              <a:rPr lang="en-US" dirty="0"/>
              <a:t>were excluded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Q</a:t>
            </a:r>
            <a:r>
              <a:rPr lang="en-US" dirty="0" err="1" smtClean="0"/>
              <a:t>uerry</a:t>
            </a:r>
            <a:r>
              <a:rPr lang="en-US" dirty="0" smtClean="0"/>
              <a:t> </a:t>
            </a:r>
            <a:r>
              <a:rPr lang="en-US" dirty="0"/>
              <a:t>related mails were excluded.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STUDY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study was carried out from 1st </a:t>
            </a:r>
            <a:r>
              <a:rPr lang="en-US" dirty="0" err="1"/>
              <a:t>jan</a:t>
            </a:r>
            <a:r>
              <a:rPr lang="en-US" dirty="0"/>
              <a:t> 2012 to 31st March 2012.</a:t>
            </a:r>
          </a:p>
          <a:p>
            <a:r>
              <a:rPr lang="en-US" dirty="0"/>
              <a:t>Though the recruitment is a continuous and ongoing </a:t>
            </a:r>
            <a:r>
              <a:rPr lang="en-US" dirty="0" err="1"/>
              <a:t>process,CV;s</a:t>
            </a:r>
            <a:r>
              <a:rPr lang="en-US" dirty="0"/>
              <a:t> coming through mail and through walk in is ongoing. But I have studied and observed this process </a:t>
            </a:r>
            <a:r>
              <a:rPr lang="en-US" dirty="0" err="1"/>
              <a:t>fo</a:t>
            </a:r>
            <a:r>
              <a:rPr lang="en-US" dirty="0"/>
              <a:t> 3 months.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39918</Template>
  <TotalTime>895</TotalTime>
  <Words>780</Words>
  <Application>Microsoft Office PowerPoint</Application>
  <PresentationFormat>On-screen Show (4:3)</PresentationFormat>
  <Paragraphs>133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Modèle par défaut</vt:lpstr>
      <vt:lpstr>PARK GROUP OF HOSPITALS</vt:lpstr>
      <vt:lpstr>TOPIC</vt:lpstr>
      <vt:lpstr>RATIONALE</vt:lpstr>
      <vt:lpstr>OBJECTIVES</vt:lpstr>
      <vt:lpstr>METHODOLOGY</vt:lpstr>
      <vt:lpstr>ASSUMPTION: </vt:lpstr>
      <vt:lpstr>INCLUSION CRITERIA</vt:lpstr>
      <vt:lpstr>EXCLUSION CRITERIA</vt:lpstr>
      <vt:lpstr>STUDY DURATION</vt:lpstr>
      <vt:lpstr>VARIABLES OF THE STUDY</vt:lpstr>
      <vt:lpstr>SAMPLE SIZE</vt:lpstr>
      <vt:lpstr>RESULTS AND FINDINGS</vt:lpstr>
      <vt:lpstr>Comparision of Effectiveness of doctors CV on basis of final selection</vt:lpstr>
      <vt:lpstr>Comparision of Effectiveness of Nurses CV on basis of final selection</vt:lpstr>
      <vt:lpstr>Comparision of Effectiveness of Other staff CV on basis of final selection</vt:lpstr>
      <vt:lpstr>CATEGORIES OF CV’S of doctors (walkin)</vt:lpstr>
      <vt:lpstr>CATEGORIES OF CV’S of doctors (email)</vt:lpstr>
      <vt:lpstr>Comparison of Useful Doctors CV  through e-mail &amp; walk in  </vt:lpstr>
      <vt:lpstr>Cost effectiveness of screening process of doctors through walk in </vt:lpstr>
      <vt:lpstr>Cost effectiveness of screening process of doctors through E mail</vt:lpstr>
      <vt:lpstr>Comparison  of cost effectiveness  doctor through e-mail &amp; Walk in </vt:lpstr>
      <vt:lpstr>CATEGORIES OF CV’S of Nurses (Email)</vt:lpstr>
      <vt:lpstr>CATEGORIES OF CV’S of Nurses (walkin)</vt:lpstr>
      <vt:lpstr>Comparison of Useful Staff Nurse CV  through e-mail &amp; walk in </vt:lpstr>
      <vt:lpstr>Cost effectiveness of screening process of nurses through E mail</vt:lpstr>
      <vt:lpstr>Cost effectiveness of screening process of nurses through walk in</vt:lpstr>
      <vt:lpstr>Comparison  of cost effectiveness  Nurses through e-mail &amp; Walk in</vt:lpstr>
      <vt:lpstr>CATEGORIES OF CV’S of Other staff  (walk in)</vt:lpstr>
      <vt:lpstr>CATEGORIES OF CV’S of Other Staff (Email)</vt:lpstr>
      <vt:lpstr>Comparison of (Other Staff) Useful CV  through e-mail &amp; walk in</vt:lpstr>
      <vt:lpstr>Cost effectiveness of screening process of Other staff through E mail</vt:lpstr>
      <vt:lpstr>Cost effectiveness of screening process of Other staff through Walk in</vt:lpstr>
      <vt:lpstr>Comparison  of cost effectiveness of other staff through e-mail &amp; Walk in</vt:lpstr>
      <vt:lpstr>Slide 34</vt:lpstr>
      <vt:lpstr>Slide 35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95</cp:revision>
  <dcterms:created xsi:type="dcterms:W3CDTF">2012-05-05T15:25:41Z</dcterms:created>
  <dcterms:modified xsi:type="dcterms:W3CDTF">2012-05-06T18:26:24Z</dcterms:modified>
</cp:coreProperties>
</file>