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58" r:id="rId2"/>
    <p:sldId id="259" r:id="rId3"/>
    <p:sldId id="290" r:id="rId4"/>
    <p:sldId id="261" r:id="rId5"/>
    <p:sldId id="262" r:id="rId6"/>
    <p:sldId id="292" r:id="rId7"/>
    <p:sldId id="293" r:id="rId8"/>
    <p:sldId id="302" r:id="rId9"/>
    <p:sldId id="268" r:id="rId10"/>
    <p:sldId id="269" r:id="rId11"/>
    <p:sldId id="272" r:id="rId12"/>
    <p:sldId id="267" r:id="rId13"/>
    <p:sldId id="301" r:id="rId14"/>
    <p:sldId id="270" r:id="rId15"/>
    <p:sldId id="271" r:id="rId16"/>
    <p:sldId id="273" r:id="rId17"/>
    <p:sldId id="294" r:id="rId18"/>
    <p:sldId id="296" r:id="rId19"/>
    <p:sldId id="297" r:id="rId20"/>
    <p:sldId id="298" r:id="rId21"/>
    <p:sldId id="299" r:id="rId22"/>
    <p:sldId id="291" r:id="rId23"/>
    <p:sldId id="30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D95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29" autoAdjust="0"/>
    <p:restoredTop sz="93465" autoAdjust="0"/>
  </p:normalViewPr>
  <p:slideViewPr>
    <p:cSldViewPr>
      <p:cViewPr>
        <p:scale>
          <a:sx n="70" d="100"/>
          <a:sy n="70" d="100"/>
        </p:scale>
        <p:origin x="-1776" y="-84"/>
      </p:cViewPr>
      <p:guideLst>
        <p:guide orient="horz" pos="2160"/>
        <p:guide pos="2880"/>
      </p:guideLst>
    </p:cSldViewPr>
  </p:slideViewPr>
  <p:outlineViewPr>
    <p:cViewPr>
      <p:scale>
        <a:sx n="33" d="100"/>
        <a:sy n="33" d="100"/>
      </p:scale>
      <p:origin x="264" y="124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0DC638-6179-4816-857F-5442B509B068}" type="datetimeFigureOut">
              <a:rPr lang="en-US" smtClean="0"/>
              <a:pPr/>
              <a:t>5/3/2012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6D3A6A-DCD9-4C5C-BB34-34EF13DE55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1DC4009-5C67-4C4D-BF78-3891AA5135DF}" type="datetimeFigureOut">
              <a:rPr lang="en-US" smtClean="0"/>
              <a:pPr/>
              <a:t>5/3/2012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507AFB1-E5AA-4C08-B3C0-87C59F874B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DC4009-5C67-4C4D-BF78-3891AA5135DF}"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7AFB1-E5AA-4C08-B3C0-87C59F874B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1DC4009-5C67-4C4D-BF78-3891AA5135DF}" type="datetimeFigureOut">
              <a:rPr lang="en-US" smtClean="0"/>
              <a:pPr/>
              <a:t>5/3/2012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507AFB1-E5AA-4C08-B3C0-87C59F874B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1DC4009-5C67-4C4D-BF78-3891AA5135DF}"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07AFB1-E5AA-4C08-B3C0-87C59F874B1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1DC4009-5C67-4C4D-BF78-3891AA5135DF}" type="datetimeFigureOut">
              <a:rPr lang="en-US" smtClean="0"/>
              <a:pPr/>
              <a:t>5/3/2012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07AFB1-E5AA-4C08-B3C0-87C59F874B1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1DC4009-5C67-4C4D-BF78-3891AA5135DF}" type="datetimeFigureOut">
              <a:rPr lang="en-US" smtClean="0"/>
              <a:pPr/>
              <a:t>5/3/2012</a:t>
            </a:fld>
            <a:endParaRPr lang="en-US"/>
          </a:p>
        </p:txBody>
      </p:sp>
      <p:sp>
        <p:nvSpPr>
          <p:cNvPr id="10" name="Slide Number Placeholder 9"/>
          <p:cNvSpPr>
            <a:spLocks noGrp="1"/>
          </p:cNvSpPr>
          <p:nvPr>
            <p:ph type="sldNum" sz="quarter" idx="16"/>
          </p:nvPr>
        </p:nvSpPr>
        <p:spPr/>
        <p:txBody>
          <a:bodyPr rtlCol="0"/>
          <a:lstStyle/>
          <a:p>
            <a:fld id="{E507AFB1-E5AA-4C08-B3C0-87C59F874B1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1DC4009-5C67-4C4D-BF78-3891AA5135DF}" type="datetimeFigureOut">
              <a:rPr lang="en-US" smtClean="0"/>
              <a:pPr/>
              <a:t>5/3/2012</a:t>
            </a:fld>
            <a:endParaRPr lang="en-US"/>
          </a:p>
        </p:txBody>
      </p:sp>
      <p:sp>
        <p:nvSpPr>
          <p:cNvPr id="12" name="Slide Number Placeholder 11"/>
          <p:cNvSpPr>
            <a:spLocks noGrp="1"/>
          </p:cNvSpPr>
          <p:nvPr>
            <p:ph type="sldNum" sz="quarter" idx="16"/>
          </p:nvPr>
        </p:nvSpPr>
        <p:spPr/>
        <p:txBody>
          <a:bodyPr rtlCol="0"/>
          <a:lstStyle/>
          <a:p>
            <a:fld id="{E507AFB1-E5AA-4C08-B3C0-87C59F874B1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DC4009-5C67-4C4D-BF78-3891AA5135DF}" type="datetimeFigureOut">
              <a:rPr lang="en-US" smtClean="0"/>
              <a:pPr/>
              <a:t>5/3/2012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07AFB1-E5AA-4C08-B3C0-87C59F874B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C4009-5C67-4C4D-BF78-3891AA5135DF}" type="datetimeFigureOut">
              <a:rPr lang="en-US" smtClean="0"/>
              <a:pPr/>
              <a:t>5/3/2012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07AFB1-E5AA-4C08-B3C0-87C59F874B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1DC4009-5C67-4C4D-BF78-3891AA5135DF}"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07AFB1-E5AA-4C08-B3C0-87C59F874B1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1DC4009-5C67-4C4D-BF78-3891AA5135DF}" type="datetimeFigureOut">
              <a:rPr lang="en-US" smtClean="0"/>
              <a:pPr/>
              <a:t>5/3/2012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507AFB1-E5AA-4C08-B3C0-87C59F874B1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1DC4009-5C67-4C4D-BF78-3891AA5135DF}" type="datetimeFigureOut">
              <a:rPr lang="en-US" smtClean="0"/>
              <a:pPr/>
              <a:t>5/3/2012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07AFB1-E5AA-4C08-B3C0-87C59F874B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66850"/>
          </a:xfrm>
        </p:spPr>
        <p:txBody>
          <a:bodyPr/>
          <a:lstStyle/>
          <a:p>
            <a:r>
              <a:rPr lang="en-US" dirty="0" smtClean="0">
                <a:solidFill>
                  <a:srgbClr val="FF0000"/>
                </a:solidFill>
              </a:rPr>
              <a:t>Dissertation Report</a:t>
            </a:r>
            <a:br>
              <a:rPr lang="en-US" dirty="0" smtClean="0">
                <a:solidFill>
                  <a:srgbClr val="FF0000"/>
                </a:solidFill>
              </a:rPr>
            </a:br>
            <a:r>
              <a:rPr lang="en-US" dirty="0" smtClean="0">
                <a:solidFill>
                  <a:srgbClr val="FF0000"/>
                </a:solidFill>
              </a:rPr>
              <a:t>Presentation</a:t>
            </a:r>
            <a:endParaRPr lang="en-US" dirty="0">
              <a:solidFill>
                <a:srgbClr val="FF0000"/>
              </a:solidFill>
            </a:endParaRPr>
          </a:p>
        </p:txBody>
      </p:sp>
      <p:sp>
        <p:nvSpPr>
          <p:cNvPr id="3" name="Subtitle 2"/>
          <p:cNvSpPr>
            <a:spLocks noGrp="1"/>
          </p:cNvSpPr>
          <p:nvPr>
            <p:ph type="subTitle" idx="1"/>
          </p:nvPr>
        </p:nvSpPr>
        <p:spPr>
          <a:xfrm>
            <a:off x="0" y="3962400"/>
            <a:ext cx="3124200" cy="1600200"/>
          </a:xfrm>
        </p:spPr>
        <p:txBody>
          <a:bodyPr>
            <a:normAutofit fontScale="62500" lnSpcReduction="20000"/>
          </a:bodyPr>
          <a:lstStyle/>
          <a:p>
            <a:pPr algn="l"/>
            <a:endParaRPr lang="en-US" dirty="0" smtClean="0">
              <a:solidFill>
                <a:schemeClr val="tx1"/>
              </a:solidFill>
            </a:endParaRPr>
          </a:p>
          <a:p>
            <a:pPr algn="l"/>
            <a:r>
              <a:rPr lang="en-US" sz="4400" dirty="0" smtClean="0">
                <a:solidFill>
                  <a:schemeClr val="tx1"/>
                </a:solidFill>
                <a:latin typeface="Times New Roman" pitchFamily="18" charset="0"/>
                <a:cs typeface="Times New Roman" pitchFamily="18" charset="0"/>
              </a:rPr>
              <a:t>Submitted to:</a:t>
            </a:r>
          </a:p>
          <a:p>
            <a:pPr algn="l"/>
            <a:r>
              <a:rPr lang="en-US" sz="4400" dirty="0" smtClean="0">
                <a:solidFill>
                  <a:schemeClr val="tx1"/>
                </a:solidFill>
                <a:latin typeface="Times New Roman" pitchFamily="18" charset="0"/>
                <a:cs typeface="Times New Roman" pitchFamily="18" charset="0"/>
              </a:rPr>
              <a:t>Dr. </a:t>
            </a:r>
            <a:r>
              <a:rPr lang="en-US" sz="4400" dirty="0" err="1" smtClean="0">
                <a:solidFill>
                  <a:schemeClr val="tx1"/>
                </a:solidFill>
                <a:latin typeface="Times New Roman" pitchFamily="18" charset="0"/>
                <a:cs typeface="Times New Roman" pitchFamily="18" charset="0"/>
              </a:rPr>
              <a:t>Nitish</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Dogra</a:t>
            </a:r>
            <a:endParaRPr lang="en-US" sz="4400" dirty="0" smtClean="0">
              <a:solidFill>
                <a:schemeClr val="tx1"/>
              </a:solidFill>
              <a:latin typeface="Times New Roman" pitchFamily="18" charset="0"/>
              <a:cs typeface="Times New Roman" pitchFamily="18" charset="0"/>
            </a:endParaRPr>
          </a:p>
          <a:p>
            <a:pPr algn="l"/>
            <a:r>
              <a:rPr lang="en-US" sz="4400" dirty="0" smtClean="0">
                <a:solidFill>
                  <a:schemeClr val="tx1"/>
                </a:solidFill>
                <a:latin typeface="Times New Roman" pitchFamily="18" charset="0"/>
                <a:cs typeface="Times New Roman" pitchFamily="18" charset="0"/>
              </a:rPr>
              <a:t>Assistant Professor</a:t>
            </a:r>
            <a:endParaRPr lang="en-US" sz="4400" dirty="0" smtClean="0">
              <a:latin typeface="Times New Roman" pitchFamily="18" charset="0"/>
              <a:cs typeface="Times New Roman" pitchFamily="18" charset="0"/>
            </a:endParaRPr>
          </a:p>
          <a:p>
            <a:endParaRPr lang="en-US" dirty="0"/>
          </a:p>
        </p:txBody>
      </p:sp>
      <p:sp>
        <p:nvSpPr>
          <p:cNvPr id="4" name="TextBox 3"/>
          <p:cNvSpPr txBox="1"/>
          <p:nvPr/>
        </p:nvSpPr>
        <p:spPr>
          <a:xfrm>
            <a:off x="6096000" y="4038600"/>
            <a:ext cx="3048000" cy="1348061"/>
          </a:xfrm>
          <a:prstGeom prst="rect">
            <a:avLst/>
          </a:prstGeom>
          <a:noFill/>
        </p:spPr>
        <p:txBody>
          <a:bodyPr wrap="square" rtlCol="0">
            <a:spAutoFit/>
          </a:bodyPr>
          <a:lstStyle/>
          <a:p>
            <a:pPr lvl="0">
              <a:spcBef>
                <a:spcPct val="20000"/>
              </a:spcBef>
              <a:defRPr/>
            </a:pPr>
            <a:r>
              <a:rPr lang="en-US" sz="2400" dirty="0" smtClean="0">
                <a:latin typeface="Times New Roman" pitchFamily="18" charset="0"/>
                <a:cs typeface="Times New Roman" pitchFamily="18" charset="0"/>
              </a:rPr>
              <a:t>Submitted by:</a:t>
            </a:r>
          </a:p>
          <a:p>
            <a:pPr lvl="0">
              <a:spcBef>
                <a:spcPct val="20000"/>
              </a:spcBef>
              <a:defRPr/>
            </a:pPr>
            <a:r>
              <a:rPr lang="en-US" sz="2400" dirty="0" smtClean="0">
                <a:latin typeface="Times New Roman" pitchFamily="18" charset="0"/>
                <a:cs typeface="Times New Roman" pitchFamily="18" charset="0"/>
              </a:rPr>
              <a:t>Akhilendra Ku. Trivedi</a:t>
            </a:r>
          </a:p>
          <a:p>
            <a:pPr lvl="0">
              <a:spcBef>
                <a:spcPct val="20000"/>
              </a:spcBef>
              <a:defRPr/>
            </a:pPr>
            <a:r>
              <a:rPr lang="en-US" sz="2400" dirty="0" smtClean="0">
                <a:latin typeface="Times New Roman" pitchFamily="18" charset="0"/>
                <a:cs typeface="Times New Roman" pitchFamily="18" charset="0"/>
              </a:rPr>
              <a:t>PG/10/065</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pic>
        <p:nvPicPr>
          <p:cNvPr id="5" name="Picture 13"/>
          <p:cNvPicPr>
            <a:picLocks noChangeAspect="1" noChangeArrowheads="1"/>
          </p:cNvPicPr>
          <p:nvPr/>
        </p:nvPicPr>
        <p:blipFill>
          <a:blip r:embed="rId2" cstate="print"/>
          <a:srcRect/>
          <a:stretch>
            <a:fillRect/>
          </a:stretch>
        </p:blipFill>
        <p:spPr bwMode="auto">
          <a:xfrm>
            <a:off x="3733800" y="3505200"/>
            <a:ext cx="933450" cy="1476375"/>
          </a:xfrm>
          <a:prstGeom prst="rect">
            <a:avLst/>
          </a:prstGeom>
          <a:noFill/>
          <a:ln w="9525">
            <a:noFill/>
            <a:miter lim="800000"/>
            <a:headEnd/>
            <a:tailEnd/>
          </a:ln>
        </p:spPr>
      </p:pic>
      <p:sp>
        <p:nvSpPr>
          <p:cNvPr id="7" name="Rounded Rectangle 6"/>
          <p:cNvSpPr/>
          <p:nvPr/>
        </p:nvSpPr>
        <p:spPr>
          <a:xfrm>
            <a:off x="3581400" y="4953000"/>
            <a:ext cx="1219200" cy="381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accent2"/>
                </a:solidFill>
              </a:rPr>
              <a:t>New Delhi</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b="1" dirty="0" smtClean="0"/>
              <a:t/>
            </a:r>
            <a:br>
              <a:rPr lang="en-GB" b="1" dirty="0" smtClean="0"/>
            </a:br>
            <a:r>
              <a:rPr lang="en-GB" dirty="0" smtClean="0">
                <a:solidFill>
                  <a:srgbClr val="FF0000"/>
                </a:solidFill>
              </a:rPr>
              <a:t>Research Methodology</a:t>
            </a:r>
            <a:r>
              <a:rPr lang="en-US" dirty="0" smtClean="0"/>
              <a:t/>
            </a:r>
            <a:br>
              <a:rPr lang="en-US" dirty="0" smtClean="0"/>
            </a:br>
            <a:endParaRPr lang="en-US" dirty="0"/>
          </a:p>
        </p:txBody>
      </p:sp>
      <p:sp>
        <p:nvSpPr>
          <p:cNvPr id="3" name="Content Placeholder 2"/>
          <p:cNvSpPr>
            <a:spLocks noGrp="1"/>
          </p:cNvSpPr>
          <p:nvPr>
            <p:ph sz="quarter" idx="1"/>
          </p:nvPr>
        </p:nvSpPr>
        <p:spPr>
          <a:xfrm>
            <a:off x="0" y="990600"/>
            <a:ext cx="9144000" cy="5715000"/>
          </a:xfrm>
        </p:spPr>
        <p:txBody>
          <a:bodyPr>
            <a:normAutofit fontScale="62500" lnSpcReduction="20000"/>
          </a:bodyPr>
          <a:lstStyle/>
          <a:p>
            <a:pPr algn="just">
              <a:buNone/>
            </a:pPr>
            <a:r>
              <a:rPr lang="en-GB" b="1" dirty="0" smtClean="0"/>
              <a:t>      </a:t>
            </a:r>
          </a:p>
          <a:p>
            <a:pPr algn="just">
              <a:buNone/>
            </a:pPr>
            <a:endParaRPr lang="en-GB" sz="3400" b="1" dirty="0" smtClean="0"/>
          </a:p>
          <a:p>
            <a:pPr algn="just">
              <a:buNone/>
            </a:pPr>
            <a:r>
              <a:rPr lang="en-GB" sz="3400" b="1" dirty="0" smtClean="0"/>
              <a:t>    Study </a:t>
            </a:r>
            <a:r>
              <a:rPr lang="en-GB" sz="3400" b="1" dirty="0"/>
              <a:t>Design </a:t>
            </a:r>
            <a:endParaRPr lang="en-US" sz="3400" dirty="0"/>
          </a:p>
          <a:p>
            <a:pPr algn="just"/>
            <a:r>
              <a:rPr lang="en-GB" sz="3400" dirty="0"/>
              <a:t>The Qualitative study </a:t>
            </a:r>
            <a:endParaRPr lang="en-GB" sz="3400" dirty="0" smtClean="0"/>
          </a:p>
          <a:p>
            <a:pPr algn="just"/>
            <a:r>
              <a:rPr lang="en-GB" sz="3400" dirty="0" smtClean="0"/>
              <a:t>The </a:t>
            </a:r>
            <a:r>
              <a:rPr lang="en-GB" sz="3400" dirty="0"/>
              <a:t>method of systematic review been used </a:t>
            </a:r>
            <a:r>
              <a:rPr lang="en-GB" sz="3400" dirty="0" smtClean="0"/>
              <a:t>to gather evidence regarding service delivery.</a:t>
            </a:r>
          </a:p>
          <a:p>
            <a:pPr algn="just"/>
            <a:r>
              <a:rPr lang="en-GB" sz="3400" dirty="0"/>
              <a:t>H</a:t>
            </a:r>
            <a:r>
              <a:rPr lang="en-GB" sz="3400" dirty="0" smtClean="0"/>
              <a:t>ealth system of various country has been reviewed </a:t>
            </a:r>
            <a:r>
              <a:rPr lang="en-GB" sz="3400" dirty="0"/>
              <a:t>in </a:t>
            </a:r>
            <a:r>
              <a:rPr lang="en-GB" sz="3400" dirty="0" err="1"/>
              <a:t>PubMed</a:t>
            </a:r>
            <a:r>
              <a:rPr lang="en-GB" sz="3400" dirty="0"/>
              <a:t>, Lancet, and other published </a:t>
            </a:r>
            <a:r>
              <a:rPr lang="en-US" sz="3400" dirty="0"/>
              <a:t>scholarly papers. </a:t>
            </a:r>
          </a:p>
          <a:p>
            <a:pPr algn="just">
              <a:buNone/>
            </a:pPr>
            <a:r>
              <a:rPr lang="en-US" sz="3400" b="1" dirty="0"/>
              <a:t> </a:t>
            </a:r>
            <a:endParaRPr lang="en-US" sz="3400" dirty="0"/>
          </a:p>
          <a:p>
            <a:pPr algn="just">
              <a:buNone/>
            </a:pPr>
            <a:r>
              <a:rPr lang="en-US" sz="3400" b="1" dirty="0" smtClean="0"/>
              <a:t>      Search </a:t>
            </a:r>
            <a:r>
              <a:rPr lang="en-US" sz="3400" b="1" dirty="0"/>
              <a:t>strategy and selection criteria</a:t>
            </a:r>
            <a:endParaRPr lang="en-US" sz="3400" dirty="0"/>
          </a:p>
          <a:p>
            <a:pPr algn="just">
              <a:lnSpc>
                <a:spcPct val="120000"/>
              </a:lnSpc>
            </a:pPr>
            <a:r>
              <a:rPr lang="en-US" sz="3400" dirty="0" smtClean="0"/>
              <a:t>The study  incorporate  </a:t>
            </a:r>
            <a:r>
              <a:rPr lang="en-US" sz="3400" dirty="0"/>
              <a:t>wide range of sources, including academic literature, government reports, multilateral-agency reports, and commissioned </a:t>
            </a:r>
            <a:r>
              <a:rPr lang="en-US" sz="3400" dirty="0" smtClean="0"/>
              <a:t>reports, reports </a:t>
            </a:r>
            <a:r>
              <a:rPr lang="en-US" sz="3400" dirty="0"/>
              <a:t>relating </a:t>
            </a:r>
            <a:r>
              <a:rPr lang="en-US" sz="3400" dirty="0" smtClean="0"/>
              <a:t>to </a:t>
            </a:r>
            <a:r>
              <a:rPr lang="en-US" sz="3400" dirty="0"/>
              <a:t>health, and health systems in the Indian context that were published in English. Search terms included “universal health coverage”, “models of universal health coverage in various countries”, “health systems”, “universality”,  </a:t>
            </a:r>
            <a:r>
              <a:rPr lang="en-US" sz="3400" dirty="0" smtClean="0"/>
              <a:t>“delivery</a:t>
            </a:r>
            <a:r>
              <a:rPr lang="en-US" sz="3400" dirty="0"/>
              <a:t>”, “expenditures”, “out of pocket”, and “quality etc.</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pPr algn="ctr">
              <a:buNone/>
            </a:pPr>
            <a:endParaRPr lang="en-US" sz="4800" dirty="0" smtClean="0"/>
          </a:p>
          <a:p>
            <a:pPr algn="ctr">
              <a:buNone/>
            </a:pPr>
            <a:r>
              <a:rPr lang="en-US" sz="5400" dirty="0" smtClean="0">
                <a:solidFill>
                  <a:srgbClr val="FF0000"/>
                </a:solidFill>
              </a:rPr>
              <a:t>Review Findings</a:t>
            </a:r>
            <a:endParaRPr lang="en-US" sz="54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tored Data 1"/>
          <p:cNvSpPr/>
          <p:nvPr/>
        </p:nvSpPr>
        <p:spPr>
          <a:xfrm flipH="1">
            <a:off x="228600" y="5867400"/>
            <a:ext cx="1752600" cy="685800"/>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Germany 1883</a:t>
            </a:r>
            <a:endParaRPr lang="en-US" b="1" dirty="0"/>
          </a:p>
        </p:txBody>
      </p:sp>
      <p:sp>
        <p:nvSpPr>
          <p:cNvPr id="3" name="Flowchart: Stored Data 2"/>
          <p:cNvSpPr/>
          <p:nvPr/>
        </p:nvSpPr>
        <p:spPr>
          <a:xfrm flipH="1">
            <a:off x="685800" y="5257800"/>
            <a:ext cx="2057400" cy="612648"/>
          </a:xfrm>
          <a:prstGeom prst="flowChartOnlineStorage">
            <a:avLst/>
          </a:prstGeom>
          <a:solidFill>
            <a:srgbClr val="33D9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Switzerland  1911</a:t>
            </a:r>
            <a:endParaRPr lang="en-US" b="1" dirty="0"/>
          </a:p>
        </p:txBody>
      </p:sp>
      <p:sp>
        <p:nvSpPr>
          <p:cNvPr id="4" name="Flowchart: Stored Data 3"/>
          <p:cNvSpPr/>
          <p:nvPr/>
        </p:nvSpPr>
        <p:spPr>
          <a:xfrm flipH="1">
            <a:off x="1447800" y="4648200"/>
            <a:ext cx="2133600" cy="612648"/>
          </a:xfrm>
          <a:prstGeom prst="flowChartOnlineStorag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New Zealand 1938</a:t>
            </a:r>
            <a:endParaRPr lang="en-US" b="1" dirty="0"/>
          </a:p>
        </p:txBody>
      </p:sp>
      <p:sp>
        <p:nvSpPr>
          <p:cNvPr id="5" name="Flowchart: Stored Data 4"/>
          <p:cNvSpPr/>
          <p:nvPr/>
        </p:nvSpPr>
        <p:spPr>
          <a:xfrm flipH="1">
            <a:off x="2209800" y="4038600"/>
            <a:ext cx="1752600" cy="612648"/>
          </a:xfrm>
          <a:prstGeom prst="flowChartOnlineStorag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France  1945</a:t>
            </a:r>
            <a:endParaRPr lang="en-US" b="1" dirty="0"/>
          </a:p>
        </p:txBody>
      </p:sp>
      <p:sp>
        <p:nvSpPr>
          <p:cNvPr id="6" name="Flowchart: Stored Data 5"/>
          <p:cNvSpPr/>
          <p:nvPr/>
        </p:nvSpPr>
        <p:spPr>
          <a:xfrm flipH="1">
            <a:off x="2819400" y="3429000"/>
            <a:ext cx="1828800" cy="612648"/>
          </a:xfrm>
          <a:prstGeom prst="flowChartOnlineStorag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UK</a:t>
            </a:r>
          </a:p>
          <a:p>
            <a:pPr algn="ctr"/>
            <a:r>
              <a:rPr lang="en-US" b="1" dirty="0" smtClean="0"/>
              <a:t> 1946</a:t>
            </a:r>
            <a:endParaRPr lang="en-US" b="1" dirty="0"/>
          </a:p>
        </p:txBody>
      </p:sp>
      <p:sp>
        <p:nvSpPr>
          <p:cNvPr id="7" name="Flowchart: Stored Data 6"/>
          <p:cNvSpPr/>
          <p:nvPr/>
        </p:nvSpPr>
        <p:spPr>
          <a:xfrm flipH="1">
            <a:off x="3429000" y="2819400"/>
            <a:ext cx="1752600" cy="612648"/>
          </a:xfrm>
          <a:prstGeom prst="flowChartOnlineStorag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Sweden 1947</a:t>
            </a:r>
            <a:endParaRPr lang="en-US" b="1" dirty="0"/>
          </a:p>
        </p:txBody>
      </p:sp>
      <p:sp>
        <p:nvSpPr>
          <p:cNvPr id="8" name="Flowchart: Stored Data 7"/>
          <p:cNvSpPr/>
          <p:nvPr/>
        </p:nvSpPr>
        <p:spPr>
          <a:xfrm flipH="1">
            <a:off x="4114800" y="2209800"/>
            <a:ext cx="1752600" cy="612648"/>
          </a:xfrm>
          <a:prstGeom prst="flowChartOnlineStorag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Japan 1961</a:t>
            </a:r>
            <a:endParaRPr lang="en-US" b="1" dirty="0"/>
          </a:p>
        </p:txBody>
      </p:sp>
      <p:sp>
        <p:nvSpPr>
          <p:cNvPr id="9" name="Flowchart: Stored Data 8"/>
          <p:cNvSpPr/>
          <p:nvPr/>
        </p:nvSpPr>
        <p:spPr>
          <a:xfrm flipH="1">
            <a:off x="4724400" y="1600200"/>
            <a:ext cx="1752600" cy="612648"/>
          </a:xfrm>
          <a:prstGeom prst="flowChartOnlineStorag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Canada 1966</a:t>
            </a:r>
            <a:endParaRPr lang="en-US" b="1" dirty="0"/>
          </a:p>
        </p:txBody>
      </p:sp>
      <p:sp>
        <p:nvSpPr>
          <p:cNvPr id="10" name="Flowchart: Stored Data 9"/>
          <p:cNvSpPr/>
          <p:nvPr/>
        </p:nvSpPr>
        <p:spPr>
          <a:xfrm flipH="1">
            <a:off x="5410200" y="990600"/>
            <a:ext cx="1600200" cy="612648"/>
          </a:xfrm>
          <a:prstGeom prst="flowChartOnlineStorag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Australia 1974</a:t>
            </a:r>
            <a:endParaRPr lang="en-US" b="1" dirty="0"/>
          </a:p>
        </p:txBody>
      </p:sp>
      <p:sp>
        <p:nvSpPr>
          <p:cNvPr id="11" name="Flowchart: Stored Data 10"/>
          <p:cNvSpPr/>
          <p:nvPr/>
        </p:nvSpPr>
        <p:spPr>
          <a:xfrm flipH="1">
            <a:off x="6172200" y="381000"/>
            <a:ext cx="1752600" cy="612648"/>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Thailand 2002</a:t>
            </a:r>
            <a:endParaRPr lang="en-US" b="1" dirty="0"/>
          </a:p>
        </p:txBody>
      </p:sp>
      <p:sp>
        <p:nvSpPr>
          <p:cNvPr id="16" name="Down Arrow 15"/>
          <p:cNvSpPr/>
          <p:nvPr/>
        </p:nvSpPr>
        <p:spPr>
          <a:xfrm rot="13512417">
            <a:off x="5403822" y="-345915"/>
            <a:ext cx="626980" cy="7974125"/>
          </a:xfrm>
          <a:prstGeom prst="downArrow">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endParaRPr>
          </a:p>
        </p:txBody>
      </p:sp>
      <p:sp>
        <p:nvSpPr>
          <p:cNvPr id="17" name="TextBox 16"/>
          <p:cNvSpPr txBox="1"/>
          <p:nvPr/>
        </p:nvSpPr>
        <p:spPr>
          <a:xfrm rot="18901678">
            <a:off x="3321606" y="3657234"/>
            <a:ext cx="4244111" cy="523220"/>
          </a:xfrm>
          <a:prstGeom prst="rect">
            <a:avLst/>
          </a:prstGeom>
          <a:noFill/>
        </p:spPr>
        <p:txBody>
          <a:bodyPr wrap="none" rtlCol="0">
            <a:spAutoFit/>
          </a:bodyPr>
          <a:lstStyle/>
          <a:p>
            <a:r>
              <a:rPr lang="en-US" sz="2800" b="1" dirty="0" smtClean="0"/>
              <a:t>History of Evolution of UHC</a:t>
            </a:r>
            <a:endParaRPr lang="en-US" sz="2800" b="1" dirty="0"/>
          </a:p>
        </p:txBody>
      </p:sp>
      <p:sp>
        <p:nvSpPr>
          <p:cNvPr id="14" name="TextBox 13"/>
          <p:cNvSpPr txBox="1"/>
          <p:nvPr/>
        </p:nvSpPr>
        <p:spPr>
          <a:xfrm>
            <a:off x="1828800" y="152400"/>
            <a:ext cx="3741089" cy="461665"/>
          </a:xfrm>
          <a:prstGeom prst="rect">
            <a:avLst/>
          </a:prstGeom>
          <a:noFill/>
        </p:spPr>
        <p:txBody>
          <a:bodyPr wrap="square" rtlCol="0">
            <a:spAutoFit/>
          </a:bodyPr>
          <a:lstStyle/>
          <a:p>
            <a:pPr algn="ctr"/>
            <a:r>
              <a:rPr lang="en-US" sz="2400" dirty="0" smtClean="0">
                <a:solidFill>
                  <a:srgbClr val="FF0000"/>
                </a:solidFill>
              </a:rPr>
              <a:t>Evolution of UHC Worldwide</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Models of UHC</a:t>
            </a:r>
            <a:endParaRPr lang="en-US" sz="4000"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t>    Basically there are three Models of the UHC, which are as follows:</a:t>
            </a:r>
          </a:p>
          <a:p>
            <a:pPr marL="514350" indent="-514350">
              <a:buFont typeface="+mj-lt"/>
              <a:buAutoNum type="arabicPeriod"/>
            </a:pPr>
            <a:r>
              <a:rPr lang="en-US" dirty="0" smtClean="0"/>
              <a:t>The Bismarck Model</a:t>
            </a:r>
          </a:p>
          <a:p>
            <a:pPr marL="514350" indent="-514350">
              <a:buFont typeface="+mj-lt"/>
              <a:buAutoNum type="arabicPeriod"/>
            </a:pPr>
            <a:r>
              <a:rPr lang="en-US" dirty="0" smtClean="0"/>
              <a:t>The Beveridge Model</a:t>
            </a:r>
          </a:p>
          <a:p>
            <a:pPr marL="514350" indent="-514350">
              <a:buFont typeface="+mj-lt"/>
              <a:buAutoNum type="arabicPeriod"/>
            </a:pPr>
            <a:r>
              <a:rPr lang="en-US" dirty="0" smtClean="0"/>
              <a:t>The National Health Insurance Model</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rgbClr val="FF0000"/>
                </a:solidFill>
              </a:rPr>
              <a:t>The Bismarck Model</a:t>
            </a:r>
            <a:endParaRPr lang="en-US" dirty="0">
              <a:solidFill>
                <a:srgbClr val="FF0000"/>
              </a:solidFill>
            </a:endParaRPr>
          </a:p>
        </p:txBody>
      </p:sp>
      <p:sp>
        <p:nvSpPr>
          <p:cNvPr id="3" name="Content Placeholder 2"/>
          <p:cNvSpPr>
            <a:spLocks noGrp="1"/>
          </p:cNvSpPr>
          <p:nvPr>
            <p:ph sz="quarter" idx="1"/>
          </p:nvPr>
        </p:nvSpPr>
        <p:spPr>
          <a:xfrm>
            <a:off x="228600" y="1600200"/>
            <a:ext cx="5257800" cy="4525963"/>
          </a:xfrm>
        </p:spPr>
        <p:txBody>
          <a:bodyPr>
            <a:normAutofit fontScale="85000" lnSpcReduction="20000"/>
          </a:bodyPr>
          <a:lstStyle/>
          <a:p>
            <a:r>
              <a:rPr lang="en-US" sz="2800" dirty="0" smtClean="0"/>
              <a:t>Germany, Japan, France, Belgium, Switzerland, Japan, and Latin America</a:t>
            </a:r>
          </a:p>
          <a:p>
            <a:r>
              <a:rPr lang="en-US" sz="2800" dirty="0" smtClean="0"/>
              <a:t>Named for Prussian chancellor Otto von Bismarck, inventor of the welfare state</a:t>
            </a:r>
          </a:p>
          <a:p>
            <a:r>
              <a:rPr lang="en-US" sz="2800" dirty="0" smtClean="0"/>
              <a:t>Characteristics:</a:t>
            </a:r>
          </a:p>
          <a:p>
            <a:pPr lvl="1"/>
            <a:r>
              <a:rPr lang="en-US" sz="2400" dirty="0" smtClean="0">
                <a:solidFill>
                  <a:srgbClr val="E75C01"/>
                </a:solidFill>
                <a:ea typeface="ＭＳ Ｐゴシック" pitchFamily="-80" charset="-128"/>
              </a:rPr>
              <a:t>Providers and payers are private</a:t>
            </a:r>
          </a:p>
          <a:p>
            <a:pPr lvl="1"/>
            <a:r>
              <a:rPr lang="en-US" sz="2400" dirty="0" smtClean="0">
                <a:solidFill>
                  <a:srgbClr val="E75C01"/>
                </a:solidFill>
                <a:ea typeface="ＭＳ Ｐゴシック" pitchFamily="-80" charset="-128"/>
              </a:rPr>
              <a:t>Private insurance plans – financed jointly by employers and employees through payroll deduction</a:t>
            </a:r>
          </a:p>
          <a:p>
            <a:pPr lvl="1"/>
            <a:r>
              <a:rPr lang="en-US" sz="2400" dirty="0" smtClean="0">
                <a:solidFill>
                  <a:srgbClr val="E75C01"/>
                </a:solidFill>
                <a:ea typeface="ＭＳ Ｐゴシック" pitchFamily="-80" charset="-128"/>
              </a:rPr>
              <a:t>The plans cover everyone and do not make a profit</a:t>
            </a:r>
          </a:p>
          <a:p>
            <a:pPr lvl="1"/>
            <a:r>
              <a:rPr lang="en-US" sz="2400" dirty="0" smtClean="0">
                <a:solidFill>
                  <a:srgbClr val="E75C01"/>
                </a:solidFill>
                <a:ea typeface="ＭＳ Ｐゴシック" pitchFamily="-80" charset="-128"/>
              </a:rPr>
              <a:t>Tight regulation of medical services and fees (cost control)</a:t>
            </a:r>
          </a:p>
          <a:p>
            <a:endParaRPr lang="en-US" dirty="0"/>
          </a:p>
        </p:txBody>
      </p:sp>
      <p:pic>
        <p:nvPicPr>
          <p:cNvPr id="2050" name="Picture 2" descr="C:\Documents and Settings\Admin\Desktop\bismarck_otto-von.jpg"/>
          <p:cNvPicPr>
            <a:picLocks noChangeAspect="1" noChangeArrowheads="1"/>
          </p:cNvPicPr>
          <p:nvPr/>
        </p:nvPicPr>
        <p:blipFill>
          <a:blip r:embed="rId2" cstate="print"/>
          <a:srcRect/>
          <a:stretch>
            <a:fillRect/>
          </a:stretch>
        </p:blipFill>
        <p:spPr bwMode="auto">
          <a:xfrm>
            <a:off x="5562600" y="1600200"/>
            <a:ext cx="3105150" cy="4038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a:bodyPr>
          <a:lstStyle/>
          <a:p>
            <a:r>
              <a:rPr lang="en-US" sz="4000" cap="none" dirty="0" smtClean="0">
                <a:solidFill>
                  <a:srgbClr val="FF0000"/>
                </a:solidFill>
              </a:rPr>
              <a:t>The Beveridge Model</a:t>
            </a:r>
            <a:endParaRPr lang="en-US" sz="4000" dirty="0">
              <a:solidFill>
                <a:srgbClr val="FF0000"/>
              </a:solidFill>
            </a:endParaRPr>
          </a:p>
        </p:txBody>
      </p:sp>
      <p:sp>
        <p:nvSpPr>
          <p:cNvPr id="3" name="Content Placeholder 2"/>
          <p:cNvSpPr>
            <a:spLocks noGrp="1"/>
          </p:cNvSpPr>
          <p:nvPr>
            <p:ph sz="quarter" idx="1"/>
          </p:nvPr>
        </p:nvSpPr>
        <p:spPr>
          <a:xfrm>
            <a:off x="0" y="1600200"/>
            <a:ext cx="6324600" cy="4525963"/>
          </a:xfrm>
        </p:spPr>
        <p:txBody>
          <a:bodyPr>
            <a:normAutofit fontScale="92500" lnSpcReduction="10000"/>
          </a:bodyPr>
          <a:lstStyle/>
          <a:p>
            <a:r>
              <a:rPr lang="en-US" sz="3000" dirty="0" smtClean="0"/>
              <a:t>Named after William Beveridge – inspired Britain’s NHS</a:t>
            </a:r>
          </a:p>
          <a:p>
            <a:r>
              <a:rPr lang="en-US" sz="3000" dirty="0" smtClean="0"/>
              <a:t>Great Britain, Italy, Spain and Cuba</a:t>
            </a:r>
            <a:endParaRPr lang="en-US" sz="3000" i="1" u="sng" dirty="0" smtClean="0"/>
          </a:p>
          <a:p>
            <a:r>
              <a:rPr lang="en-US" sz="3000" dirty="0" smtClean="0"/>
              <a:t>Characteristics:</a:t>
            </a:r>
          </a:p>
          <a:p>
            <a:pPr lvl="1"/>
            <a:r>
              <a:rPr lang="en-US" sz="2600" dirty="0" smtClean="0">
                <a:solidFill>
                  <a:srgbClr val="E75C01"/>
                </a:solidFill>
                <a:ea typeface="ＭＳ Ｐゴシック" pitchFamily="-80" charset="-128"/>
              </a:rPr>
              <a:t>Healthcare is provided and financed by the government, through tax payments</a:t>
            </a:r>
          </a:p>
          <a:p>
            <a:pPr lvl="1"/>
            <a:r>
              <a:rPr lang="en-US" sz="2600" dirty="0" smtClean="0">
                <a:solidFill>
                  <a:srgbClr val="E75C01"/>
                </a:solidFill>
                <a:ea typeface="ＭＳ Ｐゴシック" pitchFamily="-80" charset="-128"/>
              </a:rPr>
              <a:t>There are no medical bills</a:t>
            </a:r>
          </a:p>
          <a:p>
            <a:pPr lvl="1"/>
            <a:r>
              <a:rPr lang="en-US" sz="2600" dirty="0" smtClean="0">
                <a:solidFill>
                  <a:srgbClr val="E75C01"/>
                </a:solidFill>
                <a:ea typeface="ＭＳ Ｐゴシック" pitchFamily="-80" charset="-128"/>
              </a:rPr>
              <a:t>Medical treatment is a public service</a:t>
            </a:r>
          </a:p>
          <a:p>
            <a:pPr lvl="1"/>
            <a:r>
              <a:rPr lang="en-US" sz="2600" dirty="0" smtClean="0">
                <a:solidFill>
                  <a:srgbClr val="E75C01"/>
                </a:solidFill>
                <a:ea typeface="ＭＳ Ｐゴシック" pitchFamily="-80" charset="-128"/>
              </a:rPr>
              <a:t>Providers can be government employees</a:t>
            </a:r>
          </a:p>
          <a:p>
            <a:pPr lvl="1"/>
            <a:r>
              <a:rPr lang="en-US" sz="2600" dirty="0" smtClean="0">
                <a:solidFill>
                  <a:srgbClr val="E75C01"/>
                </a:solidFill>
                <a:ea typeface="ＭＳ Ｐゴシック" pitchFamily="-80" charset="-128"/>
              </a:rPr>
              <a:t>Lows costs b/c the government controls costs as the sole payer</a:t>
            </a:r>
          </a:p>
          <a:p>
            <a:endParaRPr lang="en-US" dirty="0"/>
          </a:p>
        </p:txBody>
      </p:sp>
      <p:pic>
        <p:nvPicPr>
          <p:cNvPr id="1026" name="Picture 2" descr="C:\Documents and Settings\Admin\Desktop\20070303-beveridge_wh (1).jpg"/>
          <p:cNvPicPr>
            <a:picLocks noChangeAspect="1" noChangeArrowheads="1"/>
          </p:cNvPicPr>
          <p:nvPr/>
        </p:nvPicPr>
        <p:blipFill>
          <a:blip r:embed="rId2" cstate="print"/>
          <a:srcRect/>
          <a:stretch>
            <a:fillRect/>
          </a:stretch>
        </p:blipFill>
        <p:spPr bwMode="auto">
          <a:xfrm>
            <a:off x="6172200" y="1905000"/>
            <a:ext cx="2743200" cy="3657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cap="none" dirty="0" smtClean="0">
                <a:solidFill>
                  <a:srgbClr val="FF0000"/>
                </a:solidFill>
              </a:rPr>
              <a:t> The National Health Insurance Model</a:t>
            </a:r>
            <a:endParaRPr lang="en-US" sz="3600" dirty="0">
              <a:solidFill>
                <a:srgbClr val="FF0000"/>
              </a:solidFill>
            </a:endParaRPr>
          </a:p>
        </p:txBody>
      </p:sp>
      <p:sp>
        <p:nvSpPr>
          <p:cNvPr id="3" name="Content Placeholder 2"/>
          <p:cNvSpPr>
            <a:spLocks noGrp="1"/>
          </p:cNvSpPr>
          <p:nvPr>
            <p:ph sz="quarter" idx="1"/>
          </p:nvPr>
        </p:nvSpPr>
        <p:spPr/>
        <p:txBody>
          <a:bodyPr/>
          <a:lstStyle/>
          <a:p>
            <a:pPr marL="273050" lvl="0" indent="-273050" fontAlgn="base">
              <a:spcBef>
                <a:spcPts val="600"/>
              </a:spcBef>
              <a:spcAft>
                <a:spcPct val="0"/>
              </a:spcAft>
              <a:buClr>
                <a:srgbClr val="FE8637"/>
              </a:buClr>
              <a:buSzPct val="70000"/>
              <a:buFont typeface="Wingdings" pitchFamily="2" charset="2"/>
              <a:buChar char=""/>
            </a:pPr>
            <a:r>
              <a:rPr lang="en-US" sz="2000" dirty="0" smtClean="0">
                <a:solidFill>
                  <a:prstClr val="black"/>
                </a:solidFill>
                <a:latin typeface="Century Schoolbook"/>
                <a:ea typeface="ＭＳ Ｐゴシック" pitchFamily="-80" charset="-128"/>
              </a:rPr>
              <a:t>Canada and  </a:t>
            </a:r>
            <a:r>
              <a:rPr lang="en-US" sz="2000" dirty="0">
                <a:solidFill>
                  <a:prstClr val="black"/>
                </a:solidFill>
                <a:latin typeface="Century Schoolbook"/>
                <a:ea typeface="ＭＳ Ｐゴシック" pitchFamily="-80" charset="-128"/>
              </a:rPr>
              <a:t>South Korea</a:t>
            </a:r>
          </a:p>
          <a:p>
            <a:pPr marL="273050" lvl="0" indent="-273050" fontAlgn="base">
              <a:spcBef>
                <a:spcPts val="600"/>
              </a:spcBef>
              <a:spcAft>
                <a:spcPct val="0"/>
              </a:spcAft>
              <a:buClr>
                <a:srgbClr val="FE8637"/>
              </a:buClr>
              <a:buSzPct val="70000"/>
              <a:buFont typeface="Wingdings" pitchFamily="2" charset="2"/>
              <a:buChar char=""/>
            </a:pPr>
            <a:r>
              <a:rPr lang="en-US" sz="2000" dirty="0">
                <a:solidFill>
                  <a:prstClr val="black"/>
                </a:solidFill>
                <a:latin typeface="Century Schoolbook"/>
                <a:ea typeface="ＭＳ Ｐゴシック" pitchFamily="-80" charset="-128"/>
              </a:rPr>
              <a:t>Characteristics:</a:t>
            </a:r>
          </a:p>
          <a:p>
            <a:pPr marL="639763" lvl="1" indent="-273050" fontAlgn="base">
              <a:spcAft>
                <a:spcPct val="0"/>
              </a:spcAft>
              <a:buClr>
                <a:srgbClr val="FE8637"/>
              </a:buClr>
              <a:buSzPct val="80000"/>
              <a:buFont typeface="Wingdings 2" pitchFamily="18" charset="2"/>
              <a:buChar char=""/>
            </a:pPr>
            <a:r>
              <a:rPr lang="en-US" sz="1800" dirty="0">
                <a:latin typeface="Century Schoolbook"/>
                <a:ea typeface="ＭＳ Ｐゴシック" pitchFamily="-80" charset="-128"/>
              </a:rPr>
              <a:t>Providers are private</a:t>
            </a:r>
          </a:p>
          <a:p>
            <a:pPr marL="639763" lvl="1" indent="-273050" fontAlgn="base">
              <a:spcAft>
                <a:spcPct val="0"/>
              </a:spcAft>
              <a:buClr>
                <a:srgbClr val="FE8637"/>
              </a:buClr>
              <a:buSzPct val="80000"/>
              <a:buFont typeface="Wingdings 2" pitchFamily="18" charset="2"/>
              <a:buChar char=""/>
            </a:pPr>
            <a:r>
              <a:rPr lang="en-US" sz="1800" dirty="0">
                <a:latin typeface="Century Schoolbook"/>
                <a:ea typeface="ＭＳ Ｐゴシック" pitchFamily="-80" charset="-128"/>
              </a:rPr>
              <a:t>Payer is a government-run insurance program that every citizen pays into; has considerable market power to negotiate lower prices</a:t>
            </a:r>
          </a:p>
          <a:p>
            <a:pPr marL="639763" lvl="1" indent="-273050" fontAlgn="base">
              <a:spcAft>
                <a:spcPct val="0"/>
              </a:spcAft>
              <a:buClr>
                <a:srgbClr val="FE8637"/>
              </a:buClr>
              <a:buSzPct val="80000"/>
              <a:buFont typeface="Wingdings 2" pitchFamily="18" charset="2"/>
              <a:buChar char=""/>
            </a:pPr>
            <a:r>
              <a:rPr lang="en-US" sz="1800" dirty="0">
                <a:latin typeface="Century Schoolbook"/>
                <a:ea typeface="ＭＳ Ｐゴシック" pitchFamily="-80" charset="-128"/>
              </a:rPr>
              <a:t>National insurance collects monthly premiums and pays medical bills</a:t>
            </a:r>
          </a:p>
          <a:p>
            <a:pPr marL="639763" lvl="1" indent="-273050" fontAlgn="base">
              <a:spcAft>
                <a:spcPct val="0"/>
              </a:spcAft>
              <a:buClr>
                <a:srgbClr val="FE8637"/>
              </a:buClr>
              <a:buSzPct val="80000"/>
              <a:buFont typeface="Wingdings 2" pitchFamily="18" charset="2"/>
              <a:buChar char=""/>
            </a:pPr>
            <a:r>
              <a:rPr lang="en-US" sz="1800" dirty="0">
                <a:latin typeface="Century Schoolbook"/>
                <a:ea typeface="ＭＳ Ｐゴシック" pitchFamily="-80" charset="-128"/>
              </a:rPr>
              <a:t>Plans tend to be cheaper and much simpler administratively than American-style insurance</a:t>
            </a:r>
          </a:p>
          <a:p>
            <a:pPr marL="639763" lvl="1" indent="-273050" fontAlgn="base">
              <a:spcAft>
                <a:spcPct val="0"/>
              </a:spcAft>
              <a:buClr>
                <a:srgbClr val="FE8637"/>
              </a:buClr>
              <a:buSzPct val="80000"/>
              <a:buFont typeface="Wingdings 2" pitchFamily="18" charset="2"/>
              <a:buChar char=""/>
            </a:pPr>
            <a:r>
              <a:rPr lang="en-US" sz="1800" dirty="0">
                <a:latin typeface="Century Schoolbook"/>
                <a:ea typeface="ＭＳ Ｐゴシック" pitchFamily="-80" charset="-128"/>
              </a:rPr>
              <a:t>Can control costs by: (1) limiting the medical services they will pay for or (2) making patients wait to be treated</a:t>
            </a:r>
          </a:p>
          <a:p>
            <a:pPr marL="639763" lvl="1" indent="-273050" fontAlgn="base">
              <a:spcAft>
                <a:spcPct val="0"/>
              </a:spcAft>
              <a:buClr>
                <a:srgbClr val="FE8637"/>
              </a:buClr>
              <a:buSzPct val="80000"/>
              <a:buFont typeface="Wingdings 2" pitchFamily="18" charset="2"/>
              <a:buChar char=""/>
            </a:pPr>
            <a:endParaRPr lang="en-US" sz="1600" dirty="0">
              <a:solidFill>
                <a:srgbClr val="E75C01"/>
              </a:solidFill>
              <a:latin typeface="Century Schoolbook"/>
              <a:ea typeface="ＭＳ Ｐゴシック" pitchFamily="-80" charset="-128"/>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304800"/>
          <a:ext cx="8991601" cy="6389271"/>
        </p:xfrm>
        <a:graphic>
          <a:graphicData uri="http://schemas.openxmlformats.org/drawingml/2006/table">
            <a:tbl>
              <a:tblPr firstRow="1" bandRow="1">
                <a:tableStyleId>{5C22544A-7EE6-4342-B048-85BDC9FD1C3A}</a:tableStyleId>
              </a:tblPr>
              <a:tblGrid>
                <a:gridCol w="1193575"/>
                <a:gridCol w="1114003"/>
                <a:gridCol w="1352718"/>
                <a:gridCol w="1140304"/>
                <a:gridCol w="1524000"/>
                <a:gridCol w="1219200"/>
                <a:gridCol w="1447801"/>
              </a:tblGrid>
              <a:tr h="489953">
                <a:tc>
                  <a:txBody>
                    <a:bodyPr/>
                    <a:lstStyle/>
                    <a:p>
                      <a:endParaRPr lang="en-US" dirty="0"/>
                    </a:p>
                  </a:txBody>
                  <a:tcPr/>
                </a:tc>
                <a:tc>
                  <a:txBody>
                    <a:bodyPr/>
                    <a:lstStyle/>
                    <a:p>
                      <a:r>
                        <a:rPr lang="en-US" dirty="0" smtClean="0"/>
                        <a:t>Australia</a:t>
                      </a:r>
                      <a:endParaRPr lang="en-US" dirty="0"/>
                    </a:p>
                  </a:txBody>
                  <a:tcPr/>
                </a:tc>
                <a:tc>
                  <a:txBody>
                    <a:bodyPr/>
                    <a:lstStyle/>
                    <a:p>
                      <a:r>
                        <a:rPr lang="en-US" dirty="0" smtClean="0"/>
                        <a:t>Canada</a:t>
                      </a:r>
                      <a:endParaRPr lang="en-US" dirty="0"/>
                    </a:p>
                  </a:txBody>
                  <a:tcPr/>
                </a:tc>
                <a:tc>
                  <a:txBody>
                    <a:bodyPr/>
                    <a:lstStyle/>
                    <a:p>
                      <a:r>
                        <a:rPr lang="en-US" dirty="0" smtClean="0"/>
                        <a:t>Thailand</a:t>
                      </a:r>
                      <a:endParaRPr lang="en-US" dirty="0"/>
                    </a:p>
                  </a:txBody>
                  <a:tcPr/>
                </a:tc>
                <a:tc>
                  <a:txBody>
                    <a:bodyPr/>
                    <a:lstStyle/>
                    <a:p>
                      <a:r>
                        <a:rPr lang="en-US" dirty="0" smtClean="0"/>
                        <a:t>Sweden</a:t>
                      </a:r>
                      <a:endParaRPr lang="en-US" dirty="0"/>
                    </a:p>
                  </a:txBody>
                  <a:tcPr/>
                </a:tc>
                <a:tc>
                  <a:txBody>
                    <a:bodyPr/>
                    <a:lstStyle/>
                    <a:p>
                      <a:r>
                        <a:rPr lang="en-US" dirty="0" smtClean="0"/>
                        <a:t>France</a:t>
                      </a:r>
                      <a:endParaRPr lang="en-US" dirty="0"/>
                    </a:p>
                  </a:txBody>
                  <a:tcPr/>
                </a:tc>
                <a:tc>
                  <a:txBody>
                    <a:bodyPr/>
                    <a:lstStyle/>
                    <a:p>
                      <a:r>
                        <a:rPr lang="en-US" dirty="0" smtClean="0"/>
                        <a:t>   Switzerland</a:t>
                      </a:r>
                      <a:endParaRPr lang="en-US" dirty="0"/>
                    </a:p>
                  </a:txBody>
                  <a:tcPr/>
                </a:tc>
              </a:tr>
              <a:tr h="489953">
                <a:tc>
                  <a:txBody>
                    <a:bodyPr/>
                    <a:lstStyle/>
                    <a:p>
                      <a:r>
                        <a:rPr lang="en-US" b="1" dirty="0" smtClean="0"/>
                        <a:t>Coverage</a:t>
                      </a:r>
                      <a:endParaRPr lang="en-US" b="1" dirty="0"/>
                    </a:p>
                  </a:txBody>
                  <a:tcPr/>
                </a:tc>
                <a:tc>
                  <a:txBody>
                    <a:bodyPr/>
                    <a:lstStyle/>
                    <a:p>
                      <a:r>
                        <a:rPr lang="en-US" dirty="0" smtClean="0"/>
                        <a:t>Universal</a:t>
                      </a:r>
                      <a:endParaRPr lang="en-US" dirty="0"/>
                    </a:p>
                  </a:txBody>
                  <a:tcPr/>
                </a:tc>
                <a:tc>
                  <a:txBody>
                    <a:bodyPr/>
                    <a:lstStyle/>
                    <a:p>
                      <a:r>
                        <a:rPr lang="en-US" dirty="0" smtClean="0"/>
                        <a:t>Universal</a:t>
                      </a:r>
                      <a:endParaRPr lang="en-US" dirty="0"/>
                    </a:p>
                  </a:txBody>
                  <a:tcPr/>
                </a:tc>
                <a:tc>
                  <a:txBody>
                    <a:bodyPr/>
                    <a:lstStyle/>
                    <a:p>
                      <a:r>
                        <a:rPr lang="en-US" dirty="0" smtClean="0"/>
                        <a:t>Universal</a:t>
                      </a:r>
                      <a:endParaRPr lang="en-US" dirty="0"/>
                    </a:p>
                  </a:txBody>
                  <a:tcPr/>
                </a:tc>
                <a:tc>
                  <a:txBody>
                    <a:bodyPr/>
                    <a:lstStyle/>
                    <a:p>
                      <a:r>
                        <a:rPr lang="en-US" dirty="0" smtClean="0"/>
                        <a:t>Universal</a:t>
                      </a:r>
                      <a:endParaRPr lang="en-US" dirty="0"/>
                    </a:p>
                  </a:txBody>
                  <a:tcPr/>
                </a:tc>
                <a:tc>
                  <a:txBody>
                    <a:bodyPr/>
                    <a:lstStyle/>
                    <a:p>
                      <a:r>
                        <a:rPr lang="en-US" dirty="0" smtClean="0"/>
                        <a:t>Universal </a:t>
                      </a:r>
                      <a:endParaRPr lang="en-US" dirty="0"/>
                    </a:p>
                  </a:txBody>
                  <a:tcPr/>
                </a:tc>
                <a:tc>
                  <a:txBody>
                    <a:bodyPr/>
                    <a:lstStyle/>
                    <a:p>
                      <a:r>
                        <a:rPr lang="en-US" dirty="0" smtClean="0"/>
                        <a:t>Universal</a:t>
                      </a:r>
                      <a:endParaRPr lang="en-US" dirty="0"/>
                    </a:p>
                  </a:txBody>
                  <a:tcPr/>
                </a:tc>
              </a:tr>
              <a:tr h="1458494">
                <a:tc>
                  <a:txBody>
                    <a:bodyPr/>
                    <a:lstStyle/>
                    <a:p>
                      <a:r>
                        <a:rPr lang="en-US" b="1" dirty="0" smtClean="0"/>
                        <a:t>Funding</a:t>
                      </a:r>
                      <a:endParaRPr lang="en-US" b="1" dirty="0"/>
                    </a:p>
                  </a:txBody>
                  <a:tcPr/>
                </a:tc>
                <a:tc>
                  <a:txBody>
                    <a:bodyPr/>
                    <a:lstStyle/>
                    <a:p>
                      <a:r>
                        <a:rPr lang="en-US" dirty="0" smtClean="0"/>
                        <a:t>Tax-funded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Transfers from</a:t>
                      </a:r>
                      <a:r>
                        <a:rPr lang="en-US" sz="1600" b="0" kern="1200" baseline="0" dirty="0" smtClean="0">
                          <a:solidFill>
                            <a:schemeClr val="dk1"/>
                          </a:solidFill>
                          <a:latin typeface="+mn-lt"/>
                          <a:ea typeface="+mn-ea"/>
                          <a:cs typeface="+mn-cs"/>
                        </a:rPr>
                        <a:t> </a:t>
                      </a:r>
                      <a:r>
                        <a:rPr lang="en-US" sz="1600" b="0" kern="1200" dirty="0" smtClean="0">
                          <a:solidFill>
                            <a:schemeClr val="dk1"/>
                          </a:solidFill>
                          <a:latin typeface="+mn-lt"/>
                          <a:ea typeface="+mn-ea"/>
                          <a:cs typeface="+mn-cs"/>
                        </a:rPr>
                        <a:t>federal government &amp; provincial general funds</a:t>
                      </a:r>
                      <a:endParaRPr lang="en-US" sz="1600" b="0" dirty="0"/>
                    </a:p>
                  </a:txBody>
                  <a:tcPr/>
                </a:tc>
                <a:tc>
                  <a:txBody>
                    <a:bodyPr/>
                    <a:lstStyle/>
                    <a:p>
                      <a:r>
                        <a:rPr lang="en-US" dirty="0" smtClean="0"/>
                        <a:t>Tax-funded</a:t>
                      </a:r>
                      <a:endParaRPr lang="en-US" dirty="0"/>
                    </a:p>
                  </a:txBody>
                  <a:tcPr/>
                </a:tc>
                <a:tc>
                  <a:txBody>
                    <a:bodyPr/>
                    <a:lstStyle/>
                    <a:p>
                      <a:r>
                        <a:rPr lang="en-US" sz="1800" kern="1200" dirty="0" smtClean="0">
                          <a:solidFill>
                            <a:schemeClr val="dk1"/>
                          </a:solidFill>
                          <a:latin typeface="+mn-lt"/>
                          <a:ea typeface="+mn-ea"/>
                          <a:cs typeface="+mn-cs"/>
                        </a:rPr>
                        <a:t>taxes, employer-paid &amp; national social insurance</a:t>
                      </a:r>
                      <a:endParaRPr lang="en-US" dirty="0"/>
                    </a:p>
                  </a:txBody>
                  <a:tcPr/>
                </a:tc>
                <a:tc>
                  <a:txBody>
                    <a:bodyPr/>
                    <a:lstStyle/>
                    <a:p>
                      <a:r>
                        <a:rPr lang="en-US" dirty="0" smtClean="0"/>
                        <a:t>Tax funded</a:t>
                      </a:r>
                      <a:endParaRPr lang="en-US" dirty="0"/>
                    </a:p>
                  </a:txBody>
                  <a:tcPr/>
                </a:tc>
                <a:tc>
                  <a:txBody>
                    <a:bodyPr/>
                    <a:lstStyle/>
                    <a:p>
                      <a:r>
                        <a:rPr lang="en-US" dirty="0" smtClean="0"/>
                        <a:t>Federal, cantonal &amp; local</a:t>
                      </a:r>
                      <a:r>
                        <a:rPr lang="en-US" baseline="0" dirty="0" smtClean="0"/>
                        <a:t> taxes</a:t>
                      </a:r>
                      <a:endParaRPr lang="en-US" dirty="0"/>
                    </a:p>
                  </a:txBody>
                  <a:tcPr/>
                </a:tc>
              </a:tr>
              <a:tr h="846539">
                <a:tc>
                  <a:txBody>
                    <a:bodyPr/>
                    <a:lstStyle/>
                    <a:p>
                      <a:r>
                        <a:rPr lang="en-US" b="1" dirty="0" smtClean="0"/>
                        <a:t>Private Insurance</a:t>
                      </a:r>
                      <a:endParaRPr lang="en-US" b="1" dirty="0"/>
                    </a:p>
                  </a:txBody>
                  <a:tcPr/>
                </a:tc>
                <a:tc>
                  <a:txBody>
                    <a:bodyPr/>
                    <a:lstStyle/>
                    <a:p>
                      <a:r>
                        <a:rPr lang="en-US" dirty="0" smtClean="0"/>
                        <a:t>Nominal</a:t>
                      </a:r>
                      <a:endParaRPr lang="en-US" dirty="0"/>
                    </a:p>
                  </a:txBody>
                  <a:tcPr/>
                </a:tc>
                <a:tc>
                  <a:txBody>
                    <a:bodyPr/>
                    <a:lstStyle/>
                    <a:p>
                      <a:r>
                        <a:rPr lang="en-US" dirty="0" smtClean="0"/>
                        <a:t>Prohibited</a:t>
                      </a:r>
                      <a:endParaRPr lang="en-US" dirty="0"/>
                    </a:p>
                  </a:txBody>
                  <a:tcPr/>
                </a:tc>
                <a:tc>
                  <a:txBody>
                    <a:bodyPr/>
                    <a:lstStyle/>
                    <a:p>
                      <a:r>
                        <a:rPr lang="en-US" dirty="0" smtClean="0"/>
                        <a:t>Not</a:t>
                      </a:r>
                      <a:r>
                        <a:rPr lang="en-US" baseline="0" dirty="0" smtClean="0"/>
                        <a:t> exist</a:t>
                      </a:r>
                      <a:endParaRPr lang="en-US" dirty="0"/>
                    </a:p>
                  </a:txBody>
                  <a:tcPr/>
                </a:tc>
                <a:tc>
                  <a:txBody>
                    <a:bodyPr/>
                    <a:lstStyle/>
                    <a:p>
                      <a:r>
                        <a:rPr lang="en-US" dirty="0" smtClean="0"/>
                        <a:t>Exist</a:t>
                      </a:r>
                      <a:endParaRPr lang="en-US" dirty="0"/>
                    </a:p>
                  </a:txBody>
                  <a:tcPr/>
                </a:tc>
                <a:tc>
                  <a:txBody>
                    <a:bodyPr/>
                    <a:lstStyle/>
                    <a:p>
                      <a:r>
                        <a:rPr lang="en-US" dirty="0" smtClean="0"/>
                        <a:t>VHI </a:t>
                      </a:r>
                      <a:endParaRPr lang="en-US" dirty="0"/>
                    </a:p>
                  </a:txBody>
                  <a:tcPr/>
                </a:tc>
                <a:tc>
                  <a:txBody>
                    <a:bodyPr/>
                    <a:lstStyle/>
                    <a:p>
                      <a:r>
                        <a:rPr lang="en-US" dirty="0" smtClean="0"/>
                        <a:t>Exist</a:t>
                      </a:r>
                      <a:endParaRPr lang="en-US" dirty="0"/>
                    </a:p>
                  </a:txBody>
                  <a:tcPr/>
                </a:tc>
              </a:tr>
              <a:tr h="846539">
                <a:tc>
                  <a:txBody>
                    <a:bodyPr/>
                    <a:lstStyle/>
                    <a:p>
                      <a:r>
                        <a:rPr lang="en-US" b="1" dirty="0" smtClean="0"/>
                        <a:t>Co-payments</a:t>
                      </a:r>
                      <a:endParaRPr lang="en-US" b="1" dirty="0"/>
                    </a:p>
                  </a:txBody>
                  <a:tcPr/>
                </a:tc>
                <a:tc>
                  <a:txBody>
                    <a:bodyPr/>
                    <a:lstStyle/>
                    <a:p>
                      <a:r>
                        <a:rPr lang="en-US" dirty="0" smtClean="0"/>
                        <a:t>Not exist</a:t>
                      </a:r>
                      <a:endParaRPr lang="en-US" dirty="0"/>
                    </a:p>
                  </a:txBody>
                  <a:tcPr/>
                </a:tc>
                <a:tc>
                  <a:txBody>
                    <a:bodyPr/>
                    <a:lstStyle/>
                    <a:p>
                      <a:r>
                        <a:rPr lang="en-US" dirty="0" smtClean="0"/>
                        <a:t>Not exist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Nominal</a:t>
                      </a:r>
                    </a:p>
                    <a:p>
                      <a:endParaRPr lang="en-US" dirty="0"/>
                    </a:p>
                  </a:txBody>
                  <a:tcPr/>
                </a:tc>
                <a:tc>
                  <a:txBody>
                    <a:bodyPr/>
                    <a:lstStyle/>
                    <a:p>
                      <a:r>
                        <a:rPr lang="en-US" dirty="0" smtClean="0"/>
                        <a:t>Fixed</a:t>
                      </a:r>
                      <a:r>
                        <a:rPr lang="en-US" baseline="0" dirty="0" smtClean="0"/>
                        <a:t> Annual</a:t>
                      </a:r>
                      <a:endParaRPr lang="en-US" dirty="0"/>
                    </a:p>
                  </a:txBody>
                  <a:tcPr/>
                </a:tc>
                <a:tc>
                  <a:txBody>
                    <a:bodyPr/>
                    <a:lstStyle/>
                    <a:p>
                      <a:r>
                        <a:rPr lang="en-US" dirty="0" smtClean="0"/>
                        <a:t>Not exist</a:t>
                      </a:r>
                      <a:endParaRPr lang="en-US" dirty="0"/>
                    </a:p>
                  </a:txBody>
                  <a:tcPr/>
                </a:tc>
                <a:tc>
                  <a:txBody>
                    <a:bodyPr/>
                    <a:lstStyle/>
                    <a:p>
                      <a:r>
                        <a:rPr lang="en-US" dirty="0" smtClean="0"/>
                        <a:t>Not exist</a:t>
                      </a:r>
                      <a:endParaRPr lang="en-US" dirty="0"/>
                    </a:p>
                  </a:txBody>
                  <a:tcPr/>
                </a:tc>
              </a:tr>
              <a:tr h="846539">
                <a:tc>
                  <a:txBody>
                    <a:bodyPr/>
                    <a:lstStyle/>
                    <a:p>
                      <a:r>
                        <a:rPr lang="en-US" b="1" dirty="0" smtClean="0"/>
                        <a:t>Delivery</a:t>
                      </a:r>
                      <a:endParaRPr lang="en-US" b="1" dirty="0"/>
                    </a:p>
                  </a:txBody>
                  <a:tcPr/>
                </a:tc>
                <a:tc>
                  <a:txBody>
                    <a:bodyPr/>
                    <a:lstStyle/>
                    <a:p>
                      <a:r>
                        <a:rPr lang="en-US" dirty="0" smtClean="0"/>
                        <a:t>Public provider</a:t>
                      </a:r>
                      <a:endParaRPr lang="en-US" dirty="0"/>
                    </a:p>
                  </a:txBody>
                  <a:tcPr/>
                </a:tc>
                <a:tc>
                  <a:txBody>
                    <a:bodyPr/>
                    <a:lstStyle/>
                    <a:p>
                      <a:r>
                        <a:rPr lang="en-US" dirty="0" smtClean="0"/>
                        <a:t>Public NHS Hospital &amp; private providers</a:t>
                      </a:r>
                      <a:endParaRPr lang="en-US" dirty="0"/>
                    </a:p>
                  </a:txBody>
                  <a:tcPr/>
                </a:tc>
                <a:tc>
                  <a:txBody>
                    <a:bodyPr/>
                    <a:lstStyle/>
                    <a:p>
                      <a:r>
                        <a:rPr lang="en-US" dirty="0" smtClean="0"/>
                        <a:t>Public &amp; Private both</a:t>
                      </a:r>
                      <a:endParaRPr lang="en-US" dirty="0"/>
                    </a:p>
                  </a:txBody>
                  <a:tcPr/>
                </a:tc>
                <a:tc>
                  <a:txBody>
                    <a:bodyPr/>
                    <a:lstStyle/>
                    <a:p>
                      <a:r>
                        <a:rPr lang="en-US" dirty="0" smtClean="0"/>
                        <a:t>Public only</a:t>
                      </a:r>
                      <a:endParaRPr lang="en-US" dirty="0"/>
                    </a:p>
                  </a:txBody>
                  <a:tcPr/>
                </a:tc>
                <a:tc>
                  <a:txBody>
                    <a:bodyPr/>
                    <a:lstStyle/>
                    <a:p>
                      <a:r>
                        <a:rPr lang="en-US" dirty="0" smtClean="0"/>
                        <a:t>Public &amp; private both</a:t>
                      </a:r>
                      <a:endParaRPr lang="en-US" dirty="0"/>
                    </a:p>
                  </a:txBody>
                  <a:tcPr/>
                </a:tc>
                <a:tc>
                  <a:txBody>
                    <a:bodyPr/>
                    <a:lstStyle/>
                    <a:p>
                      <a:r>
                        <a:rPr lang="en-US" dirty="0" smtClean="0"/>
                        <a:t>Public &amp; Private both</a:t>
                      </a:r>
                      <a:endParaRPr lang="en-US" dirty="0"/>
                    </a:p>
                  </a:txBody>
                  <a:tcPr/>
                </a:tc>
              </a:tr>
              <a:tr h="489953">
                <a:tc>
                  <a:txBody>
                    <a:bodyPr/>
                    <a:lstStyle/>
                    <a:p>
                      <a:r>
                        <a:rPr lang="en-US" b="1" dirty="0" smtClean="0"/>
                        <a:t>Payment</a:t>
                      </a:r>
                      <a:endParaRPr lang="en-US" b="1" dirty="0"/>
                    </a:p>
                  </a:txBody>
                  <a:tcPr/>
                </a:tc>
                <a:tc>
                  <a:txBody>
                    <a:bodyPr/>
                    <a:lstStyle/>
                    <a:p>
                      <a:r>
                        <a:rPr lang="en-US" dirty="0" smtClean="0"/>
                        <a:t>Free</a:t>
                      </a:r>
                      <a:r>
                        <a:rPr lang="en-US" baseline="0" dirty="0" smtClean="0"/>
                        <a:t> </a:t>
                      </a:r>
                      <a:endParaRPr lang="en-US" dirty="0"/>
                    </a:p>
                  </a:txBody>
                  <a:tcPr/>
                </a:tc>
                <a:tc>
                  <a:txBody>
                    <a:bodyPr/>
                    <a:lstStyle/>
                    <a:p>
                      <a:r>
                        <a:rPr lang="en-US" dirty="0" smtClean="0"/>
                        <a:t>Capitation based</a:t>
                      </a:r>
                      <a:endParaRPr lang="en-US" dirty="0"/>
                    </a:p>
                  </a:txBody>
                  <a:tcPr/>
                </a:tc>
                <a:tc>
                  <a:txBody>
                    <a:bodyPr/>
                    <a:lstStyle/>
                    <a:p>
                      <a:r>
                        <a:rPr lang="en-US" dirty="0" smtClean="0"/>
                        <a:t>Capitation</a:t>
                      </a:r>
                      <a:endParaRPr lang="en-US" dirty="0"/>
                    </a:p>
                  </a:txBody>
                  <a:tcPr/>
                </a:tc>
                <a:tc>
                  <a:txBody>
                    <a:bodyPr/>
                    <a:lstStyle/>
                    <a:p>
                      <a:r>
                        <a:rPr lang="en-US" sz="1800" kern="1200" dirty="0" smtClean="0">
                          <a:solidFill>
                            <a:schemeClr val="dk1"/>
                          </a:solidFill>
                          <a:latin typeface="+mn-lt"/>
                          <a:ea typeface="+mn-ea"/>
                          <a:cs typeface="+mn-cs"/>
                        </a:rPr>
                        <a:t>On salary</a:t>
                      </a:r>
                      <a:r>
                        <a:rPr lang="en-US" sz="1800" kern="1200" baseline="0" dirty="0" smtClean="0">
                          <a:solidFill>
                            <a:schemeClr val="dk1"/>
                          </a:solidFill>
                          <a:latin typeface="+mn-lt"/>
                          <a:ea typeface="+mn-ea"/>
                          <a:cs typeface="+mn-cs"/>
                        </a:rPr>
                        <a:t> basis </a:t>
                      </a:r>
                      <a:r>
                        <a:rPr lang="en-US" sz="1800" kern="1200" dirty="0" smtClean="0">
                          <a:solidFill>
                            <a:schemeClr val="dk1"/>
                          </a:solidFill>
                          <a:latin typeface="+mn-lt"/>
                          <a:ea typeface="+mn-ea"/>
                          <a:cs typeface="+mn-cs"/>
                        </a:rPr>
                        <a:t> </a:t>
                      </a:r>
                      <a:endParaRPr lang="en-US" dirty="0"/>
                    </a:p>
                  </a:txBody>
                  <a:tcPr/>
                </a:tc>
                <a:tc>
                  <a:txBody>
                    <a:bodyPr/>
                    <a:lstStyle/>
                    <a:p>
                      <a:r>
                        <a:rPr lang="en-US" dirty="0" smtClean="0"/>
                        <a:t>FFS</a:t>
                      </a:r>
                      <a:r>
                        <a:rPr lang="en-US" baseline="0" dirty="0" smtClean="0"/>
                        <a:t> based on national fee</a:t>
                      </a:r>
                      <a:endParaRPr lang="en-US" dirty="0"/>
                    </a:p>
                  </a:txBody>
                  <a:tcPr/>
                </a:tc>
                <a:tc>
                  <a:txBody>
                    <a:bodyPr/>
                    <a:lstStyle/>
                    <a:p>
                      <a:r>
                        <a:rPr lang="en-US" dirty="0" smtClean="0"/>
                        <a:t>FFS &amp; capitation both</a:t>
                      </a:r>
                      <a:endParaRPr lang="en-US" dirty="0"/>
                    </a:p>
                  </a:txBody>
                  <a:tcPr/>
                </a:tc>
              </a:tr>
            </a:tbl>
          </a:graphicData>
        </a:graphic>
      </p:graphicFrame>
      <p:sp>
        <p:nvSpPr>
          <p:cNvPr id="3" name="TextBox 2"/>
          <p:cNvSpPr txBox="1"/>
          <p:nvPr/>
        </p:nvSpPr>
        <p:spPr>
          <a:xfrm>
            <a:off x="2032502" y="0"/>
            <a:ext cx="4868064" cy="369332"/>
          </a:xfrm>
          <a:prstGeom prst="rect">
            <a:avLst/>
          </a:prstGeom>
          <a:noFill/>
        </p:spPr>
        <p:txBody>
          <a:bodyPr wrap="none" rtlCol="0">
            <a:spAutoFit/>
          </a:bodyPr>
          <a:lstStyle/>
          <a:p>
            <a:pPr algn="ctr"/>
            <a:r>
              <a:rPr lang="en-US" b="1" dirty="0" smtClean="0"/>
              <a:t>Summary of  Review of UHC  in various Countries</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340841"/>
          <a:ext cx="8991601" cy="6344891"/>
        </p:xfrm>
        <a:graphic>
          <a:graphicData uri="http://schemas.openxmlformats.org/drawingml/2006/table">
            <a:tbl>
              <a:tblPr firstRow="1" bandRow="1">
                <a:tableStyleId>{5C22544A-7EE6-4342-B048-85BDC9FD1C3A}</a:tableStyleId>
              </a:tblPr>
              <a:tblGrid>
                <a:gridCol w="1193575"/>
                <a:gridCol w="1114003"/>
                <a:gridCol w="1352718"/>
                <a:gridCol w="1140304"/>
                <a:gridCol w="1371600"/>
                <a:gridCol w="1219200"/>
                <a:gridCol w="1600201"/>
              </a:tblGrid>
              <a:tr h="625535">
                <a:tc>
                  <a:txBody>
                    <a:bodyPr/>
                    <a:lstStyle/>
                    <a:p>
                      <a:endParaRPr lang="en-US" dirty="0"/>
                    </a:p>
                  </a:txBody>
                  <a:tcPr/>
                </a:tc>
                <a:tc>
                  <a:txBody>
                    <a:bodyPr/>
                    <a:lstStyle/>
                    <a:p>
                      <a:r>
                        <a:rPr lang="en-US" dirty="0" smtClean="0"/>
                        <a:t>UK</a:t>
                      </a:r>
                      <a:endParaRPr lang="en-US" dirty="0"/>
                    </a:p>
                  </a:txBody>
                  <a:tcPr/>
                </a:tc>
                <a:tc>
                  <a:txBody>
                    <a:bodyPr/>
                    <a:lstStyle/>
                    <a:p>
                      <a:r>
                        <a:rPr lang="en-US" dirty="0" smtClean="0"/>
                        <a:t>Germany</a:t>
                      </a:r>
                      <a:endParaRPr lang="en-US" dirty="0"/>
                    </a:p>
                  </a:txBody>
                  <a:tcPr/>
                </a:tc>
                <a:tc>
                  <a:txBody>
                    <a:bodyPr/>
                    <a:lstStyle/>
                    <a:p>
                      <a:r>
                        <a:rPr lang="en-US" dirty="0" smtClean="0"/>
                        <a:t>South Korea</a:t>
                      </a:r>
                      <a:endParaRPr lang="en-US" dirty="0"/>
                    </a:p>
                  </a:txBody>
                  <a:tcPr/>
                </a:tc>
                <a:tc>
                  <a:txBody>
                    <a:bodyPr/>
                    <a:lstStyle/>
                    <a:p>
                      <a:r>
                        <a:rPr lang="en-US" dirty="0" smtClean="0"/>
                        <a:t>New Zealand</a:t>
                      </a:r>
                      <a:endParaRPr lang="en-US" dirty="0"/>
                    </a:p>
                  </a:txBody>
                  <a:tcPr/>
                </a:tc>
                <a:tc>
                  <a:txBody>
                    <a:bodyPr/>
                    <a:lstStyle/>
                    <a:p>
                      <a:r>
                        <a:rPr lang="en-US" dirty="0" smtClean="0"/>
                        <a:t>Sri Lanka</a:t>
                      </a:r>
                      <a:endParaRPr lang="en-US" dirty="0"/>
                    </a:p>
                  </a:txBody>
                  <a:tcPr/>
                </a:tc>
                <a:tc>
                  <a:txBody>
                    <a:bodyPr/>
                    <a:lstStyle/>
                    <a:p>
                      <a:r>
                        <a:rPr lang="en-US" dirty="0" smtClean="0"/>
                        <a:t>   Brazil</a:t>
                      </a:r>
                      <a:endParaRPr lang="en-US" dirty="0"/>
                    </a:p>
                  </a:txBody>
                  <a:tcPr/>
                </a:tc>
              </a:tr>
              <a:tr h="448806">
                <a:tc>
                  <a:txBody>
                    <a:bodyPr/>
                    <a:lstStyle/>
                    <a:p>
                      <a:r>
                        <a:rPr lang="en-US" b="1" dirty="0" smtClean="0"/>
                        <a:t>Coverage</a:t>
                      </a:r>
                      <a:endParaRPr lang="en-US" b="1" dirty="0"/>
                    </a:p>
                  </a:txBody>
                  <a:tcPr/>
                </a:tc>
                <a:tc>
                  <a:txBody>
                    <a:bodyPr/>
                    <a:lstStyle/>
                    <a:p>
                      <a:r>
                        <a:rPr lang="en-US" dirty="0" smtClean="0"/>
                        <a:t>Universal</a:t>
                      </a:r>
                      <a:endParaRPr lang="en-US" dirty="0"/>
                    </a:p>
                  </a:txBody>
                  <a:tcPr/>
                </a:tc>
                <a:tc>
                  <a:txBody>
                    <a:bodyPr/>
                    <a:lstStyle/>
                    <a:p>
                      <a:r>
                        <a:rPr lang="en-US" dirty="0" smtClean="0"/>
                        <a:t>Universal</a:t>
                      </a:r>
                      <a:endParaRPr lang="en-US" dirty="0"/>
                    </a:p>
                  </a:txBody>
                  <a:tcPr/>
                </a:tc>
                <a:tc>
                  <a:txBody>
                    <a:bodyPr/>
                    <a:lstStyle/>
                    <a:p>
                      <a:r>
                        <a:rPr lang="en-US" dirty="0" smtClean="0"/>
                        <a:t>96.3%</a:t>
                      </a:r>
                      <a:endParaRPr lang="en-US" dirty="0"/>
                    </a:p>
                  </a:txBody>
                  <a:tcPr/>
                </a:tc>
                <a:tc>
                  <a:txBody>
                    <a:bodyPr/>
                    <a:lstStyle/>
                    <a:p>
                      <a:r>
                        <a:rPr lang="en-US" dirty="0" smtClean="0"/>
                        <a:t>Universal</a:t>
                      </a:r>
                      <a:endParaRPr lang="en-US" dirty="0"/>
                    </a:p>
                  </a:txBody>
                  <a:tcPr/>
                </a:tc>
                <a:tc>
                  <a:txBody>
                    <a:bodyPr/>
                    <a:lstStyle/>
                    <a:p>
                      <a:r>
                        <a:rPr lang="en-US" dirty="0" smtClean="0"/>
                        <a:t>Universal </a:t>
                      </a:r>
                      <a:endParaRPr lang="en-US" dirty="0"/>
                    </a:p>
                  </a:txBody>
                  <a:tcPr/>
                </a:tc>
                <a:tc>
                  <a:txBody>
                    <a:bodyPr/>
                    <a:lstStyle/>
                    <a:p>
                      <a:r>
                        <a:rPr lang="en-US" dirty="0" smtClean="0"/>
                        <a:t>Universal</a:t>
                      </a:r>
                      <a:endParaRPr lang="en-US" dirty="0"/>
                    </a:p>
                  </a:txBody>
                  <a:tcPr/>
                </a:tc>
              </a:tr>
              <a:tr h="1618273">
                <a:tc>
                  <a:txBody>
                    <a:bodyPr/>
                    <a:lstStyle/>
                    <a:p>
                      <a:r>
                        <a:rPr lang="en-US" b="1" dirty="0" smtClean="0"/>
                        <a:t>Funding</a:t>
                      </a:r>
                      <a:endParaRPr lang="en-US" b="1" dirty="0"/>
                    </a:p>
                  </a:txBody>
                  <a:tcPr/>
                </a:tc>
                <a:tc>
                  <a:txBody>
                    <a:bodyPr/>
                    <a:lstStyle/>
                    <a:p>
                      <a:r>
                        <a:rPr lang="en-US" dirty="0" smtClean="0"/>
                        <a:t>Tax-funded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Tax</a:t>
                      </a:r>
                      <a:r>
                        <a:rPr lang="en-US" sz="1600" b="0" kern="1200" baseline="0" dirty="0" smtClean="0">
                          <a:solidFill>
                            <a:schemeClr val="dk1"/>
                          </a:solidFill>
                          <a:latin typeface="+mn-lt"/>
                          <a:ea typeface="+mn-ea"/>
                          <a:cs typeface="+mn-cs"/>
                        </a:rPr>
                        <a:t>-funded</a:t>
                      </a:r>
                      <a:endParaRPr lang="en-US" sz="1600" b="0" dirty="0"/>
                    </a:p>
                  </a:txBody>
                  <a:tcPr/>
                </a:tc>
                <a:tc>
                  <a:txBody>
                    <a:bodyPr/>
                    <a:lstStyle/>
                    <a:p>
                      <a:r>
                        <a:rPr lang="en-US" dirty="0" smtClean="0"/>
                        <a:t>Tax-funded</a:t>
                      </a:r>
                      <a:endParaRPr lang="en-US" dirty="0"/>
                    </a:p>
                  </a:txBody>
                  <a:tcPr/>
                </a:tc>
                <a:tc>
                  <a:txBody>
                    <a:bodyPr/>
                    <a:lstStyle/>
                    <a:p>
                      <a:r>
                        <a:rPr lang="en-US" sz="1800" kern="1200" dirty="0" smtClean="0">
                          <a:solidFill>
                            <a:schemeClr val="dk1"/>
                          </a:solidFill>
                          <a:latin typeface="+mn-lt"/>
                          <a:ea typeface="+mn-ea"/>
                          <a:cs typeface="+mn-cs"/>
                        </a:rPr>
                        <a:t>Tax-funded</a:t>
                      </a:r>
                      <a:endParaRPr lang="en-US" dirty="0"/>
                    </a:p>
                  </a:txBody>
                  <a:tcPr/>
                </a:tc>
                <a:tc>
                  <a:txBody>
                    <a:bodyPr/>
                    <a:lstStyle/>
                    <a:p>
                      <a:r>
                        <a:rPr lang="en-US" dirty="0" smtClean="0"/>
                        <a:t>Tax funded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Tax-funded + </a:t>
                      </a:r>
                      <a:r>
                        <a:rPr lang="en-US" sz="1800" kern="1200" dirty="0" smtClean="0">
                          <a:solidFill>
                            <a:schemeClr val="dk1"/>
                          </a:solidFill>
                          <a:latin typeface="+mn-lt"/>
                          <a:ea typeface="+mn-ea"/>
                          <a:cs typeface="+mn-cs"/>
                        </a:rPr>
                        <a:t>gross revenues and net profits from companies. </a:t>
                      </a:r>
                    </a:p>
                    <a:p>
                      <a:endParaRPr lang="en-US" dirty="0"/>
                    </a:p>
                  </a:txBody>
                  <a:tcPr/>
                </a:tc>
              </a:tr>
              <a:tr h="775445">
                <a:tc>
                  <a:txBody>
                    <a:bodyPr/>
                    <a:lstStyle/>
                    <a:p>
                      <a:r>
                        <a:rPr lang="en-US" b="1" dirty="0" smtClean="0"/>
                        <a:t>Private Insurance</a:t>
                      </a:r>
                      <a:endParaRPr lang="en-US" b="1" dirty="0"/>
                    </a:p>
                  </a:txBody>
                  <a:tcPr/>
                </a:tc>
                <a:tc>
                  <a:txBody>
                    <a:bodyPr/>
                    <a:lstStyle/>
                    <a:p>
                      <a:r>
                        <a:rPr lang="en-US" dirty="0" smtClean="0"/>
                        <a:t>Not exist</a:t>
                      </a:r>
                      <a:endParaRPr lang="en-US" dirty="0"/>
                    </a:p>
                  </a:txBody>
                  <a:tcPr/>
                </a:tc>
                <a:tc>
                  <a:txBody>
                    <a:bodyPr/>
                    <a:lstStyle/>
                    <a:p>
                      <a:r>
                        <a:rPr lang="en-US" dirty="0" smtClean="0"/>
                        <a:t>Prohibited</a:t>
                      </a:r>
                      <a:endParaRPr lang="en-US" dirty="0"/>
                    </a:p>
                  </a:txBody>
                  <a:tcPr/>
                </a:tc>
                <a:tc>
                  <a:txBody>
                    <a:bodyPr/>
                    <a:lstStyle/>
                    <a:p>
                      <a:r>
                        <a:rPr lang="en-US" dirty="0" smtClean="0"/>
                        <a:t>Exist</a:t>
                      </a:r>
                      <a:endParaRPr lang="en-US" dirty="0"/>
                    </a:p>
                  </a:txBody>
                  <a:tcPr/>
                </a:tc>
                <a:tc>
                  <a:txBody>
                    <a:bodyPr/>
                    <a:lstStyle/>
                    <a:p>
                      <a:r>
                        <a:rPr lang="en-US" dirty="0" smtClean="0"/>
                        <a:t>Exist</a:t>
                      </a:r>
                      <a:endParaRPr lang="en-US" dirty="0"/>
                    </a:p>
                  </a:txBody>
                  <a:tcPr/>
                </a:tc>
                <a:tc>
                  <a:txBody>
                    <a:bodyPr/>
                    <a:lstStyle/>
                    <a:p>
                      <a:r>
                        <a:rPr lang="en-US" dirty="0" smtClean="0"/>
                        <a:t>--</a:t>
                      </a:r>
                      <a:endParaRPr lang="en-US" dirty="0"/>
                    </a:p>
                  </a:txBody>
                  <a:tcPr/>
                </a:tc>
                <a:tc>
                  <a:txBody>
                    <a:bodyPr/>
                    <a:lstStyle/>
                    <a:p>
                      <a:r>
                        <a:rPr lang="en-US" dirty="0" smtClean="0"/>
                        <a:t>Exist</a:t>
                      </a:r>
                      <a:endParaRPr lang="en-US" dirty="0"/>
                    </a:p>
                  </a:txBody>
                  <a:tcPr/>
                </a:tc>
              </a:tr>
              <a:tr h="893622">
                <a:tc>
                  <a:txBody>
                    <a:bodyPr/>
                    <a:lstStyle/>
                    <a:p>
                      <a:r>
                        <a:rPr lang="en-US" b="1" dirty="0" smtClean="0"/>
                        <a:t>Co-payments</a:t>
                      </a:r>
                      <a:endParaRPr lang="en-US" b="1" dirty="0"/>
                    </a:p>
                  </a:txBody>
                  <a:tcPr/>
                </a:tc>
                <a:tc>
                  <a:txBody>
                    <a:bodyPr/>
                    <a:lstStyle/>
                    <a:p>
                      <a:r>
                        <a:rPr lang="en-US" dirty="0" smtClean="0"/>
                        <a:t>Not exist</a:t>
                      </a:r>
                      <a:endParaRPr lang="en-US" dirty="0"/>
                    </a:p>
                  </a:txBody>
                  <a:tcPr/>
                </a:tc>
                <a:tc>
                  <a:txBody>
                    <a:bodyPr/>
                    <a:lstStyle/>
                    <a:p>
                      <a:r>
                        <a:rPr lang="en-US" dirty="0" smtClean="0"/>
                        <a:t>Exist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 Co-payment</a:t>
                      </a:r>
                    </a:p>
                    <a:p>
                      <a:endParaRPr lang="en-US" dirty="0"/>
                    </a:p>
                  </a:txBody>
                  <a:tcPr/>
                </a:tc>
                <a:tc>
                  <a:txBody>
                    <a:bodyPr/>
                    <a:lstStyle/>
                    <a:p>
                      <a:r>
                        <a:rPr lang="en-US" dirty="0" smtClean="0"/>
                        <a:t>Exist</a:t>
                      </a:r>
                      <a:endParaRPr lang="en-US" dirty="0"/>
                    </a:p>
                  </a:txBody>
                  <a:tcPr/>
                </a:tc>
                <a:tc>
                  <a:txBody>
                    <a:bodyPr/>
                    <a:lstStyle/>
                    <a:p>
                      <a:r>
                        <a:rPr lang="en-US" dirty="0" smtClean="0"/>
                        <a:t>Not exist</a:t>
                      </a:r>
                      <a:endParaRPr lang="en-US" dirty="0"/>
                    </a:p>
                  </a:txBody>
                  <a:tcPr/>
                </a:tc>
                <a:tc>
                  <a:txBody>
                    <a:bodyPr/>
                    <a:lstStyle/>
                    <a:p>
                      <a:r>
                        <a:rPr lang="en-US" dirty="0" smtClean="0"/>
                        <a:t>Not exist</a:t>
                      </a:r>
                      <a:endParaRPr lang="en-US" dirty="0"/>
                    </a:p>
                  </a:txBody>
                  <a:tcPr/>
                </a:tc>
              </a:tr>
              <a:tr h="893622">
                <a:tc>
                  <a:txBody>
                    <a:bodyPr/>
                    <a:lstStyle/>
                    <a:p>
                      <a:r>
                        <a:rPr lang="en-US" b="1" dirty="0" smtClean="0"/>
                        <a:t>Delivery</a:t>
                      </a:r>
                      <a:endParaRPr lang="en-US" b="1" dirty="0"/>
                    </a:p>
                  </a:txBody>
                  <a:tcPr/>
                </a:tc>
                <a:tc>
                  <a:txBody>
                    <a:bodyPr/>
                    <a:lstStyle/>
                    <a:p>
                      <a:r>
                        <a:rPr lang="en-US" dirty="0" smtClean="0"/>
                        <a:t>Public provider only</a:t>
                      </a:r>
                      <a:endParaRPr lang="en-US" dirty="0"/>
                    </a:p>
                  </a:txBody>
                  <a:tcPr/>
                </a:tc>
                <a:tc>
                  <a:txBody>
                    <a:bodyPr/>
                    <a:lstStyle/>
                    <a:p>
                      <a:r>
                        <a:rPr lang="en-US" dirty="0" smtClean="0"/>
                        <a:t>Public &amp; private both</a:t>
                      </a:r>
                      <a:endParaRPr lang="en-US" dirty="0"/>
                    </a:p>
                  </a:txBody>
                  <a:tcPr/>
                </a:tc>
                <a:tc>
                  <a:txBody>
                    <a:bodyPr/>
                    <a:lstStyle/>
                    <a:p>
                      <a:r>
                        <a:rPr lang="en-US" dirty="0" smtClean="0"/>
                        <a:t>Public &amp; Private both</a:t>
                      </a:r>
                      <a:endParaRPr lang="en-US" dirty="0"/>
                    </a:p>
                  </a:txBody>
                  <a:tcPr/>
                </a:tc>
                <a:tc>
                  <a:txBody>
                    <a:bodyPr/>
                    <a:lstStyle/>
                    <a:p>
                      <a:r>
                        <a:rPr lang="en-US" dirty="0" smtClean="0"/>
                        <a:t>Public &amp; private both</a:t>
                      </a:r>
                      <a:endParaRPr lang="en-US" dirty="0"/>
                    </a:p>
                  </a:txBody>
                  <a:tcPr/>
                </a:tc>
                <a:tc>
                  <a:txBody>
                    <a:bodyPr/>
                    <a:lstStyle/>
                    <a:p>
                      <a:r>
                        <a:rPr lang="en-US" dirty="0" smtClean="0"/>
                        <a:t>Public</a:t>
                      </a:r>
                      <a:r>
                        <a:rPr lang="en-US" baseline="0" dirty="0" smtClean="0"/>
                        <a:t> &amp; private both</a:t>
                      </a:r>
                      <a:endParaRPr lang="en-US" dirty="0"/>
                    </a:p>
                  </a:txBody>
                  <a:tcPr/>
                </a:tc>
                <a:tc>
                  <a:txBody>
                    <a:bodyPr/>
                    <a:lstStyle/>
                    <a:p>
                      <a:r>
                        <a:rPr lang="en-US" dirty="0" smtClean="0"/>
                        <a:t>Public &amp; Private both</a:t>
                      </a:r>
                      <a:endParaRPr lang="en-US" dirty="0"/>
                    </a:p>
                  </a:txBody>
                  <a:tcPr/>
                </a:tc>
              </a:tr>
              <a:tr h="893622">
                <a:tc>
                  <a:txBody>
                    <a:bodyPr/>
                    <a:lstStyle/>
                    <a:p>
                      <a:r>
                        <a:rPr lang="en-US" b="1" dirty="0" smtClean="0"/>
                        <a:t>Payment</a:t>
                      </a:r>
                      <a:endParaRPr lang="en-US" b="1" dirty="0"/>
                    </a:p>
                  </a:txBody>
                  <a:tcPr/>
                </a:tc>
                <a:tc>
                  <a:txBody>
                    <a:bodyPr/>
                    <a:lstStyle/>
                    <a:p>
                      <a:r>
                        <a:rPr lang="en-US" dirty="0" smtClean="0"/>
                        <a:t>Free</a:t>
                      </a:r>
                      <a:r>
                        <a:rPr lang="en-US" baseline="0" dirty="0" smtClean="0"/>
                        <a:t>  services</a:t>
                      </a:r>
                      <a:endParaRPr lang="en-US" dirty="0"/>
                    </a:p>
                  </a:txBody>
                  <a:tcPr/>
                </a:tc>
                <a:tc>
                  <a:txBody>
                    <a:bodyPr/>
                    <a:lstStyle/>
                    <a:p>
                      <a:r>
                        <a:rPr lang="en-US" dirty="0" smtClean="0"/>
                        <a:t>Insurance based</a:t>
                      </a:r>
                      <a:endParaRPr lang="en-US" dirty="0"/>
                    </a:p>
                  </a:txBody>
                  <a:tcPr/>
                </a:tc>
                <a:tc>
                  <a:txBody>
                    <a:bodyPr/>
                    <a:lstStyle/>
                    <a:p>
                      <a:r>
                        <a:rPr lang="en-US" dirty="0" smtClean="0"/>
                        <a:t>Capitation</a:t>
                      </a:r>
                      <a:endParaRPr lang="en-US" dirty="0"/>
                    </a:p>
                  </a:txBody>
                  <a:tcPr/>
                </a:tc>
                <a:tc>
                  <a:txBody>
                    <a:bodyPr/>
                    <a:lstStyle/>
                    <a:p>
                      <a:r>
                        <a:rPr lang="en-US" sz="1800" kern="1200" dirty="0" smtClean="0">
                          <a:solidFill>
                            <a:schemeClr val="dk1"/>
                          </a:solidFill>
                          <a:latin typeface="+mn-lt"/>
                          <a:ea typeface="+mn-ea"/>
                          <a:cs typeface="+mn-cs"/>
                        </a:rPr>
                        <a:t>FFS &amp; capitation based</a:t>
                      </a:r>
                      <a:endParaRPr lang="en-US" dirty="0"/>
                    </a:p>
                  </a:txBody>
                  <a:tcPr/>
                </a:tc>
                <a:tc>
                  <a:txBody>
                    <a:bodyPr/>
                    <a:lstStyle/>
                    <a:p>
                      <a:r>
                        <a:rPr lang="en-US" baseline="0" dirty="0" smtClean="0"/>
                        <a:t>Free services </a:t>
                      </a:r>
                      <a:endParaRPr lang="en-US" dirty="0"/>
                    </a:p>
                  </a:txBody>
                  <a:tcPr/>
                </a:tc>
                <a:tc>
                  <a:txBody>
                    <a:bodyPr/>
                    <a:lstStyle/>
                    <a:p>
                      <a:r>
                        <a:rPr lang="en-US" dirty="0" smtClean="0"/>
                        <a:t>Free services</a:t>
                      </a:r>
                      <a:endParaRPr lang="en-US" dirty="0"/>
                    </a:p>
                  </a:txBody>
                  <a:tcPr/>
                </a:tc>
              </a:tr>
            </a:tbl>
          </a:graphicData>
        </a:graphic>
      </p:graphicFrame>
      <p:sp>
        <p:nvSpPr>
          <p:cNvPr id="3" name="TextBox 2"/>
          <p:cNvSpPr txBox="1"/>
          <p:nvPr/>
        </p:nvSpPr>
        <p:spPr>
          <a:xfrm>
            <a:off x="1981200" y="-12700"/>
            <a:ext cx="5562600" cy="369332"/>
          </a:xfrm>
          <a:prstGeom prst="rect">
            <a:avLst/>
          </a:prstGeom>
          <a:noFill/>
        </p:spPr>
        <p:txBody>
          <a:bodyPr wrap="square" rtlCol="0">
            <a:spAutoFit/>
          </a:bodyPr>
          <a:lstStyle/>
          <a:p>
            <a:pPr algn="ctr"/>
            <a:r>
              <a:rPr lang="en-US" b="1" dirty="0" smtClean="0"/>
              <a:t>Summary of  Review of UHC  in various Countries</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FF0000"/>
                </a:solidFill>
              </a:rPr>
              <a:t>Observation</a:t>
            </a:r>
            <a:endParaRPr lang="en-US" dirty="0">
              <a:solidFill>
                <a:srgbClr val="FF0000"/>
              </a:solidFill>
            </a:endParaRPr>
          </a:p>
        </p:txBody>
      </p:sp>
      <p:sp>
        <p:nvSpPr>
          <p:cNvPr id="3" name="Content Placeholder 2"/>
          <p:cNvSpPr>
            <a:spLocks noGrp="1"/>
          </p:cNvSpPr>
          <p:nvPr>
            <p:ph sz="quarter" idx="1"/>
          </p:nvPr>
        </p:nvSpPr>
        <p:spPr>
          <a:xfrm>
            <a:off x="0" y="914400"/>
            <a:ext cx="9144000" cy="5943600"/>
          </a:xfrm>
        </p:spPr>
        <p:txBody>
          <a:bodyPr>
            <a:normAutofit fontScale="40000" lnSpcReduction="20000"/>
          </a:bodyPr>
          <a:lstStyle/>
          <a:p>
            <a:endParaRPr lang="en-US" dirty="0" smtClean="0"/>
          </a:p>
          <a:p>
            <a:endParaRPr lang="en-US" dirty="0" smtClean="0"/>
          </a:p>
          <a:p>
            <a:pPr algn="just"/>
            <a:endParaRPr lang="en-US" sz="4500" dirty="0" smtClean="0"/>
          </a:p>
          <a:p>
            <a:pPr algn="just"/>
            <a:r>
              <a:rPr lang="en-US" sz="5000" dirty="0" smtClean="0"/>
              <a:t>From the review of the literature of the  thirteen countries having Universal Health Coverage implemented  except United Kingdom, Canada, Mexico and Thailand all other countries have  insurance based Universal Health care provisions in their provinces.</a:t>
            </a:r>
          </a:p>
          <a:p>
            <a:pPr algn="just"/>
            <a:endParaRPr lang="en-US" sz="5000" dirty="0" smtClean="0"/>
          </a:p>
          <a:p>
            <a:pPr algn="just"/>
            <a:r>
              <a:rPr lang="en-US" sz="5000" dirty="0" smtClean="0"/>
              <a:t>Sri Lanka, Brazil and Thailand have adopted a Beveridge Model which funds UHC through govt. service paid directly through taxes. </a:t>
            </a:r>
          </a:p>
          <a:p>
            <a:pPr algn="just">
              <a:buNone/>
            </a:pPr>
            <a:endParaRPr lang="en-US" sz="5000" baseline="30000" dirty="0" smtClean="0">
              <a:sym typeface="Symbol"/>
            </a:endParaRPr>
          </a:p>
          <a:p>
            <a:pPr algn="just"/>
            <a:r>
              <a:rPr lang="en-US" sz="5000" dirty="0" smtClean="0"/>
              <a:t>Regarding curative services, user fee model with appropriate measures to decrease financial catastrophic could be used on the lines of Brazil, which started to substitute some supply-side payment mechanisms (such as fee-for- services and prospective payments) for block grants related to primary health care.</a:t>
            </a:r>
          </a:p>
          <a:p>
            <a:pPr algn="just"/>
            <a:endParaRPr lang="en-US" sz="5000" dirty="0" smtClean="0"/>
          </a:p>
          <a:p>
            <a:pPr algn="just"/>
            <a:r>
              <a:rPr lang="en-US" sz="5000" dirty="0" smtClean="0"/>
              <a:t>The UCS and SSS have adopted capitation as a main provider payment mechanism. The capitation contract model is an effective long-term cost containment strategy.</a:t>
            </a:r>
          </a:p>
          <a:p>
            <a:pPr algn="just"/>
            <a:endParaRPr lang="en-US" sz="5000" dirty="0" smtClean="0"/>
          </a:p>
          <a:p>
            <a:pPr algn="just"/>
            <a:r>
              <a:rPr lang="en-IN" sz="5000" dirty="0" smtClean="0"/>
              <a:t>There is a need of adequate political commitment  to bring out UHC in picture. </a:t>
            </a:r>
            <a:endParaRPr lang="en-US" sz="5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Organization Profile</a:t>
            </a:r>
            <a:endParaRPr lang="en-US" dirty="0">
              <a:solidFill>
                <a:srgbClr val="FF0000"/>
              </a:solidFill>
            </a:endParaRPr>
          </a:p>
        </p:txBody>
      </p:sp>
      <p:sp>
        <p:nvSpPr>
          <p:cNvPr id="3" name="Content Placeholder 2"/>
          <p:cNvSpPr>
            <a:spLocks noGrp="1"/>
          </p:cNvSpPr>
          <p:nvPr>
            <p:ph sz="quarter" idx="1"/>
          </p:nvPr>
        </p:nvSpPr>
        <p:spPr>
          <a:xfrm>
            <a:off x="0" y="1219200"/>
            <a:ext cx="9144000" cy="5638800"/>
          </a:xfrm>
        </p:spPr>
        <p:txBody>
          <a:bodyPr>
            <a:normAutofit/>
          </a:bodyPr>
          <a:lstStyle/>
          <a:p>
            <a:pPr algn="just"/>
            <a:endParaRPr lang="en-US" dirty="0" smtClean="0"/>
          </a:p>
          <a:p>
            <a:pPr algn="just"/>
            <a:r>
              <a:rPr lang="en-US" dirty="0" smtClean="0"/>
              <a:t>The Planning Commission was set up by a Resolution of the Government of India in March 1950.</a:t>
            </a:r>
          </a:p>
          <a:p>
            <a:pPr algn="just"/>
            <a:r>
              <a:rPr lang="en-US" dirty="0" smtClean="0"/>
              <a:t>The first Five-year Plan was launched in 1951.</a:t>
            </a:r>
          </a:p>
          <a:p>
            <a:pPr algn="just"/>
            <a:r>
              <a:rPr lang="en-US" dirty="0" smtClean="0"/>
              <a:t>The PCI was charged with the responsibility of making assessment of all resources of the country, augmenting deficient resources, formulating plans for the most effective and balanced utilization of resources and determining priorities.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4000" dirty="0" smtClean="0">
                <a:solidFill>
                  <a:srgbClr val="FF0000"/>
                </a:solidFill>
              </a:rPr>
              <a:t>Conclusion</a:t>
            </a:r>
            <a:endParaRPr lang="en-US" sz="4000" dirty="0">
              <a:solidFill>
                <a:srgbClr val="FF0000"/>
              </a:solidFill>
            </a:endParaRPr>
          </a:p>
        </p:txBody>
      </p:sp>
      <p:sp>
        <p:nvSpPr>
          <p:cNvPr id="3" name="Content Placeholder 2"/>
          <p:cNvSpPr>
            <a:spLocks noGrp="1"/>
          </p:cNvSpPr>
          <p:nvPr>
            <p:ph sz="quarter" idx="1"/>
          </p:nvPr>
        </p:nvSpPr>
        <p:spPr>
          <a:xfrm>
            <a:off x="228600" y="1295400"/>
            <a:ext cx="8763000" cy="5257800"/>
          </a:xfrm>
        </p:spPr>
        <p:txBody>
          <a:bodyPr>
            <a:normAutofit fontScale="85000" lnSpcReduction="20000"/>
          </a:bodyPr>
          <a:lstStyle/>
          <a:p>
            <a:pPr>
              <a:buNone/>
            </a:pPr>
            <a:endParaRPr lang="en-US" dirty="0" smtClean="0"/>
          </a:p>
          <a:p>
            <a:r>
              <a:rPr lang="en-US" dirty="0" smtClean="0"/>
              <a:t>Single payer, tax-funded model should be used to implement UHC in India.</a:t>
            </a:r>
          </a:p>
          <a:p>
            <a:endParaRPr lang="en-US" dirty="0" smtClean="0"/>
          </a:p>
          <a:p>
            <a:r>
              <a:rPr lang="en-US" dirty="0" smtClean="0"/>
              <a:t>Both the FFS model and capitation based model should be used depending upon the availability of the services rather than emphasizing on a any single mode of payment.</a:t>
            </a:r>
          </a:p>
          <a:p>
            <a:pPr>
              <a:buNone/>
            </a:pPr>
            <a:r>
              <a:rPr lang="en-US" dirty="0" smtClean="0"/>
              <a:t> </a:t>
            </a:r>
          </a:p>
          <a:p>
            <a:r>
              <a:rPr lang="en-US" dirty="0" smtClean="0"/>
              <a:t>Empanelment of private providers to provide the Essential Health Package are contracted only with the providers which are enrolled by a State level </a:t>
            </a:r>
            <a:r>
              <a:rPr lang="en-US" dirty="0" err="1" smtClean="0"/>
              <a:t>para</a:t>
            </a:r>
            <a:r>
              <a:rPr lang="en-US" dirty="0" smtClean="0"/>
              <a:t>-government agency. </a:t>
            </a:r>
          </a:p>
          <a:p>
            <a:pPr>
              <a:buNone/>
            </a:pPr>
            <a:endParaRPr lang="en-US" dirty="0" smtClean="0"/>
          </a:p>
          <a:p>
            <a:r>
              <a:rPr lang="en-US" dirty="0" smtClean="0"/>
              <a:t>The use of private insurance players should be avoided and merger of government sponsored scheme should be facilitated.</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rgbClr val="FF0000"/>
                </a:solidFill>
              </a:rPr>
              <a:t>Recommendation</a:t>
            </a:r>
            <a:endParaRPr lang="en-US" sz="4000" dirty="0">
              <a:solidFill>
                <a:srgbClr val="FF0000"/>
              </a:solidFill>
            </a:endParaRPr>
          </a:p>
        </p:txBody>
      </p:sp>
      <p:sp>
        <p:nvSpPr>
          <p:cNvPr id="3" name="Content Placeholder 2"/>
          <p:cNvSpPr>
            <a:spLocks noGrp="1"/>
          </p:cNvSpPr>
          <p:nvPr>
            <p:ph sz="quarter" idx="1"/>
          </p:nvPr>
        </p:nvSpPr>
        <p:spPr>
          <a:xfrm>
            <a:off x="228600" y="1066800"/>
            <a:ext cx="8915400" cy="5638800"/>
          </a:xfrm>
        </p:spPr>
        <p:txBody>
          <a:bodyPr>
            <a:normAutofit fontScale="62500" lnSpcReduction="20000"/>
          </a:bodyPr>
          <a:lstStyle/>
          <a:p>
            <a:endParaRPr lang="en-US" dirty="0" smtClean="0"/>
          </a:p>
          <a:p>
            <a:endParaRPr lang="en-US" dirty="0" smtClean="0"/>
          </a:p>
          <a:p>
            <a:r>
              <a:rPr lang="en-US" sz="3200" dirty="0" smtClean="0"/>
              <a:t>The government should used the “Capitation Fee Model” to provide the out-patient care services and  in-patient care services should be provided on the basis of 'fee-for-service' as followed in existing Government sponsored health insurance schemes.</a:t>
            </a:r>
          </a:p>
          <a:p>
            <a:pPr lvl="0">
              <a:buNone/>
            </a:pPr>
            <a:endParaRPr lang="en-US" sz="3200" dirty="0" smtClean="0"/>
          </a:p>
          <a:p>
            <a:r>
              <a:rPr lang="en-US" sz="3200" dirty="0" smtClean="0"/>
              <a:t>Pilots should be implemented in one to two district of each State, with the provision of services by means of public providers in one model and in a second model, with public and empanelled private and NGO providers. In both models, each family should be able to opt for their ‘provider of choice’, the choice being used once a year. Based on the results of the pilots same model should be used for the expansion of UHC in  the all districts of the state.</a:t>
            </a:r>
          </a:p>
          <a:p>
            <a:pPr>
              <a:buNone/>
            </a:pPr>
            <a:endParaRPr lang="en-US" sz="3200" dirty="0" smtClean="0"/>
          </a:p>
          <a:p>
            <a:r>
              <a:rPr lang="en-US" sz="3200" dirty="0" smtClean="0"/>
              <a:t>The NRHM, RSBY and a state sponsored health insurance schemes would need to be merged and their scope considerably expanded to create a valued and possible model of UHC in India.</a:t>
            </a:r>
          </a:p>
          <a:p>
            <a:pPr>
              <a:buNone/>
            </a:pPr>
            <a:endParaRPr lang="en-US" sz="3200" dirty="0" smtClean="0"/>
          </a:p>
          <a:p>
            <a:r>
              <a:rPr lang="en-US" sz="3200" dirty="0" smtClean="0"/>
              <a:t>For  UHC to succeed in India, political commitments are required from the central as well as state governments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0"/>
            <a:ext cx="8305800" cy="1815882"/>
          </a:xfrm>
          <a:prstGeom prst="rect">
            <a:avLst/>
          </a:prstGeom>
        </p:spPr>
        <p:txBody>
          <a:bodyPr wrap="square">
            <a:spAutoFit/>
          </a:bodyPr>
          <a:lstStyle/>
          <a:p>
            <a:r>
              <a:rPr lang="en-US" sz="2800" i="1" dirty="0" smtClean="0"/>
              <a:t>“Moving </a:t>
            </a:r>
            <a:r>
              <a:rPr lang="en-US" sz="2800" i="1" dirty="0"/>
              <a:t>towards universal coverage is never easy, but every country, at any level of development, and with any level of resources, can take immediate and sustainable steps in that direction</a:t>
            </a:r>
            <a:r>
              <a:rPr lang="en-US" sz="2800" i="1" dirty="0" smtClean="0"/>
              <a:t>.”</a:t>
            </a:r>
            <a:endParaRPr lang="en-US" sz="2800" i="1" dirty="0"/>
          </a:p>
        </p:txBody>
      </p:sp>
      <p:sp>
        <p:nvSpPr>
          <p:cNvPr id="3" name="Rectangle 2"/>
          <p:cNvSpPr/>
          <p:nvPr/>
        </p:nvSpPr>
        <p:spPr>
          <a:xfrm>
            <a:off x="3200400" y="4191000"/>
            <a:ext cx="5638800" cy="738664"/>
          </a:xfrm>
          <a:prstGeom prst="rect">
            <a:avLst/>
          </a:prstGeom>
        </p:spPr>
        <p:txBody>
          <a:bodyPr wrap="square">
            <a:spAutoFit/>
          </a:bodyPr>
          <a:lstStyle/>
          <a:p>
            <a:pPr fontAlgn="base"/>
            <a:r>
              <a:rPr lang="en-US" sz="2400" dirty="0" smtClean="0"/>
              <a:t>Dr. </a:t>
            </a:r>
            <a:r>
              <a:rPr lang="en-US" sz="2400" dirty="0"/>
              <a:t>Margaret Chan</a:t>
            </a:r>
            <a:r>
              <a:rPr lang="en-US" dirty="0"/>
              <a:t/>
            </a:r>
            <a:br>
              <a:rPr lang="en-US" dirty="0"/>
            </a:br>
            <a:r>
              <a:rPr lang="en-US" dirty="0" smtClean="0"/>
              <a:t>Director-General of the World Health Organization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Admin\My Documents\Downloads\thank-you-card-front.gif"/>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
            </a:r>
            <a:br>
              <a:rPr lang="en-US" b="1" dirty="0" smtClean="0"/>
            </a:br>
            <a:r>
              <a:rPr lang="en-US" sz="3100" dirty="0" smtClean="0">
                <a:solidFill>
                  <a:srgbClr val="FF0000"/>
                </a:solidFill>
              </a:rPr>
              <a:t>Health, Family Welfare And Nutrition Division</a:t>
            </a:r>
            <a:r>
              <a:rPr lang="en-US" dirty="0" smtClean="0">
                <a:solidFill>
                  <a:srgbClr val="FF0000"/>
                </a:solidFill>
              </a:rPr>
              <a:t> </a:t>
            </a:r>
            <a:r>
              <a:rPr lang="en-US" b="1" dirty="0" smtClean="0"/>
              <a:t>                                </a:t>
            </a:r>
            <a:r>
              <a:rPr lang="en-US" dirty="0" smtClean="0"/>
              <a:t/>
            </a:r>
            <a:br>
              <a:rPr lang="en-US" dirty="0" smtClean="0"/>
            </a:br>
            <a:endParaRPr lang="en-US" dirty="0"/>
          </a:p>
        </p:txBody>
      </p:sp>
      <p:sp>
        <p:nvSpPr>
          <p:cNvPr id="3" name="Content Placeholder 2"/>
          <p:cNvSpPr>
            <a:spLocks noGrp="1"/>
          </p:cNvSpPr>
          <p:nvPr>
            <p:ph sz="quarter" idx="1"/>
          </p:nvPr>
        </p:nvSpPr>
        <p:spPr>
          <a:xfrm>
            <a:off x="228600" y="762000"/>
            <a:ext cx="8686800" cy="5943600"/>
          </a:xfrm>
        </p:spPr>
        <p:txBody>
          <a:bodyPr>
            <a:normAutofit fontScale="77500" lnSpcReduction="20000"/>
          </a:bodyPr>
          <a:lstStyle/>
          <a:p>
            <a:pPr lvl="0" algn="just">
              <a:buNone/>
            </a:pPr>
            <a:endParaRPr lang="en-US" sz="3300" dirty="0" smtClean="0">
              <a:solidFill>
                <a:schemeClr val="accent2"/>
              </a:solidFill>
            </a:endParaRPr>
          </a:p>
          <a:p>
            <a:pPr lvl="0" algn="just">
              <a:buNone/>
            </a:pPr>
            <a:endParaRPr lang="en-US" sz="3300" dirty="0" smtClean="0">
              <a:solidFill>
                <a:schemeClr val="accent2"/>
              </a:solidFill>
            </a:endParaRPr>
          </a:p>
          <a:p>
            <a:pPr lvl="0" algn="just">
              <a:buNone/>
            </a:pPr>
            <a:r>
              <a:rPr lang="en-US" sz="3300" dirty="0" smtClean="0">
                <a:solidFill>
                  <a:schemeClr val="accent2"/>
                </a:solidFill>
              </a:rPr>
              <a:t>Functions:</a:t>
            </a:r>
            <a:endParaRPr lang="en-US" sz="2800" dirty="0" smtClean="0"/>
          </a:p>
          <a:p>
            <a:pPr lvl="0" algn="just">
              <a:buNone/>
            </a:pPr>
            <a:r>
              <a:rPr lang="en-US" sz="2800" dirty="0" smtClean="0"/>
              <a:t>1</a:t>
            </a:r>
            <a:r>
              <a:rPr lang="en-US" dirty="0" smtClean="0"/>
              <a:t>. </a:t>
            </a:r>
            <a:r>
              <a:rPr lang="en-US" sz="2800" dirty="0" smtClean="0"/>
              <a:t>Evolving policy and strategy guidelines pertaining to: </a:t>
            </a:r>
          </a:p>
          <a:p>
            <a:pPr lvl="0" algn="just"/>
            <a:r>
              <a:rPr lang="en-US" sz="2800" dirty="0" smtClean="0"/>
              <a:t>Health &amp; Family Welfare</a:t>
            </a:r>
          </a:p>
          <a:p>
            <a:pPr lvl="0" algn="just"/>
            <a:r>
              <a:rPr lang="en-US" sz="2800" dirty="0" smtClean="0"/>
              <a:t>HIV/AIDS Control, </a:t>
            </a:r>
          </a:p>
          <a:p>
            <a:pPr lvl="0" algn="just"/>
            <a:r>
              <a:rPr lang="en-US" sz="2800" dirty="0" smtClean="0"/>
              <a:t>AYUSH  </a:t>
            </a:r>
          </a:p>
          <a:p>
            <a:pPr lvl="0" algn="just"/>
            <a:r>
              <a:rPr lang="en-US" sz="2800" dirty="0" smtClean="0"/>
              <a:t>Health Research, </a:t>
            </a:r>
          </a:p>
          <a:p>
            <a:pPr lvl="0" algn="just"/>
            <a:r>
              <a:rPr lang="en-US" sz="2800" dirty="0" smtClean="0"/>
              <a:t>Nutrition  </a:t>
            </a:r>
          </a:p>
          <a:p>
            <a:pPr lvl="0" algn="just">
              <a:buNone/>
            </a:pPr>
            <a:r>
              <a:rPr lang="en-US" sz="2800" dirty="0" smtClean="0"/>
              <a:t>2. Drawing up short–medium-and long-term perspectives  and goals for  each of the  above.  </a:t>
            </a:r>
          </a:p>
          <a:p>
            <a:pPr lvl="0" algn="just">
              <a:buNone/>
            </a:pPr>
            <a:r>
              <a:rPr lang="en-US" sz="2800" dirty="0" smtClean="0"/>
              <a:t>3. Monitoring changing trends in the health sector.</a:t>
            </a:r>
          </a:p>
          <a:p>
            <a:pPr lvl="0" algn="just">
              <a:buNone/>
            </a:pPr>
            <a:r>
              <a:rPr lang="en-US" sz="2800" dirty="0" smtClean="0"/>
              <a:t>4. Examining current policies, strategies and </a:t>
            </a:r>
            <a:r>
              <a:rPr lang="en-US" sz="2800" dirty="0" err="1" smtClean="0"/>
              <a:t>programmes</a:t>
            </a:r>
            <a:r>
              <a:rPr lang="en-US" sz="2800" dirty="0" smtClean="0"/>
              <a:t> in health and family welfare  and nutrition sector, both in the States and in the Central  sector and suggest appropriate modifications/mid course corrections. </a:t>
            </a:r>
          </a:p>
          <a:p>
            <a:pPr lvl="0" algn="just">
              <a:buNone/>
            </a:pPr>
            <a:r>
              <a:rPr lang="en-US" sz="2800" dirty="0" smtClean="0"/>
              <a:t>5. Suggesting methods for improving access, affordability,  accountability, efficiency and quality of services.</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solidFill>
                  <a:srgbClr val="FF0000"/>
                </a:solidFill>
              </a:rPr>
              <a:t>Reflection From Internship</a:t>
            </a:r>
            <a:endParaRPr lang="en-US" dirty="0">
              <a:solidFill>
                <a:srgbClr val="FF0000"/>
              </a:solidFill>
            </a:endParaRPr>
          </a:p>
        </p:txBody>
      </p:sp>
      <p:sp>
        <p:nvSpPr>
          <p:cNvPr id="3" name="Content Placeholder 2"/>
          <p:cNvSpPr>
            <a:spLocks noGrp="1"/>
          </p:cNvSpPr>
          <p:nvPr>
            <p:ph sz="quarter" idx="1"/>
          </p:nvPr>
        </p:nvSpPr>
        <p:spPr>
          <a:xfrm>
            <a:off x="152400" y="1066800"/>
            <a:ext cx="8839200" cy="5562600"/>
          </a:xfrm>
        </p:spPr>
        <p:txBody>
          <a:bodyPr>
            <a:normAutofit/>
          </a:bodyPr>
          <a:lstStyle/>
          <a:p>
            <a:pPr algn="just"/>
            <a:endParaRPr lang="en-US" dirty="0" smtClean="0"/>
          </a:p>
          <a:p>
            <a:pPr algn="just"/>
            <a:r>
              <a:rPr lang="en-US" dirty="0" smtClean="0"/>
              <a:t>The exposure to the Planning Commission provided me valuable insights on  planning, budgeting, and implementation of the various Health </a:t>
            </a:r>
            <a:r>
              <a:rPr lang="en-US" dirty="0" err="1" smtClean="0"/>
              <a:t>Programmes</a:t>
            </a:r>
            <a:r>
              <a:rPr lang="en-US" dirty="0" smtClean="0"/>
              <a:t> running in the country.</a:t>
            </a:r>
          </a:p>
          <a:p>
            <a:pPr algn="just"/>
            <a:endParaRPr lang="en-US" dirty="0" smtClean="0"/>
          </a:p>
          <a:p>
            <a:pPr algn="just"/>
            <a:r>
              <a:rPr lang="en-US" dirty="0" smtClean="0"/>
              <a:t>Provides opportunity to give inputs in the preparation of ongoing 12th Five Year Plan process for Health.</a:t>
            </a:r>
          </a:p>
          <a:p>
            <a:pPr algn="just">
              <a:buNone/>
            </a:pPr>
            <a:endParaRPr lang="en-US" dirty="0" smtClean="0"/>
          </a:p>
          <a:p>
            <a:pPr algn="just"/>
            <a:r>
              <a:rPr lang="en-US" dirty="0" smtClean="0"/>
              <a:t>Provides fortuity to understand the basic of financial aspect of the various  health </a:t>
            </a:r>
            <a:r>
              <a:rPr lang="en-US" dirty="0" err="1" smtClean="0"/>
              <a:t>programmes</a:t>
            </a:r>
            <a:r>
              <a:rPr lang="en-US" dirty="0" smtClean="0"/>
              <a:t>  and schemes.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7522" y="228600"/>
            <a:ext cx="2315827" cy="707886"/>
          </a:xfrm>
          <a:prstGeom prst="rect">
            <a:avLst/>
          </a:prstGeom>
        </p:spPr>
        <p:txBody>
          <a:bodyPr wrap="none">
            <a:spAutoFit/>
          </a:bodyPr>
          <a:lstStyle/>
          <a:p>
            <a:pPr lvl="0" algn="ctr">
              <a:spcBef>
                <a:spcPct val="20000"/>
              </a:spcBef>
            </a:pPr>
            <a:r>
              <a:rPr lang="en-US" sz="4000" dirty="0">
                <a:solidFill>
                  <a:srgbClr val="FF0000"/>
                </a:solidFill>
              </a:rPr>
              <a:t>Study Title</a:t>
            </a:r>
          </a:p>
        </p:txBody>
      </p:sp>
      <p:sp>
        <p:nvSpPr>
          <p:cNvPr id="4" name="Rectangle 3"/>
          <p:cNvSpPr/>
          <p:nvPr/>
        </p:nvSpPr>
        <p:spPr>
          <a:xfrm>
            <a:off x="533400" y="2514600"/>
            <a:ext cx="8382000" cy="1938992"/>
          </a:xfrm>
          <a:prstGeom prst="rect">
            <a:avLst/>
          </a:prstGeom>
        </p:spPr>
        <p:txBody>
          <a:bodyPr wrap="square">
            <a:spAutoFit/>
          </a:bodyPr>
          <a:lstStyle/>
          <a:p>
            <a:pPr algn="ctr"/>
            <a:r>
              <a:rPr lang="en-US" sz="4000" b="1" dirty="0"/>
              <a:t>How to Deliver Universal Health Coverage in India: An Empirical Review of Global evidence</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solidFill>
                  <a:srgbClr val="FF0000"/>
                </a:solidFill>
              </a:rPr>
              <a:t>Introduction</a:t>
            </a:r>
            <a:endParaRPr lang="en-US" dirty="0">
              <a:solidFill>
                <a:srgbClr val="FF0000"/>
              </a:solidFill>
            </a:endParaRPr>
          </a:p>
        </p:txBody>
      </p:sp>
      <p:sp>
        <p:nvSpPr>
          <p:cNvPr id="3" name="Content Placeholder 2"/>
          <p:cNvSpPr>
            <a:spLocks noGrp="1"/>
          </p:cNvSpPr>
          <p:nvPr>
            <p:ph sz="quarter" idx="1"/>
          </p:nvPr>
        </p:nvSpPr>
        <p:spPr>
          <a:xfrm>
            <a:off x="0" y="1066800"/>
            <a:ext cx="9144000" cy="5562600"/>
          </a:xfrm>
        </p:spPr>
        <p:txBody>
          <a:bodyPr>
            <a:normAutofit fontScale="70000" lnSpcReduction="20000"/>
          </a:bodyPr>
          <a:lstStyle/>
          <a:p>
            <a:pPr algn="just"/>
            <a:endParaRPr lang="en-US" i="1" dirty="0" smtClean="0"/>
          </a:p>
          <a:p>
            <a:pPr algn="just"/>
            <a:endParaRPr lang="en-US" i="1" dirty="0" smtClean="0"/>
          </a:p>
          <a:p>
            <a:pPr algn="just"/>
            <a:r>
              <a:rPr lang="en-US" i="1" dirty="0" smtClean="0"/>
              <a:t>Universal health coverage (UHC) has risen to the forefront of the global health agenda in the past few years, as reflected by donor pledges, international declarations, and high‐profile publications </a:t>
            </a:r>
            <a:r>
              <a:rPr lang="en-US" dirty="0" smtClean="0"/>
              <a:t>(Garrett et al. 2009).</a:t>
            </a:r>
          </a:p>
          <a:p>
            <a:pPr algn="just"/>
            <a:endParaRPr lang="en-US" dirty="0" smtClean="0"/>
          </a:p>
          <a:p>
            <a:pPr algn="just"/>
            <a:r>
              <a:rPr lang="en-US" dirty="0" smtClean="0"/>
              <a:t>Universal health care is a term that refers to a governmental system meant to ensure that every citizen or resident of a region has access to the required medical services. The methods through which payment is achieved, and through which doctors practice medicine, vary widely depending on the country or municipality (Shi </a:t>
            </a:r>
            <a:r>
              <a:rPr lang="en-US" dirty="0" err="1" smtClean="0"/>
              <a:t>Leiyu</a:t>
            </a:r>
            <a:r>
              <a:rPr lang="en-US" dirty="0" smtClean="0"/>
              <a:t>, et al., 2010)</a:t>
            </a:r>
          </a:p>
          <a:p>
            <a:pPr algn="just"/>
            <a:endParaRPr lang="en-US" dirty="0" smtClean="0"/>
          </a:p>
          <a:p>
            <a:pPr algn="just"/>
            <a:r>
              <a:rPr lang="en-US" i="1" dirty="0" smtClean="0"/>
              <a:t>UHC mean that everyone should have health insurance </a:t>
            </a:r>
            <a:r>
              <a:rPr lang="en-US" dirty="0" smtClean="0"/>
              <a:t>(IOM, The National Academy of Sciences’ Institute of Medicine 2004). </a:t>
            </a:r>
          </a:p>
          <a:p>
            <a:pPr algn="just"/>
            <a:endParaRPr lang="en-US" dirty="0" smtClean="0"/>
          </a:p>
          <a:p>
            <a:pPr algn="just"/>
            <a:r>
              <a:rPr lang="en-US" dirty="0" smtClean="0"/>
              <a:t> </a:t>
            </a:r>
            <a:r>
              <a:rPr lang="en-US" i="1" dirty="0" smtClean="0"/>
              <a:t>Universal Coverage to mean that all needed medical services should be available at low or no cost, or to refer to a system that provides or ensures these benefits </a:t>
            </a:r>
            <a:r>
              <a:rPr lang="en-US" dirty="0" smtClean="0"/>
              <a:t>(</a:t>
            </a:r>
            <a:r>
              <a:rPr lang="en-US" dirty="0" err="1" smtClean="0"/>
              <a:t>Rosenman</a:t>
            </a:r>
            <a:r>
              <a:rPr lang="en-US" dirty="0" smtClean="0"/>
              <a:t> 2008; Garrett, </a:t>
            </a:r>
            <a:r>
              <a:rPr lang="en-US" dirty="0" err="1" smtClean="0"/>
              <a:t>Chowdhury</a:t>
            </a:r>
            <a:r>
              <a:rPr lang="en-US" dirty="0" smtClean="0"/>
              <a:t> et al. 2009).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Contd..</a:t>
            </a:r>
            <a:endParaRPr lang="en-US" dirty="0">
              <a:solidFill>
                <a:srgbClr val="FF0000"/>
              </a:solidFill>
            </a:endParaRPr>
          </a:p>
        </p:txBody>
      </p:sp>
      <p:sp>
        <p:nvSpPr>
          <p:cNvPr id="3" name="Content Placeholder 2"/>
          <p:cNvSpPr>
            <a:spLocks noGrp="1"/>
          </p:cNvSpPr>
          <p:nvPr>
            <p:ph sz="quarter" idx="1"/>
          </p:nvPr>
        </p:nvSpPr>
        <p:spPr>
          <a:xfrm>
            <a:off x="228600" y="1295400"/>
            <a:ext cx="8458200" cy="5181600"/>
          </a:xfrm>
        </p:spPr>
        <p:txBody>
          <a:bodyPr>
            <a:normAutofit fontScale="77500" lnSpcReduction="20000"/>
          </a:bodyPr>
          <a:lstStyle/>
          <a:p>
            <a:pPr algn="just"/>
            <a:endParaRPr lang="en-US" dirty="0" smtClean="0"/>
          </a:p>
          <a:p>
            <a:pPr algn="just"/>
            <a:r>
              <a:rPr lang="en-US" dirty="0" smtClean="0"/>
              <a:t>Rob Yates has stated that “coverage” should mean the use of services and facilities rather than the mere existence of infrastructure. He has argued that eliminating user fees is an important element in reducing financial barriers that limit “coverage,” in this sense</a:t>
            </a:r>
          </a:p>
          <a:p>
            <a:pPr algn="just"/>
            <a:endParaRPr lang="en-US" dirty="0" smtClean="0"/>
          </a:p>
          <a:p>
            <a:pPr algn="just"/>
            <a:r>
              <a:rPr lang="en-US" dirty="0" smtClean="0"/>
              <a:t>Analyzing Ghana, Witter and </a:t>
            </a:r>
            <a:r>
              <a:rPr lang="en-US" dirty="0" err="1" smtClean="0"/>
              <a:t>Garshong</a:t>
            </a:r>
            <a:r>
              <a:rPr lang="en-US" dirty="0" smtClean="0"/>
              <a:t> define UHC quickly to “[mean] that all of the population has access to appropriate health care when needed, and at an affordable cost,” and then turn to a discussion of the trade‐offs between financial sustainability and the range of provided services.</a:t>
            </a:r>
          </a:p>
          <a:p>
            <a:pPr algn="just"/>
            <a:endParaRPr lang="en-US" dirty="0" smtClean="0"/>
          </a:p>
          <a:p>
            <a:pPr algn="just"/>
            <a:r>
              <a:rPr lang="en-US" dirty="0" smtClean="0"/>
              <a:t> </a:t>
            </a:r>
            <a:r>
              <a:rPr lang="en-US" dirty="0" err="1" smtClean="0"/>
              <a:t>Giedion</a:t>
            </a:r>
            <a:r>
              <a:rPr lang="en-US" dirty="0" smtClean="0"/>
              <a:t> and </a:t>
            </a:r>
            <a:r>
              <a:rPr lang="en-US" dirty="0" err="1" smtClean="0"/>
              <a:t>Uribe</a:t>
            </a:r>
            <a:r>
              <a:rPr lang="en-US" dirty="0" smtClean="0"/>
              <a:t> discuss UHC in terms of insurance coverage in Colombia and analyze the impact of two insurance schemes on access and use of health services.</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Rationale of the Study</a:t>
            </a:r>
            <a:endParaRPr lang="en-US"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t>   Why UHC is required in India?</a:t>
            </a:r>
          </a:p>
          <a:p>
            <a:pPr>
              <a:buNone/>
            </a:pPr>
            <a:endParaRPr lang="en-US" dirty="0" smtClean="0"/>
          </a:p>
          <a:p>
            <a:r>
              <a:rPr lang="en-US" dirty="0" smtClean="0"/>
              <a:t>To address all health dimensions and emphasize on prevention and primary healthcare, which are ignored by the usual systems of health insurance.</a:t>
            </a:r>
          </a:p>
          <a:p>
            <a:endParaRPr lang="en-US" dirty="0" smtClean="0"/>
          </a:p>
          <a:p>
            <a:r>
              <a:rPr lang="en-US" dirty="0" smtClean="0"/>
              <a:t>To reduce out of pocket expenditure on health.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Objective of the Study</a:t>
            </a:r>
            <a:endParaRPr lang="en-US" dirty="0">
              <a:solidFill>
                <a:srgbClr val="FF0000"/>
              </a:solidFill>
            </a:endParaRPr>
          </a:p>
        </p:txBody>
      </p:sp>
      <p:sp>
        <p:nvSpPr>
          <p:cNvPr id="3" name="Content Placeholder 2"/>
          <p:cNvSpPr>
            <a:spLocks noGrp="1"/>
          </p:cNvSpPr>
          <p:nvPr>
            <p:ph sz="quarter" idx="1"/>
          </p:nvPr>
        </p:nvSpPr>
        <p:spPr>
          <a:xfrm>
            <a:off x="228600" y="1600200"/>
            <a:ext cx="8458200" cy="5105400"/>
          </a:xfrm>
        </p:spPr>
        <p:txBody>
          <a:bodyPr>
            <a:normAutofit/>
          </a:bodyPr>
          <a:lstStyle/>
          <a:p>
            <a:pPr>
              <a:buNone/>
            </a:pPr>
            <a:r>
              <a:rPr lang="en-GB" b="1" dirty="0" smtClean="0"/>
              <a:t>    Objective</a:t>
            </a:r>
            <a:r>
              <a:rPr lang="en-GB" b="1" dirty="0"/>
              <a:t>: </a:t>
            </a:r>
            <a:endParaRPr lang="en-US" dirty="0"/>
          </a:p>
          <a:p>
            <a:r>
              <a:rPr lang="en-GB" dirty="0"/>
              <a:t>To find out the appropriate service delivery </a:t>
            </a:r>
            <a:r>
              <a:rPr lang="en-GB" dirty="0" smtClean="0"/>
              <a:t>mechanism </a:t>
            </a:r>
            <a:r>
              <a:rPr lang="en-GB" dirty="0"/>
              <a:t>of Universal Health Coverage in India</a:t>
            </a:r>
            <a:r>
              <a:rPr lang="en-GB" dirty="0" smtClean="0"/>
              <a:t>.</a:t>
            </a:r>
          </a:p>
          <a:p>
            <a:endParaRPr lang="en-US" dirty="0"/>
          </a:p>
          <a:p>
            <a:pPr>
              <a:buNone/>
            </a:pPr>
            <a:r>
              <a:rPr lang="en-GB" b="1" dirty="0" smtClean="0"/>
              <a:t>    Specific </a:t>
            </a:r>
            <a:r>
              <a:rPr lang="en-GB" b="1" dirty="0"/>
              <a:t>Objective: </a:t>
            </a:r>
            <a:endParaRPr lang="en-US" dirty="0"/>
          </a:p>
          <a:p>
            <a:pPr lvl="0"/>
            <a:r>
              <a:rPr lang="en-GB" dirty="0"/>
              <a:t>Study of various model exist in the other countries to find out the suitable model regarding Indian context</a:t>
            </a:r>
            <a:endParaRPr lang="en-US" dirty="0"/>
          </a:p>
          <a:p>
            <a:pPr lvl="0"/>
            <a:r>
              <a:rPr lang="en-GB" dirty="0"/>
              <a:t>What kind of mechanism is required for the India centric model of Universal health Coverage?</a:t>
            </a:r>
            <a:endParaRPr lang="en-US" dirty="0"/>
          </a:p>
          <a:p>
            <a:pPr>
              <a:buNone/>
            </a:pPr>
            <a:r>
              <a:rPr lang="en-GB" dirty="0"/>
              <a:t> </a:t>
            </a:r>
            <a:endParaRPr lang="en-US" dirty="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844</TotalTime>
  <Words>1477</Words>
  <Application>Microsoft Office PowerPoint</Application>
  <PresentationFormat>On-screen Show (4:3)</PresentationFormat>
  <Paragraphs>257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Dissertation Report Presentation</vt:lpstr>
      <vt:lpstr>Organization Profile</vt:lpstr>
      <vt:lpstr> Health, Family Welfare And Nutrition Division                                  </vt:lpstr>
      <vt:lpstr>Reflection From Internship</vt:lpstr>
      <vt:lpstr>Slide 5</vt:lpstr>
      <vt:lpstr>Introduction</vt:lpstr>
      <vt:lpstr>Contd..</vt:lpstr>
      <vt:lpstr>Rationale of the Study</vt:lpstr>
      <vt:lpstr>Objective of the Study</vt:lpstr>
      <vt:lpstr> Research Methodology </vt:lpstr>
      <vt:lpstr>   </vt:lpstr>
      <vt:lpstr>Slide 12</vt:lpstr>
      <vt:lpstr>Models of UHC</vt:lpstr>
      <vt:lpstr>The Bismarck Model</vt:lpstr>
      <vt:lpstr>The Beveridge Model</vt:lpstr>
      <vt:lpstr> The National Health Insurance Model</vt:lpstr>
      <vt:lpstr>Slide 17</vt:lpstr>
      <vt:lpstr>Slide 18</vt:lpstr>
      <vt:lpstr>Observation</vt:lpstr>
      <vt:lpstr>Conclusion</vt:lpstr>
      <vt:lpstr>Recommendation</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Report Presentation</dc:title>
  <dc:creator>IIHMR</dc:creator>
  <cp:lastModifiedBy>IIHMR</cp:lastModifiedBy>
  <cp:revision>33</cp:revision>
  <dcterms:created xsi:type="dcterms:W3CDTF">2012-04-30T19:21:52Z</dcterms:created>
  <dcterms:modified xsi:type="dcterms:W3CDTF">2012-05-03T03:37:35Z</dcterms:modified>
</cp:coreProperties>
</file>