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88" r:id="rId4"/>
    <p:sldId id="258" r:id="rId5"/>
    <p:sldId id="259" r:id="rId6"/>
    <p:sldId id="260" r:id="rId7"/>
    <p:sldId id="261" r:id="rId8"/>
    <p:sldId id="262" r:id="rId9"/>
    <p:sldId id="263" r:id="rId10"/>
    <p:sldId id="287"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hushan" initial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53479D-AA98-4E60-B787-359A23790436}" type="datetimeFigureOut">
              <a:rPr lang="en-IN" smtClean="0"/>
              <a:t>04-05-2012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FECE23-C743-4361-AF69-C3489EA31095}" type="slidenum">
              <a:rPr lang="en-IN" smtClean="0"/>
              <a:t>‹#›</a:t>
            </a:fld>
            <a:endParaRPr lang="en-IN"/>
          </a:p>
        </p:txBody>
      </p:sp>
    </p:spTree>
    <p:extLst>
      <p:ext uri="{BB962C8B-B14F-4D97-AF65-F5344CB8AC3E}">
        <p14:creationId xmlns:p14="http://schemas.microsoft.com/office/powerpoint/2010/main" val="237164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BFECE23-C743-4361-AF69-C3489EA31095}" type="slidenum">
              <a:rPr lang="en-IN" smtClean="0"/>
              <a:t>6</a:t>
            </a:fld>
            <a:endParaRPr lang="en-IN"/>
          </a:p>
        </p:txBody>
      </p:sp>
    </p:spTree>
    <p:extLst>
      <p:ext uri="{BB962C8B-B14F-4D97-AF65-F5344CB8AC3E}">
        <p14:creationId xmlns:p14="http://schemas.microsoft.com/office/powerpoint/2010/main" val="1020888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BFECE23-C743-4361-AF69-C3489EA31095}" type="slidenum">
              <a:rPr lang="en-IN" smtClean="0"/>
              <a:t>11</a:t>
            </a:fld>
            <a:endParaRPr lang="en-IN"/>
          </a:p>
        </p:txBody>
      </p:sp>
    </p:spTree>
    <p:extLst>
      <p:ext uri="{BB962C8B-B14F-4D97-AF65-F5344CB8AC3E}">
        <p14:creationId xmlns:p14="http://schemas.microsoft.com/office/powerpoint/2010/main" val="4065785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Weather is the current atmospheric condition in a given place.</a:t>
            </a:r>
          </a:p>
          <a:p>
            <a:endParaRPr lang="en-US" dirty="0" smtClean="0"/>
          </a:p>
          <a:p>
            <a:r>
              <a:rPr lang="en-IN" dirty="0" smtClean="0"/>
              <a:t>Climate is "average" weather for a given place or a region.</a:t>
            </a:r>
          </a:p>
          <a:p>
            <a:endParaRPr lang="en-US" dirty="0" smtClean="0"/>
          </a:p>
          <a:p>
            <a:r>
              <a:rPr lang="en-IN" dirty="0" smtClean="0"/>
              <a:t>Climate variability refers to the climatic parameter of a region varying from its long-term</a:t>
            </a:r>
          </a:p>
          <a:p>
            <a:r>
              <a:rPr lang="en-IN" dirty="0" smtClean="0"/>
              <a:t>mean.</a:t>
            </a:r>
          </a:p>
          <a:p>
            <a:endParaRPr lang="en-US" dirty="0" smtClean="0"/>
          </a:p>
          <a:p>
            <a:r>
              <a:rPr lang="en-IN" dirty="0" smtClean="0"/>
              <a:t>Climate change is attributed to both</a:t>
            </a:r>
          </a:p>
          <a:p>
            <a:r>
              <a:rPr lang="en-IN" dirty="0" smtClean="0"/>
              <a:t>natural variability and human activities.</a:t>
            </a:r>
          </a:p>
          <a:p>
            <a:r>
              <a:rPr lang="en-IN" dirty="0" smtClean="0"/>
              <a:t>Variation in climate parameters </a:t>
            </a:r>
            <a:r>
              <a:rPr lang="en-IN" dirty="0" err="1" smtClean="0"/>
              <a:t>isgenerally</a:t>
            </a:r>
            <a:r>
              <a:rPr lang="en-IN" dirty="0" smtClean="0"/>
              <a:t> attributed to natural causes. However,</a:t>
            </a:r>
          </a:p>
          <a:p>
            <a:r>
              <a:rPr lang="en-IN" dirty="0" smtClean="0"/>
              <a:t>because of changes in the earth’s climate since the</a:t>
            </a:r>
          </a:p>
          <a:p>
            <a:r>
              <a:rPr lang="en-IN" dirty="0" smtClean="0"/>
              <a:t>pre-industrial era, some of these changes are now</a:t>
            </a:r>
          </a:p>
          <a:p>
            <a:r>
              <a:rPr lang="en-IN" dirty="0" smtClean="0"/>
              <a:t>considered attributable to human activities. </a:t>
            </a:r>
          </a:p>
        </p:txBody>
      </p:sp>
      <p:sp>
        <p:nvSpPr>
          <p:cNvPr id="4" name="Slide Number Placeholder 3"/>
          <p:cNvSpPr>
            <a:spLocks noGrp="1"/>
          </p:cNvSpPr>
          <p:nvPr>
            <p:ph type="sldNum" sz="quarter" idx="10"/>
          </p:nvPr>
        </p:nvSpPr>
        <p:spPr/>
        <p:txBody>
          <a:bodyPr/>
          <a:lstStyle/>
          <a:p>
            <a:fld id="{4BFECE23-C743-4361-AF69-C3489EA31095}" type="slidenum">
              <a:rPr lang="en-IN" smtClean="0"/>
              <a:t>13</a:t>
            </a:fld>
            <a:endParaRPr lang="en-IN"/>
          </a:p>
        </p:txBody>
      </p:sp>
    </p:spTree>
    <p:extLst>
      <p:ext uri="{BB962C8B-B14F-4D97-AF65-F5344CB8AC3E}">
        <p14:creationId xmlns:p14="http://schemas.microsoft.com/office/powerpoint/2010/main" val="1493621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CFD7DD2-AB13-44D7-B5C9-A7504EDE80D3}" type="datetimeFigureOut">
              <a:rPr lang="en-IN" smtClean="0"/>
              <a:t>04-05-2012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F483-79B4-4D65-A678-E63B8F1D0A0F}" type="slidenum">
              <a:rPr lang="en-IN" smtClean="0"/>
              <a:t>‹#›</a:t>
            </a:fld>
            <a:endParaRPr lang="en-IN"/>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D7DD2-AB13-44D7-B5C9-A7504EDE80D3}" type="datetimeFigureOut">
              <a:rPr lang="en-IN" smtClean="0"/>
              <a:t>04-05-2012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D7DD2-AB13-44D7-B5C9-A7504EDE80D3}" type="datetimeFigureOut">
              <a:rPr lang="en-IN" smtClean="0"/>
              <a:t>04-05-2012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CFD7DD2-AB13-44D7-B5C9-A7504EDE80D3}" type="datetimeFigureOut">
              <a:rPr lang="en-IN" smtClean="0"/>
              <a:t>04-05-2012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F483-79B4-4D65-A678-E63B8F1D0A0F}" type="slidenum">
              <a:rPr lang="en-IN" smtClean="0"/>
              <a:t>‹#›</a:t>
            </a:fld>
            <a:endParaRPr lang="en-IN"/>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FD7DD2-AB13-44D7-B5C9-A7504EDE80D3}" type="datetimeFigureOut">
              <a:rPr lang="en-IN" smtClean="0"/>
              <a:t>04-05-2012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CFD7DD2-AB13-44D7-B5C9-A7504EDE80D3}" type="datetimeFigureOut">
              <a:rPr lang="en-IN" smtClean="0"/>
              <a:t>04-05-2012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CFD7DD2-AB13-44D7-B5C9-A7504EDE80D3}" type="datetimeFigureOut">
              <a:rPr lang="en-IN" smtClean="0"/>
              <a:t>04-05-2012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FD7DD2-AB13-44D7-B5C9-A7504EDE80D3}" type="datetimeFigureOut">
              <a:rPr lang="en-IN" smtClean="0"/>
              <a:t>04-05-2012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D7DD2-AB13-44D7-B5C9-A7504EDE80D3}" type="datetimeFigureOut">
              <a:rPr lang="en-IN" smtClean="0"/>
              <a:t>04-05-2012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D7DD2-AB13-44D7-B5C9-A7504EDE80D3}" type="datetimeFigureOut">
              <a:rPr lang="en-IN" smtClean="0"/>
              <a:t>04-05-2012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FD7DD2-AB13-44D7-B5C9-A7504EDE80D3}" type="datetimeFigureOut">
              <a:rPr lang="en-IN" smtClean="0"/>
              <a:t>04-05-2012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59FF483-79B4-4D65-A678-E63B8F1D0A0F}"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CFD7DD2-AB13-44D7-B5C9-A7504EDE80D3}" type="datetimeFigureOut">
              <a:rPr lang="en-IN" smtClean="0"/>
              <a:t>04-05-2012</a:t>
            </a:fld>
            <a:endParaRPr lang="en-IN"/>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IN"/>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59FF483-79B4-4D65-A678-E63B8F1D0A0F}"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dirty="0" smtClean="0"/>
              <a:t>Dr. Bhushan Chaudhari</a:t>
            </a:r>
          </a:p>
          <a:p>
            <a:endParaRPr lang="en-US" dirty="0"/>
          </a:p>
          <a:p>
            <a:r>
              <a:rPr lang="en-US" dirty="0" smtClean="0"/>
              <a:t>Guidance</a:t>
            </a:r>
          </a:p>
          <a:p>
            <a:r>
              <a:rPr lang="en-US" dirty="0" smtClean="0"/>
              <a:t>Dr. Nitish Dogra.</a:t>
            </a:r>
          </a:p>
          <a:p>
            <a:r>
              <a:rPr lang="en-US" dirty="0" smtClean="0"/>
              <a:t>Dr. Zakir Hussain.</a:t>
            </a:r>
            <a:endParaRPr lang="en-IN" dirty="0"/>
          </a:p>
        </p:txBody>
      </p:sp>
      <p:sp>
        <p:nvSpPr>
          <p:cNvPr id="2" name="Title 1"/>
          <p:cNvSpPr>
            <a:spLocks noGrp="1"/>
          </p:cNvSpPr>
          <p:nvPr>
            <p:ph type="ctrTitle"/>
          </p:nvPr>
        </p:nvSpPr>
        <p:spPr/>
        <p:txBody>
          <a:bodyPr/>
          <a:lstStyle/>
          <a:p>
            <a:r>
              <a:rPr lang="en-US" dirty="0" smtClean="0"/>
              <a:t>Climate change: impact on disease transmission in south east Asia.</a:t>
            </a:r>
            <a:endParaRPr lang="en-IN" dirty="0"/>
          </a:p>
        </p:txBody>
      </p:sp>
    </p:spTree>
    <p:extLst>
      <p:ext uri="{BB962C8B-B14F-4D97-AF65-F5344CB8AC3E}">
        <p14:creationId xmlns:p14="http://schemas.microsoft.com/office/powerpoint/2010/main" val="312021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r>
              <a:rPr lang="en-US" sz="2400" dirty="0" smtClean="0"/>
              <a:t>Selection of review articles.</a:t>
            </a:r>
          </a:p>
          <a:p>
            <a:r>
              <a:rPr lang="en-US" sz="2400" dirty="0" smtClean="0"/>
              <a:t>Articles for review were searched on three online journals.</a:t>
            </a:r>
          </a:p>
          <a:p>
            <a:r>
              <a:rPr lang="en-US" sz="2400" dirty="0" err="1" smtClean="0"/>
              <a:t>Pubmed</a:t>
            </a:r>
            <a:r>
              <a:rPr lang="en-US" sz="2400" dirty="0" smtClean="0"/>
              <a:t>, Cochrane Library and Wiley Library.</a:t>
            </a:r>
          </a:p>
          <a:p>
            <a:r>
              <a:rPr lang="en-US" sz="2400" dirty="0" smtClean="0"/>
              <a:t>Search was done with key following key words,</a:t>
            </a:r>
          </a:p>
          <a:p>
            <a:pPr lvl="1"/>
            <a:r>
              <a:rPr lang="en-US" sz="2400" dirty="0" smtClean="0"/>
              <a:t>Time series analysis +</a:t>
            </a:r>
          </a:p>
          <a:p>
            <a:pPr lvl="1"/>
            <a:r>
              <a:rPr lang="en-US" sz="2400" dirty="0" smtClean="0"/>
              <a:t>Name of disease +</a:t>
            </a:r>
          </a:p>
          <a:p>
            <a:pPr lvl="1"/>
            <a:r>
              <a:rPr lang="en-US" sz="2400" dirty="0" smtClean="0"/>
              <a:t>Name of country.</a:t>
            </a:r>
          </a:p>
          <a:p>
            <a:pPr lvl="1"/>
            <a:r>
              <a:rPr lang="en-US" sz="2400" dirty="0" smtClean="0"/>
              <a:t>Search </a:t>
            </a:r>
            <a:r>
              <a:rPr lang="en-US" sz="2400" smtClean="0"/>
              <a:t>was limited to health.</a:t>
            </a:r>
            <a:endParaRPr lang="en-US" sz="2400" dirty="0" smtClean="0"/>
          </a:p>
          <a:p>
            <a:pPr marL="354013" lvl="1" indent="-354013"/>
            <a:endParaRPr lang="en-US" sz="2400" dirty="0" smtClean="0"/>
          </a:p>
        </p:txBody>
      </p:sp>
    </p:spTree>
    <p:extLst>
      <p:ext uri="{BB962C8B-B14F-4D97-AF65-F5344CB8AC3E}">
        <p14:creationId xmlns:p14="http://schemas.microsoft.com/office/powerpoint/2010/main" val="4152615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IN" dirty="0"/>
          </a:p>
        </p:txBody>
      </p:sp>
      <p:sp>
        <p:nvSpPr>
          <p:cNvPr id="3" name="Content Placeholder 2"/>
          <p:cNvSpPr>
            <a:spLocks noGrp="1"/>
          </p:cNvSpPr>
          <p:nvPr>
            <p:ph sz="quarter" idx="13"/>
          </p:nvPr>
        </p:nvSpPr>
        <p:spPr/>
        <p:txBody>
          <a:bodyPr>
            <a:normAutofit/>
          </a:bodyPr>
          <a:lstStyle/>
          <a:p>
            <a:r>
              <a:rPr lang="en-US" sz="2400" dirty="0"/>
              <a:t>This report has been restricted to the following,</a:t>
            </a:r>
            <a:endParaRPr lang="en-IN" sz="2400" dirty="0"/>
          </a:p>
          <a:p>
            <a:pPr lvl="1"/>
            <a:endParaRPr lang="en-US" sz="2400" dirty="0" smtClean="0"/>
          </a:p>
          <a:p>
            <a:pPr lvl="1"/>
            <a:r>
              <a:rPr lang="en-US" sz="2400" dirty="0" smtClean="0"/>
              <a:t>Climate </a:t>
            </a:r>
            <a:r>
              <a:rPr lang="en-US" sz="2400" dirty="0"/>
              <a:t>Change and its effects on transmission of water borne and vector borne diseases. (Diseases under consideration are Diarrhoea, Cholera</a:t>
            </a:r>
            <a:r>
              <a:rPr lang="en-US" sz="2400" dirty="0" smtClean="0"/>
              <a:t>, </a:t>
            </a:r>
            <a:r>
              <a:rPr lang="en-US" sz="2400" dirty="0"/>
              <a:t>Malaria and Dengue.)</a:t>
            </a:r>
            <a:endParaRPr lang="en-IN" sz="2400" dirty="0"/>
          </a:p>
          <a:p>
            <a:pPr marL="457200" lvl="1" indent="0">
              <a:buNone/>
            </a:pPr>
            <a:endParaRPr lang="en-IN" sz="2400" dirty="0"/>
          </a:p>
          <a:p>
            <a:endParaRPr lang="en-IN" sz="2400" dirty="0"/>
          </a:p>
        </p:txBody>
      </p:sp>
    </p:spTree>
    <p:extLst>
      <p:ext uri="{BB962C8B-B14F-4D97-AF65-F5344CB8AC3E}">
        <p14:creationId xmlns:p14="http://schemas.microsoft.com/office/powerpoint/2010/main" val="2285963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 change: impact on health</a:t>
            </a:r>
            <a:endParaRPr lang="en-IN" dirty="0"/>
          </a:p>
        </p:txBody>
      </p:sp>
      <p:sp>
        <p:nvSpPr>
          <p:cNvPr id="3" name="Content Placeholder 2"/>
          <p:cNvSpPr>
            <a:spLocks noGrp="1"/>
          </p:cNvSpPr>
          <p:nvPr>
            <p:ph sz="quarter" idx="13"/>
          </p:nvPr>
        </p:nvSpPr>
        <p:spPr/>
        <p:txBody>
          <a:bodyPr>
            <a:normAutofit/>
          </a:bodyPr>
          <a:lstStyle/>
          <a:p>
            <a:r>
              <a:rPr lang="en-US" sz="2400" dirty="0" smtClean="0"/>
              <a:t>Major consequences of climate change which affect health of population are,</a:t>
            </a:r>
          </a:p>
          <a:p>
            <a:pPr lvl="1"/>
            <a:endParaRPr lang="en-US" sz="2400" dirty="0" smtClean="0"/>
          </a:p>
          <a:p>
            <a:pPr lvl="1"/>
            <a:r>
              <a:rPr lang="en-US" sz="2400" dirty="0" smtClean="0"/>
              <a:t>Rising sea levels.</a:t>
            </a:r>
          </a:p>
          <a:p>
            <a:pPr lvl="1"/>
            <a:r>
              <a:rPr lang="en-US" sz="2400" dirty="0" smtClean="0"/>
              <a:t>Changing seasonal patterns.</a:t>
            </a:r>
          </a:p>
          <a:p>
            <a:pPr lvl="1"/>
            <a:r>
              <a:rPr lang="en-US" sz="2400" dirty="0" smtClean="0"/>
              <a:t>Extreme weather conditions.</a:t>
            </a:r>
          </a:p>
          <a:p>
            <a:pPr lvl="1"/>
            <a:r>
              <a:rPr lang="en-US" sz="2400" dirty="0" smtClean="0"/>
              <a:t>Increasing environmental temperature.</a:t>
            </a:r>
            <a:endParaRPr lang="en-IN" sz="2400" dirty="0"/>
          </a:p>
        </p:txBody>
      </p:sp>
    </p:spTree>
    <p:extLst>
      <p:ext uri="{BB962C8B-B14F-4D97-AF65-F5344CB8AC3E}">
        <p14:creationId xmlns:p14="http://schemas.microsoft.com/office/powerpoint/2010/main" val="967021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Diarrhoea</a:t>
            </a:r>
            <a:endParaRPr lang="en-IN" dirty="0"/>
          </a:p>
        </p:txBody>
      </p:sp>
      <p:sp>
        <p:nvSpPr>
          <p:cNvPr id="3" name="Content Placeholder 2"/>
          <p:cNvSpPr>
            <a:spLocks noGrp="1"/>
          </p:cNvSpPr>
          <p:nvPr>
            <p:ph sz="quarter" idx="13"/>
          </p:nvPr>
        </p:nvSpPr>
        <p:spPr/>
        <p:txBody>
          <a:bodyPr>
            <a:noAutofit/>
          </a:bodyPr>
          <a:lstStyle/>
          <a:p>
            <a:endParaRPr lang="en-IN" sz="2400" dirty="0" smtClean="0"/>
          </a:p>
          <a:p>
            <a:r>
              <a:rPr lang="en-IN" sz="2400" dirty="0" smtClean="0"/>
              <a:t>Diarrhoea </a:t>
            </a:r>
            <a:r>
              <a:rPr lang="en-IN" sz="2400" dirty="0"/>
              <a:t>morbidity is influenced by weather and climate variability (Victora et al. </a:t>
            </a:r>
            <a:r>
              <a:rPr lang="en-IN" sz="2400" dirty="0" smtClean="0"/>
              <a:t>1985)</a:t>
            </a:r>
          </a:p>
          <a:p>
            <a:endParaRPr lang="en-US" sz="2400" dirty="0"/>
          </a:p>
          <a:p>
            <a:r>
              <a:rPr lang="en-IN" sz="2400" dirty="0"/>
              <a:t>Temperature affects pathogen survival (Kovats &amp; Tirado 2006</a:t>
            </a:r>
            <a:r>
              <a:rPr lang="en-IN" sz="2400" dirty="0" smtClean="0"/>
              <a:t>)</a:t>
            </a:r>
          </a:p>
          <a:p>
            <a:endParaRPr lang="en-US" sz="2400" dirty="0"/>
          </a:p>
        </p:txBody>
      </p:sp>
    </p:spTree>
    <p:extLst>
      <p:ext uri="{BB962C8B-B14F-4D97-AF65-F5344CB8AC3E}">
        <p14:creationId xmlns:p14="http://schemas.microsoft.com/office/powerpoint/2010/main" val="1532322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20688"/>
            <a:ext cx="7924800" cy="5094312"/>
          </a:xfrm>
        </p:spPr>
        <p:txBody>
          <a:bodyPr>
            <a:normAutofit/>
          </a:bodyPr>
          <a:lstStyle/>
          <a:p>
            <a:pPr marL="354013" lvl="1" indent="-354013"/>
            <a:r>
              <a:rPr lang="en-IN" sz="2400" dirty="0"/>
              <a:t>A study done in Bangladesh by Lloyd et. al. describes the co relation of diarrhoea with rainfall.</a:t>
            </a:r>
          </a:p>
          <a:p>
            <a:pPr marL="754063" lvl="2" indent="-354013"/>
            <a:r>
              <a:rPr lang="en-IN" sz="2400" dirty="0"/>
              <a:t>Rainfall over a period of at least a year is a determinant of childhood diarrhoeal </a:t>
            </a:r>
            <a:r>
              <a:rPr lang="en-IN" sz="2400" dirty="0" smtClean="0"/>
              <a:t>disease</a:t>
            </a:r>
          </a:p>
          <a:p>
            <a:pPr lvl="1"/>
            <a:r>
              <a:rPr lang="en-IN" sz="2400" dirty="0" smtClean="0"/>
              <a:t>Rainfall </a:t>
            </a:r>
            <a:r>
              <a:rPr lang="en-IN" sz="2400" dirty="0"/>
              <a:t>has a negative linear relationship with diarrhoea </a:t>
            </a:r>
            <a:r>
              <a:rPr lang="en-IN" sz="2400" dirty="0" smtClean="0"/>
              <a:t>rates.</a:t>
            </a:r>
          </a:p>
          <a:p>
            <a:pPr lvl="1"/>
            <a:r>
              <a:rPr lang="en-US" sz="2400" dirty="0" smtClean="0"/>
              <a:t>Short term studies </a:t>
            </a:r>
            <a:r>
              <a:rPr lang="en-IN" sz="2400" dirty="0"/>
              <a:t>have found both low and high rainfall increase diarrhoea incidence (Curriero et al. 2001, Singh et al. 2001</a:t>
            </a:r>
            <a:r>
              <a:rPr lang="en-IN" sz="2400" dirty="0" smtClean="0"/>
              <a:t>).</a:t>
            </a:r>
          </a:p>
          <a:p>
            <a:pPr lvl="1"/>
            <a:r>
              <a:rPr lang="en-IN" sz="2400" dirty="0" smtClean="0"/>
              <a:t>Major finding </a:t>
            </a:r>
            <a:r>
              <a:rPr lang="en-IN" sz="2400" dirty="0"/>
              <a:t>in this study suggest diarrhoea morbidity increases with water </a:t>
            </a:r>
            <a:r>
              <a:rPr lang="en-IN" sz="2400" dirty="0" smtClean="0"/>
              <a:t>scarcity.</a:t>
            </a:r>
          </a:p>
          <a:p>
            <a:pPr lvl="1"/>
            <a:endParaRPr lang="en-IN" sz="2400" dirty="0"/>
          </a:p>
        </p:txBody>
      </p:sp>
    </p:spTree>
    <p:extLst>
      <p:ext uri="{BB962C8B-B14F-4D97-AF65-F5344CB8AC3E}">
        <p14:creationId xmlns:p14="http://schemas.microsoft.com/office/powerpoint/2010/main" val="118096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pPr>
              <a:lnSpc>
                <a:spcPct val="150000"/>
              </a:lnSpc>
            </a:pPr>
            <a:r>
              <a:rPr lang="en-US" sz="2400" dirty="0" smtClean="0"/>
              <a:t>Another study </a:t>
            </a:r>
            <a:r>
              <a:rPr lang="en-US" sz="2400" dirty="0"/>
              <a:t>in Bangladesh by </a:t>
            </a:r>
            <a:r>
              <a:rPr lang="en-US" sz="2400" dirty="0" smtClean="0"/>
              <a:t>Hashizume et.al. </a:t>
            </a:r>
            <a:r>
              <a:rPr lang="en-IN" sz="2400" dirty="0"/>
              <a:t>shows relation between non-Cholera Diarrhoea, and rainfall and temperature</a:t>
            </a:r>
            <a:r>
              <a:rPr lang="en-IN" sz="2400" dirty="0" smtClean="0"/>
              <a:t>.</a:t>
            </a:r>
          </a:p>
          <a:p>
            <a:pPr lvl="1">
              <a:lnSpc>
                <a:spcPct val="150000"/>
              </a:lnSpc>
            </a:pPr>
            <a:r>
              <a:rPr lang="en-IN" sz="2400" dirty="0" smtClean="0"/>
              <a:t>Significant </a:t>
            </a:r>
            <a:r>
              <a:rPr lang="en-IN" sz="2400" dirty="0"/>
              <a:t>association of hospital visits due to non-cholera diarrhoea with high and low rainfall and with high </a:t>
            </a:r>
            <a:r>
              <a:rPr lang="en-IN" sz="2400" dirty="0" smtClean="0"/>
              <a:t>temperature</a:t>
            </a:r>
          </a:p>
          <a:p>
            <a:pPr lvl="1">
              <a:lnSpc>
                <a:spcPct val="150000"/>
              </a:lnSpc>
            </a:pPr>
            <a:r>
              <a:rPr lang="en-IN" sz="2400" dirty="0"/>
              <a:t>P</a:t>
            </a:r>
            <a:r>
              <a:rPr lang="en-IN" sz="2400" dirty="0" smtClean="0"/>
              <a:t>eople </a:t>
            </a:r>
            <a:r>
              <a:rPr lang="en-IN" sz="2400" dirty="0"/>
              <a:t>with lower educational attainment, those living in the household with non-concrete roof and unsanitary toilet </a:t>
            </a:r>
            <a:r>
              <a:rPr lang="en-IN" sz="2400" dirty="0" smtClean="0"/>
              <a:t>users  were more affected by temperature.</a:t>
            </a:r>
            <a:endParaRPr lang="en-US" sz="2400" dirty="0"/>
          </a:p>
          <a:p>
            <a:pPr lvl="1">
              <a:lnSpc>
                <a:spcPct val="150000"/>
              </a:lnSpc>
            </a:pPr>
            <a:endParaRPr lang="en-IN" sz="2400" dirty="0"/>
          </a:p>
        </p:txBody>
      </p:sp>
    </p:spTree>
    <p:extLst>
      <p:ext uri="{BB962C8B-B14F-4D97-AF65-F5344CB8AC3E}">
        <p14:creationId xmlns:p14="http://schemas.microsoft.com/office/powerpoint/2010/main" val="16997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pPr lvl="1"/>
            <a:r>
              <a:rPr lang="en-IN" sz="2400" dirty="0"/>
              <a:t>The effects of rainfall were not differential by any </a:t>
            </a:r>
            <a:r>
              <a:rPr lang="en-IN" sz="2400" dirty="0" smtClean="0"/>
              <a:t>socio-economic </a:t>
            </a:r>
            <a:r>
              <a:rPr lang="en-IN" sz="2400" dirty="0"/>
              <a:t>status or hygiene and sanitation practices</a:t>
            </a:r>
            <a:r>
              <a:rPr lang="en-IN" sz="2400" dirty="0" smtClean="0"/>
              <a:t>.</a:t>
            </a:r>
          </a:p>
          <a:p>
            <a:pPr lvl="1"/>
            <a:endParaRPr lang="en-US" sz="2400" dirty="0"/>
          </a:p>
          <a:p>
            <a:pPr lvl="1"/>
            <a:r>
              <a:rPr lang="en-US" sz="2400" dirty="0" smtClean="0"/>
              <a:t>Significant effect of river level is observed.</a:t>
            </a:r>
          </a:p>
          <a:p>
            <a:pPr lvl="1"/>
            <a:endParaRPr lang="en-US" sz="2400" dirty="0"/>
          </a:p>
          <a:p>
            <a:pPr lvl="1"/>
            <a:r>
              <a:rPr lang="en-IN" sz="2400" dirty="0"/>
              <a:t>P</a:t>
            </a:r>
            <a:r>
              <a:rPr lang="en-IN" sz="2400" dirty="0" smtClean="0"/>
              <a:t>ositive </a:t>
            </a:r>
            <a:r>
              <a:rPr lang="en-IN" sz="2400" dirty="0"/>
              <a:t>co relation is established among incidence of non-cholera diarrhoea and temperature rise</a:t>
            </a:r>
            <a:r>
              <a:rPr lang="en-IN" sz="2400" dirty="0" smtClean="0"/>
              <a:t>.</a:t>
            </a:r>
          </a:p>
          <a:p>
            <a:pPr lvl="1"/>
            <a:endParaRPr lang="en-US" sz="2400" dirty="0"/>
          </a:p>
          <a:p>
            <a:pPr lvl="1"/>
            <a:endParaRPr lang="en-IN" sz="2400" dirty="0"/>
          </a:p>
        </p:txBody>
      </p:sp>
    </p:spTree>
    <p:extLst>
      <p:ext uri="{BB962C8B-B14F-4D97-AF65-F5344CB8AC3E}">
        <p14:creationId xmlns:p14="http://schemas.microsoft.com/office/powerpoint/2010/main" val="2227337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Cholera</a:t>
            </a:r>
            <a:endParaRPr lang="en-IN" dirty="0"/>
          </a:p>
        </p:txBody>
      </p:sp>
      <p:sp>
        <p:nvSpPr>
          <p:cNvPr id="3" name="Content Placeholder 2"/>
          <p:cNvSpPr>
            <a:spLocks noGrp="1"/>
          </p:cNvSpPr>
          <p:nvPr>
            <p:ph sz="quarter" idx="13"/>
          </p:nvPr>
        </p:nvSpPr>
        <p:spPr/>
        <p:txBody>
          <a:bodyPr>
            <a:normAutofit/>
          </a:bodyPr>
          <a:lstStyle/>
          <a:p>
            <a:endParaRPr lang="en-US" sz="2400" dirty="0" smtClean="0"/>
          </a:p>
          <a:p>
            <a:r>
              <a:rPr lang="en-IN" sz="2400" dirty="0"/>
              <a:t>Climate change influences the epidemiology of cholera, as cholera is a water borne disease, the changes of various bio-</a:t>
            </a:r>
            <a:r>
              <a:rPr lang="en-IN" sz="2400" dirty="0" err="1"/>
              <a:t>physico</a:t>
            </a:r>
            <a:r>
              <a:rPr lang="en-IN" sz="2400" dirty="0"/>
              <a:t>-chemical parameters of water e.g. temperature, salinity, pH, abundance of phytoplankton have an impact on distribution and survival of Vibrio Cholerae, the causative agent of cholera (Islam et al., 1994b).</a:t>
            </a:r>
          </a:p>
          <a:p>
            <a:pPr marL="0" indent="0">
              <a:buNone/>
            </a:pPr>
            <a:endParaRPr lang="en-IN" sz="2400" dirty="0"/>
          </a:p>
        </p:txBody>
      </p:sp>
    </p:spTree>
    <p:extLst>
      <p:ext uri="{BB962C8B-B14F-4D97-AF65-F5344CB8AC3E}">
        <p14:creationId xmlns:p14="http://schemas.microsoft.com/office/powerpoint/2010/main" val="1138969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20688"/>
            <a:ext cx="7924800" cy="5094312"/>
          </a:xfrm>
        </p:spPr>
        <p:txBody>
          <a:bodyPr>
            <a:normAutofit/>
          </a:bodyPr>
          <a:lstStyle/>
          <a:p>
            <a:r>
              <a:rPr lang="en-IN" sz="2400" dirty="0"/>
              <a:t>A study done in Bangladesh by Climate Change Cell, Department of Environment in 2009 assesses the impact of climate change on transmission dynamics of </a:t>
            </a:r>
            <a:r>
              <a:rPr lang="en-IN" sz="2400" dirty="0" smtClean="0"/>
              <a:t>Cholera.</a:t>
            </a:r>
          </a:p>
          <a:p>
            <a:pPr lvl="1"/>
            <a:r>
              <a:rPr lang="en-IN" sz="2400" dirty="0"/>
              <a:t>Significant association of maximum tidal height and </a:t>
            </a:r>
            <a:r>
              <a:rPr lang="en-IN" sz="2400" dirty="0" smtClean="0"/>
              <a:t>cholera.</a:t>
            </a:r>
          </a:p>
          <a:p>
            <a:pPr lvl="1"/>
            <a:endParaRPr lang="en-US" sz="2400" dirty="0"/>
          </a:p>
          <a:p>
            <a:pPr lvl="1"/>
            <a:r>
              <a:rPr lang="en-US" sz="2400" dirty="0" smtClean="0"/>
              <a:t>Rainfall is positively associated with cholera.</a:t>
            </a:r>
          </a:p>
          <a:p>
            <a:pPr lvl="1"/>
            <a:endParaRPr lang="en-US" sz="2400" dirty="0"/>
          </a:p>
          <a:p>
            <a:pPr lvl="1"/>
            <a:r>
              <a:rPr lang="en-US" sz="2400" dirty="0" smtClean="0"/>
              <a:t>Positive association with water temperature.</a:t>
            </a:r>
            <a:endParaRPr lang="en-IN" sz="2400" dirty="0"/>
          </a:p>
        </p:txBody>
      </p:sp>
    </p:spTree>
    <p:extLst>
      <p:ext uri="{BB962C8B-B14F-4D97-AF65-F5344CB8AC3E}">
        <p14:creationId xmlns:p14="http://schemas.microsoft.com/office/powerpoint/2010/main" val="1903482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borne diseases</a:t>
            </a:r>
            <a:endParaRPr lang="en-IN" dirty="0"/>
          </a:p>
        </p:txBody>
      </p:sp>
      <p:sp>
        <p:nvSpPr>
          <p:cNvPr id="3" name="Content Placeholder 2"/>
          <p:cNvSpPr>
            <a:spLocks noGrp="1"/>
          </p:cNvSpPr>
          <p:nvPr>
            <p:ph sz="quarter" idx="13"/>
          </p:nvPr>
        </p:nvSpPr>
        <p:spPr/>
        <p:txBody>
          <a:bodyPr>
            <a:normAutofit/>
          </a:bodyPr>
          <a:lstStyle/>
          <a:p>
            <a:endParaRPr lang="en-IN" sz="2400" dirty="0"/>
          </a:p>
        </p:txBody>
      </p:sp>
    </p:spTree>
    <p:extLst>
      <p:ext uri="{BB962C8B-B14F-4D97-AF65-F5344CB8AC3E}">
        <p14:creationId xmlns:p14="http://schemas.microsoft.com/office/powerpoint/2010/main" val="1667246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profile</a:t>
            </a:r>
            <a:endParaRPr lang="en-IN" dirty="0"/>
          </a:p>
        </p:txBody>
      </p:sp>
      <p:sp>
        <p:nvSpPr>
          <p:cNvPr id="3" name="Content Placeholder 2"/>
          <p:cNvSpPr>
            <a:spLocks noGrp="1"/>
          </p:cNvSpPr>
          <p:nvPr>
            <p:ph sz="quarter" idx="13"/>
          </p:nvPr>
        </p:nvSpPr>
        <p:spPr/>
        <p:txBody>
          <a:bodyPr/>
          <a:lstStyle/>
          <a:p>
            <a:pPr algn="just"/>
            <a:r>
              <a:rPr lang="en-IN" sz="2400" dirty="0"/>
              <a:t>World Health Organization (WHO) is an independent authority within United Nations (UN) for directing and coordinating Health</a:t>
            </a:r>
            <a:r>
              <a:rPr lang="en-IN" sz="2400" dirty="0" smtClean="0"/>
              <a:t>.</a:t>
            </a:r>
          </a:p>
          <a:p>
            <a:pPr algn="just"/>
            <a:endParaRPr lang="en-US" dirty="0"/>
          </a:p>
          <a:p>
            <a:pPr algn="just"/>
            <a:r>
              <a:rPr lang="en-IN" sz="2400" dirty="0" smtClean="0"/>
              <a:t>WHO constitution </a:t>
            </a:r>
            <a:r>
              <a:rPr lang="en-IN" sz="2400" dirty="0"/>
              <a:t>came into force on 7</a:t>
            </a:r>
            <a:r>
              <a:rPr lang="en-IN" sz="2400" baseline="30000" dirty="0"/>
              <a:t>th</a:t>
            </a:r>
            <a:r>
              <a:rPr lang="en-IN" sz="2400" dirty="0"/>
              <a:t> April </a:t>
            </a:r>
            <a:r>
              <a:rPr lang="en-IN" sz="2400" dirty="0" smtClean="0"/>
              <a:t>1948.</a:t>
            </a:r>
          </a:p>
          <a:p>
            <a:pPr algn="just"/>
            <a:endParaRPr lang="en-US" sz="2400" dirty="0"/>
          </a:p>
          <a:p>
            <a:pPr algn="just"/>
            <a:r>
              <a:rPr lang="en-US" sz="2400" b="1" dirty="0"/>
              <a:t>Mission</a:t>
            </a:r>
            <a:endParaRPr lang="en-IN" sz="2400" dirty="0"/>
          </a:p>
          <a:p>
            <a:pPr marL="0" indent="0" algn="just">
              <a:buNone/>
            </a:pPr>
            <a:r>
              <a:rPr lang="en-US" sz="2400" dirty="0" smtClean="0"/>
              <a:t>	The </a:t>
            </a:r>
            <a:r>
              <a:rPr lang="en-US" sz="2400" dirty="0"/>
              <a:t>attainment by all people of the highest possible level of </a:t>
            </a:r>
            <a:r>
              <a:rPr lang="en-US" sz="2400" dirty="0" smtClean="0"/>
              <a:t>	health</a:t>
            </a:r>
            <a:r>
              <a:rPr lang="en-US" sz="2400" dirty="0"/>
              <a:t>.</a:t>
            </a:r>
            <a:endParaRPr lang="en-IN" sz="2400" dirty="0"/>
          </a:p>
          <a:p>
            <a:pPr marL="0" indent="0">
              <a:buNone/>
            </a:pPr>
            <a:endParaRPr lang="en-IN" sz="2400" dirty="0"/>
          </a:p>
        </p:txBody>
      </p:sp>
    </p:spTree>
    <p:extLst>
      <p:ext uri="{BB962C8B-B14F-4D97-AF65-F5344CB8AC3E}">
        <p14:creationId xmlns:p14="http://schemas.microsoft.com/office/powerpoint/2010/main" val="1369129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Malaria</a:t>
            </a:r>
            <a:endParaRPr lang="en-IN" dirty="0"/>
          </a:p>
        </p:txBody>
      </p:sp>
      <p:sp>
        <p:nvSpPr>
          <p:cNvPr id="3" name="Content Placeholder 2"/>
          <p:cNvSpPr>
            <a:spLocks noGrp="1"/>
          </p:cNvSpPr>
          <p:nvPr>
            <p:ph sz="quarter" idx="13"/>
          </p:nvPr>
        </p:nvSpPr>
        <p:spPr/>
        <p:txBody>
          <a:bodyPr>
            <a:normAutofit/>
          </a:bodyPr>
          <a:lstStyle/>
          <a:p>
            <a:r>
              <a:rPr lang="en-IN" sz="2400" dirty="0"/>
              <a:t>Malaria still remains a public health problem in South East Asia region despite marked reduction of cases in last few years. </a:t>
            </a:r>
            <a:endParaRPr lang="en-IN" sz="2400" dirty="0" smtClean="0"/>
          </a:p>
          <a:p>
            <a:endParaRPr lang="en-US" sz="2400" dirty="0"/>
          </a:p>
          <a:p>
            <a:r>
              <a:rPr lang="en-US" sz="2400" dirty="0" smtClean="0"/>
              <a:t>Association of malaria with various climatic factors have been demonstrated in various scientific studies so far.</a:t>
            </a:r>
            <a:endParaRPr lang="en-IN" sz="2400" dirty="0"/>
          </a:p>
        </p:txBody>
      </p:sp>
    </p:spTree>
    <p:extLst>
      <p:ext uri="{BB962C8B-B14F-4D97-AF65-F5344CB8AC3E}">
        <p14:creationId xmlns:p14="http://schemas.microsoft.com/office/powerpoint/2010/main" val="1723107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r>
              <a:rPr lang="en-US" sz="2400" dirty="0" smtClean="0"/>
              <a:t>A study done in Bhutan by </a:t>
            </a:r>
            <a:r>
              <a:rPr lang="en-IN" sz="2400" dirty="0" err="1"/>
              <a:t>Wangdi</a:t>
            </a:r>
            <a:r>
              <a:rPr lang="en-IN" sz="2400" dirty="0"/>
              <a:t> et.al. </a:t>
            </a:r>
            <a:r>
              <a:rPr lang="en-IN" sz="2400" dirty="0" smtClean="0"/>
              <a:t>shows association of temperature with mosquito breeding.</a:t>
            </a:r>
          </a:p>
          <a:p>
            <a:pPr lvl="1"/>
            <a:endParaRPr lang="en-US" sz="2400" dirty="0" smtClean="0"/>
          </a:p>
          <a:p>
            <a:pPr lvl="1"/>
            <a:r>
              <a:rPr lang="en-US" sz="2400" dirty="0" smtClean="0"/>
              <a:t>Rise in temperature decreases time duration for development of mosquitoes.</a:t>
            </a:r>
          </a:p>
          <a:p>
            <a:pPr lvl="1"/>
            <a:r>
              <a:rPr lang="en-US" sz="2400" dirty="0" smtClean="0"/>
              <a:t>Temperature rise shortens incubation period for plasmodium parasite.</a:t>
            </a:r>
          </a:p>
          <a:p>
            <a:pPr lvl="1"/>
            <a:r>
              <a:rPr lang="en-IN" sz="2400" dirty="0"/>
              <a:t>R</a:t>
            </a:r>
            <a:r>
              <a:rPr lang="en-IN" sz="2400" dirty="0" smtClean="0"/>
              <a:t>ainfall </a:t>
            </a:r>
            <a:r>
              <a:rPr lang="en-IN" sz="2400" dirty="0"/>
              <a:t>was found as one of the significant predictors</a:t>
            </a:r>
            <a:endParaRPr lang="en-US" sz="2400" dirty="0"/>
          </a:p>
        </p:txBody>
      </p:sp>
    </p:spTree>
    <p:extLst>
      <p:ext uri="{BB962C8B-B14F-4D97-AF65-F5344CB8AC3E}">
        <p14:creationId xmlns:p14="http://schemas.microsoft.com/office/powerpoint/2010/main" val="4113107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20688"/>
            <a:ext cx="7924800" cy="5094312"/>
          </a:xfrm>
        </p:spPr>
        <p:txBody>
          <a:bodyPr>
            <a:normAutofit/>
          </a:bodyPr>
          <a:lstStyle/>
          <a:p>
            <a:r>
              <a:rPr lang="en-IN" sz="2400" dirty="0"/>
              <a:t>A study done in southern India by Roy et.al. shows </a:t>
            </a:r>
            <a:r>
              <a:rPr lang="en-IN" sz="2400" dirty="0" smtClean="0"/>
              <a:t>co relation between malaria incidence, and temperature </a:t>
            </a:r>
            <a:r>
              <a:rPr lang="en-IN" sz="2400" dirty="0"/>
              <a:t>and </a:t>
            </a:r>
            <a:r>
              <a:rPr lang="en-IN" sz="2400" dirty="0" smtClean="0"/>
              <a:t>rainfall.</a:t>
            </a:r>
          </a:p>
          <a:p>
            <a:pPr lvl="1"/>
            <a:endParaRPr lang="en-IN" sz="2400" dirty="0" smtClean="0"/>
          </a:p>
          <a:p>
            <a:pPr lvl="1"/>
            <a:r>
              <a:rPr lang="en-IN" sz="2400" dirty="0" smtClean="0"/>
              <a:t>temperature </a:t>
            </a:r>
            <a:r>
              <a:rPr lang="en-IN" sz="2400" dirty="0"/>
              <a:t>and rainfall have </a:t>
            </a:r>
            <a:r>
              <a:rPr lang="en-IN" sz="2400" dirty="0" smtClean="0"/>
              <a:t>strong positive </a:t>
            </a:r>
            <a:r>
              <a:rPr lang="en-IN" sz="2400" dirty="0"/>
              <a:t>influence on the disease incidence and play important roles to shape the disease curve</a:t>
            </a:r>
            <a:r>
              <a:rPr lang="en-IN" sz="2400" dirty="0" smtClean="0"/>
              <a:t>.</a:t>
            </a:r>
          </a:p>
          <a:p>
            <a:pPr lvl="1"/>
            <a:endParaRPr lang="en-US" sz="2400" dirty="0"/>
          </a:p>
        </p:txBody>
      </p:sp>
    </p:spTree>
    <p:extLst>
      <p:ext uri="{BB962C8B-B14F-4D97-AF65-F5344CB8AC3E}">
        <p14:creationId xmlns:p14="http://schemas.microsoft.com/office/powerpoint/2010/main" val="4287269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r>
              <a:rPr lang="en-IN" sz="2400" dirty="0"/>
              <a:t>Another study by </a:t>
            </a:r>
            <a:r>
              <a:rPr lang="en-IN" sz="2400" dirty="0" err="1"/>
              <a:t>Laneri</a:t>
            </a:r>
            <a:r>
              <a:rPr lang="en-IN" sz="2400" dirty="0"/>
              <a:t> et.al. in Northwest India analyses relationship between epidemic Malaria and monsoon rains</a:t>
            </a:r>
            <a:r>
              <a:rPr lang="en-IN" sz="2400" dirty="0" smtClean="0"/>
              <a:t>.</a:t>
            </a:r>
          </a:p>
          <a:p>
            <a:pPr lvl="1"/>
            <a:endParaRPr lang="en-IN" sz="2400" dirty="0" smtClean="0"/>
          </a:p>
          <a:p>
            <a:pPr lvl="1"/>
            <a:r>
              <a:rPr lang="en-IN" sz="2400" dirty="0" smtClean="0"/>
              <a:t>significant </a:t>
            </a:r>
            <a:r>
              <a:rPr lang="en-IN" sz="2400" dirty="0"/>
              <a:t>effect of rainfall in the inter-annual variability of epidemic </a:t>
            </a:r>
            <a:r>
              <a:rPr lang="en-IN" sz="2400" dirty="0" smtClean="0"/>
              <a:t>malaria.</a:t>
            </a:r>
          </a:p>
          <a:p>
            <a:pPr lvl="1"/>
            <a:r>
              <a:rPr lang="en-IN" sz="2400" dirty="0"/>
              <a:t>N</a:t>
            </a:r>
            <a:r>
              <a:rPr lang="en-IN" sz="2400" dirty="0" smtClean="0"/>
              <a:t>onlinear </a:t>
            </a:r>
            <a:r>
              <a:rPr lang="en-IN" sz="2400" dirty="0"/>
              <a:t>dynamics of the disease itself play a role at the </a:t>
            </a:r>
            <a:r>
              <a:rPr lang="en-IN" sz="2400" dirty="0" smtClean="0"/>
              <a:t>seasonal time </a:t>
            </a:r>
            <a:r>
              <a:rPr lang="en-IN" sz="2400" dirty="0"/>
              <a:t>scales</a:t>
            </a:r>
            <a:r>
              <a:rPr lang="en-IN" sz="2400" dirty="0" smtClean="0"/>
              <a:t>.</a:t>
            </a:r>
          </a:p>
          <a:p>
            <a:pPr lvl="1"/>
            <a:r>
              <a:rPr lang="en-IN" sz="2400" dirty="0"/>
              <a:t>illustrate the feasibility of forecasting malaria epidemics in desert and semi-arid regions of India based on climate variability.</a:t>
            </a:r>
          </a:p>
        </p:txBody>
      </p:sp>
    </p:spTree>
    <p:extLst>
      <p:ext uri="{BB962C8B-B14F-4D97-AF65-F5344CB8AC3E}">
        <p14:creationId xmlns:p14="http://schemas.microsoft.com/office/powerpoint/2010/main" val="2896698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Dengue</a:t>
            </a:r>
            <a:endParaRPr lang="en-IN" dirty="0"/>
          </a:p>
        </p:txBody>
      </p:sp>
      <p:sp>
        <p:nvSpPr>
          <p:cNvPr id="3" name="Content Placeholder 2"/>
          <p:cNvSpPr>
            <a:spLocks noGrp="1"/>
          </p:cNvSpPr>
          <p:nvPr>
            <p:ph sz="quarter" idx="13"/>
          </p:nvPr>
        </p:nvSpPr>
        <p:spPr/>
        <p:txBody>
          <a:bodyPr>
            <a:normAutofit/>
          </a:bodyPr>
          <a:lstStyle/>
          <a:p>
            <a:r>
              <a:rPr lang="en-IN" sz="2400" dirty="0"/>
              <a:t>The global incidence of dengue has increased dramatically in recent decades. Climatic conditions directly affect the biology of the vector mosquitoes, </a:t>
            </a:r>
            <a:r>
              <a:rPr lang="en-IN" sz="2400" dirty="0" err="1"/>
              <a:t>Aedes</a:t>
            </a:r>
            <a:r>
              <a:rPr lang="en-IN" sz="2400" dirty="0"/>
              <a:t> </a:t>
            </a:r>
            <a:r>
              <a:rPr lang="en-IN" sz="2400" dirty="0" err="1"/>
              <a:t>aegypti</a:t>
            </a:r>
            <a:r>
              <a:rPr lang="en-IN" sz="2400" dirty="0"/>
              <a:t> and </a:t>
            </a:r>
            <a:r>
              <a:rPr lang="en-IN" sz="2400" dirty="0" err="1"/>
              <a:t>Aedes</a:t>
            </a:r>
            <a:r>
              <a:rPr lang="en-IN" sz="2400" dirty="0"/>
              <a:t> </a:t>
            </a:r>
            <a:r>
              <a:rPr lang="en-IN" sz="2400" dirty="0" err="1"/>
              <a:t>albopictus</a:t>
            </a:r>
            <a:r>
              <a:rPr lang="en-IN" sz="2400" dirty="0" smtClean="0"/>
              <a:t>.</a:t>
            </a:r>
          </a:p>
          <a:p>
            <a:r>
              <a:rPr lang="en-IN" sz="2400" dirty="0"/>
              <a:t>High rainfall and temperatures can provide the conditions </a:t>
            </a:r>
            <a:r>
              <a:rPr lang="en-IN" sz="2400" dirty="0" smtClean="0"/>
              <a:t>for breeding.</a:t>
            </a:r>
          </a:p>
          <a:p>
            <a:r>
              <a:rPr lang="en-IN" sz="2400" dirty="0"/>
              <a:t>Many studies have investigated the relationship between climate and dengue in various locations.</a:t>
            </a:r>
          </a:p>
        </p:txBody>
      </p:sp>
    </p:spTree>
    <p:extLst>
      <p:ext uri="{BB962C8B-B14F-4D97-AF65-F5344CB8AC3E}">
        <p14:creationId xmlns:p14="http://schemas.microsoft.com/office/powerpoint/2010/main" val="3604648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r>
              <a:rPr lang="en-US" sz="2400" dirty="0" smtClean="0"/>
              <a:t>Study by </a:t>
            </a:r>
            <a:r>
              <a:rPr lang="en-IN" sz="2400" dirty="0" err="1"/>
              <a:t>Hashizume</a:t>
            </a:r>
            <a:r>
              <a:rPr lang="en-IN" sz="2400" dirty="0"/>
              <a:t> et.al</a:t>
            </a:r>
            <a:r>
              <a:rPr lang="en-IN" sz="2400" dirty="0" smtClean="0"/>
              <a:t>.</a:t>
            </a:r>
          </a:p>
          <a:p>
            <a:pPr lvl="1"/>
            <a:endParaRPr lang="en-IN" sz="2400" dirty="0" smtClean="0"/>
          </a:p>
          <a:p>
            <a:pPr lvl="1"/>
            <a:r>
              <a:rPr lang="en-IN" sz="2400" dirty="0" smtClean="0"/>
              <a:t>observed </a:t>
            </a:r>
            <a:r>
              <a:rPr lang="en-IN" sz="2400" dirty="0"/>
              <a:t>a significant association between hospital visits for dengue and high river levels with a short lag time (0–5 weeks) and with low river levels with a longer lag time (6–19 </a:t>
            </a:r>
            <a:r>
              <a:rPr lang="en-IN" sz="2400" dirty="0" smtClean="0"/>
              <a:t>weeks)</a:t>
            </a:r>
            <a:r>
              <a:rPr lang="en-IN" sz="2400" dirty="0"/>
              <a:t> </a:t>
            </a:r>
            <a:r>
              <a:rPr lang="en-IN" sz="2400" dirty="0" smtClean="0"/>
              <a:t>in Dhaka, Bangladesh.</a:t>
            </a:r>
          </a:p>
          <a:p>
            <a:pPr lvl="1"/>
            <a:r>
              <a:rPr lang="en-IN" sz="2400" dirty="0"/>
              <a:t>dengue cases increased when a prolonged low river level preceded a high river level</a:t>
            </a:r>
            <a:r>
              <a:rPr lang="en-IN" sz="2400" dirty="0" smtClean="0"/>
              <a:t>.</a:t>
            </a:r>
          </a:p>
        </p:txBody>
      </p:sp>
    </p:spTree>
    <p:extLst>
      <p:ext uri="{BB962C8B-B14F-4D97-AF65-F5344CB8AC3E}">
        <p14:creationId xmlns:p14="http://schemas.microsoft.com/office/powerpoint/2010/main" val="2658805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92696"/>
            <a:ext cx="7924800" cy="5022304"/>
          </a:xfrm>
        </p:spPr>
        <p:txBody>
          <a:bodyPr>
            <a:normAutofit/>
          </a:bodyPr>
          <a:lstStyle/>
          <a:p>
            <a:r>
              <a:rPr lang="en-IN" sz="2400" dirty="0" err="1"/>
              <a:t>Wongkoon</a:t>
            </a:r>
            <a:r>
              <a:rPr lang="en-IN" sz="2400" dirty="0"/>
              <a:t> et.al </a:t>
            </a:r>
            <a:r>
              <a:rPr lang="en-IN" sz="2400" dirty="0" smtClean="0"/>
              <a:t>study in Thailand.</a:t>
            </a:r>
          </a:p>
          <a:p>
            <a:endParaRPr lang="en-US" sz="2400" dirty="0"/>
          </a:p>
          <a:p>
            <a:pPr lvl="1"/>
            <a:r>
              <a:rPr lang="en-US" sz="2400" dirty="0" smtClean="0"/>
              <a:t>Strong positive co relation is observed among temperature and transmission of Dengue.</a:t>
            </a:r>
          </a:p>
          <a:p>
            <a:pPr lvl="1"/>
            <a:endParaRPr lang="en-US" sz="2400" dirty="0"/>
          </a:p>
          <a:p>
            <a:pPr lvl="1"/>
            <a:r>
              <a:rPr lang="en-IN" sz="2400" dirty="0"/>
              <a:t>A</a:t>
            </a:r>
            <a:r>
              <a:rPr lang="en-IN" sz="2400" dirty="0" smtClean="0"/>
              <a:t>utoregressive </a:t>
            </a:r>
            <a:r>
              <a:rPr lang="en-IN" sz="2400" dirty="0"/>
              <a:t>integrated moving average (</a:t>
            </a:r>
            <a:r>
              <a:rPr lang="en-IN" sz="2400" dirty="0" smtClean="0"/>
              <a:t>ARIMA) model was formed and tested for temperature and vector dynamics.</a:t>
            </a:r>
            <a:endParaRPr lang="en-IN" sz="2400" dirty="0"/>
          </a:p>
        </p:txBody>
      </p:sp>
    </p:spTree>
    <p:extLst>
      <p:ext uri="{BB962C8B-B14F-4D97-AF65-F5344CB8AC3E}">
        <p14:creationId xmlns:p14="http://schemas.microsoft.com/office/powerpoint/2010/main" val="3560526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sz="quarter" idx="13"/>
          </p:nvPr>
        </p:nvSpPr>
        <p:spPr/>
        <p:txBody>
          <a:bodyPr>
            <a:normAutofit lnSpcReduction="10000"/>
          </a:bodyPr>
          <a:lstStyle/>
          <a:p>
            <a:r>
              <a:rPr lang="en-IN" sz="2400" dirty="0"/>
              <a:t>Transmission of vector borne and water borne diseases have potential impact of climate change</a:t>
            </a:r>
            <a:r>
              <a:rPr lang="en-IN" sz="2400" dirty="0" smtClean="0"/>
              <a:t>.</a:t>
            </a:r>
          </a:p>
          <a:p>
            <a:endParaRPr lang="en-US" sz="2400" dirty="0"/>
          </a:p>
          <a:p>
            <a:r>
              <a:rPr lang="en-US" sz="2400" dirty="0" smtClean="0"/>
              <a:t>Changing environmental temperature affects the disease transmission dynamic in the region.</a:t>
            </a:r>
          </a:p>
          <a:p>
            <a:endParaRPr lang="en-US" sz="2400" dirty="0"/>
          </a:p>
          <a:p>
            <a:r>
              <a:rPr lang="en-US" sz="2400" dirty="0" smtClean="0"/>
              <a:t>Health system in the region will have increased burden of disease due to climate change and thus will have to adapt according to the predictions even though the prediction can not be exact.</a:t>
            </a:r>
          </a:p>
          <a:p>
            <a:endParaRPr lang="en-US" sz="2400" dirty="0"/>
          </a:p>
          <a:p>
            <a:endParaRPr lang="en-IN" sz="2400" dirty="0"/>
          </a:p>
        </p:txBody>
      </p:sp>
    </p:spTree>
    <p:extLst>
      <p:ext uri="{BB962C8B-B14F-4D97-AF65-F5344CB8AC3E}">
        <p14:creationId xmlns:p14="http://schemas.microsoft.com/office/powerpoint/2010/main" val="1281207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IN" dirty="0"/>
          </a:p>
        </p:txBody>
      </p:sp>
      <p:sp>
        <p:nvSpPr>
          <p:cNvPr id="3" name="Content Placeholder 2"/>
          <p:cNvSpPr>
            <a:spLocks noGrp="1"/>
          </p:cNvSpPr>
          <p:nvPr>
            <p:ph sz="quarter" idx="13"/>
          </p:nvPr>
        </p:nvSpPr>
        <p:spPr/>
        <p:txBody>
          <a:bodyPr>
            <a:normAutofit lnSpcReduction="10000"/>
          </a:bodyPr>
          <a:lstStyle/>
          <a:p>
            <a:r>
              <a:rPr lang="en-US" sz="2400" dirty="0" smtClean="0"/>
              <a:t>Increasing extreme weather conditions due to climate change.</a:t>
            </a:r>
          </a:p>
          <a:p>
            <a:endParaRPr lang="en-US" sz="2400" dirty="0"/>
          </a:p>
          <a:p>
            <a:r>
              <a:rPr lang="en-US" sz="2400" dirty="0" smtClean="0"/>
              <a:t>Understanding of the policy makers on the issue of disease dynamics and climate change.</a:t>
            </a:r>
          </a:p>
          <a:p>
            <a:endParaRPr lang="en-US" sz="2400" dirty="0"/>
          </a:p>
          <a:p>
            <a:r>
              <a:rPr lang="en-US" sz="2400" dirty="0" smtClean="0"/>
              <a:t>Inter departmental co ordination required to address these issue.</a:t>
            </a:r>
          </a:p>
          <a:p>
            <a:endParaRPr lang="en-US" sz="2400" dirty="0"/>
          </a:p>
          <a:p>
            <a:r>
              <a:rPr lang="en-US" sz="2400" dirty="0" smtClean="0"/>
              <a:t>Complex structure of health system in countries.</a:t>
            </a:r>
            <a:endParaRPr lang="en-IN" sz="2400" dirty="0"/>
          </a:p>
        </p:txBody>
      </p:sp>
    </p:spTree>
    <p:extLst>
      <p:ext uri="{BB962C8B-B14F-4D97-AF65-F5344CB8AC3E}">
        <p14:creationId xmlns:p14="http://schemas.microsoft.com/office/powerpoint/2010/main" val="688938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IN" dirty="0"/>
          </a:p>
        </p:txBody>
      </p:sp>
      <p:sp>
        <p:nvSpPr>
          <p:cNvPr id="3" name="Content Placeholder 2"/>
          <p:cNvSpPr>
            <a:spLocks noGrp="1"/>
          </p:cNvSpPr>
          <p:nvPr>
            <p:ph sz="quarter" idx="13"/>
          </p:nvPr>
        </p:nvSpPr>
        <p:spPr/>
        <p:txBody>
          <a:bodyPr>
            <a:normAutofit/>
          </a:bodyPr>
          <a:lstStyle/>
          <a:p>
            <a:r>
              <a:rPr lang="en-US" sz="2400" dirty="0" smtClean="0"/>
              <a:t>Adaptation strategies for coastal </a:t>
            </a:r>
            <a:r>
              <a:rPr lang="en-US" sz="2400" dirty="0" smtClean="0"/>
              <a:t>and desert population</a:t>
            </a:r>
            <a:r>
              <a:rPr lang="en-US" sz="2400" dirty="0" smtClean="0"/>
              <a:t>.</a:t>
            </a:r>
          </a:p>
          <a:p>
            <a:endParaRPr lang="en-US" sz="2400" dirty="0" smtClean="0"/>
          </a:p>
          <a:p>
            <a:r>
              <a:rPr lang="en-US" sz="2400" dirty="0" smtClean="0"/>
              <a:t>Prediction of disease outbreaks for avoiding the incidences.</a:t>
            </a:r>
          </a:p>
          <a:p>
            <a:endParaRPr lang="en-US" sz="2400" dirty="0"/>
          </a:p>
          <a:p>
            <a:r>
              <a:rPr lang="en-US" sz="2400" dirty="0" smtClean="0"/>
              <a:t>Planning and improving water and sanitation system.</a:t>
            </a:r>
          </a:p>
          <a:p>
            <a:endParaRPr lang="en-US" sz="2400" dirty="0"/>
          </a:p>
        </p:txBody>
      </p:sp>
    </p:spTree>
    <p:extLst>
      <p:ext uri="{BB962C8B-B14F-4D97-AF65-F5344CB8AC3E}">
        <p14:creationId xmlns:p14="http://schemas.microsoft.com/office/powerpoint/2010/main" val="2508754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033"/>
            <a:ext cx="9144000" cy="5809934"/>
          </a:xfrm>
          <a:prstGeom prst="rect">
            <a:avLst/>
          </a:prstGeom>
        </p:spPr>
      </p:pic>
    </p:spTree>
    <p:extLst>
      <p:ext uri="{BB962C8B-B14F-4D97-AF65-F5344CB8AC3E}">
        <p14:creationId xmlns:p14="http://schemas.microsoft.com/office/powerpoint/2010/main" val="3936665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sz="quarter" idx="13"/>
          </p:nvPr>
        </p:nvSpPr>
        <p:spPr/>
        <p:txBody>
          <a:bodyPr>
            <a:normAutofit fontScale="77500" lnSpcReduction="20000"/>
          </a:bodyPr>
          <a:lstStyle/>
          <a:p>
            <a:r>
              <a:rPr lang="en-IN" dirty="0" err="1"/>
              <a:t>Chaikaew</a:t>
            </a:r>
            <a:r>
              <a:rPr lang="en-IN" dirty="0"/>
              <a:t> N, </a:t>
            </a:r>
            <a:r>
              <a:rPr lang="en-IN" dirty="0" err="1"/>
              <a:t>Tripathi</a:t>
            </a:r>
            <a:r>
              <a:rPr lang="en-IN" dirty="0"/>
              <a:t> NK and Souris M; Exploring spatial patterns and hotspots of </a:t>
            </a:r>
            <a:r>
              <a:rPr lang="en-IN" dirty="0" err="1"/>
              <a:t>diarrhea</a:t>
            </a:r>
            <a:r>
              <a:rPr lang="en-IN" dirty="0"/>
              <a:t> in Chiang </a:t>
            </a:r>
            <a:r>
              <a:rPr lang="en-IN" dirty="0" err="1"/>
              <a:t>Mai,Thailand</a:t>
            </a:r>
            <a:r>
              <a:rPr lang="en-IN" dirty="0"/>
              <a:t>; International Journal of Health </a:t>
            </a:r>
            <a:r>
              <a:rPr lang="en-IN" dirty="0" err="1"/>
              <a:t>Geographics</a:t>
            </a:r>
            <a:r>
              <a:rPr lang="en-IN" dirty="0"/>
              <a:t> 2009; 8:36.</a:t>
            </a:r>
          </a:p>
          <a:p>
            <a:pPr marL="0" indent="0">
              <a:buNone/>
            </a:pPr>
            <a:endParaRPr lang="en-IN" dirty="0"/>
          </a:p>
          <a:p>
            <a:r>
              <a:rPr lang="en-IN" dirty="0"/>
              <a:t>WHO- SEARO; Assessing the relationship between climatic factors and diarrhoeal and vector-borne disease – a retrospective study Generic Research Protocol; SEA-CD-205.</a:t>
            </a:r>
          </a:p>
          <a:p>
            <a:pPr marL="0" indent="0">
              <a:buNone/>
            </a:pPr>
            <a:endParaRPr lang="en-IN" dirty="0"/>
          </a:p>
          <a:p>
            <a:r>
              <a:rPr lang="en-IN" dirty="0" err="1"/>
              <a:t>Hashizume</a:t>
            </a:r>
            <a:r>
              <a:rPr lang="en-IN" dirty="0"/>
              <a:t> M, Armstrong B, </a:t>
            </a:r>
            <a:r>
              <a:rPr lang="en-IN" dirty="0" err="1"/>
              <a:t>Hajat</a:t>
            </a:r>
            <a:r>
              <a:rPr lang="en-IN" dirty="0"/>
              <a:t> S, </a:t>
            </a:r>
            <a:r>
              <a:rPr lang="en-IN" dirty="0" err="1"/>
              <a:t>Wagatsuma</a:t>
            </a:r>
            <a:r>
              <a:rPr lang="en-IN" dirty="0"/>
              <a:t> Y, </a:t>
            </a:r>
            <a:r>
              <a:rPr lang="en-IN" dirty="0" err="1"/>
              <a:t>Faruque</a:t>
            </a:r>
            <a:r>
              <a:rPr lang="en-IN" dirty="0"/>
              <a:t> ASG, Hayashi T and Sack DA; Association between climate variability and hospital visits for non-cholera diarrhoea in Bangladesh: effects and vulnerable groups, 2007.</a:t>
            </a:r>
          </a:p>
          <a:p>
            <a:pPr marL="0" indent="0">
              <a:buNone/>
            </a:pPr>
            <a:endParaRPr lang="en-IN" dirty="0"/>
          </a:p>
          <a:p>
            <a:r>
              <a:rPr lang="en-IN" dirty="0"/>
              <a:t>Lloyd SJ, Kovats RS, Armstrong BG; Global diarrhoea morbidity, weather and climate; Climate Research, Vol. 34: 119–127, 2007.</a:t>
            </a:r>
          </a:p>
          <a:p>
            <a:pPr marL="0" indent="0">
              <a:buNone/>
            </a:pPr>
            <a:endParaRPr lang="en-IN" dirty="0"/>
          </a:p>
          <a:p>
            <a:r>
              <a:rPr lang="en-IN" dirty="0"/>
              <a:t>Climate Change Cell, Department of Environment, Bangladesh; Climate change and its impact on transmission dynamics of cholera, 2009.</a:t>
            </a:r>
          </a:p>
          <a:p>
            <a:pPr marL="0" indent="0">
              <a:buNone/>
            </a:pPr>
            <a:endParaRPr lang="en-IN" dirty="0"/>
          </a:p>
          <a:p>
            <a:r>
              <a:rPr lang="en-IN" dirty="0" err="1"/>
              <a:t>Hashizume</a:t>
            </a:r>
            <a:r>
              <a:rPr lang="en-IN" dirty="0"/>
              <a:t> M, </a:t>
            </a:r>
            <a:r>
              <a:rPr lang="en-IN" dirty="0" err="1"/>
              <a:t>Faruque</a:t>
            </a:r>
            <a:r>
              <a:rPr lang="en-IN" dirty="0"/>
              <a:t> ASG, </a:t>
            </a:r>
            <a:r>
              <a:rPr lang="en-IN" dirty="0" err="1"/>
              <a:t>Terao</a:t>
            </a:r>
            <a:r>
              <a:rPr lang="en-IN" dirty="0"/>
              <a:t> T, </a:t>
            </a:r>
            <a:r>
              <a:rPr lang="en-IN" dirty="0" err="1"/>
              <a:t>Md</a:t>
            </a:r>
            <a:r>
              <a:rPr lang="en-IN" dirty="0"/>
              <a:t> </a:t>
            </a:r>
            <a:r>
              <a:rPr lang="en-IN" dirty="0" err="1"/>
              <a:t>Yunus</a:t>
            </a:r>
            <a:r>
              <a:rPr lang="en-IN" dirty="0"/>
              <a:t>, </a:t>
            </a:r>
            <a:r>
              <a:rPr lang="en-IN" dirty="0" err="1"/>
              <a:t>Streatfield</a:t>
            </a:r>
            <a:r>
              <a:rPr lang="en-IN" dirty="0"/>
              <a:t> K, Yamamoto T and Moji K; The Indian Ocean Dipole and Cholera Incidence in Bangladesh: A Time-Series Analysis, 2010.</a:t>
            </a:r>
          </a:p>
          <a:p>
            <a:endParaRPr lang="en-IN" dirty="0"/>
          </a:p>
        </p:txBody>
      </p:sp>
    </p:spTree>
    <p:extLst>
      <p:ext uri="{BB962C8B-B14F-4D97-AF65-F5344CB8AC3E}">
        <p14:creationId xmlns:p14="http://schemas.microsoft.com/office/powerpoint/2010/main" val="3086480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20688"/>
            <a:ext cx="7924800" cy="5094312"/>
          </a:xfrm>
        </p:spPr>
        <p:txBody>
          <a:bodyPr>
            <a:normAutofit fontScale="85000" lnSpcReduction="20000"/>
          </a:bodyPr>
          <a:lstStyle/>
          <a:p>
            <a:r>
              <a:rPr lang="en-IN" dirty="0" err="1"/>
              <a:t>Randrup</a:t>
            </a:r>
            <a:r>
              <a:rPr lang="en-IN" dirty="0"/>
              <a:t> YA, Alonso D, </a:t>
            </a:r>
            <a:r>
              <a:rPr lang="en-IN" dirty="0" err="1"/>
              <a:t>Pascual</a:t>
            </a:r>
            <a:r>
              <a:rPr lang="en-IN" dirty="0"/>
              <a:t> M; Transmission Intensity and Drug Resistance in Malaria Population Dynamics: Implications for Climate Change.</a:t>
            </a:r>
          </a:p>
          <a:p>
            <a:endParaRPr lang="en-IN" dirty="0"/>
          </a:p>
          <a:p>
            <a:r>
              <a:rPr lang="en-IN" dirty="0" err="1"/>
              <a:t>Hashizume</a:t>
            </a:r>
            <a:r>
              <a:rPr lang="en-IN" dirty="0"/>
              <a:t> M, </a:t>
            </a:r>
            <a:r>
              <a:rPr lang="en-IN" dirty="0" err="1"/>
              <a:t>Dewan</a:t>
            </a:r>
            <a:r>
              <a:rPr lang="en-IN" dirty="0"/>
              <a:t> AM, </a:t>
            </a:r>
            <a:r>
              <a:rPr lang="en-IN" dirty="0" err="1"/>
              <a:t>Sunahara</a:t>
            </a:r>
            <a:r>
              <a:rPr lang="en-IN" dirty="0"/>
              <a:t> T, </a:t>
            </a:r>
            <a:r>
              <a:rPr lang="en-IN" dirty="0" err="1"/>
              <a:t>Rahman</a:t>
            </a:r>
            <a:r>
              <a:rPr lang="en-IN" dirty="0"/>
              <a:t> MZ, Yamamoto; </a:t>
            </a:r>
            <a:r>
              <a:rPr lang="en-IN" dirty="0" err="1"/>
              <a:t>Hydroclimatological</a:t>
            </a:r>
            <a:r>
              <a:rPr lang="en-IN" dirty="0"/>
              <a:t> variability and dengue transmission in Dhaka, Bangladesh: a time-series study BMC Infectious Diseases 2012, 12:98.</a:t>
            </a:r>
          </a:p>
          <a:p>
            <a:endParaRPr lang="en-IN" dirty="0"/>
          </a:p>
          <a:p>
            <a:r>
              <a:rPr lang="en-IN" dirty="0" err="1"/>
              <a:t>Wongkoon</a:t>
            </a:r>
            <a:r>
              <a:rPr lang="en-IN" dirty="0"/>
              <a:t> S, </a:t>
            </a:r>
            <a:r>
              <a:rPr lang="en-IN" dirty="0" err="1"/>
              <a:t>Jaroensutasinee</a:t>
            </a:r>
            <a:r>
              <a:rPr lang="en-IN" dirty="0"/>
              <a:t> M, </a:t>
            </a:r>
            <a:r>
              <a:rPr lang="en-IN" dirty="0" err="1"/>
              <a:t>Jaroensutasinee</a:t>
            </a:r>
            <a:r>
              <a:rPr lang="en-IN" dirty="0"/>
              <a:t> K; Development of temporal </a:t>
            </a:r>
            <a:r>
              <a:rPr lang="en-IN" dirty="0" err="1"/>
              <a:t>modeling</a:t>
            </a:r>
            <a:r>
              <a:rPr lang="en-IN" dirty="0"/>
              <a:t> for prediction of dengue infection in </a:t>
            </a:r>
            <a:r>
              <a:rPr lang="en-IN" dirty="0" err="1"/>
              <a:t>Northeastern</a:t>
            </a:r>
            <a:r>
              <a:rPr lang="en-IN" dirty="0"/>
              <a:t> Thailand; Asian Pacific Journal of Tropical Medicine (2012)249-252.</a:t>
            </a:r>
          </a:p>
          <a:p>
            <a:endParaRPr lang="en-IN" dirty="0"/>
          </a:p>
          <a:p>
            <a:r>
              <a:rPr lang="en-IN" dirty="0" err="1"/>
              <a:t>Choudhury</a:t>
            </a:r>
            <a:r>
              <a:rPr lang="en-IN" dirty="0"/>
              <a:t> MAHZ, </a:t>
            </a:r>
            <a:r>
              <a:rPr lang="en-IN" dirty="0" err="1"/>
              <a:t>Banub</a:t>
            </a:r>
            <a:r>
              <a:rPr lang="en-IN" dirty="0"/>
              <a:t> S, </a:t>
            </a:r>
            <a:r>
              <a:rPr lang="en-IN" dirty="0" err="1"/>
              <a:t>Islamc</a:t>
            </a:r>
            <a:r>
              <a:rPr lang="en-IN" dirty="0"/>
              <a:t> MA; Forecasting dengue incidence in Dhaka, Bangladesh: A time series analysis, Dengue Bulletin – Volume 32, 2008.</a:t>
            </a:r>
          </a:p>
          <a:p>
            <a:endParaRPr lang="en-IN" dirty="0"/>
          </a:p>
          <a:p>
            <a:r>
              <a:rPr lang="en-IN" dirty="0"/>
              <a:t>WHO, Situation update of dengue in the SEA Region, 2010.</a:t>
            </a:r>
          </a:p>
          <a:p>
            <a:endParaRPr lang="en-IN" dirty="0"/>
          </a:p>
          <a:p>
            <a:r>
              <a:rPr lang="en-IN" dirty="0" err="1"/>
              <a:t>Jeefoo</a:t>
            </a:r>
            <a:r>
              <a:rPr lang="en-IN" dirty="0"/>
              <a:t> P, </a:t>
            </a:r>
            <a:r>
              <a:rPr lang="en-IN" dirty="0" err="1"/>
              <a:t>Tripathi</a:t>
            </a:r>
            <a:r>
              <a:rPr lang="en-IN" dirty="0"/>
              <a:t> NK and Souris M; Spatio-Temporal Diffusion Pattern and Hotspot Detection of Dengue in Chachoengsao Province, Thailand; Int. J. Environ. Res. Public Health 2011, 8, 51-74.</a:t>
            </a:r>
          </a:p>
          <a:p>
            <a:endParaRPr lang="en-IN" dirty="0"/>
          </a:p>
          <a:p>
            <a:r>
              <a:rPr lang="en-IN" dirty="0" err="1"/>
              <a:t>Cazelles</a:t>
            </a:r>
            <a:r>
              <a:rPr lang="en-IN" dirty="0"/>
              <a:t> B, Chavez M, McMichael AJ, Hales S; </a:t>
            </a:r>
            <a:r>
              <a:rPr lang="en-IN" dirty="0" err="1"/>
              <a:t>Nonstationary</a:t>
            </a:r>
            <a:r>
              <a:rPr lang="en-IN" dirty="0"/>
              <a:t> Influence of El </a:t>
            </a:r>
            <a:r>
              <a:rPr lang="en-IN" dirty="0" err="1"/>
              <a:t>Nin˜o</a:t>
            </a:r>
            <a:r>
              <a:rPr lang="en-IN" dirty="0"/>
              <a:t> on the Synchronous Dengue Epidemics in Thailand; </a:t>
            </a:r>
            <a:r>
              <a:rPr lang="en-IN" dirty="0" err="1"/>
              <a:t>PLoS</a:t>
            </a:r>
            <a:r>
              <a:rPr lang="en-IN" dirty="0"/>
              <a:t> Medicine, April 2005 | Volume 2 | Issue 4 | e106.</a:t>
            </a:r>
          </a:p>
          <a:p>
            <a:endParaRPr lang="en-IN" dirty="0"/>
          </a:p>
        </p:txBody>
      </p:sp>
    </p:spTree>
    <p:extLst>
      <p:ext uri="{BB962C8B-B14F-4D97-AF65-F5344CB8AC3E}">
        <p14:creationId xmlns:p14="http://schemas.microsoft.com/office/powerpoint/2010/main" val="834788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1560" y="620688"/>
            <a:ext cx="7924800" cy="5061746"/>
          </a:xfrm>
        </p:spPr>
        <p:txBody>
          <a:bodyPr>
            <a:normAutofit fontScale="92500" lnSpcReduction="10000"/>
          </a:bodyPr>
          <a:lstStyle/>
          <a:p>
            <a:r>
              <a:rPr lang="en-IN" dirty="0"/>
              <a:t>Rajendran K, </a:t>
            </a:r>
            <a:r>
              <a:rPr lang="en-IN" dirty="0" err="1"/>
              <a:t>Sumi</a:t>
            </a:r>
            <a:r>
              <a:rPr lang="en-IN" dirty="0"/>
              <a:t> A, </a:t>
            </a:r>
            <a:r>
              <a:rPr lang="en-IN" dirty="0" err="1"/>
              <a:t>Bhattachariya</a:t>
            </a:r>
            <a:r>
              <a:rPr lang="en-IN" dirty="0"/>
              <a:t> MK, Manna B, Sur D, Kobayashi N, Ramamurthy T; The Indian Ocean Dipole and Cholera Incidence in Bangladesh: A Time-Series Analysis, 2010.</a:t>
            </a:r>
          </a:p>
          <a:p>
            <a:pPr marL="0" indent="0">
              <a:buNone/>
            </a:pPr>
            <a:endParaRPr lang="en-IN" dirty="0"/>
          </a:p>
          <a:p>
            <a:r>
              <a:rPr lang="en-IN" dirty="0" err="1"/>
              <a:t>Magnya</a:t>
            </a:r>
            <a:r>
              <a:rPr lang="en-IN" dirty="0"/>
              <a:t> </a:t>
            </a:r>
            <a:r>
              <a:rPr lang="en-IN" dirty="0" err="1"/>
              <a:t>GC,Murtuguddeb</a:t>
            </a:r>
            <a:r>
              <a:rPr lang="en-IN" dirty="0"/>
              <a:t> R, </a:t>
            </a:r>
            <a:r>
              <a:rPr lang="en-IN" dirty="0" err="1"/>
              <a:t>Sapianob</a:t>
            </a:r>
            <a:r>
              <a:rPr lang="en-IN" dirty="0"/>
              <a:t> MRP, </a:t>
            </a:r>
            <a:r>
              <a:rPr lang="en-IN" dirty="0" err="1"/>
              <a:t>Nizamc</a:t>
            </a:r>
            <a:r>
              <a:rPr lang="en-IN" dirty="0"/>
              <a:t> A, </a:t>
            </a:r>
            <a:r>
              <a:rPr lang="en-IN" dirty="0" err="1"/>
              <a:t>Brownb</a:t>
            </a:r>
            <a:r>
              <a:rPr lang="en-IN" dirty="0"/>
              <a:t> CW, </a:t>
            </a:r>
            <a:r>
              <a:rPr lang="en-IN" dirty="0" err="1"/>
              <a:t>Busalacchib</a:t>
            </a:r>
            <a:r>
              <a:rPr lang="en-IN" dirty="0"/>
              <a:t> AJ, </a:t>
            </a:r>
            <a:r>
              <a:rPr lang="en-IN" dirty="0" err="1"/>
              <a:t>Yunuse</a:t>
            </a:r>
            <a:r>
              <a:rPr lang="en-IN" dirty="0"/>
              <a:t> M, </a:t>
            </a:r>
            <a:r>
              <a:rPr lang="en-IN" dirty="0" err="1"/>
              <a:t>Nairf</a:t>
            </a:r>
            <a:r>
              <a:rPr lang="en-IN" dirty="0"/>
              <a:t> GB, </a:t>
            </a:r>
            <a:r>
              <a:rPr lang="en-IN" dirty="0" err="1"/>
              <a:t>Gilg</a:t>
            </a:r>
            <a:r>
              <a:rPr lang="en-IN" dirty="0"/>
              <a:t> AI, </a:t>
            </a:r>
            <a:r>
              <a:rPr lang="en-IN" dirty="0" err="1"/>
              <a:t>Lanatag</a:t>
            </a:r>
            <a:r>
              <a:rPr lang="en-IN" dirty="0"/>
              <a:t> CF, </a:t>
            </a:r>
            <a:r>
              <a:rPr lang="en-IN" dirty="0" err="1"/>
              <a:t>Calkinsi</a:t>
            </a:r>
            <a:r>
              <a:rPr lang="en-IN" dirty="0"/>
              <a:t> J, </a:t>
            </a:r>
            <a:r>
              <a:rPr lang="en-IN" dirty="0" err="1"/>
              <a:t>Mannaf</a:t>
            </a:r>
            <a:r>
              <a:rPr lang="en-IN" dirty="0"/>
              <a:t> B, Rajendran K, Bhattacharya MK, </a:t>
            </a:r>
            <a:r>
              <a:rPr lang="en-IN" dirty="0" err="1"/>
              <a:t>Huqj</a:t>
            </a:r>
            <a:r>
              <a:rPr lang="en-IN" dirty="0"/>
              <a:t> A, </a:t>
            </a:r>
            <a:r>
              <a:rPr lang="en-IN" dirty="0" err="1"/>
              <a:t>Sackk</a:t>
            </a:r>
            <a:r>
              <a:rPr lang="en-IN" dirty="0"/>
              <a:t> RB, and </a:t>
            </a:r>
            <a:r>
              <a:rPr lang="en-IN" dirty="0" err="1"/>
              <a:t>Colwella</a:t>
            </a:r>
            <a:r>
              <a:rPr lang="en-IN" dirty="0"/>
              <a:t> RR;2008, PNAS, vol.105 no. 46.</a:t>
            </a:r>
          </a:p>
          <a:p>
            <a:pPr marL="0" indent="0">
              <a:buNone/>
            </a:pPr>
            <a:endParaRPr lang="en-IN" dirty="0"/>
          </a:p>
          <a:p>
            <a:r>
              <a:rPr lang="en-IN" dirty="0" err="1"/>
              <a:t>Wangdi</a:t>
            </a:r>
            <a:r>
              <a:rPr lang="en-IN" dirty="0"/>
              <a:t> K, </a:t>
            </a:r>
            <a:r>
              <a:rPr lang="en-IN" dirty="0" err="1"/>
              <a:t>Singhasivanon</a:t>
            </a:r>
            <a:r>
              <a:rPr lang="en-IN" dirty="0"/>
              <a:t> P, </a:t>
            </a:r>
            <a:r>
              <a:rPr lang="en-IN" dirty="0" err="1"/>
              <a:t>Silawan</a:t>
            </a:r>
            <a:r>
              <a:rPr lang="en-IN" dirty="0"/>
              <a:t> T, </a:t>
            </a:r>
            <a:r>
              <a:rPr lang="en-IN" dirty="0" err="1"/>
              <a:t>Lawpoolsri</a:t>
            </a:r>
            <a:r>
              <a:rPr lang="en-IN" dirty="0"/>
              <a:t> S, White NJ, </a:t>
            </a:r>
            <a:r>
              <a:rPr lang="en-IN" dirty="0" err="1"/>
              <a:t>Kaewkungwal</a:t>
            </a:r>
            <a:r>
              <a:rPr lang="en-IN" dirty="0"/>
              <a:t> J; Development of temporal modelling for forecasting and prediction of malaria infections using time-series and ARIMAX analyses: A case study in endemic districts of Bhutan; Malaria Journal 2010, 9:251.</a:t>
            </a:r>
          </a:p>
          <a:p>
            <a:endParaRPr lang="en-IN" dirty="0"/>
          </a:p>
          <a:p>
            <a:r>
              <a:rPr lang="en-IN" dirty="0"/>
              <a:t>Roy SB, </a:t>
            </a:r>
            <a:r>
              <a:rPr lang="en-IN" dirty="0" err="1"/>
              <a:t>Sarkar</a:t>
            </a:r>
            <a:r>
              <a:rPr lang="en-IN" dirty="0"/>
              <a:t> RR  and </a:t>
            </a:r>
            <a:r>
              <a:rPr lang="en-IN" dirty="0" err="1"/>
              <a:t>Sinha</a:t>
            </a:r>
            <a:r>
              <a:rPr lang="en-IN" dirty="0"/>
              <a:t> S; Theoretical investigation of malaria prevalence </a:t>
            </a:r>
            <a:r>
              <a:rPr lang="en-IN" dirty="0" smtClean="0"/>
              <a:t>in two </a:t>
            </a:r>
            <a:r>
              <a:rPr lang="en-IN" dirty="0"/>
              <a:t>Indian cities using the response surface method; Malaria Journal 2011, 10:301.</a:t>
            </a:r>
          </a:p>
          <a:p>
            <a:endParaRPr lang="en-IN" dirty="0"/>
          </a:p>
          <a:p>
            <a:r>
              <a:rPr lang="en-IN" dirty="0" err="1"/>
              <a:t>Laneri</a:t>
            </a:r>
            <a:r>
              <a:rPr lang="en-IN" dirty="0"/>
              <a:t> K, </a:t>
            </a:r>
            <a:r>
              <a:rPr lang="en-IN" dirty="0" err="1"/>
              <a:t>Bhadra</a:t>
            </a:r>
            <a:r>
              <a:rPr lang="en-IN" dirty="0"/>
              <a:t> A, </a:t>
            </a:r>
            <a:r>
              <a:rPr lang="en-IN" dirty="0" err="1"/>
              <a:t>Ionides</a:t>
            </a:r>
            <a:r>
              <a:rPr lang="en-IN" dirty="0"/>
              <a:t> EL, </a:t>
            </a:r>
            <a:r>
              <a:rPr lang="en-IN" dirty="0" err="1"/>
              <a:t>Bouma</a:t>
            </a:r>
            <a:r>
              <a:rPr lang="en-IN" dirty="0"/>
              <a:t> M, </a:t>
            </a:r>
            <a:r>
              <a:rPr lang="en-IN" dirty="0" err="1"/>
              <a:t>Dhiman</a:t>
            </a:r>
            <a:r>
              <a:rPr lang="en-IN" dirty="0"/>
              <a:t> RC, </a:t>
            </a:r>
            <a:r>
              <a:rPr lang="en-IN" dirty="0" err="1"/>
              <a:t>Yadav</a:t>
            </a:r>
            <a:r>
              <a:rPr lang="en-IN" dirty="0"/>
              <a:t> RS, </a:t>
            </a:r>
            <a:r>
              <a:rPr lang="en-IN" dirty="0" err="1"/>
              <a:t>Pascual</a:t>
            </a:r>
            <a:r>
              <a:rPr lang="en-IN" dirty="0"/>
              <a:t> M; Forcing Versus Feedback: Epidemic Malaria and Monsoon Rains in Northwest India; </a:t>
            </a:r>
            <a:r>
              <a:rPr lang="en-IN" dirty="0" err="1"/>
              <a:t>PLoS</a:t>
            </a:r>
            <a:r>
              <a:rPr lang="en-IN" dirty="0"/>
              <a:t> </a:t>
            </a:r>
            <a:r>
              <a:rPr lang="en-IN" dirty="0" err="1"/>
              <a:t>Comput</a:t>
            </a:r>
            <a:r>
              <a:rPr lang="en-IN" dirty="0"/>
              <a:t> </a:t>
            </a:r>
            <a:r>
              <a:rPr lang="en-IN" dirty="0" err="1"/>
              <a:t>Biol</a:t>
            </a:r>
            <a:r>
              <a:rPr lang="en-IN" dirty="0"/>
              <a:t> 6(9): e1000898.</a:t>
            </a:r>
          </a:p>
          <a:p>
            <a:endParaRPr lang="en-IN" dirty="0"/>
          </a:p>
        </p:txBody>
      </p:sp>
    </p:spTree>
    <p:extLst>
      <p:ext uri="{BB962C8B-B14F-4D97-AF65-F5344CB8AC3E}">
        <p14:creationId xmlns:p14="http://schemas.microsoft.com/office/powerpoint/2010/main" val="2255732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5170586"/>
          </a:xfrm>
        </p:spPr>
        <p:txBody>
          <a:bodyPr/>
          <a:lstStyle/>
          <a:p>
            <a:pPr algn="ctr"/>
            <a:r>
              <a:rPr lang="en-US" sz="4800" dirty="0" smtClean="0"/>
              <a:t/>
            </a:r>
            <a:br>
              <a:rPr lang="en-US" sz="4800" dirty="0" smtClean="0"/>
            </a:br>
            <a:r>
              <a:rPr lang="en-US" sz="4800" dirty="0"/>
              <a:t/>
            </a:r>
            <a:br>
              <a:rPr lang="en-US" sz="4800" dirty="0"/>
            </a:br>
            <a:r>
              <a:rPr lang="en-US" sz="4800" dirty="0" smtClean="0"/>
              <a:t>Thank You</a:t>
            </a:r>
            <a:endParaRPr lang="en-IN" sz="4800" dirty="0"/>
          </a:p>
        </p:txBody>
      </p:sp>
    </p:spTree>
    <p:extLst>
      <p:ext uri="{BB962C8B-B14F-4D97-AF65-F5344CB8AC3E}">
        <p14:creationId xmlns:p14="http://schemas.microsoft.com/office/powerpoint/2010/main" val="2097249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48680"/>
            <a:ext cx="7924800" cy="5166320"/>
          </a:xfrm>
        </p:spPr>
        <p:txBody>
          <a:bodyPr>
            <a:normAutofit/>
          </a:bodyPr>
          <a:lstStyle/>
          <a:p>
            <a:r>
              <a:rPr lang="en-IN" sz="2400" b="1" dirty="0" smtClean="0"/>
              <a:t>WHO-SEARO</a:t>
            </a:r>
          </a:p>
          <a:p>
            <a:pPr marL="0" indent="0" algn="just">
              <a:buNone/>
            </a:pPr>
            <a:r>
              <a:rPr lang="en-IN" sz="2400" dirty="0" smtClean="0"/>
              <a:t>	WHO’s </a:t>
            </a:r>
            <a:r>
              <a:rPr lang="en-IN" sz="2400" dirty="0"/>
              <a:t>Regional Office for South East Asia caters to 11 </a:t>
            </a:r>
            <a:r>
              <a:rPr lang="en-IN" sz="2400" dirty="0" smtClean="0"/>
              <a:t>	countries </a:t>
            </a:r>
            <a:r>
              <a:rPr lang="en-IN" sz="2400" dirty="0"/>
              <a:t>in the region</a:t>
            </a:r>
            <a:r>
              <a:rPr lang="en-IN" sz="2400" dirty="0" smtClean="0"/>
              <a:t>.</a:t>
            </a:r>
            <a:endParaRPr lang="en-US" sz="2400" dirty="0"/>
          </a:p>
          <a:p>
            <a:pPr algn="just"/>
            <a:r>
              <a:rPr lang="en-US" sz="2400" dirty="0" smtClean="0"/>
              <a:t>Countries</a:t>
            </a:r>
          </a:p>
          <a:p>
            <a:pPr lvl="1" algn="just"/>
            <a:r>
              <a:rPr lang="en-US" sz="2400" dirty="0" smtClean="0"/>
              <a:t>Bangladesh			Maldives</a:t>
            </a:r>
          </a:p>
          <a:p>
            <a:pPr lvl="1" algn="just"/>
            <a:r>
              <a:rPr lang="en-US" sz="2400" dirty="0" smtClean="0"/>
              <a:t>Bhutan				Myanmar</a:t>
            </a:r>
          </a:p>
          <a:p>
            <a:pPr lvl="1" algn="just"/>
            <a:r>
              <a:rPr lang="en-US" sz="2400" dirty="0" smtClean="0"/>
              <a:t>DPR Korea			Nepal</a:t>
            </a:r>
          </a:p>
          <a:p>
            <a:pPr lvl="1" algn="just"/>
            <a:r>
              <a:rPr lang="en-US" sz="2400" dirty="0" smtClean="0"/>
              <a:t>India				Sri Lanka</a:t>
            </a:r>
          </a:p>
          <a:p>
            <a:pPr lvl="1" algn="just"/>
            <a:r>
              <a:rPr lang="en-US" sz="2400" dirty="0" smtClean="0"/>
              <a:t>Indonesia			Thailand</a:t>
            </a:r>
          </a:p>
          <a:p>
            <a:pPr lvl="1" algn="just"/>
            <a:r>
              <a:rPr lang="en-US" sz="2400" dirty="0" smtClean="0"/>
              <a:t>Timor-Leste</a:t>
            </a:r>
            <a:endParaRPr lang="en-IN" sz="2400" dirty="0"/>
          </a:p>
        </p:txBody>
      </p:sp>
    </p:spTree>
    <p:extLst>
      <p:ext uri="{BB962C8B-B14F-4D97-AF65-F5344CB8AC3E}">
        <p14:creationId xmlns:p14="http://schemas.microsoft.com/office/powerpoint/2010/main" val="1594201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sz="quarter" idx="13"/>
          </p:nvPr>
        </p:nvSpPr>
        <p:spPr/>
        <p:txBody>
          <a:bodyPr>
            <a:normAutofit/>
          </a:bodyPr>
          <a:lstStyle/>
          <a:p>
            <a:pPr algn="just"/>
            <a:r>
              <a:rPr lang="en-US" sz="2400" dirty="0" smtClean="0"/>
              <a:t>Various studies have demonstrated the phenomenon of climate change.</a:t>
            </a:r>
          </a:p>
          <a:p>
            <a:pPr algn="just"/>
            <a:endParaRPr lang="en-US" sz="2400" dirty="0"/>
          </a:p>
          <a:p>
            <a:pPr algn="just"/>
            <a:r>
              <a:rPr lang="en-US" sz="2400" dirty="0" smtClean="0"/>
              <a:t>South East Asia region will be most affected.</a:t>
            </a:r>
            <a:r>
              <a:rPr lang="en-US" sz="2400" dirty="0"/>
              <a:t> </a:t>
            </a:r>
            <a:r>
              <a:rPr lang="en-US" sz="2400" dirty="0" smtClean="0"/>
              <a:t>( UN convention to combat desertification)</a:t>
            </a:r>
          </a:p>
          <a:p>
            <a:pPr algn="just"/>
            <a:endParaRPr lang="en-US" sz="2400" dirty="0"/>
          </a:p>
          <a:p>
            <a:pPr algn="just"/>
            <a:r>
              <a:rPr lang="en-US" sz="2400" dirty="0" smtClean="0"/>
              <a:t>Mitigation measures cannot avoid some level of climate change effects.</a:t>
            </a:r>
            <a:endParaRPr lang="en-IN" sz="2400" dirty="0" smtClean="0"/>
          </a:p>
        </p:txBody>
      </p:sp>
    </p:spTree>
    <p:extLst>
      <p:ext uri="{BB962C8B-B14F-4D97-AF65-F5344CB8AC3E}">
        <p14:creationId xmlns:p14="http://schemas.microsoft.com/office/powerpoint/2010/main" val="248093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20688"/>
            <a:ext cx="7924800" cy="5094312"/>
          </a:xfrm>
        </p:spPr>
        <p:txBody>
          <a:bodyPr>
            <a:normAutofit/>
          </a:bodyPr>
          <a:lstStyle/>
          <a:p>
            <a:pPr algn="just"/>
            <a:r>
              <a:rPr lang="en-US" sz="2400" dirty="0" smtClean="0"/>
              <a:t>Sustainability of health system depends on</a:t>
            </a:r>
          </a:p>
          <a:p>
            <a:pPr lvl="1" algn="just"/>
            <a:r>
              <a:rPr lang="en-US" sz="2400" dirty="0" smtClean="0"/>
              <a:t>Affordability</a:t>
            </a:r>
          </a:p>
          <a:p>
            <a:pPr lvl="1" algn="just"/>
            <a:r>
              <a:rPr lang="en-US" sz="2400" dirty="0" smtClean="0"/>
              <a:t>Acceptability</a:t>
            </a:r>
          </a:p>
          <a:p>
            <a:pPr lvl="1" algn="just"/>
            <a:r>
              <a:rPr lang="en-US" sz="2400" b="1" dirty="0" smtClean="0"/>
              <a:t>Adaptability</a:t>
            </a:r>
          </a:p>
          <a:p>
            <a:pPr marL="354013" lvl="1" indent="-354013" algn="just"/>
            <a:endParaRPr lang="en-IN" sz="2400" dirty="0" smtClean="0"/>
          </a:p>
          <a:p>
            <a:pPr marL="354013" lvl="1" indent="-354013" algn="just"/>
            <a:r>
              <a:rPr lang="en-IN" sz="2400" dirty="0" smtClean="0"/>
              <a:t>Vector-borne </a:t>
            </a:r>
            <a:r>
              <a:rPr lang="en-IN" sz="2400" dirty="0"/>
              <a:t>diseases (VBD) </a:t>
            </a:r>
            <a:r>
              <a:rPr lang="en-IN" sz="2400" dirty="0" smtClean="0"/>
              <a:t>and Water-borne diseases are </a:t>
            </a:r>
            <a:r>
              <a:rPr lang="en-IN" sz="2400" dirty="0"/>
              <a:t>a significant cause of mortality and morbidity in the South East Asia countries.</a:t>
            </a:r>
          </a:p>
        </p:txBody>
      </p:sp>
    </p:spTree>
    <p:extLst>
      <p:ext uri="{BB962C8B-B14F-4D97-AF65-F5344CB8AC3E}">
        <p14:creationId xmlns:p14="http://schemas.microsoft.com/office/powerpoint/2010/main" val="2411078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a:t>
            </a:r>
            <a:endParaRPr lang="en-IN" dirty="0"/>
          </a:p>
        </p:txBody>
      </p:sp>
      <p:sp>
        <p:nvSpPr>
          <p:cNvPr id="3" name="Content Placeholder 2"/>
          <p:cNvSpPr>
            <a:spLocks noGrp="1"/>
          </p:cNvSpPr>
          <p:nvPr>
            <p:ph sz="quarter" idx="13"/>
          </p:nvPr>
        </p:nvSpPr>
        <p:spPr/>
        <p:txBody>
          <a:bodyPr>
            <a:normAutofit/>
          </a:bodyPr>
          <a:lstStyle/>
          <a:p>
            <a:pPr>
              <a:lnSpc>
                <a:spcPct val="150000"/>
              </a:lnSpc>
            </a:pPr>
            <a:endParaRPr lang="en-IN" sz="2400" dirty="0" smtClean="0"/>
          </a:p>
          <a:p>
            <a:pPr algn="just">
              <a:lnSpc>
                <a:spcPct val="150000"/>
              </a:lnSpc>
            </a:pPr>
            <a:r>
              <a:rPr lang="en-IN" sz="2400" dirty="0" smtClean="0"/>
              <a:t>The </a:t>
            </a:r>
            <a:r>
              <a:rPr lang="en-IN" sz="2400" dirty="0"/>
              <a:t>climate change and global warming in future will be the biggest challenge for all countries whether they are developed or developing. Besides having environmental, economic and social effects, it will also severely affect health of human beings in direct or indirect way.</a:t>
            </a:r>
          </a:p>
        </p:txBody>
      </p:sp>
    </p:spTree>
    <p:extLst>
      <p:ext uri="{BB962C8B-B14F-4D97-AF65-F5344CB8AC3E}">
        <p14:creationId xmlns:p14="http://schemas.microsoft.com/office/powerpoint/2010/main" val="1141550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IN" dirty="0"/>
          </a:p>
        </p:txBody>
      </p:sp>
      <p:sp>
        <p:nvSpPr>
          <p:cNvPr id="3" name="Content Placeholder 2"/>
          <p:cNvSpPr>
            <a:spLocks noGrp="1"/>
          </p:cNvSpPr>
          <p:nvPr>
            <p:ph sz="quarter" idx="13"/>
          </p:nvPr>
        </p:nvSpPr>
        <p:spPr/>
        <p:txBody>
          <a:bodyPr>
            <a:normAutofit/>
          </a:bodyPr>
          <a:lstStyle/>
          <a:p>
            <a:pPr>
              <a:lnSpc>
                <a:spcPct val="150000"/>
              </a:lnSpc>
            </a:pPr>
            <a:endParaRPr lang="en-IN" sz="2400" dirty="0"/>
          </a:p>
          <a:p>
            <a:pPr algn="just">
              <a:lnSpc>
                <a:spcPct val="150000"/>
              </a:lnSpc>
            </a:pPr>
            <a:r>
              <a:rPr lang="en-US" sz="2400" dirty="0" smtClean="0"/>
              <a:t>Climate change leads to a change in disease transmission in south east </a:t>
            </a:r>
            <a:r>
              <a:rPr lang="en-US" sz="2400" dirty="0" err="1" smtClean="0"/>
              <a:t>asia</a:t>
            </a:r>
            <a:r>
              <a:rPr lang="en-US" sz="2400" dirty="0" smtClean="0"/>
              <a:t>.</a:t>
            </a:r>
            <a:endParaRPr lang="en-IN" sz="2400" dirty="0"/>
          </a:p>
        </p:txBody>
      </p:sp>
    </p:spTree>
    <p:extLst>
      <p:ext uri="{BB962C8B-B14F-4D97-AF65-F5344CB8AC3E}">
        <p14:creationId xmlns:p14="http://schemas.microsoft.com/office/powerpoint/2010/main" val="2258143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of data collection</a:t>
            </a:r>
            <a:endParaRPr lang="en-IN" dirty="0"/>
          </a:p>
        </p:txBody>
      </p:sp>
      <p:sp>
        <p:nvSpPr>
          <p:cNvPr id="3" name="Content Placeholder 2"/>
          <p:cNvSpPr>
            <a:spLocks noGrp="1"/>
          </p:cNvSpPr>
          <p:nvPr>
            <p:ph sz="quarter" idx="13"/>
          </p:nvPr>
        </p:nvSpPr>
        <p:spPr/>
        <p:txBody>
          <a:bodyPr>
            <a:normAutofit/>
          </a:bodyPr>
          <a:lstStyle/>
          <a:p>
            <a:endParaRPr lang="en-US" sz="2400" dirty="0" smtClean="0"/>
          </a:p>
          <a:p>
            <a:r>
              <a:rPr lang="en-US" sz="2400" dirty="0" smtClean="0"/>
              <a:t>The </a:t>
            </a:r>
            <a:r>
              <a:rPr lang="en-US" sz="2400" dirty="0"/>
              <a:t>data has been collected from the following sources.</a:t>
            </a:r>
            <a:endParaRPr lang="en-IN" sz="2400" dirty="0"/>
          </a:p>
          <a:p>
            <a:pPr lvl="1"/>
            <a:r>
              <a:rPr lang="en-US" sz="2400" dirty="0"/>
              <a:t>Library Books.</a:t>
            </a:r>
            <a:endParaRPr lang="en-IN" sz="2400" dirty="0"/>
          </a:p>
          <a:p>
            <a:pPr lvl="1"/>
            <a:r>
              <a:rPr lang="en-US" sz="2400" dirty="0"/>
              <a:t>Periodicals and Journals.</a:t>
            </a:r>
            <a:endParaRPr lang="en-IN" sz="2400" dirty="0"/>
          </a:p>
          <a:p>
            <a:pPr lvl="1"/>
            <a:r>
              <a:rPr lang="en-US" sz="2400" dirty="0" smtClean="0"/>
              <a:t>Research </a:t>
            </a:r>
            <a:r>
              <a:rPr lang="en-US" sz="2400" dirty="0"/>
              <a:t>and Reports</a:t>
            </a:r>
            <a:r>
              <a:rPr lang="en-US" sz="2400" dirty="0" smtClean="0"/>
              <a:t>.</a:t>
            </a:r>
          </a:p>
          <a:p>
            <a:pPr lvl="1"/>
            <a:r>
              <a:rPr lang="en-US" sz="2400" dirty="0" smtClean="0"/>
              <a:t>Time series reports.</a:t>
            </a:r>
            <a:endParaRPr lang="en-IN" sz="2400" dirty="0"/>
          </a:p>
          <a:p>
            <a:endParaRPr lang="en-IN" sz="2400" dirty="0"/>
          </a:p>
        </p:txBody>
      </p:sp>
    </p:spTree>
    <p:extLst>
      <p:ext uri="{BB962C8B-B14F-4D97-AF65-F5344CB8AC3E}">
        <p14:creationId xmlns:p14="http://schemas.microsoft.com/office/powerpoint/2010/main" val="657092212"/>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270</TotalTime>
  <Words>1851</Words>
  <Application>Microsoft Office PowerPoint</Application>
  <PresentationFormat>On-screen Show (4:3)</PresentationFormat>
  <Paragraphs>195</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Horizon</vt:lpstr>
      <vt:lpstr>Climate change: impact on disease transmission in south east Asia.</vt:lpstr>
      <vt:lpstr>Organization profile</vt:lpstr>
      <vt:lpstr>PowerPoint Presentation</vt:lpstr>
      <vt:lpstr>PowerPoint Presentation</vt:lpstr>
      <vt:lpstr>Introduction</vt:lpstr>
      <vt:lpstr>PowerPoint Presentation</vt:lpstr>
      <vt:lpstr>Statement of problem</vt:lpstr>
      <vt:lpstr>Hypothesis</vt:lpstr>
      <vt:lpstr>Method of data collection</vt:lpstr>
      <vt:lpstr>PowerPoint Presentation</vt:lpstr>
      <vt:lpstr>Scope</vt:lpstr>
      <vt:lpstr>Climate change: impact on health</vt:lpstr>
      <vt:lpstr>Diarrhoea</vt:lpstr>
      <vt:lpstr>PowerPoint Presentation</vt:lpstr>
      <vt:lpstr>PowerPoint Presentation</vt:lpstr>
      <vt:lpstr>PowerPoint Presentation</vt:lpstr>
      <vt:lpstr>Cholera</vt:lpstr>
      <vt:lpstr>PowerPoint Presentation</vt:lpstr>
      <vt:lpstr>Vector borne diseases</vt:lpstr>
      <vt:lpstr>Malaria</vt:lpstr>
      <vt:lpstr>PowerPoint Presentation</vt:lpstr>
      <vt:lpstr>PowerPoint Presentation</vt:lpstr>
      <vt:lpstr>PowerPoint Presentation</vt:lpstr>
      <vt:lpstr>Dengue</vt:lpstr>
      <vt:lpstr>PowerPoint Presentation</vt:lpstr>
      <vt:lpstr>PowerPoint Presentation</vt:lpstr>
      <vt:lpstr>Conclusion</vt:lpstr>
      <vt:lpstr>Challenges</vt:lpstr>
      <vt:lpstr>Opportunities</vt:lpstr>
      <vt:lpstr>References</vt:lpstr>
      <vt:lpstr>PowerPoint Presentation</vt:lpstr>
      <vt:lpstr>PowerPoint Presentation</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impact on disease transmission in south east asia.</dc:title>
  <dc:creator>Bhushan</dc:creator>
  <cp:lastModifiedBy>Bhushan</cp:lastModifiedBy>
  <cp:revision>56</cp:revision>
  <dcterms:created xsi:type="dcterms:W3CDTF">2012-05-01T19:48:06Z</dcterms:created>
  <dcterms:modified xsi:type="dcterms:W3CDTF">2012-05-04T10:07:47Z</dcterms:modified>
</cp:coreProperties>
</file>