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rawings/drawing7.xml" ContentType="application/vnd.openxmlformats-officedocument.drawingml.chartshap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ppt/drawings/drawing5.xml" ContentType="application/vnd.openxmlformats-officedocument.drawingml.chartshapes+xml"/>
  <Override PartName="/ppt/drawings/drawing6.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82" r:id="rId5"/>
    <p:sldId id="281" r:id="rId6"/>
    <p:sldId id="283" r:id="rId7"/>
    <p:sldId id="259"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DE50AB"/>
    <a:srgbClr val="E781C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iShita\Desktop\graph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iShita\Desktop\graph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iShita\Desktop\graphs.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iShita\Desktop\graphs.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iShita\Desktop\graphs.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iShita\Desktop\Data%20analysis\total.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iShita\Desktop\Data%20analysis\total.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iShita\Desktop\Data%20analysis\discharg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9.5889763779527543E-2"/>
          <c:y val="0.2013888888888889"/>
          <c:w val="0.69801356080489962"/>
          <c:h val="0.77314814814815025"/>
        </c:manualLayout>
      </c:layout>
      <c:pie3DChart>
        <c:varyColors val="1"/>
        <c:ser>
          <c:idx val="0"/>
          <c:order val="0"/>
          <c:dLbls>
            <c:dLbl>
              <c:idx val="0"/>
              <c:layout>
                <c:manualLayout>
                  <c:x val="-0.12440004374453253"/>
                  <c:y val="0.10620953630796151"/>
                </c:manualLayout>
              </c:layout>
              <c:showVal val="1"/>
            </c:dLbl>
            <c:dLbl>
              <c:idx val="1"/>
              <c:layout>
                <c:manualLayout>
                  <c:x val="-9.9082822980460894E-2"/>
                  <c:y val="-9.9463135289906968E-2"/>
                </c:manualLayout>
              </c:layout>
              <c:showVal val="1"/>
            </c:dLbl>
            <c:dLbl>
              <c:idx val="2"/>
              <c:layout>
                <c:manualLayout>
                  <c:x val="0.19086570428696459"/>
                  <c:y val="-0.19765018955963884"/>
                </c:manualLayout>
              </c:layout>
              <c:showVal val="1"/>
            </c:dLbl>
            <c:txPr>
              <a:bodyPr/>
              <a:lstStyle/>
              <a:p>
                <a:pPr>
                  <a:defRPr sz="1600" b="1">
                    <a:latin typeface="Times New Roman" pitchFamily="18" charset="0"/>
                    <a:cs typeface="Times New Roman" pitchFamily="18" charset="0"/>
                  </a:defRPr>
                </a:pPr>
                <a:endParaRPr lang="en-US"/>
              </a:p>
            </c:txPr>
            <c:showVal val="1"/>
            <c:showLeaderLines val="1"/>
          </c:dLbls>
          <c:cat>
            <c:strRef>
              <c:f>Sheet1!$B$7:$B$9</c:f>
              <c:strCache>
                <c:ptCount val="3"/>
                <c:pt idx="0">
                  <c:v>Panel</c:v>
                </c:pt>
                <c:pt idx="1">
                  <c:v>Credit</c:v>
                </c:pt>
                <c:pt idx="2">
                  <c:v>Cash</c:v>
                </c:pt>
              </c:strCache>
            </c:strRef>
          </c:cat>
          <c:val>
            <c:numRef>
              <c:f>Sheet1!$C$7:$C$9</c:f>
              <c:numCache>
                <c:formatCode>0%</c:formatCode>
                <c:ptCount val="3"/>
                <c:pt idx="0">
                  <c:v>0.22000000000000039</c:v>
                </c:pt>
                <c:pt idx="1">
                  <c:v>8.0000000000000224E-2</c:v>
                </c:pt>
                <c:pt idx="2">
                  <c:v>0.70000000000000062</c:v>
                </c:pt>
              </c:numCache>
            </c:numRef>
          </c:val>
        </c:ser>
        <c:ser>
          <c:idx val="1"/>
          <c:order val="1"/>
          <c:tx>
            <c:v>Percentage of panel, cash and credit patients who got discharged in one month </c:v>
          </c:tx>
          <c:val>
            <c:numLit>
              <c:formatCode>General</c:formatCode>
              <c:ptCount val="1"/>
              <c:pt idx="0">
                <c:v>1</c:v>
              </c:pt>
            </c:numLit>
          </c:val>
        </c:ser>
      </c:pie3DChart>
    </c:plotArea>
    <c:legend>
      <c:legendPos val="r"/>
      <c:layout>
        <c:manualLayout>
          <c:xMode val="edge"/>
          <c:yMode val="edge"/>
          <c:x val="0.8309968285214353"/>
          <c:y val="0.32737007874015794"/>
          <c:w val="0.15233650481189862"/>
          <c:h val="0.29820544022906231"/>
        </c:manualLayout>
      </c:layout>
      <c:txPr>
        <a:bodyPr/>
        <a:lstStyle/>
        <a:p>
          <a:pPr>
            <a:defRPr sz="1400" b="0">
              <a:latin typeface="Times New Roman" pitchFamily="18" charset="0"/>
              <a:cs typeface="Times New Roman" pitchFamily="18" charset="0"/>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manualLayout>
          <c:layoutTarget val="inner"/>
          <c:xMode val="edge"/>
          <c:yMode val="edge"/>
          <c:x val="0"/>
          <c:y val="7.6916908350045624E-2"/>
          <c:w val="0.76578009812184666"/>
          <c:h val="0.92308309164995439"/>
        </c:manualLayout>
      </c:layout>
      <c:pie3DChart>
        <c:varyColors val="1"/>
        <c:ser>
          <c:idx val="0"/>
          <c:order val="0"/>
          <c:explosion val="25"/>
          <c:dLbls>
            <c:dLbl>
              <c:idx val="0"/>
              <c:layout>
                <c:manualLayout>
                  <c:x val="-7.1367111719730744E-2"/>
                  <c:y val="-0.30457328824305263"/>
                </c:manualLayout>
              </c:layout>
              <c:showVal val="1"/>
            </c:dLbl>
            <c:dLbl>
              <c:idx val="1"/>
              <c:layout>
                <c:manualLayout>
                  <c:x val="3.3500491797242737E-2"/>
                  <c:y val="1.4643778945914393E-2"/>
                </c:manualLayout>
              </c:layout>
              <c:showVal val="1"/>
            </c:dLbl>
            <c:dLbl>
              <c:idx val="2"/>
              <c:layout>
                <c:manualLayout>
                  <c:x val="2.359217121907858E-2"/>
                  <c:y val="1.3460713532692075E-2"/>
                </c:manualLayout>
              </c:layout>
              <c:showVal val="1"/>
            </c:dLbl>
            <c:delete val="1"/>
          </c:dLbls>
          <c:cat>
            <c:strRef>
              <c:f>Sheet1!$A$22:$A$24</c:f>
              <c:strCache>
                <c:ptCount val="3"/>
                <c:pt idx="0">
                  <c:v>General Patients</c:v>
                </c:pt>
                <c:pt idx="1">
                  <c:v>Trustee Patients</c:v>
                </c:pt>
                <c:pt idx="2">
                  <c:v>Staff Patients</c:v>
                </c:pt>
              </c:strCache>
            </c:strRef>
          </c:cat>
          <c:val>
            <c:numRef>
              <c:f>Sheet1!$B$22:$B$24</c:f>
              <c:numCache>
                <c:formatCode>0%</c:formatCode>
                <c:ptCount val="3"/>
                <c:pt idx="0">
                  <c:v>0.94000000000000061</c:v>
                </c:pt>
                <c:pt idx="1">
                  <c:v>0.05</c:v>
                </c:pt>
                <c:pt idx="2">
                  <c:v>1.0000000000000005E-2</c:v>
                </c:pt>
              </c:numCache>
            </c:numRef>
          </c:val>
        </c:ser>
      </c:pie3DChart>
    </c:plotArea>
    <c:legend>
      <c:legendPos val="r"/>
      <c:layout/>
      <c:txPr>
        <a:bodyPr/>
        <a:lstStyle/>
        <a:p>
          <a:pPr>
            <a:defRPr sz="1400">
              <a:latin typeface="Times New Roman" pitchFamily="18" charset="0"/>
              <a:cs typeface="Times New Roman" pitchFamily="18" charset="0"/>
            </a:defRPr>
          </a:pPr>
          <a:endParaRPr lang="en-US"/>
        </a:p>
      </c:txPr>
    </c:legend>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9962976140753182E-2"/>
          <c:y val="0.31661767279090142"/>
          <c:w val="0.58652166514549142"/>
          <c:h val="0.5156237970253722"/>
        </c:manualLayout>
      </c:layout>
      <c:barChart>
        <c:barDir val="col"/>
        <c:grouping val="clustered"/>
        <c:ser>
          <c:idx val="0"/>
          <c:order val="0"/>
          <c:tx>
            <c:strRef>
              <c:f>Sheet3!$A$189</c:f>
              <c:strCache>
                <c:ptCount val="1"/>
                <c:pt idx="0">
                  <c:v>Avg time of panel pt.</c:v>
                </c:pt>
              </c:strCache>
            </c:strRef>
          </c:tx>
          <c:dLbls>
            <c:txPr>
              <a:bodyPr/>
              <a:lstStyle/>
              <a:p>
                <a:pPr>
                  <a:defRPr sz="1400" b="1"/>
                </a:pPr>
                <a:endParaRPr lang="en-US"/>
              </a:p>
            </c:txPr>
            <c:showVal val="1"/>
          </c:dLbls>
          <c:val>
            <c:numRef>
              <c:f>Sheet3!$A$190</c:f>
              <c:numCache>
                <c:formatCode>h:mm;@</c:formatCode>
                <c:ptCount val="1"/>
                <c:pt idx="0">
                  <c:v>0.25833333333333325</c:v>
                </c:pt>
              </c:numCache>
            </c:numRef>
          </c:val>
        </c:ser>
        <c:ser>
          <c:idx val="1"/>
          <c:order val="1"/>
          <c:tx>
            <c:strRef>
              <c:f>Sheet3!$B$189</c:f>
              <c:strCache>
                <c:ptCount val="1"/>
                <c:pt idx="0">
                  <c:v>Avg time of cash pt.</c:v>
                </c:pt>
              </c:strCache>
            </c:strRef>
          </c:tx>
          <c:dLbls>
            <c:txPr>
              <a:bodyPr/>
              <a:lstStyle/>
              <a:p>
                <a:pPr>
                  <a:defRPr sz="1400" b="1"/>
                </a:pPr>
                <a:endParaRPr lang="en-US"/>
              </a:p>
            </c:txPr>
            <c:showVal val="1"/>
          </c:dLbls>
          <c:val>
            <c:numRef>
              <c:f>Sheet3!$B$190</c:f>
              <c:numCache>
                <c:formatCode>h:mm;@</c:formatCode>
                <c:ptCount val="1"/>
                <c:pt idx="0">
                  <c:v>0.10694444444444449</c:v>
                </c:pt>
              </c:numCache>
            </c:numRef>
          </c:val>
        </c:ser>
        <c:ser>
          <c:idx val="2"/>
          <c:order val="2"/>
          <c:tx>
            <c:strRef>
              <c:f>Sheet3!$C$189</c:f>
              <c:strCache>
                <c:ptCount val="1"/>
                <c:pt idx="0">
                  <c:v>Avg time of credit pt.</c:v>
                </c:pt>
              </c:strCache>
            </c:strRef>
          </c:tx>
          <c:dLbls>
            <c:txPr>
              <a:bodyPr/>
              <a:lstStyle/>
              <a:p>
                <a:pPr>
                  <a:defRPr sz="1400" b="1"/>
                </a:pPr>
                <a:endParaRPr lang="en-US"/>
              </a:p>
            </c:txPr>
            <c:showVal val="1"/>
          </c:dLbls>
          <c:val>
            <c:numRef>
              <c:f>Sheet3!$C$190</c:f>
              <c:numCache>
                <c:formatCode>h:mm;@</c:formatCode>
                <c:ptCount val="1"/>
                <c:pt idx="0">
                  <c:v>0.12083333333333333</c:v>
                </c:pt>
              </c:numCache>
            </c:numRef>
          </c:val>
        </c:ser>
        <c:axId val="64203008"/>
        <c:axId val="64221184"/>
      </c:barChart>
      <c:catAx>
        <c:axId val="64203008"/>
        <c:scaling>
          <c:orientation val="minMax"/>
        </c:scaling>
        <c:delete val="1"/>
        <c:axPos val="b"/>
        <c:tickLblPos val="nextTo"/>
        <c:crossAx val="64221184"/>
        <c:crosses val="autoZero"/>
        <c:auto val="1"/>
        <c:lblAlgn val="ctr"/>
        <c:lblOffset val="100"/>
      </c:catAx>
      <c:valAx>
        <c:axId val="64221184"/>
        <c:scaling>
          <c:orientation val="minMax"/>
        </c:scaling>
        <c:axPos val="l"/>
        <c:majorGridlines/>
        <c:numFmt formatCode="h:mm;@" sourceLinked="1"/>
        <c:tickLblPos val="nextTo"/>
        <c:txPr>
          <a:bodyPr/>
          <a:lstStyle/>
          <a:p>
            <a:pPr>
              <a:defRPr>
                <a:latin typeface="Times New Roman" pitchFamily="18" charset="0"/>
                <a:cs typeface="Times New Roman" pitchFamily="18" charset="0"/>
              </a:defRPr>
            </a:pPr>
            <a:endParaRPr lang="en-US"/>
          </a:p>
        </c:txPr>
        <c:crossAx val="64203008"/>
        <c:crosses val="autoZero"/>
        <c:crossBetween val="between"/>
      </c:valAx>
    </c:plotArea>
    <c:legend>
      <c:legendPos val="r"/>
      <c:layout>
        <c:manualLayout>
          <c:xMode val="edge"/>
          <c:yMode val="edge"/>
          <c:x val="0.71094307710554239"/>
          <c:y val="0.29150451938188826"/>
          <c:w val="0.26810079977723938"/>
          <c:h val="0.19409329153004898"/>
        </c:manualLayout>
      </c:layout>
      <c:txPr>
        <a:bodyPr/>
        <a:lstStyle/>
        <a:p>
          <a:pPr>
            <a:defRPr sz="1400">
              <a:latin typeface="+mn-lt"/>
              <a:cs typeface="Times New Roman" pitchFamily="18" charset="0"/>
            </a:defRPr>
          </a:pPr>
          <a:endParaRPr lang="en-US"/>
        </a:p>
      </c:txPr>
    </c:legend>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0672875441681609"/>
          <c:y val="0.23084732907917643"/>
          <c:w val="0.55316639818009039"/>
          <c:h val="0.6009253598073615"/>
        </c:manualLayout>
      </c:layout>
      <c:barChart>
        <c:barDir val="col"/>
        <c:grouping val="clustered"/>
        <c:ser>
          <c:idx val="0"/>
          <c:order val="0"/>
          <c:tx>
            <c:strRef>
              <c:f>Sheet3!$A$203</c:f>
              <c:strCache>
                <c:ptCount val="1"/>
                <c:pt idx="0">
                  <c:v>Avgdischarge ah time of general pt.</c:v>
                </c:pt>
              </c:strCache>
            </c:strRef>
          </c:tx>
          <c:dLbls>
            <c:dLbl>
              <c:idx val="0"/>
              <c:layout>
                <c:manualLayout>
                  <c:x val="1.8518518518518871E-3"/>
                  <c:y val="1.2121212121212118E-2"/>
                </c:manualLayout>
              </c:layout>
              <c:showVal val="1"/>
            </c:dLbl>
            <c:txPr>
              <a:bodyPr/>
              <a:lstStyle/>
              <a:p>
                <a:pPr>
                  <a:defRPr sz="1400" b="1"/>
                </a:pPr>
                <a:endParaRPr lang="en-US"/>
              </a:p>
            </c:txPr>
            <c:showVal val="1"/>
          </c:dLbls>
          <c:val>
            <c:numRef>
              <c:f>Sheet3!$A$204</c:f>
              <c:numCache>
                <c:formatCode>h:mm;@</c:formatCode>
                <c:ptCount val="1"/>
                <c:pt idx="0">
                  <c:v>0.10694444444444449</c:v>
                </c:pt>
              </c:numCache>
            </c:numRef>
          </c:val>
        </c:ser>
        <c:ser>
          <c:idx val="1"/>
          <c:order val="1"/>
          <c:tx>
            <c:strRef>
              <c:f>Sheet3!$B$203</c:f>
              <c:strCache>
                <c:ptCount val="1"/>
                <c:pt idx="0">
                  <c:v>Avg time of trustee/staff pt.</c:v>
                </c:pt>
              </c:strCache>
            </c:strRef>
          </c:tx>
          <c:dLbls>
            <c:dLbl>
              <c:idx val="0"/>
              <c:layout>
                <c:manualLayout>
                  <c:x val="0"/>
                  <c:y val="2.1212121212121213E-2"/>
                </c:manualLayout>
              </c:layout>
              <c:showVal val="1"/>
            </c:dLbl>
            <c:txPr>
              <a:bodyPr/>
              <a:lstStyle/>
              <a:p>
                <a:pPr>
                  <a:defRPr sz="1400" b="1"/>
                </a:pPr>
                <a:endParaRPr lang="en-US"/>
              </a:p>
            </c:txPr>
            <c:showVal val="1"/>
          </c:dLbls>
          <c:val>
            <c:numRef>
              <c:f>Sheet3!$B$204</c:f>
              <c:numCache>
                <c:formatCode>h:mm;@</c:formatCode>
                <c:ptCount val="1"/>
                <c:pt idx="0">
                  <c:v>6.25E-2</c:v>
                </c:pt>
              </c:numCache>
            </c:numRef>
          </c:val>
        </c:ser>
        <c:axId val="64345216"/>
        <c:axId val="64346752"/>
      </c:barChart>
      <c:catAx>
        <c:axId val="64345216"/>
        <c:scaling>
          <c:orientation val="minMax"/>
        </c:scaling>
        <c:delete val="1"/>
        <c:axPos val="b"/>
        <c:tickLblPos val="nextTo"/>
        <c:crossAx val="64346752"/>
        <c:crosses val="autoZero"/>
        <c:auto val="1"/>
        <c:lblAlgn val="ctr"/>
        <c:lblOffset val="100"/>
      </c:catAx>
      <c:valAx>
        <c:axId val="64346752"/>
        <c:scaling>
          <c:orientation val="minMax"/>
        </c:scaling>
        <c:axPos val="l"/>
        <c:majorGridlines/>
        <c:numFmt formatCode="h:mm;@" sourceLinked="1"/>
        <c:tickLblPos val="nextTo"/>
        <c:txPr>
          <a:bodyPr/>
          <a:lstStyle/>
          <a:p>
            <a:pPr>
              <a:defRPr>
                <a:latin typeface="Times New Roman" pitchFamily="18" charset="0"/>
                <a:cs typeface="Times New Roman" pitchFamily="18" charset="0"/>
              </a:defRPr>
            </a:pPr>
            <a:endParaRPr lang="en-US"/>
          </a:p>
        </c:txPr>
        <c:crossAx val="64345216"/>
        <c:crosses val="autoZero"/>
        <c:crossBetween val="between"/>
      </c:valAx>
    </c:plotArea>
    <c:legend>
      <c:legendPos val="r"/>
      <c:layout>
        <c:manualLayout>
          <c:xMode val="edge"/>
          <c:yMode val="edge"/>
          <c:x val="0.7241916498656098"/>
          <c:y val="0.23526815890871733"/>
          <c:w val="0.24504188060257073"/>
          <c:h val="0.22435157349624285"/>
        </c:manualLayout>
      </c:layout>
      <c:txPr>
        <a:bodyPr/>
        <a:lstStyle/>
        <a:p>
          <a:pPr>
            <a:defRPr sz="1200">
              <a:latin typeface="Times New Roman" pitchFamily="18" charset="0"/>
              <a:cs typeface="Times New Roman" pitchFamily="18" charset="0"/>
            </a:defRPr>
          </a:pPr>
          <a:endParaRPr lang="en-US"/>
        </a:p>
      </c:txPr>
    </c:legend>
    <c:plotVisOnly val="1"/>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8"/>
  <c:chart>
    <c:autoTitleDeleted val="1"/>
    <c:plotArea>
      <c:layout>
        <c:manualLayout>
          <c:layoutTarget val="inner"/>
          <c:xMode val="edge"/>
          <c:yMode val="edge"/>
          <c:x val="0.10329821963007096"/>
          <c:y val="0.17469962035111555"/>
          <c:w val="0.65020670669286462"/>
          <c:h val="0.38046813881817487"/>
        </c:manualLayout>
      </c:layout>
      <c:barChart>
        <c:barDir val="col"/>
        <c:grouping val="clustered"/>
        <c:ser>
          <c:idx val="0"/>
          <c:order val="0"/>
          <c:tx>
            <c:strRef>
              <c:f>Sheet3!$B$223</c:f>
              <c:strCache>
                <c:ptCount val="1"/>
                <c:pt idx="0">
                  <c:v>Avg. time of giving discharge orders</c:v>
                </c:pt>
              </c:strCache>
            </c:strRef>
          </c:tx>
          <c:dLbls>
            <c:dLbl>
              <c:idx val="3"/>
              <c:layout/>
              <c:showVal val="1"/>
            </c:dLbl>
            <c:dLbl>
              <c:idx val="10"/>
              <c:layout/>
              <c:showVal val="1"/>
            </c:dLbl>
            <c:delete val="1"/>
          </c:dLbls>
          <c:cat>
            <c:strRef>
              <c:f>Sheet3!$A$224:$A$237</c:f>
              <c:strCache>
                <c:ptCount val="14"/>
                <c:pt idx="0">
                  <c:v>Cardiology</c:v>
                </c:pt>
                <c:pt idx="1">
                  <c:v>CTVS</c:v>
                </c:pt>
                <c:pt idx="2">
                  <c:v>Endocrinology</c:v>
                </c:pt>
                <c:pt idx="3">
                  <c:v>ENT</c:v>
                </c:pt>
                <c:pt idx="4">
                  <c:v>Gastrology</c:v>
                </c:pt>
                <c:pt idx="5">
                  <c:v>Gynaecology</c:v>
                </c:pt>
                <c:pt idx="6">
                  <c:v>Medicine</c:v>
                </c:pt>
                <c:pt idx="7">
                  <c:v>Neurosurgery</c:v>
                </c:pt>
                <c:pt idx="8">
                  <c:v>Neurology</c:v>
                </c:pt>
                <c:pt idx="9">
                  <c:v>Paediatrics</c:v>
                </c:pt>
                <c:pt idx="10">
                  <c:v>Plastic-Surgery</c:v>
                </c:pt>
                <c:pt idx="11">
                  <c:v>Respiratory Medicine</c:v>
                </c:pt>
                <c:pt idx="12">
                  <c:v>Surgery</c:v>
                </c:pt>
                <c:pt idx="13">
                  <c:v>Urology</c:v>
                </c:pt>
              </c:strCache>
            </c:strRef>
          </c:cat>
          <c:val>
            <c:numRef>
              <c:f>Sheet3!$B$224:$B$237</c:f>
              <c:numCache>
                <c:formatCode>h:mm;@</c:formatCode>
                <c:ptCount val="14"/>
                <c:pt idx="0">
                  <c:v>0.45277777777777917</c:v>
                </c:pt>
                <c:pt idx="1">
                  <c:v>0.48263888888889045</c:v>
                </c:pt>
                <c:pt idx="2">
                  <c:v>0.4548611111111111</c:v>
                </c:pt>
                <c:pt idx="3">
                  <c:v>0.33333333333333331</c:v>
                </c:pt>
                <c:pt idx="4">
                  <c:v>0.48958333333333331</c:v>
                </c:pt>
                <c:pt idx="5">
                  <c:v>0.44791666666666846</c:v>
                </c:pt>
                <c:pt idx="6">
                  <c:v>0.44375000000000003</c:v>
                </c:pt>
                <c:pt idx="7">
                  <c:v>0.44791666666666846</c:v>
                </c:pt>
                <c:pt idx="8">
                  <c:v>0.53888888888888964</c:v>
                </c:pt>
                <c:pt idx="9">
                  <c:v>0.42847222222222425</c:v>
                </c:pt>
                <c:pt idx="10">
                  <c:v>0.55902777777777779</c:v>
                </c:pt>
                <c:pt idx="11">
                  <c:v>0.43055555555555558</c:v>
                </c:pt>
                <c:pt idx="12">
                  <c:v>0.45</c:v>
                </c:pt>
                <c:pt idx="13">
                  <c:v>0.5</c:v>
                </c:pt>
              </c:numCache>
            </c:numRef>
          </c:val>
        </c:ser>
        <c:axId val="65192704"/>
        <c:axId val="64274816"/>
      </c:barChart>
      <c:catAx>
        <c:axId val="65192704"/>
        <c:scaling>
          <c:orientation val="minMax"/>
        </c:scaling>
        <c:axPos val="b"/>
        <c:tickLblPos val="nextTo"/>
        <c:crossAx val="64274816"/>
        <c:crosses val="autoZero"/>
        <c:auto val="1"/>
        <c:lblAlgn val="ctr"/>
        <c:lblOffset val="100"/>
      </c:catAx>
      <c:valAx>
        <c:axId val="64274816"/>
        <c:scaling>
          <c:orientation val="minMax"/>
        </c:scaling>
        <c:axPos val="l"/>
        <c:majorGridlines/>
        <c:numFmt formatCode="h:mm;@" sourceLinked="1"/>
        <c:tickLblPos val="nextTo"/>
        <c:crossAx val="65192704"/>
        <c:crosses val="autoZero"/>
        <c:crossBetween val="between"/>
      </c:valAx>
    </c:plotArea>
    <c:legend>
      <c:legendPos val="r"/>
      <c:layout>
        <c:manualLayout>
          <c:xMode val="edge"/>
          <c:yMode val="edge"/>
          <c:x val="0.76380684898668161"/>
          <c:y val="0.26744681253655822"/>
          <c:w val="0.21258393658394201"/>
          <c:h val="0.13264846675584754"/>
        </c:manualLayout>
      </c:layout>
    </c:legend>
    <c:plotVisOnly val="1"/>
  </c:chart>
  <c:txPr>
    <a:bodyPr/>
    <a:lstStyle/>
    <a:p>
      <a:pPr>
        <a:defRPr sz="1400"/>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1102496116556899E-2"/>
          <c:y val="0.18670193569553814"/>
          <c:w val="0.69715209705929615"/>
          <c:h val="0.70392033027121614"/>
        </c:manualLayout>
      </c:layout>
      <c:lineChart>
        <c:grouping val="standard"/>
        <c:ser>
          <c:idx val="0"/>
          <c:order val="0"/>
          <c:tx>
            <c:strRef>
              <c:f>Sheet1!$O$1</c:f>
              <c:strCache>
                <c:ptCount val="1"/>
                <c:pt idx="0">
                  <c:v>Time taken in medicine return</c:v>
                </c:pt>
              </c:strCache>
            </c:strRef>
          </c:tx>
          <c:marker>
            <c:symbol val="none"/>
          </c:marker>
          <c:val>
            <c:numRef>
              <c:f>Sheet1!$O$2:$O$211</c:f>
              <c:numCache>
                <c:formatCode>h:mm;@</c:formatCode>
                <c:ptCount val="134"/>
                <c:pt idx="0">
                  <c:v>7.6388888888888834E-3</c:v>
                </c:pt>
                <c:pt idx="1">
                  <c:v>2.2222222222222202E-2</c:v>
                </c:pt>
                <c:pt idx="2">
                  <c:v>2.0833333333333412E-2</c:v>
                </c:pt>
                <c:pt idx="3">
                  <c:v>6.9444444444444527E-3</c:v>
                </c:pt>
                <c:pt idx="4">
                  <c:v>1.2500000000000023E-2</c:v>
                </c:pt>
                <c:pt idx="5">
                  <c:v>2.5000000000000081E-2</c:v>
                </c:pt>
                <c:pt idx="6">
                  <c:v>6.9444444444444527E-3</c:v>
                </c:pt>
                <c:pt idx="7">
                  <c:v>1.3888888888889039E-2</c:v>
                </c:pt>
                <c:pt idx="8">
                  <c:v>2.2222222222222202E-2</c:v>
                </c:pt>
                <c:pt idx="9">
                  <c:v>1.8055555555555561E-2</c:v>
                </c:pt>
                <c:pt idx="10">
                  <c:v>1.8749999999999989E-2</c:v>
                </c:pt>
                <c:pt idx="11">
                  <c:v>5.5555555555555358E-3</c:v>
                </c:pt>
                <c:pt idx="12">
                  <c:v>8.3333333333333228E-3</c:v>
                </c:pt>
                <c:pt idx="13">
                  <c:v>2.5694444444444391E-2</c:v>
                </c:pt>
                <c:pt idx="14">
                  <c:v>1.0416666666666739E-2</c:v>
                </c:pt>
                <c:pt idx="15">
                  <c:v>8.3333333333333228E-3</c:v>
                </c:pt>
                <c:pt idx="16">
                  <c:v>1.7361111111111167E-2</c:v>
                </c:pt>
                <c:pt idx="17">
                  <c:v>3.4722222222222654E-3</c:v>
                </c:pt>
                <c:pt idx="18">
                  <c:v>6.9444444444445004E-3</c:v>
                </c:pt>
                <c:pt idx="19">
                  <c:v>7.6388888888889173E-3</c:v>
                </c:pt>
                <c:pt idx="20">
                  <c:v>4.8611111111110383E-3</c:v>
                </c:pt>
                <c:pt idx="21">
                  <c:v>1.8055555555555561E-2</c:v>
                </c:pt>
                <c:pt idx="22">
                  <c:v>4.8611111111110938E-3</c:v>
                </c:pt>
                <c:pt idx="23">
                  <c:v>6.9444444444444527E-3</c:v>
                </c:pt>
                <c:pt idx="24">
                  <c:v>2.0833333333333412E-2</c:v>
                </c:pt>
                <c:pt idx="25">
                  <c:v>8.3333333333333228E-3</c:v>
                </c:pt>
                <c:pt idx="26">
                  <c:v>8.3333333333333228E-3</c:v>
                </c:pt>
                <c:pt idx="27">
                  <c:v>2.1527777777777965E-2</c:v>
                </c:pt>
                <c:pt idx="28">
                  <c:v>3.333333333333334E-2</c:v>
                </c:pt>
                <c:pt idx="29">
                  <c:v>9.7222222222221877E-3</c:v>
                </c:pt>
                <c:pt idx="30">
                  <c:v>1.1805555555555673E-2</c:v>
                </c:pt>
                <c:pt idx="31">
                  <c:v>4.8611111111111494E-3</c:v>
                </c:pt>
                <c:pt idx="32">
                  <c:v>3.4722222222222099E-3</c:v>
                </c:pt>
                <c:pt idx="33">
                  <c:v>6.2500000000000082E-3</c:v>
                </c:pt>
                <c:pt idx="34">
                  <c:v>6.9444444444445004E-3</c:v>
                </c:pt>
                <c:pt idx="35">
                  <c:v>2.7777777777777996E-3</c:v>
                </c:pt>
                <c:pt idx="36">
                  <c:v>1.1805555555555673E-2</c:v>
                </c:pt>
                <c:pt idx="37">
                  <c:v>1.5972222222222165E-2</c:v>
                </c:pt>
                <c:pt idx="38">
                  <c:v>5.5555555555555358E-3</c:v>
                </c:pt>
                <c:pt idx="39">
                  <c:v>2.7777777777777996E-3</c:v>
                </c:pt>
                <c:pt idx="40">
                  <c:v>4.1666666666666519E-3</c:v>
                </c:pt>
                <c:pt idx="41">
                  <c:v>1.0416666666666682E-2</c:v>
                </c:pt>
                <c:pt idx="42">
                  <c:v>5.5555555555555905E-3</c:v>
                </c:pt>
                <c:pt idx="43">
                  <c:v>1.3888888888889039E-2</c:v>
                </c:pt>
                <c:pt idx="44">
                  <c:v>1.3888888888888923E-2</c:v>
                </c:pt>
                <c:pt idx="45">
                  <c:v>1.3194444444444453E-2</c:v>
                </c:pt>
                <c:pt idx="46">
                  <c:v>2.4305555555555591E-2</c:v>
                </c:pt>
                <c:pt idx="47">
                  <c:v>9.7222222222221877E-3</c:v>
                </c:pt>
                <c:pt idx="48">
                  <c:v>1.1805555555555609E-2</c:v>
                </c:pt>
                <c:pt idx="49">
                  <c:v>2.0833333333333412E-2</c:v>
                </c:pt>
                <c:pt idx="50">
                  <c:v>2.0833333333333412E-2</c:v>
                </c:pt>
                <c:pt idx="51">
                  <c:v>1.597222222222228E-2</c:v>
                </c:pt>
                <c:pt idx="52">
                  <c:v>4.8611111111111494E-3</c:v>
                </c:pt>
                <c:pt idx="53">
                  <c:v>6.9444444444444527E-3</c:v>
                </c:pt>
                <c:pt idx="54">
                  <c:v>1.1111111111111203E-2</c:v>
                </c:pt>
                <c:pt idx="55">
                  <c:v>1.3888888888888923E-2</c:v>
                </c:pt>
                <c:pt idx="56">
                  <c:v>1.1805555555555609E-2</c:v>
                </c:pt>
                <c:pt idx="57">
                  <c:v>1.3888888888888923E-2</c:v>
                </c:pt>
                <c:pt idx="58">
                  <c:v>6.9444444444444527E-3</c:v>
                </c:pt>
                <c:pt idx="59">
                  <c:v>4.1666666666666519E-3</c:v>
                </c:pt>
                <c:pt idx="60">
                  <c:v>6.9444444444445004E-3</c:v>
                </c:pt>
                <c:pt idx="61">
                  <c:v>4.1666666666667065E-3</c:v>
                </c:pt>
                <c:pt idx="62">
                  <c:v>6.249999999999957E-3</c:v>
                </c:pt>
                <c:pt idx="63">
                  <c:v>6.9444444444444527E-3</c:v>
                </c:pt>
                <c:pt idx="64">
                  <c:v>1.8055555555555561E-2</c:v>
                </c:pt>
                <c:pt idx="65">
                  <c:v>2.7777777777777996E-3</c:v>
                </c:pt>
                <c:pt idx="66">
                  <c:v>1.0416666666666682E-2</c:v>
                </c:pt>
                <c:pt idx="67">
                  <c:v>1.0416666666666682E-2</c:v>
                </c:pt>
                <c:pt idx="68">
                  <c:v>4.8611111111110383E-3</c:v>
                </c:pt>
                <c:pt idx="69">
                  <c:v>4.8611111111110938E-3</c:v>
                </c:pt>
                <c:pt idx="70">
                  <c:v>1.3888888888888923E-2</c:v>
                </c:pt>
                <c:pt idx="71">
                  <c:v>1.5972222222222165E-2</c:v>
                </c:pt>
                <c:pt idx="72">
                  <c:v>1.0416666666666631E-2</c:v>
                </c:pt>
                <c:pt idx="73">
                  <c:v>4.8611111111110938E-3</c:v>
                </c:pt>
                <c:pt idx="74">
                  <c:v>3.4722222222222099E-3</c:v>
                </c:pt>
                <c:pt idx="75">
                  <c:v>1.0416666666666739E-2</c:v>
                </c:pt>
                <c:pt idx="76">
                  <c:v>1.5277777777777781E-2</c:v>
                </c:pt>
                <c:pt idx="77">
                  <c:v>1.1111111111111101E-2</c:v>
                </c:pt>
                <c:pt idx="78">
                  <c:v>2.0833333333333412E-2</c:v>
                </c:pt>
                <c:pt idx="79">
                  <c:v>1.1111111111111141E-2</c:v>
                </c:pt>
                <c:pt idx="80">
                  <c:v>1.8055555555555609E-2</c:v>
                </c:pt>
                <c:pt idx="81">
                  <c:v>9.7222222222221877E-3</c:v>
                </c:pt>
                <c:pt idx="82">
                  <c:v>8.3333333333333228E-3</c:v>
                </c:pt>
                <c:pt idx="83">
                  <c:v>6.2500000000000524E-3</c:v>
                </c:pt>
                <c:pt idx="84">
                  <c:v>4.1666666666666519E-3</c:v>
                </c:pt>
                <c:pt idx="85">
                  <c:v>2.9861111111111092E-2</c:v>
                </c:pt>
                <c:pt idx="86">
                  <c:v>2.8472222222222242E-2</c:v>
                </c:pt>
                <c:pt idx="87">
                  <c:v>3.125E-2</c:v>
                </c:pt>
                <c:pt idx="88">
                  <c:v>2.916666666666673E-2</c:v>
                </c:pt>
                <c:pt idx="89">
                  <c:v>1.1111111111111101E-2</c:v>
                </c:pt>
                <c:pt idx="90">
                  <c:v>6.9444444444444527E-3</c:v>
                </c:pt>
                <c:pt idx="91">
                  <c:v>1.0416666666666631E-2</c:v>
                </c:pt>
                <c:pt idx="92">
                  <c:v>6.9444444444444527E-3</c:v>
                </c:pt>
                <c:pt idx="93">
                  <c:v>1.3888888888888923E-2</c:v>
                </c:pt>
                <c:pt idx="94">
                  <c:v>5.5555555555556468E-3</c:v>
                </c:pt>
                <c:pt idx="95">
                  <c:v>4.1666666666666519E-3</c:v>
                </c:pt>
                <c:pt idx="96">
                  <c:v>2.6388888888888847E-2</c:v>
                </c:pt>
                <c:pt idx="97">
                  <c:v>4.8611111111111494E-3</c:v>
                </c:pt>
                <c:pt idx="98">
                  <c:v>8.3333333333333766E-3</c:v>
                </c:pt>
                <c:pt idx="99">
                  <c:v>4.6527777777777765E-2</c:v>
                </c:pt>
                <c:pt idx="100">
                  <c:v>1.0416666666666682E-2</c:v>
                </c:pt>
                <c:pt idx="101">
                  <c:v>1.7361111111111063E-2</c:v>
                </c:pt>
                <c:pt idx="102">
                  <c:v>1.1111111111111141E-2</c:v>
                </c:pt>
                <c:pt idx="103">
                  <c:v>5.5555555555555358E-3</c:v>
                </c:pt>
                <c:pt idx="104">
                  <c:v>6.9444444444444527E-3</c:v>
                </c:pt>
                <c:pt idx="105">
                  <c:v>7.6388888888888834E-3</c:v>
                </c:pt>
                <c:pt idx="106">
                  <c:v>2.0833333333333412E-2</c:v>
                </c:pt>
                <c:pt idx="107">
                  <c:v>6.9444444444445733E-3</c:v>
                </c:pt>
                <c:pt idx="108">
                  <c:v>2.499999999999997E-2</c:v>
                </c:pt>
                <c:pt idx="109">
                  <c:v>2.4305555555555591E-2</c:v>
                </c:pt>
                <c:pt idx="110">
                  <c:v>4.1666666666666519E-3</c:v>
                </c:pt>
                <c:pt idx="111">
                  <c:v>1.6666666666666725E-2</c:v>
                </c:pt>
                <c:pt idx="112">
                  <c:v>9.0277777777777457E-3</c:v>
                </c:pt>
                <c:pt idx="113">
                  <c:v>8.3333333333333766E-3</c:v>
                </c:pt>
                <c:pt idx="114">
                  <c:v>6.2500000000000082E-3</c:v>
                </c:pt>
                <c:pt idx="115">
                  <c:v>1.1111111111111141E-2</c:v>
                </c:pt>
                <c:pt idx="116">
                  <c:v>1.0416666666666682E-2</c:v>
                </c:pt>
                <c:pt idx="117">
                  <c:v>1.0416666666666682E-2</c:v>
                </c:pt>
                <c:pt idx="118">
                  <c:v>5.5555555555555358E-3</c:v>
                </c:pt>
                <c:pt idx="119">
                  <c:v>7.6388888888889173E-3</c:v>
                </c:pt>
                <c:pt idx="120">
                  <c:v>7.6388888888889173E-3</c:v>
                </c:pt>
                <c:pt idx="121">
                  <c:v>6.2500000000000524E-3</c:v>
                </c:pt>
                <c:pt idx="122">
                  <c:v>1.3888888888888923E-2</c:v>
                </c:pt>
                <c:pt idx="123">
                  <c:v>2.0138888888888807E-2</c:v>
                </c:pt>
                <c:pt idx="124">
                  <c:v>9.7222222222221877E-3</c:v>
                </c:pt>
                <c:pt idx="125">
                  <c:v>7.6388888888888834E-3</c:v>
                </c:pt>
                <c:pt idx="126">
                  <c:v>5.5555555555555905E-3</c:v>
                </c:pt>
                <c:pt idx="127">
                  <c:v>4.8611111111110938E-3</c:v>
                </c:pt>
                <c:pt idx="128">
                  <c:v>4.1666666666666519E-3</c:v>
                </c:pt>
                <c:pt idx="129">
                  <c:v>6.9444444444445733E-3</c:v>
                </c:pt>
                <c:pt idx="130">
                  <c:v>1.1805555555555673E-2</c:v>
                </c:pt>
                <c:pt idx="131">
                  <c:v>9.7222222222222727E-3</c:v>
                </c:pt>
                <c:pt idx="132">
                  <c:v>1.0416666666666682E-2</c:v>
                </c:pt>
                <c:pt idx="133">
                  <c:v>1.7361111111111167E-2</c:v>
                </c:pt>
              </c:numCache>
            </c:numRef>
          </c:val>
        </c:ser>
        <c:ser>
          <c:idx val="1"/>
          <c:order val="1"/>
          <c:tx>
            <c:strRef>
              <c:f>Sheet1!$P$1</c:f>
              <c:strCache>
                <c:ptCount val="1"/>
                <c:pt idx="0">
                  <c:v>Average time taken in medicine  return</c:v>
                </c:pt>
              </c:strCache>
            </c:strRef>
          </c:tx>
          <c:spPr>
            <a:ln w="38100">
              <a:solidFill>
                <a:srgbClr val="7030A0"/>
              </a:solidFill>
            </a:ln>
          </c:spPr>
          <c:marker>
            <c:symbol val="none"/>
          </c:marker>
          <c:val>
            <c:numRef>
              <c:f>Sheet1!$P$2:$P$211</c:f>
              <c:numCache>
                <c:formatCode>h:mm;@</c:formatCode>
                <c:ptCount val="134"/>
                <c:pt idx="0">
                  <c:v>2.7083333333333452E-2</c:v>
                </c:pt>
                <c:pt idx="1">
                  <c:v>2.7083333333333452E-2</c:v>
                </c:pt>
                <c:pt idx="2">
                  <c:v>2.7083333333333452E-2</c:v>
                </c:pt>
                <c:pt idx="3">
                  <c:v>2.7083333333333452E-2</c:v>
                </c:pt>
                <c:pt idx="4">
                  <c:v>2.7083333333333452E-2</c:v>
                </c:pt>
                <c:pt idx="5">
                  <c:v>2.7083333333333452E-2</c:v>
                </c:pt>
                <c:pt idx="6">
                  <c:v>2.7083333333333452E-2</c:v>
                </c:pt>
                <c:pt idx="7">
                  <c:v>2.7083333333333452E-2</c:v>
                </c:pt>
                <c:pt idx="8">
                  <c:v>2.7083333333333452E-2</c:v>
                </c:pt>
                <c:pt idx="9">
                  <c:v>2.7083333333333452E-2</c:v>
                </c:pt>
                <c:pt idx="10">
                  <c:v>2.7083333333333452E-2</c:v>
                </c:pt>
                <c:pt idx="11">
                  <c:v>2.7083333333333452E-2</c:v>
                </c:pt>
                <c:pt idx="12">
                  <c:v>2.7083333333333452E-2</c:v>
                </c:pt>
                <c:pt idx="13">
                  <c:v>2.7083333333333452E-2</c:v>
                </c:pt>
                <c:pt idx="14">
                  <c:v>2.7083333333333452E-2</c:v>
                </c:pt>
                <c:pt idx="15">
                  <c:v>2.7083333333333452E-2</c:v>
                </c:pt>
                <c:pt idx="16">
                  <c:v>2.7083333333333452E-2</c:v>
                </c:pt>
                <c:pt idx="17">
                  <c:v>2.7083333333333452E-2</c:v>
                </c:pt>
                <c:pt idx="18">
                  <c:v>2.7083333333333452E-2</c:v>
                </c:pt>
                <c:pt idx="19">
                  <c:v>2.7083333333333452E-2</c:v>
                </c:pt>
                <c:pt idx="20">
                  <c:v>2.7083333333333452E-2</c:v>
                </c:pt>
                <c:pt idx="21">
                  <c:v>2.7083333333333452E-2</c:v>
                </c:pt>
                <c:pt idx="22">
                  <c:v>2.7083333333333452E-2</c:v>
                </c:pt>
                <c:pt idx="23">
                  <c:v>2.7083333333333452E-2</c:v>
                </c:pt>
                <c:pt idx="24">
                  <c:v>2.7083333333333452E-2</c:v>
                </c:pt>
                <c:pt idx="25">
                  <c:v>2.7083333333333452E-2</c:v>
                </c:pt>
                <c:pt idx="26">
                  <c:v>2.7083333333333452E-2</c:v>
                </c:pt>
                <c:pt idx="27">
                  <c:v>2.7083333333333452E-2</c:v>
                </c:pt>
                <c:pt idx="28">
                  <c:v>2.7083333333333452E-2</c:v>
                </c:pt>
                <c:pt idx="29">
                  <c:v>2.7083333333333452E-2</c:v>
                </c:pt>
                <c:pt idx="30">
                  <c:v>2.7083333333333452E-2</c:v>
                </c:pt>
                <c:pt idx="31">
                  <c:v>2.7083333333333452E-2</c:v>
                </c:pt>
                <c:pt idx="32">
                  <c:v>2.7083333333333452E-2</c:v>
                </c:pt>
                <c:pt idx="33">
                  <c:v>2.7083333333333452E-2</c:v>
                </c:pt>
                <c:pt idx="34">
                  <c:v>2.7083333333333452E-2</c:v>
                </c:pt>
                <c:pt idx="35">
                  <c:v>2.7083333333333452E-2</c:v>
                </c:pt>
                <c:pt idx="36">
                  <c:v>2.7083333333333452E-2</c:v>
                </c:pt>
                <c:pt idx="37">
                  <c:v>2.7083333333333452E-2</c:v>
                </c:pt>
                <c:pt idx="38">
                  <c:v>2.7083333333333452E-2</c:v>
                </c:pt>
                <c:pt idx="39">
                  <c:v>2.7083333333333452E-2</c:v>
                </c:pt>
                <c:pt idx="40">
                  <c:v>2.7083333333333452E-2</c:v>
                </c:pt>
                <c:pt idx="41">
                  <c:v>2.7083333333333452E-2</c:v>
                </c:pt>
                <c:pt idx="42">
                  <c:v>2.7083333333333452E-2</c:v>
                </c:pt>
                <c:pt idx="43">
                  <c:v>2.7083333333333452E-2</c:v>
                </c:pt>
                <c:pt idx="44">
                  <c:v>2.7083333333333452E-2</c:v>
                </c:pt>
                <c:pt idx="45">
                  <c:v>2.7083333333333452E-2</c:v>
                </c:pt>
                <c:pt idx="46">
                  <c:v>2.7083333333333452E-2</c:v>
                </c:pt>
                <c:pt idx="47">
                  <c:v>2.7083333333333452E-2</c:v>
                </c:pt>
                <c:pt idx="48">
                  <c:v>2.7083333333333452E-2</c:v>
                </c:pt>
                <c:pt idx="49">
                  <c:v>2.7083333333333452E-2</c:v>
                </c:pt>
                <c:pt idx="50">
                  <c:v>2.7083333333333452E-2</c:v>
                </c:pt>
                <c:pt idx="51">
                  <c:v>2.7083333333333452E-2</c:v>
                </c:pt>
                <c:pt idx="52">
                  <c:v>2.7083333333333452E-2</c:v>
                </c:pt>
                <c:pt idx="53">
                  <c:v>2.7083333333333452E-2</c:v>
                </c:pt>
                <c:pt idx="54">
                  <c:v>2.7083333333333452E-2</c:v>
                </c:pt>
                <c:pt idx="55">
                  <c:v>2.7083333333333452E-2</c:v>
                </c:pt>
                <c:pt idx="56">
                  <c:v>2.7083333333333452E-2</c:v>
                </c:pt>
                <c:pt idx="57">
                  <c:v>2.7083333333333452E-2</c:v>
                </c:pt>
                <c:pt idx="58">
                  <c:v>2.7083333333333452E-2</c:v>
                </c:pt>
                <c:pt idx="59">
                  <c:v>2.7083333333333452E-2</c:v>
                </c:pt>
                <c:pt idx="60">
                  <c:v>2.7083333333333452E-2</c:v>
                </c:pt>
                <c:pt idx="61">
                  <c:v>2.7083333333333452E-2</c:v>
                </c:pt>
                <c:pt idx="62">
                  <c:v>2.7083333333333452E-2</c:v>
                </c:pt>
                <c:pt idx="63">
                  <c:v>2.7083333333333452E-2</c:v>
                </c:pt>
                <c:pt idx="64">
                  <c:v>2.7083333333333452E-2</c:v>
                </c:pt>
                <c:pt idx="65">
                  <c:v>2.7083333333333452E-2</c:v>
                </c:pt>
                <c:pt idx="66">
                  <c:v>2.7083333333333452E-2</c:v>
                </c:pt>
                <c:pt idx="67">
                  <c:v>2.7083333333333452E-2</c:v>
                </c:pt>
                <c:pt idx="68">
                  <c:v>2.7083333333333452E-2</c:v>
                </c:pt>
                <c:pt idx="69">
                  <c:v>2.7083333333333452E-2</c:v>
                </c:pt>
                <c:pt idx="70">
                  <c:v>2.7083333333333452E-2</c:v>
                </c:pt>
                <c:pt idx="71">
                  <c:v>2.7083333333333452E-2</c:v>
                </c:pt>
                <c:pt idx="72">
                  <c:v>2.7083333333333452E-2</c:v>
                </c:pt>
                <c:pt idx="73">
                  <c:v>2.7083333333333452E-2</c:v>
                </c:pt>
                <c:pt idx="74">
                  <c:v>2.7083333333333452E-2</c:v>
                </c:pt>
                <c:pt idx="75">
                  <c:v>2.7083333333333452E-2</c:v>
                </c:pt>
                <c:pt idx="76">
                  <c:v>2.7083333333333452E-2</c:v>
                </c:pt>
                <c:pt idx="77">
                  <c:v>2.7083333333333452E-2</c:v>
                </c:pt>
                <c:pt idx="78">
                  <c:v>2.7083333333333452E-2</c:v>
                </c:pt>
                <c:pt idx="79">
                  <c:v>2.7083333333333452E-2</c:v>
                </c:pt>
                <c:pt idx="80">
                  <c:v>2.7083333333333452E-2</c:v>
                </c:pt>
                <c:pt idx="81">
                  <c:v>2.7083333333333452E-2</c:v>
                </c:pt>
                <c:pt idx="82">
                  <c:v>2.7083333333333452E-2</c:v>
                </c:pt>
                <c:pt idx="83">
                  <c:v>2.7083333333333452E-2</c:v>
                </c:pt>
                <c:pt idx="84">
                  <c:v>2.7083333333333452E-2</c:v>
                </c:pt>
                <c:pt idx="85">
                  <c:v>2.7083333333333452E-2</c:v>
                </c:pt>
                <c:pt idx="86">
                  <c:v>2.7083333333333452E-2</c:v>
                </c:pt>
                <c:pt idx="87">
                  <c:v>2.7083333333333452E-2</c:v>
                </c:pt>
                <c:pt idx="88">
                  <c:v>2.7083333333333452E-2</c:v>
                </c:pt>
                <c:pt idx="89">
                  <c:v>2.7083333333333452E-2</c:v>
                </c:pt>
                <c:pt idx="90">
                  <c:v>2.7083333333333452E-2</c:v>
                </c:pt>
                <c:pt idx="91">
                  <c:v>2.7083333333333452E-2</c:v>
                </c:pt>
                <c:pt idx="92">
                  <c:v>2.7083333333333452E-2</c:v>
                </c:pt>
                <c:pt idx="93">
                  <c:v>2.7083333333333452E-2</c:v>
                </c:pt>
                <c:pt idx="94">
                  <c:v>2.7083333333333452E-2</c:v>
                </c:pt>
                <c:pt idx="95">
                  <c:v>2.7083333333333452E-2</c:v>
                </c:pt>
                <c:pt idx="96">
                  <c:v>2.7083333333333452E-2</c:v>
                </c:pt>
                <c:pt idx="97">
                  <c:v>2.7083333333333452E-2</c:v>
                </c:pt>
                <c:pt idx="98">
                  <c:v>2.7083333333333452E-2</c:v>
                </c:pt>
                <c:pt idx="99">
                  <c:v>2.7083333333333452E-2</c:v>
                </c:pt>
                <c:pt idx="100">
                  <c:v>2.7083333333333452E-2</c:v>
                </c:pt>
                <c:pt idx="101">
                  <c:v>2.7083333333333452E-2</c:v>
                </c:pt>
                <c:pt idx="102">
                  <c:v>2.7083333333333452E-2</c:v>
                </c:pt>
                <c:pt idx="103">
                  <c:v>2.7083333333333452E-2</c:v>
                </c:pt>
                <c:pt idx="104">
                  <c:v>2.7083333333333452E-2</c:v>
                </c:pt>
                <c:pt idx="105">
                  <c:v>2.7083333333333452E-2</c:v>
                </c:pt>
                <c:pt idx="106">
                  <c:v>2.7083333333333452E-2</c:v>
                </c:pt>
                <c:pt idx="107">
                  <c:v>2.7083333333333452E-2</c:v>
                </c:pt>
                <c:pt idx="108">
                  <c:v>2.7083333333333452E-2</c:v>
                </c:pt>
                <c:pt idx="109">
                  <c:v>2.7083333333333452E-2</c:v>
                </c:pt>
                <c:pt idx="110">
                  <c:v>2.7083333333333452E-2</c:v>
                </c:pt>
                <c:pt idx="111">
                  <c:v>2.7083333333333452E-2</c:v>
                </c:pt>
                <c:pt idx="112">
                  <c:v>2.7083333333333452E-2</c:v>
                </c:pt>
                <c:pt idx="113">
                  <c:v>2.7083333333333452E-2</c:v>
                </c:pt>
                <c:pt idx="114">
                  <c:v>2.7083333333333452E-2</c:v>
                </c:pt>
                <c:pt idx="115">
                  <c:v>2.7083333333333452E-2</c:v>
                </c:pt>
                <c:pt idx="116">
                  <c:v>2.7083333333333452E-2</c:v>
                </c:pt>
                <c:pt idx="117">
                  <c:v>2.7083333333333452E-2</c:v>
                </c:pt>
                <c:pt idx="118">
                  <c:v>2.7083333333333452E-2</c:v>
                </c:pt>
                <c:pt idx="119">
                  <c:v>2.7083333333333452E-2</c:v>
                </c:pt>
                <c:pt idx="120">
                  <c:v>2.7083333333333452E-2</c:v>
                </c:pt>
                <c:pt idx="121">
                  <c:v>2.7083333333333452E-2</c:v>
                </c:pt>
                <c:pt idx="122">
                  <c:v>2.7083333333333452E-2</c:v>
                </c:pt>
                <c:pt idx="123">
                  <c:v>2.7083333333333452E-2</c:v>
                </c:pt>
                <c:pt idx="124">
                  <c:v>2.7083333333333452E-2</c:v>
                </c:pt>
                <c:pt idx="125">
                  <c:v>2.7083333333333452E-2</c:v>
                </c:pt>
                <c:pt idx="126">
                  <c:v>2.7083333333333452E-2</c:v>
                </c:pt>
                <c:pt idx="127">
                  <c:v>2.7083333333333452E-2</c:v>
                </c:pt>
                <c:pt idx="128">
                  <c:v>2.7083333333333452E-2</c:v>
                </c:pt>
                <c:pt idx="129">
                  <c:v>2.7083333333333452E-2</c:v>
                </c:pt>
                <c:pt idx="130">
                  <c:v>2.7083333333333452E-2</c:v>
                </c:pt>
                <c:pt idx="131">
                  <c:v>2.7083333333333452E-2</c:v>
                </c:pt>
                <c:pt idx="132">
                  <c:v>2.7083333333333452E-2</c:v>
                </c:pt>
                <c:pt idx="133">
                  <c:v>2.7083333333333452E-2</c:v>
                </c:pt>
              </c:numCache>
            </c:numRef>
          </c:val>
        </c:ser>
        <c:marker val="1"/>
        <c:axId val="65197184"/>
        <c:axId val="65198720"/>
      </c:lineChart>
      <c:catAx>
        <c:axId val="65197184"/>
        <c:scaling>
          <c:orientation val="minMax"/>
        </c:scaling>
        <c:axPos val="b"/>
        <c:tickLblPos val="nextTo"/>
        <c:crossAx val="65198720"/>
        <c:crosses val="autoZero"/>
        <c:auto val="1"/>
        <c:lblAlgn val="ctr"/>
        <c:lblOffset val="100"/>
      </c:catAx>
      <c:valAx>
        <c:axId val="65198720"/>
        <c:scaling>
          <c:orientation val="minMax"/>
        </c:scaling>
        <c:axPos val="l"/>
        <c:majorGridlines/>
        <c:numFmt formatCode="h:mm;@" sourceLinked="1"/>
        <c:tickLblPos val="nextTo"/>
        <c:crossAx val="65197184"/>
        <c:crosses val="autoZero"/>
        <c:crossBetween val="between"/>
      </c:valAx>
    </c:plotArea>
    <c:legend>
      <c:legendPos val="r"/>
      <c:layout>
        <c:manualLayout>
          <c:xMode val="edge"/>
          <c:yMode val="edge"/>
          <c:x val="0.80770218223139145"/>
          <c:y val="0.2012771372244169"/>
          <c:w val="0.17525041349431741"/>
          <c:h val="0.38143741161160488"/>
        </c:manualLayout>
      </c:layout>
      <c:txPr>
        <a:bodyPr/>
        <a:lstStyle/>
        <a:p>
          <a:pPr>
            <a:defRPr sz="1400">
              <a:latin typeface="Times New Roman" pitchFamily="18" charset="0"/>
              <a:cs typeface="Times New Roman" pitchFamily="18" charset="0"/>
            </a:defRPr>
          </a:pPr>
          <a:endParaRPr lang="en-US"/>
        </a:p>
      </c:txPr>
    </c:legend>
    <c:plotVisOnly val="1"/>
  </c:chart>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5.8067375886524823E-2"/>
          <c:y val="9.9589592111037545E-2"/>
          <c:w val="0.75461132518009755"/>
          <c:h val="0.73612425785147428"/>
        </c:manualLayout>
      </c:layout>
      <c:lineChart>
        <c:grouping val="standard"/>
        <c:ser>
          <c:idx val="0"/>
          <c:order val="0"/>
          <c:tx>
            <c:strRef>
              <c:f>Sheet1!$P$1</c:f>
              <c:strCache>
                <c:ptCount val="1"/>
                <c:pt idx="0">
                  <c:v>Time taken in billing</c:v>
                </c:pt>
              </c:strCache>
            </c:strRef>
          </c:tx>
          <c:marker>
            <c:symbol val="none"/>
          </c:marker>
          <c:val>
            <c:numRef>
              <c:f>Sheet1!$P$2:$P$211</c:f>
              <c:numCache>
                <c:formatCode>h:mm;@</c:formatCode>
                <c:ptCount val="210"/>
                <c:pt idx="0">
                  <c:v>6.2500000000000083E-2</c:v>
                </c:pt>
                <c:pt idx="1">
                  <c:v>0.14583333333333406</c:v>
                </c:pt>
                <c:pt idx="2">
                  <c:v>4.3750000000000011E-2</c:v>
                </c:pt>
                <c:pt idx="3">
                  <c:v>4.5138888888888895E-2</c:v>
                </c:pt>
                <c:pt idx="4">
                  <c:v>2.4305555555555591E-2</c:v>
                </c:pt>
                <c:pt idx="5">
                  <c:v>2.777777777777803E-2</c:v>
                </c:pt>
                <c:pt idx="6">
                  <c:v>5.2083333333333738E-2</c:v>
                </c:pt>
                <c:pt idx="7">
                  <c:v>1.0416666666666682E-2</c:v>
                </c:pt>
                <c:pt idx="8">
                  <c:v>3.819444444444442E-2</c:v>
                </c:pt>
                <c:pt idx="9">
                  <c:v>3.819444444444442E-2</c:v>
                </c:pt>
                <c:pt idx="10">
                  <c:v>8.3333333333333343E-2</c:v>
                </c:pt>
                <c:pt idx="11">
                  <c:v>6.5972222222222224E-2</c:v>
                </c:pt>
                <c:pt idx="12">
                  <c:v>8.3333333333333398E-2</c:v>
                </c:pt>
                <c:pt idx="13">
                  <c:v>8.3333333333333343E-2</c:v>
                </c:pt>
                <c:pt idx="14">
                  <c:v>5.5555555555555455E-2</c:v>
                </c:pt>
                <c:pt idx="15">
                  <c:v>5.2083333333333738E-2</c:v>
                </c:pt>
                <c:pt idx="16">
                  <c:v>4.8611111111111174E-2</c:v>
                </c:pt>
                <c:pt idx="17">
                  <c:v>1.7361111111111167E-2</c:v>
                </c:pt>
                <c:pt idx="18">
                  <c:v>8.6805555555555525E-2</c:v>
                </c:pt>
                <c:pt idx="19">
                  <c:v>3.125E-2</c:v>
                </c:pt>
                <c:pt idx="20">
                  <c:v>1.7361111111111063E-2</c:v>
                </c:pt>
                <c:pt idx="21">
                  <c:v>4.8611111111111084E-2</c:v>
                </c:pt>
                <c:pt idx="22">
                  <c:v>4.8611111111111084E-2</c:v>
                </c:pt>
                <c:pt idx="23">
                  <c:v>0.12638888888888883</c:v>
                </c:pt>
                <c:pt idx="24">
                  <c:v>0.12638888888888883</c:v>
                </c:pt>
                <c:pt idx="25">
                  <c:v>0.11111111111111106</c:v>
                </c:pt>
                <c:pt idx="26">
                  <c:v>0.11111111111111106</c:v>
                </c:pt>
                <c:pt idx="27">
                  <c:v>7.2916666666666824E-2</c:v>
                </c:pt>
                <c:pt idx="28">
                  <c:v>2.7777777777778154E-2</c:v>
                </c:pt>
                <c:pt idx="29">
                  <c:v>1.7361111111111063E-2</c:v>
                </c:pt>
                <c:pt idx="30">
                  <c:v>5.9027777777777762E-2</c:v>
                </c:pt>
                <c:pt idx="31">
                  <c:v>3.472222222222221E-2</c:v>
                </c:pt>
                <c:pt idx="32">
                  <c:v>2.7777777777777991E-2</c:v>
                </c:pt>
                <c:pt idx="33">
                  <c:v>2.7777777777777991E-2</c:v>
                </c:pt>
                <c:pt idx="34">
                  <c:v>7.9861111111111563E-2</c:v>
                </c:pt>
                <c:pt idx="35">
                  <c:v>6.25E-2</c:v>
                </c:pt>
                <c:pt idx="36">
                  <c:v>6.9444444444444434E-2</c:v>
                </c:pt>
                <c:pt idx="37">
                  <c:v>3.472222222222221E-2</c:v>
                </c:pt>
                <c:pt idx="38">
                  <c:v>3.472222222222221E-2</c:v>
                </c:pt>
                <c:pt idx="39">
                  <c:v>2.1527777777777857E-2</c:v>
                </c:pt>
                <c:pt idx="40">
                  <c:v>4.5138888888888853E-2</c:v>
                </c:pt>
                <c:pt idx="41">
                  <c:v>4.5138888888888853E-2</c:v>
                </c:pt>
                <c:pt idx="42">
                  <c:v>2.4305555555555591E-2</c:v>
                </c:pt>
                <c:pt idx="43">
                  <c:v>8.3333333333333398E-2</c:v>
                </c:pt>
                <c:pt idx="44">
                  <c:v>8.6805555555555525E-2</c:v>
                </c:pt>
                <c:pt idx="45">
                  <c:v>8.3333333333333343E-2</c:v>
                </c:pt>
                <c:pt idx="46">
                  <c:v>7.3611111111111127E-2</c:v>
                </c:pt>
                <c:pt idx="47">
                  <c:v>4.8611111111111174E-2</c:v>
                </c:pt>
                <c:pt idx="48">
                  <c:v>4.8611111111111174E-2</c:v>
                </c:pt>
                <c:pt idx="49">
                  <c:v>7.0833333333333692E-2</c:v>
                </c:pt>
                <c:pt idx="50">
                  <c:v>4.166666666666663E-2</c:v>
                </c:pt>
                <c:pt idx="51">
                  <c:v>9.0277777777777832E-2</c:v>
                </c:pt>
                <c:pt idx="52">
                  <c:v>3.819444444444442E-2</c:v>
                </c:pt>
                <c:pt idx="53">
                  <c:v>5.6944444444444506E-2</c:v>
                </c:pt>
                <c:pt idx="54">
                  <c:v>3.4722222222222265E-2</c:v>
                </c:pt>
                <c:pt idx="55">
                  <c:v>9.1666666666667243E-2</c:v>
                </c:pt>
                <c:pt idx="56">
                  <c:v>2.4305555555555591E-2</c:v>
                </c:pt>
                <c:pt idx="57">
                  <c:v>4.166666666666663E-2</c:v>
                </c:pt>
                <c:pt idx="58">
                  <c:v>2.7777777777777991E-2</c:v>
                </c:pt>
                <c:pt idx="59">
                  <c:v>3.8194444444444475E-2</c:v>
                </c:pt>
                <c:pt idx="60">
                  <c:v>5.5555555555555455E-2</c:v>
                </c:pt>
                <c:pt idx="61">
                  <c:v>5.2083333333333676E-2</c:v>
                </c:pt>
                <c:pt idx="62">
                  <c:v>2.7777777777777991E-2</c:v>
                </c:pt>
                <c:pt idx="63">
                  <c:v>2.7777777777777991E-2</c:v>
                </c:pt>
                <c:pt idx="64">
                  <c:v>1.5277777777777725E-2</c:v>
                </c:pt>
                <c:pt idx="65">
                  <c:v>2.0833333333333412E-2</c:v>
                </c:pt>
                <c:pt idx="66">
                  <c:v>2.0833333333333412E-2</c:v>
                </c:pt>
                <c:pt idx="67">
                  <c:v>2.0833333333333412E-2</c:v>
                </c:pt>
                <c:pt idx="68">
                  <c:v>2.4305555555555591E-2</c:v>
                </c:pt>
                <c:pt idx="69">
                  <c:v>2.4305555555555591E-2</c:v>
                </c:pt>
                <c:pt idx="70">
                  <c:v>5.2083333333333738E-2</c:v>
                </c:pt>
                <c:pt idx="71">
                  <c:v>2.7777777777777991E-2</c:v>
                </c:pt>
                <c:pt idx="72">
                  <c:v>2.2222222222222202E-2</c:v>
                </c:pt>
                <c:pt idx="73">
                  <c:v>3.125E-2</c:v>
                </c:pt>
                <c:pt idx="74">
                  <c:v>2.7777777777778154E-2</c:v>
                </c:pt>
                <c:pt idx="75">
                  <c:v>6.25E-2</c:v>
                </c:pt>
                <c:pt idx="76">
                  <c:v>6.9444444444444503E-2</c:v>
                </c:pt>
                <c:pt idx="77">
                  <c:v>4.5138888888888895E-2</c:v>
                </c:pt>
                <c:pt idx="78">
                  <c:v>4.5138888888888895E-2</c:v>
                </c:pt>
                <c:pt idx="79">
                  <c:v>2.777777777777803E-2</c:v>
                </c:pt>
                <c:pt idx="80">
                  <c:v>2.777777777777803E-2</c:v>
                </c:pt>
                <c:pt idx="81">
                  <c:v>0.10763888888888892</c:v>
                </c:pt>
                <c:pt idx="82">
                  <c:v>7.9861111111111521E-2</c:v>
                </c:pt>
                <c:pt idx="83">
                  <c:v>7.9861111111111521E-2</c:v>
                </c:pt>
                <c:pt idx="84">
                  <c:v>6.9444444444444434E-2</c:v>
                </c:pt>
                <c:pt idx="85">
                  <c:v>0.15625000000000044</c:v>
                </c:pt>
                <c:pt idx="86">
                  <c:v>1.6666666666666701E-2</c:v>
                </c:pt>
                <c:pt idx="87">
                  <c:v>7.6388888888888895E-2</c:v>
                </c:pt>
                <c:pt idx="88">
                  <c:v>7.9861111111111494E-2</c:v>
                </c:pt>
                <c:pt idx="89">
                  <c:v>4.1666666666666692E-2</c:v>
                </c:pt>
                <c:pt idx="90">
                  <c:v>4.1666666666666692E-2</c:v>
                </c:pt>
                <c:pt idx="91">
                  <c:v>5.902777777777779E-2</c:v>
                </c:pt>
                <c:pt idx="92">
                  <c:v>5.902777777777779E-2</c:v>
                </c:pt>
                <c:pt idx="93">
                  <c:v>4.3750000000000074E-2</c:v>
                </c:pt>
                <c:pt idx="94">
                  <c:v>6.5972222222222404E-2</c:v>
                </c:pt>
                <c:pt idx="95">
                  <c:v>4.1666666666666692E-2</c:v>
                </c:pt>
                <c:pt idx="96">
                  <c:v>2.4305555555555591E-2</c:v>
                </c:pt>
                <c:pt idx="97">
                  <c:v>4.8611111111111174E-2</c:v>
                </c:pt>
                <c:pt idx="98">
                  <c:v>3.125E-2</c:v>
                </c:pt>
                <c:pt idx="99">
                  <c:v>4.166666666666663E-2</c:v>
                </c:pt>
                <c:pt idx="100">
                  <c:v>1.388888888888903E-2</c:v>
                </c:pt>
                <c:pt idx="101">
                  <c:v>1.388888888888903E-2</c:v>
                </c:pt>
                <c:pt idx="102">
                  <c:v>2.7777777777777991E-2</c:v>
                </c:pt>
                <c:pt idx="103">
                  <c:v>4.5138888888888895E-2</c:v>
                </c:pt>
                <c:pt idx="104">
                  <c:v>5.9027777777777762E-2</c:v>
                </c:pt>
                <c:pt idx="105">
                  <c:v>5.9027777777777762E-2</c:v>
                </c:pt>
                <c:pt idx="106">
                  <c:v>7.6388888888888895E-2</c:v>
                </c:pt>
                <c:pt idx="107">
                  <c:v>3.819444444444442E-2</c:v>
                </c:pt>
                <c:pt idx="108">
                  <c:v>3.4722222222222265E-2</c:v>
                </c:pt>
                <c:pt idx="109">
                  <c:v>2.2916666666666693E-2</c:v>
                </c:pt>
                <c:pt idx="110">
                  <c:v>4.5138888888888895E-2</c:v>
                </c:pt>
                <c:pt idx="111">
                  <c:v>3.4722222222223352E-3</c:v>
                </c:pt>
                <c:pt idx="112">
                  <c:v>1.388888888888903E-2</c:v>
                </c:pt>
                <c:pt idx="113">
                  <c:v>1.7361111111111063E-2</c:v>
                </c:pt>
                <c:pt idx="114">
                  <c:v>2.4305555555555591E-2</c:v>
                </c:pt>
                <c:pt idx="115">
                  <c:v>4.1666666666666692E-2</c:v>
                </c:pt>
                <c:pt idx="116">
                  <c:v>4.1666666666666692E-2</c:v>
                </c:pt>
                <c:pt idx="117">
                  <c:v>9.1666666666667243E-2</c:v>
                </c:pt>
                <c:pt idx="118">
                  <c:v>5.2083333333333738E-2</c:v>
                </c:pt>
                <c:pt idx="119">
                  <c:v>3.4722222222222265E-2</c:v>
                </c:pt>
                <c:pt idx="120">
                  <c:v>2.4305555555555591E-2</c:v>
                </c:pt>
                <c:pt idx="121">
                  <c:v>3.125E-2</c:v>
                </c:pt>
                <c:pt idx="122">
                  <c:v>4.8611111111111174E-2</c:v>
                </c:pt>
                <c:pt idx="123">
                  <c:v>4.5138888888888853E-2</c:v>
                </c:pt>
                <c:pt idx="124">
                  <c:v>5.902777777777779E-2</c:v>
                </c:pt>
                <c:pt idx="125">
                  <c:v>5.2083333333333613E-2</c:v>
                </c:pt>
                <c:pt idx="126">
                  <c:v>1.0416666666666739E-2</c:v>
                </c:pt>
                <c:pt idx="127">
                  <c:v>1.0416666666666631E-2</c:v>
                </c:pt>
                <c:pt idx="128">
                  <c:v>4.5138888888888951E-2</c:v>
                </c:pt>
                <c:pt idx="129">
                  <c:v>5.2083333333333676E-2</c:v>
                </c:pt>
                <c:pt idx="130">
                  <c:v>3.125E-2</c:v>
                </c:pt>
                <c:pt idx="131">
                  <c:v>3.8194444444444475E-2</c:v>
                </c:pt>
                <c:pt idx="132">
                  <c:v>1.9444444444444441E-2</c:v>
                </c:pt>
                <c:pt idx="133">
                  <c:v>2.916666666666673E-2</c:v>
                </c:pt>
                <c:pt idx="134">
                  <c:v>3.125E-2</c:v>
                </c:pt>
                <c:pt idx="135">
                  <c:v>9.0277777777777693E-2</c:v>
                </c:pt>
                <c:pt idx="136">
                  <c:v>6.5972222222222154E-2</c:v>
                </c:pt>
                <c:pt idx="137">
                  <c:v>6.5972222222222154E-2</c:v>
                </c:pt>
                <c:pt idx="138">
                  <c:v>3.2638888888888891E-2</c:v>
                </c:pt>
                <c:pt idx="139">
                  <c:v>3.125E-2</c:v>
                </c:pt>
                <c:pt idx="140">
                  <c:v>5.6944444444444464E-2</c:v>
                </c:pt>
                <c:pt idx="141">
                  <c:v>5.902777777777779E-2</c:v>
                </c:pt>
                <c:pt idx="142">
                  <c:v>5.5555555555555455E-2</c:v>
                </c:pt>
                <c:pt idx="143">
                  <c:v>5.5555555555555455E-2</c:v>
                </c:pt>
                <c:pt idx="144">
                  <c:v>6.5972222222222404E-2</c:v>
                </c:pt>
                <c:pt idx="145">
                  <c:v>6.5972222222222404E-2</c:v>
                </c:pt>
                <c:pt idx="146">
                  <c:v>5.2083333333333738E-2</c:v>
                </c:pt>
                <c:pt idx="147">
                  <c:v>7.2916666666666824E-2</c:v>
                </c:pt>
                <c:pt idx="148">
                  <c:v>1.7361111111111143E-2</c:v>
                </c:pt>
                <c:pt idx="149">
                  <c:v>3.4722222222221002E-3</c:v>
                </c:pt>
                <c:pt idx="150">
                  <c:v>5.2083333333333738E-2</c:v>
                </c:pt>
                <c:pt idx="151">
                  <c:v>5.2083333333333738E-2</c:v>
                </c:pt>
                <c:pt idx="152">
                  <c:v>8.6805555555555663E-2</c:v>
                </c:pt>
                <c:pt idx="153">
                  <c:v>4.5138888888888951E-2</c:v>
                </c:pt>
                <c:pt idx="154">
                  <c:v>7.9861111111111563E-2</c:v>
                </c:pt>
                <c:pt idx="155">
                  <c:v>6.736111111111158E-2</c:v>
                </c:pt>
                <c:pt idx="156">
                  <c:v>8.3333333333333398E-2</c:v>
                </c:pt>
                <c:pt idx="157">
                  <c:v>1.7361111111111167E-2</c:v>
                </c:pt>
                <c:pt idx="158">
                  <c:v>3.819444444444442E-2</c:v>
                </c:pt>
                <c:pt idx="159">
                  <c:v>3.819444444444442E-2</c:v>
                </c:pt>
                <c:pt idx="160">
                  <c:v>4.166666666666663E-2</c:v>
                </c:pt>
                <c:pt idx="161">
                  <c:v>3.472222222222221E-2</c:v>
                </c:pt>
                <c:pt idx="162">
                  <c:v>2.0833333333333412E-2</c:v>
                </c:pt>
                <c:pt idx="163">
                  <c:v>4.166666666666663E-2</c:v>
                </c:pt>
                <c:pt idx="164">
                  <c:v>8.3333333333333398E-2</c:v>
                </c:pt>
                <c:pt idx="165">
                  <c:v>4.166666666666663E-2</c:v>
                </c:pt>
                <c:pt idx="166">
                  <c:v>3.819444444444442E-2</c:v>
                </c:pt>
                <c:pt idx="167">
                  <c:v>3.819444444444442E-2</c:v>
                </c:pt>
                <c:pt idx="168">
                  <c:v>4.1666666666666692E-2</c:v>
                </c:pt>
                <c:pt idx="169">
                  <c:v>4.1666666666666692E-2</c:v>
                </c:pt>
                <c:pt idx="170">
                  <c:v>4.5138888888888895E-2</c:v>
                </c:pt>
                <c:pt idx="171">
                  <c:v>7.2916666666666824E-2</c:v>
                </c:pt>
                <c:pt idx="172">
                  <c:v>2.0833333333333377E-2</c:v>
                </c:pt>
                <c:pt idx="173">
                  <c:v>4.166666666666663E-2</c:v>
                </c:pt>
                <c:pt idx="174">
                  <c:v>6.5972222222222404E-2</c:v>
                </c:pt>
                <c:pt idx="175">
                  <c:v>4.8611111111111174E-2</c:v>
                </c:pt>
                <c:pt idx="176">
                  <c:v>4.8611111111111174E-2</c:v>
                </c:pt>
                <c:pt idx="177">
                  <c:v>4.8611111111110938E-3</c:v>
                </c:pt>
                <c:pt idx="178">
                  <c:v>4.166666666666663E-2</c:v>
                </c:pt>
                <c:pt idx="179">
                  <c:v>4.166666666666663E-2</c:v>
                </c:pt>
                <c:pt idx="180">
                  <c:v>5.5555555555555455E-2</c:v>
                </c:pt>
                <c:pt idx="181">
                  <c:v>3.4722222222222265E-2</c:v>
                </c:pt>
                <c:pt idx="182">
                  <c:v>2.0833333333333412E-2</c:v>
                </c:pt>
                <c:pt idx="183">
                  <c:v>8.6805555555555663E-2</c:v>
                </c:pt>
                <c:pt idx="184">
                  <c:v>5.9027777777777762E-2</c:v>
                </c:pt>
                <c:pt idx="185">
                  <c:v>5.9027777777777762E-2</c:v>
                </c:pt>
                <c:pt idx="186">
                  <c:v>5.9027777777777762E-2</c:v>
                </c:pt>
                <c:pt idx="187">
                  <c:v>3.472222222222221E-2</c:v>
                </c:pt>
                <c:pt idx="188">
                  <c:v>8.6805555555555525E-2</c:v>
                </c:pt>
                <c:pt idx="189">
                  <c:v>4.1666666666666692E-2</c:v>
                </c:pt>
                <c:pt idx="190">
                  <c:v>4.8611111111111084E-2</c:v>
                </c:pt>
                <c:pt idx="191">
                  <c:v>4.8611111111111084E-2</c:v>
                </c:pt>
                <c:pt idx="192">
                  <c:v>4.8611111111111084E-2</c:v>
                </c:pt>
                <c:pt idx="193">
                  <c:v>0.12986111111111109</c:v>
                </c:pt>
                <c:pt idx="194">
                  <c:v>9.0277777777777693E-2</c:v>
                </c:pt>
                <c:pt idx="195">
                  <c:v>3.472222222222221E-2</c:v>
                </c:pt>
                <c:pt idx="196">
                  <c:v>3.4722222222222154E-2</c:v>
                </c:pt>
                <c:pt idx="197">
                  <c:v>3.819444444444442E-2</c:v>
                </c:pt>
                <c:pt idx="198">
                  <c:v>4.5833333333333684E-2</c:v>
                </c:pt>
                <c:pt idx="199">
                  <c:v>4.5138888888888895E-2</c:v>
                </c:pt>
                <c:pt idx="200">
                  <c:v>3.6805555555555612E-2</c:v>
                </c:pt>
                <c:pt idx="201">
                  <c:v>3.6805555555555612E-2</c:v>
                </c:pt>
                <c:pt idx="202">
                  <c:v>5.9027777777777693E-2</c:v>
                </c:pt>
                <c:pt idx="203">
                  <c:v>5.2083333333333738E-2</c:v>
                </c:pt>
                <c:pt idx="204">
                  <c:v>7.2916666666666824E-2</c:v>
                </c:pt>
                <c:pt idx="205">
                  <c:v>3.4722222222222099E-3</c:v>
                </c:pt>
                <c:pt idx="206">
                  <c:v>9.0277777777777693E-2</c:v>
                </c:pt>
                <c:pt idx="207">
                  <c:v>7.6388888888888895E-2</c:v>
                </c:pt>
                <c:pt idx="208">
                  <c:v>3.125E-2</c:v>
                </c:pt>
                <c:pt idx="209">
                  <c:v>2.4305555555555591E-2</c:v>
                </c:pt>
              </c:numCache>
            </c:numRef>
          </c:val>
        </c:ser>
        <c:ser>
          <c:idx val="1"/>
          <c:order val="1"/>
          <c:tx>
            <c:strRef>
              <c:f>Sheet1!$Q$1</c:f>
              <c:strCache>
                <c:ptCount val="1"/>
                <c:pt idx="0">
                  <c:v>Avg. time taken in billing</c:v>
                </c:pt>
              </c:strCache>
            </c:strRef>
          </c:tx>
          <c:spPr>
            <a:ln w="38100">
              <a:solidFill>
                <a:srgbClr val="7030A0"/>
              </a:solidFill>
            </a:ln>
          </c:spPr>
          <c:marker>
            <c:symbol val="none"/>
          </c:marker>
          <c:val>
            <c:numRef>
              <c:f>Sheet1!$Q$2:$Q$211</c:f>
              <c:numCache>
                <c:formatCode>h:mm;@</c:formatCode>
                <c:ptCount val="210"/>
                <c:pt idx="0">
                  <c:v>7.3611111111111113E-2</c:v>
                </c:pt>
                <c:pt idx="1">
                  <c:v>7.3611111111111113E-2</c:v>
                </c:pt>
                <c:pt idx="2">
                  <c:v>7.3611111111111113E-2</c:v>
                </c:pt>
                <c:pt idx="3">
                  <c:v>7.3611111111111113E-2</c:v>
                </c:pt>
                <c:pt idx="4">
                  <c:v>7.3611111111111113E-2</c:v>
                </c:pt>
                <c:pt idx="5">
                  <c:v>7.3611111111111113E-2</c:v>
                </c:pt>
                <c:pt idx="6">
                  <c:v>7.3611111111111113E-2</c:v>
                </c:pt>
                <c:pt idx="7">
                  <c:v>7.3611111111111113E-2</c:v>
                </c:pt>
                <c:pt idx="8">
                  <c:v>7.3611111111111113E-2</c:v>
                </c:pt>
                <c:pt idx="9">
                  <c:v>7.3611111111111113E-2</c:v>
                </c:pt>
                <c:pt idx="10">
                  <c:v>7.3611111111111113E-2</c:v>
                </c:pt>
                <c:pt idx="11">
                  <c:v>7.3611111111111113E-2</c:v>
                </c:pt>
                <c:pt idx="12">
                  <c:v>7.3611111111111113E-2</c:v>
                </c:pt>
                <c:pt idx="13">
                  <c:v>7.3611111111111113E-2</c:v>
                </c:pt>
                <c:pt idx="14">
                  <c:v>7.3611111111111113E-2</c:v>
                </c:pt>
                <c:pt idx="15">
                  <c:v>7.3611111111111113E-2</c:v>
                </c:pt>
                <c:pt idx="16">
                  <c:v>7.3611111111111113E-2</c:v>
                </c:pt>
                <c:pt idx="17">
                  <c:v>7.3611111111111113E-2</c:v>
                </c:pt>
                <c:pt idx="18">
                  <c:v>7.3611111111111113E-2</c:v>
                </c:pt>
                <c:pt idx="19">
                  <c:v>7.3611111111111113E-2</c:v>
                </c:pt>
                <c:pt idx="20">
                  <c:v>7.3611111111111113E-2</c:v>
                </c:pt>
                <c:pt idx="21">
                  <c:v>7.3611111111111113E-2</c:v>
                </c:pt>
                <c:pt idx="22">
                  <c:v>7.3611111111111113E-2</c:v>
                </c:pt>
                <c:pt idx="23">
                  <c:v>7.3611111111111113E-2</c:v>
                </c:pt>
                <c:pt idx="24">
                  <c:v>7.3611111111111113E-2</c:v>
                </c:pt>
                <c:pt idx="25">
                  <c:v>7.3611111111111113E-2</c:v>
                </c:pt>
                <c:pt idx="26">
                  <c:v>7.3611111111111113E-2</c:v>
                </c:pt>
                <c:pt idx="27">
                  <c:v>7.3611111111111113E-2</c:v>
                </c:pt>
                <c:pt idx="28">
                  <c:v>7.3611111111111113E-2</c:v>
                </c:pt>
                <c:pt idx="29">
                  <c:v>7.3611111111111113E-2</c:v>
                </c:pt>
                <c:pt idx="30">
                  <c:v>7.3611111111111113E-2</c:v>
                </c:pt>
                <c:pt idx="31">
                  <c:v>7.3611111111111113E-2</c:v>
                </c:pt>
                <c:pt idx="32">
                  <c:v>7.3611111111111113E-2</c:v>
                </c:pt>
                <c:pt idx="33">
                  <c:v>7.3611111111111113E-2</c:v>
                </c:pt>
                <c:pt idx="34">
                  <c:v>7.3611111111111113E-2</c:v>
                </c:pt>
                <c:pt idx="35">
                  <c:v>7.3611111111111113E-2</c:v>
                </c:pt>
                <c:pt idx="36">
                  <c:v>7.3611111111111113E-2</c:v>
                </c:pt>
                <c:pt idx="37">
                  <c:v>7.3611111111111113E-2</c:v>
                </c:pt>
                <c:pt idx="38">
                  <c:v>7.3611111111111113E-2</c:v>
                </c:pt>
                <c:pt idx="39">
                  <c:v>7.3611111111111113E-2</c:v>
                </c:pt>
                <c:pt idx="40">
                  <c:v>7.3611111111111113E-2</c:v>
                </c:pt>
                <c:pt idx="41">
                  <c:v>7.3611111111111113E-2</c:v>
                </c:pt>
                <c:pt idx="42">
                  <c:v>7.3611111111111113E-2</c:v>
                </c:pt>
                <c:pt idx="43">
                  <c:v>7.3611111111111113E-2</c:v>
                </c:pt>
                <c:pt idx="44">
                  <c:v>7.3611111111111113E-2</c:v>
                </c:pt>
                <c:pt idx="45">
                  <c:v>7.3611111111111113E-2</c:v>
                </c:pt>
                <c:pt idx="46">
                  <c:v>7.3611111111111113E-2</c:v>
                </c:pt>
                <c:pt idx="47">
                  <c:v>7.3611111111111113E-2</c:v>
                </c:pt>
                <c:pt idx="48">
                  <c:v>7.3611111111111113E-2</c:v>
                </c:pt>
                <c:pt idx="49">
                  <c:v>7.3611111111111113E-2</c:v>
                </c:pt>
                <c:pt idx="50">
                  <c:v>7.3611111111111113E-2</c:v>
                </c:pt>
                <c:pt idx="51">
                  <c:v>7.3611111111111113E-2</c:v>
                </c:pt>
                <c:pt idx="52">
                  <c:v>7.3611111111111113E-2</c:v>
                </c:pt>
                <c:pt idx="53">
                  <c:v>7.3611111111111113E-2</c:v>
                </c:pt>
                <c:pt idx="54">
                  <c:v>7.3611111111111113E-2</c:v>
                </c:pt>
                <c:pt idx="55">
                  <c:v>7.3611111111111113E-2</c:v>
                </c:pt>
                <c:pt idx="56">
                  <c:v>7.3611111111111113E-2</c:v>
                </c:pt>
                <c:pt idx="57">
                  <c:v>7.3611111111111113E-2</c:v>
                </c:pt>
                <c:pt idx="58">
                  <c:v>7.3611111111111113E-2</c:v>
                </c:pt>
                <c:pt idx="59">
                  <c:v>7.3611111111111113E-2</c:v>
                </c:pt>
                <c:pt idx="60">
                  <c:v>7.3611111111111113E-2</c:v>
                </c:pt>
                <c:pt idx="61">
                  <c:v>7.3611111111111113E-2</c:v>
                </c:pt>
                <c:pt idx="62">
                  <c:v>7.3611111111111113E-2</c:v>
                </c:pt>
                <c:pt idx="63">
                  <c:v>7.3611111111111113E-2</c:v>
                </c:pt>
                <c:pt idx="64">
                  <c:v>7.3611111111111113E-2</c:v>
                </c:pt>
                <c:pt idx="65">
                  <c:v>7.3611111111111113E-2</c:v>
                </c:pt>
                <c:pt idx="66">
                  <c:v>7.3611111111111113E-2</c:v>
                </c:pt>
                <c:pt idx="67">
                  <c:v>7.3611111111111113E-2</c:v>
                </c:pt>
                <c:pt idx="68">
                  <c:v>7.3611111111111113E-2</c:v>
                </c:pt>
                <c:pt idx="69">
                  <c:v>7.3611111111111113E-2</c:v>
                </c:pt>
                <c:pt idx="70">
                  <c:v>7.3611111111111113E-2</c:v>
                </c:pt>
                <c:pt idx="71">
                  <c:v>7.3611111111111113E-2</c:v>
                </c:pt>
                <c:pt idx="72">
                  <c:v>7.3611111111111113E-2</c:v>
                </c:pt>
                <c:pt idx="73">
                  <c:v>7.3611111111111113E-2</c:v>
                </c:pt>
                <c:pt idx="74">
                  <c:v>7.3611111111111113E-2</c:v>
                </c:pt>
                <c:pt idx="75">
                  <c:v>7.3611111111111113E-2</c:v>
                </c:pt>
                <c:pt idx="76">
                  <c:v>7.3611111111111113E-2</c:v>
                </c:pt>
                <c:pt idx="77">
                  <c:v>7.3611111111111113E-2</c:v>
                </c:pt>
                <c:pt idx="78">
                  <c:v>7.3611111111111113E-2</c:v>
                </c:pt>
                <c:pt idx="79">
                  <c:v>7.3611111111111113E-2</c:v>
                </c:pt>
                <c:pt idx="80">
                  <c:v>7.3611111111111113E-2</c:v>
                </c:pt>
                <c:pt idx="81">
                  <c:v>7.3611111111111113E-2</c:v>
                </c:pt>
                <c:pt idx="82">
                  <c:v>7.3611111111111113E-2</c:v>
                </c:pt>
                <c:pt idx="83">
                  <c:v>7.3611111111111113E-2</c:v>
                </c:pt>
                <c:pt idx="84">
                  <c:v>7.3611111111111113E-2</c:v>
                </c:pt>
                <c:pt idx="85">
                  <c:v>7.3611111111111113E-2</c:v>
                </c:pt>
                <c:pt idx="86">
                  <c:v>7.3611111111111113E-2</c:v>
                </c:pt>
                <c:pt idx="87">
                  <c:v>7.3611111111111113E-2</c:v>
                </c:pt>
                <c:pt idx="88">
                  <c:v>7.3611111111111113E-2</c:v>
                </c:pt>
                <c:pt idx="89">
                  <c:v>7.3611111111111113E-2</c:v>
                </c:pt>
                <c:pt idx="90">
                  <c:v>7.3611111111111113E-2</c:v>
                </c:pt>
                <c:pt idx="91">
                  <c:v>7.3611111111111113E-2</c:v>
                </c:pt>
                <c:pt idx="92">
                  <c:v>7.3611111111111113E-2</c:v>
                </c:pt>
                <c:pt idx="93">
                  <c:v>7.3611111111111113E-2</c:v>
                </c:pt>
                <c:pt idx="94">
                  <c:v>7.3611111111111113E-2</c:v>
                </c:pt>
                <c:pt idx="95">
                  <c:v>7.3611111111111113E-2</c:v>
                </c:pt>
                <c:pt idx="96">
                  <c:v>7.3611111111111113E-2</c:v>
                </c:pt>
                <c:pt idx="97">
                  <c:v>7.3611111111111113E-2</c:v>
                </c:pt>
                <c:pt idx="98">
                  <c:v>7.3611111111111113E-2</c:v>
                </c:pt>
                <c:pt idx="99">
                  <c:v>7.3611111111111113E-2</c:v>
                </c:pt>
                <c:pt idx="100">
                  <c:v>7.3611111111111113E-2</c:v>
                </c:pt>
                <c:pt idx="101">
                  <c:v>7.3611111111111113E-2</c:v>
                </c:pt>
                <c:pt idx="102">
                  <c:v>7.3611111111111113E-2</c:v>
                </c:pt>
                <c:pt idx="103">
                  <c:v>7.3611111111111113E-2</c:v>
                </c:pt>
                <c:pt idx="104">
                  <c:v>7.3611111111111113E-2</c:v>
                </c:pt>
                <c:pt idx="105">
                  <c:v>7.3611111111111113E-2</c:v>
                </c:pt>
                <c:pt idx="106">
                  <c:v>7.3611111111111113E-2</c:v>
                </c:pt>
                <c:pt idx="107">
                  <c:v>7.3611111111111113E-2</c:v>
                </c:pt>
                <c:pt idx="108">
                  <c:v>7.3611111111111113E-2</c:v>
                </c:pt>
                <c:pt idx="109">
                  <c:v>7.3611111111111113E-2</c:v>
                </c:pt>
                <c:pt idx="110">
                  <c:v>7.3611111111111113E-2</c:v>
                </c:pt>
                <c:pt idx="111">
                  <c:v>7.3611111111111113E-2</c:v>
                </c:pt>
                <c:pt idx="112">
                  <c:v>7.3611111111111113E-2</c:v>
                </c:pt>
                <c:pt idx="113">
                  <c:v>7.3611111111111113E-2</c:v>
                </c:pt>
                <c:pt idx="114">
                  <c:v>7.3611111111111113E-2</c:v>
                </c:pt>
                <c:pt idx="115">
                  <c:v>7.3611111111111113E-2</c:v>
                </c:pt>
                <c:pt idx="116">
                  <c:v>7.3611111111111113E-2</c:v>
                </c:pt>
                <c:pt idx="117">
                  <c:v>7.3611111111111113E-2</c:v>
                </c:pt>
                <c:pt idx="118">
                  <c:v>7.3611111111111113E-2</c:v>
                </c:pt>
                <c:pt idx="119">
                  <c:v>7.3611111111111113E-2</c:v>
                </c:pt>
                <c:pt idx="120">
                  <c:v>7.3611111111111113E-2</c:v>
                </c:pt>
                <c:pt idx="121">
                  <c:v>7.3611111111111113E-2</c:v>
                </c:pt>
                <c:pt idx="122">
                  <c:v>7.3611111111111113E-2</c:v>
                </c:pt>
                <c:pt idx="123">
                  <c:v>7.3611111111111113E-2</c:v>
                </c:pt>
                <c:pt idx="124">
                  <c:v>7.3611111111111113E-2</c:v>
                </c:pt>
                <c:pt idx="125">
                  <c:v>7.3611111111111113E-2</c:v>
                </c:pt>
                <c:pt idx="126">
                  <c:v>7.3611111111111113E-2</c:v>
                </c:pt>
                <c:pt idx="127">
                  <c:v>7.3611111111111113E-2</c:v>
                </c:pt>
                <c:pt idx="128">
                  <c:v>7.3611111111111113E-2</c:v>
                </c:pt>
                <c:pt idx="129">
                  <c:v>7.3611111111111113E-2</c:v>
                </c:pt>
                <c:pt idx="130">
                  <c:v>7.3611111111111113E-2</c:v>
                </c:pt>
                <c:pt idx="131">
                  <c:v>7.3611111111111113E-2</c:v>
                </c:pt>
                <c:pt idx="132">
                  <c:v>7.3611111111111113E-2</c:v>
                </c:pt>
                <c:pt idx="133">
                  <c:v>7.3611111111111113E-2</c:v>
                </c:pt>
                <c:pt idx="134">
                  <c:v>7.3611111111111113E-2</c:v>
                </c:pt>
                <c:pt idx="135">
                  <c:v>7.3611111111111113E-2</c:v>
                </c:pt>
                <c:pt idx="136">
                  <c:v>7.3611111111111113E-2</c:v>
                </c:pt>
                <c:pt idx="137">
                  <c:v>7.3611111111111113E-2</c:v>
                </c:pt>
                <c:pt idx="138">
                  <c:v>7.3611111111111113E-2</c:v>
                </c:pt>
                <c:pt idx="139">
                  <c:v>7.3611111111111113E-2</c:v>
                </c:pt>
                <c:pt idx="140">
                  <c:v>7.3611111111111113E-2</c:v>
                </c:pt>
                <c:pt idx="141">
                  <c:v>7.3611111111111113E-2</c:v>
                </c:pt>
                <c:pt idx="142">
                  <c:v>7.3611111111111113E-2</c:v>
                </c:pt>
                <c:pt idx="143">
                  <c:v>7.3611111111111113E-2</c:v>
                </c:pt>
                <c:pt idx="144">
                  <c:v>7.3611111111111113E-2</c:v>
                </c:pt>
                <c:pt idx="145">
                  <c:v>7.3611111111111113E-2</c:v>
                </c:pt>
                <c:pt idx="146">
                  <c:v>7.3611111111111113E-2</c:v>
                </c:pt>
                <c:pt idx="147">
                  <c:v>7.3611111111111113E-2</c:v>
                </c:pt>
                <c:pt idx="148">
                  <c:v>7.3611111111111113E-2</c:v>
                </c:pt>
                <c:pt idx="149">
                  <c:v>7.3611111111111113E-2</c:v>
                </c:pt>
                <c:pt idx="150">
                  <c:v>7.3611111111111113E-2</c:v>
                </c:pt>
                <c:pt idx="151">
                  <c:v>7.3611111111111113E-2</c:v>
                </c:pt>
                <c:pt idx="152">
                  <c:v>7.3611111111111113E-2</c:v>
                </c:pt>
                <c:pt idx="153">
                  <c:v>7.3611111111111113E-2</c:v>
                </c:pt>
                <c:pt idx="154">
                  <c:v>7.3611111111111113E-2</c:v>
                </c:pt>
                <c:pt idx="155">
                  <c:v>7.3611111111111113E-2</c:v>
                </c:pt>
                <c:pt idx="156">
                  <c:v>7.3611111111111113E-2</c:v>
                </c:pt>
                <c:pt idx="157">
                  <c:v>7.3611111111111113E-2</c:v>
                </c:pt>
                <c:pt idx="158">
                  <c:v>7.3611111111111113E-2</c:v>
                </c:pt>
                <c:pt idx="159">
                  <c:v>7.3611111111111113E-2</c:v>
                </c:pt>
                <c:pt idx="160">
                  <c:v>7.3611111111111113E-2</c:v>
                </c:pt>
                <c:pt idx="161">
                  <c:v>7.3611111111111113E-2</c:v>
                </c:pt>
                <c:pt idx="162">
                  <c:v>7.3611111111111113E-2</c:v>
                </c:pt>
                <c:pt idx="163">
                  <c:v>7.3611111111111113E-2</c:v>
                </c:pt>
                <c:pt idx="164">
                  <c:v>7.3611111111111113E-2</c:v>
                </c:pt>
                <c:pt idx="165">
                  <c:v>7.3611111111111113E-2</c:v>
                </c:pt>
                <c:pt idx="166">
                  <c:v>7.3611111111111113E-2</c:v>
                </c:pt>
                <c:pt idx="167">
                  <c:v>7.3611111111111113E-2</c:v>
                </c:pt>
                <c:pt idx="168">
                  <c:v>7.3611111111111113E-2</c:v>
                </c:pt>
                <c:pt idx="169">
                  <c:v>7.3611111111111113E-2</c:v>
                </c:pt>
                <c:pt idx="170">
                  <c:v>7.3611111111111113E-2</c:v>
                </c:pt>
                <c:pt idx="171">
                  <c:v>7.3611111111111113E-2</c:v>
                </c:pt>
                <c:pt idx="172">
                  <c:v>7.3611111111111113E-2</c:v>
                </c:pt>
                <c:pt idx="173">
                  <c:v>7.3611111111111113E-2</c:v>
                </c:pt>
                <c:pt idx="174">
                  <c:v>7.3611111111111113E-2</c:v>
                </c:pt>
                <c:pt idx="175">
                  <c:v>7.3611111111111113E-2</c:v>
                </c:pt>
                <c:pt idx="176">
                  <c:v>7.3611111111111113E-2</c:v>
                </c:pt>
                <c:pt idx="177">
                  <c:v>7.3611111111111113E-2</c:v>
                </c:pt>
                <c:pt idx="178">
                  <c:v>7.3611111111111113E-2</c:v>
                </c:pt>
                <c:pt idx="179">
                  <c:v>7.3611111111111113E-2</c:v>
                </c:pt>
                <c:pt idx="180">
                  <c:v>7.3611111111111113E-2</c:v>
                </c:pt>
                <c:pt idx="181">
                  <c:v>7.3611111111111113E-2</c:v>
                </c:pt>
                <c:pt idx="182">
                  <c:v>7.3611111111111113E-2</c:v>
                </c:pt>
                <c:pt idx="183">
                  <c:v>7.3611111111111113E-2</c:v>
                </c:pt>
                <c:pt idx="184">
                  <c:v>7.3611111111111113E-2</c:v>
                </c:pt>
                <c:pt idx="185">
                  <c:v>7.3611111111111113E-2</c:v>
                </c:pt>
                <c:pt idx="186">
                  <c:v>7.3611111111111113E-2</c:v>
                </c:pt>
                <c:pt idx="187">
                  <c:v>7.3611111111111113E-2</c:v>
                </c:pt>
                <c:pt idx="188">
                  <c:v>7.3611111111111113E-2</c:v>
                </c:pt>
                <c:pt idx="189">
                  <c:v>7.3611111111111113E-2</c:v>
                </c:pt>
                <c:pt idx="190">
                  <c:v>7.3611111111111113E-2</c:v>
                </c:pt>
                <c:pt idx="191">
                  <c:v>7.3611111111111113E-2</c:v>
                </c:pt>
                <c:pt idx="192">
                  <c:v>7.3611111111111113E-2</c:v>
                </c:pt>
                <c:pt idx="193">
                  <c:v>7.3611111111111113E-2</c:v>
                </c:pt>
                <c:pt idx="194">
                  <c:v>7.3611111111111113E-2</c:v>
                </c:pt>
                <c:pt idx="195">
                  <c:v>7.3611111111111113E-2</c:v>
                </c:pt>
                <c:pt idx="196">
                  <c:v>7.3611111111111113E-2</c:v>
                </c:pt>
                <c:pt idx="197">
                  <c:v>7.3611111111111113E-2</c:v>
                </c:pt>
                <c:pt idx="198">
                  <c:v>7.3611111111111113E-2</c:v>
                </c:pt>
                <c:pt idx="199">
                  <c:v>7.3611111111111113E-2</c:v>
                </c:pt>
                <c:pt idx="200">
                  <c:v>7.3611111111111113E-2</c:v>
                </c:pt>
                <c:pt idx="201">
                  <c:v>7.3611111111111113E-2</c:v>
                </c:pt>
                <c:pt idx="202">
                  <c:v>7.3611111111111113E-2</c:v>
                </c:pt>
                <c:pt idx="203">
                  <c:v>7.3611111111111113E-2</c:v>
                </c:pt>
                <c:pt idx="204">
                  <c:v>7.3611111111111113E-2</c:v>
                </c:pt>
                <c:pt idx="205">
                  <c:v>7.3611111111111113E-2</c:v>
                </c:pt>
                <c:pt idx="206">
                  <c:v>7.3611111111111113E-2</c:v>
                </c:pt>
                <c:pt idx="207">
                  <c:v>7.3611111111111113E-2</c:v>
                </c:pt>
                <c:pt idx="208">
                  <c:v>7.3611111111111113E-2</c:v>
                </c:pt>
                <c:pt idx="209">
                  <c:v>7.3611111111111113E-2</c:v>
                </c:pt>
              </c:numCache>
            </c:numRef>
          </c:val>
        </c:ser>
        <c:marker val="1"/>
        <c:axId val="66677760"/>
        <c:axId val="67093248"/>
      </c:lineChart>
      <c:catAx>
        <c:axId val="66677760"/>
        <c:scaling>
          <c:orientation val="minMax"/>
        </c:scaling>
        <c:axPos val="b"/>
        <c:tickLblPos val="nextTo"/>
        <c:txPr>
          <a:bodyPr/>
          <a:lstStyle/>
          <a:p>
            <a:pPr>
              <a:defRPr>
                <a:latin typeface="Times New Roman" pitchFamily="18" charset="0"/>
                <a:cs typeface="Times New Roman" pitchFamily="18" charset="0"/>
              </a:defRPr>
            </a:pPr>
            <a:endParaRPr lang="en-US"/>
          </a:p>
        </c:txPr>
        <c:crossAx val="67093248"/>
        <c:crosses val="autoZero"/>
        <c:auto val="1"/>
        <c:lblAlgn val="ctr"/>
        <c:lblOffset val="100"/>
      </c:catAx>
      <c:valAx>
        <c:axId val="67093248"/>
        <c:scaling>
          <c:orientation val="minMax"/>
        </c:scaling>
        <c:axPos val="l"/>
        <c:majorGridlines/>
        <c:numFmt formatCode="h:mm;@" sourceLinked="1"/>
        <c:tickLblPos val="nextTo"/>
        <c:txPr>
          <a:bodyPr/>
          <a:lstStyle/>
          <a:p>
            <a:pPr>
              <a:defRPr>
                <a:latin typeface="Times New Roman" pitchFamily="18" charset="0"/>
                <a:cs typeface="Times New Roman" pitchFamily="18" charset="0"/>
              </a:defRPr>
            </a:pPr>
            <a:endParaRPr lang="en-US"/>
          </a:p>
        </c:txPr>
        <c:crossAx val="66677760"/>
        <c:crosses val="autoZero"/>
        <c:crossBetween val="between"/>
      </c:valAx>
    </c:plotArea>
    <c:legend>
      <c:legendPos val="r"/>
      <c:legendEntry>
        <c:idx val="0"/>
        <c:txPr>
          <a:bodyPr/>
          <a:lstStyle/>
          <a:p>
            <a:pPr>
              <a:defRPr>
                <a:latin typeface="Times New Roman" pitchFamily="18" charset="0"/>
                <a:cs typeface="Times New Roman" pitchFamily="18" charset="0"/>
              </a:defRPr>
            </a:pPr>
            <a:endParaRPr lang="en-US"/>
          </a:p>
        </c:txPr>
      </c:legendEntry>
      <c:legendEntry>
        <c:idx val="1"/>
        <c:txPr>
          <a:bodyPr/>
          <a:lstStyle/>
          <a:p>
            <a:pPr>
              <a:defRPr>
                <a:latin typeface="Times New Roman" pitchFamily="18" charset="0"/>
                <a:cs typeface="Times New Roman" pitchFamily="18" charset="0"/>
              </a:defRPr>
            </a:pPr>
            <a:endParaRPr lang="en-US"/>
          </a:p>
        </c:txPr>
      </c:legendEntry>
      <c:layout>
        <c:manualLayout>
          <c:xMode val="edge"/>
          <c:yMode val="edge"/>
          <c:x val="0.82753448372144933"/>
          <c:y val="0.10247405801008752"/>
          <c:w val="0.15912687775730172"/>
          <c:h val="0.29786346842663231"/>
        </c:manualLayout>
      </c:layout>
    </c:legend>
    <c:plotVisOnly val="1"/>
  </c:chart>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874646102561797E-2"/>
          <c:y val="0.23918351482095987"/>
          <c:w val="0.67648047081823004"/>
          <c:h val="0.61044206646917398"/>
        </c:manualLayout>
      </c:layout>
      <c:lineChart>
        <c:grouping val="standard"/>
        <c:ser>
          <c:idx val="0"/>
          <c:order val="0"/>
          <c:tx>
            <c:strRef>
              <c:f>Sheet1!$A$1</c:f>
              <c:strCache>
                <c:ptCount val="1"/>
                <c:pt idx="0">
                  <c:v>No. of discharges</c:v>
                </c:pt>
              </c:strCache>
            </c:strRef>
          </c:tx>
          <c:spPr>
            <a:ln>
              <a:solidFill>
                <a:srgbClr val="FF0000"/>
              </a:solidFill>
            </a:ln>
          </c:spPr>
          <c:marker>
            <c:symbol val="none"/>
          </c:marker>
          <c:val>
            <c:numRef>
              <c:f>Sheet1!$A$2:$A$31</c:f>
              <c:numCache>
                <c:formatCode>General</c:formatCode>
                <c:ptCount val="30"/>
                <c:pt idx="0">
                  <c:v>8</c:v>
                </c:pt>
                <c:pt idx="1">
                  <c:v>10</c:v>
                </c:pt>
                <c:pt idx="2">
                  <c:v>12</c:v>
                </c:pt>
                <c:pt idx="3">
                  <c:v>4</c:v>
                </c:pt>
                <c:pt idx="4">
                  <c:v>8</c:v>
                </c:pt>
                <c:pt idx="5">
                  <c:v>8</c:v>
                </c:pt>
                <c:pt idx="6">
                  <c:v>6</c:v>
                </c:pt>
                <c:pt idx="7">
                  <c:v>1</c:v>
                </c:pt>
                <c:pt idx="8">
                  <c:v>3</c:v>
                </c:pt>
                <c:pt idx="9">
                  <c:v>2</c:v>
                </c:pt>
                <c:pt idx="10">
                  <c:v>6</c:v>
                </c:pt>
                <c:pt idx="11">
                  <c:v>4</c:v>
                </c:pt>
                <c:pt idx="12">
                  <c:v>4</c:v>
                </c:pt>
                <c:pt idx="13">
                  <c:v>11</c:v>
                </c:pt>
                <c:pt idx="14">
                  <c:v>6</c:v>
                </c:pt>
                <c:pt idx="15">
                  <c:v>9</c:v>
                </c:pt>
                <c:pt idx="16">
                  <c:v>6</c:v>
                </c:pt>
                <c:pt idx="17">
                  <c:v>7</c:v>
                </c:pt>
                <c:pt idx="18">
                  <c:v>13</c:v>
                </c:pt>
                <c:pt idx="19">
                  <c:v>3</c:v>
                </c:pt>
                <c:pt idx="20">
                  <c:v>4</c:v>
                </c:pt>
                <c:pt idx="21">
                  <c:v>15</c:v>
                </c:pt>
                <c:pt idx="22">
                  <c:v>6</c:v>
                </c:pt>
                <c:pt idx="23">
                  <c:v>10</c:v>
                </c:pt>
                <c:pt idx="24">
                  <c:v>7</c:v>
                </c:pt>
                <c:pt idx="25">
                  <c:v>5</c:v>
                </c:pt>
                <c:pt idx="26">
                  <c:v>10</c:v>
                </c:pt>
                <c:pt idx="27">
                  <c:v>8</c:v>
                </c:pt>
                <c:pt idx="28">
                  <c:v>10</c:v>
                </c:pt>
                <c:pt idx="29">
                  <c:v>4</c:v>
                </c:pt>
              </c:numCache>
            </c:numRef>
          </c:val>
        </c:ser>
        <c:ser>
          <c:idx val="1"/>
          <c:order val="1"/>
          <c:tx>
            <c:strRef>
              <c:f>Sheet1!$B$1</c:f>
              <c:strCache>
                <c:ptCount val="1"/>
                <c:pt idx="0">
                  <c:v>Avg. no. of discharges</c:v>
                </c:pt>
              </c:strCache>
            </c:strRef>
          </c:tx>
          <c:spPr>
            <a:ln w="38100">
              <a:solidFill>
                <a:srgbClr val="7030A0"/>
              </a:solidFill>
            </a:ln>
          </c:spPr>
          <c:marker>
            <c:symbol val="none"/>
          </c:marker>
          <c:val>
            <c:numRef>
              <c:f>Sheet1!$B$2:$B$31</c:f>
              <c:numCache>
                <c:formatCode>General</c:formatCode>
                <c:ptCount val="30"/>
                <c:pt idx="0">
                  <c:v>7</c:v>
                </c:pt>
                <c:pt idx="1">
                  <c:v>7</c:v>
                </c:pt>
                <c:pt idx="2">
                  <c:v>7</c:v>
                </c:pt>
                <c:pt idx="3">
                  <c:v>7</c:v>
                </c:pt>
                <c:pt idx="4">
                  <c:v>7</c:v>
                </c:pt>
                <c:pt idx="5">
                  <c:v>7</c:v>
                </c:pt>
                <c:pt idx="6">
                  <c:v>7</c:v>
                </c:pt>
                <c:pt idx="7">
                  <c:v>7</c:v>
                </c:pt>
                <c:pt idx="8">
                  <c:v>7</c:v>
                </c:pt>
                <c:pt idx="9">
                  <c:v>7</c:v>
                </c:pt>
                <c:pt idx="10">
                  <c:v>7</c:v>
                </c:pt>
                <c:pt idx="11">
                  <c:v>7</c:v>
                </c:pt>
                <c:pt idx="12">
                  <c:v>7</c:v>
                </c:pt>
                <c:pt idx="13">
                  <c:v>7</c:v>
                </c:pt>
                <c:pt idx="14">
                  <c:v>7</c:v>
                </c:pt>
                <c:pt idx="15">
                  <c:v>7</c:v>
                </c:pt>
                <c:pt idx="16">
                  <c:v>7</c:v>
                </c:pt>
                <c:pt idx="17">
                  <c:v>7</c:v>
                </c:pt>
                <c:pt idx="18">
                  <c:v>7</c:v>
                </c:pt>
                <c:pt idx="19">
                  <c:v>7</c:v>
                </c:pt>
                <c:pt idx="20">
                  <c:v>7</c:v>
                </c:pt>
                <c:pt idx="21">
                  <c:v>7</c:v>
                </c:pt>
                <c:pt idx="22">
                  <c:v>7</c:v>
                </c:pt>
                <c:pt idx="23">
                  <c:v>7</c:v>
                </c:pt>
                <c:pt idx="24">
                  <c:v>7</c:v>
                </c:pt>
                <c:pt idx="25">
                  <c:v>7</c:v>
                </c:pt>
                <c:pt idx="26">
                  <c:v>7</c:v>
                </c:pt>
                <c:pt idx="27">
                  <c:v>7</c:v>
                </c:pt>
                <c:pt idx="28">
                  <c:v>7</c:v>
                </c:pt>
                <c:pt idx="29">
                  <c:v>7</c:v>
                </c:pt>
              </c:numCache>
            </c:numRef>
          </c:val>
        </c:ser>
        <c:marker val="1"/>
        <c:axId val="67102592"/>
        <c:axId val="67104128"/>
      </c:lineChart>
      <c:catAx>
        <c:axId val="67102592"/>
        <c:scaling>
          <c:orientation val="minMax"/>
        </c:scaling>
        <c:axPos val="b"/>
        <c:tickLblPos val="nextTo"/>
        <c:txPr>
          <a:bodyPr/>
          <a:lstStyle/>
          <a:p>
            <a:pPr>
              <a:defRPr>
                <a:latin typeface="Times New Roman" pitchFamily="18" charset="0"/>
                <a:cs typeface="Times New Roman" pitchFamily="18" charset="0"/>
              </a:defRPr>
            </a:pPr>
            <a:endParaRPr lang="en-US"/>
          </a:p>
        </c:txPr>
        <c:crossAx val="67104128"/>
        <c:crosses val="autoZero"/>
        <c:auto val="1"/>
        <c:lblAlgn val="ctr"/>
        <c:lblOffset val="100"/>
      </c:catAx>
      <c:valAx>
        <c:axId val="67104128"/>
        <c:scaling>
          <c:orientation val="minMax"/>
        </c:scaling>
        <c:axPos val="l"/>
        <c:majorGridlines/>
        <c:numFmt formatCode="General" sourceLinked="1"/>
        <c:tickLblPos val="nextTo"/>
        <c:txPr>
          <a:bodyPr/>
          <a:lstStyle/>
          <a:p>
            <a:pPr>
              <a:defRPr>
                <a:latin typeface="Times New Roman" pitchFamily="18" charset="0"/>
                <a:cs typeface="Times New Roman" pitchFamily="18" charset="0"/>
              </a:defRPr>
            </a:pPr>
            <a:endParaRPr lang="en-US"/>
          </a:p>
        </c:txPr>
        <c:crossAx val="67102592"/>
        <c:crosses val="autoZero"/>
        <c:crossBetween val="between"/>
      </c:valAx>
    </c:plotArea>
    <c:legend>
      <c:legendPos val="r"/>
      <c:layout>
        <c:manualLayout>
          <c:xMode val="edge"/>
          <c:yMode val="edge"/>
          <c:x val="0.7920693541024767"/>
          <c:y val="0.14901230117053343"/>
          <c:w val="0.19082918339188501"/>
          <c:h val="0.32947142023913795"/>
        </c:manualLayout>
      </c:layout>
      <c:txPr>
        <a:bodyPr/>
        <a:lstStyle/>
        <a:p>
          <a:pPr>
            <a:defRPr>
              <a:latin typeface="Times New Roman" pitchFamily="18" charset="0"/>
              <a:cs typeface="Times New Roman" pitchFamily="18" charset="0"/>
            </a:defRPr>
          </a:pPr>
          <a:endParaRPr lang="en-US"/>
        </a:p>
      </c:txPr>
    </c:legend>
    <c:plotVisOnly val="1"/>
  </c:chart>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91D7FC-CD89-48EE-88B0-287B32DB9290}"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US"/>
        </a:p>
      </dgm:t>
    </dgm:pt>
    <dgm:pt modelId="{B30673DF-2DD9-45F0-B411-90204881859C}">
      <dgm:prSet phldrT="[Text]" custT="1"/>
      <dgm:spPr/>
      <dgm:t>
        <a:bodyPr/>
        <a:lstStyle/>
        <a:p>
          <a:r>
            <a:rPr lang="en-US" sz="1200" b="1" dirty="0">
              <a:solidFill>
                <a:sysClr val="windowText" lastClr="000000"/>
              </a:solidFill>
              <a:latin typeface="Times New Roman" pitchFamily="18" charset="0"/>
              <a:cs typeface="Times New Roman" pitchFamily="18" charset="0"/>
            </a:rPr>
            <a:t>STEP 1</a:t>
          </a:r>
        </a:p>
      </dgm:t>
    </dgm:pt>
    <dgm:pt modelId="{8833A925-0B59-4875-BD3C-0FEA8AE83349}" type="parTrans" cxnId="{AC5007A0-B2EB-4F04-A2D5-27A485521269}">
      <dgm:prSet/>
      <dgm:spPr/>
      <dgm:t>
        <a:bodyPr/>
        <a:lstStyle/>
        <a:p>
          <a:endParaRPr lang="en-US"/>
        </a:p>
      </dgm:t>
    </dgm:pt>
    <dgm:pt modelId="{EF4F55B9-DD67-4AA7-B7E4-227CE624AD9D}" type="sibTrans" cxnId="{AC5007A0-B2EB-4F04-A2D5-27A485521269}">
      <dgm:prSet/>
      <dgm:spPr/>
      <dgm:t>
        <a:bodyPr/>
        <a:lstStyle/>
        <a:p>
          <a:endParaRPr lang="en-US"/>
        </a:p>
      </dgm:t>
    </dgm:pt>
    <dgm:pt modelId="{277C33BB-60A4-400E-A9DB-1E4C57AB63AB}">
      <dgm:prSet phldrT="[Text]" custT="1"/>
      <dgm:spPr/>
      <dgm:t>
        <a:bodyPr/>
        <a:lstStyle/>
        <a:p>
          <a:r>
            <a:rPr lang="en-US" sz="1400" b="1" dirty="0">
              <a:latin typeface="Times New Roman" pitchFamily="18" charset="0"/>
              <a:cs typeface="Times New Roman" pitchFamily="18" charset="0"/>
            </a:rPr>
            <a:t>The consultant gives the discharge orders after seeing the patient's condition</a:t>
          </a:r>
        </a:p>
      </dgm:t>
    </dgm:pt>
    <dgm:pt modelId="{B9268062-6D61-46EC-AD24-195CA0CC6566}" type="parTrans" cxnId="{A77936A2-F7A2-42E5-8227-34D4A6240FCB}">
      <dgm:prSet/>
      <dgm:spPr/>
      <dgm:t>
        <a:bodyPr/>
        <a:lstStyle/>
        <a:p>
          <a:endParaRPr lang="en-US"/>
        </a:p>
      </dgm:t>
    </dgm:pt>
    <dgm:pt modelId="{10B622F0-AC6B-4792-A1F6-D5A6A616C1EE}" type="sibTrans" cxnId="{A77936A2-F7A2-42E5-8227-34D4A6240FCB}">
      <dgm:prSet/>
      <dgm:spPr/>
      <dgm:t>
        <a:bodyPr/>
        <a:lstStyle/>
        <a:p>
          <a:endParaRPr lang="en-US"/>
        </a:p>
      </dgm:t>
    </dgm:pt>
    <dgm:pt modelId="{3BAC90D8-0E1A-40CD-BD35-A2249C965AB4}">
      <dgm:prSet phldrT="[Text]" custT="1"/>
      <dgm:spPr/>
      <dgm:t>
        <a:bodyPr/>
        <a:lstStyle/>
        <a:p>
          <a:r>
            <a:rPr lang="en-US" sz="1200" b="1" dirty="0">
              <a:solidFill>
                <a:sysClr val="windowText" lastClr="000000"/>
              </a:solidFill>
              <a:latin typeface="Times New Roman" pitchFamily="18" charset="0"/>
              <a:cs typeface="Times New Roman" pitchFamily="18" charset="0"/>
            </a:rPr>
            <a:t>STEP 2</a:t>
          </a:r>
        </a:p>
      </dgm:t>
    </dgm:pt>
    <dgm:pt modelId="{1CC0C66E-EE75-472D-BE3E-1B5818D07856}" type="parTrans" cxnId="{13D17FE7-8021-461F-B963-293A37CA820F}">
      <dgm:prSet/>
      <dgm:spPr/>
      <dgm:t>
        <a:bodyPr/>
        <a:lstStyle/>
        <a:p>
          <a:endParaRPr lang="en-US"/>
        </a:p>
      </dgm:t>
    </dgm:pt>
    <dgm:pt modelId="{B7AC7779-3B29-457D-A8F9-492B703E10EB}" type="sibTrans" cxnId="{13D17FE7-8021-461F-B963-293A37CA820F}">
      <dgm:prSet/>
      <dgm:spPr/>
      <dgm:t>
        <a:bodyPr/>
        <a:lstStyle/>
        <a:p>
          <a:endParaRPr lang="en-US"/>
        </a:p>
      </dgm:t>
    </dgm:pt>
    <dgm:pt modelId="{4781A497-6B4C-4447-9F44-46419F309E6A}">
      <dgm:prSet phldrT="[Text]" custT="1"/>
      <dgm:spPr/>
      <dgm:t>
        <a:bodyPr/>
        <a:lstStyle/>
        <a:p>
          <a:r>
            <a:rPr lang="en-US" sz="1400" b="1" dirty="0">
              <a:latin typeface="Times New Roman" pitchFamily="18" charset="0"/>
              <a:cs typeface="Times New Roman" pitchFamily="18" charset="0"/>
            </a:rPr>
            <a:t>Medicines are returned back to the pharmacy</a:t>
          </a:r>
        </a:p>
      </dgm:t>
    </dgm:pt>
    <dgm:pt modelId="{51D6FB80-F951-48F5-9ED4-C7AD739E3C63}" type="parTrans" cxnId="{124A8EEE-25C0-4335-9CDE-6257602D9CCE}">
      <dgm:prSet/>
      <dgm:spPr/>
      <dgm:t>
        <a:bodyPr/>
        <a:lstStyle/>
        <a:p>
          <a:endParaRPr lang="en-US"/>
        </a:p>
      </dgm:t>
    </dgm:pt>
    <dgm:pt modelId="{2DD1BDAF-8B7F-4543-93DB-86565EC37649}" type="sibTrans" cxnId="{124A8EEE-25C0-4335-9CDE-6257602D9CCE}">
      <dgm:prSet/>
      <dgm:spPr/>
      <dgm:t>
        <a:bodyPr/>
        <a:lstStyle/>
        <a:p>
          <a:endParaRPr lang="en-US"/>
        </a:p>
      </dgm:t>
    </dgm:pt>
    <dgm:pt modelId="{C7B3BB27-B81F-4BD7-9551-A9461FE6A8FD}">
      <dgm:prSet phldrT="[Text]" custT="1"/>
      <dgm:spPr/>
      <dgm:t>
        <a:bodyPr/>
        <a:lstStyle/>
        <a:p>
          <a:r>
            <a:rPr lang="en-US" sz="1200" b="1" dirty="0">
              <a:solidFill>
                <a:sysClr val="windowText" lastClr="000000"/>
              </a:solidFill>
              <a:latin typeface="Times New Roman" pitchFamily="18" charset="0"/>
              <a:cs typeface="Times New Roman" pitchFamily="18" charset="0"/>
            </a:rPr>
            <a:t>STEP</a:t>
          </a:r>
          <a:r>
            <a:rPr lang="en-US" sz="1100" b="1" dirty="0">
              <a:solidFill>
                <a:sysClr val="windowText" lastClr="000000"/>
              </a:solidFill>
              <a:latin typeface="Times New Roman" pitchFamily="18" charset="0"/>
              <a:cs typeface="Times New Roman" pitchFamily="18" charset="0"/>
            </a:rPr>
            <a:t> 3</a:t>
          </a:r>
        </a:p>
      </dgm:t>
    </dgm:pt>
    <dgm:pt modelId="{F921876F-1162-446B-AAB9-463A95BD472E}" type="parTrans" cxnId="{4EC9C58B-E7D1-466B-9574-7A0C2D96355D}">
      <dgm:prSet/>
      <dgm:spPr/>
      <dgm:t>
        <a:bodyPr/>
        <a:lstStyle/>
        <a:p>
          <a:endParaRPr lang="en-US"/>
        </a:p>
      </dgm:t>
    </dgm:pt>
    <dgm:pt modelId="{F2C822BE-E547-4DCF-8798-AD58FA2E0395}" type="sibTrans" cxnId="{4EC9C58B-E7D1-466B-9574-7A0C2D96355D}">
      <dgm:prSet/>
      <dgm:spPr/>
      <dgm:t>
        <a:bodyPr/>
        <a:lstStyle/>
        <a:p>
          <a:endParaRPr lang="en-US"/>
        </a:p>
      </dgm:t>
    </dgm:pt>
    <dgm:pt modelId="{2745C6F6-01A8-4CF2-B6A4-65C0E700A7E0}">
      <dgm:prSet phldrT="[Text]" custT="1"/>
      <dgm:spPr/>
      <dgm:t>
        <a:bodyPr/>
        <a:lstStyle/>
        <a:p>
          <a:r>
            <a:rPr lang="en-US" sz="1200" b="1" dirty="0">
              <a:solidFill>
                <a:sysClr val="windowText" lastClr="000000"/>
              </a:solidFill>
              <a:latin typeface="Times New Roman" pitchFamily="18" charset="0"/>
              <a:cs typeface="Times New Roman" pitchFamily="18" charset="0"/>
            </a:rPr>
            <a:t>STEP</a:t>
          </a:r>
          <a:r>
            <a:rPr lang="en-US" sz="1100" b="1" dirty="0">
              <a:solidFill>
                <a:sysClr val="windowText" lastClr="000000"/>
              </a:solidFill>
              <a:latin typeface="Times New Roman" pitchFamily="18" charset="0"/>
              <a:cs typeface="Times New Roman" pitchFamily="18" charset="0"/>
            </a:rPr>
            <a:t> 4</a:t>
          </a:r>
        </a:p>
      </dgm:t>
    </dgm:pt>
    <dgm:pt modelId="{B0F786B8-6066-41CA-9A2B-F6890A976693}" type="parTrans" cxnId="{314044FA-62D0-452D-828F-328F190BCA5B}">
      <dgm:prSet/>
      <dgm:spPr/>
      <dgm:t>
        <a:bodyPr/>
        <a:lstStyle/>
        <a:p>
          <a:endParaRPr lang="en-US"/>
        </a:p>
      </dgm:t>
    </dgm:pt>
    <dgm:pt modelId="{02BBF71B-16C9-43CA-84E7-ABC2BD76361E}" type="sibTrans" cxnId="{314044FA-62D0-452D-828F-328F190BCA5B}">
      <dgm:prSet/>
      <dgm:spPr/>
      <dgm:t>
        <a:bodyPr/>
        <a:lstStyle/>
        <a:p>
          <a:endParaRPr lang="en-US"/>
        </a:p>
      </dgm:t>
    </dgm:pt>
    <dgm:pt modelId="{7E35CE81-EF62-4985-A902-4544702E28DA}">
      <dgm:prSet phldrT="[Text]" custT="1"/>
      <dgm:spPr/>
      <dgm:t>
        <a:bodyPr/>
        <a:lstStyle/>
        <a:p>
          <a:r>
            <a:rPr lang="en-US" sz="1200" b="1" dirty="0">
              <a:solidFill>
                <a:sysClr val="windowText" lastClr="000000"/>
              </a:solidFill>
              <a:latin typeface="Times New Roman" pitchFamily="18" charset="0"/>
              <a:cs typeface="Times New Roman" pitchFamily="18" charset="0"/>
            </a:rPr>
            <a:t>STEP</a:t>
          </a:r>
          <a:r>
            <a:rPr lang="en-US" sz="1100" b="1" dirty="0">
              <a:solidFill>
                <a:sysClr val="windowText" lastClr="000000"/>
              </a:solidFill>
              <a:latin typeface="Times New Roman" pitchFamily="18" charset="0"/>
              <a:cs typeface="Times New Roman" pitchFamily="18" charset="0"/>
            </a:rPr>
            <a:t> 5</a:t>
          </a:r>
        </a:p>
      </dgm:t>
    </dgm:pt>
    <dgm:pt modelId="{B29E5361-E2AC-492D-AE36-42F91C90B2DA}" type="parTrans" cxnId="{08284F6B-E6EF-4BAC-A36B-EB4DE2518E8C}">
      <dgm:prSet/>
      <dgm:spPr/>
      <dgm:t>
        <a:bodyPr/>
        <a:lstStyle/>
        <a:p>
          <a:endParaRPr lang="en-US"/>
        </a:p>
      </dgm:t>
    </dgm:pt>
    <dgm:pt modelId="{2FAFF131-6E06-4848-83C7-42197F935DD2}" type="sibTrans" cxnId="{08284F6B-E6EF-4BAC-A36B-EB4DE2518E8C}">
      <dgm:prSet/>
      <dgm:spPr/>
      <dgm:t>
        <a:bodyPr/>
        <a:lstStyle/>
        <a:p>
          <a:endParaRPr lang="en-US"/>
        </a:p>
      </dgm:t>
    </dgm:pt>
    <dgm:pt modelId="{3C323BDD-2980-4E30-8955-85C6FCEE927A}">
      <dgm:prSet custT="1"/>
      <dgm:spPr/>
      <dgm:t>
        <a:bodyPr/>
        <a:lstStyle/>
        <a:p>
          <a:r>
            <a:rPr lang="en-US" sz="1400" b="1" dirty="0">
              <a:latin typeface="Times New Roman" pitchFamily="18" charset="0"/>
              <a:cs typeface="Times New Roman" pitchFamily="18" charset="0"/>
            </a:rPr>
            <a:t>The bill is made and sent for auditing on the ground floor</a:t>
          </a:r>
        </a:p>
      </dgm:t>
    </dgm:pt>
    <dgm:pt modelId="{9E5C909B-B518-442F-887F-AE52CBC6AC1F}" type="parTrans" cxnId="{ED5B48ED-72AD-48E8-BC77-CCE8B71B60BB}">
      <dgm:prSet/>
      <dgm:spPr/>
      <dgm:t>
        <a:bodyPr/>
        <a:lstStyle/>
        <a:p>
          <a:endParaRPr lang="en-US"/>
        </a:p>
      </dgm:t>
    </dgm:pt>
    <dgm:pt modelId="{FEF5F8AB-EED1-4658-A513-CFCC4C4574EC}" type="sibTrans" cxnId="{ED5B48ED-72AD-48E8-BC77-CCE8B71B60BB}">
      <dgm:prSet/>
      <dgm:spPr/>
      <dgm:t>
        <a:bodyPr/>
        <a:lstStyle/>
        <a:p>
          <a:endParaRPr lang="en-US"/>
        </a:p>
      </dgm:t>
    </dgm:pt>
    <dgm:pt modelId="{37B1D69B-35E6-4046-8B52-BF6B96C3516D}">
      <dgm:prSet/>
      <dgm:spPr/>
      <dgm:t>
        <a:bodyPr/>
        <a:lstStyle/>
        <a:p>
          <a:endParaRPr lang="en-US" sz="1000" b="1" dirty="0"/>
        </a:p>
      </dgm:t>
    </dgm:pt>
    <dgm:pt modelId="{CCA1DF8F-B51D-46A8-AA38-6537B014C7AB}" type="parTrans" cxnId="{5F7A5593-3D05-45AD-845E-73DC20DEEB27}">
      <dgm:prSet/>
      <dgm:spPr/>
      <dgm:t>
        <a:bodyPr/>
        <a:lstStyle/>
        <a:p>
          <a:endParaRPr lang="en-US"/>
        </a:p>
      </dgm:t>
    </dgm:pt>
    <dgm:pt modelId="{4B544C21-162E-45F8-BB42-6829CC057DC1}" type="sibTrans" cxnId="{5F7A5593-3D05-45AD-845E-73DC20DEEB27}">
      <dgm:prSet/>
      <dgm:spPr/>
      <dgm:t>
        <a:bodyPr/>
        <a:lstStyle/>
        <a:p>
          <a:endParaRPr lang="en-US"/>
        </a:p>
      </dgm:t>
    </dgm:pt>
    <dgm:pt modelId="{C0E1F9BD-6AF6-4FA0-B8D5-9E8DCD70F1F9}">
      <dgm:prSet custT="1"/>
      <dgm:spPr/>
      <dgm:t>
        <a:bodyPr/>
        <a:lstStyle/>
        <a:p>
          <a:r>
            <a:rPr lang="en-US" sz="1400" b="1" dirty="0">
              <a:latin typeface="Times New Roman" pitchFamily="18" charset="0"/>
              <a:cs typeface="Times New Roman" pitchFamily="18" charset="0"/>
            </a:rPr>
            <a:t>Return comes back from the pharmacy</a:t>
          </a:r>
        </a:p>
      </dgm:t>
    </dgm:pt>
    <dgm:pt modelId="{A34BBEFB-236D-4DB6-8FC9-B0562724B469}" type="parTrans" cxnId="{FBB118DB-E0E2-4052-A8B6-CEB2708C1E19}">
      <dgm:prSet/>
      <dgm:spPr/>
      <dgm:t>
        <a:bodyPr/>
        <a:lstStyle/>
        <a:p>
          <a:endParaRPr lang="en-US"/>
        </a:p>
      </dgm:t>
    </dgm:pt>
    <dgm:pt modelId="{46742B83-FC40-44B5-9BD1-28C1CBE0A781}" type="sibTrans" cxnId="{FBB118DB-E0E2-4052-A8B6-CEB2708C1E19}">
      <dgm:prSet/>
      <dgm:spPr/>
      <dgm:t>
        <a:bodyPr/>
        <a:lstStyle/>
        <a:p>
          <a:endParaRPr lang="en-US"/>
        </a:p>
      </dgm:t>
    </dgm:pt>
    <dgm:pt modelId="{308E0EDB-30AD-4476-9932-FBCDC904D3A5}">
      <dgm:prSet phldrT="[Text]" custT="1"/>
      <dgm:spPr/>
      <dgm:t>
        <a:bodyPr/>
        <a:lstStyle/>
        <a:p>
          <a:r>
            <a:rPr lang="en-US" sz="1400" b="1" dirty="0">
              <a:latin typeface="Times New Roman" pitchFamily="18" charset="0"/>
              <a:cs typeface="Times New Roman" pitchFamily="18" charset="0"/>
            </a:rPr>
            <a:t>(ward boy takes it to the pharmacy)</a:t>
          </a:r>
        </a:p>
      </dgm:t>
    </dgm:pt>
    <dgm:pt modelId="{F2267B6F-39A2-4D6C-831E-CDA66AFC7C59}" type="parTrans" cxnId="{F38CC373-3FA0-4F99-B04B-42E0A4C806CE}">
      <dgm:prSet/>
      <dgm:spPr/>
      <dgm:t>
        <a:bodyPr/>
        <a:lstStyle/>
        <a:p>
          <a:endParaRPr lang="en-US"/>
        </a:p>
      </dgm:t>
    </dgm:pt>
    <dgm:pt modelId="{8B5AD562-C576-41B1-A0AE-CC71B07B22F9}" type="sibTrans" cxnId="{F38CC373-3FA0-4F99-B04B-42E0A4C806CE}">
      <dgm:prSet/>
      <dgm:spPr/>
      <dgm:t>
        <a:bodyPr/>
        <a:lstStyle/>
        <a:p>
          <a:endParaRPr lang="en-US"/>
        </a:p>
      </dgm:t>
    </dgm:pt>
    <dgm:pt modelId="{27F48903-3DDF-4BC5-A2F7-C0DD0DE0A4F1}">
      <dgm:prSet custT="1"/>
      <dgm:spPr/>
      <dgm:t>
        <a:bodyPr/>
        <a:lstStyle/>
        <a:p>
          <a:r>
            <a:rPr lang="en-US" sz="1400" b="1" dirty="0">
              <a:latin typeface="Times New Roman" pitchFamily="18" charset="0"/>
              <a:cs typeface="Times New Roman" pitchFamily="18" charset="0"/>
            </a:rPr>
            <a:t>(warboy brings back the return)</a:t>
          </a:r>
        </a:p>
      </dgm:t>
    </dgm:pt>
    <dgm:pt modelId="{16670A06-2640-4B6C-98F0-3455E25D1BA6}" type="parTrans" cxnId="{C9DA87CE-9F7B-4E99-9792-B590DCF04E15}">
      <dgm:prSet/>
      <dgm:spPr/>
      <dgm:t>
        <a:bodyPr/>
        <a:lstStyle/>
        <a:p>
          <a:endParaRPr lang="en-US"/>
        </a:p>
      </dgm:t>
    </dgm:pt>
    <dgm:pt modelId="{916112B2-C974-4C05-9BAF-C03AA8E046C3}" type="sibTrans" cxnId="{C9DA87CE-9F7B-4E99-9792-B590DCF04E15}">
      <dgm:prSet/>
      <dgm:spPr/>
      <dgm:t>
        <a:bodyPr/>
        <a:lstStyle/>
        <a:p>
          <a:endParaRPr lang="en-US"/>
        </a:p>
      </dgm:t>
    </dgm:pt>
    <dgm:pt modelId="{BB58630A-F659-47D2-8E26-B56A56652B96}">
      <dgm:prSet phldrT="[Text]" custT="1"/>
      <dgm:spPr/>
      <dgm:t>
        <a:bodyPr/>
        <a:lstStyle/>
        <a:p>
          <a:r>
            <a:rPr lang="en-US" sz="1400" b="1" dirty="0">
              <a:latin typeface="Times New Roman" pitchFamily="18" charset="0"/>
              <a:cs typeface="Times New Roman" pitchFamily="18" charset="0"/>
            </a:rPr>
            <a:t>(the nurse conveys it to the ward secretary)</a:t>
          </a:r>
        </a:p>
      </dgm:t>
    </dgm:pt>
    <dgm:pt modelId="{9D09823E-5C74-4C81-899A-80AFCE2EF69D}" type="parTrans" cxnId="{D5962D7B-6B9A-4A42-95AC-B8FE5E842DA0}">
      <dgm:prSet/>
      <dgm:spPr/>
      <dgm:t>
        <a:bodyPr/>
        <a:lstStyle/>
        <a:p>
          <a:endParaRPr lang="en-US"/>
        </a:p>
      </dgm:t>
    </dgm:pt>
    <dgm:pt modelId="{9EC173C6-D73C-4DA2-A979-D3C59692B08D}" type="sibTrans" cxnId="{D5962D7B-6B9A-4A42-95AC-B8FE5E842DA0}">
      <dgm:prSet/>
      <dgm:spPr/>
      <dgm:t>
        <a:bodyPr/>
        <a:lstStyle/>
        <a:p>
          <a:endParaRPr lang="en-US"/>
        </a:p>
      </dgm:t>
    </dgm:pt>
    <dgm:pt modelId="{3C39211F-5983-4FD9-8B95-6DF3A90FD678}">
      <dgm:prSet custT="1"/>
      <dgm:spPr/>
      <dgm:t>
        <a:bodyPr/>
        <a:lstStyle/>
        <a:p>
          <a:r>
            <a:rPr lang="en-US" sz="1400" b="1" dirty="0">
              <a:latin typeface="Times New Roman" pitchFamily="18" charset="0"/>
              <a:cs typeface="Times New Roman" pitchFamily="18" charset="0"/>
            </a:rPr>
            <a:t>File is sent for billing by the ward secretary</a:t>
          </a:r>
        </a:p>
      </dgm:t>
    </dgm:pt>
    <dgm:pt modelId="{7DC62347-0273-4EA3-98BF-40555E1DB4F6}" type="parTrans" cxnId="{53CC6737-AC1C-49FA-BF4B-887738A622FC}">
      <dgm:prSet/>
      <dgm:spPr/>
      <dgm:t>
        <a:bodyPr/>
        <a:lstStyle/>
        <a:p>
          <a:endParaRPr lang="en-US"/>
        </a:p>
      </dgm:t>
    </dgm:pt>
    <dgm:pt modelId="{0C0CA7A2-9FD3-4632-8301-F908F6FD745D}" type="sibTrans" cxnId="{53CC6737-AC1C-49FA-BF4B-887738A622FC}">
      <dgm:prSet/>
      <dgm:spPr/>
      <dgm:t>
        <a:bodyPr/>
        <a:lstStyle/>
        <a:p>
          <a:endParaRPr lang="en-US"/>
        </a:p>
      </dgm:t>
    </dgm:pt>
    <dgm:pt modelId="{7AA007F6-C18F-496C-8365-6B6ABE140C85}">
      <dgm:prSet custT="1"/>
      <dgm:spPr/>
      <dgm:t>
        <a:bodyPr/>
        <a:lstStyle/>
        <a:p>
          <a:r>
            <a:rPr lang="en-US" sz="1400" b="1" dirty="0">
              <a:latin typeface="Times New Roman" pitchFamily="18" charset="0"/>
              <a:cs typeface="Times New Roman" pitchFamily="18" charset="0"/>
            </a:rPr>
            <a:t>( Bill is made on the same floor)</a:t>
          </a:r>
        </a:p>
      </dgm:t>
    </dgm:pt>
    <dgm:pt modelId="{F5CD3616-459C-4A65-BAFC-C9E641FE43A5}" type="parTrans" cxnId="{03FB2BF2-346E-4BF5-A188-85A82566E411}">
      <dgm:prSet/>
      <dgm:spPr/>
      <dgm:t>
        <a:bodyPr/>
        <a:lstStyle/>
        <a:p>
          <a:endParaRPr lang="en-US"/>
        </a:p>
      </dgm:t>
    </dgm:pt>
    <dgm:pt modelId="{6F946C8A-F10A-4598-9650-E33E5D06B2BD}" type="sibTrans" cxnId="{03FB2BF2-346E-4BF5-A188-85A82566E411}">
      <dgm:prSet/>
      <dgm:spPr/>
      <dgm:t>
        <a:bodyPr/>
        <a:lstStyle/>
        <a:p>
          <a:endParaRPr lang="en-US"/>
        </a:p>
      </dgm:t>
    </dgm:pt>
    <dgm:pt modelId="{43C62CFE-E4A0-4C87-BDC9-0A291D972435}">
      <dgm:prSet custT="1"/>
      <dgm:spPr/>
      <dgm:t>
        <a:bodyPr/>
        <a:lstStyle/>
        <a:p>
          <a:r>
            <a:rPr lang="en-US" sz="1200" b="1" dirty="0">
              <a:solidFill>
                <a:sysClr val="windowText" lastClr="000000"/>
              </a:solidFill>
              <a:latin typeface="Times New Roman" pitchFamily="18" charset="0"/>
              <a:cs typeface="Times New Roman" pitchFamily="18" charset="0"/>
            </a:rPr>
            <a:t>STEP</a:t>
          </a:r>
          <a:r>
            <a:rPr lang="en-US" sz="1100" b="1" dirty="0">
              <a:solidFill>
                <a:sysClr val="windowText" lastClr="000000"/>
              </a:solidFill>
              <a:latin typeface="Times New Roman" pitchFamily="18" charset="0"/>
              <a:cs typeface="Times New Roman" pitchFamily="18" charset="0"/>
            </a:rPr>
            <a:t> 6</a:t>
          </a:r>
        </a:p>
      </dgm:t>
    </dgm:pt>
    <dgm:pt modelId="{29A262BB-1936-4011-A2BE-8C69CF37C244}" type="parTrans" cxnId="{F86594DC-2BCA-4399-AD78-D71DB15F68BF}">
      <dgm:prSet/>
      <dgm:spPr/>
      <dgm:t>
        <a:bodyPr/>
        <a:lstStyle/>
        <a:p>
          <a:endParaRPr lang="en-US"/>
        </a:p>
      </dgm:t>
    </dgm:pt>
    <dgm:pt modelId="{A4E1A883-F275-41D3-A685-E17A71FF9C65}" type="sibTrans" cxnId="{F86594DC-2BCA-4399-AD78-D71DB15F68BF}">
      <dgm:prSet/>
      <dgm:spPr/>
      <dgm:t>
        <a:bodyPr/>
        <a:lstStyle/>
        <a:p>
          <a:endParaRPr lang="en-US"/>
        </a:p>
      </dgm:t>
    </dgm:pt>
    <dgm:pt modelId="{026CC25E-EC7E-464F-A61F-E3036EFA8917}">
      <dgm:prSet custT="1"/>
      <dgm:spPr/>
      <dgm:t>
        <a:bodyPr/>
        <a:lstStyle/>
        <a:p>
          <a:r>
            <a:rPr lang="en-US" sz="1200" b="1" dirty="0">
              <a:solidFill>
                <a:sysClr val="windowText" lastClr="000000"/>
              </a:solidFill>
              <a:latin typeface="Times New Roman" pitchFamily="18" charset="0"/>
              <a:cs typeface="Times New Roman" pitchFamily="18" charset="0"/>
            </a:rPr>
            <a:t>STEP 7</a:t>
          </a:r>
        </a:p>
      </dgm:t>
    </dgm:pt>
    <dgm:pt modelId="{7056C2FE-036A-40AC-A6C1-C8CF9FC7278E}" type="parTrans" cxnId="{579C4A0D-4FFC-41A2-AA57-39916F356C32}">
      <dgm:prSet/>
      <dgm:spPr/>
      <dgm:t>
        <a:bodyPr/>
        <a:lstStyle/>
        <a:p>
          <a:endParaRPr lang="en-US"/>
        </a:p>
      </dgm:t>
    </dgm:pt>
    <dgm:pt modelId="{B01BD1F1-9BD0-4C3F-89FB-D5F4FF260300}" type="sibTrans" cxnId="{579C4A0D-4FFC-41A2-AA57-39916F356C32}">
      <dgm:prSet/>
      <dgm:spPr/>
      <dgm:t>
        <a:bodyPr/>
        <a:lstStyle/>
        <a:p>
          <a:endParaRPr lang="en-US"/>
        </a:p>
      </dgm:t>
    </dgm:pt>
    <dgm:pt modelId="{1BE4CA6C-8966-4ACA-B265-B75DBE3B7ED6}">
      <dgm:prSet custT="1"/>
      <dgm:spPr/>
      <dgm:t>
        <a:bodyPr/>
        <a:lstStyle/>
        <a:p>
          <a:r>
            <a:rPr lang="en-US" sz="1200" b="1" dirty="0">
              <a:solidFill>
                <a:sysClr val="windowText" lastClr="000000"/>
              </a:solidFill>
              <a:latin typeface="Times New Roman" pitchFamily="18" charset="0"/>
              <a:cs typeface="Times New Roman" pitchFamily="18" charset="0"/>
            </a:rPr>
            <a:t>STEP 8</a:t>
          </a:r>
        </a:p>
      </dgm:t>
    </dgm:pt>
    <dgm:pt modelId="{3B0EE9AD-0D04-42D2-B857-1D5723640F94}" type="parTrans" cxnId="{2C329350-0832-45E0-A271-3F5142320056}">
      <dgm:prSet/>
      <dgm:spPr/>
      <dgm:t>
        <a:bodyPr/>
        <a:lstStyle/>
        <a:p>
          <a:endParaRPr lang="en-US"/>
        </a:p>
      </dgm:t>
    </dgm:pt>
    <dgm:pt modelId="{52AD9551-7126-4910-B2D5-A17ECA033C3D}" type="sibTrans" cxnId="{2C329350-0832-45E0-A271-3F5142320056}">
      <dgm:prSet/>
      <dgm:spPr/>
      <dgm:t>
        <a:bodyPr/>
        <a:lstStyle/>
        <a:p>
          <a:endParaRPr lang="en-US"/>
        </a:p>
      </dgm:t>
    </dgm:pt>
    <dgm:pt modelId="{94A0C07D-991A-4CFF-A2FA-511FA9E83F79}">
      <dgm:prSet custT="1"/>
      <dgm:spPr/>
      <dgm:t>
        <a:bodyPr/>
        <a:lstStyle/>
        <a:p>
          <a:r>
            <a:rPr lang="en-US" sz="1400" b="1" dirty="0">
              <a:latin typeface="Times New Roman" pitchFamily="18" charset="0"/>
              <a:cs typeface="Times New Roman" pitchFamily="18" charset="0"/>
            </a:rPr>
            <a:t>Once the bill is audited, it is sent back on the patient floor</a:t>
          </a:r>
        </a:p>
      </dgm:t>
    </dgm:pt>
    <dgm:pt modelId="{4291A86C-72C2-4721-B448-2D1A68EA0C05}" type="parTrans" cxnId="{A018170B-8925-4A24-BE8E-26B7E5D8F35C}">
      <dgm:prSet/>
      <dgm:spPr/>
      <dgm:t>
        <a:bodyPr/>
        <a:lstStyle/>
        <a:p>
          <a:endParaRPr lang="en-US"/>
        </a:p>
      </dgm:t>
    </dgm:pt>
    <dgm:pt modelId="{50FBA880-BA95-45E8-B0D0-816DFC027E9C}" type="sibTrans" cxnId="{A018170B-8925-4A24-BE8E-26B7E5D8F35C}">
      <dgm:prSet/>
      <dgm:spPr/>
      <dgm:t>
        <a:bodyPr/>
        <a:lstStyle/>
        <a:p>
          <a:endParaRPr lang="en-US"/>
        </a:p>
      </dgm:t>
    </dgm:pt>
    <dgm:pt modelId="{6108F8C6-232E-4ACB-99F0-D71A1BCB1EA7}">
      <dgm:prSet custT="1"/>
      <dgm:spPr/>
      <dgm:t>
        <a:bodyPr/>
        <a:lstStyle/>
        <a:p>
          <a:r>
            <a:rPr lang="en-US" sz="1400" b="1" dirty="0">
              <a:latin typeface="Times New Roman" pitchFamily="18" charset="0"/>
              <a:cs typeface="Times New Roman" pitchFamily="18" charset="0"/>
            </a:rPr>
            <a:t>(wardboy is sent to collect it after the call comes on the  patient floor </a:t>
          </a:r>
          <a:r>
            <a:rPr lang="en-US" sz="1050" b="1" dirty="0"/>
            <a:t>)</a:t>
          </a:r>
        </a:p>
      </dgm:t>
    </dgm:pt>
    <dgm:pt modelId="{4F5DB422-C93E-4208-A88F-BE8933F52D04}" type="parTrans" cxnId="{8AC6376D-070C-4650-BF0F-81E23723A2D4}">
      <dgm:prSet/>
      <dgm:spPr/>
      <dgm:t>
        <a:bodyPr/>
        <a:lstStyle/>
        <a:p>
          <a:endParaRPr lang="en-US"/>
        </a:p>
      </dgm:t>
    </dgm:pt>
    <dgm:pt modelId="{F47189FF-C33C-4187-97DE-9CA3D383D7E7}" type="sibTrans" cxnId="{8AC6376D-070C-4650-BF0F-81E23723A2D4}">
      <dgm:prSet/>
      <dgm:spPr/>
      <dgm:t>
        <a:bodyPr/>
        <a:lstStyle/>
        <a:p>
          <a:endParaRPr lang="en-US"/>
        </a:p>
      </dgm:t>
    </dgm:pt>
    <dgm:pt modelId="{C63D1ECA-BE07-4DFB-98B9-F709E2EDAF1B}">
      <dgm:prSet custT="1"/>
      <dgm:spPr/>
      <dgm:t>
        <a:bodyPr/>
        <a:lstStyle/>
        <a:p>
          <a:r>
            <a:rPr lang="en-US" sz="1400" b="1" dirty="0">
              <a:latin typeface="Times New Roman" pitchFamily="18" charset="0"/>
              <a:cs typeface="Times New Roman" pitchFamily="18" charset="0"/>
            </a:rPr>
            <a:t>The bill is sent to patient's room and the attendant goes back to the ground floor to make the final payment</a:t>
          </a:r>
        </a:p>
      </dgm:t>
    </dgm:pt>
    <dgm:pt modelId="{9A3698BC-744A-4F49-A87B-18E226B27475}" type="parTrans" cxnId="{2741CC62-85BA-4A69-8BAF-ABEF06952231}">
      <dgm:prSet/>
      <dgm:spPr/>
      <dgm:t>
        <a:bodyPr/>
        <a:lstStyle/>
        <a:p>
          <a:endParaRPr lang="en-US"/>
        </a:p>
      </dgm:t>
    </dgm:pt>
    <dgm:pt modelId="{8A10A9D8-BECC-472F-9E6E-4B78348C3CB6}" type="sibTrans" cxnId="{2741CC62-85BA-4A69-8BAF-ABEF06952231}">
      <dgm:prSet/>
      <dgm:spPr/>
      <dgm:t>
        <a:bodyPr/>
        <a:lstStyle/>
        <a:p>
          <a:endParaRPr lang="en-US"/>
        </a:p>
      </dgm:t>
    </dgm:pt>
    <dgm:pt modelId="{DB5EB424-D3E1-4A36-A90B-BA89327155BB}">
      <dgm:prSet custT="1"/>
      <dgm:spPr/>
      <dgm:t>
        <a:bodyPr/>
        <a:lstStyle/>
        <a:p>
          <a:r>
            <a:rPr lang="en-US" sz="1400" b="1" dirty="0">
              <a:latin typeface="Times New Roman" pitchFamily="18" charset="0"/>
              <a:cs typeface="Times New Roman" pitchFamily="18" charset="0"/>
            </a:rPr>
            <a:t>once the payment is done, the attendant is issued a gate pass which he has to show to the nurse on the floor and later to the security personnel</a:t>
          </a:r>
        </a:p>
      </dgm:t>
    </dgm:pt>
    <dgm:pt modelId="{6C5AFF77-CD0E-4F35-8A74-C4FE2DFB790D}" type="parTrans" cxnId="{7456D9C5-62B4-4E35-BEE4-07DF58B45EC4}">
      <dgm:prSet/>
      <dgm:spPr/>
      <dgm:t>
        <a:bodyPr/>
        <a:lstStyle/>
        <a:p>
          <a:endParaRPr lang="en-US"/>
        </a:p>
      </dgm:t>
    </dgm:pt>
    <dgm:pt modelId="{CF57CD33-EE93-4D45-896D-013BEB82A1EA}" type="sibTrans" cxnId="{7456D9C5-62B4-4E35-BEE4-07DF58B45EC4}">
      <dgm:prSet/>
      <dgm:spPr/>
      <dgm:t>
        <a:bodyPr/>
        <a:lstStyle/>
        <a:p>
          <a:endParaRPr lang="en-US"/>
        </a:p>
      </dgm:t>
    </dgm:pt>
    <dgm:pt modelId="{38144B23-D883-40C9-8558-F6F0F4F1C111}">
      <dgm:prSet custT="1"/>
      <dgm:spPr/>
      <dgm:t>
        <a:bodyPr/>
        <a:lstStyle/>
        <a:p>
          <a:r>
            <a:rPr lang="en-US" sz="1200" b="1" dirty="0">
              <a:solidFill>
                <a:sysClr val="windowText" lastClr="000000"/>
              </a:solidFill>
              <a:latin typeface="Times New Roman" pitchFamily="18" charset="0"/>
              <a:cs typeface="Times New Roman" pitchFamily="18" charset="0"/>
            </a:rPr>
            <a:t>STEP</a:t>
          </a:r>
          <a:r>
            <a:rPr lang="en-US" sz="1200" b="1" baseline="0" dirty="0">
              <a:solidFill>
                <a:sysClr val="windowText" lastClr="000000"/>
              </a:solidFill>
              <a:latin typeface="Times New Roman" pitchFamily="18" charset="0"/>
              <a:cs typeface="Times New Roman" pitchFamily="18" charset="0"/>
            </a:rPr>
            <a:t> 9</a:t>
          </a:r>
          <a:endParaRPr lang="en-US" sz="1200" b="1" dirty="0">
            <a:solidFill>
              <a:sysClr val="windowText" lastClr="000000"/>
            </a:solidFill>
            <a:latin typeface="Times New Roman" pitchFamily="18" charset="0"/>
            <a:cs typeface="Times New Roman" pitchFamily="18" charset="0"/>
          </a:endParaRPr>
        </a:p>
      </dgm:t>
    </dgm:pt>
    <dgm:pt modelId="{1F5AC7E0-88EB-4D56-8A5B-F94C25CF889F}" type="parTrans" cxnId="{9503E516-1391-4F37-A301-00BBA8950174}">
      <dgm:prSet/>
      <dgm:spPr/>
      <dgm:t>
        <a:bodyPr/>
        <a:lstStyle/>
        <a:p>
          <a:endParaRPr lang="en-US"/>
        </a:p>
      </dgm:t>
    </dgm:pt>
    <dgm:pt modelId="{46B92278-4710-4D30-B67F-B8EAB5C13E0A}" type="sibTrans" cxnId="{9503E516-1391-4F37-A301-00BBA8950174}">
      <dgm:prSet/>
      <dgm:spPr/>
      <dgm:t>
        <a:bodyPr/>
        <a:lstStyle/>
        <a:p>
          <a:endParaRPr lang="en-US"/>
        </a:p>
      </dgm:t>
    </dgm:pt>
    <dgm:pt modelId="{73AFB424-1AA3-4CC2-B936-72B5139104D7}">
      <dgm:prSet custT="1"/>
      <dgm:spPr/>
      <dgm:t>
        <a:bodyPr/>
        <a:lstStyle/>
        <a:p>
          <a:r>
            <a:rPr lang="en-US" sz="1400" b="1" dirty="0">
              <a:latin typeface="Times New Roman" pitchFamily="18" charset="0"/>
              <a:cs typeface="Times New Roman" pitchFamily="18" charset="0"/>
            </a:rPr>
            <a:t>The attendant brings the gate pass on the floor, the nurse gives him the discharge summary , removes the patient's cannula and the patient finally checks out of the room</a:t>
          </a:r>
          <a:r>
            <a:rPr lang="en-US" sz="1200" b="1" dirty="0">
              <a:latin typeface="Times New Roman" pitchFamily="18" charset="0"/>
              <a:cs typeface="Times New Roman" pitchFamily="18" charset="0"/>
            </a:rPr>
            <a:t>.</a:t>
          </a:r>
        </a:p>
      </dgm:t>
    </dgm:pt>
    <dgm:pt modelId="{3A236D28-FFD3-4158-B977-F5CA4EFC0C7D}" type="parTrans" cxnId="{3348BFE8-808E-4C5C-AAE9-CEC0793A99DA}">
      <dgm:prSet/>
      <dgm:spPr/>
      <dgm:t>
        <a:bodyPr/>
        <a:lstStyle/>
        <a:p>
          <a:endParaRPr lang="en-US"/>
        </a:p>
      </dgm:t>
    </dgm:pt>
    <dgm:pt modelId="{7F8FAE05-1478-4262-868F-D26881F09A72}" type="sibTrans" cxnId="{3348BFE8-808E-4C5C-AAE9-CEC0793A99DA}">
      <dgm:prSet/>
      <dgm:spPr/>
      <dgm:t>
        <a:bodyPr/>
        <a:lstStyle/>
        <a:p>
          <a:endParaRPr lang="en-US"/>
        </a:p>
      </dgm:t>
    </dgm:pt>
    <dgm:pt modelId="{0B46C7AF-4781-481A-B492-96E9D8E7D1EA}">
      <dgm:prSet custT="1"/>
      <dgm:spPr/>
      <dgm:t>
        <a:bodyPr/>
        <a:lstStyle/>
        <a:p>
          <a:r>
            <a:rPr lang="en-US" sz="1400" b="1" dirty="0">
              <a:latin typeface="Times New Roman" pitchFamily="18" charset="0"/>
              <a:cs typeface="Times New Roman" pitchFamily="18" charset="0"/>
            </a:rPr>
            <a:t>(Ward boy  takes it to the ground floor)</a:t>
          </a:r>
        </a:p>
      </dgm:t>
    </dgm:pt>
    <dgm:pt modelId="{F96A62D4-0B81-415E-8020-1DD668CB21DF}" type="parTrans" cxnId="{0DD1F0FF-F39E-4357-A961-527A458B3F0C}">
      <dgm:prSet/>
      <dgm:spPr/>
      <dgm:t>
        <a:bodyPr/>
        <a:lstStyle/>
        <a:p>
          <a:endParaRPr lang="en-US"/>
        </a:p>
      </dgm:t>
    </dgm:pt>
    <dgm:pt modelId="{AF0E5FBC-46F9-4335-B151-755B12320FB1}" type="sibTrans" cxnId="{0DD1F0FF-F39E-4357-A961-527A458B3F0C}">
      <dgm:prSet/>
      <dgm:spPr/>
      <dgm:t>
        <a:bodyPr/>
        <a:lstStyle/>
        <a:p>
          <a:endParaRPr lang="en-US"/>
        </a:p>
      </dgm:t>
    </dgm:pt>
    <dgm:pt modelId="{9093D93B-84D4-4EA5-B7B0-D343FAAE55F5}" type="pres">
      <dgm:prSet presAssocID="{F991D7FC-CD89-48EE-88B0-287B32DB9290}" presName="linearFlow" presStyleCnt="0">
        <dgm:presLayoutVars>
          <dgm:dir/>
          <dgm:animLvl val="lvl"/>
          <dgm:resizeHandles val="exact"/>
        </dgm:presLayoutVars>
      </dgm:prSet>
      <dgm:spPr/>
      <dgm:t>
        <a:bodyPr/>
        <a:lstStyle/>
        <a:p>
          <a:endParaRPr lang="en-US"/>
        </a:p>
      </dgm:t>
    </dgm:pt>
    <dgm:pt modelId="{9886EE86-AF96-44A6-9832-A0427DAB8449}" type="pres">
      <dgm:prSet presAssocID="{B30673DF-2DD9-45F0-B411-90204881859C}" presName="composite" presStyleCnt="0"/>
      <dgm:spPr/>
    </dgm:pt>
    <dgm:pt modelId="{B5E42F1F-BE5E-4A63-88C5-1C91C022C234}" type="pres">
      <dgm:prSet presAssocID="{B30673DF-2DD9-45F0-B411-90204881859C}" presName="parentText" presStyleLbl="alignNode1" presStyleIdx="0" presStyleCnt="9">
        <dgm:presLayoutVars>
          <dgm:chMax val="1"/>
          <dgm:bulletEnabled val="1"/>
        </dgm:presLayoutVars>
      </dgm:prSet>
      <dgm:spPr/>
      <dgm:t>
        <a:bodyPr/>
        <a:lstStyle/>
        <a:p>
          <a:endParaRPr lang="en-US"/>
        </a:p>
      </dgm:t>
    </dgm:pt>
    <dgm:pt modelId="{B950E790-26EC-4E9C-86E4-2A2694160EDC}" type="pres">
      <dgm:prSet presAssocID="{B30673DF-2DD9-45F0-B411-90204881859C}" presName="descendantText" presStyleLbl="alignAcc1" presStyleIdx="0" presStyleCnt="9" custScaleX="100325" custScaleY="138304">
        <dgm:presLayoutVars>
          <dgm:bulletEnabled val="1"/>
        </dgm:presLayoutVars>
      </dgm:prSet>
      <dgm:spPr/>
      <dgm:t>
        <a:bodyPr/>
        <a:lstStyle/>
        <a:p>
          <a:endParaRPr lang="en-US"/>
        </a:p>
      </dgm:t>
    </dgm:pt>
    <dgm:pt modelId="{F35DBE20-0783-4AC4-BCBD-259BB49E3EB2}" type="pres">
      <dgm:prSet presAssocID="{EF4F55B9-DD67-4AA7-B7E4-227CE624AD9D}" presName="sp" presStyleCnt="0"/>
      <dgm:spPr/>
    </dgm:pt>
    <dgm:pt modelId="{41587EB8-7D86-46ED-8812-B11309AE3278}" type="pres">
      <dgm:prSet presAssocID="{3BAC90D8-0E1A-40CD-BD35-A2249C965AB4}" presName="composite" presStyleCnt="0"/>
      <dgm:spPr/>
    </dgm:pt>
    <dgm:pt modelId="{EADA8A0A-27B0-463B-B020-58DFF0BD5971}" type="pres">
      <dgm:prSet presAssocID="{3BAC90D8-0E1A-40CD-BD35-A2249C965AB4}" presName="parentText" presStyleLbl="alignNode1" presStyleIdx="1" presStyleCnt="9">
        <dgm:presLayoutVars>
          <dgm:chMax val="1"/>
          <dgm:bulletEnabled val="1"/>
        </dgm:presLayoutVars>
      </dgm:prSet>
      <dgm:spPr/>
      <dgm:t>
        <a:bodyPr/>
        <a:lstStyle/>
        <a:p>
          <a:endParaRPr lang="en-US"/>
        </a:p>
      </dgm:t>
    </dgm:pt>
    <dgm:pt modelId="{33033D91-6AAF-4A0E-BB26-F3D0ECC7166C}" type="pres">
      <dgm:prSet presAssocID="{3BAC90D8-0E1A-40CD-BD35-A2249C965AB4}" presName="descendantText" presStyleLbl="alignAcc1" presStyleIdx="1" presStyleCnt="9">
        <dgm:presLayoutVars>
          <dgm:bulletEnabled val="1"/>
        </dgm:presLayoutVars>
      </dgm:prSet>
      <dgm:spPr/>
      <dgm:t>
        <a:bodyPr/>
        <a:lstStyle/>
        <a:p>
          <a:endParaRPr lang="en-US"/>
        </a:p>
      </dgm:t>
    </dgm:pt>
    <dgm:pt modelId="{0C8BF0B0-C8D5-4D34-B0DA-EA2B10625522}" type="pres">
      <dgm:prSet presAssocID="{B7AC7779-3B29-457D-A8F9-492B703E10EB}" presName="sp" presStyleCnt="0"/>
      <dgm:spPr/>
    </dgm:pt>
    <dgm:pt modelId="{1E141C8D-CB41-4AE1-BEBA-C4348BAA8820}" type="pres">
      <dgm:prSet presAssocID="{C7B3BB27-B81F-4BD7-9551-A9461FE6A8FD}" presName="composite" presStyleCnt="0"/>
      <dgm:spPr/>
    </dgm:pt>
    <dgm:pt modelId="{6FB22FF1-0E8C-4C14-84E1-FFF81FF774D7}" type="pres">
      <dgm:prSet presAssocID="{C7B3BB27-B81F-4BD7-9551-A9461FE6A8FD}" presName="parentText" presStyleLbl="alignNode1" presStyleIdx="2" presStyleCnt="9">
        <dgm:presLayoutVars>
          <dgm:chMax val="1"/>
          <dgm:bulletEnabled val="1"/>
        </dgm:presLayoutVars>
      </dgm:prSet>
      <dgm:spPr/>
      <dgm:t>
        <a:bodyPr/>
        <a:lstStyle/>
        <a:p>
          <a:endParaRPr lang="en-US"/>
        </a:p>
      </dgm:t>
    </dgm:pt>
    <dgm:pt modelId="{E7F63A64-803C-43F8-A07D-5865DDAC6533}" type="pres">
      <dgm:prSet presAssocID="{C7B3BB27-B81F-4BD7-9551-A9461FE6A8FD}" presName="descendantText" presStyleLbl="alignAcc1" presStyleIdx="2" presStyleCnt="9">
        <dgm:presLayoutVars>
          <dgm:bulletEnabled val="1"/>
        </dgm:presLayoutVars>
      </dgm:prSet>
      <dgm:spPr/>
      <dgm:t>
        <a:bodyPr/>
        <a:lstStyle/>
        <a:p>
          <a:endParaRPr lang="en-US"/>
        </a:p>
      </dgm:t>
    </dgm:pt>
    <dgm:pt modelId="{B1864CAD-BC00-4B68-83D0-3EA817760807}" type="pres">
      <dgm:prSet presAssocID="{F2C822BE-E547-4DCF-8798-AD58FA2E0395}" presName="sp" presStyleCnt="0"/>
      <dgm:spPr/>
    </dgm:pt>
    <dgm:pt modelId="{85CA937E-3869-464B-80A0-4BCC21B3896B}" type="pres">
      <dgm:prSet presAssocID="{2745C6F6-01A8-4CF2-B6A4-65C0E700A7E0}" presName="composite" presStyleCnt="0"/>
      <dgm:spPr/>
    </dgm:pt>
    <dgm:pt modelId="{F3B5209C-6884-4475-A3A3-BCFEF3CCF65E}" type="pres">
      <dgm:prSet presAssocID="{2745C6F6-01A8-4CF2-B6A4-65C0E700A7E0}" presName="parentText" presStyleLbl="alignNode1" presStyleIdx="3" presStyleCnt="9">
        <dgm:presLayoutVars>
          <dgm:chMax val="1"/>
          <dgm:bulletEnabled val="1"/>
        </dgm:presLayoutVars>
      </dgm:prSet>
      <dgm:spPr/>
      <dgm:t>
        <a:bodyPr/>
        <a:lstStyle/>
        <a:p>
          <a:endParaRPr lang="en-US"/>
        </a:p>
      </dgm:t>
    </dgm:pt>
    <dgm:pt modelId="{4D56363F-877D-45D9-A5C2-9D2A3DD5153C}" type="pres">
      <dgm:prSet presAssocID="{2745C6F6-01A8-4CF2-B6A4-65C0E700A7E0}" presName="descendantText" presStyleLbl="alignAcc1" presStyleIdx="3" presStyleCnt="9">
        <dgm:presLayoutVars>
          <dgm:bulletEnabled val="1"/>
        </dgm:presLayoutVars>
      </dgm:prSet>
      <dgm:spPr/>
      <dgm:t>
        <a:bodyPr/>
        <a:lstStyle/>
        <a:p>
          <a:endParaRPr lang="en-US"/>
        </a:p>
      </dgm:t>
    </dgm:pt>
    <dgm:pt modelId="{A4B587E7-C6B1-45AA-B39E-A69BDA9D0456}" type="pres">
      <dgm:prSet presAssocID="{02BBF71B-16C9-43CA-84E7-ABC2BD76361E}" presName="sp" presStyleCnt="0"/>
      <dgm:spPr/>
    </dgm:pt>
    <dgm:pt modelId="{48CEB5DF-7CDF-43CF-ABE6-B2D3C7FA4743}" type="pres">
      <dgm:prSet presAssocID="{7E35CE81-EF62-4985-A902-4544702E28DA}" presName="composite" presStyleCnt="0"/>
      <dgm:spPr/>
    </dgm:pt>
    <dgm:pt modelId="{3FDCB1A1-C754-4145-8CAC-147691DE84E6}" type="pres">
      <dgm:prSet presAssocID="{7E35CE81-EF62-4985-A902-4544702E28DA}" presName="parentText" presStyleLbl="alignNode1" presStyleIdx="4" presStyleCnt="9">
        <dgm:presLayoutVars>
          <dgm:chMax val="1"/>
          <dgm:bulletEnabled val="1"/>
        </dgm:presLayoutVars>
      </dgm:prSet>
      <dgm:spPr/>
      <dgm:t>
        <a:bodyPr/>
        <a:lstStyle/>
        <a:p>
          <a:endParaRPr lang="en-US"/>
        </a:p>
      </dgm:t>
    </dgm:pt>
    <dgm:pt modelId="{6C9F5B66-267B-473A-947D-9AF26BFE0350}" type="pres">
      <dgm:prSet presAssocID="{7E35CE81-EF62-4985-A902-4544702E28DA}" presName="descendantText" presStyleLbl="alignAcc1" presStyleIdx="4" presStyleCnt="9" custScaleX="102138" custScaleY="134272">
        <dgm:presLayoutVars>
          <dgm:bulletEnabled val="1"/>
        </dgm:presLayoutVars>
      </dgm:prSet>
      <dgm:spPr/>
      <dgm:t>
        <a:bodyPr/>
        <a:lstStyle/>
        <a:p>
          <a:endParaRPr lang="en-US"/>
        </a:p>
      </dgm:t>
    </dgm:pt>
    <dgm:pt modelId="{EBED1A05-C7CF-426B-B9CF-A5DD95875A8B}" type="pres">
      <dgm:prSet presAssocID="{2FAFF131-6E06-4848-83C7-42197F935DD2}" presName="sp" presStyleCnt="0"/>
      <dgm:spPr/>
    </dgm:pt>
    <dgm:pt modelId="{9B503DAA-FB57-4E82-9AF1-B48C7D9DC82E}" type="pres">
      <dgm:prSet presAssocID="{43C62CFE-E4A0-4C87-BDC9-0A291D972435}" presName="composite" presStyleCnt="0"/>
      <dgm:spPr/>
    </dgm:pt>
    <dgm:pt modelId="{80A88449-F003-4924-852C-43A1C980A1B7}" type="pres">
      <dgm:prSet presAssocID="{43C62CFE-E4A0-4C87-BDC9-0A291D972435}" presName="parentText" presStyleLbl="alignNode1" presStyleIdx="5" presStyleCnt="9">
        <dgm:presLayoutVars>
          <dgm:chMax val="1"/>
          <dgm:bulletEnabled val="1"/>
        </dgm:presLayoutVars>
      </dgm:prSet>
      <dgm:spPr/>
      <dgm:t>
        <a:bodyPr/>
        <a:lstStyle/>
        <a:p>
          <a:endParaRPr lang="en-US"/>
        </a:p>
      </dgm:t>
    </dgm:pt>
    <dgm:pt modelId="{0579ACC1-7DEE-46FA-B27A-E7E69FE6A983}" type="pres">
      <dgm:prSet presAssocID="{43C62CFE-E4A0-4C87-BDC9-0A291D972435}" presName="descendantText" presStyleLbl="alignAcc1" presStyleIdx="5" presStyleCnt="9" custScaleX="100498" custScaleY="169095">
        <dgm:presLayoutVars>
          <dgm:bulletEnabled val="1"/>
        </dgm:presLayoutVars>
      </dgm:prSet>
      <dgm:spPr/>
      <dgm:t>
        <a:bodyPr/>
        <a:lstStyle/>
        <a:p>
          <a:endParaRPr lang="en-US"/>
        </a:p>
      </dgm:t>
    </dgm:pt>
    <dgm:pt modelId="{28215D76-6DFE-4920-BC31-D8025490D5F3}" type="pres">
      <dgm:prSet presAssocID="{A4E1A883-F275-41D3-A685-E17A71FF9C65}" presName="sp" presStyleCnt="0"/>
      <dgm:spPr/>
    </dgm:pt>
    <dgm:pt modelId="{1B11E401-A489-4485-88B1-3A00E05E3BBE}" type="pres">
      <dgm:prSet presAssocID="{026CC25E-EC7E-464F-A61F-E3036EFA8917}" presName="composite" presStyleCnt="0"/>
      <dgm:spPr/>
    </dgm:pt>
    <dgm:pt modelId="{282AB9A3-B23B-4EF9-8BCB-B227246A56E9}" type="pres">
      <dgm:prSet presAssocID="{026CC25E-EC7E-464F-A61F-E3036EFA8917}" presName="parentText" presStyleLbl="alignNode1" presStyleIdx="6" presStyleCnt="9">
        <dgm:presLayoutVars>
          <dgm:chMax val="1"/>
          <dgm:bulletEnabled val="1"/>
        </dgm:presLayoutVars>
      </dgm:prSet>
      <dgm:spPr/>
      <dgm:t>
        <a:bodyPr/>
        <a:lstStyle/>
        <a:p>
          <a:endParaRPr lang="en-US"/>
        </a:p>
      </dgm:t>
    </dgm:pt>
    <dgm:pt modelId="{D8D74B3D-FF60-4FEE-8E6A-63379E199C11}" type="pres">
      <dgm:prSet presAssocID="{026CC25E-EC7E-464F-A61F-E3036EFA8917}" presName="descendantText" presStyleLbl="alignAcc1" presStyleIdx="6" presStyleCnt="9" custScaleY="109663">
        <dgm:presLayoutVars>
          <dgm:bulletEnabled val="1"/>
        </dgm:presLayoutVars>
      </dgm:prSet>
      <dgm:spPr/>
      <dgm:t>
        <a:bodyPr/>
        <a:lstStyle/>
        <a:p>
          <a:endParaRPr lang="en-US"/>
        </a:p>
      </dgm:t>
    </dgm:pt>
    <dgm:pt modelId="{094FC00C-0060-42B0-A499-A57D9D57668C}" type="pres">
      <dgm:prSet presAssocID="{B01BD1F1-9BD0-4C3F-89FB-D5F4FF260300}" presName="sp" presStyleCnt="0"/>
      <dgm:spPr/>
    </dgm:pt>
    <dgm:pt modelId="{C1DF83F6-5236-48E0-BE09-3EEDB1D4160B}" type="pres">
      <dgm:prSet presAssocID="{1BE4CA6C-8966-4ACA-B265-B75DBE3B7ED6}" presName="composite" presStyleCnt="0"/>
      <dgm:spPr/>
    </dgm:pt>
    <dgm:pt modelId="{D8F83285-6519-47E1-9AD5-301AFC605813}" type="pres">
      <dgm:prSet presAssocID="{1BE4CA6C-8966-4ACA-B265-B75DBE3B7ED6}" presName="parentText" presStyleLbl="alignNode1" presStyleIdx="7" presStyleCnt="9">
        <dgm:presLayoutVars>
          <dgm:chMax val="1"/>
          <dgm:bulletEnabled val="1"/>
        </dgm:presLayoutVars>
      </dgm:prSet>
      <dgm:spPr/>
      <dgm:t>
        <a:bodyPr/>
        <a:lstStyle/>
        <a:p>
          <a:endParaRPr lang="en-US"/>
        </a:p>
      </dgm:t>
    </dgm:pt>
    <dgm:pt modelId="{705EA830-68BB-45BF-B714-117E2286FB61}" type="pres">
      <dgm:prSet presAssocID="{1BE4CA6C-8966-4ACA-B265-B75DBE3B7ED6}" presName="descendantText" presStyleLbl="alignAcc1" presStyleIdx="7" presStyleCnt="9" custScaleX="100301" custScaleY="144298">
        <dgm:presLayoutVars>
          <dgm:bulletEnabled val="1"/>
        </dgm:presLayoutVars>
      </dgm:prSet>
      <dgm:spPr/>
      <dgm:t>
        <a:bodyPr/>
        <a:lstStyle/>
        <a:p>
          <a:endParaRPr lang="en-US"/>
        </a:p>
      </dgm:t>
    </dgm:pt>
    <dgm:pt modelId="{62E1C5E4-75E9-4746-9644-8882ACE4D815}" type="pres">
      <dgm:prSet presAssocID="{52AD9551-7126-4910-B2D5-A17ECA033C3D}" presName="sp" presStyleCnt="0"/>
      <dgm:spPr/>
    </dgm:pt>
    <dgm:pt modelId="{F6E05294-3F75-478D-896E-B08079D903CD}" type="pres">
      <dgm:prSet presAssocID="{38144B23-D883-40C9-8558-F6F0F4F1C111}" presName="composite" presStyleCnt="0"/>
      <dgm:spPr/>
    </dgm:pt>
    <dgm:pt modelId="{DF216105-6F77-46AF-B012-0FE5424964DF}" type="pres">
      <dgm:prSet presAssocID="{38144B23-D883-40C9-8558-F6F0F4F1C111}" presName="parentText" presStyleLbl="alignNode1" presStyleIdx="8" presStyleCnt="9">
        <dgm:presLayoutVars>
          <dgm:chMax val="1"/>
          <dgm:bulletEnabled val="1"/>
        </dgm:presLayoutVars>
      </dgm:prSet>
      <dgm:spPr/>
      <dgm:t>
        <a:bodyPr/>
        <a:lstStyle/>
        <a:p>
          <a:endParaRPr lang="en-US"/>
        </a:p>
      </dgm:t>
    </dgm:pt>
    <dgm:pt modelId="{44186D80-ED32-4771-A1AB-DD2E9C6B03BE}" type="pres">
      <dgm:prSet presAssocID="{38144B23-D883-40C9-8558-F6F0F4F1C111}" presName="descendantText" presStyleLbl="alignAcc1" presStyleIdx="8" presStyleCnt="9" custScaleX="100288" custScaleY="156901">
        <dgm:presLayoutVars>
          <dgm:bulletEnabled val="1"/>
        </dgm:presLayoutVars>
      </dgm:prSet>
      <dgm:spPr/>
      <dgm:t>
        <a:bodyPr/>
        <a:lstStyle/>
        <a:p>
          <a:endParaRPr lang="en-US"/>
        </a:p>
      </dgm:t>
    </dgm:pt>
  </dgm:ptLst>
  <dgm:cxnLst>
    <dgm:cxn modelId="{314044FA-62D0-452D-828F-328F190BCA5B}" srcId="{F991D7FC-CD89-48EE-88B0-287B32DB9290}" destId="{2745C6F6-01A8-4CF2-B6A4-65C0E700A7E0}" srcOrd="3" destOrd="0" parTransId="{B0F786B8-6066-41CA-9A2B-F6890A976693}" sibTransId="{02BBF71B-16C9-43CA-84E7-ABC2BD76361E}"/>
    <dgm:cxn modelId="{A0CFDFFE-2977-4BFB-BCCF-DF5A79EE8769}" type="presOf" srcId="{4781A497-6B4C-4447-9F44-46419F309E6A}" destId="{33033D91-6AAF-4A0E-BB26-F3D0ECC7166C}" srcOrd="0" destOrd="0" presId="urn:microsoft.com/office/officeart/2005/8/layout/chevron2"/>
    <dgm:cxn modelId="{035F5D93-9D57-4AA0-B160-0CA0C10D184A}" type="presOf" srcId="{3C323BDD-2980-4E30-8955-85C6FCEE927A}" destId="{6C9F5B66-267B-473A-947D-9AF26BFE0350}" srcOrd="0" destOrd="0" presId="urn:microsoft.com/office/officeart/2005/8/layout/chevron2"/>
    <dgm:cxn modelId="{C9DA87CE-9F7B-4E99-9792-B590DCF04E15}" srcId="{C7B3BB27-B81F-4BD7-9551-A9461FE6A8FD}" destId="{27F48903-3DDF-4BC5-A2F7-C0DD0DE0A4F1}" srcOrd="1" destOrd="0" parTransId="{16670A06-2640-4B6C-98F0-3455E25D1BA6}" sibTransId="{916112B2-C974-4C05-9BAF-C03AA8E046C3}"/>
    <dgm:cxn modelId="{2C329350-0832-45E0-A271-3F5142320056}" srcId="{F991D7FC-CD89-48EE-88B0-287B32DB9290}" destId="{1BE4CA6C-8966-4ACA-B265-B75DBE3B7ED6}" srcOrd="7" destOrd="0" parTransId="{3B0EE9AD-0D04-42D2-B857-1D5723640F94}" sibTransId="{52AD9551-7126-4910-B2D5-A17ECA033C3D}"/>
    <dgm:cxn modelId="{676911FB-D68C-45B2-90FD-B5AF0290E89E}" type="presOf" srcId="{0B46C7AF-4781-481A-B492-96E9D8E7D1EA}" destId="{6C9F5B66-267B-473A-947D-9AF26BFE0350}" srcOrd="0" destOrd="1" presId="urn:microsoft.com/office/officeart/2005/8/layout/chevron2"/>
    <dgm:cxn modelId="{A77936A2-F7A2-42E5-8227-34D4A6240FCB}" srcId="{B30673DF-2DD9-45F0-B411-90204881859C}" destId="{277C33BB-60A4-400E-A9DB-1E4C57AB63AB}" srcOrd="0" destOrd="0" parTransId="{B9268062-6D61-46EC-AD24-195CA0CC6566}" sibTransId="{10B622F0-AC6B-4792-A1F6-D5A6A616C1EE}"/>
    <dgm:cxn modelId="{5C1C3C73-E6FF-400D-AE1B-7B1088A2B9B9}" type="presOf" srcId="{1BE4CA6C-8966-4ACA-B265-B75DBE3B7ED6}" destId="{D8F83285-6519-47E1-9AD5-301AFC605813}" srcOrd="0" destOrd="0" presId="urn:microsoft.com/office/officeart/2005/8/layout/chevron2"/>
    <dgm:cxn modelId="{15E2EF31-6969-4766-817C-42447CF38A2C}" type="presOf" srcId="{DB5EB424-D3E1-4A36-A90B-BA89327155BB}" destId="{705EA830-68BB-45BF-B714-117E2286FB61}" srcOrd="0" destOrd="0" presId="urn:microsoft.com/office/officeart/2005/8/layout/chevron2"/>
    <dgm:cxn modelId="{5EB799EA-F289-45AC-ABCF-32B793832FE9}" type="presOf" srcId="{B30673DF-2DD9-45F0-B411-90204881859C}" destId="{B5E42F1F-BE5E-4A63-88C5-1C91C022C234}" srcOrd="0" destOrd="0" presId="urn:microsoft.com/office/officeart/2005/8/layout/chevron2"/>
    <dgm:cxn modelId="{13D17FE7-8021-461F-B963-293A37CA820F}" srcId="{F991D7FC-CD89-48EE-88B0-287B32DB9290}" destId="{3BAC90D8-0E1A-40CD-BD35-A2249C965AB4}" srcOrd="1" destOrd="0" parTransId="{1CC0C66E-EE75-472D-BE3E-1B5818D07856}" sibTransId="{B7AC7779-3B29-457D-A8F9-492B703E10EB}"/>
    <dgm:cxn modelId="{03FB2BF2-346E-4BF5-A188-85A82566E411}" srcId="{2745C6F6-01A8-4CF2-B6A4-65C0E700A7E0}" destId="{7AA007F6-C18F-496C-8365-6B6ABE140C85}" srcOrd="1" destOrd="0" parTransId="{F5CD3616-459C-4A65-BAFC-C9E641FE43A5}" sibTransId="{6F946C8A-F10A-4598-9650-E33E5D06B2BD}"/>
    <dgm:cxn modelId="{A018170B-8925-4A24-BE8E-26B7E5D8F35C}" srcId="{43C62CFE-E4A0-4C87-BDC9-0A291D972435}" destId="{94A0C07D-991A-4CFF-A2FA-511FA9E83F79}" srcOrd="0" destOrd="0" parTransId="{4291A86C-72C2-4721-B448-2D1A68EA0C05}" sibTransId="{50FBA880-BA95-45E8-B0D0-816DFC027E9C}"/>
    <dgm:cxn modelId="{A95AD475-4C1F-4C50-88BB-E7095B1101D3}" type="presOf" srcId="{7E35CE81-EF62-4985-A902-4544702E28DA}" destId="{3FDCB1A1-C754-4145-8CAC-147691DE84E6}" srcOrd="0" destOrd="0" presId="urn:microsoft.com/office/officeart/2005/8/layout/chevron2"/>
    <dgm:cxn modelId="{5612C43A-4FC5-4DBD-96AF-61B97254AF95}" type="presOf" srcId="{F991D7FC-CD89-48EE-88B0-287B32DB9290}" destId="{9093D93B-84D4-4EA5-B7B0-D343FAAE55F5}" srcOrd="0" destOrd="0" presId="urn:microsoft.com/office/officeart/2005/8/layout/chevron2"/>
    <dgm:cxn modelId="{9D582E81-DD4E-42BF-85E4-7C75D500EF9A}" type="presOf" srcId="{2745C6F6-01A8-4CF2-B6A4-65C0E700A7E0}" destId="{F3B5209C-6884-4475-A3A3-BCFEF3CCF65E}" srcOrd="0" destOrd="0" presId="urn:microsoft.com/office/officeart/2005/8/layout/chevron2"/>
    <dgm:cxn modelId="{F38CC373-3FA0-4F99-B04B-42E0A4C806CE}" srcId="{3BAC90D8-0E1A-40CD-BD35-A2249C965AB4}" destId="{308E0EDB-30AD-4476-9932-FBCDC904D3A5}" srcOrd="1" destOrd="0" parTransId="{F2267B6F-39A2-4D6C-831E-CDA66AFC7C59}" sibTransId="{8B5AD562-C576-41B1-A0AE-CC71B07B22F9}"/>
    <dgm:cxn modelId="{B2B98191-FAEC-4D73-8206-FF0A48D33DFC}" type="presOf" srcId="{C7B3BB27-B81F-4BD7-9551-A9461FE6A8FD}" destId="{6FB22FF1-0E8C-4C14-84E1-FFF81FF774D7}" srcOrd="0" destOrd="0" presId="urn:microsoft.com/office/officeart/2005/8/layout/chevron2"/>
    <dgm:cxn modelId="{CC55B078-E0C0-4C8E-A8FA-CF9396578939}" type="presOf" srcId="{3BAC90D8-0E1A-40CD-BD35-A2249C965AB4}" destId="{EADA8A0A-27B0-463B-B020-58DFF0BD5971}" srcOrd="0" destOrd="0" presId="urn:microsoft.com/office/officeart/2005/8/layout/chevron2"/>
    <dgm:cxn modelId="{53CC6737-AC1C-49FA-BF4B-887738A622FC}" srcId="{2745C6F6-01A8-4CF2-B6A4-65C0E700A7E0}" destId="{3C39211F-5983-4FD9-8B95-6DF3A90FD678}" srcOrd="0" destOrd="0" parTransId="{7DC62347-0273-4EA3-98BF-40555E1DB4F6}" sibTransId="{0C0CA7A2-9FD3-4632-8301-F908F6FD745D}"/>
    <dgm:cxn modelId="{62318682-F333-4A31-B545-C6CCC38C349D}" type="presOf" srcId="{43C62CFE-E4A0-4C87-BDC9-0A291D972435}" destId="{80A88449-F003-4924-852C-43A1C980A1B7}" srcOrd="0" destOrd="0" presId="urn:microsoft.com/office/officeart/2005/8/layout/chevron2"/>
    <dgm:cxn modelId="{603BDF0A-D26F-4575-AECE-48610E8329D8}" type="presOf" srcId="{94A0C07D-991A-4CFF-A2FA-511FA9E83F79}" destId="{0579ACC1-7DEE-46FA-B27A-E7E69FE6A983}" srcOrd="0" destOrd="0" presId="urn:microsoft.com/office/officeart/2005/8/layout/chevron2"/>
    <dgm:cxn modelId="{8802EA5B-B633-42B6-B3DB-632944494094}" type="presOf" srcId="{6108F8C6-232E-4ACB-99F0-D71A1BCB1EA7}" destId="{0579ACC1-7DEE-46FA-B27A-E7E69FE6A983}" srcOrd="0" destOrd="1" presId="urn:microsoft.com/office/officeart/2005/8/layout/chevron2"/>
    <dgm:cxn modelId="{D5962D7B-6B9A-4A42-95AC-B8FE5E842DA0}" srcId="{B30673DF-2DD9-45F0-B411-90204881859C}" destId="{BB58630A-F659-47D2-8E26-B56A56652B96}" srcOrd="1" destOrd="0" parTransId="{9D09823E-5C74-4C81-899A-80AFCE2EF69D}" sibTransId="{9EC173C6-D73C-4DA2-A979-D3C59692B08D}"/>
    <dgm:cxn modelId="{5950F2CE-DF19-4327-9B7A-C6A20290DEF9}" type="presOf" srcId="{7AA007F6-C18F-496C-8365-6B6ABE140C85}" destId="{4D56363F-877D-45D9-A5C2-9D2A3DD5153C}" srcOrd="0" destOrd="1" presId="urn:microsoft.com/office/officeart/2005/8/layout/chevron2"/>
    <dgm:cxn modelId="{08284F6B-E6EF-4BAC-A36B-EB4DE2518E8C}" srcId="{F991D7FC-CD89-48EE-88B0-287B32DB9290}" destId="{7E35CE81-EF62-4985-A902-4544702E28DA}" srcOrd="4" destOrd="0" parTransId="{B29E5361-E2AC-492D-AE36-42F91C90B2DA}" sibTransId="{2FAFF131-6E06-4848-83C7-42197F935DD2}"/>
    <dgm:cxn modelId="{AC5007A0-B2EB-4F04-A2D5-27A485521269}" srcId="{F991D7FC-CD89-48EE-88B0-287B32DB9290}" destId="{B30673DF-2DD9-45F0-B411-90204881859C}" srcOrd="0" destOrd="0" parTransId="{8833A925-0B59-4875-BD3C-0FEA8AE83349}" sibTransId="{EF4F55B9-DD67-4AA7-B7E4-227CE624AD9D}"/>
    <dgm:cxn modelId="{72C53629-08BD-4C54-90E2-54D16A5609AA}" type="presOf" srcId="{C63D1ECA-BE07-4DFB-98B9-F709E2EDAF1B}" destId="{D8D74B3D-FF60-4FEE-8E6A-63379E199C11}" srcOrd="0" destOrd="0" presId="urn:microsoft.com/office/officeart/2005/8/layout/chevron2"/>
    <dgm:cxn modelId="{0DD1F0FF-F39E-4357-A961-527A458B3F0C}" srcId="{7E35CE81-EF62-4985-A902-4544702E28DA}" destId="{0B46C7AF-4781-481A-B492-96E9D8E7D1EA}" srcOrd="1" destOrd="0" parTransId="{F96A62D4-0B81-415E-8020-1DD668CB21DF}" sibTransId="{AF0E5FBC-46F9-4335-B151-755B12320FB1}"/>
    <dgm:cxn modelId="{F86594DC-2BCA-4399-AD78-D71DB15F68BF}" srcId="{F991D7FC-CD89-48EE-88B0-287B32DB9290}" destId="{43C62CFE-E4A0-4C87-BDC9-0A291D972435}" srcOrd="5" destOrd="0" parTransId="{29A262BB-1936-4011-A2BE-8C69CF37C244}" sibTransId="{A4E1A883-F275-41D3-A685-E17A71FF9C65}"/>
    <dgm:cxn modelId="{2741CC62-85BA-4A69-8BAF-ABEF06952231}" srcId="{026CC25E-EC7E-464F-A61F-E3036EFA8917}" destId="{C63D1ECA-BE07-4DFB-98B9-F709E2EDAF1B}" srcOrd="0" destOrd="0" parTransId="{9A3698BC-744A-4F49-A87B-18E226B27475}" sibTransId="{8A10A9D8-BECC-472F-9E6E-4B78348C3CB6}"/>
    <dgm:cxn modelId="{FDDE5909-0FA3-4A1D-A842-B527011029CD}" type="presOf" srcId="{308E0EDB-30AD-4476-9932-FBCDC904D3A5}" destId="{33033D91-6AAF-4A0E-BB26-F3D0ECC7166C}" srcOrd="0" destOrd="1" presId="urn:microsoft.com/office/officeart/2005/8/layout/chevron2"/>
    <dgm:cxn modelId="{7456D9C5-62B4-4E35-BEE4-07DF58B45EC4}" srcId="{1BE4CA6C-8966-4ACA-B265-B75DBE3B7ED6}" destId="{DB5EB424-D3E1-4A36-A90B-BA89327155BB}" srcOrd="0" destOrd="0" parTransId="{6C5AFF77-CD0E-4F35-8A74-C4FE2DFB790D}" sibTransId="{CF57CD33-EE93-4D45-896D-013BEB82A1EA}"/>
    <dgm:cxn modelId="{FBB118DB-E0E2-4052-A8B6-CEB2708C1E19}" srcId="{C7B3BB27-B81F-4BD7-9551-A9461FE6A8FD}" destId="{C0E1F9BD-6AF6-4FA0-B8D5-9E8DCD70F1F9}" srcOrd="0" destOrd="0" parTransId="{A34BBEFB-236D-4DB6-8FC9-B0562724B469}" sibTransId="{46742B83-FC40-44B5-9BD1-28C1CBE0A781}"/>
    <dgm:cxn modelId="{864D5A51-53A4-4615-9D83-E40AB041DE31}" type="presOf" srcId="{3C39211F-5983-4FD9-8B95-6DF3A90FD678}" destId="{4D56363F-877D-45D9-A5C2-9D2A3DD5153C}" srcOrd="0" destOrd="0" presId="urn:microsoft.com/office/officeart/2005/8/layout/chevron2"/>
    <dgm:cxn modelId="{9503E516-1391-4F37-A301-00BBA8950174}" srcId="{F991D7FC-CD89-48EE-88B0-287B32DB9290}" destId="{38144B23-D883-40C9-8558-F6F0F4F1C111}" srcOrd="8" destOrd="0" parTransId="{1F5AC7E0-88EB-4D56-8A5B-F94C25CF889F}" sibTransId="{46B92278-4710-4D30-B67F-B8EAB5C13E0A}"/>
    <dgm:cxn modelId="{124A8EEE-25C0-4335-9CDE-6257602D9CCE}" srcId="{3BAC90D8-0E1A-40CD-BD35-A2249C965AB4}" destId="{4781A497-6B4C-4447-9F44-46419F309E6A}" srcOrd="0" destOrd="0" parTransId="{51D6FB80-F951-48F5-9ED4-C7AD739E3C63}" sibTransId="{2DD1BDAF-8B7F-4543-93DB-86565EC37649}"/>
    <dgm:cxn modelId="{3348BFE8-808E-4C5C-AAE9-CEC0793A99DA}" srcId="{38144B23-D883-40C9-8558-F6F0F4F1C111}" destId="{73AFB424-1AA3-4CC2-B936-72B5139104D7}" srcOrd="0" destOrd="0" parTransId="{3A236D28-FFD3-4158-B977-F5CA4EFC0C7D}" sibTransId="{7F8FAE05-1478-4262-868F-D26881F09A72}"/>
    <dgm:cxn modelId="{ED927251-BEB8-4F61-B3B2-B8B17511BBAB}" type="presOf" srcId="{BB58630A-F659-47D2-8E26-B56A56652B96}" destId="{B950E790-26EC-4E9C-86E4-2A2694160EDC}" srcOrd="0" destOrd="1" presId="urn:microsoft.com/office/officeart/2005/8/layout/chevron2"/>
    <dgm:cxn modelId="{4EC9C58B-E7D1-466B-9574-7A0C2D96355D}" srcId="{F991D7FC-CD89-48EE-88B0-287B32DB9290}" destId="{C7B3BB27-B81F-4BD7-9551-A9461FE6A8FD}" srcOrd="2" destOrd="0" parTransId="{F921876F-1162-446B-AAB9-463A95BD472E}" sibTransId="{F2C822BE-E547-4DCF-8798-AD58FA2E0395}"/>
    <dgm:cxn modelId="{BDBB83F6-1A41-4D7A-8D44-DA9D902F0BA8}" type="presOf" srcId="{37B1D69B-35E6-4046-8B52-BF6B96C3516D}" destId="{6C9F5B66-267B-473A-947D-9AF26BFE0350}" srcOrd="0" destOrd="2" presId="urn:microsoft.com/office/officeart/2005/8/layout/chevron2"/>
    <dgm:cxn modelId="{8AC6376D-070C-4650-BF0F-81E23723A2D4}" srcId="{43C62CFE-E4A0-4C87-BDC9-0A291D972435}" destId="{6108F8C6-232E-4ACB-99F0-D71A1BCB1EA7}" srcOrd="1" destOrd="0" parTransId="{4F5DB422-C93E-4208-A88F-BE8933F52D04}" sibTransId="{F47189FF-C33C-4187-97DE-9CA3D383D7E7}"/>
    <dgm:cxn modelId="{3FE8B61C-501F-48AC-AB38-8BC0E7FD1F1C}" type="presOf" srcId="{38144B23-D883-40C9-8558-F6F0F4F1C111}" destId="{DF216105-6F77-46AF-B012-0FE5424964DF}" srcOrd="0" destOrd="0" presId="urn:microsoft.com/office/officeart/2005/8/layout/chevron2"/>
    <dgm:cxn modelId="{ED5B48ED-72AD-48E8-BC77-CCE8B71B60BB}" srcId="{7E35CE81-EF62-4985-A902-4544702E28DA}" destId="{3C323BDD-2980-4E30-8955-85C6FCEE927A}" srcOrd="0" destOrd="0" parTransId="{9E5C909B-B518-442F-887F-AE52CBC6AC1F}" sibTransId="{FEF5F8AB-EED1-4658-A513-CFCC4C4574EC}"/>
    <dgm:cxn modelId="{62DB6058-5FC7-43A3-8059-B6C1C566F467}" type="presOf" srcId="{73AFB424-1AA3-4CC2-B936-72B5139104D7}" destId="{44186D80-ED32-4771-A1AB-DD2E9C6B03BE}" srcOrd="0" destOrd="0" presId="urn:microsoft.com/office/officeart/2005/8/layout/chevron2"/>
    <dgm:cxn modelId="{93464027-D0B2-4187-8522-6B530A669598}" type="presOf" srcId="{277C33BB-60A4-400E-A9DB-1E4C57AB63AB}" destId="{B950E790-26EC-4E9C-86E4-2A2694160EDC}" srcOrd="0" destOrd="0" presId="urn:microsoft.com/office/officeart/2005/8/layout/chevron2"/>
    <dgm:cxn modelId="{164FBE8B-04DF-4023-9CB3-1855315D4A80}" type="presOf" srcId="{27F48903-3DDF-4BC5-A2F7-C0DD0DE0A4F1}" destId="{E7F63A64-803C-43F8-A07D-5865DDAC6533}" srcOrd="0" destOrd="1" presId="urn:microsoft.com/office/officeart/2005/8/layout/chevron2"/>
    <dgm:cxn modelId="{5F7A5593-3D05-45AD-845E-73DC20DEEB27}" srcId="{7E35CE81-EF62-4985-A902-4544702E28DA}" destId="{37B1D69B-35E6-4046-8B52-BF6B96C3516D}" srcOrd="2" destOrd="0" parTransId="{CCA1DF8F-B51D-46A8-AA38-6537B014C7AB}" sibTransId="{4B544C21-162E-45F8-BB42-6829CC057DC1}"/>
    <dgm:cxn modelId="{579C4A0D-4FFC-41A2-AA57-39916F356C32}" srcId="{F991D7FC-CD89-48EE-88B0-287B32DB9290}" destId="{026CC25E-EC7E-464F-A61F-E3036EFA8917}" srcOrd="6" destOrd="0" parTransId="{7056C2FE-036A-40AC-A6C1-C8CF9FC7278E}" sibTransId="{B01BD1F1-9BD0-4C3F-89FB-D5F4FF260300}"/>
    <dgm:cxn modelId="{CCDF52B0-1D2E-406A-BFC3-6BC8B025E015}" type="presOf" srcId="{026CC25E-EC7E-464F-A61F-E3036EFA8917}" destId="{282AB9A3-B23B-4EF9-8BCB-B227246A56E9}" srcOrd="0" destOrd="0" presId="urn:microsoft.com/office/officeart/2005/8/layout/chevron2"/>
    <dgm:cxn modelId="{E828C328-15CC-476F-AAB9-91EFB4B3F4B0}" type="presOf" srcId="{C0E1F9BD-6AF6-4FA0-B8D5-9E8DCD70F1F9}" destId="{E7F63A64-803C-43F8-A07D-5865DDAC6533}" srcOrd="0" destOrd="0" presId="urn:microsoft.com/office/officeart/2005/8/layout/chevron2"/>
    <dgm:cxn modelId="{70F85FD7-A6C1-4D32-97D5-6D8DCBF147B9}" type="presParOf" srcId="{9093D93B-84D4-4EA5-B7B0-D343FAAE55F5}" destId="{9886EE86-AF96-44A6-9832-A0427DAB8449}" srcOrd="0" destOrd="0" presId="urn:microsoft.com/office/officeart/2005/8/layout/chevron2"/>
    <dgm:cxn modelId="{191E24A8-8556-45CE-A4B8-7649299F81B2}" type="presParOf" srcId="{9886EE86-AF96-44A6-9832-A0427DAB8449}" destId="{B5E42F1F-BE5E-4A63-88C5-1C91C022C234}" srcOrd="0" destOrd="0" presId="urn:microsoft.com/office/officeart/2005/8/layout/chevron2"/>
    <dgm:cxn modelId="{7B3EE244-1BFB-4103-A191-7EDC3C8116E8}" type="presParOf" srcId="{9886EE86-AF96-44A6-9832-A0427DAB8449}" destId="{B950E790-26EC-4E9C-86E4-2A2694160EDC}" srcOrd="1" destOrd="0" presId="urn:microsoft.com/office/officeart/2005/8/layout/chevron2"/>
    <dgm:cxn modelId="{5FAFD529-F2B8-4B59-84A4-F0A60BB7C55A}" type="presParOf" srcId="{9093D93B-84D4-4EA5-B7B0-D343FAAE55F5}" destId="{F35DBE20-0783-4AC4-BCBD-259BB49E3EB2}" srcOrd="1" destOrd="0" presId="urn:microsoft.com/office/officeart/2005/8/layout/chevron2"/>
    <dgm:cxn modelId="{2B7EA839-69F1-4412-A679-5BB34D1280D0}" type="presParOf" srcId="{9093D93B-84D4-4EA5-B7B0-D343FAAE55F5}" destId="{41587EB8-7D86-46ED-8812-B11309AE3278}" srcOrd="2" destOrd="0" presId="urn:microsoft.com/office/officeart/2005/8/layout/chevron2"/>
    <dgm:cxn modelId="{A71B23F2-4736-4749-A7E1-E7E2C8887D7F}" type="presParOf" srcId="{41587EB8-7D86-46ED-8812-B11309AE3278}" destId="{EADA8A0A-27B0-463B-B020-58DFF0BD5971}" srcOrd="0" destOrd="0" presId="urn:microsoft.com/office/officeart/2005/8/layout/chevron2"/>
    <dgm:cxn modelId="{4A2F6976-54BB-4EE5-8058-51535E23E8B1}" type="presParOf" srcId="{41587EB8-7D86-46ED-8812-B11309AE3278}" destId="{33033D91-6AAF-4A0E-BB26-F3D0ECC7166C}" srcOrd="1" destOrd="0" presId="urn:microsoft.com/office/officeart/2005/8/layout/chevron2"/>
    <dgm:cxn modelId="{BA73DB52-6F1A-4793-98A4-D0B1DBEFC5B5}" type="presParOf" srcId="{9093D93B-84D4-4EA5-B7B0-D343FAAE55F5}" destId="{0C8BF0B0-C8D5-4D34-B0DA-EA2B10625522}" srcOrd="3" destOrd="0" presId="urn:microsoft.com/office/officeart/2005/8/layout/chevron2"/>
    <dgm:cxn modelId="{35995ED3-4CDC-4ECB-A70B-D534B9039CEC}" type="presParOf" srcId="{9093D93B-84D4-4EA5-B7B0-D343FAAE55F5}" destId="{1E141C8D-CB41-4AE1-BEBA-C4348BAA8820}" srcOrd="4" destOrd="0" presId="urn:microsoft.com/office/officeart/2005/8/layout/chevron2"/>
    <dgm:cxn modelId="{E9168BDE-8AD8-4980-940D-554C5D2280AC}" type="presParOf" srcId="{1E141C8D-CB41-4AE1-BEBA-C4348BAA8820}" destId="{6FB22FF1-0E8C-4C14-84E1-FFF81FF774D7}" srcOrd="0" destOrd="0" presId="urn:microsoft.com/office/officeart/2005/8/layout/chevron2"/>
    <dgm:cxn modelId="{10D9399E-B294-468A-9526-38872EB5F241}" type="presParOf" srcId="{1E141C8D-CB41-4AE1-BEBA-C4348BAA8820}" destId="{E7F63A64-803C-43F8-A07D-5865DDAC6533}" srcOrd="1" destOrd="0" presId="urn:microsoft.com/office/officeart/2005/8/layout/chevron2"/>
    <dgm:cxn modelId="{EDDB36CD-53AF-45F8-96F7-7F6180862CB9}" type="presParOf" srcId="{9093D93B-84D4-4EA5-B7B0-D343FAAE55F5}" destId="{B1864CAD-BC00-4B68-83D0-3EA817760807}" srcOrd="5" destOrd="0" presId="urn:microsoft.com/office/officeart/2005/8/layout/chevron2"/>
    <dgm:cxn modelId="{CDC9984D-0A50-4E0D-9451-48D25C559C23}" type="presParOf" srcId="{9093D93B-84D4-4EA5-B7B0-D343FAAE55F5}" destId="{85CA937E-3869-464B-80A0-4BCC21B3896B}" srcOrd="6" destOrd="0" presId="urn:microsoft.com/office/officeart/2005/8/layout/chevron2"/>
    <dgm:cxn modelId="{B303C8C8-A4A7-4F45-9312-C391549D65B4}" type="presParOf" srcId="{85CA937E-3869-464B-80A0-4BCC21B3896B}" destId="{F3B5209C-6884-4475-A3A3-BCFEF3CCF65E}" srcOrd="0" destOrd="0" presId="urn:microsoft.com/office/officeart/2005/8/layout/chevron2"/>
    <dgm:cxn modelId="{020FC06C-E05F-4BBD-9874-16E19C33E9F6}" type="presParOf" srcId="{85CA937E-3869-464B-80A0-4BCC21B3896B}" destId="{4D56363F-877D-45D9-A5C2-9D2A3DD5153C}" srcOrd="1" destOrd="0" presId="urn:microsoft.com/office/officeart/2005/8/layout/chevron2"/>
    <dgm:cxn modelId="{43872D80-47A7-4558-B872-F76B9E6931DF}" type="presParOf" srcId="{9093D93B-84D4-4EA5-B7B0-D343FAAE55F5}" destId="{A4B587E7-C6B1-45AA-B39E-A69BDA9D0456}" srcOrd="7" destOrd="0" presId="urn:microsoft.com/office/officeart/2005/8/layout/chevron2"/>
    <dgm:cxn modelId="{D5A2381A-E2F9-49CD-9B1C-64322EB3F54A}" type="presParOf" srcId="{9093D93B-84D4-4EA5-B7B0-D343FAAE55F5}" destId="{48CEB5DF-7CDF-43CF-ABE6-B2D3C7FA4743}" srcOrd="8" destOrd="0" presId="urn:microsoft.com/office/officeart/2005/8/layout/chevron2"/>
    <dgm:cxn modelId="{14628DA1-D3A3-44D2-9CC7-C706AE70799B}" type="presParOf" srcId="{48CEB5DF-7CDF-43CF-ABE6-B2D3C7FA4743}" destId="{3FDCB1A1-C754-4145-8CAC-147691DE84E6}" srcOrd="0" destOrd="0" presId="urn:microsoft.com/office/officeart/2005/8/layout/chevron2"/>
    <dgm:cxn modelId="{CFAD4E62-3847-4DA6-8C64-B906E93B51AE}" type="presParOf" srcId="{48CEB5DF-7CDF-43CF-ABE6-B2D3C7FA4743}" destId="{6C9F5B66-267B-473A-947D-9AF26BFE0350}" srcOrd="1" destOrd="0" presId="urn:microsoft.com/office/officeart/2005/8/layout/chevron2"/>
    <dgm:cxn modelId="{0B44F9D2-E531-4456-A909-9A2BF0F32AA6}" type="presParOf" srcId="{9093D93B-84D4-4EA5-B7B0-D343FAAE55F5}" destId="{EBED1A05-C7CF-426B-B9CF-A5DD95875A8B}" srcOrd="9" destOrd="0" presId="urn:microsoft.com/office/officeart/2005/8/layout/chevron2"/>
    <dgm:cxn modelId="{0A30242B-0EFC-487A-969B-4CE0DC9781AF}" type="presParOf" srcId="{9093D93B-84D4-4EA5-B7B0-D343FAAE55F5}" destId="{9B503DAA-FB57-4E82-9AF1-B48C7D9DC82E}" srcOrd="10" destOrd="0" presId="urn:microsoft.com/office/officeart/2005/8/layout/chevron2"/>
    <dgm:cxn modelId="{21679737-A7B3-4263-A565-718070ADFF98}" type="presParOf" srcId="{9B503DAA-FB57-4E82-9AF1-B48C7D9DC82E}" destId="{80A88449-F003-4924-852C-43A1C980A1B7}" srcOrd="0" destOrd="0" presId="urn:microsoft.com/office/officeart/2005/8/layout/chevron2"/>
    <dgm:cxn modelId="{8E1A0A81-3FE4-41B1-ADDB-2D1E47DB9020}" type="presParOf" srcId="{9B503DAA-FB57-4E82-9AF1-B48C7D9DC82E}" destId="{0579ACC1-7DEE-46FA-B27A-E7E69FE6A983}" srcOrd="1" destOrd="0" presId="urn:microsoft.com/office/officeart/2005/8/layout/chevron2"/>
    <dgm:cxn modelId="{63D052BC-34B8-4269-B944-9833136FBF39}" type="presParOf" srcId="{9093D93B-84D4-4EA5-B7B0-D343FAAE55F5}" destId="{28215D76-6DFE-4920-BC31-D8025490D5F3}" srcOrd="11" destOrd="0" presId="urn:microsoft.com/office/officeart/2005/8/layout/chevron2"/>
    <dgm:cxn modelId="{148FC07A-BEFD-4B40-AD89-2BD6B4AAB241}" type="presParOf" srcId="{9093D93B-84D4-4EA5-B7B0-D343FAAE55F5}" destId="{1B11E401-A489-4485-88B1-3A00E05E3BBE}" srcOrd="12" destOrd="0" presId="urn:microsoft.com/office/officeart/2005/8/layout/chevron2"/>
    <dgm:cxn modelId="{F2C80822-B02E-40D2-B2F3-DD05D5B710E5}" type="presParOf" srcId="{1B11E401-A489-4485-88B1-3A00E05E3BBE}" destId="{282AB9A3-B23B-4EF9-8BCB-B227246A56E9}" srcOrd="0" destOrd="0" presId="urn:microsoft.com/office/officeart/2005/8/layout/chevron2"/>
    <dgm:cxn modelId="{FCD77ECC-3BD4-4212-ADBF-E9167F009705}" type="presParOf" srcId="{1B11E401-A489-4485-88B1-3A00E05E3BBE}" destId="{D8D74B3D-FF60-4FEE-8E6A-63379E199C11}" srcOrd="1" destOrd="0" presId="urn:microsoft.com/office/officeart/2005/8/layout/chevron2"/>
    <dgm:cxn modelId="{1CA14776-BF5C-41AF-BE1F-B1C96B529C71}" type="presParOf" srcId="{9093D93B-84D4-4EA5-B7B0-D343FAAE55F5}" destId="{094FC00C-0060-42B0-A499-A57D9D57668C}" srcOrd="13" destOrd="0" presId="urn:microsoft.com/office/officeart/2005/8/layout/chevron2"/>
    <dgm:cxn modelId="{6B652B8D-AAFD-493A-91DD-95765B4F67C3}" type="presParOf" srcId="{9093D93B-84D4-4EA5-B7B0-D343FAAE55F5}" destId="{C1DF83F6-5236-48E0-BE09-3EEDB1D4160B}" srcOrd="14" destOrd="0" presId="urn:microsoft.com/office/officeart/2005/8/layout/chevron2"/>
    <dgm:cxn modelId="{67F1A9C0-6226-4450-A30D-EBC59B6AC468}" type="presParOf" srcId="{C1DF83F6-5236-48E0-BE09-3EEDB1D4160B}" destId="{D8F83285-6519-47E1-9AD5-301AFC605813}" srcOrd="0" destOrd="0" presId="urn:microsoft.com/office/officeart/2005/8/layout/chevron2"/>
    <dgm:cxn modelId="{D9E81D3C-7AEC-4975-9985-DFB00C00AFB2}" type="presParOf" srcId="{C1DF83F6-5236-48E0-BE09-3EEDB1D4160B}" destId="{705EA830-68BB-45BF-B714-117E2286FB61}" srcOrd="1" destOrd="0" presId="urn:microsoft.com/office/officeart/2005/8/layout/chevron2"/>
    <dgm:cxn modelId="{253510F7-C52D-46D9-A910-AAF52ECCDF15}" type="presParOf" srcId="{9093D93B-84D4-4EA5-B7B0-D343FAAE55F5}" destId="{62E1C5E4-75E9-4746-9644-8882ACE4D815}" srcOrd="15" destOrd="0" presId="urn:microsoft.com/office/officeart/2005/8/layout/chevron2"/>
    <dgm:cxn modelId="{F143E6CA-34E1-4F48-BA25-D91E7C8ADDAC}" type="presParOf" srcId="{9093D93B-84D4-4EA5-B7B0-D343FAAE55F5}" destId="{F6E05294-3F75-478D-896E-B08079D903CD}" srcOrd="16" destOrd="0" presId="urn:microsoft.com/office/officeart/2005/8/layout/chevron2"/>
    <dgm:cxn modelId="{FB5766EF-583E-44EC-8C7D-4D46FC317B71}" type="presParOf" srcId="{F6E05294-3F75-478D-896E-B08079D903CD}" destId="{DF216105-6F77-46AF-B012-0FE5424964DF}" srcOrd="0" destOrd="0" presId="urn:microsoft.com/office/officeart/2005/8/layout/chevron2"/>
    <dgm:cxn modelId="{E44E3F12-A0ED-42C2-BF9A-6161FAC11095}" type="presParOf" srcId="{F6E05294-3F75-478D-896E-B08079D903CD}" destId="{44186D80-ED32-4771-A1AB-DD2E9C6B03BE}"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0.04208</cdr:x>
      <cdr:y>0.07479</cdr:y>
    </cdr:from>
    <cdr:to>
      <cdr:x>0.92786</cdr:x>
      <cdr:y>0.1579</cdr:y>
    </cdr:to>
    <cdr:sp macro="" textlink="">
      <cdr:nvSpPr>
        <cdr:cNvPr id="2" name="TextBox 1"/>
        <cdr:cNvSpPr txBox="1"/>
      </cdr:nvSpPr>
      <cdr:spPr>
        <a:xfrm xmlns:a="http://schemas.openxmlformats.org/drawingml/2006/main">
          <a:off x="200026" y="257176"/>
          <a:ext cx="4210050" cy="28575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0.06863</cdr:x>
      <cdr:y>0.03333</cdr:y>
    </cdr:from>
    <cdr:to>
      <cdr:x>0.95546</cdr:x>
      <cdr:y>0.13177</cdr:y>
    </cdr:to>
    <cdr:sp macro="" textlink="">
      <cdr:nvSpPr>
        <cdr:cNvPr id="2" name="TextBox 1"/>
        <cdr:cNvSpPr txBox="1"/>
      </cdr:nvSpPr>
      <cdr:spPr>
        <a:xfrm xmlns:a="http://schemas.openxmlformats.org/drawingml/2006/main">
          <a:off x="533400" y="152400"/>
          <a:ext cx="6892797" cy="45006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nSpc>
              <a:spcPct val="150000"/>
            </a:lnSpc>
          </a:pPr>
          <a:r>
            <a:rPr lang="en-US" sz="1800" b="1" dirty="0">
              <a:cs typeface="Times New Roman" pitchFamily="18" charset="0"/>
            </a:rPr>
            <a:t>Comparing the avg. time</a:t>
          </a:r>
          <a:r>
            <a:rPr lang="en-US" sz="1800" b="1" baseline="0" dirty="0">
              <a:cs typeface="Times New Roman" pitchFamily="18" charset="0"/>
            </a:rPr>
            <a:t> taken in discharge of panel, cash &amp; credit </a:t>
          </a:r>
          <a:r>
            <a:rPr lang="en-US" sz="1800" b="1" baseline="0" dirty="0" smtClean="0">
              <a:cs typeface="Times New Roman" pitchFamily="18" charset="0"/>
            </a:rPr>
            <a:t>patients :</a:t>
          </a:r>
          <a:endParaRPr lang="en-US" sz="1800" b="1" dirty="0">
            <a:cs typeface="Times New Roman" pitchFamily="18" charset="0"/>
          </a:endParaRPr>
        </a:p>
      </cdr:txBody>
    </cdr:sp>
  </cdr:relSizeAnchor>
  <cdr:relSizeAnchor xmlns:cdr="http://schemas.openxmlformats.org/drawingml/2006/chartDrawing">
    <cdr:from>
      <cdr:x>0.75653</cdr:x>
      <cdr:y>0.64335</cdr:y>
    </cdr:from>
    <cdr:to>
      <cdr:x>0.97773</cdr:x>
      <cdr:y>0.91069</cdr:y>
    </cdr:to>
    <cdr:sp macro="" textlink="">
      <cdr:nvSpPr>
        <cdr:cNvPr id="3" name="TextBox 1"/>
        <cdr:cNvSpPr txBox="1"/>
      </cdr:nvSpPr>
      <cdr:spPr>
        <a:xfrm xmlns:a="http://schemas.openxmlformats.org/drawingml/2006/main">
          <a:off x="3594482" y="2731773"/>
          <a:ext cx="1050943" cy="1135148"/>
        </a:xfrm>
        <a:prstGeom xmlns:a="http://schemas.openxmlformats.org/drawingml/2006/main" prst="rect">
          <a:avLst/>
        </a:prstGeom>
        <a:noFill xmlns:a="http://schemas.openxmlformats.org/drawingml/2006/main"/>
        <a:ln xmlns:a="http://schemas.openxmlformats.org/drawingml/2006/main" w="3175">
          <a:solidFill>
            <a:sysClr val="windowText" lastClr="00000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600" b="1" dirty="0">
              <a:latin typeface="+mn-lt"/>
              <a:cs typeface="Times New Roman" pitchFamily="18" charset="0"/>
            </a:rPr>
            <a:t>x axis- </a:t>
          </a:r>
          <a:r>
            <a:rPr lang="en-US" sz="1600" dirty="0">
              <a:latin typeface="+mn-lt"/>
              <a:cs typeface="Times New Roman" pitchFamily="18" charset="0"/>
            </a:rPr>
            <a:t> Type</a:t>
          </a:r>
          <a:r>
            <a:rPr lang="en-US" sz="1600" baseline="0" dirty="0">
              <a:latin typeface="+mn-lt"/>
              <a:cs typeface="Times New Roman" pitchFamily="18" charset="0"/>
            </a:rPr>
            <a:t> of  payment made</a:t>
          </a:r>
          <a:endParaRPr lang="en-US" sz="1600" dirty="0">
            <a:latin typeface="+mn-lt"/>
            <a:cs typeface="Times New Roman" pitchFamily="18" charset="0"/>
          </a:endParaRPr>
        </a:p>
        <a:p xmlns:a="http://schemas.openxmlformats.org/drawingml/2006/main">
          <a:endParaRPr lang="en-US" sz="1600" dirty="0">
            <a:latin typeface="+mn-lt"/>
            <a:cs typeface="Times New Roman" pitchFamily="18" charset="0"/>
          </a:endParaRPr>
        </a:p>
        <a:p xmlns:a="http://schemas.openxmlformats.org/drawingml/2006/main">
          <a:r>
            <a:rPr lang="en-US" sz="1600" b="1" dirty="0">
              <a:latin typeface="+mn-lt"/>
              <a:cs typeface="Times New Roman" pitchFamily="18" charset="0"/>
            </a:rPr>
            <a:t>Y axis- T</a:t>
          </a:r>
          <a:r>
            <a:rPr lang="en-US" sz="1600" dirty="0">
              <a:latin typeface="+mn-lt"/>
              <a:cs typeface="Times New Roman" pitchFamily="18" charset="0"/>
            </a:rPr>
            <a:t>ime taken</a:t>
          </a:r>
        </a:p>
      </cdr:txBody>
    </cdr:sp>
  </cdr:relSizeAnchor>
  <cdr:relSizeAnchor xmlns:cdr="http://schemas.openxmlformats.org/drawingml/2006/chartDrawing">
    <cdr:from>
      <cdr:x>0.19568</cdr:x>
      <cdr:y>0.85195</cdr:y>
    </cdr:from>
    <cdr:to>
      <cdr:x>0.60848</cdr:x>
      <cdr:y>0.92468</cdr:y>
    </cdr:to>
    <cdr:sp macro="" textlink="">
      <cdr:nvSpPr>
        <cdr:cNvPr id="4" name="TextBox 3"/>
        <cdr:cNvSpPr txBox="1"/>
      </cdr:nvSpPr>
      <cdr:spPr>
        <a:xfrm xmlns:a="http://schemas.openxmlformats.org/drawingml/2006/main">
          <a:off x="950434" y="3613532"/>
          <a:ext cx="2005070" cy="30847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600" dirty="0" smtClean="0">
              <a:cs typeface="Times New Roman" pitchFamily="18" charset="0"/>
            </a:rPr>
            <a:t>     Panel            </a:t>
          </a:r>
          <a:r>
            <a:rPr lang="en-US" sz="1600" dirty="0">
              <a:cs typeface="Times New Roman" pitchFamily="18" charset="0"/>
            </a:rPr>
            <a:t>Cash</a:t>
          </a:r>
          <a:r>
            <a:rPr lang="en-US" sz="1600" baseline="0" dirty="0">
              <a:cs typeface="Times New Roman" pitchFamily="18" charset="0"/>
            </a:rPr>
            <a:t>            Credit</a:t>
          </a:r>
          <a:endParaRPr lang="en-US" sz="1600" dirty="0">
            <a:cs typeface="Times New Roman" pitchFamily="18" charset="0"/>
          </a:endParaRPr>
        </a:p>
        <a:p xmlns:a="http://schemas.openxmlformats.org/drawingml/2006/main">
          <a:r>
            <a:rPr lang="en-US" sz="1600" dirty="0" smtClean="0">
              <a:cs typeface="Times New Roman" pitchFamily="18" charset="0"/>
            </a:rPr>
            <a:t>     pt </a:t>
          </a:r>
          <a:r>
            <a:rPr lang="en-US" sz="1600" dirty="0">
              <a:cs typeface="Times New Roman" pitchFamily="18" charset="0"/>
            </a:rPr>
            <a:t>.                   pt.                 </a:t>
          </a:r>
          <a:r>
            <a:rPr lang="en-US" sz="1600" dirty="0" smtClean="0">
              <a:cs typeface="Times New Roman" pitchFamily="18" charset="0"/>
            </a:rPr>
            <a:t>pt</a:t>
          </a:r>
          <a:r>
            <a:rPr lang="en-US" sz="1600" dirty="0"/>
            <a:t>.</a:t>
          </a:r>
        </a:p>
      </cdr:txBody>
    </cdr:sp>
  </cdr:relSizeAnchor>
</c:userShapes>
</file>

<file path=ppt/drawings/drawing3.xml><?xml version="1.0" encoding="utf-8"?>
<c:userShapes xmlns:c="http://schemas.openxmlformats.org/drawingml/2006/chart">
  <cdr:relSizeAnchor xmlns:cdr="http://schemas.openxmlformats.org/drawingml/2006/chartDrawing">
    <cdr:from>
      <cdr:x>0.0419</cdr:x>
      <cdr:y>0.04938</cdr:y>
    </cdr:from>
    <cdr:to>
      <cdr:x>0.67998</cdr:x>
      <cdr:y>0.14074</cdr:y>
    </cdr:to>
    <cdr:sp macro="" textlink="">
      <cdr:nvSpPr>
        <cdr:cNvPr id="2" name="TextBox 1"/>
        <cdr:cNvSpPr txBox="1"/>
      </cdr:nvSpPr>
      <cdr:spPr>
        <a:xfrm xmlns:a="http://schemas.openxmlformats.org/drawingml/2006/main">
          <a:off x="190270" y="220338"/>
          <a:ext cx="2897436" cy="40762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0.16564</cdr:x>
      <cdr:y>0.84198</cdr:y>
    </cdr:from>
    <cdr:to>
      <cdr:x>0.59264</cdr:x>
      <cdr:y>0.8963</cdr:y>
    </cdr:to>
    <cdr:sp macro="" textlink="">
      <cdr:nvSpPr>
        <cdr:cNvPr id="4" name="TextBox 3"/>
        <cdr:cNvSpPr txBox="1"/>
      </cdr:nvSpPr>
      <cdr:spPr>
        <a:xfrm xmlns:a="http://schemas.openxmlformats.org/drawingml/2006/main">
          <a:off x="752130" y="3756752"/>
          <a:ext cx="1938969" cy="242371"/>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0.20931</cdr:x>
      <cdr:y>0.84444</cdr:y>
    </cdr:from>
    <cdr:to>
      <cdr:x>0.63333</cdr:x>
      <cdr:y>0.94545</cdr:y>
    </cdr:to>
    <cdr:sp macro="" textlink="">
      <cdr:nvSpPr>
        <cdr:cNvPr id="5" name="TextBox 4"/>
        <cdr:cNvSpPr txBox="1"/>
      </cdr:nvSpPr>
      <cdr:spPr>
        <a:xfrm xmlns:a="http://schemas.openxmlformats.org/drawingml/2006/main">
          <a:off x="1435448" y="3539048"/>
          <a:ext cx="2907952" cy="42335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dirty="0" smtClean="0">
              <a:latin typeface="Times New Roman" pitchFamily="18" charset="0"/>
              <a:cs typeface="Times New Roman" pitchFamily="18" charset="0"/>
            </a:rPr>
            <a:t>        </a:t>
          </a:r>
          <a:r>
            <a:rPr lang="en-US" sz="1400" b="1" dirty="0" smtClean="0">
              <a:cs typeface="Times New Roman" pitchFamily="18" charset="0"/>
            </a:rPr>
            <a:t>General            </a:t>
          </a:r>
          <a:r>
            <a:rPr lang="en-US" sz="1400" b="1" dirty="0">
              <a:cs typeface="Times New Roman" pitchFamily="18" charset="0"/>
            </a:rPr>
            <a:t>Trustee/Staff</a:t>
          </a:r>
        </a:p>
        <a:p xmlns:a="http://schemas.openxmlformats.org/drawingml/2006/main">
          <a:r>
            <a:rPr lang="en-US" sz="1400" b="1" dirty="0" smtClean="0">
              <a:cs typeface="Times New Roman" pitchFamily="18" charset="0"/>
            </a:rPr>
            <a:t>             Pt</a:t>
          </a:r>
          <a:r>
            <a:rPr lang="en-US" sz="1400" b="1" dirty="0">
              <a:cs typeface="Times New Roman" pitchFamily="18" charset="0"/>
            </a:rPr>
            <a:t>.                      Pt.</a:t>
          </a:r>
        </a:p>
      </cdr:txBody>
    </cdr:sp>
  </cdr:relSizeAnchor>
  <cdr:relSizeAnchor xmlns:cdr="http://schemas.openxmlformats.org/drawingml/2006/chartDrawing">
    <cdr:from>
      <cdr:x>0.75519</cdr:x>
      <cdr:y>0.59506</cdr:y>
    </cdr:from>
    <cdr:to>
      <cdr:x>0.97377</cdr:x>
      <cdr:y>0.82469</cdr:y>
    </cdr:to>
    <cdr:sp macro="" textlink="">
      <cdr:nvSpPr>
        <cdr:cNvPr id="6" name="TextBox 1"/>
        <cdr:cNvSpPr txBox="1"/>
      </cdr:nvSpPr>
      <cdr:spPr>
        <a:xfrm xmlns:a="http://schemas.openxmlformats.org/drawingml/2006/main">
          <a:off x="3429229" y="2655065"/>
          <a:ext cx="992560" cy="1024569"/>
        </a:xfrm>
        <a:prstGeom xmlns:a="http://schemas.openxmlformats.org/drawingml/2006/main" prst="rect">
          <a:avLst/>
        </a:prstGeom>
        <a:noFill xmlns:a="http://schemas.openxmlformats.org/drawingml/2006/main"/>
        <a:ln xmlns:a="http://schemas.openxmlformats.org/drawingml/2006/main" w="3175">
          <a:solidFill>
            <a:sysClr val="windowText" lastClr="00000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b="1" dirty="0">
              <a:latin typeface="Times New Roman" pitchFamily="18" charset="0"/>
              <a:cs typeface="Times New Roman" pitchFamily="18" charset="0"/>
            </a:rPr>
            <a:t>x axis- </a:t>
          </a:r>
          <a:r>
            <a:rPr lang="en-US" sz="1100" dirty="0">
              <a:latin typeface="Times New Roman" pitchFamily="18" charset="0"/>
              <a:cs typeface="Times New Roman" pitchFamily="18" charset="0"/>
            </a:rPr>
            <a:t> Type</a:t>
          </a:r>
          <a:r>
            <a:rPr lang="en-US" sz="1100" baseline="0" dirty="0">
              <a:latin typeface="Times New Roman" pitchFamily="18" charset="0"/>
              <a:cs typeface="Times New Roman" pitchFamily="18" charset="0"/>
            </a:rPr>
            <a:t> of  patient</a:t>
          </a:r>
          <a:endParaRPr lang="en-US" sz="1100" dirty="0">
            <a:latin typeface="Times New Roman" pitchFamily="18" charset="0"/>
            <a:cs typeface="Times New Roman" pitchFamily="18" charset="0"/>
          </a:endParaRPr>
        </a:p>
        <a:p xmlns:a="http://schemas.openxmlformats.org/drawingml/2006/main">
          <a:endParaRPr lang="en-US" sz="1600" dirty="0">
            <a:latin typeface="Times New Roman" pitchFamily="18" charset="0"/>
            <a:cs typeface="Times New Roman" pitchFamily="18" charset="0"/>
          </a:endParaRPr>
        </a:p>
        <a:p xmlns:a="http://schemas.openxmlformats.org/drawingml/2006/main">
          <a:r>
            <a:rPr lang="en-US" sz="1100" b="1" dirty="0">
              <a:latin typeface="Times New Roman" pitchFamily="18" charset="0"/>
              <a:cs typeface="Times New Roman" pitchFamily="18" charset="0"/>
            </a:rPr>
            <a:t>Y axis- T</a:t>
          </a:r>
          <a:r>
            <a:rPr lang="en-US" sz="1100" dirty="0">
              <a:latin typeface="Times New Roman" pitchFamily="18" charset="0"/>
              <a:cs typeface="Times New Roman" pitchFamily="18" charset="0"/>
            </a:rPr>
            <a:t>ime taken </a:t>
          </a:r>
        </a:p>
      </cdr:txBody>
    </cdr:sp>
  </cdr:relSizeAnchor>
</c:userShapes>
</file>

<file path=ppt/drawings/drawing4.xml><?xml version="1.0" encoding="utf-8"?>
<c:userShapes xmlns:c="http://schemas.openxmlformats.org/drawingml/2006/chart">
  <cdr:relSizeAnchor xmlns:cdr="http://schemas.openxmlformats.org/drawingml/2006/chartDrawing">
    <cdr:from>
      <cdr:x>0.78589</cdr:x>
      <cdr:y>0.6058</cdr:y>
    </cdr:from>
    <cdr:to>
      <cdr:x>0.9671</cdr:x>
      <cdr:y>0.85507</cdr:y>
    </cdr:to>
    <cdr:sp macro="" textlink="">
      <cdr:nvSpPr>
        <cdr:cNvPr id="2" name="TextBox 1"/>
        <cdr:cNvSpPr txBox="1"/>
      </cdr:nvSpPr>
      <cdr:spPr>
        <a:xfrm xmlns:a="http://schemas.openxmlformats.org/drawingml/2006/main">
          <a:off x="4084811" y="2209091"/>
          <a:ext cx="941866" cy="909002"/>
        </a:xfrm>
        <a:prstGeom xmlns:a="http://schemas.openxmlformats.org/drawingml/2006/main" prst="rect">
          <a:avLst/>
        </a:prstGeom>
        <a:noFill xmlns:a="http://schemas.openxmlformats.org/drawingml/2006/main"/>
        <a:ln xmlns:a="http://schemas.openxmlformats.org/drawingml/2006/main" w="3175">
          <a:solidFill>
            <a:sysClr val="windowText" lastClr="00000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b="1" dirty="0">
              <a:latin typeface="Times New Roman" pitchFamily="18" charset="0"/>
              <a:cs typeface="Times New Roman" pitchFamily="18" charset="0"/>
            </a:rPr>
            <a:t>x axis-</a:t>
          </a:r>
        </a:p>
        <a:p xmlns:a="http://schemas.openxmlformats.org/drawingml/2006/main">
          <a:r>
            <a:rPr lang="en-US" sz="1100" b="0" dirty="0">
              <a:latin typeface="Times New Roman" pitchFamily="18" charset="0"/>
              <a:cs typeface="Times New Roman" pitchFamily="18" charset="0"/>
            </a:rPr>
            <a:t>Department</a:t>
          </a:r>
        </a:p>
        <a:p xmlns:a="http://schemas.openxmlformats.org/drawingml/2006/main">
          <a:endParaRPr lang="en-US" sz="1100" dirty="0">
            <a:latin typeface="Times New Roman" pitchFamily="18" charset="0"/>
            <a:cs typeface="Times New Roman" pitchFamily="18" charset="0"/>
          </a:endParaRPr>
        </a:p>
        <a:p xmlns:a="http://schemas.openxmlformats.org/drawingml/2006/main">
          <a:r>
            <a:rPr lang="en-US" sz="1100" b="1" dirty="0">
              <a:latin typeface="Times New Roman" pitchFamily="18" charset="0"/>
              <a:cs typeface="Times New Roman" pitchFamily="18" charset="0"/>
            </a:rPr>
            <a:t>Y axis- T</a:t>
          </a:r>
          <a:r>
            <a:rPr lang="en-US" sz="1100" dirty="0">
              <a:latin typeface="Times New Roman" pitchFamily="18" charset="0"/>
              <a:cs typeface="Times New Roman" pitchFamily="18" charset="0"/>
            </a:rPr>
            <a:t>ime taken </a:t>
          </a:r>
        </a:p>
      </cdr:txBody>
    </cdr:sp>
  </cdr:relSizeAnchor>
</c:userShapes>
</file>

<file path=ppt/drawings/drawing5.xml><?xml version="1.0" encoding="utf-8"?>
<c:userShapes xmlns:c="http://schemas.openxmlformats.org/drawingml/2006/chart">
  <cdr:relSizeAnchor xmlns:cdr="http://schemas.openxmlformats.org/drawingml/2006/chartDrawing">
    <cdr:from>
      <cdr:x>0.80777</cdr:x>
      <cdr:y>0.69251</cdr:y>
    </cdr:from>
    <cdr:to>
      <cdr:x>0.98304</cdr:x>
      <cdr:y>0.91312</cdr:y>
    </cdr:to>
    <cdr:sp macro="" textlink="">
      <cdr:nvSpPr>
        <cdr:cNvPr id="3" name="TextBox 1"/>
        <cdr:cNvSpPr txBox="1"/>
      </cdr:nvSpPr>
      <cdr:spPr>
        <a:xfrm xmlns:a="http://schemas.openxmlformats.org/drawingml/2006/main">
          <a:off x="3869904" y="2853369"/>
          <a:ext cx="839735" cy="908984"/>
        </a:xfrm>
        <a:prstGeom xmlns:a="http://schemas.openxmlformats.org/drawingml/2006/main" prst="rect">
          <a:avLst/>
        </a:prstGeom>
        <a:noFill xmlns:a="http://schemas.openxmlformats.org/drawingml/2006/main"/>
        <a:ln xmlns:a="http://schemas.openxmlformats.org/drawingml/2006/main" w="3175">
          <a:solidFill>
            <a:sysClr val="windowText" lastClr="00000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b="1" dirty="0">
              <a:latin typeface="Times New Roman" pitchFamily="18" charset="0"/>
              <a:cs typeface="Times New Roman" pitchFamily="18" charset="0"/>
            </a:rPr>
            <a:t>x axis-</a:t>
          </a:r>
        </a:p>
        <a:p xmlns:a="http://schemas.openxmlformats.org/drawingml/2006/main">
          <a:r>
            <a:rPr lang="en-US" sz="1100" b="0" dirty="0">
              <a:latin typeface="Times New Roman" pitchFamily="18" charset="0"/>
              <a:cs typeface="Times New Roman" pitchFamily="18" charset="0"/>
            </a:rPr>
            <a:t>no.</a:t>
          </a:r>
          <a:r>
            <a:rPr lang="en-US" sz="1100" b="0" baseline="0" dirty="0">
              <a:latin typeface="Times New Roman" pitchFamily="18" charset="0"/>
              <a:cs typeface="Times New Roman" pitchFamily="18" charset="0"/>
            </a:rPr>
            <a:t> of days</a:t>
          </a:r>
          <a:endParaRPr lang="en-US" sz="1100" b="0" dirty="0">
            <a:latin typeface="Times New Roman" pitchFamily="18" charset="0"/>
            <a:cs typeface="Times New Roman" pitchFamily="18" charset="0"/>
          </a:endParaRPr>
        </a:p>
        <a:p xmlns:a="http://schemas.openxmlformats.org/drawingml/2006/main">
          <a:endParaRPr lang="en-US" sz="1100" dirty="0">
            <a:latin typeface="Times New Roman" pitchFamily="18" charset="0"/>
            <a:cs typeface="Times New Roman" pitchFamily="18" charset="0"/>
          </a:endParaRPr>
        </a:p>
        <a:p xmlns:a="http://schemas.openxmlformats.org/drawingml/2006/main">
          <a:r>
            <a:rPr lang="en-US" sz="1100" b="1" dirty="0">
              <a:latin typeface="Times New Roman" pitchFamily="18" charset="0"/>
              <a:cs typeface="Times New Roman" pitchFamily="18" charset="0"/>
            </a:rPr>
            <a:t>Y axis- T</a:t>
          </a:r>
          <a:r>
            <a:rPr lang="en-US" sz="1100" dirty="0">
              <a:latin typeface="Times New Roman" pitchFamily="18" charset="0"/>
              <a:cs typeface="Times New Roman" pitchFamily="18" charset="0"/>
            </a:rPr>
            <a:t>ime taken </a:t>
          </a:r>
        </a:p>
      </cdr:txBody>
    </cdr:sp>
  </cdr:relSizeAnchor>
</c:userShapes>
</file>

<file path=ppt/drawings/drawing6.xml><?xml version="1.0" encoding="utf-8"?>
<c:userShapes xmlns:c="http://schemas.openxmlformats.org/drawingml/2006/chart">
  <cdr:relSizeAnchor xmlns:cdr="http://schemas.openxmlformats.org/drawingml/2006/chartDrawing">
    <cdr:from>
      <cdr:x>0.85106</cdr:x>
      <cdr:y>0.55014</cdr:y>
    </cdr:from>
    <cdr:to>
      <cdr:x>0.98957</cdr:x>
      <cdr:y>0.91907</cdr:y>
    </cdr:to>
    <cdr:sp macro="" textlink="">
      <cdr:nvSpPr>
        <cdr:cNvPr id="4" name="TextBox 1"/>
        <cdr:cNvSpPr txBox="1"/>
      </cdr:nvSpPr>
      <cdr:spPr>
        <a:xfrm xmlns:a="http://schemas.openxmlformats.org/drawingml/2006/main">
          <a:off x="6096000" y="2236424"/>
          <a:ext cx="992120" cy="1499783"/>
        </a:xfrm>
        <a:prstGeom xmlns:a="http://schemas.openxmlformats.org/drawingml/2006/main" prst="rect">
          <a:avLst/>
        </a:prstGeom>
        <a:noFill xmlns:a="http://schemas.openxmlformats.org/drawingml/2006/main"/>
        <a:ln xmlns:a="http://schemas.openxmlformats.org/drawingml/2006/main" w="3175">
          <a:solidFill>
            <a:sysClr val="windowText" lastClr="00000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latin typeface="Times New Roman" pitchFamily="18" charset="0"/>
              <a:cs typeface="Times New Roman" pitchFamily="18" charset="0"/>
            </a:rPr>
            <a:t>x axis-</a:t>
          </a:r>
        </a:p>
        <a:p xmlns:a="http://schemas.openxmlformats.org/drawingml/2006/main">
          <a:r>
            <a:rPr lang="en-US" sz="1000" b="0" dirty="0">
              <a:latin typeface="Times New Roman" pitchFamily="18" charset="0"/>
              <a:cs typeface="Times New Roman" pitchFamily="18" charset="0"/>
            </a:rPr>
            <a:t>no.</a:t>
          </a:r>
          <a:r>
            <a:rPr lang="en-US" sz="1000" b="0" baseline="0" dirty="0">
              <a:latin typeface="Times New Roman" pitchFamily="18" charset="0"/>
              <a:cs typeface="Times New Roman" pitchFamily="18" charset="0"/>
            </a:rPr>
            <a:t> of days</a:t>
          </a:r>
          <a:endParaRPr lang="en-US" sz="1000" b="0" dirty="0">
            <a:latin typeface="Times New Roman" pitchFamily="18" charset="0"/>
            <a:cs typeface="Times New Roman" pitchFamily="18" charset="0"/>
          </a:endParaRPr>
        </a:p>
        <a:p xmlns:a="http://schemas.openxmlformats.org/drawingml/2006/main">
          <a:endParaRPr lang="en-US" sz="1000" dirty="0">
            <a:latin typeface="Times New Roman" pitchFamily="18" charset="0"/>
            <a:cs typeface="Times New Roman" pitchFamily="18" charset="0"/>
          </a:endParaRPr>
        </a:p>
        <a:p xmlns:a="http://schemas.openxmlformats.org/drawingml/2006/main">
          <a:r>
            <a:rPr lang="en-US" sz="1000" b="1" dirty="0">
              <a:latin typeface="Times New Roman" pitchFamily="18" charset="0"/>
              <a:cs typeface="Times New Roman" pitchFamily="18" charset="0"/>
            </a:rPr>
            <a:t>Y axis- T</a:t>
          </a:r>
          <a:r>
            <a:rPr lang="en-US" sz="1000" dirty="0">
              <a:latin typeface="Times New Roman" pitchFamily="18" charset="0"/>
              <a:cs typeface="Times New Roman" pitchFamily="18" charset="0"/>
            </a:rPr>
            <a:t>ime taken </a:t>
          </a:r>
        </a:p>
      </cdr:txBody>
    </cdr:sp>
  </cdr:relSizeAnchor>
</c:userShapes>
</file>

<file path=ppt/drawings/drawing7.xml><?xml version="1.0" encoding="utf-8"?>
<c:userShapes xmlns:c="http://schemas.openxmlformats.org/drawingml/2006/chart">
  <cdr:relSizeAnchor xmlns:cdr="http://schemas.openxmlformats.org/drawingml/2006/chartDrawing">
    <cdr:from>
      <cdr:x>0.79256</cdr:x>
      <cdr:y>0.55172</cdr:y>
    </cdr:from>
    <cdr:to>
      <cdr:x>0.96563</cdr:x>
      <cdr:y>0.89058</cdr:y>
    </cdr:to>
    <cdr:sp macro="" textlink="">
      <cdr:nvSpPr>
        <cdr:cNvPr id="2" name="TextBox 1"/>
        <cdr:cNvSpPr txBox="1"/>
      </cdr:nvSpPr>
      <cdr:spPr>
        <a:xfrm xmlns:a="http://schemas.openxmlformats.org/drawingml/2006/main">
          <a:off x="3891938" y="1938969"/>
          <a:ext cx="849905" cy="1190865"/>
        </a:xfrm>
        <a:prstGeom xmlns:a="http://schemas.openxmlformats.org/drawingml/2006/main" prst="rect">
          <a:avLst/>
        </a:prstGeom>
        <a:noFill xmlns:a="http://schemas.openxmlformats.org/drawingml/2006/main"/>
        <a:ln xmlns:a="http://schemas.openxmlformats.org/drawingml/2006/main" w="3175">
          <a:solidFill>
            <a:sysClr val="windowText" lastClr="000000"/>
          </a:solid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latin typeface="Times New Roman" pitchFamily="18" charset="0"/>
              <a:cs typeface="Times New Roman" pitchFamily="18" charset="0"/>
            </a:rPr>
            <a:t>x axis-</a:t>
          </a:r>
        </a:p>
        <a:p xmlns:a="http://schemas.openxmlformats.org/drawingml/2006/main">
          <a:r>
            <a:rPr lang="en-US" sz="1000" b="0" dirty="0">
              <a:latin typeface="Times New Roman" pitchFamily="18" charset="0"/>
              <a:cs typeface="Times New Roman" pitchFamily="18" charset="0"/>
            </a:rPr>
            <a:t>no.</a:t>
          </a:r>
          <a:r>
            <a:rPr lang="en-US" sz="1000" b="0" baseline="0" dirty="0">
              <a:latin typeface="Times New Roman" pitchFamily="18" charset="0"/>
              <a:cs typeface="Times New Roman" pitchFamily="18" charset="0"/>
            </a:rPr>
            <a:t> of days</a:t>
          </a:r>
          <a:endParaRPr lang="en-US" sz="1000" b="0" dirty="0">
            <a:latin typeface="Times New Roman" pitchFamily="18" charset="0"/>
            <a:cs typeface="Times New Roman" pitchFamily="18" charset="0"/>
          </a:endParaRPr>
        </a:p>
        <a:p xmlns:a="http://schemas.openxmlformats.org/drawingml/2006/main">
          <a:endParaRPr lang="en-US" sz="1000" dirty="0">
            <a:latin typeface="Times New Roman" pitchFamily="18" charset="0"/>
            <a:cs typeface="Times New Roman" pitchFamily="18" charset="0"/>
          </a:endParaRPr>
        </a:p>
        <a:p xmlns:a="http://schemas.openxmlformats.org/drawingml/2006/main">
          <a:r>
            <a:rPr lang="en-US" sz="1000" b="1" dirty="0">
              <a:latin typeface="Times New Roman" pitchFamily="18" charset="0"/>
              <a:cs typeface="Times New Roman" pitchFamily="18" charset="0"/>
            </a:rPr>
            <a:t>Y axis-No.</a:t>
          </a:r>
          <a:r>
            <a:rPr lang="en-US" sz="1000" b="1" baseline="0" dirty="0">
              <a:latin typeface="Times New Roman" pitchFamily="18" charset="0"/>
              <a:cs typeface="Times New Roman" pitchFamily="18" charset="0"/>
            </a:rPr>
            <a:t> of discharges</a:t>
          </a:r>
          <a:endParaRPr lang="en-US" sz="1000" dirty="0">
            <a:latin typeface="Times New Roman" pitchFamily="18" charset="0"/>
            <a:cs typeface="Times New Roman" pitchFamily="18"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5000"/>
            <a:lum/>
          </a:blip>
          <a:srcRect/>
          <a:stretch>
            <a:fillRect t="-7000" b="-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E50AB"/>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229600" cy="4525963"/>
          </a:xfrm>
        </p:spPr>
        <p:txBody>
          <a:bodyPr/>
          <a:lstStyle/>
          <a:p>
            <a:pPr algn="ctr">
              <a:lnSpc>
                <a:spcPct val="150000"/>
              </a:lnSpc>
              <a:buNone/>
            </a:pPr>
            <a:r>
              <a:rPr lang="en-US" dirty="0" smtClean="0"/>
              <a:t> Internship and Dissertation</a:t>
            </a:r>
            <a:endParaRPr lang="en-US" dirty="0" smtClean="0">
              <a:cs typeface="Times New Roman" pitchFamily="18" charset="0"/>
            </a:endParaRPr>
          </a:p>
          <a:p>
            <a:pPr algn="ctr">
              <a:lnSpc>
                <a:spcPct val="150000"/>
              </a:lnSpc>
              <a:buNone/>
            </a:pPr>
            <a:r>
              <a:rPr lang="en-US" dirty="0" smtClean="0">
                <a:latin typeface="Times New Roman" pitchFamily="18" charset="0"/>
                <a:cs typeface="Times New Roman" pitchFamily="18" charset="0"/>
              </a:rPr>
              <a:t>at</a:t>
            </a:r>
          </a:p>
          <a:p>
            <a:pPr>
              <a:buNone/>
            </a:pPr>
            <a:r>
              <a:rPr lang="en-US" dirty="0" smtClean="0"/>
              <a:t>                     </a:t>
            </a:r>
            <a:r>
              <a:rPr lang="en-US" b="1" dirty="0" smtClean="0"/>
              <a:t>Maharaja </a:t>
            </a:r>
            <a:r>
              <a:rPr lang="en-US" b="1" dirty="0" smtClean="0"/>
              <a:t>Agrasen</a:t>
            </a:r>
            <a:r>
              <a:rPr lang="en-US" b="1" dirty="0" smtClean="0"/>
              <a:t> Hospital </a:t>
            </a:r>
          </a:p>
          <a:p>
            <a:pPr algn="ctr">
              <a:buNone/>
            </a:pPr>
            <a:r>
              <a:rPr lang="en-US" sz="2400" dirty="0" smtClean="0"/>
              <a:t>(1</a:t>
            </a:r>
            <a:r>
              <a:rPr lang="en-US" sz="2400" baseline="30000" dirty="0" smtClean="0"/>
              <a:t>st</a:t>
            </a:r>
            <a:r>
              <a:rPr lang="en-US" sz="2400" dirty="0" smtClean="0"/>
              <a:t> Feb 2012 – 30</a:t>
            </a:r>
            <a:r>
              <a:rPr lang="en-US" sz="2400" baseline="30000" dirty="0" smtClean="0"/>
              <a:t>th</a:t>
            </a:r>
            <a:r>
              <a:rPr lang="en-US" sz="2400" dirty="0" smtClean="0"/>
              <a:t> Apr 2012)</a:t>
            </a:r>
          </a:p>
          <a:p>
            <a:pPr algn="ctr">
              <a:buNone/>
            </a:pPr>
            <a:endParaRPr lang="en-US" sz="2000" dirty="0" smtClean="0"/>
          </a:p>
          <a:p>
            <a:pPr algn="ctr">
              <a:buNone/>
            </a:pPr>
            <a:endParaRPr lang="en-US" sz="2000" dirty="0" smtClean="0"/>
          </a:p>
          <a:p>
            <a:pPr algn="ctr">
              <a:buNone/>
            </a:pPr>
            <a:endParaRPr lang="en-US" sz="2000" dirty="0" smtClean="0"/>
          </a:p>
          <a:p>
            <a:pPr algn="ctr">
              <a:buNone/>
            </a:pPr>
            <a:r>
              <a:rPr lang="en-US" sz="2000" dirty="0" smtClean="0"/>
              <a:t> </a:t>
            </a:r>
          </a:p>
          <a:p>
            <a:pPr>
              <a:buNone/>
            </a:pPr>
            <a:endParaRPr lang="en-US" dirty="0"/>
          </a:p>
        </p:txBody>
      </p:sp>
      <p:sp>
        <p:nvSpPr>
          <p:cNvPr id="4" name="TextBox 3"/>
          <p:cNvSpPr txBox="1"/>
          <p:nvPr/>
        </p:nvSpPr>
        <p:spPr>
          <a:xfrm>
            <a:off x="5943600" y="4953000"/>
            <a:ext cx="2971800" cy="1015663"/>
          </a:xfrm>
          <a:prstGeom prst="rect">
            <a:avLst/>
          </a:prstGeom>
          <a:noFill/>
        </p:spPr>
        <p:txBody>
          <a:bodyPr wrap="square" rtlCol="0">
            <a:spAutoFit/>
          </a:bodyPr>
          <a:lstStyle/>
          <a:p>
            <a:r>
              <a:rPr lang="en-US" sz="2800" dirty="0" smtClean="0">
                <a:cs typeface="Times New Roman" pitchFamily="18" charset="0"/>
              </a:rPr>
              <a:t>Submitted by : </a:t>
            </a:r>
          </a:p>
          <a:p>
            <a:r>
              <a:rPr lang="en-US" sz="3200" b="1" dirty="0" smtClean="0">
                <a:cs typeface="Times New Roman" pitchFamily="18" charset="0"/>
              </a:rPr>
              <a:t>Ishita Nagar</a:t>
            </a:r>
            <a:endParaRPr lang="en-US" sz="3200" b="1" dirty="0">
              <a:cs typeface="Times New Roman" pitchFamily="18" charset="0"/>
            </a:endParaRPr>
          </a:p>
        </p:txBody>
      </p:sp>
      <p:pic>
        <p:nvPicPr>
          <p:cNvPr id="5" name="Picture 4" descr="2012-05-01 02.59.50.jpg"/>
          <p:cNvPicPr>
            <a:picLocks noChangeAspect="1"/>
          </p:cNvPicPr>
          <p:nvPr/>
        </p:nvPicPr>
        <p:blipFill>
          <a:blip r:embed="rId2"/>
          <a:stretch>
            <a:fillRect/>
          </a:stretch>
        </p:blipFill>
        <p:spPr>
          <a:xfrm>
            <a:off x="7112000" y="0"/>
            <a:ext cx="2032000" cy="1714500"/>
          </a:xfrm>
          <a:prstGeom prst="rect">
            <a:avLst/>
          </a:prstGeom>
        </p:spPr>
      </p:pic>
      <p:pic>
        <p:nvPicPr>
          <p:cNvPr id="7" name="Picture 6" descr="maharaja agrasen.jpg"/>
          <p:cNvPicPr>
            <a:picLocks noChangeAspect="1"/>
          </p:cNvPicPr>
          <p:nvPr/>
        </p:nvPicPr>
        <p:blipFill>
          <a:blip r:embed="rId3"/>
          <a:stretch>
            <a:fillRect/>
          </a:stretch>
        </p:blipFill>
        <p:spPr>
          <a:xfrm>
            <a:off x="0" y="4800600"/>
            <a:ext cx="3727886"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&amp; METHODS</a:t>
            </a:r>
            <a:endParaRPr lang="en-US" dirty="0"/>
          </a:p>
        </p:txBody>
      </p:sp>
      <p:sp>
        <p:nvSpPr>
          <p:cNvPr id="3" name="Content Placeholder 2"/>
          <p:cNvSpPr>
            <a:spLocks noGrp="1"/>
          </p:cNvSpPr>
          <p:nvPr>
            <p:ph idx="1"/>
          </p:nvPr>
        </p:nvSpPr>
        <p:spPr>
          <a:xfrm>
            <a:off x="381000" y="1752600"/>
            <a:ext cx="8229600" cy="4572000"/>
          </a:xfrm>
        </p:spPr>
        <p:txBody>
          <a:bodyPr>
            <a:normAutofit fontScale="62500" lnSpcReduction="20000"/>
          </a:bodyPr>
          <a:lstStyle/>
          <a:p>
            <a:pPr>
              <a:lnSpc>
                <a:spcPct val="170000"/>
              </a:lnSpc>
              <a:buNone/>
            </a:pPr>
            <a:r>
              <a:rPr lang="en-US" b="1" dirty="0" smtClean="0"/>
              <a:t>       Methodology : </a:t>
            </a:r>
            <a:endParaRPr lang="en-US" dirty="0" smtClean="0"/>
          </a:p>
          <a:p>
            <a:pPr>
              <a:lnSpc>
                <a:spcPct val="170000"/>
              </a:lnSpc>
            </a:pPr>
            <a:r>
              <a:rPr lang="en-US" dirty="0" smtClean="0"/>
              <a:t>A prospective study was carried out for a period of one month from 1</a:t>
            </a:r>
            <a:r>
              <a:rPr lang="en-US" baseline="30000" dirty="0" smtClean="0"/>
              <a:t>st</a:t>
            </a:r>
            <a:r>
              <a:rPr lang="en-US" dirty="0" smtClean="0"/>
              <a:t> March 2012 to 31</a:t>
            </a:r>
            <a:r>
              <a:rPr lang="en-US" baseline="30000" dirty="0" smtClean="0"/>
              <a:t>st</a:t>
            </a:r>
            <a:r>
              <a:rPr lang="en-US" dirty="0" smtClean="0"/>
              <a:t> March 2012. During the course of the study the discharge process of patients was observed and an attempt was made to estimate the discharge time process.</a:t>
            </a:r>
          </a:p>
          <a:p>
            <a:pPr>
              <a:lnSpc>
                <a:spcPct val="170000"/>
              </a:lnSpc>
            </a:pPr>
            <a:endParaRPr lang="en-US" dirty="0" smtClean="0"/>
          </a:p>
          <a:p>
            <a:pPr>
              <a:lnSpc>
                <a:spcPct val="170000"/>
              </a:lnSpc>
              <a:buNone/>
            </a:pPr>
            <a:r>
              <a:rPr lang="en-US" b="1" dirty="0" smtClean="0"/>
              <a:t>      Study design : </a:t>
            </a:r>
            <a:r>
              <a:rPr lang="en-US" dirty="0" smtClean="0"/>
              <a:t>Descriptive study</a:t>
            </a:r>
          </a:p>
          <a:p>
            <a:pPr lvl="0">
              <a:lnSpc>
                <a:spcPct val="170000"/>
              </a:lnSpc>
            </a:pPr>
            <a:r>
              <a:rPr lang="en-US" dirty="0" smtClean="0"/>
              <a:t>Sample size – 210 patients</a:t>
            </a:r>
          </a:p>
          <a:p>
            <a:pPr lvl="0">
              <a:lnSpc>
                <a:spcPct val="170000"/>
              </a:lnSpc>
            </a:pPr>
            <a:r>
              <a:rPr lang="en-US" dirty="0" smtClean="0"/>
              <a:t>Sampling technique used – Non probabilistic sampling  technique</a:t>
            </a:r>
          </a:p>
          <a:p>
            <a:pPr>
              <a:lnSpc>
                <a:spcPct val="170000"/>
              </a:lnSpc>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noAutofit/>
          </a:bodyPr>
          <a:lstStyle/>
          <a:p>
            <a:r>
              <a:rPr lang="en-US" sz="2800" b="1" dirty="0" smtClean="0"/>
              <a:t>The discharge process comprised of following parameters :</a:t>
            </a:r>
            <a:endParaRPr lang="en-US" sz="2800" dirty="0"/>
          </a:p>
        </p:txBody>
      </p:sp>
      <p:sp>
        <p:nvSpPr>
          <p:cNvPr id="3" name="Content Placeholder 2"/>
          <p:cNvSpPr>
            <a:spLocks noGrp="1"/>
          </p:cNvSpPr>
          <p:nvPr>
            <p:ph idx="1"/>
          </p:nvPr>
        </p:nvSpPr>
        <p:spPr>
          <a:xfrm>
            <a:off x="457200" y="1676400"/>
            <a:ext cx="8915400" cy="5181600"/>
          </a:xfrm>
        </p:spPr>
        <p:txBody>
          <a:bodyPr>
            <a:normAutofit fontScale="40000" lnSpcReduction="20000"/>
          </a:bodyPr>
          <a:lstStyle/>
          <a:p>
            <a:pPr>
              <a:lnSpc>
                <a:spcPct val="170000"/>
              </a:lnSpc>
            </a:pPr>
            <a:r>
              <a:rPr lang="en-US" sz="4000" dirty="0" smtClean="0"/>
              <a:t>Date of discharge</a:t>
            </a:r>
          </a:p>
          <a:p>
            <a:pPr lvl="0">
              <a:lnSpc>
                <a:spcPct val="170000"/>
              </a:lnSpc>
            </a:pPr>
            <a:r>
              <a:rPr lang="en-US" sz="4000" dirty="0" smtClean="0"/>
              <a:t>I.P number</a:t>
            </a:r>
          </a:p>
          <a:p>
            <a:pPr lvl="0">
              <a:lnSpc>
                <a:spcPct val="170000"/>
              </a:lnSpc>
            </a:pPr>
            <a:r>
              <a:rPr lang="en-US" sz="4000" dirty="0" smtClean="0"/>
              <a:t>Unit/department under which the patient was admitted</a:t>
            </a:r>
          </a:p>
          <a:p>
            <a:pPr lvl="0">
              <a:lnSpc>
                <a:spcPct val="170000"/>
              </a:lnSpc>
            </a:pPr>
            <a:r>
              <a:rPr lang="en-US" sz="4000" dirty="0" smtClean="0"/>
              <a:t>Mode of payment (Cash/credit/panel)</a:t>
            </a:r>
          </a:p>
          <a:p>
            <a:pPr lvl="0">
              <a:lnSpc>
                <a:spcPct val="170000"/>
              </a:lnSpc>
            </a:pPr>
            <a:r>
              <a:rPr lang="en-US" sz="4000" dirty="0" smtClean="0"/>
              <a:t>Patient type (General/Trustee/Staff)</a:t>
            </a:r>
          </a:p>
          <a:p>
            <a:pPr lvl="0">
              <a:lnSpc>
                <a:spcPct val="170000"/>
              </a:lnSpc>
            </a:pPr>
            <a:r>
              <a:rPr lang="en-US" sz="4000" dirty="0" smtClean="0"/>
              <a:t>Discharge advice time</a:t>
            </a:r>
          </a:p>
          <a:p>
            <a:pPr lvl="0">
              <a:lnSpc>
                <a:spcPct val="170000"/>
              </a:lnSpc>
            </a:pPr>
            <a:r>
              <a:rPr lang="en-US" sz="4000" dirty="0" smtClean="0"/>
              <a:t>Time at which the medicines were returned to pharmacy</a:t>
            </a:r>
          </a:p>
          <a:p>
            <a:pPr lvl="0">
              <a:lnSpc>
                <a:spcPct val="170000"/>
              </a:lnSpc>
            </a:pPr>
            <a:r>
              <a:rPr lang="en-US" sz="4000" dirty="0" smtClean="0"/>
              <a:t>Time at which the return came back from pharmacy</a:t>
            </a:r>
          </a:p>
          <a:p>
            <a:pPr lvl="0">
              <a:lnSpc>
                <a:spcPct val="170000"/>
              </a:lnSpc>
            </a:pPr>
            <a:r>
              <a:rPr lang="en-US" sz="4000" dirty="0" smtClean="0"/>
              <a:t>Time at which the file was sent for billing</a:t>
            </a:r>
          </a:p>
          <a:p>
            <a:pPr lvl="0">
              <a:lnSpc>
                <a:spcPct val="170000"/>
              </a:lnSpc>
            </a:pPr>
            <a:r>
              <a:rPr lang="en-US" sz="4000" dirty="0" smtClean="0"/>
              <a:t>Time at which the file came back from billing</a:t>
            </a:r>
          </a:p>
          <a:p>
            <a:pPr lvl="0">
              <a:lnSpc>
                <a:spcPct val="170000"/>
              </a:lnSpc>
            </a:pPr>
            <a:r>
              <a:rPr lang="en-US" sz="4000" dirty="0" smtClean="0"/>
              <a:t>Gate pass time </a:t>
            </a:r>
          </a:p>
          <a:p>
            <a:pPr lvl="0">
              <a:lnSpc>
                <a:spcPct val="170000"/>
              </a:lnSpc>
            </a:pPr>
            <a:r>
              <a:rPr lang="en-US" sz="4000" dirty="0" smtClean="0"/>
              <a:t>Final checkout by the patient</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DE50AB"/>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381000"/>
          <a:ext cx="8534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a:bodyPr>
          <a:lstStyle/>
          <a:p>
            <a:pPr>
              <a:buNone/>
            </a:pPr>
            <a:r>
              <a:rPr lang="en-US" sz="2000" b="1" dirty="0" smtClean="0"/>
              <a:t>Percentage of panel, cash and credit patients who got discharged in one</a:t>
            </a:r>
          </a:p>
          <a:p>
            <a:pPr>
              <a:buNone/>
            </a:pPr>
            <a:r>
              <a:rPr lang="en-US" sz="2000" b="1" dirty="0" smtClean="0"/>
              <a:t>month  :</a:t>
            </a:r>
          </a:p>
          <a:p>
            <a:pPr>
              <a:buNone/>
            </a:pPr>
            <a:r>
              <a:rPr lang="en-US" sz="2000" dirty="0" smtClean="0"/>
              <a:t>Total number of discharges in a month - 210</a:t>
            </a:r>
          </a:p>
          <a:p>
            <a:pPr>
              <a:buNone/>
            </a:pPr>
            <a:endParaRPr lang="en-US" sz="2000" dirty="0"/>
          </a:p>
        </p:txBody>
      </p:sp>
      <p:graphicFrame>
        <p:nvGraphicFramePr>
          <p:cNvPr id="4" name="Chart 3"/>
          <p:cNvGraphicFramePr/>
          <p:nvPr/>
        </p:nvGraphicFramePr>
        <p:xfrm>
          <a:off x="1676400" y="2286000"/>
          <a:ext cx="54864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a:bodyPr>
          <a:lstStyle/>
          <a:p>
            <a:pPr>
              <a:lnSpc>
                <a:spcPct val="150000"/>
              </a:lnSpc>
            </a:pPr>
            <a:r>
              <a:rPr lang="en-US" sz="2000" b="1" dirty="0" smtClean="0"/>
              <a:t>Percentage of  discharged patients according to the type of patient (general, trustee or staff ) :</a:t>
            </a:r>
          </a:p>
          <a:p>
            <a:pPr>
              <a:buNone/>
            </a:pPr>
            <a:r>
              <a:rPr lang="en-US" sz="2000" b="1" dirty="0" smtClean="0"/>
              <a:t> </a:t>
            </a:r>
          </a:p>
          <a:p>
            <a:pPr>
              <a:buNone/>
            </a:pPr>
            <a:endParaRPr lang="en-US" sz="2000" b="1" dirty="0"/>
          </a:p>
        </p:txBody>
      </p:sp>
      <p:graphicFrame>
        <p:nvGraphicFramePr>
          <p:cNvPr id="4" name="Chart 3"/>
          <p:cNvGraphicFramePr/>
          <p:nvPr/>
        </p:nvGraphicFramePr>
        <p:xfrm>
          <a:off x="1981200" y="3048000"/>
          <a:ext cx="5257800" cy="32352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457200" y="1905000"/>
            <a:ext cx="8229600" cy="4525963"/>
          </a:xfrm>
        </p:spPr>
        <p:txBody>
          <a:bodyPr>
            <a:normAutofit/>
          </a:bodyPr>
          <a:lstStyle/>
          <a:p>
            <a:pPr>
              <a:lnSpc>
                <a:spcPct val="150000"/>
              </a:lnSpc>
            </a:pPr>
            <a:r>
              <a:rPr lang="en-US" sz="2000" b="1" dirty="0" smtClean="0"/>
              <a:t>Comparison of the average amount of time taken in the discharge process of panel patients, credit patients and cash  patients :</a:t>
            </a:r>
          </a:p>
          <a:p>
            <a:pPr>
              <a:lnSpc>
                <a:spcPct val="150000"/>
              </a:lnSpc>
              <a:buNone/>
            </a:pPr>
            <a:endParaRPr lang="en-US" sz="2000" b="1" dirty="0" smtClean="0"/>
          </a:p>
          <a:p>
            <a:pPr>
              <a:lnSpc>
                <a:spcPct val="150000"/>
              </a:lnSpc>
              <a:buNone/>
            </a:pPr>
            <a:r>
              <a:rPr lang="en-US" sz="2000" dirty="0" smtClean="0"/>
              <a:t>Avg. time taken in discharge process of</a:t>
            </a:r>
            <a:r>
              <a:rPr lang="en-US" sz="2000" b="1" dirty="0" smtClean="0"/>
              <a:t> panel patients </a:t>
            </a:r>
            <a:r>
              <a:rPr lang="en-US" sz="2000" dirty="0" smtClean="0"/>
              <a:t>- 6 hrs 12 min</a:t>
            </a:r>
          </a:p>
          <a:p>
            <a:pPr>
              <a:lnSpc>
                <a:spcPct val="150000"/>
              </a:lnSpc>
              <a:buNone/>
            </a:pPr>
            <a:r>
              <a:rPr lang="en-US" sz="2000" dirty="0" smtClean="0"/>
              <a:t>Average amount of time taken in the discharge process of </a:t>
            </a:r>
            <a:r>
              <a:rPr lang="en-US" sz="2000" b="1" dirty="0" smtClean="0"/>
              <a:t>cash patients </a:t>
            </a:r>
            <a:r>
              <a:rPr lang="en-US" sz="2000" dirty="0" smtClean="0"/>
              <a:t>– </a:t>
            </a:r>
          </a:p>
          <a:p>
            <a:pPr>
              <a:lnSpc>
                <a:spcPct val="150000"/>
              </a:lnSpc>
              <a:buNone/>
            </a:pPr>
            <a:r>
              <a:rPr lang="en-US" sz="2000" dirty="0" smtClean="0"/>
              <a:t>2 hrs 34 min </a:t>
            </a:r>
          </a:p>
          <a:p>
            <a:pPr>
              <a:lnSpc>
                <a:spcPct val="150000"/>
              </a:lnSpc>
              <a:buNone/>
            </a:pPr>
            <a:r>
              <a:rPr lang="en-US" sz="2000" dirty="0" smtClean="0"/>
              <a:t>Average amount of time taken in the discharge process of </a:t>
            </a:r>
            <a:r>
              <a:rPr lang="en-US" sz="2000" b="1" dirty="0" smtClean="0"/>
              <a:t>credit patients </a:t>
            </a:r>
            <a:r>
              <a:rPr lang="en-US" sz="2000" dirty="0" smtClean="0"/>
              <a:t>–</a:t>
            </a:r>
          </a:p>
          <a:p>
            <a:pPr>
              <a:lnSpc>
                <a:spcPct val="150000"/>
              </a:lnSpc>
              <a:buNone/>
            </a:pPr>
            <a:r>
              <a:rPr lang="en-US" sz="2000" dirty="0" smtClean="0"/>
              <a:t> 1 hr 20 min </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4" name="Content Placeholder 3"/>
          <p:cNvGraphicFramePr>
            <a:graphicFrameLocks noGrp="1"/>
          </p:cNvGraphicFramePr>
          <p:nvPr>
            <p:ph idx="1"/>
          </p:nvPr>
        </p:nvGraphicFramePr>
        <p:xfrm>
          <a:off x="533400" y="1828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457200" y="1828800"/>
            <a:ext cx="8229600" cy="4525963"/>
          </a:xfrm>
        </p:spPr>
        <p:txBody>
          <a:bodyPr>
            <a:normAutofit/>
          </a:bodyPr>
          <a:lstStyle/>
          <a:p>
            <a:pPr>
              <a:lnSpc>
                <a:spcPct val="150000"/>
              </a:lnSpc>
              <a:buNone/>
            </a:pPr>
            <a:r>
              <a:rPr lang="en-US" sz="2000" b="1" dirty="0" smtClean="0"/>
              <a:t>Comparison of the average amount of time taken in the discharge process </a:t>
            </a:r>
          </a:p>
          <a:p>
            <a:pPr>
              <a:lnSpc>
                <a:spcPct val="150000"/>
              </a:lnSpc>
              <a:buNone/>
            </a:pPr>
            <a:r>
              <a:rPr lang="en-US" sz="2000" b="1" dirty="0" smtClean="0"/>
              <a:t>of trustee/staff patients and general patients :</a:t>
            </a:r>
          </a:p>
          <a:p>
            <a:pPr>
              <a:lnSpc>
                <a:spcPct val="150000"/>
              </a:lnSpc>
              <a:buNone/>
            </a:pPr>
            <a:endParaRPr lang="en-US" sz="2000" dirty="0"/>
          </a:p>
        </p:txBody>
      </p:sp>
      <p:graphicFrame>
        <p:nvGraphicFramePr>
          <p:cNvPr id="4" name="Chart 3"/>
          <p:cNvGraphicFramePr/>
          <p:nvPr/>
        </p:nvGraphicFramePr>
        <p:xfrm>
          <a:off x="1143000" y="2438400"/>
          <a:ext cx="68580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381000" y="1905000"/>
            <a:ext cx="8229600" cy="4525963"/>
          </a:xfrm>
        </p:spPr>
        <p:txBody>
          <a:bodyPr>
            <a:normAutofit/>
          </a:bodyPr>
          <a:lstStyle/>
          <a:p>
            <a:pPr>
              <a:lnSpc>
                <a:spcPct val="150000"/>
              </a:lnSpc>
              <a:buNone/>
            </a:pPr>
            <a:r>
              <a:rPr lang="en-US" sz="2000" b="1" dirty="0" smtClean="0"/>
              <a:t>Comparison of the average amount of time at which each unit/department</a:t>
            </a:r>
          </a:p>
          <a:p>
            <a:pPr>
              <a:lnSpc>
                <a:spcPct val="150000"/>
              </a:lnSpc>
              <a:buNone/>
            </a:pPr>
            <a:r>
              <a:rPr lang="en-US" sz="2000" b="1" dirty="0" smtClean="0"/>
              <a:t>gives discharge orders :</a:t>
            </a:r>
          </a:p>
          <a:p>
            <a:pPr>
              <a:lnSpc>
                <a:spcPct val="150000"/>
              </a:lnSpc>
              <a:buNone/>
            </a:pPr>
            <a:endParaRPr lang="en-US" sz="2000" dirty="0"/>
          </a:p>
        </p:txBody>
      </p:sp>
      <p:graphicFrame>
        <p:nvGraphicFramePr>
          <p:cNvPr id="4" name="Chart 3"/>
          <p:cNvGraphicFramePr/>
          <p:nvPr/>
        </p:nvGraphicFramePr>
        <p:xfrm>
          <a:off x="1371600" y="2590800"/>
          <a:ext cx="65532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50000"/>
              </a:lnSpc>
            </a:pPr>
            <a:r>
              <a:rPr lang="en-US" sz="2200" b="1" dirty="0" smtClean="0"/>
              <a:t/>
            </a:r>
            <a:br>
              <a:rPr lang="en-US" sz="2200" b="1" dirty="0" smtClean="0"/>
            </a:br>
            <a:r>
              <a:rPr lang="en-US" sz="2200" b="1" dirty="0" smtClean="0"/>
              <a:t/>
            </a:r>
            <a:br>
              <a:rPr lang="en-US" sz="2200" b="1" dirty="0" smtClean="0"/>
            </a:br>
            <a:r>
              <a:rPr lang="en-US" sz="2200" b="1" dirty="0" smtClean="0"/>
              <a:t>Calculation of the average amount of time taken in returning the medicines</a:t>
            </a:r>
            <a:br>
              <a:rPr lang="en-US" sz="2200" b="1" dirty="0" smtClean="0"/>
            </a:br>
            <a:r>
              <a:rPr lang="en-US" sz="2200" b="1" dirty="0" smtClean="0"/>
              <a:t>to the pharmacy :</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a:buNone/>
            </a:pPr>
            <a:r>
              <a:rPr lang="en-US" sz="1800" dirty="0" smtClean="0"/>
              <a:t>Avg. time taken - 39 min</a:t>
            </a:r>
          </a:p>
          <a:p>
            <a:pPr>
              <a:buNone/>
            </a:pPr>
            <a:r>
              <a:rPr lang="en-US" sz="1800" dirty="0" smtClean="0"/>
              <a:t>Max. time taken – 1 hr 7 min</a:t>
            </a:r>
          </a:p>
          <a:p>
            <a:pPr>
              <a:buNone/>
            </a:pPr>
            <a:r>
              <a:rPr lang="en-US" sz="1800" dirty="0" smtClean="0"/>
              <a:t>Min. time taken – 4 min</a:t>
            </a:r>
            <a:endParaRPr lang="en-US" sz="1800" dirty="0"/>
          </a:p>
        </p:txBody>
      </p:sp>
      <p:graphicFrame>
        <p:nvGraphicFramePr>
          <p:cNvPr id="4" name="Chart 3"/>
          <p:cNvGraphicFramePr/>
          <p:nvPr/>
        </p:nvGraphicFramePr>
        <p:xfrm>
          <a:off x="762000" y="2438400"/>
          <a:ext cx="74676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lstStyle/>
          <a:p>
            <a:r>
              <a:rPr lang="en-US" dirty="0" smtClean="0"/>
              <a:t>MAHARAJA AGRASEN HOSPITAL</a:t>
            </a:r>
            <a:endParaRPr lang="en-US" dirty="0"/>
          </a:p>
        </p:txBody>
      </p:sp>
      <p:sp>
        <p:nvSpPr>
          <p:cNvPr id="3" name="Content Placeholder 2"/>
          <p:cNvSpPr>
            <a:spLocks noGrp="1"/>
          </p:cNvSpPr>
          <p:nvPr>
            <p:ph idx="1"/>
          </p:nvPr>
        </p:nvSpPr>
        <p:spPr>
          <a:xfrm>
            <a:off x="381000" y="1905000"/>
            <a:ext cx="8229600" cy="4525963"/>
          </a:xfrm>
        </p:spPr>
        <p:txBody>
          <a:bodyPr>
            <a:normAutofit/>
          </a:bodyPr>
          <a:lstStyle/>
          <a:p>
            <a:pPr>
              <a:lnSpc>
                <a:spcPct val="150000"/>
              </a:lnSpc>
            </a:pPr>
            <a:r>
              <a:rPr lang="en-US" sz="2000" dirty="0" smtClean="0"/>
              <a:t>It was founded by Charitable Trust on 15</a:t>
            </a:r>
            <a:r>
              <a:rPr lang="en-US" sz="2000" baseline="30000" dirty="0" smtClean="0"/>
              <a:t>th</a:t>
            </a:r>
            <a:r>
              <a:rPr lang="en-US" sz="2000" dirty="0" smtClean="0"/>
              <a:t> August 1991 with 63 beds and now it is 380 bedded centrally air conditioned fully computerized Multi Super-specialty hospital</a:t>
            </a:r>
          </a:p>
          <a:p>
            <a:pPr>
              <a:lnSpc>
                <a:spcPct val="150000"/>
              </a:lnSpc>
            </a:pPr>
            <a:endParaRPr lang="en-US" sz="2000" dirty="0" smtClean="0"/>
          </a:p>
          <a:p>
            <a:pPr>
              <a:lnSpc>
                <a:spcPct val="150000"/>
              </a:lnSpc>
            </a:pPr>
            <a:r>
              <a:rPr lang="en-US" sz="2000" dirty="0" smtClean="0"/>
              <a:t>Located in west Punjabi </a:t>
            </a:r>
            <a:r>
              <a:rPr lang="en-US" sz="2000" dirty="0" smtClean="0"/>
              <a:t>Bagh</a:t>
            </a:r>
            <a:r>
              <a:rPr lang="en-US" sz="2000" dirty="0" smtClean="0"/>
              <a:t>, it is a symbol of excellence and commitment and is offering advanced medical facilities under one roof comparable to the International standards with latest State of the Art medical equipments</a:t>
            </a:r>
          </a:p>
          <a:p>
            <a:pPr>
              <a:lnSpc>
                <a:spcPct val="150000"/>
              </a:lnSpc>
            </a:pPr>
            <a:endParaRPr lang="en-US" sz="2000" dirty="0"/>
          </a:p>
        </p:txBody>
      </p:sp>
      <p:pic>
        <p:nvPicPr>
          <p:cNvPr id="4" name="Picture 3" descr="2012-05-01 02.59.50.jpg"/>
          <p:cNvPicPr>
            <a:picLocks noChangeAspect="1"/>
          </p:cNvPicPr>
          <p:nvPr/>
        </p:nvPicPr>
        <p:blipFill>
          <a:blip r:embed="rId2" cstate="print"/>
          <a:stretch>
            <a:fillRect/>
          </a:stretch>
        </p:blipFill>
        <p:spPr>
          <a:xfrm>
            <a:off x="8229600" y="533400"/>
            <a:ext cx="502356" cy="5524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Calculation of the average amount of time taken in </a:t>
            </a:r>
            <a:r>
              <a:rPr lang="en-US" sz="2400" dirty="0" smtClean="0"/>
              <a:t/>
            </a:r>
            <a:br>
              <a:rPr lang="en-US" sz="2400" dirty="0" smtClean="0"/>
            </a:br>
            <a:r>
              <a:rPr lang="en-US" sz="2400" b="1" dirty="0" smtClean="0"/>
              <a:t>Billing </a:t>
            </a:r>
            <a:endParaRPr lang="en-US" sz="2400" dirty="0"/>
          </a:p>
        </p:txBody>
      </p:sp>
      <p:sp>
        <p:nvSpPr>
          <p:cNvPr id="3" name="Content Placeholder 2"/>
          <p:cNvSpPr>
            <a:spLocks noGrp="1"/>
          </p:cNvSpPr>
          <p:nvPr>
            <p:ph idx="1"/>
          </p:nvPr>
        </p:nvSpPr>
        <p:spPr/>
        <p:txBody>
          <a:bodyPr>
            <a:normAutofit/>
          </a:bodyPr>
          <a:lstStyle/>
          <a:p>
            <a:pPr>
              <a:buNone/>
            </a:pPr>
            <a:r>
              <a:rPr lang="en-US" sz="2000" dirty="0" smtClean="0"/>
              <a:t>Avg. time taken – 1 hr 46 min</a:t>
            </a:r>
          </a:p>
          <a:p>
            <a:pPr>
              <a:buNone/>
            </a:pPr>
            <a:r>
              <a:rPr lang="en-US" sz="2000" dirty="0" smtClean="0"/>
              <a:t>Max. time taken – 3 hrs 45 min</a:t>
            </a:r>
          </a:p>
          <a:p>
            <a:pPr>
              <a:buNone/>
            </a:pPr>
            <a:r>
              <a:rPr lang="en-US" sz="2000" dirty="0" smtClean="0"/>
              <a:t>Min. time taken – 5 min</a:t>
            </a:r>
          </a:p>
          <a:p>
            <a:pPr>
              <a:buNone/>
            </a:pPr>
            <a:endParaRPr lang="en-US" sz="2000" dirty="0" smtClean="0"/>
          </a:p>
          <a:p>
            <a:pPr>
              <a:buNone/>
            </a:pPr>
            <a:endParaRPr lang="en-US" sz="2000" dirty="0"/>
          </a:p>
        </p:txBody>
      </p:sp>
      <p:graphicFrame>
        <p:nvGraphicFramePr>
          <p:cNvPr id="4" name="Chart 3"/>
          <p:cNvGraphicFramePr/>
          <p:nvPr/>
        </p:nvGraphicFramePr>
        <p:xfrm>
          <a:off x="609600" y="2792776"/>
          <a:ext cx="7848600" cy="40652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sz="2700" b="1" u="sng" dirty="0" smtClean="0"/>
              <a:t/>
            </a:r>
            <a:br>
              <a:rPr lang="en-US" sz="2700" b="1" u="sng" dirty="0" smtClean="0"/>
            </a:br>
            <a:r>
              <a:rPr lang="en-US" sz="2700" b="1" u="sng" dirty="0" smtClean="0"/>
              <a:t>Calculation of the average number of discharges per day in one month</a:t>
            </a:r>
            <a:r>
              <a:rPr lang="en-US" dirty="0" smtClean="0"/>
              <a:t/>
            </a:r>
            <a:br>
              <a:rPr lang="en-US" dirty="0" smtClean="0"/>
            </a:br>
            <a:endParaRPr lang="en-US" dirty="0"/>
          </a:p>
        </p:txBody>
      </p:sp>
      <p:sp>
        <p:nvSpPr>
          <p:cNvPr id="3" name="Content Placeholder 2"/>
          <p:cNvSpPr>
            <a:spLocks noGrp="1"/>
          </p:cNvSpPr>
          <p:nvPr>
            <p:ph idx="1"/>
          </p:nvPr>
        </p:nvSpPr>
        <p:spPr>
          <a:xfrm>
            <a:off x="304800" y="1752600"/>
            <a:ext cx="8229600" cy="4525963"/>
          </a:xfrm>
        </p:spPr>
        <p:txBody>
          <a:bodyPr/>
          <a:lstStyle/>
          <a:p>
            <a:pPr>
              <a:buNone/>
            </a:pPr>
            <a:r>
              <a:rPr lang="en-US" sz="2000" dirty="0" smtClean="0"/>
              <a:t>Total number of discharges from patient floor</a:t>
            </a:r>
          </a:p>
          <a:p>
            <a:pPr>
              <a:buNone/>
            </a:pPr>
            <a:r>
              <a:rPr lang="en-US" sz="2000" dirty="0" smtClean="0"/>
              <a:t>were - 210</a:t>
            </a:r>
          </a:p>
          <a:p>
            <a:pPr>
              <a:buNone/>
            </a:pPr>
            <a:r>
              <a:rPr lang="en-US" sz="2000" dirty="0" smtClean="0"/>
              <a:t>The average number of discharges per day were -  7</a:t>
            </a:r>
          </a:p>
          <a:p>
            <a:pPr>
              <a:buNone/>
            </a:pPr>
            <a:endParaRPr lang="en-US" sz="2000" dirty="0" smtClean="0"/>
          </a:p>
          <a:p>
            <a:pPr>
              <a:buNone/>
            </a:pPr>
            <a:endParaRPr lang="en-US" dirty="0" smtClean="0"/>
          </a:p>
          <a:p>
            <a:pPr>
              <a:buNone/>
            </a:pPr>
            <a:endParaRPr lang="en-US" dirty="0"/>
          </a:p>
        </p:txBody>
      </p:sp>
      <p:graphicFrame>
        <p:nvGraphicFramePr>
          <p:cNvPr id="4" name="Chart 3"/>
          <p:cNvGraphicFramePr/>
          <p:nvPr/>
        </p:nvGraphicFramePr>
        <p:xfrm>
          <a:off x="914400" y="3048000"/>
          <a:ext cx="7010400" cy="351438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graphicFrame>
        <p:nvGraphicFramePr>
          <p:cNvPr id="4" name="Table 3"/>
          <p:cNvGraphicFramePr>
            <a:graphicFrameLocks noGrp="1"/>
          </p:cNvGraphicFramePr>
          <p:nvPr/>
        </p:nvGraphicFramePr>
        <p:xfrm>
          <a:off x="1524000" y="1905000"/>
          <a:ext cx="6096000" cy="4053840"/>
        </p:xfrm>
        <a:graphic>
          <a:graphicData uri="http://schemas.openxmlformats.org/drawingml/2006/table">
            <a:tbl>
              <a:tblPr firstRow="1" bandRow="1">
                <a:tableStyleId>{69CF1AB2-1976-4502-BF36-3FF5EA218861}</a:tableStyleId>
              </a:tblPr>
              <a:tblGrid>
                <a:gridCol w="3048000"/>
                <a:gridCol w="3048000"/>
              </a:tblGrid>
              <a:tr h="533400">
                <a:tc>
                  <a:txBody>
                    <a:bodyPr/>
                    <a:lstStyle/>
                    <a:p>
                      <a:pPr algn="ctr"/>
                      <a:r>
                        <a:rPr lang="en-US" dirty="0" smtClean="0"/>
                        <a:t>    Bottleneck</a:t>
                      </a:r>
                      <a:endParaRPr lang="en-US" dirty="0"/>
                    </a:p>
                  </a:txBody>
                  <a:tcPr/>
                </a:tc>
                <a:tc>
                  <a:txBody>
                    <a:bodyPr/>
                    <a:lstStyle/>
                    <a:p>
                      <a:pPr algn="ctr"/>
                      <a:r>
                        <a:rPr lang="en-US" dirty="0" smtClean="0"/>
                        <a:t>Analysis</a:t>
                      </a:r>
                      <a:endParaRPr lang="en-US" dirty="0"/>
                    </a:p>
                  </a:txBody>
                  <a:tcPr/>
                </a:tc>
              </a:tr>
              <a:tr h="1143000">
                <a:tc>
                  <a:txBody>
                    <a:bodyPr/>
                    <a:lstStyle/>
                    <a:p>
                      <a:r>
                        <a:rPr lang="en-US" sz="1800" kern="1200" dirty="0" smtClean="0">
                          <a:solidFill>
                            <a:schemeClr val="dk1"/>
                          </a:solidFill>
                          <a:latin typeface="+mn-lt"/>
                          <a:ea typeface="+mn-ea"/>
                          <a:cs typeface="+mn-cs"/>
                        </a:rPr>
                        <a:t>Late start of discharge process</a:t>
                      </a:r>
                      <a:endParaRPr lang="en-US" dirty="0"/>
                    </a:p>
                  </a:txBody>
                  <a:tcPr/>
                </a:tc>
                <a:tc>
                  <a:txBody>
                    <a:bodyPr/>
                    <a:lstStyle/>
                    <a:p>
                      <a:r>
                        <a:rPr lang="en-US" sz="1800" kern="1200" dirty="0" smtClean="0">
                          <a:solidFill>
                            <a:schemeClr val="dk1"/>
                          </a:solidFill>
                          <a:latin typeface="+mn-lt"/>
                          <a:ea typeface="+mn-ea"/>
                          <a:cs typeface="+mn-cs"/>
                        </a:rPr>
                        <a:t>The discharge process began only after the consultants came for morning rounds. </a:t>
                      </a:r>
                      <a:endParaRPr lang="en-US" dirty="0"/>
                    </a:p>
                  </a:txBody>
                  <a:tcPr/>
                </a:tc>
              </a:tr>
              <a:tr h="1143000">
                <a:tc>
                  <a:txBody>
                    <a:bodyPr/>
                    <a:lstStyle/>
                    <a:p>
                      <a:r>
                        <a:rPr lang="en-US" sz="1800" kern="1200" dirty="0" smtClean="0">
                          <a:solidFill>
                            <a:schemeClr val="dk1"/>
                          </a:solidFill>
                          <a:latin typeface="+mn-lt"/>
                          <a:ea typeface="+mn-ea"/>
                          <a:cs typeface="+mn-cs"/>
                        </a:rPr>
                        <a:t>Delay in medicine return to the pharmacy</a:t>
                      </a:r>
                      <a:endParaRPr lang="en-US" dirty="0"/>
                    </a:p>
                  </a:txBody>
                  <a:tcPr/>
                </a:tc>
                <a:tc>
                  <a:txBody>
                    <a:bodyPr/>
                    <a:lstStyle/>
                    <a:p>
                      <a:r>
                        <a:rPr lang="en-US" sz="1800" kern="1200" dirty="0" smtClean="0">
                          <a:solidFill>
                            <a:schemeClr val="dk1"/>
                          </a:solidFill>
                          <a:latin typeface="+mn-lt"/>
                          <a:ea typeface="+mn-ea"/>
                          <a:cs typeface="+mn-cs"/>
                        </a:rPr>
                        <a:t>The pharmacy was situated in the basement and a lot of time was wasted in going down time and again</a:t>
                      </a:r>
                      <a:endParaRPr lang="en-US" dirty="0"/>
                    </a:p>
                  </a:txBody>
                  <a:tcPr/>
                </a:tc>
              </a:tr>
              <a:tr h="1143000">
                <a:tc>
                  <a:txBody>
                    <a:bodyPr/>
                    <a:lstStyle/>
                    <a:p>
                      <a:r>
                        <a:rPr lang="en-US" sz="1800" kern="1200" dirty="0" smtClean="0">
                          <a:solidFill>
                            <a:schemeClr val="dk1"/>
                          </a:solidFill>
                          <a:latin typeface="+mn-lt"/>
                          <a:ea typeface="+mn-ea"/>
                          <a:cs typeface="+mn-cs"/>
                        </a:rPr>
                        <a:t>Delay in preparation of bill</a:t>
                      </a:r>
                      <a:endParaRPr lang="en-US" dirty="0"/>
                    </a:p>
                  </a:txBody>
                  <a:tcPr/>
                </a:tc>
                <a:tc>
                  <a:txBody>
                    <a:bodyPr/>
                    <a:lstStyle/>
                    <a:p>
                      <a:r>
                        <a:rPr lang="en-US" sz="1800" kern="1200" dirty="0" smtClean="0">
                          <a:solidFill>
                            <a:schemeClr val="dk1"/>
                          </a:solidFill>
                          <a:latin typeface="+mn-lt"/>
                          <a:ea typeface="+mn-ea"/>
                          <a:cs typeface="+mn-cs"/>
                        </a:rPr>
                        <a:t>There was only one billing staff available on 5</a:t>
                      </a:r>
                      <a:r>
                        <a:rPr lang="en-US" sz="1800" kern="1200" baseline="30000" dirty="0" smtClean="0">
                          <a:solidFill>
                            <a:schemeClr val="dk1"/>
                          </a:solidFill>
                          <a:latin typeface="+mn-lt"/>
                          <a:ea typeface="+mn-ea"/>
                          <a:cs typeface="+mn-cs"/>
                        </a:rPr>
                        <a:t>th</a:t>
                      </a:r>
                      <a:r>
                        <a:rPr lang="en-US" sz="1800" kern="1200" dirty="0" smtClean="0">
                          <a:solidFill>
                            <a:schemeClr val="dk1"/>
                          </a:solidFill>
                          <a:latin typeface="+mn-lt"/>
                          <a:ea typeface="+mn-ea"/>
                          <a:cs typeface="+mn-cs"/>
                        </a:rPr>
                        <a:t> floor.</a:t>
                      </a:r>
                      <a:r>
                        <a:rPr lang="en-US" sz="1800" kern="1200" baseline="0" dirty="0" smtClean="0">
                          <a:solidFill>
                            <a:schemeClr val="dk1"/>
                          </a:solidFill>
                          <a:latin typeface="+mn-lt"/>
                          <a:ea typeface="+mn-ea"/>
                          <a:cs typeface="+mn-cs"/>
                        </a:rPr>
                        <a:t> Provisional bills were not made on daily basis</a:t>
                      </a:r>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RECOMMENDATIONS :</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a:buNone/>
            </a:pPr>
            <a:r>
              <a:rPr lang="en-US" dirty="0" smtClean="0"/>
              <a:t> </a:t>
            </a:r>
          </a:p>
          <a:p>
            <a:pPr lvl="0">
              <a:lnSpc>
                <a:spcPct val="170000"/>
              </a:lnSpc>
            </a:pPr>
            <a:r>
              <a:rPr lang="en-US" dirty="0" smtClean="0"/>
              <a:t>In order to continuously monitor the discharge process, the organization should establish a committee that would look into the entire discharge process in detail </a:t>
            </a:r>
          </a:p>
          <a:p>
            <a:pPr lvl="0">
              <a:lnSpc>
                <a:spcPct val="170000"/>
              </a:lnSpc>
            </a:pPr>
            <a:r>
              <a:rPr lang="en-US" dirty="0" smtClean="0"/>
              <a:t>The administrators need to regularly collect, measure and report key performance indicators for continuous quality improvement that would improve the discharge process.</a:t>
            </a:r>
          </a:p>
          <a:p>
            <a:pPr lvl="0">
              <a:lnSpc>
                <a:spcPct val="170000"/>
              </a:lnSpc>
            </a:pPr>
            <a:r>
              <a:rPr lang="en-US" dirty="0" smtClean="0"/>
              <a:t>To use HMIS in the hospital for every step involved in discharge process</a:t>
            </a:r>
          </a:p>
          <a:p>
            <a:pPr lvl="0">
              <a:lnSpc>
                <a:spcPct val="170000"/>
              </a:lnSpc>
            </a:pPr>
            <a:r>
              <a:rPr lang="en-US" dirty="0" smtClean="0"/>
              <a:t>The management should set fixed visiting timing for the consultants so that the process can become more streamlined.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RECOMMENDATIONS :</a:t>
            </a:r>
            <a:endParaRPr lang="en-US" sz="4000" dirty="0"/>
          </a:p>
        </p:txBody>
      </p:sp>
      <p:sp>
        <p:nvSpPr>
          <p:cNvPr id="3" name="Content Placeholder 2"/>
          <p:cNvSpPr>
            <a:spLocks noGrp="1"/>
          </p:cNvSpPr>
          <p:nvPr>
            <p:ph idx="1"/>
          </p:nvPr>
        </p:nvSpPr>
        <p:spPr>
          <a:xfrm>
            <a:off x="304800" y="1828800"/>
            <a:ext cx="8229600" cy="4495800"/>
          </a:xfrm>
        </p:spPr>
        <p:txBody>
          <a:bodyPr>
            <a:normAutofit fontScale="62500" lnSpcReduction="20000"/>
          </a:bodyPr>
          <a:lstStyle/>
          <a:p>
            <a:pPr lvl="0">
              <a:lnSpc>
                <a:spcPct val="170000"/>
              </a:lnSpc>
            </a:pPr>
            <a:r>
              <a:rPr lang="en-US" dirty="0" smtClean="0"/>
              <a:t>The billing staff should be increased on patient floors so that the workflow can become more smooth</a:t>
            </a:r>
          </a:p>
          <a:p>
            <a:pPr lvl="0">
              <a:lnSpc>
                <a:spcPct val="170000"/>
              </a:lnSpc>
            </a:pPr>
            <a:r>
              <a:rPr lang="en-US" dirty="0" smtClean="0"/>
              <a:t>There should be provision of pneumatic chute so that files can be transferred more easily and in a timely manner between different departments</a:t>
            </a:r>
          </a:p>
          <a:p>
            <a:pPr lvl="0">
              <a:lnSpc>
                <a:spcPct val="170000"/>
              </a:lnSpc>
            </a:pPr>
            <a:r>
              <a:rPr lang="en-US" dirty="0" smtClean="0"/>
              <a:t>The discharge summary should be made 12 hrs prior to the discharge and uploaded in the HMIS</a:t>
            </a:r>
          </a:p>
          <a:p>
            <a:pPr lvl="0">
              <a:lnSpc>
                <a:spcPct val="170000"/>
              </a:lnSpc>
            </a:pPr>
            <a:r>
              <a:rPr lang="en-US" dirty="0" smtClean="0"/>
              <a:t>A decentralized pharmacy should be there on patient floors too so that no time is wasted in medicine return of the patients.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RECOMMENDATIONS :</a:t>
            </a:r>
            <a:endParaRPr lang="en-US" sz="4000" dirty="0"/>
          </a:p>
        </p:txBody>
      </p:sp>
      <p:sp>
        <p:nvSpPr>
          <p:cNvPr id="3" name="Content Placeholder 2"/>
          <p:cNvSpPr>
            <a:spLocks noGrp="1"/>
          </p:cNvSpPr>
          <p:nvPr>
            <p:ph idx="1"/>
          </p:nvPr>
        </p:nvSpPr>
        <p:spPr>
          <a:xfrm>
            <a:off x="457200" y="1752600"/>
            <a:ext cx="8229600" cy="4525963"/>
          </a:xfrm>
        </p:spPr>
        <p:txBody>
          <a:bodyPr>
            <a:normAutofit fontScale="70000" lnSpcReduction="20000"/>
          </a:bodyPr>
          <a:lstStyle/>
          <a:p>
            <a:pPr lvl="0">
              <a:lnSpc>
                <a:spcPct val="160000"/>
              </a:lnSpc>
            </a:pPr>
            <a:r>
              <a:rPr lang="en-US" dirty="0" smtClean="0"/>
              <a:t>The management should study the discharge process and then accordingly set a benchmark or yardstick to  monitor the discharge process more vigilantly.</a:t>
            </a:r>
          </a:p>
          <a:p>
            <a:pPr lvl="0">
              <a:lnSpc>
                <a:spcPct val="160000"/>
              </a:lnSpc>
            </a:pPr>
            <a:r>
              <a:rPr lang="en-US" dirty="0" smtClean="0"/>
              <a:t>In case of panel patients, the discharge orders should be given as early as possible</a:t>
            </a:r>
          </a:p>
          <a:p>
            <a:pPr lvl="0">
              <a:lnSpc>
                <a:spcPct val="160000"/>
              </a:lnSpc>
            </a:pPr>
            <a:r>
              <a:rPr lang="en-US" dirty="0" smtClean="0"/>
              <a:t>The housekeeping staff in the evening shift need be relocated from other floors to share the workload</a:t>
            </a:r>
          </a:p>
          <a:p>
            <a:pPr lvl="0">
              <a:lnSpc>
                <a:spcPct val="160000"/>
              </a:lnSpc>
            </a:pPr>
            <a:r>
              <a:rPr lang="en-US" dirty="0" smtClean="0"/>
              <a:t>The feedback forms should be continuously monitored to know the gaps in the services provided.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RECOMMENDATIONS :</a:t>
            </a:r>
            <a:endParaRPr lang="en-US" sz="4000" dirty="0"/>
          </a:p>
        </p:txBody>
      </p:sp>
      <p:sp>
        <p:nvSpPr>
          <p:cNvPr id="3" name="Content Placeholder 2"/>
          <p:cNvSpPr>
            <a:spLocks noGrp="1"/>
          </p:cNvSpPr>
          <p:nvPr>
            <p:ph idx="1"/>
          </p:nvPr>
        </p:nvSpPr>
        <p:spPr>
          <a:xfrm>
            <a:off x="381000" y="1600200"/>
            <a:ext cx="8229600" cy="4953000"/>
          </a:xfrm>
        </p:spPr>
        <p:txBody>
          <a:bodyPr>
            <a:normAutofit fontScale="70000" lnSpcReduction="20000"/>
          </a:bodyPr>
          <a:lstStyle/>
          <a:p>
            <a:pPr lvl="0">
              <a:lnSpc>
                <a:spcPct val="170000"/>
              </a:lnSpc>
            </a:pPr>
            <a:r>
              <a:rPr lang="en-US" dirty="0" smtClean="0"/>
              <a:t>Regular provisional billing of all the patients on the floor should be made mandatory so that there is less pressure on the day of discharge of the patient.</a:t>
            </a:r>
          </a:p>
          <a:p>
            <a:pPr lvl="0">
              <a:lnSpc>
                <a:spcPct val="170000"/>
              </a:lnSpc>
            </a:pPr>
            <a:r>
              <a:rPr lang="en-US" dirty="0" smtClean="0"/>
              <a:t>A day before the discharge, the attendants should be counseled regarding the estimated amount of their bill so that they are prepared on the day of discharge and no time is spent on arranging money.</a:t>
            </a:r>
          </a:p>
          <a:p>
            <a:pPr lvl="0">
              <a:lnSpc>
                <a:spcPct val="170000"/>
              </a:lnSpc>
            </a:pPr>
            <a:r>
              <a:rPr lang="en-US" dirty="0" smtClean="0"/>
              <a:t>The panel patients should be counseled well regarding the delay in the discharge process</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Rectangle 5"/>
          <p:cNvSpPr/>
          <p:nvPr/>
        </p:nvSpPr>
        <p:spPr>
          <a:xfrm>
            <a:off x="1752600" y="1981200"/>
            <a:ext cx="5714999" cy="2800767"/>
          </a:xfrm>
          <a:prstGeom prst="rect">
            <a:avLst/>
          </a:prstGeom>
          <a:noFill/>
        </p:spPr>
        <p:txBody>
          <a:bodyPr wrap="square" lIns="91440" tIns="45720" rIns="91440" bIns="45720">
            <a:spAutoFit/>
          </a:bodyPr>
          <a:lstStyle/>
          <a:p>
            <a:pPr algn="ctr"/>
            <a:r>
              <a:rPr lang="en-US" sz="8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Viner Hand ITC" pitchFamily="66" charset="0"/>
              </a:rPr>
              <a:t>THANK YOU</a:t>
            </a:r>
            <a:endParaRPr lang="en-US" sz="8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Viner Hand ITC" pitchFamily="66" charset="0"/>
            </a:endParaRPr>
          </a:p>
        </p:txBody>
      </p:sp>
      <p:pic>
        <p:nvPicPr>
          <p:cNvPr id="7" name="Picture 6" descr="2012-05-01 02.59.50.jpg"/>
          <p:cNvPicPr>
            <a:picLocks noChangeAspect="1"/>
          </p:cNvPicPr>
          <p:nvPr/>
        </p:nvPicPr>
        <p:blipFill>
          <a:blip r:embed="rId2"/>
          <a:stretch>
            <a:fillRect/>
          </a:stretch>
        </p:blipFill>
        <p:spPr>
          <a:xfrm>
            <a:off x="7112000" y="5143500"/>
            <a:ext cx="2032000" cy="17145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7848600" cy="5029200"/>
          </a:xfrm>
        </p:spPr>
        <p:txBody>
          <a:bodyPr>
            <a:normAutofit fontScale="25000" lnSpcReduction="20000"/>
          </a:bodyPr>
          <a:lstStyle/>
          <a:p>
            <a:pPr>
              <a:lnSpc>
                <a:spcPct val="170000"/>
              </a:lnSpc>
              <a:buNone/>
            </a:pPr>
            <a:r>
              <a:rPr lang="en-US" sz="5500" b="1" dirty="0" smtClean="0"/>
              <a:t>     </a:t>
            </a:r>
            <a:r>
              <a:rPr lang="en-US" sz="8000" b="1" u="sng" dirty="0" smtClean="0"/>
              <a:t>Vision</a:t>
            </a:r>
            <a:r>
              <a:rPr lang="en-US" sz="8000" b="1" dirty="0" smtClean="0"/>
              <a:t> :</a:t>
            </a:r>
          </a:p>
          <a:p>
            <a:pPr>
              <a:lnSpc>
                <a:spcPct val="170000"/>
              </a:lnSpc>
            </a:pPr>
            <a:r>
              <a:rPr lang="en-US" sz="8000" dirty="0" smtClean="0"/>
              <a:t>To establish a chain of Maharaja </a:t>
            </a:r>
            <a:r>
              <a:rPr lang="en-US" sz="8000" dirty="0" smtClean="0"/>
              <a:t>Agrasen</a:t>
            </a:r>
            <a:r>
              <a:rPr lang="en-US" sz="8000" dirty="0" smtClean="0"/>
              <a:t> hospital to provide quality medical care at an afford price irrespective of cast, creed, religion and sex.</a:t>
            </a:r>
          </a:p>
          <a:p>
            <a:pPr>
              <a:lnSpc>
                <a:spcPct val="170000"/>
              </a:lnSpc>
              <a:buNone/>
            </a:pPr>
            <a:r>
              <a:rPr lang="en-US" sz="8000" b="1" dirty="0" smtClean="0"/>
              <a:t>     </a:t>
            </a:r>
            <a:r>
              <a:rPr lang="en-US" sz="8000" b="1" u="sng" dirty="0" smtClean="0"/>
              <a:t>Mission</a:t>
            </a:r>
            <a:r>
              <a:rPr lang="en-US" sz="8000" b="1" dirty="0" smtClean="0"/>
              <a:t> :</a:t>
            </a:r>
          </a:p>
          <a:p>
            <a:pPr lvl="0">
              <a:lnSpc>
                <a:spcPct val="170000"/>
              </a:lnSpc>
            </a:pPr>
            <a:r>
              <a:rPr lang="en-US" sz="8000" dirty="0" smtClean="0"/>
              <a:t>To provide quality care and community service to uplift the societies at large</a:t>
            </a:r>
          </a:p>
          <a:p>
            <a:pPr lvl="0">
              <a:lnSpc>
                <a:spcPct val="170000"/>
              </a:lnSpc>
            </a:pPr>
            <a:r>
              <a:rPr lang="en-US" sz="8000" dirty="0" smtClean="0"/>
              <a:t>To give medical education and training</a:t>
            </a:r>
          </a:p>
          <a:p>
            <a:pPr lvl="0">
              <a:lnSpc>
                <a:spcPct val="170000"/>
              </a:lnSpc>
            </a:pPr>
            <a:r>
              <a:rPr lang="en-US" sz="8000" dirty="0" smtClean="0"/>
              <a:t>Give “free” medical aid to deserving poor human beings irrespective of  cast, creed, religion and sex</a:t>
            </a:r>
          </a:p>
          <a:p>
            <a:pPr>
              <a:buNone/>
            </a:pPr>
            <a:endParaRPr lang="en-US" dirty="0"/>
          </a:p>
        </p:txBody>
      </p:sp>
      <p:sp>
        <p:nvSpPr>
          <p:cNvPr id="4" name="Title 1"/>
          <p:cNvSpPr>
            <a:spLocks noGrp="1"/>
          </p:cNvSpPr>
          <p:nvPr>
            <p:ph type="title"/>
          </p:nvPr>
        </p:nvSpPr>
        <p:spPr>
          <a:xfrm>
            <a:off x="228600" y="228600"/>
            <a:ext cx="8229600" cy="1143000"/>
          </a:xfrm>
        </p:spPr>
        <p:txBody>
          <a:bodyPr/>
          <a:lstStyle/>
          <a:p>
            <a:r>
              <a:rPr lang="en-US" dirty="0" smtClean="0"/>
              <a:t>MAHARAJA AGRASEN HOSPITAL</a:t>
            </a:r>
            <a:endParaRPr lang="en-US" dirty="0"/>
          </a:p>
        </p:txBody>
      </p:sp>
      <p:pic>
        <p:nvPicPr>
          <p:cNvPr id="5" name="Picture 4" descr="2012-05-01 02.59.50.jpg"/>
          <p:cNvPicPr>
            <a:picLocks noChangeAspect="1"/>
          </p:cNvPicPr>
          <p:nvPr/>
        </p:nvPicPr>
        <p:blipFill>
          <a:blip r:embed="rId2" cstate="print"/>
          <a:stretch>
            <a:fillRect/>
          </a:stretch>
        </p:blipFill>
        <p:spPr>
          <a:xfrm>
            <a:off x="8229600" y="533400"/>
            <a:ext cx="502356" cy="5524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32037"/>
            <a:ext cx="8229600" cy="4525963"/>
          </a:xfrm>
        </p:spPr>
        <p:txBody>
          <a:bodyPr/>
          <a:lstStyle/>
          <a:p>
            <a:pPr algn="ctr">
              <a:buNone/>
            </a:pPr>
            <a:r>
              <a:rPr lang="en-US" dirty="0" smtClean="0"/>
              <a:t> </a:t>
            </a:r>
          </a:p>
          <a:p>
            <a:pPr algn="ctr">
              <a:buNone/>
            </a:pPr>
            <a:r>
              <a:rPr lang="en-US" sz="4400" dirty="0" smtClean="0"/>
              <a:t>INTERNSHIP REPORT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buNone/>
            </a:pPr>
            <a:r>
              <a:rPr lang="en-US" b="1" u="sng" dirty="0" smtClean="0"/>
              <a:t>Area of engagement :</a:t>
            </a:r>
            <a:endParaRPr lang="en-US" sz="2400" u="sng" dirty="0" smtClean="0"/>
          </a:p>
          <a:p>
            <a:pPr>
              <a:buNone/>
            </a:pPr>
            <a:r>
              <a:rPr lang="en-US" b="1" dirty="0" smtClean="0"/>
              <a:t> </a:t>
            </a:r>
            <a:endParaRPr lang="en-US" sz="2800" dirty="0" smtClean="0"/>
          </a:p>
          <a:p>
            <a:pPr>
              <a:lnSpc>
                <a:spcPct val="150000"/>
              </a:lnSpc>
            </a:pPr>
            <a:r>
              <a:rPr lang="en-US" sz="2800" dirty="0" smtClean="0"/>
              <a:t>I was engaged in the operations management on 5</a:t>
            </a:r>
            <a:r>
              <a:rPr lang="en-US" sz="2800" baseline="30000" dirty="0" smtClean="0"/>
              <a:t>th</a:t>
            </a:r>
            <a:r>
              <a:rPr lang="en-US" sz="2800" dirty="0" smtClean="0"/>
              <a:t> floor of the hospital. It was a private ward comprising of suites, deluxe and private rooms.</a:t>
            </a:r>
            <a:endParaRPr lang="en-US" sz="24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686800" cy="5562600"/>
          </a:xfrm>
        </p:spPr>
        <p:txBody>
          <a:bodyPr>
            <a:normAutofit fontScale="47500" lnSpcReduction="20000"/>
          </a:bodyPr>
          <a:lstStyle/>
          <a:p>
            <a:pPr>
              <a:buNone/>
            </a:pPr>
            <a:r>
              <a:rPr lang="en-US" sz="3800" dirty="0" smtClean="0"/>
              <a:t> </a:t>
            </a:r>
          </a:p>
          <a:p>
            <a:pPr lvl="0">
              <a:lnSpc>
                <a:spcPct val="170000"/>
              </a:lnSpc>
            </a:pPr>
            <a:r>
              <a:rPr lang="en-US" sz="3400" dirty="0" smtClean="0"/>
              <a:t>Ensuring that new admissions were received on time in floor.</a:t>
            </a:r>
          </a:p>
          <a:p>
            <a:pPr lvl="0">
              <a:lnSpc>
                <a:spcPct val="170000"/>
              </a:lnSpc>
            </a:pPr>
            <a:r>
              <a:rPr lang="en-US" sz="3400" dirty="0" smtClean="0"/>
              <a:t>Ensuring that discharges were completed on time</a:t>
            </a:r>
          </a:p>
          <a:p>
            <a:pPr lvl="0">
              <a:lnSpc>
                <a:spcPct val="170000"/>
              </a:lnSpc>
            </a:pPr>
            <a:r>
              <a:rPr lang="en-US" sz="3400" dirty="0" smtClean="0"/>
              <a:t>Addressing patient problems</a:t>
            </a:r>
          </a:p>
          <a:p>
            <a:pPr lvl="0">
              <a:lnSpc>
                <a:spcPct val="170000"/>
              </a:lnSpc>
            </a:pPr>
            <a:r>
              <a:rPr lang="en-US" sz="3400" dirty="0" smtClean="0"/>
              <a:t>Taking daily round of the ward, ensuring that all the equipments/ machines were in the </a:t>
            </a:r>
          </a:p>
          <a:p>
            <a:pPr lvl="0">
              <a:lnSpc>
                <a:spcPct val="170000"/>
              </a:lnSpc>
              <a:buNone/>
            </a:pPr>
            <a:r>
              <a:rPr lang="en-US" sz="3400" dirty="0" smtClean="0"/>
              <a:t>        working condition.</a:t>
            </a:r>
          </a:p>
          <a:p>
            <a:pPr lvl="0">
              <a:lnSpc>
                <a:spcPct val="170000"/>
              </a:lnSpc>
            </a:pPr>
            <a:r>
              <a:rPr lang="en-US" sz="3400" dirty="0" smtClean="0"/>
              <a:t>Addressing maintenance related problems to the respective department.</a:t>
            </a:r>
          </a:p>
          <a:p>
            <a:pPr lvl="0">
              <a:lnSpc>
                <a:spcPct val="170000"/>
              </a:lnSpc>
            </a:pPr>
            <a:r>
              <a:rPr lang="en-US" sz="3400" dirty="0" smtClean="0"/>
              <a:t>Providing information in case of any query</a:t>
            </a:r>
          </a:p>
          <a:p>
            <a:pPr lvl="0">
              <a:lnSpc>
                <a:spcPct val="170000"/>
              </a:lnSpc>
            </a:pPr>
            <a:r>
              <a:rPr lang="en-US" sz="3400" dirty="0" smtClean="0"/>
              <a:t>Checking completeness of medical record files</a:t>
            </a:r>
          </a:p>
          <a:p>
            <a:pPr lvl="0">
              <a:lnSpc>
                <a:spcPct val="170000"/>
              </a:lnSpc>
            </a:pPr>
            <a:r>
              <a:rPr lang="en-US" sz="3400" dirty="0" smtClean="0"/>
              <a:t>Coordinating the duties of ward secretaries on the respective floor.</a:t>
            </a:r>
          </a:p>
          <a:p>
            <a:pPr lvl="0">
              <a:lnSpc>
                <a:spcPct val="170000"/>
              </a:lnSpc>
            </a:pPr>
            <a:r>
              <a:rPr lang="en-US" sz="3400" dirty="0" smtClean="0"/>
              <a:t>Managing the security, housekeeping and F&amp;B issues.</a:t>
            </a:r>
          </a:p>
          <a:p>
            <a:pPr lvl="0">
              <a:lnSpc>
                <a:spcPct val="170000"/>
              </a:lnSpc>
            </a:pPr>
            <a:r>
              <a:rPr lang="en-US" sz="3400" dirty="0" smtClean="0"/>
              <a:t>Evaluating feedback forms and giving suggestions for improvement</a:t>
            </a:r>
          </a:p>
          <a:p>
            <a:pPr lvl="0">
              <a:lnSpc>
                <a:spcPct val="170000"/>
              </a:lnSpc>
            </a:pPr>
            <a:r>
              <a:rPr lang="en-US" sz="3400" dirty="0" smtClean="0"/>
              <a:t>Analyzing and streamlining the processes in the ward</a:t>
            </a:r>
          </a:p>
          <a:p>
            <a:pPr>
              <a:lnSpc>
                <a:spcPct val="170000"/>
              </a:lnSpc>
            </a:pPr>
            <a:endParaRPr lang="en-US" dirty="0"/>
          </a:p>
        </p:txBody>
      </p:sp>
      <p:sp>
        <p:nvSpPr>
          <p:cNvPr id="4" name="Rectangle 3"/>
          <p:cNvSpPr/>
          <p:nvPr/>
        </p:nvSpPr>
        <p:spPr>
          <a:xfrm>
            <a:off x="914400" y="533400"/>
            <a:ext cx="7162800" cy="461665"/>
          </a:xfrm>
          <a:prstGeom prst="rect">
            <a:avLst/>
          </a:prstGeom>
        </p:spPr>
        <p:txBody>
          <a:bodyPr wrap="square">
            <a:spAutoFit/>
          </a:bodyPr>
          <a:lstStyle/>
          <a:p>
            <a:r>
              <a:rPr lang="en-US" sz="2400" b="1" dirty="0" smtClean="0"/>
              <a:t>Report on managerial tasks done on the floor</a:t>
            </a:r>
            <a:r>
              <a:rPr lang="en-US" sz="2400" dirty="0" smtClean="0"/>
              <a:t>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DE50AB"/>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lstStyle/>
          <a:p>
            <a:pPr algn="ctr">
              <a:buNone/>
            </a:pPr>
            <a:r>
              <a:rPr lang="en-US" dirty="0" smtClean="0"/>
              <a:t> </a:t>
            </a:r>
          </a:p>
          <a:p>
            <a:pPr algn="ctr">
              <a:buNone/>
            </a:pPr>
            <a:endParaRPr lang="en-US" dirty="0" smtClean="0"/>
          </a:p>
          <a:p>
            <a:pPr algn="ctr">
              <a:buNone/>
            </a:pPr>
            <a:r>
              <a:rPr lang="en-US" dirty="0" smtClean="0"/>
              <a:t>Dissertation </a:t>
            </a:r>
          </a:p>
          <a:p>
            <a:pPr algn="ctr">
              <a:buNone/>
            </a:pPr>
            <a:r>
              <a:rPr lang="en-US" dirty="0" smtClean="0"/>
              <a:t>on</a:t>
            </a:r>
          </a:p>
          <a:p>
            <a:pPr algn="ctr">
              <a:buNone/>
            </a:pPr>
            <a:r>
              <a:rPr lang="en-US" b="1" dirty="0" smtClean="0"/>
              <a:t>IMPROVEMENT OF THE DISCHARGE PROCESS ON PATIENT FLOOR IN THE HOSPITAL</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&amp; OBJECTIVES</a:t>
            </a:r>
            <a:endParaRPr lang="en-US" dirty="0"/>
          </a:p>
        </p:txBody>
      </p:sp>
      <p:sp>
        <p:nvSpPr>
          <p:cNvPr id="3" name="Content Placeholder 2"/>
          <p:cNvSpPr>
            <a:spLocks noGrp="1"/>
          </p:cNvSpPr>
          <p:nvPr>
            <p:ph idx="1"/>
          </p:nvPr>
        </p:nvSpPr>
        <p:spPr>
          <a:xfrm>
            <a:off x="457200" y="1219200"/>
            <a:ext cx="8229600" cy="5638800"/>
          </a:xfrm>
        </p:spPr>
        <p:txBody>
          <a:bodyPr>
            <a:normAutofit fontScale="40000" lnSpcReduction="20000"/>
          </a:bodyPr>
          <a:lstStyle/>
          <a:p>
            <a:pPr>
              <a:buNone/>
            </a:pPr>
            <a:endParaRPr lang="en-US" sz="2800" b="1" dirty="0" smtClean="0"/>
          </a:p>
          <a:p>
            <a:pPr>
              <a:buNone/>
            </a:pPr>
            <a:endParaRPr lang="en-US" sz="3600" b="1" dirty="0" smtClean="0"/>
          </a:p>
          <a:p>
            <a:pPr>
              <a:buNone/>
            </a:pPr>
            <a:r>
              <a:rPr lang="en-US" sz="4200" b="1" dirty="0" smtClean="0"/>
              <a:t>Aim :</a:t>
            </a:r>
          </a:p>
          <a:p>
            <a:pPr>
              <a:buNone/>
            </a:pPr>
            <a:r>
              <a:rPr lang="en-US" sz="3600" dirty="0" smtClean="0"/>
              <a:t>To improve the discharge process on patient floor in the hospital</a:t>
            </a:r>
            <a:endParaRPr lang="en-US" sz="3600" b="1" dirty="0" smtClean="0"/>
          </a:p>
          <a:p>
            <a:pPr>
              <a:buNone/>
            </a:pPr>
            <a:endParaRPr lang="en-US" sz="3600" b="1" dirty="0" smtClean="0"/>
          </a:p>
          <a:p>
            <a:pPr>
              <a:buNone/>
            </a:pPr>
            <a:endParaRPr lang="en-US" sz="3600" b="1" dirty="0" smtClean="0"/>
          </a:p>
          <a:p>
            <a:pPr>
              <a:buNone/>
            </a:pPr>
            <a:r>
              <a:rPr lang="en-US" sz="4200" b="1" dirty="0" smtClean="0"/>
              <a:t>Objectives :</a:t>
            </a:r>
          </a:p>
          <a:p>
            <a:pPr lvl="0">
              <a:lnSpc>
                <a:spcPct val="170000"/>
              </a:lnSpc>
            </a:pPr>
            <a:r>
              <a:rPr lang="en-US" sz="4000" dirty="0" smtClean="0"/>
              <a:t>To monitor and document the time taken at each step during the discharge process</a:t>
            </a:r>
          </a:p>
          <a:p>
            <a:pPr lvl="0">
              <a:lnSpc>
                <a:spcPct val="170000"/>
              </a:lnSpc>
            </a:pPr>
            <a:r>
              <a:rPr lang="en-US" sz="4000" dirty="0" smtClean="0"/>
              <a:t>To determine the percentage of panel, cash and credit patients who got discharged in one month</a:t>
            </a:r>
          </a:p>
          <a:p>
            <a:pPr lvl="0">
              <a:lnSpc>
                <a:spcPct val="170000"/>
              </a:lnSpc>
            </a:pPr>
            <a:r>
              <a:rPr lang="en-US" sz="4000" dirty="0" smtClean="0"/>
              <a:t>To determine the percentage of discharged patients according to the type of patient (general, trustee  or staff)</a:t>
            </a:r>
          </a:p>
          <a:p>
            <a:pPr lvl="0">
              <a:lnSpc>
                <a:spcPct val="170000"/>
              </a:lnSpc>
            </a:pPr>
            <a:r>
              <a:rPr lang="en-US" sz="4000" dirty="0" smtClean="0"/>
              <a:t>To compare the average amount of time taken in the discharge process of panel patients, credit patients and cash patients </a:t>
            </a:r>
          </a:p>
          <a:p>
            <a:pPr lvl="0">
              <a:lnSpc>
                <a:spcPct val="170000"/>
              </a:lnSpc>
            </a:pPr>
            <a:r>
              <a:rPr lang="en-US" sz="4000" dirty="0" smtClean="0"/>
              <a:t>To compare the average amount of time taken in the discharge process of trustee patients and general patients giving cash payment.</a:t>
            </a:r>
          </a:p>
          <a:p>
            <a:endParaRPr lang="en-US" sz="2800" b="1" dirty="0" smtClean="0"/>
          </a:p>
          <a:p>
            <a:pPr>
              <a:buNone/>
            </a:pPr>
            <a:endParaRPr lang="en-US" sz="2800" b="1"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0">
              <a:lnSpc>
                <a:spcPct val="170000"/>
              </a:lnSpc>
            </a:pPr>
            <a:r>
              <a:rPr lang="en-US" dirty="0" smtClean="0"/>
              <a:t>To compare the average amount of time at which each unit/department gives discharge orders.</a:t>
            </a:r>
          </a:p>
          <a:p>
            <a:pPr lvl="0">
              <a:lnSpc>
                <a:spcPct val="170000"/>
              </a:lnSpc>
            </a:pPr>
            <a:r>
              <a:rPr lang="en-US" dirty="0" smtClean="0"/>
              <a:t>To determine the average amount of time taken in returning the medicines to the pharmacy</a:t>
            </a:r>
          </a:p>
          <a:p>
            <a:pPr lvl="0">
              <a:lnSpc>
                <a:spcPct val="170000"/>
              </a:lnSpc>
            </a:pPr>
            <a:r>
              <a:rPr lang="en-US" dirty="0" smtClean="0"/>
              <a:t>To determine the average amount of time taken in billing</a:t>
            </a:r>
          </a:p>
          <a:p>
            <a:pPr lvl="0">
              <a:lnSpc>
                <a:spcPct val="170000"/>
              </a:lnSpc>
            </a:pPr>
            <a:r>
              <a:rPr lang="en-US" dirty="0" smtClean="0"/>
              <a:t>To document the average number of discharges per day</a:t>
            </a:r>
          </a:p>
          <a:p>
            <a:pPr lvl="0">
              <a:lnSpc>
                <a:spcPct val="170000"/>
              </a:lnSpc>
            </a:pPr>
            <a:r>
              <a:rPr lang="en-US" dirty="0" smtClean="0"/>
              <a:t>To identify the bottlenecks which lead to delay in the discharge process and their root cause.</a:t>
            </a:r>
          </a:p>
          <a:p>
            <a:pPr lvl="0">
              <a:lnSpc>
                <a:spcPct val="170000"/>
              </a:lnSpc>
            </a:pPr>
            <a:r>
              <a:rPr lang="en-US" dirty="0" smtClean="0"/>
              <a:t>To suggest possible remedial measures if required</a:t>
            </a:r>
          </a:p>
          <a:p>
            <a:pPr>
              <a:buNone/>
            </a:pPr>
            <a:endParaRPr lang="en-US" dirty="0" smtClean="0"/>
          </a:p>
          <a:p>
            <a:endParaRPr lang="en-US" dirty="0"/>
          </a:p>
        </p:txBody>
      </p:sp>
      <p:sp>
        <p:nvSpPr>
          <p:cNvPr id="4" name="Title 1"/>
          <p:cNvSpPr>
            <a:spLocks noGrp="1"/>
          </p:cNvSpPr>
          <p:nvPr>
            <p:ph type="title"/>
          </p:nvPr>
        </p:nvSpPr>
        <p:spPr/>
        <p:txBody>
          <a:bodyPr/>
          <a:lstStyle/>
          <a:p>
            <a:r>
              <a:rPr lang="en-US" dirty="0" smtClean="0"/>
              <a:t>AIM &amp; OBJECTIVES</a:t>
            </a:r>
            <a:endParaRPr lang="en-US" dirty="0"/>
          </a:p>
        </p:txBody>
      </p:sp>
    </p:spTree>
  </p:cSld>
  <p:clrMapOvr>
    <a:masterClrMapping/>
  </p:clrMapOvr>
</p:sld>
</file>

<file path=ppt/theme/theme1.xml><?xml version="1.0" encoding="utf-8"?>
<a:theme xmlns:a="http://schemas.openxmlformats.org/drawingml/2006/main" name="Office Them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1341</Words>
  <Application>Microsoft Office PowerPoint</Application>
  <PresentationFormat>On-screen Show (4:3)</PresentationFormat>
  <Paragraphs>212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MAHARAJA AGRASEN HOSPITAL</vt:lpstr>
      <vt:lpstr>MAHARAJA AGRASEN HOSPITAL</vt:lpstr>
      <vt:lpstr>Slide 4</vt:lpstr>
      <vt:lpstr>Slide 5</vt:lpstr>
      <vt:lpstr>Slide 6</vt:lpstr>
      <vt:lpstr>Slide 7</vt:lpstr>
      <vt:lpstr>AIM &amp; OBJECTIVES</vt:lpstr>
      <vt:lpstr>AIM &amp; OBJECTIVES</vt:lpstr>
      <vt:lpstr>DATA &amp; METHODS</vt:lpstr>
      <vt:lpstr>The discharge process comprised of following parameters :</vt:lpstr>
      <vt:lpstr>Slide 12</vt:lpstr>
      <vt:lpstr>RESULTS</vt:lpstr>
      <vt:lpstr>RESULTS</vt:lpstr>
      <vt:lpstr>RESULTS</vt:lpstr>
      <vt:lpstr>RESULTS</vt:lpstr>
      <vt:lpstr>RESULTS</vt:lpstr>
      <vt:lpstr>RESULTS</vt:lpstr>
      <vt:lpstr>  Calculation of the average amount of time taken in returning the medicines to the pharmacy : </vt:lpstr>
      <vt:lpstr>Calculation of the average amount of time taken in  Billing </vt:lpstr>
      <vt:lpstr> Calculation of the average number of discharges per day in one month </vt:lpstr>
      <vt:lpstr>ANALYSIS</vt:lpstr>
      <vt:lpstr> RECOMMENDATIONS : </vt:lpstr>
      <vt:lpstr>RECOMMENDATIONS :</vt:lpstr>
      <vt:lpstr>RECOMMENDATIONS :</vt:lpstr>
      <vt:lpstr>RECOMMENDATIONS :</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iShita</dc:creator>
  <cp:lastModifiedBy>CRADY</cp:lastModifiedBy>
  <cp:revision>50</cp:revision>
  <dcterms:created xsi:type="dcterms:W3CDTF">2006-08-16T00:00:00Z</dcterms:created>
  <dcterms:modified xsi:type="dcterms:W3CDTF">2012-05-07T14:54:11Z</dcterms:modified>
</cp:coreProperties>
</file>