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charts/chart6.xml" ContentType="application/vnd.openxmlformats-officedocument.drawingml.chart+xml"/>
  <Override PartName="/ppt/charts/chart7.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charts/chart8.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7" r:id="rId2"/>
    <p:sldId id="258" r:id="rId3"/>
    <p:sldId id="259" r:id="rId4"/>
    <p:sldId id="260"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5"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28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user\Desktop\EXCEL%20FOR%20ANALYSIS%20TRAINING.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user\Desktop\EXCEL%20FOR%20ANALYSIS%20TRAINING.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user\Desktop\EXCEL%20FOR%20ANALYSIS%20TRAINING.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user\Desktop\EXCEL%20FOR%20ANALYSIS%20TRAINING.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user\Desktop\EXCEL%20FOR%20ANALYSIS%20TRAINING.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user\Desktop\EXCEL%20FOR%20ANALYSIS%20TRAINING.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user\Desktop\EXCEL%20FOR%20ANALYSIS%20TRAINING.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user\Desktop\EXCEL%20FOR%20ANALYSIS%20TRAINING.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lgn="ctr">
              <a:defRPr sz="2800">
                <a:latin typeface="Times New Roman" pitchFamily="18" charset="0"/>
                <a:cs typeface="Times New Roman" pitchFamily="18" charset="0"/>
              </a:defRPr>
            </a:pPr>
            <a:r>
              <a:rPr lang="en-US" sz="2800" dirty="0">
                <a:latin typeface="Times New Roman" pitchFamily="18" charset="0"/>
                <a:cs typeface="Times New Roman" pitchFamily="18" charset="0"/>
              </a:rPr>
              <a:t>TRAINING</a:t>
            </a:r>
            <a:r>
              <a:rPr lang="en-US" sz="2800" baseline="0" dirty="0">
                <a:latin typeface="Times New Roman" pitchFamily="18" charset="0"/>
                <a:cs typeface="Times New Roman" pitchFamily="18" charset="0"/>
              </a:rPr>
              <a:t> REQUIREMENT</a:t>
            </a:r>
            <a:endParaRPr lang="en-US" sz="2800" dirty="0">
              <a:latin typeface="Times New Roman" pitchFamily="18" charset="0"/>
              <a:cs typeface="Times New Roman" pitchFamily="18" charset="0"/>
            </a:endParaRPr>
          </a:p>
        </c:rich>
      </c:tx>
      <c:layout>
        <c:manualLayout>
          <c:xMode val="edge"/>
          <c:yMode val="edge"/>
          <c:x val="0.21733431758530189"/>
          <c:y val="1.666666666666667E-2"/>
        </c:manualLayout>
      </c:layout>
    </c:title>
    <c:plotArea>
      <c:layout/>
      <c:pieChart>
        <c:varyColors val="1"/>
        <c:ser>
          <c:idx val="0"/>
          <c:order val="0"/>
          <c:spPr>
            <a:ln>
              <a:solidFill>
                <a:schemeClr val="tx1"/>
              </a:solidFill>
            </a:ln>
          </c:spPr>
          <c:dPt>
            <c:idx val="0"/>
            <c:spPr>
              <a:solidFill>
                <a:srgbClr val="3919F7"/>
              </a:solidFill>
              <a:ln>
                <a:solidFill>
                  <a:schemeClr val="tx1"/>
                </a:solidFill>
              </a:ln>
            </c:spPr>
          </c:dPt>
          <c:dPt>
            <c:idx val="1"/>
            <c:spPr>
              <a:solidFill>
                <a:srgbClr val="92D050"/>
              </a:solidFill>
              <a:ln>
                <a:solidFill>
                  <a:schemeClr val="tx1"/>
                </a:solidFill>
              </a:ln>
            </c:spPr>
          </c:dPt>
          <c:dLbls>
            <c:spPr>
              <a:ln>
                <a:solidFill>
                  <a:schemeClr val="tx1"/>
                </a:solidFill>
              </a:ln>
            </c:spPr>
            <c:txPr>
              <a:bodyPr/>
              <a:lstStyle/>
              <a:p>
                <a:pPr>
                  <a:defRPr sz="2800" b="1"/>
                </a:pPr>
                <a:endParaRPr lang="en-US"/>
              </a:p>
            </c:txPr>
            <c:showPercent val="1"/>
            <c:showLeaderLines val="1"/>
          </c:dLbls>
          <c:cat>
            <c:strRef>
              <c:f>Sheet1!$P$103:$Q$103</c:f>
              <c:strCache>
                <c:ptCount val="2"/>
                <c:pt idx="0">
                  <c:v>NUMBER OF NURSES WHO REQUIRE TRAINING</c:v>
                </c:pt>
                <c:pt idx="1">
                  <c:v>NUMBER OF NURSES WHO DON’T REQUIRE TRAINING</c:v>
                </c:pt>
              </c:strCache>
            </c:strRef>
          </c:cat>
          <c:val>
            <c:numRef>
              <c:f>Sheet1!$P$104:$Q$104</c:f>
              <c:numCache>
                <c:formatCode>General</c:formatCode>
                <c:ptCount val="2"/>
                <c:pt idx="0">
                  <c:v>67</c:v>
                </c:pt>
                <c:pt idx="1">
                  <c:v>43</c:v>
                </c:pt>
              </c:numCache>
            </c:numRef>
          </c:val>
        </c:ser>
        <c:dLbls>
          <c:showPercent val="1"/>
        </c:dLbls>
        <c:firstSliceAng val="0"/>
      </c:pieChart>
    </c:plotArea>
    <c:legend>
      <c:legendPos val="t"/>
      <c:layout/>
      <c:txPr>
        <a:bodyPr/>
        <a:lstStyle/>
        <a:p>
          <a:pPr>
            <a:defRPr sz="1600" b="1">
              <a:latin typeface="Times New Roman" pitchFamily="18" charset="0"/>
              <a:cs typeface="Times New Roman" pitchFamily="18" charset="0"/>
            </a:defRPr>
          </a:pPr>
          <a:endParaRPr lang="en-US"/>
        </a:p>
      </c:txPr>
    </c:legend>
    <c:plotVisOnly val="1"/>
  </c:chart>
  <c:spPr>
    <a:ln>
      <a:solidFill>
        <a:sysClr val="windowText" lastClr="000000"/>
      </a:solidFill>
    </a:ln>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3200"/>
            </a:pPr>
            <a:r>
              <a:rPr lang="en-US" sz="3200"/>
              <a:t>NEEDS TRAINING</a:t>
            </a:r>
          </a:p>
        </c:rich>
      </c:tx>
    </c:title>
    <c:plotArea>
      <c:layout/>
      <c:barChart>
        <c:barDir val="col"/>
        <c:grouping val="clustered"/>
        <c:ser>
          <c:idx val="0"/>
          <c:order val="0"/>
          <c:tx>
            <c:strRef>
              <c:f>Sheet1!$O$5</c:f>
              <c:strCache>
                <c:ptCount val="1"/>
                <c:pt idx="0">
                  <c:v>FREQUENCY</c:v>
                </c:pt>
              </c:strCache>
            </c:strRef>
          </c:tx>
          <c:spPr>
            <a:solidFill>
              <a:schemeClr val="tx2">
                <a:lumMod val="60000"/>
                <a:lumOff val="40000"/>
              </a:schemeClr>
            </a:solidFill>
            <a:ln>
              <a:solidFill>
                <a:schemeClr val="tx1"/>
              </a:solidFill>
            </a:ln>
          </c:spPr>
          <c:dPt>
            <c:idx val="1"/>
            <c:spPr>
              <a:solidFill>
                <a:schemeClr val="accent2">
                  <a:lumMod val="60000"/>
                  <a:lumOff val="40000"/>
                </a:schemeClr>
              </a:solidFill>
              <a:ln>
                <a:solidFill>
                  <a:schemeClr val="tx1"/>
                </a:solidFill>
              </a:ln>
            </c:spPr>
          </c:dPt>
          <c:dPt>
            <c:idx val="2"/>
            <c:spPr>
              <a:solidFill>
                <a:schemeClr val="accent3">
                  <a:lumMod val="75000"/>
                </a:schemeClr>
              </a:solidFill>
              <a:ln>
                <a:solidFill>
                  <a:schemeClr val="tx1"/>
                </a:solidFill>
              </a:ln>
            </c:spPr>
          </c:dPt>
          <c:dPt>
            <c:idx val="3"/>
            <c:spPr>
              <a:solidFill>
                <a:schemeClr val="accent6">
                  <a:lumMod val="75000"/>
                </a:schemeClr>
              </a:solidFill>
              <a:ln>
                <a:solidFill>
                  <a:schemeClr val="tx1"/>
                </a:solidFill>
              </a:ln>
            </c:spPr>
          </c:dPt>
          <c:dPt>
            <c:idx val="4"/>
            <c:spPr>
              <a:solidFill>
                <a:srgbClr val="7030A0"/>
              </a:solidFill>
              <a:ln>
                <a:solidFill>
                  <a:schemeClr val="tx1"/>
                </a:solidFill>
              </a:ln>
            </c:spPr>
          </c:dPt>
          <c:dLbls>
            <c:txPr>
              <a:bodyPr/>
              <a:lstStyle/>
              <a:p>
                <a:pPr>
                  <a:defRPr sz="2400"/>
                </a:pPr>
                <a:endParaRPr lang="en-US"/>
              </a:p>
            </c:txPr>
            <c:showVal val="1"/>
          </c:dLbls>
          <c:cat>
            <c:strRef>
              <c:f>Sheet1!$N$6:$N$10</c:f>
              <c:strCache>
                <c:ptCount val="5"/>
                <c:pt idx="0">
                  <c:v>Use of Morse Scale</c:v>
                </c:pt>
                <c:pt idx="1">
                  <c:v>Tracheostomy Care</c:v>
                </c:pt>
                <c:pt idx="2">
                  <c:v>Use of Braden Scale</c:v>
                </c:pt>
                <c:pt idx="3">
                  <c:v>Use of Defibrillator</c:v>
                </c:pt>
                <c:pt idx="4">
                  <c:v>Care of Drains</c:v>
                </c:pt>
              </c:strCache>
            </c:strRef>
          </c:cat>
          <c:val>
            <c:numRef>
              <c:f>Sheet1!$O$6:$O$10</c:f>
              <c:numCache>
                <c:formatCode>General</c:formatCode>
                <c:ptCount val="5"/>
                <c:pt idx="0">
                  <c:v>46</c:v>
                </c:pt>
                <c:pt idx="1">
                  <c:v>45</c:v>
                </c:pt>
                <c:pt idx="2">
                  <c:v>45</c:v>
                </c:pt>
                <c:pt idx="3">
                  <c:v>39</c:v>
                </c:pt>
                <c:pt idx="4">
                  <c:v>16</c:v>
                </c:pt>
              </c:numCache>
            </c:numRef>
          </c:val>
        </c:ser>
        <c:dLbls>
          <c:showVal val="1"/>
        </c:dLbls>
        <c:overlap val="-25"/>
        <c:axId val="59558912"/>
        <c:axId val="59564800"/>
      </c:barChart>
      <c:catAx>
        <c:axId val="59558912"/>
        <c:scaling>
          <c:orientation val="minMax"/>
        </c:scaling>
        <c:axPos val="b"/>
        <c:majorTickMark val="none"/>
        <c:tickLblPos val="nextTo"/>
        <c:txPr>
          <a:bodyPr/>
          <a:lstStyle/>
          <a:p>
            <a:pPr>
              <a:defRPr sz="1800"/>
            </a:pPr>
            <a:endParaRPr lang="en-US"/>
          </a:p>
        </c:txPr>
        <c:crossAx val="59564800"/>
        <c:crosses val="autoZero"/>
        <c:auto val="1"/>
        <c:lblAlgn val="ctr"/>
        <c:lblOffset val="100"/>
      </c:catAx>
      <c:valAx>
        <c:axId val="59564800"/>
        <c:scaling>
          <c:orientation val="minMax"/>
        </c:scaling>
        <c:delete val="1"/>
        <c:axPos val="l"/>
        <c:numFmt formatCode="General" sourceLinked="1"/>
        <c:tickLblPos val="none"/>
        <c:crossAx val="59558912"/>
        <c:crosses val="autoZero"/>
        <c:crossBetween val="between"/>
      </c:valAx>
    </c:plotArea>
    <c:plotVisOnly val="1"/>
  </c:chart>
  <c:spPr>
    <a:ln>
      <a:solidFill>
        <a:sysClr val="windowText" lastClr="000000"/>
      </a:solidFill>
    </a:ln>
  </c:spPr>
  <c:txPr>
    <a:bodyPr/>
    <a:lstStyle/>
    <a:p>
      <a:pPr>
        <a:defRPr sz="1200" b="1"/>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2800"/>
            </a:pPr>
            <a:r>
              <a:rPr lang="en-US" sz="2800"/>
              <a:t>NEEDS</a:t>
            </a:r>
            <a:r>
              <a:rPr lang="en-US" sz="2800" baseline="0"/>
              <a:t> ASSISTANCE</a:t>
            </a:r>
            <a:endParaRPr lang="en-US" sz="2800"/>
          </a:p>
        </c:rich>
      </c:tx>
      <c:spPr>
        <a:ln>
          <a:solidFill>
            <a:sysClr val="windowText" lastClr="000000"/>
          </a:solidFill>
        </a:ln>
      </c:spPr>
    </c:title>
    <c:plotArea>
      <c:layout/>
      <c:barChart>
        <c:barDir val="col"/>
        <c:grouping val="clustered"/>
        <c:ser>
          <c:idx val="0"/>
          <c:order val="0"/>
          <c:tx>
            <c:strRef>
              <c:f>Sheet1!$O$15</c:f>
              <c:strCache>
                <c:ptCount val="1"/>
                <c:pt idx="0">
                  <c:v>FREQUENCY</c:v>
                </c:pt>
              </c:strCache>
            </c:strRef>
          </c:tx>
          <c:spPr>
            <a:solidFill>
              <a:schemeClr val="tx2">
                <a:lumMod val="60000"/>
                <a:lumOff val="40000"/>
              </a:schemeClr>
            </a:solidFill>
          </c:spPr>
          <c:dLbls>
            <c:txPr>
              <a:bodyPr/>
              <a:lstStyle/>
              <a:p>
                <a:pPr>
                  <a:defRPr sz="1800" b="1"/>
                </a:pPr>
                <a:endParaRPr lang="en-US"/>
              </a:p>
            </c:txPr>
            <c:showVal val="1"/>
          </c:dLbls>
          <c:cat>
            <c:strRef>
              <c:f>Sheet1!$N$16:$N$20</c:f>
              <c:strCache>
                <c:ptCount val="5"/>
                <c:pt idx="0">
                  <c:v>Use of HIS</c:v>
                </c:pt>
                <c:pt idx="1">
                  <c:v>Use of Syringe Pump</c:v>
                </c:pt>
                <c:pt idx="2">
                  <c:v>Tracheostomy Care</c:v>
                </c:pt>
                <c:pt idx="3">
                  <c:v>Use of Braden Scale</c:v>
                </c:pt>
                <c:pt idx="4">
                  <c:v>Blood Transfusion</c:v>
                </c:pt>
              </c:strCache>
            </c:strRef>
          </c:cat>
          <c:val>
            <c:numRef>
              <c:f>Sheet1!$O$16:$O$20</c:f>
              <c:numCache>
                <c:formatCode>General</c:formatCode>
                <c:ptCount val="5"/>
                <c:pt idx="0">
                  <c:v>32</c:v>
                </c:pt>
                <c:pt idx="1">
                  <c:v>26</c:v>
                </c:pt>
                <c:pt idx="2">
                  <c:v>25</c:v>
                </c:pt>
                <c:pt idx="3">
                  <c:v>24</c:v>
                </c:pt>
                <c:pt idx="4">
                  <c:v>24</c:v>
                </c:pt>
              </c:numCache>
            </c:numRef>
          </c:val>
        </c:ser>
        <c:axId val="59593472"/>
        <c:axId val="59595008"/>
      </c:barChart>
      <c:catAx>
        <c:axId val="59593472"/>
        <c:scaling>
          <c:orientation val="minMax"/>
        </c:scaling>
        <c:axPos val="b"/>
        <c:majorTickMark val="none"/>
        <c:tickLblPos val="nextTo"/>
        <c:txPr>
          <a:bodyPr/>
          <a:lstStyle/>
          <a:p>
            <a:pPr>
              <a:defRPr sz="1100" b="1"/>
            </a:pPr>
            <a:endParaRPr lang="en-US"/>
          </a:p>
        </c:txPr>
        <c:crossAx val="59595008"/>
        <c:crosses val="autoZero"/>
        <c:auto val="1"/>
        <c:lblAlgn val="ctr"/>
        <c:lblOffset val="100"/>
      </c:catAx>
      <c:valAx>
        <c:axId val="59595008"/>
        <c:scaling>
          <c:orientation val="minMax"/>
        </c:scaling>
        <c:axPos val="l"/>
        <c:majorGridlines/>
        <c:numFmt formatCode="General" sourceLinked="1"/>
        <c:majorTickMark val="none"/>
        <c:tickLblPos val="nextTo"/>
        <c:txPr>
          <a:bodyPr/>
          <a:lstStyle/>
          <a:p>
            <a:pPr>
              <a:defRPr sz="1400" b="1"/>
            </a:pPr>
            <a:endParaRPr lang="en-US"/>
          </a:p>
        </c:txPr>
        <c:crossAx val="59593472"/>
        <c:crosses val="autoZero"/>
        <c:crossBetween val="between"/>
      </c:valAx>
      <c:dTable>
        <c:showHorzBorder val="1"/>
        <c:showVertBorder val="1"/>
        <c:showOutline val="1"/>
        <c:showKeys val="1"/>
        <c:spPr>
          <a:ln>
            <a:solidFill>
              <a:schemeClr val="tx1"/>
            </a:solidFill>
          </a:ln>
        </c:spPr>
        <c:txPr>
          <a:bodyPr/>
          <a:lstStyle/>
          <a:p>
            <a:pPr rtl="0">
              <a:defRPr sz="1600" b="1"/>
            </a:pPr>
            <a:endParaRPr lang="en-US"/>
          </a:p>
        </c:txPr>
      </c:dTable>
    </c:plotArea>
    <c:plotVisOnly val="1"/>
  </c:chart>
  <c:spPr>
    <a:ln>
      <a:solidFill>
        <a:schemeClr val="tx1"/>
      </a:solidFill>
    </a:ln>
  </c:sp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3200"/>
            </a:pPr>
            <a:r>
              <a:rPr lang="en-US" sz="3200"/>
              <a:t>KNOWLEDGE</a:t>
            </a:r>
            <a:r>
              <a:rPr lang="en-US" sz="3200" baseline="0"/>
              <a:t> LEVEL</a:t>
            </a:r>
            <a:endParaRPr lang="en-US" sz="3200"/>
          </a:p>
        </c:rich>
      </c:tx>
      <c:layout>
        <c:manualLayout>
          <c:xMode val="edge"/>
          <c:yMode val="edge"/>
          <c:x val="0.24812905371694671"/>
          <c:y val="0"/>
        </c:manualLayout>
      </c:layout>
    </c:title>
    <c:plotArea>
      <c:layout/>
      <c:pieChart>
        <c:varyColors val="1"/>
        <c:ser>
          <c:idx val="0"/>
          <c:order val="0"/>
          <c:tx>
            <c:strRef>
              <c:f>Sheet1!$P$39</c:f>
              <c:strCache>
                <c:ptCount val="1"/>
                <c:pt idx="0">
                  <c:v>PERCENTAGE  OF   NURSES</c:v>
                </c:pt>
              </c:strCache>
            </c:strRef>
          </c:tx>
          <c:spPr>
            <a:ln>
              <a:solidFill>
                <a:schemeClr val="tx1"/>
              </a:solidFill>
            </a:ln>
          </c:spPr>
          <c:explosion val="25"/>
          <c:dPt>
            <c:idx val="0"/>
            <c:spPr>
              <a:solidFill>
                <a:srgbClr val="3919F7"/>
              </a:solidFill>
              <a:ln>
                <a:solidFill>
                  <a:schemeClr val="tx1"/>
                </a:solidFill>
              </a:ln>
            </c:spPr>
          </c:dPt>
          <c:dPt>
            <c:idx val="1"/>
            <c:spPr>
              <a:solidFill>
                <a:schemeClr val="accent2">
                  <a:lumMod val="60000"/>
                  <a:lumOff val="40000"/>
                </a:schemeClr>
              </a:solidFill>
              <a:ln>
                <a:solidFill>
                  <a:schemeClr val="tx1"/>
                </a:solidFill>
              </a:ln>
            </c:spPr>
          </c:dPt>
          <c:dPt>
            <c:idx val="2"/>
            <c:spPr>
              <a:solidFill>
                <a:srgbClr val="00B050"/>
              </a:solidFill>
              <a:ln>
                <a:solidFill>
                  <a:schemeClr val="tx1"/>
                </a:solidFill>
              </a:ln>
            </c:spPr>
          </c:dPt>
          <c:dLbls>
            <c:txPr>
              <a:bodyPr/>
              <a:lstStyle/>
              <a:p>
                <a:pPr>
                  <a:defRPr sz="2400" b="1"/>
                </a:pPr>
                <a:endParaRPr lang="en-US"/>
              </a:p>
            </c:txPr>
            <c:showPercent val="1"/>
            <c:showLeaderLines val="1"/>
          </c:dLbls>
          <c:cat>
            <c:strRef>
              <c:f>Sheet1!$O$40:$O$42</c:f>
              <c:strCache>
                <c:ptCount val="3"/>
                <c:pt idx="0">
                  <c:v>Inadequate</c:v>
                </c:pt>
                <c:pt idx="1">
                  <c:v> Moderately Adequate</c:v>
                </c:pt>
                <c:pt idx="2">
                  <c:v>Adequate</c:v>
                </c:pt>
              </c:strCache>
            </c:strRef>
          </c:cat>
          <c:val>
            <c:numRef>
              <c:f>Sheet1!$P$40:$P$42</c:f>
              <c:numCache>
                <c:formatCode>0%</c:formatCode>
                <c:ptCount val="3"/>
                <c:pt idx="0">
                  <c:v>0.37000000000000038</c:v>
                </c:pt>
                <c:pt idx="1">
                  <c:v>0.56000000000000005</c:v>
                </c:pt>
                <c:pt idx="2">
                  <c:v>7.0000000000000021E-2</c:v>
                </c:pt>
              </c:numCache>
            </c:numRef>
          </c:val>
        </c:ser>
        <c:dLbls>
          <c:showPercent val="1"/>
        </c:dLbls>
        <c:firstSliceAng val="0"/>
      </c:pieChart>
    </c:plotArea>
    <c:legend>
      <c:legendPos val="t"/>
      <c:txPr>
        <a:bodyPr/>
        <a:lstStyle/>
        <a:p>
          <a:pPr>
            <a:defRPr sz="2000" b="1"/>
          </a:pPr>
          <a:endParaRPr lang="en-US"/>
        </a:p>
      </c:txPr>
    </c:legend>
    <c:plotVisOnly val="1"/>
  </c:chart>
  <c:spPr>
    <a:ln>
      <a:solidFill>
        <a:sysClr val="windowText" lastClr="000000"/>
      </a:solidFill>
    </a:ln>
  </c:sp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2800"/>
            </a:pPr>
            <a:r>
              <a:rPr lang="en-US" sz="2800" b="1" i="0" u="none" strike="noStrike" baseline="0" dirty="0"/>
              <a:t>PERCENTAGE OF NURSES WITH INADEQUATE KNOWLEDGE LEVEL </a:t>
            </a:r>
            <a:endParaRPr lang="en-US" sz="2800" b="1" dirty="0"/>
          </a:p>
        </c:rich>
      </c:tx>
      <c:layout>
        <c:manualLayout>
          <c:xMode val="edge"/>
          <c:yMode val="edge"/>
          <c:x val="0.15615427598139248"/>
          <c:y val="3.7389767348060841E-2"/>
        </c:manualLayout>
      </c:layout>
    </c:title>
    <c:plotArea>
      <c:layout/>
      <c:lineChart>
        <c:grouping val="standard"/>
        <c:ser>
          <c:idx val="0"/>
          <c:order val="0"/>
          <c:tx>
            <c:strRef>
              <c:f>Sheet1!$O$126</c:f>
              <c:strCache>
                <c:ptCount val="1"/>
                <c:pt idx="0">
                  <c:v>PERCENTAGE OF NURSES WITH INADEQUATE KNOWLEDGE LEVEL</c:v>
                </c:pt>
              </c:strCache>
            </c:strRef>
          </c:tx>
          <c:marker>
            <c:symbol val="square"/>
            <c:size val="8"/>
          </c:marker>
          <c:dLbls>
            <c:txPr>
              <a:bodyPr/>
              <a:lstStyle/>
              <a:p>
                <a:pPr>
                  <a:defRPr sz="2000" b="1"/>
                </a:pPr>
                <a:endParaRPr lang="en-US"/>
              </a:p>
            </c:txPr>
            <c:showVal val="1"/>
          </c:dLbls>
          <c:cat>
            <c:strRef>
              <c:f>Sheet1!$N$127:$N$129</c:f>
              <c:strCache>
                <c:ptCount val="3"/>
                <c:pt idx="0">
                  <c:v>FRESHER</c:v>
                </c:pt>
                <c:pt idx="1">
                  <c:v>WITH 1-3 YEARS OF EXPERIENCE</c:v>
                </c:pt>
                <c:pt idx="2">
                  <c:v>WITH 3-6 YEARS OF EXPERIENCE</c:v>
                </c:pt>
              </c:strCache>
            </c:strRef>
          </c:cat>
          <c:val>
            <c:numRef>
              <c:f>Sheet1!$O$127:$O$129</c:f>
              <c:numCache>
                <c:formatCode>0%</c:formatCode>
                <c:ptCount val="3"/>
                <c:pt idx="0">
                  <c:v>0.33000000000000085</c:v>
                </c:pt>
                <c:pt idx="1">
                  <c:v>0.26</c:v>
                </c:pt>
                <c:pt idx="2">
                  <c:v>0.5</c:v>
                </c:pt>
              </c:numCache>
            </c:numRef>
          </c:val>
        </c:ser>
        <c:dLbls>
          <c:showVal val="1"/>
        </c:dLbls>
        <c:marker val="1"/>
        <c:axId val="60129280"/>
        <c:axId val="60130816"/>
      </c:lineChart>
      <c:catAx>
        <c:axId val="60129280"/>
        <c:scaling>
          <c:orientation val="minMax"/>
        </c:scaling>
        <c:axPos val="b"/>
        <c:majorTickMark val="none"/>
        <c:tickLblPos val="nextTo"/>
        <c:txPr>
          <a:bodyPr/>
          <a:lstStyle/>
          <a:p>
            <a:pPr>
              <a:defRPr sz="1800" b="1"/>
            </a:pPr>
            <a:endParaRPr lang="en-US"/>
          </a:p>
        </c:txPr>
        <c:crossAx val="60130816"/>
        <c:crosses val="autoZero"/>
        <c:auto val="1"/>
        <c:lblAlgn val="ctr"/>
        <c:lblOffset val="100"/>
      </c:catAx>
      <c:valAx>
        <c:axId val="60130816"/>
        <c:scaling>
          <c:orientation val="minMax"/>
        </c:scaling>
        <c:axPos val="l"/>
        <c:majorGridlines/>
        <c:numFmt formatCode="0%" sourceLinked="1"/>
        <c:majorTickMark val="none"/>
        <c:tickLblPos val="nextTo"/>
        <c:spPr>
          <a:ln>
            <a:solidFill>
              <a:sysClr val="windowText" lastClr="000000"/>
            </a:solidFill>
          </a:ln>
        </c:spPr>
        <c:txPr>
          <a:bodyPr/>
          <a:lstStyle/>
          <a:p>
            <a:pPr>
              <a:defRPr sz="1200" b="1"/>
            </a:pPr>
            <a:endParaRPr lang="en-US"/>
          </a:p>
        </c:txPr>
        <c:crossAx val="60129280"/>
        <c:crosses val="autoZero"/>
        <c:crossBetween val="between"/>
      </c:valAx>
    </c:plotArea>
    <c:legend>
      <c:legendPos val="r"/>
      <c:txPr>
        <a:bodyPr/>
        <a:lstStyle/>
        <a:p>
          <a:pPr>
            <a:defRPr sz="1600"/>
          </a:pPr>
          <a:endParaRPr lang="en-US"/>
        </a:p>
      </c:txPr>
    </c:legend>
    <c:plotVisOnly val="1"/>
  </c:chart>
  <c:spPr>
    <a:ln>
      <a:solidFill>
        <a:schemeClr val="tx1"/>
      </a:solidFill>
    </a:ln>
  </c:sp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3200"/>
            </a:pPr>
            <a:r>
              <a:rPr lang="en-US" sz="3200"/>
              <a:t>WILLINGNESS</a:t>
            </a:r>
            <a:r>
              <a:rPr lang="en-US" sz="3200" baseline="0"/>
              <a:t> TO TAKE TRAINING PROGRAM</a:t>
            </a:r>
            <a:endParaRPr lang="en-US" sz="3200"/>
          </a:p>
        </c:rich>
      </c:tx>
      <c:layout>
        <c:manualLayout>
          <c:xMode val="edge"/>
          <c:yMode val="edge"/>
          <c:x val="0.17152077865266838"/>
          <c:y val="0"/>
        </c:manualLayout>
      </c:layout>
    </c:title>
    <c:plotArea>
      <c:layout/>
      <c:pieChart>
        <c:varyColors val="1"/>
        <c:ser>
          <c:idx val="0"/>
          <c:order val="0"/>
          <c:tx>
            <c:strRef>
              <c:f>Sheet1!$P$53</c:f>
              <c:strCache>
                <c:ptCount val="1"/>
                <c:pt idx="0">
                  <c:v>PERCENTAGE OF NURSES</c:v>
                </c:pt>
              </c:strCache>
            </c:strRef>
          </c:tx>
          <c:spPr>
            <a:ln>
              <a:solidFill>
                <a:schemeClr val="tx1"/>
              </a:solidFill>
            </a:ln>
          </c:spPr>
          <c:dPt>
            <c:idx val="0"/>
            <c:spPr>
              <a:solidFill>
                <a:srgbClr val="FFC000"/>
              </a:solidFill>
              <a:ln>
                <a:solidFill>
                  <a:schemeClr val="tx1"/>
                </a:solidFill>
              </a:ln>
            </c:spPr>
          </c:dPt>
          <c:dPt>
            <c:idx val="1"/>
            <c:spPr>
              <a:solidFill>
                <a:schemeClr val="accent5">
                  <a:lumMod val="60000"/>
                  <a:lumOff val="40000"/>
                </a:schemeClr>
              </a:solidFill>
              <a:ln>
                <a:solidFill>
                  <a:schemeClr val="tx1"/>
                </a:solidFill>
              </a:ln>
            </c:spPr>
          </c:dPt>
          <c:dLbls>
            <c:txPr>
              <a:bodyPr/>
              <a:lstStyle/>
              <a:p>
                <a:pPr>
                  <a:defRPr sz="2800" b="1"/>
                </a:pPr>
                <a:endParaRPr lang="en-US"/>
              </a:p>
            </c:txPr>
            <c:showPercent val="1"/>
            <c:showLeaderLines val="1"/>
          </c:dLbls>
          <c:cat>
            <c:strRef>
              <c:f>Sheet1!$O$54:$O$55</c:f>
              <c:strCache>
                <c:ptCount val="2"/>
                <c:pt idx="0">
                  <c:v>YES</c:v>
                </c:pt>
                <c:pt idx="1">
                  <c:v>NO</c:v>
                </c:pt>
              </c:strCache>
            </c:strRef>
          </c:cat>
          <c:val>
            <c:numRef>
              <c:f>Sheet1!$P$54:$P$55</c:f>
              <c:numCache>
                <c:formatCode>0%</c:formatCode>
                <c:ptCount val="2"/>
                <c:pt idx="0">
                  <c:v>0.93</c:v>
                </c:pt>
                <c:pt idx="1">
                  <c:v>7.0000000000000021E-2</c:v>
                </c:pt>
              </c:numCache>
            </c:numRef>
          </c:val>
        </c:ser>
        <c:dLbls>
          <c:showPercent val="1"/>
        </c:dLbls>
        <c:firstSliceAng val="0"/>
      </c:pieChart>
    </c:plotArea>
    <c:legend>
      <c:legendPos val="r"/>
      <c:layout>
        <c:manualLayout>
          <c:xMode val="edge"/>
          <c:yMode val="edge"/>
          <c:x val="0.82923815971236747"/>
          <c:y val="0.53205582339679613"/>
          <c:w val="8.658674495436583E-2"/>
          <c:h val="0.14922152002826181"/>
        </c:manualLayout>
      </c:layout>
      <c:txPr>
        <a:bodyPr/>
        <a:lstStyle/>
        <a:p>
          <a:pPr>
            <a:defRPr sz="1800"/>
          </a:pPr>
          <a:endParaRPr lang="en-US"/>
        </a:p>
      </c:txPr>
    </c:legend>
    <c:plotVisOnly val="1"/>
  </c:chart>
  <c:spPr>
    <a:ln>
      <a:solidFill>
        <a:sysClr val="windowText" lastClr="000000"/>
      </a:solidFill>
    </a:ln>
  </c:sp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3200"/>
            </a:pPr>
            <a:r>
              <a:rPr lang="en-US" sz="3200"/>
              <a:t>RATING</a:t>
            </a:r>
            <a:r>
              <a:rPr lang="en-US" sz="3200" baseline="0"/>
              <a:t> OF THE TRAINING SESSIONS</a:t>
            </a:r>
            <a:endParaRPr lang="en-US" sz="3200"/>
          </a:p>
        </c:rich>
      </c:tx>
    </c:title>
    <c:view3D>
      <c:rotX val="30"/>
      <c:perspective val="30"/>
    </c:view3D>
    <c:plotArea>
      <c:layout/>
      <c:pie3DChart>
        <c:varyColors val="1"/>
        <c:ser>
          <c:idx val="0"/>
          <c:order val="0"/>
          <c:tx>
            <c:strRef>
              <c:f>Sheet1!$P$68</c:f>
              <c:strCache>
                <c:ptCount val="1"/>
                <c:pt idx="0">
                  <c:v>PERCENTAGE OF NURSES</c:v>
                </c:pt>
              </c:strCache>
            </c:strRef>
          </c:tx>
          <c:spPr>
            <a:ln>
              <a:solidFill>
                <a:schemeClr val="tx1"/>
              </a:solidFill>
            </a:ln>
          </c:spPr>
          <c:explosion val="25"/>
          <c:dPt>
            <c:idx val="0"/>
            <c:spPr>
              <a:solidFill>
                <a:schemeClr val="accent4">
                  <a:lumMod val="60000"/>
                  <a:lumOff val="40000"/>
                </a:schemeClr>
              </a:solidFill>
              <a:ln>
                <a:solidFill>
                  <a:schemeClr val="tx1"/>
                </a:solidFill>
              </a:ln>
            </c:spPr>
          </c:dPt>
          <c:dPt>
            <c:idx val="1"/>
            <c:spPr>
              <a:solidFill>
                <a:srgbClr val="FF6699"/>
              </a:solidFill>
              <a:ln>
                <a:solidFill>
                  <a:schemeClr val="tx1"/>
                </a:solidFill>
              </a:ln>
            </c:spPr>
          </c:dPt>
          <c:dPt>
            <c:idx val="2"/>
            <c:spPr>
              <a:solidFill>
                <a:schemeClr val="accent3">
                  <a:lumMod val="60000"/>
                  <a:lumOff val="40000"/>
                </a:schemeClr>
              </a:solidFill>
              <a:ln>
                <a:solidFill>
                  <a:schemeClr val="tx1"/>
                </a:solidFill>
              </a:ln>
            </c:spPr>
          </c:dPt>
          <c:dLbls>
            <c:txPr>
              <a:bodyPr/>
              <a:lstStyle/>
              <a:p>
                <a:pPr>
                  <a:defRPr sz="2800" b="1"/>
                </a:pPr>
                <a:endParaRPr lang="en-US"/>
              </a:p>
            </c:txPr>
            <c:showPercent val="1"/>
            <c:showLeaderLines val="1"/>
          </c:dLbls>
          <c:cat>
            <c:strRef>
              <c:f>Sheet1!$O$69:$O$72</c:f>
              <c:strCache>
                <c:ptCount val="4"/>
                <c:pt idx="0">
                  <c:v>Needs Improvement</c:v>
                </c:pt>
                <c:pt idx="1">
                  <c:v>Satisfactory</c:v>
                </c:pt>
                <c:pt idx="2">
                  <c:v>Good</c:v>
                </c:pt>
                <c:pt idx="3">
                  <c:v>Excellent</c:v>
                </c:pt>
              </c:strCache>
            </c:strRef>
          </c:cat>
          <c:val>
            <c:numRef>
              <c:f>Sheet1!$P$69:$P$72</c:f>
              <c:numCache>
                <c:formatCode>0%</c:formatCode>
                <c:ptCount val="4"/>
                <c:pt idx="0">
                  <c:v>0.4</c:v>
                </c:pt>
                <c:pt idx="1">
                  <c:v>0.28000000000000008</c:v>
                </c:pt>
                <c:pt idx="2">
                  <c:v>0.32000000000000173</c:v>
                </c:pt>
                <c:pt idx="3">
                  <c:v>0</c:v>
                </c:pt>
              </c:numCache>
            </c:numRef>
          </c:val>
        </c:ser>
        <c:dLbls>
          <c:showPercent val="1"/>
        </c:dLbls>
      </c:pie3DChart>
    </c:plotArea>
    <c:legend>
      <c:legendPos val="t"/>
      <c:txPr>
        <a:bodyPr/>
        <a:lstStyle/>
        <a:p>
          <a:pPr>
            <a:defRPr sz="2000" b="1"/>
          </a:pPr>
          <a:endParaRPr lang="en-US"/>
        </a:p>
      </c:txPr>
    </c:legend>
    <c:plotVisOnly val="1"/>
  </c:chart>
  <c:spPr>
    <a:ln>
      <a:solidFill>
        <a:sysClr val="windowText" lastClr="000000"/>
      </a:solidFill>
    </a:ln>
  </c:sp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3600"/>
            </a:pPr>
            <a:r>
              <a:rPr lang="en-US" sz="3600"/>
              <a:t>MODES</a:t>
            </a:r>
            <a:r>
              <a:rPr lang="en-US" sz="3600" baseline="0"/>
              <a:t> OF TEACHING</a:t>
            </a:r>
            <a:endParaRPr lang="en-US" sz="3600"/>
          </a:p>
        </c:rich>
      </c:tx>
    </c:title>
    <c:view3D>
      <c:rotX val="30"/>
      <c:perspective val="30"/>
    </c:view3D>
    <c:plotArea>
      <c:layout>
        <c:manualLayout>
          <c:layoutTarget val="inner"/>
          <c:xMode val="edge"/>
          <c:yMode val="edge"/>
          <c:x val="6.0394761260902992E-2"/>
          <c:y val="0.2156209735146743"/>
          <c:w val="0.59637039688220772"/>
          <c:h val="0.76306370794559775"/>
        </c:manualLayout>
      </c:layout>
      <c:pie3DChart>
        <c:varyColors val="1"/>
        <c:ser>
          <c:idx val="0"/>
          <c:order val="0"/>
          <c:tx>
            <c:strRef>
              <c:f>Sheet1!$P$87</c:f>
              <c:strCache>
                <c:ptCount val="1"/>
                <c:pt idx="0">
                  <c:v>PERCENTAGE OF NURSES PREFERRED</c:v>
                </c:pt>
              </c:strCache>
            </c:strRef>
          </c:tx>
          <c:spPr>
            <a:ln>
              <a:solidFill>
                <a:schemeClr val="tx1"/>
              </a:solidFill>
            </a:ln>
          </c:spPr>
          <c:explosion val="25"/>
          <c:dPt>
            <c:idx val="0"/>
            <c:spPr>
              <a:solidFill>
                <a:schemeClr val="accent2">
                  <a:lumMod val="40000"/>
                  <a:lumOff val="60000"/>
                </a:schemeClr>
              </a:solidFill>
              <a:ln>
                <a:solidFill>
                  <a:schemeClr val="tx1"/>
                </a:solidFill>
              </a:ln>
            </c:spPr>
          </c:dPt>
          <c:dPt>
            <c:idx val="1"/>
            <c:spPr>
              <a:solidFill>
                <a:schemeClr val="accent5">
                  <a:lumMod val="60000"/>
                  <a:lumOff val="40000"/>
                </a:schemeClr>
              </a:solidFill>
              <a:ln>
                <a:solidFill>
                  <a:schemeClr val="tx1"/>
                </a:solidFill>
              </a:ln>
            </c:spPr>
          </c:dPt>
          <c:dPt>
            <c:idx val="2"/>
            <c:spPr>
              <a:solidFill>
                <a:schemeClr val="accent4">
                  <a:lumMod val="40000"/>
                  <a:lumOff val="60000"/>
                </a:schemeClr>
              </a:solidFill>
              <a:ln>
                <a:solidFill>
                  <a:schemeClr val="tx1"/>
                </a:solidFill>
              </a:ln>
            </c:spPr>
          </c:dPt>
          <c:dPt>
            <c:idx val="3"/>
            <c:spPr>
              <a:solidFill>
                <a:srgbClr val="FF9933"/>
              </a:solidFill>
              <a:ln>
                <a:solidFill>
                  <a:schemeClr val="tx1"/>
                </a:solidFill>
              </a:ln>
            </c:spPr>
          </c:dPt>
          <c:dPt>
            <c:idx val="4"/>
            <c:spPr>
              <a:solidFill>
                <a:srgbClr val="00B0F0"/>
              </a:solidFill>
              <a:ln>
                <a:solidFill>
                  <a:schemeClr val="tx1"/>
                </a:solidFill>
              </a:ln>
            </c:spPr>
          </c:dPt>
          <c:dLbls>
            <c:txPr>
              <a:bodyPr/>
              <a:lstStyle/>
              <a:p>
                <a:pPr>
                  <a:defRPr sz="2100" b="1"/>
                </a:pPr>
                <a:endParaRPr lang="en-US"/>
              </a:p>
            </c:txPr>
            <c:showPercent val="1"/>
            <c:showLeaderLines val="1"/>
          </c:dLbls>
          <c:cat>
            <c:strRef>
              <c:f>Sheet1!$O$88:$O$94</c:f>
              <c:strCache>
                <c:ptCount val="7"/>
                <c:pt idx="0">
                  <c:v>Formal Sessions</c:v>
                </c:pt>
                <c:pt idx="1">
                  <c:v>Face to Face Sessions</c:v>
                </c:pt>
                <c:pt idx="2">
                  <c:v>Session in a Clinic Setting</c:v>
                </c:pt>
                <c:pt idx="3">
                  <c:v>Group Work</c:v>
                </c:pt>
                <c:pt idx="4">
                  <c:v>Weekday Training</c:v>
                </c:pt>
                <c:pt idx="5">
                  <c:v>Weekend Training</c:v>
                </c:pt>
                <c:pt idx="6">
                  <c:v>Night School Training</c:v>
                </c:pt>
              </c:strCache>
            </c:strRef>
          </c:cat>
          <c:val>
            <c:numRef>
              <c:f>Sheet1!$P$88:$P$94</c:f>
              <c:numCache>
                <c:formatCode>0%</c:formatCode>
                <c:ptCount val="7"/>
                <c:pt idx="0">
                  <c:v>0.35000000000000031</c:v>
                </c:pt>
                <c:pt idx="1">
                  <c:v>0.25</c:v>
                </c:pt>
                <c:pt idx="2">
                  <c:v>0.12000000000000002</c:v>
                </c:pt>
                <c:pt idx="3">
                  <c:v>8.0000000000000043E-2</c:v>
                </c:pt>
                <c:pt idx="4">
                  <c:v>0.12000000000000002</c:v>
                </c:pt>
                <c:pt idx="5">
                  <c:v>8.0000000000000043E-2</c:v>
                </c:pt>
                <c:pt idx="6">
                  <c:v>0</c:v>
                </c:pt>
              </c:numCache>
            </c:numRef>
          </c:val>
        </c:ser>
        <c:dLbls>
          <c:showPercent val="1"/>
        </c:dLbls>
      </c:pie3DChart>
    </c:plotArea>
    <c:legend>
      <c:legendPos val="r"/>
      <c:layout>
        <c:manualLayout>
          <c:xMode val="edge"/>
          <c:yMode val="edge"/>
          <c:x val="0.67867629046369993"/>
          <c:y val="0.23807669874599041"/>
          <c:w val="0.3046570428696434"/>
          <c:h val="0.70428623505395149"/>
        </c:manualLayout>
      </c:layout>
      <c:txPr>
        <a:bodyPr/>
        <a:lstStyle/>
        <a:p>
          <a:pPr>
            <a:defRPr sz="1600" b="1"/>
          </a:pPr>
          <a:endParaRPr lang="en-US"/>
        </a:p>
      </c:txPr>
    </c:legend>
    <c:plotVisOnly val="1"/>
  </c:chart>
  <c:spPr>
    <a:ln>
      <a:solidFill>
        <a:schemeClr val="tx1"/>
      </a:solidFill>
    </a:ln>
  </c:sp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C57AB6-9FDA-495B-AA81-C9629A761A80}" type="datetimeFigureOut">
              <a:rPr lang="en-US" smtClean="0"/>
              <a:pPr/>
              <a:t>03-May-12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E1AE3D-881A-4E08-8A18-40A47DAAB9D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CE1AE3D-881A-4E08-8A18-40A47DAAB9D8}" type="slidenum">
              <a:rPr lang="en-US" smtClean="0"/>
              <a:pPr/>
              <a:t>5</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575120E-8B48-4072-8779-87BB538DB3F9}" type="datetimeFigureOut">
              <a:rPr lang="en-US" smtClean="0"/>
              <a:pPr/>
              <a:t>03-May-12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F7C4A2-D140-40F9-99BC-1039B732AE0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75120E-8B48-4072-8779-87BB538DB3F9}" type="datetimeFigureOut">
              <a:rPr lang="en-US" smtClean="0"/>
              <a:pPr/>
              <a:t>03-May-12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F7C4A2-D140-40F9-99BC-1039B732AE0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75120E-8B48-4072-8779-87BB538DB3F9}" type="datetimeFigureOut">
              <a:rPr lang="en-US" smtClean="0"/>
              <a:pPr/>
              <a:t>03-May-12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F7C4A2-D140-40F9-99BC-1039B732AE0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75120E-8B48-4072-8779-87BB538DB3F9}" type="datetimeFigureOut">
              <a:rPr lang="en-US" smtClean="0"/>
              <a:pPr/>
              <a:t>03-May-12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F7C4A2-D140-40F9-99BC-1039B732AE0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75120E-8B48-4072-8779-87BB538DB3F9}" type="datetimeFigureOut">
              <a:rPr lang="en-US" smtClean="0"/>
              <a:pPr/>
              <a:t>03-May-12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F7C4A2-D140-40F9-99BC-1039B732AE0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575120E-8B48-4072-8779-87BB538DB3F9}" type="datetimeFigureOut">
              <a:rPr lang="en-US" smtClean="0"/>
              <a:pPr/>
              <a:t>03-May-12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7F7C4A2-D140-40F9-99BC-1039B732AE0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575120E-8B48-4072-8779-87BB538DB3F9}" type="datetimeFigureOut">
              <a:rPr lang="en-US" smtClean="0"/>
              <a:pPr/>
              <a:t>03-May-12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7F7C4A2-D140-40F9-99BC-1039B732AE0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575120E-8B48-4072-8779-87BB538DB3F9}" type="datetimeFigureOut">
              <a:rPr lang="en-US" smtClean="0"/>
              <a:pPr/>
              <a:t>03-May-12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7F7C4A2-D140-40F9-99BC-1039B732AE0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75120E-8B48-4072-8779-87BB538DB3F9}" type="datetimeFigureOut">
              <a:rPr lang="en-US" smtClean="0"/>
              <a:pPr/>
              <a:t>03-May-12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7F7C4A2-D140-40F9-99BC-1039B732AE0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75120E-8B48-4072-8779-87BB538DB3F9}" type="datetimeFigureOut">
              <a:rPr lang="en-US" smtClean="0"/>
              <a:pPr/>
              <a:t>03-May-12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7F7C4A2-D140-40F9-99BC-1039B732AE0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75120E-8B48-4072-8779-87BB538DB3F9}" type="datetimeFigureOut">
              <a:rPr lang="en-US" smtClean="0"/>
              <a:pPr/>
              <a:t>03-May-12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7F7C4A2-D140-40F9-99BC-1039B732AE0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75120E-8B48-4072-8779-87BB538DB3F9}" type="datetimeFigureOut">
              <a:rPr lang="en-US" smtClean="0"/>
              <a:pPr/>
              <a:t>03-May-12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F7C4A2-D140-40F9-99BC-1039B732AE0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hyperlink" Target="http://www.ehow.com/how" TargetMode="Externa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8740854"/>
          </a:xfrm>
          <a:prstGeom prst="rect">
            <a:avLst/>
          </a:prstGeom>
          <a:noFill/>
        </p:spPr>
        <p:txBody>
          <a:bodyPr wrap="square" rtlCol="0">
            <a:spAutoFit/>
          </a:bodyPr>
          <a:lstStyle/>
          <a:p>
            <a:r>
              <a:rPr lang="en-IN" sz="3600" b="1" dirty="0" smtClean="0">
                <a:latin typeface="Times New Roman" pitchFamily="18" charset="0"/>
                <a:cs typeface="Times New Roman" pitchFamily="18" charset="0"/>
              </a:rPr>
              <a:t>TRAINING NEED IDENTIFICATION: </a:t>
            </a:r>
            <a:r>
              <a:rPr lang="en-IN" sz="3600" b="1" dirty="0" smtClean="0">
                <a:solidFill>
                  <a:srgbClr val="C00000"/>
                </a:solidFill>
                <a:latin typeface="Times New Roman" pitchFamily="18" charset="0"/>
                <a:cs typeface="Times New Roman" pitchFamily="18" charset="0"/>
              </a:rPr>
              <a:t>A PERFORMANCE EVALUATION PROJECT TO ASSESS NURSING STAFF IN A TERTIARY CARE MULTISPECIALTY HOSPITAL</a:t>
            </a:r>
          </a:p>
          <a:p>
            <a:endParaRPr lang="en-IN" sz="3600" b="1" dirty="0">
              <a:solidFill>
                <a:srgbClr val="C00000"/>
              </a:solidFill>
              <a:latin typeface="Times New Roman" pitchFamily="18" charset="0"/>
              <a:cs typeface="Times New Roman" pitchFamily="18" charset="0"/>
            </a:endParaRPr>
          </a:p>
          <a:p>
            <a:r>
              <a:rPr lang="en-IN" sz="3200" b="1" dirty="0" smtClean="0">
                <a:solidFill>
                  <a:srgbClr val="C00000"/>
                </a:solidFill>
                <a:latin typeface="Times New Roman" pitchFamily="18" charset="0"/>
                <a:cs typeface="Times New Roman" pitchFamily="18" charset="0"/>
              </a:rPr>
              <a:t>  </a:t>
            </a:r>
            <a:r>
              <a:rPr lang="en-IN" sz="3200" dirty="0" smtClean="0">
                <a:latin typeface="Times New Roman" pitchFamily="18" charset="0"/>
                <a:cs typeface="Times New Roman" pitchFamily="18" charset="0"/>
              </a:rPr>
              <a:t>SRI BALAJI ACTION MEDICAL INSTITUTE</a:t>
            </a:r>
          </a:p>
          <a:p>
            <a:endParaRPr lang="en-IN" sz="3200" b="1" dirty="0">
              <a:latin typeface="Times New Roman" pitchFamily="18" charset="0"/>
              <a:cs typeface="Times New Roman" pitchFamily="18" charset="0"/>
            </a:endParaRPr>
          </a:p>
          <a:p>
            <a:r>
              <a:rPr lang="en-US" sz="3200" dirty="0" smtClean="0">
                <a:latin typeface="Times New Roman" pitchFamily="18" charset="0"/>
                <a:cs typeface="Times New Roman" pitchFamily="18" charset="0"/>
              </a:rPr>
              <a:t>                                              </a:t>
            </a:r>
          </a:p>
          <a:p>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                                             Presented by:</a:t>
            </a:r>
          </a:p>
          <a:p>
            <a:r>
              <a:rPr lang="en-US" sz="3200" dirty="0" smtClean="0">
                <a:latin typeface="Times New Roman" pitchFamily="18" charset="0"/>
                <a:cs typeface="Times New Roman" pitchFamily="18" charset="0"/>
              </a:rPr>
              <a:t>                                              Dr. Aditi Arora </a:t>
            </a:r>
          </a:p>
          <a:p>
            <a:r>
              <a:rPr lang="en-US" sz="3200" dirty="0" smtClean="0">
                <a:latin typeface="Times New Roman" pitchFamily="18" charset="0"/>
                <a:cs typeface="Times New Roman" pitchFamily="18" charset="0"/>
              </a:rPr>
              <a:t>                                              IIHMR, NEW DELHI</a:t>
            </a:r>
          </a:p>
          <a:p>
            <a:r>
              <a:rPr lang="en-US" sz="3200" dirty="0" smtClean="0">
                <a:latin typeface="Times New Roman" pitchFamily="18" charset="0"/>
                <a:cs typeface="Times New Roman" pitchFamily="18" charset="0"/>
              </a:rPr>
              <a:t>                             </a:t>
            </a:r>
          </a:p>
          <a:p>
            <a:endParaRPr lang="en-IN" sz="3200" b="1" dirty="0" smtClean="0">
              <a:latin typeface="Times New Roman" pitchFamily="18" charset="0"/>
              <a:cs typeface="Times New Roman" pitchFamily="18" charset="0"/>
            </a:endParaRPr>
          </a:p>
          <a:p>
            <a:endParaRPr lang="en-IN" sz="3600" b="1" dirty="0">
              <a:solidFill>
                <a:srgbClr val="C00000"/>
              </a:solidFill>
            </a:endParaRPr>
          </a:p>
          <a:p>
            <a:r>
              <a:rPr lang="en-IN" sz="3600" b="1" dirty="0" smtClean="0">
                <a:solidFill>
                  <a:srgbClr val="C00000"/>
                </a:solidFill>
              </a:rPr>
              <a:t> </a:t>
            </a:r>
            <a:endParaRPr lang="en-US" sz="3600" b="1" dirty="0">
              <a:solidFill>
                <a:srgbClr val="C00000"/>
              </a:solidFill>
            </a:endParaRP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
            <a:ext cx="9144000" cy="8586966"/>
          </a:xfrm>
          <a:prstGeom prst="rect">
            <a:avLst/>
          </a:prstGeom>
          <a:noFill/>
        </p:spPr>
        <p:txBody>
          <a:bodyPr wrap="square" rtlCol="0">
            <a:spAutoFit/>
          </a:bodyPr>
          <a:lstStyle/>
          <a:p>
            <a:r>
              <a:rPr lang="en-US" sz="4400" b="1" dirty="0" smtClean="0">
                <a:solidFill>
                  <a:srgbClr val="C00000"/>
                </a:solidFill>
                <a:latin typeface="Times New Roman" pitchFamily="18" charset="0"/>
                <a:cs typeface="Times New Roman" pitchFamily="18" charset="0"/>
              </a:rPr>
              <a:t>ANALYSIS:</a:t>
            </a:r>
          </a:p>
          <a:p>
            <a:endParaRPr lang="en-US" sz="2400" b="1"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The </a:t>
            </a:r>
            <a:r>
              <a:rPr lang="en-US" sz="2400" b="1" dirty="0">
                <a:latin typeface="Times New Roman" pitchFamily="18" charset="0"/>
                <a:cs typeface="Times New Roman" pitchFamily="18" charset="0"/>
              </a:rPr>
              <a:t>following parameters were tracked through the study</a:t>
            </a:r>
            <a:r>
              <a:rPr lang="en-US" sz="2400" b="1" dirty="0" smtClean="0">
                <a:latin typeface="Times New Roman" pitchFamily="18" charset="0"/>
                <a:cs typeface="Times New Roman" pitchFamily="18" charset="0"/>
              </a:rPr>
              <a:t>:</a:t>
            </a:r>
          </a:p>
          <a:p>
            <a:endParaRPr lang="en-US" sz="2400" b="1" dirty="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 I. Learner Analysis: The </a:t>
            </a:r>
            <a:r>
              <a:rPr lang="en-US" sz="2800" b="1" dirty="0">
                <a:latin typeface="Times New Roman" pitchFamily="18" charset="0"/>
                <a:cs typeface="Times New Roman" pitchFamily="18" charset="0"/>
              </a:rPr>
              <a:t>number of nurses who required </a:t>
            </a:r>
            <a:r>
              <a:rPr lang="en-US" sz="2800" b="1" dirty="0" smtClean="0">
                <a:latin typeface="Times New Roman" pitchFamily="18" charset="0"/>
                <a:cs typeface="Times New Roman" pitchFamily="18" charset="0"/>
              </a:rPr>
              <a:t>training.</a:t>
            </a:r>
          </a:p>
          <a:p>
            <a:endParaRPr lang="en-US" sz="2800" b="1" dirty="0">
              <a:latin typeface="Times New Roman" pitchFamily="18" charset="0"/>
              <a:cs typeface="Times New Roman" pitchFamily="18" charset="0"/>
            </a:endParaRPr>
          </a:p>
          <a:p>
            <a:pPr lvl="0"/>
            <a:r>
              <a:rPr lang="en-US" sz="2800" b="1" dirty="0" smtClean="0">
                <a:latin typeface="Times New Roman" pitchFamily="18" charset="0"/>
                <a:cs typeface="Times New Roman" pitchFamily="18" charset="0"/>
              </a:rPr>
              <a:t>II. Highly Proficient nurses identified.</a:t>
            </a:r>
          </a:p>
          <a:p>
            <a:pPr lvl="0"/>
            <a:endParaRPr lang="en-US" sz="2800" b="1" dirty="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III. Competency Analysis: </a:t>
            </a:r>
            <a:r>
              <a:rPr lang="en-US" sz="2800" b="1" dirty="0">
                <a:latin typeface="Times New Roman" pitchFamily="18" charset="0"/>
                <a:cs typeface="Times New Roman" pitchFamily="18" charset="0"/>
              </a:rPr>
              <a:t>elements identified for </a:t>
            </a:r>
            <a:r>
              <a:rPr lang="en-US" sz="2800" b="1" dirty="0" smtClean="0">
                <a:latin typeface="Times New Roman" pitchFamily="18" charset="0"/>
                <a:cs typeface="Times New Roman" pitchFamily="18" charset="0"/>
              </a:rPr>
              <a:t>training.</a:t>
            </a:r>
          </a:p>
          <a:p>
            <a:endParaRPr lang="en-US" sz="2800" b="1" dirty="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IV. Elements identified in which on the job assistance is required.</a:t>
            </a:r>
          </a:p>
          <a:p>
            <a:endParaRPr lang="en-US" sz="2800" b="1" dirty="0">
              <a:latin typeface="Times New Roman" pitchFamily="18" charset="0"/>
              <a:cs typeface="Times New Roman" pitchFamily="18" charset="0"/>
            </a:endParaRPr>
          </a:p>
          <a:p>
            <a:pPr lvl="0"/>
            <a:r>
              <a:rPr lang="en-US" sz="2800" b="1" dirty="0" smtClean="0">
                <a:latin typeface="Times New Roman" pitchFamily="18" charset="0"/>
                <a:cs typeface="Times New Roman" pitchFamily="18" charset="0"/>
              </a:rPr>
              <a:t>V. Categorization of  </a:t>
            </a:r>
            <a:r>
              <a:rPr lang="en-US" sz="2800" b="1" dirty="0">
                <a:latin typeface="Times New Roman" pitchFamily="18" charset="0"/>
                <a:cs typeface="Times New Roman" pitchFamily="18" charset="0"/>
              </a:rPr>
              <a:t>the knowledge level of the </a:t>
            </a:r>
            <a:r>
              <a:rPr lang="en-US" sz="2800" b="1" dirty="0" smtClean="0">
                <a:latin typeface="Times New Roman" pitchFamily="18" charset="0"/>
                <a:cs typeface="Times New Roman" pitchFamily="18" charset="0"/>
              </a:rPr>
              <a:t>nurses.</a:t>
            </a:r>
          </a:p>
          <a:p>
            <a:pPr lvl="0"/>
            <a:endParaRPr lang="en-US" sz="2800" b="1" dirty="0" smtClean="0">
              <a:latin typeface="Times New Roman" pitchFamily="18" charset="0"/>
              <a:cs typeface="Times New Roman" pitchFamily="18" charset="0"/>
            </a:endParaRPr>
          </a:p>
          <a:p>
            <a:pPr lvl="0"/>
            <a:endParaRPr lang="en-US" sz="2800" b="1" dirty="0">
              <a:latin typeface="Times New Roman" pitchFamily="18" charset="0"/>
              <a:cs typeface="Times New Roman" pitchFamily="18" charset="0"/>
            </a:endParaRPr>
          </a:p>
          <a:p>
            <a:endParaRPr lang="en-US" sz="2400" b="1" dirty="0">
              <a:latin typeface="Times New Roman" pitchFamily="18" charset="0"/>
              <a:cs typeface="Times New Roman" pitchFamily="18" charset="0"/>
            </a:endParaRPr>
          </a:p>
          <a:p>
            <a:pPr lvl="0"/>
            <a:endParaRPr lang="en-US" sz="2400" b="1"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graphicFrame>
        <p:nvGraphicFramePr>
          <p:cNvPr id="47105" name="Object 1"/>
          <p:cNvGraphicFramePr>
            <a:graphicFrameLocks noChangeAspect="1"/>
          </p:cNvGraphicFramePr>
          <p:nvPr/>
        </p:nvGraphicFramePr>
        <p:xfrm>
          <a:off x="7924801" y="228601"/>
          <a:ext cx="914400" cy="1553592"/>
        </p:xfrm>
        <a:graphic>
          <a:graphicData uri="http://schemas.openxmlformats.org/presentationml/2006/ole">
            <p:oleObj spid="_x0000_s47105" name="Clip" r:id="rId3" imgW="3025440" imgH="3252600" progId="">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524000"/>
            <a:ext cx="9144000" cy="3816429"/>
          </a:xfrm>
          <a:prstGeom prst="rect">
            <a:avLst/>
          </a:prstGeom>
          <a:noFill/>
        </p:spPr>
        <p:txBody>
          <a:bodyPr wrap="square" rtlCol="0">
            <a:spAutoFit/>
          </a:bodyPr>
          <a:lstStyle/>
          <a:p>
            <a:pPr lvl="0"/>
            <a:r>
              <a:rPr lang="en-US" sz="2800" b="1" dirty="0" smtClean="0">
                <a:latin typeface="Times New Roman" pitchFamily="18" charset="0"/>
                <a:cs typeface="Times New Roman" pitchFamily="18" charset="0"/>
              </a:rPr>
              <a:t>VI. Percentage of nurses with inadequate knowledge level. </a:t>
            </a:r>
          </a:p>
          <a:p>
            <a:pPr lvl="0"/>
            <a:endParaRPr lang="en-US" sz="2800" b="1" dirty="0" smtClean="0">
              <a:latin typeface="Times New Roman" pitchFamily="18" charset="0"/>
              <a:cs typeface="Times New Roman" pitchFamily="18" charset="0"/>
            </a:endParaRPr>
          </a:p>
          <a:p>
            <a:pPr lvl="0"/>
            <a:r>
              <a:rPr lang="en-US" sz="2800" b="1" dirty="0" smtClean="0">
                <a:latin typeface="Times New Roman" pitchFamily="18" charset="0"/>
                <a:cs typeface="Times New Roman" pitchFamily="18" charset="0"/>
              </a:rPr>
              <a:t>VII. Willingness to take education and training programs.</a:t>
            </a:r>
          </a:p>
          <a:p>
            <a:pPr lvl="0"/>
            <a:endParaRPr lang="en-US" sz="2800" dirty="0" smtClean="0"/>
          </a:p>
          <a:p>
            <a:pPr lvl="0"/>
            <a:r>
              <a:rPr lang="en-US" sz="2800" b="1" dirty="0" smtClean="0">
                <a:latin typeface="Times New Roman" pitchFamily="18" charset="0"/>
                <a:cs typeface="Times New Roman" pitchFamily="18" charset="0"/>
              </a:rPr>
              <a:t>VIII. Rating of the current Training sessions as per the nurses.</a:t>
            </a:r>
          </a:p>
          <a:p>
            <a:pPr lvl="0"/>
            <a:endParaRPr lang="en-US" sz="2800" b="1" dirty="0" smtClean="0">
              <a:latin typeface="Times New Roman" pitchFamily="18" charset="0"/>
              <a:cs typeface="Times New Roman" pitchFamily="18" charset="0"/>
            </a:endParaRPr>
          </a:p>
          <a:p>
            <a:pPr lvl="0"/>
            <a:r>
              <a:rPr lang="en-US" sz="2800" b="1" dirty="0" smtClean="0">
                <a:latin typeface="Times New Roman" pitchFamily="18" charset="0"/>
                <a:cs typeface="Times New Roman" pitchFamily="18" charset="0"/>
              </a:rPr>
              <a:t>IX. The preferred modes of teaching were identified.</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304800"/>
            <a:ext cx="9144000" cy="3108543"/>
          </a:xfrm>
          <a:prstGeom prst="rect">
            <a:avLst/>
          </a:prstGeom>
          <a:noFill/>
        </p:spPr>
        <p:txBody>
          <a:bodyPr wrap="square" rtlCol="0">
            <a:spAutoFit/>
          </a:bodyPr>
          <a:lstStyle/>
          <a:p>
            <a:r>
              <a:rPr lang="en-US" sz="3600" b="1" dirty="0" smtClean="0">
                <a:solidFill>
                  <a:schemeClr val="accent2"/>
                </a:solidFill>
                <a:latin typeface="Times New Roman" pitchFamily="18" charset="0"/>
                <a:cs typeface="Times New Roman" pitchFamily="18" charset="0"/>
              </a:rPr>
              <a:t>COMPONENT I: </a:t>
            </a:r>
            <a:r>
              <a:rPr lang="en-US" sz="3200" b="1" dirty="0" smtClean="0">
                <a:latin typeface="Times New Roman" pitchFamily="18" charset="0"/>
                <a:cs typeface="Times New Roman" pitchFamily="18" charset="0"/>
              </a:rPr>
              <a:t>The number of nurses who required training.</a:t>
            </a:r>
          </a:p>
          <a:p>
            <a:endParaRPr lang="en-US" sz="3200" b="1" dirty="0" smtClean="0">
              <a:latin typeface="Times New Roman" pitchFamily="18" charset="0"/>
              <a:cs typeface="Times New Roman" pitchFamily="18" charset="0"/>
            </a:endParaRPr>
          </a:p>
          <a:p>
            <a:endParaRPr lang="en-US" sz="3200" b="1" dirty="0" smtClean="0">
              <a:latin typeface="Times New Roman" pitchFamily="18" charset="0"/>
              <a:cs typeface="Times New Roman" pitchFamily="18" charset="0"/>
            </a:endParaRPr>
          </a:p>
          <a:p>
            <a:endParaRPr lang="en-US" sz="3200" b="1" dirty="0" smtClean="0">
              <a:latin typeface="Times New Roman" pitchFamily="18" charset="0"/>
              <a:cs typeface="Times New Roman" pitchFamily="18" charset="0"/>
            </a:endParaRPr>
          </a:p>
          <a:p>
            <a:endParaRPr lang="en-US" sz="3200" dirty="0"/>
          </a:p>
        </p:txBody>
      </p:sp>
      <p:graphicFrame>
        <p:nvGraphicFramePr>
          <p:cNvPr id="4" name="Table 3"/>
          <p:cNvGraphicFramePr>
            <a:graphicFrameLocks noGrp="1"/>
          </p:cNvGraphicFramePr>
          <p:nvPr/>
        </p:nvGraphicFramePr>
        <p:xfrm>
          <a:off x="609600" y="2667000"/>
          <a:ext cx="7772400" cy="3291840"/>
        </p:xfrm>
        <a:graphic>
          <a:graphicData uri="http://schemas.openxmlformats.org/drawingml/2006/table">
            <a:tbl>
              <a:tblPr firstRow="1" bandRow="1">
                <a:tableStyleId>{21E4AEA4-8DFA-4A89-87EB-49C32662AFE0}</a:tableStyleId>
              </a:tblPr>
              <a:tblGrid>
                <a:gridCol w="914400"/>
                <a:gridCol w="1981200"/>
                <a:gridCol w="2667000"/>
                <a:gridCol w="2209800"/>
              </a:tblGrid>
              <a:tr h="1103574">
                <a:tc>
                  <a:txBody>
                    <a:bodyPr/>
                    <a:lstStyle/>
                    <a:p>
                      <a:pPr marL="0" marR="0">
                        <a:lnSpc>
                          <a:spcPct val="150000"/>
                        </a:lnSpc>
                        <a:spcBef>
                          <a:spcPts val="0"/>
                        </a:spcBef>
                        <a:spcAft>
                          <a:spcPts val="0"/>
                        </a:spcAft>
                      </a:pPr>
                      <a:r>
                        <a:rPr lang="en-US" sz="2400" dirty="0">
                          <a:latin typeface="Times New Roman" pitchFamily="18" charset="0"/>
                          <a:cs typeface="Times New Roman" pitchFamily="18" charset="0"/>
                        </a:rPr>
                        <a:t>S NO.</a:t>
                      </a:r>
                      <a:endParaRPr lang="en-US" sz="2400"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50000"/>
                        </a:lnSpc>
                        <a:spcBef>
                          <a:spcPts val="0"/>
                        </a:spcBef>
                        <a:spcAft>
                          <a:spcPts val="0"/>
                        </a:spcAft>
                      </a:pPr>
                      <a:r>
                        <a:rPr lang="en-US" sz="2400" dirty="0">
                          <a:latin typeface="Times New Roman" pitchFamily="18" charset="0"/>
                          <a:cs typeface="Times New Roman" pitchFamily="18" charset="0"/>
                        </a:rPr>
                        <a:t>TOTAL NUMBER OF NURSES</a:t>
                      </a:r>
                      <a:endParaRPr lang="en-US" sz="2400"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50000"/>
                        </a:lnSpc>
                        <a:spcBef>
                          <a:spcPts val="0"/>
                        </a:spcBef>
                        <a:spcAft>
                          <a:spcPts val="0"/>
                        </a:spcAft>
                      </a:pPr>
                      <a:r>
                        <a:rPr lang="en-US" sz="2400" dirty="0">
                          <a:latin typeface="Times New Roman" pitchFamily="18" charset="0"/>
                          <a:cs typeface="Times New Roman" pitchFamily="18" charset="0"/>
                        </a:rPr>
                        <a:t>NUMBER OF NURSES WHO REQUIRED TRAINING</a:t>
                      </a:r>
                      <a:endParaRPr lang="en-US" sz="2400"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50000"/>
                        </a:lnSpc>
                        <a:spcBef>
                          <a:spcPts val="0"/>
                        </a:spcBef>
                        <a:spcAft>
                          <a:spcPts val="0"/>
                        </a:spcAft>
                      </a:pPr>
                      <a:r>
                        <a:rPr lang="en-US" sz="2400" dirty="0">
                          <a:latin typeface="Times New Roman" pitchFamily="18" charset="0"/>
                          <a:cs typeface="Times New Roman" pitchFamily="18" charset="0"/>
                        </a:rPr>
                        <a:t>NUMBER OF NURSES WHO DON’T REQUIRE TRAINING</a:t>
                      </a:r>
                      <a:endParaRPr lang="en-US" sz="2400"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5013">
                <a:tc>
                  <a:txBody>
                    <a:bodyPr/>
                    <a:lstStyle/>
                    <a:p>
                      <a:pPr marL="0" marR="0">
                        <a:lnSpc>
                          <a:spcPct val="150000"/>
                        </a:lnSpc>
                        <a:spcBef>
                          <a:spcPts val="0"/>
                        </a:spcBef>
                        <a:spcAft>
                          <a:spcPts val="0"/>
                        </a:spcAft>
                      </a:pPr>
                      <a:r>
                        <a:rPr lang="en-US" sz="2400" b="1" dirty="0">
                          <a:latin typeface="Times New Roman" pitchFamily="18" charset="0"/>
                          <a:cs typeface="Times New Roman" pitchFamily="18" charset="0"/>
                        </a:rPr>
                        <a:t>1.</a:t>
                      </a:r>
                      <a:endParaRPr lang="en-US" sz="2400" b="1"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50000"/>
                        </a:lnSpc>
                        <a:spcBef>
                          <a:spcPts val="0"/>
                        </a:spcBef>
                        <a:spcAft>
                          <a:spcPts val="0"/>
                        </a:spcAft>
                      </a:pPr>
                      <a:r>
                        <a:rPr lang="en-US" sz="2400" b="1" dirty="0">
                          <a:latin typeface="Times New Roman" pitchFamily="18" charset="0"/>
                          <a:cs typeface="Times New Roman" pitchFamily="18" charset="0"/>
                        </a:rPr>
                        <a:t>110</a:t>
                      </a:r>
                      <a:endParaRPr lang="en-US" sz="2400" b="1"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50000"/>
                        </a:lnSpc>
                        <a:spcBef>
                          <a:spcPts val="0"/>
                        </a:spcBef>
                        <a:spcAft>
                          <a:spcPts val="0"/>
                        </a:spcAft>
                      </a:pPr>
                      <a:r>
                        <a:rPr lang="en-US" sz="2400" b="1" dirty="0">
                          <a:latin typeface="Times New Roman" pitchFamily="18" charset="0"/>
                          <a:cs typeface="Times New Roman" pitchFamily="18" charset="0"/>
                        </a:rPr>
                        <a:t>67</a:t>
                      </a:r>
                      <a:endParaRPr lang="en-US" sz="2400" b="1"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50000"/>
                        </a:lnSpc>
                        <a:spcBef>
                          <a:spcPts val="0"/>
                        </a:spcBef>
                        <a:spcAft>
                          <a:spcPts val="0"/>
                        </a:spcAft>
                      </a:pPr>
                      <a:r>
                        <a:rPr lang="en-US" sz="2400" b="1" dirty="0">
                          <a:latin typeface="Times New Roman" pitchFamily="18" charset="0"/>
                          <a:cs typeface="Times New Roman" pitchFamily="18" charset="0"/>
                        </a:rPr>
                        <a:t>43</a:t>
                      </a:r>
                      <a:endParaRPr lang="en-US" sz="2400" b="1"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1295400" y="1143000"/>
          <a:ext cx="6705600" cy="48006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0" y="6019800"/>
            <a:ext cx="9144000" cy="677108"/>
          </a:xfrm>
          <a:prstGeom prst="rect">
            <a:avLst/>
          </a:prstGeom>
          <a:noFill/>
        </p:spPr>
        <p:txBody>
          <a:bodyPr wrap="square" rtlCol="0">
            <a:spAutoFit/>
          </a:bodyPr>
          <a:lstStyle/>
          <a:p>
            <a:r>
              <a:rPr lang="en-US" b="1" dirty="0" smtClean="0"/>
              <a:t>                        </a:t>
            </a:r>
            <a:r>
              <a:rPr lang="en-US" sz="2000" b="1" dirty="0" smtClean="0"/>
              <a:t>Figure 1: Training Requirement of the Staff Nurses.</a:t>
            </a:r>
            <a:endParaRPr lang="en-US" sz="2000"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457200"/>
            <a:ext cx="9144000" cy="6063198"/>
          </a:xfrm>
          <a:prstGeom prst="rect">
            <a:avLst/>
          </a:prstGeom>
          <a:noFill/>
        </p:spPr>
        <p:txBody>
          <a:bodyPr wrap="square" rtlCol="0">
            <a:spAutoFit/>
          </a:bodyPr>
          <a:lstStyle/>
          <a:p>
            <a:r>
              <a:rPr lang="en-US" sz="3600" b="1" dirty="0" smtClean="0">
                <a:solidFill>
                  <a:schemeClr val="accent2"/>
                </a:solidFill>
                <a:latin typeface="Times New Roman" pitchFamily="18" charset="0"/>
                <a:cs typeface="Times New Roman" pitchFamily="18" charset="0"/>
              </a:rPr>
              <a:t>COMPONENT 2: </a:t>
            </a:r>
            <a:r>
              <a:rPr lang="en-US" sz="3200" b="1" dirty="0" smtClean="0">
                <a:latin typeface="Times New Roman" pitchFamily="18" charset="0"/>
                <a:cs typeface="Times New Roman" pitchFamily="18" charset="0"/>
              </a:rPr>
              <a:t>Highly Proficient nurses identified</a:t>
            </a:r>
          </a:p>
          <a:p>
            <a:endParaRPr lang="en-US" sz="3200" b="1" dirty="0" smtClean="0">
              <a:latin typeface="Times New Roman" pitchFamily="18" charset="0"/>
              <a:cs typeface="Times New Roman" pitchFamily="18" charset="0"/>
            </a:endParaRPr>
          </a:p>
          <a:p>
            <a:endParaRPr lang="en-US" sz="3200" b="1" dirty="0" smtClean="0">
              <a:latin typeface="Times New Roman" pitchFamily="18" charset="0"/>
              <a:cs typeface="Times New Roman" pitchFamily="18" charset="0"/>
            </a:endParaRPr>
          </a:p>
          <a:p>
            <a:endParaRPr lang="en-US" sz="3200" b="1" dirty="0" smtClean="0">
              <a:latin typeface="Times New Roman" pitchFamily="18" charset="0"/>
              <a:cs typeface="Times New Roman" pitchFamily="18" charset="0"/>
            </a:endParaRPr>
          </a:p>
          <a:p>
            <a:endParaRPr lang="en-US" sz="3200" b="1" dirty="0" smtClean="0">
              <a:latin typeface="Times New Roman" pitchFamily="18" charset="0"/>
              <a:cs typeface="Times New Roman" pitchFamily="18" charset="0"/>
            </a:endParaRPr>
          </a:p>
          <a:p>
            <a:endParaRPr lang="en-US" sz="3200" b="1" dirty="0" smtClean="0">
              <a:latin typeface="Times New Roman" pitchFamily="18" charset="0"/>
              <a:cs typeface="Times New Roman" pitchFamily="18" charset="0"/>
            </a:endParaRPr>
          </a:p>
          <a:p>
            <a:endParaRPr lang="en-US" sz="3200" b="1" dirty="0" smtClean="0">
              <a:latin typeface="Times New Roman" pitchFamily="18" charset="0"/>
              <a:cs typeface="Times New Roman" pitchFamily="18" charset="0"/>
            </a:endParaRPr>
          </a:p>
          <a:p>
            <a:endParaRPr lang="en-US" sz="3200" b="1" dirty="0" smtClean="0">
              <a:latin typeface="Times New Roman" pitchFamily="18" charset="0"/>
              <a:cs typeface="Times New Roman" pitchFamily="18" charset="0"/>
            </a:endParaRPr>
          </a:p>
          <a:p>
            <a:endParaRPr lang="en-US" sz="3200" b="1" dirty="0" smtClean="0">
              <a:latin typeface="Times New Roman" pitchFamily="18" charset="0"/>
              <a:cs typeface="Times New Roman" pitchFamily="18" charset="0"/>
            </a:endParaRPr>
          </a:p>
          <a:p>
            <a:endParaRPr lang="en-US" sz="3200" b="1" dirty="0" smtClean="0">
              <a:latin typeface="Times New Roman" pitchFamily="18" charset="0"/>
              <a:cs typeface="Times New Roman" pitchFamily="18" charset="0"/>
            </a:endParaRPr>
          </a:p>
          <a:p>
            <a:endParaRPr lang="en-US" sz="3200" dirty="0"/>
          </a:p>
        </p:txBody>
      </p:sp>
      <p:graphicFrame>
        <p:nvGraphicFramePr>
          <p:cNvPr id="4" name="Table 3"/>
          <p:cNvGraphicFramePr>
            <a:graphicFrameLocks noGrp="1"/>
          </p:cNvGraphicFramePr>
          <p:nvPr/>
        </p:nvGraphicFramePr>
        <p:xfrm>
          <a:off x="1066800" y="2514600"/>
          <a:ext cx="6934200" cy="1859280"/>
        </p:xfrm>
        <a:graphic>
          <a:graphicData uri="http://schemas.openxmlformats.org/drawingml/2006/table">
            <a:tbl>
              <a:tblPr firstRow="1" bandRow="1">
                <a:tableStyleId>{5C22544A-7EE6-4342-B048-85BDC9FD1C3A}</a:tableStyleId>
              </a:tblPr>
              <a:tblGrid>
                <a:gridCol w="6934200"/>
              </a:tblGrid>
              <a:tr h="762000">
                <a:tc>
                  <a:txBody>
                    <a:bodyPr/>
                    <a:lstStyle/>
                    <a:p>
                      <a:pPr marL="0" marR="0">
                        <a:lnSpc>
                          <a:spcPct val="150000"/>
                        </a:lnSpc>
                        <a:spcBef>
                          <a:spcPts val="0"/>
                        </a:spcBef>
                        <a:spcAft>
                          <a:spcPts val="0"/>
                        </a:spcAft>
                      </a:pPr>
                      <a:r>
                        <a:rPr lang="en-US" sz="2400" b="1" dirty="0" smtClean="0">
                          <a:latin typeface="Times New Roman"/>
                          <a:ea typeface="Times New Roman"/>
                          <a:cs typeface="Times New Roman"/>
                        </a:rPr>
                        <a:t>NUMBER OF NURSES IDENTIFIED AS HIGHLY PROFICIENT</a:t>
                      </a:r>
                      <a:endParaRPr lang="en-US" sz="2400"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62000">
                <a:tc>
                  <a:txBody>
                    <a:bodyPr/>
                    <a:lstStyle/>
                    <a:p>
                      <a:pPr marL="0" marR="0">
                        <a:lnSpc>
                          <a:spcPct val="150000"/>
                        </a:lnSpc>
                        <a:spcBef>
                          <a:spcPts val="0"/>
                        </a:spcBef>
                        <a:spcAft>
                          <a:spcPts val="0"/>
                        </a:spcAft>
                      </a:pPr>
                      <a:r>
                        <a:rPr lang="en-US" sz="2400" b="1" dirty="0" smtClean="0">
                          <a:latin typeface="Times New Roman"/>
                          <a:ea typeface="Times New Roman"/>
                          <a:cs typeface="Times New Roman"/>
                        </a:rPr>
                        <a:t>                         </a:t>
                      </a:r>
                      <a:r>
                        <a:rPr lang="en-US" sz="2400" b="1" baseline="0" dirty="0" smtClean="0">
                          <a:latin typeface="Times New Roman"/>
                          <a:ea typeface="Times New Roman"/>
                          <a:cs typeface="Times New Roman"/>
                        </a:rPr>
                        <a:t>    </a:t>
                      </a:r>
                      <a:r>
                        <a:rPr lang="en-US" sz="2400" b="1" dirty="0" smtClean="0">
                          <a:latin typeface="Times New Roman"/>
                          <a:ea typeface="Times New Roman"/>
                          <a:cs typeface="Times New Roman"/>
                        </a:rPr>
                        <a:t>          30</a:t>
                      </a:r>
                      <a:endParaRPr lang="en-US" sz="2400"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0"/>
            <a:ext cx="9144000" cy="1908215"/>
          </a:xfrm>
          <a:prstGeom prst="rect">
            <a:avLst/>
          </a:prstGeom>
          <a:noFill/>
        </p:spPr>
        <p:txBody>
          <a:bodyPr wrap="square" rtlCol="0">
            <a:spAutoFit/>
          </a:bodyPr>
          <a:lstStyle/>
          <a:p>
            <a:endParaRPr lang="en-US" dirty="0" smtClean="0"/>
          </a:p>
          <a:p>
            <a:r>
              <a:rPr lang="en-US" sz="3600" b="1" dirty="0" smtClean="0">
                <a:solidFill>
                  <a:schemeClr val="accent2"/>
                </a:solidFill>
                <a:latin typeface="Times New Roman" pitchFamily="18" charset="0"/>
                <a:cs typeface="Times New Roman" pitchFamily="18" charset="0"/>
              </a:rPr>
              <a:t>COMPONENT 3: </a:t>
            </a:r>
            <a:r>
              <a:rPr lang="en-US" sz="3200" b="1" dirty="0" smtClean="0">
                <a:latin typeface="Times New Roman" pitchFamily="18" charset="0"/>
                <a:cs typeface="Times New Roman" pitchFamily="18" charset="0"/>
              </a:rPr>
              <a:t>Competency Analysis: elements identified for training.</a:t>
            </a:r>
          </a:p>
          <a:p>
            <a:endParaRPr lang="en-US" sz="3200" dirty="0"/>
          </a:p>
        </p:txBody>
      </p:sp>
      <p:graphicFrame>
        <p:nvGraphicFramePr>
          <p:cNvPr id="4" name="Table 3"/>
          <p:cNvGraphicFramePr>
            <a:graphicFrameLocks noGrp="1"/>
          </p:cNvGraphicFramePr>
          <p:nvPr/>
        </p:nvGraphicFramePr>
        <p:xfrm>
          <a:off x="1143000" y="2362200"/>
          <a:ext cx="7010400" cy="3581400"/>
        </p:xfrm>
        <a:graphic>
          <a:graphicData uri="http://schemas.openxmlformats.org/drawingml/2006/table">
            <a:tbl>
              <a:tblPr firstRow="1" bandRow="1">
                <a:tableStyleId>{93296810-A885-4BE3-A3E7-6D5BEEA58F35}</a:tableStyleId>
              </a:tblPr>
              <a:tblGrid>
                <a:gridCol w="3583093"/>
                <a:gridCol w="3427307"/>
              </a:tblGrid>
              <a:tr h="596900">
                <a:tc>
                  <a:txBody>
                    <a:bodyPr/>
                    <a:lstStyle/>
                    <a:p>
                      <a:pPr marL="0" marR="0">
                        <a:lnSpc>
                          <a:spcPct val="115000"/>
                        </a:lnSpc>
                        <a:spcBef>
                          <a:spcPts val="0"/>
                        </a:spcBef>
                        <a:spcAft>
                          <a:spcPts val="0"/>
                        </a:spcAft>
                      </a:pPr>
                      <a:r>
                        <a:rPr lang="en-US" sz="3200" dirty="0">
                          <a:latin typeface="Times New Roman" pitchFamily="18" charset="0"/>
                          <a:cs typeface="Times New Roman" pitchFamily="18" charset="0"/>
                        </a:rPr>
                        <a:t>ELEMENTS</a:t>
                      </a:r>
                      <a:endParaRPr lang="en-US" sz="3200"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3200" dirty="0">
                          <a:latin typeface="Times New Roman" pitchFamily="18" charset="0"/>
                          <a:cs typeface="Times New Roman" pitchFamily="18" charset="0"/>
                        </a:rPr>
                        <a:t>FREQUENCY</a:t>
                      </a:r>
                      <a:endParaRPr lang="en-US" sz="3200"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6900">
                <a:tc>
                  <a:txBody>
                    <a:bodyPr/>
                    <a:lstStyle/>
                    <a:p>
                      <a:pPr marL="0" marR="0">
                        <a:lnSpc>
                          <a:spcPct val="115000"/>
                        </a:lnSpc>
                        <a:spcBef>
                          <a:spcPts val="0"/>
                        </a:spcBef>
                        <a:spcAft>
                          <a:spcPts val="0"/>
                        </a:spcAft>
                      </a:pPr>
                      <a:r>
                        <a:rPr lang="en-US" sz="3200" b="1" dirty="0"/>
                        <a:t>Use of Morse Scale</a:t>
                      </a:r>
                      <a:endParaRPr lang="en-US" sz="3200" b="1"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3200" b="1"/>
                        <a:t>46</a:t>
                      </a:r>
                      <a:endParaRPr lang="en-US" sz="3200" b="1">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6900">
                <a:tc>
                  <a:txBody>
                    <a:bodyPr/>
                    <a:lstStyle/>
                    <a:p>
                      <a:pPr marL="0" marR="0">
                        <a:lnSpc>
                          <a:spcPct val="115000"/>
                        </a:lnSpc>
                        <a:spcBef>
                          <a:spcPts val="0"/>
                        </a:spcBef>
                        <a:spcAft>
                          <a:spcPts val="0"/>
                        </a:spcAft>
                      </a:pPr>
                      <a:r>
                        <a:rPr lang="en-US" sz="3200" b="1" dirty="0"/>
                        <a:t>Tracheostomy Care</a:t>
                      </a:r>
                      <a:endParaRPr lang="en-US" sz="3200" b="1"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3200" b="1" dirty="0"/>
                        <a:t>45</a:t>
                      </a:r>
                      <a:endParaRPr lang="en-US" sz="3200" b="1"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6900">
                <a:tc>
                  <a:txBody>
                    <a:bodyPr/>
                    <a:lstStyle/>
                    <a:p>
                      <a:pPr marL="0" marR="0">
                        <a:lnSpc>
                          <a:spcPct val="115000"/>
                        </a:lnSpc>
                        <a:spcBef>
                          <a:spcPts val="0"/>
                        </a:spcBef>
                        <a:spcAft>
                          <a:spcPts val="0"/>
                        </a:spcAft>
                      </a:pPr>
                      <a:r>
                        <a:rPr lang="en-US" sz="3200" b="1" dirty="0"/>
                        <a:t>Use of Braden Scale</a:t>
                      </a:r>
                      <a:endParaRPr lang="en-US" sz="3200" b="1"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3200" b="1" dirty="0"/>
                        <a:t>45</a:t>
                      </a:r>
                      <a:endParaRPr lang="en-US" sz="3200" b="1"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6900">
                <a:tc>
                  <a:txBody>
                    <a:bodyPr/>
                    <a:lstStyle/>
                    <a:p>
                      <a:pPr marL="0" marR="0">
                        <a:lnSpc>
                          <a:spcPct val="115000"/>
                        </a:lnSpc>
                        <a:spcBef>
                          <a:spcPts val="0"/>
                        </a:spcBef>
                        <a:spcAft>
                          <a:spcPts val="0"/>
                        </a:spcAft>
                      </a:pPr>
                      <a:r>
                        <a:rPr lang="en-US" sz="3200" b="1" dirty="0"/>
                        <a:t>Use of Defibrillator</a:t>
                      </a:r>
                      <a:endParaRPr lang="en-US" sz="3200" b="1"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3200" b="1" dirty="0"/>
                        <a:t>39</a:t>
                      </a:r>
                      <a:endParaRPr lang="en-US" sz="3200" b="1"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6900">
                <a:tc>
                  <a:txBody>
                    <a:bodyPr/>
                    <a:lstStyle/>
                    <a:p>
                      <a:pPr marL="0" marR="0">
                        <a:lnSpc>
                          <a:spcPct val="115000"/>
                        </a:lnSpc>
                        <a:spcBef>
                          <a:spcPts val="0"/>
                        </a:spcBef>
                        <a:spcAft>
                          <a:spcPts val="0"/>
                        </a:spcAft>
                      </a:pPr>
                      <a:r>
                        <a:rPr lang="en-US" sz="3200" b="1"/>
                        <a:t>Care of Drains</a:t>
                      </a:r>
                      <a:endParaRPr lang="en-US" sz="3200" b="1">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3200" b="1" dirty="0"/>
                        <a:t>16</a:t>
                      </a:r>
                      <a:endParaRPr lang="en-US" sz="3200" b="1"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p:nvPr/>
        </p:nvGraphicFramePr>
        <p:xfrm>
          <a:off x="762000" y="1066800"/>
          <a:ext cx="7772400" cy="51054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0" y="6172200"/>
            <a:ext cx="9144000" cy="984885"/>
          </a:xfrm>
          <a:prstGeom prst="rect">
            <a:avLst/>
          </a:prstGeom>
          <a:noFill/>
        </p:spPr>
        <p:txBody>
          <a:bodyPr wrap="square" rtlCol="0">
            <a:spAutoFit/>
          </a:bodyPr>
          <a:lstStyle/>
          <a:p>
            <a:r>
              <a:rPr lang="en-US" dirty="0" smtClean="0"/>
              <a:t>                    </a:t>
            </a:r>
            <a:r>
              <a:rPr lang="en-US" sz="2000" b="1" dirty="0" smtClean="0"/>
              <a:t>Figure 2: Priority areas in which Training is required (Absolute numbers)</a:t>
            </a:r>
          </a:p>
          <a:p>
            <a:r>
              <a:rPr lang="en-US" sz="2000" b="1" dirty="0" smtClean="0"/>
              <a:t> </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52400"/>
            <a:ext cx="9144000" cy="1754326"/>
          </a:xfrm>
          <a:prstGeom prst="rect">
            <a:avLst/>
          </a:prstGeom>
          <a:noFill/>
        </p:spPr>
        <p:txBody>
          <a:bodyPr wrap="square" rtlCol="0">
            <a:spAutoFit/>
          </a:bodyPr>
          <a:lstStyle/>
          <a:p>
            <a:r>
              <a:rPr lang="en-US" sz="3600" b="1" dirty="0" smtClean="0">
                <a:solidFill>
                  <a:schemeClr val="accent2"/>
                </a:solidFill>
                <a:latin typeface="Times New Roman" pitchFamily="18" charset="0"/>
                <a:cs typeface="Times New Roman" pitchFamily="18" charset="0"/>
              </a:rPr>
              <a:t>COMPONENT 4: </a:t>
            </a:r>
            <a:r>
              <a:rPr lang="en-US" sz="3600" b="1" dirty="0" smtClean="0">
                <a:latin typeface="Times New Roman" pitchFamily="18" charset="0"/>
                <a:cs typeface="Times New Roman" pitchFamily="18" charset="0"/>
              </a:rPr>
              <a:t>Elements identified in which on the job assistance is required.</a:t>
            </a:r>
          </a:p>
          <a:p>
            <a:endParaRPr lang="en-US" sz="3600" dirty="0"/>
          </a:p>
        </p:txBody>
      </p:sp>
      <p:graphicFrame>
        <p:nvGraphicFramePr>
          <p:cNvPr id="4" name="Table 3"/>
          <p:cNvGraphicFramePr>
            <a:graphicFrameLocks noGrp="1"/>
          </p:cNvGraphicFramePr>
          <p:nvPr/>
        </p:nvGraphicFramePr>
        <p:xfrm>
          <a:off x="1219200" y="2209800"/>
          <a:ext cx="6553200" cy="3886201"/>
        </p:xfrm>
        <a:graphic>
          <a:graphicData uri="http://schemas.openxmlformats.org/drawingml/2006/table">
            <a:tbl>
              <a:tblPr firstRow="1" bandRow="1">
                <a:tableStyleId>{F5AB1C69-6EDB-4FF4-983F-18BD219EF322}</a:tableStyleId>
              </a:tblPr>
              <a:tblGrid>
                <a:gridCol w="3158169"/>
                <a:gridCol w="3395031"/>
              </a:tblGrid>
              <a:tr h="889686">
                <a:tc>
                  <a:txBody>
                    <a:bodyPr/>
                    <a:lstStyle/>
                    <a:p>
                      <a:pPr marL="0" marR="0" algn="l">
                        <a:lnSpc>
                          <a:spcPct val="115000"/>
                        </a:lnSpc>
                        <a:spcBef>
                          <a:spcPts val="0"/>
                        </a:spcBef>
                        <a:spcAft>
                          <a:spcPts val="0"/>
                        </a:spcAft>
                      </a:pPr>
                      <a:r>
                        <a:rPr lang="en-US" sz="3600" dirty="0"/>
                        <a:t>ELEMENT</a:t>
                      </a:r>
                      <a:endParaRPr lang="en-US" sz="3600"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3600" dirty="0"/>
                        <a:t>FREQUENCY</a:t>
                      </a:r>
                      <a:endParaRPr lang="en-US" sz="3600"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9303">
                <a:tc>
                  <a:txBody>
                    <a:bodyPr/>
                    <a:lstStyle/>
                    <a:p>
                      <a:pPr marL="0" marR="0" algn="l">
                        <a:lnSpc>
                          <a:spcPct val="115000"/>
                        </a:lnSpc>
                        <a:spcBef>
                          <a:spcPts val="0"/>
                        </a:spcBef>
                        <a:spcAft>
                          <a:spcPts val="0"/>
                        </a:spcAft>
                      </a:pPr>
                      <a:r>
                        <a:rPr lang="en-US" sz="2400" dirty="0"/>
                        <a:t>Use of HIS</a:t>
                      </a:r>
                      <a:endParaRPr lang="en-US" sz="2400"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400"/>
                        <a:t>32</a:t>
                      </a:r>
                      <a:endParaRPr lang="en-US" sz="240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9303">
                <a:tc>
                  <a:txBody>
                    <a:bodyPr/>
                    <a:lstStyle/>
                    <a:p>
                      <a:pPr marL="0" marR="0" algn="l">
                        <a:lnSpc>
                          <a:spcPct val="115000"/>
                        </a:lnSpc>
                        <a:spcBef>
                          <a:spcPts val="0"/>
                        </a:spcBef>
                        <a:spcAft>
                          <a:spcPts val="0"/>
                        </a:spcAft>
                      </a:pPr>
                      <a:r>
                        <a:rPr lang="en-US" sz="2400" dirty="0"/>
                        <a:t>Use of Syringe Pump</a:t>
                      </a:r>
                      <a:endParaRPr lang="en-US" sz="2400"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400" dirty="0"/>
                        <a:t>26</a:t>
                      </a:r>
                      <a:endParaRPr lang="en-US" sz="2400"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9303">
                <a:tc>
                  <a:txBody>
                    <a:bodyPr/>
                    <a:lstStyle/>
                    <a:p>
                      <a:pPr marL="0" marR="0" algn="l">
                        <a:lnSpc>
                          <a:spcPct val="115000"/>
                        </a:lnSpc>
                        <a:spcBef>
                          <a:spcPts val="0"/>
                        </a:spcBef>
                        <a:spcAft>
                          <a:spcPts val="0"/>
                        </a:spcAft>
                      </a:pPr>
                      <a:r>
                        <a:rPr lang="en-US" sz="2400"/>
                        <a:t>Tracheostomy Care</a:t>
                      </a:r>
                      <a:endParaRPr lang="en-US" sz="240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400" dirty="0"/>
                        <a:t>25</a:t>
                      </a:r>
                      <a:endParaRPr lang="en-US" sz="2400"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9303">
                <a:tc>
                  <a:txBody>
                    <a:bodyPr/>
                    <a:lstStyle/>
                    <a:p>
                      <a:pPr marL="0" marR="0" algn="l">
                        <a:lnSpc>
                          <a:spcPct val="115000"/>
                        </a:lnSpc>
                        <a:spcBef>
                          <a:spcPts val="0"/>
                        </a:spcBef>
                        <a:spcAft>
                          <a:spcPts val="0"/>
                        </a:spcAft>
                      </a:pPr>
                      <a:r>
                        <a:rPr lang="en-US" sz="2400"/>
                        <a:t>Use of Braden Scale</a:t>
                      </a:r>
                      <a:endParaRPr lang="en-US" sz="240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400" dirty="0"/>
                        <a:t>24</a:t>
                      </a:r>
                      <a:endParaRPr lang="en-US" sz="2400"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9303">
                <a:tc>
                  <a:txBody>
                    <a:bodyPr/>
                    <a:lstStyle/>
                    <a:p>
                      <a:pPr marL="0" marR="0" algn="l">
                        <a:lnSpc>
                          <a:spcPct val="115000"/>
                        </a:lnSpc>
                        <a:spcBef>
                          <a:spcPts val="0"/>
                        </a:spcBef>
                        <a:spcAft>
                          <a:spcPts val="0"/>
                        </a:spcAft>
                      </a:pPr>
                      <a:r>
                        <a:rPr lang="en-US" sz="2400"/>
                        <a:t>Blood Transfusion</a:t>
                      </a:r>
                      <a:endParaRPr lang="en-US" sz="240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2400" dirty="0"/>
                        <a:t>24</a:t>
                      </a:r>
                      <a:endParaRPr lang="en-US" sz="2400"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p:nvPr/>
        </p:nvGraphicFramePr>
        <p:xfrm>
          <a:off x="914400" y="1066800"/>
          <a:ext cx="7239000" cy="51816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0" y="6324600"/>
            <a:ext cx="9144000" cy="400110"/>
          </a:xfrm>
          <a:prstGeom prst="rect">
            <a:avLst/>
          </a:prstGeom>
          <a:noFill/>
        </p:spPr>
        <p:txBody>
          <a:bodyPr wrap="square" rtlCol="0">
            <a:spAutoFit/>
          </a:bodyPr>
          <a:lstStyle/>
          <a:p>
            <a:r>
              <a:rPr lang="en-US" dirty="0" smtClean="0"/>
              <a:t>                 </a:t>
            </a:r>
            <a:r>
              <a:rPr lang="en-US" sz="2000" b="1" dirty="0" smtClean="0"/>
              <a:t>Figure 3: Areas according to priority in which assistance is required</a:t>
            </a:r>
            <a:endParaRPr lang="en-US" sz="20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52400"/>
            <a:ext cx="9144000" cy="6678751"/>
          </a:xfrm>
          <a:prstGeom prst="rect">
            <a:avLst/>
          </a:prstGeom>
          <a:noFill/>
        </p:spPr>
        <p:txBody>
          <a:bodyPr wrap="square" rtlCol="0">
            <a:spAutoFit/>
          </a:bodyPr>
          <a:lstStyle/>
          <a:p>
            <a:pPr lvl="0"/>
            <a:r>
              <a:rPr lang="en-US" sz="3600" b="1" dirty="0" smtClean="0">
                <a:solidFill>
                  <a:schemeClr val="accent2"/>
                </a:solidFill>
                <a:latin typeface="Times New Roman" pitchFamily="18" charset="0"/>
                <a:cs typeface="Times New Roman" pitchFamily="18" charset="0"/>
              </a:rPr>
              <a:t>COMPONENT 5: </a:t>
            </a:r>
            <a:r>
              <a:rPr lang="en-US" sz="3200" dirty="0" smtClean="0">
                <a:latin typeface="Times New Roman" pitchFamily="18" charset="0"/>
                <a:cs typeface="Times New Roman" pitchFamily="18" charset="0"/>
              </a:rPr>
              <a:t>Based upon the knowledge questionnaire, the knowledge level of the nurses was categorized as the following:</a:t>
            </a:r>
          </a:p>
          <a:p>
            <a:pPr lvl="0"/>
            <a:r>
              <a:rPr lang="en-US" sz="3200" dirty="0" smtClean="0">
                <a:latin typeface="Times New Roman" pitchFamily="18" charset="0"/>
                <a:cs typeface="Times New Roman" pitchFamily="18" charset="0"/>
              </a:rPr>
              <a:t>                   Inadequate = &lt; 50%</a:t>
            </a:r>
          </a:p>
          <a:p>
            <a:pPr lvl="0"/>
            <a:r>
              <a:rPr lang="en-US" sz="3200" dirty="0" smtClean="0">
                <a:latin typeface="Times New Roman" pitchFamily="18" charset="0"/>
                <a:cs typeface="Times New Roman" pitchFamily="18" charset="0"/>
              </a:rPr>
              <a:t>                   Moderately adequate = 50-75%</a:t>
            </a:r>
          </a:p>
          <a:p>
            <a:pPr lvl="0"/>
            <a:r>
              <a:rPr lang="en-US" sz="3200" dirty="0" smtClean="0">
                <a:latin typeface="Times New Roman" pitchFamily="18" charset="0"/>
                <a:cs typeface="Times New Roman" pitchFamily="18" charset="0"/>
              </a:rPr>
              <a:t>                   Adequate = &gt; 75%</a:t>
            </a:r>
          </a:p>
          <a:p>
            <a:pPr lvl="0"/>
            <a:endParaRPr lang="en-US" sz="3200" dirty="0" smtClean="0">
              <a:latin typeface="Times New Roman" pitchFamily="18" charset="0"/>
              <a:cs typeface="Times New Roman" pitchFamily="18" charset="0"/>
            </a:endParaRPr>
          </a:p>
          <a:p>
            <a:pPr lvl="0"/>
            <a:endParaRPr lang="en-US" sz="3200" dirty="0" smtClean="0">
              <a:latin typeface="Times New Roman" pitchFamily="18" charset="0"/>
              <a:cs typeface="Times New Roman" pitchFamily="18" charset="0"/>
            </a:endParaRPr>
          </a:p>
          <a:p>
            <a:pPr lvl="0"/>
            <a:endParaRPr lang="en-US" sz="3200" dirty="0" smtClean="0">
              <a:latin typeface="Times New Roman" pitchFamily="18" charset="0"/>
              <a:cs typeface="Times New Roman" pitchFamily="18" charset="0"/>
            </a:endParaRPr>
          </a:p>
          <a:p>
            <a:pPr lvl="0"/>
            <a:endParaRPr lang="en-US" sz="3200" dirty="0" smtClean="0">
              <a:latin typeface="Times New Roman" pitchFamily="18" charset="0"/>
              <a:cs typeface="Times New Roman" pitchFamily="18" charset="0"/>
            </a:endParaRPr>
          </a:p>
          <a:p>
            <a:pPr lvl="0"/>
            <a:endParaRPr lang="en-US" sz="3200" dirty="0" smtClean="0">
              <a:latin typeface="Times New Roman" pitchFamily="18" charset="0"/>
              <a:cs typeface="Times New Roman" pitchFamily="18" charset="0"/>
            </a:endParaRPr>
          </a:p>
          <a:p>
            <a:pPr lvl="0"/>
            <a:endParaRPr lang="en-US" sz="3600" b="1" dirty="0" smtClean="0">
              <a:latin typeface="Times New Roman" pitchFamily="18" charset="0"/>
              <a:cs typeface="Times New Roman" pitchFamily="18" charset="0"/>
            </a:endParaRPr>
          </a:p>
          <a:p>
            <a:endParaRPr lang="en-US" sz="3600" dirty="0"/>
          </a:p>
        </p:txBody>
      </p:sp>
      <p:graphicFrame>
        <p:nvGraphicFramePr>
          <p:cNvPr id="4" name="Table 3"/>
          <p:cNvGraphicFramePr>
            <a:graphicFrameLocks noGrp="1"/>
          </p:cNvGraphicFramePr>
          <p:nvPr/>
        </p:nvGraphicFramePr>
        <p:xfrm>
          <a:off x="838200" y="3810000"/>
          <a:ext cx="7467600" cy="2502632"/>
        </p:xfrm>
        <a:graphic>
          <a:graphicData uri="http://schemas.openxmlformats.org/drawingml/2006/table">
            <a:tbl>
              <a:tblPr firstRow="1" bandRow="1">
                <a:tableStyleId>{0E3FDE45-AF77-4B5C-9715-49D594BDF05E}</a:tableStyleId>
              </a:tblPr>
              <a:tblGrid>
                <a:gridCol w="990600"/>
                <a:gridCol w="3254141"/>
                <a:gridCol w="3222859"/>
              </a:tblGrid>
              <a:tr h="979725">
                <a:tc>
                  <a:txBody>
                    <a:bodyPr/>
                    <a:lstStyle/>
                    <a:p>
                      <a:pPr marL="0" marR="0">
                        <a:lnSpc>
                          <a:spcPct val="150000"/>
                        </a:lnSpc>
                        <a:spcBef>
                          <a:spcPts val="0"/>
                        </a:spcBef>
                        <a:spcAft>
                          <a:spcPts val="0"/>
                        </a:spcAft>
                      </a:pPr>
                      <a:r>
                        <a:rPr lang="en-US" sz="2400" dirty="0">
                          <a:latin typeface="Times New Roman" pitchFamily="18" charset="0"/>
                          <a:cs typeface="Times New Roman" pitchFamily="18" charset="0"/>
                        </a:rPr>
                        <a:t>S NO.</a:t>
                      </a:r>
                      <a:endParaRPr lang="en-US" sz="2400"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50000"/>
                        </a:lnSpc>
                        <a:spcBef>
                          <a:spcPts val="0"/>
                        </a:spcBef>
                        <a:spcAft>
                          <a:spcPts val="0"/>
                        </a:spcAft>
                      </a:pPr>
                      <a:r>
                        <a:rPr lang="en-US" sz="2400" dirty="0" smtClean="0">
                          <a:latin typeface="Times New Roman" pitchFamily="18" charset="0"/>
                          <a:cs typeface="Times New Roman" pitchFamily="18" charset="0"/>
                        </a:rPr>
                        <a:t>KNOWLEDGE </a:t>
                      </a:r>
                      <a:r>
                        <a:rPr lang="en-US" sz="2400" dirty="0">
                          <a:latin typeface="Times New Roman" pitchFamily="18" charset="0"/>
                          <a:cs typeface="Times New Roman" pitchFamily="18" charset="0"/>
                        </a:rPr>
                        <a:t>LEVEL</a:t>
                      </a:r>
                      <a:endParaRPr lang="en-US" sz="2400"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50000"/>
                        </a:lnSpc>
                        <a:spcBef>
                          <a:spcPts val="0"/>
                        </a:spcBef>
                        <a:spcAft>
                          <a:spcPts val="0"/>
                        </a:spcAft>
                      </a:pPr>
                      <a:r>
                        <a:rPr lang="en-US" sz="2400" dirty="0">
                          <a:latin typeface="Times New Roman" pitchFamily="18" charset="0"/>
                          <a:cs typeface="Times New Roman" pitchFamily="18" charset="0"/>
                        </a:rPr>
                        <a:t>PERCENTAGE  OF   NURSES</a:t>
                      </a:r>
                      <a:endParaRPr lang="en-US" sz="2400"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69599">
                <a:tc>
                  <a:txBody>
                    <a:bodyPr/>
                    <a:lstStyle/>
                    <a:p>
                      <a:pPr marL="0" marR="0">
                        <a:lnSpc>
                          <a:spcPct val="150000"/>
                        </a:lnSpc>
                        <a:spcBef>
                          <a:spcPts val="0"/>
                        </a:spcBef>
                        <a:spcAft>
                          <a:spcPts val="0"/>
                        </a:spcAft>
                      </a:pPr>
                      <a:r>
                        <a:rPr lang="en-US" sz="2000" b="1" dirty="0">
                          <a:latin typeface="Times New Roman" pitchFamily="18" charset="0"/>
                          <a:cs typeface="Times New Roman" pitchFamily="18" charset="0"/>
                        </a:rPr>
                        <a:t>    1.</a:t>
                      </a:r>
                      <a:endParaRPr lang="en-US" sz="2000" b="1"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50000"/>
                        </a:lnSpc>
                        <a:spcBef>
                          <a:spcPts val="0"/>
                        </a:spcBef>
                        <a:spcAft>
                          <a:spcPts val="0"/>
                        </a:spcAft>
                      </a:pPr>
                      <a:r>
                        <a:rPr lang="en-US" sz="2000" b="1">
                          <a:latin typeface="Times New Roman" pitchFamily="18" charset="0"/>
                          <a:cs typeface="Times New Roman" pitchFamily="18" charset="0"/>
                        </a:rPr>
                        <a:t>               Inadequate</a:t>
                      </a:r>
                      <a:endParaRPr lang="en-US" sz="2000" b="1">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50000"/>
                        </a:lnSpc>
                        <a:spcBef>
                          <a:spcPts val="0"/>
                        </a:spcBef>
                        <a:spcAft>
                          <a:spcPts val="0"/>
                        </a:spcAft>
                      </a:pPr>
                      <a:r>
                        <a:rPr lang="en-US" sz="2000" b="1">
                          <a:latin typeface="Times New Roman" pitchFamily="18" charset="0"/>
                          <a:cs typeface="Times New Roman" pitchFamily="18" charset="0"/>
                        </a:rPr>
                        <a:t>               37%</a:t>
                      </a:r>
                      <a:endParaRPr lang="en-US" sz="2000" b="1">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1876">
                <a:tc>
                  <a:txBody>
                    <a:bodyPr/>
                    <a:lstStyle/>
                    <a:p>
                      <a:pPr marL="0" marR="0">
                        <a:lnSpc>
                          <a:spcPct val="150000"/>
                        </a:lnSpc>
                        <a:spcBef>
                          <a:spcPts val="0"/>
                        </a:spcBef>
                        <a:spcAft>
                          <a:spcPts val="0"/>
                        </a:spcAft>
                      </a:pPr>
                      <a:r>
                        <a:rPr lang="en-US" sz="2000" b="1" dirty="0">
                          <a:latin typeface="Times New Roman" pitchFamily="18" charset="0"/>
                          <a:cs typeface="Times New Roman" pitchFamily="18" charset="0"/>
                        </a:rPr>
                        <a:t>    2.</a:t>
                      </a:r>
                      <a:endParaRPr lang="en-US" sz="2000" b="1"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50000"/>
                        </a:lnSpc>
                        <a:spcBef>
                          <a:spcPts val="0"/>
                        </a:spcBef>
                        <a:spcAft>
                          <a:spcPts val="0"/>
                        </a:spcAft>
                      </a:pPr>
                      <a:r>
                        <a:rPr lang="en-US" sz="2000" b="1" dirty="0">
                          <a:latin typeface="Times New Roman" pitchFamily="18" charset="0"/>
                          <a:cs typeface="Times New Roman" pitchFamily="18" charset="0"/>
                        </a:rPr>
                        <a:t>     Moderately Adequate</a:t>
                      </a:r>
                      <a:endParaRPr lang="en-US" sz="2000" b="1"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50000"/>
                        </a:lnSpc>
                        <a:spcBef>
                          <a:spcPts val="0"/>
                        </a:spcBef>
                        <a:spcAft>
                          <a:spcPts val="0"/>
                        </a:spcAft>
                      </a:pPr>
                      <a:r>
                        <a:rPr lang="en-US" sz="2000" b="1" dirty="0">
                          <a:latin typeface="Times New Roman" pitchFamily="18" charset="0"/>
                          <a:cs typeface="Times New Roman" pitchFamily="18" charset="0"/>
                        </a:rPr>
                        <a:t>               56%</a:t>
                      </a:r>
                      <a:endParaRPr lang="en-US" sz="2000" b="1"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69599">
                <a:tc>
                  <a:txBody>
                    <a:bodyPr/>
                    <a:lstStyle/>
                    <a:p>
                      <a:pPr marL="0" marR="0">
                        <a:lnSpc>
                          <a:spcPct val="150000"/>
                        </a:lnSpc>
                        <a:spcBef>
                          <a:spcPts val="0"/>
                        </a:spcBef>
                        <a:spcAft>
                          <a:spcPts val="0"/>
                        </a:spcAft>
                      </a:pPr>
                      <a:r>
                        <a:rPr lang="en-US" sz="2000" b="1">
                          <a:latin typeface="Times New Roman" pitchFamily="18" charset="0"/>
                          <a:cs typeface="Times New Roman" pitchFamily="18" charset="0"/>
                        </a:rPr>
                        <a:t>    3.</a:t>
                      </a:r>
                      <a:endParaRPr lang="en-US" sz="2000" b="1">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50000"/>
                        </a:lnSpc>
                        <a:spcBef>
                          <a:spcPts val="0"/>
                        </a:spcBef>
                        <a:spcAft>
                          <a:spcPts val="0"/>
                        </a:spcAft>
                      </a:pPr>
                      <a:r>
                        <a:rPr lang="en-US" sz="2000" b="1" dirty="0">
                          <a:latin typeface="Times New Roman" pitchFamily="18" charset="0"/>
                          <a:cs typeface="Times New Roman" pitchFamily="18" charset="0"/>
                        </a:rPr>
                        <a:t>               Adequate</a:t>
                      </a:r>
                      <a:endParaRPr lang="en-US" sz="2000" b="1"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50000"/>
                        </a:lnSpc>
                        <a:spcBef>
                          <a:spcPts val="0"/>
                        </a:spcBef>
                        <a:spcAft>
                          <a:spcPts val="0"/>
                        </a:spcAft>
                      </a:pPr>
                      <a:r>
                        <a:rPr lang="en-US" sz="2000" b="1" dirty="0">
                          <a:latin typeface="Times New Roman" pitchFamily="18" charset="0"/>
                          <a:cs typeface="Times New Roman" pitchFamily="18" charset="0"/>
                        </a:rPr>
                        <a:t>                7%</a:t>
                      </a:r>
                      <a:endParaRPr lang="en-US" sz="2000" b="1" dirty="0">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7153573"/>
          </a:xfrm>
          <a:prstGeom prst="rect">
            <a:avLst/>
          </a:prstGeom>
          <a:solidFill>
            <a:schemeClr val="accent2">
              <a:lumMod val="40000"/>
              <a:lumOff val="60000"/>
            </a:schemeClr>
          </a:solidFill>
        </p:spPr>
        <p:txBody>
          <a:bodyPr wrap="square" rtlCol="0">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dirty="0"/>
              <a:t> </a:t>
            </a:r>
            <a:r>
              <a:rPr lang="en-US" dirty="0" smtClean="0"/>
              <a:t>                 </a:t>
            </a:r>
            <a:r>
              <a:rPr lang="en-US" sz="6600" dirty="0" smtClean="0">
                <a:latin typeface="Algerian" pitchFamily="82" charset="0"/>
                <a:cs typeface="Times New Roman" pitchFamily="18" charset="0"/>
              </a:rPr>
              <a:t>ABOUT HOSPITAL</a:t>
            </a:r>
          </a:p>
          <a:p>
            <a:endParaRPr lang="en-US" sz="6600" dirty="0" smtClean="0">
              <a:latin typeface="Algerian" pitchFamily="82" charset="0"/>
              <a:cs typeface="Times New Roman" pitchFamily="18" charset="0"/>
            </a:endParaRPr>
          </a:p>
          <a:p>
            <a:endParaRPr lang="en-US" sz="6600" dirty="0" smtClean="0">
              <a:latin typeface="Algerian" pitchFamily="82" charset="0"/>
              <a:cs typeface="Times New Roman" pitchFamily="18" charset="0"/>
            </a:endParaRPr>
          </a:p>
          <a:p>
            <a:endParaRPr lang="en-US" sz="66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p:nvPr/>
        </p:nvGraphicFramePr>
        <p:xfrm>
          <a:off x="1143000" y="1066800"/>
          <a:ext cx="6477000" cy="47244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0" y="6019800"/>
            <a:ext cx="9144000" cy="369332"/>
          </a:xfrm>
          <a:prstGeom prst="rect">
            <a:avLst/>
          </a:prstGeom>
          <a:noFill/>
        </p:spPr>
        <p:txBody>
          <a:bodyPr wrap="square" rtlCol="0">
            <a:spAutoFit/>
          </a:bodyPr>
          <a:lstStyle/>
          <a:p>
            <a:r>
              <a:rPr lang="en-US" b="1" dirty="0" smtClean="0"/>
              <a:t>                    Figure 4: Categorization of nurses according to their knowledge level</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04800"/>
            <a:ext cx="9144000" cy="1138773"/>
          </a:xfrm>
          <a:prstGeom prst="rect">
            <a:avLst/>
          </a:prstGeom>
          <a:noFill/>
        </p:spPr>
        <p:txBody>
          <a:bodyPr wrap="square" rtlCol="0">
            <a:spAutoFit/>
          </a:bodyPr>
          <a:lstStyle/>
          <a:p>
            <a:r>
              <a:rPr lang="en-US" sz="3600" b="1" dirty="0" smtClean="0">
                <a:solidFill>
                  <a:schemeClr val="accent2"/>
                </a:solidFill>
                <a:latin typeface="Times New Roman" pitchFamily="18" charset="0"/>
                <a:cs typeface="Times New Roman" pitchFamily="18" charset="0"/>
              </a:rPr>
              <a:t>COMPONENT 6: </a:t>
            </a:r>
            <a:r>
              <a:rPr lang="en-US" sz="3200" b="1" dirty="0" smtClean="0"/>
              <a:t>Trend analysis of inadequacy of knowledge level with respect to experience.</a:t>
            </a:r>
            <a:endParaRPr lang="en-US" sz="3200" dirty="0"/>
          </a:p>
        </p:txBody>
      </p:sp>
      <p:graphicFrame>
        <p:nvGraphicFramePr>
          <p:cNvPr id="5" name="Table 4"/>
          <p:cNvGraphicFramePr>
            <a:graphicFrameLocks noGrp="1"/>
          </p:cNvGraphicFramePr>
          <p:nvPr/>
        </p:nvGraphicFramePr>
        <p:xfrm>
          <a:off x="990600" y="2514600"/>
          <a:ext cx="7162800" cy="3266188"/>
        </p:xfrm>
        <a:graphic>
          <a:graphicData uri="http://schemas.openxmlformats.org/drawingml/2006/table">
            <a:tbl>
              <a:tblPr firstRow="1" bandRow="1">
                <a:tableStyleId>{00A15C55-8517-42AA-B614-E9B94910E393}</a:tableStyleId>
              </a:tblPr>
              <a:tblGrid>
                <a:gridCol w="3581400"/>
                <a:gridCol w="3581400"/>
              </a:tblGrid>
              <a:tr h="370840">
                <a:tc>
                  <a:txBody>
                    <a:bodyPr/>
                    <a:lstStyle/>
                    <a:p>
                      <a:pPr marL="0" marR="0">
                        <a:lnSpc>
                          <a:spcPct val="115000"/>
                        </a:lnSpc>
                        <a:spcBef>
                          <a:spcPts val="0"/>
                        </a:spcBef>
                        <a:spcAft>
                          <a:spcPts val="0"/>
                        </a:spcAft>
                      </a:pPr>
                      <a:r>
                        <a:rPr lang="en-US" sz="2400" dirty="0"/>
                        <a:t>EXPERIENCE IN YEARS</a:t>
                      </a:r>
                      <a:endParaRPr lang="en-US" sz="2400"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dirty="0"/>
                        <a:t>PERCENTAGE OF NURSES WITH INADEQUATE KNOWLEDGE LEVEL</a:t>
                      </a:r>
                      <a:endParaRPr lang="en-US" sz="2400"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marR="0">
                        <a:lnSpc>
                          <a:spcPct val="115000"/>
                        </a:lnSpc>
                        <a:spcBef>
                          <a:spcPts val="0"/>
                        </a:spcBef>
                        <a:spcAft>
                          <a:spcPts val="0"/>
                        </a:spcAft>
                      </a:pPr>
                      <a:r>
                        <a:rPr lang="en-US" sz="2400"/>
                        <a:t>FRESHER</a:t>
                      </a:r>
                      <a:endParaRPr lang="en-US" sz="240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dirty="0"/>
                        <a:t>33%</a:t>
                      </a:r>
                      <a:endParaRPr lang="en-US" sz="2400"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marR="0">
                        <a:lnSpc>
                          <a:spcPct val="115000"/>
                        </a:lnSpc>
                        <a:spcBef>
                          <a:spcPts val="0"/>
                        </a:spcBef>
                        <a:spcAft>
                          <a:spcPts val="0"/>
                        </a:spcAft>
                      </a:pPr>
                      <a:r>
                        <a:rPr lang="en-US" sz="2400"/>
                        <a:t>WITH 1-3 YEARS OF EXPERIENCE</a:t>
                      </a:r>
                      <a:endParaRPr lang="en-US" sz="240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dirty="0"/>
                        <a:t>26%</a:t>
                      </a:r>
                      <a:endParaRPr lang="en-US" sz="2400"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marR="0">
                        <a:lnSpc>
                          <a:spcPct val="115000"/>
                        </a:lnSpc>
                        <a:spcBef>
                          <a:spcPts val="0"/>
                        </a:spcBef>
                        <a:spcAft>
                          <a:spcPts val="0"/>
                        </a:spcAft>
                      </a:pPr>
                      <a:r>
                        <a:rPr lang="en-US" sz="2400"/>
                        <a:t>WITH 3-6 YEARS OF EXPERIENCE</a:t>
                      </a:r>
                      <a:endParaRPr lang="en-US" sz="240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dirty="0"/>
                        <a:t>50%</a:t>
                      </a:r>
                      <a:endParaRPr lang="en-US" sz="2400"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p:nvPr/>
        </p:nvGraphicFramePr>
        <p:xfrm>
          <a:off x="990600" y="1295400"/>
          <a:ext cx="6781800" cy="4267199"/>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0" y="5638800"/>
            <a:ext cx="9144000" cy="923330"/>
          </a:xfrm>
          <a:prstGeom prst="rect">
            <a:avLst/>
          </a:prstGeom>
          <a:noFill/>
        </p:spPr>
        <p:txBody>
          <a:bodyPr wrap="square" rtlCol="0">
            <a:spAutoFit/>
          </a:bodyPr>
          <a:lstStyle/>
          <a:p>
            <a:r>
              <a:rPr lang="en-US" b="1" dirty="0" smtClean="0"/>
              <a:t>                  Figure 5: Percentage of nurses with inadequate knowledge level</a:t>
            </a:r>
            <a:endParaRPr lang="en-US" dirty="0" smtClean="0"/>
          </a:p>
          <a:p>
            <a:r>
              <a:rPr lang="en-US" b="1" dirty="0" smtClean="0"/>
              <a:t> </a:t>
            </a:r>
            <a:endParaRPr lang="en-US"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228600"/>
            <a:ext cx="9144000" cy="1754326"/>
          </a:xfrm>
          <a:prstGeom prst="rect">
            <a:avLst/>
          </a:prstGeom>
          <a:noFill/>
        </p:spPr>
        <p:txBody>
          <a:bodyPr wrap="square" rtlCol="0">
            <a:spAutoFit/>
          </a:bodyPr>
          <a:lstStyle/>
          <a:p>
            <a:r>
              <a:rPr lang="en-US" sz="3600" b="1" dirty="0" smtClean="0">
                <a:solidFill>
                  <a:schemeClr val="accent2"/>
                </a:solidFill>
                <a:latin typeface="Times New Roman" pitchFamily="18" charset="0"/>
                <a:cs typeface="Times New Roman" pitchFamily="18" charset="0"/>
              </a:rPr>
              <a:t>COMPONENT 7: </a:t>
            </a:r>
            <a:r>
              <a:rPr lang="en-US" sz="3600" b="1" dirty="0" smtClean="0">
                <a:latin typeface="Times New Roman" pitchFamily="18" charset="0"/>
                <a:cs typeface="Times New Roman" pitchFamily="18" charset="0"/>
              </a:rPr>
              <a:t>Willingness to take education and training programs</a:t>
            </a:r>
          </a:p>
          <a:p>
            <a:endParaRPr lang="en-US" sz="3600" dirty="0"/>
          </a:p>
        </p:txBody>
      </p:sp>
      <p:graphicFrame>
        <p:nvGraphicFramePr>
          <p:cNvPr id="4" name="Table 3"/>
          <p:cNvGraphicFramePr>
            <a:graphicFrameLocks noGrp="1"/>
          </p:cNvGraphicFramePr>
          <p:nvPr/>
        </p:nvGraphicFramePr>
        <p:xfrm>
          <a:off x="609600" y="2285999"/>
          <a:ext cx="7696200" cy="3810000"/>
        </p:xfrm>
        <a:graphic>
          <a:graphicData uri="http://schemas.openxmlformats.org/drawingml/2006/table">
            <a:tbl>
              <a:tblPr firstRow="1" bandRow="1">
                <a:tableStyleId>{7DF18680-E054-41AD-8BC1-D1AEF772440D}</a:tableStyleId>
              </a:tblPr>
              <a:tblGrid>
                <a:gridCol w="1143000"/>
                <a:gridCol w="3886200"/>
                <a:gridCol w="2667000"/>
              </a:tblGrid>
              <a:tr h="2788700">
                <a:tc>
                  <a:txBody>
                    <a:bodyPr/>
                    <a:lstStyle/>
                    <a:p>
                      <a:pPr marL="0" marR="0">
                        <a:lnSpc>
                          <a:spcPct val="150000"/>
                        </a:lnSpc>
                        <a:spcBef>
                          <a:spcPts val="0"/>
                        </a:spcBef>
                        <a:spcAft>
                          <a:spcPts val="0"/>
                        </a:spcAft>
                      </a:pPr>
                      <a:r>
                        <a:rPr lang="en-US" sz="2800" b="1" dirty="0"/>
                        <a:t>SNO.</a:t>
                      </a:r>
                      <a:endParaRPr lang="en-US" sz="2800" b="1"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50000"/>
                        </a:lnSpc>
                        <a:spcBef>
                          <a:spcPts val="0"/>
                        </a:spcBef>
                        <a:spcAft>
                          <a:spcPts val="0"/>
                        </a:spcAft>
                      </a:pPr>
                      <a:r>
                        <a:rPr lang="en-US" sz="2800" b="1" dirty="0"/>
                        <a:t>WILLING TO UNDERTAKE EDUCATION AND TRAINING PROGRAM</a:t>
                      </a:r>
                      <a:endParaRPr lang="en-US" sz="2800" b="1"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50000"/>
                        </a:lnSpc>
                        <a:spcBef>
                          <a:spcPts val="0"/>
                        </a:spcBef>
                        <a:spcAft>
                          <a:spcPts val="0"/>
                        </a:spcAft>
                      </a:pPr>
                      <a:r>
                        <a:rPr lang="en-US" sz="2800" b="1" dirty="0"/>
                        <a:t>PERCENTAGE OF NURSES</a:t>
                      </a:r>
                      <a:endParaRPr lang="en-US" sz="2800" b="1"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0650">
                <a:tc>
                  <a:txBody>
                    <a:bodyPr/>
                    <a:lstStyle/>
                    <a:p>
                      <a:pPr marL="0" marR="0">
                        <a:lnSpc>
                          <a:spcPct val="150000"/>
                        </a:lnSpc>
                        <a:spcBef>
                          <a:spcPts val="0"/>
                        </a:spcBef>
                        <a:spcAft>
                          <a:spcPts val="0"/>
                        </a:spcAft>
                      </a:pPr>
                      <a:r>
                        <a:rPr lang="en-US" sz="2400" b="1"/>
                        <a:t>   1.</a:t>
                      </a:r>
                      <a:endParaRPr lang="en-US" sz="2400" b="1">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50000"/>
                        </a:lnSpc>
                        <a:spcBef>
                          <a:spcPts val="0"/>
                        </a:spcBef>
                        <a:spcAft>
                          <a:spcPts val="0"/>
                        </a:spcAft>
                      </a:pPr>
                      <a:r>
                        <a:rPr lang="en-US" sz="2400" b="1" dirty="0"/>
                        <a:t>YES</a:t>
                      </a:r>
                      <a:endParaRPr lang="en-US" sz="2400" b="1"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50000"/>
                        </a:lnSpc>
                        <a:spcBef>
                          <a:spcPts val="0"/>
                        </a:spcBef>
                        <a:spcAft>
                          <a:spcPts val="0"/>
                        </a:spcAft>
                      </a:pPr>
                      <a:r>
                        <a:rPr lang="en-US" sz="2400" b="1" dirty="0"/>
                        <a:t>93%</a:t>
                      </a:r>
                      <a:endParaRPr lang="en-US" sz="2400" b="1"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0650">
                <a:tc>
                  <a:txBody>
                    <a:bodyPr/>
                    <a:lstStyle/>
                    <a:p>
                      <a:pPr marL="0" marR="0">
                        <a:lnSpc>
                          <a:spcPct val="150000"/>
                        </a:lnSpc>
                        <a:spcBef>
                          <a:spcPts val="0"/>
                        </a:spcBef>
                        <a:spcAft>
                          <a:spcPts val="0"/>
                        </a:spcAft>
                      </a:pPr>
                      <a:r>
                        <a:rPr lang="en-US" sz="2400" b="1"/>
                        <a:t>   2.</a:t>
                      </a:r>
                      <a:endParaRPr lang="en-US" sz="2400" b="1">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50000"/>
                        </a:lnSpc>
                        <a:spcBef>
                          <a:spcPts val="0"/>
                        </a:spcBef>
                        <a:spcAft>
                          <a:spcPts val="0"/>
                        </a:spcAft>
                      </a:pPr>
                      <a:r>
                        <a:rPr lang="en-US" sz="2400" b="1"/>
                        <a:t>NO</a:t>
                      </a:r>
                      <a:endParaRPr lang="en-US" sz="2400" b="1">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50000"/>
                        </a:lnSpc>
                        <a:spcBef>
                          <a:spcPts val="0"/>
                        </a:spcBef>
                        <a:spcAft>
                          <a:spcPts val="0"/>
                        </a:spcAft>
                      </a:pPr>
                      <a:r>
                        <a:rPr lang="en-US" sz="2400" b="1" dirty="0"/>
                        <a:t>7%</a:t>
                      </a:r>
                      <a:endParaRPr lang="en-US" sz="2400" b="1"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p:nvPr/>
        </p:nvGraphicFramePr>
        <p:xfrm>
          <a:off x="761999" y="914400"/>
          <a:ext cx="7315201" cy="50292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0" y="6019800"/>
            <a:ext cx="9144000" cy="400110"/>
          </a:xfrm>
          <a:prstGeom prst="rect">
            <a:avLst/>
          </a:prstGeom>
          <a:noFill/>
        </p:spPr>
        <p:txBody>
          <a:bodyPr wrap="square" rtlCol="0">
            <a:spAutoFit/>
          </a:bodyPr>
          <a:lstStyle/>
          <a:p>
            <a:r>
              <a:rPr lang="en-US" sz="2000" b="1" dirty="0" smtClean="0"/>
              <a:t>              Figure 6: Percentage of nurses willing to undertake training programs</a:t>
            </a:r>
            <a:endParaRPr lang="en-US" sz="2000"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228600"/>
            <a:ext cx="9144000" cy="1754326"/>
          </a:xfrm>
          <a:prstGeom prst="rect">
            <a:avLst/>
          </a:prstGeom>
          <a:noFill/>
        </p:spPr>
        <p:txBody>
          <a:bodyPr wrap="square" rtlCol="0">
            <a:spAutoFit/>
          </a:bodyPr>
          <a:lstStyle/>
          <a:p>
            <a:r>
              <a:rPr lang="en-US" sz="3600" b="1" dirty="0" smtClean="0">
                <a:solidFill>
                  <a:schemeClr val="accent2"/>
                </a:solidFill>
                <a:latin typeface="Times New Roman" pitchFamily="18" charset="0"/>
                <a:cs typeface="Times New Roman" pitchFamily="18" charset="0"/>
              </a:rPr>
              <a:t>COMPONENT 8: </a:t>
            </a:r>
            <a:r>
              <a:rPr lang="en-US" sz="3600" b="1" dirty="0" smtClean="0">
                <a:latin typeface="Times New Roman" pitchFamily="18" charset="0"/>
                <a:cs typeface="Times New Roman" pitchFamily="18" charset="0"/>
              </a:rPr>
              <a:t>. Rating of the current Training sessions as per the nurses.</a:t>
            </a:r>
          </a:p>
          <a:p>
            <a:endParaRPr lang="en-US" sz="3600" dirty="0"/>
          </a:p>
        </p:txBody>
      </p:sp>
      <p:graphicFrame>
        <p:nvGraphicFramePr>
          <p:cNvPr id="4" name="Table 3"/>
          <p:cNvGraphicFramePr>
            <a:graphicFrameLocks noGrp="1"/>
          </p:cNvGraphicFramePr>
          <p:nvPr/>
        </p:nvGraphicFramePr>
        <p:xfrm>
          <a:off x="685801" y="1905000"/>
          <a:ext cx="7848600" cy="4130040"/>
        </p:xfrm>
        <a:graphic>
          <a:graphicData uri="http://schemas.openxmlformats.org/drawingml/2006/table">
            <a:tbl>
              <a:tblPr firstRow="1" bandRow="1">
                <a:tableStyleId>{10A1B5D5-9B99-4C35-A422-299274C87663}</a:tableStyleId>
              </a:tblPr>
              <a:tblGrid>
                <a:gridCol w="1219200"/>
                <a:gridCol w="4064000"/>
                <a:gridCol w="2565400"/>
              </a:tblGrid>
              <a:tr h="1671795">
                <a:tc>
                  <a:txBody>
                    <a:bodyPr/>
                    <a:lstStyle/>
                    <a:p>
                      <a:pPr marL="0" marR="0">
                        <a:lnSpc>
                          <a:spcPct val="150000"/>
                        </a:lnSpc>
                        <a:spcBef>
                          <a:spcPts val="0"/>
                        </a:spcBef>
                        <a:spcAft>
                          <a:spcPts val="0"/>
                        </a:spcAft>
                      </a:pPr>
                      <a:r>
                        <a:rPr lang="en-US" sz="3200" b="1" dirty="0"/>
                        <a:t>S NO.</a:t>
                      </a:r>
                      <a:endParaRPr lang="en-US" sz="3200" b="1"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50000"/>
                        </a:lnSpc>
                        <a:spcBef>
                          <a:spcPts val="0"/>
                        </a:spcBef>
                        <a:spcAft>
                          <a:spcPts val="0"/>
                        </a:spcAft>
                      </a:pPr>
                      <a:r>
                        <a:rPr lang="en-US" sz="3200" b="1" dirty="0"/>
                        <a:t>RATE THE TRAINING SESSIONS</a:t>
                      </a:r>
                      <a:endParaRPr lang="en-US" sz="3200" b="1"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50000"/>
                        </a:lnSpc>
                        <a:spcBef>
                          <a:spcPts val="0"/>
                        </a:spcBef>
                        <a:spcAft>
                          <a:spcPts val="0"/>
                        </a:spcAft>
                      </a:pPr>
                      <a:r>
                        <a:rPr lang="en-US" sz="3200" b="1" dirty="0"/>
                        <a:t>PERCENTAGE OF NURSES</a:t>
                      </a:r>
                      <a:endParaRPr lang="en-US" sz="3200" b="1"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32493">
                <a:tc>
                  <a:txBody>
                    <a:bodyPr/>
                    <a:lstStyle/>
                    <a:p>
                      <a:pPr marL="0" marR="0">
                        <a:lnSpc>
                          <a:spcPct val="150000"/>
                        </a:lnSpc>
                        <a:spcBef>
                          <a:spcPts val="0"/>
                        </a:spcBef>
                        <a:spcAft>
                          <a:spcPts val="0"/>
                        </a:spcAft>
                      </a:pPr>
                      <a:r>
                        <a:rPr lang="en-US" sz="2800" b="1" dirty="0"/>
                        <a:t>1.</a:t>
                      </a:r>
                      <a:endParaRPr lang="en-US" sz="2800" b="1"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50000"/>
                        </a:lnSpc>
                        <a:spcBef>
                          <a:spcPts val="0"/>
                        </a:spcBef>
                        <a:spcAft>
                          <a:spcPts val="0"/>
                        </a:spcAft>
                      </a:pPr>
                      <a:r>
                        <a:rPr lang="en-US" sz="2800" b="1"/>
                        <a:t>Needs Improvement</a:t>
                      </a:r>
                      <a:endParaRPr lang="en-US" sz="2800" b="1">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50000"/>
                        </a:lnSpc>
                        <a:spcBef>
                          <a:spcPts val="0"/>
                        </a:spcBef>
                        <a:spcAft>
                          <a:spcPts val="0"/>
                        </a:spcAft>
                      </a:pPr>
                      <a:r>
                        <a:rPr lang="en-US" sz="2800" b="1" dirty="0"/>
                        <a:t>40%</a:t>
                      </a:r>
                      <a:endParaRPr lang="en-US" sz="2800" b="1"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08584">
                <a:tc>
                  <a:txBody>
                    <a:bodyPr/>
                    <a:lstStyle/>
                    <a:p>
                      <a:pPr marL="0" marR="0">
                        <a:lnSpc>
                          <a:spcPct val="150000"/>
                        </a:lnSpc>
                        <a:spcBef>
                          <a:spcPts val="0"/>
                        </a:spcBef>
                        <a:spcAft>
                          <a:spcPts val="0"/>
                        </a:spcAft>
                      </a:pPr>
                      <a:r>
                        <a:rPr lang="en-US" sz="2800" b="1" dirty="0"/>
                        <a:t>2.</a:t>
                      </a:r>
                      <a:endParaRPr lang="en-US" sz="2800" b="1"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50000"/>
                        </a:lnSpc>
                        <a:spcBef>
                          <a:spcPts val="0"/>
                        </a:spcBef>
                        <a:spcAft>
                          <a:spcPts val="0"/>
                        </a:spcAft>
                      </a:pPr>
                      <a:r>
                        <a:rPr lang="en-US" sz="2800" b="1" dirty="0"/>
                        <a:t>Satisfactory</a:t>
                      </a:r>
                      <a:endParaRPr lang="en-US" sz="2800" b="1"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50000"/>
                        </a:lnSpc>
                        <a:spcBef>
                          <a:spcPts val="0"/>
                        </a:spcBef>
                        <a:spcAft>
                          <a:spcPts val="0"/>
                        </a:spcAft>
                      </a:pPr>
                      <a:r>
                        <a:rPr lang="en-US" sz="2800" b="1"/>
                        <a:t>28%</a:t>
                      </a:r>
                      <a:endParaRPr lang="en-US" sz="2800" b="1">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08584">
                <a:tc>
                  <a:txBody>
                    <a:bodyPr/>
                    <a:lstStyle/>
                    <a:p>
                      <a:pPr marL="0" marR="0">
                        <a:lnSpc>
                          <a:spcPct val="150000"/>
                        </a:lnSpc>
                        <a:spcBef>
                          <a:spcPts val="0"/>
                        </a:spcBef>
                        <a:spcAft>
                          <a:spcPts val="0"/>
                        </a:spcAft>
                      </a:pPr>
                      <a:r>
                        <a:rPr lang="en-US" sz="2800" b="1"/>
                        <a:t>3.</a:t>
                      </a:r>
                      <a:endParaRPr lang="en-US" sz="2800" b="1">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50000"/>
                        </a:lnSpc>
                        <a:spcBef>
                          <a:spcPts val="0"/>
                        </a:spcBef>
                        <a:spcAft>
                          <a:spcPts val="0"/>
                        </a:spcAft>
                      </a:pPr>
                      <a:r>
                        <a:rPr lang="en-US" sz="2800" b="1" dirty="0"/>
                        <a:t>Good</a:t>
                      </a:r>
                      <a:endParaRPr lang="en-US" sz="2800" b="1"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50000"/>
                        </a:lnSpc>
                        <a:spcBef>
                          <a:spcPts val="0"/>
                        </a:spcBef>
                        <a:spcAft>
                          <a:spcPts val="0"/>
                        </a:spcAft>
                      </a:pPr>
                      <a:r>
                        <a:rPr lang="en-US" sz="2800" b="1"/>
                        <a:t>32%</a:t>
                      </a:r>
                      <a:endParaRPr lang="en-US" sz="2800" b="1">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08584">
                <a:tc>
                  <a:txBody>
                    <a:bodyPr/>
                    <a:lstStyle/>
                    <a:p>
                      <a:pPr marL="0" marR="0">
                        <a:lnSpc>
                          <a:spcPct val="150000"/>
                        </a:lnSpc>
                        <a:spcBef>
                          <a:spcPts val="0"/>
                        </a:spcBef>
                        <a:spcAft>
                          <a:spcPts val="0"/>
                        </a:spcAft>
                      </a:pPr>
                      <a:r>
                        <a:rPr lang="en-US" sz="2800" b="1"/>
                        <a:t>4.</a:t>
                      </a:r>
                      <a:endParaRPr lang="en-US" sz="2800" b="1">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50000"/>
                        </a:lnSpc>
                        <a:spcBef>
                          <a:spcPts val="0"/>
                        </a:spcBef>
                        <a:spcAft>
                          <a:spcPts val="0"/>
                        </a:spcAft>
                      </a:pPr>
                      <a:r>
                        <a:rPr lang="en-US" sz="2800" b="1" dirty="0"/>
                        <a:t>Excellent</a:t>
                      </a:r>
                      <a:endParaRPr lang="en-US" sz="2800" b="1"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50000"/>
                        </a:lnSpc>
                        <a:spcBef>
                          <a:spcPts val="0"/>
                        </a:spcBef>
                        <a:spcAft>
                          <a:spcPts val="0"/>
                        </a:spcAft>
                      </a:pPr>
                      <a:r>
                        <a:rPr lang="en-US" sz="2800" b="1" dirty="0"/>
                        <a:t>0%</a:t>
                      </a:r>
                      <a:endParaRPr lang="en-US" sz="2800" b="1"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p:nvPr/>
        </p:nvGraphicFramePr>
        <p:xfrm>
          <a:off x="990600" y="914400"/>
          <a:ext cx="7315200" cy="53340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0" y="6324600"/>
            <a:ext cx="9144000" cy="400110"/>
          </a:xfrm>
          <a:prstGeom prst="rect">
            <a:avLst/>
          </a:prstGeom>
          <a:noFill/>
        </p:spPr>
        <p:txBody>
          <a:bodyPr wrap="square" rtlCol="0">
            <a:spAutoFit/>
          </a:bodyPr>
          <a:lstStyle/>
          <a:p>
            <a:r>
              <a:rPr lang="en-US" sz="2000" b="1" dirty="0" smtClean="0"/>
              <a:t>                  Figure 7: Rating of the current Training sessions as per the nurses</a:t>
            </a:r>
            <a:endParaRPr lang="en-US" sz="2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381000"/>
            <a:ext cx="9144000" cy="1754326"/>
          </a:xfrm>
          <a:prstGeom prst="rect">
            <a:avLst/>
          </a:prstGeom>
          <a:noFill/>
        </p:spPr>
        <p:txBody>
          <a:bodyPr wrap="square" rtlCol="0">
            <a:spAutoFit/>
          </a:bodyPr>
          <a:lstStyle/>
          <a:p>
            <a:r>
              <a:rPr lang="en-US" sz="3600" b="1" dirty="0" smtClean="0">
                <a:solidFill>
                  <a:schemeClr val="accent2"/>
                </a:solidFill>
                <a:latin typeface="Times New Roman" pitchFamily="18" charset="0"/>
                <a:cs typeface="Times New Roman" pitchFamily="18" charset="0"/>
              </a:rPr>
              <a:t>COMPONENT 9: </a:t>
            </a:r>
            <a:r>
              <a:rPr lang="en-US" sz="3600" b="1" dirty="0" smtClean="0">
                <a:latin typeface="Times New Roman" pitchFamily="18" charset="0"/>
                <a:cs typeface="Times New Roman" pitchFamily="18" charset="0"/>
              </a:rPr>
              <a:t>The preferred modes of teaching were identified.</a:t>
            </a:r>
            <a:r>
              <a:rPr lang="en-US" sz="3600" b="1" dirty="0" smtClean="0">
                <a:solidFill>
                  <a:schemeClr val="accent2"/>
                </a:solidFill>
                <a:latin typeface="Times New Roman" pitchFamily="18" charset="0"/>
                <a:cs typeface="Times New Roman" pitchFamily="18" charset="0"/>
              </a:rPr>
              <a:t> </a:t>
            </a:r>
          </a:p>
          <a:p>
            <a:endParaRPr lang="en-US" sz="3600" dirty="0"/>
          </a:p>
        </p:txBody>
      </p:sp>
      <p:graphicFrame>
        <p:nvGraphicFramePr>
          <p:cNvPr id="4" name="Table 3"/>
          <p:cNvGraphicFramePr>
            <a:graphicFrameLocks noGrp="1"/>
          </p:cNvGraphicFramePr>
          <p:nvPr/>
        </p:nvGraphicFramePr>
        <p:xfrm>
          <a:off x="609600" y="1752600"/>
          <a:ext cx="7696200" cy="4896295"/>
        </p:xfrm>
        <a:graphic>
          <a:graphicData uri="http://schemas.openxmlformats.org/drawingml/2006/table">
            <a:tbl>
              <a:tblPr firstRow="1" bandRow="1">
                <a:tableStyleId>{0E3FDE45-AF77-4B5C-9715-49D594BDF05E}</a:tableStyleId>
              </a:tblPr>
              <a:tblGrid>
                <a:gridCol w="990600"/>
                <a:gridCol w="4191000"/>
                <a:gridCol w="2514600"/>
              </a:tblGrid>
              <a:tr h="1417320">
                <a:tc>
                  <a:txBody>
                    <a:bodyPr/>
                    <a:lstStyle/>
                    <a:p>
                      <a:pPr marL="0" marR="0">
                        <a:lnSpc>
                          <a:spcPct val="150000"/>
                        </a:lnSpc>
                        <a:spcBef>
                          <a:spcPts val="0"/>
                        </a:spcBef>
                        <a:spcAft>
                          <a:spcPts val="0"/>
                        </a:spcAft>
                      </a:pPr>
                      <a:r>
                        <a:rPr lang="en-US" sz="2400" dirty="0"/>
                        <a:t>S NO.</a:t>
                      </a:r>
                      <a:endParaRPr lang="en-US" sz="2400" b="1"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50000"/>
                        </a:lnSpc>
                        <a:spcBef>
                          <a:spcPts val="0"/>
                        </a:spcBef>
                        <a:spcAft>
                          <a:spcPts val="0"/>
                        </a:spcAft>
                      </a:pPr>
                      <a:r>
                        <a:rPr lang="en-US" sz="2400" dirty="0"/>
                        <a:t> MODES OF TEACHING</a:t>
                      </a:r>
                      <a:endParaRPr lang="en-US" sz="2400" b="1"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50000"/>
                        </a:lnSpc>
                        <a:spcBef>
                          <a:spcPts val="0"/>
                        </a:spcBef>
                        <a:spcAft>
                          <a:spcPts val="0"/>
                        </a:spcAft>
                      </a:pPr>
                      <a:r>
                        <a:rPr lang="en-US" sz="2400" dirty="0"/>
                        <a:t>PERCENTAGE OF NURSES PREFERRED</a:t>
                      </a:r>
                      <a:endParaRPr lang="en-US" sz="2400" b="1"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72440">
                <a:tc>
                  <a:txBody>
                    <a:bodyPr/>
                    <a:lstStyle/>
                    <a:p>
                      <a:pPr marL="0" marR="0">
                        <a:lnSpc>
                          <a:spcPct val="150000"/>
                        </a:lnSpc>
                        <a:spcBef>
                          <a:spcPts val="0"/>
                        </a:spcBef>
                        <a:spcAft>
                          <a:spcPts val="0"/>
                        </a:spcAft>
                      </a:pPr>
                      <a:r>
                        <a:rPr lang="en-US" sz="2000"/>
                        <a:t>1.</a:t>
                      </a:r>
                      <a:endParaRPr lang="en-US" sz="2000" b="1">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50000"/>
                        </a:lnSpc>
                        <a:spcBef>
                          <a:spcPts val="0"/>
                        </a:spcBef>
                        <a:spcAft>
                          <a:spcPts val="0"/>
                        </a:spcAft>
                      </a:pPr>
                      <a:r>
                        <a:rPr lang="en-US" sz="2000" dirty="0"/>
                        <a:t>Formal Sessions</a:t>
                      </a:r>
                      <a:endParaRPr lang="en-US" sz="2000" b="1"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50000"/>
                        </a:lnSpc>
                        <a:spcBef>
                          <a:spcPts val="0"/>
                        </a:spcBef>
                        <a:spcAft>
                          <a:spcPts val="0"/>
                        </a:spcAft>
                      </a:pPr>
                      <a:r>
                        <a:rPr lang="en-US" sz="2000"/>
                        <a:t>35%</a:t>
                      </a:r>
                      <a:endParaRPr lang="en-US" sz="2000" b="1">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72440">
                <a:tc>
                  <a:txBody>
                    <a:bodyPr/>
                    <a:lstStyle/>
                    <a:p>
                      <a:pPr marL="0" marR="0">
                        <a:lnSpc>
                          <a:spcPct val="150000"/>
                        </a:lnSpc>
                        <a:spcBef>
                          <a:spcPts val="0"/>
                        </a:spcBef>
                        <a:spcAft>
                          <a:spcPts val="0"/>
                        </a:spcAft>
                      </a:pPr>
                      <a:r>
                        <a:rPr lang="en-US" sz="2000"/>
                        <a:t>2.</a:t>
                      </a:r>
                      <a:endParaRPr lang="en-US" sz="2000" b="1">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50000"/>
                        </a:lnSpc>
                        <a:spcBef>
                          <a:spcPts val="0"/>
                        </a:spcBef>
                        <a:spcAft>
                          <a:spcPts val="0"/>
                        </a:spcAft>
                      </a:pPr>
                      <a:r>
                        <a:rPr lang="en-US" sz="2000" dirty="0"/>
                        <a:t>Face to Face Sessions</a:t>
                      </a:r>
                      <a:endParaRPr lang="en-US" sz="2000" b="1"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50000"/>
                        </a:lnSpc>
                        <a:spcBef>
                          <a:spcPts val="0"/>
                        </a:spcBef>
                        <a:spcAft>
                          <a:spcPts val="0"/>
                        </a:spcAft>
                      </a:pPr>
                      <a:r>
                        <a:rPr lang="en-US" sz="2000"/>
                        <a:t>25%</a:t>
                      </a:r>
                      <a:endParaRPr lang="en-US" sz="2000" b="1">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72440">
                <a:tc>
                  <a:txBody>
                    <a:bodyPr/>
                    <a:lstStyle/>
                    <a:p>
                      <a:pPr marL="0" marR="0">
                        <a:lnSpc>
                          <a:spcPct val="150000"/>
                        </a:lnSpc>
                        <a:spcBef>
                          <a:spcPts val="0"/>
                        </a:spcBef>
                        <a:spcAft>
                          <a:spcPts val="0"/>
                        </a:spcAft>
                      </a:pPr>
                      <a:r>
                        <a:rPr lang="en-US" sz="2000"/>
                        <a:t>3.</a:t>
                      </a:r>
                      <a:endParaRPr lang="en-US" sz="2000" b="1">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50000"/>
                        </a:lnSpc>
                        <a:spcBef>
                          <a:spcPts val="0"/>
                        </a:spcBef>
                        <a:spcAft>
                          <a:spcPts val="0"/>
                        </a:spcAft>
                      </a:pPr>
                      <a:r>
                        <a:rPr lang="en-US" sz="2000" dirty="0"/>
                        <a:t>Session in a Clinic Setting</a:t>
                      </a:r>
                      <a:endParaRPr lang="en-US" sz="2000" b="1"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50000"/>
                        </a:lnSpc>
                        <a:spcBef>
                          <a:spcPts val="0"/>
                        </a:spcBef>
                        <a:spcAft>
                          <a:spcPts val="0"/>
                        </a:spcAft>
                      </a:pPr>
                      <a:r>
                        <a:rPr lang="en-US" sz="2000"/>
                        <a:t>12%</a:t>
                      </a:r>
                      <a:endParaRPr lang="en-US" sz="2000" b="1">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72440">
                <a:tc>
                  <a:txBody>
                    <a:bodyPr/>
                    <a:lstStyle/>
                    <a:p>
                      <a:pPr marL="0" marR="0">
                        <a:lnSpc>
                          <a:spcPct val="150000"/>
                        </a:lnSpc>
                        <a:spcBef>
                          <a:spcPts val="0"/>
                        </a:spcBef>
                        <a:spcAft>
                          <a:spcPts val="0"/>
                        </a:spcAft>
                      </a:pPr>
                      <a:r>
                        <a:rPr lang="en-US" sz="2000"/>
                        <a:t>4.</a:t>
                      </a:r>
                      <a:endParaRPr lang="en-US" sz="2000" b="1">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50000"/>
                        </a:lnSpc>
                        <a:spcBef>
                          <a:spcPts val="0"/>
                        </a:spcBef>
                        <a:spcAft>
                          <a:spcPts val="0"/>
                        </a:spcAft>
                      </a:pPr>
                      <a:r>
                        <a:rPr lang="en-US" sz="2000"/>
                        <a:t>Group Work</a:t>
                      </a:r>
                      <a:endParaRPr lang="en-US" sz="2000" b="1">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50000"/>
                        </a:lnSpc>
                        <a:spcBef>
                          <a:spcPts val="0"/>
                        </a:spcBef>
                        <a:spcAft>
                          <a:spcPts val="0"/>
                        </a:spcAft>
                      </a:pPr>
                      <a:r>
                        <a:rPr lang="en-US" sz="2000"/>
                        <a:t>8%</a:t>
                      </a:r>
                      <a:endParaRPr lang="en-US" sz="2000" b="1">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72440">
                <a:tc>
                  <a:txBody>
                    <a:bodyPr/>
                    <a:lstStyle/>
                    <a:p>
                      <a:pPr marL="0" marR="0">
                        <a:lnSpc>
                          <a:spcPct val="150000"/>
                        </a:lnSpc>
                        <a:spcBef>
                          <a:spcPts val="0"/>
                        </a:spcBef>
                        <a:spcAft>
                          <a:spcPts val="0"/>
                        </a:spcAft>
                      </a:pPr>
                      <a:r>
                        <a:rPr lang="en-US" sz="2000"/>
                        <a:t>5.</a:t>
                      </a:r>
                      <a:endParaRPr lang="en-US" sz="2000" b="1">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50000"/>
                        </a:lnSpc>
                        <a:spcBef>
                          <a:spcPts val="0"/>
                        </a:spcBef>
                        <a:spcAft>
                          <a:spcPts val="0"/>
                        </a:spcAft>
                      </a:pPr>
                      <a:r>
                        <a:rPr lang="en-US" sz="2000"/>
                        <a:t>Weekday Training</a:t>
                      </a:r>
                      <a:endParaRPr lang="en-US" sz="2000" b="1">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50000"/>
                        </a:lnSpc>
                        <a:spcBef>
                          <a:spcPts val="0"/>
                        </a:spcBef>
                        <a:spcAft>
                          <a:spcPts val="0"/>
                        </a:spcAft>
                      </a:pPr>
                      <a:r>
                        <a:rPr lang="en-US" sz="2000" dirty="0"/>
                        <a:t>12%</a:t>
                      </a:r>
                      <a:endParaRPr lang="en-US" sz="2000" b="1"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72440">
                <a:tc>
                  <a:txBody>
                    <a:bodyPr/>
                    <a:lstStyle/>
                    <a:p>
                      <a:pPr marL="0" marR="0">
                        <a:lnSpc>
                          <a:spcPct val="150000"/>
                        </a:lnSpc>
                        <a:spcBef>
                          <a:spcPts val="0"/>
                        </a:spcBef>
                        <a:spcAft>
                          <a:spcPts val="0"/>
                        </a:spcAft>
                      </a:pPr>
                      <a:r>
                        <a:rPr lang="en-US" sz="2000"/>
                        <a:t>6.</a:t>
                      </a:r>
                      <a:endParaRPr lang="en-US" sz="2000" b="1">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50000"/>
                        </a:lnSpc>
                        <a:spcBef>
                          <a:spcPts val="0"/>
                        </a:spcBef>
                        <a:spcAft>
                          <a:spcPts val="0"/>
                        </a:spcAft>
                      </a:pPr>
                      <a:r>
                        <a:rPr lang="en-US" sz="2000"/>
                        <a:t>Weekend Training</a:t>
                      </a:r>
                      <a:endParaRPr lang="en-US" sz="2000" b="1">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50000"/>
                        </a:lnSpc>
                        <a:spcBef>
                          <a:spcPts val="0"/>
                        </a:spcBef>
                        <a:spcAft>
                          <a:spcPts val="0"/>
                        </a:spcAft>
                      </a:pPr>
                      <a:r>
                        <a:rPr lang="en-US" sz="2000" dirty="0"/>
                        <a:t>8%</a:t>
                      </a:r>
                      <a:endParaRPr lang="en-US" sz="2000" b="1"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72440">
                <a:tc>
                  <a:txBody>
                    <a:bodyPr/>
                    <a:lstStyle/>
                    <a:p>
                      <a:pPr marL="0" marR="0">
                        <a:lnSpc>
                          <a:spcPct val="150000"/>
                        </a:lnSpc>
                        <a:spcBef>
                          <a:spcPts val="0"/>
                        </a:spcBef>
                        <a:spcAft>
                          <a:spcPts val="0"/>
                        </a:spcAft>
                      </a:pPr>
                      <a:r>
                        <a:rPr lang="en-US" sz="2000"/>
                        <a:t>7.</a:t>
                      </a:r>
                      <a:endParaRPr lang="en-US" sz="2000" b="1">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50000"/>
                        </a:lnSpc>
                        <a:spcBef>
                          <a:spcPts val="0"/>
                        </a:spcBef>
                        <a:spcAft>
                          <a:spcPts val="0"/>
                        </a:spcAft>
                      </a:pPr>
                      <a:r>
                        <a:rPr lang="en-US" sz="2000"/>
                        <a:t>Night School Training</a:t>
                      </a:r>
                      <a:endParaRPr lang="en-US" sz="2000" b="1">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50000"/>
                        </a:lnSpc>
                        <a:spcBef>
                          <a:spcPts val="0"/>
                        </a:spcBef>
                        <a:spcAft>
                          <a:spcPts val="0"/>
                        </a:spcAft>
                      </a:pPr>
                      <a:r>
                        <a:rPr lang="en-US" sz="2000" dirty="0"/>
                        <a:t>0%</a:t>
                      </a:r>
                      <a:endParaRPr lang="en-US" sz="2000" b="1"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p:nvPr/>
        </p:nvGraphicFramePr>
        <p:xfrm>
          <a:off x="838200" y="1219200"/>
          <a:ext cx="7543800" cy="50292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0" y="6324600"/>
            <a:ext cx="9144000" cy="923330"/>
          </a:xfrm>
          <a:prstGeom prst="rect">
            <a:avLst/>
          </a:prstGeom>
          <a:noFill/>
        </p:spPr>
        <p:txBody>
          <a:bodyPr wrap="square" rtlCol="0">
            <a:spAutoFit/>
          </a:bodyPr>
          <a:lstStyle/>
          <a:p>
            <a:r>
              <a:rPr lang="en-US" b="1" dirty="0" smtClean="0"/>
              <a:t>               Figure 8: Preference of nurses for different modes of teaching</a:t>
            </a:r>
            <a:endParaRPr lang="en-US" dirty="0" smtClean="0"/>
          </a:p>
          <a:p>
            <a:r>
              <a:rPr lang="en-US" b="1" dirty="0" smtClean="0"/>
              <a:t> </a:t>
            </a:r>
            <a:endParaRPr lang="en-US" dirty="0" smtClean="0"/>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28600"/>
            <a:ext cx="9144000" cy="6340197"/>
          </a:xfrm>
          <a:prstGeom prst="rect">
            <a:avLst/>
          </a:prstGeom>
          <a:noFill/>
        </p:spPr>
        <p:txBody>
          <a:bodyPr wrap="square" rtlCol="0">
            <a:spAutoFit/>
          </a:bodyPr>
          <a:lstStyle/>
          <a:p>
            <a:r>
              <a:rPr lang="en-US" sz="3600" b="1" dirty="0" smtClean="0">
                <a:solidFill>
                  <a:schemeClr val="accent2"/>
                </a:solidFill>
                <a:latin typeface="Times New Roman" pitchFamily="18" charset="0"/>
                <a:cs typeface="Times New Roman" pitchFamily="18" charset="0"/>
              </a:rPr>
              <a:t>KEY FINDINGS:</a:t>
            </a:r>
          </a:p>
          <a:p>
            <a:endParaRPr lang="en-US" sz="3600" b="1" dirty="0" smtClean="0">
              <a:solidFill>
                <a:schemeClr val="accent2"/>
              </a:solidFill>
              <a:latin typeface="Times New Roman" pitchFamily="18" charset="0"/>
              <a:cs typeface="Times New Roman" pitchFamily="18" charset="0"/>
            </a:endParaRPr>
          </a:p>
          <a:p>
            <a:pPr lvl="0">
              <a:buFont typeface="Arial" pitchFamily="34" charset="0"/>
              <a:buChar char="•"/>
            </a:pPr>
            <a:r>
              <a:rPr lang="en-US" sz="2800" dirty="0" smtClean="0">
                <a:latin typeface="Times New Roman" pitchFamily="18" charset="0"/>
                <a:cs typeface="Times New Roman" pitchFamily="18" charset="0"/>
              </a:rPr>
              <a:t>The percentage of nurses who required training was found out to be 61% and individual training needs were identified.</a:t>
            </a:r>
          </a:p>
          <a:p>
            <a:pPr lvl="0"/>
            <a:endParaRPr lang="en-US" sz="2800" dirty="0" smtClean="0">
              <a:latin typeface="Times New Roman" pitchFamily="18" charset="0"/>
              <a:cs typeface="Times New Roman" pitchFamily="18" charset="0"/>
            </a:endParaRPr>
          </a:p>
          <a:p>
            <a:pPr lvl="0">
              <a:buFont typeface="Arial" pitchFamily="34" charset="0"/>
              <a:buChar char="•"/>
            </a:pPr>
            <a:r>
              <a:rPr lang="en-US" sz="2800" dirty="0" smtClean="0">
                <a:latin typeface="Times New Roman" pitchFamily="18" charset="0"/>
                <a:cs typeface="Times New Roman" pitchFamily="18" charset="0"/>
              </a:rPr>
              <a:t> The number of nurses who were highly proficient in performing the nursing tasks was 30.</a:t>
            </a:r>
          </a:p>
          <a:p>
            <a:pPr lvl="0"/>
            <a:endParaRPr lang="en-US" sz="2800" dirty="0" smtClean="0">
              <a:latin typeface="Times New Roman" pitchFamily="18" charset="0"/>
              <a:cs typeface="Times New Roman" pitchFamily="18" charset="0"/>
            </a:endParaRPr>
          </a:p>
          <a:p>
            <a:pPr lvl="0">
              <a:buFont typeface="Arial" pitchFamily="34" charset="0"/>
              <a:buChar char="•"/>
            </a:pPr>
            <a:r>
              <a:rPr lang="en-US" sz="2800" dirty="0" smtClean="0">
                <a:latin typeface="Times New Roman" pitchFamily="18" charset="0"/>
                <a:cs typeface="Times New Roman" pitchFamily="18" charset="0"/>
              </a:rPr>
              <a:t>As per the competency checklist, priority wise training need for elements is as follows:</a:t>
            </a:r>
          </a:p>
          <a:p>
            <a:r>
              <a:rPr lang="en-US" sz="2800" dirty="0" smtClean="0">
                <a:latin typeface="Times New Roman" pitchFamily="18" charset="0"/>
                <a:cs typeface="Times New Roman" pitchFamily="18" charset="0"/>
              </a:rPr>
              <a:t> </a:t>
            </a:r>
            <a:r>
              <a:rPr lang="en-US" sz="2800" b="1" dirty="0" smtClean="0">
                <a:solidFill>
                  <a:srgbClr val="C00000"/>
                </a:solidFill>
                <a:latin typeface="Script MT Bold" pitchFamily="66" charset="0"/>
                <a:cs typeface="Times New Roman" pitchFamily="18" charset="0"/>
              </a:rPr>
              <a:t>Use of Morse Scale &gt; Tracheostomy Care &gt; Use of Braden Scale  &gt; Use of Defibrillator &gt; Care of Drains.</a:t>
            </a:r>
            <a:endParaRPr lang="en-US" sz="2800" dirty="0" smtClean="0">
              <a:solidFill>
                <a:srgbClr val="C00000"/>
              </a:solidFill>
              <a:latin typeface="Script MT Bold" pitchFamily="66" charset="0"/>
              <a:cs typeface="Times New Roman" pitchFamily="18" charset="0"/>
            </a:endParaRPr>
          </a:p>
          <a:p>
            <a:endParaRPr lang="en-US" sz="3600" dirty="0" smtClean="0">
              <a:solidFill>
                <a:schemeClr val="accent2"/>
              </a:solidFill>
              <a:latin typeface="Times New Roman" pitchFamily="18" charset="0"/>
              <a:cs typeface="Times New Roman" pitchFamily="18" charset="0"/>
            </a:endParaRP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7509748"/>
          </a:xfrm>
          <a:prstGeom prst="rect">
            <a:avLst/>
          </a:prstGeom>
          <a:noFill/>
        </p:spPr>
        <p:txBody>
          <a:bodyPr wrap="square" rtlCol="0">
            <a:spAutoFit/>
          </a:bodyPr>
          <a:lstStyle/>
          <a:p>
            <a:pPr>
              <a:buFont typeface="Arial" pitchFamily="34" charset="0"/>
              <a:buChar char="•"/>
            </a:pPr>
            <a:endParaRPr lang="en-US" sz="3200" dirty="0" smtClean="0">
              <a:latin typeface="Times New Roman" pitchFamily="18" charset="0"/>
              <a:cs typeface="Times New Roman" pitchFamily="18" charset="0"/>
            </a:endParaRPr>
          </a:p>
          <a:p>
            <a:pPr>
              <a:buFont typeface="Arial" pitchFamily="34" charset="0"/>
              <a:buChar char="•"/>
            </a:pPr>
            <a:r>
              <a:rPr lang="en-US" sz="2800" dirty="0" smtClean="0">
                <a:latin typeface="Times New Roman" pitchFamily="18" charset="0"/>
                <a:cs typeface="Times New Roman" pitchFamily="18" charset="0"/>
              </a:rPr>
              <a:t>SBAMI is </a:t>
            </a:r>
            <a:r>
              <a:rPr lang="en-US" sz="2800" dirty="0">
                <a:latin typeface="Times New Roman" pitchFamily="18" charset="0"/>
                <a:cs typeface="Times New Roman" pitchFamily="18" charset="0"/>
              </a:rPr>
              <a:t>an ISO 9001-2000 and NABH accredited 450 bedded multi-specialty hospital with well equipped NABL accredited laboratory</a:t>
            </a:r>
            <a:r>
              <a:rPr lang="en-US" sz="2800" dirty="0" smtClean="0">
                <a:latin typeface="Times New Roman" pitchFamily="18" charset="0"/>
                <a:cs typeface="Times New Roman" pitchFamily="18" charset="0"/>
              </a:rPr>
              <a:t>.</a:t>
            </a:r>
          </a:p>
          <a:p>
            <a:pPr>
              <a:buFont typeface="Arial" pitchFamily="34" charset="0"/>
              <a:buChar char="•"/>
            </a:pPr>
            <a:endParaRPr lang="en-US" sz="2800" dirty="0">
              <a:latin typeface="Times New Roman" pitchFamily="18" charset="0"/>
              <a:cs typeface="Times New Roman" pitchFamily="18" charset="0"/>
            </a:endParaRPr>
          </a:p>
          <a:p>
            <a:pPr>
              <a:buFont typeface="Arial" pitchFamily="34" charset="0"/>
              <a:buChar char="•"/>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Its Vision is “to </a:t>
            </a:r>
            <a:r>
              <a:rPr lang="en-US" sz="2800" dirty="0">
                <a:latin typeface="Times New Roman" pitchFamily="18" charset="0"/>
                <a:cs typeface="Times New Roman" pitchFamily="18" charset="0"/>
              </a:rPr>
              <a:t>become the largest healthcare provider NGO in the country with the human </a:t>
            </a:r>
            <a:r>
              <a:rPr lang="en-US" sz="2800" dirty="0" smtClean="0">
                <a:latin typeface="Times New Roman" pitchFamily="18" charset="0"/>
                <a:cs typeface="Times New Roman" pitchFamily="18" charset="0"/>
              </a:rPr>
              <a:t>touch”. </a:t>
            </a:r>
            <a:endParaRPr lang="en-US" sz="2800" dirty="0">
              <a:latin typeface="Times New Roman" pitchFamily="18" charset="0"/>
              <a:cs typeface="Times New Roman" pitchFamily="18" charset="0"/>
            </a:endParaRPr>
          </a:p>
          <a:p>
            <a:pPr>
              <a:buFont typeface="Arial" pitchFamily="34" charset="0"/>
              <a:buChar char="•"/>
            </a:pPr>
            <a:endParaRPr lang="en-US" sz="2800" b="1" dirty="0">
              <a:latin typeface="Times New Roman" pitchFamily="18" charset="0"/>
              <a:cs typeface="Times New Roman" pitchFamily="18" charset="0"/>
            </a:endParaRPr>
          </a:p>
          <a:p>
            <a:pPr>
              <a:buFont typeface="Arial" pitchFamily="34" charset="0"/>
              <a:buChar char="•"/>
            </a:pPr>
            <a:r>
              <a:rPr lang="en-US" sz="28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Its Mission is “to </a:t>
            </a:r>
            <a:r>
              <a:rPr lang="en-US" sz="2800" dirty="0">
                <a:latin typeface="Times New Roman" pitchFamily="18" charset="0"/>
                <a:cs typeface="Times New Roman" pitchFamily="18" charset="0"/>
              </a:rPr>
              <a:t>provide world class affordable health care facilities to all sections of the society with a humanitarian touch, whilst maintaining high standards of ethical practices and professional competency with emphasis on training and education leading to </a:t>
            </a:r>
            <a:r>
              <a:rPr lang="en-US" sz="2800" dirty="0" smtClean="0">
                <a:latin typeface="Times New Roman" pitchFamily="18" charset="0"/>
                <a:cs typeface="Times New Roman" pitchFamily="18" charset="0"/>
              </a:rPr>
              <a:t>research”.</a:t>
            </a:r>
            <a:endParaRPr lang="en-US" sz="2800" dirty="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a:p>
            <a:pPr>
              <a:buFont typeface="Arial" pitchFamily="34" charset="0"/>
              <a:buChar char="•"/>
            </a:pPr>
            <a:r>
              <a:rPr lang="en-US" sz="32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It is located in </a:t>
            </a:r>
            <a:r>
              <a:rPr lang="en-IN" sz="2800" dirty="0" smtClean="0"/>
              <a:t>Paschim </a:t>
            </a:r>
            <a:r>
              <a:rPr lang="en-IN" sz="2800" dirty="0"/>
              <a:t>Vihar New Delhi, 110063.</a:t>
            </a:r>
            <a:endParaRPr lang="en-US" sz="2800" dirty="0"/>
          </a:p>
          <a:p>
            <a:pPr>
              <a:buFont typeface="Arial" pitchFamily="34" charset="0"/>
              <a:buChar char="•"/>
            </a:pPr>
            <a:endParaRPr lang="en-US" sz="32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381000"/>
            <a:ext cx="9144000" cy="6463308"/>
          </a:xfrm>
          <a:prstGeom prst="rect">
            <a:avLst/>
          </a:prstGeom>
          <a:noFill/>
        </p:spPr>
        <p:txBody>
          <a:bodyPr wrap="square" rtlCol="0">
            <a:spAutoFit/>
          </a:bodyPr>
          <a:lstStyle/>
          <a:p>
            <a:pPr lvl="0">
              <a:buFont typeface="Arial" pitchFamily="34" charset="0"/>
              <a:buChar char="•"/>
            </a:pPr>
            <a:r>
              <a:rPr lang="en-US" sz="2200" dirty="0" smtClean="0">
                <a:latin typeface="Times New Roman" pitchFamily="18" charset="0"/>
                <a:cs typeface="Times New Roman" pitchFamily="18" charset="0"/>
              </a:rPr>
              <a:t>Priority wise elements identified in which the nurses required assistance are:</a:t>
            </a:r>
          </a:p>
          <a:p>
            <a:r>
              <a:rPr lang="en-US" sz="2200" b="1" dirty="0" smtClean="0">
                <a:latin typeface="Times New Roman" pitchFamily="18" charset="0"/>
                <a:cs typeface="Times New Roman" pitchFamily="18" charset="0"/>
              </a:rPr>
              <a:t> </a:t>
            </a:r>
            <a:r>
              <a:rPr lang="en-US" sz="2200" b="1" dirty="0" smtClean="0">
                <a:solidFill>
                  <a:srgbClr val="C00000"/>
                </a:solidFill>
                <a:latin typeface="Script MT Bold" pitchFamily="66" charset="0"/>
                <a:cs typeface="Times New Roman" pitchFamily="18" charset="0"/>
              </a:rPr>
              <a:t>Use of HIS &gt; Use of Syringe Pump &gt; Tracheostomy Care &gt; Use of Braden Scale &gt; Blood    Transfusion</a:t>
            </a:r>
          </a:p>
          <a:p>
            <a:endParaRPr lang="en-US" sz="2200" dirty="0" smtClean="0">
              <a:latin typeface="Times New Roman" pitchFamily="18" charset="0"/>
              <a:cs typeface="Times New Roman" pitchFamily="18" charset="0"/>
            </a:endParaRPr>
          </a:p>
          <a:p>
            <a:pPr lvl="0">
              <a:buFont typeface="Arial" pitchFamily="34" charset="0"/>
              <a:buChar char="•"/>
            </a:pPr>
            <a:r>
              <a:rPr lang="en-US" sz="2200" dirty="0" smtClean="0">
                <a:latin typeface="Times New Roman" pitchFamily="18" charset="0"/>
                <a:cs typeface="Times New Roman" pitchFamily="18" charset="0"/>
              </a:rPr>
              <a:t>According to the knowledge questionnaire, 37% of the nurses were found inadequate as far as their knowledge is concerned, 56% of the nurses fell in the category of moderately adequate and 7% were rated as adequate.</a:t>
            </a:r>
          </a:p>
          <a:p>
            <a:pPr lvl="0"/>
            <a:r>
              <a:rPr lang="en-US" sz="2200" dirty="0" smtClean="0">
                <a:latin typeface="Times New Roman" pitchFamily="18" charset="0"/>
                <a:cs typeface="Times New Roman" pitchFamily="18" charset="0"/>
              </a:rPr>
              <a:t> </a:t>
            </a:r>
          </a:p>
          <a:p>
            <a:pPr lvl="0">
              <a:buFont typeface="Arial" pitchFamily="34" charset="0"/>
              <a:buChar char="•"/>
            </a:pPr>
            <a:r>
              <a:rPr lang="en-US" sz="2200" dirty="0" smtClean="0">
                <a:latin typeface="Times New Roman" pitchFamily="18" charset="0"/>
                <a:cs typeface="Times New Roman" pitchFamily="18" charset="0"/>
              </a:rPr>
              <a:t>As per the trend analysis, the percentage of staff nurses with inadequate knowledge level was 33% in case of freshers, decreased to 26% with 1-3 experience but again peaked to 50% with 3-6 years of experience.</a:t>
            </a:r>
          </a:p>
          <a:p>
            <a:pPr lvl="0"/>
            <a:endParaRPr lang="en-US" sz="2200" dirty="0" smtClean="0">
              <a:latin typeface="Times New Roman" pitchFamily="18" charset="0"/>
              <a:cs typeface="Times New Roman" pitchFamily="18" charset="0"/>
            </a:endParaRPr>
          </a:p>
          <a:p>
            <a:pPr lvl="0">
              <a:buFont typeface="Arial" pitchFamily="34" charset="0"/>
              <a:buChar char="•"/>
            </a:pPr>
            <a:r>
              <a:rPr lang="en-US" sz="2200" dirty="0" smtClean="0">
                <a:latin typeface="Times New Roman" pitchFamily="18" charset="0"/>
                <a:cs typeface="Times New Roman" pitchFamily="18" charset="0"/>
              </a:rPr>
              <a:t>The number of staff nurses who were willing to undertake education and training programs was 93% and who were not willing was 7% indicating that the problem is of skill and not of will.</a:t>
            </a:r>
          </a:p>
          <a:p>
            <a:pPr lvl="0"/>
            <a:endParaRPr lang="en-US" sz="2200" dirty="0" smtClean="0">
              <a:latin typeface="Times New Roman" pitchFamily="18" charset="0"/>
              <a:cs typeface="Times New Roman" pitchFamily="18" charset="0"/>
            </a:endParaRPr>
          </a:p>
          <a:p>
            <a:pPr lvl="0">
              <a:buFont typeface="Arial" pitchFamily="34" charset="0"/>
              <a:buChar char="•"/>
            </a:pPr>
            <a:r>
              <a:rPr lang="en-US" sz="2200" dirty="0" smtClean="0">
                <a:latin typeface="Times New Roman" pitchFamily="18" charset="0"/>
                <a:cs typeface="Times New Roman" pitchFamily="18" charset="0"/>
              </a:rPr>
              <a:t>40% of the staff nurses rated the current training session as needs improvement, 28% as satisfactory and 32% as good.</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304800"/>
            <a:ext cx="9144000" cy="7909858"/>
          </a:xfrm>
          <a:prstGeom prst="rect">
            <a:avLst/>
          </a:prstGeom>
          <a:noFill/>
        </p:spPr>
        <p:txBody>
          <a:bodyPr wrap="square" rtlCol="0">
            <a:spAutoFit/>
          </a:bodyPr>
          <a:lstStyle/>
          <a:p>
            <a:pPr lvl="0">
              <a:buFont typeface="Arial" pitchFamily="34" charset="0"/>
              <a:buChar char="•"/>
            </a:pPr>
            <a:r>
              <a:rPr lang="en-US" sz="2200" dirty="0" smtClean="0"/>
              <a:t>As rated by the staff nurses, the most preferred mode of teaching is a formal session and whereas the least preferred mode is night school training.</a:t>
            </a:r>
          </a:p>
          <a:p>
            <a:pPr lvl="0"/>
            <a:endParaRPr lang="en-US" sz="2200" dirty="0" smtClean="0"/>
          </a:p>
          <a:p>
            <a:pPr lvl="0">
              <a:buFont typeface="Arial" pitchFamily="34" charset="0"/>
              <a:buChar char="•"/>
            </a:pPr>
            <a:r>
              <a:rPr lang="en-US" sz="2200" dirty="0" smtClean="0"/>
              <a:t>The importance of practical exposure was expressed by staff nurses followed by the use of medical tools and equipments.</a:t>
            </a:r>
          </a:p>
          <a:p>
            <a:pPr lvl="0"/>
            <a:endParaRPr lang="en-US" sz="2200" dirty="0" smtClean="0"/>
          </a:p>
          <a:p>
            <a:pPr lvl="0">
              <a:buFont typeface="Arial" pitchFamily="34" charset="0"/>
              <a:buChar char="•"/>
            </a:pPr>
            <a:r>
              <a:rPr lang="en-US" sz="2200" dirty="0" smtClean="0"/>
              <a:t>Based upon the observation and unstructured interviews with the sister in charges some areas were identified in which training was required:</a:t>
            </a:r>
          </a:p>
          <a:p>
            <a:pPr lvl="0"/>
            <a:r>
              <a:rPr lang="en-US" sz="2200" dirty="0" smtClean="0">
                <a:solidFill>
                  <a:srgbClr val="C00000"/>
                </a:solidFill>
                <a:latin typeface="Script MT Bold" pitchFamily="66" charset="0"/>
              </a:rPr>
              <a:t>                                           - Communicating with the patients in Hindi</a:t>
            </a:r>
          </a:p>
          <a:p>
            <a:pPr lvl="0"/>
            <a:r>
              <a:rPr lang="en-US" sz="2200" dirty="0" smtClean="0">
                <a:solidFill>
                  <a:srgbClr val="C00000"/>
                </a:solidFill>
                <a:latin typeface="Script MT Bold" pitchFamily="66" charset="0"/>
              </a:rPr>
              <a:t>                                          -  Nasogastric tube feeding </a:t>
            </a:r>
          </a:p>
          <a:p>
            <a:pPr lvl="0"/>
            <a:r>
              <a:rPr lang="en-US" sz="2200" dirty="0" smtClean="0">
                <a:solidFill>
                  <a:srgbClr val="C00000"/>
                </a:solidFill>
                <a:latin typeface="Script MT Bold" pitchFamily="66" charset="0"/>
              </a:rPr>
              <a:t>                                          - Hospital protocols and policies</a:t>
            </a:r>
          </a:p>
          <a:p>
            <a:pPr lvl="0">
              <a:buFont typeface="Arial" pitchFamily="34" charset="0"/>
              <a:buChar char="•"/>
            </a:pPr>
            <a:r>
              <a:rPr lang="en-US" sz="2200" dirty="0" smtClean="0">
                <a:latin typeface="Times New Roman" pitchFamily="18" charset="0"/>
                <a:cs typeface="Times New Roman" pitchFamily="18" charset="0"/>
              </a:rPr>
              <a:t>As per the staff nurses some of the areas in which trainings should be conducted are as follows:</a:t>
            </a:r>
          </a:p>
          <a:p>
            <a:pPr lvl="0"/>
            <a:r>
              <a:rPr lang="en-US" sz="2200" dirty="0" smtClean="0">
                <a:solidFill>
                  <a:srgbClr val="C00000"/>
                </a:solidFill>
                <a:latin typeface="Script MT Bold" pitchFamily="66" charset="0"/>
                <a:cs typeface="Times New Roman" pitchFamily="18" charset="0"/>
              </a:rPr>
              <a:t>                                           -  Emergency Medical Management</a:t>
            </a:r>
          </a:p>
          <a:p>
            <a:pPr lvl="0"/>
            <a:r>
              <a:rPr lang="en-US" sz="2200" dirty="0" smtClean="0">
                <a:solidFill>
                  <a:srgbClr val="C00000"/>
                </a:solidFill>
                <a:latin typeface="Script MT Bold" pitchFamily="66" charset="0"/>
                <a:cs typeface="Times New Roman" pitchFamily="18" charset="0"/>
              </a:rPr>
              <a:t>                                           - Hospital Policies</a:t>
            </a:r>
          </a:p>
          <a:p>
            <a:pPr lvl="0"/>
            <a:r>
              <a:rPr lang="en-US" sz="2200" dirty="0" smtClean="0">
                <a:solidFill>
                  <a:srgbClr val="C00000"/>
                </a:solidFill>
                <a:latin typeface="Script MT Bold" pitchFamily="66" charset="0"/>
                <a:cs typeface="Times New Roman" pitchFamily="18" charset="0"/>
              </a:rPr>
              <a:t>                                           - Ventilator Procedures</a:t>
            </a:r>
          </a:p>
          <a:p>
            <a:pPr lvl="0"/>
            <a:r>
              <a:rPr lang="en-US" sz="2200" dirty="0" smtClean="0">
                <a:solidFill>
                  <a:srgbClr val="C00000"/>
                </a:solidFill>
                <a:latin typeface="Script MT Bold" pitchFamily="66" charset="0"/>
                <a:cs typeface="Times New Roman" pitchFamily="18" charset="0"/>
              </a:rPr>
              <a:t>                                          - Nasogastric Tube Feeding</a:t>
            </a:r>
          </a:p>
          <a:p>
            <a:pPr lvl="0"/>
            <a:r>
              <a:rPr lang="en-US" sz="2200" dirty="0" smtClean="0">
                <a:solidFill>
                  <a:srgbClr val="C00000"/>
                </a:solidFill>
                <a:latin typeface="Script MT Bold" pitchFamily="66" charset="0"/>
                <a:cs typeface="Times New Roman" pitchFamily="18" charset="0"/>
              </a:rPr>
              <a:t>                                         - Lumbar Puncture</a:t>
            </a:r>
          </a:p>
          <a:p>
            <a:pPr lvl="0"/>
            <a:r>
              <a:rPr lang="en-US" sz="2200" dirty="0" smtClean="0">
                <a:solidFill>
                  <a:srgbClr val="C00000"/>
                </a:solidFill>
                <a:latin typeface="Script MT Bold" pitchFamily="66" charset="0"/>
                <a:cs typeface="Times New Roman" pitchFamily="18" charset="0"/>
              </a:rPr>
              <a:t>                                        - Training on language Hindi.</a:t>
            </a:r>
          </a:p>
          <a:p>
            <a:r>
              <a:rPr lang="en-US" sz="2200" dirty="0" smtClean="0">
                <a:latin typeface="Times New Roman" pitchFamily="18" charset="0"/>
                <a:cs typeface="Times New Roman" pitchFamily="18" charset="0"/>
              </a:rPr>
              <a:t>  </a:t>
            </a:r>
          </a:p>
          <a:p>
            <a:r>
              <a:rPr lang="en-US" sz="2400" dirty="0" smtClean="0"/>
              <a:t> </a:t>
            </a:r>
          </a:p>
          <a:p>
            <a:pPr lvl="0"/>
            <a:endParaRPr lang="en-US" sz="2200" dirty="0" smtClean="0">
              <a:solidFill>
                <a:srgbClr val="C00000"/>
              </a:solidFill>
              <a:latin typeface="Script MT Bold" pitchFamily="66" charset="0"/>
            </a:endParaRPr>
          </a:p>
          <a:p>
            <a:endParaRPr lang="en-US" sz="2200" dirty="0">
              <a:solidFill>
                <a:srgbClr val="C00000"/>
              </a:solidFill>
              <a:latin typeface="Script MT Bold" pitchFamily="66"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457200"/>
            <a:ext cx="9144000" cy="3416320"/>
          </a:xfrm>
          <a:prstGeom prst="rect">
            <a:avLst/>
          </a:prstGeom>
          <a:noFill/>
        </p:spPr>
        <p:txBody>
          <a:bodyPr wrap="square" rtlCol="0">
            <a:spAutoFit/>
          </a:bodyPr>
          <a:lstStyle/>
          <a:p>
            <a:r>
              <a:rPr lang="en-US" sz="3600" b="1" dirty="0" smtClean="0">
                <a:solidFill>
                  <a:schemeClr val="accent2"/>
                </a:solidFill>
                <a:latin typeface="Times New Roman" pitchFamily="18" charset="0"/>
                <a:ea typeface="Times New Roman" pitchFamily="18" charset="0"/>
                <a:cs typeface="Times New Roman" pitchFamily="18" charset="0"/>
              </a:rPr>
              <a:t>RECOMMENDATIONS:</a:t>
            </a:r>
          </a:p>
          <a:p>
            <a:endParaRPr lang="en-US" sz="3600" b="1" dirty="0" smtClean="0">
              <a:solidFill>
                <a:schemeClr val="accent2"/>
              </a:solidFill>
              <a:latin typeface="Times New Roman" pitchFamily="18" charset="0"/>
              <a:ea typeface="Times New Roman" pitchFamily="18" charset="0"/>
              <a:cs typeface="Times New Roman" pitchFamily="18" charset="0"/>
            </a:endParaRPr>
          </a:p>
          <a:p>
            <a:r>
              <a:rPr lang="en-US" sz="2800" b="1" dirty="0" smtClean="0">
                <a:solidFill>
                  <a:schemeClr val="accent2"/>
                </a:solidFill>
                <a:latin typeface="Times New Roman" pitchFamily="18" charset="0"/>
                <a:ea typeface="Times New Roman" pitchFamily="18" charset="0"/>
                <a:cs typeface="Times New Roman" pitchFamily="18" charset="0"/>
              </a:rPr>
              <a:t>I. TRAINING SESSIONS</a:t>
            </a:r>
          </a:p>
          <a:p>
            <a:endParaRPr lang="en-US" sz="3600" b="1" dirty="0" smtClean="0">
              <a:solidFill>
                <a:schemeClr val="accent2"/>
              </a:solidFill>
              <a:latin typeface="Times New Roman" pitchFamily="18" charset="0"/>
              <a:cs typeface="Times New Roman" pitchFamily="18" charset="0"/>
            </a:endParaRPr>
          </a:p>
          <a:p>
            <a:endParaRPr lang="en-US" sz="3600" b="1" dirty="0" smtClean="0">
              <a:solidFill>
                <a:schemeClr val="accent2"/>
              </a:solidFill>
              <a:latin typeface="Times New Roman" pitchFamily="18" charset="0"/>
              <a:cs typeface="Times New Roman" pitchFamily="18" charset="0"/>
            </a:endParaRPr>
          </a:p>
          <a:p>
            <a:r>
              <a:rPr lang="en-US" sz="3600" b="1" dirty="0" smtClean="0">
                <a:solidFill>
                  <a:schemeClr val="accent2"/>
                </a:solidFill>
                <a:latin typeface="Times New Roman" pitchFamily="18" charset="0"/>
                <a:cs typeface="Times New Roman" pitchFamily="18" charset="0"/>
              </a:rPr>
              <a:t>     </a:t>
            </a:r>
            <a:endParaRPr lang="en-US" sz="3600" dirty="0"/>
          </a:p>
        </p:txBody>
      </p:sp>
      <p:sp>
        <p:nvSpPr>
          <p:cNvPr id="4" name="Right Arrow 3"/>
          <p:cNvSpPr/>
          <p:nvPr/>
        </p:nvSpPr>
        <p:spPr>
          <a:xfrm>
            <a:off x="1143000" y="2514600"/>
            <a:ext cx="533400" cy="228600"/>
          </a:xfrm>
          <a:prstGeom prst="right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p:cNvSpPr/>
          <p:nvPr/>
        </p:nvSpPr>
        <p:spPr>
          <a:xfrm>
            <a:off x="1981200" y="2209800"/>
            <a:ext cx="48768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sz="2000" dirty="0" smtClean="0">
                <a:latin typeface="Script MT Bold" pitchFamily="66" charset="0"/>
                <a:cs typeface="Times New Roman" pitchFamily="18" charset="0"/>
              </a:rPr>
              <a:t>Need Analysis should be done regularly.</a:t>
            </a:r>
          </a:p>
        </p:txBody>
      </p:sp>
      <p:sp>
        <p:nvSpPr>
          <p:cNvPr id="6" name="Right Arrow 5"/>
          <p:cNvSpPr/>
          <p:nvPr/>
        </p:nvSpPr>
        <p:spPr>
          <a:xfrm>
            <a:off x="1143000" y="3733800"/>
            <a:ext cx="533400" cy="228600"/>
          </a:xfrm>
          <a:prstGeom prst="right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Arrow 6"/>
          <p:cNvSpPr/>
          <p:nvPr/>
        </p:nvSpPr>
        <p:spPr>
          <a:xfrm>
            <a:off x="1143000" y="5105400"/>
            <a:ext cx="533400" cy="228600"/>
          </a:xfrm>
          <a:prstGeom prst="right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a:off x="2057400" y="3429000"/>
            <a:ext cx="5410200" cy="990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sz="2000" dirty="0" smtClean="0">
                <a:latin typeface="Script MT Bold" pitchFamily="66" charset="0"/>
                <a:cs typeface="Times New Roman" pitchFamily="18" charset="0"/>
              </a:rPr>
              <a:t>Based upon the individual needs.</a:t>
            </a:r>
          </a:p>
        </p:txBody>
      </p:sp>
      <p:sp>
        <p:nvSpPr>
          <p:cNvPr id="11" name="Oval 10"/>
          <p:cNvSpPr/>
          <p:nvPr/>
        </p:nvSpPr>
        <p:spPr>
          <a:xfrm>
            <a:off x="2133600" y="4648200"/>
            <a:ext cx="6019800" cy="1905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sz="2000" dirty="0" smtClean="0">
                <a:latin typeface="Script MT Bold" pitchFamily="66" charset="0"/>
              </a:rPr>
              <a:t>Interactive training styles such as workshops, group discussions, case studies, and practical problem solving approaches should be organized</a:t>
            </a:r>
            <a:endParaRPr lang="en-US" sz="2000" dirty="0" smtClean="0">
              <a:latin typeface="Script MT Bold" pitchFamily="66"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ight Arrow 2"/>
          <p:cNvSpPr/>
          <p:nvPr/>
        </p:nvSpPr>
        <p:spPr>
          <a:xfrm>
            <a:off x="990600" y="838200"/>
            <a:ext cx="533400" cy="228600"/>
          </a:xfrm>
          <a:prstGeom prst="right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Oval 3"/>
          <p:cNvSpPr/>
          <p:nvPr/>
        </p:nvSpPr>
        <p:spPr>
          <a:xfrm>
            <a:off x="1828800" y="381000"/>
            <a:ext cx="5410200" cy="1143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sz="2000" b="1" dirty="0" smtClean="0">
                <a:latin typeface="Script MT Bold" pitchFamily="66" charset="0"/>
                <a:cs typeface="Times New Roman" pitchFamily="18" charset="0"/>
              </a:rPr>
              <a:t>Formal Training – Practice Training – Feedback Training</a:t>
            </a:r>
          </a:p>
        </p:txBody>
      </p:sp>
      <p:sp>
        <p:nvSpPr>
          <p:cNvPr id="5" name="Right Arrow 4"/>
          <p:cNvSpPr/>
          <p:nvPr/>
        </p:nvSpPr>
        <p:spPr>
          <a:xfrm>
            <a:off x="1066800" y="2286000"/>
            <a:ext cx="533400" cy="228600"/>
          </a:xfrm>
          <a:prstGeom prst="right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Oval 5"/>
          <p:cNvSpPr/>
          <p:nvPr/>
        </p:nvSpPr>
        <p:spPr>
          <a:xfrm>
            <a:off x="1828800" y="1828800"/>
            <a:ext cx="5410200" cy="1143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sz="2000" dirty="0" smtClean="0">
                <a:latin typeface="Script MT Bold" pitchFamily="66" charset="0"/>
                <a:cs typeface="Times New Roman" pitchFamily="18" charset="0"/>
              </a:rPr>
              <a:t>Theoretical sessions- twice a year.</a:t>
            </a:r>
          </a:p>
        </p:txBody>
      </p:sp>
      <p:sp>
        <p:nvSpPr>
          <p:cNvPr id="7" name="Oval 6"/>
          <p:cNvSpPr/>
          <p:nvPr/>
        </p:nvSpPr>
        <p:spPr>
          <a:xfrm>
            <a:off x="2057400" y="3276600"/>
            <a:ext cx="5410200" cy="1143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sz="2000" dirty="0" smtClean="0">
                <a:latin typeface="Script MT Bold" pitchFamily="66" charset="0"/>
                <a:cs typeface="Times New Roman" pitchFamily="18" charset="0"/>
              </a:rPr>
              <a:t>Job rotations – learn more</a:t>
            </a:r>
          </a:p>
        </p:txBody>
      </p:sp>
      <p:sp>
        <p:nvSpPr>
          <p:cNvPr id="8" name="Right Arrow 7"/>
          <p:cNvSpPr/>
          <p:nvPr/>
        </p:nvSpPr>
        <p:spPr>
          <a:xfrm>
            <a:off x="1066800" y="3733800"/>
            <a:ext cx="533400" cy="228600"/>
          </a:xfrm>
          <a:prstGeom prst="right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ight Arrow 8"/>
          <p:cNvSpPr/>
          <p:nvPr/>
        </p:nvSpPr>
        <p:spPr>
          <a:xfrm>
            <a:off x="1066800" y="5334000"/>
            <a:ext cx="533400" cy="228600"/>
          </a:xfrm>
          <a:prstGeom prst="right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a:off x="2209800" y="4876800"/>
            <a:ext cx="5410200" cy="1143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sz="2000" dirty="0" smtClean="0">
                <a:latin typeface="Script MT Bold" pitchFamily="66" charset="0"/>
                <a:cs typeface="Times New Roman" pitchFamily="18" charset="0"/>
              </a:rPr>
              <a:t>30 Highly proficient staff- can be mentors.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ight Arrow 2"/>
          <p:cNvSpPr/>
          <p:nvPr/>
        </p:nvSpPr>
        <p:spPr>
          <a:xfrm>
            <a:off x="1066800" y="3657600"/>
            <a:ext cx="533400" cy="228600"/>
          </a:xfrm>
          <a:prstGeom prst="right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ight Arrow 3"/>
          <p:cNvSpPr/>
          <p:nvPr/>
        </p:nvSpPr>
        <p:spPr>
          <a:xfrm>
            <a:off x="1219200" y="5486400"/>
            <a:ext cx="533400" cy="228600"/>
          </a:xfrm>
          <a:prstGeom prst="right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ight Arrow 4"/>
          <p:cNvSpPr/>
          <p:nvPr/>
        </p:nvSpPr>
        <p:spPr>
          <a:xfrm>
            <a:off x="1066800" y="1295400"/>
            <a:ext cx="533400" cy="228600"/>
          </a:xfrm>
          <a:prstGeom prst="right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Oval 5"/>
          <p:cNvSpPr/>
          <p:nvPr/>
        </p:nvSpPr>
        <p:spPr>
          <a:xfrm>
            <a:off x="2819400" y="4800600"/>
            <a:ext cx="5562600" cy="1295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sz="2000" dirty="0" smtClean="0">
                <a:latin typeface="Script MT Bold" pitchFamily="66" charset="0"/>
              </a:rPr>
              <a:t>Simulations can be used for different situations to train the nurses.</a:t>
            </a:r>
          </a:p>
          <a:p>
            <a:pPr lvl="1"/>
            <a:endParaRPr lang="en-US" sz="2000" dirty="0" smtClean="0">
              <a:latin typeface="Script MT Bold" pitchFamily="66" charset="0"/>
              <a:cs typeface="Times New Roman" pitchFamily="18" charset="0"/>
            </a:endParaRPr>
          </a:p>
        </p:txBody>
      </p:sp>
      <p:sp>
        <p:nvSpPr>
          <p:cNvPr id="7" name="Oval 6"/>
          <p:cNvSpPr/>
          <p:nvPr/>
        </p:nvSpPr>
        <p:spPr>
          <a:xfrm>
            <a:off x="2438400" y="3048000"/>
            <a:ext cx="5943600" cy="1295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sz="2000" dirty="0" smtClean="0">
                <a:latin typeface="Script MT Bold" pitchFamily="66" charset="0"/>
              </a:rPr>
              <a:t>A buddy system can be introduced to orient new employees so that they become comfortable</a:t>
            </a:r>
            <a:endParaRPr lang="en-US" sz="2000" dirty="0" smtClean="0">
              <a:latin typeface="Script MT Bold" pitchFamily="66" charset="0"/>
              <a:cs typeface="Times New Roman" pitchFamily="18" charset="0"/>
            </a:endParaRPr>
          </a:p>
        </p:txBody>
      </p:sp>
      <p:sp>
        <p:nvSpPr>
          <p:cNvPr id="8" name="Oval 7"/>
          <p:cNvSpPr/>
          <p:nvPr/>
        </p:nvSpPr>
        <p:spPr>
          <a:xfrm>
            <a:off x="2057400" y="457200"/>
            <a:ext cx="6477000" cy="2057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sz="2000" dirty="0" smtClean="0">
                <a:latin typeface="Script MT Bold" pitchFamily="66" charset="0"/>
              </a:rPr>
              <a:t>Sensitize the sister in charges that they should be more prompt in helping the newly joined employees so that they adapt to the organization and become a part of it.</a:t>
            </a:r>
          </a:p>
          <a:p>
            <a:pPr lvl="1"/>
            <a:endParaRPr lang="en-US" sz="2000" dirty="0" smtClean="0">
              <a:latin typeface="Script MT Bold" pitchFamily="66"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2"/>
                </a:solidFill>
                <a:latin typeface="Times New Roman" pitchFamily="18" charset="0"/>
                <a:cs typeface="Times New Roman" pitchFamily="18" charset="0"/>
              </a:rPr>
              <a:t>CONCLUSION</a:t>
            </a:r>
            <a:endParaRPr lang="en-US" dirty="0"/>
          </a:p>
        </p:txBody>
      </p:sp>
      <p:sp>
        <p:nvSpPr>
          <p:cNvPr id="3" name="TextBox 2"/>
          <p:cNvSpPr txBox="1"/>
          <p:nvPr/>
        </p:nvSpPr>
        <p:spPr>
          <a:xfrm>
            <a:off x="8686800" y="1219200"/>
            <a:ext cx="184731" cy="369332"/>
          </a:xfrm>
          <a:prstGeom prst="rect">
            <a:avLst/>
          </a:prstGeom>
          <a:noFill/>
        </p:spPr>
        <p:txBody>
          <a:bodyPr wrap="none" rtlCol="0">
            <a:spAutoFit/>
          </a:bodyPr>
          <a:lstStyle/>
          <a:p>
            <a:endParaRPr lang="en-US" dirty="0"/>
          </a:p>
        </p:txBody>
      </p:sp>
      <p:sp>
        <p:nvSpPr>
          <p:cNvPr id="4" name="TextBox 3"/>
          <p:cNvSpPr txBox="1"/>
          <p:nvPr/>
        </p:nvSpPr>
        <p:spPr>
          <a:xfrm>
            <a:off x="0" y="1600200"/>
            <a:ext cx="9144000" cy="4832092"/>
          </a:xfrm>
          <a:prstGeom prst="rect">
            <a:avLst/>
          </a:prstGeom>
          <a:noFill/>
        </p:spPr>
        <p:txBody>
          <a:bodyPr wrap="square" rtlCol="0">
            <a:spAutoFit/>
          </a:bodyPr>
          <a:lstStyle/>
          <a:p>
            <a:r>
              <a:rPr lang="en-US" sz="2800" dirty="0" smtClean="0">
                <a:latin typeface="Times New Roman" pitchFamily="18" charset="0"/>
                <a:cs typeface="Times New Roman" pitchFamily="18" charset="0"/>
              </a:rPr>
              <a:t>There is a need to consistently and continuously improve the competencies of its personnel and training programs have been identified as a critical component, for the improvement of the process part in provision of these quality services. Hence identifying the individual training needs and ongoing in service training programs should be provided consistently and continuously to maximize the professional satisfaction of the human resources that would excel the performance and output of the organization in return.</a:t>
            </a:r>
          </a:p>
          <a:p>
            <a:r>
              <a:rPr lang="en-US" sz="2800" dirty="0" smtClean="0">
                <a:latin typeface="Times New Roman" pitchFamily="18" charset="0"/>
                <a:cs typeface="Times New Roman" pitchFamily="18" charset="0"/>
              </a:rPr>
              <a:t> </a:t>
            </a:r>
          </a:p>
          <a:p>
            <a:endParaRPr lang="en-US" sz="2800" dirty="0">
              <a:latin typeface="Times New Roman" pitchFamily="18" charset="0"/>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solidFill>
                  <a:schemeClr val="accent2"/>
                </a:solidFill>
                <a:latin typeface="Times New Roman" pitchFamily="18" charset="0"/>
                <a:cs typeface="Times New Roman" pitchFamily="18" charset="0"/>
              </a:rPr>
              <a:t>REFERENCES</a:t>
            </a:r>
            <a:r>
              <a:rPr lang="en-US" u="sng" dirty="0" smtClean="0">
                <a:solidFill>
                  <a:schemeClr val="accent2"/>
                </a:solidFill>
                <a:latin typeface="Times New Roman" pitchFamily="18" charset="0"/>
                <a:cs typeface="Times New Roman" pitchFamily="18" charset="0"/>
              </a:rPr>
              <a:t/>
            </a:r>
            <a:br>
              <a:rPr lang="en-US" u="sng" dirty="0" smtClean="0">
                <a:solidFill>
                  <a:schemeClr val="accent2"/>
                </a:solidFill>
                <a:latin typeface="Times New Roman" pitchFamily="18" charset="0"/>
                <a:cs typeface="Times New Roman" pitchFamily="18" charset="0"/>
              </a:rPr>
            </a:br>
            <a:endParaRPr lang="en-US" dirty="0"/>
          </a:p>
        </p:txBody>
      </p:sp>
      <p:sp>
        <p:nvSpPr>
          <p:cNvPr id="3" name="TextBox 2"/>
          <p:cNvSpPr txBox="1"/>
          <p:nvPr/>
        </p:nvSpPr>
        <p:spPr>
          <a:xfrm>
            <a:off x="0" y="1295400"/>
            <a:ext cx="9144000" cy="6463308"/>
          </a:xfrm>
          <a:prstGeom prst="rect">
            <a:avLst/>
          </a:prstGeom>
          <a:noFill/>
        </p:spPr>
        <p:txBody>
          <a:bodyPr wrap="square" rtlCol="0">
            <a:spAutoFit/>
          </a:bodyPr>
          <a:lstStyle/>
          <a:p>
            <a:pPr lvl="0">
              <a:buFont typeface="Arial" pitchFamily="34" charset="0"/>
              <a:buChar char="•"/>
            </a:pPr>
            <a:r>
              <a:rPr lang="en-US" dirty="0" smtClean="0">
                <a:latin typeface="Times New Roman" pitchFamily="18" charset="0"/>
                <a:cs typeface="Times New Roman" pitchFamily="18" charset="0"/>
              </a:rPr>
              <a:t>Vivek Handa, A.K. Sood and Rajni Bagga “Need identification for capacity building among nursing personnel in the hospitals of Delhi” Health and Population – Perspective and issues 27 (4): 2004.</a:t>
            </a:r>
          </a:p>
          <a:p>
            <a:pPr lvl="0">
              <a:buFont typeface="Arial" pitchFamily="34" charset="0"/>
              <a:buChar char="•"/>
            </a:pPr>
            <a:r>
              <a:rPr lang="en-US" dirty="0" smtClean="0">
                <a:latin typeface="Times New Roman" pitchFamily="18" charset="0"/>
                <a:cs typeface="Times New Roman" pitchFamily="18" charset="0"/>
              </a:rPr>
              <a:t>Thompson P, Kohli H. “Health promotion training need analysis: an integral role for clinical nurses in Lanarkshire, Scotland”.</a:t>
            </a:r>
          </a:p>
          <a:p>
            <a:pPr lvl="0">
              <a:buFont typeface="Arial" pitchFamily="34" charset="0"/>
              <a:buChar char="•"/>
            </a:pPr>
            <a:r>
              <a:rPr lang="en-US" dirty="0" smtClean="0">
                <a:latin typeface="Times New Roman" pitchFamily="18" charset="0"/>
                <a:cs typeface="Times New Roman" pitchFamily="18" charset="0"/>
              </a:rPr>
              <a:t>Dinah Gould, Daniel Kelly, Isabel White, and Jayne Chidgey “Training needs analysis: a literature review and reappraisal”.</a:t>
            </a:r>
          </a:p>
          <a:p>
            <a:pPr lvl="0">
              <a:buFont typeface="Arial" pitchFamily="34" charset="0"/>
              <a:buChar char="•"/>
            </a:pPr>
            <a:r>
              <a:rPr lang="en-US" dirty="0" smtClean="0">
                <a:latin typeface="Times New Roman" pitchFamily="18" charset="0"/>
                <a:cs typeface="Times New Roman" pitchFamily="18" charset="0"/>
              </a:rPr>
              <a:t>P. Ravindran &amp; A.K. Sood “A Study on knowledge of staff nurses about basic nursing care in a large hospital in Delhi” Health and Population – Perspective and issues 18 (4), 1995.</a:t>
            </a:r>
          </a:p>
          <a:p>
            <a:pPr lvl="0">
              <a:buFont typeface="Arial" pitchFamily="34" charset="0"/>
              <a:buChar char="•"/>
            </a:pPr>
            <a:r>
              <a:rPr lang="en-US" u="sng" dirty="0" smtClean="0">
                <a:latin typeface="Times New Roman" pitchFamily="18" charset="0"/>
                <a:cs typeface="Times New Roman" pitchFamily="18" charset="0"/>
                <a:hlinkClick r:id="rId2"/>
              </a:rPr>
              <a:t>http://www.ehow.com/how</a:t>
            </a:r>
            <a:r>
              <a:rPr lang="en-US" dirty="0" smtClean="0">
                <a:latin typeface="Times New Roman" pitchFamily="18" charset="0"/>
                <a:cs typeface="Times New Roman" pitchFamily="18" charset="0"/>
              </a:rPr>
              <a:t> 7535807 use -performance-evaluation-tools</a:t>
            </a:r>
          </a:p>
          <a:p>
            <a:pPr lvl="0">
              <a:buFont typeface="Arial" pitchFamily="34" charset="0"/>
              <a:buChar char="•"/>
            </a:pPr>
            <a:r>
              <a:rPr lang="en-US" dirty="0" smtClean="0">
                <a:latin typeface="Times New Roman" pitchFamily="18" charset="0"/>
                <a:cs typeface="Times New Roman" pitchFamily="18" charset="0"/>
              </a:rPr>
              <a:t>Henderson V.: Principles &amp; practice of Nursing, 1982, Mac Milan publishing Company, New York.</a:t>
            </a:r>
          </a:p>
          <a:p>
            <a:pPr lvl="0">
              <a:buFont typeface="Arial" pitchFamily="34" charset="0"/>
              <a:buChar char="•"/>
            </a:pPr>
            <a:r>
              <a:rPr lang="en-US" dirty="0" smtClean="0">
                <a:latin typeface="Times New Roman" pitchFamily="18" charset="0"/>
                <a:cs typeface="Times New Roman" pitchFamily="18" charset="0"/>
              </a:rPr>
              <a:t>Richard W. Redman et all “Competency Assessment: Methods for development &amp; Implementation in nursing Education”.</a:t>
            </a:r>
          </a:p>
          <a:p>
            <a:pPr lvl="0">
              <a:buFont typeface="Arial" pitchFamily="34" charset="0"/>
              <a:buChar char="•"/>
            </a:pPr>
            <a:r>
              <a:rPr lang="en-US" dirty="0" smtClean="0">
                <a:latin typeface="Times New Roman" pitchFamily="18" charset="0"/>
                <a:cs typeface="Times New Roman" pitchFamily="18" charset="0"/>
              </a:rPr>
              <a:t>Masson, L. &amp; Fain, J. (1997), “Competency validation for cross training in surgical services”.</a:t>
            </a:r>
          </a:p>
          <a:p>
            <a:pPr lvl="0">
              <a:buFont typeface="Arial" pitchFamily="34" charset="0"/>
              <a:buChar char="•"/>
            </a:pPr>
            <a:r>
              <a:rPr lang="en-US" dirty="0" smtClean="0">
                <a:latin typeface="Times New Roman" pitchFamily="18" charset="0"/>
                <a:cs typeface="Times New Roman" pitchFamily="18" charset="0"/>
              </a:rPr>
              <a:t>Gurvis, J.P. &amp; Grey, M.T. (1995) “The Anatomy of a competency”.</a:t>
            </a:r>
          </a:p>
          <a:p>
            <a:pPr lvl="0">
              <a:buFont typeface="Arial" pitchFamily="34" charset="0"/>
              <a:buChar char="•"/>
            </a:pPr>
            <a:r>
              <a:rPr lang="en-US" dirty="0" smtClean="0">
                <a:latin typeface="Times New Roman" pitchFamily="18" charset="0"/>
                <a:cs typeface="Times New Roman" pitchFamily="18" charset="0"/>
              </a:rPr>
              <a:t>Del Bueno, D.J (1990) “Experience, education, &amp; nurses’ ability to make clinical judgments, Nursing and Healthcare”.</a:t>
            </a:r>
          </a:p>
          <a:p>
            <a:r>
              <a:rPr lang="en-US" dirty="0" smtClean="0">
                <a:latin typeface="Times New Roman" pitchFamily="18" charset="0"/>
                <a:cs typeface="Times New Roman" pitchFamily="18" charset="0"/>
              </a:rPr>
              <a:t> </a:t>
            </a:r>
          </a:p>
          <a:p>
            <a:r>
              <a:rPr lang="en-US" dirty="0" smtClean="0"/>
              <a:t> </a:t>
            </a:r>
          </a:p>
          <a:p>
            <a:r>
              <a:rPr lang="en-US" dirty="0" smtClean="0"/>
              <a:t> </a:t>
            </a:r>
          </a:p>
          <a:p>
            <a:r>
              <a:rPr lang="en-US" dirty="0" smtClean="0"/>
              <a:t> </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pic>
        <p:nvPicPr>
          <p:cNvPr id="2" name="Picture 2" descr="Thank-you"/>
          <p:cNvPicPr>
            <a:picLocks noChangeAspect="1" noChangeArrowheads="1"/>
          </p:cNvPicPr>
          <p:nvPr/>
        </p:nvPicPr>
        <p:blipFill>
          <a:blip r:embed="rId2" cstate="print"/>
          <a:srcRect/>
          <a:stretch>
            <a:fillRect/>
          </a:stretch>
        </p:blipFill>
        <p:spPr bwMode="auto">
          <a:xfrm>
            <a:off x="782213" y="838199"/>
            <a:ext cx="7371187" cy="556260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2"/>
                </a:solidFill>
                <a:latin typeface="Times New Roman" pitchFamily="18" charset="0"/>
                <a:cs typeface="Times New Roman" pitchFamily="18" charset="0"/>
              </a:rPr>
              <a:t>INTRODUCTION</a:t>
            </a:r>
            <a:endParaRPr lang="en-US" dirty="0"/>
          </a:p>
        </p:txBody>
      </p:sp>
      <p:sp>
        <p:nvSpPr>
          <p:cNvPr id="3" name="TextBox 2"/>
          <p:cNvSpPr txBox="1"/>
          <p:nvPr/>
        </p:nvSpPr>
        <p:spPr>
          <a:xfrm>
            <a:off x="0" y="1447800"/>
            <a:ext cx="9144000" cy="5386090"/>
          </a:xfrm>
          <a:prstGeom prst="rect">
            <a:avLst/>
          </a:prstGeom>
          <a:noFill/>
        </p:spPr>
        <p:txBody>
          <a:bodyPr wrap="square" rtlCol="0">
            <a:spAutoFit/>
          </a:bodyPr>
          <a:lstStyle/>
          <a:p>
            <a:pPr>
              <a:buFont typeface="Arial" pitchFamily="34" charset="0"/>
              <a:buChar char="•"/>
            </a:pPr>
            <a:r>
              <a:rPr lang="en-US" sz="3200" dirty="0" smtClean="0">
                <a:latin typeface="Times New Roman" pitchFamily="18" charset="0"/>
                <a:cs typeface="Times New Roman" pitchFamily="18" charset="0"/>
              </a:rPr>
              <a:t>A needs assessment is the process of identifying performance requirements and the "gap" between what performance is required and what presently exists.</a:t>
            </a:r>
          </a:p>
          <a:p>
            <a:endParaRPr lang="en-US" sz="3200" dirty="0">
              <a:latin typeface="Times New Roman" pitchFamily="18" charset="0"/>
              <a:cs typeface="Times New Roman" pitchFamily="18" charset="0"/>
            </a:endParaRPr>
          </a:p>
          <a:p>
            <a:pPr>
              <a:buFont typeface="Arial" pitchFamily="34" charset="0"/>
              <a:buChar char="•"/>
            </a:pPr>
            <a:r>
              <a:rPr lang="en-US" sz="3200" dirty="0">
                <a:latin typeface="Times New Roman" pitchFamily="18" charset="0"/>
                <a:cs typeface="Times New Roman" pitchFamily="18" charset="0"/>
              </a:rPr>
              <a:t>The need for training and development is determined by the employee’s performance deficiency, computed as follows: </a:t>
            </a:r>
          </a:p>
          <a:p>
            <a:r>
              <a:rPr lang="en-US" sz="2400" dirty="0" smtClean="0">
                <a:latin typeface="Times New Roman" pitchFamily="18" charset="0"/>
                <a:cs typeface="Times New Roman" pitchFamily="18" charset="0"/>
              </a:rPr>
              <a:t>Training </a:t>
            </a:r>
            <a:r>
              <a:rPr lang="en-US" sz="2400" dirty="0">
                <a:latin typeface="Times New Roman" pitchFamily="18" charset="0"/>
                <a:cs typeface="Times New Roman" pitchFamily="18" charset="0"/>
              </a:rPr>
              <a:t>and development need= standard </a:t>
            </a:r>
            <a:r>
              <a:rPr lang="en-US" sz="2400" dirty="0" smtClean="0">
                <a:latin typeface="Times New Roman" pitchFamily="18" charset="0"/>
                <a:cs typeface="Times New Roman" pitchFamily="18" charset="0"/>
              </a:rPr>
              <a:t> performance-actual </a:t>
            </a:r>
            <a:r>
              <a:rPr lang="en-US" sz="2400" dirty="0">
                <a:latin typeface="Times New Roman" pitchFamily="18" charset="0"/>
                <a:cs typeface="Times New Roman" pitchFamily="18" charset="0"/>
              </a:rPr>
              <a:t>performance </a:t>
            </a:r>
            <a:endParaRPr lang="en-US" sz="3200" dirty="0" smtClean="0">
              <a:latin typeface="Times New Roman" pitchFamily="18" charset="0"/>
              <a:cs typeface="Times New Roman" pitchFamily="18" charset="0"/>
            </a:endParaRPr>
          </a:p>
          <a:p>
            <a:endParaRPr lang="en-US" dirty="0"/>
          </a:p>
          <a:p>
            <a:endParaRPr lang="en-US" dirty="0" smtClean="0"/>
          </a:p>
          <a:p>
            <a:endParaRPr lang="en-US" dirty="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DEFINITIONS TO SHARE</a:t>
            </a:r>
            <a:endParaRPr lang="en-US" dirty="0"/>
          </a:p>
        </p:txBody>
      </p:sp>
      <p:sp>
        <p:nvSpPr>
          <p:cNvPr id="3" name="TextBox 2"/>
          <p:cNvSpPr txBox="1"/>
          <p:nvPr/>
        </p:nvSpPr>
        <p:spPr>
          <a:xfrm>
            <a:off x="0" y="1371600"/>
            <a:ext cx="9144000" cy="6199465"/>
          </a:xfrm>
          <a:prstGeom prst="rect">
            <a:avLst/>
          </a:prstGeom>
          <a:noFill/>
        </p:spPr>
        <p:txBody>
          <a:bodyPr wrap="square" rtlCol="0">
            <a:spAutoFit/>
          </a:bodyPr>
          <a:lstStyle/>
          <a:p>
            <a:pPr>
              <a:buFont typeface="Arial" pitchFamily="34" charset="0"/>
              <a:buChar char="•"/>
            </a:pPr>
            <a:r>
              <a:rPr lang="en-US" sz="2800" b="1" dirty="0">
                <a:latin typeface="Times New Roman" pitchFamily="18" charset="0"/>
                <a:cs typeface="Times New Roman" pitchFamily="18" charset="0"/>
              </a:rPr>
              <a:t>Competency</a:t>
            </a:r>
            <a:r>
              <a:rPr lang="en-US" sz="2800" dirty="0">
                <a:latin typeface="Times New Roman" pitchFamily="18" charset="0"/>
                <a:cs typeface="Times New Roman" pitchFamily="18" charset="0"/>
              </a:rPr>
              <a:t> (often used interchangeably with </a:t>
            </a:r>
            <a:r>
              <a:rPr lang="en-US" sz="2800" b="1" dirty="0">
                <a:latin typeface="Times New Roman" pitchFamily="18" charset="0"/>
                <a:cs typeface="Times New Roman" pitchFamily="18" charset="0"/>
              </a:rPr>
              <a:t>skill</a:t>
            </a:r>
            <a:r>
              <a:rPr lang="en-US" sz="2800" dirty="0">
                <a:latin typeface="Times New Roman" pitchFamily="18" charset="0"/>
                <a:cs typeface="Times New Roman" pitchFamily="18" charset="0"/>
              </a:rPr>
              <a:t>) can be defined as a standardized requirement for an individual to perform a specific job properly. Competency maps identify the general areas of competence and the specific skills, knowledge, abilities, and behaviors required to operate effectively in a specific trade or profession</a:t>
            </a:r>
            <a:r>
              <a:rPr lang="en-US" sz="2800" dirty="0" smtClean="0">
                <a:latin typeface="Times New Roman" pitchFamily="18" charset="0"/>
                <a:cs typeface="Times New Roman" pitchFamily="18" charset="0"/>
              </a:rPr>
              <a:t>.</a:t>
            </a:r>
          </a:p>
          <a:p>
            <a:pPr>
              <a:buFont typeface="Arial" pitchFamily="34" charset="0"/>
              <a:buChar char="•"/>
            </a:pPr>
            <a:endParaRPr lang="en-US" sz="2800" b="1" dirty="0">
              <a:latin typeface="Times New Roman" pitchFamily="18" charset="0"/>
              <a:cs typeface="Times New Roman" pitchFamily="18" charset="0"/>
            </a:endParaRPr>
          </a:p>
          <a:p>
            <a:pPr>
              <a:buFont typeface="Arial" pitchFamily="34" charset="0"/>
              <a:buChar char="•"/>
            </a:pPr>
            <a:r>
              <a:rPr lang="en-US" sz="2800" b="1" dirty="0" smtClean="0">
                <a:latin typeface="Times New Roman" pitchFamily="18" charset="0"/>
                <a:cs typeface="Times New Roman" pitchFamily="18" charset="0"/>
              </a:rPr>
              <a:t> </a:t>
            </a:r>
            <a:r>
              <a:rPr lang="en-US" sz="2800" b="1" dirty="0">
                <a:latin typeface="Times New Roman" pitchFamily="18" charset="0"/>
                <a:cs typeface="Times New Roman" pitchFamily="18" charset="0"/>
              </a:rPr>
              <a:t>Training </a:t>
            </a:r>
            <a:r>
              <a:rPr lang="en-US" sz="2800" dirty="0">
                <a:latin typeface="Times New Roman" pitchFamily="18" charset="0"/>
                <a:cs typeface="Times New Roman" pitchFamily="18" charset="0"/>
              </a:rPr>
              <a:t>is the formal and systematic modification of behavior through learning which occurs as a result of education, instruction, development and planned experience. Training has specific goals of improving one's capability, </a:t>
            </a:r>
            <a:r>
              <a:rPr lang="en-US" sz="2800" dirty="0" smtClean="0">
                <a:latin typeface="Times New Roman" pitchFamily="18" charset="0"/>
                <a:cs typeface="Times New Roman" pitchFamily="18" charset="0"/>
              </a:rPr>
              <a:t>capacity, </a:t>
            </a:r>
            <a:r>
              <a:rPr lang="en-US" sz="2800" dirty="0">
                <a:latin typeface="Times New Roman" pitchFamily="18" charset="0"/>
                <a:cs typeface="Times New Roman" pitchFamily="18" charset="0"/>
              </a:rPr>
              <a:t>and performance. </a:t>
            </a:r>
          </a:p>
          <a:p>
            <a:pPr>
              <a:buFont typeface="Arial" pitchFamily="34" charset="0"/>
              <a:buChar char="•"/>
            </a:pPr>
            <a:endParaRPr lang="en-US" sz="28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t>
            </a:r>
            <a:r>
              <a:rPr lang="en-US" sz="6000" b="1" dirty="0" smtClean="0">
                <a:solidFill>
                  <a:srgbClr val="C00000"/>
                </a:solidFill>
              </a:rPr>
              <a:t>OBJECTIVES</a:t>
            </a:r>
            <a:r>
              <a:rPr lang="en-US" sz="6000" dirty="0" smtClean="0">
                <a:solidFill>
                  <a:srgbClr val="C00000"/>
                </a:solidFill>
              </a:rPr>
              <a:t/>
            </a:r>
            <a:br>
              <a:rPr lang="en-US" sz="6000" dirty="0" smtClean="0">
                <a:solidFill>
                  <a:srgbClr val="C00000"/>
                </a:solidFill>
              </a:rPr>
            </a:br>
            <a:endParaRPr lang="en-US" sz="6000" dirty="0">
              <a:solidFill>
                <a:srgbClr val="C00000"/>
              </a:solidFill>
            </a:endParaRPr>
          </a:p>
        </p:txBody>
      </p:sp>
      <p:sp>
        <p:nvSpPr>
          <p:cNvPr id="3" name="TextBox 2"/>
          <p:cNvSpPr txBox="1"/>
          <p:nvPr/>
        </p:nvSpPr>
        <p:spPr>
          <a:xfrm>
            <a:off x="0" y="990600"/>
            <a:ext cx="9144000" cy="6093976"/>
          </a:xfrm>
          <a:prstGeom prst="rect">
            <a:avLst/>
          </a:prstGeom>
          <a:noFill/>
        </p:spPr>
        <p:txBody>
          <a:bodyPr wrap="square" rtlCol="0">
            <a:spAutoFit/>
          </a:bodyPr>
          <a:lstStyle/>
          <a:p>
            <a:r>
              <a:rPr lang="en-US" b="1" dirty="0"/>
              <a:t> </a:t>
            </a:r>
            <a:endParaRPr lang="en-US" dirty="0"/>
          </a:p>
          <a:p>
            <a:r>
              <a:rPr lang="en-US" sz="3600" b="1" dirty="0">
                <a:latin typeface="Times New Roman" pitchFamily="18" charset="0"/>
                <a:cs typeface="Times New Roman" pitchFamily="18" charset="0"/>
              </a:rPr>
              <a:t>A. General</a:t>
            </a:r>
            <a:endParaRPr lang="en-US" sz="3600" dirty="0">
              <a:latin typeface="Times New Roman" pitchFamily="18" charset="0"/>
              <a:cs typeface="Times New Roman" pitchFamily="18" charset="0"/>
            </a:endParaRPr>
          </a:p>
          <a:p>
            <a:r>
              <a:rPr lang="en-US" dirty="0"/>
              <a:t> </a:t>
            </a:r>
            <a:endParaRPr lang="en-US" sz="3200" dirty="0">
              <a:latin typeface="Times New Roman" pitchFamily="18" charset="0"/>
              <a:cs typeface="Times New Roman" pitchFamily="18" charset="0"/>
            </a:endParaRPr>
          </a:p>
          <a:p>
            <a:r>
              <a:rPr lang="en-US" sz="2800" dirty="0">
                <a:latin typeface="Times New Roman" pitchFamily="18" charset="0"/>
                <a:cs typeface="Times New Roman" pitchFamily="18" charset="0"/>
              </a:rPr>
              <a:t>To conduct a study on training need identification of nurses working in wards at Sri Balaji Action Medical Institute</a:t>
            </a:r>
            <a:r>
              <a:rPr lang="en-US" sz="3200" dirty="0">
                <a:latin typeface="Times New Roman" pitchFamily="18" charset="0"/>
                <a:cs typeface="Times New Roman" pitchFamily="18" charset="0"/>
              </a:rPr>
              <a:t>.</a:t>
            </a:r>
          </a:p>
          <a:p>
            <a:r>
              <a:rPr lang="en-US" dirty="0"/>
              <a:t> </a:t>
            </a:r>
          </a:p>
          <a:p>
            <a:r>
              <a:rPr lang="en-US" sz="3600" b="1" dirty="0">
                <a:latin typeface="Times New Roman" pitchFamily="18" charset="0"/>
                <a:cs typeface="Times New Roman" pitchFamily="18" charset="0"/>
              </a:rPr>
              <a:t>B. Specific</a:t>
            </a:r>
            <a:endParaRPr lang="en-US" sz="3600" dirty="0">
              <a:latin typeface="Times New Roman" pitchFamily="18" charset="0"/>
              <a:cs typeface="Times New Roman" pitchFamily="18" charset="0"/>
            </a:endParaRPr>
          </a:p>
          <a:p>
            <a:r>
              <a:rPr lang="en-US" b="1" dirty="0"/>
              <a:t> </a:t>
            </a:r>
            <a:endParaRPr lang="en-US" dirty="0"/>
          </a:p>
          <a:p>
            <a:pPr lvl="0">
              <a:buFont typeface="Arial" pitchFamily="34" charset="0"/>
              <a:buChar char="•"/>
            </a:pPr>
            <a:r>
              <a:rPr lang="en-US" sz="2800" dirty="0">
                <a:latin typeface="Times New Roman" pitchFamily="18" charset="0"/>
                <a:cs typeface="Times New Roman" pitchFamily="18" charset="0"/>
              </a:rPr>
              <a:t>To </a:t>
            </a:r>
            <a:r>
              <a:rPr lang="en-US" sz="2800" dirty="0" smtClean="0">
                <a:latin typeface="Times New Roman" pitchFamily="18" charset="0"/>
                <a:cs typeface="Times New Roman" pitchFamily="18" charset="0"/>
              </a:rPr>
              <a:t>analyze </a:t>
            </a:r>
            <a:r>
              <a:rPr lang="en-US" sz="2800" dirty="0">
                <a:latin typeface="Times New Roman" pitchFamily="18" charset="0"/>
                <a:cs typeface="Times New Roman" pitchFamily="18" charset="0"/>
              </a:rPr>
              <a:t>the </a:t>
            </a:r>
            <a:r>
              <a:rPr lang="en-US" sz="2800" dirty="0" smtClean="0">
                <a:latin typeface="Times New Roman" pitchFamily="18" charset="0"/>
                <a:cs typeface="Times New Roman" pitchFamily="18" charset="0"/>
              </a:rPr>
              <a:t>nurses’ </a:t>
            </a:r>
            <a:r>
              <a:rPr lang="en-US" sz="2800" dirty="0">
                <a:latin typeface="Times New Roman" pitchFamily="18" charset="0"/>
                <a:cs typeface="Times New Roman" pitchFamily="18" charset="0"/>
              </a:rPr>
              <a:t>current </a:t>
            </a:r>
            <a:r>
              <a:rPr lang="en-US" sz="2800" dirty="0" smtClean="0">
                <a:latin typeface="Times New Roman" pitchFamily="18" charset="0"/>
                <a:cs typeface="Times New Roman" pitchFamily="18" charset="0"/>
              </a:rPr>
              <a:t>knowledge level.</a:t>
            </a:r>
            <a:endParaRPr lang="en-US" sz="2800" dirty="0">
              <a:latin typeface="Times New Roman" pitchFamily="18" charset="0"/>
              <a:cs typeface="Times New Roman" pitchFamily="18" charset="0"/>
            </a:endParaRPr>
          </a:p>
          <a:p>
            <a:pPr lvl="0">
              <a:buFont typeface="Arial" pitchFamily="34" charset="0"/>
              <a:buChar char="•"/>
            </a:pPr>
            <a:r>
              <a:rPr lang="en-US" sz="2800" dirty="0">
                <a:latin typeface="Times New Roman" pitchFamily="18" charset="0"/>
                <a:cs typeface="Times New Roman" pitchFamily="18" charset="0"/>
              </a:rPr>
              <a:t>To define the competencies required to achieve desired standards of care for the patients.</a:t>
            </a:r>
          </a:p>
          <a:p>
            <a:pPr lvl="0">
              <a:buFont typeface="Arial" pitchFamily="34" charset="0"/>
              <a:buChar char="•"/>
            </a:pPr>
            <a:r>
              <a:rPr lang="en-US" sz="2800" dirty="0">
                <a:latin typeface="Times New Roman" pitchFamily="18" charset="0"/>
                <a:cs typeface="Times New Roman" pitchFamily="18" charset="0"/>
              </a:rPr>
              <a:t>To identify the training needs for staff nurses and develop recommendations for the same.</a:t>
            </a:r>
          </a:p>
          <a:p>
            <a:r>
              <a:rPr lang="en-US" sz="2800" dirty="0">
                <a:latin typeface="Times New Roman" pitchFamily="18" charset="0"/>
                <a:cs typeface="Times New Roman" pitchFamily="18" charset="0"/>
              </a:rPr>
              <a:t> </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normAutofit/>
          </a:bodyPr>
          <a:lstStyle/>
          <a:p>
            <a:r>
              <a:rPr lang="en-US" sz="6000" b="1" dirty="0" smtClean="0"/>
              <a:t> </a:t>
            </a:r>
            <a:r>
              <a:rPr lang="en-US" sz="4800" b="1" dirty="0" smtClean="0">
                <a:solidFill>
                  <a:srgbClr val="C00000"/>
                </a:solidFill>
              </a:rPr>
              <a:t>METHODOLOGY</a:t>
            </a:r>
            <a:r>
              <a:rPr lang="en-US" sz="4800" b="1" dirty="0" smtClean="0"/>
              <a:t> </a:t>
            </a:r>
            <a:endParaRPr lang="en-US" sz="4800" dirty="0"/>
          </a:p>
        </p:txBody>
      </p:sp>
      <p:sp>
        <p:nvSpPr>
          <p:cNvPr id="3" name="TextBox 2"/>
          <p:cNvSpPr txBox="1"/>
          <p:nvPr/>
        </p:nvSpPr>
        <p:spPr>
          <a:xfrm>
            <a:off x="0" y="1143000"/>
            <a:ext cx="9144000" cy="6186309"/>
          </a:xfrm>
          <a:prstGeom prst="rect">
            <a:avLst/>
          </a:prstGeom>
          <a:noFill/>
        </p:spPr>
        <p:txBody>
          <a:bodyPr wrap="square" rtlCol="0">
            <a:spAutoFit/>
          </a:bodyPr>
          <a:lstStyle/>
          <a:p>
            <a:pPr>
              <a:buFont typeface="Arial" pitchFamily="34" charset="0"/>
              <a:buChar char="•"/>
            </a:pPr>
            <a:r>
              <a:rPr lang="en-US" sz="2800" b="1" dirty="0">
                <a:latin typeface="Times New Roman" pitchFamily="18" charset="0"/>
                <a:cs typeface="Times New Roman" pitchFamily="18" charset="0"/>
              </a:rPr>
              <a:t>Population under Study: </a:t>
            </a:r>
            <a:r>
              <a:rPr lang="en-US" sz="2800" dirty="0">
                <a:latin typeface="Times New Roman" pitchFamily="18" charset="0"/>
                <a:cs typeface="Times New Roman" pitchFamily="18" charset="0"/>
              </a:rPr>
              <a:t>Staff nurses in the wards</a:t>
            </a:r>
            <a:r>
              <a:rPr lang="en-US" sz="2800" dirty="0" smtClean="0">
                <a:latin typeface="Times New Roman" pitchFamily="18" charset="0"/>
                <a:cs typeface="Times New Roman" pitchFamily="18" charset="0"/>
              </a:rPr>
              <a:t>.</a:t>
            </a:r>
          </a:p>
          <a:p>
            <a:endParaRPr lang="en-US" sz="2800" dirty="0">
              <a:latin typeface="Times New Roman" pitchFamily="18" charset="0"/>
              <a:cs typeface="Times New Roman" pitchFamily="18" charset="0"/>
            </a:endParaRPr>
          </a:p>
          <a:p>
            <a:pPr>
              <a:buFont typeface="Arial" pitchFamily="34" charset="0"/>
              <a:buChar char="•"/>
            </a:pPr>
            <a:r>
              <a:rPr lang="en-US" sz="2800" b="1" dirty="0">
                <a:latin typeface="Times New Roman" pitchFamily="18" charset="0"/>
                <a:cs typeface="Times New Roman" pitchFamily="18" charset="0"/>
              </a:rPr>
              <a:t>Sample Size: </a:t>
            </a:r>
            <a:r>
              <a:rPr lang="en-US" sz="2800" dirty="0">
                <a:latin typeface="Times New Roman" pitchFamily="18" charset="0"/>
                <a:cs typeface="Times New Roman" pitchFamily="18" charset="0"/>
              </a:rPr>
              <a:t>Hundred and ten (110) staff nurses participated in the study</a:t>
            </a:r>
            <a:r>
              <a:rPr lang="en-US" sz="2800" dirty="0" smtClean="0">
                <a:latin typeface="Times New Roman" pitchFamily="18" charset="0"/>
                <a:cs typeface="Times New Roman" pitchFamily="18" charset="0"/>
              </a:rPr>
              <a:t>.</a:t>
            </a:r>
          </a:p>
          <a:p>
            <a:endParaRPr lang="en-US" sz="2800" dirty="0">
              <a:latin typeface="Times New Roman" pitchFamily="18" charset="0"/>
              <a:cs typeface="Times New Roman" pitchFamily="18" charset="0"/>
            </a:endParaRPr>
          </a:p>
          <a:p>
            <a:pPr>
              <a:buFont typeface="Arial" pitchFamily="34" charset="0"/>
              <a:buChar char="•"/>
            </a:pPr>
            <a:r>
              <a:rPr lang="en-US" sz="2800" b="1" dirty="0">
                <a:latin typeface="Times New Roman" pitchFamily="18" charset="0"/>
                <a:cs typeface="Times New Roman" pitchFamily="18" charset="0"/>
              </a:rPr>
              <a:t>Study Design:</a:t>
            </a:r>
            <a:r>
              <a:rPr lang="en-US" sz="2800" dirty="0">
                <a:latin typeface="Times New Roman" pitchFamily="18" charset="0"/>
                <a:cs typeface="Times New Roman" pitchFamily="18" charset="0"/>
              </a:rPr>
              <a:t> Non Experimental </a:t>
            </a:r>
            <a:r>
              <a:rPr lang="en-US" sz="2800" dirty="0" smtClean="0">
                <a:latin typeface="Times New Roman" pitchFamily="18" charset="0"/>
                <a:cs typeface="Times New Roman" pitchFamily="18" charset="0"/>
              </a:rPr>
              <a:t>Design</a:t>
            </a:r>
          </a:p>
          <a:p>
            <a:endParaRPr lang="en-US" sz="2800" dirty="0">
              <a:latin typeface="Times New Roman" pitchFamily="18" charset="0"/>
              <a:cs typeface="Times New Roman" pitchFamily="18" charset="0"/>
            </a:endParaRPr>
          </a:p>
          <a:p>
            <a:pPr>
              <a:buFont typeface="Arial" pitchFamily="34" charset="0"/>
              <a:buChar char="•"/>
            </a:pPr>
            <a:r>
              <a:rPr lang="en-US" sz="2800" b="1" dirty="0">
                <a:latin typeface="Times New Roman" pitchFamily="18" charset="0"/>
                <a:cs typeface="Times New Roman" pitchFamily="18" charset="0"/>
              </a:rPr>
              <a:t>Study Approach:</a:t>
            </a:r>
            <a:r>
              <a:rPr lang="en-US" sz="2800" dirty="0">
                <a:latin typeface="Times New Roman" pitchFamily="18" charset="0"/>
                <a:cs typeface="Times New Roman" pitchFamily="18" charset="0"/>
              </a:rPr>
              <a:t> Survey </a:t>
            </a:r>
            <a:r>
              <a:rPr lang="en-US" sz="2800" dirty="0" smtClean="0">
                <a:latin typeface="Times New Roman" pitchFamily="18" charset="0"/>
                <a:cs typeface="Times New Roman" pitchFamily="18" charset="0"/>
              </a:rPr>
              <a:t>Approach</a:t>
            </a:r>
          </a:p>
          <a:p>
            <a:endParaRPr lang="en-US" sz="2800" dirty="0">
              <a:latin typeface="Times New Roman" pitchFamily="18" charset="0"/>
              <a:cs typeface="Times New Roman" pitchFamily="18" charset="0"/>
            </a:endParaRPr>
          </a:p>
          <a:p>
            <a:pPr>
              <a:buFont typeface="Arial" pitchFamily="34" charset="0"/>
              <a:buChar char="•"/>
            </a:pPr>
            <a:r>
              <a:rPr lang="en-US" sz="2800" b="1" dirty="0">
                <a:latin typeface="Times New Roman" pitchFamily="18" charset="0"/>
                <a:cs typeface="Times New Roman" pitchFamily="18" charset="0"/>
              </a:rPr>
              <a:t>Sample Setting:</a:t>
            </a:r>
            <a:r>
              <a:rPr lang="en-US" sz="2800" dirty="0">
                <a:latin typeface="Times New Roman" pitchFamily="18" charset="0"/>
                <a:cs typeface="Times New Roman" pitchFamily="18" charset="0"/>
              </a:rPr>
              <a:t> Sri Balaji Action Medical Institute</a:t>
            </a:r>
            <a:r>
              <a:rPr lang="en-US" sz="2800" dirty="0" smtClean="0">
                <a:latin typeface="Times New Roman" pitchFamily="18" charset="0"/>
                <a:cs typeface="Times New Roman" pitchFamily="18" charset="0"/>
              </a:rPr>
              <a:t>.</a:t>
            </a:r>
          </a:p>
          <a:p>
            <a:endParaRPr lang="en-US" sz="2800" dirty="0">
              <a:latin typeface="Times New Roman" pitchFamily="18" charset="0"/>
              <a:cs typeface="Times New Roman" pitchFamily="18" charset="0"/>
            </a:endParaRPr>
          </a:p>
          <a:p>
            <a:pPr>
              <a:buFont typeface="Arial" pitchFamily="34" charset="0"/>
              <a:buChar char="•"/>
            </a:pPr>
            <a:r>
              <a:rPr lang="en-US" sz="2800" b="1" dirty="0">
                <a:latin typeface="Times New Roman" pitchFamily="18" charset="0"/>
                <a:cs typeface="Times New Roman" pitchFamily="18" charset="0"/>
              </a:rPr>
              <a:t>Limitations of study:</a:t>
            </a:r>
            <a:r>
              <a:rPr lang="en-US" sz="2800" dirty="0">
                <a:latin typeface="Times New Roman" pitchFamily="18" charset="0"/>
                <a:cs typeface="Times New Roman" pitchFamily="18" charset="0"/>
              </a:rPr>
              <a:t> Time frame was short for such a study to be interventional.</a:t>
            </a:r>
          </a:p>
          <a:p>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C00000"/>
                </a:solidFill>
              </a:rPr>
              <a:t>TOOLS AND TECHNIQUES</a:t>
            </a:r>
            <a:r>
              <a:rPr lang="en-US" dirty="0">
                <a:solidFill>
                  <a:srgbClr val="C00000"/>
                </a:solidFill>
              </a:rPr>
              <a:t/>
            </a:r>
            <a:br>
              <a:rPr lang="en-US" dirty="0">
                <a:solidFill>
                  <a:srgbClr val="C00000"/>
                </a:solidFill>
              </a:rPr>
            </a:br>
            <a:endParaRPr lang="en-US" dirty="0">
              <a:solidFill>
                <a:srgbClr val="C00000"/>
              </a:solidFill>
            </a:endParaRPr>
          </a:p>
        </p:txBody>
      </p:sp>
      <p:sp>
        <p:nvSpPr>
          <p:cNvPr id="3" name="TextBox 2"/>
          <p:cNvSpPr txBox="1"/>
          <p:nvPr/>
        </p:nvSpPr>
        <p:spPr>
          <a:xfrm>
            <a:off x="0" y="990600"/>
            <a:ext cx="9144000" cy="5293757"/>
          </a:xfrm>
          <a:prstGeom prst="rect">
            <a:avLst/>
          </a:prstGeom>
          <a:noFill/>
        </p:spPr>
        <p:txBody>
          <a:bodyPr wrap="square" rtlCol="0">
            <a:spAutoFit/>
          </a:bodyPr>
          <a:lstStyle/>
          <a:p>
            <a:pPr lvl="0">
              <a:buFont typeface="Arial" pitchFamily="34" charset="0"/>
              <a:buChar char="•"/>
            </a:pPr>
            <a:r>
              <a:rPr lang="en-US" sz="3200" b="1" dirty="0" smtClean="0"/>
              <a:t> Competency </a:t>
            </a:r>
            <a:r>
              <a:rPr lang="en-US" sz="3200" b="1" dirty="0"/>
              <a:t>Checklist:</a:t>
            </a:r>
            <a:endParaRPr lang="en-US" sz="3200" dirty="0"/>
          </a:p>
          <a:p>
            <a:r>
              <a:rPr lang="en-US" sz="2400" dirty="0">
                <a:latin typeface="Times New Roman" pitchFamily="18" charset="0"/>
                <a:cs typeface="Times New Roman" pitchFamily="18" charset="0"/>
              </a:rPr>
              <a:t>Analysis of the job description was done so as to get information about the key responsibilities of the position and indicators of the skills, knowledge and abilities required to competently perform the job, based upon the job description a competency checklist was developed which consisted 38 elements.</a:t>
            </a:r>
          </a:p>
          <a:p>
            <a:r>
              <a:rPr lang="en-US" sz="2400" dirty="0">
                <a:latin typeface="Times New Roman" pitchFamily="18" charset="0"/>
                <a:cs typeface="Times New Roman" pitchFamily="18" charset="0"/>
              </a:rPr>
              <a:t>This checklist was given to the sister in charges of the respective staff nurses to assess the competency level of the staff nurses on a four point scale, which is as follows:</a:t>
            </a:r>
          </a:p>
          <a:p>
            <a:pPr lvl="0">
              <a:buFont typeface="Wingdings" pitchFamily="2" charset="2"/>
              <a:buChar char="ü"/>
            </a:pPr>
            <a:r>
              <a:rPr lang="en-US" sz="2400" dirty="0">
                <a:solidFill>
                  <a:srgbClr val="C00000"/>
                </a:solidFill>
                <a:latin typeface="Times New Roman" pitchFamily="18" charset="0"/>
                <a:cs typeface="Times New Roman" pitchFamily="18" charset="0"/>
              </a:rPr>
              <a:t>Highly Proficient</a:t>
            </a:r>
          </a:p>
          <a:p>
            <a:pPr lvl="0">
              <a:buFont typeface="Wingdings" pitchFamily="2" charset="2"/>
              <a:buChar char="ü"/>
            </a:pPr>
            <a:r>
              <a:rPr lang="en-US" sz="2400" dirty="0">
                <a:solidFill>
                  <a:srgbClr val="C00000"/>
                </a:solidFill>
                <a:latin typeface="Times New Roman" pitchFamily="18" charset="0"/>
                <a:cs typeface="Times New Roman" pitchFamily="18" charset="0"/>
              </a:rPr>
              <a:t>Competent</a:t>
            </a:r>
          </a:p>
          <a:p>
            <a:pPr lvl="0">
              <a:buFont typeface="Wingdings" pitchFamily="2" charset="2"/>
              <a:buChar char="ü"/>
            </a:pPr>
            <a:r>
              <a:rPr lang="en-US" sz="2400" dirty="0">
                <a:solidFill>
                  <a:srgbClr val="C00000"/>
                </a:solidFill>
                <a:latin typeface="Times New Roman" pitchFamily="18" charset="0"/>
                <a:cs typeface="Times New Roman" pitchFamily="18" charset="0"/>
              </a:rPr>
              <a:t>Needs Assistance</a:t>
            </a:r>
          </a:p>
          <a:p>
            <a:pPr lvl="0">
              <a:buFont typeface="Wingdings" pitchFamily="2" charset="2"/>
              <a:buChar char="ü"/>
            </a:pPr>
            <a:r>
              <a:rPr lang="en-US" sz="2400" dirty="0">
                <a:solidFill>
                  <a:srgbClr val="C00000"/>
                </a:solidFill>
                <a:latin typeface="Times New Roman" pitchFamily="18" charset="0"/>
                <a:cs typeface="Times New Roman" pitchFamily="18" charset="0"/>
              </a:rPr>
              <a:t>Needs Training</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457200"/>
            <a:ext cx="9144000" cy="6432530"/>
          </a:xfrm>
          <a:prstGeom prst="rect">
            <a:avLst/>
          </a:prstGeom>
          <a:noFill/>
        </p:spPr>
        <p:txBody>
          <a:bodyPr wrap="square" rtlCol="0">
            <a:spAutoFit/>
          </a:bodyPr>
          <a:lstStyle/>
          <a:p>
            <a:pPr lvl="0">
              <a:buFont typeface="Arial" pitchFamily="34" charset="0"/>
              <a:buChar char="•"/>
            </a:pPr>
            <a:r>
              <a:rPr lang="en-US" sz="3200" b="1" dirty="0"/>
              <a:t>Demographic Data Sheet:</a:t>
            </a:r>
            <a:endParaRPr lang="en-US" sz="3200" dirty="0"/>
          </a:p>
          <a:p>
            <a:r>
              <a:rPr lang="en-US" sz="2400" dirty="0">
                <a:latin typeface="Times New Roman" pitchFamily="18" charset="0"/>
                <a:cs typeface="Times New Roman" pitchFamily="18" charset="0"/>
              </a:rPr>
              <a:t>A Demographic Data Sheet was administered to the staff nurses to understand the demographic profile of the staff nurses with respect to their qualifications, experience etc</a:t>
            </a:r>
            <a:r>
              <a:rPr lang="en-US" sz="2400" dirty="0" smtClean="0">
                <a:latin typeface="Times New Roman" pitchFamily="18" charset="0"/>
                <a:cs typeface="Times New Roman" pitchFamily="18" charset="0"/>
              </a:rPr>
              <a:t>.</a:t>
            </a:r>
          </a:p>
          <a:p>
            <a:endParaRPr lang="en-US" dirty="0"/>
          </a:p>
          <a:p>
            <a:pPr lvl="0">
              <a:buFont typeface="Arial" pitchFamily="34" charset="0"/>
              <a:buChar char="•"/>
            </a:pPr>
            <a:r>
              <a:rPr lang="en-US" sz="3200" b="1" dirty="0"/>
              <a:t>Knowledge Questionnaire: </a:t>
            </a:r>
            <a:endParaRPr lang="en-US" sz="3200" dirty="0"/>
          </a:p>
          <a:p>
            <a:r>
              <a:rPr lang="en-US" sz="2400" dirty="0">
                <a:latin typeface="Times New Roman" pitchFamily="18" charset="0"/>
                <a:cs typeface="Times New Roman" pitchFamily="18" charset="0"/>
              </a:rPr>
              <a:t>A Knowledge Questionnaire was developed consisting of 30 questions based on the competencies which are required to perform the job of a nurse in the ward. The questionnaire was administered to the staff nurses to assess their current knowledge level. For every right answer one mark was awarded and a score was given out of 30. Rating was done as follows:</a:t>
            </a:r>
          </a:p>
          <a:p>
            <a:r>
              <a:rPr lang="en-US" sz="2400" dirty="0">
                <a:latin typeface="Times New Roman" pitchFamily="18" charset="0"/>
                <a:cs typeface="Times New Roman" pitchFamily="18" charset="0"/>
              </a:rPr>
              <a:t> </a:t>
            </a:r>
          </a:p>
          <a:p>
            <a:pPr lvl="0">
              <a:buFont typeface="Wingdings" pitchFamily="2" charset="2"/>
              <a:buChar char="ü"/>
            </a:pPr>
            <a:r>
              <a:rPr lang="en-US" sz="2400" dirty="0">
                <a:solidFill>
                  <a:srgbClr val="C00000"/>
                </a:solidFill>
                <a:latin typeface="Times New Roman" pitchFamily="18" charset="0"/>
                <a:cs typeface="Times New Roman" pitchFamily="18" charset="0"/>
              </a:rPr>
              <a:t>Inadequate = &lt; 50%</a:t>
            </a:r>
          </a:p>
          <a:p>
            <a:pPr lvl="0">
              <a:buFont typeface="Wingdings" pitchFamily="2" charset="2"/>
              <a:buChar char="ü"/>
            </a:pPr>
            <a:r>
              <a:rPr lang="en-US" sz="2400" dirty="0">
                <a:solidFill>
                  <a:srgbClr val="C00000"/>
                </a:solidFill>
                <a:latin typeface="Times New Roman" pitchFamily="18" charset="0"/>
                <a:cs typeface="Times New Roman" pitchFamily="18" charset="0"/>
              </a:rPr>
              <a:t>Moderately Adequate = 50-75%</a:t>
            </a:r>
          </a:p>
          <a:p>
            <a:pPr lvl="0">
              <a:buFont typeface="Wingdings" pitchFamily="2" charset="2"/>
              <a:buChar char="ü"/>
            </a:pPr>
            <a:r>
              <a:rPr lang="en-US" sz="2400" dirty="0">
                <a:solidFill>
                  <a:srgbClr val="C00000"/>
                </a:solidFill>
                <a:latin typeface="Times New Roman" pitchFamily="18" charset="0"/>
                <a:cs typeface="Times New Roman" pitchFamily="18" charset="0"/>
              </a:rPr>
              <a:t> Adequate = &gt; 75%.</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978</TotalTime>
  <Words>2020</Words>
  <Application>Microsoft Office PowerPoint</Application>
  <PresentationFormat>On-screen Show (4:3)</PresentationFormat>
  <Paragraphs>326</Paragraphs>
  <Slides>37</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39" baseType="lpstr">
      <vt:lpstr>Office Theme</vt:lpstr>
      <vt:lpstr>Clip</vt:lpstr>
      <vt:lpstr>Slide 1</vt:lpstr>
      <vt:lpstr>Slide 2</vt:lpstr>
      <vt:lpstr>Slide 3</vt:lpstr>
      <vt:lpstr>INTRODUCTION</vt:lpstr>
      <vt:lpstr>SOME DEFINITIONS TO SHARE</vt:lpstr>
      <vt:lpstr> OBJECTIVES </vt:lpstr>
      <vt:lpstr> METHODOLOGY </vt:lpstr>
      <vt:lpstr>TOOLS AND TECHNIQUES </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CONCLUSION</vt:lpstr>
      <vt:lpstr>REFERENCES </vt:lpstr>
      <vt:lpstr>Slide 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119</cp:revision>
  <dcterms:created xsi:type="dcterms:W3CDTF">2012-05-02T07:34:03Z</dcterms:created>
  <dcterms:modified xsi:type="dcterms:W3CDTF">2012-05-03T04:38:58Z</dcterms:modified>
</cp:coreProperties>
</file>