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0" r:id="rId7"/>
    <p:sldId id="261" r:id="rId8"/>
    <p:sldId id="262" r:id="rId9"/>
    <p:sldId id="263" r:id="rId10"/>
    <p:sldId id="265" r:id="rId11"/>
    <p:sldId id="266" r:id="rId12"/>
    <p:sldId id="302" r:id="rId13"/>
    <p:sldId id="303" r:id="rId14"/>
    <p:sldId id="304" r:id="rId15"/>
    <p:sldId id="305" r:id="rId16"/>
    <p:sldId id="312" r:id="rId17"/>
    <p:sldId id="309" r:id="rId18"/>
    <p:sldId id="310" r:id="rId19"/>
    <p:sldId id="311" r:id="rId20"/>
    <p:sldId id="267" r:id="rId21"/>
    <p:sldId id="268" r:id="rId22"/>
    <p:sldId id="269" r:id="rId23"/>
    <p:sldId id="270" r:id="rId24"/>
    <p:sldId id="275" r:id="rId25"/>
    <p:sldId id="306" r:id="rId26"/>
    <p:sldId id="308" r:id="rId27"/>
    <p:sldId id="276" r:id="rId28"/>
    <p:sldId id="277" r:id="rId29"/>
    <p:sldId id="279" r:id="rId30"/>
    <p:sldId id="30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My%20Documents\Downloads\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1.2001798386312851E-3"/>
          <c:y val="2.6883223616030023E-2"/>
          <c:w val="0.65489975211432083"/>
          <c:h val="0.95071409003727869"/>
        </c:manualLayout>
      </c:layout>
      <c:pieChart>
        <c:varyColors val="1"/>
        <c:ser>
          <c:idx val="0"/>
          <c:order val="0"/>
          <c:explosion val="25"/>
          <c:cat>
            <c:strRef>
              <c:f>Sheet1!$A$1:$A$21</c:f>
              <c:strCache>
                <c:ptCount val="21"/>
                <c:pt idx="0">
                  <c:v>1.      Apollo munich</c:v>
                </c:pt>
                <c:pt idx="1">
                  <c:v>2.      Bajaj aalianz</c:v>
                </c:pt>
                <c:pt idx="2">
                  <c:v>3.      Bharti axa</c:v>
                </c:pt>
                <c:pt idx="3">
                  <c:v>4.      Cholamandlam</c:v>
                </c:pt>
                <c:pt idx="4">
                  <c:v>5.      Future generali</c:v>
                </c:pt>
                <c:pt idx="5">
                  <c:v>6.      Hdfc ergo</c:v>
                </c:pt>
                <c:pt idx="6">
                  <c:v>7.      Icici Lombard</c:v>
                </c:pt>
                <c:pt idx="7">
                  <c:v>8.      Iffco tokio</c:v>
                </c:pt>
                <c:pt idx="8">
                  <c:v>9.      L&amp;T</c:v>
                </c:pt>
                <c:pt idx="9">
                  <c:v>10.  Max Bupa </c:v>
                </c:pt>
                <c:pt idx="10">
                  <c:v>11.  New India</c:v>
                </c:pt>
                <c:pt idx="11">
                  <c:v>12.  Star Health</c:v>
                </c:pt>
                <c:pt idx="12">
                  <c:v>13.  Oriental </c:v>
                </c:pt>
                <c:pt idx="13">
                  <c:v>14.  Reliance</c:v>
                </c:pt>
                <c:pt idx="14">
                  <c:v>15.  National</c:v>
                </c:pt>
                <c:pt idx="15">
                  <c:v>16.  United India </c:v>
                </c:pt>
                <c:pt idx="16">
                  <c:v>17.  TATA AIG</c:v>
                </c:pt>
                <c:pt idx="17">
                  <c:v>18.  Shriram</c:v>
                </c:pt>
                <c:pt idx="18">
                  <c:v>19.  Universal sompo</c:v>
                </c:pt>
                <c:pt idx="19">
                  <c:v>20.  Raheja qbe</c:v>
                </c:pt>
                <c:pt idx="20">
                  <c:v>21.  SBI</c:v>
                </c:pt>
              </c:strCache>
            </c:strRef>
          </c:cat>
          <c:val>
            <c:numRef>
              <c:f>Sheet1!$B$1:$B$21</c:f>
              <c:numCache>
                <c:formatCode>0.00%</c:formatCode>
                <c:ptCount val="21"/>
                <c:pt idx="0">
                  <c:v>2.4300000000000002E-2</c:v>
                </c:pt>
                <c:pt idx="1">
                  <c:v>3.0500000000000051E-2</c:v>
                </c:pt>
                <c:pt idx="2">
                  <c:v>4.7000000000000418E-3</c:v>
                </c:pt>
                <c:pt idx="3">
                  <c:v>1.3299999999999999E-2</c:v>
                </c:pt>
                <c:pt idx="4">
                  <c:v>9.5000000000000639E-3</c:v>
                </c:pt>
                <c:pt idx="5">
                  <c:v>2.9500000000000002E-2</c:v>
                </c:pt>
                <c:pt idx="6">
                  <c:v>0.12039999999999998</c:v>
                </c:pt>
                <c:pt idx="7">
                  <c:v>1.5900000000000154E-2</c:v>
                </c:pt>
                <c:pt idx="8">
                  <c:v>0</c:v>
                </c:pt>
                <c:pt idx="9">
                  <c:v>2.3000000000000052E-3</c:v>
                </c:pt>
                <c:pt idx="10">
                  <c:v>0.17890000000000128</c:v>
                </c:pt>
                <c:pt idx="11">
                  <c:v>0.11060000000000028</c:v>
                </c:pt>
                <c:pt idx="12">
                  <c:v>0.11940000000000033</c:v>
                </c:pt>
                <c:pt idx="13">
                  <c:v>2.2800000000000278E-2</c:v>
                </c:pt>
                <c:pt idx="14">
                  <c:v>0.1411</c:v>
                </c:pt>
                <c:pt idx="15">
                  <c:v>0.15090000000000145</c:v>
                </c:pt>
                <c:pt idx="16">
                  <c:v>9.9000000000000268E-3</c:v>
                </c:pt>
                <c:pt idx="17">
                  <c:v>0</c:v>
                </c:pt>
                <c:pt idx="18">
                  <c:v>2.1000000000000246E-3</c:v>
                </c:pt>
                <c:pt idx="19">
                  <c:v>0</c:v>
                </c:pt>
                <c:pt idx="20">
                  <c:v>0</c:v>
                </c:pt>
              </c:numCache>
            </c:numRef>
          </c:val>
        </c:ser>
        <c:firstSliceAng val="0"/>
      </c:pieChart>
    </c:plotArea>
    <c:legend>
      <c:legendPos val="r"/>
      <c:layout>
        <c:manualLayout>
          <c:xMode val="edge"/>
          <c:yMode val="edge"/>
          <c:x val="0.6281339311752695"/>
          <c:y val="2.4896309648041001E-2"/>
          <c:w val="0.36907662583843737"/>
          <c:h val="0.96064585902666"/>
        </c:manualLayou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B3A18C-F175-4BF7-8672-5F0AB9036766}"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B3A18C-F175-4BF7-8672-5F0AB9036766}"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B3A18C-F175-4BF7-8672-5F0AB9036766}"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B3A18C-F175-4BF7-8672-5F0AB9036766}"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B3A18C-F175-4BF7-8672-5F0AB9036766}"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B3A18C-F175-4BF7-8672-5F0AB9036766}"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B3A18C-F175-4BF7-8672-5F0AB9036766}" type="datetimeFigureOut">
              <a:rPr lang="en-US" smtClean="0"/>
              <a:pPr/>
              <a:t>5/1/2012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B3A18C-F175-4BF7-8672-5F0AB9036766}" type="datetimeFigureOut">
              <a:rPr lang="en-US" smtClean="0"/>
              <a:pPr/>
              <a:t>5/1/2012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3A18C-F175-4BF7-8672-5F0AB9036766}" type="datetimeFigureOut">
              <a:rPr lang="en-US" smtClean="0"/>
              <a:pPr/>
              <a:t>5/1/2012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B3A18C-F175-4BF7-8672-5F0AB9036766}"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B3A18C-F175-4BF7-8672-5F0AB9036766}"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76D04-D025-46D2-B689-7CE4E897E7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0000"/>
            <a:lum/>
          </a:blip>
          <a:srcRect/>
          <a:stretch>
            <a:fillRect l="-16000" r="-1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3A18C-F175-4BF7-8672-5F0AB9036766}" type="datetimeFigureOut">
              <a:rPr lang="en-US" smtClean="0"/>
              <a:pPr/>
              <a:t>5/1/2012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76D04-D025-46D2-B689-7CE4E897E7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COMBINED%20XL%20SHEET.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r>
              <a:rPr lang="en-US" b="1" dirty="0"/>
              <a:t>A PROCESS OF DEFINING THE PARAMETERS FOR CATEGORISING THE HOSPITALS </a:t>
            </a:r>
            <a:r>
              <a:rPr lang="en-US" dirty="0"/>
              <a:t/>
            </a:r>
            <a:br>
              <a:rPr lang="en-US" dirty="0"/>
            </a:br>
            <a:endParaRPr lang="en-US" dirty="0"/>
          </a:p>
        </p:txBody>
      </p:sp>
      <p:sp>
        <p:nvSpPr>
          <p:cNvPr id="3" name="Subtitle 2"/>
          <p:cNvSpPr>
            <a:spLocks noGrp="1"/>
          </p:cNvSpPr>
          <p:nvPr>
            <p:ph type="subTitle" idx="1"/>
          </p:nvPr>
        </p:nvSpPr>
        <p:spPr>
          <a:xfrm>
            <a:off x="2743200" y="5334000"/>
            <a:ext cx="6400800" cy="1752600"/>
          </a:xfrm>
        </p:spPr>
        <p:txBody>
          <a:bodyPr/>
          <a:lstStyle/>
          <a:p>
            <a:r>
              <a:rPr lang="en-US" dirty="0" smtClean="0">
                <a:solidFill>
                  <a:schemeClr val="tx1"/>
                </a:solidFill>
              </a:rPr>
              <a:t>BY: KANUJ SETHI</a:t>
            </a:r>
            <a:endParaRPr lang="en-US" dirty="0">
              <a:solidFill>
                <a:schemeClr val="tx1"/>
              </a:solidFill>
            </a:endParaRPr>
          </a:p>
        </p:txBody>
      </p:sp>
      <p:pic>
        <p:nvPicPr>
          <p:cNvPr id="4" name="Picture 3" descr="http://www.iihmr.org/images/IIHMR-D.jpg"/>
          <p:cNvPicPr/>
          <p:nvPr/>
        </p:nvPicPr>
        <p:blipFill>
          <a:blip r:embed="rId2" cstate="print"/>
          <a:srcRect/>
          <a:stretch>
            <a:fillRect/>
          </a:stretch>
        </p:blipFill>
        <p:spPr bwMode="auto">
          <a:xfrm>
            <a:off x="7391400" y="5257800"/>
            <a:ext cx="1428750" cy="1362075"/>
          </a:xfrm>
          <a:prstGeom prst="rect">
            <a:avLst/>
          </a:prstGeom>
          <a:noFill/>
          <a:ln w="9525">
            <a:noFill/>
            <a:miter lim="800000"/>
            <a:headEnd/>
            <a:tailEnd/>
          </a:ln>
        </p:spPr>
      </p:pic>
      <p:pic>
        <p:nvPicPr>
          <p:cNvPr id="1026" name="Picture 2" descr="C:\Documents and Settings\Admin\My Documents\health-insurance281.jpg"/>
          <p:cNvPicPr>
            <a:picLocks noChangeAspect="1" noChangeArrowheads="1"/>
          </p:cNvPicPr>
          <p:nvPr/>
        </p:nvPicPr>
        <p:blipFill>
          <a:blip r:embed="rId3" cstate="print"/>
          <a:srcRect/>
          <a:stretch>
            <a:fillRect/>
          </a:stretch>
        </p:blipFill>
        <p:spPr bwMode="auto">
          <a:xfrm>
            <a:off x="304800" y="3581400"/>
            <a:ext cx="3474720" cy="2895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a:t>TERTIARY LEVEL OF CARE</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Tertiary care</a:t>
            </a:r>
            <a:r>
              <a:rPr lang="en-US" dirty="0"/>
              <a:t> is specialized consultative health care, usually for inpatients and on referral from a primary or secondary health professional, in a facility that has personnel and facilities for advanced medical investigation and treatment, such as a tertiary referral hospital (WHO). </a:t>
            </a:r>
            <a:endParaRPr lang="en-US" dirty="0" smtClean="0"/>
          </a:p>
          <a:p>
            <a:r>
              <a:rPr lang="en-US" dirty="0"/>
              <a:t>Round-the-clock services are available.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t>RATIONALE OF THE STUDY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main aim of the study was to set up Guidelines for Categorization of Hospitals  in different categories</a:t>
            </a:r>
            <a:r>
              <a:rPr lang="en-US" dirty="0" smtClean="0"/>
              <a:t>.</a:t>
            </a:r>
          </a:p>
          <a:p>
            <a:r>
              <a:rPr lang="en-US" dirty="0" smtClean="0"/>
              <a:t> </a:t>
            </a:r>
            <a:r>
              <a:rPr lang="en-US" dirty="0"/>
              <a:t>It will help in determining value </a:t>
            </a:r>
            <a:r>
              <a:rPr lang="en-US" dirty="0" err="1"/>
              <a:t>i.e</a:t>
            </a:r>
            <a:r>
              <a:rPr lang="en-US" dirty="0"/>
              <a:t> service provided versus price charged by the Hospital, so that neither the payer (Insurance Companies) nor the Provider (Hospitals) is at loss.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GRADING</a:t>
            </a:r>
            <a:endParaRPr lang="en-US" dirty="0"/>
          </a:p>
        </p:txBody>
      </p:sp>
      <p:sp>
        <p:nvSpPr>
          <p:cNvPr id="3" name="Content Placeholder 2"/>
          <p:cNvSpPr>
            <a:spLocks noGrp="1"/>
          </p:cNvSpPr>
          <p:nvPr>
            <p:ph idx="1"/>
          </p:nvPr>
        </p:nvSpPr>
        <p:spPr/>
        <p:txBody>
          <a:bodyPr/>
          <a:lstStyle/>
          <a:p>
            <a:pPr>
              <a:buNone/>
            </a:pPr>
            <a:r>
              <a:rPr lang="en-US" b="1" dirty="0"/>
              <a:t>What is Grading?</a:t>
            </a:r>
            <a:endParaRPr lang="en-US" dirty="0"/>
          </a:p>
          <a:p>
            <a:r>
              <a:rPr lang="en-US" dirty="0"/>
              <a:t>Grading is an Independent Opinion on Quality of Care a Provider is Capable of Delivering</a:t>
            </a:r>
            <a:r>
              <a:rPr lang="en-US" dirty="0" smtClean="0"/>
              <a:t>.</a:t>
            </a:r>
          </a:p>
          <a:p>
            <a:r>
              <a:rPr lang="en-US" dirty="0"/>
              <a:t>It’s not an opinion on the correctness of diagnosis or the probability of outcome of any therapy or surgery.</a:t>
            </a:r>
          </a:p>
          <a:p>
            <a:endParaRPr lang="en-US" dirty="0" smtClean="0"/>
          </a:p>
          <a:p>
            <a:pPr>
              <a:buNone/>
            </a:pP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Benefits of Grading</a:t>
            </a:r>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b="1" dirty="0" smtClean="0"/>
              <a:t>Consumers</a:t>
            </a:r>
            <a:r>
              <a:rPr lang="en-US" b="1" dirty="0"/>
              <a:t>:</a:t>
            </a:r>
            <a:endParaRPr lang="en-US" dirty="0"/>
          </a:p>
          <a:p>
            <a:pPr lvl="0"/>
            <a:r>
              <a:rPr lang="en-US" dirty="0" smtClean="0"/>
              <a:t>Specific </a:t>
            </a:r>
            <a:r>
              <a:rPr lang="en-US" dirty="0"/>
              <a:t>and relevant Indicates scope of service i.e</a:t>
            </a:r>
            <a:r>
              <a:rPr lang="en-US" dirty="0" smtClean="0"/>
              <a:t>. of </a:t>
            </a:r>
            <a:r>
              <a:rPr lang="en-US" dirty="0"/>
              <a:t>value versus price- Facilitates comparison  </a:t>
            </a:r>
          </a:p>
          <a:p>
            <a:pPr lvl="0"/>
            <a:r>
              <a:rPr lang="en-US" dirty="0"/>
              <a:t>Reliable, Dynamic and Accessible.</a:t>
            </a:r>
          </a:p>
          <a:p>
            <a:pPr>
              <a:buNone/>
            </a:pPr>
            <a:r>
              <a:rPr lang="en-US" b="1" dirty="0"/>
              <a:t> </a:t>
            </a:r>
            <a:endParaRPr lang="en-US" dirty="0"/>
          </a:p>
          <a:p>
            <a:pPr lvl="0">
              <a:buNone/>
            </a:pPr>
            <a:r>
              <a:rPr lang="en-US" b="1" dirty="0"/>
              <a:t>Medical </a:t>
            </a:r>
            <a:r>
              <a:rPr lang="en-US" b="1" dirty="0" smtClean="0"/>
              <a:t>service </a:t>
            </a:r>
            <a:r>
              <a:rPr lang="en-US" b="1" dirty="0"/>
              <a:t>providers:</a:t>
            </a:r>
            <a:endParaRPr lang="en-US" dirty="0"/>
          </a:p>
          <a:p>
            <a:pPr lvl="0"/>
            <a:r>
              <a:rPr lang="en-US" dirty="0"/>
              <a:t>Focus on functionality, not a system.  </a:t>
            </a:r>
          </a:p>
          <a:p>
            <a:pPr lvl="0"/>
            <a:r>
              <a:rPr lang="en-US" dirty="0" smtClean="0"/>
              <a:t>Transparent</a:t>
            </a:r>
            <a:r>
              <a:rPr lang="en-US" dirty="0"/>
              <a:t>, Provides feedback.</a:t>
            </a:r>
          </a:p>
          <a:p>
            <a:pPr lvl="0"/>
            <a:r>
              <a:rPr lang="en-US" dirty="0"/>
              <a:t>Respects patient privacy and confidentiality </a:t>
            </a:r>
          </a:p>
          <a:p>
            <a:pPr lvl="0"/>
            <a:r>
              <a:rPr lang="en-US" dirty="0"/>
              <a:t>Fosters commitment and </a:t>
            </a:r>
            <a:r>
              <a:rPr lang="en-US" dirty="0" smtClean="0"/>
              <a:t>compliance</a:t>
            </a:r>
            <a:r>
              <a:rPr lang="en-US" b="1" dirty="0"/>
              <a:t/>
            </a:r>
            <a:br>
              <a:rPr lang="en-US" b="1" dirty="0"/>
            </a:br>
            <a:r>
              <a:rPr lang="en-US" b="1" dirty="0"/>
              <a:t> </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b="1" dirty="0" smtClean="0"/>
              <a:t>Healthcare Institutions: </a:t>
            </a:r>
            <a:endParaRPr lang="en-US" dirty="0" smtClean="0"/>
          </a:p>
          <a:p>
            <a:r>
              <a:rPr lang="en-US" dirty="0" smtClean="0"/>
              <a:t>Grading-a positioning tool to:</a:t>
            </a:r>
          </a:p>
          <a:p>
            <a:pPr lvl="0"/>
            <a:r>
              <a:rPr lang="en-US" dirty="0" smtClean="0"/>
              <a:t>Build patient perception  and attract increasingly quality conscious patients </a:t>
            </a:r>
          </a:p>
          <a:p>
            <a:pPr lvl="0"/>
            <a:r>
              <a:rPr lang="en-US" dirty="0" smtClean="0"/>
              <a:t>Benchmark services against other hospitals,  </a:t>
            </a:r>
          </a:p>
          <a:p>
            <a:endParaRPr lang="en-US" dirty="0" smtClean="0"/>
          </a:p>
          <a:p>
            <a:pPr lvl="0">
              <a:buNone/>
            </a:pPr>
            <a:r>
              <a:rPr lang="en-US" b="1" dirty="0" smtClean="0"/>
              <a:t>Healthcare Regulators:</a:t>
            </a:r>
            <a:endParaRPr lang="en-US" dirty="0" smtClean="0"/>
          </a:p>
          <a:p>
            <a:pPr lvl="0"/>
            <a:r>
              <a:rPr lang="en-US" dirty="0" smtClean="0"/>
              <a:t>provides an indication of the healthcare system’s capability and performance. </a:t>
            </a:r>
          </a:p>
          <a:p>
            <a:pPr lvl="0">
              <a:buNone/>
            </a:pPr>
            <a:r>
              <a:rPr lang="en-US" b="1" dirty="0" err="1" smtClean="0"/>
              <a:t>Payors</a:t>
            </a:r>
            <a:r>
              <a:rPr lang="en-US" b="1" dirty="0" smtClean="0"/>
              <a:t>:</a:t>
            </a:r>
            <a:r>
              <a:rPr lang="en-US" dirty="0" smtClean="0"/>
              <a:t> </a:t>
            </a:r>
          </a:p>
          <a:p>
            <a:pPr lvl="0"/>
            <a:r>
              <a:rPr lang="en-US" dirty="0" smtClean="0"/>
              <a:t>Objective tool for selecting preferred providers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buNone/>
            </a:pPr>
            <a:r>
              <a:rPr lang="en-US" b="1" dirty="0" smtClean="0"/>
              <a:t>Health Insurers and TPAs</a:t>
            </a:r>
            <a:r>
              <a:rPr lang="en-US" dirty="0" smtClean="0"/>
              <a:t>:</a:t>
            </a:r>
          </a:p>
          <a:p>
            <a:pPr lvl="0"/>
            <a:r>
              <a:rPr lang="en-US" dirty="0" smtClean="0"/>
              <a:t>Provider </a:t>
            </a:r>
            <a:r>
              <a:rPr lang="en-US" dirty="0" err="1" smtClean="0"/>
              <a:t>Empanellment</a:t>
            </a:r>
            <a:r>
              <a:rPr lang="en-US" dirty="0" smtClean="0"/>
              <a:t> </a:t>
            </a:r>
          </a:p>
          <a:p>
            <a:pPr lvl="0"/>
            <a:r>
              <a:rPr lang="en-US" dirty="0" smtClean="0"/>
              <a:t>Contracts Negotiation</a:t>
            </a:r>
          </a:p>
          <a:p>
            <a:pPr>
              <a:buNone/>
            </a:pPr>
            <a:r>
              <a:rPr lang="en-US" b="1" dirty="0" smtClean="0"/>
              <a:t>Lenders and Investors.</a:t>
            </a:r>
          </a:p>
          <a:p>
            <a:pPr lvl="0"/>
            <a:r>
              <a:rPr lang="en-US" dirty="0" smtClean="0"/>
              <a:t>A key indicator of core-competence: key input for business risk assessment.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dirty="0" smtClean="0"/>
              <a:t>LITERATURE REVIEW</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381000"/>
          </a:xfrm>
        </p:spPr>
        <p:txBody>
          <a:bodyPr>
            <a:normAutofit fontScale="90000"/>
          </a:bodyPr>
          <a:lstStyle/>
          <a:p>
            <a:r>
              <a:rPr lang="en-US" b="1" dirty="0" smtClean="0"/>
              <a:t/>
            </a:r>
            <a:br>
              <a:rPr lang="en-US" b="1" dirty="0" smtClean="0"/>
            </a:br>
            <a:r>
              <a:rPr lang="en-US" b="1" dirty="0" smtClean="0"/>
              <a:t>GRADING </a:t>
            </a:r>
            <a:r>
              <a:rPr lang="en-US" b="1" dirty="0"/>
              <a:t>OF HOSPITALS BY </a:t>
            </a:r>
            <a:r>
              <a:rPr lang="en-US" b="1" dirty="0" smtClean="0"/>
              <a:t>ICRA</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457200" y="1447800"/>
            <a:ext cx="8229600" cy="5059363"/>
          </a:xfrm>
        </p:spPr>
        <p:txBody>
          <a:bodyPr>
            <a:normAutofit fontScale="92500" lnSpcReduction="10000"/>
          </a:bodyPr>
          <a:lstStyle/>
          <a:p>
            <a:r>
              <a:rPr lang="en-US" dirty="0"/>
              <a:t>ICRA looks into a host of factors such as availability </a:t>
            </a:r>
            <a:r>
              <a:rPr lang="en-US" dirty="0" smtClean="0"/>
              <a:t>of infrastructure, equipment ,manpower, </a:t>
            </a:r>
            <a:r>
              <a:rPr lang="en-US" dirty="0"/>
              <a:t>systems and clinical </a:t>
            </a:r>
            <a:r>
              <a:rPr lang="en-US" dirty="0" smtClean="0"/>
              <a:t>algorithms.</a:t>
            </a:r>
          </a:p>
          <a:p>
            <a:r>
              <a:rPr lang="en-US" dirty="0" smtClean="0"/>
              <a:t>It involves review </a:t>
            </a:r>
            <a:r>
              <a:rPr lang="en-US" dirty="0"/>
              <a:t>of the institution’s </a:t>
            </a:r>
            <a:r>
              <a:rPr lang="en-US" dirty="0" smtClean="0"/>
              <a:t>Resources</a:t>
            </a:r>
            <a:r>
              <a:rPr lang="en-US" dirty="0"/>
              <a:t>, P</a:t>
            </a:r>
            <a:r>
              <a:rPr lang="en-US" dirty="0" smtClean="0"/>
              <a:t>rocesses </a:t>
            </a:r>
            <a:r>
              <a:rPr lang="en-US" dirty="0"/>
              <a:t>and </a:t>
            </a:r>
            <a:r>
              <a:rPr lang="en-US" dirty="0" smtClean="0"/>
              <a:t>Outcome </a:t>
            </a:r>
            <a:r>
              <a:rPr lang="en-US" dirty="0"/>
              <a:t>to determine its capability to deliver care. </a:t>
            </a:r>
            <a:endParaRPr lang="en-US" dirty="0" smtClean="0"/>
          </a:p>
          <a:p>
            <a:r>
              <a:rPr lang="en-US" dirty="0" smtClean="0"/>
              <a:t>The </a:t>
            </a:r>
            <a:r>
              <a:rPr lang="en-US" dirty="0"/>
              <a:t>focus of the evaluation is on the quantitative adequacy (number), technical adequacy (type) and availability (distribution) of core resources. </a:t>
            </a:r>
            <a:br>
              <a:rPr lang="en-US" dirty="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ICRA </a:t>
            </a:r>
            <a:r>
              <a:rPr lang="en-US" dirty="0"/>
              <a:t>Healthcare Grading Scale </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H1</a:t>
            </a:r>
            <a:r>
              <a:rPr lang="en-US" dirty="0"/>
              <a:t>- Institution has resources and processes consistent with those required for delivering highest quality of care.</a:t>
            </a:r>
          </a:p>
          <a:p>
            <a:r>
              <a:rPr lang="en-US" b="1" dirty="0"/>
              <a:t>H2</a:t>
            </a:r>
            <a:r>
              <a:rPr lang="en-US" dirty="0"/>
              <a:t>- Institution has resources and processes consistent with those required for delivering high quality of care.</a:t>
            </a:r>
          </a:p>
          <a:p>
            <a:r>
              <a:rPr lang="en-US" b="1" dirty="0"/>
              <a:t>H3</a:t>
            </a:r>
            <a:r>
              <a:rPr lang="en-US" dirty="0"/>
              <a:t>-Institution has resources and processes that can deliver moderate quality of care.</a:t>
            </a:r>
          </a:p>
          <a:p>
            <a:r>
              <a:rPr lang="en-US" b="1" dirty="0"/>
              <a:t>H4</a:t>
            </a:r>
            <a:r>
              <a:rPr lang="en-US" dirty="0"/>
              <a:t>- Institution has resources and processes that can deliver low quality of care.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CRISIL’S HEALTHCARE GRADING</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Grade A</a:t>
            </a:r>
            <a:r>
              <a:rPr lang="en-US" dirty="0"/>
              <a:t>- Institution has enough facilities, manpower, equipments and the service quality levels are highest in the industry.</a:t>
            </a:r>
          </a:p>
          <a:p>
            <a:r>
              <a:rPr lang="en-US" b="1" dirty="0"/>
              <a:t>Grade B</a:t>
            </a:r>
            <a:r>
              <a:rPr lang="en-US" dirty="0"/>
              <a:t>- Institution has good quality of healthcare but lesser than Grade A.</a:t>
            </a:r>
          </a:p>
          <a:p>
            <a:r>
              <a:rPr lang="en-US" b="1" dirty="0"/>
              <a:t>Grade C</a:t>
            </a:r>
            <a:r>
              <a:rPr lang="en-US" dirty="0"/>
              <a:t>- Institution has average quality of healthcare.</a:t>
            </a:r>
          </a:p>
          <a:p>
            <a:r>
              <a:rPr lang="en-US" b="1" dirty="0"/>
              <a:t>Grade D</a:t>
            </a:r>
            <a:r>
              <a:rPr lang="en-US" dirty="0"/>
              <a:t>- Institution has poor quality of healthcare.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ICICI LOMBARD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74:26 joint venture between ICICI BANK and FAIRFAX HOLDINGS LIMITED(CANADA).</a:t>
            </a:r>
          </a:p>
          <a:p>
            <a:r>
              <a:rPr lang="en-US" dirty="0" smtClean="0"/>
              <a:t>It leverages ICICI Bank’s strong brand equity, extensive distribution network and sound technological infrastructure to serve customer needs. This joins force with Lombard’s domain knowledge, product innovation and business processes based on international best practices in the insurance business</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OBJECTIVES OF THE STUDY</a:t>
            </a:r>
            <a:endParaRPr lang="en-US" dirty="0"/>
          </a:p>
        </p:txBody>
      </p:sp>
      <p:sp>
        <p:nvSpPr>
          <p:cNvPr id="3" name="Content Placeholder 2"/>
          <p:cNvSpPr>
            <a:spLocks noGrp="1"/>
          </p:cNvSpPr>
          <p:nvPr>
            <p:ph idx="1"/>
          </p:nvPr>
        </p:nvSpPr>
        <p:spPr/>
        <p:txBody>
          <a:bodyPr/>
          <a:lstStyle/>
          <a:p>
            <a:pPr>
              <a:buNone/>
            </a:pPr>
            <a:r>
              <a:rPr lang="en-US" b="1" dirty="0" smtClean="0"/>
              <a:t>General </a:t>
            </a:r>
            <a:r>
              <a:rPr lang="en-US" b="1" dirty="0"/>
              <a:t>objective of the study:</a:t>
            </a:r>
            <a:endParaRPr lang="en-US" dirty="0"/>
          </a:p>
          <a:p>
            <a:r>
              <a:rPr lang="en-US" dirty="0"/>
              <a:t>To undertake Parameters of Health Services at Primary, Secondary and Tertiary care settings for evolving benefit packages to determine the premium to be levied and subsidies to be given.</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Specific objectives of the study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 Reduce </a:t>
            </a:r>
            <a:r>
              <a:rPr lang="en-US" dirty="0"/>
              <a:t>claim disputes substantially by providing a reference framework for payers (Insurance Companies) to process medical claims for the conditions and thus reducing the needs for queries moving back and forth between payers and providers (Hospitals).</a:t>
            </a:r>
          </a:p>
          <a:p>
            <a:endParaRPr lang="en-US" dirty="0" smtClean="0"/>
          </a:p>
          <a:p>
            <a:r>
              <a:rPr lang="en-US" dirty="0" smtClean="0"/>
              <a:t>To Help </a:t>
            </a:r>
            <a:r>
              <a:rPr lang="en-US" dirty="0"/>
              <a:t>in setting appropriate grades/ levels of payout for different types of surgeries and setting scientific and reasonable sub-limits for different procedures during cashless or reimbursement plans.</a:t>
            </a:r>
          </a:p>
          <a:p>
            <a:endParaRPr lang="en-US" dirty="0" smtClean="0"/>
          </a:p>
          <a:p>
            <a:r>
              <a:rPr lang="en-US" dirty="0" smtClean="0"/>
              <a:t> To Provide </a:t>
            </a:r>
            <a:r>
              <a:rPr lang="en-US" dirty="0"/>
              <a:t>a framework for costing and for development of appropriate price range for different conditions in different location and different providers.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r>
              <a:rPr lang="en-US" b="1" dirty="0"/>
              <a:t>TYPE OF </a:t>
            </a:r>
            <a:r>
              <a:rPr lang="en-US" b="1" dirty="0" smtClean="0"/>
              <a:t>STUDY</a:t>
            </a:r>
            <a:r>
              <a:rPr lang="en-US" dirty="0" smtClean="0"/>
              <a:t>: Descriptive </a:t>
            </a:r>
            <a:r>
              <a:rPr lang="en-US" dirty="0"/>
              <a:t>study based on my personal visit to different hospitals in Delhi &amp; NCR.  </a:t>
            </a:r>
          </a:p>
          <a:p>
            <a:r>
              <a:rPr lang="en-US" b="1" dirty="0" smtClean="0"/>
              <a:t>SAMPLING METHOD</a:t>
            </a:r>
            <a:r>
              <a:rPr lang="en-US" dirty="0" smtClean="0"/>
              <a:t>- Non </a:t>
            </a:r>
            <a:r>
              <a:rPr lang="en-US" dirty="0"/>
              <a:t>Random Convenience Sampling method was used for the choice of hospitals due to financial and time constraints.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TOOLS</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dirty="0"/>
              <a:t>the purpose of classifying a Hospital in a particular </a:t>
            </a:r>
            <a:r>
              <a:rPr lang="en-US" dirty="0" smtClean="0"/>
              <a:t>category, </a:t>
            </a:r>
            <a:r>
              <a:rPr lang="en-US" dirty="0"/>
              <a:t>a self prepared score card was used in MS EXCEL which included various parameters such as </a:t>
            </a:r>
            <a:r>
              <a:rPr lang="en-US" dirty="0" smtClean="0"/>
              <a:t>services Delivered</a:t>
            </a:r>
            <a:r>
              <a:rPr lang="en-US" dirty="0"/>
              <a:t>, </a:t>
            </a:r>
            <a:r>
              <a:rPr lang="en-US" dirty="0" smtClean="0"/>
              <a:t>Physical Infrastructure</a:t>
            </a:r>
            <a:r>
              <a:rPr lang="en-US" dirty="0"/>
              <a:t>, Human Resources and Equipments etc in terms of qualitative as well as quantitative aspects.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AND DISCUSSION</a:t>
            </a:r>
            <a:endParaRPr lang="en-US" dirty="0"/>
          </a:p>
        </p:txBody>
      </p:sp>
      <p:sp>
        <p:nvSpPr>
          <p:cNvPr id="3" name="Content Placeholder 2"/>
          <p:cNvSpPr>
            <a:spLocks noGrp="1"/>
          </p:cNvSpPr>
          <p:nvPr>
            <p:ph idx="1"/>
          </p:nvPr>
        </p:nvSpPr>
        <p:spPr/>
        <p:txBody>
          <a:bodyPr/>
          <a:lstStyle/>
          <a:p>
            <a:r>
              <a:rPr lang="en-US" dirty="0" smtClean="0">
                <a:hlinkClick r:id="rId2" action="ppaction://hlinkfile"/>
              </a:rPr>
              <a:t>COMBINED XL SHEET.xlsx</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According  to the score of the Hospital/ Nursing Home included both in terms of Quantitative as well as Qualitative Parameters, these can be  categorized in different categories. Hospital with a higher score (Quantitative and Qualitative) can be given as Higher Grade and those with lower score can be assigned with a lower grade.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1</a:t>
            </a:r>
            <a:r>
              <a:rPr lang="en-US" b="1" dirty="0" smtClean="0"/>
              <a:t>. </a:t>
            </a:r>
            <a:r>
              <a:rPr lang="en-US" dirty="0" smtClean="0"/>
              <a:t> </a:t>
            </a:r>
            <a:r>
              <a:rPr lang="en-US" dirty="0" smtClean="0"/>
              <a:t>Categorization of Hospitals is a standardized procedure which should be done by Government.</a:t>
            </a:r>
          </a:p>
          <a:p>
            <a:pPr>
              <a:buNone/>
            </a:pPr>
            <a:r>
              <a:rPr lang="en-US" dirty="0" smtClean="0"/>
              <a:t>2. Government should create common standards and norms for coding of diseases and treatment procedures.</a:t>
            </a:r>
          </a:p>
          <a:p>
            <a:pPr>
              <a:buNone/>
            </a:pPr>
            <a:r>
              <a:rPr lang="en-US" dirty="0" smtClean="0"/>
              <a:t>3. IRDA should implement strict licensing and categorization of health service providers along with formalization  and monitoring of fees structure.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err="1" smtClean="0"/>
              <a:t>Anurag</a:t>
            </a:r>
            <a:r>
              <a:rPr lang="en-US" dirty="0" smtClean="0"/>
              <a:t> </a:t>
            </a:r>
            <a:r>
              <a:rPr lang="en-US" dirty="0"/>
              <a:t>Prasad . Conquest IIM </a:t>
            </a:r>
            <a:r>
              <a:rPr lang="en-US" dirty="0" err="1"/>
              <a:t>Shilong</a:t>
            </a:r>
            <a:r>
              <a:rPr lang="en-US" dirty="0"/>
              <a:t>. Health insurance in India- opportunities, challenges and way ahead; January 2011</a:t>
            </a:r>
          </a:p>
          <a:p>
            <a:pPr lvl="0"/>
            <a:r>
              <a:rPr lang="en-US" dirty="0" err="1"/>
              <a:t>Bhat</a:t>
            </a:r>
            <a:r>
              <a:rPr lang="en-US" dirty="0"/>
              <a:t> </a:t>
            </a:r>
            <a:r>
              <a:rPr lang="en-US" dirty="0" err="1"/>
              <a:t>Ramesh</a:t>
            </a:r>
            <a:r>
              <a:rPr lang="en-US" dirty="0"/>
              <a:t> &amp; </a:t>
            </a:r>
            <a:r>
              <a:rPr lang="en-US" dirty="0" err="1"/>
              <a:t>Mavlankar</a:t>
            </a:r>
            <a:r>
              <a:rPr lang="en-US" dirty="0"/>
              <a:t> </a:t>
            </a:r>
            <a:r>
              <a:rPr lang="en-US" dirty="0" err="1"/>
              <a:t>Dileep</a:t>
            </a:r>
            <a:r>
              <a:rPr lang="en-US" dirty="0"/>
              <a:t> (2000), ‘Health Insurance in India: </a:t>
            </a:r>
            <a:r>
              <a:rPr lang="en-US" dirty="0" err="1"/>
              <a:t>Opportunities,Challenges</a:t>
            </a:r>
            <a:r>
              <a:rPr lang="en-US" dirty="0"/>
              <a:t> and Concerns’, Indian Institute of Management, </a:t>
            </a:r>
            <a:r>
              <a:rPr lang="en-US" dirty="0" err="1"/>
              <a:t>Ahmedabad</a:t>
            </a:r>
            <a:r>
              <a:rPr lang="en-US" dirty="0"/>
              <a:t>.</a:t>
            </a:r>
          </a:p>
          <a:p>
            <a:pPr lvl="0"/>
            <a:r>
              <a:rPr lang="en-US" dirty="0" err="1"/>
              <a:t>Bhat</a:t>
            </a:r>
            <a:r>
              <a:rPr lang="en-US" dirty="0"/>
              <a:t> </a:t>
            </a:r>
            <a:r>
              <a:rPr lang="en-US" dirty="0" err="1"/>
              <a:t>Ramesh</a:t>
            </a:r>
            <a:r>
              <a:rPr lang="en-US" dirty="0"/>
              <a:t> (1999), ‘A note on policy initiatives to protect the poor from high medical</a:t>
            </a:r>
          </a:p>
          <a:p>
            <a:r>
              <a:rPr lang="en-US" dirty="0"/>
              <a:t>costs’, Indian Institute of Management, </a:t>
            </a:r>
            <a:r>
              <a:rPr lang="en-US" dirty="0" err="1"/>
              <a:t>Ahmedabad.Social</a:t>
            </a:r>
            <a:r>
              <a:rPr lang="en-US" dirty="0"/>
              <a:t> Health Insurance.</a:t>
            </a:r>
          </a:p>
          <a:p>
            <a:pPr lvl="0"/>
            <a:r>
              <a:rPr lang="en-US" dirty="0" err="1"/>
              <a:t>Bhat</a:t>
            </a:r>
            <a:r>
              <a:rPr lang="en-US" dirty="0"/>
              <a:t> R, Reuben E. Analysis of claims and reimbursements made under </a:t>
            </a:r>
            <a:r>
              <a:rPr lang="en-US" dirty="0" err="1"/>
              <a:t>Mediclaim</a:t>
            </a:r>
            <a:r>
              <a:rPr lang="en-US" dirty="0"/>
              <a:t> Policy of GIC, </a:t>
            </a:r>
            <a:r>
              <a:rPr lang="en-US" dirty="0" err="1"/>
              <a:t>W.P.No</a:t>
            </a:r>
            <a:r>
              <a:rPr lang="en-US" dirty="0"/>
              <a:t>. 2001-08-09. </a:t>
            </a:r>
            <a:r>
              <a:rPr lang="en-US" dirty="0" err="1"/>
              <a:t>Ahmedabad</a:t>
            </a:r>
            <a:r>
              <a:rPr lang="en-US" dirty="0"/>
              <a:t>: IIM; 2001.</a:t>
            </a:r>
          </a:p>
          <a:p>
            <a:pPr lvl="0"/>
            <a:r>
              <a:rPr lang="en-US" dirty="0" err="1"/>
              <a:t>Bhat</a:t>
            </a:r>
            <a:r>
              <a:rPr lang="en-US" dirty="0"/>
              <a:t> R. Public private partnerships in the health sector: Issues and prospects, May 1999, W.P No. 99 – 05-06 </a:t>
            </a:r>
            <a:r>
              <a:rPr lang="en-US" dirty="0" err="1"/>
              <a:t>Ahmedabad</a:t>
            </a:r>
            <a:r>
              <a:rPr lang="en-US" dirty="0"/>
              <a:t>: IIM.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Government of India. Private Health Insurance And Public Health Goals In India – Report on a National Seminar, GOI, 2000.</a:t>
            </a:r>
          </a:p>
          <a:p>
            <a:pPr lvl="0"/>
            <a:r>
              <a:rPr lang="en-US" dirty="0" smtClean="0"/>
              <a:t>Gupta  </a:t>
            </a:r>
            <a:r>
              <a:rPr lang="en-US" dirty="0" err="1" smtClean="0"/>
              <a:t>Indrani</a:t>
            </a:r>
            <a:r>
              <a:rPr lang="en-US" dirty="0" smtClean="0"/>
              <a:t>, Private Health Insurance and Health Costs: Results from a Delhi Study, EPW, </a:t>
            </a:r>
            <a:r>
              <a:rPr lang="en-US" dirty="0" err="1" smtClean="0"/>
              <a:t>vol</a:t>
            </a:r>
            <a:r>
              <a:rPr lang="en-US" dirty="0" smtClean="0"/>
              <a:t> XXXVII July, 2002.</a:t>
            </a:r>
          </a:p>
          <a:p>
            <a:pPr lvl="0"/>
            <a:r>
              <a:rPr lang="en-US" dirty="0" err="1" smtClean="0"/>
              <a:t>Mahal</a:t>
            </a:r>
            <a:r>
              <a:rPr lang="en-US" dirty="0" smtClean="0"/>
              <a:t> A. Assessing private health insurance in India: Potential impacts and regulatory issues. Economic and Political Weekly 2002:559–71.</a:t>
            </a:r>
          </a:p>
          <a:p>
            <a:pPr lvl="0"/>
            <a:r>
              <a:rPr lang="en-US" dirty="0" err="1" smtClean="0"/>
              <a:t>Rao</a:t>
            </a:r>
            <a:r>
              <a:rPr lang="en-US" dirty="0" smtClean="0"/>
              <a:t> S. Health insurance: Concepts, issues and challenges. EPW, August 2004</a:t>
            </a:r>
          </a:p>
          <a:p>
            <a:pPr lvl="0"/>
            <a:r>
              <a:rPr lang="en-US" dirty="0" err="1" smtClean="0"/>
              <a:t>Sekhrie</a:t>
            </a:r>
            <a:r>
              <a:rPr lang="en-US" dirty="0" smtClean="0"/>
              <a:t> N, </a:t>
            </a:r>
            <a:r>
              <a:rPr lang="en-US" dirty="0" err="1" smtClean="0"/>
              <a:t>Savedoff</a:t>
            </a:r>
            <a:r>
              <a:rPr lang="en-US" dirty="0" smtClean="0"/>
              <a:t> W. Private health insurance: Implications for developing countries; policy and practice. Bulletin of the World Health Organization  2005;85:127—34.</a:t>
            </a:r>
          </a:p>
          <a:p>
            <a:pPr lvl="0"/>
            <a:r>
              <a:rPr lang="en-US" dirty="0" smtClean="0"/>
              <a:t>Susan Thomas </a:t>
            </a:r>
            <a:r>
              <a:rPr lang="en-US" dirty="0" err="1" smtClean="0"/>
              <a:t>Reasearch</a:t>
            </a:r>
            <a:r>
              <a:rPr lang="en-US" dirty="0" smtClean="0"/>
              <a:t> Associate E- Health, Scope of Health Insurance in India,2006.</a:t>
            </a:r>
          </a:p>
          <a:p>
            <a:pPr lvl="0"/>
            <a:r>
              <a:rPr lang="en-US" dirty="0" smtClean="0"/>
              <a:t>Confederation of Indian Industry, newsletter 2010.</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err="1" smtClean="0"/>
              <a:t>Mrityunjay</a:t>
            </a:r>
            <a:r>
              <a:rPr lang="en-US" dirty="0" smtClean="0"/>
              <a:t> Ram, Times of India, Government pill to heal Hospitals, 2005.</a:t>
            </a:r>
          </a:p>
          <a:p>
            <a:pPr lvl="0"/>
            <a:r>
              <a:rPr lang="en-US" dirty="0" err="1" smtClean="0"/>
              <a:t>Crisil</a:t>
            </a:r>
            <a:r>
              <a:rPr lang="en-US" dirty="0" smtClean="0"/>
              <a:t> Ratings for healthcare institutions</a:t>
            </a:r>
          </a:p>
          <a:p>
            <a:pPr lvl="0"/>
            <a:r>
              <a:rPr lang="en-US" dirty="0" smtClean="0"/>
              <a:t>ICRA ratings for healthcare institutions.</a:t>
            </a:r>
          </a:p>
          <a:p>
            <a:pPr lvl="0"/>
            <a:r>
              <a:rPr lang="en-US" dirty="0" smtClean="0"/>
              <a:t>Annual Health Report 2010,MOHFW</a:t>
            </a:r>
          </a:p>
          <a:p>
            <a:pPr lvl="0"/>
            <a:r>
              <a:rPr lang="en-US" dirty="0" smtClean="0"/>
              <a:t>Government of India, (2010), “India in Business: Industries &amp; Services: Infrastructure,</a:t>
            </a:r>
          </a:p>
          <a:p>
            <a:r>
              <a:rPr lang="en-US" dirty="0" smtClean="0"/>
              <a:t>Health ” I T P division, Ministry of External Affairs, Government of India cited on April 10, 2009.</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r>
              <a:rPr lang="en-US" dirty="0"/>
              <a:t>The headquarters of ICICI Lombard is based in Mumbai</a:t>
            </a:r>
            <a:r>
              <a:rPr lang="en-US" dirty="0" smtClean="0"/>
              <a:t>.</a:t>
            </a:r>
          </a:p>
          <a:p>
            <a:r>
              <a:rPr lang="en-US" dirty="0" smtClean="0"/>
              <a:t>ICICI Lombard GIC Ltd. is the largest private sector general insurance company in India with a Gross Written Premium (GWP) of Rs. 4,734.89 </a:t>
            </a:r>
            <a:r>
              <a:rPr lang="en-US" dirty="0" err="1" smtClean="0"/>
              <a:t>crore</a:t>
            </a:r>
            <a:r>
              <a:rPr lang="en-US" dirty="0" smtClean="0"/>
              <a:t> for the year ended March 31, 2011.</a:t>
            </a:r>
          </a:p>
          <a:p>
            <a:pPr>
              <a:buNone/>
            </a:pP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4000"/>
            <a:lum/>
          </a:blip>
          <a:srcRect/>
          <a:stretch>
            <a:fillRect r="-5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5181600"/>
            <a:ext cx="8229600" cy="1143000"/>
          </a:xfrm>
        </p:spPr>
        <p:txBody>
          <a:bodyPr/>
          <a:lstStyle/>
          <a:p>
            <a:r>
              <a:rPr lang="en-US" dirty="0" smtClean="0"/>
              <a:t>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457200"/>
          <a:ext cx="8915400" cy="5668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WORK.</a:t>
            </a:r>
            <a:endParaRPr lang="en-US" dirty="0"/>
          </a:p>
        </p:txBody>
      </p:sp>
      <p:sp>
        <p:nvSpPr>
          <p:cNvPr id="3" name="Content Placeholder 2"/>
          <p:cNvSpPr>
            <a:spLocks noGrp="1"/>
          </p:cNvSpPr>
          <p:nvPr>
            <p:ph idx="1"/>
          </p:nvPr>
        </p:nvSpPr>
        <p:spPr/>
        <p:txBody>
          <a:bodyPr>
            <a:normAutofit/>
          </a:bodyPr>
          <a:lstStyle/>
          <a:p>
            <a:r>
              <a:rPr lang="en-US" dirty="0"/>
              <a:t>During my Internship I was involved with </a:t>
            </a:r>
            <a:r>
              <a:rPr lang="en-US" dirty="0" smtClean="0"/>
              <a:t>Provider Management Team </a:t>
            </a:r>
            <a:r>
              <a:rPr lang="en-US" dirty="0"/>
              <a:t>at ICICI LOMBARD, Green Park, New </a:t>
            </a:r>
            <a:r>
              <a:rPr lang="en-US" dirty="0" smtClean="0"/>
              <a:t>Delhi. </a:t>
            </a:r>
            <a:r>
              <a:rPr lang="en-US" dirty="0" smtClean="0"/>
              <a:t> involves The routine work involved Empanelment</a:t>
            </a:r>
            <a:r>
              <a:rPr lang="en-US" dirty="0"/>
              <a:t>, Contract Negotiation, Price Negotiation, Claims Handling etc. I was involved in the routine </a:t>
            </a:r>
            <a:r>
              <a:rPr lang="en-US" dirty="0" smtClean="0"/>
              <a:t>activities </a:t>
            </a:r>
            <a:r>
              <a:rPr lang="en-US" dirty="0"/>
              <a:t>and had to visit different Hospitals as a part of my routine work during my Internship.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smtClean="0"/>
              <a:t>INTRODUCTION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b="1" dirty="0"/>
              <a:t>Health care</a:t>
            </a:r>
            <a:r>
              <a:rPr lang="en-US" dirty="0"/>
              <a:t> (or </a:t>
            </a:r>
            <a:r>
              <a:rPr lang="en-US" b="1" dirty="0"/>
              <a:t>healthcare</a:t>
            </a:r>
            <a:r>
              <a:rPr lang="en-US" dirty="0"/>
              <a:t>) is the diagnosis, treatment, and prevention of disease, illness, injury, and other physical and mental impairments. It includes the promotion, maintenance and restoration of health.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r>
              <a:rPr lang="en-US" dirty="0" smtClean="0"/>
              <a:t>Health care is delivered by practitioners in medicine, chiropractic, dentistry, nursing, pharmacy, allied health, and other care providers. It </a:t>
            </a:r>
            <a:r>
              <a:rPr lang="en-US" dirty="0"/>
              <a:t>refers to the work done in providing </a:t>
            </a:r>
            <a:r>
              <a:rPr lang="en-US" b="1" dirty="0"/>
              <a:t>Primary care, Secondary care and Tertiary care.</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LEVEL OF CARE</a:t>
            </a:r>
            <a:endParaRPr lang="en-US" dirty="0"/>
          </a:p>
        </p:txBody>
      </p:sp>
      <p:sp>
        <p:nvSpPr>
          <p:cNvPr id="3" name="Content Placeholder 2"/>
          <p:cNvSpPr>
            <a:spLocks noGrp="1"/>
          </p:cNvSpPr>
          <p:nvPr>
            <p:ph idx="1"/>
          </p:nvPr>
        </p:nvSpPr>
        <p:spPr/>
        <p:txBody>
          <a:bodyPr>
            <a:normAutofit fontScale="92500" lnSpcReduction="10000"/>
          </a:bodyPr>
          <a:lstStyle/>
          <a:p>
            <a:r>
              <a:rPr lang="en-US" dirty="0"/>
              <a:t>care a patient receives at first contact with the health care system, usually involving coordination of care and continuity over time (WHO). </a:t>
            </a:r>
          </a:p>
          <a:p>
            <a:r>
              <a:rPr lang="en-US" b="1" dirty="0"/>
              <a:t>Primary care</a:t>
            </a:r>
            <a:r>
              <a:rPr lang="en-US" dirty="0"/>
              <a:t> is the term for the health care services which play a role in the local community. It refers to the work of health care professionals who act as a first point of consultation for all patients within the health care system.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SECONDRY LEVEL OF CARE</a:t>
            </a:r>
            <a:endParaRPr lang="en-US" dirty="0"/>
          </a:p>
        </p:txBody>
      </p:sp>
      <p:sp>
        <p:nvSpPr>
          <p:cNvPr id="3" name="Content Placeholder 2"/>
          <p:cNvSpPr>
            <a:spLocks noGrp="1"/>
          </p:cNvSpPr>
          <p:nvPr>
            <p:ph idx="1"/>
          </p:nvPr>
        </p:nvSpPr>
        <p:spPr/>
        <p:txBody>
          <a:bodyPr>
            <a:normAutofit lnSpcReduction="10000"/>
          </a:bodyPr>
          <a:lstStyle/>
          <a:p>
            <a:r>
              <a:rPr lang="en-US" b="1" dirty="0"/>
              <a:t>Secondary care</a:t>
            </a:r>
            <a:r>
              <a:rPr lang="en-US" dirty="0"/>
              <a:t> is the health care services provided by medical specialists and other health professionals who generally do not have first contact with patients </a:t>
            </a:r>
            <a:r>
              <a:rPr lang="en-US" dirty="0" smtClean="0"/>
              <a:t>.</a:t>
            </a:r>
          </a:p>
          <a:p>
            <a:r>
              <a:rPr lang="en-US" dirty="0"/>
              <a:t>Secondary care is generally a community hospital, capable of providing the majority of hospital based services, both general medical and surgical, but limited with regards to specialist access.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1536</Words>
  <Application>Microsoft Office PowerPoint</Application>
  <PresentationFormat>On-screen Show (4:3)</PresentationFormat>
  <Paragraphs>117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 PROCESS OF DEFINING THE PARAMETERS FOR CATEGORISING THE HOSPITALS  </vt:lpstr>
      <vt:lpstr>ICICI LOMBARD</vt:lpstr>
      <vt:lpstr>CONTD.</vt:lpstr>
      <vt:lpstr>Slide 4</vt:lpstr>
      <vt:lpstr>MY WORK.</vt:lpstr>
      <vt:lpstr>INTRODUCTION </vt:lpstr>
      <vt:lpstr>CONTD.</vt:lpstr>
      <vt:lpstr>PRIMARY LEVEL OF CARE</vt:lpstr>
      <vt:lpstr>SECONDRY LEVEL OF CARE</vt:lpstr>
      <vt:lpstr>TERTIARY LEVEL OF CARE </vt:lpstr>
      <vt:lpstr>RATIONALE OF THE STUDY </vt:lpstr>
      <vt:lpstr>HOSPITAL GRADING</vt:lpstr>
      <vt:lpstr>Benefits of Grading</vt:lpstr>
      <vt:lpstr>CONTD.</vt:lpstr>
      <vt:lpstr>CONTD.</vt:lpstr>
      <vt:lpstr>LITERATURE REVIEW</vt:lpstr>
      <vt:lpstr> GRADING OF HOSPITALS BY ICRA  </vt:lpstr>
      <vt:lpstr>ICRA Healthcare Grading Scale  </vt:lpstr>
      <vt:lpstr>CRISIL’S HEALTHCARE GRADING</vt:lpstr>
      <vt:lpstr>OBJECTIVES OF THE STUDY</vt:lpstr>
      <vt:lpstr>Specific objectives of the study</vt:lpstr>
      <vt:lpstr>METHODOLOGY</vt:lpstr>
      <vt:lpstr>TOOLS</vt:lpstr>
      <vt:lpstr>RESULTS AND DISCUSSION</vt:lpstr>
      <vt:lpstr>CONCLUSION </vt:lpstr>
      <vt:lpstr>RECOMMENDATIONS</vt:lpstr>
      <vt:lpstr>REFERENCES:</vt:lpstr>
      <vt:lpstr>REFERENCES</vt:lpstr>
      <vt:lpstr>REFERENCES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PROCESS OF DEFINING THE PARAMETERS FOR CATEGORISING THE HOSPITALS</dc:title>
  <dc:creator>KANUJ</dc:creator>
  <cp:lastModifiedBy>KANUJ</cp:lastModifiedBy>
  <cp:revision>41</cp:revision>
  <dcterms:created xsi:type="dcterms:W3CDTF">2012-04-30T11:11:03Z</dcterms:created>
  <dcterms:modified xsi:type="dcterms:W3CDTF">2012-05-01T08:38:56Z</dcterms:modified>
</cp:coreProperties>
</file>