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60" r:id="rId5"/>
    <p:sldId id="286" r:id="rId6"/>
    <p:sldId id="287" r:id="rId7"/>
    <p:sldId id="305" r:id="rId8"/>
    <p:sldId id="259" r:id="rId9"/>
    <p:sldId id="306" r:id="rId10"/>
    <p:sldId id="264" r:id="rId11"/>
    <p:sldId id="291" r:id="rId12"/>
    <p:sldId id="265" r:id="rId13"/>
    <p:sldId id="294" r:id="rId14"/>
    <p:sldId id="299" r:id="rId15"/>
    <p:sldId id="266" r:id="rId16"/>
    <p:sldId id="273" r:id="rId17"/>
    <p:sldId id="281" r:id="rId18"/>
    <p:sldId id="301" r:id="rId19"/>
    <p:sldId id="268" r:id="rId20"/>
    <p:sldId id="304" r:id="rId21"/>
    <p:sldId id="303" r:id="rId22"/>
    <p:sldId id="285" r:id="rId23"/>
    <p:sldId id="307" r:id="rId24"/>
    <p:sldId id="270" r:id="rId25"/>
    <p:sldId id="282" r:id="rId26"/>
    <p:sldId id="271" r:id="rId27"/>
    <p:sldId id="288" r:id="rId28"/>
    <p:sldId id="289" r:id="rId29"/>
    <p:sldId id="29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09"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1113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848E34-E22A-4BE8-9DBC-499AA9F66809}" type="datetimeFigureOut">
              <a:rPr lang="en-US" smtClean="0"/>
              <a:pPr/>
              <a:t>5/26/2012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CFA449-C31E-4D59-AFD3-4CF6AB2E7B08}" type="slidenum">
              <a:rPr lang="en-US" smtClean="0"/>
              <a:pPr/>
              <a:t>‹#›</a:t>
            </a:fld>
            <a:endParaRPr lang="en-US"/>
          </a:p>
        </p:txBody>
      </p:sp>
    </p:spTree>
    <p:extLst>
      <p:ext uri="{BB962C8B-B14F-4D97-AF65-F5344CB8AC3E}">
        <p14:creationId xmlns:p14="http://schemas.microsoft.com/office/powerpoint/2010/main" val="1436603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CFA449-C31E-4D59-AFD3-4CF6AB2E7B08}"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Age group 26-35 years like to drunk soft drinks but only 1% respondent of age group 19-25 dislike soft drinks. </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shown increasing trends of soft drinks among age group 19-25 years as compare to age group 15-18 years. </a:t>
            </a:r>
            <a:endParaRPr kumimoji="0" lang="en-US" sz="1200" b="0" i="0" u="none" strike="noStrike" cap="none" normalizeH="0" baseline="0" dirty="0" smtClean="0">
              <a:ln>
                <a:noFill/>
              </a:ln>
              <a:solidFill>
                <a:schemeClr val="tx1"/>
              </a:solidFill>
              <a:effectLst/>
              <a:latin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85CFA449-C31E-4D59-AFD3-4CF6AB2E7B08}"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this study-116 out of 200  respondent  said It does not </a:t>
            </a:r>
            <a:r>
              <a:rPr lang="en-US" dirty="0" err="1" smtClean="0"/>
              <a:t>benefical</a:t>
            </a:r>
            <a:r>
              <a:rPr lang="en-US" dirty="0" smtClean="0"/>
              <a:t> for Health, while 38 out 200 respondent said it was beneficial for health.46 respondent were unaware about it.</a:t>
            </a:r>
          </a:p>
          <a:p>
            <a:endParaRPr lang="en-US" dirty="0"/>
          </a:p>
        </p:txBody>
      </p:sp>
      <p:sp>
        <p:nvSpPr>
          <p:cNvPr id="4" name="Slide Number Placeholder 3"/>
          <p:cNvSpPr>
            <a:spLocks noGrp="1"/>
          </p:cNvSpPr>
          <p:nvPr>
            <p:ph type="sldNum" sz="quarter" idx="10"/>
          </p:nvPr>
        </p:nvSpPr>
        <p:spPr/>
        <p:txBody>
          <a:bodyPr/>
          <a:lstStyle/>
          <a:p>
            <a:fld id="{85CFA449-C31E-4D59-AFD3-4CF6AB2E7B08}"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56 out of 200 respondent in of </a:t>
            </a:r>
            <a:r>
              <a:rPr lang="en-US" sz="1200" kern="1200" dirty="0" err="1" smtClean="0">
                <a:solidFill>
                  <a:schemeClr val="tx1"/>
                </a:solidFill>
                <a:latin typeface="+mn-lt"/>
                <a:ea typeface="+mn-ea"/>
                <a:cs typeface="+mn-cs"/>
              </a:rPr>
              <a:t>Jat</a:t>
            </a:r>
            <a:r>
              <a:rPr lang="en-US" sz="1200" kern="1200" dirty="0" smtClean="0">
                <a:solidFill>
                  <a:schemeClr val="tx1"/>
                </a:solidFill>
                <a:latin typeface="+mn-lt"/>
                <a:ea typeface="+mn-ea"/>
                <a:cs typeface="+mn-cs"/>
              </a:rPr>
              <a:t> community replied as unhygienic condition was not responsible for soft drinks purchase while 40 out of 200 respondent of </a:t>
            </a:r>
            <a:r>
              <a:rPr lang="en-US" sz="1200" kern="1200" dirty="0" err="1" smtClean="0">
                <a:solidFill>
                  <a:schemeClr val="tx1"/>
                </a:solidFill>
                <a:latin typeface="+mn-lt"/>
                <a:ea typeface="+mn-ea"/>
                <a:cs typeface="+mn-cs"/>
              </a:rPr>
              <a:t>Meo</a:t>
            </a:r>
            <a:r>
              <a:rPr lang="en-US" sz="1200" kern="1200" dirty="0" smtClean="0">
                <a:solidFill>
                  <a:schemeClr val="tx1"/>
                </a:solidFill>
                <a:latin typeface="+mn-lt"/>
                <a:ea typeface="+mn-ea"/>
                <a:cs typeface="+mn-cs"/>
              </a:rPr>
              <a:t> community replied as unhygienic condition in their home responsible for made them prefer soft drink rather than homemade drink. In Hindu subgroup </a:t>
            </a:r>
            <a:r>
              <a:rPr lang="en-US" sz="1200" kern="1200" dirty="0" err="1" smtClean="0">
                <a:solidFill>
                  <a:schemeClr val="tx1"/>
                </a:solidFill>
                <a:latin typeface="+mn-lt"/>
                <a:ea typeface="+mn-ea"/>
                <a:cs typeface="+mn-cs"/>
              </a:rPr>
              <a:t>Valmiki</a:t>
            </a:r>
            <a:r>
              <a:rPr lang="en-US" sz="1200" kern="1200" dirty="0" smtClean="0">
                <a:solidFill>
                  <a:schemeClr val="tx1"/>
                </a:solidFill>
                <a:latin typeface="+mn-lt"/>
                <a:ea typeface="+mn-ea"/>
                <a:cs typeface="+mn-cs"/>
              </a:rPr>
              <a:t> and </a:t>
            </a:r>
            <a:r>
              <a:rPr lang="en-US" sz="1200" kern="1200" dirty="0" err="1" smtClean="0">
                <a:solidFill>
                  <a:schemeClr val="tx1"/>
                </a:solidFill>
                <a:latin typeface="+mn-lt"/>
                <a:ea typeface="+mn-ea"/>
                <a:cs typeface="+mn-cs"/>
              </a:rPr>
              <a:t>Jatav</a:t>
            </a:r>
            <a:r>
              <a:rPr lang="en-US" sz="1200" kern="1200" dirty="0" smtClean="0">
                <a:solidFill>
                  <a:schemeClr val="tx1"/>
                </a:solidFill>
                <a:latin typeface="+mn-lt"/>
                <a:ea typeface="+mn-ea"/>
                <a:cs typeface="+mn-cs"/>
              </a:rPr>
              <a:t> which categorized in SC category respond as unhygienic condition in their house preferred them to outside soft drinks rather than home made drinks.</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5CFA449-C31E-4D59-AFD3-4CF6AB2E7B08}"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CFA449-C31E-4D59-AFD3-4CF6AB2E7B08}"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To find out 78 out of 200 respondents Agree that it relaxes mentally while 32 out of 200 were strongly agree.20 respondent did not knew it relaxes mentally or not. 56 were  disagree that it relaxed them mentally.</a:t>
            </a:r>
            <a:endParaRPr lang="en-US" dirty="0"/>
          </a:p>
        </p:txBody>
      </p:sp>
      <p:sp>
        <p:nvSpPr>
          <p:cNvPr id="4" name="Slide Number Placeholder 3"/>
          <p:cNvSpPr>
            <a:spLocks noGrp="1"/>
          </p:cNvSpPr>
          <p:nvPr>
            <p:ph type="sldNum" sz="quarter" idx="10"/>
          </p:nvPr>
        </p:nvSpPr>
        <p:spPr/>
        <p:txBody>
          <a:bodyPr/>
          <a:lstStyle/>
          <a:p>
            <a:fld id="{85CFA449-C31E-4D59-AFD3-4CF6AB2E7B08}"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e.g. as in U.S. Arkansas, Tennessee, Washington, and West Virginia already do. Arkansas raised $40 million in fiscal year 1998 from that tax. </a:t>
            </a:r>
            <a:endParaRPr lang="en-US" dirty="0"/>
          </a:p>
        </p:txBody>
      </p:sp>
      <p:sp>
        <p:nvSpPr>
          <p:cNvPr id="4" name="Slide Number Placeholder 3"/>
          <p:cNvSpPr>
            <a:spLocks noGrp="1"/>
          </p:cNvSpPr>
          <p:nvPr>
            <p:ph type="sldNum" sz="quarter" idx="10"/>
          </p:nvPr>
        </p:nvSpPr>
        <p:spPr/>
        <p:txBody>
          <a:bodyPr/>
          <a:lstStyle/>
          <a:p>
            <a:fld id="{85CFA449-C31E-4D59-AFD3-4CF6AB2E7B08}" type="slidenum">
              <a:rPr lang="en-US" smtClean="0"/>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FA449-C31E-4D59-AFD3-4CF6AB2E7B08}"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5/26/2012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5/26/2012</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5/26/2012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5/26/2012</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5/26/2012</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5/26/2012</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5/26/2012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latin typeface="Times New Roman" pitchFamily="18" charset="0"/>
                <a:cs typeface="Times New Roman" pitchFamily="18" charset="0"/>
              </a:rPr>
              <a:t>Consumer Awareness Regarding the Adverse Effect of Soft Drinks on Health At Palwal (Haryana) </a:t>
            </a:r>
            <a:endParaRPr lang="en-US" sz="3600" dirty="0">
              <a:latin typeface="Times New Roman" pitchFamily="18" charset="0"/>
              <a:cs typeface="Times New Roman" pitchFamily="18" charset="0"/>
            </a:endParaRPr>
          </a:p>
        </p:txBody>
      </p:sp>
      <p:sp>
        <p:nvSpPr>
          <p:cNvPr id="3" name="Subtitle 2"/>
          <p:cNvSpPr>
            <a:spLocks noGrp="1"/>
          </p:cNvSpPr>
          <p:nvPr>
            <p:ph type="subTitle" idx="1"/>
          </p:nvPr>
        </p:nvSpPr>
        <p:spPr>
          <a:xfrm>
            <a:off x="457200" y="4800600"/>
            <a:ext cx="2362200" cy="1600200"/>
          </a:xfrm>
        </p:spPr>
        <p:txBody>
          <a:bodyPr>
            <a:noAutofit/>
          </a:bodyPr>
          <a:lstStyle/>
          <a:p>
            <a:r>
              <a:rPr lang="en-US" sz="2400" dirty="0" err="1" smtClean="0">
                <a:latin typeface="Times New Roman" pitchFamily="18" charset="0"/>
                <a:cs typeface="Times New Roman" pitchFamily="18" charset="0"/>
              </a:rPr>
              <a:t>Submiited</a:t>
            </a:r>
            <a:r>
              <a:rPr lang="en-US" sz="2400" dirty="0" smtClean="0">
                <a:latin typeface="Times New Roman" pitchFamily="18" charset="0"/>
                <a:cs typeface="Times New Roman" pitchFamily="18" charset="0"/>
              </a:rPr>
              <a:t> To</a:t>
            </a:r>
          </a:p>
          <a:p>
            <a:r>
              <a:rPr lang="en-US" sz="2400" dirty="0" smtClean="0">
                <a:latin typeface="Times New Roman" pitchFamily="18" charset="0"/>
                <a:cs typeface="Times New Roman" pitchFamily="18" charset="0"/>
              </a:rPr>
              <a:t>Dr </a:t>
            </a:r>
            <a:r>
              <a:rPr lang="en-US" sz="2400" dirty="0" err="1" smtClean="0">
                <a:latin typeface="Times New Roman" pitchFamily="18" charset="0"/>
                <a:cs typeface="Times New Roman" pitchFamily="18" charset="0"/>
              </a:rPr>
              <a:t>Preetha</a:t>
            </a:r>
            <a:r>
              <a:rPr lang="en-US" sz="2400" dirty="0" smtClean="0">
                <a:latin typeface="Times New Roman" pitchFamily="18" charset="0"/>
                <a:cs typeface="Times New Roman" pitchFamily="18" charset="0"/>
              </a:rPr>
              <a:t> G.S.</a:t>
            </a:r>
          </a:p>
          <a:p>
            <a:r>
              <a:rPr lang="en-US" sz="2400" dirty="0" smtClean="0">
                <a:latin typeface="Times New Roman" pitchFamily="18" charset="0"/>
                <a:cs typeface="Times New Roman" pitchFamily="18" charset="0"/>
              </a:rPr>
              <a:t>IIHMR, New Delhi</a:t>
            </a:r>
            <a:endParaRPr lang="en-US" sz="2400" dirty="0">
              <a:latin typeface="Times New Roman" pitchFamily="18" charset="0"/>
              <a:cs typeface="Times New Roman" pitchFamily="18" charset="0"/>
            </a:endParaRPr>
          </a:p>
        </p:txBody>
      </p:sp>
      <p:sp>
        <p:nvSpPr>
          <p:cNvPr id="5" name="TextBox 4"/>
          <p:cNvSpPr txBox="1"/>
          <p:nvPr/>
        </p:nvSpPr>
        <p:spPr>
          <a:xfrm>
            <a:off x="5257800" y="4800600"/>
            <a:ext cx="2971800" cy="1569660"/>
          </a:xfrm>
          <a:prstGeom prst="rect">
            <a:avLst/>
          </a:prstGeom>
          <a:noFill/>
        </p:spPr>
        <p:txBody>
          <a:bodyPr wrap="square" rtlCol="0">
            <a:spAutoFit/>
          </a:bodyPr>
          <a:lstStyle/>
          <a:p>
            <a:r>
              <a:rPr lang="en-US" sz="2400" dirty="0" smtClean="0">
                <a:latin typeface="Times New Roman" pitchFamily="18" charset="0"/>
                <a:cs typeface="Times New Roman" pitchFamily="18" charset="0"/>
              </a:rPr>
              <a:t>Submitted By</a:t>
            </a:r>
          </a:p>
          <a:p>
            <a:r>
              <a:rPr lang="en-US" sz="2400" dirty="0" smtClean="0">
                <a:latin typeface="Times New Roman" pitchFamily="18" charset="0"/>
                <a:cs typeface="Times New Roman" pitchFamily="18" charset="0"/>
              </a:rPr>
              <a:t>Dr </a:t>
            </a:r>
            <a:r>
              <a:rPr lang="en-US" sz="2400" dirty="0" err="1" smtClean="0">
                <a:latin typeface="Times New Roman" pitchFamily="18" charset="0"/>
                <a:cs typeface="Times New Roman" pitchFamily="18" charset="0"/>
              </a:rPr>
              <a:t>Mandeep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S.Mandloi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IIHMR 2010-12 Batch</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Analysis and Discussion-Demographic Profile</a:t>
            </a:r>
            <a:endParaRPr lang="en-US" sz="2400" dirty="0">
              <a:latin typeface="Times New Roman" pitchFamily="18" charset="0"/>
              <a:cs typeface="Times New Roman" pitchFamily="18" charset="0"/>
            </a:endParaRPr>
          </a:p>
        </p:txBody>
      </p:sp>
      <p:pic>
        <p:nvPicPr>
          <p:cNvPr id="6" name="Content Placeholder 5"/>
          <p:cNvPicPr>
            <a:picLocks noGrp="1"/>
          </p:cNvPicPr>
          <p:nvPr>
            <p:ph sz="quarter" idx="1"/>
          </p:nvPr>
        </p:nvPicPr>
        <p:blipFill>
          <a:blip r:embed="rId3"/>
          <a:srcRect/>
          <a:stretch>
            <a:fillRect/>
          </a:stretch>
        </p:blipFill>
        <p:spPr bwMode="auto">
          <a:xfrm>
            <a:off x="0" y="1295400"/>
            <a:ext cx="3810000" cy="5334000"/>
          </a:xfrm>
          <a:prstGeom prst="rect">
            <a:avLst/>
          </a:prstGeom>
          <a:noFill/>
          <a:ln w="9525">
            <a:noFill/>
            <a:miter lim="800000"/>
            <a:headEnd/>
            <a:tailEnd/>
          </a:ln>
        </p:spPr>
      </p:pic>
      <p:pic>
        <p:nvPicPr>
          <p:cNvPr id="9" name="Picture 8"/>
          <p:cNvPicPr/>
          <p:nvPr/>
        </p:nvPicPr>
        <p:blipFill>
          <a:blip r:embed="rId4"/>
          <a:srcRect/>
          <a:stretch>
            <a:fillRect/>
          </a:stretch>
        </p:blipFill>
        <p:spPr bwMode="auto">
          <a:xfrm>
            <a:off x="4191000" y="1295400"/>
            <a:ext cx="472440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Demographic Profile</a:t>
            </a:r>
            <a:endParaRPr lang="en-US" sz="2800" dirty="0">
              <a:latin typeface="Times New Roman" pitchFamily="18" charset="0"/>
              <a:cs typeface="Times New Roman" pitchFamily="18" charset="0"/>
            </a:endParaRPr>
          </a:p>
        </p:txBody>
      </p:sp>
      <p:pic>
        <p:nvPicPr>
          <p:cNvPr id="4" name="Content Placeholder 3"/>
          <p:cNvPicPr>
            <a:picLocks noGrp="1"/>
          </p:cNvPicPr>
          <p:nvPr>
            <p:ph sz="quarter" idx="1"/>
          </p:nvPr>
        </p:nvPicPr>
        <p:blipFill>
          <a:blip r:embed="rId3"/>
          <a:stretch>
            <a:fillRect/>
          </a:stretch>
        </p:blipFill>
        <p:spPr bwMode="auto">
          <a:xfrm>
            <a:off x="1519237" y="2346325"/>
            <a:ext cx="5343525" cy="33813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sz="2400" b="1" dirty="0" smtClean="0">
                <a:latin typeface="Times New Roman" pitchFamily="18" charset="0"/>
                <a:cs typeface="Times New Roman" pitchFamily="18" charset="0"/>
              </a:rPr>
              <a:t>Preference for soft drinks</a:t>
            </a:r>
            <a:endParaRPr lang="en-US" sz="24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buNone/>
            </a:pPr>
            <a:endParaRPr lang="en-US" dirty="0" smtClean="0"/>
          </a:p>
          <a:p>
            <a:endParaRPr lang="en-US" dirty="0"/>
          </a:p>
        </p:txBody>
      </p:sp>
      <p:pic>
        <p:nvPicPr>
          <p:cNvPr id="4" name="Picture 3"/>
          <p:cNvPicPr/>
          <p:nvPr/>
        </p:nvPicPr>
        <p:blipFill>
          <a:blip r:embed="rId3"/>
          <a:srcRect/>
          <a:stretch>
            <a:fillRect/>
          </a:stretch>
        </p:blipFill>
        <p:spPr bwMode="auto">
          <a:xfrm>
            <a:off x="609600" y="1257300"/>
            <a:ext cx="8001000" cy="4152900"/>
          </a:xfrm>
          <a:prstGeom prst="rect">
            <a:avLst/>
          </a:prstGeom>
          <a:noFill/>
          <a:ln w="9525">
            <a:noFill/>
            <a:miter lim="800000"/>
            <a:headEnd/>
            <a:tailEnd/>
          </a:ln>
        </p:spPr>
      </p:pic>
      <p:sp>
        <p:nvSpPr>
          <p:cNvPr id="5" name="TextBox 4"/>
          <p:cNvSpPr txBox="1"/>
          <p:nvPr/>
        </p:nvSpPr>
        <p:spPr>
          <a:xfrm>
            <a:off x="762000" y="5410200"/>
            <a:ext cx="7315200" cy="923330"/>
          </a:xfrm>
          <a:prstGeom prst="rect">
            <a:avLst/>
          </a:prstGeom>
          <a:noFill/>
        </p:spPr>
        <p:txBody>
          <a:bodyPr wrap="square" rtlCol="0">
            <a:spAutoFit/>
          </a:bodyPr>
          <a:lstStyle/>
          <a:p>
            <a:r>
              <a:rPr lang="en-US" dirty="0" smtClean="0"/>
              <a:t>Among 200 respondent 153 said they liked soft drinks and 46 were dislike soft drinks.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Preference of Soft Drinks</a:t>
            </a:r>
            <a:endParaRPr lang="en-IN" dirty="0"/>
          </a:p>
        </p:txBody>
      </p:sp>
      <p:pic>
        <p:nvPicPr>
          <p:cNvPr id="4" name="Content Placeholder 3"/>
          <p:cNvPicPr>
            <a:picLocks noGrp="1"/>
          </p:cNvPicPr>
          <p:nvPr>
            <p:ph sz="quarter" idx="1"/>
          </p:nvPr>
        </p:nvPicPr>
        <p:blipFill>
          <a:blip r:embed="rId2"/>
          <a:srcRect/>
          <a:stretch>
            <a:fillRect/>
          </a:stretch>
        </p:blipFill>
        <p:spPr bwMode="auto">
          <a:xfrm>
            <a:off x="304800" y="1752600"/>
            <a:ext cx="8305800" cy="4724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r>
              <a:rPr lang="en-US" sz="2800" dirty="0" smtClean="0">
                <a:latin typeface="Times New Roman" pitchFamily="18" charset="0"/>
                <a:cs typeface="Times New Roman" pitchFamily="18" charset="0"/>
              </a:rPr>
              <a:t>Relationship between Consumption &amp; Mental Relaxation</a:t>
            </a:r>
            <a:endParaRPr lang="en-US" sz="2800" dirty="0">
              <a:latin typeface="Times New Roman" pitchFamily="18" charset="0"/>
              <a:cs typeface="Times New Roman" pitchFamily="18" charset="0"/>
            </a:endParaRPr>
          </a:p>
        </p:txBody>
      </p:sp>
      <p:pic>
        <p:nvPicPr>
          <p:cNvPr id="5" name="Content Placeholder 4"/>
          <p:cNvPicPr>
            <a:picLocks noGrp="1"/>
          </p:cNvPicPr>
          <p:nvPr>
            <p:ph sz="quarter" idx="1"/>
          </p:nvPr>
        </p:nvPicPr>
        <p:blipFill>
          <a:blip r:embed="rId3"/>
          <a:srcRect/>
          <a:stretch>
            <a:fillRect/>
          </a:stretch>
        </p:blipFill>
        <p:spPr bwMode="auto">
          <a:xfrm>
            <a:off x="457200" y="1219200"/>
            <a:ext cx="8001000"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487362"/>
          </a:xfrm>
        </p:spPr>
        <p:txBody>
          <a:bodyPr>
            <a:normAutofit fontScale="90000"/>
          </a:bodyPr>
          <a:lstStyle/>
          <a:p>
            <a:r>
              <a:rPr lang="en-US" dirty="0" smtClean="0"/>
              <a:t>Beneficial For Health</a:t>
            </a:r>
            <a:endParaRPr lang="en-US" dirty="0"/>
          </a:p>
        </p:txBody>
      </p:sp>
      <p:pic>
        <p:nvPicPr>
          <p:cNvPr id="4" name="Content Placeholder 3"/>
          <p:cNvPicPr>
            <a:picLocks noGrp="1"/>
          </p:cNvPicPr>
          <p:nvPr>
            <p:ph sz="quarter" idx="1"/>
          </p:nvPr>
        </p:nvPicPr>
        <p:blipFill>
          <a:blip r:embed="rId3"/>
          <a:stretch>
            <a:fillRect/>
          </a:stretch>
        </p:blipFill>
        <p:spPr bwMode="auto">
          <a:xfrm>
            <a:off x="1309687" y="990600"/>
            <a:ext cx="5762625" cy="5256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0"/>
            <a:ext cx="8153400" cy="830997"/>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Relationship between caste of the respondent and hygienic practices</a:t>
            </a:r>
            <a:endParaRPr lang="en-US" sz="2400" dirty="0">
              <a:latin typeface="Times New Roman" pitchFamily="18" charset="0"/>
              <a:cs typeface="Times New Roman" pitchFamily="18" charset="0"/>
            </a:endParaRPr>
          </a:p>
        </p:txBody>
      </p:sp>
      <p:pic>
        <p:nvPicPr>
          <p:cNvPr id="5" name="Content Placeholder 4"/>
          <p:cNvPicPr>
            <a:picLocks noGrp="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228600" y="830997"/>
            <a:ext cx="8458200" cy="5798403"/>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sz="quarter" idx="1"/>
          </p:nvPr>
        </p:nvPicPr>
        <p:blipFill>
          <a:blip r:embed="rId3"/>
          <a:srcRect/>
          <a:stretch>
            <a:fillRect/>
          </a:stretch>
        </p:blipFill>
        <p:spPr bwMode="auto">
          <a:xfrm>
            <a:off x="609600" y="609600"/>
            <a:ext cx="7924800" cy="4800600"/>
          </a:xfrm>
          <a:prstGeom prst="rect">
            <a:avLst/>
          </a:prstGeom>
          <a:noFill/>
          <a:ln w="9525">
            <a:noFill/>
            <a:miter lim="800000"/>
            <a:headEnd/>
            <a:tailEnd/>
          </a:ln>
        </p:spPr>
      </p:pic>
      <p:sp>
        <p:nvSpPr>
          <p:cNvPr id="5" name="TextBox 4"/>
          <p:cNvSpPr txBox="1"/>
          <p:nvPr/>
        </p:nvSpPr>
        <p:spPr>
          <a:xfrm>
            <a:off x="685800" y="228600"/>
            <a:ext cx="8001000"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Consumption of soft drink relates to financial burden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t>Relationship between Soft Drink Preference &amp; Calcium Reduction</a:t>
            </a:r>
            <a:endParaRPr lang="en-US" dirty="0"/>
          </a:p>
        </p:txBody>
      </p:sp>
      <p:pic>
        <p:nvPicPr>
          <p:cNvPr id="5" name="Content Placeholder 4"/>
          <p:cNvPicPr>
            <a:picLocks noGrp="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457201" y="1066800"/>
            <a:ext cx="7772400" cy="5410200"/>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Unhygienic condition and Preferences</a:t>
            </a:r>
            <a:endParaRPr lang="en-US" sz="2800" dirty="0">
              <a:latin typeface="Times New Roman" pitchFamily="18" charset="0"/>
              <a:cs typeface="Times New Roman" pitchFamily="18" charset="0"/>
            </a:endParaRPr>
          </a:p>
        </p:txBody>
      </p:sp>
      <p:pic>
        <p:nvPicPr>
          <p:cNvPr id="4" name="Content Placeholder 3"/>
          <p:cNvPicPr>
            <a:picLocks noGrp="1"/>
          </p:cNvPicPr>
          <p:nvPr>
            <p:ph sz="quarter" idx="1"/>
          </p:nvPr>
        </p:nvPicPr>
        <p:blipFill>
          <a:blip r:embed="rId3"/>
          <a:stretch>
            <a:fillRect/>
          </a:stretch>
        </p:blipFill>
        <p:spPr bwMode="auto">
          <a:xfrm>
            <a:off x="304800" y="1524000"/>
            <a:ext cx="7924800" cy="510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2800" dirty="0" smtClean="0">
                <a:latin typeface="Times New Roman" pitchFamily="18" charset="0"/>
                <a:cs typeface="Times New Roman" pitchFamily="18" charset="0"/>
              </a:rPr>
              <a:t>Organization Profile </a:t>
            </a:r>
            <a:endParaRPr lang="en-US" sz="28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143000"/>
            <a:ext cx="8229600" cy="4525963"/>
          </a:xfrm>
        </p:spPr>
        <p:txBody>
          <a:bodyPr>
            <a:noAutofit/>
          </a:bodyPr>
          <a:lstStyle/>
          <a:p>
            <a:pPr>
              <a:buNone/>
            </a:pPr>
            <a:r>
              <a:rPr lang="en-US" sz="2000" dirty="0" smtClean="0">
                <a:latin typeface="Times New Roman" pitchFamily="18" charset="0"/>
                <a:cs typeface="Times New Roman" pitchFamily="18" charset="0"/>
              </a:rPr>
              <a:t>THE  INCLEN TRUST INTERNATIONAL</a:t>
            </a:r>
          </a:p>
          <a:p>
            <a:r>
              <a:rPr lang="en-US" sz="2000" dirty="0" smtClean="0">
                <a:latin typeface="Times New Roman" pitchFamily="18" charset="0"/>
                <a:cs typeface="Times New Roman" pitchFamily="18" charset="0"/>
              </a:rPr>
              <a:t>INCLEN Created in 1980 as a project of The Rockefeller Foundation registered in USA .it has also registered in India as International Non Profit Organization.</a:t>
            </a:r>
          </a:p>
          <a:p>
            <a:r>
              <a:rPr lang="en-US" sz="2000" dirty="0" smtClean="0">
                <a:latin typeface="Times New Roman" pitchFamily="18" charset="0"/>
                <a:cs typeface="Times New Roman" pitchFamily="18" charset="0"/>
              </a:rPr>
              <a:t>Today their membership included 89 clinical epidemiology units (CEUs) with a membership of 1843 members in 34 countries throughout the world.</a:t>
            </a:r>
          </a:p>
          <a:p>
            <a:r>
              <a:rPr lang="en-US" sz="2000" dirty="0" smtClean="0">
                <a:latin typeface="Times New Roman" pitchFamily="18" charset="0"/>
                <a:cs typeface="Times New Roman" pitchFamily="18" charset="0"/>
              </a:rPr>
              <a:t> Improve the health of the populations of developing countries by promoting healthcare based on the best evidence of effectiveness and the efficient use of resources</a:t>
            </a:r>
          </a:p>
          <a:p>
            <a:pPr>
              <a:buNone/>
            </a:pPr>
            <a:r>
              <a:rPr lang="en-US" sz="2000" dirty="0" smtClean="0">
                <a:latin typeface="Times New Roman" pitchFamily="18" charset="0"/>
                <a:cs typeface="Times New Roman" pitchFamily="18" charset="0"/>
              </a:rPr>
              <a:t>      Our slogan:</a:t>
            </a:r>
          </a:p>
          <a:p>
            <a:r>
              <a:rPr lang="en-US" sz="2000" dirty="0" smtClean="0">
                <a:latin typeface="Times New Roman" pitchFamily="18" charset="0"/>
                <a:cs typeface="Times New Roman" pitchFamily="18" charset="0"/>
              </a:rPr>
              <a:t>"Research and training for improving equity, efficiency and quality in health care."</a:t>
            </a:r>
          </a:p>
          <a:p>
            <a:r>
              <a:rPr lang="en-US" sz="2000" dirty="0" smtClean="0">
                <a:latin typeface="Times New Roman" pitchFamily="18" charset="0"/>
                <a:cs typeface="Times New Roman" pitchFamily="18" charset="0"/>
              </a:rPr>
              <a:t>SOMAARTH:(Synergizing </a:t>
            </a:r>
            <a:r>
              <a:rPr lang="en-US" sz="2000" dirty="0" err="1" smtClean="0">
                <a:latin typeface="Times New Roman" pitchFamily="18" charset="0"/>
                <a:cs typeface="Times New Roman" pitchFamily="18" charset="0"/>
              </a:rPr>
              <a:t>EcOnomic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DevelopMent</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CompRehensive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HealTH</a:t>
            </a:r>
            <a:r>
              <a:rPr lang="en-US" sz="2000" dirty="0" smtClean="0">
                <a:latin typeface="Times New Roman" pitchFamily="18" charset="0"/>
                <a:cs typeface="Times New Roman" pitchFamily="18" charset="0"/>
              </a:rPr>
              <a:t> )INCLEN developing demographic and environmental surveillance site at Palwal Haryana.</a:t>
            </a:r>
          </a:p>
          <a:p>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a:bodyPr>
          <a:lstStyle/>
          <a:p>
            <a:r>
              <a:rPr lang="en-US" dirty="0" smtClean="0"/>
              <a:t>Dental Problems</a:t>
            </a:r>
            <a:endParaRPr lang="en-US" dirty="0"/>
          </a:p>
        </p:txBody>
      </p:sp>
      <p:pic>
        <p:nvPicPr>
          <p:cNvPr id="4" name="Content Placeholder 3"/>
          <p:cNvPicPr>
            <a:picLocks noGrp="1"/>
          </p:cNvPicPr>
          <p:nvPr>
            <p:ph sz="quarter" idx="1"/>
          </p:nvPr>
        </p:nvPicPr>
        <p:blipFill>
          <a:blip r:embed="rId3"/>
          <a:srcRect/>
          <a:stretch>
            <a:fillRect/>
          </a:stretch>
        </p:blipFill>
        <p:spPr bwMode="auto">
          <a:xfrm>
            <a:off x="0" y="1524001"/>
            <a:ext cx="8153400" cy="5333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Soft Drink consumption with Mental Relaxation </a:t>
            </a:r>
            <a:endParaRPr lang="en-US" dirty="0"/>
          </a:p>
        </p:txBody>
      </p:sp>
      <p:pic>
        <p:nvPicPr>
          <p:cNvPr id="4" name="Content Placeholder 3"/>
          <p:cNvPicPr>
            <a:picLocks noGrp="1"/>
          </p:cNvPicPr>
          <p:nvPr>
            <p:ph sz="quarter" idx="1"/>
          </p:nvPr>
        </p:nvPicPr>
        <p:blipFill>
          <a:blip r:embed="rId3"/>
          <a:stretch>
            <a:fillRect/>
          </a:stretch>
        </p:blipFill>
        <p:spPr bwMode="auto">
          <a:xfrm>
            <a:off x="1728787" y="2393950"/>
            <a:ext cx="4924425" cy="3286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Cardiac disease</a:t>
            </a:r>
            <a:endParaRPr lang="en-US" dirty="0"/>
          </a:p>
        </p:txBody>
      </p:sp>
      <p:sp>
        <p:nvSpPr>
          <p:cNvPr id="3" name="Content Placeholder 2"/>
          <p:cNvSpPr>
            <a:spLocks noGrp="1"/>
          </p:cNvSpPr>
          <p:nvPr>
            <p:ph sz="quarter" idx="1"/>
          </p:nvPr>
        </p:nvSpPr>
        <p:spPr/>
        <p:txBody>
          <a:bodyPr/>
          <a:lstStyle/>
          <a:p>
            <a:endParaRPr lang="en-US"/>
          </a:p>
        </p:txBody>
      </p:sp>
      <p:pic>
        <p:nvPicPr>
          <p:cNvPr id="4" name="Picture 3"/>
          <p:cNvPicPr/>
          <p:nvPr/>
        </p:nvPicPr>
        <p:blipFill>
          <a:blip r:embed="rId3"/>
          <a:srcRect/>
          <a:stretch>
            <a:fillRect/>
          </a:stretch>
        </p:blipFill>
        <p:spPr bwMode="auto">
          <a:xfrm>
            <a:off x="304801" y="1524000"/>
            <a:ext cx="7772399" cy="4914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 of the Study</a:t>
            </a:r>
            <a:r>
              <a:rPr lang="en-IN" dirty="0"/>
              <a:t/>
            </a:r>
            <a:br>
              <a:rPr lang="en-IN" dirty="0"/>
            </a:br>
            <a:endParaRPr lang="en-IN" dirty="0"/>
          </a:p>
        </p:txBody>
      </p:sp>
      <p:sp>
        <p:nvSpPr>
          <p:cNvPr id="3" name="Content Placeholder 2"/>
          <p:cNvSpPr>
            <a:spLocks noGrp="1"/>
          </p:cNvSpPr>
          <p:nvPr>
            <p:ph sz="quarter" idx="1"/>
          </p:nvPr>
        </p:nvSpPr>
        <p:spPr/>
        <p:txBody>
          <a:bodyPr/>
          <a:lstStyle/>
          <a:p>
            <a:r>
              <a:rPr lang="en-US" dirty="0" smtClean="0"/>
              <a:t> </a:t>
            </a:r>
            <a:r>
              <a:rPr lang="en-US" dirty="0"/>
              <a:t>Time constraints</a:t>
            </a:r>
            <a:endParaRPr lang="en-IN" dirty="0"/>
          </a:p>
          <a:p>
            <a:r>
              <a:rPr lang="en-US" dirty="0" smtClean="0"/>
              <a:t> </a:t>
            </a:r>
            <a:r>
              <a:rPr lang="en-US" dirty="0"/>
              <a:t>Limited sample size for such a vast topic.</a:t>
            </a:r>
            <a:endParaRPr lang="en-IN" dirty="0"/>
          </a:p>
          <a:p>
            <a:pPr marL="0" indent="0">
              <a:buNone/>
            </a:pPr>
            <a:r>
              <a:rPr lang="en-US" b="1" u="sng" dirty="0"/>
              <a:t/>
            </a:r>
            <a:br>
              <a:rPr lang="en-US" b="1" u="sng" dirty="0"/>
            </a:br>
            <a:r>
              <a:rPr lang="en-US" b="1" dirty="0"/>
              <a:t> </a:t>
            </a:r>
            <a:endParaRPr lang="en-IN" dirty="0"/>
          </a:p>
          <a:p>
            <a:endParaRPr lang="en-IN" dirty="0"/>
          </a:p>
        </p:txBody>
      </p:sp>
    </p:spTree>
    <p:extLst>
      <p:ext uri="{BB962C8B-B14F-4D97-AF65-F5344CB8AC3E}">
        <p14:creationId xmlns:p14="http://schemas.microsoft.com/office/powerpoint/2010/main" val="451947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sz="quarter" idx="1"/>
          </p:nvPr>
        </p:nvSpPr>
        <p:spPr>
          <a:xfrm>
            <a:off x="457200" y="1219200"/>
            <a:ext cx="8229600" cy="4906963"/>
          </a:xfrm>
        </p:spPr>
        <p:txBody>
          <a:bodyPr>
            <a:normAutofit/>
          </a:bodyPr>
          <a:lstStyle/>
          <a:p>
            <a:pPr lvl="0"/>
            <a:r>
              <a:rPr lang="en-US" dirty="0" smtClean="0">
                <a:latin typeface="Times New Roman" pitchFamily="18" charset="0"/>
                <a:cs typeface="Times New Roman" pitchFamily="18" charset="0"/>
              </a:rPr>
              <a:t>Health awareness related camps should be organized to promote healthy lifestyles and to circulate information about adverse effect of soft drinks.</a:t>
            </a:r>
          </a:p>
          <a:p>
            <a:pPr lvl="0"/>
            <a:r>
              <a:rPr lang="en-US" dirty="0" smtClean="0">
                <a:latin typeface="Times New Roman" pitchFamily="18" charset="0"/>
                <a:cs typeface="Times New Roman" pitchFamily="18" charset="0"/>
              </a:rPr>
              <a:t>Content details should be written on bottles in local language.</a:t>
            </a:r>
          </a:p>
          <a:p>
            <a:pPr lvl="0"/>
            <a:r>
              <a:rPr lang="en-US" dirty="0" smtClean="0">
                <a:latin typeface="Times New Roman" pitchFamily="18" charset="0"/>
                <a:cs typeface="Times New Roman" pitchFamily="18" charset="0"/>
              </a:rPr>
              <a:t>Soft-drinks ads targeting children and adolescents should be banned.</a:t>
            </a:r>
          </a:p>
          <a:p>
            <a:pPr lvl="0"/>
            <a:r>
              <a:rPr lang="en-US" dirty="0" smtClean="0">
                <a:latin typeface="Times New Roman" pitchFamily="18" charset="0"/>
                <a:cs typeface="Times New Roman" pitchFamily="18" charset="0"/>
              </a:rPr>
              <a:t>Health Awareness related hoardings and Banner should be posted at circle or main point of village or cities. </a:t>
            </a:r>
          </a:p>
          <a:p>
            <a:pPr lvl="0"/>
            <a:r>
              <a:rPr lang="en-US" dirty="0" smtClean="0">
                <a:latin typeface="Times New Roman" pitchFamily="18" charset="0"/>
                <a:cs typeface="Times New Roman" pitchFamily="18" charset="0"/>
              </a:rPr>
              <a:t>Hygiene level should be raised with proper training with the help of local health personnel.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r>
              <a:rPr lang="en-US" sz="2800" dirty="0" smtClean="0">
                <a:latin typeface="Times New Roman" pitchFamily="18" charset="0"/>
                <a:cs typeface="Times New Roman" pitchFamily="18" charset="0"/>
              </a:rPr>
              <a:t>State and local governments should considering taxing soft drinks. Those revenues could fund campaigns to improve diets, and support physical-education programs in schools.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dirty="0" smtClean="0"/>
              <a:t>References</a:t>
            </a:r>
            <a:endParaRPr lang="en-US" dirty="0"/>
          </a:p>
        </p:txBody>
      </p:sp>
      <p:sp>
        <p:nvSpPr>
          <p:cNvPr id="3" name="Content Placeholder 2"/>
          <p:cNvSpPr>
            <a:spLocks noGrp="1"/>
          </p:cNvSpPr>
          <p:nvPr>
            <p:ph sz="quarter" idx="1"/>
          </p:nvPr>
        </p:nvSpPr>
        <p:spPr>
          <a:xfrm>
            <a:off x="457200" y="1219200"/>
            <a:ext cx="8229600" cy="5410200"/>
          </a:xfrm>
        </p:spPr>
        <p:txBody>
          <a:bodyPr>
            <a:normAutofit fontScale="77500" lnSpcReduction="20000"/>
          </a:bodyPr>
          <a:lstStyle/>
          <a:p>
            <a:pPr lvl="0"/>
            <a:r>
              <a:rPr lang="en-US" dirty="0" smtClean="0"/>
              <a:t>Liquid calories, sugar, and body weight : Adam </a:t>
            </a:r>
            <a:r>
              <a:rPr lang="en-US" dirty="0" err="1" smtClean="0"/>
              <a:t>Drewnowski</a:t>
            </a:r>
            <a:r>
              <a:rPr lang="en-US" dirty="0" smtClean="0"/>
              <a:t> and France </a:t>
            </a:r>
            <a:r>
              <a:rPr lang="en-US" dirty="0" err="1" smtClean="0"/>
              <a:t>Bellisle</a:t>
            </a:r>
            <a:r>
              <a:rPr lang="en-US" dirty="0" smtClean="0"/>
              <a:t>(1988).</a:t>
            </a:r>
          </a:p>
          <a:p>
            <a:pPr lvl="0"/>
            <a:r>
              <a:rPr lang="en-US" dirty="0" smtClean="0"/>
              <a:t>Preventing childhood obesity by reducing consumption of carbonated drinks: cluster </a:t>
            </a:r>
            <a:r>
              <a:rPr lang="en-US" dirty="0" err="1" smtClean="0"/>
              <a:t>randomised</a:t>
            </a:r>
            <a:r>
              <a:rPr lang="en-US" dirty="0" smtClean="0"/>
              <a:t> controlled trial: </a:t>
            </a:r>
            <a:r>
              <a:rPr lang="en-US" dirty="0" err="1" smtClean="0"/>
              <a:t>janet</a:t>
            </a:r>
            <a:r>
              <a:rPr lang="en-US" dirty="0" smtClean="0"/>
              <a:t> James, Peter Thomas, David </a:t>
            </a:r>
            <a:r>
              <a:rPr lang="en-US" dirty="0" err="1" smtClean="0"/>
              <a:t>Cavan</a:t>
            </a:r>
            <a:r>
              <a:rPr lang="en-US" dirty="0" smtClean="0"/>
              <a:t>, David Kerr (2004).</a:t>
            </a:r>
          </a:p>
          <a:p>
            <a:pPr lvl="0"/>
            <a:r>
              <a:rPr lang="en-US" dirty="0" smtClean="0"/>
              <a:t>Promotion and Provision of Drinking Water in Schools for Overweight Prevention: Randomized, Controlled Cluster Trial: Rebecca </a:t>
            </a:r>
            <a:r>
              <a:rPr lang="en-US" dirty="0" err="1" smtClean="0"/>
              <a:t>Muckelbauer</a:t>
            </a:r>
            <a:r>
              <a:rPr lang="en-US" dirty="0" smtClean="0"/>
              <a:t>, </a:t>
            </a:r>
            <a:r>
              <a:rPr lang="en-US" dirty="0" err="1" smtClean="0"/>
              <a:t>MSca</a:t>
            </a:r>
            <a:r>
              <a:rPr lang="en-US" dirty="0" smtClean="0"/>
              <a:t>, Lars </a:t>
            </a:r>
            <a:r>
              <a:rPr lang="en-US" dirty="0" err="1" smtClean="0"/>
              <a:t>Libuda</a:t>
            </a:r>
            <a:r>
              <a:rPr lang="en-US" dirty="0" smtClean="0"/>
              <a:t>, </a:t>
            </a:r>
            <a:r>
              <a:rPr lang="en-US" dirty="0" err="1" smtClean="0"/>
              <a:t>MSca</a:t>
            </a:r>
            <a:r>
              <a:rPr lang="en-US" dirty="0" smtClean="0"/>
              <a:t>, Kerstin Clausen, </a:t>
            </a:r>
            <a:r>
              <a:rPr lang="en-US" dirty="0" err="1" smtClean="0"/>
              <a:t>PhDa</a:t>
            </a:r>
            <a:r>
              <a:rPr lang="en-US" dirty="0" smtClean="0"/>
              <a:t>, Andre´ Michael </a:t>
            </a:r>
            <a:r>
              <a:rPr lang="en-US" dirty="0" err="1" smtClean="0"/>
              <a:t>Toschke</a:t>
            </a:r>
            <a:r>
              <a:rPr lang="en-US" dirty="0" smtClean="0"/>
              <a:t>, MD, </a:t>
            </a:r>
            <a:r>
              <a:rPr lang="en-US" dirty="0" err="1" smtClean="0"/>
              <a:t>MSc</a:t>
            </a:r>
            <a:r>
              <a:rPr lang="en-US" dirty="0" smtClean="0"/>
              <a:t>, </a:t>
            </a:r>
            <a:r>
              <a:rPr lang="en-US" dirty="0" err="1" smtClean="0"/>
              <a:t>MPHb</a:t>
            </a:r>
            <a:r>
              <a:rPr lang="en-US" dirty="0" smtClean="0"/>
              <a:t>, Thomas </a:t>
            </a:r>
            <a:r>
              <a:rPr lang="en-US" dirty="0" err="1" smtClean="0"/>
              <a:t>Reinehr</a:t>
            </a:r>
            <a:r>
              <a:rPr lang="en-US" dirty="0" smtClean="0"/>
              <a:t>, </a:t>
            </a:r>
            <a:r>
              <a:rPr lang="en-US" dirty="0" err="1" smtClean="0"/>
              <a:t>MDc</a:t>
            </a:r>
            <a:r>
              <a:rPr lang="en-US" dirty="0" smtClean="0"/>
              <a:t>, </a:t>
            </a:r>
            <a:r>
              <a:rPr lang="en-US" dirty="0" err="1" smtClean="0"/>
              <a:t>Mathilde</a:t>
            </a:r>
            <a:r>
              <a:rPr lang="en-US" dirty="0" smtClean="0"/>
              <a:t> </a:t>
            </a:r>
            <a:r>
              <a:rPr lang="en-US" dirty="0" err="1" smtClean="0"/>
              <a:t>Kersting</a:t>
            </a:r>
            <a:r>
              <a:rPr lang="en-US" dirty="0" smtClean="0"/>
              <a:t>, PhD (2009).</a:t>
            </a:r>
          </a:p>
          <a:p>
            <a:pPr lvl="0"/>
            <a:r>
              <a:rPr lang="en-US" dirty="0" smtClean="0"/>
              <a:t>Hypothesis: Could Excessive Fructose Intake and Uric Acid Cause Type 2 Diabetes: Richard J. </a:t>
            </a:r>
            <a:r>
              <a:rPr lang="en-US" dirty="0" err="1" smtClean="0"/>
              <a:t>Johnson,Santos</a:t>
            </a:r>
            <a:r>
              <a:rPr lang="en-US" dirty="0" smtClean="0"/>
              <a:t> E. Perez-</a:t>
            </a:r>
            <a:r>
              <a:rPr lang="en-US" dirty="0" err="1" smtClean="0"/>
              <a:t>Pozo</a:t>
            </a:r>
            <a:r>
              <a:rPr lang="en-US" dirty="0" smtClean="0"/>
              <a:t>, Yuri Y. </a:t>
            </a:r>
            <a:r>
              <a:rPr lang="en-US" dirty="0" err="1" smtClean="0"/>
              <a:t>Sautin</a:t>
            </a:r>
            <a:r>
              <a:rPr lang="en-US" dirty="0" smtClean="0"/>
              <a:t>, </a:t>
            </a:r>
            <a:r>
              <a:rPr lang="en-US" dirty="0" err="1" smtClean="0"/>
              <a:t>Jacek</a:t>
            </a:r>
            <a:r>
              <a:rPr lang="en-US" dirty="0" smtClean="0"/>
              <a:t> </a:t>
            </a:r>
            <a:r>
              <a:rPr lang="en-US" dirty="0" err="1" smtClean="0"/>
              <a:t>Manitius</a:t>
            </a:r>
            <a:r>
              <a:rPr lang="en-US" dirty="0" smtClean="0"/>
              <a:t>, Laura Gabriela Sanchez-</a:t>
            </a:r>
            <a:r>
              <a:rPr lang="en-US" dirty="0" err="1" smtClean="0"/>
              <a:t>Lozada</a:t>
            </a:r>
            <a:r>
              <a:rPr lang="en-US" dirty="0" smtClean="0"/>
              <a:t>, Daniel I. </a:t>
            </a:r>
            <a:r>
              <a:rPr lang="en-US" dirty="0" err="1" smtClean="0"/>
              <a:t>Feig</a:t>
            </a:r>
            <a:r>
              <a:rPr lang="en-US" dirty="0" smtClean="0"/>
              <a:t>, Mohamed </a:t>
            </a:r>
            <a:r>
              <a:rPr lang="en-US" dirty="0" err="1" smtClean="0"/>
              <a:t>Shafiu</a:t>
            </a:r>
            <a:r>
              <a:rPr lang="en-US" dirty="0" smtClean="0"/>
              <a:t>, Mark Segal, Richard J. </a:t>
            </a:r>
            <a:r>
              <a:rPr lang="en-US" dirty="0" err="1" smtClean="0"/>
              <a:t>Glassock</a:t>
            </a:r>
            <a:r>
              <a:rPr lang="en-US" dirty="0" smtClean="0"/>
              <a:t>, Michiko Shimada, Carlos </a:t>
            </a:r>
            <a:r>
              <a:rPr lang="en-US" dirty="0" err="1" smtClean="0"/>
              <a:t>Roncal</a:t>
            </a:r>
            <a:r>
              <a:rPr lang="en-US" dirty="0" smtClean="0"/>
              <a:t>, and Takahiko Nakagawa.(2009).</a:t>
            </a:r>
          </a:p>
          <a:p>
            <a:pPr lvl="0"/>
            <a:r>
              <a:rPr lang="en-US" dirty="0" smtClean="0"/>
              <a:t>Reducing Consumption of Sugar-Sweetened Beverages Is Associated with Reduced Blood Pressure: A Prospective Study among U.S. Adults: </a:t>
            </a:r>
            <a:r>
              <a:rPr lang="en-US" dirty="0" err="1" smtClean="0"/>
              <a:t>Liwei</a:t>
            </a:r>
            <a:r>
              <a:rPr lang="en-US" dirty="0" smtClean="0"/>
              <a:t> Chen, MD, PhD(2010).</a:t>
            </a:r>
          </a:p>
          <a:p>
            <a:pPr lvl="0"/>
            <a:r>
              <a:rPr lang="en-US" dirty="0" smtClean="0"/>
              <a:t>Sugar Sweetened Beverages, Obesity, Type 2 Diabetes and Cardiovascular Disease risk: </a:t>
            </a:r>
            <a:r>
              <a:rPr lang="en-US" dirty="0" err="1" smtClean="0"/>
              <a:t>Vasanti</a:t>
            </a:r>
            <a:r>
              <a:rPr lang="en-US" dirty="0" smtClean="0"/>
              <a:t> S. </a:t>
            </a:r>
            <a:r>
              <a:rPr lang="en-US" dirty="0" err="1" smtClean="0"/>
              <a:t>Malik</a:t>
            </a:r>
            <a:r>
              <a:rPr lang="en-US" dirty="0" smtClean="0"/>
              <a:t>, </a:t>
            </a:r>
            <a:r>
              <a:rPr lang="en-US" dirty="0" err="1" smtClean="0"/>
              <a:t>MSc</a:t>
            </a:r>
            <a:r>
              <a:rPr lang="en-US" dirty="0" smtClean="0"/>
              <a:t>(2010)</a:t>
            </a:r>
          </a:p>
          <a:p>
            <a:pPr lvl="0"/>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533400" y="1447800"/>
            <a:ext cx="8153400" cy="4724400"/>
          </a:xfrm>
        </p:spPr>
        <p:txBody>
          <a:bodyPr>
            <a:noAutofit/>
          </a:bodyPr>
          <a:lstStyle/>
          <a:p>
            <a:pPr lvl="0"/>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Allukian</a:t>
            </a:r>
            <a:r>
              <a:rPr lang="en-US" sz="1600" dirty="0" smtClean="0">
                <a:latin typeface="Times New Roman" pitchFamily="18" charset="0"/>
                <a:cs typeface="Times New Roman" pitchFamily="18" charset="0"/>
              </a:rPr>
              <a:t>, M., Jr. (2000). </a:t>
            </a:r>
            <a:r>
              <a:rPr lang="en-US" sz="1600" i="1" dirty="0" smtClean="0">
                <a:latin typeface="Times New Roman" pitchFamily="18" charset="0"/>
                <a:cs typeface="Times New Roman" pitchFamily="18" charset="0"/>
              </a:rPr>
              <a:t>The neglected epidemic and the surgeon general's report: A call </a:t>
            </a:r>
            <a:endParaRPr lang="en-US" sz="1600" dirty="0" smtClean="0">
              <a:latin typeface="Times New Roman" pitchFamily="18" charset="0"/>
              <a:cs typeface="Times New Roman" pitchFamily="18" charset="0"/>
            </a:endParaRPr>
          </a:p>
          <a:p>
            <a:pPr lvl="0"/>
            <a:r>
              <a:rPr lang="en-US" sz="1600" i="1" dirty="0" smtClean="0">
                <a:latin typeface="Times New Roman" pitchFamily="18" charset="0"/>
                <a:cs typeface="Times New Roman" pitchFamily="18" charset="0"/>
              </a:rPr>
              <a:t>to action for better oral health</a:t>
            </a:r>
            <a:r>
              <a:rPr lang="en-US" sz="1600" dirty="0" smtClean="0">
                <a:latin typeface="Times New Roman" pitchFamily="18" charset="0"/>
                <a:cs typeface="Times New Roman" pitchFamily="18" charset="0"/>
              </a:rPr>
              <a:t>. American Journal of Public Health, 90(6), 843-845.</a:t>
            </a:r>
          </a:p>
          <a:p>
            <a:pPr lvl="0"/>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Ariza</a:t>
            </a:r>
            <a:r>
              <a:rPr lang="en-US" sz="1600" dirty="0" smtClean="0">
                <a:latin typeface="Times New Roman" pitchFamily="18" charset="0"/>
                <a:cs typeface="Times New Roman" pitchFamily="18" charset="0"/>
              </a:rPr>
              <a:t>, A. J., Chen, E. H., </a:t>
            </a:r>
            <a:r>
              <a:rPr lang="en-US" sz="1600" dirty="0" err="1" smtClean="0">
                <a:latin typeface="Times New Roman" pitchFamily="18" charset="0"/>
                <a:cs typeface="Times New Roman" pitchFamily="18" charset="0"/>
              </a:rPr>
              <a:t>Binns</a:t>
            </a:r>
            <a:r>
              <a:rPr lang="en-US" sz="1600" dirty="0" smtClean="0">
                <a:latin typeface="Times New Roman" pitchFamily="18" charset="0"/>
                <a:cs typeface="Times New Roman" pitchFamily="18" charset="0"/>
              </a:rPr>
              <a:t>, H. J., &amp; </a:t>
            </a:r>
            <a:r>
              <a:rPr lang="en-US" sz="1600" dirty="0" err="1" smtClean="0">
                <a:latin typeface="Times New Roman" pitchFamily="18" charset="0"/>
                <a:cs typeface="Times New Roman" pitchFamily="18" charset="0"/>
              </a:rPr>
              <a:t>Christoffel</a:t>
            </a:r>
            <a:r>
              <a:rPr lang="en-US" sz="1600" dirty="0" smtClean="0">
                <a:latin typeface="Times New Roman" pitchFamily="18" charset="0"/>
                <a:cs typeface="Times New Roman" pitchFamily="18" charset="0"/>
              </a:rPr>
              <a:t>, K. K. (2004). </a:t>
            </a:r>
            <a:r>
              <a:rPr lang="en-US" sz="1600" i="1" dirty="0" smtClean="0">
                <a:latin typeface="Times New Roman" pitchFamily="18" charset="0"/>
                <a:cs typeface="Times New Roman" pitchFamily="18" charset="0"/>
              </a:rPr>
              <a:t>Risk factors for </a:t>
            </a:r>
            <a:endParaRPr lang="en-US" sz="1600"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overweight in five- to six-year-old Hispanic-American children: A pilot study. </a:t>
            </a:r>
            <a:endParaRPr lang="en-US" sz="1600" dirty="0" smtClean="0">
              <a:latin typeface="Times New Roman" pitchFamily="18" charset="0"/>
              <a:cs typeface="Times New Roman" pitchFamily="18" charset="0"/>
            </a:endParaRPr>
          </a:p>
          <a:p>
            <a:pPr lvl="0"/>
            <a:r>
              <a:rPr lang="en-US" sz="1600" dirty="0" smtClean="0">
                <a:latin typeface="Times New Roman" pitchFamily="18" charset="0"/>
                <a:cs typeface="Times New Roman" pitchFamily="18" charset="0"/>
              </a:rPr>
              <a:t>Journal of Urban Health, 81(1), 150-161.</a:t>
            </a:r>
          </a:p>
          <a:p>
            <a:pPr lvl="0"/>
            <a:r>
              <a:rPr lang="en-US" sz="1600" dirty="0" smtClean="0">
                <a:latin typeface="Times New Roman" pitchFamily="18" charset="0"/>
                <a:cs typeface="Times New Roman" pitchFamily="18" charset="0"/>
              </a:rPr>
              <a:t>6. Austin, S. B., &amp; Rich, M. (2001). </a:t>
            </a:r>
            <a:r>
              <a:rPr lang="en-US" sz="1600" i="1" dirty="0" smtClean="0">
                <a:latin typeface="Times New Roman" pitchFamily="18" charset="0"/>
                <a:cs typeface="Times New Roman" pitchFamily="18" charset="0"/>
              </a:rPr>
              <a:t>Consumerism: Its impact on the health of adolescents. </a:t>
            </a:r>
            <a:endParaRPr lang="en-US" sz="1600" dirty="0" smtClean="0">
              <a:latin typeface="Times New Roman" pitchFamily="18" charset="0"/>
              <a:cs typeface="Times New Roman" pitchFamily="18" charset="0"/>
            </a:endParaRPr>
          </a:p>
          <a:p>
            <a:pPr lvl="0"/>
            <a:r>
              <a:rPr lang="en-US" sz="1600" dirty="0" smtClean="0">
                <a:latin typeface="Times New Roman" pitchFamily="18" charset="0"/>
                <a:cs typeface="Times New Roman" pitchFamily="18" charset="0"/>
              </a:rPr>
              <a:t>Adolescent Medicine, 12(3), 389-409</a:t>
            </a:r>
          </a:p>
          <a:p>
            <a:pPr lvl="0"/>
            <a:r>
              <a:rPr lang="en-US" sz="1600" dirty="0" smtClean="0">
                <a:latin typeface="Times New Roman" pitchFamily="18" charset="0"/>
                <a:cs typeface="Times New Roman" pitchFamily="18" charset="0"/>
              </a:rPr>
              <a:t>7. Baker, C. W., </a:t>
            </a:r>
            <a:r>
              <a:rPr lang="en-US" sz="1600" dirty="0" err="1" smtClean="0">
                <a:latin typeface="Times New Roman" pitchFamily="18" charset="0"/>
                <a:cs typeface="Times New Roman" pitchFamily="18" charset="0"/>
              </a:rPr>
              <a:t>Whisman</a:t>
            </a:r>
            <a:r>
              <a:rPr lang="en-US" sz="1600" dirty="0" smtClean="0">
                <a:latin typeface="Times New Roman" pitchFamily="18" charset="0"/>
                <a:cs typeface="Times New Roman" pitchFamily="18" charset="0"/>
              </a:rPr>
              <a:t>, M. A., &amp; Brownell, K. D. (2000). </a:t>
            </a:r>
            <a:r>
              <a:rPr lang="en-US" sz="1600" i="1" dirty="0" smtClean="0">
                <a:latin typeface="Times New Roman" pitchFamily="18" charset="0"/>
                <a:cs typeface="Times New Roman" pitchFamily="18" charset="0"/>
              </a:rPr>
              <a:t>Studying intergenerational </a:t>
            </a:r>
            <a:endParaRPr lang="en-US" sz="1600" dirty="0" smtClean="0">
              <a:latin typeface="Times New Roman" pitchFamily="18" charset="0"/>
              <a:cs typeface="Times New Roman" pitchFamily="18" charset="0"/>
            </a:endParaRPr>
          </a:p>
          <a:p>
            <a:pPr lvl="0"/>
            <a:r>
              <a:rPr lang="en-US" sz="1600" i="1" dirty="0" smtClean="0">
                <a:latin typeface="Times New Roman" pitchFamily="18" charset="0"/>
                <a:cs typeface="Times New Roman" pitchFamily="18" charset="0"/>
              </a:rPr>
              <a:t>transmission of eating attitudes and behaviors: methodological and conceptual </a:t>
            </a:r>
            <a:endParaRPr lang="en-US" sz="1600"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questions</a:t>
            </a:r>
            <a:r>
              <a:rPr lang="en-US" sz="1600" dirty="0" smtClean="0">
                <a:latin typeface="Times New Roman" pitchFamily="18" charset="0"/>
                <a:cs typeface="Times New Roman" pitchFamily="18" charset="0"/>
              </a:rPr>
              <a:t>. Health Psychology, 19(4), 376-381.163</a:t>
            </a:r>
          </a:p>
          <a:p>
            <a:pPr lvl="0"/>
            <a:r>
              <a:rPr lang="en-US" sz="1600" dirty="0" smtClean="0">
                <a:latin typeface="Times New Roman" pitchFamily="18" charset="0"/>
                <a:cs typeface="Times New Roman" pitchFamily="18" charset="0"/>
              </a:rPr>
              <a:t>Ballew, C., </a:t>
            </a:r>
            <a:r>
              <a:rPr lang="en-US" sz="1600" dirty="0" err="1" smtClean="0">
                <a:latin typeface="Times New Roman" pitchFamily="18" charset="0"/>
                <a:cs typeface="Times New Roman" pitchFamily="18" charset="0"/>
              </a:rPr>
              <a:t>Kuester</a:t>
            </a:r>
            <a:r>
              <a:rPr lang="en-US" sz="1600" dirty="0" smtClean="0">
                <a:latin typeface="Times New Roman" pitchFamily="18" charset="0"/>
                <a:cs typeface="Times New Roman" pitchFamily="18" charset="0"/>
              </a:rPr>
              <a:t>, S., &amp; Gillespie, C. (2000). </a:t>
            </a:r>
            <a:r>
              <a:rPr lang="en-US" sz="1600" i="1" dirty="0" smtClean="0">
                <a:latin typeface="Times New Roman" pitchFamily="18" charset="0"/>
                <a:cs typeface="Times New Roman" pitchFamily="18" charset="0"/>
              </a:rPr>
              <a:t>Beverage choices affect adequacy of </a:t>
            </a:r>
            <a:endParaRPr lang="en-US" sz="1600"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children's nutrient intakes</a:t>
            </a:r>
            <a:r>
              <a:rPr lang="en-US" sz="1600" dirty="0" smtClean="0">
                <a:latin typeface="Times New Roman" pitchFamily="18" charset="0"/>
                <a:cs typeface="Times New Roman" pitchFamily="18" charset="0"/>
              </a:rPr>
              <a:t>. Archives of Pediatric and Adolescent Medicine, </a:t>
            </a:r>
          </a:p>
          <a:p>
            <a:r>
              <a:rPr lang="en-US" sz="1600" dirty="0" smtClean="0">
                <a:latin typeface="Times New Roman" pitchFamily="18" charset="0"/>
                <a:cs typeface="Times New Roman" pitchFamily="18" charset="0"/>
              </a:rPr>
              <a:t>154(11), 1148-1152.</a:t>
            </a:r>
          </a:p>
          <a:p>
            <a:pPr lvl="0"/>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Bellisle</a:t>
            </a:r>
            <a:r>
              <a:rPr lang="en-US" sz="1600" dirty="0" smtClean="0">
                <a:latin typeface="Times New Roman" pitchFamily="18" charset="0"/>
                <a:cs typeface="Times New Roman" pitchFamily="18" charset="0"/>
              </a:rPr>
              <a:t>, F., &amp; Rolland-</a:t>
            </a:r>
            <a:r>
              <a:rPr lang="en-US" sz="1600" dirty="0" err="1" smtClean="0">
                <a:latin typeface="Times New Roman" pitchFamily="18" charset="0"/>
                <a:cs typeface="Times New Roman" pitchFamily="18" charset="0"/>
              </a:rPr>
              <a:t>Cachera</a:t>
            </a:r>
            <a:r>
              <a:rPr lang="en-US" sz="1600" dirty="0" smtClean="0">
                <a:latin typeface="Times New Roman" pitchFamily="18" charset="0"/>
                <a:cs typeface="Times New Roman" pitchFamily="18" charset="0"/>
              </a:rPr>
              <a:t>, M. (2001). </a:t>
            </a:r>
            <a:r>
              <a:rPr lang="en-US" sz="1600" i="1" dirty="0" smtClean="0">
                <a:latin typeface="Times New Roman" pitchFamily="18" charset="0"/>
                <a:cs typeface="Times New Roman" pitchFamily="18" charset="0"/>
              </a:rPr>
              <a:t>How sugar-containing drinks might increase </a:t>
            </a:r>
            <a:endParaRPr lang="en-US" sz="1600"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adiposity in children</a:t>
            </a:r>
            <a:r>
              <a:rPr lang="en-US" sz="1600" dirty="0" smtClean="0">
                <a:latin typeface="Times New Roman" pitchFamily="18" charset="0"/>
                <a:cs typeface="Times New Roman" pitchFamily="18" charset="0"/>
              </a:rPr>
              <a:t>. The Lancet, 357(9255), 490-491.</a:t>
            </a:r>
          </a:p>
          <a:p>
            <a:endParaRPr lang="en-US" sz="16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447800"/>
            <a:ext cx="8229600" cy="5029200"/>
          </a:xfrm>
        </p:spPr>
        <p:txBody>
          <a:bodyPr>
            <a:normAutofit fontScale="32500" lnSpcReduction="20000"/>
          </a:bodyPr>
          <a:lstStyle/>
          <a:p>
            <a:pPr lvl="0"/>
            <a:r>
              <a:rPr lang="en-US" sz="4500" dirty="0" smtClean="0">
                <a:latin typeface="Times New Roman" pitchFamily="18" charset="0"/>
                <a:cs typeface="Times New Roman" pitchFamily="18" charset="0"/>
              </a:rPr>
              <a:t> Birch, L. L., &amp; Fisher, J. O. (1998</a:t>
            </a:r>
            <a:r>
              <a:rPr lang="en-US" sz="4500" i="1" dirty="0" smtClean="0">
                <a:latin typeface="Times New Roman" pitchFamily="18" charset="0"/>
                <a:cs typeface="Times New Roman" pitchFamily="18" charset="0"/>
              </a:rPr>
              <a:t>). Development of eating behaviors among children and adolescents.</a:t>
            </a:r>
            <a:r>
              <a:rPr lang="en-US" sz="4500" dirty="0" smtClean="0">
                <a:latin typeface="Times New Roman" pitchFamily="18" charset="0"/>
                <a:cs typeface="Times New Roman" pitchFamily="18" charset="0"/>
              </a:rPr>
              <a:t> Pediatrics, 101, 539-549.</a:t>
            </a:r>
          </a:p>
          <a:p>
            <a:pPr lvl="0"/>
            <a:r>
              <a:rPr lang="en-US" sz="4500" dirty="0" smtClean="0">
                <a:latin typeface="Times New Roman" pitchFamily="18" charset="0"/>
                <a:cs typeface="Times New Roman" pitchFamily="18" charset="0"/>
              </a:rPr>
              <a:t> Dietz, W. H. (1998). Health </a:t>
            </a:r>
            <a:r>
              <a:rPr lang="en-US" sz="4500" i="1" dirty="0" smtClean="0">
                <a:latin typeface="Times New Roman" pitchFamily="18" charset="0"/>
                <a:cs typeface="Times New Roman" pitchFamily="18" charset="0"/>
              </a:rPr>
              <a:t>consequences of obesity in youth: Childhood predictors of adult disease. </a:t>
            </a:r>
            <a:r>
              <a:rPr lang="en-US" sz="4500" dirty="0" smtClean="0">
                <a:latin typeface="Times New Roman" pitchFamily="18" charset="0"/>
                <a:cs typeface="Times New Roman" pitchFamily="18" charset="0"/>
              </a:rPr>
              <a:t>Pediatrics, 101(3 Pt 2), 518-525.</a:t>
            </a:r>
          </a:p>
          <a:p>
            <a:pPr lvl="0"/>
            <a:r>
              <a:rPr lang="en-US" sz="4500" dirty="0" smtClean="0">
                <a:latin typeface="Times New Roman" pitchFamily="18" charset="0"/>
                <a:cs typeface="Times New Roman" pitchFamily="18" charset="0"/>
              </a:rPr>
              <a:t> </a:t>
            </a:r>
            <a:r>
              <a:rPr lang="en-US" sz="4500" i="1" dirty="0" smtClean="0">
                <a:latin typeface="Times New Roman" pitchFamily="18" charset="0"/>
                <a:cs typeface="Times New Roman" pitchFamily="18" charset="0"/>
              </a:rPr>
              <a:t>Children talking about healthy eating: Data from focus groups with 300 9-11 -year-olds</a:t>
            </a:r>
            <a:r>
              <a:rPr lang="en-US" sz="4500" dirty="0" smtClean="0">
                <a:latin typeface="Times New Roman" pitchFamily="18" charset="0"/>
                <a:cs typeface="Times New Roman" pitchFamily="18" charset="0"/>
              </a:rPr>
              <a:t>. British Nutrition Foundation, 26, 71-79.</a:t>
            </a:r>
          </a:p>
          <a:p>
            <a:pPr lvl="0"/>
            <a:r>
              <a:rPr lang="en-US" sz="4500" dirty="0" smtClean="0">
                <a:latin typeface="Times New Roman" pitchFamily="18" charset="0"/>
                <a:cs typeface="Times New Roman" pitchFamily="18" charset="0"/>
              </a:rPr>
              <a:t> </a:t>
            </a:r>
            <a:r>
              <a:rPr lang="en-US" sz="4500" i="1" dirty="0" smtClean="0">
                <a:latin typeface="Times New Roman" pitchFamily="18" charset="0"/>
                <a:cs typeface="Times New Roman" pitchFamily="18" charset="0"/>
              </a:rPr>
              <a:t>The effect of soft drink availability in elementary schools on consumption</a:t>
            </a:r>
            <a:r>
              <a:rPr lang="en-US" sz="4500" dirty="0" smtClean="0">
                <a:latin typeface="Times New Roman" pitchFamily="18" charset="0"/>
                <a:cs typeface="Times New Roman" pitchFamily="18" charset="0"/>
              </a:rPr>
              <a:t>. Journal of the American Dietetic Association, 108(9), 1445-1452.169 Ferraro, K. F., Thorpe, R. J., Jr., &amp; Wilkinson, J. A. (2003). </a:t>
            </a:r>
          </a:p>
          <a:p>
            <a:pPr lvl="0"/>
            <a:r>
              <a:rPr lang="en-US" sz="4500" i="1" dirty="0" smtClean="0">
                <a:latin typeface="Times New Roman" pitchFamily="18" charset="0"/>
                <a:cs typeface="Times New Roman" pitchFamily="18" charset="0"/>
              </a:rPr>
              <a:t>The life course of severe obesity: Does childhood overweight matter?</a:t>
            </a:r>
            <a:r>
              <a:rPr lang="en-US" sz="4500" dirty="0" smtClean="0">
                <a:latin typeface="Times New Roman" pitchFamily="18" charset="0"/>
                <a:cs typeface="Times New Roman" pitchFamily="18" charset="0"/>
              </a:rPr>
              <a:t> The Journals of Gerontology. Series B, Psychological Sciences and Social Sciences, 58(2),  S110-119.Finkelstein, E. A.,  </a:t>
            </a:r>
            <a:r>
              <a:rPr lang="en-US" sz="4500" dirty="0" err="1" smtClean="0">
                <a:latin typeface="Times New Roman" pitchFamily="18" charset="0"/>
                <a:cs typeface="Times New Roman" pitchFamily="18" charset="0"/>
              </a:rPr>
              <a:t>Fiebelkorn</a:t>
            </a:r>
            <a:r>
              <a:rPr lang="en-US" sz="4500" dirty="0" smtClean="0">
                <a:latin typeface="Times New Roman" pitchFamily="18" charset="0"/>
                <a:cs typeface="Times New Roman" pitchFamily="18" charset="0"/>
              </a:rPr>
              <a:t>, I. C., &amp; Wang, G. (2003). </a:t>
            </a:r>
          </a:p>
          <a:p>
            <a:pPr lvl="0"/>
            <a:r>
              <a:rPr lang="en-US" sz="4500" dirty="0" smtClean="0">
                <a:latin typeface="Times New Roman" pitchFamily="18" charset="0"/>
                <a:cs typeface="Times New Roman" pitchFamily="18" charset="0"/>
              </a:rPr>
              <a:t>.</a:t>
            </a:r>
            <a:r>
              <a:rPr lang="en-US" sz="4500" i="1" dirty="0" smtClean="0">
                <a:latin typeface="Times New Roman" pitchFamily="18" charset="0"/>
                <a:cs typeface="Times New Roman" pitchFamily="18" charset="0"/>
              </a:rPr>
              <a:t>National</a:t>
            </a:r>
            <a:r>
              <a:rPr lang="en-US" sz="4500" dirty="0" smtClean="0">
                <a:latin typeface="Times New Roman" pitchFamily="18" charset="0"/>
                <a:cs typeface="Times New Roman" pitchFamily="18" charset="0"/>
              </a:rPr>
              <a:t> </a:t>
            </a:r>
            <a:r>
              <a:rPr lang="en-US" sz="4500" i="1" dirty="0" smtClean="0">
                <a:latin typeface="Times New Roman" pitchFamily="18" charset="0"/>
                <a:cs typeface="Times New Roman" pitchFamily="18" charset="0"/>
              </a:rPr>
              <a:t>medical spending attributable to overweight and obesity: how much, and who's paying? Health Affairs</a:t>
            </a:r>
            <a:r>
              <a:rPr lang="en-US" sz="4500" dirty="0" smtClean="0">
                <a:latin typeface="Times New Roman" pitchFamily="18" charset="0"/>
                <a:cs typeface="Times New Roman" pitchFamily="18" charset="0"/>
              </a:rPr>
              <a:t> (Millwood), </a:t>
            </a:r>
            <a:r>
              <a:rPr lang="en-US" sz="4500" dirty="0" err="1" smtClean="0">
                <a:latin typeface="Times New Roman" pitchFamily="18" charset="0"/>
                <a:cs typeface="Times New Roman" pitchFamily="18" charset="0"/>
              </a:rPr>
              <a:t>Suppl</a:t>
            </a:r>
            <a:r>
              <a:rPr lang="en-US" sz="4500" dirty="0" smtClean="0">
                <a:latin typeface="Times New Roman" pitchFamily="18" charset="0"/>
                <a:cs typeface="Times New Roman" pitchFamily="18" charset="0"/>
              </a:rPr>
              <a:t> Web Exclusives, W3-219-226.</a:t>
            </a:r>
          </a:p>
          <a:p>
            <a:pPr lvl="0"/>
            <a:r>
              <a:rPr lang="en-US" sz="4500" dirty="0" smtClean="0">
                <a:latin typeface="Times New Roman" pitchFamily="18" charset="0"/>
                <a:cs typeface="Times New Roman" pitchFamily="18" charset="0"/>
              </a:rPr>
              <a:t> </a:t>
            </a:r>
            <a:r>
              <a:rPr lang="en-US" sz="4500" i="1" dirty="0" smtClean="0">
                <a:latin typeface="Times New Roman" pitchFamily="18" charset="0"/>
                <a:cs typeface="Times New Roman" pitchFamily="18" charset="0"/>
              </a:rPr>
              <a:t>Maternal milk consumption predicts the tradeoff between milk and soft drinks in young girls' </a:t>
            </a:r>
            <a:endParaRPr lang="en-US" sz="4500" dirty="0" smtClean="0">
              <a:latin typeface="Times New Roman" pitchFamily="18" charset="0"/>
              <a:cs typeface="Times New Roman" pitchFamily="18" charset="0"/>
            </a:endParaRPr>
          </a:p>
          <a:p>
            <a:pPr lvl="0"/>
            <a:r>
              <a:rPr lang="en-US" sz="4500" i="1" dirty="0" smtClean="0">
                <a:latin typeface="Times New Roman" pitchFamily="18" charset="0"/>
                <a:cs typeface="Times New Roman" pitchFamily="18" charset="0"/>
              </a:rPr>
              <a:t>diets</a:t>
            </a:r>
            <a:r>
              <a:rPr lang="en-US" sz="4500" dirty="0" smtClean="0">
                <a:latin typeface="Times New Roman" pitchFamily="18" charset="0"/>
                <a:cs typeface="Times New Roman" pitchFamily="18" charset="0"/>
              </a:rPr>
              <a:t>. The Journal of Nutrition, 131(2), 246-250.</a:t>
            </a:r>
          </a:p>
          <a:p>
            <a:pPr lvl="0"/>
            <a:r>
              <a:rPr lang="en-US" sz="4500" dirty="0" smtClean="0">
                <a:latin typeface="Times New Roman" pitchFamily="18" charset="0"/>
                <a:cs typeface="Times New Roman" pitchFamily="18" charset="0"/>
              </a:rPr>
              <a:t> Freedman, D., Khan, L., Dietz, W., </a:t>
            </a:r>
            <a:r>
              <a:rPr lang="en-US" sz="4500" dirty="0" err="1" smtClean="0">
                <a:latin typeface="Times New Roman" pitchFamily="18" charset="0"/>
                <a:cs typeface="Times New Roman" pitchFamily="18" charset="0"/>
              </a:rPr>
              <a:t>Srinivasan</a:t>
            </a:r>
            <a:r>
              <a:rPr lang="en-US" sz="4500" dirty="0" smtClean="0">
                <a:latin typeface="Times New Roman" pitchFamily="18" charset="0"/>
                <a:cs typeface="Times New Roman" pitchFamily="18" charset="0"/>
              </a:rPr>
              <a:t>, S., &amp; Berenson, G. (2001). </a:t>
            </a:r>
            <a:r>
              <a:rPr lang="en-US" sz="4500" i="1" dirty="0" smtClean="0">
                <a:latin typeface="Times New Roman" pitchFamily="18" charset="0"/>
                <a:cs typeface="Times New Roman" pitchFamily="18" charset="0"/>
              </a:rPr>
              <a:t>Relationship of childhood obesity to coronary heart disease risk factors in adulthoo</a:t>
            </a:r>
            <a:r>
              <a:rPr lang="en-US" sz="4500" dirty="0" smtClean="0">
                <a:latin typeface="Times New Roman" pitchFamily="18" charset="0"/>
                <a:cs typeface="Times New Roman" pitchFamily="18" charset="0"/>
              </a:rPr>
              <a:t>d: the Bogalusa Heart Study. Pediatrics, 108(3), 712.</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sz="quarter" idx="1"/>
          </p:nvPr>
        </p:nvPicPr>
        <p:blipFill>
          <a:blip r:embed="rId3"/>
          <a:srcRect/>
          <a:stretch>
            <a:fillRect/>
          </a:stretch>
        </p:blipFill>
        <p:spPr bwMode="auto">
          <a:xfrm>
            <a:off x="762000" y="1828801"/>
            <a:ext cx="7620000" cy="1523999"/>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Reflection from Dissertation Attachment</a:t>
            </a:r>
            <a:endParaRPr lang="en-US" dirty="0"/>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Field Monitoring</a:t>
            </a:r>
          </a:p>
          <a:p>
            <a:r>
              <a:rPr lang="en-US" dirty="0" smtClean="0">
                <a:latin typeface="Times New Roman" pitchFamily="18" charset="0"/>
                <a:cs typeface="Times New Roman" pitchFamily="18" charset="0"/>
              </a:rPr>
              <a:t>Team management</a:t>
            </a:r>
          </a:p>
          <a:p>
            <a:pPr lvl="0"/>
            <a:r>
              <a:rPr lang="en-US" dirty="0" smtClean="0">
                <a:latin typeface="Times New Roman" pitchFamily="18" charset="0"/>
                <a:cs typeface="Times New Roman" pitchFamily="18" charset="0"/>
              </a:rPr>
              <a:t>To manage, monitor, and supervise project implementation activities as per work plan.</a:t>
            </a:r>
          </a:p>
          <a:p>
            <a:pPr lvl="0"/>
            <a:r>
              <a:rPr lang="en-US" dirty="0" smtClean="0">
                <a:latin typeface="Times New Roman" pitchFamily="18" charset="0"/>
                <a:cs typeface="Times New Roman" pitchFamily="18" charset="0"/>
              </a:rPr>
              <a:t>To participate and supervise in data collection, quality assurance.</a:t>
            </a:r>
          </a:p>
          <a:p>
            <a:pPr lvl="0"/>
            <a:r>
              <a:rPr lang="en-US" dirty="0" smtClean="0">
                <a:latin typeface="Times New Roman" pitchFamily="18" charset="0"/>
                <a:cs typeface="Times New Roman" pitchFamily="18" charset="0"/>
              </a:rPr>
              <a:t>To assess the training needs and develop locally adapted training materials for field staff and conduct training.</a:t>
            </a:r>
          </a:p>
          <a:p>
            <a:pPr lvl="0"/>
            <a:r>
              <a:rPr lang="en-US" dirty="0" smtClean="0">
                <a:latin typeface="Times New Roman" pitchFamily="18" charset="0"/>
                <a:cs typeface="Times New Roman" pitchFamily="18" charset="0"/>
              </a:rPr>
              <a:t>To developed and established networking with key stakeholders, collaborate with institutions and community.</a:t>
            </a:r>
          </a:p>
          <a:p>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Introduction</a:t>
            </a:r>
            <a:endParaRPr lang="en-US" sz="28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None/>
            </a:pPr>
            <a:endParaRPr lang="en-US" dirty="0" smtClean="0"/>
          </a:p>
          <a:p>
            <a:r>
              <a:rPr lang="en-US" sz="2000" dirty="0" smtClean="0">
                <a:latin typeface="Times New Roman" pitchFamily="18" charset="0"/>
                <a:cs typeface="Times New Roman" pitchFamily="18" charset="0"/>
              </a:rPr>
              <a:t>A </a:t>
            </a:r>
            <a:r>
              <a:rPr lang="en-US" sz="2000" b="1" dirty="0" smtClean="0">
                <a:latin typeface="Times New Roman" pitchFamily="18" charset="0"/>
                <a:cs typeface="Times New Roman" pitchFamily="18" charset="0"/>
              </a:rPr>
              <a:t>soft drink</a:t>
            </a:r>
            <a:r>
              <a:rPr lang="en-US" sz="2000" dirty="0" smtClean="0">
                <a:latin typeface="Times New Roman" pitchFamily="18" charset="0"/>
                <a:cs typeface="Times New Roman" pitchFamily="18" charset="0"/>
              </a:rPr>
              <a:t> (also called </a:t>
            </a:r>
            <a:r>
              <a:rPr lang="en-US" sz="2000" b="1" dirty="0" smtClean="0">
                <a:latin typeface="Times New Roman" pitchFamily="18" charset="0"/>
                <a:cs typeface="Times New Roman" pitchFamily="18" charset="0"/>
              </a:rPr>
              <a:t>soda</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pop</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coke</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soda pop</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fizzy drink</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tonic</a:t>
            </a:r>
            <a:r>
              <a:rPr lang="en-US" sz="2000" dirty="0" smtClean="0">
                <a:latin typeface="Times New Roman" pitchFamily="18" charset="0"/>
                <a:cs typeface="Times New Roman" pitchFamily="18" charset="0"/>
              </a:rPr>
              <a:t>, or </a:t>
            </a:r>
            <a:r>
              <a:rPr lang="en-US" sz="2000" b="1" dirty="0" smtClean="0">
                <a:latin typeface="Times New Roman" pitchFamily="18" charset="0"/>
                <a:cs typeface="Times New Roman" pitchFamily="18" charset="0"/>
              </a:rPr>
              <a:t>carbonated beverage</a:t>
            </a:r>
            <a:r>
              <a:rPr lang="en-US" sz="2000" dirty="0" smtClean="0">
                <a:latin typeface="Times New Roman" pitchFamily="18" charset="0"/>
                <a:cs typeface="Times New Roman" pitchFamily="18" charset="0"/>
              </a:rPr>
              <a:t>) is a non-alcoholic beverage that typically contains carbonated water, a sweetener, and a flavoring agent. The sweetener may be sugar, high-fructose corn syrup, or a sugar substitute (in the case of diet drinks)</a:t>
            </a:r>
          </a:p>
          <a:p>
            <a:r>
              <a:rPr lang="en-US" sz="2000" dirty="0" smtClean="0">
                <a:latin typeface="Times New Roman" pitchFamily="18" charset="0"/>
                <a:cs typeface="Times New Roman" pitchFamily="18" charset="0"/>
              </a:rPr>
              <a:t>Product Insights: Soft Drinks in India’ report, Data Monitor US- Globally, India ranked 25th in terms of retail sales and 13th in terms of the number of new product launches in the soft drinks market. In spite of India’s huge population and the fact that around 47% of the population is composed of persons below 30 years of age, the per-capita consumption of soft drinks in India remains very low, at approximately at 5.2 liters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Review of the Literature</a:t>
            </a:r>
            <a:endParaRPr lang="en-US" sz="28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10000"/>
          </a:bodyPr>
          <a:lstStyle/>
          <a:p>
            <a:pPr marL="457200" indent="-457200">
              <a:buFont typeface="+mj-lt"/>
              <a:buAutoNum type="arabicPeriod"/>
            </a:pPr>
            <a:r>
              <a:rPr lang="en-US" sz="2000" dirty="0" smtClean="0"/>
              <a:t>high soft drink consumption is thought to be  contributing to the increasing prevalence of overweight and obesity among children (</a:t>
            </a:r>
            <a:r>
              <a:rPr lang="en-US" sz="2000" dirty="0" err="1" smtClean="0"/>
              <a:t>Malik</a:t>
            </a:r>
            <a:r>
              <a:rPr lang="en-US" sz="2000" dirty="0" smtClean="0"/>
              <a:t>, Schulze, &amp; </a:t>
            </a:r>
            <a:r>
              <a:rPr lang="en-US" sz="2000" dirty="0" err="1" smtClean="0"/>
              <a:t>Hu</a:t>
            </a:r>
            <a:r>
              <a:rPr lang="en-US" sz="2000" dirty="0" smtClean="0"/>
              <a:t>, 2006) possibly due to excessive caloric content, as soft drinks have been found to contribute an additional intake of 188 Kcal/day in consumers compared to non consumers (St-</a:t>
            </a:r>
            <a:r>
              <a:rPr lang="en-US" sz="2000" dirty="0" err="1" smtClean="0"/>
              <a:t>Onge</a:t>
            </a:r>
            <a:r>
              <a:rPr lang="en-US" sz="2000" dirty="0" smtClean="0"/>
              <a:t>, Keller, &amp; </a:t>
            </a:r>
            <a:r>
              <a:rPr lang="en-US" sz="2000" dirty="0" err="1" smtClean="0"/>
              <a:t>Heymsfield</a:t>
            </a:r>
            <a:r>
              <a:rPr lang="en-US" sz="2000" dirty="0" smtClean="0"/>
              <a:t>, 2003).</a:t>
            </a:r>
          </a:p>
          <a:p>
            <a:pPr marL="457200" indent="-457200">
              <a:buFont typeface="+mj-lt"/>
              <a:buAutoNum type="arabicPeriod"/>
            </a:pPr>
            <a:r>
              <a:rPr lang="en-US" sz="2000" dirty="0" smtClean="0">
                <a:latin typeface="Times New Roman" pitchFamily="18" charset="0"/>
                <a:ea typeface="Times New Roman"/>
                <a:cs typeface="Times New Roman" pitchFamily="18" charset="0"/>
              </a:rPr>
              <a:t>A larger, cross sectional retrospective study of 460 high school girls was published in Pediatrics &amp; Adolescent Medicine in June 2000. The study indicated that cola beverages were "highly associated with bone fractures." In their conclusion the authors warned that, ". . . national concern and alarm about the health impact of carbonated beverage consumption on teenaged girls is supported by the findings of this study".</a:t>
            </a:r>
          </a:p>
          <a:p>
            <a:pPr marL="457200" indent="-457200">
              <a:buFont typeface="+mj-lt"/>
              <a:buAutoNum type="arabicPeriod"/>
            </a:pPr>
            <a:r>
              <a:rPr lang="en-US" sz="2000" dirty="0" smtClean="0">
                <a:latin typeface="Times New Roman" pitchFamily="18" charset="0"/>
                <a:ea typeface="Times New Roman"/>
                <a:cs typeface="Times New Roman" pitchFamily="18" charset="0"/>
              </a:rPr>
              <a:t>In last 20 years, soft drink consumption has increased 300% (</a:t>
            </a:r>
            <a:r>
              <a:rPr lang="en-US" sz="2000" dirty="0" err="1" smtClean="0">
                <a:latin typeface="Times New Roman" pitchFamily="18" charset="0"/>
                <a:ea typeface="Times New Roman"/>
                <a:cs typeface="Times New Roman" pitchFamily="18" charset="0"/>
              </a:rPr>
              <a:t>Cavadini</a:t>
            </a:r>
            <a:r>
              <a:rPr lang="en-US" sz="2000" dirty="0" smtClean="0">
                <a:latin typeface="Times New Roman" pitchFamily="18" charset="0"/>
                <a:ea typeface="Times New Roman"/>
                <a:cs typeface="Times New Roman" pitchFamily="18" charset="0"/>
              </a:rPr>
              <a:t>, </a:t>
            </a:r>
            <a:r>
              <a:rPr lang="en-US" sz="2000" dirty="0" err="1" smtClean="0">
                <a:latin typeface="Times New Roman" pitchFamily="18" charset="0"/>
                <a:ea typeface="Times New Roman"/>
                <a:cs typeface="Times New Roman" pitchFamily="18" charset="0"/>
              </a:rPr>
              <a:t>Siega-Riz</a:t>
            </a:r>
            <a:r>
              <a:rPr lang="en-US" sz="2000" dirty="0" smtClean="0">
                <a:latin typeface="Times New Roman" pitchFamily="18" charset="0"/>
                <a:ea typeface="Times New Roman"/>
                <a:cs typeface="Times New Roman" pitchFamily="18" charset="0"/>
              </a:rPr>
              <a:t>, &amp; </a:t>
            </a:r>
            <a:r>
              <a:rPr lang="en-US" sz="2000" dirty="0" err="1" smtClean="0">
                <a:latin typeface="Times New Roman" pitchFamily="18" charset="0"/>
                <a:ea typeface="Times New Roman"/>
                <a:cs typeface="Times New Roman" pitchFamily="18" charset="0"/>
              </a:rPr>
              <a:t>Popkin</a:t>
            </a:r>
            <a:r>
              <a:rPr lang="en-US" sz="2000" dirty="0" smtClean="0">
                <a:latin typeface="Times New Roman" pitchFamily="18" charset="0"/>
                <a:ea typeface="Times New Roman"/>
                <a:cs typeface="Times New Roman" pitchFamily="18" charset="0"/>
              </a:rPr>
              <a:t>, 2000)</a:t>
            </a:r>
          </a:p>
          <a:p>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2000" dirty="0" smtClean="0">
                <a:latin typeface="Times New Roman" pitchFamily="18" charset="0"/>
                <a:cs typeface="Times New Roman" pitchFamily="18" charset="0"/>
              </a:rPr>
              <a:t>Soft drinks. In addition to being associated with multiple health problems such as obesity (Ludwig et al., 2001), damage of the gastric mucosa (</a:t>
            </a:r>
            <a:r>
              <a:rPr lang="en-US" sz="2000" dirty="0" err="1" smtClean="0">
                <a:latin typeface="Times New Roman" pitchFamily="18" charset="0"/>
                <a:cs typeface="Times New Roman" pitchFamily="18" charset="0"/>
              </a:rPr>
              <a:t>Kapicioglu</a:t>
            </a:r>
            <a:r>
              <a:rPr lang="en-US" sz="2000" dirty="0" smtClean="0">
                <a:latin typeface="Times New Roman" pitchFamily="18" charset="0"/>
                <a:cs typeface="Times New Roman" pitchFamily="18" charset="0"/>
              </a:rPr>
              <a:t> et al., 1998), decrease in esophageal pH (Rubinstein, </a:t>
            </a:r>
            <a:r>
              <a:rPr lang="en-US" sz="2000" dirty="0" err="1" smtClean="0">
                <a:latin typeface="Times New Roman" pitchFamily="18" charset="0"/>
                <a:cs typeface="Times New Roman" pitchFamily="18" charset="0"/>
              </a:rPr>
              <a:t>Hauge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Sommer</a:t>
            </a:r>
            <a:r>
              <a:rPr lang="en-US" sz="2000" dirty="0" smtClean="0">
                <a:latin typeface="Times New Roman" pitchFamily="18" charset="0"/>
                <a:cs typeface="Times New Roman" pitchFamily="18" charset="0"/>
              </a:rPr>
              <a:t>, &amp; Mortensen, 1993), duodenal acidification and ulceration (</a:t>
            </a:r>
            <a:r>
              <a:rPr lang="en-US" sz="2000" dirty="0" err="1" smtClean="0">
                <a:latin typeface="Times New Roman" pitchFamily="18" charset="0"/>
                <a:cs typeface="Times New Roman" pitchFamily="18" charset="0"/>
              </a:rPr>
              <a:t>McCloy</a:t>
            </a:r>
            <a:r>
              <a:rPr lang="en-US" sz="2000" dirty="0" smtClean="0">
                <a:latin typeface="Times New Roman" pitchFamily="18" charset="0"/>
                <a:cs typeface="Times New Roman" pitchFamily="18" charset="0"/>
              </a:rPr>
              <a:t>, Greenberg, &amp; Baron, 1984), </a:t>
            </a:r>
          </a:p>
          <a:p>
            <a:r>
              <a:rPr lang="en-US" sz="2000" dirty="0" smtClean="0">
                <a:latin typeface="Times New Roman" pitchFamily="18" charset="0"/>
                <a:cs typeface="Times New Roman" pitchFamily="18" charset="0"/>
              </a:rPr>
              <a:t>frequent intake of carbonated soft drinks has been associated with dental caries in children (</a:t>
            </a:r>
            <a:r>
              <a:rPr lang="en-US" sz="2000" dirty="0" err="1" smtClean="0">
                <a:latin typeface="Times New Roman" pitchFamily="18" charset="0"/>
                <a:cs typeface="Times New Roman" pitchFamily="18" charset="0"/>
              </a:rPr>
              <a:t>Mariri</a:t>
            </a:r>
            <a:r>
              <a:rPr lang="en-US" sz="2000" dirty="0" smtClean="0">
                <a:latin typeface="Times New Roman" pitchFamily="18" charset="0"/>
                <a:cs typeface="Times New Roman" pitchFamily="18" charset="0"/>
              </a:rPr>
              <a:t> et al., 2003) due to their high sugar content and acidity causing enamel erosion (Heller, Burt, &amp; </a:t>
            </a:r>
            <a:r>
              <a:rPr lang="en-US" sz="2000" dirty="0" err="1" smtClean="0">
                <a:latin typeface="Times New Roman" pitchFamily="18" charset="0"/>
                <a:cs typeface="Times New Roman" pitchFamily="18" charset="0"/>
              </a:rPr>
              <a:t>Eklund</a:t>
            </a:r>
            <a:r>
              <a:rPr lang="en-US" sz="2000" dirty="0" smtClean="0">
                <a:latin typeface="Times New Roman" pitchFamily="18" charset="0"/>
                <a:cs typeface="Times New Roman" pitchFamily="18" charset="0"/>
              </a:rPr>
              <a:t>, 2001). Despite considerable progress made in the U.S., the 2000 United States Surgeon General’s report indicates that 45% of children ages 5 to 17 still have dental caries (</a:t>
            </a:r>
            <a:r>
              <a:rPr lang="en-US" sz="2000" dirty="0" err="1" smtClean="0">
                <a:latin typeface="Times New Roman" pitchFamily="18" charset="0"/>
                <a:cs typeface="Times New Roman" pitchFamily="18" charset="0"/>
              </a:rPr>
              <a:t>Allukian</a:t>
            </a:r>
            <a:r>
              <a:rPr lang="en-US" sz="2000" dirty="0" smtClean="0">
                <a:latin typeface="Times New Roman" pitchFamily="18" charset="0"/>
                <a:cs typeface="Times New Roman" pitchFamily="18" charset="0"/>
              </a:rPr>
              <a:t>, 2000).</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457200" y="304800"/>
            <a:ext cx="7467600" cy="6169025"/>
          </a:xfrm>
        </p:spPr>
        <p:txBody>
          <a:bodyPr>
            <a:normAutofit fontScale="97500" lnSpcReduction="10000"/>
          </a:bodyPr>
          <a:lstStyle/>
          <a:p>
            <a:r>
              <a:rPr lang="en-US" dirty="0" err="1"/>
              <a:t>Ramasamy</a:t>
            </a:r>
            <a:r>
              <a:rPr lang="en-US" dirty="0"/>
              <a:t>  et al. (2005) indicated that, the buying behavior is vastly influenced by awareness and attitude towards the product. Commercial advertisements over television was said to be the most important source of </a:t>
            </a:r>
            <a:r>
              <a:rPr lang="en-US" dirty="0" smtClean="0"/>
              <a:t>information.</a:t>
            </a:r>
          </a:p>
          <a:p>
            <a:r>
              <a:rPr lang="en-US" dirty="0" err="1" smtClean="0"/>
              <a:t>Nandagopal</a:t>
            </a:r>
            <a:r>
              <a:rPr lang="en-US" dirty="0" smtClean="0"/>
              <a:t> </a:t>
            </a:r>
            <a:r>
              <a:rPr lang="en-US" dirty="0"/>
              <a:t>and </a:t>
            </a:r>
            <a:r>
              <a:rPr lang="en-US" dirty="0" err="1"/>
              <a:t>Chinnaiyan</a:t>
            </a:r>
            <a:r>
              <a:rPr lang="en-US" dirty="0"/>
              <a:t> (2003) concluded that the level of awareness among the rural consumers about the brand of soft drinks was high which was indicated by the mode of purchase of the soft drinks by “Brand Name”. </a:t>
            </a:r>
            <a:endParaRPr lang="en-US" dirty="0" smtClean="0"/>
          </a:p>
          <a:p>
            <a:r>
              <a:rPr lang="en-US" dirty="0"/>
              <a:t>A study on consumer acceptance of cola </a:t>
            </a:r>
            <a:r>
              <a:rPr lang="en-US" dirty="0" err="1" smtClean="0"/>
              <a:t>drinks,this</a:t>
            </a:r>
            <a:r>
              <a:rPr lang="en-US" dirty="0" smtClean="0"/>
              <a:t> </a:t>
            </a:r>
            <a:r>
              <a:rPr lang="en-US" dirty="0"/>
              <a:t>study examined the relative contributions of taste and health considerations on consumer liking and purchase intent of cola drinks. Eight types of commercial cola drinks were evaluated by 305 adult consumers who also completed a brief questionnaire on food </a:t>
            </a:r>
            <a:r>
              <a:rPr lang="en-US" dirty="0" smtClean="0"/>
              <a:t>habits.</a:t>
            </a:r>
            <a:endParaRPr lang="en-IN" dirty="0"/>
          </a:p>
        </p:txBody>
      </p:sp>
    </p:spTree>
    <p:extLst>
      <p:ext uri="{BB962C8B-B14F-4D97-AF65-F5344CB8AC3E}">
        <p14:creationId xmlns:p14="http://schemas.microsoft.com/office/powerpoint/2010/main" val="1060301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Objective</a:t>
            </a:r>
            <a:endParaRPr lang="en-US" dirty="0"/>
          </a:p>
        </p:txBody>
      </p:sp>
      <p:sp>
        <p:nvSpPr>
          <p:cNvPr id="3" name="Content Placeholder 2"/>
          <p:cNvSpPr>
            <a:spLocks noGrp="1"/>
          </p:cNvSpPr>
          <p:nvPr>
            <p:ph sz="quarter" idx="1"/>
          </p:nvPr>
        </p:nvSpPr>
        <p:spPr/>
        <p:txBody>
          <a:bodyPr>
            <a:normAutofit/>
          </a:bodyPr>
          <a:lstStyle/>
          <a:p>
            <a:r>
              <a:rPr lang="en-US" sz="2400" dirty="0" smtClean="0">
                <a:latin typeface="Times New Roman" pitchFamily="18" charset="0"/>
                <a:cs typeface="Times New Roman" pitchFamily="18" charset="0"/>
              </a:rPr>
              <a:t>To assess the consumer awareness regarding the adverse effects of soft drinks on health</a:t>
            </a:r>
          </a:p>
          <a:p>
            <a:pPr>
              <a:buNone/>
            </a:pPr>
            <a:r>
              <a:rPr lang="en-US" sz="2400" b="1" dirty="0" smtClean="0">
                <a:latin typeface="Times New Roman" pitchFamily="18" charset="0"/>
                <a:cs typeface="Times New Roman" pitchFamily="18" charset="0"/>
              </a:rPr>
              <a:t>Specific Objectives</a:t>
            </a:r>
            <a:r>
              <a:rPr lang="en-US" sz="2400" dirty="0" smtClean="0">
                <a:latin typeface="Times New Roman" pitchFamily="18" charset="0"/>
                <a:cs typeface="Times New Roman" pitchFamily="18" charset="0"/>
              </a:rPr>
              <a:t>:</a:t>
            </a:r>
          </a:p>
          <a:p>
            <a:pPr lvl="0"/>
            <a:r>
              <a:rPr lang="en-US" sz="2400" dirty="0" smtClean="0">
                <a:latin typeface="Times New Roman" pitchFamily="18" charset="0"/>
                <a:cs typeface="Times New Roman" pitchFamily="18" charset="0"/>
              </a:rPr>
              <a:t>To assess consumption preferences of Soft drinks in Palwal </a:t>
            </a:r>
          </a:p>
          <a:p>
            <a:pPr lvl="0"/>
            <a:r>
              <a:rPr lang="en-US" sz="2400" dirty="0" smtClean="0">
                <a:latin typeface="Times New Roman" pitchFamily="18" charset="0"/>
                <a:cs typeface="Times New Roman" pitchFamily="18" charset="0"/>
              </a:rPr>
              <a:t>To determine the factor(s) that influences the consumer’s consumption of soft drink</a:t>
            </a:r>
            <a:endParaRPr lang="en-US" sz="2400" b="1"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To assess awareness regarding possible adverse effects of soft drinks such as Obesity, Cardiac diseases, and dental problem.</a:t>
            </a:r>
          </a:p>
          <a:p>
            <a:pPr lvl="0">
              <a:buNone/>
            </a:pP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Methodology</a:t>
            </a:r>
            <a:endParaRPr lang="en-IN" dirty="0"/>
          </a:p>
        </p:txBody>
      </p:sp>
      <p:sp>
        <p:nvSpPr>
          <p:cNvPr id="3" name="Content Placeholder 2"/>
          <p:cNvSpPr>
            <a:spLocks noGrp="1"/>
          </p:cNvSpPr>
          <p:nvPr>
            <p:ph sz="quarter" idx="1"/>
          </p:nvPr>
        </p:nvSpPr>
        <p:spPr/>
        <p:txBody>
          <a:bodyPr>
            <a:normAutofit fontScale="85000" lnSpcReduction="20000"/>
          </a:bodyPr>
          <a:lstStyle/>
          <a:p>
            <a:r>
              <a:rPr lang="en-US" b="1" dirty="0"/>
              <a:t>RESEARCH Design-Descriptive </a:t>
            </a:r>
            <a:r>
              <a:rPr lang="en-US" dirty="0"/>
              <a:t>study design</a:t>
            </a:r>
            <a:endParaRPr lang="en-IN" dirty="0"/>
          </a:p>
          <a:p>
            <a:r>
              <a:rPr lang="en-US" b="1" dirty="0"/>
              <a:t>Sampling Techniques</a:t>
            </a:r>
            <a:endParaRPr lang="en-IN" dirty="0"/>
          </a:p>
          <a:p>
            <a:r>
              <a:rPr lang="en-US" dirty="0"/>
              <a:t>This research has used Systematic Random Sampling.</a:t>
            </a:r>
            <a:endParaRPr lang="en-IN" dirty="0"/>
          </a:p>
          <a:p>
            <a:r>
              <a:rPr lang="en-US" b="1" dirty="0"/>
              <a:t>Selection of Sample </a:t>
            </a:r>
            <a:endParaRPr lang="en-IN" dirty="0"/>
          </a:p>
          <a:p>
            <a:r>
              <a:rPr lang="en-US" dirty="0"/>
              <a:t>For the study a sample size of size 200 has been taken consideration aged 15-60 years. This study is confined to The </a:t>
            </a:r>
            <a:r>
              <a:rPr lang="en-US" dirty="0" err="1"/>
              <a:t>Palwal</a:t>
            </a:r>
            <a:r>
              <a:rPr lang="en-US" dirty="0"/>
              <a:t> district of Haryana. </a:t>
            </a:r>
            <a:endParaRPr lang="en-IN" dirty="0"/>
          </a:p>
          <a:p>
            <a:r>
              <a:rPr lang="en-US" b="1" dirty="0"/>
              <a:t>Sampling Frame- </a:t>
            </a:r>
            <a:r>
              <a:rPr lang="en-US" dirty="0"/>
              <a:t>Listing and Mapping of SOMAARTH surveillance site.</a:t>
            </a:r>
            <a:endParaRPr lang="en-IN" dirty="0"/>
          </a:p>
          <a:p>
            <a:r>
              <a:rPr lang="en-US" b="1" dirty="0"/>
              <a:t>Sources of Data Collection-</a:t>
            </a:r>
            <a:endParaRPr lang="en-IN" dirty="0"/>
          </a:p>
          <a:p>
            <a:r>
              <a:rPr lang="en-US" dirty="0"/>
              <a:t>This Research has used tool Primary Data collected by conducting Interview.</a:t>
            </a:r>
            <a:endParaRPr lang="en-IN" dirty="0"/>
          </a:p>
          <a:p>
            <a:r>
              <a:rPr lang="en-US" b="1" dirty="0"/>
              <a:t>Statistical tool Used-</a:t>
            </a:r>
            <a:endParaRPr lang="en-IN" b="1" dirty="0"/>
          </a:p>
          <a:p>
            <a:r>
              <a:rPr lang="en-US" dirty="0"/>
              <a:t>The main Statistical tool used for the collection and analysis of the data in this project was SPSS 16.0 Version and MS Excel.</a:t>
            </a:r>
            <a:endParaRPr lang="en-IN" dirty="0"/>
          </a:p>
          <a:p>
            <a:endParaRPr lang="en-IN" dirty="0"/>
          </a:p>
        </p:txBody>
      </p:sp>
    </p:spTree>
    <p:extLst>
      <p:ext uri="{BB962C8B-B14F-4D97-AF65-F5344CB8AC3E}">
        <p14:creationId xmlns:p14="http://schemas.microsoft.com/office/powerpoint/2010/main" val="1612988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1023</TotalTime>
  <Words>1949</Words>
  <Application>Microsoft Office PowerPoint</Application>
  <PresentationFormat>On-screen Show (4:3)</PresentationFormat>
  <Paragraphs>140</Paragraphs>
  <Slides>29</Slides>
  <Notes>25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Oriel</vt:lpstr>
      <vt:lpstr>Consumer Awareness Regarding the Adverse Effect of Soft Drinks on Health At Palwal (Haryana) </vt:lpstr>
      <vt:lpstr>Organization Profile </vt:lpstr>
      <vt:lpstr>Reflection from Dissertation Attachment</vt:lpstr>
      <vt:lpstr>Introduction</vt:lpstr>
      <vt:lpstr>Review of the Literature</vt:lpstr>
      <vt:lpstr>PowerPoint Presentation</vt:lpstr>
      <vt:lpstr>PowerPoint Presentation</vt:lpstr>
      <vt:lpstr>Objective</vt:lpstr>
      <vt:lpstr>Research Methodology</vt:lpstr>
      <vt:lpstr>Analysis and Discussion-Demographic Profile</vt:lpstr>
      <vt:lpstr>Demographic Profile</vt:lpstr>
      <vt:lpstr>Preference for soft drinks</vt:lpstr>
      <vt:lpstr>Preference of Soft Drinks</vt:lpstr>
      <vt:lpstr>Relationship between Consumption &amp; Mental Relaxation</vt:lpstr>
      <vt:lpstr>Beneficial For Health</vt:lpstr>
      <vt:lpstr>PowerPoint Presentation</vt:lpstr>
      <vt:lpstr>PowerPoint Presentation</vt:lpstr>
      <vt:lpstr>Relationship between Soft Drink Preference &amp; Calcium Reduction</vt:lpstr>
      <vt:lpstr>Unhygienic condition and Preferences</vt:lpstr>
      <vt:lpstr>Dental Problems</vt:lpstr>
      <vt:lpstr>Soft Drink consumption with Mental Relaxation </vt:lpstr>
      <vt:lpstr>Cardiac disease</vt:lpstr>
      <vt:lpstr>Limitation of the Study </vt:lpstr>
      <vt:lpstr>Recommendation</vt:lpstr>
      <vt:lpstr>PowerPoint Presentation</vt:lpstr>
      <vt:lpstr>References</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Awareness Regarding the Adverse Effect of Soft Drinks on Health At Palwal (Haryana) </dc:title>
  <dc:creator/>
  <cp:lastModifiedBy>Mandy</cp:lastModifiedBy>
  <cp:revision>140</cp:revision>
  <dcterms:created xsi:type="dcterms:W3CDTF">2006-08-16T00:00:00Z</dcterms:created>
  <dcterms:modified xsi:type="dcterms:W3CDTF">2012-05-26T04:37:15Z</dcterms:modified>
</cp:coreProperties>
</file>