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2.xml" ContentType="application/vnd.openxmlformats-officedocument.drawingml.diagramLayout+xml"/>
  <Override PartName="/ppt/charts/chart10.xml" ContentType="application/vnd.openxmlformats-officedocument.drawingml.char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8" r:id="rId2"/>
    <p:sldId id="259" r:id="rId3"/>
    <p:sldId id="260" r:id="rId4"/>
    <p:sldId id="287" r:id="rId5"/>
    <p:sldId id="266" r:id="rId6"/>
    <p:sldId id="289" r:id="rId7"/>
    <p:sldId id="291" r:id="rId8"/>
    <p:sldId id="262" r:id="rId9"/>
    <p:sldId id="263" r:id="rId10"/>
    <p:sldId id="264" r:id="rId11"/>
    <p:sldId id="267" r:id="rId12"/>
    <p:sldId id="288" r:id="rId13"/>
    <p:sldId id="286" r:id="rId14"/>
    <p:sldId id="269" r:id="rId15"/>
    <p:sldId id="294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92" r:id="rId24"/>
    <p:sldId id="293" r:id="rId25"/>
    <p:sldId id="278" r:id="rId26"/>
    <p:sldId id="279" r:id="rId27"/>
    <p:sldId id="280" r:id="rId28"/>
    <p:sldId id="281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TAT%20Reprots\Jan%20TAT%20Report\Consolidated%20TAT%20Report%20JAn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Refresh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TAT%20Reprots\Jan%20TAT%20Report\Consolidated%20TAT%20Report%20JA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TAT%20Reprots\Jan%20TAT%20Report\Consolidated%20TAT%20Report%20JA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TAT%20Reprots\Jan%20TAT%20Report\Consolidated%20TAT%20Report%20JA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TAT%20Reprots\Jan%20TAT%20Report\Consolidated%20TAT%20Report%20JA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TAT%20Reprots\Jan%20TAT%20Report\Consolidated%20TAT%20Report%20JAn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TAT%20Reprots\Jan%20TAT%20Report\Consolidated%20TAT%20Report%20JAn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TAT%20Reprots\Feb%20TAT%20Reports%20for%20all%20TPA\Consolidated%20TAT%20Report%20FEB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Desktop\Refres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Sheet5!$B$3</c:f>
              <c:strCache>
                <c:ptCount val="1"/>
                <c:pt idx="0">
                  <c:v> Jan %</c:v>
                </c:pt>
              </c:strCache>
            </c:strRef>
          </c:tx>
          <c:dLbls>
            <c:showVal val="1"/>
          </c:dLbls>
          <c:cat>
            <c:strRef>
              <c:f>Sheet5!$A$4:$A$8</c:f>
              <c:strCache>
                <c:ptCount val="5"/>
                <c:pt idx="0">
                  <c:v>0-2 hrs</c:v>
                </c:pt>
                <c:pt idx="1">
                  <c:v>2-4 hrs</c:v>
                </c:pt>
                <c:pt idx="2">
                  <c:v>4-8 hrs</c:v>
                </c:pt>
                <c:pt idx="3">
                  <c:v>8-12 hrs</c:v>
                </c:pt>
                <c:pt idx="4">
                  <c:v>&gt;12 hrs</c:v>
                </c:pt>
              </c:strCache>
            </c:strRef>
          </c:cat>
          <c:val>
            <c:numRef>
              <c:f>Sheet5!$B$4:$B$8</c:f>
              <c:numCache>
                <c:formatCode>0%</c:formatCode>
                <c:ptCount val="5"/>
                <c:pt idx="0">
                  <c:v>0.80935251798561147</c:v>
                </c:pt>
                <c:pt idx="1">
                  <c:v>8.2733812949640564E-2</c:v>
                </c:pt>
                <c:pt idx="2">
                  <c:v>1.978417266187063E-2</c:v>
                </c:pt>
                <c:pt idx="3">
                  <c:v>3.5971223021582909E-3</c:v>
                </c:pt>
                <c:pt idx="4">
                  <c:v>8.4532374100720037E-2</c:v>
                </c:pt>
              </c:numCache>
            </c:numRef>
          </c:val>
        </c:ser>
        <c:ser>
          <c:idx val="1"/>
          <c:order val="1"/>
          <c:tx>
            <c:strRef>
              <c:f>Sheet5!$C$3</c:f>
              <c:strCache>
                <c:ptCount val="1"/>
                <c:pt idx="0">
                  <c:v> Feb %</c:v>
                </c:pt>
              </c:strCache>
            </c:strRef>
          </c:tx>
          <c:dLbls>
            <c:showVal val="1"/>
          </c:dLbls>
          <c:cat>
            <c:strRef>
              <c:f>Sheet5!$A$4:$A$8</c:f>
              <c:strCache>
                <c:ptCount val="5"/>
                <c:pt idx="0">
                  <c:v>0-2 hrs</c:v>
                </c:pt>
                <c:pt idx="1">
                  <c:v>2-4 hrs</c:v>
                </c:pt>
                <c:pt idx="2">
                  <c:v>4-8 hrs</c:v>
                </c:pt>
                <c:pt idx="3">
                  <c:v>8-12 hrs</c:v>
                </c:pt>
                <c:pt idx="4">
                  <c:v>&gt;12 hrs</c:v>
                </c:pt>
              </c:strCache>
            </c:strRef>
          </c:cat>
          <c:val>
            <c:numRef>
              <c:f>Sheet5!$C$4:$C$8</c:f>
              <c:numCache>
                <c:formatCode>0%</c:formatCode>
                <c:ptCount val="5"/>
                <c:pt idx="0">
                  <c:v>0.77756286266924557</c:v>
                </c:pt>
                <c:pt idx="1">
                  <c:v>9.2843326885880206E-2</c:v>
                </c:pt>
                <c:pt idx="2">
                  <c:v>4.4487427466150933E-2</c:v>
                </c:pt>
                <c:pt idx="3">
                  <c:v>0</c:v>
                </c:pt>
                <c:pt idx="4">
                  <c:v>8.5106382978723985E-2</c:v>
                </c:pt>
              </c:numCache>
            </c:numRef>
          </c:val>
        </c:ser>
        <c:ser>
          <c:idx val="2"/>
          <c:order val="2"/>
          <c:tx>
            <c:strRef>
              <c:f>Sheet5!$D$3</c:f>
              <c:strCache>
                <c:ptCount val="1"/>
                <c:pt idx="0">
                  <c:v> March %</c:v>
                </c:pt>
              </c:strCache>
            </c:strRef>
          </c:tx>
          <c:dLbls>
            <c:showVal val="1"/>
          </c:dLbls>
          <c:cat>
            <c:strRef>
              <c:f>Sheet5!$A$4:$A$8</c:f>
              <c:strCache>
                <c:ptCount val="5"/>
                <c:pt idx="0">
                  <c:v>0-2 hrs</c:v>
                </c:pt>
                <c:pt idx="1">
                  <c:v>2-4 hrs</c:v>
                </c:pt>
                <c:pt idx="2">
                  <c:v>4-8 hrs</c:v>
                </c:pt>
                <c:pt idx="3">
                  <c:v>8-12 hrs</c:v>
                </c:pt>
                <c:pt idx="4">
                  <c:v>&gt;12 hrs</c:v>
                </c:pt>
              </c:strCache>
            </c:strRef>
          </c:cat>
          <c:val>
            <c:numRef>
              <c:f>Sheet5!$D$4:$D$8</c:f>
              <c:numCache>
                <c:formatCode>0%</c:formatCode>
                <c:ptCount val="5"/>
                <c:pt idx="0">
                  <c:v>0.73366834170854267</c:v>
                </c:pt>
                <c:pt idx="1">
                  <c:v>0.12227805695142423</c:v>
                </c:pt>
                <c:pt idx="2">
                  <c:v>7.7051926298157492E-2</c:v>
                </c:pt>
                <c:pt idx="3">
                  <c:v>3.350083752093818E-3</c:v>
                </c:pt>
                <c:pt idx="4">
                  <c:v>6.3651591289782289E-2</c:v>
                </c:pt>
              </c:numCache>
            </c:numRef>
          </c:val>
        </c:ser>
        <c:ser>
          <c:idx val="3"/>
          <c:order val="3"/>
          <c:tx>
            <c:strRef>
              <c:f>Sheet5!$E$3</c:f>
              <c:strCache>
                <c:ptCount val="1"/>
                <c:pt idx="0">
                  <c:v>Standard %</c:v>
                </c:pt>
              </c:strCache>
            </c:strRef>
          </c:tx>
          <c:dLbls>
            <c:showVal val="1"/>
          </c:dLbls>
          <c:cat>
            <c:strRef>
              <c:f>Sheet5!$A$4:$A$8</c:f>
              <c:strCache>
                <c:ptCount val="5"/>
                <c:pt idx="0">
                  <c:v>0-2 hrs</c:v>
                </c:pt>
                <c:pt idx="1">
                  <c:v>2-4 hrs</c:v>
                </c:pt>
                <c:pt idx="2">
                  <c:v>4-8 hrs</c:v>
                </c:pt>
                <c:pt idx="3">
                  <c:v>8-12 hrs</c:v>
                </c:pt>
                <c:pt idx="4">
                  <c:v>&gt;12 hrs</c:v>
                </c:pt>
              </c:strCache>
            </c:strRef>
          </c:cat>
          <c:val>
            <c:numRef>
              <c:f>Sheet5!$E$4:$E$8</c:f>
              <c:numCache>
                <c:formatCode>0%</c:formatCode>
                <c:ptCount val="5"/>
                <c:pt idx="0">
                  <c:v>0.30000000000000032</c:v>
                </c:pt>
                <c:pt idx="1">
                  <c:v>0.35000000000000031</c:v>
                </c:pt>
                <c:pt idx="2">
                  <c:v>0.1</c:v>
                </c:pt>
                <c:pt idx="3">
                  <c:v>0.1</c:v>
                </c:pt>
                <c:pt idx="4">
                  <c:v>0.15000000000000024</c:v>
                </c:pt>
              </c:numCache>
            </c:numRef>
          </c:val>
        </c:ser>
        <c:shape val="box"/>
        <c:axId val="207317632"/>
        <c:axId val="207339904"/>
        <c:axId val="0"/>
      </c:bar3DChart>
      <c:catAx>
        <c:axId val="207317632"/>
        <c:scaling>
          <c:orientation val="minMax"/>
        </c:scaling>
        <c:axPos val="b"/>
        <c:tickLblPos val="nextTo"/>
        <c:crossAx val="207339904"/>
        <c:crosses val="autoZero"/>
        <c:auto val="1"/>
        <c:lblAlgn val="ctr"/>
        <c:lblOffset val="100"/>
      </c:catAx>
      <c:valAx>
        <c:axId val="207339904"/>
        <c:scaling>
          <c:orientation val="minMax"/>
        </c:scaling>
        <c:axPos val="l"/>
        <c:majorGridlines/>
        <c:numFmt formatCode="0%" sourceLinked="1"/>
        <c:tickLblPos val="nextTo"/>
        <c:crossAx val="20731763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Sheet1!$B$21</c:f>
              <c:strCache>
                <c:ptCount val="1"/>
                <c:pt idx="0">
                  <c:v>Emeditek Jan</c:v>
                </c:pt>
              </c:strCache>
            </c:strRef>
          </c:tx>
          <c:dLbls>
            <c:showVal val="1"/>
          </c:dLbls>
          <c:cat>
            <c:strRef>
              <c:f>Sheet1!$A$22:$A$28</c:f>
              <c:strCache>
                <c:ptCount val="7"/>
                <c:pt idx="0">
                  <c:v>Treatment not covered under policy</c:v>
                </c:pt>
                <c:pt idx="1">
                  <c:v>Policy expired or not renewed</c:v>
                </c:pt>
                <c:pt idx="2">
                  <c:v>Cashless not utilized by the patient</c:v>
                </c:pt>
                <c:pt idx="3">
                  <c:v>Sum insured exhausted</c:v>
                </c:pt>
                <c:pt idx="4">
                  <c:v>Enhancement not possible</c:v>
                </c:pt>
                <c:pt idx="5">
                  <c:v>Hospital not in Network</c:v>
                </c:pt>
                <c:pt idx="6">
                  <c:v>Patient not covered under policy</c:v>
                </c:pt>
              </c:strCache>
            </c:strRef>
          </c:cat>
          <c:val>
            <c:numRef>
              <c:f>Sheet1!$B$22:$B$28</c:f>
              <c:numCache>
                <c:formatCode>0%</c:formatCode>
                <c:ptCount val="7"/>
                <c:pt idx="0">
                  <c:v>0.86000000000000043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0.14000000000000001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Sheet1!$C$21</c:f>
              <c:strCache>
                <c:ptCount val="1"/>
                <c:pt idx="0">
                  <c:v>Emeditek Feb</c:v>
                </c:pt>
              </c:strCache>
            </c:strRef>
          </c:tx>
          <c:dLbls>
            <c:showVal val="1"/>
          </c:dLbls>
          <c:cat>
            <c:strRef>
              <c:f>Sheet1!$A$22:$A$28</c:f>
              <c:strCache>
                <c:ptCount val="7"/>
                <c:pt idx="0">
                  <c:v>Treatment not covered under policy</c:v>
                </c:pt>
                <c:pt idx="1">
                  <c:v>Policy expired or not renewed</c:v>
                </c:pt>
                <c:pt idx="2">
                  <c:v>Cashless not utilized by the patient</c:v>
                </c:pt>
                <c:pt idx="3">
                  <c:v>Sum insured exhausted</c:v>
                </c:pt>
                <c:pt idx="4">
                  <c:v>Enhancement not possible</c:v>
                </c:pt>
                <c:pt idx="5">
                  <c:v>Hospital not in Network</c:v>
                </c:pt>
                <c:pt idx="6">
                  <c:v>Patient not covered under policy</c:v>
                </c:pt>
              </c:strCache>
            </c:strRef>
          </c:cat>
          <c:val>
            <c:numRef>
              <c:f>Sheet1!$C$22:$C$28</c:f>
              <c:numCache>
                <c:formatCode>0%</c:formatCode>
                <c:ptCount val="7"/>
                <c:pt idx="0">
                  <c:v>0.8</c:v>
                </c:pt>
                <c:pt idx="1">
                  <c:v>0</c:v>
                </c:pt>
                <c:pt idx="2">
                  <c:v>0</c:v>
                </c:pt>
                <c:pt idx="3">
                  <c:v>0.2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Sheet1!$D$21</c:f>
              <c:strCache>
                <c:ptCount val="1"/>
                <c:pt idx="0">
                  <c:v>Emeditek March</c:v>
                </c:pt>
              </c:strCache>
            </c:strRef>
          </c:tx>
          <c:dLbls>
            <c:showVal val="1"/>
          </c:dLbls>
          <c:cat>
            <c:strRef>
              <c:f>Sheet1!$A$22:$A$28</c:f>
              <c:strCache>
                <c:ptCount val="7"/>
                <c:pt idx="0">
                  <c:v>Treatment not covered under policy</c:v>
                </c:pt>
                <c:pt idx="1">
                  <c:v>Policy expired or not renewed</c:v>
                </c:pt>
                <c:pt idx="2">
                  <c:v>Cashless not utilized by the patient</c:v>
                </c:pt>
                <c:pt idx="3">
                  <c:v>Sum insured exhausted</c:v>
                </c:pt>
                <c:pt idx="4">
                  <c:v>Enhancement not possible</c:v>
                </c:pt>
                <c:pt idx="5">
                  <c:v>Hospital not in Network</c:v>
                </c:pt>
                <c:pt idx="6">
                  <c:v>Patient not covered under policy</c:v>
                </c:pt>
              </c:strCache>
            </c:strRef>
          </c:cat>
          <c:val>
            <c:numRef>
              <c:f>Sheet1!$D$22:$D$28</c:f>
              <c:numCache>
                <c:formatCode>0%</c:formatCode>
                <c:ptCount val="7"/>
                <c:pt idx="0">
                  <c:v>0.67000000000000071</c:v>
                </c:pt>
                <c:pt idx="1">
                  <c:v>0</c:v>
                </c:pt>
                <c:pt idx="2">
                  <c:v>0.33000000000000035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hape val="cylinder"/>
        <c:axId val="207999360"/>
        <c:axId val="208000896"/>
        <c:axId val="0"/>
      </c:bar3DChart>
      <c:catAx>
        <c:axId val="207999360"/>
        <c:scaling>
          <c:orientation val="minMax"/>
        </c:scaling>
        <c:axPos val="b"/>
        <c:tickLblPos val="nextTo"/>
        <c:crossAx val="208000896"/>
        <c:crosses val="autoZero"/>
        <c:auto val="1"/>
        <c:lblAlgn val="ctr"/>
        <c:lblOffset val="100"/>
      </c:catAx>
      <c:valAx>
        <c:axId val="208000896"/>
        <c:scaling>
          <c:orientation val="minMax"/>
        </c:scaling>
        <c:axPos val="l"/>
        <c:majorGridlines/>
        <c:numFmt formatCode="0%" sourceLinked="1"/>
        <c:tickLblPos val="nextTo"/>
        <c:crossAx val="20799936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Sheet2!$B$3</c:f>
              <c:strCache>
                <c:ptCount val="1"/>
                <c:pt idx="0">
                  <c:v> Jan %</c:v>
                </c:pt>
              </c:strCache>
            </c:strRef>
          </c:tx>
          <c:dLbls>
            <c:showVal val="1"/>
          </c:dLbls>
          <c:cat>
            <c:strRef>
              <c:f>Sheet2!$A$4:$A$8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Sheet2!$B$4:$B$8</c:f>
              <c:numCache>
                <c:formatCode>0%</c:formatCode>
                <c:ptCount val="5"/>
                <c:pt idx="0">
                  <c:v>0.55890052356020969</c:v>
                </c:pt>
                <c:pt idx="1">
                  <c:v>0.20811518324607406</c:v>
                </c:pt>
                <c:pt idx="2">
                  <c:v>8.0279232111693008E-2</c:v>
                </c:pt>
                <c:pt idx="3">
                  <c:v>1.5270506108202443E-2</c:v>
                </c:pt>
                <c:pt idx="4">
                  <c:v>0.13743455497382198</c:v>
                </c:pt>
              </c:numCache>
            </c:numRef>
          </c:val>
        </c:ser>
        <c:ser>
          <c:idx val="1"/>
          <c:order val="1"/>
          <c:tx>
            <c:strRef>
              <c:f>Sheet2!$C$3</c:f>
              <c:strCache>
                <c:ptCount val="1"/>
                <c:pt idx="0">
                  <c:v> Feb %</c:v>
                </c:pt>
              </c:strCache>
            </c:strRef>
          </c:tx>
          <c:dLbls>
            <c:showVal val="1"/>
          </c:dLbls>
          <c:cat>
            <c:strRef>
              <c:f>Sheet2!$A$4:$A$8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Sheet2!$C$4:$C$8</c:f>
              <c:numCache>
                <c:formatCode>0%</c:formatCode>
                <c:ptCount val="5"/>
                <c:pt idx="0">
                  <c:v>0.45833333333333326</c:v>
                </c:pt>
                <c:pt idx="1">
                  <c:v>0.19030448717948789</c:v>
                </c:pt>
                <c:pt idx="2">
                  <c:v>8.4134615384615724E-2</c:v>
                </c:pt>
                <c:pt idx="3">
                  <c:v>1.5625E-2</c:v>
                </c:pt>
                <c:pt idx="4">
                  <c:v>0.25160256410256432</c:v>
                </c:pt>
              </c:numCache>
            </c:numRef>
          </c:val>
        </c:ser>
        <c:ser>
          <c:idx val="2"/>
          <c:order val="2"/>
          <c:tx>
            <c:strRef>
              <c:f>Sheet2!$D$3</c:f>
              <c:strCache>
                <c:ptCount val="1"/>
                <c:pt idx="0">
                  <c:v> March %</c:v>
                </c:pt>
              </c:strCache>
            </c:strRef>
          </c:tx>
          <c:dLbls>
            <c:showVal val="1"/>
          </c:dLbls>
          <c:cat>
            <c:strRef>
              <c:f>Sheet2!$A$4:$A$8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Sheet2!$D$4:$D$8</c:f>
              <c:numCache>
                <c:formatCode>0%</c:formatCode>
                <c:ptCount val="5"/>
                <c:pt idx="0">
                  <c:v>0.48550483172276143</c:v>
                </c:pt>
                <c:pt idx="1">
                  <c:v>0.17894035321559573</c:v>
                </c:pt>
                <c:pt idx="2">
                  <c:v>9.9300233255581474E-2</c:v>
                </c:pt>
                <c:pt idx="3">
                  <c:v>1.8327224258580559E-2</c:v>
                </c:pt>
                <c:pt idx="4">
                  <c:v>0.21792735754748593</c:v>
                </c:pt>
              </c:numCache>
            </c:numRef>
          </c:val>
        </c:ser>
        <c:ser>
          <c:idx val="3"/>
          <c:order val="3"/>
          <c:tx>
            <c:strRef>
              <c:f>Sheet2!$E$3</c:f>
              <c:strCache>
                <c:ptCount val="1"/>
                <c:pt idx="0">
                  <c:v>Standard %</c:v>
                </c:pt>
              </c:strCache>
            </c:strRef>
          </c:tx>
          <c:dLbls>
            <c:showVal val="1"/>
          </c:dLbls>
          <c:cat>
            <c:strRef>
              <c:f>Sheet2!$A$4:$A$8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Sheet2!$E$4:$E$8</c:f>
              <c:numCache>
                <c:formatCode>0%</c:formatCode>
                <c:ptCount val="5"/>
                <c:pt idx="0">
                  <c:v>0.30000000000000032</c:v>
                </c:pt>
                <c:pt idx="1">
                  <c:v>0.35000000000000031</c:v>
                </c:pt>
                <c:pt idx="2">
                  <c:v>0.1</c:v>
                </c:pt>
                <c:pt idx="3">
                  <c:v>0.1</c:v>
                </c:pt>
                <c:pt idx="4">
                  <c:v>0.15000000000000024</c:v>
                </c:pt>
              </c:numCache>
            </c:numRef>
          </c:val>
        </c:ser>
        <c:shape val="box"/>
        <c:axId val="207753600"/>
        <c:axId val="207755136"/>
        <c:axId val="0"/>
      </c:bar3DChart>
      <c:catAx>
        <c:axId val="207753600"/>
        <c:scaling>
          <c:orientation val="minMax"/>
        </c:scaling>
        <c:axPos val="b"/>
        <c:tickLblPos val="nextTo"/>
        <c:crossAx val="207755136"/>
        <c:crosses val="autoZero"/>
        <c:auto val="1"/>
        <c:lblAlgn val="ctr"/>
        <c:lblOffset val="100"/>
      </c:catAx>
      <c:valAx>
        <c:axId val="207755136"/>
        <c:scaling>
          <c:orientation val="minMax"/>
        </c:scaling>
        <c:axPos val="l"/>
        <c:majorGridlines/>
        <c:numFmt formatCode="0%" sourceLinked="1"/>
        <c:tickLblPos val="nextTo"/>
        <c:crossAx val="20775360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Sheet4!$B$3</c:f>
              <c:strCache>
                <c:ptCount val="1"/>
                <c:pt idx="0">
                  <c:v> Jan %</c:v>
                </c:pt>
              </c:strCache>
            </c:strRef>
          </c:tx>
          <c:dLbls>
            <c:showVal val="1"/>
          </c:dLbls>
          <c:cat>
            <c:strRef>
              <c:f>Sheet4!$A$4:$A$8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Sheet4!$B$4:$B$8</c:f>
              <c:numCache>
                <c:formatCode>0%</c:formatCode>
                <c:ptCount val="5"/>
                <c:pt idx="0">
                  <c:v>0.77967973495306975</c:v>
                </c:pt>
                <c:pt idx="1">
                  <c:v>0.13362782992821523</c:v>
                </c:pt>
                <c:pt idx="2">
                  <c:v>2.8713418001104392E-2</c:v>
                </c:pt>
                <c:pt idx="3">
                  <c:v>3.3130866924351212E-3</c:v>
                </c:pt>
                <c:pt idx="4">
                  <c:v>5.4665930425179483E-2</c:v>
                </c:pt>
              </c:numCache>
            </c:numRef>
          </c:val>
        </c:ser>
        <c:ser>
          <c:idx val="1"/>
          <c:order val="1"/>
          <c:tx>
            <c:strRef>
              <c:f>Sheet4!$C$3</c:f>
              <c:strCache>
                <c:ptCount val="1"/>
                <c:pt idx="0">
                  <c:v> Feb %</c:v>
                </c:pt>
              </c:strCache>
            </c:strRef>
          </c:tx>
          <c:dLbls>
            <c:showVal val="1"/>
          </c:dLbls>
          <c:cat>
            <c:strRef>
              <c:f>Sheet4!$A$4:$A$8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Sheet4!$C$4:$C$8</c:f>
              <c:numCache>
                <c:formatCode>0%</c:formatCode>
                <c:ptCount val="5"/>
                <c:pt idx="0">
                  <c:v>0.75028376844494848</c:v>
                </c:pt>
                <c:pt idx="1">
                  <c:v>0.14585698070374575</c:v>
                </c:pt>
                <c:pt idx="2">
                  <c:v>2.4404086265607264E-2</c:v>
                </c:pt>
                <c:pt idx="3">
                  <c:v>3.4052213393870692E-3</c:v>
                </c:pt>
                <c:pt idx="4">
                  <c:v>7.6049943246311008E-2</c:v>
                </c:pt>
              </c:numCache>
            </c:numRef>
          </c:val>
        </c:ser>
        <c:ser>
          <c:idx val="2"/>
          <c:order val="2"/>
          <c:tx>
            <c:strRef>
              <c:f>Sheet4!$D$3</c:f>
              <c:strCache>
                <c:ptCount val="1"/>
                <c:pt idx="0">
                  <c:v> March %</c:v>
                </c:pt>
              </c:strCache>
            </c:strRef>
          </c:tx>
          <c:dLbls>
            <c:showVal val="1"/>
          </c:dLbls>
          <c:cat>
            <c:strRef>
              <c:f>Sheet4!$A$4:$A$8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Sheet4!$D$4:$D$8</c:f>
              <c:numCache>
                <c:formatCode>0%</c:formatCode>
                <c:ptCount val="5"/>
                <c:pt idx="0">
                  <c:v>0.85081809432146294</c:v>
                </c:pt>
                <c:pt idx="1">
                  <c:v>9.6246390760346565E-2</c:v>
                </c:pt>
                <c:pt idx="2">
                  <c:v>1.0587102983638113E-2</c:v>
                </c:pt>
                <c:pt idx="3">
                  <c:v>9.6246390760347186E-4</c:v>
                </c:pt>
                <c:pt idx="4">
                  <c:v>4.138594802694899E-2</c:v>
                </c:pt>
              </c:numCache>
            </c:numRef>
          </c:val>
        </c:ser>
        <c:ser>
          <c:idx val="3"/>
          <c:order val="3"/>
          <c:tx>
            <c:strRef>
              <c:f>Sheet4!$E$3</c:f>
              <c:strCache>
                <c:ptCount val="1"/>
                <c:pt idx="0">
                  <c:v>Standard %</c:v>
                </c:pt>
              </c:strCache>
            </c:strRef>
          </c:tx>
          <c:dLbls>
            <c:showVal val="1"/>
          </c:dLbls>
          <c:cat>
            <c:strRef>
              <c:f>Sheet4!$A$4:$A$8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Sheet4!$E$4:$E$8</c:f>
              <c:numCache>
                <c:formatCode>0%</c:formatCode>
                <c:ptCount val="5"/>
                <c:pt idx="0">
                  <c:v>0.30000000000000032</c:v>
                </c:pt>
                <c:pt idx="1">
                  <c:v>0.35000000000000031</c:v>
                </c:pt>
                <c:pt idx="2">
                  <c:v>0.1</c:v>
                </c:pt>
                <c:pt idx="3">
                  <c:v>0.1</c:v>
                </c:pt>
                <c:pt idx="4">
                  <c:v>0.15000000000000024</c:v>
                </c:pt>
              </c:numCache>
            </c:numRef>
          </c:val>
        </c:ser>
        <c:shape val="box"/>
        <c:axId val="207804288"/>
        <c:axId val="207805824"/>
        <c:axId val="0"/>
      </c:bar3DChart>
      <c:catAx>
        <c:axId val="207804288"/>
        <c:scaling>
          <c:orientation val="minMax"/>
        </c:scaling>
        <c:axPos val="b"/>
        <c:tickLblPos val="nextTo"/>
        <c:crossAx val="207805824"/>
        <c:crosses val="autoZero"/>
        <c:auto val="1"/>
        <c:lblAlgn val="ctr"/>
        <c:lblOffset val="100"/>
      </c:catAx>
      <c:valAx>
        <c:axId val="207805824"/>
        <c:scaling>
          <c:orientation val="minMax"/>
        </c:scaling>
        <c:axPos val="l"/>
        <c:majorGridlines/>
        <c:numFmt formatCode="0%" sourceLinked="1"/>
        <c:tickLblPos val="nextTo"/>
        <c:crossAx val="20780428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Sheet3!$B$2</c:f>
              <c:strCache>
                <c:ptCount val="1"/>
                <c:pt idx="0">
                  <c:v> Jan %</c:v>
                </c:pt>
              </c:strCache>
            </c:strRef>
          </c:tx>
          <c:dLbls>
            <c:showVal val="1"/>
          </c:dLbls>
          <c:cat>
            <c:strRef>
              <c:f>Sheet3!$A$3:$A$7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Sheet3!$B$3:$B$7</c:f>
              <c:numCache>
                <c:formatCode>0%</c:formatCode>
                <c:ptCount val="5"/>
                <c:pt idx="0">
                  <c:v>0.39094159713945542</c:v>
                </c:pt>
                <c:pt idx="1">
                  <c:v>0.24433849821215808</c:v>
                </c:pt>
                <c:pt idx="2">
                  <c:v>5.959475566150179E-2</c:v>
                </c:pt>
                <c:pt idx="3">
                  <c:v>2.3837902264600926E-3</c:v>
                </c:pt>
                <c:pt idx="4">
                  <c:v>0.30274135876042879</c:v>
                </c:pt>
              </c:numCache>
            </c:numRef>
          </c:val>
        </c:ser>
        <c:ser>
          <c:idx val="1"/>
          <c:order val="1"/>
          <c:tx>
            <c:strRef>
              <c:f>Sheet3!$C$2</c:f>
              <c:strCache>
                <c:ptCount val="1"/>
                <c:pt idx="0">
                  <c:v> Feb %</c:v>
                </c:pt>
              </c:strCache>
            </c:strRef>
          </c:tx>
          <c:dLbls>
            <c:showVal val="1"/>
          </c:dLbls>
          <c:cat>
            <c:strRef>
              <c:f>Sheet3!$A$3:$A$7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Sheet3!$C$3:$C$7</c:f>
              <c:numCache>
                <c:formatCode>0%</c:formatCode>
                <c:ptCount val="5"/>
                <c:pt idx="0">
                  <c:v>0.44230769230769396</c:v>
                </c:pt>
                <c:pt idx="1">
                  <c:v>0.20248868778280649</c:v>
                </c:pt>
                <c:pt idx="2">
                  <c:v>0.14479638009049994</c:v>
                </c:pt>
                <c:pt idx="3">
                  <c:v>6.7873303167420834E-3</c:v>
                </c:pt>
                <c:pt idx="4">
                  <c:v>0.20361990950226375</c:v>
                </c:pt>
              </c:numCache>
            </c:numRef>
          </c:val>
        </c:ser>
        <c:ser>
          <c:idx val="2"/>
          <c:order val="2"/>
          <c:tx>
            <c:strRef>
              <c:f>Sheet3!$D$2</c:f>
              <c:strCache>
                <c:ptCount val="1"/>
                <c:pt idx="0">
                  <c:v> March %</c:v>
                </c:pt>
              </c:strCache>
            </c:strRef>
          </c:tx>
          <c:dLbls>
            <c:showVal val="1"/>
          </c:dLbls>
          <c:cat>
            <c:strRef>
              <c:f>Sheet3!$A$3:$A$7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Sheet3!$D$3:$D$7</c:f>
              <c:numCache>
                <c:formatCode>0%</c:formatCode>
                <c:ptCount val="5"/>
                <c:pt idx="0">
                  <c:v>0.42276422764227789</c:v>
                </c:pt>
                <c:pt idx="1">
                  <c:v>0.32610659439928058</c:v>
                </c:pt>
                <c:pt idx="2">
                  <c:v>0.1472448057813929</c:v>
                </c:pt>
                <c:pt idx="3">
                  <c:v>1.5356820234869128E-2</c:v>
                </c:pt>
                <c:pt idx="4">
                  <c:v>8.8527551942186949E-2</c:v>
                </c:pt>
              </c:numCache>
            </c:numRef>
          </c:val>
        </c:ser>
        <c:ser>
          <c:idx val="3"/>
          <c:order val="3"/>
          <c:tx>
            <c:strRef>
              <c:f>Sheet3!$E$2</c:f>
              <c:strCache>
                <c:ptCount val="1"/>
                <c:pt idx="0">
                  <c:v>Standard %</c:v>
                </c:pt>
              </c:strCache>
            </c:strRef>
          </c:tx>
          <c:dLbls>
            <c:showVal val="1"/>
          </c:dLbls>
          <c:cat>
            <c:strRef>
              <c:f>Sheet3!$A$3:$A$7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Sheet3!$E$3:$E$7</c:f>
              <c:numCache>
                <c:formatCode>0%</c:formatCode>
                <c:ptCount val="5"/>
                <c:pt idx="0">
                  <c:v>0.30000000000000032</c:v>
                </c:pt>
                <c:pt idx="1">
                  <c:v>0.35000000000000031</c:v>
                </c:pt>
                <c:pt idx="2">
                  <c:v>0.1</c:v>
                </c:pt>
                <c:pt idx="3">
                  <c:v>0.1</c:v>
                </c:pt>
                <c:pt idx="4">
                  <c:v>0.15000000000000024</c:v>
                </c:pt>
              </c:numCache>
            </c:numRef>
          </c:val>
        </c:ser>
        <c:shape val="box"/>
        <c:axId val="207846784"/>
        <c:axId val="207873152"/>
        <c:axId val="0"/>
      </c:bar3DChart>
      <c:catAx>
        <c:axId val="207846784"/>
        <c:scaling>
          <c:orientation val="minMax"/>
        </c:scaling>
        <c:axPos val="b"/>
        <c:tickLblPos val="nextTo"/>
        <c:crossAx val="207873152"/>
        <c:crosses val="autoZero"/>
        <c:auto val="1"/>
        <c:lblAlgn val="ctr"/>
        <c:lblOffset val="100"/>
      </c:catAx>
      <c:valAx>
        <c:axId val="207873152"/>
        <c:scaling>
          <c:orientation val="minMax"/>
        </c:scaling>
        <c:axPos val="l"/>
        <c:majorGridlines/>
        <c:numFmt formatCode="0%" sourceLinked="1"/>
        <c:tickLblPos val="nextTo"/>
        <c:crossAx val="20784678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Sheet1!$B$3</c:f>
              <c:strCache>
                <c:ptCount val="1"/>
                <c:pt idx="0">
                  <c:v> Jan %</c:v>
                </c:pt>
              </c:strCache>
            </c:strRef>
          </c:tx>
          <c:dLbls>
            <c:showVal val="1"/>
          </c:dLbls>
          <c:cat>
            <c:strRef>
              <c:f>Sheet1!$A$4:$A$8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Sheet1!$B$4:$B$8</c:f>
              <c:numCache>
                <c:formatCode>0%</c:formatCode>
                <c:ptCount val="5"/>
                <c:pt idx="0">
                  <c:v>0.34986225895316808</c:v>
                </c:pt>
                <c:pt idx="1">
                  <c:v>0.38016528925619836</c:v>
                </c:pt>
                <c:pt idx="2">
                  <c:v>5.5096418732782433E-2</c:v>
                </c:pt>
                <c:pt idx="3">
                  <c:v>5.5096418732782674E-3</c:v>
                </c:pt>
                <c:pt idx="4">
                  <c:v>0.20936639118457387</c:v>
                </c:pt>
              </c:numCache>
            </c:numRef>
          </c:val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 Feb %</c:v>
                </c:pt>
              </c:strCache>
            </c:strRef>
          </c:tx>
          <c:dLbls>
            <c:showVal val="1"/>
          </c:dLbls>
          <c:cat>
            <c:strRef>
              <c:f>Sheet1!$A$4:$A$8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Sheet1!$C$4:$C$8</c:f>
              <c:numCache>
                <c:formatCode>0%</c:formatCode>
                <c:ptCount val="5"/>
                <c:pt idx="0">
                  <c:v>0.34151785714285976</c:v>
                </c:pt>
                <c:pt idx="1">
                  <c:v>0.4642857142857143</c:v>
                </c:pt>
                <c:pt idx="2">
                  <c:v>6.4732142857143474E-2</c:v>
                </c:pt>
                <c:pt idx="3">
                  <c:v>2.2321428571428592E-3</c:v>
                </c:pt>
                <c:pt idx="4">
                  <c:v>0.12723214285714399</c:v>
                </c:pt>
              </c:numCache>
            </c:numRef>
          </c:val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 March %</c:v>
                </c:pt>
              </c:strCache>
            </c:strRef>
          </c:tx>
          <c:dLbls>
            <c:showVal val="1"/>
          </c:dLbls>
          <c:cat>
            <c:strRef>
              <c:f>Sheet1!$A$4:$A$8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Sheet1!$D$4:$D$8</c:f>
              <c:numCache>
                <c:formatCode>0%</c:formatCode>
                <c:ptCount val="5"/>
                <c:pt idx="0">
                  <c:v>0.38795986622073791</c:v>
                </c:pt>
                <c:pt idx="1">
                  <c:v>0.41471571906354532</c:v>
                </c:pt>
                <c:pt idx="2">
                  <c:v>6.3545150501671865E-2</c:v>
                </c:pt>
                <c:pt idx="3">
                  <c:v>5.0167224080267594E-3</c:v>
                </c:pt>
                <c:pt idx="4">
                  <c:v>0.12876254180602095</c:v>
                </c:pt>
              </c:numCache>
            </c:numRef>
          </c:val>
        </c:ser>
        <c:ser>
          <c:idx val="3"/>
          <c:order val="3"/>
          <c:tx>
            <c:strRef>
              <c:f>Sheet1!$E$3</c:f>
              <c:strCache>
                <c:ptCount val="1"/>
                <c:pt idx="0">
                  <c:v>Standard %</c:v>
                </c:pt>
              </c:strCache>
            </c:strRef>
          </c:tx>
          <c:dLbls>
            <c:showVal val="1"/>
          </c:dLbls>
          <c:cat>
            <c:strRef>
              <c:f>Sheet1!$A$4:$A$8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Sheet1!$E$4:$E$8</c:f>
              <c:numCache>
                <c:formatCode>0%</c:formatCode>
                <c:ptCount val="5"/>
                <c:pt idx="0">
                  <c:v>0.30000000000000032</c:v>
                </c:pt>
                <c:pt idx="1">
                  <c:v>0.35000000000000031</c:v>
                </c:pt>
                <c:pt idx="2">
                  <c:v>0.1</c:v>
                </c:pt>
                <c:pt idx="3">
                  <c:v>0.1</c:v>
                </c:pt>
                <c:pt idx="4">
                  <c:v>0.15000000000000024</c:v>
                </c:pt>
              </c:numCache>
            </c:numRef>
          </c:val>
        </c:ser>
        <c:shape val="box"/>
        <c:axId val="207914112"/>
        <c:axId val="207915648"/>
        <c:axId val="0"/>
      </c:bar3DChart>
      <c:catAx>
        <c:axId val="207914112"/>
        <c:scaling>
          <c:orientation val="minMax"/>
        </c:scaling>
        <c:axPos val="b"/>
        <c:tickLblPos val="nextTo"/>
        <c:crossAx val="207915648"/>
        <c:crosses val="autoZero"/>
        <c:auto val="1"/>
        <c:lblAlgn val="ctr"/>
        <c:lblOffset val="100"/>
      </c:catAx>
      <c:valAx>
        <c:axId val="207915648"/>
        <c:scaling>
          <c:orientation val="minMax"/>
        </c:scaling>
        <c:axPos val="l"/>
        <c:majorGridlines/>
        <c:numFmt formatCode="0%" sourceLinked="1"/>
        <c:tickLblPos val="nextTo"/>
        <c:crossAx val="20791411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'\Documents and Settings\Admin\Desktop\TAT Reprots\Feb TAT Reports for all TPA\[Consolidated TAT Report FEB.xlsx]Sheet3'!$B$2</c:f>
              <c:strCache>
                <c:ptCount val="1"/>
                <c:pt idx="0">
                  <c:v> Jan %</c:v>
                </c:pt>
              </c:strCache>
            </c:strRef>
          </c:tx>
          <c:dLbls>
            <c:numFmt formatCode="0%" sourceLinked="0"/>
            <c:showVal val="1"/>
          </c:dLbls>
          <c:cat>
            <c:strRef>
              <c:f>'\Documents and Settings\Admin\Desktop\TAT Reprots\Feb TAT Reports for all TPA\[Consolidated TAT Report FEB.xlsx]Sheet3'!$A$3:$A$7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'\Documents and Settings\Admin\Desktop\TAT Reprots\Feb TAT Reports for all TPA\[Consolidated TAT Report FEB.xlsx]Sheet3'!$B$3:$B$7</c:f>
              <c:numCache>
                <c:formatCode>General</c:formatCode>
                <c:ptCount val="5"/>
                <c:pt idx="0">
                  <c:v>0.22222222222222221</c:v>
                </c:pt>
                <c:pt idx="1">
                  <c:v>0.28888888888889208</c:v>
                </c:pt>
                <c:pt idx="2">
                  <c:v>0.28888888888889208</c:v>
                </c:pt>
                <c:pt idx="3">
                  <c:v>2.2222222222222251E-2</c:v>
                </c:pt>
                <c:pt idx="4">
                  <c:v>0.17777777777777778</c:v>
                </c:pt>
              </c:numCache>
            </c:numRef>
          </c:val>
        </c:ser>
        <c:ser>
          <c:idx val="1"/>
          <c:order val="1"/>
          <c:tx>
            <c:strRef>
              <c:f>'\Documents and Settings\Admin\Desktop\TAT Reprots\Feb TAT Reports for all TPA\[Consolidated TAT Report FEB.xlsx]Sheet3'!$C$2</c:f>
              <c:strCache>
                <c:ptCount val="1"/>
                <c:pt idx="0">
                  <c:v> Feb %</c:v>
                </c:pt>
              </c:strCache>
            </c:strRef>
          </c:tx>
          <c:dLbls>
            <c:numFmt formatCode="0%" sourceLinked="0"/>
            <c:showVal val="1"/>
          </c:dLbls>
          <c:cat>
            <c:strRef>
              <c:f>'\Documents and Settings\Admin\Desktop\TAT Reprots\Feb TAT Reports for all TPA\[Consolidated TAT Report FEB.xlsx]Sheet3'!$A$3:$A$7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'\Documents and Settings\Admin\Desktop\TAT Reprots\Feb TAT Reports for all TPA\[Consolidated TAT Report FEB.xlsx]Sheet3'!$C$3:$C$7</c:f>
              <c:numCache>
                <c:formatCode>General</c:formatCode>
                <c:ptCount val="5"/>
                <c:pt idx="0">
                  <c:v>0.30434782608695682</c:v>
                </c:pt>
                <c:pt idx="1">
                  <c:v>0.41304347826087118</c:v>
                </c:pt>
                <c:pt idx="2">
                  <c:v>0.26086956521739307</c:v>
                </c:pt>
                <c:pt idx="3">
                  <c:v>2.1739130434782612E-2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'\Documents and Settings\Admin\Desktop\TAT Reprots\Feb TAT Reports for all TPA\[Consolidated TAT Report FEB.xlsx]Sheet3'!$D$2</c:f>
              <c:strCache>
                <c:ptCount val="1"/>
                <c:pt idx="0">
                  <c:v> March %</c:v>
                </c:pt>
              </c:strCache>
            </c:strRef>
          </c:tx>
          <c:dLbls>
            <c:numFmt formatCode="0%" sourceLinked="0"/>
            <c:showVal val="1"/>
          </c:dLbls>
          <c:cat>
            <c:strRef>
              <c:f>'\Documents and Settings\Admin\Desktop\TAT Reprots\Feb TAT Reports for all TPA\[Consolidated TAT Report FEB.xlsx]Sheet3'!$A$3:$A$7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'\Documents and Settings\Admin\Desktop\TAT Reprots\Feb TAT Reports for all TPA\[Consolidated TAT Report FEB.xlsx]Sheet3'!$D$3:$D$7</c:f>
              <c:numCache>
                <c:formatCode>General</c:formatCode>
                <c:ptCount val="5"/>
                <c:pt idx="0">
                  <c:v>0.34090909090909088</c:v>
                </c:pt>
                <c:pt idx="1">
                  <c:v>0.43181818181818438</c:v>
                </c:pt>
                <c:pt idx="2">
                  <c:v>0.19318181818181818</c:v>
                </c:pt>
                <c:pt idx="3">
                  <c:v>0</c:v>
                </c:pt>
                <c:pt idx="4">
                  <c:v>3.4090909090909088E-2</c:v>
                </c:pt>
              </c:numCache>
            </c:numRef>
          </c:val>
        </c:ser>
        <c:ser>
          <c:idx val="3"/>
          <c:order val="3"/>
          <c:tx>
            <c:strRef>
              <c:f>'\Documents and Settings\Admin\Desktop\TAT Reprots\Feb TAT Reports for all TPA\[Consolidated TAT Report FEB.xlsx]Sheet3'!$E$2</c:f>
              <c:strCache>
                <c:ptCount val="1"/>
                <c:pt idx="0">
                  <c:v>Standard %</c:v>
                </c:pt>
              </c:strCache>
            </c:strRef>
          </c:tx>
          <c:dLbls>
            <c:numFmt formatCode="0%" sourceLinked="0"/>
            <c:showVal val="1"/>
          </c:dLbls>
          <c:cat>
            <c:strRef>
              <c:f>'\Documents and Settings\Admin\Desktop\TAT Reprots\Feb TAT Reports for all TPA\[Consolidated TAT Report FEB.xlsx]Sheet3'!$A$3:$A$7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'\Documents and Settings\Admin\Desktop\TAT Reprots\Feb TAT Reports for all TPA\[Consolidated TAT Report FEB.xlsx]Sheet3'!$E$3:$E$7</c:f>
              <c:numCache>
                <c:formatCode>General</c:formatCode>
                <c:ptCount val="5"/>
                <c:pt idx="0">
                  <c:v>0.30000000000000032</c:v>
                </c:pt>
                <c:pt idx="1">
                  <c:v>0.35000000000000031</c:v>
                </c:pt>
                <c:pt idx="2">
                  <c:v>0.1</c:v>
                </c:pt>
                <c:pt idx="3">
                  <c:v>0.1</c:v>
                </c:pt>
                <c:pt idx="4">
                  <c:v>0.15000000000000024</c:v>
                </c:pt>
              </c:numCache>
            </c:numRef>
          </c:val>
        </c:ser>
        <c:axId val="208042240"/>
        <c:axId val="208056320"/>
      </c:barChart>
      <c:catAx>
        <c:axId val="208042240"/>
        <c:scaling>
          <c:orientation val="minMax"/>
        </c:scaling>
        <c:axPos val="b"/>
        <c:tickLblPos val="nextTo"/>
        <c:crossAx val="208056320"/>
        <c:crosses val="autoZero"/>
        <c:auto val="1"/>
        <c:lblAlgn val="ctr"/>
        <c:lblOffset val="100"/>
      </c:catAx>
      <c:valAx>
        <c:axId val="208056320"/>
        <c:scaling>
          <c:orientation val="minMax"/>
        </c:scaling>
        <c:axPos val="l"/>
        <c:majorGridlines/>
        <c:numFmt formatCode="General" sourceLinked="1"/>
        <c:tickLblPos val="nextTo"/>
        <c:crossAx val="20804224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'\Documents and Settings\Admin\Desktop\TAT Reprots\Feb TAT Reports for all TPA\[Consolidated TAT Report FEB.xlsx]Sheet2'!$B$2</c:f>
              <c:strCache>
                <c:ptCount val="1"/>
                <c:pt idx="0">
                  <c:v> Jan %</c:v>
                </c:pt>
              </c:strCache>
            </c:strRef>
          </c:tx>
          <c:dLbls>
            <c:numFmt formatCode="0%" sourceLinked="0"/>
            <c:showVal val="1"/>
          </c:dLbls>
          <c:cat>
            <c:strRef>
              <c:f>'\Documents and Settings\Admin\Desktop\TAT Reprots\Feb TAT Reports for all TPA\[Consolidated TAT Report FEB.xlsx]Sheet2'!$A$3:$A$7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'\Documents and Settings\Admin\Desktop\TAT Reprots\Feb TAT Reports for all TPA\[Consolidated TAT Report FEB.xlsx]Sheet2'!$B$3:$B$7</c:f>
              <c:numCache>
                <c:formatCode>General</c:formatCode>
                <c:ptCount val="5"/>
                <c:pt idx="0">
                  <c:v>0.59047619047619049</c:v>
                </c:pt>
                <c:pt idx="1">
                  <c:v>7.6190476190476197E-2</c:v>
                </c:pt>
                <c:pt idx="2">
                  <c:v>9.5238095238095247E-3</c:v>
                </c:pt>
                <c:pt idx="3">
                  <c:v>0</c:v>
                </c:pt>
                <c:pt idx="4">
                  <c:v>0.32380952380952638</c:v>
                </c:pt>
              </c:numCache>
            </c:numRef>
          </c:val>
        </c:ser>
        <c:ser>
          <c:idx val="1"/>
          <c:order val="1"/>
          <c:tx>
            <c:strRef>
              <c:f>'\Documents and Settings\Admin\Desktop\TAT Reprots\Feb TAT Reports for all TPA\[Consolidated TAT Report FEB.xlsx]Sheet2'!$C$2</c:f>
              <c:strCache>
                <c:ptCount val="1"/>
                <c:pt idx="0">
                  <c:v> Feb %</c:v>
                </c:pt>
              </c:strCache>
            </c:strRef>
          </c:tx>
          <c:dLbls>
            <c:numFmt formatCode="0%" sourceLinked="0"/>
            <c:showVal val="1"/>
          </c:dLbls>
          <c:cat>
            <c:strRef>
              <c:f>'\Documents and Settings\Admin\Desktop\TAT Reprots\Feb TAT Reports for all TPA\[Consolidated TAT Report FEB.xlsx]Sheet2'!$A$3:$A$7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'\Documents and Settings\Admin\Desktop\TAT Reprots\Feb TAT Reports for all TPA\[Consolidated TAT Report FEB.xlsx]Sheet2'!$C$3:$C$7</c:f>
              <c:numCache>
                <c:formatCode>General</c:formatCode>
                <c:ptCount val="5"/>
                <c:pt idx="0">
                  <c:v>0.7425742574257459</c:v>
                </c:pt>
                <c:pt idx="1">
                  <c:v>9.9009900990099944E-2</c:v>
                </c:pt>
                <c:pt idx="2">
                  <c:v>0</c:v>
                </c:pt>
                <c:pt idx="3">
                  <c:v>0</c:v>
                </c:pt>
                <c:pt idx="4">
                  <c:v>0.15841584158415986</c:v>
                </c:pt>
              </c:numCache>
            </c:numRef>
          </c:val>
        </c:ser>
        <c:ser>
          <c:idx val="2"/>
          <c:order val="2"/>
          <c:tx>
            <c:strRef>
              <c:f>'\Documents and Settings\Admin\Desktop\TAT Reprots\Feb TAT Reports for all TPA\[Consolidated TAT Report FEB.xlsx]Sheet2'!$D$2</c:f>
              <c:strCache>
                <c:ptCount val="1"/>
                <c:pt idx="0">
                  <c:v> March %</c:v>
                </c:pt>
              </c:strCache>
            </c:strRef>
          </c:tx>
          <c:dLbls>
            <c:numFmt formatCode="0%" sourceLinked="0"/>
            <c:showVal val="1"/>
          </c:dLbls>
          <c:cat>
            <c:strRef>
              <c:f>'\Documents and Settings\Admin\Desktop\TAT Reprots\Feb TAT Reports for all TPA\[Consolidated TAT Report FEB.xlsx]Sheet2'!$A$3:$A$7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'\Documents and Settings\Admin\Desktop\TAT Reprots\Feb TAT Reports for all TPA\[Consolidated TAT Report FEB.xlsx]Sheet2'!$D$3:$D$7</c:f>
              <c:numCache>
                <c:formatCode>General</c:formatCode>
                <c:ptCount val="5"/>
                <c:pt idx="0">
                  <c:v>0.79090909090909411</c:v>
                </c:pt>
                <c:pt idx="1">
                  <c:v>7.2727272727272724E-2</c:v>
                </c:pt>
                <c:pt idx="2">
                  <c:v>9.090909090909146E-3</c:v>
                </c:pt>
                <c:pt idx="3">
                  <c:v>0</c:v>
                </c:pt>
                <c:pt idx="4">
                  <c:v>0.12727272727272718</c:v>
                </c:pt>
              </c:numCache>
            </c:numRef>
          </c:val>
        </c:ser>
        <c:ser>
          <c:idx val="3"/>
          <c:order val="3"/>
          <c:tx>
            <c:strRef>
              <c:f>'\Documents and Settings\Admin\Desktop\TAT Reprots\Feb TAT Reports for all TPA\[Consolidated TAT Report FEB.xlsx]Sheet2'!$E$2</c:f>
              <c:strCache>
                <c:ptCount val="1"/>
                <c:pt idx="0">
                  <c:v>Standard %</c:v>
                </c:pt>
              </c:strCache>
            </c:strRef>
          </c:tx>
          <c:dLbls>
            <c:numFmt formatCode="0%" sourceLinked="0"/>
            <c:showVal val="1"/>
          </c:dLbls>
          <c:cat>
            <c:strRef>
              <c:f>'\Documents and Settings\Admin\Desktop\TAT Reprots\Feb TAT Reports for all TPA\[Consolidated TAT Report FEB.xlsx]Sheet2'!$A$3:$A$7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'\Documents and Settings\Admin\Desktop\TAT Reprots\Feb TAT Reports for all TPA\[Consolidated TAT Report FEB.xlsx]Sheet2'!$E$3:$E$7</c:f>
              <c:numCache>
                <c:formatCode>General</c:formatCode>
                <c:ptCount val="5"/>
                <c:pt idx="0">
                  <c:v>0.30000000000000032</c:v>
                </c:pt>
                <c:pt idx="1">
                  <c:v>0.35000000000000031</c:v>
                </c:pt>
                <c:pt idx="2">
                  <c:v>0.1</c:v>
                </c:pt>
                <c:pt idx="3">
                  <c:v>0.1</c:v>
                </c:pt>
                <c:pt idx="4">
                  <c:v>0.15000000000000024</c:v>
                </c:pt>
              </c:numCache>
            </c:numRef>
          </c:val>
        </c:ser>
        <c:axId val="208084352"/>
        <c:axId val="208110720"/>
      </c:barChart>
      <c:catAx>
        <c:axId val="208084352"/>
        <c:scaling>
          <c:orientation val="minMax"/>
        </c:scaling>
        <c:axPos val="b"/>
        <c:tickLblPos val="nextTo"/>
        <c:crossAx val="208110720"/>
        <c:crosses val="autoZero"/>
        <c:auto val="1"/>
        <c:lblAlgn val="ctr"/>
        <c:lblOffset val="100"/>
      </c:catAx>
      <c:valAx>
        <c:axId val="208110720"/>
        <c:scaling>
          <c:orientation val="minMax"/>
        </c:scaling>
        <c:axPos val="l"/>
        <c:majorGridlines/>
        <c:numFmt formatCode="General" sourceLinked="1"/>
        <c:tickLblPos val="nextTo"/>
        <c:crossAx val="20808435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'Mediassist FEB'!$C$80:$C$84</c:f>
              <c:strCache>
                <c:ptCount val="5"/>
                <c:pt idx="0">
                  <c:v>0-2 hours</c:v>
                </c:pt>
                <c:pt idx="1">
                  <c:v>2-4 hours</c:v>
                </c:pt>
                <c:pt idx="2">
                  <c:v>4-8 hours</c:v>
                </c:pt>
                <c:pt idx="3">
                  <c:v>8-12 hours</c:v>
                </c:pt>
                <c:pt idx="4">
                  <c:v>&gt;12 hours</c:v>
                </c:pt>
              </c:strCache>
            </c:strRef>
          </c:cat>
          <c:val>
            <c:numRef>
              <c:f>'Mediassist FEB'!$D$80:$D$84</c:f>
              <c:numCache>
                <c:formatCode>0%</c:formatCode>
                <c:ptCount val="5"/>
                <c:pt idx="0">
                  <c:v>0.47916666666666669</c:v>
                </c:pt>
                <c:pt idx="1">
                  <c:v>0.18333333333333332</c:v>
                </c:pt>
                <c:pt idx="2">
                  <c:v>9.583333333333334E-2</c:v>
                </c:pt>
                <c:pt idx="3">
                  <c:v>2.0833333333333332E-2</c:v>
                </c:pt>
                <c:pt idx="4">
                  <c:v>0.22083333333333333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DHS Jan</c:v>
                </c:pt>
              </c:strCache>
            </c:strRef>
          </c:tx>
          <c:dLbls>
            <c:showVal val="1"/>
          </c:dLbls>
          <c:cat>
            <c:strRef>
              <c:f>Sheet1!$A$2:$A$8</c:f>
              <c:strCache>
                <c:ptCount val="7"/>
                <c:pt idx="0">
                  <c:v>Treatment not covered under policy</c:v>
                </c:pt>
                <c:pt idx="1">
                  <c:v>Policy expired or not renewed</c:v>
                </c:pt>
                <c:pt idx="2">
                  <c:v>Cashless not utilized by the patient</c:v>
                </c:pt>
                <c:pt idx="3">
                  <c:v>Sum insured exhausted</c:v>
                </c:pt>
                <c:pt idx="4">
                  <c:v>Enhancement not possible</c:v>
                </c:pt>
                <c:pt idx="5">
                  <c:v>Hospital not in Network</c:v>
                </c:pt>
                <c:pt idx="6">
                  <c:v>Patient not covered under policy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0.60000000000000042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0.4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ICICI Feb</c:v>
                </c:pt>
              </c:strCache>
            </c:strRef>
          </c:tx>
          <c:dLbls>
            <c:showVal val="1"/>
          </c:dLbls>
          <c:cat>
            <c:strRef>
              <c:f>Sheet1!$A$2:$A$8</c:f>
              <c:strCache>
                <c:ptCount val="7"/>
                <c:pt idx="0">
                  <c:v>Treatment not covered under policy</c:v>
                </c:pt>
                <c:pt idx="1">
                  <c:v>Policy expired or not renewed</c:v>
                </c:pt>
                <c:pt idx="2">
                  <c:v>Cashless not utilized by the patient</c:v>
                </c:pt>
                <c:pt idx="3">
                  <c:v>Sum insured exhausted</c:v>
                </c:pt>
                <c:pt idx="4">
                  <c:v>Enhancement not possible</c:v>
                </c:pt>
                <c:pt idx="5">
                  <c:v>Hospital not in Network</c:v>
                </c:pt>
                <c:pt idx="6">
                  <c:v>Patient not covered under policy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0.72000000000000042</c:v>
                </c:pt>
                <c:pt idx="1">
                  <c:v>0</c:v>
                </c:pt>
                <c:pt idx="2">
                  <c:v>3.0000000000000002E-2</c:v>
                </c:pt>
                <c:pt idx="3">
                  <c:v>0.05</c:v>
                </c:pt>
                <c:pt idx="4">
                  <c:v>0.12000000000000002</c:v>
                </c:pt>
                <c:pt idx="5">
                  <c:v>7.0000000000000021E-2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ICICI March</c:v>
                </c:pt>
              </c:strCache>
            </c:strRef>
          </c:tx>
          <c:dLbls>
            <c:showVal val="1"/>
          </c:dLbls>
          <c:cat>
            <c:strRef>
              <c:f>Sheet1!$A$2:$A$8</c:f>
              <c:strCache>
                <c:ptCount val="7"/>
                <c:pt idx="0">
                  <c:v>Treatment not covered under policy</c:v>
                </c:pt>
                <c:pt idx="1">
                  <c:v>Policy expired or not renewed</c:v>
                </c:pt>
                <c:pt idx="2">
                  <c:v>Cashless not utilized by the patient</c:v>
                </c:pt>
                <c:pt idx="3">
                  <c:v>Sum insured exhausted</c:v>
                </c:pt>
                <c:pt idx="4">
                  <c:v>Enhancement not possible</c:v>
                </c:pt>
                <c:pt idx="5">
                  <c:v>Hospital not in Network</c:v>
                </c:pt>
                <c:pt idx="6">
                  <c:v>Patient not covered under policy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0.38000000000000023</c:v>
                </c:pt>
                <c:pt idx="1">
                  <c:v>0.14000000000000001</c:v>
                </c:pt>
                <c:pt idx="2">
                  <c:v>0.1</c:v>
                </c:pt>
                <c:pt idx="3">
                  <c:v>0.12000000000000002</c:v>
                </c:pt>
                <c:pt idx="4">
                  <c:v>0.12000000000000002</c:v>
                </c:pt>
                <c:pt idx="5">
                  <c:v>6.0000000000000032E-2</c:v>
                </c:pt>
                <c:pt idx="6">
                  <c:v>9.0000000000000024E-2</c:v>
                </c:pt>
              </c:numCache>
            </c:numRef>
          </c:val>
        </c:ser>
        <c:shape val="cylinder"/>
        <c:axId val="207953920"/>
        <c:axId val="207955456"/>
        <c:axId val="0"/>
      </c:bar3DChart>
      <c:catAx>
        <c:axId val="207953920"/>
        <c:scaling>
          <c:orientation val="minMax"/>
        </c:scaling>
        <c:axPos val="b"/>
        <c:tickLblPos val="nextTo"/>
        <c:crossAx val="207955456"/>
        <c:crosses val="autoZero"/>
        <c:auto val="1"/>
        <c:lblAlgn val="ctr"/>
        <c:lblOffset val="100"/>
      </c:catAx>
      <c:valAx>
        <c:axId val="207955456"/>
        <c:scaling>
          <c:orientation val="minMax"/>
        </c:scaling>
        <c:axPos val="l"/>
        <c:majorGridlines/>
        <c:numFmt formatCode="0%" sourceLinked="1"/>
        <c:tickLblPos val="nextTo"/>
        <c:crossAx val="20795392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AA6B93-F015-4251-91EC-BA46CED1774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7597E8-948A-4C7E-B3F8-73E43CA6E5CA}">
      <dgm:prSet phldrT="[Text]"/>
      <dgm:spPr/>
      <dgm:t>
        <a:bodyPr/>
        <a:lstStyle/>
        <a:p>
          <a:r>
            <a:rPr lang="en-US" dirty="0" err="1" smtClean="0"/>
            <a:t>Mediassist</a:t>
          </a:r>
          <a:endParaRPr lang="en-US" dirty="0"/>
        </a:p>
      </dgm:t>
    </dgm:pt>
    <dgm:pt modelId="{C8042523-99C2-4E18-A50B-B0CFAEAD096B}" type="parTrans" cxnId="{E98EA46F-81BF-4815-B23C-DA44790FB024}">
      <dgm:prSet/>
      <dgm:spPr/>
      <dgm:t>
        <a:bodyPr/>
        <a:lstStyle/>
        <a:p>
          <a:endParaRPr lang="en-US"/>
        </a:p>
      </dgm:t>
    </dgm:pt>
    <dgm:pt modelId="{EB2DB69E-DC87-4A8A-B0EE-6C997083D05D}" type="sibTrans" cxnId="{E98EA46F-81BF-4815-B23C-DA44790FB024}">
      <dgm:prSet/>
      <dgm:spPr/>
      <dgm:t>
        <a:bodyPr/>
        <a:lstStyle/>
        <a:p>
          <a:endParaRPr lang="en-US"/>
        </a:p>
      </dgm:t>
    </dgm:pt>
    <dgm:pt modelId="{C3F8C860-905A-46A2-81A3-2EFF7D995C7F}">
      <dgm:prSet phldrT="[Text]"/>
      <dgm:spPr/>
      <dgm:t>
        <a:bodyPr/>
        <a:lstStyle/>
        <a:p>
          <a:r>
            <a:rPr lang="en-US" dirty="0" err="1" smtClean="0"/>
            <a:t>Emeditek</a:t>
          </a:r>
          <a:r>
            <a:rPr lang="en-US" dirty="0" smtClean="0"/>
            <a:t> TPA Ltd</a:t>
          </a:r>
          <a:endParaRPr lang="en-US" dirty="0"/>
        </a:p>
      </dgm:t>
    </dgm:pt>
    <dgm:pt modelId="{A2B7C9E3-7427-4B67-99A4-AF06C587C60D}" type="parTrans" cxnId="{5C06522C-7DEF-494F-AC29-A631F2EB1A7B}">
      <dgm:prSet/>
      <dgm:spPr/>
      <dgm:t>
        <a:bodyPr/>
        <a:lstStyle/>
        <a:p>
          <a:endParaRPr lang="en-US"/>
        </a:p>
      </dgm:t>
    </dgm:pt>
    <dgm:pt modelId="{D80F82DE-0419-4FAA-81C6-BC204D53F7F6}" type="sibTrans" cxnId="{5C06522C-7DEF-494F-AC29-A631F2EB1A7B}">
      <dgm:prSet/>
      <dgm:spPr/>
      <dgm:t>
        <a:bodyPr/>
        <a:lstStyle/>
        <a:p>
          <a:endParaRPr lang="en-US"/>
        </a:p>
      </dgm:t>
    </dgm:pt>
    <dgm:pt modelId="{E83FA557-F20A-461F-81A6-3125894FE887}">
      <dgm:prSet phldrT="[Text]"/>
      <dgm:spPr/>
      <dgm:t>
        <a:bodyPr/>
        <a:lstStyle/>
        <a:p>
          <a:r>
            <a:rPr lang="en-US" dirty="0" smtClean="0"/>
            <a:t>TTK Healthcare</a:t>
          </a:r>
          <a:endParaRPr lang="en-US" dirty="0"/>
        </a:p>
      </dgm:t>
    </dgm:pt>
    <dgm:pt modelId="{DB459906-3F3D-436B-81F0-E67A2C761629}" type="parTrans" cxnId="{4F0EA0AB-97DC-415A-9B20-85A4782595D9}">
      <dgm:prSet/>
      <dgm:spPr/>
      <dgm:t>
        <a:bodyPr/>
        <a:lstStyle/>
        <a:p>
          <a:endParaRPr lang="en-US"/>
        </a:p>
      </dgm:t>
    </dgm:pt>
    <dgm:pt modelId="{185604D0-3D9C-4480-8D69-1EBB47B11DB0}" type="sibTrans" cxnId="{4F0EA0AB-97DC-415A-9B20-85A4782595D9}">
      <dgm:prSet/>
      <dgm:spPr/>
      <dgm:t>
        <a:bodyPr/>
        <a:lstStyle/>
        <a:p>
          <a:endParaRPr lang="en-US"/>
        </a:p>
      </dgm:t>
    </dgm:pt>
    <dgm:pt modelId="{A29EE522-9C1B-4D4E-A23C-7DCDA8E05849}">
      <dgm:prSet phldrT="[Text]"/>
      <dgm:spPr/>
      <dgm:t>
        <a:bodyPr/>
        <a:lstStyle/>
        <a:p>
          <a:r>
            <a:rPr lang="en-US" dirty="0" smtClean="0"/>
            <a:t>United Healthcare</a:t>
          </a:r>
          <a:endParaRPr lang="en-US" dirty="0"/>
        </a:p>
      </dgm:t>
    </dgm:pt>
    <dgm:pt modelId="{36DDE0F9-35B7-4543-AF8C-E73B93EE2D85}" type="parTrans" cxnId="{144BE15C-7AA9-4E58-831E-650A46821CEA}">
      <dgm:prSet/>
      <dgm:spPr/>
    </dgm:pt>
    <dgm:pt modelId="{A38A8CB5-82CF-463F-A01E-C93F1E05C877}" type="sibTrans" cxnId="{144BE15C-7AA9-4E58-831E-650A46821CEA}">
      <dgm:prSet/>
      <dgm:spPr/>
    </dgm:pt>
    <dgm:pt modelId="{6429A0B8-5AB8-440F-A9D4-5F03C2742746}">
      <dgm:prSet phldrT="[Text]"/>
      <dgm:spPr/>
      <dgm:t>
        <a:bodyPr/>
        <a:lstStyle/>
        <a:p>
          <a:r>
            <a:rPr lang="en-US" dirty="0" smtClean="0"/>
            <a:t>Dedicated Healthcare</a:t>
          </a:r>
          <a:endParaRPr lang="en-US" dirty="0"/>
        </a:p>
      </dgm:t>
    </dgm:pt>
    <dgm:pt modelId="{710791D4-BE08-400C-AC90-A140F93DA642}" type="parTrans" cxnId="{7867F299-B4CB-4FE2-A040-2E114C38C0DA}">
      <dgm:prSet/>
      <dgm:spPr/>
    </dgm:pt>
    <dgm:pt modelId="{76CC8328-6229-4E5C-8454-9F4C44546038}" type="sibTrans" cxnId="{7867F299-B4CB-4FE2-A040-2E114C38C0DA}">
      <dgm:prSet/>
      <dgm:spPr/>
    </dgm:pt>
    <dgm:pt modelId="{8C41CFA3-F4F4-472A-B4C1-2448C5D4C3CA}">
      <dgm:prSet phldrT="[Text]"/>
      <dgm:spPr/>
      <dgm:t>
        <a:bodyPr/>
        <a:lstStyle/>
        <a:p>
          <a:r>
            <a:rPr lang="en-US" dirty="0" smtClean="0"/>
            <a:t>ICICI Lombard</a:t>
          </a:r>
          <a:endParaRPr lang="en-US" dirty="0"/>
        </a:p>
      </dgm:t>
    </dgm:pt>
    <dgm:pt modelId="{41336A56-8C63-49C2-873F-7861C51ED9E1}" type="parTrans" cxnId="{64A54DB5-8432-47C7-817B-53828E31C904}">
      <dgm:prSet/>
      <dgm:spPr/>
    </dgm:pt>
    <dgm:pt modelId="{DAE1E833-9142-4BC4-882F-874389441ABD}" type="sibTrans" cxnId="{64A54DB5-8432-47C7-817B-53828E31C904}">
      <dgm:prSet/>
      <dgm:spPr/>
    </dgm:pt>
    <dgm:pt modelId="{DB4D3B11-B3B7-4D55-9030-7E0834143DEF}">
      <dgm:prSet phldrT="[Text]"/>
      <dgm:spPr/>
      <dgm:t>
        <a:bodyPr/>
        <a:lstStyle/>
        <a:p>
          <a:r>
            <a:rPr lang="en-US" dirty="0" smtClean="0"/>
            <a:t>FHPL</a:t>
          </a:r>
          <a:endParaRPr lang="en-US" dirty="0"/>
        </a:p>
      </dgm:t>
    </dgm:pt>
    <dgm:pt modelId="{1F8DCF61-5729-443A-AFD4-4DBA9DAA8064}" type="parTrans" cxnId="{81EDF2D3-0555-40B9-9179-ADF316711CBD}">
      <dgm:prSet/>
      <dgm:spPr/>
    </dgm:pt>
    <dgm:pt modelId="{EEB14A4B-F97D-4A0B-8F03-7D0A8C99EB94}" type="sibTrans" cxnId="{81EDF2D3-0555-40B9-9179-ADF316711CBD}">
      <dgm:prSet/>
      <dgm:spPr/>
    </dgm:pt>
    <dgm:pt modelId="{2FEFEC71-97A8-42EC-A3DF-FB36D5D396AB}">
      <dgm:prSet phldrT="[Text]"/>
      <dgm:spPr/>
      <dgm:t>
        <a:bodyPr/>
        <a:lstStyle/>
        <a:p>
          <a:r>
            <a:rPr lang="en-US" dirty="0" smtClean="0"/>
            <a:t>Max </a:t>
          </a:r>
          <a:r>
            <a:rPr lang="en-US" dirty="0" err="1" smtClean="0"/>
            <a:t>Bupa</a:t>
          </a:r>
          <a:endParaRPr lang="en-US" dirty="0"/>
        </a:p>
      </dgm:t>
    </dgm:pt>
    <dgm:pt modelId="{0686EC63-F63D-4A3B-9945-A3679DA13664}" type="parTrans" cxnId="{C7276811-770E-4350-B3A0-5EF8BE7B44F0}">
      <dgm:prSet/>
      <dgm:spPr/>
    </dgm:pt>
    <dgm:pt modelId="{028839A6-AB3A-4244-9D7A-EA5F56A17734}" type="sibTrans" cxnId="{C7276811-770E-4350-B3A0-5EF8BE7B44F0}">
      <dgm:prSet/>
      <dgm:spPr/>
    </dgm:pt>
    <dgm:pt modelId="{3C5CFDC3-335E-45E2-BE8D-273185929731}" type="pres">
      <dgm:prSet presAssocID="{0DAA6B93-F015-4251-91EC-BA46CED1774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F2C410-5F4A-42D8-B3F3-50E08243F54B}" type="pres">
      <dgm:prSet presAssocID="{457597E8-948A-4C7E-B3F8-73E43CA6E5CA}" presName="parentLin" presStyleCnt="0"/>
      <dgm:spPr/>
    </dgm:pt>
    <dgm:pt modelId="{68BF0D09-1CC4-42C9-A0F6-C50F96B333FB}" type="pres">
      <dgm:prSet presAssocID="{457597E8-948A-4C7E-B3F8-73E43CA6E5CA}" presName="parentLeftMargin" presStyleLbl="node1" presStyleIdx="0" presStyleCnt="8"/>
      <dgm:spPr/>
      <dgm:t>
        <a:bodyPr/>
        <a:lstStyle/>
        <a:p>
          <a:endParaRPr lang="en-US"/>
        </a:p>
      </dgm:t>
    </dgm:pt>
    <dgm:pt modelId="{FD542F23-F1ED-4592-AB45-CC5983169AD5}" type="pres">
      <dgm:prSet presAssocID="{457597E8-948A-4C7E-B3F8-73E43CA6E5CA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F674C5-A808-4DD7-9122-3325C16BA3B1}" type="pres">
      <dgm:prSet presAssocID="{457597E8-948A-4C7E-B3F8-73E43CA6E5CA}" presName="negativeSpace" presStyleCnt="0"/>
      <dgm:spPr/>
    </dgm:pt>
    <dgm:pt modelId="{E0C1A746-A089-4695-9770-A4EE1C08847C}" type="pres">
      <dgm:prSet presAssocID="{457597E8-948A-4C7E-B3F8-73E43CA6E5CA}" presName="childText" presStyleLbl="conFgAcc1" presStyleIdx="0" presStyleCnt="8">
        <dgm:presLayoutVars>
          <dgm:bulletEnabled val="1"/>
        </dgm:presLayoutVars>
      </dgm:prSet>
      <dgm:spPr/>
    </dgm:pt>
    <dgm:pt modelId="{46A3FF77-F030-43D9-A786-68EDB6A16EE0}" type="pres">
      <dgm:prSet presAssocID="{EB2DB69E-DC87-4A8A-B0EE-6C997083D05D}" presName="spaceBetweenRectangles" presStyleCnt="0"/>
      <dgm:spPr/>
    </dgm:pt>
    <dgm:pt modelId="{3AAFE919-7305-4FD3-91FE-580B2CC606C8}" type="pres">
      <dgm:prSet presAssocID="{A29EE522-9C1B-4D4E-A23C-7DCDA8E05849}" presName="parentLin" presStyleCnt="0"/>
      <dgm:spPr/>
    </dgm:pt>
    <dgm:pt modelId="{2D44583E-AF81-4003-802F-4D5E9F132419}" type="pres">
      <dgm:prSet presAssocID="{A29EE522-9C1B-4D4E-A23C-7DCDA8E05849}" presName="parentLeftMargin" presStyleLbl="node1" presStyleIdx="0" presStyleCnt="8"/>
      <dgm:spPr/>
      <dgm:t>
        <a:bodyPr/>
        <a:lstStyle/>
        <a:p>
          <a:endParaRPr lang="en-US"/>
        </a:p>
      </dgm:t>
    </dgm:pt>
    <dgm:pt modelId="{63F1C277-3C13-4CC0-8677-73324F370210}" type="pres">
      <dgm:prSet presAssocID="{A29EE522-9C1B-4D4E-A23C-7DCDA8E05849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E13524-1FC5-4D1A-8173-B335D9CE4085}" type="pres">
      <dgm:prSet presAssocID="{A29EE522-9C1B-4D4E-A23C-7DCDA8E05849}" presName="negativeSpace" presStyleCnt="0"/>
      <dgm:spPr/>
    </dgm:pt>
    <dgm:pt modelId="{D3D4BC57-D1C7-4D55-B407-CF8B482F141A}" type="pres">
      <dgm:prSet presAssocID="{A29EE522-9C1B-4D4E-A23C-7DCDA8E05849}" presName="childText" presStyleLbl="conFgAcc1" presStyleIdx="1" presStyleCnt="8">
        <dgm:presLayoutVars>
          <dgm:bulletEnabled val="1"/>
        </dgm:presLayoutVars>
      </dgm:prSet>
      <dgm:spPr/>
    </dgm:pt>
    <dgm:pt modelId="{20A27D3D-2030-48CD-A510-F44EB777ADD6}" type="pres">
      <dgm:prSet presAssocID="{A38A8CB5-82CF-463F-A01E-C93F1E05C877}" presName="spaceBetweenRectangles" presStyleCnt="0"/>
      <dgm:spPr/>
    </dgm:pt>
    <dgm:pt modelId="{C4856DBD-3BC4-426A-BEFA-E6CEEFBD293E}" type="pres">
      <dgm:prSet presAssocID="{6429A0B8-5AB8-440F-A9D4-5F03C2742746}" presName="parentLin" presStyleCnt="0"/>
      <dgm:spPr/>
    </dgm:pt>
    <dgm:pt modelId="{DE8E42DD-CA67-4A2F-A6C1-4EEC63404634}" type="pres">
      <dgm:prSet presAssocID="{6429A0B8-5AB8-440F-A9D4-5F03C2742746}" presName="parentLeftMargin" presStyleLbl="node1" presStyleIdx="1" presStyleCnt="8"/>
      <dgm:spPr/>
      <dgm:t>
        <a:bodyPr/>
        <a:lstStyle/>
        <a:p>
          <a:endParaRPr lang="en-US"/>
        </a:p>
      </dgm:t>
    </dgm:pt>
    <dgm:pt modelId="{C1FAB880-34FD-4B87-8F4B-96BFAEB5C06D}" type="pres">
      <dgm:prSet presAssocID="{6429A0B8-5AB8-440F-A9D4-5F03C2742746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B4D5BA-AEA0-4D1C-A68C-38789B2A4C24}" type="pres">
      <dgm:prSet presAssocID="{6429A0B8-5AB8-440F-A9D4-5F03C2742746}" presName="negativeSpace" presStyleCnt="0"/>
      <dgm:spPr/>
    </dgm:pt>
    <dgm:pt modelId="{1FCED6ED-5759-46DD-B12A-89E1D42B026E}" type="pres">
      <dgm:prSet presAssocID="{6429A0B8-5AB8-440F-A9D4-5F03C2742746}" presName="childText" presStyleLbl="conFgAcc1" presStyleIdx="2" presStyleCnt="8">
        <dgm:presLayoutVars>
          <dgm:bulletEnabled val="1"/>
        </dgm:presLayoutVars>
      </dgm:prSet>
      <dgm:spPr/>
    </dgm:pt>
    <dgm:pt modelId="{54D2EEA0-C722-413E-806E-AAEA41C29B81}" type="pres">
      <dgm:prSet presAssocID="{76CC8328-6229-4E5C-8454-9F4C44546038}" presName="spaceBetweenRectangles" presStyleCnt="0"/>
      <dgm:spPr/>
    </dgm:pt>
    <dgm:pt modelId="{A990808C-9950-4EA7-A39E-8389CF6EFE8C}" type="pres">
      <dgm:prSet presAssocID="{8C41CFA3-F4F4-472A-B4C1-2448C5D4C3CA}" presName="parentLin" presStyleCnt="0"/>
      <dgm:spPr/>
    </dgm:pt>
    <dgm:pt modelId="{0DDC0269-9BB9-4112-BE36-9926C28D3E94}" type="pres">
      <dgm:prSet presAssocID="{8C41CFA3-F4F4-472A-B4C1-2448C5D4C3CA}" presName="parentLeftMargin" presStyleLbl="node1" presStyleIdx="2" presStyleCnt="8"/>
      <dgm:spPr/>
      <dgm:t>
        <a:bodyPr/>
        <a:lstStyle/>
        <a:p>
          <a:endParaRPr lang="en-US"/>
        </a:p>
      </dgm:t>
    </dgm:pt>
    <dgm:pt modelId="{3D6ABDE4-3766-46B1-9954-D8593D10E1C7}" type="pres">
      <dgm:prSet presAssocID="{8C41CFA3-F4F4-472A-B4C1-2448C5D4C3CA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86C246-FCD7-4B96-B51B-C606F1B2A945}" type="pres">
      <dgm:prSet presAssocID="{8C41CFA3-F4F4-472A-B4C1-2448C5D4C3CA}" presName="negativeSpace" presStyleCnt="0"/>
      <dgm:spPr/>
    </dgm:pt>
    <dgm:pt modelId="{13272869-774F-47A1-A8FD-5BC7B2746884}" type="pres">
      <dgm:prSet presAssocID="{8C41CFA3-F4F4-472A-B4C1-2448C5D4C3CA}" presName="childText" presStyleLbl="conFgAcc1" presStyleIdx="3" presStyleCnt="8">
        <dgm:presLayoutVars>
          <dgm:bulletEnabled val="1"/>
        </dgm:presLayoutVars>
      </dgm:prSet>
      <dgm:spPr/>
    </dgm:pt>
    <dgm:pt modelId="{41AC67E1-D3B5-449D-A0D7-4A90F4692944}" type="pres">
      <dgm:prSet presAssocID="{DAE1E833-9142-4BC4-882F-874389441ABD}" presName="spaceBetweenRectangles" presStyleCnt="0"/>
      <dgm:spPr/>
    </dgm:pt>
    <dgm:pt modelId="{39010F54-CC3E-45A4-B44F-B62FC16D9AF8}" type="pres">
      <dgm:prSet presAssocID="{DB4D3B11-B3B7-4D55-9030-7E0834143DEF}" presName="parentLin" presStyleCnt="0"/>
      <dgm:spPr/>
    </dgm:pt>
    <dgm:pt modelId="{1A61B191-7D58-4AE6-B9FD-27B724F9BD28}" type="pres">
      <dgm:prSet presAssocID="{DB4D3B11-B3B7-4D55-9030-7E0834143DEF}" presName="parentLeftMargin" presStyleLbl="node1" presStyleIdx="3" presStyleCnt="8"/>
      <dgm:spPr/>
      <dgm:t>
        <a:bodyPr/>
        <a:lstStyle/>
        <a:p>
          <a:endParaRPr lang="en-US"/>
        </a:p>
      </dgm:t>
    </dgm:pt>
    <dgm:pt modelId="{9E514F64-301B-477E-8BD0-D23C0BF044EA}" type="pres">
      <dgm:prSet presAssocID="{DB4D3B11-B3B7-4D55-9030-7E0834143DEF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2F75C9-E222-4D56-AD33-1B0158DE7D6C}" type="pres">
      <dgm:prSet presAssocID="{DB4D3B11-B3B7-4D55-9030-7E0834143DEF}" presName="negativeSpace" presStyleCnt="0"/>
      <dgm:spPr/>
    </dgm:pt>
    <dgm:pt modelId="{35ABA89C-0BC8-4F75-BBA5-2D821CFF94C8}" type="pres">
      <dgm:prSet presAssocID="{DB4D3B11-B3B7-4D55-9030-7E0834143DEF}" presName="childText" presStyleLbl="conFgAcc1" presStyleIdx="4" presStyleCnt="8">
        <dgm:presLayoutVars>
          <dgm:bulletEnabled val="1"/>
        </dgm:presLayoutVars>
      </dgm:prSet>
      <dgm:spPr/>
    </dgm:pt>
    <dgm:pt modelId="{9C014338-9720-48BE-BF9A-CCA231FE385B}" type="pres">
      <dgm:prSet presAssocID="{EEB14A4B-F97D-4A0B-8F03-7D0A8C99EB94}" presName="spaceBetweenRectangles" presStyleCnt="0"/>
      <dgm:spPr/>
    </dgm:pt>
    <dgm:pt modelId="{7988EA6D-7BD9-42D6-B8BE-CDA1DE7817B7}" type="pres">
      <dgm:prSet presAssocID="{C3F8C860-905A-46A2-81A3-2EFF7D995C7F}" presName="parentLin" presStyleCnt="0"/>
      <dgm:spPr/>
    </dgm:pt>
    <dgm:pt modelId="{9183AEE6-74C2-43B2-9742-FB75C473AB0F}" type="pres">
      <dgm:prSet presAssocID="{C3F8C860-905A-46A2-81A3-2EFF7D995C7F}" presName="parentLeftMargin" presStyleLbl="node1" presStyleIdx="4" presStyleCnt="8"/>
      <dgm:spPr/>
      <dgm:t>
        <a:bodyPr/>
        <a:lstStyle/>
        <a:p>
          <a:endParaRPr lang="en-US"/>
        </a:p>
      </dgm:t>
    </dgm:pt>
    <dgm:pt modelId="{E032108F-6E5B-4C1A-944C-24A08D6E7C44}" type="pres">
      <dgm:prSet presAssocID="{C3F8C860-905A-46A2-81A3-2EFF7D995C7F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60EFDD-0EB2-4697-ADCA-F0360D7F24EC}" type="pres">
      <dgm:prSet presAssocID="{C3F8C860-905A-46A2-81A3-2EFF7D995C7F}" presName="negativeSpace" presStyleCnt="0"/>
      <dgm:spPr/>
    </dgm:pt>
    <dgm:pt modelId="{FFCA4709-0434-4AFB-B9FB-CC9198D6043C}" type="pres">
      <dgm:prSet presAssocID="{C3F8C860-905A-46A2-81A3-2EFF7D995C7F}" presName="childText" presStyleLbl="conFgAcc1" presStyleIdx="5" presStyleCnt="8">
        <dgm:presLayoutVars>
          <dgm:bulletEnabled val="1"/>
        </dgm:presLayoutVars>
      </dgm:prSet>
      <dgm:spPr/>
    </dgm:pt>
    <dgm:pt modelId="{B99BA391-25C0-4876-AEA9-A4DB8A970A44}" type="pres">
      <dgm:prSet presAssocID="{D80F82DE-0419-4FAA-81C6-BC204D53F7F6}" presName="spaceBetweenRectangles" presStyleCnt="0"/>
      <dgm:spPr/>
    </dgm:pt>
    <dgm:pt modelId="{E5A99ACB-F620-410F-AC5E-957AF5FDF905}" type="pres">
      <dgm:prSet presAssocID="{E83FA557-F20A-461F-81A6-3125894FE887}" presName="parentLin" presStyleCnt="0"/>
      <dgm:spPr/>
    </dgm:pt>
    <dgm:pt modelId="{65D43E9A-96EC-4095-94E9-B6AC17C52204}" type="pres">
      <dgm:prSet presAssocID="{E83FA557-F20A-461F-81A6-3125894FE887}" presName="parentLeftMargin" presStyleLbl="node1" presStyleIdx="5" presStyleCnt="8"/>
      <dgm:spPr/>
      <dgm:t>
        <a:bodyPr/>
        <a:lstStyle/>
        <a:p>
          <a:endParaRPr lang="en-US"/>
        </a:p>
      </dgm:t>
    </dgm:pt>
    <dgm:pt modelId="{FF256A14-FEF8-41B2-A5BA-A837B7698983}" type="pres">
      <dgm:prSet presAssocID="{E83FA557-F20A-461F-81A6-3125894FE887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306BB2-33E4-4CCA-B400-E9E6E4C2F6FC}" type="pres">
      <dgm:prSet presAssocID="{E83FA557-F20A-461F-81A6-3125894FE887}" presName="negativeSpace" presStyleCnt="0"/>
      <dgm:spPr/>
    </dgm:pt>
    <dgm:pt modelId="{6636C017-87B7-420D-8443-6FCA2AEC63B1}" type="pres">
      <dgm:prSet presAssocID="{E83FA557-F20A-461F-81A6-3125894FE887}" presName="childText" presStyleLbl="conFgAcc1" presStyleIdx="6" presStyleCnt="8">
        <dgm:presLayoutVars>
          <dgm:bulletEnabled val="1"/>
        </dgm:presLayoutVars>
      </dgm:prSet>
      <dgm:spPr/>
    </dgm:pt>
    <dgm:pt modelId="{662979F7-726C-42CF-8762-3ECD7D58CFEB}" type="pres">
      <dgm:prSet presAssocID="{185604D0-3D9C-4480-8D69-1EBB47B11DB0}" presName="spaceBetweenRectangles" presStyleCnt="0"/>
      <dgm:spPr/>
    </dgm:pt>
    <dgm:pt modelId="{EF1335D4-307F-4F17-B6DC-34D414A9AC0A}" type="pres">
      <dgm:prSet presAssocID="{2FEFEC71-97A8-42EC-A3DF-FB36D5D396AB}" presName="parentLin" presStyleCnt="0"/>
      <dgm:spPr/>
    </dgm:pt>
    <dgm:pt modelId="{245AEAE5-40C0-48A9-B9CC-CB288E2941C9}" type="pres">
      <dgm:prSet presAssocID="{2FEFEC71-97A8-42EC-A3DF-FB36D5D396AB}" presName="parentLeftMargin" presStyleLbl="node1" presStyleIdx="6" presStyleCnt="8"/>
      <dgm:spPr/>
      <dgm:t>
        <a:bodyPr/>
        <a:lstStyle/>
        <a:p>
          <a:endParaRPr lang="en-US"/>
        </a:p>
      </dgm:t>
    </dgm:pt>
    <dgm:pt modelId="{F93D4AA7-6481-415F-AA67-7CC8B78AEE05}" type="pres">
      <dgm:prSet presAssocID="{2FEFEC71-97A8-42EC-A3DF-FB36D5D396AB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460C88-6D4A-4244-9669-0238C1E1A525}" type="pres">
      <dgm:prSet presAssocID="{2FEFEC71-97A8-42EC-A3DF-FB36D5D396AB}" presName="negativeSpace" presStyleCnt="0"/>
      <dgm:spPr/>
    </dgm:pt>
    <dgm:pt modelId="{13C234DF-ABCD-490C-B509-D2ABB2477D97}" type="pres">
      <dgm:prSet presAssocID="{2FEFEC71-97A8-42EC-A3DF-FB36D5D396AB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81EDF2D3-0555-40B9-9179-ADF316711CBD}" srcId="{0DAA6B93-F015-4251-91EC-BA46CED1774D}" destId="{DB4D3B11-B3B7-4D55-9030-7E0834143DEF}" srcOrd="4" destOrd="0" parTransId="{1F8DCF61-5729-443A-AFD4-4DBA9DAA8064}" sibTransId="{EEB14A4B-F97D-4A0B-8F03-7D0A8C99EB94}"/>
    <dgm:cxn modelId="{64A54DB5-8432-47C7-817B-53828E31C904}" srcId="{0DAA6B93-F015-4251-91EC-BA46CED1774D}" destId="{8C41CFA3-F4F4-472A-B4C1-2448C5D4C3CA}" srcOrd="3" destOrd="0" parTransId="{41336A56-8C63-49C2-873F-7861C51ED9E1}" sibTransId="{DAE1E833-9142-4BC4-882F-874389441ABD}"/>
    <dgm:cxn modelId="{C7276811-770E-4350-B3A0-5EF8BE7B44F0}" srcId="{0DAA6B93-F015-4251-91EC-BA46CED1774D}" destId="{2FEFEC71-97A8-42EC-A3DF-FB36D5D396AB}" srcOrd="7" destOrd="0" parTransId="{0686EC63-F63D-4A3B-9945-A3679DA13664}" sibTransId="{028839A6-AB3A-4244-9D7A-EA5F56A17734}"/>
    <dgm:cxn modelId="{4EA44325-1677-4D9E-B8C1-618C4B2D2FF3}" type="presOf" srcId="{A29EE522-9C1B-4D4E-A23C-7DCDA8E05849}" destId="{63F1C277-3C13-4CC0-8677-73324F370210}" srcOrd="1" destOrd="0" presId="urn:microsoft.com/office/officeart/2005/8/layout/list1"/>
    <dgm:cxn modelId="{9EFD10AF-DE0A-4E41-A744-ABAD288F3583}" type="presOf" srcId="{0DAA6B93-F015-4251-91EC-BA46CED1774D}" destId="{3C5CFDC3-335E-45E2-BE8D-273185929731}" srcOrd="0" destOrd="0" presId="urn:microsoft.com/office/officeart/2005/8/layout/list1"/>
    <dgm:cxn modelId="{3C4D5F57-8A8C-4BF3-9732-84860C48656B}" type="presOf" srcId="{C3F8C860-905A-46A2-81A3-2EFF7D995C7F}" destId="{E032108F-6E5B-4C1A-944C-24A08D6E7C44}" srcOrd="1" destOrd="0" presId="urn:microsoft.com/office/officeart/2005/8/layout/list1"/>
    <dgm:cxn modelId="{B6159622-BF2F-475E-AD6B-20F77CE60EB5}" type="presOf" srcId="{457597E8-948A-4C7E-B3F8-73E43CA6E5CA}" destId="{68BF0D09-1CC4-42C9-A0F6-C50F96B333FB}" srcOrd="0" destOrd="0" presId="urn:microsoft.com/office/officeart/2005/8/layout/list1"/>
    <dgm:cxn modelId="{ECA420E9-2D00-4FC7-9BAD-F788037108DE}" type="presOf" srcId="{A29EE522-9C1B-4D4E-A23C-7DCDA8E05849}" destId="{2D44583E-AF81-4003-802F-4D5E9F132419}" srcOrd="0" destOrd="0" presId="urn:microsoft.com/office/officeart/2005/8/layout/list1"/>
    <dgm:cxn modelId="{2EC12E22-22DA-4B59-A55A-DAC8EE8EC43E}" type="presOf" srcId="{2FEFEC71-97A8-42EC-A3DF-FB36D5D396AB}" destId="{245AEAE5-40C0-48A9-B9CC-CB288E2941C9}" srcOrd="0" destOrd="0" presId="urn:microsoft.com/office/officeart/2005/8/layout/list1"/>
    <dgm:cxn modelId="{5C06522C-7DEF-494F-AC29-A631F2EB1A7B}" srcId="{0DAA6B93-F015-4251-91EC-BA46CED1774D}" destId="{C3F8C860-905A-46A2-81A3-2EFF7D995C7F}" srcOrd="5" destOrd="0" parTransId="{A2B7C9E3-7427-4B67-99A4-AF06C587C60D}" sibTransId="{D80F82DE-0419-4FAA-81C6-BC204D53F7F6}"/>
    <dgm:cxn modelId="{E98EA46F-81BF-4815-B23C-DA44790FB024}" srcId="{0DAA6B93-F015-4251-91EC-BA46CED1774D}" destId="{457597E8-948A-4C7E-B3F8-73E43CA6E5CA}" srcOrd="0" destOrd="0" parTransId="{C8042523-99C2-4E18-A50B-B0CFAEAD096B}" sibTransId="{EB2DB69E-DC87-4A8A-B0EE-6C997083D05D}"/>
    <dgm:cxn modelId="{144BE15C-7AA9-4E58-831E-650A46821CEA}" srcId="{0DAA6B93-F015-4251-91EC-BA46CED1774D}" destId="{A29EE522-9C1B-4D4E-A23C-7DCDA8E05849}" srcOrd="1" destOrd="0" parTransId="{36DDE0F9-35B7-4543-AF8C-E73B93EE2D85}" sibTransId="{A38A8CB5-82CF-463F-A01E-C93F1E05C877}"/>
    <dgm:cxn modelId="{7867F299-B4CB-4FE2-A040-2E114C38C0DA}" srcId="{0DAA6B93-F015-4251-91EC-BA46CED1774D}" destId="{6429A0B8-5AB8-440F-A9D4-5F03C2742746}" srcOrd="2" destOrd="0" parTransId="{710791D4-BE08-400C-AC90-A140F93DA642}" sibTransId="{76CC8328-6229-4E5C-8454-9F4C44546038}"/>
    <dgm:cxn modelId="{6202158B-3171-4E57-9D55-5E0F6F58F8E1}" type="presOf" srcId="{6429A0B8-5AB8-440F-A9D4-5F03C2742746}" destId="{C1FAB880-34FD-4B87-8F4B-96BFAEB5C06D}" srcOrd="1" destOrd="0" presId="urn:microsoft.com/office/officeart/2005/8/layout/list1"/>
    <dgm:cxn modelId="{4F0EA0AB-97DC-415A-9B20-85A4782595D9}" srcId="{0DAA6B93-F015-4251-91EC-BA46CED1774D}" destId="{E83FA557-F20A-461F-81A6-3125894FE887}" srcOrd="6" destOrd="0" parTransId="{DB459906-3F3D-436B-81F0-E67A2C761629}" sibTransId="{185604D0-3D9C-4480-8D69-1EBB47B11DB0}"/>
    <dgm:cxn modelId="{AD0399DE-7151-41BF-865D-647668111DDA}" type="presOf" srcId="{C3F8C860-905A-46A2-81A3-2EFF7D995C7F}" destId="{9183AEE6-74C2-43B2-9742-FB75C473AB0F}" srcOrd="0" destOrd="0" presId="urn:microsoft.com/office/officeart/2005/8/layout/list1"/>
    <dgm:cxn modelId="{A082955C-D923-445A-8BF4-975015250AE7}" type="presOf" srcId="{6429A0B8-5AB8-440F-A9D4-5F03C2742746}" destId="{DE8E42DD-CA67-4A2F-A6C1-4EEC63404634}" srcOrd="0" destOrd="0" presId="urn:microsoft.com/office/officeart/2005/8/layout/list1"/>
    <dgm:cxn modelId="{E814A2C2-7443-41AC-8987-47C47D6A0E4B}" type="presOf" srcId="{8C41CFA3-F4F4-472A-B4C1-2448C5D4C3CA}" destId="{0DDC0269-9BB9-4112-BE36-9926C28D3E94}" srcOrd="0" destOrd="0" presId="urn:microsoft.com/office/officeart/2005/8/layout/list1"/>
    <dgm:cxn modelId="{C1FC943E-AEFF-4F7F-9424-7609D2473096}" type="presOf" srcId="{DB4D3B11-B3B7-4D55-9030-7E0834143DEF}" destId="{9E514F64-301B-477E-8BD0-D23C0BF044EA}" srcOrd="1" destOrd="0" presId="urn:microsoft.com/office/officeart/2005/8/layout/list1"/>
    <dgm:cxn modelId="{BF1DB983-E9A2-4145-AFDF-3146927C2138}" type="presOf" srcId="{457597E8-948A-4C7E-B3F8-73E43CA6E5CA}" destId="{FD542F23-F1ED-4592-AB45-CC5983169AD5}" srcOrd="1" destOrd="0" presId="urn:microsoft.com/office/officeart/2005/8/layout/list1"/>
    <dgm:cxn modelId="{3AAFA9DD-9F87-4D6C-BE9A-456F2942F350}" type="presOf" srcId="{2FEFEC71-97A8-42EC-A3DF-FB36D5D396AB}" destId="{F93D4AA7-6481-415F-AA67-7CC8B78AEE05}" srcOrd="1" destOrd="0" presId="urn:microsoft.com/office/officeart/2005/8/layout/list1"/>
    <dgm:cxn modelId="{31215AF5-BC65-4ED2-8F9B-A4D2096F0DE3}" type="presOf" srcId="{8C41CFA3-F4F4-472A-B4C1-2448C5D4C3CA}" destId="{3D6ABDE4-3766-46B1-9954-D8593D10E1C7}" srcOrd="1" destOrd="0" presId="urn:microsoft.com/office/officeart/2005/8/layout/list1"/>
    <dgm:cxn modelId="{02C6D3DB-85D5-4774-8C33-5169215CB4C1}" type="presOf" srcId="{E83FA557-F20A-461F-81A6-3125894FE887}" destId="{FF256A14-FEF8-41B2-A5BA-A837B7698983}" srcOrd="1" destOrd="0" presId="urn:microsoft.com/office/officeart/2005/8/layout/list1"/>
    <dgm:cxn modelId="{985D8686-4A69-4D4B-BFCD-6021E5972257}" type="presOf" srcId="{DB4D3B11-B3B7-4D55-9030-7E0834143DEF}" destId="{1A61B191-7D58-4AE6-B9FD-27B724F9BD28}" srcOrd="0" destOrd="0" presId="urn:microsoft.com/office/officeart/2005/8/layout/list1"/>
    <dgm:cxn modelId="{BD0592C6-9872-4F48-B1D8-FFC62DC0AE76}" type="presOf" srcId="{E83FA557-F20A-461F-81A6-3125894FE887}" destId="{65D43E9A-96EC-4095-94E9-B6AC17C52204}" srcOrd="0" destOrd="0" presId="urn:microsoft.com/office/officeart/2005/8/layout/list1"/>
    <dgm:cxn modelId="{57A91EF5-D688-41D4-AFA3-E8B301422A9A}" type="presParOf" srcId="{3C5CFDC3-335E-45E2-BE8D-273185929731}" destId="{D9F2C410-5F4A-42D8-B3F3-50E08243F54B}" srcOrd="0" destOrd="0" presId="urn:microsoft.com/office/officeart/2005/8/layout/list1"/>
    <dgm:cxn modelId="{14017B7B-4296-4725-9736-71838DF72E0D}" type="presParOf" srcId="{D9F2C410-5F4A-42D8-B3F3-50E08243F54B}" destId="{68BF0D09-1CC4-42C9-A0F6-C50F96B333FB}" srcOrd="0" destOrd="0" presId="urn:microsoft.com/office/officeart/2005/8/layout/list1"/>
    <dgm:cxn modelId="{C2D073DA-E7A0-436A-A774-B1E4527446BA}" type="presParOf" srcId="{D9F2C410-5F4A-42D8-B3F3-50E08243F54B}" destId="{FD542F23-F1ED-4592-AB45-CC5983169AD5}" srcOrd="1" destOrd="0" presId="urn:microsoft.com/office/officeart/2005/8/layout/list1"/>
    <dgm:cxn modelId="{331442BE-C186-471E-B30D-658AC6E20734}" type="presParOf" srcId="{3C5CFDC3-335E-45E2-BE8D-273185929731}" destId="{83F674C5-A808-4DD7-9122-3325C16BA3B1}" srcOrd="1" destOrd="0" presId="urn:microsoft.com/office/officeart/2005/8/layout/list1"/>
    <dgm:cxn modelId="{8B94EEBF-08F1-49D6-8BD7-1098168D13AE}" type="presParOf" srcId="{3C5CFDC3-335E-45E2-BE8D-273185929731}" destId="{E0C1A746-A089-4695-9770-A4EE1C08847C}" srcOrd="2" destOrd="0" presId="urn:microsoft.com/office/officeart/2005/8/layout/list1"/>
    <dgm:cxn modelId="{85BCCF43-6D30-43EE-BC7D-FBF7C3B0F021}" type="presParOf" srcId="{3C5CFDC3-335E-45E2-BE8D-273185929731}" destId="{46A3FF77-F030-43D9-A786-68EDB6A16EE0}" srcOrd="3" destOrd="0" presId="urn:microsoft.com/office/officeart/2005/8/layout/list1"/>
    <dgm:cxn modelId="{559ADF9D-FDEE-4248-B8D2-203C13384C80}" type="presParOf" srcId="{3C5CFDC3-335E-45E2-BE8D-273185929731}" destId="{3AAFE919-7305-4FD3-91FE-580B2CC606C8}" srcOrd="4" destOrd="0" presId="urn:microsoft.com/office/officeart/2005/8/layout/list1"/>
    <dgm:cxn modelId="{E5313095-080D-4D9B-ABB7-91AE73582804}" type="presParOf" srcId="{3AAFE919-7305-4FD3-91FE-580B2CC606C8}" destId="{2D44583E-AF81-4003-802F-4D5E9F132419}" srcOrd="0" destOrd="0" presId="urn:microsoft.com/office/officeart/2005/8/layout/list1"/>
    <dgm:cxn modelId="{93409947-9BB6-4349-B1CC-342AE71699B1}" type="presParOf" srcId="{3AAFE919-7305-4FD3-91FE-580B2CC606C8}" destId="{63F1C277-3C13-4CC0-8677-73324F370210}" srcOrd="1" destOrd="0" presId="urn:microsoft.com/office/officeart/2005/8/layout/list1"/>
    <dgm:cxn modelId="{3049395F-0DBA-41F4-9F90-E54074C5210B}" type="presParOf" srcId="{3C5CFDC3-335E-45E2-BE8D-273185929731}" destId="{C4E13524-1FC5-4D1A-8173-B335D9CE4085}" srcOrd="5" destOrd="0" presId="urn:microsoft.com/office/officeart/2005/8/layout/list1"/>
    <dgm:cxn modelId="{36CF4A45-9365-451A-A0DA-7BF80DD7A308}" type="presParOf" srcId="{3C5CFDC3-335E-45E2-BE8D-273185929731}" destId="{D3D4BC57-D1C7-4D55-B407-CF8B482F141A}" srcOrd="6" destOrd="0" presId="urn:microsoft.com/office/officeart/2005/8/layout/list1"/>
    <dgm:cxn modelId="{325DA7C0-F5FC-4B51-B40B-90A9DACBD601}" type="presParOf" srcId="{3C5CFDC3-335E-45E2-BE8D-273185929731}" destId="{20A27D3D-2030-48CD-A510-F44EB777ADD6}" srcOrd="7" destOrd="0" presId="urn:microsoft.com/office/officeart/2005/8/layout/list1"/>
    <dgm:cxn modelId="{66C55D64-A805-4B4D-9E38-AEBECD466498}" type="presParOf" srcId="{3C5CFDC3-335E-45E2-BE8D-273185929731}" destId="{C4856DBD-3BC4-426A-BEFA-E6CEEFBD293E}" srcOrd="8" destOrd="0" presId="urn:microsoft.com/office/officeart/2005/8/layout/list1"/>
    <dgm:cxn modelId="{64B02C58-1E22-47D4-AF9F-E21BC31980B1}" type="presParOf" srcId="{C4856DBD-3BC4-426A-BEFA-E6CEEFBD293E}" destId="{DE8E42DD-CA67-4A2F-A6C1-4EEC63404634}" srcOrd="0" destOrd="0" presId="urn:microsoft.com/office/officeart/2005/8/layout/list1"/>
    <dgm:cxn modelId="{0523A7F0-F9C0-40BA-B423-A0EE98EF5E58}" type="presParOf" srcId="{C4856DBD-3BC4-426A-BEFA-E6CEEFBD293E}" destId="{C1FAB880-34FD-4B87-8F4B-96BFAEB5C06D}" srcOrd="1" destOrd="0" presId="urn:microsoft.com/office/officeart/2005/8/layout/list1"/>
    <dgm:cxn modelId="{59C1CB6D-AF26-445E-AE44-311F44A10EA6}" type="presParOf" srcId="{3C5CFDC3-335E-45E2-BE8D-273185929731}" destId="{4FB4D5BA-AEA0-4D1C-A68C-38789B2A4C24}" srcOrd="9" destOrd="0" presId="urn:microsoft.com/office/officeart/2005/8/layout/list1"/>
    <dgm:cxn modelId="{9A7927BA-238E-4AF9-BAD5-A3577ED5D0D0}" type="presParOf" srcId="{3C5CFDC3-335E-45E2-BE8D-273185929731}" destId="{1FCED6ED-5759-46DD-B12A-89E1D42B026E}" srcOrd="10" destOrd="0" presId="urn:microsoft.com/office/officeart/2005/8/layout/list1"/>
    <dgm:cxn modelId="{145DCB22-3394-4515-A119-90FCB3727A73}" type="presParOf" srcId="{3C5CFDC3-335E-45E2-BE8D-273185929731}" destId="{54D2EEA0-C722-413E-806E-AAEA41C29B81}" srcOrd="11" destOrd="0" presId="urn:microsoft.com/office/officeart/2005/8/layout/list1"/>
    <dgm:cxn modelId="{FA2617AF-DB40-4C5A-A41F-04F4338ED436}" type="presParOf" srcId="{3C5CFDC3-335E-45E2-BE8D-273185929731}" destId="{A990808C-9950-4EA7-A39E-8389CF6EFE8C}" srcOrd="12" destOrd="0" presId="urn:microsoft.com/office/officeart/2005/8/layout/list1"/>
    <dgm:cxn modelId="{83FF8BD3-8F9B-48D2-9607-F42468C042C1}" type="presParOf" srcId="{A990808C-9950-4EA7-A39E-8389CF6EFE8C}" destId="{0DDC0269-9BB9-4112-BE36-9926C28D3E94}" srcOrd="0" destOrd="0" presId="urn:microsoft.com/office/officeart/2005/8/layout/list1"/>
    <dgm:cxn modelId="{892AC877-2B10-4C49-9125-30C98B7BA5D7}" type="presParOf" srcId="{A990808C-9950-4EA7-A39E-8389CF6EFE8C}" destId="{3D6ABDE4-3766-46B1-9954-D8593D10E1C7}" srcOrd="1" destOrd="0" presId="urn:microsoft.com/office/officeart/2005/8/layout/list1"/>
    <dgm:cxn modelId="{92F2EC79-D3AB-410A-893B-7D7968B0D2A2}" type="presParOf" srcId="{3C5CFDC3-335E-45E2-BE8D-273185929731}" destId="{9D86C246-FCD7-4B96-B51B-C606F1B2A945}" srcOrd="13" destOrd="0" presId="urn:microsoft.com/office/officeart/2005/8/layout/list1"/>
    <dgm:cxn modelId="{8938B992-CDAA-45F1-9B00-44BF4F67E8C6}" type="presParOf" srcId="{3C5CFDC3-335E-45E2-BE8D-273185929731}" destId="{13272869-774F-47A1-A8FD-5BC7B2746884}" srcOrd="14" destOrd="0" presId="urn:microsoft.com/office/officeart/2005/8/layout/list1"/>
    <dgm:cxn modelId="{743DC4CA-CC0D-4FE0-ABA6-074A46EE3909}" type="presParOf" srcId="{3C5CFDC3-335E-45E2-BE8D-273185929731}" destId="{41AC67E1-D3B5-449D-A0D7-4A90F4692944}" srcOrd="15" destOrd="0" presId="urn:microsoft.com/office/officeart/2005/8/layout/list1"/>
    <dgm:cxn modelId="{94B975AC-F042-40E3-B3C3-16EE0FDC2724}" type="presParOf" srcId="{3C5CFDC3-335E-45E2-BE8D-273185929731}" destId="{39010F54-CC3E-45A4-B44F-B62FC16D9AF8}" srcOrd="16" destOrd="0" presId="urn:microsoft.com/office/officeart/2005/8/layout/list1"/>
    <dgm:cxn modelId="{E253641C-CD54-40AE-8082-138AE49BC0D9}" type="presParOf" srcId="{39010F54-CC3E-45A4-B44F-B62FC16D9AF8}" destId="{1A61B191-7D58-4AE6-B9FD-27B724F9BD28}" srcOrd="0" destOrd="0" presId="urn:microsoft.com/office/officeart/2005/8/layout/list1"/>
    <dgm:cxn modelId="{04F5893C-5F0F-414A-AF85-40FB194CBA37}" type="presParOf" srcId="{39010F54-CC3E-45A4-B44F-B62FC16D9AF8}" destId="{9E514F64-301B-477E-8BD0-D23C0BF044EA}" srcOrd="1" destOrd="0" presId="urn:microsoft.com/office/officeart/2005/8/layout/list1"/>
    <dgm:cxn modelId="{6AE8D66F-0A6C-450B-97FF-4E382AB101F1}" type="presParOf" srcId="{3C5CFDC3-335E-45E2-BE8D-273185929731}" destId="{EA2F75C9-E222-4D56-AD33-1B0158DE7D6C}" srcOrd="17" destOrd="0" presId="urn:microsoft.com/office/officeart/2005/8/layout/list1"/>
    <dgm:cxn modelId="{8577CD28-E906-4BD4-845C-B1161D8FF09E}" type="presParOf" srcId="{3C5CFDC3-335E-45E2-BE8D-273185929731}" destId="{35ABA89C-0BC8-4F75-BBA5-2D821CFF94C8}" srcOrd="18" destOrd="0" presId="urn:microsoft.com/office/officeart/2005/8/layout/list1"/>
    <dgm:cxn modelId="{03F2C61A-7988-4FD4-B3AA-EE2721C61BDE}" type="presParOf" srcId="{3C5CFDC3-335E-45E2-BE8D-273185929731}" destId="{9C014338-9720-48BE-BF9A-CCA231FE385B}" srcOrd="19" destOrd="0" presId="urn:microsoft.com/office/officeart/2005/8/layout/list1"/>
    <dgm:cxn modelId="{60D37D5F-326A-4796-B611-84BEF4E50D72}" type="presParOf" srcId="{3C5CFDC3-335E-45E2-BE8D-273185929731}" destId="{7988EA6D-7BD9-42D6-B8BE-CDA1DE7817B7}" srcOrd="20" destOrd="0" presId="urn:microsoft.com/office/officeart/2005/8/layout/list1"/>
    <dgm:cxn modelId="{3C478144-CD3A-4465-9A83-630B7368838B}" type="presParOf" srcId="{7988EA6D-7BD9-42D6-B8BE-CDA1DE7817B7}" destId="{9183AEE6-74C2-43B2-9742-FB75C473AB0F}" srcOrd="0" destOrd="0" presId="urn:microsoft.com/office/officeart/2005/8/layout/list1"/>
    <dgm:cxn modelId="{19DC2B75-F10E-46DA-92B2-3190A73C5881}" type="presParOf" srcId="{7988EA6D-7BD9-42D6-B8BE-CDA1DE7817B7}" destId="{E032108F-6E5B-4C1A-944C-24A08D6E7C44}" srcOrd="1" destOrd="0" presId="urn:microsoft.com/office/officeart/2005/8/layout/list1"/>
    <dgm:cxn modelId="{F9DEF95C-471B-4075-8168-E4CA45A82769}" type="presParOf" srcId="{3C5CFDC3-335E-45E2-BE8D-273185929731}" destId="{B460EFDD-0EB2-4697-ADCA-F0360D7F24EC}" srcOrd="21" destOrd="0" presId="urn:microsoft.com/office/officeart/2005/8/layout/list1"/>
    <dgm:cxn modelId="{4681B9B0-8D36-43BF-A0AC-0D5F5CA5C2EA}" type="presParOf" srcId="{3C5CFDC3-335E-45E2-BE8D-273185929731}" destId="{FFCA4709-0434-4AFB-B9FB-CC9198D6043C}" srcOrd="22" destOrd="0" presId="urn:microsoft.com/office/officeart/2005/8/layout/list1"/>
    <dgm:cxn modelId="{CD9C579B-A489-4893-9E14-FCFCC4F40024}" type="presParOf" srcId="{3C5CFDC3-335E-45E2-BE8D-273185929731}" destId="{B99BA391-25C0-4876-AEA9-A4DB8A970A44}" srcOrd="23" destOrd="0" presId="urn:microsoft.com/office/officeart/2005/8/layout/list1"/>
    <dgm:cxn modelId="{1918CAF9-3E9A-4F05-BC81-A9516C9B4077}" type="presParOf" srcId="{3C5CFDC3-335E-45E2-BE8D-273185929731}" destId="{E5A99ACB-F620-410F-AC5E-957AF5FDF905}" srcOrd="24" destOrd="0" presId="urn:microsoft.com/office/officeart/2005/8/layout/list1"/>
    <dgm:cxn modelId="{F814DD3B-3F91-42BE-BC8F-D16D44EC178B}" type="presParOf" srcId="{E5A99ACB-F620-410F-AC5E-957AF5FDF905}" destId="{65D43E9A-96EC-4095-94E9-B6AC17C52204}" srcOrd="0" destOrd="0" presId="urn:microsoft.com/office/officeart/2005/8/layout/list1"/>
    <dgm:cxn modelId="{7208F608-C3BA-4302-82D4-2C2AF76D69DB}" type="presParOf" srcId="{E5A99ACB-F620-410F-AC5E-957AF5FDF905}" destId="{FF256A14-FEF8-41B2-A5BA-A837B7698983}" srcOrd="1" destOrd="0" presId="urn:microsoft.com/office/officeart/2005/8/layout/list1"/>
    <dgm:cxn modelId="{6574A57B-67A6-4D11-BBB4-BE84658E2874}" type="presParOf" srcId="{3C5CFDC3-335E-45E2-BE8D-273185929731}" destId="{83306BB2-33E4-4CCA-B400-E9E6E4C2F6FC}" srcOrd="25" destOrd="0" presId="urn:microsoft.com/office/officeart/2005/8/layout/list1"/>
    <dgm:cxn modelId="{E5200806-D2B3-4813-B4CC-C8D708F007FB}" type="presParOf" srcId="{3C5CFDC3-335E-45E2-BE8D-273185929731}" destId="{6636C017-87B7-420D-8443-6FCA2AEC63B1}" srcOrd="26" destOrd="0" presId="urn:microsoft.com/office/officeart/2005/8/layout/list1"/>
    <dgm:cxn modelId="{2B03B618-5222-4F8B-8540-257352A359A7}" type="presParOf" srcId="{3C5CFDC3-335E-45E2-BE8D-273185929731}" destId="{662979F7-726C-42CF-8762-3ECD7D58CFEB}" srcOrd="27" destOrd="0" presId="urn:microsoft.com/office/officeart/2005/8/layout/list1"/>
    <dgm:cxn modelId="{966FD4B5-85B6-495D-8E40-4062A7B01EAF}" type="presParOf" srcId="{3C5CFDC3-335E-45E2-BE8D-273185929731}" destId="{EF1335D4-307F-4F17-B6DC-34D414A9AC0A}" srcOrd="28" destOrd="0" presId="urn:microsoft.com/office/officeart/2005/8/layout/list1"/>
    <dgm:cxn modelId="{ECFBE5B6-9616-4DB4-A731-907DE5A102D2}" type="presParOf" srcId="{EF1335D4-307F-4F17-B6DC-34D414A9AC0A}" destId="{245AEAE5-40C0-48A9-B9CC-CB288E2941C9}" srcOrd="0" destOrd="0" presId="urn:microsoft.com/office/officeart/2005/8/layout/list1"/>
    <dgm:cxn modelId="{B7A26871-A6A5-403B-861C-8AA2B4409046}" type="presParOf" srcId="{EF1335D4-307F-4F17-B6DC-34D414A9AC0A}" destId="{F93D4AA7-6481-415F-AA67-7CC8B78AEE05}" srcOrd="1" destOrd="0" presId="urn:microsoft.com/office/officeart/2005/8/layout/list1"/>
    <dgm:cxn modelId="{66A8D511-CA19-44D0-A59E-E1BD18C662D7}" type="presParOf" srcId="{3C5CFDC3-335E-45E2-BE8D-273185929731}" destId="{0E460C88-6D4A-4244-9669-0238C1E1A525}" srcOrd="29" destOrd="0" presId="urn:microsoft.com/office/officeart/2005/8/layout/list1"/>
    <dgm:cxn modelId="{34119ABC-5816-4D63-B8E8-5684EC325209}" type="presParOf" srcId="{3C5CFDC3-335E-45E2-BE8D-273185929731}" destId="{13C234DF-ABCD-490C-B509-D2ABB2477D97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85A20D-9DD8-44E1-9DFF-295D6FDF68F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292E738-BCE3-4EB9-805D-2AB3AC8731E6}">
      <dgm:prSet phldrT="[Text]"/>
      <dgm:spPr/>
      <dgm:t>
        <a:bodyPr/>
        <a:lstStyle/>
        <a:p>
          <a:r>
            <a:rPr lang="en-US" dirty="0" smtClean="0"/>
            <a:t>Approve</a:t>
          </a:r>
          <a:endParaRPr lang="en-US" dirty="0"/>
        </a:p>
      </dgm:t>
    </dgm:pt>
    <dgm:pt modelId="{CE600064-CF26-465A-97F2-0AD450722E66}" type="parTrans" cxnId="{025DB9FD-1AAC-4C1F-827D-5583AE0379E8}">
      <dgm:prSet/>
      <dgm:spPr/>
      <dgm:t>
        <a:bodyPr/>
        <a:lstStyle/>
        <a:p>
          <a:endParaRPr lang="en-US"/>
        </a:p>
      </dgm:t>
    </dgm:pt>
    <dgm:pt modelId="{3F75E3A1-3293-4513-97D9-9ED09316FC08}" type="sibTrans" cxnId="{025DB9FD-1AAC-4C1F-827D-5583AE0379E8}">
      <dgm:prSet/>
      <dgm:spPr/>
      <dgm:t>
        <a:bodyPr/>
        <a:lstStyle/>
        <a:p>
          <a:endParaRPr lang="en-US"/>
        </a:p>
      </dgm:t>
    </dgm:pt>
    <dgm:pt modelId="{EA6E1C45-CE74-4A97-95D8-59AC85AE293C}">
      <dgm:prSet phldrT="[Text]"/>
      <dgm:spPr/>
      <dgm:t>
        <a:bodyPr/>
        <a:lstStyle/>
        <a:p>
          <a:r>
            <a:rPr lang="en-US" dirty="0" smtClean="0"/>
            <a:t>Need More Info</a:t>
          </a:r>
          <a:endParaRPr lang="en-US" dirty="0"/>
        </a:p>
      </dgm:t>
    </dgm:pt>
    <dgm:pt modelId="{2A09C247-4425-4442-8B8E-220DFF73B15B}" type="parTrans" cxnId="{75B5F4C0-0791-40B3-B276-08EDF2A69E9F}">
      <dgm:prSet/>
      <dgm:spPr/>
      <dgm:t>
        <a:bodyPr/>
        <a:lstStyle/>
        <a:p>
          <a:endParaRPr lang="en-US"/>
        </a:p>
      </dgm:t>
    </dgm:pt>
    <dgm:pt modelId="{F3511FB3-39B0-4ED8-B3C4-DD74F44FB19B}" type="sibTrans" cxnId="{75B5F4C0-0791-40B3-B276-08EDF2A69E9F}">
      <dgm:prSet/>
      <dgm:spPr/>
      <dgm:t>
        <a:bodyPr/>
        <a:lstStyle/>
        <a:p>
          <a:endParaRPr lang="en-US"/>
        </a:p>
      </dgm:t>
    </dgm:pt>
    <dgm:pt modelId="{8306B66A-F900-4DE4-B886-A1F4B6A036CE}">
      <dgm:prSet phldrT="[Text]"/>
      <dgm:spPr/>
      <dgm:t>
        <a:bodyPr/>
        <a:lstStyle/>
        <a:p>
          <a:r>
            <a:rPr lang="en-US" dirty="0" smtClean="0"/>
            <a:t>Denied</a:t>
          </a:r>
          <a:endParaRPr lang="en-US" dirty="0"/>
        </a:p>
      </dgm:t>
    </dgm:pt>
    <dgm:pt modelId="{CFEF3FAE-506C-4EAA-9FE3-658C193F3F4C}" type="parTrans" cxnId="{C59AA9A6-879A-4C32-AE9A-820D6F3A53A8}">
      <dgm:prSet/>
      <dgm:spPr/>
    </dgm:pt>
    <dgm:pt modelId="{C36DB6D7-90A7-42E9-B57B-ABF42D196018}" type="sibTrans" cxnId="{C59AA9A6-879A-4C32-AE9A-820D6F3A53A8}">
      <dgm:prSet/>
      <dgm:spPr/>
    </dgm:pt>
    <dgm:pt modelId="{EEA9A49E-E9A0-4FFD-8B64-C43F064E59B0}">
      <dgm:prSet phldrT="[Text]"/>
      <dgm:spPr/>
      <dgm:t>
        <a:bodyPr/>
        <a:lstStyle/>
        <a:p>
          <a:r>
            <a:rPr lang="en-US" dirty="0" smtClean="0"/>
            <a:t>Cancelled</a:t>
          </a:r>
          <a:endParaRPr lang="en-US" dirty="0"/>
        </a:p>
      </dgm:t>
    </dgm:pt>
    <dgm:pt modelId="{4E65A73B-3EB6-4254-B972-7BA00C7DE242}" type="parTrans" cxnId="{B8E35B72-7F2C-4DED-A69F-82C359216CDB}">
      <dgm:prSet/>
      <dgm:spPr/>
    </dgm:pt>
    <dgm:pt modelId="{0202A6CC-30B0-416A-838D-B93E69D61507}" type="sibTrans" cxnId="{B8E35B72-7F2C-4DED-A69F-82C359216CDB}">
      <dgm:prSet/>
      <dgm:spPr/>
    </dgm:pt>
    <dgm:pt modelId="{5AA0F6BE-E2A1-463C-AE84-CF33131389EC}">
      <dgm:prSet phldrT="[Text]"/>
      <dgm:spPr/>
      <dgm:t>
        <a:bodyPr/>
        <a:lstStyle/>
        <a:p>
          <a:r>
            <a:rPr lang="en-US" dirty="0" smtClean="0"/>
            <a:t>Enhanced</a:t>
          </a:r>
          <a:endParaRPr lang="en-US" dirty="0"/>
        </a:p>
      </dgm:t>
    </dgm:pt>
    <dgm:pt modelId="{965B0B2F-C907-4D66-96B8-4B37D268E2A2}" type="parTrans" cxnId="{EB1522E8-BE92-4F99-993F-19FF0C3F6CFE}">
      <dgm:prSet/>
      <dgm:spPr/>
    </dgm:pt>
    <dgm:pt modelId="{B89FAB70-7AD6-4AC3-A11C-EE64598A5E20}" type="sibTrans" cxnId="{EB1522E8-BE92-4F99-993F-19FF0C3F6CFE}">
      <dgm:prSet/>
      <dgm:spPr/>
    </dgm:pt>
    <dgm:pt modelId="{6B365309-E82A-498C-B972-DE241592FDDF}" type="pres">
      <dgm:prSet presAssocID="{6985A20D-9DD8-44E1-9DFF-295D6FDF68FF}" presName="linear" presStyleCnt="0">
        <dgm:presLayoutVars>
          <dgm:dir/>
          <dgm:animLvl val="lvl"/>
          <dgm:resizeHandles val="exact"/>
        </dgm:presLayoutVars>
      </dgm:prSet>
      <dgm:spPr/>
    </dgm:pt>
    <dgm:pt modelId="{8A358429-5434-4CBB-8B76-C4F1643CE55E}" type="pres">
      <dgm:prSet presAssocID="{7292E738-BCE3-4EB9-805D-2AB3AC8731E6}" presName="parentLin" presStyleCnt="0"/>
      <dgm:spPr/>
    </dgm:pt>
    <dgm:pt modelId="{BA4115CC-D0A6-4E62-99F8-71E2EAD16D06}" type="pres">
      <dgm:prSet presAssocID="{7292E738-BCE3-4EB9-805D-2AB3AC8731E6}" presName="parentLeftMargin" presStyleLbl="node1" presStyleIdx="0" presStyleCnt="5"/>
      <dgm:spPr/>
    </dgm:pt>
    <dgm:pt modelId="{299A1B9B-3BE8-433B-A9A5-79AB9447F4A1}" type="pres">
      <dgm:prSet presAssocID="{7292E738-BCE3-4EB9-805D-2AB3AC8731E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C85A308-1A0F-40C5-8BDA-3FD796A31D55}" type="pres">
      <dgm:prSet presAssocID="{7292E738-BCE3-4EB9-805D-2AB3AC8731E6}" presName="negativeSpace" presStyleCnt="0"/>
      <dgm:spPr/>
    </dgm:pt>
    <dgm:pt modelId="{8DE66E58-A02E-4293-95F1-C8A24E3FC385}" type="pres">
      <dgm:prSet presAssocID="{7292E738-BCE3-4EB9-805D-2AB3AC8731E6}" presName="childText" presStyleLbl="conFgAcc1" presStyleIdx="0" presStyleCnt="5">
        <dgm:presLayoutVars>
          <dgm:bulletEnabled val="1"/>
        </dgm:presLayoutVars>
      </dgm:prSet>
      <dgm:spPr/>
    </dgm:pt>
    <dgm:pt modelId="{2C337205-75F9-402E-AE07-9B3D01124CFC}" type="pres">
      <dgm:prSet presAssocID="{3F75E3A1-3293-4513-97D9-9ED09316FC08}" presName="spaceBetweenRectangles" presStyleCnt="0"/>
      <dgm:spPr/>
    </dgm:pt>
    <dgm:pt modelId="{62EE5DE9-E0F5-4890-B2A5-427D912B946F}" type="pres">
      <dgm:prSet presAssocID="{8306B66A-F900-4DE4-B886-A1F4B6A036CE}" presName="parentLin" presStyleCnt="0"/>
      <dgm:spPr/>
    </dgm:pt>
    <dgm:pt modelId="{7A6BF851-042A-464C-81DF-B11ECBB9F5FE}" type="pres">
      <dgm:prSet presAssocID="{8306B66A-F900-4DE4-B886-A1F4B6A036CE}" presName="parentLeftMargin" presStyleLbl="node1" presStyleIdx="0" presStyleCnt="5"/>
      <dgm:spPr/>
    </dgm:pt>
    <dgm:pt modelId="{484B04A8-5CEF-4E63-99C6-01CCF1EA15F1}" type="pres">
      <dgm:prSet presAssocID="{8306B66A-F900-4DE4-B886-A1F4B6A036C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C4576145-FD64-4E73-819E-A6B951D7F4B5}" type="pres">
      <dgm:prSet presAssocID="{8306B66A-F900-4DE4-B886-A1F4B6A036CE}" presName="negativeSpace" presStyleCnt="0"/>
      <dgm:spPr/>
    </dgm:pt>
    <dgm:pt modelId="{5744D116-7753-432B-A2C4-114DA0F6C146}" type="pres">
      <dgm:prSet presAssocID="{8306B66A-F900-4DE4-B886-A1F4B6A036CE}" presName="childText" presStyleLbl="conFgAcc1" presStyleIdx="1" presStyleCnt="5">
        <dgm:presLayoutVars>
          <dgm:bulletEnabled val="1"/>
        </dgm:presLayoutVars>
      </dgm:prSet>
      <dgm:spPr/>
    </dgm:pt>
    <dgm:pt modelId="{88A426E0-1192-4317-ACC4-038B5AFC15A8}" type="pres">
      <dgm:prSet presAssocID="{C36DB6D7-90A7-42E9-B57B-ABF42D196018}" presName="spaceBetweenRectangles" presStyleCnt="0"/>
      <dgm:spPr/>
    </dgm:pt>
    <dgm:pt modelId="{963D85C1-8585-40F5-A9DA-6184293A22D4}" type="pres">
      <dgm:prSet presAssocID="{EA6E1C45-CE74-4A97-95D8-59AC85AE293C}" presName="parentLin" presStyleCnt="0"/>
      <dgm:spPr/>
    </dgm:pt>
    <dgm:pt modelId="{2975A08A-8EEE-4B4A-A0B5-F7253AF13252}" type="pres">
      <dgm:prSet presAssocID="{EA6E1C45-CE74-4A97-95D8-59AC85AE293C}" presName="parentLeftMargin" presStyleLbl="node1" presStyleIdx="1" presStyleCnt="5"/>
      <dgm:spPr/>
    </dgm:pt>
    <dgm:pt modelId="{F8D6E8EB-2AF2-4396-905E-E894E696AC15}" type="pres">
      <dgm:prSet presAssocID="{EA6E1C45-CE74-4A97-95D8-59AC85AE293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A77F1A0-208D-4ACE-AB0D-BC909A46296D}" type="pres">
      <dgm:prSet presAssocID="{EA6E1C45-CE74-4A97-95D8-59AC85AE293C}" presName="negativeSpace" presStyleCnt="0"/>
      <dgm:spPr/>
    </dgm:pt>
    <dgm:pt modelId="{6617E7B4-83B8-4BC7-A3EA-50DAC0331BE6}" type="pres">
      <dgm:prSet presAssocID="{EA6E1C45-CE74-4A97-95D8-59AC85AE293C}" presName="childText" presStyleLbl="conFgAcc1" presStyleIdx="2" presStyleCnt="5">
        <dgm:presLayoutVars>
          <dgm:bulletEnabled val="1"/>
        </dgm:presLayoutVars>
      </dgm:prSet>
      <dgm:spPr/>
    </dgm:pt>
    <dgm:pt modelId="{A570D097-4B87-486D-9206-2EAAB25BA86F}" type="pres">
      <dgm:prSet presAssocID="{F3511FB3-39B0-4ED8-B3C4-DD74F44FB19B}" presName="spaceBetweenRectangles" presStyleCnt="0"/>
      <dgm:spPr/>
    </dgm:pt>
    <dgm:pt modelId="{4A2A07BC-6B20-4A59-A63F-B1571BBAB3A5}" type="pres">
      <dgm:prSet presAssocID="{EEA9A49E-E9A0-4FFD-8B64-C43F064E59B0}" presName="parentLin" presStyleCnt="0"/>
      <dgm:spPr/>
    </dgm:pt>
    <dgm:pt modelId="{D2F4FE3A-0B53-4D96-97FF-F78A39BA1344}" type="pres">
      <dgm:prSet presAssocID="{EEA9A49E-E9A0-4FFD-8B64-C43F064E59B0}" presName="parentLeftMargin" presStyleLbl="node1" presStyleIdx="2" presStyleCnt="5"/>
      <dgm:spPr/>
    </dgm:pt>
    <dgm:pt modelId="{7D2AE189-8FC9-4C08-98B3-293EE2681021}" type="pres">
      <dgm:prSet presAssocID="{EEA9A49E-E9A0-4FFD-8B64-C43F064E59B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17D2DDB-14C0-41FA-94FE-79CFDD99497F}" type="pres">
      <dgm:prSet presAssocID="{EEA9A49E-E9A0-4FFD-8B64-C43F064E59B0}" presName="negativeSpace" presStyleCnt="0"/>
      <dgm:spPr/>
    </dgm:pt>
    <dgm:pt modelId="{67166F4D-E8B3-42E9-ACB7-4168F66D521C}" type="pres">
      <dgm:prSet presAssocID="{EEA9A49E-E9A0-4FFD-8B64-C43F064E59B0}" presName="childText" presStyleLbl="conFgAcc1" presStyleIdx="3" presStyleCnt="5">
        <dgm:presLayoutVars>
          <dgm:bulletEnabled val="1"/>
        </dgm:presLayoutVars>
      </dgm:prSet>
      <dgm:spPr/>
    </dgm:pt>
    <dgm:pt modelId="{1B92F610-D226-4527-B00D-30E6C27FD36E}" type="pres">
      <dgm:prSet presAssocID="{0202A6CC-30B0-416A-838D-B93E69D61507}" presName="spaceBetweenRectangles" presStyleCnt="0"/>
      <dgm:spPr/>
    </dgm:pt>
    <dgm:pt modelId="{290C2026-522E-4E90-92E2-771680D15389}" type="pres">
      <dgm:prSet presAssocID="{5AA0F6BE-E2A1-463C-AE84-CF33131389EC}" presName="parentLin" presStyleCnt="0"/>
      <dgm:spPr/>
    </dgm:pt>
    <dgm:pt modelId="{5A1CD568-EC33-4CEA-8FF5-FA6B84AD3FAA}" type="pres">
      <dgm:prSet presAssocID="{5AA0F6BE-E2A1-463C-AE84-CF33131389EC}" presName="parentLeftMargin" presStyleLbl="node1" presStyleIdx="3" presStyleCnt="5"/>
      <dgm:spPr/>
    </dgm:pt>
    <dgm:pt modelId="{0AF52F78-ACBE-4D67-9FF6-668C13824FDD}" type="pres">
      <dgm:prSet presAssocID="{5AA0F6BE-E2A1-463C-AE84-CF33131389EC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045507FF-5B04-4D6C-B3C5-3B1D65825FFF}" type="pres">
      <dgm:prSet presAssocID="{5AA0F6BE-E2A1-463C-AE84-CF33131389EC}" presName="negativeSpace" presStyleCnt="0"/>
      <dgm:spPr/>
    </dgm:pt>
    <dgm:pt modelId="{949F0422-189D-4C59-941C-0F1010C86EA3}" type="pres">
      <dgm:prSet presAssocID="{5AA0F6BE-E2A1-463C-AE84-CF33131389EC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C59AA9A6-879A-4C32-AE9A-820D6F3A53A8}" srcId="{6985A20D-9DD8-44E1-9DFF-295D6FDF68FF}" destId="{8306B66A-F900-4DE4-B886-A1F4B6A036CE}" srcOrd="1" destOrd="0" parTransId="{CFEF3FAE-506C-4EAA-9FE3-658C193F3F4C}" sibTransId="{C36DB6D7-90A7-42E9-B57B-ABF42D196018}"/>
    <dgm:cxn modelId="{2E5A3F4B-35E3-4371-B937-2DF931394677}" type="presOf" srcId="{8306B66A-F900-4DE4-B886-A1F4B6A036CE}" destId="{7A6BF851-042A-464C-81DF-B11ECBB9F5FE}" srcOrd="0" destOrd="0" presId="urn:microsoft.com/office/officeart/2005/8/layout/list1"/>
    <dgm:cxn modelId="{ABD82AB3-1123-45F5-8398-FD7C740AE377}" type="presOf" srcId="{EA6E1C45-CE74-4A97-95D8-59AC85AE293C}" destId="{F8D6E8EB-2AF2-4396-905E-E894E696AC15}" srcOrd="1" destOrd="0" presId="urn:microsoft.com/office/officeart/2005/8/layout/list1"/>
    <dgm:cxn modelId="{EB1522E8-BE92-4F99-993F-19FF0C3F6CFE}" srcId="{6985A20D-9DD8-44E1-9DFF-295D6FDF68FF}" destId="{5AA0F6BE-E2A1-463C-AE84-CF33131389EC}" srcOrd="4" destOrd="0" parTransId="{965B0B2F-C907-4D66-96B8-4B37D268E2A2}" sibTransId="{B89FAB70-7AD6-4AC3-A11C-EE64598A5E20}"/>
    <dgm:cxn modelId="{866188B3-C67E-45E9-84BB-342A3C4ECE1E}" type="presOf" srcId="{5AA0F6BE-E2A1-463C-AE84-CF33131389EC}" destId="{5A1CD568-EC33-4CEA-8FF5-FA6B84AD3FAA}" srcOrd="0" destOrd="0" presId="urn:microsoft.com/office/officeart/2005/8/layout/list1"/>
    <dgm:cxn modelId="{3B0B9CE8-7EF7-492A-A591-18902A566339}" type="presOf" srcId="{EA6E1C45-CE74-4A97-95D8-59AC85AE293C}" destId="{2975A08A-8EEE-4B4A-A0B5-F7253AF13252}" srcOrd="0" destOrd="0" presId="urn:microsoft.com/office/officeart/2005/8/layout/list1"/>
    <dgm:cxn modelId="{68DF7A92-1B55-41EA-978D-ABCFCB6F25AF}" type="presOf" srcId="{EEA9A49E-E9A0-4FFD-8B64-C43F064E59B0}" destId="{7D2AE189-8FC9-4C08-98B3-293EE2681021}" srcOrd="1" destOrd="0" presId="urn:microsoft.com/office/officeart/2005/8/layout/list1"/>
    <dgm:cxn modelId="{53402C50-783A-41D7-A682-251CCB8DD45F}" type="presOf" srcId="{EEA9A49E-E9A0-4FFD-8B64-C43F064E59B0}" destId="{D2F4FE3A-0B53-4D96-97FF-F78A39BA1344}" srcOrd="0" destOrd="0" presId="urn:microsoft.com/office/officeart/2005/8/layout/list1"/>
    <dgm:cxn modelId="{EB4320EB-B141-40C9-A6A1-8C54A05A2EFB}" type="presOf" srcId="{5AA0F6BE-E2A1-463C-AE84-CF33131389EC}" destId="{0AF52F78-ACBE-4D67-9FF6-668C13824FDD}" srcOrd="1" destOrd="0" presId="urn:microsoft.com/office/officeart/2005/8/layout/list1"/>
    <dgm:cxn modelId="{75B5F4C0-0791-40B3-B276-08EDF2A69E9F}" srcId="{6985A20D-9DD8-44E1-9DFF-295D6FDF68FF}" destId="{EA6E1C45-CE74-4A97-95D8-59AC85AE293C}" srcOrd="2" destOrd="0" parTransId="{2A09C247-4425-4442-8B8E-220DFF73B15B}" sibTransId="{F3511FB3-39B0-4ED8-B3C4-DD74F44FB19B}"/>
    <dgm:cxn modelId="{276A3098-DA83-4267-A0AA-88F3967B4B10}" type="presOf" srcId="{7292E738-BCE3-4EB9-805D-2AB3AC8731E6}" destId="{299A1B9B-3BE8-433B-A9A5-79AB9447F4A1}" srcOrd="1" destOrd="0" presId="urn:microsoft.com/office/officeart/2005/8/layout/list1"/>
    <dgm:cxn modelId="{C6AE5BDC-E36D-4BDE-9015-61C07FB25835}" type="presOf" srcId="{6985A20D-9DD8-44E1-9DFF-295D6FDF68FF}" destId="{6B365309-E82A-498C-B972-DE241592FDDF}" srcOrd="0" destOrd="0" presId="urn:microsoft.com/office/officeart/2005/8/layout/list1"/>
    <dgm:cxn modelId="{025DB9FD-1AAC-4C1F-827D-5583AE0379E8}" srcId="{6985A20D-9DD8-44E1-9DFF-295D6FDF68FF}" destId="{7292E738-BCE3-4EB9-805D-2AB3AC8731E6}" srcOrd="0" destOrd="0" parTransId="{CE600064-CF26-465A-97F2-0AD450722E66}" sibTransId="{3F75E3A1-3293-4513-97D9-9ED09316FC08}"/>
    <dgm:cxn modelId="{6FE63B22-E66A-4833-8172-E34DE4CF4461}" type="presOf" srcId="{7292E738-BCE3-4EB9-805D-2AB3AC8731E6}" destId="{BA4115CC-D0A6-4E62-99F8-71E2EAD16D06}" srcOrd="0" destOrd="0" presId="urn:microsoft.com/office/officeart/2005/8/layout/list1"/>
    <dgm:cxn modelId="{D86C01BB-F477-4C85-B903-DD244CCD782F}" type="presOf" srcId="{8306B66A-F900-4DE4-B886-A1F4B6A036CE}" destId="{484B04A8-5CEF-4E63-99C6-01CCF1EA15F1}" srcOrd="1" destOrd="0" presId="urn:microsoft.com/office/officeart/2005/8/layout/list1"/>
    <dgm:cxn modelId="{B8E35B72-7F2C-4DED-A69F-82C359216CDB}" srcId="{6985A20D-9DD8-44E1-9DFF-295D6FDF68FF}" destId="{EEA9A49E-E9A0-4FFD-8B64-C43F064E59B0}" srcOrd="3" destOrd="0" parTransId="{4E65A73B-3EB6-4254-B972-7BA00C7DE242}" sibTransId="{0202A6CC-30B0-416A-838D-B93E69D61507}"/>
    <dgm:cxn modelId="{17841094-BD90-406E-BADE-2FE7A39248C1}" type="presParOf" srcId="{6B365309-E82A-498C-B972-DE241592FDDF}" destId="{8A358429-5434-4CBB-8B76-C4F1643CE55E}" srcOrd="0" destOrd="0" presId="urn:microsoft.com/office/officeart/2005/8/layout/list1"/>
    <dgm:cxn modelId="{4F28124A-57DD-4ADA-8A1F-E072CFCF91B0}" type="presParOf" srcId="{8A358429-5434-4CBB-8B76-C4F1643CE55E}" destId="{BA4115CC-D0A6-4E62-99F8-71E2EAD16D06}" srcOrd="0" destOrd="0" presId="urn:microsoft.com/office/officeart/2005/8/layout/list1"/>
    <dgm:cxn modelId="{52ACFD8F-9528-4A4F-B408-60B25891C62C}" type="presParOf" srcId="{8A358429-5434-4CBB-8B76-C4F1643CE55E}" destId="{299A1B9B-3BE8-433B-A9A5-79AB9447F4A1}" srcOrd="1" destOrd="0" presId="urn:microsoft.com/office/officeart/2005/8/layout/list1"/>
    <dgm:cxn modelId="{377C1B9D-92CD-494E-9087-86D38BE62E9B}" type="presParOf" srcId="{6B365309-E82A-498C-B972-DE241592FDDF}" destId="{4C85A308-1A0F-40C5-8BDA-3FD796A31D55}" srcOrd="1" destOrd="0" presId="urn:microsoft.com/office/officeart/2005/8/layout/list1"/>
    <dgm:cxn modelId="{6A9C9EC3-852A-48EB-B48F-A21D444080BE}" type="presParOf" srcId="{6B365309-E82A-498C-B972-DE241592FDDF}" destId="{8DE66E58-A02E-4293-95F1-C8A24E3FC385}" srcOrd="2" destOrd="0" presId="urn:microsoft.com/office/officeart/2005/8/layout/list1"/>
    <dgm:cxn modelId="{BA0CAE74-37EF-42C0-8A06-7AC90E1C4C84}" type="presParOf" srcId="{6B365309-E82A-498C-B972-DE241592FDDF}" destId="{2C337205-75F9-402E-AE07-9B3D01124CFC}" srcOrd="3" destOrd="0" presId="urn:microsoft.com/office/officeart/2005/8/layout/list1"/>
    <dgm:cxn modelId="{55D46096-DEB3-4A14-83D6-024A5AB4939B}" type="presParOf" srcId="{6B365309-E82A-498C-B972-DE241592FDDF}" destId="{62EE5DE9-E0F5-4890-B2A5-427D912B946F}" srcOrd="4" destOrd="0" presId="urn:microsoft.com/office/officeart/2005/8/layout/list1"/>
    <dgm:cxn modelId="{BF5F9BF6-AE4E-4330-8BEC-6F6A800B4B20}" type="presParOf" srcId="{62EE5DE9-E0F5-4890-B2A5-427D912B946F}" destId="{7A6BF851-042A-464C-81DF-B11ECBB9F5FE}" srcOrd="0" destOrd="0" presId="urn:microsoft.com/office/officeart/2005/8/layout/list1"/>
    <dgm:cxn modelId="{7FFAC256-4DCA-437F-AEEF-4B77E980B563}" type="presParOf" srcId="{62EE5DE9-E0F5-4890-B2A5-427D912B946F}" destId="{484B04A8-5CEF-4E63-99C6-01CCF1EA15F1}" srcOrd="1" destOrd="0" presId="urn:microsoft.com/office/officeart/2005/8/layout/list1"/>
    <dgm:cxn modelId="{C22A277E-7303-4ED1-B4CD-FF07E8067608}" type="presParOf" srcId="{6B365309-E82A-498C-B972-DE241592FDDF}" destId="{C4576145-FD64-4E73-819E-A6B951D7F4B5}" srcOrd="5" destOrd="0" presId="urn:microsoft.com/office/officeart/2005/8/layout/list1"/>
    <dgm:cxn modelId="{A155413C-D98C-401A-8C79-956808D0D6DB}" type="presParOf" srcId="{6B365309-E82A-498C-B972-DE241592FDDF}" destId="{5744D116-7753-432B-A2C4-114DA0F6C146}" srcOrd="6" destOrd="0" presId="urn:microsoft.com/office/officeart/2005/8/layout/list1"/>
    <dgm:cxn modelId="{8AF064A3-BD89-4DFC-A47D-22837FD82A10}" type="presParOf" srcId="{6B365309-E82A-498C-B972-DE241592FDDF}" destId="{88A426E0-1192-4317-ACC4-038B5AFC15A8}" srcOrd="7" destOrd="0" presId="urn:microsoft.com/office/officeart/2005/8/layout/list1"/>
    <dgm:cxn modelId="{ACD7E88D-A218-407C-A3A2-B66EA1BB656D}" type="presParOf" srcId="{6B365309-E82A-498C-B972-DE241592FDDF}" destId="{963D85C1-8585-40F5-A9DA-6184293A22D4}" srcOrd="8" destOrd="0" presId="urn:microsoft.com/office/officeart/2005/8/layout/list1"/>
    <dgm:cxn modelId="{DE75C117-64AD-488B-AF66-33E90FD1CC5E}" type="presParOf" srcId="{963D85C1-8585-40F5-A9DA-6184293A22D4}" destId="{2975A08A-8EEE-4B4A-A0B5-F7253AF13252}" srcOrd="0" destOrd="0" presId="urn:microsoft.com/office/officeart/2005/8/layout/list1"/>
    <dgm:cxn modelId="{CFF53583-D79F-4E4B-BC17-E78A75C9931B}" type="presParOf" srcId="{963D85C1-8585-40F5-A9DA-6184293A22D4}" destId="{F8D6E8EB-2AF2-4396-905E-E894E696AC15}" srcOrd="1" destOrd="0" presId="urn:microsoft.com/office/officeart/2005/8/layout/list1"/>
    <dgm:cxn modelId="{04FAD0E3-A3BA-4381-BE95-93372F915872}" type="presParOf" srcId="{6B365309-E82A-498C-B972-DE241592FDDF}" destId="{EA77F1A0-208D-4ACE-AB0D-BC909A46296D}" srcOrd="9" destOrd="0" presId="urn:microsoft.com/office/officeart/2005/8/layout/list1"/>
    <dgm:cxn modelId="{16F17CFF-97B1-417A-A54F-F670D95DF255}" type="presParOf" srcId="{6B365309-E82A-498C-B972-DE241592FDDF}" destId="{6617E7B4-83B8-4BC7-A3EA-50DAC0331BE6}" srcOrd="10" destOrd="0" presId="urn:microsoft.com/office/officeart/2005/8/layout/list1"/>
    <dgm:cxn modelId="{5ADC52ED-253D-4A72-A5A4-34BD7A68EAA2}" type="presParOf" srcId="{6B365309-E82A-498C-B972-DE241592FDDF}" destId="{A570D097-4B87-486D-9206-2EAAB25BA86F}" srcOrd="11" destOrd="0" presId="urn:microsoft.com/office/officeart/2005/8/layout/list1"/>
    <dgm:cxn modelId="{8450590A-D2C0-4A6F-8A83-EA80470A2C11}" type="presParOf" srcId="{6B365309-E82A-498C-B972-DE241592FDDF}" destId="{4A2A07BC-6B20-4A59-A63F-B1571BBAB3A5}" srcOrd="12" destOrd="0" presId="urn:microsoft.com/office/officeart/2005/8/layout/list1"/>
    <dgm:cxn modelId="{7778FE85-6E8B-4536-A2A4-20167C626E0B}" type="presParOf" srcId="{4A2A07BC-6B20-4A59-A63F-B1571BBAB3A5}" destId="{D2F4FE3A-0B53-4D96-97FF-F78A39BA1344}" srcOrd="0" destOrd="0" presId="urn:microsoft.com/office/officeart/2005/8/layout/list1"/>
    <dgm:cxn modelId="{9B3A219F-142D-489B-859D-B9EF5308ED9A}" type="presParOf" srcId="{4A2A07BC-6B20-4A59-A63F-B1571BBAB3A5}" destId="{7D2AE189-8FC9-4C08-98B3-293EE2681021}" srcOrd="1" destOrd="0" presId="urn:microsoft.com/office/officeart/2005/8/layout/list1"/>
    <dgm:cxn modelId="{168A2E83-C4E9-4B35-877C-29FF646EBB2B}" type="presParOf" srcId="{6B365309-E82A-498C-B972-DE241592FDDF}" destId="{C17D2DDB-14C0-41FA-94FE-79CFDD99497F}" srcOrd="13" destOrd="0" presId="urn:microsoft.com/office/officeart/2005/8/layout/list1"/>
    <dgm:cxn modelId="{3213E058-2CC5-4C22-AAD1-10989593F10F}" type="presParOf" srcId="{6B365309-E82A-498C-B972-DE241592FDDF}" destId="{67166F4D-E8B3-42E9-ACB7-4168F66D521C}" srcOrd="14" destOrd="0" presId="urn:microsoft.com/office/officeart/2005/8/layout/list1"/>
    <dgm:cxn modelId="{1DAB25EB-22C9-4D27-A500-ED68E0EF29D8}" type="presParOf" srcId="{6B365309-E82A-498C-B972-DE241592FDDF}" destId="{1B92F610-D226-4527-B00D-30E6C27FD36E}" srcOrd="15" destOrd="0" presId="urn:microsoft.com/office/officeart/2005/8/layout/list1"/>
    <dgm:cxn modelId="{E0AEA657-3AA4-4FEE-AF81-81423AFDF7BC}" type="presParOf" srcId="{6B365309-E82A-498C-B972-DE241592FDDF}" destId="{290C2026-522E-4E90-92E2-771680D15389}" srcOrd="16" destOrd="0" presId="urn:microsoft.com/office/officeart/2005/8/layout/list1"/>
    <dgm:cxn modelId="{23132B87-5E1F-4DE8-A5E7-C4A99ACEB384}" type="presParOf" srcId="{290C2026-522E-4E90-92E2-771680D15389}" destId="{5A1CD568-EC33-4CEA-8FF5-FA6B84AD3FAA}" srcOrd="0" destOrd="0" presId="urn:microsoft.com/office/officeart/2005/8/layout/list1"/>
    <dgm:cxn modelId="{1F494EB5-625E-44C6-A72C-BB7E8DABF5A8}" type="presParOf" srcId="{290C2026-522E-4E90-92E2-771680D15389}" destId="{0AF52F78-ACBE-4D67-9FF6-668C13824FDD}" srcOrd="1" destOrd="0" presId="urn:microsoft.com/office/officeart/2005/8/layout/list1"/>
    <dgm:cxn modelId="{6F0A7F4A-4A59-4A29-A30D-7D0F27638FBA}" type="presParOf" srcId="{6B365309-E82A-498C-B972-DE241592FDDF}" destId="{045507FF-5B04-4D6C-B3C5-3B1D65825FFF}" srcOrd="17" destOrd="0" presId="urn:microsoft.com/office/officeart/2005/8/layout/list1"/>
    <dgm:cxn modelId="{CCE71589-F852-4394-9D60-25D3FBD2FF3D}" type="presParOf" srcId="{6B365309-E82A-498C-B972-DE241592FDDF}" destId="{949F0422-189D-4C59-941C-0F1010C86EA3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C1A746-A089-4695-9770-A4EE1C08847C}">
      <dsp:nvSpPr>
        <dsp:cNvPr id="0" name=""/>
        <dsp:cNvSpPr/>
      </dsp:nvSpPr>
      <dsp:spPr>
        <a:xfrm>
          <a:off x="0" y="295221"/>
          <a:ext cx="8229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542F23-F1ED-4592-AB45-CC5983169AD5}">
      <dsp:nvSpPr>
        <dsp:cNvPr id="0" name=""/>
        <dsp:cNvSpPr/>
      </dsp:nvSpPr>
      <dsp:spPr>
        <a:xfrm>
          <a:off x="411480" y="118101"/>
          <a:ext cx="57607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Mediassist</a:t>
          </a:r>
          <a:endParaRPr lang="en-US" sz="1200" kern="1200" dirty="0"/>
        </a:p>
      </dsp:txBody>
      <dsp:txXfrm>
        <a:off x="411480" y="118101"/>
        <a:ext cx="5760720" cy="354240"/>
      </dsp:txXfrm>
    </dsp:sp>
    <dsp:sp modelId="{D3D4BC57-D1C7-4D55-B407-CF8B482F141A}">
      <dsp:nvSpPr>
        <dsp:cNvPr id="0" name=""/>
        <dsp:cNvSpPr/>
      </dsp:nvSpPr>
      <dsp:spPr>
        <a:xfrm>
          <a:off x="0" y="839541"/>
          <a:ext cx="8229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F1C277-3C13-4CC0-8677-73324F370210}">
      <dsp:nvSpPr>
        <dsp:cNvPr id="0" name=""/>
        <dsp:cNvSpPr/>
      </dsp:nvSpPr>
      <dsp:spPr>
        <a:xfrm>
          <a:off x="411480" y="662421"/>
          <a:ext cx="57607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United Healthcare</a:t>
          </a:r>
          <a:endParaRPr lang="en-US" sz="1200" kern="1200" dirty="0"/>
        </a:p>
      </dsp:txBody>
      <dsp:txXfrm>
        <a:off x="411480" y="662421"/>
        <a:ext cx="5760720" cy="354240"/>
      </dsp:txXfrm>
    </dsp:sp>
    <dsp:sp modelId="{1FCED6ED-5759-46DD-B12A-89E1D42B026E}">
      <dsp:nvSpPr>
        <dsp:cNvPr id="0" name=""/>
        <dsp:cNvSpPr/>
      </dsp:nvSpPr>
      <dsp:spPr>
        <a:xfrm>
          <a:off x="0" y="1383861"/>
          <a:ext cx="8229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FAB880-34FD-4B87-8F4B-96BFAEB5C06D}">
      <dsp:nvSpPr>
        <dsp:cNvPr id="0" name=""/>
        <dsp:cNvSpPr/>
      </dsp:nvSpPr>
      <dsp:spPr>
        <a:xfrm>
          <a:off x="411480" y="1206741"/>
          <a:ext cx="57607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Dedicated Healthcare</a:t>
          </a:r>
          <a:endParaRPr lang="en-US" sz="1200" kern="1200" dirty="0"/>
        </a:p>
      </dsp:txBody>
      <dsp:txXfrm>
        <a:off x="411480" y="1206741"/>
        <a:ext cx="5760720" cy="354240"/>
      </dsp:txXfrm>
    </dsp:sp>
    <dsp:sp modelId="{13272869-774F-47A1-A8FD-5BC7B2746884}">
      <dsp:nvSpPr>
        <dsp:cNvPr id="0" name=""/>
        <dsp:cNvSpPr/>
      </dsp:nvSpPr>
      <dsp:spPr>
        <a:xfrm>
          <a:off x="0" y="1928181"/>
          <a:ext cx="8229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6ABDE4-3766-46B1-9954-D8593D10E1C7}">
      <dsp:nvSpPr>
        <dsp:cNvPr id="0" name=""/>
        <dsp:cNvSpPr/>
      </dsp:nvSpPr>
      <dsp:spPr>
        <a:xfrm>
          <a:off x="411480" y="1751061"/>
          <a:ext cx="57607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ICICI Lombard</a:t>
          </a:r>
          <a:endParaRPr lang="en-US" sz="1200" kern="1200" dirty="0"/>
        </a:p>
      </dsp:txBody>
      <dsp:txXfrm>
        <a:off x="411480" y="1751061"/>
        <a:ext cx="5760720" cy="354240"/>
      </dsp:txXfrm>
    </dsp:sp>
    <dsp:sp modelId="{35ABA89C-0BC8-4F75-BBA5-2D821CFF94C8}">
      <dsp:nvSpPr>
        <dsp:cNvPr id="0" name=""/>
        <dsp:cNvSpPr/>
      </dsp:nvSpPr>
      <dsp:spPr>
        <a:xfrm>
          <a:off x="0" y="2472501"/>
          <a:ext cx="8229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514F64-301B-477E-8BD0-D23C0BF044EA}">
      <dsp:nvSpPr>
        <dsp:cNvPr id="0" name=""/>
        <dsp:cNvSpPr/>
      </dsp:nvSpPr>
      <dsp:spPr>
        <a:xfrm>
          <a:off x="411480" y="2295381"/>
          <a:ext cx="57607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FHPL</a:t>
          </a:r>
          <a:endParaRPr lang="en-US" sz="1200" kern="1200" dirty="0"/>
        </a:p>
      </dsp:txBody>
      <dsp:txXfrm>
        <a:off x="411480" y="2295381"/>
        <a:ext cx="5760720" cy="354240"/>
      </dsp:txXfrm>
    </dsp:sp>
    <dsp:sp modelId="{FFCA4709-0434-4AFB-B9FB-CC9198D6043C}">
      <dsp:nvSpPr>
        <dsp:cNvPr id="0" name=""/>
        <dsp:cNvSpPr/>
      </dsp:nvSpPr>
      <dsp:spPr>
        <a:xfrm>
          <a:off x="0" y="3016821"/>
          <a:ext cx="8229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32108F-6E5B-4C1A-944C-24A08D6E7C44}">
      <dsp:nvSpPr>
        <dsp:cNvPr id="0" name=""/>
        <dsp:cNvSpPr/>
      </dsp:nvSpPr>
      <dsp:spPr>
        <a:xfrm>
          <a:off x="411480" y="2839701"/>
          <a:ext cx="57607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Emeditek</a:t>
          </a:r>
          <a:r>
            <a:rPr lang="en-US" sz="1200" kern="1200" dirty="0" smtClean="0"/>
            <a:t> TPA Ltd</a:t>
          </a:r>
          <a:endParaRPr lang="en-US" sz="1200" kern="1200" dirty="0"/>
        </a:p>
      </dsp:txBody>
      <dsp:txXfrm>
        <a:off x="411480" y="2839701"/>
        <a:ext cx="5760720" cy="354240"/>
      </dsp:txXfrm>
    </dsp:sp>
    <dsp:sp modelId="{6636C017-87B7-420D-8443-6FCA2AEC63B1}">
      <dsp:nvSpPr>
        <dsp:cNvPr id="0" name=""/>
        <dsp:cNvSpPr/>
      </dsp:nvSpPr>
      <dsp:spPr>
        <a:xfrm>
          <a:off x="0" y="3561141"/>
          <a:ext cx="8229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256A14-FEF8-41B2-A5BA-A837B7698983}">
      <dsp:nvSpPr>
        <dsp:cNvPr id="0" name=""/>
        <dsp:cNvSpPr/>
      </dsp:nvSpPr>
      <dsp:spPr>
        <a:xfrm>
          <a:off x="411480" y="3384021"/>
          <a:ext cx="57607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TTK Healthcare</a:t>
          </a:r>
          <a:endParaRPr lang="en-US" sz="1200" kern="1200" dirty="0"/>
        </a:p>
      </dsp:txBody>
      <dsp:txXfrm>
        <a:off x="411480" y="3384021"/>
        <a:ext cx="5760720" cy="354240"/>
      </dsp:txXfrm>
    </dsp:sp>
    <dsp:sp modelId="{13C234DF-ABCD-490C-B509-D2ABB2477D97}">
      <dsp:nvSpPr>
        <dsp:cNvPr id="0" name=""/>
        <dsp:cNvSpPr/>
      </dsp:nvSpPr>
      <dsp:spPr>
        <a:xfrm>
          <a:off x="0" y="4105461"/>
          <a:ext cx="8229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3D4AA7-6481-415F-AA67-7CC8B78AEE05}">
      <dsp:nvSpPr>
        <dsp:cNvPr id="0" name=""/>
        <dsp:cNvSpPr/>
      </dsp:nvSpPr>
      <dsp:spPr>
        <a:xfrm>
          <a:off x="411480" y="3928341"/>
          <a:ext cx="57607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Max </a:t>
          </a:r>
          <a:r>
            <a:rPr lang="en-US" sz="1200" kern="1200" dirty="0" err="1" smtClean="0"/>
            <a:t>Bupa</a:t>
          </a:r>
          <a:endParaRPr lang="en-US" sz="1200" kern="1200" dirty="0"/>
        </a:p>
      </dsp:txBody>
      <dsp:txXfrm>
        <a:off x="411480" y="3928341"/>
        <a:ext cx="5760720" cy="3542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DE66E58-A02E-4293-95F1-C8A24E3FC385}">
      <dsp:nvSpPr>
        <dsp:cNvPr id="0" name=""/>
        <dsp:cNvSpPr/>
      </dsp:nvSpPr>
      <dsp:spPr>
        <a:xfrm>
          <a:off x="0" y="305079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9A1B9B-3BE8-433B-A9A5-79AB9447F4A1}">
      <dsp:nvSpPr>
        <dsp:cNvPr id="0" name=""/>
        <dsp:cNvSpPr/>
      </dsp:nvSpPr>
      <dsp:spPr>
        <a:xfrm>
          <a:off x="304800" y="39399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Approve</a:t>
          </a:r>
          <a:endParaRPr lang="en-US" sz="1800" kern="1200" dirty="0"/>
        </a:p>
      </dsp:txBody>
      <dsp:txXfrm>
        <a:off x="304800" y="39399"/>
        <a:ext cx="4267200" cy="531360"/>
      </dsp:txXfrm>
    </dsp:sp>
    <dsp:sp modelId="{5744D116-7753-432B-A2C4-114DA0F6C146}">
      <dsp:nvSpPr>
        <dsp:cNvPr id="0" name=""/>
        <dsp:cNvSpPr/>
      </dsp:nvSpPr>
      <dsp:spPr>
        <a:xfrm>
          <a:off x="0" y="1121559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4B04A8-5CEF-4E63-99C6-01CCF1EA15F1}">
      <dsp:nvSpPr>
        <dsp:cNvPr id="0" name=""/>
        <dsp:cNvSpPr/>
      </dsp:nvSpPr>
      <dsp:spPr>
        <a:xfrm>
          <a:off x="304800" y="855879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Denied</a:t>
          </a:r>
          <a:endParaRPr lang="en-US" sz="1800" kern="1200" dirty="0"/>
        </a:p>
      </dsp:txBody>
      <dsp:txXfrm>
        <a:off x="304800" y="855879"/>
        <a:ext cx="4267200" cy="531360"/>
      </dsp:txXfrm>
    </dsp:sp>
    <dsp:sp modelId="{6617E7B4-83B8-4BC7-A3EA-50DAC0331BE6}">
      <dsp:nvSpPr>
        <dsp:cNvPr id="0" name=""/>
        <dsp:cNvSpPr/>
      </dsp:nvSpPr>
      <dsp:spPr>
        <a:xfrm>
          <a:off x="0" y="1938039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D6E8EB-2AF2-4396-905E-E894E696AC15}">
      <dsp:nvSpPr>
        <dsp:cNvPr id="0" name=""/>
        <dsp:cNvSpPr/>
      </dsp:nvSpPr>
      <dsp:spPr>
        <a:xfrm>
          <a:off x="304800" y="1672359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Need More Info</a:t>
          </a:r>
          <a:endParaRPr lang="en-US" sz="1800" kern="1200" dirty="0"/>
        </a:p>
      </dsp:txBody>
      <dsp:txXfrm>
        <a:off x="304800" y="1672359"/>
        <a:ext cx="4267200" cy="531360"/>
      </dsp:txXfrm>
    </dsp:sp>
    <dsp:sp modelId="{67166F4D-E8B3-42E9-ACB7-4168F66D521C}">
      <dsp:nvSpPr>
        <dsp:cNvPr id="0" name=""/>
        <dsp:cNvSpPr/>
      </dsp:nvSpPr>
      <dsp:spPr>
        <a:xfrm>
          <a:off x="0" y="2754520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2AE189-8FC9-4C08-98B3-293EE2681021}">
      <dsp:nvSpPr>
        <dsp:cNvPr id="0" name=""/>
        <dsp:cNvSpPr/>
      </dsp:nvSpPr>
      <dsp:spPr>
        <a:xfrm>
          <a:off x="304800" y="2488839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Cancelled</a:t>
          </a:r>
          <a:endParaRPr lang="en-US" sz="1800" kern="1200" dirty="0"/>
        </a:p>
      </dsp:txBody>
      <dsp:txXfrm>
        <a:off x="304800" y="2488839"/>
        <a:ext cx="4267200" cy="531360"/>
      </dsp:txXfrm>
    </dsp:sp>
    <dsp:sp modelId="{949F0422-189D-4C59-941C-0F1010C86EA3}">
      <dsp:nvSpPr>
        <dsp:cNvPr id="0" name=""/>
        <dsp:cNvSpPr/>
      </dsp:nvSpPr>
      <dsp:spPr>
        <a:xfrm>
          <a:off x="0" y="3571000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F52F78-ACBE-4D67-9FF6-668C13824FDD}">
      <dsp:nvSpPr>
        <dsp:cNvPr id="0" name=""/>
        <dsp:cNvSpPr/>
      </dsp:nvSpPr>
      <dsp:spPr>
        <a:xfrm>
          <a:off x="304800" y="3305320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Enhanced</a:t>
          </a:r>
          <a:endParaRPr lang="en-US" sz="1800" kern="1200" dirty="0"/>
        </a:p>
      </dsp:txBody>
      <dsp:txXfrm>
        <a:off x="304800" y="3305320"/>
        <a:ext cx="4267200" cy="531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9AC7B-B01D-4093-8CDC-1681AD162D75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E96EA0-EFA4-4AEC-97C8-81961A27A4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B7090A-B2C9-4E63-A5AB-2F202DC92006}" type="slidenum">
              <a:rPr lang="en-IN" smtClean="0">
                <a:cs typeface="Arial" pitchFamily="34" charset="0"/>
              </a:rPr>
              <a:pPr/>
              <a:t>8</a:t>
            </a:fld>
            <a:endParaRPr lang="en-IN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4CB2FD-6252-47A9-AF69-46C210A8B57D}" type="slidenum">
              <a:rPr lang="en-US" smtClean="0">
                <a:latin typeface="Arial" charset="0"/>
                <a:cs typeface="Arial" charset="0"/>
              </a:rPr>
              <a:pPr/>
              <a:t>31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9939" name="Rectangle 7"/>
          <p:cNvSpPr txBox="1">
            <a:spLocks noGrp="1" noChangeArrowheads="1"/>
          </p:cNvSpPr>
          <p:nvPr/>
        </p:nvSpPr>
        <p:spPr bwMode="auto">
          <a:xfrm>
            <a:off x="3884414" y="8685894"/>
            <a:ext cx="2972098" cy="456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 defTabSz="914485"/>
            <a:fld id="{12E2FFF6-5776-40DC-95D6-A3639E44B5ED}" type="slidenum">
              <a:rPr lang="en-US" sz="1200"/>
              <a:pPr algn="r" defTabSz="914485"/>
              <a:t>31</a:t>
            </a:fld>
            <a:endParaRPr lang="en-US" sz="1200" dirty="0"/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119.82.96.198:8080/jspui/bitstream/123456789/4941/1/gopi%20final%20project.pdf" TargetMode="External"/><Relationship Id="rId2" Type="http://schemas.openxmlformats.org/officeDocument/2006/relationships/hyperlink" Target="http://www.comhealthins.org/Publications/TPA_HI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" TargetMode="External"/><Relationship Id="rId5" Type="http://schemas.openxmlformats.org/officeDocument/2006/relationships/hyperlink" Target="http://whoindia.org/linkfiles/commision_on_macroeconomic_and_health_health_insurance_in_india.pdf" TargetMode="External"/><Relationship Id="rId4" Type="http://schemas.openxmlformats.org/officeDocument/2006/relationships/hyperlink" Target="http://www.searo.who.int/linkfiles/social_health_insurance_an2.pdf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     Dissertation </a:t>
            </a:r>
            <a:br>
              <a:rPr lang="en-US" dirty="0" smtClean="0"/>
            </a:br>
            <a:r>
              <a:rPr lang="en-US" dirty="0" smtClean="0"/>
              <a:t>in</a:t>
            </a:r>
            <a:br>
              <a:rPr lang="en-US" dirty="0" smtClean="0"/>
            </a:br>
            <a:r>
              <a:rPr lang="en-US" dirty="0" smtClean="0"/>
              <a:t>Health Sprint Networks, Bangalore</a:t>
            </a:r>
          </a:p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algn="ctr">
              <a:buNone/>
            </a:pPr>
            <a:endParaRPr lang="en-US" sz="2000" dirty="0" smtClean="0"/>
          </a:p>
          <a:p>
            <a:pPr algn="ctr">
              <a:buNone/>
            </a:pPr>
            <a:r>
              <a:rPr lang="en-US" sz="2000" dirty="0" smtClean="0"/>
              <a:t>       (January 10 2012 to April 10 2012)</a:t>
            </a:r>
          </a:p>
          <a:p>
            <a:pPr algn="ctr">
              <a:buNone/>
            </a:pPr>
            <a:r>
              <a:rPr lang="en-US" sz="2600" dirty="0" smtClean="0"/>
              <a:t>       Project Report on:</a:t>
            </a:r>
          </a:p>
          <a:p>
            <a:pPr algn="ctr">
              <a:buNone/>
            </a:pPr>
            <a:endParaRPr lang="en-US" sz="2600" dirty="0" smtClean="0"/>
          </a:p>
          <a:p>
            <a:pPr algn="ctr">
              <a:buNone/>
            </a:pPr>
            <a:r>
              <a:rPr lang="en-US" sz="2800" b="1" dirty="0" smtClean="0"/>
              <a:t>Trend Analysis of TAT of Health Insurance TPA Claims for the Period Jan -March 2012</a:t>
            </a:r>
          </a:p>
          <a:p>
            <a:pPr algn="ctr">
              <a:buNone/>
            </a:pPr>
            <a:endParaRPr lang="en-US" sz="2800" b="1" dirty="0" smtClean="0"/>
          </a:p>
          <a:p>
            <a:pPr algn="ctr">
              <a:buNone/>
            </a:pPr>
            <a:r>
              <a:rPr lang="en-US" sz="2400" b="1" dirty="0" smtClean="0"/>
              <a:t>Presented By:</a:t>
            </a:r>
          </a:p>
          <a:p>
            <a:pPr algn="ctr">
              <a:buNone/>
            </a:pPr>
            <a:r>
              <a:rPr lang="en-US" sz="2400" b="1" dirty="0" err="1" smtClean="0"/>
              <a:t>Medha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Guglani</a:t>
            </a:r>
            <a:endParaRPr lang="en-US" sz="24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1676400"/>
            <a:ext cx="137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u="sng" dirty="0" smtClean="0"/>
              <a:t>Process Solution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86FBDE-9BC8-425E-8B27-C62DF9CBA391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524000"/>
            <a:ext cx="8534400" cy="4724400"/>
          </a:xfrm>
        </p:spPr>
        <p:txBody>
          <a:bodyPr rtlCol="0"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u="sng" dirty="0" smtClean="0">
                <a:solidFill>
                  <a:schemeClr val="tx2">
                    <a:lumMod val="75000"/>
                  </a:schemeClr>
                </a:solidFill>
              </a:rPr>
              <a:t>iSprint – Provider – Payer Health Insurance Data Exchange Platform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 algn="just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iSprint would serve as a platform and synchronize the efforts of the Member (Patient), Provider (Hospital) and Payer (Insurance Company)</a:t>
            </a:r>
          </a:p>
          <a:p>
            <a:pPr lvl="1" algn="just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iSprint would keep a mapped flow of data</a:t>
            </a:r>
          </a:p>
          <a:p>
            <a:pPr lvl="1" algn="just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iSprint would ensure that there is no loss of information</a:t>
            </a:r>
          </a:p>
          <a:p>
            <a:pPr lvl="1" algn="just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iSprint would serve Accountability and Traceability </a:t>
            </a:r>
          </a:p>
          <a:p>
            <a:pPr lvl="1" algn="just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iSprint would reduce the total turnaround time involved in sending the documents by the hospital and receiving the final judgment by Insurance Co/TPA.</a:t>
            </a:r>
          </a:p>
          <a:p>
            <a:pPr lvl="1" algn="just" eaLnBrk="1" fontAlgn="auto" hangingPunct="1">
              <a:spcAft>
                <a:spcPts val="0"/>
              </a:spcAft>
              <a:defRPr/>
            </a:pPr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8600"/>
            <a:ext cx="137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457200" y="990600"/>
            <a:ext cx="8382000" cy="525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9EE0C0-0EC4-43A2-9AC2-E74D54C74E3F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57400" y="152400"/>
            <a:ext cx="6248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ISprint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Connecting All Stake 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Holders</a:t>
            </a:r>
            <a:endParaRPr lang="en-IN" sz="3200" dirty="0">
              <a:solidFill>
                <a:schemeClr val="tx2">
                  <a:lumMod val="75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14800" y="3429000"/>
            <a:ext cx="1295400" cy="53340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iSprint</a:t>
            </a:r>
          </a:p>
        </p:txBody>
      </p:sp>
      <p:pic>
        <p:nvPicPr>
          <p:cNvPr id="6155" name="Picture 22" descr="tp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5105400"/>
            <a:ext cx="18288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1447800" y="1447800"/>
            <a:ext cx="790575" cy="990600"/>
            <a:chOff x="304800" y="1447800"/>
            <a:chExt cx="790729" cy="1176754"/>
          </a:xfrm>
        </p:grpSpPr>
        <p:pic>
          <p:nvPicPr>
            <p:cNvPr id="6162" name="Picture 24" descr="11971019011240434834msewtz_Business_Person.svg.hi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7200" y="1447800"/>
              <a:ext cx="497222" cy="914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63" name="TextBox 25"/>
            <p:cNvSpPr txBox="1">
              <a:spLocks noChangeArrowheads="1"/>
            </p:cNvSpPr>
            <p:nvPr/>
          </p:nvSpPr>
          <p:spPr bwMode="auto">
            <a:xfrm>
              <a:off x="304800" y="2286000"/>
              <a:ext cx="79072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Patient</a:t>
              </a:r>
              <a:endParaRPr lang="en-IN" sz="1600" b="1"/>
            </a:p>
          </p:txBody>
        </p:sp>
      </p:grpSp>
      <p:pic>
        <p:nvPicPr>
          <p:cNvPr id="6157" name="Picture 27" descr="index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1371600"/>
            <a:ext cx="12477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2743200" y="1143000"/>
            <a:ext cx="32004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Provides information to the provider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6162" idx="3"/>
          </p:cNvCxnSpPr>
          <p:nvPr/>
        </p:nvCxnSpPr>
        <p:spPr>
          <a:xfrm flipV="1">
            <a:off x="2097295" y="1828800"/>
            <a:ext cx="3846305" cy="3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019800" y="2895600"/>
            <a:ext cx="27432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Provides  information in a particular digital format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5181600" y="2209800"/>
            <a:ext cx="12954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3200400" y="4038600"/>
            <a:ext cx="13716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733800" y="4953000"/>
            <a:ext cx="35052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Receives the data in a particular format and digital data is visible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1295400" y="4191000"/>
            <a:ext cx="2209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Response is mapped and sent 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895600" y="2057400"/>
            <a:ext cx="2362200" cy="762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Receives the claim from insurance company/TPA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457200" y="3048000"/>
            <a:ext cx="27432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Receives the response of the TPA via email/SMS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2971800" y="3886200"/>
            <a:ext cx="12954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4648200" y="2209800"/>
            <a:ext cx="12954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 flipV="1">
            <a:off x="2209800" y="2438400"/>
            <a:ext cx="19050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 animBg="1"/>
      <p:bldP spid="25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13542" b="43750"/>
          <a:stretch>
            <a:fillRect/>
          </a:stretch>
        </p:blipFill>
        <p:spPr bwMode="auto">
          <a:xfrm>
            <a:off x="304800" y="457200"/>
            <a:ext cx="8610600" cy="61721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TPAs/Insurance Companies in HS Network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562600"/>
          </a:xfrm>
        </p:spPr>
        <p:txBody>
          <a:bodyPr/>
          <a:lstStyle/>
          <a:p>
            <a:r>
              <a:rPr lang="en-US" dirty="0" smtClean="0"/>
              <a:t>Data </a:t>
            </a:r>
            <a:r>
              <a:rPr lang="en-US" dirty="0" smtClean="0"/>
              <a:t>was collected from all the seven payers as listed below</a:t>
            </a:r>
            <a:r>
              <a:rPr lang="en-US" dirty="0" smtClean="0"/>
              <a:t>.</a:t>
            </a:r>
          </a:p>
          <a:p>
            <a:r>
              <a:rPr lang="en-US" dirty="0" smtClean="0"/>
              <a:t>Quantitative analysis of TAT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274320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January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February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March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FHPL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Mediassist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TTK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2078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Emeditek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UHC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ICICI Lombard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Results and Findings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Number of TPA Cases from Jan –Mar 2012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/>
              <a:t>FHPL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143000"/>
          <a:ext cx="85344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Number of TPA Cases from Jan –Mar 2012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Mediassist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838200"/>
          <a:ext cx="86106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Number of TPA Cases from Jan –Mar 2012 TTK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/>
              <a:t>Number of TPA Cases from Jan –Mar 2012 </a:t>
            </a:r>
            <a:r>
              <a:rPr lang="en-US" sz="3200" dirty="0" smtClean="0"/>
              <a:t> ICICI </a:t>
            </a:r>
            <a:r>
              <a:rPr lang="en-US" sz="3200" dirty="0" smtClean="0"/>
              <a:t>Lombard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914400"/>
          <a:ext cx="85344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4864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Internship Report- Organizations Profile, Tasks performed and Learning.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Methodology</a:t>
            </a:r>
            <a:endParaRPr lang="en-US" dirty="0" smtClean="0"/>
          </a:p>
          <a:p>
            <a:r>
              <a:rPr lang="en-US" dirty="0" smtClean="0"/>
              <a:t>Results and Findings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Recommendation</a:t>
            </a:r>
          </a:p>
          <a:p>
            <a:r>
              <a:rPr lang="en-US" dirty="0" smtClean="0"/>
              <a:t>References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3600" dirty="0" smtClean="0"/>
              <a:t>Number of TPA Cases from Jan –Mar 2012 UHC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3600" dirty="0" smtClean="0"/>
              <a:t>Number of TPA Cases from Jan –Mar 2012 DHS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762000"/>
          <a:ext cx="85344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/>
              <a:t>Number of TPA Cases from Jan –Mar 2012 </a:t>
            </a:r>
            <a:r>
              <a:rPr lang="en-US" sz="3200" dirty="0" err="1" smtClean="0"/>
              <a:t>Emeditek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6106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Responses Given by TPAs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200" dirty="0" smtClean="0"/>
              <a:t>Sample of Denied Cases (</a:t>
            </a:r>
            <a:r>
              <a:rPr lang="en-US" sz="3200" dirty="0" err="1" smtClean="0"/>
              <a:t>Mediassist</a:t>
            </a:r>
            <a:r>
              <a:rPr lang="en-US" sz="3200" dirty="0" smtClean="0"/>
              <a:t> Feb)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838201"/>
          <a:ext cx="86106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200"/>
                <a:gridCol w="2870200"/>
                <a:gridCol w="28702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Range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Percentage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of Cases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0-2 hours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2-4 hours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4-8 hours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8-12 hours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&gt;12 hours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0" marR="0" marT="0" marB="0" anchor="b"/>
                </a:tc>
              </a:tr>
              <a:tr h="60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240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1981200" y="3276600"/>
          <a:ext cx="50292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Denial Cases for various TPAs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Reason Identified for the Denial of cases:</a:t>
            </a:r>
          </a:p>
          <a:p>
            <a:pPr lvl="0"/>
            <a:r>
              <a:rPr lang="en-US" sz="2000" dirty="0" smtClean="0"/>
              <a:t>Treatment not covered under policy (Exclusions)</a:t>
            </a:r>
          </a:p>
          <a:p>
            <a:pPr lvl="0"/>
            <a:r>
              <a:rPr lang="en-US" sz="2000" dirty="0" smtClean="0"/>
              <a:t>Policy expired or not renewed</a:t>
            </a:r>
          </a:p>
          <a:p>
            <a:pPr lvl="0"/>
            <a:r>
              <a:rPr lang="en-US" sz="2000" dirty="0" smtClean="0"/>
              <a:t>Cashless not utilized by the patient</a:t>
            </a:r>
          </a:p>
          <a:p>
            <a:pPr lvl="0"/>
            <a:r>
              <a:rPr lang="en-US" sz="2000" dirty="0" smtClean="0"/>
              <a:t>Sum Insured exhausted</a:t>
            </a:r>
          </a:p>
          <a:p>
            <a:pPr lvl="0"/>
            <a:r>
              <a:rPr lang="en-US" sz="2000" dirty="0" smtClean="0"/>
              <a:t>Enhancement not possible</a:t>
            </a:r>
          </a:p>
          <a:p>
            <a:pPr lvl="0"/>
            <a:r>
              <a:rPr lang="en-US" sz="2000" dirty="0" smtClean="0"/>
              <a:t>Hospital not in Network</a:t>
            </a:r>
          </a:p>
          <a:p>
            <a:pPr lvl="0"/>
            <a:r>
              <a:rPr lang="en-US" sz="2000" dirty="0" smtClean="0"/>
              <a:t>Patient not covered under policy</a:t>
            </a:r>
          </a:p>
          <a:p>
            <a:pPr lvl="0"/>
            <a:endParaRPr lang="en-US" sz="2000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3886200"/>
          <a:ext cx="67818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0600"/>
                <a:gridCol w="2260600"/>
                <a:gridCol w="2260600"/>
              </a:tblGrid>
              <a:tr h="5524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57150" algn="l"/>
                        </a:tabLst>
                      </a:pP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5715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TPA with Maximum denials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57150" algn="l"/>
                        </a:tabLs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TPA with Minimum denials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24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5715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January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5715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Dedicated Healthcare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57150" algn="l"/>
                        </a:tabLs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Emeditek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24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57150" algn="l"/>
                        </a:tabLs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February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5715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ICICI Lombard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57150" algn="l"/>
                        </a:tabLst>
                      </a:pP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Emeditek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24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57150" algn="l"/>
                        </a:tabLs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March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5715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ICICI Lombard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57150" algn="l"/>
                        </a:tabLst>
                      </a:pP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Emeditek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Maximum Denials for three months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304800" y="1066800"/>
          <a:ext cx="85344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Minimum Denials for three months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04800" y="1143000"/>
          <a:ext cx="85344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410200"/>
          </a:xfrm>
        </p:spPr>
        <p:txBody>
          <a:bodyPr/>
          <a:lstStyle/>
          <a:p>
            <a:r>
              <a:rPr lang="en-US" dirty="0" err="1" smtClean="0"/>
              <a:t>Mediassist</a:t>
            </a:r>
            <a:r>
              <a:rPr lang="en-US" dirty="0" smtClean="0"/>
              <a:t>- Web Services Issue</a:t>
            </a:r>
          </a:p>
          <a:p>
            <a:r>
              <a:rPr lang="en-US" dirty="0" smtClean="0"/>
              <a:t>ICICI </a:t>
            </a:r>
            <a:r>
              <a:rPr lang="en-US" dirty="0" err="1" smtClean="0"/>
              <a:t>Loambard</a:t>
            </a:r>
            <a:r>
              <a:rPr lang="en-US" dirty="0" smtClean="0"/>
              <a:t>- Not updated cases of late evening.</a:t>
            </a:r>
          </a:p>
          <a:p>
            <a:r>
              <a:rPr lang="en-US" dirty="0" smtClean="0"/>
              <a:t>UHC- Responding the cases but not getting updated in the platform.</a:t>
            </a:r>
          </a:p>
          <a:p>
            <a:r>
              <a:rPr lang="en-US" dirty="0" err="1" smtClean="0"/>
              <a:t>Emeditek</a:t>
            </a:r>
            <a:r>
              <a:rPr lang="en-US" dirty="0" smtClean="0"/>
              <a:t>- Person trained on Health Sprint Platform left </a:t>
            </a:r>
          </a:p>
          <a:p>
            <a:pPr>
              <a:buNone/>
            </a:pPr>
            <a:r>
              <a:rPr lang="en-US" dirty="0" smtClean="0"/>
              <a:t>Denied Cases- Major Reason -Treatment Not covered under Policy.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5486400"/>
          </a:xfrm>
        </p:spPr>
        <p:txBody>
          <a:bodyPr/>
          <a:lstStyle/>
          <a:p>
            <a:r>
              <a:rPr lang="en-US" dirty="0" smtClean="0"/>
              <a:t>Payers with integrated platform should be monitored closely.</a:t>
            </a:r>
          </a:p>
          <a:p>
            <a:r>
              <a:rPr lang="en-US" dirty="0" smtClean="0"/>
              <a:t>Time to time training should be ensured in all payers.</a:t>
            </a:r>
          </a:p>
          <a:p>
            <a:r>
              <a:rPr lang="en-US" dirty="0" smtClean="0"/>
              <a:t>More number of people should be put in Customer care department.</a:t>
            </a:r>
          </a:p>
          <a:p>
            <a:r>
              <a:rPr lang="en-US" dirty="0" smtClean="0"/>
              <a:t>Patient counseling should be done more effectively and properly.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Organization’s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638800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 smtClean="0"/>
              <a:t>Healthcare IT services company, founded in May 2006 by 3 promoters.</a:t>
            </a:r>
          </a:p>
          <a:p>
            <a:pPr lvl="0"/>
            <a:r>
              <a:rPr lang="en-US" dirty="0" smtClean="0"/>
              <a:t>“Web enabled In-Patient Insurance Claims Management Network” for “Payer-Provider Network”.</a:t>
            </a:r>
          </a:p>
          <a:p>
            <a:pPr lvl="0"/>
            <a:r>
              <a:rPr lang="en-US" dirty="0" smtClean="0"/>
              <a:t>Growing customer base of Providers-</a:t>
            </a:r>
            <a:r>
              <a:rPr lang="en-US" dirty="0" err="1" smtClean="0"/>
              <a:t>Sagar</a:t>
            </a:r>
            <a:r>
              <a:rPr lang="en-US" dirty="0" smtClean="0"/>
              <a:t> Hospital </a:t>
            </a:r>
            <a:r>
              <a:rPr lang="en-US" dirty="0" err="1" smtClean="0"/>
              <a:t>Manipal</a:t>
            </a:r>
            <a:r>
              <a:rPr lang="en-US" dirty="0" smtClean="0"/>
              <a:t>, </a:t>
            </a:r>
            <a:r>
              <a:rPr lang="en-US" dirty="0" err="1" smtClean="0"/>
              <a:t>Vikram</a:t>
            </a:r>
            <a:r>
              <a:rPr lang="en-US" dirty="0" smtClean="0"/>
              <a:t>, </a:t>
            </a:r>
            <a:r>
              <a:rPr lang="en-US" dirty="0" err="1" smtClean="0"/>
              <a:t>Vasan</a:t>
            </a:r>
            <a:r>
              <a:rPr lang="en-US" dirty="0" smtClean="0"/>
              <a:t> and Payers- TTK, </a:t>
            </a:r>
            <a:r>
              <a:rPr lang="en-US" dirty="0" err="1" smtClean="0"/>
              <a:t>MediAssist</a:t>
            </a:r>
            <a:r>
              <a:rPr lang="en-US" dirty="0" smtClean="0"/>
              <a:t>. </a:t>
            </a:r>
          </a:p>
          <a:p>
            <a:pPr lvl="0"/>
            <a:r>
              <a:rPr lang="en-US" dirty="0" smtClean="0"/>
              <a:t>Presence in south, </a:t>
            </a:r>
            <a:r>
              <a:rPr lang="en-US" dirty="0" err="1" smtClean="0"/>
              <a:t>mumbai</a:t>
            </a:r>
            <a:r>
              <a:rPr lang="en-US" dirty="0" smtClean="0"/>
              <a:t> and now </a:t>
            </a:r>
            <a:r>
              <a:rPr lang="en-US" dirty="0" err="1" smtClean="0"/>
              <a:t>delhi</a:t>
            </a:r>
            <a:endParaRPr lang="en-US" dirty="0" smtClean="0"/>
          </a:p>
          <a:p>
            <a:pPr lvl="0"/>
            <a:r>
              <a:rPr lang="en-US" dirty="0" err="1" smtClean="0"/>
              <a:t>HealthSprint</a:t>
            </a:r>
            <a:r>
              <a:rPr lang="en-US" dirty="0" smtClean="0"/>
              <a:t> has employee strength of 150+, who comes from Healthcare, Technical and Business arena.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33400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u="sng" dirty="0" smtClean="0">
                <a:hlinkClick r:id="rId2"/>
              </a:rPr>
              <a:t>http://www.comhealthins.org/Publications/TPA_HI.pdf</a:t>
            </a:r>
            <a:endParaRPr lang="en-US" dirty="0" smtClean="0"/>
          </a:p>
          <a:p>
            <a:pPr lvl="0"/>
            <a:r>
              <a:rPr lang="en-US" u="sng" dirty="0" smtClean="0">
                <a:hlinkClick r:id="rId3"/>
              </a:rPr>
              <a:t>http://119.82.96.198:8080/jspui/bitstream/123456789/4941/1/gopi%20final%20project.pdf</a:t>
            </a:r>
            <a:endParaRPr lang="en-US" dirty="0" smtClean="0"/>
          </a:p>
          <a:p>
            <a:pPr lvl="0"/>
            <a:r>
              <a:rPr lang="en-US" u="sng" dirty="0" smtClean="0">
                <a:hlinkClick r:id="rId4"/>
              </a:rPr>
              <a:t>http://www.searo.who.int/linkfiles/social_health_insurance_an2.pdf</a:t>
            </a:r>
            <a:endParaRPr lang="en-US" dirty="0" smtClean="0"/>
          </a:p>
          <a:p>
            <a:pPr lvl="0"/>
            <a:r>
              <a:rPr lang="en-US" u="sng" dirty="0" smtClean="0">
                <a:hlinkClick r:id="rId5"/>
              </a:rPr>
              <a:t>http://whoindia.org/linkfiles/commision_on_macroeconomic_and_health_health_insurance_in_india.pdf</a:t>
            </a:r>
            <a:endParaRPr lang="en-US" dirty="0" smtClean="0"/>
          </a:p>
          <a:p>
            <a:pPr lvl="0"/>
            <a:r>
              <a:rPr lang="en-US" dirty="0" smtClean="0"/>
              <a:t>issuu.com/</a:t>
            </a:r>
            <a:r>
              <a:rPr lang="en-US" dirty="0" err="1" smtClean="0"/>
              <a:t>ehealth</a:t>
            </a:r>
            <a:r>
              <a:rPr lang="en-US" dirty="0" smtClean="0"/>
              <a:t> magazine/docs/ehealth_september_2009_issue en.wikipedia.org/wiki/Operating system</a:t>
            </a:r>
          </a:p>
          <a:p>
            <a:pPr lvl="0"/>
            <a:r>
              <a:rPr lang="en-US" dirty="0" smtClean="0">
                <a:hlinkClick r:id="rId6"/>
              </a:rPr>
              <a:t>www.ncbi.nlm.nih.gov</a:t>
            </a:r>
            <a:endParaRPr lang="en-US" dirty="0" smtClean="0"/>
          </a:p>
          <a:p>
            <a:pPr lvl="0"/>
            <a:r>
              <a:rPr lang="en-US" dirty="0" smtClean="0"/>
              <a:t>IRDA Journal (2003). Data for Health Insurance. March pp. 6.</a:t>
            </a:r>
          </a:p>
          <a:p>
            <a:pPr lvl="0"/>
            <a:r>
              <a:rPr lang="en-US" dirty="0" smtClean="0"/>
              <a:t>15. </a:t>
            </a:r>
            <a:r>
              <a:rPr lang="en-US" dirty="0" err="1" smtClean="0"/>
              <a:t>Kutzin</a:t>
            </a:r>
            <a:r>
              <a:rPr lang="en-US" dirty="0" smtClean="0"/>
              <a:t>, J and Barnum, H (1992): How Health Insurance Affects Delivery of Health Care in Developing Countries. Working paper, Population and Human Resources Department, The World Bank. Washington, D C.</a:t>
            </a:r>
          </a:p>
          <a:p>
            <a:pPr lvl="0"/>
            <a:r>
              <a:rPr lang="en-US" dirty="0" smtClean="0"/>
              <a:t>16. </a:t>
            </a:r>
            <a:r>
              <a:rPr lang="en-US" dirty="0" err="1" smtClean="0"/>
              <a:t>Mavlankar</a:t>
            </a:r>
            <a:r>
              <a:rPr lang="en-US" dirty="0" smtClean="0"/>
              <a:t>, D and </a:t>
            </a:r>
            <a:r>
              <a:rPr lang="en-US" dirty="0" err="1" smtClean="0"/>
              <a:t>Bhat</a:t>
            </a:r>
            <a:r>
              <a:rPr lang="en-US" dirty="0" smtClean="0"/>
              <a:t>, </a:t>
            </a:r>
            <a:r>
              <a:rPr lang="en-US" dirty="0" err="1" smtClean="0"/>
              <a:t>Ramesh</a:t>
            </a:r>
            <a:r>
              <a:rPr lang="en-US" dirty="0" smtClean="0"/>
              <a:t> (2001): Health Insurance in India: Opportunities, Challenges and Concerns. In: D. C. </a:t>
            </a:r>
            <a:r>
              <a:rPr lang="en-US" dirty="0" err="1" smtClean="0"/>
              <a:t>Srivastava</a:t>
            </a:r>
            <a:r>
              <a:rPr lang="en-US" dirty="0" smtClean="0"/>
              <a:t> and </a:t>
            </a:r>
            <a:r>
              <a:rPr lang="en-US" dirty="0" err="1" smtClean="0"/>
              <a:t>Shashank</a:t>
            </a:r>
            <a:r>
              <a:rPr lang="en-US" dirty="0" smtClean="0"/>
              <a:t> </a:t>
            </a:r>
            <a:r>
              <a:rPr lang="en-US" dirty="0" err="1" smtClean="0"/>
              <a:t>Srivastava</a:t>
            </a:r>
            <a:r>
              <a:rPr lang="en-US" dirty="0" smtClean="0"/>
              <a:t> (eds.): Indian Insurance Industry: Transition and Prospects.  New Century Publications, New Delhi, 2001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381000"/>
            <a:ext cx="769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6" descr="Shaking-Hand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41450"/>
            <a:ext cx="91440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TextBox 5"/>
          <p:cNvSpPr txBox="1">
            <a:spLocks noChangeArrowheads="1"/>
          </p:cNvSpPr>
          <p:nvPr/>
        </p:nvSpPr>
        <p:spPr bwMode="auto">
          <a:xfrm>
            <a:off x="1752600" y="1654175"/>
            <a:ext cx="533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/>
              <a:t>THANK YOU</a:t>
            </a:r>
            <a:endParaRPr lang="en-IN" sz="3600" b="1"/>
          </a:p>
        </p:txBody>
      </p:sp>
      <p:sp>
        <p:nvSpPr>
          <p:cNvPr id="5" name="Rectangle 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13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6567488"/>
            <a:ext cx="9144000" cy="12700"/>
          </a:xfrm>
          <a:prstGeom prst="line">
            <a:avLst/>
          </a:prstGeom>
          <a:ln w="603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Tasks Performed and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410200"/>
          </a:xfrm>
        </p:spPr>
        <p:txBody>
          <a:bodyPr/>
          <a:lstStyle/>
          <a:p>
            <a:r>
              <a:rPr lang="en-US" dirty="0" smtClean="0"/>
              <a:t>Team Handling</a:t>
            </a:r>
          </a:p>
          <a:p>
            <a:r>
              <a:rPr lang="en-US" dirty="0" smtClean="0"/>
              <a:t>Training</a:t>
            </a:r>
          </a:p>
          <a:p>
            <a:r>
              <a:rPr lang="en-US" dirty="0" smtClean="0"/>
              <a:t>SPOC </a:t>
            </a:r>
          </a:p>
          <a:p>
            <a:r>
              <a:rPr lang="en-US" dirty="0" smtClean="0"/>
              <a:t>Supervising and Managing eight TPAs/ Insurance</a:t>
            </a:r>
          </a:p>
          <a:p>
            <a:r>
              <a:rPr lang="en-US" dirty="0" smtClean="0"/>
              <a:t>Requirement Gathering</a:t>
            </a:r>
          </a:p>
          <a:p>
            <a:r>
              <a:rPr lang="en-US" dirty="0" smtClean="0"/>
              <a:t>Implementation in Max </a:t>
            </a:r>
            <a:r>
              <a:rPr lang="en-US" dirty="0" err="1" smtClean="0"/>
              <a:t>Bupa</a:t>
            </a:r>
            <a:endParaRPr lang="en-US" dirty="0" smtClean="0"/>
          </a:p>
          <a:p>
            <a:r>
              <a:rPr lang="en-US" dirty="0" smtClean="0"/>
              <a:t>Supervising and Managing Customer Care Department.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257800"/>
          </a:xfrm>
        </p:spPr>
        <p:txBody>
          <a:bodyPr/>
          <a:lstStyle/>
          <a:p>
            <a:r>
              <a:rPr lang="en-US" dirty="0" smtClean="0"/>
              <a:t>Healthcare has always seen low levels if investment in IT. </a:t>
            </a:r>
          </a:p>
          <a:p>
            <a:r>
              <a:rPr lang="en-US" dirty="0" smtClean="0"/>
              <a:t>Health Insurance is a part of Healthcare Ecosystem.</a:t>
            </a:r>
          </a:p>
          <a:p>
            <a:r>
              <a:rPr lang="en-US" dirty="0" smtClean="0"/>
              <a:t>Health Insurance</a:t>
            </a:r>
          </a:p>
          <a:p>
            <a:r>
              <a:rPr lang="en-US" dirty="0" smtClean="0"/>
              <a:t>Public and Private companies.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Around Time (TAT)</a:t>
            </a:r>
          </a:p>
          <a:p>
            <a:r>
              <a:rPr lang="en-US" dirty="0" smtClean="0"/>
              <a:t>Reasons for divergence from  Health Sprint Standard TAT (if occurrence)</a:t>
            </a:r>
          </a:p>
          <a:p>
            <a:r>
              <a:rPr lang="en-US" dirty="0" smtClean="0"/>
              <a:t>Reasons for TPA Denials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 Around Time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Importance</a:t>
            </a:r>
          </a:p>
          <a:p>
            <a:r>
              <a:rPr lang="en-US" dirty="0" smtClean="0"/>
              <a:t>Assumption</a:t>
            </a: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28194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 Range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Percentage of cases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0-2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2-4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4-8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8-12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&gt;12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381000" y="1447800"/>
            <a:ext cx="8458200" cy="3886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IN" dirty="0"/>
          </a:p>
        </p:txBody>
      </p:sp>
      <p:sp>
        <p:nvSpPr>
          <p:cNvPr id="38" name="Rectangle 37"/>
          <p:cNvSpPr/>
          <p:nvPr/>
        </p:nvSpPr>
        <p:spPr>
          <a:xfrm>
            <a:off x="1981200" y="1981200"/>
            <a:ext cx="2209800" cy="3048000"/>
          </a:xfrm>
          <a:prstGeom prst="rect">
            <a:avLst/>
          </a:prstGeom>
          <a:solidFill>
            <a:srgbClr val="C8D7EA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/>
              <a:t>In The Beginning…</a:t>
            </a:r>
            <a:endParaRPr lang="en-IN" sz="3600" b="1" dirty="0" smtClean="0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73075"/>
          </a:xfrm>
        </p:spPr>
        <p:txBody>
          <a:bodyPr/>
          <a:lstStyle/>
          <a:p>
            <a:pPr>
              <a:defRPr/>
            </a:pPr>
            <a:fld id="{A790ACA8-813D-410F-A45A-0F3C5198841B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6858002" y="1676400"/>
            <a:ext cx="2005060" cy="3352800"/>
            <a:chOff x="6553200" y="991170"/>
            <a:chExt cx="2004513" cy="3352230"/>
          </a:xfrm>
        </p:grpSpPr>
        <p:sp>
          <p:nvSpPr>
            <p:cNvPr id="7" name="Rectangle 6"/>
            <p:cNvSpPr/>
            <p:nvPr/>
          </p:nvSpPr>
          <p:spPr>
            <a:xfrm>
              <a:off x="6553200" y="1448292"/>
              <a:ext cx="1752123" cy="289510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IN" sz="1600" dirty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6857917" y="1676853"/>
              <a:ext cx="1142689" cy="38093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Data Entry Person</a:t>
              </a:r>
              <a:endParaRPr lang="en-IN" sz="1400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6896007" y="2286350"/>
              <a:ext cx="1066509" cy="38093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 err="1"/>
                <a:t>Validator</a:t>
              </a:r>
              <a:r>
                <a:rPr lang="en-US" sz="1400" dirty="0">
                  <a:solidFill>
                    <a:srgbClr val="FF0000"/>
                  </a:solidFill>
                </a:rPr>
                <a:t>*</a:t>
              </a:r>
              <a:endParaRPr lang="en-IN" sz="1400" dirty="0">
                <a:solidFill>
                  <a:srgbClr val="FF0000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6896007" y="2895846"/>
              <a:ext cx="1066509" cy="38093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Approver</a:t>
              </a:r>
              <a:endParaRPr lang="en-IN" sz="14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896007" y="3505342"/>
              <a:ext cx="1066509" cy="60949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/>
                <a:t>Claims Manager</a:t>
              </a:r>
              <a:endParaRPr lang="en-IN" sz="1400" dirty="0"/>
            </a:p>
          </p:txBody>
        </p:sp>
        <p:sp>
          <p:nvSpPr>
            <p:cNvPr id="3103" name="TextBox 7"/>
            <p:cNvSpPr txBox="1">
              <a:spLocks noChangeArrowheads="1"/>
            </p:cNvSpPr>
            <p:nvPr/>
          </p:nvSpPr>
          <p:spPr bwMode="auto">
            <a:xfrm>
              <a:off x="6629378" y="991170"/>
              <a:ext cx="1928335" cy="369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/>
                <a:t>Insurance Co</a:t>
              </a:r>
              <a:r>
                <a:rPr lang="en-US" b="1" dirty="0" smtClean="0"/>
                <a:t>./TPA</a:t>
              </a:r>
              <a:endParaRPr lang="en-IN" b="1" dirty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2333625" y="3810000"/>
            <a:ext cx="14478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IN" sz="1600" dirty="0"/>
          </a:p>
        </p:txBody>
      </p:sp>
      <p:pic>
        <p:nvPicPr>
          <p:cNvPr id="3079" name="Picture 13" descr="imag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057400"/>
            <a:ext cx="15240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080" name="TextBox 14"/>
          <p:cNvSpPr txBox="1">
            <a:spLocks noChangeArrowheads="1"/>
          </p:cNvSpPr>
          <p:nvPr/>
        </p:nvSpPr>
        <p:spPr bwMode="auto">
          <a:xfrm>
            <a:off x="2667000" y="2024063"/>
            <a:ext cx="8858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Hospital</a:t>
            </a:r>
            <a:endParaRPr lang="en-IN" sz="1600" b="1"/>
          </a:p>
        </p:txBody>
      </p: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609600" y="2819400"/>
            <a:ext cx="790575" cy="1176338"/>
            <a:chOff x="304800" y="1447800"/>
            <a:chExt cx="790729" cy="1176754"/>
          </a:xfrm>
        </p:grpSpPr>
        <p:pic>
          <p:nvPicPr>
            <p:cNvPr id="3096" name="Picture 15" descr="11971019011240434834msewtz_Business_Person.svg.hi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57200" y="1447800"/>
              <a:ext cx="497222" cy="914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97" name="TextBox 16"/>
            <p:cNvSpPr txBox="1">
              <a:spLocks noChangeArrowheads="1"/>
            </p:cNvSpPr>
            <p:nvPr/>
          </p:nvSpPr>
          <p:spPr bwMode="auto">
            <a:xfrm>
              <a:off x="304800" y="2286000"/>
              <a:ext cx="79072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/>
                <a:t>Patient</a:t>
              </a:r>
              <a:endParaRPr lang="en-IN" sz="1600" b="1"/>
            </a:p>
          </p:txBody>
        </p:sp>
      </p:grpSp>
      <p:sp>
        <p:nvSpPr>
          <p:cNvPr id="18" name="Right Arrow 17"/>
          <p:cNvSpPr/>
          <p:nvPr/>
        </p:nvSpPr>
        <p:spPr>
          <a:xfrm>
            <a:off x="1447800" y="2819400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dirty="0"/>
          </a:p>
        </p:txBody>
      </p:sp>
      <p:cxnSp>
        <p:nvCxnSpPr>
          <p:cNvPr id="28" name="Straight Arrow Connector 27"/>
          <p:cNvCxnSpPr>
            <a:stCxn id="3" idx="2"/>
            <a:endCxn id="4" idx="0"/>
          </p:cNvCxnSpPr>
          <p:nvPr/>
        </p:nvCxnSpPr>
        <p:spPr>
          <a:xfrm>
            <a:off x="7734300" y="27432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4" idx="2"/>
            <a:endCxn id="5" idx="0"/>
          </p:cNvCxnSpPr>
          <p:nvPr/>
        </p:nvCxnSpPr>
        <p:spPr>
          <a:xfrm>
            <a:off x="7734300" y="33528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5" idx="2"/>
            <a:endCxn id="6" idx="0"/>
          </p:cNvCxnSpPr>
          <p:nvPr/>
        </p:nvCxnSpPr>
        <p:spPr>
          <a:xfrm>
            <a:off x="7734300" y="39624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7" name="Picture 38" descr="id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38400" y="3962400"/>
            <a:ext cx="12192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TextBox 53"/>
          <p:cNvSpPr txBox="1"/>
          <p:nvPr/>
        </p:nvSpPr>
        <p:spPr>
          <a:xfrm>
            <a:off x="4876800" y="3352800"/>
            <a:ext cx="1000125" cy="3079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/>
              <a:t>Fax/ E-Mail</a:t>
            </a:r>
            <a:endParaRPr lang="en-IN" sz="1400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267200" y="3124200"/>
            <a:ext cx="2438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4267200" y="3886200"/>
            <a:ext cx="2514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1" name="TextBox 43"/>
          <p:cNvSpPr txBox="1">
            <a:spLocks noChangeArrowheads="1"/>
          </p:cNvSpPr>
          <p:nvPr/>
        </p:nvSpPr>
        <p:spPr bwMode="auto">
          <a:xfrm>
            <a:off x="4800600" y="2819400"/>
            <a:ext cx="990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Request</a:t>
            </a:r>
          </a:p>
        </p:txBody>
      </p:sp>
      <p:sp>
        <p:nvSpPr>
          <p:cNvPr id="3092" name="TextBox 45"/>
          <p:cNvSpPr txBox="1">
            <a:spLocks noChangeArrowheads="1"/>
          </p:cNvSpPr>
          <p:nvPr/>
        </p:nvSpPr>
        <p:spPr bwMode="auto">
          <a:xfrm>
            <a:off x="4953000" y="3962400"/>
            <a:ext cx="990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Response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38400" y="3276600"/>
            <a:ext cx="1143000" cy="381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Data Entry Person</a:t>
            </a:r>
            <a:endParaRPr lang="en-IN" sz="1400" dirty="0"/>
          </a:p>
        </p:txBody>
      </p:sp>
      <p:sp>
        <p:nvSpPr>
          <p:cNvPr id="30" name="Oval 29"/>
          <p:cNvSpPr/>
          <p:nvPr/>
        </p:nvSpPr>
        <p:spPr>
          <a:xfrm>
            <a:off x="3505200" y="3200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dirty="0"/>
              <a:t>1</a:t>
            </a:r>
          </a:p>
        </p:txBody>
      </p:sp>
      <p:sp>
        <p:nvSpPr>
          <p:cNvPr id="31" name="Oval 30"/>
          <p:cNvSpPr/>
          <p:nvPr/>
        </p:nvSpPr>
        <p:spPr>
          <a:xfrm>
            <a:off x="8229600" y="2286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dirty="0"/>
              <a:t>2</a:t>
            </a:r>
          </a:p>
        </p:txBody>
      </p:sp>
      <p:pic>
        <p:nvPicPr>
          <p:cNvPr id="33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" y="228600"/>
            <a:ext cx="137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Up Arrow 35"/>
          <p:cNvSpPr/>
          <p:nvPr/>
        </p:nvSpPr>
        <p:spPr>
          <a:xfrm rot="16200000">
            <a:off x="1542288" y="3563112"/>
            <a:ext cx="179832" cy="3688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u="sng" dirty="0" smtClean="0"/>
              <a:t>Process Pain Points</a:t>
            </a:r>
            <a:endParaRPr lang="en-IN" sz="3600" b="1" u="sng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C00D6B-831F-444D-9900-0B389BEB7E67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1257300"/>
            <a:ext cx="2590800" cy="2819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u="sng" dirty="0"/>
              <a:t>Insurance Co.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600" dirty="0"/>
              <a:t>Fax transmission errors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600" dirty="0"/>
              <a:t>No Standardization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600" dirty="0"/>
              <a:t>Delay in process due to the incomplete information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600" dirty="0"/>
              <a:t>No Traceability of records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600" dirty="0"/>
              <a:t>No mapped flow of information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600" dirty="0"/>
              <a:t>Lack of data management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600" dirty="0"/>
              <a:t>Lack of storage space </a:t>
            </a:r>
            <a:endParaRPr lang="en-IN" sz="1600" dirty="0"/>
          </a:p>
        </p:txBody>
      </p:sp>
      <p:sp>
        <p:nvSpPr>
          <p:cNvPr id="6" name="Rectangle 5"/>
          <p:cNvSpPr/>
          <p:nvPr/>
        </p:nvSpPr>
        <p:spPr>
          <a:xfrm>
            <a:off x="6172200" y="1257300"/>
            <a:ext cx="2819400" cy="2819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u="sng" dirty="0"/>
              <a:t>Hospital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600" dirty="0"/>
              <a:t>No Standardization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600" dirty="0"/>
              <a:t>Delay in amount approval due to missing documents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600" dirty="0"/>
              <a:t>No record management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600" dirty="0"/>
              <a:t>Lack of storage space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600" dirty="0"/>
              <a:t>No mapped flow of information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600" dirty="0"/>
              <a:t>Information  transmission lose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1600" dirty="0"/>
              <a:t>Accountability missing</a:t>
            </a:r>
          </a:p>
          <a:p>
            <a:pPr>
              <a:buFont typeface="Wingdings" pitchFamily="2" charset="2"/>
              <a:buChar char="§"/>
              <a:defRPr/>
            </a:pPr>
            <a:endParaRPr lang="en-IN" sz="1600" dirty="0"/>
          </a:p>
        </p:txBody>
      </p:sp>
      <p:sp>
        <p:nvSpPr>
          <p:cNvPr id="7" name="Rectangle 6"/>
          <p:cNvSpPr/>
          <p:nvPr/>
        </p:nvSpPr>
        <p:spPr>
          <a:xfrm>
            <a:off x="3200400" y="4267200"/>
            <a:ext cx="2743200" cy="2057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u="sng" dirty="0"/>
              <a:t>Patient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1600" dirty="0"/>
              <a:t>High TAT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1600" dirty="0"/>
              <a:t>Mental stress due to the lack of intimation about the approval status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1600" dirty="0"/>
              <a:t>No intimation of the out-of-pocket payment</a:t>
            </a:r>
            <a:endParaRPr lang="en-IN" sz="1600" dirty="0"/>
          </a:p>
        </p:txBody>
      </p:sp>
      <p:sp>
        <p:nvSpPr>
          <p:cNvPr id="8" name="Oval 7"/>
          <p:cNvSpPr/>
          <p:nvPr/>
        </p:nvSpPr>
        <p:spPr>
          <a:xfrm>
            <a:off x="3429000" y="1828800"/>
            <a:ext cx="2286000" cy="167640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/>
              <a:t>Absence of a common platform which synchronizes the efforts of all the stakeholders</a:t>
            </a:r>
            <a:endParaRPr lang="en-IN" sz="1600" b="1" dirty="0"/>
          </a:p>
        </p:txBody>
      </p:sp>
      <p:cxnSp>
        <p:nvCxnSpPr>
          <p:cNvPr id="14" name="Straight Arrow Connector 13"/>
          <p:cNvCxnSpPr>
            <a:stCxn id="8" idx="2"/>
            <a:endCxn id="5" idx="3"/>
          </p:cNvCxnSpPr>
          <p:nvPr/>
        </p:nvCxnSpPr>
        <p:spPr>
          <a:xfrm flipH="1">
            <a:off x="2895600" y="2667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" idx="6"/>
            <a:endCxn id="6" idx="1"/>
          </p:cNvCxnSpPr>
          <p:nvPr/>
        </p:nvCxnSpPr>
        <p:spPr>
          <a:xfrm>
            <a:off x="5715000" y="2667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4"/>
            <a:endCxn id="7" idx="0"/>
          </p:cNvCxnSpPr>
          <p:nvPr/>
        </p:nvCxnSpPr>
        <p:spPr>
          <a:xfrm>
            <a:off x="4572000" y="35052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137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946</TotalTime>
  <Words>917</Words>
  <Application>Microsoft Office PowerPoint</Application>
  <PresentationFormat>On-screen Show (4:3)</PresentationFormat>
  <Paragraphs>242</Paragraphs>
  <Slides>31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Slide 1</vt:lpstr>
      <vt:lpstr>Contents</vt:lpstr>
      <vt:lpstr>Organization’s Overview</vt:lpstr>
      <vt:lpstr>Tasks Performed and Learning</vt:lpstr>
      <vt:lpstr>Introduction</vt:lpstr>
      <vt:lpstr>Objective</vt:lpstr>
      <vt:lpstr>Turn Around Time </vt:lpstr>
      <vt:lpstr>In The Beginning…</vt:lpstr>
      <vt:lpstr>Process Pain Points</vt:lpstr>
      <vt:lpstr>Process Solution</vt:lpstr>
      <vt:lpstr>Slide 11</vt:lpstr>
      <vt:lpstr>Slide 12</vt:lpstr>
      <vt:lpstr>TPAs/Insurance Companies in HS Network</vt:lpstr>
      <vt:lpstr>Methodology</vt:lpstr>
      <vt:lpstr>Results and Findings</vt:lpstr>
      <vt:lpstr>Number of TPA Cases from Jan –Mar 2012  FHPL</vt:lpstr>
      <vt:lpstr>Number of TPA Cases from Jan –Mar 2012  Mediassist</vt:lpstr>
      <vt:lpstr>Number of TPA Cases from Jan –Mar 2012 TTK</vt:lpstr>
      <vt:lpstr>Number of TPA Cases from Jan –Mar 2012  ICICI Lombard</vt:lpstr>
      <vt:lpstr> Number of TPA Cases from Jan –Mar 2012 UHC</vt:lpstr>
      <vt:lpstr> Number of TPA Cases from Jan –Mar 2012 DHS</vt:lpstr>
      <vt:lpstr>Number of TPA Cases from Jan –Mar 2012 Emeditek</vt:lpstr>
      <vt:lpstr>Responses Given by TPAs</vt:lpstr>
      <vt:lpstr>Sample of Denied Cases (Mediassist Feb)</vt:lpstr>
      <vt:lpstr>Denial Cases for various TPAs</vt:lpstr>
      <vt:lpstr>Maximum Denials for three months</vt:lpstr>
      <vt:lpstr>Minimum Denials for three months</vt:lpstr>
      <vt:lpstr>Conclusion</vt:lpstr>
      <vt:lpstr>Recommendations</vt:lpstr>
      <vt:lpstr>References</vt:lpstr>
      <vt:lpstr>Slide 31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 in Health Sprint Networks, Bangalore </dc:title>
  <dc:creator/>
  <cp:lastModifiedBy>iihmr</cp:lastModifiedBy>
  <cp:revision>100</cp:revision>
  <dcterms:created xsi:type="dcterms:W3CDTF">2006-08-16T00:00:00Z</dcterms:created>
  <dcterms:modified xsi:type="dcterms:W3CDTF">2012-05-01T09:01:39Z</dcterms:modified>
</cp:coreProperties>
</file>