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1"/>
  </p:notesMasterIdLst>
  <p:handoutMasterIdLst>
    <p:handoutMasterId r:id="rId62"/>
  </p:handoutMasterIdLst>
  <p:sldIdLst>
    <p:sldId id="257" r:id="rId2"/>
    <p:sldId id="258" r:id="rId3"/>
    <p:sldId id="349" r:id="rId4"/>
    <p:sldId id="259" r:id="rId5"/>
    <p:sldId id="260" r:id="rId6"/>
    <p:sldId id="262" r:id="rId7"/>
    <p:sldId id="347" r:id="rId8"/>
    <p:sldId id="263" r:id="rId9"/>
    <p:sldId id="357" r:id="rId10"/>
    <p:sldId id="264" r:id="rId11"/>
    <p:sldId id="265" r:id="rId12"/>
    <p:sldId id="266" r:id="rId13"/>
    <p:sldId id="333" r:id="rId14"/>
    <p:sldId id="267" r:id="rId15"/>
    <p:sldId id="334" r:id="rId16"/>
    <p:sldId id="268" r:id="rId17"/>
    <p:sldId id="269" r:id="rId18"/>
    <p:sldId id="355" r:id="rId19"/>
    <p:sldId id="339" r:id="rId20"/>
    <p:sldId id="350" r:id="rId21"/>
    <p:sldId id="270" r:id="rId22"/>
    <p:sldId id="319" r:id="rId23"/>
    <p:sldId id="320" r:id="rId24"/>
    <p:sldId id="322" r:id="rId25"/>
    <p:sldId id="273" r:id="rId26"/>
    <p:sldId id="337" r:id="rId27"/>
    <p:sldId id="274" r:id="rId28"/>
    <p:sldId id="340" r:id="rId29"/>
    <p:sldId id="275" r:id="rId30"/>
    <p:sldId id="341" r:id="rId31"/>
    <p:sldId id="342" r:id="rId32"/>
    <p:sldId id="343" r:id="rId33"/>
    <p:sldId id="344" r:id="rId34"/>
    <p:sldId id="345" r:id="rId35"/>
    <p:sldId id="353" r:id="rId36"/>
    <p:sldId id="354" r:id="rId37"/>
    <p:sldId id="276" r:id="rId38"/>
    <p:sldId id="285" r:id="rId39"/>
    <p:sldId id="346" r:id="rId40"/>
    <p:sldId id="286" r:id="rId41"/>
    <p:sldId id="335" r:id="rId42"/>
    <p:sldId id="336" r:id="rId43"/>
    <p:sldId id="331" r:id="rId44"/>
    <p:sldId id="330" r:id="rId45"/>
    <p:sldId id="325" r:id="rId46"/>
    <p:sldId id="326" r:id="rId47"/>
    <p:sldId id="327" r:id="rId48"/>
    <p:sldId id="328" r:id="rId49"/>
    <p:sldId id="288" r:id="rId50"/>
    <p:sldId id="289" r:id="rId51"/>
    <p:sldId id="293" r:id="rId52"/>
    <p:sldId id="351" r:id="rId53"/>
    <p:sldId id="294" r:id="rId54"/>
    <p:sldId id="295" r:id="rId55"/>
    <p:sldId id="296" r:id="rId56"/>
    <p:sldId id="297" r:id="rId57"/>
    <p:sldId id="298" r:id="rId58"/>
    <p:sldId id="352" r:id="rId59"/>
    <p:sldId id="338"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27E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69" d="100"/>
          <a:sy n="69" d="100"/>
        </p:scale>
        <p:origin x="-142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yotsna_khatri\Desktop\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yotsna_khatri\Desktop\Graph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yotsna_khatri\Desktop\Graph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yotsna_khatri\Desktop\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latin typeface="Times New Roman" pitchFamily="18" charset="0"/>
                <a:cs typeface="Times New Roman" pitchFamily="18" charset="0"/>
              </a:defRPr>
            </a:pPr>
            <a:r>
              <a:rPr lang="en-US" sz="1600" dirty="0" smtClean="0">
                <a:latin typeface="Times New Roman" pitchFamily="18" charset="0"/>
                <a:cs typeface="Times New Roman" pitchFamily="18" charset="0"/>
              </a:rPr>
              <a:t>Gender</a:t>
            </a:r>
            <a:endParaRPr lang="en-US" sz="1600" dirty="0">
              <a:latin typeface="Times New Roman" pitchFamily="18" charset="0"/>
              <a:cs typeface="Times New Roman" pitchFamily="18" charset="0"/>
            </a:endParaRPr>
          </a:p>
        </c:rich>
      </c:tx>
      <c:layout/>
    </c:title>
    <c:view3D>
      <c:rAngAx val="1"/>
    </c:view3D>
    <c:plotArea>
      <c:layout/>
      <c:bar3DChart>
        <c:barDir val="col"/>
        <c:grouping val="clustered"/>
        <c:ser>
          <c:idx val="0"/>
          <c:order val="0"/>
          <c:tx>
            <c:strRef>
              <c:f>Sheet1!$G$13</c:f>
              <c:strCache>
                <c:ptCount val="1"/>
                <c:pt idx="0">
                  <c:v>Males</c:v>
                </c:pt>
              </c:strCache>
            </c:strRef>
          </c:tx>
          <c:spPr>
            <a:solidFill>
              <a:schemeClr val="tx2">
                <a:lumMod val="60000"/>
                <a:lumOff val="40000"/>
              </a:schemeClr>
            </a:solidFill>
          </c:spPr>
          <c:cat>
            <c:strRef>
              <c:f>Sheet1!$H$12:$I$12</c:f>
              <c:strCache>
                <c:ptCount val="2"/>
                <c:pt idx="0">
                  <c:v>Physicians</c:v>
                </c:pt>
                <c:pt idx="1">
                  <c:v>Nurses</c:v>
                </c:pt>
              </c:strCache>
            </c:strRef>
          </c:cat>
          <c:val>
            <c:numRef>
              <c:f>Sheet1!$H$13:$I$13</c:f>
              <c:numCache>
                <c:formatCode>General</c:formatCode>
                <c:ptCount val="2"/>
                <c:pt idx="0">
                  <c:v>96</c:v>
                </c:pt>
                <c:pt idx="1">
                  <c:v>32</c:v>
                </c:pt>
              </c:numCache>
            </c:numRef>
          </c:val>
        </c:ser>
        <c:ser>
          <c:idx val="1"/>
          <c:order val="1"/>
          <c:tx>
            <c:strRef>
              <c:f>Sheet1!$G$14</c:f>
              <c:strCache>
                <c:ptCount val="1"/>
                <c:pt idx="0">
                  <c:v>Females</c:v>
                </c:pt>
              </c:strCache>
            </c:strRef>
          </c:tx>
          <c:cat>
            <c:strRef>
              <c:f>Sheet1!$H$12:$I$12</c:f>
              <c:strCache>
                <c:ptCount val="2"/>
                <c:pt idx="0">
                  <c:v>Physicians</c:v>
                </c:pt>
                <c:pt idx="1">
                  <c:v>Nurses</c:v>
                </c:pt>
              </c:strCache>
            </c:strRef>
          </c:cat>
          <c:val>
            <c:numRef>
              <c:f>Sheet1!$H$14:$I$14</c:f>
              <c:numCache>
                <c:formatCode>General</c:formatCode>
                <c:ptCount val="2"/>
                <c:pt idx="0">
                  <c:v>74</c:v>
                </c:pt>
                <c:pt idx="1">
                  <c:v>138</c:v>
                </c:pt>
              </c:numCache>
            </c:numRef>
          </c:val>
        </c:ser>
        <c:dLbls>
          <c:showVal val="1"/>
        </c:dLbls>
        <c:shape val="cylinder"/>
        <c:axId val="62930944"/>
        <c:axId val="62932480"/>
        <c:axId val="0"/>
      </c:bar3DChart>
      <c:catAx>
        <c:axId val="62930944"/>
        <c:scaling>
          <c:orientation val="minMax"/>
        </c:scaling>
        <c:axPos val="b"/>
        <c:majorTickMark val="none"/>
        <c:tickLblPos val="nextTo"/>
        <c:crossAx val="62932480"/>
        <c:crosses val="autoZero"/>
        <c:auto val="1"/>
        <c:lblAlgn val="ctr"/>
        <c:lblOffset val="100"/>
      </c:catAx>
      <c:valAx>
        <c:axId val="62932480"/>
        <c:scaling>
          <c:orientation val="minMax"/>
        </c:scaling>
        <c:delete val="1"/>
        <c:axPos val="l"/>
        <c:numFmt formatCode="General" sourceLinked="1"/>
        <c:tickLblPos val="none"/>
        <c:crossAx val="62930944"/>
        <c:crosses val="autoZero"/>
        <c:crossBetween val="between"/>
      </c:valAx>
    </c:plotArea>
    <c:legend>
      <c:legendPos val="t"/>
      <c:layout/>
    </c:legend>
    <c:plotVisOnly val="1"/>
    <c:dispBlanksAs val="gap"/>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600">
                <a:latin typeface="Times New Roman" pitchFamily="18" charset="0"/>
                <a:cs typeface="Times New Roman" pitchFamily="18" charset="0"/>
              </a:defRPr>
            </a:pPr>
            <a:r>
              <a:rPr lang="en-US" sz="1600" dirty="0" smtClean="0">
                <a:latin typeface="Times New Roman" pitchFamily="18" charset="0"/>
                <a:cs typeface="Times New Roman" pitchFamily="18" charset="0"/>
              </a:rPr>
              <a:t>Age Group</a:t>
            </a:r>
            <a:endParaRPr lang="en-US" sz="1600" dirty="0">
              <a:latin typeface="Times New Roman" pitchFamily="18" charset="0"/>
              <a:cs typeface="Times New Roman" pitchFamily="18" charset="0"/>
            </a:endParaRPr>
          </a:p>
        </c:rich>
      </c:tx>
      <c:layout/>
    </c:title>
    <c:view3D>
      <c:rAngAx val="1"/>
    </c:view3D>
    <c:plotArea>
      <c:layout/>
      <c:bar3DChart>
        <c:barDir val="col"/>
        <c:grouping val="clustered"/>
        <c:ser>
          <c:idx val="0"/>
          <c:order val="0"/>
          <c:tx>
            <c:strRef>
              <c:f>Sheet1!$T$11</c:f>
              <c:strCache>
                <c:ptCount val="1"/>
                <c:pt idx="0">
                  <c:v>Physicians </c:v>
                </c:pt>
              </c:strCache>
            </c:strRef>
          </c:tx>
          <c:spPr>
            <a:solidFill>
              <a:schemeClr val="tx2">
                <a:lumMod val="60000"/>
                <a:lumOff val="40000"/>
              </a:schemeClr>
            </a:solidFill>
          </c:spPr>
          <c:cat>
            <c:strRef>
              <c:f>Sheet1!$S$12:$S$14</c:f>
              <c:strCache>
                <c:ptCount val="3"/>
                <c:pt idx="0">
                  <c:v>21-30 Yrs</c:v>
                </c:pt>
                <c:pt idx="1">
                  <c:v>31-40 Yrs</c:v>
                </c:pt>
                <c:pt idx="2">
                  <c:v>41-50 Yrs</c:v>
                </c:pt>
              </c:strCache>
            </c:strRef>
          </c:cat>
          <c:val>
            <c:numRef>
              <c:f>Sheet1!$T$12:$T$14</c:f>
              <c:numCache>
                <c:formatCode>General</c:formatCode>
                <c:ptCount val="3"/>
                <c:pt idx="0">
                  <c:v>81</c:v>
                </c:pt>
                <c:pt idx="1">
                  <c:v>81</c:v>
                </c:pt>
                <c:pt idx="2">
                  <c:v>8</c:v>
                </c:pt>
              </c:numCache>
            </c:numRef>
          </c:val>
        </c:ser>
        <c:ser>
          <c:idx val="1"/>
          <c:order val="1"/>
          <c:tx>
            <c:strRef>
              <c:f>Sheet1!$U$11</c:f>
              <c:strCache>
                <c:ptCount val="1"/>
                <c:pt idx="0">
                  <c:v>Nurses</c:v>
                </c:pt>
              </c:strCache>
            </c:strRef>
          </c:tx>
          <c:cat>
            <c:strRef>
              <c:f>Sheet1!$S$12:$S$14</c:f>
              <c:strCache>
                <c:ptCount val="3"/>
                <c:pt idx="0">
                  <c:v>21-30 Yrs</c:v>
                </c:pt>
                <c:pt idx="1">
                  <c:v>31-40 Yrs</c:v>
                </c:pt>
                <c:pt idx="2">
                  <c:v>41-50 Yrs</c:v>
                </c:pt>
              </c:strCache>
            </c:strRef>
          </c:cat>
          <c:val>
            <c:numRef>
              <c:f>Sheet1!$U$12:$U$14</c:f>
              <c:numCache>
                <c:formatCode>General</c:formatCode>
                <c:ptCount val="3"/>
                <c:pt idx="0">
                  <c:v>158</c:v>
                </c:pt>
                <c:pt idx="1">
                  <c:v>2</c:v>
                </c:pt>
                <c:pt idx="2">
                  <c:v>0</c:v>
                </c:pt>
              </c:numCache>
            </c:numRef>
          </c:val>
        </c:ser>
        <c:dLbls>
          <c:showVal val="1"/>
        </c:dLbls>
        <c:shape val="cylinder"/>
        <c:axId val="63392768"/>
        <c:axId val="63402752"/>
        <c:axId val="0"/>
      </c:bar3DChart>
      <c:catAx>
        <c:axId val="63392768"/>
        <c:scaling>
          <c:orientation val="minMax"/>
        </c:scaling>
        <c:axPos val="b"/>
        <c:majorTickMark val="none"/>
        <c:tickLblPos val="nextTo"/>
        <c:crossAx val="63402752"/>
        <c:crosses val="autoZero"/>
        <c:auto val="1"/>
        <c:lblAlgn val="ctr"/>
        <c:lblOffset val="100"/>
      </c:catAx>
      <c:valAx>
        <c:axId val="63402752"/>
        <c:scaling>
          <c:orientation val="minMax"/>
        </c:scaling>
        <c:delete val="1"/>
        <c:axPos val="l"/>
        <c:numFmt formatCode="General" sourceLinked="1"/>
        <c:tickLblPos val="none"/>
        <c:crossAx val="63392768"/>
        <c:crosses val="autoZero"/>
        <c:crossBetween val="between"/>
      </c:valAx>
    </c:plotArea>
    <c:legend>
      <c:legendPos val="t"/>
      <c:layout/>
    </c:legend>
    <c:plotVisOnly val="1"/>
    <c:dispBlanksAs val="gap"/>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latin typeface="Times New Roman" pitchFamily="18" charset="0"/>
                <a:cs typeface="Times New Roman" pitchFamily="18" charset="0"/>
              </a:defRPr>
            </a:pPr>
            <a:r>
              <a:rPr lang="en-US" sz="1600" dirty="0" smtClean="0">
                <a:latin typeface="Times New Roman" pitchFamily="18" charset="0"/>
                <a:cs typeface="Times New Roman" pitchFamily="18" charset="0"/>
              </a:rPr>
              <a:t>Qualification</a:t>
            </a:r>
            <a:endParaRPr lang="en-US" sz="1600" dirty="0">
              <a:latin typeface="Times New Roman" pitchFamily="18" charset="0"/>
              <a:cs typeface="Times New Roman" pitchFamily="18" charset="0"/>
            </a:endParaRPr>
          </a:p>
        </c:rich>
      </c:tx>
      <c:layout/>
    </c:title>
    <c:view3D>
      <c:rAngAx val="1"/>
    </c:view3D>
    <c:plotArea>
      <c:layout/>
      <c:bar3DChart>
        <c:barDir val="col"/>
        <c:grouping val="clustered"/>
        <c:ser>
          <c:idx val="0"/>
          <c:order val="0"/>
          <c:tx>
            <c:strRef>
              <c:f>Sheet1!$AB$13</c:f>
              <c:strCache>
                <c:ptCount val="1"/>
                <c:pt idx="0">
                  <c:v>Physicians </c:v>
                </c:pt>
              </c:strCache>
            </c:strRef>
          </c:tx>
          <c:spPr>
            <a:solidFill>
              <a:schemeClr val="tx2">
                <a:lumMod val="60000"/>
                <a:lumOff val="40000"/>
              </a:schemeClr>
            </a:solidFill>
          </c:spPr>
          <c:cat>
            <c:strRef>
              <c:f>Sheet1!$AA$14:$AA$16</c:f>
              <c:strCache>
                <c:ptCount val="3"/>
                <c:pt idx="0">
                  <c:v>Diploma</c:v>
                </c:pt>
                <c:pt idx="1">
                  <c:v>Graduate</c:v>
                </c:pt>
                <c:pt idx="2">
                  <c:v>Post Graduate</c:v>
                </c:pt>
              </c:strCache>
            </c:strRef>
          </c:cat>
          <c:val>
            <c:numRef>
              <c:f>Sheet1!$AB$14:$AB$16</c:f>
              <c:numCache>
                <c:formatCode>General</c:formatCode>
                <c:ptCount val="3"/>
                <c:pt idx="0">
                  <c:v>0</c:v>
                </c:pt>
                <c:pt idx="1">
                  <c:v>75</c:v>
                </c:pt>
                <c:pt idx="2">
                  <c:v>95</c:v>
                </c:pt>
              </c:numCache>
            </c:numRef>
          </c:val>
        </c:ser>
        <c:ser>
          <c:idx val="1"/>
          <c:order val="1"/>
          <c:tx>
            <c:strRef>
              <c:f>Sheet1!$AC$13</c:f>
              <c:strCache>
                <c:ptCount val="1"/>
                <c:pt idx="0">
                  <c:v>Nurses</c:v>
                </c:pt>
              </c:strCache>
            </c:strRef>
          </c:tx>
          <c:cat>
            <c:strRef>
              <c:f>Sheet1!$AA$14:$AA$16</c:f>
              <c:strCache>
                <c:ptCount val="3"/>
                <c:pt idx="0">
                  <c:v>Diploma</c:v>
                </c:pt>
                <c:pt idx="1">
                  <c:v>Graduate</c:v>
                </c:pt>
                <c:pt idx="2">
                  <c:v>Post Graduate</c:v>
                </c:pt>
              </c:strCache>
            </c:strRef>
          </c:cat>
          <c:val>
            <c:numRef>
              <c:f>Sheet1!$AC$14:$AC$16</c:f>
              <c:numCache>
                <c:formatCode>General</c:formatCode>
                <c:ptCount val="3"/>
                <c:pt idx="0">
                  <c:v>126</c:v>
                </c:pt>
                <c:pt idx="1">
                  <c:v>44</c:v>
                </c:pt>
                <c:pt idx="2">
                  <c:v>0</c:v>
                </c:pt>
              </c:numCache>
            </c:numRef>
          </c:val>
        </c:ser>
        <c:dLbls>
          <c:showVal val="1"/>
        </c:dLbls>
        <c:shape val="cylinder"/>
        <c:axId val="63478784"/>
        <c:axId val="63484672"/>
        <c:axId val="0"/>
      </c:bar3DChart>
      <c:catAx>
        <c:axId val="63478784"/>
        <c:scaling>
          <c:orientation val="minMax"/>
        </c:scaling>
        <c:axPos val="b"/>
        <c:majorTickMark val="none"/>
        <c:tickLblPos val="nextTo"/>
        <c:crossAx val="63484672"/>
        <c:crosses val="autoZero"/>
        <c:auto val="1"/>
        <c:lblAlgn val="ctr"/>
        <c:lblOffset val="100"/>
      </c:catAx>
      <c:valAx>
        <c:axId val="63484672"/>
        <c:scaling>
          <c:orientation val="minMax"/>
        </c:scaling>
        <c:delete val="1"/>
        <c:axPos val="l"/>
        <c:numFmt formatCode="General" sourceLinked="1"/>
        <c:tickLblPos val="none"/>
        <c:crossAx val="63478784"/>
        <c:crosses val="autoZero"/>
        <c:crossBetween val="between"/>
      </c:valAx>
    </c:plotArea>
    <c:legend>
      <c:legendPos val="t"/>
      <c:layout/>
    </c:legend>
    <c:plotVisOnly val="1"/>
    <c:dispBlanksAs val="gap"/>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600">
                <a:latin typeface="Times New Roman" pitchFamily="18" charset="0"/>
                <a:cs typeface="Times New Roman" pitchFamily="18" charset="0"/>
              </a:defRPr>
            </a:pPr>
            <a:r>
              <a:rPr lang="en-US" sz="1600" dirty="0" smtClean="0">
                <a:latin typeface="Times New Roman" pitchFamily="18" charset="0"/>
                <a:cs typeface="Times New Roman" pitchFamily="18" charset="0"/>
              </a:rPr>
              <a:t>Clinical</a:t>
            </a:r>
            <a:r>
              <a:rPr lang="en-US" sz="1600" baseline="0" dirty="0" smtClean="0">
                <a:latin typeface="Times New Roman" pitchFamily="18" charset="0"/>
                <a:cs typeface="Times New Roman" pitchFamily="18" charset="0"/>
              </a:rPr>
              <a:t> Experience</a:t>
            </a:r>
            <a:endParaRPr lang="en-US" sz="1600" dirty="0">
              <a:latin typeface="Times New Roman" pitchFamily="18" charset="0"/>
              <a:cs typeface="Times New Roman" pitchFamily="18" charset="0"/>
            </a:endParaRPr>
          </a:p>
        </c:rich>
      </c:tx>
      <c:layout/>
    </c:title>
    <c:view3D>
      <c:rAngAx val="1"/>
    </c:view3D>
    <c:plotArea>
      <c:layout/>
      <c:bar3DChart>
        <c:barDir val="col"/>
        <c:grouping val="clustered"/>
        <c:ser>
          <c:idx val="0"/>
          <c:order val="0"/>
          <c:tx>
            <c:strRef>
              <c:f>Sheet1!$AL$12</c:f>
              <c:strCache>
                <c:ptCount val="1"/>
                <c:pt idx="0">
                  <c:v>Physicians</c:v>
                </c:pt>
              </c:strCache>
            </c:strRef>
          </c:tx>
          <c:cat>
            <c:strRef>
              <c:f>Sheet1!$AK$13:$AK$17</c:f>
              <c:strCache>
                <c:ptCount val="5"/>
                <c:pt idx="0">
                  <c:v>0 - 2 yrs</c:v>
                </c:pt>
                <c:pt idx="1">
                  <c:v>&gt; 2 - 5 yrs</c:v>
                </c:pt>
                <c:pt idx="2">
                  <c:v>&gt; 5 - 8 yrs</c:v>
                </c:pt>
                <c:pt idx="3">
                  <c:v>&gt; 8 - 12 yrs</c:v>
                </c:pt>
                <c:pt idx="4">
                  <c:v>&gt; 12 yrs</c:v>
                </c:pt>
              </c:strCache>
            </c:strRef>
          </c:cat>
          <c:val>
            <c:numRef>
              <c:f>Sheet1!$AL$13:$AL$17</c:f>
              <c:numCache>
                <c:formatCode>General</c:formatCode>
                <c:ptCount val="5"/>
                <c:pt idx="0">
                  <c:v>63</c:v>
                </c:pt>
                <c:pt idx="1">
                  <c:v>63</c:v>
                </c:pt>
                <c:pt idx="2">
                  <c:v>28</c:v>
                </c:pt>
                <c:pt idx="3">
                  <c:v>5</c:v>
                </c:pt>
                <c:pt idx="4">
                  <c:v>11</c:v>
                </c:pt>
              </c:numCache>
            </c:numRef>
          </c:val>
        </c:ser>
        <c:ser>
          <c:idx val="1"/>
          <c:order val="1"/>
          <c:tx>
            <c:strRef>
              <c:f>Sheet1!$AM$12</c:f>
              <c:strCache>
                <c:ptCount val="1"/>
                <c:pt idx="0">
                  <c:v>Nurses</c:v>
                </c:pt>
              </c:strCache>
            </c:strRef>
          </c:tx>
          <c:cat>
            <c:strRef>
              <c:f>Sheet1!$AK$13:$AK$17</c:f>
              <c:strCache>
                <c:ptCount val="5"/>
                <c:pt idx="0">
                  <c:v>0 - 2 yrs</c:v>
                </c:pt>
                <c:pt idx="1">
                  <c:v>&gt; 2 - 5 yrs</c:v>
                </c:pt>
                <c:pt idx="2">
                  <c:v>&gt; 5 - 8 yrs</c:v>
                </c:pt>
                <c:pt idx="3">
                  <c:v>&gt; 8 - 12 yrs</c:v>
                </c:pt>
                <c:pt idx="4">
                  <c:v>&gt; 12 yrs</c:v>
                </c:pt>
              </c:strCache>
            </c:strRef>
          </c:cat>
          <c:val>
            <c:numRef>
              <c:f>Sheet1!$AM$13:$AM$17</c:f>
              <c:numCache>
                <c:formatCode>General</c:formatCode>
                <c:ptCount val="5"/>
                <c:pt idx="0">
                  <c:v>70</c:v>
                </c:pt>
                <c:pt idx="1">
                  <c:v>74</c:v>
                </c:pt>
                <c:pt idx="2">
                  <c:v>16</c:v>
                </c:pt>
                <c:pt idx="3">
                  <c:v>6</c:v>
                </c:pt>
                <c:pt idx="4">
                  <c:v>4</c:v>
                </c:pt>
              </c:numCache>
            </c:numRef>
          </c:val>
        </c:ser>
        <c:dLbls>
          <c:showVal val="1"/>
        </c:dLbls>
        <c:shape val="cylinder"/>
        <c:axId val="63060224"/>
        <c:axId val="63070208"/>
        <c:axId val="0"/>
      </c:bar3DChart>
      <c:catAx>
        <c:axId val="63060224"/>
        <c:scaling>
          <c:orientation val="minMax"/>
        </c:scaling>
        <c:axPos val="b"/>
        <c:majorTickMark val="none"/>
        <c:tickLblPos val="nextTo"/>
        <c:crossAx val="63070208"/>
        <c:crosses val="autoZero"/>
        <c:auto val="1"/>
        <c:lblAlgn val="ctr"/>
        <c:lblOffset val="100"/>
      </c:catAx>
      <c:valAx>
        <c:axId val="63070208"/>
        <c:scaling>
          <c:orientation val="minMax"/>
        </c:scaling>
        <c:delete val="1"/>
        <c:axPos val="l"/>
        <c:numFmt formatCode="General" sourceLinked="1"/>
        <c:tickLblPos val="none"/>
        <c:crossAx val="63060224"/>
        <c:crosses val="autoZero"/>
        <c:crossBetween val="between"/>
      </c:valAx>
    </c:plotArea>
    <c:legend>
      <c:legendPos val="t"/>
      <c:layout/>
    </c:legend>
    <c:plotVisOnly val="1"/>
    <c:dispBlanksAs val="gap"/>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6C72ED-0EB5-48CE-A169-B08DE8C246B8}" type="datetimeFigureOut">
              <a:rPr lang="en-US" smtClean="0"/>
              <a:pPr/>
              <a:t>5/7/2012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E1D46A2-5DC2-4E96-89B7-FE49EA9163FD}" type="slidenum">
              <a:rPr lang="en-US" smtClean="0"/>
              <a:pPr/>
              <a:t>‹#›</a:t>
            </a:fld>
            <a:endParaRPr lang="en-US"/>
          </a:p>
        </p:txBody>
      </p:sp>
    </p:spTree>
    <p:extLst>
      <p:ext uri="{BB962C8B-B14F-4D97-AF65-F5344CB8AC3E}">
        <p14:creationId xmlns="" xmlns:p14="http://schemas.microsoft.com/office/powerpoint/2010/main" val="1178193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B6B30B-8154-4730-9AE8-94B5A76F70E6}" type="datetimeFigureOut">
              <a:rPr lang="en-US" smtClean="0"/>
              <a:pPr/>
              <a:t>5/7/2012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49CC6E-28D1-42F1-8C35-A5F668C21247}" type="slidenum">
              <a:rPr lang="en-US" smtClean="0"/>
              <a:pPr/>
              <a:t>‹#›</a:t>
            </a:fld>
            <a:endParaRPr lang="en-US"/>
          </a:p>
        </p:txBody>
      </p:sp>
    </p:spTree>
    <p:extLst>
      <p:ext uri="{BB962C8B-B14F-4D97-AF65-F5344CB8AC3E}">
        <p14:creationId xmlns="" xmlns:p14="http://schemas.microsoft.com/office/powerpoint/2010/main" val="25061595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solidFill>
                  <a:prstClr val="black"/>
                </a:solidFill>
              </a:rPr>
              <a:pPr/>
              <a:t>18</a:t>
            </a:fld>
            <a:endParaRPr lang="en-US" dirty="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49CC6E-28D1-42F1-8C35-A5F668C21247}"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59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49CC6E-28D1-42F1-8C35-A5F668C2124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0FCE28-8FD4-42E2-AF9F-BBF10BDC148B}" type="datetime1">
              <a:rPr lang="en-US" smtClean="0"/>
              <a:pPr/>
              <a:t>5/7/2012</a:t>
            </a:fld>
            <a:endParaRPr lang="en-US"/>
          </a:p>
        </p:txBody>
      </p:sp>
      <p:sp>
        <p:nvSpPr>
          <p:cNvPr id="5" name="Footer Placeholder 4"/>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6" name="Slide Number Placeholder 5"/>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5F33D0-C1A5-437C-8758-EFBC63C200F0}" type="datetime1">
              <a:rPr lang="en-US" smtClean="0"/>
              <a:pPr/>
              <a:t>5/7/2012</a:t>
            </a:fld>
            <a:endParaRPr lang="en-US"/>
          </a:p>
        </p:txBody>
      </p:sp>
      <p:sp>
        <p:nvSpPr>
          <p:cNvPr id="5" name="Footer Placeholder 4"/>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6" name="Slide Number Placeholder 5"/>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EC7BD-9962-4C36-ABCB-7DA09CC1220F}" type="datetime1">
              <a:rPr lang="en-US" smtClean="0"/>
              <a:pPr/>
              <a:t>5/7/2012</a:t>
            </a:fld>
            <a:endParaRPr lang="en-US"/>
          </a:p>
        </p:txBody>
      </p:sp>
      <p:sp>
        <p:nvSpPr>
          <p:cNvPr id="5" name="Footer Placeholder 4"/>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6" name="Slide Number Placeholder 5"/>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8ABE94-421C-47B2-8115-E9F50F0AA514}" type="datetime1">
              <a:rPr lang="en-US" smtClean="0"/>
              <a:pPr/>
              <a:t>5/7/2012</a:t>
            </a:fld>
            <a:endParaRPr lang="en-US"/>
          </a:p>
        </p:txBody>
      </p:sp>
      <p:sp>
        <p:nvSpPr>
          <p:cNvPr id="5" name="Footer Placeholder 4"/>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6" name="Slide Number Placeholder 5"/>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369748-AAA5-44C8-BF23-88F482F36EA2}" type="datetime1">
              <a:rPr lang="en-US" smtClean="0"/>
              <a:pPr/>
              <a:t>5/7/2012</a:t>
            </a:fld>
            <a:endParaRPr lang="en-US"/>
          </a:p>
        </p:txBody>
      </p:sp>
      <p:sp>
        <p:nvSpPr>
          <p:cNvPr id="5" name="Footer Placeholder 4"/>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6" name="Slide Number Placeholder 5"/>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8B77C6-AA07-403B-8B7E-32F929237D67}" type="datetime1">
              <a:rPr lang="en-US" smtClean="0"/>
              <a:pPr/>
              <a:t>5/7/2012</a:t>
            </a:fld>
            <a:endParaRPr lang="en-US"/>
          </a:p>
        </p:txBody>
      </p:sp>
      <p:sp>
        <p:nvSpPr>
          <p:cNvPr id="6" name="Footer Placeholder 5"/>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7" name="Slide Number Placeholder 6"/>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94392B-93B4-4590-87B9-66A260EE1D5F}" type="datetime1">
              <a:rPr lang="en-US" smtClean="0"/>
              <a:pPr/>
              <a:t>5/7/2012</a:t>
            </a:fld>
            <a:endParaRPr lang="en-US"/>
          </a:p>
        </p:txBody>
      </p:sp>
      <p:sp>
        <p:nvSpPr>
          <p:cNvPr id="8" name="Footer Placeholder 7"/>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9" name="Slide Number Placeholder 8"/>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87353A-E37B-419F-B77C-E5315108E9C8}" type="datetime1">
              <a:rPr lang="en-US" smtClean="0"/>
              <a:pPr/>
              <a:t>5/7/2012</a:t>
            </a:fld>
            <a:endParaRPr lang="en-US"/>
          </a:p>
        </p:txBody>
      </p:sp>
      <p:sp>
        <p:nvSpPr>
          <p:cNvPr id="4" name="Footer Placeholder 3"/>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5" name="Slide Number Placeholder 4"/>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FE3D8-5427-461E-BF34-3F4CA1FB79B3}" type="datetime1">
              <a:rPr lang="en-US" smtClean="0"/>
              <a:pPr/>
              <a:t>5/7/2012</a:t>
            </a:fld>
            <a:endParaRPr lang="en-US"/>
          </a:p>
        </p:txBody>
      </p:sp>
      <p:sp>
        <p:nvSpPr>
          <p:cNvPr id="3" name="Footer Placeholder 2"/>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4" name="Slide Number Placeholder 3"/>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40169-3C98-44D3-AD33-A781CC21B5E3}" type="datetime1">
              <a:rPr lang="en-US" smtClean="0"/>
              <a:pPr/>
              <a:t>5/7/2012</a:t>
            </a:fld>
            <a:endParaRPr lang="en-US"/>
          </a:p>
        </p:txBody>
      </p:sp>
      <p:sp>
        <p:nvSpPr>
          <p:cNvPr id="6" name="Footer Placeholder 5"/>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7" name="Slide Number Placeholder 6"/>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42EDAE-BF9D-4B33-86D6-48AC7DBD680D}" type="datetime1">
              <a:rPr lang="en-US" smtClean="0"/>
              <a:pPr/>
              <a:t>5/7/2012</a:t>
            </a:fld>
            <a:endParaRPr lang="en-US"/>
          </a:p>
        </p:txBody>
      </p:sp>
      <p:sp>
        <p:nvSpPr>
          <p:cNvPr id="6" name="Footer Placeholder 5"/>
          <p:cNvSpPr>
            <a:spLocks noGrp="1"/>
          </p:cNvSpPr>
          <p:nvPr>
            <p:ph type="ftr" sz="quarter" idx="11"/>
          </p:nvPr>
        </p:nvSpPr>
        <p:spPr/>
        <p:txBody>
          <a:bodyPr/>
          <a:lstStyle/>
          <a:p>
            <a:r>
              <a:rPr lang="en-US" smtClean="0"/>
              <a:t>A Study on factors influencing attitude towards acceptance of Electronic Health Records</a:t>
            </a:r>
            <a:endParaRPr lang="en-US"/>
          </a:p>
        </p:txBody>
      </p:sp>
      <p:sp>
        <p:nvSpPr>
          <p:cNvPr id="7" name="Slide Number Placeholder 6"/>
          <p:cNvSpPr>
            <a:spLocks noGrp="1"/>
          </p:cNvSpPr>
          <p:nvPr>
            <p:ph type="sldNum" sz="quarter" idx="12"/>
          </p:nvPr>
        </p:nvSpPr>
        <p:spPr/>
        <p:txBody>
          <a:bodyPr/>
          <a:lstStyle/>
          <a:p>
            <a:fld id="{373E957B-7717-490F-B824-089AB61240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8BAFD-BE06-4ED8-9FC4-940F94C71614}" type="datetime1">
              <a:rPr lang="en-US" smtClean="0"/>
              <a:pPr/>
              <a:t>5/7/2012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 Study on factors influencing attitude towards acceptance of Electronic Health Records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E957B-7717-490F-B824-089AB61240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notesSlide" Target="../notesSlides/notesSlide4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791200" y="3886200"/>
            <a:ext cx="2758960" cy="1631216"/>
          </a:xfrm>
          <a:prstGeom prst="rect">
            <a:avLst/>
          </a:prstGeom>
          <a:noFill/>
        </p:spPr>
        <p:txBody>
          <a:bodyPr wrap="none" rtlCol="0">
            <a:spAutoFit/>
          </a:bodyPr>
          <a:lstStyle/>
          <a:p>
            <a:r>
              <a:rPr lang="en-US" sz="2000" b="1" dirty="0" smtClean="0">
                <a:latin typeface="Times New Roman" pitchFamily="18" charset="0"/>
                <a:cs typeface="Times New Roman" pitchFamily="18" charset="0"/>
              </a:rPr>
              <a:t>By </a:t>
            </a:r>
          </a:p>
          <a:p>
            <a:r>
              <a:rPr lang="en-US" sz="2000" b="1" dirty="0" smtClean="0">
                <a:latin typeface="Times New Roman" pitchFamily="18" charset="0"/>
                <a:cs typeface="Times New Roman" pitchFamily="18" charset="0"/>
              </a:rPr>
              <a:t>Jyotsna Khatri,</a:t>
            </a:r>
          </a:p>
          <a:p>
            <a:r>
              <a:rPr lang="en-US" sz="2000" b="1" dirty="0" smtClean="0">
                <a:latin typeface="Times New Roman" pitchFamily="18" charset="0"/>
                <a:cs typeface="Times New Roman" pitchFamily="18" charset="0"/>
              </a:rPr>
              <a:t>2</a:t>
            </a:r>
            <a:r>
              <a:rPr lang="en-US" sz="2000" b="1" baseline="30000" dirty="0" smtClean="0">
                <a:latin typeface="Times New Roman" pitchFamily="18" charset="0"/>
                <a:cs typeface="Times New Roman" pitchFamily="18" charset="0"/>
              </a:rPr>
              <a:t>nd</a:t>
            </a:r>
            <a:r>
              <a:rPr lang="en-US" sz="2000" b="1" dirty="0" smtClean="0">
                <a:latin typeface="Times New Roman" pitchFamily="18" charset="0"/>
                <a:cs typeface="Times New Roman" pitchFamily="18" charset="0"/>
              </a:rPr>
              <a:t> Year, Healthcare IT,</a:t>
            </a:r>
          </a:p>
          <a:p>
            <a:r>
              <a:rPr lang="en-US" sz="2000" b="1" dirty="0" smtClean="0">
                <a:latin typeface="Times New Roman" pitchFamily="18" charset="0"/>
                <a:cs typeface="Times New Roman" pitchFamily="18" charset="0"/>
              </a:rPr>
              <a:t>PG/10/081</a:t>
            </a:r>
          </a:p>
          <a:p>
            <a:r>
              <a:rPr lang="en-US" sz="2000" b="1" dirty="0" smtClean="0">
                <a:latin typeface="Times New Roman" pitchFamily="18" charset="0"/>
                <a:cs typeface="Times New Roman" pitchFamily="18" charset="0"/>
              </a:rPr>
              <a:t>IIHMR, Delhi</a:t>
            </a:r>
            <a:endParaRPr lang="en-US" sz="2000" b="1" dirty="0">
              <a:latin typeface="Times New Roman" pitchFamily="18" charset="0"/>
              <a:cs typeface="Times New Roman" pitchFamily="18" charset="0"/>
            </a:endParaRPr>
          </a:p>
        </p:txBody>
      </p:sp>
      <p:sp>
        <p:nvSpPr>
          <p:cNvPr id="12" name="Rectangle 11"/>
          <p:cNvSpPr/>
          <p:nvPr/>
        </p:nvSpPr>
        <p:spPr>
          <a:xfrm>
            <a:off x="609600" y="2286000"/>
            <a:ext cx="7848600" cy="954107"/>
          </a:xfrm>
          <a:prstGeom prst="rect">
            <a:avLst/>
          </a:prstGeom>
        </p:spPr>
        <p:txBody>
          <a:bodyPr wrap="square">
            <a:spAutoFit/>
          </a:bodyPr>
          <a:lstStyle/>
          <a:p>
            <a:pPr algn="ctr"/>
            <a:r>
              <a:rPr lang="en-US" sz="2800" b="1" i="1" dirty="0" smtClean="0">
                <a:latin typeface="Times New Roman" pitchFamily="18" charset="0"/>
                <a:cs typeface="Times New Roman" pitchFamily="18" charset="0"/>
              </a:rPr>
              <a:t>A study on factors influencing attitude towards acceptance of Electronic Health Records </a:t>
            </a:r>
            <a:endParaRPr lang="en-US" sz="28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10</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Problem Statement</a:t>
            </a:r>
            <a:endParaRPr lang="en-US" sz="2800" dirty="0">
              <a:latin typeface="Times New Roman" pitchFamily="18" charset="0"/>
              <a:cs typeface="Times New Roman" pitchFamily="18" charset="0"/>
            </a:endParaRPr>
          </a:p>
        </p:txBody>
      </p:sp>
      <p:sp>
        <p:nvSpPr>
          <p:cNvPr id="11" name="TextBox 10"/>
          <p:cNvSpPr txBox="1"/>
          <p:nvPr/>
        </p:nvSpPr>
        <p:spPr>
          <a:xfrm>
            <a:off x="609600" y="1752600"/>
            <a:ext cx="8153400" cy="2862322"/>
          </a:xfrm>
          <a:prstGeom prst="rect">
            <a:avLst/>
          </a:prstGeom>
          <a:noFill/>
        </p:spPr>
        <p:txBody>
          <a:bodyPr wrap="square" rtlCol="0">
            <a:spAutoFit/>
          </a:bodyPr>
          <a:lstStyle/>
          <a:p>
            <a:pPr algn="ctr"/>
            <a:endParaRPr lang="en-US" sz="2000"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Success of any EHR implementation depends upon its acceptance. There are several factors responsible for the acceptance of EHR. In these factors some are facilitators &amp; some are barriers. Identification of these factors will contribute towards the acceptance of EHR among users. </a:t>
            </a:r>
          </a:p>
          <a:p>
            <a:pPr algn="ctr"/>
            <a:endParaRPr lang="en-US" sz="2000"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The factors which affect the attitude of the users towards acceptance of EHR in Indian scenario are still curbed &amp; yet to be mined</a:t>
            </a:r>
            <a:r>
              <a:rPr lang="en-US" sz="2000" b="1"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11</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Objectives</a:t>
            </a:r>
            <a:endParaRPr lang="en-US" sz="2800" dirty="0">
              <a:latin typeface="Times New Roman" pitchFamily="18" charset="0"/>
              <a:cs typeface="Times New Roman" pitchFamily="18" charset="0"/>
            </a:endParaRPr>
          </a:p>
        </p:txBody>
      </p:sp>
      <p:sp>
        <p:nvSpPr>
          <p:cNvPr id="11" name="TextBox 10"/>
          <p:cNvSpPr txBox="1"/>
          <p:nvPr/>
        </p:nvSpPr>
        <p:spPr>
          <a:xfrm>
            <a:off x="685800" y="1676400"/>
            <a:ext cx="7772400" cy="4093428"/>
          </a:xfrm>
          <a:prstGeom prst="rect">
            <a:avLst/>
          </a:prstGeom>
          <a:noFill/>
        </p:spPr>
        <p:txBody>
          <a:bodyPr wrap="square" rtlCol="0">
            <a:spAutoFit/>
          </a:bodyPr>
          <a:lstStyle/>
          <a:p>
            <a:pPr algn="ctr"/>
            <a:endParaRPr lang="en-US" sz="2000" b="1"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General Objective</a:t>
            </a:r>
          </a:p>
          <a:p>
            <a:pPr algn="ctr"/>
            <a:r>
              <a:rPr lang="en-US" sz="2000" dirty="0" smtClean="0">
                <a:latin typeface="Times New Roman" pitchFamily="18" charset="0"/>
                <a:cs typeface="Times New Roman" pitchFamily="18" charset="0"/>
              </a:rPr>
              <a:t>To study the factors influencing the attitudes of clinical staff towards acceptance of  Electronic Health Records.</a:t>
            </a:r>
          </a:p>
          <a:p>
            <a:pPr algn="ctr"/>
            <a:endParaRPr lang="en-US" sz="2000"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Specific Objective</a:t>
            </a:r>
          </a:p>
          <a:p>
            <a:pPr lvl="0" algn="ctr">
              <a:buFont typeface="Arial" pitchFamily="34" charset="0"/>
              <a:buChar char="•"/>
            </a:pPr>
            <a:r>
              <a:rPr lang="en-US" sz="2000" dirty="0" smtClean="0">
                <a:latin typeface="Times New Roman" pitchFamily="18" charset="0"/>
                <a:cs typeface="Times New Roman" pitchFamily="18" charset="0"/>
              </a:rPr>
              <a:t>To identify the factors influencing attitude.</a:t>
            </a:r>
          </a:p>
          <a:p>
            <a:pPr lvl="0" algn="ctr">
              <a:buFont typeface="Arial" pitchFamily="34" charset="0"/>
              <a:buChar char="•"/>
            </a:pPr>
            <a:r>
              <a:rPr lang="en-US" sz="2000" dirty="0" smtClean="0">
                <a:latin typeface="Times New Roman" pitchFamily="18" charset="0"/>
                <a:cs typeface="Times New Roman" pitchFamily="18" charset="0"/>
              </a:rPr>
              <a:t>To identify the factors influencing acceptance of EHR</a:t>
            </a:r>
          </a:p>
          <a:p>
            <a:pPr lvl="0" algn="ctr">
              <a:buFont typeface="Arial" pitchFamily="34" charset="0"/>
              <a:buChar char="•"/>
            </a:pPr>
            <a:r>
              <a:rPr lang="en-US" sz="2000" dirty="0" smtClean="0">
                <a:latin typeface="Times New Roman" pitchFamily="18" charset="0"/>
                <a:cs typeface="Times New Roman" pitchFamily="18" charset="0"/>
              </a:rPr>
              <a:t>To identify the facilitators &amp; barriers in the acceptance of EHR.</a:t>
            </a:r>
          </a:p>
          <a:p>
            <a:pPr lvl="0" algn="ctr">
              <a:buFont typeface="Arial" pitchFamily="34" charset="0"/>
              <a:buChar char="•"/>
            </a:pPr>
            <a:r>
              <a:rPr lang="en-US" sz="2000" dirty="0" smtClean="0">
                <a:latin typeface="Times New Roman" pitchFamily="18" charset="0"/>
                <a:cs typeface="Times New Roman" pitchFamily="18" charset="0"/>
              </a:rPr>
              <a:t>To propose an ICT ( EHR)  Acceptance Model for physicians &amp; nurses in India.</a:t>
            </a:r>
          </a:p>
          <a:p>
            <a:pPr algn="ct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12</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Literature Review</a:t>
            </a:r>
            <a:endParaRPr lang="en-US" sz="2800" dirty="0">
              <a:latin typeface="Times New Roman" pitchFamily="18" charset="0"/>
              <a:cs typeface="Times New Roman" pitchFamily="18" charset="0"/>
            </a:endParaRPr>
          </a:p>
        </p:txBody>
      </p:sp>
      <p:sp>
        <p:nvSpPr>
          <p:cNvPr id="78849" name="Rectangle 1"/>
          <p:cNvSpPr>
            <a:spLocks noChangeArrowheads="1"/>
          </p:cNvSpPr>
          <p:nvPr/>
        </p:nvSpPr>
        <p:spPr bwMode="auto">
          <a:xfrm>
            <a:off x="533400" y="1245592"/>
            <a:ext cx="82296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lang="en-US" sz="1200" dirty="0" smtClean="0">
              <a:latin typeface="Arial" pitchFamily="34" charset="0"/>
              <a:ea typeface="Calibri" pitchFamily="34" charset="0"/>
              <a:cs typeface="TimesNewRomanPSMT"/>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sz="2000" dirty="0" smtClean="0">
                <a:latin typeface="Times New Roman" pitchFamily="18" charset="0"/>
                <a:ea typeface="Calibri" pitchFamily="34" charset="0"/>
                <a:cs typeface="Times New Roman" pitchFamily="18" charset="0"/>
              </a:rPr>
              <a:t>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here is a significant correlation between management support &amp; the attitude towards adoption of EHR. </a:t>
            </a:r>
            <a:r>
              <a:rPr lang="en-US" sz="2000" dirty="0" smtClean="0">
                <a:latin typeface="Times New Roman" pitchFamily="18" charset="0"/>
                <a:ea typeface="Calibri" pitchFamily="34" charset="0"/>
                <a:cs typeface="Times New Roman" pitchFamily="18" charset="0"/>
              </a:rPr>
              <a:t>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mphasis is laid on the  need for strong management support in the EHR implementation process.</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b="1" i="1" dirty="0" smtClean="0">
                <a:latin typeface="Times New Roman" pitchFamily="18" charset="0"/>
                <a:ea typeface="Calibri" pitchFamily="34" charset="0"/>
                <a:cs typeface="Times New Roman" pitchFamily="18" charset="0"/>
              </a:rPr>
              <a:t>M.E.Morton</a:t>
            </a:r>
            <a:endParaRPr kumimoji="0" lang="en-US"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2000" dirty="0" smtClean="0">
                <a:latin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lang="en-US" sz="2000" dirty="0" smtClean="0">
                <a:latin typeface="Times New Roman" pitchFamily="18" charset="0"/>
                <a:cs typeface="Times New Roman" pitchFamily="18" charset="0"/>
              </a:rPr>
              <a:t>Communication a very important tool during EHR Implementation. Adopting a communication plan that addresses project milestones, staff requirements and project vision is a key to success.  </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b="1" i="1" dirty="0" smtClean="0">
                <a:latin typeface="Times New Roman" pitchFamily="18" charset="0"/>
                <a:cs typeface="Times New Roman" pitchFamily="18" charset="0"/>
              </a:rPr>
              <a:t>J. Diagrepont</a:t>
            </a:r>
          </a:p>
          <a:p>
            <a:pPr lvl="0" algn="just" fontAlgn="base">
              <a:spcBef>
                <a:spcPct val="0"/>
              </a:spcBef>
              <a:spcAft>
                <a:spcPct val="0"/>
              </a:spcAft>
            </a:pPr>
            <a:endParaRPr lang="en-US" sz="2000" dirty="0" smtClean="0">
              <a:latin typeface="Times New Roman" pitchFamily="18" charset="0"/>
              <a:cs typeface="Times New Roman" pitchFamily="18" charset="0"/>
            </a:endParaRPr>
          </a:p>
          <a:p>
            <a:pPr lvl="0" algn="just" fontAlgn="base">
              <a:spcBef>
                <a:spcPct val="0"/>
              </a:spcBef>
              <a:spcAft>
                <a:spcPct val="0"/>
              </a:spcAft>
            </a:pPr>
            <a:r>
              <a:rPr lang="en-US" sz="2000" dirty="0" smtClean="0">
                <a:latin typeface="Times New Roman" pitchFamily="18" charset="0"/>
                <a:cs typeface="Times New Roman" pitchFamily="18" charset="0"/>
              </a:rPr>
              <a:t>Training positively influences the usefulness of the system. Appropriate techniques, timing and high-quality training materials are required for successful system implementation &amp; adoption.</a:t>
            </a:r>
            <a:r>
              <a:rPr lang="en-US" sz="2000" b="1" baseline="30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endParaRPr lang="en-US" sz="2000" b="1" baseline="30000" dirty="0" smtClean="0">
              <a:latin typeface="Times New Roman" pitchFamily="18" charset="0"/>
              <a:cs typeface="Times New Roman" pitchFamily="18" charset="0"/>
            </a:endParaRPr>
          </a:p>
          <a:p>
            <a:pPr lvl="0" algn="ctr" fontAlgn="base">
              <a:spcBef>
                <a:spcPct val="0"/>
              </a:spcBef>
              <a:spcAft>
                <a:spcPct val="0"/>
              </a:spcAft>
            </a:pPr>
            <a:r>
              <a:rPr lang="en-US" sz="2000" b="1" i="1" dirty="0" smtClean="0">
                <a:latin typeface="Times New Roman" pitchFamily="18" charset="0"/>
                <a:cs typeface="Times New Roman" pitchFamily="18" charset="0"/>
              </a:rPr>
              <a:t>C.S. Gadd &amp; L.E. Pernod</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1200" b="1" baseline="30000" dirty="0" smtClean="0">
              <a:latin typeface="Arial" pitchFamily="34" charset="0"/>
              <a:ea typeface="Calibri" pitchFamily="34" charset="0"/>
              <a:cs typeface="TimesNewRomanPSMT"/>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13</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33400" y="1447800"/>
            <a:ext cx="8153400" cy="4852610"/>
          </a:xfrm>
          <a:prstGeom prst="rect">
            <a:avLst/>
          </a:prstGeom>
        </p:spPr>
        <p:txBody>
          <a:bodyPr wrap="square">
            <a:spAutoFit/>
          </a:bodyPr>
          <a:lstStyle/>
          <a:p>
            <a:pPr lvl="0" algn="just" fontAlgn="base">
              <a:spcBef>
                <a:spcPct val="0"/>
              </a:spcBef>
              <a:spcAft>
                <a:spcPct val="0"/>
              </a:spcAft>
            </a:pPr>
            <a:r>
              <a:rPr lang="en-US" sz="2000" dirty="0" smtClean="0">
                <a:latin typeface="Times New Roman" pitchFamily="18" charset="0"/>
                <a:cs typeface="Times New Roman" pitchFamily="18" charset="0"/>
              </a:rPr>
              <a:t>Superior IT infrastructure is associated with EHR adoption. Technical support was identified as an important contributing factor to the adoption of EHR.</a:t>
            </a:r>
          </a:p>
          <a:p>
            <a:pPr lvl="0" algn="ctr" fontAlgn="base">
              <a:spcBef>
                <a:spcPct val="0"/>
              </a:spcBef>
              <a:spcAft>
                <a:spcPct val="0"/>
              </a:spcAft>
            </a:pPr>
            <a:r>
              <a:rPr lang="en-US" sz="2000" b="1" i="1" dirty="0" smtClean="0">
                <a:latin typeface="Times New Roman" pitchFamily="18" charset="0"/>
                <a:cs typeface="Times New Roman" pitchFamily="18" charset="0"/>
              </a:rPr>
              <a:t>J.S. Ash &amp; D.W. Bates</a:t>
            </a:r>
          </a:p>
          <a:p>
            <a:pPr lvl="0" algn="ctr" fontAlgn="base">
              <a:spcBef>
                <a:spcPct val="0"/>
              </a:spcBef>
              <a:spcAft>
                <a:spcPct val="0"/>
              </a:spcAft>
            </a:pPr>
            <a:endParaRPr lang="en-US" sz="2000" b="1" i="1" dirty="0" smtClean="0">
              <a:latin typeface="Times New Roman" pitchFamily="18" charset="0"/>
              <a:cs typeface="Times New Roman" pitchFamily="18" charset="0"/>
            </a:endParaRPr>
          </a:p>
          <a:p>
            <a:pPr algn="just" fontAlgn="base">
              <a:spcBef>
                <a:spcPct val="0"/>
              </a:spcBef>
              <a:spcAft>
                <a:spcPct val="0"/>
              </a:spcAft>
            </a:pPr>
            <a:r>
              <a:rPr lang="en-US" sz="2000" dirty="0" smtClean="0">
                <a:latin typeface="Times New Roman" pitchFamily="18" charset="0"/>
                <a:cs typeface="Times New Roman" pitchFamily="18" charset="0"/>
              </a:rPr>
              <a:t>Computer skills have been identified as potential barrier to the adoption of technology.</a:t>
            </a:r>
            <a:r>
              <a:rPr lang="en-US" sz="2000" b="1" baseline="30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Physicians who have basic computer skills are more likely to accept the EHR systems. </a:t>
            </a:r>
          </a:p>
          <a:p>
            <a:pPr algn="ctr" fontAlgn="base">
              <a:spcBef>
                <a:spcPct val="0"/>
              </a:spcBef>
              <a:spcAft>
                <a:spcPct val="0"/>
              </a:spcAft>
            </a:pPr>
            <a:r>
              <a:rPr lang="en-US" sz="2000" b="1" i="1" dirty="0" smtClean="0">
                <a:latin typeface="Times New Roman" pitchFamily="18" charset="0"/>
                <a:cs typeface="Times New Roman" pitchFamily="18" charset="0"/>
              </a:rPr>
              <a:t>K . Dansky &amp; L. Gamm</a:t>
            </a:r>
          </a:p>
          <a:p>
            <a:pPr algn="just" fontAlgn="base">
              <a:spcBef>
                <a:spcPct val="0"/>
              </a:spcBef>
              <a:spcAft>
                <a:spcPct val="0"/>
              </a:spcAft>
            </a:pPr>
            <a:endParaRPr lang="en-US" sz="2000" dirty="0" smtClean="0">
              <a:latin typeface="Times New Roman" pitchFamily="18" charset="0"/>
              <a:cs typeface="Times New Roman" pitchFamily="18" charset="0"/>
            </a:endParaRPr>
          </a:p>
          <a:p>
            <a:pPr algn="ctr" fontAlgn="base">
              <a:spcBef>
                <a:spcPct val="0"/>
              </a:spcBef>
              <a:spcAft>
                <a:spcPct val="0"/>
              </a:spcAft>
            </a:pPr>
            <a:r>
              <a:rPr lang="en-US" sz="2000" dirty="0" smtClean="0">
                <a:latin typeface="Times New Roman" pitchFamily="18" charset="0"/>
                <a:cs typeface="Times New Roman" pitchFamily="18" charset="0"/>
              </a:rPr>
              <a:t>Professional autonomy has strong negative direct influence towards intention to use technology, attitude towards EHR &amp; on perceived usefulness of a technology.    </a:t>
            </a:r>
          </a:p>
          <a:p>
            <a:pPr algn="ctr" fontAlgn="base">
              <a:spcBef>
                <a:spcPct val="0"/>
              </a:spcBef>
              <a:spcAft>
                <a:spcPct val="0"/>
              </a:spcAft>
            </a:pPr>
            <a:r>
              <a:rPr lang="en-US" sz="2000" b="1" i="1" dirty="0" smtClean="0">
                <a:latin typeface="Times New Roman" pitchFamily="18" charset="0"/>
                <a:cs typeface="Times New Roman" pitchFamily="18" charset="0"/>
              </a:rPr>
              <a:t>M. E. Morton</a:t>
            </a:r>
            <a:endParaRPr lang="en-US" sz="2000" b="1" i="1" baseline="30000" dirty="0" smtClean="0">
              <a:latin typeface="Times New Roman" pitchFamily="18" charset="0"/>
              <a:cs typeface="Times New Roman" pitchFamily="18" charset="0"/>
            </a:endParaRPr>
          </a:p>
          <a:p>
            <a:pPr algn="just" fontAlgn="base">
              <a:spcBef>
                <a:spcPct val="0"/>
              </a:spcBef>
              <a:spcAft>
                <a:spcPct val="0"/>
              </a:spcAft>
            </a:pPr>
            <a:endParaRPr lang="en-US" sz="2000" b="1" baseline="30000" dirty="0" smtClean="0">
              <a:latin typeface="Times New Roman" pitchFamily="18" charset="0"/>
              <a:cs typeface="Times New Roman" pitchFamily="18" charset="0"/>
            </a:endParaRPr>
          </a:p>
          <a:p>
            <a:pPr lvl="0" algn="just" fontAlgn="base">
              <a:spcBef>
                <a:spcPct val="0"/>
              </a:spcBef>
              <a:spcAft>
                <a:spcPct val="0"/>
              </a:spcAft>
            </a:pPr>
            <a:endParaRPr lang="en-US" dirty="0" smtClean="0">
              <a:latin typeface="Times New Roman" pitchFamily="18" charset="0"/>
              <a:cs typeface="Times New Roman" pitchFamily="18" charset="0"/>
            </a:endParaRPr>
          </a:p>
          <a:p>
            <a:pPr lvl="0" algn="just" fontAlgn="base">
              <a:spcBef>
                <a:spcPct val="0"/>
              </a:spcBef>
              <a:spcAft>
                <a:spcPct val="0"/>
              </a:spcAft>
            </a:pPr>
            <a:endParaRPr lang="en-US" dirty="0" smtClean="0">
              <a:latin typeface="Times New Roman" pitchFamily="18" charset="0"/>
              <a:cs typeface="Times New Roman" pitchFamily="18" charset="0"/>
            </a:endParaRPr>
          </a:p>
        </p:txBody>
      </p:sp>
      <p:sp>
        <p:nvSpPr>
          <p:cNvPr id="11" name="Rounded Rectangle 10"/>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Literature Review</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14</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609600" y="1295400"/>
            <a:ext cx="8229600" cy="5345053"/>
          </a:xfrm>
          <a:prstGeom prst="rect">
            <a:avLst/>
          </a:prstGeom>
        </p:spPr>
        <p:txBody>
          <a:bodyPr wrap="square">
            <a:spAutoFit/>
          </a:bodyPr>
          <a:lstStyle/>
          <a:p>
            <a:pPr algn="just" fontAlgn="base">
              <a:spcBef>
                <a:spcPct val="0"/>
              </a:spcBef>
              <a:spcAft>
                <a:spcPct val="0"/>
              </a:spcAft>
            </a:pPr>
            <a:r>
              <a:rPr lang="en-US" sz="2000" dirty="0" smtClean="0">
                <a:latin typeface="Times New Roman" pitchFamily="18" charset="0"/>
                <a:cs typeface="Times New Roman" pitchFamily="18" charset="0"/>
              </a:rPr>
              <a:t>An EHR system must provide clear benefits to the medical staff , that leads to the success of  implementation. </a:t>
            </a:r>
          </a:p>
          <a:p>
            <a:pPr algn="ctr" fontAlgn="base">
              <a:spcBef>
                <a:spcPct val="0"/>
              </a:spcBef>
              <a:spcAft>
                <a:spcPct val="0"/>
              </a:spcAft>
            </a:pPr>
            <a:r>
              <a:rPr lang="en-US" sz="2000" b="1" i="1" dirty="0" smtClean="0">
                <a:latin typeface="Times New Roman" pitchFamily="18" charset="0"/>
                <a:cs typeface="Times New Roman" pitchFamily="18" charset="0"/>
              </a:rPr>
              <a:t>D . F . Doolan</a:t>
            </a:r>
          </a:p>
          <a:p>
            <a:pPr algn="just" fontAlgn="base">
              <a:spcBef>
                <a:spcPct val="0"/>
              </a:spcBef>
              <a:spcAft>
                <a:spcPct val="0"/>
              </a:spcAft>
            </a:pPr>
            <a:endParaRPr lang="en-US" sz="2000" dirty="0" smtClean="0">
              <a:latin typeface="Times New Roman" pitchFamily="18" charset="0"/>
              <a:cs typeface="Times New Roman" pitchFamily="18" charset="0"/>
            </a:endParaRPr>
          </a:p>
          <a:p>
            <a:pPr algn="just" fontAlgn="base">
              <a:spcBef>
                <a:spcPct val="0"/>
              </a:spcBef>
              <a:spcAft>
                <a:spcPct val="0"/>
              </a:spcAft>
            </a:pPr>
            <a:r>
              <a:rPr lang="en-US" sz="2000" dirty="0" smtClean="0">
                <a:latin typeface="Times New Roman" pitchFamily="18" charset="0"/>
                <a:cs typeface="Times New Roman" pitchFamily="18" charset="0"/>
              </a:rPr>
              <a:t>Ease-of-use is an important factor influencing technology adoption among physicians. But still it is reported that usefulness is more important than ease-of-use.</a:t>
            </a:r>
          </a:p>
          <a:p>
            <a:pPr algn="ctr" fontAlgn="base">
              <a:spcBef>
                <a:spcPct val="0"/>
              </a:spcBef>
              <a:spcAft>
                <a:spcPct val="0"/>
              </a:spcAft>
            </a:pPr>
            <a:r>
              <a:rPr lang="en-US" sz="2000" b="1" i="1" dirty="0" smtClean="0">
                <a:latin typeface="Times New Roman" pitchFamily="18" charset="0"/>
                <a:cs typeface="Times New Roman" pitchFamily="18" charset="0"/>
              </a:rPr>
              <a:t>P.Y.K. Chau &amp; P.J.Hu</a:t>
            </a:r>
          </a:p>
          <a:p>
            <a:pPr algn="just" fontAlgn="base">
              <a:spcBef>
                <a:spcPct val="0"/>
              </a:spcBef>
              <a:spcAft>
                <a:spcPct val="0"/>
              </a:spcAft>
            </a:pPr>
            <a:endParaRPr lang="en-US" sz="2000" dirty="0" smtClean="0">
              <a:latin typeface="Times New Roman" pitchFamily="18" charset="0"/>
              <a:cs typeface="Times New Roman" pitchFamily="18" charset="0"/>
            </a:endParaRPr>
          </a:p>
          <a:p>
            <a:pPr algn="just" fontAlgn="base">
              <a:spcBef>
                <a:spcPct val="0"/>
              </a:spcBef>
              <a:spcAft>
                <a:spcPct val="0"/>
              </a:spcAft>
            </a:pPr>
            <a:r>
              <a:rPr lang="en-US" sz="2000" dirty="0" smtClean="0">
                <a:latin typeface="Times New Roman" pitchFamily="18" charset="0"/>
                <a:cs typeface="Times New Roman" pitchFamily="18" charset="0"/>
              </a:rPr>
              <a:t>Physicians’ perception  and attitudes towards new technologies is a crucial element in the implementation of new technology projects in the current healthcare system. It was reported that age, gender, specialty, and general computer experience did not correlate with attitude.</a:t>
            </a:r>
            <a:r>
              <a:rPr lang="en-US" sz="2000" b="1" baseline="30000" dirty="0" smtClean="0">
                <a:latin typeface="Times New Roman" pitchFamily="18" charset="0"/>
                <a:cs typeface="Times New Roman" pitchFamily="18" charset="0"/>
              </a:rPr>
              <a:t>                </a:t>
            </a:r>
          </a:p>
          <a:p>
            <a:pPr algn="just" fontAlgn="base">
              <a:spcBef>
                <a:spcPct val="0"/>
              </a:spcBef>
              <a:spcAft>
                <a:spcPct val="0"/>
              </a:spcAft>
            </a:pPr>
            <a:r>
              <a:rPr lang="en-US" sz="2000" b="1" baseline="30000" dirty="0" smtClean="0">
                <a:latin typeface="Times New Roman" pitchFamily="18" charset="0"/>
                <a:cs typeface="Times New Roman" pitchFamily="18" charset="0"/>
              </a:rPr>
              <a:t>               </a:t>
            </a:r>
          </a:p>
          <a:p>
            <a:pPr algn="ctr" fontAlgn="base">
              <a:spcBef>
                <a:spcPct val="0"/>
              </a:spcBef>
              <a:spcAft>
                <a:spcPct val="0"/>
              </a:spcAft>
            </a:pPr>
            <a:r>
              <a:rPr lang="en-US" sz="2000" b="1" i="1" dirty="0" smtClean="0">
                <a:latin typeface="Times New Roman" pitchFamily="18" charset="0"/>
                <a:cs typeface="Times New Roman" pitchFamily="18" charset="0"/>
              </a:rPr>
              <a:t>K.H.Dansky &amp; L.D.Gamm </a:t>
            </a:r>
          </a:p>
          <a:p>
            <a:pPr lvl="0" algn="just" fontAlgn="base">
              <a:spcBef>
                <a:spcPct val="0"/>
              </a:spcBef>
              <a:spcAft>
                <a:spcPct val="0"/>
              </a:spcAft>
            </a:pPr>
            <a:endParaRPr lang="en-US" dirty="0" smtClean="0"/>
          </a:p>
          <a:p>
            <a:pPr lvl="0" algn="just" fontAlgn="base">
              <a:spcBef>
                <a:spcPct val="0"/>
              </a:spcBef>
              <a:spcAft>
                <a:spcPct val="0"/>
              </a:spcAft>
            </a:pPr>
            <a:endParaRPr lang="en-US" dirty="0" smtClean="0"/>
          </a:p>
          <a:p>
            <a:pPr lvl="0" algn="just" fontAlgn="base">
              <a:spcBef>
                <a:spcPct val="0"/>
              </a:spcBef>
              <a:spcAft>
                <a:spcPct val="0"/>
              </a:spcAft>
            </a:pPr>
            <a:endParaRPr lang="en-US" b="1" baseline="30000" dirty="0" smtClean="0">
              <a:latin typeface="Arial" pitchFamily="34" charset="0"/>
              <a:ea typeface="Calibri" pitchFamily="34" charset="0"/>
              <a:cs typeface="TimesNewRomanPSMT"/>
            </a:endParaRPr>
          </a:p>
        </p:txBody>
      </p:sp>
      <p:sp>
        <p:nvSpPr>
          <p:cNvPr id="11" name="Rounded Rectangle 10"/>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Literature Review</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15</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Literature Review</a:t>
            </a:r>
            <a:endParaRPr lang="en-US" sz="2800" dirty="0">
              <a:latin typeface="Times New Roman" pitchFamily="18" charset="0"/>
              <a:cs typeface="Times New Roman" pitchFamily="18" charset="0"/>
            </a:endParaRPr>
          </a:p>
        </p:txBody>
      </p:sp>
      <p:sp>
        <p:nvSpPr>
          <p:cNvPr id="12" name="TextBox 11"/>
          <p:cNvSpPr txBox="1"/>
          <p:nvPr/>
        </p:nvSpPr>
        <p:spPr>
          <a:xfrm>
            <a:off x="2362200" y="1295400"/>
            <a:ext cx="4953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Theoretical Framework</a:t>
            </a:r>
            <a:endParaRPr lang="en-US" sz="2400" b="1" dirty="0">
              <a:latin typeface="Times New Roman" pitchFamily="18" charset="0"/>
              <a:cs typeface="Times New Roman" pitchFamily="18" charset="0"/>
            </a:endParaRPr>
          </a:p>
        </p:txBody>
      </p:sp>
      <p:sp>
        <p:nvSpPr>
          <p:cNvPr id="14" name="TextBox 13"/>
          <p:cNvSpPr txBox="1"/>
          <p:nvPr/>
        </p:nvSpPr>
        <p:spPr>
          <a:xfrm>
            <a:off x="609600" y="1828800"/>
            <a:ext cx="8001000" cy="1938992"/>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TAM as theoretical framework is used for the study.</a:t>
            </a:r>
          </a:p>
          <a:p>
            <a:pPr algn="ctr"/>
            <a:r>
              <a:rPr lang="en-US" sz="2000" dirty="0" smtClean="0">
                <a:latin typeface="Times New Roman" pitchFamily="18" charset="0"/>
                <a:cs typeface="Times New Roman" pitchFamily="18" charset="0"/>
              </a:rPr>
              <a:t>It was developed by Fred &amp; Davis in 1985.</a:t>
            </a:r>
          </a:p>
          <a:p>
            <a:pPr lvl="0" algn="ctr" fontAlgn="base">
              <a:spcBef>
                <a:spcPct val="0"/>
              </a:spcBef>
              <a:spcAft>
                <a:spcPct val="0"/>
              </a:spcAft>
            </a:pPr>
            <a:r>
              <a:rPr lang="en-US" altLang="zh-CN" sz="2000" dirty="0" smtClean="0">
                <a:latin typeface="Times New Roman" pitchFamily="18" charset="0"/>
                <a:ea typeface="SimSun"/>
                <a:cs typeface="Times New Roman" pitchFamily="18" charset="0"/>
              </a:rPr>
              <a:t>It is  Universally accepted  &amp; </a:t>
            </a:r>
            <a:r>
              <a:rPr lang="en-US" altLang="zh-CN" sz="2000" dirty="0" smtClean="0">
                <a:latin typeface="Times New Roman" pitchFamily="18" charset="0"/>
                <a:ea typeface="Calibri" pitchFamily="34" charset="0"/>
                <a:cs typeface="Times New Roman" pitchFamily="18" charset="0"/>
              </a:rPr>
              <a:t>one the most widely used behavioral models in the information technology (IT) field .It consistently demonstrates validity, reliability, robustness and simplicity.</a:t>
            </a:r>
            <a:r>
              <a:rPr lang="en-US" altLang="zh-CN"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pic>
        <p:nvPicPr>
          <p:cNvPr id="15" name="Picture 14"/>
          <p:cNvPicPr/>
          <p:nvPr/>
        </p:nvPicPr>
        <p:blipFill>
          <a:blip r:embed="rId3" cstate="print"/>
          <a:srcRect l="35139" t="37500" r="21523" b="29167"/>
          <a:stretch>
            <a:fillRect/>
          </a:stretch>
        </p:blipFill>
        <p:spPr bwMode="auto">
          <a:xfrm>
            <a:off x="609600" y="3352800"/>
            <a:ext cx="80772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16</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Hypothesis</a:t>
            </a:r>
            <a:endParaRPr lang="en-US" sz="2800" dirty="0">
              <a:latin typeface="Times New Roman" pitchFamily="18" charset="0"/>
              <a:cs typeface="Times New Roman" pitchFamily="18" charset="0"/>
            </a:endParaRPr>
          </a:p>
        </p:txBody>
      </p:sp>
      <p:sp>
        <p:nvSpPr>
          <p:cNvPr id="11" name="TextBox 10"/>
          <p:cNvSpPr txBox="1"/>
          <p:nvPr/>
        </p:nvSpPr>
        <p:spPr>
          <a:xfrm>
            <a:off x="609600" y="1600200"/>
            <a:ext cx="8077200" cy="4093428"/>
          </a:xfrm>
          <a:prstGeom prst="rect">
            <a:avLst/>
          </a:prstGeom>
          <a:noFill/>
        </p:spPr>
        <p:txBody>
          <a:bodyPr wrap="square" rtlCol="0">
            <a:spAutoFit/>
          </a:bodyPr>
          <a:lstStyle/>
          <a:p>
            <a:pPr lvl="0" algn="ctr"/>
            <a:r>
              <a:rPr lang="en-US" sz="2000" b="1" dirty="0" smtClean="0">
                <a:latin typeface="Times New Roman" pitchFamily="18" charset="0"/>
                <a:cs typeface="Times New Roman" pitchFamily="18" charset="0"/>
              </a:rPr>
              <a:t>H1</a:t>
            </a:r>
          </a:p>
          <a:p>
            <a:pPr lvl="0" algn="ctr">
              <a:buFont typeface="Arial" pitchFamily="34" charset="0"/>
              <a:buChar char="•"/>
            </a:pPr>
            <a:r>
              <a:rPr lang="en-US" sz="2000" dirty="0" smtClean="0">
                <a:latin typeface="Times New Roman" pitchFamily="18" charset="0"/>
                <a:cs typeface="Times New Roman" pitchFamily="18" charset="0"/>
              </a:rPr>
              <a:t>EHR acceptance by physicians &amp; nurses is dependent on management support. </a:t>
            </a:r>
          </a:p>
          <a:p>
            <a:pPr lvl="0" algn="ctr"/>
            <a:r>
              <a:rPr lang="en-US" sz="2000" b="1" dirty="0" smtClean="0">
                <a:latin typeface="Times New Roman" pitchFamily="18" charset="0"/>
                <a:cs typeface="Times New Roman" pitchFamily="18" charset="0"/>
              </a:rPr>
              <a:t>H2</a:t>
            </a:r>
          </a:p>
          <a:p>
            <a:pPr lvl="0" algn="ctr">
              <a:buFont typeface="Arial" pitchFamily="34" charset="0"/>
              <a:buChar char="•"/>
            </a:pPr>
            <a:r>
              <a:rPr lang="en-US" sz="2000" dirty="0" smtClean="0">
                <a:latin typeface="Times New Roman" pitchFamily="18" charset="0"/>
                <a:cs typeface="Times New Roman" pitchFamily="18" charset="0"/>
              </a:rPr>
              <a:t>EHR acceptance by physicians &amp; nurses is dependent on communication.</a:t>
            </a:r>
          </a:p>
          <a:p>
            <a:pPr lvl="0" algn="ctr"/>
            <a:r>
              <a:rPr lang="en-US" sz="2000" b="1" dirty="0" smtClean="0">
                <a:latin typeface="Times New Roman" pitchFamily="18" charset="0"/>
                <a:cs typeface="Times New Roman" pitchFamily="18" charset="0"/>
              </a:rPr>
              <a:t>H3</a:t>
            </a:r>
          </a:p>
          <a:p>
            <a:pPr lvl="0" algn="ctr">
              <a:buFont typeface="Arial" pitchFamily="34" charset="0"/>
              <a:buChar char="•"/>
            </a:pPr>
            <a:r>
              <a:rPr lang="en-US" sz="2000" dirty="0" smtClean="0">
                <a:latin typeface="Times New Roman" pitchFamily="18" charset="0"/>
                <a:cs typeface="Times New Roman" pitchFamily="18" charset="0"/>
              </a:rPr>
              <a:t>EHR acceptance by physicians &amp; nurses is dependent on training.</a:t>
            </a:r>
          </a:p>
          <a:p>
            <a:pPr lvl="0" algn="ctr"/>
            <a:r>
              <a:rPr lang="en-US" sz="2000" b="1" dirty="0" smtClean="0">
                <a:latin typeface="Times New Roman" pitchFamily="18" charset="0"/>
                <a:cs typeface="Times New Roman" pitchFamily="18" charset="0"/>
              </a:rPr>
              <a:t>H4</a:t>
            </a:r>
          </a:p>
          <a:p>
            <a:pPr lvl="0" algn="ctr">
              <a:buFont typeface="Arial" pitchFamily="34" charset="0"/>
              <a:buChar char="•"/>
            </a:pPr>
            <a:r>
              <a:rPr lang="en-US" sz="2000" dirty="0" smtClean="0">
                <a:latin typeface="Times New Roman" pitchFamily="18" charset="0"/>
                <a:cs typeface="Times New Roman" pitchFamily="18" charset="0"/>
              </a:rPr>
              <a:t>EHR acceptance by physicians &amp; nurses is dependent on prior computer skills </a:t>
            </a:r>
          </a:p>
          <a:p>
            <a:pPr lvl="0" algn="ctr"/>
            <a:r>
              <a:rPr lang="en-US" sz="2000" b="1" dirty="0" smtClean="0">
                <a:latin typeface="Times New Roman" pitchFamily="18" charset="0"/>
                <a:cs typeface="Times New Roman" pitchFamily="18" charset="0"/>
              </a:rPr>
              <a:t>H5</a:t>
            </a:r>
          </a:p>
          <a:p>
            <a:pPr lvl="0" algn="ctr">
              <a:buFont typeface="Arial" pitchFamily="34" charset="0"/>
              <a:buChar char="•"/>
            </a:pPr>
            <a:r>
              <a:rPr lang="en-US" sz="2000" dirty="0" smtClean="0">
                <a:latin typeface="Times New Roman" pitchFamily="18" charset="0"/>
                <a:cs typeface="Times New Roman" pitchFamily="18" charset="0"/>
              </a:rPr>
              <a:t>EHR acceptance by physicians &amp; nurses is dependent on Attitude.</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17</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533400" y="2743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Research Methodology</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solidFill>
                  <a:prstClr val="black">
                    <a:tint val="75000"/>
                  </a:prstClr>
                </a:solidFill>
              </a:rPr>
              <a:pPr/>
              <a:t>18</a:t>
            </a:fld>
            <a:endParaRPr lang="en-US" dirty="0">
              <a:solidFill>
                <a:prstClr val="black">
                  <a:tint val="75000"/>
                </a:prstClr>
              </a:solidFill>
            </a:endParaRPr>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Study Design</a:t>
            </a:r>
            <a:endParaRPr lang="en-US" sz="2800" dirty="0">
              <a:latin typeface="Times New Roman" pitchFamily="18" charset="0"/>
              <a:cs typeface="Times New Roman" pitchFamily="18" charset="0"/>
            </a:endParaRPr>
          </a:p>
        </p:txBody>
      </p:sp>
      <p:sp>
        <p:nvSpPr>
          <p:cNvPr id="2" name="Rectangle 1"/>
          <p:cNvSpPr/>
          <p:nvPr/>
        </p:nvSpPr>
        <p:spPr>
          <a:xfrm>
            <a:off x="457200" y="1371600"/>
            <a:ext cx="8229600" cy="4093428"/>
          </a:xfrm>
          <a:prstGeom prst="rect">
            <a:avLst/>
          </a:prstGeom>
        </p:spPr>
        <p:txBody>
          <a:bodyPr wrap="square">
            <a:spAutoFit/>
          </a:bodyPr>
          <a:lstStyle/>
          <a:p>
            <a:pPr algn="ct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Cross-sectional </a:t>
            </a:r>
            <a:r>
              <a:rPr lang="en-US" sz="2000" dirty="0">
                <a:latin typeface="Times New Roman" pitchFamily="18" charset="0"/>
                <a:cs typeface="Times New Roman" pitchFamily="18" charset="0"/>
              </a:rPr>
              <a:t>self-administered quantitative </a:t>
            </a:r>
            <a:r>
              <a:rPr lang="en-US" sz="2000" dirty="0" smtClean="0">
                <a:latin typeface="Times New Roman" pitchFamily="18" charset="0"/>
                <a:cs typeface="Times New Roman" pitchFamily="18" charset="0"/>
              </a:rPr>
              <a:t>survey.</a:t>
            </a: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Primary data collection method used for data collection of this study.</a:t>
            </a:r>
          </a:p>
          <a:p>
            <a:pPr algn="ctr">
              <a:buFont typeface="Arial" pitchFamily="34" charset="0"/>
              <a:buChar char="•"/>
            </a:pP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Primary data were collected with the help of questionnaire which consisted of closed ended questions.</a:t>
            </a: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Quantitative </a:t>
            </a:r>
            <a:r>
              <a:rPr lang="en-US" sz="2000" dirty="0">
                <a:latin typeface="Times New Roman" pitchFamily="18" charset="0"/>
                <a:cs typeface="Times New Roman" pitchFamily="18" charset="0"/>
              </a:rPr>
              <a:t>survey based study design </a:t>
            </a:r>
            <a:r>
              <a:rPr lang="en-US" sz="2000" dirty="0" smtClean="0">
                <a:latin typeface="Times New Roman" pitchFamily="18" charset="0"/>
                <a:cs typeface="Times New Roman" pitchFamily="18" charset="0"/>
              </a:rPr>
              <a:t>facilitates </a:t>
            </a:r>
            <a:r>
              <a:rPr lang="en-US" sz="2000" dirty="0">
                <a:latin typeface="Times New Roman" pitchFamily="18" charset="0"/>
                <a:cs typeface="Times New Roman" pitchFamily="18" charset="0"/>
              </a:rPr>
              <a:t>larger sample </a:t>
            </a:r>
            <a:r>
              <a:rPr lang="en-US" sz="2000" dirty="0" smtClean="0">
                <a:latin typeface="Times New Roman" pitchFamily="18" charset="0"/>
                <a:cs typeface="Times New Roman" pitchFamily="18" charset="0"/>
              </a:rPr>
              <a:t>population.</a:t>
            </a:r>
          </a:p>
          <a:p>
            <a:pPr algn="ctr"/>
            <a:endParaRPr lang="en-US" sz="2000" dirty="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 Several </a:t>
            </a:r>
            <a:r>
              <a:rPr lang="en-US" sz="2000" dirty="0">
                <a:latin typeface="Times New Roman" pitchFamily="18" charset="0"/>
                <a:cs typeface="Times New Roman" pitchFamily="18" charset="0"/>
              </a:rPr>
              <a:t>statistical approaches have been applied to study and identify the relationship among the technology acceptance, </a:t>
            </a:r>
            <a:r>
              <a:rPr lang="en-US" sz="2000" dirty="0" smtClean="0">
                <a:latin typeface="Times New Roman" pitchFamily="18" charset="0"/>
                <a:cs typeface="Times New Roman" pitchFamily="18" charset="0"/>
              </a:rPr>
              <a:t>dependent </a:t>
            </a:r>
            <a:r>
              <a:rPr lang="en-US" sz="2000" dirty="0">
                <a:latin typeface="Times New Roman" pitchFamily="18" charset="0"/>
                <a:cs typeface="Times New Roman" pitchFamily="18" charset="0"/>
              </a:rPr>
              <a:t>&amp; independent variables</a:t>
            </a:r>
            <a:r>
              <a:rPr lang="en-US" sz="2000" dirty="0" smtClean="0">
                <a:latin typeface="Times New Roman" pitchFamily="18" charset="0"/>
                <a:cs typeface="Times New Roman" pitchFamily="18" charset="0"/>
              </a:rPr>
              <a:t>.</a:t>
            </a:r>
          </a:p>
          <a:p>
            <a:pPr algn="ctr"/>
            <a:endParaRPr lang="en-US"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10395823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19</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60417" name="Rectangle 1"/>
          <p:cNvSpPr>
            <a:spLocks noChangeArrowheads="1"/>
          </p:cNvSpPr>
          <p:nvPr/>
        </p:nvSpPr>
        <p:spPr bwMode="auto">
          <a:xfrm>
            <a:off x="0" y="1370112"/>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study was focused around an ABC Super Specialty hospital in which EHR has been implemented few months back.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 450 bedded hospital &amp; consists of 15-20 departments.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comprises of approximately 500 physicians, 1200 nurses, 50 pharmacists including IP &amp; OP and other administrative staff as well.</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Study Setting</a:t>
            </a:r>
            <a:endParaRPr lang="en-US" sz="2800" dirty="0">
              <a:latin typeface="Times New Roman" pitchFamily="18" charset="0"/>
              <a:cs typeface="Times New Roman" pitchFamily="18" charset="0"/>
            </a:endParaRPr>
          </a:p>
        </p:txBody>
      </p:sp>
      <p:sp>
        <p:nvSpPr>
          <p:cNvPr id="60418" name="Rectangle 2"/>
          <p:cNvSpPr>
            <a:spLocks noChangeArrowheads="1"/>
          </p:cNvSpPr>
          <p:nvPr/>
        </p:nvSpPr>
        <p:spPr bwMode="auto">
          <a:xfrm>
            <a:off x="0" y="4218802"/>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Sample was selected by applying Simple Random Sampling method as it helps in making the generalizations from the results back to the population.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 name="Rounded Rectangle 11"/>
          <p:cNvSpPr/>
          <p:nvPr/>
        </p:nvSpPr>
        <p:spPr>
          <a:xfrm>
            <a:off x="609600" y="34290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Sampling Method</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Dell Services, Noida</a:t>
            </a:r>
            <a:endParaRPr lang="en-US" sz="2800" dirty="0">
              <a:latin typeface="Times New Roman" pitchFamily="18" charset="0"/>
              <a:cs typeface="Times New Roman" pitchFamily="18" charset="0"/>
            </a:endParaRPr>
          </a:p>
        </p:txBody>
      </p:sp>
      <p:sp>
        <p:nvSpPr>
          <p:cNvPr id="11" name="Rectangle 10"/>
          <p:cNvSpPr/>
          <p:nvPr/>
        </p:nvSpPr>
        <p:spPr>
          <a:xfrm>
            <a:off x="762000" y="1295400"/>
            <a:ext cx="7696200" cy="4247317"/>
          </a:xfrm>
          <a:prstGeom prst="rect">
            <a:avLst/>
          </a:prstGeom>
        </p:spPr>
        <p:txBody>
          <a:bodyPr wrap="square">
            <a:spAutoFit/>
          </a:bodyPr>
          <a:lstStyle/>
          <a:p>
            <a:pPr algn="ctr">
              <a:lnSpc>
                <a:spcPct val="150000"/>
              </a:lnSpc>
            </a:pPr>
            <a:r>
              <a:rPr lang="en-US" dirty="0" smtClean="0">
                <a:latin typeface="Times New Roman" pitchFamily="18" charset="0"/>
                <a:cs typeface="Times New Roman" pitchFamily="18" charset="0"/>
              </a:rPr>
              <a:t> Dell Inc. (Dell) is a global information technology company that offers its customers a range of solutions and services delivered directly by Dell and through other distribution channels.</a:t>
            </a:r>
          </a:p>
          <a:p>
            <a:pPr algn="ctr">
              <a:lnSpc>
                <a:spcPct val="150000"/>
              </a:lnSpc>
            </a:pPr>
            <a:endParaRPr lang="en-US" dirty="0" smtClean="0">
              <a:latin typeface="Times New Roman" pitchFamily="18" charset="0"/>
              <a:cs typeface="Times New Roman" pitchFamily="18" charset="0"/>
            </a:endParaRPr>
          </a:p>
          <a:p>
            <a:pPr algn="ctr">
              <a:lnSpc>
                <a:spcPct val="150000"/>
              </a:lnSpc>
            </a:pPr>
            <a:r>
              <a:rPr lang="en-US" dirty="0" smtClean="0">
                <a:latin typeface="Times New Roman" pitchFamily="18" charset="0"/>
                <a:cs typeface="Times New Roman" pitchFamily="18" charset="0"/>
              </a:rPr>
              <a:t> Founded in 1984 and is headquartered in Round Rock, Texas.</a:t>
            </a:r>
          </a:p>
          <a:p>
            <a:pPr algn="ctr">
              <a:lnSpc>
                <a:spcPct val="150000"/>
              </a:lnSpc>
            </a:pPr>
            <a:r>
              <a:rPr lang="en-US" dirty="0" smtClean="0">
                <a:latin typeface="Times New Roman" pitchFamily="18" charset="0"/>
                <a:cs typeface="Times New Roman" pitchFamily="18" charset="0"/>
              </a:rPr>
              <a:t> In 1985, the company produced the first computer of its own design, the "Turbo  PC", which was sold for US$795.</a:t>
            </a:r>
          </a:p>
          <a:p>
            <a:pPr algn="ctr">
              <a:lnSpc>
                <a:spcPct val="150000"/>
              </a:lnSpc>
            </a:pPr>
            <a:endParaRPr lang="en-US" dirty="0" smtClean="0">
              <a:latin typeface="Times New Roman" pitchFamily="18" charset="0"/>
              <a:cs typeface="Times New Roman" pitchFamily="18" charset="0"/>
            </a:endParaRPr>
          </a:p>
          <a:p>
            <a:pPr algn="ctr">
              <a:lnSpc>
                <a:spcPct val="150000"/>
              </a:lnSpc>
            </a:pPr>
            <a:r>
              <a:rPr lang="en-US" dirty="0" smtClean="0">
                <a:latin typeface="Times New Roman" pitchFamily="18" charset="0"/>
                <a:cs typeface="Times New Roman" pitchFamily="18" charset="0"/>
              </a:rPr>
              <a:t> Dell has grown by both increasing its customer base and through acquisitions since its inception; notable mergers and acquisitions.</a:t>
            </a:r>
          </a:p>
        </p:txBody>
      </p:sp>
      <p:pic>
        <p:nvPicPr>
          <p:cNvPr id="12" name="Picture 11" descr="Dell Logo"/>
          <p:cNvPicPr/>
          <p:nvPr/>
        </p:nvPicPr>
        <p:blipFill>
          <a:blip r:embed="rId3" cstate="print"/>
          <a:srcRect/>
          <a:stretch>
            <a:fillRect/>
          </a:stretch>
        </p:blipFill>
        <p:spPr bwMode="auto">
          <a:xfrm>
            <a:off x="7462912" y="5451362"/>
            <a:ext cx="1681088" cy="1406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20</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Variables used</a:t>
            </a:r>
            <a:endParaRPr lang="en-US" sz="2800" dirty="0">
              <a:latin typeface="Times New Roman" pitchFamily="18" charset="0"/>
              <a:cs typeface="Times New Roman" pitchFamily="18" charset="0"/>
            </a:endParaRPr>
          </a:p>
        </p:txBody>
      </p:sp>
      <p:graphicFrame>
        <p:nvGraphicFramePr>
          <p:cNvPr id="15" name="Table 14"/>
          <p:cNvGraphicFramePr>
            <a:graphicFrameLocks noGrp="1"/>
          </p:cNvGraphicFramePr>
          <p:nvPr/>
        </p:nvGraphicFramePr>
        <p:xfrm>
          <a:off x="609600" y="1405622"/>
          <a:ext cx="8001001" cy="4626864"/>
        </p:xfrm>
        <a:graphic>
          <a:graphicData uri="http://schemas.openxmlformats.org/drawingml/2006/table">
            <a:tbl>
              <a:tblPr/>
              <a:tblGrid>
                <a:gridCol w="744279"/>
                <a:gridCol w="2975484"/>
                <a:gridCol w="4281238"/>
              </a:tblGrid>
              <a:tr h="190401">
                <a:tc>
                  <a:txBody>
                    <a:bodyPr/>
                    <a:lstStyle/>
                    <a:p>
                      <a:pPr marL="0" marR="0" algn="ctr">
                        <a:lnSpc>
                          <a:spcPct val="115000"/>
                        </a:lnSpc>
                        <a:spcBef>
                          <a:spcPts val="0"/>
                        </a:spcBef>
                        <a:spcAft>
                          <a:spcPts val="0"/>
                        </a:spcAft>
                      </a:pPr>
                      <a:r>
                        <a:rPr lang="en-US" sz="1200" b="1" dirty="0" err="1">
                          <a:solidFill>
                            <a:srgbClr val="000000"/>
                          </a:solidFill>
                          <a:latin typeface="Times New Roman" pitchFamily="18" charset="0"/>
                          <a:ea typeface="Times New Roman"/>
                          <a:cs typeface="Times New Roman" pitchFamily="18" charset="0"/>
                        </a:rPr>
                        <a:t>S.No</a:t>
                      </a:r>
                      <a:r>
                        <a:rPr lang="en-US" sz="1200" b="1" dirty="0">
                          <a:solidFill>
                            <a:srgbClr val="000000"/>
                          </a:solidFill>
                          <a:latin typeface="Times New Roman" pitchFamily="18" charset="0"/>
                          <a:ea typeface="Times New Roman"/>
                          <a:cs typeface="Times New Roman" pitchFamily="18" charset="0"/>
                        </a:rPr>
                        <a:t>.</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latin typeface="Times New Roman" pitchFamily="18" charset="0"/>
                          <a:ea typeface="Times New Roman"/>
                          <a:cs typeface="Times New Roman" pitchFamily="18" charset="0"/>
                        </a:rPr>
                        <a:t>                Major Factors</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latin typeface="Times New Roman" pitchFamily="18" charset="0"/>
                          <a:ea typeface="Times New Roman"/>
                          <a:cs typeface="Times New Roman" pitchFamily="18" charset="0"/>
                        </a:rPr>
                        <a:t>               Sub-Factors</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1</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latin typeface="Times New Roman" pitchFamily="18" charset="0"/>
                          <a:ea typeface="Times New Roman"/>
                          <a:cs typeface="Times New Roman" pitchFamily="18" charset="0"/>
                        </a:rPr>
                        <a:t>Organizational</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Management Support</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Communication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Training</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IT Infrastructure</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2</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solidFill>
                            <a:srgbClr val="000000"/>
                          </a:solidFill>
                          <a:latin typeface="Times New Roman" pitchFamily="18" charset="0"/>
                          <a:ea typeface="Times New Roman"/>
                          <a:cs typeface="Times New Roman" pitchFamily="18" charset="0"/>
                        </a:rPr>
                        <a:t>Individual</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Prior Computer Skills</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solidFill>
                            <a:srgbClr val="000000"/>
                          </a:solidFill>
                          <a:latin typeface="Times New Roman" pitchFamily="18" charset="0"/>
                          <a:ea typeface="Times New Roman"/>
                          <a:cs typeface="Times New Roman" pitchFamily="18" charset="0"/>
                        </a:rPr>
                        <a:t>Professional </a:t>
                      </a:r>
                      <a:r>
                        <a:rPr lang="en-US" sz="1200" dirty="0">
                          <a:solidFill>
                            <a:srgbClr val="000000"/>
                          </a:solidFill>
                          <a:latin typeface="Times New Roman" pitchFamily="18" charset="0"/>
                          <a:ea typeface="Times New Roman"/>
                          <a:cs typeface="Times New Roman" pitchFamily="18" charset="0"/>
                        </a:rPr>
                        <a:t>Autonomy</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Time</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3</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latin typeface="Times New Roman" pitchFamily="18" charset="0"/>
                          <a:ea typeface="Times New Roman"/>
                          <a:cs typeface="Times New Roman" pitchFamily="18" charset="0"/>
                        </a:rPr>
                        <a:t>Benefits</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Usefulness</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Ease of Use</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4</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solidFill>
                            <a:srgbClr val="000000"/>
                          </a:solidFill>
                          <a:latin typeface="Times New Roman" pitchFamily="18" charset="0"/>
                          <a:ea typeface="Times New Roman"/>
                          <a:cs typeface="Times New Roman" pitchFamily="18" charset="0"/>
                        </a:rPr>
                        <a:t>Demographic Measures</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Age</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Gender</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Years of Clinical experience</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Qualification</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01">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pitchFamily="18" charset="0"/>
                          <a:ea typeface="Times New Roman"/>
                          <a:cs typeface="Times New Roman" pitchFamily="18" charset="0"/>
                        </a:rPr>
                        <a:t> </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 </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950">
                <a:tc>
                  <a:txBody>
                    <a:bodyPr/>
                    <a:lstStyle/>
                    <a:p>
                      <a:pPr marL="0" marR="0" algn="ctr">
                        <a:lnSpc>
                          <a:spcPct val="115000"/>
                        </a:lnSpc>
                        <a:spcBef>
                          <a:spcPts val="0"/>
                        </a:spcBef>
                        <a:spcAft>
                          <a:spcPts val="0"/>
                        </a:spcAft>
                      </a:pPr>
                      <a:r>
                        <a:rPr lang="en-US" sz="1200" dirty="0">
                          <a:solidFill>
                            <a:srgbClr val="000000"/>
                          </a:solidFill>
                          <a:latin typeface="Times New Roman" pitchFamily="18" charset="0"/>
                          <a:ea typeface="Times New Roman"/>
                          <a:cs typeface="Times New Roman" pitchFamily="18" charset="0"/>
                        </a:rPr>
                        <a:t>5</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latin typeface="Times New Roman" pitchFamily="18" charset="0"/>
                          <a:ea typeface="Times New Roman"/>
                          <a:cs typeface="Times New Roman" pitchFamily="18" charset="0"/>
                        </a:rPr>
                        <a:t>Attitude</a:t>
                      </a:r>
                      <a:endParaRPr lang="en-US" sz="120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dirty="0">
                        <a:latin typeface="Times New Roman" pitchFamily="18" charset="0"/>
                        <a:ea typeface="Times New Roman"/>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950">
                <a:tc>
                  <a:txBody>
                    <a:bodyPr/>
                    <a:lstStyle/>
                    <a:p>
                      <a:pPr algn="ctr">
                        <a:lnSpc>
                          <a:spcPct val="115000"/>
                        </a:lnSpc>
                      </a:pPr>
                      <a:endParaRPr lang="en-US" sz="1200" dirty="0">
                        <a:latin typeface="Times New Roman" pitchFamily="18" charset="0"/>
                        <a:ea typeface="Times New Roman"/>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dirty="0">
                        <a:latin typeface="Times New Roman" pitchFamily="18" charset="0"/>
                        <a:ea typeface="Times New Roman"/>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dirty="0">
                        <a:latin typeface="Times New Roman" pitchFamily="18" charset="0"/>
                        <a:ea typeface="Times New Roman"/>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950">
                <a:tc>
                  <a:txBody>
                    <a:bodyPr/>
                    <a:lstStyle/>
                    <a:p>
                      <a:pPr marL="0" marR="0" algn="ctr">
                        <a:lnSpc>
                          <a:spcPct val="115000"/>
                        </a:lnSpc>
                        <a:spcBef>
                          <a:spcPts val="0"/>
                        </a:spcBef>
                        <a:spcAft>
                          <a:spcPts val="0"/>
                        </a:spcAft>
                      </a:pPr>
                      <a:r>
                        <a:rPr lang="en-US" sz="1200" dirty="0" smtClean="0">
                          <a:solidFill>
                            <a:srgbClr val="000000"/>
                          </a:solidFill>
                          <a:latin typeface="Times New Roman" pitchFamily="18" charset="0"/>
                          <a:ea typeface="Times New Roman"/>
                          <a:cs typeface="Times New Roman" pitchFamily="18" charset="0"/>
                        </a:rPr>
                        <a:t>6</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solidFill>
                            <a:srgbClr val="000000"/>
                          </a:solidFill>
                          <a:latin typeface="Times New Roman" pitchFamily="18" charset="0"/>
                          <a:ea typeface="Times New Roman"/>
                          <a:cs typeface="Times New Roman" pitchFamily="18" charset="0"/>
                        </a:rPr>
                        <a:t>EMR Acceptance</a:t>
                      </a:r>
                      <a:endParaRPr lang="en-US" sz="1200" dirty="0">
                        <a:latin typeface="Times New Roman" pitchFamily="18" charset="0"/>
                        <a:ea typeface="Calibri"/>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dirty="0">
                        <a:latin typeface="Times New Roman" pitchFamily="18" charset="0"/>
                        <a:ea typeface="Times New Roman"/>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950">
                <a:tc>
                  <a:txBody>
                    <a:bodyPr/>
                    <a:lstStyle/>
                    <a:p>
                      <a:pPr algn="l">
                        <a:lnSpc>
                          <a:spcPct val="115000"/>
                        </a:lnSpc>
                      </a:pPr>
                      <a:endParaRPr lang="en-US" sz="1200" dirty="0">
                        <a:latin typeface="Times New Roman" pitchFamily="18" charset="0"/>
                        <a:ea typeface="Times New Roman"/>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dirty="0">
                        <a:latin typeface="Times New Roman" pitchFamily="18" charset="0"/>
                        <a:ea typeface="Times New Roman"/>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dirty="0">
                        <a:latin typeface="Times New Roman" pitchFamily="18" charset="0"/>
                        <a:ea typeface="Times New Roman"/>
                        <a:cs typeface="Times New Roman" pitchFamily="18" charset="0"/>
                      </a:endParaRPr>
                    </a:p>
                  </a:txBody>
                  <a:tcPr marL="60673" marR="606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21</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Sample Size &amp; Target population</a:t>
            </a:r>
            <a:endParaRPr lang="en-US" sz="2800" dirty="0">
              <a:latin typeface="Times New Roman" pitchFamily="18" charset="0"/>
              <a:cs typeface="Times New Roman" pitchFamily="18" charset="0"/>
            </a:endParaRPr>
          </a:p>
        </p:txBody>
      </p:sp>
      <p:sp>
        <p:nvSpPr>
          <p:cNvPr id="12" name="TextBox 11"/>
          <p:cNvSpPr txBox="1"/>
          <p:nvPr/>
        </p:nvSpPr>
        <p:spPr>
          <a:xfrm>
            <a:off x="609600" y="1447800"/>
            <a:ext cx="8077200" cy="707886"/>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Sample Size is 340</a:t>
            </a:r>
          </a:p>
          <a:p>
            <a:r>
              <a:rPr lang="en-US" sz="2000" b="1" dirty="0" smtClean="0">
                <a:latin typeface="Times New Roman" pitchFamily="18" charset="0"/>
                <a:cs typeface="Times New Roman" pitchFamily="18" charset="0"/>
              </a:rPr>
              <a:t>                 Physicians : 170                                    Nurses : 170</a:t>
            </a:r>
            <a:endParaRPr lang="en-US" sz="2000" b="1" dirty="0">
              <a:latin typeface="Times New Roman" pitchFamily="18" charset="0"/>
              <a:cs typeface="Times New Roman" pitchFamily="18" charset="0"/>
            </a:endParaRPr>
          </a:p>
        </p:txBody>
      </p:sp>
      <p:graphicFrame>
        <p:nvGraphicFramePr>
          <p:cNvPr id="14" name="Table 13"/>
          <p:cNvGraphicFramePr>
            <a:graphicFrameLocks noGrp="1"/>
          </p:cNvGraphicFramePr>
          <p:nvPr/>
        </p:nvGraphicFramePr>
        <p:xfrm>
          <a:off x="685799" y="2362200"/>
          <a:ext cx="8001001" cy="3276602"/>
        </p:xfrm>
        <a:graphic>
          <a:graphicData uri="http://schemas.openxmlformats.org/drawingml/2006/table">
            <a:tbl>
              <a:tblPr/>
              <a:tblGrid>
                <a:gridCol w="2376209"/>
                <a:gridCol w="1752453"/>
                <a:gridCol w="2046179"/>
                <a:gridCol w="1826160"/>
              </a:tblGrid>
              <a:tr h="234043">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Category </a:t>
                      </a:r>
                      <a:endParaRPr lang="en-US" sz="1200" dirty="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Component</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No. of Physicians</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No. of Nurses</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Gender</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Males</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96</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32</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Females</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74</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138</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Age Group</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21 - 30</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81</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158</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31 - 40</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81</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10</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41 - 50</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8</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2</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Qualification</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Diploma</a:t>
                      </a:r>
                      <a:endParaRPr lang="en-US" sz="1200" dirty="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0</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126</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Graduate</a:t>
                      </a:r>
                      <a:endParaRPr lang="en-US" sz="1200" dirty="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75</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44</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Post Graduate</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95</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0</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Clinical Experience</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0 - 2 yrs</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63</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70</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&gt; 2 - 5 yrs</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63</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74</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&gt; 5 - 8 yrs</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28</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16</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&gt; 8 - 12 yrs</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5</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6</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04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&gt; 12 yrs</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11</a:t>
                      </a:r>
                      <a:endParaRPr lang="en-US" sz="12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Times New Roman"/>
                          <a:ea typeface="Times New Roman"/>
                          <a:cs typeface="Times New Roman"/>
                        </a:rPr>
                        <a:t>4</a:t>
                      </a:r>
                      <a:endParaRPr lang="en-US" sz="1200" dirty="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22</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graphicFrame>
        <p:nvGraphicFramePr>
          <p:cNvPr id="10" name="Chart 9"/>
          <p:cNvGraphicFramePr>
            <a:graphicFrameLocks/>
          </p:cNvGraphicFramePr>
          <p:nvPr>
            <p:extLst>
              <p:ext uri="{D42A27DB-BD31-4B8C-83A1-F6EECF244321}">
                <p14:modId xmlns="" xmlns:p14="http://schemas.microsoft.com/office/powerpoint/2010/main" val="3649869825"/>
              </p:ext>
            </p:extLst>
          </p:nvPr>
        </p:nvGraphicFramePr>
        <p:xfrm>
          <a:off x="228600" y="1981200"/>
          <a:ext cx="4308764" cy="312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 xmlns:p14="http://schemas.microsoft.com/office/powerpoint/2010/main" val="4215376086"/>
              </p:ext>
            </p:extLst>
          </p:nvPr>
        </p:nvGraphicFramePr>
        <p:xfrm>
          <a:off x="4724400" y="1981200"/>
          <a:ext cx="4114800" cy="31242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ounded Rectangle 11"/>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Characteristics of Respondents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23</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graphicFrame>
        <p:nvGraphicFramePr>
          <p:cNvPr id="10" name="Chart 9"/>
          <p:cNvGraphicFramePr>
            <a:graphicFrameLocks/>
          </p:cNvGraphicFramePr>
          <p:nvPr>
            <p:extLst>
              <p:ext uri="{D42A27DB-BD31-4B8C-83A1-F6EECF244321}">
                <p14:modId xmlns="" xmlns:p14="http://schemas.microsoft.com/office/powerpoint/2010/main" val="2762589621"/>
              </p:ext>
            </p:extLst>
          </p:nvPr>
        </p:nvGraphicFramePr>
        <p:xfrm>
          <a:off x="228600" y="1981200"/>
          <a:ext cx="4305300" cy="312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 xmlns:p14="http://schemas.microsoft.com/office/powerpoint/2010/main" val="3577329626"/>
              </p:ext>
            </p:extLst>
          </p:nvPr>
        </p:nvGraphicFramePr>
        <p:xfrm>
          <a:off x="4724400" y="1981200"/>
          <a:ext cx="4114800" cy="31242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ounded Rectangle 11"/>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Characteristics of Respondents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24</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Data Collection Techniques</a:t>
            </a:r>
            <a:endParaRPr lang="en-US" sz="2800" dirty="0">
              <a:latin typeface="Times New Roman" pitchFamily="18" charset="0"/>
              <a:cs typeface="Times New Roman" pitchFamily="18" charset="0"/>
            </a:endParaRPr>
          </a:p>
        </p:txBody>
      </p:sp>
      <p:sp>
        <p:nvSpPr>
          <p:cNvPr id="58369" name="Rectangle 1"/>
          <p:cNvSpPr>
            <a:spLocks noChangeArrowheads="1"/>
          </p:cNvSpPr>
          <p:nvPr/>
        </p:nvSpPr>
        <p:spPr bwMode="auto">
          <a:xfrm>
            <a:off x="0" y="1830288"/>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285750" algn="l"/>
                <a:tab pos="457200" algn="l"/>
              </a:tabLst>
            </a:pPr>
            <a:r>
              <a:rPr kumimoji="0" lang="en-US" altLang="zh-CN" sz="2000" b="1"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Questionnaire</a:t>
            </a:r>
            <a:endParaRPr kumimoji="0" lang="en-US" altLang="zh-CN" sz="20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5750" algn="l"/>
                <a:tab pos="457200" algn="l"/>
              </a:tabLst>
            </a:pPr>
            <a:r>
              <a:rPr kumimoji="0" lang="en-US" altLang="zh-CN"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questionnaire consists of only closed ended questions. </a:t>
            </a:r>
          </a:p>
          <a:p>
            <a:pPr marL="0" marR="0" lvl="0" indent="0" algn="ctr" defTabSz="914400" rtl="0" eaLnBrk="0" fontAlgn="base" latinLnBrk="0" hangingPunct="0">
              <a:lnSpc>
                <a:spcPct val="100000"/>
              </a:lnSpc>
              <a:spcBef>
                <a:spcPct val="0"/>
              </a:spcBef>
              <a:spcAft>
                <a:spcPct val="0"/>
              </a:spcAft>
              <a:buClrTx/>
              <a:buSzTx/>
              <a:buFontTx/>
              <a:buNone/>
              <a:tabLst>
                <a:tab pos="285750" algn="l"/>
                <a:tab pos="457200" algn="l"/>
              </a:tabLst>
            </a:pPr>
            <a:r>
              <a:rPr kumimoji="0" lang="en-US" altLang="zh-CN"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Point Likert scale was used to rate all the questions i.e. </a:t>
            </a:r>
          </a:p>
          <a:p>
            <a:pPr marL="0" marR="0" lvl="0" indent="0" algn="ctr" defTabSz="914400" rtl="0" eaLnBrk="0" fontAlgn="base" latinLnBrk="0" hangingPunct="0">
              <a:lnSpc>
                <a:spcPct val="100000"/>
              </a:lnSpc>
              <a:spcBef>
                <a:spcPct val="0"/>
              </a:spcBef>
              <a:spcAft>
                <a:spcPct val="0"/>
              </a:spcAft>
              <a:buClrTx/>
              <a:buSzTx/>
              <a:buFontTx/>
              <a:buNone/>
              <a:tabLst>
                <a:tab pos="285750" algn="l"/>
                <a:tab pos="457200" algn="l"/>
              </a:tabLst>
            </a:pPr>
            <a:r>
              <a:rPr kumimoji="0" lang="en-US" altLang="zh-CN"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Strongly Agree, 2: Agree, 3:Neutral, 4: Disagree, 5: Strongly Disagree. </a:t>
            </a:r>
          </a:p>
          <a:p>
            <a:pPr marL="0" marR="0" lvl="0" indent="0" algn="ctr" defTabSz="914400" rtl="0" eaLnBrk="0" fontAlgn="base" latinLnBrk="0" hangingPunct="0">
              <a:lnSpc>
                <a:spcPct val="100000"/>
              </a:lnSpc>
              <a:spcBef>
                <a:spcPct val="0"/>
              </a:spcBef>
              <a:spcAft>
                <a:spcPct val="0"/>
              </a:spcAft>
              <a:buClrTx/>
              <a:buSzTx/>
              <a:buFontTx/>
              <a:buNone/>
              <a:tabLst>
                <a:tab pos="285750" algn="l"/>
                <a:tab pos="457200" algn="l"/>
              </a:tabLst>
            </a:pPr>
            <a:endParaRPr kumimoji="0" lang="en-US" altLang="zh-CN"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5750" algn="l"/>
                <a:tab pos="457200" algn="l"/>
              </a:tabLst>
            </a:pPr>
            <a:endParaRPr kumimoji="0" lang="en-US" altLang="zh-CN"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tabLst>
                <a:tab pos="285750" algn="l"/>
                <a:tab pos="457200" algn="l"/>
              </a:tabLst>
            </a:pPr>
            <a:r>
              <a:rPr kumimoji="0" lang="en-US" altLang="zh-CN" sz="2000" b="1"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Observation</a:t>
            </a:r>
            <a:endParaRPr kumimoji="0" lang="en-US" altLang="zh-CN"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5750" algn="l"/>
                <a:tab pos="457200" algn="l"/>
              </a:tabLst>
            </a:pPr>
            <a:r>
              <a:rPr kumimoji="0" lang="en-US" altLang="zh-CN"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During the survey &amp; other visit to the hospital, some observations were made, which gave an idea that which factors influenced the adoption of EHR in the hospitals. Also some suggestions were given by physicians and </a:t>
            </a:r>
            <a:r>
              <a:rPr kumimoji="0" lang="en-US" altLang="zh-TW" sz="2000" b="0" i="0" u="none" strike="noStrike" cap="none" normalizeH="0" baseline="0" dirty="0" smtClean="0">
                <a:ln>
                  <a:noFill/>
                </a:ln>
                <a:solidFill>
                  <a:schemeClr val="tx1"/>
                </a:solidFill>
                <a:effectLst/>
                <a:latin typeface="Times New Roman" pitchFamily="18" charset="0"/>
                <a:ea typeface="PMingLiU"/>
                <a:cs typeface="Times New Roman" pitchFamily="18" charset="0"/>
              </a:rPr>
              <a:t>nurses</a:t>
            </a:r>
            <a:r>
              <a:rPr kumimoji="0" lang="en-US" altLang="zh-TW"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for the same</a:t>
            </a:r>
            <a:r>
              <a:rPr kumimoji="0" lang="en-US" altLang="zh-TW"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25</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Quantitative Analysis Techniques</a:t>
            </a:r>
            <a:endParaRPr lang="en-US" sz="2800" dirty="0">
              <a:latin typeface="Times New Roman" pitchFamily="18" charset="0"/>
              <a:cs typeface="Times New Roman" pitchFamily="18" charset="0"/>
            </a:endParaRPr>
          </a:p>
        </p:txBody>
      </p:sp>
      <p:sp>
        <p:nvSpPr>
          <p:cNvPr id="11" name="TextBox 10"/>
          <p:cNvSpPr txBox="1"/>
          <p:nvPr/>
        </p:nvSpPr>
        <p:spPr>
          <a:xfrm>
            <a:off x="609600" y="1447800"/>
            <a:ext cx="8001000" cy="3785652"/>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Factor Analysis</a:t>
            </a:r>
          </a:p>
          <a:p>
            <a:pPr algn="ctr"/>
            <a:r>
              <a:rPr lang="en-US" sz="2000" b="1" i="1" dirty="0" smtClean="0">
                <a:latin typeface="Times New Roman" pitchFamily="18" charset="0"/>
                <a:cs typeface="Times New Roman" pitchFamily="18" charset="0"/>
              </a:rPr>
              <a:t>Confirmatory Factor Analysis</a:t>
            </a:r>
          </a:p>
          <a:p>
            <a:pPr algn="ctr"/>
            <a:r>
              <a:rPr lang="en-US" sz="2000" dirty="0" smtClean="0">
                <a:latin typeface="Times New Roman" pitchFamily="18" charset="0"/>
                <a:cs typeface="Times New Roman" pitchFamily="18" charset="0"/>
              </a:rPr>
              <a:t>Principle Component Analysis</a:t>
            </a:r>
          </a:p>
          <a:p>
            <a:pPr algn="ctr"/>
            <a:r>
              <a:rPr lang="en-US" sz="2000" i="1" dirty="0" smtClean="0">
                <a:latin typeface="Times New Roman" pitchFamily="18" charset="0"/>
                <a:cs typeface="Times New Roman" pitchFamily="18" charset="0"/>
              </a:rPr>
              <a:t>Total Variance</a:t>
            </a:r>
          </a:p>
          <a:p>
            <a:pPr algn="ctr"/>
            <a:r>
              <a:rPr lang="en-US" sz="2000" i="1" dirty="0" smtClean="0">
                <a:latin typeface="Times New Roman" pitchFamily="18" charset="0"/>
                <a:cs typeface="Times New Roman" pitchFamily="18" charset="0"/>
              </a:rPr>
              <a:t>Component Matrix</a:t>
            </a:r>
          </a:p>
          <a:p>
            <a:pPr algn="ctr"/>
            <a:r>
              <a:rPr lang="en-US" sz="2000" i="1" dirty="0" smtClean="0">
                <a:latin typeface="Times New Roman" pitchFamily="18" charset="0"/>
                <a:cs typeface="Times New Roman" pitchFamily="18" charset="0"/>
              </a:rPr>
              <a:t>KMO &amp; Bartlett’s Test – Testing Validity</a:t>
            </a:r>
          </a:p>
          <a:p>
            <a:pPr algn="ctr"/>
            <a:endParaRPr lang="en-US" sz="2000"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Reliability Testing</a:t>
            </a:r>
          </a:p>
          <a:p>
            <a:pPr algn="ctr"/>
            <a:endParaRPr lang="en-US" sz="2000" b="1"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Correlation Analysis</a:t>
            </a:r>
          </a:p>
          <a:p>
            <a:pPr algn="ctr"/>
            <a:endParaRPr lang="en-US" sz="2000" b="1"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ANNOVA</a:t>
            </a:r>
            <a:endParaRPr lang="en-US"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26</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533400" y="2743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Analysis &amp; Results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27</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Principle Component Analysis</a:t>
            </a:r>
            <a:endParaRPr lang="en-US" sz="2800" dirty="0">
              <a:latin typeface="Times New Roman" pitchFamily="18" charset="0"/>
              <a:cs typeface="Times New Roman" pitchFamily="18" charset="0"/>
            </a:endParaRPr>
          </a:p>
        </p:txBody>
      </p:sp>
      <p:graphicFrame>
        <p:nvGraphicFramePr>
          <p:cNvPr id="11" name="Table 10"/>
          <p:cNvGraphicFramePr>
            <a:graphicFrameLocks noGrp="1"/>
          </p:cNvGraphicFramePr>
          <p:nvPr/>
        </p:nvGraphicFramePr>
        <p:xfrm>
          <a:off x="914400" y="1905000"/>
          <a:ext cx="7467600" cy="3657600"/>
        </p:xfrm>
        <a:graphic>
          <a:graphicData uri="http://schemas.openxmlformats.org/drawingml/2006/table">
            <a:tbl>
              <a:tblPr/>
              <a:tblGrid>
                <a:gridCol w="1066800"/>
                <a:gridCol w="857027"/>
                <a:gridCol w="1151972"/>
                <a:gridCol w="1151972"/>
                <a:gridCol w="1139615"/>
                <a:gridCol w="1139615"/>
                <a:gridCol w="960599"/>
              </a:tblGrid>
              <a:tr h="450560">
                <a:tc gridSpan="7">
                  <a:txBody>
                    <a:bodyPr/>
                    <a:lstStyle/>
                    <a:p>
                      <a:pPr marL="0" marR="0" algn="ctr">
                        <a:lnSpc>
                          <a:spcPts val="1600"/>
                        </a:lnSpc>
                        <a:spcBef>
                          <a:spcPts val="0"/>
                        </a:spcBef>
                        <a:spcAft>
                          <a:spcPts val="1000"/>
                        </a:spcAft>
                      </a:pPr>
                      <a:r>
                        <a:rPr lang="en-US" sz="1400" b="1" dirty="0" smtClean="0">
                          <a:latin typeface="Times New Roman"/>
                          <a:ea typeface="Calibri"/>
                          <a:cs typeface="Times New Roman"/>
                        </a:rPr>
                        <a:t> </a:t>
                      </a:r>
                      <a:endParaRPr lang="en-US" sz="1400" dirty="0">
                        <a:latin typeface="Times New Roman"/>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0560">
                <a:tc rowSpan="2">
                  <a:txBody>
                    <a:bodyPr/>
                    <a:lstStyle/>
                    <a:p>
                      <a:pPr marL="0" marR="0">
                        <a:lnSpc>
                          <a:spcPts val="1600"/>
                        </a:lnSpc>
                        <a:spcBef>
                          <a:spcPts val="0"/>
                        </a:spcBef>
                        <a:spcAft>
                          <a:spcPts val="1000"/>
                        </a:spcAft>
                      </a:pPr>
                      <a:r>
                        <a:rPr lang="en-US" sz="1400">
                          <a:latin typeface="Arial"/>
                          <a:ea typeface="Calibri"/>
                          <a:cs typeface="Times New Roman"/>
                        </a:rPr>
                        <a:t>Component</a:t>
                      </a:r>
                      <a:endParaRPr lang="en-US" sz="1400">
                        <a:latin typeface="Times New Roman"/>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gridSpan="3">
                  <a:txBody>
                    <a:bodyPr/>
                    <a:lstStyle/>
                    <a:p>
                      <a:pPr marL="0" marR="0" algn="ctr">
                        <a:lnSpc>
                          <a:spcPts val="1600"/>
                        </a:lnSpc>
                        <a:spcBef>
                          <a:spcPts val="0"/>
                        </a:spcBef>
                        <a:spcAft>
                          <a:spcPts val="1000"/>
                        </a:spcAft>
                      </a:pPr>
                      <a:r>
                        <a:rPr lang="en-US" sz="1400" dirty="0">
                          <a:latin typeface="Arial"/>
                          <a:ea typeface="Calibri"/>
                          <a:cs typeface="Times New Roman"/>
                        </a:rPr>
                        <a:t>Initial </a:t>
                      </a:r>
                      <a:r>
                        <a:rPr lang="en-US" sz="1400" dirty="0" err="1">
                          <a:latin typeface="Arial"/>
                          <a:ea typeface="Calibri"/>
                          <a:cs typeface="Times New Roman"/>
                        </a:rPr>
                        <a:t>Eigenvalues</a:t>
                      </a:r>
                      <a:endParaRPr lang="en-US" sz="1400" dirty="0">
                        <a:latin typeface="Times New Roman"/>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gridSpan="3">
                  <a:txBody>
                    <a:bodyPr/>
                    <a:lstStyle/>
                    <a:p>
                      <a:pPr marL="0" marR="0" algn="ctr">
                        <a:lnSpc>
                          <a:spcPts val="1600"/>
                        </a:lnSpc>
                        <a:spcBef>
                          <a:spcPts val="0"/>
                        </a:spcBef>
                        <a:spcAft>
                          <a:spcPts val="1000"/>
                        </a:spcAft>
                      </a:pPr>
                      <a:r>
                        <a:rPr lang="en-US" sz="1400">
                          <a:latin typeface="Arial"/>
                          <a:ea typeface="Calibri"/>
                          <a:cs typeface="Times New Roman"/>
                        </a:rPr>
                        <a:t>Extraction Sums of Squared Loadings</a:t>
                      </a:r>
                      <a:endParaRPr lang="en-US" sz="1400">
                        <a:latin typeface="Times New Roman"/>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r>
              <a:tr h="450560">
                <a:tc vMerge="1">
                  <a:txBody>
                    <a:bodyPr/>
                    <a:lstStyle/>
                    <a:p>
                      <a:endParaRPr lang="en-US"/>
                    </a:p>
                  </a:txBody>
                  <a:tcPr/>
                </a:tc>
                <a:tc>
                  <a:txBody>
                    <a:bodyPr/>
                    <a:lstStyle/>
                    <a:p>
                      <a:pPr marL="0" marR="0" algn="ctr">
                        <a:lnSpc>
                          <a:spcPts val="1600"/>
                        </a:lnSpc>
                        <a:spcBef>
                          <a:spcPts val="0"/>
                        </a:spcBef>
                        <a:spcAft>
                          <a:spcPts val="1000"/>
                        </a:spcAft>
                      </a:pPr>
                      <a:r>
                        <a:rPr lang="en-US" sz="1400" dirty="0">
                          <a:latin typeface="Arial"/>
                          <a:ea typeface="Calibri"/>
                          <a:cs typeface="Times New Roman"/>
                        </a:rPr>
                        <a:t>Total</a:t>
                      </a:r>
                      <a:endParaRPr lang="en-US" sz="1400" dirty="0">
                        <a:latin typeface="Times New Roman"/>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dirty="0">
                          <a:latin typeface="Arial"/>
                          <a:ea typeface="Calibri"/>
                          <a:cs typeface="Times New Roman"/>
                        </a:rPr>
                        <a:t>% of Variance</a:t>
                      </a:r>
                      <a:endParaRPr lang="en-US" sz="1400" dirty="0">
                        <a:latin typeface="Times New Roman"/>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Cumulative %</a:t>
                      </a:r>
                      <a:endParaRPr lang="en-US" sz="1400">
                        <a:latin typeface="Times New Roman"/>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Total</a:t>
                      </a:r>
                      <a:endParaRPr lang="en-US" sz="1400">
                        <a:latin typeface="Times New Roman"/>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 of Variance</a:t>
                      </a:r>
                      <a:endParaRPr lang="en-US" sz="1400">
                        <a:latin typeface="Times New Roman"/>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Cumulative %</a:t>
                      </a:r>
                      <a:endParaRPr lang="en-US" sz="1400">
                        <a:latin typeface="Times New Roman"/>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450560">
                <a:tc>
                  <a:txBody>
                    <a:bodyPr/>
                    <a:lstStyle/>
                    <a:p>
                      <a:pPr marL="0" marR="0" algn="ctr">
                        <a:lnSpc>
                          <a:spcPts val="1600"/>
                        </a:lnSpc>
                        <a:spcBef>
                          <a:spcPts val="0"/>
                        </a:spcBef>
                        <a:spcAft>
                          <a:spcPts val="1000"/>
                        </a:spcAft>
                      </a:pPr>
                      <a:r>
                        <a:rPr lang="en-US" sz="1400">
                          <a:latin typeface="Arial"/>
                          <a:ea typeface="Calibri"/>
                          <a:cs typeface="Times New Roman"/>
                        </a:rPr>
                        <a:t>1</a:t>
                      </a:r>
                      <a:endParaRPr lang="en-US" sz="14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2.520</a:t>
                      </a:r>
                      <a:endParaRPr lang="en-US" sz="1400">
                        <a:latin typeface="Times New Roman"/>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1000"/>
                        </a:spcAft>
                      </a:pPr>
                      <a:r>
                        <a:rPr lang="en-US" sz="1400" dirty="0">
                          <a:latin typeface="Arial"/>
                          <a:ea typeface="Calibri"/>
                          <a:cs typeface="Times New Roman"/>
                        </a:rPr>
                        <a:t>62.999</a:t>
                      </a:r>
                      <a:endParaRPr lang="en-US" sz="1400" dirty="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1000"/>
                        </a:spcAft>
                      </a:pPr>
                      <a:r>
                        <a:rPr lang="en-US" sz="1400" dirty="0">
                          <a:latin typeface="Arial"/>
                          <a:ea typeface="Calibri"/>
                          <a:cs typeface="Times New Roman"/>
                        </a:rPr>
                        <a:t>62.999</a:t>
                      </a:r>
                      <a:endParaRPr lang="en-US" sz="1400" dirty="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2.520</a:t>
                      </a:r>
                      <a:endParaRPr lang="en-US" sz="140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62.999</a:t>
                      </a:r>
                      <a:endParaRPr lang="en-US" sz="140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62.999</a:t>
                      </a:r>
                      <a:endParaRPr lang="en-US" sz="140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463840">
                <a:tc>
                  <a:txBody>
                    <a:bodyPr/>
                    <a:lstStyle/>
                    <a:p>
                      <a:pPr marL="0" marR="0" algn="ctr">
                        <a:lnSpc>
                          <a:spcPts val="1600"/>
                        </a:lnSpc>
                        <a:spcBef>
                          <a:spcPts val="0"/>
                        </a:spcBef>
                        <a:spcAft>
                          <a:spcPts val="1000"/>
                        </a:spcAft>
                      </a:pPr>
                      <a:r>
                        <a:rPr lang="en-US" sz="1400">
                          <a:latin typeface="Arial"/>
                          <a:ea typeface="Calibri"/>
                          <a:cs typeface="Times New Roman"/>
                        </a:rPr>
                        <a:t>2</a:t>
                      </a:r>
                      <a:endParaRPr lang="en-US" sz="14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.636</a:t>
                      </a:r>
                      <a:endParaRPr lang="en-US" sz="1400">
                        <a:latin typeface="Times New Roman"/>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dirty="0">
                          <a:latin typeface="Arial"/>
                          <a:ea typeface="Calibri"/>
                          <a:cs typeface="Times New Roman"/>
                        </a:rPr>
                        <a:t>15.912</a:t>
                      </a:r>
                      <a:endParaRPr lang="en-US" sz="1400" dirty="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dirty="0">
                          <a:latin typeface="Arial"/>
                          <a:ea typeface="Calibri"/>
                          <a:cs typeface="Times New Roman"/>
                        </a:rPr>
                        <a:t>78.911</a:t>
                      </a:r>
                      <a:endParaRPr lang="en-US" sz="1400" dirty="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1000"/>
                        </a:spcAft>
                      </a:pPr>
                      <a:endParaRPr lang="en-US" sz="14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1000"/>
                        </a:spcAft>
                      </a:pPr>
                      <a:endParaRPr lang="en-US" sz="140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1000"/>
                        </a:spcAft>
                      </a:pPr>
                      <a:endParaRPr lang="en-US" sz="140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463840">
                <a:tc>
                  <a:txBody>
                    <a:bodyPr/>
                    <a:lstStyle/>
                    <a:p>
                      <a:pPr marL="0" marR="0" algn="ctr">
                        <a:lnSpc>
                          <a:spcPts val="1600"/>
                        </a:lnSpc>
                        <a:spcBef>
                          <a:spcPts val="0"/>
                        </a:spcBef>
                        <a:spcAft>
                          <a:spcPts val="1000"/>
                        </a:spcAft>
                      </a:pPr>
                      <a:r>
                        <a:rPr lang="en-US" sz="1400">
                          <a:latin typeface="Arial"/>
                          <a:ea typeface="Calibri"/>
                          <a:cs typeface="Times New Roman"/>
                        </a:rPr>
                        <a:t>3</a:t>
                      </a:r>
                      <a:endParaRPr lang="en-US" sz="14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.523</a:t>
                      </a:r>
                      <a:endParaRPr lang="en-US" sz="1400">
                        <a:latin typeface="Times New Roman"/>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13.084</a:t>
                      </a:r>
                      <a:endParaRPr lang="en-US" sz="140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91.995</a:t>
                      </a:r>
                      <a:endParaRPr lang="en-US" sz="140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1000"/>
                        </a:spcAft>
                      </a:pPr>
                      <a:endParaRPr lang="en-US" sz="14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1000"/>
                        </a:spcAft>
                      </a:pPr>
                      <a:endParaRPr lang="en-US" sz="14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1000"/>
                        </a:spcAft>
                      </a:pPr>
                      <a:endParaRPr lang="en-US" sz="140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463840">
                <a:tc>
                  <a:txBody>
                    <a:bodyPr/>
                    <a:lstStyle/>
                    <a:p>
                      <a:pPr marL="0" marR="0" algn="ctr">
                        <a:lnSpc>
                          <a:spcPts val="1600"/>
                        </a:lnSpc>
                        <a:spcBef>
                          <a:spcPts val="0"/>
                        </a:spcBef>
                        <a:spcAft>
                          <a:spcPts val="1000"/>
                        </a:spcAft>
                      </a:pPr>
                      <a:r>
                        <a:rPr lang="en-US" sz="1400">
                          <a:latin typeface="Arial"/>
                          <a:ea typeface="Calibri"/>
                          <a:cs typeface="Times New Roman"/>
                        </a:rPr>
                        <a:t>4</a:t>
                      </a:r>
                      <a:endParaRPr lang="en-US" sz="14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.320</a:t>
                      </a:r>
                      <a:endParaRPr lang="en-US" sz="1400">
                        <a:latin typeface="Times New Roman"/>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8.005</a:t>
                      </a:r>
                      <a:endParaRPr lang="en-US" sz="140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100.000</a:t>
                      </a:r>
                      <a:endParaRPr lang="en-US" sz="140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000"/>
                        </a:spcAft>
                      </a:pPr>
                      <a:endParaRPr lang="en-US" sz="140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000"/>
                        </a:spcAft>
                      </a:pPr>
                      <a:endParaRPr lang="en-US" sz="14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000"/>
                        </a:spcAft>
                      </a:pPr>
                      <a:endParaRPr lang="en-US" sz="1400" dirty="0">
                        <a:latin typeface="Times New Roman"/>
                        <a:ea typeface="Calibri"/>
                        <a:cs typeface="Times New Roman"/>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r h="463840">
                <a:tc gridSpan="4">
                  <a:txBody>
                    <a:bodyPr/>
                    <a:lstStyle/>
                    <a:p>
                      <a:pPr marL="0" marR="0">
                        <a:lnSpc>
                          <a:spcPts val="1600"/>
                        </a:lnSpc>
                        <a:spcBef>
                          <a:spcPts val="0"/>
                        </a:spcBef>
                        <a:spcAft>
                          <a:spcPts val="1000"/>
                        </a:spcAft>
                      </a:pPr>
                      <a:r>
                        <a:rPr lang="en-US" sz="900" dirty="0">
                          <a:latin typeface="Times New Roman"/>
                          <a:ea typeface="Calibri"/>
                          <a:cs typeface="Times New Roman"/>
                        </a:rPr>
                        <a:t>Extraction Method: Principal Component Analysis.</a:t>
                      </a:r>
                      <a:endParaRPr lang="en-US" sz="1200" dirty="0">
                        <a:latin typeface="Times New Roman"/>
                        <a:ea typeface="Calibri"/>
                        <a:cs typeface="Times New Roman"/>
                      </a:endParaRPr>
                    </a:p>
                  </a:txBody>
                  <a:tcPr marL="19050" marR="19050" marT="19050" marB="19050">
                    <a:lnL>
                      <a:noFill/>
                    </a:lnL>
                    <a:lnR>
                      <a:noFill/>
                    </a:lnR>
                    <a:lnT w="28575"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1000"/>
                        </a:spcAft>
                      </a:pPr>
                      <a:endParaRPr lang="en-US" sz="1200">
                        <a:latin typeface="Times New Roman"/>
                        <a:ea typeface="Calibri"/>
                        <a:cs typeface="Times New Roman"/>
                      </a:endParaRPr>
                    </a:p>
                  </a:txBody>
                  <a:tcPr marL="19050" marR="19050" marT="19050" marB="19050">
                    <a:lnL>
                      <a:noFill/>
                    </a:lnL>
                    <a:lnR>
                      <a:noFill/>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nSpc>
                          <a:spcPct val="115000"/>
                        </a:lnSpc>
                        <a:spcBef>
                          <a:spcPts val="0"/>
                        </a:spcBef>
                        <a:spcAft>
                          <a:spcPts val="1000"/>
                        </a:spcAft>
                      </a:pPr>
                      <a:endParaRPr lang="en-US" sz="1200">
                        <a:latin typeface="Times New Roman"/>
                        <a:ea typeface="Calibri"/>
                        <a:cs typeface="Times New Roman"/>
                      </a:endParaRPr>
                    </a:p>
                  </a:txBody>
                  <a:tcPr marL="19050" marR="19050" marT="19050" marB="19050">
                    <a:lnL>
                      <a:noFill/>
                    </a:lnL>
                    <a:lnR>
                      <a:noFill/>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nSpc>
                          <a:spcPct val="115000"/>
                        </a:lnSpc>
                        <a:spcBef>
                          <a:spcPts val="0"/>
                        </a:spcBef>
                        <a:spcAft>
                          <a:spcPts val="1000"/>
                        </a:spcAft>
                      </a:pPr>
                      <a:endParaRPr lang="en-US" sz="1200" dirty="0">
                        <a:latin typeface="Times New Roman"/>
                        <a:ea typeface="Calibri"/>
                        <a:cs typeface="Times New Roman"/>
                      </a:endParaRPr>
                    </a:p>
                  </a:txBody>
                  <a:tcPr marL="19050" marR="19050" marT="19050" marB="19050">
                    <a:lnL>
                      <a:noFill/>
                    </a:lnL>
                    <a:lnR>
                      <a:noFill/>
                    </a:lnR>
                    <a:lnT w="28575" cap="flat" cmpd="sng" algn="ctr">
                      <a:solidFill>
                        <a:srgbClr val="000000"/>
                      </a:solidFill>
                      <a:prstDash val="solid"/>
                      <a:round/>
                      <a:headEnd type="none" w="med" len="med"/>
                      <a:tailEnd type="none" w="med" len="med"/>
                    </a:lnT>
                    <a:lnB>
                      <a:noFill/>
                    </a:lnB>
                    <a:solidFill>
                      <a:srgbClr val="FFFFFF"/>
                    </a:solidFill>
                  </a:tcPr>
                </a:tc>
              </a:tr>
            </a:tbl>
          </a:graphicData>
        </a:graphic>
      </p:graphicFrame>
      <p:sp>
        <p:nvSpPr>
          <p:cNvPr id="12" name="TextBox 11"/>
          <p:cNvSpPr txBox="1"/>
          <p:nvPr/>
        </p:nvSpPr>
        <p:spPr>
          <a:xfrm>
            <a:off x="3429000" y="1295400"/>
            <a:ext cx="32766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Management Support</a:t>
            </a:r>
            <a:endParaRPr lang="en-US" sz="2000" dirty="0">
              <a:latin typeface="Times New Roman" pitchFamily="18" charset="0"/>
              <a:cs typeface="Times New Roman" pitchFamily="18" charset="0"/>
            </a:endParaRPr>
          </a:p>
        </p:txBody>
      </p:sp>
      <p:sp>
        <p:nvSpPr>
          <p:cNvPr id="14" name="TextBox 13"/>
          <p:cNvSpPr txBox="1"/>
          <p:nvPr/>
        </p:nvSpPr>
        <p:spPr>
          <a:xfrm>
            <a:off x="914400" y="1676400"/>
            <a:ext cx="32766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Total Variance</a:t>
            </a:r>
            <a:endParaRPr lang="en-US" sz="2000" dirty="0">
              <a:latin typeface="Times New Roman" pitchFamily="18" charset="0"/>
              <a:cs typeface="Times New Roman" pitchFamily="18" charset="0"/>
            </a:endParaRPr>
          </a:p>
        </p:txBody>
      </p:sp>
      <p:sp>
        <p:nvSpPr>
          <p:cNvPr id="15" name="TextBox 14"/>
          <p:cNvSpPr txBox="1"/>
          <p:nvPr/>
        </p:nvSpPr>
        <p:spPr>
          <a:xfrm>
            <a:off x="838200" y="5334000"/>
            <a:ext cx="7848600" cy="369332"/>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A Value  &gt;55% is acceptable</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28</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Value of Variance for Factors</a:t>
            </a:r>
            <a:endParaRPr lang="en-US" sz="2800" dirty="0">
              <a:latin typeface="Times New Roman" pitchFamily="18" charset="0"/>
              <a:cs typeface="Times New Roman" pitchFamily="18" charset="0"/>
            </a:endParaRPr>
          </a:p>
        </p:txBody>
      </p:sp>
      <p:graphicFrame>
        <p:nvGraphicFramePr>
          <p:cNvPr id="11" name="Table 10"/>
          <p:cNvGraphicFramePr>
            <a:graphicFrameLocks noGrp="1"/>
          </p:cNvGraphicFramePr>
          <p:nvPr/>
        </p:nvGraphicFramePr>
        <p:xfrm>
          <a:off x="228600" y="1676400"/>
          <a:ext cx="8686800" cy="3733800"/>
        </p:xfrm>
        <a:graphic>
          <a:graphicData uri="http://schemas.openxmlformats.org/drawingml/2006/table">
            <a:tbl>
              <a:tblPr/>
              <a:tblGrid>
                <a:gridCol w="947461"/>
                <a:gridCol w="2651505"/>
                <a:gridCol w="1030755"/>
                <a:gridCol w="2165626"/>
                <a:gridCol w="905816"/>
                <a:gridCol w="985637"/>
              </a:tblGrid>
              <a:tr h="475740">
                <a:tc>
                  <a:txBody>
                    <a:bodyPr/>
                    <a:lstStyle/>
                    <a:p>
                      <a:pPr algn="ctr" fontAlgn="ctr"/>
                      <a:r>
                        <a:rPr lang="en-US" sz="1400" b="0" i="0" u="none" strike="noStrike" dirty="0">
                          <a:solidFill>
                            <a:srgbClr val="000000"/>
                          </a:solidFill>
                          <a:latin typeface="Times New Roman"/>
                        </a:rPr>
                        <a:t>SPSS Codes</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Times New Roman"/>
                        </a:rPr>
                        <a:t>Factor</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Times New Roman"/>
                        </a:rPr>
                        <a:t>No. of Items</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Factor Item Codes</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Variance</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Cumulative %</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84">
                <a:tc>
                  <a:txBody>
                    <a:bodyPr/>
                    <a:lstStyle/>
                    <a:p>
                      <a:pPr algn="l" fontAlgn="ctr"/>
                      <a:r>
                        <a:rPr lang="en-US" sz="1400" b="0" i="0" u="none" strike="noStrike" dirty="0">
                          <a:solidFill>
                            <a:srgbClr val="000000"/>
                          </a:solidFill>
                          <a:latin typeface="Times New Roman"/>
                        </a:rPr>
                        <a:t>OF1</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Management Support</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4</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A1,  A2, A3, A4</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62.999</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62.999</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8228">
                <a:tc>
                  <a:txBody>
                    <a:bodyPr/>
                    <a:lstStyle/>
                    <a:p>
                      <a:pPr algn="l" fontAlgn="ctr"/>
                      <a:r>
                        <a:rPr lang="en-US" sz="1400" b="0" i="0" u="none" strike="noStrike" dirty="0">
                          <a:solidFill>
                            <a:srgbClr val="000000"/>
                          </a:solidFill>
                          <a:latin typeface="Times New Roman"/>
                        </a:rPr>
                        <a:t>OF2</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Times New Roman"/>
                        </a:rPr>
                        <a:t>Communication</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2</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A5, A6</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79.791</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79.791</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8228">
                <a:tc>
                  <a:txBody>
                    <a:bodyPr/>
                    <a:lstStyle/>
                    <a:p>
                      <a:pPr algn="l" fontAlgn="ctr"/>
                      <a:r>
                        <a:rPr lang="en-US" sz="1400" b="0" i="0" u="none" strike="noStrike" dirty="0">
                          <a:solidFill>
                            <a:srgbClr val="000000"/>
                          </a:solidFill>
                          <a:latin typeface="Times New Roman"/>
                        </a:rPr>
                        <a:t>OF3</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Training</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pt-BR" sz="1400" b="0" i="0" u="none" strike="noStrike">
                          <a:solidFill>
                            <a:srgbClr val="000000"/>
                          </a:solidFill>
                          <a:latin typeface="Times New Roman"/>
                        </a:rPr>
                        <a:t>A7, A8, A9, A10, A11, A12</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64.158</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64.158</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8228">
                <a:tc>
                  <a:txBody>
                    <a:bodyPr/>
                    <a:lstStyle/>
                    <a:p>
                      <a:pPr algn="l" fontAlgn="ctr"/>
                      <a:r>
                        <a:rPr lang="en-US" sz="1400" b="0" i="0" u="none" strike="noStrike" dirty="0">
                          <a:solidFill>
                            <a:srgbClr val="000000"/>
                          </a:solidFill>
                          <a:latin typeface="Times New Roman"/>
                        </a:rPr>
                        <a:t>OF4</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IT Infrastructure</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3</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A13, A14, A15</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59.596</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59.596</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8228">
                <a:tc>
                  <a:txBody>
                    <a:bodyPr/>
                    <a:lstStyle/>
                    <a:p>
                      <a:pPr algn="l" fontAlgn="ctr"/>
                      <a:r>
                        <a:rPr lang="en-US" sz="1400" b="0" i="0" u="none" strike="noStrike" dirty="0">
                          <a:solidFill>
                            <a:srgbClr val="000000"/>
                          </a:solidFill>
                          <a:latin typeface="Times New Roman"/>
                        </a:rPr>
                        <a:t>IF1 </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Prior Computer Skills</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3</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B1, B2, B3</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84.556</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84.556</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84">
                <a:tc>
                  <a:txBody>
                    <a:bodyPr/>
                    <a:lstStyle/>
                    <a:p>
                      <a:pPr algn="l" fontAlgn="ctr"/>
                      <a:r>
                        <a:rPr lang="en-US" sz="1400" b="0" i="0" u="none" strike="noStrike" dirty="0">
                          <a:solidFill>
                            <a:srgbClr val="000000"/>
                          </a:solidFill>
                          <a:latin typeface="Times New Roman"/>
                        </a:rPr>
                        <a:t>IF2</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Professional Autonomy</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2</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B4, B5</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84.78</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84.78</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84">
                <a:tc>
                  <a:txBody>
                    <a:bodyPr/>
                    <a:lstStyle/>
                    <a:p>
                      <a:pPr algn="l" fontAlgn="ctr"/>
                      <a:r>
                        <a:rPr lang="en-US" sz="1400" b="0" i="0" u="none" strike="noStrike" dirty="0">
                          <a:solidFill>
                            <a:srgbClr val="000000"/>
                          </a:solidFill>
                          <a:latin typeface="Times New Roman"/>
                        </a:rPr>
                        <a:t>IF3</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Time</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3</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B6, B7, B8</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66.467</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66.467</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8228">
                <a:tc>
                  <a:txBody>
                    <a:bodyPr/>
                    <a:lstStyle/>
                    <a:p>
                      <a:pPr algn="l" fontAlgn="ctr"/>
                      <a:r>
                        <a:rPr lang="en-US" sz="1400" b="0" i="0" u="none" strike="noStrike" dirty="0">
                          <a:solidFill>
                            <a:srgbClr val="000000"/>
                          </a:solidFill>
                          <a:latin typeface="Times New Roman"/>
                        </a:rPr>
                        <a:t>BE1</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Usefulness</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5</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C1, C2, C3, C4, C5</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61.431</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61.431</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84">
                <a:tc>
                  <a:txBody>
                    <a:bodyPr/>
                    <a:lstStyle/>
                    <a:p>
                      <a:pPr algn="l" fontAlgn="ctr"/>
                      <a:r>
                        <a:rPr lang="en-US" sz="1400" b="0" i="0" u="none" strike="noStrike" dirty="0">
                          <a:solidFill>
                            <a:srgbClr val="000000"/>
                          </a:solidFill>
                          <a:latin typeface="Times New Roman"/>
                        </a:rPr>
                        <a:t>BE2</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Times New Roman"/>
                        </a:rPr>
                        <a:t>Ease of Use</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4</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C6, C7, C8, C9</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62.312</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62.312</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84">
                <a:tc>
                  <a:txBody>
                    <a:bodyPr/>
                    <a:lstStyle/>
                    <a:p>
                      <a:pPr algn="l" fontAlgn="ctr"/>
                      <a:r>
                        <a:rPr lang="en-US" sz="1400" b="0" i="0" u="none" strike="noStrike" dirty="0">
                          <a:solidFill>
                            <a:srgbClr val="000000"/>
                          </a:solidFill>
                          <a:latin typeface="Times New Roman"/>
                        </a:rPr>
                        <a:t>ATT</a:t>
                      </a:r>
                    </a:p>
                  </a:txBody>
                  <a:tcPr marL="7315" marR="7315" marT="73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Attitude</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Times New Roman"/>
                        </a:rPr>
                        <a:t>5</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Times New Roman"/>
                        </a:rPr>
                        <a:t>D1, D2, D3, D4, D5</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72.282</a:t>
                      </a:r>
                    </a:p>
                  </a:txBody>
                  <a:tcPr marL="7315" marR="7315" marT="73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Times New Roman"/>
                        </a:rPr>
                        <a:t>72.282</a:t>
                      </a:r>
                    </a:p>
                  </a:txBody>
                  <a:tcPr marL="7315" marR="7315" marT="73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29</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Principle Component Analysis</a:t>
            </a:r>
            <a:endParaRPr lang="en-US" sz="2800" dirty="0">
              <a:latin typeface="Times New Roman" pitchFamily="18" charset="0"/>
              <a:cs typeface="Times New Roman" pitchFamily="18" charset="0"/>
            </a:endParaRPr>
          </a:p>
        </p:txBody>
      </p:sp>
      <p:sp>
        <p:nvSpPr>
          <p:cNvPr id="11" name="TextBox 10"/>
          <p:cNvSpPr txBox="1"/>
          <p:nvPr/>
        </p:nvSpPr>
        <p:spPr>
          <a:xfrm>
            <a:off x="3505200" y="1447800"/>
            <a:ext cx="32766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Management Support</a:t>
            </a:r>
            <a:endParaRPr lang="en-US" sz="2000" dirty="0">
              <a:latin typeface="Times New Roman" pitchFamily="18" charset="0"/>
              <a:cs typeface="Times New Roman" pitchFamily="18" charset="0"/>
            </a:endParaRPr>
          </a:p>
        </p:txBody>
      </p:sp>
      <p:sp>
        <p:nvSpPr>
          <p:cNvPr id="14" name="TextBox 13"/>
          <p:cNvSpPr txBox="1"/>
          <p:nvPr/>
        </p:nvSpPr>
        <p:spPr>
          <a:xfrm>
            <a:off x="713509" y="1840983"/>
            <a:ext cx="32766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Component Matrix</a:t>
            </a:r>
            <a:endParaRPr lang="en-US" sz="2000" dirty="0">
              <a:latin typeface="Times New Roman" pitchFamily="18" charset="0"/>
              <a:cs typeface="Times New Roman" pitchFamily="18" charset="0"/>
            </a:endParaRPr>
          </a:p>
        </p:txBody>
      </p:sp>
      <p:graphicFrame>
        <p:nvGraphicFramePr>
          <p:cNvPr id="15" name="Table 14"/>
          <p:cNvGraphicFramePr>
            <a:graphicFrameLocks noGrp="1"/>
          </p:cNvGraphicFramePr>
          <p:nvPr>
            <p:extLst>
              <p:ext uri="{D42A27DB-BD31-4B8C-83A1-F6EECF244321}">
                <p14:modId xmlns="" xmlns:p14="http://schemas.microsoft.com/office/powerpoint/2010/main" val="3094394289"/>
              </p:ext>
            </p:extLst>
          </p:nvPr>
        </p:nvGraphicFramePr>
        <p:xfrm>
          <a:off x="713509" y="2210041"/>
          <a:ext cx="7848600" cy="3311637"/>
        </p:xfrm>
        <a:graphic>
          <a:graphicData uri="http://schemas.openxmlformats.org/drawingml/2006/table">
            <a:tbl>
              <a:tblPr/>
              <a:tblGrid>
                <a:gridCol w="4512945"/>
                <a:gridCol w="3335655"/>
              </a:tblGrid>
              <a:tr h="416035">
                <a:tc gridSpan="2">
                  <a:txBody>
                    <a:bodyPr/>
                    <a:lstStyle/>
                    <a:p>
                      <a:pPr marL="0" marR="0" algn="ctr">
                        <a:lnSpc>
                          <a:spcPts val="1600"/>
                        </a:lnSpc>
                        <a:spcBef>
                          <a:spcPts val="0"/>
                        </a:spcBef>
                        <a:spcAft>
                          <a:spcPts val="1000"/>
                        </a:spcAft>
                      </a:pPr>
                      <a:r>
                        <a:rPr lang="fr-FR" sz="1400" b="1" dirty="0" smtClean="0">
                          <a:latin typeface="Times New Roman"/>
                          <a:ea typeface="PMingLiU"/>
                          <a:cs typeface="Times New Roman"/>
                        </a:rPr>
                        <a:t>   </a:t>
                      </a:r>
                      <a:r>
                        <a:rPr lang="fr-FR" sz="1400" b="1" dirty="0" smtClean="0">
                          <a:latin typeface="Times New Roman"/>
                          <a:ea typeface="Calibri"/>
                          <a:cs typeface="Times New Roman"/>
                        </a:rPr>
                        <a:t>Component </a:t>
                      </a:r>
                      <a:r>
                        <a:rPr lang="fr-FR" sz="1400" b="1" dirty="0" err="1">
                          <a:latin typeface="Times New Roman"/>
                          <a:ea typeface="Calibri"/>
                          <a:cs typeface="Times New Roman"/>
                        </a:rPr>
                        <a:t>Matrix</a:t>
                      </a:r>
                      <a:r>
                        <a:rPr lang="fr-FR" sz="1400" b="1" baseline="30000" dirty="0" err="1">
                          <a:latin typeface="Times New Roman"/>
                          <a:ea typeface="Calibri"/>
                          <a:cs typeface="Times New Roman"/>
                        </a:rPr>
                        <a:t>a</a:t>
                      </a:r>
                      <a:r>
                        <a:rPr lang="fr-FR" sz="1400" b="1" baseline="30000" dirty="0">
                          <a:latin typeface="Times New Roman"/>
                          <a:ea typeface="Calibri"/>
                          <a:cs typeface="Times New Roman"/>
                        </a:rPr>
                        <a:t> </a:t>
                      </a:r>
                      <a:r>
                        <a:rPr lang="fr-FR" sz="1400" b="1" dirty="0">
                          <a:latin typeface="Times New Roman"/>
                          <a:ea typeface="Calibri"/>
                          <a:cs typeface="Times New Roman"/>
                        </a:rPr>
                        <a:t> (Management Support)</a:t>
                      </a:r>
                      <a:endParaRPr lang="en-US" sz="1400" dirty="0">
                        <a:latin typeface="Times New Roman"/>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428296">
                <a:tc>
                  <a:txBody>
                    <a:bodyPr/>
                    <a:lstStyle/>
                    <a:p>
                      <a:pPr marL="0" marR="0">
                        <a:lnSpc>
                          <a:spcPct val="115000"/>
                        </a:lnSpc>
                        <a:spcBef>
                          <a:spcPts val="0"/>
                        </a:spcBef>
                        <a:spcAft>
                          <a:spcPts val="1000"/>
                        </a:spcAft>
                      </a:pPr>
                      <a:endParaRPr lang="fr-FR" sz="1400" dirty="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Component</a:t>
                      </a:r>
                      <a:endParaRPr lang="en-US" sz="1400">
                        <a:latin typeface="Times New Roman"/>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8296">
                <a:tc>
                  <a:txBody>
                    <a:bodyPr/>
                    <a:lstStyle/>
                    <a:p>
                      <a:pPr marL="0" marR="0">
                        <a:lnSpc>
                          <a:spcPct val="115000"/>
                        </a:lnSpc>
                        <a:spcBef>
                          <a:spcPts val="0"/>
                        </a:spcBef>
                        <a:spcAft>
                          <a:spcPts val="1000"/>
                        </a:spcAft>
                      </a:pPr>
                      <a:endParaRPr lang="en-US" sz="14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1</a:t>
                      </a:r>
                      <a:endParaRPr lang="en-US" sz="1400">
                        <a:latin typeface="Times New Roman"/>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416035">
                <a:tc>
                  <a:txBody>
                    <a:bodyPr/>
                    <a:lstStyle/>
                    <a:p>
                      <a:pPr marL="0" marR="0">
                        <a:lnSpc>
                          <a:spcPts val="1600"/>
                        </a:lnSpc>
                        <a:spcBef>
                          <a:spcPts val="0"/>
                        </a:spcBef>
                        <a:spcAft>
                          <a:spcPts val="1000"/>
                        </a:spcAft>
                      </a:pPr>
                      <a:r>
                        <a:rPr lang="en-US" sz="1400">
                          <a:latin typeface="Arial"/>
                          <a:ea typeface="Calibri"/>
                          <a:cs typeface="Times New Roman"/>
                        </a:rPr>
                        <a:t>Provided Round the clock support Post Go Live</a:t>
                      </a:r>
                      <a:endParaRPr lang="en-US" sz="14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.829</a:t>
                      </a:r>
                      <a:endParaRPr lang="en-US" sz="1400">
                        <a:latin typeface="Times New Roman"/>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416035">
                <a:tc>
                  <a:txBody>
                    <a:bodyPr/>
                    <a:lstStyle/>
                    <a:p>
                      <a:pPr marL="0" marR="0">
                        <a:lnSpc>
                          <a:spcPts val="1600"/>
                        </a:lnSpc>
                        <a:spcBef>
                          <a:spcPts val="0"/>
                        </a:spcBef>
                        <a:spcAft>
                          <a:spcPts val="1000"/>
                        </a:spcAft>
                      </a:pPr>
                      <a:r>
                        <a:rPr lang="en-US" sz="1400">
                          <a:latin typeface="Arial"/>
                          <a:ea typeface="Calibri"/>
                          <a:cs typeface="Times New Roman"/>
                        </a:rPr>
                        <a:t>Provided Adequate Support Staff</a:t>
                      </a:r>
                      <a:endParaRPr lang="en-US" sz="14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.821</a:t>
                      </a:r>
                      <a:endParaRPr lang="en-US" sz="1400">
                        <a:latin typeface="Times New Roman"/>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416035">
                <a:tc>
                  <a:txBody>
                    <a:bodyPr/>
                    <a:lstStyle/>
                    <a:p>
                      <a:pPr marL="0" marR="0">
                        <a:lnSpc>
                          <a:spcPts val="1600"/>
                        </a:lnSpc>
                        <a:spcBef>
                          <a:spcPts val="0"/>
                        </a:spcBef>
                        <a:spcAft>
                          <a:spcPts val="1000"/>
                        </a:spcAft>
                      </a:pPr>
                      <a:r>
                        <a:rPr lang="en-US" sz="1400" dirty="0">
                          <a:latin typeface="Arial"/>
                          <a:ea typeface="Calibri"/>
                          <a:cs typeface="Times New Roman"/>
                        </a:rPr>
                        <a:t>Organized Systematic Training Workshop</a:t>
                      </a:r>
                      <a:endParaRPr lang="en-US" sz="1400" dirty="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.795</a:t>
                      </a:r>
                      <a:endParaRPr lang="en-US" sz="1400">
                        <a:latin typeface="Times New Roman"/>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74870">
                <a:tc>
                  <a:txBody>
                    <a:bodyPr/>
                    <a:lstStyle/>
                    <a:p>
                      <a:pPr marL="0" marR="0">
                        <a:lnSpc>
                          <a:spcPts val="1600"/>
                        </a:lnSpc>
                        <a:spcBef>
                          <a:spcPts val="0"/>
                        </a:spcBef>
                        <a:spcAft>
                          <a:spcPts val="1000"/>
                        </a:spcAft>
                      </a:pPr>
                      <a:r>
                        <a:rPr lang="en-US" sz="1400">
                          <a:latin typeface="Arial"/>
                          <a:ea typeface="Calibri"/>
                          <a:cs typeface="Times New Roman"/>
                        </a:rPr>
                        <a:t>Vision Communicated effectively</a:t>
                      </a:r>
                      <a:endParaRPr lang="en-US" sz="1400">
                        <a:latin typeface="Times New Roman"/>
                        <a:ea typeface="Calibri"/>
                        <a:cs typeface="Times New Roman"/>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dirty="0">
                          <a:latin typeface="Arial"/>
                          <a:ea typeface="Calibri"/>
                          <a:cs typeface="Times New Roman"/>
                        </a:rPr>
                        <a:t>.726</a:t>
                      </a:r>
                      <a:endParaRPr lang="en-US" sz="1400" dirty="0">
                        <a:latin typeface="Times New Roman"/>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r h="416035">
                <a:tc gridSpan="2">
                  <a:txBody>
                    <a:bodyPr/>
                    <a:lstStyle/>
                    <a:p>
                      <a:pPr marL="0" marR="0">
                        <a:lnSpc>
                          <a:spcPts val="1600"/>
                        </a:lnSpc>
                        <a:spcBef>
                          <a:spcPts val="0"/>
                        </a:spcBef>
                        <a:spcAft>
                          <a:spcPts val="1000"/>
                        </a:spcAft>
                      </a:pPr>
                      <a:r>
                        <a:rPr lang="en-US" sz="900" dirty="0">
                          <a:latin typeface="Times New Roman"/>
                          <a:ea typeface="Calibri"/>
                          <a:cs typeface="Times New Roman"/>
                        </a:rPr>
                        <a:t>Extraction Method: Principal Component Analysis</a:t>
                      </a:r>
                      <a:r>
                        <a:rPr lang="en-US" sz="900" dirty="0">
                          <a:latin typeface="Arial"/>
                          <a:ea typeface="Calibri"/>
                          <a:cs typeface="Times New Roman"/>
                        </a:rPr>
                        <a:t>.</a:t>
                      </a:r>
                      <a:endParaRPr lang="en-US" sz="1200" dirty="0">
                        <a:latin typeface="Times New Roman"/>
                        <a:ea typeface="Calibri"/>
                        <a:cs typeface="Times New Roman"/>
                      </a:endParaRPr>
                    </a:p>
                  </a:txBody>
                  <a:tcPr marL="19050" marR="19050" marT="19050" marB="19050">
                    <a:lnL>
                      <a:noFill/>
                    </a:lnL>
                    <a:lnR>
                      <a:noFill/>
                    </a:lnR>
                    <a:lnT w="28575"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r>
            </a:tbl>
          </a:graphicData>
        </a:graphic>
      </p:graphicFrame>
      <p:sp>
        <p:nvSpPr>
          <p:cNvPr id="2" name="TextBox 1"/>
          <p:cNvSpPr txBox="1"/>
          <p:nvPr/>
        </p:nvSpPr>
        <p:spPr>
          <a:xfrm>
            <a:off x="2036618" y="5410200"/>
            <a:ext cx="46101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                    A value &gt;</a:t>
            </a:r>
            <a:r>
              <a:rPr lang="en-US" sz="2000" dirty="0" smtClean="0">
                <a:latin typeface="Times New Roman" pitchFamily="18" charset="0"/>
                <a:cs typeface="Times New Roman" pitchFamily="18" charset="0"/>
              </a:rPr>
              <a:t>0.05 </a:t>
            </a:r>
            <a:r>
              <a:rPr lang="en-US" sz="2000" dirty="0" smtClean="0">
                <a:latin typeface="Times New Roman" pitchFamily="18" charset="0"/>
                <a:cs typeface="Times New Roman" pitchFamily="18" charset="0"/>
              </a:rPr>
              <a:t>is acceptable.</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62000" y="1219200"/>
            <a:ext cx="7467600" cy="5078313"/>
          </a:xfrm>
          <a:prstGeom prst="rect">
            <a:avLst/>
          </a:prstGeom>
        </p:spPr>
        <p:txBody>
          <a:bodyPr wrap="square">
            <a:spAutoFit/>
          </a:bodyPr>
          <a:lstStyle/>
          <a:p>
            <a:pPr algn="ctr">
              <a:lnSpc>
                <a:spcPct val="150000"/>
              </a:lnSpc>
            </a:pPr>
            <a:r>
              <a:rPr lang="en-US" dirty="0" smtClean="0">
                <a:latin typeface="Times New Roman" pitchFamily="18" charset="0"/>
                <a:cs typeface="Times New Roman" pitchFamily="18" charset="0"/>
              </a:rPr>
              <a:t> Perot Systems was an information technology services provider founded in 1988 by a group of investors led by Ross Perot and based in Plano, Texas, United States, which is then renamed as Dell Services.</a:t>
            </a:r>
          </a:p>
          <a:p>
            <a:pPr algn="ctr">
              <a:lnSpc>
                <a:spcPct val="150000"/>
              </a:lnSpc>
            </a:pPr>
            <a:endParaRPr lang="en-US" dirty="0" smtClean="0">
              <a:latin typeface="Times New Roman" pitchFamily="18" charset="0"/>
              <a:cs typeface="Times New Roman" pitchFamily="18" charset="0"/>
            </a:endParaRPr>
          </a:p>
          <a:p>
            <a:pPr algn="ctr">
              <a:lnSpc>
                <a:spcPct val="150000"/>
              </a:lnSpc>
            </a:pPr>
            <a:r>
              <a:rPr lang="en-US" dirty="0" smtClean="0">
                <a:latin typeface="Times New Roman" pitchFamily="18" charset="0"/>
                <a:cs typeface="Times New Roman" pitchFamily="18" charset="0"/>
              </a:rPr>
              <a:t> On February 3, 2012, it held a worldwide portfolio of 3,449 patents and had an additional 1,660 patent applications pending. </a:t>
            </a:r>
          </a:p>
          <a:p>
            <a:pPr algn="ctr">
              <a:lnSpc>
                <a:spcPct val="150000"/>
              </a:lnSpc>
            </a:pPr>
            <a:endParaRPr lang="en-US" dirty="0" smtClean="0">
              <a:latin typeface="Times New Roman" pitchFamily="18" charset="0"/>
              <a:cs typeface="Times New Roman" pitchFamily="18" charset="0"/>
            </a:endParaRPr>
          </a:p>
          <a:p>
            <a:pPr algn="ctr">
              <a:lnSpc>
                <a:spcPct val="150000"/>
              </a:lnSpc>
            </a:pPr>
            <a:r>
              <a:rPr lang="en-US" dirty="0" smtClean="0">
                <a:latin typeface="Times New Roman" pitchFamily="18" charset="0"/>
                <a:cs typeface="Times New Roman" pitchFamily="18" charset="0"/>
              </a:rPr>
              <a:t> The Company designs, develops, manufactures, markets, sells, and supports a range of products, solutions, and services. </a:t>
            </a:r>
          </a:p>
          <a:p>
            <a:pPr algn="ctr">
              <a:lnSpc>
                <a:spcPct val="150000"/>
              </a:lnSpc>
            </a:pP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Company also holds licenses to use numerous third-party patents.</a:t>
            </a:r>
          </a:p>
          <a:p>
            <a:pPr algn="just">
              <a:lnSpc>
                <a:spcPct val="150000"/>
              </a:lnSpc>
              <a:buFont typeface="Arial" pitchFamily="34" charset="0"/>
              <a:buChar char="•"/>
            </a:pPr>
            <a:endParaRPr lang="en-US" dirty="0">
              <a:latin typeface="Times New Roman" pitchFamily="18" charset="0"/>
              <a:cs typeface="Times New Roman" pitchFamily="18" charset="0"/>
            </a:endParaRPr>
          </a:p>
        </p:txBody>
      </p:sp>
      <p:sp>
        <p:nvSpPr>
          <p:cNvPr id="11" name="Rounded Rectangle 10"/>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Dell Services, Noida</a:t>
            </a:r>
            <a:endParaRPr lang="en-US" sz="2800" dirty="0">
              <a:latin typeface="Times New Roman" pitchFamily="18" charset="0"/>
              <a:cs typeface="Times New Roman" pitchFamily="18" charset="0"/>
            </a:endParaRPr>
          </a:p>
        </p:txBody>
      </p:sp>
      <p:pic>
        <p:nvPicPr>
          <p:cNvPr id="12" name="Picture 11" descr="Dell Logo"/>
          <p:cNvPicPr/>
          <p:nvPr/>
        </p:nvPicPr>
        <p:blipFill>
          <a:blip r:embed="rId3" cstate="print"/>
          <a:srcRect/>
          <a:stretch>
            <a:fillRect/>
          </a:stretch>
        </p:blipFill>
        <p:spPr bwMode="auto">
          <a:xfrm>
            <a:off x="7462912" y="5451362"/>
            <a:ext cx="1681088" cy="1406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30</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latin typeface="Times New Roman" pitchFamily="18" charset="0"/>
                <a:cs typeface="Times New Roman" pitchFamily="18" charset="0"/>
              </a:rPr>
              <a:t>          Component Values for Organizational Factors</a:t>
            </a:r>
            <a:endParaRPr lang="en-US" sz="2800" dirty="0">
              <a:latin typeface="Times New Roman" pitchFamily="18" charset="0"/>
              <a:cs typeface="Times New Roman" pitchFamily="18" charset="0"/>
            </a:endParaRPr>
          </a:p>
        </p:txBody>
      </p:sp>
      <p:graphicFrame>
        <p:nvGraphicFramePr>
          <p:cNvPr id="12" name="Table 11"/>
          <p:cNvGraphicFramePr>
            <a:graphicFrameLocks noGrp="1"/>
          </p:cNvGraphicFramePr>
          <p:nvPr>
            <p:extLst>
              <p:ext uri="{D42A27DB-BD31-4B8C-83A1-F6EECF244321}">
                <p14:modId xmlns="" xmlns:p14="http://schemas.microsoft.com/office/powerpoint/2010/main" val="3861620519"/>
              </p:ext>
            </p:extLst>
          </p:nvPr>
        </p:nvGraphicFramePr>
        <p:xfrm>
          <a:off x="609600" y="1600200"/>
          <a:ext cx="8153400" cy="3886201"/>
        </p:xfrm>
        <a:graphic>
          <a:graphicData uri="http://schemas.openxmlformats.org/drawingml/2006/table">
            <a:tbl>
              <a:tblPr/>
              <a:tblGrid>
                <a:gridCol w="1863635"/>
                <a:gridCol w="5617319"/>
                <a:gridCol w="672446"/>
              </a:tblGrid>
              <a:tr h="442724">
                <a:tc>
                  <a:txBody>
                    <a:bodyPr/>
                    <a:lstStyle/>
                    <a:p>
                      <a:pPr algn="ctr" fontAlgn="b"/>
                      <a:r>
                        <a:rPr lang="en-US" sz="1400" b="1" i="0" u="none" strike="noStrike" dirty="0" err="1">
                          <a:solidFill>
                            <a:srgbClr val="000000"/>
                          </a:solidFill>
                          <a:latin typeface="Times New Roman"/>
                        </a:rPr>
                        <a:t>S.No</a:t>
                      </a:r>
                      <a:r>
                        <a:rPr lang="en-US" sz="1400" b="1" i="0" u="none" strike="noStrike" dirty="0">
                          <a:solidFill>
                            <a:srgbClr val="000000"/>
                          </a:solidFill>
                          <a:latin typeface="Times New Roman"/>
                        </a:rPr>
                        <a:t>.</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latin typeface="Times New Roman"/>
                        </a:rPr>
                        <a:t>Questions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Times New Roman"/>
                        </a:rPr>
                        <a:t>Value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5034">
                <a:tc>
                  <a:txBody>
                    <a:bodyPr/>
                    <a:lstStyle/>
                    <a:p>
                      <a:pPr algn="l" fontAlgn="b"/>
                      <a:r>
                        <a:rPr lang="en-US" sz="1400" b="1" i="0" u="none" strike="noStrike" dirty="0">
                          <a:solidFill>
                            <a:srgbClr val="000000"/>
                          </a:solidFill>
                          <a:latin typeface="Times New Roman"/>
                        </a:rPr>
                        <a:t>Management </a:t>
                      </a:r>
                      <a:r>
                        <a:rPr lang="en-US" sz="1400" b="1" i="0" u="none" strike="noStrike" dirty="0" smtClean="0">
                          <a:solidFill>
                            <a:srgbClr val="000000"/>
                          </a:solidFill>
                          <a:latin typeface="Times New Roman"/>
                        </a:rPr>
                        <a:t>Support (1)</a:t>
                      </a:r>
                      <a:endParaRPr lang="en-US" sz="1400" b="1" i="0" u="none" strike="noStrike" dirty="0">
                        <a:solidFill>
                          <a:srgbClr val="000000"/>
                        </a:solidFill>
                        <a:latin typeface="Times New Roman"/>
                      </a:endParaRPr>
                    </a:p>
                  </a:txBody>
                  <a:tcPr marL="7856" marR="7856" marT="785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 </a:t>
                      </a: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2599">
                <a:tc>
                  <a:txBody>
                    <a:bodyPr/>
                    <a:lstStyle/>
                    <a:p>
                      <a:pPr algn="l" fontAlgn="b"/>
                      <a:r>
                        <a:rPr lang="en-US" sz="1400" b="0" i="0" u="none" strike="noStrike" dirty="0">
                          <a:solidFill>
                            <a:srgbClr val="000000"/>
                          </a:solidFill>
                          <a:latin typeface="Times New Roman"/>
                        </a:rPr>
                        <a:t>A1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Management organized systematic training workshop</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0.829</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2599">
                <a:tc>
                  <a:txBody>
                    <a:bodyPr/>
                    <a:lstStyle/>
                    <a:p>
                      <a:pPr algn="l" fontAlgn="b"/>
                      <a:r>
                        <a:rPr lang="en-US" sz="1400" b="0" i="0" u="none" strike="noStrike">
                          <a:solidFill>
                            <a:srgbClr val="000000"/>
                          </a:solidFill>
                          <a:latin typeface="Times New Roman"/>
                        </a:rPr>
                        <a:t>A2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Management provided you Round the Clock support for EHR after Go Live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0.821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2599">
                <a:tc>
                  <a:txBody>
                    <a:bodyPr/>
                    <a:lstStyle/>
                    <a:p>
                      <a:pPr algn="l" fontAlgn="b"/>
                      <a:r>
                        <a:rPr lang="en-US" sz="1400" b="0" i="0" u="none" strike="noStrike">
                          <a:solidFill>
                            <a:srgbClr val="000000"/>
                          </a:solidFill>
                          <a:latin typeface="Times New Roman"/>
                        </a:rPr>
                        <a:t>A3</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a:solidFill>
                            <a:srgbClr val="000000"/>
                          </a:solidFill>
                          <a:latin typeface="Times New Roman"/>
                        </a:rPr>
                        <a:t>Management provided adequate support staff during Go Live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0.795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724">
                <a:tc>
                  <a:txBody>
                    <a:bodyPr/>
                    <a:lstStyle/>
                    <a:p>
                      <a:pPr algn="l" fontAlgn="b"/>
                      <a:r>
                        <a:rPr lang="en-US" sz="1400" b="0" i="0" u="none" strike="noStrike">
                          <a:solidFill>
                            <a:srgbClr val="000000"/>
                          </a:solidFill>
                          <a:latin typeface="Times New Roman"/>
                        </a:rPr>
                        <a:t>A4</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EHR vision was communicated effectively</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0.726</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724">
                <a:tc>
                  <a:txBody>
                    <a:bodyPr/>
                    <a:lstStyle/>
                    <a:p>
                      <a:pPr algn="l" fontAlgn="b"/>
                      <a:r>
                        <a:rPr lang="en-US" sz="1400" b="1" i="0" u="none" strike="noStrike" dirty="0" smtClean="0">
                          <a:solidFill>
                            <a:srgbClr val="000000"/>
                          </a:solidFill>
                          <a:latin typeface="Times New Roman"/>
                        </a:rPr>
                        <a:t>Communication (1)</a:t>
                      </a:r>
                      <a:endParaRPr lang="en-US" sz="1400" b="1" i="0" u="none" strike="noStrike" dirty="0">
                        <a:solidFill>
                          <a:srgbClr val="000000"/>
                        </a:solidFill>
                        <a:latin typeface="Times New Roman"/>
                      </a:endParaRP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2599">
                <a:tc>
                  <a:txBody>
                    <a:bodyPr/>
                    <a:lstStyle/>
                    <a:p>
                      <a:pPr algn="l" fontAlgn="b"/>
                      <a:r>
                        <a:rPr lang="en-US" sz="1400" b="0" i="0" u="none" strike="noStrike">
                          <a:solidFill>
                            <a:srgbClr val="000000"/>
                          </a:solidFill>
                          <a:latin typeface="Times New Roman"/>
                        </a:rPr>
                        <a:t>A5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Change in work processes were communicated well before Go Live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0.893</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2599">
                <a:tc>
                  <a:txBody>
                    <a:bodyPr/>
                    <a:lstStyle/>
                    <a:p>
                      <a:pPr algn="l" fontAlgn="b"/>
                      <a:r>
                        <a:rPr lang="en-US" sz="1400" b="0" i="0" u="none" strike="noStrike">
                          <a:solidFill>
                            <a:srgbClr val="000000"/>
                          </a:solidFill>
                          <a:latin typeface="Times New Roman"/>
                        </a:rPr>
                        <a:t>A6</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Go Live and Training sessions were well communicated in advance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0.893</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31</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 xmlns:p14="http://schemas.microsoft.com/office/powerpoint/2010/main" val="1468206128"/>
              </p:ext>
            </p:extLst>
          </p:nvPr>
        </p:nvGraphicFramePr>
        <p:xfrm>
          <a:off x="533400" y="1600200"/>
          <a:ext cx="8153401" cy="4038602"/>
        </p:xfrm>
        <a:graphic>
          <a:graphicData uri="http://schemas.openxmlformats.org/drawingml/2006/table">
            <a:tbl>
              <a:tblPr/>
              <a:tblGrid>
                <a:gridCol w="1695122"/>
                <a:gridCol w="5785833"/>
                <a:gridCol w="672446"/>
              </a:tblGrid>
              <a:tr h="310207">
                <a:tc>
                  <a:txBody>
                    <a:bodyPr/>
                    <a:lstStyle/>
                    <a:p>
                      <a:pPr algn="ctr" fontAlgn="b"/>
                      <a:r>
                        <a:rPr lang="en-US" sz="1400" b="1" i="0" u="none" strike="noStrike" dirty="0" err="1">
                          <a:solidFill>
                            <a:srgbClr val="000000"/>
                          </a:solidFill>
                          <a:latin typeface="Times New Roman"/>
                        </a:rPr>
                        <a:t>S.No</a:t>
                      </a:r>
                      <a:r>
                        <a:rPr lang="en-US" sz="1400" b="1" i="0" u="none" strike="noStrike" dirty="0">
                          <a:solidFill>
                            <a:srgbClr val="000000"/>
                          </a:solidFill>
                          <a:latin typeface="Times New Roman"/>
                        </a:rPr>
                        <a:t>.</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Times New Roman"/>
                        </a:rPr>
                        <a:t>Questions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Times New Roman"/>
                        </a:rPr>
                        <a:t>Value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980">
                <a:tc>
                  <a:txBody>
                    <a:bodyPr/>
                    <a:lstStyle/>
                    <a:p>
                      <a:pPr algn="l" fontAlgn="b"/>
                      <a:r>
                        <a:rPr lang="en-US" sz="1400" b="1" i="0" u="none" strike="noStrike" dirty="0" smtClean="0">
                          <a:solidFill>
                            <a:srgbClr val="000000"/>
                          </a:solidFill>
                          <a:latin typeface="Times New Roman"/>
                        </a:rPr>
                        <a:t>Training  (1)</a:t>
                      </a:r>
                      <a:endParaRPr lang="en-US" sz="1400" b="1" i="0" u="none" strike="noStrike" dirty="0">
                        <a:solidFill>
                          <a:srgbClr val="000000"/>
                        </a:solidFill>
                        <a:latin typeface="Times New Roman"/>
                      </a:endParaRPr>
                    </a:p>
                  </a:txBody>
                  <a:tcPr marL="7856" marR="7856" marT="785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 </a:t>
                      </a: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207">
                <a:tc>
                  <a:txBody>
                    <a:bodyPr/>
                    <a:lstStyle/>
                    <a:p>
                      <a:pPr algn="l" fontAlgn="b"/>
                      <a:r>
                        <a:rPr lang="en-US" sz="1400" b="0" i="0" u="none" strike="noStrike">
                          <a:solidFill>
                            <a:srgbClr val="000000"/>
                          </a:solidFill>
                          <a:latin typeface="Times New Roman"/>
                        </a:rPr>
                        <a:t>A7</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Received adequate training on EHR</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0.858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207">
                <a:tc>
                  <a:txBody>
                    <a:bodyPr/>
                    <a:lstStyle/>
                    <a:p>
                      <a:pPr algn="l" fontAlgn="b"/>
                      <a:r>
                        <a:rPr lang="en-US" sz="1400" b="0" i="0" u="none" strike="noStrike">
                          <a:solidFill>
                            <a:srgbClr val="000000"/>
                          </a:solidFill>
                          <a:latin typeface="Times New Roman"/>
                        </a:rPr>
                        <a:t>A8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Sufficient Training materials were supplied during training</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0.812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207">
                <a:tc>
                  <a:txBody>
                    <a:bodyPr/>
                    <a:lstStyle/>
                    <a:p>
                      <a:pPr algn="l" fontAlgn="b"/>
                      <a:r>
                        <a:rPr lang="en-US" sz="1400" b="0" i="0" u="none" strike="noStrike">
                          <a:solidFill>
                            <a:srgbClr val="000000"/>
                          </a:solidFill>
                          <a:latin typeface="Times New Roman"/>
                        </a:rPr>
                        <a:t>A9</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Adequate Hands on Training was provided</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0.805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207">
                <a:tc>
                  <a:txBody>
                    <a:bodyPr/>
                    <a:lstStyle/>
                    <a:p>
                      <a:pPr algn="l" fontAlgn="b"/>
                      <a:r>
                        <a:rPr lang="en-US" sz="1400" b="0" i="0" u="none" strike="noStrike">
                          <a:solidFill>
                            <a:srgbClr val="000000"/>
                          </a:solidFill>
                          <a:latin typeface="Times New Roman"/>
                        </a:rPr>
                        <a:t>A10</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Day in Life scenarios were demonstrated before Go Live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0.802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207">
                <a:tc>
                  <a:txBody>
                    <a:bodyPr/>
                    <a:lstStyle/>
                    <a:p>
                      <a:pPr algn="l" fontAlgn="b"/>
                      <a:r>
                        <a:rPr lang="en-US" sz="1400" b="0" i="0" u="none" strike="noStrike">
                          <a:solidFill>
                            <a:srgbClr val="000000"/>
                          </a:solidFill>
                          <a:latin typeface="Times New Roman"/>
                        </a:rPr>
                        <a:t>A11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EHR refresher course given 1 week before Go Live was effective and useful</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0.777</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980">
                <a:tc>
                  <a:txBody>
                    <a:bodyPr/>
                    <a:lstStyle/>
                    <a:p>
                      <a:pPr algn="l" fontAlgn="b"/>
                      <a:r>
                        <a:rPr lang="en-US" sz="1400" b="0" i="0" u="none" strike="noStrike">
                          <a:solidFill>
                            <a:srgbClr val="000000"/>
                          </a:solidFill>
                          <a:latin typeface="Times New Roman"/>
                        </a:rPr>
                        <a:t>A12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Sufficient Training materials were supplied after training</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0.747</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980">
                <a:tc>
                  <a:txBody>
                    <a:bodyPr/>
                    <a:lstStyle/>
                    <a:p>
                      <a:pPr algn="l" fontAlgn="b"/>
                      <a:r>
                        <a:rPr lang="en-US" sz="1400" b="1" i="0" u="none" strike="noStrike" dirty="0">
                          <a:solidFill>
                            <a:srgbClr val="000000"/>
                          </a:solidFill>
                          <a:latin typeface="Times New Roman"/>
                        </a:rPr>
                        <a:t>IT </a:t>
                      </a:r>
                      <a:r>
                        <a:rPr lang="en-US" sz="1400" b="1" i="0" u="none" strike="noStrike" dirty="0" smtClean="0">
                          <a:solidFill>
                            <a:srgbClr val="000000"/>
                          </a:solidFill>
                          <a:latin typeface="Times New Roman"/>
                        </a:rPr>
                        <a:t>Infrastructure  (1)</a:t>
                      </a:r>
                      <a:endParaRPr lang="en-US" sz="1400" b="1" i="0" u="none" strike="noStrike" dirty="0">
                        <a:solidFill>
                          <a:srgbClr val="000000"/>
                        </a:solidFill>
                        <a:latin typeface="Times New Roman"/>
                      </a:endParaRPr>
                    </a:p>
                  </a:txBody>
                  <a:tcPr marL="7856" marR="7856" marT="785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 </a:t>
                      </a: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207">
                <a:tc>
                  <a:txBody>
                    <a:bodyPr/>
                    <a:lstStyle/>
                    <a:p>
                      <a:pPr algn="l" fontAlgn="b"/>
                      <a:r>
                        <a:rPr lang="en-US" sz="1400" b="0" i="0" u="none" strike="noStrike">
                          <a:solidFill>
                            <a:srgbClr val="000000"/>
                          </a:solidFill>
                          <a:latin typeface="Times New Roman"/>
                        </a:rPr>
                        <a:t>A13</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Adequate computers are available in your workplace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0.815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2006">
                <a:tc>
                  <a:txBody>
                    <a:bodyPr/>
                    <a:lstStyle/>
                    <a:p>
                      <a:pPr algn="l" fontAlgn="b"/>
                      <a:r>
                        <a:rPr lang="en-US" sz="1400" b="0" i="0" u="none" strike="noStrike">
                          <a:solidFill>
                            <a:srgbClr val="000000"/>
                          </a:solidFill>
                          <a:latin typeface="Times New Roman"/>
                        </a:rPr>
                        <a:t>A14</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Computers at workplace is connected with reliable Wireless (WiFi) / Local Area Network</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0.788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207">
                <a:tc>
                  <a:txBody>
                    <a:bodyPr/>
                    <a:lstStyle/>
                    <a:p>
                      <a:pPr algn="l" fontAlgn="b"/>
                      <a:r>
                        <a:rPr lang="en-US" sz="1400" b="0" i="0" u="none" strike="noStrike">
                          <a:solidFill>
                            <a:srgbClr val="000000"/>
                          </a:solidFill>
                          <a:latin typeface="Times New Roman"/>
                        </a:rPr>
                        <a:t>A15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In house IT team is always available for resolving Issues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0.708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4" name="Rounded Rectangle 13"/>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latin typeface="Times New Roman" pitchFamily="18" charset="0"/>
                <a:cs typeface="Times New Roman" pitchFamily="18" charset="0"/>
              </a:rPr>
              <a:t>          Component Values for Organizational Factors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32</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 xmlns:p14="http://schemas.microsoft.com/office/powerpoint/2010/main" val="25507871"/>
              </p:ext>
            </p:extLst>
          </p:nvPr>
        </p:nvGraphicFramePr>
        <p:xfrm>
          <a:off x="533400" y="1524000"/>
          <a:ext cx="8001000" cy="3962400"/>
        </p:xfrm>
        <a:graphic>
          <a:graphicData uri="http://schemas.openxmlformats.org/drawingml/2006/table">
            <a:tbl>
              <a:tblPr/>
              <a:tblGrid>
                <a:gridCol w="1752600"/>
                <a:gridCol w="5588523"/>
                <a:gridCol w="659877"/>
              </a:tblGrid>
              <a:tr h="305195">
                <a:tc>
                  <a:txBody>
                    <a:bodyPr/>
                    <a:lstStyle/>
                    <a:p>
                      <a:pPr algn="ctr" fontAlgn="b"/>
                      <a:r>
                        <a:rPr lang="en-US" sz="1400" b="1" i="0" u="none" strike="noStrike" dirty="0" err="1">
                          <a:solidFill>
                            <a:srgbClr val="000000"/>
                          </a:solidFill>
                          <a:latin typeface="Times New Roman"/>
                        </a:rPr>
                        <a:t>S.No</a:t>
                      </a:r>
                      <a:r>
                        <a:rPr lang="en-US" sz="1400" b="1" i="0" u="none" strike="noStrike" dirty="0">
                          <a:solidFill>
                            <a:srgbClr val="000000"/>
                          </a:solidFill>
                          <a:latin typeface="Times New Roman"/>
                        </a:rPr>
                        <a:t>.</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Times New Roman"/>
                        </a:rPr>
                        <a:t>Questions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Times New Roman"/>
                        </a:rPr>
                        <a:t>Value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563">
                <a:tc>
                  <a:txBody>
                    <a:bodyPr/>
                    <a:lstStyle/>
                    <a:p>
                      <a:pPr algn="l" fontAlgn="b"/>
                      <a:r>
                        <a:rPr lang="en-US" sz="1400" b="1" i="0" u="none" strike="noStrike" dirty="0">
                          <a:solidFill>
                            <a:srgbClr val="000000"/>
                          </a:solidFill>
                          <a:latin typeface="Times New Roman"/>
                        </a:rPr>
                        <a:t>Prior Computer </a:t>
                      </a:r>
                      <a:r>
                        <a:rPr lang="en-US" sz="1400" b="1" i="0" u="none" strike="noStrike" dirty="0" smtClean="0">
                          <a:solidFill>
                            <a:srgbClr val="000000"/>
                          </a:solidFill>
                          <a:latin typeface="Times New Roman"/>
                        </a:rPr>
                        <a:t>Skills (1) </a:t>
                      </a:r>
                      <a:endParaRPr lang="en-US" sz="1400" b="1" i="0" u="none" strike="noStrike" dirty="0">
                        <a:solidFill>
                          <a:srgbClr val="000000"/>
                        </a:solidFill>
                        <a:latin typeface="Times New Roman"/>
                      </a:endParaRPr>
                    </a:p>
                  </a:txBody>
                  <a:tcPr marL="7856" marR="7856" marT="785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 </a:t>
                      </a: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1322">
                <a:tc>
                  <a:txBody>
                    <a:bodyPr/>
                    <a:lstStyle/>
                    <a:p>
                      <a:pPr algn="l" fontAlgn="b"/>
                      <a:r>
                        <a:rPr lang="en-US" sz="1400" b="0" i="0" u="none" strike="noStrike">
                          <a:solidFill>
                            <a:srgbClr val="000000"/>
                          </a:solidFill>
                          <a:latin typeface="Times New Roman"/>
                        </a:rPr>
                        <a:t>B1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Prior training on Basic Computer Course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0.92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1322">
                <a:tc>
                  <a:txBody>
                    <a:bodyPr/>
                    <a:lstStyle/>
                    <a:p>
                      <a:pPr algn="l" fontAlgn="b"/>
                      <a:r>
                        <a:rPr lang="en-US" sz="1400" b="0" i="0" u="none" strike="noStrike">
                          <a:solidFill>
                            <a:srgbClr val="000000"/>
                          </a:solidFill>
                          <a:latin typeface="Times New Roman"/>
                        </a:rPr>
                        <a:t>B2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Knowledge of MS Office (Word/ Excel)</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0.92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195">
                <a:tc>
                  <a:txBody>
                    <a:bodyPr/>
                    <a:lstStyle/>
                    <a:p>
                      <a:pPr algn="l" fontAlgn="b"/>
                      <a:r>
                        <a:rPr lang="en-US" sz="1400" b="0" i="0" u="none" strike="noStrike">
                          <a:solidFill>
                            <a:srgbClr val="000000"/>
                          </a:solidFill>
                          <a:latin typeface="Times New Roman"/>
                        </a:rPr>
                        <a:t>B3</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How often you use computers in your professional life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2125">
                <a:tc>
                  <a:txBody>
                    <a:bodyPr/>
                    <a:lstStyle/>
                    <a:p>
                      <a:pPr algn="l" fontAlgn="b"/>
                      <a:r>
                        <a:rPr lang="en-US" sz="1400" b="1" i="0" u="none" strike="noStrike" dirty="0">
                          <a:solidFill>
                            <a:srgbClr val="000000"/>
                          </a:solidFill>
                          <a:latin typeface="Times New Roman"/>
                        </a:rPr>
                        <a:t>Professional </a:t>
                      </a:r>
                      <a:r>
                        <a:rPr lang="en-US" sz="1400" b="1" i="0" u="none" strike="noStrike" dirty="0" smtClean="0">
                          <a:solidFill>
                            <a:srgbClr val="000000"/>
                          </a:solidFill>
                          <a:latin typeface="Times New Roman"/>
                        </a:rPr>
                        <a:t>Autonomy   (1)</a:t>
                      </a:r>
                      <a:endParaRPr lang="en-US" sz="1400" b="1" i="0" u="none" strike="noStrike" dirty="0">
                        <a:solidFill>
                          <a:srgbClr val="000000"/>
                        </a:solidFill>
                        <a:latin typeface="Times New Roman"/>
                      </a:endParaRPr>
                    </a:p>
                  </a:txBody>
                  <a:tcPr marL="7856" marR="7856" marT="785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 </a:t>
                      </a: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1322">
                <a:tc>
                  <a:txBody>
                    <a:bodyPr/>
                    <a:lstStyle/>
                    <a:p>
                      <a:pPr algn="l" fontAlgn="b"/>
                      <a:r>
                        <a:rPr lang="en-US" sz="1400" b="0" i="0" u="none" strike="noStrike">
                          <a:solidFill>
                            <a:srgbClr val="000000"/>
                          </a:solidFill>
                          <a:latin typeface="Times New Roman"/>
                        </a:rPr>
                        <a:t>B4</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Alerts from EHR interferes in your decision making</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0.921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195">
                <a:tc>
                  <a:txBody>
                    <a:bodyPr/>
                    <a:lstStyle/>
                    <a:p>
                      <a:pPr algn="l" fontAlgn="b"/>
                      <a:r>
                        <a:rPr lang="en-US" sz="1400" b="0" i="0" u="none" strike="noStrike">
                          <a:solidFill>
                            <a:srgbClr val="000000"/>
                          </a:solidFill>
                          <a:latin typeface="Times New Roman"/>
                        </a:rPr>
                        <a:t>B5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Alerts, Reminders which helps you in making decisions is interfering in usage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0.921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195">
                <a:tc>
                  <a:txBody>
                    <a:bodyPr/>
                    <a:lstStyle/>
                    <a:p>
                      <a:pPr algn="l" fontAlgn="b"/>
                      <a:r>
                        <a:rPr lang="en-US" sz="1400" b="1" i="0" u="none" strike="noStrike">
                          <a:solidFill>
                            <a:srgbClr val="000000"/>
                          </a:solidFill>
                          <a:latin typeface="Times New Roman"/>
                        </a:rPr>
                        <a:t>Time</a:t>
                      </a:r>
                    </a:p>
                  </a:txBody>
                  <a:tcPr marL="7856" marR="7856" marT="785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 </a:t>
                      </a: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1322">
                <a:tc>
                  <a:txBody>
                    <a:bodyPr/>
                    <a:lstStyle/>
                    <a:p>
                      <a:pPr algn="l" fontAlgn="b"/>
                      <a:r>
                        <a:rPr lang="en-US" sz="1400" b="0" i="0" u="none" strike="noStrike">
                          <a:solidFill>
                            <a:srgbClr val="000000"/>
                          </a:solidFill>
                          <a:latin typeface="Times New Roman"/>
                        </a:rPr>
                        <a:t>B6</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Entering Patient notes into EHR consumes time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0.874</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1322">
                <a:tc>
                  <a:txBody>
                    <a:bodyPr/>
                    <a:lstStyle/>
                    <a:p>
                      <a:pPr algn="l" fontAlgn="b"/>
                      <a:r>
                        <a:rPr lang="en-US" sz="1400" b="0" i="0" u="none" strike="noStrike">
                          <a:solidFill>
                            <a:srgbClr val="000000"/>
                          </a:solidFill>
                          <a:latin typeface="Times New Roman"/>
                        </a:rPr>
                        <a:t>B7</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EHR implementation increased my work load</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0.788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1322">
                <a:tc>
                  <a:txBody>
                    <a:bodyPr/>
                    <a:lstStyle/>
                    <a:p>
                      <a:pPr algn="l" fontAlgn="b"/>
                      <a:r>
                        <a:rPr lang="en-US" sz="1400" b="0" i="0" u="none" strike="noStrike">
                          <a:solidFill>
                            <a:srgbClr val="000000"/>
                          </a:solidFill>
                          <a:latin typeface="Times New Roman"/>
                        </a:rPr>
                        <a:t>B8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Manual processes was consuming lesser time than EHR</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0.78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4" name="Rounded Rectangle 13"/>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latin typeface="Times New Roman" pitchFamily="18" charset="0"/>
                <a:cs typeface="Times New Roman" pitchFamily="18" charset="0"/>
              </a:rPr>
              <a:t>          Component Values for Individual Factors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33</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graphicFrame>
        <p:nvGraphicFramePr>
          <p:cNvPr id="15" name="Table 14"/>
          <p:cNvGraphicFramePr>
            <a:graphicFrameLocks noGrp="1"/>
          </p:cNvGraphicFramePr>
          <p:nvPr>
            <p:extLst>
              <p:ext uri="{D42A27DB-BD31-4B8C-83A1-F6EECF244321}">
                <p14:modId xmlns="" xmlns:p14="http://schemas.microsoft.com/office/powerpoint/2010/main" val="4175778508"/>
              </p:ext>
            </p:extLst>
          </p:nvPr>
        </p:nvGraphicFramePr>
        <p:xfrm>
          <a:off x="533400" y="1447798"/>
          <a:ext cx="8229600" cy="4191004"/>
        </p:xfrm>
        <a:graphic>
          <a:graphicData uri="http://schemas.openxmlformats.org/drawingml/2006/table">
            <a:tbl>
              <a:tblPr/>
              <a:tblGrid>
                <a:gridCol w="1710964"/>
                <a:gridCol w="5839906"/>
                <a:gridCol w="678730"/>
              </a:tblGrid>
              <a:tr h="360165">
                <a:tc>
                  <a:txBody>
                    <a:bodyPr/>
                    <a:lstStyle/>
                    <a:p>
                      <a:pPr algn="ctr" fontAlgn="b"/>
                      <a:r>
                        <a:rPr lang="en-US" sz="1400" b="1" i="0" u="none" strike="noStrike" dirty="0" err="1">
                          <a:solidFill>
                            <a:srgbClr val="000000"/>
                          </a:solidFill>
                          <a:latin typeface="Times New Roman"/>
                        </a:rPr>
                        <a:t>S.No</a:t>
                      </a:r>
                      <a:r>
                        <a:rPr lang="en-US" sz="1400" b="1" i="0" u="none" strike="noStrike" dirty="0">
                          <a:solidFill>
                            <a:srgbClr val="000000"/>
                          </a:solidFill>
                          <a:latin typeface="Times New Roman"/>
                        </a:rPr>
                        <a:t>.</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Times New Roman"/>
                        </a:rPr>
                        <a:t>Questions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Times New Roman"/>
                        </a:rPr>
                        <a:t>Value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0165">
                <a:tc>
                  <a:txBody>
                    <a:bodyPr/>
                    <a:lstStyle/>
                    <a:p>
                      <a:pPr algn="l" fontAlgn="b"/>
                      <a:r>
                        <a:rPr lang="en-US" sz="1400" b="1" i="0" u="none" strike="noStrike" dirty="0" smtClean="0">
                          <a:solidFill>
                            <a:srgbClr val="000000"/>
                          </a:solidFill>
                          <a:latin typeface="Times New Roman"/>
                        </a:rPr>
                        <a:t>Usefulness  (1)</a:t>
                      </a:r>
                      <a:endParaRPr lang="en-US" sz="1400" b="1" i="0" u="none" strike="noStrike" dirty="0">
                        <a:solidFill>
                          <a:srgbClr val="000000"/>
                        </a:solidFill>
                        <a:latin typeface="Times New Roman"/>
                      </a:endParaRPr>
                    </a:p>
                  </a:txBody>
                  <a:tcPr marL="7856" marR="7856" marT="785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 </a:t>
                      </a: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793">
                <a:tc>
                  <a:txBody>
                    <a:bodyPr/>
                    <a:lstStyle/>
                    <a:p>
                      <a:pPr algn="l" fontAlgn="b"/>
                      <a:r>
                        <a:rPr lang="en-US" sz="1400" b="0" i="0" u="none" strike="noStrike">
                          <a:solidFill>
                            <a:srgbClr val="000000"/>
                          </a:solidFill>
                          <a:latin typeface="Times New Roman"/>
                        </a:rPr>
                        <a:t>C1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EHR has improved the quality of patient care delivered.</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0.835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793">
                <a:tc>
                  <a:txBody>
                    <a:bodyPr/>
                    <a:lstStyle/>
                    <a:p>
                      <a:pPr algn="l" fontAlgn="b"/>
                      <a:r>
                        <a:rPr lang="en-US" sz="1400" b="0" i="0" u="none" strike="noStrike">
                          <a:solidFill>
                            <a:srgbClr val="000000"/>
                          </a:solidFill>
                          <a:latin typeface="Times New Roman"/>
                        </a:rPr>
                        <a:t>C2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EHR has reduced patient record retrieval time.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0.798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793">
                <a:tc>
                  <a:txBody>
                    <a:bodyPr/>
                    <a:lstStyle/>
                    <a:p>
                      <a:pPr algn="l" fontAlgn="b"/>
                      <a:r>
                        <a:rPr lang="en-US" sz="1400" b="0" i="0" u="none" strike="noStrike">
                          <a:solidFill>
                            <a:srgbClr val="000000"/>
                          </a:solidFill>
                          <a:latin typeface="Times New Roman"/>
                        </a:rPr>
                        <a:t>C3</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EHR has reduced medication errors &amp; improved patient safety.</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0.789</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793">
                <a:tc>
                  <a:txBody>
                    <a:bodyPr/>
                    <a:lstStyle/>
                    <a:p>
                      <a:pPr algn="l" fontAlgn="b"/>
                      <a:r>
                        <a:rPr lang="en-US" sz="1400" b="0" i="0" u="none" strike="noStrike">
                          <a:solidFill>
                            <a:srgbClr val="000000"/>
                          </a:solidFill>
                          <a:latin typeface="Times New Roman"/>
                        </a:rPr>
                        <a:t>C4</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EHR has improved communication between different stakeholders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0.77</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0165">
                <a:tc>
                  <a:txBody>
                    <a:bodyPr/>
                    <a:lstStyle/>
                    <a:p>
                      <a:pPr algn="l" fontAlgn="b"/>
                      <a:r>
                        <a:rPr lang="en-US" sz="1400" b="0" i="0" u="none" strike="noStrike">
                          <a:solidFill>
                            <a:srgbClr val="000000"/>
                          </a:solidFill>
                          <a:latin typeface="Times New Roman"/>
                        </a:rPr>
                        <a:t>C5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EHR provides you with legible documents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0.722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0165">
                <a:tc>
                  <a:txBody>
                    <a:bodyPr/>
                    <a:lstStyle/>
                    <a:p>
                      <a:pPr algn="l" fontAlgn="b"/>
                      <a:r>
                        <a:rPr lang="en-US" sz="1400" b="1" i="0" u="none" strike="noStrike" dirty="0">
                          <a:solidFill>
                            <a:srgbClr val="000000"/>
                          </a:solidFill>
                          <a:latin typeface="Times New Roman"/>
                        </a:rPr>
                        <a:t>Ease of </a:t>
                      </a:r>
                      <a:r>
                        <a:rPr lang="en-US" sz="1400" b="1" i="0" u="none" strike="noStrike" dirty="0" smtClean="0">
                          <a:solidFill>
                            <a:srgbClr val="000000"/>
                          </a:solidFill>
                          <a:latin typeface="Times New Roman"/>
                        </a:rPr>
                        <a:t>Use  (1)</a:t>
                      </a:r>
                      <a:endParaRPr lang="en-US" sz="1400" b="1" i="0" u="none" strike="noStrike" dirty="0">
                        <a:solidFill>
                          <a:srgbClr val="000000"/>
                        </a:solidFill>
                        <a:latin typeface="Times New Roman"/>
                      </a:endParaRPr>
                    </a:p>
                  </a:txBody>
                  <a:tcPr marL="7856" marR="7856" marT="785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 </a:t>
                      </a: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793">
                <a:tc>
                  <a:txBody>
                    <a:bodyPr/>
                    <a:lstStyle/>
                    <a:p>
                      <a:pPr algn="l" fontAlgn="b"/>
                      <a:r>
                        <a:rPr lang="en-US" sz="1400" b="0" i="0" u="none" strike="noStrike">
                          <a:solidFill>
                            <a:srgbClr val="000000"/>
                          </a:solidFill>
                          <a:latin typeface="Times New Roman"/>
                        </a:rPr>
                        <a:t>C6</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Orders ( Lab, Pharmacy) can be placed easily and quickly in EHR</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0.83</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793">
                <a:tc>
                  <a:txBody>
                    <a:bodyPr/>
                    <a:lstStyle/>
                    <a:p>
                      <a:pPr algn="l" fontAlgn="b"/>
                      <a:r>
                        <a:rPr lang="en-US" sz="1400" b="0" i="0" u="none" strike="noStrike">
                          <a:solidFill>
                            <a:srgbClr val="000000"/>
                          </a:solidFill>
                          <a:latin typeface="Times New Roman"/>
                        </a:rPr>
                        <a:t>C7</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It is easy to detect and correct errors in Patient Records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0.792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793">
                <a:tc>
                  <a:txBody>
                    <a:bodyPr/>
                    <a:lstStyle/>
                    <a:p>
                      <a:pPr algn="l" fontAlgn="b"/>
                      <a:r>
                        <a:rPr lang="en-US" sz="1400" b="0" i="0" u="none" strike="noStrike">
                          <a:solidFill>
                            <a:srgbClr val="000000"/>
                          </a:solidFill>
                          <a:latin typeface="Times New Roman"/>
                        </a:rPr>
                        <a:t>C8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Usage of Templates helped you in making detailed and structured records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0.786</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793">
                <a:tc>
                  <a:txBody>
                    <a:bodyPr/>
                    <a:lstStyle/>
                    <a:p>
                      <a:pPr algn="l" fontAlgn="b"/>
                      <a:r>
                        <a:rPr lang="en-US" sz="1400" b="0" i="0" u="none" strike="noStrike">
                          <a:solidFill>
                            <a:srgbClr val="000000"/>
                          </a:solidFill>
                          <a:latin typeface="Times New Roman"/>
                        </a:rPr>
                        <a:t>C9</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EHR gives instant access to graphs and charts of Patients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0.748</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 name="Rounded Rectangle 11"/>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latin typeface="Times New Roman" pitchFamily="18" charset="0"/>
                <a:cs typeface="Times New Roman" pitchFamily="18" charset="0"/>
              </a:rPr>
              <a:t>                   Component Values for Benefits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34</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 xmlns:p14="http://schemas.microsoft.com/office/powerpoint/2010/main" val="2920150374"/>
              </p:ext>
            </p:extLst>
          </p:nvPr>
        </p:nvGraphicFramePr>
        <p:xfrm>
          <a:off x="533400" y="1600200"/>
          <a:ext cx="8077200" cy="3886204"/>
        </p:xfrm>
        <a:graphic>
          <a:graphicData uri="http://schemas.openxmlformats.org/drawingml/2006/table">
            <a:tbl>
              <a:tblPr/>
              <a:tblGrid>
                <a:gridCol w="1679281"/>
                <a:gridCol w="5731758"/>
                <a:gridCol w="666161"/>
              </a:tblGrid>
              <a:tr h="573802">
                <a:tc>
                  <a:txBody>
                    <a:bodyPr/>
                    <a:lstStyle/>
                    <a:p>
                      <a:pPr algn="ctr" fontAlgn="b"/>
                      <a:r>
                        <a:rPr lang="en-US" sz="1400" b="1" i="0" u="none" strike="noStrike" dirty="0" err="1">
                          <a:solidFill>
                            <a:srgbClr val="000000"/>
                          </a:solidFill>
                          <a:latin typeface="Times New Roman"/>
                        </a:rPr>
                        <a:t>S.No</a:t>
                      </a:r>
                      <a:r>
                        <a:rPr lang="en-US" sz="1400" b="1" i="0" u="none" strike="noStrike" dirty="0">
                          <a:solidFill>
                            <a:srgbClr val="000000"/>
                          </a:solidFill>
                          <a:latin typeface="Times New Roman"/>
                        </a:rPr>
                        <a:t>.</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Times New Roman"/>
                        </a:rPr>
                        <a:t>Questions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Times New Roman"/>
                        </a:rPr>
                        <a:t>Value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3802">
                <a:tc>
                  <a:txBody>
                    <a:bodyPr/>
                    <a:lstStyle/>
                    <a:p>
                      <a:pPr algn="l" fontAlgn="b"/>
                      <a:r>
                        <a:rPr lang="en-US" sz="1400" b="1" i="0" u="none" strike="noStrike" dirty="0" smtClean="0">
                          <a:solidFill>
                            <a:srgbClr val="000000"/>
                          </a:solidFill>
                          <a:latin typeface="Times New Roman"/>
                        </a:rPr>
                        <a:t>Attitude  (1)</a:t>
                      </a:r>
                      <a:endParaRPr lang="en-US" sz="1400" b="1" i="0" u="none" strike="noStrike" dirty="0">
                        <a:solidFill>
                          <a:srgbClr val="000000"/>
                        </a:solidFill>
                        <a:latin typeface="Times New Roman"/>
                      </a:endParaRPr>
                    </a:p>
                  </a:txBody>
                  <a:tcPr marL="7856" marR="7856" marT="785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 </a:t>
                      </a:r>
                    </a:p>
                  </a:txBody>
                  <a:tcPr marL="7856" marR="7856" marT="78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 </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7720">
                <a:tc>
                  <a:txBody>
                    <a:bodyPr/>
                    <a:lstStyle/>
                    <a:p>
                      <a:pPr algn="l" fontAlgn="b"/>
                      <a:r>
                        <a:rPr lang="en-US" sz="1400" b="0" i="0" u="none" strike="noStrike">
                          <a:solidFill>
                            <a:srgbClr val="000000"/>
                          </a:solidFill>
                          <a:latin typeface="Times New Roman"/>
                        </a:rPr>
                        <a:t>D1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HER technology provides physicians &amp; nurses in providing efficient care</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0.905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7720">
                <a:tc>
                  <a:txBody>
                    <a:bodyPr/>
                    <a:lstStyle/>
                    <a:p>
                      <a:pPr algn="l" fontAlgn="b"/>
                      <a:r>
                        <a:rPr lang="en-US" sz="1400" b="0" i="0" u="none" strike="noStrike">
                          <a:solidFill>
                            <a:srgbClr val="000000"/>
                          </a:solidFill>
                          <a:latin typeface="Times New Roman"/>
                        </a:rPr>
                        <a:t>D2</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I will encourage my </a:t>
                      </a:r>
                      <a:r>
                        <a:rPr lang="en-US" sz="1400" b="0" i="0" u="none" strike="noStrike" dirty="0" smtClean="0">
                          <a:solidFill>
                            <a:srgbClr val="000000"/>
                          </a:solidFill>
                          <a:latin typeface="Times New Roman"/>
                        </a:rPr>
                        <a:t>colleagues </a:t>
                      </a:r>
                      <a:r>
                        <a:rPr lang="en-US" sz="1400" b="0" i="0" u="none" strike="noStrike" dirty="0">
                          <a:solidFill>
                            <a:srgbClr val="000000"/>
                          </a:solidFill>
                          <a:latin typeface="Times New Roman"/>
                        </a:rPr>
                        <a:t>to use </a:t>
                      </a:r>
                      <a:r>
                        <a:rPr lang="en-US" sz="1400" b="0" i="0" u="none" strike="noStrike" dirty="0" smtClean="0">
                          <a:solidFill>
                            <a:srgbClr val="000000"/>
                          </a:solidFill>
                          <a:latin typeface="Times New Roman"/>
                        </a:rPr>
                        <a:t>EHR</a:t>
                      </a:r>
                      <a:endParaRPr lang="en-US" sz="1400" b="0" i="0" u="none" strike="noStrike" dirty="0">
                        <a:solidFill>
                          <a:srgbClr val="000000"/>
                        </a:solidFill>
                        <a:latin typeface="Times New Roman"/>
                      </a:endParaRP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0.905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7720">
                <a:tc>
                  <a:txBody>
                    <a:bodyPr/>
                    <a:lstStyle/>
                    <a:p>
                      <a:pPr algn="l" fontAlgn="b"/>
                      <a:r>
                        <a:rPr lang="en-US" sz="1400" b="0" i="0" u="none" strike="noStrike">
                          <a:solidFill>
                            <a:srgbClr val="000000"/>
                          </a:solidFill>
                          <a:latin typeface="Times New Roman"/>
                        </a:rPr>
                        <a:t>D3</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I am satisfied with computer based patient record</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0.903</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7720">
                <a:tc>
                  <a:txBody>
                    <a:bodyPr/>
                    <a:lstStyle/>
                    <a:p>
                      <a:pPr algn="l" fontAlgn="b"/>
                      <a:r>
                        <a:rPr lang="en-US" sz="1400" b="0" i="0" u="none" strike="noStrike">
                          <a:solidFill>
                            <a:srgbClr val="000000"/>
                          </a:solidFill>
                          <a:latin typeface="Times New Roman"/>
                        </a:rPr>
                        <a:t>D4</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HER helps me to retrieve detailed &amp; structured clinical data of my patients</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0.801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7720">
                <a:tc>
                  <a:txBody>
                    <a:bodyPr/>
                    <a:lstStyle/>
                    <a:p>
                      <a:pPr algn="l" fontAlgn="b"/>
                      <a:r>
                        <a:rPr lang="en-US" sz="1400" b="0" i="0" u="none" strike="noStrike">
                          <a:solidFill>
                            <a:srgbClr val="000000"/>
                          </a:solidFill>
                          <a:latin typeface="Times New Roman"/>
                        </a:rPr>
                        <a:t>D5</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All physicians &amp; nurses should learn to use </a:t>
                      </a:r>
                      <a:r>
                        <a:rPr lang="en-US" sz="1400" b="0" i="0" u="none" strike="noStrike" dirty="0" smtClean="0">
                          <a:solidFill>
                            <a:srgbClr val="000000"/>
                          </a:solidFill>
                          <a:latin typeface="Times New Roman"/>
                        </a:rPr>
                        <a:t>EHR </a:t>
                      </a:r>
                      <a:r>
                        <a:rPr lang="en-US" sz="1400" b="0" i="0" u="none" strike="noStrike" dirty="0">
                          <a:solidFill>
                            <a:srgbClr val="000000"/>
                          </a:solidFill>
                          <a:latin typeface="Times New Roman"/>
                        </a:rPr>
                        <a:t>effectively</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0.721</a:t>
                      </a:r>
                    </a:p>
                  </a:txBody>
                  <a:tcPr marL="7856" marR="7856" marT="78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4" name="Rounded Rectangle 13"/>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latin typeface="Times New Roman" pitchFamily="18" charset="0"/>
                <a:cs typeface="Times New Roman" pitchFamily="18" charset="0"/>
              </a:rPr>
              <a:t>                    Component Values for Attitude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35</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KMO &amp; Bartlett’s Test</a:t>
            </a:r>
          </a:p>
          <a:p>
            <a:pPr algn="ctr"/>
            <a:endParaRPr lang="en-US" sz="2800" dirty="0">
              <a:latin typeface="Times New Roman" pitchFamily="18" charset="0"/>
              <a:cs typeface="Times New Roman" pitchFamily="18" charset="0"/>
            </a:endParaRPr>
          </a:p>
        </p:txBody>
      </p:sp>
      <p:sp>
        <p:nvSpPr>
          <p:cNvPr id="11" name="Rectangle 10"/>
          <p:cNvSpPr/>
          <p:nvPr/>
        </p:nvSpPr>
        <p:spPr>
          <a:xfrm>
            <a:off x="762000" y="1371600"/>
            <a:ext cx="7543800" cy="461665"/>
          </a:xfrm>
          <a:prstGeom prst="rect">
            <a:avLst/>
          </a:prstGeom>
        </p:spPr>
        <p:txBody>
          <a:bodyPr wrap="square">
            <a:spAutoFit/>
          </a:bodyPr>
          <a:lstStyle/>
          <a:p>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 xmlns:p14="http://schemas.microsoft.com/office/powerpoint/2010/main" val="3389939423"/>
              </p:ext>
            </p:extLst>
          </p:nvPr>
        </p:nvGraphicFramePr>
        <p:xfrm>
          <a:off x="1447801" y="2743200"/>
          <a:ext cx="6095998" cy="2514600"/>
        </p:xfrm>
        <a:graphic>
          <a:graphicData uri="http://schemas.openxmlformats.org/drawingml/2006/table">
            <a:tbl>
              <a:tblPr/>
              <a:tblGrid>
                <a:gridCol w="2003580"/>
                <a:gridCol w="2046209"/>
                <a:gridCol w="2046209"/>
              </a:tblGrid>
              <a:tr h="628650">
                <a:tc gridSpan="2">
                  <a:txBody>
                    <a:bodyPr/>
                    <a:lstStyle/>
                    <a:p>
                      <a:pPr marL="0" marR="0">
                        <a:lnSpc>
                          <a:spcPts val="1600"/>
                        </a:lnSpc>
                        <a:spcBef>
                          <a:spcPts val="0"/>
                        </a:spcBef>
                        <a:spcAft>
                          <a:spcPts val="1000"/>
                        </a:spcAft>
                      </a:pPr>
                      <a:r>
                        <a:rPr lang="en-US" sz="1400" dirty="0">
                          <a:effectLst/>
                          <a:latin typeface="Times New Roman" pitchFamily="18" charset="0"/>
                          <a:ea typeface="SimSun"/>
                          <a:cs typeface="Times New Roman" pitchFamily="18" charset="0"/>
                        </a:rPr>
                        <a:t>Kaiser-Meyer-</a:t>
                      </a:r>
                      <a:r>
                        <a:rPr lang="en-US" sz="1400" dirty="0" err="1">
                          <a:effectLst/>
                          <a:latin typeface="Times New Roman" pitchFamily="18" charset="0"/>
                          <a:ea typeface="SimSun"/>
                          <a:cs typeface="Times New Roman" pitchFamily="18" charset="0"/>
                        </a:rPr>
                        <a:t>Olkin</a:t>
                      </a:r>
                      <a:r>
                        <a:rPr lang="en-US" sz="1400" dirty="0">
                          <a:effectLst/>
                          <a:latin typeface="Times New Roman" pitchFamily="18" charset="0"/>
                          <a:ea typeface="SimSun"/>
                          <a:cs typeface="Times New Roman" pitchFamily="18" charset="0"/>
                        </a:rPr>
                        <a:t> Measure of Sampling Adequacy.</a:t>
                      </a: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marL="0" marR="0" algn="ctr">
                        <a:lnSpc>
                          <a:spcPts val="1600"/>
                        </a:lnSpc>
                        <a:spcBef>
                          <a:spcPts val="0"/>
                        </a:spcBef>
                        <a:spcAft>
                          <a:spcPts val="1000"/>
                        </a:spcAft>
                      </a:pPr>
                      <a:r>
                        <a:rPr lang="en-US" sz="1400">
                          <a:effectLst/>
                          <a:latin typeface="Times New Roman" pitchFamily="18" charset="0"/>
                          <a:ea typeface="SimSun"/>
                          <a:cs typeface="Times New Roman" pitchFamily="18" charset="0"/>
                        </a:rPr>
                        <a:t>.739</a:t>
                      </a:r>
                    </a:p>
                  </a:txBody>
                  <a:tcPr marL="19050" marR="19050" marT="19050" marB="1905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628650">
                <a:tc rowSpan="3">
                  <a:txBody>
                    <a:bodyPr/>
                    <a:lstStyle/>
                    <a:p>
                      <a:pPr marL="0" marR="0">
                        <a:lnSpc>
                          <a:spcPts val="1600"/>
                        </a:lnSpc>
                        <a:spcBef>
                          <a:spcPts val="0"/>
                        </a:spcBef>
                        <a:spcAft>
                          <a:spcPts val="1000"/>
                        </a:spcAft>
                      </a:pPr>
                      <a:r>
                        <a:rPr lang="en-US" sz="1400">
                          <a:effectLst/>
                          <a:latin typeface="Times New Roman" pitchFamily="18" charset="0"/>
                          <a:ea typeface="SimSun"/>
                          <a:cs typeface="Times New Roman" pitchFamily="18" charset="0"/>
                        </a:rPr>
                        <a:t>Bartlett's Test of Sphericity</a:t>
                      </a:r>
                    </a:p>
                  </a:txBody>
                  <a:tcPr marL="19050" marR="19050" marT="19050" marB="19050">
                    <a:lnL w="28575" cap="flat" cmpd="sng" algn="ctr">
                      <a:solidFill>
                        <a:srgbClr val="000000"/>
                      </a:solidFill>
                      <a:prstDash val="solid"/>
                      <a:round/>
                      <a:headEnd type="none" w="med" len="med"/>
                      <a:tailEnd type="none" w="med" len="med"/>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ts val="1600"/>
                        </a:lnSpc>
                        <a:spcBef>
                          <a:spcPts val="0"/>
                        </a:spcBef>
                        <a:spcAft>
                          <a:spcPts val="1000"/>
                        </a:spcAft>
                      </a:pPr>
                      <a:r>
                        <a:rPr lang="en-US" sz="1400" dirty="0">
                          <a:effectLst/>
                          <a:latin typeface="Times New Roman" pitchFamily="18" charset="0"/>
                          <a:ea typeface="SimSun"/>
                          <a:cs typeface="Times New Roman" pitchFamily="18" charset="0"/>
                        </a:rPr>
                        <a:t>Approx. Chi-Square</a:t>
                      </a: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a:effectLst/>
                          <a:latin typeface="Times New Roman" pitchFamily="18" charset="0"/>
                          <a:ea typeface="SimSun"/>
                          <a:cs typeface="Times New Roman" pitchFamily="18" charset="0"/>
                        </a:rPr>
                        <a:t>442.555</a:t>
                      </a:r>
                    </a:p>
                  </a:txBody>
                  <a:tcPr marL="19050" marR="19050" marT="19050" marB="1905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628650">
                <a:tc vMerge="1">
                  <a:txBody>
                    <a:bodyPr/>
                    <a:lstStyle/>
                    <a:p>
                      <a:endParaRPr lang="en-US"/>
                    </a:p>
                  </a:txBody>
                  <a:tcPr/>
                </a:tc>
                <a:tc>
                  <a:txBody>
                    <a:bodyPr/>
                    <a:lstStyle/>
                    <a:p>
                      <a:pPr marL="0" marR="0">
                        <a:lnSpc>
                          <a:spcPts val="1600"/>
                        </a:lnSpc>
                        <a:spcBef>
                          <a:spcPts val="0"/>
                        </a:spcBef>
                        <a:spcAft>
                          <a:spcPts val="1000"/>
                        </a:spcAft>
                      </a:pPr>
                      <a:r>
                        <a:rPr lang="en-US" sz="1400">
                          <a:effectLst/>
                          <a:latin typeface="Times New Roman" pitchFamily="18" charset="0"/>
                          <a:ea typeface="SimSun"/>
                          <a:cs typeface="Times New Roman" pitchFamily="18" charset="0"/>
                        </a:rPr>
                        <a:t>df</a:t>
                      </a:r>
                    </a:p>
                  </a:txBody>
                  <a:tcPr marL="19050" marR="19050" marT="19050" marB="1905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1000"/>
                        </a:spcAft>
                      </a:pPr>
                      <a:r>
                        <a:rPr lang="en-US" sz="1400">
                          <a:effectLst/>
                          <a:latin typeface="Times New Roman" pitchFamily="18" charset="0"/>
                          <a:ea typeface="SimSun"/>
                          <a:cs typeface="Times New Roman" pitchFamily="18" charset="0"/>
                        </a:rPr>
                        <a:t>6</a:t>
                      </a:r>
                    </a:p>
                  </a:txBody>
                  <a:tcPr marL="19050" marR="19050" marT="19050" marB="1905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628650">
                <a:tc vMerge="1">
                  <a:txBody>
                    <a:bodyPr/>
                    <a:lstStyle/>
                    <a:p>
                      <a:endParaRPr lang="en-US"/>
                    </a:p>
                  </a:txBody>
                  <a:tcPr/>
                </a:tc>
                <a:tc>
                  <a:txBody>
                    <a:bodyPr/>
                    <a:lstStyle/>
                    <a:p>
                      <a:pPr marL="0" marR="0">
                        <a:lnSpc>
                          <a:spcPts val="1600"/>
                        </a:lnSpc>
                        <a:spcBef>
                          <a:spcPts val="0"/>
                        </a:spcBef>
                        <a:spcAft>
                          <a:spcPts val="1000"/>
                        </a:spcAft>
                      </a:pPr>
                      <a:r>
                        <a:rPr lang="en-US" sz="1400">
                          <a:effectLst/>
                          <a:latin typeface="Times New Roman" pitchFamily="18" charset="0"/>
                          <a:ea typeface="SimSun"/>
                          <a:cs typeface="Times New Roman" pitchFamily="18" charset="0"/>
                        </a:rPr>
                        <a:t>Sig.</a:t>
                      </a:r>
                    </a:p>
                  </a:txBody>
                  <a:tcPr marL="19050" marR="19050" marT="19050" marB="1905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dirty="0">
                          <a:effectLst/>
                          <a:latin typeface="Times New Roman" pitchFamily="18" charset="0"/>
                          <a:ea typeface="SimSun"/>
                          <a:cs typeface="Times New Roman" pitchFamily="18" charset="0"/>
                        </a:rPr>
                        <a:t>.000</a:t>
                      </a:r>
                    </a:p>
                  </a:txBody>
                  <a:tcPr marL="19050" marR="19050" marT="19050" marB="1905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6" name="TextBox 15"/>
          <p:cNvSpPr txBox="1"/>
          <p:nvPr/>
        </p:nvSpPr>
        <p:spPr>
          <a:xfrm>
            <a:off x="3200400" y="1400145"/>
            <a:ext cx="32766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        Management Support</a:t>
            </a:r>
            <a:endParaRPr lang="en-US" sz="2000" dirty="0">
              <a:latin typeface="Times New Roman" pitchFamily="18" charset="0"/>
              <a:cs typeface="Times New Roman" pitchFamily="18" charset="0"/>
            </a:endParaRPr>
          </a:p>
        </p:txBody>
      </p:sp>
      <p:sp>
        <p:nvSpPr>
          <p:cNvPr id="8" name="TextBox 7"/>
          <p:cNvSpPr txBox="1"/>
          <p:nvPr/>
        </p:nvSpPr>
        <p:spPr>
          <a:xfrm>
            <a:off x="1049482" y="1984085"/>
            <a:ext cx="2324100"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KMO &amp; Bartlett’s Test</a:t>
            </a:r>
            <a:endParaRPr lang="en-US" sz="1400" dirty="0">
              <a:latin typeface="Times New Roman" pitchFamily="18" charset="0"/>
              <a:cs typeface="Times New Roman" pitchFamily="18" charset="0"/>
            </a:endParaRPr>
          </a:p>
        </p:txBody>
      </p:sp>
    </p:spTree>
    <p:extLst>
      <p:ext uri="{BB962C8B-B14F-4D97-AF65-F5344CB8AC3E}">
        <p14:creationId xmlns="" xmlns:p14="http://schemas.microsoft.com/office/powerpoint/2010/main" val="5582268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36</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Values of KMO &amp; Bartlett’s Test</a:t>
            </a:r>
          </a:p>
          <a:p>
            <a:pPr algn="ctr"/>
            <a:endParaRPr lang="en-US" sz="2800" dirty="0">
              <a:latin typeface="Times New Roman" pitchFamily="18" charset="0"/>
              <a:cs typeface="Times New Roman" pitchFamily="18" charset="0"/>
            </a:endParaRPr>
          </a:p>
        </p:txBody>
      </p:sp>
      <p:sp>
        <p:nvSpPr>
          <p:cNvPr id="11" name="Rectangle 10"/>
          <p:cNvSpPr/>
          <p:nvPr/>
        </p:nvSpPr>
        <p:spPr>
          <a:xfrm>
            <a:off x="762000" y="1371600"/>
            <a:ext cx="7543800" cy="461665"/>
          </a:xfrm>
          <a:prstGeom prst="rect">
            <a:avLst/>
          </a:prstGeom>
        </p:spPr>
        <p:txBody>
          <a:bodyPr wrap="square">
            <a:spAutoFit/>
          </a:bodyPr>
          <a:lstStyle/>
          <a:p>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1591966472"/>
              </p:ext>
            </p:extLst>
          </p:nvPr>
        </p:nvGraphicFramePr>
        <p:xfrm>
          <a:off x="1143000" y="1833270"/>
          <a:ext cx="6781801" cy="3195929"/>
        </p:xfrm>
        <a:graphic>
          <a:graphicData uri="http://schemas.openxmlformats.org/drawingml/2006/table">
            <a:tbl>
              <a:tblPr/>
              <a:tblGrid>
                <a:gridCol w="1079093"/>
                <a:gridCol w="3664420"/>
                <a:gridCol w="2038288"/>
              </a:tblGrid>
              <a:tr h="290539">
                <a:tc>
                  <a:txBody>
                    <a:bodyPr/>
                    <a:lstStyle/>
                    <a:p>
                      <a:pPr algn="ctr" fontAlgn="b"/>
                      <a:r>
                        <a:rPr lang="en-US" sz="1200" b="0" i="0" u="none" strike="noStrike" dirty="0">
                          <a:solidFill>
                            <a:srgbClr val="000000"/>
                          </a:solidFill>
                          <a:effectLst/>
                          <a:latin typeface="Times New Roman"/>
                        </a:rPr>
                        <a:t>S.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Times New Roman"/>
                        </a:rPr>
                        <a:t>Factor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Times New Roman"/>
                        </a:rPr>
                        <a:t> KMO Value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a:solidFill>
                            <a:srgbClr val="000000"/>
                          </a:solidFill>
                          <a:effectLst/>
                          <a:latin typeface="Times New Roman"/>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Management Support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0.739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a:solidFill>
                            <a:srgbClr val="000000"/>
                          </a:solidFill>
                          <a:effectLst/>
                          <a:latin typeface="Times New Roman"/>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Communication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a:solidFill>
                            <a:srgbClr val="000000"/>
                          </a:solidFill>
                          <a:effectLst/>
                          <a:latin typeface="Times New Roman"/>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Training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0.796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a:solidFill>
                            <a:srgbClr val="000000"/>
                          </a:solidFill>
                          <a:effectLst/>
                          <a:latin typeface="Times New Roman"/>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IT Infrastructure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0.639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dirty="0">
                          <a:solidFill>
                            <a:srgbClr val="000000"/>
                          </a:solidFill>
                          <a:effectLst/>
                          <a:latin typeface="Times New Roman"/>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Prior Computer Skills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a:solidFill>
                            <a:srgbClr val="000000"/>
                          </a:solidFill>
                          <a:effectLst/>
                          <a:latin typeface="Times New Roman"/>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Professional Autonomy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a:solidFill>
                            <a:srgbClr val="000000"/>
                          </a:solidFill>
                          <a:effectLst/>
                          <a:latin typeface="Times New Roman"/>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Time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0.648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a:solidFill>
                            <a:srgbClr val="000000"/>
                          </a:solidFill>
                          <a:effectLst/>
                          <a:latin typeface="Times New Roman"/>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Usefulness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0.821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a:solidFill>
                            <a:srgbClr val="000000"/>
                          </a:solidFill>
                          <a:effectLst/>
                          <a:latin typeface="Times New Roman"/>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Ease of 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0.776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539">
                <a:tc>
                  <a:txBody>
                    <a:bodyPr/>
                    <a:lstStyle/>
                    <a:p>
                      <a:pPr algn="l" fontAlgn="b"/>
                      <a:r>
                        <a:rPr lang="en-US" sz="1200" b="0" i="0" u="none" strike="noStrike">
                          <a:solidFill>
                            <a:srgbClr val="000000"/>
                          </a:solidFill>
                          <a:effectLst/>
                          <a:latin typeface="Times New Roman"/>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Times New Roman"/>
                        </a:rPr>
                        <a:t>Attitude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Times New Roman"/>
                        </a:rPr>
                        <a:t>0.805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1600200" y="5250873"/>
            <a:ext cx="5867400" cy="400110"/>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KMO Value &gt;</a:t>
            </a:r>
            <a:r>
              <a:rPr lang="en-US" sz="2000" dirty="0" smtClean="0">
                <a:latin typeface="Times New Roman" pitchFamily="18" charset="0"/>
                <a:cs typeface="Times New Roman" pitchFamily="18" charset="0"/>
              </a:rPr>
              <a:t>0.05 </a:t>
            </a:r>
            <a:r>
              <a:rPr lang="en-US" sz="2000" dirty="0" smtClean="0">
                <a:latin typeface="Times New Roman" pitchFamily="18" charset="0"/>
                <a:cs typeface="Times New Roman" pitchFamily="18" charset="0"/>
              </a:rPr>
              <a:t>is acceptable.</a:t>
            </a:r>
            <a:endParaRPr lang="en-US"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5582268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37</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Reliability Testing</a:t>
            </a:r>
            <a:endParaRPr lang="en-US" sz="2800" dirty="0">
              <a:latin typeface="Times New Roman" pitchFamily="18" charset="0"/>
              <a:cs typeface="Times New Roman" pitchFamily="18" charset="0"/>
            </a:endParaRPr>
          </a:p>
        </p:txBody>
      </p:sp>
      <p:sp>
        <p:nvSpPr>
          <p:cNvPr id="11" name="TextBox 10"/>
          <p:cNvSpPr txBox="1"/>
          <p:nvPr/>
        </p:nvSpPr>
        <p:spPr>
          <a:xfrm>
            <a:off x="3505200" y="1447800"/>
            <a:ext cx="32766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Management Support</a:t>
            </a:r>
            <a:endParaRPr lang="en-US" sz="2000" dirty="0">
              <a:latin typeface="Times New Roman" pitchFamily="18" charset="0"/>
              <a:cs typeface="Times New Roman" pitchFamily="18" charset="0"/>
            </a:endParaRPr>
          </a:p>
        </p:txBody>
      </p:sp>
      <p:graphicFrame>
        <p:nvGraphicFramePr>
          <p:cNvPr id="14" name="Table 13"/>
          <p:cNvGraphicFramePr>
            <a:graphicFrameLocks noGrp="1"/>
          </p:cNvGraphicFramePr>
          <p:nvPr/>
        </p:nvGraphicFramePr>
        <p:xfrm>
          <a:off x="838200" y="2209800"/>
          <a:ext cx="7620000" cy="2819401"/>
        </p:xfrm>
        <a:graphic>
          <a:graphicData uri="http://schemas.openxmlformats.org/drawingml/2006/table">
            <a:tbl>
              <a:tblPr/>
              <a:tblGrid>
                <a:gridCol w="4445000"/>
                <a:gridCol w="3175000"/>
              </a:tblGrid>
              <a:tr h="352425">
                <a:tc gridSpan="2">
                  <a:txBody>
                    <a:bodyPr/>
                    <a:lstStyle/>
                    <a:p>
                      <a:pPr marL="0" marR="0" algn="ctr">
                        <a:lnSpc>
                          <a:spcPts val="1600"/>
                        </a:lnSpc>
                        <a:spcBef>
                          <a:spcPts val="0"/>
                        </a:spcBef>
                        <a:spcAft>
                          <a:spcPts val="1000"/>
                        </a:spcAft>
                      </a:pPr>
                      <a:r>
                        <a:rPr lang="en-US" sz="1400" b="1" dirty="0">
                          <a:latin typeface="Times New Roman"/>
                          <a:ea typeface="PMingLiU"/>
                          <a:cs typeface="Times New Roman"/>
                        </a:rPr>
                        <a:t>  </a:t>
                      </a:r>
                      <a:r>
                        <a:rPr lang="en-US" sz="1400" b="1" dirty="0">
                          <a:latin typeface="Times New Roman"/>
                          <a:ea typeface="Calibri"/>
                          <a:cs typeface="Times New Roman"/>
                        </a:rPr>
                        <a:t>Table 8. Reliability Statistics (Management Support)</a:t>
                      </a:r>
                      <a:endParaRPr lang="en-US" sz="1400" dirty="0">
                        <a:latin typeface="Times New Roman"/>
                        <a:ea typeface="Calibri"/>
                        <a:cs typeface="Times New Roman"/>
                      </a:endParaRPr>
                    </a:p>
                  </a:txBody>
                  <a:tcPr marL="19050" marR="19050" marT="19050" marB="1905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1233488">
                <a:tc>
                  <a:txBody>
                    <a:bodyPr/>
                    <a:lstStyle/>
                    <a:p>
                      <a:pPr marL="0" marR="0" algn="ctr">
                        <a:lnSpc>
                          <a:spcPts val="1600"/>
                        </a:lnSpc>
                        <a:spcBef>
                          <a:spcPts val="0"/>
                        </a:spcBef>
                        <a:spcAft>
                          <a:spcPts val="1000"/>
                        </a:spcAft>
                      </a:pPr>
                      <a:r>
                        <a:rPr lang="en-US" sz="1400" dirty="0" err="1">
                          <a:latin typeface="Arial"/>
                          <a:ea typeface="Calibri"/>
                          <a:cs typeface="Times New Roman"/>
                        </a:rPr>
                        <a:t>Cronbach's</a:t>
                      </a:r>
                      <a:r>
                        <a:rPr lang="en-US" sz="1400" dirty="0">
                          <a:latin typeface="Arial"/>
                          <a:ea typeface="Calibri"/>
                          <a:cs typeface="Times New Roman"/>
                        </a:rPr>
                        <a:t> Alpha</a:t>
                      </a:r>
                      <a:endParaRPr lang="en-US" sz="1400" dirty="0">
                        <a:latin typeface="Times New Roman"/>
                        <a:ea typeface="Calibri"/>
                        <a:cs typeface="Times New Roman"/>
                      </a:endParaRPr>
                    </a:p>
                  </a:txBody>
                  <a:tcPr marL="19050" marR="19050" marT="19050" marB="1905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a:latin typeface="Arial"/>
                          <a:ea typeface="Calibri"/>
                          <a:cs typeface="Times New Roman"/>
                        </a:rPr>
                        <a:t>N of Items</a:t>
                      </a:r>
                      <a:endParaRPr lang="en-US" sz="1400">
                        <a:latin typeface="Times New Roman"/>
                        <a:ea typeface="Calibri"/>
                        <a:cs typeface="Times New Roman"/>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1233488">
                <a:tc>
                  <a:txBody>
                    <a:bodyPr/>
                    <a:lstStyle/>
                    <a:p>
                      <a:pPr marL="0" marR="0" algn="ctr">
                        <a:lnSpc>
                          <a:spcPts val="1600"/>
                        </a:lnSpc>
                        <a:spcBef>
                          <a:spcPts val="0"/>
                        </a:spcBef>
                        <a:spcAft>
                          <a:spcPts val="1000"/>
                        </a:spcAft>
                      </a:pPr>
                      <a:r>
                        <a:rPr lang="en-US" sz="1400">
                          <a:latin typeface="Arial"/>
                          <a:ea typeface="Calibri"/>
                          <a:cs typeface="Times New Roman"/>
                        </a:rPr>
                        <a:t>.803</a:t>
                      </a:r>
                      <a:endParaRPr lang="en-US" sz="1400">
                        <a:latin typeface="Times New Roman"/>
                        <a:ea typeface="Calibri"/>
                        <a:cs typeface="Times New Roman"/>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1000"/>
                        </a:spcAft>
                      </a:pPr>
                      <a:r>
                        <a:rPr lang="en-US" sz="1400" dirty="0">
                          <a:latin typeface="Arial"/>
                          <a:ea typeface="Calibri"/>
                          <a:cs typeface="Times New Roman"/>
                        </a:rPr>
                        <a:t>4</a:t>
                      </a:r>
                      <a:endParaRPr lang="en-US" sz="1400" dirty="0">
                        <a:latin typeface="Times New Roman"/>
                        <a:ea typeface="Calibri"/>
                        <a:cs typeface="Times New Roman"/>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2" name="TextBox 11"/>
          <p:cNvSpPr txBox="1"/>
          <p:nvPr/>
        </p:nvSpPr>
        <p:spPr>
          <a:xfrm>
            <a:off x="762000" y="5257800"/>
            <a:ext cx="7848600" cy="369332"/>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A Value  &gt;0.7 is acceptable.</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38</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Values of Reliability Test “Chronbach’s Alpha” for Factors</a:t>
            </a:r>
          </a:p>
          <a:p>
            <a:pPr algn="ctr"/>
            <a:endParaRPr lang="en-US" sz="2800" dirty="0">
              <a:latin typeface="Times New Roman" pitchFamily="18" charset="0"/>
              <a:cs typeface="Times New Roman" pitchFamily="18" charset="0"/>
            </a:endParaRPr>
          </a:p>
        </p:txBody>
      </p:sp>
      <p:sp>
        <p:nvSpPr>
          <p:cNvPr id="11" name="Rectangle 10"/>
          <p:cNvSpPr/>
          <p:nvPr/>
        </p:nvSpPr>
        <p:spPr>
          <a:xfrm>
            <a:off x="762000" y="1371600"/>
            <a:ext cx="7543800" cy="461665"/>
          </a:xfrm>
          <a:prstGeom prst="rect">
            <a:avLst/>
          </a:prstGeom>
        </p:spPr>
        <p:txBody>
          <a:bodyPr wrap="square">
            <a:spAutoFit/>
          </a:bodyPr>
          <a:lstStyle/>
          <a:p>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aphicFrame>
        <p:nvGraphicFramePr>
          <p:cNvPr id="12" name="Table 11"/>
          <p:cNvGraphicFramePr>
            <a:graphicFrameLocks noGrp="1"/>
          </p:cNvGraphicFramePr>
          <p:nvPr/>
        </p:nvGraphicFramePr>
        <p:xfrm>
          <a:off x="533400" y="1676400"/>
          <a:ext cx="8153398" cy="3733803"/>
        </p:xfrm>
        <a:graphic>
          <a:graphicData uri="http://schemas.openxmlformats.org/drawingml/2006/table">
            <a:tbl>
              <a:tblPr/>
              <a:tblGrid>
                <a:gridCol w="1075173"/>
                <a:gridCol w="3247919"/>
                <a:gridCol w="2284744"/>
                <a:gridCol w="1545562"/>
              </a:tblGrid>
              <a:tr h="346598">
                <a:tc>
                  <a:txBody>
                    <a:bodyPr/>
                    <a:lstStyle/>
                    <a:p>
                      <a:pPr algn="l" fontAlgn="ctr"/>
                      <a:r>
                        <a:rPr lang="en-US" sz="2000" b="1" i="0" u="none" strike="noStrike" dirty="0">
                          <a:solidFill>
                            <a:srgbClr val="000000"/>
                          </a:solidFill>
                          <a:latin typeface="Times New Roman"/>
                        </a:rPr>
                        <a:t>S. No.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1" i="0" u="none" strike="noStrike" dirty="0">
                          <a:solidFill>
                            <a:srgbClr val="000000"/>
                          </a:solidFill>
                          <a:latin typeface="Times New Roman"/>
                        </a:rPr>
                        <a:t>Chronbach's Alpha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1" i="0" u="none" strike="noStrike">
                          <a:solidFill>
                            <a:srgbClr val="000000"/>
                          </a:solidFill>
                          <a:latin typeface="Times New Roman"/>
                        </a:rPr>
                        <a:t>No. of items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598">
                <a:tc>
                  <a:txBody>
                    <a:bodyPr/>
                    <a:lstStyle/>
                    <a:p>
                      <a:pPr algn="l" fontAlgn="ctr"/>
                      <a:r>
                        <a:rPr lang="en-US" sz="2000" b="0" i="0" u="none" strike="noStrike" dirty="0">
                          <a:solidFill>
                            <a:srgbClr val="000000"/>
                          </a:solidFill>
                          <a:latin typeface="Times New Roman"/>
                        </a:rPr>
                        <a:t>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a:solidFill>
                            <a:srgbClr val="000000"/>
                          </a:solidFill>
                          <a:latin typeface="Times New Roman"/>
                        </a:rPr>
                        <a:t>Management Support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0.803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843">
                <a:tc>
                  <a:txBody>
                    <a:bodyPr/>
                    <a:lstStyle/>
                    <a:p>
                      <a:pPr algn="l" fontAlgn="ctr"/>
                      <a:r>
                        <a:rPr lang="en-US" sz="2000" b="0" i="0" u="none" strike="noStrike" dirty="0">
                          <a:solidFill>
                            <a:srgbClr val="000000"/>
                          </a:solidFill>
                          <a:latin typeface="Times New Roman"/>
                        </a:rPr>
                        <a:t>2</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a:solidFill>
                            <a:srgbClr val="000000"/>
                          </a:solidFill>
                          <a:latin typeface="Times New Roman"/>
                        </a:rPr>
                        <a:t>Communication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0.746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843">
                <a:tc>
                  <a:txBody>
                    <a:bodyPr/>
                    <a:lstStyle/>
                    <a:p>
                      <a:pPr algn="l" fontAlgn="ctr"/>
                      <a:r>
                        <a:rPr lang="en-US" sz="2000" b="0" i="0" u="none" strike="noStrike" dirty="0">
                          <a:solidFill>
                            <a:srgbClr val="000000"/>
                          </a:solidFill>
                          <a:latin typeface="Times New Roman"/>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latin typeface="Times New Roman"/>
                        </a:rPr>
                        <a:t>Training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0.882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843">
                <a:tc>
                  <a:txBody>
                    <a:bodyPr/>
                    <a:lstStyle/>
                    <a:p>
                      <a:pPr algn="l" fontAlgn="ctr"/>
                      <a:r>
                        <a:rPr lang="en-US" sz="2000" b="0" i="0" u="none" strike="noStrike" dirty="0">
                          <a:solidFill>
                            <a:srgbClr val="000000"/>
                          </a:solidFill>
                          <a:latin typeface="Times New Roman"/>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latin typeface="Times New Roman"/>
                        </a:rPr>
                        <a:t>IT Infrastructure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0.653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843">
                <a:tc>
                  <a:txBody>
                    <a:bodyPr/>
                    <a:lstStyle/>
                    <a:p>
                      <a:pPr algn="l" fontAlgn="ctr"/>
                      <a:r>
                        <a:rPr lang="en-US" sz="2000" b="0" i="0" u="none" strike="noStrike" dirty="0">
                          <a:solidFill>
                            <a:srgbClr val="000000"/>
                          </a:solidFill>
                          <a:latin typeface="Times New Roman"/>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a:solidFill>
                            <a:srgbClr val="000000"/>
                          </a:solidFill>
                          <a:latin typeface="Times New Roman"/>
                        </a:rPr>
                        <a:t>Prior Computer Skills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0.817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598">
                <a:tc>
                  <a:txBody>
                    <a:bodyPr/>
                    <a:lstStyle/>
                    <a:p>
                      <a:pPr algn="l" fontAlgn="ctr"/>
                      <a:r>
                        <a:rPr lang="en-US" sz="2000" b="0" i="0" u="none" strike="noStrike" dirty="0">
                          <a:solidFill>
                            <a:srgbClr val="000000"/>
                          </a:solidFill>
                          <a:latin typeface="Times New Roman"/>
                        </a:rPr>
                        <a:t>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a:solidFill>
                            <a:srgbClr val="000000"/>
                          </a:solidFill>
                          <a:latin typeface="Times New Roman"/>
                        </a:rPr>
                        <a:t>Professional Autonomy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latin typeface="Times New Roman"/>
                        </a:rPr>
                        <a:t>0.82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598">
                <a:tc>
                  <a:txBody>
                    <a:bodyPr/>
                    <a:lstStyle/>
                    <a:p>
                      <a:pPr algn="l" fontAlgn="ctr"/>
                      <a:r>
                        <a:rPr lang="en-US" sz="2000" b="0" i="0" u="none" strike="noStrike" dirty="0">
                          <a:solidFill>
                            <a:srgbClr val="000000"/>
                          </a:solidFill>
                          <a:latin typeface="Times New Roman"/>
                        </a:rPr>
                        <a:t>7</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a:solidFill>
                            <a:srgbClr val="000000"/>
                          </a:solidFill>
                          <a:latin typeface="Times New Roman"/>
                        </a:rPr>
                        <a:t>Time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0.748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843">
                <a:tc>
                  <a:txBody>
                    <a:bodyPr/>
                    <a:lstStyle/>
                    <a:p>
                      <a:pPr algn="l" fontAlgn="ctr"/>
                      <a:r>
                        <a:rPr lang="en-US" sz="2000" b="0" i="0" u="none" strike="noStrike" dirty="0">
                          <a:solidFill>
                            <a:srgbClr val="000000"/>
                          </a:solidFill>
                          <a:latin typeface="Times New Roman"/>
                        </a:rPr>
                        <a:t>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a:solidFill>
                            <a:srgbClr val="000000"/>
                          </a:solidFill>
                          <a:latin typeface="Times New Roman"/>
                        </a:rPr>
                        <a:t>Usefulness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0.842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598">
                <a:tc>
                  <a:txBody>
                    <a:bodyPr/>
                    <a:lstStyle/>
                    <a:p>
                      <a:pPr algn="l" fontAlgn="ctr"/>
                      <a:r>
                        <a:rPr lang="en-US" sz="2000" b="0" i="0" u="none" strike="noStrike" dirty="0">
                          <a:solidFill>
                            <a:srgbClr val="000000"/>
                          </a:solidFill>
                          <a:latin typeface="Times New Roman"/>
                        </a:rPr>
                        <a:t>9</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a:solidFill>
                            <a:srgbClr val="000000"/>
                          </a:solidFill>
                          <a:latin typeface="Times New Roman"/>
                        </a:rPr>
                        <a:t>Ease of 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0.797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598">
                <a:tc>
                  <a:txBody>
                    <a:bodyPr/>
                    <a:lstStyle/>
                    <a:p>
                      <a:pPr algn="l" fontAlgn="ctr"/>
                      <a:r>
                        <a:rPr lang="en-US" sz="2000" b="0" i="0" u="none" strike="noStrike" dirty="0">
                          <a:solidFill>
                            <a:srgbClr val="000000"/>
                          </a:solidFill>
                          <a:latin typeface="Times New Roman"/>
                        </a:rPr>
                        <a:t>10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2000" b="0" i="0" u="none" strike="noStrike">
                          <a:solidFill>
                            <a:srgbClr val="000000"/>
                          </a:solidFill>
                          <a:latin typeface="Times New Roman"/>
                        </a:rPr>
                        <a:t>Attitude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0.899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latin typeface="Times New Roman"/>
                        </a:rPr>
                        <a:t>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39</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pic>
        <p:nvPicPr>
          <p:cNvPr id="10" name="Picture 9"/>
          <p:cNvPicPr/>
          <p:nvPr/>
        </p:nvPicPr>
        <p:blipFill>
          <a:blip r:embed="rId3" cstate="print"/>
          <a:srcRect/>
          <a:stretch>
            <a:fillRect/>
          </a:stretch>
        </p:blipFill>
        <p:spPr bwMode="auto">
          <a:xfrm>
            <a:off x="609600" y="1295400"/>
            <a:ext cx="7924799" cy="3200400"/>
          </a:xfrm>
          <a:prstGeom prst="rect">
            <a:avLst/>
          </a:prstGeom>
          <a:noFill/>
          <a:ln w="9525">
            <a:noFill/>
            <a:miter lim="800000"/>
            <a:headEnd/>
            <a:tailEnd/>
          </a:ln>
        </p:spPr>
      </p:pic>
      <p:sp>
        <p:nvSpPr>
          <p:cNvPr id="11" name="Rounded Rectangle 10"/>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Table for Correlation Values</a:t>
            </a:r>
          </a:p>
          <a:p>
            <a:pPr algn="ctr"/>
            <a:endParaRPr lang="en-US" sz="2800" dirty="0">
              <a:latin typeface="Times New Roman" pitchFamily="18" charset="0"/>
              <a:cs typeface="Times New Roman" pitchFamily="18" charset="0"/>
            </a:endParaRPr>
          </a:p>
        </p:txBody>
      </p:sp>
      <p:graphicFrame>
        <p:nvGraphicFramePr>
          <p:cNvPr id="12" name="Table 11"/>
          <p:cNvGraphicFramePr>
            <a:graphicFrameLocks noGrp="1"/>
          </p:cNvGraphicFramePr>
          <p:nvPr/>
        </p:nvGraphicFramePr>
        <p:xfrm>
          <a:off x="685800" y="4572000"/>
          <a:ext cx="6096000" cy="451596"/>
        </p:xfrm>
        <a:graphic>
          <a:graphicData uri="http://schemas.openxmlformats.org/drawingml/2006/table">
            <a:tbl>
              <a:tblPr/>
              <a:tblGrid>
                <a:gridCol w="6096000"/>
              </a:tblGrid>
              <a:tr h="143125">
                <a:tc>
                  <a:txBody>
                    <a:bodyPr/>
                    <a:lstStyle/>
                    <a:p>
                      <a:pPr marL="0" marR="0">
                        <a:lnSpc>
                          <a:spcPts val="1600"/>
                        </a:lnSpc>
                        <a:spcBef>
                          <a:spcPts val="0"/>
                        </a:spcBef>
                        <a:spcAft>
                          <a:spcPts val="0"/>
                        </a:spcAft>
                      </a:pPr>
                      <a:r>
                        <a:rPr lang="en-US" sz="1200" dirty="0">
                          <a:latin typeface="Times New Roman"/>
                          <a:ea typeface="Calibri"/>
                          <a:cs typeface="Times New Roman"/>
                        </a:rPr>
                        <a:t>**. Correlation is significant at the 0.01 level (2-tailed).</a:t>
                      </a:r>
                    </a:p>
                  </a:txBody>
                  <a:tcPr marL="11299" marR="11299" marT="11299" marB="11299">
                    <a:lnL>
                      <a:noFill/>
                    </a:lnL>
                    <a:lnR>
                      <a:noFill/>
                    </a:lnR>
                    <a:lnT>
                      <a:noFill/>
                    </a:lnT>
                    <a:lnB>
                      <a:noFill/>
                    </a:lnB>
                    <a:solidFill>
                      <a:srgbClr val="FFFFFF"/>
                    </a:solidFill>
                  </a:tcPr>
                </a:tc>
              </a:tr>
              <a:tr h="143125">
                <a:tc>
                  <a:txBody>
                    <a:bodyPr/>
                    <a:lstStyle/>
                    <a:p>
                      <a:pPr marL="0" marR="0">
                        <a:lnSpc>
                          <a:spcPts val="1600"/>
                        </a:lnSpc>
                        <a:spcBef>
                          <a:spcPts val="0"/>
                        </a:spcBef>
                        <a:spcAft>
                          <a:spcPts val="0"/>
                        </a:spcAft>
                      </a:pPr>
                      <a:r>
                        <a:rPr lang="en-US" sz="1200" dirty="0" smtClean="0">
                          <a:latin typeface="Times New Roman"/>
                          <a:ea typeface="Calibri"/>
                          <a:cs typeface="Times New Roman"/>
                        </a:rPr>
                        <a:t>  * .Correlation </a:t>
                      </a:r>
                      <a:r>
                        <a:rPr lang="en-US" sz="1200" dirty="0">
                          <a:latin typeface="Times New Roman"/>
                          <a:ea typeface="Calibri"/>
                          <a:cs typeface="Times New Roman"/>
                        </a:rPr>
                        <a:t>is significant at the 0.05 level (2-tailed).</a:t>
                      </a:r>
                    </a:p>
                  </a:txBody>
                  <a:tcPr marL="11299" marR="11299" marT="11299" marB="11299">
                    <a:lnL>
                      <a:noFill/>
                    </a:lnL>
                    <a:lnR>
                      <a:noFill/>
                    </a:lnR>
                    <a:lnT>
                      <a:noFill/>
                    </a:lnT>
                    <a:lnB>
                      <a:noFill/>
                    </a:lnB>
                    <a:solidFill>
                      <a:srgbClr val="FFFFFF"/>
                    </a:solidFill>
                  </a:tcPr>
                </a:tc>
              </a:tr>
            </a:tbl>
          </a:graphicData>
        </a:graphic>
      </p:graphicFrame>
      <p:sp>
        <p:nvSpPr>
          <p:cNvPr id="14" name="TextBox 13"/>
          <p:cNvSpPr txBox="1"/>
          <p:nvPr/>
        </p:nvSpPr>
        <p:spPr>
          <a:xfrm>
            <a:off x="838200" y="5105400"/>
            <a:ext cx="80010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    The value of  “r”  &gt;= 0.300  &amp; level of significance &lt;= </a:t>
            </a:r>
            <a:r>
              <a:rPr lang="en-US" sz="2000" dirty="0" smtClean="0">
                <a:latin typeface="Times New Roman" pitchFamily="18" charset="0"/>
                <a:cs typeface="Times New Roman" pitchFamily="18" charset="0"/>
              </a:rPr>
              <a:t>0.05 </a:t>
            </a:r>
            <a:r>
              <a:rPr lang="en-US" sz="2000" dirty="0" smtClean="0">
                <a:latin typeface="Times New Roman" pitchFamily="18" charset="0"/>
                <a:cs typeface="Times New Roman" pitchFamily="18" charset="0"/>
              </a:rPr>
              <a:t>is accepted.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2514600"/>
            <a:ext cx="8229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Internship Report</a:t>
            </a:r>
          </a:p>
          <a:p>
            <a:pPr algn="ctr"/>
            <a:r>
              <a:rPr lang="en-US" sz="2400" dirty="0" smtClean="0">
                <a:latin typeface="Times New Roman" pitchFamily="18" charset="0"/>
                <a:cs typeface="Times New Roman" pitchFamily="18" charset="0"/>
              </a:rPr>
              <a:t>2</a:t>
            </a:r>
            <a:r>
              <a:rPr lang="en-US" sz="2400" baseline="30000" dirty="0" smtClean="0">
                <a:latin typeface="Times New Roman" pitchFamily="18" charset="0"/>
                <a:cs typeface="Times New Roman" pitchFamily="18" charset="0"/>
              </a:rPr>
              <a:t>nd</a:t>
            </a:r>
            <a:r>
              <a:rPr lang="en-US" sz="2400" dirty="0" smtClean="0">
                <a:latin typeface="Times New Roman" pitchFamily="18" charset="0"/>
                <a:cs typeface="Times New Roman" pitchFamily="18" charset="0"/>
              </a:rPr>
              <a:t> Jan – 30 March 2012</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40</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Correlation Values</a:t>
            </a:r>
            <a:endParaRPr lang="en-US" sz="2800" dirty="0">
              <a:latin typeface="Times New Roman" pitchFamily="18" charset="0"/>
              <a:cs typeface="Times New Roman" pitchFamily="18" charset="0"/>
            </a:endParaRPr>
          </a:p>
        </p:txBody>
      </p:sp>
      <p:sp>
        <p:nvSpPr>
          <p:cNvPr id="11" name="Rectangle 10"/>
          <p:cNvSpPr/>
          <p:nvPr/>
        </p:nvSpPr>
        <p:spPr>
          <a:xfrm>
            <a:off x="1066800" y="1143000"/>
            <a:ext cx="7543800" cy="461665"/>
          </a:xfrm>
          <a:prstGeom prst="rect">
            <a:avLst/>
          </a:prstGeom>
        </p:spPr>
        <p:txBody>
          <a:bodyPr wrap="square">
            <a:spAutoFit/>
          </a:bodyPr>
          <a:lstStyle/>
          <a:p>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aphicFrame>
        <p:nvGraphicFramePr>
          <p:cNvPr id="14" name="Table 13"/>
          <p:cNvGraphicFramePr>
            <a:graphicFrameLocks noGrp="1"/>
          </p:cNvGraphicFramePr>
          <p:nvPr/>
        </p:nvGraphicFramePr>
        <p:xfrm>
          <a:off x="609600" y="1447800"/>
          <a:ext cx="8000999" cy="4190992"/>
        </p:xfrm>
        <a:graphic>
          <a:graphicData uri="http://schemas.openxmlformats.org/drawingml/2006/table">
            <a:tbl>
              <a:tblPr/>
              <a:tblGrid>
                <a:gridCol w="866436"/>
                <a:gridCol w="6268127"/>
                <a:gridCol w="866436"/>
              </a:tblGrid>
              <a:tr h="261937">
                <a:tc>
                  <a:txBody>
                    <a:bodyPr/>
                    <a:lstStyle/>
                    <a:p>
                      <a:pPr algn="ctr" fontAlgn="b"/>
                      <a:r>
                        <a:rPr lang="en-US" sz="1400" b="0" i="0" u="none" strike="noStrike" dirty="0" err="1">
                          <a:solidFill>
                            <a:srgbClr val="000000"/>
                          </a:solidFill>
                          <a:latin typeface="Times New Roman"/>
                        </a:rPr>
                        <a:t>S.No</a:t>
                      </a:r>
                      <a:r>
                        <a:rPr lang="en-US" sz="1400" b="0" i="0" u="none" strike="noStrike" dirty="0">
                          <a:solidFill>
                            <a:srgbClr val="000000"/>
                          </a:solidFill>
                          <a:latin typeface="Times New Roman"/>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Correlation statement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"r" Value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Management Support &amp; Usefulness</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Management Support &amp; communication</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0.618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Management Support &amp; training</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0.601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Management Support &amp; IT Infrastructure</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Management Support &amp; Prior Computer Skills</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0.266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Management Support &amp;  Professional Autonomy</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0.157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Management Support &amp; Time</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-0.162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Communication &amp; Usefulness</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0.235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Communication &amp; training</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0.658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cs typeface="Times New Roman"/>
                        </a:rPr>
                        <a:t>The correlation between Communication &amp; IT Infrastructure</a:t>
                      </a:r>
                      <a:endParaRPr lang="en-US" sz="1400" b="0"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0.278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cs typeface="Times New Roman"/>
                        </a:rPr>
                        <a:t>The correlation between Communication &amp; Prior Computer Skills</a:t>
                      </a:r>
                      <a:endParaRPr lang="en-US" sz="1400" b="0"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Training &amp; Usefulness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0.456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Training &amp; IT Infrastructure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0.508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Training &amp; Prior Computer Skills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7">
                <a:tc>
                  <a:txBody>
                    <a:bodyPr/>
                    <a:lstStyle/>
                    <a:p>
                      <a:pPr algn="ctr" fontAlgn="b"/>
                      <a:r>
                        <a:rPr lang="en-US" sz="1400" b="0" i="0" u="none" strike="noStrike">
                          <a:solidFill>
                            <a:srgbClr val="000000"/>
                          </a:solidFill>
                          <a:latin typeface="Times New Roman"/>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The correlation between IT </a:t>
                      </a:r>
                      <a:r>
                        <a:rPr lang="en-US" sz="1400" b="0" i="0" u="none" strike="noStrike" dirty="0" err="1">
                          <a:solidFill>
                            <a:srgbClr val="000000"/>
                          </a:solidFill>
                          <a:latin typeface="Times New Roman"/>
                        </a:rPr>
                        <a:t>Infrastructutre</a:t>
                      </a:r>
                      <a:r>
                        <a:rPr lang="en-US" sz="1400" b="0" i="0" u="none" strike="noStrike" dirty="0">
                          <a:solidFill>
                            <a:srgbClr val="000000"/>
                          </a:solidFill>
                          <a:latin typeface="Times New Roman"/>
                        </a:rPr>
                        <a:t> &amp; Usefulness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41</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Correlation Values</a:t>
            </a:r>
            <a:endParaRPr lang="en-US" sz="2800" dirty="0">
              <a:latin typeface="Times New Roman" pitchFamily="18" charset="0"/>
              <a:cs typeface="Times New Roman" pitchFamily="18" charset="0"/>
            </a:endParaRPr>
          </a:p>
        </p:txBody>
      </p:sp>
      <p:sp>
        <p:nvSpPr>
          <p:cNvPr id="11" name="Rectangle 10"/>
          <p:cNvSpPr/>
          <p:nvPr/>
        </p:nvSpPr>
        <p:spPr>
          <a:xfrm>
            <a:off x="1066800" y="1143000"/>
            <a:ext cx="7543800" cy="461665"/>
          </a:xfrm>
          <a:prstGeom prst="rect">
            <a:avLst/>
          </a:prstGeom>
        </p:spPr>
        <p:txBody>
          <a:bodyPr wrap="square">
            <a:spAutoFit/>
          </a:bodyPr>
          <a:lstStyle/>
          <a:p>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aphicFrame>
        <p:nvGraphicFramePr>
          <p:cNvPr id="12" name="Table 11"/>
          <p:cNvGraphicFramePr>
            <a:graphicFrameLocks noGrp="1"/>
          </p:cNvGraphicFramePr>
          <p:nvPr/>
        </p:nvGraphicFramePr>
        <p:xfrm>
          <a:off x="609600" y="1447800"/>
          <a:ext cx="8077199" cy="4114800"/>
        </p:xfrm>
        <a:graphic>
          <a:graphicData uri="http://schemas.openxmlformats.org/drawingml/2006/table">
            <a:tbl>
              <a:tblPr/>
              <a:tblGrid>
                <a:gridCol w="874688"/>
                <a:gridCol w="6327823"/>
                <a:gridCol w="874688"/>
              </a:tblGrid>
              <a:tr h="257175">
                <a:tc>
                  <a:txBody>
                    <a:bodyPr/>
                    <a:lstStyle/>
                    <a:p>
                      <a:pPr algn="ctr" fontAlgn="b"/>
                      <a:r>
                        <a:rPr lang="en-US" sz="1400" b="0" i="0" u="none" strike="noStrike" dirty="0" err="1">
                          <a:solidFill>
                            <a:srgbClr val="000000"/>
                          </a:solidFill>
                          <a:latin typeface="Times New Roman"/>
                        </a:rPr>
                        <a:t>S.No</a:t>
                      </a:r>
                      <a:r>
                        <a:rPr lang="en-US" sz="1400" b="0" i="0" u="none" strike="noStrike" dirty="0">
                          <a:solidFill>
                            <a:srgbClr val="000000"/>
                          </a:solidFill>
                          <a:latin typeface="Times New Roman"/>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Correlation statement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"r" Value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IT Infrastructure &amp; Prior Computer Skills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Prior Computer Skills &amp; Usefulness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Professional Autonomy &amp; Usefulness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0.116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Professional Autonomy &amp; Time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Time &amp; Usefulness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-0.184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The correlation between Management Support &amp; Ease of 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Communication &amp; Ease of 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Training &amp; Ease of 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IT Infrastructure &amp; Ease of 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Prior Computer Skills &amp; Ease of 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0.399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The correlation between Professional Autonomy &amp; Ease of 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0.115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Time&amp; Ease of 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-0.219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Management Support &amp; Attitude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0.715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Communication &amp; Attitude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0.516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175">
                <a:tc>
                  <a:txBody>
                    <a:bodyPr/>
                    <a:lstStyle/>
                    <a:p>
                      <a:pPr algn="ctr" fontAlgn="b"/>
                      <a:r>
                        <a:rPr lang="en-US" sz="1400" b="0" i="0" u="none" strike="noStrike">
                          <a:solidFill>
                            <a:srgbClr val="000000"/>
                          </a:solidFill>
                          <a:latin typeface="Times New Roman"/>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The correlation between Training &amp; Attitude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0.488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42</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Correlation Values</a:t>
            </a:r>
            <a:endParaRPr lang="en-US" sz="2800" dirty="0">
              <a:latin typeface="Times New Roman" pitchFamily="18" charset="0"/>
              <a:cs typeface="Times New Roman" pitchFamily="18" charset="0"/>
            </a:endParaRPr>
          </a:p>
        </p:txBody>
      </p:sp>
      <p:sp>
        <p:nvSpPr>
          <p:cNvPr id="11" name="Rectangle 10"/>
          <p:cNvSpPr/>
          <p:nvPr/>
        </p:nvSpPr>
        <p:spPr>
          <a:xfrm>
            <a:off x="1066800" y="1143000"/>
            <a:ext cx="7543800" cy="461665"/>
          </a:xfrm>
          <a:prstGeom prst="rect">
            <a:avLst/>
          </a:prstGeom>
        </p:spPr>
        <p:txBody>
          <a:bodyPr wrap="square">
            <a:spAutoFit/>
          </a:bodyPr>
          <a:lstStyle/>
          <a:p>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aphicFrame>
        <p:nvGraphicFramePr>
          <p:cNvPr id="12" name="Table 11"/>
          <p:cNvGraphicFramePr>
            <a:graphicFrameLocks noGrp="1"/>
          </p:cNvGraphicFramePr>
          <p:nvPr/>
        </p:nvGraphicFramePr>
        <p:xfrm>
          <a:off x="609600" y="1447800"/>
          <a:ext cx="8077199" cy="4069081"/>
        </p:xfrm>
        <a:graphic>
          <a:graphicData uri="http://schemas.openxmlformats.org/drawingml/2006/table">
            <a:tbl>
              <a:tblPr/>
              <a:tblGrid>
                <a:gridCol w="874688"/>
                <a:gridCol w="6327823"/>
                <a:gridCol w="874688"/>
              </a:tblGrid>
              <a:tr h="228601">
                <a:tc>
                  <a:txBody>
                    <a:bodyPr/>
                    <a:lstStyle/>
                    <a:p>
                      <a:pPr algn="ctr" fontAlgn="b"/>
                      <a:r>
                        <a:rPr lang="en-US" sz="1400" b="0" i="0" u="none" strike="noStrike" dirty="0" err="1">
                          <a:solidFill>
                            <a:srgbClr val="000000"/>
                          </a:solidFill>
                          <a:latin typeface="Times New Roman"/>
                        </a:rPr>
                        <a:t>S.No</a:t>
                      </a:r>
                      <a:r>
                        <a:rPr lang="en-US" sz="1400" b="0" i="0" u="none" strike="noStrike" dirty="0">
                          <a:solidFill>
                            <a:srgbClr val="000000"/>
                          </a:solidFill>
                          <a:latin typeface="Times New Roman"/>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Correlation statement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"r" Value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IT Infrastructure &amp; Attitude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0.312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Prior Computer Skills &amp; Attitude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0.388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Time &amp; Attitude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-0.107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The correlation between Ease of Use &amp; Usefulness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0.625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a:solidFill>
                            <a:srgbClr val="000000"/>
                          </a:solidFill>
                          <a:latin typeface="Times New Roman"/>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Times New Roman"/>
                        </a:rPr>
                        <a:t>The correlation between Usefulness &amp; Attitude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0.335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Ease of Use &amp; Attitude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0.348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a:solidFill>
                            <a:srgbClr val="000000"/>
                          </a:solidFill>
                          <a:latin typeface="Times New Roman"/>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Usefulness &amp; EHR Acceptance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0.247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Ease of Use &amp; EHR Acceptance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a:solidFill>
                            <a:srgbClr val="000000"/>
                          </a:solidFill>
                          <a:latin typeface="Times New Roman"/>
                        </a:rPr>
                        <a:t>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Attitude &amp; EHR Acceptance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0.726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Management Support &amp; EHR Acceptance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0.561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Communication &amp; EHR Acceptance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0.461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Training &amp; EHR Acceptance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0.373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IT Infrastructure &amp; EHR Acceptance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0.274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20">
                <a:tc>
                  <a:txBody>
                    <a:bodyPr/>
                    <a:lstStyle/>
                    <a:p>
                      <a:pPr algn="ctr" fontAlgn="b"/>
                      <a:r>
                        <a:rPr lang="en-US" sz="1400" b="0" i="0" u="none" strike="noStrike" dirty="0">
                          <a:solidFill>
                            <a:srgbClr val="000000"/>
                          </a:solidFill>
                          <a:latin typeface="Times New Roman"/>
                        </a:rPr>
                        <a:t>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Times New Roman"/>
                        </a:rPr>
                        <a:t>The correlation between Prior Computer Skills &amp; EHR Acceptance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0.366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43</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pic>
        <p:nvPicPr>
          <p:cNvPr id="10" name="Picture 9"/>
          <p:cNvPicPr/>
          <p:nvPr/>
        </p:nvPicPr>
        <p:blipFill>
          <a:blip r:embed="rId3" cstate="print"/>
          <a:srcRect/>
          <a:stretch>
            <a:fillRect/>
          </a:stretch>
        </p:blipFill>
        <p:spPr bwMode="auto">
          <a:xfrm>
            <a:off x="0" y="0"/>
            <a:ext cx="9144000"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44</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457200" y="25908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EHR Acceptance Model</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45</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3" name="Right Arrow 2">
            <a:hlinkClick r:id="rId3" action="ppaction://hlinksldjump"/>
          </p:cNvPr>
          <p:cNvSpPr/>
          <p:nvPr/>
        </p:nvSpPr>
        <p:spPr>
          <a:xfrm>
            <a:off x="8763000" y="6617732"/>
            <a:ext cx="228600" cy="164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p:nvPr/>
        </p:nvPicPr>
        <p:blipFill>
          <a:blip r:embed="rId4" cstate="print"/>
          <a:srcRect/>
          <a:stretch>
            <a:fillRect/>
          </a:stretch>
        </p:blipFill>
        <p:spPr bwMode="auto">
          <a:xfrm>
            <a:off x="0" y="1"/>
            <a:ext cx="9144000" cy="68580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46</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Hypothesis Testing</a:t>
            </a:r>
            <a:endParaRPr lang="en-US" sz="2800" dirty="0">
              <a:latin typeface="Times New Roman" pitchFamily="18" charset="0"/>
              <a:cs typeface="Times New Roman" pitchFamily="18" charset="0"/>
            </a:endParaRPr>
          </a:p>
        </p:txBody>
      </p:sp>
      <p:sp>
        <p:nvSpPr>
          <p:cNvPr id="125953" name="Rectangle 1"/>
          <p:cNvSpPr>
            <a:spLocks noChangeArrowheads="1"/>
          </p:cNvSpPr>
          <p:nvPr/>
        </p:nvSpPr>
        <p:spPr bwMode="auto">
          <a:xfrm>
            <a:off x="609600" y="1219200"/>
            <a:ext cx="8077200"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H1. EHR acceptance by physicians &amp; nurses is dependent on Management Support.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Accepted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259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14" name="Table 13"/>
          <p:cNvGraphicFramePr>
            <a:graphicFrameLocks noGrp="1"/>
          </p:cNvGraphicFramePr>
          <p:nvPr/>
        </p:nvGraphicFramePr>
        <p:xfrm>
          <a:off x="761999" y="2286002"/>
          <a:ext cx="7696202" cy="2209800"/>
        </p:xfrm>
        <a:graphic>
          <a:graphicData uri="http://schemas.openxmlformats.org/drawingml/2006/table">
            <a:tbl>
              <a:tblPr/>
              <a:tblGrid>
                <a:gridCol w="1235872"/>
                <a:gridCol w="1466961"/>
                <a:gridCol w="1015980"/>
                <a:gridCol w="1407915"/>
                <a:gridCol w="1018017"/>
                <a:gridCol w="1551457"/>
              </a:tblGrid>
              <a:tr h="318850">
                <a:tc gridSpan="6">
                  <a:txBody>
                    <a:bodyPr/>
                    <a:lstStyle/>
                    <a:p>
                      <a:pPr marL="0" marR="0" algn="ctr">
                        <a:lnSpc>
                          <a:spcPts val="1600"/>
                        </a:lnSpc>
                        <a:spcBef>
                          <a:spcPts val="0"/>
                        </a:spcBef>
                        <a:spcAft>
                          <a:spcPts val="0"/>
                        </a:spcAft>
                      </a:pPr>
                      <a:r>
                        <a:rPr lang="en-US" sz="1400" b="1" dirty="0" smtClean="0">
                          <a:latin typeface="Times New Roman" pitchFamily="18" charset="0"/>
                          <a:ea typeface="PMingLiU"/>
                          <a:cs typeface="Times New Roman" pitchFamily="18" charset="0"/>
                        </a:rPr>
                        <a:t> </a:t>
                      </a:r>
                      <a:r>
                        <a:rPr lang="en-US" sz="1400" b="1" dirty="0">
                          <a:latin typeface="Times New Roman" pitchFamily="18" charset="0"/>
                          <a:ea typeface="Calibri"/>
                          <a:cs typeface="Times New Roman" pitchFamily="18" charset="0"/>
                        </a:rPr>
                        <a:t>ANOVA</a:t>
                      </a:r>
                      <a:r>
                        <a:rPr lang="en-US" sz="1400" b="1" dirty="0">
                          <a:latin typeface="Times New Roman" pitchFamily="18" charset="0"/>
                          <a:ea typeface="PMingLiU"/>
                          <a:cs typeface="Times New Roman" pitchFamily="18" charset="0"/>
                        </a:rPr>
                        <a:t> (Management Support &amp; Overall Attitude about EMR)</a:t>
                      </a:r>
                      <a:endParaRPr lang="en-US" sz="1400" dirty="0">
                        <a:latin typeface="Times New Roman" pitchFamily="18" charset="0"/>
                        <a:ea typeface="Calibri"/>
                        <a:cs typeface="Times New Roman" pitchFamily="18" charset="0"/>
                      </a:endParaRPr>
                    </a:p>
                  </a:txBody>
                  <a:tcPr marL="19050" marR="19050" marT="19050" marB="19050" anchor="ctr">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8248">
                <a:tc gridSpan="3">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Overall My attitude about EHR is positive</a:t>
                      </a:r>
                      <a:endParaRPr lang="en-US" sz="1400">
                        <a:latin typeface="Times New Roman" pitchFamily="18" charset="0"/>
                        <a:ea typeface="Calibri"/>
                        <a:cs typeface="Times New Roman" pitchFamily="18" charset="0"/>
                      </a:endParaRPr>
                    </a:p>
                  </a:txBody>
                  <a:tcPr marL="19050" marR="19050" marT="19050" marB="1905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r>
              <a:tr h="318850">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Sum of Squares</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df</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Mean Square</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F</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Sig.</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587356">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Between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59.990</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42</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dirty="0">
                          <a:solidFill>
                            <a:srgbClr val="000000"/>
                          </a:solidFill>
                          <a:latin typeface="Times New Roman" pitchFamily="18" charset="0"/>
                          <a:ea typeface="Calibri"/>
                          <a:cs typeface="Times New Roman" pitchFamily="18" charset="0"/>
                        </a:rPr>
                        <a:t>1.428</a:t>
                      </a:r>
                      <a:endParaRPr lang="en-US" sz="1400" dirty="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8.411</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.000</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28248">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Within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50.433</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297</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.170</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28248">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Total</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110.424</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dirty="0">
                          <a:solidFill>
                            <a:srgbClr val="000000"/>
                          </a:solidFill>
                          <a:latin typeface="Times New Roman" pitchFamily="18" charset="0"/>
                          <a:ea typeface="Calibri"/>
                          <a:cs typeface="Times New Roman" pitchFamily="18" charset="0"/>
                        </a:rPr>
                        <a:t>339</a:t>
                      </a:r>
                      <a:endParaRPr lang="en-US" sz="1400" dirty="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5" name="TextBox 14"/>
          <p:cNvSpPr txBox="1"/>
          <p:nvPr/>
        </p:nvSpPr>
        <p:spPr>
          <a:xfrm>
            <a:off x="685800" y="4724400"/>
            <a:ext cx="7924800" cy="1292662"/>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On applying ANNOVA to the variables in this relationship, we found that the value of significance is &lt; 0.05. This shows that the hypothesis is accepted. </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47</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23905" name="Rectangle 1"/>
          <p:cNvSpPr>
            <a:spLocks noChangeArrowheads="1"/>
          </p:cNvSpPr>
          <p:nvPr/>
        </p:nvSpPr>
        <p:spPr bwMode="auto">
          <a:xfrm>
            <a:off x="533400" y="1149393"/>
            <a:ext cx="81534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71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H2. EHR acceptance by physicians &amp; nurses is dependent on Communication.</a:t>
            </a:r>
          </a:p>
          <a:p>
            <a:pPr marL="0" marR="0" lvl="0" indent="0" algn="l" defTabSz="914400" rtl="0" eaLnBrk="1" fontAlgn="base" latinLnBrk="0" hangingPunct="1">
              <a:lnSpc>
                <a:spcPct val="100000"/>
              </a:lnSpc>
              <a:spcBef>
                <a:spcPct val="0"/>
              </a:spcBef>
              <a:spcAft>
                <a:spcPct val="0"/>
              </a:spcAft>
              <a:buClrTx/>
              <a:buSzTx/>
              <a:buFontTx/>
              <a:buNone/>
              <a:tabLst>
                <a:tab pos="5715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7150" algn="l"/>
              </a:tabLst>
            </a:pPr>
            <a:r>
              <a:rPr kumimoji="0" lang="en-US" sz="20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Accepted</a:t>
            </a:r>
            <a:endParaRPr kumimoji="0" lang="en-US" sz="2000" b="0"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Hypothesis Testing</a:t>
            </a:r>
            <a:endParaRPr lang="en-US" sz="2800" dirty="0">
              <a:latin typeface="Times New Roman" pitchFamily="18" charset="0"/>
              <a:cs typeface="Times New Roman" pitchFamily="18" charset="0"/>
            </a:endParaRPr>
          </a:p>
        </p:txBody>
      </p:sp>
      <p:graphicFrame>
        <p:nvGraphicFramePr>
          <p:cNvPr id="11" name="Table 10"/>
          <p:cNvGraphicFramePr>
            <a:graphicFrameLocks noGrp="1"/>
          </p:cNvGraphicFramePr>
          <p:nvPr/>
        </p:nvGraphicFramePr>
        <p:xfrm>
          <a:off x="609600" y="2133600"/>
          <a:ext cx="8000999" cy="2209800"/>
        </p:xfrm>
        <a:graphic>
          <a:graphicData uri="http://schemas.openxmlformats.org/drawingml/2006/table">
            <a:tbl>
              <a:tblPr/>
              <a:tblGrid>
                <a:gridCol w="1637498"/>
                <a:gridCol w="1739842"/>
                <a:gridCol w="1023436"/>
                <a:gridCol w="1325919"/>
                <a:gridCol w="1137152"/>
                <a:gridCol w="1137152"/>
              </a:tblGrid>
              <a:tr h="362951">
                <a:tc gridSpan="6">
                  <a:txBody>
                    <a:bodyPr/>
                    <a:lstStyle/>
                    <a:p>
                      <a:pPr marL="0" marR="0" algn="ctr">
                        <a:lnSpc>
                          <a:spcPts val="1600"/>
                        </a:lnSpc>
                        <a:spcBef>
                          <a:spcPts val="0"/>
                        </a:spcBef>
                        <a:spcAft>
                          <a:spcPts val="0"/>
                        </a:spcAft>
                      </a:pPr>
                      <a:r>
                        <a:rPr lang="en-US" sz="1400" b="1" dirty="0" smtClean="0">
                          <a:latin typeface="Times New Roman" pitchFamily="18" charset="0"/>
                          <a:ea typeface="PMingLiU"/>
                          <a:cs typeface="Times New Roman" pitchFamily="18" charset="0"/>
                        </a:rPr>
                        <a:t> </a:t>
                      </a:r>
                      <a:r>
                        <a:rPr lang="en-US" sz="1400" b="1" dirty="0">
                          <a:latin typeface="Times New Roman" pitchFamily="18" charset="0"/>
                          <a:ea typeface="Calibri"/>
                          <a:cs typeface="Times New Roman" pitchFamily="18" charset="0"/>
                        </a:rPr>
                        <a:t>ANOVA</a:t>
                      </a:r>
                      <a:r>
                        <a:rPr lang="en-US" sz="1400" b="1" dirty="0">
                          <a:latin typeface="Times New Roman" pitchFamily="18" charset="0"/>
                          <a:ea typeface="PMingLiU"/>
                          <a:cs typeface="Times New Roman" pitchFamily="18" charset="0"/>
                        </a:rPr>
                        <a:t> (Communication &amp; Overall Attitude about EMR)</a:t>
                      </a:r>
                      <a:endParaRPr lang="en-US" sz="1400" dirty="0">
                        <a:latin typeface="Times New Roman" pitchFamily="18" charset="0"/>
                        <a:ea typeface="Calibri"/>
                        <a:cs typeface="Times New Roman" pitchFamily="18" charset="0"/>
                      </a:endParaRPr>
                    </a:p>
                  </a:txBody>
                  <a:tcPr marL="19050" marR="19050" marT="19050" marB="19050" anchor="ctr">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3649">
                <a:tc gridSpan="3">
                  <a:txBody>
                    <a:bodyPr/>
                    <a:lstStyle/>
                    <a:p>
                      <a:pPr marL="0" marR="0">
                        <a:lnSpc>
                          <a:spcPts val="1600"/>
                        </a:lnSpc>
                        <a:spcBef>
                          <a:spcPts val="0"/>
                        </a:spcBef>
                        <a:spcAft>
                          <a:spcPts val="0"/>
                        </a:spcAft>
                      </a:pPr>
                      <a:r>
                        <a:rPr lang="en-US" sz="1400" dirty="0">
                          <a:solidFill>
                            <a:srgbClr val="000000"/>
                          </a:solidFill>
                          <a:latin typeface="Times New Roman" pitchFamily="18" charset="0"/>
                          <a:ea typeface="Calibri"/>
                          <a:cs typeface="Times New Roman" pitchFamily="18" charset="0"/>
                        </a:rPr>
                        <a:t>Overall My attitude about EHR is positive</a:t>
                      </a:r>
                      <a:endParaRPr lang="en-US" sz="1400" dirty="0">
                        <a:latin typeface="Times New Roman" pitchFamily="18" charset="0"/>
                        <a:ea typeface="Calibri"/>
                        <a:cs typeface="Times New Roman" pitchFamily="18" charset="0"/>
                      </a:endParaRPr>
                    </a:p>
                  </a:txBody>
                  <a:tcPr marL="19050" marR="19050" marT="19050" marB="1905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r>
              <a:tr h="362951">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Sum of Squares</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df</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Mean Square</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F</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Sig.</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62951">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Between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37.596</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dirty="0">
                          <a:solidFill>
                            <a:srgbClr val="000000"/>
                          </a:solidFill>
                          <a:latin typeface="Times New Roman" pitchFamily="18" charset="0"/>
                          <a:ea typeface="Calibri"/>
                          <a:cs typeface="Times New Roman" pitchFamily="18" charset="0"/>
                        </a:rPr>
                        <a:t>13</a:t>
                      </a:r>
                      <a:endParaRPr lang="en-US" sz="1400" dirty="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2.892</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12.945</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.000</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73649">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Within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72.828</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326</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.223</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73649">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Total</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110.424</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339</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239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TextBox 13"/>
          <p:cNvSpPr txBox="1"/>
          <p:nvPr/>
        </p:nvSpPr>
        <p:spPr>
          <a:xfrm>
            <a:off x="685800" y="4800600"/>
            <a:ext cx="7848600" cy="1292662"/>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On applying ANNOVA to the variables in this relationship, we found that the value of significance is &lt; 0.05. This shows that the hypothesis is accepted. </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48</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Hypothesis Testing</a:t>
            </a:r>
            <a:endParaRPr lang="en-US" sz="2800" dirty="0">
              <a:latin typeface="Times New Roman" pitchFamily="18" charset="0"/>
              <a:cs typeface="Times New Roman" pitchFamily="18" charset="0"/>
            </a:endParaRPr>
          </a:p>
        </p:txBody>
      </p:sp>
      <p:sp>
        <p:nvSpPr>
          <p:cNvPr id="121858" name="Rectangle 2"/>
          <p:cNvSpPr>
            <a:spLocks noChangeArrowheads="1"/>
          </p:cNvSpPr>
          <p:nvPr/>
        </p:nvSpPr>
        <p:spPr bwMode="auto">
          <a:xfrm>
            <a:off x="533400" y="1143000"/>
            <a:ext cx="8229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H3. EHR acceptance by physicians &amp; nurses is dependent on Training.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Accepted</a:t>
            </a:r>
            <a:endParaRPr kumimoji="0" lang="en-US" sz="2000" b="1" i="1" u="sng"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14" name="Table 13"/>
          <p:cNvGraphicFramePr>
            <a:graphicFrameLocks noGrp="1"/>
          </p:cNvGraphicFramePr>
          <p:nvPr/>
        </p:nvGraphicFramePr>
        <p:xfrm>
          <a:off x="533400" y="2133600"/>
          <a:ext cx="8077202" cy="2286001"/>
        </p:xfrm>
        <a:graphic>
          <a:graphicData uri="http://schemas.openxmlformats.org/drawingml/2006/table">
            <a:tbl>
              <a:tblPr/>
              <a:tblGrid>
                <a:gridCol w="1514476"/>
                <a:gridCol w="1716406"/>
                <a:gridCol w="867177"/>
                <a:gridCol w="1551495"/>
                <a:gridCol w="1121834"/>
                <a:gridCol w="1305814"/>
              </a:tblGrid>
              <a:tr h="607610">
                <a:tc gridSpan="6">
                  <a:txBody>
                    <a:bodyPr/>
                    <a:lstStyle/>
                    <a:p>
                      <a:pPr marL="0" marR="0" algn="ctr">
                        <a:lnSpc>
                          <a:spcPts val="1600"/>
                        </a:lnSpc>
                        <a:spcBef>
                          <a:spcPts val="0"/>
                        </a:spcBef>
                        <a:spcAft>
                          <a:spcPts val="0"/>
                        </a:spcAft>
                      </a:pPr>
                      <a:endParaRPr lang="en-US" sz="1400" b="0" dirty="0" smtClean="0">
                        <a:latin typeface="Times New Roman" pitchFamily="18" charset="0"/>
                        <a:ea typeface="PMingLiU"/>
                        <a:cs typeface="Times New Roman" pitchFamily="18" charset="0"/>
                      </a:endParaRPr>
                    </a:p>
                    <a:p>
                      <a:pPr marL="0" marR="0" algn="ctr">
                        <a:lnSpc>
                          <a:spcPts val="1600"/>
                        </a:lnSpc>
                        <a:spcBef>
                          <a:spcPts val="0"/>
                        </a:spcBef>
                        <a:spcAft>
                          <a:spcPts val="0"/>
                        </a:spcAft>
                      </a:pPr>
                      <a:r>
                        <a:rPr lang="en-US" sz="1400" b="1" dirty="0" smtClean="0">
                          <a:latin typeface="Times New Roman" pitchFamily="18" charset="0"/>
                          <a:ea typeface="PMingLiU"/>
                          <a:cs typeface="Times New Roman" pitchFamily="18" charset="0"/>
                        </a:rPr>
                        <a:t> </a:t>
                      </a:r>
                      <a:r>
                        <a:rPr lang="en-US" sz="1400" b="1" dirty="0">
                          <a:latin typeface="Times New Roman" pitchFamily="18" charset="0"/>
                          <a:ea typeface="Calibri"/>
                          <a:cs typeface="Times New Roman" pitchFamily="18" charset="0"/>
                        </a:rPr>
                        <a:t>ANOVA</a:t>
                      </a:r>
                      <a:r>
                        <a:rPr lang="en-US" sz="1400" b="1" dirty="0">
                          <a:latin typeface="Times New Roman" pitchFamily="18" charset="0"/>
                          <a:ea typeface="PMingLiU"/>
                          <a:cs typeface="Times New Roman" pitchFamily="18" charset="0"/>
                        </a:rPr>
                        <a:t> (Management Support &amp; Overall Attitude about EMR)</a:t>
                      </a:r>
                      <a:endParaRPr lang="en-US" sz="1400" dirty="0">
                        <a:latin typeface="Times New Roman" pitchFamily="18" charset="0"/>
                        <a:ea typeface="Calibri"/>
                        <a:cs typeface="Times New Roman" pitchFamily="18" charset="0"/>
                      </a:endParaRPr>
                    </a:p>
                  </a:txBody>
                  <a:tcPr marL="19050" marR="19050" marT="19050" marB="19050" anchor="ctr">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9567">
                <a:tc gridSpan="3">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Overall My attitude about EHR is positive</a:t>
                      </a:r>
                      <a:endParaRPr lang="en-US" sz="1400">
                        <a:latin typeface="Times New Roman" pitchFamily="18" charset="0"/>
                        <a:ea typeface="Calibri"/>
                        <a:cs typeface="Times New Roman" pitchFamily="18" charset="0"/>
                      </a:endParaRPr>
                    </a:p>
                  </a:txBody>
                  <a:tcPr marL="19050" marR="19050" marT="19050" marB="1905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r>
              <a:tr h="329845">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Sum of Squares</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df</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Mean Square</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F</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Sig.</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29845">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Between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58.701</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81</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.725</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3.615</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.000</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39567">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Within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51.722</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258</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.200</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39567">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Total</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110.424</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339</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2185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1860" name="Rectangle 4"/>
          <p:cNvSpPr>
            <a:spLocks noChangeArrowheads="1"/>
          </p:cNvSpPr>
          <p:nvPr/>
        </p:nvSpPr>
        <p:spPr bwMode="auto">
          <a:xfrm>
            <a:off x="457200" y="4445169"/>
            <a:ext cx="8001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applying ANNOVA to the variables in this relationship, we found that the value of significance is &lt; 0.05. This shows that the hypothesis is accepted.</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49</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Hypothesis Testing</a:t>
            </a:r>
            <a:endParaRPr lang="en-US" sz="2800" dirty="0">
              <a:latin typeface="Times New Roman" pitchFamily="18" charset="0"/>
              <a:cs typeface="Times New Roman" pitchFamily="18" charset="0"/>
            </a:endParaRPr>
          </a:p>
        </p:txBody>
      </p:sp>
      <p:sp>
        <p:nvSpPr>
          <p:cNvPr id="25601" name="Rectangle 1"/>
          <p:cNvSpPr>
            <a:spLocks noChangeArrowheads="1"/>
          </p:cNvSpPr>
          <p:nvPr/>
        </p:nvSpPr>
        <p:spPr bwMode="auto">
          <a:xfrm>
            <a:off x="457200" y="1219200"/>
            <a:ext cx="8305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H4. EHR acceptance by physicians &amp; nurses is dependent on Prior Computer Skills.</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TW" b="1" i="1" u="sng" strike="noStrike" cap="none" normalizeH="0" baseline="0" dirty="0" smtClean="0">
              <a:ln>
                <a:noFill/>
              </a:ln>
              <a:solidFill>
                <a:schemeClr val="tx1"/>
              </a:solidFill>
              <a:effectLst/>
              <a:latin typeface="Times New Roman" pitchFamily="18" charset="0"/>
              <a:ea typeface="PMingLiU"/>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TW" b="1" i="1" u="sng" strike="noStrike" cap="none" normalizeH="0" baseline="0" dirty="0" smtClean="0">
                <a:ln>
                  <a:noFill/>
                </a:ln>
                <a:solidFill>
                  <a:schemeClr val="tx1"/>
                </a:solidFill>
                <a:effectLst/>
                <a:latin typeface="Times New Roman" pitchFamily="18" charset="0"/>
                <a:ea typeface="PMingLiU"/>
                <a:cs typeface="Times New Roman" pitchFamily="18" charset="0"/>
              </a:rPr>
              <a:t>Accepted</a:t>
            </a:r>
            <a:endParaRPr kumimoji="0" lang="en-US" altLang="zh-TW" b="0" i="1"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11" name="Table 10"/>
          <p:cNvGraphicFramePr>
            <a:graphicFrameLocks noGrp="1"/>
          </p:cNvGraphicFramePr>
          <p:nvPr/>
        </p:nvGraphicFramePr>
        <p:xfrm>
          <a:off x="533400" y="2286000"/>
          <a:ext cx="8153399" cy="2133600"/>
        </p:xfrm>
        <a:graphic>
          <a:graphicData uri="http://schemas.openxmlformats.org/drawingml/2006/table">
            <a:tbl>
              <a:tblPr/>
              <a:tblGrid>
                <a:gridCol w="1460102"/>
                <a:gridCol w="1616543"/>
                <a:gridCol w="1156494"/>
                <a:gridCol w="1602636"/>
                <a:gridCol w="1158812"/>
                <a:gridCol w="1158812"/>
              </a:tblGrid>
              <a:tr h="350435">
                <a:tc gridSpan="6">
                  <a:txBody>
                    <a:bodyPr/>
                    <a:lstStyle/>
                    <a:p>
                      <a:pPr marL="0" marR="0" algn="ctr">
                        <a:lnSpc>
                          <a:spcPts val="1600"/>
                        </a:lnSpc>
                        <a:spcBef>
                          <a:spcPts val="0"/>
                        </a:spcBef>
                        <a:spcAft>
                          <a:spcPts val="0"/>
                        </a:spcAft>
                      </a:pPr>
                      <a:r>
                        <a:rPr lang="en-US" sz="1400" b="1" dirty="0" smtClean="0">
                          <a:latin typeface="Times New Roman" pitchFamily="18" charset="0"/>
                          <a:ea typeface="Calibri"/>
                          <a:cs typeface="Times New Roman" pitchFamily="18" charset="0"/>
                        </a:rPr>
                        <a:t>ANOVA</a:t>
                      </a:r>
                      <a:r>
                        <a:rPr lang="en-US" sz="1400" b="1" dirty="0" smtClean="0">
                          <a:latin typeface="Times New Roman" pitchFamily="18" charset="0"/>
                          <a:ea typeface="PMingLiU"/>
                          <a:cs typeface="Times New Roman" pitchFamily="18" charset="0"/>
                        </a:rPr>
                        <a:t> </a:t>
                      </a:r>
                      <a:r>
                        <a:rPr lang="en-US" sz="1400" b="1" dirty="0">
                          <a:latin typeface="Times New Roman" pitchFamily="18" charset="0"/>
                          <a:ea typeface="PMingLiU"/>
                          <a:cs typeface="Times New Roman" pitchFamily="18" charset="0"/>
                        </a:rPr>
                        <a:t>(Prior Computer Skills &amp; Overall attitude about EMR)</a:t>
                      </a:r>
                      <a:endParaRPr lang="en-US" sz="1400" dirty="0">
                        <a:latin typeface="Times New Roman" pitchFamily="18" charset="0"/>
                        <a:ea typeface="Calibri"/>
                        <a:cs typeface="Times New Roman" pitchFamily="18" charset="0"/>
                      </a:endParaRPr>
                    </a:p>
                  </a:txBody>
                  <a:tcPr marL="19050" marR="19050" marT="19050" marB="19050" anchor="ctr">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0765">
                <a:tc gridSpan="3">
                  <a:txBody>
                    <a:bodyPr/>
                    <a:lstStyle/>
                    <a:p>
                      <a:pPr marL="0" marR="0">
                        <a:lnSpc>
                          <a:spcPts val="1600"/>
                        </a:lnSpc>
                        <a:spcBef>
                          <a:spcPts val="0"/>
                        </a:spcBef>
                        <a:spcAft>
                          <a:spcPts val="0"/>
                        </a:spcAft>
                      </a:pPr>
                      <a:r>
                        <a:rPr lang="en-US" sz="1400" dirty="0">
                          <a:solidFill>
                            <a:srgbClr val="000000"/>
                          </a:solidFill>
                          <a:latin typeface="Times New Roman" pitchFamily="18" charset="0"/>
                          <a:ea typeface="Calibri"/>
                          <a:cs typeface="Times New Roman" pitchFamily="18" charset="0"/>
                        </a:rPr>
                        <a:t>Overall My attitude about EHR is positive</a:t>
                      </a:r>
                      <a:endParaRPr lang="en-US" sz="1400" dirty="0">
                        <a:latin typeface="Times New Roman" pitchFamily="18" charset="0"/>
                        <a:ea typeface="Calibri"/>
                        <a:cs typeface="Times New Roman" pitchFamily="18" charset="0"/>
                      </a:endParaRPr>
                    </a:p>
                  </a:txBody>
                  <a:tcPr marL="19050" marR="19050" marT="19050" marB="1905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r>
              <a:tr h="350435">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400" dirty="0">
                          <a:solidFill>
                            <a:srgbClr val="000000"/>
                          </a:solidFill>
                          <a:latin typeface="Times New Roman" pitchFamily="18" charset="0"/>
                          <a:ea typeface="Calibri"/>
                          <a:cs typeface="Times New Roman" pitchFamily="18" charset="0"/>
                        </a:rPr>
                        <a:t>Sum of Squares</a:t>
                      </a:r>
                      <a:endParaRPr lang="en-US" sz="1400" dirty="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dirty="0" err="1">
                          <a:solidFill>
                            <a:srgbClr val="000000"/>
                          </a:solidFill>
                          <a:latin typeface="Times New Roman" pitchFamily="18" charset="0"/>
                          <a:ea typeface="Calibri"/>
                          <a:cs typeface="Times New Roman" pitchFamily="18" charset="0"/>
                        </a:rPr>
                        <a:t>df</a:t>
                      </a:r>
                      <a:endParaRPr lang="en-US" sz="1400" dirty="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dirty="0">
                          <a:solidFill>
                            <a:srgbClr val="000000"/>
                          </a:solidFill>
                          <a:latin typeface="Times New Roman" pitchFamily="18" charset="0"/>
                          <a:ea typeface="Calibri"/>
                          <a:cs typeface="Times New Roman" pitchFamily="18" charset="0"/>
                        </a:rPr>
                        <a:t>Mean Square</a:t>
                      </a:r>
                      <a:endParaRPr lang="en-US" sz="1400" dirty="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F</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Sig.</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50435">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Between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22.467</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12</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dirty="0">
                          <a:solidFill>
                            <a:srgbClr val="000000"/>
                          </a:solidFill>
                          <a:latin typeface="Times New Roman" pitchFamily="18" charset="0"/>
                          <a:ea typeface="Calibri"/>
                          <a:cs typeface="Times New Roman" pitchFamily="18" charset="0"/>
                        </a:rPr>
                        <a:t>1.872</a:t>
                      </a:r>
                      <a:endParaRPr lang="en-US" sz="1400" dirty="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6.961</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.000</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60765">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Within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87.956</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327</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dirty="0">
                          <a:solidFill>
                            <a:srgbClr val="000000"/>
                          </a:solidFill>
                          <a:latin typeface="Times New Roman" pitchFamily="18" charset="0"/>
                          <a:ea typeface="Calibri"/>
                          <a:cs typeface="Times New Roman" pitchFamily="18" charset="0"/>
                        </a:rPr>
                        <a:t>.269</a:t>
                      </a:r>
                      <a:endParaRPr lang="en-US" sz="1400" dirty="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60765">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Total</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110.424</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339</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25602" name="Rectangle 2"/>
          <p:cNvSpPr>
            <a:spLocks noChangeArrowheads="1"/>
          </p:cNvSpPr>
          <p:nvPr/>
        </p:nvSpPr>
        <p:spPr bwMode="auto">
          <a:xfrm>
            <a:off x="457200" y="4751457"/>
            <a:ext cx="81534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571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applying ANNOVA to the variables in this relationship, we found that the value of significance is &lt; 0.05. This shows that the hypothesis is accepted.</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pic>
        <p:nvPicPr>
          <p:cNvPr id="11" name="Picture 10"/>
          <p:cNvPicPr/>
          <p:nvPr/>
        </p:nvPicPr>
        <p:blipFill>
          <a:blip r:embed="rId3" cstate="print"/>
          <a:srcRect/>
          <a:stretch>
            <a:fillRect/>
          </a:stretch>
        </p:blipFill>
        <p:spPr bwMode="auto">
          <a:xfrm>
            <a:off x="0" y="152400"/>
            <a:ext cx="9144000"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50</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23553" name="Rectangle 1"/>
          <p:cNvSpPr>
            <a:spLocks noChangeArrowheads="1"/>
          </p:cNvSpPr>
          <p:nvPr/>
        </p:nvSpPr>
        <p:spPr bwMode="auto">
          <a:xfrm>
            <a:off x="533400" y="1322457"/>
            <a:ext cx="82296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H5. EHR acceptance by physicians &amp; nurses is dependent on Attitude.</a:t>
            </a:r>
            <a:endParaRPr kumimoji="0" lang="en-US" altLang="zh-TW" sz="2000" b="1" i="0" u="sng" strike="noStrike" cap="none" normalizeH="0" baseline="0" dirty="0" smtClean="0">
              <a:ln>
                <a:noFill/>
              </a:ln>
              <a:solidFill>
                <a:schemeClr val="tx1"/>
              </a:solidFill>
              <a:effectLst/>
              <a:latin typeface="Times New Roman" pitchFamily="18" charset="0"/>
              <a:ea typeface="PMingLiU"/>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TW" sz="2000" b="1" i="1" u="sng" strike="noStrike" cap="none" normalizeH="0" baseline="0" dirty="0" smtClean="0">
                <a:ln>
                  <a:noFill/>
                </a:ln>
                <a:solidFill>
                  <a:schemeClr val="tx1"/>
                </a:solidFill>
                <a:effectLst/>
                <a:latin typeface="Times New Roman" pitchFamily="18" charset="0"/>
                <a:ea typeface="PMingLiU"/>
                <a:cs typeface="Times New Roman" pitchFamily="18" charset="0"/>
              </a:rPr>
              <a:t>Accepted</a:t>
            </a:r>
            <a:r>
              <a:rPr kumimoji="0" lang="en-US" altLang="zh-TW"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altLang="zh-TW"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altLang="zh-TW"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Hypothesis Testing</a:t>
            </a:r>
            <a:endParaRPr lang="en-US" sz="2800" dirty="0">
              <a:latin typeface="Times New Roman" pitchFamily="18" charset="0"/>
              <a:cs typeface="Times New Roman" pitchFamily="18" charset="0"/>
            </a:endParaRPr>
          </a:p>
        </p:txBody>
      </p:sp>
      <p:graphicFrame>
        <p:nvGraphicFramePr>
          <p:cNvPr id="11" name="Table 10"/>
          <p:cNvGraphicFramePr>
            <a:graphicFrameLocks noGrp="1"/>
          </p:cNvGraphicFramePr>
          <p:nvPr/>
        </p:nvGraphicFramePr>
        <p:xfrm>
          <a:off x="533400" y="2209800"/>
          <a:ext cx="8153400" cy="2057400"/>
        </p:xfrm>
        <a:graphic>
          <a:graphicData uri="http://schemas.openxmlformats.org/drawingml/2006/table">
            <a:tbl>
              <a:tblPr/>
              <a:tblGrid>
                <a:gridCol w="1627064"/>
                <a:gridCol w="1576219"/>
                <a:gridCol w="1127646"/>
                <a:gridCol w="1562659"/>
                <a:gridCol w="1129906"/>
                <a:gridCol w="1129906"/>
              </a:tblGrid>
              <a:tr h="337920">
                <a:tc gridSpan="6">
                  <a:txBody>
                    <a:bodyPr/>
                    <a:lstStyle/>
                    <a:p>
                      <a:pPr marL="0" marR="0" algn="ctr">
                        <a:lnSpc>
                          <a:spcPts val="1600"/>
                        </a:lnSpc>
                        <a:spcBef>
                          <a:spcPts val="0"/>
                        </a:spcBef>
                        <a:spcAft>
                          <a:spcPts val="0"/>
                        </a:spcAft>
                      </a:pPr>
                      <a:r>
                        <a:rPr lang="en-US" sz="1400" b="1">
                          <a:latin typeface="Times New Roman" pitchFamily="18" charset="0"/>
                          <a:ea typeface="Calibri"/>
                          <a:cs typeface="Times New Roman" pitchFamily="18" charset="0"/>
                        </a:rPr>
                        <a:t>Table 57</a:t>
                      </a:r>
                      <a:r>
                        <a:rPr lang="en-US" sz="1400" b="1">
                          <a:latin typeface="Times New Roman" pitchFamily="18" charset="0"/>
                          <a:ea typeface="PMingLiU"/>
                          <a:cs typeface="Times New Roman" pitchFamily="18" charset="0"/>
                        </a:rPr>
                        <a:t>. </a:t>
                      </a:r>
                      <a:r>
                        <a:rPr lang="en-US" sz="1400" b="1">
                          <a:latin typeface="Times New Roman" pitchFamily="18" charset="0"/>
                          <a:ea typeface="Calibri"/>
                          <a:cs typeface="Times New Roman" pitchFamily="18" charset="0"/>
                        </a:rPr>
                        <a:t>ANOVA</a:t>
                      </a:r>
                      <a:r>
                        <a:rPr lang="en-US" sz="1400" b="1">
                          <a:latin typeface="Times New Roman" pitchFamily="18" charset="0"/>
                          <a:ea typeface="PMingLiU"/>
                          <a:cs typeface="Times New Roman" pitchFamily="18" charset="0"/>
                        </a:rPr>
                        <a:t> (Attitude &amp; Overall Attitude about EMR)</a:t>
                      </a:r>
                      <a:endParaRPr lang="en-US" sz="1400">
                        <a:latin typeface="Times New Roman" pitchFamily="18" charset="0"/>
                        <a:ea typeface="Calibri"/>
                        <a:cs typeface="Times New Roman" pitchFamily="18" charset="0"/>
                      </a:endParaRPr>
                    </a:p>
                  </a:txBody>
                  <a:tcPr marL="19050" marR="19050" marT="19050" marB="19050" anchor="ctr">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7880">
                <a:tc gridSpan="3">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Overall My attitude about EHR is positive</a:t>
                      </a:r>
                      <a:endParaRPr lang="en-US" sz="1400">
                        <a:latin typeface="Times New Roman" pitchFamily="18" charset="0"/>
                        <a:ea typeface="Calibri"/>
                        <a:cs typeface="Times New Roman" pitchFamily="18" charset="0"/>
                      </a:endParaRPr>
                    </a:p>
                  </a:txBody>
                  <a:tcPr marL="19050" marR="19050" marT="19050" marB="1905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a:noFill/>
                    </a:lnL>
                    <a:lnR>
                      <a:noFill/>
                    </a:lnR>
                    <a:lnT>
                      <a:noFill/>
                    </a:lnT>
                    <a:lnB w="28575" cap="flat" cmpd="sng" algn="ctr">
                      <a:solidFill>
                        <a:srgbClr val="000000"/>
                      </a:solidFill>
                      <a:prstDash val="solid"/>
                      <a:round/>
                      <a:headEnd type="none" w="med" len="med"/>
                      <a:tailEnd type="none" w="med" len="med"/>
                    </a:lnB>
                    <a:solidFill>
                      <a:srgbClr val="FFFFFF"/>
                    </a:solidFill>
                  </a:tcPr>
                </a:tc>
              </a:tr>
              <a:tr h="337920">
                <a:tc>
                  <a:txBody>
                    <a:bodyPr/>
                    <a:lstStyle/>
                    <a:p>
                      <a:pPr marL="0" marR="0">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Sum of Squares</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df</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Mean Square</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F</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Sig.</a:t>
                      </a:r>
                      <a:endParaRPr lang="en-US" sz="1400">
                        <a:latin typeface="Times New Roman" pitchFamily="18" charset="0"/>
                        <a:ea typeface="Calibri"/>
                        <a:cs typeface="Times New Roman" pitchFamily="18" charset="0"/>
                      </a:endParaRPr>
                    </a:p>
                  </a:txBody>
                  <a:tcPr marL="19050" marR="19050" marT="19050" marB="1905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37920">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Between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71.527</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31</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2.307</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18.270</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.000</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47880">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Within Groups</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38.897</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308</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.126</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347880">
                <a:tc>
                  <a:txBody>
                    <a:bodyPr/>
                    <a:lstStyle/>
                    <a:p>
                      <a:pPr marL="0" marR="0">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Total</a:t>
                      </a:r>
                      <a:endParaRPr lang="en-US" sz="1400">
                        <a:latin typeface="Times New Roman" pitchFamily="18" charset="0"/>
                        <a:ea typeface="Calibri"/>
                        <a:cs typeface="Times New Roman" pitchFamily="18" charset="0"/>
                      </a:endParaRPr>
                    </a:p>
                  </a:txBody>
                  <a:tcPr marL="19050" marR="19050" marT="19050" marB="1905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110.424</a:t>
                      </a:r>
                      <a:endParaRPr lang="en-US" sz="1400">
                        <a:latin typeface="Times New Roman" pitchFamily="18" charset="0"/>
                        <a:ea typeface="Calibri"/>
                        <a:cs typeface="Times New Roman" pitchFamily="18" charset="0"/>
                      </a:endParaRPr>
                    </a:p>
                  </a:txBody>
                  <a:tcPr marL="19050" marR="19050" marT="19050" marB="1905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400">
                          <a:solidFill>
                            <a:srgbClr val="000000"/>
                          </a:solidFill>
                          <a:latin typeface="Times New Roman" pitchFamily="18" charset="0"/>
                          <a:ea typeface="Calibri"/>
                          <a:cs typeface="Times New Roman" pitchFamily="18" charset="0"/>
                        </a:rPr>
                        <a:t>339</a:t>
                      </a:r>
                      <a:endParaRPr lang="en-US" sz="1400">
                        <a:latin typeface="Times New Roman" pitchFamily="18" charset="0"/>
                        <a:ea typeface="Calibri"/>
                        <a:cs typeface="Times New Roman" pitchFamily="18" charset="0"/>
                      </a:endParaRPr>
                    </a:p>
                  </a:txBody>
                  <a:tcPr marL="19050" marR="19050" marT="19050" marB="190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19050" marR="19050" marT="19050" marB="1905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23554" name="Rectangle 2"/>
          <p:cNvSpPr>
            <a:spLocks noChangeArrowheads="1"/>
          </p:cNvSpPr>
          <p:nvPr/>
        </p:nvSpPr>
        <p:spPr bwMode="auto">
          <a:xfrm>
            <a:off x="457200" y="4724400"/>
            <a:ext cx="82296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571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applying ANNOVA to the variables in this relationship, we found that the value of significance is &lt; 0.05. This shows that the hypothesis is accepted.</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51</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Conclusion</a:t>
            </a:r>
            <a:endParaRPr lang="en-US" sz="2800" dirty="0">
              <a:latin typeface="Times New Roman" pitchFamily="18" charset="0"/>
              <a:cs typeface="Times New Roman" pitchFamily="18" charset="0"/>
            </a:endParaRPr>
          </a:p>
        </p:txBody>
      </p:sp>
      <p:sp>
        <p:nvSpPr>
          <p:cNvPr id="19" name="Rounded Rectangle 18"/>
          <p:cNvSpPr/>
          <p:nvPr/>
        </p:nvSpPr>
        <p:spPr>
          <a:xfrm>
            <a:off x="914400" y="1828800"/>
            <a:ext cx="2514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Attitude</a:t>
            </a:r>
            <a:endParaRPr lang="en-US" dirty="0">
              <a:latin typeface="Times New Roman" pitchFamily="18" charset="0"/>
              <a:cs typeface="Times New Roman" pitchFamily="18" charset="0"/>
            </a:endParaRPr>
          </a:p>
        </p:txBody>
      </p:sp>
      <p:sp>
        <p:nvSpPr>
          <p:cNvPr id="20" name="Rounded Rectangle 19"/>
          <p:cNvSpPr/>
          <p:nvPr/>
        </p:nvSpPr>
        <p:spPr>
          <a:xfrm>
            <a:off x="5334000" y="1828800"/>
            <a:ext cx="2362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EHR Acceptance</a:t>
            </a:r>
            <a:endParaRPr lang="en-US" dirty="0">
              <a:latin typeface="Times New Roman" pitchFamily="18" charset="0"/>
              <a:cs typeface="Times New Roman" pitchFamily="18" charset="0"/>
            </a:endParaRPr>
          </a:p>
        </p:txBody>
      </p:sp>
      <p:cxnSp>
        <p:nvCxnSpPr>
          <p:cNvPr id="23" name="Straight Arrow Connector 22"/>
          <p:cNvCxnSpPr/>
          <p:nvPr/>
        </p:nvCxnSpPr>
        <p:spPr>
          <a:xfrm>
            <a:off x="3505200" y="2133600"/>
            <a:ext cx="17526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5" name="Rounded Rectangle 24"/>
          <p:cNvSpPr/>
          <p:nvPr/>
        </p:nvSpPr>
        <p:spPr>
          <a:xfrm>
            <a:off x="914400" y="3124200"/>
            <a:ext cx="2590800" cy="2438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Management Support</a:t>
            </a:r>
          </a:p>
          <a:p>
            <a:pPr algn="ctr"/>
            <a:r>
              <a:rPr lang="en-US" b="1" dirty="0" smtClean="0">
                <a:latin typeface="Times New Roman" pitchFamily="18" charset="0"/>
                <a:cs typeface="Times New Roman" pitchFamily="18" charset="0"/>
              </a:rPr>
              <a:t>Communication</a:t>
            </a:r>
          </a:p>
          <a:p>
            <a:pPr algn="ctr"/>
            <a:r>
              <a:rPr lang="en-US" b="1" dirty="0" smtClean="0">
                <a:latin typeface="Times New Roman" pitchFamily="18" charset="0"/>
                <a:cs typeface="Times New Roman" pitchFamily="18" charset="0"/>
              </a:rPr>
              <a:t>Training</a:t>
            </a:r>
          </a:p>
          <a:p>
            <a:pPr algn="ctr"/>
            <a:r>
              <a:rPr lang="en-US" dirty="0" smtClean="0">
                <a:latin typeface="Times New Roman" pitchFamily="18" charset="0"/>
                <a:cs typeface="Times New Roman" pitchFamily="18" charset="0"/>
              </a:rPr>
              <a:t>IT Infrastructure</a:t>
            </a:r>
          </a:p>
          <a:p>
            <a:pPr algn="ctr"/>
            <a:r>
              <a:rPr lang="en-US" dirty="0" smtClean="0">
                <a:latin typeface="Times New Roman" pitchFamily="18" charset="0"/>
                <a:cs typeface="Times New Roman" pitchFamily="18" charset="0"/>
              </a:rPr>
              <a:t>Prior Computer Skills</a:t>
            </a:r>
          </a:p>
          <a:p>
            <a:pPr algn="ctr"/>
            <a:r>
              <a:rPr lang="en-US" dirty="0" smtClean="0">
                <a:latin typeface="Times New Roman" pitchFamily="18" charset="0"/>
                <a:cs typeface="Times New Roman" pitchFamily="18" charset="0"/>
              </a:rPr>
              <a:t>Usefulness</a:t>
            </a:r>
          </a:p>
          <a:p>
            <a:pPr algn="ctr"/>
            <a:r>
              <a:rPr lang="en-US" dirty="0" smtClean="0">
                <a:latin typeface="Times New Roman" pitchFamily="18" charset="0"/>
                <a:cs typeface="Times New Roman" pitchFamily="18" charset="0"/>
              </a:rPr>
              <a:t>Ease of Use</a:t>
            </a:r>
            <a:endParaRPr lang="en-US" dirty="0">
              <a:latin typeface="Times New Roman" pitchFamily="18" charset="0"/>
              <a:cs typeface="Times New Roman" pitchFamily="18" charset="0"/>
            </a:endParaRPr>
          </a:p>
        </p:txBody>
      </p:sp>
      <p:cxnSp>
        <p:nvCxnSpPr>
          <p:cNvPr id="27" name="Straight Arrow Connector 26"/>
          <p:cNvCxnSpPr/>
          <p:nvPr/>
        </p:nvCxnSpPr>
        <p:spPr>
          <a:xfrm flipV="1">
            <a:off x="2057400" y="2514600"/>
            <a:ext cx="0" cy="533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8" name="Rounded Rectangle 27"/>
          <p:cNvSpPr/>
          <p:nvPr/>
        </p:nvSpPr>
        <p:spPr>
          <a:xfrm>
            <a:off x="5257800" y="3124200"/>
            <a:ext cx="2590800" cy="2438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Management Support</a:t>
            </a:r>
          </a:p>
          <a:p>
            <a:pPr algn="ctr"/>
            <a:r>
              <a:rPr lang="en-US" dirty="0" smtClean="0">
                <a:latin typeface="Times New Roman" pitchFamily="18" charset="0"/>
                <a:cs typeface="Times New Roman" pitchFamily="18" charset="0"/>
              </a:rPr>
              <a:t>Communication</a:t>
            </a:r>
          </a:p>
          <a:p>
            <a:pPr algn="ctr"/>
            <a:r>
              <a:rPr lang="en-US" dirty="0" smtClean="0">
                <a:latin typeface="Times New Roman" pitchFamily="18" charset="0"/>
                <a:cs typeface="Times New Roman" pitchFamily="18" charset="0"/>
              </a:rPr>
              <a:t>Training</a:t>
            </a:r>
          </a:p>
          <a:p>
            <a:pPr algn="ctr"/>
            <a:r>
              <a:rPr lang="en-US" dirty="0" smtClean="0">
                <a:latin typeface="Times New Roman" pitchFamily="18" charset="0"/>
                <a:cs typeface="Times New Roman" pitchFamily="18" charset="0"/>
              </a:rPr>
              <a:t>Prior Computer Skills</a:t>
            </a:r>
          </a:p>
        </p:txBody>
      </p:sp>
      <p:cxnSp>
        <p:nvCxnSpPr>
          <p:cNvPr id="29" name="Straight Arrow Connector 28"/>
          <p:cNvCxnSpPr/>
          <p:nvPr/>
        </p:nvCxnSpPr>
        <p:spPr>
          <a:xfrm flipV="1">
            <a:off x="6553200" y="2514600"/>
            <a:ext cx="0" cy="533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 name="Left Arrow 1">
            <a:hlinkClick r:id="rId3" action="ppaction://hlinksldjump"/>
          </p:cNvPr>
          <p:cNvSpPr/>
          <p:nvPr/>
        </p:nvSpPr>
        <p:spPr>
          <a:xfrm>
            <a:off x="8458200" y="6617732"/>
            <a:ext cx="228600" cy="16406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52</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Conclusion</a:t>
            </a:r>
            <a:endParaRPr lang="en-US" sz="2800" dirty="0">
              <a:latin typeface="Times New Roman" pitchFamily="18" charset="0"/>
              <a:cs typeface="Times New Roman" pitchFamily="18" charset="0"/>
            </a:endParaRPr>
          </a:p>
        </p:txBody>
      </p:sp>
      <p:sp>
        <p:nvSpPr>
          <p:cNvPr id="19" name="Rounded Rectangle 18"/>
          <p:cNvSpPr/>
          <p:nvPr/>
        </p:nvSpPr>
        <p:spPr>
          <a:xfrm>
            <a:off x="914400" y="1828800"/>
            <a:ext cx="2514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Attitude</a:t>
            </a:r>
            <a:endParaRPr lang="en-US" dirty="0">
              <a:latin typeface="Times New Roman" pitchFamily="18" charset="0"/>
              <a:cs typeface="Times New Roman" pitchFamily="18" charset="0"/>
            </a:endParaRPr>
          </a:p>
        </p:txBody>
      </p:sp>
      <p:sp>
        <p:nvSpPr>
          <p:cNvPr id="20" name="Rounded Rectangle 19"/>
          <p:cNvSpPr/>
          <p:nvPr/>
        </p:nvSpPr>
        <p:spPr>
          <a:xfrm>
            <a:off x="5334000" y="1828800"/>
            <a:ext cx="2362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EHR Acceptance</a:t>
            </a:r>
            <a:endParaRPr lang="en-US" dirty="0">
              <a:latin typeface="Times New Roman" pitchFamily="18" charset="0"/>
              <a:cs typeface="Times New Roman" pitchFamily="18" charset="0"/>
            </a:endParaRPr>
          </a:p>
        </p:txBody>
      </p:sp>
      <p:cxnSp>
        <p:nvCxnSpPr>
          <p:cNvPr id="23" name="Straight Arrow Connector 22"/>
          <p:cNvCxnSpPr/>
          <p:nvPr/>
        </p:nvCxnSpPr>
        <p:spPr>
          <a:xfrm>
            <a:off x="3505200" y="2133600"/>
            <a:ext cx="17526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5" name="Rounded Rectangle 24"/>
          <p:cNvSpPr/>
          <p:nvPr/>
        </p:nvSpPr>
        <p:spPr>
          <a:xfrm>
            <a:off x="914400" y="3124200"/>
            <a:ext cx="2590800" cy="2438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Management Support</a:t>
            </a:r>
          </a:p>
          <a:p>
            <a:pPr algn="ctr"/>
            <a:r>
              <a:rPr lang="en-US" b="1" dirty="0" smtClean="0">
                <a:latin typeface="Times New Roman" pitchFamily="18" charset="0"/>
                <a:cs typeface="Times New Roman" pitchFamily="18" charset="0"/>
              </a:rPr>
              <a:t>Communication</a:t>
            </a:r>
          </a:p>
          <a:p>
            <a:pPr algn="ctr"/>
            <a:r>
              <a:rPr lang="en-US" b="1" dirty="0" smtClean="0">
                <a:latin typeface="Times New Roman" pitchFamily="18" charset="0"/>
                <a:cs typeface="Times New Roman" pitchFamily="18" charset="0"/>
              </a:rPr>
              <a:t>Training</a:t>
            </a:r>
          </a:p>
          <a:p>
            <a:pPr algn="ctr"/>
            <a:r>
              <a:rPr lang="en-US" dirty="0" smtClean="0">
                <a:latin typeface="Times New Roman" pitchFamily="18" charset="0"/>
                <a:cs typeface="Times New Roman" pitchFamily="18" charset="0"/>
              </a:rPr>
              <a:t>IT Infrastructure</a:t>
            </a:r>
          </a:p>
          <a:p>
            <a:pPr algn="ctr"/>
            <a:r>
              <a:rPr lang="en-US" dirty="0" smtClean="0">
                <a:latin typeface="Times New Roman" pitchFamily="18" charset="0"/>
                <a:cs typeface="Times New Roman" pitchFamily="18" charset="0"/>
              </a:rPr>
              <a:t>Prior Computer Skills</a:t>
            </a:r>
          </a:p>
          <a:p>
            <a:pPr algn="ctr"/>
            <a:r>
              <a:rPr lang="en-US" dirty="0" smtClean="0">
                <a:latin typeface="Times New Roman" pitchFamily="18" charset="0"/>
                <a:cs typeface="Times New Roman" pitchFamily="18" charset="0"/>
              </a:rPr>
              <a:t>Usefulness</a:t>
            </a:r>
          </a:p>
          <a:p>
            <a:pPr algn="ctr"/>
            <a:r>
              <a:rPr lang="en-US" dirty="0" smtClean="0">
                <a:latin typeface="Times New Roman" pitchFamily="18" charset="0"/>
                <a:cs typeface="Times New Roman" pitchFamily="18" charset="0"/>
              </a:rPr>
              <a:t>Ease of Use</a:t>
            </a:r>
            <a:endParaRPr lang="en-US" dirty="0">
              <a:latin typeface="Times New Roman" pitchFamily="18" charset="0"/>
              <a:cs typeface="Times New Roman" pitchFamily="18" charset="0"/>
            </a:endParaRPr>
          </a:p>
        </p:txBody>
      </p:sp>
      <p:cxnSp>
        <p:nvCxnSpPr>
          <p:cNvPr id="27" name="Straight Arrow Connector 26"/>
          <p:cNvCxnSpPr/>
          <p:nvPr/>
        </p:nvCxnSpPr>
        <p:spPr>
          <a:xfrm flipV="1">
            <a:off x="2057400" y="2514600"/>
            <a:ext cx="0" cy="533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8" name="Rounded Rectangle 27"/>
          <p:cNvSpPr/>
          <p:nvPr/>
        </p:nvSpPr>
        <p:spPr>
          <a:xfrm>
            <a:off x="5257800" y="3124200"/>
            <a:ext cx="2590800" cy="2438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Management Support</a:t>
            </a:r>
          </a:p>
          <a:p>
            <a:pPr algn="ctr"/>
            <a:r>
              <a:rPr lang="en-US" dirty="0" smtClean="0">
                <a:latin typeface="Times New Roman" pitchFamily="18" charset="0"/>
                <a:cs typeface="Times New Roman" pitchFamily="18" charset="0"/>
              </a:rPr>
              <a:t>Communication</a:t>
            </a:r>
          </a:p>
          <a:p>
            <a:pPr algn="ctr"/>
            <a:r>
              <a:rPr lang="en-US" dirty="0" smtClean="0">
                <a:latin typeface="Times New Roman" pitchFamily="18" charset="0"/>
                <a:cs typeface="Times New Roman" pitchFamily="18" charset="0"/>
              </a:rPr>
              <a:t>Training</a:t>
            </a:r>
          </a:p>
          <a:p>
            <a:pPr algn="ctr"/>
            <a:r>
              <a:rPr lang="en-US" dirty="0" smtClean="0">
                <a:latin typeface="Times New Roman" pitchFamily="18" charset="0"/>
                <a:cs typeface="Times New Roman" pitchFamily="18" charset="0"/>
              </a:rPr>
              <a:t>Prior Computer Skills</a:t>
            </a:r>
          </a:p>
        </p:txBody>
      </p:sp>
      <p:cxnSp>
        <p:nvCxnSpPr>
          <p:cNvPr id="29" name="Straight Arrow Connector 28"/>
          <p:cNvCxnSpPr/>
          <p:nvPr/>
        </p:nvCxnSpPr>
        <p:spPr>
          <a:xfrm flipV="1">
            <a:off x="6553200" y="2514600"/>
            <a:ext cx="0" cy="533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 name="Left Arrow 1">
            <a:hlinkClick r:id="rId3" action="ppaction://hlinksldjump"/>
          </p:cNvPr>
          <p:cNvSpPr/>
          <p:nvPr/>
        </p:nvSpPr>
        <p:spPr>
          <a:xfrm>
            <a:off x="8458200" y="6617732"/>
            <a:ext cx="228600" cy="16406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41300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wipe(down)">
                                      <p:cBhvr>
                                        <p:cTn id="7" dur="580">
                                          <p:stCondLst>
                                            <p:cond delay="0"/>
                                          </p:stCondLst>
                                        </p:cTn>
                                        <p:tgtEl>
                                          <p:spTgt spid="25">
                                            <p:txEl>
                                              <p:pRg st="0" end="0"/>
                                            </p:txEl>
                                          </p:spTgt>
                                        </p:tgtEl>
                                      </p:cBhvr>
                                    </p:animEffect>
                                    <p:anim calcmode="lin" valueType="num">
                                      <p:cBhvr>
                                        <p:cTn id="8" dur="1822" tmFilter="0,0; 0.14,0.36; 0.43,0.73; 0.71,0.91; 1.0,1.0">
                                          <p:stCondLst>
                                            <p:cond delay="0"/>
                                          </p:stCondLst>
                                        </p:cTn>
                                        <p:tgtEl>
                                          <p:spTgt spid="2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5">
                                            <p:txEl>
                                              <p:pRg st="0" end="0"/>
                                            </p:txEl>
                                          </p:spTgt>
                                        </p:tgtEl>
                                      </p:cBhvr>
                                      <p:to x="100000" y="60000"/>
                                    </p:animScale>
                                    <p:animScale>
                                      <p:cBhvr>
                                        <p:cTn id="14" dur="166" decel="50000">
                                          <p:stCondLst>
                                            <p:cond delay="676"/>
                                          </p:stCondLst>
                                        </p:cTn>
                                        <p:tgtEl>
                                          <p:spTgt spid="25">
                                            <p:txEl>
                                              <p:pRg st="0" end="0"/>
                                            </p:txEl>
                                          </p:spTgt>
                                        </p:tgtEl>
                                      </p:cBhvr>
                                      <p:to x="100000" y="100000"/>
                                    </p:animScale>
                                    <p:animScale>
                                      <p:cBhvr>
                                        <p:cTn id="15" dur="26">
                                          <p:stCondLst>
                                            <p:cond delay="1312"/>
                                          </p:stCondLst>
                                        </p:cTn>
                                        <p:tgtEl>
                                          <p:spTgt spid="25">
                                            <p:txEl>
                                              <p:pRg st="0" end="0"/>
                                            </p:txEl>
                                          </p:spTgt>
                                        </p:tgtEl>
                                      </p:cBhvr>
                                      <p:to x="100000" y="80000"/>
                                    </p:animScale>
                                    <p:animScale>
                                      <p:cBhvr>
                                        <p:cTn id="16" dur="166" decel="50000">
                                          <p:stCondLst>
                                            <p:cond delay="1338"/>
                                          </p:stCondLst>
                                        </p:cTn>
                                        <p:tgtEl>
                                          <p:spTgt spid="25">
                                            <p:txEl>
                                              <p:pRg st="0" end="0"/>
                                            </p:txEl>
                                          </p:spTgt>
                                        </p:tgtEl>
                                      </p:cBhvr>
                                      <p:to x="100000" y="100000"/>
                                    </p:animScale>
                                    <p:animScale>
                                      <p:cBhvr>
                                        <p:cTn id="17" dur="26">
                                          <p:stCondLst>
                                            <p:cond delay="1642"/>
                                          </p:stCondLst>
                                        </p:cTn>
                                        <p:tgtEl>
                                          <p:spTgt spid="25">
                                            <p:txEl>
                                              <p:pRg st="0" end="0"/>
                                            </p:txEl>
                                          </p:spTgt>
                                        </p:tgtEl>
                                      </p:cBhvr>
                                      <p:to x="100000" y="90000"/>
                                    </p:animScale>
                                    <p:animScale>
                                      <p:cBhvr>
                                        <p:cTn id="18" dur="166" decel="50000">
                                          <p:stCondLst>
                                            <p:cond delay="1668"/>
                                          </p:stCondLst>
                                        </p:cTn>
                                        <p:tgtEl>
                                          <p:spTgt spid="25">
                                            <p:txEl>
                                              <p:pRg st="0" end="0"/>
                                            </p:txEl>
                                          </p:spTgt>
                                        </p:tgtEl>
                                      </p:cBhvr>
                                      <p:to x="100000" y="100000"/>
                                    </p:animScale>
                                    <p:animScale>
                                      <p:cBhvr>
                                        <p:cTn id="19" dur="26">
                                          <p:stCondLst>
                                            <p:cond delay="1808"/>
                                          </p:stCondLst>
                                        </p:cTn>
                                        <p:tgtEl>
                                          <p:spTgt spid="25">
                                            <p:txEl>
                                              <p:pRg st="0" end="0"/>
                                            </p:txEl>
                                          </p:spTgt>
                                        </p:tgtEl>
                                      </p:cBhvr>
                                      <p:to x="100000" y="95000"/>
                                    </p:animScale>
                                    <p:animScale>
                                      <p:cBhvr>
                                        <p:cTn id="20" dur="166" decel="50000">
                                          <p:stCondLst>
                                            <p:cond delay="1834"/>
                                          </p:stCondLst>
                                        </p:cTn>
                                        <p:tgtEl>
                                          <p:spTgt spid="25">
                                            <p:txEl>
                                              <p:pRg st="0" end="0"/>
                                            </p:txEl>
                                          </p:spTgt>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25">
                                            <p:txEl>
                                              <p:pRg st="1" end="1"/>
                                            </p:txEl>
                                          </p:spTgt>
                                        </p:tgtEl>
                                        <p:attrNameLst>
                                          <p:attrName>style.visibility</p:attrName>
                                        </p:attrNameLst>
                                      </p:cBhvr>
                                      <p:to>
                                        <p:strVal val="visible"/>
                                      </p:to>
                                    </p:set>
                                    <p:animEffect transition="in" filter="wipe(down)">
                                      <p:cBhvr>
                                        <p:cTn id="24" dur="580">
                                          <p:stCondLst>
                                            <p:cond delay="0"/>
                                          </p:stCondLst>
                                        </p:cTn>
                                        <p:tgtEl>
                                          <p:spTgt spid="25">
                                            <p:txEl>
                                              <p:pRg st="1" end="1"/>
                                            </p:txEl>
                                          </p:spTgt>
                                        </p:tgtEl>
                                      </p:cBhvr>
                                    </p:animEffect>
                                    <p:anim calcmode="lin" valueType="num">
                                      <p:cBhvr>
                                        <p:cTn id="25" dur="1822" tmFilter="0,0; 0.14,0.36; 0.43,0.73; 0.71,0.91; 1.0,1.0">
                                          <p:stCondLst>
                                            <p:cond delay="0"/>
                                          </p:stCondLst>
                                        </p:cTn>
                                        <p:tgtEl>
                                          <p:spTgt spid="25">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25">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25">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25">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25">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25">
                                            <p:txEl>
                                              <p:pRg st="1" end="1"/>
                                            </p:txEl>
                                          </p:spTgt>
                                        </p:tgtEl>
                                      </p:cBhvr>
                                      <p:to x="100000" y="60000"/>
                                    </p:animScale>
                                    <p:animScale>
                                      <p:cBhvr>
                                        <p:cTn id="31" dur="166" decel="50000">
                                          <p:stCondLst>
                                            <p:cond delay="676"/>
                                          </p:stCondLst>
                                        </p:cTn>
                                        <p:tgtEl>
                                          <p:spTgt spid="25">
                                            <p:txEl>
                                              <p:pRg st="1" end="1"/>
                                            </p:txEl>
                                          </p:spTgt>
                                        </p:tgtEl>
                                      </p:cBhvr>
                                      <p:to x="100000" y="100000"/>
                                    </p:animScale>
                                    <p:animScale>
                                      <p:cBhvr>
                                        <p:cTn id="32" dur="26">
                                          <p:stCondLst>
                                            <p:cond delay="1312"/>
                                          </p:stCondLst>
                                        </p:cTn>
                                        <p:tgtEl>
                                          <p:spTgt spid="25">
                                            <p:txEl>
                                              <p:pRg st="1" end="1"/>
                                            </p:txEl>
                                          </p:spTgt>
                                        </p:tgtEl>
                                      </p:cBhvr>
                                      <p:to x="100000" y="80000"/>
                                    </p:animScale>
                                    <p:animScale>
                                      <p:cBhvr>
                                        <p:cTn id="33" dur="166" decel="50000">
                                          <p:stCondLst>
                                            <p:cond delay="1338"/>
                                          </p:stCondLst>
                                        </p:cTn>
                                        <p:tgtEl>
                                          <p:spTgt spid="25">
                                            <p:txEl>
                                              <p:pRg st="1" end="1"/>
                                            </p:txEl>
                                          </p:spTgt>
                                        </p:tgtEl>
                                      </p:cBhvr>
                                      <p:to x="100000" y="100000"/>
                                    </p:animScale>
                                    <p:animScale>
                                      <p:cBhvr>
                                        <p:cTn id="34" dur="26">
                                          <p:stCondLst>
                                            <p:cond delay="1642"/>
                                          </p:stCondLst>
                                        </p:cTn>
                                        <p:tgtEl>
                                          <p:spTgt spid="25">
                                            <p:txEl>
                                              <p:pRg st="1" end="1"/>
                                            </p:txEl>
                                          </p:spTgt>
                                        </p:tgtEl>
                                      </p:cBhvr>
                                      <p:to x="100000" y="90000"/>
                                    </p:animScale>
                                    <p:animScale>
                                      <p:cBhvr>
                                        <p:cTn id="35" dur="166" decel="50000">
                                          <p:stCondLst>
                                            <p:cond delay="1668"/>
                                          </p:stCondLst>
                                        </p:cTn>
                                        <p:tgtEl>
                                          <p:spTgt spid="25">
                                            <p:txEl>
                                              <p:pRg st="1" end="1"/>
                                            </p:txEl>
                                          </p:spTgt>
                                        </p:tgtEl>
                                      </p:cBhvr>
                                      <p:to x="100000" y="100000"/>
                                    </p:animScale>
                                    <p:animScale>
                                      <p:cBhvr>
                                        <p:cTn id="36" dur="26">
                                          <p:stCondLst>
                                            <p:cond delay="1808"/>
                                          </p:stCondLst>
                                        </p:cTn>
                                        <p:tgtEl>
                                          <p:spTgt spid="25">
                                            <p:txEl>
                                              <p:pRg st="1" end="1"/>
                                            </p:txEl>
                                          </p:spTgt>
                                        </p:tgtEl>
                                      </p:cBhvr>
                                      <p:to x="100000" y="95000"/>
                                    </p:animScale>
                                    <p:animScale>
                                      <p:cBhvr>
                                        <p:cTn id="37" dur="166" decel="50000">
                                          <p:stCondLst>
                                            <p:cond delay="1834"/>
                                          </p:stCondLst>
                                        </p:cTn>
                                        <p:tgtEl>
                                          <p:spTgt spid="25">
                                            <p:txEl>
                                              <p:pRg st="1" end="1"/>
                                            </p:txEl>
                                          </p:spTgt>
                                        </p:tgtEl>
                                      </p:cBhvr>
                                      <p:to x="100000" y="100000"/>
                                    </p:animScale>
                                  </p:childTnLst>
                                </p:cTn>
                              </p:par>
                            </p:childTnLst>
                          </p:cTn>
                        </p:par>
                        <p:par>
                          <p:cTn id="38" fill="hold">
                            <p:stCondLst>
                              <p:cond delay="4000"/>
                            </p:stCondLst>
                            <p:childTnLst>
                              <p:par>
                                <p:cTn id="39" presetID="26" presetClass="entr" presetSubtype="0" fill="hold" nodeType="afterEffect">
                                  <p:stCondLst>
                                    <p:cond delay="0"/>
                                  </p:stCondLst>
                                  <p:childTnLst>
                                    <p:set>
                                      <p:cBhvr>
                                        <p:cTn id="40" dur="1" fill="hold">
                                          <p:stCondLst>
                                            <p:cond delay="0"/>
                                          </p:stCondLst>
                                        </p:cTn>
                                        <p:tgtEl>
                                          <p:spTgt spid="25">
                                            <p:txEl>
                                              <p:pRg st="2" end="2"/>
                                            </p:txEl>
                                          </p:spTgt>
                                        </p:tgtEl>
                                        <p:attrNameLst>
                                          <p:attrName>style.visibility</p:attrName>
                                        </p:attrNameLst>
                                      </p:cBhvr>
                                      <p:to>
                                        <p:strVal val="visible"/>
                                      </p:to>
                                    </p:set>
                                    <p:animEffect transition="in" filter="wipe(down)">
                                      <p:cBhvr>
                                        <p:cTn id="41" dur="580">
                                          <p:stCondLst>
                                            <p:cond delay="0"/>
                                          </p:stCondLst>
                                        </p:cTn>
                                        <p:tgtEl>
                                          <p:spTgt spid="25">
                                            <p:txEl>
                                              <p:pRg st="2" end="2"/>
                                            </p:txEl>
                                          </p:spTgt>
                                        </p:tgtEl>
                                      </p:cBhvr>
                                    </p:animEffect>
                                    <p:anim calcmode="lin" valueType="num">
                                      <p:cBhvr>
                                        <p:cTn id="42" dur="1822" tmFilter="0,0; 0.14,0.36; 0.43,0.73; 0.71,0.91; 1.0,1.0">
                                          <p:stCondLst>
                                            <p:cond delay="0"/>
                                          </p:stCondLst>
                                        </p:cTn>
                                        <p:tgtEl>
                                          <p:spTgt spid="25">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5">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5">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5">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5">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25">
                                            <p:txEl>
                                              <p:pRg st="2" end="2"/>
                                            </p:txEl>
                                          </p:spTgt>
                                        </p:tgtEl>
                                      </p:cBhvr>
                                      <p:to x="100000" y="60000"/>
                                    </p:animScale>
                                    <p:animScale>
                                      <p:cBhvr>
                                        <p:cTn id="48" dur="166" decel="50000">
                                          <p:stCondLst>
                                            <p:cond delay="676"/>
                                          </p:stCondLst>
                                        </p:cTn>
                                        <p:tgtEl>
                                          <p:spTgt spid="25">
                                            <p:txEl>
                                              <p:pRg st="2" end="2"/>
                                            </p:txEl>
                                          </p:spTgt>
                                        </p:tgtEl>
                                      </p:cBhvr>
                                      <p:to x="100000" y="100000"/>
                                    </p:animScale>
                                    <p:animScale>
                                      <p:cBhvr>
                                        <p:cTn id="49" dur="26">
                                          <p:stCondLst>
                                            <p:cond delay="1312"/>
                                          </p:stCondLst>
                                        </p:cTn>
                                        <p:tgtEl>
                                          <p:spTgt spid="25">
                                            <p:txEl>
                                              <p:pRg st="2" end="2"/>
                                            </p:txEl>
                                          </p:spTgt>
                                        </p:tgtEl>
                                      </p:cBhvr>
                                      <p:to x="100000" y="80000"/>
                                    </p:animScale>
                                    <p:animScale>
                                      <p:cBhvr>
                                        <p:cTn id="50" dur="166" decel="50000">
                                          <p:stCondLst>
                                            <p:cond delay="1338"/>
                                          </p:stCondLst>
                                        </p:cTn>
                                        <p:tgtEl>
                                          <p:spTgt spid="25">
                                            <p:txEl>
                                              <p:pRg st="2" end="2"/>
                                            </p:txEl>
                                          </p:spTgt>
                                        </p:tgtEl>
                                      </p:cBhvr>
                                      <p:to x="100000" y="100000"/>
                                    </p:animScale>
                                    <p:animScale>
                                      <p:cBhvr>
                                        <p:cTn id="51" dur="26">
                                          <p:stCondLst>
                                            <p:cond delay="1642"/>
                                          </p:stCondLst>
                                        </p:cTn>
                                        <p:tgtEl>
                                          <p:spTgt spid="25">
                                            <p:txEl>
                                              <p:pRg st="2" end="2"/>
                                            </p:txEl>
                                          </p:spTgt>
                                        </p:tgtEl>
                                      </p:cBhvr>
                                      <p:to x="100000" y="90000"/>
                                    </p:animScale>
                                    <p:animScale>
                                      <p:cBhvr>
                                        <p:cTn id="52" dur="166" decel="50000">
                                          <p:stCondLst>
                                            <p:cond delay="1668"/>
                                          </p:stCondLst>
                                        </p:cTn>
                                        <p:tgtEl>
                                          <p:spTgt spid="25">
                                            <p:txEl>
                                              <p:pRg st="2" end="2"/>
                                            </p:txEl>
                                          </p:spTgt>
                                        </p:tgtEl>
                                      </p:cBhvr>
                                      <p:to x="100000" y="100000"/>
                                    </p:animScale>
                                    <p:animScale>
                                      <p:cBhvr>
                                        <p:cTn id="53" dur="26">
                                          <p:stCondLst>
                                            <p:cond delay="1808"/>
                                          </p:stCondLst>
                                        </p:cTn>
                                        <p:tgtEl>
                                          <p:spTgt spid="25">
                                            <p:txEl>
                                              <p:pRg st="2" end="2"/>
                                            </p:txEl>
                                          </p:spTgt>
                                        </p:tgtEl>
                                      </p:cBhvr>
                                      <p:to x="100000" y="95000"/>
                                    </p:animScale>
                                    <p:animScale>
                                      <p:cBhvr>
                                        <p:cTn id="54" dur="166" decel="50000">
                                          <p:stCondLst>
                                            <p:cond delay="1834"/>
                                          </p:stCondLst>
                                        </p:cTn>
                                        <p:tgtEl>
                                          <p:spTgt spid="25">
                                            <p:txEl>
                                              <p:pRg st="2" end="2"/>
                                            </p:txEl>
                                          </p:spTgt>
                                        </p:tgtEl>
                                      </p:cBhvr>
                                      <p:to x="100000" y="100000"/>
                                    </p:animScale>
                                  </p:childTnLst>
                                </p:cTn>
                              </p:par>
                            </p:childTnLst>
                          </p:cTn>
                        </p:par>
                        <p:par>
                          <p:cTn id="55" fill="hold">
                            <p:stCondLst>
                              <p:cond delay="6000"/>
                            </p:stCondLst>
                            <p:childTnLst>
                              <p:par>
                                <p:cTn id="56" presetID="42" presetClass="entr" presetSubtype="0" fill="hold" nodeType="afterEffect">
                                  <p:stCondLst>
                                    <p:cond delay="0"/>
                                  </p:stCondLst>
                                  <p:childTnLst>
                                    <p:set>
                                      <p:cBhvr>
                                        <p:cTn id="57" dur="1" fill="hold">
                                          <p:stCondLst>
                                            <p:cond delay="0"/>
                                          </p:stCondLst>
                                        </p:cTn>
                                        <p:tgtEl>
                                          <p:spTgt spid="28">
                                            <p:txEl>
                                              <p:pRg st="0" end="0"/>
                                            </p:txEl>
                                          </p:spTgt>
                                        </p:tgtEl>
                                        <p:attrNameLst>
                                          <p:attrName>style.visibility</p:attrName>
                                        </p:attrNameLst>
                                      </p:cBhvr>
                                      <p:to>
                                        <p:strVal val="visible"/>
                                      </p:to>
                                    </p:set>
                                    <p:animEffect transition="in" filter="fade">
                                      <p:cBhvr>
                                        <p:cTn id="58" dur="1000"/>
                                        <p:tgtEl>
                                          <p:spTgt spid="28">
                                            <p:txEl>
                                              <p:pRg st="0" end="0"/>
                                            </p:txEl>
                                          </p:spTgt>
                                        </p:tgtEl>
                                      </p:cBhvr>
                                    </p:animEffect>
                                    <p:anim calcmode="lin" valueType="num">
                                      <p:cBhvr>
                                        <p:cTn id="59"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60"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53</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Conclusion</a:t>
            </a:r>
            <a:endParaRPr lang="en-US" sz="2800" dirty="0">
              <a:latin typeface="Times New Roman" pitchFamily="18" charset="0"/>
              <a:cs typeface="Times New Roman" pitchFamily="18" charset="0"/>
            </a:endParaRPr>
          </a:p>
        </p:txBody>
      </p:sp>
      <p:sp>
        <p:nvSpPr>
          <p:cNvPr id="11" name="TextBox 10"/>
          <p:cNvSpPr txBox="1"/>
          <p:nvPr/>
        </p:nvSpPr>
        <p:spPr>
          <a:xfrm>
            <a:off x="533400" y="1371600"/>
            <a:ext cx="7924800" cy="4370427"/>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Facilitators</a:t>
            </a:r>
          </a:p>
          <a:p>
            <a:pPr algn="ctr">
              <a:buFont typeface="Arial" pitchFamily="34" charset="0"/>
              <a:buChar char="•"/>
            </a:pPr>
            <a:r>
              <a:rPr lang="en-US" sz="2000" dirty="0" smtClean="0">
                <a:latin typeface="Times New Roman" pitchFamily="18" charset="0"/>
                <a:cs typeface="Times New Roman" pitchFamily="18" charset="0"/>
              </a:rPr>
              <a:t>Management Support</a:t>
            </a:r>
          </a:p>
          <a:p>
            <a:pPr algn="ctr">
              <a:buFont typeface="Arial" pitchFamily="34" charset="0"/>
              <a:buChar char="•"/>
            </a:pPr>
            <a:r>
              <a:rPr lang="en-US" sz="2000" dirty="0" smtClean="0">
                <a:latin typeface="Times New Roman" pitchFamily="18" charset="0"/>
                <a:cs typeface="Times New Roman" pitchFamily="18" charset="0"/>
              </a:rPr>
              <a:t>Communication</a:t>
            </a:r>
          </a:p>
          <a:p>
            <a:pPr algn="ctr">
              <a:buFont typeface="Arial" pitchFamily="34" charset="0"/>
              <a:buChar char="•"/>
            </a:pPr>
            <a:r>
              <a:rPr lang="en-US" sz="2000" dirty="0" smtClean="0">
                <a:latin typeface="Times New Roman" pitchFamily="18" charset="0"/>
                <a:cs typeface="Times New Roman" pitchFamily="18" charset="0"/>
              </a:rPr>
              <a:t>Training</a:t>
            </a:r>
          </a:p>
          <a:p>
            <a:pPr algn="ctr">
              <a:buFont typeface="Arial" pitchFamily="34" charset="0"/>
              <a:buChar char="•"/>
            </a:pPr>
            <a:r>
              <a:rPr lang="en-US" sz="2000" dirty="0" smtClean="0">
                <a:latin typeface="Times New Roman" pitchFamily="18" charset="0"/>
                <a:cs typeface="Times New Roman" pitchFamily="18" charset="0"/>
              </a:rPr>
              <a:t>IT Infrastructure</a:t>
            </a:r>
          </a:p>
          <a:p>
            <a:pPr algn="ctr">
              <a:buFont typeface="Arial" pitchFamily="34" charset="0"/>
              <a:buChar char="•"/>
            </a:pPr>
            <a:r>
              <a:rPr lang="en-US" sz="2000" dirty="0" smtClean="0">
                <a:latin typeface="Times New Roman" pitchFamily="18" charset="0"/>
                <a:cs typeface="Times New Roman" pitchFamily="18" charset="0"/>
              </a:rPr>
              <a:t>Prior Computer Skills</a:t>
            </a:r>
          </a:p>
          <a:p>
            <a:pPr algn="ctr">
              <a:buFont typeface="Arial" pitchFamily="34" charset="0"/>
              <a:buChar char="•"/>
            </a:pPr>
            <a:r>
              <a:rPr lang="en-US" sz="2000" dirty="0" smtClean="0">
                <a:latin typeface="Times New Roman" pitchFamily="18" charset="0"/>
                <a:cs typeface="Times New Roman" pitchFamily="18" charset="0"/>
              </a:rPr>
              <a:t>Usefulness</a:t>
            </a:r>
          </a:p>
          <a:p>
            <a:pPr algn="ctr">
              <a:buFont typeface="Arial" pitchFamily="34" charset="0"/>
              <a:buChar char="•"/>
            </a:pPr>
            <a:r>
              <a:rPr lang="en-US" sz="2000" dirty="0" smtClean="0">
                <a:latin typeface="Times New Roman" pitchFamily="18" charset="0"/>
                <a:cs typeface="Times New Roman" pitchFamily="18" charset="0"/>
              </a:rPr>
              <a:t>Ease of Use</a:t>
            </a:r>
          </a:p>
          <a:p>
            <a:pPr algn="ctr">
              <a:buFont typeface="Arial" pitchFamily="34" charset="0"/>
              <a:buChar char="•"/>
            </a:pPr>
            <a:r>
              <a:rPr lang="en-US" sz="2000" dirty="0" smtClean="0">
                <a:latin typeface="Times New Roman" pitchFamily="18" charset="0"/>
                <a:cs typeface="Times New Roman" pitchFamily="18" charset="0"/>
              </a:rPr>
              <a:t>Attitude</a:t>
            </a:r>
          </a:p>
          <a:p>
            <a:pPr algn="ctr"/>
            <a:endParaRPr lang="en-US" sz="2000"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Barriers</a:t>
            </a:r>
          </a:p>
          <a:p>
            <a:pPr algn="ctr">
              <a:buFont typeface="Arial" pitchFamily="34" charset="0"/>
              <a:buChar char="•"/>
            </a:pPr>
            <a:r>
              <a:rPr lang="en-US" sz="2000" dirty="0" smtClean="0">
                <a:latin typeface="Times New Roman" pitchFamily="18" charset="0"/>
                <a:cs typeface="Times New Roman" pitchFamily="18" charset="0"/>
              </a:rPr>
              <a:t>Professional Autonomy</a:t>
            </a:r>
          </a:p>
          <a:p>
            <a:pPr algn="ctr">
              <a:buFont typeface="Arial" pitchFamily="34" charset="0"/>
              <a:buChar char="•"/>
            </a:pPr>
            <a:r>
              <a:rPr lang="en-US" sz="2000" dirty="0" smtClean="0">
                <a:latin typeface="Times New Roman" pitchFamily="18" charset="0"/>
                <a:cs typeface="Times New Roman" pitchFamily="18" charset="0"/>
              </a:rPr>
              <a:t>Time</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54</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Conclusion</a:t>
            </a:r>
            <a:endParaRPr lang="en-US" sz="2800" dirty="0">
              <a:latin typeface="Times New Roman" pitchFamily="18" charset="0"/>
              <a:cs typeface="Times New Roman" pitchFamily="18" charset="0"/>
            </a:endParaRPr>
          </a:p>
        </p:txBody>
      </p:sp>
      <p:sp>
        <p:nvSpPr>
          <p:cNvPr id="11" name="TextBox 10"/>
          <p:cNvSpPr txBox="1"/>
          <p:nvPr/>
        </p:nvSpPr>
        <p:spPr>
          <a:xfrm>
            <a:off x="1219200" y="1447800"/>
            <a:ext cx="6934200" cy="4062651"/>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Lessons Learned</a:t>
            </a:r>
          </a:p>
          <a:p>
            <a:pPr lvl="0" algn="ctr"/>
            <a:r>
              <a:rPr lang="en-US" sz="2000" dirty="0" smtClean="0">
                <a:latin typeface="Times New Roman" pitchFamily="18" charset="0"/>
                <a:cs typeface="Times New Roman" pitchFamily="18" charset="0"/>
              </a:rPr>
              <a:t>Success of Implementation is directly related to end user interest and commitment.</a:t>
            </a:r>
          </a:p>
          <a:p>
            <a:pPr lvl="0" algn="ctr"/>
            <a:r>
              <a:rPr lang="en-US" sz="2000" dirty="0" smtClean="0">
                <a:latin typeface="Times New Roman" pitchFamily="18" charset="0"/>
                <a:cs typeface="Times New Roman" pitchFamily="18" charset="0"/>
              </a:rPr>
              <a:t>Workflow changes/ clinical transformation is difficult in established locations.</a:t>
            </a:r>
          </a:p>
          <a:p>
            <a:pPr lvl="0" algn="ctr"/>
            <a:r>
              <a:rPr lang="en-US" sz="2000" dirty="0" smtClean="0">
                <a:latin typeface="Times New Roman" pitchFamily="18" charset="0"/>
                <a:cs typeface="Times New Roman" pitchFamily="18" charset="0"/>
              </a:rPr>
              <a:t>IT support team with sound technical and functional knowledge should be on site.</a:t>
            </a:r>
          </a:p>
          <a:p>
            <a:pPr lvl="0" algn="ctr"/>
            <a:r>
              <a:rPr lang="en-US" sz="2000" dirty="0" smtClean="0">
                <a:latin typeface="Times New Roman" pitchFamily="18" charset="0"/>
                <a:cs typeface="Times New Roman" pitchFamily="18" charset="0"/>
              </a:rPr>
              <a:t>Lack of communication about vision &amp; benefits creates ambiguity in the minds of users.</a:t>
            </a:r>
          </a:p>
          <a:p>
            <a:pPr lvl="0" algn="ctr"/>
            <a:r>
              <a:rPr lang="en-US" sz="2000" dirty="0" smtClean="0">
                <a:latin typeface="Times New Roman" pitchFamily="18" charset="0"/>
                <a:cs typeface="Times New Roman" pitchFamily="18" charset="0"/>
              </a:rPr>
              <a:t>Lack of infrastructure makes the users irritated.</a:t>
            </a:r>
          </a:p>
          <a:p>
            <a:pPr lvl="0" algn="ctr"/>
            <a:r>
              <a:rPr lang="en-US" sz="2000" dirty="0" smtClean="0">
                <a:latin typeface="Times New Roman" pitchFamily="18" charset="0"/>
                <a:cs typeface="Times New Roman" pitchFamily="18" charset="0"/>
              </a:rPr>
              <a:t>According to physicians more time is consumed in making records in the system.</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55</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Recommendations</a:t>
            </a:r>
            <a:endParaRPr lang="en-US" sz="2800" dirty="0">
              <a:latin typeface="Times New Roman" pitchFamily="18" charset="0"/>
              <a:cs typeface="Times New Roman" pitchFamily="18" charset="0"/>
            </a:endParaRPr>
          </a:p>
        </p:txBody>
      </p:sp>
      <p:sp>
        <p:nvSpPr>
          <p:cNvPr id="9217" name="Rectangle 1"/>
          <p:cNvSpPr>
            <a:spLocks noChangeArrowheads="1"/>
          </p:cNvSpPr>
          <p:nvPr/>
        </p:nvSpPr>
        <p:spPr bwMode="auto">
          <a:xfrm>
            <a:off x="609600" y="1600200"/>
            <a:ext cx="80772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685800" algn="l"/>
              </a:tabLst>
            </a:pPr>
            <a:r>
              <a:rPr kumimoji="0" lang="en-US" altLang="zh-C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communicate the Vision in detail to the users.</a:t>
            </a:r>
          </a:p>
          <a:p>
            <a:pPr marL="0" marR="0" lvl="0" indent="0" algn="ctr" defTabSz="914400" rtl="0" eaLnBrk="1" fontAlgn="base" latinLnBrk="0" hangingPunct="1">
              <a:lnSpc>
                <a:spcPct val="100000"/>
              </a:lnSpc>
              <a:spcBef>
                <a:spcPct val="0"/>
              </a:spcBef>
              <a:spcAft>
                <a:spcPct val="0"/>
              </a:spcAft>
              <a:buClrTx/>
              <a:buSzTx/>
              <a:buFont typeface="Arial" pitchFamily="34" charset="0"/>
              <a:buChar char="•"/>
              <a:tabLst>
                <a:tab pos="685800" algn="l"/>
              </a:tabLst>
            </a:pPr>
            <a:endParaRPr kumimoji="0" lang="en-US" altLang="zh-CN"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tabLst>
                <a:tab pos="685800" algn="l"/>
              </a:tabLst>
            </a:pPr>
            <a:r>
              <a:rPr kumimoji="0" lang="en-US" altLang="zh-C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make the users aware of the benefits of the complete system.</a:t>
            </a: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tab pos="685800" algn="l"/>
              </a:tabLst>
            </a:pPr>
            <a:endParaRPr kumimoji="0" lang="en-US" altLang="zh-CN"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tabLst>
                <a:tab pos="685800" algn="l"/>
              </a:tabLst>
            </a:pPr>
            <a:r>
              <a:rPr kumimoji="0" lang="en-US" altLang="zh-C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demonstrate the entire change in work flows can be during the training sessions.</a:t>
            </a: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tab pos="685800" algn="l"/>
              </a:tabLst>
            </a:pPr>
            <a:endParaRPr kumimoji="0" lang="en-US" altLang="zh-CN"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tabLst>
                <a:tab pos="685800" algn="l"/>
              </a:tabLst>
            </a:pPr>
            <a:r>
              <a:rPr kumimoji="0" lang="en-US" altLang="zh-C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provide proper and systematic training to all users &amp; stakeholders.</a:t>
            </a: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tab pos="685800" algn="l"/>
              </a:tabLst>
            </a:pPr>
            <a:endParaRPr kumimoji="0" lang="en-US" altLang="zh-CN"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tabLst>
                <a:tab pos="685800" algn="l"/>
              </a:tabLst>
            </a:pPr>
            <a:r>
              <a:rPr kumimoji="0" lang="en-US" altLang="zh-C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teach and reinforce the users about the shortcut methods / entering the fields in the template with the help of key board. </a:t>
            </a:r>
          </a:p>
          <a:p>
            <a:pPr marL="0" marR="0" lvl="0" indent="0" algn="ctr" defTabSz="914400" rtl="0" eaLnBrk="0" fontAlgn="base" latinLnBrk="0" hangingPunct="0">
              <a:lnSpc>
                <a:spcPct val="100000"/>
              </a:lnSpc>
              <a:spcBef>
                <a:spcPct val="0"/>
              </a:spcBef>
              <a:spcAft>
                <a:spcPct val="0"/>
              </a:spcAft>
              <a:buClrTx/>
              <a:buSzTx/>
              <a:buFont typeface="Arial" pitchFamily="34" charset="0"/>
              <a:buChar char="•"/>
              <a:tabLst>
                <a:tab pos="685800" algn="l"/>
              </a:tabLst>
            </a:pPr>
            <a:endParaRPr kumimoji="0" lang="en-US" altLang="zh-C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tabLst>
                <a:tab pos="685800" algn="l"/>
              </a:tabLst>
            </a:pPr>
            <a:endParaRPr kumimoji="0" lang="en-US" altLang="zh-CN"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56</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1295400"/>
            <a:ext cx="8077200" cy="4401205"/>
          </a:xfrm>
          <a:prstGeom prst="rect">
            <a:avLst/>
          </a:prstGeom>
          <a:noFill/>
        </p:spPr>
        <p:txBody>
          <a:bodyPr wrap="square" rtlCol="0">
            <a:spAutoFit/>
          </a:bodyPr>
          <a:lstStyle/>
          <a:p>
            <a:pPr lvl="0" algn="ctr" eaLnBrk="0" fontAlgn="base" hangingPunct="0">
              <a:spcBef>
                <a:spcPct val="0"/>
              </a:spcBef>
              <a:spcAft>
                <a:spcPct val="0"/>
              </a:spcAft>
              <a:tabLst>
                <a:tab pos="685800" algn="l"/>
              </a:tabLst>
            </a:pPr>
            <a:r>
              <a:rPr lang="en-US" altLang="zh-CN" sz="2000" dirty="0" smtClean="0">
                <a:latin typeface="Times New Roman" pitchFamily="18" charset="0"/>
                <a:ea typeface="Times New Roman" pitchFamily="18" charset="0"/>
                <a:cs typeface="Times New Roman" pitchFamily="18" charset="0"/>
              </a:rPr>
              <a:t>To increase the number of systems (Laptops/Desktops) or COWs in the wards. </a:t>
            </a:r>
          </a:p>
          <a:p>
            <a:pPr lvl="0" algn="ctr" eaLnBrk="0" fontAlgn="base" hangingPunct="0">
              <a:spcBef>
                <a:spcPct val="0"/>
              </a:spcBef>
              <a:spcAft>
                <a:spcPct val="0"/>
              </a:spcAft>
              <a:buFont typeface="Arial" pitchFamily="34" charset="0"/>
              <a:buChar char="•"/>
              <a:tabLst>
                <a:tab pos="685800" algn="l"/>
              </a:tabLst>
            </a:pP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tabLst>
                <a:tab pos="685800" algn="l"/>
              </a:tabLst>
            </a:pPr>
            <a:r>
              <a:rPr lang="en-US" altLang="zh-CN" sz="2000" dirty="0" smtClean="0">
                <a:latin typeface="Times New Roman" pitchFamily="18" charset="0"/>
                <a:ea typeface="Times New Roman" pitchFamily="18" charset="0"/>
                <a:cs typeface="Times New Roman" pitchFamily="18" charset="0"/>
              </a:rPr>
              <a:t> To provide low cost tablets to providers or to provide one Notebook at each patient bed side.</a:t>
            </a: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buFontTx/>
              <a:buChar char="•"/>
              <a:tabLst>
                <a:tab pos="685800" algn="l"/>
              </a:tabLst>
            </a:pPr>
            <a:endParaRPr lang="en-US" altLang="zh-CN" sz="2000" dirty="0" smtClean="0">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tabLst>
                <a:tab pos="685800" algn="l"/>
              </a:tabLst>
            </a:pPr>
            <a:r>
              <a:rPr lang="en-US" altLang="zh-CN" sz="2000" dirty="0" smtClean="0">
                <a:latin typeface="Times New Roman" pitchFamily="18" charset="0"/>
                <a:ea typeface="Times New Roman" pitchFamily="18" charset="0"/>
                <a:cs typeface="Times New Roman" pitchFamily="18" charset="0"/>
              </a:rPr>
              <a:t>To make the Super Users/ End Users aware of the following 3 things about CDSS: </a:t>
            </a:r>
          </a:p>
          <a:p>
            <a:pPr lvl="0" algn="ctr" eaLnBrk="0" fontAlgn="base" hangingPunct="0">
              <a:spcBef>
                <a:spcPct val="0"/>
              </a:spcBef>
              <a:spcAft>
                <a:spcPct val="0"/>
              </a:spcAft>
              <a:tabLst>
                <a:tab pos="685800" algn="l"/>
              </a:tabLst>
            </a:pPr>
            <a:r>
              <a:rPr lang="en-US" altLang="zh-CN" sz="2000" i="1" dirty="0" smtClean="0">
                <a:latin typeface="Times New Roman" pitchFamily="18" charset="0"/>
                <a:ea typeface="Times New Roman" pitchFamily="18" charset="0"/>
                <a:cs typeface="Times New Roman" pitchFamily="18" charset="0"/>
              </a:rPr>
              <a:t>Alerts are beneficial and not threats, but it assists them in taking a right decision.</a:t>
            </a:r>
          </a:p>
          <a:p>
            <a:pPr lvl="0" algn="ctr" eaLnBrk="0" fontAlgn="base" hangingPunct="0">
              <a:spcBef>
                <a:spcPct val="0"/>
              </a:spcBef>
              <a:spcAft>
                <a:spcPct val="0"/>
              </a:spcAft>
              <a:tabLst>
                <a:tab pos="685800" algn="l"/>
              </a:tabLst>
            </a:pPr>
            <a:r>
              <a:rPr lang="en-US" altLang="zh-CN" sz="2000" i="1" dirty="0" smtClean="0">
                <a:latin typeface="Times New Roman" pitchFamily="18" charset="0"/>
                <a:ea typeface="Times New Roman" pitchFamily="18" charset="0"/>
                <a:cs typeface="Times New Roman" pitchFamily="18" charset="0"/>
              </a:rPr>
              <a:t>Benefits of CDSS. </a:t>
            </a:r>
          </a:p>
          <a:p>
            <a:pPr algn="ctr" eaLnBrk="0" fontAlgn="base" hangingPunct="0">
              <a:spcBef>
                <a:spcPct val="0"/>
              </a:spcBef>
              <a:spcAft>
                <a:spcPct val="0"/>
              </a:spcAft>
              <a:tabLst>
                <a:tab pos="685800" algn="l"/>
              </a:tabLst>
            </a:pPr>
            <a:r>
              <a:rPr lang="en-US" altLang="zh-CN" sz="2000" i="1" dirty="0" smtClean="0">
                <a:latin typeface="Times New Roman" pitchFamily="18" charset="0"/>
                <a:ea typeface="Times New Roman" pitchFamily="18" charset="0"/>
                <a:cs typeface="Times New Roman" pitchFamily="18" charset="0"/>
              </a:rPr>
              <a:t>Benefits &amp; importance of giving proper comments/ justifications when such alert dialog box pops up. </a:t>
            </a:r>
            <a:endParaRPr lang="en-US" altLang="zh-CN" sz="2000" i="1" dirty="0" smtClean="0">
              <a:latin typeface="Times New Roman" pitchFamily="18" charset="0"/>
              <a:cs typeface="Times New Roman" pitchFamily="18" charset="0"/>
            </a:endParaRPr>
          </a:p>
          <a:p>
            <a:pPr lvl="0" algn="ctr" eaLnBrk="0" fontAlgn="base" hangingPunct="0">
              <a:spcBef>
                <a:spcPct val="0"/>
              </a:spcBef>
              <a:spcAft>
                <a:spcPct val="0"/>
              </a:spcAft>
              <a:buFontTx/>
              <a:buChar char="•"/>
              <a:tabLst>
                <a:tab pos="685800" algn="l"/>
              </a:tabLst>
            </a:pPr>
            <a:endParaRPr lang="en-US" altLang="zh-CN" sz="2000" dirty="0" smtClean="0">
              <a:latin typeface="Times New Roman" pitchFamily="18" charset="0"/>
              <a:cs typeface="Times New Roman" pitchFamily="18" charset="0"/>
            </a:endParaRPr>
          </a:p>
        </p:txBody>
      </p:sp>
      <p:sp>
        <p:nvSpPr>
          <p:cNvPr id="11" name="Rounded Rectangle 10"/>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Recommendations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57</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09600" y="1219200"/>
            <a:ext cx="8077200" cy="5570756"/>
          </a:xfrm>
          <a:prstGeom prst="rect">
            <a:avLst/>
          </a:prstGeom>
        </p:spPr>
        <p:txBody>
          <a:bodyPr wrap="square">
            <a:spAutoFit/>
          </a:bodyPr>
          <a:lstStyle/>
          <a:p>
            <a:pPr lvl="0" algn="ctr" eaLnBrk="0" fontAlgn="base" hangingPunct="0">
              <a:spcBef>
                <a:spcPct val="0"/>
              </a:spcBef>
              <a:spcAft>
                <a:spcPct val="0"/>
              </a:spcAft>
              <a:tabLst>
                <a:tab pos="685800" algn="l"/>
              </a:tabLst>
            </a:pPr>
            <a:endParaRPr lang="en-US" altLang="zh-CN" sz="2000" dirty="0" smtClean="0">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tabLst>
                <a:tab pos="685800" algn="l"/>
              </a:tabLst>
            </a:pPr>
            <a:r>
              <a:rPr lang="en-US" altLang="zh-CN" sz="2000" dirty="0" smtClean="0">
                <a:latin typeface="Times New Roman" pitchFamily="18" charset="0"/>
                <a:ea typeface="Times New Roman" pitchFamily="18" charset="0"/>
                <a:cs typeface="Times New Roman" pitchFamily="18" charset="0"/>
              </a:rPr>
              <a:t>To explain the end users, about step by step process of the crisis management. </a:t>
            </a:r>
          </a:p>
          <a:p>
            <a:pPr lvl="0" algn="ctr" eaLnBrk="0" fontAlgn="base" hangingPunct="0">
              <a:spcBef>
                <a:spcPct val="0"/>
              </a:spcBef>
              <a:spcAft>
                <a:spcPct val="0"/>
              </a:spcAft>
              <a:buFont typeface="Arial" pitchFamily="34" charset="0"/>
              <a:buChar char="•"/>
              <a:tabLst>
                <a:tab pos="685800" algn="l"/>
              </a:tabLst>
            </a:pPr>
            <a:endParaRPr lang="en-US" altLang="zh-CN" sz="2000" dirty="0" smtClean="0">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tabLst>
                <a:tab pos="685800" algn="l"/>
              </a:tabLst>
            </a:pPr>
            <a:r>
              <a:rPr lang="en-US" altLang="zh-CN" sz="2000" dirty="0" smtClean="0">
                <a:latin typeface="Times New Roman" pitchFamily="18" charset="0"/>
                <a:ea typeface="Times New Roman" pitchFamily="18" charset="0"/>
                <a:cs typeface="Times New Roman" pitchFamily="18" charset="0"/>
              </a:rPr>
              <a:t>To make basic computer awareness as an important criterion in the “ Conditions to Apply” for recruiting new employees.</a:t>
            </a:r>
          </a:p>
          <a:p>
            <a:pPr lvl="0" algn="ctr" eaLnBrk="0" fontAlgn="base" hangingPunct="0">
              <a:spcBef>
                <a:spcPct val="0"/>
              </a:spcBef>
              <a:spcAft>
                <a:spcPct val="0"/>
              </a:spcAft>
              <a:buFont typeface="Arial" pitchFamily="34" charset="0"/>
              <a:buChar char="•"/>
              <a:tabLst>
                <a:tab pos="685800" algn="l"/>
              </a:tabLst>
            </a:pPr>
            <a:endParaRPr lang="en-US" altLang="zh-CN" sz="2000" dirty="0" smtClean="0">
              <a:latin typeface="Times New Roman" pitchFamily="18" charset="0"/>
              <a:ea typeface="Times New Roman" pitchFamily="18" charset="0"/>
              <a:cs typeface="Times New Roman" pitchFamily="18" charset="0"/>
            </a:endParaRPr>
          </a:p>
          <a:p>
            <a:pPr algn="ctr" eaLnBrk="0" fontAlgn="base" hangingPunct="0">
              <a:spcBef>
                <a:spcPct val="0"/>
              </a:spcBef>
              <a:spcAft>
                <a:spcPct val="0"/>
              </a:spcAft>
              <a:tabLst>
                <a:tab pos="685800" algn="l"/>
              </a:tabLst>
            </a:pPr>
            <a:r>
              <a:rPr lang="en-US" altLang="zh-CN" sz="2000" dirty="0" smtClean="0">
                <a:latin typeface="Times New Roman" pitchFamily="18" charset="0"/>
                <a:ea typeface="Times New Roman" pitchFamily="18" charset="0"/>
                <a:cs typeface="Times New Roman" pitchFamily="18" charset="0"/>
              </a:rPr>
              <a:t> To </a:t>
            </a:r>
            <a:r>
              <a:rPr lang="en-US" altLang="zh-CN" sz="2000" dirty="0">
                <a:latin typeface="Times New Roman" pitchFamily="18" charset="0"/>
                <a:ea typeface="Times New Roman" pitchFamily="18" charset="0"/>
                <a:cs typeface="Times New Roman" pitchFamily="18" charset="0"/>
              </a:rPr>
              <a:t>provide 5- 6 </a:t>
            </a:r>
            <a:r>
              <a:rPr lang="en-US" altLang="zh-CN" sz="2000" dirty="0" smtClean="0">
                <a:latin typeface="Times New Roman" pitchFamily="18" charset="0"/>
                <a:ea typeface="Times New Roman" pitchFamily="18" charset="0"/>
                <a:cs typeface="Times New Roman" pitchFamily="18" charset="0"/>
              </a:rPr>
              <a:t>hours </a:t>
            </a:r>
            <a:r>
              <a:rPr lang="en-US" altLang="zh-CN" sz="2000" dirty="0">
                <a:latin typeface="Times New Roman" pitchFamily="18" charset="0"/>
                <a:ea typeface="Times New Roman" pitchFamily="18" charset="0"/>
                <a:cs typeface="Times New Roman" pitchFamily="18" charset="0"/>
              </a:rPr>
              <a:t>of training to the currently working employees who are not sound with the basics of computer</a:t>
            </a:r>
            <a:r>
              <a:rPr lang="en-US" altLang="zh-CN" sz="2000" dirty="0" smtClean="0">
                <a:latin typeface="Times New Roman" pitchFamily="18" charset="0"/>
                <a:ea typeface="Times New Roman" pitchFamily="18" charset="0"/>
                <a:cs typeface="Times New Roman" pitchFamily="18" charset="0"/>
              </a:rPr>
              <a:t>.</a:t>
            </a:r>
          </a:p>
          <a:p>
            <a:pPr algn="ctr" eaLnBrk="0" fontAlgn="base" hangingPunct="0">
              <a:spcBef>
                <a:spcPct val="0"/>
              </a:spcBef>
              <a:spcAft>
                <a:spcPct val="0"/>
              </a:spcAft>
              <a:buFont typeface="Arial" pitchFamily="34" charset="0"/>
              <a:buChar char="•"/>
              <a:tabLst>
                <a:tab pos="685800" algn="l"/>
              </a:tabLst>
            </a:pPr>
            <a:endParaRPr lang="en-US" altLang="zh-CN" sz="2000" dirty="0" smtClean="0">
              <a:latin typeface="Times New Roman" pitchFamily="18" charset="0"/>
              <a:ea typeface="Times New Roman" pitchFamily="18" charset="0"/>
              <a:cs typeface="Times New Roman" pitchFamily="18" charset="0"/>
            </a:endParaRPr>
          </a:p>
          <a:p>
            <a:pPr algn="ctr" eaLnBrk="0" fontAlgn="base" hangingPunct="0">
              <a:spcBef>
                <a:spcPct val="0"/>
              </a:spcBef>
              <a:spcAft>
                <a:spcPct val="0"/>
              </a:spcAft>
              <a:tabLst>
                <a:tab pos="685800" algn="l"/>
              </a:tabLst>
            </a:pPr>
            <a:r>
              <a:rPr lang="en-US" altLang="zh-CN" sz="2000" dirty="0">
                <a:latin typeface="Times New Roman" pitchFamily="18" charset="0"/>
                <a:ea typeface="Times New Roman" pitchFamily="18" charset="0"/>
                <a:cs typeface="Times New Roman" pitchFamily="18" charset="0"/>
              </a:rPr>
              <a:t>To provide all the Super users &amp; End users with the suitable training materials, quick reference guides &amp; animated presentations which should contain step by step process of operating the system.</a:t>
            </a:r>
            <a:endParaRPr lang="en-US" altLang="zh-CN" sz="2000" dirty="0" smtClean="0">
              <a:latin typeface="Times New Roman" pitchFamily="18" charset="0"/>
              <a:ea typeface="Times New Roman" pitchFamily="18" charset="0"/>
              <a:cs typeface="Times New Roman" pitchFamily="18" charset="0"/>
            </a:endParaRPr>
          </a:p>
          <a:p>
            <a:pPr algn="ctr" eaLnBrk="0" fontAlgn="base" hangingPunct="0">
              <a:spcBef>
                <a:spcPct val="0"/>
              </a:spcBef>
              <a:spcAft>
                <a:spcPct val="0"/>
              </a:spcAft>
              <a:tabLst>
                <a:tab pos="685800" algn="l"/>
              </a:tabLst>
            </a:pPr>
            <a:endParaRPr lang="en-US" altLang="zh-CN" sz="2000" dirty="0">
              <a:latin typeface="Times New Roman" pitchFamily="18" charset="0"/>
              <a:cs typeface="Times New Roman" pitchFamily="18" charset="0"/>
            </a:endParaRPr>
          </a:p>
          <a:p>
            <a:pPr lvl="0" algn="ctr" eaLnBrk="0" fontAlgn="base" hangingPunct="0">
              <a:spcBef>
                <a:spcPct val="0"/>
              </a:spcBef>
              <a:spcAft>
                <a:spcPct val="0"/>
              </a:spcAft>
              <a:tabLst>
                <a:tab pos="685800" algn="l"/>
              </a:tabLst>
            </a:pPr>
            <a:endParaRPr lang="en-US" altLang="zh-CN" sz="2000" dirty="0">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tabLst>
                <a:tab pos="685800" algn="l"/>
              </a:tabLst>
            </a:pP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tabLst>
                <a:tab pos="685800" algn="l"/>
              </a:tabLst>
            </a:pPr>
            <a:endParaRPr lang="en-US" altLang="zh-CN" dirty="0" smtClean="0">
              <a:latin typeface="Times New Roman" pitchFamily="18" charset="0"/>
              <a:ea typeface="Times New Roman" pitchFamily="18" charset="0"/>
              <a:cs typeface="Times New Roman" pitchFamily="18" charset="0"/>
            </a:endParaRPr>
          </a:p>
          <a:p>
            <a:pPr lvl="0" algn="ctr" eaLnBrk="0" fontAlgn="base" hangingPunct="0">
              <a:spcBef>
                <a:spcPct val="0"/>
              </a:spcBef>
              <a:spcAft>
                <a:spcPct val="0"/>
              </a:spcAft>
              <a:tabLst>
                <a:tab pos="685800" algn="l"/>
              </a:tabLst>
            </a:pPr>
            <a:endParaRPr lang="en-US" altLang="zh-CN" dirty="0" smtClean="0">
              <a:latin typeface="Times New Roman" pitchFamily="18" charset="0"/>
              <a:cs typeface="Times New Roman" pitchFamily="18" charset="0"/>
            </a:endParaRPr>
          </a:p>
        </p:txBody>
      </p:sp>
      <p:sp>
        <p:nvSpPr>
          <p:cNvPr id="12" name="Rounded Rectangle 11"/>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Recommendations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58</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References</a:t>
            </a:r>
            <a:endParaRPr lang="en-US" sz="2800" dirty="0">
              <a:latin typeface="Times New Roman" pitchFamily="18" charset="0"/>
              <a:cs typeface="Times New Roman" pitchFamily="18" charset="0"/>
            </a:endParaRPr>
          </a:p>
        </p:txBody>
      </p:sp>
      <p:sp>
        <p:nvSpPr>
          <p:cNvPr id="2" name="Rectangle 1"/>
          <p:cNvSpPr/>
          <p:nvPr/>
        </p:nvSpPr>
        <p:spPr>
          <a:xfrm>
            <a:off x="628650" y="1600200"/>
            <a:ext cx="7886700" cy="4247317"/>
          </a:xfrm>
          <a:prstGeom prst="rect">
            <a:avLst/>
          </a:prstGeom>
        </p:spPr>
        <p:txBody>
          <a:bodyPr wrap="square">
            <a:spAutoFit/>
          </a:bodyPr>
          <a:lstStyle/>
          <a:p>
            <a:pPr marL="285750" lvl="0" indent="-285750" algn="just">
              <a:buFont typeface="Arial" pitchFamily="34" charset="0"/>
              <a:buChar char="•"/>
            </a:pPr>
            <a:r>
              <a:rPr lang="en-US" dirty="0" err="1">
                <a:latin typeface="Times New Roman" pitchFamily="18" charset="0"/>
                <a:cs typeface="Times New Roman" pitchFamily="18" charset="0"/>
              </a:rPr>
              <a:t>Moeinedin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Fatemeh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Marjan</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Assessing Primary Care Physicians’ Attitudes Towards Adoption of an Electronic Tool to Support Cancer </a:t>
            </a:r>
            <a:r>
              <a:rPr lang="en-US" i="1" dirty="0" err="1">
                <a:latin typeface="Times New Roman" pitchFamily="18" charset="0"/>
                <a:cs typeface="Times New Roman" pitchFamily="18" charset="0"/>
              </a:rPr>
              <a:t>Diagnosis.</a:t>
            </a:r>
            <a:r>
              <a:rPr lang="en-US" dirty="0" err="1">
                <a:latin typeface="Times New Roman" pitchFamily="18" charset="0"/>
                <a:cs typeface="Times New Roman" pitchFamily="18" charset="0"/>
              </a:rPr>
              <a:t>Graduate</a:t>
            </a:r>
            <a:r>
              <a:rPr lang="en-US" dirty="0">
                <a:latin typeface="Times New Roman" pitchFamily="18" charset="0"/>
                <a:cs typeface="Times New Roman" pitchFamily="18" charset="0"/>
              </a:rPr>
              <a:t> Department of Health Policy, Management, and Evaluation[Thesis]. University of Toronto, 2011</a:t>
            </a:r>
            <a:r>
              <a:rPr lang="en-US" dirty="0" smtClean="0">
                <a:latin typeface="Times New Roman" pitchFamily="18" charset="0"/>
                <a:cs typeface="Times New Roman" pitchFamily="18" charset="0"/>
              </a:rPr>
              <a:t>.</a:t>
            </a:r>
          </a:p>
          <a:p>
            <a:pPr marL="285750" indent="-285750" algn="just">
              <a:buFont typeface="Arial" pitchFamily="34" charset="0"/>
              <a:buChar char="•"/>
            </a:pPr>
            <a:r>
              <a:rPr lang="en-US" dirty="0">
                <a:latin typeface="Times New Roman" pitchFamily="18" charset="0"/>
                <a:cs typeface="Times New Roman" pitchFamily="18" charset="0"/>
              </a:rPr>
              <a:t>Daigrepont J, McGrath D. Article on </a:t>
            </a:r>
            <a:r>
              <a:rPr lang="en-US" i="1" dirty="0">
                <a:latin typeface="Times New Roman" pitchFamily="18" charset="0"/>
                <a:cs typeface="Times New Roman" pitchFamily="18" charset="0"/>
              </a:rPr>
              <a:t>EHR Critical Success Factors</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Complete Guide and Toolkit to Successful EHR Adoption. </a:t>
            </a:r>
            <a:r>
              <a:rPr lang="en-US" dirty="0">
                <a:latin typeface="Times New Roman" pitchFamily="18" charset="0"/>
                <a:cs typeface="Times New Roman" pitchFamily="18" charset="0"/>
              </a:rPr>
              <a:t>Chicago, 2011: 13-21.</a:t>
            </a:r>
          </a:p>
          <a:p>
            <a:pPr marL="285750" indent="-285750" algn="just">
              <a:buFont typeface="Arial" pitchFamily="34" charset="0"/>
              <a:buChar char="•"/>
            </a:pPr>
            <a:r>
              <a:rPr lang="en-US" dirty="0">
                <a:latin typeface="Times New Roman" pitchFamily="18" charset="0"/>
                <a:cs typeface="Times New Roman" pitchFamily="18" charset="0"/>
              </a:rPr>
              <a:t>Felt-Lisk, S., Johnson, L., Fleming, C., Shapiro, R. &amp; Natzke, B. Article on</a:t>
            </a:r>
            <a:r>
              <a:rPr lang="en-US" i="1" dirty="0">
                <a:latin typeface="Times New Roman" pitchFamily="18" charset="0"/>
                <a:cs typeface="Times New Roman" pitchFamily="18" charset="0"/>
              </a:rPr>
              <a:t>  Toward Understanding EHR Use in Small Physician Practices</a:t>
            </a:r>
            <a:r>
              <a:rPr lang="en-US" dirty="0">
                <a:latin typeface="Times New Roman" pitchFamily="18" charset="0"/>
                <a:cs typeface="Times New Roman" pitchFamily="18" charset="0"/>
              </a:rPr>
              <a:t> , Health Care Financing Review: HCFA ORDS Publications, 2009.</a:t>
            </a:r>
          </a:p>
          <a:p>
            <a:pPr marL="285750" indent="-285750" algn="just">
              <a:buFont typeface="Arial" pitchFamily="34" charset="0"/>
              <a:buChar char="•"/>
            </a:pPr>
            <a:r>
              <a:rPr lang="en-US" dirty="0">
                <a:latin typeface="Times New Roman" pitchFamily="18" charset="0"/>
                <a:cs typeface="Times New Roman" pitchFamily="18" charset="0"/>
              </a:rPr>
              <a:t>Ludwick, D. A. &amp; Doucette, J. </a:t>
            </a:r>
            <a:r>
              <a:rPr lang="en-US" i="1" dirty="0">
                <a:latin typeface="Times New Roman" pitchFamily="18" charset="0"/>
                <a:cs typeface="Times New Roman" pitchFamily="18" charset="0"/>
              </a:rPr>
              <a:t>Primary care physicians' experience with electronic medical records: barriers to implementation in a fee-for-service environment</a:t>
            </a:r>
            <a:r>
              <a:rPr lang="en-US" dirty="0">
                <a:latin typeface="Times New Roman" pitchFamily="18" charset="0"/>
                <a:cs typeface="Times New Roman" pitchFamily="18" charset="0"/>
              </a:rPr>
              <a:t>. Int. J. Telemedicine Appl., 2009,1-9.</a:t>
            </a:r>
          </a:p>
          <a:p>
            <a:pPr marL="285750" indent="-285750" algn="just">
              <a:buFont typeface="Arial" pitchFamily="34" charset="0"/>
              <a:buChar char="•"/>
            </a:pPr>
            <a:r>
              <a:rPr lang="fr-FR" dirty="0">
                <a:latin typeface="Times New Roman" pitchFamily="18" charset="0"/>
                <a:cs typeface="Times New Roman" pitchFamily="18" charset="0"/>
              </a:rPr>
              <a:t>Smith, Robert H. Article on </a:t>
            </a:r>
            <a:r>
              <a:rPr lang="fr-FR" i="1" dirty="0">
                <a:latin typeface="Times New Roman" pitchFamily="18" charset="0"/>
                <a:cs typeface="Times New Roman" pitchFamily="18" charset="0"/>
              </a:rPr>
              <a:t>Decision &amp; Information Technologies</a:t>
            </a:r>
            <a:r>
              <a:rPr lang="fr-FR" dirty="0">
                <a:latin typeface="Times New Roman" pitchFamily="18" charset="0"/>
                <a:cs typeface="Times New Roman" pitchFamily="18" charset="0"/>
              </a:rPr>
              <a:t>, </a:t>
            </a:r>
            <a:r>
              <a:rPr lang="en-US" dirty="0">
                <a:latin typeface="Times New Roman" pitchFamily="18" charset="0"/>
                <a:cs typeface="Times New Roman" pitchFamily="18" charset="0"/>
              </a:rPr>
              <a:t>Center for Health information &amp; Decision Systems, 2007,2(1B).</a:t>
            </a:r>
          </a:p>
          <a:p>
            <a:pPr marL="285750" lvl="0" indent="-285750">
              <a:buFont typeface="Arial" pitchFamily="34" charset="0"/>
              <a:buChar char="•"/>
            </a:pPr>
            <a:endParaRPr lang="en-US" dirty="0"/>
          </a:p>
        </p:txBody>
      </p:sp>
    </p:spTree>
    <p:extLst>
      <p:ext uri="{BB962C8B-B14F-4D97-AF65-F5344CB8AC3E}">
        <p14:creationId xmlns="" xmlns:p14="http://schemas.microsoft.com/office/powerpoint/2010/main" val="20226769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59</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133600" y="2209800"/>
            <a:ext cx="6400800" cy="1569660"/>
          </a:xfrm>
          <a:prstGeom prst="rect">
            <a:avLst/>
          </a:prstGeom>
          <a:noFill/>
        </p:spPr>
        <p:txBody>
          <a:bodyPr wrap="square" rtlCol="0">
            <a:spAutoFit/>
          </a:bodyPr>
          <a:lstStyle/>
          <a:p>
            <a:r>
              <a:rPr lang="en-US" sz="9600" dirty="0" smtClean="0">
                <a:latin typeface="Forte" pitchFamily="66" charset="0"/>
              </a:rPr>
              <a:t>Thank You</a:t>
            </a:r>
            <a:endParaRPr lang="en-US" sz="9600" dirty="0">
              <a:latin typeface="Forte"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6</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Lessons learned</a:t>
            </a:r>
            <a:endParaRPr lang="en-US" sz="2800" dirty="0">
              <a:latin typeface="Times New Roman" pitchFamily="18" charset="0"/>
              <a:cs typeface="Times New Roman" pitchFamily="18" charset="0"/>
            </a:endParaRPr>
          </a:p>
        </p:txBody>
      </p:sp>
      <p:sp>
        <p:nvSpPr>
          <p:cNvPr id="15" name="TextBox 14"/>
          <p:cNvSpPr txBox="1"/>
          <p:nvPr/>
        </p:nvSpPr>
        <p:spPr>
          <a:xfrm>
            <a:off x="381000" y="1295400"/>
            <a:ext cx="8153400" cy="4093428"/>
          </a:xfrm>
          <a:prstGeom prst="rect">
            <a:avLst/>
          </a:prstGeom>
          <a:noFill/>
        </p:spPr>
        <p:txBody>
          <a:bodyPr wrap="square" rtlCol="0">
            <a:spAutoFit/>
          </a:bodyPr>
          <a:lstStyle/>
          <a:p>
            <a:pPr lvl="0" algn="ctr" fontAlgn="base">
              <a:spcBef>
                <a:spcPct val="0"/>
              </a:spcBef>
              <a:spcAft>
                <a:spcPct val="0"/>
              </a:spcAft>
            </a:pPr>
            <a:r>
              <a:rPr lang="en-US" altLang="zh-CN" dirty="0" smtClean="0">
                <a:solidFill>
                  <a:srgbClr val="222222"/>
                </a:solidFill>
                <a:latin typeface="Calibri" pitchFamily="34" charset="0"/>
                <a:ea typeface="Times New Roman" pitchFamily="18" charset="0"/>
                <a:cs typeface="Times New Roman" pitchFamily="18" charset="0"/>
              </a:rPr>
              <a:t> </a:t>
            </a:r>
            <a:r>
              <a:rPr lang="en-US" altLang="zh-CN" sz="2000" b="1" dirty="0" smtClean="0">
                <a:solidFill>
                  <a:srgbClr val="222222"/>
                </a:solidFill>
                <a:latin typeface="Times New Roman" pitchFamily="18" charset="0"/>
                <a:ea typeface="Times New Roman" pitchFamily="18" charset="0"/>
                <a:cs typeface="Times New Roman" pitchFamily="18" charset="0"/>
              </a:rPr>
              <a:t>VistA and its Modules</a:t>
            </a:r>
            <a:endParaRPr lang="en-US" altLang="zh-CN" sz="2000" b="1" dirty="0" smtClean="0">
              <a:latin typeface="Times New Roman" pitchFamily="18" charset="0"/>
              <a:cs typeface="Times New Roman" pitchFamily="18" charset="0"/>
            </a:endParaRPr>
          </a:p>
          <a:p>
            <a:pPr lvl="0" algn="ctr" eaLnBrk="0" fontAlgn="base" hangingPunct="0">
              <a:spcBef>
                <a:spcPct val="0"/>
              </a:spcBef>
              <a:spcAft>
                <a:spcPct val="0"/>
              </a:spcAft>
              <a:buFont typeface="Arial" pitchFamily="34" charset="0"/>
              <a:buChar char="•"/>
            </a:pPr>
            <a:r>
              <a:rPr lang="en-US" altLang="zh-CN" sz="2000" dirty="0" smtClean="0">
                <a:solidFill>
                  <a:srgbClr val="222222"/>
                </a:solidFill>
                <a:latin typeface="Times New Roman" pitchFamily="18" charset="0"/>
                <a:ea typeface="Times New Roman" pitchFamily="18" charset="0"/>
                <a:cs typeface="Times New Roman" pitchFamily="18" charset="0"/>
              </a:rPr>
              <a:t>Pharmacy Module and its drug build up</a:t>
            </a: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buFont typeface="Arial" pitchFamily="34" charset="0"/>
              <a:buChar char="•"/>
            </a:pPr>
            <a:r>
              <a:rPr lang="en-US" altLang="zh-CN" sz="2000" dirty="0" smtClean="0">
                <a:solidFill>
                  <a:srgbClr val="222222"/>
                </a:solidFill>
                <a:latin typeface="Times New Roman" pitchFamily="18" charset="0"/>
                <a:ea typeface="Times New Roman" pitchFamily="18" charset="0"/>
                <a:cs typeface="Times New Roman" pitchFamily="18" charset="0"/>
              </a:rPr>
              <a:t>Pharmacy space utilization and process optimization</a:t>
            </a: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buFont typeface="Arial" pitchFamily="34" charset="0"/>
              <a:buChar char="•"/>
            </a:pPr>
            <a:r>
              <a:rPr lang="en-US" altLang="zh-CN" sz="2000" dirty="0" smtClean="0">
                <a:solidFill>
                  <a:srgbClr val="222222"/>
                </a:solidFill>
                <a:latin typeface="Times New Roman" pitchFamily="18" charset="0"/>
                <a:ea typeface="Times New Roman" pitchFamily="18" charset="0"/>
                <a:cs typeface="Times New Roman" pitchFamily="18" charset="0"/>
              </a:rPr>
              <a:t>VistA CPRS, BCMA, Diet and Lab</a:t>
            </a: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buFont typeface="Arial" pitchFamily="34" charset="0"/>
              <a:buChar char="•"/>
            </a:pPr>
            <a:r>
              <a:rPr lang="en-US" altLang="zh-CN" sz="2000" dirty="0" smtClean="0">
                <a:solidFill>
                  <a:srgbClr val="222222"/>
                </a:solidFill>
                <a:latin typeface="Times New Roman" pitchFamily="18" charset="0"/>
                <a:ea typeface="Times New Roman" pitchFamily="18" charset="0"/>
                <a:cs typeface="Times New Roman" pitchFamily="18" charset="0"/>
              </a:rPr>
              <a:t> Configuration and Mapping Process</a:t>
            </a:r>
          </a:p>
          <a:p>
            <a:pPr lvl="0" algn="ctr" eaLnBrk="0" fontAlgn="base" hangingPunct="0">
              <a:spcBef>
                <a:spcPct val="0"/>
              </a:spcBef>
              <a:spcAft>
                <a:spcPct val="0"/>
              </a:spcAft>
              <a:buFont typeface="Arial" pitchFamily="34" charset="0"/>
              <a:buChar char="•"/>
            </a:pP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pPr>
            <a:r>
              <a:rPr lang="en-US" altLang="zh-CN" sz="2000" b="1" dirty="0" smtClean="0">
                <a:solidFill>
                  <a:srgbClr val="222222"/>
                </a:solidFill>
                <a:latin typeface="Times New Roman" pitchFamily="18" charset="0"/>
                <a:ea typeface="Times New Roman" pitchFamily="18" charset="0"/>
                <a:cs typeface="Times New Roman" pitchFamily="18" charset="0"/>
              </a:rPr>
              <a:t>Automatic Failover testing</a:t>
            </a:r>
            <a:endParaRPr lang="en-US" altLang="zh-CN" sz="2000" b="1" dirty="0" smtClean="0">
              <a:latin typeface="Times New Roman" pitchFamily="18" charset="0"/>
              <a:cs typeface="Times New Roman" pitchFamily="18" charset="0"/>
            </a:endParaRPr>
          </a:p>
          <a:p>
            <a:pPr lvl="0" algn="ctr" eaLnBrk="0" fontAlgn="base" hangingPunct="0">
              <a:spcBef>
                <a:spcPct val="0"/>
              </a:spcBef>
              <a:spcAft>
                <a:spcPct val="0"/>
              </a:spcAft>
            </a:pPr>
            <a:r>
              <a:rPr lang="en-US" altLang="zh-CN" sz="2000" dirty="0" smtClean="0">
                <a:solidFill>
                  <a:srgbClr val="222222"/>
                </a:solidFill>
                <a:latin typeface="Times New Roman" pitchFamily="18" charset="0"/>
                <a:ea typeface="Times New Roman" pitchFamily="18" charset="0"/>
                <a:cs typeface="Times New Roman" pitchFamily="18" charset="0"/>
              </a:rPr>
              <a:t>.</a:t>
            </a: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pPr>
            <a:r>
              <a:rPr lang="en-US" altLang="zh-CN" sz="2000" b="1" dirty="0" smtClean="0">
                <a:solidFill>
                  <a:srgbClr val="222222"/>
                </a:solidFill>
                <a:latin typeface="Times New Roman" pitchFamily="18" charset="0"/>
                <a:ea typeface="Times New Roman" pitchFamily="18" charset="0"/>
                <a:cs typeface="Times New Roman" pitchFamily="18" charset="0"/>
              </a:rPr>
              <a:t>Testing</a:t>
            </a:r>
            <a:endParaRPr lang="en-US" altLang="zh-CN" sz="2000" b="1" dirty="0" smtClean="0">
              <a:latin typeface="Times New Roman" pitchFamily="18" charset="0"/>
              <a:cs typeface="Times New Roman" pitchFamily="18" charset="0"/>
            </a:endParaRPr>
          </a:p>
          <a:p>
            <a:pPr lvl="0" algn="ctr" eaLnBrk="0" fontAlgn="base" hangingPunct="0">
              <a:spcBef>
                <a:spcPct val="0"/>
              </a:spcBef>
              <a:spcAft>
                <a:spcPct val="0"/>
              </a:spcAft>
              <a:buFont typeface="Arial" pitchFamily="34" charset="0"/>
              <a:buChar char="•"/>
            </a:pPr>
            <a:r>
              <a:rPr lang="en-US" altLang="zh-CN" sz="2000" dirty="0" smtClean="0">
                <a:solidFill>
                  <a:srgbClr val="222222"/>
                </a:solidFill>
                <a:latin typeface="Times New Roman" pitchFamily="18" charset="0"/>
                <a:ea typeface="Times New Roman" pitchFamily="18" charset="0"/>
                <a:cs typeface="Times New Roman" pitchFamily="18" charset="0"/>
              </a:rPr>
              <a:t>To do testing </a:t>
            </a: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buFont typeface="Arial" pitchFamily="34" charset="0"/>
              <a:buChar char="•"/>
            </a:pPr>
            <a:r>
              <a:rPr lang="en-US" altLang="zh-CN" sz="2000" dirty="0" smtClean="0">
                <a:solidFill>
                  <a:srgbClr val="222222"/>
                </a:solidFill>
                <a:latin typeface="Times New Roman" pitchFamily="18" charset="0"/>
                <a:ea typeface="Times New Roman" pitchFamily="18" charset="0"/>
                <a:cs typeface="Times New Roman" pitchFamily="18" charset="0"/>
              </a:rPr>
              <a:t>To make test cases.</a:t>
            </a:r>
            <a:endParaRPr lang="en-US" altLang="zh-CN" sz="2000" dirty="0" smtClean="0">
              <a:latin typeface="Times New Roman" pitchFamily="18" charset="0"/>
              <a:cs typeface="Times New Roman" pitchFamily="18" charset="0"/>
            </a:endParaRPr>
          </a:p>
          <a:p>
            <a:pPr lvl="0" algn="ctr" eaLnBrk="0" fontAlgn="base" hangingPunct="0">
              <a:spcBef>
                <a:spcPct val="0"/>
              </a:spcBef>
              <a:spcAft>
                <a:spcPct val="0"/>
              </a:spcAft>
              <a:buFont typeface="Arial" pitchFamily="34" charset="0"/>
              <a:buChar char="•"/>
            </a:pPr>
            <a:r>
              <a:rPr lang="en-US" altLang="zh-CN" sz="2000" dirty="0" smtClean="0">
                <a:solidFill>
                  <a:srgbClr val="222222"/>
                </a:solidFill>
                <a:latin typeface="Times New Roman" pitchFamily="18" charset="0"/>
                <a:ea typeface="Times New Roman" pitchFamily="18" charset="0"/>
                <a:cs typeface="Times New Roman" pitchFamily="18" charset="0"/>
              </a:rPr>
              <a:t>In-depth knowledge of various modules. </a:t>
            </a:r>
            <a:endParaRPr lang="en-US" altLang="zh-CN" sz="2000" dirty="0" smtClean="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7</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457200" y="28956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Dissertation Report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8</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90600" y="2514600"/>
            <a:ext cx="7315200" cy="954107"/>
          </a:xfrm>
          <a:prstGeom prst="rect">
            <a:avLst/>
          </a:prstGeom>
          <a:noFill/>
        </p:spPr>
        <p:txBody>
          <a:bodyPr wrap="square" rtlCol="0">
            <a:spAutoFit/>
          </a:bodyPr>
          <a:lstStyle/>
          <a:p>
            <a:pPr algn="ctr"/>
            <a:r>
              <a:rPr lang="en-US" sz="2800" b="1" i="1" dirty="0" smtClean="0">
                <a:latin typeface="Times New Roman" pitchFamily="18" charset="0"/>
                <a:cs typeface="Times New Roman" pitchFamily="18" charset="0"/>
              </a:rPr>
              <a:t>A study on factors influencing attitude towards acceptance of Electronic Health Records </a:t>
            </a:r>
            <a:endParaRPr lang="en-US" sz="28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67400"/>
            <a:ext cx="9144000" cy="152400"/>
          </a:xfrm>
          <a:prstGeom prst="rect">
            <a:avLst/>
          </a:prstGeom>
          <a:solidFill>
            <a:srgbClr val="3E27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6858000" y="6248400"/>
            <a:ext cx="2133600" cy="365125"/>
          </a:xfrm>
        </p:spPr>
        <p:txBody>
          <a:bodyPr/>
          <a:lstStyle/>
          <a:p>
            <a:fld id="{373E957B-7717-490F-B824-089AB612401F}" type="slidenum">
              <a:rPr lang="en-US" smtClean="0"/>
              <a:pPr/>
              <a:t>9</a:t>
            </a:fld>
            <a:endParaRPr lang="en-US" dirty="0"/>
          </a:p>
        </p:txBody>
      </p:sp>
      <p:sp>
        <p:nvSpPr>
          <p:cNvPr id="9" name="Rectangle 8"/>
          <p:cNvSpPr/>
          <p:nvPr/>
        </p:nvSpPr>
        <p:spPr>
          <a:xfrm>
            <a:off x="0" y="6248400"/>
            <a:ext cx="7162800" cy="369332"/>
          </a:xfrm>
          <a:prstGeom prst="rect">
            <a:avLst/>
          </a:prstGeom>
        </p:spPr>
        <p:txBody>
          <a:bodyPr wrap="square">
            <a:spAutoFit/>
          </a:bodyPr>
          <a:lstStyle/>
          <a:p>
            <a:r>
              <a:rPr lang="en-US" b="1" dirty="0" smtClean="0">
                <a:solidFill>
                  <a:srgbClr val="FF0000"/>
                </a:solidFill>
                <a:latin typeface="Brush Script MT" pitchFamily="66" charset="0"/>
              </a:rPr>
              <a:t>A Study on factors influencing attitude towards acceptance of Electronic Health Records</a:t>
            </a:r>
            <a:endParaRPr lang="en-US" dirty="0">
              <a:solidFill>
                <a:srgbClr val="FF0000"/>
              </a:solidFill>
              <a:latin typeface="Brush Script MT" pitchFamily="66" charset="0"/>
            </a:endParaRPr>
          </a:p>
        </p:txBody>
      </p:sp>
      <p:cxnSp>
        <p:nvCxnSpPr>
          <p:cNvPr id="13" name="Straight Connector 12"/>
          <p:cNvCxnSpPr/>
          <p:nvPr/>
        </p:nvCxnSpPr>
        <p:spPr>
          <a:xfrm>
            <a:off x="76200" y="0"/>
            <a:ext cx="0" cy="320040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8600" y="0"/>
            <a:ext cx="0" cy="266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52400"/>
            <a:ext cx="2057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04800"/>
            <a:ext cx="1752600" cy="0"/>
          </a:xfrm>
          <a:prstGeom prst="line">
            <a:avLst/>
          </a:prstGeom>
          <a:ln>
            <a:solidFill>
              <a:srgbClr val="3E27E5"/>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533400" y="457200"/>
            <a:ext cx="8229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Research Process</a:t>
            </a:r>
            <a:endParaRPr lang="en-US" sz="2800" dirty="0">
              <a:latin typeface="Times New Roman" pitchFamily="18" charset="0"/>
              <a:cs typeface="Times New Roman" pitchFamily="18" charset="0"/>
            </a:endParaRPr>
          </a:p>
        </p:txBody>
      </p:sp>
      <p:pic>
        <p:nvPicPr>
          <p:cNvPr id="14" name="Picture 13"/>
          <p:cNvPicPr/>
          <p:nvPr/>
        </p:nvPicPr>
        <p:blipFill>
          <a:blip r:embed="rId3" cstate="print"/>
          <a:srcRect/>
          <a:stretch>
            <a:fillRect/>
          </a:stretch>
        </p:blipFill>
        <p:spPr bwMode="auto">
          <a:xfrm>
            <a:off x="0" y="1295400"/>
            <a:ext cx="9144000" cy="457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amond(in)">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1102</TotalTime>
  <Words>4500</Words>
  <Application>Microsoft Office PowerPoint</Application>
  <PresentationFormat>On-screen Show (4:3)</PresentationFormat>
  <Paragraphs>1197</Paragraphs>
  <Slides>59</Slides>
  <Notes>59</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Presentation1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iihmr</cp:lastModifiedBy>
  <cp:revision>92</cp:revision>
  <dcterms:created xsi:type="dcterms:W3CDTF">2012-04-26T03:13:56Z</dcterms:created>
  <dcterms:modified xsi:type="dcterms:W3CDTF">2012-05-07T16:22:41Z</dcterms:modified>
</cp:coreProperties>
</file>