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9" r:id="rId23"/>
    <p:sldId id="278" r:id="rId24"/>
    <p:sldId id="285" r:id="rId25"/>
    <p:sldId id="286" r:id="rId26"/>
    <p:sldId id="288" r:id="rId27"/>
    <p:sldId id="289" r:id="rId28"/>
    <p:sldId id="335" r:id="rId29"/>
    <p:sldId id="290" r:id="rId30"/>
    <p:sldId id="292" r:id="rId31"/>
    <p:sldId id="293" r:id="rId32"/>
    <p:sldId id="294" r:id="rId33"/>
    <p:sldId id="296" r:id="rId34"/>
    <p:sldId id="298" r:id="rId35"/>
    <p:sldId id="299" r:id="rId36"/>
    <p:sldId id="301" r:id="rId37"/>
    <p:sldId id="302" r:id="rId38"/>
    <p:sldId id="348" r:id="rId39"/>
    <p:sldId id="306" r:id="rId40"/>
    <p:sldId id="332" r:id="rId41"/>
    <p:sldId id="307" r:id="rId42"/>
    <p:sldId id="321" r:id="rId43"/>
    <p:sldId id="308" r:id="rId44"/>
    <p:sldId id="309" r:id="rId45"/>
    <p:sldId id="334" r:id="rId46"/>
    <p:sldId id="310" r:id="rId47"/>
    <p:sldId id="333" r:id="rId48"/>
    <p:sldId id="311" r:id="rId49"/>
    <p:sldId id="312" r:id="rId50"/>
    <p:sldId id="313" r:id="rId51"/>
    <p:sldId id="325" r:id="rId52"/>
    <p:sldId id="326" r:id="rId53"/>
    <p:sldId id="327" r:id="rId54"/>
    <p:sldId id="328" r:id="rId55"/>
    <p:sldId id="329" r:id="rId56"/>
    <p:sldId id="330" r:id="rId57"/>
    <p:sldId id="331" r:id="rId58"/>
    <p:sldId id="324" r:id="rId59"/>
    <p:sldId id="319" r:id="rId60"/>
    <p:sldId id="320" r:id="rId61"/>
    <p:sldId id="318" r:id="rId62"/>
    <p:sldId id="336" r:id="rId63"/>
    <p:sldId id="337" r:id="rId64"/>
    <p:sldId id="338" r:id="rId65"/>
    <p:sldId id="340" r:id="rId66"/>
    <p:sldId id="341" r:id="rId67"/>
    <p:sldId id="342" r:id="rId68"/>
    <p:sldId id="343" r:id="rId69"/>
    <p:sldId id="344" r:id="rId70"/>
    <p:sldId id="345" r:id="rId71"/>
    <p:sldId id="346" r:id="rId72"/>
    <p:sldId id="347"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69" d="100"/>
          <a:sy n="69" d="100"/>
        </p:scale>
        <p:origin x="-142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hul\AppData\Local\Temp\Rar$DI01.447\data%20analysis%20for%20insurance%20case%20stud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ahul\AppData\Local\Temp\Rar$DI01.447\data%20analysis%20for%20insurance%20case%20stud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ahul\AppData\Local\Temp\Rar$DI01.447\data%20analysis%20for%20insurance%20case%20stud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ahul\AppData\Local\Temp\Rar$DI01.447\data%20analysis%20for%20insurance%20case%20stud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ahul\AppData\Local\Temp\Rar$DI01.447\data%20analysis%20for%20insurance%20case%20stud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ahul\AppData\Local\Temp\Rar$DI01.447\data%20analysis%20for%20insurance%20case%20study.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Rahul\AppData\Local\Temp\Rar$DI01.447\data%20analysis%20for%20insurance%20case%20study.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Rahul\AppData\Local\Temp\Rar$DI01.447\data%20analysis%20for%20insurance%20case%20stud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view3D>
      <c:perspective val="30"/>
    </c:view3D>
    <c:plotArea>
      <c:layout/>
      <c:pie3DChart>
        <c:varyColors val="1"/>
        <c:ser>
          <c:idx val="0"/>
          <c:order val="0"/>
          <c:tx>
            <c:strRef>
              <c:f>Sheet1!$A$2</c:f>
              <c:strCache>
                <c:ptCount val="1"/>
                <c:pt idx="0">
                  <c:v>QUESTION 1</c:v>
                </c:pt>
              </c:strCache>
            </c:strRef>
          </c:tx>
          <c:explosion val="25"/>
          <c:dLbls>
            <c:showVal val="1"/>
            <c:showLeaderLines val="1"/>
          </c:dLbls>
          <c:cat>
            <c:strRef>
              <c:f>Sheet1!$B$1:$D$1</c:f>
              <c:strCache>
                <c:ptCount val="3"/>
                <c:pt idx="0">
                  <c:v>public </c:v>
                </c:pt>
                <c:pt idx="1">
                  <c:v>private</c:v>
                </c:pt>
                <c:pt idx="2">
                  <c:v>no</c:v>
                </c:pt>
              </c:strCache>
            </c:strRef>
          </c:cat>
          <c:val>
            <c:numRef>
              <c:f>Sheet1!$B$2:$D$2</c:f>
              <c:numCache>
                <c:formatCode>General</c:formatCode>
                <c:ptCount val="3"/>
                <c:pt idx="0">
                  <c:v>20</c:v>
                </c:pt>
                <c:pt idx="1">
                  <c:v>70</c:v>
                </c:pt>
                <c:pt idx="2">
                  <c:v>10</c:v>
                </c:pt>
              </c:numCache>
            </c:numRef>
          </c:val>
        </c:ser>
      </c:pie3DChart>
    </c:plotArea>
    <c:legend>
      <c:legendPos val="r"/>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perspective val="30"/>
    </c:view3D>
    <c:plotArea>
      <c:layout/>
      <c:pie3DChart>
        <c:varyColors val="1"/>
      </c:pie3DChart>
    </c:plotArea>
    <c:legend>
      <c:legendPos val="r"/>
    </c:legend>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view3D>
      <c:perspective val="30"/>
    </c:view3D>
    <c:plotArea>
      <c:layout/>
      <c:pie3DChart>
        <c:varyColors val="1"/>
        <c:ser>
          <c:idx val="0"/>
          <c:order val="0"/>
          <c:tx>
            <c:strRef>
              <c:f>Sheet1!$A$4</c:f>
              <c:strCache>
                <c:ptCount val="1"/>
                <c:pt idx="0">
                  <c:v>QUESTION 3</c:v>
                </c:pt>
              </c:strCache>
            </c:strRef>
          </c:tx>
          <c:explosion val="25"/>
          <c:dLbls>
            <c:showVal val="1"/>
            <c:showLeaderLines val="1"/>
          </c:dLbls>
          <c:cat>
            <c:strRef>
              <c:f>Sheet1!$B$3:$E$3</c:f>
              <c:strCache>
                <c:ptCount val="4"/>
                <c:pt idx="0">
                  <c:v>Agents</c:v>
                </c:pt>
                <c:pt idx="1">
                  <c:v>Internet</c:v>
                </c:pt>
                <c:pt idx="2">
                  <c:v>Brokers </c:v>
                </c:pt>
                <c:pt idx="3">
                  <c:v>any other way</c:v>
                </c:pt>
              </c:strCache>
            </c:strRef>
          </c:cat>
          <c:val>
            <c:numRef>
              <c:f>Sheet1!$B$4:$E$4</c:f>
              <c:numCache>
                <c:formatCode>General</c:formatCode>
                <c:ptCount val="4"/>
                <c:pt idx="0">
                  <c:v>50</c:v>
                </c:pt>
                <c:pt idx="1">
                  <c:v>30</c:v>
                </c:pt>
                <c:pt idx="2">
                  <c:v>20</c:v>
                </c:pt>
              </c:numCache>
            </c:numRef>
          </c:val>
        </c:ser>
      </c:pie3DChart>
    </c:plotArea>
    <c:legend>
      <c:legendPos val="r"/>
    </c:legend>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view3D>
      <c:perspective val="30"/>
    </c:view3D>
    <c:plotArea>
      <c:layout/>
      <c:pie3DChart>
        <c:varyColors val="1"/>
        <c:ser>
          <c:idx val="0"/>
          <c:order val="0"/>
          <c:tx>
            <c:strRef>
              <c:f>Sheet1!$A$6</c:f>
              <c:strCache>
                <c:ptCount val="1"/>
                <c:pt idx="0">
                  <c:v>QUESTION 4</c:v>
                </c:pt>
              </c:strCache>
            </c:strRef>
          </c:tx>
          <c:explosion val="25"/>
          <c:dLbls>
            <c:showVal val="1"/>
            <c:showLeaderLines val="1"/>
          </c:dLbls>
          <c:cat>
            <c:strRef>
              <c:f>Sheet1!$B$5:$G$5</c:f>
              <c:strCache>
                <c:ptCount val="6"/>
                <c:pt idx="0">
                  <c:v>Personal interest                    </c:v>
                </c:pt>
                <c:pt idx="1">
                  <c:v> Friends  </c:v>
                </c:pt>
                <c:pt idx="2">
                  <c:v>Family</c:v>
                </c:pt>
                <c:pt idx="3">
                  <c:v>Agents</c:v>
                </c:pt>
                <c:pt idx="4">
                  <c:v>Advertisements</c:v>
                </c:pt>
                <c:pt idx="5">
                  <c:v>others</c:v>
                </c:pt>
              </c:strCache>
            </c:strRef>
          </c:cat>
          <c:val>
            <c:numRef>
              <c:f>Sheet1!$B$6:$G$6</c:f>
              <c:numCache>
                <c:formatCode>General</c:formatCode>
                <c:ptCount val="6"/>
                <c:pt idx="0">
                  <c:v>45</c:v>
                </c:pt>
                <c:pt idx="1">
                  <c:v>24</c:v>
                </c:pt>
                <c:pt idx="2">
                  <c:v>12</c:v>
                </c:pt>
                <c:pt idx="3">
                  <c:v>4</c:v>
                </c:pt>
                <c:pt idx="4">
                  <c:v>15</c:v>
                </c:pt>
                <c:pt idx="5">
                  <c:v>0</c:v>
                </c:pt>
              </c:numCache>
            </c:numRef>
          </c:val>
        </c:ser>
      </c:pie3DChart>
    </c:plotArea>
    <c:legend>
      <c:legendPos val="r"/>
    </c:legend>
    <c:plotVisOnly val="1"/>
    <c:dispBlanksAs val="zero"/>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INFORMATION ABOUT AWARENESS OF HEALTH INSURANCE</a:t>
            </a:r>
          </a:p>
        </c:rich>
      </c:tx>
    </c:title>
    <c:view3D>
      <c:perspective val="30"/>
    </c:view3D>
    <c:plotArea>
      <c:layout/>
      <c:bar3DChart>
        <c:barDir val="col"/>
        <c:grouping val="clustered"/>
        <c:ser>
          <c:idx val="1"/>
          <c:order val="0"/>
          <c:tx>
            <c:strRef>
              <c:f>'[data analysis for insurance case study.xlsx]Sheet1'!$B$7</c:f>
              <c:strCache>
                <c:ptCount val="1"/>
                <c:pt idx="0">
                  <c:v>YES</c:v>
                </c:pt>
              </c:strCache>
            </c:strRef>
          </c:tx>
          <c:cat>
            <c:strRef>
              <c:f>'[data analysis for insurance case study.xlsx]Sheet1'!$A$8:$A$20</c:f>
              <c:strCache>
                <c:ptCount val="13"/>
                <c:pt idx="0">
                  <c:v>QUESTION 1</c:v>
                </c:pt>
                <c:pt idx="1">
                  <c:v>QUESTION 2</c:v>
                </c:pt>
                <c:pt idx="2">
                  <c:v>QUESTION 3</c:v>
                </c:pt>
                <c:pt idx="3">
                  <c:v>QUESTION 4</c:v>
                </c:pt>
                <c:pt idx="4">
                  <c:v>QUESTION 5</c:v>
                </c:pt>
                <c:pt idx="5">
                  <c:v>QUESTION 6</c:v>
                </c:pt>
                <c:pt idx="6">
                  <c:v>QUESTION 7</c:v>
                </c:pt>
                <c:pt idx="7">
                  <c:v>QUESTION 8</c:v>
                </c:pt>
                <c:pt idx="8">
                  <c:v>QUESTION 9</c:v>
                </c:pt>
                <c:pt idx="9">
                  <c:v>QUESTION 10</c:v>
                </c:pt>
                <c:pt idx="10">
                  <c:v>QUESTION 11</c:v>
                </c:pt>
                <c:pt idx="11">
                  <c:v>QUESTION 12</c:v>
                </c:pt>
                <c:pt idx="12">
                  <c:v>QUESTION 13</c:v>
                </c:pt>
              </c:strCache>
            </c:strRef>
          </c:cat>
          <c:val>
            <c:numRef>
              <c:f>'[data analysis for insurance case study.xlsx]Sheet1'!$B$8:$B$20</c:f>
              <c:numCache>
                <c:formatCode>General</c:formatCode>
                <c:ptCount val="13"/>
                <c:pt idx="0">
                  <c:v>65</c:v>
                </c:pt>
                <c:pt idx="1">
                  <c:v>71</c:v>
                </c:pt>
                <c:pt idx="2">
                  <c:v>42</c:v>
                </c:pt>
                <c:pt idx="3">
                  <c:v>75</c:v>
                </c:pt>
                <c:pt idx="4">
                  <c:v>17</c:v>
                </c:pt>
                <c:pt idx="5">
                  <c:v>65</c:v>
                </c:pt>
                <c:pt idx="6">
                  <c:v>45</c:v>
                </c:pt>
                <c:pt idx="7">
                  <c:v>6</c:v>
                </c:pt>
                <c:pt idx="8">
                  <c:v>14</c:v>
                </c:pt>
                <c:pt idx="9">
                  <c:v>73</c:v>
                </c:pt>
                <c:pt idx="10">
                  <c:v>68</c:v>
                </c:pt>
                <c:pt idx="11">
                  <c:v>56</c:v>
                </c:pt>
                <c:pt idx="12">
                  <c:v>33</c:v>
                </c:pt>
              </c:numCache>
            </c:numRef>
          </c:val>
        </c:ser>
        <c:ser>
          <c:idx val="2"/>
          <c:order val="1"/>
          <c:tx>
            <c:strRef>
              <c:f>'[data analysis for insurance case study.xlsx]Sheet1'!$C$7</c:f>
              <c:strCache>
                <c:ptCount val="1"/>
                <c:pt idx="0">
                  <c:v>NO</c:v>
                </c:pt>
              </c:strCache>
            </c:strRef>
          </c:tx>
          <c:cat>
            <c:strRef>
              <c:f>'[data analysis for insurance case study.xlsx]Sheet1'!$A$8:$A$20</c:f>
              <c:strCache>
                <c:ptCount val="13"/>
                <c:pt idx="0">
                  <c:v>QUESTION 1</c:v>
                </c:pt>
                <c:pt idx="1">
                  <c:v>QUESTION 2</c:v>
                </c:pt>
                <c:pt idx="2">
                  <c:v>QUESTION 3</c:v>
                </c:pt>
                <c:pt idx="3">
                  <c:v>QUESTION 4</c:v>
                </c:pt>
                <c:pt idx="4">
                  <c:v>QUESTION 5</c:v>
                </c:pt>
                <c:pt idx="5">
                  <c:v>QUESTION 6</c:v>
                </c:pt>
                <c:pt idx="6">
                  <c:v>QUESTION 7</c:v>
                </c:pt>
                <c:pt idx="7">
                  <c:v>QUESTION 8</c:v>
                </c:pt>
                <c:pt idx="8">
                  <c:v>QUESTION 9</c:v>
                </c:pt>
                <c:pt idx="9">
                  <c:v>QUESTION 10</c:v>
                </c:pt>
                <c:pt idx="10">
                  <c:v>QUESTION 11</c:v>
                </c:pt>
                <c:pt idx="11">
                  <c:v>QUESTION 12</c:v>
                </c:pt>
                <c:pt idx="12">
                  <c:v>QUESTION 13</c:v>
                </c:pt>
              </c:strCache>
            </c:strRef>
          </c:cat>
          <c:val>
            <c:numRef>
              <c:f>'[data analysis for insurance case study.xlsx]Sheet1'!$C$8:$C$20</c:f>
              <c:numCache>
                <c:formatCode>General</c:formatCode>
                <c:ptCount val="13"/>
                <c:pt idx="0">
                  <c:v>35</c:v>
                </c:pt>
                <c:pt idx="1">
                  <c:v>29</c:v>
                </c:pt>
                <c:pt idx="2">
                  <c:v>58</c:v>
                </c:pt>
                <c:pt idx="3">
                  <c:v>25</c:v>
                </c:pt>
                <c:pt idx="4">
                  <c:v>83</c:v>
                </c:pt>
                <c:pt idx="5">
                  <c:v>35</c:v>
                </c:pt>
                <c:pt idx="6">
                  <c:v>55</c:v>
                </c:pt>
                <c:pt idx="7">
                  <c:v>94</c:v>
                </c:pt>
                <c:pt idx="8">
                  <c:v>86</c:v>
                </c:pt>
                <c:pt idx="9">
                  <c:v>27</c:v>
                </c:pt>
                <c:pt idx="10">
                  <c:v>32</c:v>
                </c:pt>
                <c:pt idx="11">
                  <c:v>44</c:v>
                </c:pt>
                <c:pt idx="12">
                  <c:v>67</c:v>
                </c:pt>
              </c:numCache>
            </c:numRef>
          </c:val>
        </c:ser>
        <c:shape val="cylinder"/>
        <c:axId val="55673984"/>
        <c:axId val="55675520"/>
        <c:axId val="0"/>
      </c:bar3DChart>
      <c:catAx>
        <c:axId val="55673984"/>
        <c:scaling>
          <c:orientation val="minMax"/>
        </c:scaling>
        <c:axPos val="b"/>
        <c:tickLblPos val="nextTo"/>
        <c:crossAx val="55675520"/>
        <c:crosses val="autoZero"/>
        <c:auto val="1"/>
        <c:lblAlgn val="ctr"/>
        <c:lblOffset val="100"/>
        <c:noMultiLvlLbl val="1"/>
      </c:catAx>
      <c:valAx>
        <c:axId val="55675520"/>
        <c:scaling>
          <c:orientation val="minMax"/>
        </c:scaling>
        <c:axPos val="l"/>
        <c:majorGridlines/>
        <c:numFmt formatCode="General" sourceLinked="1"/>
        <c:tickLblPos val="nextTo"/>
        <c:crossAx val="55673984"/>
        <c:crosses val="autoZero"/>
        <c:crossBetween val="between"/>
      </c:valAx>
    </c:plotArea>
    <c:legend>
      <c:legendPos val="r"/>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view3D>
      <c:perspective val="30"/>
    </c:view3D>
    <c:plotArea>
      <c:layout/>
      <c:pie3DChart>
        <c:varyColors val="1"/>
        <c:ser>
          <c:idx val="0"/>
          <c:order val="0"/>
          <c:tx>
            <c:strRef>
              <c:f>Sheet1!$A$47</c:f>
              <c:strCache>
                <c:ptCount val="1"/>
                <c:pt idx="0">
                  <c:v>QUESTION 5</c:v>
                </c:pt>
              </c:strCache>
            </c:strRef>
          </c:tx>
          <c:explosion val="25"/>
          <c:dLbls>
            <c:showVal val="1"/>
            <c:showLeaderLines val="1"/>
          </c:dLbls>
          <c:cat>
            <c:strRef>
              <c:f>Sheet1!$B$46:$E$46</c:f>
              <c:strCache>
                <c:ptCount val="4"/>
                <c:pt idx="0">
                  <c:v>1 Year                    </c:v>
                </c:pt>
                <c:pt idx="1">
                  <c:v>2 Year                   </c:v>
                </c:pt>
                <c:pt idx="2">
                  <c:v>3 Year                   </c:v>
                </c:pt>
                <c:pt idx="3">
                  <c:v>More</c:v>
                </c:pt>
              </c:strCache>
            </c:strRef>
          </c:cat>
          <c:val>
            <c:numRef>
              <c:f>Sheet1!$B$47:$E$47</c:f>
              <c:numCache>
                <c:formatCode>General</c:formatCode>
                <c:ptCount val="4"/>
                <c:pt idx="0">
                  <c:v>75</c:v>
                </c:pt>
                <c:pt idx="1">
                  <c:v>5</c:v>
                </c:pt>
                <c:pt idx="2">
                  <c:v>13</c:v>
                </c:pt>
                <c:pt idx="3">
                  <c:v>7</c:v>
                </c:pt>
              </c:numCache>
            </c:numRef>
          </c:val>
        </c:ser>
      </c:pie3DChart>
    </c:plotArea>
    <c:legend>
      <c:legendPos val="r"/>
    </c:legend>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view3D>
      <c:perspective val="30"/>
    </c:view3D>
    <c:plotArea>
      <c:layout/>
      <c:pie3DChart>
        <c:varyColors val="1"/>
        <c:ser>
          <c:idx val="0"/>
          <c:order val="0"/>
          <c:tx>
            <c:strRef>
              <c:f>Sheet1!$A$49</c:f>
              <c:strCache>
                <c:ptCount val="1"/>
                <c:pt idx="0">
                  <c:v>QUESTION 6</c:v>
                </c:pt>
              </c:strCache>
            </c:strRef>
          </c:tx>
          <c:explosion val="25"/>
          <c:dLbls>
            <c:showVal val="1"/>
            <c:showLeaderLines val="1"/>
          </c:dLbls>
          <c:cat>
            <c:strRef>
              <c:f>Sheet1!$B$48:$E$48</c:f>
              <c:strCache>
                <c:ptCount val="4"/>
                <c:pt idx="0">
                  <c:v>1-2times</c:v>
                </c:pt>
                <c:pt idx="1">
                  <c:v>3-5times</c:v>
                </c:pt>
                <c:pt idx="2">
                  <c:v>6-7 times</c:v>
                </c:pt>
                <c:pt idx="3">
                  <c:v>none</c:v>
                </c:pt>
              </c:strCache>
            </c:strRef>
          </c:cat>
          <c:val>
            <c:numRef>
              <c:f>Sheet1!$B$49:$E$49</c:f>
              <c:numCache>
                <c:formatCode>General</c:formatCode>
                <c:ptCount val="4"/>
                <c:pt idx="0">
                  <c:v>20</c:v>
                </c:pt>
                <c:pt idx="1">
                  <c:v>3</c:v>
                </c:pt>
                <c:pt idx="2">
                  <c:v>2</c:v>
                </c:pt>
                <c:pt idx="3">
                  <c:v>75</c:v>
                </c:pt>
              </c:numCache>
            </c:numRef>
          </c:val>
        </c:ser>
      </c:pie3DChart>
    </c:plotArea>
    <c:legend>
      <c:legendPos val="r"/>
    </c:legend>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view3D>
      <c:perspective val="30"/>
    </c:view3D>
    <c:plotArea>
      <c:layout/>
      <c:pie3DChart>
        <c:varyColors val="1"/>
        <c:ser>
          <c:idx val="0"/>
          <c:order val="0"/>
          <c:tx>
            <c:strRef>
              <c:f>Sheet1!$A$51</c:f>
              <c:strCache>
                <c:ptCount val="1"/>
                <c:pt idx="0">
                  <c:v>QUESTION 7</c:v>
                </c:pt>
              </c:strCache>
            </c:strRef>
          </c:tx>
          <c:explosion val="25"/>
          <c:dLbls>
            <c:showVal val="1"/>
            <c:showLeaderLines val="1"/>
          </c:dLbls>
          <c:cat>
            <c:strRef>
              <c:f>Sheet1!$B$50:$G$50</c:f>
              <c:strCache>
                <c:ptCount val="6"/>
                <c:pt idx="0">
                  <c:v>Excellent </c:v>
                </c:pt>
                <c:pt idx="1">
                  <c:v>Very Good                               </c:v>
                </c:pt>
                <c:pt idx="2">
                  <c:v>Good</c:v>
                </c:pt>
                <c:pt idx="3">
                  <c:v>Average </c:v>
                </c:pt>
                <c:pt idx="4">
                  <c:v>Poor</c:v>
                </c:pt>
                <c:pt idx="5">
                  <c:v>no comments</c:v>
                </c:pt>
              </c:strCache>
            </c:strRef>
          </c:cat>
          <c:val>
            <c:numRef>
              <c:f>Sheet1!$B$51:$G$51</c:f>
              <c:numCache>
                <c:formatCode>General</c:formatCode>
                <c:ptCount val="6"/>
                <c:pt idx="0">
                  <c:v>0</c:v>
                </c:pt>
                <c:pt idx="1">
                  <c:v>0</c:v>
                </c:pt>
                <c:pt idx="2">
                  <c:v>41</c:v>
                </c:pt>
                <c:pt idx="3">
                  <c:v>38</c:v>
                </c:pt>
                <c:pt idx="4">
                  <c:v>0</c:v>
                </c:pt>
                <c:pt idx="5">
                  <c:v>21</c:v>
                </c:pt>
              </c:numCache>
            </c:numRef>
          </c:val>
        </c:ser>
      </c:pie3DChart>
    </c:plotArea>
    <c:legend>
      <c:legendPos val="r"/>
    </c:legend>
    <c:plotVisOnly val="1"/>
    <c:dispBlanksAs val="zero"/>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D2B1C45-D6DB-43E4-BA51-F49E74BCDB9F}" type="datetimeFigureOut">
              <a:rPr lang="en-US" smtClean="0"/>
              <a:pPr/>
              <a:t>5/2/2012</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8AC0919-FBEE-44E6-99F1-EF5CC8435B1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2B1C45-D6DB-43E4-BA51-F49E74BCDB9F}"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AC0919-FBEE-44E6-99F1-EF5CC8435B1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D2B1C45-D6DB-43E4-BA51-F49E74BCDB9F}" type="datetimeFigureOut">
              <a:rPr lang="en-US" smtClean="0"/>
              <a:pPr/>
              <a:t>5/2/2012</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8AC0919-FBEE-44E6-99F1-EF5CC8435B1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D2B1C45-D6DB-43E4-BA51-F49E74BCDB9F}"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8AC0919-FBEE-44E6-99F1-EF5CC8435B18}"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D2B1C45-D6DB-43E4-BA51-F49E74BCDB9F}" type="datetimeFigureOut">
              <a:rPr lang="en-US" smtClean="0"/>
              <a:pPr/>
              <a:t>5/2/2012</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8AC0919-FBEE-44E6-99F1-EF5CC8435B18}"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D2B1C45-D6DB-43E4-BA51-F49E74BCDB9F}" type="datetimeFigureOut">
              <a:rPr lang="en-US" smtClean="0"/>
              <a:pPr/>
              <a:t>5/2/2012</a:t>
            </a:fld>
            <a:endParaRPr lang="en-US" dirty="0"/>
          </a:p>
        </p:txBody>
      </p:sp>
      <p:sp>
        <p:nvSpPr>
          <p:cNvPr id="10" name="Slide Number Placeholder 9"/>
          <p:cNvSpPr>
            <a:spLocks noGrp="1"/>
          </p:cNvSpPr>
          <p:nvPr>
            <p:ph type="sldNum" sz="quarter" idx="16"/>
          </p:nvPr>
        </p:nvSpPr>
        <p:spPr/>
        <p:txBody>
          <a:bodyPr rtlCol="0"/>
          <a:lstStyle/>
          <a:p>
            <a:fld id="{58AC0919-FBEE-44E6-99F1-EF5CC8435B18}"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D2B1C45-D6DB-43E4-BA51-F49E74BCDB9F}" type="datetimeFigureOut">
              <a:rPr lang="en-US" smtClean="0"/>
              <a:pPr/>
              <a:t>5/2/2012</a:t>
            </a:fld>
            <a:endParaRPr lang="en-US" dirty="0"/>
          </a:p>
        </p:txBody>
      </p:sp>
      <p:sp>
        <p:nvSpPr>
          <p:cNvPr id="12" name="Slide Number Placeholder 11"/>
          <p:cNvSpPr>
            <a:spLocks noGrp="1"/>
          </p:cNvSpPr>
          <p:nvPr>
            <p:ph type="sldNum" sz="quarter" idx="16"/>
          </p:nvPr>
        </p:nvSpPr>
        <p:spPr/>
        <p:txBody>
          <a:bodyPr rtlCol="0"/>
          <a:lstStyle/>
          <a:p>
            <a:fld id="{58AC0919-FBEE-44E6-99F1-EF5CC8435B18}"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D2B1C45-D6DB-43E4-BA51-F49E74BCDB9F}" type="datetimeFigureOut">
              <a:rPr lang="en-US" smtClean="0"/>
              <a:pPr/>
              <a:t>5/2/2012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8AC0919-FBEE-44E6-99F1-EF5CC8435B1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B1C45-D6DB-43E4-BA51-F49E74BCDB9F}" type="datetimeFigureOut">
              <a:rPr lang="en-US" smtClean="0"/>
              <a:pPr/>
              <a:t>5/2/2012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8AC0919-FBEE-44E6-99F1-EF5CC8435B1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D2B1C45-D6DB-43E4-BA51-F49E74BCDB9F}" type="datetimeFigureOut">
              <a:rPr lang="en-US" smtClean="0"/>
              <a:pPr/>
              <a:t>5/2/2012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8AC0919-FBEE-44E6-99F1-EF5CC8435B18}"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D2B1C45-D6DB-43E4-BA51-F49E74BCDB9F}" type="datetimeFigureOut">
              <a:rPr lang="en-US" smtClean="0"/>
              <a:pPr/>
              <a:t>5/2/2012</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8AC0919-FBEE-44E6-99F1-EF5CC8435B18}"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D2B1C45-D6DB-43E4-BA51-F49E74BCDB9F}" type="datetimeFigureOut">
              <a:rPr lang="en-US" smtClean="0"/>
              <a:pPr/>
              <a:t>5/2/2012</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8AC0919-FBEE-44E6-99F1-EF5CC8435B1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cdc.com/" TargetMode="External"/><Relationship Id="rId2" Type="http://schemas.openxmlformats.org/officeDocument/2006/relationships/hyperlink" Target="http://www.who.com/" TargetMode="External"/><Relationship Id="rId1" Type="http://schemas.openxmlformats.org/officeDocument/2006/relationships/slideLayout" Target="../slideLayouts/slideLayout2.xml"/><Relationship Id="rId6" Type="http://schemas.openxmlformats.org/officeDocument/2006/relationships/hyperlink" Target="http://www.accenture.kx.com/" TargetMode="External"/><Relationship Id="rId5" Type="http://schemas.openxmlformats.org/officeDocument/2006/relationships/hyperlink" Target="http://www.mysearch.accenture.com/" TargetMode="External"/><Relationship Id="rId4" Type="http://schemas.openxmlformats.org/officeDocument/2006/relationships/hyperlink" Target="http://www.chinadaily.com/"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3276599"/>
          </a:xfrm>
        </p:spPr>
        <p:txBody>
          <a:bodyPr>
            <a:normAutofit/>
          </a:bodyPr>
          <a:lstStyle/>
          <a:p>
            <a:r>
              <a:rPr lang="en-US" dirty="0" smtClean="0"/>
              <a:t/>
            </a:r>
            <a:br>
              <a:rPr lang="en-US" dirty="0" smtClean="0"/>
            </a:br>
            <a:r>
              <a:rPr lang="en-US" b="1" dirty="0" smtClean="0"/>
              <a:t> </a:t>
            </a: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Priyanka Sharma </a:t>
            </a:r>
          </a:p>
          <a:p>
            <a:r>
              <a:rPr lang="en-US" dirty="0" smtClean="0"/>
              <a:t>Roll no -32</a:t>
            </a:r>
            <a:endParaRPr lang="en-US" dirty="0"/>
          </a:p>
        </p:txBody>
      </p:sp>
      <p:sp>
        <p:nvSpPr>
          <p:cNvPr id="61441" name="Rectangle 1"/>
          <p:cNvSpPr>
            <a:spLocks noChangeArrowheads="1"/>
          </p:cNvSpPr>
          <p:nvPr/>
        </p:nvSpPr>
        <p:spPr bwMode="auto">
          <a:xfrm>
            <a:off x="0" y="-2033552"/>
            <a:ext cx="8649227" cy="4524315"/>
          </a:xfrm>
          <a:prstGeom prst="rect">
            <a:avLst/>
          </a:prstGeom>
          <a:solidFill>
            <a:schemeClr val="tx1"/>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alibri"/>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smtClean="0">
              <a:solidFill>
                <a:srgbClr val="000000"/>
              </a:solidFill>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00"/>
              </a:solidFill>
              <a:effectLst/>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smtClean="0">
              <a:solidFill>
                <a:srgbClr val="000000"/>
              </a:solidFill>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00"/>
              </a:solidFill>
              <a:effectLst/>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smtClean="0">
              <a:solidFill>
                <a:srgbClr val="000000"/>
              </a:solidFill>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00"/>
              </a:solidFill>
              <a:effectLst/>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smtClean="0">
              <a:solidFill>
                <a:srgbClr val="000000"/>
              </a:solidFill>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00"/>
              </a:solidFill>
              <a:effectLst/>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smtClean="0">
              <a:solidFill>
                <a:srgbClr val="000000"/>
              </a:solidFill>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00"/>
              </a:solidFill>
              <a:effectLst/>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smtClean="0">
              <a:solidFill>
                <a:srgbClr val="000000"/>
              </a:solidFill>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00"/>
              </a:solidFill>
              <a:effectLst/>
              <a:latin typeface="Calibri"/>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MARKET RESEARCH FOR BUSINESS OPPORTUNITIES IN HEALTHCARE IT: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FOR ACCENTURE IN CHINA</a:t>
            </a:r>
            <a:r>
              <a:rPr kumimoji="0" lang="en-US" sz="1800" b="1" i="0" u="none" strike="noStrike" cap="none" normalizeH="0" baseline="0" dirty="0" smtClean="0">
                <a:ln>
                  <a:noFill/>
                </a:ln>
                <a:solidFill>
                  <a:srgbClr val="000000"/>
                </a:solidFill>
                <a:effectLst/>
                <a:latin typeface="Calibri"/>
                <a:ea typeface="Calibri" pitchFamily="34" charset="0"/>
                <a:cs typeface="Times New Roman" pitchFamily="18" charset="0"/>
              </a:rPr>
              <a:t>”</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Reforms are-</a:t>
            </a:r>
            <a:endParaRPr lang="en-US" dirty="0"/>
          </a:p>
        </p:txBody>
      </p:sp>
      <p:sp>
        <p:nvSpPr>
          <p:cNvPr id="3" name="Content Placeholder 2"/>
          <p:cNvSpPr>
            <a:spLocks noGrp="1"/>
          </p:cNvSpPr>
          <p:nvPr>
            <p:ph sz="quarter" idx="1"/>
          </p:nvPr>
        </p:nvSpPr>
        <p:spPr/>
        <p:txBody>
          <a:bodyPr>
            <a:normAutofit/>
          </a:bodyPr>
          <a:lstStyle/>
          <a:p>
            <a:r>
              <a:rPr lang="en-US" dirty="0" smtClean="0"/>
              <a:t>The government announced that it would invest $124.1 billion on improving healthcare industries during 2009-2011.</a:t>
            </a:r>
          </a:p>
          <a:p>
            <a:r>
              <a:rPr lang="en-US" dirty="0" smtClean="0"/>
              <a:t>Main investments include: Building 986 new hospitals at a county level</a:t>
            </a:r>
          </a:p>
          <a:p>
            <a:r>
              <a:rPr lang="en-US" dirty="0" smtClean="0"/>
              <a:t>3,549 hospitals at a town level </a:t>
            </a:r>
          </a:p>
          <a:p>
            <a:r>
              <a:rPr lang="en-US" dirty="0" smtClean="0"/>
              <a:t>1,154 community health service centers at the city level.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Reforms cont….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Implementing an experimental, standardized electronic medical record system that will initially be used by 50 hospitals</a:t>
            </a:r>
          </a:p>
          <a:p>
            <a:r>
              <a:rPr lang="en-US" dirty="0" smtClean="0"/>
              <a:t>Building nationwide unified interconnection between medical recording systems and social insurance systems.</a:t>
            </a:r>
          </a:p>
          <a:p>
            <a:pPr lvl="0"/>
            <a:r>
              <a:rPr lang="en-US" dirty="0" smtClean="0"/>
              <a:t>Standardizing electronic medical reports for patients throughout China, establishing networking between hospitals and a consolidating the social security system.</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Improving disease control by implementing a well-structured public healthcare information system based on data forecast analysis</a:t>
            </a:r>
          </a:p>
          <a:p>
            <a:pPr lvl="0"/>
            <a:r>
              <a:rPr lang="en-US" dirty="0" smtClean="0"/>
              <a:t>Improving the hospital management system by setting up digitized hospitals that use clinical diagnosis and management systems.</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drivers of change in China</a:t>
            </a:r>
            <a:endParaRPr lang="en-US" dirty="0"/>
          </a:p>
        </p:txBody>
      </p:sp>
      <p:pic>
        <p:nvPicPr>
          <p:cNvPr id="4" name="Content Placeholder 3"/>
          <p:cNvPicPr>
            <a:picLocks noGrp="1"/>
          </p:cNvPicPr>
          <p:nvPr>
            <p:ph sz="quarter" idx="1"/>
          </p:nvPr>
        </p:nvPicPr>
        <p:blipFill>
          <a:blip r:embed="rId2" cstate="print"/>
          <a:stretch>
            <a:fillRect/>
          </a:stretch>
        </p:blipFill>
        <p:spPr bwMode="auto">
          <a:xfrm>
            <a:off x="612775" y="2035736"/>
            <a:ext cx="8153400" cy="36247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Hospital in China</a:t>
            </a:r>
            <a:endParaRPr lang="en-US" dirty="0"/>
          </a:p>
        </p:txBody>
      </p:sp>
      <p:pic>
        <p:nvPicPr>
          <p:cNvPr id="4" name="Content Placeholder 3"/>
          <p:cNvPicPr>
            <a:picLocks noGrp="1"/>
          </p:cNvPicPr>
          <p:nvPr>
            <p:ph sz="quarter" idx="1"/>
          </p:nvPr>
        </p:nvPicPr>
        <p:blipFill>
          <a:blip r:embed="rId2" cstate="print"/>
          <a:stretch>
            <a:fillRect/>
          </a:stretch>
        </p:blipFill>
        <p:spPr bwMode="auto">
          <a:xfrm>
            <a:off x="1397907" y="1600200"/>
            <a:ext cx="6583136"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Categorization of various Hospital systems in China</a:t>
            </a:r>
            <a:endParaRPr lang="en-US" dirty="0"/>
          </a:p>
        </p:txBody>
      </p:sp>
      <p:pic>
        <p:nvPicPr>
          <p:cNvPr id="4" name="Content Placeholder 3"/>
          <p:cNvPicPr>
            <a:picLocks noGrp="1"/>
          </p:cNvPicPr>
          <p:nvPr>
            <p:ph sz="quarter" idx="1"/>
          </p:nvPr>
        </p:nvPicPr>
        <p:blipFill>
          <a:blip r:embed="rId2" cstate="print"/>
          <a:stretch>
            <a:fillRect/>
          </a:stretch>
        </p:blipFill>
        <p:spPr bwMode="auto">
          <a:xfrm>
            <a:off x="612775" y="2407828"/>
            <a:ext cx="8153400" cy="28805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Currently the Hospital bed density is 4.06 beds/1,000 population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Inefficiency in the Current System of Hospitals in China</a:t>
            </a:r>
            <a:endParaRPr lang="en-US" dirty="0"/>
          </a:p>
        </p:txBody>
      </p:sp>
      <p:pic>
        <p:nvPicPr>
          <p:cNvPr id="4" name="Content Placeholder 3"/>
          <p:cNvPicPr>
            <a:picLocks noGrp="1"/>
          </p:cNvPicPr>
          <p:nvPr>
            <p:ph sz="quarter" idx="1"/>
          </p:nvPr>
        </p:nvPicPr>
        <p:blipFill>
          <a:blip r:embed="rId2" cstate="print"/>
          <a:stretch>
            <a:fillRect/>
          </a:stretch>
        </p:blipFill>
        <p:spPr bwMode="auto">
          <a:xfrm>
            <a:off x="612775" y="1984213"/>
            <a:ext cx="8153400" cy="37277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IT Developments in China</a:t>
            </a:r>
            <a:endParaRPr lang="en-US" dirty="0"/>
          </a:p>
        </p:txBody>
      </p:sp>
      <p:sp>
        <p:nvSpPr>
          <p:cNvPr id="3" name="Content Placeholder 2"/>
          <p:cNvSpPr>
            <a:spLocks noGrp="1"/>
          </p:cNvSpPr>
          <p:nvPr>
            <p:ph sz="quarter" idx="1"/>
          </p:nvPr>
        </p:nvSpPr>
        <p:spPr/>
        <p:txBody>
          <a:bodyPr>
            <a:normAutofit/>
          </a:bodyPr>
          <a:lstStyle/>
          <a:p>
            <a:r>
              <a:rPr lang="en-US" dirty="0" smtClean="0"/>
              <a:t>The survey by IDC showed that 38% of public hospitals in China were using HISs. </a:t>
            </a:r>
          </a:p>
          <a:p>
            <a:pPr>
              <a:buNone/>
            </a:pPr>
            <a:r>
              <a:rPr lang="en-US" dirty="0" smtClean="0"/>
              <a:t> </a:t>
            </a:r>
          </a:p>
          <a:p>
            <a:pPr>
              <a:buNone/>
            </a:pPr>
            <a:endParaRPr lang="en-US" dirty="0" smtClean="0"/>
          </a:p>
          <a:p>
            <a:pPr>
              <a:buNone/>
            </a:pPr>
            <a:r>
              <a:rPr lang="en-US" dirty="0" smtClean="0"/>
              <a:t>  And  2% of the hospitals were using  data exchange middleware, and no hospital was using a Health Level Seven (HL7) message interface engine.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Unbalanced development of Healthcare </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 The more developed the economy of the region, the higher the tier of the hospital</a:t>
            </a:r>
          </a:p>
          <a:p>
            <a:endParaRPr lang="en-US" dirty="0" smtClean="0"/>
          </a:p>
          <a:p>
            <a:r>
              <a:rPr lang="en-US" dirty="0" smtClean="0"/>
              <a:t> The percentage of hospitals using HIS is 80% in east China but less than 20 %   north western China.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Internship report</a:t>
            </a:r>
            <a:endParaRPr lang="en-US" dirty="0"/>
          </a:p>
        </p:txBody>
      </p:sp>
      <p:sp>
        <p:nvSpPr>
          <p:cNvPr id="3" name="Content Placeholder 2"/>
          <p:cNvSpPr>
            <a:spLocks noGrp="1"/>
          </p:cNvSpPr>
          <p:nvPr>
            <p:ph sz="quarter" idx="1"/>
          </p:nvPr>
        </p:nvSpPr>
        <p:spPr/>
        <p:txBody>
          <a:bodyPr>
            <a:normAutofit lnSpcReduction="10000"/>
          </a:bodyPr>
          <a:lstStyle/>
          <a:p>
            <a:r>
              <a:rPr lang="en-US" b="1" dirty="0"/>
              <a:t>Business Analysis </a:t>
            </a:r>
            <a:r>
              <a:rPr lang="en-US" b="1" dirty="0" smtClean="0"/>
              <a:t>Training</a:t>
            </a:r>
          </a:p>
          <a:p>
            <a:r>
              <a:rPr lang="en-US" b="1" dirty="0"/>
              <a:t>Business Analysis Planning and </a:t>
            </a:r>
            <a:r>
              <a:rPr lang="en-US" b="1" dirty="0" smtClean="0"/>
              <a:t>Monitoring</a:t>
            </a:r>
          </a:p>
          <a:p>
            <a:r>
              <a:rPr lang="en-US" b="1" dirty="0" smtClean="0"/>
              <a:t> Elicitation</a:t>
            </a:r>
          </a:p>
          <a:p>
            <a:pPr lvl="0"/>
            <a:r>
              <a:rPr lang="en-US" b="1" dirty="0"/>
              <a:t>Requirements Management &amp; </a:t>
            </a:r>
            <a:r>
              <a:rPr lang="en-US" b="1" dirty="0" smtClean="0"/>
              <a:t>Communication</a:t>
            </a:r>
          </a:p>
          <a:p>
            <a:r>
              <a:rPr lang="en-US" b="1" dirty="0" smtClean="0"/>
              <a:t>Enterprise Analysis</a:t>
            </a:r>
            <a:endParaRPr lang="en-US" dirty="0" smtClean="0"/>
          </a:p>
          <a:p>
            <a:r>
              <a:rPr lang="en-US" b="1" dirty="0" smtClean="0"/>
              <a:t>Requirements Analysis</a:t>
            </a:r>
          </a:p>
          <a:p>
            <a:r>
              <a:rPr lang="en-US" b="1" dirty="0" smtClean="0"/>
              <a:t>Solution Assessment and Validation</a:t>
            </a:r>
          </a:p>
          <a:p>
            <a:r>
              <a:rPr lang="en-US" b="1" dirty="0" smtClean="0"/>
              <a:t>Application Analysis Training</a:t>
            </a:r>
          </a:p>
          <a:p>
            <a:r>
              <a:rPr lang="en-US" b="1" dirty="0" smtClean="0"/>
              <a:t>Online Trainings</a:t>
            </a:r>
            <a:endParaRPr lang="en-US" dirty="0" smtClean="0"/>
          </a:p>
          <a:p>
            <a:pPr lvl="0"/>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Clinical Information  system in China</a:t>
            </a:r>
            <a:endParaRPr lang="en-US" dirty="0"/>
          </a:p>
        </p:txBody>
      </p:sp>
      <p:sp>
        <p:nvSpPr>
          <p:cNvPr id="3" name="Content Placeholder 2"/>
          <p:cNvSpPr>
            <a:spLocks noGrp="1"/>
          </p:cNvSpPr>
          <p:nvPr>
            <p:ph sz="quarter" idx="1"/>
          </p:nvPr>
        </p:nvSpPr>
        <p:spPr/>
        <p:txBody>
          <a:bodyPr>
            <a:normAutofit/>
          </a:bodyPr>
          <a:lstStyle/>
          <a:p>
            <a:r>
              <a:rPr lang="en-US" dirty="0" smtClean="0"/>
              <a:t>The percentage of CIS application in Chinese hospitals is very low </a:t>
            </a:r>
          </a:p>
          <a:p>
            <a:r>
              <a:rPr lang="en-US" dirty="0" smtClean="0"/>
              <a:t>and when these system did not take HIS integration as a result these are stand alone system &amp; the data stored in these systems is very difficult to convert to new system.</a:t>
            </a:r>
          </a:p>
          <a:p>
            <a:r>
              <a:rPr lang="en-US" dirty="0" smtClean="0"/>
              <a:t>domestic players play very less attention the application processes of the clinical information system</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In China there are no specialized entities authorized or certified to compile and develop knowledge bases hospitals in China, use CIS that are developed by different companies that do not have standardized interface.</a:t>
            </a:r>
          </a:p>
          <a:p>
            <a:r>
              <a:rPr lang="en-US"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Medical Record in China</a:t>
            </a:r>
            <a:endParaRPr lang="en-US" dirty="0"/>
          </a:p>
        </p:txBody>
      </p:sp>
      <p:sp>
        <p:nvSpPr>
          <p:cNvPr id="3" name="Content Placeholder 2"/>
          <p:cNvSpPr>
            <a:spLocks noGrp="1"/>
          </p:cNvSpPr>
          <p:nvPr>
            <p:ph sz="quarter" idx="1"/>
          </p:nvPr>
        </p:nvSpPr>
        <p:spPr/>
        <p:txBody>
          <a:bodyPr>
            <a:normAutofit/>
          </a:bodyPr>
          <a:lstStyle/>
          <a:p>
            <a:r>
              <a:rPr lang="en-US" dirty="0" smtClean="0"/>
              <a:t>In  China there are currently no standards for EMR.</a:t>
            </a:r>
          </a:p>
          <a:p>
            <a:r>
              <a:rPr lang="en-US" dirty="0" smtClean="0"/>
              <a:t>The EMR requires integration with the various medical knowledge bases and structured information processing, whose implementation faces tough barrier.</a:t>
            </a:r>
          </a:p>
          <a:p>
            <a:r>
              <a:rPr lang="en-US" dirty="0" smtClean="0"/>
              <a:t> Data security continues to be a challenge when talking about the sharing of health record information.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The MOH partnered with GE and Intel to form - EHR Steering Committee (EHRSC),</a:t>
            </a:r>
          </a:p>
          <a:p>
            <a:r>
              <a:rPr lang="en-US" dirty="0" smtClean="0"/>
              <a:t>This is responsible for designing and validating standards, policies, and guidelines related to the national electronic health information systems, as well as verifying that software vendors ‘applications comply with standards</a:t>
            </a:r>
          </a:p>
          <a:p>
            <a:r>
              <a:rPr lang="en-US" dirty="0" smtClean="0"/>
              <a:t>EMR adoption rate is still very low that is 6.6-9.7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and Domestic Players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IBM, HP and Dell are considered market leaders for PCs and servers. </a:t>
            </a:r>
          </a:p>
          <a:p>
            <a:r>
              <a:rPr lang="en-US" dirty="0" smtClean="0"/>
              <a:t>Cisco, H3C and </a:t>
            </a:r>
            <a:r>
              <a:rPr lang="en-US" dirty="0" err="1" smtClean="0"/>
              <a:t>Huawei</a:t>
            </a:r>
            <a:r>
              <a:rPr lang="en-US" dirty="0" smtClean="0"/>
              <a:t> are considered market leaders for network equipment.</a:t>
            </a:r>
          </a:p>
          <a:p>
            <a:r>
              <a:rPr lang="en-US" dirty="0" smtClean="0"/>
              <a:t> IT software purchasing decisions are more inclined to favor domestic vendors based on geography. For example </a:t>
            </a:r>
            <a:r>
              <a:rPr lang="en-US" dirty="0" err="1" smtClean="0"/>
              <a:t>Kingstar</a:t>
            </a:r>
            <a:r>
              <a:rPr lang="en-US" dirty="0" smtClean="0"/>
              <a:t> Winning takes a large share of the market in Shanghai and Wuhan.</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DOMESTIC PLAYERS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b="1" dirty="0" smtClean="0"/>
              <a:t>Shanghai King star Winner-</a:t>
            </a:r>
            <a:r>
              <a:rPr lang="en-US" dirty="0" smtClean="0"/>
              <a:t>It provides solutions for HIS, EMR,LIS and RIS/ PACS solutions, insurance system and community public health management system</a:t>
            </a:r>
          </a:p>
          <a:p>
            <a:r>
              <a:rPr lang="en-US" dirty="0" smtClean="0"/>
              <a:t>It has partnership with GE and Merge Healthcare</a:t>
            </a:r>
          </a:p>
          <a:p>
            <a:r>
              <a:rPr lang="en-US" dirty="0" smtClean="0"/>
              <a:t>Electronic Medical Records (EMR) R&amp;D results are also highly commended by China’s Ministry of Health</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r>
              <a:rPr lang="en-US" dirty="0" smtClean="0"/>
              <a:t>Merge Healthcare(Milwaukee, WI, USA),  has partnership with Shanghai </a:t>
            </a:r>
            <a:r>
              <a:rPr lang="en-US" dirty="0" err="1" smtClean="0"/>
              <a:t>Kingstar</a:t>
            </a:r>
            <a:r>
              <a:rPr lang="en-US" dirty="0" smtClean="0"/>
              <a:t> Winning Are providing solutions for rural health technology and infrastructure. </a:t>
            </a:r>
          </a:p>
          <a:p>
            <a:pPr lvl="0"/>
            <a:r>
              <a:rPr lang="en-US" dirty="0" smtClean="0"/>
              <a:t>Together, Merge and </a:t>
            </a:r>
            <a:r>
              <a:rPr lang="en-US" dirty="0" err="1" smtClean="0"/>
              <a:t>Kingstar</a:t>
            </a:r>
            <a:r>
              <a:rPr lang="en-US" dirty="0" smtClean="0"/>
              <a:t> Winning provides cost-effective, quality solutions into more rural areas, which has success for the government reform plan.</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err="1" smtClean="0"/>
              <a:t>Neusoft</a:t>
            </a:r>
            <a:r>
              <a:rPr lang="en-US" b="1" dirty="0" smtClean="0"/>
              <a:t> Medical Systems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err="1" smtClean="0"/>
              <a:t>Neusoft</a:t>
            </a:r>
            <a:r>
              <a:rPr lang="en-US" dirty="0" smtClean="0"/>
              <a:t> offers comprehensive IT solutions for China's medical industry and personal healthcare network service ranging right from hardware to software and from technology to services</a:t>
            </a:r>
          </a:p>
          <a:p>
            <a:r>
              <a:rPr lang="en-US" b="1" dirty="0" err="1" smtClean="0"/>
              <a:t>Tianjian</a:t>
            </a:r>
            <a:r>
              <a:rPr lang="en-US" b="1" dirty="0" smtClean="0"/>
              <a:t> Technology Group </a:t>
            </a:r>
            <a:endParaRPr lang="en-US" dirty="0" smtClean="0"/>
          </a:p>
          <a:p>
            <a:r>
              <a:rPr lang="en-US" b="1" dirty="0" smtClean="0"/>
              <a:t> Xian </a:t>
            </a:r>
            <a:r>
              <a:rPr lang="en-US" b="1" dirty="0" err="1" smtClean="0"/>
              <a:t>Huahai</a:t>
            </a:r>
            <a:r>
              <a:rPr lang="en-US" b="1" dirty="0" smtClean="0"/>
              <a:t> Medical Info-Tech Co., Ltd. </a:t>
            </a:r>
            <a:endParaRPr lang="en-US" dirty="0" smtClean="0"/>
          </a:p>
          <a:p>
            <a:r>
              <a:rPr lang="en-US" b="1" dirty="0" smtClean="0"/>
              <a:t>China National Software and service</a:t>
            </a:r>
            <a:r>
              <a:rPr lang="en-US" dirty="0" smtClean="0"/>
              <a:t>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 share of domestic players in China</a:t>
            </a:r>
            <a:endParaRPr lang="en-US" dirty="0"/>
          </a:p>
        </p:txBody>
      </p:sp>
      <p:pic>
        <p:nvPicPr>
          <p:cNvPr id="4" name="Content Placeholder 3"/>
          <p:cNvPicPr>
            <a:picLocks noGrp="1"/>
          </p:cNvPicPr>
          <p:nvPr>
            <p:ph sz="quarter" idx="1"/>
          </p:nvPr>
        </p:nvPicPr>
        <p:blipFill>
          <a:blip r:embed="rId2" cstate="print"/>
          <a:srcRect t="13941"/>
          <a:stretch>
            <a:fillRect/>
          </a:stretch>
        </p:blipFill>
        <p:spPr bwMode="auto">
          <a:xfrm>
            <a:off x="1617233" y="1839525"/>
            <a:ext cx="6144483" cy="4017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Players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b="1" dirty="0" smtClean="0"/>
              <a:t>A.IBM</a:t>
            </a:r>
            <a:endParaRPr lang="en-US" dirty="0" smtClean="0"/>
          </a:p>
          <a:p>
            <a:r>
              <a:rPr lang="en-US" dirty="0" smtClean="0"/>
              <a:t>IBM is also deploying a digital record system that allows storage of information based on traditional Chinese medicine at the Guangdong Hospital of Traditional Chinese Medicine in southern China</a:t>
            </a:r>
          </a:p>
          <a:p>
            <a:r>
              <a:rPr lang="en-US" dirty="0" smtClean="0"/>
              <a:t>This  meant to encourage patients to go to the smaller community hospital for minor health problems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 of the Study</a:t>
            </a:r>
            <a:endParaRPr lang="en-US" dirty="0"/>
          </a:p>
        </p:txBody>
      </p:sp>
      <p:sp>
        <p:nvSpPr>
          <p:cNvPr id="3" name="Content Placeholder 2"/>
          <p:cNvSpPr>
            <a:spLocks noGrp="1"/>
          </p:cNvSpPr>
          <p:nvPr>
            <p:ph sz="quarter" idx="1"/>
          </p:nvPr>
        </p:nvSpPr>
        <p:spPr/>
        <p:txBody>
          <a:bodyPr/>
          <a:lstStyle/>
          <a:p>
            <a:pPr>
              <a:buNone/>
            </a:pPr>
            <a:r>
              <a:rPr lang="en-US" dirty="0" smtClean="0"/>
              <a:t>General </a:t>
            </a:r>
            <a:r>
              <a:rPr lang="en-US" dirty="0"/>
              <a:t>objective:-</a:t>
            </a:r>
          </a:p>
          <a:p>
            <a:pPr lvl="0"/>
            <a:r>
              <a:rPr lang="en-US" dirty="0"/>
              <a:t>To analyze the untapped market of China’s IT Healthcare for Accenture.</a:t>
            </a:r>
          </a:p>
          <a:p>
            <a:pPr>
              <a:buNone/>
            </a:pPr>
            <a:r>
              <a:rPr lang="en-US" dirty="0" smtClean="0"/>
              <a:t>Specific </a:t>
            </a:r>
            <a:r>
              <a:rPr lang="en-US" dirty="0"/>
              <a:t>Objective:</a:t>
            </a:r>
          </a:p>
          <a:p>
            <a:pPr lvl="0"/>
            <a:r>
              <a:rPr lang="en-US" dirty="0"/>
              <a:t>  To study the strengths, weaknesses, opportunities and challenges for Accenture in China’s IT Healthcare industry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Microsoft Corporation (China) Limited Co. </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The company collaborates with Chinese government bodies such as Mo H, medical institutions and other partners to develop solutions </a:t>
            </a:r>
          </a:p>
          <a:p>
            <a:r>
              <a:rPr lang="en-US" dirty="0" smtClean="0"/>
              <a:t>In the following fields: digitalized hospital; informatization of community clinics; regional healthcare IT systems; and application of healthcare IT in rural areas.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 Health</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 partnership with Shanghai </a:t>
            </a:r>
            <a:r>
              <a:rPr lang="en-US" dirty="0" err="1" smtClean="0"/>
              <a:t>Kingstar</a:t>
            </a:r>
            <a:r>
              <a:rPr lang="en-US" dirty="0" smtClean="0"/>
              <a:t> Winner </a:t>
            </a:r>
          </a:p>
          <a:p>
            <a:r>
              <a:rPr lang="en-US" dirty="0" smtClean="0"/>
              <a:t>announced its 1</a:t>
            </a:r>
            <a:r>
              <a:rPr lang="en-US" baseline="30000" dirty="0" smtClean="0"/>
              <a:t>st</a:t>
            </a:r>
            <a:r>
              <a:rPr lang="en-US" dirty="0" smtClean="0"/>
              <a:t> electronic medical record system product in a software-as-a-service(</a:t>
            </a:r>
            <a:r>
              <a:rPr lang="en-US" dirty="0" err="1" smtClean="0"/>
              <a:t>SaaS</a:t>
            </a:r>
            <a:r>
              <a:rPr lang="en-US" dirty="0" smtClean="0"/>
              <a:t>) platform aimed at small or remote physician practices with a lower-cost, monthly fee model</a:t>
            </a:r>
          </a:p>
          <a:p>
            <a:pPr lvl="0"/>
            <a:r>
              <a:rPr lang="en-US" dirty="0" smtClean="0"/>
              <a:t>It has also launched a three-year initiative called “Spring Wind” which focuses on developing high quality, affordable healthcare products, improving the medical distribution network across urban and rural China, and offering premium services and training for Chinese healthcare professionals.[3][11]</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HP Healthcare/KPMG</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HP has an impacting effect of China’s Healthcare industry. It provides services in Electronic medical Record, Health information exchange (HIE), Tele medicine, thereby transforming the sick care to the accountable health management</a:t>
            </a:r>
          </a:p>
          <a:p>
            <a:pPr lvl="0"/>
            <a:r>
              <a:rPr lang="en-US" dirty="0" smtClean="0"/>
              <a:t>HP has also collaborated with Shanghai </a:t>
            </a:r>
            <a:r>
              <a:rPr lang="en-US" dirty="0" err="1" smtClean="0"/>
              <a:t>Kingstar</a:t>
            </a:r>
            <a:r>
              <a:rPr lang="en-US" dirty="0" smtClean="0"/>
              <a:t> </a:t>
            </a:r>
            <a:r>
              <a:rPr lang="en-US" dirty="0" err="1" smtClean="0"/>
              <a:t>Winneng</a:t>
            </a:r>
            <a:r>
              <a:rPr lang="en-US" dirty="0" smtClean="0"/>
              <a:t> and many other domestic players.[3][4]</a:t>
            </a:r>
          </a:p>
          <a:p>
            <a:r>
              <a:rPr lang="en-US" dirty="0" smtClean="0"/>
              <a:t>KPMG has collaborated with MOH to provide consulting services in the Healthcare mainly the insurance sector.[3][5]</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3600" b="1" dirty="0" smtClean="0"/>
              <a:t>Accenture in China</a:t>
            </a:r>
            <a:r>
              <a:rPr lang="en-US" sz="3600" dirty="0" smtClean="0"/>
              <a:t/>
            </a:r>
            <a:br>
              <a:rPr lang="en-US" sz="3600" dirty="0" smtClean="0"/>
            </a:br>
            <a:endParaRPr lang="en-US" sz="3600" dirty="0"/>
          </a:p>
        </p:txBody>
      </p:sp>
      <p:sp>
        <p:nvSpPr>
          <p:cNvPr id="3" name="Content Placeholder 2"/>
          <p:cNvSpPr>
            <a:spLocks noGrp="1"/>
          </p:cNvSpPr>
          <p:nvPr>
            <p:ph sz="quarter" idx="1"/>
          </p:nvPr>
        </p:nvSpPr>
        <p:spPr/>
        <p:txBody>
          <a:bodyPr>
            <a:normAutofit fontScale="92500" lnSpcReduction="20000"/>
          </a:bodyPr>
          <a:lstStyle/>
          <a:p>
            <a:pPr lvl="0"/>
            <a:r>
              <a:rPr lang="en-US" b="1" dirty="0" smtClean="0"/>
              <a:t>Xinhua hospital (Busiest Hospital in the World)</a:t>
            </a:r>
          </a:p>
          <a:p>
            <a:pPr lvl="0">
              <a:buNone/>
            </a:pPr>
            <a:endParaRPr lang="en-US" dirty="0" smtClean="0"/>
          </a:p>
          <a:p>
            <a:pPr lvl="0"/>
            <a:r>
              <a:rPr lang="en-US" dirty="0" smtClean="0"/>
              <a:t>Xinhua Hospital Turns to Accenture to Help Plan IT Reconstruction for Implement Connected Health Systems</a:t>
            </a:r>
          </a:p>
          <a:p>
            <a:r>
              <a:rPr lang="en-US" dirty="0" smtClean="0"/>
              <a:t>Xinhua Hospital kicked off an EMR (Electronic Medical Record) project as the key enabler to achieve its strategic objective.</a:t>
            </a:r>
          </a:p>
          <a:p>
            <a:r>
              <a:rPr lang="en-US" dirty="0" smtClean="0"/>
              <a:t> The project is a multi-phase, multi-year project.</a:t>
            </a:r>
          </a:p>
          <a:p>
            <a:r>
              <a:rPr lang="en-US" dirty="0" smtClean="0"/>
              <a:t> In Phase one, Accenture is working to assess the readiness of Xinhua EMR and provide the roadmap for the hospital to implement this project</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err="1" smtClean="0"/>
              <a:t>Yanda</a:t>
            </a:r>
            <a:r>
              <a:rPr lang="en-US" b="1" dirty="0" smtClean="0"/>
              <a:t> Hospital</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 Accenture as strategic partner to help streamline its information management systems and electronic health records to reduce costs &amp; raising quality standards. </a:t>
            </a:r>
          </a:p>
          <a:p>
            <a:endParaRPr lang="en-US" dirty="0" smtClean="0"/>
          </a:p>
          <a:p>
            <a:r>
              <a:rPr lang="en-US" dirty="0" smtClean="0"/>
              <a:t>Accenture is working  to ensure that </a:t>
            </a:r>
            <a:r>
              <a:rPr lang="en-US" dirty="0" err="1" smtClean="0"/>
              <a:t>Yanda’s</a:t>
            </a:r>
            <a:r>
              <a:rPr lang="en-US" dirty="0" smtClean="0"/>
              <a:t> systems are fully interoperable to promote collaboration and optimized workflows—and ultimately the platform for electronic health records.</a:t>
            </a:r>
          </a:p>
          <a:p>
            <a:endParaRPr lang="en-US" dirty="0" smtClean="0"/>
          </a:p>
          <a:p>
            <a:r>
              <a:rPr lang="en-US" dirty="0" smtClean="0"/>
              <a:t> The first phase of the implementation will cover the hospital’s IT management system in Chinese, with English to be covered in future releases.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WPMI</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endParaRPr lang="en-US" dirty="0" smtClean="0"/>
          </a:p>
          <a:p>
            <a:r>
              <a:rPr lang="en-US" dirty="0" smtClean="0"/>
              <a:t>WellPoint - the major US insurance company is expanding into China through WPMI, LLC. </a:t>
            </a:r>
          </a:p>
          <a:p>
            <a:r>
              <a:rPr lang="en-US" dirty="0" smtClean="0"/>
              <a:t>WPMI is currently providing insurance consulting services for other insurance companies in China.</a:t>
            </a:r>
          </a:p>
          <a:p>
            <a:endParaRPr lang="en-US" dirty="0" smtClean="0"/>
          </a:p>
          <a:p>
            <a:r>
              <a:rPr lang="en-US" dirty="0" smtClean="0"/>
              <a:t>Accenture to provide Infrastructure Outsourcing including a centralized, bilingual help desk, network and security services, onsite desktop support, offsite data center hosting and a 24/7 operation center, along with business continuity planning and disaster recovery services.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Quality healthcare medical services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Accenture will: </a:t>
            </a:r>
          </a:p>
          <a:p>
            <a:pPr lvl="0"/>
            <a:r>
              <a:rPr lang="en-US" dirty="0" smtClean="0"/>
              <a:t>Identify process-related issues that exist today across all frontline clinic operations</a:t>
            </a:r>
          </a:p>
          <a:p>
            <a:pPr lvl="0"/>
            <a:r>
              <a:rPr lang="en-US" dirty="0" smtClean="0"/>
              <a:t>Design To-Be processes</a:t>
            </a:r>
          </a:p>
          <a:p>
            <a:pPr lvl="0"/>
            <a:r>
              <a:rPr lang="en-US" dirty="0" smtClean="0"/>
              <a:t>Document business requirements for any future IT enablement</a:t>
            </a:r>
          </a:p>
          <a:p>
            <a:pPr lvl="0"/>
            <a:r>
              <a:rPr lang="en-US" dirty="0" smtClean="0"/>
              <a:t>Develop a quantitative business case to drive business stakeholder ownership as well as define an implementation Master Plan for the next two years. </a:t>
            </a:r>
          </a:p>
          <a:p>
            <a:r>
              <a:rPr lang="en-US" dirty="0" smtClean="0"/>
              <a:t>Accenture strategic win for H&amp;PS Greater China as it marks their  first major Health client in Hong Kong.</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Accenture is helping Doctors in China spend more time with patients using Mobility</a:t>
            </a:r>
            <a:endParaRPr lang="en-US" dirty="0"/>
          </a:p>
        </p:txBody>
      </p:sp>
      <p:sp>
        <p:nvSpPr>
          <p:cNvPr id="3" name="Content Placeholder 2"/>
          <p:cNvSpPr>
            <a:spLocks noGrp="1"/>
          </p:cNvSpPr>
          <p:nvPr>
            <p:ph sz="quarter" idx="1"/>
          </p:nvPr>
        </p:nvSpPr>
        <p:spPr/>
        <p:txBody>
          <a:bodyPr>
            <a:normAutofit/>
          </a:bodyPr>
          <a:lstStyle/>
          <a:p>
            <a:pPr lvl="0"/>
            <a:r>
              <a:rPr lang="en-GB" dirty="0" smtClean="0"/>
              <a:t>A fully customised Smartphone/Tablet for healthcare worker </a:t>
            </a:r>
            <a:endParaRPr lang="en-US" dirty="0" smtClean="0"/>
          </a:p>
          <a:p>
            <a:pPr lvl="0"/>
            <a:r>
              <a:rPr lang="en-GB" dirty="0" smtClean="0"/>
              <a:t>The Messaging system work over </a:t>
            </a:r>
            <a:r>
              <a:rPr lang="en-GB" dirty="0" err="1" smtClean="0"/>
              <a:t>wifi</a:t>
            </a:r>
            <a:r>
              <a:rPr lang="en-GB" dirty="0" smtClean="0"/>
              <a:t> or GSM</a:t>
            </a:r>
            <a:endParaRPr lang="en-US" dirty="0" smtClean="0"/>
          </a:p>
          <a:p>
            <a:pPr lvl="0"/>
            <a:r>
              <a:rPr lang="en-GB" dirty="0" smtClean="0"/>
              <a:t>A server side component tracks/displays and allows remote edit of all messages</a:t>
            </a:r>
            <a:endParaRPr lang="en-US" dirty="0" smtClean="0"/>
          </a:p>
          <a:p>
            <a:pPr lvl="0"/>
            <a:r>
              <a:rPr lang="en-GB" dirty="0" smtClean="0"/>
              <a:t>All messages and responses are stored for full traceability and management graphs.</a:t>
            </a:r>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sz="quarter" idx="1"/>
          </p:nvPr>
        </p:nvSpPr>
        <p:spPr/>
        <p:txBody>
          <a:bodyPr/>
          <a:lstStyle/>
          <a:p>
            <a:r>
              <a:rPr lang="en-US" b="1" dirty="0" smtClean="0"/>
              <a:t>Study design</a:t>
            </a:r>
            <a:r>
              <a:rPr lang="en-US" dirty="0" smtClean="0"/>
              <a:t> – Qualitative study </a:t>
            </a:r>
          </a:p>
          <a:p>
            <a:r>
              <a:rPr lang="en-US" b="1" dirty="0" smtClean="0"/>
              <a:t>Duration of the study</a:t>
            </a:r>
            <a:r>
              <a:rPr lang="en-US" dirty="0" smtClean="0"/>
              <a:t> –2 weeks</a:t>
            </a:r>
          </a:p>
          <a:p>
            <a:r>
              <a:rPr lang="en-US" b="1" dirty="0" smtClean="0"/>
              <a:t>Output of Analysis</a:t>
            </a:r>
            <a:r>
              <a:rPr lang="en-US" dirty="0" smtClean="0"/>
              <a:t>: - </a:t>
            </a:r>
          </a:p>
          <a:p>
            <a:r>
              <a:rPr lang="en-US" dirty="0" smtClean="0"/>
              <a:t>SWOT Analysis </a:t>
            </a:r>
          </a:p>
          <a:p>
            <a:r>
              <a:rPr lang="en-US" dirty="0" smtClean="0"/>
              <a:t> Porter Method</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SWOT Analysis</a:t>
            </a:r>
            <a:endParaRPr lang="en-US" dirty="0"/>
          </a:p>
        </p:txBody>
      </p:sp>
      <p:sp>
        <p:nvSpPr>
          <p:cNvPr id="3" name="Content Placeholder 2"/>
          <p:cNvSpPr>
            <a:spLocks noGrp="1"/>
          </p:cNvSpPr>
          <p:nvPr>
            <p:ph sz="quarter" idx="1"/>
          </p:nvPr>
        </p:nvSpPr>
        <p:spPr/>
        <p:txBody>
          <a:bodyPr>
            <a:normAutofit fontScale="40000" lnSpcReduction="20000"/>
          </a:bodyPr>
          <a:lstStyle/>
          <a:p>
            <a:pPr>
              <a:buNone/>
            </a:pPr>
            <a:r>
              <a:rPr lang="en-US" sz="4000" b="1" dirty="0" smtClean="0"/>
              <a:t>STRENGTHS</a:t>
            </a:r>
            <a:endParaRPr lang="en-US" sz="4000" dirty="0" smtClean="0"/>
          </a:p>
          <a:p>
            <a:pPr lvl="0"/>
            <a:r>
              <a:rPr lang="en-US" sz="4000" dirty="0" smtClean="0"/>
              <a:t>Available  IT services for health &amp; life sciences that cover the full cycle of advise, design, build and run </a:t>
            </a:r>
          </a:p>
          <a:p>
            <a:pPr lvl="0">
              <a:buNone/>
            </a:pPr>
            <a:endParaRPr lang="en-US" sz="4000" dirty="0" smtClean="0"/>
          </a:p>
          <a:p>
            <a:pPr lvl="0"/>
            <a:r>
              <a:rPr lang="en-US" sz="4000" dirty="0" smtClean="0"/>
              <a:t>High-end consulting and integration capabilities </a:t>
            </a:r>
          </a:p>
          <a:p>
            <a:pPr lvl="0"/>
            <a:endParaRPr lang="en-US" sz="4000" dirty="0" smtClean="0"/>
          </a:p>
          <a:p>
            <a:pPr lvl="0"/>
            <a:r>
              <a:rPr lang="en-US" sz="4000" dirty="0" smtClean="0"/>
              <a:t>Strong industry, functional and technology expertise (Accenture is vendor-agnostic) and proprietary assets </a:t>
            </a:r>
          </a:p>
          <a:p>
            <a:pPr lvl="0"/>
            <a:endParaRPr lang="en-US" sz="4000" dirty="0" smtClean="0"/>
          </a:p>
          <a:p>
            <a:pPr lvl="0"/>
            <a:r>
              <a:rPr lang="en-US" sz="4000" dirty="0" smtClean="0"/>
              <a:t>Strong emphasis on healthcare analytics </a:t>
            </a:r>
          </a:p>
          <a:p>
            <a:pPr lvl="0"/>
            <a:endParaRPr lang="en-US" sz="4000" dirty="0" smtClean="0"/>
          </a:p>
          <a:p>
            <a:pPr lvl="0"/>
            <a:r>
              <a:rPr lang="en-US" sz="4000" dirty="0" smtClean="0"/>
              <a:t>Accenture provides better after-sale service, which is a critical factor for hospitals when considering vendors.</a:t>
            </a:r>
          </a:p>
          <a:p>
            <a:pPr lvl="0"/>
            <a:endParaRPr lang="en-US" sz="4000" dirty="0" smtClean="0"/>
          </a:p>
          <a:p>
            <a:pPr>
              <a:buNone/>
            </a:pPr>
            <a:r>
              <a:rPr lang="en-US" sz="4000"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Statement</a:t>
            </a:r>
            <a:endParaRPr lang="en-US" dirty="0"/>
          </a:p>
        </p:txBody>
      </p:sp>
      <p:sp>
        <p:nvSpPr>
          <p:cNvPr id="3" name="Content Placeholder 2"/>
          <p:cNvSpPr>
            <a:spLocks noGrp="1"/>
          </p:cNvSpPr>
          <p:nvPr>
            <p:ph sz="quarter" idx="1"/>
          </p:nvPr>
        </p:nvSpPr>
        <p:spPr/>
        <p:txBody>
          <a:bodyPr/>
          <a:lstStyle/>
          <a:p>
            <a:pPr lvl="0"/>
            <a:r>
              <a:rPr lang="en-US" dirty="0"/>
              <a:t>What are the opportunities and challenges for Accenture in China’s Healthcare industry?</a:t>
            </a:r>
          </a:p>
          <a:p>
            <a:pPr lvl="0"/>
            <a:r>
              <a:rPr lang="en-US" dirty="0"/>
              <a:t>How and where Accenture can enter China’s Healthcare industry? </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SWOT</a:t>
            </a:r>
            <a:endParaRPr lang="en-US" dirty="0"/>
          </a:p>
        </p:txBody>
      </p:sp>
      <p:sp>
        <p:nvSpPr>
          <p:cNvPr id="3" name="Content Placeholder 2"/>
          <p:cNvSpPr>
            <a:spLocks noGrp="1"/>
          </p:cNvSpPr>
          <p:nvPr>
            <p:ph sz="quarter" idx="1"/>
          </p:nvPr>
        </p:nvSpPr>
        <p:spPr/>
        <p:txBody>
          <a:bodyPr>
            <a:normAutofit fontScale="70000" lnSpcReduction="20000"/>
          </a:bodyPr>
          <a:lstStyle/>
          <a:p>
            <a:r>
              <a:rPr lang="en-US" sz="3200" dirty="0" smtClean="0"/>
              <a:t>Strong client reference list (e.g., 90% of Fortune Global 500 pharmaceutical companies are clients) </a:t>
            </a:r>
          </a:p>
          <a:p>
            <a:pPr lvl="0"/>
            <a:endParaRPr lang="en-US" sz="3200" dirty="0" smtClean="0"/>
          </a:p>
          <a:p>
            <a:pPr lvl="0"/>
            <a:r>
              <a:rPr lang="en-US" sz="3200" dirty="0" smtClean="0"/>
              <a:t>Provide innovation and influence the overall direction of HITS through research and insights (e.g., Accenture Institute for Health &amp; Public Service Value, Life Sciences </a:t>
            </a:r>
            <a:r>
              <a:rPr lang="en-US" sz="3200" dirty="0" err="1" smtClean="0"/>
              <a:t>CoE</a:t>
            </a:r>
            <a:r>
              <a:rPr lang="en-US" sz="3200" dirty="0" smtClean="0"/>
              <a:t> in India) </a:t>
            </a:r>
          </a:p>
          <a:p>
            <a:pPr>
              <a:buNone/>
            </a:pPr>
            <a:r>
              <a:rPr lang="en-US" sz="3200" dirty="0" smtClean="0"/>
              <a:t> </a:t>
            </a:r>
          </a:p>
          <a:p>
            <a:pPr lvl="0"/>
            <a:r>
              <a:rPr lang="en-US" sz="3200" dirty="0" smtClean="0"/>
              <a:t>Accenture stands ahead of Oracle and CISCO in top IT provider in China.</a:t>
            </a:r>
          </a:p>
          <a:p>
            <a:pPr>
              <a:buNone/>
            </a:pPr>
            <a:r>
              <a:rPr lang="en-US" sz="3200" dirty="0" smtClean="0"/>
              <a:t> </a:t>
            </a:r>
          </a:p>
          <a:p>
            <a:pPr lvl="0"/>
            <a:r>
              <a:rPr lang="en-US" sz="3200" dirty="0" smtClean="0"/>
              <a:t>Also Accenture has a strategic alliance with Digital City, one the leading  provider of IT services in China.</a:t>
            </a:r>
          </a:p>
          <a:p>
            <a:pPr>
              <a:buNone/>
            </a:pPr>
            <a:r>
              <a:rPr lang="en-US" sz="3200" b="1" dirty="0" smtClean="0"/>
              <a:t> </a:t>
            </a:r>
            <a:endParaRPr lang="en-US" sz="3200"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OPPORTUNITIES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25000" lnSpcReduction="20000"/>
          </a:bodyPr>
          <a:lstStyle/>
          <a:p>
            <a:pPr lvl="0"/>
            <a:r>
              <a:rPr lang="en-US" sz="7200" dirty="0" smtClean="0"/>
              <a:t>Health care industry of China has entered into the growth stage after many years of embryo stage. Market demand is high and applications software is thriving and IT industry rapidly growing.</a:t>
            </a:r>
          </a:p>
          <a:p>
            <a:pPr lvl="0"/>
            <a:endParaRPr lang="en-US" sz="7200" dirty="0" smtClean="0"/>
          </a:p>
          <a:p>
            <a:pPr lvl="0"/>
            <a:r>
              <a:rPr lang="en-US" sz="7200" dirty="0" smtClean="0"/>
              <a:t>Health information technology investment is rapidly growing and will reach RMB 40 billion in 2015 with annual growth rate (CAGR) of 25%</a:t>
            </a:r>
          </a:p>
          <a:p>
            <a:pPr lvl="0"/>
            <a:endParaRPr lang="en-US" sz="7200" dirty="0" smtClean="0"/>
          </a:p>
          <a:p>
            <a:pPr lvl="0"/>
            <a:r>
              <a:rPr lang="en-US" sz="7200" dirty="0" smtClean="0"/>
              <a:t>Another key change is Rapid urbanization of China at a rate of 1% every year so it is expected that by 2020 60 % of China will be urbanized leading to more demanding about the type and quality of services.</a:t>
            </a:r>
          </a:p>
          <a:p>
            <a:pPr lvl="0"/>
            <a:endParaRPr lang="en-US" sz="7200" dirty="0" smtClean="0"/>
          </a:p>
          <a:p>
            <a:pPr lvl="0"/>
            <a:r>
              <a:rPr lang="en-US" sz="7200" dirty="0" smtClean="0"/>
              <a:t>Building 986 new hospitals at a county level, 3,549 hospitals at a town level and 1,154 community health service centers at the city level, creating demand for healthcare IT.</a:t>
            </a:r>
          </a:p>
          <a:p>
            <a:pPr lvl="0"/>
            <a:r>
              <a:rPr lang="en-US" sz="7200" dirty="0" smtClean="0"/>
              <a:t>The local vendors lack quality so Accenture can emphasis on quality of services it is providing to build on more clients.</a:t>
            </a:r>
          </a:p>
          <a:p>
            <a:pPr lvl="0"/>
            <a:endParaRPr lang="en-US" sz="7200" dirty="0" smtClean="0"/>
          </a:p>
          <a:p>
            <a:pPr>
              <a:buNone/>
            </a:pPr>
            <a:r>
              <a:rPr lang="en-US" sz="7200" dirty="0" smtClean="0"/>
              <a:t>.</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OPPORTUNITIES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70000" lnSpcReduction="20000"/>
          </a:bodyPr>
          <a:lstStyle/>
          <a:p>
            <a:pPr lvl="0"/>
            <a:r>
              <a:rPr lang="en-US" dirty="0" smtClean="0"/>
              <a:t>Accenture is providing services to “Xinhua hospital”(one of the busiest hospital in the world), it can build the model and future potential for Accenture to transform more Chinese hospitals.</a:t>
            </a:r>
          </a:p>
          <a:p>
            <a:pPr lvl="0"/>
            <a:endParaRPr lang="en-US" dirty="0" smtClean="0"/>
          </a:p>
          <a:p>
            <a:pPr lvl="0"/>
            <a:r>
              <a:rPr lang="en-US" dirty="0" smtClean="0"/>
              <a:t>The total  annual health expenditure is increasing at higher speed and has reached 18.72%CAGR.</a:t>
            </a:r>
          </a:p>
          <a:p>
            <a:pPr lvl="0"/>
            <a:endParaRPr lang="en-US" dirty="0" smtClean="0"/>
          </a:p>
          <a:p>
            <a:r>
              <a:rPr lang="en-US" dirty="0" smtClean="0"/>
              <a:t>China state council and ministry of health have decided to spend $124.1 billion on improving healthcare industries.</a:t>
            </a:r>
          </a:p>
          <a:p>
            <a:endParaRPr lang="en-US" dirty="0" smtClean="0"/>
          </a:p>
          <a:p>
            <a:pPr lvl="0"/>
            <a:r>
              <a:rPr lang="en-US" dirty="0" smtClean="0"/>
              <a:t>The government has also proposed the expansion of health information centers in big and medium sized cities, apart from this the China government has also proposed the envisages adoption of EMR in all hospitals before 2020</a:t>
            </a:r>
          </a:p>
          <a:p>
            <a:r>
              <a:rPr lang="en-US" b="1" dirty="0" smtClean="0"/>
              <a:t> </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a:t>
            </a:r>
            <a:endParaRPr lang="en-US" dirty="0"/>
          </a:p>
        </p:txBody>
      </p:sp>
      <p:sp>
        <p:nvSpPr>
          <p:cNvPr id="3" name="Content Placeholder 2"/>
          <p:cNvSpPr>
            <a:spLocks noGrp="1"/>
          </p:cNvSpPr>
          <p:nvPr>
            <p:ph sz="quarter" idx="1"/>
          </p:nvPr>
        </p:nvSpPr>
        <p:spPr/>
        <p:txBody>
          <a:bodyPr>
            <a:normAutofit/>
          </a:bodyPr>
          <a:lstStyle/>
          <a:p>
            <a:pPr lvl="0"/>
            <a:r>
              <a:rPr lang="en-US" dirty="0" smtClean="0"/>
              <a:t>Price competitiveness </a:t>
            </a:r>
          </a:p>
          <a:p>
            <a:pPr>
              <a:buNone/>
            </a:pPr>
            <a:r>
              <a:rPr lang="en-US" dirty="0" smtClean="0"/>
              <a:t> </a:t>
            </a:r>
          </a:p>
          <a:p>
            <a:r>
              <a:rPr lang="en-US" dirty="0" smtClean="0"/>
              <a:t>Fewer and less impactful solutions compared to rivals with hardware and software divisions (e.g., IBM and HP).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Threats</a:t>
            </a:r>
            <a:br>
              <a:rPr lang="en-US" dirty="0" smtClean="0"/>
            </a:br>
            <a:endParaRPr lang="en-US" dirty="0"/>
          </a:p>
        </p:txBody>
      </p:sp>
      <p:sp>
        <p:nvSpPr>
          <p:cNvPr id="3" name="Content Placeholder 2"/>
          <p:cNvSpPr>
            <a:spLocks noGrp="1"/>
          </p:cNvSpPr>
          <p:nvPr>
            <p:ph sz="quarter" idx="1"/>
          </p:nvPr>
        </p:nvSpPr>
        <p:spPr/>
        <p:txBody>
          <a:bodyPr>
            <a:normAutofit fontScale="70000" lnSpcReduction="20000"/>
          </a:bodyPr>
          <a:lstStyle/>
          <a:p>
            <a:pPr lvl="0"/>
            <a:r>
              <a:rPr lang="en-US" dirty="0" smtClean="0"/>
              <a:t>Domestic players offer solutions in both major and niche markets, often with considerably lower prices because of lower labor costs, direct market access, and fewer tariff and non-tariff trade barriers.</a:t>
            </a:r>
          </a:p>
          <a:p>
            <a:pPr lvl="0"/>
            <a:endParaRPr lang="en-US" dirty="0" smtClean="0"/>
          </a:p>
          <a:p>
            <a:pPr lvl="0"/>
            <a:r>
              <a:rPr lang="en-US" dirty="0" smtClean="0"/>
              <a:t>China’s Healthcare industry is fragmented  </a:t>
            </a:r>
            <a:r>
              <a:rPr lang="en-US" dirty="0" err="1" smtClean="0"/>
              <a:t>i.e</a:t>
            </a:r>
            <a:r>
              <a:rPr lang="en-US" dirty="0" smtClean="0"/>
              <a:t>  they perform individually, so there is problem of data sharing   which create barriers to selling and implementing e-health solutions</a:t>
            </a:r>
          </a:p>
          <a:p>
            <a:pPr lvl="0"/>
            <a:endParaRPr lang="en-US" dirty="0" smtClean="0"/>
          </a:p>
          <a:p>
            <a:pPr lvl="0"/>
            <a:r>
              <a:rPr lang="en-US" dirty="0" smtClean="0"/>
              <a:t>The regulatory and national standards situation is often contradictory or unclear.</a:t>
            </a:r>
          </a:p>
          <a:p>
            <a:pPr lvl="0"/>
            <a:endParaRPr lang="en-US" dirty="0" smtClean="0"/>
          </a:p>
          <a:p>
            <a:pPr lvl="0"/>
            <a:r>
              <a:rPr lang="en-US" dirty="0" smtClean="0"/>
              <a:t>Many hospital administrators in China lack the sophisticated experience in IT, so The decision to purchase is based on the brand name of the vendor or the low price point.</a:t>
            </a:r>
          </a:p>
          <a:p>
            <a:pPr>
              <a:buNone/>
            </a:pPr>
            <a:r>
              <a:rPr lang="en-US" dirty="0" smtClean="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lvl="0"/>
            <a:r>
              <a:rPr lang="en-US" dirty="0" smtClean="0"/>
              <a:t>In China, doctors, nurses and other health care workers lack sufficient understanding of IT and telecommunications to make good use of e-health solutions. So the Hospital decision makers are really concerned about the e- Health solution adoption rate amongst the hospital staff.</a:t>
            </a:r>
          </a:p>
          <a:p>
            <a:pPr lvl="0"/>
            <a:endParaRPr lang="en-US" dirty="0" smtClean="0"/>
          </a:p>
          <a:p>
            <a:pPr lvl="0"/>
            <a:r>
              <a:rPr lang="en-US" dirty="0" smtClean="0"/>
              <a:t>Development of e-health applications in China can be complicated and impede because of growing alarm about information security</a:t>
            </a:r>
          </a:p>
          <a:p>
            <a:pPr lvl="0"/>
            <a:endParaRPr lang="en-US" dirty="0" smtClean="0"/>
          </a:p>
          <a:p>
            <a:r>
              <a:rPr lang="en-US" dirty="0" smtClean="0"/>
              <a:t>In China there is great possibility of, technical and commercial barriers to IPR theft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Porter’s Method:-</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i="1" u="sng" dirty="0" smtClean="0"/>
              <a:t>Bargaining power of supplier </a:t>
            </a:r>
            <a:endParaRPr lang="en-US" dirty="0" smtClean="0"/>
          </a:p>
          <a:p>
            <a:pPr>
              <a:buNone/>
            </a:pPr>
            <a:r>
              <a:rPr lang="en-US" b="1" i="1" dirty="0" smtClean="0"/>
              <a:t> </a:t>
            </a:r>
            <a:endParaRPr lang="en-US" dirty="0" smtClean="0"/>
          </a:p>
          <a:p>
            <a:pPr lvl="0"/>
            <a:r>
              <a:rPr lang="en-US" dirty="0" smtClean="0"/>
              <a:t>Accenture depends on the product development company so it can provide support services on Maintenance, Implementation.</a:t>
            </a:r>
          </a:p>
          <a:p>
            <a:pPr lvl="0"/>
            <a:r>
              <a:rPr lang="en-US" dirty="0" smtClean="0"/>
              <a:t>GE and IBM are product Development Company and also providing the services, so they need not have to depend on any company.</a:t>
            </a:r>
          </a:p>
          <a:p>
            <a:pPr lvl="0"/>
            <a:r>
              <a:rPr lang="en-US" dirty="0" smtClean="0"/>
              <a:t>GE and IBM have the partnership with the domestic players for the services.</a:t>
            </a:r>
          </a:p>
          <a:p>
            <a:pPr lvl="0"/>
            <a:r>
              <a:rPr lang="en-US" dirty="0" smtClean="0"/>
              <a:t>GE has collaboration with MOH</a:t>
            </a:r>
            <a:r>
              <a:rPr lang="en-US" b="1" i="1" dirty="0" smtClean="0"/>
              <a:t>.</a:t>
            </a:r>
          </a:p>
          <a:p>
            <a:pPr lvl="0"/>
            <a:endParaRPr lang="en-US" dirty="0" smtClean="0"/>
          </a:p>
          <a:p>
            <a:pPr>
              <a:buNone/>
            </a:pPr>
            <a:endParaRPr lang="en-US" dirty="0" smtClean="0"/>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a:buNone/>
            </a:pPr>
            <a:r>
              <a:rPr lang="en-US" i="1" u="sng" dirty="0" smtClean="0"/>
              <a:t>Threat of substitute products or services</a:t>
            </a:r>
            <a:endParaRPr lang="en-US" dirty="0" smtClean="0"/>
          </a:p>
          <a:p>
            <a:pPr lvl="0"/>
            <a:r>
              <a:rPr lang="en-US" dirty="0" smtClean="0"/>
              <a:t>Cost remains major issue as does quality for Chinese Healthcare providers, domestic players offers solutions which are affordable and caters to the short term benefits of the hospitals.</a:t>
            </a:r>
          </a:p>
          <a:p>
            <a:pPr lvl="0"/>
            <a:endParaRPr lang="en-US" dirty="0" smtClean="0"/>
          </a:p>
          <a:p>
            <a:pPr lvl="0"/>
            <a:r>
              <a:rPr lang="en-US" dirty="0" smtClean="0"/>
              <a:t>Customers wants services which are in there native language.</a:t>
            </a:r>
          </a:p>
          <a:p>
            <a:pPr lvl="0"/>
            <a:endParaRPr lang="en-US" dirty="0" smtClean="0"/>
          </a:p>
          <a:p>
            <a:pPr lvl="0"/>
            <a:r>
              <a:rPr lang="en-US" dirty="0" smtClean="0"/>
              <a:t>GE healthcare is providing its 1</a:t>
            </a:r>
            <a:r>
              <a:rPr lang="en-US" baseline="30000" dirty="0" smtClean="0"/>
              <a:t>st</a:t>
            </a:r>
            <a:r>
              <a:rPr lang="en-US" dirty="0" smtClean="0"/>
              <a:t> electronic medical record system product in a software-as-a-service(</a:t>
            </a:r>
            <a:r>
              <a:rPr lang="en-US" dirty="0" err="1" smtClean="0"/>
              <a:t>SaaS</a:t>
            </a:r>
            <a:r>
              <a:rPr lang="en-US" dirty="0" smtClean="0"/>
              <a:t>) which is cost effective.</a:t>
            </a:r>
          </a:p>
          <a:p>
            <a:pPr lvl="0"/>
            <a:endParaRPr lang="en-US" dirty="0" smtClean="0"/>
          </a:p>
          <a:p>
            <a:pPr lvl="0"/>
            <a:r>
              <a:rPr lang="en-US" dirty="0" smtClean="0"/>
              <a:t>Domestic players like </a:t>
            </a:r>
            <a:r>
              <a:rPr lang="en-US" dirty="0" err="1" smtClean="0"/>
              <a:t>neusoft</a:t>
            </a:r>
            <a:r>
              <a:rPr lang="en-US" dirty="0" smtClean="0"/>
              <a:t>  is  one of the leaders in Chinese Healthcare IT , so it’s difficult for the foreign companies to convince the Healthcare service provider switch to their products. </a:t>
            </a:r>
          </a:p>
          <a:p>
            <a:pPr>
              <a:buNone/>
            </a:pPr>
            <a:r>
              <a:rPr lang="en-US" dirty="0" smtClean="0"/>
              <a:t> </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pPr>
              <a:buNone/>
            </a:pPr>
            <a:endParaRPr lang="en-US" dirty="0" smtClean="0"/>
          </a:p>
          <a:p>
            <a:pPr>
              <a:buNone/>
            </a:pPr>
            <a:r>
              <a:rPr lang="en-US" i="1" u="sng" dirty="0" smtClean="0"/>
              <a:t>Bargaining power of customer </a:t>
            </a:r>
            <a:endParaRPr lang="en-US" dirty="0" smtClean="0"/>
          </a:p>
          <a:p>
            <a:pPr lvl="0"/>
            <a:r>
              <a:rPr lang="en-US" dirty="0" smtClean="0"/>
              <a:t>Clients have several options; in effect a buyer’s market i.e. many domestic players enjoys a dominant position</a:t>
            </a:r>
            <a:r>
              <a:rPr lang="en-US" b="1" i="1" dirty="0" smtClean="0"/>
              <a:t>.</a:t>
            </a:r>
            <a:endParaRPr lang="en-US" dirty="0" smtClean="0"/>
          </a:p>
          <a:p>
            <a:pPr lvl="0"/>
            <a:r>
              <a:rPr lang="en-US" dirty="0" smtClean="0"/>
              <a:t>Domestic players offer services which are cost effective.</a:t>
            </a:r>
          </a:p>
          <a:p>
            <a:pPr lvl="0"/>
            <a:r>
              <a:rPr lang="en-US" dirty="0" smtClean="0"/>
              <a:t>The clients have various option in terms of HIS,CIS solutions and various others e-health services in China.</a:t>
            </a:r>
          </a:p>
          <a:p>
            <a:pPr lvl="0"/>
            <a:r>
              <a:rPr lang="en-US" dirty="0" smtClean="0"/>
              <a:t>Domestic players have ventures with HP, IBM,GE so they give the best standardized solutions to the Healthcare providers.</a:t>
            </a:r>
          </a:p>
          <a:p>
            <a:pPr>
              <a:buNone/>
            </a:pPr>
            <a:endParaRPr lang="en-US"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a:buNone/>
            </a:pPr>
            <a:r>
              <a:rPr lang="en-US" i="1" u="sng" dirty="0" smtClean="0"/>
              <a:t>Threat of new entrant</a:t>
            </a:r>
            <a:endParaRPr lang="en-US" dirty="0" smtClean="0"/>
          </a:p>
          <a:p>
            <a:pPr lvl="0"/>
            <a:r>
              <a:rPr lang="en-US" dirty="0" smtClean="0"/>
              <a:t>New competitors emerging for Accenture as we move into Health IT market like IBM, HP are coming up with innovative products.</a:t>
            </a:r>
          </a:p>
          <a:p>
            <a:pPr lvl="0"/>
            <a:endParaRPr lang="en-US" dirty="0" smtClean="0"/>
          </a:p>
          <a:p>
            <a:pPr lvl="0"/>
            <a:r>
              <a:rPr lang="en-US" dirty="0" smtClean="0"/>
              <a:t>IBM is coming up with customized solutions </a:t>
            </a:r>
            <a:r>
              <a:rPr lang="en-US" dirty="0" err="1" smtClean="0"/>
              <a:t>i.e</a:t>
            </a:r>
            <a:r>
              <a:rPr lang="en-US" dirty="0" smtClean="0"/>
              <a:t> they are providing software, hardware, consulting, products and service support.</a:t>
            </a:r>
          </a:p>
          <a:p>
            <a:pPr lvl="0"/>
            <a:endParaRPr lang="en-US" dirty="0" smtClean="0"/>
          </a:p>
          <a:p>
            <a:pPr lvl="0"/>
            <a:r>
              <a:rPr lang="en-US" dirty="0" smtClean="0"/>
              <a:t>GE healthcare is providing its 1</a:t>
            </a:r>
            <a:r>
              <a:rPr lang="en-US" baseline="30000" dirty="0" smtClean="0"/>
              <a:t>st</a:t>
            </a:r>
            <a:r>
              <a:rPr lang="en-US" dirty="0" smtClean="0"/>
              <a:t> electronic medical record system product in a software-as-a-service (</a:t>
            </a:r>
            <a:r>
              <a:rPr lang="en-US" dirty="0" err="1" smtClean="0"/>
              <a:t>SaaS</a:t>
            </a:r>
            <a:r>
              <a:rPr lang="en-US" dirty="0" smtClean="0"/>
              <a:t>) platform aimed at small or remote physician practices with a lower-cost.</a:t>
            </a:r>
          </a:p>
          <a:p>
            <a:pPr lvl="0"/>
            <a:endParaRPr lang="en-US" dirty="0" smtClean="0"/>
          </a:p>
          <a:p>
            <a:pPr lvl="0"/>
            <a:r>
              <a:rPr lang="en-US" dirty="0" smtClean="0"/>
              <a:t>Shanghai </a:t>
            </a:r>
            <a:r>
              <a:rPr lang="en-US" dirty="0" err="1" smtClean="0"/>
              <a:t>Kingstar</a:t>
            </a:r>
            <a:r>
              <a:rPr lang="en-US" dirty="0" smtClean="0"/>
              <a:t> is currently expanding well into East China, Central China, South China, and North China and has already covered 709 counties in the public health segment so its distribution system is well accessed.</a:t>
            </a:r>
          </a:p>
          <a:p>
            <a:pPr>
              <a:buNone/>
            </a:pPr>
            <a:r>
              <a:rPr lang="en-US" dirty="0" smtClean="0"/>
              <a: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between India and China</a:t>
            </a:r>
            <a:br>
              <a:rPr lang="en-US" dirty="0" smtClean="0"/>
            </a:br>
            <a:endParaRPr lang="en-US" dirty="0"/>
          </a:p>
        </p:txBody>
      </p:sp>
      <p:graphicFrame>
        <p:nvGraphicFramePr>
          <p:cNvPr id="4" name="Content Placeholder 3"/>
          <p:cNvGraphicFramePr>
            <a:graphicFrameLocks noGrp="1"/>
          </p:cNvGraphicFramePr>
          <p:nvPr>
            <p:ph sz="quarter" idx="1"/>
          </p:nvPr>
        </p:nvGraphicFramePr>
        <p:xfrm>
          <a:off x="1531620" y="1760061"/>
          <a:ext cx="6080760" cy="3995928"/>
        </p:xfrm>
        <a:graphic>
          <a:graphicData uri="http://schemas.openxmlformats.org/drawingml/2006/table">
            <a:tbl>
              <a:tblPr/>
              <a:tblGrid>
                <a:gridCol w="2026920"/>
                <a:gridCol w="2026920"/>
                <a:gridCol w="2026920"/>
              </a:tblGrid>
              <a:tr h="0">
                <a:tc>
                  <a:txBody>
                    <a:bodyPr/>
                    <a:lstStyle/>
                    <a:p>
                      <a:pPr marL="0" marR="0">
                        <a:lnSpc>
                          <a:spcPct val="115000"/>
                        </a:lnSpc>
                        <a:spcBef>
                          <a:spcPts val="0"/>
                        </a:spcBef>
                        <a:spcAft>
                          <a:spcPts val="0"/>
                        </a:spcAft>
                      </a:pPr>
                      <a:endParaRPr lang="en-US"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Times New Roman"/>
                          <a:ea typeface="Calibri"/>
                          <a:cs typeface="Times New Roman"/>
                        </a:rPr>
                        <a:t>CHINA</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Times New Roman"/>
                          <a:ea typeface="Calibri"/>
                          <a:cs typeface="Times New Roman"/>
                        </a:rPr>
                        <a:t>INDIA</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latin typeface="Times New Roman"/>
                          <a:ea typeface="Calibri"/>
                          <a:cs typeface="Times New Roman"/>
                        </a:rPr>
                        <a:t>Population</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Times New Roman"/>
                          <a:ea typeface="Calibri"/>
                          <a:cs typeface="Times New Roman"/>
                        </a:rPr>
                        <a:t>1.3 million</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Times New Roman"/>
                          <a:ea typeface="Calibri"/>
                          <a:cs typeface="Times New Roman"/>
                        </a:rPr>
                        <a:t>1.2 million</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latin typeface="Times New Roman"/>
                          <a:ea typeface="Calibri"/>
                          <a:cs typeface="Times New Roman"/>
                        </a:rPr>
                        <a:t>Hospital bed(per1000 </a:t>
                      </a:r>
                      <a:r>
                        <a:rPr lang="en-US" sz="1200" dirty="0" err="1">
                          <a:latin typeface="Times New Roman"/>
                          <a:ea typeface="Calibri"/>
                          <a:cs typeface="Times New Roman"/>
                        </a:rPr>
                        <a:t>popu</a:t>
                      </a:r>
                      <a:r>
                        <a:rPr lang="en-US" sz="1200" dirty="0">
                          <a:latin typeface="Times New Roman"/>
                          <a:ea typeface="Calibri"/>
                          <a:cs typeface="Times New Roman"/>
                        </a:rPr>
                        <a:t>)</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4.1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0.9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CAGR( Compound annual growth rate)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smtClean="0">
                          <a:latin typeface="Times New Roman"/>
                          <a:ea typeface="Calibri"/>
                          <a:cs typeface="Times New Roman"/>
                        </a:rPr>
                        <a:t>25%(2015)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22%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latin typeface="Times New Roman"/>
                          <a:ea typeface="Calibri"/>
                          <a:cs typeface="Times New Roman"/>
                        </a:rPr>
                        <a:t>No of physicians(per1000 </a:t>
                      </a:r>
                      <a:r>
                        <a:rPr lang="en-US" sz="1200" dirty="0" err="1">
                          <a:latin typeface="Times New Roman"/>
                          <a:ea typeface="Calibri"/>
                          <a:cs typeface="Times New Roman"/>
                        </a:rPr>
                        <a:t>popu</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1.4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0.6</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No. of nurse( per1000 popu</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1.4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1.3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Per capita govt expending on Health at average exchange rate(US$)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69.0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15.0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Per capita govt expending on Health (PPP in $)</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126.0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40.0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Internet penetration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80 million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Mobile penetration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800 million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Health care market size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latin typeface="Times New Roman"/>
                          <a:ea typeface="Calibri"/>
                          <a:cs typeface="Times New Roman"/>
                        </a:rPr>
                        <a:t>70 billion</a:t>
                      </a:r>
                      <a:endParaRPr lang="en-US"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65 billion </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Health care IT market size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latin typeface="Times New Roman"/>
                          <a:ea typeface="Calibri"/>
                          <a:cs typeface="Times New Roman"/>
                        </a:rPr>
                        <a:t>6 billion</a:t>
                      </a:r>
                      <a:endParaRPr lang="en-US"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latin typeface="Times New Roman"/>
                          <a:ea typeface="Calibri"/>
                          <a:cs typeface="Times New Roman"/>
                        </a:rPr>
                        <a:t>274 million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a:latin typeface="Times New Roman"/>
                          <a:ea typeface="Calibri"/>
                          <a:cs typeface="Times New Roman"/>
                        </a:rPr>
                        <a:t>GDP</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latin typeface="Times New Roman"/>
                          <a:ea typeface="Calibri"/>
                          <a:cs typeface="Times New Roman"/>
                        </a:rPr>
                        <a:t>9.98 trillion</a:t>
                      </a:r>
                      <a:r>
                        <a:rPr lang="en-US" sz="1200" baseline="0" dirty="0" smtClean="0">
                          <a:latin typeface="Times New Roman"/>
                          <a:ea typeface="Calibri"/>
                          <a:cs typeface="Times New Roman"/>
                        </a:rPr>
                        <a:t> $</a:t>
                      </a:r>
                      <a:endParaRPr lang="en-US"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Times New Roman"/>
                          <a:ea typeface="Calibri"/>
                          <a:cs typeface="Times New Roman"/>
                        </a:rPr>
                        <a:t>5.9% , public-0.9%, private -5%</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US" i="1" u="sng" dirty="0" smtClean="0"/>
              <a:t>Intensity of competitive rivalry</a:t>
            </a:r>
            <a:endParaRPr lang="en-US" dirty="0" smtClean="0"/>
          </a:p>
          <a:p>
            <a:pPr lvl="0"/>
            <a:r>
              <a:rPr lang="en-US" dirty="0" smtClean="0"/>
              <a:t>Domestic players like Neo soft have the competitive advantage over the cost of the health services.</a:t>
            </a:r>
          </a:p>
          <a:p>
            <a:pPr lvl="0"/>
            <a:r>
              <a:rPr lang="en-US" dirty="0" smtClean="0"/>
              <a:t>Many of the foreign players like IBM, GE,HP have comparatively greater market share and enjoys a dominant position.</a:t>
            </a:r>
          </a:p>
          <a:p>
            <a:pPr lvl="0"/>
            <a:r>
              <a:rPr lang="en-US" dirty="0" smtClean="0"/>
              <a:t>Innovation is the competitive advantage for IBM.</a:t>
            </a:r>
          </a:p>
          <a:p>
            <a:pPr lvl="0"/>
            <a:r>
              <a:rPr lang="en-US" dirty="0" smtClean="0"/>
              <a:t>GE is working in close collaboration with the Ministry of Health China.</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Recommendations</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r>
              <a:rPr lang="en-US" u="sng" dirty="0" smtClean="0"/>
              <a:t>4 Common “Diseases</a:t>
            </a:r>
            <a:r>
              <a:rPr lang="en-US" dirty="0" smtClean="0"/>
              <a:t>”:</a:t>
            </a:r>
          </a:p>
          <a:p>
            <a:r>
              <a:rPr lang="en-US" dirty="0" smtClean="0"/>
              <a:t>• Rising healthcare costs (aging populations, chronic disease)</a:t>
            </a:r>
          </a:p>
          <a:p>
            <a:r>
              <a:rPr lang="en-US" dirty="0" smtClean="0"/>
              <a:t>• Inefficiencies (scheduling, payment)</a:t>
            </a:r>
          </a:p>
          <a:p>
            <a:r>
              <a:rPr lang="en-US" dirty="0" smtClean="0"/>
              <a:t>• Lack of access (too few doctors, especially in rural areas)</a:t>
            </a:r>
          </a:p>
          <a:p>
            <a:r>
              <a:rPr lang="en-US" dirty="0" smtClean="0"/>
              <a:t>• Unsatisfactory quality (incomplete history, medication errors, etc)</a:t>
            </a:r>
          </a:p>
          <a:p>
            <a:r>
              <a:rPr lang="en-US" u="sng" dirty="0" smtClean="0"/>
              <a:t>4 Common “Treatments</a:t>
            </a:r>
            <a:r>
              <a:rPr lang="en-US" dirty="0" smtClean="0"/>
              <a:t>”:</a:t>
            </a:r>
          </a:p>
          <a:p>
            <a:r>
              <a:rPr lang="en-US" dirty="0" smtClean="0"/>
              <a:t>• Digitization of health information (HIS, EMR, PACS adoption)</a:t>
            </a:r>
          </a:p>
          <a:p>
            <a:r>
              <a:rPr lang="en-US" dirty="0" smtClean="0"/>
              <a:t>• Longitudinal EHR (sharing data via standards)</a:t>
            </a:r>
          </a:p>
          <a:p>
            <a:r>
              <a:rPr lang="en-US" dirty="0" smtClean="0"/>
              <a:t>• Chronic disease management (home health, </a:t>
            </a:r>
            <a:r>
              <a:rPr lang="en-US" dirty="0" err="1" smtClean="0"/>
              <a:t>devices,m</a:t>
            </a:r>
            <a:r>
              <a:rPr lang="en-US" dirty="0" smtClean="0"/>
              <a:t>-health etc)</a:t>
            </a:r>
          </a:p>
          <a:p>
            <a:r>
              <a:rPr lang="en-US" dirty="0" smtClean="0"/>
              <a:t>• Consumer empowerment (telemedicine, personal health records)</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Opportunities for Accenture to expand in the Chinese healthcare market</a:t>
            </a:r>
            <a:endParaRPr lang="en-US" dirty="0"/>
          </a:p>
        </p:txBody>
      </p:sp>
      <p:sp>
        <p:nvSpPr>
          <p:cNvPr id="3" name="Content Placeholder 2"/>
          <p:cNvSpPr>
            <a:spLocks noGrp="1"/>
          </p:cNvSpPr>
          <p:nvPr>
            <p:ph sz="quarter" idx="1"/>
          </p:nvPr>
        </p:nvSpPr>
        <p:spPr/>
        <p:txBody>
          <a:bodyPr/>
          <a:lstStyle/>
          <a:p>
            <a:r>
              <a:rPr lang="en-US" dirty="0" smtClean="0"/>
              <a:t> IT professional services market is forecast to grow at a 21.7% CAGR from 2009 through 2015</a:t>
            </a:r>
          </a:p>
          <a:p>
            <a:r>
              <a:rPr lang="en-US" dirty="0" smtClean="0"/>
              <a:t>Providing services in the Tier2, Tier1 hospitals</a:t>
            </a:r>
          </a:p>
          <a:p>
            <a:r>
              <a:rPr lang="en-US" dirty="0" smtClean="0"/>
              <a:t>Accenture can collaborate with the MOH to provide consulting and implementation of e-health solutions to the Tier1 and Tier2 hospitals</a:t>
            </a:r>
          </a:p>
          <a:p>
            <a:r>
              <a:rPr lang="en-US" dirty="0" smtClean="0"/>
              <a:t>the new healthcare reform many new hospitals are coming up in county and town level</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smtClean="0"/>
              <a:t>Accenture should collaborating with HOSMAC (one of the leading firm providing healthcare facility, ranging from architecture and engineering to hospital management) or HOSPICE. </a:t>
            </a:r>
          </a:p>
          <a:p>
            <a:pPr lvl="0"/>
            <a:r>
              <a:rPr lang="en-US" dirty="0" smtClean="0"/>
              <a:t>With this Accenture can expand its network throughout rural China as well because less developed counties are the potential entry points</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lvl="0"/>
            <a:r>
              <a:rPr lang="en-US" b="1" dirty="0" smtClean="0"/>
              <a:t>Development of Regional Health Information Networks (RHIN) and Electronic Health Records</a:t>
            </a:r>
            <a:endParaRPr lang="en-US" dirty="0" smtClean="0"/>
          </a:p>
          <a:p>
            <a:pPr lvl="0"/>
            <a:r>
              <a:rPr lang="en-US" dirty="0" smtClean="0"/>
              <a:t> there is a bulk stimulus funding for e- Health </a:t>
            </a:r>
          </a:p>
          <a:p>
            <a:pPr lvl="0"/>
            <a:r>
              <a:rPr lang="en-US" dirty="0" smtClean="0"/>
              <a:t>Accenture can play a very important role in the development and implementation of Electronic Health Record </a:t>
            </a:r>
          </a:p>
          <a:p>
            <a:r>
              <a:rPr lang="en-US" dirty="0" smtClean="0"/>
              <a:t>Accenture can help the MOH in various pilot projects on implementation of various e-Health solutions.</a:t>
            </a:r>
          </a:p>
          <a:p>
            <a:pPr lvl="0"/>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r>
              <a:rPr lang="en-US" dirty="0" smtClean="0"/>
              <a:t>Upgrading and integrating Hospital Information Systems (HIS)/Clinical Information Systems (CIS) and implementing EMR</a:t>
            </a:r>
          </a:p>
          <a:p>
            <a:r>
              <a:rPr lang="en-US" dirty="0" smtClean="0"/>
              <a:t>Chinese providers are investing in upgrading and integrating their HIS and CIS</a:t>
            </a:r>
          </a:p>
          <a:p>
            <a:r>
              <a:rPr lang="en-US" dirty="0" smtClean="0"/>
              <a:t>Accenture can help the various providers in accessing their needs and then providing various e- Health solutions depending upon their demands and services they are providing to the patients.</a:t>
            </a:r>
          </a:p>
          <a:p>
            <a:pPr lvl="0"/>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China still building on Cloud computing</a:t>
            </a:r>
            <a:r>
              <a:rPr lang="en-US" dirty="0" smtClean="0"/>
              <a:t> </a:t>
            </a:r>
            <a:endParaRPr lang="en-US" dirty="0"/>
          </a:p>
        </p:txBody>
      </p:sp>
      <p:sp>
        <p:nvSpPr>
          <p:cNvPr id="3" name="Content Placeholder 2"/>
          <p:cNvSpPr>
            <a:spLocks noGrp="1"/>
          </p:cNvSpPr>
          <p:nvPr>
            <p:ph sz="quarter" idx="1"/>
          </p:nvPr>
        </p:nvSpPr>
        <p:spPr/>
        <p:txBody>
          <a:bodyPr/>
          <a:lstStyle/>
          <a:p>
            <a:r>
              <a:rPr lang="en-US" dirty="0" smtClean="0"/>
              <a:t>China is set to pour  US$154 billion to develop cloud computing hubs, according to Asia's first "Cloud Readiness Index," prepared and published by the Asia Cloud Computing Association</a:t>
            </a:r>
          </a:p>
          <a:p>
            <a:r>
              <a:rPr lang="en-US" dirty="0" smtClean="0"/>
              <a:t> Accenture can grab this opportunities for building implementation initiatives for cloud computing in rural and urban China</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The Aged Population in China is increasing at a Noticeable Speed</a:t>
            </a:r>
            <a:endParaRPr lang="en-US" dirty="0"/>
          </a:p>
        </p:txBody>
      </p:sp>
      <p:sp>
        <p:nvSpPr>
          <p:cNvPr id="3" name="Content Placeholder 2"/>
          <p:cNvSpPr>
            <a:spLocks noGrp="1"/>
          </p:cNvSpPr>
          <p:nvPr>
            <p:ph sz="quarter" idx="1"/>
          </p:nvPr>
        </p:nvSpPr>
        <p:spPr/>
        <p:txBody>
          <a:bodyPr/>
          <a:lstStyle/>
          <a:p>
            <a:pPr lvl="0"/>
            <a:r>
              <a:rPr lang="en-US" dirty="0" smtClean="0"/>
              <a:t>Practically zero domestic competition. </a:t>
            </a:r>
            <a:r>
              <a:rPr lang="en-US" dirty="0" err="1" smtClean="0"/>
              <a:t>Telehealth</a:t>
            </a:r>
            <a:r>
              <a:rPr lang="en-US" dirty="0" smtClean="0"/>
              <a:t>, </a:t>
            </a:r>
            <a:r>
              <a:rPr lang="en-US" dirty="0" err="1" smtClean="0"/>
              <a:t>Telemonitoring</a:t>
            </a:r>
            <a:r>
              <a:rPr lang="en-US" dirty="0" smtClean="0"/>
              <a:t> and </a:t>
            </a:r>
            <a:r>
              <a:rPr lang="en-US" dirty="0" err="1" smtClean="0"/>
              <a:t>Telecare</a:t>
            </a:r>
            <a:r>
              <a:rPr lang="en-US" dirty="0" smtClean="0"/>
              <a:t> products and services are very new to the healthcare market in China. </a:t>
            </a:r>
          </a:p>
          <a:p>
            <a:pPr lvl="0"/>
            <a:r>
              <a:rPr lang="en-US" dirty="0" smtClean="0"/>
              <a:t>Accenture can provide consulting solution so to address the implementation of m- health, telemedicine in most part of China especially patient in poorer and rural provinces so that they can accesses clinical services virtually. [22]</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the study</a:t>
            </a:r>
            <a:endParaRPr lang="en-US" dirty="0"/>
          </a:p>
        </p:txBody>
      </p:sp>
      <p:sp>
        <p:nvSpPr>
          <p:cNvPr id="3" name="Content Placeholder 2"/>
          <p:cNvSpPr>
            <a:spLocks noGrp="1"/>
          </p:cNvSpPr>
          <p:nvPr>
            <p:ph sz="quarter" idx="1"/>
          </p:nvPr>
        </p:nvSpPr>
        <p:spPr/>
        <p:txBody>
          <a:bodyPr/>
          <a:lstStyle/>
          <a:p>
            <a:pPr>
              <a:buNone/>
            </a:pPr>
            <a:endParaRPr lang="en-US" dirty="0" smtClean="0"/>
          </a:p>
          <a:p>
            <a:pPr lvl="0"/>
            <a:r>
              <a:rPr lang="en-US" dirty="0" smtClean="0"/>
              <a:t>The study is wholly is secondary study from web search.</a:t>
            </a:r>
          </a:p>
          <a:p>
            <a:pPr lvl="0"/>
            <a:r>
              <a:rPr lang="en-US" dirty="0" smtClean="0"/>
              <a:t>All the documents, web sites of the hospitals were in Chinese language ,so documenting the evidence has been challenge</a:t>
            </a: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sz="2700" b="1" dirty="0" smtClean="0"/>
              <a:t>Case Study 1</a:t>
            </a:r>
            <a:r>
              <a:rPr lang="en-US" sz="2700" dirty="0" smtClean="0"/>
              <a:t/>
            </a:r>
            <a:br>
              <a:rPr lang="en-US" sz="2700" dirty="0" smtClean="0"/>
            </a:br>
            <a:r>
              <a:rPr lang="en-US" sz="2700" dirty="0" smtClean="0"/>
              <a:t>HEALTH INSURANCE AWARENESS AMONGST IT PROFESSIONAL</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sz="quarter" idx="1"/>
          </p:nvPr>
        </p:nvSpPr>
        <p:spPr/>
        <p:txBody>
          <a:bodyPr/>
          <a:lstStyle/>
          <a:p>
            <a:r>
              <a:rPr lang="en-US" b="1" dirty="0" smtClean="0"/>
              <a:t>AIM of the study</a:t>
            </a:r>
            <a:r>
              <a:rPr lang="en-US" dirty="0" smtClean="0"/>
              <a:t>:  To study the awareness patterns of health insurance among people working in IT industry. .</a:t>
            </a:r>
          </a:p>
          <a:p>
            <a:r>
              <a:rPr lang="en-US" b="1" dirty="0" smtClean="0"/>
              <a:t>Methodology</a:t>
            </a:r>
            <a:r>
              <a:rPr lang="en-US" dirty="0" smtClean="0"/>
              <a:t>- Descriptive type</a:t>
            </a:r>
          </a:p>
          <a:p>
            <a:r>
              <a:rPr lang="en-US" b="1" dirty="0" smtClean="0"/>
              <a:t>Duration of study </a:t>
            </a:r>
            <a:r>
              <a:rPr lang="en-US" dirty="0" smtClean="0"/>
              <a:t>- 10 days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sz="quarter" idx="1"/>
          </p:nvPr>
        </p:nvSpPr>
        <p:spPr/>
        <p:txBody>
          <a:bodyPr>
            <a:normAutofit/>
          </a:bodyPr>
          <a:lstStyle/>
          <a:p>
            <a:r>
              <a:rPr lang="en-US" dirty="0" smtClean="0"/>
              <a:t>Population:1.3 MILLION</a:t>
            </a:r>
          </a:p>
          <a:p>
            <a:r>
              <a:rPr lang="en-US" b="1" dirty="0" smtClean="0"/>
              <a:t>Disease Pattern:</a:t>
            </a:r>
            <a:r>
              <a:rPr lang="en-US" dirty="0"/>
              <a:t> WHO indicate that 80% of deaths in China are due to non communicable diseases and injuries</a:t>
            </a:r>
            <a:r>
              <a:rPr lang="en-US" dirty="0" smtClean="0"/>
              <a:t>.</a:t>
            </a:r>
          </a:p>
          <a:p>
            <a:r>
              <a:rPr lang="en-US" dirty="0" smtClean="0"/>
              <a:t> </a:t>
            </a:r>
            <a:r>
              <a:rPr lang="en-US" dirty="0"/>
              <a:t>China stepped into an aging country with 7% of population over 65 years old in 2000, and this percentage has been continuously rising.</a:t>
            </a:r>
          </a:p>
          <a:p>
            <a:r>
              <a:rPr lang="en-US" dirty="0"/>
              <a:t>In 2020, it is estimated that 11.61% of China total population could be people with over 65 years </a:t>
            </a:r>
            <a:r>
              <a:rPr lang="en-US" dirty="0" smtClean="0"/>
              <a:t>old</a:t>
            </a:r>
            <a:r>
              <a:rPr lang="en-US" dirty="0"/>
              <a: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METHODOLOGY-</a:t>
            </a:r>
            <a:endParaRPr lang="en-US" dirty="0" smtClean="0"/>
          </a:p>
          <a:p>
            <a:r>
              <a:rPr lang="en-US" dirty="0" smtClean="0"/>
              <a:t>Sample size- 100  </a:t>
            </a:r>
          </a:p>
          <a:p>
            <a:r>
              <a:rPr lang="en-US" dirty="0" smtClean="0"/>
              <a:t>Sampling Technique- Random sampling</a:t>
            </a:r>
          </a:p>
          <a:p>
            <a:r>
              <a:rPr lang="en-US" dirty="0" smtClean="0"/>
              <a:t>Data type- Primary data</a:t>
            </a:r>
          </a:p>
          <a:p>
            <a:r>
              <a:rPr lang="en-US" dirty="0" smtClean="0"/>
              <a:t>Data collection method- Questionnaire, Personal interview</a:t>
            </a:r>
          </a:p>
          <a:p>
            <a:r>
              <a:rPr lang="en-US" dirty="0" smtClean="0"/>
              <a:t>Research design- Descriptive type</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According to this graph 70 % of people have private health insurance</a:t>
            </a:r>
          </a:p>
          <a:p>
            <a:endParaRPr lang="en-US" dirty="0" smtClean="0"/>
          </a:p>
          <a:p>
            <a:endParaRPr lang="en-US" dirty="0"/>
          </a:p>
        </p:txBody>
      </p:sp>
      <p:graphicFrame>
        <p:nvGraphicFramePr>
          <p:cNvPr id="8" name="Chart 7"/>
          <p:cNvGraphicFramePr/>
          <p:nvPr/>
        </p:nvGraphicFramePr>
        <p:xfrm>
          <a:off x="2286000" y="30480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This graph depicts that maximum number of policy has been taken from agents</a:t>
            </a:r>
          </a:p>
          <a:p>
            <a:endParaRPr lang="en-US" dirty="0"/>
          </a:p>
        </p:txBody>
      </p:sp>
      <p:graphicFrame>
        <p:nvGraphicFramePr>
          <p:cNvPr id="4" name="Chart 3"/>
          <p:cNvGraphicFramePr/>
          <p:nvPr/>
        </p:nvGraphicFramePr>
        <p:xfrm>
          <a:off x="990600" y="3276600"/>
          <a:ext cx="67056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1066800" y="2743200"/>
          <a:ext cx="6934200" cy="2895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This graph shows that 45%of people take health insurance due to their personal illness or personal interest and 24%of people take policy because of their friends</a:t>
            </a:r>
          </a:p>
          <a:p>
            <a:endParaRPr lang="en-US" dirty="0"/>
          </a:p>
        </p:txBody>
      </p:sp>
      <p:graphicFrame>
        <p:nvGraphicFramePr>
          <p:cNvPr id="4" name="Chart 3"/>
          <p:cNvGraphicFramePr/>
          <p:nvPr/>
        </p:nvGraphicFramePr>
        <p:xfrm>
          <a:off x="685800" y="3505200"/>
          <a:ext cx="7391400" cy="2667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about awareness of Health</a:t>
            </a:r>
            <a:endParaRPr lang="en-US" dirty="0"/>
          </a:p>
        </p:txBody>
      </p:sp>
      <p:sp>
        <p:nvSpPr>
          <p:cNvPr id="3" name="Content Placeholder 2"/>
          <p:cNvSpPr>
            <a:spLocks noGrp="1"/>
          </p:cNvSpPr>
          <p:nvPr>
            <p:ph sz="quarter" idx="1"/>
          </p:nvPr>
        </p:nvSpPr>
        <p:spPr/>
        <p:txBody>
          <a:bodyPr/>
          <a:lstStyle/>
          <a:p>
            <a:endParaRPr lang="en-US" dirty="0"/>
          </a:p>
        </p:txBody>
      </p:sp>
      <p:graphicFrame>
        <p:nvGraphicFramePr>
          <p:cNvPr id="4" name="Chart 3"/>
          <p:cNvGraphicFramePr/>
          <p:nvPr/>
        </p:nvGraphicFramePr>
        <p:xfrm>
          <a:off x="1295400" y="1847850"/>
          <a:ext cx="6705600" cy="38671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Awareness of health insurance: key points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From the above graphs we can conclude that people are not satisfied with their health insurance company.</a:t>
            </a:r>
          </a:p>
          <a:p>
            <a:r>
              <a:rPr lang="en-US" dirty="0" smtClean="0"/>
              <a:t>They do not know the difference between the role of TPA and the insurance.</a:t>
            </a:r>
          </a:p>
          <a:p>
            <a:r>
              <a:rPr lang="en-US" dirty="0" smtClean="0"/>
              <a:t>70% of people know the fact the claims of their bills should be submitted within 90 days.</a:t>
            </a:r>
          </a:p>
          <a:p>
            <a:r>
              <a:rPr lang="en-US" dirty="0" smtClean="0"/>
              <a:t>52% of IT professional knows that insurance covers the full treatment cover charge.</a:t>
            </a:r>
          </a:p>
          <a:p>
            <a:r>
              <a:rPr lang="en-US" dirty="0" smtClean="0"/>
              <a:t>Majority of people does not know that health insurance also covers the dental and cosmetic services also.</a:t>
            </a:r>
          </a:p>
          <a:p>
            <a:r>
              <a:rPr lang="en-US" dirty="0" smtClean="0"/>
              <a:t>58% of the professional knows that health insurance provides tax benefits.</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 above graphs shows that 75% of people has health insurance for a year , </a:t>
            </a:r>
          </a:p>
          <a:p>
            <a:endParaRPr lang="en-US" dirty="0"/>
          </a:p>
        </p:txBody>
      </p:sp>
      <p:graphicFrame>
        <p:nvGraphicFramePr>
          <p:cNvPr id="4" name="Chart 3"/>
          <p:cNvGraphicFramePr/>
          <p:nvPr/>
        </p:nvGraphicFramePr>
        <p:xfrm>
          <a:off x="685800" y="3276600"/>
          <a:ext cx="7467600" cy="2819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only 20 % of people has incurred claim from TPA, because they were hospitalized.</a:t>
            </a:r>
          </a:p>
          <a:p>
            <a:endParaRPr lang="en-US" dirty="0"/>
          </a:p>
        </p:txBody>
      </p:sp>
      <p:graphicFrame>
        <p:nvGraphicFramePr>
          <p:cNvPr id="4" name="Chart 3"/>
          <p:cNvGraphicFramePr/>
          <p:nvPr/>
        </p:nvGraphicFramePr>
        <p:xfrm>
          <a:off x="990600" y="3352800"/>
          <a:ext cx="6934200" cy="2971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shows that only 40% of people are satisfied by the health insurance policy as they have used it and majority of them thinks that health insurance policy is just wastage of money and time. </a:t>
            </a:r>
          </a:p>
          <a:p>
            <a:endParaRPr lang="en-US" dirty="0"/>
          </a:p>
        </p:txBody>
      </p:sp>
      <p:graphicFrame>
        <p:nvGraphicFramePr>
          <p:cNvPr id="5" name="Chart 4"/>
          <p:cNvGraphicFramePr/>
          <p:nvPr/>
        </p:nvGraphicFramePr>
        <p:xfrm>
          <a:off x="457200" y="3581400"/>
          <a:ext cx="7315200" cy="2286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Recommendation and Conclusion</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lvl="0"/>
            <a:r>
              <a:rPr lang="en-US" dirty="0" smtClean="0"/>
              <a:t>Health IT professional has very less knowledge about the health insurance, role of TPA, various terms and conditions in health insurance due to which they are unable to avail the benefits of health insurance.</a:t>
            </a:r>
          </a:p>
          <a:p>
            <a:pPr lvl="0"/>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CHINA’S HEALTHCARE EXPENDITURE</a:t>
            </a:r>
            <a:endParaRPr lang="en-US" dirty="0"/>
          </a:p>
        </p:txBody>
      </p:sp>
      <p:sp>
        <p:nvSpPr>
          <p:cNvPr id="3" name="Content Placeholder 2"/>
          <p:cNvSpPr>
            <a:spLocks noGrp="1"/>
          </p:cNvSpPr>
          <p:nvPr>
            <p:ph sz="quarter" idx="1"/>
          </p:nvPr>
        </p:nvSpPr>
        <p:spPr/>
        <p:txBody>
          <a:bodyPr/>
          <a:lstStyle/>
          <a:p>
            <a:r>
              <a:rPr lang="en-US" dirty="0"/>
              <a:t>Total Annual Healthcare Expenditure in China experienced a high speed increase, at a CAGR of 18.72</a:t>
            </a:r>
            <a:r>
              <a:rPr lang="en-US" dirty="0" smtClean="0"/>
              <a:t>%.</a:t>
            </a:r>
          </a:p>
          <a:p>
            <a:r>
              <a:rPr lang="en-US" dirty="0" smtClean="0"/>
              <a:t>In </a:t>
            </a:r>
            <a:r>
              <a:rPr lang="en-US" dirty="0"/>
              <a:t>2015, the total annual healthcare expenditure in China is estimated to reach $705.74 billion</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smtClean="0"/>
              <a:t>We should provide enough information to the policy holder when they take up the health insurance policy.</a:t>
            </a:r>
          </a:p>
          <a:p>
            <a:pPr lvl="0"/>
            <a:r>
              <a:rPr lang="en-US" dirty="0" smtClean="0"/>
              <a:t>We can also conduct various workshops or provide information regarding their benefits and various services for their health insurance on their mail, so that they should know how and when to avail these services</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br>
              <a:rPr lang="en-US" dirty="0" smtClean="0"/>
            </a:br>
            <a:endParaRPr lang="en-US" dirty="0"/>
          </a:p>
        </p:txBody>
      </p:sp>
      <p:sp>
        <p:nvSpPr>
          <p:cNvPr id="3" name="Content Placeholder 2"/>
          <p:cNvSpPr>
            <a:spLocks noGrp="1"/>
          </p:cNvSpPr>
          <p:nvPr>
            <p:ph sz="quarter" idx="1"/>
          </p:nvPr>
        </p:nvSpPr>
        <p:spPr/>
        <p:txBody>
          <a:bodyPr>
            <a:normAutofit fontScale="32500" lnSpcReduction="20000"/>
          </a:bodyPr>
          <a:lstStyle/>
          <a:p>
            <a:pPr lvl="0"/>
            <a:r>
              <a:rPr lang="en-US" u="sng" dirty="0" smtClean="0">
                <a:hlinkClick r:id="rId2"/>
              </a:rPr>
              <a:t>www.who.com</a:t>
            </a:r>
            <a:r>
              <a:rPr lang="en-US" dirty="0" smtClean="0"/>
              <a:t> , December, 2008</a:t>
            </a:r>
          </a:p>
          <a:p>
            <a:pPr lvl="0"/>
            <a:r>
              <a:rPr lang="en-US" u="sng" dirty="0" smtClean="0">
                <a:hlinkClick r:id="rId3"/>
              </a:rPr>
              <a:t>www.cdc.com</a:t>
            </a:r>
            <a:r>
              <a:rPr lang="en-US" dirty="0" smtClean="0"/>
              <a:t>, November,2009</a:t>
            </a:r>
          </a:p>
          <a:p>
            <a:pPr lvl="0"/>
            <a:r>
              <a:rPr lang="en-US" u="sng" dirty="0" smtClean="0">
                <a:hlinkClick r:id="rId4"/>
              </a:rPr>
              <a:t>www.chinadaily.com</a:t>
            </a:r>
            <a:r>
              <a:rPr lang="en-US" dirty="0" smtClean="0"/>
              <a:t>, December,2011</a:t>
            </a:r>
          </a:p>
          <a:p>
            <a:pPr lvl="0"/>
            <a:r>
              <a:rPr lang="en-US" u="sng" dirty="0" smtClean="0">
                <a:hlinkClick r:id="rId4"/>
              </a:rPr>
              <a:t>www.chinadaily.com</a:t>
            </a:r>
            <a:r>
              <a:rPr lang="en-US" dirty="0" smtClean="0"/>
              <a:t>, January,2012</a:t>
            </a:r>
          </a:p>
          <a:p>
            <a:pPr lvl="0"/>
            <a:r>
              <a:rPr lang="en-US" u="sng" dirty="0" smtClean="0">
                <a:hlinkClick r:id="rId4"/>
              </a:rPr>
              <a:t>www.chinadaily.com</a:t>
            </a:r>
            <a:r>
              <a:rPr lang="en-US" dirty="0" smtClean="0"/>
              <a:t>, Febuary,2012</a:t>
            </a:r>
          </a:p>
          <a:p>
            <a:pPr lvl="0"/>
            <a:r>
              <a:rPr lang="en-US" dirty="0" smtClean="0"/>
              <a:t>Investing in People Republic of China: KPMG.2011</a:t>
            </a:r>
          </a:p>
          <a:p>
            <a:pPr lvl="0"/>
            <a:r>
              <a:rPr lang="en-US" dirty="0" smtClean="0"/>
              <a:t>The changing face of Healthcare in China,:KPMG,2011</a:t>
            </a:r>
          </a:p>
          <a:p>
            <a:pPr lvl="0"/>
            <a:r>
              <a:rPr lang="en-US" dirty="0" smtClean="0"/>
              <a:t>Fixing the public hospital System in China, The world Bank;2010</a:t>
            </a:r>
          </a:p>
          <a:p>
            <a:pPr lvl="0"/>
            <a:r>
              <a:rPr lang="en-US" dirty="0" smtClean="0"/>
              <a:t>China ongoing Healthcare Reforms: reversing the perverse incentive key by Alex X Xingvi,2009</a:t>
            </a:r>
          </a:p>
          <a:p>
            <a:pPr lvl="0"/>
            <a:r>
              <a:rPr lang="en-US" dirty="0" smtClean="0"/>
              <a:t>Overview of </a:t>
            </a:r>
            <a:r>
              <a:rPr lang="en-US" dirty="0" err="1" smtClean="0"/>
              <a:t>International,EMR</a:t>
            </a:r>
            <a:r>
              <a:rPr lang="en-US" dirty="0" smtClean="0"/>
              <a:t>/EHR </a:t>
            </a:r>
            <a:r>
              <a:rPr lang="en-US" dirty="0" err="1" smtClean="0"/>
              <a:t>Markets,Results</a:t>
            </a:r>
            <a:r>
              <a:rPr lang="en-US" dirty="0" smtClean="0"/>
              <a:t> from a Survey of Leading </a:t>
            </a:r>
            <a:r>
              <a:rPr lang="en-US" dirty="0" err="1" smtClean="0"/>
              <a:t>Health,Care</a:t>
            </a:r>
            <a:r>
              <a:rPr lang="en-US" dirty="0" smtClean="0"/>
              <a:t> </a:t>
            </a:r>
            <a:r>
              <a:rPr lang="en-US" dirty="0" err="1" smtClean="0"/>
              <a:t>Companies,Accenture,August</a:t>
            </a:r>
            <a:r>
              <a:rPr lang="en-US" dirty="0" smtClean="0"/>
              <a:t> 2010</a:t>
            </a:r>
          </a:p>
          <a:p>
            <a:pPr lvl="0"/>
            <a:r>
              <a:rPr lang="en-US" dirty="0" smtClean="0"/>
              <a:t>The white paper on China </a:t>
            </a:r>
            <a:r>
              <a:rPr lang="en-US" dirty="0" err="1" smtClean="0"/>
              <a:t>HIS,By</a:t>
            </a:r>
            <a:r>
              <a:rPr lang="en-US" dirty="0" smtClean="0"/>
              <a:t> CHIMA and </a:t>
            </a:r>
            <a:r>
              <a:rPr lang="en-US" dirty="0" err="1" smtClean="0"/>
              <a:t>Accenture;May</a:t>
            </a:r>
            <a:r>
              <a:rPr lang="en-US" dirty="0" smtClean="0"/>
              <a:t> 2008</a:t>
            </a:r>
          </a:p>
          <a:p>
            <a:pPr lvl="0"/>
            <a:r>
              <a:rPr lang="en-US" dirty="0" smtClean="0"/>
              <a:t>Role of private Health insurance in China Healthcare Financing by </a:t>
            </a:r>
            <a:r>
              <a:rPr lang="en-US" dirty="0" err="1" smtClean="0"/>
              <a:t>Techweihu</a:t>
            </a:r>
            <a:r>
              <a:rPr lang="en-US" dirty="0" smtClean="0"/>
              <a:t>; 2010</a:t>
            </a:r>
          </a:p>
          <a:p>
            <a:pPr lvl="0"/>
            <a:r>
              <a:rPr lang="en-US" dirty="0" smtClean="0"/>
              <a:t>Emerging market analysis: China economic stimulus polices will drive 39$ billion in IT spending through 2013:Gartner , Tina T. Tang, Sandy </a:t>
            </a:r>
            <a:r>
              <a:rPr lang="en-US" dirty="0" err="1" smtClean="0"/>
              <a:t>Shen</a:t>
            </a:r>
            <a:r>
              <a:rPr lang="en-US" dirty="0" smtClean="0"/>
              <a:t>, Tina </a:t>
            </a:r>
            <a:r>
              <a:rPr lang="en-US" dirty="0" err="1" smtClean="0"/>
              <a:t>Tian</a:t>
            </a:r>
            <a:r>
              <a:rPr lang="en-US" dirty="0" smtClean="0"/>
              <a:t>, </a:t>
            </a:r>
            <a:r>
              <a:rPr lang="en-US" dirty="0" err="1" smtClean="0"/>
              <a:t>Uko</a:t>
            </a:r>
            <a:r>
              <a:rPr lang="en-US" dirty="0" smtClean="0"/>
              <a:t> </a:t>
            </a:r>
            <a:r>
              <a:rPr lang="en-US" dirty="0" err="1" smtClean="0"/>
              <a:t>Tian</a:t>
            </a:r>
            <a:r>
              <a:rPr lang="en-US" dirty="0" smtClean="0"/>
              <a:t>, Jimmie Chang, Eileen He, Matthew Cheung,November,2010</a:t>
            </a:r>
          </a:p>
          <a:p>
            <a:pPr lvl="0"/>
            <a:r>
              <a:rPr lang="en-US" dirty="0" smtClean="0"/>
              <a:t>Emerging market analysis : IT purchasing structure in China’s Healthcare </a:t>
            </a:r>
            <a:r>
              <a:rPr lang="en-US" dirty="0" err="1" smtClean="0"/>
              <a:t>Market:Gartner</a:t>
            </a:r>
            <a:r>
              <a:rPr lang="en-US" dirty="0" smtClean="0"/>
              <a:t>, Tina </a:t>
            </a:r>
            <a:r>
              <a:rPr lang="en-US" dirty="0" err="1" smtClean="0"/>
              <a:t>Tian</a:t>
            </a:r>
            <a:r>
              <a:rPr lang="en-US" dirty="0" smtClean="0"/>
              <a:t>, march 2011</a:t>
            </a:r>
          </a:p>
          <a:p>
            <a:pPr lvl="0"/>
            <a:r>
              <a:rPr lang="en-US" dirty="0" smtClean="0"/>
              <a:t>Emerging market analysis: Top regulatory issues impacting the IT market in China 2011 and Beyond: Gartner , Tina </a:t>
            </a:r>
            <a:r>
              <a:rPr lang="en-US" dirty="0" err="1" smtClean="0"/>
              <a:t>Tian</a:t>
            </a:r>
            <a:r>
              <a:rPr lang="en-US" dirty="0" smtClean="0"/>
              <a:t> April,2011</a:t>
            </a:r>
          </a:p>
          <a:p>
            <a:pPr lvl="0"/>
            <a:r>
              <a:rPr lang="en-US" dirty="0" smtClean="0"/>
              <a:t>Emerging market analysis: Top regulatory issues impacting the IT market in China 2011 and Beyond: Gartner , Tina </a:t>
            </a:r>
            <a:r>
              <a:rPr lang="en-US" dirty="0" err="1" smtClean="0"/>
              <a:t>Tian</a:t>
            </a:r>
            <a:r>
              <a:rPr lang="en-US" dirty="0" smtClean="0"/>
              <a:t>, January 2010</a:t>
            </a:r>
          </a:p>
          <a:p>
            <a:pPr lvl="0"/>
            <a:r>
              <a:rPr lang="en-US" dirty="0" smtClean="0"/>
              <a:t>Healthcare service deliver in China :A literature review; Health economics, Gregory C. Chow, Princeton University,2008</a:t>
            </a:r>
          </a:p>
          <a:p>
            <a:pPr lvl="0"/>
            <a:r>
              <a:rPr lang="en-US" dirty="0" smtClean="0"/>
              <a:t>How to do business in Business in China,KPMG,March,2011</a:t>
            </a:r>
          </a:p>
          <a:p>
            <a:pPr lvl="0"/>
            <a:r>
              <a:rPr lang="en-US" u="sng" dirty="0" smtClean="0">
                <a:hlinkClick r:id="rId5"/>
              </a:rPr>
              <a:t>www.mysearch.accenture.com</a:t>
            </a:r>
            <a:endParaRPr lang="en-US" dirty="0" smtClean="0"/>
          </a:p>
          <a:p>
            <a:pPr lvl="0"/>
            <a:r>
              <a:rPr lang="en-US" u="sng" dirty="0" smtClean="0">
                <a:hlinkClick r:id="rId6"/>
              </a:rPr>
              <a:t>www.accenture.kx.com</a:t>
            </a:r>
            <a:endParaRPr lang="en-US" dirty="0" smtClean="0"/>
          </a:p>
          <a:p>
            <a:pPr lvl="0"/>
            <a:r>
              <a:rPr lang="en-US" dirty="0" smtClean="0"/>
              <a:t>Market insight ; what IT service provider need to know about China’s 12</a:t>
            </a:r>
            <a:r>
              <a:rPr lang="en-US" baseline="30000" dirty="0" smtClean="0"/>
              <a:t>th</a:t>
            </a:r>
            <a:r>
              <a:rPr lang="en-US" dirty="0" smtClean="0"/>
              <a:t> five year plan by Tina T Tang; Gartner,January2011</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lvl="0"/>
            <a:r>
              <a:rPr lang="en-US" dirty="0" smtClean="0"/>
              <a:t>China ongoing Healthcare Reforms: reversing the perverse incentive key by Alex X Xingvi,December,2009</a:t>
            </a:r>
          </a:p>
          <a:p>
            <a:pPr lvl="0"/>
            <a:r>
              <a:rPr lang="en-US" dirty="0" smtClean="0"/>
              <a:t>Private Health insurance waiting for the boom; Helen Zhen, Febuary,2012</a:t>
            </a:r>
          </a:p>
          <a:p>
            <a:pPr lvl="0"/>
            <a:r>
              <a:rPr lang="en-US" dirty="0" smtClean="0"/>
              <a:t>The Chinese Insurance Market by Watson Wyatt;June,2008</a:t>
            </a:r>
          </a:p>
          <a:p>
            <a:pPr lvl="0"/>
            <a:r>
              <a:rPr lang="en-US" dirty="0" smtClean="0"/>
              <a:t>Wireless e- health(we health) for the aging society in China; by </a:t>
            </a:r>
            <a:r>
              <a:rPr lang="en-US" dirty="0" err="1" smtClean="0"/>
              <a:t>Jeuxia</a:t>
            </a:r>
            <a:r>
              <a:rPr lang="en-US" dirty="0" smtClean="0"/>
              <a:t> Kang;April,2007</a:t>
            </a:r>
          </a:p>
          <a:p>
            <a:pPr lvl="0"/>
            <a:r>
              <a:rPr lang="en-US" dirty="0" smtClean="0"/>
              <a:t>China Healthcare Policy Study, By Frost and sulllivan,January,2010</a:t>
            </a:r>
          </a:p>
          <a:p>
            <a:pPr lvl="0"/>
            <a:r>
              <a:rPr lang="en-US" dirty="0" smtClean="0"/>
              <a:t>Opportunities in the China Healthcare Sector; GRAIL;October,2008</a:t>
            </a:r>
          </a:p>
          <a:p>
            <a:pPr lvl="0"/>
            <a:r>
              <a:rPr lang="en-US" dirty="0" smtClean="0"/>
              <a:t>Healthcare in China, </a:t>
            </a:r>
            <a:r>
              <a:rPr lang="en-US" dirty="0" err="1" smtClean="0"/>
              <a:t>Dignosing</a:t>
            </a:r>
            <a:r>
              <a:rPr lang="en-US" dirty="0" smtClean="0"/>
              <a:t> the challenges and opportunities in the China Market by American Chamber of Commerce; September,2011</a:t>
            </a:r>
          </a:p>
          <a:p>
            <a:pPr lvl="0"/>
            <a:r>
              <a:rPr lang="en-US" dirty="0" smtClean="0"/>
              <a:t>Accenture China Market entry, by inventive Health, July,2011</a:t>
            </a:r>
          </a:p>
          <a:p>
            <a:r>
              <a:rPr lang="en-US" dirty="0" smtClean="0"/>
              <a:t> </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China’s Healthcare IT market</a:t>
            </a:r>
            <a:endParaRPr lang="en-US" dirty="0"/>
          </a:p>
        </p:txBody>
      </p:sp>
      <p:sp>
        <p:nvSpPr>
          <p:cNvPr id="3" name="Content Placeholder 2"/>
          <p:cNvSpPr>
            <a:spLocks noGrp="1"/>
          </p:cNvSpPr>
          <p:nvPr>
            <p:ph sz="quarter" idx="1"/>
          </p:nvPr>
        </p:nvSpPr>
        <p:spPr/>
        <p:txBody>
          <a:bodyPr>
            <a:normAutofit/>
          </a:bodyPr>
          <a:lstStyle/>
          <a:p>
            <a:r>
              <a:rPr lang="en-US" dirty="0" smtClean="0"/>
              <a:t>2009-1.26.BILLION</a:t>
            </a:r>
          </a:p>
          <a:p>
            <a:r>
              <a:rPr lang="en-US" dirty="0" smtClean="0"/>
              <a:t>2010- 2 BILLION</a:t>
            </a:r>
          </a:p>
          <a:p>
            <a:r>
              <a:rPr lang="en-US" dirty="0" smtClean="0"/>
              <a:t>2011- 2.46 BILLION</a:t>
            </a:r>
          </a:p>
          <a:p>
            <a:r>
              <a:rPr lang="en-US" dirty="0" smtClean="0"/>
              <a:t>2015- 6 BILLION with an estimated compound annual growth rate (CAGR) of25%</a:t>
            </a: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r>
              <a:rPr lang="en-US" b="1" dirty="0"/>
              <a:t>Reforms in China (Formed by Ministry of Health) </a:t>
            </a:r>
            <a:endParaRPr lang="en-US" dirty="0"/>
          </a:p>
        </p:txBody>
      </p:sp>
      <p:pic>
        <p:nvPicPr>
          <p:cNvPr id="4" name="Content Placeholder 3"/>
          <p:cNvPicPr>
            <a:picLocks noGrp="1"/>
          </p:cNvPicPr>
          <p:nvPr>
            <p:ph sz="quarter" idx="1"/>
          </p:nvPr>
        </p:nvPicPr>
        <p:blipFill>
          <a:blip r:embed="rId2" cstate="print"/>
          <a:stretch>
            <a:fillRect/>
          </a:stretch>
        </p:blipFill>
        <p:spPr bwMode="auto">
          <a:xfrm>
            <a:off x="1384713" y="1637991"/>
            <a:ext cx="6609524" cy="44202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1064</TotalTime>
  <Words>3812</Words>
  <Application>Microsoft Office PowerPoint</Application>
  <PresentationFormat>On-screen Show (4:3)</PresentationFormat>
  <Paragraphs>396</Paragraphs>
  <Slides>72</Slides>
  <Notes>0</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Median</vt:lpstr>
      <vt:lpstr>   </vt:lpstr>
      <vt:lpstr>Internship report</vt:lpstr>
      <vt:lpstr>Objective of the Study</vt:lpstr>
      <vt:lpstr>Problem Statement</vt:lpstr>
      <vt:lpstr>Comparison between India and China </vt:lpstr>
      <vt:lpstr>Introduction </vt:lpstr>
      <vt:lpstr>CHINA’S HEALTHCARE EXPENDITURE</vt:lpstr>
      <vt:lpstr>China’s Healthcare IT market</vt:lpstr>
      <vt:lpstr> Reforms in China (Formed by Ministry of Health) </vt:lpstr>
      <vt:lpstr>Reforms are-</vt:lpstr>
      <vt:lpstr>Reforms cont….</vt:lpstr>
      <vt:lpstr>Slide 12</vt:lpstr>
      <vt:lpstr>Major drivers of change in China</vt:lpstr>
      <vt:lpstr>Types of Hospital in China</vt:lpstr>
      <vt:lpstr>Categorization of various Hospital systems in China</vt:lpstr>
      <vt:lpstr>Slide 16</vt:lpstr>
      <vt:lpstr>Inefficiency in the Current System of Hospitals in China</vt:lpstr>
      <vt:lpstr>Health IT Developments in China</vt:lpstr>
      <vt:lpstr>Unbalanced development of Healthcare  </vt:lpstr>
      <vt:lpstr>Clinical Information  system in China</vt:lpstr>
      <vt:lpstr>Slide 21</vt:lpstr>
      <vt:lpstr>Electronic Medical Record in China</vt:lpstr>
      <vt:lpstr>Slide 23</vt:lpstr>
      <vt:lpstr>International and Domestic Players </vt:lpstr>
      <vt:lpstr>DOMESTIC PLAYERS </vt:lpstr>
      <vt:lpstr>Slide 26</vt:lpstr>
      <vt:lpstr>Neusoft Medical Systems </vt:lpstr>
      <vt:lpstr>Market share of domestic players in China</vt:lpstr>
      <vt:lpstr>International Players </vt:lpstr>
      <vt:lpstr>Microsoft Corporation (China) Limited Co.  </vt:lpstr>
      <vt:lpstr>GE Health </vt:lpstr>
      <vt:lpstr>HP Healthcare/KPMG</vt:lpstr>
      <vt:lpstr>Accenture in China </vt:lpstr>
      <vt:lpstr>Yanda Hospital </vt:lpstr>
      <vt:lpstr>WPMI</vt:lpstr>
      <vt:lpstr>Quality healthcare medical services </vt:lpstr>
      <vt:lpstr>Accenture is helping Doctors in China spend more time with patients using Mobility</vt:lpstr>
      <vt:lpstr>METHODOLOGY</vt:lpstr>
      <vt:lpstr> SWOT Analysis</vt:lpstr>
      <vt:lpstr>SWOT</vt:lpstr>
      <vt:lpstr>OPPORTUNITIES </vt:lpstr>
      <vt:lpstr>OPPORTUNITIES </vt:lpstr>
      <vt:lpstr>Weakness</vt:lpstr>
      <vt:lpstr>Threats </vt:lpstr>
      <vt:lpstr>Slide 45</vt:lpstr>
      <vt:lpstr>Porter’s Method:-</vt:lpstr>
      <vt:lpstr>Slide 47</vt:lpstr>
      <vt:lpstr>Slide 48</vt:lpstr>
      <vt:lpstr>Slide 49</vt:lpstr>
      <vt:lpstr>Slide 50</vt:lpstr>
      <vt:lpstr> Recommendations </vt:lpstr>
      <vt:lpstr> Opportunities for Accenture to expand in the Chinese healthcare market</vt:lpstr>
      <vt:lpstr>Slide 53</vt:lpstr>
      <vt:lpstr>Slide 54</vt:lpstr>
      <vt:lpstr>Slide 55</vt:lpstr>
      <vt:lpstr>China still building on Cloud computing </vt:lpstr>
      <vt:lpstr> The Aged Population in China is increasing at a Noticeable Speed</vt:lpstr>
      <vt:lpstr>Limitations of the study</vt:lpstr>
      <vt:lpstr>Case Study 1 HEALTH INSURANCE AWARENESS AMONGST IT PROFESSIONAL   </vt:lpstr>
      <vt:lpstr>Slide 60</vt:lpstr>
      <vt:lpstr>Slide 61</vt:lpstr>
      <vt:lpstr>Slide 62</vt:lpstr>
      <vt:lpstr>Slide 63</vt:lpstr>
      <vt:lpstr>Information about awareness of Health</vt:lpstr>
      <vt:lpstr>Awareness of health insurance: key points</vt:lpstr>
      <vt:lpstr>Slide 66</vt:lpstr>
      <vt:lpstr>Slide 67</vt:lpstr>
      <vt:lpstr>Slide 68</vt:lpstr>
      <vt:lpstr>Recommendation and Conclusion </vt:lpstr>
      <vt:lpstr>Slide 70</vt:lpstr>
      <vt:lpstr>References </vt:lpstr>
      <vt:lpstr>Slide 72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42</cp:revision>
  <dcterms:created xsi:type="dcterms:W3CDTF">2012-04-30T18:53:05Z</dcterms:created>
  <dcterms:modified xsi:type="dcterms:W3CDTF">2012-05-02T04:01:20Z</dcterms:modified>
</cp:coreProperties>
</file>