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2" r:id="rId3"/>
    <p:sldId id="303" r:id="rId4"/>
    <p:sldId id="304" r:id="rId5"/>
    <p:sldId id="314" r:id="rId6"/>
    <p:sldId id="315" r:id="rId7"/>
    <p:sldId id="305" r:id="rId8"/>
    <p:sldId id="306" r:id="rId9"/>
    <p:sldId id="258" r:id="rId10"/>
    <p:sldId id="259" r:id="rId11"/>
    <p:sldId id="260" r:id="rId12"/>
    <p:sldId id="261" r:id="rId13"/>
    <p:sldId id="339" r:id="rId14"/>
    <p:sldId id="340" r:id="rId15"/>
    <p:sldId id="341" r:id="rId16"/>
    <p:sldId id="353" r:id="rId17"/>
    <p:sldId id="342" r:id="rId18"/>
    <p:sldId id="307" r:id="rId19"/>
    <p:sldId id="343" r:id="rId20"/>
    <p:sldId id="319" r:id="rId21"/>
    <p:sldId id="320" r:id="rId22"/>
    <p:sldId id="321" r:id="rId23"/>
    <p:sldId id="344" r:id="rId24"/>
    <p:sldId id="347" r:id="rId25"/>
    <p:sldId id="348" r:id="rId26"/>
    <p:sldId id="322" r:id="rId27"/>
    <p:sldId id="324" r:id="rId28"/>
    <p:sldId id="326" r:id="rId29"/>
    <p:sldId id="327" r:id="rId30"/>
    <p:sldId id="328" r:id="rId31"/>
    <p:sldId id="345" r:id="rId32"/>
    <p:sldId id="349" r:id="rId33"/>
    <p:sldId id="350" r:id="rId34"/>
    <p:sldId id="351" r:id="rId35"/>
    <p:sldId id="329" r:id="rId36"/>
    <p:sldId id="330" r:id="rId37"/>
    <p:sldId id="335" r:id="rId38"/>
    <p:sldId id="336" r:id="rId39"/>
    <p:sldId id="337" r:id="rId40"/>
    <p:sldId id="346" r:id="rId41"/>
    <p:sldId id="352" r:id="rId42"/>
    <p:sldId id="338" r:id="rId43"/>
    <p:sldId id="312" r:id="rId44"/>
    <p:sldId id="298" r:id="rId45"/>
    <p:sldId id="299" r:id="rId46"/>
    <p:sldId id="300" r:id="rId47"/>
    <p:sldId id="301" r:id="rId48"/>
    <p:sldId id="282" r:id="rId49"/>
    <p:sldId id="28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andana\Desktop\OCTAVO\EXCEL%20SHEET\NALANDA\OCTAV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andana\Desktop\OCTAVO\EXCEL%20SHEET\NALANDA\OCTAV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andana\Desktop\OCTAVO\EXCEL%20SHEET\NALANDA\OCTAV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Vandana\Desktop\OCTAVO\EXCEL%20SHEET\NALANDA\OCTAV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Vandana\Desktop\OCTAVO\EXCEL%20SHEET\NALANDA\OCTAV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cat>
            <c:strRef>
              <c:f>Sheet1!$J$49:$K$49</c:f>
              <c:strCache>
                <c:ptCount val="2"/>
                <c:pt idx="0">
                  <c:v>10-20 min</c:v>
                </c:pt>
                <c:pt idx="1">
                  <c:v>20-30 min</c:v>
                </c:pt>
              </c:strCache>
            </c:strRef>
          </c:cat>
          <c:val>
            <c:numRef>
              <c:f>Sheet1!$J$50:$K$50</c:f>
              <c:numCache>
                <c:formatCode>0%</c:formatCode>
                <c:ptCount val="2"/>
                <c:pt idx="0">
                  <c:v>0.2</c:v>
                </c:pt>
                <c:pt idx="1">
                  <c:v>0.8</c:v>
                </c:pt>
              </c:numCache>
            </c:numRef>
          </c:val>
        </c:ser>
        <c:overlap val="100"/>
        <c:axId val="49553792"/>
        <c:axId val="49555328"/>
      </c:barChart>
      <c:catAx>
        <c:axId val="49553792"/>
        <c:scaling>
          <c:orientation val="minMax"/>
        </c:scaling>
        <c:axPos val="b"/>
        <c:tickLblPos val="nextTo"/>
        <c:txPr>
          <a:bodyPr/>
          <a:lstStyle/>
          <a:p>
            <a:pPr>
              <a:defRPr lang="en-IN"/>
            </a:pPr>
            <a:endParaRPr lang="en-US"/>
          </a:p>
        </c:txPr>
        <c:crossAx val="49555328"/>
        <c:crosses val="autoZero"/>
        <c:auto val="1"/>
        <c:lblAlgn val="ctr"/>
        <c:lblOffset val="100"/>
      </c:catAx>
      <c:valAx>
        <c:axId val="49555328"/>
        <c:scaling>
          <c:orientation val="minMax"/>
        </c:scaling>
        <c:axPos val="l"/>
        <c:majorGridlines/>
        <c:numFmt formatCode="0%" sourceLinked="1"/>
        <c:tickLblPos val="nextTo"/>
        <c:txPr>
          <a:bodyPr/>
          <a:lstStyle/>
          <a:p>
            <a:pPr>
              <a:defRPr lang="en-IN"/>
            </a:pPr>
            <a:endParaRPr lang="en-US"/>
          </a:p>
        </c:txPr>
        <c:crossAx val="4955379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cat>
            <c:strRef>
              <c:f>Sheet1!$J$49:$K$49</c:f>
              <c:strCache>
                <c:ptCount val="2"/>
                <c:pt idx="0">
                  <c:v>10-20 min</c:v>
                </c:pt>
                <c:pt idx="1">
                  <c:v>20-30 min</c:v>
                </c:pt>
              </c:strCache>
            </c:strRef>
          </c:cat>
          <c:val>
            <c:numRef>
              <c:f>Sheet1!$J$50:$K$50</c:f>
              <c:numCache>
                <c:formatCode>0%</c:formatCode>
                <c:ptCount val="2"/>
                <c:pt idx="0">
                  <c:v>0.60000000000000064</c:v>
                </c:pt>
                <c:pt idx="1">
                  <c:v>0.4</c:v>
                </c:pt>
              </c:numCache>
            </c:numRef>
          </c:val>
        </c:ser>
        <c:overlap val="100"/>
        <c:axId val="49579136"/>
        <c:axId val="49580672"/>
      </c:barChart>
      <c:catAx>
        <c:axId val="49579136"/>
        <c:scaling>
          <c:orientation val="minMax"/>
        </c:scaling>
        <c:axPos val="b"/>
        <c:tickLblPos val="nextTo"/>
        <c:txPr>
          <a:bodyPr/>
          <a:lstStyle/>
          <a:p>
            <a:pPr>
              <a:defRPr lang="en-IN"/>
            </a:pPr>
            <a:endParaRPr lang="en-US"/>
          </a:p>
        </c:txPr>
        <c:crossAx val="49580672"/>
        <c:crosses val="autoZero"/>
        <c:auto val="1"/>
        <c:lblAlgn val="ctr"/>
        <c:lblOffset val="100"/>
      </c:catAx>
      <c:valAx>
        <c:axId val="49580672"/>
        <c:scaling>
          <c:orientation val="minMax"/>
        </c:scaling>
        <c:axPos val="l"/>
        <c:majorGridlines/>
        <c:numFmt formatCode="0%" sourceLinked="1"/>
        <c:tickLblPos val="nextTo"/>
        <c:txPr>
          <a:bodyPr/>
          <a:lstStyle/>
          <a:p>
            <a:pPr>
              <a:defRPr lang="en-IN"/>
            </a:pPr>
            <a:endParaRPr lang="en-US"/>
          </a:p>
        </c:txPr>
        <c:crossAx val="4957913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32215350243849"/>
          <c:y val="4.0683464566929117E-2"/>
          <c:w val="0.59107102961610769"/>
          <c:h val="0.70944409448819556"/>
        </c:manualLayout>
      </c:layout>
      <c:barChart>
        <c:barDir val="col"/>
        <c:grouping val="stacked"/>
        <c:ser>
          <c:idx val="0"/>
          <c:order val="0"/>
          <c:cat>
            <c:strRef>
              <c:f>Sheet1!$C$7:$D$7</c:f>
              <c:strCache>
                <c:ptCount val="2"/>
                <c:pt idx="0">
                  <c:v>yes </c:v>
                </c:pt>
                <c:pt idx="1">
                  <c:v>no </c:v>
                </c:pt>
              </c:strCache>
            </c:strRef>
          </c:cat>
          <c:val>
            <c:numRef>
              <c:f>Sheet1!$C$8:$D$8</c:f>
              <c:numCache>
                <c:formatCode>0%</c:formatCode>
                <c:ptCount val="2"/>
                <c:pt idx="0">
                  <c:v>0.30000000000000032</c:v>
                </c:pt>
                <c:pt idx="1">
                  <c:v>0.70000000000000062</c:v>
                </c:pt>
              </c:numCache>
            </c:numRef>
          </c:val>
        </c:ser>
        <c:overlap val="100"/>
        <c:axId val="49944832"/>
        <c:axId val="49950720"/>
      </c:barChart>
      <c:catAx>
        <c:axId val="49944832"/>
        <c:scaling>
          <c:orientation val="minMax"/>
        </c:scaling>
        <c:axPos val="b"/>
        <c:tickLblPos val="nextTo"/>
        <c:txPr>
          <a:bodyPr/>
          <a:lstStyle/>
          <a:p>
            <a:pPr>
              <a:defRPr lang="en-IN"/>
            </a:pPr>
            <a:endParaRPr lang="en-US"/>
          </a:p>
        </c:txPr>
        <c:crossAx val="49950720"/>
        <c:crosses val="autoZero"/>
        <c:auto val="1"/>
        <c:lblAlgn val="ctr"/>
        <c:lblOffset val="100"/>
      </c:catAx>
      <c:valAx>
        <c:axId val="49950720"/>
        <c:scaling>
          <c:orientation val="minMax"/>
        </c:scaling>
        <c:axPos val="l"/>
        <c:majorGridlines/>
        <c:numFmt formatCode="0%" sourceLinked="1"/>
        <c:tickLblPos val="nextTo"/>
        <c:txPr>
          <a:bodyPr/>
          <a:lstStyle/>
          <a:p>
            <a:pPr>
              <a:defRPr lang="en-IN"/>
            </a:pPr>
            <a:endParaRPr lang="en-US"/>
          </a:p>
        </c:txPr>
        <c:crossAx val="49944832"/>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32215350243849"/>
          <c:y val="4.0683464566929117E-2"/>
          <c:w val="0.59107102961610769"/>
          <c:h val="0.70944409448819556"/>
        </c:manualLayout>
      </c:layout>
      <c:barChart>
        <c:barDir val="col"/>
        <c:grouping val="stacked"/>
        <c:ser>
          <c:idx val="0"/>
          <c:order val="0"/>
          <c:cat>
            <c:strRef>
              <c:f>Sheet1!$C$7:$D$7</c:f>
              <c:strCache>
                <c:ptCount val="2"/>
                <c:pt idx="0">
                  <c:v>yes </c:v>
                </c:pt>
                <c:pt idx="1">
                  <c:v>no </c:v>
                </c:pt>
              </c:strCache>
            </c:strRef>
          </c:cat>
          <c:val>
            <c:numRef>
              <c:f>Sheet1!$C$8:$D$8</c:f>
              <c:numCache>
                <c:formatCode>0%</c:formatCode>
                <c:ptCount val="2"/>
                <c:pt idx="0">
                  <c:v>0.4</c:v>
                </c:pt>
                <c:pt idx="1">
                  <c:v>0.60000000000000064</c:v>
                </c:pt>
              </c:numCache>
            </c:numRef>
          </c:val>
        </c:ser>
        <c:overlap val="100"/>
        <c:axId val="49961600"/>
        <c:axId val="49971584"/>
      </c:barChart>
      <c:catAx>
        <c:axId val="49961600"/>
        <c:scaling>
          <c:orientation val="minMax"/>
        </c:scaling>
        <c:axPos val="b"/>
        <c:tickLblPos val="nextTo"/>
        <c:txPr>
          <a:bodyPr/>
          <a:lstStyle/>
          <a:p>
            <a:pPr>
              <a:defRPr lang="en-IN"/>
            </a:pPr>
            <a:endParaRPr lang="en-US"/>
          </a:p>
        </c:txPr>
        <c:crossAx val="49971584"/>
        <c:crosses val="autoZero"/>
        <c:auto val="1"/>
        <c:lblAlgn val="ctr"/>
        <c:lblOffset val="100"/>
      </c:catAx>
      <c:valAx>
        <c:axId val="49971584"/>
        <c:scaling>
          <c:orientation val="minMax"/>
        </c:scaling>
        <c:axPos val="l"/>
        <c:majorGridlines/>
        <c:numFmt formatCode="0%" sourceLinked="1"/>
        <c:tickLblPos val="nextTo"/>
        <c:txPr>
          <a:bodyPr/>
          <a:lstStyle/>
          <a:p>
            <a:pPr>
              <a:defRPr lang="en-IN"/>
            </a:pPr>
            <a:endParaRPr lang="en-US"/>
          </a:p>
        </c:txPr>
        <c:crossAx val="49961600"/>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32215350243849"/>
          <c:y val="4.0683464566929117E-2"/>
          <c:w val="0.59107102961610769"/>
          <c:h val="0.70944409448819556"/>
        </c:manualLayout>
      </c:layout>
      <c:barChart>
        <c:barDir val="col"/>
        <c:grouping val="stacked"/>
        <c:ser>
          <c:idx val="0"/>
          <c:order val="0"/>
          <c:cat>
            <c:strRef>
              <c:f>Sheet1!$C$7:$D$7</c:f>
              <c:strCache>
                <c:ptCount val="2"/>
                <c:pt idx="0">
                  <c:v>yes </c:v>
                </c:pt>
                <c:pt idx="1">
                  <c:v>no </c:v>
                </c:pt>
              </c:strCache>
            </c:strRef>
          </c:cat>
          <c:val>
            <c:numRef>
              <c:f>Sheet1!$C$8:$D$8</c:f>
              <c:numCache>
                <c:formatCode>0%</c:formatCode>
                <c:ptCount val="2"/>
                <c:pt idx="0">
                  <c:v>0.9</c:v>
                </c:pt>
                <c:pt idx="1">
                  <c:v>0.1</c:v>
                </c:pt>
              </c:numCache>
            </c:numRef>
          </c:val>
        </c:ser>
        <c:overlap val="100"/>
        <c:axId val="49992448"/>
        <c:axId val="49993984"/>
      </c:barChart>
      <c:catAx>
        <c:axId val="49992448"/>
        <c:scaling>
          <c:orientation val="minMax"/>
        </c:scaling>
        <c:axPos val="b"/>
        <c:tickLblPos val="nextTo"/>
        <c:txPr>
          <a:bodyPr/>
          <a:lstStyle/>
          <a:p>
            <a:pPr>
              <a:defRPr lang="en-IN"/>
            </a:pPr>
            <a:endParaRPr lang="en-US"/>
          </a:p>
        </c:txPr>
        <c:crossAx val="49993984"/>
        <c:crosses val="autoZero"/>
        <c:auto val="1"/>
        <c:lblAlgn val="ctr"/>
        <c:lblOffset val="100"/>
      </c:catAx>
      <c:valAx>
        <c:axId val="49993984"/>
        <c:scaling>
          <c:orientation val="minMax"/>
        </c:scaling>
        <c:axPos val="l"/>
        <c:majorGridlines/>
        <c:numFmt formatCode="0%" sourceLinked="1"/>
        <c:tickLblPos val="nextTo"/>
        <c:txPr>
          <a:bodyPr/>
          <a:lstStyle/>
          <a:p>
            <a:pPr>
              <a:defRPr lang="en-IN"/>
            </a:pPr>
            <a:endParaRPr lang="en-US"/>
          </a:p>
        </c:txPr>
        <c:crossAx val="49992448"/>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4CC9E-82D8-4D43-8CAF-47921FFF448D}" type="doc">
      <dgm:prSet loTypeId="urn:microsoft.com/office/officeart/2005/8/layout/venn2" loCatId="relationship" qsTypeId="urn:microsoft.com/office/officeart/2005/8/quickstyle/simple1" qsCatId="simple" csTypeId="urn:microsoft.com/office/officeart/2005/8/colors/accent2_3" csCatId="accent2" phldr="1"/>
      <dgm:spPr/>
      <dgm:t>
        <a:bodyPr/>
        <a:lstStyle/>
        <a:p>
          <a:endParaRPr lang="en-US"/>
        </a:p>
      </dgm:t>
    </dgm:pt>
    <dgm:pt modelId="{D209E49F-F032-4946-AD27-3F73731362D2}">
      <dgm:prSet phldrT="[Text]" custT="1"/>
      <dgm:spPr/>
      <dgm:t>
        <a:bodyPr/>
        <a:lstStyle/>
        <a:p>
          <a:endParaRPr lang="en-US" sz="800"/>
        </a:p>
      </dgm:t>
    </dgm:pt>
    <dgm:pt modelId="{91B62414-F2B2-4064-A259-3BA141B3A806}" type="parTrans" cxnId="{C2458C1C-6561-486C-B817-48748A40FF3B}">
      <dgm:prSet/>
      <dgm:spPr/>
      <dgm:t>
        <a:bodyPr/>
        <a:lstStyle/>
        <a:p>
          <a:endParaRPr lang="en-US"/>
        </a:p>
      </dgm:t>
    </dgm:pt>
    <dgm:pt modelId="{448FCF45-1286-4980-91B8-387325424FF5}" type="sibTrans" cxnId="{C2458C1C-6561-486C-B817-48748A40FF3B}">
      <dgm:prSet/>
      <dgm:spPr/>
      <dgm:t>
        <a:bodyPr/>
        <a:lstStyle/>
        <a:p>
          <a:endParaRPr lang="en-US"/>
        </a:p>
      </dgm:t>
    </dgm:pt>
    <dgm:pt modelId="{8E6957ED-E872-4B42-A901-E4681B74EAC4}">
      <dgm:prSet phldrT="[Text]" custT="1"/>
      <dgm:spPr/>
      <dgm:t>
        <a:bodyPr/>
        <a:lstStyle/>
        <a:p>
          <a:pPr algn="l"/>
          <a:endParaRPr lang="en-US" sz="1200" b="1">
            <a:latin typeface="Times New Roman" pitchFamily="18" charset="0"/>
            <a:cs typeface="Times New Roman" pitchFamily="18" charset="0"/>
          </a:endParaRPr>
        </a:p>
        <a:p>
          <a:pPr algn="l"/>
          <a:endParaRPr lang="en-US" sz="1200" b="1">
            <a:latin typeface="Times New Roman" pitchFamily="18" charset="0"/>
            <a:cs typeface="Times New Roman" pitchFamily="18" charset="0"/>
          </a:endParaRPr>
        </a:p>
        <a:p>
          <a:pPr algn="l"/>
          <a:endParaRPr lang="en-US" sz="1200" b="1">
            <a:latin typeface="Times New Roman" pitchFamily="18" charset="0"/>
            <a:cs typeface="Times New Roman" pitchFamily="18" charset="0"/>
          </a:endParaRPr>
        </a:p>
        <a:p>
          <a:pPr algn="l"/>
          <a:endParaRPr lang="en-US" sz="1200" b="1">
            <a:latin typeface="Times New Roman" pitchFamily="18" charset="0"/>
            <a:cs typeface="Times New Roman" pitchFamily="18" charset="0"/>
          </a:endParaRPr>
        </a:p>
        <a:p>
          <a:pPr algn="l"/>
          <a:endParaRPr lang="en-US" sz="1200" b="1">
            <a:latin typeface="Times New Roman" pitchFamily="18" charset="0"/>
            <a:cs typeface="Times New Roman" pitchFamily="18" charset="0"/>
          </a:endParaRPr>
        </a:p>
        <a:p>
          <a:pPr algn="l"/>
          <a:endParaRPr lang="en-US" sz="1200" b="1">
            <a:latin typeface="Times New Roman" pitchFamily="18" charset="0"/>
            <a:cs typeface="Times New Roman" pitchFamily="18" charset="0"/>
          </a:endParaRPr>
        </a:p>
        <a:p>
          <a:pPr algn="l"/>
          <a:endParaRPr lang="en-US" sz="1200" b="1">
            <a:latin typeface="Times New Roman" pitchFamily="18" charset="0"/>
            <a:cs typeface="Times New Roman" pitchFamily="18" charset="0"/>
          </a:endParaRPr>
        </a:p>
        <a:p>
          <a:pPr algn="l"/>
          <a:endParaRPr lang="en-US" sz="1200" b="1">
            <a:latin typeface="Times New Roman" pitchFamily="18" charset="0"/>
            <a:cs typeface="Times New Roman" pitchFamily="18" charset="0"/>
          </a:endParaRPr>
        </a:p>
        <a:p>
          <a:pPr algn="l"/>
          <a:endParaRPr lang="en-US" sz="1200" b="1">
            <a:latin typeface="Times New Roman" pitchFamily="18" charset="0"/>
            <a:cs typeface="Times New Roman" pitchFamily="18" charset="0"/>
          </a:endParaRPr>
        </a:p>
        <a:p>
          <a:pPr algn="l"/>
          <a:endParaRPr lang="en-US" sz="1200" b="1">
            <a:latin typeface="Times New Roman" pitchFamily="18" charset="0"/>
            <a:cs typeface="Times New Roman" pitchFamily="18" charset="0"/>
          </a:endParaRPr>
        </a:p>
        <a:p>
          <a:pPr algn="l"/>
          <a:endParaRPr lang="en-US" sz="1200" b="1">
            <a:latin typeface="Times New Roman" pitchFamily="18" charset="0"/>
            <a:cs typeface="Times New Roman" pitchFamily="18" charset="0"/>
          </a:endParaRPr>
        </a:p>
      </dgm:t>
    </dgm:pt>
    <dgm:pt modelId="{EE035824-2162-4B22-B5F4-2EF88AA1381A}" type="parTrans" cxnId="{736D33AA-83CB-4077-B254-D5C4957D74C7}">
      <dgm:prSet/>
      <dgm:spPr/>
      <dgm:t>
        <a:bodyPr/>
        <a:lstStyle/>
        <a:p>
          <a:endParaRPr lang="en-US"/>
        </a:p>
      </dgm:t>
    </dgm:pt>
    <dgm:pt modelId="{2A3D501C-DBF0-46A0-83D8-3C616FA1E8D7}" type="sibTrans" cxnId="{736D33AA-83CB-4077-B254-D5C4957D74C7}">
      <dgm:prSet/>
      <dgm:spPr/>
      <dgm:t>
        <a:bodyPr/>
        <a:lstStyle/>
        <a:p>
          <a:endParaRPr lang="en-US"/>
        </a:p>
      </dgm:t>
    </dgm:pt>
    <dgm:pt modelId="{B324EF8A-6617-4FC0-92D0-8B613FA944D7}">
      <dgm:prSet phldrT="[Text]" custT="1"/>
      <dgm:spPr/>
      <dgm:t>
        <a:bodyPr/>
        <a:lstStyle/>
        <a:p>
          <a:r>
            <a:rPr lang="en-US" sz="1200" b="1" u="sng">
              <a:solidFill>
                <a:sysClr val="windowText" lastClr="000000"/>
              </a:solidFill>
              <a:latin typeface="Times New Roman" pitchFamily="18" charset="0"/>
              <a:cs typeface="Times New Roman" pitchFamily="18" charset="0"/>
            </a:rPr>
            <a:t>Patient</a:t>
          </a:r>
        </a:p>
        <a:p>
          <a:r>
            <a:rPr lang="en-US" sz="1100">
              <a:solidFill>
                <a:sysClr val="windowText" lastClr="000000"/>
              </a:solidFill>
              <a:latin typeface="Times New Roman" pitchFamily="18" charset="0"/>
              <a:cs typeface="Times New Roman" pitchFamily="18" charset="0"/>
            </a:rPr>
            <a:t>Effective treatment.</a:t>
          </a:r>
        </a:p>
        <a:p>
          <a:r>
            <a:rPr lang="en-US" sz="1100">
              <a:solidFill>
                <a:sysClr val="windowText" lastClr="000000"/>
              </a:solidFill>
              <a:latin typeface="Times New Roman" pitchFamily="18" charset="0"/>
              <a:cs typeface="Times New Roman" pitchFamily="18" charset="0"/>
            </a:rPr>
            <a:t>Availability of services.</a:t>
          </a:r>
        </a:p>
        <a:p>
          <a:r>
            <a:rPr lang="en-US" sz="1100">
              <a:solidFill>
                <a:sysClr val="windowText" lastClr="000000"/>
              </a:solidFill>
              <a:latin typeface="Times New Roman" pitchFamily="18" charset="0"/>
              <a:cs typeface="Times New Roman" pitchFamily="18" charset="0"/>
            </a:rPr>
            <a:t>Short waiting time.</a:t>
          </a:r>
        </a:p>
        <a:p>
          <a:r>
            <a:rPr lang="en-US" sz="1100">
              <a:solidFill>
                <a:sysClr val="windowText" lastClr="000000"/>
              </a:solidFill>
              <a:latin typeface="Times New Roman" pitchFamily="18" charset="0"/>
              <a:cs typeface="Times New Roman" pitchFamily="18" charset="0"/>
            </a:rPr>
            <a:t>Clean beds and surroundings.</a:t>
          </a:r>
        </a:p>
        <a:p>
          <a:r>
            <a:rPr lang="en-US" sz="1100">
              <a:solidFill>
                <a:sysClr val="windowText" lastClr="000000"/>
              </a:solidFill>
              <a:latin typeface="Times New Roman" pitchFamily="18" charset="0"/>
              <a:cs typeface="Times New Roman" pitchFamily="18" charset="0"/>
            </a:rPr>
            <a:t>Reduced errors and patient safety.</a:t>
          </a:r>
        </a:p>
        <a:p>
          <a:r>
            <a:rPr lang="en-US" sz="1100">
              <a:solidFill>
                <a:sysClr val="windowText" lastClr="000000"/>
              </a:solidFill>
              <a:latin typeface="Times New Roman" pitchFamily="18" charset="0"/>
              <a:cs typeface="Times New Roman" pitchFamily="18" charset="0"/>
            </a:rPr>
            <a:t>Affordable care</a:t>
          </a:r>
          <a:r>
            <a:rPr lang="en-US" sz="1200">
              <a:solidFill>
                <a:sysClr val="windowText" lastClr="000000"/>
              </a:solidFill>
              <a:latin typeface="Times New Roman" pitchFamily="18" charset="0"/>
              <a:cs typeface="Times New Roman" pitchFamily="18" charset="0"/>
            </a:rPr>
            <a:t>.</a:t>
          </a:r>
        </a:p>
        <a:p>
          <a:endParaRPr lang="en-US" sz="500"/>
        </a:p>
      </dgm:t>
    </dgm:pt>
    <dgm:pt modelId="{D99B7780-00DF-4D54-9468-817165831B4F}" type="parTrans" cxnId="{FC176055-4E88-402E-98A8-4E3D4D7891B4}">
      <dgm:prSet/>
      <dgm:spPr/>
      <dgm:t>
        <a:bodyPr/>
        <a:lstStyle/>
        <a:p>
          <a:endParaRPr lang="en-US"/>
        </a:p>
      </dgm:t>
    </dgm:pt>
    <dgm:pt modelId="{A7520818-3A65-4E8A-AE51-3B64AFAC8317}" type="sibTrans" cxnId="{FC176055-4E88-402E-98A8-4E3D4D7891B4}">
      <dgm:prSet/>
      <dgm:spPr/>
      <dgm:t>
        <a:bodyPr/>
        <a:lstStyle/>
        <a:p>
          <a:endParaRPr lang="en-US"/>
        </a:p>
      </dgm:t>
    </dgm:pt>
    <dgm:pt modelId="{035A6D31-D39F-48B2-804B-ACA5F5CA1930}" type="pres">
      <dgm:prSet presAssocID="{D654CC9E-82D8-4D43-8CAF-47921FFF448D}" presName="Name0" presStyleCnt="0">
        <dgm:presLayoutVars>
          <dgm:chMax val="7"/>
          <dgm:resizeHandles val="exact"/>
        </dgm:presLayoutVars>
      </dgm:prSet>
      <dgm:spPr/>
      <dgm:t>
        <a:bodyPr/>
        <a:lstStyle/>
        <a:p>
          <a:endParaRPr lang="en-US"/>
        </a:p>
      </dgm:t>
    </dgm:pt>
    <dgm:pt modelId="{A439FB8E-04E3-451D-9A22-48F3C9E66A09}" type="pres">
      <dgm:prSet presAssocID="{D654CC9E-82D8-4D43-8CAF-47921FFF448D}" presName="comp1" presStyleCnt="0"/>
      <dgm:spPr/>
    </dgm:pt>
    <dgm:pt modelId="{D149BF3D-2576-473F-86C8-583EB5A2AA90}" type="pres">
      <dgm:prSet presAssocID="{D654CC9E-82D8-4D43-8CAF-47921FFF448D}" presName="circle1" presStyleLbl="node1" presStyleIdx="0" presStyleCnt="3" custScaleX="168988" custScaleY="100000" custLinFactNeighborX="-4166"/>
      <dgm:spPr/>
      <dgm:t>
        <a:bodyPr/>
        <a:lstStyle/>
        <a:p>
          <a:endParaRPr lang="en-US"/>
        </a:p>
      </dgm:t>
    </dgm:pt>
    <dgm:pt modelId="{10A6F638-9513-483D-BBCD-EEFEA0256811}" type="pres">
      <dgm:prSet presAssocID="{D654CC9E-82D8-4D43-8CAF-47921FFF448D}" presName="c1text" presStyleLbl="node1" presStyleIdx="0" presStyleCnt="3">
        <dgm:presLayoutVars>
          <dgm:bulletEnabled val="1"/>
        </dgm:presLayoutVars>
      </dgm:prSet>
      <dgm:spPr/>
      <dgm:t>
        <a:bodyPr/>
        <a:lstStyle/>
        <a:p>
          <a:endParaRPr lang="en-US"/>
        </a:p>
      </dgm:t>
    </dgm:pt>
    <dgm:pt modelId="{19DEF970-67F6-4A4E-920E-B73A00F89744}" type="pres">
      <dgm:prSet presAssocID="{D654CC9E-82D8-4D43-8CAF-47921FFF448D}" presName="comp2" presStyleCnt="0"/>
      <dgm:spPr/>
    </dgm:pt>
    <dgm:pt modelId="{1F7AAA5E-8B55-4D58-8FA4-C93E5714858F}" type="pres">
      <dgm:prSet presAssocID="{D654CC9E-82D8-4D43-8CAF-47921FFF448D}" presName="circle2" presStyleLbl="node1" presStyleIdx="1" presStyleCnt="3" custScaleX="127714" custScaleY="99654" custLinFactNeighborX="42423" custLinFactNeighborY="-16645"/>
      <dgm:spPr/>
      <dgm:t>
        <a:bodyPr/>
        <a:lstStyle/>
        <a:p>
          <a:endParaRPr lang="en-US"/>
        </a:p>
      </dgm:t>
    </dgm:pt>
    <dgm:pt modelId="{6247E5F7-9FAD-4F63-8367-E2175A2C3194}" type="pres">
      <dgm:prSet presAssocID="{D654CC9E-82D8-4D43-8CAF-47921FFF448D}" presName="c2text" presStyleLbl="node1" presStyleIdx="1" presStyleCnt="3">
        <dgm:presLayoutVars>
          <dgm:bulletEnabled val="1"/>
        </dgm:presLayoutVars>
      </dgm:prSet>
      <dgm:spPr/>
      <dgm:t>
        <a:bodyPr/>
        <a:lstStyle/>
        <a:p>
          <a:endParaRPr lang="en-US"/>
        </a:p>
      </dgm:t>
    </dgm:pt>
    <dgm:pt modelId="{82D2C4F1-6E0E-4729-BE15-198CDCF8AEA8}" type="pres">
      <dgm:prSet presAssocID="{D654CC9E-82D8-4D43-8CAF-47921FFF448D}" presName="comp3" presStyleCnt="0"/>
      <dgm:spPr/>
    </dgm:pt>
    <dgm:pt modelId="{B83350A6-7300-48AE-9994-F7F1A76498E1}" type="pres">
      <dgm:prSet presAssocID="{D654CC9E-82D8-4D43-8CAF-47921FFF448D}" presName="circle3" presStyleLbl="node1" presStyleIdx="2" presStyleCnt="3" custScaleX="81185" custScaleY="76834" custLinFactX="19285" custLinFactNeighborX="100000" custLinFactNeighborY="-51448"/>
      <dgm:spPr/>
      <dgm:t>
        <a:bodyPr/>
        <a:lstStyle/>
        <a:p>
          <a:endParaRPr lang="en-US"/>
        </a:p>
      </dgm:t>
    </dgm:pt>
    <dgm:pt modelId="{BF2E22DE-D1B4-4481-8A7E-63566B1D25B9}" type="pres">
      <dgm:prSet presAssocID="{D654CC9E-82D8-4D43-8CAF-47921FFF448D}" presName="c3text" presStyleLbl="node1" presStyleIdx="2" presStyleCnt="3">
        <dgm:presLayoutVars>
          <dgm:bulletEnabled val="1"/>
        </dgm:presLayoutVars>
      </dgm:prSet>
      <dgm:spPr/>
      <dgm:t>
        <a:bodyPr/>
        <a:lstStyle/>
        <a:p>
          <a:endParaRPr lang="en-US"/>
        </a:p>
      </dgm:t>
    </dgm:pt>
  </dgm:ptLst>
  <dgm:cxnLst>
    <dgm:cxn modelId="{FC176055-4E88-402E-98A8-4E3D4D7891B4}" srcId="{D654CC9E-82D8-4D43-8CAF-47921FFF448D}" destId="{B324EF8A-6617-4FC0-92D0-8B613FA944D7}" srcOrd="2" destOrd="0" parTransId="{D99B7780-00DF-4D54-9468-817165831B4F}" sibTransId="{A7520818-3A65-4E8A-AE51-3B64AFAC8317}"/>
    <dgm:cxn modelId="{C3BAB3A2-7773-497C-B3B8-ED4C007E39AC}" type="presOf" srcId="{B324EF8A-6617-4FC0-92D0-8B613FA944D7}" destId="{BF2E22DE-D1B4-4481-8A7E-63566B1D25B9}" srcOrd="1" destOrd="0" presId="urn:microsoft.com/office/officeart/2005/8/layout/venn2"/>
    <dgm:cxn modelId="{39B94D57-80FC-47ED-9AD6-A85B6E3B305F}" type="presOf" srcId="{8E6957ED-E872-4B42-A901-E4681B74EAC4}" destId="{6247E5F7-9FAD-4F63-8367-E2175A2C3194}" srcOrd="1" destOrd="0" presId="urn:microsoft.com/office/officeart/2005/8/layout/venn2"/>
    <dgm:cxn modelId="{E8A13965-0541-4BE5-82A9-C91383DDBFD8}" type="presOf" srcId="{D209E49F-F032-4946-AD27-3F73731362D2}" destId="{10A6F638-9513-483D-BBCD-EEFEA0256811}" srcOrd="1" destOrd="0" presId="urn:microsoft.com/office/officeart/2005/8/layout/venn2"/>
    <dgm:cxn modelId="{C2458C1C-6561-486C-B817-48748A40FF3B}" srcId="{D654CC9E-82D8-4D43-8CAF-47921FFF448D}" destId="{D209E49F-F032-4946-AD27-3F73731362D2}" srcOrd="0" destOrd="0" parTransId="{91B62414-F2B2-4064-A259-3BA141B3A806}" sibTransId="{448FCF45-1286-4980-91B8-387325424FF5}"/>
    <dgm:cxn modelId="{446A3659-E1B2-4030-9CC0-AF057146B339}" type="presOf" srcId="{D654CC9E-82D8-4D43-8CAF-47921FFF448D}" destId="{035A6D31-D39F-48B2-804B-ACA5F5CA1930}" srcOrd="0" destOrd="0" presId="urn:microsoft.com/office/officeart/2005/8/layout/venn2"/>
    <dgm:cxn modelId="{892FDFA0-2DCD-4AA3-9873-14D22568C0EC}" type="presOf" srcId="{B324EF8A-6617-4FC0-92D0-8B613FA944D7}" destId="{B83350A6-7300-48AE-9994-F7F1A76498E1}" srcOrd="0" destOrd="0" presId="urn:microsoft.com/office/officeart/2005/8/layout/venn2"/>
    <dgm:cxn modelId="{48B981C6-4777-4362-B94B-DAFC9E75061A}" type="presOf" srcId="{8E6957ED-E872-4B42-A901-E4681B74EAC4}" destId="{1F7AAA5E-8B55-4D58-8FA4-C93E5714858F}" srcOrd="0" destOrd="0" presId="urn:microsoft.com/office/officeart/2005/8/layout/venn2"/>
    <dgm:cxn modelId="{736D33AA-83CB-4077-B254-D5C4957D74C7}" srcId="{D654CC9E-82D8-4D43-8CAF-47921FFF448D}" destId="{8E6957ED-E872-4B42-A901-E4681B74EAC4}" srcOrd="1" destOrd="0" parTransId="{EE035824-2162-4B22-B5F4-2EF88AA1381A}" sibTransId="{2A3D501C-DBF0-46A0-83D8-3C616FA1E8D7}"/>
    <dgm:cxn modelId="{4B107C05-588B-4C4A-BB15-5B63C9F7860A}" type="presOf" srcId="{D209E49F-F032-4946-AD27-3F73731362D2}" destId="{D149BF3D-2576-473F-86C8-583EB5A2AA90}" srcOrd="0" destOrd="0" presId="urn:microsoft.com/office/officeart/2005/8/layout/venn2"/>
    <dgm:cxn modelId="{D9069501-5EEA-4EF6-9AE3-78F2826319A2}" type="presParOf" srcId="{035A6D31-D39F-48B2-804B-ACA5F5CA1930}" destId="{A439FB8E-04E3-451D-9A22-48F3C9E66A09}" srcOrd="0" destOrd="0" presId="urn:microsoft.com/office/officeart/2005/8/layout/venn2"/>
    <dgm:cxn modelId="{4BB14EE2-BA05-424F-9EA1-4419895F41DE}" type="presParOf" srcId="{A439FB8E-04E3-451D-9A22-48F3C9E66A09}" destId="{D149BF3D-2576-473F-86C8-583EB5A2AA90}" srcOrd="0" destOrd="0" presId="urn:microsoft.com/office/officeart/2005/8/layout/venn2"/>
    <dgm:cxn modelId="{56CAB484-75CD-46AF-9B4C-859CB08155D0}" type="presParOf" srcId="{A439FB8E-04E3-451D-9A22-48F3C9E66A09}" destId="{10A6F638-9513-483D-BBCD-EEFEA0256811}" srcOrd="1" destOrd="0" presId="urn:microsoft.com/office/officeart/2005/8/layout/venn2"/>
    <dgm:cxn modelId="{51C2AEB5-8E39-4C92-B6ED-F1EF18A87F2A}" type="presParOf" srcId="{035A6D31-D39F-48B2-804B-ACA5F5CA1930}" destId="{19DEF970-67F6-4A4E-920E-B73A00F89744}" srcOrd="1" destOrd="0" presId="urn:microsoft.com/office/officeart/2005/8/layout/venn2"/>
    <dgm:cxn modelId="{0D1A2DE1-61D3-4DD2-8297-58DAF3309F4A}" type="presParOf" srcId="{19DEF970-67F6-4A4E-920E-B73A00F89744}" destId="{1F7AAA5E-8B55-4D58-8FA4-C93E5714858F}" srcOrd="0" destOrd="0" presId="urn:microsoft.com/office/officeart/2005/8/layout/venn2"/>
    <dgm:cxn modelId="{598271C1-101A-4D63-9FB0-D002F931277C}" type="presParOf" srcId="{19DEF970-67F6-4A4E-920E-B73A00F89744}" destId="{6247E5F7-9FAD-4F63-8367-E2175A2C3194}" srcOrd="1" destOrd="0" presId="urn:microsoft.com/office/officeart/2005/8/layout/venn2"/>
    <dgm:cxn modelId="{48B297D4-D450-47D6-8AD9-C93FB7848F29}" type="presParOf" srcId="{035A6D31-D39F-48B2-804B-ACA5F5CA1930}" destId="{82D2C4F1-6E0E-4729-BE15-198CDCF8AEA8}" srcOrd="2" destOrd="0" presId="urn:microsoft.com/office/officeart/2005/8/layout/venn2"/>
    <dgm:cxn modelId="{1BDC6F5F-C83E-4A07-97AE-0872FF993477}" type="presParOf" srcId="{82D2C4F1-6E0E-4729-BE15-198CDCF8AEA8}" destId="{B83350A6-7300-48AE-9994-F7F1A76498E1}" srcOrd="0" destOrd="0" presId="urn:microsoft.com/office/officeart/2005/8/layout/venn2"/>
    <dgm:cxn modelId="{D2876A01-25BF-439D-9CC8-12E141368CFA}" type="presParOf" srcId="{82D2C4F1-6E0E-4729-BE15-198CDCF8AEA8}" destId="{BF2E22DE-D1B4-4481-8A7E-63566B1D25B9}" srcOrd="1" destOrd="0" presId="urn:microsoft.com/office/officeart/2005/8/layout/venn2"/>
  </dgm:cxnLst>
  <dgm:bg/>
  <dgm:whole/>
</dgm:dataModel>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a:latin typeface="Times New Roman" pitchFamily="18" charset="0"/>
              </a:endParaRPr>
            </a:p>
          </p:txBody>
        </p:sp>
      </p:grpSp>
      <p:grpSp>
        <p:nvGrpSpPr>
          <p:cNvPr id="3"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smtClean="0"/>
              <a:t>Click to edit Master subtitle style</a:t>
            </a:r>
            <a:endParaRPr lang="en-US"/>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smtClean="0"/>
              <a:t>Click to edit Master title style</a:t>
            </a:r>
            <a:endParaRPr lang="en-US"/>
          </a:p>
        </p:txBody>
      </p:sp>
      <p:sp>
        <p:nvSpPr>
          <p:cNvPr id="10" name="Rectangle 9"/>
          <p:cNvSpPr>
            <a:spLocks noGrp="1" noChangeArrowheads="1"/>
          </p:cNvSpPr>
          <p:nvPr>
            <p:ph type="dt" sz="quarter" idx="10"/>
          </p:nvPr>
        </p:nvSpPr>
        <p:spPr/>
        <p:txBody>
          <a:bodyPr/>
          <a:lstStyle>
            <a:lvl1pPr>
              <a:defRPr>
                <a:solidFill>
                  <a:schemeClr val="bg1"/>
                </a:solidFill>
              </a:defRPr>
            </a:lvl1pPr>
          </a:lstStyle>
          <a:p>
            <a:fld id="{D2DF0C5E-B859-44B4-81C4-180545E55A28}" type="datetimeFigureOut">
              <a:rPr lang="en-US" smtClean="0"/>
              <a:pPr/>
              <a:t>5/11/2012</a:t>
            </a:fld>
            <a:endParaRPr lang="en-US"/>
          </a:p>
        </p:txBody>
      </p:sp>
      <p:sp>
        <p:nvSpPr>
          <p:cNvPr id="11" name="Rectangle 10"/>
          <p:cNvSpPr>
            <a:spLocks noGrp="1" noChangeArrowheads="1"/>
          </p:cNvSpPr>
          <p:nvPr>
            <p:ph type="ftr" sz="quarter" idx="11"/>
          </p:nvPr>
        </p:nvSpPr>
        <p:spPr/>
        <p:txBody>
          <a:bodyPr/>
          <a:lstStyle>
            <a:lvl1pPr algn="r">
              <a:defRPr/>
            </a:lvl1pPr>
          </a:lstStyle>
          <a:p>
            <a:endParaRPr lang="en-US"/>
          </a:p>
        </p:txBody>
      </p:sp>
      <p:sp>
        <p:nvSpPr>
          <p:cNvPr id="12" name="Rectangle 11"/>
          <p:cNvSpPr>
            <a:spLocks noGrp="1" noChangeArrowheads="1"/>
          </p:cNvSpPr>
          <p:nvPr>
            <p:ph type="sldNum" sz="quarter" idx="12"/>
          </p:nvPr>
        </p:nvSpPr>
        <p:spPr>
          <a:xfrm>
            <a:off x="76200" y="6248400"/>
            <a:ext cx="1524000" cy="488950"/>
          </a:xfrm>
        </p:spPr>
        <p:txBody>
          <a:bodyPr anchorCtr="0"/>
          <a:lstStyle>
            <a:lvl1pPr>
              <a:defRPr sz="2000"/>
            </a:lvl1pPr>
          </a:lstStyle>
          <a:p>
            <a:fld id="{FC8968D5-2B64-432C-A1DB-921EAD1FC8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D2DF0C5E-B859-44B4-81C4-180545E55A28}" type="datetimeFigureOut">
              <a:rPr lang="en-US" smtClean="0"/>
              <a:pPr/>
              <a:t>5/11/2012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FC8968D5-2B64-432C-A1DB-921EAD1FC8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D2DF0C5E-B859-44B4-81C4-180545E55A28}" type="datetimeFigureOut">
              <a:rPr lang="en-US" smtClean="0"/>
              <a:pPr/>
              <a:t>5/11/2012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FC8968D5-2B64-432C-A1DB-921EAD1FC8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D2DF0C5E-B859-44B4-81C4-180545E55A28}" type="datetimeFigureOut">
              <a:rPr lang="en-US" smtClean="0"/>
              <a:pPr/>
              <a:t>5/11/2012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FC8968D5-2B64-432C-A1DB-921EAD1FC8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fld id="{D2DF0C5E-B859-44B4-81C4-180545E55A28}" type="datetimeFigureOut">
              <a:rPr lang="en-US" smtClean="0"/>
              <a:pPr/>
              <a:t>5/11/2012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FC8968D5-2B64-432C-A1DB-921EAD1FC8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fld id="{D2DF0C5E-B859-44B4-81C4-180545E55A28}" type="datetimeFigureOut">
              <a:rPr lang="en-US" smtClean="0"/>
              <a:pPr/>
              <a:t>5/11/2012</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FC8968D5-2B64-432C-A1DB-921EAD1FC8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fld id="{D2DF0C5E-B859-44B4-81C4-180545E55A28}" type="datetimeFigureOut">
              <a:rPr lang="en-US" smtClean="0"/>
              <a:pPr/>
              <a:t>5/11/2012</a:t>
            </a:fld>
            <a:endParaRPr lang="en-US"/>
          </a:p>
        </p:txBody>
      </p:sp>
      <p:sp>
        <p:nvSpPr>
          <p:cNvPr id="8" name="Rectangle 12"/>
          <p:cNvSpPr>
            <a:spLocks noGrp="1" noChangeArrowheads="1"/>
          </p:cNvSpPr>
          <p:nvPr>
            <p:ph type="ftr" sz="quarter" idx="11"/>
          </p:nvPr>
        </p:nvSpPr>
        <p:spPr>
          <a:ln/>
        </p:spPr>
        <p:txBody>
          <a:bodyPr/>
          <a:lstStyle>
            <a:lvl1pPr>
              <a:defRPr/>
            </a:lvl1pPr>
          </a:lstStyle>
          <a:p>
            <a:endParaRPr lang="en-US"/>
          </a:p>
        </p:txBody>
      </p:sp>
      <p:sp>
        <p:nvSpPr>
          <p:cNvPr id="9" name="Rectangle 13"/>
          <p:cNvSpPr>
            <a:spLocks noGrp="1" noChangeArrowheads="1"/>
          </p:cNvSpPr>
          <p:nvPr>
            <p:ph type="sldNum" sz="quarter" idx="12"/>
          </p:nvPr>
        </p:nvSpPr>
        <p:spPr>
          <a:ln/>
        </p:spPr>
        <p:txBody>
          <a:bodyPr/>
          <a:lstStyle>
            <a:lvl1pPr>
              <a:defRPr/>
            </a:lvl1pPr>
          </a:lstStyle>
          <a:p>
            <a:fld id="{FC8968D5-2B64-432C-A1DB-921EAD1FC8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fld id="{D2DF0C5E-B859-44B4-81C4-180545E55A28}" type="datetimeFigureOut">
              <a:rPr lang="en-US" smtClean="0"/>
              <a:pPr/>
              <a:t>5/11/2012</a:t>
            </a:fld>
            <a:endParaRPr lang="en-US"/>
          </a:p>
        </p:txBody>
      </p:sp>
      <p:sp>
        <p:nvSpPr>
          <p:cNvPr id="4" name="Rectangle 12"/>
          <p:cNvSpPr>
            <a:spLocks noGrp="1" noChangeArrowheads="1"/>
          </p:cNvSpPr>
          <p:nvPr>
            <p:ph type="ftr" sz="quarter" idx="11"/>
          </p:nvPr>
        </p:nvSpPr>
        <p:spPr>
          <a:ln/>
        </p:spPr>
        <p:txBody>
          <a:bodyPr/>
          <a:lstStyle>
            <a:lvl1pPr>
              <a:defRPr/>
            </a:lvl1pPr>
          </a:lstStyle>
          <a:p>
            <a:endParaRPr lang="en-US"/>
          </a:p>
        </p:txBody>
      </p:sp>
      <p:sp>
        <p:nvSpPr>
          <p:cNvPr id="5" name="Rectangle 13"/>
          <p:cNvSpPr>
            <a:spLocks noGrp="1" noChangeArrowheads="1"/>
          </p:cNvSpPr>
          <p:nvPr>
            <p:ph type="sldNum" sz="quarter" idx="12"/>
          </p:nvPr>
        </p:nvSpPr>
        <p:spPr>
          <a:ln/>
        </p:spPr>
        <p:txBody>
          <a:bodyPr/>
          <a:lstStyle>
            <a:lvl1pPr>
              <a:defRPr/>
            </a:lvl1pPr>
          </a:lstStyle>
          <a:p>
            <a:fld id="{FC8968D5-2B64-432C-A1DB-921EAD1FC8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D2DF0C5E-B859-44B4-81C4-180545E55A28}" type="datetimeFigureOut">
              <a:rPr lang="en-US" smtClean="0"/>
              <a:pPr/>
              <a:t>5/11/2012</a:t>
            </a:fld>
            <a:endParaRPr lang="en-US"/>
          </a:p>
        </p:txBody>
      </p:sp>
      <p:sp>
        <p:nvSpPr>
          <p:cNvPr id="3" name="Rectangle 12"/>
          <p:cNvSpPr>
            <a:spLocks noGrp="1" noChangeArrowheads="1"/>
          </p:cNvSpPr>
          <p:nvPr>
            <p:ph type="ftr" sz="quarter" idx="11"/>
          </p:nvPr>
        </p:nvSpPr>
        <p:spPr>
          <a:ln/>
        </p:spPr>
        <p:txBody>
          <a:bodyPr/>
          <a:lstStyle>
            <a:lvl1pPr>
              <a:defRPr/>
            </a:lvl1pPr>
          </a:lstStyle>
          <a:p>
            <a:endParaRPr lang="en-US"/>
          </a:p>
        </p:txBody>
      </p:sp>
      <p:sp>
        <p:nvSpPr>
          <p:cNvPr id="4" name="Rectangle 13"/>
          <p:cNvSpPr>
            <a:spLocks noGrp="1" noChangeArrowheads="1"/>
          </p:cNvSpPr>
          <p:nvPr>
            <p:ph type="sldNum" sz="quarter" idx="12"/>
          </p:nvPr>
        </p:nvSpPr>
        <p:spPr>
          <a:ln/>
        </p:spPr>
        <p:txBody>
          <a:bodyPr/>
          <a:lstStyle>
            <a:lvl1pPr>
              <a:defRPr/>
            </a:lvl1pPr>
          </a:lstStyle>
          <a:p>
            <a:fld id="{FC8968D5-2B64-432C-A1DB-921EAD1FC8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D2DF0C5E-B859-44B4-81C4-180545E55A28}" type="datetimeFigureOut">
              <a:rPr lang="en-US" smtClean="0"/>
              <a:pPr/>
              <a:t>5/11/2012</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FC8968D5-2B64-432C-A1DB-921EAD1FC8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D2DF0C5E-B859-44B4-81C4-180545E55A28}" type="datetimeFigureOut">
              <a:rPr lang="en-US" smtClean="0"/>
              <a:pPr/>
              <a:t>5/11/2012</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FC8968D5-2B64-432C-A1DB-921EAD1FC8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410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10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en-US"/>
              </a:p>
            </p:txBody>
          </p:sp>
        </p:grpSp>
        <p:grpSp>
          <p:nvGrpSpPr>
            <p:cNvPr id="4"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4104"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D2DF0C5E-B859-44B4-81C4-180545E55A28}" type="datetimeFigureOut">
              <a:rPr lang="en-US" smtClean="0"/>
              <a:pPr/>
              <a:t>5/11/2012</a:t>
            </a:fld>
            <a:endParaRPr lang="en-US"/>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FC8968D5-2B64-432C-A1DB-921EAD1FC85E}" type="slidenum">
              <a:rPr lang="en-US" smtClean="0"/>
              <a:pPr/>
              <a:t>‹#›</a:t>
            </a:fld>
            <a:endParaRPr lang="en-US"/>
          </a:p>
        </p:txBody>
      </p:sp>
      <p:pic>
        <p:nvPicPr>
          <p:cNvPr id="1032" name="Picture 14" descr="OSPL"/>
          <p:cNvPicPr>
            <a:picLocks noChangeAspect="1" noChangeArrowheads="1"/>
          </p:cNvPicPr>
          <p:nvPr/>
        </p:nvPicPr>
        <p:blipFill>
          <a:blip r:embed="rId13"/>
          <a:srcRect/>
          <a:stretch>
            <a:fillRect/>
          </a:stretch>
        </p:blipFill>
        <p:spPr bwMode="auto">
          <a:xfrm>
            <a:off x="6629400" y="381000"/>
            <a:ext cx="2197100" cy="698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2.jpeg"/><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33400" y="1219200"/>
            <a:ext cx="8839200" cy="2133600"/>
          </a:xfrm>
        </p:spPr>
        <p:txBody>
          <a:bodyPr/>
          <a:lstStyle/>
          <a:p>
            <a:r>
              <a:rPr lang="en-US" sz="2800" dirty="0" smtClean="0"/>
              <a:t>“GAP ANALYSIS for OPD, IPD &amp; Emergency”</a:t>
            </a:r>
            <a:br>
              <a:rPr lang="en-US" sz="2800" dirty="0" smtClean="0"/>
            </a:br>
            <a:r>
              <a:rPr lang="en-US" sz="2800" dirty="0" smtClean="0"/>
              <a:t>Based on IPHS and ISO Standards</a:t>
            </a:r>
            <a:br>
              <a:rPr lang="en-US" sz="2800" dirty="0" smtClean="0"/>
            </a:br>
            <a:r>
              <a:rPr lang="en-US" sz="2800" dirty="0" smtClean="0"/>
              <a:t>of</a:t>
            </a:r>
            <a:br>
              <a:rPr lang="en-US" sz="2800" dirty="0" smtClean="0"/>
            </a:br>
            <a:r>
              <a:rPr lang="en-US" sz="2800" dirty="0" smtClean="0"/>
              <a:t> District Hospital, Muzaffarpur</a:t>
            </a:r>
            <a:r>
              <a:rPr lang="en-US" dirty="0" smtClean="0"/>
              <a:t/>
            </a:r>
            <a:br>
              <a:rPr lang="en-US" dirty="0" smtClean="0"/>
            </a:br>
            <a:endParaRPr lang="en-US" dirty="0"/>
          </a:p>
        </p:txBody>
      </p:sp>
      <p:sp>
        <p:nvSpPr>
          <p:cNvPr id="4" name="TextBox 3"/>
          <p:cNvSpPr txBox="1"/>
          <p:nvPr/>
        </p:nvSpPr>
        <p:spPr>
          <a:xfrm>
            <a:off x="3810000" y="4857690"/>
            <a:ext cx="4495800" cy="400110"/>
          </a:xfrm>
          <a:prstGeom prst="rect">
            <a:avLst/>
          </a:prstGeom>
          <a:noFill/>
        </p:spPr>
        <p:txBody>
          <a:bodyPr wrap="square" rtlCol="0">
            <a:spAutoFit/>
          </a:bodyPr>
          <a:lstStyle/>
          <a:p>
            <a:r>
              <a:rPr lang="en-US" sz="2000" b="1" dirty="0" smtClean="0">
                <a:solidFill>
                  <a:schemeClr val="bg1"/>
                </a:solidFill>
              </a:rPr>
              <a:t>Raman Kumar     (PG/10/033</a:t>
            </a:r>
            <a:r>
              <a:rPr lang="en-US" b="1" dirty="0" smtClean="0">
                <a:solidFill>
                  <a:schemeClr val="bg1"/>
                </a:solidFill>
              </a:rPr>
              <a:t>)</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US" smtClean="0"/>
              <a:t>Why QMS?</a:t>
            </a:r>
          </a:p>
        </p:txBody>
      </p:sp>
      <p:pic>
        <p:nvPicPr>
          <p:cNvPr id="1026"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
        <p:nvSpPr>
          <p:cNvPr id="6" name="TextBox 5"/>
          <p:cNvSpPr txBox="1"/>
          <p:nvPr/>
        </p:nvSpPr>
        <p:spPr>
          <a:xfrm>
            <a:off x="838200" y="2438400"/>
            <a:ext cx="7924800" cy="4062651"/>
          </a:xfrm>
          <a:prstGeom prst="rect">
            <a:avLst/>
          </a:prstGeom>
          <a:noFill/>
        </p:spPr>
        <p:txBody>
          <a:bodyPr wrap="square" rtlCol="0">
            <a:spAutoFit/>
          </a:bodyPr>
          <a:lstStyle/>
          <a:p>
            <a:r>
              <a:rPr lang="en-US" sz="2400" dirty="0" smtClean="0">
                <a:solidFill>
                  <a:srgbClr val="000000"/>
                </a:solidFill>
                <a:latin typeface="Times New Roman" pitchFamily="18" charset="0"/>
                <a:cs typeface="Times New Roman" pitchFamily="18" charset="0"/>
              </a:rPr>
              <a:t>Advantages of having a formal Quality  Management System:</a:t>
            </a:r>
          </a:p>
          <a:p>
            <a:endParaRPr lang="en-US" sz="2400" dirty="0" smtClean="0">
              <a:solidFill>
                <a:srgbClr val="000000"/>
              </a:solidFill>
              <a:latin typeface="Times New Roman" pitchFamily="18" charset="0"/>
              <a:cs typeface="Times New Roman" pitchFamily="18" charset="0"/>
            </a:endParaRPr>
          </a:p>
          <a:p>
            <a:pPr marL="741363" indent="-395288">
              <a:buFont typeface="Arial" pitchFamily="34" charset="0"/>
              <a:buChar char="•"/>
            </a:pPr>
            <a:r>
              <a:rPr lang="en-US" sz="2400" dirty="0" smtClean="0">
                <a:solidFill>
                  <a:srgbClr val="000000"/>
                </a:solidFill>
                <a:latin typeface="Times New Roman" pitchFamily="18" charset="0"/>
                <a:cs typeface="Times New Roman" pitchFamily="18" charset="0"/>
              </a:rPr>
              <a:t>Assured level of Healthcare.</a:t>
            </a:r>
          </a:p>
          <a:p>
            <a:pPr marL="741363" indent="-395288">
              <a:buFont typeface="Arial" pitchFamily="34" charset="0"/>
              <a:buChar char="•"/>
            </a:pPr>
            <a:r>
              <a:rPr lang="en-US" sz="2400" dirty="0" smtClean="0">
                <a:solidFill>
                  <a:srgbClr val="000000"/>
                </a:solidFill>
                <a:latin typeface="Times New Roman" pitchFamily="18" charset="0"/>
                <a:cs typeface="Times New Roman" pitchFamily="18" charset="0"/>
              </a:rPr>
              <a:t>Enhancing patient satisfaction.</a:t>
            </a:r>
          </a:p>
          <a:p>
            <a:pPr marL="741363" indent="-395288">
              <a:buFont typeface="Arial" pitchFamily="34" charset="0"/>
              <a:buChar char="•"/>
            </a:pPr>
            <a:r>
              <a:rPr lang="en-US" sz="2400" dirty="0" smtClean="0">
                <a:solidFill>
                  <a:srgbClr val="000000"/>
                </a:solidFill>
                <a:latin typeface="Times New Roman" pitchFamily="18" charset="0"/>
                <a:cs typeface="Times New Roman" pitchFamily="18" charset="0"/>
              </a:rPr>
              <a:t>Optimum utilization of resources.</a:t>
            </a:r>
          </a:p>
          <a:p>
            <a:pPr marL="741363" indent="-395288">
              <a:buFont typeface="Arial" pitchFamily="34" charset="0"/>
              <a:buChar char="•"/>
            </a:pPr>
            <a:r>
              <a:rPr lang="en-US" sz="2400" dirty="0" smtClean="0">
                <a:solidFill>
                  <a:srgbClr val="000000"/>
                </a:solidFill>
                <a:latin typeface="Times New Roman" pitchFamily="18" charset="0"/>
                <a:cs typeface="Times New Roman" pitchFamily="18" charset="0"/>
              </a:rPr>
              <a:t>Employee empowerment .</a:t>
            </a:r>
          </a:p>
          <a:p>
            <a:pPr marL="741363" indent="-395288">
              <a:buFont typeface="Arial" pitchFamily="34" charset="0"/>
              <a:buChar char="•"/>
            </a:pPr>
            <a:r>
              <a:rPr lang="en-US" sz="2400" dirty="0" smtClean="0">
                <a:solidFill>
                  <a:srgbClr val="000000"/>
                </a:solidFill>
                <a:latin typeface="Times New Roman" pitchFamily="18" charset="0"/>
                <a:cs typeface="Times New Roman" pitchFamily="18" charset="0"/>
              </a:rPr>
              <a:t>Enhancing equity &amp; elimination gender bias.</a:t>
            </a:r>
          </a:p>
          <a:p>
            <a:endParaRPr lang="en-US" sz="2400" dirty="0" smtClean="0">
              <a:solidFill>
                <a:srgbClr val="000000"/>
              </a:solidFill>
              <a:latin typeface="Times New Roman" pitchFamily="18" charset="0"/>
              <a:cs typeface="Times New Roman" pitchFamily="18" charset="0"/>
            </a:endParaRPr>
          </a:p>
          <a:p>
            <a:r>
              <a:rPr lang="en-US" sz="2400" dirty="0" smtClean="0">
                <a:solidFill>
                  <a:srgbClr val="000000"/>
                </a:solidFill>
                <a:latin typeface="Times New Roman" pitchFamily="18" charset="0"/>
                <a:cs typeface="Times New Roman" pitchFamily="18" charset="0"/>
              </a:rPr>
              <a:t>In the absence of an organized system, the problem of wasteful  exercises, re-work and patient dissatisfaction precipitate.</a:t>
            </a:r>
          </a:p>
          <a:p>
            <a:r>
              <a:rPr lang="en-US"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smtClean="0"/>
              <a:t>What does it do?</a:t>
            </a:r>
          </a:p>
        </p:txBody>
      </p:sp>
      <p:sp>
        <p:nvSpPr>
          <p:cNvPr id="6147" name="Rectangle 3"/>
          <p:cNvSpPr>
            <a:spLocks noGrp="1" noChangeArrowheads="1"/>
          </p:cNvSpPr>
          <p:nvPr>
            <p:ph idx="1"/>
          </p:nvPr>
        </p:nvSpPr>
        <p:spPr/>
        <p:txBody>
          <a:bodyPr/>
          <a:lstStyle/>
          <a:p>
            <a:pPr marL="533400" indent="-533400" algn="just" eaLnBrk="1" hangingPunct="1">
              <a:lnSpc>
                <a:spcPct val="150000"/>
              </a:lnSpc>
              <a:buFont typeface="Wingdings" pitchFamily="2" charset="2"/>
              <a:buAutoNum type="arabicPeriod"/>
            </a:pPr>
            <a:r>
              <a:rPr lang="en-US" sz="2400" dirty="0" smtClean="0">
                <a:solidFill>
                  <a:srgbClr val="000000"/>
                </a:solidFill>
                <a:latin typeface="Times New Roman" pitchFamily="18" charset="0"/>
                <a:cs typeface="Times New Roman" pitchFamily="18" charset="0"/>
              </a:rPr>
              <a:t>Assesses the adequacy of hospital processes, </a:t>
            </a:r>
          </a:p>
          <a:p>
            <a:pPr marL="533400" indent="-533400" algn="just" eaLnBrk="1" hangingPunct="1">
              <a:lnSpc>
                <a:spcPct val="150000"/>
              </a:lnSpc>
              <a:buFont typeface="Wingdings" pitchFamily="2" charset="2"/>
              <a:buAutoNum type="arabicPeriod"/>
            </a:pPr>
            <a:r>
              <a:rPr lang="en-US" sz="2400" dirty="0" smtClean="0">
                <a:solidFill>
                  <a:srgbClr val="000000"/>
                </a:solidFill>
                <a:latin typeface="Times New Roman" pitchFamily="18" charset="0"/>
                <a:cs typeface="Times New Roman" pitchFamily="18" charset="0"/>
              </a:rPr>
              <a:t>Identifies the gaps after analyzing their root cause, and </a:t>
            </a:r>
          </a:p>
          <a:p>
            <a:pPr marL="533400" indent="-533400" algn="just" eaLnBrk="1" hangingPunct="1">
              <a:lnSpc>
                <a:spcPct val="150000"/>
              </a:lnSpc>
              <a:buFont typeface="Wingdings" pitchFamily="2" charset="2"/>
              <a:buAutoNum type="arabicPeriod"/>
            </a:pPr>
            <a:r>
              <a:rPr lang="en-US" sz="2400" dirty="0" smtClean="0">
                <a:solidFill>
                  <a:srgbClr val="000000"/>
                </a:solidFill>
                <a:latin typeface="Times New Roman" pitchFamily="18" charset="0"/>
                <a:cs typeface="Times New Roman" pitchFamily="18" charset="0"/>
              </a:rPr>
              <a:t>Takes action to eliminate such causes and help in future planning.</a:t>
            </a:r>
          </a:p>
        </p:txBody>
      </p:sp>
      <p:pic>
        <p:nvPicPr>
          <p:cNvPr id="4"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smtClean="0"/>
              <a:t>Benefits</a:t>
            </a:r>
          </a:p>
        </p:txBody>
      </p:sp>
      <p:sp>
        <p:nvSpPr>
          <p:cNvPr id="7171" name="Rectangle 3"/>
          <p:cNvSpPr>
            <a:spLocks noGrp="1" noChangeArrowheads="1"/>
          </p:cNvSpPr>
          <p:nvPr>
            <p:ph idx="1"/>
          </p:nvPr>
        </p:nvSpPr>
        <p:spPr>
          <a:xfrm>
            <a:off x="838200" y="2362200"/>
            <a:ext cx="7693025" cy="4191000"/>
          </a:xfrm>
        </p:spPr>
        <p:txBody>
          <a:bodyPr/>
          <a:lstStyle/>
          <a:p>
            <a:pPr marL="457200" indent="-457200" algn="just" eaLnBrk="1" hangingPunct="1">
              <a:buFont typeface="Wingdings" pitchFamily="2" charset="2"/>
              <a:buAutoNum type="arabicPeriod"/>
            </a:pPr>
            <a:r>
              <a:rPr lang="en-US" sz="2400" dirty="0" smtClean="0">
                <a:solidFill>
                  <a:srgbClr val="000000"/>
                </a:solidFill>
                <a:latin typeface="Times New Roman" pitchFamily="18" charset="0"/>
                <a:cs typeface="Times New Roman" pitchFamily="18" charset="0"/>
              </a:rPr>
              <a:t>Minimizes the medical errors and helps in enhancing patient/service seeker’s safety</a:t>
            </a:r>
          </a:p>
          <a:p>
            <a:pPr marL="457200" indent="-457200" algn="just" eaLnBrk="1" hangingPunct="1">
              <a:buFont typeface="Wingdings" pitchFamily="2" charset="2"/>
              <a:buAutoNum type="arabicPeriod"/>
            </a:pPr>
            <a:r>
              <a:rPr lang="en-US" sz="2400" dirty="0" smtClean="0">
                <a:solidFill>
                  <a:srgbClr val="000000"/>
                </a:solidFill>
                <a:latin typeface="Times New Roman" pitchFamily="18" charset="0"/>
                <a:cs typeface="Times New Roman" pitchFamily="18" charset="0"/>
              </a:rPr>
              <a:t>Eliminating service delivery time lags and reducing inefficiencies, increases patient-handling capacity and flow, which decreases waiting time and harmful delays in care. </a:t>
            </a:r>
          </a:p>
          <a:p>
            <a:pPr marL="457200" indent="-457200" algn="just" eaLnBrk="1" hangingPunct="1">
              <a:buFont typeface="Wingdings" pitchFamily="2" charset="2"/>
              <a:buNone/>
            </a:pPr>
            <a:r>
              <a:rPr lang="en-US" sz="2400" dirty="0" smtClean="0">
                <a:solidFill>
                  <a:srgbClr val="000000"/>
                </a:solidFill>
                <a:latin typeface="Times New Roman" pitchFamily="18" charset="0"/>
                <a:cs typeface="Times New Roman" pitchFamily="18" charset="0"/>
              </a:rPr>
              <a:t>3.   The result is a safer, more efficient, cost effective system with better satisfied patients and healthcare service providers.</a:t>
            </a:r>
          </a:p>
        </p:txBody>
      </p:sp>
      <p:pic>
        <p:nvPicPr>
          <p:cNvPr id="4"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dirty="0" smtClean="0"/>
              <a:t>PSS Analysis of OPD</a:t>
            </a:r>
          </a:p>
        </p:txBody>
      </p:sp>
      <p:graphicFrame>
        <p:nvGraphicFramePr>
          <p:cNvPr id="5" name="Chart 4"/>
          <p:cNvGraphicFramePr/>
          <p:nvPr/>
        </p:nvGraphicFramePr>
        <p:xfrm>
          <a:off x="1066801" y="2895600"/>
          <a:ext cx="3429000"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90600" y="5715000"/>
            <a:ext cx="3581400" cy="923330"/>
          </a:xfrm>
          <a:prstGeom prst="rect">
            <a:avLst/>
          </a:prstGeom>
          <a:noFill/>
        </p:spPr>
        <p:txBody>
          <a:bodyPr wrap="square" rtlCol="0">
            <a:spAutoFit/>
          </a:bodyPr>
          <a:lstStyle/>
          <a:p>
            <a:pPr lvl="0" algn="ctr"/>
            <a:r>
              <a:rPr lang="en-US" dirty="0"/>
              <a:t>How long did you wait in the registration counter?</a:t>
            </a:r>
          </a:p>
          <a:p>
            <a:endParaRPr lang="en-US" dirty="0"/>
          </a:p>
        </p:txBody>
      </p:sp>
      <p:graphicFrame>
        <p:nvGraphicFramePr>
          <p:cNvPr id="8" name="Chart 7"/>
          <p:cNvGraphicFramePr/>
          <p:nvPr/>
        </p:nvGraphicFramePr>
        <p:xfrm>
          <a:off x="4572000" y="2819400"/>
          <a:ext cx="4150786" cy="269872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5562600"/>
            <a:ext cx="3733800" cy="923330"/>
          </a:xfrm>
          <a:prstGeom prst="rect">
            <a:avLst/>
          </a:prstGeom>
          <a:noFill/>
        </p:spPr>
        <p:txBody>
          <a:bodyPr wrap="square" rtlCol="0">
            <a:spAutoFit/>
          </a:bodyPr>
          <a:lstStyle/>
          <a:p>
            <a:pPr lvl="0" algn="ctr"/>
            <a:r>
              <a:rPr lang="en-US" dirty="0"/>
              <a:t>How long did you wait to see the doctor after your registration?</a:t>
            </a:r>
          </a:p>
          <a:p>
            <a:endParaRPr lang="en-US" dirty="0"/>
          </a:p>
        </p:txBody>
      </p:sp>
      <p:pic>
        <p:nvPicPr>
          <p:cNvPr id="10" name="Picture 2" descr="D:\images.jpg"/>
          <p:cNvPicPr>
            <a:picLocks noChangeAspect="1" noChangeArrowheads="1"/>
          </p:cNvPicPr>
          <p:nvPr/>
        </p:nvPicPr>
        <p:blipFill>
          <a:blip r:embed="rId4"/>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graphicFrame>
        <p:nvGraphicFramePr>
          <p:cNvPr id="4" name="Content Placeholder 3"/>
          <p:cNvGraphicFramePr>
            <a:graphicFrameLocks noGrp="1"/>
          </p:cNvGraphicFramePr>
          <p:nvPr>
            <p:ph idx="1"/>
          </p:nvPr>
        </p:nvGraphicFramePr>
        <p:xfrm>
          <a:off x="838200" y="2590800"/>
          <a:ext cx="4267199" cy="28955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90600" y="5334000"/>
            <a:ext cx="3200400" cy="646331"/>
          </a:xfrm>
          <a:prstGeom prst="rect">
            <a:avLst/>
          </a:prstGeom>
          <a:noFill/>
        </p:spPr>
        <p:txBody>
          <a:bodyPr wrap="square" rtlCol="0">
            <a:spAutoFit/>
          </a:bodyPr>
          <a:lstStyle/>
          <a:p>
            <a:pPr algn="ctr"/>
            <a:r>
              <a:rPr lang="en-US" dirty="0"/>
              <a:t>Did you undertake any investigation in the hospital?</a:t>
            </a:r>
          </a:p>
        </p:txBody>
      </p:sp>
      <p:graphicFrame>
        <p:nvGraphicFramePr>
          <p:cNvPr id="6" name="Chart 5"/>
          <p:cNvGraphicFramePr/>
          <p:nvPr/>
        </p:nvGraphicFramePr>
        <p:xfrm>
          <a:off x="4876800" y="2819400"/>
          <a:ext cx="38100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2049" name="Rectangle 1"/>
          <p:cNvSpPr>
            <a:spLocks noChangeArrowheads="1"/>
          </p:cNvSpPr>
          <p:nvPr/>
        </p:nvSpPr>
        <p:spPr bwMode="auto">
          <a:xfrm>
            <a:off x="4648200" y="5410200"/>
            <a:ext cx="3810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286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Was the report of the investigation available on time?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descr="D:\images.jpg"/>
          <p:cNvPicPr>
            <a:picLocks noChangeAspect="1" noChangeArrowheads="1"/>
          </p:cNvPicPr>
          <p:nvPr/>
        </p:nvPicPr>
        <p:blipFill>
          <a:blip r:embed="rId4"/>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graphicFrame>
        <p:nvGraphicFramePr>
          <p:cNvPr id="4" name="Content Placeholder 3"/>
          <p:cNvGraphicFramePr>
            <a:graphicFrameLocks noGrp="1"/>
          </p:cNvGraphicFramePr>
          <p:nvPr>
            <p:ph idx="1"/>
          </p:nvPr>
        </p:nvGraphicFramePr>
        <p:xfrm>
          <a:off x="2133600" y="2667000"/>
          <a:ext cx="54864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33600" y="5486400"/>
            <a:ext cx="5029200" cy="646331"/>
          </a:xfrm>
          <a:prstGeom prst="rect">
            <a:avLst/>
          </a:prstGeom>
          <a:noFill/>
        </p:spPr>
        <p:txBody>
          <a:bodyPr wrap="square" rtlCol="0">
            <a:spAutoFit/>
          </a:bodyPr>
          <a:lstStyle/>
          <a:p>
            <a:pPr algn="ctr"/>
            <a:r>
              <a:rPr lang="en-US" dirty="0"/>
              <a:t>Will you visit this facilitate incase you need any medical treatment in future?</a:t>
            </a:r>
          </a:p>
        </p:txBody>
      </p:sp>
      <p:pic>
        <p:nvPicPr>
          <p:cNvPr id="6" name="Picture 2" descr="D:\images.jpg"/>
          <p:cNvPicPr>
            <a:picLocks noChangeAspect="1" noChangeArrowheads="1"/>
          </p:cNvPicPr>
          <p:nvPr/>
        </p:nvPicPr>
        <p:blipFill>
          <a:blip r:embed="rId3"/>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9067800" cy="914400"/>
          </a:xfrm>
        </p:spPr>
        <p:txBody>
          <a:bodyPr/>
          <a:lstStyle/>
          <a:p>
            <a:r>
              <a:rPr lang="en-US" sz="3200" dirty="0" smtClean="0">
                <a:solidFill>
                  <a:srgbClr val="000000"/>
                </a:solidFill>
              </a:rPr>
              <a:t>D</a:t>
            </a:r>
            <a:r>
              <a:rPr lang="en-US" sz="3200" dirty="0" smtClean="0">
                <a:solidFill>
                  <a:srgbClr val="000000"/>
                </a:solidFill>
              </a:rPr>
              <a:t>ifferent Prospective of Quality Management</a:t>
            </a:r>
            <a:endParaRPr lang="en-US" sz="3200" dirty="0">
              <a:solidFill>
                <a:srgbClr val="000000"/>
              </a:solidFill>
            </a:endParaRPr>
          </a:p>
        </p:txBody>
      </p:sp>
      <p:sp>
        <p:nvSpPr>
          <p:cNvPr id="3" name="Content Placeholder 2"/>
          <p:cNvSpPr>
            <a:spLocks noGrp="1"/>
          </p:cNvSpPr>
          <p:nvPr>
            <p:ph idx="1"/>
          </p:nvPr>
        </p:nvSpPr>
        <p:spPr/>
        <p:txBody>
          <a:bodyPr/>
          <a:lstStyle/>
          <a:p>
            <a:endParaRPr lang="en-US" dirty="0"/>
          </a:p>
        </p:txBody>
      </p:sp>
      <p:graphicFrame>
        <p:nvGraphicFramePr>
          <p:cNvPr id="5" name="Diagram 4"/>
          <p:cNvGraphicFramePr/>
          <p:nvPr/>
        </p:nvGraphicFramePr>
        <p:xfrm>
          <a:off x="228600" y="1524000"/>
          <a:ext cx="9296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0" name="Text Box 2"/>
          <p:cNvSpPr txBox="1">
            <a:spLocks noChangeArrowheads="1"/>
          </p:cNvSpPr>
          <p:nvPr/>
        </p:nvSpPr>
        <p:spPr bwMode="auto">
          <a:xfrm>
            <a:off x="4321175" y="2797175"/>
            <a:ext cx="2689225" cy="2613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Service Provider</a:t>
            </a:r>
            <a:r>
              <a:rPr kumimoji="0" lang="en-US" sz="1200" b="1" i="0" u="sng"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n-US" sz="12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Perspective</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Technical competence.</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Reduced delay in service delivery.</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Positive and innovation promoting working environment.</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Work systems including allocation of responsibilities and authorities.</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Support services including upkeep of equipment essential for care.</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Availability of medicines, furniture, linen and equipment.</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Satisfaction, well-being and motivation.</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2051" name="Text Box 3"/>
          <p:cNvSpPr txBox="1">
            <a:spLocks noChangeArrowheads="1"/>
          </p:cNvSpPr>
          <p:nvPr/>
        </p:nvSpPr>
        <p:spPr bwMode="auto">
          <a:xfrm>
            <a:off x="655637" y="2743200"/>
            <a:ext cx="3306763"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State</a:t>
            </a:r>
            <a:r>
              <a:rPr kumimoji="0" lang="en-US" sz="1400" b="1" i="0" u="sng"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n-US" sz="1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Prospective of Quality Management </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Staff will gain adequate knowledge and skill to manage hospital services.</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Better service delivery and optimum.</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Satisfied patient/service seekers.</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Satisfied service provider and other stake holders.</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Optimum utilization of resources and avoidance of wastage.</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Meeting performance indicator goals.</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Meeting national and state health programmers goals.</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5591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Methods &amp; Tools</a:t>
            </a:r>
            <a:endParaRPr lang="en-US" dirty="0"/>
          </a:p>
        </p:txBody>
      </p:sp>
      <p:sp>
        <p:nvSpPr>
          <p:cNvPr id="3" name="Content Placeholder 2"/>
          <p:cNvSpPr>
            <a:spLocks noGrp="1"/>
          </p:cNvSpPr>
          <p:nvPr>
            <p:ph idx="1"/>
          </p:nvPr>
        </p:nvSpPr>
        <p:spPr/>
        <p:txBody>
          <a:bodyPr/>
          <a:lstStyle/>
          <a:p>
            <a:r>
              <a:rPr lang="en-US" sz="2000" dirty="0" smtClean="0">
                <a:solidFill>
                  <a:srgbClr val="000000"/>
                </a:solidFill>
                <a:latin typeface="Times New Roman" pitchFamily="18" charset="0"/>
                <a:cs typeface="Times New Roman" pitchFamily="18" charset="0"/>
              </a:rPr>
              <a:t>Study: Descriptive Study  based on primary and secondary data collection</a:t>
            </a:r>
          </a:p>
          <a:p>
            <a:r>
              <a:rPr lang="en-US" sz="2000" dirty="0" smtClean="0">
                <a:solidFill>
                  <a:srgbClr val="000000"/>
                </a:solidFill>
                <a:latin typeface="Times New Roman" pitchFamily="18" charset="0"/>
                <a:cs typeface="Times New Roman" pitchFamily="18" charset="0"/>
              </a:rPr>
              <a:t>Sampling : Convenience</a:t>
            </a:r>
          </a:p>
          <a:p>
            <a:r>
              <a:rPr lang="en-US" sz="2000" dirty="0" smtClean="0">
                <a:solidFill>
                  <a:srgbClr val="000000"/>
                </a:solidFill>
                <a:latin typeface="Times New Roman" pitchFamily="18" charset="0"/>
                <a:cs typeface="Times New Roman" pitchFamily="18" charset="0"/>
              </a:rPr>
              <a:t>Target Sample : Doctors, Nurses, Hospital Administrator, house keeping and utility services staff</a:t>
            </a:r>
          </a:p>
          <a:p>
            <a:r>
              <a:rPr lang="en-US" sz="2000" dirty="0" smtClean="0">
                <a:solidFill>
                  <a:srgbClr val="000000"/>
                </a:solidFill>
                <a:latin typeface="Times New Roman" pitchFamily="18" charset="0"/>
                <a:cs typeface="Times New Roman" pitchFamily="18" charset="0"/>
              </a:rPr>
              <a:t>Tools: IPHS Checklist, ISO guidelines,  interview schedule, Observation notes</a:t>
            </a:r>
          </a:p>
          <a:p>
            <a:r>
              <a:rPr lang="en-US" sz="2000" dirty="0" smtClean="0">
                <a:solidFill>
                  <a:srgbClr val="000000"/>
                </a:solidFill>
                <a:latin typeface="Times New Roman" pitchFamily="18" charset="0"/>
                <a:cs typeface="Times New Roman" pitchFamily="18" charset="0"/>
              </a:rPr>
              <a:t>Method: Facility audit, in depth interviews with the Staff</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Methodology</a:t>
            </a:r>
            <a:endParaRPr lang="en-US" dirty="0"/>
          </a:p>
        </p:txBody>
      </p:sp>
      <p:sp>
        <p:nvSpPr>
          <p:cNvPr id="3" name="Content Placeholder 2"/>
          <p:cNvSpPr>
            <a:spLocks noGrp="1"/>
          </p:cNvSpPr>
          <p:nvPr>
            <p:ph idx="1"/>
          </p:nvPr>
        </p:nvSpPr>
        <p:spPr>
          <a:xfrm>
            <a:off x="838200" y="2362200"/>
            <a:ext cx="7693025" cy="4495800"/>
          </a:xfrm>
        </p:spPr>
        <p:txBody>
          <a:bodyPr/>
          <a:lstStyle/>
          <a:p>
            <a:pPr algn="just"/>
            <a:r>
              <a:rPr lang="en-US" sz="2000" b="1" dirty="0" smtClean="0">
                <a:solidFill>
                  <a:srgbClr val="000000"/>
                </a:solidFill>
                <a:latin typeface="Times New Roman" pitchFamily="18" charset="0"/>
                <a:cs typeface="Times New Roman" pitchFamily="18" charset="0"/>
              </a:rPr>
              <a:t>STAGE I: </a:t>
            </a:r>
            <a:r>
              <a:rPr lang="en-US" sz="2000" dirty="0" smtClean="0">
                <a:solidFill>
                  <a:srgbClr val="000000"/>
                </a:solidFill>
                <a:latin typeface="Times New Roman" pitchFamily="18" charset="0"/>
                <a:cs typeface="Times New Roman" pitchFamily="18" charset="0"/>
              </a:rPr>
              <a:t>IPHS Checklist was used for a total survey of the departments in terms of services provided, Manpower, Physical infrastructure, Equipments, drugs and Lab services.</a:t>
            </a:r>
          </a:p>
          <a:p>
            <a:pPr algn="just"/>
            <a:endParaRPr lang="en-US" sz="2000" dirty="0" smtClean="0">
              <a:solidFill>
                <a:srgbClr val="000000"/>
              </a:solidFill>
              <a:latin typeface="Times New Roman" pitchFamily="18" charset="0"/>
              <a:cs typeface="Times New Roman" pitchFamily="18" charset="0"/>
            </a:endParaRPr>
          </a:p>
          <a:p>
            <a:pPr algn="just"/>
            <a:r>
              <a:rPr lang="en-US" sz="2000" b="1" dirty="0" smtClean="0">
                <a:solidFill>
                  <a:srgbClr val="000000"/>
                </a:solidFill>
                <a:latin typeface="Times New Roman" pitchFamily="18" charset="0"/>
                <a:cs typeface="Times New Roman" pitchFamily="18" charset="0"/>
              </a:rPr>
              <a:t>STAGE II: </a:t>
            </a:r>
            <a:r>
              <a:rPr lang="en-US" sz="2000" dirty="0" smtClean="0">
                <a:solidFill>
                  <a:srgbClr val="000000"/>
                </a:solidFill>
                <a:latin typeface="Times New Roman" pitchFamily="18" charset="0"/>
                <a:cs typeface="Times New Roman" pitchFamily="18" charset="0"/>
              </a:rPr>
              <a:t>Observation and personal interview were used to map the various processes of the hospital and to know the functioning of the each department.</a:t>
            </a:r>
          </a:p>
          <a:p>
            <a:pPr algn="just"/>
            <a:endParaRPr lang="en-US" sz="2000" dirty="0" smtClean="0">
              <a:solidFill>
                <a:srgbClr val="000000"/>
              </a:solidFill>
              <a:latin typeface="Times New Roman" pitchFamily="18" charset="0"/>
              <a:cs typeface="Times New Roman" pitchFamily="18" charset="0"/>
            </a:endParaRPr>
          </a:p>
          <a:p>
            <a:pPr algn="just"/>
            <a:r>
              <a:rPr lang="en-US" sz="2000" b="1" dirty="0" smtClean="0">
                <a:solidFill>
                  <a:srgbClr val="000000"/>
                </a:solidFill>
                <a:latin typeface="Times New Roman" pitchFamily="18" charset="0"/>
                <a:cs typeface="Times New Roman" pitchFamily="18" charset="0"/>
              </a:rPr>
              <a:t>STAGE III: </a:t>
            </a:r>
            <a:r>
              <a:rPr lang="en-US" sz="2000" dirty="0" smtClean="0">
                <a:solidFill>
                  <a:srgbClr val="000000"/>
                </a:solidFill>
                <a:latin typeface="Times New Roman" pitchFamily="18" charset="0"/>
                <a:cs typeface="Times New Roman" pitchFamily="18" charset="0"/>
              </a:rPr>
              <a:t>Extensive analysis based on data collected from stage I and Stage II. Based on this Gap analysis was prepared reflecting the processes, Infrastructure, Equipments, Manpower. The report reflects strengths of the departments and various gaps observed in the processes and other parameters. </a:t>
            </a:r>
          </a:p>
        </p:txBody>
      </p:sp>
      <p:pic>
        <p:nvPicPr>
          <p:cNvPr id="4"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991600" cy="2590800"/>
          </a:xfrm>
        </p:spPr>
        <p:txBody>
          <a:bodyPr/>
          <a:lstStyle/>
          <a:p>
            <a:pPr algn="ctr"/>
            <a:r>
              <a:rPr lang="en-US" sz="6000" dirty="0" smtClean="0"/>
              <a:t>Overview of the Departments studied</a:t>
            </a:r>
            <a:endParaRPr lang="en-US"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dirty="0" smtClean="0"/>
              <a:t>About OSPL</a:t>
            </a:r>
          </a:p>
        </p:txBody>
      </p:sp>
      <p:sp>
        <p:nvSpPr>
          <p:cNvPr id="5" name="TextBox 4"/>
          <p:cNvSpPr txBox="1"/>
          <p:nvPr/>
        </p:nvSpPr>
        <p:spPr>
          <a:xfrm>
            <a:off x="914400" y="2362200"/>
            <a:ext cx="7543800" cy="4093428"/>
          </a:xfrm>
          <a:prstGeom prst="rect">
            <a:avLst/>
          </a:prstGeom>
          <a:noFill/>
        </p:spPr>
        <p:txBody>
          <a:bodyPr wrap="square" rtlCol="0">
            <a:spAutoFit/>
          </a:bodyPr>
          <a:lstStyle/>
          <a:p>
            <a:pPr algn="just"/>
            <a:r>
              <a:rPr lang="en-US" sz="2000" dirty="0">
                <a:solidFill>
                  <a:srgbClr val="000000"/>
                </a:solidFill>
                <a:latin typeface="Times New Roman" pitchFamily="18" charset="0"/>
                <a:cs typeface="Times New Roman" pitchFamily="18" charset="0"/>
              </a:rPr>
              <a:t>Octavo Solutions Pvt. Ltd. (OSPL) came in operation in October </a:t>
            </a:r>
            <a:r>
              <a:rPr lang="en-US" sz="2000" dirty="0" smtClean="0">
                <a:solidFill>
                  <a:srgbClr val="000000"/>
                </a:solidFill>
                <a:latin typeface="Times New Roman" pitchFamily="18" charset="0"/>
                <a:cs typeface="Times New Roman" pitchFamily="18" charset="0"/>
              </a:rPr>
              <a:t>2006.</a:t>
            </a:r>
          </a:p>
          <a:p>
            <a:pPr algn="just"/>
            <a:r>
              <a:rPr lang="en-US" sz="2000" dirty="0">
                <a:solidFill>
                  <a:srgbClr val="000000"/>
                </a:solidFill>
                <a:latin typeface="Times New Roman" pitchFamily="18" charset="0"/>
                <a:cs typeface="Times New Roman" pitchFamily="18" charset="0"/>
              </a:rPr>
              <a:t>Octavo Solutions Pvt. Ltd. is the first Consulting firm registered with Quality Council of India (NABET) for providing consulting services in field of Healthcare</a:t>
            </a:r>
            <a:r>
              <a:rPr lang="en-US" sz="2000" dirty="0" smtClean="0">
                <a:solidFill>
                  <a:srgbClr val="000000"/>
                </a:solidFill>
                <a:latin typeface="Times New Roman" pitchFamily="18" charset="0"/>
                <a:cs typeface="Times New Roman" pitchFamily="18" charset="0"/>
              </a:rPr>
              <a:t>.</a:t>
            </a:r>
          </a:p>
          <a:p>
            <a:pPr algn="just"/>
            <a:endParaRPr lang="en-US" sz="2000" b="1" dirty="0" smtClean="0">
              <a:solidFill>
                <a:srgbClr val="000000"/>
              </a:solidFill>
              <a:latin typeface="Times New Roman" pitchFamily="18" charset="0"/>
              <a:cs typeface="Times New Roman" pitchFamily="18" charset="0"/>
            </a:endParaRPr>
          </a:p>
          <a:p>
            <a:pPr algn="just"/>
            <a:r>
              <a:rPr lang="en-US" sz="2000" b="1" dirty="0" smtClean="0">
                <a:solidFill>
                  <a:srgbClr val="000000"/>
                </a:solidFill>
                <a:latin typeface="Times New Roman" pitchFamily="18" charset="0"/>
                <a:cs typeface="Times New Roman" pitchFamily="18" charset="0"/>
              </a:rPr>
              <a:t>Area </a:t>
            </a:r>
            <a:r>
              <a:rPr lang="en-US" sz="2000" b="1" dirty="0">
                <a:solidFill>
                  <a:srgbClr val="000000"/>
                </a:solidFill>
                <a:latin typeface="Times New Roman" pitchFamily="18" charset="0"/>
                <a:cs typeface="Times New Roman" pitchFamily="18" charset="0"/>
              </a:rPr>
              <a:t>of concern </a:t>
            </a:r>
            <a:r>
              <a:rPr lang="en-US" sz="2000" b="1" dirty="0" smtClean="0">
                <a:solidFill>
                  <a:srgbClr val="000000"/>
                </a:solidFill>
                <a:latin typeface="Times New Roman" pitchFamily="18" charset="0"/>
                <a:cs typeface="Times New Roman" pitchFamily="18" charset="0"/>
              </a:rPr>
              <a:t>is</a:t>
            </a:r>
          </a:p>
          <a:p>
            <a:pPr marL="914400" lvl="1" indent="-457200" algn="just">
              <a:buFont typeface="Arial" pitchFamily="34" charset="0"/>
              <a:buChar char="•"/>
            </a:pPr>
            <a:r>
              <a:rPr lang="en-US" sz="2000" dirty="0" smtClean="0">
                <a:solidFill>
                  <a:srgbClr val="000000"/>
                </a:solidFill>
                <a:latin typeface="Times New Roman" pitchFamily="18" charset="0"/>
                <a:cs typeface="Times New Roman" pitchFamily="18" charset="0"/>
              </a:rPr>
              <a:t>Planning </a:t>
            </a:r>
            <a:endParaRPr lang="en-US" sz="2000" dirty="0">
              <a:solidFill>
                <a:srgbClr val="000000"/>
              </a:solidFill>
              <a:latin typeface="Times New Roman" pitchFamily="18" charset="0"/>
              <a:cs typeface="Times New Roman" pitchFamily="18" charset="0"/>
            </a:endParaRPr>
          </a:p>
          <a:p>
            <a:pPr marL="914400" lvl="1" indent="-457200" algn="just">
              <a:buFont typeface="Arial" pitchFamily="34" charset="0"/>
              <a:buChar char="•"/>
            </a:pPr>
            <a:r>
              <a:rPr lang="en-US" sz="2000" dirty="0">
                <a:solidFill>
                  <a:srgbClr val="000000"/>
                </a:solidFill>
                <a:latin typeface="Times New Roman" pitchFamily="18" charset="0"/>
                <a:cs typeface="Times New Roman" pitchFamily="18" charset="0"/>
              </a:rPr>
              <a:t>Systems Development &amp; Operation</a:t>
            </a:r>
          </a:p>
          <a:p>
            <a:pPr marL="914400" lvl="1" indent="-457200" algn="just">
              <a:buFont typeface="Arial" pitchFamily="34" charset="0"/>
              <a:buChar char="•"/>
            </a:pPr>
            <a:r>
              <a:rPr lang="en-US" sz="2000" dirty="0">
                <a:solidFill>
                  <a:srgbClr val="000000"/>
                </a:solidFill>
                <a:latin typeface="Times New Roman" pitchFamily="18" charset="0"/>
                <a:cs typeface="Times New Roman" pitchFamily="18" charset="0"/>
              </a:rPr>
              <a:t>Quality Healthcare Certifications</a:t>
            </a:r>
          </a:p>
          <a:p>
            <a:pPr marL="914400" lvl="1" indent="-457200" algn="just">
              <a:buFont typeface="Arial" pitchFamily="34" charset="0"/>
              <a:buChar char="•"/>
            </a:pPr>
            <a:r>
              <a:rPr lang="en-US" sz="2000" dirty="0">
                <a:solidFill>
                  <a:srgbClr val="000000"/>
                </a:solidFill>
                <a:latin typeface="Times New Roman" pitchFamily="18" charset="0"/>
                <a:cs typeface="Times New Roman" pitchFamily="18" charset="0"/>
              </a:rPr>
              <a:t>Public-Private Partnership</a:t>
            </a:r>
          </a:p>
          <a:p>
            <a:pPr marL="914400" lvl="1" indent="-457200" algn="just">
              <a:buFont typeface="Arial" pitchFamily="34" charset="0"/>
              <a:buChar char="•"/>
            </a:pPr>
            <a:r>
              <a:rPr lang="en-US" sz="2000" dirty="0">
                <a:solidFill>
                  <a:srgbClr val="000000"/>
                </a:solidFill>
                <a:latin typeface="Times New Roman" pitchFamily="18" charset="0"/>
                <a:cs typeface="Times New Roman" pitchFamily="18" charset="0"/>
              </a:rPr>
              <a:t>Capacity Building</a:t>
            </a:r>
          </a:p>
          <a:p>
            <a:pPr marL="914400" lvl="1" indent="-457200" algn="just">
              <a:buFont typeface="Arial" pitchFamily="34" charset="0"/>
              <a:buChar char="•"/>
            </a:pPr>
            <a:r>
              <a:rPr lang="en-US" sz="2000" dirty="0">
                <a:solidFill>
                  <a:srgbClr val="000000"/>
                </a:solidFill>
                <a:latin typeface="Times New Roman" pitchFamily="18" charset="0"/>
                <a:cs typeface="Times New Roman" pitchFamily="18" charset="0"/>
              </a:rPr>
              <a:t>Knowledge Management</a:t>
            </a:r>
          </a:p>
          <a:p>
            <a:pPr marL="914400" lvl="1" indent="-457200" algn="just">
              <a:buFont typeface="Arial" pitchFamily="34" charset="0"/>
              <a:buChar char="•"/>
            </a:pPr>
            <a:r>
              <a:rPr lang="en-US" sz="2000" dirty="0">
                <a:solidFill>
                  <a:srgbClr val="000000"/>
                </a:solidFill>
                <a:latin typeface="Times New Roman" pitchFamily="18" charset="0"/>
                <a:cs typeface="Times New Roman" pitchFamily="18" charset="0"/>
              </a:rPr>
              <a:t>Public and Rural Health </a:t>
            </a:r>
            <a:r>
              <a:rPr lang="en-US" sz="2000" dirty="0">
                <a:latin typeface="Times New Roman" pitchFamily="18" charset="0"/>
                <a:cs typeface="Times New Roman" pitchFamily="18" charset="0"/>
              </a:rPr>
              <a:t> </a:t>
            </a:r>
            <a:r>
              <a:rPr lang="en-US" dirty="0"/>
              <a:t> </a:t>
            </a:r>
          </a:p>
        </p:txBody>
      </p:sp>
      <p:pic>
        <p:nvPicPr>
          <p:cNvPr id="6"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of OPD</a:t>
            </a:r>
            <a:endParaRPr lang="en-US" dirty="0"/>
          </a:p>
        </p:txBody>
      </p:sp>
      <p:sp>
        <p:nvSpPr>
          <p:cNvPr id="3" name="Content Placeholder 2"/>
          <p:cNvSpPr>
            <a:spLocks noGrp="1"/>
          </p:cNvSpPr>
          <p:nvPr>
            <p:ph idx="1"/>
          </p:nvPr>
        </p:nvSpPr>
        <p:spPr/>
        <p:txBody>
          <a:bodyPr/>
          <a:lstStyle/>
          <a:p>
            <a:r>
              <a:rPr lang="en-US" sz="2000" dirty="0" smtClean="0">
                <a:latin typeface="Times New Roman" pitchFamily="18" charset="0"/>
                <a:cs typeface="Times New Roman" pitchFamily="18" charset="0"/>
              </a:rPr>
              <a:t>It is situated in the new building which provide facilities like Medicine, Surgery, Pediatrics, Obstetrics and Gynecology, Orthopedics, Dental, Ophthalmology, Skin and VD, Psychiatry. </a:t>
            </a:r>
          </a:p>
          <a:p>
            <a:r>
              <a:rPr lang="en-US" sz="2000" dirty="0" smtClean="0">
                <a:latin typeface="Times New Roman" pitchFamily="18" charset="0"/>
                <a:cs typeface="Times New Roman" pitchFamily="18" charset="0"/>
              </a:rPr>
              <a:t>Total no. of OPD Room is 9 and </a:t>
            </a:r>
          </a:p>
          <a:p>
            <a:r>
              <a:rPr lang="en-US" sz="2000" dirty="0" smtClean="0">
                <a:latin typeface="Times New Roman" pitchFamily="18" charset="0"/>
                <a:cs typeface="Times New Roman" pitchFamily="18" charset="0"/>
              </a:rPr>
              <a:t>Other additional room in this OPD building is ECG room, X-ray room, IPCTC room, HIV tests room and Plaster room. </a:t>
            </a:r>
          </a:p>
          <a:p>
            <a:r>
              <a:rPr lang="en-US" sz="2000" dirty="0" smtClean="0">
                <a:latin typeface="Times New Roman" pitchFamily="18" charset="0"/>
                <a:cs typeface="Times New Roman" pitchFamily="18" charset="0"/>
              </a:rPr>
              <a:t>The total no. of Medical officers is 20.</a:t>
            </a:r>
          </a:p>
          <a:p>
            <a:r>
              <a:rPr lang="en-US" sz="2000" dirty="0" smtClean="0">
                <a:latin typeface="Times New Roman" pitchFamily="18" charset="0"/>
                <a:cs typeface="Times New Roman" pitchFamily="18" charset="0"/>
              </a:rPr>
              <a:t> The OPD attendants are 24. </a:t>
            </a:r>
          </a:p>
          <a:p>
            <a:r>
              <a:rPr lang="en-US" sz="2000" dirty="0" smtClean="0">
                <a:latin typeface="Times New Roman" pitchFamily="18" charset="0"/>
                <a:cs typeface="Times New Roman" pitchFamily="18" charset="0"/>
              </a:rPr>
              <a:t>Every department have their own OPD register where they record the patients name, age, sex, registration no. and diagnosis and medicines prescribed to the patients.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 of OPD</a:t>
            </a:r>
            <a:endParaRPr lang="en-US" dirty="0"/>
          </a:p>
        </p:txBody>
      </p:sp>
      <p:sp>
        <p:nvSpPr>
          <p:cNvPr id="3" name="Content Placeholder 2"/>
          <p:cNvSpPr>
            <a:spLocks noGrp="1"/>
          </p:cNvSpPr>
          <p:nvPr>
            <p:ph idx="1"/>
          </p:nvPr>
        </p:nvSpPr>
        <p:spPr/>
        <p:txBody>
          <a:bodyPr/>
          <a:lstStyle/>
          <a:p>
            <a:pPr lvl="0"/>
            <a:r>
              <a:rPr lang="en-US" sz="2400" dirty="0" smtClean="0">
                <a:latin typeface="Times New Roman" pitchFamily="18" charset="0"/>
                <a:cs typeface="Times New Roman" pitchFamily="18" charset="0"/>
              </a:rPr>
              <a:t>Registration</a:t>
            </a:r>
          </a:p>
          <a:p>
            <a:pPr lvl="0"/>
            <a:r>
              <a:rPr lang="en-US" sz="2400" dirty="0" smtClean="0">
                <a:latin typeface="Times New Roman" pitchFamily="18" charset="0"/>
                <a:cs typeface="Times New Roman" pitchFamily="18" charset="0"/>
              </a:rPr>
              <a:t>Consultation</a:t>
            </a:r>
          </a:p>
          <a:p>
            <a:pPr lvl="0"/>
            <a:r>
              <a:rPr lang="en-US" sz="2400" dirty="0" smtClean="0">
                <a:latin typeface="Times New Roman" pitchFamily="18" charset="0"/>
                <a:cs typeface="Times New Roman" pitchFamily="18" charset="0"/>
              </a:rPr>
              <a:t>Examination</a:t>
            </a:r>
          </a:p>
          <a:p>
            <a:pPr lvl="0"/>
            <a:r>
              <a:rPr lang="en-US" sz="2400" dirty="0" smtClean="0">
                <a:latin typeface="Times New Roman" pitchFamily="18" charset="0"/>
                <a:cs typeface="Times New Roman" pitchFamily="18" charset="0"/>
              </a:rPr>
              <a:t>Prescription</a:t>
            </a:r>
          </a:p>
          <a:p>
            <a:pPr lvl="0"/>
            <a:r>
              <a:rPr lang="en-US" sz="2400" dirty="0" smtClean="0">
                <a:latin typeface="Times New Roman" pitchFamily="18" charset="0"/>
                <a:cs typeface="Times New Roman" pitchFamily="18" charset="0"/>
              </a:rPr>
              <a:t>Investigation Requisition</a:t>
            </a:r>
          </a:p>
          <a:p>
            <a:pPr lvl="0"/>
            <a:r>
              <a:rPr lang="en-US" sz="2400" dirty="0" smtClean="0">
                <a:latin typeface="Times New Roman" pitchFamily="18" charset="0"/>
                <a:cs typeface="Times New Roman" pitchFamily="18" charset="0"/>
              </a:rPr>
              <a:t>Pharmacy Requisition</a:t>
            </a:r>
          </a:p>
          <a:p>
            <a:pPr lvl="0"/>
            <a:r>
              <a:rPr lang="en-US" sz="2400" dirty="0" smtClean="0">
                <a:latin typeface="Times New Roman" pitchFamily="18" charset="0"/>
                <a:cs typeface="Times New Roman" pitchFamily="18" charset="0"/>
              </a:rPr>
              <a:t>Admission to IPD</a:t>
            </a:r>
          </a:p>
          <a:p>
            <a:pPr lvl="0"/>
            <a:r>
              <a:rPr lang="en-US" sz="2400" dirty="0" smtClean="0">
                <a:latin typeface="Times New Roman" pitchFamily="18" charset="0"/>
                <a:cs typeface="Times New Roman" pitchFamily="18" charset="0"/>
              </a:rPr>
              <a:t>Referral</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a:t>
            </a:r>
            <a:endParaRPr lang="en-US" dirty="0"/>
          </a:p>
        </p:txBody>
      </p:sp>
      <p:sp>
        <p:nvSpPr>
          <p:cNvPr id="3" name="Content Placeholder 2"/>
          <p:cNvSpPr>
            <a:spLocks noGrp="1"/>
          </p:cNvSpPr>
          <p:nvPr>
            <p:ph idx="1"/>
          </p:nvPr>
        </p:nvSpPr>
        <p:spPr/>
        <p:txBody>
          <a:bodyPr/>
          <a:lstStyle/>
          <a:p>
            <a:pPr>
              <a:buNone/>
            </a:pPr>
            <a:endParaRPr lang="en-US" dirty="0" smtClean="0"/>
          </a:p>
          <a:p>
            <a:pPr lvl="0"/>
            <a:r>
              <a:rPr lang="en-US" sz="2400" dirty="0" smtClean="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Registration Clerk</a:t>
            </a:r>
            <a:r>
              <a:rPr lang="en-US" sz="2400" dirty="0" smtClean="0">
                <a:latin typeface="Times New Roman" pitchFamily="18" charset="0"/>
                <a:cs typeface="Times New Roman" pitchFamily="18" charset="0"/>
              </a:rPr>
              <a:t> is responsible for issuing Registration slip and providing consultation appointments.</a:t>
            </a:r>
          </a:p>
          <a:p>
            <a:pPr lvl="0"/>
            <a:r>
              <a:rPr lang="en-US" sz="2400" dirty="0" smtClean="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OPD Nursing In-charge</a:t>
            </a:r>
            <a:r>
              <a:rPr lang="en-US" sz="2400" dirty="0" smtClean="0">
                <a:latin typeface="Times New Roman" pitchFamily="18" charset="0"/>
                <a:cs typeface="Times New Roman" pitchFamily="18" charset="0"/>
              </a:rPr>
              <a:t> is responsible for monitoring the OPD unit functioning, maintaining necessary records and assisting the doctors/ Consultants.</a:t>
            </a:r>
          </a:p>
          <a:p>
            <a:r>
              <a:rPr lang="en-US" sz="2400" dirty="0" smtClean="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Doctors</a:t>
            </a:r>
            <a:r>
              <a:rPr lang="en-US" sz="2400" dirty="0" smtClean="0">
                <a:latin typeface="Times New Roman" pitchFamily="18" charset="0"/>
                <a:cs typeface="Times New Roman" pitchFamily="18" charset="0"/>
              </a:rPr>
              <a:t> shall be responsible for examination of the patients and for determining the line of management of the ailment / case thereof.</a:t>
            </a:r>
            <a:endParaRPr lang="en-US" sz="2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a:t>
            </a:r>
            <a:endParaRPr lang="en-US" dirty="0"/>
          </a:p>
        </p:txBody>
      </p:sp>
      <p:graphicFrame>
        <p:nvGraphicFramePr>
          <p:cNvPr id="4" name="Table 3"/>
          <p:cNvGraphicFramePr>
            <a:graphicFrameLocks noGrp="1"/>
          </p:cNvGraphicFramePr>
          <p:nvPr/>
        </p:nvGraphicFramePr>
        <p:xfrm>
          <a:off x="838201" y="2438400"/>
          <a:ext cx="7391400" cy="3925824"/>
        </p:xfrm>
        <a:graphic>
          <a:graphicData uri="http://schemas.openxmlformats.org/drawingml/2006/table">
            <a:tbl>
              <a:tblPr/>
              <a:tblGrid>
                <a:gridCol w="2226097"/>
                <a:gridCol w="287670"/>
                <a:gridCol w="4877633"/>
              </a:tblGrid>
              <a:tr h="279400">
                <a:tc gridSpan="2">
                  <a:txBody>
                    <a:bodyPr/>
                    <a:lstStyle/>
                    <a:p>
                      <a:pPr marL="0" marR="0">
                        <a:lnSpc>
                          <a:spcPct val="115000"/>
                        </a:lnSpc>
                        <a:spcBef>
                          <a:spcPts val="0"/>
                        </a:spcBef>
                        <a:spcAft>
                          <a:spcPts val="0"/>
                        </a:spcAft>
                      </a:pPr>
                      <a:r>
                        <a:rPr lang="en-US" sz="1600" b="1">
                          <a:latin typeface="Times New Roman" pitchFamily="18" charset="0"/>
                          <a:ea typeface="Times New Roman"/>
                          <a:cs typeface="Times New Roman" pitchFamily="18" charset="0"/>
                        </a:rPr>
                        <a:t>Gap ID No</a:t>
                      </a:r>
                      <a:endParaRPr lang="en-US" sz="16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600" b="1">
                          <a:latin typeface="Times New Roman" pitchFamily="18" charset="0"/>
                          <a:ea typeface="Times New Roman"/>
                          <a:cs typeface="Times New Roman" pitchFamily="18" charset="0"/>
                        </a:rPr>
                        <a:t>OP001</a:t>
                      </a:r>
                      <a:endParaRPr lang="en-US" sz="16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58800">
                <a:tc gridSpan="3">
                  <a:txBody>
                    <a:bodyPr/>
                    <a:lstStyle/>
                    <a:p>
                      <a:pPr marL="0" marR="0" algn="just">
                        <a:lnSpc>
                          <a:spcPct val="115000"/>
                        </a:lnSpc>
                        <a:spcBef>
                          <a:spcPts val="0"/>
                        </a:spcBef>
                        <a:spcAft>
                          <a:spcPts val="0"/>
                        </a:spcAft>
                      </a:pPr>
                      <a:r>
                        <a:rPr lang="en-US" sz="1600" b="1">
                          <a:latin typeface="Times New Roman" pitchFamily="18" charset="0"/>
                          <a:ea typeface="Times New Roman"/>
                          <a:cs typeface="Times New Roman" pitchFamily="18" charset="0"/>
                        </a:rPr>
                        <a:t>Gap Statement: </a:t>
                      </a:r>
                      <a:r>
                        <a:rPr lang="en-US" sz="1600">
                          <a:latin typeface="Times New Roman" pitchFamily="18" charset="0"/>
                          <a:ea typeface="Times New Roman"/>
                          <a:cs typeface="Times New Roman" pitchFamily="18" charset="0"/>
                        </a:rPr>
                        <a:t>Basic facilities are not available in the OPD waiting area for public conveniences.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235200">
                <a:tc gridSpan="3">
                  <a:txBody>
                    <a:bodyPr/>
                    <a:lstStyle/>
                    <a:p>
                      <a:pPr marL="0" marR="0">
                        <a:lnSpc>
                          <a:spcPct val="115000"/>
                        </a:lnSpc>
                        <a:spcBef>
                          <a:spcPts val="0"/>
                        </a:spcBef>
                        <a:spcAft>
                          <a:spcPts val="0"/>
                        </a:spcAft>
                      </a:pPr>
                      <a:r>
                        <a:rPr lang="en-US" sz="1600" b="1" dirty="0">
                          <a:latin typeface="Times New Roman" pitchFamily="18" charset="0"/>
                          <a:ea typeface="Times New Roman"/>
                          <a:cs typeface="Times New Roman" pitchFamily="18" charset="0"/>
                        </a:rPr>
                        <a:t>Rationale / Explanation: </a:t>
                      </a:r>
                      <a:r>
                        <a:rPr lang="en-US" sz="1600" dirty="0">
                          <a:latin typeface="Times New Roman" pitchFamily="18" charset="0"/>
                          <a:ea typeface="Times New Roman"/>
                          <a:cs typeface="Times New Roman" pitchFamily="18" charset="0"/>
                        </a:rPr>
                        <a:t>The following are not available</a:t>
                      </a:r>
                    </a:p>
                    <a:p>
                      <a:pPr marL="742950" marR="0" lvl="1" indent="-285750">
                        <a:lnSpc>
                          <a:spcPct val="115000"/>
                        </a:lnSpc>
                        <a:spcBef>
                          <a:spcPts val="0"/>
                        </a:spcBef>
                        <a:spcAft>
                          <a:spcPts val="0"/>
                        </a:spcAft>
                        <a:buFont typeface="Symbol"/>
                        <a:buChar char=""/>
                        <a:tabLst>
                          <a:tab pos="228600" algn="l"/>
                        </a:tabLst>
                      </a:pPr>
                      <a:r>
                        <a:rPr lang="en-US" sz="1600" dirty="0">
                          <a:latin typeface="Times New Roman" pitchFamily="18" charset="0"/>
                          <a:ea typeface="Times New Roman"/>
                          <a:cs typeface="Times New Roman" pitchFamily="18" charset="0"/>
                        </a:rPr>
                        <a:t>Drinking Water facilities is not available inside the hospital premises, There is one water cooler which is not in working condition, patient and visitor used to go for water near the temple which is inside the hospital premises.</a:t>
                      </a:r>
                    </a:p>
                    <a:p>
                      <a:pPr marL="742950" marR="0" lvl="1" indent="-285750">
                        <a:lnSpc>
                          <a:spcPct val="115000"/>
                        </a:lnSpc>
                        <a:spcBef>
                          <a:spcPts val="0"/>
                        </a:spcBef>
                        <a:spcAft>
                          <a:spcPts val="0"/>
                        </a:spcAft>
                        <a:buFont typeface="Symbol"/>
                        <a:buChar char=""/>
                        <a:tabLst>
                          <a:tab pos="228600" algn="l"/>
                        </a:tabLst>
                      </a:pPr>
                      <a:r>
                        <a:rPr lang="en-US" sz="1600" dirty="0">
                          <a:latin typeface="Times New Roman" pitchFamily="18" charset="0"/>
                          <a:ea typeface="Times New Roman"/>
                          <a:cs typeface="Times New Roman" pitchFamily="18" charset="0"/>
                        </a:rPr>
                        <a:t>No Ramps and Hand rails for Disabled patients</a:t>
                      </a:r>
                    </a:p>
                    <a:p>
                      <a:pPr marL="742950" marR="0" lvl="1" indent="-285750">
                        <a:lnSpc>
                          <a:spcPct val="115000"/>
                        </a:lnSpc>
                        <a:spcBef>
                          <a:spcPts val="0"/>
                        </a:spcBef>
                        <a:spcAft>
                          <a:spcPts val="0"/>
                        </a:spcAft>
                        <a:buFont typeface="Symbol"/>
                        <a:buChar char=""/>
                        <a:tabLst>
                          <a:tab pos="228600" algn="l"/>
                        </a:tabLst>
                      </a:pPr>
                      <a:r>
                        <a:rPr lang="en-US" sz="1600" dirty="0">
                          <a:latin typeface="Times New Roman" pitchFamily="18" charset="0"/>
                          <a:ea typeface="Times New Roman"/>
                          <a:cs typeface="Times New Roman" pitchFamily="18" charset="0"/>
                        </a:rPr>
                        <a:t>There  is no adequate chairs in waiting area </a:t>
                      </a:r>
                    </a:p>
                    <a:p>
                      <a:pPr marL="742950" marR="0" lvl="1" indent="-285750">
                        <a:lnSpc>
                          <a:spcPct val="115000"/>
                        </a:lnSpc>
                        <a:spcBef>
                          <a:spcPts val="0"/>
                        </a:spcBef>
                        <a:spcAft>
                          <a:spcPts val="0"/>
                        </a:spcAft>
                        <a:buFont typeface="Symbol"/>
                        <a:buChar char=""/>
                        <a:tabLst>
                          <a:tab pos="228600" algn="l"/>
                          <a:tab pos="882650" algn="l"/>
                        </a:tabLst>
                      </a:pPr>
                      <a:r>
                        <a:rPr lang="en-US" sz="1600" dirty="0">
                          <a:latin typeface="Times New Roman" pitchFamily="18" charset="0"/>
                          <a:ea typeface="Times New Roman"/>
                          <a:cs typeface="Times New Roman" pitchFamily="18" charset="0"/>
                        </a:rPr>
                        <a:t>No Trash Bins</a:t>
                      </a:r>
                    </a:p>
                    <a:p>
                      <a:pPr marL="742950" marR="0" lvl="1" indent="-285750">
                        <a:lnSpc>
                          <a:spcPct val="115000"/>
                        </a:lnSpc>
                        <a:spcBef>
                          <a:spcPts val="0"/>
                        </a:spcBef>
                        <a:spcAft>
                          <a:spcPts val="0"/>
                        </a:spcAft>
                        <a:buFont typeface="Symbol"/>
                        <a:buChar char=""/>
                        <a:tabLst>
                          <a:tab pos="228600" algn="l"/>
                        </a:tabLst>
                      </a:pPr>
                      <a:r>
                        <a:rPr lang="en-US" sz="1600" dirty="0">
                          <a:latin typeface="Times New Roman" pitchFamily="18" charset="0"/>
                          <a:ea typeface="Times New Roman"/>
                          <a:cs typeface="Times New Roman" pitchFamily="18" charset="0"/>
                        </a:rPr>
                        <a:t>No availability of Wheel chairs &amp; trolley</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58800">
                <a:tc gridSpan="2">
                  <a:txBody>
                    <a:bodyPr/>
                    <a:lstStyle/>
                    <a:p>
                      <a:pPr marL="0" marR="0">
                        <a:lnSpc>
                          <a:spcPct val="115000"/>
                        </a:lnSpc>
                        <a:spcBef>
                          <a:spcPts val="0"/>
                        </a:spcBef>
                        <a:spcAft>
                          <a:spcPts val="0"/>
                        </a:spcAft>
                      </a:pPr>
                      <a:r>
                        <a:rPr lang="en-US" sz="1600" b="1">
                          <a:latin typeface="Times New Roman" pitchFamily="18" charset="0"/>
                          <a:ea typeface="Times New Roman"/>
                          <a:cs typeface="Times New Roman" pitchFamily="18" charset="0"/>
                        </a:rPr>
                        <a:t>Gap Classification</a:t>
                      </a:r>
                      <a:endParaRPr lang="en-US" sz="16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600">
                          <a:latin typeface="Times New Roman" pitchFamily="18" charset="0"/>
                          <a:ea typeface="Times New Roman"/>
                          <a:cs typeface="Times New Roman" pitchFamily="18" charset="0"/>
                        </a:rPr>
                        <a:t>Structure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600" b="1">
                          <a:latin typeface="Times New Roman" pitchFamily="18" charset="0"/>
                          <a:ea typeface="Times New Roman"/>
                          <a:cs typeface="Times New Roman" pitchFamily="18" charset="0"/>
                        </a:rPr>
                        <a:t>*Gap Severity Rating</a:t>
                      </a:r>
                      <a:endParaRPr lang="en-US" sz="16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600">
                          <a:latin typeface="Times New Roman" pitchFamily="18" charset="0"/>
                          <a:ea typeface="Times New Roman"/>
                          <a:cs typeface="Times New Roman" pitchFamily="18" charset="0"/>
                        </a:rPr>
                        <a:t>High</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79400">
                <a:tc>
                  <a:txBody>
                    <a:bodyPr/>
                    <a:lstStyle/>
                    <a:p>
                      <a:pPr marL="0" marR="0">
                        <a:lnSpc>
                          <a:spcPct val="115000"/>
                        </a:lnSpc>
                        <a:spcBef>
                          <a:spcPts val="0"/>
                        </a:spcBef>
                        <a:spcAft>
                          <a:spcPts val="0"/>
                        </a:spcAft>
                      </a:pPr>
                      <a:r>
                        <a:rPr lang="en-US" sz="1600" b="1">
                          <a:latin typeface="Times New Roman" pitchFamily="18" charset="0"/>
                          <a:ea typeface="Times New Roman"/>
                          <a:cs typeface="Times New Roman" pitchFamily="18" charset="0"/>
                        </a:rPr>
                        <a:t>Gap Reference</a:t>
                      </a:r>
                      <a:endParaRPr lang="en-US" sz="16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it-IT" sz="1600" b="1" dirty="0">
                          <a:latin typeface="Times New Roman" pitchFamily="18" charset="0"/>
                          <a:ea typeface="Times New Roman"/>
                          <a:cs typeface="Times New Roman" pitchFamily="18" charset="0"/>
                        </a:rPr>
                        <a:t>IPHS 7.8.1.(I).b, d , ISO 9001: 2008 6.3.(a), 7.2.1 (b)</a:t>
                      </a:r>
                      <a:endParaRPr lang="en-US" sz="1600" dirty="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2362200"/>
          <a:ext cx="7924800" cy="3810000"/>
        </p:xfrm>
        <a:graphic>
          <a:graphicData uri="http://schemas.openxmlformats.org/drawingml/2006/table">
            <a:tbl>
              <a:tblPr/>
              <a:tblGrid>
                <a:gridCol w="2434111"/>
                <a:gridCol w="157275"/>
                <a:gridCol w="5333414"/>
              </a:tblGrid>
              <a:tr h="381000">
                <a:tc gridSpan="2">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Gap ID No</a:t>
                      </a:r>
                      <a:endParaRPr lang="en-US" sz="20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OP002</a:t>
                      </a:r>
                      <a:endParaRPr lang="en-US" sz="20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762000">
                <a:tc gridSpan="3">
                  <a:txBody>
                    <a:bodyPr/>
                    <a:lstStyle/>
                    <a:p>
                      <a:pPr marL="0" marR="0">
                        <a:lnSpc>
                          <a:spcPct val="115000"/>
                        </a:lnSpc>
                        <a:spcBef>
                          <a:spcPts val="0"/>
                        </a:spcBef>
                        <a:spcAft>
                          <a:spcPts val="0"/>
                        </a:spcAft>
                      </a:pPr>
                      <a:r>
                        <a:rPr lang="en-US" sz="2000" b="1" dirty="0">
                          <a:latin typeface="Times New Roman" pitchFamily="18" charset="0"/>
                          <a:ea typeface="Times New Roman"/>
                          <a:cs typeface="Times New Roman" pitchFamily="18" charset="0"/>
                        </a:rPr>
                        <a:t>Gap Statement: </a:t>
                      </a:r>
                      <a:r>
                        <a:rPr lang="en-US" sz="2000" dirty="0">
                          <a:latin typeface="Times New Roman" pitchFamily="18" charset="0"/>
                          <a:ea typeface="Times New Roman"/>
                          <a:cs typeface="Times New Roman" pitchFamily="18" charset="0"/>
                        </a:rPr>
                        <a:t>Information displays provided at the Waiting area / other public areas are inadequate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524000">
                <a:tc gridSpan="3">
                  <a:txBody>
                    <a:bodyPr/>
                    <a:lstStyle/>
                    <a:p>
                      <a:pPr marL="0" marR="0" algn="just">
                        <a:lnSpc>
                          <a:spcPct val="115000"/>
                        </a:lnSpc>
                        <a:spcBef>
                          <a:spcPts val="0"/>
                        </a:spcBef>
                        <a:spcAft>
                          <a:spcPts val="0"/>
                        </a:spcAft>
                      </a:pPr>
                      <a:r>
                        <a:rPr lang="en-US" sz="2000" b="1">
                          <a:latin typeface="Times New Roman" pitchFamily="18" charset="0"/>
                          <a:ea typeface="Times New Roman"/>
                          <a:cs typeface="Times New Roman" pitchFamily="18" charset="0"/>
                        </a:rPr>
                        <a:t>Rationale / Explanation:</a:t>
                      </a:r>
                      <a:r>
                        <a:rPr lang="en-US" sz="2000">
                          <a:latin typeface="Times New Roman" pitchFamily="18" charset="0"/>
                          <a:ea typeface="Times New Roman"/>
                          <a:cs typeface="Times New Roman" pitchFamily="18" charset="0"/>
                        </a:rPr>
                        <a:t> </a:t>
                      </a:r>
                    </a:p>
                    <a:p>
                      <a:pPr marL="342900" marR="0" lvl="0" indent="-342900" algn="just">
                        <a:lnSpc>
                          <a:spcPct val="115000"/>
                        </a:lnSpc>
                        <a:spcBef>
                          <a:spcPts val="0"/>
                        </a:spcBef>
                        <a:spcAft>
                          <a:spcPts val="0"/>
                        </a:spcAft>
                        <a:buFont typeface="Symbol"/>
                        <a:buChar char=""/>
                        <a:tabLst>
                          <a:tab pos="171450" algn="l"/>
                          <a:tab pos="457200" algn="l"/>
                        </a:tabLst>
                      </a:pPr>
                      <a:r>
                        <a:rPr lang="en-US" sz="2000">
                          <a:latin typeface="Times New Roman" pitchFamily="18" charset="0"/>
                          <a:ea typeface="Times New Roman"/>
                          <a:cs typeface="Times New Roman" pitchFamily="18" charset="0"/>
                        </a:rPr>
                        <a:t>Rights of the patients / Patients Charter are not displayed.</a:t>
                      </a:r>
                    </a:p>
                    <a:p>
                      <a:pPr marL="342900" marR="0" lvl="0" indent="-342900" algn="just">
                        <a:lnSpc>
                          <a:spcPct val="115000"/>
                        </a:lnSpc>
                        <a:spcBef>
                          <a:spcPts val="0"/>
                        </a:spcBef>
                        <a:spcAft>
                          <a:spcPts val="0"/>
                        </a:spcAft>
                        <a:buFont typeface="Symbol"/>
                        <a:buChar char=""/>
                        <a:tabLst>
                          <a:tab pos="171450" algn="l"/>
                          <a:tab pos="457200" algn="l"/>
                        </a:tabLst>
                      </a:pPr>
                      <a:r>
                        <a:rPr lang="en-US" sz="2000">
                          <a:latin typeface="Times New Roman" pitchFamily="18" charset="0"/>
                          <a:ea typeface="Times New Roman"/>
                          <a:cs typeface="Times New Roman" pitchFamily="18" charset="0"/>
                        </a:rPr>
                        <a:t>Posters imparting health education</a:t>
                      </a:r>
                    </a:p>
                    <a:p>
                      <a:pPr marL="342900" marR="0" lvl="0" indent="-342900" algn="just">
                        <a:lnSpc>
                          <a:spcPct val="115000"/>
                        </a:lnSpc>
                        <a:spcBef>
                          <a:spcPts val="0"/>
                        </a:spcBef>
                        <a:spcAft>
                          <a:spcPts val="0"/>
                        </a:spcAft>
                        <a:buFont typeface="Symbol"/>
                        <a:buChar char=""/>
                        <a:tabLst>
                          <a:tab pos="171450" algn="l"/>
                          <a:tab pos="457200" algn="l"/>
                        </a:tabLst>
                      </a:pPr>
                      <a:r>
                        <a:rPr lang="en-US" sz="2000">
                          <a:latin typeface="Times New Roman" pitchFamily="18" charset="0"/>
                          <a:ea typeface="Times New Roman"/>
                          <a:cs typeface="Times New Roman" pitchFamily="18" charset="0"/>
                        </a:rPr>
                        <a:t>Information is not available in bi-lingual format at various locations.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62000">
                <a:tc gridSpan="2">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Gap Classification</a:t>
                      </a:r>
                      <a:endParaRPr lang="en-US" sz="20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2000">
                          <a:latin typeface="Times New Roman" pitchFamily="18" charset="0"/>
                          <a:ea typeface="Times New Roman"/>
                          <a:cs typeface="Times New Roman" pitchFamily="18" charset="0"/>
                        </a:rPr>
                        <a:t>Structure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2000" b="1" dirty="0">
                          <a:latin typeface="Times New Roman" pitchFamily="18" charset="0"/>
                          <a:ea typeface="Times New Roman"/>
                          <a:cs typeface="Times New Roman" pitchFamily="18" charset="0"/>
                        </a:rPr>
                        <a:t>*Gap Severity Rating</a:t>
                      </a:r>
                      <a:endParaRPr lang="en-US" sz="20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2000" dirty="0">
                          <a:latin typeface="Times New Roman" pitchFamily="18" charset="0"/>
                          <a:ea typeface="Times New Roman"/>
                          <a:cs typeface="Times New Roman" pitchFamily="18" charset="0"/>
                        </a:rPr>
                        <a:t>Medium</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81000">
                <a:tc>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Gap Reference</a:t>
                      </a:r>
                      <a:endParaRPr lang="en-US" sz="20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it-IT" sz="2000" b="1" dirty="0">
                          <a:latin typeface="Times New Roman" pitchFamily="18" charset="0"/>
                          <a:ea typeface="Times New Roman"/>
                          <a:cs typeface="Times New Roman" pitchFamily="18" charset="0"/>
                        </a:rPr>
                        <a:t>IPHS 7.8.1. (I).a, ISO 9001: 2008 7.2.3 (a)</a:t>
                      </a:r>
                      <a:endParaRPr lang="en-US" sz="2000" dirty="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14400" y="2438400"/>
          <a:ext cx="7924800" cy="3522134"/>
        </p:xfrm>
        <a:graphic>
          <a:graphicData uri="http://schemas.openxmlformats.org/drawingml/2006/table">
            <a:tbl>
              <a:tblPr/>
              <a:tblGrid>
                <a:gridCol w="2434111"/>
                <a:gridCol w="157275"/>
                <a:gridCol w="5333414"/>
              </a:tblGrid>
              <a:tr h="440267">
                <a:tc gridSpan="2">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Gap ID No</a:t>
                      </a:r>
                      <a:endParaRPr lang="en-US" sz="20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OP003</a:t>
                      </a:r>
                      <a:endParaRPr lang="en-US" sz="20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40267">
                <a:tc gridSpan="3">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Gap Statement:  </a:t>
                      </a:r>
                      <a:r>
                        <a:rPr lang="en-US" sz="2000">
                          <a:latin typeface="Times New Roman" pitchFamily="18" charset="0"/>
                          <a:ea typeface="Times New Roman"/>
                          <a:cs typeface="Times New Roman" pitchFamily="18" charset="0"/>
                        </a:rPr>
                        <a:t>Patient privacy not maintained during the consultation</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320800">
                <a:tc gridSpan="3">
                  <a:txBody>
                    <a:bodyPr/>
                    <a:lstStyle/>
                    <a:p>
                      <a:pPr marL="0" marR="0" algn="just">
                        <a:lnSpc>
                          <a:spcPct val="115000"/>
                        </a:lnSpc>
                        <a:spcBef>
                          <a:spcPts val="0"/>
                        </a:spcBef>
                        <a:spcAft>
                          <a:spcPts val="0"/>
                        </a:spcAft>
                      </a:pPr>
                      <a:r>
                        <a:rPr lang="en-US" sz="2000" b="1">
                          <a:latin typeface="Times New Roman" pitchFamily="18" charset="0"/>
                          <a:ea typeface="Times New Roman"/>
                          <a:cs typeface="Times New Roman" pitchFamily="18" charset="0"/>
                        </a:rPr>
                        <a:t>Rationale / Explanation:</a:t>
                      </a:r>
                      <a:endParaRPr lang="en-US" sz="2000">
                        <a:latin typeface="Times New Roman" pitchFamily="18" charset="0"/>
                        <a:ea typeface="Times New Roman"/>
                        <a:cs typeface="Times New Roman" pitchFamily="18" charset="0"/>
                      </a:endParaRPr>
                    </a:p>
                    <a:p>
                      <a:pPr marL="342900" marR="0" lvl="0" indent="-342900" algn="just">
                        <a:lnSpc>
                          <a:spcPct val="115000"/>
                        </a:lnSpc>
                        <a:spcBef>
                          <a:spcPts val="0"/>
                        </a:spcBef>
                        <a:spcAft>
                          <a:spcPts val="0"/>
                        </a:spcAft>
                        <a:buFont typeface="Symbol"/>
                        <a:buChar char=""/>
                        <a:tabLst>
                          <a:tab pos="457200" algn="l"/>
                        </a:tabLst>
                      </a:pPr>
                      <a:r>
                        <a:rPr lang="en-US" sz="2000">
                          <a:latin typeface="Times New Roman" pitchFamily="18" charset="0"/>
                          <a:ea typeface="Times New Roman"/>
                          <a:cs typeface="Times New Roman" pitchFamily="18" charset="0"/>
                        </a:rPr>
                        <a:t>To many patient and its relative enter the consultation chamber at a time</a:t>
                      </a:r>
                    </a:p>
                    <a:p>
                      <a:pPr marL="342900" marR="0" lvl="0" indent="-342900" algn="just">
                        <a:lnSpc>
                          <a:spcPct val="115000"/>
                        </a:lnSpc>
                        <a:spcBef>
                          <a:spcPts val="0"/>
                        </a:spcBef>
                        <a:spcAft>
                          <a:spcPts val="0"/>
                        </a:spcAft>
                        <a:buFont typeface="Symbol"/>
                        <a:buChar char=""/>
                        <a:tabLst>
                          <a:tab pos="457200" algn="l"/>
                        </a:tabLst>
                      </a:pPr>
                      <a:r>
                        <a:rPr lang="en-US" sz="2000">
                          <a:latin typeface="Times New Roman" pitchFamily="18" charset="0"/>
                          <a:ea typeface="Times New Roman"/>
                          <a:cs typeface="Times New Roman" pitchFamily="18" charset="0"/>
                        </a:rPr>
                        <a:t>Curtain is not available during the examination of the patient.</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880533">
                <a:tc gridSpan="2">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Gap Classification</a:t>
                      </a:r>
                      <a:endParaRPr lang="en-US" sz="20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2000">
                          <a:latin typeface="Times New Roman" pitchFamily="18" charset="0"/>
                          <a:ea typeface="Times New Roman"/>
                          <a:cs typeface="Times New Roman" pitchFamily="18" charset="0"/>
                        </a:rPr>
                        <a:t>Structure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2000" b="1" dirty="0">
                          <a:latin typeface="Times New Roman" pitchFamily="18" charset="0"/>
                          <a:ea typeface="Times New Roman"/>
                          <a:cs typeface="Times New Roman" pitchFamily="18" charset="0"/>
                        </a:rPr>
                        <a:t>*Gap Severity Rating</a:t>
                      </a:r>
                      <a:endParaRPr lang="en-US" sz="20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2000" dirty="0">
                          <a:latin typeface="Times New Roman" pitchFamily="18" charset="0"/>
                          <a:ea typeface="Times New Roman"/>
                          <a:cs typeface="Times New Roman" pitchFamily="18" charset="0"/>
                        </a:rPr>
                        <a:t>Medium</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40267">
                <a:tc>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Gap Reference</a:t>
                      </a:r>
                      <a:endParaRPr lang="en-US" sz="20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it-IT" sz="2000" b="1" dirty="0">
                          <a:latin typeface="Times New Roman" pitchFamily="18" charset="0"/>
                          <a:ea typeface="Times New Roman"/>
                          <a:cs typeface="Times New Roman" pitchFamily="18" charset="0"/>
                        </a:rPr>
                        <a:t>IPHS 7.8.1. (I). e,  ISO 9001: 2008 6.3(a), 7.2.1(a)</a:t>
                      </a:r>
                      <a:endParaRPr lang="en-US" sz="2000" dirty="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major findings in OPD</a:t>
            </a:r>
            <a:endParaRPr lang="en-US" dirty="0"/>
          </a:p>
        </p:txBody>
      </p:sp>
      <p:sp>
        <p:nvSpPr>
          <p:cNvPr id="3" name="Content Placeholder 2"/>
          <p:cNvSpPr>
            <a:spLocks noGrp="1"/>
          </p:cNvSpPr>
          <p:nvPr>
            <p:ph idx="1"/>
          </p:nvPr>
        </p:nvSpPr>
        <p:spPr/>
        <p:txBody>
          <a:bodyPr/>
          <a:lstStyle/>
          <a:p>
            <a:pPr lvl="0"/>
            <a:r>
              <a:rPr lang="en-US" sz="2000" dirty="0" smtClean="0">
                <a:latin typeface="Times New Roman" pitchFamily="18" charset="0"/>
                <a:cs typeface="Times New Roman" pitchFamily="18" charset="0"/>
              </a:rPr>
              <a:t>OPD patient’s registration takes place from 8:00 am to 1:00 pm. </a:t>
            </a:r>
          </a:p>
          <a:p>
            <a:pPr lvl="0"/>
            <a:r>
              <a:rPr lang="en-US" sz="2000" dirty="0" smtClean="0">
                <a:latin typeface="Times New Roman" pitchFamily="18" charset="0"/>
                <a:cs typeface="Times New Roman" pitchFamily="18" charset="0"/>
              </a:rPr>
              <a:t>There are two registration counters for both female and male patients. </a:t>
            </a:r>
          </a:p>
          <a:p>
            <a:pPr lvl="0"/>
            <a:r>
              <a:rPr lang="en-US" sz="2000" dirty="0" smtClean="0">
                <a:latin typeface="Times New Roman" pitchFamily="18" charset="0"/>
                <a:cs typeface="Times New Roman" pitchFamily="18" charset="0"/>
              </a:rPr>
              <a:t>Drinking Water facilities is not available inside the hospital premises, </a:t>
            </a:r>
          </a:p>
          <a:p>
            <a:pPr lvl="0"/>
            <a:r>
              <a:rPr lang="en-US" sz="2000" dirty="0" smtClean="0">
                <a:latin typeface="Times New Roman" pitchFamily="18" charset="0"/>
                <a:cs typeface="Times New Roman" pitchFamily="18" charset="0"/>
              </a:rPr>
              <a:t>No Ramps and Hand rails for Disabled patients.</a:t>
            </a:r>
          </a:p>
          <a:p>
            <a:pPr lvl="0"/>
            <a:r>
              <a:rPr lang="en-US" sz="2000" dirty="0" smtClean="0">
                <a:latin typeface="Times New Roman" pitchFamily="18" charset="0"/>
                <a:cs typeface="Times New Roman" pitchFamily="18" charset="0"/>
              </a:rPr>
              <a:t>There are no adequate chairs in waiting area.</a:t>
            </a:r>
          </a:p>
          <a:p>
            <a:pPr lvl="0"/>
            <a:r>
              <a:rPr lang="en-US" sz="2000" dirty="0" smtClean="0">
                <a:latin typeface="Times New Roman" pitchFamily="18" charset="0"/>
                <a:cs typeface="Times New Roman" pitchFamily="18" charset="0"/>
              </a:rPr>
              <a:t>No availability of Wheel chairs &amp; trolley.</a:t>
            </a:r>
          </a:p>
          <a:p>
            <a:pPr lvl="0"/>
            <a:r>
              <a:rPr lang="en-US" sz="2000" dirty="0" smtClean="0">
                <a:latin typeface="Times New Roman" pitchFamily="18" charset="0"/>
                <a:cs typeface="Times New Roman" pitchFamily="18" charset="0"/>
              </a:rPr>
              <a:t>Information is not available in bi-lingual format at various locations.</a:t>
            </a:r>
          </a:p>
          <a:p>
            <a:pPr lvl="0"/>
            <a:r>
              <a:rPr lang="en-US" sz="2000" dirty="0" smtClean="0">
                <a:latin typeface="Times New Roman" pitchFamily="18" charset="0"/>
                <a:cs typeface="Times New Roman" pitchFamily="18" charset="0"/>
              </a:rPr>
              <a:t>Too many patients and its relative enter the consultation chamber at a time.</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0241"/>
          <p:cNvPicPr>
            <a:picLocks noGrp="1"/>
          </p:cNvPicPr>
          <p:nvPr>
            <p:ph idx="1"/>
          </p:nvPr>
        </p:nvPicPr>
        <p:blipFill>
          <a:blip r:embed="rId2" cstate="print"/>
          <a:srcRect/>
          <a:stretch>
            <a:fillRect/>
          </a:stretch>
        </p:blipFill>
        <p:spPr bwMode="auto">
          <a:xfrm>
            <a:off x="304800" y="990600"/>
            <a:ext cx="2518756" cy="1911927"/>
          </a:xfrm>
          <a:prstGeom prst="rect">
            <a:avLst/>
          </a:prstGeom>
          <a:noFill/>
          <a:ln w="9525">
            <a:noFill/>
            <a:miter lim="800000"/>
            <a:headEnd/>
            <a:tailEnd/>
          </a:ln>
        </p:spPr>
      </p:pic>
      <p:sp>
        <p:nvSpPr>
          <p:cNvPr id="5" name="TextBox 4"/>
          <p:cNvSpPr txBox="1"/>
          <p:nvPr/>
        </p:nvSpPr>
        <p:spPr>
          <a:xfrm>
            <a:off x="-76200" y="2819400"/>
            <a:ext cx="3429000" cy="338554"/>
          </a:xfrm>
          <a:prstGeom prst="rect">
            <a:avLst/>
          </a:prstGeom>
          <a:noFill/>
        </p:spPr>
        <p:txBody>
          <a:bodyPr wrap="square" rtlCol="0">
            <a:spAutoFit/>
          </a:bodyPr>
          <a:lstStyle/>
          <a:p>
            <a:pPr algn="ctr"/>
            <a:r>
              <a:rPr lang="en-US" sz="1600" dirty="0"/>
              <a:t>Drinking Water Facility for OPD</a:t>
            </a:r>
          </a:p>
        </p:txBody>
      </p:sp>
      <p:pic>
        <p:nvPicPr>
          <p:cNvPr id="6" name="Picture 5" descr="Photo-0226"/>
          <p:cNvPicPr/>
          <p:nvPr/>
        </p:nvPicPr>
        <p:blipFill>
          <a:blip r:embed="rId3" cstate="print"/>
          <a:srcRect/>
          <a:stretch>
            <a:fillRect/>
          </a:stretch>
        </p:blipFill>
        <p:spPr bwMode="auto">
          <a:xfrm>
            <a:off x="6395720" y="990600"/>
            <a:ext cx="2519680" cy="1913890"/>
          </a:xfrm>
          <a:prstGeom prst="rect">
            <a:avLst/>
          </a:prstGeom>
          <a:noFill/>
          <a:ln w="9525">
            <a:noFill/>
            <a:miter lim="800000"/>
            <a:headEnd/>
            <a:tailEnd/>
          </a:ln>
        </p:spPr>
      </p:pic>
      <p:sp>
        <p:nvSpPr>
          <p:cNvPr id="7" name="TextBox 6"/>
          <p:cNvSpPr txBox="1"/>
          <p:nvPr/>
        </p:nvSpPr>
        <p:spPr>
          <a:xfrm>
            <a:off x="6096000" y="2831068"/>
            <a:ext cx="3200400" cy="369332"/>
          </a:xfrm>
          <a:prstGeom prst="rect">
            <a:avLst/>
          </a:prstGeom>
          <a:noFill/>
        </p:spPr>
        <p:txBody>
          <a:bodyPr wrap="square" rtlCol="0">
            <a:spAutoFit/>
          </a:bodyPr>
          <a:lstStyle/>
          <a:p>
            <a:r>
              <a:rPr lang="en-US" dirty="0"/>
              <a:t>Female Registration Counter</a:t>
            </a:r>
          </a:p>
        </p:txBody>
      </p:sp>
      <p:pic>
        <p:nvPicPr>
          <p:cNvPr id="8" name="Picture 7" descr="Photo-0268"/>
          <p:cNvPicPr/>
          <p:nvPr/>
        </p:nvPicPr>
        <p:blipFill>
          <a:blip r:embed="rId4" cstate="print"/>
          <a:srcRect/>
          <a:stretch>
            <a:fillRect/>
          </a:stretch>
        </p:blipFill>
        <p:spPr bwMode="auto">
          <a:xfrm>
            <a:off x="381000" y="3810000"/>
            <a:ext cx="2509520" cy="1924685"/>
          </a:xfrm>
          <a:prstGeom prst="rect">
            <a:avLst/>
          </a:prstGeom>
          <a:noFill/>
          <a:ln w="9525">
            <a:noFill/>
            <a:miter lim="800000"/>
            <a:headEnd/>
            <a:tailEnd/>
          </a:ln>
        </p:spPr>
      </p:pic>
      <p:pic>
        <p:nvPicPr>
          <p:cNvPr id="9" name="Picture 8" descr="Photo-0270"/>
          <p:cNvPicPr/>
          <p:nvPr/>
        </p:nvPicPr>
        <p:blipFill>
          <a:blip r:embed="rId5" cstate="print"/>
          <a:srcRect/>
          <a:stretch>
            <a:fillRect/>
          </a:stretch>
        </p:blipFill>
        <p:spPr bwMode="auto">
          <a:xfrm>
            <a:off x="6666865" y="3733800"/>
            <a:ext cx="2477135" cy="1903095"/>
          </a:xfrm>
          <a:prstGeom prst="rect">
            <a:avLst/>
          </a:prstGeom>
          <a:noFill/>
          <a:ln w="9525">
            <a:noFill/>
            <a:miter lim="800000"/>
            <a:headEnd/>
            <a:tailEnd/>
          </a:ln>
        </p:spPr>
      </p:pic>
      <p:sp>
        <p:nvSpPr>
          <p:cNvPr id="19" name="TextBox 18"/>
          <p:cNvSpPr txBox="1"/>
          <p:nvPr/>
        </p:nvSpPr>
        <p:spPr>
          <a:xfrm>
            <a:off x="228600" y="5867400"/>
            <a:ext cx="3276600" cy="369332"/>
          </a:xfrm>
          <a:prstGeom prst="rect">
            <a:avLst/>
          </a:prstGeom>
          <a:noFill/>
        </p:spPr>
        <p:txBody>
          <a:bodyPr wrap="square" rtlCol="0">
            <a:spAutoFit/>
          </a:bodyPr>
          <a:lstStyle/>
          <a:p>
            <a:r>
              <a:rPr lang="en-US" dirty="0"/>
              <a:t>Water cooler (out of Order)</a:t>
            </a:r>
          </a:p>
        </p:txBody>
      </p:sp>
      <p:sp>
        <p:nvSpPr>
          <p:cNvPr id="20" name="TextBox 19"/>
          <p:cNvSpPr txBox="1"/>
          <p:nvPr/>
        </p:nvSpPr>
        <p:spPr>
          <a:xfrm>
            <a:off x="7239000" y="5715000"/>
            <a:ext cx="2667000" cy="369332"/>
          </a:xfrm>
          <a:prstGeom prst="rect">
            <a:avLst/>
          </a:prstGeom>
          <a:noFill/>
        </p:spPr>
        <p:txBody>
          <a:bodyPr wrap="square" rtlCol="0">
            <a:spAutoFit/>
          </a:bodyPr>
          <a:lstStyle/>
          <a:p>
            <a:r>
              <a:rPr lang="en-US" dirty="0"/>
              <a:t>Male Toilet</a:t>
            </a:r>
          </a:p>
        </p:txBody>
      </p:sp>
      <p:pic>
        <p:nvPicPr>
          <p:cNvPr id="21" name="Picture 2" descr="D:\images.jpg"/>
          <p:cNvPicPr>
            <a:picLocks noChangeAspect="1" noChangeArrowheads="1"/>
          </p:cNvPicPr>
          <p:nvPr/>
        </p:nvPicPr>
        <p:blipFill>
          <a:blip r:embed="rId6"/>
          <a:srcRect/>
          <a:stretch>
            <a:fillRect/>
          </a:stretch>
        </p:blipFill>
        <p:spPr bwMode="auto">
          <a:xfrm>
            <a:off x="0" y="0"/>
            <a:ext cx="1489075" cy="971817"/>
          </a:xfrm>
          <a:prstGeom prst="rect">
            <a:avLst/>
          </a:prstGeom>
          <a:noFill/>
        </p:spPr>
      </p:pic>
      <p:pic>
        <p:nvPicPr>
          <p:cNvPr id="12" name="Picture 11" descr="Photo-0040"/>
          <p:cNvPicPr/>
          <p:nvPr/>
        </p:nvPicPr>
        <p:blipFill>
          <a:blip r:embed="rId7"/>
          <a:srcRect/>
          <a:stretch>
            <a:fillRect/>
          </a:stretch>
        </p:blipFill>
        <p:spPr bwMode="auto">
          <a:xfrm>
            <a:off x="3276600" y="2514600"/>
            <a:ext cx="2819400" cy="2209800"/>
          </a:xfrm>
          <a:prstGeom prst="rect">
            <a:avLst/>
          </a:prstGeom>
          <a:noFill/>
          <a:ln w="9525">
            <a:noFill/>
            <a:miter lim="800000"/>
            <a:headEnd/>
            <a:tailEnd/>
          </a:ln>
        </p:spPr>
      </p:pic>
      <p:sp>
        <p:nvSpPr>
          <p:cNvPr id="13" name="TextBox 12"/>
          <p:cNvSpPr txBox="1"/>
          <p:nvPr/>
        </p:nvSpPr>
        <p:spPr>
          <a:xfrm>
            <a:off x="2819400" y="4876800"/>
            <a:ext cx="3581400" cy="646331"/>
          </a:xfrm>
          <a:prstGeom prst="rect">
            <a:avLst/>
          </a:prstGeom>
          <a:noFill/>
        </p:spPr>
        <p:txBody>
          <a:bodyPr wrap="square" rtlCol="0">
            <a:spAutoFit/>
          </a:bodyPr>
          <a:lstStyle/>
          <a:p>
            <a:pPr algn="ctr"/>
            <a:r>
              <a:rPr lang="en-US" dirty="0"/>
              <a:t>OPD Consultation Room</a:t>
            </a:r>
            <a:endParaRPr lang="en-US" b="1" dirty="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of IPD</a:t>
            </a:r>
            <a:endParaRPr lang="en-US" dirty="0"/>
          </a:p>
        </p:txBody>
      </p:sp>
      <p:sp>
        <p:nvSpPr>
          <p:cNvPr id="3" name="Content Placeholder 2"/>
          <p:cNvSpPr>
            <a:spLocks noGrp="1"/>
          </p:cNvSpPr>
          <p:nvPr>
            <p:ph idx="1"/>
          </p:nvPr>
        </p:nvSpPr>
        <p:spPr/>
        <p:txBody>
          <a:bodyPr/>
          <a:lstStyle/>
          <a:p>
            <a:pPr algn="just"/>
            <a:r>
              <a:rPr lang="en-US" sz="2000" dirty="0" smtClean="0">
                <a:latin typeface="Times New Roman" pitchFamily="18" charset="0"/>
                <a:cs typeface="Times New Roman" pitchFamily="18" charset="0"/>
              </a:rPr>
              <a:t>It has two building one for male and another for female ward. </a:t>
            </a:r>
          </a:p>
          <a:p>
            <a:pPr algn="just"/>
            <a:r>
              <a:rPr lang="en-US" sz="2000" dirty="0" smtClean="0">
                <a:latin typeface="Times New Roman" pitchFamily="18" charset="0"/>
                <a:cs typeface="Times New Roman" pitchFamily="18" charset="0"/>
              </a:rPr>
              <a:t>One another ward is there which is situated far away from the female building i.e. isolation ward. </a:t>
            </a:r>
          </a:p>
          <a:p>
            <a:pPr algn="just"/>
            <a:r>
              <a:rPr lang="en-US" sz="2000" dirty="0" smtClean="0">
                <a:latin typeface="Times New Roman" pitchFamily="18" charset="0"/>
                <a:cs typeface="Times New Roman" pitchFamily="18" charset="0"/>
              </a:rPr>
              <a:t>The total no. of IPD beds is 164 which are functional. </a:t>
            </a:r>
          </a:p>
          <a:p>
            <a:pPr algn="just"/>
            <a:r>
              <a:rPr lang="en-US" sz="2000" dirty="0" smtClean="0">
                <a:latin typeface="Times New Roman" pitchFamily="18" charset="0"/>
                <a:cs typeface="Times New Roman" pitchFamily="18" charset="0"/>
              </a:rPr>
              <a:t>The total no. of nurses are present in the hospital is 27. </a:t>
            </a:r>
          </a:p>
          <a:p>
            <a:pPr algn="just"/>
            <a:r>
              <a:rPr lang="en-US" sz="2000" dirty="0" smtClean="0">
                <a:latin typeface="Times New Roman" pitchFamily="18" charset="0"/>
                <a:cs typeface="Times New Roman" pitchFamily="18" charset="0"/>
              </a:rPr>
              <a:t>The nursing station in male building is situated in the centre of the male medical and male surgical ward and in female building it is situated at the one end of the department. </a:t>
            </a:r>
          </a:p>
          <a:p>
            <a:pPr algn="just"/>
            <a:r>
              <a:rPr lang="en-US" sz="2000" dirty="0" smtClean="0">
                <a:latin typeface="Times New Roman" pitchFamily="18" charset="0"/>
                <a:cs typeface="Times New Roman" pitchFamily="18" charset="0"/>
              </a:rPr>
              <a:t>The registers present in the IPD are report book, diet register, admission register, injection expenditure and medicine expenditure register and dhobi book register.</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 of IPD</a:t>
            </a:r>
            <a:endParaRPr lang="en-US" dirty="0"/>
          </a:p>
        </p:txBody>
      </p:sp>
      <p:sp>
        <p:nvSpPr>
          <p:cNvPr id="3" name="Content Placeholder 2"/>
          <p:cNvSpPr>
            <a:spLocks noGrp="1"/>
          </p:cNvSpPr>
          <p:nvPr>
            <p:ph idx="1"/>
          </p:nvPr>
        </p:nvSpPr>
        <p:spPr/>
        <p:txBody>
          <a:bodyPr/>
          <a:lstStyle/>
          <a:p>
            <a:pPr lvl="0"/>
            <a:r>
              <a:rPr lang="en-US" sz="2000" dirty="0" smtClean="0">
                <a:latin typeface="Times New Roman" pitchFamily="18" charset="0"/>
                <a:cs typeface="Times New Roman" pitchFamily="18" charset="0"/>
              </a:rPr>
              <a:t>Admission of the patient</a:t>
            </a:r>
          </a:p>
          <a:p>
            <a:pPr lvl="0"/>
            <a:r>
              <a:rPr lang="en-US" sz="2000" dirty="0" smtClean="0">
                <a:latin typeface="Times New Roman" pitchFamily="18" charset="0"/>
                <a:cs typeface="Times New Roman" pitchFamily="18" charset="0"/>
              </a:rPr>
              <a:t>Assessment of patient by doctors/ nurses</a:t>
            </a:r>
          </a:p>
          <a:p>
            <a:pPr lvl="0"/>
            <a:r>
              <a:rPr lang="en-US" sz="2000" dirty="0" smtClean="0">
                <a:latin typeface="Times New Roman" pitchFamily="18" charset="0"/>
                <a:cs typeface="Times New Roman" pitchFamily="18" charset="0"/>
              </a:rPr>
              <a:t>Medication by doctors</a:t>
            </a:r>
          </a:p>
          <a:p>
            <a:pPr lvl="0"/>
            <a:r>
              <a:rPr lang="en-US" sz="2000" dirty="0" smtClean="0">
                <a:latin typeface="Times New Roman" pitchFamily="18" charset="0"/>
                <a:cs typeface="Times New Roman" pitchFamily="18" charset="0"/>
              </a:rPr>
              <a:t>Administration of drugs</a:t>
            </a:r>
          </a:p>
          <a:p>
            <a:pPr lvl="0"/>
            <a:r>
              <a:rPr lang="en-US" sz="2000" dirty="0" smtClean="0">
                <a:latin typeface="Times New Roman" pitchFamily="18" charset="0"/>
                <a:cs typeface="Times New Roman" pitchFamily="18" charset="0"/>
              </a:rPr>
              <a:t>Monitoring of patient’s condition</a:t>
            </a:r>
          </a:p>
          <a:p>
            <a:pPr lvl="0"/>
            <a:r>
              <a:rPr lang="en-US" sz="2000" dirty="0" smtClean="0">
                <a:latin typeface="Times New Roman" pitchFamily="18" charset="0"/>
                <a:cs typeface="Times New Roman" pitchFamily="18" charset="0"/>
              </a:rPr>
              <a:t>General hygiene and upkeep of ward</a:t>
            </a:r>
          </a:p>
          <a:p>
            <a:pPr lvl="0"/>
            <a:r>
              <a:rPr lang="en-US" sz="2000" dirty="0" smtClean="0">
                <a:latin typeface="Times New Roman" pitchFamily="18" charset="0"/>
                <a:cs typeface="Times New Roman" pitchFamily="18" charset="0"/>
              </a:rPr>
              <a:t>Consent for procedures</a:t>
            </a:r>
          </a:p>
          <a:p>
            <a:pPr lvl="0"/>
            <a:r>
              <a:rPr lang="en-US" sz="2000" dirty="0" smtClean="0">
                <a:latin typeface="Times New Roman" pitchFamily="18" charset="0"/>
                <a:cs typeface="Times New Roman" pitchFamily="18" charset="0"/>
              </a:rPr>
              <a:t>Complaint handling</a:t>
            </a:r>
          </a:p>
          <a:p>
            <a:pPr lvl="0"/>
            <a:r>
              <a:rPr lang="en-US" sz="2000" dirty="0" smtClean="0">
                <a:latin typeface="Times New Roman" pitchFamily="18" charset="0"/>
                <a:cs typeface="Times New Roman" pitchFamily="18" charset="0"/>
              </a:rPr>
              <a:t>Discharge of patients</a:t>
            </a:r>
          </a:p>
          <a:p>
            <a:pPr lvl="0"/>
            <a:r>
              <a:rPr lang="en-US" sz="2000" dirty="0" smtClean="0">
                <a:latin typeface="Times New Roman" pitchFamily="18" charset="0"/>
                <a:cs typeface="Times New Roman" pitchFamily="18" charset="0"/>
              </a:rPr>
              <a:t>Death of patients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a:xfrm>
            <a:off x="838200" y="2362200"/>
            <a:ext cx="8077200" cy="4038600"/>
          </a:xfrm>
        </p:spPr>
        <p:txBody>
          <a:bodyPr/>
          <a:lstStyle/>
          <a:p>
            <a:pPr algn="just">
              <a:buNone/>
            </a:pPr>
            <a:r>
              <a:rPr lang="en-US" sz="2000" dirty="0" smtClean="0">
                <a:solidFill>
                  <a:srgbClr val="000000"/>
                </a:solidFill>
                <a:latin typeface="Times New Roman" pitchFamily="18" charset="0"/>
                <a:cs typeface="Times New Roman" pitchFamily="18" charset="0"/>
              </a:rPr>
              <a:t>It has Business alliance with many reputed organization like </a:t>
            </a:r>
          </a:p>
          <a:p>
            <a:pPr algn="just">
              <a:buNone/>
            </a:pPr>
            <a:endParaRPr lang="en-US" sz="2000" dirty="0" smtClean="0">
              <a:solidFill>
                <a:srgbClr val="000000"/>
              </a:solidFill>
              <a:latin typeface="Times New Roman" pitchFamily="18" charset="0"/>
              <a:cs typeface="Times New Roman" pitchFamily="18" charset="0"/>
            </a:endParaRPr>
          </a:p>
          <a:p>
            <a:pPr algn="just"/>
            <a:r>
              <a:rPr lang="en-US" sz="2000" dirty="0" smtClean="0">
                <a:solidFill>
                  <a:srgbClr val="000000"/>
                </a:solidFill>
                <a:latin typeface="Times New Roman" pitchFamily="18" charset="0"/>
                <a:cs typeface="Times New Roman" pitchFamily="18" charset="0"/>
              </a:rPr>
              <a:t>IIQ Systems (Hyderabad)</a:t>
            </a:r>
          </a:p>
          <a:p>
            <a:pPr algn="just"/>
            <a:r>
              <a:rPr lang="en-US" sz="2000" dirty="0" smtClean="0">
                <a:solidFill>
                  <a:srgbClr val="000000"/>
                </a:solidFill>
                <a:latin typeface="Times New Roman" pitchFamily="18" charset="0"/>
                <a:cs typeface="Times New Roman" pitchFamily="18" charset="0"/>
              </a:rPr>
              <a:t>Australian Council for Health Standards International (ACHSI)</a:t>
            </a:r>
          </a:p>
          <a:p>
            <a:pPr algn="just"/>
            <a:r>
              <a:rPr lang="en-US" sz="2000" dirty="0" smtClean="0">
                <a:solidFill>
                  <a:srgbClr val="000000"/>
                </a:solidFill>
                <a:latin typeface="Times New Roman" pitchFamily="18" charset="0"/>
                <a:cs typeface="Times New Roman" pitchFamily="18" charset="0"/>
              </a:rPr>
              <a:t> Sydney (Australia)</a:t>
            </a:r>
          </a:p>
          <a:p>
            <a:pPr algn="just"/>
            <a:r>
              <a:rPr lang="en-US" sz="2000" dirty="0" smtClean="0">
                <a:solidFill>
                  <a:srgbClr val="000000"/>
                </a:solidFill>
                <a:latin typeface="Times New Roman" pitchFamily="18" charset="0"/>
                <a:cs typeface="Times New Roman" pitchFamily="18" charset="0"/>
              </a:rPr>
              <a:t>Wellness Health &amp; You (WHY)</a:t>
            </a:r>
          </a:p>
          <a:p>
            <a:pPr algn="just"/>
            <a:r>
              <a:rPr lang="en-US" sz="2000" dirty="0" smtClean="0">
                <a:solidFill>
                  <a:srgbClr val="000000"/>
                </a:solidFill>
                <a:latin typeface="Times New Roman" pitchFamily="18" charset="0"/>
                <a:cs typeface="Times New Roman" pitchFamily="18" charset="0"/>
              </a:rPr>
              <a:t>Kothari Associates</a:t>
            </a:r>
          </a:p>
          <a:p>
            <a:pPr algn="just"/>
            <a:r>
              <a:rPr lang="en-US" sz="2000" dirty="0" smtClean="0">
                <a:solidFill>
                  <a:srgbClr val="000000"/>
                </a:solidFill>
                <a:latin typeface="Times New Roman" pitchFamily="18" charset="0"/>
                <a:cs typeface="Times New Roman" pitchFamily="18" charset="0"/>
              </a:rPr>
              <a:t>ARCOP</a:t>
            </a:r>
          </a:p>
          <a:p>
            <a:pPr algn="just"/>
            <a:r>
              <a:rPr lang="en-US" sz="2000" dirty="0" err="1" smtClean="0">
                <a:solidFill>
                  <a:srgbClr val="000000"/>
                </a:solidFill>
                <a:latin typeface="Times New Roman" pitchFamily="18" charset="0"/>
                <a:cs typeface="Times New Roman" pitchFamily="18" charset="0"/>
              </a:rPr>
              <a:t>Mindbank</a:t>
            </a:r>
            <a:r>
              <a:rPr lang="en-US" sz="2000" dirty="0" smtClean="0">
                <a:solidFill>
                  <a:srgbClr val="000000"/>
                </a:solidFill>
                <a:latin typeface="Times New Roman" pitchFamily="18" charset="0"/>
                <a:cs typeface="Times New Roman" pitchFamily="18" charset="0"/>
              </a:rPr>
              <a:t> Consultants</a:t>
            </a:r>
          </a:p>
          <a:p>
            <a:pPr>
              <a:buNone/>
            </a:pPr>
            <a:endParaRPr lang="en-US" dirty="0"/>
          </a:p>
        </p:txBody>
      </p:sp>
      <p:pic>
        <p:nvPicPr>
          <p:cNvPr id="4"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Responsible person</a:t>
            </a:r>
            <a:endParaRPr lang="en-US" dirty="0"/>
          </a:p>
        </p:txBody>
      </p:sp>
      <p:sp>
        <p:nvSpPr>
          <p:cNvPr id="3" name="Content Placeholder 2"/>
          <p:cNvSpPr>
            <a:spLocks noGrp="1"/>
          </p:cNvSpPr>
          <p:nvPr>
            <p:ph idx="1"/>
          </p:nvPr>
        </p:nvSpPr>
        <p:spPr/>
        <p:txBody>
          <a:bodyPr/>
          <a:lstStyle/>
          <a:p>
            <a:r>
              <a:rPr lang="en-US" dirty="0" smtClean="0"/>
              <a:t>Doctor</a:t>
            </a:r>
          </a:p>
          <a:p>
            <a:r>
              <a:rPr lang="en-US" dirty="0" smtClean="0"/>
              <a:t>Matron</a:t>
            </a:r>
          </a:p>
          <a:p>
            <a:r>
              <a:rPr lang="en-US" dirty="0" smtClean="0"/>
              <a:t>Nursing In-charge</a:t>
            </a:r>
          </a:p>
          <a:p>
            <a:r>
              <a:rPr lang="en-US" dirty="0" smtClean="0"/>
              <a:t>Housekeeping supervisor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a:t>
            </a:r>
            <a:endParaRPr lang="en-US" dirty="0"/>
          </a:p>
        </p:txBody>
      </p:sp>
      <p:graphicFrame>
        <p:nvGraphicFramePr>
          <p:cNvPr id="4" name="Table 3"/>
          <p:cNvGraphicFramePr>
            <a:graphicFrameLocks noGrp="1"/>
          </p:cNvGraphicFramePr>
          <p:nvPr/>
        </p:nvGraphicFramePr>
        <p:xfrm>
          <a:off x="838200" y="2362200"/>
          <a:ext cx="8001000" cy="3740728"/>
        </p:xfrm>
        <a:graphic>
          <a:graphicData uri="http://schemas.openxmlformats.org/drawingml/2006/table">
            <a:tbl>
              <a:tblPr/>
              <a:tblGrid>
                <a:gridCol w="2519815"/>
                <a:gridCol w="159734"/>
                <a:gridCol w="5321451"/>
              </a:tblGrid>
              <a:tr h="374073">
                <a:tc gridSpan="2">
                  <a:txBody>
                    <a:bodyPr/>
                    <a:lstStyle/>
                    <a:p>
                      <a:pPr marL="0" marR="0">
                        <a:lnSpc>
                          <a:spcPct val="115000"/>
                        </a:lnSpc>
                        <a:spcBef>
                          <a:spcPts val="0"/>
                        </a:spcBef>
                        <a:spcAft>
                          <a:spcPts val="0"/>
                        </a:spcAft>
                      </a:pPr>
                      <a:r>
                        <a:rPr lang="en-US" sz="2000" b="1">
                          <a:solidFill>
                            <a:srgbClr val="000000"/>
                          </a:solidFill>
                          <a:latin typeface="Times New Roman" pitchFamily="18" charset="0"/>
                          <a:ea typeface="Times New Roman"/>
                          <a:cs typeface="Times New Roman" pitchFamily="18" charset="0"/>
                        </a:rPr>
                        <a:t>Gap ID No</a:t>
                      </a:r>
                      <a:endParaRPr lang="en-US" sz="20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2000" b="1">
                          <a:solidFill>
                            <a:srgbClr val="000000"/>
                          </a:solidFill>
                          <a:latin typeface="Times New Roman" pitchFamily="18" charset="0"/>
                          <a:ea typeface="Times New Roman"/>
                          <a:cs typeface="Times New Roman" pitchFamily="18" charset="0"/>
                        </a:rPr>
                        <a:t>IP001</a:t>
                      </a:r>
                      <a:endParaRPr lang="en-US" sz="20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74073">
                <a:tc gridSpan="3">
                  <a:txBody>
                    <a:bodyPr/>
                    <a:lstStyle/>
                    <a:p>
                      <a:pPr marL="0" marR="0">
                        <a:lnSpc>
                          <a:spcPct val="115000"/>
                        </a:lnSpc>
                        <a:spcBef>
                          <a:spcPts val="0"/>
                        </a:spcBef>
                        <a:spcAft>
                          <a:spcPts val="0"/>
                        </a:spcAft>
                      </a:pPr>
                      <a:r>
                        <a:rPr lang="en-US" sz="2000" b="1">
                          <a:solidFill>
                            <a:srgbClr val="000000"/>
                          </a:solidFill>
                          <a:latin typeface="Times New Roman" pitchFamily="18" charset="0"/>
                          <a:ea typeface="Times New Roman"/>
                          <a:cs typeface="Times New Roman" pitchFamily="18" charset="0"/>
                        </a:rPr>
                        <a:t>Gap Statement:</a:t>
                      </a:r>
                      <a:r>
                        <a:rPr lang="en-US" sz="2000">
                          <a:solidFill>
                            <a:srgbClr val="000000"/>
                          </a:solidFill>
                          <a:latin typeface="Times New Roman" pitchFamily="18" charset="0"/>
                          <a:ea typeface="Times New Roman"/>
                          <a:cs typeface="Times New Roman" pitchFamily="18" charset="0"/>
                        </a:rPr>
                        <a:t> Hospital does not have disabled friendly infrastructure.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870364">
                <a:tc gridSpan="3">
                  <a:txBody>
                    <a:bodyPr/>
                    <a:lstStyle/>
                    <a:p>
                      <a:pPr marL="0" marR="0">
                        <a:lnSpc>
                          <a:spcPct val="115000"/>
                        </a:lnSpc>
                        <a:spcBef>
                          <a:spcPts val="0"/>
                        </a:spcBef>
                        <a:spcAft>
                          <a:spcPts val="0"/>
                        </a:spcAft>
                      </a:pPr>
                      <a:r>
                        <a:rPr lang="en-US" sz="2000" b="1" dirty="0">
                          <a:solidFill>
                            <a:srgbClr val="000000"/>
                          </a:solidFill>
                          <a:latin typeface="Times New Roman" pitchFamily="18" charset="0"/>
                          <a:ea typeface="Times New Roman"/>
                          <a:cs typeface="Times New Roman" pitchFamily="18" charset="0"/>
                        </a:rPr>
                        <a:t>Rationale / Explanation:</a:t>
                      </a:r>
                      <a:endParaRPr lang="en-US" sz="2000" dirty="0">
                        <a:solidFill>
                          <a:srgbClr val="000000"/>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The following are not available</a:t>
                      </a:r>
                    </a:p>
                    <a:p>
                      <a:pPr marL="342900" marR="0" lvl="0" indent="-342900">
                        <a:lnSpc>
                          <a:spcPct val="115000"/>
                        </a:lnSpc>
                        <a:spcBef>
                          <a:spcPts val="0"/>
                        </a:spcBef>
                        <a:spcAft>
                          <a:spcPts val="0"/>
                        </a:spcAft>
                        <a:buFont typeface="Symbol"/>
                        <a:buChar char=""/>
                        <a:tabLst>
                          <a:tab pos="457200" algn="l"/>
                        </a:tabLst>
                      </a:pPr>
                      <a:r>
                        <a:rPr lang="en-US" sz="2000" dirty="0">
                          <a:solidFill>
                            <a:srgbClr val="000000"/>
                          </a:solidFill>
                          <a:latin typeface="Times New Roman" pitchFamily="18" charset="0"/>
                          <a:ea typeface="Times New Roman"/>
                          <a:cs typeface="Times New Roman" pitchFamily="18" charset="0"/>
                        </a:rPr>
                        <a:t>Ramps</a:t>
                      </a:r>
                    </a:p>
                    <a:p>
                      <a:pPr marL="342900" marR="0" lvl="0" indent="-342900">
                        <a:lnSpc>
                          <a:spcPct val="115000"/>
                        </a:lnSpc>
                        <a:spcBef>
                          <a:spcPts val="0"/>
                        </a:spcBef>
                        <a:spcAft>
                          <a:spcPts val="0"/>
                        </a:spcAft>
                        <a:buFont typeface="Symbol"/>
                        <a:buChar char=""/>
                        <a:tabLst>
                          <a:tab pos="457200" algn="l"/>
                        </a:tabLst>
                      </a:pPr>
                      <a:r>
                        <a:rPr lang="en-US" sz="2000" dirty="0">
                          <a:solidFill>
                            <a:srgbClr val="000000"/>
                          </a:solidFill>
                          <a:latin typeface="Times New Roman" pitchFamily="18" charset="0"/>
                          <a:ea typeface="Times New Roman"/>
                          <a:cs typeface="Times New Roman" pitchFamily="18" charset="0"/>
                        </a:rPr>
                        <a:t>Handrails in various patient care areas, bathrooms to avoid patient fall.</a:t>
                      </a:r>
                    </a:p>
                    <a:p>
                      <a:pPr marL="342900" marR="0" lvl="0" indent="-342900">
                        <a:lnSpc>
                          <a:spcPct val="115000"/>
                        </a:lnSpc>
                        <a:spcBef>
                          <a:spcPts val="0"/>
                        </a:spcBef>
                        <a:spcAft>
                          <a:spcPts val="0"/>
                        </a:spcAft>
                        <a:buFont typeface="Symbol"/>
                        <a:buChar char=""/>
                        <a:tabLst>
                          <a:tab pos="457200" algn="l"/>
                        </a:tabLst>
                      </a:pPr>
                      <a:r>
                        <a:rPr lang="en-US" sz="2000" dirty="0">
                          <a:solidFill>
                            <a:srgbClr val="000000"/>
                          </a:solidFill>
                          <a:latin typeface="Times New Roman" pitchFamily="18" charset="0"/>
                          <a:ea typeface="Times New Roman"/>
                          <a:cs typeface="Times New Roman" pitchFamily="18" charset="0"/>
                        </a:rPr>
                        <a:t>Disabled friendly toilet is not available.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48145">
                <a:tc gridSpan="2">
                  <a:txBody>
                    <a:bodyPr/>
                    <a:lstStyle/>
                    <a:p>
                      <a:pPr marL="0" marR="0">
                        <a:lnSpc>
                          <a:spcPct val="115000"/>
                        </a:lnSpc>
                        <a:spcBef>
                          <a:spcPts val="0"/>
                        </a:spcBef>
                        <a:spcAft>
                          <a:spcPts val="0"/>
                        </a:spcAft>
                      </a:pPr>
                      <a:r>
                        <a:rPr lang="en-US" sz="2000" b="1">
                          <a:solidFill>
                            <a:srgbClr val="000000"/>
                          </a:solidFill>
                          <a:latin typeface="Times New Roman" pitchFamily="18" charset="0"/>
                          <a:ea typeface="Times New Roman"/>
                          <a:cs typeface="Times New Roman" pitchFamily="18" charset="0"/>
                        </a:rPr>
                        <a:t>Gap Classification</a:t>
                      </a:r>
                      <a:endParaRPr lang="en-US" sz="2000">
                        <a:solidFill>
                          <a:srgbClr val="000000"/>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2000" b="1">
                          <a:solidFill>
                            <a:srgbClr val="000000"/>
                          </a:solidFill>
                          <a:latin typeface="Times New Roman" pitchFamily="18" charset="0"/>
                          <a:ea typeface="Times New Roman"/>
                          <a:cs typeface="Times New Roman" pitchFamily="18" charset="0"/>
                        </a:rPr>
                        <a:t>Structural</a:t>
                      </a:r>
                      <a:endParaRPr lang="en-US" sz="20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2000" b="1">
                          <a:solidFill>
                            <a:srgbClr val="000000"/>
                          </a:solidFill>
                          <a:latin typeface="Times New Roman" pitchFamily="18" charset="0"/>
                          <a:ea typeface="Times New Roman"/>
                          <a:cs typeface="Times New Roman" pitchFamily="18" charset="0"/>
                        </a:rPr>
                        <a:t>*Gap Severity Rating</a:t>
                      </a:r>
                      <a:endParaRPr lang="en-US" sz="2000">
                        <a:solidFill>
                          <a:srgbClr val="000000"/>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2000" b="1">
                          <a:solidFill>
                            <a:srgbClr val="000000"/>
                          </a:solidFill>
                          <a:latin typeface="Times New Roman" pitchFamily="18" charset="0"/>
                          <a:ea typeface="Times New Roman"/>
                          <a:cs typeface="Times New Roman" pitchFamily="18" charset="0"/>
                        </a:rPr>
                        <a:t>High</a:t>
                      </a:r>
                      <a:endParaRPr lang="en-US" sz="20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74073">
                <a:tc>
                  <a:txBody>
                    <a:bodyPr/>
                    <a:lstStyle/>
                    <a:p>
                      <a:pPr marL="0" marR="0">
                        <a:lnSpc>
                          <a:spcPct val="115000"/>
                        </a:lnSpc>
                        <a:spcBef>
                          <a:spcPts val="0"/>
                        </a:spcBef>
                        <a:spcAft>
                          <a:spcPts val="0"/>
                        </a:spcAft>
                      </a:pPr>
                      <a:r>
                        <a:rPr lang="en-US" sz="2000" b="1">
                          <a:solidFill>
                            <a:srgbClr val="000000"/>
                          </a:solidFill>
                          <a:latin typeface="Times New Roman" pitchFamily="18" charset="0"/>
                          <a:ea typeface="Times New Roman"/>
                          <a:cs typeface="Times New Roman" pitchFamily="18" charset="0"/>
                        </a:rPr>
                        <a:t>Gap Reference</a:t>
                      </a:r>
                      <a:endParaRPr lang="en-US" sz="20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2000" b="1" dirty="0">
                          <a:solidFill>
                            <a:srgbClr val="000000"/>
                          </a:solidFill>
                          <a:latin typeface="Times New Roman" pitchFamily="18" charset="0"/>
                          <a:ea typeface="Times New Roman"/>
                          <a:cs typeface="Times New Roman" pitchFamily="18" charset="0"/>
                        </a:rPr>
                        <a:t>IPHS 7.8.2.(VII), ISO 9001:2008  6.3, 7.2.1</a:t>
                      </a:r>
                      <a:endParaRPr lang="en-US" sz="2000" dirty="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2362200"/>
          <a:ext cx="7848599" cy="4328922"/>
        </p:xfrm>
        <a:graphic>
          <a:graphicData uri="http://schemas.openxmlformats.org/drawingml/2006/table">
            <a:tbl>
              <a:tblPr/>
              <a:tblGrid>
                <a:gridCol w="2471818"/>
                <a:gridCol w="156691"/>
                <a:gridCol w="5220090"/>
              </a:tblGrid>
              <a:tr h="299357">
                <a:tc gridSpan="2">
                  <a:txBody>
                    <a:bodyPr/>
                    <a:lstStyle/>
                    <a:p>
                      <a:pPr marL="0" marR="0">
                        <a:lnSpc>
                          <a:spcPct val="115000"/>
                        </a:lnSpc>
                        <a:spcBef>
                          <a:spcPts val="0"/>
                        </a:spcBef>
                        <a:spcAft>
                          <a:spcPts val="0"/>
                        </a:spcAft>
                      </a:pPr>
                      <a:r>
                        <a:rPr lang="en-US" sz="1900" b="1" dirty="0">
                          <a:solidFill>
                            <a:srgbClr val="000000"/>
                          </a:solidFill>
                          <a:latin typeface="Times New Roman" pitchFamily="18" charset="0"/>
                          <a:ea typeface="Times New Roman"/>
                          <a:cs typeface="Times New Roman" pitchFamily="18" charset="0"/>
                        </a:rPr>
                        <a:t>Gap ID No</a:t>
                      </a:r>
                      <a:endParaRPr lang="en-US" sz="1900" dirty="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900" b="1">
                          <a:solidFill>
                            <a:srgbClr val="000000"/>
                          </a:solidFill>
                          <a:latin typeface="Times New Roman" pitchFamily="18" charset="0"/>
                          <a:ea typeface="Times New Roman"/>
                          <a:cs typeface="Times New Roman" pitchFamily="18" charset="0"/>
                        </a:rPr>
                        <a:t>IP002</a:t>
                      </a:r>
                      <a:endParaRPr lang="en-US" sz="19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99357">
                <a:tc gridSpan="3">
                  <a:txBody>
                    <a:bodyPr/>
                    <a:lstStyle/>
                    <a:p>
                      <a:pPr marL="0" marR="0">
                        <a:lnSpc>
                          <a:spcPct val="115000"/>
                        </a:lnSpc>
                        <a:spcBef>
                          <a:spcPts val="0"/>
                        </a:spcBef>
                        <a:spcAft>
                          <a:spcPts val="0"/>
                        </a:spcAft>
                      </a:pPr>
                      <a:r>
                        <a:rPr lang="en-US" sz="1900" b="1">
                          <a:solidFill>
                            <a:srgbClr val="000000"/>
                          </a:solidFill>
                          <a:latin typeface="Times New Roman" pitchFamily="18" charset="0"/>
                          <a:ea typeface="Times New Roman"/>
                          <a:cs typeface="Times New Roman" pitchFamily="18" charset="0"/>
                        </a:rPr>
                        <a:t>Gap Statement:</a:t>
                      </a:r>
                      <a:r>
                        <a:rPr lang="en-US" sz="1900">
                          <a:solidFill>
                            <a:srgbClr val="000000"/>
                          </a:solidFill>
                          <a:latin typeface="Times New Roman" pitchFamily="18" charset="0"/>
                          <a:ea typeface="Times New Roman"/>
                          <a:cs typeface="Times New Roman" pitchFamily="18" charset="0"/>
                        </a:rPr>
                        <a:t> Ward are not well equipped for patient care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394857">
                <a:tc gridSpan="3">
                  <a:txBody>
                    <a:bodyPr/>
                    <a:lstStyle/>
                    <a:p>
                      <a:pPr marL="0" marR="0">
                        <a:lnSpc>
                          <a:spcPct val="115000"/>
                        </a:lnSpc>
                        <a:spcBef>
                          <a:spcPts val="0"/>
                        </a:spcBef>
                        <a:spcAft>
                          <a:spcPts val="0"/>
                        </a:spcAft>
                      </a:pPr>
                      <a:r>
                        <a:rPr lang="en-US" sz="1900" b="1" dirty="0">
                          <a:solidFill>
                            <a:srgbClr val="000000"/>
                          </a:solidFill>
                          <a:latin typeface="Times New Roman" pitchFamily="18" charset="0"/>
                          <a:ea typeface="Times New Roman"/>
                          <a:cs typeface="Times New Roman" pitchFamily="18" charset="0"/>
                        </a:rPr>
                        <a:t>Rationale / Explanation:</a:t>
                      </a:r>
                      <a:r>
                        <a:rPr lang="en-US" sz="1900" dirty="0">
                          <a:solidFill>
                            <a:srgbClr val="000000"/>
                          </a:solidFill>
                          <a:latin typeface="Times New Roman" pitchFamily="18" charset="0"/>
                          <a:ea typeface="Times New Roman"/>
                          <a:cs typeface="Times New Roman" pitchFamily="18" charset="0"/>
                        </a:rPr>
                        <a:t> </a:t>
                      </a:r>
                    </a:p>
                    <a:p>
                      <a:pPr marL="342900" marR="0" lvl="0" indent="-342900">
                        <a:lnSpc>
                          <a:spcPct val="115000"/>
                        </a:lnSpc>
                        <a:spcBef>
                          <a:spcPts val="0"/>
                        </a:spcBef>
                        <a:spcAft>
                          <a:spcPts val="0"/>
                        </a:spcAft>
                        <a:buFont typeface="Symbol"/>
                        <a:buChar char=""/>
                        <a:tabLst>
                          <a:tab pos="457200" algn="l"/>
                        </a:tabLst>
                      </a:pPr>
                      <a:r>
                        <a:rPr lang="en-US" sz="1900" dirty="0">
                          <a:solidFill>
                            <a:srgbClr val="000000"/>
                          </a:solidFill>
                          <a:latin typeface="Times New Roman" pitchFamily="18" charset="0"/>
                          <a:ea typeface="Times New Roman"/>
                          <a:cs typeface="Times New Roman" pitchFamily="18" charset="0"/>
                        </a:rPr>
                        <a:t>Beds are cluttered together.</a:t>
                      </a:r>
                    </a:p>
                    <a:p>
                      <a:pPr marL="342900" marR="0" lvl="0" indent="-342900">
                        <a:lnSpc>
                          <a:spcPct val="115000"/>
                        </a:lnSpc>
                        <a:spcBef>
                          <a:spcPts val="0"/>
                        </a:spcBef>
                        <a:spcAft>
                          <a:spcPts val="0"/>
                        </a:spcAft>
                        <a:buFont typeface="Symbol"/>
                        <a:buChar char=""/>
                        <a:tabLst>
                          <a:tab pos="457200" algn="l"/>
                        </a:tabLst>
                      </a:pPr>
                      <a:r>
                        <a:rPr lang="en-US" sz="1900" dirty="0">
                          <a:solidFill>
                            <a:srgbClr val="000000"/>
                          </a:solidFill>
                          <a:latin typeface="Times New Roman" pitchFamily="18" charset="0"/>
                          <a:ea typeface="Times New Roman"/>
                          <a:cs typeface="Times New Roman" pitchFamily="18" charset="0"/>
                        </a:rPr>
                        <a:t>Bed railings are not available in the wards.</a:t>
                      </a:r>
                    </a:p>
                    <a:p>
                      <a:pPr marL="342900" marR="0" lvl="0" indent="-342900">
                        <a:lnSpc>
                          <a:spcPct val="115000"/>
                        </a:lnSpc>
                        <a:spcBef>
                          <a:spcPts val="0"/>
                        </a:spcBef>
                        <a:spcAft>
                          <a:spcPts val="0"/>
                        </a:spcAft>
                        <a:buFont typeface="Symbol"/>
                        <a:buChar char=""/>
                        <a:tabLst>
                          <a:tab pos="457200" algn="l"/>
                        </a:tabLst>
                      </a:pPr>
                      <a:r>
                        <a:rPr lang="en-US" sz="1900" dirty="0">
                          <a:solidFill>
                            <a:srgbClr val="000000"/>
                          </a:solidFill>
                          <a:latin typeface="Times New Roman" pitchFamily="18" charset="0"/>
                          <a:ea typeface="Times New Roman"/>
                          <a:cs typeface="Times New Roman" pitchFamily="18" charset="0"/>
                        </a:rPr>
                        <a:t>Bed side lockers are not provided to keep medicines.</a:t>
                      </a:r>
                    </a:p>
                    <a:p>
                      <a:pPr marL="342900" marR="0" lvl="0" indent="-342900">
                        <a:lnSpc>
                          <a:spcPct val="115000"/>
                        </a:lnSpc>
                        <a:spcBef>
                          <a:spcPts val="0"/>
                        </a:spcBef>
                        <a:spcAft>
                          <a:spcPts val="0"/>
                        </a:spcAft>
                        <a:buFont typeface="Symbol"/>
                        <a:buChar char=""/>
                        <a:tabLst>
                          <a:tab pos="457200" algn="l"/>
                        </a:tabLst>
                      </a:pPr>
                      <a:r>
                        <a:rPr lang="en-US" sz="1900" dirty="0">
                          <a:solidFill>
                            <a:srgbClr val="000000"/>
                          </a:solidFill>
                          <a:latin typeface="Times New Roman" pitchFamily="18" charset="0"/>
                          <a:ea typeface="Times New Roman"/>
                          <a:cs typeface="Times New Roman" pitchFamily="18" charset="0"/>
                        </a:rPr>
                        <a:t>IV stands are not available in adequate number.</a:t>
                      </a:r>
                    </a:p>
                    <a:p>
                      <a:pPr marL="342900" marR="0" lvl="0" indent="-342900">
                        <a:lnSpc>
                          <a:spcPct val="115000"/>
                        </a:lnSpc>
                        <a:spcBef>
                          <a:spcPts val="0"/>
                        </a:spcBef>
                        <a:spcAft>
                          <a:spcPts val="0"/>
                        </a:spcAft>
                        <a:buFont typeface="Symbol"/>
                        <a:buChar char=""/>
                        <a:tabLst>
                          <a:tab pos="457200" algn="l"/>
                        </a:tabLst>
                      </a:pPr>
                      <a:r>
                        <a:rPr lang="en-US" sz="1900" dirty="0">
                          <a:solidFill>
                            <a:srgbClr val="000000"/>
                          </a:solidFill>
                          <a:latin typeface="Times New Roman" pitchFamily="18" charset="0"/>
                          <a:ea typeface="Times New Roman"/>
                          <a:cs typeface="Times New Roman" pitchFamily="18" charset="0"/>
                        </a:rPr>
                        <a:t>Wheel chairs and trolleys not available in each ward.</a:t>
                      </a:r>
                    </a:p>
                    <a:p>
                      <a:pPr marL="342900" marR="0" lvl="0" indent="-342900">
                        <a:lnSpc>
                          <a:spcPct val="115000"/>
                        </a:lnSpc>
                        <a:spcBef>
                          <a:spcPts val="0"/>
                        </a:spcBef>
                        <a:spcAft>
                          <a:spcPts val="0"/>
                        </a:spcAft>
                        <a:buFont typeface="Symbol"/>
                        <a:buChar char=""/>
                        <a:tabLst>
                          <a:tab pos="457200" algn="l"/>
                        </a:tabLst>
                      </a:pPr>
                      <a:r>
                        <a:rPr lang="en-US" sz="1900" dirty="0">
                          <a:solidFill>
                            <a:srgbClr val="000000"/>
                          </a:solidFill>
                          <a:latin typeface="Times New Roman" pitchFamily="18" charset="0"/>
                          <a:ea typeface="Times New Roman"/>
                          <a:cs typeface="Times New Roman" pitchFamily="18" charset="0"/>
                        </a:rPr>
                        <a:t>Crash cart, ECG machine, Suction machine are not available in the ward.</a:t>
                      </a:r>
                    </a:p>
                    <a:p>
                      <a:pPr marL="342900" marR="0" lvl="0" indent="-342900">
                        <a:lnSpc>
                          <a:spcPct val="115000"/>
                        </a:lnSpc>
                        <a:spcBef>
                          <a:spcPts val="0"/>
                        </a:spcBef>
                        <a:spcAft>
                          <a:spcPts val="0"/>
                        </a:spcAft>
                        <a:buFont typeface="Symbol"/>
                        <a:buChar char=""/>
                        <a:tabLst>
                          <a:tab pos="457200" algn="l"/>
                        </a:tabLst>
                      </a:pPr>
                      <a:r>
                        <a:rPr lang="en-US" sz="1900" dirty="0">
                          <a:solidFill>
                            <a:srgbClr val="000000"/>
                          </a:solidFill>
                          <a:latin typeface="Times New Roman" pitchFamily="18" charset="0"/>
                          <a:ea typeface="Times New Roman"/>
                          <a:cs typeface="Times New Roman" pitchFamily="18" charset="0"/>
                        </a:rPr>
                        <a:t>Color coded bins for BMW segregation is not provided in the wards.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98714">
                <a:tc gridSpan="2">
                  <a:txBody>
                    <a:bodyPr/>
                    <a:lstStyle/>
                    <a:p>
                      <a:pPr marL="0" marR="0">
                        <a:lnSpc>
                          <a:spcPct val="115000"/>
                        </a:lnSpc>
                        <a:spcBef>
                          <a:spcPts val="0"/>
                        </a:spcBef>
                        <a:spcAft>
                          <a:spcPts val="0"/>
                        </a:spcAft>
                      </a:pPr>
                      <a:r>
                        <a:rPr lang="en-US" sz="1900" b="1">
                          <a:solidFill>
                            <a:srgbClr val="000000"/>
                          </a:solidFill>
                          <a:latin typeface="Times New Roman" pitchFamily="18" charset="0"/>
                          <a:ea typeface="Times New Roman"/>
                          <a:cs typeface="Times New Roman" pitchFamily="18" charset="0"/>
                        </a:rPr>
                        <a:t>Gap Classification</a:t>
                      </a:r>
                      <a:endParaRPr lang="en-US" sz="1900">
                        <a:solidFill>
                          <a:srgbClr val="000000"/>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900" b="1">
                          <a:solidFill>
                            <a:srgbClr val="000000"/>
                          </a:solidFill>
                          <a:latin typeface="Times New Roman" pitchFamily="18" charset="0"/>
                          <a:ea typeface="Times New Roman"/>
                          <a:cs typeface="Times New Roman" pitchFamily="18" charset="0"/>
                        </a:rPr>
                        <a:t>Structure</a:t>
                      </a:r>
                      <a:endParaRPr lang="en-US" sz="19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900" b="1">
                          <a:solidFill>
                            <a:srgbClr val="000000"/>
                          </a:solidFill>
                          <a:latin typeface="Times New Roman" pitchFamily="18" charset="0"/>
                          <a:ea typeface="Times New Roman"/>
                          <a:cs typeface="Times New Roman" pitchFamily="18" charset="0"/>
                        </a:rPr>
                        <a:t>*Gap Severity Rating</a:t>
                      </a:r>
                      <a:endParaRPr lang="en-US" sz="1900">
                        <a:solidFill>
                          <a:srgbClr val="000000"/>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900" b="1">
                          <a:solidFill>
                            <a:srgbClr val="000000"/>
                          </a:solidFill>
                          <a:latin typeface="Times New Roman" pitchFamily="18" charset="0"/>
                          <a:ea typeface="Times New Roman"/>
                          <a:cs typeface="Times New Roman" pitchFamily="18" charset="0"/>
                        </a:rPr>
                        <a:t>High</a:t>
                      </a:r>
                      <a:endParaRPr lang="en-US" sz="19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99357">
                <a:tc>
                  <a:txBody>
                    <a:bodyPr/>
                    <a:lstStyle/>
                    <a:p>
                      <a:pPr marL="0" marR="0">
                        <a:lnSpc>
                          <a:spcPct val="115000"/>
                        </a:lnSpc>
                        <a:spcBef>
                          <a:spcPts val="0"/>
                        </a:spcBef>
                        <a:spcAft>
                          <a:spcPts val="0"/>
                        </a:spcAft>
                      </a:pPr>
                      <a:r>
                        <a:rPr lang="en-US" sz="1900" b="1">
                          <a:solidFill>
                            <a:srgbClr val="000000"/>
                          </a:solidFill>
                          <a:latin typeface="Times New Roman" pitchFamily="18" charset="0"/>
                          <a:ea typeface="Times New Roman"/>
                          <a:cs typeface="Times New Roman" pitchFamily="18" charset="0"/>
                        </a:rPr>
                        <a:t>Gap Reference</a:t>
                      </a:r>
                      <a:endParaRPr lang="en-US" sz="19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900" b="1" dirty="0">
                          <a:solidFill>
                            <a:srgbClr val="000000"/>
                          </a:solidFill>
                          <a:latin typeface="Times New Roman" pitchFamily="18" charset="0"/>
                          <a:ea typeface="Times New Roman"/>
                          <a:cs typeface="Times New Roman" pitchFamily="18" charset="0"/>
                        </a:rPr>
                        <a:t>IPHS 7.8.1.(V), ISO 9001:2008 6.3</a:t>
                      </a:r>
                      <a:endParaRPr lang="en-US" sz="1900" dirty="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14400" y="2438400"/>
          <a:ext cx="7924801" cy="4416552"/>
        </p:xfrm>
        <a:graphic>
          <a:graphicData uri="http://schemas.openxmlformats.org/drawingml/2006/table">
            <a:tbl>
              <a:tblPr/>
              <a:tblGrid>
                <a:gridCol w="2495817"/>
                <a:gridCol w="158213"/>
                <a:gridCol w="5270771"/>
              </a:tblGrid>
              <a:tr h="299357">
                <a:tc gridSpan="2">
                  <a:txBody>
                    <a:bodyPr/>
                    <a:lstStyle/>
                    <a:p>
                      <a:pPr marL="0" marR="0">
                        <a:lnSpc>
                          <a:spcPct val="115000"/>
                        </a:lnSpc>
                        <a:spcBef>
                          <a:spcPts val="0"/>
                        </a:spcBef>
                        <a:spcAft>
                          <a:spcPts val="0"/>
                        </a:spcAft>
                      </a:pPr>
                      <a:r>
                        <a:rPr lang="en-US" sz="1800" b="1">
                          <a:latin typeface="Times New Roman" pitchFamily="18" charset="0"/>
                          <a:ea typeface="Times New Roman"/>
                          <a:cs typeface="Times New Roman" pitchFamily="18" charset="0"/>
                        </a:rPr>
                        <a:t>Gap ID No</a:t>
                      </a:r>
                      <a:endParaRPr lang="en-US" sz="18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800" b="1">
                          <a:latin typeface="Times New Roman" pitchFamily="18" charset="0"/>
                          <a:ea typeface="Times New Roman"/>
                          <a:cs typeface="Times New Roman" pitchFamily="18" charset="0"/>
                        </a:rPr>
                        <a:t>IP003</a:t>
                      </a:r>
                      <a:endParaRPr lang="en-US" sz="18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99357">
                <a:tc gridSpan="3">
                  <a:txBody>
                    <a:bodyPr/>
                    <a:lstStyle/>
                    <a:p>
                      <a:pPr marL="0" marR="0" algn="just">
                        <a:lnSpc>
                          <a:spcPct val="115000"/>
                        </a:lnSpc>
                        <a:spcBef>
                          <a:spcPts val="0"/>
                        </a:spcBef>
                        <a:spcAft>
                          <a:spcPts val="0"/>
                        </a:spcAft>
                      </a:pPr>
                      <a:r>
                        <a:rPr lang="en-US" sz="1800" b="1">
                          <a:latin typeface="Times New Roman" pitchFamily="18" charset="0"/>
                          <a:ea typeface="Times New Roman"/>
                          <a:cs typeface="Times New Roman" pitchFamily="18" charset="0"/>
                        </a:rPr>
                        <a:t>Gap Statement:</a:t>
                      </a:r>
                      <a:r>
                        <a:rPr lang="en-US" sz="1800">
                          <a:latin typeface="Times New Roman" pitchFamily="18" charset="0"/>
                          <a:ea typeface="Times New Roman"/>
                          <a:cs typeface="Times New Roman" pitchFamily="18" charset="0"/>
                        </a:rPr>
                        <a:t> Nursing stations are not located properly for patient monitoring</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394857">
                <a:tc gridSpan="3">
                  <a:txBody>
                    <a:bodyPr/>
                    <a:lstStyle/>
                    <a:p>
                      <a:pPr marL="0" marR="0">
                        <a:lnSpc>
                          <a:spcPct val="115000"/>
                        </a:lnSpc>
                        <a:spcBef>
                          <a:spcPts val="0"/>
                        </a:spcBef>
                        <a:spcAft>
                          <a:spcPts val="0"/>
                        </a:spcAft>
                      </a:pPr>
                      <a:r>
                        <a:rPr lang="en-US" sz="1800" b="1" dirty="0">
                          <a:latin typeface="Times New Roman" pitchFamily="18" charset="0"/>
                          <a:ea typeface="Times New Roman"/>
                          <a:cs typeface="Times New Roman" pitchFamily="18" charset="0"/>
                        </a:rPr>
                        <a:t>Rationale / Explanation:</a:t>
                      </a:r>
                      <a:r>
                        <a:rPr lang="en-US" sz="1800" dirty="0">
                          <a:latin typeface="Times New Roman" pitchFamily="18" charset="0"/>
                          <a:ea typeface="Times New Roman"/>
                          <a:cs typeface="Times New Roman" pitchFamily="18" charset="0"/>
                        </a:rPr>
                        <a:t> </a:t>
                      </a:r>
                    </a:p>
                    <a:p>
                      <a:pPr marL="342900" marR="0" lvl="0" indent="-342900" algn="just">
                        <a:lnSpc>
                          <a:spcPct val="115000"/>
                        </a:lnSpc>
                        <a:spcBef>
                          <a:spcPts val="0"/>
                        </a:spcBef>
                        <a:spcAft>
                          <a:spcPts val="0"/>
                        </a:spcAft>
                        <a:buFont typeface="Symbol"/>
                        <a:buChar char=""/>
                        <a:tabLst>
                          <a:tab pos="457200" algn="l"/>
                        </a:tabLst>
                      </a:pPr>
                      <a:r>
                        <a:rPr lang="en-US" sz="1800" dirty="0">
                          <a:latin typeface="Times New Roman" pitchFamily="18" charset="0"/>
                          <a:ea typeface="Times New Roman"/>
                          <a:cs typeface="Times New Roman" pitchFamily="18" charset="0"/>
                        </a:rPr>
                        <a:t>In female wards nursing station is located at the one corner of the ward.</a:t>
                      </a:r>
                    </a:p>
                    <a:p>
                      <a:pPr marL="342900" marR="0" lvl="0" indent="-342900" algn="just">
                        <a:lnSpc>
                          <a:spcPct val="115000"/>
                        </a:lnSpc>
                        <a:spcBef>
                          <a:spcPts val="0"/>
                        </a:spcBef>
                        <a:spcAft>
                          <a:spcPts val="0"/>
                        </a:spcAft>
                        <a:buFont typeface="Symbol"/>
                        <a:buChar char=""/>
                        <a:tabLst>
                          <a:tab pos="457200" algn="l"/>
                        </a:tabLst>
                      </a:pPr>
                      <a:r>
                        <a:rPr lang="en-US" sz="1800" dirty="0">
                          <a:latin typeface="Times New Roman" pitchFamily="18" charset="0"/>
                          <a:ea typeface="Times New Roman"/>
                          <a:cs typeface="Times New Roman" pitchFamily="18" charset="0"/>
                        </a:rPr>
                        <a:t>Nursing station is not located centrally or on one corner of ward for the direct observation and monitoring.</a:t>
                      </a:r>
                    </a:p>
                    <a:p>
                      <a:pPr marL="342900" marR="0" lvl="0" indent="-342900" algn="just">
                        <a:lnSpc>
                          <a:spcPct val="115000"/>
                        </a:lnSpc>
                        <a:spcBef>
                          <a:spcPts val="0"/>
                        </a:spcBef>
                        <a:spcAft>
                          <a:spcPts val="0"/>
                        </a:spcAft>
                        <a:buFont typeface="Symbol"/>
                        <a:buChar char=""/>
                        <a:tabLst>
                          <a:tab pos="457200" algn="l"/>
                        </a:tabLst>
                      </a:pPr>
                      <a:r>
                        <a:rPr lang="en-US" sz="1800" dirty="0">
                          <a:latin typeface="Times New Roman" pitchFamily="18" charset="0"/>
                          <a:ea typeface="Times New Roman"/>
                          <a:cs typeface="Times New Roman" pitchFamily="18" charset="0"/>
                        </a:rPr>
                        <a:t>Basic requirements such as storage place for inventory, linen, drugs has not been provided</a:t>
                      </a:r>
                    </a:p>
                    <a:p>
                      <a:pPr marL="342900" marR="0" lvl="0" indent="-342900" algn="just">
                        <a:lnSpc>
                          <a:spcPct val="115000"/>
                        </a:lnSpc>
                        <a:spcBef>
                          <a:spcPts val="0"/>
                        </a:spcBef>
                        <a:spcAft>
                          <a:spcPts val="0"/>
                        </a:spcAft>
                        <a:buFont typeface="Symbol"/>
                        <a:buChar char=""/>
                        <a:tabLst>
                          <a:tab pos="457200" algn="l"/>
                        </a:tabLst>
                      </a:pPr>
                      <a:r>
                        <a:rPr lang="en-US" sz="1800" dirty="0">
                          <a:latin typeface="Times New Roman" pitchFamily="18" charset="0"/>
                          <a:ea typeface="Times New Roman"/>
                          <a:cs typeface="Times New Roman" pitchFamily="18" charset="0"/>
                        </a:rPr>
                        <a:t>There is no janitors closet for Housekeeping materials</a:t>
                      </a:r>
                    </a:p>
                    <a:p>
                      <a:pPr marL="342900" marR="0" lvl="0" indent="-342900" algn="just">
                        <a:lnSpc>
                          <a:spcPct val="115000"/>
                        </a:lnSpc>
                        <a:spcBef>
                          <a:spcPts val="0"/>
                        </a:spcBef>
                        <a:spcAft>
                          <a:spcPts val="0"/>
                        </a:spcAft>
                        <a:buFont typeface="Symbol"/>
                        <a:buChar char=""/>
                        <a:tabLst>
                          <a:tab pos="457200" algn="l"/>
                        </a:tabLst>
                      </a:pPr>
                      <a:r>
                        <a:rPr lang="en-US" sz="1800" dirty="0">
                          <a:latin typeface="Times New Roman" pitchFamily="18" charset="0"/>
                          <a:ea typeface="Times New Roman"/>
                          <a:cs typeface="Times New Roman" pitchFamily="18" charset="0"/>
                        </a:rPr>
                        <a:t>No washing areas are designated for washing of badly soiled linen.</a:t>
                      </a:r>
                    </a:p>
                    <a:p>
                      <a:pPr marL="342900" marR="0" lvl="0" indent="-342900">
                        <a:lnSpc>
                          <a:spcPct val="115000"/>
                        </a:lnSpc>
                        <a:spcBef>
                          <a:spcPts val="0"/>
                        </a:spcBef>
                        <a:spcAft>
                          <a:spcPts val="0"/>
                        </a:spcAft>
                        <a:buFont typeface="Symbol"/>
                        <a:buChar char=""/>
                        <a:tabLst>
                          <a:tab pos="457200" algn="l"/>
                        </a:tabLst>
                      </a:pPr>
                      <a:r>
                        <a:rPr lang="en-US" sz="1800" dirty="0">
                          <a:latin typeface="Times New Roman" pitchFamily="18" charset="0"/>
                          <a:ea typeface="Times New Roman"/>
                          <a:cs typeface="Times New Roman" pitchFamily="18" charset="0"/>
                        </a:rPr>
                        <a:t>No staff change room provided.</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98714">
                <a:tc gridSpan="2">
                  <a:txBody>
                    <a:bodyPr/>
                    <a:lstStyle/>
                    <a:p>
                      <a:pPr marL="0" marR="0">
                        <a:lnSpc>
                          <a:spcPct val="115000"/>
                        </a:lnSpc>
                        <a:spcBef>
                          <a:spcPts val="0"/>
                        </a:spcBef>
                        <a:spcAft>
                          <a:spcPts val="0"/>
                        </a:spcAft>
                      </a:pPr>
                      <a:r>
                        <a:rPr lang="en-US" sz="1800" b="1">
                          <a:latin typeface="Times New Roman" pitchFamily="18" charset="0"/>
                          <a:ea typeface="Times New Roman"/>
                          <a:cs typeface="Times New Roman" pitchFamily="18" charset="0"/>
                        </a:rPr>
                        <a:t>Gap Classification</a:t>
                      </a:r>
                      <a:endParaRPr lang="en-US" sz="18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800" b="1">
                          <a:latin typeface="Times New Roman" pitchFamily="18" charset="0"/>
                          <a:ea typeface="Times New Roman"/>
                          <a:cs typeface="Times New Roman" pitchFamily="18" charset="0"/>
                        </a:rPr>
                        <a:t>Structure </a:t>
                      </a:r>
                      <a:endParaRPr lang="en-US" sz="18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800" b="1">
                          <a:latin typeface="Times New Roman" pitchFamily="18" charset="0"/>
                          <a:ea typeface="Times New Roman"/>
                          <a:cs typeface="Times New Roman" pitchFamily="18" charset="0"/>
                        </a:rPr>
                        <a:t>*Gap Severity Rating</a:t>
                      </a:r>
                      <a:endParaRPr lang="en-US" sz="18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800" b="1">
                          <a:latin typeface="Times New Roman" pitchFamily="18" charset="0"/>
                          <a:ea typeface="Times New Roman"/>
                          <a:cs typeface="Times New Roman" pitchFamily="18" charset="0"/>
                        </a:rPr>
                        <a:t>High</a:t>
                      </a:r>
                      <a:endParaRPr lang="en-US" sz="18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99357">
                <a:tc>
                  <a:txBody>
                    <a:bodyPr/>
                    <a:lstStyle/>
                    <a:p>
                      <a:pPr marL="0" marR="0">
                        <a:lnSpc>
                          <a:spcPct val="115000"/>
                        </a:lnSpc>
                        <a:spcBef>
                          <a:spcPts val="0"/>
                        </a:spcBef>
                        <a:spcAft>
                          <a:spcPts val="0"/>
                        </a:spcAft>
                      </a:pPr>
                      <a:r>
                        <a:rPr lang="en-US" sz="1800" b="1">
                          <a:latin typeface="Times New Roman" pitchFamily="18" charset="0"/>
                          <a:ea typeface="Times New Roman"/>
                          <a:cs typeface="Times New Roman" pitchFamily="18" charset="0"/>
                        </a:rPr>
                        <a:t>Gap Reference</a:t>
                      </a:r>
                      <a:endParaRPr lang="en-US" sz="18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800" b="1" dirty="0">
                          <a:latin typeface="Times New Roman" pitchFamily="18" charset="0"/>
                          <a:ea typeface="Times New Roman"/>
                          <a:cs typeface="Times New Roman" pitchFamily="18" charset="0"/>
                        </a:rPr>
                        <a:t>IPHS 7.8.1.(V), ISO 9001:2008 6.3 (a)</a:t>
                      </a:r>
                      <a:endParaRPr lang="en-US" sz="1800" dirty="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2514600"/>
          <a:ext cx="8001000" cy="3740728"/>
        </p:xfrm>
        <a:graphic>
          <a:graphicData uri="http://schemas.openxmlformats.org/drawingml/2006/table">
            <a:tbl>
              <a:tblPr/>
              <a:tblGrid>
                <a:gridCol w="2613282"/>
                <a:gridCol w="161153"/>
                <a:gridCol w="5226565"/>
              </a:tblGrid>
              <a:tr h="374073">
                <a:tc gridSpan="2">
                  <a:txBody>
                    <a:bodyPr/>
                    <a:lstStyle/>
                    <a:p>
                      <a:pPr marL="0" marR="0">
                        <a:lnSpc>
                          <a:spcPct val="115000"/>
                        </a:lnSpc>
                        <a:spcBef>
                          <a:spcPts val="0"/>
                        </a:spcBef>
                        <a:spcAft>
                          <a:spcPts val="0"/>
                        </a:spcAft>
                      </a:pPr>
                      <a:r>
                        <a:rPr lang="en-US" sz="1800" b="1" dirty="0">
                          <a:solidFill>
                            <a:srgbClr val="000000"/>
                          </a:solidFill>
                          <a:latin typeface="Times New Roman" pitchFamily="18" charset="0"/>
                          <a:ea typeface="Times New Roman"/>
                          <a:cs typeface="Times New Roman" pitchFamily="18" charset="0"/>
                        </a:rPr>
                        <a:t>Gap ID No</a:t>
                      </a:r>
                      <a:endParaRPr lang="en-US" sz="1800" dirty="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800" b="1">
                          <a:solidFill>
                            <a:srgbClr val="000000"/>
                          </a:solidFill>
                          <a:latin typeface="Times New Roman" pitchFamily="18" charset="0"/>
                          <a:ea typeface="Times New Roman"/>
                          <a:cs typeface="Times New Roman" pitchFamily="18" charset="0"/>
                        </a:rPr>
                        <a:t>IP004</a:t>
                      </a:r>
                      <a:endParaRPr lang="en-US" sz="18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74073">
                <a:tc gridSpan="3">
                  <a:txBody>
                    <a:bodyPr/>
                    <a:lstStyle/>
                    <a:p>
                      <a:pPr marL="0" marR="0">
                        <a:lnSpc>
                          <a:spcPct val="115000"/>
                        </a:lnSpc>
                        <a:spcBef>
                          <a:spcPts val="0"/>
                        </a:spcBef>
                        <a:spcAft>
                          <a:spcPts val="0"/>
                        </a:spcAft>
                      </a:pPr>
                      <a:r>
                        <a:rPr lang="en-US" sz="1800" b="1">
                          <a:solidFill>
                            <a:srgbClr val="000000"/>
                          </a:solidFill>
                          <a:latin typeface="Times New Roman" pitchFamily="18" charset="0"/>
                          <a:ea typeface="Times New Roman"/>
                          <a:cs typeface="Times New Roman" pitchFamily="18" charset="0"/>
                        </a:rPr>
                        <a:t>Gap Statement:</a:t>
                      </a:r>
                      <a:r>
                        <a:rPr lang="en-US" sz="1800">
                          <a:solidFill>
                            <a:srgbClr val="000000"/>
                          </a:solidFill>
                          <a:latin typeface="Times New Roman" pitchFamily="18" charset="0"/>
                          <a:ea typeface="Times New Roman"/>
                          <a:cs typeface="Times New Roman" pitchFamily="18" charset="0"/>
                        </a:rPr>
                        <a:t> Standardized format for Medical record does not exist.</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870364">
                <a:tc gridSpan="3">
                  <a:txBody>
                    <a:bodyPr/>
                    <a:lstStyle/>
                    <a:p>
                      <a:pPr marL="0" marR="0">
                        <a:lnSpc>
                          <a:spcPct val="115000"/>
                        </a:lnSpc>
                        <a:spcBef>
                          <a:spcPts val="0"/>
                        </a:spcBef>
                        <a:spcAft>
                          <a:spcPts val="0"/>
                        </a:spcAft>
                      </a:pPr>
                      <a:r>
                        <a:rPr lang="en-US" sz="1800" b="1">
                          <a:solidFill>
                            <a:srgbClr val="000000"/>
                          </a:solidFill>
                          <a:latin typeface="Times New Roman" pitchFamily="18" charset="0"/>
                          <a:ea typeface="Times New Roman"/>
                          <a:cs typeface="Times New Roman" pitchFamily="18" charset="0"/>
                        </a:rPr>
                        <a:t>Rationale / Explanation:</a:t>
                      </a:r>
                      <a:r>
                        <a:rPr lang="en-US" sz="1800">
                          <a:solidFill>
                            <a:srgbClr val="000000"/>
                          </a:solidFill>
                          <a:latin typeface="Times New Roman" pitchFamily="18" charset="0"/>
                          <a:ea typeface="Times New Roman"/>
                          <a:cs typeface="Times New Roman" pitchFamily="18" charset="0"/>
                        </a:rPr>
                        <a:t> </a:t>
                      </a:r>
                    </a:p>
                    <a:p>
                      <a:pPr marL="342900" marR="0" lvl="0" indent="-342900">
                        <a:lnSpc>
                          <a:spcPct val="115000"/>
                        </a:lnSpc>
                        <a:spcBef>
                          <a:spcPts val="0"/>
                        </a:spcBef>
                        <a:spcAft>
                          <a:spcPts val="0"/>
                        </a:spcAft>
                        <a:buFont typeface="Symbol"/>
                        <a:buChar char=""/>
                        <a:tabLst>
                          <a:tab pos="457200" algn="l"/>
                        </a:tabLst>
                      </a:pPr>
                      <a:r>
                        <a:rPr lang="en-US" sz="1800">
                          <a:solidFill>
                            <a:srgbClr val="000000"/>
                          </a:solidFill>
                          <a:latin typeface="Times New Roman" pitchFamily="18" charset="0"/>
                          <a:ea typeface="Times New Roman"/>
                          <a:cs typeface="Times New Roman" pitchFamily="18" charset="0"/>
                        </a:rPr>
                        <a:t>Only bed head ticket generated does not reflect continuity of care.</a:t>
                      </a:r>
                    </a:p>
                    <a:p>
                      <a:pPr marL="342900" marR="0" lvl="0" indent="-342900" algn="just">
                        <a:lnSpc>
                          <a:spcPct val="115000"/>
                        </a:lnSpc>
                        <a:spcBef>
                          <a:spcPts val="0"/>
                        </a:spcBef>
                        <a:spcAft>
                          <a:spcPts val="0"/>
                        </a:spcAft>
                        <a:buFont typeface="Symbol"/>
                        <a:buChar char=""/>
                        <a:tabLst>
                          <a:tab pos="457200" algn="l"/>
                        </a:tabLst>
                      </a:pPr>
                      <a:r>
                        <a:rPr lang="en-US" sz="1800">
                          <a:solidFill>
                            <a:srgbClr val="000000"/>
                          </a:solidFill>
                          <a:latin typeface="Times New Roman" pitchFamily="18" charset="0"/>
                          <a:ea typeface="Times New Roman"/>
                          <a:cs typeface="Times New Roman" pitchFamily="18" charset="0"/>
                        </a:rPr>
                        <a:t>Standard formats such as history sheet, consultant notes, Nursing notes, Medication chart, TPR chart, Investigation chart, consent form not available.</a:t>
                      </a:r>
                    </a:p>
                    <a:p>
                      <a:pPr marL="342900" marR="0" lvl="0" indent="-342900">
                        <a:lnSpc>
                          <a:spcPct val="115000"/>
                        </a:lnSpc>
                        <a:spcBef>
                          <a:spcPts val="0"/>
                        </a:spcBef>
                        <a:spcAft>
                          <a:spcPts val="0"/>
                        </a:spcAft>
                        <a:buFont typeface="Symbol"/>
                        <a:buChar char=""/>
                        <a:tabLst>
                          <a:tab pos="457200" algn="l"/>
                        </a:tabLst>
                      </a:pPr>
                      <a:r>
                        <a:rPr lang="en-US" sz="1800">
                          <a:solidFill>
                            <a:srgbClr val="000000"/>
                          </a:solidFill>
                          <a:latin typeface="Times New Roman" pitchFamily="18" charset="0"/>
                          <a:ea typeface="Times New Roman"/>
                          <a:cs typeface="Times New Roman" pitchFamily="18" charset="0"/>
                        </a:rPr>
                        <a:t>No discharge summary is given to the patient.</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48145">
                <a:tc gridSpan="2">
                  <a:txBody>
                    <a:bodyPr/>
                    <a:lstStyle/>
                    <a:p>
                      <a:pPr marL="0" marR="0">
                        <a:lnSpc>
                          <a:spcPct val="115000"/>
                        </a:lnSpc>
                        <a:spcBef>
                          <a:spcPts val="0"/>
                        </a:spcBef>
                        <a:spcAft>
                          <a:spcPts val="0"/>
                        </a:spcAft>
                      </a:pPr>
                      <a:r>
                        <a:rPr lang="en-US" sz="1800" b="1">
                          <a:solidFill>
                            <a:srgbClr val="000000"/>
                          </a:solidFill>
                          <a:latin typeface="Times New Roman" pitchFamily="18" charset="0"/>
                          <a:ea typeface="Times New Roman"/>
                          <a:cs typeface="Times New Roman" pitchFamily="18" charset="0"/>
                        </a:rPr>
                        <a:t>Gap Classification</a:t>
                      </a:r>
                      <a:endParaRPr lang="en-US" sz="1800">
                        <a:solidFill>
                          <a:srgbClr val="000000"/>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800" b="1">
                          <a:solidFill>
                            <a:srgbClr val="000000"/>
                          </a:solidFill>
                          <a:latin typeface="Times New Roman" pitchFamily="18" charset="0"/>
                          <a:ea typeface="Times New Roman"/>
                          <a:cs typeface="Times New Roman" pitchFamily="18" charset="0"/>
                        </a:rPr>
                        <a:t>Structure</a:t>
                      </a:r>
                      <a:endParaRPr lang="en-US" sz="18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800" b="1">
                          <a:solidFill>
                            <a:srgbClr val="000000"/>
                          </a:solidFill>
                          <a:latin typeface="Times New Roman" pitchFamily="18" charset="0"/>
                          <a:ea typeface="Times New Roman"/>
                          <a:cs typeface="Times New Roman" pitchFamily="18" charset="0"/>
                        </a:rPr>
                        <a:t>*Gap Severity Rating</a:t>
                      </a:r>
                      <a:endParaRPr lang="en-US" sz="1800">
                        <a:solidFill>
                          <a:srgbClr val="000000"/>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800" b="1">
                          <a:solidFill>
                            <a:srgbClr val="000000"/>
                          </a:solidFill>
                          <a:latin typeface="Times New Roman" pitchFamily="18" charset="0"/>
                          <a:ea typeface="Times New Roman"/>
                          <a:cs typeface="Times New Roman" pitchFamily="18" charset="0"/>
                        </a:rPr>
                        <a:t>High</a:t>
                      </a:r>
                      <a:endParaRPr lang="en-US" sz="18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74073">
                <a:tc>
                  <a:txBody>
                    <a:bodyPr/>
                    <a:lstStyle/>
                    <a:p>
                      <a:pPr marL="0" marR="0">
                        <a:lnSpc>
                          <a:spcPct val="115000"/>
                        </a:lnSpc>
                        <a:spcBef>
                          <a:spcPts val="0"/>
                        </a:spcBef>
                        <a:spcAft>
                          <a:spcPts val="0"/>
                        </a:spcAft>
                      </a:pPr>
                      <a:r>
                        <a:rPr lang="en-US" sz="1800" b="1">
                          <a:solidFill>
                            <a:srgbClr val="000000"/>
                          </a:solidFill>
                          <a:latin typeface="Times New Roman" pitchFamily="18" charset="0"/>
                          <a:ea typeface="Times New Roman"/>
                          <a:cs typeface="Times New Roman" pitchFamily="18" charset="0"/>
                        </a:rPr>
                        <a:t>Gap Reference</a:t>
                      </a:r>
                      <a:endParaRPr lang="en-US" sz="18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800" b="1" dirty="0">
                          <a:solidFill>
                            <a:srgbClr val="000000"/>
                          </a:solidFill>
                          <a:latin typeface="Times New Roman" pitchFamily="18" charset="0"/>
                          <a:ea typeface="Times New Roman"/>
                          <a:cs typeface="Times New Roman" pitchFamily="18" charset="0"/>
                        </a:rPr>
                        <a:t>IPHS 7.8.2 (XV);  ISO 9001: 2008 4.2.4</a:t>
                      </a:r>
                      <a:endParaRPr lang="en-US" sz="1800" dirty="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major findings in IPD</a:t>
            </a:r>
            <a:endParaRPr lang="en-US" dirty="0"/>
          </a:p>
        </p:txBody>
      </p:sp>
      <p:sp>
        <p:nvSpPr>
          <p:cNvPr id="3" name="Content Placeholder 2"/>
          <p:cNvSpPr>
            <a:spLocks noGrp="1"/>
          </p:cNvSpPr>
          <p:nvPr>
            <p:ph idx="1"/>
          </p:nvPr>
        </p:nvSpPr>
        <p:spPr/>
        <p:txBody>
          <a:bodyPr/>
          <a:lstStyle/>
          <a:p>
            <a:pPr lvl="0"/>
            <a:r>
              <a:rPr lang="en-US" sz="2000" dirty="0" smtClean="0">
                <a:latin typeface="Times New Roman" pitchFamily="18" charset="0"/>
                <a:cs typeface="Times New Roman" pitchFamily="18" charset="0"/>
              </a:rPr>
              <a:t>Nursing station is not located centrally or on one corner of ward for the direct observation and monitoring. </a:t>
            </a:r>
          </a:p>
          <a:p>
            <a:pPr lvl="0"/>
            <a:r>
              <a:rPr lang="en-US" sz="2000" dirty="0" smtClean="0">
                <a:latin typeface="Times New Roman" pitchFamily="18" charset="0"/>
                <a:cs typeface="Times New Roman" pitchFamily="18" charset="0"/>
              </a:rPr>
              <a:t>Standard formats such as history sheet, consultant notes, Nursing notes, Medication chart, TPR chart, Investigation chart, consent form not available.</a:t>
            </a:r>
          </a:p>
          <a:p>
            <a:pPr lvl="0"/>
            <a:r>
              <a:rPr lang="en-US" sz="2000" dirty="0" smtClean="0">
                <a:latin typeface="Times New Roman" pitchFamily="18" charset="0"/>
                <a:cs typeface="Times New Roman" pitchFamily="18" charset="0"/>
              </a:rPr>
              <a:t>Beds are cluttered together.</a:t>
            </a:r>
          </a:p>
          <a:p>
            <a:pPr lvl="0"/>
            <a:r>
              <a:rPr lang="en-US" sz="2000" dirty="0" smtClean="0">
                <a:latin typeface="Times New Roman" pitchFamily="18" charset="0"/>
                <a:cs typeface="Times New Roman" pitchFamily="18" charset="0"/>
              </a:rPr>
              <a:t>Bed railings are not available in the wards.</a:t>
            </a:r>
          </a:p>
          <a:p>
            <a:pPr lvl="0"/>
            <a:r>
              <a:rPr lang="en-US" sz="2000" dirty="0" smtClean="0">
                <a:latin typeface="Times New Roman" pitchFamily="18" charset="0"/>
                <a:cs typeface="Times New Roman" pitchFamily="18" charset="0"/>
              </a:rPr>
              <a:t>Bed side lockers are not provided to keep medicines.</a:t>
            </a:r>
          </a:p>
          <a:p>
            <a:pPr lvl="0"/>
            <a:r>
              <a:rPr lang="en-US" sz="2000" dirty="0" smtClean="0">
                <a:latin typeface="Times New Roman" pitchFamily="18" charset="0"/>
                <a:cs typeface="Times New Roman" pitchFamily="18" charset="0"/>
              </a:rPr>
              <a:t>IV stands are not available in adequate number.</a:t>
            </a:r>
          </a:p>
          <a:p>
            <a:pPr lvl="0"/>
            <a:r>
              <a:rPr lang="en-US" sz="2000" dirty="0" smtClean="0">
                <a:latin typeface="Times New Roman" pitchFamily="18" charset="0"/>
                <a:cs typeface="Times New Roman" pitchFamily="18" charset="0"/>
              </a:rPr>
              <a:t>Color coded bins for BMW segregation is not provided in the wards.</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0132"/>
          <p:cNvPicPr>
            <a:picLocks noGrp="1"/>
          </p:cNvPicPr>
          <p:nvPr>
            <p:ph idx="1"/>
          </p:nvPr>
        </p:nvPicPr>
        <p:blipFill>
          <a:blip r:embed="rId2"/>
          <a:srcRect/>
          <a:stretch>
            <a:fillRect/>
          </a:stretch>
        </p:blipFill>
        <p:spPr bwMode="auto">
          <a:xfrm>
            <a:off x="0" y="914400"/>
            <a:ext cx="3124200" cy="2209800"/>
          </a:xfrm>
          <a:prstGeom prst="rect">
            <a:avLst/>
          </a:prstGeom>
          <a:noFill/>
          <a:ln w="9525">
            <a:noFill/>
            <a:miter lim="800000"/>
            <a:headEnd/>
            <a:tailEnd/>
          </a:ln>
        </p:spPr>
      </p:pic>
      <p:pic>
        <p:nvPicPr>
          <p:cNvPr id="5" name="Picture 4" descr="Photo-0136"/>
          <p:cNvPicPr/>
          <p:nvPr/>
        </p:nvPicPr>
        <p:blipFill>
          <a:blip r:embed="rId3"/>
          <a:srcRect/>
          <a:stretch>
            <a:fillRect/>
          </a:stretch>
        </p:blipFill>
        <p:spPr bwMode="auto">
          <a:xfrm>
            <a:off x="3124200" y="914400"/>
            <a:ext cx="3012440" cy="2209800"/>
          </a:xfrm>
          <a:prstGeom prst="rect">
            <a:avLst/>
          </a:prstGeom>
          <a:noFill/>
          <a:ln w="9525">
            <a:noFill/>
            <a:miter lim="800000"/>
            <a:headEnd/>
            <a:tailEnd/>
          </a:ln>
        </p:spPr>
      </p:pic>
      <p:pic>
        <p:nvPicPr>
          <p:cNvPr id="6" name="Picture 5" descr="Photo-0214"/>
          <p:cNvPicPr/>
          <p:nvPr/>
        </p:nvPicPr>
        <p:blipFill>
          <a:blip r:embed="rId4"/>
          <a:srcRect/>
          <a:stretch>
            <a:fillRect/>
          </a:stretch>
        </p:blipFill>
        <p:spPr bwMode="auto">
          <a:xfrm>
            <a:off x="6096000" y="914400"/>
            <a:ext cx="3048000" cy="2209800"/>
          </a:xfrm>
          <a:prstGeom prst="rect">
            <a:avLst/>
          </a:prstGeom>
          <a:noFill/>
          <a:ln w="9525">
            <a:noFill/>
            <a:miter lim="800000"/>
            <a:headEnd/>
            <a:tailEnd/>
          </a:ln>
        </p:spPr>
      </p:pic>
      <p:pic>
        <p:nvPicPr>
          <p:cNvPr id="7" name="Picture 6" descr="Photo-0215"/>
          <p:cNvPicPr/>
          <p:nvPr/>
        </p:nvPicPr>
        <p:blipFill>
          <a:blip r:embed="rId5"/>
          <a:srcRect/>
          <a:stretch>
            <a:fillRect/>
          </a:stretch>
        </p:blipFill>
        <p:spPr bwMode="auto">
          <a:xfrm>
            <a:off x="0" y="3810000"/>
            <a:ext cx="3048000" cy="2209800"/>
          </a:xfrm>
          <a:prstGeom prst="rect">
            <a:avLst/>
          </a:prstGeom>
          <a:noFill/>
          <a:ln w="9525">
            <a:noFill/>
            <a:miter lim="800000"/>
            <a:headEnd/>
            <a:tailEnd/>
          </a:ln>
        </p:spPr>
      </p:pic>
      <p:pic>
        <p:nvPicPr>
          <p:cNvPr id="8" name="Picture 2" descr="D:\images.jpg"/>
          <p:cNvPicPr>
            <a:picLocks noChangeAspect="1" noChangeArrowheads="1"/>
          </p:cNvPicPr>
          <p:nvPr/>
        </p:nvPicPr>
        <p:blipFill>
          <a:blip r:embed="rId6"/>
          <a:srcRect/>
          <a:stretch>
            <a:fillRect/>
          </a:stretch>
        </p:blipFill>
        <p:spPr bwMode="auto">
          <a:xfrm>
            <a:off x="0" y="0"/>
            <a:ext cx="1489075" cy="971817"/>
          </a:xfrm>
          <a:prstGeom prst="rect">
            <a:avLst/>
          </a:prstGeom>
          <a:noFill/>
        </p:spPr>
      </p:pic>
      <p:pic>
        <p:nvPicPr>
          <p:cNvPr id="9" name="Content Placeholder 3" descr="Photo-0221"/>
          <p:cNvPicPr>
            <a:picLocks/>
          </p:cNvPicPr>
          <p:nvPr/>
        </p:nvPicPr>
        <p:blipFill>
          <a:blip r:embed="rId7"/>
          <a:srcRect/>
          <a:stretch>
            <a:fillRect/>
          </a:stretch>
        </p:blipFill>
        <p:spPr bwMode="auto">
          <a:xfrm>
            <a:off x="3048000" y="3810000"/>
            <a:ext cx="3048000" cy="2209800"/>
          </a:xfrm>
          <a:prstGeom prst="rect">
            <a:avLst/>
          </a:prstGeom>
          <a:noFill/>
          <a:ln w="9525">
            <a:noFill/>
            <a:miter lim="800000"/>
            <a:headEnd/>
            <a:tailEnd/>
          </a:ln>
        </p:spPr>
      </p:pic>
      <p:pic>
        <p:nvPicPr>
          <p:cNvPr id="10" name="Picture 9" descr="Photo-0220"/>
          <p:cNvPicPr/>
          <p:nvPr/>
        </p:nvPicPr>
        <p:blipFill>
          <a:blip r:embed="rId8"/>
          <a:srcRect/>
          <a:stretch>
            <a:fillRect/>
          </a:stretch>
        </p:blipFill>
        <p:spPr bwMode="auto">
          <a:xfrm>
            <a:off x="6096000" y="3810000"/>
            <a:ext cx="3048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of Emergency department</a:t>
            </a:r>
            <a:endParaRPr lang="en-US" dirty="0"/>
          </a:p>
        </p:txBody>
      </p:sp>
      <p:sp>
        <p:nvSpPr>
          <p:cNvPr id="3" name="Content Placeholder 2"/>
          <p:cNvSpPr>
            <a:spLocks noGrp="1"/>
          </p:cNvSpPr>
          <p:nvPr>
            <p:ph idx="1"/>
          </p:nvPr>
        </p:nvSpPr>
        <p:spPr/>
        <p:txBody>
          <a:bodyPr/>
          <a:lstStyle/>
          <a:p>
            <a:r>
              <a:rPr lang="en-US" sz="2000" dirty="0" smtClean="0"/>
              <a:t>The emergency department has one entrance zone and one exit zone and one consultation chamber area with waiting area of the patients. </a:t>
            </a:r>
          </a:p>
          <a:p>
            <a:r>
              <a:rPr lang="en-US" sz="2000" dirty="0" smtClean="0"/>
              <a:t>In emergency department one medical officer present all the time. </a:t>
            </a:r>
          </a:p>
          <a:p>
            <a:r>
              <a:rPr lang="en-US" sz="2000" dirty="0" smtClean="0"/>
              <a:t>It has separate building.</a:t>
            </a:r>
          </a:p>
          <a:p>
            <a:r>
              <a:rPr lang="en-US" sz="2000" dirty="0" smtClean="0"/>
              <a:t>It is working round the clock 24X7. </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 of emergency</a:t>
            </a:r>
            <a:endParaRPr lang="en-US" dirty="0"/>
          </a:p>
        </p:txBody>
      </p:sp>
      <p:sp>
        <p:nvSpPr>
          <p:cNvPr id="3" name="Content Placeholder 2"/>
          <p:cNvSpPr>
            <a:spLocks noGrp="1"/>
          </p:cNvSpPr>
          <p:nvPr>
            <p:ph idx="1"/>
          </p:nvPr>
        </p:nvSpPr>
        <p:spPr>
          <a:xfrm>
            <a:off x="838200" y="2590800"/>
            <a:ext cx="7693025" cy="2514600"/>
          </a:xfrm>
        </p:spPr>
        <p:txBody>
          <a:bodyPr/>
          <a:lstStyle/>
          <a:p>
            <a:pPr lvl="0"/>
            <a:r>
              <a:rPr lang="en-US" sz="2400" dirty="0" smtClean="0">
                <a:latin typeface="Times New Roman" pitchFamily="18" charset="0"/>
                <a:cs typeface="Times New Roman" pitchFamily="18" charset="0"/>
              </a:rPr>
              <a:t>Providing immediate care and stabilizing the patient</a:t>
            </a:r>
          </a:p>
          <a:p>
            <a:pPr lvl="0"/>
            <a:r>
              <a:rPr lang="en-US" sz="2400" dirty="0" smtClean="0">
                <a:latin typeface="Times New Roman" pitchFamily="18" charset="0"/>
                <a:cs typeface="Times New Roman" pitchFamily="18" charset="0"/>
              </a:rPr>
              <a:t>Admission to IPD</a:t>
            </a:r>
          </a:p>
          <a:p>
            <a:pPr lvl="0"/>
            <a:r>
              <a:rPr lang="en-US" sz="2400" dirty="0" smtClean="0">
                <a:latin typeface="Times New Roman" pitchFamily="18" charset="0"/>
                <a:cs typeface="Times New Roman" pitchFamily="18" charset="0"/>
              </a:rPr>
              <a:t>Referral of patients to higher medical Institutions</a:t>
            </a:r>
          </a:p>
          <a:p>
            <a:pPr lvl="0"/>
            <a:r>
              <a:rPr lang="en-US" sz="2400" dirty="0" smtClean="0">
                <a:latin typeface="Times New Roman" pitchFamily="18" charset="0"/>
                <a:cs typeface="Times New Roman" pitchFamily="18" charset="0"/>
              </a:rPr>
              <a:t>Accepting referred patients from other hospitals</a:t>
            </a:r>
          </a:p>
          <a:p>
            <a:pPr lvl="0"/>
            <a:r>
              <a:rPr lang="en-US" sz="2400" dirty="0" smtClean="0">
                <a:latin typeface="Times New Roman" pitchFamily="18" charset="0"/>
                <a:cs typeface="Times New Roman" pitchFamily="18" charset="0"/>
              </a:rPr>
              <a:t>Providing immediate medical and surgical intervention.</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Responsible person</a:t>
            </a:r>
            <a:endParaRPr lang="en-US" dirty="0"/>
          </a:p>
        </p:txBody>
      </p:sp>
      <p:sp>
        <p:nvSpPr>
          <p:cNvPr id="3" name="Content Placeholder 2"/>
          <p:cNvSpPr>
            <a:spLocks noGrp="1"/>
          </p:cNvSpPr>
          <p:nvPr>
            <p:ph idx="1"/>
          </p:nvPr>
        </p:nvSpPr>
        <p:spPr/>
        <p:txBody>
          <a:bodyPr/>
          <a:lstStyle/>
          <a:p>
            <a:r>
              <a:rPr lang="en-US" dirty="0" smtClean="0"/>
              <a:t>Emergency:  Emergency team</a:t>
            </a:r>
          </a:p>
          <a:p>
            <a:pPr>
              <a:buNone/>
            </a:pPr>
            <a:endParaRPr lang="en-US" dirty="0" smtClean="0"/>
          </a:p>
          <a:p>
            <a:r>
              <a:rPr lang="en-US" dirty="0" smtClean="0"/>
              <a:t>Disaster:  DS/Senior Medical Officer, supported by all hospital staff and doctors.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endParaRPr lang="en-US" dirty="0" smtClean="0">
              <a:latin typeface="Times New Roman" pitchFamily="18" charset="0"/>
              <a:cs typeface="Times New Roman" pitchFamily="18" charset="0"/>
            </a:endParaRPr>
          </a:p>
          <a:p>
            <a:pPr algn="just"/>
            <a:r>
              <a:rPr lang="en-US" sz="2400" dirty="0" smtClean="0">
                <a:solidFill>
                  <a:srgbClr val="000000"/>
                </a:solidFill>
                <a:latin typeface="Times New Roman" pitchFamily="18" charset="0"/>
                <a:cs typeface="Times New Roman" pitchFamily="18" charset="0"/>
              </a:rPr>
              <a:t>Currently above 70 projects are running in different parts of India in different area. </a:t>
            </a:r>
          </a:p>
          <a:p>
            <a:pPr algn="just"/>
            <a:endParaRPr lang="en-US" sz="2400" dirty="0" smtClean="0">
              <a:solidFill>
                <a:srgbClr val="000000"/>
              </a:solidFill>
              <a:latin typeface="Times New Roman" pitchFamily="18" charset="0"/>
              <a:cs typeface="Times New Roman" pitchFamily="18" charset="0"/>
            </a:endParaRPr>
          </a:p>
          <a:p>
            <a:pPr algn="just"/>
            <a:r>
              <a:rPr lang="en-US" sz="2400" dirty="0" smtClean="0">
                <a:solidFill>
                  <a:srgbClr val="000000"/>
                </a:solidFill>
                <a:latin typeface="Times New Roman" pitchFamily="18" charset="0"/>
                <a:cs typeface="Times New Roman" pitchFamily="18" charset="0"/>
              </a:rPr>
              <a:t>In Bihar, it is manly working for the ISO accreditation </a:t>
            </a:r>
            <a:r>
              <a:rPr lang="en-US" sz="2400" smtClean="0">
                <a:solidFill>
                  <a:srgbClr val="000000"/>
                </a:solidFill>
                <a:latin typeface="Times New Roman" pitchFamily="18" charset="0"/>
                <a:cs typeface="Times New Roman" pitchFamily="18" charset="0"/>
              </a:rPr>
              <a:t>for implementation </a:t>
            </a:r>
            <a:r>
              <a:rPr lang="en-US" sz="2400" dirty="0" smtClean="0">
                <a:solidFill>
                  <a:srgbClr val="000000"/>
                </a:solidFill>
                <a:latin typeface="Times New Roman" pitchFamily="18" charset="0"/>
                <a:cs typeface="Times New Roman" pitchFamily="18" charset="0"/>
              </a:rPr>
              <a:t>of QMS District Hospitals and Primary Health Centers of several districts.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a:t>
            </a:r>
            <a:endParaRPr lang="en-US" dirty="0"/>
          </a:p>
        </p:txBody>
      </p:sp>
      <p:graphicFrame>
        <p:nvGraphicFramePr>
          <p:cNvPr id="4" name="Table 3"/>
          <p:cNvGraphicFramePr>
            <a:graphicFrameLocks noGrp="1"/>
          </p:cNvGraphicFramePr>
          <p:nvPr/>
        </p:nvGraphicFramePr>
        <p:xfrm>
          <a:off x="838201" y="2362200"/>
          <a:ext cx="7772400" cy="4469130"/>
        </p:xfrm>
        <a:graphic>
          <a:graphicData uri="http://schemas.openxmlformats.org/drawingml/2006/table">
            <a:tbl>
              <a:tblPr/>
              <a:tblGrid>
                <a:gridCol w="2387301"/>
                <a:gridCol w="154251"/>
                <a:gridCol w="5230848"/>
              </a:tblGrid>
              <a:tr h="262474">
                <a:tc gridSpan="2">
                  <a:txBody>
                    <a:bodyPr/>
                    <a:lstStyle/>
                    <a:p>
                      <a:pPr marL="0" marR="0">
                        <a:lnSpc>
                          <a:spcPct val="115000"/>
                        </a:lnSpc>
                        <a:spcBef>
                          <a:spcPts val="0"/>
                        </a:spcBef>
                        <a:spcAft>
                          <a:spcPts val="0"/>
                        </a:spcAft>
                      </a:pPr>
                      <a:r>
                        <a:rPr lang="en-US" sz="1700" b="1">
                          <a:latin typeface="Times New Roman"/>
                          <a:ea typeface="Times New Roman"/>
                          <a:cs typeface="Times New Roman"/>
                        </a:rPr>
                        <a:t>Gap ID No</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700" b="1">
                          <a:latin typeface="Times New Roman"/>
                          <a:ea typeface="Times New Roman"/>
                          <a:cs typeface="Times New Roman"/>
                        </a:rPr>
                        <a:t>EMER001</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42717">
                <a:tc gridSpan="3">
                  <a:txBody>
                    <a:bodyPr/>
                    <a:lstStyle/>
                    <a:p>
                      <a:pPr marL="0" marR="0">
                        <a:lnSpc>
                          <a:spcPct val="115000"/>
                        </a:lnSpc>
                        <a:spcBef>
                          <a:spcPts val="0"/>
                        </a:spcBef>
                        <a:spcAft>
                          <a:spcPts val="0"/>
                        </a:spcAft>
                      </a:pPr>
                      <a:r>
                        <a:rPr lang="en-US" sz="1700" b="1">
                          <a:latin typeface="Times New Roman"/>
                          <a:ea typeface="Times New Roman"/>
                          <a:cs typeface="Times New Roman"/>
                        </a:rPr>
                        <a:t>Gap Statement: </a:t>
                      </a:r>
                      <a:r>
                        <a:rPr lang="en-US" sz="1700">
                          <a:latin typeface="Times New Roman"/>
                          <a:ea typeface="Times New Roman"/>
                          <a:cs typeface="Times New Roman"/>
                        </a:rPr>
                        <a:t> Non availability of Ambulance control room for effective patient transport.</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504417">
                <a:tc gridSpan="3">
                  <a:txBody>
                    <a:bodyPr/>
                    <a:lstStyle/>
                    <a:p>
                      <a:pPr marL="0" marR="0">
                        <a:lnSpc>
                          <a:spcPct val="115000"/>
                        </a:lnSpc>
                        <a:spcBef>
                          <a:spcPts val="0"/>
                        </a:spcBef>
                        <a:spcAft>
                          <a:spcPts val="0"/>
                        </a:spcAft>
                      </a:pPr>
                      <a:r>
                        <a:rPr lang="en-US" sz="1700" b="1" dirty="0">
                          <a:latin typeface="Times New Roman"/>
                          <a:ea typeface="Times New Roman"/>
                          <a:cs typeface="Times New Roman"/>
                        </a:rPr>
                        <a:t>Rationale / Explanation:</a:t>
                      </a:r>
                      <a:endParaRPr lang="en-US" sz="1700" dirty="0">
                        <a:latin typeface="Calibri"/>
                        <a:ea typeface="Times New Roman"/>
                        <a:cs typeface="Times New Roman"/>
                      </a:endParaRPr>
                    </a:p>
                    <a:p>
                      <a:pPr marL="342900" marR="0" lvl="0" indent="-342900">
                        <a:lnSpc>
                          <a:spcPct val="115000"/>
                        </a:lnSpc>
                        <a:spcBef>
                          <a:spcPts val="0"/>
                        </a:spcBef>
                        <a:spcAft>
                          <a:spcPts val="0"/>
                        </a:spcAft>
                        <a:buFont typeface="Symbol"/>
                        <a:buChar char=""/>
                        <a:tabLst>
                          <a:tab pos="457200" algn="l"/>
                        </a:tabLst>
                      </a:pPr>
                      <a:r>
                        <a:rPr lang="en-US" sz="1700" dirty="0">
                          <a:latin typeface="Times New Roman"/>
                          <a:ea typeface="Times New Roman"/>
                          <a:cs typeface="Times New Roman"/>
                        </a:rPr>
                        <a:t>There is no one In-charge of ambulance for smooth coordination.</a:t>
                      </a:r>
                      <a:endParaRPr lang="en-US" sz="1700" dirty="0">
                        <a:latin typeface="Calibri"/>
                        <a:ea typeface="Times New Roman"/>
                        <a:cs typeface="Times New Roman"/>
                      </a:endParaRPr>
                    </a:p>
                    <a:p>
                      <a:pPr marL="342900" marR="0" lvl="0" indent="-342900">
                        <a:lnSpc>
                          <a:spcPct val="115000"/>
                        </a:lnSpc>
                        <a:spcBef>
                          <a:spcPts val="0"/>
                        </a:spcBef>
                        <a:spcAft>
                          <a:spcPts val="0"/>
                        </a:spcAft>
                        <a:buFont typeface="Symbol"/>
                        <a:buChar char=""/>
                        <a:tabLst>
                          <a:tab pos="457200" algn="l"/>
                        </a:tabLst>
                      </a:pPr>
                      <a:r>
                        <a:rPr lang="en-US" sz="1700" dirty="0">
                          <a:latin typeface="Times New Roman"/>
                          <a:ea typeface="Times New Roman"/>
                          <a:cs typeface="Times New Roman"/>
                        </a:rPr>
                        <a:t>The patient has to call 108 ambulance service himself to avail the service. 108 services provide both ACLS and BLS ambulance.</a:t>
                      </a:r>
                      <a:endParaRPr lang="en-US" sz="1700" dirty="0">
                        <a:latin typeface="Calibri"/>
                        <a:ea typeface="Times New Roman"/>
                        <a:cs typeface="Times New Roman"/>
                      </a:endParaRPr>
                    </a:p>
                    <a:p>
                      <a:pPr marL="342900" marR="0" lvl="0" indent="-342900">
                        <a:lnSpc>
                          <a:spcPct val="115000"/>
                        </a:lnSpc>
                        <a:spcBef>
                          <a:spcPts val="0"/>
                        </a:spcBef>
                        <a:spcAft>
                          <a:spcPts val="0"/>
                        </a:spcAft>
                        <a:buFont typeface="Symbol"/>
                        <a:buChar char=""/>
                      </a:pPr>
                      <a:r>
                        <a:rPr lang="en-US" sz="1700" dirty="0">
                          <a:latin typeface="Times New Roman"/>
                          <a:ea typeface="Times New Roman"/>
                          <a:cs typeface="Times New Roman"/>
                        </a:rPr>
                        <a:t>Hospitals own ambulances are also in working condition. There are two BLS ambulance of hospital.</a:t>
                      </a:r>
                      <a:endParaRPr lang="en-US" sz="1700" dirty="0">
                        <a:latin typeface="Calibri"/>
                        <a:ea typeface="Times New Roman"/>
                        <a:cs typeface="Times New Roman"/>
                      </a:endParaRPr>
                    </a:p>
                    <a:p>
                      <a:pPr marL="342900" marR="0" lvl="0" indent="-342900">
                        <a:lnSpc>
                          <a:spcPct val="115000"/>
                        </a:lnSpc>
                        <a:spcBef>
                          <a:spcPts val="0"/>
                        </a:spcBef>
                        <a:spcAft>
                          <a:spcPts val="0"/>
                        </a:spcAft>
                        <a:buFont typeface="Symbol"/>
                        <a:buChar char=""/>
                      </a:pPr>
                      <a:r>
                        <a:rPr lang="en-US" sz="1700" dirty="0">
                          <a:latin typeface="Times New Roman"/>
                          <a:ea typeface="Times New Roman"/>
                          <a:cs typeface="Times New Roman"/>
                        </a:rPr>
                        <a:t>Hospital ambulance service is controlled by DS of the hospital.</a:t>
                      </a:r>
                      <a:endParaRPr lang="en-US" sz="1700" dirty="0">
                        <a:latin typeface="Calibri"/>
                        <a:ea typeface="Times New Roman"/>
                        <a:cs typeface="Times New Roman"/>
                      </a:endParaRPr>
                    </a:p>
                    <a:p>
                      <a:pPr marL="342900" marR="0" lvl="0" indent="-342900">
                        <a:lnSpc>
                          <a:spcPct val="115000"/>
                        </a:lnSpc>
                        <a:spcBef>
                          <a:spcPts val="0"/>
                        </a:spcBef>
                        <a:spcAft>
                          <a:spcPts val="0"/>
                        </a:spcAft>
                        <a:buFont typeface="Symbol"/>
                        <a:buChar char=""/>
                      </a:pPr>
                      <a:r>
                        <a:rPr lang="en-US" sz="1700" dirty="0">
                          <a:latin typeface="Times New Roman"/>
                          <a:ea typeface="Times New Roman"/>
                          <a:cs typeface="Times New Roman"/>
                        </a:rPr>
                        <a:t>According to the patient requirement DS authorizes the request and informs the ambulance driver for patient pick and drop.</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42717">
                <a:tc gridSpan="2">
                  <a:txBody>
                    <a:bodyPr/>
                    <a:lstStyle/>
                    <a:p>
                      <a:pPr marL="0" marR="0">
                        <a:lnSpc>
                          <a:spcPct val="115000"/>
                        </a:lnSpc>
                        <a:spcBef>
                          <a:spcPts val="0"/>
                        </a:spcBef>
                        <a:spcAft>
                          <a:spcPts val="0"/>
                        </a:spcAft>
                      </a:pPr>
                      <a:r>
                        <a:rPr lang="en-US" sz="1700" b="1">
                          <a:latin typeface="Times New Roman"/>
                          <a:ea typeface="Times New Roman"/>
                          <a:cs typeface="Times New Roman"/>
                        </a:rPr>
                        <a:t>Gap Classification</a:t>
                      </a:r>
                      <a:endParaRPr lang="en-US" sz="1700">
                        <a:latin typeface="Calibri"/>
                        <a:ea typeface="Times New Roman"/>
                        <a:cs typeface="Times New Roman"/>
                      </a:endParaRPr>
                    </a:p>
                    <a:p>
                      <a:pPr marL="0" marR="0">
                        <a:lnSpc>
                          <a:spcPct val="115000"/>
                        </a:lnSpc>
                        <a:spcBef>
                          <a:spcPts val="0"/>
                        </a:spcBef>
                        <a:spcAft>
                          <a:spcPts val="0"/>
                        </a:spcAft>
                      </a:pPr>
                      <a:r>
                        <a:rPr lang="en-US" sz="1700" b="1">
                          <a:latin typeface="Times New Roman"/>
                          <a:ea typeface="Times New Roman"/>
                          <a:cs typeface="Times New Roman"/>
                        </a:rPr>
                        <a:t>Structure</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700" b="1">
                          <a:latin typeface="Times New Roman"/>
                          <a:ea typeface="Times New Roman"/>
                          <a:cs typeface="Times New Roman"/>
                        </a:rPr>
                        <a:t>*Gap Severity Rating   </a:t>
                      </a:r>
                      <a:endParaRPr lang="en-US" sz="1700">
                        <a:latin typeface="Calibri"/>
                        <a:ea typeface="Times New Roman"/>
                        <a:cs typeface="Times New Roman"/>
                      </a:endParaRPr>
                    </a:p>
                    <a:p>
                      <a:pPr marL="0" marR="0">
                        <a:lnSpc>
                          <a:spcPct val="115000"/>
                        </a:lnSpc>
                        <a:spcBef>
                          <a:spcPts val="0"/>
                        </a:spcBef>
                        <a:spcAft>
                          <a:spcPts val="0"/>
                        </a:spcAft>
                      </a:pPr>
                      <a:r>
                        <a:rPr lang="en-US" sz="1700" b="1">
                          <a:latin typeface="Times New Roman"/>
                          <a:ea typeface="Times New Roman"/>
                          <a:cs typeface="Times New Roman"/>
                        </a:rPr>
                        <a:t>Medium</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62474">
                <a:tc>
                  <a:txBody>
                    <a:bodyPr/>
                    <a:lstStyle/>
                    <a:p>
                      <a:pPr marL="0" marR="0">
                        <a:lnSpc>
                          <a:spcPct val="115000"/>
                        </a:lnSpc>
                        <a:spcBef>
                          <a:spcPts val="0"/>
                        </a:spcBef>
                        <a:spcAft>
                          <a:spcPts val="0"/>
                        </a:spcAft>
                      </a:pPr>
                      <a:r>
                        <a:rPr lang="en-US" sz="1700" b="1">
                          <a:latin typeface="Times New Roman"/>
                          <a:ea typeface="Times New Roman"/>
                          <a:cs typeface="Times New Roman"/>
                        </a:rPr>
                        <a:t>Gap Reference</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700" b="1" dirty="0">
                          <a:latin typeface="Times New Roman"/>
                          <a:ea typeface="Times New Roman"/>
                          <a:cs typeface="Times New Roman"/>
                        </a:rPr>
                        <a:t>IPHS 7.8.1 (IX), ISO 9001: 2008 6.3 (c)</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14400" y="2362200"/>
          <a:ext cx="7924800" cy="4114801"/>
        </p:xfrm>
        <a:graphic>
          <a:graphicData uri="http://schemas.openxmlformats.org/drawingml/2006/table">
            <a:tbl>
              <a:tblPr/>
              <a:tblGrid>
                <a:gridCol w="2588393"/>
                <a:gridCol w="159618"/>
                <a:gridCol w="5176789"/>
              </a:tblGrid>
              <a:tr h="496284">
                <a:tc gridSpan="2">
                  <a:txBody>
                    <a:bodyPr/>
                    <a:lstStyle/>
                    <a:p>
                      <a:pPr marL="0" marR="0">
                        <a:lnSpc>
                          <a:spcPct val="115000"/>
                        </a:lnSpc>
                        <a:spcBef>
                          <a:spcPts val="0"/>
                        </a:spcBef>
                        <a:spcAft>
                          <a:spcPts val="0"/>
                        </a:spcAft>
                      </a:pPr>
                      <a:r>
                        <a:rPr lang="en-US" sz="2000" b="1">
                          <a:latin typeface="Times New Roman"/>
                          <a:ea typeface="Times New Roman"/>
                          <a:cs typeface="Times New Roman"/>
                        </a:rPr>
                        <a:t>Gap ID No</a:t>
                      </a:r>
                      <a:endParaRPr lang="en-US" sz="20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2000" b="1">
                          <a:latin typeface="Times New Roman"/>
                          <a:ea typeface="Times New Roman"/>
                          <a:cs typeface="Times New Roman"/>
                        </a:rPr>
                        <a:t>EMER002</a:t>
                      </a:r>
                      <a:endParaRPr lang="en-US" sz="20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66411">
                <a:tc gridSpan="3">
                  <a:txBody>
                    <a:bodyPr/>
                    <a:lstStyle/>
                    <a:p>
                      <a:pPr marL="0" marR="0">
                        <a:lnSpc>
                          <a:spcPct val="115000"/>
                        </a:lnSpc>
                        <a:spcBef>
                          <a:spcPts val="0"/>
                        </a:spcBef>
                        <a:spcAft>
                          <a:spcPts val="0"/>
                        </a:spcAft>
                      </a:pPr>
                      <a:r>
                        <a:rPr lang="en-US" sz="2000" b="1">
                          <a:latin typeface="Times New Roman"/>
                          <a:ea typeface="Times New Roman"/>
                          <a:cs typeface="Times New Roman"/>
                        </a:rPr>
                        <a:t>Gap Statement:</a:t>
                      </a:r>
                      <a:r>
                        <a:rPr lang="en-US" sz="2000">
                          <a:latin typeface="Times New Roman"/>
                          <a:ea typeface="Times New Roman"/>
                          <a:cs typeface="Times New Roman"/>
                        </a:rPr>
                        <a:t>  Nursing staff is not posted in emergency</a:t>
                      </a:r>
                      <a:endParaRPr lang="en-US" sz="20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563255">
                <a:tc gridSpan="3">
                  <a:txBody>
                    <a:bodyPr/>
                    <a:lstStyle/>
                    <a:p>
                      <a:pPr marL="0" marR="0">
                        <a:lnSpc>
                          <a:spcPct val="115000"/>
                        </a:lnSpc>
                        <a:spcBef>
                          <a:spcPts val="0"/>
                        </a:spcBef>
                        <a:spcAft>
                          <a:spcPts val="0"/>
                        </a:spcAft>
                      </a:pPr>
                      <a:r>
                        <a:rPr lang="en-US" sz="2000" b="1">
                          <a:latin typeface="Times New Roman"/>
                          <a:ea typeface="Times New Roman"/>
                          <a:cs typeface="Times New Roman"/>
                        </a:rPr>
                        <a:t>Rationale / Explanation:</a:t>
                      </a:r>
                      <a:endParaRPr lang="en-US" sz="2000">
                        <a:latin typeface="Calibri"/>
                        <a:ea typeface="Times New Roman"/>
                        <a:cs typeface="Times New Roman"/>
                      </a:endParaRPr>
                    </a:p>
                    <a:p>
                      <a:pPr marL="342900" marR="0" lvl="0" indent="-342900">
                        <a:lnSpc>
                          <a:spcPct val="115000"/>
                        </a:lnSpc>
                        <a:spcBef>
                          <a:spcPts val="0"/>
                        </a:spcBef>
                        <a:spcAft>
                          <a:spcPts val="0"/>
                        </a:spcAft>
                        <a:buFont typeface="Symbol"/>
                        <a:buChar char=""/>
                        <a:tabLst>
                          <a:tab pos="457200" algn="l"/>
                        </a:tabLst>
                      </a:pPr>
                      <a:r>
                        <a:rPr lang="en-US" sz="2000">
                          <a:latin typeface="Times New Roman"/>
                          <a:ea typeface="Times New Roman"/>
                          <a:cs typeface="Times New Roman"/>
                        </a:rPr>
                        <a:t>Pharmacist and dressers are posted in the emergency department instead of nursing staff.</a:t>
                      </a:r>
                      <a:endParaRPr lang="en-US" sz="2000">
                        <a:latin typeface="Calibri"/>
                        <a:ea typeface="Times New Roman"/>
                        <a:cs typeface="Times New Roman"/>
                      </a:endParaRPr>
                    </a:p>
                    <a:p>
                      <a:pPr marL="342900" marR="0" lvl="0" indent="-342900">
                        <a:lnSpc>
                          <a:spcPct val="115000"/>
                        </a:lnSpc>
                        <a:spcBef>
                          <a:spcPts val="0"/>
                        </a:spcBef>
                        <a:spcAft>
                          <a:spcPts val="0"/>
                        </a:spcAft>
                        <a:buFont typeface="Symbol"/>
                        <a:buChar char=""/>
                        <a:tabLst>
                          <a:tab pos="457200" algn="l"/>
                        </a:tabLst>
                      </a:pPr>
                      <a:r>
                        <a:rPr lang="en-US" sz="2000">
                          <a:latin typeface="Times New Roman"/>
                          <a:ea typeface="Times New Roman"/>
                          <a:cs typeface="Times New Roman"/>
                        </a:rPr>
                        <a:t>No Nursing staff is posted in the department for the nursing care.</a:t>
                      </a:r>
                      <a:endParaRPr lang="en-US" sz="20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92567">
                <a:tc gridSpan="2">
                  <a:txBody>
                    <a:bodyPr/>
                    <a:lstStyle/>
                    <a:p>
                      <a:pPr marL="0" marR="0">
                        <a:lnSpc>
                          <a:spcPct val="115000"/>
                        </a:lnSpc>
                        <a:spcBef>
                          <a:spcPts val="0"/>
                        </a:spcBef>
                        <a:spcAft>
                          <a:spcPts val="0"/>
                        </a:spcAft>
                      </a:pPr>
                      <a:r>
                        <a:rPr lang="en-US" sz="2000" b="1">
                          <a:latin typeface="Times New Roman"/>
                          <a:ea typeface="Times New Roman"/>
                          <a:cs typeface="Times New Roman"/>
                        </a:rPr>
                        <a:t>Gap Classification</a:t>
                      </a:r>
                      <a:endParaRPr lang="en-US" sz="2000">
                        <a:latin typeface="Calibri"/>
                        <a:ea typeface="Times New Roman"/>
                        <a:cs typeface="Times New Roman"/>
                      </a:endParaRPr>
                    </a:p>
                    <a:p>
                      <a:pPr marL="0" marR="0">
                        <a:lnSpc>
                          <a:spcPct val="115000"/>
                        </a:lnSpc>
                        <a:spcBef>
                          <a:spcPts val="0"/>
                        </a:spcBef>
                        <a:spcAft>
                          <a:spcPts val="0"/>
                        </a:spcAft>
                      </a:pPr>
                      <a:r>
                        <a:rPr lang="en-US" sz="2000" b="1">
                          <a:latin typeface="Times New Roman"/>
                          <a:ea typeface="Times New Roman"/>
                          <a:cs typeface="Times New Roman"/>
                        </a:rPr>
                        <a:t>Process</a:t>
                      </a:r>
                      <a:endParaRPr lang="en-US" sz="20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2000" b="1" dirty="0">
                          <a:latin typeface="Times New Roman"/>
                          <a:ea typeface="Times New Roman"/>
                          <a:cs typeface="Times New Roman"/>
                        </a:rPr>
                        <a:t>*Gap Severity Rating</a:t>
                      </a:r>
                      <a:endParaRPr lang="en-US" sz="2000" dirty="0">
                        <a:latin typeface="Calibri"/>
                        <a:ea typeface="Times New Roman"/>
                        <a:cs typeface="Times New Roman"/>
                      </a:endParaRPr>
                    </a:p>
                    <a:p>
                      <a:pPr marL="0" marR="0">
                        <a:lnSpc>
                          <a:spcPct val="115000"/>
                        </a:lnSpc>
                        <a:spcBef>
                          <a:spcPts val="0"/>
                        </a:spcBef>
                        <a:spcAft>
                          <a:spcPts val="0"/>
                        </a:spcAft>
                      </a:pPr>
                      <a:r>
                        <a:rPr lang="en-US" sz="2000" b="1" dirty="0">
                          <a:latin typeface="Times New Roman"/>
                          <a:ea typeface="Times New Roman"/>
                          <a:cs typeface="Times New Roman"/>
                        </a:rPr>
                        <a:t>High</a:t>
                      </a:r>
                      <a:endParaRPr lang="en-US" sz="20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96284">
                <a:tc>
                  <a:txBody>
                    <a:bodyPr/>
                    <a:lstStyle/>
                    <a:p>
                      <a:pPr marL="0" marR="0">
                        <a:lnSpc>
                          <a:spcPct val="115000"/>
                        </a:lnSpc>
                        <a:spcBef>
                          <a:spcPts val="0"/>
                        </a:spcBef>
                        <a:spcAft>
                          <a:spcPts val="0"/>
                        </a:spcAft>
                      </a:pPr>
                      <a:r>
                        <a:rPr lang="en-US" sz="2000" b="1">
                          <a:latin typeface="Times New Roman"/>
                          <a:ea typeface="Times New Roman"/>
                          <a:cs typeface="Times New Roman"/>
                        </a:rPr>
                        <a:t>Gap Reference</a:t>
                      </a:r>
                      <a:endParaRPr lang="en-US" sz="20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2000" b="1" dirty="0">
                          <a:latin typeface="Times New Roman"/>
                          <a:ea typeface="Times New Roman"/>
                          <a:cs typeface="Times New Roman"/>
                        </a:rPr>
                        <a:t>IPHS 7.8.1.(V), ISO 9001: 2008 6.2.2 (a)</a:t>
                      </a:r>
                      <a:endParaRPr lang="en-US" sz="20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major findings in IPD</a:t>
            </a:r>
            <a:endParaRPr lang="en-US" dirty="0"/>
          </a:p>
        </p:txBody>
      </p:sp>
      <p:sp>
        <p:nvSpPr>
          <p:cNvPr id="3" name="Content Placeholder 2"/>
          <p:cNvSpPr>
            <a:spLocks noGrp="1"/>
          </p:cNvSpPr>
          <p:nvPr>
            <p:ph idx="1"/>
          </p:nvPr>
        </p:nvSpPr>
        <p:spPr/>
        <p:txBody>
          <a:bodyPr/>
          <a:lstStyle/>
          <a:p>
            <a:pPr lvl="0"/>
            <a:r>
              <a:rPr lang="en-US" sz="2000" dirty="0" smtClean="0">
                <a:latin typeface="Times New Roman" pitchFamily="18" charset="0"/>
                <a:cs typeface="Times New Roman" pitchFamily="18" charset="0"/>
              </a:rPr>
              <a:t>Emergency patient comes directly to emergency.</a:t>
            </a:r>
          </a:p>
          <a:p>
            <a:pPr lvl="0"/>
            <a:r>
              <a:rPr lang="en-US" sz="2000" dirty="0" smtClean="0">
                <a:latin typeface="Times New Roman" pitchFamily="18" charset="0"/>
                <a:cs typeface="Times New Roman" pitchFamily="18" charset="0"/>
              </a:rPr>
              <a:t>According to the nature of emergency cases doctors are called by staff that is looking after the emergency patient.</a:t>
            </a:r>
          </a:p>
          <a:p>
            <a:pPr lvl="0"/>
            <a:r>
              <a:rPr lang="en-US" sz="2000" dirty="0" smtClean="0">
                <a:latin typeface="Times New Roman" pitchFamily="18" charset="0"/>
                <a:cs typeface="Times New Roman" pitchFamily="18" charset="0"/>
              </a:rPr>
              <a:t>Nursing staff is not deputed in the emergency.</a:t>
            </a:r>
          </a:p>
          <a:p>
            <a:pPr lvl="0"/>
            <a:r>
              <a:rPr lang="en-US" sz="2000" dirty="0" smtClean="0">
                <a:latin typeface="Times New Roman" pitchFamily="18" charset="0"/>
                <a:cs typeface="Times New Roman" pitchFamily="18" charset="0"/>
              </a:rPr>
              <a:t>Nursing activity is done by dresser or pharmacist on duty in emergency.</a:t>
            </a:r>
          </a:p>
          <a:p>
            <a:pPr lvl="0"/>
            <a:r>
              <a:rPr lang="en-US" sz="2000" dirty="0" smtClean="0">
                <a:latin typeface="Times New Roman" pitchFamily="18" charset="0"/>
                <a:cs typeface="Times New Roman" pitchFamily="18" charset="0"/>
              </a:rPr>
              <a:t>There is no one In-charge of ambulance for smooth coordination.</a:t>
            </a:r>
          </a:p>
          <a:p>
            <a:r>
              <a:rPr lang="en-US" sz="2000" dirty="0" smtClean="0">
                <a:latin typeface="Times New Roman" pitchFamily="18" charset="0"/>
                <a:cs typeface="Times New Roman" pitchFamily="18" charset="0"/>
              </a:rPr>
              <a:t>The Emergency department physical infrastructure needs some maintenance. </a:t>
            </a:r>
          </a:p>
          <a:p>
            <a:r>
              <a:rPr lang="en-US" sz="2000" dirty="0" smtClean="0">
                <a:latin typeface="Times New Roman" pitchFamily="18" charset="0"/>
                <a:cs typeface="Times New Roman" pitchFamily="18" charset="0"/>
              </a:rPr>
              <a:t>emergency equipments are not present in emergency department according to the IPHS standards.</a:t>
            </a:r>
          </a:p>
          <a:p>
            <a:pPr lvl="0"/>
            <a:endParaRPr lang="en-US" sz="2000" dirty="0" smtClean="0">
              <a:latin typeface="Times New Roman" pitchFamily="18" charset="0"/>
              <a:cs typeface="Times New Roman" pitchFamily="18" charset="0"/>
            </a:endParaRP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0047"/>
          <p:cNvPicPr>
            <a:picLocks noGrp="1"/>
          </p:cNvPicPr>
          <p:nvPr>
            <p:ph idx="1"/>
          </p:nvPr>
        </p:nvPicPr>
        <p:blipFill>
          <a:blip r:embed="rId2"/>
          <a:srcRect/>
          <a:stretch>
            <a:fillRect/>
          </a:stretch>
        </p:blipFill>
        <p:spPr bwMode="auto">
          <a:xfrm>
            <a:off x="762000" y="1447800"/>
            <a:ext cx="3048000" cy="2286000"/>
          </a:xfrm>
          <a:prstGeom prst="rect">
            <a:avLst/>
          </a:prstGeom>
          <a:noFill/>
          <a:ln w="9525">
            <a:noFill/>
            <a:miter lim="800000"/>
            <a:headEnd/>
            <a:tailEnd/>
          </a:ln>
        </p:spPr>
      </p:pic>
      <p:pic>
        <p:nvPicPr>
          <p:cNvPr id="5" name="Picture 4" descr="Photo-0049"/>
          <p:cNvPicPr/>
          <p:nvPr/>
        </p:nvPicPr>
        <p:blipFill>
          <a:blip r:embed="rId3"/>
          <a:srcRect/>
          <a:stretch>
            <a:fillRect/>
          </a:stretch>
        </p:blipFill>
        <p:spPr bwMode="auto">
          <a:xfrm>
            <a:off x="5257800" y="1447800"/>
            <a:ext cx="3124200" cy="2286000"/>
          </a:xfrm>
          <a:prstGeom prst="rect">
            <a:avLst/>
          </a:prstGeom>
          <a:noFill/>
          <a:ln w="9525">
            <a:noFill/>
            <a:miter lim="800000"/>
            <a:headEnd/>
            <a:tailEnd/>
          </a:ln>
        </p:spPr>
      </p:pic>
      <p:pic>
        <p:nvPicPr>
          <p:cNvPr id="8" name="Picture 2" descr="D:\images.jpg"/>
          <p:cNvPicPr>
            <a:picLocks noChangeAspect="1" noChangeArrowheads="1"/>
          </p:cNvPicPr>
          <p:nvPr/>
        </p:nvPicPr>
        <p:blipFill>
          <a:blip r:embed="rId4"/>
          <a:srcRect/>
          <a:stretch>
            <a:fillRect/>
          </a:stretch>
        </p:blipFill>
        <p:spPr bwMode="auto">
          <a:xfrm>
            <a:off x="0" y="0"/>
            <a:ext cx="1489075" cy="971817"/>
          </a:xfrm>
          <a:prstGeom prst="rect">
            <a:avLst/>
          </a:prstGeom>
          <a:noFill/>
        </p:spPr>
      </p:pic>
      <p:pic>
        <p:nvPicPr>
          <p:cNvPr id="6" name="Content Placeholder 3" descr="Photo-0050"/>
          <p:cNvPicPr>
            <a:picLocks/>
          </p:cNvPicPr>
          <p:nvPr/>
        </p:nvPicPr>
        <p:blipFill>
          <a:blip r:embed="rId5"/>
          <a:srcRect/>
          <a:stretch>
            <a:fillRect/>
          </a:stretch>
        </p:blipFill>
        <p:spPr bwMode="auto">
          <a:xfrm>
            <a:off x="762000" y="4191000"/>
            <a:ext cx="3048000" cy="2286000"/>
          </a:xfrm>
          <a:prstGeom prst="rect">
            <a:avLst/>
          </a:prstGeom>
          <a:noFill/>
          <a:ln w="9525">
            <a:noFill/>
            <a:miter lim="800000"/>
            <a:headEnd/>
            <a:tailEnd/>
          </a:ln>
        </p:spPr>
      </p:pic>
      <p:pic>
        <p:nvPicPr>
          <p:cNvPr id="7" name="Picture 6" descr="Photo-0232"/>
          <p:cNvPicPr/>
          <p:nvPr/>
        </p:nvPicPr>
        <p:blipFill>
          <a:blip r:embed="rId6" cstate="print"/>
          <a:srcRect/>
          <a:stretch>
            <a:fillRect/>
          </a:stretch>
        </p:blipFill>
        <p:spPr bwMode="auto">
          <a:xfrm>
            <a:off x="5257800" y="4191000"/>
            <a:ext cx="31242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algn="just"/>
            <a:r>
              <a:rPr lang="en-US" sz="2000" dirty="0" smtClean="0">
                <a:solidFill>
                  <a:srgbClr val="000000"/>
                </a:solidFill>
                <a:latin typeface="Times New Roman" pitchFamily="18" charset="0"/>
                <a:cs typeface="Times New Roman" pitchFamily="18" charset="0"/>
              </a:rPr>
              <a:t>Gaps of all the departments are mainly process gaps.</a:t>
            </a:r>
          </a:p>
          <a:p>
            <a:pPr algn="just"/>
            <a:r>
              <a:rPr lang="en-US" sz="2000" dirty="0" smtClean="0">
                <a:solidFill>
                  <a:srgbClr val="000000"/>
                </a:solidFill>
                <a:latin typeface="Times New Roman" pitchFamily="18" charset="0"/>
                <a:cs typeface="Times New Roman" pitchFamily="18" charset="0"/>
              </a:rPr>
              <a:t>Some of those gaps are infrastructure, equipment and manpower gaps.</a:t>
            </a:r>
          </a:p>
          <a:p>
            <a:pPr algn="just"/>
            <a:r>
              <a:rPr lang="en-US" sz="2000" dirty="0" smtClean="0">
                <a:solidFill>
                  <a:srgbClr val="000000"/>
                </a:solidFill>
                <a:latin typeface="Times New Roman" pitchFamily="18" charset="0"/>
                <a:cs typeface="Times New Roman" pitchFamily="18" charset="0"/>
              </a:rPr>
              <a:t>Study also revealed that what specific and general action to be taken for full filling those gaps.</a:t>
            </a:r>
          </a:p>
          <a:p>
            <a:pPr algn="just"/>
            <a:r>
              <a:rPr lang="en-US" sz="2000" dirty="0" smtClean="0">
                <a:solidFill>
                  <a:srgbClr val="000000"/>
                </a:solidFill>
                <a:latin typeface="Times New Roman" pitchFamily="18" charset="0"/>
                <a:cs typeface="Times New Roman" pitchFamily="18" charset="0"/>
              </a:rPr>
              <a:t>What kind of trainings is required and will be given to the staff including nurses, housekeepers, ward boys and medical officers.</a:t>
            </a:r>
          </a:p>
          <a:p>
            <a:pPr algn="just"/>
            <a:r>
              <a:rPr lang="en-US" sz="2000" dirty="0" smtClean="0">
                <a:solidFill>
                  <a:srgbClr val="000000"/>
                </a:solidFill>
                <a:latin typeface="Times New Roman" pitchFamily="18" charset="0"/>
                <a:cs typeface="Times New Roman" pitchFamily="18" charset="0"/>
              </a:rPr>
              <a:t>The study revealed and find out the gaps which need to be full filled for the quality improvement of the district hospital, Muzaffarpur. </a:t>
            </a:r>
          </a:p>
          <a:p>
            <a:pPr algn="just"/>
            <a:r>
              <a:rPr lang="en-US" sz="2000" dirty="0" smtClean="0">
                <a:solidFill>
                  <a:srgbClr val="000000"/>
                </a:solidFill>
                <a:latin typeface="Times New Roman" pitchFamily="18" charset="0"/>
                <a:cs typeface="Times New Roman" pitchFamily="18" charset="0"/>
              </a:rPr>
              <a:t>By achieving the quality care services District Hospital is able get ISO 9001:2008 certification. </a:t>
            </a:r>
          </a:p>
          <a:p>
            <a:endParaRPr lang="en-US" sz="2000" dirty="0">
              <a:latin typeface="Times New Roman" pitchFamily="18" charset="0"/>
              <a:cs typeface="Times New Roman" pitchFamily="18" charset="0"/>
            </a:endParaRPr>
          </a:p>
        </p:txBody>
      </p:sp>
      <p:pic>
        <p:nvPicPr>
          <p:cNvPr id="4"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Recommendations</a:t>
            </a:r>
            <a:endParaRPr lang="en-US" dirty="0"/>
          </a:p>
        </p:txBody>
      </p:sp>
      <p:sp>
        <p:nvSpPr>
          <p:cNvPr id="3" name="Content Placeholder 2"/>
          <p:cNvSpPr>
            <a:spLocks noGrp="1"/>
          </p:cNvSpPr>
          <p:nvPr>
            <p:ph idx="1"/>
          </p:nvPr>
        </p:nvSpPr>
        <p:spPr/>
        <p:txBody>
          <a:bodyPr/>
          <a:lstStyle/>
          <a:p>
            <a:pPr>
              <a:buNone/>
            </a:pPr>
            <a:r>
              <a:rPr lang="en-US" sz="3200" dirty="0" smtClean="0">
                <a:solidFill>
                  <a:srgbClr val="000000"/>
                </a:solidFill>
                <a:latin typeface="Times New Roman" pitchFamily="18" charset="0"/>
                <a:cs typeface="Times New Roman" pitchFamily="18" charset="0"/>
              </a:rPr>
              <a:t>OPD</a:t>
            </a:r>
          </a:p>
          <a:p>
            <a:pPr>
              <a:buNone/>
            </a:pPr>
            <a:endParaRPr lang="en-US" sz="2000" dirty="0" smtClean="0">
              <a:solidFill>
                <a:srgbClr val="000000"/>
              </a:solidFill>
              <a:latin typeface="Times New Roman" pitchFamily="18" charset="0"/>
              <a:cs typeface="Times New Roman" pitchFamily="18" charset="0"/>
            </a:endParaRPr>
          </a:p>
          <a:p>
            <a:r>
              <a:rPr lang="en-US" sz="2000" dirty="0" smtClean="0">
                <a:solidFill>
                  <a:srgbClr val="000000"/>
                </a:solidFill>
                <a:latin typeface="Times New Roman" pitchFamily="18" charset="0"/>
                <a:cs typeface="Times New Roman" pitchFamily="18" charset="0"/>
              </a:rPr>
              <a:t>Arrangement of Drinking water facility, Disable friendly toilets, Wheel Chairs, stretcher and trolleys.</a:t>
            </a:r>
          </a:p>
          <a:p>
            <a:r>
              <a:rPr lang="en-US" sz="2000" dirty="0" smtClean="0">
                <a:solidFill>
                  <a:srgbClr val="000000"/>
                </a:solidFill>
                <a:latin typeface="Times New Roman" pitchFamily="18" charset="0"/>
                <a:cs typeface="Times New Roman" pitchFamily="18" charset="0"/>
              </a:rPr>
              <a:t>privacy should be maintained in the OPD chambers.</a:t>
            </a:r>
          </a:p>
          <a:p>
            <a:pPr lvl="0"/>
            <a:r>
              <a:rPr lang="en-US" sz="2000" dirty="0" smtClean="0">
                <a:solidFill>
                  <a:srgbClr val="000000"/>
                </a:solidFill>
                <a:latin typeface="Times New Roman" pitchFamily="18" charset="0"/>
                <a:cs typeface="Times New Roman" pitchFamily="18" charset="0"/>
              </a:rPr>
              <a:t>All patient care equipments and instruments to be provided in all patient care areas as per IPHS guidelines</a:t>
            </a:r>
          </a:p>
          <a:p>
            <a:r>
              <a:rPr lang="en-US" sz="2000" dirty="0" smtClean="0">
                <a:solidFill>
                  <a:srgbClr val="000000"/>
                </a:solidFill>
                <a:latin typeface="Times New Roman" pitchFamily="18" charset="0"/>
                <a:cs typeface="Times New Roman" pitchFamily="18" charset="0"/>
              </a:rPr>
              <a:t>Rights of the patients / Patients Charter to be displayed in area where it is fully visible and readable by public</a:t>
            </a:r>
          </a:p>
        </p:txBody>
      </p:sp>
      <p:pic>
        <p:nvPicPr>
          <p:cNvPr id="4"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buNone/>
            </a:pPr>
            <a:r>
              <a:rPr lang="en-US" sz="4000" dirty="0" smtClean="0">
                <a:solidFill>
                  <a:srgbClr val="000000"/>
                </a:solidFill>
              </a:rPr>
              <a:t>IPD</a:t>
            </a:r>
          </a:p>
          <a:p>
            <a:pPr algn="just"/>
            <a:r>
              <a:rPr lang="en-US" sz="2000" dirty="0" smtClean="0">
                <a:solidFill>
                  <a:srgbClr val="000000"/>
                </a:solidFill>
              </a:rPr>
              <a:t>The wards to be rearranged so as to provide adequate space for smooth movement. </a:t>
            </a:r>
          </a:p>
          <a:p>
            <a:pPr algn="just"/>
            <a:r>
              <a:rPr lang="en-US" sz="2000" dirty="0" smtClean="0">
                <a:solidFill>
                  <a:srgbClr val="000000"/>
                </a:solidFill>
              </a:rPr>
              <a:t>Proper locker for keeping the medicines in the IPD.</a:t>
            </a:r>
          </a:p>
          <a:p>
            <a:pPr algn="just"/>
            <a:r>
              <a:rPr lang="en-US" sz="2000" dirty="0" smtClean="0">
                <a:solidFill>
                  <a:srgbClr val="000000"/>
                </a:solidFill>
              </a:rPr>
              <a:t>Water Supply to be made available in the IPD.</a:t>
            </a:r>
          </a:p>
          <a:p>
            <a:pPr algn="just"/>
            <a:r>
              <a:rPr lang="en-US" sz="2000" dirty="0" smtClean="0">
                <a:solidFill>
                  <a:srgbClr val="000000"/>
                </a:solidFill>
              </a:rPr>
              <a:t>Visiting time to be fixed for patient’s attendants.</a:t>
            </a:r>
          </a:p>
          <a:p>
            <a:pPr algn="just"/>
            <a:r>
              <a:rPr lang="en-US" sz="2000" dirty="0" smtClean="0">
                <a:solidFill>
                  <a:srgbClr val="000000"/>
                </a:solidFill>
              </a:rPr>
              <a:t>Color coded bins for BMW segregation has to be provided in the wards.</a:t>
            </a:r>
          </a:p>
          <a:p>
            <a:pPr algn="just"/>
            <a:r>
              <a:rPr lang="en-US" sz="2000" dirty="0" smtClean="0">
                <a:solidFill>
                  <a:srgbClr val="000000"/>
                </a:solidFill>
              </a:rPr>
              <a:t>Nursing station has to be located centrally for the direct observation and monitoring.</a:t>
            </a:r>
          </a:p>
          <a:p>
            <a:pPr lvl="0">
              <a:buNone/>
            </a:pPr>
            <a:endParaRPr lang="en-US" sz="2000" dirty="0" smtClean="0"/>
          </a:p>
          <a:p>
            <a:pPr>
              <a:buNone/>
            </a:pPr>
            <a:endParaRPr lang="en-US" dirty="0"/>
          </a:p>
        </p:txBody>
      </p:sp>
      <p:pic>
        <p:nvPicPr>
          <p:cNvPr id="4"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buNone/>
            </a:pPr>
            <a:r>
              <a:rPr lang="en-US" dirty="0" smtClean="0">
                <a:solidFill>
                  <a:srgbClr val="000000"/>
                </a:solidFill>
                <a:latin typeface="Times New Roman" pitchFamily="18" charset="0"/>
                <a:cs typeface="Times New Roman" pitchFamily="18" charset="0"/>
              </a:rPr>
              <a:t>Emergency </a:t>
            </a:r>
          </a:p>
          <a:p>
            <a:pPr algn="just"/>
            <a:endParaRPr lang="en-US" sz="2000" dirty="0" smtClean="0">
              <a:solidFill>
                <a:srgbClr val="000000"/>
              </a:solidFill>
              <a:latin typeface="Times New Roman" pitchFamily="18" charset="0"/>
              <a:cs typeface="Times New Roman" pitchFamily="18" charset="0"/>
            </a:endParaRPr>
          </a:p>
          <a:p>
            <a:pPr algn="just"/>
            <a:r>
              <a:rPr lang="en-US" sz="2000" dirty="0" smtClean="0">
                <a:solidFill>
                  <a:srgbClr val="000000"/>
                </a:solidFill>
                <a:latin typeface="Times New Roman" pitchFamily="18" charset="0"/>
                <a:cs typeface="Times New Roman" pitchFamily="18" charset="0"/>
              </a:rPr>
              <a:t>One person has to be made coordinator for ambulance services. </a:t>
            </a:r>
          </a:p>
          <a:p>
            <a:pPr algn="just"/>
            <a:r>
              <a:rPr lang="en-US" sz="2000" dirty="0" smtClean="0">
                <a:solidFill>
                  <a:srgbClr val="000000"/>
                </a:solidFill>
                <a:latin typeface="Times New Roman" pitchFamily="18" charset="0"/>
                <a:cs typeface="Times New Roman" pitchFamily="18" charset="0"/>
              </a:rPr>
              <a:t>Phone no. for Ambulance to be advertised. </a:t>
            </a:r>
          </a:p>
          <a:p>
            <a:pPr algn="just"/>
            <a:r>
              <a:rPr lang="en-US" sz="2000" dirty="0" smtClean="0">
                <a:solidFill>
                  <a:srgbClr val="000000"/>
                </a:solidFill>
                <a:latin typeface="Times New Roman" pitchFamily="18" charset="0"/>
                <a:cs typeface="Times New Roman" pitchFamily="18" charset="0"/>
              </a:rPr>
              <a:t>Availability of driver has to be insured. </a:t>
            </a:r>
          </a:p>
          <a:p>
            <a:pPr algn="just"/>
            <a:r>
              <a:rPr lang="en-US" sz="2000" dirty="0" err="1" smtClean="0">
                <a:solidFill>
                  <a:srgbClr val="000000"/>
                </a:solidFill>
                <a:latin typeface="Times New Roman" pitchFamily="18" charset="0"/>
                <a:cs typeface="Times New Roman" pitchFamily="18" charset="0"/>
              </a:rPr>
              <a:t>Signages</a:t>
            </a:r>
            <a:r>
              <a:rPr lang="en-US" sz="2000" dirty="0" smtClean="0">
                <a:solidFill>
                  <a:srgbClr val="000000"/>
                </a:solidFill>
                <a:latin typeface="Times New Roman" pitchFamily="18" charset="0"/>
                <a:cs typeface="Times New Roman" pitchFamily="18" charset="0"/>
              </a:rPr>
              <a:t> of emergency department should be made available. </a:t>
            </a:r>
          </a:p>
          <a:p>
            <a:pPr algn="just"/>
            <a:r>
              <a:rPr lang="en-US" sz="2000" dirty="0" smtClean="0">
                <a:solidFill>
                  <a:srgbClr val="000000"/>
                </a:solidFill>
                <a:latin typeface="Times New Roman" pitchFamily="18" charset="0"/>
                <a:cs typeface="Times New Roman" pitchFamily="18" charset="0"/>
              </a:rPr>
              <a:t>There has to be separate observation, treatment and consultation areas.</a:t>
            </a:r>
          </a:p>
          <a:p>
            <a:pPr algn="just"/>
            <a:r>
              <a:rPr lang="en-US" sz="2000" dirty="0" smtClean="0">
                <a:solidFill>
                  <a:srgbClr val="000000"/>
                </a:solidFill>
                <a:latin typeface="Times New Roman" pitchFamily="18" charset="0"/>
                <a:cs typeface="Times New Roman" pitchFamily="18" charset="0"/>
              </a:rPr>
              <a:t>Patient monitoring equipment to be available in the Emergency.</a:t>
            </a:r>
          </a:p>
          <a:p>
            <a:pPr algn="just"/>
            <a:r>
              <a:rPr lang="en-US" sz="2000" dirty="0" smtClean="0">
                <a:solidFill>
                  <a:srgbClr val="000000"/>
                </a:solidFill>
                <a:latin typeface="Times New Roman" pitchFamily="18" charset="0"/>
                <a:cs typeface="Times New Roman" pitchFamily="18" charset="0"/>
              </a:rPr>
              <a:t>Observation beds to be available in the Emergency department.</a:t>
            </a:r>
          </a:p>
          <a:p>
            <a:pPr>
              <a:buNone/>
            </a:pPr>
            <a:endParaRPr lang="en-US" sz="2000" dirty="0" smtClean="0">
              <a:latin typeface="Times New Roman" pitchFamily="18" charset="0"/>
              <a:cs typeface="Times New Roman" pitchFamily="18" charset="0"/>
            </a:endParaRPr>
          </a:p>
          <a:p>
            <a:pPr lvl="0">
              <a:buNone/>
            </a:pPr>
            <a:endParaRPr lang="en-US" dirty="0" smtClean="0"/>
          </a:p>
          <a:p>
            <a:pPr>
              <a:buNone/>
            </a:pPr>
            <a:endParaRPr lang="en-US" dirty="0"/>
          </a:p>
        </p:txBody>
      </p:sp>
      <p:pic>
        <p:nvPicPr>
          <p:cNvPr id="4"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en-US" dirty="0" smtClean="0"/>
              <a:t>References</a:t>
            </a:r>
          </a:p>
        </p:txBody>
      </p:sp>
      <p:sp>
        <p:nvSpPr>
          <p:cNvPr id="28675" name="Rectangle 3"/>
          <p:cNvSpPr>
            <a:spLocks noGrp="1" noChangeArrowheads="1"/>
          </p:cNvSpPr>
          <p:nvPr>
            <p:ph idx="1"/>
          </p:nvPr>
        </p:nvSpPr>
        <p:spPr/>
        <p:txBody>
          <a:bodyPr/>
          <a:lstStyle/>
          <a:p>
            <a:pPr eaLnBrk="1" hangingPunct="1"/>
            <a:r>
              <a:rPr lang="en-US" dirty="0" smtClean="0">
                <a:solidFill>
                  <a:srgbClr val="000000"/>
                </a:solidFill>
              </a:rPr>
              <a:t>IPHS Standards</a:t>
            </a:r>
          </a:p>
          <a:p>
            <a:pPr eaLnBrk="1" hangingPunct="1"/>
            <a:r>
              <a:rPr lang="en-US" dirty="0" smtClean="0">
                <a:solidFill>
                  <a:srgbClr val="000000"/>
                </a:solidFill>
              </a:rPr>
              <a:t>ISO Standards</a:t>
            </a:r>
          </a:p>
          <a:p>
            <a:pPr eaLnBrk="1" hangingPunct="1"/>
            <a:r>
              <a:rPr lang="en-US" dirty="0" smtClean="0">
                <a:solidFill>
                  <a:srgbClr val="000000"/>
                </a:solidFill>
              </a:rPr>
              <a:t>Quality Hand Book</a:t>
            </a:r>
          </a:p>
        </p:txBody>
      </p:sp>
      <p:pic>
        <p:nvPicPr>
          <p:cNvPr id="4"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en-US" smtClean="0"/>
              <a:t>Thank you</a:t>
            </a:r>
          </a:p>
        </p:txBody>
      </p:sp>
      <p:pic>
        <p:nvPicPr>
          <p:cNvPr id="3"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06450"/>
            <a:ext cx="6781800" cy="793750"/>
          </a:xfrm>
        </p:spPr>
        <p:txBody>
          <a:bodyPr/>
          <a:lstStyle/>
          <a:p>
            <a:r>
              <a:rPr lang="en-US" sz="3200" dirty="0" smtClean="0"/>
              <a:t>Background of the Study</a:t>
            </a:r>
            <a:endParaRPr lang="en-US" sz="3200" dirty="0"/>
          </a:p>
        </p:txBody>
      </p:sp>
      <p:sp>
        <p:nvSpPr>
          <p:cNvPr id="8" name="Text Placeholder 7"/>
          <p:cNvSpPr>
            <a:spLocks noGrp="1"/>
          </p:cNvSpPr>
          <p:nvPr>
            <p:ph type="body" sz="half" idx="2"/>
          </p:nvPr>
        </p:nvSpPr>
        <p:spPr>
          <a:xfrm>
            <a:off x="457200" y="2362200"/>
            <a:ext cx="2286000" cy="4114800"/>
          </a:xfrm>
        </p:spPr>
        <p:txBody>
          <a:bodyPr/>
          <a:lstStyle/>
          <a:p>
            <a:pPr algn="just"/>
            <a:r>
              <a:rPr lang="en-US" sz="2400" dirty="0" smtClean="0">
                <a:latin typeface="Times New Roman" pitchFamily="18" charset="0"/>
                <a:cs typeface="Times New Roman" pitchFamily="18" charset="0"/>
              </a:rPr>
              <a:t>The  current study has been carried out  at DH Muzaffarpur (Bihar).</a:t>
            </a:r>
          </a:p>
          <a:p>
            <a:pPr algn="just"/>
            <a:r>
              <a:rPr lang="en-US" sz="2400" dirty="0" smtClean="0">
                <a:latin typeface="Times New Roman" pitchFamily="18" charset="0"/>
                <a:cs typeface="Times New Roman" pitchFamily="18" charset="0"/>
              </a:rPr>
              <a:t>The hospital is  undergoing process for ISO accreditation  of quality.</a:t>
            </a:r>
            <a:endParaRPr lang="en-US" sz="2400" dirty="0">
              <a:latin typeface="Times New Roman" pitchFamily="18" charset="0"/>
              <a:cs typeface="Times New Roman" pitchFamily="18" charset="0"/>
            </a:endParaRPr>
          </a:p>
        </p:txBody>
      </p:sp>
      <p:pic>
        <p:nvPicPr>
          <p:cNvPr id="6"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
        <p:nvSpPr>
          <p:cNvPr id="5" name="TextBox 4"/>
          <p:cNvSpPr txBox="1"/>
          <p:nvPr/>
        </p:nvSpPr>
        <p:spPr>
          <a:xfrm>
            <a:off x="4419600" y="6248400"/>
            <a:ext cx="4343400" cy="369332"/>
          </a:xfrm>
          <a:prstGeom prst="rect">
            <a:avLst/>
          </a:prstGeom>
          <a:noFill/>
        </p:spPr>
        <p:txBody>
          <a:bodyPr wrap="square" rtlCol="0">
            <a:spAutoFit/>
          </a:bodyPr>
          <a:lstStyle/>
          <a:p>
            <a:r>
              <a:rPr lang="en-US" dirty="0" smtClean="0"/>
              <a:t>District Hospital Muzaffarpur (Bihar)</a:t>
            </a:r>
            <a:endParaRPr lang="en-US" dirty="0"/>
          </a:p>
        </p:txBody>
      </p:sp>
      <p:pic>
        <p:nvPicPr>
          <p:cNvPr id="9" name="Picture 1" descr="Santosh0245"/>
          <p:cNvPicPr>
            <a:picLocks noGrp="1" noChangeAspect="1" noChangeArrowheads="1"/>
          </p:cNvPicPr>
          <p:nvPr>
            <p:ph idx="1"/>
          </p:nvPr>
        </p:nvPicPr>
        <p:blipFill>
          <a:blip r:embed="rId3"/>
          <a:srcRect/>
          <a:stretch>
            <a:fillRect/>
          </a:stretch>
        </p:blipFill>
        <p:spPr bwMode="auto">
          <a:xfrm>
            <a:off x="3229821" y="1676400"/>
            <a:ext cx="5914179" cy="44356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Hospital</a:t>
            </a:r>
            <a:endParaRPr lang="en-US" dirty="0"/>
          </a:p>
        </p:txBody>
      </p:sp>
      <p:sp>
        <p:nvSpPr>
          <p:cNvPr id="4" name="Content Placeholder 2"/>
          <p:cNvSpPr>
            <a:spLocks noGrp="1"/>
          </p:cNvSpPr>
          <p:nvPr>
            <p:ph idx="1"/>
          </p:nvPr>
        </p:nvSpPr>
        <p:spPr/>
        <p:txBody>
          <a:bodyPr/>
          <a:lstStyle/>
          <a:p>
            <a:pPr algn="just">
              <a:lnSpc>
                <a:spcPct val="150000"/>
              </a:lnSpc>
            </a:pPr>
            <a:r>
              <a:rPr lang="en-US" sz="2000" dirty="0" smtClean="0">
                <a:solidFill>
                  <a:srgbClr val="000000"/>
                </a:solidFill>
                <a:latin typeface="Times New Roman" pitchFamily="18" charset="0"/>
                <a:cs typeface="Times New Roman" pitchFamily="18" charset="0"/>
              </a:rPr>
              <a:t>District Hospital Muzaffarpur caters to the people living in urban and rural people in the district.</a:t>
            </a:r>
          </a:p>
          <a:p>
            <a:pPr algn="just">
              <a:lnSpc>
                <a:spcPct val="150000"/>
              </a:lnSpc>
            </a:pPr>
            <a:r>
              <a:rPr lang="en-US" sz="2000" dirty="0" smtClean="0">
                <a:solidFill>
                  <a:srgbClr val="000000"/>
                </a:solidFill>
                <a:latin typeface="Times New Roman" pitchFamily="18" charset="0"/>
                <a:cs typeface="Times New Roman" pitchFamily="18" charset="0"/>
              </a:rPr>
              <a:t>It is a multi-specialty referral hospital for Primary Health centre &amp; Sub-centers. </a:t>
            </a:r>
          </a:p>
          <a:p>
            <a:pPr algn="just">
              <a:lnSpc>
                <a:spcPct val="150000"/>
              </a:lnSpc>
            </a:pPr>
            <a:r>
              <a:rPr lang="en-US" sz="2000" dirty="0" smtClean="0">
                <a:solidFill>
                  <a:srgbClr val="000000"/>
                </a:solidFill>
                <a:latin typeface="Times New Roman" pitchFamily="18" charset="0"/>
                <a:cs typeface="Times New Roman" pitchFamily="18" charset="0"/>
              </a:rPr>
              <a:t>It covers the 16 PHCs. </a:t>
            </a:r>
          </a:p>
          <a:p>
            <a:pPr algn="just">
              <a:lnSpc>
                <a:spcPct val="150000"/>
              </a:lnSpc>
            </a:pPr>
            <a:r>
              <a:rPr lang="en-US" sz="2000" dirty="0" smtClean="0">
                <a:solidFill>
                  <a:srgbClr val="000000"/>
                </a:solidFill>
                <a:latin typeface="Times New Roman" pitchFamily="18" charset="0"/>
                <a:cs typeface="Times New Roman" pitchFamily="18" charset="0"/>
              </a:rPr>
              <a:t>Approximately, It covers approx  24, 50,000 population. </a:t>
            </a:r>
          </a:p>
          <a:p>
            <a:pPr algn="just">
              <a:lnSpc>
                <a:spcPct val="150000"/>
              </a:lnSpc>
            </a:pPr>
            <a:r>
              <a:rPr lang="en-US" sz="2000" dirty="0" smtClean="0">
                <a:solidFill>
                  <a:srgbClr val="000000"/>
                </a:solidFill>
                <a:latin typeface="Times New Roman" pitchFamily="18" charset="0"/>
                <a:cs typeface="Times New Roman" pitchFamily="18" charset="0"/>
              </a:rPr>
              <a:t>There are 17 departments in the hospital.</a:t>
            </a:r>
          </a:p>
          <a:p>
            <a:pPr algn="just">
              <a:lnSpc>
                <a:spcPct val="150000"/>
              </a:lnSpc>
            </a:pPr>
            <a:r>
              <a:rPr lang="en-US" sz="2000" dirty="0" smtClean="0">
                <a:solidFill>
                  <a:srgbClr val="000000"/>
                </a:solidFill>
                <a:latin typeface="Times New Roman" pitchFamily="18" charset="0"/>
                <a:cs typeface="Times New Roman" pitchFamily="18" charset="0"/>
              </a:rPr>
              <a:t>The number of beds available in the Hospital is 218.</a:t>
            </a:r>
          </a:p>
          <a:p>
            <a:pPr algn="just">
              <a:lnSpc>
                <a:spcPct val="150000"/>
              </a:lnSpc>
            </a:pPr>
            <a:endParaRPr lang="en-US" sz="2000" dirty="0" smtClean="0">
              <a:solidFill>
                <a:srgbClr val="000000"/>
              </a:solidFill>
              <a:latin typeface="Times New Roman" pitchFamily="18" charset="0"/>
              <a:cs typeface="Times New Roman" pitchFamily="18" charset="0"/>
            </a:endParaRPr>
          </a:p>
        </p:txBody>
      </p:sp>
      <p:pic>
        <p:nvPicPr>
          <p:cNvPr id="5"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of the Study</a:t>
            </a:r>
            <a:endParaRPr lang="en-US" dirty="0"/>
          </a:p>
        </p:txBody>
      </p:sp>
      <p:sp>
        <p:nvSpPr>
          <p:cNvPr id="3" name="Content Placeholder 2"/>
          <p:cNvSpPr>
            <a:spLocks noGrp="1"/>
          </p:cNvSpPr>
          <p:nvPr>
            <p:ph idx="1"/>
          </p:nvPr>
        </p:nvSpPr>
        <p:spPr/>
        <p:txBody>
          <a:bodyPr/>
          <a:lstStyle/>
          <a:p>
            <a:pPr algn="just">
              <a:lnSpc>
                <a:spcPct val="150000"/>
              </a:lnSpc>
              <a:buNone/>
            </a:pP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Muzafur</a:t>
            </a:r>
            <a:r>
              <a:rPr lang="en-US" sz="2400" dirty="0" smtClean="0">
                <a:solidFill>
                  <a:srgbClr val="000000"/>
                </a:solidFill>
                <a:latin typeface="Times New Roman" pitchFamily="18" charset="0"/>
                <a:cs typeface="Times New Roman" pitchFamily="18" charset="0"/>
              </a:rPr>
              <a:t> DHC is undergoing processes for ISO certification for </a:t>
            </a:r>
            <a:r>
              <a:rPr lang="en-US" sz="2400" dirty="0" err="1" smtClean="0">
                <a:solidFill>
                  <a:srgbClr val="000000"/>
                </a:solidFill>
                <a:latin typeface="Times New Roman" pitchFamily="18" charset="0"/>
                <a:cs typeface="Times New Roman" pitchFamily="18" charset="0"/>
              </a:rPr>
              <a:t>quality.The</a:t>
            </a:r>
            <a:r>
              <a:rPr lang="en-US" sz="2400" dirty="0" smtClean="0">
                <a:solidFill>
                  <a:srgbClr val="000000"/>
                </a:solidFill>
                <a:latin typeface="Times New Roman" pitchFamily="18" charset="0"/>
                <a:cs typeface="Times New Roman" pitchFamily="18" charset="0"/>
              </a:rPr>
              <a:t> aim of this study is to identify areas of the current and target quality management system for which provision has not been made in the technical architecture. This is required in order to identify projects to be undertaken as part of the implementation of the target quality management system for achieving ISO certification.</a:t>
            </a:r>
          </a:p>
          <a:p>
            <a:endParaRPr lang="en-US" dirty="0"/>
          </a:p>
        </p:txBody>
      </p:sp>
      <p:pic>
        <p:nvPicPr>
          <p:cNvPr id="4"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the study are:</a:t>
            </a:r>
            <a:endParaRPr lang="en-US" dirty="0"/>
          </a:p>
        </p:txBody>
      </p:sp>
      <p:sp>
        <p:nvSpPr>
          <p:cNvPr id="3" name="Content Placeholder 2"/>
          <p:cNvSpPr>
            <a:spLocks noGrp="1"/>
          </p:cNvSpPr>
          <p:nvPr>
            <p:ph idx="1"/>
          </p:nvPr>
        </p:nvSpPr>
        <p:spPr/>
        <p:txBody>
          <a:bodyPr/>
          <a:lstStyle/>
          <a:p>
            <a:pPr lvl="0" algn="just"/>
            <a:r>
              <a:rPr lang="en-US" sz="2000" dirty="0" smtClean="0">
                <a:solidFill>
                  <a:srgbClr val="000000"/>
                </a:solidFill>
                <a:latin typeface="Times New Roman" pitchFamily="18" charset="0"/>
                <a:cs typeface="Times New Roman" pitchFamily="18" charset="0"/>
              </a:rPr>
              <a:t>To describe the process flow of respective departments in the hospital with the identification of process Owners, Input(s), Outputs (s) and process flow of each process occurring at each section of the hospital with the relevant records.</a:t>
            </a:r>
          </a:p>
          <a:p>
            <a:pPr lvl="0" algn="just"/>
            <a:endParaRPr lang="en-US" sz="2000" dirty="0" smtClean="0">
              <a:solidFill>
                <a:srgbClr val="000000"/>
              </a:solidFill>
              <a:latin typeface="Times New Roman" pitchFamily="18" charset="0"/>
              <a:cs typeface="Times New Roman" pitchFamily="18" charset="0"/>
            </a:endParaRPr>
          </a:p>
          <a:p>
            <a:pPr lvl="0" algn="just"/>
            <a:r>
              <a:rPr lang="en-US" sz="2000" dirty="0" smtClean="0">
                <a:solidFill>
                  <a:srgbClr val="000000"/>
                </a:solidFill>
                <a:latin typeface="Times New Roman" pitchFamily="18" charset="0"/>
                <a:cs typeface="Times New Roman" pitchFamily="18" charset="0"/>
              </a:rPr>
              <a:t>To identify the significant gaps observed on all the processes in each section and explanation of the gap statement with document evidences and photographs. The gaps are analyzed based on IPHS and ISO 9001: 2008 standards.</a:t>
            </a:r>
          </a:p>
          <a:p>
            <a:pPr lvl="0" algn="just"/>
            <a:endParaRPr lang="en-US" sz="2000" dirty="0" smtClean="0">
              <a:solidFill>
                <a:srgbClr val="000000"/>
              </a:solidFill>
              <a:latin typeface="Times New Roman" pitchFamily="18" charset="0"/>
              <a:cs typeface="Times New Roman" pitchFamily="18" charset="0"/>
            </a:endParaRPr>
          </a:p>
          <a:p>
            <a:pPr lvl="0" algn="just"/>
            <a:r>
              <a:rPr lang="en-US" sz="2000" dirty="0" smtClean="0">
                <a:solidFill>
                  <a:srgbClr val="000000"/>
                </a:solidFill>
                <a:latin typeface="Times New Roman" pitchFamily="18" charset="0"/>
                <a:cs typeface="Times New Roman" pitchFamily="18" charset="0"/>
              </a:rPr>
              <a:t>To prepare Time Bound Action Plan to fulfill the gaps, if any.</a:t>
            </a:r>
          </a:p>
          <a:p>
            <a:endParaRPr lang="en-US" dirty="0"/>
          </a:p>
        </p:txBody>
      </p:sp>
      <p:pic>
        <p:nvPicPr>
          <p:cNvPr id="4"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US" smtClean="0"/>
              <a:t>Quality?</a:t>
            </a:r>
          </a:p>
        </p:txBody>
      </p:sp>
      <p:pic>
        <p:nvPicPr>
          <p:cNvPr id="4" name="Picture 2" descr="D:\images.jpg"/>
          <p:cNvPicPr>
            <a:picLocks noChangeAspect="1" noChangeArrowheads="1"/>
          </p:cNvPicPr>
          <p:nvPr/>
        </p:nvPicPr>
        <p:blipFill>
          <a:blip r:embed="rId2"/>
          <a:srcRect/>
          <a:stretch>
            <a:fillRect/>
          </a:stretch>
        </p:blipFill>
        <p:spPr bwMode="auto">
          <a:xfrm>
            <a:off x="0" y="0"/>
            <a:ext cx="1489075" cy="971817"/>
          </a:xfrm>
          <a:prstGeom prst="rect">
            <a:avLst/>
          </a:prstGeom>
          <a:noFill/>
        </p:spPr>
      </p:pic>
      <p:sp>
        <p:nvSpPr>
          <p:cNvPr id="5" name="TextBox 4"/>
          <p:cNvSpPr txBox="1"/>
          <p:nvPr/>
        </p:nvSpPr>
        <p:spPr>
          <a:xfrm>
            <a:off x="685800" y="2514600"/>
            <a:ext cx="8382000" cy="2795958"/>
          </a:xfrm>
          <a:prstGeom prst="rect">
            <a:avLst/>
          </a:prstGeom>
          <a:noFill/>
        </p:spPr>
        <p:txBody>
          <a:bodyPr wrap="square" rtlCol="0">
            <a:spAutoFit/>
          </a:bodyPr>
          <a:lstStyle/>
          <a:p>
            <a:pPr algn="just">
              <a:lnSpc>
                <a:spcPct val="150000"/>
              </a:lnSpc>
            </a:pPr>
            <a:r>
              <a:rPr lang="en-US" sz="2400" dirty="0" smtClean="0">
                <a:solidFill>
                  <a:srgbClr val="000000"/>
                </a:solidFill>
                <a:latin typeface="Times New Roman" pitchFamily="18" charset="0"/>
                <a:cs typeface="Times New Roman" pitchFamily="18" charset="0"/>
              </a:rPr>
              <a:t>The word “Quality” has different connotations for different people.</a:t>
            </a:r>
          </a:p>
          <a:p>
            <a:pPr algn="just">
              <a:lnSpc>
                <a:spcPct val="150000"/>
              </a:lnSpc>
            </a:pPr>
            <a:r>
              <a:rPr lang="en-US" sz="2400" dirty="0" smtClean="0">
                <a:solidFill>
                  <a:srgbClr val="000000"/>
                </a:solidFill>
                <a:latin typeface="Times New Roman" pitchFamily="18" charset="0"/>
                <a:cs typeface="Times New Roman" pitchFamily="18" charset="0"/>
              </a:rPr>
              <a:t> </a:t>
            </a:r>
          </a:p>
          <a:p>
            <a:pPr algn="just">
              <a:lnSpc>
                <a:spcPct val="150000"/>
              </a:lnSpc>
            </a:pPr>
            <a:r>
              <a:rPr lang="en-US" sz="2400" dirty="0" smtClean="0">
                <a:solidFill>
                  <a:srgbClr val="000000"/>
                </a:solidFill>
                <a:latin typeface="Times New Roman" pitchFamily="18" charset="0"/>
                <a:cs typeface="Times New Roman" pitchFamily="18" charset="0"/>
              </a:rPr>
              <a:t>ISO 8402:1986 standards defines quality as “the totality of features and characteristics of a product of service that bears its ability to satisfy stated  or implied needs. </a:t>
            </a:r>
            <a:endParaRPr lang="en-US" sz="24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611</TotalTime>
  <Words>2961</Words>
  <Application>Microsoft Office PowerPoint</Application>
  <PresentationFormat>On-screen Show (4:3)</PresentationFormat>
  <Paragraphs>383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Theme1</vt:lpstr>
      <vt:lpstr>“GAP ANALYSIS for OPD, IPD &amp; Emergency” Based on IPHS and ISO Standards of  District Hospital, Muzaffarpur </vt:lpstr>
      <vt:lpstr>About OSPL</vt:lpstr>
      <vt:lpstr>Contd…..</vt:lpstr>
      <vt:lpstr>Contd……</vt:lpstr>
      <vt:lpstr>Background of the Study</vt:lpstr>
      <vt:lpstr>Overview of the Hospital</vt:lpstr>
      <vt:lpstr>AIM of the Study</vt:lpstr>
      <vt:lpstr>Objectives of the study are:</vt:lpstr>
      <vt:lpstr>Quality?</vt:lpstr>
      <vt:lpstr>Why QMS?</vt:lpstr>
      <vt:lpstr>What does it do?</vt:lpstr>
      <vt:lpstr>Benefits</vt:lpstr>
      <vt:lpstr>PSS Analysis of OPD</vt:lpstr>
      <vt:lpstr>Contd…..</vt:lpstr>
      <vt:lpstr>Contd…..</vt:lpstr>
      <vt:lpstr>Different Prospective of Quality Management</vt:lpstr>
      <vt:lpstr>Data Collection Methods &amp; Tools</vt:lpstr>
      <vt:lpstr>Methodology</vt:lpstr>
      <vt:lpstr>Overview of the Departments studied</vt:lpstr>
      <vt:lpstr>Infrastructure of OPD</vt:lpstr>
      <vt:lpstr>Functionality of OPD</vt:lpstr>
      <vt:lpstr>Responsibility</vt:lpstr>
      <vt:lpstr>Gaps </vt:lpstr>
      <vt:lpstr>Slide 24</vt:lpstr>
      <vt:lpstr>Slide 25</vt:lpstr>
      <vt:lpstr>The major findings in OPD</vt:lpstr>
      <vt:lpstr>Slide 27</vt:lpstr>
      <vt:lpstr>Infrastructure of IPD</vt:lpstr>
      <vt:lpstr>Functionality of IPD</vt:lpstr>
      <vt:lpstr>Responsible person</vt:lpstr>
      <vt:lpstr>Gaps</vt:lpstr>
      <vt:lpstr>Slide 32</vt:lpstr>
      <vt:lpstr>Slide 33</vt:lpstr>
      <vt:lpstr>Slide 34</vt:lpstr>
      <vt:lpstr>The major findings in IPD</vt:lpstr>
      <vt:lpstr>Slide 36</vt:lpstr>
      <vt:lpstr>Infrastructure of Emergency department</vt:lpstr>
      <vt:lpstr>Functionality of emergency</vt:lpstr>
      <vt:lpstr>Responsible person</vt:lpstr>
      <vt:lpstr>Gaps</vt:lpstr>
      <vt:lpstr>Slide 41</vt:lpstr>
      <vt:lpstr>The major findings in IPD</vt:lpstr>
      <vt:lpstr>Slide 43</vt:lpstr>
      <vt:lpstr>Conclusion</vt:lpstr>
      <vt:lpstr>Some Recommendations</vt:lpstr>
      <vt:lpstr>Contd…</vt:lpstr>
      <vt:lpstr>Contd….</vt:lpstr>
      <vt:lpstr>References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“GAP ANALYSIS for OPD, IPD &amp; Emergency” Based on IPHS and ISO Standards of  District Hospital, Muzaffarpur</dc:title>
  <dc:creator>RAMAN</dc:creator>
  <cp:lastModifiedBy>RAMAN</cp:lastModifiedBy>
  <cp:revision>89</cp:revision>
  <dcterms:created xsi:type="dcterms:W3CDTF">2012-05-07T04:32:37Z</dcterms:created>
  <dcterms:modified xsi:type="dcterms:W3CDTF">2012-05-11T08:09:41Z</dcterms:modified>
</cp:coreProperties>
</file>