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3" r:id="rId2"/>
    <p:sldId id="256" r:id="rId3"/>
    <p:sldId id="288" r:id="rId4"/>
    <p:sldId id="289" r:id="rId5"/>
    <p:sldId id="258" r:id="rId6"/>
    <p:sldId id="259" r:id="rId7"/>
    <p:sldId id="260" r:id="rId8"/>
    <p:sldId id="261" r:id="rId9"/>
    <p:sldId id="262" r:id="rId10"/>
    <p:sldId id="263" r:id="rId11"/>
    <p:sldId id="264" r:id="rId12"/>
    <p:sldId id="265" r:id="rId13"/>
    <p:sldId id="266" r:id="rId14"/>
    <p:sldId id="267"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91" r:id="rId29"/>
    <p:sldId id="290" r:id="rId30"/>
    <p:sldId id="269" r:id="rId31"/>
    <p:sldId id="272"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Sheet1!$B$1</c:f>
              <c:strCache>
                <c:ptCount val="1"/>
                <c:pt idx="0">
                  <c:v>Reasons for Consuming Drugs</c:v>
                </c:pt>
              </c:strCache>
            </c:strRef>
          </c:tx>
          <c:cat>
            <c:strRef>
              <c:f>Sheet1!$A$2:$A$7</c:f>
              <c:strCache>
                <c:ptCount val="6"/>
                <c:pt idx="0">
                  <c:v>Family Problems</c:v>
                </c:pt>
                <c:pt idx="1">
                  <c:v>Financial Problems</c:v>
                </c:pt>
                <c:pt idx="2">
                  <c:v>Traumatic Events</c:v>
                </c:pt>
                <c:pt idx="3">
                  <c:v>Peer Pressure</c:v>
                </c:pt>
                <c:pt idx="4">
                  <c:v>Loneliness</c:v>
                </c:pt>
                <c:pt idx="5">
                  <c:v>Others</c:v>
                </c:pt>
              </c:strCache>
            </c:strRef>
          </c:cat>
          <c:val>
            <c:numRef>
              <c:f>Sheet1!$B$2:$B$7</c:f>
              <c:numCache>
                <c:formatCode>General</c:formatCode>
                <c:ptCount val="6"/>
                <c:pt idx="0">
                  <c:v>228</c:v>
                </c:pt>
                <c:pt idx="1">
                  <c:v>214</c:v>
                </c:pt>
                <c:pt idx="2">
                  <c:v>229</c:v>
                </c:pt>
                <c:pt idx="3">
                  <c:v>254</c:v>
                </c:pt>
                <c:pt idx="4">
                  <c:v>280</c:v>
                </c:pt>
                <c:pt idx="5">
                  <c:v>11</c:v>
                </c:pt>
              </c:numCache>
            </c:numRef>
          </c:val>
        </c:ser>
      </c:pie3DChart>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6"/>
  <c:chart>
    <c:title>
      <c:layout/>
    </c:title>
    <c:view3D>
      <c:rAngAx val="1"/>
    </c:view3D>
    <c:plotArea>
      <c:layout/>
      <c:bar3DChart>
        <c:barDir val="bar"/>
        <c:grouping val="clustered"/>
        <c:ser>
          <c:idx val="0"/>
          <c:order val="0"/>
          <c:tx>
            <c:strRef>
              <c:f>Sheet1!$B$1</c:f>
              <c:strCache>
                <c:ptCount val="1"/>
                <c:pt idx="0">
                  <c:v>Abused Prescribed drugs</c:v>
                </c:pt>
              </c:strCache>
            </c:strRef>
          </c:tx>
          <c:cat>
            <c:strRef>
              <c:f>Sheet1!$A$2:$A$3</c:f>
              <c:strCache>
                <c:ptCount val="2"/>
                <c:pt idx="0">
                  <c:v>Yes</c:v>
                </c:pt>
                <c:pt idx="1">
                  <c:v>No</c:v>
                </c:pt>
              </c:strCache>
            </c:strRef>
          </c:cat>
          <c:val>
            <c:numRef>
              <c:f>Sheet1!$B$2:$B$3</c:f>
              <c:numCache>
                <c:formatCode>General</c:formatCode>
                <c:ptCount val="2"/>
                <c:pt idx="0">
                  <c:v>95</c:v>
                </c:pt>
                <c:pt idx="1">
                  <c:v>265</c:v>
                </c:pt>
              </c:numCache>
            </c:numRef>
          </c:val>
        </c:ser>
        <c:shape val="cylinder"/>
        <c:axId val="109527808"/>
        <c:axId val="109530112"/>
        <c:axId val="0"/>
      </c:bar3DChart>
      <c:catAx>
        <c:axId val="109527808"/>
        <c:scaling>
          <c:orientation val="minMax"/>
        </c:scaling>
        <c:axPos val="l"/>
        <c:tickLblPos val="nextTo"/>
        <c:crossAx val="109530112"/>
        <c:crosses val="autoZero"/>
        <c:auto val="1"/>
        <c:lblAlgn val="ctr"/>
        <c:lblOffset val="100"/>
      </c:catAx>
      <c:valAx>
        <c:axId val="109530112"/>
        <c:scaling>
          <c:orientation val="minMax"/>
        </c:scaling>
        <c:axPos val="b"/>
        <c:majorGridlines/>
        <c:numFmt formatCode="General" sourceLinked="1"/>
        <c:tickLblPos val="nextTo"/>
        <c:crossAx val="109527808"/>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39183044125753946"/>
          <c:y val="2.0746043108247837E-2"/>
          <c:w val="0.36690115929866202"/>
          <c:h val="0.9403236483551447"/>
        </c:manualLayout>
      </c:layout>
      <c:barChart>
        <c:barDir val="bar"/>
        <c:grouping val="percentStacked"/>
        <c:ser>
          <c:idx val="0"/>
          <c:order val="0"/>
          <c:tx>
            <c:strRef>
              <c:f>'Sheet1'!$B$1</c:f>
              <c:strCache>
                <c:ptCount val="1"/>
                <c:pt idx="0">
                  <c:v>Strongly Agree</c:v>
                </c:pt>
              </c:strCache>
            </c:strRef>
          </c:tx>
          <c:cat>
            <c:strRef>
              <c:f>'Sheet1'!$A$2:$A$20</c:f>
              <c:strCache>
                <c:ptCount val="19"/>
                <c:pt idx="0">
                  <c:v>I like coming to DIC</c:v>
                </c:pt>
                <c:pt idx="1">
                  <c:v>I feel safe at DIC</c:v>
                </c:pt>
                <c:pt idx="2">
                  <c:v>The staff at DIC are helpful and supportive</c:v>
                </c:pt>
                <c:pt idx="3">
                  <c:v>I learnt a lot from the health education given at DIC and safe centres</c:v>
                </c:pt>
                <c:pt idx="4">
                  <c:v>You want to quit drug after the counselling given at DIC.</c:v>
                </c:pt>
                <c:pt idx="5">
                  <c:v>I enjoy the time spent at DIC</c:v>
                </c:pt>
                <c:pt idx="6">
                  <c:v>The staffs at DIC teach me about the harmful effects of drug use.</c:v>
                </c:pt>
                <c:pt idx="7">
                  <c:v>The quality of food served at DIC is good.</c:v>
                </c:pt>
                <c:pt idx="8">
                  <c:v>I believe my drug consumption frequency is decreasing after I have started coming to DIC.</c:v>
                </c:pt>
                <c:pt idx="9">
                  <c:v>I dont feel sad when I am at DIC</c:v>
                </c:pt>
                <c:pt idx="10">
                  <c:v>I feel hesitant in sharing my problems to the staffs at DIC</c:v>
                </c:pt>
                <c:pt idx="11">
                  <c:v>At DIC my problems are heard nicely and immediate help is provided.</c:v>
                </c:pt>
                <c:pt idx="12">
                  <c:v>When I get ill the doctors at OPD treats me well</c:v>
                </c:pt>
                <c:pt idx="13">
                  <c:v>I am not forced for any decision at DIC</c:v>
                </c:pt>
                <c:pt idx="14">
                  <c:v>I tell others about the knowledge I get by the healht education at DIC</c:v>
                </c:pt>
                <c:pt idx="15">
                  <c:v>I believe I will completely get rid of the drug addiction.</c:v>
                </c:pt>
                <c:pt idx="16">
                  <c:v>I encourage other drug addicts to come to DIC</c:v>
                </c:pt>
                <c:pt idx="17">
                  <c:v>I think SAF is doing a good job</c:v>
                </c:pt>
                <c:pt idx="18">
                  <c:v>I am satisfied by the overall services provided at the DIC and the safe centres</c:v>
                </c:pt>
              </c:strCache>
            </c:strRef>
          </c:cat>
          <c:val>
            <c:numRef>
              <c:f>'Sheet1'!$B$2:$B$20</c:f>
              <c:numCache>
                <c:formatCode>General</c:formatCode>
                <c:ptCount val="19"/>
                <c:pt idx="0">
                  <c:v>287</c:v>
                </c:pt>
                <c:pt idx="1">
                  <c:v>291</c:v>
                </c:pt>
                <c:pt idx="2">
                  <c:v>298</c:v>
                </c:pt>
                <c:pt idx="3">
                  <c:v>266</c:v>
                </c:pt>
                <c:pt idx="4">
                  <c:v>179</c:v>
                </c:pt>
                <c:pt idx="5">
                  <c:v>236</c:v>
                </c:pt>
                <c:pt idx="6">
                  <c:v>267</c:v>
                </c:pt>
                <c:pt idx="7">
                  <c:v>133</c:v>
                </c:pt>
                <c:pt idx="8">
                  <c:v>210</c:v>
                </c:pt>
                <c:pt idx="9">
                  <c:v>233</c:v>
                </c:pt>
                <c:pt idx="10">
                  <c:v>182</c:v>
                </c:pt>
                <c:pt idx="11">
                  <c:v>288</c:v>
                </c:pt>
                <c:pt idx="12">
                  <c:v>309</c:v>
                </c:pt>
                <c:pt idx="13">
                  <c:v>258</c:v>
                </c:pt>
                <c:pt idx="14">
                  <c:v>266</c:v>
                </c:pt>
                <c:pt idx="15">
                  <c:v>209</c:v>
                </c:pt>
                <c:pt idx="16">
                  <c:v>226</c:v>
                </c:pt>
                <c:pt idx="17">
                  <c:v>309</c:v>
                </c:pt>
                <c:pt idx="18">
                  <c:v>302</c:v>
                </c:pt>
              </c:numCache>
            </c:numRef>
          </c:val>
        </c:ser>
        <c:ser>
          <c:idx val="1"/>
          <c:order val="1"/>
          <c:tx>
            <c:strRef>
              <c:f>'Sheet1'!$C$1</c:f>
              <c:strCache>
                <c:ptCount val="1"/>
                <c:pt idx="0">
                  <c:v>Agree</c:v>
                </c:pt>
              </c:strCache>
            </c:strRef>
          </c:tx>
          <c:cat>
            <c:strRef>
              <c:f>'Sheet1'!$A$2:$A$20</c:f>
              <c:strCache>
                <c:ptCount val="19"/>
                <c:pt idx="0">
                  <c:v>I like coming to DIC</c:v>
                </c:pt>
                <c:pt idx="1">
                  <c:v>I feel safe at DIC</c:v>
                </c:pt>
                <c:pt idx="2">
                  <c:v>The staff at DIC are helpful and supportive</c:v>
                </c:pt>
                <c:pt idx="3">
                  <c:v>I learnt a lot from the health education given at DIC and safe centres</c:v>
                </c:pt>
                <c:pt idx="4">
                  <c:v>You want to quit drug after the counselling given at DIC.</c:v>
                </c:pt>
                <c:pt idx="5">
                  <c:v>I enjoy the time spent at DIC</c:v>
                </c:pt>
                <c:pt idx="6">
                  <c:v>The staffs at DIC teach me about the harmful effects of drug use.</c:v>
                </c:pt>
                <c:pt idx="7">
                  <c:v>The quality of food served at DIC is good.</c:v>
                </c:pt>
                <c:pt idx="8">
                  <c:v>I believe my drug consumption frequency is decreasing after I have started coming to DIC.</c:v>
                </c:pt>
                <c:pt idx="9">
                  <c:v>I dont feel sad when I am at DIC</c:v>
                </c:pt>
                <c:pt idx="10">
                  <c:v>I feel hesitant in sharing my problems to the staffs at DIC</c:v>
                </c:pt>
                <c:pt idx="11">
                  <c:v>At DIC my problems are heard nicely and immediate help is provided.</c:v>
                </c:pt>
                <c:pt idx="12">
                  <c:v>When I get ill the doctors at OPD treats me well</c:v>
                </c:pt>
                <c:pt idx="13">
                  <c:v>I am not forced for any decision at DIC</c:v>
                </c:pt>
                <c:pt idx="14">
                  <c:v>I tell others about the knowledge I get by the healht education at DIC</c:v>
                </c:pt>
                <c:pt idx="15">
                  <c:v>I believe I will completely get rid of the drug addiction.</c:v>
                </c:pt>
                <c:pt idx="16">
                  <c:v>I encourage other drug addicts to come to DIC</c:v>
                </c:pt>
                <c:pt idx="17">
                  <c:v>I think SAF is doing a good job</c:v>
                </c:pt>
                <c:pt idx="18">
                  <c:v>I am satisfied by the overall services provided at the DIC and the safe centres</c:v>
                </c:pt>
              </c:strCache>
            </c:strRef>
          </c:cat>
          <c:val>
            <c:numRef>
              <c:f>'Sheet1'!$C$2:$C$20</c:f>
              <c:numCache>
                <c:formatCode>General</c:formatCode>
                <c:ptCount val="19"/>
                <c:pt idx="0">
                  <c:v>73</c:v>
                </c:pt>
                <c:pt idx="1">
                  <c:v>69</c:v>
                </c:pt>
                <c:pt idx="2">
                  <c:v>62</c:v>
                </c:pt>
                <c:pt idx="3">
                  <c:v>93</c:v>
                </c:pt>
                <c:pt idx="4">
                  <c:v>129</c:v>
                </c:pt>
                <c:pt idx="5">
                  <c:v>124</c:v>
                </c:pt>
                <c:pt idx="6">
                  <c:v>93</c:v>
                </c:pt>
                <c:pt idx="7">
                  <c:v>194</c:v>
                </c:pt>
                <c:pt idx="8">
                  <c:v>132</c:v>
                </c:pt>
                <c:pt idx="9">
                  <c:v>124</c:v>
                </c:pt>
                <c:pt idx="10">
                  <c:v>124</c:v>
                </c:pt>
                <c:pt idx="11">
                  <c:v>70</c:v>
                </c:pt>
                <c:pt idx="12">
                  <c:v>51</c:v>
                </c:pt>
                <c:pt idx="13">
                  <c:v>67</c:v>
                </c:pt>
                <c:pt idx="14">
                  <c:v>94</c:v>
                </c:pt>
                <c:pt idx="15">
                  <c:v>149</c:v>
                </c:pt>
                <c:pt idx="16">
                  <c:v>131</c:v>
                </c:pt>
                <c:pt idx="17">
                  <c:v>51</c:v>
                </c:pt>
                <c:pt idx="18">
                  <c:v>58</c:v>
                </c:pt>
              </c:numCache>
            </c:numRef>
          </c:val>
        </c:ser>
        <c:ser>
          <c:idx val="2"/>
          <c:order val="2"/>
          <c:tx>
            <c:strRef>
              <c:f>'Sheet1'!$D$1</c:f>
              <c:strCache>
                <c:ptCount val="1"/>
                <c:pt idx="0">
                  <c:v>Disagree</c:v>
                </c:pt>
              </c:strCache>
            </c:strRef>
          </c:tx>
          <c:cat>
            <c:strRef>
              <c:f>'Sheet1'!$A$2:$A$20</c:f>
              <c:strCache>
                <c:ptCount val="19"/>
                <c:pt idx="0">
                  <c:v>I like coming to DIC</c:v>
                </c:pt>
                <c:pt idx="1">
                  <c:v>I feel safe at DIC</c:v>
                </c:pt>
                <c:pt idx="2">
                  <c:v>The staff at DIC are helpful and supportive</c:v>
                </c:pt>
                <c:pt idx="3">
                  <c:v>I learnt a lot from the health education given at DIC and safe centres</c:v>
                </c:pt>
                <c:pt idx="4">
                  <c:v>You want to quit drug after the counselling given at DIC.</c:v>
                </c:pt>
                <c:pt idx="5">
                  <c:v>I enjoy the time spent at DIC</c:v>
                </c:pt>
                <c:pt idx="6">
                  <c:v>The staffs at DIC teach me about the harmful effects of drug use.</c:v>
                </c:pt>
                <c:pt idx="7">
                  <c:v>The quality of food served at DIC is good.</c:v>
                </c:pt>
                <c:pt idx="8">
                  <c:v>I believe my drug consumption frequency is decreasing after I have started coming to DIC.</c:v>
                </c:pt>
                <c:pt idx="9">
                  <c:v>I dont feel sad when I am at DIC</c:v>
                </c:pt>
                <c:pt idx="10">
                  <c:v>I feel hesitant in sharing my problems to the staffs at DIC</c:v>
                </c:pt>
                <c:pt idx="11">
                  <c:v>At DIC my problems are heard nicely and immediate help is provided.</c:v>
                </c:pt>
                <c:pt idx="12">
                  <c:v>When I get ill the doctors at OPD treats me well</c:v>
                </c:pt>
                <c:pt idx="13">
                  <c:v>I am not forced for any decision at DIC</c:v>
                </c:pt>
                <c:pt idx="14">
                  <c:v>I tell others about the knowledge I get by the healht education at DIC</c:v>
                </c:pt>
                <c:pt idx="15">
                  <c:v>I believe I will completely get rid of the drug addiction.</c:v>
                </c:pt>
                <c:pt idx="16">
                  <c:v>I encourage other drug addicts to come to DIC</c:v>
                </c:pt>
                <c:pt idx="17">
                  <c:v>I think SAF is doing a good job</c:v>
                </c:pt>
                <c:pt idx="18">
                  <c:v>I am satisfied by the overall services provided at the DIC and the safe centres</c:v>
                </c:pt>
              </c:strCache>
            </c:strRef>
          </c:cat>
          <c:val>
            <c:numRef>
              <c:f>'Sheet1'!$D$2:$D$20</c:f>
              <c:numCache>
                <c:formatCode>General</c:formatCode>
                <c:ptCount val="19"/>
                <c:pt idx="0">
                  <c:v>0</c:v>
                </c:pt>
                <c:pt idx="1">
                  <c:v>0</c:v>
                </c:pt>
                <c:pt idx="2">
                  <c:v>0</c:v>
                </c:pt>
                <c:pt idx="3">
                  <c:v>1</c:v>
                </c:pt>
                <c:pt idx="4">
                  <c:v>57</c:v>
                </c:pt>
                <c:pt idx="5">
                  <c:v>0</c:v>
                </c:pt>
                <c:pt idx="6">
                  <c:v>0</c:v>
                </c:pt>
                <c:pt idx="7">
                  <c:v>33</c:v>
                </c:pt>
                <c:pt idx="8">
                  <c:v>1</c:v>
                </c:pt>
                <c:pt idx="9">
                  <c:v>2</c:v>
                </c:pt>
                <c:pt idx="10">
                  <c:v>45</c:v>
                </c:pt>
                <c:pt idx="11">
                  <c:v>2</c:v>
                </c:pt>
                <c:pt idx="12">
                  <c:v>0</c:v>
                </c:pt>
                <c:pt idx="13">
                  <c:v>13</c:v>
                </c:pt>
                <c:pt idx="14">
                  <c:v>0</c:v>
                </c:pt>
                <c:pt idx="15">
                  <c:v>1</c:v>
                </c:pt>
                <c:pt idx="16">
                  <c:v>3</c:v>
                </c:pt>
                <c:pt idx="17">
                  <c:v>0</c:v>
                </c:pt>
                <c:pt idx="18">
                  <c:v>0</c:v>
                </c:pt>
              </c:numCache>
            </c:numRef>
          </c:val>
        </c:ser>
        <c:ser>
          <c:idx val="3"/>
          <c:order val="3"/>
          <c:tx>
            <c:strRef>
              <c:f>'Sheet1'!$E$1</c:f>
              <c:strCache>
                <c:ptCount val="1"/>
                <c:pt idx="0">
                  <c:v>Strongly Disagree</c:v>
                </c:pt>
              </c:strCache>
            </c:strRef>
          </c:tx>
          <c:cat>
            <c:strRef>
              <c:f>'Sheet1'!$A$2:$A$20</c:f>
              <c:strCache>
                <c:ptCount val="19"/>
                <c:pt idx="0">
                  <c:v>I like coming to DIC</c:v>
                </c:pt>
                <c:pt idx="1">
                  <c:v>I feel safe at DIC</c:v>
                </c:pt>
                <c:pt idx="2">
                  <c:v>The staff at DIC are helpful and supportive</c:v>
                </c:pt>
                <c:pt idx="3">
                  <c:v>I learnt a lot from the health education given at DIC and safe centres</c:v>
                </c:pt>
                <c:pt idx="4">
                  <c:v>You want to quit drug after the counselling given at DIC.</c:v>
                </c:pt>
                <c:pt idx="5">
                  <c:v>I enjoy the time spent at DIC</c:v>
                </c:pt>
                <c:pt idx="6">
                  <c:v>The staffs at DIC teach me about the harmful effects of drug use.</c:v>
                </c:pt>
                <c:pt idx="7">
                  <c:v>The quality of food served at DIC is good.</c:v>
                </c:pt>
                <c:pt idx="8">
                  <c:v>I believe my drug consumption frequency is decreasing after I have started coming to DIC.</c:v>
                </c:pt>
                <c:pt idx="9">
                  <c:v>I dont feel sad when I am at DIC</c:v>
                </c:pt>
                <c:pt idx="10">
                  <c:v>I feel hesitant in sharing my problems to the staffs at DIC</c:v>
                </c:pt>
                <c:pt idx="11">
                  <c:v>At DIC my problems are heard nicely and immediate help is provided.</c:v>
                </c:pt>
                <c:pt idx="12">
                  <c:v>When I get ill the doctors at OPD treats me well</c:v>
                </c:pt>
                <c:pt idx="13">
                  <c:v>I am not forced for any decision at DIC</c:v>
                </c:pt>
                <c:pt idx="14">
                  <c:v>I tell others about the knowledge I get by the healht education at DIC</c:v>
                </c:pt>
                <c:pt idx="15">
                  <c:v>I believe I will completely get rid of the drug addiction.</c:v>
                </c:pt>
                <c:pt idx="16">
                  <c:v>I encourage other drug addicts to come to DIC</c:v>
                </c:pt>
                <c:pt idx="17">
                  <c:v>I think SAF is doing a good job</c:v>
                </c:pt>
                <c:pt idx="18">
                  <c:v>I am satisfied by the overall services provided at the DIC and the safe centres</c:v>
                </c:pt>
              </c:strCache>
            </c:strRef>
          </c:cat>
          <c:val>
            <c:numRef>
              <c:f>'Sheet1'!$E$2:$E$20</c:f>
              <c:numCache>
                <c:formatCode>General</c:formatCode>
                <c:ptCount val="19"/>
                <c:pt idx="0">
                  <c:v>0</c:v>
                </c:pt>
                <c:pt idx="1">
                  <c:v>0</c:v>
                </c:pt>
                <c:pt idx="2">
                  <c:v>0</c:v>
                </c:pt>
                <c:pt idx="3">
                  <c:v>0</c:v>
                </c:pt>
                <c:pt idx="4">
                  <c:v>0</c:v>
                </c:pt>
                <c:pt idx="5">
                  <c:v>0</c:v>
                </c:pt>
                <c:pt idx="6">
                  <c:v>0</c:v>
                </c:pt>
                <c:pt idx="7">
                  <c:v>0</c:v>
                </c:pt>
                <c:pt idx="8">
                  <c:v>17</c:v>
                </c:pt>
                <c:pt idx="9">
                  <c:v>1</c:v>
                </c:pt>
                <c:pt idx="10">
                  <c:v>9</c:v>
                </c:pt>
                <c:pt idx="11">
                  <c:v>0</c:v>
                </c:pt>
                <c:pt idx="12">
                  <c:v>0</c:v>
                </c:pt>
                <c:pt idx="13">
                  <c:v>22</c:v>
                </c:pt>
                <c:pt idx="14">
                  <c:v>0</c:v>
                </c:pt>
                <c:pt idx="15">
                  <c:v>1</c:v>
                </c:pt>
                <c:pt idx="16">
                  <c:v>0</c:v>
                </c:pt>
                <c:pt idx="17">
                  <c:v>0</c:v>
                </c:pt>
                <c:pt idx="18">
                  <c:v>0</c:v>
                </c:pt>
              </c:numCache>
            </c:numRef>
          </c:val>
        </c:ser>
        <c:overlap val="100"/>
        <c:axId val="106777600"/>
        <c:axId val="108782336"/>
      </c:barChart>
      <c:catAx>
        <c:axId val="106777600"/>
        <c:scaling>
          <c:orientation val="minMax"/>
        </c:scaling>
        <c:axPos val="l"/>
        <c:tickLblPos val="nextTo"/>
        <c:crossAx val="108782336"/>
        <c:crosses val="autoZero"/>
        <c:auto val="1"/>
        <c:lblAlgn val="ctr"/>
        <c:lblOffset val="100"/>
      </c:catAx>
      <c:valAx>
        <c:axId val="108782336"/>
        <c:scaling>
          <c:orientation val="minMax"/>
        </c:scaling>
        <c:axPos val="b"/>
        <c:majorGridlines/>
        <c:numFmt formatCode="0%" sourceLinked="1"/>
        <c:tickLblPos val="nextTo"/>
        <c:crossAx val="106777600"/>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254642-8E6A-4572-A2D2-B1157116506B}"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54642-8E6A-4572-A2D2-B1157116506B}"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54642-8E6A-4572-A2D2-B1157116506B}"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54642-8E6A-4572-A2D2-B1157116506B}"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254642-8E6A-4572-A2D2-B1157116506B}"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254642-8E6A-4572-A2D2-B1157116506B}"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254642-8E6A-4572-A2D2-B1157116506B}" type="datetimeFigureOut">
              <a:rPr lang="en-US" smtClean="0"/>
              <a:pPr/>
              <a:t>5/2/2012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254642-8E6A-4572-A2D2-B1157116506B}" type="datetimeFigureOut">
              <a:rPr lang="en-US" smtClean="0"/>
              <a:pPr/>
              <a:t>5/2/2012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54642-8E6A-4572-A2D2-B1157116506B}" type="datetimeFigureOut">
              <a:rPr lang="en-US" smtClean="0"/>
              <a:pPr/>
              <a:t>5/2/2012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254642-8E6A-4572-A2D2-B1157116506B}"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254642-8E6A-4572-A2D2-B1157116506B}"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AF12F-DE0C-4425-A4DA-9580F703D2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54642-8E6A-4572-A2D2-B1157116506B}" type="datetimeFigureOut">
              <a:rPr lang="en-US" smtClean="0"/>
              <a:pPr/>
              <a:t>5/2/2012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AF12F-DE0C-4425-A4DA-9580F703D2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1000"/>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latin typeface="Times New Roman" pitchFamily="18" charset="0"/>
                <a:cs typeface="Times New Roman" pitchFamily="18" charset="0"/>
              </a:rPr>
              <a:t>DISSERTATION REPORT</a:t>
            </a:r>
            <a:endParaRPr lang="en-US" sz="3600" b="1" dirty="0">
              <a:latin typeface="Times New Roman" pitchFamily="18" charset="0"/>
              <a:cs typeface="Times New Roman" pitchFamily="18" charset="0"/>
            </a:endParaRPr>
          </a:p>
        </p:txBody>
      </p:sp>
      <p:sp>
        <p:nvSpPr>
          <p:cNvPr id="3" name="Subtitle 2"/>
          <p:cNvSpPr>
            <a:spLocks noGrp="1"/>
          </p:cNvSpPr>
          <p:nvPr>
            <p:ph type="subTitle" idx="1"/>
          </p:nvPr>
        </p:nvSpPr>
        <p:spPr>
          <a:xfrm>
            <a:off x="6553200" y="4419600"/>
            <a:ext cx="2209800" cy="1066800"/>
          </a:xfrm>
        </p:spPr>
        <p:txBody>
          <a:bodyPr>
            <a:normAutofit lnSpcReduction="10000"/>
          </a:bodyPr>
          <a:lstStyle/>
          <a:p>
            <a:r>
              <a:rPr lang="en-US" sz="1900" b="1" dirty="0" smtClean="0">
                <a:solidFill>
                  <a:schemeClr val="tx1"/>
                </a:solidFill>
                <a:latin typeface="Times New Roman" pitchFamily="18" charset="0"/>
                <a:cs typeface="Times New Roman" pitchFamily="18" charset="0"/>
              </a:rPr>
              <a:t>PRESENTED BY</a:t>
            </a:r>
          </a:p>
          <a:p>
            <a:r>
              <a:rPr lang="en-US" sz="1900" b="1" dirty="0" smtClean="0">
                <a:solidFill>
                  <a:schemeClr val="tx1"/>
                </a:solidFill>
                <a:latin typeface="Times New Roman" pitchFamily="18" charset="0"/>
                <a:cs typeface="Times New Roman" pitchFamily="18" charset="0"/>
              </a:rPr>
              <a:t>Saulat </a:t>
            </a:r>
            <a:r>
              <a:rPr lang="en-US" sz="1900" b="1" dirty="0" smtClean="0">
                <a:solidFill>
                  <a:schemeClr val="tx1"/>
                </a:solidFill>
                <a:latin typeface="Times New Roman" pitchFamily="18" charset="0"/>
                <a:cs typeface="Times New Roman" pitchFamily="18" charset="0"/>
              </a:rPr>
              <a:t>F</a:t>
            </a:r>
            <a:r>
              <a:rPr lang="en-US" sz="1900" b="1" dirty="0" smtClean="0">
                <a:solidFill>
                  <a:schemeClr val="tx1"/>
                </a:solidFill>
                <a:latin typeface="Times New Roman" pitchFamily="18" charset="0"/>
                <a:cs typeface="Times New Roman" pitchFamily="18" charset="0"/>
              </a:rPr>
              <a:t>atima</a:t>
            </a:r>
          </a:p>
          <a:p>
            <a:r>
              <a:rPr lang="en-US" sz="1900" b="1" dirty="0" smtClean="0">
                <a:solidFill>
                  <a:schemeClr val="tx1"/>
                </a:solidFill>
                <a:latin typeface="Times New Roman" pitchFamily="18" charset="0"/>
                <a:cs typeface="Times New Roman" pitchFamily="18" charset="0"/>
              </a:rPr>
              <a:t>PG/10/100</a:t>
            </a:r>
            <a:endParaRPr lang="en-US" sz="1900" b="1" dirty="0" smtClean="0">
              <a:solidFill>
                <a:schemeClr val="tx1"/>
              </a:solidFill>
              <a:latin typeface="Times New Roman" pitchFamily="18" charset="0"/>
              <a:cs typeface="Times New Roman" pitchFamily="18" charset="0"/>
            </a:endParaRPr>
          </a:p>
          <a:p>
            <a:endParaRPr lang="en-US" sz="1300" dirty="0">
              <a:latin typeface="Times New Roman" pitchFamily="18" charset="0"/>
              <a:cs typeface="Times New Roman" pitchFamily="18" charset="0"/>
            </a:endParaRPr>
          </a:p>
        </p:txBody>
      </p:sp>
      <p:sp>
        <p:nvSpPr>
          <p:cNvPr id="4" name="TextBox 3"/>
          <p:cNvSpPr txBox="1"/>
          <p:nvPr/>
        </p:nvSpPr>
        <p:spPr>
          <a:xfrm>
            <a:off x="381000" y="4343400"/>
            <a:ext cx="5181600" cy="1323439"/>
          </a:xfrm>
          <a:prstGeom prst="rect">
            <a:avLst/>
          </a:prstGeom>
          <a:noFill/>
        </p:spPr>
        <p:txBody>
          <a:bodyPr wrap="square" rtlCol="0">
            <a:spAutoFit/>
          </a:bodyPr>
          <a:lstStyle/>
          <a:p>
            <a:r>
              <a:rPr lang="en-US" sz="2000" b="1" dirty="0" smtClean="0"/>
              <a:t>MENTORS</a:t>
            </a:r>
          </a:p>
          <a:p>
            <a:r>
              <a:rPr lang="en-US" sz="2000" b="1" dirty="0" smtClean="0"/>
              <a:t>Dr. S.K.Patel- Institute</a:t>
            </a:r>
          </a:p>
          <a:p>
            <a:r>
              <a:rPr lang="en-US" sz="2000" b="1" dirty="0" smtClean="0"/>
              <a:t>Ms. Arunika Agarwal- Organization</a:t>
            </a:r>
          </a:p>
          <a:p>
            <a:r>
              <a:rPr lang="en-US" sz="2000" b="1" dirty="0" smtClean="0"/>
              <a:t>Dr. Faramarz Jahanbeen- Organization</a:t>
            </a:r>
            <a:endParaRPr lang="en-US"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algn="just"/>
            <a:r>
              <a:rPr lang="en-US" sz="2000" u="sng" dirty="0"/>
              <a:t>SAMPLING TECHNIQUE</a:t>
            </a:r>
            <a:endParaRPr lang="en-US" sz="2000" dirty="0"/>
          </a:p>
          <a:p>
            <a:pPr lvl="0" algn="just">
              <a:buFont typeface="Wingdings" pitchFamily="2" charset="2"/>
              <a:buChar char="ü"/>
            </a:pPr>
            <a:r>
              <a:rPr lang="en-US" sz="2000" dirty="0"/>
              <a:t>1</a:t>
            </a:r>
            <a:r>
              <a:rPr lang="en-US" sz="2000" baseline="30000" dirty="0"/>
              <a:t>st</a:t>
            </a:r>
            <a:r>
              <a:rPr lang="en-US" sz="2000" dirty="0"/>
              <a:t> Stage- SITE SELECTION</a:t>
            </a:r>
          </a:p>
          <a:p>
            <a:pPr algn="just">
              <a:buNone/>
            </a:pPr>
            <a:r>
              <a:rPr lang="en-US" sz="2000" dirty="0" smtClean="0"/>
              <a:t>      For </a:t>
            </a:r>
            <a:r>
              <a:rPr lang="en-US" sz="2000" dirty="0"/>
              <a:t>the selection of site CONVENIENT SAMPLING METHOD will be used. The sites covered by ‘Harm Reduction Services’ of SAF that is Kabul and Balkh are included in the study. </a:t>
            </a:r>
          </a:p>
          <a:p>
            <a:pPr lvl="0" algn="just"/>
            <a:r>
              <a:rPr lang="en-US" sz="2000" dirty="0"/>
              <a:t>2</a:t>
            </a:r>
            <a:r>
              <a:rPr lang="en-US" sz="2000" baseline="30000" dirty="0"/>
              <a:t>nd</a:t>
            </a:r>
            <a:r>
              <a:rPr lang="en-US" sz="2000" dirty="0"/>
              <a:t> Stage- SUBJECT SELECTION</a:t>
            </a:r>
          </a:p>
          <a:p>
            <a:pPr algn="just">
              <a:buFont typeface="Wingdings" pitchFamily="2" charset="2"/>
              <a:buChar char="ü"/>
            </a:pPr>
            <a:r>
              <a:rPr lang="en-US" sz="2000" dirty="0" smtClean="0"/>
              <a:t>SIMPLE </a:t>
            </a:r>
            <a:r>
              <a:rPr lang="en-US" sz="2000" dirty="0" smtClean="0"/>
              <a:t>RANDOM </a:t>
            </a:r>
            <a:r>
              <a:rPr lang="en-US" sz="2000" dirty="0"/>
              <a:t>SAMPLING METHOD would be adopted to draw the samples for the study.</a:t>
            </a:r>
          </a:p>
          <a:p>
            <a:pPr lvl="0" algn="just"/>
            <a:r>
              <a:rPr lang="en-US" sz="2000" dirty="0"/>
              <a:t>SAMPLE FRAME: All Injecting Drug Users covered through Harm Reduction Programme at SAF. </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sz="2000" u="sng" dirty="0">
                <a:latin typeface="Times New Roman" pitchFamily="18" charset="0"/>
                <a:cs typeface="Times New Roman" pitchFamily="18" charset="0"/>
              </a:rPr>
              <a:t>SAMPLE SIZE</a:t>
            </a:r>
            <a:endParaRPr lang="en-US" sz="2000" dirty="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Sample </a:t>
            </a:r>
            <a:r>
              <a:rPr lang="en-US" sz="2000" dirty="0">
                <a:latin typeface="Times New Roman" pitchFamily="18" charset="0"/>
                <a:cs typeface="Times New Roman" pitchFamily="18" charset="0"/>
              </a:rPr>
              <a:t>size for the study is calculated using the following formula.</a:t>
            </a:r>
          </a:p>
          <a:p>
            <a:pPr algn="just">
              <a:buNone/>
            </a:pPr>
            <a:r>
              <a:rPr lang="en-US" sz="2000" b="1" dirty="0" smtClean="0">
                <a:latin typeface="Times New Roman" pitchFamily="18" charset="0"/>
                <a:cs typeface="Times New Roman" pitchFamily="18" charset="0"/>
              </a:rPr>
              <a:t>                      </a:t>
            </a:r>
          </a:p>
          <a:p>
            <a:pPr algn="just">
              <a:buNone/>
            </a:pP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n </a:t>
            </a:r>
            <a:r>
              <a:rPr lang="en-US" sz="2000" b="1" dirty="0">
                <a:latin typeface="Times New Roman" pitchFamily="18" charset="0"/>
                <a:cs typeface="Times New Roman" pitchFamily="18" charset="0"/>
              </a:rPr>
              <a:t>= t</a:t>
            </a:r>
            <a:r>
              <a:rPr lang="en-US" sz="2000" b="1" baseline="30000" dirty="0">
                <a:latin typeface="Times New Roman" pitchFamily="18" charset="0"/>
                <a:cs typeface="Times New Roman" pitchFamily="18" charset="0"/>
              </a:rPr>
              <a:t>2</a:t>
            </a:r>
            <a:r>
              <a:rPr lang="en-US" sz="2000" b="1" dirty="0">
                <a:latin typeface="Times New Roman" pitchFamily="18" charset="0"/>
                <a:cs typeface="Times New Roman" pitchFamily="18" charset="0"/>
              </a:rPr>
              <a:t> x p (1-p) / m</a:t>
            </a:r>
            <a:r>
              <a:rPr lang="en-US" sz="2000" b="1" baseline="30000" dirty="0">
                <a:latin typeface="Times New Roman" pitchFamily="18" charset="0"/>
                <a:cs typeface="Times New Roman" pitchFamily="18" charset="0"/>
              </a:rPr>
              <a:t>2</a:t>
            </a:r>
            <a:endParaRPr lang="en-US" sz="2000" dirty="0">
              <a:latin typeface="Times New Roman" pitchFamily="18" charset="0"/>
              <a:cs typeface="Times New Roman" pitchFamily="18" charset="0"/>
            </a:endParaRPr>
          </a:p>
          <a:p>
            <a:pPr algn="just">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Where,</a:t>
            </a:r>
          </a:p>
          <a:p>
            <a:pPr algn="just">
              <a:buNone/>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n = sample size</a:t>
            </a:r>
          </a:p>
          <a:p>
            <a:pPr algn="just">
              <a:buNone/>
            </a:pPr>
            <a:r>
              <a:rPr lang="en-US" sz="2000" dirty="0" smtClean="0">
                <a:latin typeface="Times New Roman" pitchFamily="18" charset="0"/>
                <a:cs typeface="Times New Roman" pitchFamily="18" charset="0"/>
              </a:rPr>
              <a:t>       t </a:t>
            </a:r>
            <a:r>
              <a:rPr lang="en-US" sz="2000" dirty="0">
                <a:latin typeface="Times New Roman" pitchFamily="18" charset="0"/>
                <a:cs typeface="Times New Roman" pitchFamily="18" charset="0"/>
              </a:rPr>
              <a:t>= confidence level at 95% (standard value of 1.96).</a:t>
            </a:r>
          </a:p>
          <a:p>
            <a:pPr algn="just">
              <a:buNone/>
            </a:pPr>
            <a:r>
              <a:rPr lang="en-US" sz="2000" dirty="0" smtClean="0">
                <a:latin typeface="Times New Roman" pitchFamily="18" charset="0"/>
                <a:cs typeface="Times New Roman" pitchFamily="18" charset="0"/>
              </a:rPr>
              <a:t>       p </a:t>
            </a:r>
            <a:r>
              <a:rPr lang="en-US" sz="2000" dirty="0">
                <a:latin typeface="Times New Roman" pitchFamily="18" charset="0"/>
                <a:cs typeface="Times New Roman" pitchFamily="18" charset="0"/>
              </a:rPr>
              <a:t>= estimated prevalence of mental disorders among drug users is around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standard value of 0.5).</a:t>
            </a:r>
          </a:p>
          <a:p>
            <a:pPr algn="just">
              <a:buNone/>
            </a:pPr>
            <a:r>
              <a:rPr lang="en-US" sz="2000" dirty="0" smtClean="0">
                <a:latin typeface="Times New Roman" pitchFamily="18" charset="0"/>
                <a:cs typeface="Times New Roman" pitchFamily="18" charset="0"/>
              </a:rPr>
              <a:t>       m </a:t>
            </a:r>
            <a:r>
              <a:rPr lang="en-US" sz="2000" dirty="0">
                <a:latin typeface="Times New Roman" pitchFamily="18" charset="0"/>
                <a:cs typeface="Times New Roman" pitchFamily="18" charset="0"/>
              </a:rPr>
              <a:t>= margin of error of 5% (standard value of 0.05).</a:t>
            </a:r>
          </a:p>
          <a:p>
            <a:pPr lvl="0" algn="just">
              <a:buFont typeface="Wingdings" pitchFamily="2" charset="2"/>
              <a:buChar char="ü"/>
            </a:pPr>
            <a:r>
              <a:rPr lang="en-US" sz="2000" u="sng" dirty="0">
                <a:latin typeface="Times New Roman" pitchFamily="18" charset="0"/>
                <a:cs typeface="Times New Roman" pitchFamily="18" charset="0"/>
              </a:rPr>
              <a:t>1</a:t>
            </a:r>
            <a:r>
              <a:rPr lang="en-US" sz="2000" u="sng" baseline="30000" dirty="0">
                <a:latin typeface="Times New Roman" pitchFamily="18" charset="0"/>
                <a:cs typeface="Times New Roman" pitchFamily="18" charset="0"/>
              </a:rPr>
              <a:t>st</a:t>
            </a:r>
            <a:r>
              <a:rPr lang="en-US" sz="2000" u="sng" dirty="0">
                <a:latin typeface="Times New Roman" pitchFamily="18" charset="0"/>
                <a:cs typeface="Times New Roman" pitchFamily="18" charset="0"/>
              </a:rPr>
              <a:t> STAGE- Calculating Sample Size (</a:t>
            </a:r>
            <a:r>
              <a:rPr lang="en-US" sz="2000" u="sng" dirty="0" smtClean="0">
                <a:latin typeface="Times New Roman" pitchFamily="18" charset="0"/>
                <a:cs typeface="Times New Roman" pitchFamily="18" charset="0"/>
              </a:rPr>
              <a:t>S.S)</a:t>
            </a:r>
          </a:p>
          <a:p>
            <a:pPr lvl="0" algn="just">
              <a:buNone/>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n = (1.96)</a:t>
            </a:r>
            <a:r>
              <a:rPr lang="en-US" sz="2000" baseline="30000" dirty="0">
                <a:latin typeface="Times New Roman" pitchFamily="18" charset="0"/>
                <a:cs typeface="Times New Roman" pitchFamily="18" charset="0"/>
              </a:rPr>
              <a:t>2 </a:t>
            </a:r>
            <a:r>
              <a:rPr lang="en-US" sz="2000" dirty="0">
                <a:latin typeface="Times New Roman" pitchFamily="18" charset="0"/>
                <a:cs typeface="Times New Roman" pitchFamily="18" charset="0"/>
              </a:rPr>
              <a:t>x 0.5(1- 0.5) / (0.05)</a:t>
            </a:r>
            <a:r>
              <a:rPr lang="en-US" sz="2000" baseline="30000" dirty="0">
                <a:latin typeface="Times New Roman" pitchFamily="18" charset="0"/>
                <a:cs typeface="Times New Roman" pitchFamily="18" charset="0"/>
              </a:rPr>
              <a:t>2</a:t>
            </a:r>
            <a:endParaRPr lang="en-US" sz="2000" dirty="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n (S.S.) = </a:t>
            </a:r>
            <a:r>
              <a:rPr lang="en-US" sz="2000" b="1" dirty="0">
                <a:latin typeface="Times New Roman" pitchFamily="18" charset="0"/>
                <a:cs typeface="Times New Roman" pitchFamily="18" charset="0"/>
              </a:rPr>
              <a:t>385 </a:t>
            </a:r>
            <a:r>
              <a:rPr lang="en-US" sz="2000" b="1" dirty="0" smtClean="0">
                <a:latin typeface="Times New Roman" pitchFamily="18" charset="0"/>
                <a:cs typeface="Times New Roman" pitchFamily="18" charset="0"/>
              </a:rPr>
              <a:t>subjects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lvl="0"/>
            <a:r>
              <a:rPr lang="en-US" sz="2000" u="sng" dirty="0" smtClean="0"/>
              <a:t>2</a:t>
            </a:r>
            <a:r>
              <a:rPr lang="en-US" sz="2000" u="sng" baseline="30000" dirty="0" smtClean="0"/>
              <a:t>nd</a:t>
            </a:r>
            <a:r>
              <a:rPr lang="en-US" sz="2000" u="sng" dirty="0" smtClean="0"/>
              <a:t> STAGE- Probability Proportionate to Size</a:t>
            </a:r>
            <a:endParaRPr lang="en-US" sz="2000" dirty="0" smtClean="0"/>
          </a:p>
          <a:p>
            <a:pPr>
              <a:buNone/>
            </a:pPr>
            <a:endParaRPr lang="en-US" sz="2000" dirty="0" smtClean="0"/>
          </a:p>
          <a:p>
            <a:pPr>
              <a:buNone/>
            </a:pPr>
            <a:r>
              <a:rPr lang="en-US" sz="2000" dirty="0" smtClean="0"/>
              <a:t> </a:t>
            </a:r>
          </a:p>
          <a:p>
            <a:pPr>
              <a:buNone/>
            </a:pPr>
            <a:endParaRPr lang="en-US" sz="2000" dirty="0"/>
          </a:p>
          <a:p>
            <a:pPr>
              <a:buNone/>
            </a:pPr>
            <a:endParaRPr lang="en-US" sz="2000" dirty="0" smtClean="0"/>
          </a:p>
          <a:p>
            <a:pPr>
              <a:buNone/>
            </a:pPr>
            <a:endParaRPr lang="en-US" sz="2000" dirty="0"/>
          </a:p>
          <a:p>
            <a:pPr>
              <a:buNone/>
            </a:pPr>
            <a:endParaRPr lang="en-US" sz="2000" dirty="0" smtClean="0"/>
          </a:p>
          <a:p>
            <a:pPr>
              <a:buNone/>
            </a:pPr>
            <a:endParaRPr lang="en-US" sz="2000" dirty="0" smtClean="0"/>
          </a:p>
          <a:p>
            <a:pPr>
              <a:buNone/>
            </a:pPr>
            <a:endParaRPr lang="en-US" sz="2000" dirty="0" smtClean="0"/>
          </a:p>
          <a:p>
            <a:pPr lvl="0"/>
            <a:r>
              <a:rPr lang="en-US" sz="2000" b="1" dirty="0" smtClean="0"/>
              <a:t>KABUL</a:t>
            </a:r>
            <a:r>
              <a:rPr lang="en-US" sz="2000" dirty="0" smtClean="0"/>
              <a:t> (DIC &amp; Outreach Areas)</a:t>
            </a:r>
          </a:p>
          <a:p>
            <a:pPr>
              <a:buNone/>
            </a:pPr>
            <a:r>
              <a:rPr lang="en-US" sz="2000" b="1" dirty="0" smtClean="0"/>
              <a:t>       P</a:t>
            </a:r>
            <a:r>
              <a:rPr lang="en-US" sz="2000" b="1" baseline="-25000" dirty="0" smtClean="0"/>
              <a:t>1 </a:t>
            </a:r>
            <a:r>
              <a:rPr lang="en-US" sz="2000" b="1" dirty="0" smtClean="0"/>
              <a:t>= </a:t>
            </a:r>
            <a:r>
              <a:rPr lang="en-US" sz="2000" dirty="0" smtClean="0"/>
              <a:t>a x S.S / a + b = </a:t>
            </a:r>
            <a:r>
              <a:rPr lang="en-US" sz="2000" dirty="0" smtClean="0"/>
              <a:t>405 </a:t>
            </a:r>
            <a:r>
              <a:rPr lang="en-US" sz="2000" dirty="0" smtClean="0"/>
              <a:t>x 385 / </a:t>
            </a:r>
            <a:r>
              <a:rPr lang="en-US" sz="2000" dirty="0" smtClean="0"/>
              <a:t>405 </a:t>
            </a:r>
            <a:r>
              <a:rPr lang="en-US" sz="2000" dirty="0" smtClean="0"/>
              <a:t>+ </a:t>
            </a:r>
            <a:r>
              <a:rPr lang="en-US" sz="2000" dirty="0" smtClean="0"/>
              <a:t>580</a:t>
            </a:r>
            <a:r>
              <a:rPr lang="en-US" sz="2000" dirty="0" smtClean="0"/>
              <a:t> </a:t>
            </a:r>
            <a:r>
              <a:rPr lang="en-US" sz="2000" dirty="0" smtClean="0"/>
              <a:t>= </a:t>
            </a:r>
            <a:r>
              <a:rPr lang="en-US" sz="2000" b="1" dirty="0" smtClean="0"/>
              <a:t>158</a:t>
            </a:r>
            <a:r>
              <a:rPr lang="en-US" sz="2000" b="1" dirty="0" smtClean="0"/>
              <a:t> </a:t>
            </a:r>
            <a:r>
              <a:rPr lang="en-US" sz="2000" b="1" dirty="0" smtClean="0"/>
              <a:t>subjects</a:t>
            </a:r>
            <a:endParaRPr lang="en-US" sz="2000" dirty="0" smtClean="0"/>
          </a:p>
          <a:p>
            <a:pPr lvl="0"/>
            <a:r>
              <a:rPr lang="en-US" sz="2000" b="1" dirty="0" smtClean="0"/>
              <a:t>BALKH </a:t>
            </a:r>
            <a:r>
              <a:rPr lang="en-US" sz="2000" dirty="0" smtClean="0"/>
              <a:t>(DIC &amp; Outreach Areas)</a:t>
            </a:r>
          </a:p>
          <a:p>
            <a:pPr>
              <a:buNone/>
            </a:pPr>
            <a:r>
              <a:rPr lang="en-US" sz="2000" b="1" dirty="0" smtClean="0"/>
              <a:t>       P</a:t>
            </a:r>
            <a:r>
              <a:rPr lang="en-US" sz="2000" b="1" baseline="-25000" dirty="0" smtClean="0"/>
              <a:t>2 </a:t>
            </a:r>
            <a:r>
              <a:rPr lang="en-US" sz="2000" b="1" dirty="0" smtClean="0"/>
              <a:t>= </a:t>
            </a:r>
            <a:r>
              <a:rPr lang="en-US" sz="2000" dirty="0" smtClean="0"/>
              <a:t>b x S.S / a + b = </a:t>
            </a:r>
            <a:r>
              <a:rPr lang="en-US" sz="2000" dirty="0" smtClean="0"/>
              <a:t>580</a:t>
            </a:r>
            <a:r>
              <a:rPr lang="en-US" sz="2000" dirty="0" smtClean="0"/>
              <a:t> </a:t>
            </a:r>
            <a:r>
              <a:rPr lang="en-US" sz="2000" dirty="0" smtClean="0"/>
              <a:t>x 385 / </a:t>
            </a:r>
            <a:r>
              <a:rPr lang="en-US" sz="2000" dirty="0" smtClean="0"/>
              <a:t>405 </a:t>
            </a:r>
            <a:r>
              <a:rPr lang="en-US" sz="2000" dirty="0" smtClean="0"/>
              <a:t>+ </a:t>
            </a:r>
            <a:r>
              <a:rPr lang="en-US" sz="2000" dirty="0" smtClean="0"/>
              <a:t>580</a:t>
            </a:r>
            <a:r>
              <a:rPr lang="en-US" sz="2000" dirty="0" smtClean="0"/>
              <a:t> </a:t>
            </a:r>
            <a:r>
              <a:rPr lang="en-US" sz="2000" dirty="0" smtClean="0"/>
              <a:t>= </a:t>
            </a:r>
            <a:r>
              <a:rPr lang="en-US" sz="2000" b="1" dirty="0" smtClean="0"/>
              <a:t>227 </a:t>
            </a:r>
            <a:r>
              <a:rPr lang="en-US" sz="2000" b="1" dirty="0" smtClean="0"/>
              <a:t>subjects</a:t>
            </a:r>
            <a:endParaRPr lang="en-US" sz="2000" dirty="0" smtClean="0"/>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pic>
        <p:nvPicPr>
          <p:cNvPr id="5" name="Picture 4"/>
          <p:cNvPicPr/>
          <p:nvPr/>
        </p:nvPicPr>
        <p:blipFill>
          <a:blip r:embed="rId2" cstate="print"/>
          <a:srcRect l="25962" t="56695" r="27083" b="25071"/>
          <a:stretch>
            <a:fillRect/>
          </a:stretch>
        </p:blipFill>
        <p:spPr bwMode="auto">
          <a:xfrm>
            <a:off x="457200" y="1524000"/>
            <a:ext cx="79248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Font typeface="Wingdings" pitchFamily="2" charset="2"/>
              <a:buChar char="§"/>
            </a:pPr>
            <a:r>
              <a:rPr lang="en-US" sz="2000" u="sng" dirty="0"/>
              <a:t>TOOLS OF DATA </a:t>
            </a:r>
            <a:r>
              <a:rPr lang="en-US" sz="2000" u="sng" dirty="0" smtClean="0"/>
              <a:t>COLLECTION</a:t>
            </a:r>
          </a:p>
          <a:p>
            <a:pPr algn="just">
              <a:buNone/>
            </a:pPr>
            <a:endParaRPr lang="en-US" sz="2000" dirty="0"/>
          </a:p>
          <a:p>
            <a:pPr lvl="0" algn="just">
              <a:buFont typeface="Courier New" pitchFamily="49" charset="0"/>
              <a:buChar char="o"/>
            </a:pPr>
            <a:r>
              <a:rPr lang="en-US" sz="2000" u="sng" dirty="0"/>
              <a:t>Structured Questionnaire </a:t>
            </a:r>
            <a:endParaRPr lang="en-US" sz="2000" u="sng" dirty="0" smtClean="0"/>
          </a:p>
          <a:p>
            <a:pPr lvl="0" algn="just">
              <a:buFont typeface="Courier New" pitchFamily="49" charset="0"/>
              <a:buChar char="o"/>
            </a:pPr>
            <a:endParaRPr lang="en-US" sz="2000" u="sng" dirty="0" smtClean="0"/>
          </a:p>
          <a:p>
            <a:pPr lvl="0" algn="just">
              <a:buFont typeface="Courier New" pitchFamily="49" charset="0"/>
              <a:buChar char="o"/>
            </a:pPr>
            <a:r>
              <a:rPr lang="en-US" sz="2000" u="sng" dirty="0" smtClean="0"/>
              <a:t>Assessment Scale</a:t>
            </a:r>
            <a:endParaRPr lang="en-US" sz="2000" dirty="0"/>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r>
              <a:rPr lang="en-US" sz="2000" u="sng" dirty="0"/>
              <a:t>DATA ANALYSIS PLAN</a:t>
            </a:r>
            <a:endParaRPr lang="en-US" sz="2000" dirty="0"/>
          </a:p>
          <a:p>
            <a:pPr lvl="0">
              <a:buFont typeface="Wingdings" pitchFamily="2" charset="2"/>
              <a:buChar char="ü"/>
            </a:pPr>
            <a:r>
              <a:rPr lang="en-US" sz="2000" dirty="0"/>
              <a:t>Data entry </a:t>
            </a:r>
            <a:r>
              <a:rPr lang="en-US" sz="2000" dirty="0" smtClean="0"/>
              <a:t>is</a:t>
            </a:r>
            <a:r>
              <a:rPr lang="en-US" sz="2000" dirty="0" smtClean="0"/>
              <a:t> </a:t>
            </a:r>
            <a:r>
              <a:rPr lang="en-US" sz="2000" dirty="0"/>
              <a:t>done in MS-EXCEL</a:t>
            </a:r>
            <a:r>
              <a:rPr lang="en-US" sz="2000" dirty="0" smtClean="0"/>
              <a:t>.</a:t>
            </a:r>
            <a:endParaRPr lang="en-US" sz="2000" dirty="0"/>
          </a:p>
          <a:p>
            <a:pPr lvl="0">
              <a:buFont typeface="Wingdings" pitchFamily="2" charset="2"/>
              <a:buChar char="ü"/>
            </a:pPr>
            <a:r>
              <a:rPr lang="en-US" sz="2000" dirty="0"/>
              <a:t>Data analysis </a:t>
            </a:r>
            <a:r>
              <a:rPr lang="en-US" sz="2000" dirty="0" smtClean="0"/>
              <a:t>is</a:t>
            </a:r>
            <a:r>
              <a:rPr lang="en-US" sz="2000" dirty="0" smtClean="0"/>
              <a:t> </a:t>
            </a:r>
            <a:r>
              <a:rPr lang="en-US" sz="2000" dirty="0"/>
              <a:t>done in SPSS-16.</a:t>
            </a:r>
          </a:p>
          <a:p>
            <a:pPr>
              <a:buNone/>
            </a:pPr>
            <a:endParaRPr lang="en-US" sz="2000" dirty="0" smtClean="0"/>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r>
              <a:rPr lang="en-US" b="1" dirty="0" smtClean="0"/>
              <a:t>RESULTS</a:t>
            </a: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endParaRPr lang="en-US" sz="2000" dirty="0" smtClean="0"/>
          </a:p>
          <a:p>
            <a:endParaRPr lang="en-US" sz="2000" dirty="0" smtClean="0"/>
          </a:p>
          <a:p>
            <a:r>
              <a:rPr lang="en-US" sz="2000" dirty="0" smtClean="0"/>
              <a:t>A </a:t>
            </a:r>
            <a:r>
              <a:rPr lang="en-US" sz="2000" dirty="0" smtClean="0"/>
              <a:t>total of 375 injecting drug users voluntarily participated in the study. 10 IDUs denied participating. Henceforth they were not forced to participate</a:t>
            </a:r>
            <a:r>
              <a:rPr lang="en-US" sz="2000" u="sng" dirty="0" smtClean="0"/>
              <a:t> </a:t>
            </a:r>
            <a:r>
              <a:rPr lang="en-US" sz="2000" dirty="0" smtClean="0"/>
              <a:t>in the study, respecting their views</a:t>
            </a:r>
            <a:r>
              <a:rPr lang="en-US" sz="2000" dirty="0" smtClean="0"/>
              <a:t>.</a:t>
            </a:r>
          </a:p>
          <a:p>
            <a:pPr>
              <a:buNone/>
            </a:pPr>
            <a:endParaRPr lang="en-US" sz="2000" dirty="0" smtClean="0"/>
          </a:p>
          <a:p>
            <a:r>
              <a:rPr lang="en-US" sz="2000" dirty="0" smtClean="0"/>
              <a:t>All the respondents in the study were MALES and there were no female participant at all</a:t>
            </a:r>
            <a:r>
              <a:rPr lang="en-US" sz="2000" dirty="0" smtClean="0"/>
              <a:t>.</a:t>
            </a:r>
          </a:p>
          <a:p>
            <a:endParaRPr lang="en-US" sz="2000" dirty="0" smtClean="0"/>
          </a:p>
          <a:p>
            <a:r>
              <a:rPr lang="en-US" sz="2000" dirty="0" smtClean="0"/>
              <a:t>85% of the participant lies in the age range of 20-50 years. Therefore majority of the respondents were in the working age groups.</a:t>
            </a: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1600" dirty="0" smtClean="0">
                <a:latin typeface="Times New Roman" pitchFamily="18" charset="0"/>
                <a:cs typeface="Times New Roman" pitchFamily="18" charset="0"/>
              </a:rPr>
              <a:t>DRUG CONSUMPTION BEHAVIOR</a:t>
            </a:r>
          </a:p>
          <a:p>
            <a:pPr>
              <a:buNone/>
            </a:pPr>
            <a:endParaRPr lang="en-US" sz="1600" dirty="0" smtClean="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p:txBody>
      </p:sp>
      <p:pic>
        <p:nvPicPr>
          <p:cNvPr id="4" name="Picture 3"/>
          <p:cNvPicPr/>
          <p:nvPr/>
        </p:nvPicPr>
        <p:blipFill>
          <a:blip r:embed="rId2" cstate="print"/>
          <a:srcRect/>
          <a:stretch>
            <a:fillRect/>
          </a:stretch>
        </p:blipFill>
        <p:spPr bwMode="auto">
          <a:xfrm>
            <a:off x="838200" y="1489728"/>
            <a:ext cx="7467600" cy="475867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5516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l="26457" t="32521" r="42275" b="35243"/>
          <a:stretch>
            <a:fillRect/>
          </a:stretch>
        </p:blipFill>
        <p:spPr bwMode="auto">
          <a:xfrm>
            <a:off x="990600" y="1066800"/>
            <a:ext cx="7315199" cy="4648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1000"/>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371600"/>
            <a:ext cx="7406640" cy="2365482"/>
          </a:xfrm>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t>
            </a:r>
            <a:r>
              <a:rPr lang="en-US" sz="3100" b="1" dirty="0">
                <a:solidFill>
                  <a:schemeClr val="tx1">
                    <a:lumMod val="95000"/>
                    <a:lumOff val="5000"/>
                  </a:schemeClr>
                </a:solidFill>
                <a:latin typeface="Times New Roman" pitchFamily="18" charset="0"/>
                <a:cs typeface="Times New Roman" pitchFamily="18" charset="0"/>
              </a:rPr>
              <a:t>Prevalence Of Mental Health Problems </a:t>
            </a:r>
            <a:r>
              <a:rPr lang="en-US" sz="3100" b="1" dirty="0">
                <a:solidFill>
                  <a:schemeClr val="tx1">
                    <a:lumMod val="95000"/>
                    <a:lumOff val="5000"/>
                  </a:schemeClr>
                </a:solidFill>
                <a:effectLst/>
                <a:latin typeface="Times New Roman" pitchFamily="18" charset="0"/>
                <a:cs typeface="Times New Roman" pitchFamily="18" charset="0"/>
              </a:rPr>
              <a:t>Among</a:t>
            </a:r>
            <a:r>
              <a:rPr lang="en-US" sz="3100" b="1" dirty="0">
                <a:solidFill>
                  <a:schemeClr val="tx1">
                    <a:lumMod val="95000"/>
                    <a:lumOff val="5000"/>
                  </a:schemeClr>
                </a:solidFill>
                <a:latin typeface="Times New Roman" pitchFamily="18" charset="0"/>
                <a:cs typeface="Times New Roman" pitchFamily="18" charset="0"/>
              </a:rPr>
              <a:t> Injecting Drug Users In Areas Covered </a:t>
            </a:r>
            <a:r>
              <a:rPr lang="en-US" sz="3100" b="1" dirty="0" smtClean="0">
                <a:solidFill>
                  <a:schemeClr val="tx1">
                    <a:lumMod val="95000"/>
                    <a:lumOff val="5000"/>
                  </a:schemeClr>
                </a:solidFill>
                <a:latin typeface="Times New Roman" pitchFamily="18" charset="0"/>
                <a:cs typeface="Times New Roman" pitchFamily="18" charset="0"/>
              </a:rPr>
              <a:t>By </a:t>
            </a:r>
            <a:r>
              <a:rPr lang="en-US" sz="3100" b="1" dirty="0">
                <a:solidFill>
                  <a:schemeClr val="tx1">
                    <a:lumMod val="95000"/>
                    <a:lumOff val="5000"/>
                  </a:schemeClr>
                </a:solidFill>
                <a:latin typeface="Times New Roman" pitchFamily="18" charset="0"/>
                <a:cs typeface="Times New Roman" pitchFamily="18" charset="0"/>
              </a:rPr>
              <a:t>SAF’s Harm Reduction Services In Kabul And Balkh Provinces, Afghanistan</a:t>
            </a:r>
            <a:r>
              <a:rPr lang="en-US" dirty="0">
                <a:solidFill>
                  <a:schemeClr val="tx1">
                    <a:lumMod val="95000"/>
                    <a:lumOff val="5000"/>
                  </a:schemeClr>
                </a:solidFill>
              </a:rPr>
              <a:t/>
            </a:r>
            <a:br>
              <a:rPr lang="en-US" dirty="0">
                <a:solidFill>
                  <a:schemeClr val="tx1">
                    <a:lumMod val="95000"/>
                    <a:lumOff val="5000"/>
                  </a:schemeClr>
                </a:solidFill>
              </a:rPr>
            </a:br>
            <a:endParaRPr 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609600" y="939006"/>
            <a:ext cx="7772400" cy="47815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55165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1600" dirty="0" smtClean="0">
                <a:latin typeface="Times New Roman" pitchFamily="18" charset="0"/>
                <a:cs typeface="Times New Roman" pitchFamily="18" charset="0"/>
              </a:rPr>
              <a:t>MENTAL HEALTH PROFILE</a:t>
            </a: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p:txBody>
      </p:sp>
      <p:pic>
        <p:nvPicPr>
          <p:cNvPr id="4" name="Picture 3"/>
          <p:cNvPicPr/>
          <p:nvPr/>
        </p:nvPicPr>
        <p:blipFill>
          <a:blip r:embed="rId2" cstate="print"/>
          <a:srcRect/>
          <a:stretch>
            <a:fillRect/>
          </a:stretch>
        </p:blipFill>
        <p:spPr bwMode="auto">
          <a:xfrm>
            <a:off x="762000" y="1049664"/>
            <a:ext cx="7620000" cy="4758672"/>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l="26442" t="27920" r="31250" b="19658"/>
          <a:stretch>
            <a:fillRect/>
          </a:stretch>
        </p:blipFill>
        <p:spPr bwMode="auto">
          <a:xfrm>
            <a:off x="762001" y="762000"/>
            <a:ext cx="7696200" cy="4572000"/>
          </a:xfrm>
          <a:prstGeom prst="rect">
            <a:avLst/>
          </a:prstGeom>
          <a:noFill/>
          <a:ln w="9525">
            <a:noFill/>
            <a:miter lim="800000"/>
            <a:headEnd/>
            <a:tailEnd/>
          </a:ln>
        </p:spPr>
      </p:pic>
      <p:cxnSp>
        <p:nvCxnSpPr>
          <p:cNvPr id="7" name="Straight Connector 6"/>
          <p:cNvCxnSpPr/>
          <p:nvPr/>
        </p:nvCxnSpPr>
        <p:spPr>
          <a:xfrm>
            <a:off x="1371600" y="5334000"/>
            <a:ext cx="60198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143000" y="5715000"/>
            <a:ext cx="6781800" cy="923330"/>
          </a:xfrm>
          <a:prstGeom prst="rect">
            <a:avLst/>
          </a:prstGeom>
          <a:noFill/>
        </p:spPr>
        <p:txBody>
          <a:bodyPr wrap="square" rtlCol="0">
            <a:spAutoFit/>
          </a:bodyPr>
          <a:lstStyle/>
          <a:p>
            <a:r>
              <a:rPr lang="en-US" dirty="0" smtClean="0"/>
              <a:t>The tabulated value for the above table came to be 5.99 corresponding to 2 degrees of freedom, which very less than the calculated value, that is, 36.566.</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1800" dirty="0" smtClean="0">
                <a:latin typeface="Times New Roman" pitchFamily="18" charset="0"/>
                <a:cs typeface="Times New Roman" pitchFamily="18" charset="0"/>
              </a:rPr>
              <a:t>ASSESSMENT SCALE</a:t>
            </a:r>
          </a:p>
          <a:p>
            <a:pPr>
              <a:buNone/>
            </a:pPr>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graphicFrame>
        <p:nvGraphicFramePr>
          <p:cNvPr id="4" name="Chart 3"/>
          <p:cNvGraphicFramePr/>
          <p:nvPr/>
        </p:nvGraphicFramePr>
        <p:xfrm>
          <a:off x="609600" y="762000"/>
          <a:ext cx="76962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lgn="ctr">
              <a:buNone/>
            </a:pPr>
            <a:endParaRPr lang="en-US" sz="2400" b="1" dirty="0" smtClean="0">
              <a:latin typeface="Times New Roman" pitchFamily="18" charset="0"/>
              <a:cs typeface="Times New Roman" pitchFamily="18" charset="0"/>
            </a:endParaRPr>
          </a:p>
          <a:p>
            <a:pPr algn="ctr">
              <a:buNone/>
            </a:pPr>
            <a:endParaRPr lang="en-US" sz="2400" b="1" dirty="0" smtClean="0">
              <a:latin typeface="Times New Roman" pitchFamily="18" charset="0"/>
              <a:cs typeface="Times New Roman" pitchFamily="18" charset="0"/>
            </a:endParaRPr>
          </a:p>
          <a:p>
            <a:pPr algn="ctr">
              <a:buNone/>
            </a:pPr>
            <a:r>
              <a:rPr lang="en-US" sz="2800" b="1" dirty="0" smtClean="0">
                <a:latin typeface="Times New Roman" pitchFamily="18" charset="0"/>
                <a:cs typeface="Times New Roman" pitchFamily="18" charset="0"/>
              </a:rPr>
              <a:t>DISCUSSION</a:t>
            </a:r>
            <a:endParaRPr lang="en-US" sz="2800" b="1"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CONCLUSION</a:t>
            </a:r>
            <a:endParaRPr lang="en-US"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pPr algn="ctr">
              <a:buNone/>
            </a:pPr>
            <a:r>
              <a:rPr lang="en-US" sz="2800" b="1" dirty="0" smtClean="0">
                <a:latin typeface="Times New Roman" pitchFamily="18" charset="0"/>
                <a:cs typeface="Times New Roman" pitchFamily="18" charset="0"/>
              </a:rPr>
              <a:t>RECOMMENDATIONS</a:t>
            </a:r>
          </a:p>
          <a:p>
            <a:pPr>
              <a:buNone/>
            </a:pPr>
            <a:endParaRPr lang="en-US" sz="1600" b="1"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Rigorous and exhaustive research efforts are needed in this area as without research evidences implementation strategies cannot be made and executed.</a:t>
            </a:r>
          </a:p>
          <a:p>
            <a:pPr lvl="0"/>
            <a:r>
              <a:rPr lang="en-US" sz="2000" dirty="0" smtClean="0">
                <a:latin typeface="Times New Roman" pitchFamily="18" charset="0"/>
                <a:cs typeface="Times New Roman" pitchFamily="18" charset="0"/>
              </a:rPr>
              <a:t>More mental hospitals should be set up and referrals be made for better treatment.</a:t>
            </a:r>
          </a:p>
          <a:p>
            <a:pPr lvl="0"/>
            <a:r>
              <a:rPr lang="en-US" sz="2000" dirty="0" smtClean="0">
                <a:latin typeface="Times New Roman" pitchFamily="18" charset="0"/>
                <a:cs typeface="Times New Roman" pitchFamily="18" charset="0"/>
              </a:rPr>
              <a:t>Since mental health has been included in revised BPHS package, hence the government should increase the budget allocated in this area, as there have been next to none studies done on mental health, and very minimal implementation strategies are there.</a:t>
            </a:r>
          </a:p>
          <a:p>
            <a:pPr lvl="0"/>
            <a:r>
              <a:rPr lang="en-US" sz="2000" dirty="0" smtClean="0">
                <a:latin typeface="Times New Roman" pitchFamily="18" charset="0"/>
                <a:cs typeface="Times New Roman" pitchFamily="18" charset="0"/>
              </a:rPr>
              <a:t>Stringent rules should be made on drugs availability.</a:t>
            </a:r>
          </a:p>
          <a:p>
            <a:pPr lvl="0"/>
            <a:r>
              <a:rPr lang="en-US" sz="2000" dirty="0" smtClean="0">
                <a:latin typeface="Times New Roman" pitchFamily="18" charset="0"/>
                <a:cs typeface="Times New Roman" pitchFamily="18" charset="0"/>
              </a:rPr>
              <a:t>There should be increased awareness campaigns with the collaborative efforts of MoPH (Ministry of public Health), International and local NGOs. Standard posters and television advertisements can be made by MoPH which can be distributed throughout the country.</a:t>
            </a:r>
          </a:p>
          <a:p>
            <a:pPr>
              <a:buNone/>
            </a:pPr>
            <a:endParaRPr lang="en-US" sz="2000" b="1" dirty="0" smtClean="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en-US" sz="1400" dirty="0" smtClean="0"/>
              <a:t>Continued..</a:t>
            </a:r>
            <a:endParaRPr lang="en-US" sz="1400" dirty="0"/>
          </a:p>
        </p:txBody>
      </p:sp>
      <p:sp>
        <p:nvSpPr>
          <p:cNvPr id="3" name="Content Placeholder 2"/>
          <p:cNvSpPr>
            <a:spLocks noGrp="1"/>
          </p:cNvSpPr>
          <p:nvPr>
            <p:ph idx="1"/>
          </p:nvPr>
        </p:nvSpPr>
        <p:spPr/>
        <p:txBody>
          <a:bodyPr>
            <a:normAutofit/>
          </a:bodyPr>
          <a:lstStyle/>
          <a:p>
            <a:pPr lvl="0"/>
            <a:r>
              <a:rPr lang="en-US" sz="2000" dirty="0" smtClean="0">
                <a:latin typeface="Times New Roman" pitchFamily="18" charset="0"/>
                <a:cs typeface="Times New Roman" pitchFamily="18" charset="0"/>
              </a:rPr>
              <a:t>It is highly recommended that there should be drug awareness campaigns along with the element of mental health in that through community sessions, focus group discussions and psycho therapeutic sessions</a:t>
            </a:r>
            <a:r>
              <a:rPr lang="en-US" sz="2000" dirty="0" smtClean="0">
                <a:latin typeface="Times New Roman" pitchFamily="18" charset="0"/>
                <a:cs typeface="Times New Roman" pitchFamily="18" charset="0"/>
              </a:rPr>
              <a:t>.</a:t>
            </a:r>
          </a:p>
          <a:p>
            <a:pPr lvl="0">
              <a:buNone/>
            </a:pPr>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Utilization of religious scholars, mosques, influential and activists etc for supporting drug demand reduction services in refugee camps and among internally displaced people</a:t>
            </a:r>
            <a:r>
              <a:rPr lang="en-US" sz="2000" dirty="0" smtClean="0">
                <a:latin typeface="Times New Roman" pitchFamily="18" charset="0"/>
                <a:cs typeface="Times New Roman" pitchFamily="18" charset="0"/>
              </a:rPr>
              <a:t>.</a:t>
            </a:r>
          </a:p>
          <a:p>
            <a:pPr lvl="0">
              <a:buNone/>
            </a:pPr>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Construction of shelter homes for drug users and assessment of mental health in those shelter homes and referral of serious cases.</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2800" b="1" dirty="0" smtClean="0">
                <a:latin typeface="Times New Roman" pitchFamily="18" charset="0"/>
                <a:cs typeface="Times New Roman" pitchFamily="18" charset="0"/>
              </a:rPr>
              <a:t>LIMITATIONS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2000" dirty="0" smtClean="0">
                <a:latin typeface="Times New Roman" pitchFamily="18" charset="0"/>
                <a:cs typeface="Times New Roman" pitchFamily="18" charset="0"/>
              </a:rPr>
              <a:t>The participants of the study are only males. </a:t>
            </a:r>
          </a:p>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Time constraint.</a:t>
            </a:r>
          </a:p>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No qualitative analysis.</a:t>
            </a:r>
          </a:p>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Security constraints.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Language Barrier.</a:t>
            </a: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rmAutofit fontScale="90000"/>
          </a:bodyPr>
          <a:lstStyle/>
          <a:p>
            <a:r>
              <a:rPr lang="en-US" b="1" dirty="0" smtClean="0"/>
              <a:t>SOLIDARITY FOR AFGHAN FAMILIES (SAF)</a:t>
            </a:r>
            <a:endParaRPr lang="en-US" b="1"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0"/>
          <p:cNvPicPr>
            <a:picLocks noChangeAspect="1" noChangeArrowheads="1"/>
          </p:cNvPicPr>
          <p:nvPr/>
        </p:nvPicPr>
        <p:blipFill>
          <a:blip r:embed="rId2" cstate="print"/>
          <a:srcRect l="21796" t="23820" r="66199" b="65604"/>
          <a:stretch>
            <a:fillRect/>
          </a:stretch>
        </p:blipFill>
        <p:spPr bwMode="auto">
          <a:xfrm>
            <a:off x="304800" y="3124200"/>
            <a:ext cx="8001000" cy="3429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Times New Roman" pitchFamily="18" charset="0"/>
                <a:cs typeface="Times New Roman" pitchFamily="18" charset="0"/>
              </a:rPr>
              <a:t>ETHICAL CONSIDERATIONS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a:bodyPr>
          <a:lstStyle/>
          <a:p>
            <a:pPr lvl="0"/>
            <a:r>
              <a:rPr lang="en-US" sz="2000" dirty="0" smtClean="0"/>
              <a:t>The research project aimed for the approval of International Review Board (IRB), Afghanistan. It took into strict consideration, every suggestions made by IRB.</a:t>
            </a:r>
          </a:p>
          <a:p>
            <a:pPr lvl="0"/>
            <a:r>
              <a:rPr lang="en-US" sz="2000" dirty="0" smtClean="0"/>
              <a:t>INFORMED CONSENT of the subjects was taken, without which the administration did not proceed, the participation of the subjects was voluntary .and no subject were forced to participate in the study</a:t>
            </a:r>
          </a:p>
          <a:p>
            <a:pPr lvl="0"/>
            <a:r>
              <a:rPr lang="en-US" sz="2000" dirty="0" smtClean="0"/>
              <a:t>CONFIDENTIALITY of the subjects was taken into consideration and the data of the study was only used for the research purpose.</a:t>
            </a:r>
          </a:p>
          <a:p>
            <a:pPr lvl="0"/>
            <a:r>
              <a:rPr lang="en-US" sz="2000" dirty="0" smtClean="0"/>
              <a:t>Any question that raises any religious, cultural or any other sensitive issues were NOT asked from the subject.</a:t>
            </a:r>
          </a:p>
          <a:p>
            <a:pPr>
              <a:buNone/>
            </a:pPr>
            <a:endParaRPr lang="en-US"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b="1" dirty="0" smtClean="0">
                <a:latin typeface="Times New Roman" pitchFamily="18" charset="0"/>
                <a:cs typeface="Times New Roman" pitchFamily="18" charset="0"/>
              </a:rPr>
              <a:t>REFERENCES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pPr lvl="0" algn="just"/>
            <a:r>
              <a:rPr lang="en-US" sz="2000" dirty="0">
                <a:latin typeface="Times New Roman" pitchFamily="18" charset="0"/>
                <a:cs typeface="Times New Roman" pitchFamily="18" charset="0"/>
              </a:rPr>
              <a:t>HIV/AIDS Unit, Ministry of Public Health Demand Reduction Section, Ministry of Counter Narcotics(2005); </a:t>
            </a:r>
            <a:r>
              <a:rPr lang="en-US" sz="2000" i="1" dirty="0">
                <a:latin typeface="Times New Roman" pitchFamily="18" charset="0"/>
                <a:cs typeface="Times New Roman" pitchFamily="18" charset="0"/>
              </a:rPr>
              <a:t>Harm Reduction Strategy for IDU (Injecting Drug Use) and HIV/AIDS Prevention in Afghanistan</a:t>
            </a:r>
            <a:r>
              <a:rPr lang="en-US" sz="2000" dirty="0">
                <a:latin typeface="Times New Roman" pitchFamily="18" charset="0"/>
                <a:cs typeface="Times New Roman" pitchFamily="18" charset="0"/>
              </a:rPr>
              <a:t> ; Afghanistan.</a:t>
            </a:r>
          </a:p>
          <a:p>
            <a:pPr lvl="0" algn="just"/>
            <a:r>
              <a:rPr lang="en-US" sz="2000" dirty="0">
                <a:latin typeface="Times New Roman" pitchFamily="18" charset="0"/>
                <a:cs typeface="Times New Roman" pitchFamily="18" charset="0"/>
              </a:rPr>
              <a:t>NSW Department of Health (2008); </a:t>
            </a:r>
            <a:r>
              <a:rPr lang="en-US" sz="2000" i="1" dirty="0">
                <a:latin typeface="Times New Roman" pitchFamily="18" charset="0"/>
                <a:cs typeface="Times New Roman" pitchFamily="18" charset="0"/>
              </a:rPr>
              <a:t>Comorbidity Framework For Action</a:t>
            </a:r>
            <a:r>
              <a:rPr lang="en-US" sz="2000" dirty="0">
                <a:latin typeface="Times New Roman" pitchFamily="18" charset="0"/>
                <a:cs typeface="Times New Roman" pitchFamily="18" charset="0"/>
              </a:rPr>
              <a:t>; ISBN; Australia.</a:t>
            </a:r>
          </a:p>
          <a:p>
            <a:pPr lvl="0" algn="just"/>
            <a:r>
              <a:rPr lang="en-US" sz="2000" dirty="0">
                <a:latin typeface="Times New Roman" pitchFamily="18" charset="0"/>
                <a:cs typeface="Times New Roman" pitchFamily="18" charset="0"/>
              </a:rPr>
              <a:t>Reiger, D.A., Farmer, M.E. &amp; Rae, D.S. (1990); </a:t>
            </a:r>
            <a:r>
              <a:rPr lang="en-US" sz="2000" i="1" dirty="0">
                <a:latin typeface="Times New Roman" pitchFamily="18" charset="0"/>
                <a:cs typeface="Times New Roman" pitchFamily="18" charset="0"/>
              </a:rPr>
              <a:t>Co-morbidity of mental disorders with alcohol and other drug abuse, Results from the Epidemiological Catchment Area (ECA) study</a:t>
            </a:r>
            <a:r>
              <a:rPr lang="en-US" sz="2000" dirty="0">
                <a:latin typeface="Times New Roman" pitchFamily="18" charset="0"/>
                <a:cs typeface="Times New Roman" pitchFamily="18" charset="0"/>
              </a:rPr>
              <a:t>; Journal of the American Medical Association, 264, 2511–2518.</a:t>
            </a:r>
          </a:p>
          <a:p>
            <a:pPr lvl="0" algn="just"/>
            <a:r>
              <a:rPr lang="en-US" sz="2000" dirty="0">
                <a:latin typeface="Times New Roman" pitchFamily="18" charset="0"/>
                <a:cs typeface="Times New Roman" pitchFamily="18" charset="0"/>
              </a:rPr>
              <a:t>World Health organization (2006) ; </a:t>
            </a:r>
            <a:r>
              <a:rPr lang="en-US" sz="2000" i="1" dirty="0">
                <a:latin typeface="Times New Roman" pitchFamily="18" charset="0"/>
                <a:cs typeface="Times New Roman" pitchFamily="18" charset="0"/>
              </a:rPr>
              <a:t>Who-Aims Report On Mental Health System  In Afghanistan </a:t>
            </a:r>
            <a:r>
              <a:rPr lang="en-US" sz="2000" dirty="0">
                <a:latin typeface="Times New Roman" pitchFamily="18" charset="0"/>
                <a:cs typeface="Times New Roman" pitchFamily="18" charset="0"/>
              </a:rPr>
              <a:t>; ISBN ; Kabul, Afghanistan.</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lgn="ctr">
              <a:buNone/>
            </a:pPr>
            <a:r>
              <a:rPr lang="en-US" sz="4400" b="1" i="1" dirty="0" smtClean="0">
                <a:latin typeface="Brush Script MT" pitchFamily="66" charset="0"/>
              </a:rPr>
              <a:t>THANK YOU…</a:t>
            </a:r>
            <a:endParaRPr lang="en-US" sz="4400" b="1" i="1" dirty="0">
              <a:latin typeface="Brush Script MT"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dirty="0" smtClean="0"/>
              <a:t>VISION</a:t>
            </a:r>
          </a:p>
          <a:p>
            <a:pPr>
              <a:buNone/>
            </a:pPr>
            <a:endParaRPr lang="en-US" sz="18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 </a:t>
            </a:r>
            <a:r>
              <a:rPr lang="de-DE" sz="2400" i="1" dirty="0" smtClean="0"/>
              <a:t>d</a:t>
            </a:r>
            <a:r>
              <a:rPr lang="de-DE" sz="2400" i="1" dirty="0" smtClean="0"/>
              <a:t>eveloped </a:t>
            </a:r>
            <a:r>
              <a:rPr lang="de-DE" sz="2400" i="1" dirty="0" smtClean="0"/>
              <a:t>and welfare society for Afghan </a:t>
            </a:r>
            <a:r>
              <a:rPr lang="de-DE" sz="2400" i="1" dirty="0" smtClean="0"/>
              <a:t>families.</a:t>
            </a:r>
          </a:p>
          <a:p>
            <a:pPr>
              <a:buNone/>
            </a:pPr>
            <a:endParaRPr lang="de-DE" sz="2400" i="1" dirty="0" smtClean="0">
              <a:latin typeface="Times New Roman" pitchFamily="18" charset="0"/>
              <a:cs typeface="Times New Roman" pitchFamily="18" charset="0"/>
            </a:endParaRPr>
          </a:p>
          <a:p>
            <a:pPr>
              <a:buNone/>
            </a:pPr>
            <a:endParaRPr lang="en-US" dirty="0" smtClean="0">
              <a:cs typeface="Times New Roman" pitchFamily="18" charset="0"/>
            </a:endParaRPr>
          </a:p>
          <a:p>
            <a:pPr>
              <a:buNone/>
            </a:pPr>
            <a:r>
              <a:rPr lang="en-US" dirty="0" smtClean="0">
                <a:cs typeface="Times New Roman" pitchFamily="18" charset="0"/>
              </a:rPr>
              <a:t>MISSION</a:t>
            </a:r>
          </a:p>
          <a:p>
            <a:pPr>
              <a:buNone/>
            </a:pPr>
            <a:endParaRPr lang="en-US" sz="1800" dirty="0" smtClean="0">
              <a:latin typeface="Times New Roman" pitchFamily="18" charset="0"/>
              <a:cs typeface="Times New Roman" pitchFamily="18" charset="0"/>
            </a:endParaRPr>
          </a:p>
          <a:p>
            <a:pPr algn="ctr">
              <a:buNone/>
            </a:pPr>
            <a:r>
              <a:rPr lang="de-DE" sz="2400" i="1" dirty="0" smtClean="0"/>
              <a:t>      Empowering </a:t>
            </a:r>
            <a:r>
              <a:rPr lang="de-DE" sz="2400" i="1" dirty="0" smtClean="0"/>
              <a:t>and enabling Afghan families to combat against </a:t>
            </a:r>
            <a:r>
              <a:rPr lang="de-DE" sz="2400" i="1" dirty="0" smtClean="0"/>
              <a:t>     diseases</a:t>
            </a:r>
            <a:r>
              <a:rPr lang="de-DE" sz="2400" i="1" dirty="0" smtClean="0"/>
              <a:t>, poverty, social injustice and </a:t>
            </a:r>
            <a:r>
              <a:rPr lang="de-DE" sz="2400" i="1" dirty="0" smtClean="0"/>
              <a:t>illiteracy.</a:t>
            </a:r>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09600"/>
          </a:xfrm>
        </p:spPr>
        <p:txBody>
          <a:bodyPr>
            <a:normAutofit/>
          </a:bodyPr>
          <a:lstStyle/>
          <a:p>
            <a:r>
              <a:rPr lang="en-US" sz="2800" b="1" dirty="0" smtClean="0">
                <a:latin typeface="Times New Roman" pitchFamily="18" charset="0"/>
                <a:cs typeface="Times New Roman" pitchFamily="18" charset="0"/>
              </a:rPr>
              <a:t>BACKGROUND</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lnSpcReduction="10000"/>
          </a:bodyPr>
          <a:lstStyle/>
          <a:p>
            <a:pPr algn="just"/>
            <a:r>
              <a:rPr lang="en-US" sz="2400" dirty="0" smtClean="0">
                <a:latin typeface="Times New Roman" pitchFamily="18" charset="0"/>
                <a:cs typeface="Times New Roman" pitchFamily="18" charset="0"/>
              </a:rPr>
              <a:t>Afghanistan is a country with an approximate  geographical area of 652,000  square </a:t>
            </a:r>
            <a:r>
              <a:rPr lang="en-US" sz="2400" dirty="0" err="1" smtClean="0">
                <a:latin typeface="Times New Roman" pitchFamily="18" charset="0"/>
                <a:cs typeface="Times New Roman" pitchFamily="18" charset="0"/>
              </a:rPr>
              <a:t>kilometres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 a population of 24.926 million people (WHO). The main languages </a:t>
            </a:r>
            <a:r>
              <a:rPr lang="en-US" sz="2400" dirty="0" smtClean="0">
                <a:latin typeface="Times New Roman" pitchFamily="18" charset="0"/>
                <a:cs typeface="Times New Roman" pitchFamily="18" charset="0"/>
              </a:rPr>
              <a:t>used </a:t>
            </a:r>
            <a:r>
              <a:rPr lang="en-US" sz="2400" dirty="0" smtClean="0">
                <a:latin typeface="Times New Roman" pitchFamily="18" charset="0"/>
                <a:cs typeface="Times New Roman" pitchFamily="18" charset="0"/>
              </a:rPr>
              <a:t>in the country are </a:t>
            </a:r>
            <a:r>
              <a:rPr lang="en-US" sz="2400" dirty="0" err="1" smtClean="0">
                <a:latin typeface="Times New Roman" pitchFamily="18" charset="0"/>
                <a:cs typeface="Times New Roman" pitchFamily="18" charset="0"/>
              </a:rPr>
              <a:t>Pushto</a:t>
            </a:r>
            <a:r>
              <a:rPr lang="en-US" sz="2400" dirty="0" smtClean="0">
                <a:latin typeface="Times New Roman" pitchFamily="18" charset="0"/>
                <a:cs typeface="Times New Roman" pitchFamily="18" charset="0"/>
              </a:rPr>
              <a:t>, Dari Persian and Turkic, and the main ethnic groups are </a:t>
            </a:r>
            <a:r>
              <a:rPr lang="en-US" sz="2400" dirty="0" err="1" smtClean="0">
                <a:latin typeface="Times New Roman" pitchFamily="18" charset="0"/>
                <a:cs typeface="Times New Roman" pitchFamily="18" charset="0"/>
              </a:rPr>
              <a:t>Pushton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Tadjik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Hazara</a:t>
            </a:r>
            <a:r>
              <a:rPr lang="en-US" sz="2400" dirty="0" smtClean="0">
                <a:latin typeface="Times New Roman" pitchFamily="18" charset="0"/>
                <a:cs typeface="Times New Roman" pitchFamily="18" charset="0"/>
              </a:rPr>
              <a:t> and Uzbeks. Religious groups include Muslims (Sunni and </a:t>
            </a:r>
            <a:r>
              <a:rPr lang="en-US" sz="2400" dirty="0" err="1" smtClean="0">
                <a:latin typeface="Times New Roman" pitchFamily="18" charset="0"/>
                <a:cs typeface="Times New Roman" pitchFamily="18" charset="0"/>
              </a:rPr>
              <a:t>Shiaa</a:t>
            </a:r>
            <a:r>
              <a:rPr lang="en-US" sz="2400" dirty="0" smtClean="0">
                <a:latin typeface="Times New Roman" pitchFamily="18" charset="0"/>
                <a:cs typeface="Times New Roman" pitchFamily="18" charset="0"/>
              </a:rPr>
              <a:t>)and a small group of Sikhs</a:t>
            </a:r>
            <a:r>
              <a:rPr lang="en-US" sz="2400" dirty="0" smtClean="0"/>
              <a:t>. </a:t>
            </a:r>
            <a:endParaRPr lang="en-US" sz="2400" dirty="0" smtClean="0"/>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Drug</a:t>
            </a:r>
            <a:r>
              <a:rPr lang="en-US" sz="2400" dirty="0" smtClean="0">
                <a:latin typeface="Times New Roman" pitchFamily="18" charset="0"/>
                <a:cs typeface="Times New Roman" pitchFamily="18" charset="0"/>
              </a:rPr>
              <a:t> dependency in </a:t>
            </a:r>
            <a:r>
              <a:rPr lang="en-US" sz="2400" dirty="0" smtClean="0">
                <a:latin typeface="Times New Roman" pitchFamily="18" charset="0"/>
                <a:cs typeface="Times New Roman" pitchFamily="18" charset="0"/>
              </a:rPr>
              <a:t>Afghanistan.</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There is no coordination body on mental health to oversee publications and awareness campaigns</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Times New Roman" pitchFamily="18" charset="0"/>
                <a:cs typeface="Times New Roman" pitchFamily="18" charset="0"/>
              </a:rPr>
              <a:t>RATIONALE OF THE PROJECT</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05400"/>
          </a:xfrm>
        </p:spPr>
        <p:txBody>
          <a:bodyPr>
            <a:normAutofit lnSpcReduction="10000"/>
          </a:bodyPr>
          <a:lstStyle/>
          <a:p>
            <a:pPr algn="just"/>
            <a:r>
              <a:rPr lang="en-US" sz="2600" dirty="0">
                <a:latin typeface="Times New Roman" pitchFamily="18" charset="0"/>
                <a:cs typeface="Times New Roman" pitchFamily="18" charset="0"/>
              </a:rPr>
              <a:t>Afghanistan is considered the hub of opium production, and its post conflict traumatic conditions push many people towards harmful drug consumption. </a:t>
            </a:r>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Mental </a:t>
            </a:r>
            <a:r>
              <a:rPr lang="en-US" sz="2600" dirty="0">
                <a:latin typeface="Times New Roman" pitchFamily="18" charset="0"/>
                <a:cs typeface="Times New Roman" pitchFamily="18" charset="0"/>
              </a:rPr>
              <a:t>health problems although has been highlighted in the revised BPHS but not much evidence is there on the linkages between drug use and mental health problems in Afghanistan</a:t>
            </a:r>
            <a:r>
              <a:rPr lang="en-US" sz="2600" dirty="0" smtClean="0">
                <a:latin typeface="Times New Roman" pitchFamily="18" charset="0"/>
                <a:cs typeface="Times New Roman" pitchFamily="18" charset="0"/>
              </a:rPr>
              <a:t>.</a:t>
            </a:r>
          </a:p>
          <a:p>
            <a:pPr algn="just">
              <a:buNone/>
            </a:pPr>
            <a:endParaRPr lang="en-US"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This study primarily focuses on the injecting drug users targeted by the Harm reduction program of Solidarity for Afghan Families in two provinces of Kabul and Balkh.</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latin typeface="Times New Roman" pitchFamily="18" charset="0"/>
                <a:cs typeface="Times New Roman" pitchFamily="18" charset="0"/>
              </a:rPr>
              <a:t>IMPORTANCE OF THE PROJECT</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lvl="0" algn="just"/>
            <a:r>
              <a:rPr lang="en-US" sz="2000" u="sng" dirty="0">
                <a:latin typeface="Times New Roman" pitchFamily="18" charset="0"/>
                <a:cs typeface="Times New Roman" pitchFamily="18" charset="0"/>
              </a:rPr>
              <a:t>TO THE SERVICE </a:t>
            </a:r>
            <a:r>
              <a:rPr lang="en-US" sz="2000" u="sng" dirty="0" smtClean="0">
                <a:latin typeface="Times New Roman" pitchFamily="18" charset="0"/>
                <a:cs typeface="Times New Roman" pitchFamily="18" charset="0"/>
              </a:rPr>
              <a:t>PROVIDER</a:t>
            </a:r>
          </a:p>
          <a:p>
            <a:pPr lvl="0" algn="just">
              <a:buNone/>
            </a:pPr>
            <a:endParaRPr lang="en-US" sz="2000" dirty="0" smtClean="0">
              <a:latin typeface="Times New Roman" pitchFamily="18" charset="0"/>
              <a:cs typeface="Times New Roman" pitchFamily="18" charset="0"/>
            </a:endParaRPr>
          </a:p>
          <a:p>
            <a:pPr lvl="0" algn="just">
              <a:buNone/>
            </a:pPr>
            <a:endParaRPr lang="en-US" sz="2000" dirty="0" smtClean="0">
              <a:latin typeface="Times New Roman" pitchFamily="18" charset="0"/>
              <a:cs typeface="Times New Roman" pitchFamily="18" charset="0"/>
            </a:endParaRPr>
          </a:p>
          <a:p>
            <a:pPr lvl="0" algn="just">
              <a:buNone/>
            </a:pPr>
            <a:endParaRPr lang="en-US" sz="2000" dirty="0">
              <a:latin typeface="Times New Roman" pitchFamily="18" charset="0"/>
              <a:cs typeface="Times New Roman" pitchFamily="18" charset="0"/>
            </a:endParaRPr>
          </a:p>
          <a:p>
            <a:pPr lvl="0" algn="just"/>
            <a:r>
              <a:rPr lang="en-US" sz="2000" u="sng" dirty="0" smtClean="0">
                <a:latin typeface="Times New Roman" pitchFamily="18" charset="0"/>
                <a:cs typeface="Times New Roman" pitchFamily="18" charset="0"/>
              </a:rPr>
              <a:t>TO </a:t>
            </a:r>
            <a:r>
              <a:rPr lang="en-US" sz="2000" u="sng" dirty="0">
                <a:latin typeface="Times New Roman" pitchFamily="18" charset="0"/>
                <a:cs typeface="Times New Roman" pitchFamily="18" charset="0"/>
              </a:rPr>
              <a:t>THE POLICY </a:t>
            </a:r>
            <a:r>
              <a:rPr lang="en-US" sz="2000" u="sng" dirty="0" smtClean="0">
                <a:latin typeface="Times New Roman" pitchFamily="18" charset="0"/>
                <a:cs typeface="Times New Roman" pitchFamily="18" charset="0"/>
              </a:rPr>
              <a:t>MAKERS</a:t>
            </a:r>
          </a:p>
          <a:p>
            <a:pPr lvl="0" algn="just"/>
            <a:endParaRPr lang="en-US" sz="2000" u="sng" dirty="0" smtClean="0">
              <a:latin typeface="Times New Roman" pitchFamily="18" charset="0"/>
              <a:cs typeface="Times New Roman" pitchFamily="18" charset="0"/>
            </a:endParaRPr>
          </a:p>
          <a:p>
            <a:pPr lvl="0" algn="just">
              <a:buNone/>
            </a:pPr>
            <a:endParaRPr lang="en-US" sz="2000" dirty="0" smtClean="0">
              <a:latin typeface="Times New Roman" pitchFamily="18" charset="0"/>
              <a:cs typeface="Times New Roman" pitchFamily="18" charset="0"/>
            </a:endParaRPr>
          </a:p>
          <a:p>
            <a:pPr lvl="0" algn="just">
              <a:buNone/>
            </a:pPr>
            <a:endParaRPr lang="en-US" sz="2000" dirty="0">
              <a:latin typeface="Times New Roman" pitchFamily="18" charset="0"/>
              <a:cs typeface="Times New Roman" pitchFamily="18" charset="0"/>
            </a:endParaRPr>
          </a:p>
          <a:p>
            <a:pPr lvl="0" algn="just"/>
            <a:r>
              <a:rPr lang="en-US" sz="2000" u="sng" dirty="0" smtClean="0">
                <a:latin typeface="Times New Roman" pitchFamily="18" charset="0"/>
                <a:cs typeface="Times New Roman" pitchFamily="18" charset="0"/>
              </a:rPr>
              <a:t>TO </a:t>
            </a:r>
            <a:r>
              <a:rPr lang="en-US" sz="2000" u="sng" dirty="0">
                <a:latin typeface="Times New Roman" pitchFamily="18" charset="0"/>
                <a:cs typeface="Times New Roman" pitchFamily="18" charset="0"/>
              </a:rPr>
              <a:t>THE BENEFICIARIES</a:t>
            </a:r>
            <a:endParaRPr lang="en-US" sz="2000" dirty="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latin typeface="Times New Roman" pitchFamily="18" charset="0"/>
                <a:cs typeface="Times New Roman" pitchFamily="18" charset="0"/>
              </a:rPr>
              <a:t>OBJECTIVES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pPr algn="just">
              <a:buFont typeface="Wingdings" pitchFamily="2" charset="2"/>
              <a:buChar char="§"/>
            </a:pPr>
            <a:r>
              <a:rPr lang="en-US" sz="2000" u="sng" dirty="0"/>
              <a:t>GENERAL OBJECTIVE</a:t>
            </a:r>
            <a:endParaRPr lang="en-US" sz="2000" dirty="0"/>
          </a:p>
          <a:p>
            <a:pPr algn="just">
              <a:buNone/>
            </a:pPr>
            <a:r>
              <a:rPr lang="en-US" sz="2000" dirty="0" smtClean="0"/>
              <a:t>      To </a:t>
            </a:r>
            <a:r>
              <a:rPr lang="en-US" sz="2000" dirty="0"/>
              <a:t>identify and analyze the prevalence of mental health problems among injecting drug users, covered by SAF’s harm reduction services in Kabul and Balkh provinces, Afghanistan.</a:t>
            </a:r>
          </a:p>
          <a:p>
            <a:pPr algn="just">
              <a:buFont typeface="Wingdings" pitchFamily="2" charset="2"/>
              <a:buChar char="§"/>
            </a:pPr>
            <a:r>
              <a:rPr lang="en-US" sz="2000" u="sng" dirty="0"/>
              <a:t>SPECIFIC OBJECTIVES</a:t>
            </a:r>
            <a:endParaRPr lang="en-US" sz="2000" dirty="0"/>
          </a:p>
          <a:p>
            <a:pPr lvl="0" algn="just">
              <a:buFont typeface="Wingdings" pitchFamily="2" charset="2"/>
              <a:buChar char="ü"/>
            </a:pPr>
            <a:r>
              <a:rPr lang="en-US" sz="2000" dirty="0"/>
              <a:t>To analyze the consumption behavior of injecting drug users towards addictive drugs.</a:t>
            </a:r>
          </a:p>
          <a:p>
            <a:pPr lvl="0" algn="just">
              <a:buFont typeface="Wingdings" pitchFamily="2" charset="2"/>
              <a:buChar char="ü"/>
            </a:pPr>
            <a:r>
              <a:rPr lang="en-US" sz="2000" dirty="0"/>
              <a:t>To identify the prevalence of </a:t>
            </a:r>
            <a:r>
              <a:rPr lang="en-US" sz="2000" u="sng" dirty="0"/>
              <a:t>PTSD</a:t>
            </a:r>
            <a:r>
              <a:rPr lang="en-US" sz="2000" dirty="0"/>
              <a:t> (Post Traumatic Stress Disorder) among injecting drug users covered under Harm reduction program of SAF.</a:t>
            </a:r>
          </a:p>
          <a:p>
            <a:pPr lvl="0" algn="just">
              <a:buFont typeface="Wingdings" pitchFamily="2" charset="2"/>
              <a:buChar char="ü"/>
            </a:pPr>
            <a:r>
              <a:rPr lang="en-US" sz="2000" dirty="0"/>
              <a:t>To identify the prevalence of </a:t>
            </a:r>
            <a:r>
              <a:rPr lang="en-US" sz="2000" u="sng" dirty="0"/>
              <a:t>Schizophrenia</a:t>
            </a:r>
            <a:r>
              <a:rPr lang="en-US" sz="2000" dirty="0"/>
              <a:t> among injecting drug users covered under Harm reduction program of SAF.</a:t>
            </a:r>
          </a:p>
          <a:p>
            <a:pPr lvl="0" algn="just">
              <a:buFont typeface="Wingdings" pitchFamily="2" charset="2"/>
              <a:buChar char="ü"/>
            </a:pPr>
            <a:r>
              <a:rPr lang="en-US" sz="2000" dirty="0"/>
              <a:t>To identify the prevalence of </a:t>
            </a:r>
            <a:r>
              <a:rPr lang="en-US" sz="2000" u="sng" dirty="0"/>
              <a:t>Anxiety</a:t>
            </a:r>
            <a:r>
              <a:rPr lang="en-US" sz="2000" dirty="0"/>
              <a:t> among injecting drug users covered under Harm reduction program of SAF.</a:t>
            </a:r>
          </a:p>
          <a:p>
            <a:pPr lvl="0" algn="just">
              <a:buFont typeface="Wingdings" pitchFamily="2" charset="2"/>
              <a:buChar char="ü"/>
            </a:pPr>
            <a:r>
              <a:rPr lang="en-US" sz="2000" dirty="0"/>
              <a:t>To identify the prevalence of </a:t>
            </a:r>
            <a:r>
              <a:rPr lang="en-US" sz="2000" u="sng" dirty="0"/>
              <a:t>depression</a:t>
            </a:r>
            <a:r>
              <a:rPr lang="en-US" sz="2000" dirty="0"/>
              <a:t> injecting among drug users covered under Harm reduction program of SAF.</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Times New Roman" pitchFamily="18" charset="0"/>
                <a:cs typeface="Times New Roman" pitchFamily="18" charset="0"/>
              </a:rPr>
              <a:t>METHODOLOGY</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rmAutofit/>
          </a:bodyPr>
          <a:lstStyle/>
          <a:p>
            <a:pPr algn="just"/>
            <a:r>
              <a:rPr lang="en-US" sz="2000" u="sng" dirty="0"/>
              <a:t>STUDY DESIGN</a:t>
            </a:r>
            <a:endParaRPr lang="en-US" sz="2000" dirty="0"/>
          </a:p>
          <a:p>
            <a:pPr algn="just">
              <a:buNone/>
            </a:pPr>
            <a:r>
              <a:rPr lang="en-US" sz="2000" dirty="0" smtClean="0"/>
              <a:t>      Cross- </a:t>
            </a:r>
            <a:r>
              <a:rPr lang="en-US" sz="2000" dirty="0"/>
              <a:t>sectional study design </a:t>
            </a:r>
            <a:r>
              <a:rPr lang="en-US" sz="2000" dirty="0" smtClean="0"/>
              <a:t>has been adopted </a:t>
            </a:r>
            <a:r>
              <a:rPr lang="en-US" sz="2000" dirty="0"/>
              <a:t>to collect the required information from the drug users in Drop in Centers and its outreach areas.</a:t>
            </a:r>
          </a:p>
          <a:p>
            <a:pPr algn="just">
              <a:buNone/>
            </a:pPr>
            <a:endParaRPr lang="en-US" sz="2000" dirty="0"/>
          </a:p>
          <a:p>
            <a:pPr algn="just"/>
            <a:r>
              <a:rPr lang="en-US" sz="2000" u="sng" dirty="0"/>
              <a:t>STUDY SUBJECTS</a:t>
            </a:r>
            <a:endParaRPr lang="en-US" sz="2000" dirty="0"/>
          </a:p>
          <a:p>
            <a:pPr algn="just">
              <a:buNone/>
            </a:pPr>
            <a:r>
              <a:rPr lang="en-US" sz="2000" dirty="0" smtClean="0"/>
              <a:t>      Specific </a:t>
            </a:r>
            <a:r>
              <a:rPr lang="en-US" sz="2000" dirty="0"/>
              <a:t>criteria would be followed for selecting the subjects.</a:t>
            </a:r>
          </a:p>
          <a:p>
            <a:pPr algn="just">
              <a:buFont typeface="Courier New" pitchFamily="49" charset="0"/>
              <a:buChar char="o"/>
            </a:pPr>
            <a:r>
              <a:rPr lang="en-US" sz="2000" i="1" dirty="0"/>
              <a:t>INCLUSION CRITERIA FOR THE SUBJECTS</a:t>
            </a:r>
            <a:endParaRPr lang="en-US" sz="2000" dirty="0"/>
          </a:p>
          <a:p>
            <a:pPr lvl="0" algn="just">
              <a:buFont typeface="Wingdings" pitchFamily="2" charset="2"/>
              <a:buChar char="ü"/>
            </a:pPr>
            <a:r>
              <a:rPr lang="en-US" sz="2000" dirty="0"/>
              <a:t>Any person identified as a drug addict.</a:t>
            </a:r>
          </a:p>
          <a:p>
            <a:pPr lvl="0" algn="just">
              <a:buFont typeface="Wingdings" pitchFamily="2" charset="2"/>
              <a:buChar char="ü"/>
            </a:pPr>
            <a:r>
              <a:rPr lang="en-US" sz="2000" dirty="0"/>
              <a:t>Willing for the interview.</a:t>
            </a:r>
          </a:p>
          <a:p>
            <a:pPr algn="just">
              <a:buFont typeface="Courier New" pitchFamily="49" charset="0"/>
              <a:buChar char="o"/>
            </a:pPr>
            <a:r>
              <a:rPr lang="en-US" sz="2000" i="1" dirty="0"/>
              <a:t>   EXCLUSION CRITERIA FOR THE SUBJECTS</a:t>
            </a:r>
            <a:r>
              <a:rPr lang="en-US" sz="2000" dirty="0"/>
              <a:t> </a:t>
            </a:r>
          </a:p>
          <a:p>
            <a:pPr lvl="0" algn="just">
              <a:buFont typeface="Wingdings" pitchFamily="2" charset="2"/>
              <a:buChar char="ü"/>
            </a:pPr>
            <a:r>
              <a:rPr lang="en-US" sz="2000" dirty="0"/>
              <a:t>Any person came to visit the centre.</a:t>
            </a:r>
          </a:p>
          <a:p>
            <a:pPr lvl="0" algn="just">
              <a:buFont typeface="Wingdings" pitchFamily="2" charset="2"/>
              <a:buChar char="ü"/>
            </a:pPr>
            <a:r>
              <a:rPr lang="en-US" sz="2000" dirty="0"/>
              <a:t>Any person not willing to give the interview.</a:t>
            </a:r>
          </a:p>
          <a:p>
            <a:pPr>
              <a:buNone/>
            </a:pPr>
            <a:endParaRPr lang="en-US" sz="2000" dirty="0"/>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1372</TotalTime>
  <Words>1164</Words>
  <Application>Microsoft Office PowerPoint</Application>
  <PresentationFormat>On-screen Show (4:3)</PresentationFormat>
  <Paragraphs>168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DISSERTATION REPORT</vt:lpstr>
      <vt:lpstr>    Prevalence Of Mental Health Problems Among Injecting Drug Users In Areas Covered By SAF’s Harm Reduction Services In Kabul And Balkh Provinces, Afghanistan </vt:lpstr>
      <vt:lpstr>SOLIDARITY FOR AFGHAN FAMILIES (SAF)</vt:lpstr>
      <vt:lpstr>Slide 4</vt:lpstr>
      <vt:lpstr>BACKGROUND</vt:lpstr>
      <vt:lpstr>RATIONALE OF THE PROJECT</vt:lpstr>
      <vt:lpstr>IMPORTANCE OF THE PROJECT</vt:lpstr>
      <vt:lpstr>OBJECTIVES</vt:lpstr>
      <vt:lpstr>METHODOLOGY</vt:lpstr>
      <vt:lpstr>Slide 10</vt:lpstr>
      <vt:lpstr>Slide 11</vt:lpstr>
      <vt:lpstr>Slide 12</vt:lpstr>
      <vt:lpstr>Slide 13</vt:lpstr>
      <vt:lpstr>Slide 14</vt:lpstr>
      <vt:lpstr>RESULTS</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Continued..</vt:lpstr>
      <vt:lpstr>LIMITATIONS</vt:lpstr>
      <vt:lpstr>ETHICAL CONSIDERATIONS</vt:lpstr>
      <vt:lpstr>REFERENCES</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Fatema</dc:creator>
  <cp:lastModifiedBy>Fatema</cp:lastModifiedBy>
  <cp:revision>88</cp:revision>
  <dcterms:created xsi:type="dcterms:W3CDTF">2012-02-25T17:28:36Z</dcterms:created>
  <dcterms:modified xsi:type="dcterms:W3CDTF">2012-05-03T07:07:37Z</dcterms:modified>
</cp:coreProperties>
</file>