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Default Extension="xlsx" ContentType="application/vnd.openxmlformats-officedocument.spreadsheetml.sheet"/>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58" r:id="rId4"/>
    <p:sldId id="259" r:id="rId5"/>
    <p:sldId id="260" r:id="rId6"/>
    <p:sldId id="261" r:id="rId7"/>
    <p:sldId id="265" r:id="rId8"/>
    <p:sldId id="266" r:id="rId9"/>
    <p:sldId id="267" r:id="rId10"/>
    <p:sldId id="271" r:id="rId11"/>
    <p:sldId id="272" r:id="rId12"/>
    <p:sldId id="262" r:id="rId13"/>
    <p:sldId id="263" r:id="rId14"/>
    <p:sldId id="264" r:id="rId15"/>
    <p:sldId id="276" r:id="rId16"/>
    <p:sldId id="277" r:id="rId17"/>
    <p:sldId id="279" r:id="rId18"/>
    <p:sldId id="269" r:id="rId19"/>
    <p:sldId id="278" r:id="rId20"/>
    <p:sldId id="270" r:id="rId21"/>
    <p:sldId id="274" r:id="rId22"/>
    <p:sldId id="27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94660"/>
  </p:normalViewPr>
  <p:slideViewPr>
    <p:cSldViewPr>
      <p:cViewPr>
        <p:scale>
          <a:sx n="66" d="100"/>
          <a:sy n="66" d="100"/>
        </p:scale>
        <p:origin x="-1512" y="-2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IN"/>
            </a:pPr>
            <a:r>
              <a:rPr lang="en-IN"/>
              <a:t>Age</a:t>
            </a:r>
            <a:r>
              <a:rPr lang="en-IN" baseline="0"/>
              <a:t> group &amp; Gender of sample</a:t>
            </a:r>
            <a:endParaRPr lang="en-IN"/>
          </a:p>
        </c:rich>
      </c:tx>
      <c:layout/>
    </c:title>
    <c:view3D>
      <c:rAngAx val="1"/>
    </c:view3D>
    <c:plotArea>
      <c:layout>
        <c:manualLayout>
          <c:layoutTarget val="inner"/>
          <c:xMode val="edge"/>
          <c:yMode val="edge"/>
          <c:x val="0.12108304170312054"/>
          <c:y val="6.7605943751639141E-2"/>
          <c:w val="0.86965774847764288"/>
          <c:h val="0.73997913304315488"/>
        </c:manualLayout>
      </c:layout>
      <c:bar3DChart>
        <c:barDir val="col"/>
        <c:grouping val="clustered"/>
        <c:ser>
          <c:idx val="0"/>
          <c:order val="0"/>
          <c:tx>
            <c:strRef>
              <c:f>Sheet1!$B$1</c:f>
              <c:strCache>
                <c:ptCount val="1"/>
                <c:pt idx="0">
                  <c:v>male</c:v>
                </c:pt>
              </c:strCache>
            </c:strRef>
          </c:tx>
          <c:spPr>
            <a:solidFill>
              <a:schemeClr val="accent6"/>
            </a:solidFill>
          </c:spPr>
          <c:cat>
            <c:numRef>
              <c:f>Sheet1!$A$2:$A$5</c:f>
              <c:numCache>
                <c:formatCode>General</c:formatCode>
                <c:ptCount val="4"/>
                <c:pt idx="0">
                  <c:v>14</c:v>
                </c:pt>
                <c:pt idx="1">
                  <c:v>15</c:v>
                </c:pt>
                <c:pt idx="2">
                  <c:v>16</c:v>
                </c:pt>
                <c:pt idx="3">
                  <c:v>17</c:v>
                </c:pt>
              </c:numCache>
            </c:numRef>
          </c:cat>
          <c:val>
            <c:numRef>
              <c:f>Sheet1!$B$2:$B$5</c:f>
              <c:numCache>
                <c:formatCode>General</c:formatCode>
                <c:ptCount val="4"/>
                <c:pt idx="0">
                  <c:v>2</c:v>
                </c:pt>
                <c:pt idx="1">
                  <c:v>2</c:v>
                </c:pt>
                <c:pt idx="2">
                  <c:v>3</c:v>
                </c:pt>
                <c:pt idx="3">
                  <c:v>2</c:v>
                </c:pt>
              </c:numCache>
            </c:numRef>
          </c:val>
        </c:ser>
        <c:ser>
          <c:idx val="1"/>
          <c:order val="1"/>
          <c:tx>
            <c:strRef>
              <c:f>Sheet1!$C$1</c:f>
              <c:strCache>
                <c:ptCount val="1"/>
                <c:pt idx="0">
                  <c:v>female</c:v>
                </c:pt>
              </c:strCache>
            </c:strRef>
          </c:tx>
          <c:cat>
            <c:numRef>
              <c:f>Sheet1!$A$2:$A$5</c:f>
              <c:numCache>
                <c:formatCode>General</c:formatCode>
                <c:ptCount val="4"/>
                <c:pt idx="0">
                  <c:v>14</c:v>
                </c:pt>
                <c:pt idx="1">
                  <c:v>15</c:v>
                </c:pt>
                <c:pt idx="2">
                  <c:v>16</c:v>
                </c:pt>
                <c:pt idx="3">
                  <c:v>17</c:v>
                </c:pt>
              </c:numCache>
            </c:numRef>
          </c:cat>
          <c:val>
            <c:numRef>
              <c:f>Sheet1!$C$2:$C$5</c:f>
              <c:numCache>
                <c:formatCode>General</c:formatCode>
                <c:ptCount val="4"/>
                <c:pt idx="0">
                  <c:v>1</c:v>
                </c:pt>
                <c:pt idx="1">
                  <c:v>5</c:v>
                </c:pt>
                <c:pt idx="2">
                  <c:v>7</c:v>
                </c:pt>
                <c:pt idx="3">
                  <c:v>10</c:v>
                </c:pt>
              </c:numCache>
            </c:numRef>
          </c:val>
        </c:ser>
        <c:shape val="cylinder"/>
        <c:axId val="80394112"/>
        <c:axId val="75539200"/>
        <c:axId val="0"/>
      </c:bar3DChart>
      <c:catAx>
        <c:axId val="80394112"/>
        <c:scaling>
          <c:orientation val="minMax"/>
        </c:scaling>
        <c:axPos val="b"/>
        <c:numFmt formatCode="General" sourceLinked="1"/>
        <c:majorTickMark val="none"/>
        <c:tickLblPos val="nextTo"/>
        <c:txPr>
          <a:bodyPr/>
          <a:lstStyle/>
          <a:p>
            <a:pPr>
              <a:defRPr lang="en-IN"/>
            </a:pPr>
            <a:endParaRPr lang="en-US"/>
          </a:p>
        </c:txPr>
        <c:crossAx val="75539200"/>
        <c:crosses val="autoZero"/>
        <c:auto val="1"/>
        <c:lblAlgn val="ctr"/>
        <c:lblOffset val="100"/>
      </c:catAx>
      <c:valAx>
        <c:axId val="75539200"/>
        <c:scaling>
          <c:orientation val="minMax"/>
        </c:scaling>
        <c:axPos val="l"/>
        <c:numFmt formatCode="General" sourceLinked="1"/>
        <c:majorTickMark val="none"/>
        <c:tickLblPos val="nextTo"/>
        <c:txPr>
          <a:bodyPr/>
          <a:lstStyle/>
          <a:p>
            <a:pPr>
              <a:defRPr lang="en-IN"/>
            </a:pPr>
            <a:endParaRPr lang="en-US"/>
          </a:p>
        </c:txPr>
        <c:crossAx val="80394112"/>
        <c:crosses val="autoZero"/>
        <c:crossBetween val="between"/>
      </c:valAx>
      <c:dTable>
        <c:showHorzBorder val="1"/>
        <c:showVertBorder val="1"/>
        <c:showOutline val="1"/>
        <c:showKeys val="1"/>
        <c:txPr>
          <a:bodyPr/>
          <a:lstStyle/>
          <a:p>
            <a:pPr rtl="0">
              <a:defRPr lang="en-IN"/>
            </a:pPr>
            <a:endParaRPr lang="en-US"/>
          </a:p>
        </c:txPr>
      </c:dTable>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IN"/>
            </a:pPr>
            <a:r>
              <a:rPr lang="en-IN"/>
              <a:t>source</a:t>
            </a:r>
            <a:r>
              <a:rPr lang="en-IN" baseline="0"/>
              <a:t> of information</a:t>
            </a:r>
            <a:endParaRPr lang="en-IN"/>
          </a:p>
        </c:rich>
      </c:tx>
      <c:layout/>
    </c:title>
    <c:view3D>
      <c:rotX val="30"/>
      <c:perspective val="30"/>
    </c:view3D>
    <c:plotArea>
      <c:layout/>
      <c:pie3DChart>
        <c:varyColors val="1"/>
        <c:ser>
          <c:idx val="0"/>
          <c:order val="0"/>
          <c:dLbls>
            <c:dLbl>
              <c:idx val="0"/>
              <c:layout>
                <c:manualLayout>
                  <c:x val="-2.0796587926509191E-2"/>
                  <c:y val="-0.11441673957422002"/>
                </c:manualLayout>
              </c:layout>
              <c:showCatName val="1"/>
              <c:showPercent val="1"/>
            </c:dLbl>
            <c:dLbl>
              <c:idx val="1"/>
              <c:layout>
                <c:manualLayout>
                  <c:x val="4.1574803149606303E-3"/>
                  <c:y val="-0.22086103820355663"/>
                </c:manualLayout>
              </c:layout>
              <c:showCatName val="1"/>
              <c:showPercent val="1"/>
            </c:dLbl>
            <c:txPr>
              <a:bodyPr/>
              <a:lstStyle/>
              <a:p>
                <a:pPr>
                  <a:defRPr lang="en-IN"/>
                </a:pPr>
                <a:endParaRPr lang="en-US"/>
              </a:p>
            </c:txPr>
            <c:showCatName val="1"/>
            <c:showPercent val="1"/>
            <c:showLeaderLines val="1"/>
          </c:dLbls>
          <c:cat>
            <c:strRef>
              <c:f>Sheet1!$A$1:$A$3</c:f>
              <c:strCache>
                <c:ptCount val="3"/>
                <c:pt idx="0">
                  <c:v>teachers/friends</c:v>
                </c:pt>
                <c:pt idx="1">
                  <c:v>mass media</c:v>
                </c:pt>
                <c:pt idx="2">
                  <c:v>health personnels</c:v>
                </c:pt>
              </c:strCache>
            </c:strRef>
          </c:cat>
          <c:val>
            <c:numRef>
              <c:f>Sheet1!$B$1:$B$3</c:f>
              <c:numCache>
                <c:formatCode>General</c:formatCode>
                <c:ptCount val="3"/>
                <c:pt idx="0">
                  <c:v>19</c:v>
                </c:pt>
                <c:pt idx="1">
                  <c:v>20</c:v>
                </c:pt>
                <c:pt idx="2">
                  <c:v>1</c:v>
                </c:pt>
              </c:numCache>
            </c:numRef>
          </c:val>
        </c:ser>
        <c:dLbls>
          <c:showPercent val="1"/>
        </c:dLbls>
      </c:pie3DChart>
    </c:plotArea>
    <c:legend>
      <c:legendPos val="r"/>
      <c:layout/>
      <c:txPr>
        <a:bodyPr/>
        <a:lstStyle/>
        <a:p>
          <a:pPr>
            <a:defRPr lang="en-IN"/>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0"/>
  <c:chart>
    <c:title>
      <c:tx>
        <c:rich>
          <a:bodyPr/>
          <a:lstStyle/>
          <a:p>
            <a:pPr algn="ctr">
              <a:defRPr lang="en-IN"/>
            </a:pPr>
            <a:r>
              <a:rPr lang="en-IN" sz="1400"/>
              <a:t>Information about AIDS</a:t>
            </a:r>
          </a:p>
        </c:rich>
      </c:tx>
      <c:layout>
        <c:manualLayout>
          <c:xMode val="edge"/>
          <c:yMode val="edge"/>
          <c:x val="0.24573622047244151"/>
          <c:y val="4.1666666666666664E-2"/>
        </c:manualLayout>
      </c:layout>
    </c:title>
    <c:view3D>
      <c:rotX val="30"/>
      <c:perspective val="30"/>
    </c:view3D>
    <c:plotArea>
      <c:layout>
        <c:manualLayout>
          <c:layoutTarget val="inner"/>
          <c:xMode val="edge"/>
          <c:yMode val="edge"/>
          <c:x val="0.13430205599300088"/>
          <c:y val="0.28221930592009331"/>
          <c:w val="0.57467497812773405"/>
          <c:h val="0.66745953630796162"/>
        </c:manualLayout>
      </c:layout>
      <c:pie3DChart>
        <c:varyColors val="1"/>
        <c:ser>
          <c:idx val="0"/>
          <c:order val="0"/>
          <c:dPt>
            <c:idx val="1"/>
            <c:explosion val="41"/>
          </c:dPt>
          <c:dLbls>
            <c:dLbl>
              <c:idx val="0"/>
              <c:layout>
                <c:manualLayout>
                  <c:x val="9.2814960629921256E-3"/>
                  <c:y val="-3.345873432487606E-2"/>
                </c:manualLayout>
              </c:layout>
              <c:showCatName val="1"/>
              <c:showPercent val="1"/>
            </c:dLbl>
            <c:dLbl>
              <c:idx val="1"/>
              <c:layout>
                <c:manualLayout>
                  <c:x val="-0.18347900262467193"/>
                  <c:y val="-4.655074365704287E-2"/>
                </c:manualLayout>
              </c:layout>
              <c:showCatName val="1"/>
              <c:showPercent val="1"/>
            </c:dLbl>
            <c:dLbl>
              <c:idx val="2"/>
              <c:layout>
                <c:manualLayout>
                  <c:x val="-2.4052055993000868E-2"/>
                  <c:y val="-8.4313210848643919E-2"/>
                </c:manualLayout>
              </c:layout>
              <c:showCatName val="1"/>
              <c:showPercent val="1"/>
            </c:dLbl>
            <c:spPr>
              <a:noFill/>
            </c:spPr>
            <c:txPr>
              <a:bodyPr/>
              <a:lstStyle/>
              <a:p>
                <a:pPr>
                  <a:defRPr lang="en-IN"/>
                </a:pPr>
                <a:endParaRPr lang="en-US"/>
              </a:p>
            </c:txPr>
            <c:showCatName val="1"/>
            <c:showPercent val="1"/>
            <c:showLeaderLines val="1"/>
          </c:dLbls>
          <c:cat>
            <c:strRef>
              <c:f>Sheet2!$A$1:$A$3</c:f>
              <c:strCache>
                <c:ptCount val="3"/>
                <c:pt idx="0">
                  <c:v>a common disease</c:v>
                </c:pt>
                <c:pt idx="1">
                  <c:v>a severe disease</c:v>
                </c:pt>
                <c:pt idx="2">
                  <c:v>curse</c:v>
                </c:pt>
              </c:strCache>
            </c:strRef>
          </c:cat>
          <c:val>
            <c:numRef>
              <c:f>Sheet2!$B$1:$B$3</c:f>
              <c:numCache>
                <c:formatCode>General</c:formatCode>
                <c:ptCount val="3"/>
                <c:pt idx="0">
                  <c:v>13</c:v>
                </c:pt>
                <c:pt idx="1">
                  <c:v>83</c:v>
                </c:pt>
                <c:pt idx="2">
                  <c:v>5</c:v>
                </c:pt>
              </c:numCache>
            </c:numRef>
          </c:val>
        </c:ser>
        <c:dLbls>
          <c:showPercent val="1"/>
        </c:dLbls>
      </c:pie3DChart>
    </c:plotArea>
    <c:legend>
      <c:legendPos val="r"/>
      <c:layout/>
      <c:txPr>
        <a:bodyPr/>
        <a:lstStyle/>
        <a:p>
          <a:pPr>
            <a:defRPr lang="en-IN"/>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layout/>
    </c:title>
    <c:view3D>
      <c:rAngAx val="1"/>
    </c:view3D>
    <c:plotArea>
      <c:layout/>
      <c:bar3DChart>
        <c:barDir val="col"/>
        <c:grouping val="stacked"/>
        <c:ser>
          <c:idx val="0"/>
          <c:order val="0"/>
          <c:tx>
            <c:strRef>
              <c:f>Sheet1!$B$1</c:f>
              <c:strCache>
                <c:ptCount val="1"/>
                <c:pt idx="0">
                  <c:v>Series 1</c:v>
                </c:pt>
              </c:strCache>
            </c:strRef>
          </c:tx>
          <c:dPt>
            <c:idx val="1"/>
            <c:spPr>
              <a:solidFill>
                <a:schemeClr val="accent6"/>
              </a:solidFill>
            </c:spPr>
          </c:dPt>
          <c:dLbls>
            <c:showVal val="1"/>
          </c:dLbls>
          <c:cat>
            <c:strRef>
              <c:f>Sheet1!$A$2:$A$3</c:f>
              <c:strCache>
                <c:ptCount val="2"/>
                <c:pt idx="0">
                  <c:v>PRE IEC</c:v>
                </c:pt>
                <c:pt idx="1">
                  <c:v>PST IEC</c:v>
                </c:pt>
              </c:strCache>
            </c:strRef>
          </c:cat>
          <c:val>
            <c:numRef>
              <c:f>Sheet1!$B$2:$B$3</c:f>
              <c:numCache>
                <c:formatCode>0%</c:formatCode>
                <c:ptCount val="2"/>
                <c:pt idx="0">
                  <c:v>3.0000000000000002E-2</c:v>
                </c:pt>
                <c:pt idx="1">
                  <c:v>0.88</c:v>
                </c:pt>
              </c:numCache>
            </c:numRef>
          </c:val>
        </c:ser>
        <c:shape val="cylinder"/>
        <c:axId val="83129088"/>
        <c:axId val="83131392"/>
        <c:axId val="0"/>
      </c:bar3DChart>
      <c:catAx>
        <c:axId val="83129088"/>
        <c:scaling>
          <c:orientation val="minMax"/>
        </c:scaling>
        <c:axPos val="b"/>
        <c:tickLblPos val="nextTo"/>
        <c:crossAx val="83131392"/>
        <c:crosses val="autoZero"/>
        <c:auto val="1"/>
        <c:lblAlgn val="ctr"/>
        <c:lblOffset val="100"/>
      </c:catAx>
      <c:valAx>
        <c:axId val="83131392"/>
        <c:scaling>
          <c:orientation val="minMax"/>
        </c:scaling>
        <c:axPos val="l"/>
        <c:numFmt formatCode="0%" sourceLinked="1"/>
        <c:tickLblPos val="nextTo"/>
        <c:crossAx val="83129088"/>
        <c:crosses val="autoZero"/>
        <c:crossBetween val="between"/>
      </c:valAx>
    </c:plotArea>
    <c:legend>
      <c:legendPos val="r"/>
      <c:layout/>
    </c:legend>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AngAx val="1"/>
    </c:view3D>
    <c:plotArea>
      <c:layout/>
      <c:bar3DChart>
        <c:barDir val="col"/>
        <c:grouping val="stacked"/>
        <c:ser>
          <c:idx val="0"/>
          <c:order val="0"/>
          <c:tx>
            <c:strRef>
              <c:f>Sheet1!$B$1</c:f>
              <c:strCache>
                <c:ptCount val="1"/>
                <c:pt idx="0">
                  <c:v>Series 1</c:v>
                </c:pt>
              </c:strCache>
            </c:strRef>
          </c:tx>
          <c:dPt>
            <c:idx val="1"/>
            <c:spPr>
              <a:solidFill>
                <a:schemeClr val="accent6"/>
              </a:solidFill>
            </c:spPr>
          </c:dPt>
          <c:dLbls>
            <c:showVal val="1"/>
          </c:dLbls>
          <c:cat>
            <c:strRef>
              <c:f>Sheet1!$A$2:$A$3</c:f>
              <c:strCache>
                <c:ptCount val="2"/>
                <c:pt idx="0">
                  <c:v>PRE IEC</c:v>
                </c:pt>
                <c:pt idx="1">
                  <c:v>POST IEC</c:v>
                </c:pt>
              </c:strCache>
            </c:strRef>
          </c:cat>
          <c:val>
            <c:numRef>
              <c:f>Sheet1!$B$2:$B$3</c:f>
              <c:numCache>
                <c:formatCode>0%</c:formatCode>
                <c:ptCount val="2"/>
                <c:pt idx="0">
                  <c:v>0.53</c:v>
                </c:pt>
                <c:pt idx="1">
                  <c:v>0.91</c:v>
                </c:pt>
              </c:numCache>
            </c:numRef>
          </c:val>
        </c:ser>
        <c:shape val="cylinder"/>
        <c:axId val="83208448"/>
        <c:axId val="83214336"/>
        <c:axId val="0"/>
      </c:bar3DChart>
      <c:catAx>
        <c:axId val="83208448"/>
        <c:scaling>
          <c:orientation val="minMax"/>
        </c:scaling>
        <c:axPos val="b"/>
        <c:tickLblPos val="nextTo"/>
        <c:crossAx val="83214336"/>
        <c:crosses val="autoZero"/>
        <c:auto val="1"/>
        <c:lblAlgn val="ctr"/>
        <c:lblOffset val="100"/>
      </c:catAx>
      <c:valAx>
        <c:axId val="83214336"/>
        <c:scaling>
          <c:orientation val="minMax"/>
        </c:scaling>
        <c:axPos val="l"/>
        <c:numFmt formatCode="0%" sourceLinked="1"/>
        <c:tickLblPos val="nextTo"/>
        <c:crossAx val="83208448"/>
        <c:crosses val="autoZero"/>
        <c:crossBetween val="between"/>
      </c:valAx>
    </c:plotArea>
    <c:legend>
      <c:legendPos val="r"/>
      <c:layout/>
    </c:legend>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637FB48-961D-4CDB-9255-28730AD757DB}" type="datetimeFigureOut">
              <a:rPr lang="en-US" smtClean="0"/>
              <a:pPr/>
              <a:t>5/19/2012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A12B93F-C39B-4CFD-80C1-1CE23D7C83E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37FB48-961D-4CDB-9255-28730AD757DB}" type="datetimeFigureOut">
              <a:rPr lang="en-US" smtClean="0"/>
              <a:pPr/>
              <a:t>5/19/2012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2B93F-C39B-4CFD-80C1-1CE23D7C83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37FB48-961D-4CDB-9255-28730AD757DB}" type="datetimeFigureOut">
              <a:rPr lang="en-US" smtClean="0"/>
              <a:pPr/>
              <a:t>5/19/2012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2B93F-C39B-4CFD-80C1-1CE23D7C83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37FB48-961D-4CDB-9255-28730AD757DB}" type="datetimeFigureOut">
              <a:rPr lang="en-US" smtClean="0"/>
              <a:pPr/>
              <a:t>5/19/2012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2B93F-C39B-4CFD-80C1-1CE23D7C83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637FB48-961D-4CDB-9255-28730AD757DB}" type="datetimeFigureOut">
              <a:rPr lang="en-US" smtClean="0"/>
              <a:pPr/>
              <a:t>5/19/2012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12B93F-C39B-4CFD-80C1-1CE23D7C83E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37FB48-961D-4CDB-9255-28730AD757DB}" type="datetimeFigureOut">
              <a:rPr lang="en-US" smtClean="0"/>
              <a:pPr/>
              <a:t>5/19/2012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12B93F-C39B-4CFD-80C1-1CE23D7C83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637FB48-961D-4CDB-9255-28730AD757DB}" type="datetimeFigureOut">
              <a:rPr lang="en-US" smtClean="0"/>
              <a:pPr/>
              <a:t>5/19/2012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12B93F-C39B-4CFD-80C1-1CE23D7C83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637FB48-961D-4CDB-9255-28730AD757DB}" type="datetimeFigureOut">
              <a:rPr lang="en-US" smtClean="0"/>
              <a:pPr/>
              <a:t>5/19/2012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12B93F-C39B-4CFD-80C1-1CE23D7C83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7FB48-961D-4CDB-9255-28730AD757DB}" type="datetimeFigureOut">
              <a:rPr lang="en-US" smtClean="0"/>
              <a:pPr/>
              <a:t>5/19/2012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12B93F-C39B-4CFD-80C1-1CE23D7C83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37FB48-961D-4CDB-9255-28730AD757DB}" type="datetimeFigureOut">
              <a:rPr lang="en-US" smtClean="0"/>
              <a:pPr/>
              <a:t>5/19/2012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12B93F-C39B-4CFD-80C1-1CE23D7C83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37FB48-961D-4CDB-9255-28730AD757DB}" type="datetimeFigureOut">
              <a:rPr lang="en-US" smtClean="0"/>
              <a:pPr/>
              <a:t>5/19/2012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A12B93F-C39B-4CFD-80C1-1CE23D7C83E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637FB48-961D-4CDB-9255-28730AD757DB}" type="datetimeFigureOut">
              <a:rPr lang="en-US" smtClean="0"/>
              <a:pPr/>
              <a:t>5/19/2012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A12B93F-C39B-4CFD-80C1-1CE23D7C83E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2209800"/>
          </a:xfrm>
        </p:spPr>
        <p:txBody>
          <a:bodyPr>
            <a:normAutofit/>
          </a:bodyPr>
          <a:lstStyle/>
          <a:p>
            <a:pPr algn="ctr"/>
            <a:r>
              <a:rPr lang="en-US" dirty="0" smtClean="0"/>
              <a:t>Dissertation Report Presentation</a:t>
            </a:r>
            <a:endParaRPr lang="en-US" dirty="0"/>
          </a:p>
        </p:txBody>
      </p:sp>
      <p:sp>
        <p:nvSpPr>
          <p:cNvPr id="3" name="Subtitle 2"/>
          <p:cNvSpPr>
            <a:spLocks noGrp="1"/>
          </p:cNvSpPr>
          <p:nvPr>
            <p:ph type="subTitle" idx="1"/>
          </p:nvPr>
        </p:nvSpPr>
        <p:spPr>
          <a:xfrm>
            <a:off x="0" y="2133600"/>
            <a:ext cx="9144000" cy="3505200"/>
          </a:xfrm>
        </p:spPr>
        <p:txBody>
          <a:bodyPr/>
          <a:lstStyle/>
          <a:p>
            <a:pPr algn="l"/>
            <a:endParaRPr lang="en-US" dirty="0" smtClean="0"/>
          </a:p>
          <a:p>
            <a:pPr algn="l"/>
            <a:endParaRPr lang="en-US" dirty="0" smtClean="0"/>
          </a:p>
          <a:p>
            <a:pPr algn="l"/>
            <a:endParaRPr lang="en-US" dirty="0" smtClean="0"/>
          </a:p>
          <a:p>
            <a:pPr algn="l"/>
            <a:r>
              <a:rPr lang="en-US" dirty="0" smtClean="0"/>
              <a:t> Under the Guidance of                                    Submitted by</a:t>
            </a:r>
          </a:p>
          <a:p>
            <a:pPr algn="l"/>
            <a:r>
              <a:rPr lang="en-US" dirty="0" smtClean="0"/>
              <a:t> Dr. </a:t>
            </a:r>
            <a:r>
              <a:rPr lang="en-US" dirty="0" err="1" smtClean="0"/>
              <a:t>Nitish</a:t>
            </a:r>
            <a:r>
              <a:rPr lang="en-US" dirty="0" smtClean="0"/>
              <a:t> </a:t>
            </a:r>
            <a:r>
              <a:rPr lang="en-US" dirty="0" err="1" smtClean="0"/>
              <a:t>Dogra</a:t>
            </a:r>
            <a:r>
              <a:rPr lang="en-US" dirty="0" smtClean="0"/>
              <a:t>                                               Ram </a:t>
            </a:r>
            <a:r>
              <a:rPr lang="en-US" dirty="0" err="1" smtClean="0"/>
              <a:t>Gopal</a:t>
            </a:r>
            <a:r>
              <a:rPr lang="en-US" dirty="0" smtClean="0"/>
              <a:t> </a:t>
            </a:r>
            <a:r>
              <a:rPr lang="en-US" dirty="0" err="1" smtClean="0"/>
              <a:t>Shukla</a:t>
            </a:r>
            <a:endParaRPr lang="en-US" dirty="0" smtClean="0"/>
          </a:p>
          <a:p>
            <a:pPr algn="l"/>
            <a:r>
              <a:rPr lang="en-US" dirty="0" smtClean="0"/>
              <a:t> MBBS, MD, MPH                                             PG/10/094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lumMod val="95000"/>
                    <a:lumOff val="5000"/>
                  </a:schemeClr>
                </a:solidFill>
              </a:rPr>
              <a:t>Results-</a:t>
            </a:r>
            <a:r>
              <a:rPr lang="en-US" dirty="0" smtClean="0"/>
              <a:t/>
            </a:r>
            <a:br>
              <a:rPr lang="en-US" dirty="0" smtClean="0"/>
            </a:br>
            <a:r>
              <a:rPr lang="en-US" dirty="0" smtClean="0"/>
              <a:t>HIV is the causing agent</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HIV/AIDS occur in all Age Group</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lstStyle/>
          <a:p>
            <a:endParaRPr lang="en-US" dirty="0">
              <a:solidFill>
                <a:srgbClr val="FF0000"/>
              </a:solidFill>
            </a:endParaRPr>
          </a:p>
        </p:txBody>
      </p:sp>
      <p:graphicFrame>
        <p:nvGraphicFramePr>
          <p:cNvPr id="4" name="Content Placeholder 3"/>
          <p:cNvGraphicFramePr>
            <a:graphicFrameLocks noGrp="1"/>
          </p:cNvGraphicFramePr>
          <p:nvPr>
            <p:ph idx="1"/>
          </p:nvPr>
        </p:nvGraphicFramePr>
        <p:xfrm>
          <a:off x="1" y="1371601"/>
          <a:ext cx="9143998" cy="5486399"/>
        </p:xfrm>
        <a:graphic>
          <a:graphicData uri="http://schemas.openxmlformats.org/drawingml/2006/table">
            <a:tbl>
              <a:tblPr firstRow="1" bandRow="1">
                <a:tableStyleId>{5C22544A-7EE6-4342-B048-85BDC9FD1C3A}</a:tableStyleId>
              </a:tblPr>
              <a:tblGrid>
                <a:gridCol w="846666"/>
                <a:gridCol w="4402666"/>
                <a:gridCol w="2116666"/>
                <a:gridCol w="1778000"/>
              </a:tblGrid>
              <a:tr h="410130">
                <a:tc>
                  <a:txBody>
                    <a:bodyPr/>
                    <a:lstStyle/>
                    <a:p>
                      <a:r>
                        <a:rPr lang="en-US" dirty="0" err="1" smtClean="0"/>
                        <a:t>S.No</a:t>
                      </a:r>
                      <a:endParaRPr lang="en-US" dirty="0"/>
                    </a:p>
                  </a:txBody>
                  <a:tcPr/>
                </a:tc>
                <a:tc>
                  <a:txBody>
                    <a:bodyPr/>
                    <a:lstStyle/>
                    <a:p>
                      <a:r>
                        <a:rPr lang="en-US" dirty="0" smtClean="0"/>
                        <a:t>Question</a:t>
                      </a:r>
                      <a:endParaRPr lang="en-US" dirty="0"/>
                    </a:p>
                  </a:txBody>
                  <a:tcPr/>
                </a:tc>
                <a:tc>
                  <a:txBody>
                    <a:bodyPr/>
                    <a:lstStyle/>
                    <a:p>
                      <a:r>
                        <a:rPr lang="en-US" dirty="0" smtClean="0"/>
                        <a:t>PRE</a:t>
                      </a:r>
                      <a:r>
                        <a:rPr lang="en-US" baseline="0" dirty="0" smtClean="0"/>
                        <a:t> - IEC</a:t>
                      </a:r>
                      <a:endParaRPr lang="en-US" dirty="0"/>
                    </a:p>
                  </a:txBody>
                  <a:tcPr/>
                </a:tc>
                <a:tc>
                  <a:txBody>
                    <a:bodyPr/>
                    <a:lstStyle/>
                    <a:p>
                      <a:r>
                        <a:rPr lang="en-US" dirty="0" smtClean="0"/>
                        <a:t>POST- IEC</a:t>
                      </a:r>
                      <a:endParaRPr lang="en-US" dirty="0"/>
                    </a:p>
                  </a:txBody>
                  <a:tcPr/>
                </a:tc>
              </a:tr>
              <a:tr h="707895">
                <a:tc>
                  <a:txBody>
                    <a:bodyPr/>
                    <a:lstStyle/>
                    <a:p>
                      <a:r>
                        <a:rPr lang="en-US" dirty="0" smtClean="0"/>
                        <a:t>1</a:t>
                      </a:r>
                      <a:endParaRPr lang="en-US" dirty="0"/>
                    </a:p>
                  </a:txBody>
                  <a:tcPr/>
                </a:tc>
                <a:tc>
                  <a:txBody>
                    <a:bodyPr/>
                    <a:lstStyle/>
                    <a:p>
                      <a:r>
                        <a:rPr lang="en-US" dirty="0" smtClean="0"/>
                        <a:t>HIV is the causing agent whereas AIDS is the disease</a:t>
                      </a:r>
                      <a:endParaRPr lang="en-US" dirty="0"/>
                    </a:p>
                  </a:txBody>
                  <a:tcPr/>
                </a:tc>
                <a:tc>
                  <a:txBody>
                    <a:bodyPr/>
                    <a:lstStyle/>
                    <a:p>
                      <a:pPr marL="0" marR="0" algn="l">
                        <a:lnSpc>
                          <a:spcPct val="115000"/>
                        </a:lnSpc>
                        <a:spcBef>
                          <a:spcPts val="0"/>
                        </a:spcBef>
                        <a:spcAft>
                          <a:spcPts val="0"/>
                        </a:spcAft>
                      </a:pPr>
                      <a:endParaRPr lang="en-IN" sz="1400" dirty="0">
                        <a:latin typeface="Times New Roman"/>
                        <a:ea typeface="Calibri"/>
                        <a:cs typeface="Times New Roman"/>
                      </a:endParaRPr>
                    </a:p>
                    <a:p>
                      <a:pPr marL="0" marR="0" algn="l">
                        <a:lnSpc>
                          <a:spcPct val="115000"/>
                        </a:lnSpc>
                        <a:spcBef>
                          <a:spcPts val="0"/>
                        </a:spcBef>
                        <a:spcAft>
                          <a:spcPts val="0"/>
                        </a:spcAft>
                      </a:pPr>
                      <a:r>
                        <a:rPr lang="en-IN" sz="1400" dirty="0">
                          <a:latin typeface="Times New Roman"/>
                          <a:ea typeface="Calibri"/>
                          <a:cs typeface="Times New Roman"/>
                        </a:rPr>
                        <a:t>3%                                    </a:t>
                      </a:r>
                      <a:endParaRPr lang="en-US" sz="14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1212215" algn="r"/>
                        </a:tabLst>
                      </a:pPr>
                      <a:endParaRPr lang="en-IN" sz="1400">
                        <a:latin typeface="Times New Roman"/>
                        <a:ea typeface="Calibri"/>
                        <a:cs typeface="Times New Roman"/>
                      </a:endParaRPr>
                    </a:p>
                    <a:p>
                      <a:pPr marL="0" marR="0" algn="l">
                        <a:lnSpc>
                          <a:spcPct val="115000"/>
                        </a:lnSpc>
                        <a:spcBef>
                          <a:spcPts val="0"/>
                        </a:spcBef>
                        <a:spcAft>
                          <a:spcPts val="0"/>
                        </a:spcAft>
                        <a:tabLst>
                          <a:tab pos="1212215" algn="r"/>
                        </a:tabLst>
                      </a:pPr>
                      <a:r>
                        <a:rPr lang="en-IN" sz="1400">
                          <a:latin typeface="Times New Roman"/>
                          <a:ea typeface="Calibri"/>
                          <a:cs typeface="Times New Roman"/>
                        </a:rPr>
                        <a:t>88%</a:t>
                      </a:r>
                      <a:endParaRPr lang="en-US" sz="1400">
                        <a:latin typeface="Calibri"/>
                        <a:ea typeface="Calibri"/>
                        <a:cs typeface="Times New Roman"/>
                      </a:endParaRPr>
                    </a:p>
                  </a:txBody>
                  <a:tcPr marL="68580" marR="68580" marT="0" marB="0"/>
                </a:tc>
              </a:tr>
              <a:tr h="707895">
                <a:tc>
                  <a:txBody>
                    <a:bodyPr/>
                    <a:lstStyle/>
                    <a:p>
                      <a:r>
                        <a:rPr lang="en-US" dirty="0" smtClean="0"/>
                        <a:t>2</a:t>
                      </a:r>
                      <a:endParaRPr lang="en-US" dirty="0"/>
                    </a:p>
                  </a:txBody>
                  <a:tcPr/>
                </a:tc>
                <a:tc>
                  <a:txBody>
                    <a:bodyPr/>
                    <a:lstStyle/>
                    <a:p>
                      <a:r>
                        <a:rPr lang="en-US" dirty="0" smtClean="0"/>
                        <a:t>AIDS stand for Acquired</a:t>
                      </a:r>
                      <a:r>
                        <a:rPr lang="en-US" baseline="0" dirty="0" smtClean="0"/>
                        <a:t> </a:t>
                      </a:r>
                      <a:r>
                        <a:rPr lang="en-US" baseline="0" dirty="0" err="1" smtClean="0"/>
                        <a:t>Immuno</a:t>
                      </a:r>
                      <a:r>
                        <a:rPr lang="en-US" baseline="0" dirty="0" smtClean="0"/>
                        <a:t> Deficiency Syndrome</a:t>
                      </a:r>
                      <a:endParaRPr lang="en-US" dirty="0"/>
                    </a:p>
                  </a:txBody>
                  <a:tcPr/>
                </a:tc>
                <a:tc>
                  <a:txBody>
                    <a:bodyPr/>
                    <a:lstStyle/>
                    <a:p>
                      <a:pPr marL="0" marR="0" algn="l">
                        <a:lnSpc>
                          <a:spcPct val="115000"/>
                        </a:lnSpc>
                        <a:spcBef>
                          <a:spcPts val="0"/>
                        </a:spcBef>
                        <a:spcAft>
                          <a:spcPts val="0"/>
                        </a:spcAft>
                      </a:pPr>
                      <a:endParaRPr lang="en-IN" sz="1400" dirty="0">
                        <a:latin typeface="Times New Roman"/>
                        <a:ea typeface="Calibri"/>
                        <a:cs typeface="Times New Roman"/>
                      </a:endParaRPr>
                    </a:p>
                    <a:p>
                      <a:pPr marL="0" marR="0" algn="l">
                        <a:lnSpc>
                          <a:spcPct val="115000"/>
                        </a:lnSpc>
                        <a:spcBef>
                          <a:spcPts val="0"/>
                        </a:spcBef>
                        <a:spcAft>
                          <a:spcPts val="0"/>
                        </a:spcAft>
                      </a:pPr>
                      <a:r>
                        <a:rPr lang="en-IN" sz="1400" dirty="0">
                          <a:latin typeface="Times New Roman"/>
                          <a:ea typeface="Calibri"/>
                          <a:cs typeface="Times New Roman"/>
                        </a:rPr>
                        <a:t>10%</a:t>
                      </a:r>
                      <a:endParaRPr lang="en-US" sz="14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1212215" algn="r"/>
                        </a:tabLst>
                      </a:pPr>
                      <a:endParaRPr lang="en-IN" sz="1400">
                        <a:latin typeface="Times New Roman"/>
                        <a:ea typeface="Calibri"/>
                        <a:cs typeface="Times New Roman"/>
                      </a:endParaRPr>
                    </a:p>
                    <a:p>
                      <a:pPr marL="0" marR="0" algn="l">
                        <a:lnSpc>
                          <a:spcPct val="115000"/>
                        </a:lnSpc>
                        <a:spcBef>
                          <a:spcPts val="0"/>
                        </a:spcBef>
                        <a:spcAft>
                          <a:spcPts val="0"/>
                        </a:spcAft>
                        <a:tabLst>
                          <a:tab pos="1212215" algn="r"/>
                        </a:tabLst>
                      </a:pPr>
                      <a:r>
                        <a:rPr lang="en-IN" sz="1400">
                          <a:latin typeface="Times New Roman"/>
                          <a:ea typeface="Calibri"/>
                          <a:cs typeface="Times New Roman"/>
                        </a:rPr>
                        <a:t>75%</a:t>
                      </a:r>
                      <a:endParaRPr lang="en-US" sz="1400">
                        <a:latin typeface="Calibri"/>
                        <a:ea typeface="Calibri"/>
                        <a:cs typeface="Times New Roman"/>
                      </a:endParaRPr>
                    </a:p>
                  </a:txBody>
                  <a:tcPr marL="68580" marR="68580" marT="0" marB="0"/>
                </a:tc>
              </a:tr>
              <a:tr h="525515">
                <a:tc>
                  <a:txBody>
                    <a:bodyPr/>
                    <a:lstStyle/>
                    <a:p>
                      <a:r>
                        <a:rPr lang="en-US" dirty="0" smtClean="0"/>
                        <a:t>3</a:t>
                      </a:r>
                      <a:endParaRPr lang="en-US" dirty="0"/>
                    </a:p>
                  </a:txBody>
                  <a:tcPr/>
                </a:tc>
                <a:tc>
                  <a:txBody>
                    <a:bodyPr/>
                    <a:lstStyle/>
                    <a:p>
                      <a:r>
                        <a:rPr lang="en-US" dirty="0" smtClean="0"/>
                        <a:t>HIV/AIDS is caused by virus</a:t>
                      </a:r>
                      <a:endParaRPr lang="en-US" dirty="0"/>
                    </a:p>
                  </a:txBody>
                  <a:tcPr/>
                </a:tc>
                <a:tc>
                  <a:txBody>
                    <a:bodyPr/>
                    <a:lstStyle/>
                    <a:p>
                      <a:pPr marL="0" marR="0" algn="l">
                        <a:lnSpc>
                          <a:spcPct val="115000"/>
                        </a:lnSpc>
                        <a:spcBef>
                          <a:spcPts val="0"/>
                        </a:spcBef>
                        <a:spcAft>
                          <a:spcPts val="0"/>
                        </a:spcAft>
                      </a:pPr>
                      <a:endParaRPr lang="en-IN" sz="1400" dirty="0">
                        <a:latin typeface="Times New Roman"/>
                        <a:ea typeface="Calibri"/>
                        <a:cs typeface="Times New Roman"/>
                      </a:endParaRPr>
                    </a:p>
                    <a:p>
                      <a:pPr marL="0" marR="0" algn="l">
                        <a:lnSpc>
                          <a:spcPct val="115000"/>
                        </a:lnSpc>
                        <a:spcBef>
                          <a:spcPts val="0"/>
                        </a:spcBef>
                        <a:spcAft>
                          <a:spcPts val="0"/>
                        </a:spcAft>
                      </a:pPr>
                      <a:r>
                        <a:rPr lang="en-IN" sz="1400" dirty="0">
                          <a:latin typeface="Times New Roman"/>
                          <a:ea typeface="Calibri"/>
                          <a:cs typeface="Times New Roman"/>
                        </a:rPr>
                        <a:t>20%</a:t>
                      </a:r>
                      <a:endParaRPr lang="en-US" sz="14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1212215" algn="r"/>
                        </a:tabLst>
                      </a:pPr>
                      <a:endParaRPr lang="en-IN" sz="1400">
                        <a:latin typeface="Times New Roman"/>
                        <a:ea typeface="Calibri"/>
                        <a:cs typeface="Times New Roman"/>
                      </a:endParaRPr>
                    </a:p>
                    <a:p>
                      <a:pPr marL="0" marR="0" algn="l">
                        <a:lnSpc>
                          <a:spcPct val="115000"/>
                        </a:lnSpc>
                        <a:spcBef>
                          <a:spcPts val="0"/>
                        </a:spcBef>
                        <a:spcAft>
                          <a:spcPts val="0"/>
                        </a:spcAft>
                        <a:tabLst>
                          <a:tab pos="1212215" algn="r"/>
                        </a:tabLst>
                      </a:pPr>
                      <a:r>
                        <a:rPr lang="en-IN" sz="1400">
                          <a:latin typeface="Times New Roman"/>
                          <a:ea typeface="Calibri"/>
                          <a:cs typeface="Times New Roman"/>
                        </a:rPr>
                        <a:t>97%</a:t>
                      </a:r>
                      <a:endParaRPr lang="en-US" sz="1400">
                        <a:latin typeface="Calibri"/>
                        <a:ea typeface="Calibri"/>
                        <a:cs typeface="Times New Roman"/>
                      </a:endParaRPr>
                    </a:p>
                  </a:txBody>
                  <a:tcPr marL="68580" marR="68580" marT="0" marB="0"/>
                </a:tc>
              </a:tr>
              <a:tr h="707895">
                <a:tc>
                  <a:txBody>
                    <a:bodyPr/>
                    <a:lstStyle/>
                    <a:p>
                      <a:r>
                        <a:rPr lang="en-US" dirty="0" smtClean="0"/>
                        <a:t>4</a:t>
                      </a:r>
                      <a:endParaRPr lang="en-US" dirty="0"/>
                    </a:p>
                  </a:txBody>
                  <a:tcPr/>
                </a:tc>
                <a:tc>
                  <a:txBody>
                    <a:bodyPr/>
                    <a:lstStyle/>
                    <a:p>
                      <a:r>
                        <a:rPr lang="en-US" dirty="0" smtClean="0"/>
                        <a:t>The highest</a:t>
                      </a:r>
                      <a:r>
                        <a:rPr lang="en-US" baseline="0" dirty="0" smtClean="0"/>
                        <a:t> number of AIDS cases are reported in South Africa</a:t>
                      </a:r>
                      <a:endParaRPr lang="en-US" dirty="0"/>
                    </a:p>
                  </a:txBody>
                  <a:tcPr/>
                </a:tc>
                <a:tc>
                  <a:txBody>
                    <a:bodyPr/>
                    <a:lstStyle/>
                    <a:p>
                      <a:pPr marL="0" marR="0" algn="l">
                        <a:lnSpc>
                          <a:spcPct val="115000"/>
                        </a:lnSpc>
                        <a:spcBef>
                          <a:spcPts val="0"/>
                        </a:spcBef>
                        <a:spcAft>
                          <a:spcPts val="0"/>
                        </a:spcAft>
                      </a:pPr>
                      <a:endParaRPr lang="en-IN" sz="1400" dirty="0">
                        <a:latin typeface="Times New Roman"/>
                        <a:ea typeface="Calibri"/>
                        <a:cs typeface="Times New Roman"/>
                      </a:endParaRPr>
                    </a:p>
                    <a:p>
                      <a:pPr marL="0" marR="0" algn="l">
                        <a:lnSpc>
                          <a:spcPct val="115000"/>
                        </a:lnSpc>
                        <a:spcBef>
                          <a:spcPts val="0"/>
                        </a:spcBef>
                        <a:spcAft>
                          <a:spcPts val="0"/>
                        </a:spcAft>
                      </a:pPr>
                      <a:r>
                        <a:rPr lang="en-IN" sz="1400" dirty="0" smtClean="0">
                          <a:latin typeface="Times New Roman"/>
                          <a:ea typeface="Calibri"/>
                          <a:cs typeface="Times New Roman"/>
                        </a:rPr>
                        <a:t>5%</a:t>
                      </a:r>
                      <a:endParaRPr lang="en-US" sz="14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1212215" algn="r"/>
                        </a:tabLst>
                      </a:pPr>
                      <a:endParaRPr lang="en-IN" sz="1400">
                        <a:latin typeface="Times New Roman"/>
                        <a:ea typeface="Calibri"/>
                        <a:cs typeface="Times New Roman"/>
                      </a:endParaRPr>
                    </a:p>
                    <a:p>
                      <a:pPr marL="0" marR="0" algn="l">
                        <a:lnSpc>
                          <a:spcPct val="115000"/>
                        </a:lnSpc>
                        <a:spcBef>
                          <a:spcPts val="0"/>
                        </a:spcBef>
                        <a:spcAft>
                          <a:spcPts val="0"/>
                        </a:spcAft>
                        <a:tabLst>
                          <a:tab pos="1212215" algn="r"/>
                        </a:tabLst>
                      </a:pPr>
                      <a:r>
                        <a:rPr lang="en-IN" sz="1400">
                          <a:latin typeface="Times New Roman"/>
                          <a:ea typeface="Calibri"/>
                          <a:cs typeface="Times New Roman"/>
                        </a:rPr>
                        <a:t>94%</a:t>
                      </a:r>
                      <a:endParaRPr lang="en-US" sz="1400">
                        <a:latin typeface="Calibri"/>
                        <a:ea typeface="Calibri"/>
                        <a:cs typeface="Times New Roman"/>
                      </a:endParaRPr>
                    </a:p>
                  </a:txBody>
                  <a:tcPr marL="68580" marR="68580" marT="0" marB="0"/>
                </a:tc>
              </a:tr>
              <a:tr h="707895">
                <a:tc>
                  <a:txBody>
                    <a:bodyPr/>
                    <a:lstStyle/>
                    <a:p>
                      <a:r>
                        <a:rPr lang="en-US" dirty="0" smtClean="0"/>
                        <a:t>5</a:t>
                      </a:r>
                      <a:endParaRPr lang="en-US" dirty="0"/>
                    </a:p>
                  </a:txBody>
                  <a:tcPr/>
                </a:tc>
                <a:tc>
                  <a:txBody>
                    <a:bodyPr/>
                    <a:lstStyle/>
                    <a:p>
                      <a:r>
                        <a:rPr lang="en-US" dirty="0" smtClean="0"/>
                        <a:t>HIV/AIDS</a:t>
                      </a:r>
                      <a:r>
                        <a:rPr lang="en-US" baseline="0" dirty="0" smtClean="0"/>
                        <a:t>  can occur in All age groups </a:t>
                      </a:r>
                      <a:endParaRPr lang="en-US" dirty="0"/>
                    </a:p>
                  </a:txBody>
                  <a:tcPr/>
                </a:tc>
                <a:tc>
                  <a:txBody>
                    <a:bodyPr/>
                    <a:lstStyle/>
                    <a:p>
                      <a:pPr marL="0" marR="0" algn="l">
                        <a:lnSpc>
                          <a:spcPct val="115000"/>
                        </a:lnSpc>
                        <a:spcBef>
                          <a:spcPts val="0"/>
                        </a:spcBef>
                        <a:spcAft>
                          <a:spcPts val="0"/>
                        </a:spcAft>
                      </a:pPr>
                      <a:endParaRPr lang="en-IN" sz="1400" dirty="0">
                        <a:latin typeface="Times New Roman"/>
                        <a:ea typeface="Calibri"/>
                        <a:cs typeface="Times New Roman"/>
                      </a:endParaRPr>
                    </a:p>
                    <a:p>
                      <a:pPr marL="0" marR="0" algn="l">
                        <a:lnSpc>
                          <a:spcPct val="115000"/>
                        </a:lnSpc>
                        <a:spcBef>
                          <a:spcPts val="0"/>
                        </a:spcBef>
                        <a:spcAft>
                          <a:spcPts val="0"/>
                        </a:spcAft>
                      </a:pPr>
                      <a:r>
                        <a:rPr lang="en-IN" sz="1400" dirty="0">
                          <a:latin typeface="Times New Roman"/>
                          <a:ea typeface="Calibri"/>
                          <a:cs typeface="Times New Roman"/>
                        </a:rPr>
                        <a:t>53%</a:t>
                      </a:r>
                      <a:endParaRPr lang="en-US" sz="14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1212215" algn="r"/>
                        </a:tabLst>
                      </a:pPr>
                      <a:endParaRPr lang="en-IN" sz="1400" dirty="0">
                        <a:latin typeface="Times New Roman"/>
                        <a:ea typeface="Calibri"/>
                        <a:cs typeface="Times New Roman"/>
                      </a:endParaRPr>
                    </a:p>
                    <a:p>
                      <a:pPr marL="0" marR="0" algn="l">
                        <a:lnSpc>
                          <a:spcPct val="115000"/>
                        </a:lnSpc>
                        <a:spcBef>
                          <a:spcPts val="0"/>
                        </a:spcBef>
                        <a:spcAft>
                          <a:spcPts val="0"/>
                        </a:spcAft>
                        <a:tabLst>
                          <a:tab pos="1212215" algn="r"/>
                        </a:tabLst>
                      </a:pPr>
                      <a:r>
                        <a:rPr lang="en-IN" sz="1400" dirty="0">
                          <a:latin typeface="Times New Roman"/>
                          <a:ea typeface="Calibri"/>
                          <a:cs typeface="Times New Roman"/>
                        </a:rPr>
                        <a:t>91%</a:t>
                      </a:r>
                      <a:endParaRPr lang="en-US" sz="1400" dirty="0">
                        <a:latin typeface="Calibri"/>
                        <a:ea typeface="Calibri"/>
                        <a:cs typeface="Times New Roman"/>
                      </a:endParaRPr>
                    </a:p>
                  </a:txBody>
                  <a:tcPr marL="68580" marR="68580" marT="0" marB="0"/>
                </a:tc>
              </a:tr>
              <a:tr h="1011279">
                <a:tc>
                  <a:txBody>
                    <a:bodyPr/>
                    <a:lstStyle/>
                    <a:p>
                      <a:r>
                        <a:rPr lang="en-US" dirty="0" smtClean="0"/>
                        <a:t>6</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AIDS causing agent in infected cases is found in greatest concentration in BLOOD AND SEMEN</a:t>
                      </a:r>
                      <a:endParaRPr lang="en-US" sz="1800" kern="1200" dirty="0" smtClean="0">
                        <a:solidFill>
                          <a:schemeClr val="dk1"/>
                        </a:solidFill>
                        <a:latin typeface="+mn-lt"/>
                        <a:ea typeface="+mn-ea"/>
                        <a:cs typeface="+mn-cs"/>
                      </a:endParaRPr>
                    </a:p>
                  </a:txBody>
                  <a:tcPr/>
                </a:tc>
                <a:tc>
                  <a:txBody>
                    <a:bodyPr/>
                    <a:lstStyle/>
                    <a:p>
                      <a:pPr marL="0" marR="0" algn="l">
                        <a:lnSpc>
                          <a:spcPct val="115000"/>
                        </a:lnSpc>
                        <a:spcBef>
                          <a:spcPts val="0"/>
                        </a:spcBef>
                        <a:spcAft>
                          <a:spcPts val="0"/>
                        </a:spcAft>
                      </a:pPr>
                      <a:endParaRPr lang="en-IN" sz="1400" dirty="0">
                        <a:latin typeface="Times New Roman"/>
                        <a:ea typeface="Calibri"/>
                        <a:cs typeface="Times New Roman"/>
                      </a:endParaRPr>
                    </a:p>
                    <a:p>
                      <a:pPr marL="0" marR="0" algn="l">
                        <a:lnSpc>
                          <a:spcPct val="115000"/>
                        </a:lnSpc>
                        <a:spcBef>
                          <a:spcPts val="0"/>
                        </a:spcBef>
                        <a:spcAft>
                          <a:spcPts val="0"/>
                        </a:spcAft>
                      </a:pPr>
                      <a:r>
                        <a:rPr lang="en-IN" sz="1400" dirty="0">
                          <a:latin typeface="Times New Roman"/>
                          <a:ea typeface="Calibri"/>
                          <a:cs typeface="Times New Roman"/>
                        </a:rPr>
                        <a:t>60%</a:t>
                      </a:r>
                      <a:endParaRPr lang="en-US" sz="14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1212215" algn="r"/>
                        </a:tabLst>
                      </a:pPr>
                      <a:endParaRPr lang="en-IN" sz="1400">
                        <a:latin typeface="Times New Roman"/>
                        <a:ea typeface="Calibri"/>
                        <a:cs typeface="Times New Roman"/>
                      </a:endParaRPr>
                    </a:p>
                    <a:p>
                      <a:pPr marL="0" marR="0" algn="l">
                        <a:lnSpc>
                          <a:spcPct val="115000"/>
                        </a:lnSpc>
                        <a:spcBef>
                          <a:spcPts val="0"/>
                        </a:spcBef>
                        <a:spcAft>
                          <a:spcPts val="0"/>
                        </a:spcAft>
                        <a:tabLst>
                          <a:tab pos="1212215" algn="r"/>
                        </a:tabLst>
                      </a:pPr>
                      <a:r>
                        <a:rPr lang="en-IN" sz="1400">
                          <a:latin typeface="Times New Roman"/>
                          <a:ea typeface="Calibri"/>
                          <a:cs typeface="Times New Roman"/>
                        </a:rPr>
                        <a:t>88%</a:t>
                      </a:r>
                      <a:endParaRPr lang="en-US" sz="1400">
                        <a:latin typeface="Calibri"/>
                        <a:ea typeface="Calibri"/>
                        <a:cs typeface="Times New Roman"/>
                      </a:endParaRPr>
                    </a:p>
                  </a:txBody>
                  <a:tcPr marL="68580" marR="68580" marT="0" marB="0"/>
                </a:tc>
              </a:tr>
              <a:tr h="707895">
                <a:tc>
                  <a:txBody>
                    <a:bodyPr/>
                    <a:lstStyle/>
                    <a:p>
                      <a:r>
                        <a:rPr lang="en-US" dirty="0" smtClean="0"/>
                        <a:t>7</a:t>
                      </a:r>
                      <a:endParaRPr lang="en-US" dirty="0"/>
                    </a:p>
                  </a:txBody>
                  <a:tcPr/>
                </a:tc>
                <a:tc>
                  <a:txBody>
                    <a:bodyPr/>
                    <a:lstStyle/>
                    <a:p>
                      <a:r>
                        <a:rPr lang="en-IN" sz="1800" kern="1200" dirty="0" smtClean="0">
                          <a:solidFill>
                            <a:schemeClr val="dk1"/>
                          </a:solidFill>
                          <a:latin typeface="+mn-lt"/>
                          <a:ea typeface="+mn-ea"/>
                          <a:cs typeface="+mn-cs"/>
                        </a:rPr>
                        <a:t>HIV/AIDS is commonly seen in SEX WORKERS</a:t>
                      </a:r>
                      <a:endParaRPr lang="en-US" dirty="0"/>
                    </a:p>
                  </a:txBody>
                  <a:tcPr/>
                </a:tc>
                <a:tc>
                  <a:txBody>
                    <a:bodyPr/>
                    <a:lstStyle/>
                    <a:p>
                      <a:pPr marL="0" marR="0" algn="l">
                        <a:lnSpc>
                          <a:spcPct val="115000"/>
                        </a:lnSpc>
                        <a:spcBef>
                          <a:spcPts val="0"/>
                        </a:spcBef>
                        <a:spcAft>
                          <a:spcPts val="0"/>
                        </a:spcAft>
                      </a:pPr>
                      <a:endParaRPr lang="en-IN" sz="1400" dirty="0">
                        <a:latin typeface="Times New Roman"/>
                        <a:ea typeface="Calibri"/>
                        <a:cs typeface="Times New Roman"/>
                      </a:endParaRPr>
                    </a:p>
                    <a:p>
                      <a:pPr marL="0" marR="0" algn="l">
                        <a:lnSpc>
                          <a:spcPct val="115000"/>
                        </a:lnSpc>
                        <a:spcBef>
                          <a:spcPts val="0"/>
                        </a:spcBef>
                        <a:spcAft>
                          <a:spcPts val="0"/>
                        </a:spcAft>
                      </a:pPr>
                      <a:r>
                        <a:rPr lang="en-IN" sz="1400" dirty="0">
                          <a:latin typeface="Times New Roman"/>
                          <a:ea typeface="Calibri"/>
                          <a:cs typeface="Times New Roman"/>
                        </a:rPr>
                        <a:t>78%</a:t>
                      </a:r>
                      <a:endParaRPr lang="en-US" sz="14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1212215" algn="r"/>
                        </a:tabLst>
                      </a:pPr>
                      <a:endParaRPr lang="en-IN" sz="1400" dirty="0">
                        <a:latin typeface="Times New Roman"/>
                        <a:ea typeface="Calibri"/>
                        <a:cs typeface="Times New Roman"/>
                      </a:endParaRPr>
                    </a:p>
                    <a:p>
                      <a:pPr marL="0" marR="0" algn="l">
                        <a:lnSpc>
                          <a:spcPct val="115000"/>
                        </a:lnSpc>
                        <a:spcBef>
                          <a:spcPts val="0"/>
                        </a:spcBef>
                        <a:spcAft>
                          <a:spcPts val="0"/>
                        </a:spcAft>
                        <a:tabLst>
                          <a:tab pos="1212215" algn="r"/>
                        </a:tabLst>
                      </a:pPr>
                      <a:r>
                        <a:rPr lang="en-IN" sz="1400" dirty="0">
                          <a:latin typeface="Times New Roman"/>
                          <a:ea typeface="Calibri"/>
                          <a:cs typeface="Times New Roman"/>
                        </a:rPr>
                        <a:t>97%</a:t>
                      </a:r>
                      <a:endParaRPr lang="en-US"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rmAutofit fontScale="90000"/>
          </a:bodyPr>
          <a:lstStyle/>
          <a:p>
            <a:r>
              <a:rPr lang="en-US" dirty="0" smtClean="0">
                <a:solidFill>
                  <a:srgbClr val="FF0000"/>
                </a:solidFill>
              </a:rPr>
              <a:t>Cont…</a:t>
            </a:r>
            <a:endParaRPr lang="en-US" dirty="0">
              <a:solidFill>
                <a:srgbClr val="FF0000"/>
              </a:solidFill>
            </a:endParaRPr>
          </a:p>
        </p:txBody>
      </p:sp>
      <p:graphicFrame>
        <p:nvGraphicFramePr>
          <p:cNvPr id="4" name="Content Placeholder 3"/>
          <p:cNvGraphicFramePr>
            <a:graphicFrameLocks noGrp="1"/>
          </p:cNvGraphicFramePr>
          <p:nvPr>
            <p:ph idx="1"/>
          </p:nvPr>
        </p:nvGraphicFramePr>
        <p:xfrm>
          <a:off x="0" y="609602"/>
          <a:ext cx="9144000" cy="6252929"/>
        </p:xfrm>
        <a:graphic>
          <a:graphicData uri="http://schemas.openxmlformats.org/drawingml/2006/table">
            <a:tbl>
              <a:tblPr firstRow="1" bandRow="1">
                <a:tableStyleId>{5C22544A-7EE6-4342-B048-85BDC9FD1C3A}</a:tableStyleId>
              </a:tblPr>
              <a:tblGrid>
                <a:gridCol w="677334"/>
                <a:gridCol w="6011334"/>
                <a:gridCol w="1354666"/>
                <a:gridCol w="1100666"/>
              </a:tblGrid>
              <a:tr h="639503">
                <a:tc>
                  <a:txBody>
                    <a:bodyPr/>
                    <a:lstStyle/>
                    <a:p>
                      <a:r>
                        <a:rPr lang="en-US" dirty="0" smtClean="0"/>
                        <a:t>8</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chemeClr val="lt1"/>
                          </a:solidFill>
                          <a:latin typeface="+mn-lt"/>
                          <a:ea typeface="+mn-ea"/>
                          <a:cs typeface="+mn-cs"/>
                        </a:rPr>
                        <a:t>The commonest mode of transmission of HIV in INDIA is SEXUAL ROUTE</a:t>
                      </a:r>
                      <a:endParaRPr lang="en-US" sz="1800" b="1" kern="1200" dirty="0" smtClean="0">
                        <a:solidFill>
                          <a:schemeClr val="lt1"/>
                        </a:solidFill>
                        <a:latin typeface="+mn-lt"/>
                        <a:ea typeface="+mn-ea"/>
                        <a:cs typeface="+mn-cs"/>
                      </a:endParaRPr>
                    </a:p>
                  </a:txBody>
                  <a:tcPr/>
                </a:tc>
                <a:tc>
                  <a:txBody>
                    <a:bodyPr/>
                    <a:lstStyle/>
                    <a:p>
                      <a:pPr marL="0" marR="0" algn="l">
                        <a:lnSpc>
                          <a:spcPct val="115000"/>
                        </a:lnSpc>
                        <a:spcBef>
                          <a:spcPts val="0"/>
                        </a:spcBef>
                        <a:spcAft>
                          <a:spcPts val="0"/>
                        </a:spcAft>
                      </a:pPr>
                      <a:endParaRPr lang="en-IN" sz="1200">
                        <a:latin typeface="Times New Roman"/>
                        <a:ea typeface="Calibri"/>
                        <a:cs typeface="Times New Roman"/>
                      </a:endParaRPr>
                    </a:p>
                    <a:p>
                      <a:pPr marL="0" marR="0" algn="l">
                        <a:lnSpc>
                          <a:spcPct val="115000"/>
                        </a:lnSpc>
                        <a:spcBef>
                          <a:spcPts val="0"/>
                        </a:spcBef>
                        <a:spcAft>
                          <a:spcPts val="0"/>
                        </a:spcAft>
                      </a:pPr>
                      <a:r>
                        <a:rPr lang="en-IN" sz="1200">
                          <a:latin typeface="Times New Roman"/>
                          <a:ea typeface="Calibri"/>
                          <a:cs typeface="Times New Roman"/>
                        </a:rPr>
                        <a:t>70%</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1212215" algn="r"/>
                        </a:tabLst>
                      </a:pPr>
                      <a:endParaRPr lang="en-IN" sz="1200">
                        <a:latin typeface="Times New Roman"/>
                        <a:ea typeface="Calibri"/>
                        <a:cs typeface="Times New Roman"/>
                      </a:endParaRPr>
                    </a:p>
                    <a:p>
                      <a:pPr marL="0" marR="0" algn="l">
                        <a:lnSpc>
                          <a:spcPct val="115000"/>
                        </a:lnSpc>
                        <a:spcBef>
                          <a:spcPts val="0"/>
                        </a:spcBef>
                        <a:spcAft>
                          <a:spcPts val="0"/>
                        </a:spcAft>
                        <a:tabLst>
                          <a:tab pos="1212215" algn="r"/>
                        </a:tabLst>
                      </a:pPr>
                      <a:r>
                        <a:rPr lang="en-IN" sz="1200">
                          <a:latin typeface="Times New Roman"/>
                          <a:ea typeface="Calibri"/>
                          <a:cs typeface="Times New Roman"/>
                        </a:rPr>
                        <a:t>97%</a:t>
                      </a:r>
                      <a:endParaRPr lang="en-US" sz="1100">
                        <a:latin typeface="Calibri"/>
                        <a:ea typeface="Calibri"/>
                        <a:cs typeface="Times New Roman"/>
                      </a:endParaRPr>
                    </a:p>
                  </a:txBody>
                  <a:tcPr marL="68580" marR="68580" marT="0" marB="0"/>
                </a:tc>
              </a:tr>
              <a:tr h="639503">
                <a:tc>
                  <a:txBody>
                    <a:bodyPr/>
                    <a:lstStyle/>
                    <a:p>
                      <a:r>
                        <a:rPr lang="en-US" dirty="0" smtClean="0"/>
                        <a:t>9</a:t>
                      </a:r>
                      <a:endParaRPr lang="en-US" dirty="0"/>
                    </a:p>
                  </a:txBody>
                  <a:tcPr/>
                </a:tc>
                <a:tc>
                  <a:txBody>
                    <a:bodyPr/>
                    <a:lstStyle/>
                    <a:p>
                      <a:r>
                        <a:rPr lang="en-IN" sz="1800" kern="1200" dirty="0" smtClean="0">
                          <a:solidFill>
                            <a:schemeClr val="dk1"/>
                          </a:solidFill>
                          <a:latin typeface="+mn-lt"/>
                          <a:ea typeface="+mn-ea"/>
                          <a:cs typeface="+mn-cs"/>
                        </a:rPr>
                        <a:t>A person with HIV/AIDS can transmit the infection to others, FOREVER TILL DEATH</a:t>
                      </a:r>
                      <a:endParaRPr lang="en-US" sz="1800" kern="1200" dirty="0" smtClean="0">
                        <a:solidFill>
                          <a:schemeClr val="dk1"/>
                        </a:solidFill>
                        <a:latin typeface="+mn-lt"/>
                        <a:ea typeface="+mn-ea"/>
                        <a:cs typeface="+mn-cs"/>
                      </a:endParaRPr>
                    </a:p>
                  </a:txBody>
                  <a:tcPr/>
                </a:tc>
                <a:tc>
                  <a:txBody>
                    <a:bodyPr/>
                    <a:lstStyle/>
                    <a:p>
                      <a:pPr marL="0" marR="0" algn="l">
                        <a:lnSpc>
                          <a:spcPct val="115000"/>
                        </a:lnSpc>
                        <a:spcBef>
                          <a:spcPts val="0"/>
                        </a:spcBef>
                        <a:spcAft>
                          <a:spcPts val="0"/>
                        </a:spcAft>
                      </a:pPr>
                      <a:endParaRPr lang="en-IN" sz="1200">
                        <a:latin typeface="Times New Roman"/>
                        <a:ea typeface="Calibri"/>
                        <a:cs typeface="Times New Roman"/>
                      </a:endParaRPr>
                    </a:p>
                    <a:p>
                      <a:pPr marL="0" marR="0" algn="l">
                        <a:lnSpc>
                          <a:spcPct val="115000"/>
                        </a:lnSpc>
                        <a:spcBef>
                          <a:spcPts val="0"/>
                        </a:spcBef>
                        <a:spcAft>
                          <a:spcPts val="0"/>
                        </a:spcAft>
                      </a:pPr>
                      <a:r>
                        <a:rPr lang="en-IN" sz="1200">
                          <a:latin typeface="Times New Roman"/>
                          <a:ea typeface="Calibri"/>
                          <a:cs typeface="Times New Roman"/>
                        </a:rPr>
                        <a:t>93%</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1212215" algn="r"/>
                        </a:tabLst>
                      </a:pPr>
                      <a:endParaRPr lang="en-IN" sz="1200">
                        <a:latin typeface="Times New Roman"/>
                        <a:ea typeface="Calibri"/>
                        <a:cs typeface="Times New Roman"/>
                      </a:endParaRPr>
                    </a:p>
                    <a:p>
                      <a:pPr marL="0" marR="0" algn="l">
                        <a:lnSpc>
                          <a:spcPct val="115000"/>
                        </a:lnSpc>
                        <a:spcBef>
                          <a:spcPts val="0"/>
                        </a:spcBef>
                        <a:spcAft>
                          <a:spcPts val="0"/>
                        </a:spcAft>
                        <a:tabLst>
                          <a:tab pos="1212215" algn="r"/>
                        </a:tabLst>
                      </a:pPr>
                      <a:r>
                        <a:rPr lang="en-IN" sz="1200">
                          <a:latin typeface="Times New Roman"/>
                          <a:ea typeface="Calibri"/>
                          <a:cs typeface="Times New Roman"/>
                        </a:rPr>
                        <a:t>100%</a:t>
                      </a:r>
                      <a:endParaRPr lang="en-US" sz="1100">
                        <a:latin typeface="Calibri"/>
                        <a:ea typeface="Calibri"/>
                        <a:cs typeface="Times New Roman"/>
                      </a:endParaRPr>
                    </a:p>
                  </a:txBody>
                  <a:tcPr marL="68580" marR="68580" marT="0" marB="0"/>
                </a:tc>
              </a:tr>
              <a:tr h="1223729">
                <a:tc>
                  <a:txBody>
                    <a:bodyPr/>
                    <a:lstStyle/>
                    <a:p>
                      <a:r>
                        <a:rPr lang="en-US" dirty="0" smtClean="0"/>
                        <a:t>10</a:t>
                      </a:r>
                      <a:endParaRPr lang="en-US" dirty="0"/>
                    </a:p>
                  </a:txBody>
                  <a:tcPr/>
                </a:tc>
                <a:tc>
                  <a:txBody>
                    <a:bodyPr/>
                    <a:lstStyle/>
                    <a:p>
                      <a:r>
                        <a:rPr lang="en-IN" sz="1800" kern="1200" dirty="0" smtClean="0">
                          <a:solidFill>
                            <a:schemeClr val="dk1"/>
                          </a:solidFill>
                          <a:latin typeface="+mn-lt"/>
                          <a:ea typeface="+mn-ea"/>
                          <a:cs typeface="+mn-cs"/>
                        </a:rPr>
                        <a:t>HIV/AIDS can be transmitted through all of the  following UNSAFE SEX, INFECTED BLOOD TRANSFUSION, </a:t>
                      </a:r>
                      <a:endParaRPr lang="en-US" sz="1800" kern="1200" dirty="0" smtClean="0">
                        <a:solidFill>
                          <a:schemeClr val="dk1"/>
                        </a:solidFill>
                        <a:latin typeface="+mn-lt"/>
                        <a:ea typeface="+mn-ea"/>
                        <a:cs typeface="+mn-cs"/>
                      </a:endParaRPr>
                    </a:p>
                    <a:p>
                      <a:r>
                        <a:rPr lang="en-IN" sz="1800" kern="1200" dirty="0" smtClean="0">
                          <a:solidFill>
                            <a:schemeClr val="dk1"/>
                          </a:solidFill>
                          <a:latin typeface="+mn-lt"/>
                          <a:ea typeface="+mn-ea"/>
                          <a:cs typeface="+mn-cs"/>
                        </a:rPr>
                        <a:t>USE OF COMMON RAZOR, NEEDLES &amp; SYRINGES, INFECTED PREGNANT MOTHER TO HER CHILD</a:t>
                      </a:r>
                      <a:endParaRPr lang="en-US" sz="1800" kern="1200" dirty="0" smtClean="0">
                        <a:solidFill>
                          <a:schemeClr val="dk1"/>
                        </a:solidFill>
                        <a:latin typeface="+mn-lt"/>
                        <a:ea typeface="+mn-ea"/>
                        <a:cs typeface="+mn-cs"/>
                      </a:endParaRPr>
                    </a:p>
                  </a:txBody>
                  <a:tcPr/>
                </a:tc>
                <a:tc>
                  <a:txBody>
                    <a:bodyPr/>
                    <a:lstStyle/>
                    <a:p>
                      <a:pPr marL="0" marR="0" algn="l">
                        <a:lnSpc>
                          <a:spcPct val="115000"/>
                        </a:lnSpc>
                        <a:spcBef>
                          <a:spcPts val="0"/>
                        </a:spcBef>
                        <a:spcAft>
                          <a:spcPts val="0"/>
                        </a:spcAft>
                      </a:pPr>
                      <a:endParaRPr lang="en-IN" sz="1200">
                        <a:latin typeface="Times New Roman"/>
                        <a:ea typeface="Calibri"/>
                        <a:cs typeface="Times New Roman"/>
                      </a:endParaRPr>
                    </a:p>
                    <a:p>
                      <a:pPr marL="0" marR="0" algn="l">
                        <a:lnSpc>
                          <a:spcPct val="115000"/>
                        </a:lnSpc>
                        <a:spcBef>
                          <a:spcPts val="0"/>
                        </a:spcBef>
                        <a:spcAft>
                          <a:spcPts val="0"/>
                        </a:spcAft>
                      </a:pPr>
                      <a:r>
                        <a:rPr lang="en-IN" sz="1200">
                          <a:latin typeface="Times New Roman"/>
                          <a:ea typeface="Calibri"/>
                          <a:cs typeface="Times New Roman"/>
                        </a:rPr>
                        <a:t>50%</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tabLst>
                          <a:tab pos="1212215" algn="r"/>
                        </a:tabLst>
                      </a:pPr>
                      <a:endParaRPr lang="en-IN" sz="1200" dirty="0">
                        <a:latin typeface="Times New Roman"/>
                        <a:ea typeface="Calibri"/>
                        <a:cs typeface="Times New Roman"/>
                      </a:endParaRPr>
                    </a:p>
                    <a:p>
                      <a:pPr marL="0" marR="0" algn="l">
                        <a:lnSpc>
                          <a:spcPct val="115000"/>
                        </a:lnSpc>
                        <a:spcBef>
                          <a:spcPts val="0"/>
                        </a:spcBef>
                        <a:spcAft>
                          <a:spcPts val="0"/>
                        </a:spcAft>
                        <a:tabLst>
                          <a:tab pos="1212215" algn="r"/>
                        </a:tabLst>
                      </a:pPr>
                      <a:r>
                        <a:rPr lang="en-IN" sz="1200" dirty="0">
                          <a:latin typeface="Times New Roman"/>
                          <a:ea typeface="Calibri"/>
                          <a:cs typeface="Times New Roman"/>
                        </a:rPr>
                        <a:t>85%</a:t>
                      </a:r>
                      <a:endParaRPr lang="en-US" sz="1100" dirty="0">
                        <a:latin typeface="Calibri"/>
                        <a:ea typeface="Calibri"/>
                        <a:cs typeface="Times New Roman"/>
                      </a:endParaRPr>
                    </a:p>
                  </a:txBody>
                  <a:tcPr marL="68580" marR="68580" marT="0" marB="0"/>
                </a:tc>
              </a:tr>
              <a:tr h="1187649">
                <a:tc>
                  <a:txBody>
                    <a:bodyPr/>
                    <a:lstStyle/>
                    <a:p>
                      <a:r>
                        <a:rPr lang="en-US" dirty="0" smtClean="0"/>
                        <a:t>11</a:t>
                      </a:r>
                      <a:endParaRPr lang="en-US" dirty="0"/>
                    </a:p>
                  </a:txBody>
                  <a:tcPr/>
                </a:tc>
                <a:tc>
                  <a:txBody>
                    <a:bodyPr/>
                    <a:lstStyle/>
                    <a:p>
                      <a:r>
                        <a:rPr lang="en-IN" sz="1800" kern="1200" dirty="0" smtClean="0">
                          <a:solidFill>
                            <a:schemeClr val="dk1"/>
                          </a:solidFill>
                          <a:latin typeface="+mn-lt"/>
                          <a:ea typeface="+mn-ea"/>
                          <a:cs typeface="+mn-cs"/>
                        </a:rPr>
                        <a:t>HIV/AIDS doesn’t spread through all of the following activities SHARING CLOTHS, UTENSILS AND OTHER THING,</a:t>
                      </a:r>
                      <a:r>
                        <a:rPr lang="en-US" sz="1800" kern="1200" baseline="0" dirty="0" smtClean="0">
                          <a:solidFill>
                            <a:schemeClr val="dk1"/>
                          </a:solidFill>
                          <a:latin typeface="+mn-lt"/>
                          <a:ea typeface="+mn-ea"/>
                          <a:cs typeface="+mn-cs"/>
                        </a:rPr>
                        <a:t> </a:t>
                      </a:r>
                      <a:r>
                        <a:rPr lang="en-IN" sz="1800" kern="1200" dirty="0" smtClean="0">
                          <a:solidFill>
                            <a:schemeClr val="dk1"/>
                          </a:solidFill>
                          <a:latin typeface="+mn-lt"/>
                          <a:ea typeface="+mn-ea"/>
                          <a:cs typeface="+mn-cs"/>
                        </a:rPr>
                        <a:t>TALKING TO INFECTED PERSON,</a:t>
                      </a:r>
                      <a:endParaRPr lang="en-US" sz="1800" kern="1200" dirty="0" smtClean="0">
                        <a:solidFill>
                          <a:schemeClr val="dk1"/>
                        </a:solidFill>
                        <a:latin typeface="+mn-lt"/>
                        <a:ea typeface="+mn-ea"/>
                        <a:cs typeface="+mn-cs"/>
                      </a:endParaRPr>
                    </a:p>
                    <a:p>
                      <a:r>
                        <a:rPr lang="en-IN" sz="1800" kern="1200" dirty="0" smtClean="0">
                          <a:solidFill>
                            <a:schemeClr val="dk1"/>
                          </a:solidFill>
                          <a:latin typeface="+mn-lt"/>
                          <a:ea typeface="+mn-ea"/>
                          <a:cs typeface="+mn-cs"/>
                        </a:rPr>
                        <a:t>CASUAL CONTACT WITH INFECTED PERSON</a:t>
                      </a:r>
                      <a:endParaRPr lang="en-US" sz="1800" kern="1200" dirty="0" smtClean="0">
                        <a:solidFill>
                          <a:schemeClr val="dk1"/>
                        </a:solidFill>
                        <a:latin typeface="+mn-lt"/>
                        <a:ea typeface="+mn-ea"/>
                        <a:cs typeface="+mn-cs"/>
                      </a:endParaRPr>
                    </a:p>
                  </a:txBody>
                  <a:tcPr/>
                </a:tc>
                <a:tc>
                  <a:txBody>
                    <a:bodyPr/>
                    <a:lstStyle/>
                    <a:p>
                      <a:r>
                        <a:rPr lang="en-US" dirty="0" smtClean="0"/>
                        <a:t>48%</a:t>
                      </a:r>
                      <a:endParaRPr lang="en-US" dirty="0"/>
                    </a:p>
                  </a:txBody>
                  <a:tcPr/>
                </a:tc>
                <a:tc>
                  <a:txBody>
                    <a:bodyPr/>
                    <a:lstStyle/>
                    <a:p>
                      <a:r>
                        <a:rPr lang="en-US" dirty="0" smtClean="0"/>
                        <a:t>91%</a:t>
                      </a:r>
                      <a:endParaRPr lang="en-US" dirty="0"/>
                    </a:p>
                  </a:txBody>
                  <a:tcPr/>
                </a:tc>
              </a:tr>
              <a:tr h="639503">
                <a:tc>
                  <a:txBody>
                    <a:bodyPr/>
                    <a:lstStyle/>
                    <a:p>
                      <a:r>
                        <a:rPr lang="en-US" dirty="0" smtClean="0"/>
                        <a:t>12</a:t>
                      </a:r>
                      <a:endParaRPr lang="en-US" dirty="0"/>
                    </a:p>
                  </a:txBody>
                  <a:tcPr/>
                </a:tc>
                <a:tc>
                  <a:txBody>
                    <a:bodyPr/>
                    <a:lstStyle/>
                    <a:p>
                      <a:r>
                        <a:rPr lang="en-IN" sz="1800" kern="1200" dirty="0" smtClean="0">
                          <a:solidFill>
                            <a:schemeClr val="dk1"/>
                          </a:solidFill>
                          <a:latin typeface="+mn-lt"/>
                          <a:ea typeface="+mn-ea"/>
                          <a:cs typeface="+mn-cs"/>
                        </a:rPr>
                        <a:t>A person infected with HIV/AIDS carries the virus FOREVER, TILL DEATH</a:t>
                      </a:r>
                      <a:endParaRPr lang="en-US" sz="1800" kern="1200" dirty="0" smtClean="0">
                        <a:solidFill>
                          <a:schemeClr val="dk1"/>
                        </a:solidFill>
                        <a:latin typeface="+mn-lt"/>
                        <a:ea typeface="+mn-ea"/>
                        <a:cs typeface="+mn-cs"/>
                      </a:endParaRPr>
                    </a:p>
                  </a:txBody>
                  <a:tcPr/>
                </a:tc>
                <a:tc>
                  <a:txBody>
                    <a:bodyPr/>
                    <a:lstStyle/>
                    <a:p>
                      <a:r>
                        <a:rPr lang="en-US" dirty="0" smtClean="0"/>
                        <a:t>85%</a:t>
                      </a:r>
                      <a:endParaRPr lang="en-US" dirty="0"/>
                    </a:p>
                  </a:txBody>
                  <a:tcPr/>
                </a:tc>
                <a:tc>
                  <a:txBody>
                    <a:bodyPr/>
                    <a:lstStyle/>
                    <a:p>
                      <a:r>
                        <a:rPr lang="en-US" dirty="0" smtClean="0"/>
                        <a:t>100%</a:t>
                      </a:r>
                      <a:endParaRPr lang="en-US" dirty="0"/>
                    </a:p>
                  </a:txBody>
                  <a:tcPr/>
                </a:tc>
              </a:tr>
              <a:tr h="639503">
                <a:tc>
                  <a:txBody>
                    <a:bodyPr/>
                    <a:lstStyle/>
                    <a:p>
                      <a:r>
                        <a:rPr lang="en-US" dirty="0" smtClean="0"/>
                        <a:t>13</a:t>
                      </a:r>
                      <a:endParaRPr lang="en-US" dirty="0"/>
                    </a:p>
                  </a:txBody>
                  <a:tcPr/>
                </a:tc>
                <a:tc>
                  <a:txBody>
                    <a:bodyPr/>
                    <a:lstStyle/>
                    <a:p>
                      <a:r>
                        <a:rPr lang="en-IN" sz="1800" kern="1200" dirty="0" smtClean="0">
                          <a:solidFill>
                            <a:schemeClr val="dk1"/>
                          </a:solidFill>
                          <a:latin typeface="+mn-lt"/>
                          <a:ea typeface="+mn-ea"/>
                          <a:cs typeface="+mn-cs"/>
                        </a:rPr>
                        <a:t>Most of the people who are HIV positive BECOMES VERY SICK AFTER INFECTION</a:t>
                      </a:r>
                      <a:endParaRPr lang="en-US" sz="1800" kern="1200" dirty="0" smtClean="0">
                        <a:solidFill>
                          <a:schemeClr val="dk1"/>
                        </a:solidFill>
                        <a:latin typeface="+mn-lt"/>
                        <a:ea typeface="+mn-ea"/>
                        <a:cs typeface="+mn-cs"/>
                      </a:endParaRPr>
                    </a:p>
                  </a:txBody>
                  <a:tcPr/>
                </a:tc>
                <a:tc>
                  <a:txBody>
                    <a:bodyPr/>
                    <a:lstStyle/>
                    <a:p>
                      <a:r>
                        <a:rPr lang="en-US" dirty="0" smtClean="0"/>
                        <a:t>43%</a:t>
                      </a:r>
                      <a:endParaRPr lang="en-US" dirty="0"/>
                    </a:p>
                  </a:txBody>
                  <a:tcPr/>
                </a:tc>
                <a:tc>
                  <a:txBody>
                    <a:bodyPr/>
                    <a:lstStyle/>
                    <a:p>
                      <a:r>
                        <a:rPr lang="en-US" dirty="0" smtClean="0"/>
                        <a:t>94%</a:t>
                      </a:r>
                      <a:endParaRPr lang="en-US" dirty="0"/>
                    </a:p>
                  </a:txBody>
                  <a:tcPr/>
                </a:tc>
              </a:tr>
              <a:tr h="639503">
                <a:tc>
                  <a:txBody>
                    <a:bodyPr/>
                    <a:lstStyle/>
                    <a:p>
                      <a:r>
                        <a:rPr lang="en-US" dirty="0" smtClean="0"/>
                        <a:t>14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Major sign of infection is CHRONIC DIARRHOE WITH SEVERE LOSS OF BODY WEIGHT AND HEADACHE</a:t>
                      </a:r>
                      <a:endParaRPr lang="en-US" sz="1800" kern="1200" dirty="0" smtClean="0">
                        <a:solidFill>
                          <a:schemeClr val="dk1"/>
                        </a:solidFill>
                        <a:latin typeface="+mn-lt"/>
                        <a:ea typeface="+mn-ea"/>
                        <a:cs typeface="+mn-cs"/>
                      </a:endParaRPr>
                    </a:p>
                  </a:txBody>
                  <a:tcPr/>
                </a:tc>
                <a:tc>
                  <a:txBody>
                    <a:bodyPr/>
                    <a:lstStyle/>
                    <a:p>
                      <a:r>
                        <a:rPr lang="en-US" dirty="0" smtClean="0"/>
                        <a:t>35%</a:t>
                      </a:r>
                      <a:endParaRPr lang="en-US" dirty="0"/>
                    </a:p>
                  </a:txBody>
                  <a:tcPr/>
                </a:tc>
                <a:tc>
                  <a:txBody>
                    <a:bodyPr/>
                    <a:lstStyle/>
                    <a:p>
                      <a:r>
                        <a:rPr lang="en-US" dirty="0" smtClean="0"/>
                        <a:t>88%</a:t>
                      </a:r>
                      <a:endParaRPr lang="en-US" dirty="0"/>
                    </a:p>
                  </a:txBody>
                  <a:tcPr/>
                </a:tc>
              </a:tr>
              <a:tr h="639503">
                <a:tc>
                  <a:txBody>
                    <a:bodyPr/>
                    <a:lstStyle/>
                    <a:p>
                      <a:r>
                        <a:rPr lang="en-US" dirty="0" smtClean="0"/>
                        <a:t>15</a:t>
                      </a:r>
                      <a:endParaRPr lang="en-US" dirty="0"/>
                    </a:p>
                  </a:txBody>
                  <a:tcPr/>
                </a:tc>
                <a:tc>
                  <a:txBody>
                    <a:bodyPr/>
                    <a:lstStyle/>
                    <a:p>
                      <a:r>
                        <a:rPr lang="en-IN" sz="1800" kern="1200" dirty="0" smtClean="0">
                          <a:solidFill>
                            <a:schemeClr val="dk1"/>
                          </a:solidFill>
                          <a:latin typeface="+mn-lt"/>
                          <a:ea typeface="+mn-ea"/>
                          <a:cs typeface="+mn-cs"/>
                        </a:rPr>
                        <a:t>A women suffering from HIV/AIDS can GIVE BIRTH TO A NORMAL CHILD</a:t>
                      </a:r>
                      <a:endParaRPr lang="en-US" dirty="0"/>
                    </a:p>
                  </a:txBody>
                  <a:tcPr/>
                </a:tc>
                <a:tc>
                  <a:txBody>
                    <a:bodyPr/>
                    <a:lstStyle/>
                    <a:p>
                      <a:r>
                        <a:rPr lang="en-US" dirty="0" smtClean="0"/>
                        <a:t>3%</a:t>
                      </a:r>
                      <a:endParaRPr lang="en-US" dirty="0"/>
                    </a:p>
                  </a:txBody>
                  <a:tcPr/>
                </a:tc>
                <a:tc>
                  <a:txBody>
                    <a:bodyPr/>
                    <a:lstStyle/>
                    <a:p>
                      <a:r>
                        <a:rPr lang="en-US" dirty="0" smtClean="0"/>
                        <a:t>91%</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solidFill>
                  <a:srgbClr val="FF0000"/>
                </a:solidFill>
              </a:rPr>
              <a:t>Cont…</a:t>
            </a:r>
            <a:endParaRPr lang="en-US" dirty="0">
              <a:solidFill>
                <a:srgbClr val="FF0000"/>
              </a:solidFill>
            </a:endParaRPr>
          </a:p>
        </p:txBody>
      </p:sp>
      <p:graphicFrame>
        <p:nvGraphicFramePr>
          <p:cNvPr id="4" name="Content Placeholder 3"/>
          <p:cNvGraphicFramePr>
            <a:graphicFrameLocks noGrp="1"/>
          </p:cNvGraphicFramePr>
          <p:nvPr>
            <p:ph idx="1"/>
          </p:nvPr>
        </p:nvGraphicFramePr>
        <p:xfrm>
          <a:off x="-2" y="762000"/>
          <a:ext cx="9144001" cy="6888480"/>
        </p:xfrm>
        <a:graphic>
          <a:graphicData uri="http://schemas.openxmlformats.org/drawingml/2006/table">
            <a:tbl>
              <a:tblPr firstRow="1" bandRow="1">
                <a:tableStyleId>{5C22544A-7EE6-4342-B048-85BDC9FD1C3A}</a:tableStyleId>
              </a:tblPr>
              <a:tblGrid>
                <a:gridCol w="537882"/>
                <a:gridCol w="6743452"/>
                <a:gridCol w="931334"/>
                <a:gridCol w="931333"/>
              </a:tblGrid>
              <a:tr h="370840">
                <a:tc>
                  <a:txBody>
                    <a:bodyPr/>
                    <a:lstStyle/>
                    <a:p>
                      <a:r>
                        <a:rPr lang="en-US" dirty="0" smtClean="0"/>
                        <a:t>16</a:t>
                      </a:r>
                      <a:endParaRPr lang="en-US" dirty="0"/>
                    </a:p>
                  </a:txBody>
                  <a:tcPr/>
                </a:tc>
                <a:tc>
                  <a:txBody>
                    <a:bodyPr/>
                    <a:lstStyle/>
                    <a:p>
                      <a:r>
                        <a:rPr lang="en-IN" sz="1800" b="1" kern="1200" dirty="0" smtClean="0">
                          <a:solidFill>
                            <a:schemeClr val="lt1"/>
                          </a:solidFill>
                          <a:latin typeface="+mn-lt"/>
                          <a:ea typeface="+mn-ea"/>
                          <a:cs typeface="+mn-cs"/>
                        </a:rPr>
                        <a:t>A HIV/AIDS infected female, CANN’T BREAST FEED HER CHILD</a:t>
                      </a:r>
                      <a:endParaRPr lang="en-US" sz="1800" b="1" kern="1200" dirty="0">
                        <a:solidFill>
                          <a:schemeClr val="lt1"/>
                        </a:solidFill>
                        <a:latin typeface="+mn-lt"/>
                        <a:ea typeface="+mn-ea"/>
                        <a:cs typeface="+mn-cs"/>
                      </a:endParaRPr>
                    </a:p>
                  </a:txBody>
                  <a:tcPr/>
                </a:tc>
                <a:tc>
                  <a:txBody>
                    <a:bodyPr/>
                    <a:lstStyle/>
                    <a:p>
                      <a:endParaRPr lang="en-US"/>
                    </a:p>
                  </a:txBody>
                  <a:tcPr/>
                </a:tc>
                <a:tc>
                  <a:txBody>
                    <a:bodyPr/>
                    <a:lstStyle/>
                    <a:p>
                      <a:endParaRPr lang="en-US" dirty="0"/>
                    </a:p>
                  </a:txBody>
                  <a:tcPr/>
                </a:tc>
              </a:tr>
              <a:tr h="370840">
                <a:tc>
                  <a:txBody>
                    <a:bodyPr/>
                    <a:lstStyle/>
                    <a:p>
                      <a:r>
                        <a:rPr lang="en-US" dirty="0" smtClean="0"/>
                        <a:t>17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If a mosquito bites an HIV/AIDS infected person &amp; same mosquito then bites a healthy person, then A HEALTHY PERSON WILL NOT GET THE INFECTION</a:t>
                      </a:r>
                      <a:endParaRPr lang="en-US" sz="1800" kern="1200" dirty="0" smtClean="0">
                        <a:solidFill>
                          <a:schemeClr val="dk1"/>
                        </a:solidFill>
                        <a:latin typeface="+mn-lt"/>
                        <a:ea typeface="+mn-ea"/>
                        <a:cs typeface="+mn-cs"/>
                      </a:endParaRPr>
                    </a:p>
                  </a:txBody>
                  <a:tcPr/>
                </a:tc>
                <a:tc>
                  <a:txBody>
                    <a:bodyPr/>
                    <a:lstStyle/>
                    <a:p>
                      <a:r>
                        <a:rPr lang="en-US" dirty="0" smtClean="0"/>
                        <a:t>5%</a:t>
                      </a:r>
                      <a:endParaRPr lang="en-US" dirty="0"/>
                    </a:p>
                  </a:txBody>
                  <a:tcPr/>
                </a:tc>
                <a:tc>
                  <a:txBody>
                    <a:bodyPr/>
                    <a:lstStyle/>
                    <a:p>
                      <a:r>
                        <a:rPr lang="en-US" dirty="0" smtClean="0"/>
                        <a:t>97%</a:t>
                      </a:r>
                      <a:endParaRPr lang="en-US" dirty="0"/>
                    </a:p>
                  </a:txBody>
                  <a:tcPr/>
                </a:tc>
              </a:tr>
              <a:tr h="370840">
                <a:tc>
                  <a:txBody>
                    <a:bodyPr/>
                    <a:lstStyle/>
                    <a:p>
                      <a:r>
                        <a:rPr lang="en-US" dirty="0" smtClean="0"/>
                        <a:t>18</a:t>
                      </a:r>
                      <a:endParaRPr lang="en-US" dirty="0"/>
                    </a:p>
                  </a:txBody>
                  <a:tcPr/>
                </a:tc>
                <a:tc>
                  <a:txBody>
                    <a:bodyPr/>
                    <a:lstStyle/>
                    <a:p>
                      <a:r>
                        <a:rPr lang="en-IN" sz="1800" kern="1200" dirty="0" smtClean="0">
                          <a:solidFill>
                            <a:schemeClr val="dk1"/>
                          </a:solidFill>
                          <a:latin typeface="+mn-lt"/>
                          <a:ea typeface="+mn-ea"/>
                          <a:cs typeface="+mn-cs"/>
                        </a:rPr>
                        <a:t>HIV/AIDS is diagnosed through BLOOD TEST</a:t>
                      </a:r>
                      <a:endParaRPr lang="en-US" sz="1800" kern="1200" dirty="0">
                        <a:solidFill>
                          <a:schemeClr val="dk1"/>
                        </a:solidFill>
                        <a:latin typeface="+mn-lt"/>
                        <a:ea typeface="+mn-ea"/>
                        <a:cs typeface="+mn-cs"/>
                      </a:endParaRPr>
                    </a:p>
                  </a:txBody>
                  <a:tcPr/>
                </a:tc>
                <a:tc>
                  <a:txBody>
                    <a:bodyPr/>
                    <a:lstStyle/>
                    <a:p>
                      <a:r>
                        <a:rPr lang="en-US" dirty="0" smtClean="0"/>
                        <a:t>55%</a:t>
                      </a:r>
                      <a:endParaRPr lang="en-US" dirty="0"/>
                    </a:p>
                  </a:txBody>
                  <a:tcPr/>
                </a:tc>
                <a:tc>
                  <a:txBody>
                    <a:bodyPr/>
                    <a:lstStyle/>
                    <a:p>
                      <a:r>
                        <a:rPr lang="en-US" dirty="0" smtClean="0"/>
                        <a:t>81%</a:t>
                      </a:r>
                      <a:endParaRPr lang="en-US" dirty="0"/>
                    </a:p>
                  </a:txBody>
                  <a:tcPr/>
                </a:tc>
              </a:tr>
              <a:tr h="370840">
                <a:tc>
                  <a:txBody>
                    <a:bodyPr/>
                    <a:lstStyle/>
                    <a:p>
                      <a:r>
                        <a:rPr lang="en-US" dirty="0" smtClean="0"/>
                        <a:t>19</a:t>
                      </a:r>
                      <a:endParaRPr lang="en-US" dirty="0"/>
                    </a:p>
                  </a:txBody>
                  <a:tcPr/>
                </a:tc>
                <a:tc>
                  <a:txBody>
                    <a:bodyPr/>
                    <a:lstStyle/>
                    <a:p>
                      <a:r>
                        <a:rPr lang="en-IN" sz="1800" kern="1200" dirty="0" smtClean="0">
                          <a:solidFill>
                            <a:schemeClr val="dk1"/>
                          </a:solidFill>
                          <a:latin typeface="+mn-lt"/>
                          <a:ea typeface="+mn-ea"/>
                          <a:cs typeface="+mn-cs"/>
                        </a:rPr>
                        <a:t>HIV/AIDS can be prevented by AVOIDING USE OF SHARED RAZORS,</a:t>
                      </a:r>
                      <a:r>
                        <a:rPr lang="en-US" sz="1800" kern="1200" baseline="0" dirty="0" smtClean="0">
                          <a:solidFill>
                            <a:schemeClr val="dk1"/>
                          </a:solidFill>
                          <a:latin typeface="+mn-lt"/>
                          <a:ea typeface="+mn-ea"/>
                          <a:cs typeface="+mn-cs"/>
                        </a:rPr>
                        <a:t> </a:t>
                      </a:r>
                      <a:r>
                        <a:rPr lang="en-IN" sz="1800" kern="1200" dirty="0" smtClean="0">
                          <a:solidFill>
                            <a:schemeClr val="dk1"/>
                          </a:solidFill>
                          <a:latin typeface="+mn-lt"/>
                          <a:ea typeface="+mn-ea"/>
                          <a:cs typeface="+mn-cs"/>
                        </a:rPr>
                        <a:t>AVOIDING USE OF SHARED NEEDLES &amp; SYRINGES,</a:t>
                      </a:r>
                      <a:endParaRPr lang="en-US" sz="1800" kern="1200" dirty="0" smtClean="0">
                        <a:solidFill>
                          <a:schemeClr val="dk1"/>
                        </a:solidFill>
                        <a:latin typeface="+mn-lt"/>
                        <a:ea typeface="+mn-ea"/>
                        <a:cs typeface="+mn-cs"/>
                      </a:endParaRPr>
                    </a:p>
                    <a:p>
                      <a:r>
                        <a:rPr lang="en-IN" sz="1800" kern="1200" dirty="0" smtClean="0">
                          <a:solidFill>
                            <a:schemeClr val="dk1"/>
                          </a:solidFill>
                          <a:latin typeface="+mn-lt"/>
                          <a:ea typeface="+mn-ea"/>
                          <a:cs typeface="+mn-cs"/>
                        </a:rPr>
                        <a:t>HAVING SEX WITH ONE PARTNER &amp; USING CONDOM</a:t>
                      </a:r>
                      <a:endParaRPr lang="en-US" sz="1800" kern="1200" dirty="0" smtClean="0">
                        <a:solidFill>
                          <a:schemeClr val="dk1"/>
                        </a:solidFill>
                        <a:latin typeface="+mn-lt"/>
                        <a:ea typeface="+mn-ea"/>
                        <a:cs typeface="+mn-cs"/>
                      </a:endParaRPr>
                    </a:p>
                  </a:txBody>
                  <a:tcPr/>
                </a:tc>
                <a:tc>
                  <a:txBody>
                    <a:bodyPr/>
                    <a:lstStyle/>
                    <a:p>
                      <a:r>
                        <a:rPr lang="en-US" dirty="0" smtClean="0"/>
                        <a:t>38%</a:t>
                      </a:r>
                      <a:endParaRPr lang="en-US" dirty="0"/>
                    </a:p>
                  </a:txBody>
                  <a:tcPr/>
                </a:tc>
                <a:tc>
                  <a:txBody>
                    <a:bodyPr/>
                    <a:lstStyle/>
                    <a:p>
                      <a:r>
                        <a:rPr lang="en-US" dirty="0" smtClean="0"/>
                        <a:t>&amp;8%</a:t>
                      </a:r>
                      <a:endParaRPr lang="en-US" dirty="0"/>
                    </a:p>
                  </a:txBody>
                  <a:tcPr/>
                </a:tc>
              </a:tr>
              <a:tr h="370840">
                <a:tc>
                  <a:txBody>
                    <a:bodyPr/>
                    <a:lstStyle/>
                    <a:p>
                      <a:r>
                        <a:rPr lang="en-US" dirty="0" smtClean="0"/>
                        <a:t>20</a:t>
                      </a:r>
                      <a:endParaRPr lang="en-US" dirty="0"/>
                    </a:p>
                  </a:txBody>
                  <a:tcPr/>
                </a:tc>
                <a:tc>
                  <a:txBody>
                    <a:bodyPr/>
                    <a:lstStyle/>
                    <a:p>
                      <a:r>
                        <a:rPr lang="en-IN" sz="1800" kern="1200" dirty="0" smtClean="0">
                          <a:solidFill>
                            <a:schemeClr val="dk1"/>
                          </a:solidFill>
                          <a:latin typeface="+mn-lt"/>
                          <a:ea typeface="+mn-ea"/>
                          <a:cs typeface="+mn-cs"/>
                        </a:rPr>
                        <a:t>AIDS infecting agent CAN’T BE KILLED</a:t>
                      </a:r>
                      <a:endParaRPr lang="en-US" sz="1800" kern="1200" dirty="0" smtClean="0">
                        <a:solidFill>
                          <a:schemeClr val="dk1"/>
                        </a:solidFill>
                        <a:latin typeface="+mn-lt"/>
                        <a:ea typeface="+mn-ea"/>
                        <a:cs typeface="+mn-cs"/>
                      </a:endParaRPr>
                    </a:p>
                  </a:txBody>
                  <a:tcPr/>
                </a:tc>
                <a:tc>
                  <a:txBody>
                    <a:bodyPr/>
                    <a:lstStyle/>
                    <a:p>
                      <a:r>
                        <a:rPr lang="en-US" dirty="0" smtClean="0"/>
                        <a:t>25%</a:t>
                      </a:r>
                      <a:endParaRPr lang="en-US" dirty="0"/>
                    </a:p>
                  </a:txBody>
                  <a:tcPr/>
                </a:tc>
                <a:tc>
                  <a:txBody>
                    <a:bodyPr/>
                    <a:lstStyle/>
                    <a:p>
                      <a:r>
                        <a:rPr lang="en-US" dirty="0" smtClean="0"/>
                        <a:t>91%</a:t>
                      </a:r>
                      <a:endParaRPr lang="en-US" dirty="0"/>
                    </a:p>
                  </a:txBody>
                  <a:tcPr/>
                </a:tc>
              </a:tr>
              <a:tr h="370840">
                <a:tc>
                  <a:txBody>
                    <a:bodyPr/>
                    <a:lstStyle/>
                    <a:p>
                      <a:r>
                        <a:rPr lang="en-US" dirty="0" smtClean="0"/>
                        <a:t>21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HIV/AIDS is NOT CURABLE</a:t>
                      </a:r>
                      <a:endParaRPr lang="en-US" sz="1800" kern="1200" dirty="0" smtClean="0">
                        <a:solidFill>
                          <a:schemeClr val="dk1"/>
                        </a:solidFill>
                        <a:latin typeface="+mn-lt"/>
                        <a:ea typeface="+mn-ea"/>
                        <a:cs typeface="+mn-cs"/>
                      </a:endParaRPr>
                    </a:p>
                  </a:txBody>
                  <a:tcPr/>
                </a:tc>
                <a:tc>
                  <a:txBody>
                    <a:bodyPr/>
                    <a:lstStyle/>
                    <a:p>
                      <a:r>
                        <a:rPr lang="en-US" dirty="0" smtClean="0"/>
                        <a:t>25%</a:t>
                      </a:r>
                      <a:endParaRPr lang="en-US" dirty="0"/>
                    </a:p>
                  </a:txBody>
                  <a:tcPr/>
                </a:tc>
                <a:tc>
                  <a:txBody>
                    <a:bodyPr/>
                    <a:lstStyle/>
                    <a:p>
                      <a:r>
                        <a:rPr lang="en-US" dirty="0" smtClean="0"/>
                        <a:t>94%</a:t>
                      </a:r>
                      <a:endParaRPr lang="en-US" dirty="0"/>
                    </a:p>
                  </a:txBody>
                  <a:tcPr/>
                </a:tc>
              </a:tr>
              <a:tr h="370840">
                <a:tc>
                  <a:txBody>
                    <a:bodyPr/>
                    <a:lstStyle/>
                    <a:p>
                      <a:r>
                        <a:rPr lang="en-US" dirty="0" smtClean="0"/>
                        <a:t>22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HIV/AIDS patient be ALLOWED TO STAY IN THE SOCIETY LIKE OTHERS</a:t>
                      </a:r>
                      <a:endParaRPr lang="en-US" sz="1800" kern="1200" dirty="0" smtClean="0">
                        <a:solidFill>
                          <a:schemeClr val="dk1"/>
                        </a:solidFill>
                        <a:latin typeface="+mn-lt"/>
                        <a:ea typeface="+mn-ea"/>
                        <a:cs typeface="+mn-cs"/>
                      </a:endParaRPr>
                    </a:p>
                  </a:txBody>
                  <a:tcPr/>
                </a:tc>
                <a:tc>
                  <a:txBody>
                    <a:bodyPr/>
                    <a:lstStyle/>
                    <a:p>
                      <a:r>
                        <a:rPr lang="en-US" dirty="0" smtClean="0"/>
                        <a:t>15%</a:t>
                      </a:r>
                      <a:endParaRPr lang="en-US" dirty="0"/>
                    </a:p>
                  </a:txBody>
                  <a:tcPr/>
                </a:tc>
                <a:tc>
                  <a:txBody>
                    <a:bodyPr/>
                    <a:lstStyle/>
                    <a:p>
                      <a:r>
                        <a:rPr lang="en-US" dirty="0" smtClean="0"/>
                        <a:t>91%</a:t>
                      </a:r>
                      <a:endParaRPr lang="en-US" dirty="0"/>
                    </a:p>
                  </a:txBody>
                  <a:tcPr/>
                </a:tc>
              </a:tr>
              <a:tr h="370840">
                <a:tc>
                  <a:txBody>
                    <a:bodyPr/>
                    <a:lstStyle/>
                    <a:p>
                      <a:r>
                        <a:rPr lang="en-US" dirty="0" smtClean="0"/>
                        <a:t>23</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A person should TALK NORMALLY with the HIV/AIDS patient</a:t>
                      </a:r>
                      <a:endParaRPr lang="en-US" sz="1800" kern="1200" dirty="0" smtClean="0">
                        <a:solidFill>
                          <a:schemeClr val="dk1"/>
                        </a:solidFill>
                        <a:latin typeface="+mn-lt"/>
                        <a:ea typeface="+mn-ea"/>
                        <a:cs typeface="+mn-cs"/>
                      </a:endParaRPr>
                    </a:p>
                  </a:txBody>
                  <a:tcPr/>
                </a:tc>
                <a:tc>
                  <a:txBody>
                    <a:bodyPr/>
                    <a:lstStyle/>
                    <a:p>
                      <a:r>
                        <a:rPr lang="en-US" dirty="0" smtClean="0"/>
                        <a:t>35%</a:t>
                      </a:r>
                      <a:endParaRPr lang="en-US" dirty="0"/>
                    </a:p>
                  </a:txBody>
                  <a:tcPr/>
                </a:tc>
                <a:tc>
                  <a:txBody>
                    <a:bodyPr/>
                    <a:lstStyle/>
                    <a:p>
                      <a:r>
                        <a:rPr lang="en-US" dirty="0" smtClean="0"/>
                        <a:t>94%</a:t>
                      </a:r>
                      <a:endParaRPr lang="en-US" dirty="0"/>
                    </a:p>
                  </a:txBody>
                  <a:tcPr/>
                </a:tc>
              </a:tr>
              <a:tr h="370840">
                <a:tc>
                  <a:txBody>
                    <a:bodyPr/>
                    <a:lstStyle/>
                    <a:p>
                      <a:r>
                        <a:rPr lang="en-US" dirty="0" smtClean="0"/>
                        <a:t>24</a:t>
                      </a:r>
                      <a:endParaRPr lang="en-US" dirty="0"/>
                    </a:p>
                  </a:txBody>
                  <a:tcPr/>
                </a:tc>
                <a:tc>
                  <a:txBody>
                    <a:bodyPr/>
                    <a:lstStyle/>
                    <a:p>
                      <a:r>
                        <a:rPr lang="en-IN" sz="1800" kern="1200" dirty="0" smtClean="0">
                          <a:solidFill>
                            <a:schemeClr val="dk1"/>
                          </a:solidFill>
                          <a:latin typeface="+mn-lt"/>
                          <a:ea typeface="+mn-ea"/>
                          <a:cs typeface="+mn-cs"/>
                        </a:rPr>
                        <a:t>HIV/AIDS patient suffer from physical &amp; mental illness,</a:t>
                      </a:r>
                      <a:endParaRPr lang="en-US" sz="1800" kern="1200" dirty="0" smtClean="0">
                        <a:solidFill>
                          <a:schemeClr val="dk1"/>
                        </a:solidFill>
                        <a:latin typeface="+mn-lt"/>
                        <a:ea typeface="+mn-ea"/>
                        <a:cs typeface="+mn-cs"/>
                      </a:endParaRPr>
                    </a:p>
                    <a:p>
                      <a:r>
                        <a:rPr lang="en-IN" sz="1800" kern="1200" dirty="0" smtClean="0">
                          <a:solidFill>
                            <a:schemeClr val="dk1"/>
                          </a:solidFill>
                          <a:latin typeface="+mn-lt"/>
                          <a:ea typeface="+mn-ea"/>
                          <a:cs typeface="+mn-cs"/>
                        </a:rPr>
                        <a:t>Loose social relations,</a:t>
                      </a:r>
                      <a:r>
                        <a:rPr lang="en-US" sz="1800" kern="1200" baseline="0" dirty="0" smtClean="0">
                          <a:solidFill>
                            <a:schemeClr val="dk1"/>
                          </a:solidFill>
                          <a:latin typeface="+mn-lt"/>
                          <a:ea typeface="+mn-ea"/>
                          <a:cs typeface="+mn-cs"/>
                        </a:rPr>
                        <a:t> </a:t>
                      </a:r>
                      <a:r>
                        <a:rPr lang="en-IN" sz="1800" kern="1200" dirty="0" smtClean="0">
                          <a:solidFill>
                            <a:schemeClr val="dk1"/>
                          </a:solidFill>
                          <a:latin typeface="+mn-lt"/>
                          <a:ea typeface="+mn-ea"/>
                          <a:cs typeface="+mn-cs"/>
                        </a:rPr>
                        <a:t>Decrease in household income</a:t>
                      </a:r>
                      <a:endParaRPr lang="en-US" sz="1800" kern="1200" dirty="0" smtClean="0">
                        <a:solidFill>
                          <a:schemeClr val="dk1"/>
                        </a:solidFill>
                        <a:latin typeface="+mn-lt"/>
                        <a:ea typeface="+mn-ea"/>
                        <a:cs typeface="+mn-cs"/>
                      </a:endParaRPr>
                    </a:p>
                  </a:txBody>
                  <a:tcPr/>
                </a:tc>
                <a:tc>
                  <a:txBody>
                    <a:bodyPr/>
                    <a:lstStyle/>
                    <a:p>
                      <a:r>
                        <a:rPr lang="en-US" dirty="0" smtClean="0"/>
                        <a:t>73%</a:t>
                      </a:r>
                      <a:endParaRPr lang="en-US" dirty="0"/>
                    </a:p>
                  </a:txBody>
                  <a:tcPr/>
                </a:tc>
                <a:tc>
                  <a:txBody>
                    <a:bodyPr/>
                    <a:lstStyle/>
                    <a:p>
                      <a:r>
                        <a:rPr lang="en-US" dirty="0" smtClean="0"/>
                        <a:t>88%</a:t>
                      </a:r>
                      <a:endParaRPr lang="en-US" dirty="0"/>
                    </a:p>
                  </a:txBody>
                  <a:tcPr/>
                </a:tc>
              </a:tr>
              <a:tr h="370840">
                <a:tc>
                  <a:txBody>
                    <a:bodyPr/>
                    <a:lstStyle/>
                    <a:p>
                      <a:r>
                        <a:rPr lang="en-US" dirty="0" smtClean="0"/>
                        <a:t>25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Rejection &amp; fear against HIV/AIDS infected person can be minimised or prevented through DETECTION OF HIV/AIDS CASES AND SEX EDUCATION</a:t>
                      </a:r>
                      <a:endParaRPr lang="en-US" sz="1800" kern="1200" dirty="0" smtClean="0">
                        <a:solidFill>
                          <a:schemeClr val="dk1"/>
                        </a:solidFill>
                        <a:latin typeface="+mn-lt"/>
                        <a:ea typeface="+mn-ea"/>
                        <a:cs typeface="+mn-cs"/>
                      </a:endParaRPr>
                    </a:p>
                  </a:txBody>
                  <a:tcPr/>
                </a:tc>
                <a:tc>
                  <a:txBody>
                    <a:bodyPr/>
                    <a:lstStyle/>
                    <a:p>
                      <a:r>
                        <a:rPr lang="en-US" dirty="0" smtClean="0"/>
                        <a:t>5%</a:t>
                      </a:r>
                      <a:endParaRPr lang="en-US" dirty="0"/>
                    </a:p>
                  </a:txBody>
                  <a:tcPr/>
                </a:tc>
                <a:tc>
                  <a:txBody>
                    <a:bodyPr/>
                    <a:lstStyle/>
                    <a:p>
                      <a:r>
                        <a:rPr lang="en-US" dirty="0" smtClean="0"/>
                        <a:t>69%</a:t>
                      </a:r>
                      <a:endParaRPr lang="en-US" dirty="0"/>
                    </a:p>
                  </a:txBody>
                  <a:tcPr/>
                </a:tc>
              </a:tr>
              <a:tr h="370840">
                <a:tc>
                  <a:txBody>
                    <a:bodyPr/>
                    <a:lstStyle/>
                    <a:p>
                      <a:r>
                        <a:rPr lang="en-US" dirty="0" smtClean="0"/>
                        <a:t>26</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kern="1200" dirty="0" smtClean="0">
                          <a:solidFill>
                            <a:schemeClr val="dk1"/>
                          </a:solidFill>
                          <a:latin typeface="+mn-lt"/>
                          <a:ea typeface="+mn-ea"/>
                          <a:cs typeface="+mn-cs"/>
                        </a:rPr>
                        <a:t>Can you now counsel others properly about HIV/AIDS</a:t>
                      </a:r>
                      <a:endParaRPr lang="en-US" sz="1800" kern="1200" dirty="0" smtClean="0">
                        <a:solidFill>
                          <a:schemeClr val="dk1"/>
                        </a:solidFill>
                        <a:latin typeface="+mn-lt"/>
                        <a:ea typeface="+mn-ea"/>
                        <a:cs typeface="+mn-cs"/>
                      </a:endParaRPr>
                    </a:p>
                  </a:txBody>
                  <a:tcPr/>
                </a:tc>
                <a:tc>
                  <a:txBody>
                    <a:bodyPr/>
                    <a:lstStyle/>
                    <a:p>
                      <a:r>
                        <a:rPr lang="en-US" dirty="0" smtClean="0"/>
                        <a:t>15%</a:t>
                      </a:r>
                      <a:endParaRPr lang="en-US" dirty="0"/>
                    </a:p>
                  </a:txBody>
                  <a:tcPr/>
                </a:tc>
                <a:tc>
                  <a:txBody>
                    <a:bodyPr/>
                    <a:lstStyle/>
                    <a:p>
                      <a:r>
                        <a:rPr lang="en-US" dirty="0" smtClean="0"/>
                        <a:t>69%</a:t>
                      </a:r>
                      <a:endParaRPr lang="en-US" dirty="0"/>
                    </a:p>
                  </a:txBody>
                  <a:tcPr/>
                </a:tc>
              </a:tr>
              <a:tr h="370840">
                <a:tc>
                  <a:txBody>
                    <a:bodyPr/>
                    <a:lstStyle/>
                    <a:p>
                      <a:r>
                        <a:rPr lang="en-US" dirty="0" smtClean="0"/>
                        <a:t>27</a:t>
                      </a:r>
                      <a:endParaRPr lang="en-US" dirty="0"/>
                    </a:p>
                  </a:txBody>
                  <a:tcPr/>
                </a:tc>
                <a:tc>
                  <a:txBody>
                    <a:bodyPr/>
                    <a:lstStyle/>
                    <a:p>
                      <a:r>
                        <a:rPr lang="en-IN" sz="1800" kern="1200" dirty="0" smtClean="0">
                          <a:solidFill>
                            <a:schemeClr val="dk1"/>
                          </a:solidFill>
                          <a:latin typeface="+mn-lt"/>
                          <a:ea typeface="+mn-ea"/>
                          <a:cs typeface="+mn-cs"/>
                        </a:rPr>
                        <a:t>Was this COUNSELLING SESSION BENEFICIAL FOR YOU</a:t>
                      </a:r>
                      <a:endParaRPr lang="en-US" sz="1800" kern="1200" dirty="0" smtClean="0">
                        <a:solidFill>
                          <a:schemeClr val="dk1"/>
                        </a:solidFill>
                        <a:latin typeface="+mn-lt"/>
                        <a:ea typeface="+mn-ea"/>
                        <a:cs typeface="+mn-cs"/>
                      </a:endParaRPr>
                    </a:p>
                  </a:txBody>
                  <a:tcPr/>
                </a:tc>
                <a:tc>
                  <a:txBody>
                    <a:bodyPr/>
                    <a:lstStyle/>
                    <a:p>
                      <a:r>
                        <a:rPr lang="en-US" dirty="0" smtClean="0"/>
                        <a:t>-</a:t>
                      </a:r>
                      <a:endParaRPr lang="en-US" dirty="0"/>
                    </a:p>
                  </a:txBody>
                  <a:tcPr/>
                </a:tc>
                <a:tc>
                  <a:txBody>
                    <a:bodyPr/>
                    <a:lstStyle/>
                    <a:p>
                      <a:r>
                        <a:rPr lang="en-US" dirty="0" smtClean="0"/>
                        <a:t>75%</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this study the entire adolescent sample had heard about the word HIV/AIDS which is supported by the study carried by </a:t>
            </a:r>
            <a:r>
              <a:rPr lang="en-US" dirty="0" err="1" smtClean="0"/>
              <a:t>Goyal</a:t>
            </a:r>
            <a:r>
              <a:rPr lang="en-US" dirty="0" smtClean="0"/>
              <a:t> R C et al “Health profile and needs of the people living with HIV/AIDS in rural areas of Ahmed Nagar district in Maharashtra”.</a:t>
            </a:r>
            <a:r>
              <a:rPr lang="en-US" baseline="30000" dirty="0" smtClean="0"/>
              <a:t>8</a:t>
            </a:r>
          </a:p>
          <a:p>
            <a:pPr>
              <a:buNone/>
            </a:pPr>
            <a:endParaRPr lang="en-US" dirty="0" smtClean="0"/>
          </a:p>
          <a:p>
            <a:r>
              <a:rPr lang="en-US" dirty="0" smtClean="0"/>
              <a:t>Before IEC activities, awareness about the fact that HIV/AIDS occur in all age group is 53% but after IEC activities it increases to 93% and similarly awareness regarding modes of  prevention from HIV/AIDS is 38% but after IEC activities it increases to 78% among the adolescent. This result is supported by study carried out by Bhatia V et al. in Chandigarh</a:t>
            </a:r>
            <a:r>
              <a:rPr lang="en-US" baseline="30000" dirty="0" smtClean="0"/>
              <a:t>10      </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In this study 50% adolescent hear about HIV/AIDS through mass media and 82% are aware with the severity of HIV/AIDS  which show that mass media playing very important role in disseminating the information.  Similar finding were observed by </a:t>
            </a:r>
            <a:r>
              <a:rPr lang="en-US" dirty="0" err="1" smtClean="0"/>
              <a:t>Poddkar</a:t>
            </a:r>
            <a:r>
              <a:rPr lang="en-US" dirty="0" smtClean="0"/>
              <a:t> A K  et al.1996.</a:t>
            </a:r>
            <a:r>
              <a:rPr lang="en-US" baseline="30000" dirty="0" smtClean="0"/>
              <a:t>11 </a:t>
            </a:r>
            <a:endParaRPr lang="en-US" baseline="30000" dirty="0" smtClean="0"/>
          </a:p>
          <a:p>
            <a:pPr>
              <a:buNone/>
            </a:pPr>
            <a:r>
              <a:rPr lang="en-US" baseline="30000" dirty="0" smtClean="0"/>
              <a:t>  </a:t>
            </a:r>
            <a:endParaRPr lang="en-US" dirty="0" smtClean="0"/>
          </a:p>
          <a:p>
            <a:r>
              <a:rPr lang="en-US" dirty="0" smtClean="0"/>
              <a:t>Our study revealed that 5% adolescent of the study are thought that mosquito bite are not responsible for  HIV spread  before IEC and it changes to 97% after IEC activities. Similar finding have been reported by study conducted by Sunder et al.</a:t>
            </a:r>
            <a:r>
              <a:rPr lang="en-US" baseline="30000" dirty="0" smtClean="0"/>
              <a:t>12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Conclusion-</a:t>
            </a:r>
            <a:endParaRPr lang="en-US" dirty="0"/>
          </a:p>
        </p:txBody>
      </p:sp>
      <p:sp>
        <p:nvSpPr>
          <p:cNvPr id="3" name="Content Placeholder 2"/>
          <p:cNvSpPr>
            <a:spLocks noGrp="1"/>
          </p:cNvSpPr>
          <p:nvPr>
            <p:ph idx="1"/>
          </p:nvPr>
        </p:nvSpPr>
        <p:spPr/>
        <p:txBody>
          <a:bodyPr>
            <a:normAutofit fontScale="92500"/>
          </a:bodyPr>
          <a:lstStyle/>
          <a:p>
            <a:r>
              <a:rPr lang="en-IN" dirty="0" smtClean="0"/>
              <a:t>The IEC activities conducted was very useful especially for the females from the adolescent group, as they were always afraid and hesitate to talk on the topic of HIV/AIDS.</a:t>
            </a:r>
          </a:p>
          <a:p>
            <a:r>
              <a:rPr lang="en-IN" dirty="0" smtClean="0"/>
              <a:t>Out of total, 75% felt that the IEC activity was beneficial for them</a:t>
            </a:r>
          </a:p>
          <a:p>
            <a:r>
              <a:rPr lang="en-IN" dirty="0" smtClean="0"/>
              <a:t>Information and communication on HIV/AIDS must motivate people to utilize services provided through the national AIDS control program like STI treatment, counselling, testing, medicines for opportunistic infections, and most recently anti-retroviral treatment for people living with AIDS</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Recommendation-</a:t>
            </a:r>
            <a:endParaRPr lang="en-US" dirty="0">
              <a:solidFill>
                <a:schemeClr val="tx1">
                  <a:lumMod val="95000"/>
                  <a:lumOff val="5000"/>
                </a:schemeClr>
              </a:solidFill>
            </a:endParaRPr>
          </a:p>
        </p:txBody>
      </p:sp>
      <p:sp>
        <p:nvSpPr>
          <p:cNvPr id="3" name="Content Placeholder 2"/>
          <p:cNvSpPr>
            <a:spLocks noGrp="1"/>
          </p:cNvSpPr>
          <p:nvPr>
            <p:ph idx="1"/>
          </p:nvPr>
        </p:nvSpPr>
        <p:spPr/>
        <p:txBody>
          <a:bodyPr>
            <a:normAutofit/>
          </a:bodyPr>
          <a:lstStyle/>
          <a:p>
            <a:r>
              <a:rPr lang="en-IN" dirty="0" smtClean="0"/>
              <a:t>As the data reveals that mostly the females were either had no knowledge about the disease or had partial knowledge about the disease. So there should be focus more focus on the females while conducting awareness programme about HIV/AIDS in the community.</a:t>
            </a:r>
          </a:p>
          <a:p>
            <a:r>
              <a:rPr lang="en-IN" dirty="0" smtClean="0"/>
              <a:t>To decrease the level of discrimination in the society, there is need to conduct awareness camp in the community.</a:t>
            </a: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In this study 50% adolescent hear about HIV/AIDS through mass media and 82% are aware with the severity of HIV/AIDS  which show that mass media playing very important role in disseminating the information.  Similar finding were observed by </a:t>
            </a:r>
            <a:r>
              <a:rPr lang="en-US" dirty="0" err="1" smtClean="0"/>
              <a:t>Poddkar</a:t>
            </a:r>
            <a:r>
              <a:rPr lang="en-US" dirty="0" smtClean="0"/>
              <a:t> A K  et al.1996.</a:t>
            </a:r>
            <a:r>
              <a:rPr lang="en-US" baseline="30000" dirty="0" smtClean="0"/>
              <a:t>11   </a:t>
            </a:r>
            <a:endParaRPr lang="en-US" dirty="0" smtClean="0"/>
          </a:p>
          <a:p>
            <a:r>
              <a:rPr lang="en-US" dirty="0" smtClean="0"/>
              <a:t>Our study revealed that 5% adolescent of the study are thought that mosquito bite are not responsible for  HIV spread  before IEC and it changes to 97% after IEC activities. Similar finding have been reported by study conducted by Sunder et al.</a:t>
            </a:r>
            <a:r>
              <a:rPr lang="en-US" baseline="30000" dirty="0" smtClean="0"/>
              <a:t>12 </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of the Study-</a:t>
            </a:r>
            <a:endParaRPr lang="en-US" dirty="0"/>
          </a:p>
        </p:txBody>
      </p:sp>
      <p:sp>
        <p:nvSpPr>
          <p:cNvPr id="3" name="Content Placeholder 2"/>
          <p:cNvSpPr>
            <a:spLocks noGrp="1"/>
          </p:cNvSpPr>
          <p:nvPr>
            <p:ph idx="1"/>
          </p:nvPr>
        </p:nvSpPr>
        <p:spPr/>
        <p:txBody>
          <a:bodyPr/>
          <a:lstStyle/>
          <a:p>
            <a:endParaRPr lang="en-US" dirty="0" smtClean="0"/>
          </a:p>
          <a:p>
            <a:pPr algn="ctr">
              <a:buNone/>
            </a:pPr>
            <a:r>
              <a:rPr lang="en-US" dirty="0" smtClean="0"/>
              <a:t>   </a:t>
            </a:r>
          </a:p>
          <a:p>
            <a:pPr algn="ctr">
              <a:buNone/>
            </a:pPr>
            <a:r>
              <a:rPr lang="en-US" dirty="0" smtClean="0"/>
              <a:t> </a:t>
            </a:r>
            <a:r>
              <a:rPr lang="en-US" sz="3200" dirty="0" smtClean="0"/>
              <a:t>Effectiveness of Information, Education &amp; Communication in HIV/AIDS            Awareness </a:t>
            </a:r>
            <a:endParaRPr 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Limitations-</a:t>
            </a:r>
            <a:endParaRPr lang="en-US" dirty="0">
              <a:solidFill>
                <a:schemeClr val="tx1">
                  <a:lumMod val="95000"/>
                  <a:lumOff val="5000"/>
                </a:schemeClr>
              </a:solidFill>
            </a:endParaRPr>
          </a:p>
        </p:txBody>
      </p:sp>
      <p:sp>
        <p:nvSpPr>
          <p:cNvPr id="3" name="Content Placeholder 2"/>
          <p:cNvSpPr>
            <a:spLocks noGrp="1"/>
          </p:cNvSpPr>
          <p:nvPr>
            <p:ph idx="1"/>
          </p:nvPr>
        </p:nvSpPr>
        <p:spPr/>
        <p:txBody>
          <a:bodyPr/>
          <a:lstStyle/>
          <a:p>
            <a:r>
              <a:rPr lang="en-IN" dirty="0" smtClean="0"/>
              <a:t>The major limitation was that they community members were not very much interested in talking about HIV/AIDS as they relate the disease only with sexual activities.</a:t>
            </a:r>
          </a:p>
          <a:p>
            <a:r>
              <a:rPr lang="en-IN" dirty="0" smtClean="0"/>
              <a:t>There was lack of manpower, internal will of the community and infrastructure to conduct much awareness activities in the community.</a:t>
            </a: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Ernst </a:t>
            </a:r>
            <a:r>
              <a:rPr lang="en-US" dirty="0" err="1" smtClean="0"/>
              <a:t>futterer</a:t>
            </a:r>
            <a:r>
              <a:rPr lang="en-US" dirty="0" smtClean="0"/>
              <a:t>  et </a:t>
            </a:r>
            <a:r>
              <a:rPr lang="en-US" dirty="0" err="1" smtClean="0"/>
              <a:t>al.,October</a:t>
            </a:r>
            <a:r>
              <a:rPr lang="en-US" dirty="0" smtClean="0"/>
              <a:t> 2007 Culture specificity of HIV/AIDS Media.</a:t>
            </a:r>
          </a:p>
          <a:p>
            <a:pPr>
              <a:buNone/>
            </a:pPr>
            <a:endParaRPr lang="en-US" dirty="0" smtClean="0"/>
          </a:p>
          <a:p>
            <a:pPr>
              <a:buNone/>
            </a:pPr>
            <a:r>
              <a:rPr lang="en-US" dirty="0" err="1" smtClean="0"/>
              <a:t>Mauch</a:t>
            </a:r>
            <a:r>
              <a:rPr lang="en-US" dirty="0" smtClean="0"/>
              <a:t> wener.,2003 Gender Sensitive IEC materials and Empowering HIV/AIDS prevention strategies.</a:t>
            </a:r>
          </a:p>
          <a:p>
            <a:pPr>
              <a:buNone/>
            </a:pPr>
            <a:endParaRPr lang="en-US" dirty="0" smtClean="0"/>
          </a:p>
          <a:p>
            <a:pPr>
              <a:buNone/>
            </a:pPr>
            <a:r>
              <a:rPr lang="en-US" dirty="0" err="1" smtClean="0"/>
              <a:t>Dheimann</a:t>
            </a:r>
            <a:r>
              <a:rPr lang="en-US" dirty="0" smtClean="0"/>
              <a:t> .,2002 Effective Information, Education and Communication.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en-US" sz="9600" dirty="0" smtClean="0"/>
              <a:t>Thank you</a:t>
            </a:r>
            <a:endParaRPr lang="en-US" sz="9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Introduction</a:t>
            </a:r>
            <a:endParaRPr lang="en-US" dirty="0">
              <a:solidFill>
                <a:schemeClr val="tx1">
                  <a:lumMod val="95000"/>
                  <a:lumOff val="5000"/>
                </a:schemeClr>
              </a:solidFill>
            </a:endParaRPr>
          </a:p>
        </p:txBody>
      </p:sp>
      <p:sp>
        <p:nvSpPr>
          <p:cNvPr id="3" name="Content Placeholder 2"/>
          <p:cNvSpPr>
            <a:spLocks noGrp="1"/>
          </p:cNvSpPr>
          <p:nvPr>
            <p:ph idx="1"/>
          </p:nvPr>
        </p:nvSpPr>
        <p:spPr/>
        <p:txBody>
          <a:bodyPr>
            <a:normAutofit/>
          </a:bodyPr>
          <a:lstStyle/>
          <a:p>
            <a:r>
              <a:rPr lang="en-IN" dirty="0" smtClean="0"/>
              <a:t>HIV transmission is the result of certain human behaviour and activities which allow the virus to pass from one individual to another</a:t>
            </a:r>
          </a:p>
          <a:p>
            <a:pPr algn="just"/>
            <a:r>
              <a:rPr lang="en-US" dirty="0" smtClean="0"/>
              <a:t>To avoid such behavior and activities, community will need correct information about the causes and outcomes of HIV infection and AIDS.</a:t>
            </a:r>
          </a:p>
          <a:p>
            <a:r>
              <a:rPr lang="en-IN" dirty="0" smtClean="0"/>
              <a:t>To raise awareness about HIV / AIDS in the general population information, education, and communication (IEC) campaign need to organize through posters, street play and pamphlets.</a:t>
            </a:r>
            <a:endParaRPr lang="en-US" dirty="0" smtClean="0"/>
          </a:p>
          <a:p>
            <a:endParaRPr lang="en-IN"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buNone/>
            </a:pPr>
            <a:r>
              <a:rPr lang="en-IN" b="1" dirty="0" smtClean="0"/>
              <a:t>    General Objectives:</a:t>
            </a:r>
            <a:r>
              <a:rPr lang="en-IN" dirty="0"/>
              <a:t> </a:t>
            </a:r>
            <a:endParaRPr lang="en-US" dirty="0"/>
          </a:p>
          <a:p>
            <a:pPr lvl="0"/>
            <a:r>
              <a:rPr lang="en-IN" dirty="0"/>
              <a:t>To understand various IEC strategies adopted by </a:t>
            </a:r>
            <a:r>
              <a:rPr lang="en-IN" dirty="0" smtClean="0"/>
              <a:t>agencies </a:t>
            </a:r>
            <a:r>
              <a:rPr lang="en-IN" dirty="0"/>
              <a:t>to sensitize the </a:t>
            </a:r>
            <a:r>
              <a:rPr lang="en-IN" dirty="0" smtClean="0"/>
              <a:t>adolescent  about </a:t>
            </a:r>
            <a:r>
              <a:rPr lang="en-IN" dirty="0"/>
              <a:t>HIV/AIDS in India.</a:t>
            </a:r>
            <a:endParaRPr lang="en-US" dirty="0"/>
          </a:p>
          <a:p>
            <a:pPr>
              <a:buNone/>
            </a:pPr>
            <a:endParaRPr lang="en-US" dirty="0"/>
          </a:p>
          <a:p>
            <a:pPr>
              <a:buNone/>
            </a:pPr>
            <a:r>
              <a:rPr lang="en-IN" b="1" dirty="0" smtClean="0"/>
              <a:t>     Specific Objectives:</a:t>
            </a:r>
            <a:endParaRPr lang="en-US" dirty="0" smtClean="0"/>
          </a:p>
          <a:p>
            <a:pPr lvl="0"/>
            <a:r>
              <a:rPr lang="en-IN" dirty="0" smtClean="0"/>
              <a:t>To </a:t>
            </a:r>
            <a:r>
              <a:rPr lang="en-IN" dirty="0"/>
              <a:t>study the </a:t>
            </a:r>
            <a:r>
              <a:rPr lang="en-IN" dirty="0" smtClean="0"/>
              <a:t>baseline level </a:t>
            </a:r>
            <a:r>
              <a:rPr lang="en-IN" dirty="0"/>
              <a:t>of awareness among the adolescent group of the community about different aspects of HIV/AIDS</a:t>
            </a:r>
            <a:r>
              <a:rPr lang="en-IN" dirty="0" smtClean="0"/>
              <a:t>.</a:t>
            </a:r>
            <a:endParaRPr lang="en-US" dirty="0"/>
          </a:p>
          <a:p>
            <a:pPr lvl="0"/>
            <a:r>
              <a:rPr lang="en-IN" dirty="0"/>
              <a:t>To study the role and effectiveness of IEC </a:t>
            </a:r>
            <a:r>
              <a:rPr lang="en-IN" dirty="0" smtClean="0"/>
              <a:t> </a:t>
            </a:r>
            <a:r>
              <a:rPr lang="en-IN" dirty="0"/>
              <a:t>in awareness generation regarding  HIV/AIDS among the adolescent group of the </a:t>
            </a:r>
            <a:r>
              <a:rPr lang="en-IN" dirty="0" smtClean="0"/>
              <a:t>community.</a:t>
            </a:r>
            <a:endParaRPr lang="en-US"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Methodology</a:t>
            </a:r>
            <a:endParaRPr lang="en-US" dirty="0">
              <a:solidFill>
                <a:schemeClr val="tx1">
                  <a:lumMod val="95000"/>
                  <a:lumOff val="5000"/>
                </a:schemeClr>
              </a:solidFill>
            </a:endParaRPr>
          </a:p>
        </p:txBody>
      </p:sp>
      <p:sp>
        <p:nvSpPr>
          <p:cNvPr id="3" name="Content Placeholder 2"/>
          <p:cNvSpPr>
            <a:spLocks noGrp="1"/>
          </p:cNvSpPr>
          <p:nvPr>
            <p:ph idx="1"/>
          </p:nvPr>
        </p:nvSpPr>
        <p:spPr/>
        <p:txBody>
          <a:bodyPr>
            <a:normAutofit fontScale="85000" lnSpcReduction="20000"/>
          </a:bodyPr>
          <a:lstStyle/>
          <a:p>
            <a:pPr>
              <a:buNone/>
            </a:pPr>
            <a:r>
              <a:rPr lang="en-IN" b="1" dirty="0"/>
              <a:t>The study is conducted in two phases</a:t>
            </a:r>
            <a:r>
              <a:rPr lang="en-IN" b="1" dirty="0" smtClean="0"/>
              <a:t>:</a:t>
            </a:r>
            <a:r>
              <a:rPr lang="en-IN" dirty="0"/>
              <a:t> </a:t>
            </a:r>
            <a:endParaRPr lang="en-IN" dirty="0" smtClean="0"/>
          </a:p>
          <a:p>
            <a:pPr>
              <a:buNone/>
            </a:pPr>
            <a:endParaRPr lang="en-IN" dirty="0" smtClean="0"/>
          </a:p>
          <a:p>
            <a:pPr>
              <a:buNone/>
            </a:pPr>
            <a:r>
              <a:rPr lang="en-IN" dirty="0" smtClean="0"/>
              <a:t>Study Type- Quasi Experimental Study</a:t>
            </a:r>
          </a:p>
          <a:p>
            <a:pPr>
              <a:buNone/>
            </a:pPr>
            <a:endParaRPr lang="en-US" dirty="0"/>
          </a:p>
          <a:p>
            <a:pPr lvl="0">
              <a:buNone/>
            </a:pPr>
            <a:r>
              <a:rPr lang="en-IN" u="sng" dirty="0" smtClean="0"/>
              <a:t>In first phase-</a:t>
            </a:r>
          </a:p>
          <a:p>
            <a:pPr lvl="0"/>
            <a:r>
              <a:rPr lang="en-IN" dirty="0" smtClean="0"/>
              <a:t>To </a:t>
            </a:r>
            <a:r>
              <a:rPr lang="en-IN" dirty="0"/>
              <a:t>meet the adolescents need of the community and to understand their level of awareness about HIV/AIDS by means of well framed questionnaire</a:t>
            </a:r>
            <a:r>
              <a:rPr lang="en-IN" dirty="0" smtClean="0"/>
              <a:t>.</a:t>
            </a:r>
          </a:p>
          <a:p>
            <a:pPr lvl="0">
              <a:buNone/>
            </a:pPr>
            <a:r>
              <a:rPr lang="en-IN" u="sng" dirty="0" smtClean="0"/>
              <a:t>In Second phase-</a:t>
            </a:r>
            <a:endParaRPr lang="en-US" u="sng" dirty="0"/>
          </a:p>
          <a:p>
            <a:pPr lvl="0"/>
            <a:r>
              <a:rPr lang="en-IN" dirty="0"/>
              <a:t>To conduct intervention regarding the HIV/AIDS awareness among the adolescents by means of IEC and BCC through </a:t>
            </a:r>
            <a:r>
              <a:rPr lang="en-IN" dirty="0" smtClean="0"/>
              <a:t>pamphlets, </a:t>
            </a:r>
            <a:r>
              <a:rPr lang="en-IN" dirty="0"/>
              <a:t>video screening, group discussion, and if required one-to-one talk strategies in the community</a:t>
            </a:r>
            <a:r>
              <a:rPr lang="en-IN" dirty="0" smtClean="0"/>
              <a: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None/>
            </a:pPr>
            <a:endParaRPr lang="en-IN" dirty="0" smtClean="0"/>
          </a:p>
          <a:p>
            <a:r>
              <a:rPr lang="en-IN" dirty="0" smtClean="0"/>
              <a:t>The </a:t>
            </a:r>
            <a:r>
              <a:rPr lang="en-IN" dirty="0"/>
              <a:t>total sample size of the study was </a:t>
            </a:r>
            <a:r>
              <a:rPr lang="en-IN" dirty="0" smtClean="0"/>
              <a:t>32.</a:t>
            </a:r>
          </a:p>
          <a:p>
            <a:pPr lvl="0"/>
            <a:r>
              <a:rPr lang="en-IN" dirty="0" smtClean="0"/>
              <a:t>Intervention Area is New </a:t>
            </a:r>
            <a:r>
              <a:rPr lang="en-IN" dirty="0" err="1" smtClean="0"/>
              <a:t>Seemapuri</a:t>
            </a:r>
            <a:r>
              <a:rPr lang="en-IN" dirty="0" smtClean="0"/>
              <a:t>.</a:t>
            </a:r>
          </a:p>
          <a:p>
            <a:pPr lvl="0"/>
            <a:endParaRPr lang="en-IN" dirty="0" smtClean="0"/>
          </a:p>
          <a:p>
            <a:pPr lvl="0"/>
            <a:r>
              <a:rPr lang="en-IN" dirty="0" smtClean="0"/>
              <a:t>Tools-</a:t>
            </a:r>
          </a:p>
          <a:p>
            <a:pPr lvl="0">
              <a:buNone/>
            </a:pPr>
            <a:r>
              <a:rPr lang="en-IN" dirty="0" smtClean="0"/>
              <a:t>   Questionnaire is used</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solidFill>
                  <a:schemeClr val="tx1">
                    <a:lumMod val="95000"/>
                    <a:lumOff val="5000"/>
                  </a:schemeClr>
                </a:solidFill>
              </a:rPr>
              <a:t>Distribution of Respondents in terms of Age and Gender</a:t>
            </a:r>
            <a:endParaRPr lang="en-US" dirty="0">
              <a:solidFill>
                <a:schemeClr val="tx1">
                  <a:lumMod val="95000"/>
                  <a:lumOff val="5000"/>
                </a:schemeClr>
              </a:solidFill>
            </a:endParaRPr>
          </a:p>
        </p:txBody>
      </p:sp>
      <p:graphicFrame>
        <p:nvGraphicFramePr>
          <p:cNvPr id="6" name="Content Placeholder 5"/>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lumMod val="95000"/>
                    <a:lumOff val="5000"/>
                  </a:schemeClr>
                </a:solidFill>
              </a:rPr>
              <a:t>Source of </a:t>
            </a:r>
            <a:r>
              <a:rPr lang="en-US" dirty="0">
                <a:solidFill>
                  <a:schemeClr val="tx1">
                    <a:lumMod val="95000"/>
                    <a:lumOff val="5000"/>
                  </a:schemeClr>
                </a:solidFill>
              </a:rPr>
              <a:t>I</a:t>
            </a:r>
            <a:r>
              <a:rPr lang="en-US" dirty="0" smtClean="0">
                <a:solidFill>
                  <a:schemeClr val="tx1">
                    <a:lumMod val="95000"/>
                    <a:lumOff val="5000"/>
                  </a:schemeClr>
                </a:solidFill>
              </a:rPr>
              <a:t>nformation about HIV/AIDS-</a:t>
            </a:r>
            <a:endParaRPr lang="en-US" dirty="0">
              <a:solidFill>
                <a:schemeClr val="tx1">
                  <a:lumMod val="95000"/>
                  <a:lumOff val="5000"/>
                </a:schemeClr>
              </a:solidFill>
            </a:endParaRPr>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chemeClr val="tx1">
                    <a:lumMod val="95000"/>
                    <a:lumOff val="5000"/>
                  </a:schemeClr>
                </a:solidFill>
              </a:rPr>
              <a:t>Perception about HIV/AIDS </a:t>
            </a:r>
            <a:endParaRPr lang="en-US" dirty="0">
              <a:solidFill>
                <a:schemeClr val="tx1">
                  <a:lumMod val="95000"/>
                  <a:lumOff val="5000"/>
                </a:schemeClr>
              </a:solidFill>
            </a:endParaRPr>
          </a:p>
        </p:txBody>
      </p:sp>
      <p:graphicFrame>
        <p:nvGraphicFramePr>
          <p:cNvPr id="4" name="Content Placeholder 3"/>
          <p:cNvGraphicFramePr>
            <a:graphicFrameLocks noGrp="1"/>
          </p:cNvGraphicFramePr>
          <p:nvPr>
            <p:ph idx="1"/>
          </p:nvPr>
        </p:nvGraphicFramePr>
        <p:xfrm>
          <a:off x="762000" y="1600200"/>
          <a:ext cx="79248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747</TotalTime>
  <Words>1240</Words>
  <Application>Microsoft Office PowerPoint</Application>
  <PresentationFormat>On-screen Show (4:3)</PresentationFormat>
  <Paragraphs>214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Dissertation Report Presentation</vt:lpstr>
      <vt:lpstr>Title of the Study-</vt:lpstr>
      <vt:lpstr>Introduction</vt:lpstr>
      <vt:lpstr>Slide 4</vt:lpstr>
      <vt:lpstr>Methodology</vt:lpstr>
      <vt:lpstr>Cont..</vt:lpstr>
      <vt:lpstr>Distribution of Respondents in terms of Age and Gender</vt:lpstr>
      <vt:lpstr>Source of Information about HIV/AIDS-</vt:lpstr>
      <vt:lpstr>Perception about HIV/AIDS </vt:lpstr>
      <vt:lpstr>Results- HIV is the causing agent</vt:lpstr>
      <vt:lpstr>HIV/AIDS occur in all Age Group</vt:lpstr>
      <vt:lpstr>Slide 12</vt:lpstr>
      <vt:lpstr>Cont…</vt:lpstr>
      <vt:lpstr>Cont…</vt:lpstr>
      <vt:lpstr>Discussion-</vt:lpstr>
      <vt:lpstr>Slide 16</vt:lpstr>
      <vt:lpstr>Conclusion-</vt:lpstr>
      <vt:lpstr>Recommendation-</vt:lpstr>
      <vt:lpstr>Slide 19</vt:lpstr>
      <vt:lpstr>Limitations-</vt:lpstr>
      <vt:lpstr>References</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pgdhm</cp:lastModifiedBy>
  <cp:revision>60</cp:revision>
  <dcterms:created xsi:type="dcterms:W3CDTF">2012-04-30T04:25:21Z</dcterms:created>
  <dcterms:modified xsi:type="dcterms:W3CDTF">2012-05-19T06:04:48Z</dcterms:modified>
</cp:coreProperties>
</file>