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63"/>
  </p:notesMasterIdLst>
  <p:sldIdLst>
    <p:sldId id="320" r:id="rId5"/>
    <p:sldId id="307" r:id="rId6"/>
    <p:sldId id="304" r:id="rId7"/>
    <p:sldId id="322" r:id="rId8"/>
    <p:sldId id="351" r:id="rId9"/>
    <p:sldId id="263" r:id="rId10"/>
    <p:sldId id="321" r:id="rId11"/>
    <p:sldId id="328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268" r:id="rId21"/>
    <p:sldId id="330" r:id="rId22"/>
    <p:sldId id="312" r:id="rId23"/>
    <p:sldId id="280" r:id="rId24"/>
    <p:sldId id="340" r:id="rId25"/>
    <p:sldId id="271" r:id="rId26"/>
    <p:sldId id="281" r:id="rId27"/>
    <p:sldId id="341" r:id="rId28"/>
    <p:sldId id="286" r:id="rId29"/>
    <p:sldId id="295" r:id="rId30"/>
    <p:sldId id="289" r:id="rId31"/>
    <p:sldId id="297" r:id="rId32"/>
    <p:sldId id="287" r:id="rId33"/>
    <p:sldId id="288" r:id="rId34"/>
    <p:sldId id="290" r:id="rId35"/>
    <p:sldId id="291" r:id="rId36"/>
    <p:sldId id="302" r:id="rId37"/>
    <p:sldId id="309" r:id="rId38"/>
    <p:sldId id="352" r:id="rId39"/>
    <p:sldId id="353" r:id="rId40"/>
    <p:sldId id="284" r:id="rId41"/>
    <p:sldId id="282" r:id="rId42"/>
    <p:sldId id="299" r:id="rId43"/>
    <p:sldId id="300" r:id="rId44"/>
    <p:sldId id="301" r:id="rId45"/>
    <p:sldId id="319" r:id="rId46"/>
    <p:sldId id="323" r:id="rId47"/>
    <p:sldId id="327" r:id="rId48"/>
    <p:sldId id="337" r:id="rId49"/>
    <p:sldId id="339" r:id="rId50"/>
    <p:sldId id="336" r:id="rId51"/>
    <p:sldId id="277" r:id="rId52"/>
    <p:sldId id="276" r:id="rId53"/>
    <p:sldId id="311" r:id="rId54"/>
    <p:sldId id="331" r:id="rId55"/>
    <p:sldId id="318" r:id="rId56"/>
    <p:sldId id="317" r:id="rId57"/>
    <p:sldId id="334" r:id="rId58"/>
    <p:sldId id="335" r:id="rId59"/>
    <p:sldId id="313" r:id="rId60"/>
    <p:sldId id="333" r:id="rId61"/>
    <p:sldId id="33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24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nesh\Desktop\PROJECT%20WORK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Sheet5!$B$2:$B$3</c:f>
              <c:strCache>
                <c:ptCount val="2"/>
                <c:pt idx="0">
                  <c:v>EXECUTIVES</c:v>
                </c:pt>
                <c:pt idx="1">
                  <c:v>TECHNICAL STAFF</c:v>
                </c:pt>
              </c:strCache>
            </c:strRef>
          </c:cat>
          <c:val>
            <c:numRef>
              <c:f>Sheet5!$D$2:$D$3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  <c:dLbls>
          <c:showVal val="1"/>
        </c:dLbls>
        <c:shape val="cylinder"/>
        <c:axId val="60145024"/>
        <c:axId val="60253312"/>
        <c:axId val="0"/>
      </c:bar3DChart>
      <c:catAx>
        <c:axId val="6014502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0253312"/>
        <c:crosses val="autoZero"/>
        <c:auto val="1"/>
        <c:lblAlgn val="ctr"/>
        <c:lblOffset val="100"/>
      </c:catAx>
      <c:valAx>
        <c:axId val="602533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0145024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Sheet5!$L$35:$L$39</c:f>
              <c:strCache>
                <c:ptCount val="5"/>
                <c:pt idx="0">
                  <c:v>Q9</c:v>
                </c:pt>
                <c:pt idx="1">
                  <c:v>&gt; 15-20 mins</c:v>
                </c:pt>
                <c:pt idx="2">
                  <c:v>&gt;20-30 mins</c:v>
                </c:pt>
                <c:pt idx="3">
                  <c:v>&gt;30-40 mins</c:v>
                </c:pt>
                <c:pt idx="4">
                  <c:v>More than that</c:v>
                </c:pt>
              </c:strCache>
            </c:strRef>
          </c:cat>
          <c:val>
            <c:numRef>
              <c:f>Sheet5!$M$35:$M$39</c:f>
              <c:numCache>
                <c:formatCode>General</c:formatCode>
                <c:ptCount val="5"/>
                <c:pt idx="1">
                  <c:v>26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>
          <a:solidFill>
            <a:schemeClr val="accent4">
              <a:lumMod val="10000"/>
            </a:schemeClr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5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1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= proper training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    2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= Increase in manpower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3= Proper C&amp;C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4= Any specific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1"/>
          <c:order val="0"/>
          <c:tx>
            <c:strRef>
              <c:f>Sheet7!$Y$9</c:f>
              <c:strCache>
                <c:ptCount val="1"/>
                <c:pt idx="0">
                  <c:v>%</c:v>
                </c:pt>
              </c:strCache>
            </c:strRef>
          </c:tx>
          <c:val>
            <c:numRef>
              <c:f>Sheet7!$Y$10:$Y$13</c:f>
              <c:numCache>
                <c:formatCode>0%</c:formatCode>
                <c:ptCount val="4"/>
                <c:pt idx="0">
                  <c:v>0.2</c:v>
                </c:pt>
                <c:pt idx="1">
                  <c:v>8.8888888888889434E-2</c:v>
                </c:pt>
                <c:pt idx="2">
                  <c:v>0.62222222222222223</c:v>
                </c:pt>
                <c:pt idx="3">
                  <c:v>8.8888888888889434E-2</c:v>
                </c:pt>
              </c:numCache>
            </c:numRef>
          </c:val>
        </c:ser>
        <c:dLbls>
          <c:showVal val="1"/>
        </c:dLbls>
        <c:shape val="cylinder"/>
        <c:axId val="61291136"/>
        <c:axId val="61301120"/>
        <c:axId val="0"/>
      </c:bar3DChart>
      <c:catAx>
        <c:axId val="61291136"/>
        <c:scaling>
          <c:orientation val="minMax"/>
        </c:scaling>
        <c:axPos val="b"/>
        <c:majorTickMark val="none"/>
        <c:tickLblPos val="nextTo"/>
        <c:crossAx val="61301120"/>
        <c:crosses val="autoZero"/>
        <c:auto val="1"/>
        <c:lblAlgn val="ctr"/>
        <c:lblOffset val="100"/>
      </c:catAx>
      <c:valAx>
        <c:axId val="61301120"/>
        <c:scaling>
          <c:orientation val="minMax"/>
        </c:scaling>
        <c:delete val="1"/>
        <c:axPos val="l"/>
        <c:numFmt formatCode="0%" sourceLinked="1"/>
        <c:tickLblPos val="none"/>
        <c:crossAx val="61291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Knowledge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Sheet5!$L$24:$L$27</c:f>
              <c:strCache>
                <c:ptCount val="4"/>
                <c:pt idx="0">
                  <c:v>Q</c:v>
                </c:pt>
                <c:pt idx="1">
                  <c:v>YES</c:v>
                </c:pt>
                <c:pt idx="2">
                  <c:v>NO</c:v>
                </c:pt>
                <c:pt idx="3">
                  <c:v>CAN'T SAY</c:v>
                </c:pt>
              </c:strCache>
            </c:strRef>
          </c:cat>
          <c:val>
            <c:numRef>
              <c:f>Sheet5!$M$24:$M$27</c:f>
              <c:numCache>
                <c:formatCode>0%</c:formatCode>
                <c:ptCount val="4"/>
                <c:pt idx="1">
                  <c:v>0.53</c:v>
                </c:pt>
                <c:pt idx="2">
                  <c:v>0.41000000000000031</c:v>
                </c:pt>
                <c:pt idx="3">
                  <c:v>6.0000000000000032E-2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Sheet5!$L$24:$L$27</c:f>
              <c:strCache>
                <c:ptCount val="4"/>
                <c:pt idx="0">
                  <c:v>Q</c:v>
                </c:pt>
                <c:pt idx="1">
                  <c:v>YES</c:v>
                </c:pt>
                <c:pt idx="2">
                  <c:v>NO</c:v>
                </c:pt>
                <c:pt idx="3">
                  <c:v>CAN'T SAY</c:v>
                </c:pt>
              </c:strCache>
            </c:strRef>
          </c:cat>
          <c:val>
            <c:numRef>
              <c:f>Sheet5!$N$24:$N$27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Knowledge</a:t>
            </a:r>
          </a:p>
        </c:rich>
      </c:tx>
      <c:layout>
        <c:manualLayout>
          <c:xMode val="edge"/>
          <c:yMode val="edge"/>
          <c:x val="0.38976750932449489"/>
          <c:y val="1.646655053642716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Sheet5!$B$18:$B$20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CAN'T SAY</c:v>
                </c:pt>
              </c:strCache>
            </c:strRef>
          </c:cat>
          <c:val>
            <c:numRef>
              <c:f>Sheet5!$C$18:$C$20</c:f>
              <c:numCache>
                <c:formatCode>General</c:formatCode>
                <c:ptCount val="3"/>
                <c:pt idx="0">
                  <c:v>35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dLbls>
            <c:showPercent val="1"/>
            <c:showLeaderLines val="1"/>
          </c:dLbls>
          <c:cat>
            <c:strRef>
              <c:f>Sheet5!$B$18:$B$20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CAN'T SAY</c:v>
                </c:pt>
              </c:strCache>
            </c:strRef>
          </c:cat>
          <c:val>
            <c:numRef>
              <c:f>Sheet5!$D$18:$D$20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Knowledge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c:rich>
      </c:tx>
      <c:layout>
        <c:manualLayout>
          <c:xMode val="edge"/>
          <c:yMode val="edge"/>
          <c:x val="0.3515458005249343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083333333333333"/>
          <c:y val="0.37631051326917608"/>
          <c:w val="0.75833333333333364"/>
          <c:h val="0.58896726450860259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Sheet7!$F$18:$F$23</c:f>
              <c:strCache>
                <c:ptCount val="6"/>
                <c:pt idx="0">
                  <c:v>Q5</c:v>
                </c:pt>
                <c:pt idx="1">
                  <c:v>Decrease in turn around time</c:v>
                </c:pt>
                <c:pt idx="2">
                  <c:v>Reduction in errors and duplication</c:v>
                </c:pt>
                <c:pt idx="3">
                  <c:v>Easy storage &amp; retrieval of data</c:v>
                </c:pt>
                <c:pt idx="4">
                  <c:v>Quality patient care</c:v>
                </c:pt>
                <c:pt idx="5">
                  <c:v>Reduced Paper usage</c:v>
                </c:pt>
              </c:strCache>
            </c:strRef>
          </c:cat>
          <c:val>
            <c:numRef>
              <c:f>Sheet7!$G$18:$G$23</c:f>
              <c:numCache>
                <c:formatCode>General</c:formatCode>
                <c:ptCount val="6"/>
                <c:pt idx="1">
                  <c:v>8</c:v>
                </c:pt>
                <c:pt idx="2">
                  <c:v>12</c:v>
                </c:pt>
                <c:pt idx="3">
                  <c:v>17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4945905511811053"/>
          <c:y val="6.8359762321376499E-2"/>
          <c:w val="0.6310818897637821"/>
          <c:h val="0.24575769174686588"/>
        </c:manualLayout>
      </c:layout>
      <c:txPr>
        <a:bodyPr/>
        <a:lstStyle/>
        <a:p>
          <a:pPr>
            <a:defRPr sz="1800">
              <a:solidFill>
                <a:schemeClr val="accent4">
                  <a:lumMod val="10000"/>
                </a:schemeClr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ATTITUDE</a:t>
            </a:r>
          </a:p>
        </c:rich>
      </c:tx>
      <c:layout>
        <c:manualLayout>
          <c:xMode val="edge"/>
          <c:yMode val="edge"/>
          <c:x val="0.39564419832136388"/>
          <c:y val="1.8089367927369735E-2"/>
        </c:manualLayout>
      </c:layout>
    </c:title>
    <c:plotArea>
      <c:layout>
        <c:manualLayout>
          <c:layoutTarget val="inner"/>
          <c:xMode val="edge"/>
          <c:yMode val="edge"/>
          <c:x val="0.20866300366300369"/>
          <c:y val="0.10614754098360706"/>
          <c:w val="0.61564102564102863"/>
          <c:h val="0.89385245901639343"/>
        </c:manualLayout>
      </c:layout>
      <c:pieChart>
        <c:varyColors val="1"/>
        <c:ser>
          <c:idx val="0"/>
          <c:order val="0"/>
          <c:explosion val="25"/>
          <c:dLbls>
            <c:showCatName val="1"/>
            <c:showPercent val="1"/>
            <c:showLeaderLines val="1"/>
          </c:dLbls>
          <c:cat>
            <c:strRef>
              <c:f>Sheet5!$F$2:$F$4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Can't say</c:v>
                </c:pt>
              </c:strCache>
            </c:strRef>
          </c:cat>
          <c:val>
            <c:numRef>
              <c:f>Sheet5!$G$2:$G$4</c:f>
              <c:numCache>
                <c:formatCode>General</c:formatCode>
                <c:ptCount val="3"/>
                <c:pt idx="0">
                  <c:v>32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Sheet5!$F$2:$F$4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Can't say</c:v>
                </c:pt>
              </c:strCache>
            </c:strRef>
          </c:cat>
          <c:val>
            <c:numRef>
              <c:f>Sheet5!$H$2:$H$4</c:f>
              <c:numCache>
                <c:formatCode>General</c:formatCode>
                <c:ptCount val="3"/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BEHAVIOUR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Sheet5!$L$2:$L$5</c:f>
              <c:strCache>
                <c:ptCount val="4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  <c:pt idx="3">
                  <c:v>CAN'T SAY</c:v>
                </c:pt>
              </c:strCache>
            </c:strRef>
          </c:cat>
          <c:val>
            <c:numRef>
              <c:f>Sheet5!$N$2:$N$5</c:f>
              <c:numCache>
                <c:formatCode>0%</c:formatCode>
                <c:ptCount val="4"/>
                <c:pt idx="0">
                  <c:v>0.64444444444444826</c:v>
                </c:pt>
                <c:pt idx="1">
                  <c:v>0.17777777777777778</c:v>
                </c:pt>
                <c:pt idx="2">
                  <c:v>8.8888888888889628E-2</c:v>
                </c:pt>
                <c:pt idx="3">
                  <c:v>8.8888888888889628E-2</c:v>
                </c:pt>
              </c:numCache>
            </c:numRef>
          </c:val>
        </c:ser>
        <c:dLbls>
          <c:showVal val="1"/>
        </c:dLbls>
        <c:shape val="cylinder"/>
        <c:axId val="61004800"/>
        <c:axId val="61027072"/>
        <c:axId val="0"/>
      </c:bar3DChart>
      <c:catAx>
        <c:axId val="61004800"/>
        <c:scaling>
          <c:orientation val="minMax"/>
        </c:scaling>
        <c:axPos val="b"/>
        <c:majorTickMark val="none"/>
        <c:tickLblPos val="nextTo"/>
        <c:crossAx val="61027072"/>
        <c:crosses val="autoZero"/>
        <c:auto val="1"/>
        <c:lblAlgn val="ctr"/>
        <c:lblOffset val="100"/>
      </c:catAx>
      <c:valAx>
        <c:axId val="61027072"/>
        <c:scaling>
          <c:orientation val="minMax"/>
        </c:scaling>
        <c:delete val="1"/>
        <c:axPos val="l"/>
        <c:numFmt formatCode="0%" sourceLinked="1"/>
        <c:tickLblPos val="none"/>
        <c:crossAx val="6100480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1997486007020529"/>
          <c:y val="0.77537085999007715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Sheet5!$B$35:$B$37</c:f>
              <c:strCache>
                <c:ptCount val="3"/>
                <c:pt idx="0">
                  <c:v>Q7</c:v>
                </c:pt>
                <c:pt idx="1">
                  <c:v>YES </c:v>
                </c:pt>
                <c:pt idx="2">
                  <c:v>NO</c:v>
                </c:pt>
              </c:strCache>
            </c:strRef>
          </c:cat>
          <c:val>
            <c:numRef>
              <c:f>Sheet5!$C$35:$C$37</c:f>
              <c:numCache>
                <c:formatCode>General</c:formatCode>
                <c:ptCount val="3"/>
                <c:pt idx="1">
                  <c:v>41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cat>
            <c:strRef>
              <c:f>Sheet5!$B$35:$B$37</c:f>
              <c:strCache>
                <c:ptCount val="3"/>
                <c:pt idx="0">
                  <c:v>Q7</c:v>
                </c:pt>
                <c:pt idx="1">
                  <c:v>YES </c:v>
                </c:pt>
                <c:pt idx="2">
                  <c:v>NO</c:v>
                </c:pt>
              </c:strCache>
            </c:strRef>
          </c:cat>
          <c:val>
            <c:numRef>
              <c:f>Sheet5!$D$35:$D$37</c:f>
              <c:numCache>
                <c:formatCode>General</c:formatCode>
                <c:ptCount val="3"/>
              </c:numCache>
            </c:numRef>
          </c:val>
        </c:ser>
        <c:shape val="pyramid"/>
        <c:axId val="61052800"/>
        <c:axId val="61054336"/>
        <c:axId val="0"/>
      </c:bar3DChart>
      <c:catAx>
        <c:axId val="61052800"/>
        <c:scaling>
          <c:orientation val="minMax"/>
        </c:scaling>
        <c:axPos val="b"/>
        <c:majorTickMark val="none"/>
        <c:tickLblPos val="nextTo"/>
        <c:crossAx val="61054336"/>
        <c:crosses val="autoZero"/>
        <c:auto val="1"/>
        <c:lblAlgn val="ctr"/>
        <c:lblOffset val="100"/>
      </c:catAx>
      <c:valAx>
        <c:axId val="610543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10528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cat>
            <c:numRef>
              <c:f>Sheet5!$E$37</c:f>
              <c:numCache>
                <c:formatCode>General</c:formatCode>
                <c:ptCount val="1"/>
              </c:numCache>
            </c:numRef>
          </c:cat>
          <c:val>
            <c:numRef>
              <c:f>Sheet5!$B$34</c:f>
              <c:numCache>
                <c:formatCode>General</c:formatCode>
                <c:ptCount val="1"/>
              </c:numCache>
            </c:numRef>
          </c:val>
        </c:ser>
        <c:ser>
          <c:idx val="5"/>
          <c:order val="1"/>
          <c:dLbls>
            <c:showVal val="1"/>
          </c:dLbls>
          <c:cat>
            <c:numRef>
              <c:f>Sheet5!$E$37</c:f>
              <c:numCache>
                <c:formatCode>General</c:formatCode>
                <c:ptCount val="1"/>
              </c:numCache>
            </c:numRef>
          </c:cat>
          <c:val>
            <c:numRef>
              <c:f>Sheet5!$D$36</c:f>
              <c:numCache>
                <c:formatCode>0%</c:formatCode>
                <c:ptCount val="1"/>
                <c:pt idx="0">
                  <c:v>0.91111111111111109</c:v>
                </c:pt>
              </c:numCache>
            </c:numRef>
          </c:val>
        </c:ser>
        <c:ser>
          <c:idx val="6"/>
          <c:order val="2"/>
          <c:dLbls>
            <c:showVal val="1"/>
          </c:dLbls>
          <c:cat>
            <c:numRef>
              <c:f>Sheet5!$E$37</c:f>
              <c:numCache>
                <c:formatCode>General</c:formatCode>
                <c:ptCount val="1"/>
              </c:numCache>
            </c:numRef>
          </c:cat>
          <c:val>
            <c:numRef>
              <c:f>Sheet5!$D$37</c:f>
              <c:numCache>
                <c:formatCode>0%</c:formatCode>
                <c:ptCount val="1"/>
                <c:pt idx="0">
                  <c:v>8.88888888888896E-2</c:v>
                </c:pt>
              </c:numCache>
            </c:numRef>
          </c:val>
        </c:ser>
        <c:shape val="cone"/>
        <c:axId val="60386304"/>
        <c:axId val="60392192"/>
        <c:axId val="0"/>
      </c:bar3DChart>
      <c:catAx>
        <c:axId val="60386304"/>
        <c:scaling>
          <c:orientation val="minMax"/>
        </c:scaling>
        <c:axPos val="b"/>
        <c:numFmt formatCode="General" sourceLinked="1"/>
        <c:tickLblPos val="nextTo"/>
        <c:crossAx val="60392192"/>
        <c:crosses val="autoZero"/>
        <c:auto val="1"/>
        <c:lblAlgn val="ctr"/>
        <c:lblOffset val="100"/>
      </c:catAx>
      <c:valAx>
        <c:axId val="60392192"/>
        <c:scaling>
          <c:orientation val="minMax"/>
        </c:scaling>
        <c:axPos val="l"/>
        <c:majorGridlines/>
        <c:numFmt formatCode="General" sourceLinked="1"/>
        <c:tickLblPos val="nextTo"/>
        <c:crossAx val="60386304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chemeClr val="accent4">
              <a:lumMod val="10000"/>
            </a:schemeClr>
          </a:solidFill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>
                <a:solidFill>
                  <a:schemeClr val="accent4">
                    <a:lumMod val="10000"/>
                  </a:schemeClr>
                </a:solidFill>
              </a:defRPr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PRACTICE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Sheet5!$F$35:$F$37</c:f>
              <c:strCache>
                <c:ptCount val="3"/>
                <c:pt idx="0">
                  <c:v>Q8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Sheet5!$G$35:$G$37</c:f>
              <c:numCache>
                <c:formatCode>General</c:formatCode>
                <c:ptCount val="3"/>
                <c:pt idx="1">
                  <c:v>35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Sheet5!$F$35:$F$37</c:f>
              <c:strCache>
                <c:ptCount val="3"/>
                <c:pt idx="0">
                  <c:v>Q8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Sheet5!$H$35:$H$37</c:f>
              <c:numCache>
                <c:formatCode>General</c:formatCode>
                <c:ptCount val="3"/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B8C5B-17E5-44B3-8D0F-0CB5F2352D4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AD59B-35A1-4B31-9DE6-7C17FA70E4FC}">
      <dgm:prSet phldrT="[Text]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MIRTH</a:t>
          </a:r>
          <a:endParaRPr lang="en-US" dirty="0"/>
        </a:p>
      </dgm:t>
    </dgm:pt>
    <dgm:pt modelId="{98BC82F4-3D95-41D7-93AA-83D214A7F8AD}" type="parTrans" cxnId="{18B09769-EB75-461D-84A8-93631781294A}">
      <dgm:prSet/>
      <dgm:spPr/>
      <dgm:t>
        <a:bodyPr/>
        <a:lstStyle/>
        <a:p>
          <a:endParaRPr lang="en-US"/>
        </a:p>
      </dgm:t>
    </dgm:pt>
    <dgm:pt modelId="{8D8C0B8E-8027-4DEF-A8C9-90D3A8505678}" type="sibTrans" cxnId="{18B09769-EB75-461D-84A8-93631781294A}">
      <dgm:prSet/>
      <dgm:spPr/>
      <dgm:t>
        <a:bodyPr/>
        <a:lstStyle/>
        <a:p>
          <a:endParaRPr lang="en-US"/>
        </a:p>
      </dgm:t>
    </dgm:pt>
    <dgm:pt modelId="{83AABAF5-D78E-4885-B5B0-75C12645A69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EHR</a:t>
          </a:r>
          <a:endParaRPr lang="en-US" dirty="0"/>
        </a:p>
      </dgm:t>
    </dgm:pt>
    <dgm:pt modelId="{94F58A63-017C-4415-A5D4-883EE197D412}" type="parTrans" cxnId="{BEBC2A4D-54EC-4E1B-9B4F-8D48EFDE3F20}">
      <dgm:prSet/>
      <dgm:spPr/>
      <dgm:t>
        <a:bodyPr/>
        <a:lstStyle/>
        <a:p>
          <a:endParaRPr lang="en-US"/>
        </a:p>
      </dgm:t>
    </dgm:pt>
    <dgm:pt modelId="{4BA4D7A3-BF21-4438-8C72-5562198C9D73}" type="sibTrans" cxnId="{BEBC2A4D-54EC-4E1B-9B4F-8D48EFDE3F20}">
      <dgm:prSet/>
      <dgm:spPr/>
      <dgm:t>
        <a:bodyPr/>
        <a:lstStyle/>
        <a:p>
          <a:endParaRPr lang="en-US"/>
        </a:p>
      </dgm:t>
    </dgm:pt>
    <dgm:pt modelId="{21D80920-82E8-46F3-864F-45895DB2C915}">
      <dgm:prSet phldrT="[Text]"/>
      <dgm:spPr>
        <a:solidFill>
          <a:srgbClr val="FFFF00"/>
        </a:solidFill>
      </dgm:spPr>
      <dgm:t>
        <a:bodyPr/>
        <a:lstStyle/>
        <a:p>
          <a:r>
            <a:rPr lang="en-US" smtClean="0">
              <a:solidFill>
                <a:srgbClr val="FF0000"/>
              </a:solidFill>
            </a:rPr>
            <a:t>HIS</a:t>
          </a:r>
          <a:endParaRPr lang="en-US" dirty="0">
            <a:solidFill>
              <a:srgbClr val="FF0000"/>
            </a:solidFill>
          </a:endParaRPr>
        </a:p>
      </dgm:t>
    </dgm:pt>
    <dgm:pt modelId="{CE122FE0-9FE5-4B4E-8EB8-7C7174E1C4B6}" type="parTrans" cxnId="{BFE195F4-F56D-4858-9D7C-4D7BAB3781C7}">
      <dgm:prSet/>
      <dgm:spPr/>
      <dgm:t>
        <a:bodyPr/>
        <a:lstStyle/>
        <a:p>
          <a:endParaRPr lang="en-US"/>
        </a:p>
      </dgm:t>
    </dgm:pt>
    <dgm:pt modelId="{36425D35-5107-4441-B174-39565CC50C59}" type="sibTrans" cxnId="{BFE195F4-F56D-4858-9D7C-4D7BAB3781C7}">
      <dgm:prSet/>
      <dgm:spPr/>
      <dgm:t>
        <a:bodyPr/>
        <a:lstStyle/>
        <a:p>
          <a:endParaRPr lang="en-US"/>
        </a:p>
      </dgm:t>
    </dgm:pt>
    <dgm:pt modelId="{DF309C3C-C714-4EF9-BE68-470FF82B49B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PACS</a:t>
          </a:r>
          <a:endParaRPr lang="en-US" dirty="0"/>
        </a:p>
      </dgm:t>
    </dgm:pt>
    <dgm:pt modelId="{30E2A507-6F1D-4712-9873-50E25B1B2877}" type="parTrans" cxnId="{F8F45E31-565C-43AA-AE95-6890F7EEDB3A}">
      <dgm:prSet/>
      <dgm:spPr/>
      <dgm:t>
        <a:bodyPr/>
        <a:lstStyle/>
        <a:p>
          <a:endParaRPr lang="en-US"/>
        </a:p>
      </dgm:t>
    </dgm:pt>
    <dgm:pt modelId="{47C3D332-B7EA-4AA7-9CEA-276904560AE4}" type="sibTrans" cxnId="{F8F45E31-565C-43AA-AE95-6890F7EEDB3A}">
      <dgm:prSet/>
      <dgm:spPr/>
      <dgm:t>
        <a:bodyPr/>
        <a:lstStyle/>
        <a:p>
          <a:endParaRPr lang="en-US"/>
        </a:p>
      </dgm:t>
    </dgm:pt>
    <dgm:pt modelId="{51F611C2-3481-4131-AD5D-948873B33E05}" type="pres">
      <dgm:prSet presAssocID="{CC2B8C5B-17E5-44B3-8D0F-0CB5F2352D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F4CEB-1484-4C94-AB89-B5124CECA7A8}" type="pres">
      <dgm:prSet presAssocID="{2ACAD59B-35A1-4B31-9DE6-7C17FA70E4FC}" presName="centerShape" presStyleLbl="node0" presStyleIdx="0" presStyleCnt="1"/>
      <dgm:spPr/>
      <dgm:t>
        <a:bodyPr/>
        <a:lstStyle/>
        <a:p>
          <a:endParaRPr lang="en-US"/>
        </a:p>
      </dgm:t>
    </dgm:pt>
    <dgm:pt modelId="{F11012DE-861B-49DA-9EFC-A230C56A03C9}" type="pres">
      <dgm:prSet presAssocID="{94F58A63-017C-4415-A5D4-883EE197D412}" presName="Name9" presStyleLbl="parChTrans1D2" presStyleIdx="0" presStyleCnt="3"/>
      <dgm:spPr/>
      <dgm:t>
        <a:bodyPr/>
        <a:lstStyle/>
        <a:p>
          <a:endParaRPr lang="en-US"/>
        </a:p>
      </dgm:t>
    </dgm:pt>
    <dgm:pt modelId="{7D2A9D69-D947-440C-BB3D-4DC0397FE085}" type="pres">
      <dgm:prSet presAssocID="{94F58A63-017C-4415-A5D4-883EE197D41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2AC834-B614-45EC-A176-E27AB6B383FB}" type="pres">
      <dgm:prSet presAssocID="{83AABAF5-D78E-4885-B5B0-75C12645A6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80C16-036F-4D92-AD5E-28612992F2CE}" type="pres">
      <dgm:prSet presAssocID="{CE122FE0-9FE5-4B4E-8EB8-7C7174E1C4B6}" presName="Name9" presStyleLbl="parChTrans1D2" presStyleIdx="1" presStyleCnt="3"/>
      <dgm:spPr/>
      <dgm:t>
        <a:bodyPr/>
        <a:lstStyle/>
        <a:p>
          <a:endParaRPr lang="en-US"/>
        </a:p>
      </dgm:t>
    </dgm:pt>
    <dgm:pt modelId="{DF902FEE-ED1A-483B-8304-CA6C2BD79B3C}" type="pres">
      <dgm:prSet presAssocID="{CE122FE0-9FE5-4B4E-8EB8-7C7174E1C4B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2EA2866-2259-49C5-B0B9-B3BD92288BC3}" type="pres">
      <dgm:prSet presAssocID="{21D80920-82E8-46F3-864F-45895DB2C9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41E0C-A93B-4D0B-9F9D-512013D5B621}" type="pres">
      <dgm:prSet presAssocID="{30E2A507-6F1D-4712-9873-50E25B1B2877}" presName="Name9" presStyleLbl="parChTrans1D2" presStyleIdx="2" presStyleCnt="3"/>
      <dgm:spPr/>
      <dgm:t>
        <a:bodyPr/>
        <a:lstStyle/>
        <a:p>
          <a:endParaRPr lang="en-US"/>
        </a:p>
      </dgm:t>
    </dgm:pt>
    <dgm:pt modelId="{A9FF1F70-3BCE-4CDE-8FE0-3E1EC853E7B9}" type="pres">
      <dgm:prSet presAssocID="{30E2A507-6F1D-4712-9873-50E25B1B287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37D8A7-F176-4F21-AA88-207FB06ADAF8}" type="pres">
      <dgm:prSet presAssocID="{DF309C3C-C714-4EF9-BE68-470FF82B49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45E31-565C-43AA-AE95-6890F7EEDB3A}" srcId="{2ACAD59B-35A1-4B31-9DE6-7C17FA70E4FC}" destId="{DF309C3C-C714-4EF9-BE68-470FF82B49B8}" srcOrd="2" destOrd="0" parTransId="{30E2A507-6F1D-4712-9873-50E25B1B2877}" sibTransId="{47C3D332-B7EA-4AA7-9CEA-276904560AE4}"/>
    <dgm:cxn modelId="{BCEDBF9A-EB97-480D-AA85-2EBC0132FBD8}" type="presOf" srcId="{21D80920-82E8-46F3-864F-45895DB2C915}" destId="{72EA2866-2259-49C5-B0B9-B3BD92288BC3}" srcOrd="0" destOrd="0" presId="urn:microsoft.com/office/officeart/2005/8/layout/radial1"/>
    <dgm:cxn modelId="{4BEB48F6-68E6-42FD-B250-43B75D4C906F}" type="presOf" srcId="{CE122FE0-9FE5-4B4E-8EB8-7C7174E1C4B6}" destId="{DF902FEE-ED1A-483B-8304-CA6C2BD79B3C}" srcOrd="1" destOrd="0" presId="urn:microsoft.com/office/officeart/2005/8/layout/radial1"/>
    <dgm:cxn modelId="{18B09769-EB75-461D-84A8-93631781294A}" srcId="{CC2B8C5B-17E5-44B3-8D0F-0CB5F2352D43}" destId="{2ACAD59B-35A1-4B31-9DE6-7C17FA70E4FC}" srcOrd="0" destOrd="0" parTransId="{98BC82F4-3D95-41D7-93AA-83D214A7F8AD}" sibTransId="{8D8C0B8E-8027-4DEF-A8C9-90D3A8505678}"/>
    <dgm:cxn modelId="{AAF56FEF-2ABC-4B12-B19C-28492AA23D2B}" type="presOf" srcId="{2ACAD59B-35A1-4B31-9DE6-7C17FA70E4FC}" destId="{449F4CEB-1484-4C94-AB89-B5124CECA7A8}" srcOrd="0" destOrd="0" presId="urn:microsoft.com/office/officeart/2005/8/layout/radial1"/>
    <dgm:cxn modelId="{BFE195F4-F56D-4858-9D7C-4D7BAB3781C7}" srcId="{2ACAD59B-35A1-4B31-9DE6-7C17FA70E4FC}" destId="{21D80920-82E8-46F3-864F-45895DB2C915}" srcOrd="1" destOrd="0" parTransId="{CE122FE0-9FE5-4B4E-8EB8-7C7174E1C4B6}" sibTransId="{36425D35-5107-4441-B174-39565CC50C59}"/>
    <dgm:cxn modelId="{5A4316F4-6373-4350-9AC4-5E2E4353E69A}" type="presOf" srcId="{DF309C3C-C714-4EF9-BE68-470FF82B49B8}" destId="{ED37D8A7-F176-4F21-AA88-207FB06ADAF8}" srcOrd="0" destOrd="0" presId="urn:microsoft.com/office/officeart/2005/8/layout/radial1"/>
    <dgm:cxn modelId="{BC990E16-E489-4C06-B757-FC72202CE5F4}" type="presOf" srcId="{94F58A63-017C-4415-A5D4-883EE197D412}" destId="{F11012DE-861B-49DA-9EFC-A230C56A03C9}" srcOrd="0" destOrd="0" presId="urn:microsoft.com/office/officeart/2005/8/layout/radial1"/>
    <dgm:cxn modelId="{0E0DD460-2CFB-48E7-B744-46F3E643FF7C}" type="presOf" srcId="{30E2A507-6F1D-4712-9873-50E25B1B2877}" destId="{C0241E0C-A93B-4D0B-9F9D-512013D5B621}" srcOrd="0" destOrd="0" presId="urn:microsoft.com/office/officeart/2005/8/layout/radial1"/>
    <dgm:cxn modelId="{BEBC2A4D-54EC-4E1B-9B4F-8D48EFDE3F20}" srcId="{2ACAD59B-35A1-4B31-9DE6-7C17FA70E4FC}" destId="{83AABAF5-D78E-4885-B5B0-75C12645A699}" srcOrd="0" destOrd="0" parTransId="{94F58A63-017C-4415-A5D4-883EE197D412}" sibTransId="{4BA4D7A3-BF21-4438-8C72-5562198C9D73}"/>
    <dgm:cxn modelId="{C341E604-72BE-4C02-A528-8F954910A022}" type="presOf" srcId="{CE122FE0-9FE5-4B4E-8EB8-7C7174E1C4B6}" destId="{C2980C16-036F-4D92-AD5E-28612992F2CE}" srcOrd="0" destOrd="0" presId="urn:microsoft.com/office/officeart/2005/8/layout/radial1"/>
    <dgm:cxn modelId="{00D98343-8712-41BB-805B-2BDEE57E64BC}" type="presOf" srcId="{CC2B8C5B-17E5-44B3-8D0F-0CB5F2352D43}" destId="{51F611C2-3481-4131-AD5D-948873B33E05}" srcOrd="0" destOrd="0" presId="urn:microsoft.com/office/officeart/2005/8/layout/radial1"/>
    <dgm:cxn modelId="{D5E9B856-7AC8-4264-A484-DEEA308C690A}" type="presOf" srcId="{30E2A507-6F1D-4712-9873-50E25B1B2877}" destId="{A9FF1F70-3BCE-4CDE-8FE0-3E1EC853E7B9}" srcOrd="1" destOrd="0" presId="urn:microsoft.com/office/officeart/2005/8/layout/radial1"/>
    <dgm:cxn modelId="{F2F334CF-8E2D-4D90-BD3A-F790161337D3}" type="presOf" srcId="{94F58A63-017C-4415-A5D4-883EE197D412}" destId="{7D2A9D69-D947-440C-BB3D-4DC0397FE085}" srcOrd="1" destOrd="0" presId="urn:microsoft.com/office/officeart/2005/8/layout/radial1"/>
    <dgm:cxn modelId="{B9E7E803-10F5-4B00-8D26-F57C38CBACC6}" type="presOf" srcId="{83AABAF5-D78E-4885-B5B0-75C12645A699}" destId="{292AC834-B614-45EC-A176-E27AB6B383FB}" srcOrd="0" destOrd="0" presId="urn:microsoft.com/office/officeart/2005/8/layout/radial1"/>
    <dgm:cxn modelId="{845A1C03-7897-42F1-9F9F-BB59E2D6CEA2}" type="presParOf" srcId="{51F611C2-3481-4131-AD5D-948873B33E05}" destId="{449F4CEB-1484-4C94-AB89-B5124CECA7A8}" srcOrd="0" destOrd="0" presId="urn:microsoft.com/office/officeart/2005/8/layout/radial1"/>
    <dgm:cxn modelId="{ECCEBBC6-F4F8-422E-A317-D0059ABC1ECA}" type="presParOf" srcId="{51F611C2-3481-4131-AD5D-948873B33E05}" destId="{F11012DE-861B-49DA-9EFC-A230C56A03C9}" srcOrd="1" destOrd="0" presId="urn:microsoft.com/office/officeart/2005/8/layout/radial1"/>
    <dgm:cxn modelId="{1CD4E3CB-9629-4344-82FD-C6382ADB03E9}" type="presParOf" srcId="{F11012DE-861B-49DA-9EFC-A230C56A03C9}" destId="{7D2A9D69-D947-440C-BB3D-4DC0397FE085}" srcOrd="0" destOrd="0" presId="urn:microsoft.com/office/officeart/2005/8/layout/radial1"/>
    <dgm:cxn modelId="{0E2E732F-50D4-40CB-9498-A19B31ACDAF2}" type="presParOf" srcId="{51F611C2-3481-4131-AD5D-948873B33E05}" destId="{292AC834-B614-45EC-A176-E27AB6B383FB}" srcOrd="2" destOrd="0" presId="urn:microsoft.com/office/officeart/2005/8/layout/radial1"/>
    <dgm:cxn modelId="{F0CC2B5D-141C-44B3-A368-99BE0D0A3DEF}" type="presParOf" srcId="{51F611C2-3481-4131-AD5D-948873B33E05}" destId="{C2980C16-036F-4D92-AD5E-28612992F2CE}" srcOrd="3" destOrd="0" presId="urn:microsoft.com/office/officeart/2005/8/layout/radial1"/>
    <dgm:cxn modelId="{38C8DABE-4D7D-4996-865C-ABCCB729E233}" type="presParOf" srcId="{C2980C16-036F-4D92-AD5E-28612992F2CE}" destId="{DF902FEE-ED1A-483B-8304-CA6C2BD79B3C}" srcOrd="0" destOrd="0" presId="urn:microsoft.com/office/officeart/2005/8/layout/radial1"/>
    <dgm:cxn modelId="{17F6C0EC-43BD-41AA-9F05-A8DC5ED300D2}" type="presParOf" srcId="{51F611C2-3481-4131-AD5D-948873B33E05}" destId="{72EA2866-2259-49C5-B0B9-B3BD92288BC3}" srcOrd="4" destOrd="0" presId="urn:microsoft.com/office/officeart/2005/8/layout/radial1"/>
    <dgm:cxn modelId="{5A011C42-3B41-4FB2-AE2C-00E2D3E25826}" type="presParOf" srcId="{51F611C2-3481-4131-AD5D-948873B33E05}" destId="{C0241E0C-A93B-4D0B-9F9D-512013D5B621}" srcOrd="5" destOrd="0" presId="urn:microsoft.com/office/officeart/2005/8/layout/radial1"/>
    <dgm:cxn modelId="{02E7D1EA-CE13-4EE8-9591-11C08FFB20EA}" type="presParOf" srcId="{C0241E0C-A93B-4D0B-9F9D-512013D5B621}" destId="{A9FF1F70-3BCE-4CDE-8FE0-3E1EC853E7B9}" srcOrd="0" destOrd="0" presId="urn:microsoft.com/office/officeart/2005/8/layout/radial1"/>
    <dgm:cxn modelId="{A716AC41-B4F7-43FF-82F2-8E71F5B6EDE6}" type="presParOf" srcId="{51F611C2-3481-4131-AD5D-948873B33E05}" destId="{ED37D8A7-F176-4F21-AA88-207FB06ADAF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F76FC-1D7F-4867-B90A-01CD6A862966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C0C96E-9177-4A84-B1C6-8DD193EA4304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1200" dirty="0" smtClean="0"/>
            <a:t>UNDERSTANDING THE EXISTING INFRASTRUCTURE AND APPLICATIONS BEING USED</a:t>
          </a:r>
          <a:r>
            <a:rPr lang="en-US" sz="1000" dirty="0" smtClean="0"/>
            <a:t>.</a:t>
          </a:r>
          <a:endParaRPr lang="en-US" sz="1000" dirty="0"/>
        </a:p>
      </dgm:t>
    </dgm:pt>
    <dgm:pt modelId="{6B145F20-4372-4816-8110-C899228C14F2}" type="parTrans" cxnId="{C24086C8-09FC-4A75-91B5-C067AB5A4F18}">
      <dgm:prSet/>
      <dgm:spPr/>
      <dgm:t>
        <a:bodyPr/>
        <a:lstStyle/>
        <a:p>
          <a:endParaRPr lang="en-US"/>
        </a:p>
      </dgm:t>
    </dgm:pt>
    <dgm:pt modelId="{F9BDF184-CFA2-4235-99C9-93FC6188E48D}" type="sibTrans" cxnId="{C24086C8-09FC-4A75-91B5-C067AB5A4F18}">
      <dgm:prSet/>
      <dgm:spPr/>
      <dgm:t>
        <a:bodyPr/>
        <a:lstStyle/>
        <a:p>
          <a:endParaRPr lang="en-US"/>
        </a:p>
      </dgm:t>
    </dgm:pt>
    <dgm:pt modelId="{0E9694DD-5281-4B4A-8B8A-25AB59446563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en-US" dirty="0" smtClean="0"/>
            <a:t>NEW REQUIREMENT ELICITATION FOR HIS/CHANGE REQUEST.</a:t>
          </a:r>
          <a:endParaRPr lang="en-US" dirty="0"/>
        </a:p>
      </dgm:t>
    </dgm:pt>
    <dgm:pt modelId="{170D19B9-19DB-4E9D-8ED3-E3D9B735B6C5}" type="parTrans" cxnId="{316523A7-5669-4EE8-B8B5-A6462D5E0067}">
      <dgm:prSet/>
      <dgm:spPr/>
      <dgm:t>
        <a:bodyPr/>
        <a:lstStyle/>
        <a:p>
          <a:endParaRPr lang="en-US"/>
        </a:p>
      </dgm:t>
    </dgm:pt>
    <dgm:pt modelId="{D99A7EC0-892A-41F3-830C-4BD445A5FA41}" type="sibTrans" cxnId="{316523A7-5669-4EE8-B8B5-A6462D5E0067}">
      <dgm:prSet/>
      <dgm:spPr/>
      <dgm:t>
        <a:bodyPr/>
        <a:lstStyle/>
        <a:p>
          <a:endParaRPr lang="en-US"/>
        </a:p>
      </dgm:t>
    </dgm:pt>
    <dgm:pt modelId="{8282055D-2C89-45FC-A759-9B2380A7DCD5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FUNCTIONING OF HIS IN DIFFERENT DEPARTMENTS OF THE INSTITUTE.</a:t>
          </a:r>
          <a:endParaRPr lang="en-US" dirty="0"/>
        </a:p>
      </dgm:t>
    </dgm:pt>
    <dgm:pt modelId="{EFCEA5C1-EAC0-4098-9942-2BFE396C697E}" type="parTrans" cxnId="{54CBBE2F-3FCA-4DF2-9DE1-3789BFCF7231}">
      <dgm:prSet/>
      <dgm:spPr/>
      <dgm:t>
        <a:bodyPr/>
        <a:lstStyle/>
        <a:p>
          <a:endParaRPr lang="en-US"/>
        </a:p>
      </dgm:t>
    </dgm:pt>
    <dgm:pt modelId="{A3B18139-4792-4844-8E81-074504581362}" type="sibTrans" cxnId="{54CBBE2F-3FCA-4DF2-9DE1-3789BFCF7231}">
      <dgm:prSet/>
      <dgm:spPr/>
      <dgm:t>
        <a:bodyPr/>
        <a:lstStyle/>
        <a:p>
          <a:endParaRPr lang="en-US"/>
        </a:p>
      </dgm:t>
    </dgm:pt>
    <dgm:pt modelId="{48CCEFD4-3DB8-4528-9380-6D2F19F15409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1400" dirty="0" smtClean="0"/>
            <a:t>GAPS IDENTIFICATION.</a:t>
          </a:r>
          <a:endParaRPr lang="en-US" sz="1400" dirty="0"/>
        </a:p>
      </dgm:t>
    </dgm:pt>
    <dgm:pt modelId="{3F22E6AA-D3E8-46CE-96FF-0D81390A79EC}" type="parTrans" cxnId="{B66EE533-5C53-4B9B-A52A-464E68AE5FF5}">
      <dgm:prSet/>
      <dgm:spPr/>
      <dgm:t>
        <a:bodyPr/>
        <a:lstStyle/>
        <a:p>
          <a:endParaRPr lang="en-US"/>
        </a:p>
      </dgm:t>
    </dgm:pt>
    <dgm:pt modelId="{AE349DFC-1BC8-4FF6-A03C-13B64BF799E4}" type="sibTrans" cxnId="{B66EE533-5C53-4B9B-A52A-464E68AE5FF5}">
      <dgm:prSet/>
      <dgm:spPr/>
      <dgm:t>
        <a:bodyPr/>
        <a:lstStyle/>
        <a:p>
          <a:endParaRPr lang="en-US"/>
        </a:p>
      </dgm:t>
    </dgm:pt>
    <dgm:pt modelId="{83F51D56-BA19-4C53-AEA7-2FA3FB214679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1600" dirty="0" smtClean="0"/>
            <a:t>MY ROLE DURING GO-LIVE PHASE</a:t>
          </a:r>
          <a:endParaRPr lang="en-US" sz="1600" dirty="0"/>
        </a:p>
      </dgm:t>
    </dgm:pt>
    <dgm:pt modelId="{AF9FFEEB-DE11-4C34-AC82-60D616487851}" type="parTrans" cxnId="{4D8399FF-DE4E-4946-9D68-074BE62D201E}">
      <dgm:prSet/>
      <dgm:spPr/>
      <dgm:t>
        <a:bodyPr/>
        <a:lstStyle/>
        <a:p>
          <a:endParaRPr lang="en-US"/>
        </a:p>
      </dgm:t>
    </dgm:pt>
    <dgm:pt modelId="{29A8D854-4F4E-4878-AC5C-BA341B767DE2}" type="sibTrans" cxnId="{4D8399FF-DE4E-4946-9D68-074BE62D201E}">
      <dgm:prSet/>
      <dgm:spPr/>
      <dgm:t>
        <a:bodyPr/>
        <a:lstStyle/>
        <a:p>
          <a:endParaRPr lang="en-US"/>
        </a:p>
      </dgm:t>
    </dgm:pt>
    <dgm:pt modelId="{0F79E94D-39EA-47BB-BC2C-FA1230728AB3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 smtClean="0"/>
            <a:t>SURVEY &amp; ITS FINDINGS</a:t>
          </a:r>
          <a:endParaRPr lang="en-US" sz="1600" dirty="0"/>
        </a:p>
      </dgm:t>
    </dgm:pt>
    <dgm:pt modelId="{B0CB3830-1CBD-4E60-AB84-4E2E1D572513}" type="parTrans" cxnId="{9A9EDB1B-82A6-4B42-8B68-3DDD38612ECB}">
      <dgm:prSet/>
      <dgm:spPr/>
      <dgm:t>
        <a:bodyPr/>
        <a:lstStyle/>
        <a:p>
          <a:endParaRPr lang="en-US"/>
        </a:p>
      </dgm:t>
    </dgm:pt>
    <dgm:pt modelId="{A767B8A3-1390-49BD-A081-A0647BE090AC}" type="sibTrans" cxnId="{9A9EDB1B-82A6-4B42-8B68-3DDD38612ECB}">
      <dgm:prSet/>
      <dgm:spPr/>
      <dgm:t>
        <a:bodyPr/>
        <a:lstStyle/>
        <a:p>
          <a:endParaRPr lang="en-US"/>
        </a:p>
      </dgm:t>
    </dgm:pt>
    <dgm:pt modelId="{85330EB3-73C8-4D58-9807-3A59747D824F}">
      <dgm:prSet/>
      <dgm:spPr/>
      <dgm:t>
        <a:bodyPr/>
        <a:lstStyle/>
        <a:p>
          <a:r>
            <a:rPr lang="en-US" dirty="0" smtClean="0"/>
            <a:t>PRACTICING DIFFERENT MODULES ON TEST SERVER</a:t>
          </a:r>
          <a:endParaRPr lang="en-US" dirty="0"/>
        </a:p>
      </dgm:t>
    </dgm:pt>
    <dgm:pt modelId="{08AD984C-0271-49D6-B42A-3A4E81653FB6}" type="parTrans" cxnId="{98CFA42E-2945-4632-8539-CABC4C173A87}">
      <dgm:prSet/>
      <dgm:spPr/>
      <dgm:t>
        <a:bodyPr/>
        <a:lstStyle/>
        <a:p>
          <a:endParaRPr lang="en-US"/>
        </a:p>
      </dgm:t>
    </dgm:pt>
    <dgm:pt modelId="{2AB9F5C9-AFCD-4F0A-8AE7-52C302D24616}" type="sibTrans" cxnId="{98CFA42E-2945-4632-8539-CABC4C173A87}">
      <dgm:prSet/>
      <dgm:spPr/>
      <dgm:t>
        <a:bodyPr/>
        <a:lstStyle/>
        <a:p>
          <a:endParaRPr lang="en-US"/>
        </a:p>
      </dgm:t>
    </dgm:pt>
    <dgm:pt modelId="{10D9B8A2-92CB-4C59-9057-C844C8B99FC9}" type="pres">
      <dgm:prSet presAssocID="{9C9F76FC-1D7F-4867-B90A-01CD6A8629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9B1577F-5783-4067-BEC1-650D0ECA15D8}" type="pres">
      <dgm:prSet presAssocID="{9C9F76FC-1D7F-4867-B90A-01CD6A862966}" presName="pyramid" presStyleLbl="node1" presStyleIdx="0" presStyleCnt="1" custScaleX="146667" custScaleY="98100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ADE7DE9-12F2-468A-A3E8-BC9BFAE77D3D}" type="pres">
      <dgm:prSet presAssocID="{9C9F76FC-1D7F-4867-B90A-01CD6A862966}" presName="theList" presStyleCnt="0"/>
      <dgm:spPr/>
    </dgm:pt>
    <dgm:pt modelId="{A8186DF1-16ED-466D-98E9-362608EA281D}" type="pres">
      <dgm:prSet presAssocID="{67C0C96E-9177-4A84-B1C6-8DD193EA4304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4FA8F-1D19-4DEB-A832-F0D87C36AC6B}" type="pres">
      <dgm:prSet presAssocID="{67C0C96E-9177-4A84-B1C6-8DD193EA4304}" presName="aSpace" presStyleCnt="0"/>
      <dgm:spPr/>
    </dgm:pt>
    <dgm:pt modelId="{027AF203-F6DF-4595-A595-1AFB4C28175F}" type="pres">
      <dgm:prSet presAssocID="{0E9694DD-5281-4B4A-8B8A-25AB59446563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1791D-7C23-4041-A629-4B0B1B22273B}" type="pres">
      <dgm:prSet presAssocID="{0E9694DD-5281-4B4A-8B8A-25AB59446563}" presName="aSpace" presStyleCnt="0"/>
      <dgm:spPr/>
    </dgm:pt>
    <dgm:pt modelId="{3C2BD269-D09A-4CB3-BEBC-D573734816FE}" type="pres">
      <dgm:prSet presAssocID="{8282055D-2C89-45FC-A759-9B2380A7DCD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5D515-5A91-41D4-AE59-DC50F1D16A12}" type="pres">
      <dgm:prSet presAssocID="{8282055D-2C89-45FC-A759-9B2380A7DCD5}" presName="aSpace" presStyleCnt="0"/>
      <dgm:spPr/>
    </dgm:pt>
    <dgm:pt modelId="{1E537AFF-B2DB-478B-B406-FED4A9417EF4}" type="pres">
      <dgm:prSet presAssocID="{85330EB3-73C8-4D58-9807-3A59747D824F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546A8-D04A-40B0-8088-B3962EA6B264}" type="pres">
      <dgm:prSet presAssocID="{85330EB3-73C8-4D58-9807-3A59747D824F}" presName="aSpace" presStyleCnt="0"/>
      <dgm:spPr/>
    </dgm:pt>
    <dgm:pt modelId="{8570F7F0-2718-4633-BAEE-A757CCA18902}" type="pres">
      <dgm:prSet presAssocID="{0F79E94D-39EA-47BB-BC2C-FA1230728AB3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B87BB-A222-45E3-B15B-37AE51830A1C}" type="pres">
      <dgm:prSet presAssocID="{0F79E94D-39EA-47BB-BC2C-FA1230728AB3}" presName="aSpace" presStyleCnt="0"/>
      <dgm:spPr/>
    </dgm:pt>
    <dgm:pt modelId="{37B7BC85-2F51-4D37-AF51-D5C89B9CD064}" type="pres">
      <dgm:prSet presAssocID="{48CCEFD4-3DB8-4528-9380-6D2F19F15409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667C6-90FD-42A0-89C5-FDF0E6197B7D}" type="pres">
      <dgm:prSet presAssocID="{48CCEFD4-3DB8-4528-9380-6D2F19F15409}" presName="aSpace" presStyleCnt="0"/>
      <dgm:spPr/>
    </dgm:pt>
    <dgm:pt modelId="{AE54AAE6-E828-4911-BB4E-C1341DF99956}" type="pres">
      <dgm:prSet presAssocID="{83F51D56-BA19-4C53-AEA7-2FA3FB21467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D1DEB-A263-45FD-9000-F695B6717C5F}" type="pres">
      <dgm:prSet presAssocID="{83F51D56-BA19-4C53-AEA7-2FA3FB214679}" presName="aSpace" presStyleCnt="0"/>
      <dgm:spPr/>
    </dgm:pt>
  </dgm:ptLst>
  <dgm:cxnLst>
    <dgm:cxn modelId="{316523A7-5669-4EE8-B8B5-A6462D5E0067}" srcId="{9C9F76FC-1D7F-4867-B90A-01CD6A862966}" destId="{0E9694DD-5281-4B4A-8B8A-25AB59446563}" srcOrd="1" destOrd="0" parTransId="{170D19B9-19DB-4E9D-8ED3-E3D9B735B6C5}" sibTransId="{D99A7EC0-892A-41F3-830C-4BD445A5FA41}"/>
    <dgm:cxn modelId="{4D8399FF-DE4E-4946-9D68-074BE62D201E}" srcId="{9C9F76FC-1D7F-4867-B90A-01CD6A862966}" destId="{83F51D56-BA19-4C53-AEA7-2FA3FB214679}" srcOrd="6" destOrd="0" parTransId="{AF9FFEEB-DE11-4C34-AC82-60D616487851}" sibTransId="{29A8D854-4F4E-4878-AC5C-BA341B767DE2}"/>
    <dgm:cxn modelId="{98CFA42E-2945-4632-8539-CABC4C173A87}" srcId="{9C9F76FC-1D7F-4867-B90A-01CD6A862966}" destId="{85330EB3-73C8-4D58-9807-3A59747D824F}" srcOrd="3" destOrd="0" parTransId="{08AD984C-0271-49D6-B42A-3A4E81653FB6}" sibTransId="{2AB9F5C9-AFCD-4F0A-8AE7-52C302D24616}"/>
    <dgm:cxn modelId="{C24086C8-09FC-4A75-91B5-C067AB5A4F18}" srcId="{9C9F76FC-1D7F-4867-B90A-01CD6A862966}" destId="{67C0C96E-9177-4A84-B1C6-8DD193EA4304}" srcOrd="0" destOrd="0" parTransId="{6B145F20-4372-4816-8110-C899228C14F2}" sibTransId="{F9BDF184-CFA2-4235-99C9-93FC6188E48D}"/>
    <dgm:cxn modelId="{54CBBE2F-3FCA-4DF2-9DE1-3789BFCF7231}" srcId="{9C9F76FC-1D7F-4867-B90A-01CD6A862966}" destId="{8282055D-2C89-45FC-A759-9B2380A7DCD5}" srcOrd="2" destOrd="0" parTransId="{EFCEA5C1-EAC0-4098-9942-2BFE396C697E}" sibTransId="{A3B18139-4792-4844-8E81-074504581362}"/>
    <dgm:cxn modelId="{B66EE533-5C53-4B9B-A52A-464E68AE5FF5}" srcId="{9C9F76FC-1D7F-4867-B90A-01CD6A862966}" destId="{48CCEFD4-3DB8-4528-9380-6D2F19F15409}" srcOrd="5" destOrd="0" parTransId="{3F22E6AA-D3E8-46CE-96FF-0D81390A79EC}" sibTransId="{AE349DFC-1BC8-4FF6-A03C-13B64BF799E4}"/>
    <dgm:cxn modelId="{B5D0630F-843E-4236-8F1D-CACECD9EC2A3}" type="presOf" srcId="{83F51D56-BA19-4C53-AEA7-2FA3FB214679}" destId="{AE54AAE6-E828-4911-BB4E-C1341DF99956}" srcOrd="0" destOrd="0" presId="urn:microsoft.com/office/officeart/2005/8/layout/pyramid2"/>
    <dgm:cxn modelId="{C27D3408-1DAB-441A-AFE3-49DE5873D18B}" type="presOf" srcId="{85330EB3-73C8-4D58-9807-3A59747D824F}" destId="{1E537AFF-B2DB-478B-B406-FED4A9417EF4}" srcOrd="0" destOrd="0" presId="urn:microsoft.com/office/officeart/2005/8/layout/pyramid2"/>
    <dgm:cxn modelId="{9A9EDB1B-82A6-4B42-8B68-3DDD38612ECB}" srcId="{9C9F76FC-1D7F-4867-B90A-01CD6A862966}" destId="{0F79E94D-39EA-47BB-BC2C-FA1230728AB3}" srcOrd="4" destOrd="0" parTransId="{B0CB3830-1CBD-4E60-AB84-4E2E1D572513}" sibTransId="{A767B8A3-1390-49BD-A081-A0647BE090AC}"/>
    <dgm:cxn modelId="{85066A07-C580-48DE-9D8B-F4F8D5850199}" type="presOf" srcId="{0F79E94D-39EA-47BB-BC2C-FA1230728AB3}" destId="{8570F7F0-2718-4633-BAEE-A757CCA18902}" srcOrd="0" destOrd="0" presId="urn:microsoft.com/office/officeart/2005/8/layout/pyramid2"/>
    <dgm:cxn modelId="{1F02C052-6DCC-43D9-AB27-20BF77D15D35}" type="presOf" srcId="{0E9694DD-5281-4B4A-8B8A-25AB59446563}" destId="{027AF203-F6DF-4595-A595-1AFB4C28175F}" srcOrd="0" destOrd="0" presId="urn:microsoft.com/office/officeart/2005/8/layout/pyramid2"/>
    <dgm:cxn modelId="{FB0AC0BE-B446-4F5B-97FC-416818A4FBEC}" type="presOf" srcId="{48CCEFD4-3DB8-4528-9380-6D2F19F15409}" destId="{37B7BC85-2F51-4D37-AF51-D5C89B9CD064}" srcOrd="0" destOrd="0" presId="urn:microsoft.com/office/officeart/2005/8/layout/pyramid2"/>
    <dgm:cxn modelId="{0C05EEA0-7EE8-44FF-92C4-45466BFE21AD}" type="presOf" srcId="{67C0C96E-9177-4A84-B1C6-8DD193EA4304}" destId="{A8186DF1-16ED-466D-98E9-362608EA281D}" srcOrd="0" destOrd="0" presId="urn:microsoft.com/office/officeart/2005/8/layout/pyramid2"/>
    <dgm:cxn modelId="{E1ABFC3E-1CF6-49E2-95D9-6EC160D41471}" type="presOf" srcId="{9C9F76FC-1D7F-4867-B90A-01CD6A862966}" destId="{10D9B8A2-92CB-4C59-9057-C844C8B99FC9}" srcOrd="0" destOrd="0" presId="urn:microsoft.com/office/officeart/2005/8/layout/pyramid2"/>
    <dgm:cxn modelId="{F73EFF7F-1054-4BAF-A446-E6985ECD2C11}" type="presOf" srcId="{8282055D-2C89-45FC-A759-9B2380A7DCD5}" destId="{3C2BD269-D09A-4CB3-BEBC-D573734816FE}" srcOrd="0" destOrd="0" presId="urn:microsoft.com/office/officeart/2005/8/layout/pyramid2"/>
    <dgm:cxn modelId="{5A65A659-24FD-4842-9ACC-19EEC4279C8F}" type="presParOf" srcId="{10D9B8A2-92CB-4C59-9057-C844C8B99FC9}" destId="{D9B1577F-5783-4067-BEC1-650D0ECA15D8}" srcOrd="0" destOrd="0" presId="urn:microsoft.com/office/officeart/2005/8/layout/pyramid2"/>
    <dgm:cxn modelId="{405421AF-71A3-4FC1-AF69-4D70CD3C9E92}" type="presParOf" srcId="{10D9B8A2-92CB-4C59-9057-C844C8B99FC9}" destId="{DADE7DE9-12F2-468A-A3E8-BC9BFAE77D3D}" srcOrd="1" destOrd="0" presId="urn:microsoft.com/office/officeart/2005/8/layout/pyramid2"/>
    <dgm:cxn modelId="{8D22D098-2BAD-4758-A48A-579B4ECB1492}" type="presParOf" srcId="{DADE7DE9-12F2-468A-A3E8-BC9BFAE77D3D}" destId="{A8186DF1-16ED-466D-98E9-362608EA281D}" srcOrd="0" destOrd="0" presId="urn:microsoft.com/office/officeart/2005/8/layout/pyramid2"/>
    <dgm:cxn modelId="{AAA6CA43-989A-4615-ACB0-20F2C0E99980}" type="presParOf" srcId="{DADE7DE9-12F2-468A-A3E8-BC9BFAE77D3D}" destId="{5CC4FA8F-1D19-4DEB-A832-F0D87C36AC6B}" srcOrd="1" destOrd="0" presId="urn:microsoft.com/office/officeart/2005/8/layout/pyramid2"/>
    <dgm:cxn modelId="{3172CEE0-38A2-4DE9-9774-32DFF454DAA3}" type="presParOf" srcId="{DADE7DE9-12F2-468A-A3E8-BC9BFAE77D3D}" destId="{027AF203-F6DF-4595-A595-1AFB4C28175F}" srcOrd="2" destOrd="0" presId="urn:microsoft.com/office/officeart/2005/8/layout/pyramid2"/>
    <dgm:cxn modelId="{5B978475-C136-4439-85EE-CF0F61A7F598}" type="presParOf" srcId="{DADE7DE9-12F2-468A-A3E8-BC9BFAE77D3D}" destId="{A631791D-7C23-4041-A629-4B0B1B22273B}" srcOrd="3" destOrd="0" presId="urn:microsoft.com/office/officeart/2005/8/layout/pyramid2"/>
    <dgm:cxn modelId="{87B18CBC-B4EF-4371-9C17-E4E629F12D63}" type="presParOf" srcId="{DADE7DE9-12F2-468A-A3E8-BC9BFAE77D3D}" destId="{3C2BD269-D09A-4CB3-BEBC-D573734816FE}" srcOrd="4" destOrd="0" presId="urn:microsoft.com/office/officeart/2005/8/layout/pyramid2"/>
    <dgm:cxn modelId="{485CC695-2872-4A6E-99C0-15438D7BD663}" type="presParOf" srcId="{DADE7DE9-12F2-468A-A3E8-BC9BFAE77D3D}" destId="{68F5D515-5A91-41D4-AE59-DC50F1D16A12}" srcOrd="5" destOrd="0" presId="urn:microsoft.com/office/officeart/2005/8/layout/pyramid2"/>
    <dgm:cxn modelId="{BEAF6190-4FBB-43B9-8B0C-5A7458C36B92}" type="presParOf" srcId="{DADE7DE9-12F2-468A-A3E8-BC9BFAE77D3D}" destId="{1E537AFF-B2DB-478B-B406-FED4A9417EF4}" srcOrd="6" destOrd="0" presId="urn:microsoft.com/office/officeart/2005/8/layout/pyramid2"/>
    <dgm:cxn modelId="{78890B4B-3829-41FC-80DF-B819CAD8ED3E}" type="presParOf" srcId="{DADE7DE9-12F2-468A-A3E8-BC9BFAE77D3D}" destId="{49E546A8-D04A-40B0-8088-B3962EA6B264}" srcOrd="7" destOrd="0" presId="urn:microsoft.com/office/officeart/2005/8/layout/pyramid2"/>
    <dgm:cxn modelId="{4993D362-1E79-4485-A75F-7499CF593A1F}" type="presParOf" srcId="{DADE7DE9-12F2-468A-A3E8-BC9BFAE77D3D}" destId="{8570F7F0-2718-4633-BAEE-A757CCA18902}" srcOrd="8" destOrd="0" presId="urn:microsoft.com/office/officeart/2005/8/layout/pyramid2"/>
    <dgm:cxn modelId="{D76BAF28-65C9-403B-B8FC-5433D3F74245}" type="presParOf" srcId="{DADE7DE9-12F2-468A-A3E8-BC9BFAE77D3D}" destId="{9ECB87BB-A222-45E3-B15B-37AE51830A1C}" srcOrd="9" destOrd="0" presId="urn:microsoft.com/office/officeart/2005/8/layout/pyramid2"/>
    <dgm:cxn modelId="{A917B301-E2A9-4C0B-8A7B-BD14B049AF4F}" type="presParOf" srcId="{DADE7DE9-12F2-468A-A3E8-BC9BFAE77D3D}" destId="{37B7BC85-2F51-4D37-AF51-D5C89B9CD064}" srcOrd="10" destOrd="0" presId="urn:microsoft.com/office/officeart/2005/8/layout/pyramid2"/>
    <dgm:cxn modelId="{6D355EC9-6BD7-4549-A197-01A73AD55190}" type="presParOf" srcId="{DADE7DE9-12F2-468A-A3E8-BC9BFAE77D3D}" destId="{19A667C6-90FD-42A0-89C5-FDF0E6197B7D}" srcOrd="11" destOrd="0" presId="urn:microsoft.com/office/officeart/2005/8/layout/pyramid2"/>
    <dgm:cxn modelId="{BB99D388-3EA7-4CCB-88F3-271FFFE722D6}" type="presParOf" srcId="{DADE7DE9-12F2-468A-A3E8-BC9BFAE77D3D}" destId="{AE54AAE6-E828-4911-BB4E-C1341DF99956}" srcOrd="12" destOrd="0" presId="urn:microsoft.com/office/officeart/2005/8/layout/pyramid2"/>
    <dgm:cxn modelId="{708DA38A-404B-4B07-A6A7-F31430097280}" type="presParOf" srcId="{DADE7DE9-12F2-468A-A3E8-BC9BFAE77D3D}" destId="{C1AD1DEB-A263-45FD-9000-F695B6717C5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EACFB-CCAF-4500-B6A1-8056F88B6BE9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783DF-3628-4061-BE10-8146DC2635D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ADT REGISTERS</a:t>
          </a:r>
          <a:endParaRPr lang="en-US" dirty="0"/>
        </a:p>
      </dgm:t>
    </dgm:pt>
    <dgm:pt modelId="{5D7E32E4-264C-4AB6-AB33-9C1EA0760D51}" type="parTrans" cxnId="{F0CD4F90-96A5-4A92-9776-790AA1A767C6}">
      <dgm:prSet/>
      <dgm:spPr/>
      <dgm:t>
        <a:bodyPr/>
        <a:lstStyle/>
        <a:p>
          <a:endParaRPr lang="en-US"/>
        </a:p>
      </dgm:t>
    </dgm:pt>
    <dgm:pt modelId="{DDDA3116-FE19-42A6-80BA-4A641A11CCB3}" type="sibTrans" cxnId="{F0CD4F90-96A5-4A92-9776-790AA1A767C6}">
      <dgm:prSet/>
      <dgm:spPr/>
      <dgm:t>
        <a:bodyPr/>
        <a:lstStyle/>
        <a:p>
          <a:endParaRPr lang="en-US"/>
        </a:p>
      </dgm:t>
    </dgm:pt>
    <dgm:pt modelId="{102D0950-EBD0-4797-8C73-5E48FE4CE76A}">
      <dgm:prSet phldrT="[Text]" custT="1"/>
      <dgm:spPr/>
      <dgm:t>
        <a:bodyPr/>
        <a:lstStyle/>
        <a:p>
          <a:r>
            <a:rPr lang="en-US" sz="3400" dirty="0" smtClean="0"/>
            <a:t>R</a:t>
          </a:r>
          <a:r>
            <a:rPr lang="en-US" sz="2000" dirty="0" smtClean="0"/>
            <a:t>ecords should be maintained online rather than in registers</a:t>
          </a:r>
          <a:endParaRPr lang="en-US" sz="2000" dirty="0"/>
        </a:p>
      </dgm:t>
    </dgm:pt>
    <dgm:pt modelId="{CE7AED37-8D0E-4C76-88DD-5140CEE826AD}" type="parTrans" cxnId="{357CFCA2-225D-4F31-A20C-E132922FA57E}">
      <dgm:prSet/>
      <dgm:spPr/>
      <dgm:t>
        <a:bodyPr/>
        <a:lstStyle/>
        <a:p>
          <a:endParaRPr lang="en-US"/>
        </a:p>
      </dgm:t>
    </dgm:pt>
    <dgm:pt modelId="{54CDDC13-C3E4-4DFC-B0AE-BEDECF5533A4}" type="sibTrans" cxnId="{357CFCA2-225D-4F31-A20C-E132922FA57E}">
      <dgm:prSet/>
      <dgm:spPr/>
      <dgm:t>
        <a:bodyPr/>
        <a:lstStyle/>
        <a:p>
          <a:endParaRPr lang="en-US"/>
        </a:p>
      </dgm:t>
    </dgm:pt>
    <dgm:pt modelId="{9438A8F8-FFC8-41DD-96B9-29E06C56BC0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TRANSFER REQUEST</a:t>
          </a:r>
          <a:endParaRPr lang="en-US" dirty="0"/>
        </a:p>
      </dgm:t>
    </dgm:pt>
    <dgm:pt modelId="{4D93D0AE-90E7-4660-B444-E87F7DD99CB9}" type="parTrans" cxnId="{0D846006-ACF7-42F1-A997-027F123DDDF9}">
      <dgm:prSet/>
      <dgm:spPr/>
      <dgm:t>
        <a:bodyPr/>
        <a:lstStyle/>
        <a:p>
          <a:endParaRPr lang="en-US"/>
        </a:p>
      </dgm:t>
    </dgm:pt>
    <dgm:pt modelId="{A4F7138B-B0A8-46C4-AD01-1478E50FB34E}" type="sibTrans" cxnId="{0D846006-ACF7-42F1-A997-027F123DDDF9}">
      <dgm:prSet/>
      <dgm:spPr/>
      <dgm:t>
        <a:bodyPr/>
        <a:lstStyle/>
        <a:p>
          <a:endParaRPr lang="en-US"/>
        </a:p>
      </dgm:t>
    </dgm:pt>
    <dgm:pt modelId="{3994F4AD-C344-485E-8F8E-93622EF45F04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BED READINESS STATUS</a:t>
          </a:r>
          <a:endParaRPr lang="en-US" dirty="0"/>
        </a:p>
      </dgm:t>
    </dgm:pt>
    <dgm:pt modelId="{18E79961-94A5-4D94-99FC-B57ABF515B50}" type="parTrans" cxnId="{A5CF9BAF-8F7E-4236-8291-FB5F49BD8873}">
      <dgm:prSet/>
      <dgm:spPr/>
      <dgm:t>
        <a:bodyPr/>
        <a:lstStyle/>
        <a:p>
          <a:endParaRPr lang="en-US"/>
        </a:p>
      </dgm:t>
    </dgm:pt>
    <dgm:pt modelId="{FA5866BA-92F5-4321-840C-B6AFFE5B8AE6}" type="sibTrans" cxnId="{A5CF9BAF-8F7E-4236-8291-FB5F49BD8873}">
      <dgm:prSet/>
      <dgm:spPr/>
      <dgm:t>
        <a:bodyPr/>
        <a:lstStyle/>
        <a:p>
          <a:endParaRPr lang="en-US"/>
        </a:p>
      </dgm:t>
    </dgm:pt>
    <dgm:pt modelId="{235D7BDD-7B2C-4B47-A54B-FF093280BEB0}">
      <dgm:prSet phldrT="[Text]" custT="1"/>
      <dgm:spPr/>
      <dgm:t>
        <a:bodyPr/>
        <a:lstStyle/>
        <a:p>
          <a:r>
            <a:rPr lang="en-US" sz="3400" dirty="0" smtClean="0"/>
            <a:t>W</a:t>
          </a:r>
          <a:r>
            <a:rPr lang="en-US" sz="2000" dirty="0" smtClean="0"/>
            <a:t>ard secretary can send online request to admissions rather than paper slips</a:t>
          </a:r>
          <a:endParaRPr lang="en-US" sz="3400" dirty="0"/>
        </a:p>
      </dgm:t>
    </dgm:pt>
    <dgm:pt modelId="{933C2999-5D8E-474A-A114-C9E168577084}" type="sibTrans" cxnId="{319CD2F3-3F4D-49F6-84B6-919BD7B1FC3C}">
      <dgm:prSet/>
      <dgm:spPr/>
      <dgm:t>
        <a:bodyPr/>
        <a:lstStyle/>
        <a:p>
          <a:endParaRPr lang="en-US"/>
        </a:p>
      </dgm:t>
    </dgm:pt>
    <dgm:pt modelId="{EDFC0D79-BEED-4DA5-80FB-E212AF3790BE}" type="parTrans" cxnId="{319CD2F3-3F4D-49F6-84B6-919BD7B1FC3C}">
      <dgm:prSet/>
      <dgm:spPr/>
      <dgm:t>
        <a:bodyPr/>
        <a:lstStyle/>
        <a:p>
          <a:endParaRPr lang="en-US"/>
        </a:p>
      </dgm:t>
    </dgm:pt>
    <dgm:pt modelId="{E21431A2-8600-4A99-BEA5-8FDA6A5C4CCB}">
      <dgm:prSet custT="1"/>
      <dgm:spPr/>
      <dgm:t>
        <a:bodyPr/>
        <a:lstStyle/>
        <a:p>
          <a:r>
            <a:rPr lang="en-US" sz="3200" dirty="0" smtClean="0"/>
            <a:t>C</a:t>
          </a:r>
          <a:r>
            <a:rPr lang="en-US" sz="1800" b="0" dirty="0" smtClean="0"/>
            <a:t>olor </a:t>
          </a:r>
          <a:r>
            <a:rPr lang="en-US" sz="2000" dirty="0" smtClean="0"/>
            <a:t>coding can be done to indicate the status</a:t>
          </a:r>
          <a:endParaRPr lang="en-US" sz="2000" dirty="0"/>
        </a:p>
      </dgm:t>
    </dgm:pt>
    <dgm:pt modelId="{62BC324C-07E4-4409-967B-451F3CEFD14B}" type="parTrans" cxnId="{925FEF66-C3DF-47A4-A628-DDACA418BBE9}">
      <dgm:prSet/>
      <dgm:spPr/>
      <dgm:t>
        <a:bodyPr/>
        <a:lstStyle/>
        <a:p>
          <a:endParaRPr lang="en-US"/>
        </a:p>
      </dgm:t>
    </dgm:pt>
    <dgm:pt modelId="{43F8A299-6913-43E4-AD69-FF9655F64A62}" type="sibTrans" cxnId="{925FEF66-C3DF-47A4-A628-DDACA418BBE9}">
      <dgm:prSet/>
      <dgm:spPr/>
      <dgm:t>
        <a:bodyPr/>
        <a:lstStyle/>
        <a:p>
          <a:endParaRPr lang="en-US"/>
        </a:p>
      </dgm:t>
    </dgm:pt>
    <dgm:pt modelId="{1FA89C79-DE5C-4C69-A95E-4FDEE91803C3}" type="pres">
      <dgm:prSet presAssocID="{14BEACFB-CCAF-4500-B6A1-8056F88B6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AC852F-BCB3-4289-9D0B-8E297811D7EB}" type="pres">
      <dgm:prSet presAssocID="{71D783DF-3628-4061-BE10-8146DC2635DD}" presName="linNode" presStyleCnt="0"/>
      <dgm:spPr/>
    </dgm:pt>
    <dgm:pt modelId="{535A4474-66CA-4357-BEF6-1FCF2060FFED}" type="pres">
      <dgm:prSet presAssocID="{71D783DF-3628-4061-BE10-8146DC2635D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9325C-90FF-4E96-9F0B-3A4EA9549945}" type="pres">
      <dgm:prSet presAssocID="{71D783DF-3628-4061-BE10-8146DC2635DD}" presName="childShp" presStyleLbl="bgAccFollowNode1" presStyleIdx="0" presStyleCnt="3" custScaleX="110989" custScaleY="115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D3F08-45A9-495E-9405-410F861BE92D}" type="pres">
      <dgm:prSet presAssocID="{DDDA3116-FE19-42A6-80BA-4A641A11CCB3}" presName="spacing" presStyleCnt="0"/>
      <dgm:spPr/>
    </dgm:pt>
    <dgm:pt modelId="{406B2970-8409-4384-B205-C5FD368ACE65}" type="pres">
      <dgm:prSet presAssocID="{9438A8F8-FFC8-41DD-96B9-29E06C56BC06}" presName="linNode" presStyleCnt="0"/>
      <dgm:spPr/>
    </dgm:pt>
    <dgm:pt modelId="{E2DCBDE4-C092-49B2-BE47-11EA7903DC6E}" type="pres">
      <dgm:prSet presAssocID="{9438A8F8-FFC8-41DD-96B9-29E06C56BC0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A0DCC-8855-4E9E-9909-866ECA068EB9}" type="pres">
      <dgm:prSet presAssocID="{9438A8F8-FFC8-41DD-96B9-29E06C56BC06}" presName="childShp" presStyleLbl="bgAccFollowNode1" presStyleIdx="1" presStyleCnt="3" custScaleX="107326" custScaleY="143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826A5-510D-4CEE-86FE-FE35EA3C6AF0}" type="pres">
      <dgm:prSet presAssocID="{A4F7138B-B0A8-46C4-AD01-1478E50FB34E}" presName="spacing" presStyleCnt="0"/>
      <dgm:spPr/>
    </dgm:pt>
    <dgm:pt modelId="{B042146F-9285-4D94-96E7-2A646B0ACD9B}" type="pres">
      <dgm:prSet presAssocID="{3994F4AD-C344-485E-8F8E-93622EF45F04}" presName="linNode" presStyleCnt="0"/>
      <dgm:spPr/>
    </dgm:pt>
    <dgm:pt modelId="{38E830AB-7B8C-4C6C-9E69-4725A263F0CE}" type="pres">
      <dgm:prSet presAssocID="{3994F4AD-C344-485E-8F8E-93622EF45F0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0CE26-E590-4426-89EB-1546EF27A0BA}" type="pres">
      <dgm:prSet presAssocID="{3994F4AD-C344-485E-8F8E-93622EF45F0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DC2785-5EFF-49C2-A328-D4F641C78FFE}" type="presOf" srcId="{235D7BDD-7B2C-4B47-A54B-FF093280BEB0}" destId="{3E4A0DCC-8855-4E9E-9909-866ECA068EB9}" srcOrd="0" destOrd="0" presId="urn:microsoft.com/office/officeart/2005/8/layout/vList6"/>
    <dgm:cxn modelId="{49C76E05-8AF4-4CD1-9CC7-325CB6F5E89C}" type="presOf" srcId="{14BEACFB-CCAF-4500-B6A1-8056F88B6BE9}" destId="{1FA89C79-DE5C-4C69-A95E-4FDEE91803C3}" srcOrd="0" destOrd="0" presId="urn:microsoft.com/office/officeart/2005/8/layout/vList6"/>
    <dgm:cxn modelId="{925FEF66-C3DF-47A4-A628-DDACA418BBE9}" srcId="{3994F4AD-C344-485E-8F8E-93622EF45F04}" destId="{E21431A2-8600-4A99-BEA5-8FDA6A5C4CCB}" srcOrd="0" destOrd="0" parTransId="{62BC324C-07E4-4409-967B-451F3CEFD14B}" sibTransId="{43F8A299-6913-43E4-AD69-FF9655F64A62}"/>
    <dgm:cxn modelId="{46751DAC-1771-44D2-A35A-72382F1A9B69}" type="presOf" srcId="{E21431A2-8600-4A99-BEA5-8FDA6A5C4CCB}" destId="{3D70CE26-E590-4426-89EB-1546EF27A0BA}" srcOrd="0" destOrd="0" presId="urn:microsoft.com/office/officeart/2005/8/layout/vList6"/>
    <dgm:cxn modelId="{992B84C6-717F-4C6B-876A-F1187599457C}" type="presOf" srcId="{71D783DF-3628-4061-BE10-8146DC2635DD}" destId="{535A4474-66CA-4357-BEF6-1FCF2060FFED}" srcOrd="0" destOrd="0" presId="urn:microsoft.com/office/officeart/2005/8/layout/vList6"/>
    <dgm:cxn modelId="{67D4B265-42A4-4B46-A0CD-5A163959A4F7}" type="presOf" srcId="{102D0950-EBD0-4797-8C73-5E48FE4CE76A}" destId="{F329325C-90FF-4E96-9F0B-3A4EA9549945}" srcOrd="0" destOrd="0" presId="urn:microsoft.com/office/officeart/2005/8/layout/vList6"/>
    <dgm:cxn modelId="{A5CF9BAF-8F7E-4236-8291-FB5F49BD8873}" srcId="{14BEACFB-CCAF-4500-B6A1-8056F88B6BE9}" destId="{3994F4AD-C344-485E-8F8E-93622EF45F04}" srcOrd="2" destOrd="0" parTransId="{18E79961-94A5-4D94-99FC-B57ABF515B50}" sibTransId="{FA5866BA-92F5-4321-840C-B6AFFE5B8AE6}"/>
    <dgm:cxn modelId="{319CD2F3-3F4D-49F6-84B6-919BD7B1FC3C}" srcId="{9438A8F8-FFC8-41DD-96B9-29E06C56BC06}" destId="{235D7BDD-7B2C-4B47-A54B-FF093280BEB0}" srcOrd="0" destOrd="0" parTransId="{EDFC0D79-BEED-4DA5-80FB-E212AF3790BE}" sibTransId="{933C2999-5D8E-474A-A114-C9E168577084}"/>
    <dgm:cxn modelId="{F0CD4F90-96A5-4A92-9776-790AA1A767C6}" srcId="{14BEACFB-CCAF-4500-B6A1-8056F88B6BE9}" destId="{71D783DF-3628-4061-BE10-8146DC2635DD}" srcOrd="0" destOrd="0" parTransId="{5D7E32E4-264C-4AB6-AB33-9C1EA0760D51}" sibTransId="{DDDA3116-FE19-42A6-80BA-4A641A11CCB3}"/>
    <dgm:cxn modelId="{13A08701-600F-45D0-A8D0-3FBA36C2A54A}" type="presOf" srcId="{3994F4AD-C344-485E-8F8E-93622EF45F04}" destId="{38E830AB-7B8C-4C6C-9E69-4725A263F0CE}" srcOrd="0" destOrd="0" presId="urn:microsoft.com/office/officeart/2005/8/layout/vList6"/>
    <dgm:cxn modelId="{357CFCA2-225D-4F31-A20C-E132922FA57E}" srcId="{71D783DF-3628-4061-BE10-8146DC2635DD}" destId="{102D0950-EBD0-4797-8C73-5E48FE4CE76A}" srcOrd="0" destOrd="0" parTransId="{CE7AED37-8D0E-4C76-88DD-5140CEE826AD}" sibTransId="{54CDDC13-C3E4-4DFC-B0AE-BEDECF5533A4}"/>
    <dgm:cxn modelId="{0D846006-ACF7-42F1-A997-027F123DDDF9}" srcId="{14BEACFB-CCAF-4500-B6A1-8056F88B6BE9}" destId="{9438A8F8-FFC8-41DD-96B9-29E06C56BC06}" srcOrd="1" destOrd="0" parTransId="{4D93D0AE-90E7-4660-B444-E87F7DD99CB9}" sibTransId="{A4F7138B-B0A8-46C4-AD01-1478E50FB34E}"/>
    <dgm:cxn modelId="{03642187-7938-4C8C-AC5A-B13D404BF41B}" type="presOf" srcId="{9438A8F8-FFC8-41DD-96B9-29E06C56BC06}" destId="{E2DCBDE4-C092-49B2-BE47-11EA7903DC6E}" srcOrd="0" destOrd="0" presId="urn:microsoft.com/office/officeart/2005/8/layout/vList6"/>
    <dgm:cxn modelId="{EC81838A-819E-4B27-AD5E-6BF8320C493A}" type="presParOf" srcId="{1FA89C79-DE5C-4C69-A95E-4FDEE91803C3}" destId="{60AC852F-BCB3-4289-9D0B-8E297811D7EB}" srcOrd="0" destOrd="0" presId="urn:microsoft.com/office/officeart/2005/8/layout/vList6"/>
    <dgm:cxn modelId="{2935DB8A-4558-4DEB-994E-483E673D4367}" type="presParOf" srcId="{60AC852F-BCB3-4289-9D0B-8E297811D7EB}" destId="{535A4474-66CA-4357-BEF6-1FCF2060FFED}" srcOrd="0" destOrd="0" presId="urn:microsoft.com/office/officeart/2005/8/layout/vList6"/>
    <dgm:cxn modelId="{B0918325-7DE0-4146-998E-A6E4B0E49CB0}" type="presParOf" srcId="{60AC852F-BCB3-4289-9D0B-8E297811D7EB}" destId="{F329325C-90FF-4E96-9F0B-3A4EA9549945}" srcOrd="1" destOrd="0" presId="urn:microsoft.com/office/officeart/2005/8/layout/vList6"/>
    <dgm:cxn modelId="{F3CBCFD0-8910-4740-B80D-3005E634607A}" type="presParOf" srcId="{1FA89C79-DE5C-4C69-A95E-4FDEE91803C3}" destId="{AAED3F08-45A9-495E-9405-410F861BE92D}" srcOrd="1" destOrd="0" presId="urn:microsoft.com/office/officeart/2005/8/layout/vList6"/>
    <dgm:cxn modelId="{B6A09D9B-7C7E-4CC4-87DF-1D8D7471F5C9}" type="presParOf" srcId="{1FA89C79-DE5C-4C69-A95E-4FDEE91803C3}" destId="{406B2970-8409-4384-B205-C5FD368ACE65}" srcOrd="2" destOrd="0" presId="urn:microsoft.com/office/officeart/2005/8/layout/vList6"/>
    <dgm:cxn modelId="{764E3D7A-ED2E-4104-9E2E-1BC62119710B}" type="presParOf" srcId="{406B2970-8409-4384-B205-C5FD368ACE65}" destId="{E2DCBDE4-C092-49B2-BE47-11EA7903DC6E}" srcOrd="0" destOrd="0" presId="urn:microsoft.com/office/officeart/2005/8/layout/vList6"/>
    <dgm:cxn modelId="{0AC3B5FC-8986-43FE-B5E5-4B4E5FF1E742}" type="presParOf" srcId="{406B2970-8409-4384-B205-C5FD368ACE65}" destId="{3E4A0DCC-8855-4E9E-9909-866ECA068EB9}" srcOrd="1" destOrd="0" presId="urn:microsoft.com/office/officeart/2005/8/layout/vList6"/>
    <dgm:cxn modelId="{CC2978E8-4F99-47C5-8759-B32A13999C66}" type="presParOf" srcId="{1FA89C79-DE5C-4C69-A95E-4FDEE91803C3}" destId="{8EE826A5-510D-4CEE-86FE-FE35EA3C6AF0}" srcOrd="3" destOrd="0" presId="urn:microsoft.com/office/officeart/2005/8/layout/vList6"/>
    <dgm:cxn modelId="{C76F960B-DCC9-4EE4-93EB-B5F8D6BE68F5}" type="presParOf" srcId="{1FA89C79-DE5C-4C69-A95E-4FDEE91803C3}" destId="{B042146F-9285-4D94-96E7-2A646B0ACD9B}" srcOrd="4" destOrd="0" presId="urn:microsoft.com/office/officeart/2005/8/layout/vList6"/>
    <dgm:cxn modelId="{5AB4F9F0-E2AC-4BA4-AB0E-19DB97C4BD28}" type="presParOf" srcId="{B042146F-9285-4D94-96E7-2A646B0ACD9B}" destId="{38E830AB-7B8C-4C6C-9E69-4725A263F0CE}" srcOrd="0" destOrd="0" presId="urn:microsoft.com/office/officeart/2005/8/layout/vList6"/>
    <dgm:cxn modelId="{B65F13F8-7691-4777-A5B2-54948886B8C3}" type="presParOf" srcId="{B042146F-9285-4D94-96E7-2A646B0ACD9B}" destId="{3D70CE26-E590-4426-89EB-1546EF27A0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EACFB-CCAF-4500-B6A1-8056F88B6BE9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783DF-3628-4061-BE10-8146DC2635D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AUDIT TRAIL</a:t>
          </a:r>
          <a:endParaRPr lang="en-US" dirty="0"/>
        </a:p>
      </dgm:t>
    </dgm:pt>
    <dgm:pt modelId="{5D7E32E4-264C-4AB6-AB33-9C1EA0760D51}" type="parTrans" cxnId="{F0CD4F90-96A5-4A92-9776-790AA1A767C6}">
      <dgm:prSet/>
      <dgm:spPr/>
      <dgm:t>
        <a:bodyPr/>
        <a:lstStyle/>
        <a:p>
          <a:endParaRPr lang="en-US"/>
        </a:p>
      </dgm:t>
    </dgm:pt>
    <dgm:pt modelId="{DDDA3116-FE19-42A6-80BA-4A641A11CCB3}" type="sibTrans" cxnId="{F0CD4F90-96A5-4A92-9776-790AA1A767C6}">
      <dgm:prSet/>
      <dgm:spPr/>
      <dgm:t>
        <a:bodyPr/>
        <a:lstStyle/>
        <a:p>
          <a:endParaRPr lang="en-US"/>
        </a:p>
      </dgm:t>
    </dgm:pt>
    <dgm:pt modelId="{102D0950-EBD0-4797-8C73-5E48FE4CE76A}">
      <dgm:prSet phldrT="[Text]" custT="1"/>
      <dgm:spPr/>
      <dgm:t>
        <a:bodyPr/>
        <a:lstStyle/>
        <a:p>
          <a:r>
            <a:rPr lang="en-US" sz="2000" dirty="0" smtClean="0"/>
            <a:t>This option need to be activated to keep a track on user’s activity.</a:t>
          </a:r>
          <a:endParaRPr lang="en-US" sz="2000" dirty="0"/>
        </a:p>
      </dgm:t>
    </dgm:pt>
    <dgm:pt modelId="{CE7AED37-8D0E-4C76-88DD-5140CEE826AD}" type="parTrans" cxnId="{357CFCA2-225D-4F31-A20C-E132922FA57E}">
      <dgm:prSet/>
      <dgm:spPr/>
      <dgm:t>
        <a:bodyPr/>
        <a:lstStyle/>
        <a:p>
          <a:endParaRPr lang="en-US"/>
        </a:p>
      </dgm:t>
    </dgm:pt>
    <dgm:pt modelId="{54CDDC13-C3E4-4DFC-B0AE-BEDECF5533A4}" type="sibTrans" cxnId="{357CFCA2-225D-4F31-A20C-E132922FA57E}">
      <dgm:prSet/>
      <dgm:spPr/>
      <dgm:t>
        <a:bodyPr/>
        <a:lstStyle/>
        <a:p>
          <a:endParaRPr lang="en-US"/>
        </a:p>
      </dgm:t>
    </dgm:pt>
    <dgm:pt modelId="{9438A8F8-FFC8-41DD-96B9-29E06C56BC06}">
      <dgm:prSet phldrT="[Text]"/>
      <dgm:spPr/>
      <dgm:t>
        <a:bodyPr/>
        <a:lstStyle/>
        <a:p>
          <a:r>
            <a:rPr lang="en-US" dirty="0" smtClean="0"/>
            <a:t>FILE MOVEMENT REGISTERS</a:t>
          </a:r>
          <a:endParaRPr lang="en-US" dirty="0"/>
        </a:p>
      </dgm:t>
    </dgm:pt>
    <dgm:pt modelId="{4D93D0AE-90E7-4660-B444-E87F7DD99CB9}" type="parTrans" cxnId="{0D846006-ACF7-42F1-A997-027F123DDDF9}">
      <dgm:prSet/>
      <dgm:spPr/>
      <dgm:t>
        <a:bodyPr/>
        <a:lstStyle/>
        <a:p>
          <a:endParaRPr lang="en-US"/>
        </a:p>
      </dgm:t>
    </dgm:pt>
    <dgm:pt modelId="{A4F7138B-B0A8-46C4-AD01-1478E50FB34E}" type="sibTrans" cxnId="{0D846006-ACF7-42F1-A997-027F123DDDF9}">
      <dgm:prSet/>
      <dgm:spPr/>
      <dgm:t>
        <a:bodyPr/>
        <a:lstStyle/>
        <a:p>
          <a:endParaRPr lang="en-US"/>
        </a:p>
      </dgm:t>
    </dgm:pt>
    <dgm:pt modelId="{3994F4AD-C344-485E-8F8E-93622EF45F04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BACK BUTTON</a:t>
          </a:r>
          <a:endParaRPr lang="en-US" dirty="0"/>
        </a:p>
      </dgm:t>
    </dgm:pt>
    <dgm:pt modelId="{18E79961-94A5-4D94-99FC-B57ABF515B50}" type="parTrans" cxnId="{A5CF9BAF-8F7E-4236-8291-FB5F49BD8873}">
      <dgm:prSet/>
      <dgm:spPr/>
      <dgm:t>
        <a:bodyPr/>
        <a:lstStyle/>
        <a:p>
          <a:endParaRPr lang="en-US"/>
        </a:p>
      </dgm:t>
    </dgm:pt>
    <dgm:pt modelId="{FA5866BA-92F5-4321-840C-B6AFFE5B8AE6}" type="sibTrans" cxnId="{A5CF9BAF-8F7E-4236-8291-FB5F49BD8873}">
      <dgm:prSet/>
      <dgm:spPr/>
      <dgm:t>
        <a:bodyPr/>
        <a:lstStyle/>
        <a:p>
          <a:endParaRPr lang="en-US"/>
        </a:p>
      </dgm:t>
    </dgm:pt>
    <dgm:pt modelId="{235D7BDD-7B2C-4B47-A54B-FF093280BEB0}">
      <dgm:prSet phldrT="[Text]" custT="1"/>
      <dgm:spPr/>
      <dgm:t>
        <a:bodyPr/>
        <a:lstStyle/>
        <a:p>
          <a:r>
            <a:rPr lang="en-US" sz="2000" dirty="0" smtClean="0"/>
            <a:t>Not necessary.</a:t>
          </a:r>
          <a:endParaRPr lang="en-US" sz="2000" dirty="0"/>
        </a:p>
      </dgm:t>
    </dgm:pt>
    <dgm:pt modelId="{933C2999-5D8E-474A-A114-C9E168577084}" type="sibTrans" cxnId="{319CD2F3-3F4D-49F6-84B6-919BD7B1FC3C}">
      <dgm:prSet/>
      <dgm:spPr/>
      <dgm:t>
        <a:bodyPr/>
        <a:lstStyle/>
        <a:p>
          <a:endParaRPr lang="en-US"/>
        </a:p>
      </dgm:t>
    </dgm:pt>
    <dgm:pt modelId="{EDFC0D79-BEED-4DA5-80FB-E212AF3790BE}" type="parTrans" cxnId="{319CD2F3-3F4D-49F6-84B6-919BD7B1FC3C}">
      <dgm:prSet/>
      <dgm:spPr/>
      <dgm:t>
        <a:bodyPr/>
        <a:lstStyle/>
        <a:p>
          <a:endParaRPr lang="en-US"/>
        </a:p>
      </dgm:t>
    </dgm:pt>
    <dgm:pt modelId="{E21431A2-8600-4A99-BEA5-8FDA6A5C4CCB}">
      <dgm:prSet custT="1"/>
      <dgm:spPr/>
      <dgm:t>
        <a:bodyPr/>
        <a:lstStyle/>
        <a:p>
          <a:r>
            <a:rPr lang="en-US" sz="2000" dirty="0" smtClean="0"/>
            <a:t>Should not be given on Screens to each and every users.</a:t>
          </a:r>
          <a:endParaRPr lang="en-US" sz="2000" dirty="0"/>
        </a:p>
      </dgm:t>
    </dgm:pt>
    <dgm:pt modelId="{62BC324C-07E4-4409-967B-451F3CEFD14B}" type="parTrans" cxnId="{925FEF66-C3DF-47A4-A628-DDACA418BBE9}">
      <dgm:prSet/>
      <dgm:spPr/>
      <dgm:t>
        <a:bodyPr/>
        <a:lstStyle/>
        <a:p>
          <a:endParaRPr lang="en-US"/>
        </a:p>
      </dgm:t>
    </dgm:pt>
    <dgm:pt modelId="{43F8A299-6913-43E4-AD69-FF9655F64A62}" type="sibTrans" cxnId="{925FEF66-C3DF-47A4-A628-DDACA418BBE9}">
      <dgm:prSet/>
      <dgm:spPr/>
      <dgm:t>
        <a:bodyPr/>
        <a:lstStyle/>
        <a:p>
          <a:endParaRPr lang="en-US"/>
        </a:p>
      </dgm:t>
    </dgm:pt>
    <dgm:pt modelId="{1FA89C79-DE5C-4C69-A95E-4FDEE91803C3}" type="pres">
      <dgm:prSet presAssocID="{14BEACFB-CCAF-4500-B6A1-8056F88B6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AC852F-BCB3-4289-9D0B-8E297811D7EB}" type="pres">
      <dgm:prSet presAssocID="{71D783DF-3628-4061-BE10-8146DC2635DD}" presName="linNode" presStyleCnt="0"/>
      <dgm:spPr/>
    </dgm:pt>
    <dgm:pt modelId="{535A4474-66CA-4357-BEF6-1FCF2060FFED}" type="pres">
      <dgm:prSet presAssocID="{71D783DF-3628-4061-BE10-8146DC2635DD}" presName="parentShp" presStyleLbl="node1" presStyleIdx="0" presStyleCnt="3" custLinFactNeighborY="4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9325C-90FF-4E96-9F0B-3A4EA9549945}" type="pres">
      <dgm:prSet presAssocID="{71D783DF-3628-4061-BE10-8146DC2635D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D3F08-45A9-495E-9405-410F861BE92D}" type="pres">
      <dgm:prSet presAssocID="{DDDA3116-FE19-42A6-80BA-4A641A11CCB3}" presName="spacing" presStyleCnt="0"/>
      <dgm:spPr/>
    </dgm:pt>
    <dgm:pt modelId="{406B2970-8409-4384-B205-C5FD368ACE65}" type="pres">
      <dgm:prSet presAssocID="{9438A8F8-FFC8-41DD-96B9-29E06C56BC06}" presName="linNode" presStyleCnt="0"/>
      <dgm:spPr/>
    </dgm:pt>
    <dgm:pt modelId="{E2DCBDE4-C092-49B2-BE47-11EA7903DC6E}" type="pres">
      <dgm:prSet presAssocID="{9438A8F8-FFC8-41DD-96B9-29E06C56BC0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A0DCC-8855-4E9E-9909-866ECA068EB9}" type="pres">
      <dgm:prSet presAssocID="{9438A8F8-FFC8-41DD-96B9-29E06C56BC0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826A5-510D-4CEE-86FE-FE35EA3C6AF0}" type="pres">
      <dgm:prSet presAssocID="{A4F7138B-B0A8-46C4-AD01-1478E50FB34E}" presName="spacing" presStyleCnt="0"/>
      <dgm:spPr/>
    </dgm:pt>
    <dgm:pt modelId="{B042146F-9285-4D94-96E7-2A646B0ACD9B}" type="pres">
      <dgm:prSet presAssocID="{3994F4AD-C344-485E-8F8E-93622EF45F04}" presName="linNode" presStyleCnt="0"/>
      <dgm:spPr/>
    </dgm:pt>
    <dgm:pt modelId="{38E830AB-7B8C-4C6C-9E69-4725A263F0CE}" type="pres">
      <dgm:prSet presAssocID="{3994F4AD-C344-485E-8F8E-93622EF45F0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0CE26-E590-4426-89EB-1546EF27A0BA}" type="pres">
      <dgm:prSet presAssocID="{3994F4AD-C344-485E-8F8E-93622EF45F0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53733-A661-4716-9016-B499FA657A04}" type="presOf" srcId="{235D7BDD-7B2C-4B47-A54B-FF093280BEB0}" destId="{3E4A0DCC-8855-4E9E-9909-866ECA068EB9}" srcOrd="0" destOrd="0" presId="urn:microsoft.com/office/officeart/2005/8/layout/vList6"/>
    <dgm:cxn modelId="{723E777C-AD5A-4C94-856B-59A4D48AC46B}" type="presOf" srcId="{71D783DF-3628-4061-BE10-8146DC2635DD}" destId="{535A4474-66CA-4357-BEF6-1FCF2060FFED}" srcOrd="0" destOrd="0" presId="urn:microsoft.com/office/officeart/2005/8/layout/vList6"/>
    <dgm:cxn modelId="{25D52D50-8E3F-4CD1-B61E-4D4F629685CF}" type="presOf" srcId="{14BEACFB-CCAF-4500-B6A1-8056F88B6BE9}" destId="{1FA89C79-DE5C-4C69-A95E-4FDEE91803C3}" srcOrd="0" destOrd="0" presId="urn:microsoft.com/office/officeart/2005/8/layout/vList6"/>
    <dgm:cxn modelId="{925FEF66-C3DF-47A4-A628-DDACA418BBE9}" srcId="{3994F4AD-C344-485E-8F8E-93622EF45F04}" destId="{E21431A2-8600-4A99-BEA5-8FDA6A5C4CCB}" srcOrd="0" destOrd="0" parTransId="{62BC324C-07E4-4409-967B-451F3CEFD14B}" sibTransId="{43F8A299-6913-43E4-AD69-FF9655F64A62}"/>
    <dgm:cxn modelId="{65C7CCD9-D279-4030-B318-71581DA79F93}" type="presOf" srcId="{3994F4AD-C344-485E-8F8E-93622EF45F04}" destId="{38E830AB-7B8C-4C6C-9E69-4725A263F0CE}" srcOrd="0" destOrd="0" presId="urn:microsoft.com/office/officeart/2005/8/layout/vList6"/>
    <dgm:cxn modelId="{A5CF9BAF-8F7E-4236-8291-FB5F49BD8873}" srcId="{14BEACFB-CCAF-4500-B6A1-8056F88B6BE9}" destId="{3994F4AD-C344-485E-8F8E-93622EF45F04}" srcOrd="2" destOrd="0" parTransId="{18E79961-94A5-4D94-99FC-B57ABF515B50}" sibTransId="{FA5866BA-92F5-4321-840C-B6AFFE5B8AE6}"/>
    <dgm:cxn modelId="{F0CD4F90-96A5-4A92-9776-790AA1A767C6}" srcId="{14BEACFB-CCAF-4500-B6A1-8056F88B6BE9}" destId="{71D783DF-3628-4061-BE10-8146DC2635DD}" srcOrd="0" destOrd="0" parTransId="{5D7E32E4-264C-4AB6-AB33-9C1EA0760D51}" sibTransId="{DDDA3116-FE19-42A6-80BA-4A641A11CCB3}"/>
    <dgm:cxn modelId="{319CD2F3-3F4D-49F6-84B6-919BD7B1FC3C}" srcId="{9438A8F8-FFC8-41DD-96B9-29E06C56BC06}" destId="{235D7BDD-7B2C-4B47-A54B-FF093280BEB0}" srcOrd="0" destOrd="0" parTransId="{EDFC0D79-BEED-4DA5-80FB-E212AF3790BE}" sibTransId="{933C2999-5D8E-474A-A114-C9E168577084}"/>
    <dgm:cxn modelId="{357CFCA2-225D-4F31-A20C-E132922FA57E}" srcId="{71D783DF-3628-4061-BE10-8146DC2635DD}" destId="{102D0950-EBD0-4797-8C73-5E48FE4CE76A}" srcOrd="0" destOrd="0" parTransId="{CE7AED37-8D0E-4C76-88DD-5140CEE826AD}" sibTransId="{54CDDC13-C3E4-4DFC-B0AE-BEDECF5533A4}"/>
    <dgm:cxn modelId="{0D846006-ACF7-42F1-A997-027F123DDDF9}" srcId="{14BEACFB-CCAF-4500-B6A1-8056F88B6BE9}" destId="{9438A8F8-FFC8-41DD-96B9-29E06C56BC06}" srcOrd="1" destOrd="0" parTransId="{4D93D0AE-90E7-4660-B444-E87F7DD99CB9}" sibTransId="{A4F7138B-B0A8-46C4-AD01-1478E50FB34E}"/>
    <dgm:cxn modelId="{6F08724E-3CD9-4531-ADA8-4BDC7EA3C3CF}" type="presOf" srcId="{102D0950-EBD0-4797-8C73-5E48FE4CE76A}" destId="{F329325C-90FF-4E96-9F0B-3A4EA9549945}" srcOrd="0" destOrd="0" presId="urn:microsoft.com/office/officeart/2005/8/layout/vList6"/>
    <dgm:cxn modelId="{1573D89F-B0A2-4D76-AA38-5652779BAF72}" type="presOf" srcId="{E21431A2-8600-4A99-BEA5-8FDA6A5C4CCB}" destId="{3D70CE26-E590-4426-89EB-1546EF27A0BA}" srcOrd="0" destOrd="0" presId="urn:microsoft.com/office/officeart/2005/8/layout/vList6"/>
    <dgm:cxn modelId="{892132F3-46B4-419A-AADD-973989ACA8BC}" type="presOf" srcId="{9438A8F8-FFC8-41DD-96B9-29E06C56BC06}" destId="{E2DCBDE4-C092-49B2-BE47-11EA7903DC6E}" srcOrd="0" destOrd="0" presId="urn:microsoft.com/office/officeart/2005/8/layout/vList6"/>
    <dgm:cxn modelId="{208E5D92-1F59-4C23-B43A-254659C45314}" type="presParOf" srcId="{1FA89C79-DE5C-4C69-A95E-4FDEE91803C3}" destId="{60AC852F-BCB3-4289-9D0B-8E297811D7EB}" srcOrd="0" destOrd="0" presId="urn:microsoft.com/office/officeart/2005/8/layout/vList6"/>
    <dgm:cxn modelId="{1E211FFE-5398-4D90-8BC4-964989A65128}" type="presParOf" srcId="{60AC852F-BCB3-4289-9D0B-8E297811D7EB}" destId="{535A4474-66CA-4357-BEF6-1FCF2060FFED}" srcOrd="0" destOrd="0" presId="urn:microsoft.com/office/officeart/2005/8/layout/vList6"/>
    <dgm:cxn modelId="{E1D33479-F603-4C2B-8AD7-9BF35D13C2A1}" type="presParOf" srcId="{60AC852F-BCB3-4289-9D0B-8E297811D7EB}" destId="{F329325C-90FF-4E96-9F0B-3A4EA9549945}" srcOrd="1" destOrd="0" presId="urn:microsoft.com/office/officeart/2005/8/layout/vList6"/>
    <dgm:cxn modelId="{BE04DAC0-2BEE-4A20-8C8D-92AE4B7ACEF8}" type="presParOf" srcId="{1FA89C79-DE5C-4C69-A95E-4FDEE91803C3}" destId="{AAED3F08-45A9-495E-9405-410F861BE92D}" srcOrd="1" destOrd="0" presId="urn:microsoft.com/office/officeart/2005/8/layout/vList6"/>
    <dgm:cxn modelId="{F3E9B818-CE51-417E-9136-325791559115}" type="presParOf" srcId="{1FA89C79-DE5C-4C69-A95E-4FDEE91803C3}" destId="{406B2970-8409-4384-B205-C5FD368ACE65}" srcOrd="2" destOrd="0" presId="urn:microsoft.com/office/officeart/2005/8/layout/vList6"/>
    <dgm:cxn modelId="{DDDB1BC8-8B3F-41FB-9662-759D95FA6300}" type="presParOf" srcId="{406B2970-8409-4384-B205-C5FD368ACE65}" destId="{E2DCBDE4-C092-49B2-BE47-11EA7903DC6E}" srcOrd="0" destOrd="0" presId="urn:microsoft.com/office/officeart/2005/8/layout/vList6"/>
    <dgm:cxn modelId="{EB243679-9C4B-4941-BB70-8B70D7CC76FC}" type="presParOf" srcId="{406B2970-8409-4384-B205-C5FD368ACE65}" destId="{3E4A0DCC-8855-4E9E-9909-866ECA068EB9}" srcOrd="1" destOrd="0" presId="urn:microsoft.com/office/officeart/2005/8/layout/vList6"/>
    <dgm:cxn modelId="{B7B88982-1B46-43B5-898A-27227F90F363}" type="presParOf" srcId="{1FA89C79-DE5C-4C69-A95E-4FDEE91803C3}" destId="{8EE826A5-510D-4CEE-86FE-FE35EA3C6AF0}" srcOrd="3" destOrd="0" presId="urn:microsoft.com/office/officeart/2005/8/layout/vList6"/>
    <dgm:cxn modelId="{A7E5A114-408F-4FFA-8BC2-1D5FD17049A1}" type="presParOf" srcId="{1FA89C79-DE5C-4C69-A95E-4FDEE91803C3}" destId="{B042146F-9285-4D94-96E7-2A646B0ACD9B}" srcOrd="4" destOrd="0" presId="urn:microsoft.com/office/officeart/2005/8/layout/vList6"/>
    <dgm:cxn modelId="{025AB3E4-C183-402E-83F1-2FC949A1D40A}" type="presParOf" srcId="{B042146F-9285-4D94-96E7-2A646B0ACD9B}" destId="{38E830AB-7B8C-4C6C-9E69-4725A263F0CE}" srcOrd="0" destOrd="0" presId="urn:microsoft.com/office/officeart/2005/8/layout/vList6"/>
    <dgm:cxn modelId="{1D4ABB37-AC1B-4DC7-B382-7D2C197B67BE}" type="presParOf" srcId="{B042146F-9285-4D94-96E7-2A646B0ACD9B}" destId="{3D70CE26-E590-4426-89EB-1546EF27A0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303466-E061-4341-B9AA-A20BFABD41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5F63C-E83F-4AF5-8818-C1A57D487818}">
      <dgm:prSet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Integrated functionality &amp; Interoperability.</a:t>
          </a:r>
        </a:p>
      </dgm:t>
    </dgm:pt>
    <dgm:pt modelId="{FCA6A5E4-12B8-4733-B6B9-65BD57DFC349}" type="parTrans" cxnId="{B4158D44-DA82-44AA-AD9E-0CCF02374EB6}">
      <dgm:prSet/>
      <dgm:spPr/>
      <dgm:t>
        <a:bodyPr/>
        <a:lstStyle/>
        <a:p>
          <a:endParaRPr lang="en-US"/>
        </a:p>
      </dgm:t>
    </dgm:pt>
    <dgm:pt modelId="{5A28625A-9825-43B0-A75D-F49536444B74}" type="sibTrans" cxnId="{B4158D44-DA82-44AA-AD9E-0CCF02374EB6}">
      <dgm:prSet/>
      <dgm:spPr/>
      <dgm:t>
        <a:bodyPr/>
        <a:lstStyle/>
        <a:p>
          <a:endParaRPr lang="en-US"/>
        </a:p>
      </dgm:t>
    </dgm:pt>
    <dgm:pt modelId="{FE263639-FD8E-4319-AE91-E847C1ADCF0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Easy to customize as per our needs.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0976F7C-66BE-45DE-84D3-FAA1DE53F62C}" type="parTrans" cxnId="{E7793185-F06A-4FEC-B4DC-231BECC3E25A}">
      <dgm:prSet/>
      <dgm:spPr/>
      <dgm:t>
        <a:bodyPr/>
        <a:lstStyle/>
        <a:p>
          <a:endParaRPr lang="en-US"/>
        </a:p>
      </dgm:t>
    </dgm:pt>
    <dgm:pt modelId="{33128869-4745-461B-B6BA-6412156D603A}" type="sibTrans" cxnId="{E7793185-F06A-4FEC-B4DC-231BECC3E25A}">
      <dgm:prSet/>
      <dgm:spPr/>
      <dgm:t>
        <a:bodyPr/>
        <a:lstStyle/>
        <a:p>
          <a:endParaRPr lang="en-US"/>
        </a:p>
      </dgm:t>
    </dgm:pt>
    <dgm:pt modelId="{9D7DFC9B-E484-4437-8343-7B7F8A76D38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Shortcut keyboard features.</a:t>
          </a:r>
        </a:p>
      </dgm:t>
    </dgm:pt>
    <dgm:pt modelId="{E6534661-1436-491C-8CB4-AFC93473C870}" type="parTrans" cxnId="{85A58295-5AEF-4F48-AFBB-C445A14F5A6F}">
      <dgm:prSet/>
      <dgm:spPr/>
      <dgm:t>
        <a:bodyPr/>
        <a:lstStyle/>
        <a:p>
          <a:endParaRPr lang="en-US"/>
        </a:p>
      </dgm:t>
    </dgm:pt>
    <dgm:pt modelId="{62C882CA-22CC-43CA-AD26-0332B346F928}" type="sibTrans" cxnId="{85A58295-5AEF-4F48-AFBB-C445A14F5A6F}">
      <dgm:prSet/>
      <dgm:spPr/>
      <dgm:t>
        <a:bodyPr/>
        <a:lstStyle/>
        <a:p>
          <a:endParaRPr lang="en-US"/>
        </a:p>
      </dgm:t>
    </dgm:pt>
    <dgm:pt modelId="{1527B829-5D54-472F-A5AB-819AEC031527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Support for maximum hospital procedures</a:t>
          </a:r>
          <a:r>
            <a:rPr lang="en-US" dirty="0" smtClean="0"/>
            <a:t>.</a:t>
          </a:r>
        </a:p>
      </dgm:t>
    </dgm:pt>
    <dgm:pt modelId="{1A7F5EB5-C3E0-47ED-86B3-BD52DE39FE82}" type="parTrans" cxnId="{0CDB12A2-741F-430B-B3D7-3830B779F234}">
      <dgm:prSet/>
      <dgm:spPr/>
      <dgm:t>
        <a:bodyPr/>
        <a:lstStyle/>
        <a:p>
          <a:endParaRPr lang="en-US"/>
        </a:p>
      </dgm:t>
    </dgm:pt>
    <dgm:pt modelId="{5B834D9F-4430-4D34-8F27-830AB585B1EF}" type="sibTrans" cxnId="{0CDB12A2-741F-430B-B3D7-3830B779F234}">
      <dgm:prSet/>
      <dgm:spPr/>
      <dgm:t>
        <a:bodyPr/>
        <a:lstStyle/>
        <a:p>
          <a:endParaRPr lang="en-US"/>
        </a:p>
      </dgm:t>
    </dgm:pt>
    <dgm:pt modelId="{3A227097-DBA5-4B03-96A1-C71BCA6ED40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Integrated</a:t>
          </a:r>
          <a:r>
            <a:rPr lang="en-US" dirty="0" smtClean="0"/>
            <a:t> 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with Auto lab Analyzers &amp; Time Accounting system</a:t>
          </a:r>
          <a:r>
            <a:rPr lang="en-US" dirty="0" smtClean="0"/>
            <a:t>.</a:t>
          </a:r>
        </a:p>
      </dgm:t>
    </dgm:pt>
    <dgm:pt modelId="{2E67DD31-618F-4842-B1E9-E9E54B14EA92}" type="parTrans" cxnId="{5A15BBD5-84E8-4855-8615-83AFF5859C3D}">
      <dgm:prSet/>
      <dgm:spPr/>
      <dgm:t>
        <a:bodyPr/>
        <a:lstStyle/>
        <a:p>
          <a:endParaRPr lang="en-US"/>
        </a:p>
      </dgm:t>
    </dgm:pt>
    <dgm:pt modelId="{F5A022C0-9509-4E1A-AD5A-4A09D2F2C4FB}" type="sibTrans" cxnId="{5A15BBD5-84E8-4855-8615-83AFF5859C3D}">
      <dgm:prSet/>
      <dgm:spPr/>
      <dgm:t>
        <a:bodyPr/>
        <a:lstStyle/>
        <a:p>
          <a:endParaRPr lang="en-US"/>
        </a:p>
      </dgm:t>
    </dgm:pt>
    <dgm:pt modelId="{CD444983-DF2B-4903-8A6C-E1720D8A694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Statistical Reports &amp; MIS reports.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67CDF034-6931-4361-8396-3AC2C03FA72F}" type="parTrans" cxnId="{0F48E682-2C24-4C9D-AC09-61FC80D2A418}">
      <dgm:prSet/>
      <dgm:spPr/>
      <dgm:t>
        <a:bodyPr/>
        <a:lstStyle/>
        <a:p>
          <a:endParaRPr lang="en-US"/>
        </a:p>
      </dgm:t>
    </dgm:pt>
    <dgm:pt modelId="{683E8C7C-B629-4C92-9192-F4A6B4F7F839}" type="sibTrans" cxnId="{0F48E682-2C24-4C9D-AC09-61FC80D2A418}">
      <dgm:prSet/>
      <dgm:spPr/>
      <dgm:t>
        <a:bodyPr/>
        <a:lstStyle/>
        <a:p>
          <a:endParaRPr lang="en-US"/>
        </a:p>
      </dgm:t>
    </dgm:pt>
    <dgm:pt modelId="{F92DDB88-C28D-433E-B2C2-495C807D7EE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GUI.</a:t>
          </a:r>
        </a:p>
      </dgm:t>
    </dgm:pt>
    <dgm:pt modelId="{94A8061B-6EC5-44DC-8EDD-2E00D976E3B4}" type="parTrans" cxnId="{7B35B53F-2E33-419C-BE34-F0A36EE8FED8}">
      <dgm:prSet/>
      <dgm:spPr/>
      <dgm:t>
        <a:bodyPr/>
        <a:lstStyle/>
        <a:p>
          <a:endParaRPr lang="en-US"/>
        </a:p>
      </dgm:t>
    </dgm:pt>
    <dgm:pt modelId="{77CAEE1F-C88C-46DC-81C6-FB6AE0F9BBBA}" type="sibTrans" cxnId="{7B35B53F-2E33-419C-BE34-F0A36EE8FED8}">
      <dgm:prSet/>
      <dgm:spPr/>
      <dgm:t>
        <a:bodyPr/>
        <a:lstStyle/>
        <a:p>
          <a:endParaRPr lang="en-US"/>
        </a:p>
      </dgm:t>
    </dgm:pt>
    <dgm:pt modelId="{030246CF-CEC2-46F1-9ABB-F1B8E649B86B}" type="pres">
      <dgm:prSet presAssocID="{A7303466-E061-4341-B9AA-A20BFABD41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C7955F-54AB-481A-948B-34CE3334FED9}" type="pres">
      <dgm:prSet presAssocID="{FE263639-FD8E-4319-AE91-E847C1ADCF0D}" presName="parentLin" presStyleCnt="0"/>
      <dgm:spPr/>
    </dgm:pt>
    <dgm:pt modelId="{DED17F4E-BEF1-41B7-A102-C00DC0488B48}" type="pres">
      <dgm:prSet presAssocID="{FE263639-FD8E-4319-AE91-E847C1ADCF0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FABE429-0CF0-4115-845B-F67289714F54}" type="pres">
      <dgm:prSet presAssocID="{FE263639-FD8E-4319-AE91-E847C1ADCF0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D4ACA-BDF2-42BC-9739-5B66AC0408E5}" type="pres">
      <dgm:prSet presAssocID="{FE263639-FD8E-4319-AE91-E847C1ADCF0D}" presName="negativeSpace" presStyleCnt="0"/>
      <dgm:spPr/>
    </dgm:pt>
    <dgm:pt modelId="{58AA8072-0DC3-45C7-A635-08275C68BF52}" type="pres">
      <dgm:prSet presAssocID="{FE263639-FD8E-4319-AE91-E847C1ADCF0D}" presName="childText" presStyleLbl="conFgAcc1" presStyleIdx="0" presStyleCnt="7">
        <dgm:presLayoutVars>
          <dgm:bulletEnabled val="1"/>
        </dgm:presLayoutVars>
      </dgm:prSet>
      <dgm:spPr/>
    </dgm:pt>
    <dgm:pt modelId="{60851AB9-B1F5-4612-BE6C-78C5637CC4C0}" type="pres">
      <dgm:prSet presAssocID="{33128869-4745-461B-B6BA-6412156D603A}" presName="spaceBetweenRectangles" presStyleCnt="0"/>
      <dgm:spPr/>
    </dgm:pt>
    <dgm:pt modelId="{4F2CC149-6CEB-4D18-8C9D-C94AAF1FF9B8}" type="pres">
      <dgm:prSet presAssocID="{7DB5F63C-E83F-4AF5-8818-C1A57D487818}" presName="parentLin" presStyleCnt="0"/>
      <dgm:spPr/>
    </dgm:pt>
    <dgm:pt modelId="{C7B93468-B150-4C5B-90F5-E8467172C26B}" type="pres">
      <dgm:prSet presAssocID="{7DB5F63C-E83F-4AF5-8818-C1A57D48781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8F17C42-2BEE-4ADC-888E-8100DB3C38B9}" type="pres">
      <dgm:prSet presAssocID="{7DB5F63C-E83F-4AF5-8818-C1A57D48781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49B63-6E38-41C4-AEB4-9EBC6A4E53DD}" type="pres">
      <dgm:prSet presAssocID="{7DB5F63C-E83F-4AF5-8818-C1A57D487818}" presName="negativeSpace" presStyleCnt="0"/>
      <dgm:spPr/>
    </dgm:pt>
    <dgm:pt modelId="{D333C936-2EB8-4EFE-A3E8-5EEFBB4CBD42}" type="pres">
      <dgm:prSet presAssocID="{7DB5F63C-E83F-4AF5-8818-C1A57D487818}" presName="childText" presStyleLbl="conFgAcc1" presStyleIdx="1" presStyleCnt="7">
        <dgm:presLayoutVars>
          <dgm:bulletEnabled val="1"/>
        </dgm:presLayoutVars>
      </dgm:prSet>
      <dgm:spPr/>
    </dgm:pt>
    <dgm:pt modelId="{98D06218-A626-4F5E-BB8A-2650BCB0D926}" type="pres">
      <dgm:prSet presAssocID="{5A28625A-9825-43B0-A75D-F49536444B74}" presName="spaceBetweenRectangles" presStyleCnt="0"/>
      <dgm:spPr/>
    </dgm:pt>
    <dgm:pt modelId="{ACA9A9DE-4A41-4672-B111-CAB9F99DEA1F}" type="pres">
      <dgm:prSet presAssocID="{3A227097-DBA5-4B03-96A1-C71BCA6ED40E}" presName="parentLin" presStyleCnt="0"/>
      <dgm:spPr/>
    </dgm:pt>
    <dgm:pt modelId="{9F21A014-2662-4BDA-9C15-6D5882F1B7B2}" type="pres">
      <dgm:prSet presAssocID="{3A227097-DBA5-4B03-96A1-C71BCA6ED40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8F4653C9-BE23-4B2B-8DB1-10FCDA45EC0B}" type="pres">
      <dgm:prSet presAssocID="{3A227097-DBA5-4B03-96A1-C71BCA6ED40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65BC0-1499-4EAB-B090-D187A5FA73FD}" type="pres">
      <dgm:prSet presAssocID="{3A227097-DBA5-4B03-96A1-C71BCA6ED40E}" presName="negativeSpace" presStyleCnt="0"/>
      <dgm:spPr/>
    </dgm:pt>
    <dgm:pt modelId="{959E62D5-267A-415D-BE16-B381073F08B2}" type="pres">
      <dgm:prSet presAssocID="{3A227097-DBA5-4B03-96A1-C71BCA6ED40E}" presName="childText" presStyleLbl="conFgAcc1" presStyleIdx="2" presStyleCnt="7">
        <dgm:presLayoutVars>
          <dgm:bulletEnabled val="1"/>
        </dgm:presLayoutVars>
      </dgm:prSet>
      <dgm:spPr/>
    </dgm:pt>
    <dgm:pt modelId="{10953298-31B5-4048-A248-0D3048E06582}" type="pres">
      <dgm:prSet presAssocID="{F5A022C0-9509-4E1A-AD5A-4A09D2F2C4FB}" presName="spaceBetweenRectangles" presStyleCnt="0"/>
      <dgm:spPr/>
    </dgm:pt>
    <dgm:pt modelId="{33249546-00DB-437D-9317-24B9017406C1}" type="pres">
      <dgm:prSet presAssocID="{1527B829-5D54-472F-A5AB-819AEC031527}" presName="parentLin" presStyleCnt="0"/>
      <dgm:spPr/>
    </dgm:pt>
    <dgm:pt modelId="{F6373E40-F220-460D-BDED-5FD7EEA566C1}" type="pres">
      <dgm:prSet presAssocID="{1527B829-5D54-472F-A5AB-819AEC031527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199CAB9D-023E-4308-9A32-BAA5F1DFE37A}" type="pres">
      <dgm:prSet presAssocID="{1527B829-5D54-472F-A5AB-819AEC03152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34598-CE89-4AFB-8CFE-123315F91E3C}" type="pres">
      <dgm:prSet presAssocID="{1527B829-5D54-472F-A5AB-819AEC031527}" presName="negativeSpace" presStyleCnt="0"/>
      <dgm:spPr/>
    </dgm:pt>
    <dgm:pt modelId="{8ACE2E99-5915-4E6C-96D0-D09B471EA65D}" type="pres">
      <dgm:prSet presAssocID="{1527B829-5D54-472F-A5AB-819AEC031527}" presName="childText" presStyleLbl="conFgAcc1" presStyleIdx="3" presStyleCnt="7">
        <dgm:presLayoutVars>
          <dgm:bulletEnabled val="1"/>
        </dgm:presLayoutVars>
      </dgm:prSet>
      <dgm:spPr/>
    </dgm:pt>
    <dgm:pt modelId="{40913A7C-44D7-4399-97C0-CF2B7A15E6C6}" type="pres">
      <dgm:prSet presAssocID="{5B834D9F-4430-4D34-8F27-830AB585B1EF}" presName="spaceBetweenRectangles" presStyleCnt="0"/>
      <dgm:spPr/>
    </dgm:pt>
    <dgm:pt modelId="{ABE86F9C-3CD4-4485-A520-142C6B54BE81}" type="pres">
      <dgm:prSet presAssocID="{9D7DFC9B-E484-4437-8343-7B7F8A76D382}" presName="parentLin" presStyleCnt="0"/>
      <dgm:spPr/>
    </dgm:pt>
    <dgm:pt modelId="{A8FCBE51-B210-4A09-A91B-A94A814B1B24}" type="pres">
      <dgm:prSet presAssocID="{9D7DFC9B-E484-4437-8343-7B7F8A76D382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AE3CF2F6-5CB2-447B-A67F-4EEC410ED072}" type="pres">
      <dgm:prSet presAssocID="{9D7DFC9B-E484-4437-8343-7B7F8A76D38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C2F0A-8D0A-46BB-B292-CBD7065C39A0}" type="pres">
      <dgm:prSet presAssocID="{9D7DFC9B-E484-4437-8343-7B7F8A76D382}" presName="negativeSpace" presStyleCnt="0"/>
      <dgm:spPr/>
    </dgm:pt>
    <dgm:pt modelId="{CFB89BCF-CEB8-461D-BFA2-6941D32CAA79}" type="pres">
      <dgm:prSet presAssocID="{9D7DFC9B-E484-4437-8343-7B7F8A76D382}" presName="childText" presStyleLbl="conFgAcc1" presStyleIdx="4" presStyleCnt="7">
        <dgm:presLayoutVars>
          <dgm:bulletEnabled val="1"/>
        </dgm:presLayoutVars>
      </dgm:prSet>
      <dgm:spPr/>
    </dgm:pt>
    <dgm:pt modelId="{92676AFA-ADBB-4C56-B786-2A6564D501E0}" type="pres">
      <dgm:prSet presAssocID="{62C882CA-22CC-43CA-AD26-0332B346F928}" presName="spaceBetweenRectangles" presStyleCnt="0"/>
      <dgm:spPr/>
    </dgm:pt>
    <dgm:pt modelId="{D1CB2EE6-A8F6-4492-9B1E-9344BC5028E8}" type="pres">
      <dgm:prSet presAssocID="{F92DDB88-C28D-433E-B2C2-495C807D7EE9}" presName="parentLin" presStyleCnt="0"/>
      <dgm:spPr/>
    </dgm:pt>
    <dgm:pt modelId="{4B4DB13C-30FA-45D2-81BE-415FCCFC715D}" type="pres">
      <dgm:prSet presAssocID="{F92DDB88-C28D-433E-B2C2-495C807D7EE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7FF0A44D-FAA1-4CA9-A99A-8B8C106A0A6D}" type="pres">
      <dgm:prSet presAssocID="{F92DDB88-C28D-433E-B2C2-495C807D7EE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5DA73-70FC-4F5A-A301-5B6ED33EAB9C}" type="pres">
      <dgm:prSet presAssocID="{F92DDB88-C28D-433E-B2C2-495C807D7EE9}" presName="negativeSpace" presStyleCnt="0"/>
      <dgm:spPr/>
    </dgm:pt>
    <dgm:pt modelId="{2DA7A4D5-A283-4BF4-8183-1D5BDBD219E5}" type="pres">
      <dgm:prSet presAssocID="{F92DDB88-C28D-433E-B2C2-495C807D7EE9}" presName="childText" presStyleLbl="conFgAcc1" presStyleIdx="5" presStyleCnt="7">
        <dgm:presLayoutVars>
          <dgm:bulletEnabled val="1"/>
        </dgm:presLayoutVars>
      </dgm:prSet>
      <dgm:spPr/>
    </dgm:pt>
    <dgm:pt modelId="{8A898B53-7E09-4B76-8248-077397BE662D}" type="pres">
      <dgm:prSet presAssocID="{77CAEE1F-C88C-46DC-81C6-FB6AE0F9BBBA}" presName="spaceBetweenRectangles" presStyleCnt="0"/>
      <dgm:spPr/>
    </dgm:pt>
    <dgm:pt modelId="{7B0EAE1B-7939-44F3-B419-8B28C1E5E800}" type="pres">
      <dgm:prSet presAssocID="{CD444983-DF2B-4903-8A6C-E1720D8A6940}" presName="parentLin" presStyleCnt="0"/>
      <dgm:spPr/>
    </dgm:pt>
    <dgm:pt modelId="{AD2BFBB1-5B3B-4DE9-83BE-F3D1452B2634}" type="pres">
      <dgm:prSet presAssocID="{CD444983-DF2B-4903-8A6C-E1720D8A6940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18EC2F47-5B40-4BDA-8AB3-B611ABC99AEB}" type="pres">
      <dgm:prSet presAssocID="{CD444983-DF2B-4903-8A6C-E1720D8A694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78E67-4A0E-45DC-997A-A0490E4AC8B4}" type="pres">
      <dgm:prSet presAssocID="{CD444983-DF2B-4903-8A6C-E1720D8A6940}" presName="negativeSpace" presStyleCnt="0"/>
      <dgm:spPr/>
    </dgm:pt>
    <dgm:pt modelId="{5402E4AB-5D00-41F0-93F5-7AF1C463E566}" type="pres">
      <dgm:prSet presAssocID="{CD444983-DF2B-4903-8A6C-E1720D8A694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CDB12A2-741F-430B-B3D7-3830B779F234}" srcId="{A7303466-E061-4341-B9AA-A20BFABD41F3}" destId="{1527B829-5D54-472F-A5AB-819AEC031527}" srcOrd="3" destOrd="0" parTransId="{1A7F5EB5-C3E0-47ED-86B3-BD52DE39FE82}" sibTransId="{5B834D9F-4430-4D34-8F27-830AB585B1EF}"/>
    <dgm:cxn modelId="{F0D1E2AD-0D43-41D0-9A26-710859B45DFC}" type="presOf" srcId="{FE263639-FD8E-4319-AE91-E847C1ADCF0D}" destId="{DED17F4E-BEF1-41B7-A102-C00DC0488B48}" srcOrd="0" destOrd="0" presId="urn:microsoft.com/office/officeart/2005/8/layout/list1"/>
    <dgm:cxn modelId="{75BAD987-A3DB-47B4-AA6B-355A8A7F8258}" type="presOf" srcId="{3A227097-DBA5-4B03-96A1-C71BCA6ED40E}" destId="{8F4653C9-BE23-4B2B-8DB1-10FCDA45EC0B}" srcOrd="1" destOrd="0" presId="urn:microsoft.com/office/officeart/2005/8/layout/list1"/>
    <dgm:cxn modelId="{55829FE8-4DBE-479F-B5D6-20D8688FDD28}" type="presOf" srcId="{F92DDB88-C28D-433E-B2C2-495C807D7EE9}" destId="{7FF0A44D-FAA1-4CA9-A99A-8B8C106A0A6D}" srcOrd="1" destOrd="0" presId="urn:microsoft.com/office/officeart/2005/8/layout/list1"/>
    <dgm:cxn modelId="{190D5803-5EC8-4BB9-A688-E70E0732F419}" type="presOf" srcId="{7DB5F63C-E83F-4AF5-8818-C1A57D487818}" destId="{C7B93468-B150-4C5B-90F5-E8467172C26B}" srcOrd="0" destOrd="0" presId="urn:microsoft.com/office/officeart/2005/8/layout/list1"/>
    <dgm:cxn modelId="{0F48E682-2C24-4C9D-AC09-61FC80D2A418}" srcId="{A7303466-E061-4341-B9AA-A20BFABD41F3}" destId="{CD444983-DF2B-4903-8A6C-E1720D8A6940}" srcOrd="6" destOrd="0" parTransId="{67CDF034-6931-4361-8396-3AC2C03FA72F}" sibTransId="{683E8C7C-B629-4C92-9192-F4A6B4F7F839}"/>
    <dgm:cxn modelId="{792FBF5D-1862-4024-94BD-0AEF0D43A096}" type="presOf" srcId="{1527B829-5D54-472F-A5AB-819AEC031527}" destId="{199CAB9D-023E-4308-9A32-BAA5F1DFE37A}" srcOrd="1" destOrd="0" presId="urn:microsoft.com/office/officeart/2005/8/layout/list1"/>
    <dgm:cxn modelId="{E7793185-F06A-4FEC-B4DC-231BECC3E25A}" srcId="{A7303466-E061-4341-B9AA-A20BFABD41F3}" destId="{FE263639-FD8E-4319-AE91-E847C1ADCF0D}" srcOrd="0" destOrd="0" parTransId="{80976F7C-66BE-45DE-84D3-FAA1DE53F62C}" sibTransId="{33128869-4745-461B-B6BA-6412156D603A}"/>
    <dgm:cxn modelId="{1C07AE2F-41CF-4BF9-83AB-53AB7C9EBE02}" type="presOf" srcId="{F92DDB88-C28D-433E-B2C2-495C807D7EE9}" destId="{4B4DB13C-30FA-45D2-81BE-415FCCFC715D}" srcOrd="0" destOrd="0" presId="urn:microsoft.com/office/officeart/2005/8/layout/list1"/>
    <dgm:cxn modelId="{E08DC211-F40E-4AB8-8C2F-1767FEC2E768}" type="presOf" srcId="{9D7DFC9B-E484-4437-8343-7B7F8A76D382}" destId="{AE3CF2F6-5CB2-447B-A67F-4EEC410ED072}" srcOrd="1" destOrd="0" presId="urn:microsoft.com/office/officeart/2005/8/layout/list1"/>
    <dgm:cxn modelId="{C76EC0E8-8E45-45E9-A336-DBFEED4CDA32}" type="presOf" srcId="{1527B829-5D54-472F-A5AB-819AEC031527}" destId="{F6373E40-F220-460D-BDED-5FD7EEA566C1}" srcOrd="0" destOrd="0" presId="urn:microsoft.com/office/officeart/2005/8/layout/list1"/>
    <dgm:cxn modelId="{B71A31B9-41B1-4084-B1FF-CA4014522D4D}" type="presOf" srcId="{3A227097-DBA5-4B03-96A1-C71BCA6ED40E}" destId="{9F21A014-2662-4BDA-9C15-6D5882F1B7B2}" srcOrd="0" destOrd="0" presId="urn:microsoft.com/office/officeart/2005/8/layout/list1"/>
    <dgm:cxn modelId="{B801CA00-10EE-4C37-B87C-2467D08D2B60}" type="presOf" srcId="{A7303466-E061-4341-B9AA-A20BFABD41F3}" destId="{030246CF-CEC2-46F1-9ABB-F1B8E649B86B}" srcOrd="0" destOrd="0" presId="urn:microsoft.com/office/officeart/2005/8/layout/list1"/>
    <dgm:cxn modelId="{85A58295-5AEF-4F48-AFBB-C445A14F5A6F}" srcId="{A7303466-E061-4341-B9AA-A20BFABD41F3}" destId="{9D7DFC9B-E484-4437-8343-7B7F8A76D382}" srcOrd="4" destOrd="0" parTransId="{E6534661-1436-491C-8CB4-AFC93473C870}" sibTransId="{62C882CA-22CC-43CA-AD26-0332B346F928}"/>
    <dgm:cxn modelId="{DAC2A866-05C0-4B00-8895-D29B89D9657E}" type="presOf" srcId="{CD444983-DF2B-4903-8A6C-E1720D8A6940}" destId="{AD2BFBB1-5B3B-4DE9-83BE-F3D1452B2634}" srcOrd="0" destOrd="0" presId="urn:microsoft.com/office/officeart/2005/8/layout/list1"/>
    <dgm:cxn modelId="{92AA3232-0612-445A-BDEC-2454B69F983C}" type="presOf" srcId="{7DB5F63C-E83F-4AF5-8818-C1A57D487818}" destId="{88F17C42-2BEE-4ADC-888E-8100DB3C38B9}" srcOrd="1" destOrd="0" presId="urn:microsoft.com/office/officeart/2005/8/layout/list1"/>
    <dgm:cxn modelId="{31A3C81E-3616-49CB-B2EC-7E8C297A1055}" type="presOf" srcId="{9D7DFC9B-E484-4437-8343-7B7F8A76D382}" destId="{A8FCBE51-B210-4A09-A91B-A94A814B1B24}" srcOrd="0" destOrd="0" presId="urn:microsoft.com/office/officeart/2005/8/layout/list1"/>
    <dgm:cxn modelId="{5A15BBD5-84E8-4855-8615-83AFF5859C3D}" srcId="{A7303466-E061-4341-B9AA-A20BFABD41F3}" destId="{3A227097-DBA5-4B03-96A1-C71BCA6ED40E}" srcOrd="2" destOrd="0" parTransId="{2E67DD31-618F-4842-B1E9-E9E54B14EA92}" sibTransId="{F5A022C0-9509-4E1A-AD5A-4A09D2F2C4FB}"/>
    <dgm:cxn modelId="{7B35B53F-2E33-419C-BE34-F0A36EE8FED8}" srcId="{A7303466-E061-4341-B9AA-A20BFABD41F3}" destId="{F92DDB88-C28D-433E-B2C2-495C807D7EE9}" srcOrd="5" destOrd="0" parTransId="{94A8061B-6EC5-44DC-8EDD-2E00D976E3B4}" sibTransId="{77CAEE1F-C88C-46DC-81C6-FB6AE0F9BBBA}"/>
    <dgm:cxn modelId="{6AD43DF6-42C3-42E9-9B14-50182E9B835F}" type="presOf" srcId="{FE263639-FD8E-4319-AE91-E847C1ADCF0D}" destId="{9FABE429-0CF0-4115-845B-F67289714F54}" srcOrd="1" destOrd="0" presId="urn:microsoft.com/office/officeart/2005/8/layout/list1"/>
    <dgm:cxn modelId="{B4158D44-DA82-44AA-AD9E-0CCF02374EB6}" srcId="{A7303466-E061-4341-B9AA-A20BFABD41F3}" destId="{7DB5F63C-E83F-4AF5-8818-C1A57D487818}" srcOrd="1" destOrd="0" parTransId="{FCA6A5E4-12B8-4733-B6B9-65BD57DFC349}" sibTransId="{5A28625A-9825-43B0-A75D-F49536444B74}"/>
    <dgm:cxn modelId="{ACE3A084-F521-4C0E-8E09-C08EDC6251AA}" type="presOf" srcId="{CD444983-DF2B-4903-8A6C-E1720D8A6940}" destId="{18EC2F47-5B40-4BDA-8AB3-B611ABC99AEB}" srcOrd="1" destOrd="0" presId="urn:microsoft.com/office/officeart/2005/8/layout/list1"/>
    <dgm:cxn modelId="{E4A627C7-7114-41E0-B653-86F2151049A0}" type="presParOf" srcId="{030246CF-CEC2-46F1-9ABB-F1B8E649B86B}" destId="{74C7955F-54AB-481A-948B-34CE3334FED9}" srcOrd="0" destOrd="0" presId="urn:microsoft.com/office/officeart/2005/8/layout/list1"/>
    <dgm:cxn modelId="{38B2B40F-59FE-4990-96F1-F9F579934208}" type="presParOf" srcId="{74C7955F-54AB-481A-948B-34CE3334FED9}" destId="{DED17F4E-BEF1-41B7-A102-C00DC0488B48}" srcOrd="0" destOrd="0" presId="urn:microsoft.com/office/officeart/2005/8/layout/list1"/>
    <dgm:cxn modelId="{9E767177-4AAB-4B36-A5EA-D7E83D638CA7}" type="presParOf" srcId="{74C7955F-54AB-481A-948B-34CE3334FED9}" destId="{9FABE429-0CF0-4115-845B-F67289714F54}" srcOrd="1" destOrd="0" presId="urn:microsoft.com/office/officeart/2005/8/layout/list1"/>
    <dgm:cxn modelId="{72A77410-D4DA-4D6B-AFCD-4CF47E76623F}" type="presParOf" srcId="{030246CF-CEC2-46F1-9ABB-F1B8E649B86B}" destId="{9B6D4ACA-BDF2-42BC-9739-5B66AC0408E5}" srcOrd="1" destOrd="0" presId="urn:microsoft.com/office/officeart/2005/8/layout/list1"/>
    <dgm:cxn modelId="{8C1867BC-B2A3-41D6-A7C8-E858EB0A958D}" type="presParOf" srcId="{030246CF-CEC2-46F1-9ABB-F1B8E649B86B}" destId="{58AA8072-0DC3-45C7-A635-08275C68BF52}" srcOrd="2" destOrd="0" presId="urn:microsoft.com/office/officeart/2005/8/layout/list1"/>
    <dgm:cxn modelId="{8A9470C5-7DA4-4F56-9FCE-A90094F61E38}" type="presParOf" srcId="{030246CF-CEC2-46F1-9ABB-F1B8E649B86B}" destId="{60851AB9-B1F5-4612-BE6C-78C5637CC4C0}" srcOrd="3" destOrd="0" presId="urn:microsoft.com/office/officeart/2005/8/layout/list1"/>
    <dgm:cxn modelId="{30054BD7-2714-4FD4-9C75-0FF09C3CD54E}" type="presParOf" srcId="{030246CF-CEC2-46F1-9ABB-F1B8E649B86B}" destId="{4F2CC149-6CEB-4D18-8C9D-C94AAF1FF9B8}" srcOrd="4" destOrd="0" presId="urn:microsoft.com/office/officeart/2005/8/layout/list1"/>
    <dgm:cxn modelId="{F1BD7DF7-AB30-4D65-A0C1-DD14D0006781}" type="presParOf" srcId="{4F2CC149-6CEB-4D18-8C9D-C94AAF1FF9B8}" destId="{C7B93468-B150-4C5B-90F5-E8467172C26B}" srcOrd="0" destOrd="0" presId="urn:microsoft.com/office/officeart/2005/8/layout/list1"/>
    <dgm:cxn modelId="{6F0EE647-5316-4756-B652-7A2FBF9E7826}" type="presParOf" srcId="{4F2CC149-6CEB-4D18-8C9D-C94AAF1FF9B8}" destId="{88F17C42-2BEE-4ADC-888E-8100DB3C38B9}" srcOrd="1" destOrd="0" presId="urn:microsoft.com/office/officeart/2005/8/layout/list1"/>
    <dgm:cxn modelId="{166DB55E-50E0-4C40-8241-9CD8189EFF7B}" type="presParOf" srcId="{030246CF-CEC2-46F1-9ABB-F1B8E649B86B}" destId="{91449B63-6E38-41C4-AEB4-9EBC6A4E53DD}" srcOrd="5" destOrd="0" presId="urn:microsoft.com/office/officeart/2005/8/layout/list1"/>
    <dgm:cxn modelId="{DE33DB36-8576-4E35-988C-448236E36D91}" type="presParOf" srcId="{030246CF-CEC2-46F1-9ABB-F1B8E649B86B}" destId="{D333C936-2EB8-4EFE-A3E8-5EEFBB4CBD42}" srcOrd="6" destOrd="0" presId="urn:microsoft.com/office/officeart/2005/8/layout/list1"/>
    <dgm:cxn modelId="{A1BF5BFB-221B-41AD-839B-6528CBB9A8AF}" type="presParOf" srcId="{030246CF-CEC2-46F1-9ABB-F1B8E649B86B}" destId="{98D06218-A626-4F5E-BB8A-2650BCB0D926}" srcOrd="7" destOrd="0" presId="urn:microsoft.com/office/officeart/2005/8/layout/list1"/>
    <dgm:cxn modelId="{49DB2716-D747-4C66-8F5B-826B9CB40E6E}" type="presParOf" srcId="{030246CF-CEC2-46F1-9ABB-F1B8E649B86B}" destId="{ACA9A9DE-4A41-4672-B111-CAB9F99DEA1F}" srcOrd="8" destOrd="0" presId="urn:microsoft.com/office/officeart/2005/8/layout/list1"/>
    <dgm:cxn modelId="{356CD563-F8D9-46BE-8335-05EF819C8BA9}" type="presParOf" srcId="{ACA9A9DE-4A41-4672-B111-CAB9F99DEA1F}" destId="{9F21A014-2662-4BDA-9C15-6D5882F1B7B2}" srcOrd="0" destOrd="0" presId="urn:microsoft.com/office/officeart/2005/8/layout/list1"/>
    <dgm:cxn modelId="{B927E85E-2FC2-4190-AAD3-12D792859A3F}" type="presParOf" srcId="{ACA9A9DE-4A41-4672-B111-CAB9F99DEA1F}" destId="{8F4653C9-BE23-4B2B-8DB1-10FCDA45EC0B}" srcOrd="1" destOrd="0" presId="urn:microsoft.com/office/officeart/2005/8/layout/list1"/>
    <dgm:cxn modelId="{534DE39B-814B-4359-A03D-9D03EEB9650C}" type="presParOf" srcId="{030246CF-CEC2-46F1-9ABB-F1B8E649B86B}" destId="{36565BC0-1499-4EAB-B090-D187A5FA73FD}" srcOrd="9" destOrd="0" presId="urn:microsoft.com/office/officeart/2005/8/layout/list1"/>
    <dgm:cxn modelId="{EB7B4283-A872-4FD9-A568-4CBC61C0007D}" type="presParOf" srcId="{030246CF-CEC2-46F1-9ABB-F1B8E649B86B}" destId="{959E62D5-267A-415D-BE16-B381073F08B2}" srcOrd="10" destOrd="0" presId="urn:microsoft.com/office/officeart/2005/8/layout/list1"/>
    <dgm:cxn modelId="{F81EA6C8-B72E-4198-A878-1DD029EBED76}" type="presParOf" srcId="{030246CF-CEC2-46F1-9ABB-F1B8E649B86B}" destId="{10953298-31B5-4048-A248-0D3048E06582}" srcOrd="11" destOrd="0" presId="urn:microsoft.com/office/officeart/2005/8/layout/list1"/>
    <dgm:cxn modelId="{85546EE6-D945-43AF-A4E9-6DDCC584DC0B}" type="presParOf" srcId="{030246CF-CEC2-46F1-9ABB-F1B8E649B86B}" destId="{33249546-00DB-437D-9317-24B9017406C1}" srcOrd="12" destOrd="0" presId="urn:microsoft.com/office/officeart/2005/8/layout/list1"/>
    <dgm:cxn modelId="{4014B531-44A4-4CC7-A7DB-C9F2EBDC4283}" type="presParOf" srcId="{33249546-00DB-437D-9317-24B9017406C1}" destId="{F6373E40-F220-460D-BDED-5FD7EEA566C1}" srcOrd="0" destOrd="0" presId="urn:microsoft.com/office/officeart/2005/8/layout/list1"/>
    <dgm:cxn modelId="{826C1FD8-4B5E-425F-BA05-478F3477A8FC}" type="presParOf" srcId="{33249546-00DB-437D-9317-24B9017406C1}" destId="{199CAB9D-023E-4308-9A32-BAA5F1DFE37A}" srcOrd="1" destOrd="0" presId="urn:microsoft.com/office/officeart/2005/8/layout/list1"/>
    <dgm:cxn modelId="{2729621A-5FA0-49BD-A49A-4484AD161937}" type="presParOf" srcId="{030246CF-CEC2-46F1-9ABB-F1B8E649B86B}" destId="{38834598-CE89-4AFB-8CFE-123315F91E3C}" srcOrd="13" destOrd="0" presId="urn:microsoft.com/office/officeart/2005/8/layout/list1"/>
    <dgm:cxn modelId="{A96E5A1D-9ABE-48B6-A95B-53836BD68FCF}" type="presParOf" srcId="{030246CF-CEC2-46F1-9ABB-F1B8E649B86B}" destId="{8ACE2E99-5915-4E6C-96D0-D09B471EA65D}" srcOrd="14" destOrd="0" presId="urn:microsoft.com/office/officeart/2005/8/layout/list1"/>
    <dgm:cxn modelId="{C735D2B5-9751-416D-8D9D-4467A324C97E}" type="presParOf" srcId="{030246CF-CEC2-46F1-9ABB-F1B8E649B86B}" destId="{40913A7C-44D7-4399-97C0-CF2B7A15E6C6}" srcOrd="15" destOrd="0" presId="urn:microsoft.com/office/officeart/2005/8/layout/list1"/>
    <dgm:cxn modelId="{4291D16F-C3C9-41E9-A24B-63C377E185E2}" type="presParOf" srcId="{030246CF-CEC2-46F1-9ABB-F1B8E649B86B}" destId="{ABE86F9C-3CD4-4485-A520-142C6B54BE81}" srcOrd="16" destOrd="0" presId="urn:microsoft.com/office/officeart/2005/8/layout/list1"/>
    <dgm:cxn modelId="{2FD254E6-B73D-4901-B7AB-D0C414AE01E1}" type="presParOf" srcId="{ABE86F9C-3CD4-4485-A520-142C6B54BE81}" destId="{A8FCBE51-B210-4A09-A91B-A94A814B1B24}" srcOrd="0" destOrd="0" presId="urn:microsoft.com/office/officeart/2005/8/layout/list1"/>
    <dgm:cxn modelId="{2E44CD5D-F679-4F7A-94B4-31905773FDE8}" type="presParOf" srcId="{ABE86F9C-3CD4-4485-A520-142C6B54BE81}" destId="{AE3CF2F6-5CB2-447B-A67F-4EEC410ED072}" srcOrd="1" destOrd="0" presId="urn:microsoft.com/office/officeart/2005/8/layout/list1"/>
    <dgm:cxn modelId="{D81C205A-B21B-4D7F-8394-BD1B61A855CB}" type="presParOf" srcId="{030246CF-CEC2-46F1-9ABB-F1B8E649B86B}" destId="{721C2F0A-8D0A-46BB-B292-CBD7065C39A0}" srcOrd="17" destOrd="0" presId="urn:microsoft.com/office/officeart/2005/8/layout/list1"/>
    <dgm:cxn modelId="{03364E3A-1554-46BE-A5CC-19003EBF3A6A}" type="presParOf" srcId="{030246CF-CEC2-46F1-9ABB-F1B8E649B86B}" destId="{CFB89BCF-CEB8-461D-BFA2-6941D32CAA79}" srcOrd="18" destOrd="0" presId="urn:microsoft.com/office/officeart/2005/8/layout/list1"/>
    <dgm:cxn modelId="{93B22B26-56F0-45DE-8858-ADEDC4C70F53}" type="presParOf" srcId="{030246CF-CEC2-46F1-9ABB-F1B8E649B86B}" destId="{92676AFA-ADBB-4C56-B786-2A6564D501E0}" srcOrd="19" destOrd="0" presId="urn:microsoft.com/office/officeart/2005/8/layout/list1"/>
    <dgm:cxn modelId="{340A4AC0-D1EE-4768-935A-9EFC082CB44A}" type="presParOf" srcId="{030246CF-CEC2-46F1-9ABB-F1B8E649B86B}" destId="{D1CB2EE6-A8F6-4492-9B1E-9344BC5028E8}" srcOrd="20" destOrd="0" presId="urn:microsoft.com/office/officeart/2005/8/layout/list1"/>
    <dgm:cxn modelId="{90040F6A-20E1-4D59-A364-CE09C566DB87}" type="presParOf" srcId="{D1CB2EE6-A8F6-4492-9B1E-9344BC5028E8}" destId="{4B4DB13C-30FA-45D2-81BE-415FCCFC715D}" srcOrd="0" destOrd="0" presId="urn:microsoft.com/office/officeart/2005/8/layout/list1"/>
    <dgm:cxn modelId="{6902BACE-6CFA-4301-94B9-731AFA869AF8}" type="presParOf" srcId="{D1CB2EE6-A8F6-4492-9B1E-9344BC5028E8}" destId="{7FF0A44D-FAA1-4CA9-A99A-8B8C106A0A6D}" srcOrd="1" destOrd="0" presId="urn:microsoft.com/office/officeart/2005/8/layout/list1"/>
    <dgm:cxn modelId="{2B7F47C2-8A4D-4DD2-8BF7-CF3C917FC1C1}" type="presParOf" srcId="{030246CF-CEC2-46F1-9ABB-F1B8E649B86B}" destId="{1D25DA73-70FC-4F5A-A301-5B6ED33EAB9C}" srcOrd="21" destOrd="0" presId="urn:microsoft.com/office/officeart/2005/8/layout/list1"/>
    <dgm:cxn modelId="{427D9DA1-124B-491B-AA0B-64E7F81C3EB5}" type="presParOf" srcId="{030246CF-CEC2-46F1-9ABB-F1B8E649B86B}" destId="{2DA7A4D5-A283-4BF4-8183-1D5BDBD219E5}" srcOrd="22" destOrd="0" presId="urn:microsoft.com/office/officeart/2005/8/layout/list1"/>
    <dgm:cxn modelId="{F121991A-AD0B-4269-9E50-6129118C8ADA}" type="presParOf" srcId="{030246CF-CEC2-46F1-9ABB-F1B8E649B86B}" destId="{8A898B53-7E09-4B76-8248-077397BE662D}" srcOrd="23" destOrd="0" presId="urn:microsoft.com/office/officeart/2005/8/layout/list1"/>
    <dgm:cxn modelId="{7A47F940-F50D-47F1-8DF5-1F569F5F6D4B}" type="presParOf" srcId="{030246CF-CEC2-46F1-9ABB-F1B8E649B86B}" destId="{7B0EAE1B-7939-44F3-B419-8B28C1E5E800}" srcOrd="24" destOrd="0" presId="urn:microsoft.com/office/officeart/2005/8/layout/list1"/>
    <dgm:cxn modelId="{27876B5E-D283-4BAA-99B9-31AF6AD200E2}" type="presParOf" srcId="{7B0EAE1B-7939-44F3-B419-8B28C1E5E800}" destId="{AD2BFBB1-5B3B-4DE9-83BE-F3D1452B2634}" srcOrd="0" destOrd="0" presId="urn:microsoft.com/office/officeart/2005/8/layout/list1"/>
    <dgm:cxn modelId="{9987B7B0-8890-4743-B533-A10CD09099C5}" type="presParOf" srcId="{7B0EAE1B-7939-44F3-B419-8B28C1E5E800}" destId="{18EC2F47-5B40-4BDA-8AB3-B611ABC99AEB}" srcOrd="1" destOrd="0" presId="urn:microsoft.com/office/officeart/2005/8/layout/list1"/>
    <dgm:cxn modelId="{CE924800-BD4B-4D6D-A54A-8593335DDDF8}" type="presParOf" srcId="{030246CF-CEC2-46F1-9ABB-F1B8E649B86B}" destId="{6E478E67-4A0E-45DC-997A-A0490E4AC8B4}" srcOrd="25" destOrd="0" presId="urn:microsoft.com/office/officeart/2005/8/layout/list1"/>
    <dgm:cxn modelId="{1DF443E1-1DDD-4EEC-908E-98E33930B990}" type="presParOf" srcId="{030246CF-CEC2-46F1-9ABB-F1B8E649B86B}" destId="{5402E4AB-5D00-41F0-93F5-7AF1C463E56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251BA-5F0F-4650-BCF8-43778A2ACF7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819E5-C646-498D-89A5-44D9CA114D1F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Phase wise  Approach – Non-Clinical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2D8C4BF9-A543-44BB-86D6-8323F01AE06A}" type="parTrans" cxnId="{C47BD915-160F-455D-9D94-52C970852797}">
      <dgm:prSet/>
      <dgm:spPr/>
      <dgm:t>
        <a:bodyPr/>
        <a:lstStyle/>
        <a:p>
          <a:endParaRPr lang="en-US"/>
        </a:p>
      </dgm:t>
    </dgm:pt>
    <dgm:pt modelId="{FF615D4D-B66C-4FA3-9E4F-B787FDA24AF4}" type="sibTrans" cxnId="{C47BD915-160F-455D-9D94-52C970852797}">
      <dgm:prSet/>
      <dgm:spPr/>
      <dgm:t>
        <a:bodyPr/>
        <a:lstStyle/>
        <a:p>
          <a:endParaRPr lang="en-US"/>
        </a:p>
      </dgm:t>
    </dgm:pt>
    <dgm:pt modelId="{DFB0CEA7-B07E-4C63-8932-49688033039B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Pilot study- Clinical part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67E0585C-104C-4D92-8F18-AFC5C25507DA}" type="parTrans" cxnId="{543B9649-D589-4363-9767-2917BD7E0D5A}">
      <dgm:prSet/>
      <dgm:spPr/>
      <dgm:t>
        <a:bodyPr/>
        <a:lstStyle/>
        <a:p>
          <a:endParaRPr lang="en-US"/>
        </a:p>
      </dgm:t>
    </dgm:pt>
    <dgm:pt modelId="{F7F15803-D610-4739-88DC-CAE5B13CC5FD}" type="sibTrans" cxnId="{543B9649-D589-4363-9767-2917BD7E0D5A}">
      <dgm:prSet/>
      <dgm:spPr/>
      <dgm:t>
        <a:bodyPr/>
        <a:lstStyle/>
        <a:p>
          <a:endParaRPr lang="en-US"/>
        </a:p>
      </dgm:t>
    </dgm:pt>
    <dgm:pt modelId="{3B35C21B-8C04-49E6-BF4F-5C7D334A1772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FASTER PACE- Electronic view of medical records in MRD deptt.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22D66B75-4379-47AD-AEF8-4A9156960222}" type="parTrans" cxnId="{E27B958E-209B-4397-BEAD-2A538B461E7B}">
      <dgm:prSet/>
      <dgm:spPr/>
      <dgm:t>
        <a:bodyPr/>
        <a:lstStyle/>
        <a:p>
          <a:endParaRPr lang="en-US"/>
        </a:p>
      </dgm:t>
    </dgm:pt>
    <dgm:pt modelId="{9AB20DDB-85E4-4626-835F-3DEBD8B51B96}" type="sibTrans" cxnId="{E27B958E-209B-4397-BEAD-2A538B461E7B}">
      <dgm:prSet/>
      <dgm:spPr/>
      <dgm:t>
        <a:bodyPr/>
        <a:lstStyle/>
        <a:p>
          <a:endParaRPr lang="en-US"/>
        </a:p>
      </dgm:t>
    </dgm:pt>
    <dgm:pt modelId="{9EE0ADAB-5706-4843-900C-54C673874B75}" type="pres">
      <dgm:prSet presAssocID="{FC6251BA-5F0F-4650-BCF8-43778A2ACF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2B47C-C524-4BEC-ACF1-47C77B08873E}" type="pres">
      <dgm:prSet presAssocID="{FC6251BA-5F0F-4650-BCF8-43778A2ACF72}" presName="dummyMaxCanvas" presStyleCnt="0">
        <dgm:presLayoutVars/>
      </dgm:prSet>
      <dgm:spPr/>
    </dgm:pt>
    <dgm:pt modelId="{25B19567-768A-4502-8CA1-FAEA2AE6EC67}" type="pres">
      <dgm:prSet presAssocID="{FC6251BA-5F0F-4650-BCF8-43778A2ACF7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BA1F2-732E-46F9-8F4D-96C84D0204E6}" type="pres">
      <dgm:prSet presAssocID="{FC6251BA-5F0F-4650-BCF8-43778A2ACF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F1A05-9FA2-424A-81B1-B1D3824F734D}" type="pres">
      <dgm:prSet presAssocID="{FC6251BA-5F0F-4650-BCF8-43778A2ACF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BA843-DFAC-48A4-91EF-E91F6C810171}" type="pres">
      <dgm:prSet presAssocID="{FC6251BA-5F0F-4650-BCF8-43778A2ACF7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AB281-83BE-45D9-88D4-D1D8E79050D3}" type="pres">
      <dgm:prSet presAssocID="{FC6251BA-5F0F-4650-BCF8-43778A2ACF7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E07E8-BD63-431D-BE6E-7500580E0848}" type="pres">
      <dgm:prSet presAssocID="{FC6251BA-5F0F-4650-BCF8-43778A2ACF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854E0-1754-470A-82AE-ABCE8CCB004A}" type="pres">
      <dgm:prSet presAssocID="{FC6251BA-5F0F-4650-BCF8-43778A2ACF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FCAD2-CA8E-4D92-8CC5-B3B683C27DC4}" type="pres">
      <dgm:prSet presAssocID="{FC6251BA-5F0F-4650-BCF8-43778A2ACF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B958E-209B-4397-BEAD-2A538B461E7B}" srcId="{FC6251BA-5F0F-4650-BCF8-43778A2ACF72}" destId="{3B35C21B-8C04-49E6-BF4F-5C7D334A1772}" srcOrd="2" destOrd="0" parTransId="{22D66B75-4379-47AD-AEF8-4A9156960222}" sibTransId="{9AB20DDB-85E4-4626-835F-3DEBD8B51B96}"/>
    <dgm:cxn modelId="{543B9649-D589-4363-9767-2917BD7E0D5A}" srcId="{FC6251BA-5F0F-4650-BCF8-43778A2ACF72}" destId="{DFB0CEA7-B07E-4C63-8932-49688033039B}" srcOrd="1" destOrd="0" parTransId="{67E0585C-104C-4D92-8F18-AFC5C25507DA}" sibTransId="{F7F15803-D610-4739-88DC-CAE5B13CC5FD}"/>
    <dgm:cxn modelId="{D9A2143E-1F6B-455A-A391-C9CFC26F61AF}" type="presOf" srcId="{3B35C21B-8C04-49E6-BF4F-5C7D334A1772}" destId="{856FCAD2-CA8E-4D92-8CC5-B3B683C27DC4}" srcOrd="1" destOrd="0" presId="urn:microsoft.com/office/officeart/2005/8/layout/vProcess5"/>
    <dgm:cxn modelId="{C47BD915-160F-455D-9D94-52C970852797}" srcId="{FC6251BA-5F0F-4650-BCF8-43778A2ACF72}" destId="{DD1819E5-C646-498D-89A5-44D9CA114D1F}" srcOrd="0" destOrd="0" parTransId="{2D8C4BF9-A543-44BB-86D6-8323F01AE06A}" sibTransId="{FF615D4D-B66C-4FA3-9E4F-B787FDA24AF4}"/>
    <dgm:cxn modelId="{F97CB267-8303-41D9-8952-8F62CE5F528C}" type="presOf" srcId="{3B35C21B-8C04-49E6-BF4F-5C7D334A1772}" destId="{FDCF1A05-9FA2-424A-81B1-B1D3824F734D}" srcOrd="0" destOrd="0" presId="urn:microsoft.com/office/officeart/2005/8/layout/vProcess5"/>
    <dgm:cxn modelId="{69A4D7A3-69C3-4E1A-A2AF-F43CC996D8B2}" type="presOf" srcId="{DD1819E5-C646-498D-89A5-44D9CA114D1F}" destId="{D82E07E8-BD63-431D-BE6E-7500580E0848}" srcOrd="1" destOrd="0" presId="urn:microsoft.com/office/officeart/2005/8/layout/vProcess5"/>
    <dgm:cxn modelId="{B448541C-A668-4378-80ED-F21A01C8E34D}" type="presOf" srcId="{FF615D4D-B66C-4FA3-9E4F-B787FDA24AF4}" destId="{CAABA843-DFAC-48A4-91EF-E91F6C810171}" srcOrd="0" destOrd="0" presId="urn:microsoft.com/office/officeart/2005/8/layout/vProcess5"/>
    <dgm:cxn modelId="{E5A624D3-BF57-4450-B19F-E5198795EAAC}" type="presOf" srcId="{F7F15803-D610-4739-88DC-CAE5B13CC5FD}" destId="{D61AB281-83BE-45D9-88D4-D1D8E79050D3}" srcOrd="0" destOrd="0" presId="urn:microsoft.com/office/officeart/2005/8/layout/vProcess5"/>
    <dgm:cxn modelId="{4C2BB41C-354D-4CB4-9DBE-FA3E13DBF42C}" type="presOf" srcId="{DFB0CEA7-B07E-4C63-8932-49688033039B}" destId="{EDABA1F2-732E-46F9-8F4D-96C84D0204E6}" srcOrd="0" destOrd="0" presId="urn:microsoft.com/office/officeart/2005/8/layout/vProcess5"/>
    <dgm:cxn modelId="{7A4FA4D4-3300-478A-A300-2371DB7D8769}" type="presOf" srcId="{DD1819E5-C646-498D-89A5-44D9CA114D1F}" destId="{25B19567-768A-4502-8CA1-FAEA2AE6EC67}" srcOrd="0" destOrd="0" presId="urn:microsoft.com/office/officeart/2005/8/layout/vProcess5"/>
    <dgm:cxn modelId="{5891324C-BAD7-42BC-A658-2D640DC554FC}" type="presOf" srcId="{DFB0CEA7-B07E-4C63-8932-49688033039B}" destId="{243854E0-1754-470A-82AE-ABCE8CCB004A}" srcOrd="1" destOrd="0" presId="urn:microsoft.com/office/officeart/2005/8/layout/vProcess5"/>
    <dgm:cxn modelId="{2C049718-4E70-485C-A015-494850758801}" type="presOf" srcId="{FC6251BA-5F0F-4650-BCF8-43778A2ACF72}" destId="{9EE0ADAB-5706-4843-900C-54C673874B75}" srcOrd="0" destOrd="0" presId="urn:microsoft.com/office/officeart/2005/8/layout/vProcess5"/>
    <dgm:cxn modelId="{EE0F9DA8-9453-49AA-93D9-B37073939E03}" type="presParOf" srcId="{9EE0ADAB-5706-4843-900C-54C673874B75}" destId="{A922B47C-C524-4BEC-ACF1-47C77B08873E}" srcOrd="0" destOrd="0" presId="urn:microsoft.com/office/officeart/2005/8/layout/vProcess5"/>
    <dgm:cxn modelId="{73EB711A-1B50-482E-A1A4-C139247FCC5F}" type="presParOf" srcId="{9EE0ADAB-5706-4843-900C-54C673874B75}" destId="{25B19567-768A-4502-8CA1-FAEA2AE6EC67}" srcOrd="1" destOrd="0" presId="urn:microsoft.com/office/officeart/2005/8/layout/vProcess5"/>
    <dgm:cxn modelId="{F16BE4B6-904E-48BE-A214-7BD7B03B1234}" type="presParOf" srcId="{9EE0ADAB-5706-4843-900C-54C673874B75}" destId="{EDABA1F2-732E-46F9-8F4D-96C84D0204E6}" srcOrd="2" destOrd="0" presId="urn:microsoft.com/office/officeart/2005/8/layout/vProcess5"/>
    <dgm:cxn modelId="{50063310-4958-4649-A44D-B10A63426CC6}" type="presParOf" srcId="{9EE0ADAB-5706-4843-900C-54C673874B75}" destId="{FDCF1A05-9FA2-424A-81B1-B1D3824F734D}" srcOrd="3" destOrd="0" presId="urn:microsoft.com/office/officeart/2005/8/layout/vProcess5"/>
    <dgm:cxn modelId="{05E12F0C-4A07-4E4D-A89B-19AA2FD8B0B8}" type="presParOf" srcId="{9EE0ADAB-5706-4843-900C-54C673874B75}" destId="{CAABA843-DFAC-48A4-91EF-E91F6C810171}" srcOrd="4" destOrd="0" presId="urn:microsoft.com/office/officeart/2005/8/layout/vProcess5"/>
    <dgm:cxn modelId="{83870D7B-9E3C-41F5-8F75-7FF07B51CDF6}" type="presParOf" srcId="{9EE0ADAB-5706-4843-900C-54C673874B75}" destId="{D61AB281-83BE-45D9-88D4-D1D8E79050D3}" srcOrd="5" destOrd="0" presId="urn:microsoft.com/office/officeart/2005/8/layout/vProcess5"/>
    <dgm:cxn modelId="{7A469427-5C16-4BA2-8EC0-F9BA4ECEF4DA}" type="presParOf" srcId="{9EE0ADAB-5706-4843-900C-54C673874B75}" destId="{D82E07E8-BD63-431D-BE6E-7500580E0848}" srcOrd="6" destOrd="0" presId="urn:microsoft.com/office/officeart/2005/8/layout/vProcess5"/>
    <dgm:cxn modelId="{A569A8A1-C599-4CE7-8D89-C3D9D921E6F3}" type="presParOf" srcId="{9EE0ADAB-5706-4843-900C-54C673874B75}" destId="{243854E0-1754-470A-82AE-ABCE8CCB004A}" srcOrd="7" destOrd="0" presId="urn:microsoft.com/office/officeart/2005/8/layout/vProcess5"/>
    <dgm:cxn modelId="{208D11D8-767E-4FED-B73F-601218BD9FA8}" type="presParOf" srcId="{9EE0ADAB-5706-4843-900C-54C673874B75}" destId="{856FCAD2-CA8E-4D92-8CC5-B3B683C27D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DF21CF-372C-4E3B-BCC8-57412678E9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D55CA-8E70-4919-97C4-7230EC97160D}">
      <dgm:prSet phldrT="[Text]"/>
      <dgm:spPr/>
      <dgm:t>
        <a:bodyPr/>
        <a:lstStyle/>
        <a:p>
          <a:r>
            <a:rPr lang="en-US" dirty="0" smtClean="0"/>
            <a:t>PATIENT FILES IN MRD DEPTT.</a:t>
          </a:r>
          <a:endParaRPr lang="en-US" dirty="0"/>
        </a:p>
      </dgm:t>
    </dgm:pt>
    <dgm:pt modelId="{152C07F4-3E7D-47BE-8F24-B062B768E9FE}" type="parTrans" cxnId="{2F230227-FD5D-433C-B577-C6836D0E6350}">
      <dgm:prSet/>
      <dgm:spPr/>
      <dgm:t>
        <a:bodyPr/>
        <a:lstStyle/>
        <a:p>
          <a:endParaRPr lang="en-US"/>
        </a:p>
      </dgm:t>
    </dgm:pt>
    <dgm:pt modelId="{61BE21F7-CE38-4912-BB54-EC4C028F2C61}" type="sibTrans" cxnId="{2F230227-FD5D-433C-B577-C6836D0E6350}">
      <dgm:prSet/>
      <dgm:spPr/>
      <dgm:t>
        <a:bodyPr/>
        <a:lstStyle/>
        <a:p>
          <a:endParaRPr lang="en-US"/>
        </a:p>
      </dgm:t>
    </dgm:pt>
    <dgm:pt modelId="{2BE1CB75-DD7E-44ED-94F7-D6B690AB2126}">
      <dgm:prSet phldrT="[Text]"/>
      <dgm:spPr/>
      <dgm:t>
        <a:bodyPr/>
        <a:lstStyle/>
        <a:p>
          <a:r>
            <a:rPr lang="en-US" dirty="0" smtClean="0"/>
            <a:t>NUMBERING</a:t>
          </a:r>
          <a:endParaRPr lang="en-US" dirty="0"/>
        </a:p>
      </dgm:t>
    </dgm:pt>
    <dgm:pt modelId="{C2DEEDD2-6228-4E42-B38E-E54030A5D4C3}" type="parTrans" cxnId="{0380344C-E396-4B6B-A6FF-6AE68D7B9C79}">
      <dgm:prSet/>
      <dgm:spPr/>
      <dgm:t>
        <a:bodyPr/>
        <a:lstStyle/>
        <a:p>
          <a:endParaRPr lang="en-US"/>
        </a:p>
      </dgm:t>
    </dgm:pt>
    <dgm:pt modelId="{4DFF1976-0421-45BB-A558-096D2384F519}" type="sibTrans" cxnId="{0380344C-E396-4B6B-A6FF-6AE68D7B9C79}">
      <dgm:prSet/>
      <dgm:spPr/>
      <dgm:t>
        <a:bodyPr/>
        <a:lstStyle/>
        <a:p>
          <a:endParaRPr lang="en-US"/>
        </a:p>
      </dgm:t>
    </dgm:pt>
    <dgm:pt modelId="{A8383361-8236-4B76-B382-2468E4985AB1}">
      <dgm:prSet phldrT="[Text]"/>
      <dgm:spPr/>
      <dgm:t>
        <a:bodyPr/>
        <a:lstStyle/>
        <a:p>
          <a:r>
            <a:rPr lang="en-US" dirty="0" smtClean="0"/>
            <a:t>SCANNING</a:t>
          </a:r>
          <a:endParaRPr lang="en-US" dirty="0"/>
        </a:p>
      </dgm:t>
    </dgm:pt>
    <dgm:pt modelId="{60F4099C-A034-4168-8DED-9A591083B89C}" type="parTrans" cxnId="{25E6A3A7-3C51-463B-AF70-9A2EEB6D2362}">
      <dgm:prSet/>
      <dgm:spPr/>
      <dgm:t>
        <a:bodyPr/>
        <a:lstStyle/>
        <a:p>
          <a:endParaRPr lang="en-US"/>
        </a:p>
      </dgm:t>
    </dgm:pt>
    <dgm:pt modelId="{1090F51F-AE4F-460E-910E-3D4701C46388}" type="sibTrans" cxnId="{25E6A3A7-3C51-463B-AF70-9A2EEB6D2362}">
      <dgm:prSet/>
      <dgm:spPr/>
      <dgm:t>
        <a:bodyPr/>
        <a:lstStyle/>
        <a:p>
          <a:endParaRPr lang="en-US"/>
        </a:p>
      </dgm:t>
    </dgm:pt>
    <dgm:pt modelId="{46059968-DF17-46B9-B717-51D79D2B1E29}">
      <dgm:prSet/>
      <dgm:spPr/>
      <dgm:t>
        <a:bodyPr/>
        <a:lstStyle/>
        <a:p>
          <a:r>
            <a:rPr lang="en-US" dirty="0" smtClean="0"/>
            <a:t>BOOKMARKING</a:t>
          </a:r>
          <a:endParaRPr lang="en-US" dirty="0"/>
        </a:p>
      </dgm:t>
    </dgm:pt>
    <dgm:pt modelId="{7B957893-7749-4D87-B2AB-CDEB12A36404}" type="parTrans" cxnId="{CE5700B7-6C83-4AF2-9EEB-406D1730D6C2}">
      <dgm:prSet/>
      <dgm:spPr/>
    </dgm:pt>
    <dgm:pt modelId="{E9004A0C-32D0-4251-A4BD-46217DE75643}" type="sibTrans" cxnId="{CE5700B7-6C83-4AF2-9EEB-406D1730D6C2}">
      <dgm:prSet/>
      <dgm:spPr/>
    </dgm:pt>
    <dgm:pt modelId="{0BA527D7-8E57-4EE1-ACA5-804F487A7C27}">
      <dgm:prSet/>
      <dgm:spPr/>
      <dgm:t>
        <a:bodyPr/>
        <a:lstStyle/>
        <a:p>
          <a:r>
            <a:rPr lang="en-US" dirty="0" smtClean="0"/>
            <a:t>QUALITY CHECK</a:t>
          </a:r>
          <a:endParaRPr lang="en-US" dirty="0"/>
        </a:p>
      </dgm:t>
    </dgm:pt>
    <dgm:pt modelId="{AD7A336E-751D-48F2-B3EC-9EC1BB6FA32B}" type="parTrans" cxnId="{5E01A3E9-8FBC-4870-B34B-CC57F2613DE4}">
      <dgm:prSet/>
      <dgm:spPr/>
    </dgm:pt>
    <dgm:pt modelId="{0DCC83F9-FEE6-4DF0-B144-FC22399CE5CD}" type="sibTrans" cxnId="{5E01A3E9-8FBC-4870-B34B-CC57F2613DE4}">
      <dgm:prSet/>
      <dgm:spPr/>
    </dgm:pt>
    <dgm:pt modelId="{8B5EC93F-1C56-447B-901E-8D724B893023}">
      <dgm:prSet/>
      <dgm:spPr/>
      <dgm:t>
        <a:bodyPr/>
        <a:lstStyle/>
        <a:p>
          <a:r>
            <a:rPr lang="en-US" dirty="0" smtClean="0"/>
            <a:t>QUALITY  AUDIT</a:t>
          </a:r>
          <a:endParaRPr lang="en-US" dirty="0"/>
        </a:p>
      </dgm:t>
    </dgm:pt>
    <dgm:pt modelId="{7D6F986F-CF48-49E9-89A1-CFB1DE2C6783}" type="parTrans" cxnId="{2D2FC302-5B7F-44AC-ABB5-36C14561A655}">
      <dgm:prSet/>
      <dgm:spPr/>
    </dgm:pt>
    <dgm:pt modelId="{A4B8E251-709E-48E9-96A2-B820189B9C03}" type="sibTrans" cxnId="{2D2FC302-5B7F-44AC-ABB5-36C14561A655}">
      <dgm:prSet/>
      <dgm:spPr/>
    </dgm:pt>
    <dgm:pt modelId="{28BF589B-754E-4D2F-BFB0-A8A1EB8F9519}">
      <dgm:prSet/>
      <dgm:spPr/>
      <dgm:t>
        <a:bodyPr/>
        <a:lstStyle/>
        <a:p>
          <a:r>
            <a:rPr lang="en-US" dirty="0" smtClean="0"/>
            <a:t>UPLOADING  IN CPRS  </a:t>
          </a:r>
          <a:endParaRPr lang="en-US" dirty="0"/>
        </a:p>
      </dgm:t>
    </dgm:pt>
    <dgm:pt modelId="{EF8F9308-DE7B-4396-8811-A1116EDA8015}" type="parTrans" cxnId="{FB4A9EF2-B9DB-483E-8B04-D44421DFCC07}">
      <dgm:prSet/>
      <dgm:spPr/>
    </dgm:pt>
    <dgm:pt modelId="{17AD23CE-1428-4250-B655-F2A3CB7512DD}" type="sibTrans" cxnId="{FB4A9EF2-B9DB-483E-8B04-D44421DFCC07}">
      <dgm:prSet/>
      <dgm:spPr/>
    </dgm:pt>
    <dgm:pt modelId="{2082FFF4-9627-4843-952B-17C394D110EA}" type="pres">
      <dgm:prSet presAssocID="{0ADF21CF-372C-4E3B-BCC8-57412678E9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305900-4B4B-443D-8F2C-AB53E19A623A}" type="pres">
      <dgm:prSet presAssocID="{5E7D55CA-8E70-4919-97C4-7230EC97160D}" presName="parentLin" presStyleCnt="0"/>
      <dgm:spPr/>
    </dgm:pt>
    <dgm:pt modelId="{892DE9C3-9969-4665-96BB-A5F5B70CE516}" type="pres">
      <dgm:prSet presAssocID="{5E7D55CA-8E70-4919-97C4-7230EC97160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B848EDE-1C66-407D-9F0D-45EA94597DC5}" type="pres">
      <dgm:prSet presAssocID="{5E7D55CA-8E70-4919-97C4-7230EC97160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EF2D-43BA-49D2-80F1-139E780C6D9D}" type="pres">
      <dgm:prSet presAssocID="{5E7D55CA-8E70-4919-97C4-7230EC97160D}" presName="negativeSpace" presStyleCnt="0"/>
      <dgm:spPr/>
    </dgm:pt>
    <dgm:pt modelId="{414B5F33-9DE9-4F49-901F-251BB09ADD85}" type="pres">
      <dgm:prSet presAssocID="{5E7D55CA-8E70-4919-97C4-7230EC97160D}" presName="childText" presStyleLbl="conFgAcc1" presStyleIdx="0" presStyleCnt="7">
        <dgm:presLayoutVars>
          <dgm:bulletEnabled val="1"/>
        </dgm:presLayoutVars>
      </dgm:prSet>
      <dgm:spPr/>
    </dgm:pt>
    <dgm:pt modelId="{443D076C-D142-48BF-9CCA-33B4726A9819}" type="pres">
      <dgm:prSet presAssocID="{61BE21F7-CE38-4912-BB54-EC4C028F2C61}" presName="spaceBetweenRectangles" presStyleCnt="0"/>
      <dgm:spPr/>
    </dgm:pt>
    <dgm:pt modelId="{4B36BE5D-4CA5-46A5-A892-0C8FA10754A9}" type="pres">
      <dgm:prSet presAssocID="{2BE1CB75-DD7E-44ED-94F7-D6B690AB2126}" presName="parentLin" presStyleCnt="0"/>
      <dgm:spPr/>
    </dgm:pt>
    <dgm:pt modelId="{711C5008-BE7F-45A0-A4D5-E24C9D262997}" type="pres">
      <dgm:prSet presAssocID="{2BE1CB75-DD7E-44ED-94F7-D6B690AB212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E67EF50-C0F1-4A33-AAB4-55D5513F0BF1}" type="pres">
      <dgm:prSet presAssocID="{2BE1CB75-DD7E-44ED-94F7-D6B690AB21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92C08-BF96-4E4E-844C-D98B693267BA}" type="pres">
      <dgm:prSet presAssocID="{2BE1CB75-DD7E-44ED-94F7-D6B690AB2126}" presName="negativeSpace" presStyleCnt="0"/>
      <dgm:spPr/>
    </dgm:pt>
    <dgm:pt modelId="{B21F63A4-8F09-4484-93C8-5DD099DA4A69}" type="pres">
      <dgm:prSet presAssocID="{2BE1CB75-DD7E-44ED-94F7-D6B690AB2126}" presName="childText" presStyleLbl="conFgAcc1" presStyleIdx="1" presStyleCnt="7">
        <dgm:presLayoutVars>
          <dgm:bulletEnabled val="1"/>
        </dgm:presLayoutVars>
      </dgm:prSet>
      <dgm:spPr/>
    </dgm:pt>
    <dgm:pt modelId="{1AD5B2E4-3033-4AEB-9CC3-B510B980E8F9}" type="pres">
      <dgm:prSet presAssocID="{4DFF1976-0421-45BB-A558-096D2384F519}" presName="spaceBetweenRectangles" presStyleCnt="0"/>
      <dgm:spPr/>
    </dgm:pt>
    <dgm:pt modelId="{98FFD822-48CD-4B24-BD23-D60D6B0EF205}" type="pres">
      <dgm:prSet presAssocID="{A8383361-8236-4B76-B382-2468E4985AB1}" presName="parentLin" presStyleCnt="0"/>
      <dgm:spPr/>
    </dgm:pt>
    <dgm:pt modelId="{A8192838-0871-437A-B30F-C6C517135B14}" type="pres">
      <dgm:prSet presAssocID="{A8383361-8236-4B76-B382-2468E4985AB1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B2F686D7-AFA1-4564-BC35-9A4F4353986B}" type="pres">
      <dgm:prSet presAssocID="{A8383361-8236-4B76-B382-2468E4985AB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5B617-C021-4698-AE39-604A16303DEA}" type="pres">
      <dgm:prSet presAssocID="{A8383361-8236-4B76-B382-2468E4985AB1}" presName="negativeSpace" presStyleCnt="0"/>
      <dgm:spPr/>
    </dgm:pt>
    <dgm:pt modelId="{731B1CCE-3CFF-4F0F-AB2A-E02EC19FBFAC}" type="pres">
      <dgm:prSet presAssocID="{A8383361-8236-4B76-B382-2468E4985AB1}" presName="childText" presStyleLbl="conFgAcc1" presStyleIdx="2" presStyleCnt="7">
        <dgm:presLayoutVars>
          <dgm:bulletEnabled val="1"/>
        </dgm:presLayoutVars>
      </dgm:prSet>
      <dgm:spPr/>
    </dgm:pt>
    <dgm:pt modelId="{3E07D747-96E0-4DE5-8149-B4DC9718B375}" type="pres">
      <dgm:prSet presAssocID="{1090F51F-AE4F-460E-910E-3D4701C46388}" presName="spaceBetweenRectangles" presStyleCnt="0"/>
      <dgm:spPr/>
    </dgm:pt>
    <dgm:pt modelId="{CC13F2E8-78CF-4794-9A01-8CE08B0FD555}" type="pres">
      <dgm:prSet presAssocID="{46059968-DF17-46B9-B717-51D79D2B1E29}" presName="parentLin" presStyleCnt="0"/>
      <dgm:spPr/>
    </dgm:pt>
    <dgm:pt modelId="{CDBB784E-FCA8-40E8-83E1-17F7FDBA04D3}" type="pres">
      <dgm:prSet presAssocID="{46059968-DF17-46B9-B717-51D79D2B1E29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5B0B1E7D-66A0-48CA-9CCF-CD3481233DAF}" type="pres">
      <dgm:prSet presAssocID="{46059968-DF17-46B9-B717-51D79D2B1E2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32515-9C34-42F6-B3AD-AA47AD8ABA53}" type="pres">
      <dgm:prSet presAssocID="{46059968-DF17-46B9-B717-51D79D2B1E29}" presName="negativeSpace" presStyleCnt="0"/>
      <dgm:spPr/>
    </dgm:pt>
    <dgm:pt modelId="{BCC49067-E52F-4F1F-AB1D-14B53DA67D7F}" type="pres">
      <dgm:prSet presAssocID="{46059968-DF17-46B9-B717-51D79D2B1E29}" presName="childText" presStyleLbl="conFgAcc1" presStyleIdx="3" presStyleCnt="7">
        <dgm:presLayoutVars>
          <dgm:bulletEnabled val="1"/>
        </dgm:presLayoutVars>
      </dgm:prSet>
      <dgm:spPr/>
    </dgm:pt>
    <dgm:pt modelId="{C6C3845C-E8D5-4B8F-A19D-357E39147F96}" type="pres">
      <dgm:prSet presAssocID="{E9004A0C-32D0-4251-A4BD-46217DE75643}" presName="spaceBetweenRectangles" presStyleCnt="0"/>
      <dgm:spPr/>
    </dgm:pt>
    <dgm:pt modelId="{DD836CB1-8608-4596-A7B5-76A58415692B}" type="pres">
      <dgm:prSet presAssocID="{0BA527D7-8E57-4EE1-ACA5-804F487A7C27}" presName="parentLin" presStyleCnt="0"/>
      <dgm:spPr/>
    </dgm:pt>
    <dgm:pt modelId="{AA382603-2A74-4AC6-A9B6-ED2F11A47618}" type="pres">
      <dgm:prSet presAssocID="{0BA527D7-8E57-4EE1-ACA5-804F487A7C27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06F14EA9-922E-484D-A6AA-95952CBC00BD}" type="pres">
      <dgm:prSet presAssocID="{0BA527D7-8E57-4EE1-ACA5-804F487A7C2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B3A8F-8CA4-498B-8F07-5B3727D5CB45}" type="pres">
      <dgm:prSet presAssocID="{0BA527D7-8E57-4EE1-ACA5-804F487A7C27}" presName="negativeSpace" presStyleCnt="0"/>
      <dgm:spPr/>
    </dgm:pt>
    <dgm:pt modelId="{2D267177-DAD6-447B-B887-5D4C8776AC91}" type="pres">
      <dgm:prSet presAssocID="{0BA527D7-8E57-4EE1-ACA5-804F487A7C27}" presName="childText" presStyleLbl="conFgAcc1" presStyleIdx="4" presStyleCnt="7">
        <dgm:presLayoutVars>
          <dgm:bulletEnabled val="1"/>
        </dgm:presLayoutVars>
      </dgm:prSet>
      <dgm:spPr/>
    </dgm:pt>
    <dgm:pt modelId="{203B866B-8C6E-447A-81F7-370C82A6C12B}" type="pres">
      <dgm:prSet presAssocID="{0DCC83F9-FEE6-4DF0-B144-FC22399CE5CD}" presName="spaceBetweenRectangles" presStyleCnt="0"/>
      <dgm:spPr/>
    </dgm:pt>
    <dgm:pt modelId="{459B7BE1-47CE-492C-B2AF-5767C7BC92BC}" type="pres">
      <dgm:prSet presAssocID="{8B5EC93F-1C56-447B-901E-8D724B893023}" presName="parentLin" presStyleCnt="0"/>
      <dgm:spPr/>
    </dgm:pt>
    <dgm:pt modelId="{0CB33359-18FD-465C-A98E-445A1BCAF0DF}" type="pres">
      <dgm:prSet presAssocID="{8B5EC93F-1C56-447B-901E-8D724B893023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94D065E5-ED48-48C7-843A-B056316B93FB}" type="pres">
      <dgm:prSet presAssocID="{8B5EC93F-1C56-447B-901E-8D724B89302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2F68B-A671-4E41-AEFD-87D3DFD74F02}" type="pres">
      <dgm:prSet presAssocID="{8B5EC93F-1C56-447B-901E-8D724B893023}" presName="negativeSpace" presStyleCnt="0"/>
      <dgm:spPr/>
    </dgm:pt>
    <dgm:pt modelId="{FF814D79-2F1A-4388-86E8-85B90C710068}" type="pres">
      <dgm:prSet presAssocID="{8B5EC93F-1C56-447B-901E-8D724B893023}" presName="childText" presStyleLbl="conFgAcc1" presStyleIdx="5" presStyleCnt="7">
        <dgm:presLayoutVars>
          <dgm:bulletEnabled val="1"/>
        </dgm:presLayoutVars>
      </dgm:prSet>
      <dgm:spPr/>
    </dgm:pt>
    <dgm:pt modelId="{96FCDE39-CD13-43F4-ADC0-3F91EE103F5B}" type="pres">
      <dgm:prSet presAssocID="{A4B8E251-709E-48E9-96A2-B820189B9C03}" presName="spaceBetweenRectangles" presStyleCnt="0"/>
      <dgm:spPr/>
    </dgm:pt>
    <dgm:pt modelId="{D4D1A85B-49EB-4F5F-8AFE-D11F2FB2F8EE}" type="pres">
      <dgm:prSet presAssocID="{28BF589B-754E-4D2F-BFB0-A8A1EB8F9519}" presName="parentLin" presStyleCnt="0"/>
      <dgm:spPr/>
    </dgm:pt>
    <dgm:pt modelId="{4320E03D-1D15-4CC6-93DF-59A9C789BC40}" type="pres">
      <dgm:prSet presAssocID="{28BF589B-754E-4D2F-BFB0-A8A1EB8F9519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029177A3-55F7-47C7-9438-F43DE384A35A}" type="pres">
      <dgm:prSet presAssocID="{28BF589B-754E-4D2F-BFB0-A8A1EB8F951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2E941-2964-4DA4-BCE6-AF3B584CDB7F}" type="pres">
      <dgm:prSet presAssocID="{28BF589B-754E-4D2F-BFB0-A8A1EB8F9519}" presName="negativeSpace" presStyleCnt="0"/>
      <dgm:spPr/>
    </dgm:pt>
    <dgm:pt modelId="{582B5195-ADDB-45CF-BC17-469EE20AFDFC}" type="pres">
      <dgm:prSet presAssocID="{28BF589B-754E-4D2F-BFB0-A8A1EB8F951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9CE7170-3CEE-4D42-99F9-0399611D25C5}" type="presOf" srcId="{8B5EC93F-1C56-447B-901E-8D724B893023}" destId="{94D065E5-ED48-48C7-843A-B056316B93FB}" srcOrd="1" destOrd="0" presId="urn:microsoft.com/office/officeart/2005/8/layout/list1"/>
    <dgm:cxn modelId="{CE5700B7-6C83-4AF2-9EEB-406D1730D6C2}" srcId="{0ADF21CF-372C-4E3B-BCC8-57412678E911}" destId="{46059968-DF17-46B9-B717-51D79D2B1E29}" srcOrd="3" destOrd="0" parTransId="{7B957893-7749-4D87-B2AB-CDEB12A36404}" sibTransId="{E9004A0C-32D0-4251-A4BD-46217DE75643}"/>
    <dgm:cxn modelId="{3D719C74-02C2-44AE-B614-FC196455041C}" type="presOf" srcId="{A8383361-8236-4B76-B382-2468E4985AB1}" destId="{A8192838-0871-437A-B30F-C6C517135B14}" srcOrd="0" destOrd="0" presId="urn:microsoft.com/office/officeart/2005/8/layout/list1"/>
    <dgm:cxn modelId="{61B54CDD-C56F-446E-B351-9E1173D9E4C8}" type="presOf" srcId="{0BA527D7-8E57-4EE1-ACA5-804F487A7C27}" destId="{AA382603-2A74-4AC6-A9B6-ED2F11A47618}" srcOrd="0" destOrd="0" presId="urn:microsoft.com/office/officeart/2005/8/layout/list1"/>
    <dgm:cxn modelId="{C606BA01-0B51-4A8D-8434-BE2424897928}" type="presOf" srcId="{8B5EC93F-1C56-447B-901E-8D724B893023}" destId="{0CB33359-18FD-465C-A98E-445A1BCAF0DF}" srcOrd="0" destOrd="0" presId="urn:microsoft.com/office/officeart/2005/8/layout/list1"/>
    <dgm:cxn modelId="{58EBF6CA-111A-4013-8483-00564EDB1961}" type="presOf" srcId="{A8383361-8236-4B76-B382-2468E4985AB1}" destId="{B2F686D7-AFA1-4564-BC35-9A4F4353986B}" srcOrd="1" destOrd="0" presId="urn:microsoft.com/office/officeart/2005/8/layout/list1"/>
    <dgm:cxn modelId="{FB4A9EF2-B9DB-483E-8B04-D44421DFCC07}" srcId="{0ADF21CF-372C-4E3B-BCC8-57412678E911}" destId="{28BF589B-754E-4D2F-BFB0-A8A1EB8F9519}" srcOrd="6" destOrd="0" parTransId="{EF8F9308-DE7B-4396-8811-A1116EDA8015}" sibTransId="{17AD23CE-1428-4250-B655-F2A3CB7512DD}"/>
    <dgm:cxn modelId="{3FFF6833-1151-4328-BAD9-BDEB6C04222A}" type="presOf" srcId="{5E7D55CA-8E70-4919-97C4-7230EC97160D}" destId="{892DE9C3-9969-4665-96BB-A5F5B70CE516}" srcOrd="0" destOrd="0" presId="urn:microsoft.com/office/officeart/2005/8/layout/list1"/>
    <dgm:cxn modelId="{25E6A3A7-3C51-463B-AF70-9A2EEB6D2362}" srcId="{0ADF21CF-372C-4E3B-BCC8-57412678E911}" destId="{A8383361-8236-4B76-B382-2468E4985AB1}" srcOrd="2" destOrd="0" parTransId="{60F4099C-A034-4168-8DED-9A591083B89C}" sibTransId="{1090F51F-AE4F-460E-910E-3D4701C46388}"/>
    <dgm:cxn modelId="{EF7306EA-640B-4567-8D7C-73F94602238F}" type="presOf" srcId="{46059968-DF17-46B9-B717-51D79D2B1E29}" destId="{CDBB784E-FCA8-40E8-83E1-17F7FDBA04D3}" srcOrd="0" destOrd="0" presId="urn:microsoft.com/office/officeart/2005/8/layout/list1"/>
    <dgm:cxn modelId="{2D2FC302-5B7F-44AC-ABB5-36C14561A655}" srcId="{0ADF21CF-372C-4E3B-BCC8-57412678E911}" destId="{8B5EC93F-1C56-447B-901E-8D724B893023}" srcOrd="5" destOrd="0" parTransId="{7D6F986F-CF48-49E9-89A1-CFB1DE2C6783}" sibTransId="{A4B8E251-709E-48E9-96A2-B820189B9C03}"/>
    <dgm:cxn modelId="{0380344C-E396-4B6B-A6FF-6AE68D7B9C79}" srcId="{0ADF21CF-372C-4E3B-BCC8-57412678E911}" destId="{2BE1CB75-DD7E-44ED-94F7-D6B690AB2126}" srcOrd="1" destOrd="0" parTransId="{C2DEEDD2-6228-4E42-B38E-E54030A5D4C3}" sibTransId="{4DFF1976-0421-45BB-A558-096D2384F519}"/>
    <dgm:cxn modelId="{2F230227-FD5D-433C-B577-C6836D0E6350}" srcId="{0ADF21CF-372C-4E3B-BCC8-57412678E911}" destId="{5E7D55CA-8E70-4919-97C4-7230EC97160D}" srcOrd="0" destOrd="0" parTransId="{152C07F4-3E7D-47BE-8F24-B062B768E9FE}" sibTransId="{61BE21F7-CE38-4912-BB54-EC4C028F2C61}"/>
    <dgm:cxn modelId="{F0D239BA-5FCC-4134-A150-DC399957B9C0}" type="presOf" srcId="{28BF589B-754E-4D2F-BFB0-A8A1EB8F9519}" destId="{029177A3-55F7-47C7-9438-F43DE384A35A}" srcOrd="1" destOrd="0" presId="urn:microsoft.com/office/officeart/2005/8/layout/list1"/>
    <dgm:cxn modelId="{9898C930-99B6-4EC0-BAD6-065093239C79}" type="presOf" srcId="{5E7D55CA-8E70-4919-97C4-7230EC97160D}" destId="{3B848EDE-1C66-407D-9F0D-45EA94597DC5}" srcOrd="1" destOrd="0" presId="urn:microsoft.com/office/officeart/2005/8/layout/list1"/>
    <dgm:cxn modelId="{F9B61399-1B41-437D-8042-9D0FEF459FA4}" type="presOf" srcId="{28BF589B-754E-4D2F-BFB0-A8A1EB8F9519}" destId="{4320E03D-1D15-4CC6-93DF-59A9C789BC40}" srcOrd="0" destOrd="0" presId="urn:microsoft.com/office/officeart/2005/8/layout/list1"/>
    <dgm:cxn modelId="{A0EB55A0-C217-43CE-B933-D45400C1A94F}" type="presOf" srcId="{46059968-DF17-46B9-B717-51D79D2B1E29}" destId="{5B0B1E7D-66A0-48CA-9CCF-CD3481233DAF}" srcOrd="1" destOrd="0" presId="urn:microsoft.com/office/officeart/2005/8/layout/list1"/>
    <dgm:cxn modelId="{5E01A3E9-8FBC-4870-B34B-CC57F2613DE4}" srcId="{0ADF21CF-372C-4E3B-BCC8-57412678E911}" destId="{0BA527D7-8E57-4EE1-ACA5-804F487A7C27}" srcOrd="4" destOrd="0" parTransId="{AD7A336E-751D-48F2-B3EC-9EC1BB6FA32B}" sibTransId="{0DCC83F9-FEE6-4DF0-B144-FC22399CE5CD}"/>
    <dgm:cxn modelId="{DBED7D2A-D6BB-4BDF-A133-5E0F60EC35DD}" type="presOf" srcId="{0ADF21CF-372C-4E3B-BCC8-57412678E911}" destId="{2082FFF4-9627-4843-952B-17C394D110EA}" srcOrd="0" destOrd="0" presId="urn:microsoft.com/office/officeart/2005/8/layout/list1"/>
    <dgm:cxn modelId="{BB135587-505C-454F-8E13-1743AD3F72D0}" type="presOf" srcId="{2BE1CB75-DD7E-44ED-94F7-D6B690AB2126}" destId="{711C5008-BE7F-45A0-A4D5-E24C9D262997}" srcOrd="0" destOrd="0" presId="urn:microsoft.com/office/officeart/2005/8/layout/list1"/>
    <dgm:cxn modelId="{9DF36F29-61EE-4335-9CFA-48030ECE9A7C}" type="presOf" srcId="{2BE1CB75-DD7E-44ED-94F7-D6B690AB2126}" destId="{6E67EF50-C0F1-4A33-AAB4-55D5513F0BF1}" srcOrd="1" destOrd="0" presId="urn:microsoft.com/office/officeart/2005/8/layout/list1"/>
    <dgm:cxn modelId="{6B61B60B-F350-4F4B-B1CB-2879C22CDD2A}" type="presOf" srcId="{0BA527D7-8E57-4EE1-ACA5-804F487A7C27}" destId="{06F14EA9-922E-484D-A6AA-95952CBC00BD}" srcOrd="1" destOrd="0" presId="urn:microsoft.com/office/officeart/2005/8/layout/list1"/>
    <dgm:cxn modelId="{78E68C98-DC05-4533-A315-2B9E2A008355}" type="presParOf" srcId="{2082FFF4-9627-4843-952B-17C394D110EA}" destId="{3A305900-4B4B-443D-8F2C-AB53E19A623A}" srcOrd="0" destOrd="0" presId="urn:microsoft.com/office/officeart/2005/8/layout/list1"/>
    <dgm:cxn modelId="{8137342B-D4C1-4666-ABF4-4AC1DC7D26BB}" type="presParOf" srcId="{3A305900-4B4B-443D-8F2C-AB53E19A623A}" destId="{892DE9C3-9969-4665-96BB-A5F5B70CE516}" srcOrd="0" destOrd="0" presId="urn:microsoft.com/office/officeart/2005/8/layout/list1"/>
    <dgm:cxn modelId="{0CA45D92-D248-46A1-A177-CB60766E8C4A}" type="presParOf" srcId="{3A305900-4B4B-443D-8F2C-AB53E19A623A}" destId="{3B848EDE-1C66-407D-9F0D-45EA94597DC5}" srcOrd="1" destOrd="0" presId="urn:microsoft.com/office/officeart/2005/8/layout/list1"/>
    <dgm:cxn modelId="{4213E977-6531-4E6F-8BB4-C16D3780DFBD}" type="presParOf" srcId="{2082FFF4-9627-4843-952B-17C394D110EA}" destId="{53AAEF2D-43BA-49D2-80F1-139E780C6D9D}" srcOrd="1" destOrd="0" presId="urn:microsoft.com/office/officeart/2005/8/layout/list1"/>
    <dgm:cxn modelId="{88511601-8C2E-4593-8797-C5EB0C1A49F0}" type="presParOf" srcId="{2082FFF4-9627-4843-952B-17C394D110EA}" destId="{414B5F33-9DE9-4F49-901F-251BB09ADD85}" srcOrd="2" destOrd="0" presId="urn:microsoft.com/office/officeart/2005/8/layout/list1"/>
    <dgm:cxn modelId="{73989527-C27D-45B7-8AE4-3C8AA035838A}" type="presParOf" srcId="{2082FFF4-9627-4843-952B-17C394D110EA}" destId="{443D076C-D142-48BF-9CCA-33B4726A9819}" srcOrd="3" destOrd="0" presId="urn:microsoft.com/office/officeart/2005/8/layout/list1"/>
    <dgm:cxn modelId="{71FA6CE1-20BB-4F31-B278-C39525AB486E}" type="presParOf" srcId="{2082FFF4-9627-4843-952B-17C394D110EA}" destId="{4B36BE5D-4CA5-46A5-A892-0C8FA10754A9}" srcOrd="4" destOrd="0" presId="urn:microsoft.com/office/officeart/2005/8/layout/list1"/>
    <dgm:cxn modelId="{62C6ED44-EE43-4F1C-A889-B420502A785B}" type="presParOf" srcId="{4B36BE5D-4CA5-46A5-A892-0C8FA10754A9}" destId="{711C5008-BE7F-45A0-A4D5-E24C9D262997}" srcOrd="0" destOrd="0" presId="urn:microsoft.com/office/officeart/2005/8/layout/list1"/>
    <dgm:cxn modelId="{176B011C-26CA-4963-947C-67CD302973B5}" type="presParOf" srcId="{4B36BE5D-4CA5-46A5-A892-0C8FA10754A9}" destId="{6E67EF50-C0F1-4A33-AAB4-55D5513F0BF1}" srcOrd="1" destOrd="0" presId="urn:microsoft.com/office/officeart/2005/8/layout/list1"/>
    <dgm:cxn modelId="{A70C4259-478A-4904-BE4D-00D2AFEC2933}" type="presParOf" srcId="{2082FFF4-9627-4843-952B-17C394D110EA}" destId="{7B492C08-BF96-4E4E-844C-D98B693267BA}" srcOrd="5" destOrd="0" presId="urn:microsoft.com/office/officeart/2005/8/layout/list1"/>
    <dgm:cxn modelId="{0A2EBFD6-EE89-415E-9F92-9AD30FA02946}" type="presParOf" srcId="{2082FFF4-9627-4843-952B-17C394D110EA}" destId="{B21F63A4-8F09-4484-93C8-5DD099DA4A69}" srcOrd="6" destOrd="0" presId="urn:microsoft.com/office/officeart/2005/8/layout/list1"/>
    <dgm:cxn modelId="{21A57D73-E1F0-4654-9154-5A22B65BBAD4}" type="presParOf" srcId="{2082FFF4-9627-4843-952B-17C394D110EA}" destId="{1AD5B2E4-3033-4AEB-9CC3-B510B980E8F9}" srcOrd="7" destOrd="0" presId="urn:microsoft.com/office/officeart/2005/8/layout/list1"/>
    <dgm:cxn modelId="{C6C843EB-659F-4E64-B1B6-5B784E2ADA68}" type="presParOf" srcId="{2082FFF4-9627-4843-952B-17C394D110EA}" destId="{98FFD822-48CD-4B24-BD23-D60D6B0EF205}" srcOrd="8" destOrd="0" presId="urn:microsoft.com/office/officeart/2005/8/layout/list1"/>
    <dgm:cxn modelId="{5332C6FB-5954-4C6E-B33A-784BADC6E537}" type="presParOf" srcId="{98FFD822-48CD-4B24-BD23-D60D6B0EF205}" destId="{A8192838-0871-437A-B30F-C6C517135B14}" srcOrd="0" destOrd="0" presId="urn:microsoft.com/office/officeart/2005/8/layout/list1"/>
    <dgm:cxn modelId="{049D75B2-F474-4D63-BD0C-E6539BE9E1EC}" type="presParOf" srcId="{98FFD822-48CD-4B24-BD23-D60D6B0EF205}" destId="{B2F686D7-AFA1-4564-BC35-9A4F4353986B}" srcOrd="1" destOrd="0" presId="urn:microsoft.com/office/officeart/2005/8/layout/list1"/>
    <dgm:cxn modelId="{12871C8A-7146-482B-9507-9BCDEEEAC943}" type="presParOf" srcId="{2082FFF4-9627-4843-952B-17C394D110EA}" destId="{CFB5B617-C021-4698-AE39-604A16303DEA}" srcOrd="9" destOrd="0" presId="urn:microsoft.com/office/officeart/2005/8/layout/list1"/>
    <dgm:cxn modelId="{85B085D6-0C5F-449C-9AEB-74FE50546B34}" type="presParOf" srcId="{2082FFF4-9627-4843-952B-17C394D110EA}" destId="{731B1CCE-3CFF-4F0F-AB2A-E02EC19FBFAC}" srcOrd="10" destOrd="0" presId="urn:microsoft.com/office/officeart/2005/8/layout/list1"/>
    <dgm:cxn modelId="{44AD2AC0-D542-4961-8558-C8AE05E41625}" type="presParOf" srcId="{2082FFF4-9627-4843-952B-17C394D110EA}" destId="{3E07D747-96E0-4DE5-8149-B4DC9718B375}" srcOrd="11" destOrd="0" presId="urn:microsoft.com/office/officeart/2005/8/layout/list1"/>
    <dgm:cxn modelId="{ED72D8F9-62B6-47DA-B079-D74E369FFB88}" type="presParOf" srcId="{2082FFF4-9627-4843-952B-17C394D110EA}" destId="{CC13F2E8-78CF-4794-9A01-8CE08B0FD555}" srcOrd="12" destOrd="0" presId="urn:microsoft.com/office/officeart/2005/8/layout/list1"/>
    <dgm:cxn modelId="{D098C496-ABC9-408D-B0BA-F25EE3A7496D}" type="presParOf" srcId="{CC13F2E8-78CF-4794-9A01-8CE08B0FD555}" destId="{CDBB784E-FCA8-40E8-83E1-17F7FDBA04D3}" srcOrd="0" destOrd="0" presId="urn:microsoft.com/office/officeart/2005/8/layout/list1"/>
    <dgm:cxn modelId="{A862EEFD-180E-4475-BEC9-60976A82A44A}" type="presParOf" srcId="{CC13F2E8-78CF-4794-9A01-8CE08B0FD555}" destId="{5B0B1E7D-66A0-48CA-9CCF-CD3481233DAF}" srcOrd="1" destOrd="0" presId="urn:microsoft.com/office/officeart/2005/8/layout/list1"/>
    <dgm:cxn modelId="{9689FAB9-5E1D-430A-8E83-EB2320AD7305}" type="presParOf" srcId="{2082FFF4-9627-4843-952B-17C394D110EA}" destId="{8C432515-9C34-42F6-B3AD-AA47AD8ABA53}" srcOrd="13" destOrd="0" presId="urn:microsoft.com/office/officeart/2005/8/layout/list1"/>
    <dgm:cxn modelId="{EFE8C91E-8D41-40D1-9FAC-7A4E95BBAB64}" type="presParOf" srcId="{2082FFF4-9627-4843-952B-17C394D110EA}" destId="{BCC49067-E52F-4F1F-AB1D-14B53DA67D7F}" srcOrd="14" destOrd="0" presId="urn:microsoft.com/office/officeart/2005/8/layout/list1"/>
    <dgm:cxn modelId="{76407D3B-0BD8-4183-AA98-9D1D35893F2C}" type="presParOf" srcId="{2082FFF4-9627-4843-952B-17C394D110EA}" destId="{C6C3845C-E8D5-4B8F-A19D-357E39147F96}" srcOrd="15" destOrd="0" presId="urn:microsoft.com/office/officeart/2005/8/layout/list1"/>
    <dgm:cxn modelId="{F163B56D-8C6D-401E-8BB0-BF6F30857A3A}" type="presParOf" srcId="{2082FFF4-9627-4843-952B-17C394D110EA}" destId="{DD836CB1-8608-4596-A7B5-76A58415692B}" srcOrd="16" destOrd="0" presId="urn:microsoft.com/office/officeart/2005/8/layout/list1"/>
    <dgm:cxn modelId="{A29DB2AC-D3C8-45B6-BB10-5BA33E3A3964}" type="presParOf" srcId="{DD836CB1-8608-4596-A7B5-76A58415692B}" destId="{AA382603-2A74-4AC6-A9B6-ED2F11A47618}" srcOrd="0" destOrd="0" presId="urn:microsoft.com/office/officeart/2005/8/layout/list1"/>
    <dgm:cxn modelId="{FBE4AE65-AD36-40D4-85EF-31DD19943406}" type="presParOf" srcId="{DD836CB1-8608-4596-A7B5-76A58415692B}" destId="{06F14EA9-922E-484D-A6AA-95952CBC00BD}" srcOrd="1" destOrd="0" presId="urn:microsoft.com/office/officeart/2005/8/layout/list1"/>
    <dgm:cxn modelId="{A60B1495-DAB9-403B-948B-FA467ABE3464}" type="presParOf" srcId="{2082FFF4-9627-4843-952B-17C394D110EA}" destId="{790B3A8F-8CA4-498B-8F07-5B3727D5CB45}" srcOrd="17" destOrd="0" presId="urn:microsoft.com/office/officeart/2005/8/layout/list1"/>
    <dgm:cxn modelId="{11772492-741E-4CE3-BDE5-7660A3277BC4}" type="presParOf" srcId="{2082FFF4-9627-4843-952B-17C394D110EA}" destId="{2D267177-DAD6-447B-B887-5D4C8776AC91}" srcOrd="18" destOrd="0" presId="urn:microsoft.com/office/officeart/2005/8/layout/list1"/>
    <dgm:cxn modelId="{411A7C35-2458-4B25-BE04-2D2CFE5BF6A3}" type="presParOf" srcId="{2082FFF4-9627-4843-952B-17C394D110EA}" destId="{203B866B-8C6E-447A-81F7-370C82A6C12B}" srcOrd="19" destOrd="0" presId="urn:microsoft.com/office/officeart/2005/8/layout/list1"/>
    <dgm:cxn modelId="{EE98D60E-9E10-4B75-9187-8D7F313BDA2A}" type="presParOf" srcId="{2082FFF4-9627-4843-952B-17C394D110EA}" destId="{459B7BE1-47CE-492C-B2AF-5767C7BC92BC}" srcOrd="20" destOrd="0" presId="urn:microsoft.com/office/officeart/2005/8/layout/list1"/>
    <dgm:cxn modelId="{BCCDE268-C7D8-47AC-94E1-2A42717EA0B2}" type="presParOf" srcId="{459B7BE1-47CE-492C-B2AF-5767C7BC92BC}" destId="{0CB33359-18FD-465C-A98E-445A1BCAF0DF}" srcOrd="0" destOrd="0" presId="urn:microsoft.com/office/officeart/2005/8/layout/list1"/>
    <dgm:cxn modelId="{ED4C6756-DEC4-4C38-8F61-5C27185A1A80}" type="presParOf" srcId="{459B7BE1-47CE-492C-B2AF-5767C7BC92BC}" destId="{94D065E5-ED48-48C7-843A-B056316B93FB}" srcOrd="1" destOrd="0" presId="urn:microsoft.com/office/officeart/2005/8/layout/list1"/>
    <dgm:cxn modelId="{39C12844-6A99-4EC5-9D5E-241E5275D10A}" type="presParOf" srcId="{2082FFF4-9627-4843-952B-17C394D110EA}" destId="{5072F68B-A671-4E41-AEFD-87D3DFD74F02}" srcOrd="21" destOrd="0" presId="urn:microsoft.com/office/officeart/2005/8/layout/list1"/>
    <dgm:cxn modelId="{293FC09B-B844-4643-B762-683D408CAE02}" type="presParOf" srcId="{2082FFF4-9627-4843-952B-17C394D110EA}" destId="{FF814D79-2F1A-4388-86E8-85B90C710068}" srcOrd="22" destOrd="0" presId="urn:microsoft.com/office/officeart/2005/8/layout/list1"/>
    <dgm:cxn modelId="{87FDB1BC-CC63-479C-8C7A-36E08F3DECCE}" type="presParOf" srcId="{2082FFF4-9627-4843-952B-17C394D110EA}" destId="{96FCDE39-CD13-43F4-ADC0-3F91EE103F5B}" srcOrd="23" destOrd="0" presId="urn:microsoft.com/office/officeart/2005/8/layout/list1"/>
    <dgm:cxn modelId="{4F60E83A-9355-43D6-805C-A57BD0791931}" type="presParOf" srcId="{2082FFF4-9627-4843-952B-17C394D110EA}" destId="{D4D1A85B-49EB-4F5F-8AFE-D11F2FB2F8EE}" srcOrd="24" destOrd="0" presId="urn:microsoft.com/office/officeart/2005/8/layout/list1"/>
    <dgm:cxn modelId="{A4A83924-2A6F-4BC4-AF72-22A209331067}" type="presParOf" srcId="{D4D1A85B-49EB-4F5F-8AFE-D11F2FB2F8EE}" destId="{4320E03D-1D15-4CC6-93DF-59A9C789BC40}" srcOrd="0" destOrd="0" presId="urn:microsoft.com/office/officeart/2005/8/layout/list1"/>
    <dgm:cxn modelId="{05045E66-8632-42EA-B237-277427C25E3A}" type="presParOf" srcId="{D4D1A85B-49EB-4F5F-8AFE-D11F2FB2F8EE}" destId="{029177A3-55F7-47C7-9438-F43DE384A35A}" srcOrd="1" destOrd="0" presId="urn:microsoft.com/office/officeart/2005/8/layout/list1"/>
    <dgm:cxn modelId="{5D41B68A-2702-48E9-9054-22E2C2130A70}" type="presParOf" srcId="{2082FFF4-9627-4843-952B-17C394D110EA}" destId="{64C2E941-2964-4DA4-BCE6-AF3B584CDB7F}" srcOrd="25" destOrd="0" presId="urn:microsoft.com/office/officeart/2005/8/layout/list1"/>
    <dgm:cxn modelId="{883FA88F-DF1E-451B-B76B-CBB07AB22C6B}" type="presParOf" srcId="{2082FFF4-9627-4843-952B-17C394D110EA}" destId="{582B5195-ADDB-45CF-BC17-469EE20AFDF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A4EEC-64CF-4210-90B7-DEEBA14401E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F53A62A-4EA5-46A1-B906-7BC466B1976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4">
                  <a:lumMod val="10000"/>
                </a:schemeClr>
              </a:solidFill>
            </a:rPr>
            <a:t>Phase wise approach/</a:t>
          </a:r>
        </a:p>
        <a:p>
          <a:r>
            <a:rPr lang="en-US" sz="2000" dirty="0" smtClean="0">
              <a:solidFill>
                <a:schemeClr val="accent4">
                  <a:lumMod val="10000"/>
                </a:schemeClr>
              </a:solidFill>
            </a:rPr>
            <a:t>Pilot study</a:t>
          </a:r>
          <a:endParaRPr lang="en-US" sz="2000" dirty="0">
            <a:solidFill>
              <a:schemeClr val="accent4">
                <a:lumMod val="10000"/>
              </a:schemeClr>
            </a:solidFill>
          </a:endParaRPr>
        </a:p>
      </dgm:t>
    </dgm:pt>
    <dgm:pt modelId="{9D968D95-6136-40FD-BCC9-A43EEC2DF348}" type="parTrans" cxnId="{8CAADC8C-4BA4-4297-8718-E999D7A1A7CE}">
      <dgm:prSet/>
      <dgm:spPr/>
      <dgm:t>
        <a:bodyPr/>
        <a:lstStyle/>
        <a:p>
          <a:endParaRPr lang="en-US"/>
        </a:p>
      </dgm:t>
    </dgm:pt>
    <dgm:pt modelId="{07BC5593-BF3C-4670-B4FE-5F004C772BFE}" type="sibTrans" cxnId="{8CAADC8C-4BA4-4297-8718-E999D7A1A7CE}">
      <dgm:prSet/>
      <dgm:spPr/>
      <dgm:t>
        <a:bodyPr/>
        <a:lstStyle/>
        <a:p>
          <a:endParaRPr lang="en-US"/>
        </a:p>
      </dgm:t>
    </dgm:pt>
    <dgm:pt modelId="{C3DF45BB-CC8D-40FC-801C-A2D7C8D3CE8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4">
                  <a:lumMod val="10000"/>
                </a:schemeClr>
              </a:solidFill>
            </a:rPr>
            <a:t>Benefit Realization to end USERS</a:t>
          </a:r>
          <a:endParaRPr lang="en-US" sz="700" dirty="0">
            <a:solidFill>
              <a:schemeClr val="accent4">
                <a:lumMod val="10000"/>
              </a:schemeClr>
            </a:solidFill>
          </a:endParaRPr>
        </a:p>
      </dgm:t>
    </dgm:pt>
    <dgm:pt modelId="{2BF4F284-4224-4A5A-B6B7-980349689196}" type="parTrans" cxnId="{174AE009-76E3-4B99-A8EE-4A9A80CC9A5D}">
      <dgm:prSet/>
      <dgm:spPr/>
      <dgm:t>
        <a:bodyPr/>
        <a:lstStyle/>
        <a:p>
          <a:endParaRPr lang="en-US"/>
        </a:p>
      </dgm:t>
    </dgm:pt>
    <dgm:pt modelId="{4480A886-0CD2-4C57-A804-7F75765EFCDE}" type="sibTrans" cxnId="{174AE009-76E3-4B99-A8EE-4A9A80CC9A5D}">
      <dgm:prSet/>
      <dgm:spPr/>
      <dgm:t>
        <a:bodyPr/>
        <a:lstStyle/>
        <a:p>
          <a:endParaRPr lang="en-US"/>
        </a:p>
      </dgm:t>
    </dgm:pt>
    <dgm:pt modelId="{3652F456-09FA-462A-874B-408BE3AF86B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4">
                  <a:lumMod val="10000"/>
                </a:schemeClr>
              </a:solidFill>
            </a:rPr>
            <a:t>Training</a:t>
          </a:r>
          <a:r>
            <a:rPr lang="en-US" sz="1800" dirty="0" smtClean="0"/>
            <a:t> </a:t>
          </a:r>
          <a:r>
            <a:rPr lang="en-US" sz="1800" dirty="0" smtClean="0">
              <a:solidFill>
                <a:schemeClr val="accent4">
                  <a:lumMod val="10000"/>
                </a:schemeClr>
              </a:solidFill>
            </a:rPr>
            <a:t>on demand</a:t>
          </a:r>
          <a:endParaRPr lang="en-US" sz="1800" dirty="0">
            <a:solidFill>
              <a:schemeClr val="accent4">
                <a:lumMod val="10000"/>
              </a:schemeClr>
            </a:solidFill>
          </a:endParaRPr>
        </a:p>
      </dgm:t>
    </dgm:pt>
    <dgm:pt modelId="{B78C8DF3-7616-4AAB-A723-CF3632AF7026}" type="parTrans" cxnId="{73EB0AA5-0443-4EA8-9810-5A0623DF2809}">
      <dgm:prSet/>
      <dgm:spPr/>
      <dgm:t>
        <a:bodyPr/>
        <a:lstStyle/>
        <a:p>
          <a:endParaRPr lang="en-US"/>
        </a:p>
      </dgm:t>
    </dgm:pt>
    <dgm:pt modelId="{D9224D8B-0E46-45E6-84B9-4D6EE7F857BD}" type="sibTrans" cxnId="{73EB0AA5-0443-4EA8-9810-5A0623DF2809}">
      <dgm:prSet/>
      <dgm:spPr/>
      <dgm:t>
        <a:bodyPr/>
        <a:lstStyle/>
        <a:p>
          <a:endParaRPr lang="en-US"/>
        </a:p>
      </dgm:t>
    </dgm:pt>
    <dgm:pt modelId="{406E88BD-596C-42CB-93B6-CB6D1F29D125}" type="pres">
      <dgm:prSet presAssocID="{6DFA4EEC-64CF-4210-90B7-DEEBA14401E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8EA4A53-4182-483F-8020-885587F8867B}" type="pres">
      <dgm:prSet presAssocID="{DF53A62A-4EA5-46A1-B906-7BC466B1976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90056-DBB1-45E1-86C4-AA83FD2B0CD6}" type="pres">
      <dgm:prSet presAssocID="{DF53A62A-4EA5-46A1-B906-7BC466B1976A}" presName="gear1srcNode" presStyleLbl="node1" presStyleIdx="0" presStyleCnt="3"/>
      <dgm:spPr/>
      <dgm:t>
        <a:bodyPr/>
        <a:lstStyle/>
        <a:p>
          <a:endParaRPr lang="en-US"/>
        </a:p>
      </dgm:t>
    </dgm:pt>
    <dgm:pt modelId="{6D0F66BA-0BF5-471B-9853-6A63AB5EC357}" type="pres">
      <dgm:prSet presAssocID="{DF53A62A-4EA5-46A1-B906-7BC466B1976A}" presName="gear1dstNode" presStyleLbl="node1" presStyleIdx="0" presStyleCnt="3"/>
      <dgm:spPr/>
      <dgm:t>
        <a:bodyPr/>
        <a:lstStyle/>
        <a:p>
          <a:endParaRPr lang="en-US"/>
        </a:p>
      </dgm:t>
    </dgm:pt>
    <dgm:pt modelId="{6C90575D-1B99-40C8-886E-F774DBB91DC0}" type="pres">
      <dgm:prSet presAssocID="{C3DF45BB-CC8D-40FC-801C-A2D7C8D3CE8A}" presName="gear2" presStyleLbl="node1" presStyleIdx="1" presStyleCnt="3" custScaleX="115458" custScaleY="1216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0E40C-F494-47E3-B4DA-5598F12F115C}" type="pres">
      <dgm:prSet presAssocID="{C3DF45BB-CC8D-40FC-801C-A2D7C8D3CE8A}" presName="gear2srcNode" presStyleLbl="node1" presStyleIdx="1" presStyleCnt="3"/>
      <dgm:spPr/>
      <dgm:t>
        <a:bodyPr/>
        <a:lstStyle/>
        <a:p>
          <a:endParaRPr lang="en-US"/>
        </a:p>
      </dgm:t>
    </dgm:pt>
    <dgm:pt modelId="{1D6D5922-5596-4545-8C5F-04092444B2F5}" type="pres">
      <dgm:prSet presAssocID="{C3DF45BB-CC8D-40FC-801C-A2D7C8D3CE8A}" presName="gear2dstNode" presStyleLbl="node1" presStyleIdx="1" presStyleCnt="3"/>
      <dgm:spPr/>
      <dgm:t>
        <a:bodyPr/>
        <a:lstStyle/>
        <a:p>
          <a:endParaRPr lang="en-US"/>
        </a:p>
      </dgm:t>
    </dgm:pt>
    <dgm:pt modelId="{8DB4E80A-BF38-428B-8A97-C35B762C08D7}" type="pres">
      <dgm:prSet presAssocID="{3652F456-09FA-462A-874B-408BE3AF86BC}" presName="gear3" presStyleLbl="node1" presStyleIdx="2" presStyleCnt="3" custScaleX="111382" custScaleY="112649" custLinFactNeighborX="15017" custLinFactNeighborY="-7847"/>
      <dgm:spPr/>
      <dgm:t>
        <a:bodyPr/>
        <a:lstStyle/>
        <a:p>
          <a:endParaRPr lang="en-US"/>
        </a:p>
      </dgm:t>
    </dgm:pt>
    <dgm:pt modelId="{32B43D78-9ACF-48AF-87F2-8755066A1EF9}" type="pres">
      <dgm:prSet presAssocID="{3652F456-09FA-462A-874B-408BE3AF86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0DC4B-8619-4755-82B7-0CB2ED79D972}" type="pres">
      <dgm:prSet presAssocID="{3652F456-09FA-462A-874B-408BE3AF86BC}" presName="gear3srcNode" presStyleLbl="node1" presStyleIdx="2" presStyleCnt="3"/>
      <dgm:spPr/>
      <dgm:t>
        <a:bodyPr/>
        <a:lstStyle/>
        <a:p>
          <a:endParaRPr lang="en-US"/>
        </a:p>
      </dgm:t>
    </dgm:pt>
    <dgm:pt modelId="{52B1953D-B2C6-4B7C-8291-403837B9B469}" type="pres">
      <dgm:prSet presAssocID="{3652F456-09FA-462A-874B-408BE3AF86BC}" presName="gear3dstNode" presStyleLbl="node1" presStyleIdx="2" presStyleCnt="3"/>
      <dgm:spPr/>
      <dgm:t>
        <a:bodyPr/>
        <a:lstStyle/>
        <a:p>
          <a:endParaRPr lang="en-US"/>
        </a:p>
      </dgm:t>
    </dgm:pt>
    <dgm:pt modelId="{F46E2DD4-8BCA-4687-B8AE-53C5DF896447}" type="pres">
      <dgm:prSet presAssocID="{07BC5593-BF3C-4670-B4FE-5F004C772BF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2ED612A-2216-4A31-95B9-7E845B5B2E75}" type="pres">
      <dgm:prSet presAssocID="{4480A886-0CD2-4C57-A804-7F75765EFCD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331E507-6407-4130-B4D7-5087A9A30F42}" type="pres">
      <dgm:prSet presAssocID="{D9224D8B-0E46-45E6-84B9-4D6EE7F857B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EEEC2CA-0A5B-4358-B663-FC457CB0CB19}" type="presOf" srcId="{3652F456-09FA-462A-874B-408BE3AF86BC}" destId="{8DB4E80A-BF38-428B-8A97-C35B762C08D7}" srcOrd="0" destOrd="0" presId="urn:microsoft.com/office/officeart/2005/8/layout/gear1"/>
    <dgm:cxn modelId="{32A1054A-59B4-414D-877E-D08592C93F59}" type="presOf" srcId="{07BC5593-BF3C-4670-B4FE-5F004C772BFE}" destId="{F46E2DD4-8BCA-4687-B8AE-53C5DF896447}" srcOrd="0" destOrd="0" presId="urn:microsoft.com/office/officeart/2005/8/layout/gear1"/>
    <dgm:cxn modelId="{30054447-68CC-4326-AA50-045D39E146FA}" type="presOf" srcId="{D9224D8B-0E46-45E6-84B9-4D6EE7F857BD}" destId="{8331E507-6407-4130-B4D7-5087A9A30F42}" srcOrd="0" destOrd="0" presId="urn:microsoft.com/office/officeart/2005/8/layout/gear1"/>
    <dgm:cxn modelId="{0D99431E-C87D-480F-AF15-E0B414892441}" type="presOf" srcId="{C3DF45BB-CC8D-40FC-801C-A2D7C8D3CE8A}" destId="{1D6D5922-5596-4545-8C5F-04092444B2F5}" srcOrd="2" destOrd="0" presId="urn:microsoft.com/office/officeart/2005/8/layout/gear1"/>
    <dgm:cxn modelId="{174AE009-76E3-4B99-A8EE-4A9A80CC9A5D}" srcId="{6DFA4EEC-64CF-4210-90B7-DEEBA14401E0}" destId="{C3DF45BB-CC8D-40FC-801C-A2D7C8D3CE8A}" srcOrd="1" destOrd="0" parTransId="{2BF4F284-4224-4A5A-B6B7-980349689196}" sibTransId="{4480A886-0CD2-4C57-A804-7F75765EFCDE}"/>
    <dgm:cxn modelId="{8CAADC8C-4BA4-4297-8718-E999D7A1A7CE}" srcId="{6DFA4EEC-64CF-4210-90B7-DEEBA14401E0}" destId="{DF53A62A-4EA5-46A1-B906-7BC466B1976A}" srcOrd="0" destOrd="0" parTransId="{9D968D95-6136-40FD-BCC9-A43EEC2DF348}" sibTransId="{07BC5593-BF3C-4670-B4FE-5F004C772BFE}"/>
    <dgm:cxn modelId="{5A751DC4-203A-426F-823B-4CA5C9665EE9}" type="presOf" srcId="{4480A886-0CD2-4C57-A804-7F75765EFCDE}" destId="{62ED612A-2216-4A31-95B9-7E845B5B2E75}" srcOrd="0" destOrd="0" presId="urn:microsoft.com/office/officeart/2005/8/layout/gear1"/>
    <dgm:cxn modelId="{B3DE52CE-D8F5-4F30-A11F-4B028FC51CDE}" type="presOf" srcId="{6DFA4EEC-64CF-4210-90B7-DEEBA14401E0}" destId="{406E88BD-596C-42CB-93B6-CB6D1F29D125}" srcOrd="0" destOrd="0" presId="urn:microsoft.com/office/officeart/2005/8/layout/gear1"/>
    <dgm:cxn modelId="{5EE76DEE-CA4A-4CE0-8357-78E7B23F448E}" type="presOf" srcId="{DF53A62A-4EA5-46A1-B906-7BC466B1976A}" destId="{DD990056-DBB1-45E1-86C4-AA83FD2B0CD6}" srcOrd="1" destOrd="0" presId="urn:microsoft.com/office/officeart/2005/8/layout/gear1"/>
    <dgm:cxn modelId="{2E36C8F9-E182-40CA-86A7-62B81DD38427}" type="presOf" srcId="{DF53A62A-4EA5-46A1-B906-7BC466B1976A}" destId="{F8EA4A53-4182-483F-8020-885587F8867B}" srcOrd="0" destOrd="0" presId="urn:microsoft.com/office/officeart/2005/8/layout/gear1"/>
    <dgm:cxn modelId="{8AF8C4A3-9FD4-4A25-8928-9A04B06C9074}" type="presOf" srcId="{DF53A62A-4EA5-46A1-B906-7BC466B1976A}" destId="{6D0F66BA-0BF5-471B-9853-6A63AB5EC357}" srcOrd="2" destOrd="0" presId="urn:microsoft.com/office/officeart/2005/8/layout/gear1"/>
    <dgm:cxn modelId="{73EB0AA5-0443-4EA8-9810-5A0623DF2809}" srcId="{6DFA4EEC-64CF-4210-90B7-DEEBA14401E0}" destId="{3652F456-09FA-462A-874B-408BE3AF86BC}" srcOrd="2" destOrd="0" parTransId="{B78C8DF3-7616-4AAB-A723-CF3632AF7026}" sibTransId="{D9224D8B-0E46-45E6-84B9-4D6EE7F857BD}"/>
    <dgm:cxn modelId="{96F77EC6-F377-4A7E-8E99-A026318BA035}" type="presOf" srcId="{3652F456-09FA-462A-874B-408BE3AF86BC}" destId="{1490DC4B-8619-4755-82B7-0CB2ED79D972}" srcOrd="2" destOrd="0" presId="urn:microsoft.com/office/officeart/2005/8/layout/gear1"/>
    <dgm:cxn modelId="{2772F8F0-90D2-4140-A90B-6AA6FEF3BBEB}" type="presOf" srcId="{3652F456-09FA-462A-874B-408BE3AF86BC}" destId="{52B1953D-B2C6-4B7C-8291-403837B9B469}" srcOrd="3" destOrd="0" presId="urn:microsoft.com/office/officeart/2005/8/layout/gear1"/>
    <dgm:cxn modelId="{ABE81150-04E3-42EC-B0FA-51776A98E284}" type="presOf" srcId="{C3DF45BB-CC8D-40FC-801C-A2D7C8D3CE8A}" destId="{6C90575D-1B99-40C8-886E-F774DBB91DC0}" srcOrd="0" destOrd="0" presId="urn:microsoft.com/office/officeart/2005/8/layout/gear1"/>
    <dgm:cxn modelId="{A0FD7B30-810F-45F4-9702-EF82C2462DC0}" type="presOf" srcId="{C3DF45BB-CC8D-40FC-801C-A2D7C8D3CE8A}" destId="{B6A0E40C-F494-47E3-B4DA-5598F12F115C}" srcOrd="1" destOrd="0" presId="urn:microsoft.com/office/officeart/2005/8/layout/gear1"/>
    <dgm:cxn modelId="{83FAE672-FE19-4AC7-B08C-DD69C5A35978}" type="presOf" srcId="{3652F456-09FA-462A-874B-408BE3AF86BC}" destId="{32B43D78-9ACF-48AF-87F2-8755066A1EF9}" srcOrd="1" destOrd="0" presId="urn:microsoft.com/office/officeart/2005/8/layout/gear1"/>
    <dgm:cxn modelId="{CD9F8662-74AE-4135-8633-AC0A3851A139}" type="presParOf" srcId="{406E88BD-596C-42CB-93B6-CB6D1F29D125}" destId="{F8EA4A53-4182-483F-8020-885587F8867B}" srcOrd="0" destOrd="0" presId="urn:microsoft.com/office/officeart/2005/8/layout/gear1"/>
    <dgm:cxn modelId="{CAEF5CB7-9F2C-4CF9-866B-40E35E563A06}" type="presParOf" srcId="{406E88BD-596C-42CB-93B6-CB6D1F29D125}" destId="{DD990056-DBB1-45E1-86C4-AA83FD2B0CD6}" srcOrd="1" destOrd="0" presId="urn:microsoft.com/office/officeart/2005/8/layout/gear1"/>
    <dgm:cxn modelId="{B0C29648-0559-4204-8664-2A92A7B42769}" type="presParOf" srcId="{406E88BD-596C-42CB-93B6-CB6D1F29D125}" destId="{6D0F66BA-0BF5-471B-9853-6A63AB5EC357}" srcOrd="2" destOrd="0" presId="urn:microsoft.com/office/officeart/2005/8/layout/gear1"/>
    <dgm:cxn modelId="{12838655-4015-4A3C-BD3C-EDC69C43CB7C}" type="presParOf" srcId="{406E88BD-596C-42CB-93B6-CB6D1F29D125}" destId="{6C90575D-1B99-40C8-886E-F774DBB91DC0}" srcOrd="3" destOrd="0" presId="urn:microsoft.com/office/officeart/2005/8/layout/gear1"/>
    <dgm:cxn modelId="{A3BBB21D-2D77-45E3-8ED1-8FF9D82553CA}" type="presParOf" srcId="{406E88BD-596C-42CB-93B6-CB6D1F29D125}" destId="{B6A0E40C-F494-47E3-B4DA-5598F12F115C}" srcOrd="4" destOrd="0" presId="urn:microsoft.com/office/officeart/2005/8/layout/gear1"/>
    <dgm:cxn modelId="{FFDBA98F-320F-4DA5-A622-0FB9B390A452}" type="presParOf" srcId="{406E88BD-596C-42CB-93B6-CB6D1F29D125}" destId="{1D6D5922-5596-4545-8C5F-04092444B2F5}" srcOrd="5" destOrd="0" presId="urn:microsoft.com/office/officeart/2005/8/layout/gear1"/>
    <dgm:cxn modelId="{30279408-66BE-4866-8A28-A47F37B2DEE7}" type="presParOf" srcId="{406E88BD-596C-42CB-93B6-CB6D1F29D125}" destId="{8DB4E80A-BF38-428B-8A97-C35B762C08D7}" srcOrd="6" destOrd="0" presId="urn:microsoft.com/office/officeart/2005/8/layout/gear1"/>
    <dgm:cxn modelId="{41CCF6ED-A3C1-4570-81C7-2C72367BE5B1}" type="presParOf" srcId="{406E88BD-596C-42CB-93B6-CB6D1F29D125}" destId="{32B43D78-9ACF-48AF-87F2-8755066A1EF9}" srcOrd="7" destOrd="0" presId="urn:microsoft.com/office/officeart/2005/8/layout/gear1"/>
    <dgm:cxn modelId="{3600DBB0-5A0B-444D-8159-7C8C3ABB7ACE}" type="presParOf" srcId="{406E88BD-596C-42CB-93B6-CB6D1F29D125}" destId="{1490DC4B-8619-4755-82B7-0CB2ED79D972}" srcOrd="8" destOrd="0" presId="urn:microsoft.com/office/officeart/2005/8/layout/gear1"/>
    <dgm:cxn modelId="{4C64060E-519C-4C26-9A33-016F1D4392DA}" type="presParOf" srcId="{406E88BD-596C-42CB-93B6-CB6D1F29D125}" destId="{52B1953D-B2C6-4B7C-8291-403837B9B469}" srcOrd="9" destOrd="0" presId="urn:microsoft.com/office/officeart/2005/8/layout/gear1"/>
    <dgm:cxn modelId="{CA7A916D-9758-4C7E-9037-C43B96839940}" type="presParOf" srcId="{406E88BD-596C-42CB-93B6-CB6D1F29D125}" destId="{F46E2DD4-8BCA-4687-B8AE-53C5DF896447}" srcOrd="10" destOrd="0" presId="urn:microsoft.com/office/officeart/2005/8/layout/gear1"/>
    <dgm:cxn modelId="{860508AD-7F03-463B-B40B-5E587AB638EF}" type="presParOf" srcId="{406E88BD-596C-42CB-93B6-CB6D1F29D125}" destId="{62ED612A-2216-4A31-95B9-7E845B5B2E75}" srcOrd="11" destOrd="0" presId="urn:microsoft.com/office/officeart/2005/8/layout/gear1"/>
    <dgm:cxn modelId="{D724732B-F0CF-4E5D-BBC2-39D318F6C436}" type="presParOf" srcId="{406E88BD-596C-42CB-93B6-CB6D1F29D125}" destId="{8331E507-6407-4130-B4D7-5087A9A30F4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B12CFF-790B-478A-8A2F-71C5ADD3AA4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6326C178-4AFF-4866-882E-36028825F00C}">
      <dgm:prSet phldrT="[Text]" custT="1"/>
      <dgm:spPr/>
      <dgm:t>
        <a:bodyPr/>
        <a:lstStyle/>
        <a:p>
          <a:r>
            <a:rPr lang="en-US" sz="1600" dirty="0" smtClean="0"/>
            <a:t>Carrot &amp; stick method</a:t>
          </a:r>
          <a:endParaRPr lang="en-US" sz="1600" dirty="0"/>
        </a:p>
      </dgm:t>
    </dgm:pt>
    <dgm:pt modelId="{9E1EF0FC-59E5-42B6-8F72-D058741F6715}" type="parTrans" cxnId="{AD61FF7A-7950-4258-B714-DC0869C0B63F}">
      <dgm:prSet/>
      <dgm:spPr/>
      <dgm:t>
        <a:bodyPr/>
        <a:lstStyle/>
        <a:p>
          <a:endParaRPr lang="en-US"/>
        </a:p>
      </dgm:t>
    </dgm:pt>
    <dgm:pt modelId="{C02A81A8-B48B-40BC-B917-A2BB0827D8F4}" type="sibTrans" cxnId="{AD61FF7A-7950-4258-B714-DC0869C0B63F}">
      <dgm:prSet/>
      <dgm:spPr/>
      <dgm:t>
        <a:bodyPr/>
        <a:lstStyle/>
        <a:p>
          <a:endParaRPr lang="en-US"/>
        </a:p>
      </dgm:t>
    </dgm:pt>
    <dgm:pt modelId="{73051E63-B53E-4BE4-9972-545EBDFC4438}">
      <dgm:prSet phldrT="[Text]" custT="1"/>
      <dgm:spPr/>
      <dgm:t>
        <a:bodyPr/>
        <a:lstStyle/>
        <a:p>
          <a:r>
            <a:rPr lang="en-US" sz="1400" dirty="0" smtClean="0"/>
            <a:t>Dedicated change management team</a:t>
          </a:r>
          <a:endParaRPr lang="en-US" sz="1400" dirty="0"/>
        </a:p>
      </dgm:t>
    </dgm:pt>
    <dgm:pt modelId="{70DD505B-8305-43AE-B0D4-D2A327296148}" type="parTrans" cxnId="{FC630998-5212-4380-9CE7-1C80FFCFDD92}">
      <dgm:prSet/>
      <dgm:spPr/>
      <dgm:t>
        <a:bodyPr/>
        <a:lstStyle/>
        <a:p>
          <a:endParaRPr lang="en-US"/>
        </a:p>
      </dgm:t>
    </dgm:pt>
    <dgm:pt modelId="{1A390F18-9EC4-4AC6-990A-894151F20CD0}" type="sibTrans" cxnId="{FC630998-5212-4380-9CE7-1C80FFCFDD92}">
      <dgm:prSet/>
      <dgm:spPr/>
      <dgm:t>
        <a:bodyPr/>
        <a:lstStyle/>
        <a:p>
          <a:endParaRPr lang="en-US"/>
        </a:p>
      </dgm:t>
    </dgm:pt>
    <dgm:pt modelId="{2F054861-FA4B-40C8-9104-A6DAC62D9DEA}">
      <dgm:prSet phldrT="[Text]" custT="1"/>
      <dgm:spPr/>
      <dgm:t>
        <a:bodyPr/>
        <a:lstStyle/>
        <a:p>
          <a:r>
            <a:rPr lang="en-US" sz="1800" dirty="0" smtClean="0"/>
            <a:t>Application support management</a:t>
          </a:r>
          <a:endParaRPr lang="en-US" sz="1800" dirty="0"/>
        </a:p>
      </dgm:t>
    </dgm:pt>
    <dgm:pt modelId="{B3842D8D-68B5-4721-B9D5-2AB04F491544}" type="parTrans" cxnId="{991492D0-2820-42FE-A4DD-E883F7CF8857}">
      <dgm:prSet/>
      <dgm:spPr/>
      <dgm:t>
        <a:bodyPr/>
        <a:lstStyle/>
        <a:p>
          <a:endParaRPr lang="en-US"/>
        </a:p>
      </dgm:t>
    </dgm:pt>
    <dgm:pt modelId="{BD59DED6-964E-4AF0-9794-701BD6959FFC}" type="sibTrans" cxnId="{991492D0-2820-42FE-A4DD-E883F7CF8857}">
      <dgm:prSet/>
      <dgm:spPr/>
      <dgm:t>
        <a:bodyPr/>
        <a:lstStyle/>
        <a:p>
          <a:endParaRPr lang="en-US"/>
        </a:p>
      </dgm:t>
    </dgm:pt>
    <dgm:pt modelId="{DA86553A-A939-4905-A94F-9BFD9498365C}">
      <dgm:prSet custT="1"/>
      <dgm:spPr/>
      <dgm:t>
        <a:bodyPr/>
        <a:lstStyle/>
        <a:p>
          <a:r>
            <a:rPr lang="en-US" sz="1400" dirty="0" smtClean="0"/>
            <a:t>Faster Approvals Process on the Urgent IT Infrastructural  needs</a:t>
          </a:r>
          <a:endParaRPr lang="en-US" sz="1400" dirty="0"/>
        </a:p>
      </dgm:t>
    </dgm:pt>
    <dgm:pt modelId="{52FD378C-BCFD-497A-83F4-81BD4DCCB729}" type="parTrans" cxnId="{35056C62-6CE2-45A4-B2C4-80D3B4813161}">
      <dgm:prSet/>
      <dgm:spPr/>
      <dgm:t>
        <a:bodyPr/>
        <a:lstStyle/>
        <a:p>
          <a:endParaRPr lang="en-US"/>
        </a:p>
      </dgm:t>
    </dgm:pt>
    <dgm:pt modelId="{03F2132B-EEBD-4833-91D1-876ACCBF10EE}" type="sibTrans" cxnId="{35056C62-6CE2-45A4-B2C4-80D3B4813161}">
      <dgm:prSet/>
      <dgm:spPr/>
      <dgm:t>
        <a:bodyPr/>
        <a:lstStyle/>
        <a:p>
          <a:endParaRPr lang="en-US"/>
        </a:p>
      </dgm:t>
    </dgm:pt>
    <dgm:pt modelId="{BC78F40C-71DA-4663-952C-1120251EDD70}" type="pres">
      <dgm:prSet presAssocID="{CEB12CFF-790B-478A-8A2F-71C5ADD3AA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F7EB86-1C2A-47A1-A797-D4B6CE204FE4}" type="pres">
      <dgm:prSet presAssocID="{6326C178-4AFF-4866-882E-36028825F00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343F0-DD20-42F3-9AB0-4896D13A396D}" type="pres">
      <dgm:prSet presAssocID="{6326C178-4AFF-4866-882E-36028825F00C}" presName="gear1srcNode" presStyleLbl="node1" presStyleIdx="0" presStyleCnt="3"/>
      <dgm:spPr/>
      <dgm:t>
        <a:bodyPr/>
        <a:lstStyle/>
        <a:p>
          <a:endParaRPr lang="en-US"/>
        </a:p>
      </dgm:t>
    </dgm:pt>
    <dgm:pt modelId="{49EA5A2F-D402-4409-9CAE-61BBB9F48BCE}" type="pres">
      <dgm:prSet presAssocID="{6326C178-4AFF-4866-882E-36028825F00C}" presName="gear1dstNode" presStyleLbl="node1" presStyleIdx="0" presStyleCnt="3"/>
      <dgm:spPr/>
      <dgm:t>
        <a:bodyPr/>
        <a:lstStyle/>
        <a:p>
          <a:endParaRPr lang="en-US"/>
        </a:p>
      </dgm:t>
    </dgm:pt>
    <dgm:pt modelId="{8AC6AB86-FCEE-45E3-8E3D-5BBEDD695389}" type="pres">
      <dgm:prSet presAssocID="{6326C178-4AFF-4866-882E-36028825F00C}" presName="gear1ch" presStyleLbl="fgAcc1" presStyleIdx="0" presStyleCnt="1" custScaleY="149261" custLinFactNeighborX="-42069" custLinFactNeighborY="47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8B97-593F-4394-A786-DE3016FE507A}" type="pres">
      <dgm:prSet presAssocID="{73051E63-B53E-4BE4-9972-545EBDFC4438}" presName="gear2" presStyleLbl="node1" presStyleIdx="1" presStyleCnt="3" custScaleX="11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3913B-B8D5-4018-A210-D0A6A63D37E8}" type="pres">
      <dgm:prSet presAssocID="{73051E63-B53E-4BE4-9972-545EBDFC4438}" presName="gear2srcNode" presStyleLbl="node1" presStyleIdx="1" presStyleCnt="3"/>
      <dgm:spPr/>
      <dgm:t>
        <a:bodyPr/>
        <a:lstStyle/>
        <a:p>
          <a:endParaRPr lang="en-US"/>
        </a:p>
      </dgm:t>
    </dgm:pt>
    <dgm:pt modelId="{5259448D-5B3B-4B00-B130-C5E731BAB5D6}" type="pres">
      <dgm:prSet presAssocID="{73051E63-B53E-4BE4-9972-545EBDFC4438}" presName="gear2dstNode" presStyleLbl="node1" presStyleIdx="1" presStyleCnt="3"/>
      <dgm:spPr/>
      <dgm:t>
        <a:bodyPr/>
        <a:lstStyle/>
        <a:p>
          <a:endParaRPr lang="en-US"/>
        </a:p>
      </dgm:t>
    </dgm:pt>
    <dgm:pt modelId="{6123D6F0-1DC5-4E51-AD6D-5C69CB949CC0}" type="pres">
      <dgm:prSet presAssocID="{2F054861-FA4B-40C8-9104-A6DAC62D9DEA}" presName="gear3" presStyleLbl="node1" presStyleIdx="2" presStyleCnt="3" custScaleX="148297" custScaleY="138792"/>
      <dgm:spPr/>
      <dgm:t>
        <a:bodyPr/>
        <a:lstStyle/>
        <a:p>
          <a:endParaRPr lang="en-US"/>
        </a:p>
      </dgm:t>
    </dgm:pt>
    <dgm:pt modelId="{8D1EF081-DDEC-4220-B582-B117EEBC07B7}" type="pres">
      <dgm:prSet presAssocID="{2F054861-FA4B-40C8-9104-A6DAC62D9DE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C71B7-7E32-4C3C-8A52-B05E48E42306}" type="pres">
      <dgm:prSet presAssocID="{2F054861-FA4B-40C8-9104-A6DAC62D9DEA}" presName="gear3srcNode" presStyleLbl="node1" presStyleIdx="2" presStyleCnt="3"/>
      <dgm:spPr/>
      <dgm:t>
        <a:bodyPr/>
        <a:lstStyle/>
        <a:p>
          <a:endParaRPr lang="en-US"/>
        </a:p>
      </dgm:t>
    </dgm:pt>
    <dgm:pt modelId="{4219D130-5B5B-4573-92C6-796F39B40205}" type="pres">
      <dgm:prSet presAssocID="{2F054861-FA4B-40C8-9104-A6DAC62D9DEA}" presName="gear3dstNode" presStyleLbl="node1" presStyleIdx="2" presStyleCnt="3"/>
      <dgm:spPr/>
      <dgm:t>
        <a:bodyPr/>
        <a:lstStyle/>
        <a:p>
          <a:endParaRPr lang="en-US"/>
        </a:p>
      </dgm:t>
    </dgm:pt>
    <dgm:pt modelId="{A074EFFF-1150-4A7D-8112-9AD1925CB0CF}" type="pres">
      <dgm:prSet presAssocID="{C02A81A8-B48B-40BC-B917-A2BB0827D8F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E8CC6FF-393F-4808-BCD7-BCF822F5D369}" type="pres">
      <dgm:prSet presAssocID="{1A390F18-9EC4-4AC6-990A-894151F20CD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A890254-F811-4461-841E-660FBB3E9896}" type="pres">
      <dgm:prSet presAssocID="{BD59DED6-964E-4AF0-9794-701BD6959FF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2E5512E-1E50-4AC6-8164-DE3D62DFA2FF}" type="presOf" srcId="{73051E63-B53E-4BE4-9972-545EBDFC4438}" destId="{5259448D-5B3B-4B00-B130-C5E731BAB5D6}" srcOrd="2" destOrd="0" presId="urn:microsoft.com/office/officeart/2005/8/layout/gear1"/>
    <dgm:cxn modelId="{991492D0-2820-42FE-A4DD-E883F7CF8857}" srcId="{CEB12CFF-790B-478A-8A2F-71C5ADD3AA46}" destId="{2F054861-FA4B-40C8-9104-A6DAC62D9DEA}" srcOrd="2" destOrd="0" parTransId="{B3842D8D-68B5-4721-B9D5-2AB04F491544}" sibTransId="{BD59DED6-964E-4AF0-9794-701BD6959FFC}"/>
    <dgm:cxn modelId="{AD61FF7A-7950-4258-B714-DC0869C0B63F}" srcId="{CEB12CFF-790B-478A-8A2F-71C5ADD3AA46}" destId="{6326C178-4AFF-4866-882E-36028825F00C}" srcOrd="0" destOrd="0" parTransId="{9E1EF0FC-59E5-42B6-8F72-D058741F6715}" sibTransId="{C02A81A8-B48B-40BC-B917-A2BB0827D8F4}"/>
    <dgm:cxn modelId="{DF3C1B38-0D39-4ECA-ADD3-2C186FD0CDA5}" type="presOf" srcId="{BD59DED6-964E-4AF0-9794-701BD6959FFC}" destId="{4A890254-F811-4461-841E-660FBB3E9896}" srcOrd="0" destOrd="0" presId="urn:microsoft.com/office/officeart/2005/8/layout/gear1"/>
    <dgm:cxn modelId="{AF671F86-C0A7-49AB-A0E6-611366393ED2}" type="presOf" srcId="{2F054861-FA4B-40C8-9104-A6DAC62D9DEA}" destId="{6123D6F0-1DC5-4E51-AD6D-5C69CB949CC0}" srcOrd="0" destOrd="0" presId="urn:microsoft.com/office/officeart/2005/8/layout/gear1"/>
    <dgm:cxn modelId="{92499C5F-C73A-4CA3-A764-568946323A5B}" type="presOf" srcId="{C02A81A8-B48B-40BC-B917-A2BB0827D8F4}" destId="{A074EFFF-1150-4A7D-8112-9AD1925CB0CF}" srcOrd="0" destOrd="0" presId="urn:microsoft.com/office/officeart/2005/8/layout/gear1"/>
    <dgm:cxn modelId="{63E66159-14B6-4A8B-A47A-0DB16DAFFD37}" type="presOf" srcId="{2F054861-FA4B-40C8-9104-A6DAC62D9DEA}" destId="{150C71B7-7E32-4C3C-8A52-B05E48E42306}" srcOrd="2" destOrd="0" presId="urn:microsoft.com/office/officeart/2005/8/layout/gear1"/>
    <dgm:cxn modelId="{A75D4B30-F493-4259-B3F3-6D8B81A63268}" type="presOf" srcId="{6326C178-4AFF-4866-882E-36028825F00C}" destId="{49EA5A2F-D402-4409-9CAE-61BBB9F48BCE}" srcOrd="2" destOrd="0" presId="urn:microsoft.com/office/officeart/2005/8/layout/gear1"/>
    <dgm:cxn modelId="{B281F51A-3558-4BFD-A3B4-C5C6D7A12314}" type="presOf" srcId="{2F054861-FA4B-40C8-9104-A6DAC62D9DEA}" destId="{4219D130-5B5B-4573-92C6-796F39B40205}" srcOrd="3" destOrd="0" presId="urn:microsoft.com/office/officeart/2005/8/layout/gear1"/>
    <dgm:cxn modelId="{0350208D-5986-4D7A-A13A-425AD98874DF}" type="presOf" srcId="{6326C178-4AFF-4866-882E-36028825F00C}" destId="{E8F7EB86-1C2A-47A1-A797-D4B6CE204FE4}" srcOrd="0" destOrd="0" presId="urn:microsoft.com/office/officeart/2005/8/layout/gear1"/>
    <dgm:cxn modelId="{6873587B-34C8-44C1-A62C-42F2251EB636}" type="presOf" srcId="{73051E63-B53E-4BE4-9972-545EBDFC4438}" destId="{A9988B97-593F-4394-A786-DE3016FE507A}" srcOrd="0" destOrd="0" presId="urn:microsoft.com/office/officeart/2005/8/layout/gear1"/>
    <dgm:cxn modelId="{DBE44C64-8403-4AE5-80D1-2FA10F1AA1F5}" type="presOf" srcId="{73051E63-B53E-4BE4-9972-545EBDFC4438}" destId="{D473913B-B8D5-4018-A210-D0A6A63D37E8}" srcOrd="1" destOrd="0" presId="urn:microsoft.com/office/officeart/2005/8/layout/gear1"/>
    <dgm:cxn modelId="{35056C62-6CE2-45A4-B2C4-80D3B4813161}" srcId="{6326C178-4AFF-4866-882E-36028825F00C}" destId="{DA86553A-A939-4905-A94F-9BFD9498365C}" srcOrd="0" destOrd="0" parTransId="{52FD378C-BCFD-497A-83F4-81BD4DCCB729}" sibTransId="{03F2132B-EEBD-4833-91D1-876ACCBF10EE}"/>
    <dgm:cxn modelId="{D19F0AF0-F007-4585-95EB-383BE7B424B2}" type="presOf" srcId="{DA86553A-A939-4905-A94F-9BFD9498365C}" destId="{8AC6AB86-FCEE-45E3-8E3D-5BBEDD695389}" srcOrd="0" destOrd="0" presId="urn:microsoft.com/office/officeart/2005/8/layout/gear1"/>
    <dgm:cxn modelId="{09C5F02E-6351-4400-9242-58B78932BC7A}" type="presOf" srcId="{CEB12CFF-790B-478A-8A2F-71C5ADD3AA46}" destId="{BC78F40C-71DA-4663-952C-1120251EDD70}" srcOrd="0" destOrd="0" presId="urn:microsoft.com/office/officeart/2005/8/layout/gear1"/>
    <dgm:cxn modelId="{FC630998-5212-4380-9CE7-1C80FFCFDD92}" srcId="{CEB12CFF-790B-478A-8A2F-71C5ADD3AA46}" destId="{73051E63-B53E-4BE4-9972-545EBDFC4438}" srcOrd="1" destOrd="0" parTransId="{70DD505B-8305-43AE-B0D4-D2A327296148}" sibTransId="{1A390F18-9EC4-4AC6-990A-894151F20CD0}"/>
    <dgm:cxn modelId="{393CF34F-3BA9-4F05-B9D9-890911DE3D51}" type="presOf" srcId="{2F054861-FA4B-40C8-9104-A6DAC62D9DEA}" destId="{8D1EF081-DDEC-4220-B582-B117EEBC07B7}" srcOrd="1" destOrd="0" presId="urn:microsoft.com/office/officeart/2005/8/layout/gear1"/>
    <dgm:cxn modelId="{75D2A8A3-C1A0-4D29-BC50-D83A69CC6BE3}" type="presOf" srcId="{1A390F18-9EC4-4AC6-990A-894151F20CD0}" destId="{6E8CC6FF-393F-4808-BCD7-BCF822F5D369}" srcOrd="0" destOrd="0" presId="urn:microsoft.com/office/officeart/2005/8/layout/gear1"/>
    <dgm:cxn modelId="{34439A43-3CA2-4A83-9262-ABE13CA3DA2D}" type="presOf" srcId="{6326C178-4AFF-4866-882E-36028825F00C}" destId="{8E7343F0-DD20-42F3-9AB0-4896D13A396D}" srcOrd="1" destOrd="0" presId="urn:microsoft.com/office/officeart/2005/8/layout/gear1"/>
    <dgm:cxn modelId="{17A580EE-0C8D-46CF-92AD-DD9999018813}" type="presParOf" srcId="{BC78F40C-71DA-4663-952C-1120251EDD70}" destId="{E8F7EB86-1C2A-47A1-A797-D4B6CE204FE4}" srcOrd="0" destOrd="0" presId="urn:microsoft.com/office/officeart/2005/8/layout/gear1"/>
    <dgm:cxn modelId="{9E0665C8-331C-434F-8147-35C39C9266B8}" type="presParOf" srcId="{BC78F40C-71DA-4663-952C-1120251EDD70}" destId="{8E7343F0-DD20-42F3-9AB0-4896D13A396D}" srcOrd="1" destOrd="0" presId="urn:microsoft.com/office/officeart/2005/8/layout/gear1"/>
    <dgm:cxn modelId="{A60AEB25-FB3E-4F1D-A60C-8CE2D694EFE9}" type="presParOf" srcId="{BC78F40C-71DA-4663-952C-1120251EDD70}" destId="{49EA5A2F-D402-4409-9CAE-61BBB9F48BCE}" srcOrd="2" destOrd="0" presId="urn:microsoft.com/office/officeart/2005/8/layout/gear1"/>
    <dgm:cxn modelId="{C17DF8F7-67AB-459D-AAFB-B07D3966983A}" type="presParOf" srcId="{BC78F40C-71DA-4663-952C-1120251EDD70}" destId="{8AC6AB86-FCEE-45E3-8E3D-5BBEDD695389}" srcOrd="3" destOrd="0" presId="urn:microsoft.com/office/officeart/2005/8/layout/gear1"/>
    <dgm:cxn modelId="{CCDC5844-6728-42EE-9697-B90A33439448}" type="presParOf" srcId="{BC78F40C-71DA-4663-952C-1120251EDD70}" destId="{A9988B97-593F-4394-A786-DE3016FE507A}" srcOrd="4" destOrd="0" presId="urn:microsoft.com/office/officeart/2005/8/layout/gear1"/>
    <dgm:cxn modelId="{494E3AE2-12C2-495F-B370-9EBBDF612A6A}" type="presParOf" srcId="{BC78F40C-71DA-4663-952C-1120251EDD70}" destId="{D473913B-B8D5-4018-A210-D0A6A63D37E8}" srcOrd="5" destOrd="0" presId="urn:microsoft.com/office/officeart/2005/8/layout/gear1"/>
    <dgm:cxn modelId="{3C0D4BDB-012D-4084-A3F3-609B442403EE}" type="presParOf" srcId="{BC78F40C-71DA-4663-952C-1120251EDD70}" destId="{5259448D-5B3B-4B00-B130-C5E731BAB5D6}" srcOrd="6" destOrd="0" presId="urn:microsoft.com/office/officeart/2005/8/layout/gear1"/>
    <dgm:cxn modelId="{0394D5D2-0A06-4005-A655-CFC5AAF4072D}" type="presParOf" srcId="{BC78F40C-71DA-4663-952C-1120251EDD70}" destId="{6123D6F0-1DC5-4E51-AD6D-5C69CB949CC0}" srcOrd="7" destOrd="0" presId="urn:microsoft.com/office/officeart/2005/8/layout/gear1"/>
    <dgm:cxn modelId="{B3B4289F-7118-420F-B3DC-F02CD9635509}" type="presParOf" srcId="{BC78F40C-71DA-4663-952C-1120251EDD70}" destId="{8D1EF081-DDEC-4220-B582-B117EEBC07B7}" srcOrd="8" destOrd="0" presId="urn:microsoft.com/office/officeart/2005/8/layout/gear1"/>
    <dgm:cxn modelId="{A9D71D80-7C0D-447F-96A4-F857728F6A78}" type="presParOf" srcId="{BC78F40C-71DA-4663-952C-1120251EDD70}" destId="{150C71B7-7E32-4C3C-8A52-B05E48E42306}" srcOrd="9" destOrd="0" presId="urn:microsoft.com/office/officeart/2005/8/layout/gear1"/>
    <dgm:cxn modelId="{05DD7FD4-52C7-43D8-936A-A9BC1DA8D50B}" type="presParOf" srcId="{BC78F40C-71DA-4663-952C-1120251EDD70}" destId="{4219D130-5B5B-4573-92C6-796F39B40205}" srcOrd="10" destOrd="0" presId="urn:microsoft.com/office/officeart/2005/8/layout/gear1"/>
    <dgm:cxn modelId="{D29FDDCB-0FB8-47B4-A0D2-86A8B92097C4}" type="presParOf" srcId="{BC78F40C-71DA-4663-952C-1120251EDD70}" destId="{A074EFFF-1150-4A7D-8112-9AD1925CB0CF}" srcOrd="11" destOrd="0" presId="urn:microsoft.com/office/officeart/2005/8/layout/gear1"/>
    <dgm:cxn modelId="{FDD440D5-F033-4CA8-8B6A-76516EE5A38D}" type="presParOf" srcId="{BC78F40C-71DA-4663-952C-1120251EDD70}" destId="{6E8CC6FF-393F-4808-BCD7-BCF822F5D369}" srcOrd="12" destOrd="0" presId="urn:microsoft.com/office/officeart/2005/8/layout/gear1"/>
    <dgm:cxn modelId="{D210FDA9-E1EE-4810-A83B-F0A44B6CDB7B}" type="presParOf" srcId="{BC78F40C-71DA-4663-952C-1120251EDD70}" destId="{4A890254-F811-4461-841E-660FBB3E9896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F4CEB-1484-4C94-AB89-B5124CECA7A8}">
      <dsp:nvSpPr>
        <dsp:cNvPr id="0" name=""/>
        <dsp:cNvSpPr/>
      </dsp:nvSpPr>
      <dsp:spPr>
        <a:xfrm>
          <a:off x="2420032" y="1950883"/>
          <a:ext cx="1484535" cy="1484535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MIRTH</a:t>
          </a:r>
          <a:endParaRPr lang="en-US" sz="2300" kern="1200" dirty="0"/>
        </a:p>
      </dsp:txBody>
      <dsp:txXfrm>
        <a:off x="2420032" y="1950883"/>
        <a:ext cx="1484535" cy="1484535"/>
      </dsp:txXfrm>
    </dsp:sp>
    <dsp:sp modelId="{F11012DE-861B-49DA-9EFC-A230C56A03C9}">
      <dsp:nvSpPr>
        <dsp:cNvPr id="0" name=""/>
        <dsp:cNvSpPr/>
      </dsp:nvSpPr>
      <dsp:spPr>
        <a:xfrm rot="16200000">
          <a:off x="2937865" y="1705323"/>
          <a:ext cx="448868" cy="42250"/>
        </a:xfrm>
        <a:custGeom>
          <a:avLst/>
          <a:gdLst/>
          <a:ahLst/>
          <a:cxnLst/>
          <a:rect l="0" t="0" r="0" b="0"/>
          <a:pathLst>
            <a:path>
              <a:moveTo>
                <a:pt x="0" y="21125"/>
              </a:moveTo>
              <a:lnTo>
                <a:pt x="448868" y="211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151078" y="1715227"/>
        <a:ext cx="22443" cy="22443"/>
      </dsp:txXfrm>
    </dsp:sp>
    <dsp:sp modelId="{292AC834-B614-45EC-A176-E27AB6B383FB}">
      <dsp:nvSpPr>
        <dsp:cNvPr id="0" name=""/>
        <dsp:cNvSpPr/>
      </dsp:nvSpPr>
      <dsp:spPr>
        <a:xfrm>
          <a:off x="2420032" y="17479"/>
          <a:ext cx="1484535" cy="1484535"/>
        </a:xfrm>
        <a:prstGeom prst="ellipse">
          <a:avLst/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EHR</a:t>
          </a:r>
          <a:endParaRPr lang="en-US" sz="2900" kern="1200" dirty="0"/>
        </a:p>
      </dsp:txBody>
      <dsp:txXfrm>
        <a:off x="2420032" y="17479"/>
        <a:ext cx="1484535" cy="1484535"/>
      </dsp:txXfrm>
    </dsp:sp>
    <dsp:sp modelId="{C2980C16-036F-4D92-AD5E-28612992F2CE}">
      <dsp:nvSpPr>
        <dsp:cNvPr id="0" name=""/>
        <dsp:cNvSpPr/>
      </dsp:nvSpPr>
      <dsp:spPr>
        <a:xfrm rot="1800000">
          <a:off x="3775054" y="3155376"/>
          <a:ext cx="448868" cy="42250"/>
        </a:xfrm>
        <a:custGeom>
          <a:avLst/>
          <a:gdLst/>
          <a:ahLst/>
          <a:cxnLst/>
          <a:rect l="0" t="0" r="0" b="0"/>
          <a:pathLst>
            <a:path>
              <a:moveTo>
                <a:pt x="0" y="21125"/>
              </a:moveTo>
              <a:lnTo>
                <a:pt x="448868" y="211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3988266" y="3165280"/>
        <a:ext cx="22443" cy="22443"/>
      </dsp:txXfrm>
    </dsp:sp>
    <dsp:sp modelId="{72EA2866-2259-49C5-B0B9-B3BD92288BC3}">
      <dsp:nvSpPr>
        <dsp:cNvPr id="0" name=""/>
        <dsp:cNvSpPr/>
      </dsp:nvSpPr>
      <dsp:spPr>
        <a:xfrm>
          <a:off x="4094409" y="2917585"/>
          <a:ext cx="1484535" cy="1484535"/>
        </a:xfrm>
        <a:prstGeom prst="ellipse">
          <a:avLst/>
        </a:prstGeom>
        <a:solidFill>
          <a:srgbClr val="FFFF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solidFill>
                <a:srgbClr val="FF0000"/>
              </a:solidFill>
            </a:rPr>
            <a:t>HIS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4094409" y="2917585"/>
        <a:ext cx="1484535" cy="1484535"/>
      </dsp:txXfrm>
    </dsp:sp>
    <dsp:sp modelId="{C0241E0C-A93B-4D0B-9F9D-512013D5B621}">
      <dsp:nvSpPr>
        <dsp:cNvPr id="0" name=""/>
        <dsp:cNvSpPr/>
      </dsp:nvSpPr>
      <dsp:spPr>
        <a:xfrm rot="9000000">
          <a:off x="2100677" y="3155376"/>
          <a:ext cx="448868" cy="42250"/>
        </a:xfrm>
        <a:custGeom>
          <a:avLst/>
          <a:gdLst/>
          <a:ahLst/>
          <a:cxnLst/>
          <a:rect l="0" t="0" r="0" b="0"/>
          <a:pathLst>
            <a:path>
              <a:moveTo>
                <a:pt x="0" y="21125"/>
              </a:moveTo>
              <a:lnTo>
                <a:pt x="448868" y="211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2313889" y="3165280"/>
        <a:ext cx="22443" cy="22443"/>
      </dsp:txXfrm>
    </dsp:sp>
    <dsp:sp modelId="{ED37D8A7-F176-4F21-AA88-207FB06ADAF8}">
      <dsp:nvSpPr>
        <dsp:cNvPr id="0" name=""/>
        <dsp:cNvSpPr/>
      </dsp:nvSpPr>
      <dsp:spPr>
        <a:xfrm>
          <a:off x="745655" y="2917585"/>
          <a:ext cx="1484535" cy="1484535"/>
        </a:xfrm>
        <a:prstGeom prst="ellipse">
          <a:avLst/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PACS</a:t>
          </a:r>
          <a:endParaRPr lang="en-US" sz="2900" kern="1200" dirty="0"/>
        </a:p>
      </dsp:txBody>
      <dsp:txXfrm>
        <a:off x="745655" y="2917585"/>
        <a:ext cx="1484535" cy="1484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B1577F-5783-4067-BEC1-650D0ECA15D8}">
      <dsp:nvSpPr>
        <dsp:cNvPr id="0" name=""/>
        <dsp:cNvSpPr/>
      </dsp:nvSpPr>
      <dsp:spPr>
        <a:xfrm>
          <a:off x="-9" y="54292"/>
          <a:ext cx="8382019" cy="5606414"/>
        </a:xfrm>
        <a:prstGeom prst="triangle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86DF1-16ED-466D-98E9-362608EA281D}">
      <dsp:nvSpPr>
        <dsp:cNvPr id="0" name=""/>
        <dsp:cNvSpPr/>
      </dsp:nvSpPr>
      <dsp:spPr>
        <a:xfrm>
          <a:off x="4191000" y="572058"/>
          <a:ext cx="3714750" cy="580429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UNDERSTANDING THE EXISTING INFRASTRUCTURE AND APPLICATIONS BEING USED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>
        <a:off x="4191000" y="572058"/>
        <a:ext cx="3714750" cy="580429"/>
      </dsp:txXfrm>
    </dsp:sp>
    <dsp:sp modelId="{027AF203-F6DF-4595-A595-1AFB4C28175F}">
      <dsp:nvSpPr>
        <dsp:cNvPr id="0" name=""/>
        <dsp:cNvSpPr/>
      </dsp:nvSpPr>
      <dsp:spPr>
        <a:xfrm>
          <a:off x="4191000" y="1225041"/>
          <a:ext cx="3714750" cy="580429"/>
        </a:xfrm>
        <a:prstGeom prst="roundRect">
          <a:avLst/>
        </a:prstGeom>
        <a:solidFill>
          <a:srgbClr val="FFFF00">
            <a:alpha val="90000"/>
          </a:srgbClr>
        </a:solidFill>
        <a:ln w="42500" cap="flat" cmpd="sng" algn="ctr">
          <a:solidFill>
            <a:schemeClr val="accent4">
              <a:hueOff val="-1005190"/>
              <a:satOff val="7017"/>
              <a:lumOff val="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 REQUIREMENT ELICITATION FOR HIS/CHANGE REQUEST.</a:t>
          </a:r>
          <a:endParaRPr lang="en-US" sz="1400" kern="1200" dirty="0"/>
        </a:p>
      </dsp:txBody>
      <dsp:txXfrm>
        <a:off x="4191000" y="1225041"/>
        <a:ext cx="3714750" cy="580429"/>
      </dsp:txXfrm>
    </dsp:sp>
    <dsp:sp modelId="{3C2BD269-D09A-4CB3-BEBC-D573734816FE}">
      <dsp:nvSpPr>
        <dsp:cNvPr id="0" name=""/>
        <dsp:cNvSpPr/>
      </dsp:nvSpPr>
      <dsp:spPr>
        <a:xfrm>
          <a:off x="4191000" y="1878024"/>
          <a:ext cx="3714750" cy="580429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2500" cap="flat" cmpd="sng" algn="ctr">
          <a:solidFill>
            <a:schemeClr val="accent4">
              <a:hueOff val="-2010380"/>
              <a:satOff val="14035"/>
              <a:lumOff val="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FUNCTIONING OF HIS IN DIFFERENT DEPARTMENTS OF THE INSTITUTE.</a:t>
          </a:r>
          <a:endParaRPr lang="en-US" sz="1400" kern="1200" dirty="0"/>
        </a:p>
      </dsp:txBody>
      <dsp:txXfrm>
        <a:off x="4191000" y="1878024"/>
        <a:ext cx="3714750" cy="580429"/>
      </dsp:txXfrm>
    </dsp:sp>
    <dsp:sp modelId="{1E537AFF-B2DB-478B-B406-FED4A9417EF4}">
      <dsp:nvSpPr>
        <dsp:cNvPr id="0" name=""/>
        <dsp:cNvSpPr/>
      </dsp:nvSpPr>
      <dsp:spPr>
        <a:xfrm>
          <a:off x="4191000" y="2531008"/>
          <a:ext cx="3714750" cy="580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-3015570"/>
              <a:satOff val="21052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PRACTICING DIFFERENT MODULES ON TEST SERVER</a:t>
          </a:r>
          <a:endParaRPr lang="en-US" sz="1400" kern="1200" dirty="0"/>
        </a:p>
      </dsp:txBody>
      <dsp:txXfrm>
        <a:off x="4191000" y="2531008"/>
        <a:ext cx="3714750" cy="580429"/>
      </dsp:txXfrm>
    </dsp:sp>
    <dsp:sp modelId="{8570F7F0-2718-4633-BAEE-A757CCA18902}">
      <dsp:nvSpPr>
        <dsp:cNvPr id="0" name=""/>
        <dsp:cNvSpPr/>
      </dsp:nvSpPr>
      <dsp:spPr>
        <a:xfrm>
          <a:off x="4191000" y="3183991"/>
          <a:ext cx="3714750" cy="580429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42500" cap="flat" cmpd="sng" algn="ctr">
          <a:solidFill>
            <a:schemeClr val="accent4">
              <a:hueOff val="-4020761"/>
              <a:satOff val="28070"/>
              <a:lumOff val="3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SURVEY &amp; ITS FINDINGS</a:t>
          </a:r>
          <a:endParaRPr lang="en-US" sz="1600" kern="1200" dirty="0"/>
        </a:p>
      </dsp:txBody>
      <dsp:txXfrm>
        <a:off x="4191000" y="3183991"/>
        <a:ext cx="3714750" cy="580429"/>
      </dsp:txXfrm>
    </dsp:sp>
    <dsp:sp modelId="{37B7BC85-2F51-4D37-AF51-D5C89B9CD064}">
      <dsp:nvSpPr>
        <dsp:cNvPr id="0" name=""/>
        <dsp:cNvSpPr/>
      </dsp:nvSpPr>
      <dsp:spPr>
        <a:xfrm>
          <a:off x="4191000" y="3836975"/>
          <a:ext cx="3714750" cy="580429"/>
        </a:xfrm>
        <a:prstGeom prst="roundRect">
          <a:avLst/>
        </a:prstGeom>
        <a:solidFill>
          <a:schemeClr val="accent4">
            <a:lumMod val="75000"/>
            <a:alpha val="90000"/>
          </a:schemeClr>
        </a:solidFill>
        <a:ln w="42500" cap="flat" cmpd="sng" algn="ctr">
          <a:solidFill>
            <a:schemeClr val="accent4">
              <a:hueOff val="-5025950"/>
              <a:satOff val="35087"/>
              <a:lumOff val="3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GAPS IDENTIFICATION.</a:t>
          </a:r>
          <a:endParaRPr lang="en-US" sz="1400" kern="1200" dirty="0"/>
        </a:p>
      </dsp:txBody>
      <dsp:txXfrm>
        <a:off x="4191000" y="3836975"/>
        <a:ext cx="3714750" cy="580429"/>
      </dsp:txXfrm>
    </dsp:sp>
    <dsp:sp modelId="{AE54AAE6-E828-4911-BB4E-C1341DF99956}">
      <dsp:nvSpPr>
        <dsp:cNvPr id="0" name=""/>
        <dsp:cNvSpPr/>
      </dsp:nvSpPr>
      <dsp:spPr>
        <a:xfrm>
          <a:off x="4191000" y="4489958"/>
          <a:ext cx="3714750" cy="580429"/>
        </a:xfrm>
        <a:prstGeom prst="roundRect">
          <a:avLst/>
        </a:prstGeom>
        <a:solidFill>
          <a:srgbClr val="FFC000">
            <a:alpha val="90000"/>
          </a:srgbClr>
        </a:solidFill>
        <a:ln w="42500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 ROLE DURING GO-LIVE PHASE</a:t>
          </a:r>
          <a:endParaRPr lang="en-US" sz="1600" kern="1200" dirty="0"/>
        </a:p>
      </dsp:txBody>
      <dsp:txXfrm>
        <a:off x="4191000" y="4489958"/>
        <a:ext cx="3714750" cy="5804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9325C-90FF-4E96-9F0B-3A4EA9549945}">
      <dsp:nvSpPr>
        <dsp:cNvPr id="0" name=""/>
        <dsp:cNvSpPr/>
      </dsp:nvSpPr>
      <dsp:spPr>
        <a:xfrm>
          <a:off x="2602706" y="2121"/>
          <a:ext cx="4329112" cy="13025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R</a:t>
          </a:r>
          <a:r>
            <a:rPr lang="en-US" sz="2000" kern="1200" dirty="0" smtClean="0"/>
            <a:t>ecords should be maintained online rather than in registers</a:t>
          </a:r>
          <a:endParaRPr lang="en-US" sz="2000" kern="1200" dirty="0"/>
        </a:p>
      </dsp:txBody>
      <dsp:txXfrm>
        <a:off x="2602706" y="2121"/>
        <a:ext cx="4329112" cy="1302544"/>
      </dsp:txXfrm>
    </dsp:sp>
    <dsp:sp modelId="{535A4474-66CA-4357-BEF6-1FCF2060FFED}">
      <dsp:nvSpPr>
        <dsp:cNvPr id="0" name=""/>
        <dsp:cNvSpPr/>
      </dsp:nvSpPr>
      <dsp:spPr>
        <a:xfrm>
          <a:off x="2381" y="91865"/>
          <a:ext cx="2600325" cy="112305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ADT REGISTERS</a:t>
          </a:r>
          <a:endParaRPr lang="en-US" sz="2300" kern="1200" dirty="0"/>
        </a:p>
      </dsp:txBody>
      <dsp:txXfrm>
        <a:off x="2381" y="91865"/>
        <a:ext cx="2600325" cy="1123057"/>
      </dsp:txXfrm>
    </dsp:sp>
    <dsp:sp modelId="{3E4A0DCC-8855-4E9E-9909-866ECA068EB9}">
      <dsp:nvSpPr>
        <dsp:cNvPr id="0" name=""/>
        <dsp:cNvSpPr/>
      </dsp:nvSpPr>
      <dsp:spPr>
        <a:xfrm>
          <a:off x="2657623" y="1416971"/>
          <a:ext cx="4273450" cy="161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W</a:t>
          </a:r>
          <a:r>
            <a:rPr lang="en-US" sz="2000" kern="1200" dirty="0" smtClean="0"/>
            <a:t>ard secretary can send online request to admissions rather than paper slips</a:t>
          </a:r>
          <a:endParaRPr lang="en-US" sz="3400" kern="1200" dirty="0"/>
        </a:p>
      </dsp:txBody>
      <dsp:txXfrm>
        <a:off x="2657623" y="1416971"/>
        <a:ext cx="4273450" cy="1612743"/>
      </dsp:txXfrm>
    </dsp:sp>
    <dsp:sp modelId="{E2DCBDE4-C092-49B2-BE47-11EA7903DC6E}">
      <dsp:nvSpPr>
        <dsp:cNvPr id="0" name=""/>
        <dsp:cNvSpPr/>
      </dsp:nvSpPr>
      <dsp:spPr>
        <a:xfrm>
          <a:off x="3125" y="1661814"/>
          <a:ext cx="2654498" cy="112305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TRANSFER REQUEST</a:t>
          </a:r>
          <a:endParaRPr lang="en-US" sz="2300" kern="1200" dirty="0"/>
        </a:p>
      </dsp:txBody>
      <dsp:txXfrm>
        <a:off x="3125" y="1661814"/>
        <a:ext cx="2654498" cy="1123057"/>
      </dsp:txXfrm>
    </dsp:sp>
    <dsp:sp modelId="{3D70CE26-E590-4426-89EB-1546EF27A0BA}">
      <dsp:nvSpPr>
        <dsp:cNvPr id="0" name=""/>
        <dsp:cNvSpPr/>
      </dsp:nvSpPr>
      <dsp:spPr>
        <a:xfrm>
          <a:off x="2773680" y="3142020"/>
          <a:ext cx="4160520" cy="1123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</a:t>
          </a:r>
          <a:r>
            <a:rPr lang="en-US" sz="1800" b="0" kern="1200" dirty="0" smtClean="0"/>
            <a:t>olor </a:t>
          </a:r>
          <a:r>
            <a:rPr lang="en-US" sz="2000" kern="1200" dirty="0" smtClean="0"/>
            <a:t>coding can be done to indicate the status</a:t>
          </a:r>
          <a:endParaRPr lang="en-US" sz="2000" kern="1200" dirty="0"/>
        </a:p>
      </dsp:txBody>
      <dsp:txXfrm>
        <a:off x="2773680" y="3142020"/>
        <a:ext cx="4160520" cy="1123057"/>
      </dsp:txXfrm>
    </dsp:sp>
    <dsp:sp modelId="{38E830AB-7B8C-4C6C-9E69-4725A263F0CE}">
      <dsp:nvSpPr>
        <dsp:cNvPr id="0" name=""/>
        <dsp:cNvSpPr/>
      </dsp:nvSpPr>
      <dsp:spPr>
        <a:xfrm>
          <a:off x="0" y="3142020"/>
          <a:ext cx="2773680" cy="112305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BED READINESS STATUS</a:t>
          </a:r>
          <a:endParaRPr lang="en-US" sz="2300" kern="1200" dirty="0"/>
        </a:p>
      </dsp:txBody>
      <dsp:txXfrm>
        <a:off x="0" y="3142020"/>
        <a:ext cx="2773680" cy="11230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9325C-90FF-4E96-9F0B-3A4EA9549945}">
      <dsp:nvSpPr>
        <dsp:cNvPr id="0" name=""/>
        <dsp:cNvSpPr/>
      </dsp:nvSpPr>
      <dsp:spPr>
        <a:xfrm>
          <a:off x="3047999" y="0"/>
          <a:ext cx="4572000" cy="1381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This option need to be activated to keep a track on user’s activity.</a:t>
          </a:r>
          <a:endParaRPr lang="en-US" sz="2000" kern="1200" dirty="0"/>
        </a:p>
      </dsp:txBody>
      <dsp:txXfrm>
        <a:off x="3047999" y="0"/>
        <a:ext cx="4572000" cy="1381125"/>
      </dsp:txXfrm>
    </dsp:sp>
    <dsp:sp modelId="{535A4474-66CA-4357-BEF6-1FCF2060FFED}">
      <dsp:nvSpPr>
        <dsp:cNvPr id="0" name=""/>
        <dsp:cNvSpPr/>
      </dsp:nvSpPr>
      <dsp:spPr>
        <a:xfrm>
          <a:off x="0" y="66680"/>
          <a:ext cx="3048000" cy="138112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AUDIT TRAIL</a:t>
          </a:r>
          <a:endParaRPr lang="en-US" sz="2800" kern="1200" dirty="0"/>
        </a:p>
      </dsp:txBody>
      <dsp:txXfrm>
        <a:off x="0" y="66680"/>
        <a:ext cx="3048000" cy="1381125"/>
      </dsp:txXfrm>
    </dsp:sp>
    <dsp:sp modelId="{3E4A0DCC-8855-4E9E-9909-866ECA068EB9}">
      <dsp:nvSpPr>
        <dsp:cNvPr id="0" name=""/>
        <dsp:cNvSpPr/>
      </dsp:nvSpPr>
      <dsp:spPr>
        <a:xfrm>
          <a:off x="3047999" y="1519237"/>
          <a:ext cx="4572000" cy="1381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Not necessary.</a:t>
          </a:r>
          <a:endParaRPr lang="en-US" sz="2000" kern="1200" dirty="0"/>
        </a:p>
      </dsp:txBody>
      <dsp:txXfrm>
        <a:off x="3047999" y="1519237"/>
        <a:ext cx="4572000" cy="1381125"/>
      </dsp:txXfrm>
    </dsp:sp>
    <dsp:sp modelId="{E2DCBDE4-C092-49B2-BE47-11EA7903DC6E}">
      <dsp:nvSpPr>
        <dsp:cNvPr id="0" name=""/>
        <dsp:cNvSpPr/>
      </dsp:nvSpPr>
      <dsp:spPr>
        <a:xfrm>
          <a:off x="0" y="1519237"/>
          <a:ext cx="3048000" cy="1381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MOVEMENT REGISTERS</a:t>
          </a:r>
          <a:endParaRPr lang="en-US" sz="2800" kern="1200" dirty="0"/>
        </a:p>
      </dsp:txBody>
      <dsp:txXfrm>
        <a:off x="0" y="1519237"/>
        <a:ext cx="3048000" cy="1381125"/>
      </dsp:txXfrm>
    </dsp:sp>
    <dsp:sp modelId="{3D70CE26-E590-4426-89EB-1546EF27A0BA}">
      <dsp:nvSpPr>
        <dsp:cNvPr id="0" name=""/>
        <dsp:cNvSpPr/>
      </dsp:nvSpPr>
      <dsp:spPr>
        <a:xfrm>
          <a:off x="3047999" y="3038475"/>
          <a:ext cx="4572000" cy="1381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Should not be given on Screens to each and every users.</a:t>
          </a:r>
          <a:endParaRPr lang="en-US" sz="2000" kern="1200" dirty="0"/>
        </a:p>
      </dsp:txBody>
      <dsp:txXfrm>
        <a:off x="3047999" y="3038475"/>
        <a:ext cx="4572000" cy="1381125"/>
      </dsp:txXfrm>
    </dsp:sp>
    <dsp:sp modelId="{38E830AB-7B8C-4C6C-9E69-4725A263F0CE}">
      <dsp:nvSpPr>
        <dsp:cNvPr id="0" name=""/>
        <dsp:cNvSpPr/>
      </dsp:nvSpPr>
      <dsp:spPr>
        <a:xfrm>
          <a:off x="0" y="3038475"/>
          <a:ext cx="3048000" cy="1381125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BACK BUTTON</a:t>
          </a:r>
          <a:endParaRPr lang="en-US" sz="2800" kern="1200" dirty="0"/>
        </a:p>
      </dsp:txBody>
      <dsp:txXfrm>
        <a:off x="0" y="3038475"/>
        <a:ext cx="3048000" cy="13811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A8072-0DC3-45C7-A635-08275C68BF52}">
      <dsp:nvSpPr>
        <dsp:cNvPr id="0" name=""/>
        <dsp:cNvSpPr/>
      </dsp:nvSpPr>
      <dsp:spPr>
        <a:xfrm>
          <a:off x="0" y="330000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BE429-0CF0-4115-845B-F67289714F54}">
      <dsp:nvSpPr>
        <dsp:cNvPr id="0" name=""/>
        <dsp:cNvSpPr/>
      </dsp:nvSpPr>
      <dsp:spPr>
        <a:xfrm>
          <a:off x="422910" y="93840"/>
          <a:ext cx="5920740" cy="472320"/>
        </a:xfrm>
        <a:prstGeom prst="roundRect">
          <a:avLst/>
        </a:prstGeom>
        <a:solidFill>
          <a:schemeClr val="accent3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Easy to customize as per our needs.</a:t>
          </a:r>
          <a:endParaRPr lang="en-US" sz="1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22910" y="93840"/>
        <a:ext cx="5920740" cy="472320"/>
      </dsp:txXfrm>
    </dsp:sp>
    <dsp:sp modelId="{D333C936-2EB8-4EFE-A3E8-5EEFBB4CBD42}">
      <dsp:nvSpPr>
        <dsp:cNvPr id="0" name=""/>
        <dsp:cNvSpPr/>
      </dsp:nvSpPr>
      <dsp:spPr>
        <a:xfrm>
          <a:off x="0" y="1055760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17C42-2BEE-4ADC-888E-8100DB3C38B9}">
      <dsp:nvSpPr>
        <dsp:cNvPr id="0" name=""/>
        <dsp:cNvSpPr/>
      </dsp:nvSpPr>
      <dsp:spPr>
        <a:xfrm>
          <a:off x="422910" y="819600"/>
          <a:ext cx="5920740" cy="472320"/>
        </a:xfrm>
        <a:prstGeom prst="roundRect">
          <a:avLst/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Integrated functionality &amp; Interoperability.</a:t>
          </a:r>
        </a:p>
      </dsp:txBody>
      <dsp:txXfrm>
        <a:off x="422910" y="819600"/>
        <a:ext cx="5920740" cy="472320"/>
      </dsp:txXfrm>
    </dsp:sp>
    <dsp:sp modelId="{959E62D5-267A-415D-BE16-B381073F08B2}">
      <dsp:nvSpPr>
        <dsp:cNvPr id="0" name=""/>
        <dsp:cNvSpPr/>
      </dsp:nvSpPr>
      <dsp:spPr>
        <a:xfrm>
          <a:off x="0" y="1781519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653C9-BE23-4B2B-8DB1-10FCDA45EC0B}">
      <dsp:nvSpPr>
        <dsp:cNvPr id="0" name=""/>
        <dsp:cNvSpPr/>
      </dsp:nvSpPr>
      <dsp:spPr>
        <a:xfrm>
          <a:off x="422910" y="1545360"/>
          <a:ext cx="5920740" cy="47232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Integrated</a:t>
          </a:r>
          <a:r>
            <a:rPr lang="en-US" sz="1600" kern="1200" dirty="0" smtClean="0"/>
            <a:t> </a:t>
          </a: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with Auto lab Analyzers &amp; Time Accounting system</a:t>
          </a:r>
          <a:r>
            <a:rPr lang="en-US" sz="1600" kern="1200" dirty="0" smtClean="0"/>
            <a:t>.</a:t>
          </a:r>
        </a:p>
      </dsp:txBody>
      <dsp:txXfrm>
        <a:off x="422910" y="1545360"/>
        <a:ext cx="5920740" cy="472320"/>
      </dsp:txXfrm>
    </dsp:sp>
    <dsp:sp modelId="{8ACE2E99-5915-4E6C-96D0-D09B471EA65D}">
      <dsp:nvSpPr>
        <dsp:cNvPr id="0" name=""/>
        <dsp:cNvSpPr/>
      </dsp:nvSpPr>
      <dsp:spPr>
        <a:xfrm>
          <a:off x="0" y="2507279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CAB9D-023E-4308-9A32-BAA5F1DFE37A}">
      <dsp:nvSpPr>
        <dsp:cNvPr id="0" name=""/>
        <dsp:cNvSpPr/>
      </dsp:nvSpPr>
      <dsp:spPr>
        <a:xfrm>
          <a:off x="422910" y="2271119"/>
          <a:ext cx="5920740" cy="472320"/>
        </a:xfrm>
        <a:prstGeom prst="roundRect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Support for maximum hospital procedures</a:t>
          </a:r>
          <a:r>
            <a:rPr lang="en-US" sz="1600" kern="1200" dirty="0" smtClean="0"/>
            <a:t>.</a:t>
          </a:r>
        </a:p>
      </dsp:txBody>
      <dsp:txXfrm>
        <a:off x="422910" y="2271119"/>
        <a:ext cx="5920740" cy="472320"/>
      </dsp:txXfrm>
    </dsp:sp>
    <dsp:sp modelId="{CFB89BCF-CEB8-461D-BFA2-6941D32CAA79}">
      <dsp:nvSpPr>
        <dsp:cNvPr id="0" name=""/>
        <dsp:cNvSpPr/>
      </dsp:nvSpPr>
      <dsp:spPr>
        <a:xfrm>
          <a:off x="0" y="3233040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CF2F6-5CB2-447B-A67F-4EEC410ED072}">
      <dsp:nvSpPr>
        <dsp:cNvPr id="0" name=""/>
        <dsp:cNvSpPr/>
      </dsp:nvSpPr>
      <dsp:spPr>
        <a:xfrm>
          <a:off x="422910" y="2996880"/>
          <a:ext cx="5920740" cy="4723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Shortcut keyboard features.</a:t>
          </a:r>
        </a:p>
      </dsp:txBody>
      <dsp:txXfrm>
        <a:off x="422910" y="2996880"/>
        <a:ext cx="5920740" cy="472320"/>
      </dsp:txXfrm>
    </dsp:sp>
    <dsp:sp modelId="{2DA7A4D5-A283-4BF4-8183-1D5BDBD219E5}">
      <dsp:nvSpPr>
        <dsp:cNvPr id="0" name=""/>
        <dsp:cNvSpPr/>
      </dsp:nvSpPr>
      <dsp:spPr>
        <a:xfrm>
          <a:off x="0" y="3958800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0A44D-FAA1-4CA9-A99A-8B8C106A0A6D}">
      <dsp:nvSpPr>
        <dsp:cNvPr id="0" name=""/>
        <dsp:cNvSpPr/>
      </dsp:nvSpPr>
      <dsp:spPr>
        <a:xfrm>
          <a:off x="422910" y="3722640"/>
          <a:ext cx="5920740" cy="4723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GUI.</a:t>
          </a:r>
        </a:p>
      </dsp:txBody>
      <dsp:txXfrm>
        <a:off x="422910" y="3722640"/>
        <a:ext cx="5920740" cy="472320"/>
      </dsp:txXfrm>
    </dsp:sp>
    <dsp:sp modelId="{5402E4AB-5D00-41F0-93F5-7AF1C463E566}">
      <dsp:nvSpPr>
        <dsp:cNvPr id="0" name=""/>
        <dsp:cNvSpPr/>
      </dsp:nvSpPr>
      <dsp:spPr>
        <a:xfrm>
          <a:off x="0" y="4684559"/>
          <a:ext cx="8458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C2F47-5B40-4BDA-8AB3-B611ABC99AEB}">
      <dsp:nvSpPr>
        <dsp:cNvPr id="0" name=""/>
        <dsp:cNvSpPr/>
      </dsp:nvSpPr>
      <dsp:spPr>
        <a:xfrm>
          <a:off x="422910" y="4448400"/>
          <a:ext cx="5920740" cy="472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10000"/>
                </a:schemeClr>
              </a:solidFill>
            </a:rPr>
            <a:t>Statistical Reports &amp; MIS reports.</a:t>
          </a:r>
          <a:endParaRPr lang="en-US" sz="1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22910" y="4448400"/>
        <a:ext cx="5920740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19567-768A-4502-8CA1-FAEA2AE6EC67}">
      <dsp:nvSpPr>
        <dsp:cNvPr id="0" name=""/>
        <dsp:cNvSpPr/>
      </dsp:nvSpPr>
      <dsp:spPr>
        <a:xfrm>
          <a:off x="0" y="0"/>
          <a:ext cx="6023610" cy="1485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>
                  <a:lumMod val="10000"/>
                </a:schemeClr>
              </a:solidFill>
            </a:rPr>
            <a:t>Phase wise  Approach – Non-Clinical</a:t>
          </a:r>
          <a:endParaRPr lang="en-US" sz="2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0" y="0"/>
        <a:ext cx="4507249" cy="1485900"/>
      </dsp:txXfrm>
    </dsp:sp>
    <dsp:sp modelId="{EDABA1F2-732E-46F9-8F4D-96C84D0204E6}">
      <dsp:nvSpPr>
        <dsp:cNvPr id="0" name=""/>
        <dsp:cNvSpPr/>
      </dsp:nvSpPr>
      <dsp:spPr>
        <a:xfrm>
          <a:off x="531494" y="1733550"/>
          <a:ext cx="6023610" cy="1485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>
                  <a:lumMod val="10000"/>
                </a:schemeClr>
              </a:solidFill>
            </a:rPr>
            <a:t>Pilot study- Clinical part</a:t>
          </a:r>
          <a:endParaRPr lang="en-US" sz="2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531494" y="1733550"/>
        <a:ext cx="4526280" cy="1485900"/>
      </dsp:txXfrm>
    </dsp:sp>
    <dsp:sp modelId="{FDCF1A05-9FA2-424A-81B1-B1D3824F734D}">
      <dsp:nvSpPr>
        <dsp:cNvPr id="0" name=""/>
        <dsp:cNvSpPr/>
      </dsp:nvSpPr>
      <dsp:spPr>
        <a:xfrm>
          <a:off x="1062989" y="3467100"/>
          <a:ext cx="6023610" cy="1485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>
                  <a:lumMod val="10000"/>
                </a:schemeClr>
              </a:solidFill>
            </a:rPr>
            <a:t>FASTER PACE- Electronic view of medical records in MRD deptt.</a:t>
          </a:r>
          <a:endParaRPr lang="en-US" sz="2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1062989" y="3467100"/>
        <a:ext cx="4526280" cy="1485900"/>
      </dsp:txXfrm>
    </dsp:sp>
    <dsp:sp modelId="{CAABA843-DFAC-48A4-91EF-E91F6C810171}">
      <dsp:nvSpPr>
        <dsp:cNvPr id="0" name=""/>
        <dsp:cNvSpPr/>
      </dsp:nvSpPr>
      <dsp:spPr>
        <a:xfrm>
          <a:off x="5057775" y="1126807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57775" y="1126807"/>
        <a:ext cx="965835" cy="965835"/>
      </dsp:txXfrm>
    </dsp:sp>
    <dsp:sp modelId="{D61AB281-83BE-45D9-88D4-D1D8E79050D3}">
      <dsp:nvSpPr>
        <dsp:cNvPr id="0" name=""/>
        <dsp:cNvSpPr/>
      </dsp:nvSpPr>
      <dsp:spPr>
        <a:xfrm>
          <a:off x="5589269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89269" y="2850451"/>
        <a:ext cx="965835" cy="9658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B5F33-9DE9-4F49-901F-251BB09ADD85}">
      <dsp:nvSpPr>
        <dsp:cNvPr id="0" name=""/>
        <dsp:cNvSpPr/>
      </dsp:nvSpPr>
      <dsp:spPr>
        <a:xfrm>
          <a:off x="0" y="28478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8EDE-1C66-407D-9F0D-45EA94597DC5}">
      <dsp:nvSpPr>
        <dsp:cNvPr id="0" name=""/>
        <dsp:cNvSpPr/>
      </dsp:nvSpPr>
      <dsp:spPr>
        <a:xfrm>
          <a:off x="411479" y="7814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FILES IN MRD DEPTT.</a:t>
          </a:r>
          <a:endParaRPr lang="en-US" sz="1400" kern="1200" dirty="0"/>
        </a:p>
      </dsp:txBody>
      <dsp:txXfrm>
        <a:off x="411479" y="78141"/>
        <a:ext cx="5760720" cy="413280"/>
      </dsp:txXfrm>
    </dsp:sp>
    <dsp:sp modelId="{B21F63A4-8F09-4484-93C8-5DD099DA4A69}">
      <dsp:nvSpPr>
        <dsp:cNvPr id="0" name=""/>
        <dsp:cNvSpPr/>
      </dsp:nvSpPr>
      <dsp:spPr>
        <a:xfrm>
          <a:off x="0" y="91982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7EF50-C0F1-4A33-AAB4-55D5513F0BF1}">
      <dsp:nvSpPr>
        <dsp:cNvPr id="0" name=""/>
        <dsp:cNvSpPr/>
      </dsp:nvSpPr>
      <dsp:spPr>
        <a:xfrm>
          <a:off x="411479" y="71318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NUMBERING</a:t>
          </a:r>
          <a:endParaRPr lang="en-US" sz="1400" kern="1200" dirty="0"/>
        </a:p>
      </dsp:txBody>
      <dsp:txXfrm>
        <a:off x="411479" y="713181"/>
        <a:ext cx="5760720" cy="413280"/>
      </dsp:txXfrm>
    </dsp:sp>
    <dsp:sp modelId="{731B1CCE-3CFF-4F0F-AB2A-E02EC19FBFAC}">
      <dsp:nvSpPr>
        <dsp:cNvPr id="0" name=""/>
        <dsp:cNvSpPr/>
      </dsp:nvSpPr>
      <dsp:spPr>
        <a:xfrm>
          <a:off x="0" y="155486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686D7-AFA1-4564-BC35-9A4F4353986B}">
      <dsp:nvSpPr>
        <dsp:cNvPr id="0" name=""/>
        <dsp:cNvSpPr/>
      </dsp:nvSpPr>
      <dsp:spPr>
        <a:xfrm>
          <a:off x="411479" y="134822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SCANNING</a:t>
          </a:r>
          <a:endParaRPr lang="en-US" sz="1400" kern="1200" dirty="0"/>
        </a:p>
      </dsp:txBody>
      <dsp:txXfrm>
        <a:off x="411479" y="1348221"/>
        <a:ext cx="5760720" cy="413280"/>
      </dsp:txXfrm>
    </dsp:sp>
    <dsp:sp modelId="{BCC49067-E52F-4F1F-AB1D-14B53DA67D7F}">
      <dsp:nvSpPr>
        <dsp:cNvPr id="0" name=""/>
        <dsp:cNvSpPr/>
      </dsp:nvSpPr>
      <dsp:spPr>
        <a:xfrm>
          <a:off x="0" y="218990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B1E7D-66A0-48CA-9CCF-CD3481233DAF}">
      <dsp:nvSpPr>
        <dsp:cNvPr id="0" name=""/>
        <dsp:cNvSpPr/>
      </dsp:nvSpPr>
      <dsp:spPr>
        <a:xfrm>
          <a:off x="411479" y="198326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BOOKMARKING</a:t>
          </a:r>
          <a:endParaRPr lang="en-US" sz="1400" kern="1200" dirty="0"/>
        </a:p>
      </dsp:txBody>
      <dsp:txXfrm>
        <a:off x="411479" y="1983261"/>
        <a:ext cx="5760720" cy="413280"/>
      </dsp:txXfrm>
    </dsp:sp>
    <dsp:sp modelId="{2D267177-DAD6-447B-B887-5D4C8776AC91}">
      <dsp:nvSpPr>
        <dsp:cNvPr id="0" name=""/>
        <dsp:cNvSpPr/>
      </dsp:nvSpPr>
      <dsp:spPr>
        <a:xfrm>
          <a:off x="0" y="282494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14EA9-922E-484D-A6AA-95952CBC00BD}">
      <dsp:nvSpPr>
        <dsp:cNvPr id="0" name=""/>
        <dsp:cNvSpPr/>
      </dsp:nvSpPr>
      <dsp:spPr>
        <a:xfrm>
          <a:off x="411479" y="261830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 CHECK</a:t>
          </a:r>
          <a:endParaRPr lang="en-US" sz="1400" kern="1200" dirty="0"/>
        </a:p>
      </dsp:txBody>
      <dsp:txXfrm>
        <a:off x="411479" y="2618301"/>
        <a:ext cx="5760720" cy="413280"/>
      </dsp:txXfrm>
    </dsp:sp>
    <dsp:sp modelId="{FF814D79-2F1A-4388-86E8-85B90C710068}">
      <dsp:nvSpPr>
        <dsp:cNvPr id="0" name=""/>
        <dsp:cNvSpPr/>
      </dsp:nvSpPr>
      <dsp:spPr>
        <a:xfrm>
          <a:off x="0" y="345998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065E5-ED48-48C7-843A-B056316B93FB}">
      <dsp:nvSpPr>
        <dsp:cNvPr id="0" name=""/>
        <dsp:cNvSpPr/>
      </dsp:nvSpPr>
      <dsp:spPr>
        <a:xfrm>
          <a:off x="411479" y="325334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  AUDIT</a:t>
          </a:r>
          <a:endParaRPr lang="en-US" sz="1400" kern="1200" dirty="0"/>
        </a:p>
      </dsp:txBody>
      <dsp:txXfrm>
        <a:off x="411479" y="3253341"/>
        <a:ext cx="5760720" cy="413280"/>
      </dsp:txXfrm>
    </dsp:sp>
    <dsp:sp modelId="{582B5195-ADDB-45CF-BC17-469EE20AFDFC}">
      <dsp:nvSpPr>
        <dsp:cNvPr id="0" name=""/>
        <dsp:cNvSpPr/>
      </dsp:nvSpPr>
      <dsp:spPr>
        <a:xfrm>
          <a:off x="0" y="409502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177A3-55F7-47C7-9438-F43DE384A35A}">
      <dsp:nvSpPr>
        <dsp:cNvPr id="0" name=""/>
        <dsp:cNvSpPr/>
      </dsp:nvSpPr>
      <dsp:spPr>
        <a:xfrm>
          <a:off x="411479" y="388838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UPLOADING  IN CPRS  </a:t>
          </a:r>
          <a:endParaRPr lang="en-US" sz="1400" kern="1200" dirty="0"/>
        </a:p>
      </dsp:txBody>
      <dsp:txXfrm>
        <a:off x="411479" y="3888381"/>
        <a:ext cx="5760720" cy="413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A4A53-4182-483F-8020-885587F8867B}">
      <dsp:nvSpPr>
        <dsp:cNvPr id="0" name=""/>
        <dsp:cNvSpPr/>
      </dsp:nvSpPr>
      <dsp:spPr>
        <a:xfrm>
          <a:off x="3377168" y="2254553"/>
          <a:ext cx="2665650" cy="26656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10000"/>
                </a:schemeClr>
              </a:solidFill>
            </a:rPr>
            <a:t>Phase wise approach/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10000"/>
                </a:schemeClr>
              </a:solidFill>
            </a:rPr>
            <a:t>Pilot study</a:t>
          </a:r>
          <a:endParaRPr lang="en-US" sz="20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377168" y="2254553"/>
        <a:ext cx="2665650" cy="2665650"/>
      </dsp:txXfrm>
    </dsp:sp>
    <dsp:sp modelId="{6C90575D-1B99-40C8-886E-F774DBB91DC0}">
      <dsp:nvSpPr>
        <dsp:cNvPr id="0" name=""/>
        <dsp:cNvSpPr/>
      </dsp:nvSpPr>
      <dsp:spPr>
        <a:xfrm>
          <a:off x="1676405" y="1415008"/>
          <a:ext cx="2238332" cy="23576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4">
                  <a:lumMod val="10000"/>
                </a:schemeClr>
              </a:solidFill>
            </a:rPr>
            <a:t>Benefit Realization to end USERS</a:t>
          </a:r>
          <a:endParaRPr lang="en-US" sz="7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1676405" y="1415008"/>
        <a:ext cx="2238332" cy="2357617"/>
      </dsp:txXfrm>
    </dsp:sp>
    <dsp:sp modelId="{8DB4E80A-BF38-428B-8A97-C35B762C08D7}">
      <dsp:nvSpPr>
        <dsp:cNvPr id="0" name=""/>
        <dsp:cNvSpPr/>
      </dsp:nvSpPr>
      <dsp:spPr>
        <a:xfrm rot="20700000">
          <a:off x="3157746" y="162478"/>
          <a:ext cx="2106877" cy="21485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4">
                  <a:lumMod val="10000"/>
                </a:schemeClr>
              </a:solidFill>
            </a:rPr>
            <a:t>Training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chemeClr val="accent4">
                  <a:lumMod val="10000"/>
                </a:schemeClr>
              </a:solidFill>
            </a:rPr>
            <a:t>on demand</a:t>
          </a:r>
          <a:endParaRPr lang="en-US" sz="1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617374" y="636193"/>
        <a:ext cx="1187622" cy="1201131"/>
      </dsp:txXfrm>
    </dsp:sp>
    <dsp:sp modelId="{F46E2DD4-8BCA-4687-B8AE-53C5DF896447}">
      <dsp:nvSpPr>
        <dsp:cNvPr id="0" name=""/>
        <dsp:cNvSpPr/>
      </dsp:nvSpPr>
      <dsp:spPr>
        <a:xfrm>
          <a:off x="3179423" y="1848189"/>
          <a:ext cx="3412033" cy="3412033"/>
        </a:xfrm>
        <a:prstGeom prst="circularArrow">
          <a:avLst>
            <a:gd name="adj1" fmla="val 4688"/>
            <a:gd name="adj2" fmla="val 299029"/>
            <a:gd name="adj3" fmla="val 2529811"/>
            <a:gd name="adj4" fmla="val 1583218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D612A-2216-4A31-95B9-7E845B5B2E75}">
      <dsp:nvSpPr>
        <dsp:cNvPr id="0" name=""/>
        <dsp:cNvSpPr/>
      </dsp:nvSpPr>
      <dsp:spPr>
        <a:xfrm>
          <a:off x="1482911" y="1192739"/>
          <a:ext cx="2479055" cy="24790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1E507-6407-4130-B4D7-5087A9A30F42}">
      <dsp:nvSpPr>
        <dsp:cNvPr id="0" name=""/>
        <dsp:cNvSpPr/>
      </dsp:nvSpPr>
      <dsp:spPr>
        <a:xfrm>
          <a:off x="2472717" y="-131842"/>
          <a:ext cx="2672920" cy="2672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F7EB86-1C2A-47A1-A797-D4B6CE204FE4}">
      <dsp:nvSpPr>
        <dsp:cNvPr id="0" name=""/>
        <dsp:cNvSpPr/>
      </dsp:nvSpPr>
      <dsp:spPr>
        <a:xfrm>
          <a:off x="2941319" y="2080254"/>
          <a:ext cx="2430780" cy="243078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Carrot &amp; stick method</a:t>
          </a:r>
          <a:endParaRPr lang="en-US" sz="1600" kern="1200" dirty="0"/>
        </a:p>
      </dsp:txBody>
      <dsp:txXfrm>
        <a:off x="2941319" y="2080254"/>
        <a:ext cx="2430780" cy="2430780"/>
      </dsp:txXfrm>
    </dsp:sp>
    <dsp:sp modelId="{8AC6AB86-FCEE-45E3-8E3D-5BBEDD695389}">
      <dsp:nvSpPr>
        <dsp:cNvPr id="0" name=""/>
        <dsp:cNvSpPr/>
      </dsp:nvSpPr>
      <dsp:spPr>
        <a:xfrm>
          <a:off x="1981199" y="3354318"/>
          <a:ext cx="1546860" cy="138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Faster Approvals Process on the Urgent IT Infrastructural  needs</a:t>
          </a:r>
          <a:endParaRPr lang="en-US" sz="1400" kern="1200" dirty="0"/>
        </a:p>
      </dsp:txBody>
      <dsp:txXfrm>
        <a:off x="1981199" y="3354318"/>
        <a:ext cx="1546860" cy="1385315"/>
      </dsp:txXfrm>
    </dsp:sp>
    <dsp:sp modelId="{A9988B97-593F-4394-A786-DE3016FE507A}">
      <dsp:nvSpPr>
        <dsp:cNvPr id="0" name=""/>
        <dsp:cNvSpPr/>
      </dsp:nvSpPr>
      <dsp:spPr>
        <a:xfrm>
          <a:off x="1371601" y="1505706"/>
          <a:ext cx="2078732" cy="17678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Dedicated change management team</a:t>
          </a:r>
          <a:endParaRPr lang="en-US" sz="1400" kern="1200" dirty="0"/>
        </a:p>
      </dsp:txBody>
      <dsp:txXfrm>
        <a:off x="1371601" y="1505706"/>
        <a:ext cx="2078732" cy="1767840"/>
      </dsp:txXfrm>
    </dsp:sp>
    <dsp:sp modelId="{6123D6F0-1DC5-4E51-AD6D-5C69CB949CC0}">
      <dsp:nvSpPr>
        <dsp:cNvPr id="0" name=""/>
        <dsp:cNvSpPr/>
      </dsp:nvSpPr>
      <dsp:spPr>
        <a:xfrm rot="20700000">
          <a:off x="2068806" y="-19754"/>
          <a:ext cx="2628947" cy="23437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Application support management</a:t>
          </a:r>
          <a:endParaRPr lang="en-US" sz="1800" kern="1200" dirty="0"/>
        </a:p>
      </dsp:txBody>
      <dsp:txXfrm>
        <a:off x="2662325" y="477392"/>
        <a:ext cx="1441909" cy="1349491"/>
      </dsp:txXfrm>
    </dsp:sp>
    <dsp:sp modelId="{A074EFFF-1150-4A7D-8112-9AD1925CB0CF}">
      <dsp:nvSpPr>
        <dsp:cNvPr id="0" name=""/>
        <dsp:cNvSpPr/>
      </dsp:nvSpPr>
      <dsp:spPr>
        <a:xfrm>
          <a:off x="2756886" y="1712044"/>
          <a:ext cx="3111398" cy="3111398"/>
        </a:xfrm>
        <a:prstGeom prst="circularArrow">
          <a:avLst>
            <a:gd name="adj1" fmla="val 4687"/>
            <a:gd name="adj2" fmla="val 299029"/>
            <a:gd name="adj3" fmla="val 2521328"/>
            <a:gd name="adj4" fmla="val 1585020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CC6FF-393F-4808-BCD7-BCF822F5D369}">
      <dsp:nvSpPr>
        <dsp:cNvPr id="0" name=""/>
        <dsp:cNvSpPr/>
      </dsp:nvSpPr>
      <dsp:spPr>
        <a:xfrm>
          <a:off x="1213966" y="1113583"/>
          <a:ext cx="2260625" cy="22606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0254-F811-4461-841E-660FBB3E9896}">
      <dsp:nvSpPr>
        <dsp:cNvPr id="0" name=""/>
        <dsp:cNvSpPr/>
      </dsp:nvSpPr>
      <dsp:spPr>
        <a:xfrm>
          <a:off x="2116561" y="-94289"/>
          <a:ext cx="2437409" cy="2437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3E84-DF5D-4020-86AE-8E491AFECFBD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34AE-97DE-47AB-8C4F-28664AF01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……Besides</a:t>
            </a:r>
            <a:r>
              <a:rPr lang="en-US" baseline="0" dirty="0" smtClean="0"/>
              <a:t> Quality care….its great to first came to know that RGCI &amp; RC, has been striving to become one of the best ICT enabled hospital…….moving </a:t>
            </a:r>
            <a:r>
              <a:rPr lang="en-US" dirty="0" smtClean="0"/>
              <a:t>From manual to automated…..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MVEMENT</a:t>
            </a:r>
            <a:r>
              <a:rPr lang="en-US" baseline="0" dirty="0" smtClean="0"/>
              <a:t> REGISTERS….. ADT can be removed </a:t>
            </a:r>
            <a:r>
              <a:rPr lang="en-US" baseline="0" dirty="0" err="1" smtClean="0"/>
              <a:t>xcept</a:t>
            </a:r>
            <a:r>
              <a:rPr lang="en-US" baseline="0" dirty="0" smtClean="0"/>
              <a:t> in emergency and other departments…………….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these</a:t>
            </a:r>
            <a:r>
              <a:rPr lang="en-US" baseline="0" dirty="0" smtClean="0"/>
              <a:t> training period…………… Sundry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Ending with this positive note………..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Its no longer a support like</a:t>
            </a:r>
            <a:r>
              <a:rPr lang="en-US" baseline="0" dirty="0" smtClean="0"/>
              <a:t> any other</a:t>
            </a:r>
            <a:r>
              <a:rPr lang="en-US" dirty="0" smtClean="0"/>
              <a:t> functional</a:t>
            </a:r>
            <a:r>
              <a:rPr lang="en-US" baseline="0" dirty="0" smtClean="0"/>
              <a:t> deptt of the hospital……………Besides hardware and networking support….</a:t>
            </a:r>
            <a:r>
              <a:rPr lang="en-US" dirty="0" smtClean="0"/>
              <a:t> Its no longer a support like</a:t>
            </a:r>
            <a:r>
              <a:rPr lang="en-US" baseline="0" dirty="0" smtClean="0"/>
              <a:t> any other</a:t>
            </a:r>
            <a:r>
              <a:rPr lang="en-US" dirty="0" smtClean="0"/>
              <a:t> functional</a:t>
            </a:r>
            <a:r>
              <a:rPr lang="en-US" baseline="0" dirty="0" smtClean="0"/>
              <a:t> deptt of the hospital……………Besides hardware and networking support. Right from the front office, to Nursing station, To Finance and accounts to laboratory….IT is the backbone of a successful healthcare organization. It eases out a lot of tasks, makes collation of data and generation or reports easy, helps in continuous monitoring and is also helps us generates necessary alerts.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Small study on PARAS</a:t>
            </a:r>
            <a:r>
              <a:rPr lang="en-US" baseline="0" dirty="0" smtClean="0"/>
              <a:t> HIS and its interfacing with different applications in day today operation of the hospital in cancer care…..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3644" y="8684900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fld id="{BE5FC075-FECF-4286-8985-BC3BBEECC2D3}" type="slidenum">
              <a:rPr lang="en-US"/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t>17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282575"/>
            <a:ext cx="5634038" cy="42275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810" y="4832255"/>
            <a:ext cx="5989525" cy="3367226"/>
          </a:xfrm>
          <a:noFill/>
          <a:ln/>
        </p:spPr>
        <p:txBody>
          <a:bodyPr/>
          <a:lstStyle/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Verification, validation and categorization based on priority and urgency…Functional &amp;</a:t>
            </a:r>
            <a:r>
              <a:rPr lang="en-US" sz="800" baseline="0" dirty="0" smtClean="0">
                <a:latin typeface="Arial" charset="0"/>
              </a:rPr>
              <a:t> Non-functional Requirements……</a:t>
            </a: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The ‘hell’ slide should be used to describe the goals (and lack of attainment) of a healthcare organization like:</a:t>
            </a: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- costs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- growth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- patient satisfaction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- quality of care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- compliance and productivity (are horizontal to all goals)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and negate them by showing issues that our customers or the industry face.</a:t>
            </a: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In the blue circle you will find the LOB within the enterprise</a:t>
            </a: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The heaven and hell slide are consistent with the corresponding slides of the LOB assets.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87270" y="4343913"/>
            <a:ext cx="5485094" cy="4114361"/>
          </a:xfrm>
          <a:noFill/>
          <a:ln/>
        </p:spPr>
        <p:txBody>
          <a:bodyPr lIns="90717" tIns="45359" rIns="90717" bIns="45359"/>
          <a:lstStyle/>
          <a:p>
            <a:pPr marL="224325" indent="-224325">
              <a:lnSpc>
                <a:spcPct val="80000"/>
              </a:lnSpc>
            </a:pPr>
            <a:endParaRPr lang="en-US" sz="800" b="1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endParaRPr lang="en-US" sz="800" b="1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b="1" dirty="0" smtClean="0">
                <a:latin typeface="Arial" charset="0"/>
              </a:rPr>
              <a:t>Please point out that SAP does not have a clinical solution and uses partner here (e.g. i.s.h.med from T-System, Siemens GSD)</a:t>
            </a:r>
          </a:p>
          <a:p>
            <a:pPr marL="224325" indent="-224325">
              <a:lnSpc>
                <a:spcPct val="80000"/>
              </a:lnSpc>
            </a:pPr>
            <a:endParaRPr lang="en-US" sz="800" b="1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b="1" dirty="0" smtClean="0">
                <a:latin typeface="Arial" charset="0"/>
              </a:rPr>
              <a:t>Strategic Service Offering 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Healthcare-specific Analyses; Reporting and Statistics ; Budget Management ; Partner Relationship Management </a:t>
            </a: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b="1" dirty="0" smtClean="0">
                <a:latin typeface="Arial" charset="0"/>
              </a:rPr>
              <a:t>Resources and Supply Chain Planning 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Staff Management ; Logistics Support ; Case Costing and Controlling </a:t>
            </a: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b="1" dirty="0" smtClean="0">
                <a:latin typeface="Arial" charset="0"/>
              </a:rPr>
              <a:t>Collaborative Care Support 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Medical Documentation and Activities Capture ; Diagnostic and Treatment Activities Coordination ; Prevention, Care and After Care Planning </a:t>
            </a:r>
          </a:p>
          <a:p>
            <a:pPr marL="224325" indent="-224325"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  <a:p>
            <a:pPr marL="224325" indent="-224325">
              <a:lnSpc>
                <a:spcPct val="80000"/>
              </a:lnSpc>
            </a:pPr>
            <a:r>
              <a:rPr lang="en-US" sz="800" b="1" dirty="0" smtClean="0">
                <a:latin typeface="Arial" charset="0"/>
              </a:rPr>
              <a:t>Patient Management </a:t>
            </a:r>
          </a:p>
          <a:p>
            <a:pPr marL="224325" indent="-224325">
              <a:lnSpc>
                <a:spcPct val="80000"/>
              </a:lnSpc>
            </a:pPr>
            <a:r>
              <a:rPr lang="en-US" sz="800" dirty="0" smtClean="0">
                <a:latin typeface="Arial" charset="0"/>
              </a:rPr>
              <a:t>Coding and Pricing Controlling ; Invoicing and Payment Handling ; Patient Administration and Services ; Resource Planning and Scheduling </a:t>
            </a:r>
          </a:p>
          <a:p>
            <a:pPr marL="224325" indent="-224325">
              <a:lnSpc>
                <a:spcPct val="70000"/>
              </a:lnSpc>
            </a:pPr>
            <a:endParaRPr lang="en-US" sz="900" i="1" u="sng" dirty="0" smtClean="0">
              <a:latin typeface="Arial" charset="0"/>
            </a:endParaRPr>
          </a:p>
          <a:p>
            <a:pPr marL="224325" indent="-224325">
              <a:lnSpc>
                <a:spcPct val="70000"/>
              </a:lnSpc>
            </a:pPr>
            <a:endParaRPr lang="en-US" sz="900" i="1" u="sng" dirty="0" smtClean="0">
              <a:latin typeface="Arial" charset="0"/>
            </a:endParaRPr>
          </a:p>
          <a:p>
            <a:pPr marL="224325" indent="-224325">
              <a:lnSpc>
                <a:spcPct val="70000"/>
              </a:lnSpc>
            </a:pPr>
            <a:endParaRPr lang="en-US" sz="900" i="1" u="sng" dirty="0" smtClean="0">
              <a:latin typeface="Arial" charset="0"/>
            </a:endParaRPr>
          </a:p>
          <a:p>
            <a:pPr marL="224325" indent="-224325">
              <a:lnSpc>
                <a:spcPct val="70000"/>
              </a:lnSpc>
            </a:pPr>
            <a:endParaRPr lang="en-US" sz="900" i="1" u="sng" dirty="0" smtClean="0">
              <a:latin typeface="Arial" charset="0"/>
            </a:endParaRPr>
          </a:p>
          <a:p>
            <a:pPr marL="224325" indent="-224325">
              <a:lnSpc>
                <a:spcPct val="70000"/>
              </a:lnSpc>
            </a:pPr>
            <a:endParaRPr lang="en-US" sz="900" i="1" u="sng" dirty="0" smtClean="0">
              <a:latin typeface="Arial" charset="0"/>
            </a:endParaRPr>
          </a:p>
          <a:p>
            <a:pPr marL="224325" indent="-224325">
              <a:lnSpc>
                <a:spcPct val="70000"/>
              </a:lnSpc>
            </a:pPr>
            <a:endParaRPr lang="en-US" sz="900" i="1" u="sng" dirty="0" smtClean="0">
              <a:latin typeface="Arial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3644" y="8684900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7" tIns="45359" rIns="90717" bIns="45359" anchor="b"/>
          <a:lstStyle/>
          <a:p>
            <a:pPr algn="r" defTabSz="906648"/>
            <a:fld id="{6C7AB2B1-A3EB-4C1C-BDA4-72F87D018C21}" type="slidenum">
              <a:rPr lang="en-US">
                <a:solidFill>
                  <a:schemeClr val="tx1"/>
                </a:solidFill>
              </a:rPr>
              <a:pPr algn="r" defTabSz="906648"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LAB, FRONT</a:t>
            </a:r>
            <a:r>
              <a:rPr lang="en-US" baseline="0" dirty="0" smtClean="0"/>
              <a:t> OFFYC,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Verbal responses from the users……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hang, restart and all………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: We are reaping benefits of this Implementation……..</a:t>
            </a:r>
            <a:r>
              <a:rPr lang="en-US" dirty="0" err="1" smtClean="0"/>
              <a:t>Afterall</a:t>
            </a:r>
            <a:r>
              <a:rPr lang="en-US" baseline="0" dirty="0" smtClean="0"/>
              <a:t> automated or electronic process is </a:t>
            </a:r>
            <a:r>
              <a:rPr lang="en-US" baseline="0" dirty="0" err="1" smtClean="0"/>
              <a:t>alwayz</a:t>
            </a:r>
            <a:r>
              <a:rPr lang="en-US" baseline="0" dirty="0" smtClean="0"/>
              <a:t> better than manual process…..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4AE-97DE-47AB-8C4F-28664AF018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488-6FCB-413A-9F70-6D1A08C64467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40A-5EC3-42EE-93BF-5565F123F71F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4FD5-BF2B-4873-A579-1215645ABC32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15B6-585B-45C1-A5D6-AF7E99DB772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B9E-049B-4B8F-8FE9-23BE46649F8A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2D55-022A-4632-8878-E3EBE3C37467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8934-3B12-4538-B036-A1F70765E19B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F12D-DE66-4EBC-8EAA-48AC6235860D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7D-60EB-440D-9529-92DB7A07F90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A74A-A0DB-429A-9429-9C09DE1310B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F42-C63B-4078-B274-566009581BD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A7B-8DBD-4CDA-9DEC-E88F175ECA3D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A86-FEB6-48F7-B68A-A2853508E791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5AA-5E47-4EA2-A531-83F2BE7F98F4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41F9-415B-4CE2-9941-1D049B1D92FC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EB22-F208-4AEC-BCBB-D177155C6995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F7DA-CFDE-4130-8088-68ACCF6106C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6261-BD57-41F0-A87B-CB34967926E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5E00-9239-4E69-A625-A4233C48D97F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9BEF-ACBA-4EA8-9377-EBAF4FC49C79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9E1-7FA9-426E-BA48-A1045A09146D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F7B0-C9AD-4BC7-8E20-808D6334F55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F26-6188-4652-8B60-8E5DF84DC091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2A9-2B15-4162-8C47-BD9918B7ABF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073B-0EFE-4488-BB1F-276E24B0F162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A73-9249-4935-A986-E3AC092BC97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0A3-1866-4B01-AB31-220FD5F884FB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A6AFF0-37FF-46BD-941D-43A6D1B4F13F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22FB2-34BE-4DA2-8658-A2C2888B4DD2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33FCA-2842-4AA8-A56E-3EF3D60F3E8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FF032-6A11-4701-875E-D89E56CA78D4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774F9-E88A-4A68-8094-2F53A18E1FE7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4DE92-7633-428B-92A9-5ACA627C9AD9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63E9-BC3C-436D-B1F0-E5130685E956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E9371-D8D1-4E17-AE87-6A51DE719165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7325A-07D0-4B2B-9A24-0C227667EEBD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F6FB0-3CE6-4AAD-A2F8-8EB395F21C51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0AB86-83D3-4CDA-9964-C6CA04FC41D2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07932-ED61-4031-B93C-9A3515E246E9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1DC76-BDD2-467E-9D76-896558E3F98D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3D8554-CEB6-4329-819A-3B8CE3F53E9A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9223-78EF-48CA-949E-7F798D0FDD14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E8C7-9C7A-4D17-89A0-A99784FB6D45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B744-E8D3-4588-98A2-DA6203461A0A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BDBD-1129-4DC0-A94A-BC5338FC88BB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0BC01C-1ACC-4680-BF2F-55B0F80EAEDE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4E53E2-978B-480A-9BA3-E4AB089C6220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8C5D-EACC-41F3-811E-7D8EB03FDC5C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020D-A5AD-45E6-ABD4-82D6DC2587EB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B686-C3F0-4624-84F3-859F7909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9A3A22-A260-4CFB-B7C2-D01DCA285139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D6C2F4-AC7B-4EEC-BF9B-06A232D3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arashmis.in/images/paras_hmis.jpg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DINESH</a:t>
            </a:r>
            <a:b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</a:b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PG/10/12</a:t>
            </a:r>
            <a:b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</a:b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Duration -23</a:t>
            </a:r>
            <a:r>
              <a:rPr lang="en-US" sz="3200" baseline="30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rd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 JAN- 23</a:t>
            </a:r>
            <a:r>
              <a:rPr lang="en-US" sz="3200" baseline="30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rd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 APRIL</a:t>
            </a:r>
            <a:b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</a:b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@RGCI, NEWDELHI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153400" cy="1500187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“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STUDY ON HIS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(Interfacing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)&amp; ITS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  EFFICIENCY &amp; EFFECTIVENESS”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fld id="{16D6C2F4-AC7B-4EEC-BF9B-06A232D33F0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C:\Documents and Settings\Dinesh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22098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C:\Documents and Settings\Dinesh\Desktop\PARAS_HMIS_FrontOffice.pdf - Nitro Pro (7.3.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C:\Documents and Settings\Dinesh\Desktop\PARAS_HMIS_FrontOffice.pdf - Nitro Pro (7.3.1.10)_2012-05-25_22-43-4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C:\Documents and Settings\Dinesh\Desktop\PARAS_RGCI_Lab_Module.pdf - Nitro Pro (7.3.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C:\Documents and Settings\Dinesh\Desktop\H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C:\Documents and Settings\Dinesh\Desktop\PARAS_RGCI_Fin_Module.pdf - Nitro Pro (7.3.1.10)_2012-05-26_11-41-1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C:\Documents and Settings\Dinesh\Desktop\PARAS_RGCI_Fin_Module.pdf - Nitro Pro (7.3.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 descr="C:\Documents and Settings\Dinesh\Desktop\PARAS_RGCI_Fin_Module.pdf - Nitro Pro (7.3.1.10)_2012-05-26_11-41-4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74850" y="2520950"/>
            <a:ext cx="4851400" cy="2665413"/>
            <a:chOff x="1398" y="1207"/>
            <a:chExt cx="2862" cy="1699"/>
          </a:xfrm>
        </p:grpSpPr>
        <p:sp>
          <p:nvSpPr>
            <p:cNvPr id="16278" name="Oval 3"/>
            <p:cNvSpPr>
              <a:spLocks noChangeArrowheads="1"/>
            </p:cNvSpPr>
            <p:nvPr/>
          </p:nvSpPr>
          <p:spPr bwMode="auto">
            <a:xfrm>
              <a:off x="1398" y="1288"/>
              <a:ext cx="2862" cy="1618"/>
            </a:xfrm>
            <a:prstGeom prst="ellipse">
              <a:avLst/>
            </a:prstGeom>
            <a:gradFill rotWithShape="1">
              <a:gsLst>
                <a:gs pos="0">
                  <a:srgbClr val="7BA4A4"/>
                </a:gs>
                <a:gs pos="100000">
                  <a:srgbClr val="629293"/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279" name="Oval 4"/>
            <p:cNvSpPr>
              <a:spLocks noChangeArrowheads="1"/>
            </p:cNvSpPr>
            <p:nvPr/>
          </p:nvSpPr>
          <p:spPr bwMode="auto">
            <a:xfrm>
              <a:off x="1398" y="1207"/>
              <a:ext cx="2862" cy="1622"/>
            </a:xfrm>
            <a:prstGeom prst="ellipse">
              <a:avLst/>
            </a:prstGeom>
            <a:gradFill rotWithShape="1">
              <a:gsLst>
                <a:gs pos="0">
                  <a:srgbClr val="9AB9B9"/>
                </a:gs>
                <a:gs pos="50000">
                  <a:srgbClr val="BED2D2"/>
                </a:gs>
                <a:gs pos="100000">
                  <a:srgbClr val="9AB9B9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339" name="Rectangle 10"/>
          <p:cNvSpPr>
            <a:spLocks noChangeArrowheads="1"/>
          </p:cNvSpPr>
          <p:nvPr/>
        </p:nvSpPr>
        <p:spPr bwMode="gray">
          <a:xfrm>
            <a:off x="228600" y="228600"/>
            <a:ext cx="71564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2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Other Contributions …….. 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341" name="Rectangle 1084"/>
          <p:cNvSpPr>
            <a:spLocks noChangeArrowheads="1"/>
          </p:cNvSpPr>
          <p:nvPr/>
        </p:nvSpPr>
        <p:spPr bwMode="auto">
          <a:xfrm>
            <a:off x="3352800" y="5334000"/>
            <a:ext cx="2411413" cy="13563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6800" rIns="45720" bIns="46800" anchor="ctr">
            <a:spAutoFit/>
          </a:bodyPr>
          <a:lstStyle/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Understanding the finance module from user’s point of view.</a:t>
            </a: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Practicing  this module on test server.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43" name="Rectangle 1084"/>
          <p:cNvSpPr>
            <a:spLocks noChangeArrowheads="1"/>
          </p:cNvSpPr>
          <p:nvPr/>
        </p:nvSpPr>
        <p:spPr bwMode="auto">
          <a:xfrm>
            <a:off x="6470650" y="1512700"/>
            <a:ext cx="2673350" cy="181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6800" rIns="45720" bIns="46800" anchor="ctr">
            <a:spAutoFit/>
          </a:bodyPr>
          <a:lstStyle/>
          <a:p>
            <a:endParaRPr lang="en-US" sz="1400" dirty="0" smtClean="0"/>
          </a:p>
          <a:p>
            <a:pPr lvl="0"/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Usage of Validate Option by Cash counter executives in HIS (Training &amp; Keeping track of while they are using) </a:t>
            </a:r>
          </a:p>
          <a:p>
            <a:pPr marL="171450" indent="-171450">
              <a:buClr>
                <a:schemeClr val="accent1"/>
              </a:buClr>
              <a:buSzPct val="80000"/>
            </a:pPr>
            <a:endParaRPr lang="en-US" sz="1400" dirty="0" smtClean="0"/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endParaRPr lang="en-US" sz="1400" dirty="0" smtClean="0"/>
          </a:p>
        </p:txBody>
      </p:sp>
      <p:sp>
        <p:nvSpPr>
          <p:cNvPr id="14344" name="Rectangle 1084"/>
          <p:cNvSpPr>
            <a:spLocks noChangeArrowheads="1"/>
          </p:cNvSpPr>
          <p:nvPr/>
        </p:nvSpPr>
        <p:spPr bwMode="auto">
          <a:xfrm>
            <a:off x="228600" y="2055912"/>
            <a:ext cx="2187575" cy="13256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6800" rIns="45720" bIns="46800" anchor="ctr">
            <a:spAutoFit/>
          </a:bodyPr>
          <a:lstStyle/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Documentation &amp; Manual work</a:t>
            </a: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Understanding their new requirement.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47" name="Text Box 399"/>
          <p:cNvSpPr txBox="1">
            <a:spLocks noChangeArrowheads="1"/>
          </p:cNvSpPr>
          <p:nvPr/>
        </p:nvSpPr>
        <p:spPr bwMode="auto">
          <a:xfrm>
            <a:off x="6781800" y="3854678"/>
            <a:ext cx="2157413" cy="1818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20" tIns="46800" rIns="45720" bIns="46800" anchor="ctr">
            <a:spAutoFit/>
          </a:bodyPr>
          <a:lstStyle/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Assisted  in the Mapping of new rates into the system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Reported  and documented the defects in this module.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endParaRPr lang="en-US" sz="1400" dirty="0"/>
          </a:p>
        </p:txBody>
      </p:sp>
      <p:grpSp>
        <p:nvGrpSpPr>
          <p:cNvPr id="12" name="Group 288"/>
          <p:cNvGrpSpPr>
            <a:grpSpLocks/>
          </p:cNvGrpSpPr>
          <p:nvPr/>
        </p:nvGrpSpPr>
        <p:grpSpPr bwMode="auto">
          <a:xfrm>
            <a:off x="3346450" y="2152650"/>
            <a:ext cx="2041525" cy="955675"/>
            <a:chOff x="1842" y="1407"/>
            <a:chExt cx="1138" cy="533"/>
          </a:xfrm>
        </p:grpSpPr>
        <p:sp>
          <p:nvSpPr>
            <p:cNvPr id="16260" name="Oval 3010"/>
            <p:cNvSpPr>
              <a:spLocks noChangeArrowheads="1"/>
            </p:cNvSpPr>
            <p:nvPr/>
          </p:nvSpPr>
          <p:spPr bwMode="auto">
            <a:xfrm>
              <a:off x="1842" y="1413"/>
              <a:ext cx="1138" cy="527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61" name="Oval 3011"/>
            <p:cNvSpPr>
              <a:spLocks noChangeArrowheads="1"/>
            </p:cNvSpPr>
            <p:nvPr/>
          </p:nvSpPr>
          <p:spPr bwMode="auto">
            <a:xfrm>
              <a:off x="2016" y="1428"/>
              <a:ext cx="759" cy="352"/>
            </a:xfrm>
            <a:prstGeom prst="ellipse">
              <a:avLst/>
            </a:prstGeom>
            <a:gradFill rotWithShape="1">
              <a:gsLst>
                <a:gs pos="0">
                  <a:srgbClr val="CFB057"/>
                </a:gs>
                <a:gs pos="50000">
                  <a:srgbClr val="E9CB75"/>
                </a:gs>
                <a:gs pos="100000">
                  <a:srgbClr val="CFB05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62" name="Oval 3012"/>
            <p:cNvSpPr>
              <a:spLocks noChangeArrowheads="1"/>
            </p:cNvSpPr>
            <p:nvPr/>
          </p:nvSpPr>
          <p:spPr bwMode="auto">
            <a:xfrm>
              <a:off x="2016" y="1407"/>
              <a:ext cx="759" cy="352"/>
            </a:xfrm>
            <a:prstGeom prst="ellipse">
              <a:avLst/>
            </a:prstGeom>
            <a:gradFill rotWithShape="1">
              <a:gsLst>
                <a:gs pos="0">
                  <a:srgbClr val="F1DE8F"/>
                </a:gs>
                <a:gs pos="50000">
                  <a:srgbClr val="F8ECB8"/>
                </a:gs>
                <a:gs pos="100000">
                  <a:srgbClr val="F1DE8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781"/>
          <p:cNvGrpSpPr>
            <a:grpSpLocks/>
          </p:cNvGrpSpPr>
          <p:nvPr/>
        </p:nvGrpSpPr>
        <p:grpSpPr bwMode="auto">
          <a:xfrm>
            <a:off x="3990975" y="2065338"/>
            <a:ext cx="709613" cy="579437"/>
            <a:chOff x="261" y="1636"/>
            <a:chExt cx="741" cy="637"/>
          </a:xfrm>
        </p:grpSpPr>
        <p:sp>
          <p:nvSpPr>
            <p:cNvPr id="16203" name="Freeform 782"/>
            <p:cNvSpPr>
              <a:spLocks/>
            </p:cNvSpPr>
            <p:nvPr/>
          </p:nvSpPr>
          <p:spPr bwMode="gray">
            <a:xfrm>
              <a:off x="295" y="1953"/>
              <a:ext cx="672" cy="303"/>
            </a:xfrm>
            <a:custGeom>
              <a:avLst/>
              <a:gdLst>
                <a:gd name="T0" fmla="*/ 2754 w 426"/>
                <a:gd name="T1" fmla="*/ 0 h 192"/>
                <a:gd name="T2" fmla="*/ 879 w 426"/>
                <a:gd name="T3" fmla="*/ 353 h 192"/>
                <a:gd name="T4" fmla="*/ 590 w 426"/>
                <a:gd name="T5" fmla="*/ 409 h 192"/>
                <a:gd name="T6" fmla="*/ 237 w 426"/>
                <a:gd name="T7" fmla="*/ 526 h 192"/>
                <a:gd name="T8" fmla="*/ 0 w 426"/>
                <a:gd name="T9" fmla="*/ 1289 h 192"/>
                <a:gd name="T10" fmla="*/ 1115 w 426"/>
                <a:gd name="T11" fmla="*/ 1878 h 192"/>
                <a:gd name="T12" fmla="*/ 1469 w 426"/>
                <a:gd name="T13" fmla="*/ 1524 h 192"/>
                <a:gd name="T14" fmla="*/ 3399 w 426"/>
                <a:gd name="T15" fmla="*/ 999 h 192"/>
                <a:gd name="T16" fmla="*/ 4161 w 426"/>
                <a:gd name="T17" fmla="*/ 879 h 192"/>
                <a:gd name="T18" fmla="*/ 2638 w 426"/>
                <a:gd name="T19" fmla="*/ 590 h 192"/>
                <a:gd name="T20" fmla="*/ 1232 w 426"/>
                <a:gd name="T21" fmla="*/ 824 h 192"/>
                <a:gd name="T22" fmla="*/ 2754 w 426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192"/>
                <a:gd name="T38" fmla="*/ 426 w 42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192">
                  <a:moveTo>
                    <a:pt x="282" y="0"/>
                  </a:moveTo>
                  <a:cubicBezTo>
                    <a:pt x="219" y="16"/>
                    <a:pt x="154" y="23"/>
                    <a:pt x="90" y="36"/>
                  </a:cubicBezTo>
                  <a:cubicBezTo>
                    <a:pt x="80" y="38"/>
                    <a:pt x="70" y="39"/>
                    <a:pt x="60" y="42"/>
                  </a:cubicBezTo>
                  <a:cubicBezTo>
                    <a:pt x="48" y="46"/>
                    <a:pt x="24" y="54"/>
                    <a:pt x="24" y="54"/>
                  </a:cubicBezTo>
                  <a:lnTo>
                    <a:pt x="0" y="132"/>
                  </a:lnTo>
                  <a:lnTo>
                    <a:pt x="114" y="192"/>
                  </a:lnTo>
                  <a:lnTo>
                    <a:pt x="150" y="156"/>
                  </a:lnTo>
                  <a:lnTo>
                    <a:pt x="348" y="102"/>
                  </a:lnTo>
                  <a:lnTo>
                    <a:pt x="426" y="90"/>
                  </a:lnTo>
                  <a:lnTo>
                    <a:pt x="270" y="60"/>
                  </a:lnTo>
                  <a:lnTo>
                    <a:pt x="126" y="8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996633">
                <a:alpha val="1294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04" name="Freeform 783"/>
            <p:cNvSpPr>
              <a:spLocks/>
            </p:cNvSpPr>
            <p:nvPr/>
          </p:nvSpPr>
          <p:spPr bwMode="gray">
            <a:xfrm>
              <a:off x="863" y="2043"/>
              <a:ext cx="48" cy="52"/>
            </a:xfrm>
            <a:custGeom>
              <a:avLst/>
              <a:gdLst>
                <a:gd name="T0" fmla="*/ 83 w 34"/>
                <a:gd name="T1" fmla="*/ 39 h 37"/>
                <a:gd name="T2" fmla="*/ 0 w 34"/>
                <a:gd name="T3" fmla="*/ 152 h 37"/>
                <a:gd name="T4" fmla="*/ 68 w 34"/>
                <a:gd name="T5" fmla="*/ 186 h 37"/>
                <a:gd name="T6" fmla="*/ 192 w 34"/>
                <a:gd name="T7" fmla="*/ 108 h 37"/>
                <a:gd name="T8" fmla="*/ 83 w 34"/>
                <a:gd name="T9" fmla="*/ 3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7"/>
                <a:gd name="T17" fmla="*/ 34 w 3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7">
                  <a:moveTo>
                    <a:pt x="15" y="7"/>
                  </a:moveTo>
                  <a:cubicBezTo>
                    <a:pt x="11" y="15"/>
                    <a:pt x="5" y="20"/>
                    <a:pt x="0" y="28"/>
                  </a:cubicBezTo>
                  <a:cubicBezTo>
                    <a:pt x="1" y="37"/>
                    <a:pt x="4" y="35"/>
                    <a:pt x="12" y="34"/>
                  </a:cubicBezTo>
                  <a:cubicBezTo>
                    <a:pt x="19" y="30"/>
                    <a:pt x="28" y="25"/>
                    <a:pt x="34" y="20"/>
                  </a:cubicBezTo>
                  <a:cubicBezTo>
                    <a:pt x="32" y="0"/>
                    <a:pt x="27" y="19"/>
                    <a:pt x="15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05" name="Freeform 784"/>
            <p:cNvSpPr>
              <a:spLocks/>
            </p:cNvSpPr>
            <p:nvPr/>
          </p:nvSpPr>
          <p:spPr bwMode="gray">
            <a:xfrm>
              <a:off x="928" y="2068"/>
              <a:ext cx="49" cy="39"/>
            </a:xfrm>
            <a:custGeom>
              <a:avLst/>
              <a:gdLst>
                <a:gd name="T0" fmla="*/ 41 w 35"/>
                <a:gd name="T1" fmla="*/ 28 h 28"/>
                <a:gd name="T2" fmla="*/ 0 w 35"/>
                <a:gd name="T3" fmla="*/ 95 h 28"/>
                <a:gd name="T4" fmla="*/ 57 w 35"/>
                <a:gd name="T5" fmla="*/ 137 h 28"/>
                <a:gd name="T6" fmla="*/ 132 w 35"/>
                <a:gd name="T7" fmla="*/ 89 h 28"/>
                <a:gd name="T8" fmla="*/ 132 w 35"/>
                <a:gd name="T9" fmla="*/ 0 h 28"/>
                <a:gd name="T10" fmla="*/ 67 w 35"/>
                <a:gd name="T11" fmla="*/ 15 h 28"/>
                <a:gd name="T12" fmla="*/ 41 w 35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8"/>
                <a:gd name="T23" fmla="*/ 35 w 3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8">
                  <a:moveTo>
                    <a:pt x="8" y="5"/>
                  </a:moveTo>
                  <a:cubicBezTo>
                    <a:pt x="6" y="10"/>
                    <a:pt x="3" y="14"/>
                    <a:pt x="0" y="18"/>
                  </a:cubicBezTo>
                  <a:cubicBezTo>
                    <a:pt x="2" y="25"/>
                    <a:pt x="3" y="28"/>
                    <a:pt x="11" y="26"/>
                  </a:cubicBezTo>
                  <a:cubicBezTo>
                    <a:pt x="15" y="23"/>
                    <a:pt x="20" y="20"/>
                    <a:pt x="24" y="17"/>
                  </a:cubicBezTo>
                  <a:cubicBezTo>
                    <a:pt x="28" y="10"/>
                    <a:pt x="35" y="4"/>
                    <a:pt x="24" y="0"/>
                  </a:cubicBezTo>
                  <a:cubicBezTo>
                    <a:pt x="20" y="1"/>
                    <a:pt x="16" y="1"/>
                    <a:pt x="12" y="3"/>
                  </a:cubicBezTo>
                  <a:cubicBezTo>
                    <a:pt x="8" y="5"/>
                    <a:pt x="8" y="8"/>
                    <a:pt x="8" y="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06" name="Freeform 785"/>
            <p:cNvSpPr>
              <a:spLocks/>
            </p:cNvSpPr>
            <p:nvPr/>
          </p:nvSpPr>
          <p:spPr bwMode="gray">
            <a:xfrm>
              <a:off x="867" y="1858"/>
              <a:ext cx="113" cy="226"/>
            </a:xfrm>
            <a:custGeom>
              <a:avLst/>
              <a:gdLst>
                <a:gd name="T0" fmla="*/ 136 w 80"/>
                <a:gd name="T1" fmla="*/ 29 h 161"/>
                <a:gd name="T2" fmla="*/ 83 w 80"/>
                <a:gd name="T3" fmla="*/ 279 h 161"/>
                <a:gd name="T4" fmla="*/ 68 w 80"/>
                <a:gd name="T5" fmla="*/ 567 h 161"/>
                <a:gd name="T6" fmla="*/ 117 w 80"/>
                <a:gd name="T7" fmla="*/ 810 h 161"/>
                <a:gd name="T8" fmla="*/ 185 w 80"/>
                <a:gd name="T9" fmla="*/ 752 h 161"/>
                <a:gd name="T10" fmla="*/ 219 w 80"/>
                <a:gd name="T11" fmla="*/ 570 h 161"/>
                <a:gd name="T12" fmla="*/ 274 w 80"/>
                <a:gd name="T13" fmla="*/ 484 h 161"/>
                <a:gd name="T14" fmla="*/ 287 w 80"/>
                <a:gd name="T15" fmla="*/ 786 h 161"/>
                <a:gd name="T16" fmla="*/ 396 w 80"/>
                <a:gd name="T17" fmla="*/ 849 h 161"/>
                <a:gd name="T18" fmla="*/ 410 w 80"/>
                <a:gd name="T19" fmla="*/ 768 h 161"/>
                <a:gd name="T20" fmla="*/ 436 w 80"/>
                <a:gd name="T21" fmla="*/ 343 h 161"/>
                <a:gd name="T22" fmla="*/ 425 w 80"/>
                <a:gd name="T23" fmla="*/ 29 h 161"/>
                <a:gd name="T24" fmla="*/ 205 w 80"/>
                <a:gd name="T25" fmla="*/ 41 h 161"/>
                <a:gd name="T26" fmla="*/ 136 w 80"/>
                <a:gd name="T27" fmla="*/ 29 h 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161"/>
                <a:gd name="T44" fmla="*/ 80 w 80"/>
                <a:gd name="T45" fmla="*/ 161 h 1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161">
                  <a:moveTo>
                    <a:pt x="24" y="6"/>
                  </a:moveTo>
                  <a:cubicBezTo>
                    <a:pt x="23" y="22"/>
                    <a:pt x="16" y="34"/>
                    <a:pt x="15" y="51"/>
                  </a:cubicBezTo>
                  <a:cubicBezTo>
                    <a:pt x="17" y="70"/>
                    <a:pt x="15" y="86"/>
                    <a:pt x="12" y="104"/>
                  </a:cubicBezTo>
                  <a:cubicBezTo>
                    <a:pt x="11" y="122"/>
                    <a:pt x="0" y="145"/>
                    <a:pt x="21" y="149"/>
                  </a:cubicBezTo>
                  <a:cubicBezTo>
                    <a:pt x="29" y="147"/>
                    <a:pt x="30" y="146"/>
                    <a:pt x="33" y="138"/>
                  </a:cubicBezTo>
                  <a:cubicBezTo>
                    <a:pt x="35" y="127"/>
                    <a:pt x="37" y="116"/>
                    <a:pt x="39" y="105"/>
                  </a:cubicBezTo>
                  <a:cubicBezTo>
                    <a:pt x="40" y="93"/>
                    <a:pt x="37" y="86"/>
                    <a:pt x="49" y="89"/>
                  </a:cubicBezTo>
                  <a:cubicBezTo>
                    <a:pt x="48" y="107"/>
                    <a:pt x="45" y="126"/>
                    <a:pt x="51" y="144"/>
                  </a:cubicBezTo>
                  <a:cubicBezTo>
                    <a:pt x="52" y="161"/>
                    <a:pt x="53" y="159"/>
                    <a:pt x="70" y="156"/>
                  </a:cubicBezTo>
                  <a:cubicBezTo>
                    <a:pt x="74" y="151"/>
                    <a:pt x="72" y="148"/>
                    <a:pt x="73" y="141"/>
                  </a:cubicBezTo>
                  <a:cubicBezTo>
                    <a:pt x="73" y="125"/>
                    <a:pt x="69" y="86"/>
                    <a:pt x="78" y="63"/>
                  </a:cubicBezTo>
                  <a:cubicBezTo>
                    <a:pt x="80" y="44"/>
                    <a:pt x="79" y="25"/>
                    <a:pt x="76" y="6"/>
                  </a:cubicBezTo>
                  <a:cubicBezTo>
                    <a:pt x="61" y="9"/>
                    <a:pt x="53" y="9"/>
                    <a:pt x="37" y="8"/>
                  </a:cubicBezTo>
                  <a:cubicBezTo>
                    <a:pt x="33" y="6"/>
                    <a:pt x="24" y="0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07" name="Freeform 786"/>
            <p:cNvSpPr>
              <a:spLocks/>
            </p:cNvSpPr>
            <p:nvPr/>
          </p:nvSpPr>
          <p:spPr bwMode="gray">
            <a:xfrm>
              <a:off x="644" y="1806"/>
              <a:ext cx="114" cy="90"/>
            </a:xfrm>
            <a:custGeom>
              <a:avLst/>
              <a:gdLst>
                <a:gd name="T0" fmla="*/ 315 w 81"/>
                <a:gd name="T1" fmla="*/ 1 h 64"/>
                <a:gd name="T2" fmla="*/ 287 w 81"/>
                <a:gd name="T3" fmla="*/ 15 h 64"/>
                <a:gd name="T4" fmla="*/ 190 w 81"/>
                <a:gd name="T5" fmla="*/ 21 h 64"/>
                <a:gd name="T6" fmla="*/ 165 w 81"/>
                <a:gd name="T7" fmla="*/ 69 h 64"/>
                <a:gd name="T8" fmla="*/ 55 w 81"/>
                <a:gd name="T9" fmla="*/ 247 h 64"/>
                <a:gd name="T10" fmla="*/ 97 w 81"/>
                <a:gd name="T11" fmla="*/ 328 h 64"/>
                <a:gd name="T12" fmla="*/ 446 w 81"/>
                <a:gd name="T13" fmla="*/ 247 h 64"/>
                <a:gd name="T14" fmla="*/ 336 w 81"/>
                <a:gd name="T15" fmla="*/ 39 h 64"/>
                <a:gd name="T16" fmla="*/ 315 w 81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64"/>
                <a:gd name="T29" fmla="*/ 81 w 8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64">
                  <a:moveTo>
                    <a:pt x="57" y="1"/>
                  </a:moveTo>
                  <a:cubicBezTo>
                    <a:pt x="55" y="2"/>
                    <a:pt x="54" y="3"/>
                    <a:pt x="52" y="3"/>
                  </a:cubicBezTo>
                  <a:cubicBezTo>
                    <a:pt x="46" y="4"/>
                    <a:pt x="40" y="2"/>
                    <a:pt x="34" y="4"/>
                  </a:cubicBezTo>
                  <a:cubicBezTo>
                    <a:pt x="31" y="5"/>
                    <a:pt x="32" y="10"/>
                    <a:pt x="30" y="13"/>
                  </a:cubicBezTo>
                  <a:cubicBezTo>
                    <a:pt x="23" y="23"/>
                    <a:pt x="15" y="34"/>
                    <a:pt x="10" y="45"/>
                  </a:cubicBezTo>
                  <a:cubicBezTo>
                    <a:pt x="7" y="64"/>
                    <a:pt x="0" y="63"/>
                    <a:pt x="18" y="60"/>
                  </a:cubicBezTo>
                  <a:cubicBezTo>
                    <a:pt x="33" y="48"/>
                    <a:pt x="62" y="47"/>
                    <a:pt x="81" y="45"/>
                  </a:cubicBezTo>
                  <a:cubicBezTo>
                    <a:pt x="76" y="31"/>
                    <a:pt x="69" y="20"/>
                    <a:pt x="61" y="7"/>
                  </a:cubicBezTo>
                  <a:cubicBezTo>
                    <a:pt x="60" y="0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0D4F8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08" name="Freeform 787"/>
            <p:cNvSpPr>
              <a:spLocks/>
            </p:cNvSpPr>
            <p:nvPr/>
          </p:nvSpPr>
          <p:spPr bwMode="gray">
            <a:xfrm>
              <a:off x="261" y="1860"/>
              <a:ext cx="741" cy="207"/>
            </a:xfrm>
            <a:custGeom>
              <a:avLst/>
              <a:gdLst>
                <a:gd name="T0" fmla="*/ 1885 w 528"/>
                <a:gd name="T1" fmla="*/ 0 h 147"/>
                <a:gd name="T2" fmla="*/ 2876 w 528"/>
                <a:gd name="T3" fmla="*/ 268 h 147"/>
                <a:gd name="T4" fmla="*/ 873 w 528"/>
                <a:gd name="T5" fmla="*/ 813 h 147"/>
                <a:gd name="T6" fmla="*/ 0 w 528"/>
                <a:gd name="T7" fmla="*/ 432 h 147"/>
                <a:gd name="T8" fmla="*/ 1885 w 528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47"/>
                <a:gd name="T17" fmla="*/ 528 w 528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47">
                  <a:moveTo>
                    <a:pt x="346" y="0"/>
                  </a:moveTo>
                  <a:lnTo>
                    <a:pt x="528" y="48"/>
                  </a:lnTo>
                  <a:lnTo>
                    <a:pt x="160" y="147"/>
                  </a:lnTo>
                  <a:lnTo>
                    <a:pt x="0" y="7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B17F5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09" name="Freeform 788"/>
            <p:cNvSpPr>
              <a:spLocks/>
            </p:cNvSpPr>
            <p:nvPr/>
          </p:nvSpPr>
          <p:spPr bwMode="gray">
            <a:xfrm>
              <a:off x="305" y="1839"/>
              <a:ext cx="158" cy="122"/>
            </a:xfrm>
            <a:custGeom>
              <a:avLst/>
              <a:gdLst>
                <a:gd name="T0" fmla="*/ 396 w 112"/>
                <a:gd name="T1" fmla="*/ 1 h 87"/>
                <a:gd name="T2" fmla="*/ 178 w 112"/>
                <a:gd name="T3" fmla="*/ 21 h 87"/>
                <a:gd name="T4" fmla="*/ 63 w 112"/>
                <a:gd name="T5" fmla="*/ 104 h 87"/>
                <a:gd name="T6" fmla="*/ 11 w 112"/>
                <a:gd name="T7" fmla="*/ 201 h 87"/>
                <a:gd name="T8" fmla="*/ 40 w 112"/>
                <a:gd name="T9" fmla="*/ 395 h 87"/>
                <a:gd name="T10" fmla="*/ 79 w 112"/>
                <a:gd name="T11" fmla="*/ 473 h 87"/>
                <a:gd name="T12" fmla="*/ 190 w 112"/>
                <a:gd name="T13" fmla="*/ 440 h 87"/>
                <a:gd name="T14" fmla="*/ 378 w 112"/>
                <a:gd name="T15" fmla="*/ 391 h 87"/>
                <a:gd name="T16" fmla="*/ 508 w 112"/>
                <a:gd name="T17" fmla="*/ 358 h 87"/>
                <a:gd name="T18" fmla="*/ 626 w 112"/>
                <a:gd name="T19" fmla="*/ 334 h 87"/>
                <a:gd name="T20" fmla="*/ 597 w 112"/>
                <a:gd name="T21" fmla="*/ 259 h 87"/>
                <a:gd name="T22" fmla="*/ 547 w 112"/>
                <a:gd name="T23" fmla="*/ 112 h 87"/>
                <a:gd name="T24" fmla="*/ 464 w 112"/>
                <a:gd name="T25" fmla="*/ 49 h 87"/>
                <a:gd name="T26" fmla="*/ 396 w 112"/>
                <a:gd name="T27" fmla="*/ 1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87"/>
                <a:gd name="T44" fmla="*/ 112 w 112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87">
                  <a:moveTo>
                    <a:pt x="71" y="1"/>
                  </a:moveTo>
                  <a:cubicBezTo>
                    <a:pt x="56" y="0"/>
                    <a:pt x="46" y="1"/>
                    <a:pt x="32" y="4"/>
                  </a:cubicBezTo>
                  <a:cubicBezTo>
                    <a:pt x="25" y="9"/>
                    <a:pt x="18" y="15"/>
                    <a:pt x="11" y="19"/>
                  </a:cubicBezTo>
                  <a:cubicBezTo>
                    <a:pt x="7" y="25"/>
                    <a:pt x="5" y="31"/>
                    <a:pt x="2" y="37"/>
                  </a:cubicBezTo>
                  <a:cubicBezTo>
                    <a:pt x="0" y="49"/>
                    <a:pt x="2" y="62"/>
                    <a:pt x="7" y="73"/>
                  </a:cubicBezTo>
                  <a:cubicBezTo>
                    <a:pt x="8" y="80"/>
                    <a:pt x="8" y="83"/>
                    <a:pt x="14" y="87"/>
                  </a:cubicBezTo>
                  <a:cubicBezTo>
                    <a:pt x="20" y="84"/>
                    <a:pt x="27" y="82"/>
                    <a:pt x="34" y="81"/>
                  </a:cubicBezTo>
                  <a:cubicBezTo>
                    <a:pt x="44" y="76"/>
                    <a:pt x="57" y="74"/>
                    <a:pt x="68" y="72"/>
                  </a:cubicBezTo>
                  <a:cubicBezTo>
                    <a:pt x="75" y="69"/>
                    <a:pt x="83" y="67"/>
                    <a:pt x="91" y="66"/>
                  </a:cubicBezTo>
                  <a:cubicBezTo>
                    <a:pt x="98" y="64"/>
                    <a:pt x="105" y="63"/>
                    <a:pt x="112" y="61"/>
                  </a:cubicBezTo>
                  <a:cubicBezTo>
                    <a:pt x="110" y="57"/>
                    <a:pt x="109" y="52"/>
                    <a:pt x="107" y="48"/>
                  </a:cubicBezTo>
                  <a:cubicBezTo>
                    <a:pt x="105" y="39"/>
                    <a:pt x="104" y="29"/>
                    <a:pt x="98" y="21"/>
                  </a:cubicBezTo>
                  <a:cubicBezTo>
                    <a:pt x="96" y="13"/>
                    <a:pt x="91" y="11"/>
                    <a:pt x="83" y="9"/>
                  </a:cubicBezTo>
                  <a:cubicBezTo>
                    <a:pt x="76" y="6"/>
                    <a:pt x="80" y="8"/>
                    <a:pt x="71" y="1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0" name="Freeform 789"/>
            <p:cNvSpPr>
              <a:spLocks/>
            </p:cNvSpPr>
            <p:nvPr/>
          </p:nvSpPr>
          <p:spPr bwMode="gray">
            <a:xfrm>
              <a:off x="336" y="1825"/>
              <a:ext cx="196" cy="158"/>
            </a:xfrm>
            <a:custGeom>
              <a:avLst/>
              <a:gdLst>
                <a:gd name="T0" fmla="*/ 272 w 139"/>
                <a:gd name="T1" fmla="*/ 28 h 112"/>
                <a:gd name="T2" fmla="*/ 173 w 139"/>
                <a:gd name="T3" fmla="*/ 45 h 112"/>
                <a:gd name="T4" fmla="*/ 32 w 139"/>
                <a:gd name="T5" fmla="*/ 213 h 112"/>
                <a:gd name="T6" fmla="*/ 1 w 139"/>
                <a:gd name="T7" fmla="*/ 451 h 112"/>
                <a:gd name="T8" fmla="*/ 68 w 139"/>
                <a:gd name="T9" fmla="*/ 569 h 112"/>
                <a:gd name="T10" fmla="*/ 151 w 139"/>
                <a:gd name="T11" fmla="*/ 581 h 112"/>
                <a:gd name="T12" fmla="*/ 221 w 139"/>
                <a:gd name="T13" fmla="*/ 597 h 112"/>
                <a:gd name="T14" fmla="*/ 204 w 139"/>
                <a:gd name="T15" fmla="*/ 519 h 112"/>
                <a:gd name="T16" fmla="*/ 248 w 139"/>
                <a:gd name="T17" fmla="*/ 464 h 112"/>
                <a:gd name="T18" fmla="*/ 440 w 139"/>
                <a:gd name="T19" fmla="*/ 412 h 112"/>
                <a:gd name="T20" fmla="*/ 423 w 139"/>
                <a:gd name="T21" fmla="*/ 268 h 112"/>
                <a:gd name="T22" fmla="*/ 519 w 139"/>
                <a:gd name="T23" fmla="*/ 300 h 112"/>
                <a:gd name="T24" fmla="*/ 719 w 139"/>
                <a:gd name="T25" fmla="*/ 245 h 112"/>
                <a:gd name="T26" fmla="*/ 774 w 139"/>
                <a:gd name="T27" fmla="*/ 178 h 112"/>
                <a:gd name="T28" fmla="*/ 743 w 139"/>
                <a:gd name="T29" fmla="*/ 97 h 112"/>
                <a:gd name="T30" fmla="*/ 572 w 139"/>
                <a:gd name="T31" fmla="*/ 213 h 112"/>
                <a:gd name="T32" fmla="*/ 505 w 139"/>
                <a:gd name="T33" fmla="*/ 164 h 112"/>
                <a:gd name="T34" fmla="*/ 406 w 139"/>
                <a:gd name="T35" fmla="*/ 111 h 112"/>
                <a:gd name="T36" fmla="*/ 336 w 139"/>
                <a:gd name="T37" fmla="*/ 68 h 112"/>
                <a:gd name="T38" fmla="*/ 272 w 139"/>
                <a:gd name="T39" fmla="*/ 28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9"/>
                <a:gd name="T61" fmla="*/ 0 h 112"/>
                <a:gd name="T62" fmla="*/ 139 w 139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9" h="112">
                  <a:moveTo>
                    <a:pt x="49" y="5"/>
                  </a:moveTo>
                  <a:cubicBezTo>
                    <a:pt x="42" y="0"/>
                    <a:pt x="38" y="4"/>
                    <a:pt x="31" y="8"/>
                  </a:cubicBezTo>
                  <a:cubicBezTo>
                    <a:pt x="23" y="19"/>
                    <a:pt x="13" y="26"/>
                    <a:pt x="6" y="38"/>
                  </a:cubicBezTo>
                  <a:cubicBezTo>
                    <a:pt x="4" y="52"/>
                    <a:pt x="3" y="67"/>
                    <a:pt x="1" y="81"/>
                  </a:cubicBezTo>
                  <a:cubicBezTo>
                    <a:pt x="3" y="93"/>
                    <a:pt x="0" y="100"/>
                    <a:pt x="12" y="102"/>
                  </a:cubicBezTo>
                  <a:cubicBezTo>
                    <a:pt x="18" y="105"/>
                    <a:pt x="21" y="105"/>
                    <a:pt x="27" y="104"/>
                  </a:cubicBezTo>
                  <a:cubicBezTo>
                    <a:pt x="32" y="109"/>
                    <a:pt x="34" y="112"/>
                    <a:pt x="40" y="107"/>
                  </a:cubicBezTo>
                  <a:cubicBezTo>
                    <a:pt x="44" y="100"/>
                    <a:pt x="44" y="97"/>
                    <a:pt x="37" y="93"/>
                  </a:cubicBezTo>
                  <a:cubicBezTo>
                    <a:pt x="36" y="84"/>
                    <a:pt x="37" y="85"/>
                    <a:pt x="45" y="83"/>
                  </a:cubicBezTo>
                  <a:cubicBezTo>
                    <a:pt x="55" y="78"/>
                    <a:pt x="68" y="76"/>
                    <a:pt x="79" y="74"/>
                  </a:cubicBezTo>
                  <a:cubicBezTo>
                    <a:pt x="75" y="67"/>
                    <a:pt x="74" y="57"/>
                    <a:pt x="76" y="48"/>
                  </a:cubicBezTo>
                  <a:cubicBezTo>
                    <a:pt x="76" y="36"/>
                    <a:pt x="86" y="53"/>
                    <a:pt x="93" y="54"/>
                  </a:cubicBezTo>
                  <a:cubicBezTo>
                    <a:pt x="107" y="65"/>
                    <a:pt x="115" y="47"/>
                    <a:pt x="129" y="44"/>
                  </a:cubicBezTo>
                  <a:cubicBezTo>
                    <a:pt x="132" y="39"/>
                    <a:pt x="134" y="36"/>
                    <a:pt x="139" y="32"/>
                  </a:cubicBezTo>
                  <a:cubicBezTo>
                    <a:pt x="138" y="26"/>
                    <a:pt x="135" y="23"/>
                    <a:pt x="133" y="18"/>
                  </a:cubicBezTo>
                  <a:cubicBezTo>
                    <a:pt x="121" y="24"/>
                    <a:pt x="113" y="28"/>
                    <a:pt x="103" y="38"/>
                  </a:cubicBezTo>
                  <a:cubicBezTo>
                    <a:pt x="99" y="32"/>
                    <a:pt x="98" y="30"/>
                    <a:pt x="91" y="29"/>
                  </a:cubicBezTo>
                  <a:cubicBezTo>
                    <a:pt x="86" y="25"/>
                    <a:pt x="79" y="21"/>
                    <a:pt x="73" y="20"/>
                  </a:cubicBezTo>
                  <a:cubicBezTo>
                    <a:pt x="68" y="12"/>
                    <a:pt x="69" y="11"/>
                    <a:pt x="60" y="12"/>
                  </a:cubicBezTo>
                  <a:cubicBezTo>
                    <a:pt x="52" y="10"/>
                    <a:pt x="56" y="12"/>
                    <a:pt x="49" y="5"/>
                  </a:cubicBezTo>
                  <a:close/>
                </a:path>
              </a:pathLst>
            </a:custGeom>
            <a:solidFill>
              <a:srgbClr val="CEEB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1" name="Freeform 790"/>
            <p:cNvSpPr>
              <a:spLocks/>
            </p:cNvSpPr>
            <p:nvPr/>
          </p:nvSpPr>
          <p:spPr bwMode="gray">
            <a:xfrm>
              <a:off x="303" y="2051"/>
              <a:ext cx="104" cy="59"/>
            </a:xfrm>
            <a:custGeom>
              <a:avLst/>
              <a:gdLst>
                <a:gd name="T0" fmla="*/ 350 w 74"/>
                <a:gd name="T1" fmla="*/ 0 h 42"/>
                <a:gd name="T2" fmla="*/ 204 w 74"/>
                <a:gd name="T3" fmla="*/ 49 h 42"/>
                <a:gd name="T4" fmla="*/ 104 w 74"/>
                <a:gd name="T5" fmla="*/ 83 h 42"/>
                <a:gd name="T6" fmla="*/ 1 w 74"/>
                <a:gd name="T7" fmla="*/ 145 h 42"/>
                <a:gd name="T8" fmla="*/ 21 w 74"/>
                <a:gd name="T9" fmla="*/ 230 h 42"/>
                <a:gd name="T10" fmla="*/ 164 w 74"/>
                <a:gd name="T11" fmla="*/ 145 h 42"/>
                <a:gd name="T12" fmla="*/ 261 w 74"/>
                <a:gd name="T13" fmla="*/ 108 h 42"/>
                <a:gd name="T14" fmla="*/ 377 w 74"/>
                <a:gd name="T15" fmla="*/ 77 h 42"/>
                <a:gd name="T16" fmla="*/ 377 w 74"/>
                <a:gd name="T17" fmla="*/ 15 h 42"/>
                <a:gd name="T18" fmla="*/ 350 w 74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42"/>
                <a:gd name="T32" fmla="*/ 74 w 7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42">
                  <a:moveTo>
                    <a:pt x="64" y="0"/>
                  </a:moveTo>
                  <a:cubicBezTo>
                    <a:pt x="55" y="4"/>
                    <a:pt x="47" y="7"/>
                    <a:pt x="37" y="9"/>
                  </a:cubicBezTo>
                  <a:cubicBezTo>
                    <a:pt x="31" y="12"/>
                    <a:pt x="25" y="14"/>
                    <a:pt x="19" y="15"/>
                  </a:cubicBezTo>
                  <a:cubicBezTo>
                    <a:pt x="13" y="19"/>
                    <a:pt x="7" y="22"/>
                    <a:pt x="1" y="26"/>
                  </a:cubicBezTo>
                  <a:cubicBezTo>
                    <a:pt x="0" y="33"/>
                    <a:pt x="0" y="36"/>
                    <a:pt x="4" y="42"/>
                  </a:cubicBezTo>
                  <a:cubicBezTo>
                    <a:pt x="14" y="40"/>
                    <a:pt x="15" y="28"/>
                    <a:pt x="30" y="26"/>
                  </a:cubicBezTo>
                  <a:cubicBezTo>
                    <a:pt x="36" y="23"/>
                    <a:pt x="42" y="21"/>
                    <a:pt x="48" y="20"/>
                  </a:cubicBezTo>
                  <a:cubicBezTo>
                    <a:pt x="54" y="17"/>
                    <a:pt x="62" y="15"/>
                    <a:pt x="69" y="14"/>
                  </a:cubicBezTo>
                  <a:cubicBezTo>
                    <a:pt x="74" y="12"/>
                    <a:pt x="72" y="7"/>
                    <a:pt x="69" y="3"/>
                  </a:cubicBezTo>
                  <a:cubicBezTo>
                    <a:pt x="68" y="1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2" name="Freeform 791"/>
            <p:cNvSpPr>
              <a:spLocks/>
            </p:cNvSpPr>
            <p:nvPr/>
          </p:nvSpPr>
          <p:spPr bwMode="gray">
            <a:xfrm>
              <a:off x="353" y="1768"/>
              <a:ext cx="61" cy="67"/>
            </a:xfrm>
            <a:custGeom>
              <a:avLst/>
              <a:gdLst>
                <a:gd name="T0" fmla="*/ 149 w 48"/>
                <a:gd name="T1" fmla="*/ 102 h 54"/>
                <a:gd name="T2" fmla="*/ 137 w 48"/>
                <a:gd name="T3" fmla="*/ 32 h 54"/>
                <a:gd name="T4" fmla="*/ 107 w 48"/>
                <a:gd name="T5" fmla="*/ 0 h 54"/>
                <a:gd name="T6" fmla="*/ 60 w 48"/>
                <a:gd name="T7" fmla="*/ 17 h 54"/>
                <a:gd name="T8" fmla="*/ 10 w 48"/>
                <a:gd name="T9" fmla="*/ 58 h 54"/>
                <a:gd name="T10" fmla="*/ 29 w 48"/>
                <a:gd name="T11" fmla="*/ 136 h 54"/>
                <a:gd name="T12" fmla="*/ 66 w 48"/>
                <a:gd name="T13" fmla="*/ 158 h 54"/>
                <a:gd name="T14" fmla="*/ 70 w 48"/>
                <a:gd name="T15" fmla="*/ 110 h 54"/>
                <a:gd name="T16" fmla="*/ 114 w 48"/>
                <a:gd name="T17" fmla="*/ 52 h 54"/>
                <a:gd name="T18" fmla="*/ 149 w 48"/>
                <a:gd name="T19" fmla="*/ 10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54"/>
                <a:gd name="T32" fmla="*/ 48 w 48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54">
                  <a:moveTo>
                    <a:pt x="45" y="35"/>
                  </a:moveTo>
                  <a:cubicBezTo>
                    <a:pt x="48" y="28"/>
                    <a:pt x="45" y="18"/>
                    <a:pt x="42" y="11"/>
                  </a:cubicBezTo>
                  <a:cubicBezTo>
                    <a:pt x="41" y="4"/>
                    <a:pt x="38" y="3"/>
                    <a:pt x="32" y="0"/>
                  </a:cubicBezTo>
                  <a:cubicBezTo>
                    <a:pt x="27" y="2"/>
                    <a:pt x="24" y="5"/>
                    <a:pt x="18" y="6"/>
                  </a:cubicBezTo>
                  <a:cubicBezTo>
                    <a:pt x="11" y="10"/>
                    <a:pt x="7" y="13"/>
                    <a:pt x="3" y="20"/>
                  </a:cubicBezTo>
                  <a:cubicBezTo>
                    <a:pt x="1" y="30"/>
                    <a:pt x="0" y="41"/>
                    <a:pt x="9" y="47"/>
                  </a:cubicBezTo>
                  <a:cubicBezTo>
                    <a:pt x="12" y="53"/>
                    <a:pt x="13" y="54"/>
                    <a:pt x="20" y="53"/>
                  </a:cubicBezTo>
                  <a:cubicBezTo>
                    <a:pt x="21" y="46"/>
                    <a:pt x="23" y="45"/>
                    <a:pt x="21" y="38"/>
                  </a:cubicBezTo>
                  <a:cubicBezTo>
                    <a:pt x="23" y="18"/>
                    <a:pt x="19" y="15"/>
                    <a:pt x="35" y="18"/>
                  </a:cubicBezTo>
                  <a:cubicBezTo>
                    <a:pt x="39" y="25"/>
                    <a:pt x="45" y="27"/>
                    <a:pt x="45" y="35"/>
                  </a:cubicBezTo>
                  <a:close/>
                </a:path>
              </a:pathLst>
            </a:custGeom>
            <a:solidFill>
              <a:srgbClr val="9B6C4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3" name="Freeform 792"/>
            <p:cNvSpPr>
              <a:spLocks/>
            </p:cNvSpPr>
            <p:nvPr/>
          </p:nvSpPr>
          <p:spPr bwMode="gray">
            <a:xfrm>
              <a:off x="369" y="1786"/>
              <a:ext cx="47" cy="69"/>
            </a:xfrm>
            <a:custGeom>
              <a:avLst/>
              <a:gdLst>
                <a:gd name="T0" fmla="*/ 19 w 42"/>
                <a:gd name="T1" fmla="*/ 12 h 61"/>
                <a:gd name="T2" fmla="*/ 15 w 42"/>
                <a:gd name="T3" fmla="*/ 45 h 61"/>
                <a:gd name="T4" fmla="*/ 0 w 42"/>
                <a:gd name="T5" fmla="*/ 55 h 61"/>
                <a:gd name="T6" fmla="*/ 15 w 42"/>
                <a:gd name="T7" fmla="*/ 78 h 61"/>
                <a:gd name="T8" fmla="*/ 45 w 42"/>
                <a:gd name="T9" fmla="*/ 113 h 61"/>
                <a:gd name="T10" fmla="*/ 63 w 42"/>
                <a:gd name="T11" fmla="*/ 96 h 61"/>
                <a:gd name="T12" fmla="*/ 74 w 42"/>
                <a:gd name="T13" fmla="*/ 69 h 61"/>
                <a:gd name="T14" fmla="*/ 63 w 42"/>
                <a:gd name="T15" fmla="*/ 27 h 61"/>
                <a:gd name="T16" fmla="*/ 43 w 42"/>
                <a:gd name="T17" fmla="*/ 1 h 61"/>
                <a:gd name="T18" fmla="*/ 19 w 42"/>
                <a:gd name="T19" fmla="*/ 1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61"/>
                <a:gd name="T32" fmla="*/ 42 w 42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61">
                  <a:moveTo>
                    <a:pt x="11" y="7"/>
                  </a:moveTo>
                  <a:cubicBezTo>
                    <a:pt x="8" y="13"/>
                    <a:pt x="8" y="17"/>
                    <a:pt x="9" y="24"/>
                  </a:cubicBezTo>
                  <a:cubicBezTo>
                    <a:pt x="7" y="37"/>
                    <a:pt x="9" y="24"/>
                    <a:pt x="0" y="30"/>
                  </a:cubicBezTo>
                  <a:cubicBezTo>
                    <a:pt x="2" y="36"/>
                    <a:pt x="3" y="39"/>
                    <a:pt x="9" y="42"/>
                  </a:cubicBezTo>
                  <a:cubicBezTo>
                    <a:pt x="15" y="54"/>
                    <a:pt x="10" y="58"/>
                    <a:pt x="26" y="61"/>
                  </a:cubicBezTo>
                  <a:cubicBezTo>
                    <a:pt x="30" y="58"/>
                    <a:pt x="32" y="54"/>
                    <a:pt x="36" y="51"/>
                  </a:cubicBezTo>
                  <a:cubicBezTo>
                    <a:pt x="39" y="46"/>
                    <a:pt x="41" y="43"/>
                    <a:pt x="42" y="37"/>
                  </a:cubicBezTo>
                  <a:cubicBezTo>
                    <a:pt x="41" y="30"/>
                    <a:pt x="39" y="22"/>
                    <a:pt x="36" y="15"/>
                  </a:cubicBezTo>
                  <a:cubicBezTo>
                    <a:pt x="34" y="7"/>
                    <a:pt x="32" y="4"/>
                    <a:pt x="24" y="1"/>
                  </a:cubicBezTo>
                  <a:cubicBezTo>
                    <a:pt x="20" y="0"/>
                    <a:pt x="13" y="3"/>
                    <a:pt x="11" y="7"/>
                  </a:cubicBezTo>
                  <a:close/>
                </a:path>
              </a:pathLst>
            </a:custGeom>
            <a:solidFill>
              <a:srgbClr val="CBA78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4" name="Freeform 793"/>
            <p:cNvSpPr>
              <a:spLocks/>
            </p:cNvSpPr>
            <p:nvPr/>
          </p:nvSpPr>
          <p:spPr bwMode="gray">
            <a:xfrm>
              <a:off x="527" y="1806"/>
              <a:ext cx="57" cy="63"/>
            </a:xfrm>
            <a:custGeom>
              <a:avLst/>
              <a:gdLst>
                <a:gd name="T0" fmla="*/ 68 w 42"/>
                <a:gd name="T1" fmla="*/ 27 h 47"/>
                <a:gd name="T2" fmla="*/ 27 w 42"/>
                <a:gd name="T3" fmla="*/ 83 h 47"/>
                <a:gd name="T4" fmla="*/ 0 w 42"/>
                <a:gd name="T5" fmla="*/ 142 h 47"/>
                <a:gd name="T6" fmla="*/ 37 w 42"/>
                <a:gd name="T7" fmla="*/ 181 h 47"/>
                <a:gd name="T8" fmla="*/ 119 w 42"/>
                <a:gd name="T9" fmla="*/ 142 h 47"/>
                <a:gd name="T10" fmla="*/ 193 w 42"/>
                <a:gd name="T11" fmla="*/ 51 h 47"/>
                <a:gd name="T12" fmla="*/ 140 w 42"/>
                <a:gd name="T13" fmla="*/ 28 h 47"/>
                <a:gd name="T14" fmla="*/ 92 w 42"/>
                <a:gd name="T15" fmla="*/ 51 h 47"/>
                <a:gd name="T16" fmla="*/ 68 w 42"/>
                <a:gd name="T17" fmla="*/ 2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47"/>
                <a:gd name="T29" fmla="*/ 42 w 4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47">
                  <a:moveTo>
                    <a:pt x="15" y="6"/>
                  </a:moveTo>
                  <a:cubicBezTo>
                    <a:pt x="14" y="14"/>
                    <a:pt x="10" y="13"/>
                    <a:pt x="6" y="19"/>
                  </a:cubicBezTo>
                  <a:cubicBezTo>
                    <a:pt x="5" y="25"/>
                    <a:pt x="3" y="28"/>
                    <a:pt x="0" y="33"/>
                  </a:cubicBezTo>
                  <a:cubicBezTo>
                    <a:pt x="2" y="40"/>
                    <a:pt x="0" y="47"/>
                    <a:pt x="8" y="42"/>
                  </a:cubicBezTo>
                  <a:cubicBezTo>
                    <a:pt x="12" y="36"/>
                    <a:pt x="19" y="34"/>
                    <a:pt x="26" y="33"/>
                  </a:cubicBezTo>
                  <a:cubicBezTo>
                    <a:pt x="33" y="28"/>
                    <a:pt x="37" y="19"/>
                    <a:pt x="42" y="12"/>
                  </a:cubicBezTo>
                  <a:cubicBezTo>
                    <a:pt x="41" y="0"/>
                    <a:pt x="40" y="5"/>
                    <a:pt x="30" y="7"/>
                  </a:cubicBezTo>
                  <a:cubicBezTo>
                    <a:pt x="27" y="9"/>
                    <a:pt x="13" y="22"/>
                    <a:pt x="20" y="12"/>
                  </a:cubicBezTo>
                  <a:cubicBezTo>
                    <a:pt x="18" y="5"/>
                    <a:pt x="20" y="6"/>
                    <a:pt x="15" y="6"/>
                  </a:cubicBezTo>
                  <a:close/>
                </a:path>
              </a:pathLst>
            </a:custGeom>
            <a:solidFill>
              <a:srgbClr val="CBA78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5" name="Freeform 794"/>
            <p:cNvSpPr>
              <a:spLocks/>
            </p:cNvSpPr>
            <p:nvPr/>
          </p:nvSpPr>
          <p:spPr bwMode="gray">
            <a:xfrm>
              <a:off x="388" y="1942"/>
              <a:ext cx="65" cy="42"/>
            </a:xfrm>
            <a:custGeom>
              <a:avLst/>
              <a:gdLst>
                <a:gd name="T0" fmla="*/ 21 w 49"/>
                <a:gd name="T1" fmla="*/ 46 h 33"/>
                <a:gd name="T2" fmla="*/ 85 w 49"/>
                <a:gd name="T3" fmla="*/ 0 h 33"/>
                <a:gd name="T4" fmla="*/ 72 w 49"/>
                <a:gd name="T5" fmla="*/ 50 h 33"/>
                <a:gd name="T6" fmla="*/ 150 w 49"/>
                <a:gd name="T7" fmla="*/ 52 h 33"/>
                <a:gd name="T8" fmla="*/ 96 w 49"/>
                <a:gd name="T9" fmla="*/ 108 h 33"/>
                <a:gd name="T10" fmla="*/ 12 w 49"/>
                <a:gd name="T11" fmla="*/ 84 h 33"/>
                <a:gd name="T12" fmla="*/ 21 w 49"/>
                <a:gd name="T13" fmla="*/ 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3"/>
                <a:gd name="T23" fmla="*/ 49 w 4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3">
                  <a:moveTo>
                    <a:pt x="5" y="13"/>
                  </a:moveTo>
                  <a:cubicBezTo>
                    <a:pt x="11" y="8"/>
                    <a:pt x="12" y="2"/>
                    <a:pt x="20" y="0"/>
                  </a:cubicBezTo>
                  <a:cubicBezTo>
                    <a:pt x="21" y="7"/>
                    <a:pt x="18" y="8"/>
                    <a:pt x="17" y="15"/>
                  </a:cubicBezTo>
                  <a:cubicBezTo>
                    <a:pt x="26" y="17"/>
                    <a:pt x="26" y="18"/>
                    <a:pt x="36" y="16"/>
                  </a:cubicBezTo>
                  <a:cubicBezTo>
                    <a:pt x="49" y="24"/>
                    <a:pt x="30" y="31"/>
                    <a:pt x="23" y="33"/>
                  </a:cubicBezTo>
                  <a:cubicBezTo>
                    <a:pt x="12" y="31"/>
                    <a:pt x="11" y="30"/>
                    <a:pt x="3" y="25"/>
                  </a:cubicBezTo>
                  <a:cubicBezTo>
                    <a:pt x="2" y="22"/>
                    <a:pt x="0" y="13"/>
                    <a:pt x="5" y="13"/>
                  </a:cubicBezTo>
                  <a:close/>
                </a:path>
              </a:pathLst>
            </a:custGeom>
            <a:solidFill>
              <a:srgbClr val="CBA78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6" name="Freeform 795"/>
            <p:cNvSpPr>
              <a:spLocks/>
            </p:cNvSpPr>
            <p:nvPr/>
          </p:nvSpPr>
          <p:spPr bwMode="gray">
            <a:xfrm>
              <a:off x="374" y="2102"/>
              <a:ext cx="52" cy="55"/>
            </a:xfrm>
            <a:custGeom>
              <a:avLst/>
              <a:gdLst>
                <a:gd name="T0" fmla="*/ 15 w 37"/>
                <a:gd name="T1" fmla="*/ 0 h 39"/>
                <a:gd name="T2" fmla="*/ 1 w 37"/>
                <a:gd name="T3" fmla="*/ 126 h 39"/>
                <a:gd name="T4" fmla="*/ 55 w 37"/>
                <a:gd name="T5" fmla="*/ 178 h 39"/>
                <a:gd name="T6" fmla="*/ 104 w 37"/>
                <a:gd name="T7" fmla="*/ 213 h 39"/>
                <a:gd name="T8" fmla="*/ 200 w 37"/>
                <a:gd name="T9" fmla="*/ 178 h 39"/>
                <a:gd name="T10" fmla="*/ 164 w 37"/>
                <a:gd name="T11" fmla="*/ 126 h 39"/>
                <a:gd name="T12" fmla="*/ 104 w 37"/>
                <a:gd name="T13" fmla="*/ 32 h 39"/>
                <a:gd name="T14" fmla="*/ 15 w 37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9"/>
                <a:gd name="T26" fmla="*/ 37 w 37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9">
                  <a:moveTo>
                    <a:pt x="3" y="0"/>
                  </a:moveTo>
                  <a:cubicBezTo>
                    <a:pt x="0" y="9"/>
                    <a:pt x="0" y="13"/>
                    <a:pt x="1" y="23"/>
                  </a:cubicBezTo>
                  <a:cubicBezTo>
                    <a:pt x="13" y="19"/>
                    <a:pt x="5" y="25"/>
                    <a:pt x="10" y="32"/>
                  </a:cubicBezTo>
                  <a:cubicBezTo>
                    <a:pt x="12" y="35"/>
                    <a:pt x="16" y="36"/>
                    <a:pt x="19" y="38"/>
                  </a:cubicBezTo>
                  <a:cubicBezTo>
                    <a:pt x="20" y="38"/>
                    <a:pt x="35" y="39"/>
                    <a:pt x="36" y="32"/>
                  </a:cubicBezTo>
                  <a:cubicBezTo>
                    <a:pt x="37" y="26"/>
                    <a:pt x="33" y="27"/>
                    <a:pt x="30" y="23"/>
                  </a:cubicBezTo>
                  <a:cubicBezTo>
                    <a:pt x="26" y="16"/>
                    <a:pt x="23" y="13"/>
                    <a:pt x="19" y="6"/>
                  </a:cubicBezTo>
                  <a:cubicBezTo>
                    <a:pt x="10" y="8"/>
                    <a:pt x="5" y="1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7" name="Freeform 796"/>
            <p:cNvSpPr>
              <a:spLocks/>
            </p:cNvSpPr>
            <p:nvPr/>
          </p:nvSpPr>
          <p:spPr bwMode="gray">
            <a:xfrm>
              <a:off x="637" y="1702"/>
              <a:ext cx="136" cy="178"/>
            </a:xfrm>
            <a:custGeom>
              <a:avLst/>
              <a:gdLst>
                <a:gd name="T0" fmla="*/ 241 w 97"/>
                <a:gd name="T1" fmla="*/ 0 h 127"/>
                <a:gd name="T2" fmla="*/ 177 w 97"/>
                <a:gd name="T3" fmla="*/ 49 h 127"/>
                <a:gd name="T4" fmla="*/ 67 w 97"/>
                <a:gd name="T5" fmla="*/ 97 h 127"/>
                <a:gd name="T6" fmla="*/ 41 w 97"/>
                <a:gd name="T7" fmla="*/ 205 h 127"/>
                <a:gd name="T8" fmla="*/ 112 w 97"/>
                <a:gd name="T9" fmla="*/ 391 h 127"/>
                <a:gd name="T10" fmla="*/ 112 w 97"/>
                <a:gd name="T11" fmla="*/ 481 h 127"/>
                <a:gd name="T12" fmla="*/ 80 w 97"/>
                <a:gd name="T13" fmla="*/ 608 h 127"/>
                <a:gd name="T14" fmla="*/ 205 w 97"/>
                <a:gd name="T15" fmla="*/ 528 h 127"/>
                <a:gd name="T16" fmla="*/ 287 w 97"/>
                <a:gd name="T17" fmla="*/ 405 h 127"/>
                <a:gd name="T18" fmla="*/ 352 w 97"/>
                <a:gd name="T19" fmla="*/ 499 h 127"/>
                <a:gd name="T20" fmla="*/ 402 w 97"/>
                <a:gd name="T21" fmla="*/ 583 h 127"/>
                <a:gd name="T22" fmla="*/ 422 w 97"/>
                <a:gd name="T23" fmla="*/ 420 h 127"/>
                <a:gd name="T24" fmla="*/ 432 w 97"/>
                <a:gd name="T25" fmla="*/ 402 h 127"/>
                <a:gd name="T26" fmla="*/ 454 w 97"/>
                <a:gd name="T27" fmla="*/ 385 h 127"/>
                <a:gd name="T28" fmla="*/ 482 w 97"/>
                <a:gd name="T29" fmla="*/ 269 h 127"/>
                <a:gd name="T30" fmla="*/ 391 w 97"/>
                <a:gd name="T31" fmla="*/ 57 h 127"/>
                <a:gd name="T32" fmla="*/ 308 w 97"/>
                <a:gd name="T33" fmla="*/ 28 h 127"/>
                <a:gd name="T34" fmla="*/ 241 w 97"/>
                <a:gd name="T35" fmla="*/ 0 h 1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127"/>
                <a:gd name="T56" fmla="*/ 97 w 97"/>
                <a:gd name="T57" fmla="*/ 127 h 1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127">
                  <a:moveTo>
                    <a:pt x="45" y="0"/>
                  </a:moveTo>
                  <a:cubicBezTo>
                    <a:pt x="41" y="6"/>
                    <a:pt x="40" y="8"/>
                    <a:pt x="33" y="9"/>
                  </a:cubicBezTo>
                  <a:cubicBezTo>
                    <a:pt x="27" y="14"/>
                    <a:pt x="20" y="17"/>
                    <a:pt x="12" y="18"/>
                  </a:cubicBezTo>
                  <a:cubicBezTo>
                    <a:pt x="11" y="25"/>
                    <a:pt x="9" y="31"/>
                    <a:pt x="8" y="38"/>
                  </a:cubicBezTo>
                  <a:cubicBezTo>
                    <a:pt x="8" y="48"/>
                    <a:pt x="0" y="82"/>
                    <a:pt x="21" y="72"/>
                  </a:cubicBezTo>
                  <a:cubicBezTo>
                    <a:pt x="28" y="75"/>
                    <a:pt x="24" y="82"/>
                    <a:pt x="21" y="89"/>
                  </a:cubicBezTo>
                  <a:cubicBezTo>
                    <a:pt x="20" y="97"/>
                    <a:pt x="15" y="113"/>
                    <a:pt x="15" y="113"/>
                  </a:cubicBezTo>
                  <a:cubicBezTo>
                    <a:pt x="20" y="127"/>
                    <a:pt x="34" y="105"/>
                    <a:pt x="38" y="98"/>
                  </a:cubicBezTo>
                  <a:cubicBezTo>
                    <a:pt x="40" y="87"/>
                    <a:pt x="42" y="79"/>
                    <a:pt x="53" y="75"/>
                  </a:cubicBezTo>
                  <a:cubicBezTo>
                    <a:pt x="57" y="81"/>
                    <a:pt x="61" y="86"/>
                    <a:pt x="65" y="92"/>
                  </a:cubicBezTo>
                  <a:cubicBezTo>
                    <a:pt x="66" y="99"/>
                    <a:pt x="67" y="107"/>
                    <a:pt x="74" y="108"/>
                  </a:cubicBezTo>
                  <a:cubicBezTo>
                    <a:pt x="93" y="118"/>
                    <a:pt x="81" y="87"/>
                    <a:pt x="78" y="78"/>
                  </a:cubicBezTo>
                  <a:cubicBezTo>
                    <a:pt x="79" y="77"/>
                    <a:pt x="79" y="75"/>
                    <a:pt x="80" y="74"/>
                  </a:cubicBezTo>
                  <a:cubicBezTo>
                    <a:pt x="81" y="73"/>
                    <a:pt x="83" y="72"/>
                    <a:pt x="84" y="71"/>
                  </a:cubicBezTo>
                  <a:cubicBezTo>
                    <a:pt x="87" y="66"/>
                    <a:pt x="87" y="56"/>
                    <a:pt x="89" y="50"/>
                  </a:cubicBezTo>
                  <a:cubicBezTo>
                    <a:pt x="90" y="27"/>
                    <a:pt x="97" y="13"/>
                    <a:pt x="72" y="11"/>
                  </a:cubicBezTo>
                  <a:cubicBezTo>
                    <a:pt x="67" y="8"/>
                    <a:pt x="63" y="6"/>
                    <a:pt x="57" y="5"/>
                  </a:cubicBezTo>
                  <a:cubicBezTo>
                    <a:pt x="50" y="1"/>
                    <a:pt x="48" y="9"/>
                    <a:pt x="45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8" name="Freeform 797"/>
            <p:cNvSpPr>
              <a:spLocks/>
            </p:cNvSpPr>
            <p:nvPr/>
          </p:nvSpPr>
          <p:spPr bwMode="gray">
            <a:xfrm>
              <a:off x="364" y="2039"/>
              <a:ext cx="62" cy="78"/>
            </a:xfrm>
            <a:custGeom>
              <a:avLst/>
              <a:gdLst>
                <a:gd name="T0" fmla="*/ 45 w 44"/>
                <a:gd name="T1" fmla="*/ 15 h 56"/>
                <a:gd name="T2" fmla="*/ 77 w 44"/>
                <a:gd name="T3" fmla="*/ 295 h 56"/>
                <a:gd name="T4" fmla="*/ 176 w 44"/>
                <a:gd name="T5" fmla="*/ 228 h 56"/>
                <a:gd name="T6" fmla="*/ 77 w 44"/>
                <a:gd name="T7" fmla="*/ 40 h 56"/>
                <a:gd name="T8" fmla="*/ 45 w 44"/>
                <a:gd name="T9" fmla="*/ 1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6"/>
                <a:gd name="T17" fmla="*/ 44 w 4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6">
                  <a:moveTo>
                    <a:pt x="8" y="3"/>
                  </a:moveTo>
                  <a:cubicBezTo>
                    <a:pt x="11" y="16"/>
                    <a:pt x="0" y="49"/>
                    <a:pt x="14" y="56"/>
                  </a:cubicBezTo>
                  <a:cubicBezTo>
                    <a:pt x="28" y="54"/>
                    <a:pt x="30" y="56"/>
                    <a:pt x="32" y="44"/>
                  </a:cubicBezTo>
                  <a:cubicBezTo>
                    <a:pt x="31" y="26"/>
                    <a:pt x="44" y="17"/>
                    <a:pt x="14" y="8"/>
                  </a:cubicBezTo>
                  <a:cubicBezTo>
                    <a:pt x="13" y="8"/>
                    <a:pt x="5" y="0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19" name="Freeform 798"/>
            <p:cNvSpPr>
              <a:spLocks/>
            </p:cNvSpPr>
            <p:nvPr/>
          </p:nvSpPr>
          <p:spPr bwMode="gray">
            <a:xfrm>
              <a:off x="484" y="2081"/>
              <a:ext cx="52" cy="54"/>
            </a:xfrm>
            <a:custGeom>
              <a:avLst/>
              <a:gdLst>
                <a:gd name="T0" fmla="*/ 15 w 37"/>
                <a:gd name="T1" fmla="*/ 0 h 39"/>
                <a:gd name="T2" fmla="*/ 1 w 37"/>
                <a:gd name="T3" fmla="*/ 116 h 39"/>
                <a:gd name="T4" fmla="*/ 55 w 37"/>
                <a:gd name="T5" fmla="*/ 161 h 39"/>
                <a:gd name="T6" fmla="*/ 104 w 37"/>
                <a:gd name="T7" fmla="*/ 194 h 39"/>
                <a:gd name="T8" fmla="*/ 200 w 37"/>
                <a:gd name="T9" fmla="*/ 161 h 39"/>
                <a:gd name="T10" fmla="*/ 164 w 37"/>
                <a:gd name="T11" fmla="*/ 116 h 39"/>
                <a:gd name="T12" fmla="*/ 104 w 37"/>
                <a:gd name="T13" fmla="*/ 29 h 39"/>
                <a:gd name="T14" fmla="*/ 15 w 37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9"/>
                <a:gd name="T26" fmla="*/ 37 w 37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9">
                  <a:moveTo>
                    <a:pt x="3" y="0"/>
                  </a:moveTo>
                  <a:cubicBezTo>
                    <a:pt x="0" y="9"/>
                    <a:pt x="0" y="13"/>
                    <a:pt x="1" y="23"/>
                  </a:cubicBezTo>
                  <a:cubicBezTo>
                    <a:pt x="13" y="19"/>
                    <a:pt x="5" y="25"/>
                    <a:pt x="10" y="32"/>
                  </a:cubicBezTo>
                  <a:cubicBezTo>
                    <a:pt x="12" y="35"/>
                    <a:pt x="16" y="36"/>
                    <a:pt x="19" y="38"/>
                  </a:cubicBezTo>
                  <a:cubicBezTo>
                    <a:pt x="20" y="38"/>
                    <a:pt x="35" y="39"/>
                    <a:pt x="36" y="32"/>
                  </a:cubicBezTo>
                  <a:cubicBezTo>
                    <a:pt x="37" y="26"/>
                    <a:pt x="33" y="27"/>
                    <a:pt x="30" y="23"/>
                  </a:cubicBezTo>
                  <a:cubicBezTo>
                    <a:pt x="26" y="16"/>
                    <a:pt x="23" y="13"/>
                    <a:pt x="19" y="6"/>
                  </a:cubicBezTo>
                  <a:cubicBezTo>
                    <a:pt x="10" y="8"/>
                    <a:pt x="5" y="1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0" name="Freeform 799"/>
            <p:cNvSpPr>
              <a:spLocks/>
            </p:cNvSpPr>
            <p:nvPr/>
          </p:nvSpPr>
          <p:spPr bwMode="gray">
            <a:xfrm>
              <a:off x="659" y="1636"/>
              <a:ext cx="79" cy="79"/>
            </a:xfrm>
            <a:custGeom>
              <a:avLst/>
              <a:gdLst>
                <a:gd name="T0" fmla="*/ 213 w 56"/>
                <a:gd name="T1" fmla="*/ 45 h 56"/>
                <a:gd name="T2" fmla="*/ 111 w 56"/>
                <a:gd name="T3" fmla="*/ 11 h 56"/>
                <a:gd name="T4" fmla="*/ 40 w 56"/>
                <a:gd name="T5" fmla="*/ 96 h 56"/>
                <a:gd name="T6" fmla="*/ 28 w 56"/>
                <a:gd name="T7" fmla="*/ 178 h 56"/>
                <a:gd name="T8" fmla="*/ 69 w 56"/>
                <a:gd name="T9" fmla="*/ 281 h 56"/>
                <a:gd name="T10" fmla="*/ 289 w 56"/>
                <a:gd name="T11" fmla="*/ 261 h 56"/>
                <a:gd name="T12" fmla="*/ 281 w 56"/>
                <a:gd name="T13" fmla="*/ 190 h 56"/>
                <a:gd name="T14" fmla="*/ 213 w 56"/>
                <a:gd name="T15" fmla="*/ 4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38" y="8"/>
                  </a:moveTo>
                  <a:cubicBezTo>
                    <a:pt x="32" y="0"/>
                    <a:pt x="31" y="1"/>
                    <a:pt x="20" y="2"/>
                  </a:cubicBezTo>
                  <a:cubicBezTo>
                    <a:pt x="11" y="6"/>
                    <a:pt x="12" y="10"/>
                    <a:pt x="7" y="17"/>
                  </a:cubicBezTo>
                  <a:cubicBezTo>
                    <a:pt x="8" y="23"/>
                    <a:pt x="8" y="27"/>
                    <a:pt x="5" y="32"/>
                  </a:cubicBezTo>
                  <a:cubicBezTo>
                    <a:pt x="3" y="42"/>
                    <a:pt x="0" y="47"/>
                    <a:pt x="13" y="50"/>
                  </a:cubicBezTo>
                  <a:cubicBezTo>
                    <a:pt x="25" y="56"/>
                    <a:pt x="40" y="54"/>
                    <a:pt x="52" y="47"/>
                  </a:cubicBezTo>
                  <a:cubicBezTo>
                    <a:pt x="56" y="41"/>
                    <a:pt x="53" y="40"/>
                    <a:pt x="50" y="34"/>
                  </a:cubicBezTo>
                  <a:cubicBezTo>
                    <a:pt x="54" y="18"/>
                    <a:pt x="49" y="15"/>
                    <a:pt x="38" y="8"/>
                  </a:cubicBezTo>
                  <a:close/>
                </a:path>
              </a:pathLst>
            </a:custGeom>
            <a:solidFill>
              <a:srgbClr val="A3473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1" name="Freeform 800"/>
            <p:cNvSpPr>
              <a:spLocks/>
            </p:cNvSpPr>
            <p:nvPr/>
          </p:nvSpPr>
          <p:spPr bwMode="gray">
            <a:xfrm>
              <a:off x="679" y="1647"/>
              <a:ext cx="51" cy="89"/>
            </a:xfrm>
            <a:custGeom>
              <a:avLst/>
              <a:gdLst>
                <a:gd name="T0" fmla="*/ 149 w 36"/>
                <a:gd name="T1" fmla="*/ 83 h 63"/>
                <a:gd name="T2" fmla="*/ 105 w 36"/>
                <a:gd name="T3" fmla="*/ 28 h 63"/>
                <a:gd name="T4" fmla="*/ 16 w 36"/>
                <a:gd name="T5" fmla="*/ 49 h 63"/>
                <a:gd name="T6" fmla="*/ 11 w 36"/>
                <a:gd name="T7" fmla="*/ 127 h 63"/>
                <a:gd name="T8" fmla="*/ 67 w 36"/>
                <a:gd name="T9" fmla="*/ 219 h 63"/>
                <a:gd name="T10" fmla="*/ 84 w 36"/>
                <a:gd name="T11" fmla="*/ 355 h 63"/>
                <a:gd name="T12" fmla="*/ 135 w 36"/>
                <a:gd name="T13" fmla="*/ 261 h 63"/>
                <a:gd name="T14" fmla="*/ 153 w 36"/>
                <a:gd name="T15" fmla="*/ 164 h 63"/>
                <a:gd name="T16" fmla="*/ 149 w 36"/>
                <a:gd name="T17" fmla="*/ 8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3"/>
                <a:gd name="T29" fmla="*/ 36 w 3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3">
                  <a:moveTo>
                    <a:pt x="26" y="15"/>
                  </a:moveTo>
                  <a:cubicBezTo>
                    <a:pt x="23" y="9"/>
                    <a:pt x="25" y="6"/>
                    <a:pt x="18" y="5"/>
                  </a:cubicBezTo>
                  <a:cubicBezTo>
                    <a:pt x="13" y="6"/>
                    <a:pt x="8" y="8"/>
                    <a:pt x="3" y="9"/>
                  </a:cubicBezTo>
                  <a:cubicBezTo>
                    <a:pt x="0" y="13"/>
                    <a:pt x="1" y="18"/>
                    <a:pt x="2" y="23"/>
                  </a:cubicBezTo>
                  <a:cubicBezTo>
                    <a:pt x="3" y="28"/>
                    <a:pt x="3" y="32"/>
                    <a:pt x="11" y="39"/>
                  </a:cubicBezTo>
                  <a:cubicBezTo>
                    <a:pt x="9" y="49"/>
                    <a:pt x="9" y="55"/>
                    <a:pt x="15" y="63"/>
                  </a:cubicBezTo>
                  <a:cubicBezTo>
                    <a:pt x="26" y="62"/>
                    <a:pt x="36" y="56"/>
                    <a:pt x="23" y="47"/>
                  </a:cubicBezTo>
                  <a:cubicBezTo>
                    <a:pt x="20" y="41"/>
                    <a:pt x="23" y="35"/>
                    <a:pt x="27" y="29"/>
                  </a:cubicBezTo>
                  <a:cubicBezTo>
                    <a:pt x="25" y="19"/>
                    <a:pt x="15" y="0"/>
                    <a:pt x="26" y="15"/>
                  </a:cubicBezTo>
                  <a:close/>
                </a:path>
              </a:pathLst>
            </a:custGeom>
            <a:solidFill>
              <a:srgbClr val="D7BBA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2" name="Freeform 801"/>
            <p:cNvSpPr>
              <a:spLocks/>
            </p:cNvSpPr>
            <p:nvPr/>
          </p:nvSpPr>
          <p:spPr bwMode="gray">
            <a:xfrm>
              <a:off x="690" y="1730"/>
              <a:ext cx="35" cy="34"/>
            </a:xfrm>
            <a:custGeom>
              <a:avLst/>
              <a:gdLst>
                <a:gd name="T0" fmla="*/ 112 w 25"/>
                <a:gd name="T1" fmla="*/ 0 h 24"/>
                <a:gd name="T2" fmla="*/ 39 w 25"/>
                <a:gd name="T3" fmla="*/ 1 h 24"/>
                <a:gd name="T4" fmla="*/ 55 w 25"/>
                <a:gd name="T5" fmla="*/ 136 h 24"/>
                <a:gd name="T6" fmla="*/ 112 w 25"/>
                <a:gd name="T7" fmla="*/ 52 h 24"/>
                <a:gd name="T8" fmla="*/ 11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1" y="0"/>
                  </a:moveTo>
                  <a:cubicBezTo>
                    <a:pt x="14" y="1"/>
                    <a:pt x="13" y="4"/>
                    <a:pt x="7" y="1"/>
                  </a:cubicBezTo>
                  <a:cubicBezTo>
                    <a:pt x="0" y="5"/>
                    <a:pt x="3" y="20"/>
                    <a:pt x="10" y="24"/>
                  </a:cubicBezTo>
                  <a:cubicBezTo>
                    <a:pt x="19" y="21"/>
                    <a:pt x="17" y="17"/>
                    <a:pt x="21" y="9"/>
                  </a:cubicBezTo>
                  <a:cubicBezTo>
                    <a:pt x="22" y="0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3" name="Freeform 802"/>
            <p:cNvSpPr>
              <a:spLocks/>
            </p:cNvSpPr>
            <p:nvPr/>
          </p:nvSpPr>
          <p:spPr bwMode="gray">
            <a:xfrm>
              <a:off x="696" y="1783"/>
              <a:ext cx="22" cy="40"/>
            </a:xfrm>
            <a:custGeom>
              <a:avLst/>
              <a:gdLst>
                <a:gd name="T0" fmla="*/ 55 w 16"/>
                <a:gd name="T1" fmla="*/ 29 h 28"/>
                <a:gd name="T2" fmla="*/ 0 w 16"/>
                <a:gd name="T3" fmla="*/ 100 h 28"/>
                <a:gd name="T4" fmla="*/ 56 w 16"/>
                <a:gd name="T5" fmla="*/ 100 h 28"/>
                <a:gd name="T6" fmla="*/ 55 w 16"/>
                <a:gd name="T7" fmla="*/ 2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8"/>
                <a:gd name="T14" fmla="*/ 16 w 1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8">
                  <a:moveTo>
                    <a:pt x="11" y="5"/>
                  </a:moveTo>
                  <a:cubicBezTo>
                    <a:pt x="0" y="8"/>
                    <a:pt x="4" y="8"/>
                    <a:pt x="0" y="17"/>
                  </a:cubicBezTo>
                  <a:cubicBezTo>
                    <a:pt x="3" y="25"/>
                    <a:pt x="16" y="28"/>
                    <a:pt x="12" y="17"/>
                  </a:cubicBezTo>
                  <a:cubicBezTo>
                    <a:pt x="11" y="4"/>
                    <a:pt x="11" y="0"/>
                    <a:pt x="11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4" name="Freeform 803"/>
            <p:cNvSpPr>
              <a:spLocks/>
            </p:cNvSpPr>
            <p:nvPr/>
          </p:nvSpPr>
          <p:spPr bwMode="gray">
            <a:xfrm>
              <a:off x="818" y="1726"/>
              <a:ext cx="178" cy="193"/>
            </a:xfrm>
            <a:custGeom>
              <a:avLst/>
              <a:gdLst>
                <a:gd name="T0" fmla="*/ 528 w 127"/>
                <a:gd name="T1" fmla="*/ 69 h 138"/>
                <a:gd name="T2" fmla="*/ 471 w 127"/>
                <a:gd name="T3" fmla="*/ 39 h 138"/>
                <a:gd name="T4" fmla="*/ 405 w 127"/>
                <a:gd name="T5" fmla="*/ 84 h 138"/>
                <a:gd name="T6" fmla="*/ 324 w 127"/>
                <a:gd name="T7" fmla="*/ 103 h 138"/>
                <a:gd name="T8" fmla="*/ 192 w 127"/>
                <a:gd name="T9" fmla="*/ 266 h 138"/>
                <a:gd name="T10" fmla="*/ 67 w 127"/>
                <a:gd name="T11" fmla="*/ 358 h 138"/>
                <a:gd name="T12" fmla="*/ 0 w 127"/>
                <a:gd name="T13" fmla="*/ 403 h 138"/>
                <a:gd name="T14" fmla="*/ 28 w 127"/>
                <a:gd name="T15" fmla="*/ 487 h 138"/>
                <a:gd name="T16" fmla="*/ 97 w 127"/>
                <a:gd name="T17" fmla="*/ 467 h 138"/>
                <a:gd name="T18" fmla="*/ 191 w 127"/>
                <a:gd name="T19" fmla="*/ 432 h 138"/>
                <a:gd name="T20" fmla="*/ 300 w 127"/>
                <a:gd name="T21" fmla="*/ 352 h 138"/>
                <a:gd name="T22" fmla="*/ 300 w 127"/>
                <a:gd name="T23" fmla="*/ 441 h 138"/>
                <a:gd name="T24" fmla="*/ 454 w 127"/>
                <a:gd name="T25" fmla="*/ 550 h 138"/>
                <a:gd name="T26" fmla="*/ 500 w 127"/>
                <a:gd name="T27" fmla="*/ 583 h 138"/>
                <a:gd name="T28" fmla="*/ 481 w 127"/>
                <a:gd name="T29" fmla="*/ 659 h 138"/>
                <a:gd name="T30" fmla="*/ 488 w 127"/>
                <a:gd name="T31" fmla="*/ 688 h 138"/>
                <a:gd name="T32" fmla="*/ 537 w 127"/>
                <a:gd name="T33" fmla="*/ 740 h 138"/>
                <a:gd name="T34" fmla="*/ 603 w 127"/>
                <a:gd name="T35" fmla="*/ 643 h 138"/>
                <a:gd name="T36" fmla="*/ 674 w 127"/>
                <a:gd name="T37" fmla="*/ 520 h 138"/>
                <a:gd name="T38" fmla="*/ 684 w 127"/>
                <a:gd name="T39" fmla="*/ 376 h 138"/>
                <a:gd name="T40" fmla="*/ 549 w 127"/>
                <a:gd name="T41" fmla="*/ 97 h 138"/>
                <a:gd name="T42" fmla="*/ 528 w 127"/>
                <a:gd name="T43" fmla="*/ 69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138"/>
                <a:gd name="T68" fmla="*/ 127 w 127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138">
                  <a:moveTo>
                    <a:pt x="98" y="13"/>
                  </a:moveTo>
                  <a:cubicBezTo>
                    <a:pt x="95" y="0"/>
                    <a:pt x="97" y="5"/>
                    <a:pt x="87" y="7"/>
                  </a:cubicBezTo>
                  <a:cubicBezTo>
                    <a:pt x="84" y="9"/>
                    <a:pt x="78" y="15"/>
                    <a:pt x="75" y="16"/>
                  </a:cubicBezTo>
                  <a:cubicBezTo>
                    <a:pt x="70" y="18"/>
                    <a:pt x="60" y="19"/>
                    <a:pt x="60" y="19"/>
                  </a:cubicBezTo>
                  <a:cubicBezTo>
                    <a:pt x="51" y="26"/>
                    <a:pt x="43" y="40"/>
                    <a:pt x="36" y="49"/>
                  </a:cubicBezTo>
                  <a:cubicBezTo>
                    <a:pt x="34" y="59"/>
                    <a:pt x="21" y="65"/>
                    <a:pt x="12" y="67"/>
                  </a:cubicBezTo>
                  <a:cubicBezTo>
                    <a:pt x="6" y="70"/>
                    <a:pt x="4" y="69"/>
                    <a:pt x="0" y="75"/>
                  </a:cubicBezTo>
                  <a:cubicBezTo>
                    <a:pt x="2" y="81"/>
                    <a:pt x="2" y="86"/>
                    <a:pt x="5" y="91"/>
                  </a:cubicBezTo>
                  <a:cubicBezTo>
                    <a:pt x="10" y="87"/>
                    <a:pt x="12" y="84"/>
                    <a:pt x="18" y="87"/>
                  </a:cubicBezTo>
                  <a:cubicBezTo>
                    <a:pt x="24" y="85"/>
                    <a:pt x="29" y="82"/>
                    <a:pt x="35" y="81"/>
                  </a:cubicBezTo>
                  <a:cubicBezTo>
                    <a:pt x="43" y="75"/>
                    <a:pt x="45" y="68"/>
                    <a:pt x="56" y="66"/>
                  </a:cubicBezTo>
                  <a:cubicBezTo>
                    <a:pt x="52" y="72"/>
                    <a:pt x="53" y="76"/>
                    <a:pt x="56" y="82"/>
                  </a:cubicBezTo>
                  <a:cubicBezTo>
                    <a:pt x="57" y="104"/>
                    <a:pt x="64" y="101"/>
                    <a:pt x="84" y="103"/>
                  </a:cubicBezTo>
                  <a:cubicBezTo>
                    <a:pt x="90" y="105"/>
                    <a:pt x="104" y="102"/>
                    <a:pt x="93" y="109"/>
                  </a:cubicBezTo>
                  <a:cubicBezTo>
                    <a:pt x="92" y="114"/>
                    <a:pt x="90" y="118"/>
                    <a:pt x="89" y="123"/>
                  </a:cubicBezTo>
                  <a:cubicBezTo>
                    <a:pt x="89" y="125"/>
                    <a:pt x="91" y="127"/>
                    <a:pt x="90" y="129"/>
                  </a:cubicBezTo>
                  <a:cubicBezTo>
                    <a:pt x="88" y="136"/>
                    <a:pt x="82" y="134"/>
                    <a:pt x="99" y="138"/>
                  </a:cubicBezTo>
                  <a:cubicBezTo>
                    <a:pt x="103" y="132"/>
                    <a:pt x="106" y="125"/>
                    <a:pt x="111" y="120"/>
                  </a:cubicBezTo>
                  <a:cubicBezTo>
                    <a:pt x="114" y="111"/>
                    <a:pt x="122" y="106"/>
                    <a:pt x="125" y="97"/>
                  </a:cubicBezTo>
                  <a:cubicBezTo>
                    <a:pt x="126" y="88"/>
                    <a:pt x="125" y="79"/>
                    <a:pt x="126" y="70"/>
                  </a:cubicBezTo>
                  <a:cubicBezTo>
                    <a:pt x="125" y="51"/>
                    <a:pt x="127" y="23"/>
                    <a:pt x="102" y="18"/>
                  </a:cubicBezTo>
                  <a:cubicBezTo>
                    <a:pt x="101" y="12"/>
                    <a:pt x="103" y="13"/>
                    <a:pt x="98" y="13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5" name="Freeform 804"/>
            <p:cNvSpPr>
              <a:spLocks/>
            </p:cNvSpPr>
            <p:nvPr/>
          </p:nvSpPr>
          <p:spPr bwMode="gray">
            <a:xfrm>
              <a:off x="665" y="1761"/>
              <a:ext cx="65" cy="45"/>
            </a:xfrm>
            <a:custGeom>
              <a:avLst/>
              <a:gdLst>
                <a:gd name="T0" fmla="*/ 136 w 46"/>
                <a:gd name="T1" fmla="*/ 49 h 32"/>
                <a:gd name="T2" fmla="*/ 40 w 46"/>
                <a:gd name="T3" fmla="*/ 30 h 32"/>
                <a:gd name="T4" fmla="*/ 0 w 46"/>
                <a:gd name="T5" fmla="*/ 108 h 32"/>
                <a:gd name="T6" fmla="*/ 68 w 46"/>
                <a:gd name="T7" fmla="*/ 94 h 32"/>
                <a:gd name="T8" fmla="*/ 93 w 46"/>
                <a:gd name="T9" fmla="*/ 83 h 32"/>
                <a:gd name="T10" fmla="*/ 185 w 46"/>
                <a:gd name="T11" fmla="*/ 108 h 32"/>
                <a:gd name="T12" fmla="*/ 260 w 46"/>
                <a:gd name="T13" fmla="*/ 67 h 32"/>
                <a:gd name="T14" fmla="*/ 203 w 46"/>
                <a:gd name="T15" fmla="*/ 15 h 32"/>
                <a:gd name="T16" fmla="*/ 136 w 46"/>
                <a:gd name="T17" fmla="*/ 4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2"/>
                <a:gd name="T29" fmla="*/ 46 w 4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2">
                  <a:moveTo>
                    <a:pt x="24" y="9"/>
                  </a:moveTo>
                  <a:cubicBezTo>
                    <a:pt x="18" y="5"/>
                    <a:pt x="14" y="5"/>
                    <a:pt x="7" y="6"/>
                  </a:cubicBezTo>
                  <a:cubicBezTo>
                    <a:pt x="1" y="10"/>
                    <a:pt x="1" y="13"/>
                    <a:pt x="0" y="20"/>
                  </a:cubicBezTo>
                  <a:cubicBezTo>
                    <a:pt x="7" y="25"/>
                    <a:pt x="4" y="19"/>
                    <a:pt x="12" y="17"/>
                  </a:cubicBezTo>
                  <a:cubicBezTo>
                    <a:pt x="13" y="12"/>
                    <a:pt x="20" y="7"/>
                    <a:pt x="16" y="15"/>
                  </a:cubicBezTo>
                  <a:cubicBezTo>
                    <a:pt x="19" y="32"/>
                    <a:pt x="20" y="22"/>
                    <a:pt x="33" y="20"/>
                  </a:cubicBezTo>
                  <a:cubicBezTo>
                    <a:pt x="38" y="18"/>
                    <a:pt x="42" y="15"/>
                    <a:pt x="46" y="12"/>
                  </a:cubicBezTo>
                  <a:cubicBezTo>
                    <a:pt x="45" y="3"/>
                    <a:pt x="43" y="6"/>
                    <a:pt x="36" y="3"/>
                  </a:cubicBezTo>
                  <a:cubicBezTo>
                    <a:pt x="31" y="5"/>
                    <a:pt x="20" y="0"/>
                    <a:pt x="24" y="9"/>
                  </a:cubicBezTo>
                  <a:close/>
                </a:path>
              </a:pathLst>
            </a:custGeom>
            <a:solidFill>
              <a:srgbClr val="D7BBA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6" name="Freeform 805"/>
            <p:cNvSpPr>
              <a:spLocks/>
            </p:cNvSpPr>
            <p:nvPr/>
          </p:nvSpPr>
          <p:spPr bwMode="gray">
            <a:xfrm>
              <a:off x="914" y="1750"/>
              <a:ext cx="36" cy="129"/>
            </a:xfrm>
            <a:custGeom>
              <a:avLst/>
              <a:gdLst>
                <a:gd name="T0" fmla="*/ 46 w 26"/>
                <a:gd name="T1" fmla="*/ 21 h 92"/>
                <a:gd name="T2" fmla="*/ 36 w 26"/>
                <a:gd name="T3" fmla="*/ 108 h 92"/>
                <a:gd name="T4" fmla="*/ 0 w 26"/>
                <a:gd name="T5" fmla="*/ 450 h 92"/>
                <a:gd name="T6" fmla="*/ 64 w 26"/>
                <a:gd name="T7" fmla="*/ 482 h 92"/>
                <a:gd name="T8" fmla="*/ 66 w 26"/>
                <a:gd name="T9" fmla="*/ 363 h 92"/>
                <a:gd name="T10" fmla="*/ 111 w 26"/>
                <a:gd name="T11" fmla="*/ 55 h 92"/>
                <a:gd name="T12" fmla="*/ 76 w 26"/>
                <a:gd name="T13" fmla="*/ 55 h 92"/>
                <a:gd name="T14" fmla="*/ 46 w 26"/>
                <a:gd name="T15" fmla="*/ 21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92"/>
                <a:gd name="T26" fmla="*/ 26 w 26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92">
                  <a:moveTo>
                    <a:pt x="9" y="4"/>
                  </a:moveTo>
                  <a:cubicBezTo>
                    <a:pt x="10" y="10"/>
                    <a:pt x="10" y="14"/>
                    <a:pt x="7" y="20"/>
                  </a:cubicBezTo>
                  <a:cubicBezTo>
                    <a:pt x="3" y="41"/>
                    <a:pt x="4" y="62"/>
                    <a:pt x="0" y="83"/>
                  </a:cubicBezTo>
                  <a:cubicBezTo>
                    <a:pt x="4" y="89"/>
                    <a:pt x="5" y="92"/>
                    <a:pt x="12" y="89"/>
                  </a:cubicBezTo>
                  <a:cubicBezTo>
                    <a:pt x="18" y="81"/>
                    <a:pt x="15" y="76"/>
                    <a:pt x="13" y="67"/>
                  </a:cubicBezTo>
                  <a:cubicBezTo>
                    <a:pt x="12" y="51"/>
                    <a:pt x="7" y="21"/>
                    <a:pt x="22" y="10"/>
                  </a:cubicBezTo>
                  <a:cubicBezTo>
                    <a:pt x="26" y="0"/>
                    <a:pt x="19" y="7"/>
                    <a:pt x="15" y="10"/>
                  </a:cubicBezTo>
                  <a:cubicBezTo>
                    <a:pt x="9" y="7"/>
                    <a:pt x="10" y="10"/>
                    <a:pt x="9" y="4"/>
                  </a:cubicBezTo>
                  <a:close/>
                </a:path>
              </a:pathLst>
            </a:custGeom>
            <a:solidFill>
              <a:srgbClr val="A3473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7" name="Freeform 806"/>
            <p:cNvSpPr>
              <a:spLocks/>
            </p:cNvSpPr>
            <p:nvPr/>
          </p:nvSpPr>
          <p:spPr bwMode="gray">
            <a:xfrm>
              <a:off x="532" y="1860"/>
              <a:ext cx="130" cy="106"/>
            </a:xfrm>
            <a:custGeom>
              <a:avLst/>
              <a:gdLst>
                <a:gd name="T0" fmla="*/ 211 w 93"/>
                <a:gd name="T1" fmla="*/ 288 h 75"/>
                <a:gd name="T2" fmla="*/ 0 w 93"/>
                <a:gd name="T3" fmla="*/ 339 h 75"/>
                <a:gd name="T4" fmla="*/ 0 w 93"/>
                <a:gd name="T5" fmla="*/ 369 h 75"/>
                <a:gd name="T6" fmla="*/ 211 w 93"/>
                <a:gd name="T7" fmla="*/ 424 h 75"/>
                <a:gd name="T8" fmla="*/ 458 w 93"/>
                <a:gd name="T9" fmla="*/ 322 h 75"/>
                <a:gd name="T10" fmla="*/ 496 w 93"/>
                <a:gd name="T11" fmla="*/ 0 h 75"/>
                <a:gd name="T12" fmla="*/ 239 w 93"/>
                <a:gd name="T13" fmla="*/ 83 h 75"/>
                <a:gd name="T14" fmla="*/ 211 w 93"/>
                <a:gd name="T15" fmla="*/ 288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75"/>
                <a:gd name="T26" fmla="*/ 93 w 93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75">
                  <a:moveTo>
                    <a:pt x="39" y="51"/>
                  </a:moveTo>
                  <a:lnTo>
                    <a:pt x="0" y="60"/>
                  </a:lnTo>
                  <a:lnTo>
                    <a:pt x="0" y="66"/>
                  </a:lnTo>
                  <a:lnTo>
                    <a:pt x="39" y="75"/>
                  </a:lnTo>
                  <a:lnTo>
                    <a:pt x="86" y="57"/>
                  </a:lnTo>
                  <a:lnTo>
                    <a:pt x="93" y="0"/>
                  </a:lnTo>
                  <a:lnTo>
                    <a:pt x="44" y="15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8" name="Freeform 807"/>
            <p:cNvSpPr>
              <a:spLocks/>
            </p:cNvSpPr>
            <p:nvPr/>
          </p:nvSpPr>
          <p:spPr bwMode="gray">
            <a:xfrm>
              <a:off x="775" y="1835"/>
              <a:ext cx="56" cy="46"/>
            </a:xfrm>
            <a:custGeom>
              <a:avLst/>
              <a:gdLst>
                <a:gd name="T0" fmla="*/ 165 w 40"/>
                <a:gd name="T1" fmla="*/ 0 h 33"/>
                <a:gd name="T2" fmla="*/ 1 w 40"/>
                <a:gd name="T3" fmla="*/ 29 h 33"/>
                <a:gd name="T4" fmla="*/ 21 w 40"/>
                <a:gd name="T5" fmla="*/ 95 h 33"/>
                <a:gd name="T6" fmla="*/ 55 w 40"/>
                <a:gd name="T7" fmla="*/ 173 h 33"/>
                <a:gd name="T8" fmla="*/ 118 w 40"/>
                <a:gd name="T9" fmla="*/ 132 h 33"/>
                <a:gd name="T10" fmla="*/ 176 w 40"/>
                <a:gd name="T11" fmla="*/ 78 h 33"/>
                <a:gd name="T12" fmla="*/ 165 w 40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3"/>
                <a:gd name="T23" fmla="*/ 40 w 40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3">
                  <a:moveTo>
                    <a:pt x="31" y="0"/>
                  </a:moveTo>
                  <a:cubicBezTo>
                    <a:pt x="20" y="1"/>
                    <a:pt x="11" y="4"/>
                    <a:pt x="1" y="6"/>
                  </a:cubicBezTo>
                  <a:cubicBezTo>
                    <a:pt x="9" y="11"/>
                    <a:pt x="17" y="10"/>
                    <a:pt x="4" y="18"/>
                  </a:cubicBezTo>
                  <a:cubicBezTo>
                    <a:pt x="2" y="28"/>
                    <a:pt x="0" y="28"/>
                    <a:pt x="10" y="33"/>
                  </a:cubicBezTo>
                  <a:cubicBezTo>
                    <a:pt x="15" y="31"/>
                    <a:pt x="17" y="28"/>
                    <a:pt x="22" y="25"/>
                  </a:cubicBezTo>
                  <a:cubicBezTo>
                    <a:pt x="25" y="20"/>
                    <a:pt x="28" y="18"/>
                    <a:pt x="33" y="15"/>
                  </a:cubicBezTo>
                  <a:cubicBezTo>
                    <a:pt x="34" y="8"/>
                    <a:pt x="40" y="3"/>
                    <a:pt x="31" y="0"/>
                  </a:cubicBezTo>
                  <a:close/>
                </a:path>
              </a:pathLst>
            </a:custGeom>
            <a:solidFill>
              <a:srgbClr val="845C3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29" name="Freeform 808"/>
            <p:cNvSpPr>
              <a:spLocks/>
            </p:cNvSpPr>
            <p:nvPr/>
          </p:nvSpPr>
          <p:spPr bwMode="gray">
            <a:xfrm>
              <a:off x="909" y="1903"/>
              <a:ext cx="55" cy="36"/>
            </a:xfrm>
            <a:custGeom>
              <a:avLst/>
              <a:gdLst>
                <a:gd name="T0" fmla="*/ 137 w 39"/>
                <a:gd name="T1" fmla="*/ 1 h 26"/>
                <a:gd name="T2" fmla="*/ 39 w 39"/>
                <a:gd name="T3" fmla="*/ 36 h 26"/>
                <a:gd name="T4" fmla="*/ 16 w 39"/>
                <a:gd name="T5" fmla="*/ 96 h 26"/>
                <a:gd name="T6" fmla="*/ 69 w 39"/>
                <a:gd name="T7" fmla="*/ 89 h 26"/>
                <a:gd name="T8" fmla="*/ 190 w 39"/>
                <a:gd name="T9" fmla="*/ 55 h 26"/>
                <a:gd name="T10" fmla="*/ 137 w 39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6"/>
                <a:gd name="T20" fmla="*/ 39 w 3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6">
                  <a:moveTo>
                    <a:pt x="25" y="1"/>
                  </a:moveTo>
                  <a:cubicBezTo>
                    <a:pt x="19" y="5"/>
                    <a:pt x="14" y="5"/>
                    <a:pt x="7" y="7"/>
                  </a:cubicBezTo>
                  <a:cubicBezTo>
                    <a:pt x="0" y="12"/>
                    <a:pt x="8" y="11"/>
                    <a:pt x="3" y="19"/>
                  </a:cubicBezTo>
                  <a:cubicBezTo>
                    <a:pt x="8" y="26"/>
                    <a:pt x="7" y="20"/>
                    <a:pt x="13" y="17"/>
                  </a:cubicBezTo>
                  <a:cubicBezTo>
                    <a:pt x="24" y="21"/>
                    <a:pt x="26" y="15"/>
                    <a:pt x="34" y="11"/>
                  </a:cubicBezTo>
                  <a:cubicBezTo>
                    <a:pt x="39" y="0"/>
                    <a:pt x="25" y="10"/>
                    <a:pt x="25" y="1"/>
                  </a:cubicBezTo>
                  <a:close/>
                </a:path>
              </a:pathLst>
            </a:custGeom>
            <a:solidFill>
              <a:srgbClr val="845C3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0" name="Freeform 809"/>
            <p:cNvSpPr>
              <a:spLocks/>
            </p:cNvSpPr>
            <p:nvPr/>
          </p:nvSpPr>
          <p:spPr bwMode="gray">
            <a:xfrm>
              <a:off x="298" y="1963"/>
              <a:ext cx="689" cy="310"/>
            </a:xfrm>
            <a:custGeom>
              <a:avLst/>
              <a:gdLst>
                <a:gd name="T0" fmla="*/ 21 w 490"/>
                <a:gd name="T1" fmla="*/ 243 h 221"/>
                <a:gd name="T2" fmla="*/ 15 w 490"/>
                <a:gd name="T3" fmla="*/ 295 h 221"/>
                <a:gd name="T4" fmla="*/ 0 w 490"/>
                <a:gd name="T5" fmla="*/ 795 h 221"/>
                <a:gd name="T6" fmla="*/ 55 w 490"/>
                <a:gd name="T7" fmla="*/ 781 h 221"/>
                <a:gd name="T8" fmla="*/ 97 w 490"/>
                <a:gd name="T9" fmla="*/ 255 h 221"/>
                <a:gd name="T10" fmla="*/ 731 w 490"/>
                <a:gd name="T11" fmla="*/ 568 h 221"/>
                <a:gd name="T12" fmla="*/ 710 w 490"/>
                <a:gd name="T13" fmla="*/ 1201 h 221"/>
                <a:gd name="T14" fmla="*/ 759 w 490"/>
                <a:gd name="T15" fmla="*/ 1173 h 221"/>
                <a:gd name="T16" fmla="*/ 827 w 490"/>
                <a:gd name="T17" fmla="*/ 539 h 221"/>
                <a:gd name="T18" fmla="*/ 2610 w 490"/>
                <a:gd name="T19" fmla="*/ 41 h 221"/>
                <a:gd name="T20" fmla="*/ 2624 w 490"/>
                <a:gd name="T21" fmla="*/ 616 h 221"/>
                <a:gd name="T22" fmla="*/ 2669 w 490"/>
                <a:gd name="T23" fmla="*/ 568 h 221"/>
                <a:gd name="T24" fmla="*/ 2696 w 490"/>
                <a:gd name="T25" fmla="*/ 0 h 221"/>
                <a:gd name="T26" fmla="*/ 759 w 490"/>
                <a:gd name="T27" fmla="*/ 529 h 221"/>
                <a:gd name="T28" fmla="*/ 49 w 490"/>
                <a:gd name="T29" fmla="*/ 224 h 221"/>
                <a:gd name="T30" fmla="*/ 21 w 490"/>
                <a:gd name="T31" fmla="*/ 243 h 2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0"/>
                <a:gd name="T49" fmla="*/ 0 h 221"/>
                <a:gd name="T50" fmla="*/ 490 w 490"/>
                <a:gd name="T51" fmla="*/ 221 h 2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0" h="221">
                  <a:moveTo>
                    <a:pt x="4" y="45"/>
                  </a:moveTo>
                  <a:cubicBezTo>
                    <a:pt x="3" y="53"/>
                    <a:pt x="3" y="50"/>
                    <a:pt x="3" y="54"/>
                  </a:cubicBezTo>
                  <a:lnTo>
                    <a:pt x="0" y="146"/>
                  </a:lnTo>
                  <a:lnTo>
                    <a:pt x="10" y="144"/>
                  </a:lnTo>
                  <a:lnTo>
                    <a:pt x="18" y="47"/>
                  </a:lnTo>
                  <a:lnTo>
                    <a:pt x="133" y="105"/>
                  </a:lnTo>
                  <a:lnTo>
                    <a:pt x="129" y="221"/>
                  </a:lnTo>
                  <a:lnTo>
                    <a:pt x="138" y="216"/>
                  </a:lnTo>
                  <a:lnTo>
                    <a:pt x="150" y="99"/>
                  </a:lnTo>
                  <a:lnTo>
                    <a:pt x="475" y="8"/>
                  </a:lnTo>
                  <a:lnTo>
                    <a:pt x="477" y="113"/>
                  </a:lnTo>
                  <a:lnTo>
                    <a:pt x="486" y="105"/>
                  </a:lnTo>
                  <a:lnTo>
                    <a:pt x="490" y="0"/>
                  </a:lnTo>
                  <a:lnTo>
                    <a:pt x="138" y="98"/>
                  </a:lnTo>
                  <a:lnTo>
                    <a:pt x="9" y="41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6B4A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1" name="Freeform 810"/>
            <p:cNvSpPr>
              <a:spLocks/>
            </p:cNvSpPr>
            <p:nvPr/>
          </p:nvSpPr>
          <p:spPr bwMode="gray">
            <a:xfrm>
              <a:off x="286" y="1967"/>
              <a:ext cx="684" cy="306"/>
            </a:xfrm>
            <a:custGeom>
              <a:avLst/>
              <a:gdLst>
                <a:gd name="T0" fmla="*/ 15 w 487"/>
                <a:gd name="T1" fmla="*/ 766 h 218"/>
                <a:gd name="T2" fmla="*/ 67 w 487"/>
                <a:gd name="T3" fmla="*/ 786 h 218"/>
                <a:gd name="T4" fmla="*/ 81 w 487"/>
                <a:gd name="T5" fmla="*/ 225 h 218"/>
                <a:gd name="T6" fmla="*/ 677 w 487"/>
                <a:gd name="T7" fmla="*/ 517 h 218"/>
                <a:gd name="T8" fmla="*/ 721 w 487"/>
                <a:gd name="T9" fmla="*/ 1162 h 218"/>
                <a:gd name="T10" fmla="*/ 770 w 487"/>
                <a:gd name="T11" fmla="*/ 1190 h 218"/>
                <a:gd name="T12" fmla="*/ 795 w 487"/>
                <a:gd name="T13" fmla="*/ 501 h 218"/>
                <a:gd name="T14" fmla="*/ 2590 w 487"/>
                <a:gd name="T15" fmla="*/ 49 h 218"/>
                <a:gd name="T16" fmla="*/ 2608 w 487"/>
                <a:gd name="T17" fmla="*/ 570 h 218"/>
                <a:gd name="T18" fmla="*/ 2657 w 487"/>
                <a:gd name="T19" fmla="*/ 590 h 218"/>
                <a:gd name="T20" fmla="*/ 2663 w 487"/>
                <a:gd name="T21" fmla="*/ 0 h 218"/>
                <a:gd name="T22" fmla="*/ 742 w 487"/>
                <a:gd name="T23" fmla="*/ 453 h 218"/>
                <a:gd name="T24" fmla="*/ 0 w 487"/>
                <a:gd name="T25" fmla="*/ 191 h 218"/>
                <a:gd name="T26" fmla="*/ 15 w 487"/>
                <a:gd name="T27" fmla="*/ 766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7"/>
                <a:gd name="T43" fmla="*/ 0 h 218"/>
                <a:gd name="T44" fmla="*/ 487 w 487"/>
                <a:gd name="T45" fmla="*/ 218 h 2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7" h="218">
                  <a:moveTo>
                    <a:pt x="3" y="140"/>
                  </a:moveTo>
                  <a:lnTo>
                    <a:pt x="12" y="144"/>
                  </a:lnTo>
                  <a:lnTo>
                    <a:pt x="15" y="41"/>
                  </a:lnTo>
                  <a:lnTo>
                    <a:pt x="124" y="95"/>
                  </a:lnTo>
                  <a:lnTo>
                    <a:pt x="132" y="213"/>
                  </a:lnTo>
                  <a:lnTo>
                    <a:pt x="141" y="218"/>
                  </a:lnTo>
                  <a:lnTo>
                    <a:pt x="145" y="92"/>
                  </a:lnTo>
                  <a:lnTo>
                    <a:pt x="474" y="9"/>
                  </a:lnTo>
                  <a:lnTo>
                    <a:pt x="477" y="105"/>
                  </a:lnTo>
                  <a:lnTo>
                    <a:pt x="486" y="108"/>
                  </a:lnTo>
                  <a:lnTo>
                    <a:pt x="487" y="0"/>
                  </a:lnTo>
                  <a:lnTo>
                    <a:pt x="136" y="83"/>
                  </a:lnTo>
                  <a:lnTo>
                    <a:pt x="0" y="35"/>
                  </a:lnTo>
                  <a:lnTo>
                    <a:pt x="3" y="140"/>
                  </a:lnTo>
                  <a:close/>
                </a:path>
              </a:pathLst>
            </a:custGeom>
            <a:solidFill>
              <a:srgbClr val="7B553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2" name="Freeform 811"/>
            <p:cNvSpPr>
              <a:spLocks/>
            </p:cNvSpPr>
            <p:nvPr/>
          </p:nvSpPr>
          <p:spPr bwMode="gray">
            <a:xfrm>
              <a:off x="277" y="1987"/>
              <a:ext cx="208" cy="130"/>
            </a:xfrm>
            <a:custGeom>
              <a:avLst/>
              <a:gdLst>
                <a:gd name="T0" fmla="*/ 0 w 148"/>
                <a:gd name="T1" fmla="*/ 0 h 93"/>
                <a:gd name="T2" fmla="*/ 1 w 148"/>
                <a:gd name="T3" fmla="*/ 131 h 93"/>
                <a:gd name="T4" fmla="*/ 808 w 148"/>
                <a:gd name="T5" fmla="*/ 496 h 93"/>
                <a:gd name="T6" fmla="*/ 810 w 148"/>
                <a:gd name="T7" fmla="*/ 306 h 93"/>
                <a:gd name="T8" fmla="*/ 0 w 148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3"/>
                <a:gd name="T17" fmla="*/ 148 w 148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3">
                  <a:moveTo>
                    <a:pt x="0" y="0"/>
                  </a:moveTo>
                  <a:lnTo>
                    <a:pt x="1" y="24"/>
                  </a:lnTo>
                  <a:lnTo>
                    <a:pt x="147" y="93"/>
                  </a:lnTo>
                  <a:lnTo>
                    <a:pt x="14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53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3" name="Freeform 812"/>
            <p:cNvSpPr>
              <a:spLocks/>
            </p:cNvSpPr>
            <p:nvPr/>
          </p:nvSpPr>
          <p:spPr bwMode="gray">
            <a:xfrm>
              <a:off x="481" y="1940"/>
              <a:ext cx="508" cy="169"/>
            </a:xfrm>
            <a:custGeom>
              <a:avLst/>
              <a:gdLst>
                <a:gd name="T0" fmla="*/ 1972 w 362"/>
                <a:gd name="T1" fmla="*/ 0 h 120"/>
                <a:gd name="T2" fmla="*/ 1972 w 362"/>
                <a:gd name="T3" fmla="*/ 135 h 120"/>
                <a:gd name="T4" fmla="*/ 0 w 362"/>
                <a:gd name="T5" fmla="*/ 665 h 120"/>
                <a:gd name="T6" fmla="*/ 11 w 362"/>
                <a:gd name="T7" fmla="*/ 500 h 120"/>
                <a:gd name="T8" fmla="*/ 1972 w 362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120"/>
                <a:gd name="T17" fmla="*/ 362 w 36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120">
                  <a:moveTo>
                    <a:pt x="362" y="0"/>
                  </a:moveTo>
                  <a:lnTo>
                    <a:pt x="362" y="24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6B4A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4" name="Freeform 813"/>
            <p:cNvSpPr>
              <a:spLocks/>
            </p:cNvSpPr>
            <p:nvPr/>
          </p:nvSpPr>
          <p:spPr bwMode="gray">
            <a:xfrm>
              <a:off x="265" y="1932"/>
              <a:ext cx="729" cy="143"/>
            </a:xfrm>
            <a:custGeom>
              <a:avLst/>
              <a:gdLst>
                <a:gd name="T0" fmla="*/ 0 w 519"/>
                <a:gd name="T1" fmla="*/ 200 h 102"/>
                <a:gd name="T2" fmla="*/ 827 w 519"/>
                <a:gd name="T3" fmla="*/ 551 h 102"/>
                <a:gd name="T4" fmla="*/ 2837 w 519"/>
                <a:gd name="T5" fmla="*/ 55 h 102"/>
                <a:gd name="T6" fmla="*/ 2828 w 519"/>
                <a:gd name="T7" fmla="*/ 0 h 102"/>
                <a:gd name="T8" fmla="*/ 837 w 519"/>
                <a:gd name="T9" fmla="*/ 493 h 102"/>
                <a:gd name="T10" fmla="*/ 0 w 519"/>
                <a:gd name="T11" fmla="*/ 151 h 102"/>
                <a:gd name="T12" fmla="*/ 0 w 519"/>
                <a:gd name="T13" fmla="*/ 20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9"/>
                <a:gd name="T22" fmla="*/ 0 h 102"/>
                <a:gd name="T23" fmla="*/ 519 w 519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9" h="102">
                  <a:moveTo>
                    <a:pt x="0" y="37"/>
                  </a:moveTo>
                  <a:lnTo>
                    <a:pt x="151" y="102"/>
                  </a:lnTo>
                  <a:lnTo>
                    <a:pt x="519" y="10"/>
                  </a:lnTo>
                  <a:lnTo>
                    <a:pt x="517" y="0"/>
                  </a:lnTo>
                  <a:lnTo>
                    <a:pt x="153" y="91"/>
                  </a:lnTo>
                  <a:lnTo>
                    <a:pt x="0" y="2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96684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5" name="Freeform 814"/>
            <p:cNvSpPr>
              <a:spLocks/>
            </p:cNvSpPr>
            <p:nvPr/>
          </p:nvSpPr>
          <p:spPr bwMode="gray">
            <a:xfrm>
              <a:off x="393" y="1846"/>
              <a:ext cx="37" cy="96"/>
            </a:xfrm>
            <a:custGeom>
              <a:avLst/>
              <a:gdLst>
                <a:gd name="T0" fmla="*/ 14 w 27"/>
                <a:gd name="T1" fmla="*/ 23 h 68"/>
                <a:gd name="T2" fmla="*/ 56 w 27"/>
                <a:gd name="T3" fmla="*/ 45 h 68"/>
                <a:gd name="T4" fmla="*/ 103 w 27"/>
                <a:gd name="T5" fmla="*/ 340 h 68"/>
                <a:gd name="T6" fmla="*/ 29 w 27"/>
                <a:gd name="T7" fmla="*/ 383 h 68"/>
                <a:gd name="T8" fmla="*/ 26 w 27"/>
                <a:gd name="T9" fmla="*/ 56 h 68"/>
                <a:gd name="T10" fmla="*/ 0 w 27"/>
                <a:gd name="T11" fmla="*/ 40 h 68"/>
                <a:gd name="T12" fmla="*/ 14 w 27"/>
                <a:gd name="T13" fmla="*/ 23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68"/>
                <a:gd name="T23" fmla="*/ 27 w 2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68">
                  <a:moveTo>
                    <a:pt x="3" y="4"/>
                  </a:moveTo>
                  <a:cubicBezTo>
                    <a:pt x="8" y="2"/>
                    <a:pt x="16" y="0"/>
                    <a:pt x="12" y="8"/>
                  </a:cubicBezTo>
                  <a:cubicBezTo>
                    <a:pt x="15" y="15"/>
                    <a:pt x="19" y="54"/>
                    <a:pt x="21" y="61"/>
                  </a:cubicBezTo>
                  <a:cubicBezTo>
                    <a:pt x="15" y="65"/>
                    <a:pt x="27" y="64"/>
                    <a:pt x="6" y="68"/>
                  </a:cubicBezTo>
                  <a:cubicBezTo>
                    <a:pt x="6" y="49"/>
                    <a:pt x="7" y="29"/>
                    <a:pt x="5" y="10"/>
                  </a:cubicBezTo>
                  <a:cubicBezTo>
                    <a:pt x="5" y="8"/>
                    <a:pt x="0" y="9"/>
                    <a:pt x="0" y="7"/>
                  </a:cubicBezTo>
                  <a:cubicBezTo>
                    <a:pt x="0" y="6"/>
                    <a:pt x="3" y="3"/>
                    <a:pt x="3" y="4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6" name="Freeform 815"/>
            <p:cNvSpPr>
              <a:spLocks/>
            </p:cNvSpPr>
            <p:nvPr/>
          </p:nvSpPr>
          <p:spPr bwMode="gray">
            <a:xfrm>
              <a:off x="673" y="1891"/>
              <a:ext cx="107" cy="51"/>
            </a:xfrm>
            <a:custGeom>
              <a:avLst/>
              <a:gdLst>
                <a:gd name="T0" fmla="*/ 0 w 76"/>
                <a:gd name="T1" fmla="*/ 164 h 36"/>
                <a:gd name="T2" fmla="*/ 258 w 76"/>
                <a:gd name="T3" fmla="*/ 204 h 36"/>
                <a:gd name="T4" fmla="*/ 422 w 76"/>
                <a:gd name="T5" fmla="*/ 47 h 36"/>
                <a:gd name="T6" fmla="*/ 220 w 76"/>
                <a:gd name="T7" fmla="*/ 0 h 36"/>
                <a:gd name="T8" fmla="*/ 0 w 76"/>
                <a:gd name="T9" fmla="*/ 16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6"/>
                <a:gd name="T17" fmla="*/ 76 w 7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6">
                  <a:moveTo>
                    <a:pt x="0" y="29"/>
                  </a:moveTo>
                  <a:lnTo>
                    <a:pt x="46" y="36"/>
                  </a:lnTo>
                  <a:lnTo>
                    <a:pt x="76" y="8"/>
                  </a:lnTo>
                  <a:lnTo>
                    <a:pt x="4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7" name="Freeform 816"/>
            <p:cNvSpPr>
              <a:spLocks/>
            </p:cNvSpPr>
            <p:nvPr/>
          </p:nvSpPr>
          <p:spPr bwMode="gray">
            <a:xfrm>
              <a:off x="711" y="1908"/>
              <a:ext cx="108" cy="49"/>
            </a:xfrm>
            <a:custGeom>
              <a:avLst/>
              <a:gdLst>
                <a:gd name="T0" fmla="*/ 0 w 77"/>
                <a:gd name="T1" fmla="*/ 172 h 35"/>
                <a:gd name="T2" fmla="*/ 279 w 77"/>
                <a:gd name="T3" fmla="*/ 190 h 35"/>
                <a:gd name="T4" fmla="*/ 417 w 77"/>
                <a:gd name="T5" fmla="*/ 28 h 35"/>
                <a:gd name="T6" fmla="*/ 201 w 77"/>
                <a:gd name="T7" fmla="*/ 0 h 35"/>
                <a:gd name="T8" fmla="*/ 0 w 77"/>
                <a:gd name="T9" fmla="*/ 17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5"/>
                <a:gd name="T17" fmla="*/ 77 w 7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5">
                  <a:moveTo>
                    <a:pt x="0" y="32"/>
                  </a:moveTo>
                  <a:lnTo>
                    <a:pt x="51" y="35"/>
                  </a:lnTo>
                  <a:lnTo>
                    <a:pt x="77" y="5"/>
                  </a:lnTo>
                  <a:lnTo>
                    <a:pt x="3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8" name="Freeform 817"/>
            <p:cNvSpPr>
              <a:spLocks/>
            </p:cNvSpPr>
            <p:nvPr/>
          </p:nvSpPr>
          <p:spPr bwMode="gray">
            <a:xfrm>
              <a:off x="452" y="1932"/>
              <a:ext cx="116" cy="63"/>
            </a:xfrm>
            <a:custGeom>
              <a:avLst/>
              <a:gdLst>
                <a:gd name="T0" fmla="*/ 0 w 83"/>
                <a:gd name="T1" fmla="*/ 97 h 45"/>
                <a:gd name="T2" fmla="*/ 172 w 83"/>
                <a:gd name="T3" fmla="*/ 0 h 45"/>
                <a:gd name="T4" fmla="*/ 442 w 83"/>
                <a:gd name="T5" fmla="*/ 112 h 45"/>
                <a:gd name="T6" fmla="*/ 256 w 83"/>
                <a:gd name="T7" fmla="*/ 241 h 45"/>
                <a:gd name="T8" fmla="*/ 0 w 83"/>
                <a:gd name="T9" fmla="*/ 9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5"/>
                <a:gd name="T17" fmla="*/ 83 w 8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5">
                  <a:moveTo>
                    <a:pt x="0" y="18"/>
                  </a:moveTo>
                  <a:lnTo>
                    <a:pt x="32" y="0"/>
                  </a:lnTo>
                  <a:lnTo>
                    <a:pt x="83" y="21"/>
                  </a:lnTo>
                  <a:lnTo>
                    <a:pt x="48" y="4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39" name="Freeform 818"/>
            <p:cNvSpPr>
              <a:spLocks/>
            </p:cNvSpPr>
            <p:nvPr/>
          </p:nvSpPr>
          <p:spPr bwMode="gray">
            <a:xfrm>
              <a:off x="346" y="1874"/>
              <a:ext cx="45" cy="76"/>
            </a:xfrm>
            <a:custGeom>
              <a:avLst/>
              <a:gdLst>
                <a:gd name="T0" fmla="*/ 30 w 32"/>
                <a:gd name="T1" fmla="*/ 0 h 54"/>
                <a:gd name="T2" fmla="*/ 108 w 32"/>
                <a:gd name="T3" fmla="*/ 42 h 54"/>
                <a:gd name="T4" fmla="*/ 67 w 32"/>
                <a:gd name="T5" fmla="*/ 228 h 54"/>
                <a:gd name="T6" fmla="*/ 59 w 32"/>
                <a:gd name="T7" fmla="*/ 259 h 54"/>
                <a:gd name="T8" fmla="*/ 176 w 32"/>
                <a:gd name="T9" fmla="*/ 267 h 54"/>
                <a:gd name="T10" fmla="*/ 132 w 32"/>
                <a:gd name="T11" fmla="*/ 200 h 54"/>
                <a:gd name="T12" fmla="*/ 30 w 32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4"/>
                <a:gd name="T23" fmla="*/ 32 w 32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4">
                  <a:moveTo>
                    <a:pt x="6" y="0"/>
                  </a:moveTo>
                  <a:cubicBezTo>
                    <a:pt x="11" y="2"/>
                    <a:pt x="15" y="5"/>
                    <a:pt x="20" y="8"/>
                  </a:cubicBezTo>
                  <a:cubicBezTo>
                    <a:pt x="16" y="19"/>
                    <a:pt x="24" y="34"/>
                    <a:pt x="12" y="41"/>
                  </a:cubicBezTo>
                  <a:cubicBezTo>
                    <a:pt x="10" y="44"/>
                    <a:pt x="0" y="54"/>
                    <a:pt x="11" y="47"/>
                  </a:cubicBezTo>
                  <a:cubicBezTo>
                    <a:pt x="19" y="48"/>
                    <a:pt x="24" y="51"/>
                    <a:pt x="32" y="48"/>
                  </a:cubicBezTo>
                  <a:cubicBezTo>
                    <a:pt x="23" y="46"/>
                    <a:pt x="23" y="45"/>
                    <a:pt x="24" y="36"/>
                  </a:cubicBezTo>
                  <a:cubicBezTo>
                    <a:pt x="22" y="14"/>
                    <a:pt x="26" y="5"/>
                    <a:pt x="6" y="0"/>
                  </a:cubicBezTo>
                  <a:close/>
                </a:path>
              </a:pathLst>
            </a:custGeom>
            <a:solidFill>
              <a:srgbClr val="AED9E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0" name="Freeform 819"/>
            <p:cNvSpPr>
              <a:spLocks/>
            </p:cNvSpPr>
            <p:nvPr/>
          </p:nvSpPr>
          <p:spPr bwMode="gray">
            <a:xfrm>
              <a:off x="377" y="1844"/>
              <a:ext cx="27" cy="29"/>
            </a:xfrm>
            <a:custGeom>
              <a:avLst/>
              <a:gdLst>
                <a:gd name="T0" fmla="*/ 13 w 19"/>
                <a:gd name="T1" fmla="*/ 0 h 21"/>
                <a:gd name="T2" fmla="*/ 47 w 19"/>
                <a:gd name="T3" fmla="*/ 105 h 21"/>
                <a:gd name="T4" fmla="*/ 57 w 19"/>
                <a:gd name="T5" fmla="*/ 76 h 21"/>
                <a:gd name="T6" fmla="*/ 13 w 1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2" y="0"/>
                  </a:moveTo>
                  <a:cubicBezTo>
                    <a:pt x="1" y="9"/>
                    <a:pt x="1" y="16"/>
                    <a:pt x="8" y="21"/>
                  </a:cubicBezTo>
                  <a:cubicBezTo>
                    <a:pt x="12" y="19"/>
                    <a:pt x="19" y="10"/>
                    <a:pt x="10" y="15"/>
                  </a:cubicBezTo>
                  <a:cubicBezTo>
                    <a:pt x="3" y="12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AED9E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1" name="Freeform 820"/>
            <p:cNvSpPr>
              <a:spLocks/>
            </p:cNvSpPr>
            <p:nvPr/>
          </p:nvSpPr>
          <p:spPr bwMode="gray">
            <a:xfrm>
              <a:off x="402" y="1842"/>
              <a:ext cx="20" cy="30"/>
            </a:xfrm>
            <a:custGeom>
              <a:avLst/>
              <a:gdLst>
                <a:gd name="T0" fmla="*/ 59 w 14"/>
                <a:gd name="T1" fmla="*/ 13 h 21"/>
                <a:gd name="T2" fmla="*/ 59 w 14"/>
                <a:gd name="T3" fmla="*/ 120 h 21"/>
                <a:gd name="T4" fmla="*/ 59 w 14"/>
                <a:gd name="T5" fmla="*/ 13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10" y="2"/>
                  </a:moveTo>
                  <a:cubicBezTo>
                    <a:pt x="12" y="21"/>
                    <a:pt x="0" y="0"/>
                    <a:pt x="10" y="20"/>
                  </a:cubicBezTo>
                  <a:cubicBezTo>
                    <a:pt x="14" y="14"/>
                    <a:pt x="14" y="9"/>
                    <a:pt x="10" y="2"/>
                  </a:cubicBezTo>
                  <a:close/>
                </a:path>
              </a:pathLst>
            </a:custGeom>
            <a:solidFill>
              <a:srgbClr val="AED9E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2" name="Freeform 821"/>
            <p:cNvSpPr>
              <a:spLocks/>
            </p:cNvSpPr>
            <p:nvPr/>
          </p:nvSpPr>
          <p:spPr bwMode="gray">
            <a:xfrm>
              <a:off x="430" y="1853"/>
              <a:ext cx="58" cy="55"/>
            </a:xfrm>
            <a:custGeom>
              <a:avLst/>
              <a:gdLst>
                <a:gd name="T0" fmla="*/ 0 w 41"/>
                <a:gd name="T1" fmla="*/ 0 h 39"/>
                <a:gd name="T2" fmla="*/ 47 w 41"/>
                <a:gd name="T3" fmla="*/ 97 h 39"/>
                <a:gd name="T4" fmla="*/ 96 w 41"/>
                <a:gd name="T5" fmla="*/ 185 h 39"/>
                <a:gd name="T6" fmla="*/ 232 w 41"/>
                <a:gd name="T7" fmla="*/ 193 h 39"/>
                <a:gd name="T8" fmla="*/ 83 w 41"/>
                <a:gd name="T9" fmla="*/ 145 h 39"/>
                <a:gd name="T10" fmla="*/ 50 w 41"/>
                <a:gd name="T11" fmla="*/ 45 h 39"/>
                <a:gd name="T12" fmla="*/ 47 w 41"/>
                <a:gd name="T13" fmla="*/ 78 h 39"/>
                <a:gd name="T14" fmla="*/ 28 w 41"/>
                <a:gd name="T15" fmla="*/ 49 h 39"/>
                <a:gd name="T16" fmla="*/ 0 w 41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39"/>
                <a:gd name="T29" fmla="*/ 41 w 41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39">
                  <a:moveTo>
                    <a:pt x="0" y="0"/>
                  </a:moveTo>
                  <a:cubicBezTo>
                    <a:pt x="4" y="6"/>
                    <a:pt x="5" y="12"/>
                    <a:pt x="8" y="18"/>
                  </a:cubicBezTo>
                  <a:cubicBezTo>
                    <a:pt x="9" y="25"/>
                    <a:pt x="10" y="32"/>
                    <a:pt x="17" y="33"/>
                  </a:cubicBezTo>
                  <a:cubicBezTo>
                    <a:pt x="26" y="39"/>
                    <a:pt x="31" y="37"/>
                    <a:pt x="41" y="35"/>
                  </a:cubicBezTo>
                  <a:cubicBezTo>
                    <a:pt x="34" y="31"/>
                    <a:pt x="23" y="28"/>
                    <a:pt x="15" y="26"/>
                  </a:cubicBezTo>
                  <a:cubicBezTo>
                    <a:pt x="14" y="20"/>
                    <a:pt x="12" y="14"/>
                    <a:pt x="9" y="8"/>
                  </a:cubicBezTo>
                  <a:cubicBezTo>
                    <a:pt x="9" y="10"/>
                    <a:pt x="10" y="14"/>
                    <a:pt x="8" y="14"/>
                  </a:cubicBezTo>
                  <a:cubicBezTo>
                    <a:pt x="6" y="14"/>
                    <a:pt x="6" y="11"/>
                    <a:pt x="5" y="9"/>
                  </a:cubicBezTo>
                  <a:cubicBezTo>
                    <a:pt x="3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D9E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3" name="Freeform 822"/>
            <p:cNvSpPr>
              <a:spLocks/>
            </p:cNvSpPr>
            <p:nvPr/>
          </p:nvSpPr>
          <p:spPr bwMode="gray">
            <a:xfrm>
              <a:off x="341" y="1957"/>
              <a:ext cx="46" cy="19"/>
            </a:xfrm>
            <a:custGeom>
              <a:avLst/>
              <a:gdLst>
                <a:gd name="T0" fmla="*/ 0 w 33"/>
                <a:gd name="T1" fmla="*/ 19 h 13"/>
                <a:gd name="T2" fmla="*/ 95 w 33"/>
                <a:gd name="T3" fmla="*/ 60 h 13"/>
                <a:gd name="T4" fmla="*/ 159 w 33"/>
                <a:gd name="T5" fmla="*/ 0 h 13"/>
                <a:gd name="T6" fmla="*/ 173 w 33"/>
                <a:gd name="T7" fmla="*/ 82 h 13"/>
                <a:gd name="T8" fmla="*/ 54 w 33"/>
                <a:gd name="T9" fmla="*/ 60 h 13"/>
                <a:gd name="T10" fmla="*/ 0 w 33"/>
                <a:gd name="T11" fmla="*/ 1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3"/>
                <a:gd name="T20" fmla="*/ 33 w 3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3">
                  <a:moveTo>
                    <a:pt x="0" y="3"/>
                  </a:moveTo>
                  <a:cubicBezTo>
                    <a:pt x="6" y="7"/>
                    <a:pt x="11" y="7"/>
                    <a:pt x="18" y="9"/>
                  </a:cubicBezTo>
                  <a:cubicBezTo>
                    <a:pt x="24" y="4"/>
                    <a:pt x="22" y="1"/>
                    <a:pt x="30" y="0"/>
                  </a:cubicBezTo>
                  <a:cubicBezTo>
                    <a:pt x="25" y="6"/>
                    <a:pt x="27" y="8"/>
                    <a:pt x="33" y="12"/>
                  </a:cubicBezTo>
                  <a:cubicBezTo>
                    <a:pt x="26" y="13"/>
                    <a:pt x="18" y="10"/>
                    <a:pt x="10" y="9"/>
                  </a:cubicBezTo>
                  <a:cubicBezTo>
                    <a:pt x="6" y="7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AED9E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4" name="Freeform 823"/>
            <p:cNvSpPr>
              <a:spLocks/>
            </p:cNvSpPr>
            <p:nvPr/>
          </p:nvSpPr>
          <p:spPr bwMode="gray">
            <a:xfrm>
              <a:off x="822" y="1766"/>
              <a:ext cx="83" cy="94"/>
            </a:xfrm>
            <a:custGeom>
              <a:avLst/>
              <a:gdLst>
                <a:gd name="T0" fmla="*/ 326 w 59"/>
                <a:gd name="T1" fmla="*/ 55 h 67"/>
                <a:gd name="T2" fmla="*/ 298 w 59"/>
                <a:gd name="T3" fmla="*/ 160 h 67"/>
                <a:gd name="T4" fmla="*/ 200 w 59"/>
                <a:gd name="T5" fmla="*/ 253 h 67"/>
                <a:gd name="T6" fmla="*/ 117 w 59"/>
                <a:gd name="T7" fmla="*/ 288 h 67"/>
                <a:gd name="T8" fmla="*/ 49 w 59"/>
                <a:gd name="T9" fmla="*/ 268 h 67"/>
                <a:gd name="T10" fmla="*/ 0 w 59"/>
                <a:gd name="T11" fmla="*/ 321 h 67"/>
                <a:gd name="T12" fmla="*/ 59 w 59"/>
                <a:gd name="T13" fmla="*/ 335 h 67"/>
                <a:gd name="T14" fmla="*/ 145 w 59"/>
                <a:gd name="T15" fmla="*/ 299 h 67"/>
                <a:gd name="T16" fmla="*/ 298 w 59"/>
                <a:gd name="T17" fmla="*/ 205 h 67"/>
                <a:gd name="T18" fmla="*/ 326 w 59"/>
                <a:gd name="T19" fmla="*/ 136 h 67"/>
                <a:gd name="T20" fmla="*/ 315 w 59"/>
                <a:gd name="T21" fmla="*/ 11 h 67"/>
                <a:gd name="T22" fmla="*/ 308 w 59"/>
                <a:gd name="T23" fmla="*/ 39 h 67"/>
                <a:gd name="T24" fmla="*/ 326 w 59"/>
                <a:gd name="T25" fmla="*/ 5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7"/>
                <a:gd name="T41" fmla="*/ 59 w 59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7">
                  <a:moveTo>
                    <a:pt x="59" y="10"/>
                  </a:moveTo>
                  <a:cubicBezTo>
                    <a:pt x="58" y="17"/>
                    <a:pt x="57" y="23"/>
                    <a:pt x="54" y="29"/>
                  </a:cubicBezTo>
                  <a:cubicBezTo>
                    <a:pt x="52" y="39"/>
                    <a:pt x="44" y="41"/>
                    <a:pt x="36" y="46"/>
                  </a:cubicBezTo>
                  <a:cubicBezTo>
                    <a:pt x="32" y="52"/>
                    <a:pt x="28" y="52"/>
                    <a:pt x="21" y="53"/>
                  </a:cubicBezTo>
                  <a:cubicBezTo>
                    <a:pt x="14" y="56"/>
                    <a:pt x="16" y="50"/>
                    <a:pt x="9" y="49"/>
                  </a:cubicBezTo>
                  <a:cubicBezTo>
                    <a:pt x="13" y="57"/>
                    <a:pt x="7" y="58"/>
                    <a:pt x="0" y="59"/>
                  </a:cubicBezTo>
                  <a:cubicBezTo>
                    <a:pt x="3" y="67"/>
                    <a:pt x="4" y="62"/>
                    <a:pt x="11" y="61"/>
                  </a:cubicBezTo>
                  <a:cubicBezTo>
                    <a:pt x="16" y="57"/>
                    <a:pt x="20" y="56"/>
                    <a:pt x="26" y="55"/>
                  </a:cubicBezTo>
                  <a:cubicBezTo>
                    <a:pt x="35" y="48"/>
                    <a:pt x="45" y="45"/>
                    <a:pt x="54" y="38"/>
                  </a:cubicBezTo>
                  <a:cubicBezTo>
                    <a:pt x="56" y="34"/>
                    <a:pt x="57" y="29"/>
                    <a:pt x="59" y="25"/>
                  </a:cubicBezTo>
                  <a:cubicBezTo>
                    <a:pt x="58" y="17"/>
                    <a:pt x="58" y="10"/>
                    <a:pt x="57" y="2"/>
                  </a:cubicBezTo>
                  <a:cubicBezTo>
                    <a:pt x="57" y="0"/>
                    <a:pt x="56" y="5"/>
                    <a:pt x="56" y="7"/>
                  </a:cubicBezTo>
                  <a:cubicBezTo>
                    <a:pt x="56" y="8"/>
                    <a:pt x="58" y="9"/>
                    <a:pt x="59" y="1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5" name="Freeform 824"/>
            <p:cNvSpPr>
              <a:spLocks/>
            </p:cNvSpPr>
            <p:nvPr/>
          </p:nvSpPr>
          <p:spPr bwMode="gray">
            <a:xfrm>
              <a:off x="908" y="1747"/>
              <a:ext cx="18" cy="22"/>
            </a:xfrm>
            <a:custGeom>
              <a:avLst/>
              <a:gdLst>
                <a:gd name="T0" fmla="*/ 55 w 13"/>
                <a:gd name="T1" fmla="*/ 0 h 16"/>
                <a:gd name="T2" fmla="*/ 21 w 13"/>
                <a:gd name="T3" fmla="*/ 76 h 16"/>
                <a:gd name="T4" fmla="*/ 36 w 13"/>
                <a:gd name="T5" fmla="*/ 49 h 16"/>
                <a:gd name="T6" fmla="*/ 66 w 13"/>
                <a:gd name="T7" fmla="*/ 41 h 16"/>
                <a:gd name="T8" fmla="*/ 55 w 1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11" y="0"/>
                  </a:moveTo>
                  <a:cubicBezTo>
                    <a:pt x="10" y="1"/>
                    <a:pt x="0" y="13"/>
                    <a:pt x="4" y="15"/>
                  </a:cubicBezTo>
                  <a:cubicBezTo>
                    <a:pt x="6" y="16"/>
                    <a:pt x="5" y="11"/>
                    <a:pt x="7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5" y="6"/>
                    <a:pt x="9" y="6"/>
                    <a:pt x="11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6" name="Freeform 825"/>
            <p:cNvSpPr>
              <a:spLocks/>
            </p:cNvSpPr>
            <p:nvPr/>
          </p:nvSpPr>
          <p:spPr bwMode="gray">
            <a:xfrm>
              <a:off x="930" y="1748"/>
              <a:ext cx="27" cy="25"/>
            </a:xfrm>
            <a:custGeom>
              <a:avLst/>
              <a:gdLst>
                <a:gd name="T0" fmla="*/ 18 w 19"/>
                <a:gd name="T1" fmla="*/ 29 h 18"/>
                <a:gd name="T2" fmla="*/ 68 w 19"/>
                <a:gd name="T3" fmla="*/ 94 h 18"/>
                <a:gd name="T4" fmla="*/ 109 w 19"/>
                <a:gd name="T5" fmla="*/ 15 h 18"/>
                <a:gd name="T6" fmla="*/ 87 w 19"/>
                <a:gd name="T7" fmla="*/ 64 h 18"/>
                <a:gd name="T8" fmla="*/ 18 w 19"/>
                <a:gd name="T9" fmla="*/ 2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3" y="6"/>
                  </a:moveTo>
                  <a:cubicBezTo>
                    <a:pt x="9" y="9"/>
                    <a:pt x="10" y="12"/>
                    <a:pt x="12" y="18"/>
                  </a:cubicBezTo>
                  <a:cubicBezTo>
                    <a:pt x="16" y="13"/>
                    <a:pt x="19" y="9"/>
                    <a:pt x="19" y="3"/>
                  </a:cubicBezTo>
                  <a:cubicBezTo>
                    <a:pt x="19" y="0"/>
                    <a:pt x="17" y="9"/>
                    <a:pt x="15" y="12"/>
                  </a:cubicBezTo>
                  <a:cubicBezTo>
                    <a:pt x="12" y="8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7" name="Freeform 826"/>
            <p:cNvSpPr>
              <a:spLocks/>
            </p:cNvSpPr>
            <p:nvPr/>
          </p:nvSpPr>
          <p:spPr bwMode="gray">
            <a:xfrm>
              <a:off x="923" y="1773"/>
              <a:ext cx="51" cy="97"/>
            </a:xfrm>
            <a:custGeom>
              <a:avLst/>
              <a:gdLst>
                <a:gd name="T0" fmla="*/ 203 w 36"/>
                <a:gd name="T1" fmla="*/ 11 h 69"/>
                <a:gd name="T2" fmla="*/ 149 w 36"/>
                <a:gd name="T3" fmla="*/ 77 h 69"/>
                <a:gd name="T4" fmla="*/ 204 w 36"/>
                <a:gd name="T5" fmla="*/ 292 h 69"/>
                <a:gd name="T6" fmla="*/ 164 w 36"/>
                <a:gd name="T7" fmla="*/ 297 h 69"/>
                <a:gd name="T8" fmla="*/ 191 w 36"/>
                <a:gd name="T9" fmla="*/ 311 h 69"/>
                <a:gd name="T10" fmla="*/ 164 w 36"/>
                <a:gd name="T11" fmla="*/ 325 h 69"/>
                <a:gd name="T12" fmla="*/ 105 w 36"/>
                <a:gd name="T13" fmla="*/ 378 h 69"/>
                <a:gd name="T14" fmla="*/ 115 w 36"/>
                <a:gd name="T15" fmla="*/ 356 h 69"/>
                <a:gd name="T16" fmla="*/ 119 w 36"/>
                <a:gd name="T17" fmla="*/ 214 h 69"/>
                <a:gd name="T18" fmla="*/ 136 w 36"/>
                <a:gd name="T19" fmla="*/ 164 h 69"/>
                <a:gd name="T20" fmla="*/ 135 w 36"/>
                <a:gd name="T21" fmla="*/ 83 h 69"/>
                <a:gd name="T22" fmla="*/ 135 w 36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69"/>
                <a:gd name="T38" fmla="*/ 36 w 36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69">
                  <a:moveTo>
                    <a:pt x="35" y="2"/>
                  </a:moveTo>
                  <a:cubicBezTo>
                    <a:pt x="31" y="7"/>
                    <a:pt x="27" y="7"/>
                    <a:pt x="26" y="14"/>
                  </a:cubicBezTo>
                  <a:cubicBezTo>
                    <a:pt x="27" y="23"/>
                    <a:pt x="26" y="48"/>
                    <a:pt x="36" y="53"/>
                  </a:cubicBezTo>
                  <a:cubicBezTo>
                    <a:pt x="34" y="53"/>
                    <a:pt x="30" y="52"/>
                    <a:pt x="29" y="54"/>
                  </a:cubicBezTo>
                  <a:cubicBezTo>
                    <a:pt x="28" y="55"/>
                    <a:pt x="33" y="55"/>
                    <a:pt x="33" y="57"/>
                  </a:cubicBezTo>
                  <a:cubicBezTo>
                    <a:pt x="33" y="58"/>
                    <a:pt x="30" y="58"/>
                    <a:pt x="29" y="59"/>
                  </a:cubicBezTo>
                  <a:cubicBezTo>
                    <a:pt x="25" y="64"/>
                    <a:pt x="25" y="68"/>
                    <a:pt x="18" y="69"/>
                  </a:cubicBezTo>
                  <a:cubicBezTo>
                    <a:pt x="0" y="67"/>
                    <a:pt x="14" y="66"/>
                    <a:pt x="20" y="65"/>
                  </a:cubicBezTo>
                  <a:cubicBezTo>
                    <a:pt x="31" y="60"/>
                    <a:pt x="32" y="45"/>
                    <a:pt x="21" y="39"/>
                  </a:cubicBezTo>
                  <a:cubicBezTo>
                    <a:pt x="13" y="29"/>
                    <a:pt x="21" y="45"/>
                    <a:pt x="24" y="30"/>
                  </a:cubicBezTo>
                  <a:cubicBezTo>
                    <a:pt x="23" y="23"/>
                    <a:pt x="20" y="21"/>
                    <a:pt x="23" y="15"/>
                  </a:cubicBezTo>
                  <a:cubicBezTo>
                    <a:pt x="24" y="10"/>
                    <a:pt x="23" y="0"/>
                    <a:pt x="23" y="0"/>
                  </a:cubicBezTo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8" name="Freeform 827"/>
            <p:cNvSpPr>
              <a:spLocks/>
            </p:cNvSpPr>
            <p:nvPr/>
          </p:nvSpPr>
          <p:spPr bwMode="gray">
            <a:xfrm>
              <a:off x="384" y="1804"/>
              <a:ext cx="34" cy="19"/>
            </a:xfrm>
            <a:custGeom>
              <a:avLst/>
              <a:gdLst>
                <a:gd name="T0" fmla="*/ 105 w 24"/>
                <a:gd name="T1" fmla="*/ 1 h 13"/>
                <a:gd name="T2" fmla="*/ 0 w 24"/>
                <a:gd name="T3" fmla="*/ 69 h 13"/>
                <a:gd name="T4" fmla="*/ 68 w 24"/>
                <a:gd name="T5" fmla="*/ 28 h 13"/>
                <a:gd name="T6" fmla="*/ 115 w 24"/>
                <a:gd name="T7" fmla="*/ 13 h 13"/>
                <a:gd name="T8" fmla="*/ 105 w 24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3"/>
                <a:gd name="T17" fmla="*/ 24 w 2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3">
                  <a:moveTo>
                    <a:pt x="18" y="1"/>
                  </a:moveTo>
                  <a:cubicBezTo>
                    <a:pt x="7" y="2"/>
                    <a:pt x="4" y="0"/>
                    <a:pt x="0" y="10"/>
                  </a:cubicBezTo>
                  <a:cubicBezTo>
                    <a:pt x="7" y="11"/>
                    <a:pt x="7" y="8"/>
                    <a:pt x="12" y="4"/>
                  </a:cubicBezTo>
                  <a:cubicBezTo>
                    <a:pt x="13" y="5"/>
                    <a:pt x="24" y="13"/>
                    <a:pt x="20" y="2"/>
                  </a:cubicBezTo>
                  <a:cubicBezTo>
                    <a:pt x="20" y="1"/>
                    <a:pt x="10" y="1"/>
                    <a:pt x="18" y="1"/>
                  </a:cubicBezTo>
                  <a:close/>
                </a:path>
              </a:pathLst>
            </a:custGeom>
            <a:solidFill>
              <a:srgbClr val="BE91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49" name="Freeform 828"/>
            <p:cNvSpPr>
              <a:spLocks/>
            </p:cNvSpPr>
            <p:nvPr/>
          </p:nvSpPr>
          <p:spPr bwMode="gray">
            <a:xfrm>
              <a:off x="384" y="1835"/>
              <a:ext cx="28" cy="23"/>
            </a:xfrm>
            <a:custGeom>
              <a:avLst/>
              <a:gdLst>
                <a:gd name="T0" fmla="*/ 108 w 20"/>
                <a:gd name="T1" fmla="*/ 42 h 16"/>
                <a:gd name="T2" fmla="*/ 15 w 20"/>
                <a:gd name="T3" fmla="*/ 98 h 16"/>
                <a:gd name="T4" fmla="*/ 94 w 20"/>
                <a:gd name="T5" fmla="*/ 68 h 16"/>
                <a:gd name="T6" fmla="*/ 108 w 20"/>
                <a:gd name="T7" fmla="*/ 4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6"/>
                <a:gd name="T14" fmla="*/ 20 w 20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6">
                  <a:moveTo>
                    <a:pt x="20" y="7"/>
                  </a:moveTo>
                  <a:cubicBezTo>
                    <a:pt x="2" y="4"/>
                    <a:pt x="0" y="0"/>
                    <a:pt x="3" y="16"/>
                  </a:cubicBezTo>
                  <a:cubicBezTo>
                    <a:pt x="7" y="9"/>
                    <a:pt x="9" y="10"/>
                    <a:pt x="17" y="11"/>
                  </a:cubicBezTo>
                  <a:cubicBezTo>
                    <a:pt x="18" y="1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BE91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50" name="Freeform 829"/>
            <p:cNvSpPr>
              <a:spLocks/>
            </p:cNvSpPr>
            <p:nvPr/>
          </p:nvSpPr>
          <p:spPr bwMode="gray">
            <a:xfrm>
              <a:off x="680" y="1667"/>
              <a:ext cx="33" cy="18"/>
            </a:xfrm>
            <a:custGeom>
              <a:avLst/>
              <a:gdLst>
                <a:gd name="T0" fmla="*/ 123 w 23"/>
                <a:gd name="T1" fmla="*/ 1 h 13"/>
                <a:gd name="T2" fmla="*/ 27 w 23"/>
                <a:gd name="T3" fmla="*/ 21 h 13"/>
                <a:gd name="T4" fmla="*/ 60 w 23"/>
                <a:gd name="T5" fmla="*/ 64 h 13"/>
                <a:gd name="T6" fmla="*/ 47 w 23"/>
                <a:gd name="T7" fmla="*/ 15 h 13"/>
                <a:gd name="T8" fmla="*/ 86 w 23"/>
                <a:gd name="T9" fmla="*/ 50 h 13"/>
                <a:gd name="T10" fmla="*/ 115 w 23"/>
                <a:gd name="T11" fmla="*/ 64 h 13"/>
                <a:gd name="T12" fmla="*/ 123 w 23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3"/>
                <a:gd name="T23" fmla="*/ 23 w 2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3">
                  <a:moveTo>
                    <a:pt x="20" y="1"/>
                  </a:moveTo>
                  <a:cubicBezTo>
                    <a:pt x="13" y="0"/>
                    <a:pt x="10" y="0"/>
                    <a:pt x="4" y="4"/>
                  </a:cubicBezTo>
                  <a:cubicBezTo>
                    <a:pt x="0" y="11"/>
                    <a:pt x="2" y="13"/>
                    <a:pt x="10" y="12"/>
                  </a:cubicBezTo>
                  <a:cubicBezTo>
                    <a:pt x="10" y="11"/>
                    <a:pt x="13" y="3"/>
                    <a:pt x="8" y="3"/>
                  </a:cubicBezTo>
                  <a:cubicBezTo>
                    <a:pt x="5" y="3"/>
                    <a:pt x="11" y="9"/>
                    <a:pt x="14" y="10"/>
                  </a:cubicBezTo>
                  <a:cubicBezTo>
                    <a:pt x="16" y="11"/>
                    <a:pt x="17" y="11"/>
                    <a:pt x="19" y="12"/>
                  </a:cubicBezTo>
                  <a:cubicBezTo>
                    <a:pt x="23" y="5"/>
                    <a:pt x="23" y="9"/>
                    <a:pt x="20" y="1"/>
                  </a:cubicBezTo>
                  <a:close/>
                </a:path>
              </a:pathLst>
            </a:custGeom>
            <a:solidFill>
              <a:srgbClr val="CBA58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51" name="Freeform 830"/>
            <p:cNvSpPr>
              <a:spLocks/>
            </p:cNvSpPr>
            <p:nvPr/>
          </p:nvSpPr>
          <p:spPr bwMode="gray">
            <a:xfrm>
              <a:off x="694" y="1691"/>
              <a:ext cx="19" cy="22"/>
            </a:xfrm>
            <a:custGeom>
              <a:avLst/>
              <a:gdLst>
                <a:gd name="T0" fmla="*/ 88 w 13"/>
                <a:gd name="T1" fmla="*/ 21 h 16"/>
                <a:gd name="T2" fmla="*/ 0 w 13"/>
                <a:gd name="T3" fmla="*/ 26 h 16"/>
                <a:gd name="T4" fmla="*/ 82 w 13"/>
                <a:gd name="T5" fmla="*/ 36 h 16"/>
                <a:gd name="T6" fmla="*/ 88 w 13"/>
                <a:gd name="T7" fmla="*/ 2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6"/>
                <a:gd name="T14" fmla="*/ 13 w 1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6">
                  <a:moveTo>
                    <a:pt x="13" y="4"/>
                  </a:moveTo>
                  <a:cubicBezTo>
                    <a:pt x="8" y="8"/>
                    <a:pt x="6" y="9"/>
                    <a:pt x="0" y="5"/>
                  </a:cubicBezTo>
                  <a:cubicBezTo>
                    <a:pt x="1" y="16"/>
                    <a:pt x="6" y="15"/>
                    <a:pt x="12" y="7"/>
                  </a:cubicBezTo>
                  <a:cubicBezTo>
                    <a:pt x="13" y="1"/>
                    <a:pt x="13" y="0"/>
                    <a:pt x="13" y="4"/>
                  </a:cubicBezTo>
                  <a:close/>
                </a:path>
              </a:pathLst>
            </a:custGeom>
            <a:solidFill>
              <a:srgbClr val="CBA58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5" name="Group 831"/>
            <p:cNvGrpSpPr>
              <a:grpSpLocks/>
            </p:cNvGrpSpPr>
            <p:nvPr/>
          </p:nvGrpSpPr>
          <p:grpSpPr bwMode="auto">
            <a:xfrm>
              <a:off x="909" y="1672"/>
              <a:ext cx="61" cy="80"/>
              <a:chOff x="2123" y="1767"/>
              <a:chExt cx="48" cy="63"/>
            </a:xfrm>
          </p:grpSpPr>
          <p:sp>
            <p:nvSpPr>
              <p:cNvPr id="16255" name="Freeform 832"/>
              <p:cNvSpPr>
                <a:spLocks/>
              </p:cNvSpPr>
              <p:nvPr/>
            </p:nvSpPr>
            <p:spPr bwMode="gray">
              <a:xfrm>
                <a:off x="2124" y="1767"/>
                <a:ext cx="47" cy="53"/>
              </a:xfrm>
              <a:custGeom>
                <a:avLst/>
                <a:gdLst>
                  <a:gd name="T0" fmla="*/ 24 w 47"/>
                  <a:gd name="T1" fmla="*/ 2 h 53"/>
                  <a:gd name="T2" fmla="*/ 0 w 47"/>
                  <a:gd name="T3" fmla="*/ 18 h 53"/>
                  <a:gd name="T4" fmla="*/ 11 w 47"/>
                  <a:gd name="T5" fmla="*/ 33 h 53"/>
                  <a:gd name="T6" fmla="*/ 17 w 47"/>
                  <a:gd name="T7" fmla="*/ 41 h 53"/>
                  <a:gd name="T8" fmla="*/ 20 w 47"/>
                  <a:gd name="T9" fmla="*/ 51 h 53"/>
                  <a:gd name="T10" fmla="*/ 26 w 47"/>
                  <a:gd name="T11" fmla="*/ 50 h 53"/>
                  <a:gd name="T12" fmla="*/ 30 w 47"/>
                  <a:gd name="T13" fmla="*/ 53 h 53"/>
                  <a:gd name="T14" fmla="*/ 44 w 47"/>
                  <a:gd name="T15" fmla="*/ 30 h 53"/>
                  <a:gd name="T16" fmla="*/ 30 w 47"/>
                  <a:gd name="T17" fmla="*/ 0 h 53"/>
                  <a:gd name="T18" fmla="*/ 24 w 47"/>
                  <a:gd name="T19" fmla="*/ 2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53"/>
                  <a:gd name="T32" fmla="*/ 47 w 47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53">
                    <a:moveTo>
                      <a:pt x="24" y="2"/>
                    </a:moveTo>
                    <a:cubicBezTo>
                      <a:pt x="8" y="5"/>
                      <a:pt x="8" y="2"/>
                      <a:pt x="0" y="18"/>
                    </a:cubicBezTo>
                    <a:cubicBezTo>
                      <a:pt x="3" y="28"/>
                      <a:pt x="5" y="26"/>
                      <a:pt x="11" y="33"/>
                    </a:cubicBezTo>
                    <a:cubicBezTo>
                      <a:pt x="14" y="47"/>
                      <a:pt x="9" y="29"/>
                      <a:pt x="17" y="41"/>
                    </a:cubicBezTo>
                    <a:cubicBezTo>
                      <a:pt x="19" y="44"/>
                      <a:pt x="18" y="48"/>
                      <a:pt x="20" y="51"/>
                    </a:cubicBezTo>
                    <a:cubicBezTo>
                      <a:pt x="22" y="51"/>
                      <a:pt x="24" y="50"/>
                      <a:pt x="26" y="50"/>
                    </a:cubicBezTo>
                    <a:cubicBezTo>
                      <a:pt x="28" y="50"/>
                      <a:pt x="28" y="53"/>
                      <a:pt x="30" y="53"/>
                    </a:cubicBezTo>
                    <a:cubicBezTo>
                      <a:pt x="32" y="53"/>
                      <a:pt x="42" y="33"/>
                      <a:pt x="44" y="30"/>
                    </a:cubicBezTo>
                    <a:cubicBezTo>
                      <a:pt x="40" y="19"/>
                      <a:pt x="47" y="14"/>
                      <a:pt x="30" y="0"/>
                    </a:cubicBezTo>
                    <a:cubicBezTo>
                      <a:pt x="25" y="2"/>
                      <a:pt x="38" y="3"/>
                      <a:pt x="24" y="2"/>
                    </a:cubicBezTo>
                    <a:close/>
                  </a:path>
                </a:pathLst>
              </a:custGeom>
              <a:solidFill>
                <a:srgbClr val="50352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6256" name="Freeform 833"/>
              <p:cNvSpPr>
                <a:spLocks/>
              </p:cNvSpPr>
              <p:nvPr/>
            </p:nvSpPr>
            <p:spPr bwMode="gray">
              <a:xfrm>
                <a:off x="2123" y="1781"/>
                <a:ext cx="36" cy="49"/>
              </a:xfrm>
              <a:custGeom>
                <a:avLst/>
                <a:gdLst>
                  <a:gd name="T0" fmla="*/ 10 w 36"/>
                  <a:gd name="T1" fmla="*/ 0 h 49"/>
                  <a:gd name="T2" fmla="*/ 6 w 36"/>
                  <a:gd name="T3" fmla="*/ 13 h 49"/>
                  <a:gd name="T4" fmla="*/ 13 w 36"/>
                  <a:gd name="T5" fmla="*/ 39 h 49"/>
                  <a:gd name="T6" fmla="*/ 21 w 36"/>
                  <a:gd name="T7" fmla="*/ 49 h 49"/>
                  <a:gd name="T8" fmla="*/ 30 w 36"/>
                  <a:gd name="T9" fmla="*/ 37 h 49"/>
                  <a:gd name="T10" fmla="*/ 36 w 36"/>
                  <a:gd name="T11" fmla="*/ 19 h 49"/>
                  <a:gd name="T12" fmla="*/ 19 w 36"/>
                  <a:gd name="T13" fmla="*/ 0 h 49"/>
                  <a:gd name="T14" fmla="*/ 10 w 36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49"/>
                  <a:gd name="T26" fmla="*/ 36 w 36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49">
                    <a:moveTo>
                      <a:pt x="10" y="0"/>
                    </a:moveTo>
                    <a:cubicBezTo>
                      <a:pt x="5" y="5"/>
                      <a:pt x="3" y="7"/>
                      <a:pt x="6" y="13"/>
                    </a:cubicBezTo>
                    <a:cubicBezTo>
                      <a:pt x="8" y="23"/>
                      <a:pt x="0" y="33"/>
                      <a:pt x="13" y="39"/>
                    </a:cubicBezTo>
                    <a:cubicBezTo>
                      <a:pt x="16" y="45"/>
                      <a:pt x="14" y="48"/>
                      <a:pt x="21" y="49"/>
                    </a:cubicBezTo>
                    <a:cubicBezTo>
                      <a:pt x="25" y="44"/>
                      <a:pt x="28" y="43"/>
                      <a:pt x="30" y="37"/>
                    </a:cubicBezTo>
                    <a:cubicBezTo>
                      <a:pt x="26" y="30"/>
                      <a:pt x="32" y="25"/>
                      <a:pt x="36" y="19"/>
                    </a:cubicBezTo>
                    <a:cubicBezTo>
                      <a:pt x="28" y="14"/>
                      <a:pt x="28" y="6"/>
                      <a:pt x="19" y="0"/>
                    </a:cubicBezTo>
                    <a:cubicBezTo>
                      <a:pt x="12" y="1"/>
                      <a:pt x="15" y="2"/>
                      <a:pt x="10" y="0"/>
                    </a:cubicBezTo>
                    <a:close/>
                  </a:path>
                </a:pathLst>
              </a:custGeom>
              <a:solidFill>
                <a:srgbClr val="845C38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6257" name="Freeform 834"/>
              <p:cNvSpPr>
                <a:spLocks/>
              </p:cNvSpPr>
              <p:nvPr/>
            </p:nvSpPr>
            <p:spPr bwMode="gray">
              <a:xfrm>
                <a:off x="2127" y="1791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3 w 12"/>
                  <a:gd name="T3" fmla="*/ 8 h 8"/>
                  <a:gd name="T4" fmla="*/ 0 w 1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8"/>
                  <a:gd name="T11" fmla="*/ 12 w 1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8">
                    <a:moveTo>
                      <a:pt x="0" y="0"/>
                    </a:moveTo>
                    <a:cubicBezTo>
                      <a:pt x="6" y="2"/>
                      <a:pt x="12" y="5"/>
                      <a:pt x="3" y="8"/>
                    </a:cubicBezTo>
                    <a:cubicBezTo>
                      <a:pt x="2" y="2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B4027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6258" name="Freeform 835"/>
              <p:cNvSpPr>
                <a:spLocks/>
              </p:cNvSpPr>
              <p:nvPr/>
            </p:nvSpPr>
            <p:spPr bwMode="gray">
              <a:xfrm>
                <a:off x="2134" y="1794"/>
                <a:ext cx="15" cy="6"/>
              </a:xfrm>
              <a:custGeom>
                <a:avLst/>
                <a:gdLst>
                  <a:gd name="T0" fmla="*/ 13 w 15"/>
                  <a:gd name="T1" fmla="*/ 1 h 6"/>
                  <a:gd name="T2" fmla="*/ 8 w 15"/>
                  <a:gd name="T3" fmla="*/ 6 h 6"/>
                  <a:gd name="T4" fmla="*/ 13 w 15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13" y="1"/>
                    </a:moveTo>
                    <a:cubicBezTo>
                      <a:pt x="8" y="0"/>
                      <a:pt x="0" y="0"/>
                      <a:pt x="8" y="6"/>
                    </a:cubicBezTo>
                    <a:cubicBezTo>
                      <a:pt x="15" y="4"/>
                      <a:pt x="15" y="6"/>
                      <a:pt x="13" y="1"/>
                    </a:cubicBezTo>
                    <a:close/>
                  </a:path>
                </a:pathLst>
              </a:custGeom>
              <a:solidFill>
                <a:srgbClr val="5B4027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6259" name="Freeform 836"/>
              <p:cNvSpPr>
                <a:spLocks/>
              </p:cNvSpPr>
              <p:nvPr/>
            </p:nvSpPr>
            <p:spPr bwMode="gray">
              <a:xfrm>
                <a:off x="2133" y="1807"/>
                <a:ext cx="23" cy="22"/>
              </a:xfrm>
              <a:custGeom>
                <a:avLst/>
                <a:gdLst>
                  <a:gd name="T0" fmla="*/ 18 w 23"/>
                  <a:gd name="T1" fmla="*/ 2 h 22"/>
                  <a:gd name="T2" fmla="*/ 6 w 23"/>
                  <a:gd name="T3" fmla="*/ 11 h 22"/>
                  <a:gd name="T4" fmla="*/ 6 w 23"/>
                  <a:gd name="T5" fmla="*/ 22 h 22"/>
                  <a:gd name="T6" fmla="*/ 17 w 23"/>
                  <a:gd name="T7" fmla="*/ 11 h 22"/>
                  <a:gd name="T8" fmla="*/ 18 w 23"/>
                  <a:gd name="T9" fmla="*/ 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18" y="2"/>
                    </a:moveTo>
                    <a:cubicBezTo>
                      <a:pt x="14" y="8"/>
                      <a:pt x="13" y="10"/>
                      <a:pt x="6" y="11"/>
                    </a:cubicBezTo>
                    <a:cubicBezTo>
                      <a:pt x="0" y="14"/>
                      <a:pt x="5" y="16"/>
                      <a:pt x="6" y="22"/>
                    </a:cubicBezTo>
                    <a:cubicBezTo>
                      <a:pt x="9" y="16"/>
                      <a:pt x="11" y="14"/>
                      <a:pt x="17" y="11"/>
                    </a:cubicBezTo>
                    <a:cubicBezTo>
                      <a:pt x="18" y="6"/>
                      <a:pt x="23" y="0"/>
                      <a:pt x="18" y="2"/>
                    </a:cubicBezTo>
                    <a:close/>
                  </a:path>
                </a:pathLst>
              </a:custGeom>
              <a:solidFill>
                <a:srgbClr val="694A2D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sp>
          <p:nvSpPr>
            <p:cNvPr id="16253" name="Freeform 837"/>
            <p:cNvSpPr>
              <a:spLocks/>
            </p:cNvSpPr>
            <p:nvPr/>
          </p:nvSpPr>
          <p:spPr bwMode="gray">
            <a:xfrm>
              <a:off x="595" y="1865"/>
              <a:ext cx="62" cy="22"/>
            </a:xfrm>
            <a:custGeom>
              <a:avLst/>
              <a:gdLst>
                <a:gd name="T0" fmla="*/ 0 w 44"/>
                <a:gd name="T1" fmla="*/ 56 h 16"/>
                <a:gd name="T2" fmla="*/ 16 w 44"/>
                <a:gd name="T3" fmla="*/ 77 h 16"/>
                <a:gd name="T4" fmla="*/ 244 w 44"/>
                <a:gd name="T5" fmla="*/ 15 h 16"/>
                <a:gd name="T6" fmla="*/ 233 w 44"/>
                <a:gd name="T7" fmla="*/ 0 h 16"/>
                <a:gd name="T8" fmla="*/ 0 w 44"/>
                <a:gd name="T9" fmla="*/ 5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6"/>
                <a:gd name="T17" fmla="*/ 44 w 4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6">
                  <a:moveTo>
                    <a:pt x="0" y="12"/>
                  </a:moveTo>
                  <a:lnTo>
                    <a:pt x="3" y="16"/>
                  </a:lnTo>
                  <a:lnTo>
                    <a:pt x="44" y="3"/>
                  </a:lnTo>
                  <a:lnTo>
                    <a:pt x="4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254" name="Freeform 838"/>
            <p:cNvSpPr>
              <a:spLocks/>
            </p:cNvSpPr>
            <p:nvPr/>
          </p:nvSpPr>
          <p:spPr bwMode="gray">
            <a:xfrm>
              <a:off x="536" y="1929"/>
              <a:ext cx="50" cy="25"/>
            </a:xfrm>
            <a:custGeom>
              <a:avLst/>
              <a:gdLst>
                <a:gd name="T0" fmla="*/ 0 w 36"/>
                <a:gd name="T1" fmla="*/ 40 h 18"/>
                <a:gd name="T2" fmla="*/ 185 w 36"/>
                <a:gd name="T3" fmla="*/ 0 h 18"/>
                <a:gd name="T4" fmla="*/ 182 w 36"/>
                <a:gd name="T5" fmla="*/ 94 h 18"/>
                <a:gd name="T6" fmla="*/ 0 w 36"/>
                <a:gd name="T7" fmla="*/ 4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8"/>
                  </a:moveTo>
                  <a:lnTo>
                    <a:pt x="36" y="0"/>
                  </a:lnTo>
                  <a:lnTo>
                    <a:pt x="3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14351" name="Text Box 2332"/>
          <p:cNvSpPr txBox="1">
            <a:spLocks noChangeArrowheads="1"/>
          </p:cNvSpPr>
          <p:nvPr/>
        </p:nvSpPr>
        <p:spPr bwMode="gray">
          <a:xfrm>
            <a:off x="3891179" y="2865438"/>
            <a:ext cx="985622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H.R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52" name="Oval 3267"/>
          <p:cNvSpPr>
            <a:spLocks noChangeArrowheads="1"/>
          </p:cNvSpPr>
          <p:nvPr/>
        </p:nvSpPr>
        <p:spPr bwMode="auto">
          <a:xfrm>
            <a:off x="3414713" y="4478338"/>
            <a:ext cx="1925637" cy="9715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rgbClr val="8F8F8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53" name="Oval 3268"/>
          <p:cNvSpPr>
            <a:spLocks noChangeArrowheads="1"/>
          </p:cNvSpPr>
          <p:nvPr/>
        </p:nvSpPr>
        <p:spPr bwMode="auto">
          <a:xfrm>
            <a:off x="3708400" y="4505325"/>
            <a:ext cx="1285875" cy="649288"/>
          </a:xfrm>
          <a:prstGeom prst="ellipse">
            <a:avLst/>
          </a:prstGeom>
          <a:gradFill rotWithShape="1">
            <a:gsLst>
              <a:gs pos="0">
                <a:srgbClr val="CFB057"/>
              </a:gs>
              <a:gs pos="50000">
                <a:srgbClr val="E9CB75"/>
              </a:gs>
              <a:gs pos="100000">
                <a:srgbClr val="CFB057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54" name="Oval 3269"/>
          <p:cNvSpPr>
            <a:spLocks noChangeArrowheads="1"/>
          </p:cNvSpPr>
          <p:nvPr/>
        </p:nvSpPr>
        <p:spPr bwMode="auto">
          <a:xfrm>
            <a:off x="3708400" y="4465638"/>
            <a:ext cx="1285875" cy="650875"/>
          </a:xfrm>
          <a:prstGeom prst="ellipse">
            <a:avLst/>
          </a:prstGeom>
          <a:gradFill rotWithShape="1">
            <a:gsLst>
              <a:gs pos="0">
                <a:srgbClr val="F1DE8F"/>
              </a:gs>
              <a:gs pos="50000">
                <a:srgbClr val="F8ECB8"/>
              </a:gs>
              <a:gs pos="100000">
                <a:srgbClr val="F1DE8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" name="Group 165"/>
          <p:cNvGrpSpPr>
            <a:grpSpLocks/>
          </p:cNvGrpSpPr>
          <p:nvPr/>
        </p:nvGrpSpPr>
        <p:grpSpPr bwMode="auto">
          <a:xfrm flipH="1">
            <a:off x="4554538" y="4352925"/>
            <a:ext cx="430212" cy="431800"/>
            <a:chOff x="161" y="639"/>
            <a:chExt cx="318" cy="266"/>
          </a:xfrm>
        </p:grpSpPr>
        <p:sp>
          <p:nvSpPr>
            <p:cNvPr id="24949" name="Freeform 166"/>
            <p:cNvSpPr>
              <a:spLocks/>
            </p:cNvSpPr>
            <p:nvPr/>
          </p:nvSpPr>
          <p:spPr bwMode="gray">
            <a:xfrm>
              <a:off x="161" y="639"/>
              <a:ext cx="318" cy="266"/>
            </a:xfrm>
            <a:custGeom>
              <a:avLst/>
              <a:gdLst>
                <a:gd name="T0" fmla="*/ 0 w 318"/>
                <a:gd name="T1" fmla="*/ 18 h 266"/>
                <a:gd name="T2" fmla="*/ 24 w 318"/>
                <a:gd name="T3" fmla="*/ 266 h 266"/>
                <a:gd name="T4" fmla="*/ 318 w 318"/>
                <a:gd name="T5" fmla="*/ 216 h 266"/>
                <a:gd name="T6" fmla="*/ 309 w 318"/>
                <a:gd name="T7" fmla="*/ 0 h 266"/>
                <a:gd name="T8" fmla="*/ 0 w 318"/>
                <a:gd name="T9" fmla="*/ 18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266"/>
                <a:gd name="T17" fmla="*/ 318 w 318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266">
                  <a:moveTo>
                    <a:pt x="0" y="18"/>
                  </a:moveTo>
                  <a:lnTo>
                    <a:pt x="24" y="266"/>
                  </a:lnTo>
                  <a:lnTo>
                    <a:pt x="318" y="216"/>
                  </a:lnTo>
                  <a:lnTo>
                    <a:pt x="30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53" name="Freeform 167"/>
            <p:cNvSpPr>
              <a:spLocks/>
            </p:cNvSpPr>
            <p:nvPr/>
          </p:nvSpPr>
          <p:spPr bwMode="gray">
            <a:xfrm>
              <a:off x="183" y="657"/>
              <a:ext cx="279" cy="219"/>
            </a:xfrm>
            <a:custGeom>
              <a:avLst/>
              <a:gdLst>
                <a:gd name="T0" fmla="*/ 21 w 279"/>
                <a:gd name="T1" fmla="*/ 221 h 221"/>
                <a:gd name="T2" fmla="*/ 279 w 279"/>
                <a:gd name="T3" fmla="*/ 180 h 221"/>
                <a:gd name="T4" fmla="*/ 270 w 279"/>
                <a:gd name="T5" fmla="*/ 0 h 221"/>
                <a:gd name="T6" fmla="*/ 0 w 279"/>
                <a:gd name="T7" fmla="*/ 17 h 221"/>
                <a:gd name="T8" fmla="*/ 21 w 279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21"/>
                <a:gd name="T17" fmla="*/ 279 w 279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21">
                  <a:moveTo>
                    <a:pt x="21" y="221"/>
                  </a:moveTo>
                  <a:lnTo>
                    <a:pt x="279" y="180"/>
                  </a:lnTo>
                  <a:lnTo>
                    <a:pt x="270" y="0"/>
                  </a:lnTo>
                  <a:lnTo>
                    <a:pt x="0" y="17"/>
                  </a:lnTo>
                  <a:lnTo>
                    <a:pt x="21" y="2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57" name="Freeform 168"/>
            <p:cNvSpPr>
              <a:spLocks/>
            </p:cNvSpPr>
            <p:nvPr/>
          </p:nvSpPr>
          <p:spPr bwMode="gray">
            <a:xfrm>
              <a:off x="187" y="680"/>
              <a:ext cx="276" cy="199"/>
            </a:xfrm>
            <a:custGeom>
              <a:avLst/>
              <a:gdLst>
                <a:gd name="T0" fmla="*/ 0 w 277"/>
                <a:gd name="T1" fmla="*/ 0 h 199"/>
                <a:gd name="T2" fmla="*/ 19 w 277"/>
                <a:gd name="T3" fmla="*/ 199 h 199"/>
                <a:gd name="T4" fmla="*/ 277 w 277"/>
                <a:gd name="T5" fmla="*/ 156 h 199"/>
                <a:gd name="T6" fmla="*/ 273 w 277"/>
                <a:gd name="T7" fmla="*/ 103 h 199"/>
                <a:gd name="T8" fmla="*/ 205 w 277"/>
                <a:gd name="T9" fmla="*/ 69 h 199"/>
                <a:gd name="T10" fmla="*/ 169 w 277"/>
                <a:gd name="T11" fmla="*/ 84 h 199"/>
                <a:gd name="T12" fmla="*/ 126 w 277"/>
                <a:gd name="T13" fmla="*/ 37 h 199"/>
                <a:gd name="T14" fmla="*/ 106 w 277"/>
                <a:gd name="T15" fmla="*/ 55 h 199"/>
                <a:gd name="T16" fmla="*/ 66 w 277"/>
                <a:gd name="T17" fmla="*/ 3 h 199"/>
                <a:gd name="T18" fmla="*/ 49 w 277"/>
                <a:gd name="T19" fmla="*/ 18 h 199"/>
                <a:gd name="T20" fmla="*/ 0 w 27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199"/>
                <a:gd name="T35" fmla="*/ 277 w 277"/>
                <a:gd name="T36" fmla="*/ 199 h 1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199">
                  <a:moveTo>
                    <a:pt x="0" y="0"/>
                  </a:moveTo>
                  <a:lnTo>
                    <a:pt x="19" y="199"/>
                  </a:lnTo>
                  <a:lnTo>
                    <a:pt x="277" y="156"/>
                  </a:lnTo>
                  <a:lnTo>
                    <a:pt x="273" y="103"/>
                  </a:lnTo>
                  <a:lnTo>
                    <a:pt x="205" y="69"/>
                  </a:lnTo>
                  <a:lnTo>
                    <a:pt x="169" y="84"/>
                  </a:lnTo>
                  <a:lnTo>
                    <a:pt x="126" y="37"/>
                  </a:lnTo>
                  <a:lnTo>
                    <a:pt x="106" y="55"/>
                  </a:lnTo>
                  <a:lnTo>
                    <a:pt x="66" y="3"/>
                  </a:lnTo>
                  <a:lnTo>
                    <a:pt x="49" y="1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6F6F6"/>
                </a:gs>
                <a:gs pos="100000">
                  <a:srgbClr val="77777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61" name="Freeform 169"/>
            <p:cNvSpPr>
              <a:spLocks/>
            </p:cNvSpPr>
            <p:nvPr/>
          </p:nvSpPr>
          <p:spPr bwMode="gray">
            <a:xfrm>
              <a:off x="180" y="671"/>
              <a:ext cx="276" cy="112"/>
            </a:xfrm>
            <a:custGeom>
              <a:avLst/>
              <a:gdLst>
                <a:gd name="T0" fmla="*/ 53 w 276"/>
                <a:gd name="T1" fmla="*/ 21 h 114"/>
                <a:gd name="T2" fmla="*/ 74 w 276"/>
                <a:gd name="T3" fmla="*/ 3 h 114"/>
                <a:gd name="T4" fmla="*/ 113 w 276"/>
                <a:gd name="T5" fmla="*/ 55 h 114"/>
                <a:gd name="T6" fmla="*/ 132 w 276"/>
                <a:gd name="T7" fmla="*/ 36 h 114"/>
                <a:gd name="T8" fmla="*/ 179 w 276"/>
                <a:gd name="T9" fmla="*/ 85 h 114"/>
                <a:gd name="T10" fmla="*/ 213 w 276"/>
                <a:gd name="T11" fmla="*/ 73 h 114"/>
                <a:gd name="T12" fmla="*/ 276 w 276"/>
                <a:gd name="T13" fmla="*/ 108 h 114"/>
                <a:gd name="T14" fmla="*/ 270 w 276"/>
                <a:gd name="T15" fmla="*/ 114 h 114"/>
                <a:gd name="T16" fmla="*/ 210 w 276"/>
                <a:gd name="T17" fmla="*/ 85 h 114"/>
                <a:gd name="T18" fmla="*/ 176 w 276"/>
                <a:gd name="T19" fmla="*/ 99 h 114"/>
                <a:gd name="T20" fmla="*/ 132 w 276"/>
                <a:gd name="T21" fmla="*/ 54 h 114"/>
                <a:gd name="T22" fmla="*/ 111 w 276"/>
                <a:gd name="T23" fmla="*/ 72 h 114"/>
                <a:gd name="T24" fmla="*/ 71 w 276"/>
                <a:gd name="T25" fmla="*/ 21 h 114"/>
                <a:gd name="T26" fmla="*/ 57 w 276"/>
                <a:gd name="T27" fmla="*/ 34 h 114"/>
                <a:gd name="T28" fmla="*/ 3 w 276"/>
                <a:gd name="T29" fmla="*/ 13 h 114"/>
                <a:gd name="T30" fmla="*/ 0 w 276"/>
                <a:gd name="T31" fmla="*/ 0 h 114"/>
                <a:gd name="T32" fmla="*/ 53 w 276"/>
                <a:gd name="T33" fmla="*/ 21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6"/>
                <a:gd name="T52" fmla="*/ 0 h 114"/>
                <a:gd name="T53" fmla="*/ 276 w 276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6" h="114">
                  <a:moveTo>
                    <a:pt x="53" y="21"/>
                  </a:moveTo>
                  <a:lnTo>
                    <a:pt x="74" y="3"/>
                  </a:lnTo>
                  <a:lnTo>
                    <a:pt x="113" y="55"/>
                  </a:lnTo>
                  <a:lnTo>
                    <a:pt x="132" y="36"/>
                  </a:lnTo>
                  <a:cubicBezTo>
                    <a:pt x="148" y="52"/>
                    <a:pt x="179" y="85"/>
                    <a:pt x="179" y="85"/>
                  </a:cubicBezTo>
                  <a:lnTo>
                    <a:pt x="213" y="73"/>
                  </a:lnTo>
                  <a:lnTo>
                    <a:pt x="276" y="108"/>
                  </a:lnTo>
                  <a:lnTo>
                    <a:pt x="270" y="114"/>
                  </a:lnTo>
                  <a:lnTo>
                    <a:pt x="210" y="85"/>
                  </a:lnTo>
                  <a:lnTo>
                    <a:pt x="176" y="99"/>
                  </a:lnTo>
                  <a:lnTo>
                    <a:pt x="132" y="54"/>
                  </a:lnTo>
                  <a:lnTo>
                    <a:pt x="111" y="72"/>
                  </a:lnTo>
                  <a:lnTo>
                    <a:pt x="71" y="21"/>
                  </a:lnTo>
                  <a:lnTo>
                    <a:pt x="57" y="34"/>
                  </a:lnTo>
                  <a:lnTo>
                    <a:pt x="3" y="13"/>
                  </a:lnTo>
                  <a:lnTo>
                    <a:pt x="0" y="0"/>
                  </a:lnTo>
                  <a:lnTo>
                    <a:pt x="53" y="21"/>
                  </a:lnTo>
                  <a:close/>
                </a:path>
              </a:pathLst>
            </a:custGeom>
            <a:solidFill>
              <a:srgbClr val="D82C2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65" name="Freeform 170"/>
            <p:cNvSpPr>
              <a:spLocks/>
            </p:cNvSpPr>
            <p:nvPr/>
          </p:nvSpPr>
          <p:spPr bwMode="gray">
            <a:xfrm>
              <a:off x="326" y="669"/>
              <a:ext cx="113" cy="30"/>
            </a:xfrm>
            <a:custGeom>
              <a:avLst/>
              <a:gdLst>
                <a:gd name="T0" fmla="*/ 3 w 111"/>
                <a:gd name="T1" fmla="*/ 15 h 32"/>
                <a:gd name="T2" fmla="*/ 14 w 111"/>
                <a:gd name="T3" fmla="*/ 15 h 32"/>
                <a:gd name="T4" fmla="*/ 32 w 111"/>
                <a:gd name="T5" fmla="*/ 9 h 32"/>
                <a:gd name="T6" fmla="*/ 41 w 111"/>
                <a:gd name="T7" fmla="*/ 7 h 32"/>
                <a:gd name="T8" fmla="*/ 50 w 111"/>
                <a:gd name="T9" fmla="*/ 10 h 32"/>
                <a:gd name="T10" fmla="*/ 56 w 111"/>
                <a:gd name="T11" fmla="*/ 12 h 32"/>
                <a:gd name="T12" fmla="*/ 60 w 111"/>
                <a:gd name="T13" fmla="*/ 9 h 32"/>
                <a:gd name="T14" fmla="*/ 71 w 111"/>
                <a:gd name="T15" fmla="*/ 6 h 32"/>
                <a:gd name="T16" fmla="*/ 84 w 111"/>
                <a:gd name="T17" fmla="*/ 10 h 32"/>
                <a:gd name="T18" fmla="*/ 98 w 111"/>
                <a:gd name="T19" fmla="*/ 4 h 32"/>
                <a:gd name="T20" fmla="*/ 93 w 111"/>
                <a:gd name="T21" fmla="*/ 7 h 32"/>
                <a:gd name="T22" fmla="*/ 98 w 111"/>
                <a:gd name="T23" fmla="*/ 3 h 32"/>
                <a:gd name="T24" fmla="*/ 108 w 111"/>
                <a:gd name="T25" fmla="*/ 3 h 32"/>
                <a:gd name="T26" fmla="*/ 101 w 111"/>
                <a:gd name="T27" fmla="*/ 19 h 32"/>
                <a:gd name="T28" fmla="*/ 87 w 111"/>
                <a:gd name="T29" fmla="*/ 10 h 32"/>
                <a:gd name="T30" fmla="*/ 81 w 111"/>
                <a:gd name="T31" fmla="*/ 12 h 32"/>
                <a:gd name="T32" fmla="*/ 71 w 111"/>
                <a:gd name="T33" fmla="*/ 7 h 32"/>
                <a:gd name="T34" fmla="*/ 66 w 111"/>
                <a:gd name="T35" fmla="*/ 10 h 32"/>
                <a:gd name="T36" fmla="*/ 62 w 111"/>
                <a:gd name="T37" fmla="*/ 7 h 32"/>
                <a:gd name="T38" fmla="*/ 53 w 111"/>
                <a:gd name="T39" fmla="*/ 16 h 32"/>
                <a:gd name="T40" fmla="*/ 51 w 111"/>
                <a:gd name="T41" fmla="*/ 21 h 32"/>
                <a:gd name="T42" fmla="*/ 57 w 111"/>
                <a:gd name="T43" fmla="*/ 19 h 32"/>
                <a:gd name="T44" fmla="*/ 53 w 111"/>
                <a:gd name="T45" fmla="*/ 22 h 32"/>
                <a:gd name="T46" fmla="*/ 48 w 111"/>
                <a:gd name="T47" fmla="*/ 12 h 32"/>
                <a:gd name="T48" fmla="*/ 35 w 111"/>
                <a:gd name="T49" fmla="*/ 16 h 32"/>
                <a:gd name="T50" fmla="*/ 24 w 111"/>
                <a:gd name="T51" fmla="*/ 12 h 32"/>
                <a:gd name="T52" fmla="*/ 12 w 111"/>
                <a:gd name="T53" fmla="*/ 22 h 32"/>
                <a:gd name="T54" fmla="*/ 3 w 111"/>
                <a:gd name="T55" fmla="*/ 22 h 32"/>
                <a:gd name="T56" fmla="*/ 0 w 111"/>
                <a:gd name="T57" fmla="*/ 18 h 32"/>
                <a:gd name="T58" fmla="*/ 9 w 111"/>
                <a:gd name="T59" fmla="*/ 13 h 32"/>
                <a:gd name="T60" fmla="*/ 3 w 111"/>
                <a:gd name="T61" fmla="*/ 15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1"/>
                <a:gd name="T94" fmla="*/ 0 h 32"/>
                <a:gd name="T95" fmla="*/ 111 w 111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1" h="32">
                  <a:moveTo>
                    <a:pt x="3" y="15"/>
                  </a:moveTo>
                  <a:cubicBezTo>
                    <a:pt x="9" y="11"/>
                    <a:pt x="11" y="7"/>
                    <a:pt x="14" y="15"/>
                  </a:cubicBezTo>
                  <a:cubicBezTo>
                    <a:pt x="21" y="13"/>
                    <a:pt x="25" y="10"/>
                    <a:pt x="32" y="9"/>
                  </a:cubicBezTo>
                  <a:cubicBezTo>
                    <a:pt x="41" y="15"/>
                    <a:pt x="31" y="10"/>
                    <a:pt x="41" y="7"/>
                  </a:cubicBezTo>
                  <a:cubicBezTo>
                    <a:pt x="44" y="6"/>
                    <a:pt x="47" y="9"/>
                    <a:pt x="50" y="10"/>
                  </a:cubicBezTo>
                  <a:cubicBezTo>
                    <a:pt x="60" y="2"/>
                    <a:pt x="48" y="9"/>
                    <a:pt x="56" y="12"/>
                  </a:cubicBezTo>
                  <a:cubicBezTo>
                    <a:pt x="58" y="13"/>
                    <a:pt x="59" y="10"/>
                    <a:pt x="60" y="9"/>
                  </a:cubicBezTo>
                  <a:cubicBezTo>
                    <a:pt x="64" y="7"/>
                    <a:pt x="66" y="7"/>
                    <a:pt x="71" y="6"/>
                  </a:cubicBezTo>
                  <a:cubicBezTo>
                    <a:pt x="77" y="14"/>
                    <a:pt x="77" y="5"/>
                    <a:pt x="84" y="10"/>
                  </a:cubicBezTo>
                  <a:cubicBezTo>
                    <a:pt x="87" y="4"/>
                    <a:pt x="86" y="2"/>
                    <a:pt x="98" y="4"/>
                  </a:cubicBezTo>
                  <a:cubicBezTo>
                    <a:pt x="100" y="4"/>
                    <a:pt x="93" y="9"/>
                    <a:pt x="93" y="7"/>
                  </a:cubicBezTo>
                  <a:cubicBezTo>
                    <a:pt x="93" y="5"/>
                    <a:pt x="96" y="4"/>
                    <a:pt x="98" y="3"/>
                  </a:cubicBezTo>
                  <a:cubicBezTo>
                    <a:pt x="105" y="12"/>
                    <a:pt x="100" y="13"/>
                    <a:pt x="108" y="3"/>
                  </a:cubicBezTo>
                  <a:cubicBezTo>
                    <a:pt x="107" y="11"/>
                    <a:pt x="111" y="32"/>
                    <a:pt x="101" y="19"/>
                  </a:cubicBezTo>
                  <a:cubicBezTo>
                    <a:pt x="98" y="9"/>
                    <a:pt x="97" y="9"/>
                    <a:pt x="87" y="10"/>
                  </a:cubicBezTo>
                  <a:cubicBezTo>
                    <a:pt x="78" y="15"/>
                    <a:pt x="79" y="0"/>
                    <a:pt x="81" y="12"/>
                  </a:cubicBezTo>
                  <a:cubicBezTo>
                    <a:pt x="78" y="30"/>
                    <a:pt x="79" y="13"/>
                    <a:pt x="71" y="7"/>
                  </a:cubicBezTo>
                  <a:cubicBezTo>
                    <a:pt x="69" y="8"/>
                    <a:pt x="68" y="10"/>
                    <a:pt x="66" y="10"/>
                  </a:cubicBezTo>
                  <a:cubicBezTo>
                    <a:pt x="64" y="10"/>
                    <a:pt x="64" y="6"/>
                    <a:pt x="62" y="7"/>
                  </a:cubicBezTo>
                  <a:cubicBezTo>
                    <a:pt x="58" y="9"/>
                    <a:pt x="53" y="16"/>
                    <a:pt x="53" y="16"/>
                  </a:cubicBezTo>
                  <a:cubicBezTo>
                    <a:pt x="52" y="18"/>
                    <a:pt x="50" y="20"/>
                    <a:pt x="51" y="21"/>
                  </a:cubicBezTo>
                  <a:cubicBezTo>
                    <a:pt x="53" y="22"/>
                    <a:pt x="59" y="18"/>
                    <a:pt x="57" y="19"/>
                  </a:cubicBezTo>
                  <a:cubicBezTo>
                    <a:pt x="56" y="20"/>
                    <a:pt x="54" y="21"/>
                    <a:pt x="53" y="22"/>
                  </a:cubicBezTo>
                  <a:cubicBezTo>
                    <a:pt x="50" y="15"/>
                    <a:pt x="57" y="14"/>
                    <a:pt x="48" y="12"/>
                  </a:cubicBezTo>
                  <a:cubicBezTo>
                    <a:pt x="40" y="13"/>
                    <a:pt x="29" y="25"/>
                    <a:pt x="35" y="16"/>
                  </a:cubicBezTo>
                  <a:cubicBezTo>
                    <a:pt x="27" y="11"/>
                    <a:pt x="27" y="19"/>
                    <a:pt x="24" y="12"/>
                  </a:cubicBezTo>
                  <a:cubicBezTo>
                    <a:pt x="20" y="17"/>
                    <a:pt x="17" y="19"/>
                    <a:pt x="12" y="22"/>
                  </a:cubicBezTo>
                  <a:cubicBezTo>
                    <a:pt x="10" y="11"/>
                    <a:pt x="8" y="16"/>
                    <a:pt x="3" y="22"/>
                  </a:cubicBezTo>
                  <a:cubicBezTo>
                    <a:pt x="2" y="21"/>
                    <a:pt x="0" y="20"/>
                    <a:pt x="0" y="18"/>
                  </a:cubicBezTo>
                  <a:cubicBezTo>
                    <a:pt x="1" y="14"/>
                    <a:pt x="17" y="13"/>
                    <a:pt x="9" y="13"/>
                  </a:cubicBezTo>
                  <a:cubicBezTo>
                    <a:pt x="7" y="13"/>
                    <a:pt x="5" y="14"/>
                    <a:pt x="3" y="15"/>
                  </a:cubicBez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71"/>
          <p:cNvGrpSpPr>
            <a:grpSpLocks/>
          </p:cNvGrpSpPr>
          <p:nvPr/>
        </p:nvGrpSpPr>
        <p:grpSpPr bwMode="auto">
          <a:xfrm flipH="1">
            <a:off x="4337050" y="4392613"/>
            <a:ext cx="238125" cy="534987"/>
            <a:chOff x="297" y="785"/>
            <a:chExt cx="176" cy="330"/>
          </a:xfrm>
        </p:grpSpPr>
        <p:grpSp>
          <p:nvGrpSpPr>
            <p:cNvPr id="18" name="Group 172"/>
            <p:cNvGrpSpPr>
              <a:grpSpLocks/>
            </p:cNvGrpSpPr>
            <p:nvPr/>
          </p:nvGrpSpPr>
          <p:grpSpPr bwMode="auto">
            <a:xfrm>
              <a:off x="297" y="785"/>
              <a:ext cx="170" cy="317"/>
              <a:chOff x="290" y="785"/>
              <a:chExt cx="177" cy="331"/>
            </a:xfrm>
          </p:grpSpPr>
          <p:sp>
            <p:nvSpPr>
              <p:cNvPr id="24969" name="Freeform 173"/>
              <p:cNvSpPr>
                <a:spLocks/>
              </p:cNvSpPr>
              <p:nvPr/>
            </p:nvSpPr>
            <p:spPr bwMode="gray">
              <a:xfrm>
                <a:off x="369" y="785"/>
                <a:ext cx="67" cy="58"/>
              </a:xfrm>
              <a:custGeom>
                <a:avLst/>
                <a:gdLst>
                  <a:gd name="T0" fmla="*/ 12 w 69"/>
                  <a:gd name="T1" fmla="*/ 7 h 58"/>
                  <a:gd name="T2" fmla="*/ 6 w 69"/>
                  <a:gd name="T3" fmla="*/ 30 h 58"/>
                  <a:gd name="T4" fmla="*/ 12 w 69"/>
                  <a:gd name="T5" fmla="*/ 49 h 58"/>
                  <a:gd name="T6" fmla="*/ 30 w 69"/>
                  <a:gd name="T7" fmla="*/ 58 h 58"/>
                  <a:gd name="T8" fmla="*/ 57 w 69"/>
                  <a:gd name="T9" fmla="*/ 54 h 58"/>
                  <a:gd name="T10" fmla="*/ 69 w 69"/>
                  <a:gd name="T11" fmla="*/ 39 h 58"/>
                  <a:gd name="T12" fmla="*/ 57 w 69"/>
                  <a:gd name="T13" fmla="*/ 18 h 58"/>
                  <a:gd name="T14" fmla="*/ 40 w 69"/>
                  <a:gd name="T15" fmla="*/ 0 h 58"/>
                  <a:gd name="T16" fmla="*/ 12 w 69"/>
                  <a:gd name="T17" fmla="*/ 7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58"/>
                  <a:gd name="T29" fmla="*/ 69 w 69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58">
                    <a:moveTo>
                      <a:pt x="12" y="7"/>
                    </a:moveTo>
                    <a:cubicBezTo>
                      <a:pt x="0" y="12"/>
                      <a:pt x="2" y="19"/>
                      <a:pt x="6" y="30"/>
                    </a:cubicBezTo>
                    <a:cubicBezTo>
                      <a:pt x="4" y="39"/>
                      <a:pt x="1" y="47"/>
                      <a:pt x="12" y="49"/>
                    </a:cubicBezTo>
                    <a:cubicBezTo>
                      <a:pt x="18" y="53"/>
                      <a:pt x="23" y="57"/>
                      <a:pt x="30" y="58"/>
                    </a:cubicBezTo>
                    <a:cubicBezTo>
                      <a:pt x="41" y="57"/>
                      <a:pt x="47" y="56"/>
                      <a:pt x="57" y="54"/>
                    </a:cubicBezTo>
                    <a:cubicBezTo>
                      <a:pt x="66" y="50"/>
                      <a:pt x="65" y="47"/>
                      <a:pt x="69" y="39"/>
                    </a:cubicBezTo>
                    <a:cubicBezTo>
                      <a:pt x="67" y="30"/>
                      <a:pt x="63" y="26"/>
                      <a:pt x="57" y="18"/>
                    </a:cubicBezTo>
                    <a:cubicBezTo>
                      <a:pt x="53" y="7"/>
                      <a:pt x="52" y="2"/>
                      <a:pt x="40" y="0"/>
                    </a:cubicBezTo>
                    <a:cubicBezTo>
                      <a:pt x="3" y="2"/>
                      <a:pt x="30" y="3"/>
                      <a:pt x="12" y="7"/>
                    </a:cubicBezTo>
                    <a:close/>
                  </a:path>
                </a:pathLst>
              </a:custGeom>
              <a:solidFill>
                <a:srgbClr val="BF922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73" name="Freeform 174"/>
              <p:cNvSpPr>
                <a:spLocks/>
              </p:cNvSpPr>
              <p:nvPr/>
            </p:nvSpPr>
            <p:spPr bwMode="gray">
              <a:xfrm>
                <a:off x="379" y="1014"/>
                <a:ext cx="53" cy="99"/>
              </a:xfrm>
              <a:custGeom>
                <a:avLst/>
                <a:gdLst>
                  <a:gd name="T0" fmla="*/ 0 w 52"/>
                  <a:gd name="T1" fmla="*/ 12 h 101"/>
                  <a:gd name="T2" fmla="*/ 9 w 52"/>
                  <a:gd name="T3" fmla="*/ 30 h 101"/>
                  <a:gd name="T4" fmla="*/ 16 w 52"/>
                  <a:gd name="T5" fmla="*/ 68 h 101"/>
                  <a:gd name="T6" fmla="*/ 7 w 52"/>
                  <a:gd name="T7" fmla="*/ 90 h 101"/>
                  <a:gd name="T8" fmla="*/ 25 w 52"/>
                  <a:gd name="T9" fmla="*/ 96 h 101"/>
                  <a:gd name="T10" fmla="*/ 33 w 52"/>
                  <a:gd name="T11" fmla="*/ 74 h 101"/>
                  <a:gd name="T12" fmla="*/ 34 w 52"/>
                  <a:gd name="T13" fmla="*/ 75 h 101"/>
                  <a:gd name="T14" fmla="*/ 51 w 52"/>
                  <a:gd name="T15" fmla="*/ 75 h 101"/>
                  <a:gd name="T16" fmla="*/ 49 w 52"/>
                  <a:gd name="T17" fmla="*/ 59 h 101"/>
                  <a:gd name="T18" fmla="*/ 51 w 52"/>
                  <a:gd name="T19" fmla="*/ 9 h 101"/>
                  <a:gd name="T20" fmla="*/ 33 w 52"/>
                  <a:gd name="T21" fmla="*/ 11 h 101"/>
                  <a:gd name="T22" fmla="*/ 36 w 52"/>
                  <a:gd name="T23" fmla="*/ 51 h 101"/>
                  <a:gd name="T24" fmla="*/ 27 w 52"/>
                  <a:gd name="T25" fmla="*/ 56 h 101"/>
                  <a:gd name="T26" fmla="*/ 28 w 52"/>
                  <a:gd name="T27" fmla="*/ 18 h 101"/>
                  <a:gd name="T28" fmla="*/ 0 w 52"/>
                  <a:gd name="T29" fmla="*/ 12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01"/>
                  <a:gd name="T47" fmla="*/ 52 w 52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01">
                    <a:moveTo>
                      <a:pt x="0" y="12"/>
                    </a:moveTo>
                    <a:cubicBezTo>
                      <a:pt x="1" y="18"/>
                      <a:pt x="6" y="24"/>
                      <a:pt x="9" y="30"/>
                    </a:cubicBezTo>
                    <a:cubicBezTo>
                      <a:pt x="12" y="39"/>
                      <a:pt x="16" y="58"/>
                      <a:pt x="16" y="68"/>
                    </a:cubicBezTo>
                    <a:cubicBezTo>
                      <a:pt x="15" y="78"/>
                      <a:pt x="13" y="82"/>
                      <a:pt x="7" y="90"/>
                    </a:cubicBezTo>
                    <a:cubicBezTo>
                      <a:pt x="11" y="101"/>
                      <a:pt x="13" y="98"/>
                      <a:pt x="25" y="96"/>
                    </a:cubicBezTo>
                    <a:cubicBezTo>
                      <a:pt x="30" y="86"/>
                      <a:pt x="24" y="81"/>
                      <a:pt x="33" y="74"/>
                    </a:cubicBezTo>
                    <a:cubicBezTo>
                      <a:pt x="35" y="80"/>
                      <a:pt x="30" y="70"/>
                      <a:pt x="34" y="75"/>
                    </a:cubicBezTo>
                    <a:cubicBezTo>
                      <a:pt x="41" y="74"/>
                      <a:pt x="48" y="81"/>
                      <a:pt x="51" y="75"/>
                    </a:cubicBezTo>
                    <a:cubicBezTo>
                      <a:pt x="52" y="69"/>
                      <a:pt x="52" y="65"/>
                      <a:pt x="49" y="59"/>
                    </a:cubicBezTo>
                    <a:cubicBezTo>
                      <a:pt x="47" y="42"/>
                      <a:pt x="50" y="26"/>
                      <a:pt x="51" y="9"/>
                    </a:cubicBezTo>
                    <a:cubicBezTo>
                      <a:pt x="44" y="8"/>
                      <a:pt x="39" y="8"/>
                      <a:pt x="33" y="11"/>
                    </a:cubicBezTo>
                    <a:cubicBezTo>
                      <a:pt x="28" y="21"/>
                      <a:pt x="33" y="40"/>
                      <a:pt x="36" y="51"/>
                    </a:cubicBezTo>
                    <a:cubicBezTo>
                      <a:pt x="33" y="78"/>
                      <a:pt x="30" y="63"/>
                      <a:pt x="27" y="56"/>
                    </a:cubicBezTo>
                    <a:cubicBezTo>
                      <a:pt x="29" y="45"/>
                      <a:pt x="32" y="29"/>
                      <a:pt x="28" y="18"/>
                    </a:cubicBezTo>
                    <a:cubicBezTo>
                      <a:pt x="26" y="7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rgbClr val="E9C89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77" name="Freeform 175"/>
              <p:cNvSpPr>
                <a:spLocks/>
              </p:cNvSpPr>
              <p:nvPr/>
            </p:nvSpPr>
            <p:spPr bwMode="gray">
              <a:xfrm>
                <a:off x="383" y="1083"/>
                <a:ext cx="28" cy="35"/>
              </a:xfrm>
              <a:custGeom>
                <a:avLst/>
                <a:gdLst>
                  <a:gd name="T0" fmla="*/ 7 w 28"/>
                  <a:gd name="T1" fmla="*/ 13 h 35"/>
                  <a:gd name="T2" fmla="*/ 27 w 28"/>
                  <a:gd name="T3" fmla="*/ 2 h 35"/>
                  <a:gd name="T4" fmla="*/ 27 w 28"/>
                  <a:gd name="T5" fmla="*/ 11 h 35"/>
                  <a:gd name="T6" fmla="*/ 7 w 28"/>
                  <a:gd name="T7" fmla="*/ 35 h 35"/>
                  <a:gd name="T8" fmla="*/ 7 w 28"/>
                  <a:gd name="T9" fmla="*/ 1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5"/>
                  <a:gd name="T17" fmla="*/ 28 w 2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5">
                    <a:moveTo>
                      <a:pt x="7" y="13"/>
                    </a:moveTo>
                    <a:cubicBezTo>
                      <a:pt x="11" y="21"/>
                      <a:pt x="22" y="14"/>
                      <a:pt x="27" y="2"/>
                    </a:cubicBezTo>
                    <a:cubicBezTo>
                      <a:pt x="28" y="0"/>
                      <a:pt x="27" y="9"/>
                      <a:pt x="27" y="11"/>
                    </a:cubicBezTo>
                    <a:cubicBezTo>
                      <a:pt x="27" y="26"/>
                      <a:pt x="22" y="33"/>
                      <a:pt x="7" y="35"/>
                    </a:cubicBezTo>
                    <a:cubicBezTo>
                      <a:pt x="0" y="26"/>
                      <a:pt x="1" y="23"/>
                      <a:pt x="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3" name="Freeform 176"/>
              <p:cNvSpPr>
                <a:spLocks/>
              </p:cNvSpPr>
              <p:nvPr/>
            </p:nvSpPr>
            <p:spPr bwMode="gray">
              <a:xfrm>
                <a:off x="411" y="1073"/>
                <a:ext cx="21" cy="31"/>
              </a:xfrm>
              <a:custGeom>
                <a:avLst/>
                <a:gdLst>
                  <a:gd name="T0" fmla="*/ 15 w 21"/>
                  <a:gd name="T1" fmla="*/ 0 h 31"/>
                  <a:gd name="T2" fmla="*/ 0 w 21"/>
                  <a:gd name="T3" fmla="*/ 7 h 31"/>
                  <a:gd name="T4" fmla="*/ 15 w 21"/>
                  <a:gd name="T5" fmla="*/ 25 h 31"/>
                  <a:gd name="T6" fmla="*/ 15 w 2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1"/>
                  <a:gd name="T14" fmla="*/ 21 w 21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1">
                    <a:moveTo>
                      <a:pt x="15" y="0"/>
                    </a:moveTo>
                    <a:cubicBezTo>
                      <a:pt x="8" y="10"/>
                      <a:pt x="9" y="7"/>
                      <a:pt x="0" y="7"/>
                    </a:cubicBezTo>
                    <a:cubicBezTo>
                      <a:pt x="2" y="25"/>
                      <a:pt x="5" y="31"/>
                      <a:pt x="15" y="25"/>
                    </a:cubicBezTo>
                    <a:cubicBezTo>
                      <a:pt x="18" y="23"/>
                      <a:pt x="21" y="10"/>
                      <a:pt x="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4" name="Freeform 177"/>
              <p:cNvSpPr>
                <a:spLocks/>
              </p:cNvSpPr>
              <p:nvPr/>
            </p:nvSpPr>
            <p:spPr bwMode="gray">
              <a:xfrm>
                <a:off x="380" y="1028"/>
                <a:ext cx="43" cy="27"/>
              </a:xfrm>
              <a:custGeom>
                <a:avLst/>
                <a:gdLst>
                  <a:gd name="T0" fmla="*/ 0 w 46"/>
                  <a:gd name="T1" fmla="*/ 3 h 32"/>
                  <a:gd name="T2" fmla="*/ 34 w 46"/>
                  <a:gd name="T3" fmla="*/ 3 h 32"/>
                  <a:gd name="T4" fmla="*/ 29 w 46"/>
                  <a:gd name="T5" fmla="*/ 5 h 32"/>
                  <a:gd name="T6" fmla="*/ 23 w 46"/>
                  <a:gd name="T7" fmla="*/ 14 h 32"/>
                  <a:gd name="T8" fmla="*/ 20 w 46"/>
                  <a:gd name="T9" fmla="*/ 12 h 32"/>
                  <a:gd name="T10" fmla="*/ 21 w 46"/>
                  <a:gd name="T11" fmla="*/ 9 h 32"/>
                  <a:gd name="T12" fmla="*/ 11 w 46"/>
                  <a:gd name="T13" fmla="*/ 3 h 32"/>
                  <a:gd name="T14" fmla="*/ 8 w 46"/>
                  <a:gd name="T15" fmla="*/ 9 h 32"/>
                  <a:gd name="T16" fmla="*/ 0 w 46"/>
                  <a:gd name="T17" fmla="*/ 3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32"/>
                  <a:gd name="T29" fmla="*/ 46 w 46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32">
                    <a:moveTo>
                      <a:pt x="0" y="6"/>
                    </a:moveTo>
                    <a:cubicBezTo>
                      <a:pt x="13" y="0"/>
                      <a:pt x="31" y="4"/>
                      <a:pt x="45" y="6"/>
                    </a:cubicBezTo>
                    <a:cubicBezTo>
                      <a:pt x="41" y="25"/>
                      <a:pt x="46" y="11"/>
                      <a:pt x="37" y="9"/>
                    </a:cubicBezTo>
                    <a:cubicBezTo>
                      <a:pt x="33" y="14"/>
                      <a:pt x="31" y="27"/>
                      <a:pt x="31" y="27"/>
                    </a:cubicBezTo>
                    <a:cubicBezTo>
                      <a:pt x="29" y="8"/>
                      <a:pt x="31" y="11"/>
                      <a:pt x="25" y="22"/>
                    </a:cubicBezTo>
                    <a:cubicBezTo>
                      <a:pt x="25" y="22"/>
                      <a:pt x="26" y="19"/>
                      <a:pt x="27" y="18"/>
                    </a:cubicBezTo>
                    <a:cubicBezTo>
                      <a:pt x="24" y="10"/>
                      <a:pt x="24" y="7"/>
                      <a:pt x="15" y="6"/>
                    </a:cubicBezTo>
                    <a:cubicBezTo>
                      <a:pt x="6" y="8"/>
                      <a:pt x="9" y="11"/>
                      <a:pt x="12" y="18"/>
                    </a:cubicBezTo>
                    <a:cubicBezTo>
                      <a:pt x="8" y="32"/>
                      <a:pt x="10" y="13"/>
                      <a:pt x="0" y="6"/>
                    </a:cubicBezTo>
                    <a:close/>
                  </a:path>
                </a:pathLst>
              </a:custGeom>
              <a:solidFill>
                <a:srgbClr val="DDB27D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5" name="Freeform 178"/>
              <p:cNvSpPr>
                <a:spLocks/>
              </p:cNvSpPr>
              <p:nvPr/>
            </p:nvSpPr>
            <p:spPr bwMode="gray">
              <a:xfrm>
                <a:off x="341" y="824"/>
                <a:ext cx="128" cy="219"/>
              </a:xfrm>
              <a:custGeom>
                <a:avLst/>
                <a:gdLst>
                  <a:gd name="T0" fmla="*/ 59 w 128"/>
                  <a:gd name="T1" fmla="*/ 0 h 217"/>
                  <a:gd name="T2" fmla="*/ 48 w 128"/>
                  <a:gd name="T3" fmla="*/ 10 h 217"/>
                  <a:gd name="T4" fmla="*/ 27 w 128"/>
                  <a:gd name="T5" fmla="*/ 16 h 217"/>
                  <a:gd name="T6" fmla="*/ 18 w 128"/>
                  <a:gd name="T7" fmla="*/ 28 h 217"/>
                  <a:gd name="T8" fmla="*/ 12 w 128"/>
                  <a:gd name="T9" fmla="*/ 46 h 217"/>
                  <a:gd name="T10" fmla="*/ 0 w 128"/>
                  <a:gd name="T11" fmla="*/ 81 h 217"/>
                  <a:gd name="T12" fmla="*/ 23 w 128"/>
                  <a:gd name="T13" fmla="*/ 106 h 217"/>
                  <a:gd name="T14" fmla="*/ 21 w 128"/>
                  <a:gd name="T15" fmla="*/ 138 h 217"/>
                  <a:gd name="T16" fmla="*/ 23 w 128"/>
                  <a:gd name="T17" fmla="*/ 202 h 217"/>
                  <a:gd name="T18" fmla="*/ 66 w 128"/>
                  <a:gd name="T19" fmla="*/ 207 h 217"/>
                  <a:gd name="T20" fmla="*/ 101 w 128"/>
                  <a:gd name="T21" fmla="*/ 195 h 217"/>
                  <a:gd name="T22" fmla="*/ 99 w 128"/>
                  <a:gd name="T23" fmla="*/ 145 h 217"/>
                  <a:gd name="T24" fmla="*/ 101 w 128"/>
                  <a:gd name="T25" fmla="*/ 109 h 217"/>
                  <a:gd name="T26" fmla="*/ 125 w 128"/>
                  <a:gd name="T27" fmla="*/ 81 h 217"/>
                  <a:gd name="T28" fmla="*/ 113 w 128"/>
                  <a:gd name="T29" fmla="*/ 18 h 217"/>
                  <a:gd name="T30" fmla="*/ 93 w 128"/>
                  <a:gd name="T31" fmla="*/ 12 h 217"/>
                  <a:gd name="T32" fmla="*/ 75 w 128"/>
                  <a:gd name="T33" fmla="*/ 4 h 217"/>
                  <a:gd name="T34" fmla="*/ 59 w 128"/>
                  <a:gd name="T35" fmla="*/ 0 h 2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217"/>
                  <a:gd name="T56" fmla="*/ 128 w 128"/>
                  <a:gd name="T57" fmla="*/ 217 h 2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217">
                    <a:moveTo>
                      <a:pt x="59" y="0"/>
                    </a:moveTo>
                    <a:cubicBezTo>
                      <a:pt x="56" y="7"/>
                      <a:pt x="56" y="9"/>
                      <a:pt x="48" y="10"/>
                    </a:cubicBezTo>
                    <a:cubicBezTo>
                      <a:pt x="41" y="16"/>
                      <a:pt x="37" y="15"/>
                      <a:pt x="27" y="16"/>
                    </a:cubicBezTo>
                    <a:cubicBezTo>
                      <a:pt x="22" y="20"/>
                      <a:pt x="21" y="23"/>
                      <a:pt x="18" y="28"/>
                    </a:cubicBezTo>
                    <a:cubicBezTo>
                      <a:pt x="17" y="34"/>
                      <a:pt x="15" y="40"/>
                      <a:pt x="12" y="46"/>
                    </a:cubicBezTo>
                    <a:cubicBezTo>
                      <a:pt x="10" y="58"/>
                      <a:pt x="6" y="71"/>
                      <a:pt x="0" y="81"/>
                    </a:cubicBezTo>
                    <a:cubicBezTo>
                      <a:pt x="6" y="94"/>
                      <a:pt x="12" y="98"/>
                      <a:pt x="23" y="106"/>
                    </a:cubicBezTo>
                    <a:cubicBezTo>
                      <a:pt x="20" y="115"/>
                      <a:pt x="24" y="127"/>
                      <a:pt x="21" y="138"/>
                    </a:cubicBezTo>
                    <a:cubicBezTo>
                      <a:pt x="19" y="159"/>
                      <a:pt x="13" y="181"/>
                      <a:pt x="23" y="202"/>
                    </a:cubicBezTo>
                    <a:cubicBezTo>
                      <a:pt x="26" y="217"/>
                      <a:pt x="60" y="207"/>
                      <a:pt x="66" y="207"/>
                    </a:cubicBezTo>
                    <a:cubicBezTo>
                      <a:pt x="112" y="204"/>
                      <a:pt x="92" y="214"/>
                      <a:pt x="101" y="195"/>
                    </a:cubicBezTo>
                    <a:cubicBezTo>
                      <a:pt x="104" y="178"/>
                      <a:pt x="104" y="161"/>
                      <a:pt x="99" y="145"/>
                    </a:cubicBezTo>
                    <a:cubicBezTo>
                      <a:pt x="100" y="136"/>
                      <a:pt x="97" y="118"/>
                      <a:pt x="101" y="109"/>
                    </a:cubicBezTo>
                    <a:cubicBezTo>
                      <a:pt x="104" y="100"/>
                      <a:pt x="101" y="99"/>
                      <a:pt x="125" y="81"/>
                    </a:cubicBezTo>
                    <a:cubicBezTo>
                      <a:pt x="128" y="73"/>
                      <a:pt x="123" y="34"/>
                      <a:pt x="113" y="18"/>
                    </a:cubicBezTo>
                    <a:cubicBezTo>
                      <a:pt x="109" y="12"/>
                      <a:pt x="101" y="14"/>
                      <a:pt x="93" y="12"/>
                    </a:cubicBezTo>
                    <a:cubicBezTo>
                      <a:pt x="88" y="9"/>
                      <a:pt x="81" y="6"/>
                      <a:pt x="75" y="4"/>
                    </a:cubicBezTo>
                    <a:cubicBezTo>
                      <a:pt x="72" y="3"/>
                      <a:pt x="59" y="3"/>
                      <a:pt x="59" y="0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6" name="Freeform 179"/>
              <p:cNvSpPr>
                <a:spLocks/>
              </p:cNvSpPr>
              <p:nvPr/>
            </p:nvSpPr>
            <p:spPr bwMode="gray">
              <a:xfrm>
                <a:off x="380" y="797"/>
                <a:ext cx="34" cy="46"/>
              </a:xfrm>
              <a:custGeom>
                <a:avLst/>
                <a:gdLst>
                  <a:gd name="T0" fmla="*/ 7 w 34"/>
                  <a:gd name="T1" fmla="*/ 1 h 46"/>
                  <a:gd name="T2" fmla="*/ 18 w 34"/>
                  <a:gd name="T3" fmla="*/ 46 h 46"/>
                  <a:gd name="T4" fmla="*/ 34 w 34"/>
                  <a:gd name="T5" fmla="*/ 31 h 46"/>
                  <a:gd name="T6" fmla="*/ 24 w 34"/>
                  <a:gd name="T7" fmla="*/ 16 h 46"/>
                  <a:gd name="T8" fmla="*/ 12 w 34"/>
                  <a:gd name="T9" fmla="*/ 6 h 46"/>
                  <a:gd name="T10" fmla="*/ 7 w 34"/>
                  <a:gd name="T11" fmla="*/ 1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6"/>
                  <a:gd name="T20" fmla="*/ 34 w 34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6">
                    <a:moveTo>
                      <a:pt x="7" y="1"/>
                    </a:moveTo>
                    <a:cubicBezTo>
                      <a:pt x="6" y="15"/>
                      <a:pt x="0" y="42"/>
                      <a:pt x="18" y="46"/>
                    </a:cubicBezTo>
                    <a:cubicBezTo>
                      <a:pt x="27" y="45"/>
                      <a:pt x="29" y="39"/>
                      <a:pt x="34" y="31"/>
                    </a:cubicBezTo>
                    <a:cubicBezTo>
                      <a:pt x="33" y="20"/>
                      <a:pt x="33" y="21"/>
                      <a:pt x="24" y="16"/>
                    </a:cubicBezTo>
                    <a:cubicBezTo>
                      <a:pt x="20" y="7"/>
                      <a:pt x="24" y="7"/>
                      <a:pt x="12" y="6"/>
                    </a:cubicBezTo>
                    <a:cubicBezTo>
                      <a:pt x="9" y="0"/>
                      <a:pt x="11" y="1"/>
                      <a:pt x="7" y="1"/>
                    </a:cubicBezTo>
                    <a:close/>
                  </a:path>
                </a:pathLst>
              </a:custGeom>
              <a:solidFill>
                <a:srgbClr val="E9C89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7" name="Freeform 180"/>
              <p:cNvSpPr>
                <a:spLocks/>
              </p:cNvSpPr>
              <p:nvPr/>
            </p:nvSpPr>
            <p:spPr bwMode="gray">
              <a:xfrm>
                <a:off x="387" y="837"/>
                <a:ext cx="32" cy="54"/>
              </a:xfrm>
              <a:custGeom>
                <a:avLst/>
                <a:gdLst>
                  <a:gd name="T0" fmla="*/ 24 w 30"/>
                  <a:gd name="T1" fmla="*/ 0 h 54"/>
                  <a:gd name="T2" fmla="*/ 13 w 30"/>
                  <a:gd name="T3" fmla="*/ 7 h 54"/>
                  <a:gd name="T4" fmla="*/ 3 w 30"/>
                  <a:gd name="T5" fmla="*/ 3 h 54"/>
                  <a:gd name="T6" fmla="*/ 9 w 30"/>
                  <a:gd name="T7" fmla="*/ 19 h 54"/>
                  <a:gd name="T8" fmla="*/ 15 w 30"/>
                  <a:gd name="T9" fmla="*/ 54 h 54"/>
                  <a:gd name="T10" fmla="*/ 27 w 30"/>
                  <a:gd name="T11" fmla="*/ 7 h 54"/>
                  <a:gd name="T12" fmla="*/ 24 w 30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54"/>
                  <a:gd name="T23" fmla="*/ 30 w 3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54">
                    <a:moveTo>
                      <a:pt x="24" y="0"/>
                    </a:moveTo>
                    <a:cubicBezTo>
                      <a:pt x="21" y="6"/>
                      <a:pt x="19" y="6"/>
                      <a:pt x="13" y="7"/>
                    </a:cubicBezTo>
                    <a:cubicBezTo>
                      <a:pt x="9" y="6"/>
                      <a:pt x="5" y="0"/>
                      <a:pt x="3" y="3"/>
                    </a:cubicBezTo>
                    <a:cubicBezTo>
                      <a:pt x="0" y="7"/>
                      <a:pt x="7" y="16"/>
                      <a:pt x="9" y="19"/>
                    </a:cubicBezTo>
                    <a:cubicBezTo>
                      <a:pt x="11" y="31"/>
                      <a:pt x="14" y="42"/>
                      <a:pt x="15" y="54"/>
                    </a:cubicBezTo>
                    <a:cubicBezTo>
                      <a:pt x="16" y="38"/>
                      <a:pt x="19" y="21"/>
                      <a:pt x="27" y="7"/>
                    </a:cubicBezTo>
                    <a:cubicBezTo>
                      <a:pt x="28" y="0"/>
                      <a:pt x="30" y="1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8" name="Freeform 181"/>
              <p:cNvSpPr>
                <a:spLocks/>
              </p:cNvSpPr>
              <p:nvPr/>
            </p:nvSpPr>
            <p:spPr bwMode="gray">
              <a:xfrm>
                <a:off x="376" y="911"/>
                <a:ext cx="62" cy="25"/>
              </a:xfrm>
              <a:custGeom>
                <a:avLst/>
                <a:gdLst>
                  <a:gd name="T0" fmla="*/ 5 w 62"/>
                  <a:gd name="T1" fmla="*/ 1 h 23"/>
                  <a:gd name="T2" fmla="*/ 23 w 62"/>
                  <a:gd name="T3" fmla="*/ 4 h 23"/>
                  <a:gd name="T4" fmla="*/ 32 w 62"/>
                  <a:gd name="T5" fmla="*/ 16 h 23"/>
                  <a:gd name="T6" fmla="*/ 47 w 62"/>
                  <a:gd name="T7" fmla="*/ 12 h 23"/>
                  <a:gd name="T8" fmla="*/ 55 w 62"/>
                  <a:gd name="T9" fmla="*/ 0 h 23"/>
                  <a:gd name="T10" fmla="*/ 53 w 62"/>
                  <a:gd name="T11" fmla="*/ 21 h 23"/>
                  <a:gd name="T12" fmla="*/ 19 w 62"/>
                  <a:gd name="T13" fmla="*/ 22 h 23"/>
                  <a:gd name="T14" fmla="*/ 2 w 62"/>
                  <a:gd name="T15" fmla="*/ 16 h 23"/>
                  <a:gd name="T16" fmla="*/ 5 w 62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23"/>
                  <a:gd name="T29" fmla="*/ 62 w 6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23">
                    <a:moveTo>
                      <a:pt x="5" y="1"/>
                    </a:moveTo>
                    <a:cubicBezTo>
                      <a:pt x="11" y="3"/>
                      <a:pt x="17" y="2"/>
                      <a:pt x="23" y="4"/>
                    </a:cubicBezTo>
                    <a:cubicBezTo>
                      <a:pt x="24" y="4"/>
                      <a:pt x="30" y="14"/>
                      <a:pt x="32" y="16"/>
                    </a:cubicBezTo>
                    <a:cubicBezTo>
                      <a:pt x="37" y="15"/>
                      <a:pt x="42" y="13"/>
                      <a:pt x="47" y="12"/>
                    </a:cubicBezTo>
                    <a:cubicBezTo>
                      <a:pt x="50" y="5"/>
                      <a:pt x="47" y="2"/>
                      <a:pt x="55" y="0"/>
                    </a:cubicBezTo>
                    <a:cubicBezTo>
                      <a:pt x="60" y="4"/>
                      <a:pt x="62" y="19"/>
                      <a:pt x="53" y="21"/>
                    </a:cubicBezTo>
                    <a:cubicBezTo>
                      <a:pt x="42" y="23"/>
                      <a:pt x="30" y="22"/>
                      <a:pt x="19" y="22"/>
                    </a:cubicBezTo>
                    <a:cubicBezTo>
                      <a:pt x="11" y="21"/>
                      <a:pt x="9" y="20"/>
                      <a:pt x="2" y="16"/>
                    </a:cubicBezTo>
                    <a:cubicBezTo>
                      <a:pt x="0" y="5"/>
                      <a:pt x="7" y="3"/>
                      <a:pt x="5" y="1"/>
                    </a:cubicBezTo>
                    <a:close/>
                  </a:path>
                </a:pathLst>
              </a:custGeom>
              <a:solidFill>
                <a:srgbClr val="E9C89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09" name="Freeform 182"/>
              <p:cNvSpPr>
                <a:spLocks/>
              </p:cNvSpPr>
              <p:nvPr/>
            </p:nvSpPr>
            <p:spPr bwMode="gray">
              <a:xfrm>
                <a:off x="404" y="915"/>
                <a:ext cx="34" cy="15"/>
              </a:xfrm>
              <a:custGeom>
                <a:avLst/>
                <a:gdLst>
                  <a:gd name="T0" fmla="*/ 3 w 36"/>
                  <a:gd name="T1" fmla="*/ 5 h 15"/>
                  <a:gd name="T2" fmla="*/ 23 w 36"/>
                  <a:gd name="T3" fmla="*/ 3 h 15"/>
                  <a:gd name="T4" fmla="*/ 36 w 36"/>
                  <a:gd name="T5" fmla="*/ 11 h 15"/>
                  <a:gd name="T6" fmla="*/ 20 w 36"/>
                  <a:gd name="T7" fmla="*/ 14 h 15"/>
                  <a:gd name="T8" fmla="*/ 9 w 36"/>
                  <a:gd name="T9" fmla="*/ 12 h 15"/>
                  <a:gd name="T10" fmla="*/ 3 w 36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5"/>
                  <a:gd name="T20" fmla="*/ 36 w 3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5">
                    <a:moveTo>
                      <a:pt x="3" y="5"/>
                    </a:moveTo>
                    <a:cubicBezTo>
                      <a:pt x="12" y="0"/>
                      <a:pt x="13" y="1"/>
                      <a:pt x="23" y="3"/>
                    </a:cubicBezTo>
                    <a:cubicBezTo>
                      <a:pt x="27" y="10"/>
                      <a:pt x="30" y="8"/>
                      <a:pt x="36" y="11"/>
                    </a:cubicBezTo>
                    <a:cubicBezTo>
                      <a:pt x="30" y="15"/>
                      <a:pt x="27" y="12"/>
                      <a:pt x="20" y="14"/>
                    </a:cubicBezTo>
                    <a:cubicBezTo>
                      <a:pt x="16" y="13"/>
                      <a:pt x="13" y="13"/>
                      <a:pt x="9" y="12"/>
                    </a:cubicBezTo>
                    <a:cubicBezTo>
                      <a:pt x="6" y="11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10" name="Freeform 183"/>
              <p:cNvSpPr>
                <a:spLocks/>
              </p:cNvSpPr>
              <p:nvPr/>
            </p:nvSpPr>
            <p:spPr bwMode="gray">
              <a:xfrm>
                <a:off x="415" y="841"/>
                <a:ext cx="33" cy="66"/>
              </a:xfrm>
              <a:custGeom>
                <a:avLst/>
                <a:gdLst>
                  <a:gd name="T0" fmla="*/ 28 w 33"/>
                  <a:gd name="T1" fmla="*/ 13 h 67"/>
                  <a:gd name="T2" fmla="*/ 22 w 33"/>
                  <a:gd name="T3" fmla="*/ 34 h 67"/>
                  <a:gd name="T4" fmla="*/ 30 w 33"/>
                  <a:gd name="T5" fmla="*/ 59 h 67"/>
                  <a:gd name="T6" fmla="*/ 25 w 33"/>
                  <a:gd name="T7" fmla="*/ 62 h 67"/>
                  <a:gd name="T8" fmla="*/ 21 w 33"/>
                  <a:gd name="T9" fmla="*/ 64 h 67"/>
                  <a:gd name="T10" fmla="*/ 16 w 33"/>
                  <a:gd name="T11" fmla="*/ 67 h 67"/>
                  <a:gd name="T12" fmla="*/ 13 w 33"/>
                  <a:gd name="T13" fmla="*/ 56 h 67"/>
                  <a:gd name="T14" fmla="*/ 12 w 33"/>
                  <a:gd name="T15" fmla="*/ 55 h 67"/>
                  <a:gd name="T16" fmla="*/ 24 w 33"/>
                  <a:gd name="T17" fmla="*/ 38 h 67"/>
                  <a:gd name="T18" fmla="*/ 24 w 33"/>
                  <a:gd name="T19" fmla="*/ 22 h 67"/>
                  <a:gd name="T20" fmla="*/ 28 w 33"/>
                  <a:gd name="T21" fmla="*/ 13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67"/>
                  <a:gd name="T35" fmla="*/ 33 w 33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67">
                    <a:moveTo>
                      <a:pt x="28" y="13"/>
                    </a:moveTo>
                    <a:cubicBezTo>
                      <a:pt x="27" y="20"/>
                      <a:pt x="25" y="27"/>
                      <a:pt x="22" y="34"/>
                    </a:cubicBezTo>
                    <a:cubicBezTo>
                      <a:pt x="26" y="42"/>
                      <a:pt x="26" y="51"/>
                      <a:pt x="30" y="59"/>
                    </a:cubicBezTo>
                    <a:cubicBezTo>
                      <a:pt x="28" y="60"/>
                      <a:pt x="27" y="61"/>
                      <a:pt x="25" y="62"/>
                    </a:cubicBezTo>
                    <a:cubicBezTo>
                      <a:pt x="24" y="63"/>
                      <a:pt x="22" y="63"/>
                      <a:pt x="21" y="64"/>
                    </a:cubicBezTo>
                    <a:cubicBezTo>
                      <a:pt x="19" y="65"/>
                      <a:pt x="16" y="67"/>
                      <a:pt x="16" y="67"/>
                    </a:cubicBezTo>
                    <a:cubicBezTo>
                      <a:pt x="23" y="55"/>
                      <a:pt x="21" y="58"/>
                      <a:pt x="13" y="56"/>
                    </a:cubicBezTo>
                    <a:cubicBezTo>
                      <a:pt x="3" y="61"/>
                      <a:pt x="0" y="57"/>
                      <a:pt x="12" y="55"/>
                    </a:cubicBezTo>
                    <a:cubicBezTo>
                      <a:pt x="18" y="51"/>
                      <a:pt x="21" y="45"/>
                      <a:pt x="24" y="38"/>
                    </a:cubicBezTo>
                    <a:cubicBezTo>
                      <a:pt x="22" y="31"/>
                      <a:pt x="20" y="28"/>
                      <a:pt x="24" y="22"/>
                    </a:cubicBezTo>
                    <a:cubicBezTo>
                      <a:pt x="25" y="19"/>
                      <a:pt x="33" y="0"/>
                      <a:pt x="28" y="13"/>
                    </a:cubicBezTo>
                    <a:close/>
                  </a:path>
                </a:pathLst>
              </a:custGeom>
              <a:solidFill>
                <a:srgbClr val="42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11" name="Freeform 185"/>
              <p:cNvSpPr>
                <a:spLocks/>
              </p:cNvSpPr>
              <p:nvPr/>
            </p:nvSpPr>
            <p:spPr bwMode="gray">
              <a:xfrm>
                <a:off x="362" y="920"/>
                <a:ext cx="20" cy="67"/>
              </a:xfrm>
              <a:custGeom>
                <a:avLst/>
                <a:gdLst>
                  <a:gd name="T0" fmla="*/ 0 w 20"/>
                  <a:gd name="T1" fmla="*/ 6 h 67"/>
                  <a:gd name="T2" fmla="*/ 15 w 20"/>
                  <a:gd name="T3" fmla="*/ 0 h 67"/>
                  <a:gd name="T4" fmla="*/ 20 w 20"/>
                  <a:gd name="T5" fmla="*/ 15 h 67"/>
                  <a:gd name="T6" fmla="*/ 6 w 20"/>
                  <a:gd name="T7" fmla="*/ 21 h 67"/>
                  <a:gd name="T8" fmla="*/ 9 w 20"/>
                  <a:gd name="T9" fmla="*/ 45 h 67"/>
                  <a:gd name="T10" fmla="*/ 6 w 20"/>
                  <a:gd name="T11" fmla="*/ 54 h 67"/>
                  <a:gd name="T12" fmla="*/ 2 w 20"/>
                  <a:gd name="T13" fmla="*/ 37 h 67"/>
                  <a:gd name="T14" fmla="*/ 0 w 20"/>
                  <a:gd name="T15" fmla="*/ 6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67"/>
                  <a:gd name="T26" fmla="*/ 20 w 20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67">
                    <a:moveTo>
                      <a:pt x="0" y="6"/>
                    </a:moveTo>
                    <a:cubicBezTo>
                      <a:pt x="10" y="8"/>
                      <a:pt x="8" y="9"/>
                      <a:pt x="15" y="0"/>
                    </a:cubicBezTo>
                    <a:cubicBezTo>
                      <a:pt x="17" y="5"/>
                      <a:pt x="18" y="10"/>
                      <a:pt x="20" y="15"/>
                    </a:cubicBezTo>
                    <a:cubicBezTo>
                      <a:pt x="15" y="15"/>
                      <a:pt x="6" y="13"/>
                      <a:pt x="6" y="21"/>
                    </a:cubicBezTo>
                    <a:cubicBezTo>
                      <a:pt x="6" y="29"/>
                      <a:pt x="9" y="45"/>
                      <a:pt x="9" y="45"/>
                    </a:cubicBezTo>
                    <a:cubicBezTo>
                      <a:pt x="8" y="58"/>
                      <a:pt x="9" y="67"/>
                      <a:pt x="6" y="54"/>
                    </a:cubicBezTo>
                    <a:cubicBezTo>
                      <a:pt x="4" y="48"/>
                      <a:pt x="3" y="43"/>
                      <a:pt x="2" y="37"/>
                    </a:cubicBezTo>
                    <a:cubicBezTo>
                      <a:pt x="3" y="26"/>
                      <a:pt x="0" y="17"/>
                      <a:pt x="0" y="6"/>
                    </a:cubicBezTo>
                    <a:close/>
                  </a:path>
                </a:pathLst>
              </a:custGeom>
              <a:solidFill>
                <a:srgbClr val="5A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21" name="Freeform 186"/>
              <p:cNvSpPr>
                <a:spLocks/>
              </p:cNvSpPr>
              <p:nvPr/>
            </p:nvSpPr>
            <p:spPr bwMode="gray">
              <a:xfrm>
                <a:off x="415" y="925"/>
                <a:ext cx="28" cy="73"/>
              </a:xfrm>
              <a:custGeom>
                <a:avLst/>
                <a:gdLst>
                  <a:gd name="T0" fmla="*/ 27 w 27"/>
                  <a:gd name="T1" fmla="*/ 0 h 74"/>
                  <a:gd name="T2" fmla="*/ 15 w 27"/>
                  <a:gd name="T3" fmla="*/ 9 h 74"/>
                  <a:gd name="T4" fmla="*/ 3 w 27"/>
                  <a:gd name="T5" fmla="*/ 1 h 74"/>
                  <a:gd name="T6" fmla="*/ 12 w 27"/>
                  <a:gd name="T7" fmla="*/ 12 h 74"/>
                  <a:gd name="T8" fmla="*/ 16 w 27"/>
                  <a:gd name="T9" fmla="*/ 37 h 74"/>
                  <a:gd name="T10" fmla="*/ 15 w 27"/>
                  <a:gd name="T11" fmla="*/ 52 h 74"/>
                  <a:gd name="T12" fmla="*/ 13 w 27"/>
                  <a:gd name="T13" fmla="*/ 58 h 74"/>
                  <a:gd name="T14" fmla="*/ 10 w 27"/>
                  <a:gd name="T15" fmla="*/ 72 h 74"/>
                  <a:gd name="T16" fmla="*/ 13 w 27"/>
                  <a:gd name="T17" fmla="*/ 67 h 74"/>
                  <a:gd name="T18" fmla="*/ 18 w 27"/>
                  <a:gd name="T19" fmla="*/ 58 h 74"/>
                  <a:gd name="T20" fmla="*/ 24 w 27"/>
                  <a:gd name="T21" fmla="*/ 25 h 74"/>
                  <a:gd name="T22" fmla="*/ 27 w 2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74"/>
                  <a:gd name="T38" fmla="*/ 27 w 27"/>
                  <a:gd name="T39" fmla="*/ 74 h 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74">
                    <a:moveTo>
                      <a:pt x="27" y="0"/>
                    </a:moveTo>
                    <a:cubicBezTo>
                      <a:pt x="23" y="5"/>
                      <a:pt x="20" y="6"/>
                      <a:pt x="15" y="9"/>
                    </a:cubicBezTo>
                    <a:cubicBezTo>
                      <a:pt x="8" y="6"/>
                      <a:pt x="5" y="9"/>
                      <a:pt x="3" y="1"/>
                    </a:cubicBezTo>
                    <a:cubicBezTo>
                      <a:pt x="0" y="10"/>
                      <a:pt x="4" y="10"/>
                      <a:pt x="12" y="12"/>
                    </a:cubicBezTo>
                    <a:cubicBezTo>
                      <a:pt x="22" y="19"/>
                      <a:pt x="19" y="26"/>
                      <a:pt x="16" y="37"/>
                    </a:cubicBezTo>
                    <a:cubicBezTo>
                      <a:pt x="16" y="42"/>
                      <a:pt x="16" y="47"/>
                      <a:pt x="15" y="52"/>
                    </a:cubicBezTo>
                    <a:cubicBezTo>
                      <a:pt x="15" y="54"/>
                      <a:pt x="13" y="56"/>
                      <a:pt x="13" y="58"/>
                    </a:cubicBezTo>
                    <a:cubicBezTo>
                      <a:pt x="12" y="63"/>
                      <a:pt x="7" y="69"/>
                      <a:pt x="10" y="72"/>
                    </a:cubicBezTo>
                    <a:cubicBezTo>
                      <a:pt x="11" y="73"/>
                      <a:pt x="12" y="69"/>
                      <a:pt x="13" y="67"/>
                    </a:cubicBezTo>
                    <a:cubicBezTo>
                      <a:pt x="20" y="54"/>
                      <a:pt x="9" y="74"/>
                      <a:pt x="18" y="58"/>
                    </a:cubicBezTo>
                    <a:cubicBezTo>
                      <a:pt x="20" y="47"/>
                      <a:pt x="22" y="36"/>
                      <a:pt x="24" y="25"/>
                    </a:cubicBezTo>
                    <a:cubicBezTo>
                      <a:pt x="25" y="8"/>
                      <a:pt x="24" y="16"/>
                      <a:pt x="27" y="0"/>
                    </a:cubicBezTo>
                    <a:close/>
                  </a:path>
                </a:pathLst>
              </a:custGeom>
              <a:solidFill>
                <a:srgbClr val="5A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26" name="Freeform 187"/>
              <p:cNvSpPr>
                <a:spLocks/>
              </p:cNvSpPr>
              <p:nvPr/>
            </p:nvSpPr>
            <p:spPr bwMode="gray">
              <a:xfrm>
                <a:off x="387" y="812"/>
                <a:ext cx="32" cy="12"/>
              </a:xfrm>
              <a:custGeom>
                <a:avLst/>
                <a:gdLst>
                  <a:gd name="T0" fmla="*/ 12 w 31"/>
                  <a:gd name="T1" fmla="*/ 6 h 11"/>
                  <a:gd name="T2" fmla="*/ 9 w 31"/>
                  <a:gd name="T3" fmla="*/ 11 h 11"/>
                  <a:gd name="T4" fmla="*/ 26 w 31"/>
                  <a:gd name="T5" fmla="*/ 11 h 11"/>
                  <a:gd name="T6" fmla="*/ 20 w 31"/>
                  <a:gd name="T7" fmla="*/ 3 h 11"/>
                  <a:gd name="T8" fmla="*/ 12 w 31"/>
                  <a:gd name="T9" fmla="*/ 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1"/>
                  <a:gd name="T17" fmla="*/ 31 w 3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1">
                    <a:moveTo>
                      <a:pt x="12" y="6"/>
                    </a:moveTo>
                    <a:cubicBezTo>
                      <a:pt x="4" y="0"/>
                      <a:pt x="0" y="7"/>
                      <a:pt x="9" y="11"/>
                    </a:cubicBezTo>
                    <a:cubicBezTo>
                      <a:pt x="15" y="1"/>
                      <a:pt x="18" y="6"/>
                      <a:pt x="26" y="11"/>
                    </a:cubicBezTo>
                    <a:cubicBezTo>
                      <a:pt x="31" y="3"/>
                      <a:pt x="26" y="6"/>
                      <a:pt x="20" y="3"/>
                    </a:cubicBezTo>
                    <a:cubicBezTo>
                      <a:pt x="14" y="7"/>
                      <a:pt x="17" y="6"/>
                      <a:pt x="12" y="6"/>
                    </a:cubicBezTo>
                    <a:close/>
                  </a:path>
                </a:pathLst>
              </a:custGeom>
              <a:solidFill>
                <a:srgbClr val="DDB27D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31" name="Freeform 184"/>
              <p:cNvSpPr>
                <a:spLocks/>
              </p:cNvSpPr>
              <p:nvPr/>
            </p:nvSpPr>
            <p:spPr bwMode="gray">
              <a:xfrm flipH="1">
                <a:off x="292" y="848"/>
                <a:ext cx="56" cy="73"/>
              </a:xfrm>
              <a:custGeom>
                <a:avLst/>
                <a:gdLst>
                  <a:gd name="T0" fmla="*/ 128 w 36"/>
                  <a:gd name="T1" fmla="*/ 0 h 62"/>
                  <a:gd name="T2" fmla="*/ 182 w 36"/>
                  <a:gd name="T3" fmla="*/ 29 h 62"/>
                  <a:gd name="T4" fmla="*/ 135 w 36"/>
                  <a:gd name="T5" fmla="*/ 54 h 62"/>
                  <a:gd name="T6" fmla="*/ 199 w 36"/>
                  <a:gd name="T7" fmla="*/ 94 h 62"/>
                  <a:gd name="T8" fmla="*/ 149 w 36"/>
                  <a:gd name="T9" fmla="*/ 100 h 62"/>
                  <a:gd name="T10" fmla="*/ 149 w 36"/>
                  <a:gd name="T11" fmla="*/ 117 h 62"/>
                  <a:gd name="T12" fmla="*/ 75 w 36"/>
                  <a:gd name="T13" fmla="*/ 94 h 62"/>
                  <a:gd name="T14" fmla="*/ 12 w 36"/>
                  <a:gd name="T15" fmla="*/ 99 h 62"/>
                  <a:gd name="T16" fmla="*/ 40 w 36"/>
                  <a:gd name="T17" fmla="*/ 94 h 62"/>
                  <a:gd name="T18" fmla="*/ 96 w 36"/>
                  <a:gd name="T19" fmla="*/ 88 h 62"/>
                  <a:gd name="T20" fmla="*/ 82 w 36"/>
                  <a:gd name="T21" fmla="*/ 84 h 62"/>
                  <a:gd name="T22" fmla="*/ 114 w 36"/>
                  <a:gd name="T23" fmla="*/ 77 h 62"/>
                  <a:gd name="T24" fmla="*/ 148 w 36"/>
                  <a:gd name="T25" fmla="*/ 34 h 62"/>
                  <a:gd name="T26" fmla="*/ 128 w 36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62"/>
                  <a:gd name="T44" fmla="*/ 36 w 36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62">
                    <a:moveTo>
                      <a:pt x="22" y="0"/>
                    </a:moveTo>
                    <a:cubicBezTo>
                      <a:pt x="27" y="7"/>
                      <a:pt x="20" y="17"/>
                      <a:pt x="31" y="15"/>
                    </a:cubicBezTo>
                    <a:cubicBezTo>
                      <a:pt x="29" y="20"/>
                      <a:pt x="26" y="24"/>
                      <a:pt x="23" y="28"/>
                    </a:cubicBezTo>
                    <a:cubicBezTo>
                      <a:pt x="21" y="39"/>
                      <a:pt x="25" y="43"/>
                      <a:pt x="34" y="49"/>
                    </a:cubicBezTo>
                    <a:cubicBezTo>
                      <a:pt x="27" y="52"/>
                      <a:pt x="33" y="49"/>
                      <a:pt x="26" y="52"/>
                    </a:cubicBezTo>
                    <a:cubicBezTo>
                      <a:pt x="29" y="57"/>
                      <a:pt x="36" y="62"/>
                      <a:pt x="26" y="60"/>
                    </a:cubicBezTo>
                    <a:cubicBezTo>
                      <a:pt x="21" y="57"/>
                      <a:pt x="18" y="52"/>
                      <a:pt x="13" y="49"/>
                    </a:cubicBezTo>
                    <a:cubicBezTo>
                      <a:pt x="9" y="50"/>
                      <a:pt x="6" y="51"/>
                      <a:pt x="2" y="51"/>
                    </a:cubicBezTo>
                    <a:cubicBezTo>
                      <a:pt x="0" y="51"/>
                      <a:pt x="5" y="49"/>
                      <a:pt x="7" y="49"/>
                    </a:cubicBezTo>
                    <a:cubicBezTo>
                      <a:pt x="10" y="48"/>
                      <a:pt x="14" y="46"/>
                      <a:pt x="17" y="46"/>
                    </a:cubicBezTo>
                    <a:cubicBezTo>
                      <a:pt x="16" y="44"/>
                      <a:pt x="14" y="45"/>
                      <a:pt x="14" y="43"/>
                    </a:cubicBezTo>
                    <a:cubicBezTo>
                      <a:pt x="20" y="40"/>
                      <a:pt x="18" y="42"/>
                      <a:pt x="19" y="40"/>
                    </a:cubicBezTo>
                    <a:cubicBezTo>
                      <a:pt x="22" y="34"/>
                      <a:pt x="22" y="24"/>
                      <a:pt x="25" y="18"/>
                    </a:cubicBezTo>
                    <a:cubicBezTo>
                      <a:pt x="24" y="14"/>
                      <a:pt x="15" y="0"/>
                      <a:pt x="22" y="0"/>
                    </a:cubicBezTo>
                    <a:close/>
                  </a:path>
                </a:pathLst>
              </a:custGeom>
              <a:solidFill>
                <a:srgbClr val="42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5239" name="Freeform 188"/>
            <p:cNvSpPr>
              <a:spLocks/>
            </p:cNvSpPr>
            <p:nvPr/>
          </p:nvSpPr>
          <p:spPr bwMode="gray">
            <a:xfrm>
              <a:off x="353" y="1068"/>
              <a:ext cx="120" cy="47"/>
            </a:xfrm>
            <a:custGeom>
              <a:avLst/>
              <a:gdLst>
                <a:gd name="T0" fmla="*/ 100 w 121"/>
                <a:gd name="T1" fmla="*/ 8 h 47"/>
                <a:gd name="T2" fmla="*/ 56 w 121"/>
                <a:gd name="T3" fmla="*/ 0 h 47"/>
                <a:gd name="T4" fmla="*/ 0 w 121"/>
                <a:gd name="T5" fmla="*/ 16 h 47"/>
                <a:gd name="T6" fmla="*/ 20 w 121"/>
                <a:gd name="T7" fmla="*/ 24 h 47"/>
                <a:gd name="T8" fmla="*/ 8 w 121"/>
                <a:gd name="T9" fmla="*/ 28 h 47"/>
                <a:gd name="T10" fmla="*/ 28 w 121"/>
                <a:gd name="T11" fmla="*/ 44 h 47"/>
                <a:gd name="T12" fmla="*/ 80 w 121"/>
                <a:gd name="T13" fmla="*/ 44 h 47"/>
                <a:gd name="T14" fmla="*/ 120 w 121"/>
                <a:gd name="T15" fmla="*/ 28 h 47"/>
                <a:gd name="T16" fmla="*/ 100 w 121"/>
                <a:gd name="T17" fmla="*/ 8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47"/>
                <a:gd name="T29" fmla="*/ 121 w 12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47">
                  <a:moveTo>
                    <a:pt x="100" y="8"/>
                  </a:moveTo>
                  <a:cubicBezTo>
                    <a:pt x="85" y="6"/>
                    <a:pt x="71" y="0"/>
                    <a:pt x="56" y="0"/>
                  </a:cubicBezTo>
                  <a:cubicBezTo>
                    <a:pt x="42" y="0"/>
                    <a:pt x="0" y="16"/>
                    <a:pt x="0" y="16"/>
                  </a:cubicBezTo>
                  <a:cubicBezTo>
                    <a:pt x="1" y="20"/>
                    <a:pt x="22" y="20"/>
                    <a:pt x="20" y="24"/>
                  </a:cubicBezTo>
                  <a:cubicBezTo>
                    <a:pt x="18" y="28"/>
                    <a:pt x="9" y="24"/>
                    <a:pt x="8" y="28"/>
                  </a:cubicBezTo>
                  <a:cubicBezTo>
                    <a:pt x="5" y="39"/>
                    <a:pt x="23" y="42"/>
                    <a:pt x="28" y="44"/>
                  </a:cubicBezTo>
                  <a:cubicBezTo>
                    <a:pt x="58" y="36"/>
                    <a:pt x="43" y="47"/>
                    <a:pt x="80" y="44"/>
                  </a:cubicBezTo>
                  <a:cubicBezTo>
                    <a:pt x="84" y="43"/>
                    <a:pt x="118" y="32"/>
                    <a:pt x="120" y="28"/>
                  </a:cubicBezTo>
                  <a:cubicBezTo>
                    <a:pt x="121" y="26"/>
                    <a:pt x="116" y="0"/>
                    <a:pt x="100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CAB07C">
                    <a:alpha val="39998"/>
                  </a:srgbClr>
                </a:gs>
                <a:gs pos="100000">
                  <a:srgbClr val="5D5139">
                    <a:alpha val="1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9"/>
          <p:cNvGrpSpPr>
            <a:grpSpLocks/>
          </p:cNvGrpSpPr>
          <p:nvPr/>
        </p:nvGrpSpPr>
        <p:grpSpPr bwMode="auto">
          <a:xfrm flipH="1">
            <a:off x="3927475" y="4367213"/>
            <a:ext cx="198438" cy="582612"/>
            <a:chOff x="606" y="797"/>
            <a:chExt cx="147" cy="359"/>
          </a:xfrm>
        </p:grpSpPr>
        <p:sp>
          <p:nvSpPr>
            <p:cNvPr id="25244" name="Freeform 190"/>
            <p:cNvSpPr>
              <a:spLocks/>
            </p:cNvSpPr>
            <p:nvPr/>
          </p:nvSpPr>
          <p:spPr bwMode="gray">
            <a:xfrm>
              <a:off x="620" y="1092"/>
              <a:ext cx="133" cy="64"/>
            </a:xfrm>
            <a:custGeom>
              <a:avLst/>
              <a:gdLst>
                <a:gd name="T0" fmla="*/ 107 w 133"/>
                <a:gd name="T1" fmla="*/ 12 h 64"/>
                <a:gd name="T2" fmla="*/ 52 w 133"/>
                <a:gd name="T3" fmla="*/ 0 h 64"/>
                <a:gd name="T4" fmla="*/ 8 w 133"/>
                <a:gd name="T5" fmla="*/ 35 h 64"/>
                <a:gd name="T6" fmla="*/ 18 w 133"/>
                <a:gd name="T7" fmla="*/ 64 h 64"/>
                <a:gd name="T8" fmla="*/ 117 w 133"/>
                <a:gd name="T9" fmla="*/ 47 h 64"/>
                <a:gd name="T10" fmla="*/ 132 w 133"/>
                <a:gd name="T11" fmla="*/ 41 h 64"/>
                <a:gd name="T12" fmla="*/ 107 w 133"/>
                <a:gd name="T13" fmla="*/ 1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64"/>
                <a:gd name="T23" fmla="*/ 133 w 13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64">
                  <a:moveTo>
                    <a:pt x="107" y="12"/>
                  </a:moveTo>
                  <a:cubicBezTo>
                    <a:pt x="88" y="9"/>
                    <a:pt x="71" y="0"/>
                    <a:pt x="52" y="0"/>
                  </a:cubicBezTo>
                  <a:cubicBezTo>
                    <a:pt x="36" y="4"/>
                    <a:pt x="14" y="24"/>
                    <a:pt x="8" y="35"/>
                  </a:cubicBezTo>
                  <a:cubicBezTo>
                    <a:pt x="10" y="43"/>
                    <a:pt x="0" y="62"/>
                    <a:pt x="18" y="64"/>
                  </a:cubicBezTo>
                  <a:cubicBezTo>
                    <a:pt x="55" y="52"/>
                    <a:pt x="71" y="51"/>
                    <a:pt x="117" y="47"/>
                  </a:cubicBezTo>
                  <a:cubicBezTo>
                    <a:pt x="122" y="45"/>
                    <a:pt x="129" y="47"/>
                    <a:pt x="132" y="41"/>
                  </a:cubicBezTo>
                  <a:cubicBezTo>
                    <a:pt x="133" y="38"/>
                    <a:pt x="127" y="0"/>
                    <a:pt x="10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AB07C">
                    <a:alpha val="39998"/>
                  </a:srgbClr>
                </a:gs>
                <a:gs pos="100000">
                  <a:srgbClr val="5D5139">
                    <a:alpha val="1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" name="Group 191"/>
            <p:cNvGrpSpPr>
              <a:grpSpLocks/>
            </p:cNvGrpSpPr>
            <p:nvPr/>
          </p:nvGrpSpPr>
          <p:grpSpPr bwMode="auto">
            <a:xfrm>
              <a:off x="606" y="797"/>
              <a:ext cx="138" cy="345"/>
              <a:chOff x="606" y="797"/>
              <a:chExt cx="138" cy="345"/>
            </a:xfrm>
          </p:grpSpPr>
          <p:sp>
            <p:nvSpPr>
              <p:cNvPr id="99712" name="Freeform 192"/>
              <p:cNvSpPr>
                <a:spLocks/>
              </p:cNvSpPr>
              <p:nvPr/>
            </p:nvSpPr>
            <p:spPr bwMode="gray">
              <a:xfrm>
                <a:off x="651" y="1031"/>
                <a:ext cx="76" cy="112"/>
              </a:xfrm>
              <a:custGeom>
                <a:avLst/>
                <a:gdLst>
                  <a:gd name="T0" fmla="*/ 7 w 78"/>
                  <a:gd name="T1" fmla="*/ 89 h 110"/>
                  <a:gd name="T2" fmla="*/ 10 w 78"/>
                  <a:gd name="T3" fmla="*/ 110 h 110"/>
                  <a:gd name="T4" fmla="*/ 25 w 78"/>
                  <a:gd name="T5" fmla="*/ 105 h 110"/>
                  <a:gd name="T6" fmla="*/ 30 w 78"/>
                  <a:gd name="T7" fmla="*/ 92 h 110"/>
                  <a:gd name="T8" fmla="*/ 25 w 78"/>
                  <a:gd name="T9" fmla="*/ 77 h 110"/>
                  <a:gd name="T10" fmla="*/ 30 w 78"/>
                  <a:gd name="T11" fmla="*/ 17 h 110"/>
                  <a:gd name="T12" fmla="*/ 42 w 78"/>
                  <a:gd name="T13" fmla="*/ 12 h 110"/>
                  <a:gd name="T14" fmla="*/ 51 w 78"/>
                  <a:gd name="T15" fmla="*/ 35 h 110"/>
                  <a:gd name="T16" fmla="*/ 46 w 78"/>
                  <a:gd name="T17" fmla="*/ 54 h 110"/>
                  <a:gd name="T18" fmla="*/ 66 w 78"/>
                  <a:gd name="T19" fmla="*/ 105 h 110"/>
                  <a:gd name="T20" fmla="*/ 78 w 78"/>
                  <a:gd name="T21" fmla="*/ 98 h 110"/>
                  <a:gd name="T22" fmla="*/ 67 w 78"/>
                  <a:gd name="T23" fmla="*/ 86 h 110"/>
                  <a:gd name="T24" fmla="*/ 64 w 78"/>
                  <a:gd name="T25" fmla="*/ 56 h 110"/>
                  <a:gd name="T26" fmla="*/ 33 w 78"/>
                  <a:gd name="T27" fmla="*/ 0 h 110"/>
                  <a:gd name="T28" fmla="*/ 10 w 78"/>
                  <a:gd name="T29" fmla="*/ 15 h 110"/>
                  <a:gd name="T30" fmla="*/ 9 w 78"/>
                  <a:gd name="T31" fmla="*/ 41 h 110"/>
                  <a:gd name="T32" fmla="*/ 15 w 78"/>
                  <a:gd name="T33" fmla="*/ 74 h 110"/>
                  <a:gd name="T34" fmla="*/ 7 w 78"/>
                  <a:gd name="T35" fmla="*/ 89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8"/>
                  <a:gd name="T55" fmla="*/ 0 h 110"/>
                  <a:gd name="T56" fmla="*/ 78 w 78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8" h="110">
                    <a:moveTo>
                      <a:pt x="7" y="89"/>
                    </a:moveTo>
                    <a:cubicBezTo>
                      <a:pt x="6" y="97"/>
                      <a:pt x="0" y="105"/>
                      <a:pt x="10" y="110"/>
                    </a:cubicBezTo>
                    <a:cubicBezTo>
                      <a:pt x="15" y="108"/>
                      <a:pt x="20" y="107"/>
                      <a:pt x="25" y="105"/>
                    </a:cubicBezTo>
                    <a:cubicBezTo>
                      <a:pt x="27" y="101"/>
                      <a:pt x="28" y="96"/>
                      <a:pt x="30" y="92"/>
                    </a:cubicBezTo>
                    <a:cubicBezTo>
                      <a:pt x="28" y="87"/>
                      <a:pt x="27" y="82"/>
                      <a:pt x="25" y="77"/>
                    </a:cubicBezTo>
                    <a:cubicBezTo>
                      <a:pt x="25" y="69"/>
                      <a:pt x="22" y="33"/>
                      <a:pt x="30" y="17"/>
                    </a:cubicBezTo>
                    <a:cubicBezTo>
                      <a:pt x="32" y="9"/>
                      <a:pt x="35" y="11"/>
                      <a:pt x="42" y="12"/>
                    </a:cubicBezTo>
                    <a:cubicBezTo>
                      <a:pt x="47" y="20"/>
                      <a:pt x="48" y="27"/>
                      <a:pt x="51" y="35"/>
                    </a:cubicBezTo>
                    <a:cubicBezTo>
                      <a:pt x="48" y="41"/>
                      <a:pt x="48" y="48"/>
                      <a:pt x="46" y="54"/>
                    </a:cubicBezTo>
                    <a:cubicBezTo>
                      <a:pt x="47" y="80"/>
                      <a:pt x="40" y="101"/>
                      <a:pt x="66" y="105"/>
                    </a:cubicBezTo>
                    <a:cubicBezTo>
                      <a:pt x="73" y="104"/>
                      <a:pt x="75" y="104"/>
                      <a:pt x="78" y="98"/>
                    </a:cubicBezTo>
                    <a:cubicBezTo>
                      <a:pt x="76" y="91"/>
                      <a:pt x="73" y="90"/>
                      <a:pt x="67" y="86"/>
                    </a:cubicBezTo>
                    <a:cubicBezTo>
                      <a:pt x="61" y="77"/>
                      <a:pt x="63" y="67"/>
                      <a:pt x="64" y="56"/>
                    </a:cubicBezTo>
                    <a:cubicBezTo>
                      <a:pt x="61" y="19"/>
                      <a:pt x="60" y="20"/>
                      <a:pt x="33" y="0"/>
                    </a:cubicBezTo>
                    <a:cubicBezTo>
                      <a:pt x="17" y="2"/>
                      <a:pt x="16" y="2"/>
                      <a:pt x="10" y="15"/>
                    </a:cubicBezTo>
                    <a:cubicBezTo>
                      <a:pt x="8" y="23"/>
                      <a:pt x="10" y="32"/>
                      <a:pt x="9" y="41"/>
                    </a:cubicBezTo>
                    <a:cubicBezTo>
                      <a:pt x="10" y="52"/>
                      <a:pt x="11" y="63"/>
                      <a:pt x="15" y="74"/>
                    </a:cubicBezTo>
                    <a:cubicBezTo>
                      <a:pt x="13" y="82"/>
                      <a:pt x="17" y="95"/>
                      <a:pt x="7" y="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14" name="Freeform 193"/>
              <p:cNvSpPr>
                <a:spLocks/>
              </p:cNvSpPr>
              <p:nvPr/>
            </p:nvSpPr>
            <p:spPr bwMode="gray">
              <a:xfrm>
                <a:off x="606" y="837"/>
                <a:ext cx="134" cy="292"/>
              </a:xfrm>
              <a:custGeom>
                <a:avLst/>
                <a:gdLst>
                  <a:gd name="T0" fmla="*/ 74 w 138"/>
                  <a:gd name="T1" fmla="*/ 0 h 289"/>
                  <a:gd name="T2" fmla="*/ 57 w 138"/>
                  <a:gd name="T3" fmla="*/ 12 h 289"/>
                  <a:gd name="T4" fmla="*/ 24 w 138"/>
                  <a:gd name="T5" fmla="*/ 24 h 289"/>
                  <a:gd name="T6" fmla="*/ 15 w 138"/>
                  <a:gd name="T7" fmla="*/ 36 h 289"/>
                  <a:gd name="T8" fmla="*/ 6 w 138"/>
                  <a:gd name="T9" fmla="*/ 75 h 289"/>
                  <a:gd name="T10" fmla="*/ 11 w 138"/>
                  <a:gd name="T11" fmla="*/ 108 h 289"/>
                  <a:gd name="T12" fmla="*/ 20 w 138"/>
                  <a:gd name="T13" fmla="*/ 118 h 289"/>
                  <a:gd name="T14" fmla="*/ 32 w 138"/>
                  <a:gd name="T15" fmla="*/ 127 h 289"/>
                  <a:gd name="T16" fmla="*/ 35 w 138"/>
                  <a:gd name="T17" fmla="*/ 177 h 289"/>
                  <a:gd name="T18" fmla="*/ 44 w 138"/>
                  <a:gd name="T19" fmla="*/ 234 h 289"/>
                  <a:gd name="T20" fmla="*/ 59 w 138"/>
                  <a:gd name="T21" fmla="*/ 289 h 289"/>
                  <a:gd name="T22" fmla="*/ 74 w 138"/>
                  <a:gd name="T23" fmla="*/ 277 h 289"/>
                  <a:gd name="T24" fmla="*/ 78 w 138"/>
                  <a:gd name="T25" fmla="*/ 214 h 289"/>
                  <a:gd name="T26" fmla="*/ 89 w 138"/>
                  <a:gd name="T27" fmla="*/ 277 h 289"/>
                  <a:gd name="T28" fmla="*/ 99 w 138"/>
                  <a:gd name="T29" fmla="*/ 285 h 289"/>
                  <a:gd name="T30" fmla="*/ 111 w 138"/>
                  <a:gd name="T31" fmla="*/ 277 h 289"/>
                  <a:gd name="T32" fmla="*/ 113 w 138"/>
                  <a:gd name="T33" fmla="*/ 258 h 289"/>
                  <a:gd name="T34" fmla="*/ 111 w 138"/>
                  <a:gd name="T35" fmla="*/ 243 h 289"/>
                  <a:gd name="T36" fmla="*/ 113 w 138"/>
                  <a:gd name="T37" fmla="*/ 160 h 289"/>
                  <a:gd name="T38" fmla="*/ 131 w 138"/>
                  <a:gd name="T39" fmla="*/ 114 h 289"/>
                  <a:gd name="T40" fmla="*/ 138 w 138"/>
                  <a:gd name="T41" fmla="*/ 100 h 289"/>
                  <a:gd name="T42" fmla="*/ 128 w 138"/>
                  <a:gd name="T43" fmla="*/ 28 h 289"/>
                  <a:gd name="T44" fmla="*/ 120 w 138"/>
                  <a:gd name="T45" fmla="*/ 21 h 289"/>
                  <a:gd name="T46" fmla="*/ 96 w 138"/>
                  <a:gd name="T47" fmla="*/ 15 h 289"/>
                  <a:gd name="T48" fmla="*/ 83 w 138"/>
                  <a:gd name="T49" fmla="*/ 6 h 289"/>
                  <a:gd name="T50" fmla="*/ 74 w 138"/>
                  <a:gd name="T51" fmla="*/ 0 h 2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289"/>
                  <a:gd name="T80" fmla="*/ 138 w 138"/>
                  <a:gd name="T81" fmla="*/ 289 h 2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289">
                    <a:moveTo>
                      <a:pt x="74" y="0"/>
                    </a:moveTo>
                    <a:cubicBezTo>
                      <a:pt x="68" y="1"/>
                      <a:pt x="66" y="3"/>
                      <a:pt x="57" y="12"/>
                    </a:cubicBezTo>
                    <a:cubicBezTo>
                      <a:pt x="45" y="18"/>
                      <a:pt x="37" y="20"/>
                      <a:pt x="24" y="24"/>
                    </a:cubicBezTo>
                    <a:cubicBezTo>
                      <a:pt x="19" y="28"/>
                      <a:pt x="17" y="30"/>
                      <a:pt x="15" y="36"/>
                    </a:cubicBezTo>
                    <a:cubicBezTo>
                      <a:pt x="13" y="49"/>
                      <a:pt x="11" y="63"/>
                      <a:pt x="6" y="75"/>
                    </a:cubicBezTo>
                    <a:cubicBezTo>
                      <a:pt x="4" y="86"/>
                      <a:pt x="0" y="101"/>
                      <a:pt x="11" y="108"/>
                    </a:cubicBezTo>
                    <a:cubicBezTo>
                      <a:pt x="15" y="114"/>
                      <a:pt x="13" y="117"/>
                      <a:pt x="20" y="118"/>
                    </a:cubicBezTo>
                    <a:cubicBezTo>
                      <a:pt x="23" y="123"/>
                      <a:pt x="30" y="122"/>
                      <a:pt x="32" y="127"/>
                    </a:cubicBezTo>
                    <a:cubicBezTo>
                      <a:pt x="35" y="143"/>
                      <a:pt x="31" y="162"/>
                      <a:pt x="35" y="177"/>
                    </a:cubicBezTo>
                    <a:cubicBezTo>
                      <a:pt x="37" y="196"/>
                      <a:pt x="39" y="215"/>
                      <a:pt x="44" y="234"/>
                    </a:cubicBezTo>
                    <a:cubicBezTo>
                      <a:pt x="44" y="245"/>
                      <a:pt x="40" y="285"/>
                      <a:pt x="59" y="289"/>
                    </a:cubicBezTo>
                    <a:cubicBezTo>
                      <a:pt x="68" y="288"/>
                      <a:pt x="71" y="285"/>
                      <a:pt x="74" y="277"/>
                    </a:cubicBezTo>
                    <a:cubicBezTo>
                      <a:pt x="70" y="268"/>
                      <a:pt x="78" y="225"/>
                      <a:pt x="78" y="214"/>
                    </a:cubicBezTo>
                    <a:cubicBezTo>
                      <a:pt x="86" y="234"/>
                      <a:pt x="79" y="258"/>
                      <a:pt x="89" y="277"/>
                    </a:cubicBezTo>
                    <a:cubicBezTo>
                      <a:pt x="90" y="284"/>
                      <a:pt x="93" y="282"/>
                      <a:pt x="99" y="285"/>
                    </a:cubicBezTo>
                    <a:cubicBezTo>
                      <a:pt x="106" y="282"/>
                      <a:pt x="109" y="285"/>
                      <a:pt x="111" y="277"/>
                    </a:cubicBezTo>
                    <a:cubicBezTo>
                      <a:pt x="110" y="269"/>
                      <a:pt x="110" y="265"/>
                      <a:pt x="113" y="258"/>
                    </a:cubicBezTo>
                    <a:cubicBezTo>
                      <a:pt x="114" y="252"/>
                      <a:pt x="114" y="248"/>
                      <a:pt x="111" y="243"/>
                    </a:cubicBezTo>
                    <a:cubicBezTo>
                      <a:pt x="112" y="214"/>
                      <a:pt x="111" y="189"/>
                      <a:pt x="113" y="160"/>
                    </a:cubicBezTo>
                    <a:cubicBezTo>
                      <a:pt x="114" y="132"/>
                      <a:pt x="111" y="126"/>
                      <a:pt x="131" y="114"/>
                    </a:cubicBezTo>
                    <a:cubicBezTo>
                      <a:pt x="134" y="109"/>
                      <a:pt x="137" y="106"/>
                      <a:pt x="138" y="100"/>
                    </a:cubicBezTo>
                    <a:cubicBezTo>
                      <a:pt x="138" y="93"/>
                      <a:pt x="134" y="36"/>
                      <a:pt x="128" y="28"/>
                    </a:cubicBezTo>
                    <a:cubicBezTo>
                      <a:pt x="126" y="25"/>
                      <a:pt x="125" y="22"/>
                      <a:pt x="120" y="21"/>
                    </a:cubicBezTo>
                    <a:cubicBezTo>
                      <a:pt x="112" y="20"/>
                      <a:pt x="104" y="15"/>
                      <a:pt x="96" y="15"/>
                    </a:cubicBezTo>
                    <a:cubicBezTo>
                      <a:pt x="89" y="13"/>
                      <a:pt x="88" y="10"/>
                      <a:pt x="83" y="6"/>
                    </a:cubicBezTo>
                    <a:cubicBezTo>
                      <a:pt x="80" y="1"/>
                      <a:pt x="80" y="0"/>
                      <a:pt x="74" y="0"/>
                    </a:cubicBezTo>
                    <a:close/>
                  </a:path>
                </a:pathLst>
              </a:custGeom>
              <a:solidFill>
                <a:srgbClr val="39393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17" name="Freeform 194"/>
              <p:cNvSpPr>
                <a:spLocks/>
              </p:cNvSpPr>
              <p:nvPr/>
            </p:nvSpPr>
            <p:spPr bwMode="gray">
              <a:xfrm>
                <a:off x="661" y="837"/>
                <a:ext cx="33" cy="85"/>
              </a:xfrm>
              <a:custGeom>
                <a:avLst/>
                <a:gdLst>
                  <a:gd name="T0" fmla="*/ 17 w 39"/>
                  <a:gd name="T1" fmla="*/ 2 h 84"/>
                  <a:gd name="T2" fmla="*/ 20 w 39"/>
                  <a:gd name="T3" fmla="*/ 16 h 84"/>
                  <a:gd name="T4" fmla="*/ 18 w 39"/>
                  <a:gd name="T5" fmla="*/ 32 h 84"/>
                  <a:gd name="T6" fmla="*/ 14 w 39"/>
                  <a:gd name="T7" fmla="*/ 53 h 84"/>
                  <a:gd name="T8" fmla="*/ 12 w 39"/>
                  <a:gd name="T9" fmla="*/ 71 h 84"/>
                  <a:gd name="T10" fmla="*/ 5 w 39"/>
                  <a:gd name="T11" fmla="*/ 59 h 84"/>
                  <a:gd name="T12" fmla="*/ 3 w 39"/>
                  <a:gd name="T13" fmla="*/ 37 h 84"/>
                  <a:gd name="T14" fmla="*/ 6 w 39"/>
                  <a:gd name="T15" fmla="*/ 4 h 84"/>
                  <a:gd name="T16" fmla="*/ 17 w 39"/>
                  <a:gd name="T17" fmla="*/ 2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84"/>
                  <a:gd name="T29" fmla="*/ 39 w 39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84">
                    <a:moveTo>
                      <a:pt x="33" y="2"/>
                    </a:moveTo>
                    <a:cubicBezTo>
                      <a:pt x="34" y="8"/>
                      <a:pt x="37" y="11"/>
                      <a:pt x="39" y="16"/>
                    </a:cubicBezTo>
                    <a:cubicBezTo>
                      <a:pt x="37" y="21"/>
                      <a:pt x="37" y="27"/>
                      <a:pt x="34" y="32"/>
                    </a:cubicBezTo>
                    <a:cubicBezTo>
                      <a:pt x="33" y="39"/>
                      <a:pt x="31" y="47"/>
                      <a:pt x="28" y="53"/>
                    </a:cubicBezTo>
                    <a:cubicBezTo>
                      <a:pt x="27" y="59"/>
                      <a:pt x="25" y="65"/>
                      <a:pt x="22" y="71"/>
                    </a:cubicBezTo>
                    <a:cubicBezTo>
                      <a:pt x="19" y="84"/>
                      <a:pt x="13" y="63"/>
                      <a:pt x="10" y="59"/>
                    </a:cubicBezTo>
                    <a:cubicBezTo>
                      <a:pt x="9" y="52"/>
                      <a:pt x="7" y="43"/>
                      <a:pt x="4" y="37"/>
                    </a:cubicBezTo>
                    <a:cubicBezTo>
                      <a:pt x="5" y="28"/>
                      <a:pt x="0" y="6"/>
                      <a:pt x="12" y="4"/>
                    </a:cubicBezTo>
                    <a:cubicBezTo>
                      <a:pt x="19" y="0"/>
                      <a:pt x="25" y="2"/>
                      <a:pt x="33" y="2"/>
                    </a:cubicBezTo>
                    <a:close/>
                  </a:path>
                </a:pathLst>
              </a:custGeom>
              <a:solidFill>
                <a:srgbClr val="DFFFD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18" name="Freeform 195"/>
              <p:cNvSpPr>
                <a:spLocks/>
              </p:cNvSpPr>
              <p:nvPr/>
            </p:nvSpPr>
            <p:spPr bwMode="gray">
              <a:xfrm>
                <a:off x="668" y="858"/>
                <a:ext cx="14" cy="67"/>
              </a:xfrm>
              <a:custGeom>
                <a:avLst/>
                <a:gdLst>
                  <a:gd name="T0" fmla="*/ 14 w 16"/>
                  <a:gd name="T1" fmla="*/ 4 h 65"/>
                  <a:gd name="T2" fmla="*/ 2 w 16"/>
                  <a:gd name="T3" fmla="*/ 7 h 65"/>
                  <a:gd name="T4" fmla="*/ 2 w 16"/>
                  <a:gd name="T5" fmla="*/ 25 h 65"/>
                  <a:gd name="T6" fmla="*/ 7 w 16"/>
                  <a:gd name="T7" fmla="*/ 54 h 65"/>
                  <a:gd name="T8" fmla="*/ 16 w 16"/>
                  <a:gd name="T9" fmla="*/ 34 h 65"/>
                  <a:gd name="T10" fmla="*/ 11 w 16"/>
                  <a:gd name="T11" fmla="*/ 15 h 65"/>
                  <a:gd name="T12" fmla="*/ 14 w 16"/>
                  <a:gd name="T13" fmla="*/ 4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65"/>
                  <a:gd name="T23" fmla="*/ 16 w 16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65">
                    <a:moveTo>
                      <a:pt x="14" y="4"/>
                    </a:moveTo>
                    <a:cubicBezTo>
                      <a:pt x="8" y="0"/>
                      <a:pt x="6" y="1"/>
                      <a:pt x="2" y="7"/>
                    </a:cubicBezTo>
                    <a:cubicBezTo>
                      <a:pt x="9" y="11"/>
                      <a:pt x="6" y="18"/>
                      <a:pt x="2" y="25"/>
                    </a:cubicBezTo>
                    <a:cubicBezTo>
                      <a:pt x="0" y="36"/>
                      <a:pt x="0" y="44"/>
                      <a:pt x="7" y="54"/>
                    </a:cubicBezTo>
                    <a:cubicBezTo>
                      <a:pt x="9" y="65"/>
                      <a:pt x="13" y="40"/>
                      <a:pt x="16" y="34"/>
                    </a:cubicBezTo>
                    <a:cubicBezTo>
                      <a:pt x="15" y="27"/>
                      <a:pt x="14" y="21"/>
                      <a:pt x="11" y="15"/>
                    </a:cubicBezTo>
                    <a:cubicBezTo>
                      <a:pt x="14" y="10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C73F3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19" name="Freeform 196"/>
              <p:cNvSpPr>
                <a:spLocks/>
              </p:cNvSpPr>
              <p:nvPr/>
            </p:nvSpPr>
            <p:spPr bwMode="gray">
              <a:xfrm>
                <a:off x="659" y="799"/>
                <a:ext cx="40" cy="59"/>
              </a:xfrm>
              <a:custGeom>
                <a:avLst/>
                <a:gdLst>
                  <a:gd name="T0" fmla="*/ 31 w 40"/>
                  <a:gd name="T1" fmla="*/ 3 h 59"/>
                  <a:gd name="T2" fmla="*/ 16 w 40"/>
                  <a:gd name="T3" fmla="*/ 1 h 59"/>
                  <a:gd name="T4" fmla="*/ 1 w 40"/>
                  <a:gd name="T5" fmla="*/ 13 h 59"/>
                  <a:gd name="T6" fmla="*/ 13 w 40"/>
                  <a:gd name="T7" fmla="*/ 49 h 59"/>
                  <a:gd name="T8" fmla="*/ 24 w 40"/>
                  <a:gd name="T9" fmla="*/ 57 h 59"/>
                  <a:gd name="T10" fmla="*/ 34 w 40"/>
                  <a:gd name="T11" fmla="*/ 45 h 59"/>
                  <a:gd name="T12" fmla="*/ 39 w 40"/>
                  <a:gd name="T13" fmla="*/ 30 h 59"/>
                  <a:gd name="T14" fmla="*/ 36 w 40"/>
                  <a:gd name="T15" fmla="*/ 7 h 59"/>
                  <a:gd name="T16" fmla="*/ 31 w 40"/>
                  <a:gd name="T17" fmla="*/ 3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59"/>
                  <a:gd name="T29" fmla="*/ 40 w 4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59">
                    <a:moveTo>
                      <a:pt x="31" y="3"/>
                    </a:moveTo>
                    <a:cubicBezTo>
                      <a:pt x="25" y="0"/>
                      <a:pt x="22" y="0"/>
                      <a:pt x="16" y="1"/>
                    </a:cubicBezTo>
                    <a:cubicBezTo>
                      <a:pt x="8" y="5"/>
                      <a:pt x="7" y="6"/>
                      <a:pt x="1" y="13"/>
                    </a:cubicBezTo>
                    <a:cubicBezTo>
                      <a:pt x="0" y="28"/>
                      <a:pt x="0" y="40"/>
                      <a:pt x="13" y="49"/>
                    </a:cubicBezTo>
                    <a:cubicBezTo>
                      <a:pt x="15" y="56"/>
                      <a:pt x="16" y="59"/>
                      <a:pt x="24" y="57"/>
                    </a:cubicBezTo>
                    <a:cubicBezTo>
                      <a:pt x="29" y="53"/>
                      <a:pt x="29" y="49"/>
                      <a:pt x="34" y="45"/>
                    </a:cubicBezTo>
                    <a:cubicBezTo>
                      <a:pt x="36" y="40"/>
                      <a:pt x="37" y="35"/>
                      <a:pt x="39" y="30"/>
                    </a:cubicBezTo>
                    <a:cubicBezTo>
                      <a:pt x="40" y="24"/>
                      <a:pt x="40" y="12"/>
                      <a:pt x="36" y="7"/>
                    </a:cubicBezTo>
                    <a:cubicBezTo>
                      <a:pt x="31" y="0"/>
                      <a:pt x="31" y="7"/>
                      <a:pt x="31" y="3"/>
                    </a:cubicBezTo>
                    <a:close/>
                  </a:path>
                </a:pathLst>
              </a:custGeom>
              <a:solidFill>
                <a:srgbClr val="DBAE77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0" name="Freeform 197"/>
              <p:cNvSpPr>
                <a:spLocks/>
              </p:cNvSpPr>
              <p:nvPr/>
            </p:nvSpPr>
            <p:spPr bwMode="gray">
              <a:xfrm>
                <a:off x="667" y="847"/>
                <a:ext cx="26" cy="11"/>
              </a:xfrm>
              <a:custGeom>
                <a:avLst/>
                <a:gdLst>
                  <a:gd name="T0" fmla="*/ 23 w 26"/>
                  <a:gd name="T1" fmla="*/ 1 h 11"/>
                  <a:gd name="T2" fmla="*/ 14 w 26"/>
                  <a:gd name="T3" fmla="*/ 11 h 11"/>
                  <a:gd name="T4" fmla="*/ 23 w 26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1"/>
                  <a:gd name="T11" fmla="*/ 26 w 2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1">
                    <a:moveTo>
                      <a:pt x="23" y="1"/>
                    </a:moveTo>
                    <a:cubicBezTo>
                      <a:pt x="17" y="9"/>
                      <a:pt x="0" y="0"/>
                      <a:pt x="14" y="11"/>
                    </a:cubicBezTo>
                    <a:cubicBezTo>
                      <a:pt x="18" y="10"/>
                      <a:pt x="26" y="2"/>
                      <a:pt x="23" y="1"/>
                    </a:cubicBezTo>
                    <a:close/>
                  </a:path>
                </a:pathLst>
              </a:custGeom>
              <a:solidFill>
                <a:srgbClr val="CC946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1" name="Freeform 198"/>
              <p:cNvSpPr>
                <a:spLocks/>
              </p:cNvSpPr>
              <p:nvPr/>
            </p:nvSpPr>
            <p:spPr bwMode="gray">
              <a:xfrm>
                <a:off x="665" y="825"/>
                <a:ext cx="31" cy="11"/>
              </a:xfrm>
              <a:custGeom>
                <a:avLst/>
                <a:gdLst>
                  <a:gd name="T0" fmla="*/ 0 w 31"/>
                  <a:gd name="T1" fmla="*/ 2 h 11"/>
                  <a:gd name="T2" fmla="*/ 26 w 31"/>
                  <a:gd name="T3" fmla="*/ 0 h 11"/>
                  <a:gd name="T4" fmla="*/ 18 w 31"/>
                  <a:gd name="T5" fmla="*/ 8 h 11"/>
                  <a:gd name="T6" fmla="*/ 8 w 31"/>
                  <a:gd name="T7" fmla="*/ 11 h 11"/>
                  <a:gd name="T8" fmla="*/ 0 w 31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1"/>
                  <a:gd name="T17" fmla="*/ 31 w 3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1">
                    <a:moveTo>
                      <a:pt x="0" y="2"/>
                    </a:moveTo>
                    <a:cubicBezTo>
                      <a:pt x="9" y="4"/>
                      <a:pt x="17" y="3"/>
                      <a:pt x="26" y="0"/>
                    </a:cubicBezTo>
                    <a:cubicBezTo>
                      <a:pt x="31" y="9"/>
                      <a:pt x="28" y="9"/>
                      <a:pt x="18" y="8"/>
                    </a:cubicBezTo>
                    <a:cubicBezTo>
                      <a:pt x="12" y="4"/>
                      <a:pt x="9" y="4"/>
                      <a:pt x="8" y="11"/>
                    </a:cubicBezTo>
                    <a:cubicBezTo>
                      <a:pt x="2" y="9"/>
                      <a:pt x="0" y="8"/>
                      <a:pt x="0" y="2"/>
                    </a:cubicBezTo>
                    <a:close/>
                  </a:path>
                </a:pathLst>
              </a:custGeom>
              <a:solidFill>
                <a:srgbClr val="CC946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2" name="Freeform 199"/>
              <p:cNvSpPr>
                <a:spLocks/>
              </p:cNvSpPr>
              <p:nvPr/>
            </p:nvSpPr>
            <p:spPr bwMode="gray">
              <a:xfrm>
                <a:off x="657" y="795"/>
                <a:ext cx="46" cy="44"/>
              </a:xfrm>
              <a:custGeom>
                <a:avLst/>
                <a:gdLst>
                  <a:gd name="T0" fmla="*/ 20 w 46"/>
                  <a:gd name="T1" fmla="*/ 4 h 44"/>
                  <a:gd name="T2" fmla="*/ 12 w 46"/>
                  <a:gd name="T3" fmla="*/ 16 h 44"/>
                  <a:gd name="T4" fmla="*/ 6 w 46"/>
                  <a:gd name="T5" fmla="*/ 30 h 44"/>
                  <a:gd name="T6" fmla="*/ 0 w 46"/>
                  <a:gd name="T7" fmla="*/ 27 h 44"/>
                  <a:gd name="T8" fmla="*/ 18 w 46"/>
                  <a:gd name="T9" fmla="*/ 4 h 44"/>
                  <a:gd name="T10" fmla="*/ 35 w 46"/>
                  <a:gd name="T11" fmla="*/ 13 h 44"/>
                  <a:gd name="T12" fmla="*/ 39 w 46"/>
                  <a:gd name="T13" fmla="*/ 27 h 44"/>
                  <a:gd name="T14" fmla="*/ 26 w 46"/>
                  <a:gd name="T15" fmla="*/ 4 h 44"/>
                  <a:gd name="T16" fmla="*/ 20 w 46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4"/>
                  <a:gd name="T29" fmla="*/ 46 w 46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4">
                    <a:moveTo>
                      <a:pt x="20" y="4"/>
                    </a:moveTo>
                    <a:cubicBezTo>
                      <a:pt x="14" y="8"/>
                      <a:pt x="15" y="10"/>
                      <a:pt x="12" y="16"/>
                    </a:cubicBezTo>
                    <a:cubicBezTo>
                      <a:pt x="5" y="24"/>
                      <a:pt x="9" y="25"/>
                      <a:pt x="6" y="30"/>
                    </a:cubicBezTo>
                    <a:cubicBezTo>
                      <a:pt x="4" y="44"/>
                      <a:pt x="3" y="27"/>
                      <a:pt x="0" y="27"/>
                    </a:cubicBezTo>
                    <a:cubicBezTo>
                      <a:pt x="5" y="9"/>
                      <a:pt x="6" y="10"/>
                      <a:pt x="18" y="4"/>
                    </a:cubicBezTo>
                    <a:cubicBezTo>
                      <a:pt x="16" y="15"/>
                      <a:pt x="27" y="8"/>
                      <a:pt x="35" y="13"/>
                    </a:cubicBezTo>
                    <a:cubicBezTo>
                      <a:pt x="36" y="18"/>
                      <a:pt x="38" y="22"/>
                      <a:pt x="39" y="27"/>
                    </a:cubicBezTo>
                    <a:cubicBezTo>
                      <a:pt x="46" y="15"/>
                      <a:pt x="41" y="4"/>
                      <a:pt x="26" y="4"/>
                    </a:cubicBezTo>
                    <a:cubicBezTo>
                      <a:pt x="24" y="0"/>
                      <a:pt x="22" y="8"/>
                      <a:pt x="20" y="4"/>
                    </a:cubicBezTo>
                    <a:close/>
                  </a:path>
                </a:pathLst>
              </a:custGeom>
              <a:solidFill>
                <a:srgbClr val="7349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3" name="Freeform 200"/>
              <p:cNvSpPr>
                <a:spLocks/>
              </p:cNvSpPr>
              <p:nvPr/>
            </p:nvSpPr>
            <p:spPr bwMode="gray">
              <a:xfrm>
                <a:off x="699" y="890"/>
                <a:ext cx="15" cy="9"/>
              </a:xfrm>
              <a:custGeom>
                <a:avLst/>
                <a:gdLst>
                  <a:gd name="T0" fmla="*/ 0 w 17"/>
                  <a:gd name="T1" fmla="*/ 4 h 9"/>
                  <a:gd name="T2" fmla="*/ 12 w 17"/>
                  <a:gd name="T3" fmla="*/ 0 h 9"/>
                  <a:gd name="T4" fmla="*/ 0 w 17"/>
                  <a:gd name="T5" fmla="*/ 4 h 9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9"/>
                  <a:gd name="T11" fmla="*/ 17 w 1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9">
                    <a:moveTo>
                      <a:pt x="0" y="4"/>
                    </a:moveTo>
                    <a:cubicBezTo>
                      <a:pt x="5" y="6"/>
                      <a:pt x="17" y="9"/>
                      <a:pt x="12" y="0"/>
                    </a:cubicBezTo>
                    <a:cubicBezTo>
                      <a:pt x="7" y="1"/>
                      <a:pt x="4" y="2"/>
                      <a:pt x="0" y="4"/>
                    </a:cubicBezTo>
                    <a:close/>
                  </a:path>
                </a:pathLst>
              </a:custGeom>
              <a:solidFill>
                <a:srgbClr val="DFFFD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4" name="Freeform 201"/>
              <p:cNvSpPr>
                <a:spLocks/>
              </p:cNvSpPr>
              <p:nvPr/>
            </p:nvSpPr>
            <p:spPr bwMode="gray">
              <a:xfrm>
                <a:off x="633" y="952"/>
                <a:ext cx="40" cy="24"/>
              </a:xfrm>
              <a:custGeom>
                <a:avLst/>
                <a:gdLst>
                  <a:gd name="T0" fmla="*/ 12 w 40"/>
                  <a:gd name="T1" fmla="*/ 0 h 25"/>
                  <a:gd name="T2" fmla="*/ 0 w 40"/>
                  <a:gd name="T3" fmla="*/ 8 h 25"/>
                  <a:gd name="T4" fmla="*/ 14 w 40"/>
                  <a:gd name="T5" fmla="*/ 21 h 25"/>
                  <a:gd name="T6" fmla="*/ 38 w 40"/>
                  <a:gd name="T7" fmla="*/ 20 h 25"/>
                  <a:gd name="T8" fmla="*/ 30 w 40"/>
                  <a:gd name="T9" fmla="*/ 9 h 25"/>
                  <a:gd name="T10" fmla="*/ 26 w 40"/>
                  <a:gd name="T11" fmla="*/ 11 h 25"/>
                  <a:gd name="T12" fmla="*/ 24 w 40"/>
                  <a:gd name="T13" fmla="*/ 6 h 25"/>
                  <a:gd name="T14" fmla="*/ 12 w 40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25"/>
                  <a:gd name="T26" fmla="*/ 40 w 40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25">
                    <a:moveTo>
                      <a:pt x="12" y="0"/>
                    </a:moveTo>
                    <a:cubicBezTo>
                      <a:pt x="6" y="3"/>
                      <a:pt x="4" y="2"/>
                      <a:pt x="0" y="8"/>
                    </a:cubicBezTo>
                    <a:cubicBezTo>
                      <a:pt x="7" y="12"/>
                      <a:pt x="7" y="20"/>
                      <a:pt x="14" y="21"/>
                    </a:cubicBezTo>
                    <a:cubicBezTo>
                      <a:pt x="22" y="25"/>
                      <a:pt x="30" y="22"/>
                      <a:pt x="38" y="20"/>
                    </a:cubicBezTo>
                    <a:cubicBezTo>
                      <a:pt x="28" y="14"/>
                      <a:pt x="40" y="13"/>
                      <a:pt x="30" y="9"/>
                    </a:cubicBezTo>
                    <a:cubicBezTo>
                      <a:pt x="29" y="10"/>
                      <a:pt x="27" y="12"/>
                      <a:pt x="26" y="11"/>
                    </a:cubicBezTo>
                    <a:cubicBezTo>
                      <a:pt x="24" y="10"/>
                      <a:pt x="25" y="7"/>
                      <a:pt x="24" y="6"/>
                    </a:cubicBezTo>
                    <a:cubicBezTo>
                      <a:pt x="21" y="2"/>
                      <a:pt x="16" y="3"/>
                      <a:pt x="12" y="0"/>
                    </a:cubicBezTo>
                    <a:close/>
                  </a:path>
                </a:pathLst>
              </a:custGeom>
              <a:solidFill>
                <a:srgbClr val="DBAE77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5" name="Freeform 202"/>
              <p:cNvSpPr>
                <a:spLocks/>
              </p:cNvSpPr>
              <p:nvPr/>
            </p:nvSpPr>
            <p:spPr bwMode="gray">
              <a:xfrm>
                <a:off x="713" y="858"/>
                <a:ext cx="24" cy="81"/>
              </a:xfrm>
              <a:custGeom>
                <a:avLst/>
                <a:gdLst>
                  <a:gd name="T0" fmla="*/ 9 w 24"/>
                  <a:gd name="T1" fmla="*/ 14 h 82"/>
                  <a:gd name="T2" fmla="*/ 7 w 24"/>
                  <a:gd name="T3" fmla="*/ 30 h 82"/>
                  <a:gd name="T4" fmla="*/ 6 w 24"/>
                  <a:gd name="T5" fmla="*/ 35 h 82"/>
                  <a:gd name="T6" fmla="*/ 4 w 24"/>
                  <a:gd name="T7" fmla="*/ 30 h 82"/>
                  <a:gd name="T8" fmla="*/ 9 w 24"/>
                  <a:gd name="T9" fmla="*/ 66 h 82"/>
                  <a:gd name="T10" fmla="*/ 9 w 24"/>
                  <a:gd name="T11" fmla="*/ 80 h 82"/>
                  <a:gd name="T12" fmla="*/ 24 w 24"/>
                  <a:gd name="T13" fmla="*/ 68 h 82"/>
                  <a:gd name="T14" fmla="*/ 13 w 24"/>
                  <a:gd name="T15" fmla="*/ 59 h 82"/>
                  <a:gd name="T16" fmla="*/ 7 w 24"/>
                  <a:gd name="T17" fmla="*/ 38 h 82"/>
                  <a:gd name="T18" fmla="*/ 12 w 24"/>
                  <a:gd name="T19" fmla="*/ 23 h 82"/>
                  <a:gd name="T20" fmla="*/ 9 w 24"/>
                  <a:gd name="T21" fmla="*/ 14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82"/>
                  <a:gd name="T35" fmla="*/ 24 w 24"/>
                  <a:gd name="T36" fmla="*/ 82 h 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82">
                    <a:moveTo>
                      <a:pt x="9" y="14"/>
                    </a:moveTo>
                    <a:cubicBezTo>
                      <a:pt x="10" y="20"/>
                      <a:pt x="10" y="24"/>
                      <a:pt x="7" y="30"/>
                    </a:cubicBezTo>
                    <a:cubicBezTo>
                      <a:pt x="7" y="32"/>
                      <a:pt x="8" y="35"/>
                      <a:pt x="6" y="35"/>
                    </a:cubicBezTo>
                    <a:cubicBezTo>
                      <a:pt x="4" y="35"/>
                      <a:pt x="4" y="28"/>
                      <a:pt x="4" y="30"/>
                    </a:cubicBezTo>
                    <a:cubicBezTo>
                      <a:pt x="4" y="44"/>
                      <a:pt x="5" y="54"/>
                      <a:pt x="9" y="66"/>
                    </a:cubicBezTo>
                    <a:cubicBezTo>
                      <a:pt x="6" y="72"/>
                      <a:pt x="0" y="82"/>
                      <a:pt x="9" y="80"/>
                    </a:cubicBezTo>
                    <a:cubicBezTo>
                      <a:pt x="13" y="73"/>
                      <a:pt x="16" y="70"/>
                      <a:pt x="24" y="68"/>
                    </a:cubicBezTo>
                    <a:cubicBezTo>
                      <a:pt x="18" y="66"/>
                      <a:pt x="16" y="64"/>
                      <a:pt x="13" y="59"/>
                    </a:cubicBezTo>
                    <a:cubicBezTo>
                      <a:pt x="12" y="52"/>
                      <a:pt x="10" y="44"/>
                      <a:pt x="7" y="38"/>
                    </a:cubicBezTo>
                    <a:cubicBezTo>
                      <a:pt x="9" y="33"/>
                      <a:pt x="10" y="28"/>
                      <a:pt x="12" y="23"/>
                    </a:cubicBezTo>
                    <a:cubicBezTo>
                      <a:pt x="14" y="0"/>
                      <a:pt x="9" y="10"/>
                      <a:pt x="9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6" name="Freeform 203"/>
              <p:cNvSpPr>
                <a:spLocks/>
              </p:cNvSpPr>
              <p:nvPr/>
            </p:nvSpPr>
            <p:spPr bwMode="gray">
              <a:xfrm>
                <a:off x="673" y="918"/>
                <a:ext cx="48" cy="54"/>
              </a:xfrm>
              <a:custGeom>
                <a:avLst/>
                <a:gdLst>
                  <a:gd name="T0" fmla="*/ 6 w 51"/>
                  <a:gd name="T1" fmla="*/ 0 h 56"/>
                  <a:gd name="T2" fmla="*/ 24 w 51"/>
                  <a:gd name="T3" fmla="*/ 45 h 56"/>
                  <a:gd name="T4" fmla="*/ 34 w 51"/>
                  <a:gd name="T5" fmla="*/ 36 h 56"/>
                  <a:gd name="T6" fmla="*/ 48 w 51"/>
                  <a:gd name="T7" fmla="*/ 51 h 56"/>
                  <a:gd name="T8" fmla="*/ 49 w 51"/>
                  <a:gd name="T9" fmla="*/ 56 h 56"/>
                  <a:gd name="T10" fmla="*/ 37 w 51"/>
                  <a:gd name="T11" fmla="*/ 42 h 56"/>
                  <a:gd name="T12" fmla="*/ 19 w 51"/>
                  <a:gd name="T13" fmla="*/ 53 h 56"/>
                  <a:gd name="T14" fmla="*/ 0 w 51"/>
                  <a:gd name="T15" fmla="*/ 35 h 56"/>
                  <a:gd name="T16" fmla="*/ 6 w 51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6"/>
                  <a:gd name="T29" fmla="*/ 51 w 51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6">
                    <a:moveTo>
                      <a:pt x="6" y="0"/>
                    </a:moveTo>
                    <a:cubicBezTo>
                      <a:pt x="7" y="19"/>
                      <a:pt x="2" y="41"/>
                      <a:pt x="24" y="45"/>
                    </a:cubicBezTo>
                    <a:cubicBezTo>
                      <a:pt x="28" y="42"/>
                      <a:pt x="29" y="38"/>
                      <a:pt x="34" y="36"/>
                    </a:cubicBezTo>
                    <a:cubicBezTo>
                      <a:pt x="46" y="39"/>
                      <a:pt x="43" y="42"/>
                      <a:pt x="48" y="51"/>
                    </a:cubicBezTo>
                    <a:cubicBezTo>
                      <a:pt x="48" y="53"/>
                      <a:pt x="49" y="56"/>
                      <a:pt x="49" y="56"/>
                    </a:cubicBezTo>
                    <a:cubicBezTo>
                      <a:pt x="45" y="33"/>
                      <a:pt x="51" y="39"/>
                      <a:pt x="37" y="42"/>
                    </a:cubicBezTo>
                    <a:cubicBezTo>
                      <a:pt x="30" y="45"/>
                      <a:pt x="26" y="50"/>
                      <a:pt x="19" y="53"/>
                    </a:cubicBezTo>
                    <a:cubicBezTo>
                      <a:pt x="9" y="50"/>
                      <a:pt x="6" y="43"/>
                      <a:pt x="0" y="35"/>
                    </a:cubicBezTo>
                    <a:cubicBezTo>
                      <a:pt x="1" y="23"/>
                      <a:pt x="4" y="12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7" name="Freeform 204"/>
              <p:cNvSpPr>
                <a:spLocks/>
              </p:cNvSpPr>
              <p:nvPr/>
            </p:nvSpPr>
            <p:spPr bwMode="gray">
              <a:xfrm>
                <a:off x="638" y="974"/>
                <a:ext cx="24" cy="27"/>
              </a:xfrm>
              <a:custGeom>
                <a:avLst/>
                <a:gdLst>
                  <a:gd name="T0" fmla="*/ 24 w 24"/>
                  <a:gd name="T1" fmla="*/ 0 h 27"/>
                  <a:gd name="T2" fmla="*/ 3 w 24"/>
                  <a:gd name="T3" fmla="*/ 21 h 27"/>
                  <a:gd name="T4" fmla="*/ 0 w 24"/>
                  <a:gd name="T5" fmla="*/ 25 h 27"/>
                  <a:gd name="T6" fmla="*/ 1 w 24"/>
                  <a:gd name="T7" fmla="*/ 19 h 27"/>
                  <a:gd name="T8" fmla="*/ 4 w 24"/>
                  <a:gd name="T9" fmla="*/ 15 h 27"/>
                  <a:gd name="T10" fmla="*/ 18 w 24"/>
                  <a:gd name="T11" fmla="*/ 7 h 27"/>
                  <a:gd name="T12" fmla="*/ 24 w 24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7"/>
                  <a:gd name="T23" fmla="*/ 24 w 2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7">
                    <a:moveTo>
                      <a:pt x="24" y="0"/>
                    </a:moveTo>
                    <a:cubicBezTo>
                      <a:pt x="19" y="10"/>
                      <a:pt x="14" y="15"/>
                      <a:pt x="3" y="21"/>
                    </a:cubicBezTo>
                    <a:cubicBezTo>
                      <a:pt x="2" y="22"/>
                      <a:pt x="0" y="27"/>
                      <a:pt x="0" y="25"/>
                    </a:cubicBezTo>
                    <a:cubicBezTo>
                      <a:pt x="0" y="23"/>
                      <a:pt x="0" y="21"/>
                      <a:pt x="1" y="19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8" y="12"/>
                      <a:pt x="14" y="10"/>
                      <a:pt x="18" y="7"/>
                    </a:cubicBezTo>
                    <a:cubicBezTo>
                      <a:pt x="22" y="2"/>
                      <a:pt x="20" y="4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8" name="Freeform 205"/>
              <p:cNvSpPr>
                <a:spLocks/>
              </p:cNvSpPr>
              <p:nvPr/>
            </p:nvSpPr>
            <p:spPr bwMode="gray">
              <a:xfrm>
                <a:off x="672" y="982"/>
                <a:ext cx="24" cy="105"/>
              </a:xfrm>
              <a:custGeom>
                <a:avLst/>
                <a:gdLst>
                  <a:gd name="T0" fmla="*/ 20 w 24"/>
                  <a:gd name="T1" fmla="*/ 0 h 102"/>
                  <a:gd name="T2" fmla="*/ 11 w 24"/>
                  <a:gd name="T3" fmla="*/ 14 h 102"/>
                  <a:gd name="T4" fmla="*/ 12 w 24"/>
                  <a:gd name="T5" fmla="*/ 20 h 102"/>
                  <a:gd name="T6" fmla="*/ 14 w 24"/>
                  <a:gd name="T7" fmla="*/ 69 h 102"/>
                  <a:gd name="T8" fmla="*/ 14 w 24"/>
                  <a:gd name="T9" fmla="*/ 89 h 102"/>
                  <a:gd name="T10" fmla="*/ 9 w 24"/>
                  <a:gd name="T11" fmla="*/ 71 h 102"/>
                  <a:gd name="T12" fmla="*/ 0 w 24"/>
                  <a:gd name="T13" fmla="*/ 95 h 102"/>
                  <a:gd name="T14" fmla="*/ 6 w 24"/>
                  <a:gd name="T15" fmla="*/ 81 h 102"/>
                  <a:gd name="T16" fmla="*/ 8 w 24"/>
                  <a:gd name="T17" fmla="*/ 39 h 102"/>
                  <a:gd name="T18" fmla="*/ 5 w 24"/>
                  <a:gd name="T19" fmla="*/ 11 h 102"/>
                  <a:gd name="T20" fmla="*/ 20 w 24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02"/>
                  <a:gd name="T35" fmla="*/ 24 w 24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02">
                    <a:moveTo>
                      <a:pt x="20" y="0"/>
                    </a:moveTo>
                    <a:cubicBezTo>
                      <a:pt x="17" y="5"/>
                      <a:pt x="14" y="9"/>
                      <a:pt x="11" y="14"/>
                    </a:cubicBezTo>
                    <a:cubicBezTo>
                      <a:pt x="11" y="16"/>
                      <a:pt x="12" y="18"/>
                      <a:pt x="12" y="20"/>
                    </a:cubicBezTo>
                    <a:cubicBezTo>
                      <a:pt x="13" y="36"/>
                      <a:pt x="13" y="53"/>
                      <a:pt x="14" y="69"/>
                    </a:cubicBezTo>
                    <a:cubicBezTo>
                      <a:pt x="14" y="76"/>
                      <a:pt x="24" y="102"/>
                      <a:pt x="14" y="89"/>
                    </a:cubicBezTo>
                    <a:cubicBezTo>
                      <a:pt x="12" y="83"/>
                      <a:pt x="11" y="77"/>
                      <a:pt x="9" y="71"/>
                    </a:cubicBezTo>
                    <a:cubicBezTo>
                      <a:pt x="8" y="80"/>
                      <a:pt x="8" y="90"/>
                      <a:pt x="0" y="95"/>
                    </a:cubicBezTo>
                    <a:cubicBezTo>
                      <a:pt x="2" y="90"/>
                      <a:pt x="5" y="87"/>
                      <a:pt x="6" y="81"/>
                    </a:cubicBezTo>
                    <a:cubicBezTo>
                      <a:pt x="4" y="67"/>
                      <a:pt x="6" y="53"/>
                      <a:pt x="8" y="39"/>
                    </a:cubicBezTo>
                    <a:cubicBezTo>
                      <a:pt x="7" y="30"/>
                      <a:pt x="5" y="11"/>
                      <a:pt x="5" y="11"/>
                    </a:cubicBezTo>
                    <a:cubicBezTo>
                      <a:pt x="11" y="8"/>
                      <a:pt x="16" y="5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29" name="Freeform 206"/>
              <p:cNvSpPr>
                <a:spLocks/>
              </p:cNvSpPr>
              <p:nvPr/>
            </p:nvSpPr>
            <p:spPr bwMode="gray">
              <a:xfrm>
                <a:off x="621" y="873"/>
                <a:ext cx="21" cy="72"/>
              </a:xfrm>
              <a:custGeom>
                <a:avLst/>
                <a:gdLst>
                  <a:gd name="T0" fmla="*/ 15 w 23"/>
                  <a:gd name="T1" fmla="*/ 0 h 74"/>
                  <a:gd name="T2" fmla="*/ 21 w 23"/>
                  <a:gd name="T3" fmla="*/ 14 h 74"/>
                  <a:gd name="T4" fmla="*/ 23 w 23"/>
                  <a:gd name="T5" fmla="*/ 48 h 74"/>
                  <a:gd name="T6" fmla="*/ 18 w 23"/>
                  <a:gd name="T7" fmla="*/ 65 h 74"/>
                  <a:gd name="T8" fmla="*/ 23 w 23"/>
                  <a:gd name="T9" fmla="*/ 74 h 74"/>
                  <a:gd name="T10" fmla="*/ 18 w 23"/>
                  <a:gd name="T11" fmla="*/ 69 h 74"/>
                  <a:gd name="T12" fmla="*/ 0 w 23"/>
                  <a:gd name="T13" fmla="*/ 53 h 74"/>
                  <a:gd name="T14" fmla="*/ 9 w 23"/>
                  <a:gd name="T15" fmla="*/ 48 h 74"/>
                  <a:gd name="T16" fmla="*/ 20 w 23"/>
                  <a:gd name="T17" fmla="*/ 21 h 74"/>
                  <a:gd name="T18" fmla="*/ 20 w 23"/>
                  <a:gd name="T19" fmla="*/ 9 h 74"/>
                  <a:gd name="T20" fmla="*/ 15 w 23"/>
                  <a:gd name="T21" fmla="*/ 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74"/>
                  <a:gd name="T35" fmla="*/ 23 w 23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74">
                    <a:moveTo>
                      <a:pt x="15" y="0"/>
                    </a:moveTo>
                    <a:cubicBezTo>
                      <a:pt x="17" y="5"/>
                      <a:pt x="20" y="8"/>
                      <a:pt x="21" y="14"/>
                    </a:cubicBezTo>
                    <a:cubicBezTo>
                      <a:pt x="20" y="27"/>
                      <a:pt x="18" y="37"/>
                      <a:pt x="23" y="48"/>
                    </a:cubicBezTo>
                    <a:cubicBezTo>
                      <a:pt x="22" y="54"/>
                      <a:pt x="19" y="59"/>
                      <a:pt x="18" y="65"/>
                    </a:cubicBezTo>
                    <a:cubicBezTo>
                      <a:pt x="18" y="66"/>
                      <a:pt x="23" y="74"/>
                      <a:pt x="23" y="74"/>
                    </a:cubicBezTo>
                    <a:cubicBezTo>
                      <a:pt x="21" y="74"/>
                      <a:pt x="20" y="71"/>
                      <a:pt x="18" y="69"/>
                    </a:cubicBezTo>
                    <a:cubicBezTo>
                      <a:pt x="16" y="58"/>
                      <a:pt x="11" y="55"/>
                      <a:pt x="0" y="53"/>
                    </a:cubicBezTo>
                    <a:cubicBezTo>
                      <a:pt x="7" y="50"/>
                      <a:pt x="13" y="57"/>
                      <a:pt x="9" y="48"/>
                    </a:cubicBezTo>
                    <a:cubicBezTo>
                      <a:pt x="19" y="46"/>
                      <a:pt x="17" y="30"/>
                      <a:pt x="20" y="21"/>
                    </a:cubicBezTo>
                    <a:cubicBezTo>
                      <a:pt x="21" y="15"/>
                      <a:pt x="22" y="15"/>
                      <a:pt x="20" y="9"/>
                    </a:cubicBezTo>
                    <a:cubicBezTo>
                      <a:pt x="19" y="6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7"/>
          <p:cNvGrpSpPr>
            <a:grpSpLocks/>
          </p:cNvGrpSpPr>
          <p:nvPr/>
        </p:nvGrpSpPr>
        <p:grpSpPr bwMode="auto">
          <a:xfrm flipH="1">
            <a:off x="4138613" y="4319588"/>
            <a:ext cx="195262" cy="573087"/>
            <a:chOff x="469" y="791"/>
            <a:chExt cx="144" cy="353"/>
          </a:xfrm>
        </p:grpSpPr>
        <p:sp>
          <p:nvSpPr>
            <p:cNvPr id="99730" name="Freeform 208"/>
            <p:cNvSpPr>
              <a:spLocks/>
            </p:cNvSpPr>
            <p:nvPr/>
          </p:nvSpPr>
          <p:spPr bwMode="gray">
            <a:xfrm>
              <a:off x="469" y="1078"/>
              <a:ext cx="144" cy="64"/>
            </a:xfrm>
            <a:custGeom>
              <a:avLst/>
              <a:gdLst>
                <a:gd name="T0" fmla="*/ 225 w 116"/>
                <a:gd name="T1" fmla="*/ 36 h 44"/>
                <a:gd name="T2" fmla="*/ 120 w 116"/>
                <a:gd name="T3" fmla="*/ 0 h 44"/>
                <a:gd name="T4" fmla="*/ 26 w 116"/>
                <a:gd name="T5" fmla="*/ 52 h 44"/>
                <a:gd name="T6" fmla="*/ 37 w 116"/>
                <a:gd name="T7" fmla="*/ 108 h 44"/>
                <a:gd name="T8" fmla="*/ 7 w 116"/>
                <a:gd name="T9" fmla="*/ 127 h 44"/>
                <a:gd name="T10" fmla="*/ 56 w 116"/>
                <a:gd name="T11" fmla="*/ 196 h 44"/>
                <a:gd name="T12" fmla="*/ 245 w 116"/>
                <a:gd name="T13" fmla="*/ 144 h 44"/>
                <a:gd name="T14" fmla="*/ 274 w 116"/>
                <a:gd name="T15" fmla="*/ 127 h 44"/>
                <a:gd name="T16" fmla="*/ 225 w 116"/>
                <a:gd name="T17" fmla="*/ 36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44"/>
                <a:gd name="T29" fmla="*/ 116 w 116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44">
                  <a:moveTo>
                    <a:pt x="95" y="8"/>
                  </a:moveTo>
                  <a:cubicBezTo>
                    <a:pt x="80" y="6"/>
                    <a:pt x="66" y="0"/>
                    <a:pt x="51" y="0"/>
                  </a:cubicBezTo>
                  <a:cubicBezTo>
                    <a:pt x="37" y="0"/>
                    <a:pt x="11" y="12"/>
                    <a:pt x="11" y="12"/>
                  </a:cubicBezTo>
                  <a:cubicBezTo>
                    <a:pt x="12" y="16"/>
                    <a:pt x="17" y="20"/>
                    <a:pt x="15" y="24"/>
                  </a:cubicBezTo>
                  <a:cubicBezTo>
                    <a:pt x="13" y="28"/>
                    <a:pt x="4" y="24"/>
                    <a:pt x="3" y="28"/>
                  </a:cubicBezTo>
                  <a:cubicBezTo>
                    <a:pt x="0" y="39"/>
                    <a:pt x="18" y="42"/>
                    <a:pt x="23" y="44"/>
                  </a:cubicBezTo>
                  <a:cubicBezTo>
                    <a:pt x="53" y="36"/>
                    <a:pt x="66" y="35"/>
                    <a:pt x="103" y="32"/>
                  </a:cubicBezTo>
                  <a:cubicBezTo>
                    <a:pt x="107" y="31"/>
                    <a:pt x="113" y="32"/>
                    <a:pt x="115" y="28"/>
                  </a:cubicBezTo>
                  <a:cubicBezTo>
                    <a:pt x="116" y="26"/>
                    <a:pt x="111" y="0"/>
                    <a:pt x="95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CAB07C">
                    <a:alpha val="39998"/>
                  </a:srgbClr>
                </a:gs>
                <a:gs pos="100000">
                  <a:srgbClr val="5D5139">
                    <a:alpha val="1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" name="Group 209"/>
            <p:cNvGrpSpPr>
              <a:grpSpLocks/>
            </p:cNvGrpSpPr>
            <p:nvPr/>
          </p:nvGrpSpPr>
          <p:grpSpPr bwMode="auto">
            <a:xfrm>
              <a:off x="471" y="791"/>
              <a:ext cx="119" cy="349"/>
              <a:chOff x="471" y="791"/>
              <a:chExt cx="119" cy="349"/>
            </a:xfrm>
          </p:grpSpPr>
          <p:sp>
            <p:nvSpPr>
              <p:cNvPr id="99731" name="Freeform 210"/>
              <p:cNvSpPr>
                <a:spLocks/>
              </p:cNvSpPr>
              <p:nvPr/>
            </p:nvSpPr>
            <p:spPr bwMode="gray">
              <a:xfrm>
                <a:off x="516" y="1088"/>
                <a:ext cx="57" cy="52"/>
              </a:xfrm>
              <a:custGeom>
                <a:avLst/>
                <a:gdLst>
                  <a:gd name="T0" fmla="*/ 47 w 56"/>
                  <a:gd name="T1" fmla="*/ 7 h 52"/>
                  <a:gd name="T2" fmla="*/ 56 w 56"/>
                  <a:gd name="T3" fmla="*/ 25 h 52"/>
                  <a:gd name="T4" fmla="*/ 47 w 56"/>
                  <a:gd name="T5" fmla="*/ 37 h 52"/>
                  <a:gd name="T6" fmla="*/ 33 w 56"/>
                  <a:gd name="T7" fmla="*/ 46 h 52"/>
                  <a:gd name="T8" fmla="*/ 33 w 56"/>
                  <a:gd name="T9" fmla="*/ 28 h 52"/>
                  <a:gd name="T10" fmla="*/ 27 w 56"/>
                  <a:gd name="T11" fmla="*/ 7 h 52"/>
                  <a:gd name="T12" fmla="*/ 21 w 56"/>
                  <a:gd name="T13" fmla="*/ 22 h 52"/>
                  <a:gd name="T14" fmla="*/ 26 w 56"/>
                  <a:gd name="T15" fmla="*/ 46 h 52"/>
                  <a:gd name="T16" fmla="*/ 8 w 56"/>
                  <a:gd name="T17" fmla="*/ 46 h 52"/>
                  <a:gd name="T18" fmla="*/ 3 w 56"/>
                  <a:gd name="T19" fmla="*/ 30 h 52"/>
                  <a:gd name="T20" fmla="*/ 11 w 56"/>
                  <a:gd name="T21" fmla="*/ 16 h 52"/>
                  <a:gd name="T22" fmla="*/ 32 w 56"/>
                  <a:gd name="T23" fmla="*/ 0 h 52"/>
                  <a:gd name="T24" fmla="*/ 47 w 56"/>
                  <a:gd name="T25" fmla="*/ 7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52"/>
                  <a:gd name="T41" fmla="*/ 56 w 56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52">
                    <a:moveTo>
                      <a:pt x="47" y="7"/>
                    </a:moveTo>
                    <a:cubicBezTo>
                      <a:pt x="48" y="13"/>
                      <a:pt x="52" y="20"/>
                      <a:pt x="56" y="25"/>
                    </a:cubicBezTo>
                    <a:cubicBezTo>
                      <a:pt x="49" y="29"/>
                      <a:pt x="53" y="32"/>
                      <a:pt x="47" y="37"/>
                    </a:cubicBezTo>
                    <a:cubicBezTo>
                      <a:pt x="43" y="40"/>
                      <a:pt x="37" y="43"/>
                      <a:pt x="33" y="46"/>
                    </a:cubicBezTo>
                    <a:cubicBezTo>
                      <a:pt x="16" y="44"/>
                      <a:pt x="24" y="35"/>
                      <a:pt x="33" y="28"/>
                    </a:cubicBezTo>
                    <a:cubicBezTo>
                      <a:pt x="37" y="21"/>
                      <a:pt x="34" y="11"/>
                      <a:pt x="27" y="7"/>
                    </a:cubicBezTo>
                    <a:cubicBezTo>
                      <a:pt x="24" y="12"/>
                      <a:pt x="24" y="17"/>
                      <a:pt x="21" y="22"/>
                    </a:cubicBezTo>
                    <a:cubicBezTo>
                      <a:pt x="22" y="31"/>
                      <a:pt x="22" y="38"/>
                      <a:pt x="26" y="46"/>
                    </a:cubicBezTo>
                    <a:cubicBezTo>
                      <a:pt x="18" y="51"/>
                      <a:pt x="16" y="52"/>
                      <a:pt x="8" y="46"/>
                    </a:cubicBezTo>
                    <a:cubicBezTo>
                      <a:pt x="5" y="41"/>
                      <a:pt x="6" y="35"/>
                      <a:pt x="3" y="30"/>
                    </a:cubicBezTo>
                    <a:cubicBezTo>
                      <a:pt x="1" y="20"/>
                      <a:pt x="0" y="20"/>
                      <a:pt x="11" y="16"/>
                    </a:cubicBezTo>
                    <a:cubicBezTo>
                      <a:pt x="19" y="10"/>
                      <a:pt x="22" y="2"/>
                      <a:pt x="32" y="0"/>
                    </a:cubicBezTo>
                    <a:cubicBezTo>
                      <a:pt x="36" y="5"/>
                      <a:pt x="41" y="13"/>
                      <a:pt x="47" y="7"/>
                    </a:cubicBezTo>
                    <a:close/>
                  </a:path>
                </a:pathLst>
              </a:custGeom>
              <a:solidFill>
                <a:srgbClr val="4B301B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2" name="Freeform 211"/>
              <p:cNvSpPr>
                <a:spLocks/>
              </p:cNvSpPr>
              <p:nvPr/>
            </p:nvSpPr>
            <p:spPr bwMode="gray">
              <a:xfrm>
                <a:off x="469" y="831"/>
                <a:ext cx="121" cy="288"/>
              </a:xfrm>
              <a:custGeom>
                <a:avLst/>
                <a:gdLst>
                  <a:gd name="T0" fmla="*/ 60 w 119"/>
                  <a:gd name="T1" fmla="*/ 7 h 286"/>
                  <a:gd name="T2" fmla="*/ 45 w 119"/>
                  <a:gd name="T3" fmla="*/ 13 h 286"/>
                  <a:gd name="T4" fmla="*/ 23 w 119"/>
                  <a:gd name="T5" fmla="*/ 16 h 286"/>
                  <a:gd name="T6" fmla="*/ 11 w 119"/>
                  <a:gd name="T7" fmla="*/ 31 h 286"/>
                  <a:gd name="T8" fmla="*/ 0 w 119"/>
                  <a:gd name="T9" fmla="*/ 91 h 286"/>
                  <a:gd name="T10" fmla="*/ 8 w 119"/>
                  <a:gd name="T11" fmla="*/ 109 h 286"/>
                  <a:gd name="T12" fmla="*/ 20 w 119"/>
                  <a:gd name="T13" fmla="*/ 141 h 286"/>
                  <a:gd name="T14" fmla="*/ 35 w 119"/>
                  <a:gd name="T15" fmla="*/ 192 h 286"/>
                  <a:gd name="T16" fmla="*/ 44 w 119"/>
                  <a:gd name="T17" fmla="*/ 220 h 286"/>
                  <a:gd name="T18" fmla="*/ 45 w 119"/>
                  <a:gd name="T19" fmla="*/ 276 h 286"/>
                  <a:gd name="T20" fmla="*/ 66 w 119"/>
                  <a:gd name="T21" fmla="*/ 282 h 286"/>
                  <a:gd name="T22" fmla="*/ 71 w 119"/>
                  <a:gd name="T23" fmla="*/ 265 h 286"/>
                  <a:gd name="T24" fmla="*/ 77 w 119"/>
                  <a:gd name="T25" fmla="*/ 279 h 286"/>
                  <a:gd name="T26" fmla="*/ 95 w 119"/>
                  <a:gd name="T27" fmla="*/ 276 h 286"/>
                  <a:gd name="T28" fmla="*/ 90 w 119"/>
                  <a:gd name="T29" fmla="*/ 255 h 286"/>
                  <a:gd name="T30" fmla="*/ 80 w 119"/>
                  <a:gd name="T31" fmla="*/ 226 h 286"/>
                  <a:gd name="T32" fmla="*/ 86 w 119"/>
                  <a:gd name="T33" fmla="*/ 211 h 286"/>
                  <a:gd name="T34" fmla="*/ 96 w 119"/>
                  <a:gd name="T35" fmla="*/ 174 h 286"/>
                  <a:gd name="T36" fmla="*/ 110 w 119"/>
                  <a:gd name="T37" fmla="*/ 141 h 286"/>
                  <a:gd name="T38" fmla="*/ 104 w 119"/>
                  <a:gd name="T39" fmla="*/ 91 h 286"/>
                  <a:gd name="T40" fmla="*/ 108 w 119"/>
                  <a:gd name="T41" fmla="*/ 72 h 286"/>
                  <a:gd name="T42" fmla="*/ 95 w 119"/>
                  <a:gd name="T43" fmla="*/ 27 h 286"/>
                  <a:gd name="T44" fmla="*/ 81 w 119"/>
                  <a:gd name="T45" fmla="*/ 19 h 286"/>
                  <a:gd name="T46" fmla="*/ 60 w 119"/>
                  <a:gd name="T47" fmla="*/ 7 h 2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9"/>
                  <a:gd name="T73" fmla="*/ 0 h 286"/>
                  <a:gd name="T74" fmla="*/ 119 w 119"/>
                  <a:gd name="T75" fmla="*/ 286 h 2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9" h="286">
                    <a:moveTo>
                      <a:pt x="60" y="7"/>
                    </a:moveTo>
                    <a:cubicBezTo>
                      <a:pt x="55" y="10"/>
                      <a:pt x="51" y="12"/>
                      <a:pt x="45" y="13"/>
                    </a:cubicBezTo>
                    <a:cubicBezTo>
                      <a:pt x="39" y="14"/>
                      <a:pt x="30" y="12"/>
                      <a:pt x="23" y="16"/>
                    </a:cubicBezTo>
                    <a:cubicBezTo>
                      <a:pt x="17" y="20"/>
                      <a:pt x="15" y="19"/>
                      <a:pt x="11" y="31"/>
                    </a:cubicBezTo>
                    <a:cubicBezTo>
                      <a:pt x="12" y="48"/>
                      <a:pt x="5" y="70"/>
                      <a:pt x="0" y="91"/>
                    </a:cubicBezTo>
                    <a:cubicBezTo>
                      <a:pt x="2" y="100"/>
                      <a:pt x="1" y="103"/>
                      <a:pt x="8" y="109"/>
                    </a:cubicBezTo>
                    <a:cubicBezTo>
                      <a:pt x="10" y="119"/>
                      <a:pt x="11" y="136"/>
                      <a:pt x="20" y="141"/>
                    </a:cubicBezTo>
                    <a:cubicBezTo>
                      <a:pt x="36" y="133"/>
                      <a:pt x="30" y="176"/>
                      <a:pt x="35" y="192"/>
                    </a:cubicBezTo>
                    <a:cubicBezTo>
                      <a:pt x="36" y="201"/>
                      <a:pt x="38" y="212"/>
                      <a:pt x="44" y="220"/>
                    </a:cubicBezTo>
                    <a:cubicBezTo>
                      <a:pt x="47" y="228"/>
                      <a:pt x="41" y="266"/>
                      <a:pt x="45" y="276"/>
                    </a:cubicBezTo>
                    <a:cubicBezTo>
                      <a:pt x="49" y="286"/>
                      <a:pt x="62" y="284"/>
                      <a:pt x="66" y="282"/>
                    </a:cubicBezTo>
                    <a:cubicBezTo>
                      <a:pt x="70" y="280"/>
                      <a:pt x="69" y="265"/>
                      <a:pt x="71" y="265"/>
                    </a:cubicBezTo>
                    <a:cubicBezTo>
                      <a:pt x="72" y="271"/>
                      <a:pt x="75" y="274"/>
                      <a:pt x="77" y="279"/>
                    </a:cubicBezTo>
                    <a:cubicBezTo>
                      <a:pt x="84" y="282"/>
                      <a:pt x="86" y="281"/>
                      <a:pt x="95" y="276"/>
                    </a:cubicBezTo>
                    <a:cubicBezTo>
                      <a:pt x="99" y="270"/>
                      <a:pt x="93" y="261"/>
                      <a:pt x="90" y="255"/>
                    </a:cubicBezTo>
                    <a:cubicBezTo>
                      <a:pt x="89" y="249"/>
                      <a:pt x="84" y="231"/>
                      <a:pt x="80" y="226"/>
                    </a:cubicBezTo>
                    <a:cubicBezTo>
                      <a:pt x="80" y="222"/>
                      <a:pt x="81" y="223"/>
                      <a:pt x="86" y="211"/>
                    </a:cubicBezTo>
                    <a:cubicBezTo>
                      <a:pt x="88" y="200"/>
                      <a:pt x="92" y="186"/>
                      <a:pt x="96" y="174"/>
                    </a:cubicBezTo>
                    <a:cubicBezTo>
                      <a:pt x="102" y="153"/>
                      <a:pt x="101" y="158"/>
                      <a:pt x="110" y="141"/>
                    </a:cubicBezTo>
                    <a:cubicBezTo>
                      <a:pt x="106" y="124"/>
                      <a:pt x="106" y="108"/>
                      <a:pt x="104" y="91"/>
                    </a:cubicBezTo>
                    <a:cubicBezTo>
                      <a:pt x="105" y="84"/>
                      <a:pt x="107" y="79"/>
                      <a:pt x="108" y="72"/>
                    </a:cubicBezTo>
                    <a:cubicBezTo>
                      <a:pt x="107" y="40"/>
                      <a:pt x="119" y="30"/>
                      <a:pt x="95" y="27"/>
                    </a:cubicBezTo>
                    <a:cubicBezTo>
                      <a:pt x="90" y="24"/>
                      <a:pt x="86" y="21"/>
                      <a:pt x="81" y="19"/>
                    </a:cubicBezTo>
                    <a:cubicBezTo>
                      <a:pt x="79" y="16"/>
                      <a:pt x="60" y="0"/>
                      <a:pt x="60" y="7"/>
                    </a:cubicBez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3" name="Freeform 212"/>
              <p:cNvSpPr>
                <a:spLocks/>
              </p:cNvSpPr>
              <p:nvPr/>
            </p:nvSpPr>
            <p:spPr bwMode="gray">
              <a:xfrm>
                <a:off x="521" y="793"/>
                <a:ext cx="41" cy="68"/>
              </a:xfrm>
              <a:custGeom>
                <a:avLst/>
                <a:gdLst>
                  <a:gd name="T0" fmla="*/ 38 w 42"/>
                  <a:gd name="T1" fmla="*/ 31 h 67"/>
                  <a:gd name="T2" fmla="*/ 26 w 42"/>
                  <a:gd name="T3" fmla="*/ 3 h 67"/>
                  <a:gd name="T4" fmla="*/ 8 w 42"/>
                  <a:gd name="T5" fmla="*/ 4 h 67"/>
                  <a:gd name="T6" fmla="*/ 1 w 42"/>
                  <a:gd name="T7" fmla="*/ 19 h 67"/>
                  <a:gd name="T8" fmla="*/ 7 w 42"/>
                  <a:gd name="T9" fmla="*/ 46 h 67"/>
                  <a:gd name="T10" fmla="*/ 17 w 42"/>
                  <a:gd name="T11" fmla="*/ 55 h 67"/>
                  <a:gd name="T12" fmla="*/ 34 w 42"/>
                  <a:gd name="T13" fmla="*/ 51 h 67"/>
                  <a:gd name="T14" fmla="*/ 38 w 42"/>
                  <a:gd name="T15" fmla="*/ 31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7"/>
                  <a:gd name="T26" fmla="*/ 42 w 42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7">
                    <a:moveTo>
                      <a:pt x="38" y="31"/>
                    </a:moveTo>
                    <a:cubicBezTo>
                      <a:pt x="42" y="17"/>
                      <a:pt x="40" y="10"/>
                      <a:pt x="26" y="3"/>
                    </a:cubicBezTo>
                    <a:cubicBezTo>
                      <a:pt x="21" y="0"/>
                      <a:pt x="8" y="4"/>
                      <a:pt x="8" y="4"/>
                    </a:cubicBezTo>
                    <a:cubicBezTo>
                      <a:pt x="5" y="10"/>
                      <a:pt x="2" y="12"/>
                      <a:pt x="1" y="19"/>
                    </a:cubicBezTo>
                    <a:cubicBezTo>
                      <a:pt x="2" y="32"/>
                      <a:pt x="0" y="37"/>
                      <a:pt x="7" y="46"/>
                    </a:cubicBezTo>
                    <a:cubicBezTo>
                      <a:pt x="8" y="53"/>
                      <a:pt x="11" y="51"/>
                      <a:pt x="17" y="55"/>
                    </a:cubicBezTo>
                    <a:cubicBezTo>
                      <a:pt x="22" y="67"/>
                      <a:pt x="25" y="54"/>
                      <a:pt x="34" y="51"/>
                    </a:cubicBezTo>
                    <a:cubicBezTo>
                      <a:pt x="37" y="48"/>
                      <a:pt x="40" y="39"/>
                      <a:pt x="38" y="31"/>
                    </a:cubicBezTo>
                    <a:close/>
                  </a:path>
                </a:pathLst>
              </a:custGeom>
              <a:solidFill>
                <a:srgbClr val="7349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4" name="Freeform 213"/>
              <p:cNvSpPr>
                <a:spLocks/>
              </p:cNvSpPr>
              <p:nvPr/>
            </p:nvSpPr>
            <p:spPr bwMode="gray">
              <a:xfrm>
                <a:off x="504" y="836"/>
                <a:ext cx="56" cy="113"/>
              </a:xfrm>
              <a:custGeom>
                <a:avLst/>
                <a:gdLst>
                  <a:gd name="T0" fmla="*/ 29 w 56"/>
                  <a:gd name="T1" fmla="*/ 8 h 113"/>
                  <a:gd name="T2" fmla="*/ 21 w 56"/>
                  <a:gd name="T3" fmla="*/ 8 h 113"/>
                  <a:gd name="T4" fmla="*/ 23 w 56"/>
                  <a:gd name="T5" fmla="*/ 42 h 113"/>
                  <a:gd name="T6" fmla="*/ 33 w 56"/>
                  <a:gd name="T7" fmla="*/ 107 h 113"/>
                  <a:gd name="T8" fmla="*/ 53 w 56"/>
                  <a:gd name="T9" fmla="*/ 110 h 113"/>
                  <a:gd name="T10" fmla="*/ 54 w 56"/>
                  <a:gd name="T11" fmla="*/ 98 h 113"/>
                  <a:gd name="T12" fmla="*/ 48 w 56"/>
                  <a:gd name="T13" fmla="*/ 24 h 113"/>
                  <a:gd name="T14" fmla="*/ 38 w 56"/>
                  <a:gd name="T15" fmla="*/ 17 h 113"/>
                  <a:gd name="T16" fmla="*/ 29 w 56"/>
                  <a:gd name="T17" fmla="*/ 8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13"/>
                  <a:gd name="T29" fmla="*/ 56 w 5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13">
                    <a:moveTo>
                      <a:pt x="29" y="8"/>
                    </a:moveTo>
                    <a:cubicBezTo>
                      <a:pt x="22" y="5"/>
                      <a:pt x="26" y="0"/>
                      <a:pt x="21" y="8"/>
                    </a:cubicBezTo>
                    <a:cubicBezTo>
                      <a:pt x="19" y="20"/>
                      <a:pt x="21" y="31"/>
                      <a:pt x="23" y="42"/>
                    </a:cubicBezTo>
                    <a:cubicBezTo>
                      <a:pt x="25" y="67"/>
                      <a:pt x="0" y="111"/>
                      <a:pt x="33" y="107"/>
                    </a:cubicBezTo>
                    <a:cubicBezTo>
                      <a:pt x="41" y="108"/>
                      <a:pt x="46" y="113"/>
                      <a:pt x="53" y="110"/>
                    </a:cubicBezTo>
                    <a:cubicBezTo>
                      <a:pt x="54" y="103"/>
                      <a:pt x="56" y="105"/>
                      <a:pt x="54" y="98"/>
                    </a:cubicBezTo>
                    <a:cubicBezTo>
                      <a:pt x="54" y="79"/>
                      <a:pt x="56" y="44"/>
                      <a:pt x="48" y="24"/>
                    </a:cubicBezTo>
                    <a:cubicBezTo>
                      <a:pt x="47" y="17"/>
                      <a:pt x="45" y="13"/>
                      <a:pt x="38" y="17"/>
                    </a:cubicBezTo>
                    <a:cubicBezTo>
                      <a:pt x="35" y="10"/>
                      <a:pt x="33" y="13"/>
                      <a:pt x="29" y="8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5" name="Freeform 214"/>
              <p:cNvSpPr>
                <a:spLocks/>
              </p:cNvSpPr>
              <p:nvPr/>
            </p:nvSpPr>
            <p:spPr bwMode="gray">
              <a:xfrm>
                <a:off x="528" y="848"/>
                <a:ext cx="21" cy="103"/>
              </a:xfrm>
              <a:custGeom>
                <a:avLst/>
                <a:gdLst>
                  <a:gd name="T0" fmla="*/ 13 w 22"/>
                  <a:gd name="T1" fmla="*/ 3 h 101"/>
                  <a:gd name="T2" fmla="*/ 8 w 22"/>
                  <a:gd name="T3" fmla="*/ 41 h 101"/>
                  <a:gd name="T4" fmla="*/ 13 w 22"/>
                  <a:gd name="T5" fmla="*/ 96 h 101"/>
                  <a:gd name="T6" fmla="*/ 22 w 22"/>
                  <a:gd name="T7" fmla="*/ 90 h 101"/>
                  <a:gd name="T8" fmla="*/ 20 w 22"/>
                  <a:gd name="T9" fmla="*/ 36 h 101"/>
                  <a:gd name="T10" fmla="*/ 20 w 22"/>
                  <a:gd name="T11" fmla="*/ 6 h 101"/>
                  <a:gd name="T12" fmla="*/ 8 w 22"/>
                  <a:gd name="T13" fmla="*/ 8 h 101"/>
                  <a:gd name="T14" fmla="*/ 13 w 22"/>
                  <a:gd name="T15" fmla="*/ 3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01"/>
                  <a:gd name="T26" fmla="*/ 22 w 22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01">
                    <a:moveTo>
                      <a:pt x="13" y="3"/>
                    </a:moveTo>
                    <a:cubicBezTo>
                      <a:pt x="8" y="15"/>
                      <a:pt x="9" y="28"/>
                      <a:pt x="8" y="41"/>
                    </a:cubicBezTo>
                    <a:cubicBezTo>
                      <a:pt x="8" y="50"/>
                      <a:pt x="0" y="93"/>
                      <a:pt x="13" y="96"/>
                    </a:cubicBezTo>
                    <a:cubicBezTo>
                      <a:pt x="19" y="101"/>
                      <a:pt x="20" y="96"/>
                      <a:pt x="22" y="90"/>
                    </a:cubicBezTo>
                    <a:cubicBezTo>
                      <a:pt x="20" y="72"/>
                      <a:pt x="18" y="54"/>
                      <a:pt x="20" y="36"/>
                    </a:cubicBezTo>
                    <a:cubicBezTo>
                      <a:pt x="19" y="22"/>
                      <a:pt x="18" y="18"/>
                      <a:pt x="20" y="6"/>
                    </a:cubicBezTo>
                    <a:cubicBezTo>
                      <a:pt x="13" y="5"/>
                      <a:pt x="11" y="0"/>
                      <a:pt x="8" y="8"/>
                    </a:cubicBezTo>
                    <a:cubicBezTo>
                      <a:pt x="15" y="9"/>
                      <a:pt x="13" y="11"/>
                      <a:pt x="13" y="3"/>
                    </a:cubicBezTo>
                    <a:close/>
                  </a:path>
                </a:pathLst>
              </a:cu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6" name="Freeform 215"/>
              <p:cNvSpPr>
                <a:spLocks/>
              </p:cNvSpPr>
              <p:nvPr/>
            </p:nvSpPr>
            <p:spPr bwMode="gray">
              <a:xfrm>
                <a:off x="489" y="965"/>
                <a:ext cx="13" cy="32"/>
              </a:xfrm>
              <a:custGeom>
                <a:avLst/>
                <a:gdLst>
                  <a:gd name="T0" fmla="*/ 9 w 14"/>
                  <a:gd name="T1" fmla="*/ 1 h 33"/>
                  <a:gd name="T2" fmla="*/ 0 w 14"/>
                  <a:gd name="T3" fmla="*/ 10 h 33"/>
                  <a:gd name="T4" fmla="*/ 10 w 14"/>
                  <a:gd name="T5" fmla="*/ 3 h 33"/>
                  <a:gd name="T6" fmla="*/ 9 w 14"/>
                  <a:gd name="T7" fmla="*/ 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3"/>
                  <a:gd name="T14" fmla="*/ 14 w 1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3">
                    <a:moveTo>
                      <a:pt x="9" y="1"/>
                    </a:moveTo>
                    <a:cubicBezTo>
                      <a:pt x="13" y="33"/>
                      <a:pt x="14" y="20"/>
                      <a:pt x="0" y="10"/>
                    </a:cubicBezTo>
                    <a:cubicBezTo>
                      <a:pt x="2" y="0"/>
                      <a:pt x="3" y="3"/>
                      <a:pt x="10" y="3"/>
                    </a:cubicBezTo>
                    <a:cubicBezTo>
                      <a:pt x="11" y="3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7349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7" name="Freeform 216"/>
              <p:cNvSpPr>
                <a:spLocks/>
              </p:cNvSpPr>
              <p:nvPr/>
            </p:nvSpPr>
            <p:spPr bwMode="gray">
              <a:xfrm>
                <a:off x="516" y="789"/>
                <a:ext cx="44" cy="38"/>
              </a:xfrm>
              <a:custGeom>
                <a:avLst/>
                <a:gdLst>
                  <a:gd name="T0" fmla="*/ 25 w 44"/>
                  <a:gd name="T1" fmla="*/ 12 h 38"/>
                  <a:gd name="T2" fmla="*/ 16 w 44"/>
                  <a:gd name="T3" fmla="*/ 25 h 38"/>
                  <a:gd name="T4" fmla="*/ 7 w 44"/>
                  <a:gd name="T5" fmla="*/ 33 h 38"/>
                  <a:gd name="T6" fmla="*/ 3 w 44"/>
                  <a:gd name="T7" fmla="*/ 21 h 38"/>
                  <a:gd name="T8" fmla="*/ 12 w 44"/>
                  <a:gd name="T9" fmla="*/ 6 h 38"/>
                  <a:gd name="T10" fmla="*/ 25 w 44"/>
                  <a:gd name="T11" fmla="*/ 9 h 38"/>
                  <a:gd name="T12" fmla="*/ 33 w 44"/>
                  <a:gd name="T13" fmla="*/ 7 h 38"/>
                  <a:gd name="T14" fmla="*/ 40 w 44"/>
                  <a:gd name="T15" fmla="*/ 21 h 38"/>
                  <a:gd name="T16" fmla="*/ 37 w 44"/>
                  <a:gd name="T17" fmla="*/ 16 h 38"/>
                  <a:gd name="T18" fmla="*/ 31 w 44"/>
                  <a:gd name="T19" fmla="*/ 15 h 38"/>
                  <a:gd name="T20" fmla="*/ 25 w 44"/>
                  <a:gd name="T21" fmla="*/ 12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8"/>
                  <a:gd name="T35" fmla="*/ 44 w 4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8">
                    <a:moveTo>
                      <a:pt x="25" y="12"/>
                    </a:moveTo>
                    <a:cubicBezTo>
                      <a:pt x="17" y="22"/>
                      <a:pt x="20" y="18"/>
                      <a:pt x="16" y="25"/>
                    </a:cubicBezTo>
                    <a:cubicBezTo>
                      <a:pt x="14" y="38"/>
                      <a:pt x="14" y="22"/>
                      <a:pt x="7" y="33"/>
                    </a:cubicBezTo>
                    <a:cubicBezTo>
                      <a:pt x="2" y="29"/>
                      <a:pt x="0" y="27"/>
                      <a:pt x="3" y="21"/>
                    </a:cubicBezTo>
                    <a:cubicBezTo>
                      <a:pt x="4" y="14"/>
                      <a:pt x="5" y="7"/>
                      <a:pt x="12" y="6"/>
                    </a:cubicBezTo>
                    <a:cubicBezTo>
                      <a:pt x="18" y="3"/>
                      <a:pt x="20" y="5"/>
                      <a:pt x="25" y="9"/>
                    </a:cubicBezTo>
                    <a:cubicBezTo>
                      <a:pt x="23" y="0"/>
                      <a:pt x="27" y="6"/>
                      <a:pt x="33" y="7"/>
                    </a:cubicBezTo>
                    <a:cubicBezTo>
                      <a:pt x="34" y="8"/>
                      <a:pt x="44" y="19"/>
                      <a:pt x="40" y="21"/>
                    </a:cubicBezTo>
                    <a:cubicBezTo>
                      <a:pt x="38" y="22"/>
                      <a:pt x="39" y="17"/>
                      <a:pt x="37" y="16"/>
                    </a:cubicBezTo>
                    <a:cubicBezTo>
                      <a:pt x="35" y="15"/>
                      <a:pt x="33" y="15"/>
                      <a:pt x="31" y="15"/>
                    </a:cubicBezTo>
                    <a:cubicBezTo>
                      <a:pt x="29" y="12"/>
                      <a:pt x="23" y="0"/>
                      <a:pt x="2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8" name="Freeform 217"/>
              <p:cNvSpPr>
                <a:spLocks/>
              </p:cNvSpPr>
              <p:nvPr/>
            </p:nvSpPr>
            <p:spPr bwMode="gray">
              <a:xfrm>
                <a:off x="477" y="858"/>
                <a:ext cx="30" cy="110"/>
              </a:xfrm>
              <a:custGeom>
                <a:avLst/>
                <a:gdLst>
                  <a:gd name="T0" fmla="*/ 19 w 31"/>
                  <a:gd name="T1" fmla="*/ 0 h 114"/>
                  <a:gd name="T2" fmla="*/ 24 w 31"/>
                  <a:gd name="T3" fmla="*/ 24 h 114"/>
                  <a:gd name="T4" fmla="*/ 21 w 31"/>
                  <a:gd name="T5" fmla="*/ 36 h 114"/>
                  <a:gd name="T6" fmla="*/ 7 w 31"/>
                  <a:gd name="T7" fmla="*/ 63 h 114"/>
                  <a:gd name="T8" fmla="*/ 12 w 31"/>
                  <a:gd name="T9" fmla="*/ 69 h 114"/>
                  <a:gd name="T10" fmla="*/ 21 w 31"/>
                  <a:gd name="T11" fmla="*/ 92 h 114"/>
                  <a:gd name="T12" fmla="*/ 22 w 31"/>
                  <a:gd name="T13" fmla="*/ 99 h 114"/>
                  <a:gd name="T14" fmla="*/ 21 w 31"/>
                  <a:gd name="T15" fmla="*/ 87 h 114"/>
                  <a:gd name="T16" fmla="*/ 19 w 31"/>
                  <a:gd name="T17" fmla="*/ 83 h 114"/>
                  <a:gd name="T18" fmla="*/ 21 w 31"/>
                  <a:gd name="T19" fmla="*/ 56 h 114"/>
                  <a:gd name="T20" fmla="*/ 27 w 31"/>
                  <a:gd name="T21" fmla="*/ 27 h 114"/>
                  <a:gd name="T22" fmla="*/ 27 w 31"/>
                  <a:gd name="T23" fmla="*/ 12 h 114"/>
                  <a:gd name="T24" fmla="*/ 31 w 31"/>
                  <a:gd name="T25" fmla="*/ 9 h 114"/>
                  <a:gd name="T26" fmla="*/ 27 w 31"/>
                  <a:gd name="T27" fmla="*/ 11 h 114"/>
                  <a:gd name="T28" fmla="*/ 19 w 31"/>
                  <a:gd name="T29" fmla="*/ 0 h 1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14"/>
                  <a:gd name="T47" fmla="*/ 31 w 31"/>
                  <a:gd name="T48" fmla="*/ 114 h 1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14">
                    <a:moveTo>
                      <a:pt x="19" y="0"/>
                    </a:moveTo>
                    <a:cubicBezTo>
                      <a:pt x="22" y="8"/>
                      <a:pt x="23" y="15"/>
                      <a:pt x="24" y="24"/>
                    </a:cubicBezTo>
                    <a:cubicBezTo>
                      <a:pt x="17" y="27"/>
                      <a:pt x="16" y="30"/>
                      <a:pt x="21" y="36"/>
                    </a:cubicBezTo>
                    <a:cubicBezTo>
                      <a:pt x="16" y="48"/>
                      <a:pt x="22" y="60"/>
                      <a:pt x="7" y="63"/>
                    </a:cubicBezTo>
                    <a:cubicBezTo>
                      <a:pt x="0" y="68"/>
                      <a:pt x="6" y="68"/>
                      <a:pt x="12" y="69"/>
                    </a:cubicBezTo>
                    <a:cubicBezTo>
                      <a:pt x="9" y="75"/>
                      <a:pt x="18" y="84"/>
                      <a:pt x="21" y="92"/>
                    </a:cubicBezTo>
                    <a:cubicBezTo>
                      <a:pt x="21" y="94"/>
                      <a:pt x="21" y="97"/>
                      <a:pt x="22" y="99"/>
                    </a:cubicBezTo>
                    <a:cubicBezTo>
                      <a:pt x="26" y="114"/>
                      <a:pt x="22" y="91"/>
                      <a:pt x="21" y="87"/>
                    </a:cubicBezTo>
                    <a:cubicBezTo>
                      <a:pt x="21" y="86"/>
                      <a:pt x="20" y="84"/>
                      <a:pt x="19" y="83"/>
                    </a:cubicBezTo>
                    <a:cubicBezTo>
                      <a:pt x="17" y="73"/>
                      <a:pt x="16" y="66"/>
                      <a:pt x="21" y="56"/>
                    </a:cubicBezTo>
                    <a:cubicBezTo>
                      <a:pt x="23" y="46"/>
                      <a:pt x="23" y="36"/>
                      <a:pt x="27" y="27"/>
                    </a:cubicBezTo>
                    <a:cubicBezTo>
                      <a:pt x="26" y="21"/>
                      <a:pt x="23" y="17"/>
                      <a:pt x="27" y="12"/>
                    </a:cubicBezTo>
                    <a:cubicBezTo>
                      <a:pt x="28" y="11"/>
                      <a:pt x="31" y="11"/>
                      <a:pt x="31" y="9"/>
                    </a:cubicBezTo>
                    <a:cubicBezTo>
                      <a:pt x="31" y="8"/>
                      <a:pt x="28" y="10"/>
                      <a:pt x="27" y="11"/>
                    </a:cubicBezTo>
                    <a:cubicBezTo>
                      <a:pt x="24" y="8"/>
                      <a:pt x="19" y="5"/>
                      <a:pt x="19" y="0"/>
                    </a:cubicBezTo>
                    <a:close/>
                  </a:path>
                </a:pathLst>
              </a:custGeom>
              <a:solidFill>
                <a:srgbClr val="00193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39" name="Freeform 218"/>
              <p:cNvSpPr>
                <a:spLocks/>
              </p:cNvSpPr>
              <p:nvPr/>
            </p:nvSpPr>
            <p:spPr bwMode="gray">
              <a:xfrm>
                <a:off x="508" y="938"/>
                <a:ext cx="66" cy="111"/>
              </a:xfrm>
              <a:custGeom>
                <a:avLst/>
                <a:gdLst>
                  <a:gd name="T0" fmla="*/ 13 w 63"/>
                  <a:gd name="T1" fmla="*/ 0 h 111"/>
                  <a:gd name="T2" fmla="*/ 7 w 63"/>
                  <a:gd name="T3" fmla="*/ 19 h 111"/>
                  <a:gd name="T4" fmla="*/ 9 w 63"/>
                  <a:gd name="T5" fmla="*/ 25 h 111"/>
                  <a:gd name="T6" fmla="*/ 21 w 63"/>
                  <a:gd name="T7" fmla="*/ 10 h 111"/>
                  <a:gd name="T8" fmla="*/ 36 w 63"/>
                  <a:gd name="T9" fmla="*/ 18 h 111"/>
                  <a:gd name="T10" fmla="*/ 22 w 63"/>
                  <a:gd name="T11" fmla="*/ 37 h 111"/>
                  <a:gd name="T12" fmla="*/ 28 w 63"/>
                  <a:gd name="T13" fmla="*/ 57 h 111"/>
                  <a:gd name="T14" fmla="*/ 34 w 63"/>
                  <a:gd name="T15" fmla="*/ 111 h 111"/>
                  <a:gd name="T16" fmla="*/ 33 w 63"/>
                  <a:gd name="T17" fmla="*/ 91 h 111"/>
                  <a:gd name="T18" fmla="*/ 43 w 63"/>
                  <a:gd name="T19" fmla="*/ 43 h 111"/>
                  <a:gd name="T20" fmla="*/ 46 w 63"/>
                  <a:gd name="T21" fmla="*/ 36 h 111"/>
                  <a:gd name="T22" fmla="*/ 40 w 63"/>
                  <a:gd name="T23" fmla="*/ 37 h 111"/>
                  <a:gd name="T24" fmla="*/ 46 w 63"/>
                  <a:gd name="T25" fmla="*/ 13 h 111"/>
                  <a:gd name="T26" fmla="*/ 51 w 63"/>
                  <a:gd name="T27" fmla="*/ 22 h 111"/>
                  <a:gd name="T28" fmla="*/ 52 w 63"/>
                  <a:gd name="T29" fmla="*/ 16 h 111"/>
                  <a:gd name="T30" fmla="*/ 51 w 63"/>
                  <a:gd name="T31" fmla="*/ 10 h 111"/>
                  <a:gd name="T32" fmla="*/ 42 w 63"/>
                  <a:gd name="T33" fmla="*/ 12 h 111"/>
                  <a:gd name="T34" fmla="*/ 19 w 63"/>
                  <a:gd name="T35" fmla="*/ 9 h 111"/>
                  <a:gd name="T36" fmla="*/ 13 w 63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3"/>
                  <a:gd name="T58" fmla="*/ 0 h 111"/>
                  <a:gd name="T59" fmla="*/ 63 w 63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3" h="111">
                    <a:moveTo>
                      <a:pt x="13" y="0"/>
                    </a:moveTo>
                    <a:cubicBezTo>
                      <a:pt x="12" y="6"/>
                      <a:pt x="10" y="13"/>
                      <a:pt x="7" y="19"/>
                    </a:cubicBezTo>
                    <a:cubicBezTo>
                      <a:pt x="6" y="26"/>
                      <a:pt x="0" y="31"/>
                      <a:pt x="9" y="25"/>
                    </a:cubicBezTo>
                    <a:cubicBezTo>
                      <a:pt x="14" y="18"/>
                      <a:pt x="12" y="13"/>
                      <a:pt x="21" y="10"/>
                    </a:cubicBezTo>
                    <a:cubicBezTo>
                      <a:pt x="28" y="12"/>
                      <a:pt x="33" y="11"/>
                      <a:pt x="36" y="18"/>
                    </a:cubicBezTo>
                    <a:cubicBezTo>
                      <a:pt x="29" y="31"/>
                      <a:pt x="43" y="35"/>
                      <a:pt x="22" y="37"/>
                    </a:cubicBezTo>
                    <a:cubicBezTo>
                      <a:pt x="33" y="43"/>
                      <a:pt x="31" y="44"/>
                      <a:pt x="28" y="57"/>
                    </a:cubicBezTo>
                    <a:cubicBezTo>
                      <a:pt x="27" y="78"/>
                      <a:pt x="30" y="91"/>
                      <a:pt x="34" y="111"/>
                    </a:cubicBezTo>
                    <a:cubicBezTo>
                      <a:pt x="37" y="104"/>
                      <a:pt x="34" y="99"/>
                      <a:pt x="33" y="91"/>
                    </a:cubicBezTo>
                    <a:cubicBezTo>
                      <a:pt x="34" y="79"/>
                      <a:pt x="31" y="52"/>
                      <a:pt x="43" y="43"/>
                    </a:cubicBezTo>
                    <a:cubicBezTo>
                      <a:pt x="46" y="37"/>
                      <a:pt x="63" y="32"/>
                      <a:pt x="46" y="36"/>
                    </a:cubicBezTo>
                    <a:cubicBezTo>
                      <a:pt x="44" y="36"/>
                      <a:pt x="42" y="37"/>
                      <a:pt x="40" y="37"/>
                    </a:cubicBezTo>
                    <a:cubicBezTo>
                      <a:pt x="38" y="28"/>
                      <a:pt x="37" y="18"/>
                      <a:pt x="46" y="13"/>
                    </a:cubicBezTo>
                    <a:cubicBezTo>
                      <a:pt x="47" y="18"/>
                      <a:pt x="47" y="33"/>
                      <a:pt x="51" y="22"/>
                    </a:cubicBezTo>
                    <a:cubicBezTo>
                      <a:pt x="60" y="37"/>
                      <a:pt x="55" y="24"/>
                      <a:pt x="52" y="16"/>
                    </a:cubicBezTo>
                    <a:cubicBezTo>
                      <a:pt x="52" y="14"/>
                      <a:pt x="53" y="11"/>
                      <a:pt x="51" y="10"/>
                    </a:cubicBezTo>
                    <a:cubicBezTo>
                      <a:pt x="48" y="9"/>
                      <a:pt x="45" y="12"/>
                      <a:pt x="42" y="12"/>
                    </a:cubicBezTo>
                    <a:cubicBezTo>
                      <a:pt x="34" y="12"/>
                      <a:pt x="27" y="10"/>
                      <a:pt x="19" y="9"/>
                    </a:cubicBezTo>
                    <a:cubicBezTo>
                      <a:pt x="13" y="6"/>
                      <a:pt x="15" y="8"/>
                      <a:pt x="13" y="0"/>
                    </a:cubicBezTo>
                    <a:close/>
                  </a:path>
                </a:pathLst>
              </a:custGeom>
              <a:solidFill>
                <a:srgbClr val="00193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40" name="Freeform 219"/>
              <p:cNvSpPr>
                <a:spLocks/>
              </p:cNvSpPr>
              <p:nvPr/>
            </p:nvSpPr>
            <p:spPr bwMode="gray">
              <a:xfrm>
                <a:off x="524" y="1068"/>
                <a:ext cx="16" cy="55"/>
              </a:xfrm>
              <a:custGeom>
                <a:avLst/>
                <a:gdLst>
                  <a:gd name="T0" fmla="*/ 0 w 16"/>
                  <a:gd name="T1" fmla="*/ 0 h 53"/>
                  <a:gd name="T2" fmla="*/ 15 w 16"/>
                  <a:gd name="T3" fmla="*/ 21 h 53"/>
                  <a:gd name="T4" fmla="*/ 13 w 16"/>
                  <a:gd name="T5" fmla="*/ 39 h 53"/>
                  <a:gd name="T6" fmla="*/ 10 w 16"/>
                  <a:gd name="T7" fmla="*/ 43 h 53"/>
                  <a:gd name="T8" fmla="*/ 0 w 16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0"/>
                    </a:moveTo>
                    <a:cubicBezTo>
                      <a:pt x="7" y="5"/>
                      <a:pt x="10" y="13"/>
                      <a:pt x="15" y="21"/>
                    </a:cubicBezTo>
                    <a:cubicBezTo>
                      <a:pt x="16" y="28"/>
                      <a:pt x="15" y="32"/>
                      <a:pt x="13" y="39"/>
                    </a:cubicBezTo>
                    <a:cubicBezTo>
                      <a:pt x="12" y="48"/>
                      <a:pt x="2" y="53"/>
                      <a:pt x="10" y="43"/>
                    </a:cubicBezTo>
                    <a:cubicBezTo>
                      <a:pt x="14" y="23"/>
                      <a:pt x="6" y="17"/>
                      <a:pt x="0" y="0"/>
                    </a:cubicBezTo>
                    <a:close/>
                  </a:path>
                </a:pathLst>
              </a:custGeom>
              <a:solidFill>
                <a:srgbClr val="00193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41" name="Freeform 220"/>
              <p:cNvSpPr>
                <a:spLocks/>
              </p:cNvSpPr>
              <p:nvPr/>
            </p:nvSpPr>
            <p:spPr bwMode="gray">
              <a:xfrm>
                <a:off x="536" y="816"/>
                <a:ext cx="23" cy="10"/>
              </a:xfrm>
              <a:custGeom>
                <a:avLst/>
                <a:gdLst>
                  <a:gd name="T0" fmla="*/ 22 w 23"/>
                  <a:gd name="T1" fmla="*/ 1 h 10"/>
                  <a:gd name="T2" fmla="*/ 0 w 23"/>
                  <a:gd name="T3" fmla="*/ 9 h 10"/>
                  <a:gd name="T4" fmla="*/ 1 w 23"/>
                  <a:gd name="T5" fmla="*/ 3 h 10"/>
                  <a:gd name="T6" fmla="*/ 10 w 23"/>
                  <a:gd name="T7" fmla="*/ 4 h 10"/>
                  <a:gd name="T8" fmla="*/ 21 w 23"/>
                  <a:gd name="T9" fmla="*/ 7 h 10"/>
                  <a:gd name="T10" fmla="*/ 22 w 23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0"/>
                  <a:gd name="T20" fmla="*/ 23 w 23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0">
                    <a:moveTo>
                      <a:pt x="22" y="1"/>
                    </a:moveTo>
                    <a:cubicBezTo>
                      <a:pt x="14" y="0"/>
                      <a:pt x="7" y="7"/>
                      <a:pt x="0" y="9"/>
                    </a:cubicBezTo>
                    <a:cubicBezTo>
                      <a:pt x="1" y="10"/>
                      <a:pt x="0" y="3"/>
                      <a:pt x="1" y="3"/>
                    </a:cubicBezTo>
                    <a:cubicBezTo>
                      <a:pt x="3" y="3"/>
                      <a:pt x="8" y="4"/>
                      <a:pt x="10" y="4"/>
                    </a:cubicBezTo>
                    <a:cubicBezTo>
                      <a:pt x="13" y="4"/>
                      <a:pt x="18" y="9"/>
                      <a:pt x="21" y="7"/>
                    </a:cubicBezTo>
                    <a:cubicBezTo>
                      <a:pt x="23" y="6"/>
                      <a:pt x="22" y="3"/>
                      <a:pt x="22" y="1"/>
                    </a:cubicBezTo>
                    <a:close/>
                  </a:path>
                </a:pathLst>
              </a:custGeom>
              <a:solidFill>
                <a:srgbClr val="4B301B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59" name="Text Box 2393"/>
          <p:cNvSpPr txBox="1">
            <a:spLocks noChangeArrowheads="1"/>
          </p:cNvSpPr>
          <p:nvPr/>
        </p:nvSpPr>
        <p:spPr bwMode="gray">
          <a:xfrm>
            <a:off x="3945839" y="4024313"/>
            <a:ext cx="931863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FINANCE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9680" name="Group 3328"/>
          <p:cNvGrpSpPr>
            <a:grpSpLocks/>
          </p:cNvGrpSpPr>
          <p:nvPr/>
        </p:nvGrpSpPr>
        <p:grpSpPr bwMode="auto">
          <a:xfrm>
            <a:off x="5257800" y="3733800"/>
            <a:ext cx="1893887" cy="909637"/>
            <a:chOff x="171" y="792"/>
            <a:chExt cx="1763" cy="657"/>
          </a:xfrm>
        </p:grpSpPr>
        <p:sp>
          <p:nvSpPr>
            <p:cNvPr id="16148" name="Oval 3329"/>
            <p:cNvSpPr>
              <a:spLocks noChangeArrowheads="1"/>
            </p:cNvSpPr>
            <p:nvPr/>
          </p:nvSpPr>
          <p:spPr bwMode="auto">
            <a:xfrm>
              <a:off x="171" y="800"/>
              <a:ext cx="1763" cy="649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49" name="Oval 3330"/>
            <p:cNvSpPr>
              <a:spLocks noChangeArrowheads="1"/>
            </p:cNvSpPr>
            <p:nvPr/>
          </p:nvSpPr>
          <p:spPr bwMode="auto">
            <a:xfrm>
              <a:off x="440" y="818"/>
              <a:ext cx="1177" cy="434"/>
            </a:xfrm>
            <a:prstGeom prst="ellipse">
              <a:avLst/>
            </a:prstGeom>
            <a:gradFill rotWithShape="1">
              <a:gsLst>
                <a:gs pos="0">
                  <a:srgbClr val="CFB057"/>
                </a:gs>
                <a:gs pos="50000">
                  <a:srgbClr val="E9CB75"/>
                </a:gs>
                <a:gs pos="100000">
                  <a:srgbClr val="CFB05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50" name="Oval 3331"/>
            <p:cNvSpPr>
              <a:spLocks noChangeArrowheads="1"/>
            </p:cNvSpPr>
            <p:nvPr/>
          </p:nvSpPr>
          <p:spPr bwMode="auto">
            <a:xfrm>
              <a:off x="440" y="792"/>
              <a:ext cx="1177" cy="434"/>
            </a:xfrm>
            <a:prstGeom prst="ellipse">
              <a:avLst/>
            </a:prstGeom>
            <a:gradFill rotWithShape="1">
              <a:gsLst>
                <a:gs pos="0">
                  <a:srgbClr val="F1DE8F"/>
                </a:gs>
                <a:gs pos="50000">
                  <a:srgbClr val="F8ECB8"/>
                </a:gs>
                <a:gs pos="100000">
                  <a:srgbClr val="F1DE8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9681" name="Group 3332"/>
          <p:cNvGrpSpPr>
            <a:grpSpLocks/>
          </p:cNvGrpSpPr>
          <p:nvPr/>
        </p:nvGrpSpPr>
        <p:grpSpPr bwMode="auto">
          <a:xfrm>
            <a:off x="5126038" y="2719388"/>
            <a:ext cx="1804987" cy="842962"/>
            <a:chOff x="171" y="792"/>
            <a:chExt cx="1763" cy="657"/>
          </a:xfrm>
        </p:grpSpPr>
        <p:sp>
          <p:nvSpPr>
            <p:cNvPr id="16145" name="Oval 3333"/>
            <p:cNvSpPr>
              <a:spLocks noChangeArrowheads="1"/>
            </p:cNvSpPr>
            <p:nvPr/>
          </p:nvSpPr>
          <p:spPr bwMode="auto">
            <a:xfrm>
              <a:off x="171" y="800"/>
              <a:ext cx="1763" cy="649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46" name="Oval 3334"/>
            <p:cNvSpPr>
              <a:spLocks noChangeArrowheads="1"/>
            </p:cNvSpPr>
            <p:nvPr/>
          </p:nvSpPr>
          <p:spPr bwMode="auto">
            <a:xfrm>
              <a:off x="440" y="818"/>
              <a:ext cx="1177" cy="434"/>
            </a:xfrm>
            <a:prstGeom prst="ellipse">
              <a:avLst/>
            </a:prstGeom>
            <a:gradFill rotWithShape="1">
              <a:gsLst>
                <a:gs pos="0">
                  <a:srgbClr val="CFB057"/>
                </a:gs>
                <a:gs pos="50000">
                  <a:srgbClr val="E9CB75"/>
                </a:gs>
                <a:gs pos="100000">
                  <a:srgbClr val="CFB05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47" name="Oval 3335"/>
            <p:cNvSpPr>
              <a:spLocks noChangeArrowheads="1"/>
            </p:cNvSpPr>
            <p:nvPr/>
          </p:nvSpPr>
          <p:spPr bwMode="auto">
            <a:xfrm>
              <a:off x="440" y="792"/>
              <a:ext cx="1177" cy="434"/>
            </a:xfrm>
            <a:prstGeom prst="ellipse">
              <a:avLst/>
            </a:prstGeom>
            <a:gradFill rotWithShape="1">
              <a:gsLst>
                <a:gs pos="0">
                  <a:srgbClr val="F1DE8F"/>
                </a:gs>
                <a:gs pos="50000">
                  <a:srgbClr val="F8ECB8"/>
                </a:gs>
                <a:gs pos="100000">
                  <a:srgbClr val="F1DE8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9682" name="Group 419"/>
          <p:cNvGrpSpPr>
            <a:grpSpLocks/>
          </p:cNvGrpSpPr>
          <p:nvPr/>
        </p:nvGrpSpPr>
        <p:grpSpPr bwMode="auto">
          <a:xfrm>
            <a:off x="5610225" y="2408238"/>
            <a:ext cx="577850" cy="595312"/>
            <a:chOff x="3027" y="1440"/>
            <a:chExt cx="364" cy="375"/>
          </a:xfrm>
        </p:grpSpPr>
        <p:grpSp>
          <p:nvGrpSpPr>
            <p:cNvPr id="99683" name="Group 407"/>
            <p:cNvGrpSpPr>
              <a:grpSpLocks/>
            </p:cNvGrpSpPr>
            <p:nvPr/>
          </p:nvGrpSpPr>
          <p:grpSpPr bwMode="auto">
            <a:xfrm rot="-198712">
              <a:off x="3110" y="1597"/>
              <a:ext cx="188" cy="201"/>
              <a:chOff x="2766" y="3346"/>
              <a:chExt cx="557" cy="946"/>
            </a:xfrm>
          </p:grpSpPr>
          <p:sp>
            <p:nvSpPr>
              <p:cNvPr id="16134" name="Freeform 408"/>
              <p:cNvSpPr>
                <a:spLocks/>
              </p:cNvSpPr>
              <p:nvPr/>
            </p:nvSpPr>
            <p:spPr bwMode="auto">
              <a:xfrm rot="576140">
                <a:off x="2873" y="3478"/>
                <a:ext cx="337" cy="772"/>
              </a:xfrm>
              <a:custGeom>
                <a:avLst/>
                <a:gdLst>
                  <a:gd name="T0" fmla="*/ 0 w 338"/>
                  <a:gd name="T1" fmla="*/ 25754 h 197"/>
                  <a:gd name="T2" fmla="*/ 15 w 338"/>
                  <a:gd name="T3" fmla="*/ 28580 h 197"/>
                  <a:gd name="T4" fmla="*/ 17 w 338"/>
                  <a:gd name="T5" fmla="*/ 26354 h 197"/>
                  <a:gd name="T6" fmla="*/ 78 w 338"/>
                  <a:gd name="T7" fmla="*/ 34967 h 197"/>
                  <a:gd name="T8" fmla="*/ 78 w 338"/>
                  <a:gd name="T9" fmla="*/ 37377 h 197"/>
                  <a:gd name="T10" fmla="*/ 93 w 338"/>
                  <a:gd name="T11" fmla="*/ 40265 h 197"/>
                  <a:gd name="T12" fmla="*/ 284 w 338"/>
                  <a:gd name="T13" fmla="*/ 17752 h 197"/>
                  <a:gd name="T14" fmla="*/ 284 w 338"/>
                  <a:gd name="T15" fmla="*/ 12038 h 197"/>
                  <a:gd name="T16" fmla="*/ 186 w 338"/>
                  <a:gd name="T17" fmla="*/ 0 h 197"/>
                  <a:gd name="T18" fmla="*/ 0 w 338"/>
                  <a:gd name="T19" fmla="*/ 21483 h 197"/>
                  <a:gd name="T20" fmla="*/ 0 w 338"/>
                  <a:gd name="T21" fmla="*/ 25754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8"/>
                  <a:gd name="T34" fmla="*/ 0 h 197"/>
                  <a:gd name="T35" fmla="*/ 338 w 338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8" h="197">
                    <a:moveTo>
                      <a:pt x="0" y="126"/>
                    </a:moveTo>
                    <a:lnTo>
                      <a:pt x="18" y="140"/>
                    </a:lnTo>
                    <a:lnTo>
                      <a:pt x="20" y="129"/>
                    </a:lnTo>
                    <a:lnTo>
                      <a:pt x="92" y="171"/>
                    </a:lnTo>
                    <a:lnTo>
                      <a:pt x="92" y="183"/>
                    </a:lnTo>
                    <a:lnTo>
                      <a:pt x="110" y="197"/>
                    </a:lnTo>
                    <a:lnTo>
                      <a:pt x="338" y="87"/>
                    </a:lnTo>
                    <a:lnTo>
                      <a:pt x="338" y="59"/>
                    </a:lnTo>
                    <a:lnTo>
                      <a:pt x="222" y="0"/>
                    </a:lnTo>
                    <a:lnTo>
                      <a:pt x="0" y="10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5" name="Freeform 409"/>
              <p:cNvSpPr>
                <a:spLocks/>
              </p:cNvSpPr>
              <p:nvPr/>
            </p:nvSpPr>
            <p:spPr bwMode="auto">
              <a:xfrm rot="576140">
                <a:off x="2920" y="3520"/>
                <a:ext cx="338" cy="772"/>
              </a:xfrm>
              <a:custGeom>
                <a:avLst/>
                <a:gdLst>
                  <a:gd name="T0" fmla="*/ 0 w 230"/>
                  <a:gd name="T1" fmla="*/ 122379 h 136"/>
                  <a:gd name="T2" fmla="*/ 19 w 230"/>
                  <a:gd name="T3" fmla="*/ 94570 h 136"/>
                  <a:gd name="T4" fmla="*/ 911 w 230"/>
                  <a:gd name="T5" fmla="*/ 0 h 136"/>
                  <a:gd name="T6" fmla="*/ 905 w 230"/>
                  <a:gd name="T7" fmla="*/ 27809 h 136"/>
                  <a:gd name="T8" fmla="*/ 0 w 230"/>
                  <a:gd name="T9" fmla="*/ 12237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136"/>
                  <a:gd name="T17" fmla="*/ 230 w 230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136">
                    <a:moveTo>
                      <a:pt x="0" y="136"/>
                    </a:moveTo>
                    <a:lnTo>
                      <a:pt x="5" y="105"/>
                    </a:lnTo>
                    <a:lnTo>
                      <a:pt x="230" y="0"/>
                    </a:lnTo>
                    <a:lnTo>
                      <a:pt x="228" y="3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6" name="Freeform 410"/>
              <p:cNvSpPr>
                <a:spLocks/>
              </p:cNvSpPr>
              <p:nvPr/>
            </p:nvSpPr>
            <p:spPr bwMode="auto">
              <a:xfrm rot="576140">
                <a:off x="2879" y="3464"/>
                <a:ext cx="337" cy="772"/>
              </a:xfrm>
              <a:custGeom>
                <a:avLst/>
                <a:gdLst>
                  <a:gd name="T0" fmla="*/ 0 w 332"/>
                  <a:gd name="T1" fmla="*/ 45553 h 162"/>
                  <a:gd name="T2" fmla="*/ 8 w 332"/>
                  <a:gd name="T3" fmla="*/ 47283 h 162"/>
                  <a:gd name="T4" fmla="*/ 94 w 332"/>
                  <a:gd name="T5" fmla="*/ 72282 h 162"/>
                  <a:gd name="T6" fmla="*/ 299 w 332"/>
                  <a:gd name="T7" fmla="*/ 24571 h 162"/>
                  <a:gd name="T8" fmla="*/ 196 w 332"/>
                  <a:gd name="T9" fmla="*/ 0 h 162"/>
                  <a:gd name="T10" fmla="*/ 0 w 332"/>
                  <a:gd name="T11" fmla="*/ 45553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162"/>
                  <a:gd name="T20" fmla="*/ 332 w 332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162">
                    <a:moveTo>
                      <a:pt x="0" y="102"/>
                    </a:moveTo>
                    <a:cubicBezTo>
                      <a:pt x="2" y="104"/>
                      <a:pt x="6" y="111"/>
                      <a:pt x="9" y="106"/>
                    </a:cubicBezTo>
                    <a:lnTo>
                      <a:pt x="105" y="162"/>
                    </a:lnTo>
                    <a:lnTo>
                      <a:pt x="332" y="55"/>
                    </a:lnTo>
                    <a:lnTo>
                      <a:pt x="21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7" name="Freeform 411"/>
              <p:cNvSpPr>
                <a:spLocks/>
              </p:cNvSpPr>
              <p:nvPr/>
            </p:nvSpPr>
            <p:spPr bwMode="auto">
              <a:xfrm rot="576140">
                <a:off x="2873" y="3431"/>
                <a:ext cx="337" cy="772"/>
              </a:xfrm>
              <a:custGeom>
                <a:avLst/>
                <a:gdLst>
                  <a:gd name="T0" fmla="*/ 0 w 298"/>
                  <a:gd name="T1" fmla="*/ 23273 h 212"/>
                  <a:gd name="T2" fmla="*/ 142 w 298"/>
                  <a:gd name="T3" fmla="*/ 32264 h 212"/>
                  <a:gd name="T4" fmla="*/ 371 w 298"/>
                  <a:gd name="T5" fmla="*/ 20382 h 212"/>
                  <a:gd name="T6" fmla="*/ 371 w 298"/>
                  <a:gd name="T7" fmla="*/ 16908 h 212"/>
                  <a:gd name="T8" fmla="*/ 412 w 298"/>
                  <a:gd name="T9" fmla="*/ 14588 h 212"/>
                  <a:gd name="T10" fmla="*/ 389 w 298"/>
                  <a:gd name="T11" fmla="*/ 1351 h 212"/>
                  <a:gd name="T12" fmla="*/ 257 w 298"/>
                  <a:gd name="T13" fmla="*/ 0 h 212"/>
                  <a:gd name="T14" fmla="*/ 257 w 298"/>
                  <a:gd name="T15" fmla="*/ 2269 h 212"/>
                  <a:gd name="T16" fmla="*/ 109 w 298"/>
                  <a:gd name="T17" fmla="*/ 5317 h 212"/>
                  <a:gd name="T18" fmla="*/ 109 w 298"/>
                  <a:gd name="T19" fmla="*/ 7148 h 212"/>
                  <a:gd name="T20" fmla="*/ 16 w 298"/>
                  <a:gd name="T21" fmla="*/ 14919 h 212"/>
                  <a:gd name="T22" fmla="*/ 0 w 298"/>
                  <a:gd name="T23" fmla="*/ 23273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8"/>
                  <a:gd name="T37" fmla="*/ 0 h 212"/>
                  <a:gd name="T38" fmla="*/ 298 w 298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8" h="212">
                    <a:moveTo>
                      <a:pt x="0" y="153"/>
                    </a:moveTo>
                    <a:cubicBezTo>
                      <a:pt x="6" y="157"/>
                      <a:pt x="81" y="201"/>
                      <a:pt x="102" y="212"/>
                    </a:cubicBezTo>
                    <a:cubicBezTo>
                      <a:pt x="147" y="192"/>
                      <a:pt x="232" y="147"/>
                      <a:pt x="266" y="134"/>
                    </a:cubicBezTo>
                    <a:lnTo>
                      <a:pt x="266" y="111"/>
                    </a:lnTo>
                    <a:lnTo>
                      <a:pt x="296" y="96"/>
                    </a:lnTo>
                    <a:cubicBezTo>
                      <a:pt x="287" y="12"/>
                      <a:pt x="298" y="25"/>
                      <a:pt x="279" y="9"/>
                    </a:cubicBezTo>
                    <a:lnTo>
                      <a:pt x="185" y="0"/>
                    </a:lnTo>
                    <a:lnTo>
                      <a:pt x="185" y="15"/>
                    </a:lnTo>
                    <a:lnTo>
                      <a:pt x="78" y="35"/>
                    </a:lnTo>
                    <a:lnTo>
                      <a:pt x="78" y="47"/>
                    </a:lnTo>
                    <a:lnTo>
                      <a:pt x="11" y="98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98ADB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8" name="Freeform 412"/>
              <p:cNvSpPr>
                <a:spLocks/>
              </p:cNvSpPr>
              <p:nvPr/>
            </p:nvSpPr>
            <p:spPr bwMode="auto">
              <a:xfrm rot="576140">
                <a:off x="2938" y="3450"/>
                <a:ext cx="338" cy="771"/>
              </a:xfrm>
              <a:custGeom>
                <a:avLst/>
                <a:gdLst>
                  <a:gd name="T0" fmla="*/ 16160 w 85"/>
                  <a:gd name="T1" fmla="*/ 0 h 120"/>
                  <a:gd name="T2" fmla="*/ 14216 w 85"/>
                  <a:gd name="T3" fmla="*/ 8751 h 120"/>
                  <a:gd name="T4" fmla="*/ 0 w 85"/>
                  <a:gd name="T5" fmla="*/ 60479 h 120"/>
                  <a:gd name="T6" fmla="*/ 1265 w 85"/>
                  <a:gd name="T7" fmla="*/ 177176 h 120"/>
                  <a:gd name="T8" fmla="*/ 18041 w 85"/>
                  <a:gd name="T9" fmla="*/ 122518 h 120"/>
                  <a:gd name="T10" fmla="*/ 16160 w 85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0"/>
                  <a:gd name="T20" fmla="*/ 85 w 85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0">
                    <a:moveTo>
                      <a:pt x="76" y="0"/>
                    </a:moveTo>
                    <a:cubicBezTo>
                      <a:pt x="73" y="2"/>
                      <a:pt x="67" y="6"/>
                      <a:pt x="67" y="6"/>
                    </a:cubicBezTo>
                    <a:lnTo>
                      <a:pt x="0" y="41"/>
                    </a:lnTo>
                    <a:lnTo>
                      <a:pt x="6" y="120"/>
                    </a:lnTo>
                    <a:lnTo>
                      <a:pt x="85" y="8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9" name="Freeform 413"/>
              <p:cNvSpPr>
                <a:spLocks/>
              </p:cNvSpPr>
              <p:nvPr/>
            </p:nvSpPr>
            <p:spPr bwMode="auto">
              <a:xfrm rot="576140">
                <a:off x="2846" y="3473"/>
                <a:ext cx="338" cy="772"/>
              </a:xfrm>
              <a:custGeom>
                <a:avLst/>
                <a:gdLst>
                  <a:gd name="T0" fmla="*/ 4345 w 90"/>
                  <a:gd name="T1" fmla="*/ 0 h 117"/>
                  <a:gd name="T2" fmla="*/ 2749 w 90"/>
                  <a:gd name="T3" fmla="*/ 19808 h 117"/>
                  <a:gd name="T4" fmla="*/ 0 w 90"/>
                  <a:gd name="T5" fmla="*/ 57471 h 117"/>
                  <a:gd name="T6" fmla="*/ 481 w 90"/>
                  <a:gd name="T7" fmla="*/ 191911 h 117"/>
                  <a:gd name="T8" fmla="*/ 4709 w 90"/>
                  <a:gd name="T9" fmla="*/ 127829 h 117"/>
                  <a:gd name="T10" fmla="*/ 4345 w 90"/>
                  <a:gd name="T11" fmla="*/ 0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17"/>
                  <a:gd name="T20" fmla="*/ 90 w 90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17">
                    <a:moveTo>
                      <a:pt x="83" y="0"/>
                    </a:moveTo>
                    <a:cubicBezTo>
                      <a:pt x="80" y="2"/>
                      <a:pt x="66" y="4"/>
                      <a:pt x="53" y="12"/>
                    </a:cubicBezTo>
                    <a:lnTo>
                      <a:pt x="0" y="35"/>
                    </a:lnTo>
                    <a:lnTo>
                      <a:pt x="9" y="117"/>
                    </a:lnTo>
                    <a:lnTo>
                      <a:pt x="90" y="7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40" name="Freeform 414"/>
              <p:cNvSpPr>
                <a:spLocks/>
              </p:cNvSpPr>
              <p:nvPr/>
            </p:nvSpPr>
            <p:spPr bwMode="auto">
              <a:xfrm rot="576140">
                <a:off x="2766" y="3445"/>
                <a:ext cx="338" cy="772"/>
              </a:xfrm>
              <a:custGeom>
                <a:avLst/>
                <a:gdLst>
                  <a:gd name="T0" fmla="*/ 639 w 101"/>
                  <a:gd name="T1" fmla="*/ 9140 h 150"/>
                  <a:gd name="T2" fmla="*/ 0 w 101"/>
                  <a:gd name="T3" fmla="*/ 7921 h 150"/>
                  <a:gd name="T4" fmla="*/ 639 w 101"/>
                  <a:gd name="T5" fmla="*/ 56449 h 150"/>
                  <a:gd name="T6" fmla="*/ 2553 w 101"/>
                  <a:gd name="T7" fmla="*/ 63808 h 150"/>
                  <a:gd name="T8" fmla="*/ 1613 w 101"/>
                  <a:gd name="T9" fmla="*/ 18806 h 150"/>
                  <a:gd name="T10" fmla="*/ 2778 w 101"/>
                  <a:gd name="T11" fmla="*/ 64338 h 150"/>
                  <a:gd name="T12" fmla="*/ 4792 w 101"/>
                  <a:gd name="T13" fmla="*/ 71014 h 150"/>
                  <a:gd name="T14" fmla="*/ 3818 w 101"/>
                  <a:gd name="T15" fmla="*/ 22491 h 150"/>
                  <a:gd name="T16" fmla="*/ 5097 w 101"/>
                  <a:gd name="T17" fmla="*/ 74699 h 150"/>
                  <a:gd name="T18" fmla="*/ 7570 w 101"/>
                  <a:gd name="T19" fmla="*/ 81930 h 150"/>
                  <a:gd name="T20" fmla="*/ 6710 w 101"/>
                  <a:gd name="T21" fmla="*/ 32712 h 150"/>
                  <a:gd name="T22" fmla="*/ 7985 w 101"/>
                  <a:gd name="T23" fmla="*/ 85610 h 150"/>
                  <a:gd name="T24" fmla="*/ 10752 w 101"/>
                  <a:gd name="T25" fmla="*/ 91065 h 150"/>
                  <a:gd name="T26" fmla="*/ 9779 w 101"/>
                  <a:gd name="T27" fmla="*/ 40633 h 150"/>
                  <a:gd name="T28" fmla="*/ 639 w 101"/>
                  <a:gd name="T29" fmla="*/ 9140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50"/>
                  <a:gd name="T47" fmla="*/ 101 w 101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50">
                    <a:moveTo>
                      <a:pt x="6" y="15"/>
                    </a:moveTo>
                    <a:cubicBezTo>
                      <a:pt x="8" y="18"/>
                      <a:pt x="0" y="0"/>
                      <a:pt x="0" y="13"/>
                    </a:cubicBezTo>
                    <a:lnTo>
                      <a:pt x="6" y="93"/>
                    </a:lnTo>
                    <a:lnTo>
                      <a:pt x="24" y="105"/>
                    </a:lnTo>
                    <a:lnTo>
                      <a:pt x="15" y="31"/>
                    </a:lnTo>
                    <a:lnTo>
                      <a:pt x="26" y="106"/>
                    </a:lnTo>
                    <a:cubicBezTo>
                      <a:pt x="45" y="118"/>
                      <a:pt x="45" y="125"/>
                      <a:pt x="45" y="117"/>
                    </a:cubicBezTo>
                    <a:lnTo>
                      <a:pt x="36" y="37"/>
                    </a:lnTo>
                    <a:lnTo>
                      <a:pt x="48" y="123"/>
                    </a:lnTo>
                    <a:lnTo>
                      <a:pt x="71" y="135"/>
                    </a:lnTo>
                    <a:lnTo>
                      <a:pt x="63" y="54"/>
                    </a:lnTo>
                    <a:lnTo>
                      <a:pt x="75" y="141"/>
                    </a:lnTo>
                    <a:lnTo>
                      <a:pt x="101" y="150"/>
                    </a:lnTo>
                    <a:lnTo>
                      <a:pt x="92" y="67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41" name="Freeform 415"/>
              <p:cNvSpPr>
                <a:spLocks/>
              </p:cNvSpPr>
              <p:nvPr/>
            </p:nvSpPr>
            <p:spPr bwMode="auto">
              <a:xfrm rot="576140">
                <a:off x="2799" y="3402"/>
                <a:ext cx="337" cy="772"/>
              </a:xfrm>
              <a:custGeom>
                <a:avLst/>
                <a:gdLst>
                  <a:gd name="T0" fmla="*/ 1094 w 175"/>
                  <a:gd name="T1" fmla="*/ 398717 h 91"/>
                  <a:gd name="T2" fmla="*/ 1194 w 175"/>
                  <a:gd name="T3" fmla="*/ 376694 h 91"/>
                  <a:gd name="T4" fmla="*/ 2051 w 175"/>
                  <a:gd name="T5" fmla="*/ 214904 h 91"/>
                  <a:gd name="T6" fmla="*/ 1698 w 175"/>
                  <a:gd name="T7" fmla="*/ 161212 h 91"/>
                  <a:gd name="T8" fmla="*/ 894 w 175"/>
                  <a:gd name="T9" fmla="*/ 309547 h 91"/>
                  <a:gd name="T10" fmla="*/ 1698 w 175"/>
                  <a:gd name="T11" fmla="*/ 143507 h 91"/>
                  <a:gd name="T12" fmla="*/ 1442 w 175"/>
                  <a:gd name="T13" fmla="*/ 93989 h 91"/>
                  <a:gd name="T14" fmla="*/ 533 w 175"/>
                  <a:gd name="T15" fmla="*/ 264346 h 91"/>
                  <a:gd name="T16" fmla="*/ 1387 w 175"/>
                  <a:gd name="T17" fmla="*/ 89747 h 91"/>
                  <a:gd name="T18" fmla="*/ 1121 w 175"/>
                  <a:gd name="T19" fmla="*/ 53760 h 91"/>
                  <a:gd name="T20" fmla="*/ 316 w 175"/>
                  <a:gd name="T21" fmla="*/ 210654 h 91"/>
                  <a:gd name="T22" fmla="*/ 1102 w 175"/>
                  <a:gd name="T23" fmla="*/ 49442 h 91"/>
                  <a:gd name="T24" fmla="*/ 857 w 175"/>
                  <a:gd name="T25" fmla="*/ 0 h 91"/>
                  <a:gd name="T26" fmla="*/ 0 w 175"/>
                  <a:gd name="T27" fmla="*/ 143507 h 91"/>
                  <a:gd name="T28" fmla="*/ 1094 w 175"/>
                  <a:gd name="T29" fmla="*/ 398717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91"/>
                  <a:gd name="T47" fmla="*/ 175 w 175"/>
                  <a:gd name="T48" fmla="*/ 91 h 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91">
                    <a:moveTo>
                      <a:pt x="93" y="89"/>
                    </a:moveTo>
                    <a:cubicBezTo>
                      <a:pt x="98" y="87"/>
                      <a:pt x="88" y="91"/>
                      <a:pt x="102" y="84"/>
                    </a:cubicBezTo>
                    <a:lnTo>
                      <a:pt x="175" y="48"/>
                    </a:lnTo>
                    <a:cubicBezTo>
                      <a:pt x="157" y="39"/>
                      <a:pt x="161" y="32"/>
                      <a:pt x="145" y="36"/>
                    </a:cubicBezTo>
                    <a:lnTo>
                      <a:pt x="76" y="69"/>
                    </a:lnTo>
                    <a:lnTo>
                      <a:pt x="145" y="32"/>
                    </a:lnTo>
                    <a:lnTo>
                      <a:pt x="123" y="21"/>
                    </a:lnTo>
                    <a:cubicBezTo>
                      <a:pt x="90" y="35"/>
                      <a:pt x="26" y="79"/>
                      <a:pt x="46" y="59"/>
                    </a:cubicBezTo>
                    <a:lnTo>
                      <a:pt x="118" y="20"/>
                    </a:lnTo>
                    <a:lnTo>
                      <a:pt x="96" y="12"/>
                    </a:lnTo>
                    <a:lnTo>
                      <a:pt x="27" y="47"/>
                    </a:lnTo>
                    <a:lnTo>
                      <a:pt x="94" y="11"/>
                    </a:lnTo>
                    <a:lnTo>
                      <a:pt x="73" y="0"/>
                    </a:lnTo>
                    <a:lnTo>
                      <a:pt x="0" y="32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42" name="Freeform 416"/>
              <p:cNvSpPr>
                <a:spLocks/>
              </p:cNvSpPr>
              <p:nvPr/>
            </p:nvSpPr>
            <p:spPr bwMode="auto">
              <a:xfrm rot="576140">
                <a:off x="2897" y="3370"/>
                <a:ext cx="337" cy="771"/>
              </a:xfrm>
              <a:custGeom>
                <a:avLst/>
                <a:gdLst>
                  <a:gd name="T0" fmla="*/ 1851 w 181"/>
                  <a:gd name="T1" fmla="*/ 225091 h 93"/>
                  <a:gd name="T2" fmla="*/ 1761 w 181"/>
                  <a:gd name="T3" fmla="*/ 258144 h 93"/>
                  <a:gd name="T4" fmla="*/ 1050 w 181"/>
                  <a:gd name="T5" fmla="*/ 380625 h 93"/>
                  <a:gd name="T6" fmla="*/ 808 w 181"/>
                  <a:gd name="T7" fmla="*/ 323099 h 93"/>
                  <a:gd name="T8" fmla="*/ 1543 w 181"/>
                  <a:gd name="T9" fmla="*/ 172099 h 93"/>
                  <a:gd name="T10" fmla="*/ 748 w 181"/>
                  <a:gd name="T11" fmla="*/ 307082 h 93"/>
                  <a:gd name="T12" fmla="*/ 492 w 181"/>
                  <a:gd name="T13" fmla="*/ 270107 h 93"/>
                  <a:gd name="T14" fmla="*/ 1259 w 181"/>
                  <a:gd name="T15" fmla="*/ 102543 h 93"/>
                  <a:gd name="T16" fmla="*/ 434 w 181"/>
                  <a:gd name="T17" fmla="*/ 245568 h 93"/>
                  <a:gd name="T18" fmla="*/ 257 w 181"/>
                  <a:gd name="T19" fmla="*/ 208526 h 93"/>
                  <a:gd name="T20" fmla="*/ 683 w 181"/>
                  <a:gd name="T21" fmla="*/ 127082 h 93"/>
                  <a:gd name="T22" fmla="*/ 257 w 181"/>
                  <a:gd name="T23" fmla="*/ 200551 h 93"/>
                  <a:gd name="T24" fmla="*/ 89 w 181"/>
                  <a:gd name="T25" fmla="*/ 159522 h 93"/>
                  <a:gd name="T26" fmla="*/ 892 w 181"/>
                  <a:gd name="T27" fmla="*/ 0 h 93"/>
                  <a:gd name="T28" fmla="*/ 1272 w 181"/>
                  <a:gd name="T29" fmla="*/ 102543 h 93"/>
                  <a:gd name="T30" fmla="*/ 1543 w 181"/>
                  <a:gd name="T31" fmla="*/ 172099 h 93"/>
                  <a:gd name="T32" fmla="*/ 1851 w 181"/>
                  <a:gd name="T33" fmla="*/ 225091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93"/>
                  <a:gd name="T53" fmla="*/ 181 w 181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93">
                    <a:moveTo>
                      <a:pt x="181" y="55"/>
                    </a:moveTo>
                    <a:cubicBezTo>
                      <a:pt x="178" y="59"/>
                      <a:pt x="172" y="60"/>
                      <a:pt x="172" y="63"/>
                    </a:cubicBezTo>
                    <a:lnTo>
                      <a:pt x="103" y="93"/>
                    </a:lnTo>
                    <a:lnTo>
                      <a:pt x="79" y="79"/>
                    </a:lnTo>
                    <a:lnTo>
                      <a:pt x="151" y="42"/>
                    </a:lnTo>
                    <a:lnTo>
                      <a:pt x="73" y="75"/>
                    </a:lnTo>
                    <a:lnTo>
                      <a:pt x="48" y="66"/>
                    </a:lnTo>
                    <a:lnTo>
                      <a:pt x="123" y="25"/>
                    </a:lnTo>
                    <a:lnTo>
                      <a:pt x="42" y="60"/>
                    </a:lnTo>
                    <a:lnTo>
                      <a:pt x="25" y="51"/>
                    </a:lnTo>
                    <a:lnTo>
                      <a:pt x="67" y="31"/>
                    </a:lnTo>
                    <a:lnTo>
                      <a:pt x="25" y="49"/>
                    </a:lnTo>
                    <a:cubicBezTo>
                      <a:pt x="6" y="39"/>
                      <a:pt x="0" y="39"/>
                      <a:pt x="9" y="39"/>
                    </a:cubicBezTo>
                    <a:lnTo>
                      <a:pt x="87" y="0"/>
                    </a:lnTo>
                    <a:lnTo>
                      <a:pt x="124" y="25"/>
                    </a:lnTo>
                    <a:lnTo>
                      <a:pt x="151" y="42"/>
                    </a:lnTo>
                    <a:lnTo>
                      <a:pt x="181" y="55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43" name="Freeform 417"/>
              <p:cNvSpPr>
                <a:spLocks/>
              </p:cNvSpPr>
              <p:nvPr/>
            </p:nvSpPr>
            <p:spPr bwMode="auto">
              <a:xfrm rot="576140">
                <a:off x="2965" y="3346"/>
                <a:ext cx="337" cy="772"/>
              </a:xfrm>
              <a:custGeom>
                <a:avLst/>
                <a:gdLst>
                  <a:gd name="T0" fmla="*/ 0 w 107"/>
                  <a:gd name="T1" fmla="*/ 759691 h 54"/>
                  <a:gd name="T2" fmla="*/ 1002 w 107"/>
                  <a:gd name="T3" fmla="*/ 543459 h 54"/>
                  <a:gd name="T4" fmla="*/ 3531 w 107"/>
                  <a:gd name="T5" fmla="*/ 0 h 54"/>
                  <a:gd name="T6" fmla="*/ 8967 w 107"/>
                  <a:gd name="T7" fmla="*/ 1192168 h 54"/>
                  <a:gd name="T8" fmla="*/ 4938 w 107"/>
                  <a:gd name="T9" fmla="*/ 1951874 h 54"/>
                  <a:gd name="T10" fmla="*/ 0 w 107"/>
                  <a:gd name="T11" fmla="*/ 759691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54"/>
                  <a:gd name="T20" fmla="*/ 107 w 10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54">
                    <a:moveTo>
                      <a:pt x="0" y="21"/>
                    </a:moveTo>
                    <a:cubicBezTo>
                      <a:pt x="5" y="20"/>
                      <a:pt x="8" y="18"/>
                      <a:pt x="12" y="15"/>
                    </a:cubicBezTo>
                    <a:lnTo>
                      <a:pt x="42" y="0"/>
                    </a:lnTo>
                    <a:lnTo>
                      <a:pt x="107" y="33"/>
                    </a:lnTo>
                    <a:lnTo>
                      <a:pt x="59" y="5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44" name="Freeform 418"/>
              <p:cNvSpPr>
                <a:spLocks/>
              </p:cNvSpPr>
              <p:nvPr/>
            </p:nvSpPr>
            <p:spPr bwMode="auto">
              <a:xfrm rot="576140">
                <a:off x="2985" y="3422"/>
                <a:ext cx="338" cy="771"/>
              </a:xfrm>
              <a:custGeom>
                <a:avLst/>
                <a:gdLst>
                  <a:gd name="T0" fmla="*/ 106308 w 46"/>
                  <a:gd name="T1" fmla="*/ 0 h 109"/>
                  <a:gd name="T2" fmla="*/ 103935 w 46"/>
                  <a:gd name="T3" fmla="*/ 34674 h 109"/>
                  <a:gd name="T4" fmla="*/ 113869 w 46"/>
                  <a:gd name="T5" fmla="*/ 184722 h 109"/>
                  <a:gd name="T6" fmla="*/ 47188 w 46"/>
                  <a:gd name="T7" fmla="*/ 210589 h 109"/>
                  <a:gd name="T8" fmla="*/ 29751 w 46"/>
                  <a:gd name="T9" fmla="*/ 67247 h 109"/>
                  <a:gd name="T10" fmla="*/ 0 w 46"/>
                  <a:gd name="T11" fmla="*/ 41429 h 109"/>
                  <a:gd name="T12" fmla="*/ 106308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684" name="Group 419"/>
            <p:cNvGrpSpPr>
              <a:grpSpLocks/>
            </p:cNvGrpSpPr>
            <p:nvPr/>
          </p:nvGrpSpPr>
          <p:grpSpPr bwMode="auto">
            <a:xfrm rot="-198712">
              <a:off x="3027" y="1617"/>
              <a:ext cx="197" cy="198"/>
              <a:chOff x="2809" y="3345"/>
              <a:chExt cx="540" cy="933"/>
            </a:xfrm>
          </p:grpSpPr>
          <p:sp>
            <p:nvSpPr>
              <p:cNvPr id="16123" name="Freeform 420"/>
              <p:cNvSpPr>
                <a:spLocks/>
              </p:cNvSpPr>
              <p:nvPr/>
            </p:nvSpPr>
            <p:spPr bwMode="auto">
              <a:xfrm rot="576140">
                <a:off x="2919" y="3468"/>
                <a:ext cx="312" cy="772"/>
              </a:xfrm>
              <a:custGeom>
                <a:avLst/>
                <a:gdLst>
                  <a:gd name="T0" fmla="*/ 0 w 338"/>
                  <a:gd name="T1" fmla="*/ 25629 h 197"/>
                  <a:gd name="T2" fmla="*/ 11 w 338"/>
                  <a:gd name="T3" fmla="*/ 28470 h 197"/>
                  <a:gd name="T4" fmla="*/ 13 w 338"/>
                  <a:gd name="T5" fmla="*/ 26244 h 197"/>
                  <a:gd name="T6" fmla="*/ 57 w 338"/>
                  <a:gd name="T7" fmla="*/ 34783 h 197"/>
                  <a:gd name="T8" fmla="*/ 57 w 338"/>
                  <a:gd name="T9" fmla="*/ 37256 h 197"/>
                  <a:gd name="T10" fmla="*/ 68 w 338"/>
                  <a:gd name="T11" fmla="*/ 40081 h 197"/>
                  <a:gd name="T12" fmla="*/ 210 w 338"/>
                  <a:gd name="T13" fmla="*/ 17689 h 197"/>
                  <a:gd name="T14" fmla="*/ 210 w 338"/>
                  <a:gd name="T15" fmla="*/ 11980 h 197"/>
                  <a:gd name="T16" fmla="*/ 138 w 338"/>
                  <a:gd name="T17" fmla="*/ 0 h 197"/>
                  <a:gd name="T18" fmla="*/ 0 w 338"/>
                  <a:gd name="T19" fmla="*/ 21361 h 197"/>
                  <a:gd name="T20" fmla="*/ 0 w 338"/>
                  <a:gd name="T21" fmla="*/ 25629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8"/>
                  <a:gd name="T34" fmla="*/ 0 h 197"/>
                  <a:gd name="T35" fmla="*/ 338 w 338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8" h="197">
                    <a:moveTo>
                      <a:pt x="0" y="126"/>
                    </a:moveTo>
                    <a:lnTo>
                      <a:pt x="18" y="140"/>
                    </a:lnTo>
                    <a:lnTo>
                      <a:pt x="20" y="129"/>
                    </a:lnTo>
                    <a:lnTo>
                      <a:pt x="92" y="171"/>
                    </a:lnTo>
                    <a:lnTo>
                      <a:pt x="92" y="183"/>
                    </a:lnTo>
                    <a:lnTo>
                      <a:pt x="110" y="197"/>
                    </a:lnTo>
                    <a:lnTo>
                      <a:pt x="338" y="87"/>
                    </a:lnTo>
                    <a:lnTo>
                      <a:pt x="338" y="59"/>
                    </a:lnTo>
                    <a:lnTo>
                      <a:pt x="222" y="0"/>
                    </a:lnTo>
                    <a:lnTo>
                      <a:pt x="0" y="10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24" name="Freeform 421"/>
              <p:cNvSpPr>
                <a:spLocks/>
              </p:cNvSpPr>
              <p:nvPr/>
            </p:nvSpPr>
            <p:spPr bwMode="auto">
              <a:xfrm rot="576140">
                <a:off x="2965" y="3509"/>
                <a:ext cx="313" cy="769"/>
              </a:xfrm>
              <a:custGeom>
                <a:avLst/>
                <a:gdLst>
                  <a:gd name="T0" fmla="*/ 0 w 230"/>
                  <a:gd name="T1" fmla="*/ 120411 h 136"/>
                  <a:gd name="T2" fmla="*/ 15 w 230"/>
                  <a:gd name="T3" fmla="*/ 92913 h 136"/>
                  <a:gd name="T4" fmla="*/ 672 w 230"/>
                  <a:gd name="T5" fmla="*/ 0 h 136"/>
                  <a:gd name="T6" fmla="*/ 668 w 230"/>
                  <a:gd name="T7" fmla="*/ 27463 h 136"/>
                  <a:gd name="T8" fmla="*/ 0 w 230"/>
                  <a:gd name="T9" fmla="*/ 1204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136"/>
                  <a:gd name="T17" fmla="*/ 230 w 230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136">
                    <a:moveTo>
                      <a:pt x="0" y="136"/>
                    </a:moveTo>
                    <a:lnTo>
                      <a:pt x="5" y="105"/>
                    </a:lnTo>
                    <a:lnTo>
                      <a:pt x="230" y="0"/>
                    </a:lnTo>
                    <a:lnTo>
                      <a:pt x="228" y="3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25" name="Freeform 422"/>
              <p:cNvSpPr>
                <a:spLocks/>
              </p:cNvSpPr>
              <p:nvPr/>
            </p:nvSpPr>
            <p:spPr bwMode="auto">
              <a:xfrm rot="576140">
                <a:off x="2927" y="3468"/>
                <a:ext cx="312" cy="773"/>
              </a:xfrm>
              <a:custGeom>
                <a:avLst/>
                <a:gdLst>
                  <a:gd name="T0" fmla="*/ 0 w 332"/>
                  <a:gd name="T1" fmla="*/ 45512 h 162"/>
                  <a:gd name="T2" fmla="*/ 7 w 332"/>
                  <a:gd name="T3" fmla="*/ 47358 h 162"/>
                  <a:gd name="T4" fmla="*/ 70 w 332"/>
                  <a:gd name="T5" fmla="*/ 72357 h 162"/>
                  <a:gd name="T6" fmla="*/ 222 w 332"/>
                  <a:gd name="T7" fmla="*/ 24545 h 162"/>
                  <a:gd name="T8" fmla="*/ 145 w 332"/>
                  <a:gd name="T9" fmla="*/ 0 h 162"/>
                  <a:gd name="T10" fmla="*/ 0 w 332"/>
                  <a:gd name="T11" fmla="*/ 45512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162"/>
                  <a:gd name="T20" fmla="*/ 332 w 332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162">
                    <a:moveTo>
                      <a:pt x="0" y="102"/>
                    </a:moveTo>
                    <a:cubicBezTo>
                      <a:pt x="2" y="104"/>
                      <a:pt x="6" y="111"/>
                      <a:pt x="9" y="106"/>
                    </a:cubicBezTo>
                    <a:lnTo>
                      <a:pt x="105" y="162"/>
                    </a:lnTo>
                    <a:lnTo>
                      <a:pt x="332" y="55"/>
                    </a:lnTo>
                    <a:lnTo>
                      <a:pt x="21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26" name="Freeform 423"/>
              <p:cNvSpPr>
                <a:spLocks/>
              </p:cNvSpPr>
              <p:nvPr/>
            </p:nvSpPr>
            <p:spPr bwMode="auto">
              <a:xfrm rot="576140">
                <a:off x="2916" y="3439"/>
                <a:ext cx="312" cy="773"/>
              </a:xfrm>
              <a:custGeom>
                <a:avLst/>
                <a:gdLst>
                  <a:gd name="T0" fmla="*/ 0 w 298"/>
                  <a:gd name="T1" fmla="*/ 23318 h 212"/>
                  <a:gd name="T2" fmla="*/ 104 w 298"/>
                  <a:gd name="T3" fmla="*/ 32280 h 212"/>
                  <a:gd name="T4" fmla="*/ 273 w 298"/>
                  <a:gd name="T5" fmla="*/ 20408 h 212"/>
                  <a:gd name="T6" fmla="*/ 273 w 298"/>
                  <a:gd name="T7" fmla="*/ 16926 h 212"/>
                  <a:gd name="T8" fmla="*/ 304 w 298"/>
                  <a:gd name="T9" fmla="*/ 14636 h 212"/>
                  <a:gd name="T10" fmla="*/ 287 w 298"/>
                  <a:gd name="T11" fmla="*/ 1356 h 212"/>
                  <a:gd name="T12" fmla="*/ 191 w 298"/>
                  <a:gd name="T13" fmla="*/ 0 h 212"/>
                  <a:gd name="T14" fmla="*/ 191 w 298"/>
                  <a:gd name="T15" fmla="*/ 2275 h 212"/>
                  <a:gd name="T16" fmla="*/ 80 w 298"/>
                  <a:gd name="T17" fmla="*/ 5331 h 212"/>
                  <a:gd name="T18" fmla="*/ 80 w 298"/>
                  <a:gd name="T19" fmla="*/ 7179 h 212"/>
                  <a:gd name="T20" fmla="*/ 10 w 298"/>
                  <a:gd name="T21" fmla="*/ 14931 h 212"/>
                  <a:gd name="T22" fmla="*/ 0 w 298"/>
                  <a:gd name="T23" fmla="*/ 23318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8"/>
                  <a:gd name="T37" fmla="*/ 0 h 212"/>
                  <a:gd name="T38" fmla="*/ 298 w 298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8" h="212">
                    <a:moveTo>
                      <a:pt x="0" y="153"/>
                    </a:moveTo>
                    <a:cubicBezTo>
                      <a:pt x="6" y="157"/>
                      <a:pt x="81" y="201"/>
                      <a:pt x="102" y="212"/>
                    </a:cubicBezTo>
                    <a:cubicBezTo>
                      <a:pt x="147" y="192"/>
                      <a:pt x="232" y="147"/>
                      <a:pt x="266" y="134"/>
                    </a:cubicBezTo>
                    <a:lnTo>
                      <a:pt x="266" y="111"/>
                    </a:lnTo>
                    <a:lnTo>
                      <a:pt x="296" y="96"/>
                    </a:lnTo>
                    <a:cubicBezTo>
                      <a:pt x="287" y="12"/>
                      <a:pt x="298" y="25"/>
                      <a:pt x="279" y="9"/>
                    </a:cubicBezTo>
                    <a:lnTo>
                      <a:pt x="185" y="0"/>
                    </a:lnTo>
                    <a:lnTo>
                      <a:pt x="185" y="15"/>
                    </a:lnTo>
                    <a:lnTo>
                      <a:pt x="78" y="35"/>
                    </a:lnTo>
                    <a:lnTo>
                      <a:pt x="78" y="47"/>
                    </a:lnTo>
                    <a:lnTo>
                      <a:pt x="11" y="98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27" name="Freeform 424"/>
              <p:cNvSpPr>
                <a:spLocks/>
              </p:cNvSpPr>
              <p:nvPr/>
            </p:nvSpPr>
            <p:spPr bwMode="auto">
              <a:xfrm rot="576140">
                <a:off x="2987" y="3453"/>
                <a:ext cx="313" cy="773"/>
              </a:xfrm>
              <a:custGeom>
                <a:avLst/>
                <a:gdLst>
                  <a:gd name="T0" fmla="*/ 11931 w 85"/>
                  <a:gd name="T1" fmla="*/ 0 h 120"/>
                  <a:gd name="T2" fmla="*/ 10480 w 85"/>
                  <a:gd name="T3" fmla="*/ 8838 h 120"/>
                  <a:gd name="T4" fmla="*/ 0 w 85"/>
                  <a:gd name="T5" fmla="*/ 60958 h 120"/>
                  <a:gd name="T6" fmla="*/ 950 w 85"/>
                  <a:gd name="T7" fmla="*/ 178015 h 120"/>
                  <a:gd name="T8" fmla="*/ 13330 w 85"/>
                  <a:gd name="T9" fmla="*/ 123242 h 120"/>
                  <a:gd name="T10" fmla="*/ 11931 w 85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0"/>
                  <a:gd name="T20" fmla="*/ 85 w 85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0">
                    <a:moveTo>
                      <a:pt x="76" y="0"/>
                    </a:moveTo>
                    <a:cubicBezTo>
                      <a:pt x="73" y="2"/>
                      <a:pt x="67" y="6"/>
                      <a:pt x="67" y="6"/>
                    </a:cubicBezTo>
                    <a:lnTo>
                      <a:pt x="0" y="41"/>
                    </a:lnTo>
                    <a:lnTo>
                      <a:pt x="6" y="120"/>
                    </a:lnTo>
                    <a:lnTo>
                      <a:pt x="85" y="8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28" name="Freeform 425"/>
              <p:cNvSpPr>
                <a:spLocks/>
              </p:cNvSpPr>
              <p:nvPr/>
            </p:nvSpPr>
            <p:spPr bwMode="auto">
              <a:xfrm rot="576140">
                <a:off x="2891" y="3477"/>
                <a:ext cx="313" cy="773"/>
              </a:xfrm>
              <a:custGeom>
                <a:avLst/>
                <a:gdLst>
                  <a:gd name="T0" fmla="*/ 3495 w 90"/>
                  <a:gd name="T1" fmla="*/ 0 h 117"/>
                  <a:gd name="T2" fmla="*/ 2226 w 90"/>
                  <a:gd name="T3" fmla="*/ 19596 h 117"/>
                  <a:gd name="T4" fmla="*/ 0 w 90"/>
                  <a:gd name="T5" fmla="*/ 57400 h 117"/>
                  <a:gd name="T6" fmla="*/ 376 w 90"/>
                  <a:gd name="T7" fmla="*/ 192061 h 117"/>
                  <a:gd name="T8" fmla="*/ 3787 w 90"/>
                  <a:gd name="T9" fmla="*/ 128027 h 117"/>
                  <a:gd name="T10" fmla="*/ 3495 w 90"/>
                  <a:gd name="T11" fmla="*/ 0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17"/>
                  <a:gd name="T20" fmla="*/ 90 w 90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17">
                    <a:moveTo>
                      <a:pt x="83" y="0"/>
                    </a:moveTo>
                    <a:cubicBezTo>
                      <a:pt x="80" y="2"/>
                      <a:pt x="66" y="4"/>
                      <a:pt x="53" y="12"/>
                    </a:cubicBezTo>
                    <a:lnTo>
                      <a:pt x="0" y="35"/>
                    </a:lnTo>
                    <a:lnTo>
                      <a:pt x="9" y="117"/>
                    </a:lnTo>
                    <a:lnTo>
                      <a:pt x="90" y="7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29" name="Freeform 426"/>
              <p:cNvSpPr>
                <a:spLocks/>
              </p:cNvSpPr>
              <p:nvPr/>
            </p:nvSpPr>
            <p:spPr bwMode="auto">
              <a:xfrm rot="576140">
                <a:off x="2809" y="3449"/>
                <a:ext cx="312" cy="773"/>
              </a:xfrm>
              <a:custGeom>
                <a:avLst/>
                <a:gdLst>
                  <a:gd name="T0" fmla="*/ 466 w 101"/>
                  <a:gd name="T1" fmla="*/ 9163 h 150"/>
                  <a:gd name="T2" fmla="*/ 0 w 101"/>
                  <a:gd name="T3" fmla="*/ 7941 h 150"/>
                  <a:gd name="T4" fmla="*/ 466 w 101"/>
                  <a:gd name="T5" fmla="*/ 56511 h 150"/>
                  <a:gd name="T6" fmla="*/ 1860 w 101"/>
                  <a:gd name="T7" fmla="*/ 63762 h 150"/>
                  <a:gd name="T8" fmla="*/ 1183 w 101"/>
                  <a:gd name="T9" fmla="*/ 18882 h 150"/>
                  <a:gd name="T10" fmla="*/ 2033 w 101"/>
                  <a:gd name="T11" fmla="*/ 64453 h 150"/>
                  <a:gd name="T12" fmla="*/ 3512 w 101"/>
                  <a:gd name="T13" fmla="*/ 71039 h 150"/>
                  <a:gd name="T14" fmla="*/ 2796 w 101"/>
                  <a:gd name="T15" fmla="*/ 22443 h 150"/>
                  <a:gd name="T16" fmla="*/ 3741 w 101"/>
                  <a:gd name="T17" fmla="*/ 74728 h 150"/>
                  <a:gd name="T18" fmla="*/ 5545 w 101"/>
                  <a:gd name="T19" fmla="*/ 81979 h 150"/>
                  <a:gd name="T20" fmla="*/ 4924 w 101"/>
                  <a:gd name="T21" fmla="*/ 32852 h 150"/>
                  <a:gd name="T22" fmla="*/ 5842 w 101"/>
                  <a:gd name="T23" fmla="*/ 85674 h 150"/>
                  <a:gd name="T24" fmla="*/ 7874 w 101"/>
                  <a:gd name="T25" fmla="*/ 91142 h 150"/>
                  <a:gd name="T26" fmla="*/ 7167 w 101"/>
                  <a:gd name="T27" fmla="*/ 40660 h 150"/>
                  <a:gd name="T28" fmla="*/ 466 w 101"/>
                  <a:gd name="T29" fmla="*/ 9163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50"/>
                  <a:gd name="T47" fmla="*/ 101 w 101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50">
                    <a:moveTo>
                      <a:pt x="6" y="15"/>
                    </a:moveTo>
                    <a:cubicBezTo>
                      <a:pt x="8" y="18"/>
                      <a:pt x="0" y="0"/>
                      <a:pt x="0" y="13"/>
                    </a:cubicBezTo>
                    <a:lnTo>
                      <a:pt x="6" y="93"/>
                    </a:lnTo>
                    <a:lnTo>
                      <a:pt x="24" y="105"/>
                    </a:lnTo>
                    <a:lnTo>
                      <a:pt x="15" y="31"/>
                    </a:lnTo>
                    <a:lnTo>
                      <a:pt x="26" y="106"/>
                    </a:lnTo>
                    <a:cubicBezTo>
                      <a:pt x="45" y="118"/>
                      <a:pt x="45" y="125"/>
                      <a:pt x="45" y="117"/>
                    </a:cubicBezTo>
                    <a:lnTo>
                      <a:pt x="36" y="37"/>
                    </a:lnTo>
                    <a:lnTo>
                      <a:pt x="48" y="123"/>
                    </a:lnTo>
                    <a:lnTo>
                      <a:pt x="71" y="135"/>
                    </a:lnTo>
                    <a:lnTo>
                      <a:pt x="63" y="54"/>
                    </a:lnTo>
                    <a:lnTo>
                      <a:pt x="75" y="141"/>
                    </a:lnTo>
                    <a:lnTo>
                      <a:pt x="101" y="150"/>
                    </a:lnTo>
                    <a:lnTo>
                      <a:pt x="92" y="67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0" name="Freeform 427"/>
              <p:cNvSpPr>
                <a:spLocks/>
              </p:cNvSpPr>
              <p:nvPr/>
            </p:nvSpPr>
            <p:spPr bwMode="auto">
              <a:xfrm rot="576140">
                <a:off x="2850" y="3406"/>
                <a:ext cx="312" cy="774"/>
              </a:xfrm>
              <a:custGeom>
                <a:avLst/>
                <a:gdLst>
                  <a:gd name="T0" fmla="*/ 804 w 175"/>
                  <a:gd name="T1" fmla="*/ 400566 h 91"/>
                  <a:gd name="T2" fmla="*/ 884 w 175"/>
                  <a:gd name="T3" fmla="*/ 378426 h 91"/>
                  <a:gd name="T4" fmla="*/ 1514 w 175"/>
                  <a:gd name="T5" fmla="*/ 215946 h 91"/>
                  <a:gd name="T6" fmla="*/ 1252 w 175"/>
                  <a:gd name="T7" fmla="*/ 161834 h 91"/>
                  <a:gd name="T8" fmla="*/ 658 w 175"/>
                  <a:gd name="T9" fmla="*/ 310714 h 91"/>
                  <a:gd name="T10" fmla="*/ 1252 w 175"/>
                  <a:gd name="T11" fmla="*/ 143964 h 91"/>
                  <a:gd name="T12" fmla="*/ 1064 w 175"/>
                  <a:gd name="T13" fmla="*/ 94768 h 91"/>
                  <a:gd name="T14" fmla="*/ 398 w 175"/>
                  <a:gd name="T15" fmla="*/ 265788 h 91"/>
                  <a:gd name="T16" fmla="*/ 1020 w 175"/>
                  <a:gd name="T17" fmla="*/ 89852 h 91"/>
                  <a:gd name="T18" fmla="*/ 827 w 175"/>
                  <a:gd name="T19" fmla="*/ 54112 h 91"/>
                  <a:gd name="T20" fmla="*/ 232 w 175"/>
                  <a:gd name="T21" fmla="*/ 211676 h 91"/>
                  <a:gd name="T22" fmla="*/ 811 w 175"/>
                  <a:gd name="T23" fmla="*/ 49842 h 91"/>
                  <a:gd name="T24" fmla="*/ 629 w 175"/>
                  <a:gd name="T25" fmla="*/ 0 h 91"/>
                  <a:gd name="T26" fmla="*/ 0 w 175"/>
                  <a:gd name="T27" fmla="*/ 143964 h 91"/>
                  <a:gd name="T28" fmla="*/ 804 w 175"/>
                  <a:gd name="T29" fmla="*/ 400566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91"/>
                  <a:gd name="T47" fmla="*/ 175 w 175"/>
                  <a:gd name="T48" fmla="*/ 91 h 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91">
                    <a:moveTo>
                      <a:pt x="93" y="89"/>
                    </a:moveTo>
                    <a:cubicBezTo>
                      <a:pt x="98" y="87"/>
                      <a:pt x="88" y="91"/>
                      <a:pt x="102" y="84"/>
                    </a:cubicBezTo>
                    <a:lnTo>
                      <a:pt x="175" y="48"/>
                    </a:lnTo>
                    <a:cubicBezTo>
                      <a:pt x="157" y="39"/>
                      <a:pt x="161" y="32"/>
                      <a:pt x="145" y="36"/>
                    </a:cubicBezTo>
                    <a:lnTo>
                      <a:pt x="76" y="69"/>
                    </a:lnTo>
                    <a:lnTo>
                      <a:pt x="145" y="32"/>
                    </a:lnTo>
                    <a:lnTo>
                      <a:pt x="123" y="21"/>
                    </a:lnTo>
                    <a:cubicBezTo>
                      <a:pt x="90" y="35"/>
                      <a:pt x="26" y="79"/>
                      <a:pt x="46" y="59"/>
                    </a:cubicBezTo>
                    <a:lnTo>
                      <a:pt x="118" y="20"/>
                    </a:lnTo>
                    <a:lnTo>
                      <a:pt x="96" y="12"/>
                    </a:lnTo>
                    <a:lnTo>
                      <a:pt x="27" y="47"/>
                    </a:lnTo>
                    <a:lnTo>
                      <a:pt x="94" y="11"/>
                    </a:lnTo>
                    <a:lnTo>
                      <a:pt x="73" y="0"/>
                    </a:lnTo>
                    <a:lnTo>
                      <a:pt x="0" y="32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1" name="Freeform 428"/>
              <p:cNvSpPr>
                <a:spLocks/>
              </p:cNvSpPr>
              <p:nvPr/>
            </p:nvSpPr>
            <p:spPr bwMode="auto">
              <a:xfrm rot="576140">
                <a:off x="2940" y="3373"/>
                <a:ext cx="313" cy="774"/>
              </a:xfrm>
              <a:custGeom>
                <a:avLst/>
                <a:gdLst>
                  <a:gd name="T0" fmla="*/ 1382 w 181"/>
                  <a:gd name="T1" fmla="*/ 227123 h 93"/>
                  <a:gd name="T2" fmla="*/ 1313 w 181"/>
                  <a:gd name="T3" fmla="*/ 259956 h 93"/>
                  <a:gd name="T4" fmla="*/ 787 w 181"/>
                  <a:gd name="T5" fmla="*/ 383937 h 93"/>
                  <a:gd name="T6" fmla="*/ 604 w 181"/>
                  <a:gd name="T7" fmla="*/ 326312 h 93"/>
                  <a:gd name="T8" fmla="*/ 1155 w 181"/>
                  <a:gd name="T9" fmla="*/ 173509 h 93"/>
                  <a:gd name="T10" fmla="*/ 559 w 181"/>
                  <a:gd name="T11" fmla="*/ 309550 h 93"/>
                  <a:gd name="T12" fmla="*/ 368 w 181"/>
                  <a:gd name="T13" fmla="*/ 272698 h 93"/>
                  <a:gd name="T14" fmla="*/ 936 w 181"/>
                  <a:gd name="T15" fmla="*/ 103208 h 93"/>
                  <a:gd name="T16" fmla="*/ 320 w 181"/>
                  <a:gd name="T17" fmla="*/ 247905 h 93"/>
                  <a:gd name="T18" fmla="*/ 192 w 181"/>
                  <a:gd name="T19" fmla="*/ 210428 h 93"/>
                  <a:gd name="T20" fmla="*/ 512 w 181"/>
                  <a:gd name="T21" fmla="*/ 128001 h 93"/>
                  <a:gd name="T22" fmla="*/ 192 w 181"/>
                  <a:gd name="T23" fmla="*/ 202322 h 93"/>
                  <a:gd name="T24" fmla="*/ 66 w 181"/>
                  <a:gd name="T25" fmla="*/ 160834 h 93"/>
                  <a:gd name="T26" fmla="*/ 661 w 181"/>
                  <a:gd name="T27" fmla="*/ 0 h 93"/>
                  <a:gd name="T28" fmla="*/ 944 w 181"/>
                  <a:gd name="T29" fmla="*/ 103208 h 93"/>
                  <a:gd name="T30" fmla="*/ 1155 w 181"/>
                  <a:gd name="T31" fmla="*/ 173509 h 93"/>
                  <a:gd name="T32" fmla="*/ 1382 w 181"/>
                  <a:gd name="T33" fmla="*/ 227123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93"/>
                  <a:gd name="T53" fmla="*/ 181 w 181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93">
                    <a:moveTo>
                      <a:pt x="181" y="55"/>
                    </a:moveTo>
                    <a:cubicBezTo>
                      <a:pt x="178" y="59"/>
                      <a:pt x="172" y="60"/>
                      <a:pt x="172" y="63"/>
                    </a:cubicBezTo>
                    <a:lnTo>
                      <a:pt x="103" y="93"/>
                    </a:lnTo>
                    <a:lnTo>
                      <a:pt x="79" y="79"/>
                    </a:lnTo>
                    <a:lnTo>
                      <a:pt x="151" y="42"/>
                    </a:lnTo>
                    <a:lnTo>
                      <a:pt x="73" y="75"/>
                    </a:lnTo>
                    <a:lnTo>
                      <a:pt x="48" y="66"/>
                    </a:lnTo>
                    <a:lnTo>
                      <a:pt x="123" y="25"/>
                    </a:lnTo>
                    <a:lnTo>
                      <a:pt x="42" y="60"/>
                    </a:lnTo>
                    <a:lnTo>
                      <a:pt x="25" y="51"/>
                    </a:lnTo>
                    <a:lnTo>
                      <a:pt x="67" y="31"/>
                    </a:lnTo>
                    <a:lnTo>
                      <a:pt x="25" y="49"/>
                    </a:lnTo>
                    <a:cubicBezTo>
                      <a:pt x="6" y="39"/>
                      <a:pt x="0" y="39"/>
                      <a:pt x="9" y="39"/>
                    </a:cubicBezTo>
                    <a:lnTo>
                      <a:pt x="87" y="0"/>
                    </a:lnTo>
                    <a:lnTo>
                      <a:pt x="124" y="25"/>
                    </a:lnTo>
                    <a:lnTo>
                      <a:pt x="151" y="42"/>
                    </a:lnTo>
                    <a:lnTo>
                      <a:pt x="181" y="55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2" name="Freeform 429"/>
              <p:cNvSpPr>
                <a:spLocks/>
              </p:cNvSpPr>
              <p:nvPr/>
            </p:nvSpPr>
            <p:spPr bwMode="auto">
              <a:xfrm rot="576140">
                <a:off x="3017" y="3345"/>
                <a:ext cx="313" cy="773"/>
              </a:xfrm>
              <a:custGeom>
                <a:avLst/>
                <a:gdLst>
                  <a:gd name="T0" fmla="*/ 0 w 107"/>
                  <a:gd name="T1" fmla="*/ 759816 h 54"/>
                  <a:gd name="T2" fmla="*/ 752 w 107"/>
                  <a:gd name="T3" fmla="*/ 542617 h 54"/>
                  <a:gd name="T4" fmla="*/ 2627 w 107"/>
                  <a:gd name="T5" fmla="*/ 0 h 54"/>
                  <a:gd name="T6" fmla="*/ 6684 w 107"/>
                  <a:gd name="T7" fmla="*/ 1193827 h 54"/>
                  <a:gd name="T8" fmla="*/ 3680 w 107"/>
                  <a:gd name="T9" fmla="*/ 1953643 h 54"/>
                  <a:gd name="T10" fmla="*/ 0 w 107"/>
                  <a:gd name="T11" fmla="*/ 759816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54"/>
                  <a:gd name="T20" fmla="*/ 107 w 10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54">
                    <a:moveTo>
                      <a:pt x="0" y="21"/>
                    </a:moveTo>
                    <a:cubicBezTo>
                      <a:pt x="5" y="20"/>
                      <a:pt x="8" y="18"/>
                      <a:pt x="12" y="15"/>
                    </a:cubicBezTo>
                    <a:lnTo>
                      <a:pt x="42" y="0"/>
                    </a:lnTo>
                    <a:lnTo>
                      <a:pt x="107" y="33"/>
                    </a:lnTo>
                    <a:lnTo>
                      <a:pt x="59" y="5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133" name="Freeform 430"/>
              <p:cNvSpPr>
                <a:spLocks/>
              </p:cNvSpPr>
              <p:nvPr/>
            </p:nvSpPr>
            <p:spPr bwMode="auto">
              <a:xfrm rot="576140">
                <a:off x="3036" y="3411"/>
                <a:ext cx="313" cy="773"/>
              </a:xfrm>
              <a:custGeom>
                <a:avLst/>
                <a:gdLst>
                  <a:gd name="T0" fmla="*/ 78754 w 46"/>
                  <a:gd name="T1" fmla="*/ 0 h 109"/>
                  <a:gd name="T2" fmla="*/ 76855 w 46"/>
                  <a:gd name="T3" fmla="*/ 34955 h 109"/>
                  <a:gd name="T4" fmla="*/ 84122 w 46"/>
                  <a:gd name="T5" fmla="*/ 185130 h 109"/>
                  <a:gd name="T6" fmla="*/ 34634 w 46"/>
                  <a:gd name="T7" fmla="*/ 211483 h 109"/>
                  <a:gd name="T8" fmla="*/ 22039 w 46"/>
                  <a:gd name="T9" fmla="*/ 67393 h 109"/>
                  <a:gd name="T10" fmla="*/ 0 w 46"/>
                  <a:gd name="T11" fmla="*/ 41395 h 109"/>
                  <a:gd name="T12" fmla="*/ 78754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5969" name="Freeform 431"/>
            <p:cNvSpPr>
              <a:spLocks/>
            </p:cNvSpPr>
            <p:nvPr/>
          </p:nvSpPr>
          <p:spPr bwMode="gray">
            <a:xfrm>
              <a:off x="3062" y="1528"/>
              <a:ext cx="134" cy="30"/>
            </a:xfrm>
            <a:custGeom>
              <a:avLst/>
              <a:gdLst>
                <a:gd name="T0" fmla="*/ 0 w 200"/>
                <a:gd name="T1" fmla="*/ 20 h 46"/>
                <a:gd name="T2" fmla="*/ 134 w 200"/>
                <a:gd name="T3" fmla="*/ 0 h 46"/>
                <a:gd name="T4" fmla="*/ 131 w 200"/>
                <a:gd name="T5" fmla="*/ 17 h 46"/>
                <a:gd name="T6" fmla="*/ 28 w 200"/>
                <a:gd name="T7" fmla="*/ 30 h 46"/>
                <a:gd name="T8" fmla="*/ 0 w 200"/>
                <a:gd name="T9" fmla="*/ 2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46"/>
                <a:gd name="T17" fmla="*/ 200 w 20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46">
                  <a:moveTo>
                    <a:pt x="0" y="30"/>
                  </a:moveTo>
                  <a:lnTo>
                    <a:pt x="200" y="0"/>
                  </a:lnTo>
                  <a:lnTo>
                    <a:pt x="196" y="26"/>
                  </a:lnTo>
                  <a:lnTo>
                    <a:pt x="42" y="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0" name="Freeform 432"/>
            <p:cNvSpPr>
              <a:spLocks/>
            </p:cNvSpPr>
            <p:nvPr/>
          </p:nvSpPr>
          <p:spPr bwMode="gray">
            <a:xfrm>
              <a:off x="3062" y="1573"/>
              <a:ext cx="136" cy="31"/>
            </a:xfrm>
            <a:custGeom>
              <a:avLst/>
              <a:gdLst>
                <a:gd name="T0" fmla="*/ 0 w 202"/>
                <a:gd name="T1" fmla="*/ 18 h 48"/>
                <a:gd name="T2" fmla="*/ 136 w 202"/>
                <a:gd name="T3" fmla="*/ 0 h 48"/>
                <a:gd name="T4" fmla="*/ 132 w 202"/>
                <a:gd name="T5" fmla="*/ 16 h 48"/>
                <a:gd name="T6" fmla="*/ 27 w 202"/>
                <a:gd name="T7" fmla="*/ 31 h 48"/>
                <a:gd name="T8" fmla="*/ 0 w 202"/>
                <a:gd name="T9" fmla="*/ 1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48"/>
                <a:gd name="T17" fmla="*/ 202 w 20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48">
                  <a:moveTo>
                    <a:pt x="0" y="28"/>
                  </a:moveTo>
                  <a:lnTo>
                    <a:pt x="202" y="0"/>
                  </a:lnTo>
                  <a:lnTo>
                    <a:pt x="196" y="24"/>
                  </a:lnTo>
                  <a:lnTo>
                    <a:pt x="40" y="4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1" name="Freeform 433"/>
            <p:cNvSpPr>
              <a:spLocks/>
            </p:cNvSpPr>
            <p:nvPr/>
          </p:nvSpPr>
          <p:spPr bwMode="gray">
            <a:xfrm>
              <a:off x="3073" y="1489"/>
              <a:ext cx="125" cy="194"/>
            </a:xfrm>
            <a:custGeom>
              <a:avLst/>
              <a:gdLst>
                <a:gd name="T0" fmla="*/ 0 w 186"/>
                <a:gd name="T1" fmla="*/ 13 h 296"/>
                <a:gd name="T2" fmla="*/ 125 w 186"/>
                <a:gd name="T3" fmla="*/ 0 h 296"/>
                <a:gd name="T4" fmla="*/ 122 w 186"/>
                <a:gd name="T5" fmla="*/ 173 h 296"/>
                <a:gd name="T6" fmla="*/ 5 w 186"/>
                <a:gd name="T7" fmla="*/ 194 h 296"/>
                <a:gd name="T8" fmla="*/ 0 w 186"/>
                <a:gd name="T9" fmla="*/ 13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296"/>
                <a:gd name="T17" fmla="*/ 186 w 186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296">
                  <a:moveTo>
                    <a:pt x="0" y="20"/>
                  </a:moveTo>
                  <a:lnTo>
                    <a:pt x="186" y="0"/>
                  </a:lnTo>
                  <a:lnTo>
                    <a:pt x="182" y="264"/>
                  </a:lnTo>
                  <a:lnTo>
                    <a:pt x="8" y="29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2" name="Freeform 434"/>
            <p:cNvSpPr>
              <a:spLocks/>
            </p:cNvSpPr>
            <p:nvPr/>
          </p:nvSpPr>
          <p:spPr bwMode="gray">
            <a:xfrm>
              <a:off x="3062" y="1486"/>
              <a:ext cx="136" cy="25"/>
            </a:xfrm>
            <a:custGeom>
              <a:avLst/>
              <a:gdLst>
                <a:gd name="T0" fmla="*/ 0 w 202"/>
                <a:gd name="T1" fmla="*/ 16 h 38"/>
                <a:gd name="T2" fmla="*/ 136 w 202"/>
                <a:gd name="T3" fmla="*/ 0 h 38"/>
                <a:gd name="T4" fmla="*/ 132 w 202"/>
                <a:gd name="T5" fmla="*/ 13 h 38"/>
                <a:gd name="T6" fmla="*/ 28 w 202"/>
                <a:gd name="T7" fmla="*/ 25 h 38"/>
                <a:gd name="T8" fmla="*/ 0 w 202"/>
                <a:gd name="T9" fmla="*/ 1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8"/>
                <a:gd name="T17" fmla="*/ 202 w 20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8">
                  <a:moveTo>
                    <a:pt x="0" y="24"/>
                  </a:moveTo>
                  <a:lnTo>
                    <a:pt x="202" y="0"/>
                  </a:lnTo>
                  <a:lnTo>
                    <a:pt x="196" y="20"/>
                  </a:lnTo>
                  <a:lnTo>
                    <a:pt x="42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3" name="Freeform 435"/>
            <p:cNvSpPr>
              <a:spLocks/>
            </p:cNvSpPr>
            <p:nvPr/>
          </p:nvSpPr>
          <p:spPr bwMode="gray">
            <a:xfrm>
              <a:off x="3062" y="1483"/>
              <a:ext cx="136" cy="25"/>
            </a:xfrm>
            <a:custGeom>
              <a:avLst/>
              <a:gdLst>
                <a:gd name="T0" fmla="*/ 0 w 202"/>
                <a:gd name="T1" fmla="*/ 16 h 38"/>
                <a:gd name="T2" fmla="*/ 136 w 202"/>
                <a:gd name="T3" fmla="*/ 0 h 38"/>
                <a:gd name="T4" fmla="*/ 132 w 202"/>
                <a:gd name="T5" fmla="*/ 13 h 38"/>
                <a:gd name="T6" fmla="*/ 28 w 202"/>
                <a:gd name="T7" fmla="*/ 25 h 38"/>
                <a:gd name="T8" fmla="*/ 0 w 202"/>
                <a:gd name="T9" fmla="*/ 1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8"/>
                <a:gd name="T17" fmla="*/ 202 w 20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8">
                  <a:moveTo>
                    <a:pt x="0" y="24"/>
                  </a:moveTo>
                  <a:lnTo>
                    <a:pt x="202" y="0"/>
                  </a:lnTo>
                  <a:lnTo>
                    <a:pt x="196" y="20"/>
                  </a:lnTo>
                  <a:lnTo>
                    <a:pt x="42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4" name="Freeform 436"/>
            <p:cNvSpPr>
              <a:spLocks/>
            </p:cNvSpPr>
            <p:nvPr/>
          </p:nvSpPr>
          <p:spPr bwMode="gray">
            <a:xfrm>
              <a:off x="3062" y="1525"/>
              <a:ext cx="134" cy="31"/>
            </a:xfrm>
            <a:custGeom>
              <a:avLst/>
              <a:gdLst>
                <a:gd name="T0" fmla="*/ 0 w 200"/>
                <a:gd name="T1" fmla="*/ 20 h 46"/>
                <a:gd name="T2" fmla="*/ 134 w 200"/>
                <a:gd name="T3" fmla="*/ 0 h 46"/>
                <a:gd name="T4" fmla="*/ 131 w 200"/>
                <a:gd name="T5" fmla="*/ 18 h 46"/>
                <a:gd name="T6" fmla="*/ 28 w 200"/>
                <a:gd name="T7" fmla="*/ 31 h 46"/>
                <a:gd name="T8" fmla="*/ 0 w 200"/>
                <a:gd name="T9" fmla="*/ 2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46"/>
                <a:gd name="T17" fmla="*/ 200 w 20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46">
                  <a:moveTo>
                    <a:pt x="0" y="30"/>
                  </a:moveTo>
                  <a:lnTo>
                    <a:pt x="200" y="0"/>
                  </a:lnTo>
                  <a:lnTo>
                    <a:pt x="196" y="26"/>
                  </a:lnTo>
                  <a:lnTo>
                    <a:pt x="42" y="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5" name="Freeform 437"/>
            <p:cNvSpPr>
              <a:spLocks/>
            </p:cNvSpPr>
            <p:nvPr/>
          </p:nvSpPr>
          <p:spPr bwMode="gray">
            <a:xfrm>
              <a:off x="3062" y="1655"/>
              <a:ext cx="134" cy="36"/>
            </a:xfrm>
            <a:custGeom>
              <a:avLst/>
              <a:gdLst>
                <a:gd name="T0" fmla="*/ 0 w 200"/>
                <a:gd name="T1" fmla="*/ 20 h 54"/>
                <a:gd name="T2" fmla="*/ 134 w 200"/>
                <a:gd name="T3" fmla="*/ 0 h 54"/>
                <a:gd name="T4" fmla="*/ 130 w 200"/>
                <a:gd name="T5" fmla="*/ 20 h 54"/>
                <a:gd name="T6" fmla="*/ 25 w 200"/>
                <a:gd name="T7" fmla="*/ 36 h 54"/>
                <a:gd name="T8" fmla="*/ 0 w 200"/>
                <a:gd name="T9" fmla="*/ 2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54"/>
                <a:gd name="T17" fmla="*/ 200 w 20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54">
                  <a:moveTo>
                    <a:pt x="0" y="30"/>
                  </a:moveTo>
                  <a:lnTo>
                    <a:pt x="200" y="0"/>
                  </a:lnTo>
                  <a:lnTo>
                    <a:pt x="194" y="30"/>
                  </a:lnTo>
                  <a:lnTo>
                    <a:pt x="38" y="5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6" name="Freeform 438"/>
            <p:cNvSpPr>
              <a:spLocks/>
            </p:cNvSpPr>
            <p:nvPr/>
          </p:nvSpPr>
          <p:spPr bwMode="gray">
            <a:xfrm>
              <a:off x="3062" y="1570"/>
              <a:ext cx="136" cy="32"/>
            </a:xfrm>
            <a:custGeom>
              <a:avLst/>
              <a:gdLst>
                <a:gd name="T0" fmla="*/ 0 w 202"/>
                <a:gd name="T1" fmla="*/ 19 h 48"/>
                <a:gd name="T2" fmla="*/ 136 w 202"/>
                <a:gd name="T3" fmla="*/ 0 h 48"/>
                <a:gd name="T4" fmla="*/ 132 w 202"/>
                <a:gd name="T5" fmla="*/ 16 h 48"/>
                <a:gd name="T6" fmla="*/ 27 w 202"/>
                <a:gd name="T7" fmla="*/ 32 h 48"/>
                <a:gd name="T8" fmla="*/ 0 w 202"/>
                <a:gd name="T9" fmla="*/ 1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48"/>
                <a:gd name="T17" fmla="*/ 202 w 20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48">
                  <a:moveTo>
                    <a:pt x="0" y="28"/>
                  </a:moveTo>
                  <a:lnTo>
                    <a:pt x="202" y="0"/>
                  </a:lnTo>
                  <a:lnTo>
                    <a:pt x="196" y="24"/>
                  </a:lnTo>
                  <a:lnTo>
                    <a:pt x="40" y="4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77" name="Freeform 439"/>
            <p:cNvSpPr>
              <a:spLocks/>
            </p:cNvSpPr>
            <p:nvPr/>
          </p:nvSpPr>
          <p:spPr bwMode="gray">
            <a:xfrm>
              <a:off x="3062" y="1653"/>
              <a:ext cx="134" cy="35"/>
            </a:xfrm>
            <a:custGeom>
              <a:avLst/>
              <a:gdLst>
                <a:gd name="T0" fmla="*/ 0 w 200"/>
                <a:gd name="T1" fmla="*/ 19 h 54"/>
                <a:gd name="T2" fmla="*/ 134 w 200"/>
                <a:gd name="T3" fmla="*/ 0 h 54"/>
                <a:gd name="T4" fmla="*/ 130 w 200"/>
                <a:gd name="T5" fmla="*/ 19 h 54"/>
                <a:gd name="T6" fmla="*/ 25 w 200"/>
                <a:gd name="T7" fmla="*/ 35 h 54"/>
                <a:gd name="T8" fmla="*/ 0 w 200"/>
                <a:gd name="T9" fmla="*/ 19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54"/>
                <a:gd name="T17" fmla="*/ 200 w 20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54">
                  <a:moveTo>
                    <a:pt x="0" y="30"/>
                  </a:moveTo>
                  <a:lnTo>
                    <a:pt x="200" y="0"/>
                  </a:lnTo>
                  <a:lnTo>
                    <a:pt x="194" y="30"/>
                  </a:lnTo>
                  <a:lnTo>
                    <a:pt x="38" y="5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685" name="Group 440"/>
            <p:cNvGrpSpPr>
              <a:grpSpLocks/>
            </p:cNvGrpSpPr>
            <p:nvPr/>
          </p:nvGrpSpPr>
          <p:grpSpPr bwMode="auto">
            <a:xfrm rot="21476179" flipH="1">
              <a:off x="3145" y="1464"/>
              <a:ext cx="59" cy="35"/>
              <a:chOff x="3186" y="3104"/>
              <a:chExt cx="444" cy="276"/>
            </a:xfrm>
          </p:grpSpPr>
          <p:sp>
            <p:nvSpPr>
              <p:cNvPr id="16119" name="Freeform 441"/>
              <p:cNvSpPr>
                <a:spLocks/>
              </p:cNvSpPr>
              <p:nvPr/>
            </p:nvSpPr>
            <p:spPr bwMode="auto">
              <a:xfrm>
                <a:off x="3186" y="3183"/>
                <a:ext cx="296" cy="195"/>
              </a:xfrm>
              <a:custGeom>
                <a:avLst/>
                <a:gdLst>
                  <a:gd name="T0" fmla="*/ 6 w 296"/>
                  <a:gd name="T1" fmla="*/ 189 h 195"/>
                  <a:gd name="T2" fmla="*/ 296 w 296"/>
                  <a:gd name="T3" fmla="*/ 195 h 195"/>
                  <a:gd name="T4" fmla="*/ 292 w 296"/>
                  <a:gd name="T5" fmla="*/ 7 h 195"/>
                  <a:gd name="T6" fmla="*/ 0 w 296"/>
                  <a:gd name="T7" fmla="*/ 0 h 195"/>
                  <a:gd name="T8" fmla="*/ 6 w 296"/>
                  <a:gd name="T9" fmla="*/ 189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195"/>
                  <a:gd name="T17" fmla="*/ 296 w 296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195">
                    <a:moveTo>
                      <a:pt x="6" y="189"/>
                    </a:moveTo>
                    <a:lnTo>
                      <a:pt x="296" y="195"/>
                    </a:lnTo>
                    <a:lnTo>
                      <a:pt x="292" y="7"/>
                    </a:lnTo>
                    <a:lnTo>
                      <a:pt x="0" y="0"/>
                    </a:lnTo>
                    <a:lnTo>
                      <a:pt x="6" y="189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20" name="Freeform 442"/>
              <p:cNvSpPr>
                <a:spLocks/>
              </p:cNvSpPr>
              <p:nvPr/>
            </p:nvSpPr>
            <p:spPr bwMode="auto">
              <a:xfrm>
                <a:off x="3229" y="3220"/>
                <a:ext cx="205" cy="120"/>
              </a:xfrm>
              <a:custGeom>
                <a:avLst/>
                <a:gdLst>
                  <a:gd name="T0" fmla="*/ 3 w 205"/>
                  <a:gd name="T1" fmla="*/ 118 h 120"/>
                  <a:gd name="T2" fmla="*/ 205 w 205"/>
                  <a:gd name="T3" fmla="*/ 120 h 120"/>
                  <a:gd name="T4" fmla="*/ 203 w 205"/>
                  <a:gd name="T5" fmla="*/ 4 h 120"/>
                  <a:gd name="T6" fmla="*/ 0 w 205"/>
                  <a:gd name="T7" fmla="*/ 0 h 120"/>
                  <a:gd name="T8" fmla="*/ 3 w 205"/>
                  <a:gd name="T9" fmla="*/ 118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120"/>
                  <a:gd name="T17" fmla="*/ 205 w 20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120">
                    <a:moveTo>
                      <a:pt x="3" y="118"/>
                    </a:moveTo>
                    <a:lnTo>
                      <a:pt x="205" y="120"/>
                    </a:lnTo>
                    <a:lnTo>
                      <a:pt x="203" y="4"/>
                    </a:lnTo>
                    <a:lnTo>
                      <a:pt x="0" y="0"/>
                    </a:lnTo>
                    <a:lnTo>
                      <a:pt x="3" y="118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21" name="Freeform 443"/>
              <p:cNvSpPr>
                <a:spLocks/>
              </p:cNvSpPr>
              <p:nvPr/>
            </p:nvSpPr>
            <p:spPr bwMode="auto">
              <a:xfrm>
                <a:off x="3476" y="3104"/>
                <a:ext cx="154" cy="276"/>
              </a:xfrm>
              <a:custGeom>
                <a:avLst/>
                <a:gdLst>
                  <a:gd name="T0" fmla="*/ 6 w 154"/>
                  <a:gd name="T1" fmla="*/ 276 h 276"/>
                  <a:gd name="T2" fmla="*/ 154 w 154"/>
                  <a:gd name="T3" fmla="*/ 162 h 276"/>
                  <a:gd name="T4" fmla="*/ 150 w 154"/>
                  <a:gd name="T5" fmla="*/ 0 h 276"/>
                  <a:gd name="T6" fmla="*/ 110 w 154"/>
                  <a:gd name="T7" fmla="*/ 42 h 276"/>
                  <a:gd name="T8" fmla="*/ 68 w 154"/>
                  <a:gd name="T9" fmla="*/ 48 h 276"/>
                  <a:gd name="T10" fmla="*/ 0 w 154"/>
                  <a:gd name="T11" fmla="*/ 87 h 276"/>
                  <a:gd name="T12" fmla="*/ 6 w 154"/>
                  <a:gd name="T13" fmla="*/ 276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276"/>
                  <a:gd name="T23" fmla="*/ 154 w 154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276">
                    <a:moveTo>
                      <a:pt x="6" y="276"/>
                    </a:moveTo>
                    <a:lnTo>
                      <a:pt x="154" y="162"/>
                    </a:lnTo>
                    <a:lnTo>
                      <a:pt x="150" y="0"/>
                    </a:lnTo>
                    <a:lnTo>
                      <a:pt x="110" y="42"/>
                    </a:lnTo>
                    <a:lnTo>
                      <a:pt x="68" y="48"/>
                    </a:lnTo>
                    <a:lnTo>
                      <a:pt x="0" y="87"/>
                    </a:lnTo>
                    <a:lnTo>
                      <a:pt x="6" y="27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22" name="Freeform 444"/>
              <p:cNvSpPr>
                <a:spLocks/>
              </p:cNvSpPr>
              <p:nvPr/>
            </p:nvSpPr>
            <p:spPr bwMode="auto">
              <a:xfrm>
                <a:off x="3186" y="3120"/>
                <a:ext cx="428" cy="70"/>
              </a:xfrm>
              <a:custGeom>
                <a:avLst/>
                <a:gdLst>
                  <a:gd name="T0" fmla="*/ 0 w 428"/>
                  <a:gd name="T1" fmla="*/ 64 h 70"/>
                  <a:gd name="T2" fmla="*/ 290 w 428"/>
                  <a:gd name="T3" fmla="*/ 70 h 70"/>
                  <a:gd name="T4" fmla="*/ 428 w 428"/>
                  <a:gd name="T5" fmla="*/ 2 h 70"/>
                  <a:gd name="T6" fmla="*/ 140 w 428"/>
                  <a:gd name="T7" fmla="*/ 0 h 70"/>
                  <a:gd name="T8" fmla="*/ 0 w 428"/>
                  <a:gd name="T9" fmla="*/ 64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70"/>
                  <a:gd name="T17" fmla="*/ 428 w 42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70">
                    <a:moveTo>
                      <a:pt x="0" y="64"/>
                    </a:moveTo>
                    <a:lnTo>
                      <a:pt x="290" y="70"/>
                    </a:lnTo>
                    <a:lnTo>
                      <a:pt x="428" y="2"/>
                    </a:lnTo>
                    <a:lnTo>
                      <a:pt x="14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8E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86" name="Group 445"/>
            <p:cNvGrpSpPr>
              <a:grpSpLocks/>
            </p:cNvGrpSpPr>
            <p:nvPr/>
          </p:nvGrpSpPr>
          <p:grpSpPr bwMode="auto">
            <a:xfrm rot="21077597" flipH="1">
              <a:off x="3157" y="1508"/>
              <a:ext cx="46" cy="32"/>
              <a:chOff x="3252" y="2884"/>
              <a:chExt cx="390" cy="274"/>
            </a:xfrm>
          </p:grpSpPr>
          <p:sp>
            <p:nvSpPr>
              <p:cNvPr id="16116" name="Freeform 446"/>
              <p:cNvSpPr>
                <a:spLocks/>
              </p:cNvSpPr>
              <p:nvPr/>
            </p:nvSpPr>
            <p:spPr bwMode="auto">
              <a:xfrm rot="-145434">
                <a:off x="3254" y="2923"/>
                <a:ext cx="330" cy="235"/>
              </a:xfrm>
              <a:custGeom>
                <a:avLst/>
                <a:gdLst>
                  <a:gd name="T0" fmla="*/ 8 w 330"/>
                  <a:gd name="T1" fmla="*/ 223 h 235"/>
                  <a:gd name="T2" fmla="*/ 328 w 330"/>
                  <a:gd name="T3" fmla="*/ 235 h 235"/>
                  <a:gd name="T4" fmla="*/ 330 w 330"/>
                  <a:gd name="T5" fmla="*/ 5 h 235"/>
                  <a:gd name="T6" fmla="*/ 0 w 330"/>
                  <a:gd name="T7" fmla="*/ 0 h 235"/>
                  <a:gd name="T8" fmla="*/ 8 w 330"/>
                  <a:gd name="T9" fmla="*/ 22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0"/>
                  <a:gd name="T16" fmla="*/ 0 h 235"/>
                  <a:gd name="T17" fmla="*/ 330 w 330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0" h="235">
                    <a:moveTo>
                      <a:pt x="8" y="223"/>
                    </a:moveTo>
                    <a:lnTo>
                      <a:pt x="328" y="235"/>
                    </a:lnTo>
                    <a:lnTo>
                      <a:pt x="330" y="5"/>
                    </a:lnTo>
                    <a:lnTo>
                      <a:pt x="0" y="0"/>
                    </a:lnTo>
                    <a:lnTo>
                      <a:pt x="8" y="223"/>
                    </a:lnTo>
                    <a:close/>
                  </a:path>
                </a:pathLst>
              </a:custGeom>
              <a:solidFill>
                <a:srgbClr val="E7D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17" name="Freeform 447"/>
              <p:cNvSpPr>
                <a:spLocks/>
              </p:cNvSpPr>
              <p:nvPr/>
            </p:nvSpPr>
            <p:spPr bwMode="auto">
              <a:xfrm>
                <a:off x="3578" y="2884"/>
                <a:ext cx="64" cy="264"/>
              </a:xfrm>
              <a:custGeom>
                <a:avLst/>
                <a:gdLst>
                  <a:gd name="T0" fmla="*/ 8 w 64"/>
                  <a:gd name="T1" fmla="*/ 264 h 264"/>
                  <a:gd name="T2" fmla="*/ 64 w 64"/>
                  <a:gd name="T3" fmla="*/ 210 h 264"/>
                  <a:gd name="T4" fmla="*/ 54 w 64"/>
                  <a:gd name="T5" fmla="*/ 0 h 264"/>
                  <a:gd name="T6" fmla="*/ 0 w 64"/>
                  <a:gd name="T7" fmla="*/ 38 h 264"/>
                  <a:gd name="T8" fmla="*/ 8 w 64"/>
                  <a:gd name="T9" fmla="*/ 26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64"/>
                  <a:gd name="T17" fmla="*/ 64 w 64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64">
                    <a:moveTo>
                      <a:pt x="8" y="264"/>
                    </a:moveTo>
                    <a:lnTo>
                      <a:pt x="64" y="210"/>
                    </a:lnTo>
                    <a:lnTo>
                      <a:pt x="54" y="0"/>
                    </a:lnTo>
                    <a:lnTo>
                      <a:pt x="0" y="38"/>
                    </a:lnTo>
                    <a:lnTo>
                      <a:pt x="8" y="264"/>
                    </a:lnTo>
                    <a:close/>
                  </a:path>
                </a:pathLst>
              </a:custGeom>
              <a:solidFill>
                <a:srgbClr val="C3B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18" name="Freeform 448"/>
              <p:cNvSpPr>
                <a:spLocks/>
              </p:cNvSpPr>
              <p:nvPr/>
            </p:nvSpPr>
            <p:spPr bwMode="auto">
              <a:xfrm>
                <a:off x="3252" y="2886"/>
                <a:ext cx="382" cy="44"/>
              </a:xfrm>
              <a:custGeom>
                <a:avLst/>
                <a:gdLst>
                  <a:gd name="T0" fmla="*/ 0 w 382"/>
                  <a:gd name="T1" fmla="*/ 44 h 44"/>
                  <a:gd name="T2" fmla="*/ 324 w 382"/>
                  <a:gd name="T3" fmla="*/ 40 h 44"/>
                  <a:gd name="T4" fmla="*/ 382 w 382"/>
                  <a:gd name="T5" fmla="*/ 0 h 44"/>
                  <a:gd name="T6" fmla="*/ 84 w 382"/>
                  <a:gd name="T7" fmla="*/ 4 h 44"/>
                  <a:gd name="T8" fmla="*/ 0 w 38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2"/>
                  <a:gd name="T16" fmla="*/ 0 h 44"/>
                  <a:gd name="T17" fmla="*/ 382 w 38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2" h="44">
                    <a:moveTo>
                      <a:pt x="0" y="44"/>
                    </a:moveTo>
                    <a:lnTo>
                      <a:pt x="324" y="40"/>
                    </a:lnTo>
                    <a:lnTo>
                      <a:pt x="382" y="0"/>
                    </a:lnTo>
                    <a:lnTo>
                      <a:pt x="84" y="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9B8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87" name="Group 449"/>
            <p:cNvGrpSpPr>
              <a:grpSpLocks/>
            </p:cNvGrpSpPr>
            <p:nvPr/>
          </p:nvGrpSpPr>
          <p:grpSpPr bwMode="auto">
            <a:xfrm rot="-156154">
              <a:off x="3145" y="1647"/>
              <a:ext cx="36" cy="27"/>
              <a:chOff x="4414" y="3162"/>
              <a:chExt cx="272" cy="204"/>
            </a:xfrm>
          </p:grpSpPr>
          <p:sp>
            <p:nvSpPr>
              <p:cNvPr id="16112" name="Freeform 450"/>
              <p:cNvSpPr>
                <a:spLocks/>
              </p:cNvSpPr>
              <p:nvPr/>
            </p:nvSpPr>
            <p:spPr bwMode="auto">
              <a:xfrm>
                <a:off x="4502" y="3200"/>
                <a:ext cx="184" cy="166"/>
              </a:xfrm>
              <a:custGeom>
                <a:avLst/>
                <a:gdLst>
                  <a:gd name="T0" fmla="*/ 2 w 184"/>
                  <a:gd name="T1" fmla="*/ 164 h 166"/>
                  <a:gd name="T2" fmla="*/ 182 w 184"/>
                  <a:gd name="T3" fmla="*/ 166 h 166"/>
                  <a:gd name="T4" fmla="*/ 184 w 184"/>
                  <a:gd name="T5" fmla="*/ 0 h 166"/>
                  <a:gd name="T6" fmla="*/ 0 w 184"/>
                  <a:gd name="T7" fmla="*/ 0 h 166"/>
                  <a:gd name="T8" fmla="*/ 2 w 184"/>
                  <a:gd name="T9" fmla="*/ 164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66"/>
                  <a:gd name="T17" fmla="*/ 184 w 184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66">
                    <a:moveTo>
                      <a:pt x="2" y="164"/>
                    </a:moveTo>
                    <a:lnTo>
                      <a:pt x="182" y="166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32" name="Oval 451"/>
              <p:cNvSpPr>
                <a:spLocks noChangeArrowheads="1"/>
              </p:cNvSpPr>
              <p:nvPr/>
            </p:nvSpPr>
            <p:spPr bwMode="auto">
              <a:xfrm>
                <a:off x="4557" y="3232"/>
                <a:ext cx="83" cy="91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14" name="Freeform 452"/>
              <p:cNvSpPr>
                <a:spLocks/>
              </p:cNvSpPr>
              <p:nvPr/>
            </p:nvSpPr>
            <p:spPr bwMode="auto">
              <a:xfrm>
                <a:off x="4414" y="3162"/>
                <a:ext cx="90" cy="198"/>
              </a:xfrm>
              <a:custGeom>
                <a:avLst/>
                <a:gdLst>
                  <a:gd name="T0" fmla="*/ 0 w 90"/>
                  <a:gd name="T1" fmla="*/ 152 h 198"/>
                  <a:gd name="T2" fmla="*/ 90 w 90"/>
                  <a:gd name="T3" fmla="*/ 198 h 198"/>
                  <a:gd name="T4" fmla="*/ 90 w 90"/>
                  <a:gd name="T5" fmla="*/ 38 h 198"/>
                  <a:gd name="T6" fmla="*/ 0 w 90"/>
                  <a:gd name="T7" fmla="*/ 0 h 198"/>
                  <a:gd name="T8" fmla="*/ 0 w 90"/>
                  <a:gd name="T9" fmla="*/ 152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98"/>
                  <a:gd name="T17" fmla="*/ 90 w 9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98">
                    <a:moveTo>
                      <a:pt x="0" y="152"/>
                    </a:moveTo>
                    <a:lnTo>
                      <a:pt x="90" y="198"/>
                    </a:lnTo>
                    <a:lnTo>
                      <a:pt x="90" y="38"/>
                    </a:lnTo>
                    <a:lnTo>
                      <a:pt x="0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15" name="Freeform 453"/>
              <p:cNvSpPr>
                <a:spLocks/>
              </p:cNvSpPr>
              <p:nvPr/>
            </p:nvSpPr>
            <p:spPr bwMode="auto">
              <a:xfrm>
                <a:off x="4414" y="3172"/>
                <a:ext cx="272" cy="30"/>
              </a:xfrm>
              <a:custGeom>
                <a:avLst/>
                <a:gdLst>
                  <a:gd name="T0" fmla="*/ 0 w 272"/>
                  <a:gd name="T1" fmla="*/ 0 h 30"/>
                  <a:gd name="T2" fmla="*/ 88 w 272"/>
                  <a:gd name="T3" fmla="*/ 28 h 30"/>
                  <a:gd name="T4" fmla="*/ 272 w 272"/>
                  <a:gd name="T5" fmla="*/ 30 h 30"/>
                  <a:gd name="T6" fmla="*/ 172 w 272"/>
                  <a:gd name="T7" fmla="*/ 4 h 30"/>
                  <a:gd name="T8" fmla="*/ 0 w 27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0"/>
                  <a:gd name="T17" fmla="*/ 272 w 2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0">
                    <a:moveTo>
                      <a:pt x="0" y="0"/>
                    </a:moveTo>
                    <a:lnTo>
                      <a:pt x="88" y="28"/>
                    </a:lnTo>
                    <a:lnTo>
                      <a:pt x="272" y="30"/>
                    </a:lnTo>
                    <a:lnTo>
                      <a:pt x="17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88" name="Group 454"/>
            <p:cNvGrpSpPr>
              <a:grpSpLocks/>
            </p:cNvGrpSpPr>
            <p:nvPr/>
          </p:nvGrpSpPr>
          <p:grpSpPr bwMode="auto">
            <a:xfrm>
              <a:off x="3081" y="1512"/>
              <a:ext cx="41" cy="38"/>
              <a:chOff x="474" y="1362"/>
              <a:chExt cx="336" cy="393"/>
            </a:xfrm>
          </p:grpSpPr>
          <p:grpSp>
            <p:nvGrpSpPr>
              <p:cNvPr id="99689" name="Group 455"/>
              <p:cNvGrpSpPr>
                <a:grpSpLocks/>
              </p:cNvGrpSpPr>
              <p:nvPr/>
            </p:nvGrpSpPr>
            <p:grpSpPr bwMode="auto">
              <a:xfrm>
                <a:off x="490" y="1504"/>
                <a:ext cx="319" cy="251"/>
                <a:chOff x="3726" y="2942"/>
                <a:chExt cx="520" cy="408"/>
              </a:xfrm>
            </p:grpSpPr>
            <p:sp>
              <p:nvSpPr>
                <p:cNvPr id="16109" name="Freeform 456"/>
                <p:cNvSpPr>
                  <a:spLocks/>
                </p:cNvSpPr>
                <p:nvPr/>
              </p:nvSpPr>
              <p:spPr bwMode="auto">
                <a:xfrm>
                  <a:off x="3845" y="2966"/>
                  <a:ext cx="401" cy="384"/>
                </a:xfrm>
                <a:custGeom>
                  <a:avLst/>
                  <a:gdLst>
                    <a:gd name="T0" fmla="*/ 3 w 401"/>
                    <a:gd name="T1" fmla="*/ 384 h 384"/>
                    <a:gd name="T2" fmla="*/ 383 w 401"/>
                    <a:gd name="T3" fmla="*/ 368 h 384"/>
                    <a:gd name="T4" fmla="*/ 401 w 401"/>
                    <a:gd name="T5" fmla="*/ 0 h 384"/>
                    <a:gd name="T6" fmla="*/ 0 w 401"/>
                    <a:gd name="T7" fmla="*/ 8 h 384"/>
                    <a:gd name="T8" fmla="*/ 3 w 401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"/>
                    <a:gd name="T16" fmla="*/ 0 h 384"/>
                    <a:gd name="T17" fmla="*/ 401 w 401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" h="384">
                      <a:moveTo>
                        <a:pt x="3" y="384"/>
                      </a:moveTo>
                      <a:lnTo>
                        <a:pt x="383" y="368"/>
                      </a:lnTo>
                      <a:lnTo>
                        <a:pt x="401" y="0"/>
                      </a:lnTo>
                      <a:lnTo>
                        <a:pt x="0" y="8"/>
                      </a:lnTo>
                      <a:lnTo>
                        <a:pt x="3" y="384"/>
                      </a:lnTo>
                      <a:close/>
                    </a:path>
                  </a:pathLst>
                </a:custGeom>
                <a:solidFill>
                  <a:srgbClr val="D3C5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10" name="Freeform 457"/>
                <p:cNvSpPr>
                  <a:spLocks/>
                </p:cNvSpPr>
                <p:nvPr/>
              </p:nvSpPr>
              <p:spPr bwMode="auto">
                <a:xfrm>
                  <a:off x="3846" y="3004"/>
                  <a:ext cx="394" cy="346"/>
                </a:xfrm>
                <a:custGeom>
                  <a:avLst/>
                  <a:gdLst>
                    <a:gd name="T0" fmla="*/ 394 w 394"/>
                    <a:gd name="T1" fmla="*/ 114 h 346"/>
                    <a:gd name="T2" fmla="*/ 2 w 394"/>
                    <a:gd name="T3" fmla="*/ 346 h 346"/>
                    <a:gd name="T4" fmla="*/ 0 w 394"/>
                    <a:gd name="T5" fmla="*/ 248 h 346"/>
                    <a:gd name="T6" fmla="*/ 394 w 394"/>
                    <a:gd name="T7" fmla="*/ 0 h 346"/>
                    <a:gd name="T8" fmla="*/ 394 w 394"/>
                    <a:gd name="T9" fmla="*/ 114 h 3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"/>
                    <a:gd name="T16" fmla="*/ 0 h 346"/>
                    <a:gd name="T17" fmla="*/ 394 w 394"/>
                    <a:gd name="T18" fmla="*/ 346 h 3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" h="346">
                      <a:moveTo>
                        <a:pt x="394" y="114"/>
                      </a:moveTo>
                      <a:lnTo>
                        <a:pt x="2" y="346"/>
                      </a:lnTo>
                      <a:lnTo>
                        <a:pt x="0" y="248"/>
                      </a:lnTo>
                      <a:lnTo>
                        <a:pt x="394" y="0"/>
                      </a:lnTo>
                      <a:lnTo>
                        <a:pt x="394" y="114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11" name="Freeform 458"/>
                <p:cNvSpPr>
                  <a:spLocks/>
                </p:cNvSpPr>
                <p:nvPr/>
              </p:nvSpPr>
              <p:spPr bwMode="auto">
                <a:xfrm>
                  <a:off x="3726" y="2942"/>
                  <a:ext cx="122" cy="408"/>
                </a:xfrm>
                <a:custGeom>
                  <a:avLst/>
                  <a:gdLst>
                    <a:gd name="T0" fmla="*/ 6 w 122"/>
                    <a:gd name="T1" fmla="*/ 342 h 408"/>
                    <a:gd name="T2" fmla="*/ 122 w 122"/>
                    <a:gd name="T3" fmla="*/ 408 h 408"/>
                    <a:gd name="T4" fmla="*/ 118 w 122"/>
                    <a:gd name="T5" fmla="*/ 32 h 408"/>
                    <a:gd name="T6" fmla="*/ 0 w 122"/>
                    <a:gd name="T7" fmla="*/ 0 h 408"/>
                    <a:gd name="T8" fmla="*/ 6 w 122"/>
                    <a:gd name="T9" fmla="*/ 342 h 4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08"/>
                    <a:gd name="T17" fmla="*/ 122 w 122"/>
                    <a:gd name="T18" fmla="*/ 408 h 4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08">
                      <a:moveTo>
                        <a:pt x="6" y="342"/>
                      </a:moveTo>
                      <a:lnTo>
                        <a:pt x="122" y="408"/>
                      </a:lnTo>
                      <a:lnTo>
                        <a:pt x="118" y="32"/>
                      </a:lnTo>
                      <a:lnTo>
                        <a:pt x="0" y="0"/>
                      </a:lnTo>
                      <a:lnTo>
                        <a:pt x="6" y="342"/>
                      </a:lnTo>
                      <a:close/>
                    </a:path>
                  </a:pathLst>
                </a:custGeom>
                <a:solidFill>
                  <a:srgbClr val="C3B0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690" name="Group 459"/>
              <p:cNvGrpSpPr>
                <a:grpSpLocks/>
              </p:cNvGrpSpPr>
              <p:nvPr/>
            </p:nvGrpSpPr>
            <p:grpSpPr bwMode="auto">
              <a:xfrm>
                <a:off x="474" y="1362"/>
                <a:ext cx="336" cy="163"/>
                <a:chOff x="3700" y="2710"/>
                <a:chExt cx="548" cy="266"/>
              </a:xfrm>
            </p:grpSpPr>
            <p:sp>
              <p:nvSpPr>
                <p:cNvPr id="16106" name="Freeform 460"/>
                <p:cNvSpPr>
                  <a:spLocks/>
                </p:cNvSpPr>
                <p:nvPr/>
              </p:nvSpPr>
              <p:spPr bwMode="auto">
                <a:xfrm>
                  <a:off x="3834" y="2726"/>
                  <a:ext cx="414" cy="250"/>
                </a:xfrm>
                <a:custGeom>
                  <a:avLst/>
                  <a:gdLst>
                    <a:gd name="T0" fmla="*/ 2 w 414"/>
                    <a:gd name="T1" fmla="*/ 250 h 250"/>
                    <a:gd name="T2" fmla="*/ 414 w 414"/>
                    <a:gd name="T3" fmla="*/ 240 h 250"/>
                    <a:gd name="T4" fmla="*/ 414 w 414"/>
                    <a:gd name="T5" fmla="*/ 0 h 250"/>
                    <a:gd name="T6" fmla="*/ 0 w 414"/>
                    <a:gd name="T7" fmla="*/ 2 h 250"/>
                    <a:gd name="T8" fmla="*/ 2 w 414"/>
                    <a:gd name="T9" fmla="*/ 250 h 2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4"/>
                    <a:gd name="T16" fmla="*/ 0 h 250"/>
                    <a:gd name="T17" fmla="*/ 414 w 414"/>
                    <a:gd name="T18" fmla="*/ 250 h 2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4" h="250">
                      <a:moveTo>
                        <a:pt x="2" y="250"/>
                      </a:moveTo>
                      <a:lnTo>
                        <a:pt x="414" y="240"/>
                      </a:lnTo>
                      <a:lnTo>
                        <a:pt x="414" y="0"/>
                      </a:lnTo>
                      <a:lnTo>
                        <a:pt x="0" y="2"/>
                      </a:lnTo>
                      <a:lnTo>
                        <a:pt x="2" y="25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07" name="Freeform 461"/>
                <p:cNvSpPr>
                  <a:spLocks/>
                </p:cNvSpPr>
                <p:nvPr/>
              </p:nvSpPr>
              <p:spPr bwMode="auto">
                <a:xfrm>
                  <a:off x="3700" y="2716"/>
                  <a:ext cx="138" cy="258"/>
                </a:xfrm>
                <a:custGeom>
                  <a:avLst/>
                  <a:gdLst>
                    <a:gd name="T0" fmla="*/ 0 w 138"/>
                    <a:gd name="T1" fmla="*/ 220 h 258"/>
                    <a:gd name="T2" fmla="*/ 138 w 138"/>
                    <a:gd name="T3" fmla="*/ 258 h 258"/>
                    <a:gd name="T4" fmla="*/ 138 w 138"/>
                    <a:gd name="T5" fmla="*/ 16 h 258"/>
                    <a:gd name="T6" fmla="*/ 0 w 138"/>
                    <a:gd name="T7" fmla="*/ 0 h 258"/>
                    <a:gd name="T8" fmla="*/ 0 w 138"/>
                    <a:gd name="T9" fmla="*/ 22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258"/>
                    <a:gd name="T17" fmla="*/ 138 w 138"/>
                    <a:gd name="T18" fmla="*/ 258 h 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258">
                      <a:moveTo>
                        <a:pt x="0" y="220"/>
                      </a:moveTo>
                      <a:lnTo>
                        <a:pt x="138" y="258"/>
                      </a:lnTo>
                      <a:lnTo>
                        <a:pt x="138" y="16"/>
                      </a:lnTo>
                      <a:lnTo>
                        <a:pt x="0" y="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08" name="Freeform 462"/>
                <p:cNvSpPr>
                  <a:spLocks/>
                </p:cNvSpPr>
                <p:nvPr/>
              </p:nvSpPr>
              <p:spPr bwMode="auto">
                <a:xfrm>
                  <a:off x="3700" y="2710"/>
                  <a:ext cx="546" cy="22"/>
                </a:xfrm>
                <a:custGeom>
                  <a:avLst/>
                  <a:gdLst>
                    <a:gd name="T0" fmla="*/ 0 w 546"/>
                    <a:gd name="T1" fmla="*/ 6 h 22"/>
                    <a:gd name="T2" fmla="*/ 138 w 546"/>
                    <a:gd name="T3" fmla="*/ 22 h 22"/>
                    <a:gd name="T4" fmla="*/ 546 w 546"/>
                    <a:gd name="T5" fmla="*/ 16 h 22"/>
                    <a:gd name="T6" fmla="*/ 390 w 546"/>
                    <a:gd name="T7" fmla="*/ 0 h 22"/>
                    <a:gd name="T8" fmla="*/ 0 w 546"/>
                    <a:gd name="T9" fmla="*/ 6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6"/>
                    <a:gd name="T16" fmla="*/ 0 h 22"/>
                    <a:gd name="T17" fmla="*/ 546 w 54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6" h="22">
                      <a:moveTo>
                        <a:pt x="0" y="6"/>
                      </a:moveTo>
                      <a:lnTo>
                        <a:pt x="138" y="22"/>
                      </a:lnTo>
                      <a:lnTo>
                        <a:pt x="546" y="16"/>
                      </a:lnTo>
                      <a:lnTo>
                        <a:pt x="39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2D3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105" name="Freeform 463"/>
              <p:cNvSpPr>
                <a:spLocks/>
              </p:cNvSpPr>
              <p:nvPr/>
            </p:nvSpPr>
            <p:spPr bwMode="auto">
              <a:xfrm>
                <a:off x="490" y="1510"/>
                <a:ext cx="318" cy="27"/>
              </a:xfrm>
              <a:custGeom>
                <a:avLst/>
                <a:gdLst>
                  <a:gd name="T0" fmla="*/ 1 w 518"/>
                  <a:gd name="T1" fmla="*/ 2 h 44"/>
                  <a:gd name="T2" fmla="*/ 10 w 518"/>
                  <a:gd name="T3" fmla="*/ 4 h 44"/>
                  <a:gd name="T4" fmla="*/ 45 w 518"/>
                  <a:gd name="T5" fmla="*/ 1 h 44"/>
                  <a:gd name="T6" fmla="*/ 45 w 518"/>
                  <a:gd name="T7" fmla="*/ 1 h 44"/>
                  <a:gd name="T8" fmla="*/ 10 w 518"/>
                  <a:gd name="T9" fmla="*/ 1 h 44"/>
                  <a:gd name="T10" fmla="*/ 0 w 518"/>
                  <a:gd name="T11" fmla="*/ 0 h 44"/>
                  <a:gd name="T12" fmla="*/ 1 w 518"/>
                  <a:gd name="T13" fmla="*/ 2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44"/>
                  <a:gd name="T23" fmla="*/ 518 w 518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44">
                    <a:moveTo>
                      <a:pt x="2" y="24"/>
                    </a:moveTo>
                    <a:lnTo>
                      <a:pt x="118" y="44"/>
                    </a:lnTo>
                    <a:lnTo>
                      <a:pt x="518" y="18"/>
                    </a:lnTo>
                    <a:lnTo>
                      <a:pt x="516" y="12"/>
                    </a:lnTo>
                    <a:lnTo>
                      <a:pt x="110" y="20"/>
                    </a:lnTo>
                    <a:lnTo>
                      <a:pt x="0" y="0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80808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91" name="Group 464"/>
            <p:cNvGrpSpPr>
              <a:grpSpLocks/>
            </p:cNvGrpSpPr>
            <p:nvPr/>
          </p:nvGrpSpPr>
          <p:grpSpPr bwMode="auto">
            <a:xfrm rot="21476179" flipH="1">
              <a:off x="3103" y="1468"/>
              <a:ext cx="58" cy="35"/>
              <a:chOff x="3186" y="3104"/>
              <a:chExt cx="444" cy="276"/>
            </a:xfrm>
          </p:grpSpPr>
          <p:sp>
            <p:nvSpPr>
              <p:cNvPr id="16099" name="Freeform 465"/>
              <p:cNvSpPr>
                <a:spLocks/>
              </p:cNvSpPr>
              <p:nvPr/>
            </p:nvSpPr>
            <p:spPr bwMode="auto">
              <a:xfrm>
                <a:off x="3186" y="3183"/>
                <a:ext cx="296" cy="195"/>
              </a:xfrm>
              <a:custGeom>
                <a:avLst/>
                <a:gdLst>
                  <a:gd name="T0" fmla="*/ 6 w 296"/>
                  <a:gd name="T1" fmla="*/ 189 h 195"/>
                  <a:gd name="T2" fmla="*/ 296 w 296"/>
                  <a:gd name="T3" fmla="*/ 195 h 195"/>
                  <a:gd name="T4" fmla="*/ 292 w 296"/>
                  <a:gd name="T5" fmla="*/ 7 h 195"/>
                  <a:gd name="T6" fmla="*/ 0 w 296"/>
                  <a:gd name="T7" fmla="*/ 0 h 195"/>
                  <a:gd name="T8" fmla="*/ 6 w 296"/>
                  <a:gd name="T9" fmla="*/ 189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195"/>
                  <a:gd name="T17" fmla="*/ 296 w 296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195">
                    <a:moveTo>
                      <a:pt x="6" y="189"/>
                    </a:moveTo>
                    <a:lnTo>
                      <a:pt x="296" y="195"/>
                    </a:lnTo>
                    <a:lnTo>
                      <a:pt x="292" y="7"/>
                    </a:lnTo>
                    <a:lnTo>
                      <a:pt x="0" y="0"/>
                    </a:lnTo>
                    <a:lnTo>
                      <a:pt x="6" y="189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00" name="Freeform 466"/>
              <p:cNvSpPr>
                <a:spLocks/>
              </p:cNvSpPr>
              <p:nvPr/>
            </p:nvSpPr>
            <p:spPr bwMode="auto">
              <a:xfrm>
                <a:off x="3229" y="3220"/>
                <a:ext cx="205" cy="120"/>
              </a:xfrm>
              <a:custGeom>
                <a:avLst/>
                <a:gdLst>
                  <a:gd name="T0" fmla="*/ 3 w 205"/>
                  <a:gd name="T1" fmla="*/ 118 h 120"/>
                  <a:gd name="T2" fmla="*/ 205 w 205"/>
                  <a:gd name="T3" fmla="*/ 120 h 120"/>
                  <a:gd name="T4" fmla="*/ 203 w 205"/>
                  <a:gd name="T5" fmla="*/ 4 h 120"/>
                  <a:gd name="T6" fmla="*/ 0 w 205"/>
                  <a:gd name="T7" fmla="*/ 0 h 120"/>
                  <a:gd name="T8" fmla="*/ 3 w 205"/>
                  <a:gd name="T9" fmla="*/ 118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120"/>
                  <a:gd name="T17" fmla="*/ 205 w 20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120">
                    <a:moveTo>
                      <a:pt x="3" y="118"/>
                    </a:moveTo>
                    <a:lnTo>
                      <a:pt x="205" y="120"/>
                    </a:lnTo>
                    <a:lnTo>
                      <a:pt x="203" y="4"/>
                    </a:lnTo>
                    <a:lnTo>
                      <a:pt x="0" y="0"/>
                    </a:lnTo>
                    <a:lnTo>
                      <a:pt x="3" y="118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01" name="Freeform 467"/>
              <p:cNvSpPr>
                <a:spLocks/>
              </p:cNvSpPr>
              <p:nvPr/>
            </p:nvSpPr>
            <p:spPr bwMode="auto">
              <a:xfrm>
                <a:off x="3476" y="3104"/>
                <a:ext cx="154" cy="276"/>
              </a:xfrm>
              <a:custGeom>
                <a:avLst/>
                <a:gdLst>
                  <a:gd name="T0" fmla="*/ 6 w 154"/>
                  <a:gd name="T1" fmla="*/ 276 h 276"/>
                  <a:gd name="T2" fmla="*/ 154 w 154"/>
                  <a:gd name="T3" fmla="*/ 162 h 276"/>
                  <a:gd name="T4" fmla="*/ 150 w 154"/>
                  <a:gd name="T5" fmla="*/ 0 h 276"/>
                  <a:gd name="T6" fmla="*/ 110 w 154"/>
                  <a:gd name="T7" fmla="*/ 42 h 276"/>
                  <a:gd name="T8" fmla="*/ 68 w 154"/>
                  <a:gd name="T9" fmla="*/ 48 h 276"/>
                  <a:gd name="T10" fmla="*/ 0 w 154"/>
                  <a:gd name="T11" fmla="*/ 87 h 276"/>
                  <a:gd name="T12" fmla="*/ 6 w 154"/>
                  <a:gd name="T13" fmla="*/ 276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276"/>
                  <a:gd name="T23" fmla="*/ 154 w 154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276">
                    <a:moveTo>
                      <a:pt x="6" y="276"/>
                    </a:moveTo>
                    <a:lnTo>
                      <a:pt x="154" y="162"/>
                    </a:lnTo>
                    <a:lnTo>
                      <a:pt x="150" y="0"/>
                    </a:lnTo>
                    <a:lnTo>
                      <a:pt x="110" y="42"/>
                    </a:lnTo>
                    <a:lnTo>
                      <a:pt x="68" y="48"/>
                    </a:lnTo>
                    <a:lnTo>
                      <a:pt x="0" y="87"/>
                    </a:lnTo>
                    <a:lnTo>
                      <a:pt x="6" y="27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02" name="Freeform 468"/>
              <p:cNvSpPr>
                <a:spLocks/>
              </p:cNvSpPr>
              <p:nvPr/>
            </p:nvSpPr>
            <p:spPr bwMode="auto">
              <a:xfrm>
                <a:off x="3186" y="3120"/>
                <a:ext cx="428" cy="70"/>
              </a:xfrm>
              <a:custGeom>
                <a:avLst/>
                <a:gdLst>
                  <a:gd name="T0" fmla="*/ 0 w 428"/>
                  <a:gd name="T1" fmla="*/ 64 h 70"/>
                  <a:gd name="T2" fmla="*/ 290 w 428"/>
                  <a:gd name="T3" fmla="*/ 70 h 70"/>
                  <a:gd name="T4" fmla="*/ 428 w 428"/>
                  <a:gd name="T5" fmla="*/ 2 h 70"/>
                  <a:gd name="T6" fmla="*/ 140 w 428"/>
                  <a:gd name="T7" fmla="*/ 0 h 70"/>
                  <a:gd name="T8" fmla="*/ 0 w 428"/>
                  <a:gd name="T9" fmla="*/ 64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70"/>
                  <a:gd name="T17" fmla="*/ 428 w 42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70">
                    <a:moveTo>
                      <a:pt x="0" y="64"/>
                    </a:moveTo>
                    <a:lnTo>
                      <a:pt x="290" y="70"/>
                    </a:lnTo>
                    <a:lnTo>
                      <a:pt x="428" y="2"/>
                    </a:lnTo>
                    <a:lnTo>
                      <a:pt x="14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8E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92" name="Group 469"/>
            <p:cNvGrpSpPr>
              <a:grpSpLocks/>
            </p:cNvGrpSpPr>
            <p:nvPr/>
          </p:nvGrpSpPr>
          <p:grpSpPr bwMode="auto">
            <a:xfrm rot="21476179" flipH="1">
              <a:off x="3065" y="1473"/>
              <a:ext cx="58" cy="36"/>
              <a:chOff x="3186" y="3104"/>
              <a:chExt cx="444" cy="276"/>
            </a:xfrm>
          </p:grpSpPr>
          <p:sp>
            <p:nvSpPr>
              <p:cNvPr id="16095" name="Freeform 470"/>
              <p:cNvSpPr>
                <a:spLocks/>
              </p:cNvSpPr>
              <p:nvPr/>
            </p:nvSpPr>
            <p:spPr bwMode="auto">
              <a:xfrm>
                <a:off x="3186" y="3183"/>
                <a:ext cx="296" cy="195"/>
              </a:xfrm>
              <a:custGeom>
                <a:avLst/>
                <a:gdLst>
                  <a:gd name="T0" fmla="*/ 6 w 296"/>
                  <a:gd name="T1" fmla="*/ 189 h 195"/>
                  <a:gd name="T2" fmla="*/ 296 w 296"/>
                  <a:gd name="T3" fmla="*/ 195 h 195"/>
                  <a:gd name="T4" fmla="*/ 292 w 296"/>
                  <a:gd name="T5" fmla="*/ 7 h 195"/>
                  <a:gd name="T6" fmla="*/ 0 w 296"/>
                  <a:gd name="T7" fmla="*/ 0 h 195"/>
                  <a:gd name="T8" fmla="*/ 6 w 296"/>
                  <a:gd name="T9" fmla="*/ 189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195"/>
                  <a:gd name="T17" fmla="*/ 296 w 296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195">
                    <a:moveTo>
                      <a:pt x="6" y="189"/>
                    </a:moveTo>
                    <a:lnTo>
                      <a:pt x="296" y="195"/>
                    </a:lnTo>
                    <a:lnTo>
                      <a:pt x="292" y="7"/>
                    </a:lnTo>
                    <a:lnTo>
                      <a:pt x="0" y="0"/>
                    </a:lnTo>
                    <a:lnTo>
                      <a:pt x="6" y="189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96" name="Freeform 471"/>
              <p:cNvSpPr>
                <a:spLocks/>
              </p:cNvSpPr>
              <p:nvPr/>
            </p:nvSpPr>
            <p:spPr bwMode="auto">
              <a:xfrm>
                <a:off x="3229" y="3220"/>
                <a:ext cx="205" cy="120"/>
              </a:xfrm>
              <a:custGeom>
                <a:avLst/>
                <a:gdLst>
                  <a:gd name="T0" fmla="*/ 3 w 205"/>
                  <a:gd name="T1" fmla="*/ 118 h 120"/>
                  <a:gd name="T2" fmla="*/ 205 w 205"/>
                  <a:gd name="T3" fmla="*/ 120 h 120"/>
                  <a:gd name="T4" fmla="*/ 203 w 205"/>
                  <a:gd name="T5" fmla="*/ 4 h 120"/>
                  <a:gd name="T6" fmla="*/ 0 w 205"/>
                  <a:gd name="T7" fmla="*/ 0 h 120"/>
                  <a:gd name="T8" fmla="*/ 3 w 205"/>
                  <a:gd name="T9" fmla="*/ 118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120"/>
                  <a:gd name="T17" fmla="*/ 205 w 20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120">
                    <a:moveTo>
                      <a:pt x="3" y="118"/>
                    </a:moveTo>
                    <a:lnTo>
                      <a:pt x="205" y="120"/>
                    </a:lnTo>
                    <a:lnTo>
                      <a:pt x="203" y="4"/>
                    </a:lnTo>
                    <a:lnTo>
                      <a:pt x="0" y="0"/>
                    </a:lnTo>
                    <a:lnTo>
                      <a:pt x="3" y="118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97" name="Freeform 472"/>
              <p:cNvSpPr>
                <a:spLocks/>
              </p:cNvSpPr>
              <p:nvPr/>
            </p:nvSpPr>
            <p:spPr bwMode="auto">
              <a:xfrm>
                <a:off x="3476" y="3104"/>
                <a:ext cx="154" cy="276"/>
              </a:xfrm>
              <a:custGeom>
                <a:avLst/>
                <a:gdLst>
                  <a:gd name="T0" fmla="*/ 6 w 154"/>
                  <a:gd name="T1" fmla="*/ 276 h 276"/>
                  <a:gd name="T2" fmla="*/ 154 w 154"/>
                  <a:gd name="T3" fmla="*/ 162 h 276"/>
                  <a:gd name="T4" fmla="*/ 150 w 154"/>
                  <a:gd name="T5" fmla="*/ 0 h 276"/>
                  <a:gd name="T6" fmla="*/ 110 w 154"/>
                  <a:gd name="T7" fmla="*/ 42 h 276"/>
                  <a:gd name="T8" fmla="*/ 68 w 154"/>
                  <a:gd name="T9" fmla="*/ 48 h 276"/>
                  <a:gd name="T10" fmla="*/ 0 w 154"/>
                  <a:gd name="T11" fmla="*/ 87 h 276"/>
                  <a:gd name="T12" fmla="*/ 6 w 154"/>
                  <a:gd name="T13" fmla="*/ 276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276"/>
                  <a:gd name="T23" fmla="*/ 154 w 154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276">
                    <a:moveTo>
                      <a:pt x="6" y="276"/>
                    </a:moveTo>
                    <a:lnTo>
                      <a:pt x="154" y="162"/>
                    </a:lnTo>
                    <a:lnTo>
                      <a:pt x="150" y="0"/>
                    </a:lnTo>
                    <a:lnTo>
                      <a:pt x="110" y="42"/>
                    </a:lnTo>
                    <a:lnTo>
                      <a:pt x="68" y="48"/>
                    </a:lnTo>
                    <a:lnTo>
                      <a:pt x="0" y="87"/>
                    </a:lnTo>
                    <a:lnTo>
                      <a:pt x="6" y="27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98" name="Freeform 473"/>
              <p:cNvSpPr>
                <a:spLocks/>
              </p:cNvSpPr>
              <p:nvPr/>
            </p:nvSpPr>
            <p:spPr bwMode="auto">
              <a:xfrm>
                <a:off x="3186" y="3120"/>
                <a:ext cx="428" cy="70"/>
              </a:xfrm>
              <a:custGeom>
                <a:avLst/>
                <a:gdLst>
                  <a:gd name="T0" fmla="*/ 0 w 428"/>
                  <a:gd name="T1" fmla="*/ 64 h 70"/>
                  <a:gd name="T2" fmla="*/ 290 w 428"/>
                  <a:gd name="T3" fmla="*/ 70 h 70"/>
                  <a:gd name="T4" fmla="*/ 428 w 428"/>
                  <a:gd name="T5" fmla="*/ 2 h 70"/>
                  <a:gd name="T6" fmla="*/ 140 w 428"/>
                  <a:gd name="T7" fmla="*/ 0 h 70"/>
                  <a:gd name="T8" fmla="*/ 0 w 428"/>
                  <a:gd name="T9" fmla="*/ 64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70"/>
                  <a:gd name="T17" fmla="*/ 428 w 42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70">
                    <a:moveTo>
                      <a:pt x="0" y="64"/>
                    </a:moveTo>
                    <a:lnTo>
                      <a:pt x="290" y="70"/>
                    </a:lnTo>
                    <a:lnTo>
                      <a:pt x="428" y="2"/>
                    </a:lnTo>
                    <a:lnTo>
                      <a:pt x="14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8E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93" name="Group 474"/>
            <p:cNvGrpSpPr>
              <a:grpSpLocks/>
            </p:cNvGrpSpPr>
            <p:nvPr/>
          </p:nvGrpSpPr>
          <p:grpSpPr bwMode="auto">
            <a:xfrm>
              <a:off x="3083" y="1561"/>
              <a:ext cx="117" cy="35"/>
              <a:chOff x="1428" y="2063"/>
              <a:chExt cx="173" cy="53"/>
            </a:xfrm>
          </p:grpSpPr>
          <p:grpSp>
            <p:nvGrpSpPr>
              <p:cNvPr id="99694" name="Group 475"/>
              <p:cNvGrpSpPr>
                <a:grpSpLocks/>
              </p:cNvGrpSpPr>
              <p:nvPr/>
            </p:nvGrpSpPr>
            <p:grpSpPr bwMode="auto">
              <a:xfrm>
                <a:off x="1548" y="2063"/>
                <a:ext cx="53" cy="35"/>
                <a:chOff x="4418" y="2890"/>
                <a:chExt cx="234" cy="154"/>
              </a:xfrm>
            </p:grpSpPr>
            <p:sp>
              <p:nvSpPr>
                <p:cNvPr id="16092" name="Freeform 476"/>
                <p:cNvSpPr>
                  <a:spLocks/>
                </p:cNvSpPr>
                <p:nvPr/>
              </p:nvSpPr>
              <p:spPr bwMode="auto">
                <a:xfrm>
                  <a:off x="4508" y="2912"/>
                  <a:ext cx="144" cy="130"/>
                </a:xfrm>
                <a:custGeom>
                  <a:avLst/>
                  <a:gdLst>
                    <a:gd name="T0" fmla="*/ 2 w 144"/>
                    <a:gd name="T1" fmla="*/ 130 h 130"/>
                    <a:gd name="T2" fmla="*/ 144 w 144"/>
                    <a:gd name="T3" fmla="*/ 128 h 130"/>
                    <a:gd name="T4" fmla="*/ 136 w 144"/>
                    <a:gd name="T5" fmla="*/ 0 h 130"/>
                    <a:gd name="T6" fmla="*/ 0 w 144"/>
                    <a:gd name="T7" fmla="*/ 2 h 130"/>
                    <a:gd name="T8" fmla="*/ 2 w 144"/>
                    <a:gd name="T9" fmla="*/ 13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130"/>
                    <a:gd name="T17" fmla="*/ 144 w 14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130">
                      <a:moveTo>
                        <a:pt x="2" y="130"/>
                      </a:moveTo>
                      <a:lnTo>
                        <a:pt x="144" y="128"/>
                      </a:lnTo>
                      <a:lnTo>
                        <a:pt x="136" y="0"/>
                      </a:lnTo>
                      <a:lnTo>
                        <a:pt x="0" y="2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93" name="Freeform 477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94" cy="154"/>
                </a:xfrm>
                <a:custGeom>
                  <a:avLst/>
                  <a:gdLst>
                    <a:gd name="T0" fmla="*/ 4 w 94"/>
                    <a:gd name="T1" fmla="*/ 122 h 154"/>
                    <a:gd name="T2" fmla="*/ 94 w 94"/>
                    <a:gd name="T3" fmla="*/ 154 h 154"/>
                    <a:gd name="T4" fmla="*/ 90 w 94"/>
                    <a:gd name="T5" fmla="*/ 22 h 154"/>
                    <a:gd name="T6" fmla="*/ 0 w 94"/>
                    <a:gd name="T7" fmla="*/ 0 h 154"/>
                    <a:gd name="T8" fmla="*/ 4 w 94"/>
                    <a:gd name="T9" fmla="*/ 122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54"/>
                    <a:gd name="T17" fmla="*/ 94 w 94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54">
                      <a:moveTo>
                        <a:pt x="4" y="122"/>
                      </a:moveTo>
                      <a:lnTo>
                        <a:pt x="94" y="154"/>
                      </a:lnTo>
                      <a:lnTo>
                        <a:pt x="90" y="22"/>
                      </a:lnTo>
                      <a:lnTo>
                        <a:pt x="0" y="0"/>
                      </a:lnTo>
                      <a:lnTo>
                        <a:pt x="4" y="122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94" name="Freeform 478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226" cy="24"/>
                </a:xfrm>
                <a:custGeom>
                  <a:avLst/>
                  <a:gdLst>
                    <a:gd name="T0" fmla="*/ 0 w 226"/>
                    <a:gd name="T1" fmla="*/ 0 h 24"/>
                    <a:gd name="T2" fmla="*/ 92 w 226"/>
                    <a:gd name="T3" fmla="*/ 24 h 24"/>
                    <a:gd name="T4" fmla="*/ 226 w 226"/>
                    <a:gd name="T5" fmla="*/ 22 h 24"/>
                    <a:gd name="T6" fmla="*/ 152 w 226"/>
                    <a:gd name="T7" fmla="*/ 0 h 24"/>
                    <a:gd name="T8" fmla="*/ 0 w 22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6"/>
                    <a:gd name="T16" fmla="*/ 0 h 24"/>
                    <a:gd name="T17" fmla="*/ 226 w 2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6" h="24">
                      <a:moveTo>
                        <a:pt x="0" y="0"/>
                      </a:moveTo>
                      <a:lnTo>
                        <a:pt x="92" y="24"/>
                      </a:lnTo>
                      <a:lnTo>
                        <a:pt x="226" y="22"/>
                      </a:lnTo>
                      <a:lnTo>
                        <a:pt x="1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695" name="Group 479"/>
              <p:cNvGrpSpPr>
                <a:grpSpLocks/>
              </p:cNvGrpSpPr>
              <p:nvPr/>
            </p:nvGrpSpPr>
            <p:grpSpPr bwMode="auto">
              <a:xfrm>
                <a:off x="1509" y="2069"/>
                <a:ext cx="53" cy="35"/>
                <a:chOff x="4418" y="2890"/>
                <a:chExt cx="234" cy="154"/>
              </a:xfrm>
            </p:grpSpPr>
            <p:sp>
              <p:nvSpPr>
                <p:cNvPr id="16089" name="Freeform 480"/>
                <p:cNvSpPr>
                  <a:spLocks/>
                </p:cNvSpPr>
                <p:nvPr/>
              </p:nvSpPr>
              <p:spPr bwMode="auto">
                <a:xfrm>
                  <a:off x="4508" y="2912"/>
                  <a:ext cx="144" cy="130"/>
                </a:xfrm>
                <a:custGeom>
                  <a:avLst/>
                  <a:gdLst>
                    <a:gd name="T0" fmla="*/ 2 w 144"/>
                    <a:gd name="T1" fmla="*/ 130 h 130"/>
                    <a:gd name="T2" fmla="*/ 144 w 144"/>
                    <a:gd name="T3" fmla="*/ 128 h 130"/>
                    <a:gd name="T4" fmla="*/ 136 w 144"/>
                    <a:gd name="T5" fmla="*/ 0 h 130"/>
                    <a:gd name="T6" fmla="*/ 0 w 144"/>
                    <a:gd name="T7" fmla="*/ 2 h 130"/>
                    <a:gd name="T8" fmla="*/ 2 w 144"/>
                    <a:gd name="T9" fmla="*/ 13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130"/>
                    <a:gd name="T17" fmla="*/ 144 w 14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130">
                      <a:moveTo>
                        <a:pt x="2" y="130"/>
                      </a:moveTo>
                      <a:lnTo>
                        <a:pt x="144" y="128"/>
                      </a:lnTo>
                      <a:lnTo>
                        <a:pt x="136" y="0"/>
                      </a:lnTo>
                      <a:lnTo>
                        <a:pt x="0" y="2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90" name="Freeform 481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94" cy="154"/>
                </a:xfrm>
                <a:custGeom>
                  <a:avLst/>
                  <a:gdLst>
                    <a:gd name="T0" fmla="*/ 4 w 94"/>
                    <a:gd name="T1" fmla="*/ 122 h 154"/>
                    <a:gd name="T2" fmla="*/ 94 w 94"/>
                    <a:gd name="T3" fmla="*/ 154 h 154"/>
                    <a:gd name="T4" fmla="*/ 90 w 94"/>
                    <a:gd name="T5" fmla="*/ 22 h 154"/>
                    <a:gd name="T6" fmla="*/ 0 w 94"/>
                    <a:gd name="T7" fmla="*/ 0 h 154"/>
                    <a:gd name="T8" fmla="*/ 4 w 94"/>
                    <a:gd name="T9" fmla="*/ 122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54"/>
                    <a:gd name="T17" fmla="*/ 94 w 94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54">
                      <a:moveTo>
                        <a:pt x="4" y="122"/>
                      </a:moveTo>
                      <a:lnTo>
                        <a:pt x="94" y="154"/>
                      </a:lnTo>
                      <a:lnTo>
                        <a:pt x="90" y="22"/>
                      </a:lnTo>
                      <a:lnTo>
                        <a:pt x="0" y="0"/>
                      </a:lnTo>
                      <a:lnTo>
                        <a:pt x="4" y="122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91" name="Freeform 482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226" cy="24"/>
                </a:xfrm>
                <a:custGeom>
                  <a:avLst/>
                  <a:gdLst>
                    <a:gd name="T0" fmla="*/ 0 w 226"/>
                    <a:gd name="T1" fmla="*/ 0 h 24"/>
                    <a:gd name="T2" fmla="*/ 92 w 226"/>
                    <a:gd name="T3" fmla="*/ 24 h 24"/>
                    <a:gd name="T4" fmla="*/ 226 w 226"/>
                    <a:gd name="T5" fmla="*/ 22 h 24"/>
                    <a:gd name="T6" fmla="*/ 152 w 226"/>
                    <a:gd name="T7" fmla="*/ 0 h 24"/>
                    <a:gd name="T8" fmla="*/ 0 w 22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6"/>
                    <a:gd name="T16" fmla="*/ 0 h 24"/>
                    <a:gd name="T17" fmla="*/ 226 w 2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6" h="24">
                      <a:moveTo>
                        <a:pt x="0" y="0"/>
                      </a:moveTo>
                      <a:lnTo>
                        <a:pt x="92" y="24"/>
                      </a:lnTo>
                      <a:lnTo>
                        <a:pt x="226" y="22"/>
                      </a:lnTo>
                      <a:lnTo>
                        <a:pt x="1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696" name="Group 483"/>
              <p:cNvGrpSpPr>
                <a:grpSpLocks/>
              </p:cNvGrpSpPr>
              <p:nvPr/>
            </p:nvGrpSpPr>
            <p:grpSpPr bwMode="auto">
              <a:xfrm>
                <a:off x="1470" y="2075"/>
                <a:ext cx="53" cy="35"/>
                <a:chOff x="4418" y="2890"/>
                <a:chExt cx="234" cy="154"/>
              </a:xfrm>
            </p:grpSpPr>
            <p:sp>
              <p:nvSpPr>
                <p:cNvPr id="16086" name="Freeform 484"/>
                <p:cNvSpPr>
                  <a:spLocks/>
                </p:cNvSpPr>
                <p:nvPr/>
              </p:nvSpPr>
              <p:spPr bwMode="auto">
                <a:xfrm>
                  <a:off x="4508" y="2912"/>
                  <a:ext cx="144" cy="130"/>
                </a:xfrm>
                <a:custGeom>
                  <a:avLst/>
                  <a:gdLst>
                    <a:gd name="T0" fmla="*/ 2 w 144"/>
                    <a:gd name="T1" fmla="*/ 130 h 130"/>
                    <a:gd name="T2" fmla="*/ 144 w 144"/>
                    <a:gd name="T3" fmla="*/ 128 h 130"/>
                    <a:gd name="T4" fmla="*/ 136 w 144"/>
                    <a:gd name="T5" fmla="*/ 0 h 130"/>
                    <a:gd name="T6" fmla="*/ 0 w 144"/>
                    <a:gd name="T7" fmla="*/ 2 h 130"/>
                    <a:gd name="T8" fmla="*/ 2 w 144"/>
                    <a:gd name="T9" fmla="*/ 13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130"/>
                    <a:gd name="T17" fmla="*/ 144 w 14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130">
                      <a:moveTo>
                        <a:pt x="2" y="130"/>
                      </a:moveTo>
                      <a:lnTo>
                        <a:pt x="144" y="128"/>
                      </a:lnTo>
                      <a:lnTo>
                        <a:pt x="136" y="0"/>
                      </a:lnTo>
                      <a:lnTo>
                        <a:pt x="0" y="2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87" name="Freeform 485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94" cy="154"/>
                </a:xfrm>
                <a:custGeom>
                  <a:avLst/>
                  <a:gdLst>
                    <a:gd name="T0" fmla="*/ 4 w 94"/>
                    <a:gd name="T1" fmla="*/ 122 h 154"/>
                    <a:gd name="T2" fmla="*/ 94 w 94"/>
                    <a:gd name="T3" fmla="*/ 154 h 154"/>
                    <a:gd name="T4" fmla="*/ 90 w 94"/>
                    <a:gd name="T5" fmla="*/ 22 h 154"/>
                    <a:gd name="T6" fmla="*/ 0 w 94"/>
                    <a:gd name="T7" fmla="*/ 0 h 154"/>
                    <a:gd name="T8" fmla="*/ 4 w 94"/>
                    <a:gd name="T9" fmla="*/ 122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54"/>
                    <a:gd name="T17" fmla="*/ 94 w 94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54">
                      <a:moveTo>
                        <a:pt x="4" y="122"/>
                      </a:moveTo>
                      <a:lnTo>
                        <a:pt x="94" y="154"/>
                      </a:lnTo>
                      <a:lnTo>
                        <a:pt x="90" y="22"/>
                      </a:lnTo>
                      <a:lnTo>
                        <a:pt x="0" y="0"/>
                      </a:lnTo>
                      <a:lnTo>
                        <a:pt x="4" y="122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88" name="Freeform 486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226" cy="24"/>
                </a:xfrm>
                <a:custGeom>
                  <a:avLst/>
                  <a:gdLst>
                    <a:gd name="T0" fmla="*/ 0 w 226"/>
                    <a:gd name="T1" fmla="*/ 0 h 24"/>
                    <a:gd name="T2" fmla="*/ 92 w 226"/>
                    <a:gd name="T3" fmla="*/ 24 h 24"/>
                    <a:gd name="T4" fmla="*/ 226 w 226"/>
                    <a:gd name="T5" fmla="*/ 22 h 24"/>
                    <a:gd name="T6" fmla="*/ 152 w 226"/>
                    <a:gd name="T7" fmla="*/ 0 h 24"/>
                    <a:gd name="T8" fmla="*/ 0 w 22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6"/>
                    <a:gd name="T16" fmla="*/ 0 h 24"/>
                    <a:gd name="T17" fmla="*/ 226 w 2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6" h="24">
                      <a:moveTo>
                        <a:pt x="0" y="0"/>
                      </a:moveTo>
                      <a:lnTo>
                        <a:pt x="92" y="24"/>
                      </a:lnTo>
                      <a:lnTo>
                        <a:pt x="226" y="22"/>
                      </a:lnTo>
                      <a:lnTo>
                        <a:pt x="1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697" name="Group 487"/>
              <p:cNvGrpSpPr>
                <a:grpSpLocks/>
              </p:cNvGrpSpPr>
              <p:nvPr/>
            </p:nvGrpSpPr>
            <p:grpSpPr bwMode="auto">
              <a:xfrm>
                <a:off x="1428" y="2081"/>
                <a:ext cx="53" cy="35"/>
                <a:chOff x="4418" y="2890"/>
                <a:chExt cx="234" cy="154"/>
              </a:xfrm>
            </p:grpSpPr>
            <p:sp>
              <p:nvSpPr>
                <p:cNvPr id="16083" name="Freeform 488"/>
                <p:cNvSpPr>
                  <a:spLocks/>
                </p:cNvSpPr>
                <p:nvPr/>
              </p:nvSpPr>
              <p:spPr bwMode="auto">
                <a:xfrm>
                  <a:off x="4508" y="2912"/>
                  <a:ext cx="144" cy="130"/>
                </a:xfrm>
                <a:custGeom>
                  <a:avLst/>
                  <a:gdLst>
                    <a:gd name="T0" fmla="*/ 2 w 144"/>
                    <a:gd name="T1" fmla="*/ 130 h 130"/>
                    <a:gd name="T2" fmla="*/ 144 w 144"/>
                    <a:gd name="T3" fmla="*/ 128 h 130"/>
                    <a:gd name="T4" fmla="*/ 136 w 144"/>
                    <a:gd name="T5" fmla="*/ 0 h 130"/>
                    <a:gd name="T6" fmla="*/ 0 w 144"/>
                    <a:gd name="T7" fmla="*/ 2 h 130"/>
                    <a:gd name="T8" fmla="*/ 2 w 144"/>
                    <a:gd name="T9" fmla="*/ 13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130"/>
                    <a:gd name="T17" fmla="*/ 144 w 14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130">
                      <a:moveTo>
                        <a:pt x="2" y="130"/>
                      </a:moveTo>
                      <a:lnTo>
                        <a:pt x="144" y="128"/>
                      </a:lnTo>
                      <a:lnTo>
                        <a:pt x="136" y="0"/>
                      </a:lnTo>
                      <a:lnTo>
                        <a:pt x="0" y="2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84" name="Freeform 489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94" cy="154"/>
                </a:xfrm>
                <a:custGeom>
                  <a:avLst/>
                  <a:gdLst>
                    <a:gd name="T0" fmla="*/ 4 w 94"/>
                    <a:gd name="T1" fmla="*/ 122 h 154"/>
                    <a:gd name="T2" fmla="*/ 94 w 94"/>
                    <a:gd name="T3" fmla="*/ 154 h 154"/>
                    <a:gd name="T4" fmla="*/ 90 w 94"/>
                    <a:gd name="T5" fmla="*/ 22 h 154"/>
                    <a:gd name="T6" fmla="*/ 0 w 94"/>
                    <a:gd name="T7" fmla="*/ 0 h 154"/>
                    <a:gd name="T8" fmla="*/ 4 w 94"/>
                    <a:gd name="T9" fmla="*/ 122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54"/>
                    <a:gd name="T17" fmla="*/ 94 w 94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54">
                      <a:moveTo>
                        <a:pt x="4" y="122"/>
                      </a:moveTo>
                      <a:lnTo>
                        <a:pt x="94" y="154"/>
                      </a:lnTo>
                      <a:lnTo>
                        <a:pt x="90" y="22"/>
                      </a:lnTo>
                      <a:lnTo>
                        <a:pt x="0" y="0"/>
                      </a:lnTo>
                      <a:lnTo>
                        <a:pt x="4" y="122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85" name="Freeform 490"/>
                <p:cNvSpPr>
                  <a:spLocks/>
                </p:cNvSpPr>
                <p:nvPr/>
              </p:nvSpPr>
              <p:spPr bwMode="auto">
                <a:xfrm>
                  <a:off x="4418" y="2890"/>
                  <a:ext cx="226" cy="24"/>
                </a:xfrm>
                <a:custGeom>
                  <a:avLst/>
                  <a:gdLst>
                    <a:gd name="T0" fmla="*/ 0 w 226"/>
                    <a:gd name="T1" fmla="*/ 0 h 24"/>
                    <a:gd name="T2" fmla="*/ 92 w 226"/>
                    <a:gd name="T3" fmla="*/ 24 h 24"/>
                    <a:gd name="T4" fmla="*/ 226 w 226"/>
                    <a:gd name="T5" fmla="*/ 22 h 24"/>
                    <a:gd name="T6" fmla="*/ 152 w 226"/>
                    <a:gd name="T7" fmla="*/ 0 h 24"/>
                    <a:gd name="T8" fmla="*/ 0 w 22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6"/>
                    <a:gd name="T16" fmla="*/ 0 h 24"/>
                    <a:gd name="T17" fmla="*/ 226 w 2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6" h="24">
                      <a:moveTo>
                        <a:pt x="0" y="0"/>
                      </a:moveTo>
                      <a:lnTo>
                        <a:pt x="92" y="24"/>
                      </a:lnTo>
                      <a:lnTo>
                        <a:pt x="226" y="22"/>
                      </a:lnTo>
                      <a:lnTo>
                        <a:pt x="1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698" name="Group 491"/>
            <p:cNvGrpSpPr>
              <a:grpSpLocks/>
            </p:cNvGrpSpPr>
            <p:nvPr/>
          </p:nvGrpSpPr>
          <p:grpSpPr bwMode="auto">
            <a:xfrm rot="-156154">
              <a:off x="3145" y="1626"/>
              <a:ext cx="36" cy="27"/>
              <a:chOff x="4414" y="3162"/>
              <a:chExt cx="272" cy="204"/>
            </a:xfrm>
          </p:grpSpPr>
          <p:sp>
            <p:nvSpPr>
              <p:cNvPr id="16075" name="Freeform 492"/>
              <p:cNvSpPr>
                <a:spLocks/>
              </p:cNvSpPr>
              <p:nvPr/>
            </p:nvSpPr>
            <p:spPr bwMode="auto">
              <a:xfrm>
                <a:off x="4502" y="3200"/>
                <a:ext cx="184" cy="166"/>
              </a:xfrm>
              <a:custGeom>
                <a:avLst/>
                <a:gdLst>
                  <a:gd name="T0" fmla="*/ 2 w 184"/>
                  <a:gd name="T1" fmla="*/ 164 h 166"/>
                  <a:gd name="T2" fmla="*/ 182 w 184"/>
                  <a:gd name="T3" fmla="*/ 166 h 166"/>
                  <a:gd name="T4" fmla="*/ 184 w 184"/>
                  <a:gd name="T5" fmla="*/ 0 h 166"/>
                  <a:gd name="T6" fmla="*/ 0 w 184"/>
                  <a:gd name="T7" fmla="*/ 0 h 166"/>
                  <a:gd name="T8" fmla="*/ 2 w 184"/>
                  <a:gd name="T9" fmla="*/ 164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66"/>
                  <a:gd name="T17" fmla="*/ 184 w 184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66">
                    <a:moveTo>
                      <a:pt x="2" y="164"/>
                    </a:moveTo>
                    <a:lnTo>
                      <a:pt x="182" y="166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33" name="Oval 493"/>
              <p:cNvSpPr>
                <a:spLocks noChangeArrowheads="1"/>
              </p:cNvSpPr>
              <p:nvPr/>
            </p:nvSpPr>
            <p:spPr bwMode="auto">
              <a:xfrm>
                <a:off x="4557" y="3240"/>
                <a:ext cx="83" cy="91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77" name="Freeform 494"/>
              <p:cNvSpPr>
                <a:spLocks/>
              </p:cNvSpPr>
              <p:nvPr/>
            </p:nvSpPr>
            <p:spPr bwMode="auto">
              <a:xfrm>
                <a:off x="4414" y="3162"/>
                <a:ext cx="90" cy="198"/>
              </a:xfrm>
              <a:custGeom>
                <a:avLst/>
                <a:gdLst>
                  <a:gd name="T0" fmla="*/ 0 w 90"/>
                  <a:gd name="T1" fmla="*/ 152 h 198"/>
                  <a:gd name="T2" fmla="*/ 90 w 90"/>
                  <a:gd name="T3" fmla="*/ 198 h 198"/>
                  <a:gd name="T4" fmla="*/ 90 w 90"/>
                  <a:gd name="T5" fmla="*/ 38 h 198"/>
                  <a:gd name="T6" fmla="*/ 0 w 90"/>
                  <a:gd name="T7" fmla="*/ 0 h 198"/>
                  <a:gd name="T8" fmla="*/ 0 w 90"/>
                  <a:gd name="T9" fmla="*/ 152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98"/>
                  <a:gd name="T17" fmla="*/ 90 w 9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98">
                    <a:moveTo>
                      <a:pt x="0" y="152"/>
                    </a:moveTo>
                    <a:lnTo>
                      <a:pt x="90" y="198"/>
                    </a:lnTo>
                    <a:lnTo>
                      <a:pt x="90" y="38"/>
                    </a:lnTo>
                    <a:lnTo>
                      <a:pt x="0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78" name="Freeform 495"/>
              <p:cNvSpPr>
                <a:spLocks/>
              </p:cNvSpPr>
              <p:nvPr/>
            </p:nvSpPr>
            <p:spPr bwMode="auto">
              <a:xfrm>
                <a:off x="4414" y="3172"/>
                <a:ext cx="272" cy="30"/>
              </a:xfrm>
              <a:custGeom>
                <a:avLst/>
                <a:gdLst>
                  <a:gd name="T0" fmla="*/ 0 w 272"/>
                  <a:gd name="T1" fmla="*/ 0 h 30"/>
                  <a:gd name="T2" fmla="*/ 88 w 272"/>
                  <a:gd name="T3" fmla="*/ 28 h 30"/>
                  <a:gd name="T4" fmla="*/ 272 w 272"/>
                  <a:gd name="T5" fmla="*/ 30 h 30"/>
                  <a:gd name="T6" fmla="*/ 172 w 272"/>
                  <a:gd name="T7" fmla="*/ 4 h 30"/>
                  <a:gd name="T8" fmla="*/ 0 w 27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0"/>
                  <a:gd name="T17" fmla="*/ 272 w 2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0">
                    <a:moveTo>
                      <a:pt x="0" y="0"/>
                    </a:moveTo>
                    <a:lnTo>
                      <a:pt x="88" y="28"/>
                    </a:lnTo>
                    <a:lnTo>
                      <a:pt x="272" y="30"/>
                    </a:lnTo>
                    <a:lnTo>
                      <a:pt x="17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699" name="Group 496"/>
            <p:cNvGrpSpPr>
              <a:grpSpLocks/>
            </p:cNvGrpSpPr>
            <p:nvPr/>
          </p:nvGrpSpPr>
          <p:grpSpPr bwMode="auto">
            <a:xfrm rot="-156154">
              <a:off x="3115" y="1652"/>
              <a:ext cx="40" cy="29"/>
              <a:chOff x="4414" y="3162"/>
              <a:chExt cx="272" cy="204"/>
            </a:xfrm>
          </p:grpSpPr>
          <p:sp>
            <p:nvSpPr>
              <p:cNvPr id="16071" name="Freeform 497"/>
              <p:cNvSpPr>
                <a:spLocks/>
              </p:cNvSpPr>
              <p:nvPr/>
            </p:nvSpPr>
            <p:spPr bwMode="auto">
              <a:xfrm>
                <a:off x="4502" y="3200"/>
                <a:ext cx="184" cy="166"/>
              </a:xfrm>
              <a:custGeom>
                <a:avLst/>
                <a:gdLst>
                  <a:gd name="T0" fmla="*/ 2 w 184"/>
                  <a:gd name="T1" fmla="*/ 164 h 166"/>
                  <a:gd name="T2" fmla="*/ 182 w 184"/>
                  <a:gd name="T3" fmla="*/ 166 h 166"/>
                  <a:gd name="T4" fmla="*/ 184 w 184"/>
                  <a:gd name="T5" fmla="*/ 0 h 166"/>
                  <a:gd name="T6" fmla="*/ 0 w 184"/>
                  <a:gd name="T7" fmla="*/ 0 h 166"/>
                  <a:gd name="T8" fmla="*/ 2 w 184"/>
                  <a:gd name="T9" fmla="*/ 164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66"/>
                  <a:gd name="T17" fmla="*/ 184 w 184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66">
                    <a:moveTo>
                      <a:pt x="2" y="164"/>
                    </a:moveTo>
                    <a:lnTo>
                      <a:pt x="182" y="166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34" name="Oval 498"/>
              <p:cNvSpPr>
                <a:spLocks noChangeArrowheads="1"/>
              </p:cNvSpPr>
              <p:nvPr/>
            </p:nvSpPr>
            <p:spPr bwMode="auto">
              <a:xfrm>
                <a:off x="4557" y="3221"/>
                <a:ext cx="95" cy="91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73" name="Freeform 499"/>
              <p:cNvSpPr>
                <a:spLocks/>
              </p:cNvSpPr>
              <p:nvPr/>
            </p:nvSpPr>
            <p:spPr bwMode="auto">
              <a:xfrm>
                <a:off x="4414" y="3162"/>
                <a:ext cx="90" cy="198"/>
              </a:xfrm>
              <a:custGeom>
                <a:avLst/>
                <a:gdLst>
                  <a:gd name="T0" fmla="*/ 0 w 90"/>
                  <a:gd name="T1" fmla="*/ 152 h 198"/>
                  <a:gd name="T2" fmla="*/ 90 w 90"/>
                  <a:gd name="T3" fmla="*/ 198 h 198"/>
                  <a:gd name="T4" fmla="*/ 90 w 90"/>
                  <a:gd name="T5" fmla="*/ 38 h 198"/>
                  <a:gd name="T6" fmla="*/ 0 w 90"/>
                  <a:gd name="T7" fmla="*/ 0 h 198"/>
                  <a:gd name="T8" fmla="*/ 0 w 90"/>
                  <a:gd name="T9" fmla="*/ 152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98"/>
                  <a:gd name="T17" fmla="*/ 90 w 9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98">
                    <a:moveTo>
                      <a:pt x="0" y="152"/>
                    </a:moveTo>
                    <a:lnTo>
                      <a:pt x="90" y="198"/>
                    </a:lnTo>
                    <a:lnTo>
                      <a:pt x="90" y="38"/>
                    </a:lnTo>
                    <a:lnTo>
                      <a:pt x="0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74" name="Freeform 500"/>
              <p:cNvSpPr>
                <a:spLocks/>
              </p:cNvSpPr>
              <p:nvPr/>
            </p:nvSpPr>
            <p:spPr bwMode="auto">
              <a:xfrm>
                <a:off x="4414" y="3172"/>
                <a:ext cx="272" cy="30"/>
              </a:xfrm>
              <a:custGeom>
                <a:avLst/>
                <a:gdLst>
                  <a:gd name="T0" fmla="*/ 0 w 272"/>
                  <a:gd name="T1" fmla="*/ 0 h 30"/>
                  <a:gd name="T2" fmla="*/ 88 w 272"/>
                  <a:gd name="T3" fmla="*/ 28 h 30"/>
                  <a:gd name="T4" fmla="*/ 272 w 272"/>
                  <a:gd name="T5" fmla="*/ 30 h 30"/>
                  <a:gd name="T6" fmla="*/ 172 w 272"/>
                  <a:gd name="T7" fmla="*/ 4 h 30"/>
                  <a:gd name="T8" fmla="*/ 0 w 27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0"/>
                  <a:gd name="T17" fmla="*/ 272 w 2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0">
                    <a:moveTo>
                      <a:pt x="0" y="0"/>
                    </a:moveTo>
                    <a:lnTo>
                      <a:pt x="88" y="28"/>
                    </a:lnTo>
                    <a:lnTo>
                      <a:pt x="272" y="30"/>
                    </a:lnTo>
                    <a:lnTo>
                      <a:pt x="17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00" name="Group 501"/>
            <p:cNvGrpSpPr>
              <a:grpSpLocks/>
            </p:cNvGrpSpPr>
            <p:nvPr/>
          </p:nvGrpSpPr>
          <p:grpSpPr bwMode="auto">
            <a:xfrm rot="-156154">
              <a:off x="3115" y="1630"/>
              <a:ext cx="40" cy="29"/>
              <a:chOff x="4414" y="3162"/>
              <a:chExt cx="272" cy="204"/>
            </a:xfrm>
          </p:grpSpPr>
          <p:sp>
            <p:nvSpPr>
              <p:cNvPr id="16067" name="Freeform 502"/>
              <p:cNvSpPr>
                <a:spLocks/>
              </p:cNvSpPr>
              <p:nvPr/>
            </p:nvSpPr>
            <p:spPr bwMode="auto">
              <a:xfrm>
                <a:off x="4502" y="3200"/>
                <a:ext cx="184" cy="166"/>
              </a:xfrm>
              <a:custGeom>
                <a:avLst/>
                <a:gdLst>
                  <a:gd name="T0" fmla="*/ 2 w 184"/>
                  <a:gd name="T1" fmla="*/ 164 h 166"/>
                  <a:gd name="T2" fmla="*/ 182 w 184"/>
                  <a:gd name="T3" fmla="*/ 166 h 166"/>
                  <a:gd name="T4" fmla="*/ 184 w 184"/>
                  <a:gd name="T5" fmla="*/ 0 h 166"/>
                  <a:gd name="T6" fmla="*/ 0 w 184"/>
                  <a:gd name="T7" fmla="*/ 0 h 166"/>
                  <a:gd name="T8" fmla="*/ 2 w 184"/>
                  <a:gd name="T9" fmla="*/ 164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66"/>
                  <a:gd name="T17" fmla="*/ 184 w 184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66">
                    <a:moveTo>
                      <a:pt x="2" y="164"/>
                    </a:moveTo>
                    <a:lnTo>
                      <a:pt x="182" y="166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35" name="Oval 503"/>
              <p:cNvSpPr>
                <a:spLocks noChangeArrowheads="1"/>
              </p:cNvSpPr>
              <p:nvPr/>
            </p:nvSpPr>
            <p:spPr bwMode="auto">
              <a:xfrm>
                <a:off x="4557" y="3221"/>
                <a:ext cx="95" cy="91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69" name="Freeform 504"/>
              <p:cNvSpPr>
                <a:spLocks/>
              </p:cNvSpPr>
              <p:nvPr/>
            </p:nvSpPr>
            <p:spPr bwMode="auto">
              <a:xfrm>
                <a:off x="4414" y="3162"/>
                <a:ext cx="90" cy="198"/>
              </a:xfrm>
              <a:custGeom>
                <a:avLst/>
                <a:gdLst>
                  <a:gd name="T0" fmla="*/ 0 w 90"/>
                  <a:gd name="T1" fmla="*/ 152 h 198"/>
                  <a:gd name="T2" fmla="*/ 90 w 90"/>
                  <a:gd name="T3" fmla="*/ 198 h 198"/>
                  <a:gd name="T4" fmla="*/ 90 w 90"/>
                  <a:gd name="T5" fmla="*/ 38 h 198"/>
                  <a:gd name="T6" fmla="*/ 0 w 90"/>
                  <a:gd name="T7" fmla="*/ 0 h 198"/>
                  <a:gd name="T8" fmla="*/ 0 w 90"/>
                  <a:gd name="T9" fmla="*/ 152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98"/>
                  <a:gd name="T17" fmla="*/ 90 w 9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98">
                    <a:moveTo>
                      <a:pt x="0" y="152"/>
                    </a:moveTo>
                    <a:lnTo>
                      <a:pt x="90" y="198"/>
                    </a:lnTo>
                    <a:lnTo>
                      <a:pt x="90" y="38"/>
                    </a:lnTo>
                    <a:lnTo>
                      <a:pt x="0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70" name="Freeform 505"/>
              <p:cNvSpPr>
                <a:spLocks/>
              </p:cNvSpPr>
              <p:nvPr/>
            </p:nvSpPr>
            <p:spPr bwMode="auto">
              <a:xfrm>
                <a:off x="4414" y="3172"/>
                <a:ext cx="272" cy="30"/>
              </a:xfrm>
              <a:custGeom>
                <a:avLst/>
                <a:gdLst>
                  <a:gd name="T0" fmla="*/ 0 w 272"/>
                  <a:gd name="T1" fmla="*/ 0 h 30"/>
                  <a:gd name="T2" fmla="*/ 88 w 272"/>
                  <a:gd name="T3" fmla="*/ 28 h 30"/>
                  <a:gd name="T4" fmla="*/ 272 w 272"/>
                  <a:gd name="T5" fmla="*/ 30 h 30"/>
                  <a:gd name="T6" fmla="*/ 172 w 272"/>
                  <a:gd name="T7" fmla="*/ 4 h 30"/>
                  <a:gd name="T8" fmla="*/ 0 w 27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0"/>
                  <a:gd name="T17" fmla="*/ 272 w 2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0">
                    <a:moveTo>
                      <a:pt x="0" y="0"/>
                    </a:moveTo>
                    <a:lnTo>
                      <a:pt x="88" y="28"/>
                    </a:lnTo>
                    <a:lnTo>
                      <a:pt x="272" y="30"/>
                    </a:lnTo>
                    <a:lnTo>
                      <a:pt x="17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01" name="Group 506"/>
            <p:cNvGrpSpPr>
              <a:grpSpLocks/>
            </p:cNvGrpSpPr>
            <p:nvPr/>
          </p:nvGrpSpPr>
          <p:grpSpPr bwMode="auto">
            <a:xfrm rot="-156154">
              <a:off x="3089" y="1656"/>
              <a:ext cx="40" cy="29"/>
              <a:chOff x="4414" y="3162"/>
              <a:chExt cx="272" cy="204"/>
            </a:xfrm>
          </p:grpSpPr>
          <p:sp>
            <p:nvSpPr>
              <p:cNvPr id="16063" name="Freeform 507"/>
              <p:cNvSpPr>
                <a:spLocks/>
              </p:cNvSpPr>
              <p:nvPr/>
            </p:nvSpPr>
            <p:spPr bwMode="auto">
              <a:xfrm>
                <a:off x="4502" y="3200"/>
                <a:ext cx="184" cy="166"/>
              </a:xfrm>
              <a:custGeom>
                <a:avLst/>
                <a:gdLst>
                  <a:gd name="T0" fmla="*/ 2 w 184"/>
                  <a:gd name="T1" fmla="*/ 164 h 166"/>
                  <a:gd name="T2" fmla="*/ 182 w 184"/>
                  <a:gd name="T3" fmla="*/ 166 h 166"/>
                  <a:gd name="T4" fmla="*/ 184 w 184"/>
                  <a:gd name="T5" fmla="*/ 0 h 166"/>
                  <a:gd name="T6" fmla="*/ 0 w 184"/>
                  <a:gd name="T7" fmla="*/ 0 h 166"/>
                  <a:gd name="T8" fmla="*/ 2 w 184"/>
                  <a:gd name="T9" fmla="*/ 164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66"/>
                  <a:gd name="T17" fmla="*/ 184 w 184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66">
                    <a:moveTo>
                      <a:pt x="2" y="164"/>
                    </a:moveTo>
                    <a:lnTo>
                      <a:pt x="182" y="166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36" name="Oval 508"/>
              <p:cNvSpPr>
                <a:spLocks noChangeArrowheads="1"/>
              </p:cNvSpPr>
              <p:nvPr/>
            </p:nvSpPr>
            <p:spPr bwMode="auto">
              <a:xfrm>
                <a:off x="4557" y="3221"/>
                <a:ext cx="95" cy="91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65" name="Freeform 509"/>
              <p:cNvSpPr>
                <a:spLocks/>
              </p:cNvSpPr>
              <p:nvPr/>
            </p:nvSpPr>
            <p:spPr bwMode="auto">
              <a:xfrm>
                <a:off x="4414" y="3162"/>
                <a:ext cx="90" cy="198"/>
              </a:xfrm>
              <a:custGeom>
                <a:avLst/>
                <a:gdLst>
                  <a:gd name="T0" fmla="*/ 0 w 90"/>
                  <a:gd name="T1" fmla="*/ 152 h 198"/>
                  <a:gd name="T2" fmla="*/ 90 w 90"/>
                  <a:gd name="T3" fmla="*/ 198 h 198"/>
                  <a:gd name="T4" fmla="*/ 90 w 90"/>
                  <a:gd name="T5" fmla="*/ 38 h 198"/>
                  <a:gd name="T6" fmla="*/ 0 w 90"/>
                  <a:gd name="T7" fmla="*/ 0 h 198"/>
                  <a:gd name="T8" fmla="*/ 0 w 90"/>
                  <a:gd name="T9" fmla="*/ 152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98"/>
                  <a:gd name="T17" fmla="*/ 90 w 9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98">
                    <a:moveTo>
                      <a:pt x="0" y="152"/>
                    </a:moveTo>
                    <a:lnTo>
                      <a:pt x="90" y="198"/>
                    </a:lnTo>
                    <a:lnTo>
                      <a:pt x="90" y="38"/>
                    </a:lnTo>
                    <a:lnTo>
                      <a:pt x="0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66" name="Freeform 510"/>
              <p:cNvSpPr>
                <a:spLocks/>
              </p:cNvSpPr>
              <p:nvPr/>
            </p:nvSpPr>
            <p:spPr bwMode="auto">
              <a:xfrm>
                <a:off x="4414" y="3172"/>
                <a:ext cx="272" cy="30"/>
              </a:xfrm>
              <a:custGeom>
                <a:avLst/>
                <a:gdLst>
                  <a:gd name="T0" fmla="*/ 0 w 272"/>
                  <a:gd name="T1" fmla="*/ 0 h 30"/>
                  <a:gd name="T2" fmla="*/ 88 w 272"/>
                  <a:gd name="T3" fmla="*/ 28 h 30"/>
                  <a:gd name="T4" fmla="*/ 272 w 272"/>
                  <a:gd name="T5" fmla="*/ 30 h 30"/>
                  <a:gd name="T6" fmla="*/ 172 w 272"/>
                  <a:gd name="T7" fmla="*/ 4 h 30"/>
                  <a:gd name="T8" fmla="*/ 0 w 27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0"/>
                  <a:gd name="T17" fmla="*/ 272 w 2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0">
                    <a:moveTo>
                      <a:pt x="0" y="0"/>
                    </a:moveTo>
                    <a:lnTo>
                      <a:pt x="88" y="28"/>
                    </a:lnTo>
                    <a:lnTo>
                      <a:pt x="272" y="30"/>
                    </a:lnTo>
                    <a:lnTo>
                      <a:pt x="17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02" name="Group 511"/>
            <p:cNvGrpSpPr>
              <a:grpSpLocks/>
            </p:cNvGrpSpPr>
            <p:nvPr/>
          </p:nvGrpSpPr>
          <p:grpSpPr bwMode="auto">
            <a:xfrm rot="-156154">
              <a:off x="3093" y="1636"/>
              <a:ext cx="40" cy="29"/>
              <a:chOff x="4414" y="3162"/>
              <a:chExt cx="272" cy="204"/>
            </a:xfrm>
          </p:grpSpPr>
          <p:sp>
            <p:nvSpPr>
              <p:cNvPr id="16059" name="Freeform 512"/>
              <p:cNvSpPr>
                <a:spLocks/>
              </p:cNvSpPr>
              <p:nvPr/>
            </p:nvSpPr>
            <p:spPr bwMode="auto">
              <a:xfrm>
                <a:off x="4502" y="3200"/>
                <a:ext cx="184" cy="166"/>
              </a:xfrm>
              <a:custGeom>
                <a:avLst/>
                <a:gdLst>
                  <a:gd name="T0" fmla="*/ 2 w 184"/>
                  <a:gd name="T1" fmla="*/ 164 h 166"/>
                  <a:gd name="T2" fmla="*/ 182 w 184"/>
                  <a:gd name="T3" fmla="*/ 166 h 166"/>
                  <a:gd name="T4" fmla="*/ 184 w 184"/>
                  <a:gd name="T5" fmla="*/ 0 h 166"/>
                  <a:gd name="T6" fmla="*/ 0 w 184"/>
                  <a:gd name="T7" fmla="*/ 0 h 166"/>
                  <a:gd name="T8" fmla="*/ 2 w 184"/>
                  <a:gd name="T9" fmla="*/ 164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66"/>
                  <a:gd name="T17" fmla="*/ 184 w 184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66">
                    <a:moveTo>
                      <a:pt x="2" y="164"/>
                    </a:moveTo>
                    <a:lnTo>
                      <a:pt x="182" y="166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37" name="Oval 513"/>
              <p:cNvSpPr>
                <a:spLocks noChangeArrowheads="1"/>
              </p:cNvSpPr>
              <p:nvPr/>
            </p:nvSpPr>
            <p:spPr bwMode="auto">
              <a:xfrm>
                <a:off x="4557" y="3221"/>
                <a:ext cx="95" cy="91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61" name="Freeform 514"/>
              <p:cNvSpPr>
                <a:spLocks/>
              </p:cNvSpPr>
              <p:nvPr/>
            </p:nvSpPr>
            <p:spPr bwMode="auto">
              <a:xfrm>
                <a:off x="4414" y="3162"/>
                <a:ext cx="90" cy="198"/>
              </a:xfrm>
              <a:custGeom>
                <a:avLst/>
                <a:gdLst>
                  <a:gd name="T0" fmla="*/ 0 w 90"/>
                  <a:gd name="T1" fmla="*/ 152 h 198"/>
                  <a:gd name="T2" fmla="*/ 90 w 90"/>
                  <a:gd name="T3" fmla="*/ 198 h 198"/>
                  <a:gd name="T4" fmla="*/ 90 w 90"/>
                  <a:gd name="T5" fmla="*/ 38 h 198"/>
                  <a:gd name="T6" fmla="*/ 0 w 90"/>
                  <a:gd name="T7" fmla="*/ 0 h 198"/>
                  <a:gd name="T8" fmla="*/ 0 w 90"/>
                  <a:gd name="T9" fmla="*/ 152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98"/>
                  <a:gd name="T17" fmla="*/ 90 w 9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98">
                    <a:moveTo>
                      <a:pt x="0" y="152"/>
                    </a:moveTo>
                    <a:lnTo>
                      <a:pt x="90" y="198"/>
                    </a:lnTo>
                    <a:lnTo>
                      <a:pt x="90" y="38"/>
                    </a:lnTo>
                    <a:lnTo>
                      <a:pt x="0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62" name="Freeform 515"/>
              <p:cNvSpPr>
                <a:spLocks/>
              </p:cNvSpPr>
              <p:nvPr/>
            </p:nvSpPr>
            <p:spPr bwMode="auto">
              <a:xfrm>
                <a:off x="4414" y="3172"/>
                <a:ext cx="272" cy="30"/>
              </a:xfrm>
              <a:custGeom>
                <a:avLst/>
                <a:gdLst>
                  <a:gd name="T0" fmla="*/ 0 w 272"/>
                  <a:gd name="T1" fmla="*/ 0 h 30"/>
                  <a:gd name="T2" fmla="*/ 88 w 272"/>
                  <a:gd name="T3" fmla="*/ 28 h 30"/>
                  <a:gd name="T4" fmla="*/ 272 w 272"/>
                  <a:gd name="T5" fmla="*/ 30 h 30"/>
                  <a:gd name="T6" fmla="*/ 172 w 272"/>
                  <a:gd name="T7" fmla="*/ 4 h 30"/>
                  <a:gd name="T8" fmla="*/ 0 w 27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0"/>
                  <a:gd name="T17" fmla="*/ 272 w 2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0">
                    <a:moveTo>
                      <a:pt x="0" y="0"/>
                    </a:moveTo>
                    <a:lnTo>
                      <a:pt x="88" y="28"/>
                    </a:lnTo>
                    <a:lnTo>
                      <a:pt x="272" y="30"/>
                    </a:lnTo>
                    <a:lnTo>
                      <a:pt x="17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990" name="Freeform 516"/>
            <p:cNvSpPr>
              <a:spLocks/>
            </p:cNvSpPr>
            <p:nvPr/>
          </p:nvSpPr>
          <p:spPr bwMode="gray">
            <a:xfrm>
              <a:off x="3062" y="1613"/>
              <a:ext cx="134" cy="33"/>
            </a:xfrm>
            <a:custGeom>
              <a:avLst/>
              <a:gdLst>
                <a:gd name="T0" fmla="*/ 0 w 200"/>
                <a:gd name="T1" fmla="*/ 20 h 50"/>
                <a:gd name="T2" fmla="*/ 134 w 200"/>
                <a:gd name="T3" fmla="*/ 0 h 50"/>
                <a:gd name="T4" fmla="*/ 131 w 200"/>
                <a:gd name="T5" fmla="*/ 17 h 50"/>
                <a:gd name="T6" fmla="*/ 27 w 200"/>
                <a:gd name="T7" fmla="*/ 33 h 50"/>
                <a:gd name="T8" fmla="*/ 0 w 200"/>
                <a:gd name="T9" fmla="*/ 2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50"/>
                <a:gd name="T17" fmla="*/ 200 w 20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50">
                  <a:moveTo>
                    <a:pt x="0" y="30"/>
                  </a:moveTo>
                  <a:lnTo>
                    <a:pt x="200" y="0"/>
                  </a:lnTo>
                  <a:lnTo>
                    <a:pt x="196" y="26"/>
                  </a:lnTo>
                  <a:lnTo>
                    <a:pt x="40" y="5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91" name="Freeform 517"/>
            <p:cNvSpPr>
              <a:spLocks/>
            </p:cNvSpPr>
            <p:nvPr/>
          </p:nvSpPr>
          <p:spPr bwMode="gray">
            <a:xfrm>
              <a:off x="3062" y="1611"/>
              <a:ext cx="134" cy="33"/>
            </a:xfrm>
            <a:custGeom>
              <a:avLst/>
              <a:gdLst>
                <a:gd name="T0" fmla="*/ 0 w 200"/>
                <a:gd name="T1" fmla="*/ 20 h 50"/>
                <a:gd name="T2" fmla="*/ 134 w 200"/>
                <a:gd name="T3" fmla="*/ 0 h 50"/>
                <a:gd name="T4" fmla="*/ 131 w 200"/>
                <a:gd name="T5" fmla="*/ 17 h 50"/>
                <a:gd name="T6" fmla="*/ 27 w 200"/>
                <a:gd name="T7" fmla="*/ 33 h 50"/>
                <a:gd name="T8" fmla="*/ 0 w 200"/>
                <a:gd name="T9" fmla="*/ 2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50"/>
                <a:gd name="T17" fmla="*/ 200 w 20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50">
                  <a:moveTo>
                    <a:pt x="0" y="30"/>
                  </a:moveTo>
                  <a:lnTo>
                    <a:pt x="200" y="0"/>
                  </a:lnTo>
                  <a:lnTo>
                    <a:pt x="196" y="26"/>
                  </a:lnTo>
                  <a:lnTo>
                    <a:pt x="40" y="5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713" name="Group 518"/>
            <p:cNvGrpSpPr>
              <a:grpSpLocks/>
            </p:cNvGrpSpPr>
            <p:nvPr/>
          </p:nvGrpSpPr>
          <p:grpSpPr bwMode="auto">
            <a:xfrm rot="-298185">
              <a:off x="3122" y="1617"/>
              <a:ext cx="33" cy="18"/>
              <a:chOff x="4396" y="3012"/>
              <a:chExt cx="294" cy="176"/>
            </a:xfrm>
          </p:grpSpPr>
          <p:sp>
            <p:nvSpPr>
              <p:cNvPr id="16055" name="Freeform 519"/>
              <p:cNvSpPr>
                <a:spLocks/>
              </p:cNvSpPr>
              <p:nvPr/>
            </p:nvSpPr>
            <p:spPr bwMode="auto">
              <a:xfrm>
                <a:off x="4500" y="3043"/>
                <a:ext cx="190" cy="145"/>
              </a:xfrm>
              <a:custGeom>
                <a:avLst/>
                <a:gdLst>
                  <a:gd name="T0" fmla="*/ 2 w 190"/>
                  <a:gd name="T1" fmla="*/ 145 h 145"/>
                  <a:gd name="T2" fmla="*/ 190 w 190"/>
                  <a:gd name="T3" fmla="*/ 143 h 145"/>
                  <a:gd name="T4" fmla="*/ 184 w 190"/>
                  <a:gd name="T5" fmla="*/ 0 h 145"/>
                  <a:gd name="T6" fmla="*/ 0 w 190"/>
                  <a:gd name="T7" fmla="*/ 5 h 145"/>
                  <a:gd name="T8" fmla="*/ 2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2" y="145"/>
                    </a:moveTo>
                    <a:lnTo>
                      <a:pt x="190" y="143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2" y="145"/>
                    </a:lnTo>
                    <a:close/>
                  </a:path>
                </a:pathLst>
              </a:custGeom>
              <a:solidFill>
                <a:srgbClr val="DCD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6" name="Freeform 520"/>
              <p:cNvSpPr>
                <a:spLocks/>
              </p:cNvSpPr>
              <p:nvPr/>
            </p:nvSpPr>
            <p:spPr bwMode="auto">
              <a:xfrm>
                <a:off x="4500" y="3080"/>
                <a:ext cx="184" cy="40"/>
              </a:xfrm>
              <a:custGeom>
                <a:avLst/>
                <a:gdLst>
                  <a:gd name="T0" fmla="*/ 0 w 184"/>
                  <a:gd name="T1" fmla="*/ 40 h 40"/>
                  <a:gd name="T2" fmla="*/ 184 w 184"/>
                  <a:gd name="T3" fmla="*/ 40 h 40"/>
                  <a:gd name="T4" fmla="*/ 184 w 184"/>
                  <a:gd name="T5" fmla="*/ 0 h 40"/>
                  <a:gd name="T6" fmla="*/ 0 w 184"/>
                  <a:gd name="T7" fmla="*/ 5 h 40"/>
                  <a:gd name="T8" fmla="*/ 0 w 18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0"/>
                  <a:gd name="T17" fmla="*/ 184 w 18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0">
                    <a:moveTo>
                      <a:pt x="0" y="40"/>
                    </a:moveTo>
                    <a:lnTo>
                      <a:pt x="184" y="40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1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7" name="Freeform 521"/>
              <p:cNvSpPr>
                <a:spLocks/>
              </p:cNvSpPr>
              <p:nvPr/>
            </p:nvSpPr>
            <p:spPr bwMode="auto">
              <a:xfrm>
                <a:off x="4396" y="3012"/>
                <a:ext cx="106" cy="176"/>
              </a:xfrm>
              <a:custGeom>
                <a:avLst/>
                <a:gdLst>
                  <a:gd name="T0" fmla="*/ 0 w 106"/>
                  <a:gd name="T1" fmla="*/ 122 h 176"/>
                  <a:gd name="T2" fmla="*/ 106 w 106"/>
                  <a:gd name="T3" fmla="*/ 176 h 176"/>
                  <a:gd name="T4" fmla="*/ 104 w 106"/>
                  <a:gd name="T5" fmla="*/ 34 h 176"/>
                  <a:gd name="T6" fmla="*/ 0 w 106"/>
                  <a:gd name="T7" fmla="*/ 0 h 176"/>
                  <a:gd name="T8" fmla="*/ 0 w 106"/>
                  <a:gd name="T9" fmla="*/ 122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76"/>
                  <a:gd name="T17" fmla="*/ 106 w 10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76">
                    <a:moveTo>
                      <a:pt x="0" y="122"/>
                    </a:moveTo>
                    <a:lnTo>
                      <a:pt x="106" y="176"/>
                    </a:lnTo>
                    <a:lnTo>
                      <a:pt x="104" y="34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CAD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8" name="Freeform 522"/>
              <p:cNvSpPr>
                <a:spLocks/>
              </p:cNvSpPr>
              <p:nvPr/>
            </p:nvSpPr>
            <p:spPr bwMode="auto">
              <a:xfrm>
                <a:off x="4398" y="3012"/>
                <a:ext cx="288" cy="36"/>
              </a:xfrm>
              <a:custGeom>
                <a:avLst/>
                <a:gdLst>
                  <a:gd name="T0" fmla="*/ 0 w 288"/>
                  <a:gd name="T1" fmla="*/ 0 h 36"/>
                  <a:gd name="T2" fmla="*/ 104 w 288"/>
                  <a:gd name="T3" fmla="*/ 36 h 36"/>
                  <a:gd name="T4" fmla="*/ 288 w 288"/>
                  <a:gd name="T5" fmla="*/ 32 h 36"/>
                  <a:gd name="T6" fmla="*/ 182 w 288"/>
                  <a:gd name="T7" fmla="*/ 8 h 36"/>
                  <a:gd name="T8" fmla="*/ 0 w 2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6"/>
                  <a:gd name="T17" fmla="*/ 288 w 2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6">
                    <a:moveTo>
                      <a:pt x="0" y="0"/>
                    </a:moveTo>
                    <a:lnTo>
                      <a:pt x="104" y="36"/>
                    </a:lnTo>
                    <a:lnTo>
                      <a:pt x="288" y="32"/>
                    </a:lnTo>
                    <a:lnTo>
                      <a:pt x="18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15" name="Group 523"/>
            <p:cNvGrpSpPr>
              <a:grpSpLocks/>
            </p:cNvGrpSpPr>
            <p:nvPr/>
          </p:nvGrpSpPr>
          <p:grpSpPr bwMode="auto">
            <a:xfrm rot="21127729" flipH="1">
              <a:off x="3081" y="1619"/>
              <a:ext cx="53" cy="21"/>
              <a:chOff x="3538" y="3246"/>
              <a:chExt cx="172" cy="152"/>
            </a:xfrm>
          </p:grpSpPr>
          <p:sp>
            <p:nvSpPr>
              <p:cNvPr id="16052" name="Freeform 524"/>
              <p:cNvSpPr>
                <a:spLocks/>
              </p:cNvSpPr>
              <p:nvPr/>
            </p:nvSpPr>
            <p:spPr bwMode="auto">
              <a:xfrm>
                <a:off x="3538" y="3282"/>
                <a:ext cx="146" cy="116"/>
              </a:xfrm>
              <a:custGeom>
                <a:avLst/>
                <a:gdLst>
                  <a:gd name="T0" fmla="*/ 1 w 146"/>
                  <a:gd name="T1" fmla="*/ 114 h 116"/>
                  <a:gd name="T2" fmla="*/ 146 w 146"/>
                  <a:gd name="T3" fmla="*/ 116 h 116"/>
                  <a:gd name="T4" fmla="*/ 142 w 146"/>
                  <a:gd name="T5" fmla="*/ 2 h 116"/>
                  <a:gd name="T6" fmla="*/ 0 w 146"/>
                  <a:gd name="T7" fmla="*/ 0 h 116"/>
                  <a:gd name="T8" fmla="*/ 1 w 146"/>
                  <a:gd name="T9" fmla="*/ 114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16"/>
                  <a:gd name="T17" fmla="*/ 146 w 14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16">
                    <a:moveTo>
                      <a:pt x="1" y="114"/>
                    </a:moveTo>
                    <a:lnTo>
                      <a:pt x="146" y="116"/>
                    </a:lnTo>
                    <a:lnTo>
                      <a:pt x="142" y="2"/>
                    </a:lnTo>
                    <a:lnTo>
                      <a:pt x="0" y="0"/>
                    </a:lnTo>
                    <a:lnTo>
                      <a:pt x="1" y="114"/>
                    </a:lnTo>
                    <a:close/>
                  </a:path>
                </a:pathLst>
              </a:custGeom>
              <a:solidFill>
                <a:srgbClr val="D5B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3" name="Freeform 525"/>
              <p:cNvSpPr>
                <a:spLocks/>
              </p:cNvSpPr>
              <p:nvPr/>
            </p:nvSpPr>
            <p:spPr bwMode="auto">
              <a:xfrm>
                <a:off x="3680" y="3246"/>
                <a:ext cx="30" cy="150"/>
              </a:xfrm>
              <a:custGeom>
                <a:avLst/>
                <a:gdLst>
                  <a:gd name="T0" fmla="*/ 1 w 30"/>
                  <a:gd name="T1" fmla="*/ 150 h 150"/>
                  <a:gd name="T2" fmla="*/ 30 w 30"/>
                  <a:gd name="T3" fmla="*/ 104 h 150"/>
                  <a:gd name="T4" fmla="*/ 28 w 30"/>
                  <a:gd name="T5" fmla="*/ 0 h 150"/>
                  <a:gd name="T6" fmla="*/ 0 w 30"/>
                  <a:gd name="T7" fmla="*/ 36 h 150"/>
                  <a:gd name="T8" fmla="*/ 1 w 30"/>
                  <a:gd name="T9" fmla="*/ 15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50"/>
                  <a:gd name="T17" fmla="*/ 30 w 30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50">
                    <a:moveTo>
                      <a:pt x="1" y="150"/>
                    </a:moveTo>
                    <a:lnTo>
                      <a:pt x="30" y="104"/>
                    </a:lnTo>
                    <a:lnTo>
                      <a:pt x="28" y="0"/>
                    </a:lnTo>
                    <a:lnTo>
                      <a:pt x="0" y="36"/>
                    </a:lnTo>
                    <a:lnTo>
                      <a:pt x="1" y="150"/>
                    </a:lnTo>
                    <a:close/>
                  </a:path>
                </a:pathLst>
              </a:custGeom>
              <a:solidFill>
                <a:srgbClr val="C9AD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4" name="Freeform 526"/>
              <p:cNvSpPr>
                <a:spLocks/>
              </p:cNvSpPr>
              <p:nvPr/>
            </p:nvSpPr>
            <p:spPr bwMode="auto">
              <a:xfrm>
                <a:off x="3540" y="3246"/>
                <a:ext cx="168" cy="38"/>
              </a:xfrm>
              <a:custGeom>
                <a:avLst/>
                <a:gdLst>
                  <a:gd name="T0" fmla="*/ 140 w 168"/>
                  <a:gd name="T1" fmla="*/ 38 h 38"/>
                  <a:gd name="T2" fmla="*/ 168 w 168"/>
                  <a:gd name="T3" fmla="*/ 0 h 38"/>
                  <a:gd name="T4" fmla="*/ 46 w 168"/>
                  <a:gd name="T5" fmla="*/ 0 h 38"/>
                  <a:gd name="T6" fmla="*/ 0 w 168"/>
                  <a:gd name="T7" fmla="*/ 36 h 38"/>
                  <a:gd name="T8" fmla="*/ 140 w 168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38"/>
                  <a:gd name="T17" fmla="*/ 168 w 16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38">
                    <a:moveTo>
                      <a:pt x="140" y="38"/>
                    </a:moveTo>
                    <a:lnTo>
                      <a:pt x="168" y="0"/>
                    </a:lnTo>
                    <a:lnTo>
                      <a:pt x="46" y="0"/>
                    </a:lnTo>
                    <a:lnTo>
                      <a:pt x="0" y="36"/>
                    </a:lnTo>
                    <a:lnTo>
                      <a:pt x="140" y="38"/>
                    </a:lnTo>
                    <a:close/>
                  </a:path>
                </a:pathLst>
              </a:custGeom>
              <a:solidFill>
                <a:srgbClr val="B99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16" name="Group 527"/>
            <p:cNvGrpSpPr>
              <a:grpSpLocks/>
            </p:cNvGrpSpPr>
            <p:nvPr/>
          </p:nvGrpSpPr>
          <p:grpSpPr bwMode="auto">
            <a:xfrm rot="-298185">
              <a:off x="3171" y="1609"/>
              <a:ext cx="33" cy="18"/>
              <a:chOff x="4396" y="3012"/>
              <a:chExt cx="294" cy="176"/>
            </a:xfrm>
          </p:grpSpPr>
          <p:sp>
            <p:nvSpPr>
              <p:cNvPr id="16048" name="Freeform 528"/>
              <p:cNvSpPr>
                <a:spLocks/>
              </p:cNvSpPr>
              <p:nvPr/>
            </p:nvSpPr>
            <p:spPr bwMode="auto">
              <a:xfrm>
                <a:off x="4500" y="3043"/>
                <a:ext cx="190" cy="145"/>
              </a:xfrm>
              <a:custGeom>
                <a:avLst/>
                <a:gdLst>
                  <a:gd name="T0" fmla="*/ 2 w 190"/>
                  <a:gd name="T1" fmla="*/ 145 h 145"/>
                  <a:gd name="T2" fmla="*/ 190 w 190"/>
                  <a:gd name="T3" fmla="*/ 143 h 145"/>
                  <a:gd name="T4" fmla="*/ 184 w 190"/>
                  <a:gd name="T5" fmla="*/ 0 h 145"/>
                  <a:gd name="T6" fmla="*/ 0 w 190"/>
                  <a:gd name="T7" fmla="*/ 5 h 145"/>
                  <a:gd name="T8" fmla="*/ 2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2" y="145"/>
                    </a:moveTo>
                    <a:lnTo>
                      <a:pt x="190" y="143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2" y="145"/>
                    </a:lnTo>
                    <a:close/>
                  </a:path>
                </a:pathLst>
              </a:custGeom>
              <a:solidFill>
                <a:srgbClr val="DCD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49" name="Freeform 529"/>
              <p:cNvSpPr>
                <a:spLocks/>
              </p:cNvSpPr>
              <p:nvPr/>
            </p:nvSpPr>
            <p:spPr bwMode="auto">
              <a:xfrm>
                <a:off x="4500" y="3080"/>
                <a:ext cx="184" cy="40"/>
              </a:xfrm>
              <a:custGeom>
                <a:avLst/>
                <a:gdLst>
                  <a:gd name="T0" fmla="*/ 0 w 184"/>
                  <a:gd name="T1" fmla="*/ 40 h 40"/>
                  <a:gd name="T2" fmla="*/ 184 w 184"/>
                  <a:gd name="T3" fmla="*/ 40 h 40"/>
                  <a:gd name="T4" fmla="*/ 184 w 184"/>
                  <a:gd name="T5" fmla="*/ 0 h 40"/>
                  <a:gd name="T6" fmla="*/ 0 w 184"/>
                  <a:gd name="T7" fmla="*/ 5 h 40"/>
                  <a:gd name="T8" fmla="*/ 0 w 18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0"/>
                  <a:gd name="T17" fmla="*/ 184 w 18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0">
                    <a:moveTo>
                      <a:pt x="0" y="40"/>
                    </a:moveTo>
                    <a:lnTo>
                      <a:pt x="184" y="40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1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0" name="Freeform 530"/>
              <p:cNvSpPr>
                <a:spLocks/>
              </p:cNvSpPr>
              <p:nvPr/>
            </p:nvSpPr>
            <p:spPr bwMode="auto">
              <a:xfrm>
                <a:off x="4396" y="3012"/>
                <a:ext cx="106" cy="176"/>
              </a:xfrm>
              <a:custGeom>
                <a:avLst/>
                <a:gdLst>
                  <a:gd name="T0" fmla="*/ 0 w 106"/>
                  <a:gd name="T1" fmla="*/ 122 h 176"/>
                  <a:gd name="T2" fmla="*/ 106 w 106"/>
                  <a:gd name="T3" fmla="*/ 176 h 176"/>
                  <a:gd name="T4" fmla="*/ 104 w 106"/>
                  <a:gd name="T5" fmla="*/ 34 h 176"/>
                  <a:gd name="T6" fmla="*/ 0 w 106"/>
                  <a:gd name="T7" fmla="*/ 0 h 176"/>
                  <a:gd name="T8" fmla="*/ 0 w 106"/>
                  <a:gd name="T9" fmla="*/ 122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76"/>
                  <a:gd name="T17" fmla="*/ 106 w 10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76">
                    <a:moveTo>
                      <a:pt x="0" y="122"/>
                    </a:moveTo>
                    <a:lnTo>
                      <a:pt x="106" y="176"/>
                    </a:lnTo>
                    <a:lnTo>
                      <a:pt x="104" y="34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CAD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51" name="Freeform 531"/>
              <p:cNvSpPr>
                <a:spLocks/>
              </p:cNvSpPr>
              <p:nvPr/>
            </p:nvSpPr>
            <p:spPr bwMode="auto">
              <a:xfrm>
                <a:off x="4398" y="3012"/>
                <a:ext cx="288" cy="36"/>
              </a:xfrm>
              <a:custGeom>
                <a:avLst/>
                <a:gdLst>
                  <a:gd name="T0" fmla="*/ 0 w 288"/>
                  <a:gd name="T1" fmla="*/ 0 h 36"/>
                  <a:gd name="T2" fmla="*/ 104 w 288"/>
                  <a:gd name="T3" fmla="*/ 36 h 36"/>
                  <a:gd name="T4" fmla="*/ 288 w 288"/>
                  <a:gd name="T5" fmla="*/ 32 h 36"/>
                  <a:gd name="T6" fmla="*/ 182 w 288"/>
                  <a:gd name="T7" fmla="*/ 8 h 36"/>
                  <a:gd name="T8" fmla="*/ 0 w 2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6"/>
                  <a:gd name="T17" fmla="*/ 288 w 2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6">
                    <a:moveTo>
                      <a:pt x="0" y="0"/>
                    </a:moveTo>
                    <a:lnTo>
                      <a:pt x="104" y="36"/>
                    </a:lnTo>
                    <a:lnTo>
                      <a:pt x="288" y="32"/>
                    </a:lnTo>
                    <a:lnTo>
                      <a:pt x="18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71" name="Group 532"/>
            <p:cNvGrpSpPr>
              <a:grpSpLocks/>
            </p:cNvGrpSpPr>
            <p:nvPr/>
          </p:nvGrpSpPr>
          <p:grpSpPr bwMode="auto">
            <a:xfrm>
              <a:off x="3054" y="1496"/>
              <a:ext cx="42" cy="229"/>
              <a:chOff x="1384" y="1970"/>
              <a:chExt cx="62" cy="318"/>
            </a:xfrm>
          </p:grpSpPr>
          <p:sp>
            <p:nvSpPr>
              <p:cNvPr id="16046" name="Freeform 533"/>
              <p:cNvSpPr>
                <a:spLocks/>
              </p:cNvSpPr>
              <p:nvPr/>
            </p:nvSpPr>
            <p:spPr bwMode="gray">
              <a:xfrm>
                <a:off x="1386" y="1970"/>
                <a:ext cx="50" cy="318"/>
              </a:xfrm>
              <a:custGeom>
                <a:avLst/>
                <a:gdLst>
                  <a:gd name="T0" fmla="*/ 2 w 50"/>
                  <a:gd name="T1" fmla="*/ 284 h 318"/>
                  <a:gd name="T2" fmla="*/ 0 w 50"/>
                  <a:gd name="T3" fmla="*/ 0 h 318"/>
                  <a:gd name="T4" fmla="*/ 50 w 50"/>
                  <a:gd name="T5" fmla="*/ 16 h 318"/>
                  <a:gd name="T6" fmla="*/ 50 w 50"/>
                  <a:gd name="T7" fmla="*/ 318 h 318"/>
                  <a:gd name="T8" fmla="*/ 2 w 50"/>
                  <a:gd name="T9" fmla="*/ 284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18"/>
                  <a:gd name="T17" fmla="*/ 50 w 50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18">
                    <a:moveTo>
                      <a:pt x="2" y="284"/>
                    </a:moveTo>
                    <a:lnTo>
                      <a:pt x="0" y="0"/>
                    </a:lnTo>
                    <a:lnTo>
                      <a:pt x="50" y="16"/>
                    </a:lnTo>
                    <a:lnTo>
                      <a:pt x="50" y="318"/>
                    </a:lnTo>
                    <a:lnTo>
                      <a:pt x="2" y="284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0" name="Freeform 534"/>
              <p:cNvSpPr>
                <a:spLocks/>
              </p:cNvSpPr>
              <p:nvPr/>
            </p:nvSpPr>
            <p:spPr bwMode="gray">
              <a:xfrm>
                <a:off x="1384" y="1969"/>
                <a:ext cx="63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50" y="318"/>
                  </a:cxn>
                  <a:cxn ang="0">
                    <a:pos x="62" y="316"/>
                  </a:cxn>
                  <a:cxn ang="0">
                    <a:pos x="58" y="12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2" h="318">
                    <a:moveTo>
                      <a:pt x="0" y="0"/>
                    </a:moveTo>
                    <a:lnTo>
                      <a:pt x="48" y="14"/>
                    </a:lnTo>
                    <a:lnTo>
                      <a:pt x="50" y="318"/>
                    </a:lnTo>
                    <a:lnTo>
                      <a:pt x="62" y="316"/>
                    </a:lnTo>
                    <a:lnTo>
                      <a:pt x="58" y="12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1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9772" name="Group 535"/>
            <p:cNvGrpSpPr>
              <a:grpSpLocks/>
            </p:cNvGrpSpPr>
            <p:nvPr/>
          </p:nvGrpSpPr>
          <p:grpSpPr bwMode="auto">
            <a:xfrm>
              <a:off x="3118" y="1506"/>
              <a:ext cx="40" cy="38"/>
              <a:chOff x="474" y="1362"/>
              <a:chExt cx="336" cy="393"/>
            </a:xfrm>
          </p:grpSpPr>
          <p:grpSp>
            <p:nvGrpSpPr>
              <p:cNvPr id="99773" name="Group 536"/>
              <p:cNvGrpSpPr>
                <a:grpSpLocks/>
              </p:cNvGrpSpPr>
              <p:nvPr/>
            </p:nvGrpSpPr>
            <p:grpSpPr bwMode="auto">
              <a:xfrm>
                <a:off x="490" y="1504"/>
                <a:ext cx="319" cy="251"/>
                <a:chOff x="3726" y="2942"/>
                <a:chExt cx="520" cy="408"/>
              </a:xfrm>
            </p:grpSpPr>
            <p:sp>
              <p:nvSpPr>
                <p:cNvPr id="16043" name="Freeform 537"/>
                <p:cNvSpPr>
                  <a:spLocks/>
                </p:cNvSpPr>
                <p:nvPr/>
              </p:nvSpPr>
              <p:spPr bwMode="auto">
                <a:xfrm>
                  <a:off x="3845" y="2966"/>
                  <a:ext cx="401" cy="384"/>
                </a:xfrm>
                <a:custGeom>
                  <a:avLst/>
                  <a:gdLst>
                    <a:gd name="T0" fmla="*/ 3 w 401"/>
                    <a:gd name="T1" fmla="*/ 384 h 384"/>
                    <a:gd name="T2" fmla="*/ 383 w 401"/>
                    <a:gd name="T3" fmla="*/ 368 h 384"/>
                    <a:gd name="T4" fmla="*/ 401 w 401"/>
                    <a:gd name="T5" fmla="*/ 0 h 384"/>
                    <a:gd name="T6" fmla="*/ 0 w 401"/>
                    <a:gd name="T7" fmla="*/ 8 h 384"/>
                    <a:gd name="T8" fmla="*/ 3 w 401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"/>
                    <a:gd name="T16" fmla="*/ 0 h 384"/>
                    <a:gd name="T17" fmla="*/ 401 w 401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" h="384">
                      <a:moveTo>
                        <a:pt x="3" y="384"/>
                      </a:moveTo>
                      <a:lnTo>
                        <a:pt x="383" y="368"/>
                      </a:lnTo>
                      <a:lnTo>
                        <a:pt x="401" y="0"/>
                      </a:lnTo>
                      <a:lnTo>
                        <a:pt x="0" y="8"/>
                      </a:lnTo>
                      <a:lnTo>
                        <a:pt x="3" y="384"/>
                      </a:lnTo>
                      <a:close/>
                    </a:path>
                  </a:pathLst>
                </a:custGeom>
                <a:solidFill>
                  <a:srgbClr val="D3C5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44" name="Freeform 538"/>
                <p:cNvSpPr>
                  <a:spLocks/>
                </p:cNvSpPr>
                <p:nvPr/>
              </p:nvSpPr>
              <p:spPr bwMode="auto">
                <a:xfrm>
                  <a:off x="3846" y="3004"/>
                  <a:ext cx="394" cy="346"/>
                </a:xfrm>
                <a:custGeom>
                  <a:avLst/>
                  <a:gdLst>
                    <a:gd name="T0" fmla="*/ 394 w 394"/>
                    <a:gd name="T1" fmla="*/ 114 h 346"/>
                    <a:gd name="T2" fmla="*/ 2 w 394"/>
                    <a:gd name="T3" fmla="*/ 346 h 346"/>
                    <a:gd name="T4" fmla="*/ 0 w 394"/>
                    <a:gd name="T5" fmla="*/ 248 h 346"/>
                    <a:gd name="T6" fmla="*/ 394 w 394"/>
                    <a:gd name="T7" fmla="*/ 0 h 346"/>
                    <a:gd name="T8" fmla="*/ 394 w 394"/>
                    <a:gd name="T9" fmla="*/ 114 h 3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"/>
                    <a:gd name="T16" fmla="*/ 0 h 346"/>
                    <a:gd name="T17" fmla="*/ 394 w 394"/>
                    <a:gd name="T18" fmla="*/ 346 h 3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" h="346">
                      <a:moveTo>
                        <a:pt x="394" y="114"/>
                      </a:moveTo>
                      <a:lnTo>
                        <a:pt x="2" y="346"/>
                      </a:lnTo>
                      <a:lnTo>
                        <a:pt x="0" y="248"/>
                      </a:lnTo>
                      <a:lnTo>
                        <a:pt x="394" y="0"/>
                      </a:lnTo>
                      <a:lnTo>
                        <a:pt x="394" y="114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45" name="Freeform 539"/>
                <p:cNvSpPr>
                  <a:spLocks/>
                </p:cNvSpPr>
                <p:nvPr/>
              </p:nvSpPr>
              <p:spPr bwMode="auto">
                <a:xfrm>
                  <a:off x="3726" y="2942"/>
                  <a:ext cx="122" cy="408"/>
                </a:xfrm>
                <a:custGeom>
                  <a:avLst/>
                  <a:gdLst>
                    <a:gd name="T0" fmla="*/ 6 w 122"/>
                    <a:gd name="T1" fmla="*/ 342 h 408"/>
                    <a:gd name="T2" fmla="*/ 122 w 122"/>
                    <a:gd name="T3" fmla="*/ 408 h 408"/>
                    <a:gd name="T4" fmla="*/ 118 w 122"/>
                    <a:gd name="T5" fmla="*/ 32 h 408"/>
                    <a:gd name="T6" fmla="*/ 0 w 122"/>
                    <a:gd name="T7" fmla="*/ 0 h 408"/>
                    <a:gd name="T8" fmla="*/ 6 w 122"/>
                    <a:gd name="T9" fmla="*/ 342 h 4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08"/>
                    <a:gd name="T17" fmla="*/ 122 w 122"/>
                    <a:gd name="T18" fmla="*/ 408 h 4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08">
                      <a:moveTo>
                        <a:pt x="6" y="342"/>
                      </a:moveTo>
                      <a:lnTo>
                        <a:pt x="122" y="408"/>
                      </a:lnTo>
                      <a:lnTo>
                        <a:pt x="118" y="32"/>
                      </a:lnTo>
                      <a:lnTo>
                        <a:pt x="0" y="0"/>
                      </a:lnTo>
                      <a:lnTo>
                        <a:pt x="6" y="342"/>
                      </a:lnTo>
                      <a:close/>
                    </a:path>
                  </a:pathLst>
                </a:custGeom>
                <a:solidFill>
                  <a:srgbClr val="C3B0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774" name="Group 540"/>
              <p:cNvGrpSpPr>
                <a:grpSpLocks/>
              </p:cNvGrpSpPr>
              <p:nvPr/>
            </p:nvGrpSpPr>
            <p:grpSpPr bwMode="auto">
              <a:xfrm>
                <a:off x="474" y="1362"/>
                <a:ext cx="336" cy="163"/>
                <a:chOff x="3700" y="2710"/>
                <a:chExt cx="548" cy="266"/>
              </a:xfrm>
            </p:grpSpPr>
            <p:sp>
              <p:nvSpPr>
                <p:cNvPr id="16040" name="Freeform 541"/>
                <p:cNvSpPr>
                  <a:spLocks/>
                </p:cNvSpPr>
                <p:nvPr/>
              </p:nvSpPr>
              <p:spPr bwMode="auto">
                <a:xfrm>
                  <a:off x="3834" y="2726"/>
                  <a:ext cx="414" cy="250"/>
                </a:xfrm>
                <a:custGeom>
                  <a:avLst/>
                  <a:gdLst>
                    <a:gd name="T0" fmla="*/ 2 w 414"/>
                    <a:gd name="T1" fmla="*/ 250 h 250"/>
                    <a:gd name="T2" fmla="*/ 414 w 414"/>
                    <a:gd name="T3" fmla="*/ 240 h 250"/>
                    <a:gd name="T4" fmla="*/ 414 w 414"/>
                    <a:gd name="T5" fmla="*/ 0 h 250"/>
                    <a:gd name="T6" fmla="*/ 0 w 414"/>
                    <a:gd name="T7" fmla="*/ 2 h 250"/>
                    <a:gd name="T8" fmla="*/ 2 w 414"/>
                    <a:gd name="T9" fmla="*/ 250 h 2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4"/>
                    <a:gd name="T16" fmla="*/ 0 h 250"/>
                    <a:gd name="T17" fmla="*/ 414 w 414"/>
                    <a:gd name="T18" fmla="*/ 250 h 2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4" h="250">
                      <a:moveTo>
                        <a:pt x="2" y="250"/>
                      </a:moveTo>
                      <a:lnTo>
                        <a:pt x="414" y="240"/>
                      </a:lnTo>
                      <a:lnTo>
                        <a:pt x="414" y="0"/>
                      </a:lnTo>
                      <a:lnTo>
                        <a:pt x="0" y="2"/>
                      </a:lnTo>
                      <a:lnTo>
                        <a:pt x="2" y="25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41" name="Freeform 542"/>
                <p:cNvSpPr>
                  <a:spLocks/>
                </p:cNvSpPr>
                <p:nvPr/>
              </p:nvSpPr>
              <p:spPr bwMode="auto">
                <a:xfrm>
                  <a:off x="3700" y="2716"/>
                  <a:ext cx="138" cy="258"/>
                </a:xfrm>
                <a:custGeom>
                  <a:avLst/>
                  <a:gdLst>
                    <a:gd name="T0" fmla="*/ 0 w 138"/>
                    <a:gd name="T1" fmla="*/ 220 h 258"/>
                    <a:gd name="T2" fmla="*/ 138 w 138"/>
                    <a:gd name="T3" fmla="*/ 258 h 258"/>
                    <a:gd name="T4" fmla="*/ 138 w 138"/>
                    <a:gd name="T5" fmla="*/ 16 h 258"/>
                    <a:gd name="T6" fmla="*/ 0 w 138"/>
                    <a:gd name="T7" fmla="*/ 0 h 258"/>
                    <a:gd name="T8" fmla="*/ 0 w 138"/>
                    <a:gd name="T9" fmla="*/ 22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258"/>
                    <a:gd name="T17" fmla="*/ 138 w 138"/>
                    <a:gd name="T18" fmla="*/ 258 h 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258">
                      <a:moveTo>
                        <a:pt x="0" y="220"/>
                      </a:moveTo>
                      <a:lnTo>
                        <a:pt x="138" y="258"/>
                      </a:lnTo>
                      <a:lnTo>
                        <a:pt x="138" y="16"/>
                      </a:lnTo>
                      <a:lnTo>
                        <a:pt x="0" y="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42" name="Freeform 543"/>
                <p:cNvSpPr>
                  <a:spLocks/>
                </p:cNvSpPr>
                <p:nvPr/>
              </p:nvSpPr>
              <p:spPr bwMode="auto">
                <a:xfrm>
                  <a:off x="3700" y="2710"/>
                  <a:ext cx="546" cy="22"/>
                </a:xfrm>
                <a:custGeom>
                  <a:avLst/>
                  <a:gdLst>
                    <a:gd name="T0" fmla="*/ 0 w 546"/>
                    <a:gd name="T1" fmla="*/ 6 h 22"/>
                    <a:gd name="T2" fmla="*/ 138 w 546"/>
                    <a:gd name="T3" fmla="*/ 22 h 22"/>
                    <a:gd name="T4" fmla="*/ 546 w 546"/>
                    <a:gd name="T5" fmla="*/ 16 h 22"/>
                    <a:gd name="T6" fmla="*/ 390 w 546"/>
                    <a:gd name="T7" fmla="*/ 0 h 22"/>
                    <a:gd name="T8" fmla="*/ 0 w 546"/>
                    <a:gd name="T9" fmla="*/ 6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6"/>
                    <a:gd name="T16" fmla="*/ 0 h 22"/>
                    <a:gd name="T17" fmla="*/ 546 w 54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6" h="22">
                      <a:moveTo>
                        <a:pt x="0" y="6"/>
                      </a:moveTo>
                      <a:lnTo>
                        <a:pt x="138" y="22"/>
                      </a:lnTo>
                      <a:lnTo>
                        <a:pt x="546" y="16"/>
                      </a:lnTo>
                      <a:lnTo>
                        <a:pt x="39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2D3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039" name="Freeform 544"/>
              <p:cNvSpPr>
                <a:spLocks/>
              </p:cNvSpPr>
              <p:nvPr/>
            </p:nvSpPr>
            <p:spPr bwMode="auto">
              <a:xfrm>
                <a:off x="490" y="1510"/>
                <a:ext cx="318" cy="27"/>
              </a:xfrm>
              <a:custGeom>
                <a:avLst/>
                <a:gdLst>
                  <a:gd name="T0" fmla="*/ 1 w 518"/>
                  <a:gd name="T1" fmla="*/ 2 h 44"/>
                  <a:gd name="T2" fmla="*/ 10 w 518"/>
                  <a:gd name="T3" fmla="*/ 4 h 44"/>
                  <a:gd name="T4" fmla="*/ 45 w 518"/>
                  <a:gd name="T5" fmla="*/ 1 h 44"/>
                  <a:gd name="T6" fmla="*/ 45 w 518"/>
                  <a:gd name="T7" fmla="*/ 1 h 44"/>
                  <a:gd name="T8" fmla="*/ 10 w 518"/>
                  <a:gd name="T9" fmla="*/ 1 h 44"/>
                  <a:gd name="T10" fmla="*/ 0 w 518"/>
                  <a:gd name="T11" fmla="*/ 0 h 44"/>
                  <a:gd name="T12" fmla="*/ 1 w 518"/>
                  <a:gd name="T13" fmla="*/ 2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44"/>
                  <a:gd name="T23" fmla="*/ 518 w 518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44">
                    <a:moveTo>
                      <a:pt x="2" y="24"/>
                    </a:moveTo>
                    <a:lnTo>
                      <a:pt x="118" y="44"/>
                    </a:lnTo>
                    <a:lnTo>
                      <a:pt x="518" y="18"/>
                    </a:lnTo>
                    <a:lnTo>
                      <a:pt x="516" y="12"/>
                    </a:lnTo>
                    <a:lnTo>
                      <a:pt x="110" y="20"/>
                    </a:lnTo>
                    <a:lnTo>
                      <a:pt x="0" y="0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80808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775" name="Group 545"/>
            <p:cNvGrpSpPr>
              <a:grpSpLocks/>
            </p:cNvGrpSpPr>
            <p:nvPr/>
          </p:nvGrpSpPr>
          <p:grpSpPr bwMode="auto">
            <a:xfrm rot="-298185">
              <a:off x="3169" y="1593"/>
              <a:ext cx="33" cy="18"/>
              <a:chOff x="4396" y="3012"/>
              <a:chExt cx="294" cy="176"/>
            </a:xfrm>
          </p:grpSpPr>
          <p:sp>
            <p:nvSpPr>
              <p:cNvPr id="16033" name="Freeform 546"/>
              <p:cNvSpPr>
                <a:spLocks/>
              </p:cNvSpPr>
              <p:nvPr/>
            </p:nvSpPr>
            <p:spPr bwMode="auto">
              <a:xfrm>
                <a:off x="4500" y="3043"/>
                <a:ext cx="190" cy="145"/>
              </a:xfrm>
              <a:custGeom>
                <a:avLst/>
                <a:gdLst>
                  <a:gd name="T0" fmla="*/ 2 w 190"/>
                  <a:gd name="T1" fmla="*/ 145 h 145"/>
                  <a:gd name="T2" fmla="*/ 190 w 190"/>
                  <a:gd name="T3" fmla="*/ 143 h 145"/>
                  <a:gd name="T4" fmla="*/ 184 w 190"/>
                  <a:gd name="T5" fmla="*/ 0 h 145"/>
                  <a:gd name="T6" fmla="*/ 0 w 190"/>
                  <a:gd name="T7" fmla="*/ 5 h 145"/>
                  <a:gd name="T8" fmla="*/ 2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2" y="145"/>
                    </a:moveTo>
                    <a:lnTo>
                      <a:pt x="190" y="143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2" y="145"/>
                    </a:lnTo>
                    <a:close/>
                  </a:path>
                </a:pathLst>
              </a:custGeom>
              <a:solidFill>
                <a:srgbClr val="DCD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34" name="Freeform 547"/>
              <p:cNvSpPr>
                <a:spLocks/>
              </p:cNvSpPr>
              <p:nvPr/>
            </p:nvSpPr>
            <p:spPr bwMode="auto">
              <a:xfrm>
                <a:off x="4500" y="3080"/>
                <a:ext cx="184" cy="40"/>
              </a:xfrm>
              <a:custGeom>
                <a:avLst/>
                <a:gdLst>
                  <a:gd name="T0" fmla="*/ 0 w 184"/>
                  <a:gd name="T1" fmla="*/ 40 h 40"/>
                  <a:gd name="T2" fmla="*/ 184 w 184"/>
                  <a:gd name="T3" fmla="*/ 40 h 40"/>
                  <a:gd name="T4" fmla="*/ 184 w 184"/>
                  <a:gd name="T5" fmla="*/ 0 h 40"/>
                  <a:gd name="T6" fmla="*/ 0 w 184"/>
                  <a:gd name="T7" fmla="*/ 5 h 40"/>
                  <a:gd name="T8" fmla="*/ 0 w 18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0"/>
                  <a:gd name="T17" fmla="*/ 184 w 18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0">
                    <a:moveTo>
                      <a:pt x="0" y="40"/>
                    </a:moveTo>
                    <a:lnTo>
                      <a:pt x="184" y="40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1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35" name="Freeform 548"/>
              <p:cNvSpPr>
                <a:spLocks/>
              </p:cNvSpPr>
              <p:nvPr/>
            </p:nvSpPr>
            <p:spPr bwMode="auto">
              <a:xfrm>
                <a:off x="4396" y="3012"/>
                <a:ext cx="106" cy="176"/>
              </a:xfrm>
              <a:custGeom>
                <a:avLst/>
                <a:gdLst>
                  <a:gd name="T0" fmla="*/ 0 w 106"/>
                  <a:gd name="T1" fmla="*/ 122 h 176"/>
                  <a:gd name="T2" fmla="*/ 106 w 106"/>
                  <a:gd name="T3" fmla="*/ 176 h 176"/>
                  <a:gd name="T4" fmla="*/ 104 w 106"/>
                  <a:gd name="T5" fmla="*/ 34 h 176"/>
                  <a:gd name="T6" fmla="*/ 0 w 106"/>
                  <a:gd name="T7" fmla="*/ 0 h 176"/>
                  <a:gd name="T8" fmla="*/ 0 w 106"/>
                  <a:gd name="T9" fmla="*/ 122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76"/>
                  <a:gd name="T17" fmla="*/ 106 w 10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76">
                    <a:moveTo>
                      <a:pt x="0" y="122"/>
                    </a:moveTo>
                    <a:lnTo>
                      <a:pt x="106" y="176"/>
                    </a:lnTo>
                    <a:lnTo>
                      <a:pt x="104" y="34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CAD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36" name="Freeform 549"/>
              <p:cNvSpPr>
                <a:spLocks/>
              </p:cNvSpPr>
              <p:nvPr/>
            </p:nvSpPr>
            <p:spPr bwMode="auto">
              <a:xfrm>
                <a:off x="4398" y="3012"/>
                <a:ext cx="288" cy="36"/>
              </a:xfrm>
              <a:custGeom>
                <a:avLst/>
                <a:gdLst>
                  <a:gd name="T0" fmla="*/ 0 w 288"/>
                  <a:gd name="T1" fmla="*/ 0 h 36"/>
                  <a:gd name="T2" fmla="*/ 104 w 288"/>
                  <a:gd name="T3" fmla="*/ 36 h 36"/>
                  <a:gd name="T4" fmla="*/ 288 w 288"/>
                  <a:gd name="T5" fmla="*/ 32 h 36"/>
                  <a:gd name="T6" fmla="*/ 182 w 288"/>
                  <a:gd name="T7" fmla="*/ 8 h 36"/>
                  <a:gd name="T8" fmla="*/ 0 w 2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6"/>
                  <a:gd name="T17" fmla="*/ 288 w 2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6">
                    <a:moveTo>
                      <a:pt x="0" y="0"/>
                    </a:moveTo>
                    <a:lnTo>
                      <a:pt x="104" y="36"/>
                    </a:lnTo>
                    <a:lnTo>
                      <a:pt x="288" y="32"/>
                    </a:lnTo>
                    <a:lnTo>
                      <a:pt x="18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840" name="Group 550"/>
            <p:cNvGrpSpPr>
              <a:grpSpLocks/>
            </p:cNvGrpSpPr>
            <p:nvPr/>
          </p:nvGrpSpPr>
          <p:grpSpPr bwMode="auto">
            <a:xfrm rot="-298185">
              <a:off x="3151" y="1613"/>
              <a:ext cx="32" cy="18"/>
              <a:chOff x="4396" y="3012"/>
              <a:chExt cx="294" cy="176"/>
            </a:xfrm>
          </p:grpSpPr>
          <p:sp>
            <p:nvSpPr>
              <p:cNvPr id="16029" name="Freeform 551"/>
              <p:cNvSpPr>
                <a:spLocks/>
              </p:cNvSpPr>
              <p:nvPr/>
            </p:nvSpPr>
            <p:spPr bwMode="auto">
              <a:xfrm>
                <a:off x="4500" y="3043"/>
                <a:ext cx="190" cy="145"/>
              </a:xfrm>
              <a:custGeom>
                <a:avLst/>
                <a:gdLst>
                  <a:gd name="T0" fmla="*/ 2 w 190"/>
                  <a:gd name="T1" fmla="*/ 145 h 145"/>
                  <a:gd name="T2" fmla="*/ 190 w 190"/>
                  <a:gd name="T3" fmla="*/ 143 h 145"/>
                  <a:gd name="T4" fmla="*/ 184 w 190"/>
                  <a:gd name="T5" fmla="*/ 0 h 145"/>
                  <a:gd name="T6" fmla="*/ 0 w 190"/>
                  <a:gd name="T7" fmla="*/ 5 h 145"/>
                  <a:gd name="T8" fmla="*/ 2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2" y="145"/>
                    </a:moveTo>
                    <a:lnTo>
                      <a:pt x="190" y="143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2" y="145"/>
                    </a:lnTo>
                    <a:close/>
                  </a:path>
                </a:pathLst>
              </a:custGeom>
              <a:solidFill>
                <a:srgbClr val="DCD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30" name="Freeform 552"/>
              <p:cNvSpPr>
                <a:spLocks/>
              </p:cNvSpPr>
              <p:nvPr/>
            </p:nvSpPr>
            <p:spPr bwMode="auto">
              <a:xfrm>
                <a:off x="4500" y="3080"/>
                <a:ext cx="184" cy="40"/>
              </a:xfrm>
              <a:custGeom>
                <a:avLst/>
                <a:gdLst>
                  <a:gd name="T0" fmla="*/ 0 w 184"/>
                  <a:gd name="T1" fmla="*/ 40 h 40"/>
                  <a:gd name="T2" fmla="*/ 184 w 184"/>
                  <a:gd name="T3" fmla="*/ 40 h 40"/>
                  <a:gd name="T4" fmla="*/ 184 w 184"/>
                  <a:gd name="T5" fmla="*/ 0 h 40"/>
                  <a:gd name="T6" fmla="*/ 0 w 184"/>
                  <a:gd name="T7" fmla="*/ 5 h 40"/>
                  <a:gd name="T8" fmla="*/ 0 w 18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0"/>
                  <a:gd name="T17" fmla="*/ 184 w 18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0">
                    <a:moveTo>
                      <a:pt x="0" y="40"/>
                    </a:moveTo>
                    <a:lnTo>
                      <a:pt x="184" y="40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1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31" name="Freeform 553"/>
              <p:cNvSpPr>
                <a:spLocks/>
              </p:cNvSpPr>
              <p:nvPr/>
            </p:nvSpPr>
            <p:spPr bwMode="auto">
              <a:xfrm>
                <a:off x="4396" y="3012"/>
                <a:ext cx="106" cy="176"/>
              </a:xfrm>
              <a:custGeom>
                <a:avLst/>
                <a:gdLst>
                  <a:gd name="T0" fmla="*/ 0 w 106"/>
                  <a:gd name="T1" fmla="*/ 122 h 176"/>
                  <a:gd name="T2" fmla="*/ 106 w 106"/>
                  <a:gd name="T3" fmla="*/ 176 h 176"/>
                  <a:gd name="T4" fmla="*/ 104 w 106"/>
                  <a:gd name="T5" fmla="*/ 34 h 176"/>
                  <a:gd name="T6" fmla="*/ 0 w 106"/>
                  <a:gd name="T7" fmla="*/ 0 h 176"/>
                  <a:gd name="T8" fmla="*/ 0 w 106"/>
                  <a:gd name="T9" fmla="*/ 122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76"/>
                  <a:gd name="T17" fmla="*/ 106 w 10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76">
                    <a:moveTo>
                      <a:pt x="0" y="122"/>
                    </a:moveTo>
                    <a:lnTo>
                      <a:pt x="106" y="176"/>
                    </a:lnTo>
                    <a:lnTo>
                      <a:pt x="104" y="34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CAD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32" name="Freeform 554"/>
              <p:cNvSpPr>
                <a:spLocks/>
              </p:cNvSpPr>
              <p:nvPr/>
            </p:nvSpPr>
            <p:spPr bwMode="auto">
              <a:xfrm>
                <a:off x="4398" y="3012"/>
                <a:ext cx="288" cy="36"/>
              </a:xfrm>
              <a:custGeom>
                <a:avLst/>
                <a:gdLst>
                  <a:gd name="T0" fmla="*/ 0 w 288"/>
                  <a:gd name="T1" fmla="*/ 0 h 36"/>
                  <a:gd name="T2" fmla="*/ 104 w 288"/>
                  <a:gd name="T3" fmla="*/ 36 h 36"/>
                  <a:gd name="T4" fmla="*/ 288 w 288"/>
                  <a:gd name="T5" fmla="*/ 32 h 36"/>
                  <a:gd name="T6" fmla="*/ 182 w 288"/>
                  <a:gd name="T7" fmla="*/ 8 h 36"/>
                  <a:gd name="T8" fmla="*/ 0 w 2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6"/>
                  <a:gd name="T17" fmla="*/ 288 w 2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6">
                    <a:moveTo>
                      <a:pt x="0" y="0"/>
                    </a:moveTo>
                    <a:lnTo>
                      <a:pt x="104" y="36"/>
                    </a:lnTo>
                    <a:lnTo>
                      <a:pt x="288" y="32"/>
                    </a:lnTo>
                    <a:lnTo>
                      <a:pt x="18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841" name="Group 555"/>
            <p:cNvGrpSpPr>
              <a:grpSpLocks/>
            </p:cNvGrpSpPr>
            <p:nvPr/>
          </p:nvGrpSpPr>
          <p:grpSpPr bwMode="auto">
            <a:xfrm rot="-298185">
              <a:off x="3147" y="1596"/>
              <a:ext cx="32" cy="18"/>
              <a:chOff x="4396" y="3012"/>
              <a:chExt cx="294" cy="176"/>
            </a:xfrm>
          </p:grpSpPr>
          <p:sp>
            <p:nvSpPr>
              <p:cNvPr id="16025" name="Freeform 556"/>
              <p:cNvSpPr>
                <a:spLocks/>
              </p:cNvSpPr>
              <p:nvPr/>
            </p:nvSpPr>
            <p:spPr bwMode="auto">
              <a:xfrm>
                <a:off x="4500" y="3043"/>
                <a:ext cx="190" cy="145"/>
              </a:xfrm>
              <a:custGeom>
                <a:avLst/>
                <a:gdLst>
                  <a:gd name="T0" fmla="*/ 2 w 190"/>
                  <a:gd name="T1" fmla="*/ 145 h 145"/>
                  <a:gd name="T2" fmla="*/ 190 w 190"/>
                  <a:gd name="T3" fmla="*/ 143 h 145"/>
                  <a:gd name="T4" fmla="*/ 184 w 190"/>
                  <a:gd name="T5" fmla="*/ 0 h 145"/>
                  <a:gd name="T6" fmla="*/ 0 w 190"/>
                  <a:gd name="T7" fmla="*/ 5 h 145"/>
                  <a:gd name="T8" fmla="*/ 2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2" y="145"/>
                    </a:moveTo>
                    <a:lnTo>
                      <a:pt x="190" y="143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2" y="145"/>
                    </a:lnTo>
                    <a:close/>
                  </a:path>
                </a:pathLst>
              </a:custGeom>
              <a:solidFill>
                <a:srgbClr val="DCD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6" name="Freeform 557"/>
              <p:cNvSpPr>
                <a:spLocks/>
              </p:cNvSpPr>
              <p:nvPr/>
            </p:nvSpPr>
            <p:spPr bwMode="auto">
              <a:xfrm>
                <a:off x="4500" y="3080"/>
                <a:ext cx="184" cy="40"/>
              </a:xfrm>
              <a:custGeom>
                <a:avLst/>
                <a:gdLst>
                  <a:gd name="T0" fmla="*/ 0 w 184"/>
                  <a:gd name="T1" fmla="*/ 40 h 40"/>
                  <a:gd name="T2" fmla="*/ 184 w 184"/>
                  <a:gd name="T3" fmla="*/ 40 h 40"/>
                  <a:gd name="T4" fmla="*/ 184 w 184"/>
                  <a:gd name="T5" fmla="*/ 0 h 40"/>
                  <a:gd name="T6" fmla="*/ 0 w 184"/>
                  <a:gd name="T7" fmla="*/ 5 h 40"/>
                  <a:gd name="T8" fmla="*/ 0 w 18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0"/>
                  <a:gd name="T17" fmla="*/ 184 w 18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0">
                    <a:moveTo>
                      <a:pt x="0" y="40"/>
                    </a:moveTo>
                    <a:lnTo>
                      <a:pt x="184" y="40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1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7" name="Freeform 558"/>
              <p:cNvSpPr>
                <a:spLocks/>
              </p:cNvSpPr>
              <p:nvPr/>
            </p:nvSpPr>
            <p:spPr bwMode="auto">
              <a:xfrm>
                <a:off x="4396" y="3012"/>
                <a:ext cx="106" cy="176"/>
              </a:xfrm>
              <a:custGeom>
                <a:avLst/>
                <a:gdLst>
                  <a:gd name="T0" fmla="*/ 0 w 106"/>
                  <a:gd name="T1" fmla="*/ 122 h 176"/>
                  <a:gd name="T2" fmla="*/ 106 w 106"/>
                  <a:gd name="T3" fmla="*/ 176 h 176"/>
                  <a:gd name="T4" fmla="*/ 104 w 106"/>
                  <a:gd name="T5" fmla="*/ 34 h 176"/>
                  <a:gd name="T6" fmla="*/ 0 w 106"/>
                  <a:gd name="T7" fmla="*/ 0 h 176"/>
                  <a:gd name="T8" fmla="*/ 0 w 106"/>
                  <a:gd name="T9" fmla="*/ 122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76"/>
                  <a:gd name="T17" fmla="*/ 106 w 10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76">
                    <a:moveTo>
                      <a:pt x="0" y="122"/>
                    </a:moveTo>
                    <a:lnTo>
                      <a:pt x="106" y="176"/>
                    </a:lnTo>
                    <a:lnTo>
                      <a:pt x="104" y="34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CAD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8" name="Freeform 559"/>
              <p:cNvSpPr>
                <a:spLocks/>
              </p:cNvSpPr>
              <p:nvPr/>
            </p:nvSpPr>
            <p:spPr bwMode="auto">
              <a:xfrm>
                <a:off x="4398" y="3012"/>
                <a:ext cx="288" cy="36"/>
              </a:xfrm>
              <a:custGeom>
                <a:avLst/>
                <a:gdLst>
                  <a:gd name="T0" fmla="*/ 0 w 288"/>
                  <a:gd name="T1" fmla="*/ 0 h 36"/>
                  <a:gd name="T2" fmla="*/ 104 w 288"/>
                  <a:gd name="T3" fmla="*/ 36 h 36"/>
                  <a:gd name="T4" fmla="*/ 288 w 288"/>
                  <a:gd name="T5" fmla="*/ 32 h 36"/>
                  <a:gd name="T6" fmla="*/ 182 w 288"/>
                  <a:gd name="T7" fmla="*/ 8 h 36"/>
                  <a:gd name="T8" fmla="*/ 0 w 2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6"/>
                  <a:gd name="T17" fmla="*/ 288 w 2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6">
                    <a:moveTo>
                      <a:pt x="0" y="0"/>
                    </a:moveTo>
                    <a:lnTo>
                      <a:pt x="104" y="36"/>
                    </a:lnTo>
                    <a:lnTo>
                      <a:pt x="288" y="32"/>
                    </a:lnTo>
                    <a:lnTo>
                      <a:pt x="18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842" name="Group 560"/>
            <p:cNvGrpSpPr>
              <a:grpSpLocks/>
            </p:cNvGrpSpPr>
            <p:nvPr/>
          </p:nvGrpSpPr>
          <p:grpSpPr bwMode="auto">
            <a:xfrm rot="-298185">
              <a:off x="3119" y="1600"/>
              <a:ext cx="32" cy="18"/>
              <a:chOff x="4396" y="3012"/>
              <a:chExt cx="294" cy="176"/>
            </a:xfrm>
          </p:grpSpPr>
          <p:sp>
            <p:nvSpPr>
              <p:cNvPr id="16021" name="Freeform 561"/>
              <p:cNvSpPr>
                <a:spLocks/>
              </p:cNvSpPr>
              <p:nvPr/>
            </p:nvSpPr>
            <p:spPr bwMode="auto">
              <a:xfrm>
                <a:off x="4500" y="3043"/>
                <a:ext cx="190" cy="145"/>
              </a:xfrm>
              <a:custGeom>
                <a:avLst/>
                <a:gdLst>
                  <a:gd name="T0" fmla="*/ 2 w 190"/>
                  <a:gd name="T1" fmla="*/ 145 h 145"/>
                  <a:gd name="T2" fmla="*/ 190 w 190"/>
                  <a:gd name="T3" fmla="*/ 143 h 145"/>
                  <a:gd name="T4" fmla="*/ 184 w 190"/>
                  <a:gd name="T5" fmla="*/ 0 h 145"/>
                  <a:gd name="T6" fmla="*/ 0 w 190"/>
                  <a:gd name="T7" fmla="*/ 5 h 145"/>
                  <a:gd name="T8" fmla="*/ 2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2" y="145"/>
                    </a:moveTo>
                    <a:lnTo>
                      <a:pt x="190" y="143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2" y="145"/>
                    </a:lnTo>
                    <a:close/>
                  </a:path>
                </a:pathLst>
              </a:custGeom>
              <a:solidFill>
                <a:srgbClr val="DCD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2" name="Freeform 562"/>
              <p:cNvSpPr>
                <a:spLocks/>
              </p:cNvSpPr>
              <p:nvPr/>
            </p:nvSpPr>
            <p:spPr bwMode="auto">
              <a:xfrm>
                <a:off x="4500" y="3080"/>
                <a:ext cx="184" cy="40"/>
              </a:xfrm>
              <a:custGeom>
                <a:avLst/>
                <a:gdLst>
                  <a:gd name="T0" fmla="*/ 0 w 184"/>
                  <a:gd name="T1" fmla="*/ 40 h 40"/>
                  <a:gd name="T2" fmla="*/ 184 w 184"/>
                  <a:gd name="T3" fmla="*/ 40 h 40"/>
                  <a:gd name="T4" fmla="*/ 184 w 184"/>
                  <a:gd name="T5" fmla="*/ 0 h 40"/>
                  <a:gd name="T6" fmla="*/ 0 w 184"/>
                  <a:gd name="T7" fmla="*/ 5 h 40"/>
                  <a:gd name="T8" fmla="*/ 0 w 18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0"/>
                  <a:gd name="T17" fmla="*/ 184 w 18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0">
                    <a:moveTo>
                      <a:pt x="0" y="40"/>
                    </a:moveTo>
                    <a:lnTo>
                      <a:pt x="184" y="40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1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3" name="Freeform 563"/>
              <p:cNvSpPr>
                <a:spLocks/>
              </p:cNvSpPr>
              <p:nvPr/>
            </p:nvSpPr>
            <p:spPr bwMode="auto">
              <a:xfrm>
                <a:off x="4396" y="3012"/>
                <a:ext cx="106" cy="176"/>
              </a:xfrm>
              <a:custGeom>
                <a:avLst/>
                <a:gdLst>
                  <a:gd name="T0" fmla="*/ 0 w 106"/>
                  <a:gd name="T1" fmla="*/ 122 h 176"/>
                  <a:gd name="T2" fmla="*/ 106 w 106"/>
                  <a:gd name="T3" fmla="*/ 176 h 176"/>
                  <a:gd name="T4" fmla="*/ 104 w 106"/>
                  <a:gd name="T5" fmla="*/ 34 h 176"/>
                  <a:gd name="T6" fmla="*/ 0 w 106"/>
                  <a:gd name="T7" fmla="*/ 0 h 176"/>
                  <a:gd name="T8" fmla="*/ 0 w 106"/>
                  <a:gd name="T9" fmla="*/ 122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76"/>
                  <a:gd name="T17" fmla="*/ 106 w 10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76">
                    <a:moveTo>
                      <a:pt x="0" y="122"/>
                    </a:moveTo>
                    <a:lnTo>
                      <a:pt x="106" y="176"/>
                    </a:lnTo>
                    <a:lnTo>
                      <a:pt x="104" y="34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CAD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4" name="Freeform 564"/>
              <p:cNvSpPr>
                <a:spLocks/>
              </p:cNvSpPr>
              <p:nvPr/>
            </p:nvSpPr>
            <p:spPr bwMode="auto">
              <a:xfrm>
                <a:off x="4398" y="3012"/>
                <a:ext cx="288" cy="36"/>
              </a:xfrm>
              <a:custGeom>
                <a:avLst/>
                <a:gdLst>
                  <a:gd name="T0" fmla="*/ 0 w 288"/>
                  <a:gd name="T1" fmla="*/ 0 h 36"/>
                  <a:gd name="T2" fmla="*/ 104 w 288"/>
                  <a:gd name="T3" fmla="*/ 36 h 36"/>
                  <a:gd name="T4" fmla="*/ 288 w 288"/>
                  <a:gd name="T5" fmla="*/ 32 h 36"/>
                  <a:gd name="T6" fmla="*/ 182 w 288"/>
                  <a:gd name="T7" fmla="*/ 8 h 36"/>
                  <a:gd name="T8" fmla="*/ 0 w 2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6"/>
                  <a:gd name="T17" fmla="*/ 288 w 2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6">
                    <a:moveTo>
                      <a:pt x="0" y="0"/>
                    </a:moveTo>
                    <a:lnTo>
                      <a:pt x="104" y="36"/>
                    </a:lnTo>
                    <a:lnTo>
                      <a:pt x="288" y="32"/>
                    </a:lnTo>
                    <a:lnTo>
                      <a:pt x="18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D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9843" name="Group 565"/>
            <p:cNvGrpSpPr>
              <a:grpSpLocks/>
            </p:cNvGrpSpPr>
            <p:nvPr/>
          </p:nvGrpSpPr>
          <p:grpSpPr bwMode="auto">
            <a:xfrm rot="21127729" flipH="1">
              <a:off x="3081" y="1600"/>
              <a:ext cx="53" cy="21"/>
              <a:chOff x="3538" y="3246"/>
              <a:chExt cx="172" cy="152"/>
            </a:xfrm>
          </p:grpSpPr>
          <p:sp>
            <p:nvSpPr>
              <p:cNvPr id="16018" name="Freeform 566"/>
              <p:cNvSpPr>
                <a:spLocks/>
              </p:cNvSpPr>
              <p:nvPr/>
            </p:nvSpPr>
            <p:spPr bwMode="auto">
              <a:xfrm>
                <a:off x="3538" y="3282"/>
                <a:ext cx="146" cy="116"/>
              </a:xfrm>
              <a:custGeom>
                <a:avLst/>
                <a:gdLst>
                  <a:gd name="T0" fmla="*/ 1 w 146"/>
                  <a:gd name="T1" fmla="*/ 114 h 116"/>
                  <a:gd name="T2" fmla="*/ 146 w 146"/>
                  <a:gd name="T3" fmla="*/ 116 h 116"/>
                  <a:gd name="T4" fmla="*/ 142 w 146"/>
                  <a:gd name="T5" fmla="*/ 2 h 116"/>
                  <a:gd name="T6" fmla="*/ 0 w 146"/>
                  <a:gd name="T7" fmla="*/ 0 h 116"/>
                  <a:gd name="T8" fmla="*/ 1 w 146"/>
                  <a:gd name="T9" fmla="*/ 114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16"/>
                  <a:gd name="T17" fmla="*/ 146 w 14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16">
                    <a:moveTo>
                      <a:pt x="1" y="114"/>
                    </a:moveTo>
                    <a:lnTo>
                      <a:pt x="146" y="116"/>
                    </a:lnTo>
                    <a:lnTo>
                      <a:pt x="142" y="2"/>
                    </a:lnTo>
                    <a:lnTo>
                      <a:pt x="0" y="0"/>
                    </a:lnTo>
                    <a:lnTo>
                      <a:pt x="1" y="114"/>
                    </a:lnTo>
                    <a:close/>
                  </a:path>
                </a:pathLst>
              </a:custGeom>
              <a:solidFill>
                <a:srgbClr val="D5B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19" name="Freeform 567"/>
              <p:cNvSpPr>
                <a:spLocks/>
              </p:cNvSpPr>
              <p:nvPr/>
            </p:nvSpPr>
            <p:spPr bwMode="auto">
              <a:xfrm>
                <a:off x="3680" y="3246"/>
                <a:ext cx="30" cy="150"/>
              </a:xfrm>
              <a:custGeom>
                <a:avLst/>
                <a:gdLst>
                  <a:gd name="T0" fmla="*/ 1 w 30"/>
                  <a:gd name="T1" fmla="*/ 150 h 150"/>
                  <a:gd name="T2" fmla="*/ 30 w 30"/>
                  <a:gd name="T3" fmla="*/ 104 h 150"/>
                  <a:gd name="T4" fmla="*/ 28 w 30"/>
                  <a:gd name="T5" fmla="*/ 0 h 150"/>
                  <a:gd name="T6" fmla="*/ 0 w 30"/>
                  <a:gd name="T7" fmla="*/ 36 h 150"/>
                  <a:gd name="T8" fmla="*/ 1 w 30"/>
                  <a:gd name="T9" fmla="*/ 15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50"/>
                  <a:gd name="T17" fmla="*/ 30 w 30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50">
                    <a:moveTo>
                      <a:pt x="1" y="150"/>
                    </a:moveTo>
                    <a:lnTo>
                      <a:pt x="30" y="104"/>
                    </a:lnTo>
                    <a:lnTo>
                      <a:pt x="28" y="0"/>
                    </a:lnTo>
                    <a:lnTo>
                      <a:pt x="0" y="36"/>
                    </a:lnTo>
                    <a:lnTo>
                      <a:pt x="1" y="150"/>
                    </a:lnTo>
                    <a:close/>
                  </a:path>
                </a:pathLst>
              </a:custGeom>
              <a:solidFill>
                <a:srgbClr val="C9AD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0" name="Freeform 568"/>
              <p:cNvSpPr>
                <a:spLocks/>
              </p:cNvSpPr>
              <p:nvPr/>
            </p:nvSpPr>
            <p:spPr bwMode="auto">
              <a:xfrm>
                <a:off x="3540" y="3246"/>
                <a:ext cx="168" cy="38"/>
              </a:xfrm>
              <a:custGeom>
                <a:avLst/>
                <a:gdLst>
                  <a:gd name="T0" fmla="*/ 140 w 168"/>
                  <a:gd name="T1" fmla="*/ 38 h 38"/>
                  <a:gd name="T2" fmla="*/ 168 w 168"/>
                  <a:gd name="T3" fmla="*/ 0 h 38"/>
                  <a:gd name="T4" fmla="*/ 46 w 168"/>
                  <a:gd name="T5" fmla="*/ 0 h 38"/>
                  <a:gd name="T6" fmla="*/ 0 w 168"/>
                  <a:gd name="T7" fmla="*/ 36 h 38"/>
                  <a:gd name="T8" fmla="*/ 140 w 168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38"/>
                  <a:gd name="T17" fmla="*/ 168 w 16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38">
                    <a:moveTo>
                      <a:pt x="140" y="38"/>
                    </a:moveTo>
                    <a:lnTo>
                      <a:pt x="168" y="0"/>
                    </a:lnTo>
                    <a:lnTo>
                      <a:pt x="46" y="0"/>
                    </a:lnTo>
                    <a:lnTo>
                      <a:pt x="0" y="36"/>
                    </a:lnTo>
                    <a:lnTo>
                      <a:pt x="140" y="38"/>
                    </a:lnTo>
                    <a:close/>
                  </a:path>
                </a:pathLst>
              </a:custGeom>
              <a:solidFill>
                <a:srgbClr val="B99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002" name="Freeform 569"/>
            <p:cNvSpPr>
              <a:spLocks/>
            </p:cNvSpPr>
            <p:nvPr/>
          </p:nvSpPr>
          <p:spPr bwMode="gray">
            <a:xfrm>
              <a:off x="3210" y="1440"/>
              <a:ext cx="63" cy="299"/>
            </a:xfrm>
            <a:custGeom>
              <a:avLst/>
              <a:gdLst>
                <a:gd name="T0" fmla="*/ 0 w 94"/>
                <a:gd name="T1" fmla="*/ 277 h 456"/>
                <a:gd name="T2" fmla="*/ 58 w 94"/>
                <a:gd name="T3" fmla="*/ 299 h 456"/>
                <a:gd name="T4" fmla="*/ 63 w 94"/>
                <a:gd name="T5" fmla="*/ 18 h 456"/>
                <a:gd name="T6" fmla="*/ 1 w 94"/>
                <a:gd name="T7" fmla="*/ 0 h 4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56"/>
                <a:gd name="T14" fmla="*/ 94 w 94"/>
                <a:gd name="T15" fmla="*/ 456 h 4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56">
                  <a:moveTo>
                    <a:pt x="0" y="422"/>
                  </a:moveTo>
                  <a:lnTo>
                    <a:pt x="86" y="456"/>
                  </a:lnTo>
                  <a:lnTo>
                    <a:pt x="94" y="28"/>
                  </a:lnTo>
                  <a:lnTo>
                    <a:pt x="2" y="0"/>
                  </a:lnTo>
                </a:path>
              </a:pathLst>
            </a:custGeom>
            <a:gradFill rotWithShape="1">
              <a:gsLst>
                <a:gs pos="0">
                  <a:srgbClr val="E6E4DE"/>
                </a:gs>
                <a:gs pos="100000">
                  <a:srgbClr val="BDBCB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3" name="Freeform 570"/>
            <p:cNvSpPr>
              <a:spLocks/>
            </p:cNvSpPr>
            <p:nvPr/>
          </p:nvSpPr>
          <p:spPr bwMode="gray">
            <a:xfrm>
              <a:off x="3129" y="1512"/>
              <a:ext cx="32" cy="30"/>
            </a:xfrm>
            <a:custGeom>
              <a:avLst/>
              <a:gdLst>
                <a:gd name="T0" fmla="*/ 18 w 48"/>
                <a:gd name="T1" fmla="*/ 0 h 46"/>
                <a:gd name="T2" fmla="*/ 32 w 48"/>
                <a:gd name="T3" fmla="*/ 4 h 46"/>
                <a:gd name="T4" fmla="*/ 31 w 48"/>
                <a:gd name="T5" fmla="*/ 27 h 46"/>
                <a:gd name="T6" fmla="*/ 13 w 48"/>
                <a:gd name="T7" fmla="*/ 30 h 46"/>
                <a:gd name="T8" fmla="*/ 0 w 48"/>
                <a:gd name="T9" fmla="*/ 25 h 46"/>
                <a:gd name="T10" fmla="*/ 1 w 48"/>
                <a:gd name="T11" fmla="*/ 8 h 46"/>
                <a:gd name="T12" fmla="*/ 13 w 48"/>
                <a:gd name="T13" fmla="*/ 13 h 46"/>
                <a:gd name="T14" fmla="*/ 15 w 48"/>
                <a:gd name="T15" fmla="*/ 22 h 46"/>
                <a:gd name="T16" fmla="*/ 27 w 48"/>
                <a:gd name="T17" fmla="*/ 21 h 46"/>
                <a:gd name="T18" fmla="*/ 28 w 48"/>
                <a:gd name="T19" fmla="*/ 7 h 46"/>
                <a:gd name="T20" fmla="*/ 7 w 48"/>
                <a:gd name="T21" fmla="*/ 1 h 46"/>
                <a:gd name="T22" fmla="*/ 18 w 48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6"/>
                <a:gd name="T38" fmla="*/ 48 w 4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6">
                  <a:moveTo>
                    <a:pt x="27" y="0"/>
                  </a:moveTo>
                  <a:lnTo>
                    <a:pt x="48" y="6"/>
                  </a:lnTo>
                  <a:lnTo>
                    <a:pt x="46" y="42"/>
                  </a:lnTo>
                  <a:lnTo>
                    <a:pt x="20" y="46"/>
                  </a:lnTo>
                  <a:lnTo>
                    <a:pt x="0" y="38"/>
                  </a:lnTo>
                  <a:lnTo>
                    <a:pt x="2" y="12"/>
                  </a:lnTo>
                  <a:lnTo>
                    <a:pt x="20" y="20"/>
                  </a:lnTo>
                  <a:lnTo>
                    <a:pt x="22" y="34"/>
                  </a:lnTo>
                  <a:lnTo>
                    <a:pt x="40" y="32"/>
                  </a:lnTo>
                  <a:lnTo>
                    <a:pt x="42" y="10"/>
                  </a:lnTo>
                  <a:lnTo>
                    <a:pt x="1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77DA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4" name="Freeform 571"/>
            <p:cNvSpPr>
              <a:spLocks/>
            </p:cNvSpPr>
            <p:nvPr/>
          </p:nvSpPr>
          <p:spPr bwMode="gray">
            <a:xfrm>
              <a:off x="3101" y="1515"/>
              <a:ext cx="32" cy="30"/>
            </a:xfrm>
            <a:custGeom>
              <a:avLst/>
              <a:gdLst>
                <a:gd name="T0" fmla="*/ 18 w 48"/>
                <a:gd name="T1" fmla="*/ 0 h 46"/>
                <a:gd name="T2" fmla="*/ 32 w 48"/>
                <a:gd name="T3" fmla="*/ 4 h 46"/>
                <a:gd name="T4" fmla="*/ 31 w 48"/>
                <a:gd name="T5" fmla="*/ 27 h 46"/>
                <a:gd name="T6" fmla="*/ 13 w 48"/>
                <a:gd name="T7" fmla="*/ 30 h 46"/>
                <a:gd name="T8" fmla="*/ 0 w 48"/>
                <a:gd name="T9" fmla="*/ 25 h 46"/>
                <a:gd name="T10" fmla="*/ 1 w 48"/>
                <a:gd name="T11" fmla="*/ 8 h 46"/>
                <a:gd name="T12" fmla="*/ 13 w 48"/>
                <a:gd name="T13" fmla="*/ 13 h 46"/>
                <a:gd name="T14" fmla="*/ 15 w 48"/>
                <a:gd name="T15" fmla="*/ 22 h 46"/>
                <a:gd name="T16" fmla="*/ 27 w 48"/>
                <a:gd name="T17" fmla="*/ 21 h 46"/>
                <a:gd name="T18" fmla="*/ 28 w 48"/>
                <a:gd name="T19" fmla="*/ 7 h 46"/>
                <a:gd name="T20" fmla="*/ 7 w 48"/>
                <a:gd name="T21" fmla="*/ 1 h 46"/>
                <a:gd name="T22" fmla="*/ 18 w 48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6"/>
                <a:gd name="T38" fmla="*/ 48 w 4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6">
                  <a:moveTo>
                    <a:pt x="27" y="0"/>
                  </a:moveTo>
                  <a:lnTo>
                    <a:pt x="48" y="6"/>
                  </a:lnTo>
                  <a:lnTo>
                    <a:pt x="46" y="42"/>
                  </a:lnTo>
                  <a:lnTo>
                    <a:pt x="20" y="46"/>
                  </a:lnTo>
                  <a:lnTo>
                    <a:pt x="0" y="38"/>
                  </a:lnTo>
                  <a:lnTo>
                    <a:pt x="2" y="12"/>
                  </a:lnTo>
                  <a:lnTo>
                    <a:pt x="20" y="20"/>
                  </a:lnTo>
                  <a:lnTo>
                    <a:pt x="22" y="34"/>
                  </a:lnTo>
                  <a:lnTo>
                    <a:pt x="40" y="32"/>
                  </a:lnTo>
                  <a:lnTo>
                    <a:pt x="42" y="10"/>
                  </a:lnTo>
                  <a:lnTo>
                    <a:pt x="1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77DA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5" name="Freeform 572"/>
            <p:cNvSpPr>
              <a:spLocks/>
            </p:cNvSpPr>
            <p:nvPr/>
          </p:nvSpPr>
          <p:spPr bwMode="gray">
            <a:xfrm>
              <a:off x="3073" y="1519"/>
              <a:ext cx="32" cy="30"/>
            </a:xfrm>
            <a:custGeom>
              <a:avLst/>
              <a:gdLst>
                <a:gd name="T0" fmla="*/ 18 w 48"/>
                <a:gd name="T1" fmla="*/ 0 h 46"/>
                <a:gd name="T2" fmla="*/ 32 w 48"/>
                <a:gd name="T3" fmla="*/ 4 h 46"/>
                <a:gd name="T4" fmla="*/ 31 w 48"/>
                <a:gd name="T5" fmla="*/ 27 h 46"/>
                <a:gd name="T6" fmla="*/ 13 w 48"/>
                <a:gd name="T7" fmla="*/ 30 h 46"/>
                <a:gd name="T8" fmla="*/ 0 w 48"/>
                <a:gd name="T9" fmla="*/ 25 h 46"/>
                <a:gd name="T10" fmla="*/ 1 w 48"/>
                <a:gd name="T11" fmla="*/ 8 h 46"/>
                <a:gd name="T12" fmla="*/ 13 w 48"/>
                <a:gd name="T13" fmla="*/ 13 h 46"/>
                <a:gd name="T14" fmla="*/ 15 w 48"/>
                <a:gd name="T15" fmla="*/ 22 h 46"/>
                <a:gd name="T16" fmla="*/ 27 w 48"/>
                <a:gd name="T17" fmla="*/ 21 h 46"/>
                <a:gd name="T18" fmla="*/ 28 w 48"/>
                <a:gd name="T19" fmla="*/ 7 h 46"/>
                <a:gd name="T20" fmla="*/ 7 w 48"/>
                <a:gd name="T21" fmla="*/ 1 h 46"/>
                <a:gd name="T22" fmla="*/ 18 w 48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6"/>
                <a:gd name="T38" fmla="*/ 48 w 4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6">
                  <a:moveTo>
                    <a:pt x="27" y="0"/>
                  </a:moveTo>
                  <a:lnTo>
                    <a:pt x="48" y="6"/>
                  </a:lnTo>
                  <a:lnTo>
                    <a:pt x="46" y="42"/>
                  </a:lnTo>
                  <a:lnTo>
                    <a:pt x="20" y="46"/>
                  </a:lnTo>
                  <a:lnTo>
                    <a:pt x="0" y="38"/>
                  </a:lnTo>
                  <a:lnTo>
                    <a:pt x="2" y="12"/>
                  </a:lnTo>
                  <a:lnTo>
                    <a:pt x="20" y="20"/>
                  </a:lnTo>
                  <a:lnTo>
                    <a:pt x="22" y="34"/>
                  </a:lnTo>
                  <a:lnTo>
                    <a:pt x="40" y="32"/>
                  </a:lnTo>
                  <a:lnTo>
                    <a:pt x="42" y="10"/>
                  </a:lnTo>
                  <a:lnTo>
                    <a:pt x="1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77DA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6" name="Freeform 573"/>
            <p:cNvSpPr>
              <a:spLocks/>
            </p:cNvSpPr>
            <p:nvPr/>
          </p:nvSpPr>
          <p:spPr bwMode="gray">
            <a:xfrm>
              <a:off x="3038" y="1450"/>
              <a:ext cx="51" cy="288"/>
            </a:xfrm>
            <a:custGeom>
              <a:avLst/>
              <a:gdLst>
                <a:gd name="T0" fmla="*/ 0 w 75"/>
                <a:gd name="T1" fmla="*/ 268 h 439"/>
                <a:gd name="T2" fmla="*/ 51 w 75"/>
                <a:gd name="T3" fmla="*/ 288 h 439"/>
                <a:gd name="T4" fmla="*/ 49 w 75"/>
                <a:gd name="T5" fmla="*/ 12 h 439"/>
                <a:gd name="T6" fmla="*/ 0 w 75"/>
                <a:gd name="T7" fmla="*/ 0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39"/>
                <a:gd name="T14" fmla="*/ 75 w 75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39">
                  <a:moveTo>
                    <a:pt x="0" y="408"/>
                  </a:moveTo>
                  <a:lnTo>
                    <a:pt x="75" y="439"/>
                  </a:lnTo>
                  <a:lnTo>
                    <a:pt x="72" y="1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E4E2DC"/>
                </a:gs>
                <a:gs pos="100000">
                  <a:srgbClr val="BCBAB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7" name="Freeform 574"/>
            <p:cNvSpPr>
              <a:spLocks/>
            </p:cNvSpPr>
            <p:nvPr/>
          </p:nvSpPr>
          <p:spPr bwMode="gray">
            <a:xfrm>
              <a:off x="3183" y="1496"/>
              <a:ext cx="11" cy="224"/>
            </a:xfrm>
            <a:custGeom>
              <a:avLst/>
              <a:gdLst>
                <a:gd name="T0" fmla="*/ 1 w 16"/>
                <a:gd name="T1" fmla="*/ 221 h 340"/>
                <a:gd name="T2" fmla="*/ 11 w 16"/>
                <a:gd name="T3" fmla="*/ 224 h 340"/>
                <a:gd name="T4" fmla="*/ 10 w 16"/>
                <a:gd name="T5" fmla="*/ 0 h 340"/>
                <a:gd name="T6" fmla="*/ 0 w 16"/>
                <a:gd name="T7" fmla="*/ 3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0"/>
                <a:gd name="T14" fmla="*/ 16 w 16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0">
                  <a:moveTo>
                    <a:pt x="2" y="336"/>
                  </a:moveTo>
                  <a:lnTo>
                    <a:pt x="16" y="340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8" name="Freeform 575"/>
            <p:cNvSpPr>
              <a:spLocks/>
            </p:cNvSpPr>
            <p:nvPr/>
          </p:nvSpPr>
          <p:spPr bwMode="gray">
            <a:xfrm>
              <a:off x="3094" y="1657"/>
              <a:ext cx="32" cy="30"/>
            </a:xfrm>
            <a:custGeom>
              <a:avLst/>
              <a:gdLst>
                <a:gd name="T0" fmla="*/ 18 w 48"/>
                <a:gd name="T1" fmla="*/ 0 h 46"/>
                <a:gd name="T2" fmla="*/ 32 w 48"/>
                <a:gd name="T3" fmla="*/ 4 h 46"/>
                <a:gd name="T4" fmla="*/ 31 w 48"/>
                <a:gd name="T5" fmla="*/ 27 h 46"/>
                <a:gd name="T6" fmla="*/ 13 w 48"/>
                <a:gd name="T7" fmla="*/ 30 h 46"/>
                <a:gd name="T8" fmla="*/ 0 w 48"/>
                <a:gd name="T9" fmla="*/ 25 h 46"/>
                <a:gd name="T10" fmla="*/ 1 w 48"/>
                <a:gd name="T11" fmla="*/ 8 h 46"/>
                <a:gd name="T12" fmla="*/ 13 w 48"/>
                <a:gd name="T13" fmla="*/ 13 h 46"/>
                <a:gd name="T14" fmla="*/ 15 w 48"/>
                <a:gd name="T15" fmla="*/ 22 h 46"/>
                <a:gd name="T16" fmla="*/ 27 w 48"/>
                <a:gd name="T17" fmla="*/ 21 h 46"/>
                <a:gd name="T18" fmla="*/ 28 w 48"/>
                <a:gd name="T19" fmla="*/ 7 h 46"/>
                <a:gd name="T20" fmla="*/ 7 w 48"/>
                <a:gd name="T21" fmla="*/ 1 h 46"/>
                <a:gd name="T22" fmla="*/ 18 w 48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6"/>
                <a:gd name="T38" fmla="*/ 48 w 4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6">
                  <a:moveTo>
                    <a:pt x="27" y="0"/>
                  </a:moveTo>
                  <a:lnTo>
                    <a:pt x="48" y="6"/>
                  </a:lnTo>
                  <a:lnTo>
                    <a:pt x="46" y="42"/>
                  </a:lnTo>
                  <a:lnTo>
                    <a:pt x="20" y="46"/>
                  </a:lnTo>
                  <a:lnTo>
                    <a:pt x="0" y="38"/>
                  </a:lnTo>
                  <a:lnTo>
                    <a:pt x="2" y="12"/>
                  </a:lnTo>
                  <a:lnTo>
                    <a:pt x="20" y="20"/>
                  </a:lnTo>
                  <a:lnTo>
                    <a:pt x="22" y="34"/>
                  </a:lnTo>
                  <a:lnTo>
                    <a:pt x="40" y="32"/>
                  </a:lnTo>
                  <a:lnTo>
                    <a:pt x="42" y="10"/>
                  </a:lnTo>
                  <a:lnTo>
                    <a:pt x="1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E303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09" name="Freeform 576"/>
            <p:cNvSpPr>
              <a:spLocks/>
            </p:cNvSpPr>
            <p:nvPr/>
          </p:nvSpPr>
          <p:spPr bwMode="gray">
            <a:xfrm>
              <a:off x="3087" y="1441"/>
              <a:ext cx="124" cy="300"/>
            </a:xfrm>
            <a:custGeom>
              <a:avLst/>
              <a:gdLst>
                <a:gd name="T0" fmla="*/ 124 w 185"/>
                <a:gd name="T1" fmla="*/ 0 h 456"/>
                <a:gd name="T2" fmla="*/ 0 w 185"/>
                <a:gd name="T3" fmla="*/ 18 h 456"/>
                <a:gd name="T4" fmla="*/ 1 w 185"/>
                <a:gd name="T5" fmla="*/ 300 h 456"/>
                <a:gd name="T6" fmla="*/ 21 w 185"/>
                <a:gd name="T7" fmla="*/ 295 h 456"/>
                <a:gd name="T8" fmla="*/ 21 w 185"/>
                <a:gd name="T9" fmla="*/ 66 h 456"/>
                <a:gd name="T10" fmla="*/ 105 w 185"/>
                <a:gd name="T11" fmla="*/ 54 h 456"/>
                <a:gd name="T12" fmla="*/ 107 w 185"/>
                <a:gd name="T13" fmla="*/ 276 h 456"/>
                <a:gd name="T14" fmla="*/ 124 w 185"/>
                <a:gd name="T15" fmla="*/ 274 h 456"/>
                <a:gd name="T16" fmla="*/ 124 w 185"/>
                <a:gd name="T17" fmla="*/ 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456"/>
                <a:gd name="T29" fmla="*/ 185 w 185"/>
                <a:gd name="T30" fmla="*/ 456 h 4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456">
                  <a:moveTo>
                    <a:pt x="185" y="0"/>
                  </a:moveTo>
                  <a:lnTo>
                    <a:pt x="0" y="28"/>
                  </a:lnTo>
                  <a:lnTo>
                    <a:pt x="1" y="456"/>
                  </a:lnTo>
                  <a:lnTo>
                    <a:pt x="31" y="448"/>
                  </a:lnTo>
                  <a:lnTo>
                    <a:pt x="31" y="100"/>
                  </a:lnTo>
                  <a:lnTo>
                    <a:pt x="157" y="82"/>
                  </a:lnTo>
                  <a:lnTo>
                    <a:pt x="159" y="420"/>
                  </a:lnTo>
                  <a:lnTo>
                    <a:pt x="185" y="41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1F0E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3" name="Freeform 577"/>
            <p:cNvSpPr>
              <a:spLocks/>
            </p:cNvSpPr>
            <p:nvPr/>
          </p:nvSpPr>
          <p:spPr bwMode="gray">
            <a:xfrm>
              <a:off x="3192" y="1499"/>
              <a:ext cx="70" cy="2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104" y="32"/>
                </a:cxn>
                <a:cxn ang="0">
                  <a:pos x="102" y="374"/>
                </a:cxn>
                <a:cxn ang="0">
                  <a:pos x="94" y="378"/>
                </a:cxn>
                <a:cxn ang="0">
                  <a:pos x="4" y="338"/>
                </a:cxn>
                <a:cxn ang="0">
                  <a:pos x="0" y="2"/>
                </a:cxn>
              </a:cxnLst>
              <a:rect l="0" t="0" r="r" b="b"/>
              <a:pathLst>
                <a:path w="104" h="378">
                  <a:moveTo>
                    <a:pt x="0" y="2"/>
                  </a:moveTo>
                  <a:lnTo>
                    <a:pt x="10" y="0"/>
                  </a:lnTo>
                  <a:lnTo>
                    <a:pt x="104" y="32"/>
                  </a:lnTo>
                  <a:lnTo>
                    <a:pt x="102" y="374"/>
                  </a:lnTo>
                  <a:lnTo>
                    <a:pt x="94" y="378"/>
                  </a:lnTo>
                  <a:lnTo>
                    <a:pt x="4" y="338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1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11" name="Freeform 578"/>
            <p:cNvSpPr>
              <a:spLocks/>
            </p:cNvSpPr>
            <p:nvPr/>
          </p:nvSpPr>
          <p:spPr bwMode="gray">
            <a:xfrm>
              <a:off x="3192" y="1500"/>
              <a:ext cx="63" cy="247"/>
            </a:xfrm>
            <a:custGeom>
              <a:avLst/>
              <a:gdLst>
                <a:gd name="T0" fmla="*/ 0 w 94"/>
                <a:gd name="T1" fmla="*/ 218 h 376"/>
                <a:gd name="T2" fmla="*/ 62 w 94"/>
                <a:gd name="T3" fmla="*/ 247 h 376"/>
                <a:gd name="T4" fmla="*/ 63 w 94"/>
                <a:gd name="T5" fmla="*/ 22 h 376"/>
                <a:gd name="T6" fmla="*/ 0 w 94"/>
                <a:gd name="T7" fmla="*/ 0 h 3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376"/>
                <a:gd name="T14" fmla="*/ 94 w 94"/>
                <a:gd name="T15" fmla="*/ 376 h 3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376">
                  <a:moveTo>
                    <a:pt x="0" y="332"/>
                  </a:moveTo>
                  <a:lnTo>
                    <a:pt x="92" y="376"/>
                  </a:lnTo>
                  <a:lnTo>
                    <a:pt x="94" y="3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E4E2DC"/>
                </a:gs>
                <a:gs pos="100000">
                  <a:srgbClr val="BCBAB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12" name="Freeform 579"/>
            <p:cNvSpPr>
              <a:spLocks/>
            </p:cNvSpPr>
            <p:nvPr/>
          </p:nvSpPr>
          <p:spPr bwMode="gray">
            <a:xfrm>
              <a:off x="3202" y="1521"/>
              <a:ext cx="40" cy="106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93 h 160"/>
                <a:gd name="T4" fmla="*/ 40 w 60"/>
                <a:gd name="T5" fmla="*/ 106 h 160"/>
                <a:gd name="T6" fmla="*/ 40 w 60"/>
                <a:gd name="T7" fmla="*/ 13 h 160"/>
                <a:gd name="T8" fmla="*/ 0 w 6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60"/>
                <a:gd name="T17" fmla="*/ 60 w 6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60">
                  <a:moveTo>
                    <a:pt x="0" y="0"/>
                  </a:moveTo>
                  <a:lnTo>
                    <a:pt x="0" y="140"/>
                  </a:lnTo>
                  <a:lnTo>
                    <a:pt x="60" y="160"/>
                  </a:lnTo>
                  <a:lnTo>
                    <a:pt x="60" y="2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1F0ED"/>
                </a:gs>
                <a:gs pos="100000">
                  <a:srgbClr val="E7E6E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13" name="Freeform 580"/>
            <p:cNvSpPr>
              <a:spLocks/>
            </p:cNvSpPr>
            <p:nvPr/>
          </p:nvSpPr>
          <p:spPr bwMode="gray">
            <a:xfrm>
              <a:off x="3200" y="1623"/>
              <a:ext cx="42" cy="95"/>
            </a:xfrm>
            <a:custGeom>
              <a:avLst/>
              <a:gdLst>
                <a:gd name="T0" fmla="*/ 0 w 62"/>
                <a:gd name="T1" fmla="*/ 0 h 146"/>
                <a:gd name="T2" fmla="*/ 1 w 62"/>
                <a:gd name="T3" fmla="*/ 79 h 146"/>
                <a:gd name="T4" fmla="*/ 41 w 62"/>
                <a:gd name="T5" fmla="*/ 95 h 146"/>
                <a:gd name="T6" fmla="*/ 42 w 62"/>
                <a:gd name="T7" fmla="*/ 14 h 146"/>
                <a:gd name="T8" fmla="*/ 0 w 6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46"/>
                <a:gd name="T17" fmla="*/ 62 w 6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46">
                  <a:moveTo>
                    <a:pt x="0" y="0"/>
                  </a:moveTo>
                  <a:lnTo>
                    <a:pt x="2" y="122"/>
                  </a:lnTo>
                  <a:lnTo>
                    <a:pt x="60" y="146"/>
                  </a:lnTo>
                  <a:lnTo>
                    <a:pt x="62" y="2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4E2DC"/>
                </a:gs>
                <a:gs pos="100000">
                  <a:srgbClr val="D2D0C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03638" name="Oval 581"/>
            <p:cNvSpPr>
              <a:spLocks noChangeArrowheads="1"/>
            </p:cNvSpPr>
            <p:nvPr/>
          </p:nvSpPr>
          <p:spPr bwMode="gray">
            <a:xfrm>
              <a:off x="3237" y="1624"/>
              <a:ext cx="11" cy="11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de-DE" sz="105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15" name="Freeform 582"/>
            <p:cNvSpPr>
              <a:spLocks/>
            </p:cNvSpPr>
            <p:nvPr/>
          </p:nvSpPr>
          <p:spPr bwMode="gray">
            <a:xfrm>
              <a:off x="3124" y="1545"/>
              <a:ext cx="4" cy="138"/>
            </a:xfrm>
            <a:custGeom>
              <a:avLst/>
              <a:gdLst>
                <a:gd name="T0" fmla="*/ 1 w 6"/>
                <a:gd name="T1" fmla="*/ 3 h 210"/>
                <a:gd name="T2" fmla="*/ 0 w 6"/>
                <a:gd name="T3" fmla="*/ 138 h 210"/>
                <a:gd name="T4" fmla="*/ 4 w 6"/>
                <a:gd name="T5" fmla="*/ 137 h 210"/>
                <a:gd name="T6" fmla="*/ 4 w 6"/>
                <a:gd name="T7" fmla="*/ 0 h 210"/>
                <a:gd name="T8" fmla="*/ 1 w 6"/>
                <a:gd name="T9" fmla="*/ 3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10"/>
                <a:gd name="T17" fmla="*/ 6 w 6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10">
                  <a:moveTo>
                    <a:pt x="2" y="4"/>
                  </a:moveTo>
                  <a:lnTo>
                    <a:pt x="0" y="210"/>
                  </a:lnTo>
                  <a:lnTo>
                    <a:pt x="6" y="20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16" name="Freeform 583"/>
            <p:cNvSpPr>
              <a:spLocks/>
            </p:cNvSpPr>
            <p:nvPr/>
          </p:nvSpPr>
          <p:spPr bwMode="gray">
            <a:xfrm>
              <a:off x="3153" y="1540"/>
              <a:ext cx="4" cy="138"/>
            </a:xfrm>
            <a:custGeom>
              <a:avLst/>
              <a:gdLst>
                <a:gd name="T0" fmla="*/ 1 w 6"/>
                <a:gd name="T1" fmla="*/ 3 h 210"/>
                <a:gd name="T2" fmla="*/ 0 w 6"/>
                <a:gd name="T3" fmla="*/ 138 h 210"/>
                <a:gd name="T4" fmla="*/ 4 w 6"/>
                <a:gd name="T5" fmla="*/ 137 h 210"/>
                <a:gd name="T6" fmla="*/ 4 w 6"/>
                <a:gd name="T7" fmla="*/ 0 h 210"/>
                <a:gd name="T8" fmla="*/ 1 w 6"/>
                <a:gd name="T9" fmla="*/ 3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10"/>
                <a:gd name="T17" fmla="*/ 6 w 6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10">
                  <a:moveTo>
                    <a:pt x="2" y="4"/>
                  </a:moveTo>
                  <a:lnTo>
                    <a:pt x="0" y="210"/>
                  </a:lnTo>
                  <a:lnTo>
                    <a:pt x="6" y="20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6017" name="Freeform 584"/>
            <p:cNvSpPr>
              <a:spLocks/>
            </p:cNvSpPr>
            <p:nvPr/>
          </p:nvSpPr>
          <p:spPr bwMode="gray">
            <a:xfrm>
              <a:off x="3268" y="1442"/>
              <a:ext cx="123" cy="309"/>
            </a:xfrm>
            <a:custGeom>
              <a:avLst/>
              <a:gdLst>
                <a:gd name="T0" fmla="*/ 123 w 183"/>
                <a:gd name="T1" fmla="*/ 0 h 471"/>
                <a:gd name="T2" fmla="*/ 3 w 183"/>
                <a:gd name="T3" fmla="*/ 16 h 471"/>
                <a:gd name="T4" fmla="*/ 0 w 183"/>
                <a:gd name="T5" fmla="*/ 309 h 471"/>
                <a:gd name="T6" fmla="*/ 119 w 183"/>
                <a:gd name="T7" fmla="*/ 276 h 471"/>
                <a:gd name="T8" fmla="*/ 123 w 1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471"/>
                <a:gd name="T17" fmla="*/ 183 w 1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471">
                  <a:moveTo>
                    <a:pt x="183" y="0"/>
                  </a:moveTo>
                  <a:lnTo>
                    <a:pt x="4" y="25"/>
                  </a:lnTo>
                  <a:lnTo>
                    <a:pt x="0" y="471"/>
                  </a:lnTo>
                  <a:lnTo>
                    <a:pt x="177" y="42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F0E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</p:grpSp>
      <p:grpSp>
        <p:nvGrpSpPr>
          <p:cNvPr id="99844" name="Group 585"/>
          <p:cNvGrpSpPr>
            <a:grpSpLocks/>
          </p:cNvGrpSpPr>
          <p:nvPr/>
        </p:nvGrpSpPr>
        <p:grpSpPr bwMode="auto">
          <a:xfrm>
            <a:off x="5732463" y="2740025"/>
            <a:ext cx="209550" cy="461963"/>
            <a:chOff x="4324" y="3361"/>
            <a:chExt cx="109" cy="280"/>
          </a:xfrm>
        </p:grpSpPr>
        <p:sp>
          <p:nvSpPr>
            <p:cNvPr id="15942" name="Freeform 586"/>
            <p:cNvSpPr>
              <a:spLocks/>
            </p:cNvSpPr>
            <p:nvPr/>
          </p:nvSpPr>
          <p:spPr bwMode="auto">
            <a:xfrm>
              <a:off x="4324" y="3403"/>
              <a:ext cx="85" cy="162"/>
            </a:xfrm>
            <a:custGeom>
              <a:avLst/>
              <a:gdLst>
                <a:gd name="T0" fmla="*/ 1 w 196"/>
                <a:gd name="T1" fmla="*/ 0 h 372"/>
                <a:gd name="T2" fmla="*/ 0 w 196"/>
                <a:gd name="T3" fmla="*/ 0 h 372"/>
                <a:gd name="T4" fmla="*/ 0 w 196"/>
                <a:gd name="T5" fmla="*/ 1 h 372"/>
                <a:gd name="T6" fmla="*/ 0 w 196"/>
                <a:gd name="T7" fmla="*/ 1 h 372"/>
                <a:gd name="T8" fmla="*/ 0 w 196"/>
                <a:gd name="T9" fmla="*/ 1 h 372"/>
                <a:gd name="T10" fmla="*/ 0 w 196"/>
                <a:gd name="T11" fmla="*/ 1 h 372"/>
                <a:gd name="T12" fmla="*/ 0 w 196"/>
                <a:gd name="T13" fmla="*/ 3 h 372"/>
                <a:gd name="T14" fmla="*/ 0 w 196"/>
                <a:gd name="T15" fmla="*/ 3 h 372"/>
                <a:gd name="T16" fmla="*/ 0 w 196"/>
                <a:gd name="T17" fmla="*/ 3 h 372"/>
                <a:gd name="T18" fmla="*/ 0 w 196"/>
                <a:gd name="T19" fmla="*/ 4 h 372"/>
                <a:gd name="T20" fmla="*/ 0 w 196"/>
                <a:gd name="T21" fmla="*/ 6 h 372"/>
                <a:gd name="T22" fmla="*/ 0 w 196"/>
                <a:gd name="T23" fmla="*/ 6 h 372"/>
                <a:gd name="T24" fmla="*/ 2 w 196"/>
                <a:gd name="T25" fmla="*/ 5 h 372"/>
                <a:gd name="T26" fmla="*/ 2 w 196"/>
                <a:gd name="T27" fmla="*/ 6 h 372"/>
                <a:gd name="T28" fmla="*/ 3 w 196"/>
                <a:gd name="T29" fmla="*/ 5 h 372"/>
                <a:gd name="T30" fmla="*/ 3 w 196"/>
                <a:gd name="T31" fmla="*/ 4 h 372"/>
                <a:gd name="T32" fmla="*/ 3 w 196"/>
                <a:gd name="T33" fmla="*/ 3 h 372"/>
                <a:gd name="T34" fmla="*/ 3 w 196"/>
                <a:gd name="T35" fmla="*/ 3 h 372"/>
                <a:gd name="T36" fmla="*/ 3 w 196"/>
                <a:gd name="T37" fmla="*/ 2 h 372"/>
                <a:gd name="T38" fmla="*/ 3 w 196"/>
                <a:gd name="T39" fmla="*/ 2 h 372"/>
                <a:gd name="T40" fmla="*/ 3 w 196"/>
                <a:gd name="T41" fmla="*/ 1 h 372"/>
                <a:gd name="T42" fmla="*/ 3 w 196"/>
                <a:gd name="T43" fmla="*/ 1 h 372"/>
                <a:gd name="T44" fmla="*/ 2 w 196"/>
                <a:gd name="T45" fmla="*/ 0 h 372"/>
                <a:gd name="T46" fmla="*/ 1 w 196"/>
                <a:gd name="T47" fmla="*/ 0 h 372"/>
                <a:gd name="T48" fmla="*/ 1 w 196"/>
                <a:gd name="T49" fmla="*/ 0 h 372"/>
                <a:gd name="T50" fmla="*/ 1 w 196"/>
                <a:gd name="T51" fmla="*/ 0 h 372"/>
                <a:gd name="T52" fmla="*/ 1 w 196"/>
                <a:gd name="T53" fmla="*/ 0 h 372"/>
                <a:gd name="T54" fmla="*/ 1 w 196"/>
                <a:gd name="T55" fmla="*/ 0 h 3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6"/>
                <a:gd name="T85" fmla="*/ 0 h 372"/>
                <a:gd name="T86" fmla="*/ 196 w 196"/>
                <a:gd name="T87" fmla="*/ 372 h 3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6" h="372">
                  <a:moveTo>
                    <a:pt x="62" y="5"/>
                  </a:moveTo>
                  <a:cubicBezTo>
                    <a:pt x="57" y="20"/>
                    <a:pt x="58" y="30"/>
                    <a:pt x="42" y="35"/>
                  </a:cubicBezTo>
                  <a:cubicBezTo>
                    <a:pt x="36" y="43"/>
                    <a:pt x="28" y="44"/>
                    <a:pt x="20" y="49"/>
                  </a:cubicBezTo>
                  <a:cubicBezTo>
                    <a:pt x="16" y="55"/>
                    <a:pt x="8" y="67"/>
                    <a:pt x="8" y="67"/>
                  </a:cubicBezTo>
                  <a:cubicBezTo>
                    <a:pt x="5" y="81"/>
                    <a:pt x="7" y="74"/>
                    <a:pt x="2" y="89"/>
                  </a:cubicBezTo>
                  <a:cubicBezTo>
                    <a:pt x="1" y="91"/>
                    <a:pt x="0" y="95"/>
                    <a:pt x="0" y="95"/>
                  </a:cubicBezTo>
                  <a:cubicBezTo>
                    <a:pt x="4" y="120"/>
                    <a:pt x="5" y="148"/>
                    <a:pt x="12" y="173"/>
                  </a:cubicBezTo>
                  <a:cubicBezTo>
                    <a:pt x="14" y="180"/>
                    <a:pt x="17" y="186"/>
                    <a:pt x="24" y="189"/>
                  </a:cubicBezTo>
                  <a:cubicBezTo>
                    <a:pt x="28" y="191"/>
                    <a:pt x="36" y="193"/>
                    <a:pt x="36" y="193"/>
                  </a:cubicBezTo>
                  <a:cubicBezTo>
                    <a:pt x="31" y="215"/>
                    <a:pt x="26" y="237"/>
                    <a:pt x="22" y="259"/>
                  </a:cubicBezTo>
                  <a:cubicBezTo>
                    <a:pt x="20" y="288"/>
                    <a:pt x="12" y="327"/>
                    <a:pt x="20" y="355"/>
                  </a:cubicBezTo>
                  <a:cubicBezTo>
                    <a:pt x="22" y="361"/>
                    <a:pt x="38" y="361"/>
                    <a:pt x="38" y="361"/>
                  </a:cubicBezTo>
                  <a:cubicBezTo>
                    <a:pt x="110" y="359"/>
                    <a:pt x="98" y="372"/>
                    <a:pt x="110" y="323"/>
                  </a:cubicBezTo>
                  <a:cubicBezTo>
                    <a:pt x="113" y="333"/>
                    <a:pt x="116" y="341"/>
                    <a:pt x="118" y="351"/>
                  </a:cubicBezTo>
                  <a:cubicBezTo>
                    <a:pt x="134" y="348"/>
                    <a:pt x="152" y="344"/>
                    <a:pt x="166" y="335"/>
                  </a:cubicBezTo>
                  <a:cubicBezTo>
                    <a:pt x="175" y="321"/>
                    <a:pt x="173" y="315"/>
                    <a:pt x="174" y="295"/>
                  </a:cubicBezTo>
                  <a:cubicBezTo>
                    <a:pt x="173" y="272"/>
                    <a:pt x="173" y="248"/>
                    <a:pt x="172" y="225"/>
                  </a:cubicBezTo>
                  <a:cubicBezTo>
                    <a:pt x="171" y="213"/>
                    <a:pt x="164" y="191"/>
                    <a:pt x="164" y="191"/>
                  </a:cubicBezTo>
                  <a:cubicBezTo>
                    <a:pt x="166" y="174"/>
                    <a:pt x="170" y="159"/>
                    <a:pt x="178" y="145"/>
                  </a:cubicBezTo>
                  <a:cubicBezTo>
                    <a:pt x="184" y="135"/>
                    <a:pt x="192" y="126"/>
                    <a:pt x="196" y="115"/>
                  </a:cubicBezTo>
                  <a:cubicBezTo>
                    <a:pt x="186" y="105"/>
                    <a:pt x="192" y="104"/>
                    <a:pt x="176" y="101"/>
                  </a:cubicBezTo>
                  <a:cubicBezTo>
                    <a:pt x="166" y="86"/>
                    <a:pt x="162" y="68"/>
                    <a:pt x="152" y="53"/>
                  </a:cubicBezTo>
                  <a:cubicBezTo>
                    <a:pt x="148" y="29"/>
                    <a:pt x="136" y="22"/>
                    <a:pt x="114" y="15"/>
                  </a:cubicBezTo>
                  <a:cubicBezTo>
                    <a:pt x="109" y="13"/>
                    <a:pt x="106" y="10"/>
                    <a:pt x="102" y="7"/>
                  </a:cubicBezTo>
                  <a:cubicBezTo>
                    <a:pt x="97" y="3"/>
                    <a:pt x="84" y="1"/>
                    <a:pt x="84" y="1"/>
                  </a:cubicBezTo>
                  <a:cubicBezTo>
                    <a:pt x="77" y="2"/>
                    <a:pt x="67" y="0"/>
                    <a:pt x="62" y="5"/>
                  </a:cubicBezTo>
                  <a:cubicBezTo>
                    <a:pt x="61" y="6"/>
                    <a:pt x="60" y="11"/>
                    <a:pt x="60" y="11"/>
                  </a:cubicBezTo>
                  <a:cubicBezTo>
                    <a:pt x="60" y="11"/>
                    <a:pt x="61" y="7"/>
                    <a:pt x="62" y="5"/>
                  </a:cubicBezTo>
                  <a:close/>
                </a:path>
              </a:pathLst>
            </a:custGeom>
            <a:solidFill>
              <a:srgbClr val="E7F6FF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3" name="Freeform 587"/>
            <p:cNvSpPr>
              <a:spLocks/>
            </p:cNvSpPr>
            <p:nvPr/>
          </p:nvSpPr>
          <p:spPr bwMode="auto">
            <a:xfrm>
              <a:off x="4336" y="3435"/>
              <a:ext cx="35" cy="44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0 h 101"/>
                <a:gd name="T4" fmla="*/ 0 w 81"/>
                <a:gd name="T5" fmla="*/ 0 h 101"/>
                <a:gd name="T6" fmla="*/ 0 w 81"/>
                <a:gd name="T7" fmla="*/ 1 h 101"/>
                <a:gd name="T8" fmla="*/ 0 w 81"/>
                <a:gd name="T9" fmla="*/ 1 h 101"/>
                <a:gd name="T10" fmla="*/ 1 w 81"/>
                <a:gd name="T11" fmla="*/ 1 h 101"/>
                <a:gd name="T12" fmla="*/ 1 w 81"/>
                <a:gd name="T13" fmla="*/ 1 h 101"/>
                <a:gd name="T14" fmla="*/ 0 w 81"/>
                <a:gd name="T15" fmla="*/ 1 h 101"/>
                <a:gd name="T16" fmla="*/ 0 w 81"/>
                <a:gd name="T17" fmla="*/ 1 h 101"/>
                <a:gd name="T18" fmla="*/ 0 w 81"/>
                <a:gd name="T19" fmla="*/ 1 h 101"/>
                <a:gd name="T20" fmla="*/ 0 w 81"/>
                <a:gd name="T21" fmla="*/ 0 h 101"/>
                <a:gd name="T22" fmla="*/ 0 w 81"/>
                <a:gd name="T23" fmla="*/ 0 h 101"/>
                <a:gd name="T24" fmla="*/ 0 w 81"/>
                <a:gd name="T25" fmla="*/ 0 h 101"/>
                <a:gd name="T26" fmla="*/ 0 w 81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101"/>
                <a:gd name="T44" fmla="*/ 81 w 81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101">
                  <a:moveTo>
                    <a:pt x="7" y="1"/>
                  </a:moveTo>
                  <a:cubicBezTo>
                    <a:pt x="18" y="5"/>
                    <a:pt x="12" y="1"/>
                    <a:pt x="21" y="15"/>
                  </a:cubicBezTo>
                  <a:cubicBezTo>
                    <a:pt x="23" y="19"/>
                    <a:pt x="25" y="27"/>
                    <a:pt x="25" y="27"/>
                  </a:cubicBezTo>
                  <a:cubicBezTo>
                    <a:pt x="26" y="44"/>
                    <a:pt x="28" y="60"/>
                    <a:pt x="29" y="77"/>
                  </a:cubicBezTo>
                  <a:cubicBezTo>
                    <a:pt x="29" y="81"/>
                    <a:pt x="45" y="83"/>
                    <a:pt x="45" y="83"/>
                  </a:cubicBezTo>
                  <a:cubicBezTo>
                    <a:pt x="57" y="86"/>
                    <a:pt x="71" y="90"/>
                    <a:pt x="81" y="97"/>
                  </a:cubicBezTo>
                  <a:cubicBezTo>
                    <a:pt x="69" y="101"/>
                    <a:pt x="61" y="93"/>
                    <a:pt x="51" y="89"/>
                  </a:cubicBezTo>
                  <a:cubicBezTo>
                    <a:pt x="45" y="86"/>
                    <a:pt x="33" y="83"/>
                    <a:pt x="33" y="83"/>
                  </a:cubicBezTo>
                  <a:cubicBezTo>
                    <a:pt x="23" y="85"/>
                    <a:pt x="19" y="84"/>
                    <a:pt x="13" y="93"/>
                  </a:cubicBezTo>
                  <a:cubicBezTo>
                    <a:pt x="16" y="82"/>
                    <a:pt x="25" y="83"/>
                    <a:pt x="15" y="77"/>
                  </a:cubicBezTo>
                  <a:cubicBezTo>
                    <a:pt x="20" y="61"/>
                    <a:pt x="24" y="27"/>
                    <a:pt x="5" y="21"/>
                  </a:cubicBezTo>
                  <a:cubicBezTo>
                    <a:pt x="14" y="18"/>
                    <a:pt x="16" y="25"/>
                    <a:pt x="19" y="15"/>
                  </a:cubicBezTo>
                  <a:cubicBezTo>
                    <a:pt x="17" y="14"/>
                    <a:pt x="0" y="5"/>
                    <a:pt x="5" y="1"/>
                  </a:cubicBezTo>
                  <a:cubicBezTo>
                    <a:pt x="6" y="0"/>
                    <a:pt x="23" y="6"/>
                    <a:pt x="7" y="1"/>
                  </a:cubicBezTo>
                  <a:close/>
                </a:path>
              </a:pathLst>
            </a:custGeom>
            <a:solidFill>
              <a:srgbClr val="DEDED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4" name="Freeform 588"/>
            <p:cNvSpPr>
              <a:spLocks/>
            </p:cNvSpPr>
            <p:nvPr/>
          </p:nvSpPr>
          <p:spPr bwMode="auto">
            <a:xfrm>
              <a:off x="4343" y="3416"/>
              <a:ext cx="34" cy="54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1 h 124"/>
                <a:gd name="T8" fmla="*/ 0 w 79"/>
                <a:gd name="T9" fmla="*/ 1 h 124"/>
                <a:gd name="T10" fmla="*/ 1 w 79"/>
                <a:gd name="T11" fmla="*/ 1 h 124"/>
                <a:gd name="T12" fmla="*/ 1 w 79"/>
                <a:gd name="T13" fmla="*/ 1 h 124"/>
                <a:gd name="T14" fmla="*/ 1 w 79"/>
                <a:gd name="T15" fmla="*/ 1 h 124"/>
                <a:gd name="T16" fmla="*/ 1 w 79"/>
                <a:gd name="T17" fmla="*/ 2 h 124"/>
                <a:gd name="T18" fmla="*/ 1 w 79"/>
                <a:gd name="T19" fmla="*/ 1 h 124"/>
                <a:gd name="T20" fmla="*/ 0 w 79"/>
                <a:gd name="T21" fmla="*/ 1 h 124"/>
                <a:gd name="T22" fmla="*/ 0 w 79"/>
                <a:gd name="T23" fmla="*/ 1 h 124"/>
                <a:gd name="T24" fmla="*/ 0 w 79"/>
                <a:gd name="T25" fmla="*/ 0 h 124"/>
                <a:gd name="T26" fmla="*/ 0 w 79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124"/>
                <a:gd name="T44" fmla="*/ 79 w 79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124">
                  <a:moveTo>
                    <a:pt x="7" y="0"/>
                  </a:moveTo>
                  <a:cubicBezTo>
                    <a:pt x="10" y="19"/>
                    <a:pt x="17" y="8"/>
                    <a:pt x="13" y="20"/>
                  </a:cubicBezTo>
                  <a:cubicBezTo>
                    <a:pt x="14" y="28"/>
                    <a:pt x="12" y="38"/>
                    <a:pt x="17" y="44"/>
                  </a:cubicBezTo>
                  <a:cubicBezTo>
                    <a:pt x="21" y="49"/>
                    <a:pt x="27" y="48"/>
                    <a:pt x="33" y="50"/>
                  </a:cubicBezTo>
                  <a:cubicBezTo>
                    <a:pt x="37" y="51"/>
                    <a:pt x="45" y="54"/>
                    <a:pt x="45" y="54"/>
                  </a:cubicBezTo>
                  <a:cubicBezTo>
                    <a:pt x="50" y="62"/>
                    <a:pt x="54" y="62"/>
                    <a:pt x="57" y="72"/>
                  </a:cubicBezTo>
                  <a:cubicBezTo>
                    <a:pt x="59" y="78"/>
                    <a:pt x="63" y="90"/>
                    <a:pt x="63" y="90"/>
                  </a:cubicBezTo>
                  <a:cubicBezTo>
                    <a:pt x="64" y="96"/>
                    <a:pt x="67" y="90"/>
                    <a:pt x="67" y="96"/>
                  </a:cubicBezTo>
                  <a:cubicBezTo>
                    <a:pt x="67" y="101"/>
                    <a:pt x="79" y="123"/>
                    <a:pt x="75" y="124"/>
                  </a:cubicBezTo>
                  <a:cubicBezTo>
                    <a:pt x="74" y="124"/>
                    <a:pt x="60" y="88"/>
                    <a:pt x="59" y="86"/>
                  </a:cubicBezTo>
                  <a:cubicBezTo>
                    <a:pt x="55" y="71"/>
                    <a:pt x="52" y="73"/>
                    <a:pt x="39" y="64"/>
                  </a:cubicBezTo>
                  <a:cubicBezTo>
                    <a:pt x="32" y="53"/>
                    <a:pt x="16" y="53"/>
                    <a:pt x="5" y="46"/>
                  </a:cubicBezTo>
                  <a:cubicBezTo>
                    <a:pt x="3" y="36"/>
                    <a:pt x="4" y="29"/>
                    <a:pt x="7" y="20"/>
                  </a:cubicBezTo>
                  <a:cubicBezTo>
                    <a:pt x="6" y="13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DEDED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5" name="Freeform 589"/>
            <p:cNvSpPr>
              <a:spLocks/>
            </p:cNvSpPr>
            <p:nvPr/>
          </p:nvSpPr>
          <p:spPr bwMode="auto">
            <a:xfrm>
              <a:off x="4372" y="3418"/>
              <a:ext cx="10" cy="55"/>
            </a:xfrm>
            <a:custGeom>
              <a:avLst/>
              <a:gdLst>
                <a:gd name="T0" fmla="*/ 0 w 24"/>
                <a:gd name="T1" fmla="*/ 0 h 126"/>
                <a:gd name="T2" fmla="*/ 0 w 24"/>
                <a:gd name="T3" fmla="*/ 0 h 126"/>
                <a:gd name="T4" fmla="*/ 0 w 24"/>
                <a:gd name="T5" fmla="*/ 0 h 126"/>
                <a:gd name="T6" fmla="*/ 0 w 24"/>
                <a:gd name="T7" fmla="*/ 0 h 126"/>
                <a:gd name="T8" fmla="*/ 0 w 24"/>
                <a:gd name="T9" fmla="*/ 1 h 126"/>
                <a:gd name="T10" fmla="*/ 0 w 24"/>
                <a:gd name="T11" fmla="*/ 2 h 126"/>
                <a:gd name="T12" fmla="*/ 0 w 24"/>
                <a:gd name="T13" fmla="*/ 1 h 126"/>
                <a:gd name="T14" fmla="*/ 0 w 24"/>
                <a:gd name="T15" fmla="*/ 0 h 126"/>
                <a:gd name="T16" fmla="*/ 0 w 24"/>
                <a:gd name="T17" fmla="*/ 0 h 126"/>
                <a:gd name="T18" fmla="*/ 0 w 24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26"/>
                <a:gd name="T32" fmla="*/ 24 w 24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26">
                  <a:moveTo>
                    <a:pt x="14" y="0"/>
                  </a:moveTo>
                  <a:cubicBezTo>
                    <a:pt x="15" y="4"/>
                    <a:pt x="17" y="8"/>
                    <a:pt x="18" y="12"/>
                  </a:cubicBezTo>
                  <a:cubicBezTo>
                    <a:pt x="19" y="15"/>
                    <a:pt x="19" y="17"/>
                    <a:pt x="20" y="20"/>
                  </a:cubicBezTo>
                  <a:cubicBezTo>
                    <a:pt x="21" y="24"/>
                    <a:pt x="24" y="32"/>
                    <a:pt x="24" y="32"/>
                  </a:cubicBezTo>
                  <a:cubicBezTo>
                    <a:pt x="15" y="38"/>
                    <a:pt x="14" y="41"/>
                    <a:pt x="12" y="52"/>
                  </a:cubicBezTo>
                  <a:cubicBezTo>
                    <a:pt x="14" y="79"/>
                    <a:pt x="15" y="98"/>
                    <a:pt x="14" y="126"/>
                  </a:cubicBezTo>
                  <a:cubicBezTo>
                    <a:pt x="0" y="105"/>
                    <a:pt x="8" y="119"/>
                    <a:pt x="8" y="66"/>
                  </a:cubicBezTo>
                  <a:cubicBezTo>
                    <a:pt x="8" y="57"/>
                    <a:pt x="8" y="48"/>
                    <a:pt x="10" y="40"/>
                  </a:cubicBezTo>
                  <a:cubicBezTo>
                    <a:pt x="11" y="35"/>
                    <a:pt x="18" y="28"/>
                    <a:pt x="18" y="28"/>
                  </a:cubicBezTo>
                  <a:cubicBezTo>
                    <a:pt x="16" y="3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DEDED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6" name="Freeform 590"/>
            <p:cNvSpPr>
              <a:spLocks/>
            </p:cNvSpPr>
            <p:nvPr/>
          </p:nvSpPr>
          <p:spPr bwMode="auto">
            <a:xfrm>
              <a:off x="4385" y="3426"/>
              <a:ext cx="8" cy="44"/>
            </a:xfrm>
            <a:custGeom>
              <a:avLst/>
              <a:gdLst>
                <a:gd name="T0" fmla="*/ 0 w 19"/>
                <a:gd name="T1" fmla="*/ 0 h 102"/>
                <a:gd name="T2" fmla="*/ 0 w 19"/>
                <a:gd name="T3" fmla="*/ 0 h 102"/>
                <a:gd name="T4" fmla="*/ 0 w 19"/>
                <a:gd name="T5" fmla="*/ 1 h 102"/>
                <a:gd name="T6" fmla="*/ 0 w 19"/>
                <a:gd name="T7" fmla="*/ 1 h 102"/>
                <a:gd name="T8" fmla="*/ 0 w 19"/>
                <a:gd name="T9" fmla="*/ 1 h 102"/>
                <a:gd name="T10" fmla="*/ 0 w 19"/>
                <a:gd name="T11" fmla="*/ 1 h 102"/>
                <a:gd name="T12" fmla="*/ 0 w 19"/>
                <a:gd name="T13" fmla="*/ 1 h 102"/>
                <a:gd name="T14" fmla="*/ 0 w 19"/>
                <a:gd name="T15" fmla="*/ 0 h 102"/>
                <a:gd name="T16" fmla="*/ 0 w 19"/>
                <a:gd name="T17" fmla="*/ 0 h 102"/>
                <a:gd name="T18" fmla="*/ 0 w 19"/>
                <a:gd name="T19" fmla="*/ 0 h 102"/>
                <a:gd name="T20" fmla="*/ 0 w 19"/>
                <a:gd name="T21" fmla="*/ 0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02"/>
                <a:gd name="T35" fmla="*/ 19 w 19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02">
                  <a:moveTo>
                    <a:pt x="8" y="6"/>
                  </a:moveTo>
                  <a:cubicBezTo>
                    <a:pt x="5" y="18"/>
                    <a:pt x="8" y="28"/>
                    <a:pt x="12" y="40"/>
                  </a:cubicBezTo>
                  <a:cubicBezTo>
                    <a:pt x="14" y="46"/>
                    <a:pt x="18" y="58"/>
                    <a:pt x="18" y="58"/>
                  </a:cubicBezTo>
                  <a:cubicBezTo>
                    <a:pt x="14" y="73"/>
                    <a:pt x="15" y="88"/>
                    <a:pt x="10" y="102"/>
                  </a:cubicBezTo>
                  <a:cubicBezTo>
                    <a:pt x="8" y="95"/>
                    <a:pt x="19" y="64"/>
                    <a:pt x="8" y="80"/>
                  </a:cubicBezTo>
                  <a:cubicBezTo>
                    <a:pt x="5" y="70"/>
                    <a:pt x="6" y="78"/>
                    <a:pt x="10" y="68"/>
                  </a:cubicBezTo>
                  <a:cubicBezTo>
                    <a:pt x="12" y="64"/>
                    <a:pt x="14" y="56"/>
                    <a:pt x="14" y="56"/>
                  </a:cubicBezTo>
                  <a:cubicBezTo>
                    <a:pt x="10" y="45"/>
                    <a:pt x="6" y="35"/>
                    <a:pt x="0" y="26"/>
                  </a:cubicBezTo>
                  <a:cubicBezTo>
                    <a:pt x="1" y="21"/>
                    <a:pt x="0" y="16"/>
                    <a:pt x="2" y="12"/>
                  </a:cubicBezTo>
                  <a:cubicBezTo>
                    <a:pt x="4" y="8"/>
                    <a:pt x="10" y="0"/>
                    <a:pt x="10" y="0"/>
                  </a:cubicBezTo>
                  <a:cubicBezTo>
                    <a:pt x="8" y="19"/>
                    <a:pt x="8" y="21"/>
                    <a:pt x="8" y="6"/>
                  </a:cubicBezTo>
                  <a:close/>
                </a:path>
              </a:pathLst>
            </a:custGeom>
            <a:solidFill>
              <a:srgbClr val="DEDED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7" name="Freeform 591"/>
            <p:cNvSpPr>
              <a:spLocks/>
            </p:cNvSpPr>
            <p:nvPr/>
          </p:nvSpPr>
          <p:spPr bwMode="auto">
            <a:xfrm>
              <a:off x="4336" y="3481"/>
              <a:ext cx="33" cy="10"/>
            </a:xfrm>
            <a:custGeom>
              <a:avLst/>
              <a:gdLst>
                <a:gd name="T0" fmla="*/ 0 w 77"/>
                <a:gd name="T1" fmla="*/ 0 h 23"/>
                <a:gd name="T2" fmla="*/ 1 w 77"/>
                <a:gd name="T3" fmla="*/ 0 h 23"/>
                <a:gd name="T4" fmla="*/ 1 w 77"/>
                <a:gd name="T5" fmla="*/ 0 h 23"/>
                <a:gd name="T6" fmla="*/ 0 w 77"/>
                <a:gd name="T7" fmla="*/ 0 h 23"/>
                <a:gd name="T8" fmla="*/ 0 w 77"/>
                <a:gd name="T9" fmla="*/ 0 h 23"/>
                <a:gd name="T10" fmla="*/ 0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3"/>
                  </a:moveTo>
                  <a:cubicBezTo>
                    <a:pt x="22" y="7"/>
                    <a:pt x="43" y="14"/>
                    <a:pt x="66" y="17"/>
                  </a:cubicBezTo>
                  <a:cubicBezTo>
                    <a:pt x="77" y="0"/>
                    <a:pt x="75" y="0"/>
                    <a:pt x="72" y="23"/>
                  </a:cubicBezTo>
                  <a:cubicBezTo>
                    <a:pt x="53" y="20"/>
                    <a:pt x="34" y="22"/>
                    <a:pt x="16" y="17"/>
                  </a:cubicBezTo>
                  <a:cubicBezTo>
                    <a:pt x="12" y="15"/>
                    <a:pt x="7" y="14"/>
                    <a:pt x="4" y="11"/>
                  </a:cubicBezTo>
                  <a:cubicBezTo>
                    <a:pt x="3" y="10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DEDED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8" name="Freeform 592"/>
            <p:cNvSpPr>
              <a:spLocks/>
            </p:cNvSpPr>
            <p:nvPr/>
          </p:nvSpPr>
          <p:spPr bwMode="auto">
            <a:xfrm>
              <a:off x="4369" y="3510"/>
              <a:ext cx="15" cy="47"/>
            </a:xfrm>
            <a:custGeom>
              <a:avLst/>
              <a:gdLst>
                <a:gd name="T0" fmla="*/ 0 w 34"/>
                <a:gd name="T1" fmla="*/ 0 h 108"/>
                <a:gd name="T2" fmla="*/ 0 w 34"/>
                <a:gd name="T3" fmla="*/ 2 h 108"/>
                <a:gd name="T4" fmla="*/ 0 w 34"/>
                <a:gd name="T5" fmla="*/ 1 h 108"/>
                <a:gd name="T6" fmla="*/ 0 w 3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08"/>
                <a:gd name="T14" fmla="*/ 34 w 3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08">
                  <a:moveTo>
                    <a:pt x="34" y="0"/>
                  </a:moveTo>
                  <a:cubicBezTo>
                    <a:pt x="14" y="30"/>
                    <a:pt x="20" y="73"/>
                    <a:pt x="0" y="104"/>
                  </a:cubicBezTo>
                  <a:cubicBezTo>
                    <a:pt x="11" y="108"/>
                    <a:pt x="9" y="93"/>
                    <a:pt x="12" y="84"/>
                  </a:cubicBezTo>
                  <a:cubicBezTo>
                    <a:pt x="20" y="56"/>
                    <a:pt x="27" y="28"/>
                    <a:pt x="34" y="0"/>
                  </a:cubicBezTo>
                  <a:close/>
                </a:path>
              </a:pathLst>
            </a:custGeom>
            <a:solidFill>
              <a:srgbClr val="DEDED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9" name="Freeform 593"/>
            <p:cNvSpPr>
              <a:spLocks/>
            </p:cNvSpPr>
            <p:nvPr/>
          </p:nvSpPr>
          <p:spPr bwMode="auto">
            <a:xfrm>
              <a:off x="4354" y="3411"/>
              <a:ext cx="21" cy="38"/>
            </a:xfrm>
            <a:custGeom>
              <a:avLst/>
              <a:gdLst>
                <a:gd name="T0" fmla="*/ 1 w 47"/>
                <a:gd name="T1" fmla="*/ 0 h 86"/>
                <a:gd name="T2" fmla="*/ 0 w 47"/>
                <a:gd name="T3" fmla="*/ 0 h 86"/>
                <a:gd name="T4" fmla="*/ 0 w 47"/>
                <a:gd name="T5" fmla="*/ 0 h 86"/>
                <a:gd name="T6" fmla="*/ 0 w 47"/>
                <a:gd name="T7" fmla="*/ 0 h 86"/>
                <a:gd name="T8" fmla="*/ 0 w 47"/>
                <a:gd name="T9" fmla="*/ 1 h 86"/>
                <a:gd name="T10" fmla="*/ 1 w 47"/>
                <a:gd name="T11" fmla="*/ 2 h 86"/>
                <a:gd name="T12" fmla="*/ 1 w 47"/>
                <a:gd name="T13" fmla="*/ 1 h 86"/>
                <a:gd name="T14" fmla="*/ 1 w 47"/>
                <a:gd name="T15" fmla="*/ 0 h 86"/>
                <a:gd name="T16" fmla="*/ 1 w 47"/>
                <a:gd name="T17" fmla="*/ 0 h 86"/>
                <a:gd name="T18" fmla="*/ 1 w 47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86"/>
                <a:gd name="T32" fmla="*/ 47 w 47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86">
                  <a:moveTo>
                    <a:pt x="38" y="6"/>
                  </a:moveTo>
                  <a:cubicBezTo>
                    <a:pt x="33" y="25"/>
                    <a:pt x="31" y="16"/>
                    <a:pt x="14" y="20"/>
                  </a:cubicBezTo>
                  <a:cubicBezTo>
                    <a:pt x="11" y="19"/>
                    <a:pt x="3" y="0"/>
                    <a:pt x="2" y="2"/>
                  </a:cubicBezTo>
                  <a:cubicBezTo>
                    <a:pt x="0" y="6"/>
                    <a:pt x="6" y="26"/>
                    <a:pt x="8" y="30"/>
                  </a:cubicBezTo>
                  <a:cubicBezTo>
                    <a:pt x="15" y="42"/>
                    <a:pt x="24" y="62"/>
                    <a:pt x="32" y="74"/>
                  </a:cubicBezTo>
                  <a:cubicBezTo>
                    <a:pt x="35" y="78"/>
                    <a:pt x="40" y="86"/>
                    <a:pt x="40" y="86"/>
                  </a:cubicBezTo>
                  <a:cubicBezTo>
                    <a:pt x="45" y="70"/>
                    <a:pt x="43" y="78"/>
                    <a:pt x="46" y="62"/>
                  </a:cubicBezTo>
                  <a:cubicBezTo>
                    <a:pt x="45" y="50"/>
                    <a:pt x="45" y="38"/>
                    <a:pt x="44" y="26"/>
                  </a:cubicBezTo>
                  <a:cubicBezTo>
                    <a:pt x="43" y="19"/>
                    <a:pt x="47" y="9"/>
                    <a:pt x="42" y="4"/>
                  </a:cubicBezTo>
                  <a:cubicBezTo>
                    <a:pt x="39" y="1"/>
                    <a:pt x="27" y="34"/>
                    <a:pt x="38" y="6"/>
                  </a:cubicBezTo>
                  <a:close/>
                </a:path>
              </a:pathLst>
            </a:custGeom>
            <a:solidFill>
              <a:srgbClr val="80BA88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0" name="Freeform 594"/>
            <p:cNvSpPr>
              <a:spLocks/>
            </p:cNvSpPr>
            <p:nvPr/>
          </p:nvSpPr>
          <p:spPr bwMode="auto">
            <a:xfrm>
              <a:off x="4337" y="3563"/>
              <a:ext cx="49" cy="64"/>
            </a:xfrm>
            <a:custGeom>
              <a:avLst/>
              <a:gdLst>
                <a:gd name="T0" fmla="*/ 0 w 112"/>
                <a:gd name="T1" fmla="*/ 0 h 147"/>
                <a:gd name="T2" fmla="*/ 0 w 112"/>
                <a:gd name="T3" fmla="*/ 0 h 147"/>
                <a:gd name="T4" fmla="*/ 0 w 112"/>
                <a:gd name="T5" fmla="*/ 2 h 147"/>
                <a:gd name="T6" fmla="*/ 0 w 112"/>
                <a:gd name="T7" fmla="*/ 2 h 147"/>
                <a:gd name="T8" fmla="*/ 0 w 112"/>
                <a:gd name="T9" fmla="*/ 2 h 147"/>
                <a:gd name="T10" fmla="*/ 0 w 112"/>
                <a:gd name="T11" fmla="*/ 2 h 147"/>
                <a:gd name="T12" fmla="*/ 0 w 112"/>
                <a:gd name="T13" fmla="*/ 2 h 147"/>
                <a:gd name="T14" fmla="*/ 1 w 112"/>
                <a:gd name="T15" fmla="*/ 0 h 147"/>
                <a:gd name="T16" fmla="*/ 1 w 112"/>
                <a:gd name="T17" fmla="*/ 0 h 147"/>
                <a:gd name="T18" fmla="*/ 1 w 112"/>
                <a:gd name="T19" fmla="*/ 0 h 147"/>
                <a:gd name="T20" fmla="*/ 1 w 112"/>
                <a:gd name="T21" fmla="*/ 0 h 147"/>
                <a:gd name="T22" fmla="*/ 1 w 112"/>
                <a:gd name="T23" fmla="*/ 0 h 147"/>
                <a:gd name="T24" fmla="*/ 1 w 112"/>
                <a:gd name="T25" fmla="*/ 2 h 147"/>
                <a:gd name="T26" fmla="*/ 2 w 112"/>
                <a:gd name="T27" fmla="*/ 2 h 147"/>
                <a:gd name="T28" fmla="*/ 2 w 112"/>
                <a:gd name="T29" fmla="*/ 1 h 147"/>
                <a:gd name="T30" fmla="*/ 2 w 112"/>
                <a:gd name="T31" fmla="*/ 0 h 147"/>
                <a:gd name="T32" fmla="*/ 2 w 112"/>
                <a:gd name="T33" fmla="*/ 0 h 147"/>
                <a:gd name="T34" fmla="*/ 2 w 112"/>
                <a:gd name="T35" fmla="*/ 0 h 147"/>
                <a:gd name="T36" fmla="*/ 0 w 112"/>
                <a:gd name="T37" fmla="*/ 0 h 147"/>
                <a:gd name="T38" fmla="*/ 0 w 112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47"/>
                <a:gd name="T62" fmla="*/ 112 w 11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47">
                  <a:moveTo>
                    <a:pt x="7" y="15"/>
                  </a:moveTo>
                  <a:cubicBezTo>
                    <a:pt x="2" y="31"/>
                    <a:pt x="4" y="23"/>
                    <a:pt x="1" y="39"/>
                  </a:cubicBezTo>
                  <a:cubicBezTo>
                    <a:pt x="2" y="63"/>
                    <a:pt x="3" y="87"/>
                    <a:pt x="3" y="111"/>
                  </a:cubicBezTo>
                  <a:cubicBezTo>
                    <a:pt x="3" y="117"/>
                    <a:pt x="1" y="123"/>
                    <a:pt x="1" y="129"/>
                  </a:cubicBezTo>
                  <a:cubicBezTo>
                    <a:pt x="1" y="134"/>
                    <a:pt x="0" y="139"/>
                    <a:pt x="3" y="143"/>
                  </a:cubicBezTo>
                  <a:cubicBezTo>
                    <a:pt x="6" y="146"/>
                    <a:pt x="15" y="147"/>
                    <a:pt x="15" y="147"/>
                  </a:cubicBezTo>
                  <a:cubicBezTo>
                    <a:pt x="22" y="142"/>
                    <a:pt x="26" y="143"/>
                    <a:pt x="29" y="135"/>
                  </a:cubicBezTo>
                  <a:cubicBezTo>
                    <a:pt x="30" y="96"/>
                    <a:pt x="32" y="75"/>
                    <a:pt x="43" y="41"/>
                  </a:cubicBezTo>
                  <a:cubicBezTo>
                    <a:pt x="46" y="32"/>
                    <a:pt x="48" y="24"/>
                    <a:pt x="51" y="15"/>
                  </a:cubicBezTo>
                  <a:cubicBezTo>
                    <a:pt x="53" y="9"/>
                    <a:pt x="69" y="9"/>
                    <a:pt x="69" y="9"/>
                  </a:cubicBezTo>
                  <a:cubicBezTo>
                    <a:pt x="75" y="19"/>
                    <a:pt x="74" y="13"/>
                    <a:pt x="69" y="27"/>
                  </a:cubicBezTo>
                  <a:cubicBezTo>
                    <a:pt x="68" y="29"/>
                    <a:pt x="67" y="33"/>
                    <a:pt x="67" y="33"/>
                  </a:cubicBezTo>
                  <a:cubicBezTo>
                    <a:pt x="67" y="41"/>
                    <a:pt x="64" y="117"/>
                    <a:pt x="87" y="125"/>
                  </a:cubicBezTo>
                  <a:cubicBezTo>
                    <a:pt x="95" y="122"/>
                    <a:pt x="100" y="123"/>
                    <a:pt x="105" y="115"/>
                  </a:cubicBezTo>
                  <a:cubicBezTo>
                    <a:pt x="95" y="86"/>
                    <a:pt x="99" y="103"/>
                    <a:pt x="103" y="45"/>
                  </a:cubicBezTo>
                  <a:cubicBezTo>
                    <a:pt x="103" y="41"/>
                    <a:pt x="108" y="27"/>
                    <a:pt x="109" y="25"/>
                  </a:cubicBezTo>
                  <a:cubicBezTo>
                    <a:pt x="110" y="23"/>
                    <a:pt x="111" y="19"/>
                    <a:pt x="111" y="19"/>
                  </a:cubicBezTo>
                  <a:cubicBezTo>
                    <a:pt x="110" y="14"/>
                    <a:pt x="112" y="9"/>
                    <a:pt x="109" y="5"/>
                  </a:cubicBezTo>
                  <a:cubicBezTo>
                    <a:pt x="105" y="0"/>
                    <a:pt x="46" y="7"/>
                    <a:pt x="33" y="9"/>
                  </a:cubicBezTo>
                  <a:cubicBezTo>
                    <a:pt x="28" y="10"/>
                    <a:pt x="2" y="20"/>
                    <a:pt x="7" y="15"/>
                  </a:cubicBezTo>
                  <a:close/>
                </a:path>
              </a:pathLst>
            </a:custGeom>
            <a:solidFill>
              <a:srgbClr val="E2BCA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1" name="Freeform 595"/>
            <p:cNvSpPr>
              <a:spLocks/>
            </p:cNvSpPr>
            <p:nvPr/>
          </p:nvSpPr>
          <p:spPr bwMode="auto">
            <a:xfrm>
              <a:off x="4337" y="3537"/>
              <a:ext cx="59" cy="35"/>
            </a:xfrm>
            <a:custGeom>
              <a:avLst/>
              <a:gdLst>
                <a:gd name="T0" fmla="*/ 0 w 135"/>
                <a:gd name="T1" fmla="*/ 1 h 81"/>
                <a:gd name="T2" fmla="*/ 0 w 135"/>
                <a:gd name="T3" fmla="*/ 1 h 81"/>
                <a:gd name="T4" fmla="*/ 1 w 135"/>
                <a:gd name="T5" fmla="*/ 1 h 81"/>
                <a:gd name="T6" fmla="*/ 1 w 135"/>
                <a:gd name="T7" fmla="*/ 1 h 81"/>
                <a:gd name="T8" fmla="*/ 1 w 135"/>
                <a:gd name="T9" fmla="*/ 1 h 81"/>
                <a:gd name="T10" fmla="*/ 2 w 135"/>
                <a:gd name="T11" fmla="*/ 1 h 81"/>
                <a:gd name="T12" fmla="*/ 2 w 135"/>
                <a:gd name="T13" fmla="*/ 1 h 81"/>
                <a:gd name="T14" fmla="*/ 2 w 135"/>
                <a:gd name="T15" fmla="*/ 0 h 81"/>
                <a:gd name="T16" fmla="*/ 2 w 135"/>
                <a:gd name="T17" fmla="*/ 0 h 81"/>
                <a:gd name="T18" fmla="*/ 1 w 135"/>
                <a:gd name="T19" fmla="*/ 0 h 81"/>
                <a:gd name="T20" fmla="*/ 1 w 135"/>
                <a:gd name="T21" fmla="*/ 0 h 81"/>
                <a:gd name="T22" fmla="*/ 1 w 135"/>
                <a:gd name="T23" fmla="*/ 0 h 81"/>
                <a:gd name="T24" fmla="*/ 1 w 135"/>
                <a:gd name="T25" fmla="*/ 0 h 81"/>
                <a:gd name="T26" fmla="*/ 1 w 135"/>
                <a:gd name="T27" fmla="*/ 0 h 81"/>
                <a:gd name="T28" fmla="*/ 0 w 135"/>
                <a:gd name="T29" fmla="*/ 1 h 81"/>
                <a:gd name="T30" fmla="*/ 0 w 135"/>
                <a:gd name="T31" fmla="*/ 1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81"/>
                <a:gd name="T50" fmla="*/ 135 w 135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81">
                  <a:moveTo>
                    <a:pt x="4" y="51"/>
                  </a:moveTo>
                  <a:cubicBezTo>
                    <a:pt x="2" y="64"/>
                    <a:pt x="0" y="68"/>
                    <a:pt x="2" y="81"/>
                  </a:cubicBezTo>
                  <a:cubicBezTo>
                    <a:pt x="15" y="72"/>
                    <a:pt x="31" y="76"/>
                    <a:pt x="46" y="81"/>
                  </a:cubicBezTo>
                  <a:cubicBezTo>
                    <a:pt x="51" y="80"/>
                    <a:pt x="57" y="81"/>
                    <a:pt x="62" y="79"/>
                  </a:cubicBezTo>
                  <a:cubicBezTo>
                    <a:pt x="67" y="77"/>
                    <a:pt x="74" y="71"/>
                    <a:pt x="74" y="71"/>
                  </a:cubicBezTo>
                  <a:cubicBezTo>
                    <a:pt x="90" y="73"/>
                    <a:pt x="100" y="72"/>
                    <a:pt x="116" y="67"/>
                  </a:cubicBezTo>
                  <a:cubicBezTo>
                    <a:pt x="123" y="65"/>
                    <a:pt x="134" y="55"/>
                    <a:pt x="134" y="55"/>
                  </a:cubicBezTo>
                  <a:cubicBezTo>
                    <a:pt x="133" y="44"/>
                    <a:pt x="135" y="32"/>
                    <a:pt x="132" y="21"/>
                  </a:cubicBezTo>
                  <a:cubicBezTo>
                    <a:pt x="131" y="17"/>
                    <a:pt x="124" y="25"/>
                    <a:pt x="120" y="27"/>
                  </a:cubicBezTo>
                  <a:cubicBezTo>
                    <a:pt x="112" y="31"/>
                    <a:pt x="96" y="37"/>
                    <a:pt x="96" y="37"/>
                  </a:cubicBezTo>
                  <a:cubicBezTo>
                    <a:pt x="95" y="35"/>
                    <a:pt x="94" y="33"/>
                    <a:pt x="94" y="31"/>
                  </a:cubicBezTo>
                  <a:cubicBezTo>
                    <a:pt x="93" y="22"/>
                    <a:pt x="94" y="12"/>
                    <a:pt x="92" y="3"/>
                  </a:cubicBezTo>
                  <a:cubicBezTo>
                    <a:pt x="91" y="0"/>
                    <a:pt x="91" y="8"/>
                    <a:pt x="90" y="11"/>
                  </a:cubicBezTo>
                  <a:cubicBezTo>
                    <a:pt x="89" y="14"/>
                    <a:pt x="84" y="39"/>
                    <a:pt x="80" y="41"/>
                  </a:cubicBezTo>
                  <a:cubicBezTo>
                    <a:pt x="65" y="51"/>
                    <a:pt x="27" y="53"/>
                    <a:pt x="8" y="55"/>
                  </a:cubicBezTo>
                  <a:cubicBezTo>
                    <a:pt x="1" y="53"/>
                    <a:pt x="1" y="54"/>
                    <a:pt x="4" y="51"/>
                  </a:cubicBezTo>
                  <a:close/>
                </a:path>
              </a:pathLst>
            </a:custGeom>
            <a:solidFill>
              <a:srgbClr val="80BA88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2" name="Freeform 596"/>
            <p:cNvSpPr>
              <a:spLocks/>
            </p:cNvSpPr>
            <p:nvPr/>
          </p:nvSpPr>
          <p:spPr bwMode="auto">
            <a:xfrm>
              <a:off x="4353" y="3370"/>
              <a:ext cx="25" cy="50"/>
            </a:xfrm>
            <a:custGeom>
              <a:avLst/>
              <a:gdLst>
                <a:gd name="T0" fmla="*/ 1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1 h 114"/>
                <a:gd name="T10" fmla="*/ 0 w 57"/>
                <a:gd name="T11" fmla="*/ 2 h 114"/>
                <a:gd name="T12" fmla="*/ 0 w 57"/>
                <a:gd name="T13" fmla="*/ 2 h 114"/>
                <a:gd name="T14" fmla="*/ 1 w 57"/>
                <a:gd name="T15" fmla="*/ 2 h 114"/>
                <a:gd name="T16" fmla="*/ 1 w 57"/>
                <a:gd name="T17" fmla="*/ 1 h 114"/>
                <a:gd name="T18" fmla="*/ 1 w 57"/>
                <a:gd name="T19" fmla="*/ 1 h 114"/>
                <a:gd name="T20" fmla="*/ 1 w 57"/>
                <a:gd name="T21" fmla="*/ 0 h 114"/>
                <a:gd name="T22" fmla="*/ 1 w 57"/>
                <a:gd name="T23" fmla="*/ 0 h 114"/>
                <a:gd name="T24" fmla="*/ 1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47" y="12"/>
                  </a:moveTo>
                  <a:cubicBezTo>
                    <a:pt x="44" y="3"/>
                    <a:pt x="39" y="5"/>
                    <a:pt x="31" y="2"/>
                  </a:cubicBezTo>
                  <a:cubicBezTo>
                    <a:pt x="24" y="3"/>
                    <a:pt x="13" y="0"/>
                    <a:pt x="9" y="6"/>
                  </a:cubicBezTo>
                  <a:cubicBezTo>
                    <a:pt x="5" y="11"/>
                    <a:pt x="3" y="24"/>
                    <a:pt x="3" y="24"/>
                  </a:cubicBezTo>
                  <a:cubicBezTo>
                    <a:pt x="1" y="43"/>
                    <a:pt x="0" y="52"/>
                    <a:pt x="5" y="70"/>
                  </a:cubicBezTo>
                  <a:cubicBezTo>
                    <a:pt x="7" y="77"/>
                    <a:pt x="9" y="94"/>
                    <a:pt x="9" y="94"/>
                  </a:cubicBezTo>
                  <a:cubicBezTo>
                    <a:pt x="5" y="106"/>
                    <a:pt x="10" y="110"/>
                    <a:pt x="21" y="114"/>
                  </a:cubicBezTo>
                  <a:cubicBezTo>
                    <a:pt x="32" y="112"/>
                    <a:pt x="37" y="113"/>
                    <a:pt x="43" y="104"/>
                  </a:cubicBezTo>
                  <a:cubicBezTo>
                    <a:pt x="41" y="89"/>
                    <a:pt x="36" y="85"/>
                    <a:pt x="51" y="80"/>
                  </a:cubicBezTo>
                  <a:cubicBezTo>
                    <a:pt x="53" y="73"/>
                    <a:pt x="55" y="67"/>
                    <a:pt x="57" y="60"/>
                  </a:cubicBezTo>
                  <a:cubicBezTo>
                    <a:pt x="56" y="51"/>
                    <a:pt x="56" y="43"/>
                    <a:pt x="55" y="34"/>
                  </a:cubicBezTo>
                  <a:cubicBezTo>
                    <a:pt x="55" y="32"/>
                    <a:pt x="53" y="30"/>
                    <a:pt x="53" y="28"/>
                  </a:cubicBezTo>
                  <a:cubicBezTo>
                    <a:pt x="53" y="27"/>
                    <a:pt x="52" y="7"/>
                    <a:pt x="47" y="12"/>
                  </a:cubicBezTo>
                  <a:close/>
                </a:path>
              </a:pathLst>
            </a:custGeom>
            <a:solidFill>
              <a:srgbClr val="E2BCA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3" name="Freeform 597"/>
            <p:cNvSpPr>
              <a:spLocks/>
            </p:cNvSpPr>
            <p:nvPr/>
          </p:nvSpPr>
          <p:spPr bwMode="auto">
            <a:xfrm>
              <a:off x="4377" y="3448"/>
              <a:ext cx="56" cy="41"/>
            </a:xfrm>
            <a:custGeom>
              <a:avLst/>
              <a:gdLst>
                <a:gd name="T0" fmla="*/ 2 w 130"/>
                <a:gd name="T1" fmla="*/ 0 h 96"/>
                <a:gd name="T2" fmla="*/ 1 w 130"/>
                <a:gd name="T3" fmla="*/ 1 h 96"/>
                <a:gd name="T4" fmla="*/ 0 w 130"/>
                <a:gd name="T5" fmla="*/ 1 h 96"/>
                <a:gd name="T6" fmla="*/ 1 w 130"/>
                <a:gd name="T7" fmla="*/ 0 h 96"/>
                <a:gd name="T8" fmla="*/ 2 w 13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96"/>
                <a:gd name="T17" fmla="*/ 130 w 13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96">
                  <a:moveTo>
                    <a:pt x="130" y="0"/>
                  </a:moveTo>
                  <a:lnTo>
                    <a:pt x="68" y="74"/>
                  </a:lnTo>
                  <a:lnTo>
                    <a:pt x="0" y="96"/>
                  </a:lnTo>
                  <a:lnTo>
                    <a:pt x="48" y="2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67C5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4" name="Freeform 598"/>
            <p:cNvSpPr>
              <a:spLocks/>
            </p:cNvSpPr>
            <p:nvPr/>
          </p:nvSpPr>
          <p:spPr bwMode="auto">
            <a:xfrm>
              <a:off x="4369" y="3475"/>
              <a:ext cx="28" cy="15"/>
            </a:xfrm>
            <a:custGeom>
              <a:avLst/>
              <a:gdLst>
                <a:gd name="T0" fmla="*/ 0 w 64"/>
                <a:gd name="T1" fmla="*/ 0 h 34"/>
                <a:gd name="T2" fmla="*/ 0 w 64"/>
                <a:gd name="T3" fmla="*/ 0 h 34"/>
                <a:gd name="T4" fmla="*/ 0 w 64"/>
                <a:gd name="T5" fmla="*/ 0 h 34"/>
                <a:gd name="T6" fmla="*/ 1 w 64"/>
                <a:gd name="T7" fmla="*/ 0 h 34"/>
                <a:gd name="T8" fmla="*/ 0 w 64"/>
                <a:gd name="T9" fmla="*/ 0 h 34"/>
                <a:gd name="T10" fmla="*/ 0 w 64"/>
                <a:gd name="T11" fmla="*/ 0 h 34"/>
                <a:gd name="T12" fmla="*/ 0 w 64"/>
                <a:gd name="T13" fmla="*/ 0 h 34"/>
                <a:gd name="T14" fmla="*/ 0 w 64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34"/>
                <a:gd name="T26" fmla="*/ 64 w 64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34">
                  <a:moveTo>
                    <a:pt x="4" y="8"/>
                  </a:moveTo>
                  <a:cubicBezTo>
                    <a:pt x="17" y="12"/>
                    <a:pt x="25" y="4"/>
                    <a:pt x="36" y="0"/>
                  </a:cubicBezTo>
                  <a:cubicBezTo>
                    <a:pt x="31" y="14"/>
                    <a:pt x="34" y="8"/>
                    <a:pt x="28" y="18"/>
                  </a:cubicBezTo>
                  <a:cubicBezTo>
                    <a:pt x="40" y="22"/>
                    <a:pt x="47" y="14"/>
                    <a:pt x="58" y="10"/>
                  </a:cubicBezTo>
                  <a:cubicBezTo>
                    <a:pt x="64" y="28"/>
                    <a:pt x="41" y="32"/>
                    <a:pt x="28" y="34"/>
                  </a:cubicBezTo>
                  <a:cubicBezTo>
                    <a:pt x="11" y="32"/>
                    <a:pt x="17" y="28"/>
                    <a:pt x="4" y="24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14"/>
                    <a:pt x="4" y="4"/>
                    <a:pt x="4" y="8"/>
                  </a:cubicBezTo>
                  <a:close/>
                </a:path>
              </a:pathLst>
            </a:custGeom>
            <a:solidFill>
              <a:srgbClr val="E2BCA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5" name="Freeform 599"/>
            <p:cNvSpPr>
              <a:spLocks/>
            </p:cNvSpPr>
            <p:nvPr/>
          </p:nvSpPr>
          <p:spPr bwMode="auto">
            <a:xfrm>
              <a:off x="4402" y="3438"/>
              <a:ext cx="23" cy="17"/>
            </a:xfrm>
            <a:custGeom>
              <a:avLst/>
              <a:gdLst>
                <a:gd name="T0" fmla="*/ 0 w 52"/>
                <a:gd name="T1" fmla="*/ 0 h 38"/>
                <a:gd name="T2" fmla="*/ 1 w 52"/>
                <a:gd name="T3" fmla="*/ 0 h 38"/>
                <a:gd name="T4" fmla="*/ 0 w 52"/>
                <a:gd name="T5" fmla="*/ 0 h 38"/>
                <a:gd name="T6" fmla="*/ 0 w 52"/>
                <a:gd name="T7" fmla="*/ 0 h 38"/>
                <a:gd name="T8" fmla="*/ 0 w 52"/>
                <a:gd name="T9" fmla="*/ 0 h 38"/>
                <a:gd name="T10" fmla="*/ 0 w 52"/>
                <a:gd name="T11" fmla="*/ 0 h 38"/>
                <a:gd name="T12" fmla="*/ 0 w 52"/>
                <a:gd name="T13" fmla="*/ 1 h 38"/>
                <a:gd name="T14" fmla="*/ 0 w 52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8"/>
                <a:gd name="T26" fmla="*/ 52 w 52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8">
                  <a:moveTo>
                    <a:pt x="24" y="36"/>
                  </a:moveTo>
                  <a:cubicBezTo>
                    <a:pt x="31" y="34"/>
                    <a:pt x="44" y="30"/>
                    <a:pt x="44" y="30"/>
                  </a:cubicBezTo>
                  <a:cubicBezTo>
                    <a:pt x="52" y="18"/>
                    <a:pt x="43" y="7"/>
                    <a:pt x="32" y="0"/>
                  </a:cubicBezTo>
                  <a:cubicBezTo>
                    <a:pt x="18" y="3"/>
                    <a:pt x="24" y="5"/>
                    <a:pt x="14" y="12"/>
                  </a:cubicBezTo>
                  <a:cubicBezTo>
                    <a:pt x="6" y="7"/>
                    <a:pt x="3" y="7"/>
                    <a:pt x="0" y="16"/>
                  </a:cubicBezTo>
                  <a:cubicBezTo>
                    <a:pt x="1" y="19"/>
                    <a:pt x="5" y="32"/>
                    <a:pt x="8" y="34"/>
                  </a:cubicBezTo>
                  <a:cubicBezTo>
                    <a:pt x="11" y="36"/>
                    <a:pt x="20" y="38"/>
                    <a:pt x="20" y="38"/>
                  </a:cubicBezTo>
                  <a:cubicBezTo>
                    <a:pt x="27" y="36"/>
                    <a:pt x="28" y="36"/>
                    <a:pt x="24" y="36"/>
                  </a:cubicBezTo>
                  <a:close/>
                </a:path>
              </a:pathLst>
            </a:custGeom>
            <a:solidFill>
              <a:srgbClr val="E2BCA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6" name="Freeform 600"/>
            <p:cNvSpPr>
              <a:spLocks/>
            </p:cNvSpPr>
            <p:nvPr/>
          </p:nvSpPr>
          <p:spPr bwMode="auto">
            <a:xfrm>
              <a:off x="4337" y="3361"/>
              <a:ext cx="42" cy="50"/>
            </a:xfrm>
            <a:custGeom>
              <a:avLst/>
              <a:gdLst>
                <a:gd name="T0" fmla="*/ 1 w 96"/>
                <a:gd name="T1" fmla="*/ 0 h 116"/>
                <a:gd name="T2" fmla="*/ 1 w 96"/>
                <a:gd name="T3" fmla="*/ 0 h 116"/>
                <a:gd name="T4" fmla="*/ 1 w 96"/>
                <a:gd name="T5" fmla="*/ 1 h 116"/>
                <a:gd name="T6" fmla="*/ 1 w 96"/>
                <a:gd name="T7" fmla="*/ 1 h 116"/>
                <a:gd name="T8" fmla="*/ 1 w 96"/>
                <a:gd name="T9" fmla="*/ 1 h 116"/>
                <a:gd name="T10" fmla="*/ 0 w 96"/>
                <a:gd name="T11" fmla="*/ 1 h 116"/>
                <a:gd name="T12" fmla="*/ 1 w 96"/>
                <a:gd name="T13" fmla="*/ 2 h 116"/>
                <a:gd name="T14" fmla="*/ 0 w 96"/>
                <a:gd name="T15" fmla="*/ 2 h 116"/>
                <a:gd name="T16" fmla="*/ 0 w 96"/>
                <a:gd name="T17" fmla="*/ 1 h 116"/>
                <a:gd name="T18" fmla="*/ 0 w 96"/>
                <a:gd name="T19" fmla="*/ 1 h 116"/>
                <a:gd name="T20" fmla="*/ 0 w 96"/>
                <a:gd name="T21" fmla="*/ 1 h 116"/>
                <a:gd name="T22" fmla="*/ 0 w 96"/>
                <a:gd name="T23" fmla="*/ 0 h 116"/>
                <a:gd name="T24" fmla="*/ 0 w 96"/>
                <a:gd name="T25" fmla="*/ 0 h 116"/>
                <a:gd name="T26" fmla="*/ 1 w 96"/>
                <a:gd name="T27" fmla="*/ 0 h 116"/>
                <a:gd name="T28" fmla="*/ 1 w 96"/>
                <a:gd name="T29" fmla="*/ 0 h 116"/>
                <a:gd name="T30" fmla="*/ 2 w 96"/>
                <a:gd name="T31" fmla="*/ 0 h 116"/>
                <a:gd name="T32" fmla="*/ 2 w 96"/>
                <a:gd name="T33" fmla="*/ 1 h 116"/>
                <a:gd name="T34" fmla="*/ 2 w 96"/>
                <a:gd name="T35" fmla="*/ 1 h 116"/>
                <a:gd name="T36" fmla="*/ 1 w 96"/>
                <a:gd name="T37" fmla="*/ 0 h 116"/>
                <a:gd name="T38" fmla="*/ 1 w 96"/>
                <a:gd name="T39" fmla="*/ 0 h 116"/>
                <a:gd name="T40" fmla="*/ 1 w 96"/>
                <a:gd name="T41" fmla="*/ 0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16"/>
                <a:gd name="T65" fmla="*/ 96 w 9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16">
                  <a:moveTo>
                    <a:pt x="88" y="26"/>
                  </a:moveTo>
                  <a:cubicBezTo>
                    <a:pt x="85" y="39"/>
                    <a:pt x="83" y="36"/>
                    <a:pt x="72" y="40"/>
                  </a:cubicBezTo>
                  <a:cubicBezTo>
                    <a:pt x="64" y="37"/>
                    <a:pt x="48" y="48"/>
                    <a:pt x="48" y="48"/>
                  </a:cubicBezTo>
                  <a:cubicBezTo>
                    <a:pt x="47" y="53"/>
                    <a:pt x="49" y="59"/>
                    <a:pt x="46" y="64"/>
                  </a:cubicBezTo>
                  <a:cubicBezTo>
                    <a:pt x="45" y="66"/>
                    <a:pt x="42" y="61"/>
                    <a:pt x="40" y="62"/>
                  </a:cubicBezTo>
                  <a:cubicBezTo>
                    <a:pt x="38" y="63"/>
                    <a:pt x="39" y="66"/>
                    <a:pt x="38" y="68"/>
                  </a:cubicBezTo>
                  <a:cubicBezTo>
                    <a:pt x="40" y="75"/>
                    <a:pt x="42" y="98"/>
                    <a:pt x="54" y="106"/>
                  </a:cubicBezTo>
                  <a:cubicBezTo>
                    <a:pt x="32" y="113"/>
                    <a:pt x="58" y="116"/>
                    <a:pt x="24" y="114"/>
                  </a:cubicBezTo>
                  <a:cubicBezTo>
                    <a:pt x="10" y="109"/>
                    <a:pt x="14" y="104"/>
                    <a:pt x="4" y="94"/>
                  </a:cubicBezTo>
                  <a:cubicBezTo>
                    <a:pt x="0" y="83"/>
                    <a:pt x="6" y="87"/>
                    <a:pt x="14" y="84"/>
                  </a:cubicBezTo>
                  <a:cubicBezTo>
                    <a:pt x="19" y="76"/>
                    <a:pt x="7" y="63"/>
                    <a:pt x="8" y="52"/>
                  </a:cubicBezTo>
                  <a:cubicBezTo>
                    <a:pt x="5" y="41"/>
                    <a:pt x="10" y="28"/>
                    <a:pt x="20" y="18"/>
                  </a:cubicBezTo>
                  <a:cubicBezTo>
                    <a:pt x="25" y="13"/>
                    <a:pt x="28" y="8"/>
                    <a:pt x="34" y="4"/>
                  </a:cubicBezTo>
                  <a:cubicBezTo>
                    <a:pt x="39" y="1"/>
                    <a:pt x="50" y="0"/>
                    <a:pt x="50" y="0"/>
                  </a:cubicBezTo>
                  <a:cubicBezTo>
                    <a:pt x="63" y="2"/>
                    <a:pt x="75" y="3"/>
                    <a:pt x="86" y="10"/>
                  </a:cubicBezTo>
                  <a:cubicBezTo>
                    <a:pt x="95" y="24"/>
                    <a:pt x="92" y="17"/>
                    <a:pt x="96" y="28"/>
                  </a:cubicBezTo>
                  <a:cubicBezTo>
                    <a:pt x="95" y="35"/>
                    <a:pt x="95" y="43"/>
                    <a:pt x="94" y="50"/>
                  </a:cubicBezTo>
                  <a:cubicBezTo>
                    <a:pt x="94" y="52"/>
                    <a:pt x="94" y="56"/>
                    <a:pt x="92" y="56"/>
                  </a:cubicBezTo>
                  <a:cubicBezTo>
                    <a:pt x="91" y="55"/>
                    <a:pt x="91" y="41"/>
                    <a:pt x="90" y="38"/>
                  </a:cubicBezTo>
                  <a:cubicBezTo>
                    <a:pt x="89" y="35"/>
                    <a:pt x="84" y="40"/>
                    <a:pt x="84" y="38"/>
                  </a:cubicBezTo>
                  <a:cubicBezTo>
                    <a:pt x="85" y="34"/>
                    <a:pt x="87" y="30"/>
                    <a:pt x="88" y="26"/>
                  </a:cubicBezTo>
                  <a:close/>
                </a:path>
              </a:pathLst>
            </a:custGeom>
            <a:solidFill>
              <a:srgbClr val="7B413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7" name="Freeform 601"/>
            <p:cNvSpPr>
              <a:spLocks/>
            </p:cNvSpPr>
            <p:nvPr/>
          </p:nvSpPr>
          <p:spPr bwMode="auto">
            <a:xfrm>
              <a:off x="4406" y="3431"/>
              <a:ext cx="6" cy="24"/>
            </a:xfrm>
            <a:custGeom>
              <a:avLst/>
              <a:gdLst>
                <a:gd name="T0" fmla="*/ 0 w 15"/>
                <a:gd name="T1" fmla="*/ 0 h 57"/>
                <a:gd name="T2" fmla="*/ 0 w 15"/>
                <a:gd name="T3" fmla="*/ 0 h 57"/>
                <a:gd name="T4" fmla="*/ 0 w 15"/>
                <a:gd name="T5" fmla="*/ 0 h 57"/>
                <a:gd name="T6" fmla="*/ 0 w 15"/>
                <a:gd name="T7" fmla="*/ 0 h 57"/>
                <a:gd name="T8" fmla="*/ 0 w 15"/>
                <a:gd name="T9" fmla="*/ 1 h 57"/>
                <a:gd name="T10" fmla="*/ 0 w 1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7"/>
                <a:gd name="T20" fmla="*/ 15 w 1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7">
                  <a:moveTo>
                    <a:pt x="10" y="41"/>
                  </a:moveTo>
                  <a:cubicBezTo>
                    <a:pt x="9" y="28"/>
                    <a:pt x="10" y="15"/>
                    <a:pt x="8" y="3"/>
                  </a:cubicBezTo>
                  <a:cubicBezTo>
                    <a:pt x="7" y="0"/>
                    <a:pt x="1" y="2"/>
                    <a:pt x="0" y="5"/>
                  </a:cubicBezTo>
                  <a:cubicBezTo>
                    <a:pt x="3" y="18"/>
                    <a:pt x="3" y="32"/>
                    <a:pt x="10" y="43"/>
                  </a:cubicBezTo>
                  <a:cubicBezTo>
                    <a:pt x="4" y="49"/>
                    <a:pt x="0" y="57"/>
                    <a:pt x="12" y="53"/>
                  </a:cubicBezTo>
                  <a:cubicBezTo>
                    <a:pt x="15" y="45"/>
                    <a:pt x="15" y="49"/>
                    <a:pt x="10" y="4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8" name="Freeform 602"/>
            <p:cNvSpPr>
              <a:spLocks/>
            </p:cNvSpPr>
            <p:nvPr/>
          </p:nvSpPr>
          <p:spPr bwMode="auto">
            <a:xfrm>
              <a:off x="4407" y="3445"/>
              <a:ext cx="18" cy="12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28"/>
                <a:gd name="T26" fmla="*/ 43 w 43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28">
                  <a:moveTo>
                    <a:pt x="37" y="16"/>
                  </a:moveTo>
                  <a:cubicBezTo>
                    <a:pt x="32" y="0"/>
                    <a:pt x="40" y="17"/>
                    <a:pt x="29" y="12"/>
                  </a:cubicBezTo>
                  <a:cubicBezTo>
                    <a:pt x="27" y="11"/>
                    <a:pt x="28" y="7"/>
                    <a:pt x="27" y="6"/>
                  </a:cubicBezTo>
                  <a:cubicBezTo>
                    <a:pt x="26" y="5"/>
                    <a:pt x="23" y="5"/>
                    <a:pt x="21" y="4"/>
                  </a:cubicBezTo>
                  <a:cubicBezTo>
                    <a:pt x="10" y="8"/>
                    <a:pt x="16" y="16"/>
                    <a:pt x="5" y="20"/>
                  </a:cubicBezTo>
                  <a:cubicBezTo>
                    <a:pt x="4" y="22"/>
                    <a:pt x="0" y="24"/>
                    <a:pt x="1" y="26"/>
                  </a:cubicBezTo>
                  <a:cubicBezTo>
                    <a:pt x="2" y="28"/>
                    <a:pt x="5" y="25"/>
                    <a:pt x="7" y="24"/>
                  </a:cubicBezTo>
                  <a:cubicBezTo>
                    <a:pt x="10" y="23"/>
                    <a:pt x="43" y="10"/>
                    <a:pt x="37" y="16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59" name="Freeform 603"/>
            <p:cNvSpPr>
              <a:spLocks/>
            </p:cNvSpPr>
            <p:nvPr/>
          </p:nvSpPr>
          <p:spPr bwMode="auto">
            <a:xfrm>
              <a:off x="4336" y="3617"/>
              <a:ext cx="27" cy="23"/>
            </a:xfrm>
            <a:custGeom>
              <a:avLst/>
              <a:gdLst>
                <a:gd name="T0" fmla="*/ 0 w 61"/>
                <a:gd name="T1" fmla="*/ 0 h 52"/>
                <a:gd name="T2" fmla="*/ 0 w 61"/>
                <a:gd name="T3" fmla="*/ 0 h 52"/>
                <a:gd name="T4" fmla="*/ 0 w 61"/>
                <a:gd name="T5" fmla="*/ 0 h 52"/>
                <a:gd name="T6" fmla="*/ 0 w 61"/>
                <a:gd name="T7" fmla="*/ 0 h 52"/>
                <a:gd name="T8" fmla="*/ 0 w 61"/>
                <a:gd name="T9" fmla="*/ 0 h 52"/>
                <a:gd name="T10" fmla="*/ 0 w 61"/>
                <a:gd name="T11" fmla="*/ 1 h 52"/>
                <a:gd name="T12" fmla="*/ 0 w 61"/>
                <a:gd name="T13" fmla="*/ 1 h 52"/>
                <a:gd name="T14" fmla="*/ 1 w 61"/>
                <a:gd name="T15" fmla="*/ 1 h 52"/>
                <a:gd name="T16" fmla="*/ 1 w 61"/>
                <a:gd name="T17" fmla="*/ 0 h 52"/>
                <a:gd name="T18" fmla="*/ 0 w 61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52"/>
                <a:gd name="T32" fmla="*/ 61 w 61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52">
                  <a:moveTo>
                    <a:pt x="36" y="8"/>
                  </a:moveTo>
                  <a:cubicBezTo>
                    <a:pt x="24" y="0"/>
                    <a:pt x="25" y="10"/>
                    <a:pt x="14" y="14"/>
                  </a:cubicBezTo>
                  <a:cubicBezTo>
                    <a:pt x="12" y="13"/>
                    <a:pt x="9" y="13"/>
                    <a:pt x="8" y="12"/>
                  </a:cubicBezTo>
                  <a:cubicBezTo>
                    <a:pt x="1" y="5"/>
                    <a:pt x="5" y="3"/>
                    <a:pt x="0" y="18"/>
                  </a:cubicBezTo>
                  <a:cubicBezTo>
                    <a:pt x="3" y="34"/>
                    <a:pt x="3" y="29"/>
                    <a:pt x="14" y="36"/>
                  </a:cubicBezTo>
                  <a:cubicBezTo>
                    <a:pt x="15" y="39"/>
                    <a:pt x="17" y="46"/>
                    <a:pt x="20" y="48"/>
                  </a:cubicBezTo>
                  <a:cubicBezTo>
                    <a:pt x="24" y="50"/>
                    <a:pt x="32" y="52"/>
                    <a:pt x="32" y="52"/>
                  </a:cubicBezTo>
                  <a:cubicBezTo>
                    <a:pt x="50" y="47"/>
                    <a:pt x="43" y="50"/>
                    <a:pt x="54" y="46"/>
                  </a:cubicBezTo>
                  <a:cubicBezTo>
                    <a:pt x="61" y="35"/>
                    <a:pt x="55" y="32"/>
                    <a:pt x="44" y="28"/>
                  </a:cubicBezTo>
                  <a:cubicBezTo>
                    <a:pt x="42" y="22"/>
                    <a:pt x="41" y="13"/>
                    <a:pt x="36" y="8"/>
                  </a:cubicBezTo>
                  <a:close/>
                </a:path>
              </a:pathLst>
            </a:custGeom>
            <a:solidFill>
              <a:srgbClr val="EDED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0" name="Freeform 604"/>
            <p:cNvSpPr>
              <a:spLocks/>
            </p:cNvSpPr>
            <p:nvPr/>
          </p:nvSpPr>
          <p:spPr bwMode="auto">
            <a:xfrm>
              <a:off x="4367" y="3607"/>
              <a:ext cx="29" cy="20"/>
            </a:xfrm>
            <a:custGeom>
              <a:avLst/>
              <a:gdLst>
                <a:gd name="T0" fmla="*/ 0 w 66"/>
                <a:gd name="T1" fmla="*/ 0 h 46"/>
                <a:gd name="T2" fmla="*/ 0 w 66"/>
                <a:gd name="T3" fmla="*/ 0 h 46"/>
                <a:gd name="T4" fmla="*/ 0 w 66"/>
                <a:gd name="T5" fmla="*/ 0 h 46"/>
                <a:gd name="T6" fmla="*/ 0 w 66"/>
                <a:gd name="T7" fmla="*/ 0 h 46"/>
                <a:gd name="T8" fmla="*/ 0 w 66"/>
                <a:gd name="T9" fmla="*/ 1 h 46"/>
                <a:gd name="T10" fmla="*/ 1 w 66"/>
                <a:gd name="T11" fmla="*/ 0 h 46"/>
                <a:gd name="T12" fmla="*/ 1 w 66"/>
                <a:gd name="T13" fmla="*/ 0 h 46"/>
                <a:gd name="T14" fmla="*/ 1 w 66"/>
                <a:gd name="T15" fmla="*/ 0 h 46"/>
                <a:gd name="T16" fmla="*/ 0 w 66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46"/>
                <a:gd name="T29" fmla="*/ 66 w 6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46">
                  <a:moveTo>
                    <a:pt x="34" y="1"/>
                  </a:moveTo>
                  <a:cubicBezTo>
                    <a:pt x="27" y="3"/>
                    <a:pt x="16" y="11"/>
                    <a:pt x="16" y="11"/>
                  </a:cubicBezTo>
                  <a:cubicBezTo>
                    <a:pt x="7" y="8"/>
                    <a:pt x="9" y="2"/>
                    <a:pt x="0" y="5"/>
                  </a:cubicBezTo>
                  <a:cubicBezTo>
                    <a:pt x="3" y="28"/>
                    <a:pt x="3" y="25"/>
                    <a:pt x="22" y="31"/>
                  </a:cubicBezTo>
                  <a:cubicBezTo>
                    <a:pt x="24" y="37"/>
                    <a:pt x="36" y="45"/>
                    <a:pt x="36" y="45"/>
                  </a:cubicBezTo>
                  <a:cubicBezTo>
                    <a:pt x="43" y="44"/>
                    <a:pt x="53" y="46"/>
                    <a:pt x="58" y="41"/>
                  </a:cubicBezTo>
                  <a:cubicBezTo>
                    <a:pt x="61" y="38"/>
                    <a:pt x="66" y="29"/>
                    <a:pt x="66" y="29"/>
                  </a:cubicBezTo>
                  <a:cubicBezTo>
                    <a:pt x="60" y="20"/>
                    <a:pt x="53" y="19"/>
                    <a:pt x="44" y="13"/>
                  </a:cubicBezTo>
                  <a:cubicBezTo>
                    <a:pt x="36" y="0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EDED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1" name="Freeform 605"/>
            <p:cNvSpPr>
              <a:spLocks/>
            </p:cNvSpPr>
            <p:nvPr/>
          </p:nvSpPr>
          <p:spPr bwMode="auto">
            <a:xfrm>
              <a:off x="4361" y="3382"/>
              <a:ext cx="15" cy="13"/>
            </a:xfrm>
            <a:custGeom>
              <a:avLst/>
              <a:gdLst>
                <a:gd name="T0" fmla="*/ 0 w 35"/>
                <a:gd name="T1" fmla="*/ 0 h 28"/>
                <a:gd name="T2" fmla="*/ 0 w 35"/>
                <a:gd name="T3" fmla="*/ 0 h 28"/>
                <a:gd name="T4" fmla="*/ 0 w 35"/>
                <a:gd name="T5" fmla="*/ 0 h 28"/>
                <a:gd name="T6" fmla="*/ 0 w 35"/>
                <a:gd name="T7" fmla="*/ 0 h 28"/>
                <a:gd name="T8" fmla="*/ 0 w 35"/>
                <a:gd name="T9" fmla="*/ 0 h 28"/>
                <a:gd name="T10" fmla="*/ 0 w 3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34" y="10"/>
                  </a:moveTo>
                  <a:cubicBezTo>
                    <a:pt x="31" y="0"/>
                    <a:pt x="27" y="5"/>
                    <a:pt x="20" y="10"/>
                  </a:cubicBezTo>
                  <a:cubicBezTo>
                    <a:pt x="11" y="7"/>
                    <a:pt x="7" y="9"/>
                    <a:pt x="0" y="14"/>
                  </a:cubicBezTo>
                  <a:cubicBezTo>
                    <a:pt x="2" y="25"/>
                    <a:pt x="3" y="28"/>
                    <a:pt x="14" y="24"/>
                  </a:cubicBezTo>
                  <a:cubicBezTo>
                    <a:pt x="19" y="8"/>
                    <a:pt x="19" y="15"/>
                    <a:pt x="30" y="22"/>
                  </a:cubicBezTo>
                  <a:cubicBezTo>
                    <a:pt x="35" y="14"/>
                    <a:pt x="34" y="18"/>
                    <a:pt x="34" y="10"/>
                  </a:cubicBezTo>
                  <a:close/>
                </a:path>
              </a:pathLst>
            </a:custGeom>
            <a:solidFill>
              <a:srgbClr val="C8A28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2" name="Freeform 606"/>
            <p:cNvSpPr>
              <a:spLocks/>
            </p:cNvSpPr>
            <p:nvPr/>
          </p:nvSpPr>
          <p:spPr bwMode="auto">
            <a:xfrm>
              <a:off x="4356" y="3402"/>
              <a:ext cx="16" cy="16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0 w 37"/>
                <a:gd name="T5" fmla="*/ 0 h 36"/>
                <a:gd name="T6" fmla="*/ 0 w 37"/>
                <a:gd name="T7" fmla="*/ 0 h 36"/>
                <a:gd name="T8" fmla="*/ 0 w 37"/>
                <a:gd name="T9" fmla="*/ 0 h 36"/>
                <a:gd name="T10" fmla="*/ 0 w 37"/>
                <a:gd name="T11" fmla="*/ 0 h 36"/>
                <a:gd name="T12" fmla="*/ 0 w 37"/>
                <a:gd name="T13" fmla="*/ 0 h 36"/>
                <a:gd name="T14" fmla="*/ 0 w 37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6"/>
                <a:gd name="T26" fmla="*/ 37 w 3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6">
                  <a:moveTo>
                    <a:pt x="34" y="8"/>
                  </a:moveTo>
                  <a:cubicBezTo>
                    <a:pt x="21" y="6"/>
                    <a:pt x="16" y="7"/>
                    <a:pt x="6" y="0"/>
                  </a:cubicBezTo>
                  <a:cubicBezTo>
                    <a:pt x="7" y="2"/>
                    <a:pt x="8" y="4"/>
                    <a:pt x="8" y="6"/>
                  </a:cubicBezTo>
                  <a:cubicBezTo>
                    <a:pt x="8" y="10"/>
                    <a:pt x="5" y="14"/>
                    <a:pt x="4" y="18"/>
                  </a:cubicBezTo>
                  <a:cubicBezTo>
                    <a:pt x="0" y="31"/>
                    <a:pt x="5" y="18"/>
                    <a:pt x="12" y="16"/>
                  </a:cubicBezTo>
                  <a:cubicBezTo>
                    <a:pt x="17" y="17"/>
                    <a:pt x="22" y="16"/>
                    <a:pt x="26" y="18"/>
                  </a:cubicBezTo>
                  <a:cubicBezTo>
                    <a:pt x="37" y="23"/>
                    <a:pt x="27" y="30"/>
                    <a:pt x="22" y="32"/>
                  </a:cubicBezTo>
                  <a:cubicBezTo>
                    <a:pt x="34" y="36"/>
                    <a:pt x="34" y="17"/>
                    <a:pt x="34" y="8"/>
                  </a:cubicBezTo>
                  <a:close/>
                </a:path>
              </a:pathLst>
            </a:custGeom>
            <a:solidFill>
              <a:srgbClr val="C8A28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3" name="Freeform 607"/>
            <p:cNvSpPr>
              <a:spLocks/>
            </p:cNvSpPr>
            <p:nvPr/>
          </p:nvSpPr>
          <p:spPr bwMode="auto">
            <a:xfrm>
              <a:off x="4366" y="3566"/>
              <a:ext cx="20" cy="12"/>
            </a:xfrm>
            <a:custGeom>
              <a:avLst/>
              <a:gdLst>
                <a:gd name="T0" fmla="*/ 1 w 44"/>
                <a:gd name="T1" fmla="*/ 0 h 28"/>
                <a:gd name="T2" fmla="*/ 0 w 44"/>
                <a:gd name="T3" fmla="*/ 0 h 28"/>
                <a:gd name="T4" fmla="*/ 0 w 44"/>
                <a:gd name="T5" fmla="*/ 0 h 28"/>
                <a:gd name="T6" fmla="*/ 0 w 44"/>
                <a:gd name="T7" fmla="*/ 0 h 28"/>
                <a:gd name="T8" fmla="*/ 0 w 44"/>
                <a:gd name="T9" fmla="*/ 0 h 28"/>
                <a:gd name="T10" fmla="*/ 0 w 44"/>
                <a:gd name="T11" fmla="*/ 0 h 28"/>
                <a:gd name="T12" fmla="*/ 1 w 4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44" y="0"/>
                  </a:moveTo>
                  <a:cubicBezTo>
                    <a:pt x="31" y="3"/>
                    <a:pt x="19" y="4"/>
                    <a:pt x="6" y="6"/>
                  </a:cubicBezTo>
                  <a:cubicBezTo>
                    <a:pt x="5" y="11"/>
                    <a:pt x="5" y="17"/>
                    <a:pt x="4" y="22"/>
                  </a:cubicBezTo>
                  <a:cubicBezTo>
                    <a:pt x="4" y="24"/>
                    <a:pt x="0" y="28"/>
                    <a:pt x="2" y="28"/>
                  </a:cubicBezTo>
                  <a:cubicBezTo>
                    <a:pt x="4" y="28"/>
                    <a:pt x="10" y="14"/>
                    <a:pt x="14" y="12"/>
                  </a:cubicBezTo>
                  <a:cubicBezTo>
                    <a:pt x="20" y="9"/>
                    <a:pt x="26" y="8"/>
                    <a:pt x="32" y="6"/>
                  </a:cubicBezTo>
                  <a:cubicBezTo>
                    <a:pt x="36" y="5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C8A28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4" name="Freeform 608"/>
            <p:cNvSpPr>
              <a:spLocks/>
            </p:cNvSpPr>
            <p:nvPr/>
          </p:nvSpPr>
          <p:spPr bwMode="auto">
            <a:xfrm>
              <a:off x="4337" y="3569"/>
              <a:ext cx="23" cy="12"/>
            </a:xfrm>
            <a:custGeom>
              <a:avLst/>
              <a:gdLst>
                <a:gd name="T0" fmla="*/ 1 w 52"/>
                <a:gd name="T1" fmla="*/ 0 h 26"/>
                <a:gd name="T2" fmla="*/ 0 w 52"/>
                <a:gd name="T3" fmla="*/ 0 h 26"/>
                <a:gd name="T4" fmla="*/ 0 w 52"/>
                <a:gd name="T5" fmla="*/ 0 h 26"/>
                <a:gd name="T6" fmla="*/ 0 w 52"/>
                <a:gd name="T7" fmla="*/ 0 h 26"/>
                <a:gd name="T8" fmla="*/ 0 w 52"/>
                <a:gd name="T9" fmla="*/ 0 h 26"/>
                <a:gd name="T10" fmla="*/ 1 w 52"/>
                <a:gd name="T11" fmla="*/ 0 h 26"/>
                <a:gd name="T12" fmla="*/ 1 w 52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26"/>
                <a:gd name="T23" fmla="*/ 52 w 5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26">
                  <a:moveTo>
                    <a:pt x="45" y="6"/>
                  </a:moveTo>
                  <a:cubicBezTo>
                    <a:pt x="39" y="4"/>
                    <a:pt x="27" y="0"/>
                    <a:pt x="27" y="0"/>
                  </a:cubicBezTo>
                  <a:cubicBezTo>
                    <a:pt x="5" y="2"/>
                    <a:pt x="7" y="1"/>
                    <a:pt x="1" y="20"/>
                  </a:cubicBezTo>
                  <a:cubicBezTo>
                    <a:pt x="0" y="22"/>
                    <a:pt x="1" y="15"/>
                    <a:pt x="3" y="14"/>
                  </a:cubicBezTo>
                  <a:cubicBezTo>
                    <a:pt x="7" y="11"/>
                    <a:pt x="15" y="6"/>
                    <a:pt x="15" y="6"/>
                  </a:cubicBezTo>
                  <a:cubicBezTo>
                    <a:pt x="31" y="8"/>
                    <a:pt x="34" y="12"/>
                    <a:pt x="39" y="26"/>
                  </a:cubicBezTo>
                  <a:cubicBezTo>
                    <a:pt x="43" y="20"/>
                    <a:pt x="52" y="9"/>
                    <a:pt x="45" y="6"/>
                  </a:cubicBezTo>
                  <a:close/>
                </a:path>
              </a:pathLst>
            </a:custGeom>
            <a:solidFill>
              <a:srgbClr val="C8A28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5" name="Freeform 609"/>
            <p:cNvSpPr>
              <a:spLocks/>
            </p:cNvSpPr>
            <p:nvPr/>
          </p:nvSpPr>
          <p:spPr bwMode="auto">
            <a:xfrm>
              <a:off x="4334" y="3622"/>
              <a:ext cx="26" cy="19"/>
            </a:xfrm>
            <a:custGeom>
              <a:avLst/>
              <a:gdLst>
                <a:gd name="T0" fmla="*/ 0 w 59"/>
                <a:gd name="T1" fmla="*/ 0 h 43"/>
                <a:gd name="T2" fmla="*/ 0 w 59"/>
                <a:gd name="T3" fmla="*/ 0 h 43"/>
                <a:gd name="T4" fmla="*/ 0 w 59"/>
                <a:gd name="T5" fmla="*/ 0 h 43"/>
                <a:gd name="T6" fmla="*/ 1 w 59"/>
                <a:gd name="T7" fmla="*/ 0 h 43"/>
                <a:gd name="T8" fmla="*/ 1 w 59"/>
                <a:gd name="T9" fmla="*/ 0 h 43"/>
                <a:gd name="T10" fmla="*/ 1 w 59"/>
                <a:gd name="T11" fmla="*/ 1 h 43"/>
                <a:gd name="T12" fmla="*/ 0 w 59"/>
                <a:gd name="T13" fmla="*/ 0 h 43"/>
                <a:gd name="T14" fmla="*/ 0 w 59"/>
                <a:gd name="T15" fmla="*/ 0 h 43"/>
                <a:gd name="T16" fmla="*/ 0 w 59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3"/>
                <a:gd name="T29" fmla="*/ 59 w 59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3">
                  <a:moveTo>
                    <a:pt x="6" y="0"/>
                  </a:moveTo>
                  <a:cubicBezTo>
                    <a:pt x="10" y="11"/>
                    <a:pt x="4" y="15"/>
                    <a:pt x="18" y="20"/>
                  </a:cubicBezTo>
                  <a:cubicBezTo>
                    <a:pt x="27" y="34"/>
                    <a:pt x="22" y="29"/>
                    <a:pt x="32" y="36"/>
                  </a:cubicBezTo>
                  <a:cubicBezTo>
                    <a:pt x="40" y="35"/>
                    <a:pt x="56" y="30"/>
                    <a:pt x="56" y="30"/>
                  </a:cubicBezTo>
                  <a:cubicBezTo>
                    <a:pt x="57" y="32"/>
                    <a:pt x="59" y="35"/>
                    <a:pt x="58" y="36"/>
                  </a:cubicBezTo>
                  <a:cubicBezTo>
                    <a:pt x="54" y="40"/>
                    <a:pt x="40" y="42"/>
                    <a:pt x="40" y="42"/>
                  </a:cubicBezTo>
                  <a:cubicBezTo>
                    <a:pt x="37" y="42"/>
                    <a:pt x="20" y="43"/>
                    <a:pt x="16" y="36"/>
                  </a:cubicBezTo>
                  <a:cubicBezTo>
                    <a:pt x="6" y="20"/>
                    <a:pt x="19" y="26"/>
                    <a:pt x="6" y="22"/>
                  </a:cubicBezTo>
                  <a:cubicBezTo>
                    <a:pt x="0" y="14"/>
                    <a:pt x="4" y="9"/>
                    <a:pt x="6" y="0"/>
                  </a:cubicBezTo>
                  <a:close/>
                </a:path>
              </a:pathLst>
            </a:custGeom>
            <a:solidFill>
              <a:srgbClr val="B9AC8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66" name="Freeform 610"/>
            <p:cNvSpPr>
              <a:spLocks/>
            </p:cNvSpPr>
            <p:nvPr/>
          </p:nvSpPr>
          <p:spPr bwMode="auto">
            <a:xfrm>
              <a:off x="4366" y="3612"/>
              <a:ext cx="28" cy="16"/>
            </a:xfrm>
            <a:custGeom>
              <a:avLst/>
              <a:gdLst>
                <a:gd name="T0" fmla="*/ 0 w 64"/>
                <a:gd name="T1" fmla="*/ 0 h 38"/>
                <a:gd name="T2" fmla="*/ 0 w 64"/>
                <a:gd name="T3" fmla="*/ 0 h 38"/>
                <a:gd name="T4" fmla="*/ 0 w 64"/>
                <a:gd name="T5" fmla="*/ 0 h 38"/>
                <a:gd name="T6" fmla="*/ 1 w 64"/>
                <a:gd name="T7" fmla="*/ 0 h 38"/>
                <a:gd name="T8" fmla="*/ 1 w 64"/>
                <a:gd name="T9" fmla="*/ 0 h 38"/>
                <a:gd name="T10" fmla="*/ 1 w 64"/>
                <a:gd name="T11" fmla="*/ 0 h 38"/>
                <a:gd name="T12" fmla="*/ 0 w 64"/>
                <a:gd name="T13" fmla="*/ 0 h 38"/>
                <a:gd name="T14" fmla="*/ 0 w 64"/>
                <a:gd name="T15" fmla="*/ 0 h 38"/>
                <a:gd name="T16" fmla="*/ 0 w 64"/>
                <a:gd name="T17" fmla="*/ 0 h 38"/>
                <a:gd name="T18" fmla="*/ 0 w 64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38"/>
                <a:gd name="T32" fmla="*/ 64 w 64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38">
                  <a:moveTo>
                    <a:pt x="2" y="0"/>
                  </a:moveTo>
                  <a:cubicBezTo>
                    <a:pt x="6" y="11"/>
                    <a:pt x="2" y="5"/>
                    <a:pt x="16" y="14"/>
                  </a:cubicBezTo>
                  <a:cubicBezTo>
                    <a:pt x="20" y="17"/>
                    <a:pt x="28" y="22"/>
                    <a:pt x="28" y="22"/>
                  </a:cubicBezTo>
                  <a:cubicBezTo>
                    <a:pt x="31" y="27"/>
                    <a:pt x="44" y="32"/>
                    <a:pt x="44" y="32"/>
                  </a:cubicBezTo>
                  <a:cubicBezTo>
                    <a:pt x="55" y="30"/>
                    <a:pt x="58" y="29"/>
                    <a:pt x="64" y="20"/>
                  </a:cubicBezTo>
                  <a:cubicBezTo>
                    <a:pt x="62" y="30"/>
                    <a:pt x="63" y="35"/>
                    <a:pt x="54" y="38"/>
                  </a:cubicBezTo>
                  <a:cubicBezTo>
                    <a:pt x="40" y="36"/>
                    <a:pt x="35" y="37"/>
                    <a:pt x="24" y="30"/>
                  </a:cubicBezTo>
                  <a:cubicBezTo>
                    <a:pt x="20" y="25"/>
                    <a:pt x="20" y="23"/>
                    <a:pt x="14" y="20"/>
                  </a:cubicBezTo>
                  <a:cubicBezTo>
                    <a:pt x="10" y="18"/>
                    <a:pt x="2" y="16"/>
                    <a:pt x="2" y="16"/>
                  </a:cubicBezTo>
                  <a:cubicBezTo>
                    <a:pt x="0" y="9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B9AC8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</p:grpSp>
      <p:sp>
        <p:nvSpPr>
          <p:cNvPr id="14364" name="Freeform 611"/>
          <p:cNvSpPr>
            <a:spLocks/>
          </p:cNvSpPr>
          <p:nvPr/>
        </p:nvSpPr>
        <p:spPr bwMode="gray">
          <a:xfrm>
            <a:off x="5903913" y="2963863"/>
            <a:ext cx="484187" cy="206375"/>
          </a:xfrm>
          <a:custGeom>
            <a:avLst/>
            <a:gdLst>
              <a:gd name="T0" fmla="*/ 0 w 451"/>
              <a:gd name="T1" fmla="*/ 2147483647 h 198"/>
              <a:gd name="T2" fmla="*/ 2147483647 w 451"/>
              <a:gd name="T3" fmla="*/ 2147483647 h 198"/>
              <a:gd name="T4" fmla="*/ 2147483647 w 451"/>
              <a:gd name="T5" fmla="*/ 2147483647 h 198"/>
              <a:gd name="T6" fmla="*/ 2147483647 w 451"/>
              <a:gd name="T7" fmla="*/ 2147483647 h 198"/>
              <a:gd name="T8" fmla="*/ 2147483647 w 451"/>
              <a:gd name="T9" fmla="*/ 2147483647 h 198"/>
              <a:gd name="T10" fmla="*/ 2147483647 w 451"/>
              <a:gd name="T11" fmla="*/ 2147483647 h 198"/>
              <a:gd name="T12" fmla="*/ 2147483647 w 451"/>
              <a:gd name="T13" fmla="*/ 2147483647 h 198"/>
              <a:gd name="T14" fmla="*/ 2147483647 w 451"/>
              <a:gd name="T15" fmla="*/ 0 h 198"/>
              <a:gd name="T16" fmla="*/ 2147483647 w 451"/>
              <a:gd name="T17" fmla="*/ 2147483647 h 198"/>
              <a:gd name="T18" fmla="*/ 0 w 451"/>
              <a:gd name="T19" fmla="*/ 2147483647 h 1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1"/>
              <a:gd name="T31" fmla="*/ 0 h 198"/>
              <a:gd name="T32" fmla="*/ 451 w 451"/>
              <a:gd name="T33" fmla="*/ 198 h 1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1" h="198">
                <a:moveTo>
                  <a:pt x="0" y="150"/>
                </a:moveTo>
                <a:lnTo>
                  <a:pt x="92" y="182"/>
                </a:lnTo>
                <a:lnTo>
                  <a:pt x="130" y="198"/>
                </a:lnTo>
                <a:lnTo>
                  <a:pt x="134" y="174"/>
                </a:lnTo>
                <a:lnTo>
                  <a:pt x="399" y="99"/>
                </a:lnTo>
                <a:lnTo>
                  <a:pt x="448" y="82"/>
                </a:lnTo>
                <a:lnTo>
                  <a:pt x="451" y="34"/>
                </a:lnTo>
                <a:lnTo>
                  <a:pt x="349" y="0"/>
                </a:lnTo>
                <a:lnTo>
                  <a:pt x="280" y="79"/>
                </a:lnTo>
                <a:lnTo>
                  <a:pt x="0" y="150"/>
                </a:lnTo>
                <a:close/>
              </a:path>
            </a:pathLst>
          </a:custGeom>
          <a:solidFill>
            <a:srgbClr val="A79A6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 dirty="0"/>
          </a:p>
        </p:txBody>
      </p:sp>
      <p:grpSp>
        <p:nvGrpSpPr>
          <p:cNvPr id="99845" name="Group 612"/>
          <p:cNvGrpSpPr>
            <a:grpSpLocks/>
          </p:cNvGrpSpPr>
          <p:nvPr/>
        </p:nvGrpSpPr>
        <p:grpSpPr bwMode="auto">
          <a:xfrm rot="-273237">
            <a:off x="5907088" y="2776538"/>
            <a:ext cx="468312" cy="334962"/>
            <a:chOff x="4097" y="1808"/>
            <a:chExt cx="665" cy="474"/>
          </a:xfrm>
        </p:grpSpPr>
        <p:sp>
          <p:nvSpPr>
            <p:cNvPr id="15912" name="Freeform 613"/>
            <p:cNvSpPr>
              <a:spLocks/>
            </p:cNvSpPr>
            <p:nvPr/>
          </p:nvSpPr>
          <p:spPr bwMode="auto">
            <a:xfrm>
              <a:off x="4644" y="1968"/>
              <a:ext cx="110" cy="38"/>
            </a:xfrm>
            <a:custGeom>
              <a:avLst/>
              <a:gdLst>
                <a:gd name="T0" fmla="*/ 12 w 110"/>
                <a:gd name="T1" fmla="*/ 0 h 38"/>
                <a:gd name="T2" fmla="*/ 56 w 110"/>
                <a:gd name="T3" fmla="*/ 8 h 38"/>
                <a:gd name="T4" fmla="*/ 106 w 110"/>
                <a:gd name="T5" fmla="*/ 20 h 38"/>
                <a:gd name="T6" fmla="*/ 98 w 110"/>
                <a:gd name="T7" fmla="*/ 38 h 38"/>
                <a:gd name="T8" fmla="*/ 0 w 110"/>
                <a:gd name="T9" fmla="*/ 12 h 38"/>
                <a:gd name="T10" fmla="*/ 12 w 11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38"/>
                <a:gd name="T20" fmla="*/ 110 w 11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38">
                  <a:moveTo>
                    <a:pt x="12" y="0"/>
                  </a:moveTo>
                  <a:cubicBezTo>
                    <a:pt x="25" y="1"/>
                    <a:pt x="44" y="2"/>
                    <a:pt x="56" y="8"/>
                  </a:cubicBezTo>
                  <a:cubicBezTo>
                    <a:pt x="73" y="12"/>
                    <a:pt x="91" y="12"/>
                    <a:pt x="106" y="20"/>
                  </a:cubicBezTo>
                  <a:cubicBezTo>
                    <a:pt x="110" y="22"/>
                    <a:pt x="103" y="38"/>
                    <a:pt x="98" y="38"/>
                  </a:cubicBez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726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3" name="Freeform 614"/>
            <p:cNvSpPr>
              <a:spLocks/>
            </p:cNvSpPr>
            <p:nvPr/>
          </p:nvSpPr>
          <p:spPr bwMode="auto">
            <a:xfrm>
              <a:off x="4702" y="1914"/>
              <a:ext cx="60" cy="278"/>
            </a:xfrm>
            <a:custGeom>
              <a:avLst/>
              <a:gdLst>
                <a:gd name="T0" fmla="*/ 2 w 60"/>
                <a:gd name="T1" fmla="*/ 0 h 278"/>
                <a:gd name="T2" fmla="*/ 54 w 60"/>
                <a:gd name="T3" fmla="*/ 18 h 278"/>
                <a:gd name="T4" fmla="*/ 60 w 60"/>
                <a:gd name="T5" fmla="*/ 48 h 278"/>
                <a:gd name="T6" fmla="*/ 46 w 60"/>
                <a:gd name="T7" fmla="*/ 254 h 278"/>
                <a:gd name="T8" fmla="*/ 36 w 60"/>
                <a:gd name="T9" fmla="*/ 278 h 278"/>
                <a:gd name="T10" fmla="*/ 30 w 60"/>
                <a:gd name="T11" fmla="*/ 260 h 278"/>
                <a:gd name="T12" fmla="*/ 26 w 60"/>
                <a:gd name="T13" fmla="*/ 252 h 278"/>
                <a:gd name="T14" fmla="*/ 40 w 60"/>
                <a:gd name="T15" fmla="*/ 52 h 278"/>
                <a:gd name="T16" fmla="*/ 0 w 60"/>
                <a:gd name="T17" fmla="*/ 20 h 278"/>
                <a:gd name="T18" fmla="*/ 2 w 60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78"/>
                <a:gd name="T32" fmla="*/ 60 w 60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78">
                  <a:moveTo>
                    <a:pt x="2" y="0"/>
                  </a:moveTo>
                  <a:cubicBezTo>
                    <a:pt x="19" y="3"/>
                    <a:pt x="40" y="8"/>
                    <a:pt x="54" y="18"/>
                  </a:cubicBezTo>
                  <a:cubicBezTo>
                    <a:pt x="58" y="31"/>
                    <a:pt x="60" y="35"/>
                    <a:pt x="60" y="48"/>
                  </a:cubicBezTo>
                  <a:cubicBezTo>
                    <a:pt x="55" y="117"/>
                    <a:pt x="50" y="185"/>
                    <a:pt x="46" y="254"/>
                  </a:cubicBezTo>
                  <a:cubicBezTo>
                    <a:pt x="45" y="266"/>
                    <a:pt x="48" y="270"/>
                    <a:pt x="36" y="278"/>
                  </a:cubicBezTo>
                  <a:cubicBezTo>
                    <a:pt x="23" y="275"/>
                    <a:pt x="17" y="269"/>
                    <a:pt x="30" y="260"/>
                  </a:cubicBezTo>
                  <a:cubicBezTo>
                    <a:pt x="23" y="255"/>
                    <a:pt x="23" y="258"/>
                    <a:pt x="26" y="252"/>
                  </a:cubicBezTo>
                  <a:cubicBezTo>
                    <a:pt x="31" y="185"/>
                    <a:pt x="36" y="119"/>
                    <a:pt x="40" y="52"/>
                  </a:cubicBezTo>
                  <a:cubicBezTo>
                    <a:pt x="36" y="16"/>
                    <a:pt x="6" y="29"/>
                    <a:pt x="0" y="2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F726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4" name="Freeform 615"/>
            <p:cNvSpPr>
              <a:spLocks/>
            </p:cNvSpPr>
            <p:nvPr/>
          </p:nvSpPr>
          <p:spPr bwMode="auto">
            <a:xfrm>
              <a:off x="4308" y="2013"/>
              <a:ext cx="446" cy="107"/>
            </a:xfrm>
            <a:custGeom>
              <a:avLst/>
              <a:gdLst>
                <a:gd name="T0" fmla="*/ 300 w 446"/>
                <a:gd name="T1" fmla="*/ 3 h 107"/>
                <a:gd name="T2" fmla="*/ 338 w 446"/>
                <a:gd name="T3" fmla="*/ 3 h 107"/>
                <a:gd name="T4" fmla="*/ 424 w 446"/>
                <a:gd name="T5" fmla="*/ 39 h 107"/>
                <a:gd name="T6" fmla="*/ 0 w 446"/>
                <a:gd name="T7" fmla="*/ 107 h 107"/>
                <a:gd name="T8" fmla="*/ 0 w 446"/>
                <a:gd name="T9" fmla="*/ 83 h 107"/>
                <a:gd name="T10" fmla="*/ 300 w 446"/>
                <a:gd name="T11" fmla="*/ 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07"/>
                <a:gd name="T20" fmla="*/ 446 w 446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07">
                  <a:moveTo>
                    <a:pt x="300" y="3"/>
                  </a:moveTo>
                  <a:cubicBezTo>
                    <a:pt x="313" y="0"/>
                    <a:pt x="325" y="3"/>
                    <a:pt x="338" y="3"/>
                  </a:cubicBezTo>
                  <a:cubicBezTo>
                    <a:pt x="368" y="12"/>
                    <a:pt x="446" y="17"/>
                    <a:pt x="424" y="39"/>
                  </a:cubicBezTo>
                  <a:lnTo>
                    <a:pt x="0" y="107"/>
                  </a:lnTo>
                  <a:lnTo>
                    <a:pt x="0" y="83"/>
                  </a:lnTo>
                  <a:lnTo>
                    <a:pt x="300" y="3"/>
                  </a:lnTo>
                  <a:close/>
                </a:path>
              </a:pathLst>
            </a:custGeom>
            <a:solidFill>
              <a:srgbClr val="86837A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5" name="Freeform 616"/>
            <p:cNvSpPr>
              <a:spLocks/>
            </p:cNvSpPr>
            <p:nvPr/>
          </p:nvSpPr>
          <p:spPr bwMode="auto">
            <a:xfrm>
              <a:off x="4406" y="1820"/>
              <a:ext cx="334" cy="246"/>
            </a:xfrm>
            <a:custGeom>
              <a:avLst/>
              <a:gdLst>
                <a:gd name="T0" fmla="*/ 0 w 334"/>
                <a:gd name="T1" fmla="*/ 138 h 246"/>
                <a:gd name="T2" fmla="*/ 32 w 334"/>
                <a:gd name="T3" fmla="*/ 130 h 246"/>
                <a:gd name="T4" fmla="*/ 60 w 334"/>
                <a:gd name="T5" fmla="*/ 110 h 246"/>
                <a:gd name="T6" fmla="*/ 128 w 334"/>
                <a:gd name="T7" fmla="*/ 24 h 246"/>
                <a:gd name="T8" fmla="*/ 158 w 334"/>
                <a:gd name="T9" fmla="*/ 6 h 246"/>
                <a:gd name="T10" fmla="*/ 316 w 334"/>
                <a:gd name="T11" fmla="*/ 58 h 246"/>
                <a:gd name="T12" fmla="*/ 334 w 334"/>
                <a:gd name="T13" fmla="*/ 82 h 246"/>
                <a:gd name="T14" fmla="*/ 332 w 334"/>
                <a:gd name="T15" fmla="*/ 96 h 246"/>
                <a:gd name="T16" fmla="*/ 218 w 334"/>
                <a:gd name="T17" fmla="*/ 246 h 246"/>
                <a:gd name="T18" fmla="*/ 178 w 334"/>
                <a:gd name="T19" fmla="*/ 240 h 246"/>
                <a:gd name="T20" fmla="*/ 10 w 334"/>
                <a:gd name="T21" fmla="*/ 148 h 246"/>
                <a:gd name="T22" fmla="*/ 0 w 334"/>
                <a:gd name="T23" fmla="*/ 13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4"/>
                <a:gd name="T37" fmla="*/ 0 h 246"/>
                <a:gd name="T38" fmla="*/ 334 w 33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4" h="246">
                  <a:moveTo>
                    <a:pt x="0" y="138"/>
                  </a:moveTo>
                  <a:cubicBezTo>
                    <a:pt x="11" y="136"/>
                    <a:pt x="21" y="134"/>
                    <a:pt x="32" y="130"/>
                  </a:cubicBezTo>
                  <a:cubicBezTo>
                    <a:pt x="36" y="124"/>
                    <a:pt x="60" y="111"/>
                    <a:pt x="60" y="110"/>
                  </a:cubicBezTo>
                  <a:cubicBezTo>
                    <a:pt x="65" y="103"/>
                    <a:pt x="104" y="40"/>
                    <a:pt x="128" y="24"/>
                  </a:cubicBezTo>
                  <a:cubicBezTo>
                    <a:pt x="132" y="18"/>
                    <a:pt x="151" y="9"/>
                    <a:pt x="158" y="6"/>
                  </a:cubicBezTo>
                  <a:cubicBezTo>
                    <a:pt x="192" y="0"/>
                    <a:pt x="287" y="45"/>
                    <a:pt x="316" y="58"/>
                  </a:cubicBezTo>
                  <a:cubicBezTo>
                    <a:pt x="325" y="72"/>
                    <a:pt x="330" y="71"/>
                    <a:pt x="334" y="82"/>
                  </a:cubicBezTo>
                  <a:cubicBezTo>
                    <a:pt x="332" y="92"/>
                    <a:pt x="332" y="87"/>
                    <a:pt x="332" y="96"/>
                  </a:cubicBezTo>
                  <a:cubicBezTo>
                    <a:pt x="324" y="108"/>
                    <a:pt x="269" y="229"/>
                    <a:pt x="218" y="246"/>
                  </a:cubicBezTo>
                  <a:cubicBezTo>
                    <a:pt x="206" y="245"/>
                    <a:pt x="190" y="240"/>
                    <a:pt x="178" y="240"/>
                  </a:cubicBezTo>
                  <a:lnTo>
                    <a:pt x="10" y="14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E7E8E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6" name="Freeform 617"/>
            <p:cNvSpPr>
              <a:spLocks/>
            </p:cNvSpPr>
            <p:nvPr/>
          </p:nvSpPr>
          <p:spPr bwMode="auto">
            <a:xfrm>
              <a:off x="4460" y="1833"/>
              <a:ext cx="248" cy="169"/>
            </a:xfrm>
            <a:custGeom>
              <a:avLst/>
              <a:gdLst>
                <a:gd name="T0" fmla="*/ 120 w 248"/>
                <a:gd name="T1" fmla="*/ 1 h 169"/>
                <a:gd name="T2" fmla="*/ 68 w 248"/>
                <a:gd name="T3" fmla="*/ 11 h 169"/>
                <a:gd name="T4" fmla="*/ 38 w 248"/>
                <a:gd name="T5" fmla="*/ 57 h 169"/>
                <a:gd name="T6" fmla="*/ 4 w 248"/>
                <a:gd name="T7" fmla="*/ 101 h 169"/>
                <a:gd name="T8" fmla="*/ 0 w 248"/>
                <a:gd name="T9" fmla="*/ 107 h 169"/>
                <a:gd name="T10" fmla="*/ 12 w 248"/>
                <a:gd name="T11" fmla="*/ 113 h 169"/>
                <a:gd name="T12" fmla="*/ 46 w 248"/>
                <a:gd name="T13" fmla="*/ 125 h 169"/>
                <a:gd name="T14" fmla="*/ 64 w 248"/>
                <a:gd name="T15" fmla="*/ 137 h 169"/>
                <a:gd name="T16" fmla="*/ 130 w 248"/>
                <a:gd name="T17" fmla="*/ 155 h 169"/>
                <a:gd name="T18" fmla="*/ 168 w 248"/>
                <a:gd name="T19" fmla="*/ 165 h 169"/>
                <a:gd name="T20" fmla="*/ 180 w 248"/>
                <a:gd name="T21" fmla="*/ 169 h 169"/>
                <a:gd name="T22" fmla="*/ 190 w 248"/>
                <a:gd name="T23" fmla="*/ 147 h 169"/>
                <a:gd name="T24" fmla="*/ 224 w 248"/>
                <a:gd name="T25" fmla="*/ 81 h 169"/>
                <a:gd name="T26" fmla="*/ 244 w 248"/>
                <a:gd name="T27" fmla="*/ 51 h 169"/>
                <a:gd name="T28" fmla="*/ 248 w 248"/>
                <a:gd name="T29" fmla="*/ 39 h 169"/>
                <a:gd name="T30" fmla="*/ 178 w 248"/>
                <a:gd name="T31" fmla="*/ 17 h 169"/>
                <a:gd name="T32" fmla="*/ 120 w 248"/>
                <a:gd name="T33" fmla="*/ 1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8"/>
                <a:gd name="T52" fmla="*/ 0 h 169"/>
                <a:gd name="T53" fmla="*/ 248 w 248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8" h="169">
                  <a:moveTo>
                    <a:pt x="120" y="1"/>
                  </a:moveTo>
                  <a:cubicBezTo>
                    <a:pt x="99" y="2"/>
                    <a:pt x="84" y="0"/>
                    <a:pt x="68" y="11"/>
                  </a:cubicBezTo>
                  <a:cubicBezTo>
                    <a:pt x="60" y="23"/>
                    <a:pt x="49" y="49"/>
                    <a:pt x="38" y="57"/>
                  </a:cubicBezTo>
                  <a:cubicBezTo>
                    <a:pt x="29" y="71"/>
                    <a:pt x="21" y="95"/>
                    <a:pt x="4" y="101"/>
                  </a:cubicBezTo>
                  <a:cubicBezTo>
                    <a:pt x="3" y="103"/>
                    <a:pt x="0" y="105"/>
                    <a:pt x="0" y="107"/>
                  </a:cubicBezTo>
                  <a:cubicBezTo>
                    <a:pt x="1" y="110"/>
                    <a:pt x="10" y="112"/>
                    <a:pt x="12" y="113"/>
                  </a:cubicBezTo>
                  <a:cubicBezTo>
                    <a:pt x="23" y="119"/>
                    <a:pt x="34" y="122"/>
                    <a:pt x="46" y="125"/>
                  </a:cubicBezTo>
                  <a:cubicBezTo>
                    <a:pt x="55" y="127"/>
                    <a:pt x="57" y="133"/>
                    <a:pt x="64" y="137"/>
                  </a:cubicBezTo>
                  <a:cubicBezTo>
                    <a:pt x="83" y="147"/>
                    <a:pt x="110" y="150"/>
                    <a:pt x="130" y="155"/>
                  </a:cubicBezTo>
                  <a:cubicBezTo>
                    <a:pt x="143" y="158"/>
                    <a:pt x="155" y="161"/>
                    <a:pt x="168" y="165"/>
                  </a:cubicBezTo>
                  <a:cubicBezTo>
                    <a:pt x="172" y="166"/>
                    <a:pt x="180" y="169"/>
                    <a:pt x="180" y="169"/>
                  </a:cubicBezTo>
                  <a:cubicBezTo>
                    <a:pt x="174" y="160"/>
                    <a:pt x="183" y="157"/>
                    <a:pt x="190" y="147"/>
                  </a:cubicBezTo>
                  <a:cubicBezTo>
                    <a:pt x="204" y="126"/>
                    <a:pt x="210" y="102"/>
                    <a:pt x="224" y="81"/>
                  </a:cubicBezTo>
                  <a:cubicBezTo>
                    <a:pt x="231" y="71"/>
                    <a:pt x="237" y="61"/>
                    <a:pt x="244" y="51"/>
                  </a:cubicBezTo>
                  <a:cubicBezTo>
                    <a:pt x="246" y="47"/>
                    <a:pt x="248" y="39"/>
                    <a:pt x="248" y="39"/>
                  </a:cubicBezTo>
                  <a:cubicBezTo>
                    <a:pt x="228" y="26"/>
                    <a:pt x="201" y="23"/>
                    <a:pt x="178" y="17"/>
                  </a:cubicBezTo>
                  <a:cubicBezTo>
                    <a:pt x="158" y="12"/>
                    <a:pt x="141" y="4"/>
                    <a:pt x="120" y="1"/>
                  </a:cubicBezTo>
                  <a:close/>
                </a:path>
              </a:pathLst>
            </a:custGeom>
            <a:solidFill>
              <a:srgbClr val="E7E7E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7" name="Freeform 618"/>
            <p:cNvSpPr>
              <a:spLocks/>
            </p:cNvSpPr>
            <p:nvPr/>
          </p:nvSpPr>
          <p:spPr bwMode="auto">
            <a:xfrm>
              <a:off x="4516" y="1820"/>
              <a:ext cx="179" cy="138"/>
            </a:xfrm>
            <a:custGeom>
              <a:avLst/>
              <a:gdLst>
                <a:gd name="T0" fmla="*/ 84 w 179"/>
                <a:gd name="T1" fmla="*/ 8 h 138"/>
                <a:gd name="T2" fmla="*/ 78 w 179"/>
                <a:gd name="T3" fmla="*/ 6 h 138"/>
                <a:gd name="T4" fmla="*/ 70 w 179"/>
                <a:gd name="T5" fmla="*/ 4 h 138"/>
                <a:gd name="T6" fmla="*/ 58 w 179"/>
                <a:gd name="T7" fmla="*/ 0 h 138"/>
                <a:gd name="T8" fmla="*/ 34 w 179"/>
                <a:gd name="T9" fmla="*/ 14 h 138"/>
                <a:gd name="T10" fmla="*/ 8 w 179"/>
                <a:gd name="T11" fmla="*/ 56 h 138"/>
                <a:gd name="T12" fmla="*/ 2 w 179"/>
                <a:gd name="T13" fmla="*/ 74 h 138"/>
                <a:gd name="T14" fmla="*/ 0 w 179"/>
                <a:gd name="T15" fmla="*/ 80 h 138"/>
                <a:gd name="T16" fmla="*/ 2 w 179"/>
                <a:gd name="T17" fmla="*/ 90 h 138"/>
                <a:gd name="T18" fmla="*/ 24 w 179"/>
                <a:gd name="T19" fmla="*/ 96 h 138"/>
                <a:gd name="T20" fmla="*/ 78 w 179"/>
                <a:gd name="T21" fmla="*/ 126 h 138"/>
                <a:gd name="T22" fmla="*/ 106 w 179"/>
                <a:gd name="T23" fmla="*/ 134 h 138"/>
                <a:gd name="T24" fmla="*/ 118 w 179"/>
                <a:gd name="T25" fmla="*/ 138 h 138"/>
                <a:gd name="T26" fmla="*/ 136 w 179"/>
                <a:gd name="T27" fmla="*/ 130 h 138"/>
                <a:gd name="T28" fmla="*/ 150 w 179"/>
                <a:gd name="T29" fmla="*/ 116 h 138"/>
                <a:gd name="T30" fmla="*/ 170 w 179"/>
                <a:gd name="T31" fmla="*/ 86 h 138"/>
                <a:gd name="T32" fmla="*/ 174 w 179"/>
                <a:gd name="T33" fmla="*/ 74 h 138"/>
                <a:gd name="T34" fmla="*/ 174 w 179"/>
                <a:gd name="T35" fmla="*/ 36 h 138"/>
                <a:gd name="T36" fmla="*/ 154 w 179"/>
                <a:gd name="T37" fmla="*/ 24 h 138"/>
                <a:gd name="T38" fmla="*/ 84 w 179"/>
                <a:gd name="T39" fmla="*/ 8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9"/>
                <a:gd name="T61" fmla="*/ 0 h 138"/>
                <a:gd name="T62" fmla="*/ 179 w 179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9" h="138">
                  <a:moveTo>
                    <a:pt x="84" y="8"/>
                  </a:moveTo>
                  <a:cubicBezTo>
                    <a:pt x="82" y="7"/>
                    <a:pt x="80" y="7"/>
                    <a:pt x="78" y="6"/>
                  </a:cubicBezTo>
                  <a:cubicBezTo>
                    <a:pt x="75" y="5"/>
                    <a:pt x="73" y="5"/>
                    <a:pt x="70" y="4"/>
                  </a:cubicBezTo>
                  <a:cubicBezTo>
                    <a:pt x="66" y="3"/>
                    <a:pt x="58" y="0"/>
                    <a:pt x="58" y="0"/>
                  </a:cubicBezTo>
                  <a:cubicBezTo>
                    <a:pt x="39" y="4"/>
                    <a:pt x="47" y="5"/>
                    <a:pt x="34" y="14"/>
                  </a:cubicBezTo>
                  <a:lnTo>
                    <a:pt x="8" y="56"/>
                  </a:lnTo>
                  <a:cubicBezTo>
                    <a:pt x="8" y="56"/>
                    <a:pt x="2" y="74"/>
                    <a:pt x="2" y="74"/>
                  </a:cubicBezTo>
                  <a:cubicBezTo>
                    <a:pt x="1" y="76"/>
                    <a:pt x="0" y="80"/>
                    <a:pt x="0" y="80"/>
                  </a:cubicBezTo>
                  <a:cubicBezTo>
                    <a:pt x="1" y="83"/>
                    <a:pt x="0" y="87"/>
                    <a:pt x="2" y="90"/>
                  </a:cubicBezTo>
                  <a:cubicBezTo>
                    <a:pt x="5" y="95"/>
                    <a:pt x="19" y="93"/>
                    <a:pt x="24" y="96"/>
                  </a:cubicBezTo>
                  <a:cubicBezTo>
                    <a:pt x="42" y="105"/>
                    <a:pt x="58" y="119"/>
                    <a:pt x="78" y="126"/>
                  </a:cubicBezTo>
                  <a:cubicBezTo>
                    <a:pt x="87" y="129"/>
                    <a:pt x="97" y="131"/>
                    <a:pt x="106" y="134"/>
                  </a:cubicBezTo>
                  <a:cubicBezTo>
                    <a:pt x="110" y="135"/>
                    <a:pt x="118" y="138"/>
                    <a:pt x="118" y="138"/>
                  </a:cubicBezTo>
                  <a:cubicBezTo>
                    <a:pt x="132" y="133"/>
                    <a:pt x="126" y="136"/>
                    <a:pt x="136" y="130"/>
                  </a:cubicBezTo>
                  <a:cubicBezTo>
                    <a:pt x="145" y="116"/>
                    <a:pt x="139" y="120"/>
                    <a:pt x="150" y="116"/>
                  </a:cubicBezTo>
                  <a:cubicBezTo>
                    <a:pt x="157" y="106"/>
                    <a:pt x="163" y="96"/>
                    <a:pt x="170" y="86"/>
                  </a:cubicBezTo>
                  <a:cubicBezTo>
                    <a:pt x="172" y="82"/>
                    <a:pt x="174" y="74"/>
                    <a:pt x="174" y="74"/>
                  </a:cubicBezTo>
                  <a:cubicBezTo>
                    <a:pt x="175" y="65"/>
                    <a:pt x="179" y="47"/>
                    <a:pt x="174" y="36"/>
                  </a:cubicBezTo>
                  <a:cubicBezTo>
                    <a:pt x="170" y="26"/>
                    <a:pt x="163" y="26"/>
                    <a:pt x="154" y="24"/>
                  </a:cubicBezTo>
                  <a:cubicBezTo>
                    <a:pt x="131" y="18"/>
                    <a:pt x="109" y="8"/>
                    <a:pt x="84" y="8"/>
                  </a:cubicBezTo>
                  <a:close/>
                </a:path>
              </a:pathLst>
            </a:custGeom>
            <a:solidFill>
              <a:srgbClr val="F5F5F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8" name="Freeform 619"/>
            <p:cNvSpPr>
              <a:spLocks/>
            </p:cNvSpPr>
            <p:nvPr/>
          </p:nvSpPr>
          <p:spPr bwMode="auto">
            <a:xfrm>
              <a:off x="4506" y="1876"/>
              <a:ext cx="131" cy="100"/>
            </a:xfrm>
            <a:custGeom>
              <a:avLst/>
              <a:gdLst>
                <a:gd name="T0" fmla="*/ 92 w 131"/>
                <a:gd name="T1" fmla="*/ 4 h 100"/>
                <a:gd name="T2" fmla="*/ 38 w 131"/>
                <a:gd name="T3" fmla="*/ 14 h 100"/>
                <a:gd name="T4" fmla="*/ 20 w 131"/>
                <a:gd name="T5" fmla="*/ 28 h 100"/>
                <a:gd name="T6" fmla="*/ 14 w 131"/>
                <a:gd name="T7" fmla="*/ 32 h 100"/>
                <a:gd name="T8" fmla="*/ 4 w 131"/>
                <a:gd name="T9" fmla="*/ 42 h 100"/>
                <a:gd name="T10" fmla="*/ 0 w 131"/>
                <a:gd name="T11" fmla="*/ 54 h 100"/>
                <a:gd name="T12" fmla="*/ 42 w 131"/>
                <a:gd name="T13" fmla="*/ 72 h 100"/>
                <a:gd name="T14" fmla="*/ 66 w 131"/>
                <a:gd name="T15" fmla="*/ 78 h 100"/>
                <a:gd name="T16" fmla="*/ 102 w 131"/>
                <a:gd name="T17" fmla="*/ 86 h 100"/>
                <a:gd name="T18" fmla="*/ 112 w 131"/>
                <a:gd name="T19" fmla="*/ 96 h 100"/>
                <a:gd name="T20" fmla="*/ 120 w 131"/>
                <a:gd name="T21" fmla="*/ 84 h 100"/>
                <a:gd name="T22" fmla="*/ 124 w 131"/>
                <a:gd name="T23" fmla="*/ 72 h 100"/>
                <a:gd name="T24" fmla="*/ 112 w 131"/>
                <a:gd name="T25" fmla="*/ 12 h 100"/>
                <a:gd name="T26" fmla="*/ 92 w 131"/>
                <a:gd name="T27" fmla="*/ 4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"/>
                <a:gd name="T43" fmla="*/ 0 h 100"/>
                <a:gd name="T44" fmla="*/ 131 w 131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" h="100">
                  <a:moveTo>
                    <a:pt x="92" y="4"/>
                  </a:moveTo>
                  <a:cubicBezTo>
                    <a:pt x="79" y="0"/>
                    <a:pt x="49" y="4"/>
                    <a:pt x="38" y="14"/>
                  </a:cubicBezTo>
                  <a:cubicBezTo>
                    <a:pt x="19" y="30"/>
                    <a:pt x="50" y="8"/>
                    <a:pt x="20" y="28"/>
                  </a:cubicBezTo>
                  <a:cubicBezTo>
                    <a:pt x="18" y="29"/>
                    <a:pt x="14" y="32"/>
                    <a:pt x="14" y="32"/>
                  </a:cubicBezTo>
                  <a:cubicBezTo>
                    <a:pt x="11" y="36"/>
                    <a:pt x="6" y="38"/>
                    <a:pt x="4" y="42"/>
                  </a:cubicBezTo>
                  <a:cubicBezTo>
                    <a:pt x="2" y="46"/>
                    <a:pt x="0" y="54"/>
                    <a:pt x="0" y="54"/>
                  </a:cubicBezTo>
                  <a:cubicBezTo>
                    <a:pt x="14" y="59"/>
                    <a:pt x="30" y="64"/>
                    <a:pt x="42" y="72"/>
                  </a:cubicBezTo>
                  <a:cubicBezTo>
                    <a:pt x="53" y="70"/>
                    <a:pt x="62" y="66"/>
                    <a:pt x="66" y="78"/>
                  </a:cubicBezTo>
                  <a:cubicBezTo>
                    <a:pt x="80" y="68"/>
                    <a:pt x="91" y="75"/>
                    <a:pt x="102" y="86"/>
                  </a:cubicBezTo>
                  <a:cubicBezTo>
                    <a:pt x="107" y="100"/>
                    <a:pt x="102" y="99"/>
                    <a:pt x="112" y="96"/>
                  </a:cubicBezTo>
                  <a:cubicBezTo>
                    <a:pt x="115" y="92"/>
                    <a:pt x="118" y="89"/>
                    <a:pt x="120" y="84"/>
                  </a:cubicBezTo>
                  <a:cubicBezTo>
                    <a:pt x="121" y="80"/>
                    <a:pt x="124" y="72"/>
                    <a:pt x="124" y="72"/>
                  </a:cubicBezTo>
                  <a:cubicBezTo>
                    <a:pt x="124" y="64"/>
                    <a:pt x="131" y="18"/>
                    <a:pt x="112" y="12"/>
                  </a:cubicBezTo>
                  <a:cubicBezTo>
                    <a:pt x="103" y="18"/>
                    <a:pt x="95" y="14"/>
                    <a:pt x="92" y="4"/>
                  </a:cubicBezTo>
                  <a:close/>
                </a:path>
              </a:pathLst>
            </a:custGeom>
            <a:solidFill>
              <a:srgbClr val="C6DEE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19" name="Freeform 620"/>
            <p:cNvSpPr>
              <a:spLocks/>
            </p:cNvSpPr>
            <p:nvPr/>
          </p:nvSpPr>
          <p:spPr bwMode="auto">
            <a:xfrm>
              <a:off x="4119" y="1932"/>
              <a:ext cx="540" cy="178"/>
            </a:xfrm>
            <a:custGeom>
              <a:avLst/>
              <a:gdLst>
                <a:gd name="T0" fmla="*/ 537 w 540"/>
                <a:gd name="T1" fmla="*/ 128 h 178"/>
                <a:gd name="T2" fmla="*/ 527 w 540"/>
                <a:gd name="T3" fmla="*/ 76 h 178"/>
                <a:gd name="T4" fmla="*/ 497 w 540"/>
                <a:gd name="T5" fmla="*/ 48 h 178"/>
                <a:gd name="T6" fmla="*/ 479 w 540"/>
                <a:gd name="T7" fmla="*/ 34 h 178"/>
                <a:gd name="T8" fmla="*/ 467 w 540"/>
                <a:gd name="T9" fmla="*/ 26 h 178"/>
                <a:gd name="T10" fmla="*/ 419 w 540"/>
                <a:gd name="T11" fmla="*/ 8 h 178"/>
                <a:gd name="T12" fmla="*/ 401 w 540"/>
                <a:gd name="T13" fmla="*/ 2 h 178"/>
                <a:gd name="T14" fmla="*/ 395 w 540"/>
                <a:gd name="T15" fmla="*/ 0 h 178"/>
                <a:gd name="T16" fmla="*/ 323 w 540"/>
                <a:gd name="T17" fmla="*/ 2 h 178"/>
                <a:gd name="T18" fmla="*/ 263 w 540"/>
                <a:gd name="T19" fmla="*/ 22 h 178"/>
                <a:gd name="T20" fmla="*/ 203 w 540"/>
                <a:gd name="T21" fmla="*/ 26 h 178"/>
                <a:gd name="T22" fmla="*/ 63 w 540"/>
                <a:gd name="T23" fmla="*/ 40 h 178"/>
                <a:gd name="T24" fmla="*/ 5 w 540"/>
                <a:gd name="T25" fmla="*/ 58 h 178"/>
                <a:gd name="T26" fmla="*/ 5 w 540"/>
                <a:gd name="T27" fmla="*/ 78 h 178"/>
                <a:gd name="T28" fmla="*/ 29 w 540"/>
                <a:gd name="T29" fmla="*/ 86 h 178"/>
                <a:gd name="T30" fmla="*/ 59 w 540"/>
                <a:gd name="T31" fmla="*/ 100 h 178"/>
                <a:gd name="T32" fmla="*/ 103 w 540"/>
                <a:gd name="T33" fmla="*/ 108 h 178"/>
                <a:gd name="T34" fmla="*/ 131 w 540"/>
                <a:gd name="T35" fmla="*/ 116 h 178"/>
                <a:gd name="T36" fmla="*/ 161 w 540"/>
                <a:gd name="T37" fmla="*/ 126 h 178"/>
                <a:gd name="T38" fmla="*/ 179 w 540"/>
                <a:gd name="T39" fmla="*/ 132 h 178"/>
                <a:gd name="T40" fmla="*/ 195 w 540"/>
                <a:gd name="T41" fmla="*/ 146 h 178"/>
                <a:gd name="T42" fmla="*/ 205 w 540"/>
                <a:gd name="T43" fmla="*/ 178 h 178"/>
                <a:gd name="T44" fmla="*/ 307 w 540"/>
                <a:gd name="T45" fmla="*/ 170 h 178"/>
                <a:gd name="T46" fmla="*/ 381 w 540"/>
                <a:gd name="T47" fmla="*/ 162 h 178"/>
                <a:gd name="T48" fmla="*/ 427 w 540"/>
                <a:gd name="T49" fmla="*/ 158 h 178"/>
                <a:gd name="T50" fmla="*/ 507 w 540"/>
                <a:gd name="T51" fmla="*/ 140 h 178"/>
                <a:gd name="T52" fmla="*/ 537 w 540"/>
                <a:gd name="T53" fmla="*/ 128 h 178"/>
                <a:gd name="T54" fmla="*/ 539 w 540"/>
                <a:gd name="T55" fmla="*/ 122 h 178"/>
                <a:gd name="T56" fmla="*/ 537 w 540"/>
                <a:gd name="T57" fmla="*/ 128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0"/>
                <a:gd name="T88" fmla="*/ 0 h 178"/>
                <a:gd name="T89" fmla="*/ 540 w 540"/>
                <a:gd name="T90" fmla="*/ 178 h 1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0" h="178">
                  <a:moveTo>
                    <a:pt x="537" y="128"/>
                  </a:moveTo>
                  <a:cubicBezTo>
                    <a:pt x="540" y="115"/>
                    <a:pt x="539" y="84"/>
                    <a:pt x="527" y="76"/>
                  </a:cubicBezTo>
                  <a:cubicBezTo>
                    <a:pt x="523" y="70"/>
                    <a:pt x="504" y="50"/>
                    <a:pt x="497" y="48"/>
                  </a:cubicBezTo>
                  <a:cubicBezTo>
                    <a:pt x="488" y="39"/>
                    <a:pt x="493" y="44"/>
                    <a:pt x="479" y="34"/>
                  </a:cubicBezTo>
                  <a:cubicBezTo>
                    <a:pt x="475" y="31"/>
                    <a:pt x="467" y="26"/>
                    <a:pt x="467" y="26"/>
                  </a:cubicBezTo>
                  <a:cubicBezTo>
                    <a:pt x="455" y="8"/>
                    <a:pt x="440" y="10"/>
                    <a:pt x="419" y="8"/>
                  </a:cubicBezTo>
                  <a:cubicBezTo>
                    <a:pt x="413" y="6"/>
                    <a:pt x="407" y="4"/>
                    <a:pt x="401" y="2"/>
                  </a:cubicBezTo>
                  <a:cubicBezTo>
                    <a:pt x="399" y="1"/>
                    <a:pt x="395" y="0"/>
                    <a:pt x="395" y="0"/>
                  </a:cubicBezTo>
                  <a:cubicBezTo>
                    <a:pt x="371" y="1"/>
                    <a:pt x="347" y="0"/>
                    <a:pt x="323" y="2"/>
                  </a:cubicBezTo>
                  <a:cubicBezTo>
                    <a:pt x="304" y="3"/>
                    <a:pt x="281" y="16"/>
                    <a:pt x="263" y="22"/>
                  </a:cubicBezTo>
                  <a:cubicBezTo>
                    <a:pt x="244" y="28"/>
                    <a:pt x="223" y="25"/>
                    <a:pt x="203" y="26"/>
                  </a:cubicBezTo>
                  <a:cubicBezTo>
                    <a:pt x="156" y="21"/>
                    <a:pt x="108" y="31"/>
                    <a:pt x="63" y="40"/>
                  </a:cubicBezTo>
                  <a:cubicBezTo>
                    <a:pt x="44" y="44"/>
                    <a:pt x="22" y="47"/>
                    <a:pt x="5" y="58"/>
                  </a:cubicBezTo>
                  <a:cubicBezTo>
                    <a:pt x="3" y="64"/>
                    <a:pt x="0" y="71"/>
                    <a:pt x="5" y="78"/>
                  </a:cubicBezTo>
                  <a:cubicBezTo>
                    <a:pt x="7" y="81"/>
                    <a:pt x="24" y="84"/>
                    <a:pt x="29" y="86"/>
                  </a:cubicBezTo>
                  <a:cubicBezTo>
                    <a:pt x="40" y="90"/>
                    <a:pt x="48" y="98"/>
                    <a:pt x="59" y="100"/>
                  </a:cubicBezTo>
                  <a:cubicBezTo>
                    <a:pt x="74" y="103"/>
                    <a:pt x="88" y="105"/>
                    <a:pt x="103" y="108"/>
                  </a:cubicBezTo>
                  <a:cubicBezTo>
                    <a:pt x="119" y="112"/>
                    <a:pt x="117" y="111"/>
                    <a:pt x="131" y="116"/>
                  </a:cubicBezTo>
                  <a:cubicBezTo>
                    <a:pt x="141" y="119"/>
                    <a:pt x="151" y="123"/>
                    <a:pt x="161" y="126"/>
                  </a:cubicBezTo>
                  <a:cubicBezTo>
                    <a:pt x="167" y="128"/>
                    <a:pt x="179" y="132"/>
                    <a:pt x="179" y="132"/>
                  </a:cubicBezTo>
                  <a:cubicBezTo>
                    <a:pt x="185" y="138"/>
                    <a:pt x="190" y="139"/>
                    <a:pt x="195" y="146"/>
                  </a:cubicBezTo>
                  <a:cubicBezTo>
                    <a:pt x="196" y="162"/>
                    <a:pt x="193" y="170"/>
                    <a:pt x="205" y="178"/>
                  </a:cubicBezTo>
                  <a:cubicBezTo>
                    <a:pt x="242" y="173"/>
                    <a:pt x="265" y="171"/>
                    <a:pt x="307" y="170"/>
                  </a:cubicBezTo>
                  <a:cubicBezTo>
                    <a:pt x="332" y="168"/>
                    <a:pt x="356" y="164"/>
                    <a:pt x="381" y="162"/>
                  </a:cubicBezTo>
                  <a:cubicBezTo>
                    <a:pt x="396" y="160"/>
                    <a:pt x="427" y="158"/>
                    <a:pt x="427" y="158"/>
                  </a:cubicBezTo>
                  <a:cubicBezTo>
                    <a:pt x="454" y="149"/>
                    <a:pt x="478" y="142"/>
                    <a:pt x="507" y="140"/>
                  </a:cubicBezTo>
                  <a:cubicBezTo>
                    <a:pt x="518" y="136"/>
                    <a:pt x="527" y="131"/>
                    <a:pt x="537" y="128"/>
                  </a:cubicBezTo>
                  <a:cubicBezTo>
                    <a:pt x="538" y="126"/>
                    <a:pt x="539" y="122"/>
                    <a:pt x="539" y="122"/>
                  </a:cubicBezTo>
                  <a:cubicBezTo>
                    <a:pt x="539" y="122"/>
                    <a:pt x="538" y="126"/>
                    <a:pt x="537" y="128"/>
                  </a:cubicBezTo>
                  <a:close/>
                </a:path>
              </a:pathLst>
            </a:custGeom>
            <a:solidFill>
              <a:srgbClr val="B1CEE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0" name="Freeform 621"/>
            <p:cNvSpPr>
              <a:spLocks/>
            </p:cNvSpPr>
            <p:nvPr/>
          </p:nvSpPr>
          <p:spPr bwMode="auto">
            <a:xfrm>
              <a:off x="4302" y="1962"/>
              <a:ext cx="360" cy="124"/>
            </a:xfrm>
            <a:custGeom>
              <a:avLst/>
              <a:gdLst>
                <a:gd name="T0" fmla="*/ 348 w 360"/>
                <a:gd name="T1" fmla="*/ 56 h 124"/>
                <a:gd name="T2" fmla="*/ 320 w 360"/>
                <a:gd name="T3" fmla="*/ 60 h 124"/>
                <a:gd name="T4" fmla="*/ 296 w 360"/>
                <a:gd name="T5" fmla="*/ 54 h 124"/>
                <a:gd name="T6" fmla="*/ 288 w 360"/>
                <a:gd name="T7" fmla="*/ 26 h 124"/>
                <a:gd name="T8" fmla="*/ 230 w 360"/>
                <a:gd name="T9" fmla="*/ 10 h 124"/>
                <a:gd name="T10" fmla="*/ 202 w 360"/>
                <a:gd name="T11" fmla="*/ 0 h 124"/>
                <a:gd name="T12" fmla="*/ 192 w 360"/>
                <a:gd name="T13" fmla="*/ 2 h 124"/>
                <a:gd name="T14" fmla="*/ 186 w 360"/>
                <a:gd name="T15" fmla="*/ 20 h 124"/>
                <a:gd name="T16" fmla="*/ 104 w 360"/>
                <a:gd name="T17" fmla="*/ 18 h 124"/>
                <a:gd name="T18" fmla="*/ 98 w 360"/>
                <a:gd name="T19" fmla="*/ 20 h 124"/>
                <a:gd name="T20" fmla="*/ 116 w 360"/>
                <a:gd name="T21" fmla="*/ 20 h 124"/>
                <a:gd name="T22" fmla="*/ 166 w 360"/>
                <a:gd name="T23" fmla="*/ 26 h 124"/>
                <a:gd name="T24" fmla="*/ 192 w 360"/>
                <a:gd name="T25" fmla="*/ 34 h 124"/>
                <a:gd name="T26" fmla="*/ 204 w 360"/>
                <a:gd name="T27" fmla="*/ 38 h 124"/>
                <a:gd name="T28" fmla="*/ 208 w 360"/>
                <a:gd name="T29" fmla="*/ 50 h 124"/>
                <a:gd name="T30" fmla="*/ 138 w 360"/>
                <a:gd name="T31" fmla="*/ 72 h 124"/>
                <a:gd name="T32" fmla="*/ 86 w 360"/>
                <a:gd name="T33" fmla="*/ 74 h 124"/>
                <a:gd name="T34" fmla="*/ 36 w 360"/>
                <a:gd name="T35" fmla="*/ 88 h 124"/>
                <a:gd name="T36" fmla="*/ 14 w 360"/>
                <a:gd name="T37" fmla="*/ 94 h 124"/>
                <a:gd name="T38" fmla="*/ 8 w 360"/>
                <a:gd name="T39" fmla="*/ 96 h 124"/>
                <a:gd name="T40" fmla="*/ 4 w 360"/>
                <a:gd name="T41" fmla="*/ 108 h 124"/>
                <a:gd name="T42" fmla="*/ 52 w 360"/>
                <a:gd name="T43" fmla="*/ 98 h 124"/>
                <a:gd name="T44" fmla="*/ 166 w 360"/>
                <a:gd name="T45" fmla="*/ 80 h 124"/>
                <a:gd name="T46" fmla="*/ 196 w 360"/>
                <a:gd name="T47" fmla="*/ 66 h 124"/>
                <a:gd name="T48" fmla="*/ 214 w 360"/>
                <a:gd name="T49" fmla="*/ 60 h 124"/>
                <a:gd name="T50" fmla="*/ 220 w 360"/>
                <a:gd name="T51" fmla="*/ 58 h 124"/>
                <a:gd name="T52" fmla="*/ 258 w 360"/>
                <a:gd name="T53" fmla="*/ 70 h 124"/>
                <a:gd name="T54" fmla="*/ 266 w 360"/>
                <a:gd name="T55" fmla="*/ 88 h 124"/>
                <a:gd name="T56" fmla="*/ 268 w 360"/>
                <a:gd name="T57" fmla="*/ 94 h 124"/>
                <a:gd name="T58" fmla="*/ 266 w 360"/>
                <a:gd name="T59" fmla="*/ 122 h 124"/>
                <a:gd name="T60" fmla="*/ 278 w 360"/>
                <a:gd name="T61" fmla="*/ 120 h 124"/>
                <a:gd name="T62" fmla="*/ 266 w 360"/>
                <a:gd name="T63" fmla="*/ 70 h 124"/>
                <a:gd name="T64" fmla="*/ 248 w 360"/>
                <a:gd name="T65" fmla="*/ 58 h 124"/>
                <a:gd name="T66" fmla="*/ 226 w 360"/>
                <a:gd name="T67" fmla="*/ 42 h 124"/>
                <a:gd name="T68" fmla="*/ 214 w 360"/>
                <a:gd name="T69" fmla="*/ 34 h 124"/>
                <a:gd name="T70" fmla="*/ 216 w 360"/>
                <a:gd name="T71" fmla="*/ 20 h 124"/>
                <a:gd name="T72" fmla="*/ 256 w 360"/>
                <a:gd name="T73" fmla="*/ 28 h 124"/>
                <a:gd name="T74" fmla="*/ 270 w 360"/>
                <a:gd name="T75" fmla="*/ 44 h 124"/>
                <a:gd name="T76" fmla="*/ 282 w 360"/>
                <a:gd name="T77" fmla="*/ 52 h 124"/>
                <a:gd name="T78" fmla="*/ 292 w 360"/>
                <a:gd name="T79" fmla="*/ 92 h 124"/>
                <a:gd name="T80" fmla="*/ 292 w 360"/>
                <a:gd name="T81" fmla="*/ 114 h 124"/>
                <a:gd name="T82" fmla="*/ 302 w 360"/>
                <a:gd name="T83" fmla="*/ 90 h 124"/>
                <a:gd name="T84" fmla="*/ 296 w 360"/>
                <a:gd name="T85" fmla="*/ 72 h 124"/>
                <a:gd name="T86" fmla="*/ 292 w 360"/>
                <a:gd name="T87" fmla="*/ 58 h 124"/>
                <a:gd name="T88" fmla="*/ 304 w 360"/>
                <a:gd name="T89" fmla="*/ 64 h 124"/>
                <a:gd name="T90" fmla="*/ 332 w 360"/>
                <a:gd name="T91" fmla="*/ 66 h 124"/>
                <a:gd name="T92" fmla="*/ 336 w 360"/>
                <a:gd name="T93" fmla="*/ 104 h 124"/>
                <a:gd name="T94" fmla="*/ 326 w 360"/>
                <a:gd name="T95" fmla="*/ 116 h 124"/>
                <a:gd name="T96" fmla="*/ 334 w 360"/>
                <a:gd name="T97" fmla="*/ 114 h 124"/>
                <a:gd name="T98" fmla="*/ 352 w 360"/>
                <a:gd name="T99" fmla="*/ 104 h 124"/>
                <a:gd name="T100" fmla="*/ 348 w 360"/>
                <a:gd name="T101" fmla="*/ 56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24"/>
                <a:gd name="T155" fmla="*/ 360 w 360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24">
                  <a:moveTo>
                    <a:pt x="348" y="56"/>
                  </a:moveTo>
                  <a:cubicBezTo>
                    <a:pt x="338" y="53"/>
                    <a:pt x="329" y="57"/>
                    <a:pt x="320" y="60"/>
                  </a:cubicBezTo>
                  <a:cubicBezTo>
                    <a:pt x="312" y="58"/>
                    <a:pt x="304" y="57"/>
                    <a:pt x="296" y="54"/>
                  </a:cubicBezTo>
                  <a:cubicBezTo>
                    <a:pt x="289" y="44"/>
                    <a:pt x="290" y="39"/>
                    <a:pt x="288" y="26"/>
                  </a:cubicBezTo>
                  <a:cubicBezTo>
                    <a:pt x="267" y="33"/>
                    <a:pt x="247" y="19"/>
                    <a:pt x="230" y="10"/>
                  </a:cubicBezTo>
                  <a:cubicBezTo>
                    <a:pt x="221" y="6"/>
                    <a:pt x="202" y="0"/>
                    <a:pt x="202" y="0"/>
                  </a:cubicBezTo>
                  <a:cubicBezTo>
                    <a:pt x="199" y="1"/>
                    <a:pt x="194" y="0"/>
                    <a:pt x="192" y="2"/>
                  </a:cubicBezTo>
                  <a:cubicBezTo>
                    <a:pt x="188" y="6"/>
                    <a:pt x="186" y="20"/>
                    <a:pt x="186" y="20"/>
                  </a:cubicBezTo>
                  <a:cubicBezTo>
                    <a:pt x="156" y="17"/>
                    <a:pt x="136" y="17"/>
                    <a:pt x="104" y="18"/>
                  </a:cubicBezTo>
                  <a:cubicBezTo>
                    <a:pt x="102" y="19"/>
                    <a:pt x="98" y="18"/>
                    <a:pt x="98" y="20"/>
                  </a:cubicBezTo>
                  <a:cubicBezTo>
                    <a:pt x="98" y="24"/>
                    <a:pt x="105" y="22"/>
                    <a:pt x="116" y="20"/>
                  </a:cubicBezTo>
                  <a:cubicBezTo>
                    <a:pt x="133" y="22"/>
                    <a:pt x="149" y="24"/>
                    <a:pt x="166" y="26"/>
                  </a:cubicBezTo>
                  <a:cubicBezTo>
                    <a:pt x="175" y="29"/>
                    <a:pt x="183" y="30"/>
                    <a:pt x="192" y="34"/>
                  </a:cubicBezTo>
                  <a:cubicBezTo>
                    <a:pt x="196" y="36"/>
                    <a:pt x="204" y="38"/>
                    <a:pt x="204" y="38"/>
                  </a:cubicBezTo>
                  <a:cubicBezTo>
                    <a:pt x="205" y="42"/>
                    <a:pt x="212" y="48"/>
                    <a:pt x="208" y="50"/>
                  </a:cubicBezTo>
                  <a:cubicBezTo>
                    <a:pt x="188" y="64"/>
                    <a:pt x="162" y="71"/>
                    <a:pt x="138" y="72"/>
                  </a:cubicBezTo>
                  <a:cubicBezTo>
                    <a:pt x="121" y="73"/>
                    <a:pt x="103" y="73"/>
                    <a:pt x="86" y="74"/>
                  </a:cubicBezTo>
                  <a:cubicBezTo>
                    <a:pt x="70" y="79"/>
                    <a:pt x="53" y="84"/>
                    <a:pt x="36" y="88"/>
                  </a:cubicBezTo>
                  <a:cubicBezTo>
                    <a:pt x="19" y="92"/>
                    <a:pt x="33" y="88"/>
                    <a:pt x="14" y="94"/>
                  </a:cubicBezTo>
                  <a:cubicBezTo>
                    <a:pt x="12" y="95"/>
                    <a:pt x="8" y="96"/>
                    <a:pt x="8" y="96"/>
                  </a:cubicBezTo>
                  <a:cubicBezTo>
                    <a:pt x="7" y="100"/>
                    <a:pt x="0" y="109"/>
                    <a:pt x="4" y="108"/>
                  </a:cubicBezTo>
                  <a:cubicBezTo>
                    <a:pt x="20" y="105"/>
                    <a:pt x="36" y="101"/>
                    <a:pt x="52" y="98"/>
                  </a:cubicBezTo>
                  <a:cubicBezTo>
                    <a:pt x="89" y="92"/>
                    <a:pt x="131" y="91"/>
                    <a:pt x="166" y="80"/>
                  </a:cubicBezTo>
                  <a:cubicBezTo>
                    <a:pt x="177" y="77"/>
                    <a:pt x="185" y="71"/>
                    <a:pt x="196" y="66"/>
                  </a:cubicBezTo>
                  <a:cubicBezTo>
                    <a:pt x="202" y="63"/>
                    <a:pt x="208" y="62"/>
                    <a:pt x="214" y="60"/>
                  </a:cubicBezTo>
                  <a:cubicBezTo>
                    <a:pt x="216" y="59"/>
                    <a:pt x="220" y="58"/>
                    <a:pt x="220" y="58"/>
                  </a:cubicBezTo>
                  <a:cubicBezTo>
                    <a:pt x="233" y="61"/>
                    <a:pt x="247" y="62"/>
                    <a:pt x="258" y="70"/>
                  </a:cubicBezTo>
                  <a:cubicBezTo>
                    <a:pt x="264" y="80"/>
                    <a:pt x="261" y="74"/>
                    <a:pt x="266" y="88"/>
                  </a:cubicBezTo>
                  <a:cubicBezTo>
                    <a:pt x="267" y="90"/>
                    <a:pt x="268" y="94"/>
                    <a:pt x="268" y="94"/>
                  </a:cubicBezTo>
                  <a:cubicBezTo>
                    <a:pt x="262" y="111"/>
                    <a:pt x="263" y="102"/>
                    <a:pt x="266" y="122"/>
                  </a:cubicBezTo>
                  <a:cubicBezTo>
                    <a:pt x="270" y="121"/>
                    <a:pt x="277" y="124"/>
                    <a:pt x="278" y="120"/>
                  </a:cubicBezTo>
                  <a:cubicBezTo>
                    <a:pt x="279" y="116"/>
                    <a:pt x="272" y="76"/>
                    <a:pt x="266" y="70"/>
                  </a:cubicBezTo>
                  <a:cubicBezTo>
                    <a:pt x="261" y="65"/>
                    <a:pt x="248" y="58"/>
                    <a:pt x="248" y="58"/>
                  </a:cubicBezTo>
                  <a:cubicBezTo>
                    <a:pt x="242" y="49"/>
                    <a:pt x="235" y="47"/>
                    <a:pt x="226" y="42"/>
                  </a:cubicBezTo>
                  <a:cubicBezTo>
                    <a:pt x="222" y="40"/>
                    <a:pt x="214" y="34"/>
                    <a:pt x="214" y="34"/>
                  </a:cubicBezTo>
                  <a:cubicBezTo>
                    <a:pt x="207" y="24"/>
                    <a:pt x="193" y="28"/>
                    <a:pt x="216" y="20"/>
                  </a:cubicBezTo>
                  <a:cubicBezTo>
                    <a:pt x="230" y="22"/>
                    <a:pt x="243" y="24"/>
                    <a:pt x="256" y="28"/>
                  </a:cubicBezTo>
                  <a:cubicBezTo>
                    <a:pt x="260" y="33"/>
                    <a:pt x="265" y="40"/>
                    <a:pt x="270" y="44"/>
                  </a:cubicBezTo>
                  <a:cubicBezTo>
                    <a:pt x="274" y="47"/>
                    <a:pt x="282" y="52"/>
                    <a:pt x="282" y="52"/>
                  </a:cubicBezTo>
                  <a:cubicBezTo>
                    <a:pt x="290" y="64"/>
                    <a:pt x="290" y="77"/>
                    <a:pt x="292" y="92"/>
                  </a:cubicBezTo>
                  <a:cubicBezTo>
                    <a:pt x="291" y="99"/>
                    <a:pt x="285" y="112"/>
                    <a:pt x="292" y="114"/>
                  </a:cubicBezTo>
                  <a:lnTo>
                    <a:pt x="302" y="90"/>
                  </a:lnTo>
                  <a:cubicBezTo>
                    <a:pt x="302" y="90"/>
                    <a:pt x="296" y="72"/>
                    <a:pt x="296" y="72"/>
                  </a:cubicBezTo>
                  <a:cubicBezTo>
                    <a:pt x="294" y="67"/>
                    <a:pt x="288" y="60"/>
                    <a:pt x="292" y="58"/>
                  </a:cubicBezTo>
                  <a:cubicBezTo>
                    <a:pt x="296" y="56"/>
                    <a:pt x="300" y="63"/>
                    <a:pt x="304" y="64"/>
                  </a:cubicBezTo>
                  <a:cubicBezTo>
                    <a:pt x="313" y="65"/>
                    <a:pt x="323" y="65"/>
                    <a:pt x="332" y="66"/>
                  </a:cubicBezTo>
                  <a:cubicBezTo>
                    <a:pt x="352" y="71"/>
                    <a:pt x="341" y="89"/>
                    <a:pt x="336" y="104"/>
                  </a:cubicBezTo>
                  <a:cubicBezTo>
                    <a:pt x="334" y="109"/>
                    <a:pt x="324" y="111"/>
                    <a:pt x="326" y="116"/>
                  </a:cubicBezTo>
                  <a:cubicBezTo>
                    <a:pt x="327" y="118"/>
                    <a:pt x="331" y="115"/>
                    <a:pt x="334" y="114"/>
                  </a:cubicBezTo>
                  <a:cubicBezTo>
                    <a:pt x="340" y="110"/>
                    <a:pt x="346" y="108"/>
                    <a:pt x="352" y="104"/>
                  </a:cubicBezTo>
                  <a:cubicBezTo>
                    <a:pt x="360" y="93"/>
                    <a:pt x="350" y="69"/>
                    <a:pt x="348" y="56"/>
                  </a:cubicBezTo>
                  <a:close/>
                </a:path>
              </a:pathLst>
            </a:custGeom>
            <a:solidFill>
              <a:srgbClr val="9BC0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1" name="Freeform 622"/>
            <p:cNvSpPr>
              <a:spLocks/>
            </p:cNvSpPr>
            <p:nvPr/>
          </p:nvSpPr>
          <p:spPr bwMode="auto">
            <a:xfrm>
              <a:off x="4476" y="1926"/>
              <a:ext cx="134" cy="74"/>
            </a:xfrm>
            <a:custGeom>
              <a:avLst/>
              <a:gdLst>
                <a:gd name="T0" fmla="*/ 60 w 134"/>
                <a:gd name="T1" fmla="*/ 8 h 74"/>
                <a:gd name="T2" fmla="*/ 36 w 134"/>
                <a:gd name="T3" fmla="*/ 2 h 74"/>
                <a:gd name="T4" fmla="*/ 30 w 134"/>
                <a:gd name="T5" fmla="*/ 0 h 74"/>
                <a:gd name="T6" fmla="*/ 20 w 134"/>
                <a:gd name="T7" fmla="*/ 10 h 74"/>
                <a:gd name="T8" fmla="*/ 16 w 134"/>
                <a:gd name="T9" fmla="*/ 22 h 74"/>
                <a:gd name="T10" fmla="*/ 4 w 134"/>
                <a:gd name="T11" fmla="*/ 26 h 74"/>
                <a:gd name="T12" fmla="*/ 4 w 134"/>
                <a:gd name="T13" fmla="*/ 38 h 74"/>
                <a:gd name="T14" fmla="*/ 16 w 134"/>
                <a:gd name="T15" fmla="*/ 42 h 74"/>
                <a:gd name="T16" fmla="*/ 110 w 134"/>
                <a:gd name="T17" fmla="*/ 66 h 74"/>
                <a:gd name="T18" fmla="*/ 134 w 134"/>
                <a:gd name="T19" fmla="*/ 28 h 74"/>
                <a:gd name="T20" fmla="*/ 104 w 134"/>
                <a:gd name="T21" fmla="*/ 22 h 74"/>
                <a:gd name="T22" fmla="*/ 90 w 134"/>
                <a:gd name="T23" fmla="*/ 38 h 74"/>
                <a:gd name="T24" fmla="*/ 76 w 134"/>
                <a:gd name="T25" fmla="*/ 14 h 74"/>
                <a:gd name="T26" fmla="*/ 60 w 134"/>
                <a:gd name="T27" fmla="*/ 8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"/>
                <a:gd name="T43" fmla="*/ 0 h 74"/>
                <a:gd name="T44" fmla="*/ 134 w 134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" h="74">
                  <a:moveTo>
                    <a:pt x="60" y="8"/>
                  </a:moveTo>
                  <a:cubicBezTo>
                    <a:pt x="44" y="5"/>
                    <a:pt x="52" y="7"/>
                    <a:pt x="36" y="2"/>
                  </a:cubicBezTo>
                  <a:cubicBezTo>
                    <a:pt x="34" y="1"/>
                    <a:pt x="30" y="0"/>
                    <a:pt x="30" y="0"/>
                  </a:cubicBezTo>
                  <a:cubicBezTo>
                    <a:pt x="25" y="4"/>
                    <a:pt x="23" y="4"/>
                    <a:pt x="20" y="10"/>
                  </a:cubicBezTo>
                  <a:cubicBezTo>
                    <a:pt x="18" y="14"/>
                    <a:pt x="20" y="21"/>
                    <a:pt x="16" y="22"/>
                  </a:cubicBezTo>
                  <a:cubicBezTo>
                    <a:pt x="12" y="23"/>
                    <a:pt x="4" y="26"/>
                    <a:pt x="4" y="26"/>
                  </a:cubicBezTo>
                  <a:cubicBezTo>
                    <a:pt x="3" y="29"/>
                    <a:pt x="0" y="35"/>
                    <a:pt x="4" y="38"/>
                  </a:cubicBezTo>
                  <a:cubicBezTo>
                    <a:pt x="7" y="40"/>
                    <a:pt x="16" y="42"/>
                    <a:pt x="16" y="42"/>
                  </a:cubicBezTo>
                  <a:cubicBezTo>
                    <a:pt x="52" y="38"/>
                    <a:pt x="96" y="74"/>
                    <a:pt x="110" y="66"/>
                  </a:cubicBezTo>
                  <a:cubicBezTo>
                    <a:pt x="126" y="62"/>
                    <a:pt x="129" y="43"/>
                    <a:pt x="134" y="28"/>
                  </a:cubicBezTo>
                  <a:cubicBezTo>
                    <a:pt x="117" y="17"/>
                    <a:pt x="127" y="19"/>
                    <a:pt x="104" y="22"/>
                  </a:cubicBezTo>
                  <a:cubicBezTo>
                    <a:pt x="100" y="44"/>
                    <a:pt x="100" y="31"/>
                    <a:pt x="90" y="38"/>
                  </a:cubicBezTo>
                  <a:cubicBezTo>
                    <a:pt x="77" y="34"/>
                    <a:pt x="86" y="22"/>
                    <a:pt x="76" y="14"/>
                  </a:cubicBezTo>
                  <a:cubicBezTo>
                    <a:pt x="72" y="10"/>
                    <a:pt x="65" y="10"/>
                    <a:pt x="60" y="8"/>
                  </a:cubicBezTo>
                  <a:close/>
                </a:path>
              </a:pathLst>
            </a:custGeom>
            <a:solidFill>
              <a:srgbClr val="C7A18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2" name="Freeform 623"/>
            <p:cNvSpPr>
              <a:spLocks/>
            </p:cNvSpPr>
            <p:nvPr/>
          </p:nvSpPr>
          <p:spPr bwMode="auto">
            <a:xfrm>
              <a:off x="4097" y="1946"/>
              <a:ext cx="645" cy="336"/>
            </a:xfrm>
            <a:custGeom>
              <a:avLst/>
              <a:gdLst>
                <a:gd name="T0" fmla="*/ 643 w 645"/>
                <a:gd name="T1" fmla="*/ 98 h 336"/>
                <a:gd name="T2" fmla="*/ 211 w 645"/>
                <a:gd name="T3" fmla="*/ 164 h 336"/>
                <a:gd name="T4" fmla="*/ 187 w 645"/>
                <a:gd name="T5" fmla="*/ 56 h 336"/>
                <a:gd name="T6" fmla="*/ 39 w 645"/>
                <a:gd name="T7" fmla="*/ 6 h 336"/>
                <a:gd name="T8" fmla="*/ 11 w 645"/>
                <a:gd name="T9" fmla="*/ 38 h 336"/>
                <a:gd name="T10" fmla="*/ 7 w 645"/>
                <a:gd name="T11" fmla="*/ 228 h 336"/>
                <a:gd name="T12" fmla="*/ 5 w 645"/>
                <a:gd name="T13" fmla="*/ 246 h 336"/>
                <a:gd name="T14" fmla="*/ 17 w 645"/>
                <a:gd name="T15" fmla="*/ 250 h 336"/>
                <a:gd name="T16" fmla="*/ 31 w 645"/>
                <a:gd name="T17" fmla="*/ 238 h 336"/>
                <a:gd name="T18" fmla="*/ 29 w 645"/>
                <a:gd name="T19" fmla="*/ 218 h 336"/>
                <a:gd name="T20" fmla="*/ 31 w 645"/>
                <a:gd name="T21" fmla="*/ 170 h 336"/>
                <a:gd name="T22" fmla="*/ 183 w 645"/>
                <a:gd name="T23" fmla="*/ 242 h 336"/>
                <a:gd name="T24" fmla="*/ 185 w 645"/>
                <a:gd name="T25" fmla="*/ 308 h 336"/>
                <a:gd name="T26" fmla="*/ 191 w 645"/>
                <a:gd name="T27" fmla="*/ 310 h 336"/>
                <a:gd name="T28" fmla="*/ 187 w 645"/>
                <a:gd name="T29" fmla="*/ 322 h 336"/>
                <a:gd name="T30" fmla="*/ 201 w 645"/>
                <a:gd name="T31" fmla="*/ 336 h 336"/>
                <a:gd name="T32" fmla="*/ 207 w 645"/>
                <a:gd name="T33" fmla="*/ 308 h 336"/>
                <a:gd name="T34" fmla="*/ 213 w 645"/>
                <a:gd name="T35" fmla="*/ 294 h 336"/>
                <a:gd name="T36" fmla="*/ 211 w 645"/>
                <a:gd name="T37" fmla="*/ 212 h 336"/>
                <a:gd name="T38" fmla="*/ 449 w 645"/>
                <a:gd name="T39" fmla="*/ 166 h 336"/>
                <a:gd name="T40" fmla="*/ 445 w 645"/>
                <a:gd name="T41" fmla="*/ 178 h 336"/>
                <a:gd name="T42" fmla="*/ 467 w 645"/>
                <a:gd name="T43" fmla="*/ 184 h 336"/>
                <a:gd name="T44" fmla="*/ 467 w 645"/>
                <a:gd name="T45" fmla="*/ 162 h 336"/>
                <a:gd name="T46" fmla="*/ 527 w 645"/>
                <a:gd name="T47" fmla="*/ 152 h 336"/>
                <a:gd name="T48" fmla="*/ 639 w 645"/>
                <a:gd name="T49" fmla="*/ 188 h 336"/>
                <a:gd name="T50" fmla="*/ 643 w 645"/>
                <a:gd name="T51" fmla="*/ 176 h 336"/>
                <a:gd name="T52" fmla="*/ 635 w 645"/>
                <a:gd name="T53" fmla="*/ 168 h 336"/>
                <a:gd name="T54" fmla="*/ 565 w 645"/>
                <a:gd name="T55" fmla="*/ 144 h 336"/>
                <a:gd name="T56" fmla="*/ 645 w 645"/>
                <a:gd name="T57" fmla="*/ 134 h 336"/>
                <a:gd name="T58" fmla="*/ 643 w 645"/>
                <a:gd name="T59" fmla="*/ 102 h 3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45"/>
                <a:gd name="T91" fmla="*/ 0 h 336"/>
                <a:gd name="T92" fmla="*/ 645 w 645"/>
                <a:gd name="T93" fmla="*/ 336 h 3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45" h="336">
                  <a:moveTo>
                    <a:pt x="643" y="98"/>
                  </a:moveTo>
                  <a:lnTo>
                    <a:pt x="211" y="164"/>
                  </a:lnTo>
                  <a:cubicBezTo>
                    <a:pt x="211" y="157"/>
                    <a:pt x="233" y="56"/>
                    <a:pt x="187" y="56"/>
                  </a:cubicBezTo>
                  <a:cubicBezTo>
                    <a:pt x="146" y="44"/>
                    <a:pt x="89" y="20"/>
                    <a:pt x="39" y="6"/>
                  </a:cubicBezTo>
                  <a:cubicBezTo>
                    <a:pt x="13" y="0"/>
                    <a:pt x="11" y="10"/>
                    <a:pt x="11" y="38"/>
                  </a:cubicBezTo>
                  <a:cubicBezTo>
                    <a:pt x="9" y="74"/>
                    <a:pt x="7" y="154"/>
                    <a:pt x="7" y="228"/>
                  </a:cubicBezTo>
                  <a:cubicBezTo>
                    <a:pt x="6" y="230"/>
                    <a:pt x="0" y="242"/>
                    <a:pt x="5" y="246"/>
                  </a:cubicBezTo>
                  <a:cubicBezTo>
                    <a:pt x="8" y="248"/>
                    <a:pt x="17" y="250"/>
                    <a:pt x="17" y="250"/>
                  </a:cubicBezTo>
                  <a:cubicBezTo>
                    <a:pt x="24" y="245"/>
                    <a:pt x="28" y="246"/>
                    <a:pt x="31" y="238"/>
                  </a:cubicBezTo>
                  <a:cubicBezTo>
                    <a:pt x="23" y="230"/>
                    <a:pt x="29" y="229"/>
                    <a:pt x="29" y="218"/>
                  </a:cubicBezTo>
                  <a:lnTo>
                    <a:pt x="31" y="170"/>
                  </a:lnTo>
                  <a:lnTo>
                    <a:pt x="183" y="242"/>
                  </a:lnTo>
                  <a:cubicBezTo>
                    <a:pt x="184" y="264"/>
                    <a:pt x="182" y="286"/>
                    <a:pt x="185" y="308"/>
                  </a:cubicBezTo>
                  <a:cubicBezTo>
                    <a:pt x="185" y="310"/>
                    <a:pt x="191" y="308"/>
                    <a:pt x="191" y="310"/>
                  </a:cubicBezTo>
                  <a:cubicBezTo>
                    <a:pt x="192" y="314"/>
                    <a:pt x="187" y="322"/>
                    <a:pt x="187" y="322"/>
                  </a:cubicBezTo>
                  <a:cubicBezTo>
                    <a:pt x="189" y="332"/>
                    <a:pt x="192" y="333"/>
                    <a:pt x="201" y="336"/>
                  </a:cubicBezTo>
                  <a:cubicBezTo>
                    <a:pt x="218" y="333"/>
                    <a:pt x="225" y="320"/>
                    <a:pt x="207" y="308"/>
                  </a:cubicBezTo>
                  <a:cubicBezTo>
                    <a:pt x="216" y="302"/>
                    <a:pt x="213" y="306"/>
                    <a:pt x="213" y="294"/>
                  </a:cubicBezTo>
                  <a:lnTo>
                    <a:pt x="211" y="212"/>
                  </a:lnTo>
                  <a:cubicBezTo>
                    <a:pt x="290" y="197"/>
                    <a:pt x="369" y="178"/>
                    <a:pt x="449" y="166"/>
                  </a:cubicBezTo>
                  <a:cubicBezTo>
                    <a:pt x="453" y="165"/>
                    <a:pt x="445" y="178"/>
                    <a:pt x="445" y="178"/>
                  </a:cubicBezTo>
                  <a:cubicBezTo>
                    <a:pt x="449" y="190"/>
                    <a:pt x="455" y="186"/>
                    <a:pt x="467" y="184"/>
                  </a:cubicBezTo>
                  <a:cubicBezTo>
                    <a:pt x="481" y="179"/>
                    <a:pt x="467" y="171"/>
                    <a:pt x="467" y="162"/>
                  </a:cubicBezTo>
                  <a:lnTo>
                    <a:pt x="527" y="152"/>
                  </a:lnTo>
                  <a:cubicBezTo>
                    <a:pt x="564" y="164"/>
                    <a:pt x="601" y="180"/>
                    <a:pt x="639" y="188"/>
                  </a:cubicBezTo>
                  <a:cubicBezTo>
                    <a:pt x="643" y="189"/>
                    <a:pt x="643" y="176"/>
                    <a:pt x="643" y="176"/>
                  </a:cubicBezTo>
                  <a:cubicBezTo>
                    <a:pt x="638" y="169"/>
                    <a:pt x="641" y="171"/>
                    <a:pt x="635" y="168"/>
                  </a:cubicBezTo>
                  <a:lnTo>
                    <a:pt x="565" y="144"/>
                  </a:lnTo>
                  <a:cubicBezTo>
                    <a:pt x="592" y="141"/>
                    <a:pt x="617" y="138"/>
                    <a:pt x="645" y="134"/>
                  </a:cubicBezTo>
                  <a:cubicBezTo>
                    <a:pt x="641" y="148"/>
                    <a:pt x="643" y="107"/>
                    <a:pt x="643" y="102"/>
                  </a:cubicBezTo>
                </a:path>
              </a:pathLst>
            </a:custGeom>
            <a:solidFill>
              <a:srgbClr val="7F7269"/>
            </a:solidFill>
            <a:ln w="12700">
              <a:noFill/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3" name="Freeform 624"/>
            <p:cNvSpPr>
              <a:spLocks/>
            </p:cNvSpPr>
            <p:nvPr/>
          </p:nvSpPr>
          <p:spPr bwMode="auto">
            <a:xfrm>
              <a:off x="4303" y="2014"/>
              <a:ext cx="361" cy="102"/>
            </a:xfrm>
            <a:custGeom>
              <a:avLst/>
              <a:gdLst>
                <a:gd name="T0" fmla="*/ 355 w 361"/>
                <a:gd name="T1" fmla="*/ 30 h 102"/>
                <a:gd name="T2" fmla="*/ 345 w 361"/>
                <a:gd name="T3" fmla="*/ 12 h 102"/>
                <a:gd name="T4" fmla="*/ 327 w 361"/>
                <a:gd name="T5" fmla="*/ 6 h 102"/>
                <a:gd name="T6" fmla="*/ 269 w 361"/>
                <a:gd name="T7" fmla="*/ 0 h 102"/>
                <a:gd name="T8" fmla="*/ 267 w 361"/>
                <a:gd name="T9" fmla="*/ 6 h 102"/>
                <a:gd name="T10" fmla="*/ 255 w 361"/>
                <a:gd name="T11" fmla="*/ 2 h 102"/>
                <a:gd name="T12" fmla="*/ 189 w 361"/>
                <a:gd name="T13" fmla="*/ 10 h 102"/>
                <a:gd name="T14" fmla="*/ 89 w 361"/>
                <a:gd name="T15" fmla="*/ 36 h 102"/>
                <a:gd name="T16" fmla="*/ 11 w 361"/>
                <a:gd name="T17" fmla="*/ 44 h 102"/>
                <a:gd name="T18" fmla="*/ 9 w 361"/>
                <a:gd name="T19" fmla="*/ 102 h 102"/>
                <a:gd name="T20" fmla="*/ 39 w 361"/>
                <a:gd name="T21" fmla="*/ 92 h 102"/>
                <a:gd name="T22" fmla="*/ 61 w 361"/>
                <a:gd name="T23" fmla="*/ 98 h 102"/>
                <a:gd name="T24" fmla="*/ 67 w 361"/>
                <a:gd name="T25" fmla="*/ 100 h 102"/>
                <a:gd name="T26" fmla="*/ 115 w 361"/>
                <a:gd name="T27" fmla="*/ 86 h 102"/>
                <a:gd name="T28" fmla="*/ 179 w 361"/>
                <a:gd name="T29" fmla="*/ 76 h 102"/>
                <a:gd name="T30" fmla="*/ 277 w 361"/>
                <a:gd name="T31" fmla="*/ 74 h 102"/>
                <a:gd name="T32" fmla="*/ 317 w 361"/>
                <a:gd name="T33" fmla="*/ 66 h 102"/>
                <a:gd name="T34" fmla="*/ 343 w 361"/>
                <a:gd name="T35" fmla="*/ 60 h 102"/>
                <a:gd name="T36" fmla="*/ 361 w 361"/>
                <a:gd name="T37" fmla="*/ 54 h 102"/>
                <a:gd name="T38" fmla="*/ 355 w 361"/>
                <a:gd name="T39" fmla="*/ 30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1"/>
                <a:gd name="T61" fmla="*/ 0 h 102"/>
                <a:gd name="T62" fmla="*/ 361 w 36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1" h="102">
                  <a:moveTo>
                    <a:pt x="355" y="30"/>
                  </a:moveTo>
                  <a:cubicBezTo>
                    <a:pt x="352" y="26"/>
                    <a:pt x="349" y="15"/>
                    <a:pt x="345" y="12"/>
                  </a:cubicBezTo>
                  <a:cubicBezTo>
                    <a:pt x="340" y="9"/>
                    <a:pt x="327" y="6"/>
                    <a:pt x="327" y="6"/>
                  </a:cubicBezTo>
                  <a:cubicBezTo>
                    <a:pt x="294" y="9"/>
                    <a:pt x="296" y="9"/>
                    <a:pt x="269" y="0"/>
                  </a:cubicBezTo>
                  <a:cubicBezTo>
                    <a:pt x="268" y="2"/>
                    <a:pt x="269" y="6"/>
                    <a:pt x="267" y="6"/>
                  </a:cubicBezTo>
                  <a:cubicBezTo>
                    <a:pt x="263" y="7"/>
                    <a:pt x="255" y="2"/>
                    <a:pt x="255" y="2"/>
                  </a:cubicBezTo>
                  <a:cubicBezTo>
                    <a:pt x="233" y="4"/>
                    <a:pt x="210" y="5"/>
                    <a:pt x="189" y="10"/>
                  </a:cubicBezTo>
                  <a:cubicBezTo>
                    <a:pt x="155" y="17"/>
                    <a:pt x="123" y="32"/>
                    <a:pt x="89" y="36"/>
                  </a:cubicBezTo>
                  <a:cubicBezTo>
                    <a:pt x="63" y="39"/>
                    <a:pt x="37" y="41"/>
                    <a:pt x="11" y="44"/>
                  </a:cubicBezTo>
                  <a:cubicBezTo>
                    <a:pt x="0" y="61"/>
                    <a:pt x="4" y="83"/>
                    <a:pt x="9" y="102"/>
                  </a:cubicBezTo>
                  <a:cubicBezTo>
                    <a:pt x="19" y="96"/>
                    <a:pt x="28" y="94"/>
                    <a:pt x="39" y="92"/>
                  </a:cubicBezTo>
                  <a:cubicBezTo>
                    <a:pt x="53" y="95"/>
                    <a:pt x="46" y="93"/>
                    <a:pt x="61" y="98"/>
                  </a:cubicBezTo>
                  <a:cubicBezTo>
                    <a:pt x="63" y="99"/>
                    <a:pt x="67" y="100"/>
                    <a:pt x="67" y="100"/>
                  </a:cubicBezTo>
                  <a:cubicBezTo>
                    <a:pt x="83" y="97"/>
                    <a:pt x="99" y="88"/>
                    <a:pt x="115" y="86"/>
                  </a:cubicBezTo>
                  <a:cubicBezTo>
                    <a:pt x="136" y="83"/>
                    <a:pt x="157" y="78"/>
                    <a:pt x="179" y="76"/>
                  </a:cubicBezTo>
                  <a:cubicBezTo>
                    <a:pt x="217" y="77"/>
                    <a:pt x="242" y="79"/>
                    <a:pt x="277" y="74"/>
                  </a:cubicBezTo>
                  <a:cubicBezTo>
                    <a:pt x="290" y="70"/>
                    <a:pt x="303" y="68"/>
                    <a:pt x="317" y="66"/>
                  </a:cubicBezTo>
                  <a:cubicBezTo>
                    <a:pt x="333" y="61"/>
                    <a:pt x="325" y="63"/>
                    <a:pt x="343" y="60"/>
                  </a:cubicBezTo>
                  <a:cubicBezTo>
                    <a:pt x="349" y="58"/>
                    <a:pt x="361" y="54"/>
                    <a:pt x="361" y="54"/>
                  </a:cubicBezTo>
                  <a:cubicBezTo>
                    <a:pt x="360" y="49"/>
                    <a:pt x="359" y="30"/>
                    <a:pt x="355" y="30"/>
                  </a:cubicBezTo>
                  <a:close/>
                </a:path>
              </a:pathLst>
            </a:custGeom>
            <a:solidFill>
              <a:srgbClr val="9BC0E5">
                <a:alpha val="70195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4" name="Freeform 625"/>
            <p:cNvSpPr>
              <a:spLocks/>
            </p:cNvSpPr>
            <p:nvPr/>
          </p:nvSpPr>
          <p:spPr bwMode="auto">
            <a:xfrm>
              <a:off x="4620" y="1843"/>
              <a:ext cx="74" cy="113"/>
            </a:xfrm>
            <a:custGeom>
              <a:avLst/>
              <a:gdLst>
                <a:gd name="T0" fmla="*/ 58 w 74"/>
                <a:gd name="T1" fmla="*/ 9 h 113"/>
                <a:gd name="T2" fmla="*/ 50 w 74"/>
                <a:gd name="T3" fmla="*/ 51 h 113"/>
                <a:gd name="T4" fmla="*/ 46 w 74"/>
                <a:gd name="T5" fmla="*/ 63 h 113"/>
                <a:gd name="T6" fmla="*/ 36 w 74"/>
                <a:gd name="T7" fmla="*/ 81 h 113"/>
                <a:gd name="T8" fmla="*/ 24 w 74"/>
                <a:gd name="T9" fmla="*/ 89 h 113"/>
                <a:gd name="T10" fmla="*/ 26 w 74"/>
                <a:gd name="T11" fmla="*/ 53 h 113"/>
                <a:gd name="T12" fmla="*/ 24 w 74"/>
                <a:gd name="T13" fmla="*/ 9 h 113"/>
                <a:gd name="T14" fmla="*/ 10 w 74"/>
                <a:gd name="T15" fmla="*/ 5 h 113"/>
                <a:gd name="T16" fmla="*/ 0 w 74"/>
                <a:gd name="T17" fmla="*/ 31 h 113"/>
                <a:gd name="T18" fmla="*/ 4 w 74"/>
                <a:gd name="T19" fmla="*/ 57 h 113"/>
                <a:gd name="T20" fmla="*/ 10 w 74"/>
                <a:gd name="T21" fmla="*/ 75 h 113"/>
                <a:gd name="T22" fmla="*/ 16 w 74"/>
                <a:gd name="T23" fmla="*/ 113 h 113"/>
                <a:gd name="T24" fmla="*/ 34 w 74"/>
                <a:gd name="T25" fmla="*/ 107 h 113"/>
                <a:gd name="T26" fmla="*/ 54 w 74"/>
                <a:gd name="T27" fmla="*/ 87 h 113"/>
                <a:gd name="T28" fmla="*/ 74 w 74"/>
                <a:gd name="T29" fmla="*/ 33 h 113"/>
                <a:gd name="T30" fmla="*/ 62 w 74"/>
                <a:gd name="T31" fmla="*/ 3 h 113"/>
                <a:gd name="T32" fmla="*/ 58 w 74"/>
                <a:gd name="T33" fmla="*/ 9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13"/>
                <a:gd name="T53" fmla="*/ 74 w 74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13">
                  <a:moveTo>
                    <a:pt x="58" y="9"/>
                  </a:moveTo>
                  <a:cubicBezTo>
                    <a:pt x="64" y="26"/>
                    <a:pt x="60" y="36"/>
                    <a:pt x="50" y="51"/>
                  </a:cubicBezTo>
                  <a:cubicBezTo>
                    <a:pt x="48" y="55"/>
                    <a:pt x="48" y="59"/>
                    <a:pt x="46" y="63"/>
                  </a:cubicBezTo>
                  <a:cubicBezTo>
                    <a:pt x="42" y="69"/>
                    <a:pt x="41" y="76"/>
                    <a:pt x="36" y="81"/>
                  </a:cubicBezTo>
                  <a:cubicBezTo>
                    <a:pt x="33" y="84"/>
                    <a:pt x="24" y="89"/>
                    <a:pt x="24" y="89"/>
                  </a:cubicBezTo>
                  <a:cubicBezTo>
                    <a:pt x="22" y="76"/>
                    <a:pt x="22" y="66"/>
                    <a:pt x="26" y="53"/>
                  </a:cubicBezTo>
                  <a:cubicBezTo>
                    <a:pt x="25" y="38"/>
                    <a:pt x="21" y="23"/>
                    <a:pt x="24" y="9"/>
                  </a:cubicBezTo>
                  <a:cubicBezTo>
                    <a:pt x="21" y="0"/>
                    <a:pt x="18" y="0"/>
                    <a:pt x="10" y="5"/>
                  </a:cubicBezTo>
                  <a:cubicBezTo>
                    <a:pt x="5" y="13"/>
                    <a:pt x="2" y="22"/>
                    <a:pt x="0" y="31"/>
                  </a:cubicBezTo>
                  <a:cubicBezTo>
                    <a:pt x="2" y="40"/>
                    <a:pt x="2" y="48"/>
                    <a:pt x="4" y="57"/>
                  </a:cubicBezTo>
                  <a:cubicBezTo>
                    <a:pt x="5" y="63"/>
                    <a:pt x="10" y="75"/>
                    <a:pt x="10" y="75"/>
                  </a:cubicBezTo>
                  <a:cubicBezTo>
                    <a:pt x="11" y="87"/>
                    <a:pt x="6" y="107"/>
                    <a:pt x="16" y="113"/>
                  </a:cubicBezTo>
                  <a:cubicBezTo>
                    <a:pt x="22" y="111"/>
                    <a:pt x="34" y="107"/>
                    <a:pt x="34" y="107"/>
                  </a:cubicBezTo>
                  <a:cubicBezTo>
                    <a:pt x="39" y="100"/>
                    <a:pt x="47" y="92"/>
                    <a:pt x="54" y="87"/>
                  </a:cubicBezTo>
                  <a:cubicBezTo>
                    <a:pt x="65" y="70"/>
                    <a:pt x="69" y="52"/>
                    <a:pt x="74" y="33"/>
                  </a:cubicBezTo>
                  <a:cubicBezTo>
                    <a:pt x="72" y="20"/>
                    <a:pt x="73" y="10"/>
                    <a:pt x="62" y="3"/>
                  </a:cubicBezTo>
                  <a:cubicBezTo>
                    <a:pt x="49" y="7"/>
                    <a:pt x="58" y="16"/>
                    <a:pt x="58" y="9"/>
                  </a:cubicBezTo>
                  <a:close/>
                </a:path>
              </a:pathLst>
            </a:custGeom>
            <a:solidFill>
              <a:srgbClr val="EFEFEF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5" name="Freeform 626"/>
            <p:cNvSpPr>
              <a:spLocks/>
            </p:cNvSpPr>
            <p:nvPr/>
          </p:nvSpPr>
          <p:spPr bwMode="auto">
            <a:xfrm>
              <a:off x="4572" y="1828"/>
              <a:ext cx="50" cy="72"/>
            </a:xfrm>
            <a:custGeom>
              <a:avLst/>
              <a:gdLst>
                <a:gd name="T0" fmla="*/ 24 w 50"/>
                <a:gd name="T1" fmla="*/ 0 h 72"/>
                <a:gd name="T2" fmla="*/ 12 w 50"/>
                <a:gd name="T3" fmla="*/ 4 h 72"/>
                <a:gd name="T4" fmla="*/ 0 w 50"/>
                <a:gd name="T5" fmla="*/ 34 h 72"/>
                <a:gd name="T6" fmla="*/ 2 w 50"/>
                <a:gd name="T7" fmla="*/ 52 h 72"/>
                <a:gd name="T8" fmla="*/ 6 w 50"/>
                <a:gd name="T9" fmla="*/ 64 h 72"/>
                <a:gd name="T10" fmla="*/ 4 w 50"/>
                <a:gd name="T11" fmla="*/ 70 h 72"/>
                <a:gd name="T12" fmla="*/ 22 w 50"/>
                <a:gd name="T13" fmla="*/ 60 h 72"/>
                <a:gd name="T14" fmla="*/ 38 w 50"/>
                <a:gd name="T15" fmla="*/ 56 h 72"/>
                <a:gd name="T16" fmla="*/ 48 w 50"/>
                <a:gd name="T17" fmla="*/ 38 h 72"/>
                <a:gd name="T18" fmla="*/ 50 w 50"/>
                <a:gd name="T19" fmla="*/ 32 h 72"/>
                <a:gd name="T20" fmla="*/ 40 w 50"/>
                <a:gd name="T21" fmla="*/ 16 h 72"/>
                <a:gd name="T22" fmla="*/ 30 w 50"/>
                <a:gd name="T23" fmla="*/ 0 h 72"/>
                <a:gd name="T24" fmla="*/ 24 w 50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72"/>
                <a:gd name="T41" fmla="*/ 50 w 50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72">
                  <a:moveTo>
                    <a:pt x="24" y="0"/>
                  </a:moveTo>
                  <a:cubicBezTo>
                    <a:pt x="20" y="1"/>
                    <a:pt x="13" y="0"/>
                    <a:pt x="12" y="4"/>
                  </a:cubicBezTo>
                  <a:cubicBezTo>
                    <a:pt x="8" y="15"/>
                    <a:pt x="3" y="24"/>
                    <a:pt x="0" y="34"/>
                  </a:cubicBezTo>
                  <a:cubicBezTo>
                    <a:pt x="1" y="40"/>
                    <a:pt x="1" y="46"/>
                    <a:pt x="2" y="52"/>
                  </a:cubicBezTo>
                  <a:cubicBezTo>
                    <a:pt x="3" y="56"/>
                    <a:pt x="6" y="64"/>
                    <a:pt x="6" y="64"/>
                  </a:cubicBezTo>
                  <a:cubicBezTo>
                    <a:pt x="5" y="66"/>
                    <a:pt x="3" y="69"/>
                    <a:pt x="4" y="70"/>
                  </a:cubicBezTo>
                  <a:cubicBezTo>
                    <a:pt x="6" y="72"/>
                    <a:pt x="14" y="65"/>
                    <a:pt x="22" y="60"/>
                  </a:cubicBezTo>
                  <a:cubicBezTo>
                    <a:pt x="27" y="57"/>
                    <a:pt x="33" y="58"/>
                    <a:pt x="38" y="56"/>
                  </a:cubicBezTo>
                  <a:cubicBezTo>
                    <a:pt x="47" y="47"/>
                    <a:pt x="43" y="53"/>
                    <a:pt x="48" y="38"/>
                  </a:cubicBezTo>
                  <a:cubicBezTo>
                    <a:pt x="49" y="36"/>
                    <a:pt x="50" y="32"/>
                    <a:pt x="50" y="32"/>
                  </a:cubicBezTo>
                  <a:cubicBezTo>
                    <a:pt x="45" y="18"/>
                    <a:pt x="50" y="22"/>
                    <a:pt x="40" y="16"/>
                  </a:cubicBezTo>
                  <a:cubicBezTo>
                    <a:pt x="35" y="2"/>
                    <a:pt x="40" y="6"/>
                    <a:pt x="30" y="0"/>
                  </a:cubicBezTo>
                  <a:cubicBezTo>
                    <a:pt x="21" y="2"/>
                    <a:pt x="20" y="4"/>
                    <a:pt x="24" y="0"/>
                  </a:cubicBezTo>
                  <a:close/>
                </a:path>
              </a:pathLst>
            </a:custGeom>
            <a:solidFill>
              <a:srgbClr val="C7A18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6" name="Freeform 627"/>
            <p:cNvSpPr>
              <a:spLocks/>
            </p:cNvSpPr>
            <p:nvPr/>
          </p:nvSpPr>
          <p:spPr bwMode="auto">
            <a:xfrm>
              <a:off x="4572" y="1812"/>
              <a:ext cx="68" cy="90"/>
            </a:xfrm>
            <a:custGeom>
              <a:avLst/>
              <a:gdLst>
                <a:gd name="T0" fmla="*/ 40 w 68"/>
                <a:gd name="T1" fmla="*/ 0 h 90"/>
                <a:gd name="T2" fmla="*/ 12 w 68"/>
                <a:gd name="T3" fmla="*/ 10 h 90"/>
                <a:gd name="T4" fmla="*/ 10 w 68"/>
                <a:gd name="T5" fmla="*/ 16 h 90"/>
                <a:gd name="T6" fmla="*/ 4 w 68"/>
                <a:gd name="T7" fmla="*/ 20 h 90"/>
                <a:gd name="T8" fmla="*/ 0 w 68"/>
                <a:gd name="T9" fmla="*/ 32 h 90"/>
                <a:gd name="T10" fmla="*/ 8 w 68"/>
                <a:gd name="T11" fmla="*/ 26 h 90"/>
                <a:gd name="T12" fmla="*/ 38 w 68"/>
                <a:gd name="T13" fmla="*/ 22 h 90"/>
                <a:gd name="T14" fmla="*/ 36 w 68"/>
                <a:gd name="T15" fmla="*/ 40 h 90"/>
                <a:gd name="T16" fmla="*/ 44 w 68"/>
                <a:gd name="T17" fmla="*/ 52 h 90"/>
                <a:gd name="T18" fmla="*/ 24 w 68"/>
                <a:gd name="T19" fmla="*/ 76 h 90"/>
                <a:gd name="T20" fmla="*/ 30 w 68"/>
                <a:gd name="T21" fmla="*/ 90 h 90"/>
                <a:gd name="T22" fmla="*/ 48 w 68"/>
                <a:gd name="T23" fmla="*/ 80 h 90"/>
                <a:gd name="T24" fmla="*/ 62 w 68"/>
                <a:gd name="T25" fmla="*/ 44 h 90"/>
                <a:gd name="T26" fmla="*/ 68 w 68"/>
                <a:gd name="T27" fmla="*/ 32 h 90"/>
                <a:gd name="T28" fmla="*/ 40 w 68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90"/>
                <a:gd name="T47" fmla="*/ 68 w 68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90">
                  <a:moveTo>
                    <a:pt x="40" y="0"/>
                  </a:moveTo>
                  <a:cubicBezTo>
                    <a:pt x="30" y="3"/>
                    <a:pt x="21" y="4"/>
                    <a:pt x="12" y="10"/>
                  </a:cubicBezTo>
                  <a:cubicBezTo>
                    <a:pt x="11" y="12"/>
                    <a:pt x="11" y="14"/>
                    <a:pt x="10" y="16"/>
                  </a:cubicBezTo>
                  <a:cubicBezTo>
                    <a:pt x="8" y="18"/>
                    <a:pt x="5" y="18"/>
                    <a:pt x="4" y="20"/>
                  </a:cubicBezTo>
                  <a:cubicBezTo>
                    <a:pt x="2" y="24"/>
                    <a:pt x="0" y="32"/>
                    <a:pt x="0" y="32"/>
                  </a:cubicBezTo>
                  <a:cubicBezTo>
                    <a:pt x="4" y="43"/>
                    <a:pt x="4" y="32"/>
                    <a:pt x="8" y="26"/>
                  </a:cubicBezTo>
                  <a:cubicBezTo>
                    <a:pt x="24" y="31"/>
                    <a:pt x="23" y="27"/>
                    <a:pt x="38" y="22"/>
                  </a:cubicBezTo>
                  <a:cubicBezTo>
                    <a:pt x="35" y="31"/>
                    <a:pt x="32" y="32"/>
                    <a:pt x="36" y="40"/>
                  </a:cubicBezTo>
                  <a:cubicBezTo>
                    <a:pt x="38" y="44"/>
                    <a:pt x="44" y="52"/>
                    <a:pt x="44" y="52"/>
                  </a:cubicBezTo>
                  <a:cubicBezTo>
                    <a:pt x="40" y="64"/>
                    <a:pt x="36" y="72"/>
                    <a:pt x="24" y="76"/>
                  </a:cubicBezTo>
                  <a:cubicBezTo>
                    <a:pt x="27" y="85"/>
                    <a:pt x="20" y="87"/>
                    <a:pt x="30" y="90"/>
                  </a:cubicBezTo>
                  <a:cubicBezTo>
                    <a:pt x="37" y="88"/>
                    <a:pt x="48" y="80"/>
                    <a:pt x="48" y="80"/>
                  </a:cubicBezTo>
                  <a:cubicBezTo>
                    <a:pt x="65" y="86"/>
                    <a:pt x="61" y="51"/>
                    <a:pt x="62" y="44"/>
                  </a:cubicBezTo>
                  <a:cubicBezTo>
                    <a:pt x="63" y="40"/>
                    <a:pt x="67" y="36"/>
                    <a:pt x="68" y="32"/>
                  </a:cubicBezTo>
                  <a:cubicBezTo>
                    <a:pt x="63" y="4"/>
                    <a:pt x="58" y="12"/>
                    <a:pt x="40" y="0"/>
                  </a:cubicBezTo>
                  <a:close/>
                </a:path>
              </a:pathLst>
            </a:custGeom>
            <a:solidFill>
              <a:srgbClr val="B07A5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7" name="Freeform 628"/>
            <p:cNvSpPr>
              <a:spLocks/>
            </p:cNvSpPr>
            <p:nvPr/>
          </p:nvSpPr>
          <p:spPr bwMode="auto">
            <a:xfrm>
              <a:off x="4606" y="1872"/>
              <a:ext cx="96" cy="114"/>
            </a:xfrm>
            <a:custGeom>
              <a:avLst/>
              <a:gdLst>
                <a:gd name="T0" fmla="*/ 90 w 96"/>
                <a:gd name="T1" fmla="*/ 0 h 114"/>
                <a:gd name="T2" fmla="*/ 64 w 96"/>
                <a:gd name="T3" fmla="*/ 54 h 114"/>
                <a:gd name="T4" fmla="*/ 32 w 96"/>
                <a:gd name="T5" fmla="*/ 80 h 114"/>
                <a:gd name="T6" fmla="*/ 26 w 96"/>
                <a:gd name="T7" fmla="*/ 56 h 114"/>
                <a:gd name="T8" fmla="*/ 0 w 96"/>
                <a:gd name="T9" fmla="*/ 100 h 114"/>
                <a:gd name="T10" fmla="*/ 20 w 96"/>
                <a:gd name="T11" fmla="*/ 114 h 114"/>
                <a:gd name="T12" fmla="*/ 30 w 96"/>
                <a:gd name="T13" fmla="*/ 92 h 114"/>
                <a:gd name="T14" fmla="*/ 46 w 96"/>
                <a:gd name="T15" fmla="*/ 78 h 114"/>
                <a:gd name="T16" fmla="*/ 62 w 96"/>
                <a:gd name="T17" fmla="*/ 64 h 114"/>
                <a:gd name="T18" fmla="*/ 68 w 96"/>
                <a:gd name="T19" fmla="*/ 60 h 114"/>
                <a:gd name="T20" fmla="*/ 84 w 96"/>
                <a:gd name="T21" fmla="*/ 36 h 114"/>
                <a:gd name="T22" fmla="*/ 90 w 96"/>
                <a:gd name="T23" fmla="*/ 18 h 114"/>
                <a:gd name="T24" fmla="*/ 90 w 9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14"/>
                <a:gd name="T41" fmla="*/ 96 w 96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14">
                  <a:moveTo>
                    <a:pt x="90" y="0"/>
                  </a:moveTo>
                  <a:cubicBezTo>
                    <a:pt x="84" y="18"/>
                    <a:pt x="80" y="43"/>
                    <a:pt x="64" y="54"/>
                  </a:cubicBezTo>
                  <a:cubicBezTo>
                    <a:pt x="60" y="66"/>
                    <a:pt x="44" y="76"/>
                    <a:pt x="32" y="80"/>
                  </a:cubicBezTo>
                  <a:cubicBezTo>
                    <a:pt x="29" y="72"/>
                    <a:pt x="29" y="64"/>
                    <a:pt x="26" y="56"/>
                  </a:cubicBezTo>
                  <a:cubicBezTo>
                    <a:pt x="24" y="73"/>
                    <a:pt x="18" y="94"/>
                    <a:pt x="0" y="100"/>
                  </a:cubicBezTo>
                  <a:cubicBezTo>
                    <a:pt x="0" y="100"/>
                    <a:pt x="14" y="110"/>
                    <a:pt x="20" y="114"/>
                  </a:cubicBezTo>
                  <a:cubicBezTo>
                    <a:pt x="22" y="103"/>
                    <a:pt x="21" y="98"/>
                    <a:pt x="30" y="92"/>
                  </a:cubicBezTo>
                  <a:cubicBezTo>
                    <a:pt x="34" y="86"/>
                    <a:pt x="46" y="78"/>
                    <a:pt x="46" y="78"/>
                  </a:cubicBezTo>
                  <a:cubicBezTo>
                    <a:pt x="53" y="68"/>
                    <a:pt x="48" y="73"/>
                    <a:pt x="62" y="64"/>
                  </a:cubicBezTo>
                  <a:cubicBezTo>
                    <a:pt x="64" y="63"/>
                    <a:pt x="68" y="60"/>
                    <a:pt x="68" y="60"/>
                  </a:cubicBezTo>
                  <a:cubicBezTo>
                    <a:pt x="73" y="52"/>
                    <a:pt x="79" y="44"/>
                    <a:pt x="84" y="36"/>
                  </a:cubicBezTo>
                  <a:cubicBezTo>
                    <a:pt x="88" y="31"/>
                    <a:pt x="90" y="18"/>
                    <a:pt x="90" y="18"/>
                  </a:cubicBezTo>
                  <a:cubicBezTo>
                    <a:pt x="92" y="1"/>
                    <a:pt x="96" y="6"/>
                    <a:pt x="90" y="0"/>
                  </a:cubicBezTo>
                  <a:close/>
                </a:path>
              </a:pathLst>
            </a:custGeom>
            <a:solidFill>
              <a:srgbClr val="D4D4D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8" name="Freeform 629"/>
            <p:cNvSpPr>
              <a:spLocks/>
            </p:cNvSpPr>
            <p:nvPr/>
          </p:nvSpPr>
          <p:spPr bwMode="auto">
            <a:xfrm>
              <a:off x="4644" y="1865"/>
              <a:ext cx="96" cy="179"/>
            </a:xfrm>
            <a:custGeom>
              <a:avLst/>
              <a:gdLst>
                <a:gd name="T0" fmla="*/ 70 w 96"/>
                <a:gd name="T1" fmla="*/ 11 h 179"/>
                <a:gd name="T2" fmla="*/ 0 w 96"/>
                <a:gd name="T3" fmla="*/ 133 h 179"/>
                <a:gd name="T4" fmla="*/ 14 w 96"/>
                <a:gd name="T5" fmla="*/ 179 h 179"/>
                <a:gd name="T6" fmla="*/ 86 w 96"/>
                <a:gd name="T7" fmla="*/ 73 h 179"/>
                <a:gd name="T8" fmla="*/ 96 w 96"/>
                <a:gd name="T9" fmla="*/ 47 h 179"/>
                <a:gd name="T10" fmla="*/ 84 w 96"/>
                <a:gd name="T11" fmla="*/ 23 h 179"/>
                <a:gd name="T12" fmla="*/ 70 w 96"/>
                <a:gd name="T13" fmla="*/ 11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79"/>
                <a:gd name="T23" fmla="*/ 96 w 96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79">
                  <a:moveTo>
                    <a:pt x="70" y="11"/>
                  </a:moveTo>
                  <a:cubicBezTo>
                    <a:pt x="58" y="58"/>
                    <a:pt x="26" y="94"/>
                    <a:pt x="0" y="133"/>
                  </a:cubicBezTo>
                  <a:cubicBezTo>
                    <a:pt x="5" y="147"/>
                    <a:pt x="11" y="164"/>
                    <a:pt x="14" y="179"/>
                  </a:cubicBezTo>
                  <a:cubicBezTo>
                    <a:pt x="28" y="169"/>
                    <a:pt x="70" y="105"/>
                    <a:pt x="86" y="73"/>
                  </a:cubicBezTo>
                  <a:cubicBezTo>
                    <a:pt x="96" y="55"/>
                    <a:pt x="96" y="55"/>
                    <a:pt x="96" y="47"/>
                  </a:cubicBezTo>
                  <a:cubicBezTo>
                    <a:pt x="94" y="34"/>
                    <a:pt x="95" y="30"/>
                    <a:pt x="84" y="23"/>
                  </a:cubicBezTo>
                  <a:cubicBezTo>
                    <a:pt x="83" y="19"/>
                    <a:pt x="70" y="0"/>
                    <a:pt x="70" y="11"/>
                  </a:cubicBezTo>
                  <a:close/>
                </a:path>
              </a:pathLst>
            </a:custGeom>
            <a:solidFill>
              <a:srgbClr val="D4D4D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29" name="Freeform 630"/>
            <p:cNvSpPr>
              <a:spLocks/>
            </p:cNvSpPr>
            <p:nvPr/>
          </p:nvSpPr>
          <p:spPr bwMode="auto">
            <a:xfrm>
              <a:off x="4574" y="1845"/>
              <a:ext cx="30" cy="27"/>
            </a:xfrm>
            <a:custGeom>
              <a:avLst/>
              <a:gdLst>
                <a:gd name="T0" fmla="*/ 6 w 30"/>
                <a:gd name="T1" fmla="*/ 1 h 27"/>
                <a:gd name="T2" fmla="*/ 30 w 30"/>
                <a:gd name="T3" fmla="*/ 7 h 27"/>
                <a:gd name="T4" fmla="*/ 10 w 30"/>
                <a:gd name="T5" fmla="*/ 5 h 27"/>
                <a:gd name="T6" fmla="*/ 0 w 30"/>
                <a:gd name="T7" fmla="*/ 7 h 27"/>
                <a:gd name="T8" fmla="*/ 6 w 30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7"/>
                <a:gd name="T17" fmla="*/ 30 w 3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7">
                  <a:moveTo>
                    <a:pt x="6" y="1"/>
                  </a:moveTo>
                  <a:cubicBezTo>
                    <a:pt x="14" y="3"/>
                    <a:pt x="22" y="4"/>
                    <a:pt x="30" y="7"/>
                  </a:cubicBezTo>
                  <a:cubicBezTo>
                    <a:pt x="26" y="27"/>
                    <a:pt x="20" y="11"/>
                    <a:pt x="10" y="5"/>
                  </a:cubicBezTo>
                  <a:cubicBezTo>
                    <a:pt x="7" y="13"/>
                    <a:pt x="3" y="17"/>
                    <a:pt x="0" y="7"/>
                  </a:cubicBezTo>
                  <a:cubicBezTo>
                    <a:pt x="2" y="0"/>
                    <a:pt x="0" y="1"/>
                    <a:pt x="6" y="1"/>
                  </a:cubicBezTo>
                  <a:close/>
                </a:path>
              </a:pathLst>
            </a:custGeom>
            <a:solidFill>
              <a:srgbClr val="AD765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0" name="Freeform 631"/>
            <p:cNvSpPr>
              <a:spLocks/>
            </p:cNvSpPr>
            <p:nvPr/>
          </p:nvSpPr>
          <p:spPr bwMode="auto">
            <a:xfrm>
              <a:off x="4576" y="1878"/>
              <a:ext cx="30" cy="28"/>
            </a:xfrm>
            <a:custGeom>
              <a:avLst/>
              <a:gdLst>
                <a:gd name="T0" fmla="*/ 2 w 30"/>
                <a:gd name="T1" fmla="*/ 8 h 28"/>
                <a:gd name="T2" fmla="*/ 24 w 30"/>
                <a:gd name="T3" fmla="*/ 2 h 28"/>
                <a:gd name="T4" fmla="*/ 30 w 30"/>
                <a:gd name="T5" fmla="*/ 0 h 28"/>
                <a:gd name="T6" fmla="*/ 4 w 30"/>
                <a:gd name="T7" fmla="*/ 20 h 28"/>
                <a:gd name="T8" fmla="*/ 0 w 30"/>
                <a:gd name="T9" fmla="*/ 26 h 28"/>
                <a:gd name="T10" fmla="*/ 4 w 30"/>
                <a:gd name="T11" fmla="*/ 14 h 28"/>
                <a:gd name="T12" fmla="*/ 2 w 30"/>
                <a:gd name="T13" fmla="*/ 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8"/>
                <a:gd name="T23" fmla="*/ 30 w 3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8">
                  <a:moveTo>
                    <a:pt x="2" y="8"/>
                  </a:moveTo>
                  <a:cubicBezTo>
                    <a:pt x="16" y="5"/>
                    <a:pt x="9" y="7"/>
                    <a:pt x="24" y="2"/>
                  </a:cubicBezTo>
                  <a:cubicBezTo>
                    <a:pt x="26" y="1"/>
                    <a:pt x="30" y="0"/>
                    <a:pt x="30" y="0"/>
                  </a:cubicBezTo>
                  <a:cubicBezTo>
                    <a:pt x="21" y="14"/>
                    <a:pt x="16" y="12"/>
                    <a:pt x="4" y="20"/>
                  </a:cubicBezTo>
                  <a:cubicBezTo>
                    <a:pt x="3" y="22"/>
                    <a:pt x="0" y="28"/>
                    <a:pt x="0" y="26"/>
                  </a:cubicBezTo>
                  <a:cubicBezTo>
                    <a:pt x="0" y="22"/>
                    <a:pt x="4" y="14"/>
                    <a:pt x="4" y="14"/>
                  </a:cubicBezTo>
                  <a:cubicBezTo>
                    <a:pt x="3" y="12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B07A5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1" name="Freeform 632"/>
            <p:cNvSpPr>
              <a:spLocks/>
            </p:cNvSpPr>
            <p:nvPr/>
          </p:nvSpPr>
          <p:spPr bwMode="auto">
            <a:xfrm>
              <a:off x="4573" y="1938"/>
              <a:ext cx="44" cy="48"/>
            </a:xfrm>
            <a:custGeom>
              <a:avLst/>
              <a:gdLst>
                <a:gd name="T0" fmla="*/ 11 w 44"/>
                <a:gd name="T1" fmla="*/ 4 h 48"/>
                <a:gd name="T2" fmla="*/ 25 w 44"/>
                <a:gd name="T3" fmla="*/ 8 h 48"/>
                <a:gd name="T4" fmla="*/ 37 w 44"/>
                <a:gd name="T5" fmla="*/ 12 h 48"/>
                <a:gd name="T6" fmla="*/ 29 w 44"/>
                <a:gd name="T7" fmla="*/ 36 h 48"/>
                <a:gd name="T8" fmla="*/ 21 w 44"/>
                <a:gd name="T9" fmla="*/ 48 h 48"/>
                <a:gd name="T10" fmla="*/ 31 w 44"/>
                <a:gd name="T11" fmla="*/ 24 h 48"/>
                <a:gd name="T12" fmla="*/ 11 w 44"/>
                <a:gd name="T13" fmla="*/ 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8"/>
                <a:gd name="T23" fmla="*/ 44 w 4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8">
                  <a:moveTo>
                    <a:pt x="11" y="4"/>
                  </a:moveTo>
                  <a:cubicBezTo>
                    <a:pt x="31" y="11"/>
                    <a:pt x="0" y="0"/>
                    <a:pt x="25" y="8"/>
                  </a:cubicBezTo>
                  <a:cubicBezTo>
                    <a:pt x="29" y="9"/>
                    <a:pt x="37" y="12"/>
                    <a:pt x="37" y="12"/>
                  </a:cubicBezTo>
                  <a:cubicBezTo>
                    <a:pt x="44" y="23"/>
                    <a:pt x="36" y="27"/>
                    <a:pt x="29" y="36"/>
                  </a:cubicBezTo>
                  <a:cubicBezTo>
                    <a:pt x="26" y="40"/>
                    <a:pt x="21" y="48"/>
                    <a:pt x="21" y="48"/>
                  </a:cubicBezTo>
                  <a:cubicBezTo>
                    <a:pt x="24" y="39"/>
                    <a:pt x="28" y="33"/>
                    <a:pt x="31" y="24"/>
                  </a:cubicBezTo>
                  <a:cubicBezTo>
                    <a:pt x="28" y="8"/>
                    <a:pt x="25" y="9"/>
                    <a:pt x="11" y="4"/>
                  </a:cubicBezTo>
                  <a:close/>
                </a:path>
              </a:pathLst>
            </a:custGeom>
            <a:solidFill>
              <a:srgbClr val="AD765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2" name="Freeform 633"/>
            <p:cNvSpPr>
              <a:spLocks/>
            </p:cNvSpPr>
            <p:nvPr/>
          </p:nvSpPr>
          <p:spPr bwMode="auto">
            <a:xfrm>
              <a:off x="4497" y="1944"/>
              <a:ext cx="61" cy="28"/>
            </a:xfrm>
            <a:custGeom>
              <a:avLst/>
              <a:gdLst>
                <a:gd name="T0" fmla="*/ 1 w 61"/>
                <a:gd name="T1" fmla="*/ 2 h 28"/>
                <a:gd name="T2" fmla="*/ 27 w 61"/>
                <a:gd name="T3" fmla="*/ 0 h 28"/>
                <a:gd name="T4" fmla="*/ 47 w 61"/>
                <a:gd name="T5" fmla="*/ 22 h 28"/>
                <a:gd name="T6" fmla="*/ 59 w 61"/>
                <a:gd name="T7" fmla="*/ 20 h 28"/>
                <a:gd name="T8" fmla="*/ 55 w 61"/>
                <a:gd name="T9" fmla="*/ 26 h 28"/>
                <a:gd name="T10" fmla="*/ 33 w 61"/>
                <a:gd name="T11" fmla="*/ 20 h 28"/>
                <a:gd name="T12" fmla="*/ 7 w 61"/>
                <a:gd name="T13" fmla="*/ 8 h 28"/>
                <a:gd name="T14" fmla="*/ 1 w 61"/>
                <a:gd name="T15" fmla="*/ 2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28"/>
                <a:gd name="T26" fmla="*/ 61 w 6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28">
                  <a:moveTo>
                    <a:pt x="1" y="2"/>
                  </a:moveTo>
                  <a:cubicBezTo>
                    <a:pt x="9" y="14"/>
                    <a:pt x="17" y="3"/>
                    <a:pt x="27" y="0"/>
                  </a:cubicBezTo>
                  <a:cubicBezTo>
                    <a:pt x="36" y="3"/>
                    <a:pt x="31" y="17"/>
                    <a:pt x="47" y="22"/>
                  </a:cubicBezTo>
                  <a:cubicBezTo>
                    <a:pt x="51" y="21"/>
                    <a:pt x="55" y="18"/>
                    <a:pt x="59" y="20"/>
                  </a:cubicBezTo>
                  <a:cubicBezTo>
                    <a:pt x="61" y="21"/>
                    <a:pt x="57" y="25"/>
                    <a:pt x="55" y="26"/>
                  </a:cubicBezTo>
                  <a:cubicBezTo>
                    <a:pt x="48" y="28"/>
                    <a:pt x="33" y="20"/>
                    <a:pt x="33" y="20"/>
                  </a:cubicBezTo>
                  <a:cubicBezTo>
                    <a:pt x="25" y="9"/>
                    <a:pt x="22" y="10"/>
                    <a:pt x="7" y="8"/>
                  </a:cubicBezTo>
                  <a:cubicBezTo>
                    <a:pt x="0" y="6"/>
                    <a:pt x="1" y="8"/>
                    <a:pt x="1" y="2"/>
                  </a:cubicBezTo>
                  <a:close/>
                </a:path>
              </a:pathLst>
            </a:custGeom>
            <a:solidFill>
              <a:srgbClr val="AD765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3" name="Freeform 634"/>
            <p:cNvSpPr>
              <a:spLocks/>
            </p:cNvSpPr>
            <p:nvPr/>
          </p:nvSpPr>
          <p:spPr bwMode="auto">
            <a:xfrm>
              <a:off x="4488" y="1962"/>
              <a:ext cx="90" cy="30"/>
            </a:xfrm>
            <a:custGeom>
              <a:avLst/>
              <a:gdLst>
                <a:gd name="T0" fmla="*/ 0 w 90"/>
                <a:gd name="T1" fmla="*/ 4 h 30"/>
                <a:gd name="T2" fmla="*/ 90 w 90"/>
                <a:gd name="T3" fmla="*/ 26 h 30"/>
                <a:gd name="T4" fmla="*/ 50 w 90"/>
                <a:gd name="T5" fmla="*/ 16 h 30"/>
                <a:gd name="T6" fmla="*/ 0 w 90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0"/>
                <a:gd name="T14" fmla="*/ 90 w 9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0">
                  <a:moveTo>
                    <a:pt x="0" y="4"/>
                  </a:moveTo>
                  <a:cubicBezTo>
                    <a:pt x="44" y="0"/>
                    <a:pt x="51" y="20"/>
                    <a:pt x="90" y="26"/>
                  </a:cubicBezTo>
                  <a:cubicBezTo>
                    <a:pt x="77" y="30"/>
                    <a:pt x="62" y="21"/>
                    <a:pt x="50" y="16"/>
                  </a:cubicBezTo>
                  <a:cubicBezTo>
                    <a:pt x="33" y="8"/>
                    <a:pt x="20" y="4"/>
                    <a:pt x="0" y="4"/>
                  </a:cubicBezTo>
                  <a:close/>
                </a:path>
              </a:pathLst>
            </a:custGeom>
            <a:solidFill>
              <a:srgbClr val="AD765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4" name="Freeform 635"/>
            <p:cNvSpPr>
              <a:spLocks/>
            </p:cNvSpPr>
            <p:nvPr/>
          </p:nvSpPr>
          <p:spPr bwMode="auto">
            <a:xfrm>
              <a:off x="4525" y="1898"/>
              <a:ext cx="33" cy="42"/>
            </a:xfrm>
            <a:custGeom>
              <a:avLst/>
              <a:gdLst>
                <a:gd name="T0" fmla="*/ 29 w 33"/>
                <a:gd name="T1" fmla="*/ 0 h 42"/>
                <a:gd name="T2" fmla="*/ 9 w 33"/>
                <a:gd name="T3" fmla="*/ 20 h 42"/>
                <a:gd name="T4" fmla="*/ 3 w 33"/>
                <a:gd name="T5" fmla="*/ 32 h 42"/>
                <a:gd name="T6" fmla="*/ 21 w 33"/>
                <a:gd name="T7" fmla="*/ 38 h 42"/>
                <a:gd name="T8" fmla="*/ 33 w 33"/>
                <a:gd name="T9" fmla="*/ 42 h 42"/>
                <a:gd name="T10" fmla="*/ 11 w 33"/>
                <a:gd name="T11" fmla="*/ 28 h 42"/>
                <a:gd name="T12" fmla="*/ 29 w 33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2"/>
                <a:gd name="T23" fmla="*/ 33 w 3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2">
                  <a:moveTo>
                    <a:pt x="29" y="0"/>
                  </a:moveTo>
                  <a:cubicBezTo>
                    <a:pt x="24" y="7"/>
                    <a:pt x="16" y="15"/>
                    <a:pt x="9" y="20"/>
                  </a:cubicBezTo>
                  <a:cubicBezTo>
                    <a:pt x="8" y="24"/>
                    <a:pt x="0" y="29"/>
                    <a:pt x="3" y="32"/>
                  </a:cubicBezTo>
                  <a:cubicBezTo>
                    <a:pt x="3" y="32"/>
                    <a:pt x="18" y="37"/>
                    <a:pt x="21" y="38"/>
                  </a:cubicBezTo>
                  <a:cubicBezTo>
                    <a:pt x="25" y="39"/>
                    <a:pt x="33" y="42"/>
                    <a:pt x="33" y="42"/>
                  </a:cubicBezTo>
                  <a:cubicBezTo>
                    <a:pt x="26" y="32"/>
                    <a:pt x="18" y="38"/>
                    <a:pt x="11" y="28"/>
                  </a:cubicBezTo>
                  <a:cubicBezTo>
                    <a:pt x="14" y="15"/>
                    <a:pt x="24" y="10"/>
                    <a:pt x="29" y="0"/>
                  </a:cubicBezTo>
                  <a:close/>
                </a:path>
              </a:pathLst>
            </a:custGeom>
            <a:solidFill>
              <a:srgbClr val="9FC9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5" name="Freeform 636"/>
            <p:cNvSpPr>
              <a:spLocks/>
            </p:cNvSpPr>
            <p:nvPr/>
          </p:nvSpPr>
          <p:spPr bwMode="auto">
            <a:xfrm>
              <a:off x="4575" y="1899"/>
              <a:ext cx="46" cy="49"/>
            </a:xfrm>
            <a:custGeom>
              <a:avLst/>
              <a:gdLst>
                <a:gd name="T0" fmla="*/ 33 w 46"/>
                <a:gd name="T1" fmla="*/ 13 h 49"/>
                <a:gd name="T2" fmla="*/ 17 w 46"/>
                <a:gd name="T3" fmla="*/ 27 h 49"/>
                <a:gd name="T4" fmla="*/ 3 w 46"/>
                <a:gd name="T5" fmla="*/ 49 h 49"/>
                <a:gd name="T6" fmla="*/ 17 w 46"/>
                <a:gd name="T7" fmla="*/ 29 h 49"/>
                <a:gd name="T8" fmla="*/ 33 w 46"/>
                <a:gd name="T9" fmla="*/ 1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9"/>
                <a:gd name="T17" fmla="*/ 46 w 4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9">
                  <a:moveTo>
                    <a:pt x="33" y="13"/>
                  </a:moveTo>
                  <a:cubicBezTo>
                    <a:pt x="26" y="17"/>
                    <a:pt x="24" y="23"/>
                    <a:pt x="17" y="27"/>
                  </a:cubicBezTo>
                  <a:cubicBezTo>
                    <a:pt x="14" y="36"/>
                    <a:pt x="10" y="44"/>
                    <a:pt x="3" y="49"/>
                  </a:cubicBezTo>
                  <a:cubicBezTo>
                    <a:pt x="0" y="41"/>
                    <a:pt x="10" y="34"/>
                    <a:pt x="17" y="29"/>
                  </a:cubicBezTo>
                  <a:cubicBezTo>
                    <a:pt x="19" y="22"/>
                    <a:pt x="46" y="0"/>
                    <a:pt x="33" y="13"/>
                  </a:cubicBezTo>
                  <a:close/>
                </a:path>
              </a:pathLst>
            </a:custGeom>
            <a:solidFill>
              <a:srgbClr val="9FC9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6" name="Freeform 637"/>
            <p:cNvSpPr>
              <a:spLocks/>
            </p:cNvSpPr>
            <p:nvPr/>
          </p:nvSpPr>
          <p:spPr bwMode="auto">
            <a:xfrm>
              <a:off x="4602" y="1940"/>
              <a:ext cx="26" cy="39"/>
            </a:xfrm>
            <a:custGeom>
              <a:avLst/>
              <a:gdLst>
                <a:gd name="T0" fmla="*/ 14 w 26"/>
                <a:gd name="T1" fmla="*/ 24 h 39"/>
                <a:gd name="T2" fmla="*/ 6 w 26"/>
                <a:gd name="T3" fmla="*/ 18 h 39"/>
                <a:gd name="T4" fmla="*/ 2 w 26"/>
                <a:gd name="T5" fmla="*/ 12 h 39"/>
                <a:gd name="T6" fmla="*/ 14 w 26"/>
                <a:gd name="T7" fmla="*/ 16 h 39"/>
                <a:gd name="T8" fmla="*/ 24 w 26"/>
                <a:gd name="T9" fmla="*/ 8 h 39"/>
                <a:gd name="T10" fmla="*/ 26 w 26"/>
                <a:gd name="T11" fmla="*/ 2 h 39"/>
                <a:gd name="T12" fmla="*/ 14 w 26"/>
                <a:gd name="T13" fmla="*/ 24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9"/>
                <a:gd name="T23" fmla="*/ 26 w 26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9">
                  <a:moveTo>
                    <a:pt x="14" y="24"/>
                  </a:moveTo>
                  <a:cubicBezTo>
                    <a:pt x="4" y="31"/>
                    <a:pt x="10" y="29"/>
                    <a:pt x="6" y="18"/>
                  </a:cubicBezTo>
                  <a:cubicBezTo>
                    <a:pt x="5" y="16"/>
                    <a:pt x="0" y="13"/>
                    <a:pt x="2" y="12"/>
                  </a:cubicBezTo>
                  <a:cubicBezTo>
                    <a:pt x="6" y="11"/>
                    <a:pt x="14" y="16"/>
                    <a:pt x="14" y="16"/>
                  </a:cubicBezTo>
                  <a:cubicBezTo>
                    <a:pt x="21" y="14"/>
                    <a:pt x="20" y="15"/>
                    <a:pt x="24" y="8"/>
                  </a:cubicBezTo>
                  <a:cubicBezTo>
                    <a:pt x="25" y="6"/>
                    <a:pt x="26" y="0"/>
                    <a:pt x="26" y="2"/>
                  </a:cubicBezTo>
                  <a:cubicBezTo>
                    <a:pt x="26" y="5"/>
                    <a:pt x="14" y="39"/>
                    <a:pt x="14" y="24"/>
                  </a:cubicBezTo>
                  <a:close/>
                </a:path>
              </a:pathLst>
            </a:custGeom>
            <a:solidFill>
              <a:srgbClr val="9FC9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7" name="Freeform 638"/>
            <p:cNvSpPr>
              <a:spLocks/>
            </p:cNvSpPr>
            <p:nvPr/>
          </p:nvSpPr>
          <p:spPr bwMode="auto">
            <a:xfrm>
              <a:off x="4606" y="1822"/>
              <a:ext cx="33" cy="40"/>
            </a:xfrm>
            <a:custGeom>
              <a:avLst/>
              <a:gdLst>
                <a:gd name="T0" fmla="*/ 24 w 33"/>
                <a:gd name="T1" fmla="*/ 0 h 40"/>
                <a:gd name="T2" fmla="*/ 0 w 33"/>
                <a:gd name="T3" fmla="*/ 24 h 40"/>
                <a:gd name="T4" fmla="*/ 12 w 33"/>
                <a:gd name="T5" fmla="*/ 40 h 40"/>
                <a:gd name="T6" fmla="*/ 16 w 33"/>
                <a:gd name="T7" fmla="*/ 34 h 40"/>
                <a:gd name="T8" fmla="*/ 22 w 33"/>
                <a:gd name="T9" fmla="*/ 36 h 40"/>
                <a:gd name="T10" fmla="*/ 26 w 33"/>
                <a:gd name="T11" fmla="*/ 20 h 40"/>
                <a:gd name="T12" fmla="*/ 32 w 33"/>
                <a:gd name="T13" fmla="*/ 20 h 40"/>
                <a:gd name="T14" fmla="*/ 24 w 33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40"/>
                <a:gd name="T26" fmla="*/ 33 w 33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40">
                  <a:moveTo>
                    <a:pt x="24" y="0"/>
                  </a:moveTo>
                  <a:cubicBezTo>
                    <a:pt x="11" y="3"/>
                    <a:pt x="4" y="11"/>
                    <a:pt x="0" y="24"/>
                  </a:cubicBezTo>
                  <a:cubicBezTo>
                    <a:pt x="4" y="31"/>
                    <a:pt x="9" y="32"/>
                    <a:pt x="12" y="40"/>
                  </a:cubicBezTo>
                  <a:cubicBezTo>
                    <a:pt x="13" y="38"/>
                    <a:pt x="14" y="35"/>
                    <a:pt x="16" y="34"/>
                  </a:cubicBezTo>
                  <a:cubicBezTo>
                    <a:pt x="18" y="33"/>
                    <a:pt x="20" y="37"/>
                    <a:pt x="22" y="36"/>
                  </a:cubicBezTo>
                  <a:cubicBezTo>
                    <a:pt x="27" y="34"/>
                    <a:pt x="25" y="25"/>
                    <a:pt x="26" y="20"/>
                  </a:cubicBezTo>
                  <a:cubicBezTo>
                    <a:pt x="26" y="21"/>
                    <a:pt x="30" y="36"/>
                    <a:pt x="32" y="20"/>
                  </a:cubicBezTo>
                  <a:cubicBezTo>
                    <a:pt x="33" y="13"/>
                    <a:pt x="22" y="2"/>
                    <a:pt x="24" y="0"/>
                  </a:cubicBezTo>
                  <a:close/>
                </a:path>
              </a:pathLst>
            </a:custGeom>
            <a:solidFill>
              <a:srgbClr val="B07A5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8" name="Freeform 639"/>
            <p:cNvSpPr>
              <a:spLocks/>
            </p:cNvSpPr>
            <p:nvPr/>
          </p:nvSpPr>
          <p:spPr bwMode="auto">
            <a:xfrm>
              <a:off x="4572" y="1808"/>
              <a:ext cx="52" cy="39"/>
            </a:xfrm>
            <a:custGeom>
              <a:avLst/>
              <a:gdLst>
                <a:gd name="T0" fmla="*/ 52 w 52"/>
                <a:gd name="T1" fmla="*/ 10 h 39"/>
                <a:gd name="T2" fmla="*/ 16 w 52"/>
                <a:gd name="T3" fmla="*/ 12 h 39"/>
                <a:gd name="T4" fmla="*/ 4 w 52"/>
                <a:gd name="T5" fmla="*/ 26 h 39"/>
                <a:gd name="T6" fmla="*/ 22 w 52"/>
                <a:gd name="T7" fmla="*/ 20 h 39"/>
                <a:gd name="T8" fmla="*/ 28 w 52"/>
                <a:gd name="T9" fmla="*/ 24 h 39"/>
                <a:gd name="T10" fmla="*/ 34 w 52"/>
                <a:gd name="T11" fmla="*/ 22 h 39"/>
                <a:gd name="T12" fmla="*/ 32 w 52"/>
                <a:gd name="T13" fmla="*/ 16 h 39"/>
                <a:gd name="T14" fmla="*/ 52 w 52"/>
                <a:gd name="T15" fmla="*/ 1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9"/>
                <a:gd name="T26" fmla="*/ 52 w 52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9">
                  <a:moveTo>
                    <a:pt x="52" y="10"/>
                  </a:moveTo>
                  <a:cubicBezTo>
                    <a:pt x="37" y="0"/>
                    <a:pt x="30" y="3"/>
                    <a:pt x="16" y="12"/>
                  </a:cubicBezTo>
                  <a:cubicBezTo>
                    <a:pt x="15" y="13"/>
                    <a:pt x="0" y="25"/>
                    <a:pt x="4" y="26"/>
                  </a:cubicBezTo>
                  <a:cubicBezTo>
                    <a:pt x="10" y="27"/>
                    <a:pt x="22" y="20"/>
                    <a:pt x="22" y="20"/>
                  </a:cubicBezTo>
                  <a:cubicBezTo>
                    <a:pt x="23" y="24"/>
                    <a:pt x="33" y="39"/>
                    <a:pt x="28" y="24"/>
                  </a:cubicBezTo>
                  <a:cubicBezTo>
                    <a:pt x="30" y="23"/>
                    <a:pt x="33" y="24"/>
                    <a:pt x="34" y="22"/>
                  </a:cubicBezTo>
                  <a:cubicBezTo>
                    <a:pt x="35" y="20"/>
                    <a:pt x="32" y="18"/>
                    <a:pt x="32" y="16"/>
                  </a:cubicBezTo>
                  <a:cubicBezTo>
                    <a:pt x="34" y="6"/>
                    <a:pt x="45" y="7"/>
                    <a:pt x="52" y="10"/>
                  </a:cubicBezTo>
                  <a:close/>
                </a:path>
              </a:pathLst>
            </a:custGeom>
            <a:solidFill>
              <a:srgbClr val="C7A18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39" name="Freeform 640"/>
            <p:cNvSpPr>
              <a:spLocks/>
            </p:cNvSpPr>
            <p:nvPr/>
          </p:nvSpPr>
          <p:spPr bwMode="auto">
            <a:xfrm>
              <a:off x="4598" y="1869"/>
              <a:ext cx="28" cy="36"/>
            </a:xfrm>
            <a:custGeom>
              <a:avLst/>
              <a:gdLst>
                <a:gd name="T0" fmla="*/ 14 w 28"/>
                <a:gd name="T1" fmla="*/ 7 h 36"/>
                <a:gd name="T2" fmla="*/ 4 w 28"/>
                <a:gd name="T3" fmla="*/ 17 h 36"/>
                <a:gd name="T4" fmla="*/ 0 w 28"/>
                <a:gd name="T5" fmla="*/ 29 h 36"/>
                <a:gd name="T6" fmla="*/ 2 w 28"/>
                <a:gd name="T7" fmla="*/ 35 h 36"/>
                <a:gd name="T8" fmla="*/ 10 w 28"/>
                <a:gd name="T9" fmla="*/ 23 h 36"/>
                <a:gd name="T10" fmla="*/ 28 w 28"/>
                <a:gd name="T11" fmla="*/ 23 h 36"/>
                <a:gd name="T12" fmla="*/ 18 w 28"/>
                <a:gd name="T13" fmla="*/ 9 h 36"/>
                <a:gd name="T14" fmla="*/ 16 w 28"/>
                <a:gd name="T15" fmla="*/ 1 h 36"/>
                <a:gd name="T16" fmla="*/ 14 w 28"/>
                <a:gd name="T17" fmla="*/ 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6"/>
                <a:gd name="T29" fmla="*/ 28 w 2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6">
                  <a:moveTo>
                    <a:pt x="14" y="7"/>
                  </a:moveTo>
                  <a:cubicBezTo>
                    <a:pt x="11" y="11"/>
                    <a:pt x="6" y="13"/>
                    <a:pt x="4" y="17"/>
                  </a:cubicBezTo>
                  <a:cubicBezTo>
                    <a:pt x="2" y="21"/>
                    <a:pt x="0" y="29"/>
                    <a:pt x="0" y="29"/>
                  </a:cubicBezTo>
                  <a:cubicBezTo>
                    <a:pt x="1" y="31"/>
                    <a:pt x="0" y="36"/>
                    <a:pt x="2" y="35"/>
                  </a:cubicBezTo>
                  <a:cubicBezTo>
                    <a:pt x="6" y="33"/>
                    <a:pt x="10" y="23"/>
                    <a:pt x="10" y="23"/>
                  </a:cubicBezTo>
                  <a:cubicBezTo>
                    <a:pt x="24" y="28"/>
                    <a:pt x="18" y="29"/>
                    <a:pt x="28" y="23"/>
                  </a:cubicBezTo>
                  <a:cubicBezTo>
                    <a:pt x="14" y="14"/>
                    <a:pt x="14" y="20"/>
                    <a:pt x="18" y="9"/>
                  </a:cubicBezTo>
                  <a:cubicBezTo>
                    <a:pt x="17" y="6"/>
                    <a:pt x="18" y="2"/>
                    <a:pt x="16" y="1"/>
                  </a:cubicBezTo>
                  <a:cubicBezTo>
                    <a:pt x="14" y="0"/>
                    <a:pt x="14" y="7"/>
                    <a:pt x="14" y="7"/>
                  </a:cubicBezTo>
                  <a:close/>
                </a:path>
              </a:pathLst>
            </a:custGeom>
            <a:solidFill>
              <a:srgbClr val="916343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0" name="Freeform 641"/>
            <p:cNvSpPr>
              <a:spLocks/>
            </p:cNvSpPr>
            <p:nvPr/>
          </p:nvSpPr>
          <p:spPr bwMode="auto">
            <a:xfrm>
              <a:off x="4114" y="1962"/>
              <a:ext cx="175" cy="150"/>
            </a:xfrm>
            <a:custGeom>
              <a:avLst/>
              <a:gdLst>
                <a:gd name="T0" fmla="*/ 8 w 175"/>
                <a:gd name="T1" fmla="*/ 76 h 150"/>
                <a:gd name="T2" fmla="*/ 22 w 175"/>
                <a:gd name="T3" fmla="*/ 8 h 150"/>
                <a:gd name="T4" fmla="*/ 174 w 175"/>
                <a:gd name="T5" fmla="*/ 72 h 150"/>
                <a:gd name="T6" fmla="*/ 174 w 175"/>
                <a:gd name="T7" fmla="*/ 98 h 150"/>
                <a:gd name="T8" fmla="*/ 174 w 175"/>
                <a:gd name="T9" fmla="*/ 150 h 150"/>
                <a:gd name="T10" fmla="*/ 8 w 175"/>
                <a:gd name="T11" fmla="*/ 76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150"/>
                <a:gd name="T20" fmla="*/ 175 w 175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150">
                  <a:moveTo>
                    <a:pt x="8" y="76"/>
                  </a:moveTo>
                  <a:cubicBezTo>
                    <a:pt x="11" y="58"/>
                    <a:pt x="0" y="0"/>
                    <a:pt x="22" y="8"/>
                  </a:cubicBezTo>
                  <a:cubicBezTo>
                    <a:pt x="143" y="48"/>
                    <a:pt x="154" y="54"/>
                    <a:pt x="174" y="72"/>
                  </a:cubicBezTo>
                  <a:cubicBezTo>
                    <a:pt x="172" y="78"/>
                    <a:pt x="175" y="84"/>
                    <a:pt x="174" y="98"/>
                  </a:cubicBezTo>
                  <a:lnTo>
                    <a:pt x="174" y="150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9BC0E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5941" name="Freeform 642"/>
            <p:cNvSpPr>
              <a:spLocks/>
            </p:cNvSpPr>
            <p:nvPr/>
          </p:nvSpPr>
          <p:spPr bwMode="auto">
            <a:xfrm>
              <a:off x="4152" y="2096"/>
              <a:ext cx="44" cy="75"/>
            </a:xfrm>
            <a:custGeom>
              <a:avLst/>
              <a:gdLst>
                <a:gd name="T0" fmla="*/ 36 w 44"/>
                <a:gd name="T1" fmla="*/ 0 h 75"/>
                <a:gd name="T2" fmla="*/ 12 w 44"/>
                <a:gd name="T3" fmla="*/ 6 h 75"/>
                <a:gd name="T4" fmla="*/ 18 w 44"/>
                <a:gd name="T5" fmla="*/ 48 h 75"/>
                <a:gd name="T6" fmla="*/ 0 w 44"/>
                <a:gd name="T7" fmla="*/ 60 h 75"/>
                <a:gd name="T8" fmla="*/ 32 w 44"/>
                <a:gd name="T9" fmla="*/ 62 h 75"/>
                <a:gd name="T10" fmla="*/ 26 w 44"/>
                <a:gd name="T11" fmla="*/ 36 h 75"/>
                <a:gd name="T12" fmla="*/ 28 w 44"/>
                <a:gd name="T13" fmla="*/ 18 h 75"/>
                <a:gd name="T14" fmla="*/ 42 w 44"/>
                <a:gd name="T15" fmla="*/ 16 h 75"/>
                <a:gd name="T16" fmla="*/ 44 w 44"/>
                <a:gd name="T17" fmla="*/ 10 h 75"/>
                <a:gd name="T18" fmla="*/ 36 w 4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75"/>
                <a:gd name="T32" fmla="*/ 44 w 44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75">
                  <a:moveTo>
                    <a:pt x="36" y="0"/>
                  </a:moveTo>
                  <a:cubicBezTo>
                    <a:pt x="28" y="2"/>
                    <a:pt x="20" y="4"/>
                    <a:pt x="12" y="6"/>
                  </a:cubicBezTo>
                  <a:cubicBezTo>
                    <a:pt x="14" y="20"/>
                    <a:pt x="17" y="34"/>
                    <a:pt x="18" y="48"/>
                  </a:cubicBezTo>
                  <a:cubicBezTo>
                    <a:pt x="15" y="60"/>
                    <a:pt x="10" y="57"/>
                    <a:pt x="0" y="60"/>
                  </a:cubicBezTo>
                  <a:cubicBezTo>
                    <a:pt x="4" y="75"/>
                    <a:pt x="20" y="66"/>
                    <a:pt x="32" y="62"/>
                  </a:cubicBezTo>
                  <a:cubicBezTo>
                    <a:pt x="27" y="46"/>
                    <a:pt x="29" y="54"/>
                    <a:pt x="26" y="36"/>
                  </a:cubicBezTo>
                  <a:cubicBezTo>
                    <a:pt x="27" y="30"/>
                    <a:pt x="24" y="23"/>
                    <a:pt x="28" y="18"/>
                  </a:cubicBezTo>
                  <a:cubicBezTo>
                    <a:pt x="31" y="14"/>
                    <a:pt x="38" y="18"/>
                    <a:pt x="42" y="16"/>
                  </a:cubicBezTo>
                  <a:cubicBezTo>
                    <a:pt x="44" y="15"/>
                    <a:pt x="43" y="12"/>
                    <a:pt x="44" y="10"/>
                  </a:cubicBezTo>
                  <a:cubicBezTo>
                    <a:pt x="41" y="2"/>
                    <a:pt x="36" y="4"/>
                    <a:pt x="36" y="0"/>
                  </a:cubicBezTo>
                  <a:close/>
                </a:path>
              </a:pathLst>
            </a:custGeom>
            <a:solidFill>
              <a:srgbClr val="5B483D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</p:grpSp>
      <p:grpSp>
        <p:nvGrpSpPr>
          <p:cNvPr id="99846" name="Group 3573"/>
          <p:cNvGrpSpPr>
            <a:grpSpLocks/>
          </p:cNvGrpSpPr>
          <p:nvPr/>
        </p:nvGrpSpPr>
        <p:grpSpPr bwMode="auto">
          <a:xfrm>
            <a:off x="5811838" y="3617913"/>
            <a:ext cx="730250" cy="606425"/>
            <a:chOff x="-1597" y="3648"/>
            <a:chExt cx="359" cy="299"/>
          </a:xfrm>
        </p:grpSpPr>
        <p:sp>
          <p:nvSpPr>
            <p:cNvPr id="99742" name="Freeform 282"/>
            <p:cNvSpPr>
              <a:spLocks/>
            </p:cNvSpPr>
            <p:nvPr/>
          </p:nvSpPr>
          <p:spPr bwMode="auto">
            <a:xfrm>
              <a:off x="-1541" y="3833"/>
              <a:ext cx="303" cy="107"/>
            </a:xfrm>
            <a:custGeom>
              <a:avLst/>
              <a:gdLst>
                <a:gd name="T0" fmla="*/ 4 w 484"/>
                <a:gd name="T1" fmla="*/ 38 h 184"/>
                <a:gd name="T2" fmla="*/ 296 w 484"/>
                <a:gd name="T3" fmla="*/ 0 h 184"/>
                <a:gd name="T4" fmla="*/ 468 w 484"/>
                <a:gd name="T5" fmla="*/ 102 h 184"/>
                <a:gd name="T6" fmla="*/ 484 w 484"/>
                <a:gd name="T7" fmla="*/ 118 h 184"/>
                <a:gd name="T8" fmla="*/ 172 w 484"/>
                <a:gd name="T9" fmla="*/ 184 h 184"/>
                <a:gd name="T10" fmla="*/ 100 w 484"/>
                <a:gd name="T11" fmla="*/ 128 h 184"/>
                <a:gd name="T12" fmla="*/ 196 w 484"/>
                <a:gd name="T13" fmla="*/ 108 h 184"/>
                <a:gd name="T14" fmla="*/ 74 w 484"/>
                <a:gd name="T15" fmla="*/ 42 h 184"/>
                <a:gd name="T16" fmla="*/ 0 w 484"/>
                <a:gd name="T17" fmla="*/ 50 h 184"/>
                <a:gd name="T18" fmla="*/ 4 w 484"/>
                <a:gd name="T19" fmla="*/ 38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4"/>
                <a:gd name="T31" fmla="*/ 0 h 184"/>
                <a:gd name="T32" fmla="*/ 484 w 484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4" h="184">
                  <a:moveTo>
                    <a:pt x="4" y="38"/>
                  </a:moveTo>
                  <a:lnTo>
                    <a:pt x="296" y="0"/>
                  </a:lnTo>
                  <a:lnTo>
                    <a:pt x="468" y="102"/>
                  </a:lnTo>
                  <a:lnTo>
                    <a:pt x="484" y="118"/>
                  </a:lnTo>
                  <a:lnTo>
                    <a:pt x="172" y="184"/>
                  </a:lnTo>
                  <a:lnTo>
                    <a:pt x="100" y="128"/>
                  </a:lnTo>
                  <a:lnTo>
                    <a:pt x="196" y="108"/>
                  </a:lnTo>
                  <a:lnTo>
                    <a:pt x="74" y="42"/>
                  </a:lnTo>
                  <a:lnTo>
                    <a:pt x="0" y="50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4D4D4D">
                <a:alpha val="10196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743" name="Freeform 283"/>
            <p:cNvSpPr>
              <a:spLocks/>
            </p:cNvSpPr>
            <p:nvPr/>
          </p:nvSpPr>
          <p:spPr bwMode="auto">
            <a:xfrm>
              <a:off x="-1545" y="3775"/>
              <a:ext cx="251" cy="165"/>
            </a:xfrm>
            <a:custGeom>
              <a:avLst/>
              <a:gdLst>
                <a:gd name="T0" fmla="*/ 354 w 402"/>
                <a:gd name="T1" fmla="*/ 74 h 284"/>
                <a:gd name="T2" fmla="*/ 401 w 402"/>
                <a:gd name="T3" fmla="*/ 95 h 284"/>
                <a:gd name="T4" fmla="*/ 386 w 402"/>
                <a:gd name="T5" fmla="*/ 189 h 284"/>
                <a:gd name="T6" fmla="*/ 381 w 402"/>
                <a:gd name="T7" fmla="*/ 229 h 284"/>
                <a:gd name="T8" fmla="*/ 370 w 402"/>
                <a:gd name="T9" fmla="*/ 233 h 284"/>
                <a:gd name="T10" fmla="*/ 361 w 402"/>
                <a:gd name="T11" fmla="*/ 230 h 284"/>
                <a:gd name="T12" fmla="*/ 364 w 402"/>
                <a:gd name="T13" fmla="*/ 119 h 284"/>
                <a:gd name="T14" fmla="*/ 200 w 402"/>
                <a:gd name="T15" fmla="*/ 177 h 284"/>
                <a:gd name="T16" fmla="*/ 188 w 402"/>
                <a:gd name="T17" fmla="*/ 281 h 284"/>
                <a:gd name="T18" fmla="*/ 178 w 402"/>
                <a:gd name="T19" fmla="*/ 284 h 284"/>
                <a:gd name="T20" fmla="*/ 167 w 402"/>
                <a:gd name="T21" fmla="*/ 276 h 284"/>
                <a:gd name="T22" fmla="*/ 145 w 402"/>
                <a:gd name="T23" fmla="*/ 108 h 284"/>
                <a:gd name="T24" fmla="*/ 26 w 402"/>
                <a:gd name="T25" fmla="*/ 70 h 284"/>
                <a:gd name="T26" fmla="*/ 21 w 402"/>
                <a:gd name="T27" fmla="*/ 145 h 284"/>
                <a:gd name="T28" fmla="*/ 8 w 402"/>
                <a:gd name="T29" fmla="*/ 147 h 284"/>
                <a:gd name="T30" fmla="*/ 1 w 402"/>
                <a:gd name="T31" fmla="*/ 144 h 284"/>
                <a:gd name="T32" fmla="*/ 0 w 402"/>
                <a:gd name="T33" fmla="*/ 0 h 284"/>
                <a:gd name="T34" fmla="*/ 354 w 402"/>
                <a:gd name="T35" fmla="*/ 74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2"/>
                <a:gd name="T55" fmla="*/ 0 h 284"/>
                <a:gd name="T56" fmla="*/ 402 w 402"/>
                <a:gd name="T57" fmla="*/ 284 h 2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2" h="284">
                  <a:moveTo>
                    <a:pt x="354" y="74"/>
                  </a:moveTo>
                  <a:cubicBezTo>
                    <a:pt x="369" y="100"/>
                    <a:pt x="396" y="65"/>
                    <a:pt x="401" y="95"/>
                  </a:cubicBezTo>
                  <a:cubicBezTo>
                    <a:pt x="402" y="103"/>
                    <a:pt x="387" y="181"/>
                    <a:pt x="386" y="189"/>
                  </a:cubicBezTo>
                  <a:lnTo>
                    <a:pt x="381" y="229"/>
                  </a:lnTo>
                  <a:lnTo>
                    <a:pt x="370" y="233"/>
                  </a:lnTo>
                  <a:lnTo>
                    <a:pt x="361" y="230"/>
                  </a:lnTo>
                  <a:lnTo>
                    <a:pt x="364" y="119"/>
                  </a:lnTo>
                  <a:lnTo>
                    <a:pt x="200" y="177"/>
                  </a:lnTo>
                  <a:lnTo>
                    <a:pt x="188" y="281"/>
                  </a:lnTo>
                  <a:lnTo>
                    <a:pt x="178" y="284"/>
                  </a:lnTo>
                  <a:lnTo>
                    <a:pt x="167" y="276"/>
                  </a:lnTo>
                  <a:lnTo>
                    <a:pt x="145" y="108"/>
                  </a:lnTo>
                  <a:lnTo>
                    <a:pt x="26" y="70"/>
                  </a:lnTo>
                  <a:lnTo>
                    <a:pt x="21" y="145"/>
                  </a:lnTo>
                  <a:lnTo>
                    <a:pt x="8" y="147"/>
                  </a:lnTo>
                  <a:lnTo>
                    <a:pt x="1" y="144"/>
                  </a:lnTo>
                  <a:lnTo>
                    <a:pt x="0" y="0"/>
                  </a:lnTo>
                  <a:lnTo>
                    <a:pt x="354" y="74"/>
                  </a:lnTo>
                  <a:close/>
                </a:path>
              </a:pathLst>
            </a:custGeom>
            <a:solidFill>
              <a:srgbClr val="AD78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49" name="Freeform 284"/>
            <p:cNvSpPr>
              <a:spLocks/>
            </p:cNvSpPr>
            <p:nvPr/>
          </p:nvSpPr>
          <p:spPr bwMode="auto">
            <a:xfrm>
              <a:off x="-1548" y="3771"/>
              <a:ext cx="261" cy="161"/>
            </a:xfrm>
            <a:custGeom>
              <a:avLst/>
              <a:gdLst>
                <a:gd name="T0" fmla="*/ 416 w 416"/>
                <a:gd name="T1" fmla="*/ 68 h 276"/>
                <a:gd name="T2" fmla="*/ 398 w 416"/>
                <a:gd name="T3" fmla="*/ 192 h 276"/>
                <a:gd name="T4" fmla="*/ 394 w 416"/>
                <a:gd name="T5" fmla="*/ 219 h 276"/>
                <a:gd name="T6" fmla="*/ 183 w 416"/>
                <a:gd name="T7" fmla="*/ 276 h 276"/>
                <a:gd name="T8" fmla="*/ 129 w 416"/>
                <a:gd name="T9" fmla="*/ 108 h 276"/>
                <a:gd name="T10" fmla="*/ 19 w 416"/>
                <a:gd name="T11" fmla="*/ 126 h 276"/>
                <a:gd name="T12" fmla="*/ 5 w 416"/>
                <a:gd name="T13" fmla="*/ 122 h 276"/>
                <a:gd name="T14" fmla="*/ 0 w 416"/>
                <a:gd name="T15" fmla="*/ 0 h 276"/>
                <a:gd name="T16" fmla="*/ 416 w 416"/>
                <a:gd name="T17" fmla="*/ 68 h 2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76"/>
                <a:gd name="T29" fmla="*/ 416 w 416"/>
                <a:gd name="T30" fmla="*/ 276 h 2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76">
                  <a:moveTo>
                    <a:pt x="416" y="68"/>
                  </a:moveTo>
                  <a:cubicBezTo>
                    <a:pt x="408" y="123"/>
                    <a:pt x="403" y="168"/>
                    <a:pt x="398" y="192"/>
                  </a:cubicBezTo>
                  <a:lnTo>
                    <a:pt x="394" y="219"/>
                  </a:lnTo>
                  <a:lnTo>
                    <a:pt x="183" y="276"/>
                  </a:lnTo>
                  <a:lnTo>
                    <a:pt x="129" y="108"/>
                  </a:lnTo>
                  <a:lnTo>
                    <a:pt x="19" y="126"/>
                  </a:lnTo>
                  <a:lnTo>
                    <a:pt x="5" y="122"/>
                  </a:lnTo>
                  <a:lnTo>
                    <a:pt x="0" y="0"/>
                  </a:lnTo>
                  <a:lnTo>
                    <a:pt x="416" y="68"/>
                  </a:lnTo>
                  <a:close/>
                </a:path>
              </a:pathLst>
            </a:custGeom>
            <a:solidFill>
              <a:srgbClr val="BD89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57" name="Freeform 285"/>
            <p:cNvSpPr>
              <a:spLocks/>
            </p:cNvSpPr>
            <p:nvPr/>
          </p:nvSpPr>
          <p:spPr bwMode="auto">
            <a:xfrm>
              <a:off x="-1548" y="3766"/>
              <a:ext cx="123" cy="163"/>
            </a:xfrm>
            <a:custGeom>
              <a:avLst/>
              <a:gdLst>
                <a:gd name="T0" fmla="*/ 5 w 196"/>
                <a:gd name="T1" fmla="*/ 132 h 279"/>
                <a:gd name="T2" fmla="*/ 21 w 196"/>
                <a:gd name="T3" fmla="*/ 145 h 279"/>
                <a:gd name="T4" fmla="*/ 21 w 196"/>
                <a:gd name="T5" fmla="*/ 53 h 279"/>
                <a:gd name="T6" fmla="*/ 113 w 196"/>
                <a:gd name="T7" fmla="*/ 115 h 279"/>
                <a:gd name="T8" fmla="*/ 109 w 196"/>
                <a:gd name="T9" fmla="*/ 223 h 279"/>
                <a:gd name="T10" fmla="*/ 183 w 196"/>
                <a:gd name="T11" fmla="*/ 279 h 279"/>
                <a:gd name="T12" fmla="*/ 196 w 196"/>
                <a:gd name="T13" fmla="*/ 129 h 279"/>
                <a:gd name="T14" fmla="*/ 0 w 196"/>
                <a:gd name="T15" fmla="*/ 0 h 279"/>
                <a:gd name="T16" fmla="*/ 7 w 196"/>
                <a:gd name="T17" fmla="*/ 132 h 279"/>
                <a:gd name="T18" fmla="*/ 5 w 196"/>
                <a:gd name="T19" fmla="*/ 132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279"/>
                <a:gd name="T32" fmla="*/ 196 w 196"/>
                <a:gd name="T33" fmla="*/ 279 h 2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279">
                  <a:moveTo>
                    <a:pt x="5" y="132"/>
                  </a:moveTo>
                  <a:lnTo>
                    <a:pt x="21" y="145"/>
                  </a:lnTo>
                  <a:lnTo>
                    <a:pt x="21" y="53"/>
                  </a:lnTo>
                  <a:lnTo>
                    <a:pt x="113" y="115"/>
                  </a:lnTo>
                  <a:lnTo>
                    <a:pt x="109" y="223"/>
                  </a:lnTo>
                  <a:lnTo>
                    <a:pt x="183" y="279"/>
                  </a:lnTo>
                  <a:lnTo>
                    <a:pt x="196" y="129"/>
                  </a:lnTo>
                  <a:lnTo>
                    <a:pt x="0" y="0"/>
                  </a:lnTo>
                  <a:cubicBezTo>
                    <a:pt x="7" y="127"/>
                    <a:pt x="6" y="112"/>
                    <a:pt x="7" y="132"/>
                  </a:cubicBezTo>
                  <a:lnTo>
                    <a:pt x="5" y="132"/>
                  </a:lnTo>
                  <a:close/>
                </a:path>
              </a:pathLst>
            </a:custGeom>
            <a:solidFill>
              <a:srgbClr val="A17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62" name="Freeform 286"/>
            <p:cNvSpPr>
              <a:spLocks/>
            </p:cNvSpPr>
            <p:nvPr/>
          </p:nvSpPr>
          <p:spPr bwMode="auto">
            <a:xfrm rot="189790" flipH="1">
              <a:off x="-1424" y="3805"/>
              <a:ext cx="139" cy="43"/>
            </a:xfrm>
            <a:custGeom>
              <a:avLst/>
              <a:gdLst>
                <a:gd name="T0" fmla="*/ 0 w 248"/>
                <a:gd name="T1" fmla="*/ 8 h 86"/>
                <a:gd name="T2" fmla="*/ 158 w 248"/>
                <a:gd name="T3" fmla="*/ 47 h 86"/>
                <a:gd name="T4" fmla="*/ 159 w 248"/>
                <a:gd name="T5" fmla="*/ 39 h 86"/>
                <a:gd name="T6" fmla="*/ 0 w 248"/>
                <a:gd name="T7" fmla="*/ 0 h 86"/>
                <a:gd name="T8" fmla="*/ 0 w 248"/>
                <a:gd name="T9" fmla="*/ 8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86"/>
                <a:gd name="T17" fmla="*/ 248 w 24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86">
                  <a:moveTo>
                    <a:pt x="0" y="14"/>
                  </a:moveTo>
                  <a:lnTo>
                    <a:pt x="246" y="86"/>
                  </a:lnTo>
                  <a:lnTo>
                    <a:pt x="248" y="7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89D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67" name="Freeform 287"/>
            <p:cNvSpPr>
              <a:spLocks/>
            </p:cNvSpPr>
            <p:nvPr/>
          </p:nvSpPr>
          <p:spPr bwMode="auto">
            <a:xfrm>
              <a:off x="-1552" y="3747"/>
              <a:ext cx="268" cy="88"/>
            </a:xfrm>
            <a:custGeom>
              <a:avLst/>
              <a:gdLst>
                <a:gd name="T0" fmla="*/ 206 w 429"/>
                <a:gd name="T1" fmla="*/ 151 h 151"/>
                <a:gd name="T2" fmla="*/ 0 w 429"/>
                <a:gd name="T3" fmla="*/ 23 h 151"/>
                <a:gd name="T4" fmla="*/ 204 w 429"/>
                <a:gd name="T5" fmla="*/ 0 h 151"/>
                <a:gd name="T6" fmla="*/ 429 w 429"/>
                <a:gd name="T7" fmla="*/ 104 h 151"/>
                <a:gd name="T8" fmla="*/ 206 w 429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51"/>
                <a:gd name="T17" fmla="*/ 429 w 429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51">
                  <a:moveTo>
                    <a:pt x="206" y="151"/>
                  </a:moveTo>
                  <a:lnTo>
                    <a:pt x="0" y="23"/>
                  </a:lnTo>
                  <a:lnTo>
                    <a:pt x="204" y="0"/>
                  </a:lnTo>
                  <a:lnTo>
                    <a:pt x="429" y="104"/>
                  </a:lnTo>
                  <a:lnTo>
                    <a:pt x="206" y="151"/>
                  </a:lnTo>
                  <a:close/>
                </a:path>
              </a:pathLst>
            </a:custGeom>
            <a:solidFill>
              <a:srgbClr val="C19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75" name="Freeform 288"/>
            <p:cNvSpPr>
              <a:spLocks/>
            </p:cNvSpPr>
            <p:nvPr/>
          </p:nvSpPr>
          <p:spPr bwMode="auto">
            <a:xfrm rot="189790" flipH="1">
              <a:off x="-1554" y="3763"/>
              <a:ext cx="133" cy="78"/>
            </a:xfrm>
            <a:custGeom>
              <a:avLst/>
              <a:gdLst>
                <a:gd name="T0" fmla="*/ 0 w 238"/>
                <a:gd name="T1" fmla="*/ 87 h 156"/>
                <a:gd name="T2" fmla="*/ 149 w 238"/>
                <a:gd name="T3" fmla="*/ 9 h 156"/>
                <a:gd name="T4" fmla="*/ 153 w 238"/>
                <a:gd name="T5" fmla="*/ 0 h 156"/>
                <a:gd name="T6" fmla="*/ 2 w 238"/>
                <a:gd name="T7" fmla="*/ 77 h 156"/>
                <a:gd name="T8" fmla="*/ 0 w 238"/>
                <a:gd name="T9" fmla="*/ 8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56"/>
                <a:gd name="T17" fmla="*/ 238 w 238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56">
                  <a:moveTo>
                    <a:pt x="0" y="156"/>
                  </a:moveTo>
                  <a:lnTo>
                    <a:pt x="234" y="16"/>
                  </a:lnTo>
                  <a:lnTo>
                    <a:pt x="238" y="0"/>
                  </a:lnTo>
                  <a:lnTo>
                    <a:pt x="2" y="13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A7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744" name="Freeform 289"/>
            <p:cNvSpPr>
              <a:spLocks/>
            </p:cNvSpPr>
            <p:nvPr/>
          </p:nvSpPr>
          <p:spPr bwMode="auto">
            <a:xfrm rot="189790" flipH="1">
              <a:off x="-1550" y="3773"/>
              <a:ext cx="127" cy="77"/>
            </a:xfrm>
            <a:custGeom>
              <a:avLst/>
              <a:gdLst>
                <a:gd name="T0" fmla="*/ 0 w 228"/>
                <a:gd name="T1" fmla="*/ 87 h 152"/>
                <a:gd name="T2" fmla="*/ 142 w 228"/>
                <a:gd name="T3" fmla="*/ 8 h 152"/>
                <a:gd name="T4" fmla="*/ 143 w 228"/>
                <a:gd name="T5" fmla="*/ 0 h 152"/>
                <a:gd name="T6" fmla="*/ 2 w 228"/>
                <a:gd name="T7" fmla="*/ 76 h 152"/>
                <a:gd name="T8" fmla="*/ 0 w 228"/>
                <a:gd name="T9" fmla="*/ 87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152"/>
                <a:gd name="T17" fmla="*/ 228 w 228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152">
                  <a:moveTo>
                    <a:pt x="0" y="152"/>
                  </a:moveTo>
                  <a:lnTo>
                    <a:pt x="226" y="14"/>
                  </a:lnTo>
                  <a:lnTo>
                    <a:pt x="228" y="0"/>
                  </a:lnTo>
                  <a:lnTo>
                    <a:pt x="2" y="13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996A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745" name="Freeform 290"/>
            <p:cNvSpPr>
              <a:spLocks/>
            </p:cNvSpPr>
            <p:nvPr/>
          </p:nvSpPr>
          <p:spPr bwMode="auto">
            <a:xfrm>
              <a:off x="-1422" y="3784"/>
              <a:ext cx="57" cy="18"/>
            </a:xfrm>
            <a:custGeom>
              <a:avLst/>
              <a:gdLst>
                <a:gd name="T0" fmla="*/ 0 w 192"/>
                <a:gd name="T1" fmla="*/ 1 h 66"/>
                <a:gd name="T2" fmla="*/ 3 w 192"/>
                <a:gd name="T3" fmla="*/ 4 h 66"/>
                <a:gd name="T4" fmla="*/ 10 w 192"/>
                <a:gd name="T5" fmla="*/ 2 h 66"/>
                <a:gd name="T6" fmla="*/ 7 w 192"/>
                <a:gd name="T7" fmla="*/ 0 h 66"/>
                <a:gd name="T8" fmla="*/ 0 w 192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66"/>
                <a:gd name="T17" fmla="*/ 192 w 19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66">
                  <a:moveTo>
                    <a:pt x="0" y="18"/>
                  </a:moveTo>
                  <a:lnTo>
                    <a:pt x="66" y="66"/>
                  </a:lnTo>
                  <a:lnTo>
                    <a:pt x="192" y="42"/>
                  </a:lnTo>
                  <a:lnTo>
                    <a:pt x="12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DDDDD"/>
            </a:solidFill>
            <a:ln w="12700">
              <a:noFill/>
              <a:round/>
              <a:headEnd/>
              <a:tailEnd/>
            </a:ln>
          </p:spPr>
          <p:txBody>
            <a:bodyPr lIns="45720" tIns="46800" rIns="4572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746" name="Freeform 291"/>
            <p:cNvSpPr>
              <a:spLocks/>
            </p:cNvSpPr>
            <p:nvPr/>
          </p:nvSpPr>
          <p:spPr bwMode="auto">
            <a:xfrm>
              <a:off x="-1406" y="3794"/>
              <a:ext cx="54" cy="26"/>
            </a:xfrm>
            <a:custGeom>
              <a:avLst/>
              <a:gdLst>
                <a:gd name="T0" fmla="*/ 6 w 178"/>
                <a:gd name="T1" fmla="*/ 5 h 92"/>
                <a:gd name="T2" fmla="*/ 0 w 178"/>
                <a:gd name="T3" fmla="*/ 3 h 92"/>
                <a:gd name="T4" fmla="*/ 5 w 178"/>
                <a:gd name="T5" fmla="*/ 0 h 92"/>
                <a:gd name="T6" fmla="*/ 10 w 178"/>
                <a:gd name="T7" fmla="*/ 1 h 92"/>
                <a:gd name="T8" fmla="*/ 6 w 178"/>
                <a:gd name="T9" fmla="*/ 5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92"/>
                <a:gd name="T17" fmla="*/ 178 w 1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92">
                  <a:moveTo>
                    <a:pt x="102" y="92"/>
                  </a:moveTo>
                  <a:lnTo>
                    <a:pt x="0" y="58"/>
                  </a:lnTo>
                  <a:lnTo>
                    <a:pt x="86" y="0"/>
                  </a:lnTo>
                  <a:lnTo>
                    <a:pt x="178" y="28"/>
                  </a:lnTo>
                  <a:lnTo>
                    <a:pt x="102" y="92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lIns="45720" tIns="46800" rIns="4572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9847" name="Group 292"/>
            <p:cNvGrpSpPr>
              <a:grpSpLocks/>
            </p:cNvGrpSpPr>
            <p:nvPr/>
          </p:nvGrpSpPr>
          <p:grpSpPr bwMode="auto">
            <a:xfrm>
              <a:off x="-1359" y="3776"/>
              <a:ext cx="38" cy="26"/>
              <a:chOff x="4794" y="2353"/>
              <a:chExt cx="101" cy="76"/>
            </a:xfrm>
          </p:grpSpPr>
          <p:sp>
            <p:nvSpPr>
              <p:cNvPr id="99747" name="Freeform 293"/>
              <p:cNvSpPr>
                <a:spLocks/>
              </p:cNvSpPr>
              <p:nvPr/>
            </p:nvSpPr>
            <p:spPr bwMode="auto">
              <a:xfrm>
                <a:off x="4794" y="2354"/>
                <a:ext cx="102" cy="76"/>
              </a:xfrm>
              <a:custGeom>
                <a:avLst/>
                <a:gdLst>
                  <a:gd name="T0" fmla="*/ 0 w 156"/>
                  <a:gd name="T1" fmla="*/ 8 h 118"/>
                  <a:gd name="T2" fmla="*/ 19 w 156"/>
                  <a:gd name="T3" fmla="*/ 21 h 118"/>
                  <a:gd name="T4" fmla="*/ 21 w 156"/>
                  <a:gd name="T5" fmla="*/ 18 h 118"/>
                  <a:gd name="T6" fmla="*/ 27 w 156"/>
                  <a:gd name="T7" fmla="*/ 18 h 118"/>
                  <a:gd name="T8" fmla="*/ 25 w 156"/>
                  <a:gd name="T9" fmla="*/ 11 h 118"/>
                  <a:gd name="T10" fmla="*/ 5 w 156"/>
                  <a:gd name="T11" fmla="*/ 0 h 118"/>
                  <a:gd name="T12" fmla="*/ 0 w 156"/>
                  <a:gd name="T13" fmla="*/ 8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118"/>
                  <a:gd name="T23" fmla="*/ 156 w 156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118">
                    <a:moveTo>
                      <a:pt x="0" y="44"/>
                    </a:moveTo>
                    <a:lnTo>
                      <a:pt x="112" y="118"/>
                    </a:lnTo>
                    <a:lnTo>
                      <a:pt x="120" y="104"/>
                    </a:lnTo>
                    <a:lnTo>
                      <a:pt x="156" y="106"/>
                    </a:lnTo>
                    <a:lnTo>
                      <a:pt x="138" y="62"/>
                    </a:lnTo>
                    <a:lnTo>
                      <a:pt x="2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7833D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48" name="Freeform 294"/>
              <p:cNvSpPr>
                <a:spLocks/>
              </p:cNvSpPr>
              <p:nvPr/>
            </p:nvSpPr>
            <p:spPr bwMode="auto">
              <a:xfrm>
                <a:off x="4796" y="2361"/>
                <a:ext cx="83" cy="64"/>
              </a:xfrm>
              <a:custGeom>
                <a:avLst/>
                <a:gdLst>
                  <a:gd name="T0" fmla="*/ 5 w 126"/>
                  <a:gd name="T1" fmla="*/ 0 h 104"/>
                  <a:gd name="T2" fmla="*/ 0 w 126"/>
                  <a:gd name="T3" fmla="*/ 6 h 104"/>
                  <a:gd name="T4" fmla="*/ 19 w 126"/>
                  <a:gd name="T5" fmla="*/ 18 h 104"/>
                  <a:gd name="T6" fmla="*/ 22 w 126"/>
                  <a:gd name="T7" fmla="*/ 10 h 104"/>
                  <a:gd name="T8" fmla="*/ 5 w 12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04"/>
                  <a:gd name="T17" fmla="*/ 126 w 12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04">
                    <a:moveTo>
                      <a:pt x="24" y="0"/>
                    </a:moveTo>
                    <a:lnTo>
                      <a:pt x="0" y="36"/>
                    </a:lnTo>
                    <a:lnTo>
                      <a:pt x="104" y="104"/>
                    </a:lnTo>
                    <a:lnTo>
                      <a:pt x="126" y="5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3D7A5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9749" name="Freeform 295"/>
            <p:cNvSpPr>
              <a:spLocks/>
            </p:cNvSpPr>
            <p:nvPr/>
          </p:nvSpPr>
          <p:spPr bwMode="auto">
            <a:xfrm>
              <a:off x="-1537" y="3796"/>
              <a:ext cx="60" cy="64"/>
            </a:xfrm>
            <a:custGeom>
              <a:avLst/>
              <a:gdLst>
                <a:gd name="T0" fmla="*/ 2 w 96"/>
                <a:gd name="T1" fmla="*/ 0 h 110"/>
                <a:gd name="T2" fmla="*/ 0 w 96"/>
                <a:gd name="T3" fmla="*/ 110 h 110"/>
                <a:gd name="T4" fmla="*/ 8 w 96"/>
                <a:gd name="T5" fmla="*/ 110 h 110"/>
                <a:gd name="T6" fmla="*/ 10 w 96"/>
                <a:gd name="T7" fmla="*/ 82 h 110"/>
                <a:gd name="T8" fmla="*/ 96 w 96"/>
                <a:gd name="T9" fmla="*/ 70 h 110"/>
                <a:gd name="T10" fmla="*/ 96 w 96"/>
                <a:gd name="T11" fmla="*/ 64 h 110"/>
                <a:gd name="T12" fmla="*/ 2 w 96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10"/>
                <a:gd name="T23" fmla="*/ 96 w 96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10">
                  <a:moveTo>
                    <a:pt x="2" y="0"/>
                  </a:moveTo>
                  <a:lnTo>
                    <a:pt x="0" y="110"/>
                  </a:lnTo>
                  <a:lnTo>
                    <a:pt x="8" y="110"/>
                  </a:lnTo>
                  <a:lnTo>
                    <a:pt x="10" y="82"/>
                  </a:lnTo>
                  <a:lnTo>
                    <a:pt x="96" y="70"/>
                  </a:lnTo>
                  <a:lnTo>
                    <a:pt x="96" y="6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15A33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9848" name="Group 296"/>
            <p:cNvGrpSpPr>
              <a:grpSpLocks/>
            </p:cNvGrpSpPr>
            <p:nvPr/>
          </p:nvGrpSpPr>
          <p:grpSpPr bwMode="auto">
            <a:xfrm>
              <a:off x="-1494" y="3703"/>
              <a:ext cx="103" cy="93"/>
              <a:chOff x="3747" y="2478"/>
              <a:chExt cx="141" cy="136"/>
            </a:xfrm>
          </p:grpSpPr>
          <p:sp>
            <p:nvSpPr>
              <p:cNvPr id="99750" name="Freeform 297"/>
              <p:cNvSpPr>
                <a:spLocks/>
              </p:cNvSpPr>
              <p:nvPr/>
            </p:nvSpPr>
            <p:spPr bwMode="auto">
              <a:xfrm>
                <a:off x="3794" y="2478"/>
                <a:ext cx="94" cy="125"/>
              </a:xfrm>
              <a:custGeom>
                <a:avLst/>
                <a:gdLst>
                  <a:gd name="T0" fmla="*/ 27 w 94"/>
                  <a:gd name="T1" fmla="*/ 4 h 124"/>
                  <a:gd name="T2" fmla="*/ 13 w 94"/>
                  <a:gd name="T3" fmla="*/ 12 h 124"/>
                  <a:gd name="T4" fmla="*/ 1 w 94"/>
                  <a:gd name="T5" fmla="*/ 64 h 124"/>
                  <a:gd name="T6" fmla="*/ 15 w 94"/>
                  <a:gd name="T7" fmla="*/ 74 h 124"/>
                  <a:gd name="T8" fmla="*/ 27 w 94"/>
                  <a:gd name="T9" fmla="*/ 86 h 124"/>
                  <a:gd name="T10" fmla="*/ 9 w 94"/>
                  <a:gd name="T11" fmla="*/ 94 h 124"/>
                  <a:gd name="T12" fmla="*/ 73 w 94"/>
                  <a:gd name="T13" fmla="*/ 116 h 124"/>
                  <a:gd name="T14" fmla="*/ 73 w 94"/>
                  <a:gd name="T15" fmla="*/ 90 h 124"/>
                  <a:gd name="T16" fmla="*/ 87 w 94"/>
                  <a:gd name="T17" fmla="*/ 32 h 124"/>
                  <a:gd name="T18" fmla="*/ 27 w 94"/>
                  <a:gd name="T19" fmla="*/ 4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124"/>
                  <a:gd name="T32" fmla="*/ 94 w 94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124">
                    <a:moveTo>
                      <a:pt x="27" y="4"/>
                    </a:moveTo>
                    <a:cubicBezTo>
                      <a:pt x="20" y="0"/>
                      <a:pt x="17" y="4"/>
                      <a:pt x="13" y="12"/>
                    </a:cubicBezTo>
                    <a:cubicBezTo>
                      <a:pt x="9" y="29"/>
                      <a:pt x="4" y="46"/>
                      <a:pt x="1" y="64"/>
                    </a:cubicBezTo>
                    <a:cubicBezTo>
                      <a:pt x="0" y="70"/>
                      <a:pt x="15" y="74"/>
                      <a:pt x="15" y="74"/>
                    </a:cubicBezTo>
                    <a:cubicBezTo>
                      <a:pt x="16" y="76"/>
                      <a:pt x="29" y="84"/>
                      <a:pt x="27" y="86"/>
                    </a:cubicBezTo>
                    <a:cubicBezTo>
                      <a:pt x="24" y="89"/>
                      <a:pt x="13" y="82"/>
                      <a:pt x="9" y="94"/>
                    </a:cubicBezTo>
                    <a:cubicBezTo>
                      <a:pt x="1" y="116"/>
                      <a:pt x="55" y="124"/>
                      <a:pt x="73" y="116"/>
                    </a:cubicBezTo>
                    <a:cubicBezTo>
                      <a:pt x="91" y="92"/>
                      <a:pt x="54" y="94"/>
                      <a:pt x="73" y="90"/>
                    </a:cubicBezTo>
                    <a:cubicBezTo>
                      <a:pt x="81" y="68"/>
                      <a:pt x="94" y="47"/>
                      <a:pt x="87" y="32"/>
                    </a:cubicBezTo>
                    <a:lnTo>
                      <a:pt x="27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1" name="Freeform 298"/>
              <p:cNvSpPr>
                <a:spLocks/>
              </p:cNvSpPr>
              <p:nvPr/>
            </p:nvSpPr>
            <p:spPr bwMode="auto">
              <a:xfrm>
                <a:off x="3818" y="2478"/>
                <a:ext cx="65" cy="97"/>
              </a:xfrm>
              <a:custGeom>
                <a:avLst/>
                <a:gdLst>
                  <a:gd name="T0" fmla="*/ 0 w 66"/>
                  <a:gd name="T1" fmla="*/ 12 h 97"/>
                  <a:gd name="T2" fmla="*/ 28 w 66"/>
                  <a:gd name="T3" fmla="*/ 14 h 97"/>
                  <a:gd name="T4" fmla="*/ 66 w 66"/>
                  <a:gd name="T5" fmla="*/ 32 h 97"/>
                  <a:gd name="T6" fmla="*/ 46 w 66"/>
                  <a:gd name="T7" fmla="*/ 86 h 97"/>
                  <a:gd name="T8" fmla="*/ 56 w 66"/>
                  <a:gd name="T9" fmla="*/ 34 h 97"/>
                  <a:gd name="T10" fmla="*/ 12 w 66"/>
                  <a:gd name="T11" fmla="*/ 12 h 97"/>
                  <a:gd name="T12" fmla="*/ 0 w 66"/>
                  <a:gd name="T13" fmla="*/ 12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97"/>
                  <a:gd name="T23" fmla="*/ 66 w 66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97">
                    <a:moveTo>
                      <a:pt x="0" y="12"/>
                    </a:moveTo>
                    <a:cubicBezTo>
                      <a:pt x="4" y="0"/>
                      <a:pt x="19" y="10"/>
                      <a:pt x="28" y="14"/>
                    </a:cubicBezTo>
                    <a:lnTo>
                      <a:pt x="66" y="32"/>
                    </a:lnTo>
                    <a:cubicBezTo>
                      <a:pt x="42" y="97"/>
                      <a:pt x="48" y="86"/>
                      <a:pt x="46" y="86"/>
                    </a:cubicBezTo>
                    <a:lnTo>
                      <a:pt x="56" y="34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2" name="Freeform 299"/>
              <p:cNvSpPr>
                <a:spLocks/>
              </p:cNvSpPr>
              <p:nvPr/>
            </p:nvSpPr>
            <p:spPr bwMode="auto">
              <a:xfrm>
                <a:off x="3802" y="2488"/>
                <a:ext cx="75" cy="74"/>
              </a:xfrm>
              <a:custGeom>
                <a:avLst/>
                <a:gdLst>
                  <a:gd name="T0" fmla="*/ 12 w 72"/>
                  <a:gd name="T1" fmla="*/ 0 h 74"/>
                  <a:gd name="T2" fmla="*/ 0 w 72"/>
                  <a:gd name="T3" fmla="*/ 50 h 74"/>
                  <a:gd name="T4" fmla="*/ 56 w 72"/>
                  <a:gd name="T5" fmla="*/ 74 h 74"/>
                  <a:gd name="T6" fmla="*/ 72 w 72"/>
                  <a:gd name="T7" fmla="*/ 26 h 74"/>
                  <a:gd name="T8" fmla="*/ 12 w 72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4"/>
                  <a:gd name="T17" fmla="*/ 72 w 7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4">
                    <a:moveTo>
                      <a:pt x="12" y="0"/>
                    </a:moveTo>
                    <a:lnTo>
                      <a:pt x="0" y="50"/>
                    </a:lnTo>
                    <a:lnTo>
                      <a:pt x="56" y="74"/>
                    </a:lnTo>
                    <a:lnTo>
                      <a:pt x="72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ABAD0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3" name="Freeform 300"/>
              <p:cNvSpPr>
                <a:spLocks/>
              </p:cNvSpPr>
              <p:nvPr/>
            </p:nvSpPr>
            <p:spPr bwMode="auto">
              <a:xfrm>
                <a:off x="3747" y="2570"/>
                <a:ext cx="90" cy="40"/>
              </a:xfrm>
              <a:custGeom>
                <a:avLst/>
                <a:gdLst>
                  <a:gd name="T0" fmla="*/ 90 w 90"/>
                  <a:gd name="T1" fmla="*/ 34 h 44"/>
                  <a:gd name="T2" fmla="*/ 60 w 90"/>
                  <a:gd name="T3" fmla="*/ 44 h 44"/>
                  <a:gd name="T4" fmla="*/ 0 w 90"/>
                  <a:gd name="T5" fmla="*/ 12 h 44"/>
                  <a:gd name="T6" fmla="*/ 36 w 90"/>
                  <a:gd name="T7" fmla="*/ 0 h 44"/>
                  <a:gd name="T8" fmla="*/ 90 w 90"/>
                  <a:gd name="T9" fmla="*/ 26 h 44"/>
                  <a:gd name="T10" fmla="*/ 90 w 90"/>
                  <a:gd name="T11" fmla="*/ 3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4"/>
                  <a:gd name="T20" fmla="*/ 90 w 9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4">
                    <a:moveTo>
                      <a:pt x="90" y="34"/>
                    </a:moveTo>
                    <a:lnTo>
                      <a:pt x="60" y="44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90" y="26"/>
                    </a:lnTo>
                    <a:lnTo>
                      <a:pt x="90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4" name="Freeform 301"/>
              <p:cNvSpPr>
                <a:spLocks/>
              </p:cNvSpPr>
              <p:nvPr/>
            </p:nvSpPr>
            <p:spPr bwMode="auto">
              <a:xfrm>
                <a:off x="3757" y="2572"/>
                <a:ext cx="84" cy="39"/>
              </a:xfrm>
              <a:custGeom>
                <a:avLst/>
                <a:gdLst>
                  <a:gd name="T0" fmla="*/ 84 w 84"/>
                  <a:gd name="T1" fmla="*/ 28 h 36"/>
                  <a:gd name="T2" fmla="*/ 52 w 84"/>
                  <a:gd name="T3" fmla="*/ 36 h 36"/>
                  <a:gd name="T4" fmla="*/ 0 w 84"/>
                  <a:gd name="T5" fmla="*/ 8 h 36"/>
                  <a:gd name="T6" fmla="*/ 24 w 84"/>
                  <a:gd name="T7" fmla="*/ 0 h 36"/>
                  <a:gd name="T8" fmla="*/ 84 w 84"/>
                  <a:gd name="T9" fmla="*/ 2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6"/>
                  <a:gd name="T17" fmla="*/ 84 w 8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6">
                    <a:moveTo>
                      <a:pt x="84" y="28"/>
                    </a:moveTo>
                    <a:lnTo>
                      <a:pt x="52" y="36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84" y="2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round/>
                <a:headEnd/>
                <a:tailEnd/>
              </a:ln>
            </p:spPr>
            <p:txBody>
              <a:bodyPr lIns="45720" tIns="46800" rIns="4572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9849" name="Group 302"/>
            <p:cNvGrpSpPr>
              <a:grpSpLocks/>
            </p:cNvGrpSpPr>
            <p:nvPr/>
          </p:nvGrpSpPr>
          <p:grpSpPr bwMode="auto">
            <a:xfrm>
              <a:off x="-1597" y="3648"/>
              <a:ext cx="101" cy="299"/>
              <a:chOff x="452" y="1886"/>
              <a:chExt cx="298" cy="945"/>
            </a:xfrm>
          </p:grpSpPr>
          <p:sp>
            <p:nvSpPr>
              <p:cNvPr id="99755" name="Freeform 303"/>
              <p:cNvSpPr>
                <a:spLocks/>
              </p:cNvSpPr>
              <p:nvPr/>
            </p:nvSpPr>
            <p:spPr bwMode="auto">
              <a:xfrm>
                <a:off x="452" y="2752"/>
                <a:ext cx="90" cy="72"/>
              </a:xfrm>
              <a:custGeom>
                <a:avLst/>
                <a:gdLst>
                  <a:gd name="T0" fmla="*/ 26 w 91"/>
                  <a:gd name="T1" fmla="*/ 10 h 72"/>
                  <a:gd name="T2" fmla="*/ 13 w 91"/>
                  <a:gd name="T3" fmla="*/ 25 h 72"/>
                  <a:gd name="T4" fmla="*/ 2 w 91"/>
                  <a:gd name="T5" fmla="*/ 43 h 72"/>
                  <a:gd name="T6" fmla="*/ 13 w 91"/>
                  <a:gd name="T7" fmla="*/ 67 h 72"/>
                  <a:gd name="T8" fmla="*/ 29 w 91"/>
                  <a:gd name="T9" fmla="*/ 72 h 72"/>
                  <a:gd name="T10" fmla="*/ 65 w 91"/>
                  <a:gd name="T11" fmla="*/ 61 h 72"/>
                  <a:gd name="T12" fmla="*/ 82 w 91"/>
                  <a:gd name="T13" fmla="*/ 42 h 72"/>
                  <a:gd name="T14" fmla="*/ 91 w 91"/>
                  <a:gd name="T15" fmla="*/ 24 h 72"/>
                  <a:gd name="T16" fmla="*/ 89 w 91"/>
                  <a:gd name="T17" fmla="*/ 0 h 72"/>
                  <a:gd name="T18" fmla="*/ 74 w 91"/>
                  <a:gd name="T19" fmla="*/ 4 h 72"/>
                  <a:gd name="T20" fmla="*/ 53 w 91"/>
                  <a:gd name="T21" fmla="*/ 12 h 72"/>
                  <a:gd name="T22" fmla="*/ 26 w 91"/>
                  <a:gd name="T23" fmla="*/ 1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72"/>
                  <a:gd name="T38" fmla="*/ 91 w 91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72">
                    <a:moveTo>
                      <a:pt x="26" y="10"/>
                    </a:moveTo>
                    <a:cubicBezTo>
                      <a:pt x="24" y="19"/>
                      <a:pt x="20" y="20"/>
                      <a:pt x="13" y="25"/>
                    </a:cubicBezTo>
                    <a:cubicBezTo>
                      <a:pt x="9" y="31"/>
                      <a:pt x="6" y="37"/>
                      <a:pt x="2" y="43"/>
                    </a:cubicBezTo>
                    <a:cubicBezTo>
                      <a:pt x="0" y="54"/>
                      <a:pt x="1" y="65"/>
                      <a:pt x="13" y="67"/>
                    </a:cubicBezTo>
                    <a:cubicBezTo>
                      <a:pt x="18" y="70"/>
                      <a:pt x="23" y="70"/>
                      <a:pt x="29" y="72"/>
                    </a:cubicBezTo>
                    <a:cubicBezTo>
                      <a:pt x="45" y="70"/>
                      <a:pt x="53" y="70"/>
                      <a:pt x="65" y="61"/>
                    </a:cubicBezTo>
                    <a:cubicBezTo>
                      <a:pt x="70" y="51"/>
                      <a:pt x="70" y="44"/>
                      <a:pt x="82" y="42"/>
                    </a:cubicBezTo>
                    <a:cubicBezTo>
                      <a:pt x="86" y="36"/>
                      <a:pt x="88" y="30"/>
                      <a:pt x="91" y="24"/>
                    </a:cubicBezTo>
                    <a:cubicBezTo>
                      <a:pt x="88" y="17"/>
                      <a:pt x="90" y="9"/>
                      <a:pt x="89" y="0"/>
                    </a:cubicBezTo>
                    <a:cubicBezTo>
                      <a:pt x="84" y="1"/>
                      <a:pt x="79" y="3"/>
                      <a:pt x="74" y="4"/>
                    </a:cubicBezTo>
                    <a:cubicBezTo>
                      <a:pt x="67" y="7"/>
                      <a:pt x="60" y="10"/>
                      <a:pt x="53" y="12"/>
                    </a:cubicBezTo>
                    <a:cubicBezTo>
                      <a:pt x="30" y="10"/>
                      <a:pt x="39" y="10"/>
                      <a:pt x="26" y="1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6" name="Freeform 304"/>
              <p:cNvSpPr>
                <a:spLocks/>
              </p:cNvSpPr>
              <p:nvPr/>
            </p:nvSpPr>
            <p:spPr bwMode="auto">
              <a:xfrm>
                <a:off x="466" y="2304"/>
                <a:ext cx="249" cy="475"/>
              </a:xfrm>
              <a:custGeom>
                <a:avLst/>
                <a:gdLst>
                  <a:gd name="T0" fmla="*/ 55 w 248"/>
                  <a:gd name="T1" fmla="*/ 0 h 474"/>
                  <a:gd name="T2" fmla="*/ 39 w 248"/>
                  <a:gd name="T3" fmla="*/ 36 h 474"/>
                  <a:gd name="T4" fmla="*/ 33 w 248"/>
                  <a:gd name="T5" fmla="*/ 60 h 474"/>
                  <a:gd name="T6" fmla="*/ 35 w 248"/>
                  <a:gd name="T7" fmla="*/ 112 h 474"/>
                  <a:gd name="T8" fmla="*/ 17 w 248"/>
                  <a:gd name="T9" fmla="*/ 242 h 474"/>
                  <a:gd name="T10" fmla="*/ 11 w 248"/>
                  <a:gd name="T11" fmla="*/ 332 h 474"/>
                  <a:gd name="T12" fmla="*/ 5 w 248"/>
                  <a:gd name="T13" fmla="*/ 432 h 474"/>
                  <a:gd name="T14" fmla="*/ 25 w 248"/>
                  <a:gd name="T15" fmla="*/ 474 h 474"/>
                  <a:gd name="T16" fmla="*/ 75 w 248"/>
                  <a:gd name="T17" fmla="*/ 462 h 474"/>
                  <a:gd name="T18" fmla="*/ 81 w 248"/>
                  <a:gd name="T19" fmla="*/ 444 h 474"/>
                  <a:gd name="T20" fmla="*/ 75 w 248"/>
                  <a:gd name="T21" fmla="*/ 434 h 474"/>
                  <a:gd name="T22" fmla="*/ 93 w 248"/>
                  <a:gd name="T23" fmla="*/ 340 h 474"/>
                  <a:gd name="T24" fmla="*/ 113 w 248"/>
                  <a:gd name="T25" fmla="*/ 252 h 474"/>
                  <a:gd name="T26" fmla="*/ 141 w 248"/>
                  <a:gd name="T27" fmla="*/ 132 h 474"/>
                  <a:gd name="T28" fmla="*/ 141 w 248"/>
                  <a:gd name="T29" fmla="*/ 228 h 474"/>
                  <a:gd name="T30" fmla="*/ 147 w 248"/>
                  <a:gd name="T31" fmla="*/ 324 h 474"/>
                  <a:gd name="T32" fmla="*/ 151 w 248"/>
                  <a:gd name="T33" fmla="*/ 378 h 474"/>
                  <a:gd name="T34" fmla="*/ 153 w 248"/>
                  <a:gd name="T35" fmla="*/ 434 h 474"/>
                  <a:gd name="T36" fmla="*/ 147 w 248"/>
                  <a:gd name="T37" fmla="*/ 438 h 474"/>
                  <a:gd name="T38" fmla="*/ 151 w 248"/>
                  <a:gd name="T39" fmla="*/ 450 h 474"/>
                  <a:gd name="T40" fmla="*/ 201 w 248"/>
                  <a:gd name="T41" fmla="*/ 472 h 474"/>
                  <a:gd name="T42" fmla="*/ 221 w 248"/>
                  <a:gd name="T43" fmla="*/ 466 h 474"/>
                  <a:gd name="T44" fmla="*/ 233 w 248"/>
                  <a:gd name="T45" fmla="*/ 458 h 474"/>
                  <a:gd name="T46" fmla="*/ 237 w 248"/>
                  <a:gd name="T47" fmla="*/ 448 h 474"/>
                  <a:gd name="T48" fmla="*/ 233 w 248"/>
                  <a:gd name="T49" fmla="*/ 414 h 474"/>
                  <a:gd name="T50" fmla="*/ 233 w 248"/>
                  <a:gd name="T51" fmla="*/ 290 h 474"/>
                  <a:gd name="T52" fmla="*/ 233 w 248"/>
                  <a:gd name="T53" fmla="*/ 264 h 474"/>
                  <a:gd name="T54" fmla="*/ 235 w 248"/>
                  <a:gd name="T55" fmla="*/ 106 h 474"/>
                  <a:gd name="T56" fmla="*/ 243 w 248"/>
                  <a:gd name="T57" fmla="*/ 88 h 474"/>
                  <a:gd name="T58" fmla="*/ 231 w 248"/>
                  <a:gd name="T59" fmla="*/ 32 h 474"/>
                  <a:gd name="T60" fmla="*/ 221 w 248"/>
                  <a:gd name="T61" fmla="*/ 0 h 474"/>
                  <a:gd name="T62" fmla="*/ 185 w 248"/>
                  <a:gd name="T63" fmla="*/ 10 h 474"/>
                  <a:gd name="T64" fmla="*/ 135 w 248"/>
                  <a:gd name="T65" fmla="*/ 22 h 474"/>
                  <a:gd name="T66" fmla="*/ 73 w 248"/>
                  <a:gd name="T67" fmla="*/ 16 h 474"/>
                  <a:gd name="T68" fmla="*/ 57 w 248"/>
                  <a:gd name="T69" fmla="*/ 12 h 4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474"/>
                  <a:gd name="T107" fmla="*/ 248 w 248"/>
                  <a:gd name="T108" fmla="*/ 474 h 4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474">
                    <a:moveTo>
                      <a:pt x="55" y="0"/>
                    </a:moveTo>
                    <a:cubicBezTo>
                      <a:pt x="51" y="12"/>
                      <a:pt x="46" y="25"/>
                      <a:pt x="39" y="36"/>
                    </a:cubicBezTo>
                    <a:cubicBezTo>
                      <a:pt x="37" y="44"/>
                      <a:pt x="35" y="52"/>
                      <a:pt x="33" y="60"/>
                    </a:cubicBezTo>
                    <a:cubicBezTo>
                      <a:pt x="34" y="70"/>
                      <a:pt x="38" y="82"/>
                      <a:pt x="35" y="112"/>
                    </a:cubicBezTo>
                    <a:lnTo>
                      <a:pt x="17" y="242"/>
                    </a:lnTo>
                    <a:cubicBezTo>
                      <a:pt x="14" y="272"/>
                      <a:pt x="11" y="302"/>
                      <a:pt x="11" y="332"/>
                    </a:cubicBezTo>
                    <a:cubicBezTo>
                      <a:pt x="7" y="433"/>
                      <a:pt x="13" y="414"/>
                      <a:pt x="5" y="432"/>
                    </a:cubicBezTo>
                    <a:cubicBezTo>
                      <a:pt x="3" y="460"/>
                      <a:pt x="0" y="466"/>
                      <a:pt x="25" y="474"/>
                    </a:cubicBezTo>
                    <a:cubicBezTo>
                      <a:pt x="42" y="472"/>
                      <a:pt x="59" y="467"/>
                      <a:pt x="75" y="462"/>
                    </a:cubicBezTo>
                    <a:cubicBezTo>
                      <a:pt x="77" y="456"/>
                      <a:pt x="81" y="444"/>
                      <a:pt x="81" y="444"/>
                    </a:cubicBezTo>
                    <a:cubicBezTo>
                      <a:pt x="77" y="431"/>
                      <a:pt x="80" y="429"/>
                      <a:pt x="75" y="434"/>
                    </a:cubicBezTo>
                    <a:lnTo>
                      <a:pt x="93" y="340"/>
                    </a:lnTo>
                    <a:lnTo>
                      <a:pt x="113" y="252"/>
                    </a:lnTo>
                    <a:lnTo>
                      <a:pt x="141" y="132"/>
                    </a:lnTo>
                    <a:lnTo>
                      <a:pt x="141" y="228"/>
                    </a:lnTo>
                    <a:cubicBezTo>
                      <a:pt x="151" y="262"/>
                      <a:pt x="141" y="294"/>
                      <a:pt x="147" y="324"/>
                    </a:cubicBezTo>
                    <a:cubicBezTo>
                      <a:pt x="149" y="351"/>
                      <a:pt x="151" y="378"/>
                      <a:pt x="151" y="378"/>
                    </a:cubicBezTo>
                    <a:cubicBezTo>
                      <a:pt x="152" y="397"/>
                      <a:pt x="154" y="415"/>
                      <a:pt x="153" y="434"/>
                    </a:cubicBezTo>
                    <a:cubicBezTo>
                      <a:pt x="153" y="436"/>
                      <a:pt x="148" y="436"/>
                      <a:pt x="147" y="438"/>
                    </a:cubicBezTo>
                    <a:cubicBezTo>
                      <a:pt x="145" y="442"/>
                      <a:pt x="151" y="454"/>
                      <a:pt x="151" y="450"/>
                    </a:cubicBezTo>
                    <a:cubicBezTo>
                      <a:pt x="169" y="464"/>
                      <a:pt x="179" y="472"/>
                      <a:pt x="201" y="472"/>
                    </a:cubicBezTo>
                    <a:cubicBezTo>
                      <a:pt x="208" y="470"/>
                      <a:pt x="215" y="469"/>
                      <a:pt x="221" y="466"/>
                    </a:cubicBezTo>
                    <a:cubicBezTo>
                      <a:pt x="225" y="464"/>
                      <a:pt x="233" y="458"/>
                      <a:pt x="233" y="458"/>
                    </a:cubicBezTo>
                    <a:cubicBezTo>
                      <a:pt x="238" y="451"/>
                      <a:pt x="237" y="454"/>
                      <a:pt x="237" y="448"/>
                    </a:cubicBezTo>
                    <a:cubicBezTo>
                      <a:pt x="233" y="415"/>
                      <a:pt x="233" y="427"/>
                      <a:pt x="233" y="414"/>
                    </a:cubicBezTo>
                    <a:lnTo>
                      <a:pt x="233" y="290"/>
                    </a:lnTo>
                    <a:lnTo>
                      <a:pt x="233" y="264"/>
                    </a:lnTo>
                    <a:cubicBezTo>
                      <a:pt x="234" y="211"/>
                      <a:pt x="233" y="159"/>
                      <a:pt x="235" y="106"/>
                    </a:cubicBezTo>
                    <a:cubicBezTo>
                      <a:pt x="235" y="99"/>
                      <a:pt x="243" y="88"/>
                      <a:pt x="243" y="88"/>
                    </a:cubicBezTo>
                    <a:cubicBezTo>
                      <a:pt x="245" y="70"/>
                      <a:pt x="248" y="43"/>
                      <a:pt x="231" y="32"/>
                    </a:cubicBezTo>
                    <a:cubicBezTo>
                      <a:pt x="227" y="21"/>
                      <a:pt x="224" y="11"/>
                      <a:pt x="221" y="0"/>
                    </a:cubicBezTo>
                    <a:cubicBezTo>
                      <a:pt x="207" y="3"/>
                      <a:pt x="200" y="8"/>
                      <a:pt x="185" y="10"/>
                    </a:cubicBezTo>
                    <a:cubicBezTo>
                      <a:pt x="167" y="16"/>
                      <a:pt x="154" y="20"/>
                      <a:pt x="135" y="22"/>
                    </a:cubicBezTo>
                    <a:cubicBezTo>
                      <a:pt x="114" y="20"/>
                      <a:pt x="94" y="17"/>
                      <a:pt x="73" y="16"/>
                    </a:cubicBezTo>
                    <a:cubicBezTo>
                      <a:pt x="68" y="14"/>
                      <a:pt x="62" y="12"/>
                      <a:pt x="57" y="12"/>
                    </a:cubicBezTo>
                  </a:path>
                </a:pathLst>
              </a:custGeom>
              <a:solidFill>
                <a:srgbClr val="5F5F5F"/>
              </a:solidFill>
              <a:ln w="12700">
                <a:noFill/>
                <a:round/>
                <a:headEnd/>
                <a:tailEnd type="triangle" w="med" len="med"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7" name="Freeform 305"/>
              <p:cNvSpPr>
                <a:spLocks/>
              </p:cNvSpPr>
              <p:nvPr/>
            </p:nvSpPr>
            <p:spPr bwMode="auto">
              <a:xfrm>
                <a:off x="475" y="2020"/>
                <a:ext cx="274" cy="312"/>
              </a:xfrm>
              <a:custGeom>
                <a:avLst/>
                <a:gdLst>
                  <a:gd name="T0" fmla="*/ 141 w 275"/>
                  <a:gd name="T1" fmla="*/ 0 h 312"/>
                  <a:gd name="T2" fmla="*/ 103 w 275"/>
                  <a:gd name="T3" fmla="*/ 8 h 312"/>
                  <a:gd name="T4" fmla="*/ 93 w 275"/>
                  <a:gd name="T5" fmla="*/ 18 h 312"/>
                  <a:gd name="T6" fmla="*/ 7 w 275"/>
                  <a:gd name="T7" fmla="*/ 60 h 312"/>
                  <a:gd name="T8" fmla="*/ 5 w 275"/>
                  <a:gd name="T9" fmla="*/ 94 h 312"/>
                  <a:gd name="T10" fmla="*/ 11 w 275"/>
                  <a:gd name="T11" fmla="*/ 150 h 312"/>
                  <a:gd name="T12" fmla="*/ 23 w 275"/>
                  <a:gd name="T13" fmla="*/ 198 h 312"/>
                  <a:gd name="T14" fmla="*/ 35 w 275"/>
                  <a:gd name="T15" fmla="*/ 222 h 312"/>
                  <a:gd name="T16" fmla="*/ 33 w 275"/>
                  <a:gd name="T17" fmla="*/ 230 h 312"/>
                  <a:gd name="T18" fmla="*/ 41 w 275"/>
                  <a:gd name="T19" fmla="*/ 270 h 312"/>
                  <a:gd name="T20" fmla="*/ 117 w 275"/>
                  <a:gd name="T21" fmla="*/ 304 h 312"/>
                  <a:gd name="T22" fmla="*/ 181 w 275"/>
                  <a:gd name="T23" fmla="*/ 294 h 312"/>
                  <a:gd name="T24" fmla="*/ 187 w 275"/>
                  <a:gd name="T25" fmla="*/ 292 h 312"/>
                  <a:gd name="T26" fmla="*/ 199 w 275"/>
                  <a:gd name="T27" fmla="*/ 290 h 312"/>
                  <a:gd name="T28" fmla="*/ 211 w 275"/>
                  <a:gd name="T29" fmla="*/ 286 h 312"/>
                  <a:gd name="T30" fmla="*/ 213 w 275"/>
                  <a:gd name="T31" fmla="*/ 272 h 312"/>
                  <a:gd name="T32" fmla="*/ 221 w 275"/>
                  <a:gd name="T33" fmla="*/ 260 h 312"/>
                  <a:gd name="T34" fmla="*/ 219 w 275"/>
                  <a:gd name="T35" fmla="*/ 240 h 312"/>
                  <a:gd name="T36" fmla="*/ 215 w 275"/>
                  <a:gd name="T37" fmla="*/ 228 h 312"/>
                  <a:gd name="T38" fmla="*/ 231 w 275"/>
                  <a:gd name="T39" fmla="*/ 238 h 312"/>
                  <a:gd name="T40" fmla="*/ 261 w 275"/>
                  <a:gd name="T41" fmla="*/ 182 h 312"/>
                  <a:gd name="T42" fmla="*/ 259 w 275"/>
                  <a:gd name="T43" fmla="*/ 156 h 312"/>
                  <a:gd name="T44" fmla="*/ 237 w 275"/>
                  <a:gd name="T45" fmla="*/ 46 h 312"/>
                  <a:gd name="T46" fmla="*/ 193 w 275"/>
                  <a:gd name="T47" fmla="*/ 34 h 312"/>
                  <a:gd name="T48" fmla="*/ 175 w 275"/>
                  <a:gd name="T49" fmla="*/ 24 h 312"/>
                  <a:gd name="T50" fmla="*/ 157 w 275"/>
                  <a:gd name="T51" fmla="*/ 2 h 312"/>
                  <a:gd name="T52" fmla="*/ 141 w 275"/>
                  <a:gd name="T53" fmla="*/ 0 h 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5"/>
                  <a:gd name="T82" fmla="*/ 0 h 312"/>
                  <a:gd name="T83" fmla="*/ 275 w 275"/>
                  <a:gd name="T84" fmla="*/ 312 h 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5" h="312">
                    <a:moveTo>
                      <a:pt x="141" y="0"/>
                    </a:moveTo>
                    <a:cubicBezTo>
                      <a:pt x="127" y="2"/>
                      <a:pt x="116" y="4"/>
                      <a:pt x="103" y="8"/>
                    </a:cubicBezTo>
                    <a:cubicBezTo>
                      <a:pt x="100" y="12"/>
                      <a:pt x="93" y="18"/>
                      <a:pt x="93" y="18"/>
                    </a:cubicBezTo>
                    <a:cubicBezTo>
                      <a:pt x="67" y="30"/>
                      <a:pt x="33" y="43"/>
                      <a:pt x="7" y="60"/>
                    </a:cubicBezTo>
                    <a:cubicBezTo>
                      <a:pt x="0" y="70"/>
                      <a:pt x="5" y="82"/>
                      <a:pt x="5" y="94"/>
                    </a:cubicBezTo>
                    <a:cubicBezTo>
                      <a:pt x="6" y="119"/>
                      <a:pt x="4" y="130"/>
                      <a:pt x="11" y="150"/>
                    </a:cubicBezTo>
                    <a:cubicBezTo>
                      <a:pt x="13" y="170"/>
                      <a:pt x="16" y="181"/>
                      <a:pt x="23" y="198"/>
                    </a:cubicBezTo>
                    <a:cubicBezTo>
                      <a:pt x="27" y="206"/>
                      <a:pt x="35" y="222"/>
                      <a:pt x="35" y="222"/>
                    </a:cubicBezTo>
                    <a:cubicBezTo>
                      <a:pt x="34" y="225"/>
                      <a:pt x="33" y="230"/>
                      <a:pt x="33" y="230"/>
                    </a:cubicBezTo>
                    <a:cubicBezTo>
                      <a:pt x="35" y="259"/>
                      <a:pt x="35" y="252"/>
                      <a:pt x="41" y="270"/>
                    </a:cubicBezTo>
                    <a:cubicBezTo>
                      <a:pt x="29" y="307"/>
                      <a:pt x="101" y="303"/>
                      <a:pt x="117" y="304"/>
                    </a:cubicBezTo>
                    <a:cubicBezTo>
                      <a:pt x="129" y="312"/>
                      <a:pt x="166" y="298"/>
                      <a:pt x="181" y="294"/>
                    </a:cubicBezTo>
                    <a:cubicBezTo>
                      <a:pt x="183" y="293"/>
                      <a:pt x="185" y="292"/>
                      <a:pt x="187" y="292"/>
                    </a:cubicBezTo>
                    <a:cubicBezTo>
                      <a:pt x="191" y="291"/>
                      <a:pt x="195" y="291"/>
                      <a:pt x="199" y="290"/>
                    </a:cubicBezTo>
                    <a:cubicBezTo>
                      <a:pt x="203" y="289"/>
                      <a:pt x="211" y="286"/>
                      <a:pt x="211" y="286"/>
                    </a:cubicBezTo>
                    <a:cubicBezTo>
                      <a:pt x="212" y="281"/>
                      <a:pt x="211" y="276"/>
                      <a:pt x="213" y="272"/>
                    </a:cubicBezTo>
                    <a:cubicBezTo>
                      <a:pt x="215" y="268"/>
                      <a:pt x="221" y="260"/>
                      <a:pt x="221" y="260"/>
                    </a:cubicBezTo>
                    <a:cubicBezTo>
                      <a:pt x="224" y="248"/>
                      <a:pt x="224" y="255"/>
                      <a:pt x="219" y="240"/>
                    </a:cubicBezTo>
                    <a:cubicBezTo>
                      <a:pt x="216" y="232"/>
                      <a:pt x="215" y="228"/>
                      <a:pt x="215" y="228"/>
                    </a:cubicBezTo>
                    <a:cubicBezTo>
                      <a:pt x="218" y="233"/>
                      <a:pt x="231" y="238"/>
                      <a:pt x="231" y="238"/>
                    </a:cubicBezTo>
                    <a:cubicBezTo>
                      <a:pt x="254" y="233"/>
                      <a:pt x="256" y="202"/>
                      <a:pt x="261" y="182"/>
                    </a:cubicBezTo>
                    <a:cubicBezTo>
                      <a:pt x="258" y="171"/>
                      <a:pt x="257" y="168"/>
                      <a:pt x="259" y="156"/>
                    </a:cubicBezTo>
                    <a:cubicBezTo>
                      <a:pt x="249" y="125"/>
                      <a:pt x="275" y="65"/>
                      <a:pt x="237" y="46"/>
                    </a:cubicBezTo>
                    <a:cubicBezTo>
                      <a:pt x="222" y="42"/>
                      <a:pt x="207" y="39"/>
                      <a:pt x="193" y="34"/>
                    </a:cubicBezTo>
                    <a:cubicBezTo>
                      <a:pt x="187" y="32"/>
                      <a:pt x="175" y="24"/>
                      <a:pt x="175" y="24"/>
                    </a:cubicBezTo>
                    <a:cubicBezTo>
                      <a:pt x="172" y="16"/>
                      <a:pt x="166" y="4"/>
                      <a:pt x="157" y="2"/>
                    </a:cubicBezTo>
                    <a:cubicBezTo>
                      <a:pt x="149" y="0"/>
                      <a:pt x="132" y="0"/>
                      <a:pt x="141" y="0"/>
                    </a:cubicBezTo>
                    <a:close/>
                  </a:path>
                </a:pathLst>
              </a:custGeom>
              <a:solidFill>
                <a:srgbClr val="D2EAF8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8" name="Freeform 306"/>
              <p:cNvSpPr>
                <a:spLocks/>
              </p:cNvSpPr>
              <p:nvPr/>
            </p:nvSpPr>
            <p:spPr bwMode="auto">
              <a:xfrm>
                <a:off x="574" y="2047"/>
                <a:ext cx="60" cy="287"/>
              </a:xfrm>
              <a:custGeom>
                <a:avLst/>
                <a:gdLst>
                  <a:gd name="T0" fmla="*/ 12 w 60"/>
                  <a:gd name="T1" fmla="*/ 12 h 288"/>
                  <a:gd name="T2" fmla="*/ 28 w 60"/>
                  <a:gd name="T3" fmla="*/ 28 h 288"/>
                  <a:gd name="T4" fmla="*/ 0 w 60"/>
                  <a:gd name="T5" fmla="*/ 254 h 288"/>
                  <a:gd name="T6" fmla="*/ 30 w 60"/>
                  <a:gd name="T7" fmla="*/ 286 h 288"/>
                  <a:gd name="T8" fmla="*/ 60 w 60"/>
                  <a:gd name="T9" fmla="*/ 256 h 288"/>
                  <a:gd name="T10" fmla="*/ 42 w 60"/>
                  <a:gd name="T11" fmla="*/ 27 h 288"/>
                  <a:gd name="T12" fmla="*/ 58 w 60"/>
                  <a:gd name="T13" fmla="*/ 17 h 288"/>
                  <a:gd name="T14" fmla="*/ 42 w 60"/>
                  <a:gd name="T15" fmla="*/ 12 h 288"/>
                  <a:gd name="T16" fmla="*/ 16 w 60"/>
                  <a:gd name="T17" fmla="*/ 8 h 288"/>
                  <a:gd name="T18" fmla="*/ 12 w 60"/>
                  <a:gd name="T19" fmla="*/ 12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288"/>
                  <a:gd name="T32" fmla="*/ 60 w 60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288">
                    <a:moveTo>
                      <a:pt x="12" y="12"/>
                    </a:moveTo>
                    <a:cubicBezTo>
                      <a:pt x="19" y="14"/>
                      <a:pt x="22" y="23"/>
                      <a:pt x="28" y="28"/>
                    </a:cubicBezTo>
                    <a:cubicBezTo>
                      <a:pt x="8" y="144"/>
                      <a:pt x="0" y="254"/>
                      <a:pt x="0" y="254"/>
                    </a:cubicBezTo>
                    <a:cubicBezTo>
                      <a:pt x="10" y="266"/>
                      <a:pt x="22" y="288"/>
                      <a:pt x="30" y="286"/>
                    </a:cubicBezTo>
                    <a:cubicBezTo>
                      <a:pt x="38" y="288"/>
                      <a:pt x="52" y="256"/>
                      <a:pt x="60" y="256"/>
                    </a:cubicBezTo>
                    <a:cubicBezTo>
                      <a:pt x="60" y="210"/>
                      <a:pt x="41" y="50"/>
                      <a:pt x="42" y="27"/>
                    </a:cubicBezTo>
                    <a:cubicBezTo>
                      <a:pt x="44" y="21"/>
                      <a:pt x="58" y="17"/>
                      <a:pt x="58" y="17"/>
                    </a:cubicBezTo>
                    <a:cubicBezTo>
                      <a:pt x="52" y="0"/>
                      <a:pt x="56" y="7"/>
                      <a:pt x="42" y="12"/>
                    </a:cubicBezTo>
                    <a:cubicBezTo>
                      <a:pt x="36" y="11"/>
                      <a:pt x="21" y="8"/>
                      <a:pt x="16" y="8"/>
                    </a:cubicBezTo>
                    <a:cubicBezTo>
                      <a:pt x="11" y="8"/>
                      <a:pt x="13" y="11"/>
                      <a:pt x="12" y="12"/>
                    </a:cubicBezTo>
                    <a:close/>
                  </a:path>
                </a:pathLst>
              </a:custGeom>
              <a:solidFill>
                <a:srgbClr val="BE323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59" name="Freeform 307"/>
              <p:cNvSpPr>
                <a:spLocks/>
              </p:cNvSpPr>
              <p:nvPr/>
            </p:nvSpPr>
            <p:spPr bwMode="auto">
              <a:xfrm>
                <a:off x="553" y="1896"/>
                <a:ext cx="122" cy="141"/>
              </a:xfrm>
              <a:custGeom>
                <a:avLst/>
                <a:gdLst>
                  <a:gd name="T0" fmla="*/ 86 w 122"/>
                  <a:gd name="T1" fmla="*/ 1 h 143"/>
                  <a:gd name="T2" fmla="*/ 32 w 122"/>
                  <a:gd name="T3" fmla="*/ 17 h 143"/>
                  <a:gd name="T4" fmla="*/ 18 w 122"/>
                  <a:gd name="T5" fmla="*/ 47 h 143"/>
                  <a:gd name="T6" fmla="*/ 6 w 122"/>
                  <a:gd name="T7" fmla="*/ 55 h 143"/>
                  <a:gd name="T8" fmla="*/ 14 w 122"/>
                  <a:gd name="T9" fmla="*/ 95 h 143"/>
                  <a:gd name="T10" fmla="*/ 24 w 122"/>
                  <a:gd name="T11" fmla="*/ 129 h 143"/>
                  <a:gd name="T12" fmla="*/ 48 w 122"/>
                  <a:gd name="T13" fmla="*/ 141 h 143"/>
                  <a:gd name="T14" fmla="*/ 54 w 122"/>
                  <a:gd name="T15" fmla="*/ 143 h 143"/>
                  <a:gd name="T16" fmla="*/ 90 w 122"/>
                  <a:gd name="T17" fmla="*/ 131 h 143"/>
                  <a:gd name="T18" fmla="*/ 110 w 122"/>
                  <a:gd name="T19" fmla="*/ 105 h 143"/>
                  <a:gd name="T20" fmla="*/ 122 w 122"/>
                  <a:gd name="T21" fmla="*/ 75 h 143"/>
                  <a:gd name="T22" fmla="*/ 112 w 122"/>
                  <a:gd name="T23" fmla="*/ 61 h 143"/>
                  <a:gd name="T24" fmla="*/ 98 w 122"/>
                  <a:gd name="T25" fmla="*/ 9 h 143"/>
                  <a:gd name="T26" fmla="*/ 86 w 122"/>
                  <a:gd name="T27" fmla="*/ 1 h 1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2"/>
                  <a:gd name="T43" fmla="*/ 0 h 143"/>
                  <a:gd name="T44" fmla="*/ 122 w 122"/>
                  <a:gd name="T45" fmla="*/ 143 h 1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2" h="143">
                    <a:moveTo>
                      <a:pt x="86" y="1"/>
                    </a:moveTo>
                    <a:cubicBezTo>
                      <a:pt x="68" y="4"/>
                      <a:pt x="47" y="7"/>
                      <a:pt x="32" y="17"/>
                    </a:cubicBezTo>
                    <a:cubicBezTo>
                      <a:pt x="26" y="26"/>
                      <a:pt x="22" y="36"/>
                      <a:pt x="18" y="47"/>
                    </a:cubicBezTo>
                    <a:cubicBezTo>
                      <a:pt x="16" y="52"/>
                      <a:pt x="6" y="55"/>
                      <a:pt x="6" y="55"/>
                    </a:cubicBezTo>
                    <a:cubicBezTo>
                      <a:pt x="9" y="69"/>
                      <a:pt x="0" y="86"/>
                      <a:pt x="14" y="95"/>
                    </a:cubicBezTo>
                    <a:cubicBezTo>
                      <a:pt x="17" y="105"/>
                      <a:pt x="16" y="122"/>
                      <a:pt x="24" y="129"/>
                    </a:cubicBezTo>
                    <a:cubicBezTo>
                      <a:pt x="34" y="137"/>
                      <a:pt x="37" y="137"/>
                      <a:pt x="48" y="141"/>
                    </a:cubicBezTo>
                    <a:cubicBezTo>
                      <a:pt x="50" y="142"/>
                      <a:pt x="54" y="143"/>
                      <a:pt x="54" y="143"/>
                    </a:cubicBezTo>
                    <a:cubicBezTo>
                      <a:pt x="66" y="139"/>
                      <a:pt x="79" y="138"/>
                      <a:pt x="90" y="131"/>
                    </a:cubicBezTo>
                    <a:cubicBezTo>
                      <a:pt x="97" y="121"/>
                      <a:pt x="98" y="108"/>
                      <a:pt x="110" y="105"/>
                    </a:cubicBezTo>
                    <a:cubicBezTo>
                      <a:pt x="114" y="94"/>
                      <a:pt x="116" y="84"/>
                      <a:pt x="122" y="75"/>
                    </a:cubicBezTo>
                    <a:cubicBezTo>
                      <a:pt x="119" y="66"/>
                      <a:pt x="115" y="70"/>
                      <a:pt x="112" y="61"/>
                    </a:cubicBezTo>
                    <a:cubicBezTo>
                      <a:pt x="116" y="49"/>
                      <a:pt x="107" y="18"/>
                      <a:pt x="98" y="9"/>
                    </a:cubicBezTo>
                    <a:cubicBezTo>
                      <a:pt x="95" y="0"/>
                      <a:pt x="98" y="3"/>
                      <a:pt x="86" y="1"/>
                    </a:cubicBezTo>
                    <a:close/>
                  </a:path>
                </a:pathLst>
              </a:custGeom>
              <a:solidFill>
                <a:srgbClr val="EFCCA9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0" name="Freeform 308"/>
              <p:cNvSpPr>
                <a:spLocks/>
              </p:cNvSpPr>
              <p:nvPr/>
            </p:nvSpPr>
            <p:spPr bwMode="auto">
              <a:xfrm>
                <a:off x="567" y="1886"/>
                <a:ext cx="111" cy="96"/>
              </a:xfrm>
              <a:custGeom>
                <a:avLst/>
                <a:gdLst>
                  <a:gd name="T0" fmla="*/ 79 w 111"/>
                  <a:gd name="T1" fmla="*/ 18 h 96"/>
                  <a:gd name="T2" fmla="*/ 39 w 111"/>
                  <a:gd name="T3" fmla="*/ 38 h 96"/>
                  <a:gd name="T4" fmla="*/ 43 w 111"/>
                  <a:gd name="T5" fmla="*/ 32 h 96"/>
                  <a:gd name="T6" fmla="*/ 25 w 111"/>
                  <a:gd name="T7" fmla="*/ 38 h 96"/>
                  <a:gd name="T8" fmla="*/ 15 w 111"/>
                  <a:gd name="T9" fmla="*/ 46 h 96"/>
                  <a:gd name="T10" fmla="*/ 3 w 111"/>
                  <a:gd name="T11" fmla="*/ 86 h 96"/>
                  <a:gd name="T12" fmla="*/ 5 w 111"/>
                  <a:gd name="T13" fmla="*/ 46 h 96"/>
                  <a:gd name="T14" fmla="*/ 7 w 111"/>
                  <a:gd name="T15" fmla="*/ 24 h 96"/>
                  <a:gd name="T16" fmla="*/ 63 w 111"/>
                  <a:gd name="T17" fmla="*/ 0 h 96"/>
                  <a:gd name="T18" fmla="*/ 81 w 111"/>
                  <a:gd name="T19" fmla="*/ 10 h 96"/>
                  <a:gd name="T20" fmla="*/ 89 w 111"/>
                  <a:gd name="T21" fmla="*/ 8 h 96"/>
                  <a:gd name="T22" fmla="*/ 87 w 111"/>
                  <a:gd name="T23" fmla="*/ 14 h 96"/>
                  <a:gd name="T24" fmla="*/ 101 w 111"/>
                  <a:gd name="T25" fmla="*/ 18 h 96"/>
                  <a:gd name="T26" fmla="*/ 107 w 111"/>
                  <a:gd name="T27" fmla="*/ 32 h 96"/>
                  <a:gd name="T28" fmla="*/ 111 w 111"/>
                  <a:gd name="T29" fmla="*/ 44 h 96"/>
                  <a:gd name="T30" fmla="*/ 95 w 111"/>
                  <a:gd name="T31" fmla="*/ 96 h 96"/>
                  <a:gd name="T32" fmla="*/ 87 w 111"/>
                  <a:gd name="T33" fmla="*/ 48 h 96"/>
                  <a:gd name="T34" fmla="*/ 77 w 111"/>
                  <a:gd name="T35" fmla="*/ 24 h 96"/>
                  <a:gd name="T36" fmla="*/ 79 w 111"/>
                  <a:gd name="T37" fmla="*/ 18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96"/>
                  <a:gd name="T59" fmla="*/ 111 w 111"/>
                  <a:gd name="T60" fmla="*/ 96 h 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96">
                    <a:moveTo>
                      <a:pt x="79" y="18"/>
                    </a:moveTo>
                    <a:cubicBezTo>
                      <a:pt x="73" y="27"/>
                      <a:pt x="50" y="34"/>
                      <a:pt x="39" y="38"/>
                    </a:cubicBezTo>
                    <a:cubicBezTo>
                      <a:pt x="40" y="36"/>
                      <a:pt x="45" y="33"/>
                      <a:pt x="43" y="32"/>
                    </a:cubicBezTo>
                    <a:cubicBezTo>
                      <a:pt x="37" y="30"/>
                      <a:pt x="25" y="38"/>
                      <a:pt x="25" y="38"/>
                    </a:cubicBezTo>
                    <a:cubicBezTo>
                      <a:pt x="14" y="55"/>
                      <a:pt x="29" y="35"/>
                      <a:pt x="15" y="46"/>
                    </a:cubicBezTo>
                    <a:cubicBezTo>
                      <a:pt x="6" y="53"/>
                      <a:pt x="5" y="76"/>
                      <a:pt x="3" y="86"/>
                    </a:cubicBezTo>
                    <a:cubicBezTo>
                      <a:pt x="1" y="72"/>
                      <a:pt x="0" y="60"/>
                      <a:pt x="5" y="46"/>
                    </a:cubicBezTo>
                    <a:cubicBezTo>
                      <a:pt x="3" y="41"/>
                      <a:pt x="2" y="28"/>
                      <a:pt x="7" y="24"/>
                    </a:cubicBezTo>
                    <a:cubicBezTo>
                      <a:pt x="17" y="16"/>
                      <a:pt x="39" y="2"/>
                      <a:pt x="63" y="0"/>
                    </a:cubicBezTo>
                    <a:cubicBezTo>
                      <a:pt x="73" y="2"/>
                      <a:pt x="78" y="1"/>
                      <a:pt x="81" y="10"/>
                    </a:cubicBezTo>
                    <a:cubicBezTo>
                      <a:pt x="84" y="9"/>
                      <a:pt x="87" y="6"/>
                      <a:pt x="89" y="8"/>
                    </a:cubicBezTo>
                    <a:cubicBezTo>
                      <a:pt x="91" y="9"/>
                      <a:pt x="86" y="12"/>
                      <a:pt x="87" y="14"/>
                    </a:cubicBezTo>
                    <a:cubicBezTo>
                      <a:pt x="90" y="18"/>
                      <a:pt x="96" y="16"/>
                      <a:pt x="101" y="18"/>
                    </a:cubicBezTo>
                    <a:cubicBezTo>
                      <a:pt x="107" y="28"/>
                      <a:pt x="103" y="20"/>
                      <a:pt x="107" y="32"/>
                    </a:cubicBezTo>
                    <a:cubicBezTo>
                      <a:pt x="108" y="36"/>
                      <a:pt x="111" y="44"/>
                      <a:pt x="111" y="44"/>
                    </a:cubicBezTo>
                    <a:cubicBezTo>
                      <a:pt x="107" y="63"/>
                      <a:pt x="101" y="78"/>
                      <a:pt x="95" y="96"/>
                    </a:cubicBezTo>
                    <a:cubicBezTo>
                      <a:pt x="97" y="79"/>
                      <a:pt x="100" y="61"/>
                      <a:pt x="87" y="48"/>
                    </a:cubicBezTo>
                    <a:cubicBezTo>
                      <a:pt x="91" y="37"/>
                      <a:pt x="85" y="32"/>
                      <a:pt x="77" y="24"/>
                    </a:cubicBezTo>
                    <a:cubicBezTo>
                      <a:pt x="78" y="22"/>
                      <a:pt x="79" y="18"/>
                      <a:pt x="79" y="18"/>
                    </a:cubicBezTo>
                    <a:close/>
                  </a:path>
                </a:pathLst>
              </a:custGeom>
              <a:solidFill>
                <a:srgbClr val="6F5B4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1" name="Freeform 309"/>
              <p:cNvSpPr>
                <a:spLocks/>
              </p:cNvSpPr>
              <p:nvPr/>
            </p:nvSpPr>
            <p:spPr bwMode="auto">
              <a:xfrm>
                <a:off x="572" y="2020"/>
                <a:ext cx="71" cy="27"/>
              </a:xfrm>
              <a:custGeom>
                <a:avLst/>
                <a:gdLst>
                  <a:gd name="T0" fmla="*/ 60 w 72"/>
                  <a:gd name="T1" fmla="*/ 10 h 26"/>
                  <a:gd name="T2" fmla="*/ 42 w 72"/>
                  <a:gd name="T3" fmla="*/ 26 h 26"/>
                  <a:gd name="T4" fmla="*/ 24 w 72"/>
                  <a:gd name="T5" fmla="*/ 22 h 26"/>
                  <a:gd name="T6" fmla="*/ 12 w 72"/>
                  <a:gd name="T7" fmla="*/ 14 h 26"/>
                  <a:gd name="T8" fmla="*/ 12 w 72"/>
                  <a:gd name="T9" fmla="*/ 4 h 26"/>
                  <a:gd name="T10" fmla="*/ 34 w 72"/>
                  <a:gd name="T11" fmla="*/ 18 h 26"/>
                  <a:gd name="T12" fmla="*/ 60 w 72"/>
                  <a:gd name="T13" fmla="*/ 1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6"/>
                  <a:gd name="T23" fmla="*/ 72 w 72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6">
                    <a:moveTo>
                      <a:pt x="60" y="10"/>
                    </a:moveTo>
                    <a:cubicBezTo>
                      <a:pt x="57" y="15"/>
                      <a:pt x="47" y="24"/>
                      <a:pt x="42" y="26"/>
                    </a:cubicBezTo>
                    <a:cubicBezTo>
                      <a:pt x="39" y="25"/>
                      <a:pt x="28" y="24"/>
                      <a:pt x="24" y="22"/>
                    </a:cubicBezTo>
                    <a:cubicBezTo>
                      <a:pt x="20" y="20"/>
                      <a:pt x="12" y="14"/>
                      <a:pt x="12" y="14"/>
                    </a:cubicBezTo>
                    <a:cubicBezTo>
                      <a:pt x="9" y="9"/>
                      <a:pt x="0" y="0"/>
                      <a:pt x="12" y="4"/>
                    </a:cubicBezTo>
                    <a:cubicBezTo>
                      <a:pt x="17" y="11"/>
                      <a:pt x="25" y="15"/>
                      <a:pt x="34" y="18"/>
                    </a:cubicBezTo>
                    <a:cubicBezTo>
                      <a:pt x="35" y="18"/>
                      <a:pt x="72" y="4"/>
                      <a:pt x="60" y="10"/>
                    </a:cubicBezTo>
                    <a:close/>
                  </a:path>
                </a:pathLst>
              </a:custGeom>
              <a:solidFill>
                <a:srgbClr val="DEB48A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2" name="Freeform 310"/>
              <p:cNvSpPr>
                <a:spLocks/>
              </p:cNvSpPr>
              <p:nvPr/>
            </p:nvSpPr>
            <p:spPr bwMode="auto">
              <a:xfrm>
                <a:off x="639" y="2198"/>
                <a:ext cx="37" cy="42"/>
              </a:xfrm>
              <a:custGeom>
                <a:avLst/>
                <a:gdLst>
                  <a:gd name="T0" fmla="*/ 0 w 36"/>
                  <a:gd name="T1" fmla="*/ 8 h 42"/>
                  <a:gd name="T2" fmla="*/ 12 w 36"/>
                  <a:gd name="T3" fmla="*/ 2 h 42"/>
                  <a:gd name="T4" fmla="*/ 20 w 36"/>
                  <a:gd name="T5" fmla="*/ 14 h 42"/>
                  <a:gd name="T6" fmla="*/ 24 w 36"/>
                  <a:gd name="T7" fmla="*/ 20 h 42"/>
                  <a:gd name="T8" fmla="*/ 36 w 36"/>
                  <a:gd name="T9" fmla="*/ 28 h 42"/>
                  <a:gd name="T10" fmla="*/ 20 w 36"/>
                  <a:gd name="T11" fmla="*/ 42 h 42"/>
                  <a:gd name="T12" fmla="*/ 0 w 36"/>
                  <a:gd name="T13" fmla="*/ 8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2"/>
                  <a:gd name="T23" fmla="*/ 36 w 3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2">
                    <a:moveTo>
                      <a:pt x="0" y="8"/>
                    </a:moveTo>
                    <a:cubicBezTo>
                      <a:pt x="4" y="7"/>
                      <a:pt x="8" y="0"/>
                      <a:pt x="12" y="2"/>
                    </a:cubicBezTo>
                    <a:cubicBezTo>
                      <a:pt x="16" y="4"/>
                      <a:pt x="17" y="10"/>
                      <a:pt x="20" y="14"/>
                    </a:cubicBezTo>
                    <a:cubicBezTo>
                      <a:pt x="21" y="16"/>
                      <a:pt x="22" y="19"/>
                      <a:pt x="24" y="20"/>
                    </a:cubicBezTo>
                    <a:cubicBezTo>
                      <a:pt x="28" y="23"/>
                      <a:pt x="36" y="28"/>
                      <a:pt x="36" y="28"/>
                    </a:cubicBezTo>
                    <a:cubicBezTo>
                      <a:pt x="32" y="34"/>
                      <a:pt x="20" y="42"/>
                      <a:pt x="20" y="42"/>
                    </a:cubicBezTo>
                    <a:cubicBezTo>
                      <a:pt x="15" y="28"/>
                      <a:pt x="13" y="16"/>
                      <a:pt x="0" y="8"/>
                    </a:cubicBezTo>
                    <a:close/>
                  </a:path>
                </a:pathLst>
              </a:custGeom>
              <a:solidFill>
                <a:srgbClr val="EFCCA9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3" name="Freeform 311"/>
              <p:cNvSpPr>
                <a:spLocks/>
              </p:cNvSpPr>
              <p:nvPr/>
            </p:nvSpPr>
            <p:spPr bwMode="auto">
              <a:xfrm>
                <a:off x="505" y="2086"/>
                <a:ext cx="71" cy="143"/>
              </a:xfrm>
              <a:custGeom>
                <a:avLst/>
                <a:gdLst>
                  <a:gd name="T0" fmla="*/ 0 w 71"/>
                  <a:gd name="T1" fmla="*/ 0 h 144"/>
                  <a:gd name="T2" fmla="*/ 12 w 71"/>
                  <a:gd name="T3" fmla="*/ 16 h 144"/>
                  <a:gd name="T4" fmla="*/ 14 w 71"/>
                  <a:gd name="T5" fmla="*/ 24 h 144"/>
                  <a:gd name="T6" fmla="*/ 16 w 71"/>
                  <a:gd name="T7" fmla="*/ 30 h 144"/>
                  <a:gd name="T8" fmla="*/ 20 w 71"/>
                  <a:gd name="T9" fmla="*/ 22 h 144"/>
                  <a:gd name="T10" fmla="*/ 54 w 71"/>
                  <a:gd name="T11" fmla="*/ 118 h 144"/>
                  <a:gd name="T12" fmla="*/ 60 w 71"/>
                  <a:gd name="T13" fmla="*/ 134 h 144"/>
                  <a:gd name="T14" fmla="*/ 62 w 71"/>
                  <a:gd name="T15" fmla="*/ 142 h 144"/>
                  <a:gd name="T16" fmla="*/ 44 w 71"/>
                  <a:gd name="T17" fmla="*/ 144 h 144"/>
                  <a:gd name="T18" fmla="*/ 46 w 71"/>
                  <a:gd name="T19" fmla="*/ 134 h 144"/>
                  <a:gd name="T20" fmla="*/ 34 w 71"/>
                  <a:gd name="T21" fmla="*/ 140 h 144"/>
                  <a:gd name="T22" fmla="*/ 46 w 71"/>
                  <a:gd name="T23" fmla="*/ 124 h 144"/>
                  <a:gd name="T24" fmla="*/ 36 w 71"/>
                  <a:gd name="T25" fmla="*/ 122 h 144"/>
                  <a:gd name="T26" fmla="*/ 40 w 71"/>
                  <a:gd name="T27" fmla="*/ 104 h 144"/>
                  <a:gd name="T28" fmla="*/ 22 w 71"/>
                  <a:gd name="T29" fmla="*/ 30 h 144"/>
                  <a:gd name="T30" fmla="*/ 22 w 71"/>
                  <a:gd name="T31" fmla="*/ 48 h 144"/>
                  <a:gd name="T32" fmla="*/ 14 w 71"/>
                  <a:gd name="T33" fmla="*/ 36 h 144"/>
                  <a:gd name="T34" fmla="*/ 0 w 71"/>
                  <a:gd name="T35" fmla="*/ 0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144"/>
                  <a:gd name="T56" fmla="*/ 71 w 71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144">
                    <a:moveTo>
                      <a:pt x="0" y="0"/>
                    </a:moveTo>
                    <a:cubicBezTo>
                      <a:pt x="5" y="7"/>
                      <a:pt x="5" y="11"/>
                      <a:pt x="12" y="16"/>
                    </a:cubicBezTo>
                    <a:cubicBezTo>
                      <a:pt x="13" y="19"/>
                      <a:pt x="13" y="21"/>
                      <a:pt x="14" y="24"/>
                    </a:cubicBezTo>
                    <a:cubicBezTo>
                      <a:pt x="15" y="26"/>
                      <a:pt x="16" y="32"/>
                      <a:pt x="16" y="30"/>
                    </a:cubicBezTo>
                    <a:cubicBezTo>
                      <a:pt x="16" y="19"/>
                      <a:pt x="9" y="18"/>
                      <a:pt x="20" y="22"/>
                    </a:cubicBezTo>
                    <a:cubicBezTo>
                      <a:pt x="38" y="48"/>
                      <a:pt x="38" y="94"/>
                      <a:pt x="54" y="118"/>
                    </a:cubicBezTo>
                    <a:cubicBezTo>
                      <a:pt x="51" y="128"/>
                      <a:pt x="57" y="123"/>
                      <a:pt x="60" y="134"/>
                    </a:cubicBezTo>
                    <a:cubicBezTo>
                      <a:pt x="71" y="130"/>
                      <a:pt x="69" y="137"/>
                      <a:pt x="62" y="142"/>
                    </a:cubicBezTo>
                    <a:cubicBezTo>
                      <a:pt x="54" y="136"/>
                      <a:pt x="52" y="139"/>
                      <a:pt x="44" y="144"/>
                    </a:cubicBezTo>
                    <a:cubicBezTo>
                      <a:pt x="47" y="135"/>
                      <a:pt x="57" y="138"/>
                      <a:pt x="46" y="134"/>
                    </a:cubicBezTo>
                    <a:cubicBezTo>
                      <a:pt x="42" y="135"/>
                      <a:pt x="38" y="142"/>
                      <a:pt x="34" y="140"/>
                    </a:cubicBezTo>
                    <a:cubicBezTo>
                      <a:pt x="30" y="138"/>
                      <a:pt x="45" y="125"/>
                      <a:pt x="46" y="124"/>
                    </a:cubicBezTo>
                    <a:cubicBezTo>
                      <a:pt x="50" y="112"/>
                      <a:pt x="42" y="116"/>
                      <a:pt x="36" y="122"/>
                    </a:cubicBezTo>
                    <a:cubicBezTo>
                      <a:pt x="39" y="114"/>
                      <a:pt x="43" y="112"/>
                      <a:pt x="40" y="104"/>
                    </a:cubicBezTo>
                    <a:cubicBezTo>
                      <a:pt x="37" y="80"/>
                      <a:pt x="30" y="53"/>
                      <a:pt x="22" y="30"/>
                    </a:cubicBezTo>
                    <a:cubicBezTo>
                      <a:pt x="20" y="36"/>
                      <a:pt x="28" y="48"/>
                      <a:pt x="22" y="48"/>
                    </a:cubicBezTo>
                    <a:cubicBezTo>
                      <a:pt x="17" y="48"/>
                      <a:pt x="14" y="36"/>
                      <a:pt x="14" y="36"/>
                    </a:cubicBezTo>
                    <a:cubicBezTo>
                      <a:pt x="11" y="22"/>
                      <a:pt x="6" y="12"/>
                      <a:pt x="0" y="0"/>
                    </a:cubicBezTo>
                    <a:close/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4" name="Freeform 312"/>
              <p:cNvSpPr>
                <a:spLocks/>
              </p:cNvSpPr>
              <p:nvPr/>
            </p:nvSpPr>
            <p:spPr bwMode="auto">
              <a:xfrm>
                <a:off x="609" y="2101"/>
                <a:ext cx="99" cy="146"/>
              </a:xfrm>
              <a:custGeom>
                <a:avLst/>
                <a:gdLst>
                  <a:gd name="T0" fmla="*/ 16 w 100"/>
                  <a:gd name="T1" fmla="*/ 8 h 144"/>
                  <a:gd name="T2" fmla="*/ 0 w 100"/>
                  <a:gd name="T3" fmla="*/ 8 h 144"/>
                  <a:gd name="T4" fmla="*/ 14 w 100"/>
                  <a:gd name="T5" fmla="*/ 38 h 144"/>
                  <a:gd name="T6" fmla="*/ 24 w 100"/>
                  <a:gd name="T7" fmla="*/ 60 h 144"/>
                  <a:gd name="T8" fmla="*/ 38 w 100"/>
                  <a:gd name="T9" fmla="*/ 90 h 144"/>
                  <a:gd name="T10" fmla="*/ 50 w 100"/>
                  <a:gd name="T11" fmla="*/ 104 h 144"/>
                  <a:gd name="T12" fmla="*/ 58 w 100"/>
                  <a:gd name="T13" fmla="*/ 122 h 144"/>
                  <a:gd name="T14" fmla="*/ 100 w 100"/>
                  <a:gd name="T15" fmla="*/ 144 h 144"/>
                  <a:gd name="T16" fmla="*/ 68 w 100"/>
                  <a:gd name="T17" fmla="*/ 120 h 144"/>
                  <a:gd name="T18" fmla="*/ 50 w 100"/>
                  <a:gd name="T19" fmla="*/ 100 h 144"/>
                  <a:gd name="T20" fmla="*/ 36 w 100"/>
                  <a:gd name="T21" fmla="*/ 86 h 144"/>
                  <a:gd name="T22" fmla="*/ 36 w 100"/>
                  <a:gd name="T23" fmla="*/ 72 h 144"/>
                  <a:gd name="T24" fmla="*/ 44 w 100"/>
                  <a:gd name="T25" fmla="*/ 84 h 144"/>
                  <a:gd name="T26" fmla="*/ 46 w 100"/>
                  <a:gd name="T27" fmla="*/ 78 h 144"/>
                  <a:gd name="T28" fmla="*/ 40 w 100"/>
                  <a:gd name="T29" fmla="*/ 74 h 144"/>
                  <a:gd name="T30" fmla="*/ 24 w 100"/>
                  <a:gd name="T31" fmla="*/ 54 h 144"/>
                  <a:gd name="T32" fmla="*/ 34 w 100"/>
                  <a:gd name="T33" fmla="*/ 34 h 144"/>
                  <a:gd name="T34" fmla="*/ 38 w 100"/>
                  <a:gd name="T35" fmla="*/ 22 h 144"/>
                  <a:gd name="T36" fmla="*/ 18 w 100"/>
                  <a:gd name="T37" fmla="*/ 34 h 144"/>
                  <a:gd name="T38" fmla="*/ 2 w 100"/>
                  <a:gd name="T39" fmla="*/ 16 h 144"/>
                  <a:gd name="T40" fmla="*/ 20 w 100"/>
                  <a:gd name="T41" fmla="*/ 10 h 144"/>
                  <a:gd name="T42" fmla="*/ 22 w 100"/>
                  <a:gd name="T43" fmla="*/ 4 h 144"/>
                  <a:gd name="T44" fmla="*/ 4 w 100"/>
                  <a:gd name="T45" fmla="*/ 2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0"/>
                  <a:gd name="T70" fmla="*/ 0 h 144"/>
                  <a:gd name="T71" fmla="*/ 100 w 100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0" h="144">
                    <a:moveTo>
                      <a:pt x="16" y="8"/>
                    </a:moveTo>
                    <a:cubicBezTo>
                      <a:pt x="4" y="12"/>
                      <a:pt x="12" y="0"/>
                      <a:pt x="0" y="8"/>
                    </a:cubicBezTo>
                    <a:cubicBezTo>
                      <a:pt x="3" y="20"/>
                      <a:pt x="4" y="31"/>
                      <a:pt x="14" y="38"/>
                    </a:cubicBezTo>
                    <a:cubicBezTo>
                      <a:pt x="16" y="49"/>
                      <a:pt x="15" y="54"/>
                      <a:pt x="24" y="60"/>
                    </a:cubicBezTo>
                    <a:cubicBezTo>
                      <a:pt x="28" y="71"/>
                      <a:pt x="28" y="84"/>
                      <a:pt x="38" y="90"/>
                    </a:cubicBezTo>
                    <a:cubicBezTo>
                      <a:pt x="41" y="99"/>
                      <a:pt x="46" y="95"/>
                      <a:pt x="50" y="104"/>
                    </a:cubicBezTo>
                    <a:cubicBezTo>
                      <a:pt x="52" y="108"/>
                      <a:pt x="53" y="118"/>
                      <a:pt x="58" y="122"/>
                    </a:cubicBezTo>
                    <a:cubicBezTo>
                      <a:pt x="68" y="130"/>
                      <a:pt x="87" y="140"/>
                      <a:pt x="100" y="144"/>
                    </a:cubicBezTo>
                    <a:cubicBezTo>
                      <a:pt x="90" y="134"/>
                      <a:pt x="81" y="128"/>
                      <a:pt x="68" y="120"/>
                    </a:cubicBezTo>
                    <a:cubicBezTo>
                      <a:pt x="63" y="113"/>
                      <a:pt x="57" y="105"/>
                      <a:pt x="50" y="100"/>
                    </a:cubicBezTo>
                    <a:cubicBezTo>
                      <a:pt x="47" y="92"/>
                      <a:pt x="44" y="89"/>
                      <a:pt x="36" y="86"/>
                    </a:cubicBezTo>
                    <a:cubicBezTo>
                      <a:pt x="35" y="82"/>
                      <a:pt x="32" y="70"/>
                      <a:pt x="36" y="72"/>
                    </a:cubicBezTo>
                    <a:cubicBezTo>
                      <a:pt x="40" y="74"/>
                      <a:pt x="44" y="84"/>
                      <a:pt x="44" y="84"/>
                    </a:cubicBezTo>
                    <a:cubicBezTo>
                      <a:pt x="45" y="82"/>
                      <a:pt x="47" y="80"/>
                      <a:pt x="46" y="78"/>
                    </a:cubicBezTo>
                    <a:cubicBezTo>
                      <a:pt x="45" y="76"/>
                      <a:pt x="42" y="76"/>
                      <a:pt x="40" y="74"/>
                    </a:cubicBezTo>
                    <a:cubicBezTo>
                      <a:pt x="32" y="66"/>
                      <a:pt x="35" y="58"/>
                      <a:pt x="24" y="54"/>
                    </a:cubicBezTo>
                    <a:cubicBezTo>
                      <a:pt x="19" y="39"/>
                      <a:pt x="13" y="37"/>
                      <a:pt x="34" y="34"/>
                    </a:cubicBezTo>
                    <a:cubicBezTo>
                      <a:pt x="39" y="31"/>
                      <a:pt x="54" y="12"/>
                      <a:pt x="38" y="22"/>
                    </a:cubicBezTo>
                    <a:cubicBezTo>
                      <a:pt x="35" y="34"/>
                      <a:pt x="30" y="32"/>
                      <a:pt x="18" y="34"/>
                    </a:cubicBezTo>
                    <a:cubicBezTo>
                      <a:pt x="8" y="31"/>
                      <a:pt x="11" y="22"/>
                      <a:pt x="2" y="16"/>
                    </a:cubicBezTo>
                    <a:cubicBezTo>
                      <a:pt x="8" y="14"/>
                      <a:pt x="20" y="10"/>
                      <a:pt x="20" y="10"/>
                    </a:cubicBezTo>
                    <a:cubicBezTo>
                      <a:pt x="21" y="8"/>
                      <a:pt x="22" y="4"/>
                      <a:pt x="22" y="4"/>
                    </a:cubicBezTo>
                    <a:cubicBezTo>
                      <a:pt x="18" y="15"/>
                      <a:pt x="4" y="16"/>
                      <a:pt x="4" y="2"/>
                    </a:cubicBezTo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 type="triangle" w="med" len="med"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5" name="Freeform 313"/>
              <p:cNvSpPr>
                <a:spLocks/>
              </p:cNvSpPr>
              <p:nvPr/>
            </p:nvSpPr>
            <p:spPr bwMode="auto">
              <a:xfrm>
                <a:off x="620" y="2237"/>
                <a:ext cx="69" cy="77"/>
              </a:xfrm>
              <a:custGeom>
                <a:avLst/>
                <a:gdLst>
                  <a:gd name="T0" fmla="*/ 64 w 71"/>
                  <a:gd name="T1" fmla="*/ 0 h 76"/>
                  <a:gd name="T2" fmla="*/ 38 w 71"/>
                  <a:gd name="T3" fmla="*/ 30 h 76"/>
                  <a:gd name="T4" fmla="*/ 32 w 71"/>
                  <a:gd name="T5" fmla="*/ 36 h 76"/>
                  <a:gd name="T6" fmla="*/ 26 w 71"/>
                  <a:gd name="T7" fmla="*/ 40 h 76"/>
                  <a:gd name="T8" fmla="*/ 50 w 71"/>
                  <a:gd name="T9" fmla="*/ 28 h 76"/>
                  <a:gd name="T10" fmla="*/ 66 w 71"/>
                  <a:gd name="T11" fmla="*/ 16 h 76"/>
                  <a:gd name="T12" fmla="*/ 56 w 71"/>
                  <a:gd name="T13" fmla="*/ 52 h 76"/>
                  <a:gd name="T14" fmla="*/ 32 w 71"/>
                  <a:gd name="T15" fmla="*/ 62 h 76"/>
                  <a:gd name="T16" fmla="*/ 40 w 71"/>
                  <a:gd name="T17" fmla="*/ 60 h 76"/>
                  <a:gd name="T18" fmla="*/ 52 w 71"/>
                  <a:gd name="T19" fmla="*/ 56 h 76"/>
                  <a:gd name="T20" fmla="*/ 8 w 71"/>
                  <a:gd name="T21" fmla="*/ 74 h 76"/>
                  <a:gd name="T22" fmla="*/ 2 w 71"/>
                  <a:gd name="T23" fmla="*/ 76 h 76"/>
                  <a:gd name="T24" fmla="*/ 58 w 71"/>
                  <a:gd name="T25" fmla="*/ 62 h 76"/>
                  <a:gd name="T26" fmla="*/ 60 w 71"/>
                  <a:gd name="T27" fmla="*/ 56 h 76"/>
                  <a:gd name="T28" fmla="*/ 58 w 71"/>
                  <a:gd name="T29" fmla="*/ 50 h 76"/>
                  <a:gd name="T30" fmla="*/ 68 w 71"/>
                  <a:gd name="T31" fmla="*/ 22 h 76"/>
                  <a:gd name="T32" fmla="*/ 64 w 71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76"/>
                  <a:gd name="T53" fmla="*/ 71 w 71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76">
                    <a:moveTo>
                      <a:pt x="64" y="0"/>
                    </a:moveTo>
                    <a:cubicBezTo>
                      <a:pt x="56" y="13"/>
                      <a:pt x="54" y="25"/>
                      <a:pt x="38" y="30"/>
                    </a:cubicBezTo>
                    <a:cubicBezTo>
                      <a:pt x="36" y="32"/>
                      <a:pt x="34" y="34"/>
                      <a:pt x="32" y="36"/>
                    </a:cubicBezTo>
                    <a:cubicBezTo>
                      <a:pt x="30" y="38"/>
                      <a:pt x="24" y="40"/>
                      <a:pt x="26" y="40"/>
                    </a:cubicBezTo>
                    <a:cubicBezTo>
                      <a:pt x="35" y="40"/>
                      <a:pt x="50" y="28"/>
                      <a:pt x="50" y="28"/>
                    </a:cubicBezTo>
                    <a:cubicBezTo>
                      <a:pt x="55" y="21"/>
                      <a:pt x="58" y="19"/>
                      <a:pt x="66" y="16"/>
                    </a:cubicBezTo>
                    <a:cubicBezTo>
                      <a:pt x="69" y="24"/>
                      <a:pt x="63" y="45"/>
                      <a:pt x="56" y="52"/>
                    </a:cubicBezTo>
                    <a:cubicBezTo>
                      <a:pt x="52" y="56"/>
                      <a:pt x="37" y="60"/>
                      <a:pt x="32" y="62"/>
                    </a:cubicBezTo>
                    <a:cubicBezTo>
                      <a:pt x="29" y="63"/>
                      <a:pt x="37" y="61"/>
                      <a:pt x="40" y="60"/>
                    </a:cubicBezTo>
                    <a:cubicBezTo>
                      <a:pt x="44" y="59"/>
                      <a:pt x="52" y="56"/>
                      <a:pt x="52" y="56"/>
                    </a:cubicBezTo>
                    <a:cubicBezTo>
                      <a:pt x="63" y="73"/>
                      <a:pt x="16" y="73"/>
                      <a:pt x="8" y="74"/>
                    </a:cubicBezTo>
                    <a:cubicBezTo>
                      <a:pt x="6" y="75"/>
                      <a:pt x="0" y="76"/>
                      <a:pt x="2" y="76"/>
                    </a:cubicBezTo>
                    <a:cubicBezTo>
                      <a:pt x="20" y="74"/>
                      <a:pt x="42" y="72"/>
                      <a:pt x="58" y="62"/>
                    </a:cubicBezTo>
                    <a:cubicBezTo>
                      <a:pt x="59" y="60"/>
                      <a:pt x="60" y="58"/>
                      <a:pt x="60" y="56"/>
                    </a:cubicBezTo>
                    <a:cubicBezTo>
                      <a:pt x="60" y="54"/>
                      <a:pt x="58" y="52"/>
                      <a:pt x="58" y="50"/>
                    </a:cubicBezTo>
                    <a:cubicBezTo>
                      <a:pt x="59" y="42"/>
                      <a:pt x="66" y="31"/>
                      <a:pt x="68" y="22"/>
                    </a:cubicBezTo>
                    <a:cubicBezTo>
                      <a:pt x="66" y="1"/>
                      <a:pt x="71" y="7"/>
                      <a:pt x="64" y="0"/>
                    </a:cubicBezTo>
                    <a:close/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6" name="Freeform 314"/>
              <p:cNvSpPr>
                <a:spLocks/>
              </p:cNvSpPr>
              <p:nvPr/>
            </p:nvSpPr>
            <p:spPr bwMode="auto">
              <a:xfrm>
                <a:off x="505" y="2264"/>
                <a:ext cx="44" cy="57"/>
              </a:xfrm>
              <a:custGeom>
                <a:avLst/>
                <a:gdLst>
                  <a:gd name="T0" fmla="*/ 24 w 42"/>
                  <a:gd name="T1" fmla="*/ 10 h 58"/>
                  <a:gd name="T2" fmla="*/ 30 w 42"/>
                  <a:gd name="T3" fmla="*/ 22 h 58"/>
                  <a:gd name="T4" fmla="*/ 24 w 42"/>
                  <a:gd name="T5" fmla="*/ 10 h 58"/>
                  <a:gd name="T6" fmla="*/ 12 w 42"/>
                  <a:gd name="T7" fmla="*/ 4 h 58"/>
                  <a:gd name="T8" fmla="*/ 20 w 42"/>
                  <a:gd name="T9" fmla="*/ 46 h 58"/>
                  <a:gd name="T10" fmla="*/ 36 w 42"/>
                  <a:gd name="T11" fmla="*/ 56 h 58"/>
                  <a:gd name="T12" fmla="*/ 42 w 42"/>
                  <a:gd name="T13" fmla="*/ 58 h 58"/>
                  <a:gd name="T14" fmla="*/ 30 w 42"/>
                  <a:gd name="T15" fmla="*/ 54 h 58"/>
                  <a:gd name="T16" fmla="*/ 12 w 42"/>
                  <a:gd name="T17" fmla="*/ 46 h 58"/>
                  <a:gd name="T18" fmla="*/ 2 w 42"/>
                  <a:gd name="T19" fmla="*/ 28 h 58"/>
                  <a:gd name="T20" fmla="*/ 4 w 42"/>
                  <a:gd name="T21" fmla="*/ 0 h 58"/>
                  <a:gd name="T22" fmla="*/ 26 w 42"/>
                  <a:gd name="T23" fmla="*/ 20 h 58"/>
                  <a:gd name="T24" fmla="*/ 32 w 42"/>
                  <a:gd name="T25" fmla="*/ 24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58"/>
                  <a:gd name="T41" fmla="*/ 42 w 42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58">
                    <a:moveTo>
                      <a:pt x="24" y="10"/>
                    </a:moveTo>
                    <a:cubicBezTo>
                      <a:pt x="28" y="16"/>
                      <a:pt x="32" y="22"/>
                      <a:pt x="30" y="22"/>
                    </a:cubicBezTo>
                    <a:cubicBezTo>
                      <a:pt x="26" y="22"/>
                      <a:pt x="25" y="11"/>
                      <a:pt x="24" y="10"/>
                    </a:cubicBezTo>
                    <a:cubicBezTo>
                      <a:pt x="21" y="7"/>
                      <a:pt x="16" y="6"/>
                      <a:pt x="12" y="4"/>
                    </a:cubicBezTo>
                    <a:cubicBezTo>
                      <a:pt x="0" y="8"/>
                      <a:pt x="5" y="41"/>
                      <a:pt x="20" y="46"/>
                    </a:cubicBezTo>
                    <a:cubicBezTo>
                      <a:pt x="26" y="56"/>
                      <a:pt x="22" y="51"/>
                      <a:pt x="36" y="56"/>
                    </a:cubicBezTo>
                    <a:cubicBezTo>
                      <a:pt x="38" y="57"/>
                      <a:pt x="42" y="58"/>
                      <a:pt x="42" y="58"/>
                    </a:cubicBezTo>
                    <a:cubicBezTo>
                      <a:pt x="42" y="58"/>
                      <a:pt x="34" y="55"/>
                      <a:pt x="30" y="54"/>
                    </a:cubicBezTo>
                    <a:cubicBezTo>
                      <a:pt x="23" y="52"/>
                      <a:pt x="18" y="50"/>
                      <a:pt x="12" y="46"/>
                    </a:cubicBezTo>
                    <a:cubicBezTo>
                      <a:pt x="3" y="32"/>
                      <a:pt x="6" y="39"/>
                      <a:pt x="2" y="28"/>
                    </a:cubicBezTo>
                    <a:cubicBezTo>
                      <a:pt x="5" y="18"/>
                      <a:pt x="1" y="10"/>
                      <a:pt x="4" y="0"/>
                    </a:cubicBezTo>
                    <a:cubicBezTo>
                      <a:pt x="19" y="4"/>
                      <a:pt x="14" y="12"/>
                      <a:pt x="26" y="20"/>
                    </a:cubicBezTo>
                    <a:cubicBezTo>
                      <a:pt x="28" y="21"/>
                      <a:pt x="32" y="24"/>
                      <a:pt x="32" y="24"/>
                    </a:cubicBezTo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 type="triangle" w="med" len="med"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7" name="Freeform 315"/>
              <p:cNvSpPr>
                <a:spLocks/>
              </p:cNvSpPr>
              <p:nvPr/>
            </p:nvSpPr>
            <p:spPr bwMode="auto">
              <a:xfrm>
                <a:off x="639" y="2069"/>
                <a:ext cx="81" cy="111"/>
              </a:xfrm>
              <a:custGeom>
                <a:avLst/>
                <a:gdLst>
                  <a:gd name="T0" fmla="*/ 0 w 81"/>
                  <a:gd name="T1" fmla="*/ 12 h 111"/>
                  <a:gd name="T2" fmla="*/ 18 w 81"/>
                  <a:gd name="T3" fmla="*/ 32 h 111"/>
                  <a:gd name="T4" fmla="*/ 30 w 81"/>
                  <a:gd name="T5" fmla="*/ 38 h 111"/>
                  <a:gd name="T6" fmla="*/ 38 w 81"/>
                  <a:gd name="T7" fmla="*/ 48 h 111"/>
                  <a:gd name="T8" fmla="*/ 50 w 81"/>
                  <a:gd name="T9" fmla="*/ 64 h 111"/>
                  <a:gd name="T10" fmla="*/ 54 w 81"/>
                  <a:gd name="T11" fmla="*/ 16 h 111"/>
                  <a:gd name="T12" fmla="*/ 52 w 81"/>
                  <a:gd name="T13" fmla="*/ 36 h 111"/>
                  <a:gd name="T14" fmla="*/ 56 w 81"/>
                  <a:gd name="T15" fmla="*/ 30 h 111"/>
                  <a:gd name="T16" fmla="*/ 66 w 81"/>
                  <a:gd name="T17" fmla="*/ 12 h 111"/>
                  <a:gd name="T18" fmla="*/ 54 w 81"/>
                  <a:gd name="T19" fmla="*/ 52 h 111"/>
                  <a:gd name="T20" fmla="*/ 74 w 81"/>
                  <a:gd name="T21" fmla="*/ 98 h 111"/>
                  <a:gd name="T22" fmla="*/ 78 w 81"/>
                  <a:gd name="T23" fmla="*/ 104 h 111"/>
                  <a:gd name="T24" fmla="*/ 80 w 81"/>
                  <a:gd name="T25" fmla="*/ 110 h 111"/>
                  <a:gd name="T26" fmla="*/ 66 w 81"/>
                  <a:gd name="T27" fmla="*/ 96 h 111"/>
                  <a:gd name="T28" fmla="*/ 56 w 81"/>
                  <a:gd name="T29" fmla="*/ 98 h 111"/>
                  <a:gd name="T30" fmla="*/ 54 w 81"/>
                  <a:gd name="T31" fmla="*/ 106 h 111"/>
                  <a:gd name="T32" fmla="*/ 48 w 81"/>
                  <a:gd name="T33" fmla="*/ 80 h 111"/>
                  <a:gd name="T34" fmla="*/ 42 w 81"/>
                  <a:gd name="T35" fmla="*/ 62 h 111"/>
                  <a:gd name="T36" fmla="*/ 38 w 81"/>
                  <a:gd name="T37" fmla="*/ 76 h 111"/>
                  <a:gd name="T38" fmla="*/ 34 w 81"/>
                  <a:gd name="T39" fmla="*/ 64 h 111"/>
                  <a:gd name="T40" fmla="*/ 22 w 81"/>
                  <a:gd name="T41" fmla="*/ 38 h 111"/>
                  <a:gd name="T42" fmla="*/ 12 w 81"/>
                  <a:gd name="T43" fmla="*/ 34 h 111"/>
                  <a:gd name="T44" fmla="*/ 0 w 81"/>
                  <a:gd name="T45" fmla="*/ 12 h 1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1"/>
                  <a:gd name="T70" fmla="*/ 0 h 111"/>
                  <a:gd name="T71" fmla="*/ 81 w 81"/>
                  <a:gd name="T72" fmla="*/ 111 h 1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1" h="111">
                    <a:moveTo>
                      <a:pt x="0" y="12"/>
                    </a:moveTo>
                    <a:cubicBezTo>
                      <a:pt x="10" y="15"/>
                      <a:pt x="13" y="24"/>
                      <a:pt x="18" y="32"/>
                    </a:cubicBezTo>
                    <a:cubicBezTo>
                      <a:pt x="20" y="36"/>
                      <a:pt x="26" y="36"/>
                      <a:pt x="30" y="38"/>
                    </a:cubicBezTo>
                    <a:cubicBezTo>
                      <a:pt x="37" y="58"/>
                      <a:pt x="26" y="30"/>
                      <a:pt x="38" y="48"/>
                    </a:cubicBezTo>
                    <a:cubicBezTo>
                      <a:pt x="45" y="58"/>
                      <a:pt x="36" y="60"/>
                      <a:pt x="50" y="64"/>
                    </a:cubicBezTo>
                    <a:cubicBezTo>
                      <a:pt x="51" y="48"/>
                      <a:pt x="56" y="0"/>
                      <a:pt x="54" y="16"/>
                    </a:cubicBezTo>
                    <a:cubicBezTo>
                      <a:pt x="53" y="23"/>
                      <a:pt x="51" y="29"/>
                      <a:pt x="52" y="36"/>
                    </a:cubicBezTo>
                    <a:cubicBezTo>
                      <a:pt x="52" y="38"/>
                      <a:pt x="55" y="32"/>
                      <a:pt x="56" y="30"/>
                    </a:cubicBezTo>
                    <a:cubicBezTo>
                      <a:pt x="59" y="24"/>
                      <a:pt x="66" y="12"/>
                      <a:pt x="66" y="12"/>
                    </a:cubicBezTo>
                    <a:cubicBezTo>
                      <a:pt x="63" y="26"/>
                      <a:pt x="56" y="38"/>
                      <a:pt x="54" y="52"/>
                    </a:cubicBezTo>
                    <a:cubicBezTo>
                      <a:pt x="57" y="106"/>
                      <a:pt x="45" y="88"/>
                      <a:pt x="74" y="98"/>
                    </a:cubicBezTo>
                    <a:cubicBezTo>
                      <a:pt x="75" y="100"/>
                      <a:pt x="77" y="102"/>
                      <a:pt x="78" y="104"/>
                    </a:cubicBezTo>
                    <a:cubicBezTo>
                      <a:pt x="79" y="106"/>
                      <a:pt x="81" y="111"/>
                      <a:pt x="80" y="110"/>
                    </a:cubicBezTo>
                    <a:cubicBezTo>
                      <a:pt x="64" y="94"/>
                      <a:pt x="80" y="101"/>
                      <a:pt x="66" y="96"/>
                    </a:cubicBezTo>
                    <a:cubicBezTo>
                      <a:pt x="63" y="97"/>
                      <a:pt x="59" y="96"/>
                      <a:pt x="56" y="98"/>
                    </a:cubicBezTo>
                    <a:cubicBezTo>
                      <a:pt x="54" y="100"/>
                      <a:pt x="56" y="108"/>
                      <a:pt x="54" y="106"/>
                    </a:cubicBezTo>
                    <a:cubicBezTo>
                      <a:pt x="49" y="99"/>
                      <a:pt x="51" y="88"/>
                      <a:pt x="48" y="80"/>
                    </a:cubicBezTo>
                    <a:cubicBezTo>
                      <a:pt x="46" y="74"/>
                      <a:pt x="42" y="62"/>
                      <a:pt x="42" y="62"/>
                    </a:cubicBezTo>
                    <a:cubicBezTo>
                      <a:pt x="40" y="67"/>
                      <a:pt x="42" y="79"/>
                      <a:pt x="38" y="76"/>
                    </a:cubicBezTo>
                    <a:cubicBezTo>
                      <a:pt x="34" y="74"/>
                      <a:pt x="35" y="68"/>
                      <a:pt x="34" y="64"/>
                    </a:cubicBezTo>
                    <a:cubicBezTo>
                      <a:pt x="31" y="55"/>
                      <a:pt x="27" y="46"/>
                      <a:pt x="22" y="38"/>
                    </a:cubicBezTo>
                    <a:cubicBezTo>
                      <a:pt x="14" y="61"/>
                      <a:pt x="19" y="45"/>
                      <a:pt x="12" y="34"/>
                    </a:cubicBezTo>
                    <a:cubicBezTo>
                      <a:pt x="10" y="17"/>
                      <a:pt x="10" y="22"/>
                      <a:pt x="0" y="12"/>
                    </a:cubicBezTo>
                    <a:close/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8" name="Freeform 316"/>
              <p:cNvSpPr>
                <a:spLocks/>
              </p:cNvSpPr>
              <p:nvPr/>
            </p:nvSpPr>
            <p:spPr bwMode="auto">
              <a:xfrm>
                <a:off x="627" y="2049"/>
                <a:ext cx="23" cy="27"/>
              </a:xfrm>
              <a:custGeom>
                <a:avLst/>
                <a:gdLst>
                  <a:gd name="T0" fmla="*/ 20 w 22"/>
                  <a:gd name="T1" fmla="*/ 1 h 27"/>
                  <a:gd name="T2" fmla="*/ 14 w 22"/>
                  <a:gd name="T3" fmla="*/ 27 h 27"/>
                  <a:gd name="T4" fmla="*/ 12 w 22"/>
                  <a:gd name="T5" fmla="*/ 15 h 27"/>
                  <a:gd name="T6" fmla="*/ 0 w 22"/>
                  <a:gd name="T7" fmla="*/ 7 h 27"/>
                  <a:gd name="T8" fmla="*/ 14 w 22"/>
                  <a:gd name="T9" fmla="*/ 13 h 27"/>
                  <a:gd name="T10" fmla="*/ 20 w 22"/>
                  <a:gd name="T11" fmla="*/ 7 h 27"/>
                  <a:gd name="T12" fmla="*/ 20 w 22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7"/>
                  <a:gd name="T23" fmla="*/ 22 w 2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7">
                    <a:moveTo>
                      <a:pt x="20" y="1"/>
                    </a:moveTo>
                    <a:cubicBezTo>
                      <a:pt x="18" y="10"/>
                      <a:pt x="17" y="18"/>
                      <a:pt x="14" y="27"/>
                    </a:cubicBezTo>
                    <a:cubicBezTo>
                      <a:pt x="13" y="23"/>
                      <a:pt x="14" y="18"/>
                      <a:pt x="12" y="15"/>
                    </a:cubicBezTo>
                    <a:cubicBezTo>
                      <a:pt x="9" y="11"/>
                      <a:pt x="0" y="7"/>
                      <a:pt x="0" y="7"/>
                    </a:cubicBezTo>
                    <a:cubicBezTo>
                      <a:pt x="8" y="1"/>
                      <a:pt x="11" y="4"/>
                      <a:pt x="14" y="13"/>
                    </a:cubicBezTo>
                    <a:cubicBezTo>
                      <a:pt x="16" y="11"/>
                      <a:pt x="19" y="10"/>
                      <a:pt x="20" y="7"/>
                    </a:cubicBezTo>
                    <a:cubicBezTo>
                      <a:pt x="22" y="0"/>
                      <a:pt x="14" y="1"/>
                      <a:pt x="20" y="1"/>
                    </a:cubicBezTo>
                    <a:close/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69" name="Freeform 317"/>
              <p:cNvSpPr>
                <a:spLocks/>
              </p:cNvSpPr>
              <p:nvPr/>
            </p:nvSpPr>
            <p:spPr bwMode="auto">
              <a:xfrm>
                <a:off x="569" y="2029"/>
                <a:ext cx="37" cy="49"/>
              </a:xfrm>
              <a:custGeom>
                <a:avLst/>
                <a:gdLst>
                  <a:gd name="T0" fmla="*/ 28 w 37"/>
                  <a:gd name="T1" fmla="*/ 29 h 49"/>
                  <a:gd name="T2" fmla="*/ 16 w 37"/>
                  <a:gd name="T3" fmla="*/ 37 h 49"/>
                  <a:gd name="T4" fmla="*/ 12 w 37"/>
                  <a:gd name="T5" fmla="*/ 49 h 49"/>
                  <a:gd name="T6" fmla="*/ 2 w 37"/>
                  <a:gd name="T7" fmla="*/ 35 h 49"/>
                  <a:gd name="T8" fmla="*/ 0 w 37"/>
                  <a:gd name="T9" fmla="*/ 29 h 49"/>
                  <a:gd name="T10" fmla="*/ 10 w 37"/>
                  <a:gd name="T11" fmla="*/ 37 h 49"/>
                  <a:gd name="T12" fmla="*/ 26 w 37"/>
                  <a:gd name="T13" fmla="*/ 27 h 49"/>
                  <a:gd name="T14" fmla="*/ 28 w 37"/>
                  <a:gd name="T15" fmla="*/ 29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49"/>
                  <a:gd name="T26" fmla="*/ 37 w 37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49">
                    <a:moveTo>
                      <a:pt x="28" y="29"/>
                    </a:moveTo>
                    <a:cubicBezTo>
                      <a:pt x="22" y="31"/>
                      <a:pt x="19" y="31"/>
                      <a:pt x="16" y="37"/>
                    </a:cubicBezTo>
                    <a:cubicBezTo>
                      <a:pt x="14" y="41"/>
                      <a:pt x="12" y="49"/>
                      <a:pt x="12" y="49"/>
                    </a:cubicBezTo>
                    <a:cubicBezTo>
                      <a:pt x="2" y="46"/>
                      <a:pt x="7" y="49"/>
                      <a:pt x="2" y="35"/>
                    </a:cubicBezTo>
                    <a:cubicBezTo>
                      <a:pt x="1" y="33"/>
                      <a:pt x="0" y="29"/>
                      <a:pt x="0" y="29"/>
                    </a:cubicBezTo>
                    <a:cubicBezTo>
                      <a:pt x="4" y="0"/>
                      <a:pt x="8" y="27"/>
                      <a:pt x="10" y="37"/>
                    </a:cubicBezTo>
                    <a:cubicBezTo>
                      <a:pt x="13" y="32"/>
                      <a:pt x="26" y="27"/>
                      <a:pt x="26" y="27"/>
                    </a:cubicBezTo>
                    <a:cubicBezTo>
                      <a:pt x="36" y="29"/>
                      <a:pt x="37" y="29"/>
                      <a:pt x="28" y="29"/>
                    </a:cubicBezTo>
                    <a:close/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770" name="Freeform 318"/>
              <p:cNvSpPr>
                <a:spLocks/>
              </p:cNvSpPr>
              <p:nvPr/>
            </p:nvSpPr>
            <p:spPr bwMode="auto">
              <a:xfrm>
                <a:off x="516" y="2307"/>
                <a:ext cx="60" cy="96"/>
              </a:xfrm>
              <a:custGeom>
                <a:avLst/>
                <a:gdLst>
                  <a:gd name="T0" fmla="*/ 27 w 60"/>
                  <a:gd name="T1" fmla="*/ 19 h 95"/>
                  <a:gd name="T2" fmla="*/ 33 w 60"/>
                  <a:gd name="T3" fmla="*/ 37 h 95"/>
                  <a:gd name="T4" fmla="*/ 27 w 60"/>
                  <a:gd name="T5" fmla="*/ 95 h 95"/>
                  <a:gd name="T6" fmla="*/ 37 w 60"/>
                  <a:gd name="T7" fmla="*/ 43 h 95"/>
                  <a:gd name="T8" fmla="*/ 37 w 60"/>
                  <a:gd name="T9" fmla="*/ 35 h 95"/>
                  <a:gd name="T10" fmla="*/ 45 w 60"/>
                  <a:gd name="T11" fmla="*/ 37 h 95"/>
                  <a:gd name="T12" fmla="*/ 55 w 60"/>
                  <a:gd name="T13" fmla="*/ 27 h 95"/>
                  <a:gd name="T14" fmla="*/ 57 w 60"/>
                  <a:gd name="T15" fmla="*/ 23 h 95"/>
                  <a:gd name="T16" fmla="*/ 15 w 60"/>
                  <a:gd name="T17" fmla="*/ 19 h 95"/>
                  <a:gd name="T18" fmla="*/ 5 w 60"/>
                  <a:gd name="T19" fmla="*/ 29 h 95"/>
                  <a:gd name="T20" fmla="*/ 17 w 60"/>
                  <a:gd name="T21" fmla="*/ 23 h 95"/>
                  <a:gd name="T22" fmla="*/ 27 w 60"/>
                  <a:gd name="T23" fmla="*/ 19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95"/>
                  <a:gd name="T38" fmla="*/ 60 w 60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95">
                    <a:moveTo>
                      <a:pt x="27" y="19"/>
                    </a:moveTo>
                    <a:cubicBezTo>
                      <a:pt x="29" y="25"/>
                      <a:pt x="33" y="37"/>
                      <a:pt x="33" y="37"/>
                    </a:cubicBezTo>
                    <a:cubicBezTo>
                      <a:pt x="31" y="56"/>
                      <a:pt x="27" y="76"/>
                      <a:pt x="27" y="95"/>
                    </a:cubicBezTo>
                    <a:cubicBezTo>
                      <a:pt x="30" y="78"/>
                      <a:pt x="35" y="60"/>
                      <a:pt x="37" y="43"/>
                    </a:cubicBezTo>
                    <a:cubicBezTo>
                      <a:pt x="38" y="32"/>
                      <a:pt x="32" y="40"/>
                      <a:pt x="37" y="35"/>
                    </a:cubicBezTo>
                    <a:cubicBezTo>
                      <a:pt x="15" y="0"/>
                      <a:pt x="41" y="21"/>
                      <a:pt x="45" y="37"/>
                    </a:cubicBezTo>
                    <a:cubicBezTo>
                      <a:pt x="50" y="23"/>
                      <a:pt x="45" y="24"/>
                      <a:pt x="55" y="27"/>
                    </a:cubicBezTo>
                    <a:cubicBezTo>
                      <a:pt x="60" y="54"/>
                      <a:pt x="58" y="24"/>
                      <a:pt x="57" y="23"/>
                    </a:cubicBezTo>
                    <a:cubicBezTo>
                      <a:pt x="44" y="18"/>
                      <a:pt x="29" y="21"/>
                      <a:pt x="15" y="19"/>
                    </a:cubicBezTo>
                    <a:cubicBezTo>
                      <a:pt x="6" y="33"/>
                      <a:pt x="0" y="15"/>
                      <a:pt x="5" y="29"/>
                    </a:cubicBezTo>
                    <a:cubicBezTo>
                      <a:pt x="9" y="28"/>
                      <a:pt x="13" y="24"/>
                      <a:pt x="17" y="23"/>
                    </a:cubicBezTo>
                    <a:cubicBezTo>
                      <a:pt x="32" y="19"/>
                      <a:pt x="43" y="23"/>
                      <a:pt x="27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80" name="Freeform 319"/>
              <p:cNvSpPr>
                <a:spLocks/>
              </p:cNvSpPr>
              <p:nvPr/>
            </p:nvSpPr>
            <p:spPr bwMode="auto">
              <a:xfrm>
                <a:off x="473" y="2410"/>
                <a:ext cx="71" cy="374"/>
              </a:xfrm>
              <a:custGeom>
                <a:avLst/>
                <a:gdLst>
                  <a:gd name="T0" fmla="*/ 70 w 72"/>
                  <a:gd name="T1" fmla="*/ 0 h 374"/>
                  <a:gd name="T2" fmla="*/ 66 w 72"/>
                  <a:gd name="T3" fmla="*/ 12 h 374"/>
                  <a:gd name="T4" fmla="*/ 34 w 72"/>
                  <a:gd name="T5" fmla="*/ 232 h 374"/>
                  <a:gd name="T6" fmla="*/ 12 w 72"/>
                  <a:gd name="T7" fmla="*/ 344 h 374"/>
                  <a:gd name="T8" fmla="*/ 4 w 72"/>
                  <a:gd name="T9" fmla="*/ 326 h 374"/>
                  <a:gd name="T10" fmla="*/ 12 w 72"/>
                  <a:gd name="T11" fmla="*/ 350 h 374"/>
                  <a:gd name="T12" fmla="*/ 16 w 72"/>
                  <a:gd name="T13" fmla="*/ 356 h 374"/>
                  <a:gd name="T14" fmla="*/ 34 w 72"/>
                  <a:gd name="T15" fmla="*/ 354 h 374"/>
                  <a:gd name="T16" fmla="*/ 54 w 72"/>
                  <a:gd name="T17" fmla="*/ 348 h 374"/>
                  <a:gd name="T18" fmla="*/ 66 w 72"/>
                  <a:gd name="T19" fmla="*/ 340 h 374"/>
                  <a:gd name="T20" fmla="*/ 64 w 72"/>
                  <a:gd name="T21" fmla="*/ 334 h 374"/>
                  <a:gd name="T22" fmla="*/ 52 w 72"/>
                  <a:gd name="T23" fmla="*/ 344 h 374"/>
                  <a:gd name="T24" fmla="*/ 40 w 72"/>
                  <a:gd name="T25" fmla="*/ 348 h 374"/>
                  <a:gd name="T26" fmla="*/ 34 w 72"/>
                  <a:gd name="T27" fmla="*/ 352 h 374"/>
                  <a:gd name="T28" fmla="*/ 26 w 72"/>
                  <a:gd name="T29" fmla="*/ 350 h 374"/>
                  <a:gd name="T30" fmla="*/ 44 w 72"/>
                  <a:gd name="T31" fmla="*/ 182 h 374"/>
                  <a:gd name="T32" fmla="*/ 70 w 72"/>
                  <a:gd name="T33" fmla="*/ 0 h 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74"/>
                  <a:gd name="T53" fmla="*/ 72 w 72"/>
                  <a:gd name="T54" fmla="*/ 374 h 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74">
                    <a:moveTo>
                      <a:pt x="70" y="0"/>
                    </a:moveTo>
                    <a:cubicBezTo>
                      <a:pt x="69" y="4"/>
                      <a:pt x="66" y="12"/>
                      <a:pt x="66" y="12"/>
                    </a:cubicBezTo>
                    <a:cubicBezTo>
                      <a:pt x="63" y="31"/>
                      <a:pt x="34" y="167"/>
                      <a:pt x="34" y="232"/>
                    </a:cubicBezTo>
                    <a:cubicBezTo>
                      <a:pt x="28" y="298"/>
                      <a:pt x="57" y="374"/>
                      <a:pt x="12" y="344"/>
                    </a:cubicBezTo>
                    <a:cubicBezTo>
                      <a:pt x="8" y="339"/>
                      <a:pt x="4" y="326"/>
                      <a:pt x="4" y="326"/>
                    </a:cubicBezTo>
                    <a:cubicBezTo>
                      <a:pt x="0" y="337"/>
                      <a:pt x="5" y="340"/>
                      <a:pt x="12" y="350"/>
                    </a:cubicBezTo>
                    <a:cubicBezTo>
                      <a:pt x="13" y="352"/>
                      <a:pt x="16" y="356"/>
                      <a:pt x="16" y="356"/>
                    </a:cubicBezTo>
                    <a:cubicBezTo>
                      <a:pt x="30" y="351"/>
                      <a:pt x="24" y="351"/>
                      <a:pt x="34" y="354"/>
                    </a:cubicBezTo>
                    <a:cubicBezTo>
                      <a:pt x="38" y="353"/>
                      <a:pt x="51" y="350"/>
                      <a:pt x="54" y="348"/>
                    </a:cubicBezTo>
                    <a:cubicBezTo>
                      <a:pt x="58" y="345"/>
                      <a:pt x="66" y="340"/>
                      <a:pt x="66" y="340"/>
                    </a:cubicBezTo>
                    <a:cubicBezTo>
                      <a:pt x="72" y="322"/>
                      <a:pt x="72" y="327"/>
                      <a:pt x="64" y="334"/>
                    </a:cubicBezTo>
                    <a:cubicBezTo>
                      <a:pt x="60" y="337"/>
                      <a:pt x="57" y="341"/>
                      <a:pt x="52" y="344"/>
                    </a:cubicBezTo>
                    <a:cubicBezTo>
                      <a:pt x="48" y="346"/>
                      <a:pt x="44" y="346"/>
                      <a:pt x="40" y="348"/>
                    </a:cubicBezTo>
                    <a:cubicBezTo>
                      <a:pt x="38" y="349"/>
                      <a:pt x="36" y="351"/>
                      <a:pt x="34" y="352"/>
                    </a:cubicBezTo>
                    <a:cubicBezTo>
                      <a:pt x="27" y="350"/>
                      <a:pt x="30" y="350"/>
                      <a:pt x="26" y="350"/>
                    </a:cubicBezTo>
                    <a:lnTo>
                      <a:pt x="44" y="18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85" name="Freeform 320"/>
              <p:cNvSpPr>
                <a:spLocks/>
              </p:cNvSpPr>
              <p:nvPr/>
            </p:nvSpPr>
            <p:spPr bwMode="auto">
              <a:xfrm>
                <a:off x="579" y="2309"/>
                <a:ext cx="108" cy="92"/>
              </a:xfrm>
              <a:custGeom>
                <a:avLst/>
                <a:gdLst>
                  <a:gd name="T0" fmla="*/ 24 w 107"/>
                  <a:gd name="T1" fmla="*/ 22 h 90"/>
                  <a:gd name="T2" fmla="*/ 30 w 107"/>
                  <a:gd name="T3" fmla="*/ 90 h 90"/>
                  <a:gd name="T4" fmla="*/ 32 w 107"/>
                  <a:gd name="T5" fmla="*/ 24 h 90"/>
                  <a:gd name="T6" fmla="*/ 58 w 107"/>
                  <a:gd name="T7" fmla="*/ 18 h 90"/>
                  <a:gd name="T8" fmla="*/ 70 w 107"/>
                  <a:gd name="T9" fmla="*/ 48 h 90"/>
                  <a:gd name="T10" fmla="*/ 88 w 107"/>
                  <a:gd name="T11" fmla="*/ 12 h 90"/>
                  <a:gd name="T12" fmla="*/ 94 w 107"/>
                  <a:gd name="T13" fmla="*/ 10 h 90"/>
                  <a:gd name="T14" fmla="*/ 104 w 107"/>
                  <a:gd name="T15" fmla="*/ 8 h 90"/>
                  <a:gd name="T16" fmla="*/ 106 w 107"/>
                  <a:gd name="T17" fmla="*/ 2 h 90"/>
                  <a:gd name="T18" fmla="*/ 88 w 107"/>
                  <a:gd name="T19" fmla="*/ 12 h 90"/>
                  <a:gd name="T20" fmla="*/ 46 w 107"/>
                  <a:gd name="T21" fmla="*/ 20 h 90"/>
                  <a:gd name="T22" fmla="*/ 18 w 107"/>
                  <a:gd name="T23" fmla="*/ 22 h 90"/>
                  <a:gd name="T24" fmla="*/ 0 w 107"/>
                  <a:gd name="T25" fmla="*/ 18 h 90"/>
                  <a:gd name="T26" fmla="*/ 12 w 107"/>
                  <a:gd name="T27" fmla="*/ 22 h 90"/>
                  <a:gd name="T28" fmla="*/ 24 w 107"/>
                  <a:gd name="T29" fmla="*/ 26 h 90"/>
                  <a:gd name="T30" fmla="*/ 24 w 107"/>
                  <a:gd name="T31" fmla="*/ 22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90"/>
                  <a:gd name="T50" fmla="*/ 107 w 107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90">
                    <a:moveTo>
                      <a:pt x="24" y="22"/>
                    </a:moveTo>
                    <a:cubicBezTo>
                      <a:pt x="32" y="45"/>
                      <a:pt x="29" y="65"/>
                      <a:pt x="30" y="90"/>
                    </a:cubicBezTo>
                    <a:cubicBezTo>
                      <a:pt x="33" y="65"/>
                      <a:pt x="33" y="51"/>
                      <a:pt x="32" y="24"/>
                    </a:cubicBezTo>
                    <a:cubicBezTo>
                      <a:pt x="48" y="19"/>
                      <a:pt x="40" y="21"/>
                      <a:pt x="58" y="18"/>
                    </a:cubicBezTo>
                    <a:cubicBezTo>
                      <a:pt x="69" y="22"/>
                      <a:pt x="68" y="37"/>
                      <a:pt x="70" y="48"/>
                    </a:cubicBezTo>
                    <a:cubicBezTo>
                      <a:pt x="72" y="25"/>
                      <a:pt x="68" y="19"/>
                      <a:pt x="88" y="12"/>
                    </a:cubicBezTo>
                    <a:cubicBezTo>
                      <a:pt x="88" y="12"/>
                      <a:pt x="92" y="11"/>
                      <a:pt x="94" y="10"/>
                    </a:cubicBezTo>
                    <a:cubicBezTo>
                      <a:pt x="97" y="24"/>
                      <a:pt x="96" y="13"/>
                      <a:pt x="104" y="8"/>
                    </a:cubicBezTo>
                    <a:cubicBezTo>
                      <a:pt x="105" y="6"/>
                      <a:pt x="107" y="3"/>
                      <a:pt x="106" y="2"/>
                    </a:cubicBezTo>
                    <a:cubicBezTo>
                      <a:pt x="104" y="0"/>
                      <a:pt x="96" y="7"/>
                      <a:pt x="88" y="12"/>
                    </a:cubicBezTo>
                    <a:cubicBezTo>
                      <a:pt x="78" y="19"/>
                      <a:pt x="56" y="19"/>
                      <a:pt x="46" y="20"/>
                    </a:cubicBezTo>
                    <a:cubicBezTo>
                      <a:pt x="29" y="26"/>
                      <a:pt x="38" y="25"/>
                      <a:pt x="18" y="22"/>
                    </a:cubicBezTo>
                    <a:cubicBezTo>
                      <a:pt x="15" y="21"/>
                      <a:pt x="0" y="16"/>
                      <a:pt x="0" y="18"/>
                    </a:cubicBezTo>
                    <a:cubicBezTo>
                      <a:pt x="0" y="22"/>
                      <a:pt x="8" y="21"/>
                      <a:pt x="12" y="22"/>
                    </a:cubicBezTo>
                    <a:cubicBezTo>
                      <a:pt x="16" y="23"/>
                      <a:pt x="24" y="26"/>
                      <a:pt x="24" y="26"/>
                    </a:cubicBezTo>
                    <a:cubicBezTo>
                      <a:pt x="27" y="35"/>
                      <a:pt x="26" y="34"/>
                      <a:pt x="24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93" name="Freeform 321"/>
              <p:cNvSpPr>
                <a:spLocks/>
              </p:cNvSpPr>
              <p:nvPr/>
            </p:nvSpPr>
            <p:spPr bwMode="auto">
              <a:xfrm>
                <a:off x="620" y="2396"/>
                <a:ext cx="76" cy="398"/>
              </a:xfrm>
              <a:custGeom>
                <a:avLst/>
                <a:gdLst>
                  <a:gd name="T0" fmla="*/ 36 w 79"/>
                  <a:gd name="T1" fmla="*/ 0 h 399"/>
                  <a:gd name="T2" fmla="*/ 34 w 79"/>
                  <a:gd name="T3" fmla="*/ 40 h 399"/>
                  <a:gd name="T4" fmla="*/ 28 w 79"/>
                  <a:gd name="T5" fmla="*/ 204 h 399"/>
                  <a:gd name="T6" fmla="*/ 38 w 79"/>
                  <a:gd name="T7" fmla="*/ 288 h 399"/>
                  <a:gd name="T8" fmla="*/ 22 w 79"/>
                  <a:gd name="T9" fmla="*/ 352 h 399"/>
                  <a:gd name="T10" fmla="*/ 6 w 79"/>
                  <a:gd name="T11" fmla="*/ 338 h 399"/>
                  <a:gd name="T12" fmla="*/ 4 w 79"/>
                  <a:gd name="T13" fmla="*/ 332 h 399"/>
                  <a:gd name="T14" fmla="*/ 6 w 79"/>
                  <a:gd name="T15" fmla="*/ 344 h 399"/>
                  <a:gd name="T16" fmla="*/ 26 w 79"/>
                  <a:gd name="T17" fmla="*/ 366 h 399"/>
                  <a:gd name="T18" fmla="*/ 44 w 79"/>
                  <a:gd name="T19" fmla="*/ 368 h 399"/>
                  <a:gd name="T20" fmla="*/ 56 w 79"/>
                  <a:gd name="T21" fmla="*/ 360 h 399"/>
                  <a:gd name="T22" fmla="*/ 68 w 79"/>
                  <a:gd name="T23" fmla="*/ 356 h 399"/>
                  <a:gd name="T24" fmla="*/ 76 w 79"/>
                  <a:gd name="T25" fmla="*/ 334 h 399"/>
                  <a:gd name="T26" fmla="*/ 64 w 79"/>
                  <a:gd name="T27" fmla="*/ 348 h 399"/>
                  <a:gd name="T28" fmla="*/ 48 w 79"/>
                  <a:gd name="T29" fmla="*/ 358 h 399"/>
                  <a:gd name="T30" fmla="*/ 36 w 79"/>
                  <a:gd name="T31" fmla="*/ 208 h 399"/>
                  <a:gd name="T32" fmla="*/ 36 w 79"/>
                  <a:gd name="T33" fmla="*/ 0 h 3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399"/>
                  <a:gd name="T53" fmla="*/ 79 w 79"/>
                  <a:gd name="T54" fmla="*/ 399 h 3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399">
                    <a:moveTo>
                      <a:pt x="36" y="0"/>
                    </a:moveTo>
                    <a:cubicBezTo>
                      <a:pt x="30" y="17"/>
                      <a:pt x="34" y="4"/>
                      <a:pt x="34" y="40"/>
                    </a:cubicBezTo>
                    <a:lnTo>
                      <a:pt x="28" y="204"/>
                    </a:lnTo>
                    <a:lnTo>
                      <a:pt x="38" y="288"/>
                    </a:lnTo>
                    <a:cubicBezTo>
                      <a:pt x="44" y="399"/>
                      <a:pt x="65" y="366"/>
                      <a:pt x="22" y="352"/>
                    </a:cubicBezTo>
                    <a:cubicBezTo>
                      <a:pt x="18" y="346"/>
                      <a:pt x="6" y="338"/>
                      <a:pt x="6" y="338"/>
                    </a:cubicBezTo>
                    <a:cubicBezTo>
                      <a:pt x="5" y="336"/>
                      <a:pt x="6" y="332"/>
                      <a:pt x="4" y="332"/>
                    </a:cubicBezTo>
                    <a:cubicBezTo>
                      <a:pt x="0" y="332"/>
                      <a:pt x="3" y="341"/>
                      <a:pt x="6" y="344"/>
                    </a:cubicBezTo>
                    <a:cubicBezTo>
                      <a:pt x="13" y="352"/>
                      <a:pt x="17" y="360"/>
                      <a:pt x="26" y="366"/>
                    </a:cubicBezTo>
                    <a:cubicBezTo>
                      <a:pt x="32" y="364"/>
                      <a:pt x="44" y="368"/>
                      <a:pt x="44" y="368"/>
                    </a:cubicBezTo>
                    <a:cubicBezTo>
                      <a:pt x="64" y="361"/>
                      <a:pt x="34" y="372"/>
                      <a:pt x="56" y="360"/>
                    </a:cubicBezTo>
                    <a:cubicBezTo>
                      <a:pt x="60" y="358"/>
                      <a:pt x="68" y="356"/>
                      <a:pt x="68" y="356"/>
                    </a:cubicBezTo>
                    <a:cubicBezTo>
                      <a:pt x="75" y="346"/>
                      <a:pt x="79" y="347"/>
                      <a:pt x="76" y="334"/>
                    </a:cubicBezTo>
                    <a:cubicBezTo>
                      <a:pt x="73" y="342"/>
                      <a:pt x="72" y="345"/>
                      <a:pt x="64" y="348"/>
                    </a:cubicBezTo>
                    <a:cubicBezTo>
                      <a:pt x="61" y="352"/>
                      <a:pt x="48" y="371"/>
                      <a:pt x="48" y="358"/>
                    </a:cubicBezTo>
                    <a:lnTo>
                      <a:pt x="36" y="20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98" name="Freeform 322"/>
              <p:cNvSpPr>
                <a:spLocks/>
              </p:cNvSpPr>
              <p:nvPr/>
            </p:nvSpPr>
            <p:spPr bwMode="auto">
              <a:xfrm>
                <a:off x="586" y="2406"/>
                <a:ext cx="37" cy="45"/>
              </a:xfrm>
              <a:custGeom>
                <a:avLst/>
                <a:gdLst>
                  <a:gd name="T0" fmla="*/ 36 w 36"/>
                  <a:gd name="T1" fmla="*/ 0 h 43"/>
                  <a:gd name="T2" fmla="*/ 22 w 36"/>
                  <a:gd name="T3" fmla="*/ 18 h 43"/>
                  <a:gd name="T4" fmla="*/ 12 w 36"/>
                  <a:gd name="T5" fmla="*/ 8 h 43"/>
                  <a:gd name="T6" fmla="*/ 0 w 36"/>
                  <a:gd name="T7" fmla="*/ 4 h 43"/>
                  <a:gd name="T8" fmla="*/ 10 w 36"/>
                  <a:gd name="T9" fmla="*/ 12 h 43"/>
                  <a:gd name="T10" fmla="*/ 22 w 36"/>
                  <a:gd name="T11" fmla="*/ 20 h 43"/>
                  <a:gd name="T12" fmla="*/ 28 w 36"/>
                  <a:gd name="T13" fmla="*/ 14 h 43"/>
                  <a:gd name="T14" fmla="*/ 34 w 36"/>
                  <a:gd name="T15" fmla="*/ 8 h 43"/>
                  <a:gd name="T16" fmla="*/ 36 w 36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3"/>
                  <a:gd name="T29" fmla="*/ 36 w 36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3">
                    <a:moveTo>
                      <a:pt x="36" y="0"/>
                    </a:moveTo>
                    <a:cubicBezTo>
                      <a:pt x="31" y="5"/>
                      <a:pt x="22" y="18"/>
                      <a:pt x="22" y="18"/>
                    </a:cubicBezTo>
                    <a:cubicBezTo>
                      <a:pt x="18" y="13"/>
                      <a:pt x="18" y="11"/>
                      <a:pt x="12" y="8"/>
                    </a:cubicBezTo>
                    <a:cubicBezTo>
                      <a:pt x="8" y="6"/>
                      <a:pt x="0" y="4"/>
                      <a:pt x="0" y="4"/>
                    </a:cubicBezTo>
                    <a:cubicBezTo>
                      <a:pt x="7" y="15"/>
                      <a:pt x="0" y="6"/>
                      <a:pt x="10" y="12"/>
                    </a:cubicBezTo>
                    <a:cubicBezTo>
                      <a:pt x="14" y="14"/>
                      <a:pt x="22" y="20"/>
                      <a:pt x="22" y="20"/>
                    </a:cubicBezTo>
                    <a:cubicBezTo>
                      <a:pt x="30" y="43"/>
                      <a:pt x="23" y="29"/>
                      <a:pt x="28" y="14"/>
                    </a:cubicBezTo>
                    <a:cubicBezTo>
                      <a:pt x="29" y="11"/>
                      <a:pt x="33" y="10"/>
                      <a:pt x="34" y="8"/>
                    </a:cubicBezTo>
                    <a:cubicBezTo>
                      <a:pt x="35" y="6"/>
                      <a:pt x="35" y="3"/>
                      <a:pt x="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03" name="Freeform 323"/>
              <p:cNvSpPr>
                <a:spLocks/>
              </p:cNvSpPr>
              <p:nvPr/>
            </p:nvSpPr>
            <p:spPr bwMode="auto">
              <a:xfrm>
                <a:off x="558" y="2022"/>
                <a:ext cx="81" cy="89"/>
              </a:xfrm>
              <a:custGeom>
                <a:avLst/>
                <a:gdLst>
                  <a:gd name="T0" fmla="*/ 34 w 82"/>
                  <a:gd name="T1" fmla="*/ 14 h 88"/>
                  <a:gd name="T2" fmla="*/ 22 w 82"/>
                  <a:gd name="T3" fmla="*/ 0 h 88"/>
                  <a:gd name="T4" fmla="*/ 12 w 82"/>
                  <a:gd name="T5" fmla="*/ 2 h 88"/>
                  <a:gd name="T6" fmla="*/ 8 w 82"/>
                  <a:gd name="T7" fmla="*/ 14 h 88"/>
                  <a:gd name="T8" fmla="*/ 14 w 82"/>
                  <a:gd name="T9" fmla="*/ 52 h 88"/>
                  <a:gd name="T10" fmla="*/ 50 w 82"/>
                  <a:gd name="T11" fmla="*/ 72 h 88"/>
                  <a:gd name="T12" fmla="*/ 60 w 82"/>
                  <a:gd name="T13" fmla="*/ 88 h 88"/>
                  <a:gd name="T14" fmla="*/ 74 w 82"/>
                  <a:gd name="T15" fmla="*/ 84 h 88"/>
                  <a:gd name="T16" fmla="*/ 82 w 82"/>
                  <a:gd name="T17" fmla="*/ 72 h 88"/>
                  <a:gd name="T18" fmla="*/ 74 w 82"/>
                  <a:gd name="T19" fmla="*/ 54 h 88"/>
                  <a:gd name="T20" fmla="*/ 68 w 82"/>
                  <a:gd name="T21" fmla="*/ 30 h 88"/>
                  <a:gd name="T22" fmla="*/ 56 w 82"/>
                  <a:gd name="T23" fmla="*/ 12 h 88"/>
                  <a:gd name="T24" fmla="*/ 34 w 82"/>
                  <a:gd name="T25" fmla="*/ 14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88"/>
                  <a:gd name="T41" fmla="*/ 82 w 82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88">
                    <a:moveTo>
                      <a:pt x="34" y="14"/>
                    </a:moveTo>
                    <a:cubicBezTo>
                      <a:pt x="26" y="11"/>
                      <a:pt x="27" y="7"/>
                      <a:pt x="22" y="0"/>
                    </a:cubicBezTo>
                    <a:cubicBezTo>
                      <a:pt x="19" y="1"/>
                      <a:pt x="14" y="0"/>
                      <a:pt x="12" y="2"/>
                    </a:cubicBezTo>
                    <a:cubicBezTo>
                      <a:pt x="9" y="5"/>
                      <a:pt x="8" y="14"/>
                      <a:pt x="8" y="14"/>
                    </a:cubicBezTo>
                    <a:cubicBezTo>
                      <a:pt x="7" y="33"/>
                      <a:pt x="0" y="43"/>
                      <a:pt x="14" y="52"/>
                    </a:cubicBezTo>
                    <a:cubicBezTo>
                      <a:pt x="23" y="65"/>
                      <a:pt x="35" y="67"/>
                      <a:pt x="50" y="72"/>
                    </a:cubicBezTo>
                    <a:cubicBezTo>
                      <a:pt x="55" y="86"/>
                      <a:pt x="50" y="82"/>
                      <a:pt x="60" y="88"/>
                    </a:cubicBezTo>
                    <a:cubicBezTo>
                      <a:pt x="60" y="88"/>
                      <a:pt x="73" y="85"/>
                      <a:pt x="74" y="84"/>
                    </a:cubicBezTo>
                    <a:cubicBezTo>
                      <a:pt x="77" y="81"/>
                      <a:pt x="82" y="72"/>
                      <a:pt x="82" y="72"/>
                    </a:cubicBezTo>
                    <a:cubicBezTo>
                      <a:pt x="77" y="58"/>
                      <a:pt x="80" y="64"/>
                      <a:pt x="74" y="54"/>
                    </a:cubicBezTo>
                    <a:cubicBezTo>
                      <a:pt x="73" y="46"/>
                      <a:pt x="68" y="30"/>
                      <a:pt x="68" y="30"/>
                    </a:cubicBezTo>
                    <a:cubicBezTo>
                      <a:pt x="71" y="15"/>
                      <a:pt x="73" y="0"/>
                      <a:pt x="56" y="12"/>
                    </a:cubicBezTo>
                    <a:cubicBezTo>
                      <a:pt x="52" y="24"/>
                      <a:pt x="44" y="14"/>
                      <a:pt x="34" y="14"/>
                    </a:cubicBezTo>
                    <a:close/>
                  </a:path>
                </a:pathLst>
              </a:custGeom>
              <a:solidFill>
                <a:srgbClr val="EFCCA9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869" name="Freeform 324"/>
              <p:cNvSpPr>
                <a:spLocks/>
              </p:cNvSpPr>
              <p:nvPr/>
            </p:nvSpPr>
            <p:spPr bwMode="auto">
              <a:xfrm>
                <a:off x="609" y="2106"/>
                <a:ext cx="37" cy="30"/>
              </a:xfrm>
              <a:custGeom>
                <a:avLst/>
                <a:gdLst>
                  <a:gd name="T0" fmla="*/ 20 w 36"/>
                  <a:gd name="T1" fmla="*/ 0 h 30"/>
                  <a:gd name="T2" fmla="*/ 0 w 36"/>
                  <a:gd name="T3" fmla="*/ 10 h 30"/>
                  <a:gd name="T4" fmla="*/ 16 w 36"/>
                  <a:gd name="T5" fmla="*/ 30 h 30"/>
                  <a:gd name="T6" fmla="*/ 20 w 36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0"/>
                  <a:gd name="T14" fmla="*/ 36 w 36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0">
                    <a:moveTo>
                      <a:pt x="20" y="0"/>
                    </a:moveTo>
                    <a:cubicBezTo>
                      <a:pt x="11" y="3"/>
                      <a:pt x="5" y="2"/>
                      <a:pt x="0" y="10"/>
                    </a:cubicBezTo>
                    <a:cubicBezTo>
                      <a:pt x="6" y="18"/>
                      <a:pt x="6" y="27"/>
                      <a:pt x="16" y="30"/>
                    </a:cubicBezTo>
                    <a:cubicBezTo>
                      <a:pt x="36" y="23"/>
                      <a:pt x="31" y="11"/>
                      <a:pt x="20" y="0"/>
                    </a:cubicBezTo>
                    <a:close/>
                  </a:path>
                </a:pathLst>
              </a:custGeom>
              <a:solidFill>
                <a:srgbClr val="D2EAF8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00" name="Freeform 325"/>
              <p:cNvSpPr>
                <a:spLocks/>
              </p:cNvSpPr>
              <p:nvPr/>
            </p:nvSpPr>
            <p:spPr bwMode="auto">
              <a:xfrm>
                <a:off x="592" y="2114"/>
                <a:ext cx="28" cy="22"/>
              </a:xfrm>
              <a:custGeom>
                <a:avLst/>
                <a:gdLst>
                  <a:gd name="T0" fmla="*/ 3 w 27"/>
                  <a:gd name="T1" fmla="*/ 3 h 23"/>
                  <a:gd name="T2" fmla="*/ 21 w 27"/>
                  <a:gd name="T3" fmla="*/ 11 h 23"/>
                  <a:gd name="T4" fmla="*/ 23 w 27"/>
                  <a:gd name="T5" fmla="*/ 21 h 23"/>
                  <a:gd name="T6" fmla="*/ 1 w 27"/>
                  <a:gd name="T7" fmla="*/ 15 h 23"/>
                  <a:gd name="T8" fmla="*/ 3 w 27"/>
                  <a:gd name="T9" fmla="*/ 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3" y="3"/>
                    </a:moveTo>
                    <a:cubicBezTo>
                      <a:pt x="13" y="5"/>
                      <a:pt x="14" y="0"/>
                      <a:pt x="21" y="11"/>
                    </a:cubicBezTo>
                    <a:cubicBezTo>
                      <a:pt x="17" y="14"/>
                      <a:pt x="27" y="18"/>
                      <a:pt x="23" y="21"/>
                    </a:cubicBezTo>
                    <a:cubicBezTo>
                      <a:pt x="19" y="23"/>
                      <a:pt x="1" y="15"/>
                      <a:pt x="1" y="15"/>
                    </a:cubicBezTo>
                    <a:cubicBezTo>
                      <a:pt x="4" y="6"/>
                      <a:pt x="0" y="13"/>
                      <a:pt x="3" y="3"/>
                    </a:cubicBezTo>
                    <a:close/>
                  </a:path>
                </a:pathLst>
              </a:custGeom>
              <a:solidFill>
                <a:srgbClr val="F16D6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04" name="Freeform 326"/>
              <p:cNvSpPr>
                <a:spLocks/>
              </p:cNvSpPr>
              <p:nvPr/>
            </p:nvSpPr>
            <p:spPr bwMode="auto">
              <a:xfrm>
                <a:off x="588" y="2153"/>
                <a:ext cx="35" cy="20"/>
              </a:xfrm>
              <a:custGeom>
                <a:avLst/>
                <a:gdLst>
                  <a:gd name="T0" fmla="*/ 3 w 35"/>
                  <a:gd name="T1" fmla="*/ 0 h 20"/>
                  <a:gd name="T2" fmla="*/ 35 w 35"/>
                  <a:gd name="T3" fmla="*/ 10 h 20"/>
                  <a:gd name="T4" fmla="*/ 35 w 35"/>
                  <a:gd name="T5" fmla="*/ 20 h 20"/>
                  <a:gd name="T6" fmla="*/ 1 w 35"/>
                  <a:gd name="T7" fmla="*/ 12 h 20"/>
                  <a:gd name="T8" fmla="*/ 3 w 3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0"/>
                  <a:gd name="T17" fmla="*/ 35 w 3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0">
                    <a:moveTo>
                      <a:pt x="3" y="0"/>
                    </a:moveTo>
                    <a:cubicBezTo>
                      <a:pt x="13" y="2"/>
                      <a:pt x="23" y="6"/>
                      <a:pt x="35" y="10"/>
                    </a:cubicBezTo>
                    <a:cubicBezTo>
                      <a:pt x="35" y="12"/>
                      <a:pt x="35" y="16"/>
                      <a:pt x="35" y="20"/>
                    </a:cubicBezTo>
                    <a:cubicBezTo>
                      <a:pt x="21" y="18"/>
                      <a:pt x="1" y="12"/>
                      <a:pt x="1" y="12"/>
                    </a:cubicBezTo>
                    <a:cubicBezTo>
                      <a:pt x="4" y="3"/>
                      <a:pt x="0" y="10"/>
                      <a:pt x="3" y="0"/>
                    </a:cubicBezTo>
                    <a:close/>
                  </a:path>
                </a:pathLst>
              </a:custGeom>
              <a:solidFill>
                <a:srgbClr val="F16D6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873" name="Freeform 327"/>
              <p:cNvSpPr>
                <a:spLocks/>
              </p:cNvSpPr>
              <p:nvPr/>
            </p:nvSpPr>
            <p:spPr bwMode="auto">
              <a:xfrm>
                <a:off x="583" y="2188"/>
                <a:ext cx="39" cy="25"/>
              </a:xfrm>
              <a:custGeom>
                <a:avLst/>
                <a:gdLst>
                  <a:gd name="T0" fmla="*/ 3 w 43"/>
                  <a:gd name="T1" fmla="*/ 0 h 24"/>
                  <a:gd name="T2" fmla="*/ 41 w 43"/>
                  <a:gd name="T3" fmla="*/ 12 h 24"/>
                  <a:gd name="T4" fmla="*/ 43 w 43"/>
                  <a:gd name="T5" fmla="*/ 24 h 24"/>
                  <a:gd name="T6" fmla="*/ 1 w 43"/>
                  <a:gd name="T7" fmla="*/ 12 h 24"/>
                  <a:gd name="T8" fmla="*/ 3 w 4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4"/>
                  <a:gd name="T17" fmla="*/ 43 w 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4">
                    <a:moveTo>
                      <a:pt x="3" y="0"/>
                    </a:moveTo>
                    <a:cubicBezTo>
                      <a:pt x="13" y="2"/>
                      <a:pt x="29" y="8"/>
                      <a:pt x="41" y="12"/>
                    </a:cubicBezTo>
                    <a:cubicBezTo>
                      <a:pt x="41" y="14"/>
                      <a:pt x="43" y="20"/>
                      <a:pt x="43" y="24"/>
                    </a:cubicBezTo>
                    <a:cubicBezTo>
                      <a:pt x="29" y="22"/>
                      <a:pt x="1" y="12"/>
                      <a:pt x="1" y="12"/>
                    </a:cubicBezTo>
                    <a:cubicBezTo>
                      <a:pt x="4" y="3"/>
                      <a:pt x="0" y="10"/>
                      <a:pt x="3" y="0"/>
                    </a:cubicBezTo>
                    <a:close/>
                  </a:path>
                </a:pathLst>
              </a:custGeom>
              <a:solidFill>
                <a:srgbClr val="F16D6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11" name="Freeform 328"/>
              <p:cNvSpPr>
                <a:spLocks/>
              </p:cNvSpPr>
              <p:nvPr/>
            </p:nvSpPr>
            <p:spPr bwMode="auto">
              <a:xfrm>
                <a:off x="576" y="2232"/>
                <a:ext cx="53" cy="25"/>
              </a:xfrm>
              <a:custGeom>
                <a:avLst/>
                <a:gdLst>
                  <a:gd name="T0" fmla="*/ 3 w 55"/>
                  <a:gd name="T1" fmla="*/ 0 h 26"/>
                  <a:gd name="T2" fmla="*/ 53 w 55"/>
                  <a:gd name="T3" fmla="*/ 12 h 26"/>
                  <a:gd name="T4" fmla="*/ 55 w 55"/>
                  <a:gd name="T5" fmla="*/ 26 h 26"/>
                  <a:gd name="T6" fmla="*/ 1 w 55"/>
                  <a:gd name="T7" fmla="*/ 14 h 26"/>
                  <a:gd name="T8" fmla="*/ 3 w 5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6"/>
                  <a:gd name="T17" fmla="*/ 55 w 5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6">
                    <a:moveTo>
                      <a:pt x="3" y="0"/>
                    </a:moveTo>
                    <a:cubicBezTo>
                      <a:pt x="13" y="2"/>
                      <a:pt x="41" y="8"/>
                      <a:pt x="53" y="12"/>
                    </a:cubicBezTo>
                    <a:cubicBezTo>
                      <a:pt x="53" y="14"/>
                      <a:pt x="55" y="22"/>
                      <a:pt x="55" y="26"/>
                    </a:cubicBezTo>
                    <a:cubicBezTo>
                      <a:pt x="41" y="24"/>
                      <a:pt x="1" y="14"/>
                      <a:pt x="1" y="14"/>
                    </a:cubicBezTo>
                    <a:cubicBezTo>
                      <a:pt x="4" y="5"/>
                      <a:pt x="0" y="10"/>
                      <a:pt x="3" y="0"/>
                    </a:cubicBezTo>
                    <a:close/>
                  </a:path>
                </a:pathLst>
              </a:custGeom>
              <a:solidFill>
                <a:srgbClr val="F16D6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16" name="Freeform 329"/>
              <p:cNvSpPr>
                <a:spLocks/>
              </p:cNvSpPr>
              <p:nvPr/>
            </p:nvSpPr>
            <p:spPr bwMode="auto">
              <a:xfrm>
                <a:off x="576" y="2272"/>
                <a:ext cx="60" cy="27"/>
              </a:xfrm>
              <a:custGeom>
                <a:avLst/>
                <a:gdLst>
                  <a:gd name="T0" fmla="*/ 0 w 60"/>
                  <a:gd name="T1" fmla="*/ 0 h 26"/>
                  <a:gd name="T2" fmla="*/ 58 w 60"/>
                  <a:gd name="T3" fmla="*/ 12 h 26"/>
                  <a:gd name="T4" fmla="*/ 60 w 60"/>
                  <a:gd name="T5" fmla="*/ 26 h 26"/>
                  <a:gd name="T6" fmla="*/ 0 w 60"/>
                  <a:gd name="T7" fmla="*/ 12 h 26"/>
                  <a:gd name="T8" fmla="*/ 0 w 6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6"/>
                  <a:gd name="T17" fmla="*/ 60 w 6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6">
                    <a:moveTo>
                      <a:pt x="0" y="0"/>
                    </a:moveTo>
                    <a:cubicBezTo>
                      <a:pt x="10" y="2"/>
                      <a:pt x="46" y="8"/>
                      <a:pt x="58" y="12"/>
                    </a:cubicBezTo>
                    <a:cubicBezTo>
                      <a:pt x="58" y="14"/>
                      <a:pt x="60" y="22"/>
                      <a:pt x="60" y="26"/>
                    </a:cubicBezTo>
                    <a:cubicBezTo>
                      <a:pt x="46" y="24"/>
                      <a:pt x="0" y="12"/>
                      <a:pt x="0" y="12"/>
                    </a:cubicBezTo>
                    <a:cubicBezTo>
                      <a:pt x="3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16D6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29" name="Freeform 330"/>
              <p:cNvSpPr>
                <a:spLocks/>
              </p:cNvSpPr>
              <p:nvPr/>
            </p:nvSpPr>
            <p:spPr bwMode="auto">
              <a:xfrm>
                <a:off x="565" y="2210"/>
                <a:ext cx="74" cy="57"/>
              </a:xfrm>
              <a:custGeom>
                <a:avLst/>
                <a:gdLst>
                  <a:gd name="T0" fmla="*/ 12 w 73"/>
                  <a:gd name="T1" fmla="*/ 10 h 56"/>
                  <a:gd name="T2" fmla="*/ 50 w 73"/>
                  <a:gd name="T3" fmla="*/ 0 h 56"/>
                  <a:gd name="T4" fmla="*/ 66 w 73"/>
                  <a:gd name="T5" fmla="*/ 10 h 56"/>
                  <a:gd name="T6" fmla="*/ 66 w 73"/>
                  <a:gd name="T7" fmla="*/ 40 h 56"/>
                  <a:gd name="T8" fmla="*/ 36 w 73"/>
                  <a:gd name="T9" fmla="*/ 50 h 56"/>
                  <a:gd name="T10" fmla="*/ 18 w 73"/>
                  <a:gd name="T11" fmla="*/ 56 h 56"/>
                  <a:gd name="T12" fmla="*/ 0 w 73"/>
                  <a:gd name="T13" fmla="*/ 46 h 56"/>
                  <a:gd name="T14" fmla="*/ 12 w 73"/>
                  <a:gd name="T15" fmla="*/ 1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56"/>
                  <a:gd name="T26" fmla="*/ 73 w 73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56">
                    <a:moveTo>
                      <a:pt x="12" y="10"/>
                    </a:moveTo>
                    <a:cubicBezTo>
                      <a:pt x="25" y="6"/>
                      <a:pt x="36" y="2"/>
                      <a:pt x="50" y="0"/>
                    </a:cubicBezTo>
                    <a:cubicBezTo>
                      <a:pt x="59" y="2"/>
                      <a:pt x="63" y="1"/>
                      <a:pt x="66" y="10"/>
                    </a:cubicBezTo>
                    <a:cubicBezTo>
                      <a:pt x="67" y="20"/>
                      <a:pt x="73" y="33"/>
                      <a:pt x="66" y="40"/>
                    </a:cubicBezTo>
                    <a:cubicBezTo>
                      <a:pt x="61" y="45"/>
                      <a:pt x="43" y="48"/>
                      <a:pt x="36" y="50"/>
                    </a:cubicBezTo>
                    <a:cubicBezTo>
                      <a:pt x="30" y="52"/>
                      <a:pt x="18" y="56"/>
                      <a:pt x="18" y="56"/>
                    </a:cubicBezTo>
                    <a:cubicBezTo>
                      <a:pt x="8" y="54"/>
                      <a:pt x="3" y="55"/>
                      <a:pt x="0" y="46"/>
                    </a:cubicBezTo>
                    <a:cubicBezTo>
                      <a:pt x="2" y="39"/>
                      <a:pt x="7" y="15"/>
                      <a:pt x="12" y="10"/>
                    </a:cubicBezTo>
                    <a:close/>
                  </a:path>
                </a:pathLst>
              </a:custGeom>
              <a:solidFill>
                <a:srgbClr val="D2EAF8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34" name="Freeform 331"/>
              <p:cNvSpPr>
                <a:spLocks/>
              </p:cNvSpPr>
              <p:nvPr/>
            </p:nvSpPr>
            <p:spPr bwMode="auto">
              <a:xfrm>
                <a:off x="489" y="2213"/>
                <a:ext cx="180" cy="64"/>
              </a:xfrm>
              <a:custGeom>
                <a:avLst/>
                <a:gdLst>
                  <a:gd name="T0" fmla="*/ 18 w 178"/>
                  <a:gd name="T1" fmla="*/ 26 h 64"/>
                  <a:gd name="T2" fmla="*/ 34 w 178"/>
                  <a:gd name="T3" fmla="*/ 44 h 64"/>
                  <a:gd name="T4" fmla="*/ 32 w 178"/>
                  <a:gd name="T5" fmla="*/ 54 h 64"/>
                  <a:gd name="T6" fmla="*/ 44 w 178"/>
                  <a:gd name="T7" fmla="*/ 58 h 64"/>
                  <a:gd name="T8" fmla="*/ 62 w 178"/>
                  <a:gd name="T9" fmla="*/ 56 h 64"/>
                  <a:gd name="T10" fmla="*/ 124 w 178"/>
                  <a:gd name="T11" fmla="*/ 44 h 64"/>
                  <a:gd name="T12" fmla="*/ 144 w 178"/>
                  <a:gd name="T13" fmla="*/ 38 h 64"/>
                  <a:gd name="T14" fmla="*/ 150 w 178"/>
                  <a:gd name="T15" fmla="*/ 36 h 64"/>
                  <a:gd name="T16" fmla="*/ 160 w 178"/>
                  <a:gd name="T17" fmla="*/ 22 h 64"/>
                  <a:gd name="T18" fmla="*/ 158 w 178"/>
                  <a:gd name="T19" fmla="*/ 42 h 64"/>
                  <a:gd name="T20" fmla="*/ 142 w 178"/>
                  <a:gd name="T21" fmla="*/ 44 h 64"/>
                  <a:gd name="T22" fmla="*/ 60 w 178"/>
                  <a:gd name="T23" fmla="*/ 62 h 64"/>
                  <a:gd name="T24" fmla="*/ 42 w 178"/>
                  <a:gd name="T25" fmla="*/ 64 h 64"/>
                  <a:gd name="T26" fmla="*/ 22 w 178"/>
                  <a:gd name="T27" fmla="*/ 46 h 64"/>
                  <a:gd name="T28" fmla="*/ 14 w 178"/>
                  <a:gd name="T29" fmla="*/ 28 h 64"/>
                  <a:gd name="T30" fmla="*/ 10 w 178"/>
                  <a:gd name="T31" fmla="*/ 12 h 64"/>
                  <a:gd name="T32" fmla="*/ 4 w 178"/>
                  <a:gd name="T33" fmla="*/ 0 h 64"/>
                  <a:gd name="T34" fmla="*/ 18 w 178"/>
                  <a:gd name="T35" fmla="*/ 24 h 64"/>
                  <a:gd name="T36" fmla="*/ 28 w 178"/>
                  <a:gd name="T37" fmla="*/ 4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8"/>
                  <a:gd name="T58" fmla="*/ 0 h 64"/>
                  <a:gd name="T59" fmla="*/ 178 w 178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8" h="64">
                    <a:moveTo>
                      <a:pt x="18" y="26"/>
                    </a:moveTo>
                    <a:cubicBezTo>
                      <a:pt x="23" y="42"/>
                      <a:pt x="22" y="36"/>
                      <a:pt x="34" y="44"/>
                    </a:cubicBezTo>
                    <a:cubicBezTo>
                      <a:pt x="30" y="47"/>
                      <a:pt x="23" y="48"/>
                      <a:pt x="32" y="54"/>
                    </a:cubicBezTo>
                    <a:cubicBezTo>
                      <a:pt x="36" y="56"/>
                      <a:pt x="44" y="58"/>
                      <a:pt x="44" y="58"/>
                    </a:cubicBezTo>
                    <a:cubicBezTo>
                      <a:pt x="58" y="53"/>
                      <a:pt x="52" y="53"/>
                      <a:pt x="62" y="56"/>
                    </a:cubicBezTo>
                    <a:cubicBezTo>
                      <a:pt x="83" y="54"/>
                      <a:pt x="103" y="49"/>
                      <a:pt x="124" y="44"/>
                    </a:cubicBezTo>
                    <a:cubicBezTo>
                      <a:pt x="133" y="42"/>
                      <a:pt x="134" y="41"/>
                      <a:pt x="144" y="38"/>
                    </a:cubicBezTo>
                    <a:cubicBezTo>
                      <a:pt x="146" y="37"/>
                      <a:pt x="150" y="36"/>
                      <a:pt x="150" y="36"/>
                    </a:cubicBezTo>
                    <a:cubicBezTo>
                      <a:pt x="168" y="42"/>
                      <a:pt x="153" y="2"/>
                      <a:pt x="160" y="22"/>
                    </a:cubicBezTo>
                    <a:cubicBezTo>
                      <a:pt x="178" y="17"/>
                      <a:pt x="162" y="35"/>
                      <a:pt x="158" y="42"/>
                    </a:cubicBezTo>
                    <a:cubicBezTo>
                      <a:pt x="155" y="46"/>
                      <a:pt x="147" y="43"/>
                      <a:pt x="142" y="44"/>
                    </a:cubicBezTo>
                    <a:cubicBezTo>
                      <a:pt x="113" y="54"/>
                      <a:pt x="91" y="60"/>
                      <a:pt x="60" y="62"/>
                    </a:cubicBezTo>
                    <a:cubicBezTo>
                      <a:pt x="54" y="60"/>
                      <a:pt x="42" y="64"/>
                      <a:pt x="42" y="64"/>
                    </a:cubicBezTo>
                    <a:cubicBezTo>
                      <a:pt x="33" y="61"/>
                      <a:pt x="30" y="52"/>
                      <a:pt x="22" y="46"/>
                    </a:cubicBezTo>
                    <a:cubicBezTo>
                      <a:pt x="17" y="32"/>
                      <a:pt x="20" y="38"/>
                      <a:pt x="14" y="28"/>
                    </a:cubicBezTo>
                    <a:cubicBezTo>
                      <a:pt x="13" y="24"/>
                      <a:pt x="12" y="16"/>
                      <a:pt x="10" y="12"/>
                    </a:cubicBezTo>
                    <a:cubicBezTo>
                      <a:pt x="7" y="6"/>
                      <a:pt x="0" y="0"/>
                      <a:pt x="4" y="0"/>
                    </a:cubicBezTo>
                    <a:cubicBezTo>
                      <a:pt x="5" y="0"/>
                      <a:pt x="13" y="20"/>
                      <a:pt x="18" y="24"/>
                    </a:cubicBezTo>
                    <a:cubicBezTo>
                      <a:pt x="21" y="32"/>
                      <a:pt x="21" y="40"/>
                      <a:pt x="28" y="44"/>
                    </a:cubicBezTo>
                  </a:path>
                </a:pathLst>
              </a:custGeom>
              <a:solidFill>
                <a:srgbClr val="AEDAF2"/>
              </a:solidFill>
              <a:ln w="12700">
                <a:noFill/>
                <a:round/>
                <a:headEnd/>
                <a:tailEnd type="triangle" w="med" len="med"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39" name="Freeform 332"/>
              <p:cNvSpPr>
                <a:spLocks/>
              </p:cNvSpPr>
              <p:nvPr/>
            </p:nvSpPr>
            <p:spPr bwMode="auto">
              <a:xfrm>
                <a:off x="583" y="2311"/>
                <a:ext cx="32" cy="15"/>
              </a:xfrm>
              <a:custGeom>
                <a:avLst/>
                <a:gdLst>
                  <a:gd name="T0" fmla="*/ 2 w 32"/>
                  <a:gd name="T1" fmla="*/ 0 h 14"/>
                  <a:gd name="T2" fmla="*/ 32 w 32"/>
                  <a:gd name="T3" fmla="*/ 8 h 14"/>
                  <a:gd name="T4" fmla="*/ 28 w 32"/>
                  <a:gd name="T5" fmla="*/ 14 h 14"/>
                  <a:gd name="T6" fmla="*/ 10 w 32"/>
                  <a:gd name="T7" fmla="*/ 10 h 14"/>
                  <a:gd name="T8" fmla="*/ 2 w 3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4"/>
                  <a:gd name="T17" fmla="*/ 32 w 3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4">
                    <a:moveTo>
                      <a:pt x="2" y="0"/>
                    </a:moveTo>
                    <a:cubicBezTo>
                      <a:pt x="12" y="2"/>
                      <a:pt x="20" y="4"/>
                      <a:pt x="32" y="8"/>
                    </a:cubicBezTo>
                    <a:cubicBezTo>
                      <a:pt x="32" y="10"/>
                      <a:pt x="28" y="10"/>
                      <a:pt x="28" y="14"/>
                    </a:cubicBezTo>
                    <a:cubicBezTo>
                      <a:pt x="14" y="12"/>
                      <a:pt x="10" y="10"/>
                      <a:pt x="10" y="10"/>
                    </a:cubicBezTo>
                    <a:cubicBezTo>
                      <a:pt x="0" y="4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F16D6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06" name="Freeform 333"/>
              <p:cNvSpPr>
                <a:spLocks/>
              </p:cNvSpPr>
              <p:nvPr/>
            </p:nvSpPr>
            <p:spPr bwMode="auto">
              <a:xfrm>
                <a:off x="606" y="2017"/>
                <a:ext cx="16" cy="20"/>
              </a:xfrm>
              <a:custGeom>
                <a:avLst/>
                <a:gdLst>
                  <a:gd name="T0" fmla="*/ 7 w 19"/>
                  <a:gd name="T1" fmla="*/ 20 h 20"/>
                  <a:gd name="T2" fmla="*/ 19 w 19"/>
                  <a:gd name="T3" fmla="*/ 4 h 20"/>
                  <a:gd name="T4" fmla="*/ 7 w 19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"/>
                  <a:gd name="T11" fmla="*/ 19 w 1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">
                    <a:moveTo>
                      <a:pt x="7" y="20"/>
                    </a:moveTo>
                    <a:cubicBezTo>
                      <a:pt x="10" y="12"/>
                      <a:pt x="12" y="9"/>
                      <a:pt x="19" y="4"/>
                    </a:cubicBezTo>
                    <a:cubicBezTo>
                      <a:pt x="7" y="0"/>
                      <a:pt x="0" y="20"/>
                      <a:pt x="7" y="20"/>
                    </a:cubicBezTo>
                    <a:close/>
                  </a:path>
                </a:pathLst>
              </a:custGeom>
              <a:solidFill>
                <a:srgbClr val="DEB48A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19" name="Freeform 334"/>
              <p:cNvSpPr>
                <a:spLocks/>
              </p:cNvSpPr>
              <p:nvPr/>
            </p:nvSpPr>
            <p:spPr bwMode="auto">
              <a:xfrm>
                <a:off x="563" y="2029"/>
                <a:ext cx="58" cy="79"/>
              </a:xfrm>
              <a:custGeom>
                <a:avLst/>
                <a:gdLst>
                  <a:gd name="T0" fmla="*/ 6 w 56"/>
                  <a:gd name="T1" fmla="*/ 0 h 79"/>
                  <a:gd name="T2" fmla="*/ 16 w 56"/>
                  <a:gd name="T3" fmla="*/ 12 h 79"/>
                  <a:gd name="T4" fmla="*/ 10 w 56"/>
                  <a:gd name="T5" fmla="*/ 22 h 79"/>
                  <a:gd name="T6" fmla="*/ 8 w 56"/>
                  <a:gd name="T7" fmla="*/ 42 h 79"/>
                  <a:gd name="T8" fmla="*/ 46 w 56"/>
                  <a:gd name="T9" fmla="*/ 58 h 79"/>
                  <a:gd name="T10" fmla="*/ 54 w 56"/>
                  <a:gd name="T11" fmla="*/ 76 h 79"/>
                  <a:gd name="T12" fmla="*/ 44 w 56"/>
                  <a:gd name="T13" fmla="*/ 64 h 79"/>
                  <a:gd name="T14" fmla="*/ 42 w 56"/>
                  <a:gd name="T15" fmla="*/ 58 h 79"/>
                  <a:gd name="T16" fmla="*/ 6 w 56"/>
                  <a:gd name="T17" fmla="*/ 44 h 79"/>
                  <a:gd name="T18" fmla="*/ 4 w 56"/>
                  <a:gd name="T19" fmla="*/ 26 h 79"/>
                  <a:gd name="T20" fmla="*/ 6 w 5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9"/>
                  <a:gd name="T35" fmla="*/ 56 w 56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9">
                    <a:moveTo>
                      <a:pt x="6" y="0"/>
                    </a:moveTo>
                    <a:cubicBezTo>
                      <a:pt x="14" y="3"/>
                      <a:pt x="19" y="3"/>
                      <a:pt x="16" y="12"/>
                    </a:cubicBezTo>
                    <a:cubicBezTo>
                      <a:pt x="6" y="9"/>
                      <a:pt x="7" y="14"/>
                      <a:pt x="10" y="22"/>
                    </a:cubicBezTo>
                    <a:cubicBezTo>
                      <a:pt x="9" y="25"/>
                      <a:pt x="3" y="37"/>
                      <a:pt x="8" y="42"/>
                    </a:cubicBezTo>
                    <a:cubicBezTo>
                      <a:pt x="12" y="46"/>
                      <a:pt x="39" y="56"/>
                      <a:pt x="46" y="58"/>
                    </a:cubicBezTo>
                    <a:cubicBezTo>
                      <a:pt x="47" y="59"/>
                      <a:pt x="56" y="79"/>
                      <a:pt x="54" y="76"/>
                    </a:cubicBezTo>
                    <a:cubicBezTo>
                      <a:pt x="48" y="68"/>
                      <a:pt x="52" y="72"/>
                      <a:pt x="44" y="64"/>
                    </a:cubicBezTo>
                    <a:cubicBezTo>
                      <a:pt x="43" y="62"/>
                      <a:pt x="44" y="59"/>
                      <a:pt x="42" y="58"/>
                    </a:cubicBezTo>
                    <a:cubicBezTo>
                      <a:pt x="35" y="53"/>
                      <a:pt x="15" y="47"/>
                      <a:pt x="6" y="44"/>
                    </a:cubicBezTo>
                    <a:cubicBezTo>
                      <a:pt x="1" y="30"/>
                      <a:pt x="1" y="36"/>
                      <a:pt x="4" y="26"/>
                    </a:cubicBezTo>
                    <a:cubicBezTo>
                      <a:pt x="1" y="16"/>
                      <a:pt x="0" y="8"/>
                      <a:pt x="6" y="0"/>
                    </a:cubicBezTo>
                    <a:close/>
                  </a:path>
                </a:pathLst>
              </a:custGeom>
              <a:solidFill>
                <a:srgbClr val="E1BA9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23" name="Freeform 335"/>
              <p:cNvSpPr>
                <a:spLocks/>
              </p:cNvSpPr>
              <p:nvPr/>
            </p:nvSpPr>
            <p:spPr bwMode="auto">
              <a:xfrm>
                <a:off x="586" y="1958"/>
                <a:ext cx="28" cy="32"/>
              </a:xfrm>
              <a:custGeom>
                <a:avLst/>
                <a:gdLst>
                  <a:gd name="T0" fmla="*/ 0 w 28"/>
                  <a:gd name="T1" fmla="*/ 9 h 33"/>
                  <a:gd name="T2" fmla="*/ 20 w 28"/>
                  <a:gd name="T3" fmla="*/ 5 h 33"/>
                  <a:gd name="T4" fmla="*/ 24 w 28"/>
                  <a:gd name="T5" fmla="*/ 21 h 33"/>
                  <a:gd name="T6" fmla="*/ 17 w 28"/>
                  <a:gd name="T7" fmla="*/ 17 h 33"/>
                  <a:gd name="T8" fmla="*/ 3 w 28"/>
                  <a:gd name="T9" fmla="*/ 14 h 33"/>
                  <a:gd name="T10" fmla="*/ 0 w 28"/>
                  <a:gd name="T11" fmla="*/ 9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3"/>
                  <a:gd name="T20" fmla="*/ 28 w 2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3">
                    <a:moveTo>
                      <a:pt x="0" y="9"/>
                    </a:moveTo>
                    <a:cubicBezTo>
                      <a:pt x="5" y="0"/>
                      <a:pt x="9" y="3"/>
                      <a:pt x="20" y="5"/>
                    </a:cubicBezTo>
                    <a:cubicBezTo>
                      <a:pt x="27" y="10"/>
                      <a:pt x="28" y="13"/>
                      <a:pt x="24" y="21"/>
                    </a:cubicBezTo>
                    <a:cubicBezTo>
                      <a:pt x="22" y="33"/>
                      <a:pt x="22" y="19"/>
                      <a:pt x="17" y="17"/>
                    </a:cubicBezTo>
                    <a:cubicBezTo>
                      <a:pt x="13" y="15"/>
                      <a:pt x="3" y="14"/>
                      <a:pt x="3" y="14"/>
                    </a:cubicBezTo>
                    <a:cubicBezTo>
                      <a:pt x="2" y="12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E1BA9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27" name="Freeform 336"/>
              <p:cNvSpPr>
                <a:spLocks/>
              </p:cNvSpPr>
              <p:nvPr/>
            </p:nvSpPr>
            <p:spPr bwMode="auto">
              <a:xfrm>
                <a:off x="622" y="1965"/>
                <a:ext cx="30" cy="17"/>
              </a:xfrm>
              <a:custGeom>
                <a:avLst/>
                <a:gdLst>
                  <a:gd name="T0" fmla="*/ 30 w 30"/>
                  <a:gd name="T1" fmla="*/ 12 h 19"/>
                  <a:gd name="T2" fmla="*/ 6 w 30"/>
                  <a:gd name="T3" fmla="*/ 6 h 19"/>
                  <a:gd name="T4" fmla="*/ 3 w 30"/>
                  <a:gd name="T5" fmla="*/ 19 h 19"/>
                  <a:gd name="T6" fmla="*/ 18 w 30"/>
                  <a:gd name="T7" fmla="*/ 15 h 19"/>
                  <a:gd name="T8" fmla="*/ 30 w 30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9"/>
                  <a:gd name="T17" fmla="*/ 30 w 3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9">
                    <a:moveTo>
                      <a:pt x="30" y="12"/>
                    </a:moveTo>
                    <a:cubicBezTo>
                      <a:pt x="25" y="0"/>
                      <a:pt x="21" y="4"/>
                      <a:pt x="6" y="6"/>
                    </a:cubicBezTo>
                    <a:cubicBezTo>
                      <a:pt x="2" y="11"/>
                      <a:pt x="0" y="13"/>
                      <a:pt x="3" y="19"/>
                    </a:cubicBezTo>
                    <a:cubicBezTo>
                      <a:pt x="8" y="12"/>
                      <a:pt x="9" y="13"/>
                      <a:pt x="18" y="15"/>
                    </a:cubicBezTo>
                    <a:cubicBezTo>
                      <a:pt x="30" y="13"/>
                      <a:pt x="30" y="17"/>
                      <a:pt x="30" y="12"/>
                    </a:cubicBezTo>
                    <a:close/>
                  </a:path>
                </a:pathLst>
              </a:custGeom>
              <a:solidFill>
                <a:srgbClr val="E1BA9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31" name="Freeform 337"/>
              <p:cNvSpPr>
                <a:spLocks/>
              </p:cNvSpPr>
              <p:nvPr/>
            </p:nvSpPr>
            <p:spPr bwMode="auto">
              <a:xfrm>
                <a:off x="567" y="1948"/>
                <a:ext cx="104" cy="45"/>
              </a:xfrm>
              <a:custGeom>
                <a:avLst/>
                <a:gdLst>
                  <a:gd name="T0" fmla="*/ 104 w 104"/>
                  <a:gd name="T1" fmla="*/ 21 h 44"/>
                  <a:gd name="T2" fmla="*/ 75 w 104"/>
                  <a:gd name="T3" fmla="*/ 43 h 44"/>
                  <a:gd name="T4" fmla="*/ 57 w 104"/>
                  <a:gd name="T5" fmla="*/ 34 h 44"/>
                  <a:gd name="T6" fmla="*/ 33 w 104"/>
                  <a:gd name="T7" fmla="*/ 36 h 44"/>
                  <a:gd name="T8" fmla="*/ 17 w 104"/>
                  <a:gd name="T9" fmla="*/ 31 h 44"/>
                  <a:gd name="T10" fmla="*/ 14 w 104"/>
                  <a:gd name="T11" fmla="*/ 21 h 44"/>
                  <a:gd name="T12" fmla="*/ 3 w 104"/>
                  <a:gd name="T13" fmla="*/ 0 h 44"/>
                  <a:gd name="T14" fmla="*/ 18 w 104"/>
                  <a:gd name="T15" fmla="*/ 18 h 44"/>
                  <a:gd name="T16" fmla="*/ 63 w 104"/>
                  <a:gd name="T17" fmla="*/ 22 h 44"/>
                  <a:gd name="T18" fmla="*/ 62 w 104"/>
                  <a:gd name="T19" fmla="*/ 27 h 44"/>
                  <a:gd name="T20" fmla="*/ 87 w 104"/>
                  <a:gd name="T21" fmla="*/ 28 h 44"/>
                  <a:gd name="T22" fmla="*/ 104 w 104"/>
                  <a:gd name="T23" fmla="*/ 21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44"/>
                  <a:gd name="T38" fmla="*/ 104 w 104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44">
                    <a:moveTo>
                      <a:pt x="104" y="21"/>
                    </a:moveTo>
                    <a:cubicBezTo>
                      <a:pt x="97" y="26"/>
                      <a:pt x="85" y="41"/>
                      <a:pt x="75" y="43"/>
                    </a:cubicBezTo>
                    <a:cubicBezTo>
                      <a:pt x="64" y="42"/>
                      <a:pt x="61" y="44"/>
                      <a:pt x="57" y="34"/>
                    </a:cubicBezTo>
                    <a:cubicBezTo>
                      <a:pt x="54" y="17"/>
                      <a:pt x="42" y="32"/>
                      <a:pt x="33" y="36"/>
                    </a:cubicBezTo>
                    <a:cubicBezTo>
                      <a:pt x="27" y="34"/>
                      <a:pt x="22" y="34"/>
                      <a:pt x="17" y="31"/>
                    </a:cubicBezTo>
                    <a:cubicBezTo>
                      <a:pt x="15" y="28"/>
                      <a:pt x="14" y="25"/>
                      <a:pt x="14" y="21"/>
                    </a:cubicBezTo>
                    <a:cubicBezTo>
                      <a:pt x="1" y="2"/>
                      <a:pt x="0" y="10"/>
                      <a:pt x="3" y="0"/>
                    </a:cubicBezTo>
                    <a:cubicBezTo>
                      <a:pt x="17" y="18"/>
                      <a:pt x="9" y="18"/>
                      <a:pt x="18" y="18"/>
                    </a:cubicBezTo>
                    <a:cubicBezTo>
                      <a:pt x="51" y="25"/>
                      <a:pt x="42" y="19"/>
                      <a:pt x="63" y="22"/>
                    </a:cubicBezTo>
                    <a:cubicBezTo>
                      <a:pt x="64" y="28"/>
                      <a:pt x="58" y="26"/>
                      <a:pt x="62" y="27"/>
                    </a:cubicBezTo>
                    <a:lnTo>
                      <a:pt x="87" y="28"/>
                    </a:lnTo>
                    <a:lnTo>
                      <a:pt x="104" y="21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35" name="Freeform 338"/>
              <p:cNvSpPr>
                <a:spLocks/>
              </p:cNvSpPr>
              <p:nvPr/>
            </p:nvSpPr>
            <p:spPr bwMode="auto">
              <a:xfrm>
                <a:off x="581" y="1968"/>
                <a:ext cx="28" cy="15"/>
              </a:xfrm>
              <a:custGeom>
                <a:avLst/>
                <a:gdLst>
                  <a:gd name="T0" fmla="*/ 28 w 28"/>
                  <a:gd name="T1" fmla="*/ 7 h 15"/>
                  <a:gd name="T2" fmla="*/ 13 w 28"/>
                  <a:gd name="T3" fmla="*/ 6 h 15"/>
                  <a:gd name="T4" fmla="*/ 15 w 28"/>
                  <a:gd name="T5" fmla="*/ 15 h 15"/>
                  <a:gd name="T6" fmla="*/ 28 w 28"/>
                  <a:gd name="T7" fmla="*/ 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5"/>
                  <a:gd name="T14" fmla="*/ 28 w 2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5">
                    <a:moveTo>
                      <a:pt x="28" y="7"/>
                    </a:moveTo>
                    <a:cubicBezTo>
                      <a:pt x="22" y="10"/>
                      <a:pt x="19" y="7"/>
                      <a:pt x="13" y="6"/>
                    </a:cubicBezTo>
                    <a:cubicBezTo>
                      <a:pt x="0" y="0"/>
                      <a:pt x="6" y="12"/>
                      <a:pt x="15" y="15"/>
                    </a:cubicBezTo>
                    <a:cubicBezTo>
                      <a:pt x="21" y="13"/>
                      <a:pt x="26" y="13"/>
                      <a:pt x="28" y="7"/>
                    </a:cubicBezTo>
                    <a:close/>
                  </a:path>
                </a:pathLst>
              </a:custGeom>
              <a:solidFill>
                <a:srgbClr val="E8CAAC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47" name="Freeform 339"/>
              <p:cNvSpPr>
                <a:spLocks/>
              </p:cNvSpPr>
              <p:nvPr/>
            </p:nvSpPr>
            <p:spPr bwMode="auto">
              <a:xfrm>
                <a:off x="627" y="1978"/>
                <a:ext cx="23" cy="10"/>
              </a:xfrm>
              <a:custGeom>
                <a:avLst/>
                <a:gdLst>
                  <a:gd name="T0" fmla="*/ 0 w 23"/>
                  <a:gd name="T1" fmla="*/ 0 h 11"/>
                  <a:gd name="T2" fmla="*/ 23 w 23"/>
                  <a:gd name="T3" fmla="*/ 2 h 11"/>
                  <a:gd name="T4" fmla="*/ 12 w 23"/>
                  <a:gd name="T5" fmla="*/ 11 h 11"/>
                  <a:gd name="T6" fmla="*/ 0 w 2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0"/>
                    </a:moveTo>
                    <a:cubicBezTo>
                      <a:pt x="9" y="3"/>
                      <a:pt x="13" y="3"/>
                      <a:pt x="23" y="2"/>
                    </a:cubicBezTo>
                    <a:cubicBezTo>
                      <a:pt x="20" y="7"/>
                      <a:pt x="18" y="9"/>
                      <a:pt x="12" y="11"/>
                    </a:cubicBezTo>
                    <a:cubicBezTo>
                      <a:pt x="6" y="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E8CAAC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52" name="Freeform 340"/>
              <p:cNvSpPr>
                <a:spLocks/>
              </p:cNvSpPr>
              <p:nvPr/>
            </p:nvSpPr>
            <p:spPr bwMode="auto">
              <a:xfrm>
                <a:off x="588" y="1987"/>
                <a:ext cx="41" cy="30"/>
              </a:xfrm>
              <a:custGeom>
                <a:avLst/>
                <a:gdLst>
                  <a:gd name="T0" fmla="*/ 17 w 42"/>
                  <a:gd name="T1" fmla="*/ 3 h 28"/>
                  <a:gd name="T2" fmla="*/ 32 w 42"/>
                  <a:gd name="T3" fmla="*/ 4 h 28"/>
                  <a:gd name="T4" fmla="*/ 42 w 42"/>
                  <a:gd name="T5" fmla="*/ 15 h 28"/>
                  <a:gd name="T6" fmla="*/ 35 w 42"/>
                  <a:gd name="T7" fmla="*/ 6 h 28"/>
                  <a:gd name="T8" fmla="*/ 15 w 42"/>
                  <a:gd name="T9" fmla="*/ 9 h 28"/>
                  <a:gd name="T10" fmla="*/ 6 w 42"/>
                  <a:gd name="T11" fmla="*/ 10 h 28"/>
                  <a:gd name="T12" fmla="*/ 11 w 42"/>
                  <a:gd name="T13" fmla="*/ 3 h 28"/>
                  <a:gd name="T14" fmla="*/ 17 w 42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17" y="3"/>
                    </a:moveTo>
                    <a:cubicBezTo>
                      <a:pt x="22" y="9"/>
                      <a:pt x="25" y="7"/>
                      <a:pt x="32" y="4"/>
                    </a:cubicBezTo>
                    <a:cubicBezTo>
                      <a:pt x="39" y="7"/>
                      <a:pt x="41" y="7"/>
                      <a:pt x="42" y="15"/>
                    </a:cubicBezTo>
                    <a:cubicBezTo>
                      <a:pt x="40" y="28"/>
                      <a:pt x="38" y="11"/>
                      <a:pt x="35" y="6"/>
                    </a:cubicBezTo>
                    <a:cubicBezTo>
                      <a:pt x="26" y="12"/>
                      <a:pt x="26" y="11"/>
                      <a:pt x="15" y="9"/>
                    </a:cubicBezTo>
                    <a:cubicBezTo>
                      <a:pt x="13" y="0"/>
                      <a:pt x="10" y="5"/>
                      <a:pt x="6" y="10"/>
                    </a:cubicBezTo>
                    <a:cubicBezTo>
                      <a:pt x="4" y="20"/>
                      <a:pt x="0" y="9"/>
                      <a:pt x="11" y="3"/>
                    </a:cubicBezTo>
                    <a:cubicBezTo>
                      <a:pt x="17" y="4"/>
                      <a:pt x="17" y="6"/>
                      <a:pt x="17" y="3"/>
                    </a:cubicBezTo>
                    <a:close/>
                  </a:path>
                </a:pathLst>
              </a:custGeom>
              <a:solidFill>
                <a:srgbClr val="E1BA9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57" name="Freeform 341"/>
              <p:cNvSpPr>
                <a:spLocks/>
              </p:cNvSpPr>
              <p:nvPr/>
            </p:nvSpPr>
            <p:spPr bwMode="auto">
              <a:xfrm>
                <a:off x="592" y="2007"/>
                <a:ext cx="28" cy="7"/>
              </a:xfrm>
              <a:custGeom>
                <a:avLst/>
                <a:gdLst>
                  <a:gd name="T0" fmla="*/ 24 w 28"/>
                  <a:gd name="T1" fmla="*/ 2 h 8"/>
                  <a:gd name="T2" fmla="*/ 1 w 28"/>
                  <a:gd name="T3" fmla="*/ 0 h 8"/>
                  <a:gd name="T4" fmla="*/ 10 w 28"/>
                  <a:gd name="T5" fmla="*/ 5 h 8"/>
                  <a:gd name="T6" fmla="*/ 28 w 28"/>
                  <a:gd name="T7" fmla="*/ 8 h 8"/>
                  <a:gd name="T8" fmla="*/ 24 w 28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8"/>
                  <a:gd name="T17" fmla="*/ 28 w 2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8">
                    <a:moveTo>
                      <a:pt x="24" y="2"/>
                    </a:moveTo>
                    <a:cubicBezTo>
                      <a:pt x="16" y="1"/>
                      <a:pt x="9" y="0"/>
                      <a:pt x="1" y="0"/>
                    </a:cubicBezTo>
                    <a:cubicBezTo>
                      <a:pt x="0" y="0"/>
                      <a:pt x="10" y="5"/>
                      <a:pt x="10" y="5"/>
                    </a:cubicBezTo>
                    <a:cubicBezTo>
                      <a:pt x="16" y="7"/>
                      <a:pt x="22" y="7"/>
                      <a:pt x="28" y="8"/>
                    </a:cubicBezTo>
                    <a:cubicBezTo>
                      <a:pt x="27" y="2"/>
                      <a:pt x="22" y="2"/>
                      <a:pt x="24" y="2"/>
                    </a:cubicBezTo>
                    <a:close/>
                  </a:path>
                </a:pathLst>
              </a:custGeom>
              <a:solidFill>
                <a:srgbClr val="DEB48A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972" name="Freeform 342"/>
              <p:cNvSpPr>
                <a:spLocks/>
              </p:cNvSpPr>
              <p:nvPr/>
            </p:nvSpPr>
            <p:spPr bwMode="auto">
              <a:xfrm>
                <a:off x="599" y="2017"/>
                <a:ext cx="16" cy="5"/>
              </a:xfrm>
              <a:custGeom>
                <a:avLst/>
                <a:gdLst>
                  <a:gd name="T0" fmla="*/ 0 w 19"/>
                  <a:gd name="T1" fmla="*/ 0 h 3"/>
                  <a:gd name="T2" fmla="*/ 18 w 19"/>
                  <a:gd name="T3" fmla="*/ 1 h 3"/>
                  <a:gd name="T4" fmla="*/ 14 w 19"/>
                  <a:gd name="T5" fmla="*/ 3 h 3"/>
                  <a:gd name="T6" fmla="*/ 0 w 1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"/>
                  <a:gd name="T14" fmla="*/ 19 w 19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">
                    <a:moveTo>
                      <a:pt x="0" y="0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19" y="1"/>
                      <a:pt x="15" y="3"/>
                      <a:pt x="14" y="3"/>
                    </a:cubicBezTo>
                    <a:cubicBezTo>
                      <a:pt x="10" y="3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E1BA9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17" name="Freeform 343"/>
              <p:cNvSpPr>
                <a:spLocks/>
              </p:cNvSpPr>
              <p:nvPr/>
            </p:nvSpPr>
            <p:spPr bwMode="auto">
              <a:xfrm>
                <a:off x="574" y="1950"/>
                <a:ext cx="41" cy="7"/>
              </a:xfrm>
              <a:custGeom>
                <a:avLst/>
                <a:gdLst>
                  <a:gd name="T0" fmla="*/ 37 w 41"/>
                  <a:gd name="T1" fmla="*/ 8 h 8"/>
                  <a:gd name="T2" fmla="*/ 23 w 41"/>
                  <a:gd name="T3" fmla="*/ 0 h 8"/>
                  <a:gd name="T4" fmla="*/ 19 w 41"/>
                  <a:gd name="T5" fmla="*/ 3 h 8"/>
                  <a:gd name="T6" fmla="*/ 40 w 41"/>
                  <a:gd name="T7" fmla="*/ 6 h 8"/>
                  <a:gd name="T8" fmla="*/ 37 w 4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8"/>
                  <a:gd name="T17" fmla="*/ 41 w 4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8">
                    <a:moveTo>
                      <a:pt x="37" y="8"/>
                    </a:moveTo>
                    <a:cubicBezTo>
                      <a:pt x="32" y="5"/>
                      <a:pt x="28" y="3"/>
                      <a:pt x="23" y="0"/>
                    </a:cubicBezTo>
                    <a:cubicBezTo>
                      <a:pt x="20" y="1"/>
                      <a:pt x="0" y="8"/>
                      <a:pt x="19" y="3"/>
                    </a:cubicBezTo>
                    <a:cubicBezTo>
                      <a:pt x="31" y="6"/>
                      <a:pt x="29" y="6"/>
                      <a:pt x="40" y="6"/>
                    </a:cubicBezTo>
                    <a:cubicBezTo>
                      <a:pt x="41" y="6"/>
                      <a:pt x="38" y="7"/>
                      <a:pt x="37" y="8"/>
                    </a:cubicBezTo>
                    <a:close/>
                  </a:path>
                </a:pathLst>
              </a:custGeom>
              <a:solidFill>
                <a:srgbClr val="6F5B4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19" name="Freeform 344"/>
              <p:cNvSpPr>
                <a:spLocks/>
              </p:cNvSpPr>
              <p:nvPr/>
            </p:nvSpPr>
            <p:spPr bwMode="auto">
              <a:xfrm>
                <a:off x="629" y="1953"/>
                <a:ext cx="23" cy="12"/>
              </a:xfrm>
              <a:custGeom>
                <a:avLst/>
                <a:gdLst>
                  <a:gd name="T0" fmla="*/ 0 w 23"/>
                  <a:gd name="T1" fmla="*/ 5 h 11"/>
                  <a:gd name="T2" fmla="*/ 23 w 23"/>
                  <a:gd name="T3" fmla="*/ 7 h 11"/>
                  <a:gd name="T4" fmla="*/ 9 w 23"/>
                  <a:gd name="T5" fmla="*/ 5 h 11"/>
                  <a:gd name="T6" fmla="*/ 0 w 23"/>
                  <a:gd name="T7" fmla="*/ 5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5"/>
                    </a:moveTo>
                    <a:cubicBezTo>
                      <a:pt x="8" y="0"/>
                      <a:pt x="15" y="3"/>
                      <a:pt x="23" y="7"/>
                    </a:cubicBezTo>
                    <a:cubicBezTo>
                      <a:pt x="16" y="11"/>
                      <a:pt x="16" y="8"/>
                      <a:pt x="9" y="5"/>
                    </a:cubicBezTo>
                    <a:cubicBezTo>
                      <a:pt x="6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6F5B4D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20" name="Freeform 345"/>
              <p:cNvSpPr>
                <a:spLocks/>
              </p:cNvSpPr>
              <p:nvPr/>
            </p:nvSpPr>
            <p:spPr bwMode="auto">
              <a:xfrm>
                <a:off x="625" y="2754"/>
                <a:ext cx="99" cy="77"/>
              </a:xfrm>
              <a:custGeom>
                <a:avLst/>
                <a:gdLst>
                  <a:gd name="T0" fmla="*/ 4 w 99"/>
                  <a:gd name="T1" fmla="*/ 11 h 77"/>
                  <a:gd name="T2" fmla="*/ 19 w 99"/>
                  <a:gd name="T3" fmla="*/ 33 h 77"/>
                  <a:gd name="T4" fmla="*/ 34 w 99"/>
                  <a:gd name="T5" fmla="*/ 59 h 77"/>
                  <a:gd name="T6" fmla="*/ 55 w 99"/>
                  <a:gd name="T7" fmla="*/ 75 h 77"/>
                  <a:gd name="T8" fmla="*/ 90 w 99"/>
                  <a:gd name="T9" fmla="*/ 69 h 77"/>
                  <a:gd name="T10" fmla="*/ 99 w 99"/>
                  <a:gd name="T11" fmla="*/ 50 h 77"/>
                  <a:gd name="T12" fmla="*/ 73 w 99"/>
                  <a:gd name="T13" fmla="*/ 17 h 77"/>
                  <a:gd name="T14" fmla="*/ 58 w 99"/>
                  <a:gd name="T15" fmla="*/ 12 h 77"/>
                  <a:gd name="T16" fmla="*/ 43 w 99"/>
                  <a:gd name="T17" fmla="*/ 18 h 77"/>
                  <a:gd name="T18" fmla="*/ 19 w 99"/>
                  <a:gd name="T19" fmla="*/ 17 h 77"/>
                  <a:gd name="T20" fmla="*/ 4 w 99"/>
                  <a:gd name="T21" fmla="*/ 11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77"/>
                  <a:gd name="T35" fmla="*/ 99 w 99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77">
                    <a:moveTo>
                      <a:pt x="4" y="11"/>
                    </a:moveTo>
                    <a:cubicBezTo>
                      <a:pt x="9" y="21"/>
                      <a:pt x="0" y="30"/>
                      <a:pt x="19" y="33"/>
                    </a:cubicBezTo>
                    <a:cubicBezTo>
                      <a:pt x="24" y="42"/>
                      <a:pt x="25" y="52"/>
                      <a:pt x="34" y="59"/>
                    </a:cubicBezTo>
                    <a:cubicBezTo>
                      <a:pt x="38" y="68"/>
                      <a:pt x="45" y="74"/>
                      <a:pt x="55" y="75"/>
                    </a:cubicBezTo>
                    <a:cubicBezTo>
                      <a:pt x="78" y="74"/>
                      <a:pt x="77" y="77"/>
                      <a:pt x="90" y="69"/>
                    </a:cubicBezTo>
                    <a:cubicBezTo>
                      <a:pt x="95" y="63"/>
                      <a:pt x="96" y="57"/>
                      <a:pt x="99" y="50"/>
                    </a:cubicBezTo>
                    <a:cubicBezTo>
                      <a:pt x="96" y="33"/>
                      <a:pt x="87" y="25"/>
                      <a:pt x="73" y="17"/>
                    </a:cubicBezTo>
                    <a:cubicBezTo>
                      <a:pt x="71" y="0"/>
                      <a:pt x="68" y="10"/>
                      <a:pt x="58" y="12"/>
                    </a:cubicBezTo>
                    <a:cubicBezTo>
                      <a:pt x="53" y="16"/>
                      <a:pt x="49" y="17"/>
                      <a:pt x="43" y="18"/>
                    </a:cubicBezTo>
                    <a:cubicBezTo>
                      <a:pt x="35" y="22"/>
                      <a:pt x="27" y="19"/>
                      <a:pt x="19" y="17"/>
                    </a:cubicBezTo>
                    <a:cubicBezTo>
                      <a:pt x="14" y="15"/>
                      <a:pt x="9" y="13"/>
                      <a:pt x="4" y="11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21" name="Freeform 346"/>
              <p:cNvSpPr>
                <a:spLocks/>
              </p:cNvSpPr>
              <p:nvPr/>
            </p:nvSpPr>
            <p:spPr bwMode="auto">
              <a:xfrm>
                <a:off x="567" y="1918"/>
                <a:ext cx="18" cy="37"/>
              </a:xfrm>
              <a:custGeom>
                <a:avLst/>
                <a:gdLst>
                  <a:gd name="T0" fmla="*/ 20 w 20"/>
                  <a:gd name="T1" fmla="*/ 9 h 38"/>
                  <a:gd name="T2" fmla="*/ 6 w 20"/>
                  <a:gd name="T3" fmla="*/ 0 h 38"/>
                  <a:gd name="T4" fmla="*/ 2 w 20"/>
                  <a:gd name="T5" fmla="*/ 17 h 38"/>
                  <a:gd name="T6" fmla="*/ 0 w 20"/>
                  <a:gd name="T7" fmla="*/ 33 h 38"/>
                  <a:gd name="T8" fmla="*/ 2 w 20"/>
                  <a:gd name="T9" fmla="*/ 38 h 38"/>
                  <a:gd name="T10" fmla="*/ 3 w 20"/>
                  <a:gd name="T11" fmla="*/ 33 h 38"/>
                  <a:gd name="T12" fmla="*/ 8 w 20"/>
                  <a:gd name="T13" fmla="*/ 24 h 38"/>
                  <a:gd name="T14" fmla="*/ 20 w 20"/>
                  <a:gd name="T15" fmla="*/ 9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38"/>
                  <a:gd name="T26" fmla="*/ 20 w 20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38">
                    <a:moveTo>
                      <a:pt x="20" y="9"/>
                    </a:moveTo>
                    <a:cubicBezTo>
                      <a:pt x="11" y="12"/>
                      <a:pt x="9" y="8"/>
                      <a:pt x="6" y="0"/>
                    </a:cubicBezTo>
                    <a:cubicBezTo>
                      <a:pt x="2" y="7"/>
                      <a:pt x="6" y="10"/>
                      <a:pt x="2" y="17"/>
                    </a:cubicBezTo>
                    <a:cubicBezTo>
                      <a:pt x="0" y="24"/>
                      <a:pt x="3" y="27"/>
                      <a:pt x="0" y="33"/>
                    </a:cubicBezTo>
                    <a:cubicBezTo>
                      <a:pt x="1" y="35"/>
                      <a:pt x="0" y="38"/>
                      <a:pt x="2" y="38"/>
                    </a:cubicBezTo>
                    <a:cubicBezTo>
                      <a:pt x="4" y="38"/>
                      <a:pt x="2" y="35"/>
                      <a:pt x="3" y="33"/>
                    </a:cubicBezTo>
                    <a:cubicBezTo>
                      <a:pt x="4" y="30"/>
                      <a:pt x="7" y="27"/>
                      <a:pt x="8" y="24"/>
                    </a:cubicBezTo>
                    <a:cubicBezTo>
                      <a:pt x="11" y="18"/>
                      <a:pt x="20" y="14"/>
                      <a:pt x="20" y="9"/>
                    </a:cubicBezTo>
                    <a:close/>
                  </a:path>
                </a:pathLst>
              </a:custGeom>
              <a:solidFill>
                <a:srgbClr val="A69990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22" name="Freeform 347"/>
              <p:cNvSpPr>
                <a:spLocks/>
              </p:cNvSpPr>
              <p:nvPr/>
            </p:nvSpPr>
            <p:spPr bwMode="auto">
              <a:xfrm>
                <a:off x="652" y="1933"/>
                <a:ext cx="23" cy="47"/>
              </a:xfrm>
              <a:custGeom>
                <a:avLst/>
                <a:gdLst>
                  <a:gd name="T0" fmla="*/ 0 w 21"/>
                  <a:gd name="T1" fmla="*/ 0 h 49"/>
                  <a:gd name="T2" fmla="*/ 14 w 21"/>
                  <a:gd name="T3" fmla="*/ 5 h 49"/>
                  <a:gd name="T4" fmla="*/ 18 w 21"/>
                  <a:gd name="T5" fmla="*/ 12 h 49"/>
                  <a:gd name="T6" fmla="*/ 12 w 21"/>
                  <a:gd name="T7" fmla="*/ 33 h 49"/>
                  <a:gd name="T8" fmla="*/ 11 w 21"/>
                  <a:gd name="T9" fmla="*/ 18 h 49"/>
                  <a:gd name="T10" fmla="*/ 0 w 2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9"/>
                  <a:gd name="T20" fmla="*/ 21 w 2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9">
                    <a:moveTo>
                      <a:pt x="0" y="0"/>
                    </a:moveTo>
                    <a:cubicBezTo>
                      <a:pt x="6" y="3"/>
                      <a:pt x="7" y="6"/>
                      <a:pt x="14" y="5"/>
                    </a:cubicBezTo>
                    <a:cubicBezTo>
                      <a:pt x="21" y="1"/>
                      <a:pt x="20" y="7"/>
                      <a:pt x="18" y="12"/>
                    </a:cubicBezTo>
                    <a:cubicBezTo>
                      <a:pt x="17" y="19"/>
                      <a:pt x="15" y="27"/>
                      <a:pt x="12" y="33"/>
                    </a:cubicBezTo>
                    <a:cubicBezTo>
                      <a:pt x="9" y="49"/>
                      <a:pt x="13" y="23"/>
                      <a:pt x="11" y="18"/>
                    </a:cubicBezTo>
                    <a:cubicBezTo>
                      <a:pt x="8" y="12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rgbClr val="A69990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23" name="Freeform 348"/>
              <p:cNvSpPr>
                <a:spLocks/>
              </p:cNvSpPr>
              <p:nvPr/>
            </p:nvSpPr>
            <p:spPr bwMode="auto">
              <a:xfrm>
                <a:off x="459" y="2789"/>
                <a:ext cx="58" cy="22"/>
              </a:xfrm>
              <a:custGeom>
                <a:avLst/>
                <a:gdLst>
                  <a:gd name="T0" fmla="*/ 49 w 58"/>
                  <a:gd name="T1" fmla="*/ 9 h 21"/>
                  <a:gd name="T2" fmla="*/ 24 w 58"/>
                  <a:gd name="T3" fmla="*/ 21 h 21"/>
                  <a:gd name="T4" fmla="*/ 4 w 58"/>
                  <a:gd name="T5" fmla="*/ 15 h 21"/>
                  <a:gd name="T6" fmla="*/ 1 w 58"/>
                  <a:gd name="T7" fmla="*/ 1 h 21"/>
                  <a:gd name="T8" fmla="*/ 13 w 58"/>
                  <a:gd name="T9" fmla="*/ 9 h 21"/>
                  <a:gd name="T10" fmla="*/ 51 w 58"/>
                  <a:gd name="T11" fmla="*/ 3 h 21"/>
                  <a:gd name="T12" fmla="*/ 55 w 58"/>
                  <a:gd name="T13" fmla="*/ 1 h 21"/>
                  <a:gd name="T14" fmla="*/ 46 w 58"/>
                  <a:gd name="T15" fmla="*/ 13 h 21"/>
                  <a:gd name="T16" fmla="*/ 49 w 58"/>
                  <a:gd name="T17" fmla="*/ 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1"/>
                  <a:gd name="T29" fmla="*/ 58 w 5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1">
                    <a:moveTo>
                      <a:pt x="49" y="9"/>
                    </a:moveTo>
                    <a:cubicBezTo>
                      <a:pt x="42" y="18"/>
                      <a:pt x="34" y="18"/>
                      <a:pt x="24" y="21"/>
                    </a:cubicBezTo>
                    <a:cubicBezTo>
                      <a:pt x="17" y="19"/>
                      <a:pt x="11" y="16"/>
                      <a:pt x="4" y="15"/>
                    </a:cubicBezTo>
                    <a:cubicBezTo>
                      <a:pt x="3" y="9"/>
                      <a:pt x="0" y="8"/>
                      <a:pt x="1" y="1"/>
                    </a:cubicBezTo>
                    <a:cubicBezTo>
                      <a:pt x="5" y="7"/>
                      <a:pt x="7" y="6"/>
                      <a:pt x="13" y="9"/>
                    </a:cubicBezTo>
                    <a:cubicBezTo>
                      <a:pt x="29" y="8"/>
                      <a:pt x="37" y="6"/>
                      <a:pt x="51" y="3"/>
                    </a:cubicBezTo>
                    <a:cubicBezTo>
                      <a:pt x="52" y="2"/>
                      <a:pt x="54" y="0"/>
                      <a:pt x="55" y="1"/>
                    </a:cubicBezTo>
                    <a:cubicBezTo>
                      <a:pt x="58" y="4"/>
                      <a:pt x="49" y="14"/>
                      <a:pt x="46" y="13"/>
                    </a:cubicBezTo>
                    <a:cubicBezTo>
                      <a:pt x="45" y="12"/>
                      <a:pt x="48" y="10"/>
                      <a:pt x="4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024" name="Freeform 349"/>
              <p:cNvSpPr>
                <a:spLocks/>
              </p:cNvSpPr>
              <p:nvPr/>
            </p:nvSpPr>
            <p:spPr bwMode="auto">
              <a:xfrm>
                <a:off x="662" y="2789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17 w 53"/>
                  <a:gd name="T3" fmla="*/ 26 h 27"/>
                  <a:gd name="T4" fmla="*/ 47 w 53"/>
                  <a:gd name="T5" fmla="*/ 20 h 27"/>
                  <a:gd name="T6" fmla="*/ 53 w 53"/>
                  <a:gd name="T7" fmla="*/ 7 h 27"/>
                  <a:gd name="T8" fmla="*/ 51 w 53"/>
                  <a:gd name="T9" fmla="*/ 1 h 27"/>
                  <a:gd name="T10" fmla="*/ 44 w 53"/>
                  <a:gd name="T11" fmla="*/ 8 h 27"/>
                  <a:gd name="T12" fmla="*/ 29 w 53"/>
                  <a:gd name="T13" fmla="*/ 14 h 27"/>
                  <a:gd name="T14" fmla="*/ 0 w 53"/>
                  <a:gd name="T15" fmla="*/ 8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27"/>
                  <a:gd name="T26" fmla="*/ 53 w 53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27">
                    <a:moveTo>
                      <a:pt x="0" y="8"/>
                    </a:moveTo>
                    <a:cubicBezTo>
                      <a:pt x="4" y="18"/>
                      <a:pt x="5" y="24"/>
                      <a:pt x="17" y="26"/>
                    </a:cubicBezTo>
                    <a:cubicBezTo>
                      <a:pt x="36" y="25"/>
                      <a:pt x="35" y="27"/>
                      <a:pt x="47" y="20"/>
                    </a:cubicBezTo>
                    <a:cubicBezTo>
                      <a:pt x="50" y="16"/>
                      <a:pt x="51" y="12"/>
                      <a:pt x="53" y="7"/>
                    </a:cubicBezTo>
                    <a:cubicBezTo>
                      <a:pt x="52" y="5"/>
                      <a:pt x="53" y="2"/>
                      <a:pt x="51" y="1"/>
                    </a:cubicBezTo>
                    <a:cubicBezTo>
                      <a:pt x="49" y="0"/>
                      <a:pt x="45" y="8"/>
                      <a:pt x="44" y="8"/>
                    </a:cubicBezTo>
                    <a:cubicBezTo>
                      <a:pt x="40" y="11"/>
                      <a:pt x="34" y="13"/>
                      <a:pt x="29" y="14"/>
                    </a:cubicBezTo>
                    <a:cubicBezTo>
                      <a:pt x="29" y="14"/>
                      <a:pt x="0" y="14"/>
                      <a:pt x="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67" name="Text Box 2330"/>
          <p:cNvSpPr txBox="1">
            <a:spLocks noChangeArrowheads="1"/>
          </p:cNvSpPr>
          <p:nvPr/>
        </p:nvSpPr>
        <p:spPr bwMode="gray">
          <a:xfrm>
            <a:off x="4947552" y="3087688"/>
            <a:ext cx="767448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/>
              <a:t>FRONT OFFICE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9850" name="Group 3644"/>
          <p:cNvGrpSpPr>
            <a:grpSpLocks/>
          </p:cNvGrpSpPr>
          <p:nvPr/>
        </p:nvGrpSpPr>
        <p:grpSpPr bwMode="auto">
          <a:xfrm>
            <a:off x="1639888" y="3806825"/>
            <a:ext cx="1979612" cy="923925"/>
            <a:chOff x="171" y="792"/>
            <a:chExt cx="1763" cy="657"/>
          </a:xfrm>
        </p:grpSpPr>
        <p:sp>
          <p:nvSpPr>
            <p:cNvPr id="15841" name="Oval 3645"/>
            <p:cNvSpPr>
              <a:spLocks noChangeArrowheads="1"/>
            </p:cNvSpPr>
            <p:nvPr/>
          </p:nvSpPr>
          <p:spPr bwMode="auto">
            <a:xfrm>
              <a:off x="171" y="800"/>
              <a:ext cx="1763" cy="649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42" name="Oval 3646"/>
            <p:cNvSpPr>
              <a:spLocks noChangeArrowheads="1"/>
            </p:cNvSpPr>
            <p:nvPr/>
          </p:nvSpPr>
          <p:spPr bwMode="auto">
            <a:xfrm>
              <a:off x="440" y="818"/>
              <a:ext cx="1177" cy="434"/>
            </a:xfrm>
            <a:prstGeom prst="ellipse">
              <a:avLst/>
            </a:prstGeom>
            <a:gradFill rotWithShape="1">
              <a:gsLst>
                <a:gs pos="0">
                  <a:srgbClr val="CFB057"/>
                </a:gs>
                <a:gs pos="50000">
                  <a:srgbClr val="E9CB75"/>
                </a:gs>
                <a:gs pos="100000">
                  <a:srgbClr val="CFB05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43" name="Oval 3647"/>
            <p:cNvSpPr>
              <a:spLocks noChangeArrowheads="1"/>
            </p:cNvSpPr>
            <p:nvPr/>
          </p:nvSpPr>
          <p:spPr bwMode="auto">
            <a:xfrm>
              <a:off x="440" y="792"/>
              <a:ext cx="1177" cy="434"/>
            </a:xfrm>
            <a:prstGeom prst="ellipse">
              <a:avLst/>
            </a:prstGeom>
            <a:gradFill rotWithShape="1">
              <a:gsLst>
                <a:gs pos="0">
                  <a:srgbClr val="F1DE8F"/>
                </a:gs>
                <a:gs pos="50000">
                  <a:srgbClr val="F8ECB8"/>
                </a:gs>
                <a:gs pos="100000">
                  <a:srgbClr val="F1DE8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9851" name="Group 898"/>
          <p:cNvGrpSpPr>
            <a:grpSpLocks/>
          </p:cNvGrpSpPr>
          <p:nvPr/>
        </p:nvGrpSpPr>
        <p:grpSpPr bwMode="auto">
          <a:xfrm>
            <a:off x="2106613" y="3432175"/>
            <a:ext cx="949325" cy="877888"/>
            <a:chOff x="2663" y="1785"/>
            <a:chExt cx="966" cy="760"/>
          </a:xfrm>
        </p:grpSpPr>
        <p:sp>
          <p:nvSpPr>
            <p:cNvPr id="14519" name="Freeform 899"/>
            <p:cNvSpPr>
              <a:spLocks/>
            </p:cNvSpPr>
            <p:nvPr/>
          </p:nvSpPr>
          <p:spPr bwMode="gray">
            <a:xfrm>
              <a:off x="2664" y="2124"/>
              <a:ext cx="600" cy="344"/>
            </a:xfrm>
            <a:custGeom>
              <a:avLst/>
              <a:gdLst>
                <a:gd name="T0" fmla="*/ 0 w 600"/>
                <a:gd name="T1" fmla="*/ 317 h 344"/>
                <a:gd name="T2" fmla="*/ 532 w 600"/>
                <a:gd name="T3" fmla="*/ 0 h 344"/>
                <a:gd name="T4" fmla="*/ 600 w 600"/>
                <a:gd name="T5" fmla="*/ 24 h 344"/>
                <a:gd name="T6" fmla="*/ 69 w 600"/>
                <a:gd name="T7" fmla="*/ 344 h 344"/>
                <a:gd name="T8" fmla="*/ 0 w 600"/>
                <a:gd name="T9" fmla="*/ 317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344"/>
                <a:gd name="T17" fmla="*/ 600 w 60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344">
                  <a:moveTo>
                    <a:pt x="0" y="317"/>
                  </a:moveTo>
                  <a:lnTo>
                    <a:pt x="532" y="0"/>
                  </a:lnTo>
                  <a:lnTo>
                    <a:pt x="600" y="24"/>
                  </a:lnTo>
                  <a:lnTo>
                    <a:pt x="69" y="344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0" name="Freeform 900"/>
            <p:cNvSpPr>
              <a:spLocks/>
            </p:cNvSpPr>
            <p:nvPr/>
          </p:nvSpPr>
          <p:spPr bwMode="gray">
            <a:xfrm>
              <a:off x="2878" y="1980"/>
              <a:ext cx="74" cy="364"/>
            </a:xfrm>
            <a:custGeom>
              <a:avLst/>
              <a:gdLst>
                <a:gd name="T0" fmla="*/ 0 w 74"/>
                <a:gd name="T1" fmla="*/ 293 h 378"/>
                <a:gd name="T2" fmla="*/ 4 w 74"/>
                <a:gd name="T3" fmla="*/ 0 h 378"/>
                <a:gd name="T4" fmla="*/ 74 w 74"/>
                <a:gd name="T5" fmla="*/ 23 h 378"/>
                <a:gd name="T6" fmla="*/ 68 w 74"/>
                <a:gd name="T7" fmla="*/ 313 h 378"/>
                <a:gd name="T8" fmla="*/ 0 w 74"/>
                <a:gd name="T9" fmla="*/ 293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78"/>
                <a:gd name="T17" fmla="*/ 74 w 74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78">
                  <a:moveTo>
                    <a:pt x="0" y="354"/>
                  </a:moveTo>
                  <a:lnTo>
                    <a:pt x="4" y="0"/>
                  </a:lnTo>
                  <a:lnTo>
                    <a:pt x="74" y="28"/>
                  </a:lnTo>
                  <a:lnTo>
                    <a:pt x="68" y="378"/>
                  </a:lnTo>
                  <a:lnTo>
                    <a:pt x="0" y="354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1" name="Freeform 901"/>
            <p:cNvSpPr>
              <a:spLocks/>
            </p:cNvSpPr>
            <p:nvPr/>
          </p:nvSpPr>
          <p:spPr bwMode="gray">
            <a:xfrm>
              <a:off x="3043" y="1895"/>
              <a:ext cx="74" cy="353"/>
            </a:xfrm>
            <a:custGeom>
              <a:avLst/>
              <a:gdLst>
                <a:gd name="T0" fmla="*/ 0 w 72"/>
                <a:gd name="T1" fmla="*/ 357 h 346"/>
                <a:gd name="T2" fmla="*/ 4 w 72"/>
                <a:gd name="T3" fmla="*/ 0 h 346"/>
                <a:gd name="T4" fmla="*/ 78 w 72"/>
                <a:gd name="T5" fmla="*/ 22 h 346"/>
                <a:gd name="T6" fmla="*/ 82 w 72"/>
                <a:gd name="T7" fmla="*/ 382 h 346"/>
                <a:gd name="T8" fmla="*/ 0 w 72"/>
                <a:gd name="T9" fmla="*/ 357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46"/>
                <a:gd name="T17" fmla="*/ 72 w 72"/>
                <a:gd name="T18" fmla="*/ 346 h 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46">
                  <a:moveTo>
                    <a:pt x="0" y="322"/>
                  </a:moveTo>
                  <a:lnTo>
                    <a:pt x="4" y="0"/>
                  </a:lnTo>
                  <a:lnTo>
                    <a:pt x="68" y="22"/>
                  </a:lnTo>
                  <a:lnTo>
                    <a:pt x="72" y="346"/>
                  </a:lnTo>
                  <a:lnTo>
                    <a:pt x="0" y="322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2" name="Freeform 902"/>
            <p:cNvSpPr>
              <a:spLocks/>
            </p:cNvSpPr>
            <p:nvPr/>
          </p:nvSpPr>
          <p:spPr bwMode="gray">
            <a:xfrm>
              <a:off x="3194" y="1805"/>
              <a:ext cx="72" cy="343"/>
            </a:xfrm>
            <a:custGeom>
              <a:avLst/>
              <a:gdLst>
                <a:gd name="T0" fmla="*/ 0 w 70"/>
                <a:gd name="T1" fmla="*/ 349 h 336"/>
                <a:gd name="T2" fmla="*/ 6 w 70"/>
                <a:gd name="T3" fmla="*/ 0 h 336"/>
                <a:gd name="T4" fmla="*/ 80 w 70"/>
                <a:gd name="T5" fmla="*/ 22 h 336"/>
                <a:gd name="T6" fmla="*/ 74 w 70"/>
                <a:gd name="T7" fmla="*/ 372 h 336"/>
                <a:gd name="T8" fmla="*/ 0 w 70"/>
                <a:gd name="T9" fmla="*/ 34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336"/>
                <a:gd name="T17" fmla="*/ 70 w 7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336">
                  <a:moveTo>
                    <a:pt x="0" y="314"/>
                  </a:moveTo>
                  <a:lnTo>
                    <a:pt x="6" y="0"/>
                  </a:lnTo>
                  <a:lnTo>
                    <a:pt x="70" y="22"/>
                  </a:lnTo>
                  <a:lnTo>
                    <a:pt x="64" y="336"/>
                  </a:lnTo>
                  <a:lnTo>
                    <a:pt x="0" y="314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3" name="Freeform 903"/>
            <p:cNvSpPr>
              <a:spLocks/>
            </p:cNvSpPr>
            <p:nvPr/>
          </p:nvSpPr>
          <p:spPr bwMode="gray">
            <a:xfrm>
              <a:off x="3162" y="2248"/>
              <a:ext cx="406" cy="244"/>
            </a:xfrm>
            <a:custGeom>
              <a:avLst/>
              <a:gdLst>
                <a:gd name="T0" fmla="*/ 0 w 406"/>
                <a:gd name="T1" fmla="*/ 218 h 244"/>
                <a:gd name="T2" fmla="*/ 336 w 406"/>
                <a:gd name="T3" fmla="*/ 0 h 244"/>
                <a:gd name="T4" fmla="*/ 406 w 406"/>
                <a:gd name="T5" fmla="*/ 18 h 244"/>
                <a:gd name="T6" fmla="*/ 78 w 406"/>
                <a:gd name="T7" fmla="*/ 244 h 244"/>
                <a:gd name="T8" fmla="*/ 0 w 406"/>
                <a:gd name="T9" fmla="*/ 218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244"/>
                <a:gd name="T17" fmla="*/ 406 w 406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244">
                  <a:moveTo>
                    <a:pt x="0" y="218"/>
                  </a:moveTo>
                  <a:lnTo>
                    <a:pt x="336" y="0"/>
                  </a:lnTo>
                  <a:lnTo>
                    <a:pt x="406" y="18"/>
                  </a:lnTo>
                  <a:lnTo>
                    <a:pt x="78" y="24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4" name="Freeform 904"/>
            <p:cNvSpPr>
              <a:spLocks/>
            </p:cNvSpPr>
            <p:nvPr/>
          </p:nvSpPr>
          <p:spPr bwMode="gray">
            <a:xfrm>
              <a:off x="3338" y="2012"/>
              <a:ext cx="84" cy="360"/>
            </a:xfrm>
            <a:custGeom>
              <a:avLst/>
              <a:gdLst>
                <a:gd name="T0" fmla="*/ 14 w 84"/>
                <a:gd name="T1" fmla="*/ 328 h 360"/>
                <a:gd name="T2" fmla="*/ 0 w 84"/>
                <a:gd name="T3" fmla="*/ 0 h 360"/>
                <a:gd name="T4" fmla="*/ 72 w 84"/>
                <a:gd name="T5" fmla="*/ 32 h 360"/>
                <a:gd name="T6" fmla="*/ 84 w 84"/>
                <a:gd name="T7" fmla="*/ 360 h 360"/>
                <a:gd name="T8" fmla="*/ 14 w 84"/>
                <a:gd name="T9" fmla="*/ 328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60"/>
                <a:gd name="T17" fmla="*/ 84 w 84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60">
                  <a:moveTo>
                    <a:pt x="14" y="328"/>
                  </a:moveTo>
                  <a:lnTo>
                    <a:pt x="0" y="0"/>
                  </a:lnTo>
                  <a:lnTo>
                    <a:pt x="72" y="32"/>
                  </a:lnTo>
                  <a:lnTo>
                    <a:pt x="84" y="360"/>
                  </a:lnTo>
                  <a:lnTo>
                    <a:pt x="14" y="328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5" name="Freeform 905"/>
            <p:cNvSpPr>
              <a:spLocks/>
            </p:cNvSpPr>
            <p:nvPr/>
          </p:nvSpPr>
          <p:spPr bwMode="gray">
            <a:xfrm>
              <a:off x="3497" y="1927"/>
              <a:ext cx="68" cy="338"/>
            </a:xfrm>
            <a:custGeom>
              <a:avLst/>
              <a:gdLst>
                <a:gd name="T0" fmla="*/ 0 w 72"/>
                <a:gd name="T1" fmla="*/ 287 h 346"/>
                <a:gd name="T2" fmla="*/ 4 w 72"/>
                <a:gd name="T3" fmla="*/ 0 h 346"/>
                <a:gd name="T4" fmla="*/ 51 w 72"/>
                <a:gd name="T5" fmla="*/ 21 h 346"/>
                <a:gd name="T6" fmla="*/ 54 w 72"/>
                <a:gd name="T7" fmla="*/ 308 h 346"/>
                <a:gd name="T8" fmla="*/ 0 w 72"/>
                <a:gd name="T9" fmla="*/ 287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46"/>
                <a:gd name="T17" fmla="*/ 72 w 72"/>
                <a:gd name="T18" fmla="*/ 346 h 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46">
                  <a:moveTo>
                    <a:pt x="0" y="322"/>
                  </a:moveTo>
                  <a:lnTo>
                    <a:pt x="4" y="0"/>
                  </a:lnTo>
                  <a:lnTo>
                    <a:pt x="68" y="22"/>
                  </a:lnTo>
                  <a:lnTo>
                    <a:pt x="72" y="346"/>
                  </a:lnTo>
                  <a:lnTo>
                    <a:pt x="0" y="322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26" name="Line 906"/>
            <p:cNvSpPr>
              <a:spLocks noChangeShapeType="1"/>
            </p:cNvSpPr>
            <p:nvPr/>
          </p:nvSpPr>
          <p:spPr bwMode="gray">
            <a:xfrm>
              <a:off x="3363" y="2232"/>
              <a:ext cx="61" cy="2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852" name="Group 907"/>
            <p:cNvGrpSpPr>
              <a:grpSpLocks/>
            </p:cNvGrpSpPr>
            <p:nvPr/>
          </p:nvGrpSpPr>
          <p:grpSpPr bwMode="auto">
            <a:xfrm rot="-223463">
              <a:off x="3049" y="1992"/>
              <a:ext cx="270" cy="286"/>
              <a:chOff x="2354" y="1608"/>
              <a:chExt cx="756" cy="815"/>
            </a:xfrm>
          </p:grpSpPr>
          <p:sp>
            <p:nvSpPr>
              <p:cNvPr id="15830" name="Freeform 908"/>
              <p:cNvSpPr>
                <a:spLocks/>
              </p:cNvSpPr>
              <p:nvPr/>
            </p:nvSpPr>
            <p:spPr bwMode="auto">
              <a:xfrm>
                <a:off x="2458" y="1749"/>
                <a:ext cx="516" cy="643"/>
              </a:xfrm>
              <a:custGeom>
                <a:avLst/>
                <a:gdLst>
                  <a:gd name="T0" fmla="*/ 0 w 355"/>
                  <a:gd name="T1" fmla="*/ 20846 h 186"/>
                  <a:gd name="T2" fmla="*/ 74 w 355"/>
                  <a:gd name="T3" fmla="*/ 21855 h 186"/>
                  <a:gd name="T4" fmla="*/ 121 w 355"/>
                  <a:gd name="T5" fmla="*/ 19795 h 186"/>
                  <a:gd name="T6" fmla="*/ 686 w 355"/>
                  <a:gd name="T7" fmla="*/ 26626 h 186"/>
                  <a:gd name="T8" fmla="*/ 705 w 355"/>
                  <a:gd name="T9" fmla="*/ 29360 h 186"/>
                  <a:gd name="T10" fmla="*/ 815 w 355"/>
                  <a:gd name="T11" fmla="*/ 31773 h 186"/>
                  <a:gd name="T12" fmla="*/ 1913 w 355"/>
                  <a:gd name="T13" fmla="*/ 14499 h 186"/>
                  <a:gd name="T14" fmla="*/ 1929 w 355"/>
                  <a:gd name="T15" fmla="*/ 9555 h 186"/>
                  <a:gd name="T16" fmla="*/ 1041 w 355"/>
                  <a:gd name="T17" fmla="*/ 0 h 186"/>
                  <a:gd name="T18" fmla="*/ 0 w 355"/>
                  <a:gd name="T19" fmla="*/ 15024 h 186"/>
                  <a:gd name="T20" fmla="*/ 0 w 355"/>
                  <a:gd name="T21" fmla="*/ 20846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1" name="Freeform 909"/>
              <p:cNvSpPr>
                <a:spLocks/>
              </p:cNvSpPr>
              <p:nvPr/>
            </p:nvSpPr>
            <p:spPr bwMode="auto">
              <a:xfrm>
                <a:off x="2526" y="1780"/>
                <a:ext cx="516" cy="643"/>
              </a:xfrm>
              <a:custGeom>
                <a:avLst/>
                <a:gdLst>
                  <a:gd name="T0" fmla="*/ 100 w 206"/>
                  <a:gd name="T1" fmla="*/ 93072 h 130"/>
                  <a:gd name="T2" fmla="*/ 0 w 206"/>
                  <a:gd name="T3" fmla="*/ 70146 h 130"/>
                  <a:gd name="T4" fmla="*/ 9739 w 206"/>
                  <a:gd name="T5" fmla="*/ 0 h 130"/>
                  <a:gd name="T6" fmla="*/ 9496 w 206"/>
                  <a:gd name="T7" fmla="*/ 23697 h 130"/>
                  <a:gd name="T8" fmla="*/ 100 w 206"/>
                  <a:gd name="T9" fmla="*/ 9307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2" name="Freeform 910"/>
              <p:cNvSpPr>
                <a:spLocks/>
              </p:cNvSpPr>
              <p:nvPr/>
            </p:nvSpPr>
            <p:spPr bwMode="auto">
              <a:xfrm>
                <a:off x="2458" y="1733"/>
                <a:ext cx="516" cy="643"/>
              </a:xfrm>
              <a:custGeom>
                <a:avLst/>
                <a:gdLst>
                  <a:gd name="T0" fmla="*/ 0 w 356"/>
                  <a:gd name="T1" fmla="*/ 30172 h 158"/>
                  <a:gd name="T2" fmla="*/ 809 w 356"/>
                  <a:gd name="T3" fmla="*/ 51786 h 158"/>
                  <a:gd name="T4" fmla="*/ 1894 w 356"/>
                  <a:gd name="T5" fmla="*/ 18964 h 158"/>
                  <a:gd name="T6" fmla="*/ 1042 w 356"/>
                  <a:gd name="T7" fmla="*/ 0 h 158"/>
                  <a:gd name="T8" fmla="*/ 0 w 356"/>
                  <a:gd name="T9" fmla="*/ 30172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3" name="Freeform 911"/>
              <p:cNvSpPr>
                <a:spLocks/>
              </p:cNvSpPr>
              <p:nvPr/>
            </p:nvSpPr>
            <p:spPr bwMode="auto">
              <a:xfrm>
                <a:off x="2449" y="1702"/>
                <a:ext cx="584" cy="643"/>
              </a:xfrm>
              <a:custGeom>
                <a:avLst/>
                <a:gdLst>
                  <a:gd name="T0" fmla="*/ 0 w 316"/>
                  <a:gd name="T1" fmla="*/ 16010 h 208"/>
                  <a:gd name="T2" fmla="*/ 841 w 316"/>
                  <a:gd name="T3" fmla="*/ 22514 h 208"/>
                  <a:gd name="T4" fmla="*/ 1735 w 316"/>
                  <a:gd name="T5" fmla="*/ 15376 h 208"/>
                  <a:gd name="T6" fmla="*/ 1719 w 316"/>
                  <a:gd name="T7" fmla="*/ 13117 h 208"/>
                  <a:gd name="T8" fmla="*/ 1924 w 316"/>
                  <a:gd name="T9" fmla="*/ 11701 h 208"/>
                  <a:gd name="T10" fmla="*/ 1861 w 316"/>
                  <a:gd name="T11" fmla="*/ 1747 h 208"/>
                  <a:gd name="T12" fmla="*/ 1460 w 316"/>
                  <a:gd name="T13" fmla="*/ 0 h 208"/>
                  <a:gd name="T14" fmla="*/ 1148 w 316"/>
                  <a:gd name="T15" fmla="*/ 1747 h 208"/>
                  <a:gd name="T16" fmla="*/ 1022 w 316"/>
                  <a:gd name="T17" fmla="*/ 451 h 208"/>
                  <a:gd name="T18" fmla="*/ 521 w 316"/>
                  <a:gd name="T19" fmla="*/ 2603 h 208"/>
                  <a:gd name="T20" fmla="*/ 514 w 316"/>
                  <a:gd name="T21" fmla="*/ 4006 h 208"/>
                  <a:gd name="T22" fmla="*/ 52 w 316"/>
                  <a:gd name="T23" fmla="*/ 9098 h 208"/>
                  <a:gd name="T24" fmla="*/ 0 w 316"/>
                  <a:gd name="T25" fmla="*/ 16010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4" name="Freeform 912"/>
              <p:cNvSpPr>
                <a:spLocks/>
              </p:cNvSpPr>
              <p:nvPr/>
            </p:nvSpPr>
            <p:spPr bwMode="auto">
              <a:xfrm>
                <a:off x="2526" y="1710"/>
                <a:ext cx="584" cy="642"/>
              </a:xfrm>
              <a:custGeom>
                <a:avLst/>
                <a:gdLst>
                  <a:gd name="T0" fmla="*/ 51430 w 61"/>
                  <a:gd name="T1" fmla="*/ 0 h 112"/>
                  <a:gd name="T2" fmla="*/ 42747 w 61"/>
                  <a:gd name="T3" fmla="*/ 6420 h 112"/>
                  <a:gd name="T4" fmla="*/ 0 w 61"/>
                  <a:gd name="T5" fmla="*/ 28265 h 112"/>
                  <a:gd name="T6" fmla="*/ 3475 w 61"/>
                  <a:gd name="T7" fmla="*/ 143951 h 112"/>
                  <a:gd name="T8" fmla="*/ 53163 w 61"/>
                  <a:gd name="T9" fmla="*/ 110441 h 112"/>
                  <a:gd name="T10" fmla="*/ 51430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5" name="Freeform 913"/>
              <p:cNvSpPr>
                <a:spLocks/>
              </p:cNvSpPr>
              <p:nvPr/>
            </p:nvSpPr>
            <p:spPr bwMode="auto">
              <a:xfrm>
                <a:off x="2458" y="1726"/>
                <a:ext cx="516" cy="642"/>
              </a:xfrm>
              <a:custGeom>
                <a:avLst/>
                <a:gdLst>
                  <a:gd name="T0" fmla="*/ 205131 w 74"/>
                  <a:gd name="T1" fmla="*/ 0 h 122"/>
                  <a:gd name="T2" fmla="*/ 0 w 74"/>
                  <a:gd name="T3" fmla="*/ 25533 h 122"/>
                  <a:gd name="T4" fmla="*/ 11261 w 74"/>
                  <a:gd name="T5" fmla="*/ 111366 h 122"/>
                  <a:gd name="T6" fmla="*/ 210786 w 74"/>
                  <a:gd name="T7" fmla="*/ 85833 h 122"/>
                  <a:gd name="T8" fmla="*/ 205131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6" name="Freeform 914"/>
              <p:cNvSpPr>
                <a:spLocks/>
              </p:cNvSpPr>
              <p:nvPr/>
            </p:nvSpPr>
            <p:spPr bwMode="auto">
              <a:xfrm>
                <a:off x="2354" y="1722"/>
                <a:ext cx="516" cy="642"/>
              </a:xfrm>
              <a:custGeom>
                <a:avLst/>
                <a:gdLst>
                  <a:gd name="T0" fmla="*/ 2986 w 136"/>
                  <a:gd name="T1" fmla="*/ 3040 h 147"/>
                  <a:gd name="T2" fmla="*/ 975 w 136"/>
                  <a:gd name="T3" fmla="*/ 6512 h 147"/>
                  <a:gd name="T4" fmla="*/ 0 w 136"/>
                  <a:gd name="T5" fmla="*/ 41193 h 147"/>
                  <a:gd name="T6" fmla="*/ 6461 w 136"/>
                  <a:gd name="T7" fmla="*/ 42861 h 147"/>
                  <a:gd name="T8" fmla="*/ 6951 w 136"/>
                  <a:gd name="T9" fmla="*/ 6512 h 147"/>
                  <a:gd name="T10" fmla="*/ 5001 w 136"/>
                  <a:gd name="T11" fmla="*/ 43700 h 147"/>
                  <a:gd name="T12" fmla="*/ 13412 w 136"/>
                  <a:gd name="T13" fmla="*/ 47167 h 147"/>
                  <a:gd name="T14" fmla="*/ 14452 w 136"/>
                  <a:gd name="T15" fmla="*/ 12617 h 147"/>
                  <a:gd name="T16" fmla="*/ 14452 w 136"/>
                  <a:gd name="T17" fmla="*/ 48111 h 147"/>
                  <a:gd name="T18" fmla="*/ 22374 w 136"/>
                  <a:gd name="T19" fmla="*/ 55050 h 147"/>
                  <a:gd name="T20" fmla="*/ 24874 w 136"/>
                  <a:gd name="T21" fmla="*/ 16067 h 147"/>
                  <a:gd name="T22" fmla="*/ 26399 w 136"/>
                  <a:gd name="T23" fmla="*/ 59357 h 147"/>
                  <a:gd name="T24" fmla="*/ 33836 w 136"/>
                  <a:gd name="T25" fmla="*/ 63663 h 147"/>
                  <a:gd name="T26" fmla="*/ 33350 w 136"/>
                  <a:gd name="T27" fmla="*/ 22064 h 147"/>
                  <a:gd name="T28" fmla="*/ 2986 w 136"/>
                  <a:gd name="T29" fmla="*/ 3040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7" name="Freeform 915"/>
              <p:cNvSpPr>
                <a:spLocks/>
              </p:cNvSpPr>
              <p:nvPr/>
            </p:nvSpPr>
            <p:spPr bwMode="auto">
              <a:xfrm>
                <a:off x="2386" y="1655"/>
                <a:ext cx="516" cy="643"/>
              </a:xfrm>
              <a:custGeom>
                <a:avLst/>
                <a:gdLst>
                  <a:gd name="T0" fmla="*/ 8692 w 188"/>
                  <a:gd name="T1" fmla="*/ 501297 h 74"/>
                  <a:gd name="T2" fmla="*/ 12988 w 188"/>
                  <a:gd name="T3" fmla="*/ 352338 h 74"/>
                  <a:gd name="T4" fmla="*/ 10507 w 188"/>
                  <a:gd name="T5" fmla="*/ 257217 h 74"/>
                  <a:gd name="T6" fmla="*/ 6082 w 188"/>
                  <a:gd name="T7" fmla="*/ 433469 h 74"/>
                  <a:gd name="T8" fmla="*/ 9812 w 188"/>
                  <a:gd name="T9" fmla="*/ 277906 h 74"/>
                  <a:gd name="T10" fmla="*/ 8289 w 188"/>
                  <a:gd name="T11" fmla="*/ 182786 h 74"/>
                  <a:gd name="T12" fmla="*/ 4133 w 188"/>
                  <a:gd name="T13" fmla="*/ 352338 h 74"/>
                  <a:gd name="T14" fmla="*/ 7949 w 188"/>
                  <a:gd name="T15" fmla="*/ 169561 h 74"/>
                  <a:gd name="T16" fmla="*/ 6425 w 188"/>
                  <a:gd name="T17" fmla="*/ 101733 h 74"/>
                  <a:gd name="T18" fmla="*/ 1172 w 188"/>
                  <a:gd name="T19" fmla="*/ 311812 h 74"/>
                  <a:gd name="T20" fmla="*/ 6296 w 188"/>
                  <a:gd name="T21" fmla="*/ 95121 h 74"/>
                  <a:gd name="T22" fmla="*/ 4825 w 188"/>
                  <a:gd name="T23" fmla="*/ 0 h 74"/>
                  <a:gd name="T24" fmla="*/ 0 w 188"/>
                  <a:gd name="T25" fmla="*/ 189398 h 74"/>
                  <a:gd name="T26" fmla="*/ 8692 w 188"/>
                  <a:gd name="T27" fmla="*/ 501297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B2D2C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8" name="Freeform 916"/>
              <p:cNvSpPr>
                <a:spLocks/>
              </p:cNvSpPr>
              <p:nvPr/>
            </p:nvSpPr>
            <p:spPr bwMode="auto">
              <a:xfrm>
                <a:off x="2463" y="1632"/>
                <a:ext cx="516" cy="642"/>
              </a:xfrm>
              <a:custGeom>
                <a:avLst/>
                <a:gdLst>
                  <a:gd name="T0" fmla="*/ 11783 w 194"/>
                  <a:gd name="T1" fmla="*/ 254850 h 82"/>
                  <a:gd name="T2" fmla="*/ 11174 w 194"/>
                  <a:gd name="T3" fmla="*/ 286309 h 82"/>
                  <a:gd name="T4" fmla="*/ 7716 w 194"/>
                  <a:gd name="T5" fmla="*/ 366778 h 82"/>
                  <a:gd name="T6" fmla="*/ 5389 w 194"/>
                  <a:gd name="T7" fmla="*/ 304480 h 82"/>
                  <a:gd name="T8" fmla="*/ 8807 w 194"/>
                  <a:gd name="T9" fmla="*/ 187660 h 82"/>
                  <a:gd name="T10" fmla="*/ 5030 w 194"/>
                  <a:gd name="T11" fmla="*/ 286309 h 82"/>
                  <a:gd name="T12" fmla="*/ 3168 w 194"/>
                  <a:gd name="T13" fmla="*/ 245761 h 82"/>
                  <a:gd name="T14" fmla="*/ 7354 w 194"/>
                  <a:gd name="T15" fmla="*/ 116202 h 82"/>
                  <a:gd name="T16" fmla="*/ 2782 w 194"/>
                  <a:gd name="T17" fmla="*/ 219118 h 82"/>
                  <a:gd name="T18" fmla="*/ 1043 w 194"/>
                  <a:gd name="T19" fmla="*/ 161017 h 82"/>
                  <a:gd name="T20" fmla="*/ 4548 w 194"/>
                  <a:gd name="T21" fmla="*/ 89559 h 82"/>
                  <a:gd name="T22" fmla="*/ 1811 w 194"/>
                  <a:gd name="T23" fmla="*/ 156750 h 82"/>
                  <a:gd name="T24" fmla="*/ 553 w 194"/>
                  <a:gd name="T25" fmla="*/ 134374 h 82"/>
                  <a:gd name="T26" fmla="*/ 4907 w 194"/>
                  <a:gd name="T27" fmla="*/ 0 h 82"/>
                  <a:gd name="T28" fmla="*/ 9961 w 194"/>
                  <a:gd name="T29" fmla="*/ 179188 h 82"/>
                  <a:gd name="T30" fmla="*/ 11783 w 194"/>
                  <a:gd name="T31" fmla="*/ 254850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39" name="Freeform 917"/>
              <p:cNvSpPr>
                <a:spLocks/>
              </p:cNvSpPr>
              <p:nvPr/>
            </p:nvSpPr>
            <p:spPr bwMode="auto">
              <a:xfrm>
                <a:off x="2540" y="1608"/>
                <a:ext cx="517" cy="643"/>
              </a:xfrm>
              <a:custGeom>
                <a:avLst/>
                <a:gdLst>
                  <a:gd name="T0" fmla="*/ 2547 w 108"/>
                  <a:gd name="T1" fmla="*/ 1172939 h 42"/>
                  <a:gd name="T2" fmla="*/ 21561 w 108"/>
                  <a:gd name="T3" fmla="*/ 0 h 42"/>
                  <a:gd name="T4" fmla="*/ 68622 w 108"/>
                  <a:gd name="T5" fmla="*/ 1497777 h 42"/>
                  <a:gd name="T6" fmla="*/ 35663 w 108"/>
                  <a:gd name="T7" fmla="*/ 2734051 h 42"/>
                  <a:gd name="T8" fmla="*/ 0 w 108"/>
                  <a:gd name="T9" fmla="*/ 1172939 h 42"/>
                  <a:gd name="T10" fmla="*/ 2547 w 108"/>
                  <a:gd name="T11" fmla="*/ 1172939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40" name="Freeform 918"/>
              <p:cNvSpPr>
                <a:spLocks/>
              </p:cNvSpPr>
              <p:nvPr/>
            </p:nvSpPr>
            <p:spPr bwMode="auto">
              <a:xfrm rot="304774">
                <a:off x="2571" y="1675"/>
                <a:ext cx="517" cy="642"/>
              </a:xfrm>
              <a:custGeom>
                <a:avLst/>
                <a:gdLst>
                  <a:gd name="T0" fmla="*/ 908313 w 46"/>
                  <a:gd name="T1" fmla="*/ 0 h 109"/>
                  <a:gd name="T2" fmla="*/ 888273 w 46"/>
                  <a:gd name="T3" fmla="*/ 24308 h 109"/>
                  <a:gd name="T4" fmla="*/ 964868 w 46"/>
                  <a:gd name="T5" fmla="*/ 130503 h 109"/>
                  <a:gd name="T6" fmla="*/ 404901 w 46"/>
                  <a:gd name="T7" fmla="*/ 149109 h 109"/>
                  <a:gd name="T8" fmla="*/ 251700 w 46"/>
                  <a:gd name="T9" fmla="*/ 47284 h 109"/>
                  <a:gd name="T10" fmla="*/ 0 w 46"/>
                  <a:gd name="T11" fmla="*/ 28678 h 109"/>
                  <a:gd name="T12" fmla="*/ 908313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3" name="Group 919"/>
            <p:cNvGrpSpPr>
              <a:grpSpLocks/>
            </p:cNvGrpSpPr>
            <p:nvPr/>
          </p:nvGrpSpPr>
          <p:grpSpPr bwMode="auto">
            <a:xfrm rot="-223463">
              <a:off x="2973" y="2038"/>
              <a:ext cx="271" cy="286"/>
              <a:chOff x="2349" y="1608"/>
              <a:chExt cx="762" cy="813"/>
            </a:xfrm>
          </p:grpSpPr>
          <p:sp>
            <p:nvSpPr>
              <p:cNvPr id="15819" name="Freeform 920"/>
              <p:cNvSpPr>
                <a:spLocks/>
              </p:cNvSpPr>
              <p:nvPr/>
            </p:nvSpPr>
            <p:spPr bwMode="auto">
              <a:xfrm>
                <a:off x="2445" y="1749"/>
                <a:ext cx="520" cy="641"/>
              </a:xfrm>
              <a:custGeom>
                <a:avLst/>
                <a:gdLst>
                  <a:gd name="T0" fmla="*/ 0 w 355"/>
                  <a:gd name="T1" fmla="*/ 20850 h 186"/>
                  <a:gd name="T2" fmla="*/ 75 w 355"/>
                  <a:gd name="T3" fmla="*/ 21846 h 186"/>
                  <a:gd name="T4" fmla="*/ 117 w 355"/>
                  <a:gd name="T5" fmla="*/ 19802 h 186"/>
                  <a:gd name="T6" fmla="*/ 683 w 355"/>
                  <a:gd name="T7" fmla="*/ 26619 h 186"/>
                  <a:gd name="T8" fmla="*/ 703 w 355"/>
                  <a:gd name="T9" fmla="*/ 29352 h 186"/>
                  <a:gd name="T10" fmla="*/ 813 w 355"/>
                  <a:gd name="T11" fmla="*/ 31761 h 186"/>
                  <a:gd name="T12" fmla="*/ 1907 w 355"/>
                  <a:gd name="T13" fmla="*/ 14488 h 186"/>
                  <a:gd name="T14" fmla="*/ 1925 w 355"/>
                  <a:gd name="T15" fmla="*/ 9550 h 186"/>
                  <a:gd name="T16" fmla="*/ 1039 w 355"/>
                  <a:gd name="T17" fmla="*/ 0 h 186"/>
                  <a:gd name="T18" fmla="*/ 0 w 355"/>
                  <a:gd name="T19" fmla="*/ 15012 h 186"/>
                  <a:gd name="T20" fmla="*/ 0 w 355"/>
                  <a:gd name="T21" fmla="*/ 20850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0" name="Freeform 921"/>
              <p:cNvSpPr>
                <a:spLocks/>
              </p:cNvSpPr>
              <p:nvPr/>
            </p:nvSpPr>
            <p:spPr bwMode="auto">
              <a:xfrm>
                <a:off x="2518" y="1780"/>
                <a:ext cx="520" cy="641"/>
              </a:xfrm>
              <a:custGeom>
                <a:avLst/>
                <a:gdLst>
                  <a:gd name="T0" fmla="*/ 101 w 206"/>
                  <a:gd name="T1" fmla="*/ 93044 h 130"/>
                  <a:gd name="T2" fmla="*/ 0 w 206"/>
                  <a:gd name="T3" fmla="*/ 70135 h 130"/>
                  <a:gd name="T4" fmla="*/ 9983 w 206"/>
                  <a:gd name="T5" fmla="*/ 0 h 130"/>
                  <a:gd name="T6" fmla="*/ 9739 w 206"/>
                  <a:gd name="T7" fmla="*/ 23682 h 130"/>
                  <a:gd name="T8" fmla="*/ 101 w 206"/>
                  <a:gd name="T9" fmla="*/ 9304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1" name="Freeform 922"/>
              <p:cNvSpPr>
                <a:spLocks/>
              </p:cNvSpPr>
              <p:nvPr/>
            </p:nvSpPr>
            <p:spPr bwMode="auto">
              <a:xfrm>
                <a:off x="2454" y="1729"/>
                <a:ext cx="520" cy="641"/>
              </a:xfrm>
              <a:custGeom>
                <a:avLst/>
                <a:gdLst>
                  <a:gd name="T0" fmla="*/ 0 w 356"/>
                  <a:gd name="T1" fmla="*/ 30237 h 158"/>
                  <a:gd name="T2" fmla="*/ 827 w 356"/>
                  <a:gd name="T3" fmla="*/ 51917 h 158"/>
                  <a:gd name="T4" fmla="*/ 1934 w 356"/>
                  <a:gd name="T5" fmla="*/ 19015 h 158"/>
                  <a:gd name="T6" fmla="*/ 1065 w 356"/>
                  <a:gd name="T7" fmla="*/ 0 h 158"/>
                  <a:gd name="T8" fmla="*/ 0 w 356"/>
                  <a:gd name="T9" fmla="*/ 30237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2" name="Freeform 923"/>
              <p:cNvSpPr>
                <a:spLocks/>
              </p:cNvSpPr>
              <p:nvPr/>
            </p:nvSpPr>
            <p:spPr bwMode="auto">
              <a:xfrm>
                <a:off x="2445" y="1698"/>
                <a:ext cx="588" cy="641"/>
              </a:xfrm>
              <a:custGeom>
                <a:avLst/>
                <a:gdLst>
                  <a:gd name="T0" fmla="*/ 0 w 316"/>
                  <a:gd name="T1" fmla="*/ 16222 h 208"/>
                  <a:gd name="T2" fmla="*/ 862 w 316"/>
                  <a:gd name="T3" fmla="*/ 22814 h 208"/>
                  <a:gd name="T4" fmla="*/ 1781 w 316"/>
                  <a:gd name="T5" fmla="*/ 15587 h 208"/>
                  <a:gd name="T6" fmla="*/ 1760 w 316"/>
                  <a:gd name="T7" fmla="*/ 13292 h 208"/>
                  <a:gd name="T8" fmla="*/ 1971 w 316"/>
                  <a:gd name="T9" fmla="*/ 11858 h 208"/>
                  <a:gd name="T10" fmla="*/ 1907 w 316"/>
                  <a:gd name="T11" fmla="*/ 1766 h 208"/>
                  <a:gd name="T12" fmla="*/ 1496 w 316"/>
                  <a:gd name="T13" fmla="*/ 0 h 208"/>
                  <a:gd name="T14" fmla="*/ 1176 w 316"/>
                  <a:gd name="T15" fmla="*/ 1766 h 208"/>
                  <a:gd name="T16" fmla="*/ 1048 w 316"/>
                  <a:gd name="T17" fmla="*/ 453 h 208"/>
                  <a:gd name="T18" fmla="*/ 532 w 316"/>
                  <a:gd name="T19" fmla="*/ 2638 h 208"/>
                  <a:gd name="T20" fmla="*/ 525 w 316"/>
                  <a:gd name="T21" fmla="*/ 4062 h 208"/>
                  <a:gd name="T22" fmla="*/ 52 w 316"/>
                  <a:gd name="T23" fmla="*/ 9221 h 208"/>
                  <a:gd name="T24" fmla="*/ 0 w 316"/>
                  <a:gd name="T25" fmla="*/ 16222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3" name="Freeform 924"/>
              <p:cNvSpPr>
                <a:spLocks/>
              </p:cNvSpPr>
              <p:nvPr/>
            </p:nvSpPr>
            <p:spPr bwMode="auto">
              <a:xfrm>
                <a:off x="2522" y="1702"/>
                <a:ext cx="589" cy="641"/>
              </a:xfrm>
              <a:custGeom>
                <a:avLst/>
                <a:gdLst>
                  <a:gd name="T0" fmla="*/ 52778 w 61"/>
                  <a:gd name="T1" fmla="*/ 0 h 112"/>
                  <a:gd name="T2" fmla="*/ 43856 w 61"/>
                  <a:gd name="T3" fmla="*/ 6490 h 112"/>
                  <a:gd name="T4" fmla="*/ 0 w 61"/>
                  <a:gd name="T5" fmla="*/ 28605 h 112"/>
                  <a:gd name="T6" fmla="*/ 3534 w 61"/>
                  <a:gd name="T7" fmla="*/ 145724 h 112"/>
                  <a:gd name="T8" fmla="*/ 54545 w 61"/>
                  <a:gd name="T9" fmla="*/ 111814 h 112"/>
                  <a:gd name="T10" fmla="*/ 52778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4" name="Freeform 925"/>
              <p:cNvSpPr>
                <a:spLocks/>
              </p:cNvSpPr>
              <p:nvPr/>
            </p:nvSpPr>
            <p:spPr bwMode="auto">
              <a:xfrm>
                <a:off x="2459" y="1729"/>
                <a:ext cx="520" cy="641"/>
              </a:xfrm>
              <a:custGeom>
                <a:avLst/>
                <a:gdLst>
                  <a:gd name="T0" fmla="*/ 209588 w 74"/>
                  <a:gd name="T1" fmla="*/ 0 h 122"/>
                  <a:gd name="T2" fmla="*/ 0 w 74"/>
                  <a:gd name="T3" fmla="*/ 25855 h 122"/>
                  <a:gd name="T4" fmla="*/ 11482 w 74"/>
                  <a:gd name="T5" fmla="*/ 112748 h 122"/>
                  <a:gd name="T6" fmla="*/ 215329 w 74"/>
                  <a:gd name="T7" fmla="*/ 86887 h 122"/>
                  <a:gd name="T8" fmla="*/ 209588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5" name="Freeform 926"/>
              <p:cNvSpPr>
                <a:spLocks/>
              </p:cNvSpPr>
              <p:nvPr/>
            </p:nvSpPr>
            <p:spPr bwMode="auto">
              <a:xfrm>
                <a:off x="2349" y="1721"/>
                <a:ext cx="520" cy="642"/>
              </a:xfrm>
              <a:custGeom>
                <a:avLst/>
                <a:gdLst>
                  <a:gd name="T0" fmla="*/ 3070 w 136"/>
                  <a:gd name="T1" fmla="*/ 3083 h 147"/>
                  <a:gd name="T2" fmla="*/ 990 w 136"/>
                  <a:gd name="T3" fmla="*/ 6599 h 147"/>
                  <a:gd name="T4" fmla="*/ 0 w 136"/>
                  <a:gd name="T5" fmla="*/ 41756 h 147"/>
                  <a:gd name="T6" fmla="*/ 6619 w 136"/>
                  <a:gd name="T7" fmla="*/ 43464 h 147"/>
                  <a:gd name="T8" fmla="*/ 7131 w 136"/>
                  <a:gd name="T9" fmla="*/ 6599 h 147"/>
                  <a:gd name="T10" fmla="*/ 5131 w 136"/>
                  <a:gd name="T11" fmla="*/ 44324 h 147"/>
                  <a:gd name="T12" fmla="*/ 13746 w 136"/>
                  <a:gd name="T13" fmla="*/ 47840 h 147"/>
                  <a:gd name="T14" fmla="*/ 14820 w 136"/>
                  <a:gd name="T15" fmla="*/ 12792 h 147"/>
                  <a:gd name="T16" fmla="*/ 14820 w 136"/>
                  <a:gd name="T17" fmla="*/ 48792 h 147"/>
                  <a:gd name="T18" fmla="*/ 22937 w 136"/>
                  <a:gd name="T19" fmla="*/ 55823 h 147"/>
                  <a:gd name="T20" fmla="*/ 25495 w 136"/>
                  <a:gd name="T21" fmla="*/ 16308 h 147"/>
                  <a:gd name="T22" fmla="*/ 27067 w 136"/>
                  <a:gd name="T23" fmla="*/ 60178 h 147"/>
                  <a:gd name="T24" fmla="*/ 34691 w 136"/>
                  <a:gd name="T25" fmla="*/ 64558 h 147"/>
                  <a:gd name="T26" fmla="*/ 34194 w 136"/>
                  <a:gd name="T27" fmla="*/ 22370 h 147"/>
                  <a:gd name="T28" fmla="*/ 3070 w 136"/>
                  <a:gd name="T29" fmla="*/ 308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6" name="Freeform 927"/>
              <p:cNvSpPr>
                <a:spLocks/>
              </p:cNvSpPr>
              <p:nvPr/>
            </p:nvSpPr>
            <p:spPr bwMode="auto">
              <a:xfrm>
                <a:off x="2386" y="1659"/>
                <a:ext cx="520" cy="641"/>
              </a:xfrm>
              <a:custGeom>
                <a:avLst/>
                <a:gdLst>
                  <a:gd name="T0" fmla="*/ 8671 w 188"/>
                  <a:gd name="T1" fmla="*/ 501106 h 74"/>
                  <a:gd name="T2" fmla="*/ 12953 w 188"/>
                  <a:gd name="T3" fmla="*/ 352238 h 74"/>
                  <a:gd name="T4" fmla="*/ 10483 w 188"/>
                  <a:gd name="T5" fmla="*/ 257197 h 74"/>
                  <a:gd name="T6" fmla="*/ 6063 w 188"/>
                  <a:gd name="T7" fmla="*/ 433316 h 74"/>
                  <a:gd name="T8" fmla="*/ 9786 w 188"/>
                  <a:gd name="T9" fmla="*/ 277847 h 74"/>
                  <a:gd name="T10" fmla="*/ 8267 w 188"/>
                  <a:gd name="T11" fmla="*/ 182720 h 74"/>
                  <a:gd name="T12" fmla="*/ 4127 w 188"/>
                  <a:gd name="T13" fmla="*/ 352238 h 74"/>
                  <a:gd name="T14" fmla="*/ 7924 w 188"/>
                  <a:gd name="T15" fmla="*/ 169519 h 74"/>
                  <a:gd name="T16" fmla="*/ 6406 w 188"/>
                  <a:gd name="T17" fmla="*/ 101728 h 74"/>
                  <a:gd name="T18" fmla="*/ 1167 w 188"/>
                  <a:gd name="T19" fmla="*/ 311699 h 74"/>
                  <a:gd name="T20" fmla="*/ 6279 w 188"/>
                  <a:gd name="T21" fmla="*/ 95128 h 74"/>
                  <a:gd name="T22" fmla="*/ 4813 w 188"/>
                  <a:gd name="T23" fmla="*/ 0 h 74"/>
                  <a:gd name="T24" fmla="*/ 0 w 188"/>
                  <a:gd name="T25" fmla="*/ 189320 h 74"/>
                  <a:gd name="T26" fmla="*/ 8671 w 188"/>
                  <a:gd name="T27" fmla="*/ 501106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7" name="Freeform 928"/>
              <p:cNvSpPr>
                <a:spLocks/>
              </p:cNvSpPr>
              <p:nvPr/>
            </p:nvSpPr>
            <p:spPr bwMode="auto">
              <a:xfrm>
                <a:off x="2463" y="1631"/>
                <a:ext cx="520" cy="642"/>
              </a:xfrm>
              <a:custGeom>
                <a:avLst/>
                <a:gdLst>
                  <a:gd name="T0" fmla="*/ 11794 w 194"/>
                  <a:gd name="T1" fmla="*/ 256244 h 82"/>
                  <a:gd name="T2" fmla="*/ 11180 w 194"/>
                  <a:gd name="T3" fmla="*/ 287859 h 82"/>
                  <a:gd name="T4" fmla="*/ 7725 w 194"/>
                  <a:gd name="T5" fmla="*/ 368837 h 82"/>
                  <a:gd name="T6" fmla="*/ 5396 w 194"/>
                  <a:gd name="T7" fmla="*/ 306156 h 82"/>
                  <a:gd name="T8" fmla="*/ 8813 w 194"/>
                  <a:gd name="T9" fmla="*/ 188662 h 82"/>
                  <a:gd name="T10" fmla="*/ 5034 w 194"/>
                  <a:gd name="T11" fmla="*/ 287859 h 82"/>
                  <a:gd name="T12" fmla="*/ 3174 w 194"/>
                  <a:gd name="T13" fmla="*/ 247131 h 82"/>
                  <a:gd name="T14" fmla="*/ 7363 w 194"/>
                  <a:gd name="T15" fmla="*/ 116867 h 82"/>
                  <a:gd name="T16" fmla="*/ 2788 w 194"/>
                  <a:gd name="T17" fmla="*/ 220347 h 82"/>
                  <a:gd name="T18" fmla="*/ 1040 w 194"/>
                  <a:gd name="T19" fmla="*/ 161878 h 82"/>
                  <a:gd name="T20" fmla="*/ 4551 w 194"/>
                  <a:gd name="T21" fmla="*/ 90084 h 82"/>
                  <a:gd name="T22" fmla="*/ 1812 w 194"/>
                  <a:gd name="T23" fmla="*/ 157666 h 82"/>
                  <a:gd name="T24" fmla="*/ 555 w 194"/>
                  <a:gd name="T25" fmla="*/ 135094 h 82"/>
                  <a:gd name="T26" fmla="*/ 4913 w 194"/>
                  <a:gd name="T27" fmla="*/ 0 h 82"/>
                  <a:gd name="T28" fmla="*/ 9971 w 194"/>
                  <a:gd name="T29" fmla="*/ 180175 h 82"/>
                  <a:gd name="T30" fmla="*/ 11794 w 194"/>
                  <a:gd name="T31" fmla="*/ 256244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8" name="Freeform 929"/>
              <p:cNvSpPr>
                <a:spLocks/>
              </p:cNvSpPr>
              <p:nvPr/>
            </p:nvSpPr>
            <p:spPr bwMode="auto">
              <a:xfrm>
                <a:off x="2532" y="1608"/>
                <a:ext cx="520" cy="641"/>
              </a:xfrm>
              <a:custGeom>
                <a:avLst/>
                <a:gdLst>
                  <a:gd name="T0" fmla="*/ 2523 w 108"/>
                  <a:gd name="T1" fmla="*/ 1185575 h 42"/>
                  <a:gd name="T2" fmla="*/ 21469 w 108"/>
                  <a:gd name="T3" fmla="*/ 0 h 42"/>
                  <a:gd name="T4" fmla="*/ 68332 w 108"/>
                  <a:gd name="T5" fmla="*/ 1514027 h 42"/>
                  <a:gd name="T6" fmla="*/ 35504 w 108"/>
                  <a:gd name="T7" fmla="*/ 2763443 h 42"/>
                  <a:gd name="T8" fmla="*/ 0 w 108"/>
                  <a:gd name="T9" fmla="*/ 1185575 h 42"/>
                  <a:gd name="T10" fmla="*/ 2523 w 108"/>
                  <a:gd name="T11" fmla="*/ 1185575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B2D2C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29" name="Freeform 930"/>
              <p:cNvSpPr>
                <a:spLocks/>
              </p:cNvSpPr>
              <p:nvPr/>
            </p:nvSpPr>
            <p:spPr bwMode="auto">
              <a:xfrm rot="304774">
                <a:off x="2563" y="1667"/>
                <a:ext cx="520" cy="644"/>
              </a:xfrm>
              <a:custGeom>
                <a:avLst/>
                <a:gdLst>
                  <a:gd name="T0" fmla="*/ 904325 w 46"/>
                  <a:gd name="T1" fmla="*/ 0 h 109"/>
                  <a:gd name="T2" fmla="*/ 884260 w 46"/>
                  <a:gd name="T3" fmla="*/ 24637 h 109"/>
                  <a:gd name="T4" fmla="*/ 960632 w 46"/>
                  <a:gd name="T5" fmla="*/ 132380 h 109"/>
                  <a:gd name="T6" fmla="*/ 403158 w 46"/>
                  <a:gd name="T7" fmla="*/ 151228 h 109"/>
                  <a:gd name="T8" fmla="*/ 250583 w 46"/>
                  <a:gd name="T9" fmla="*/ 47969 h 109"/>
                  <a:gd name="T10" fmla="*/ 0 w 46"/>
                  <a:gd name="T11" fmla="*/ 29080 h 109"/>
                  <a:gd name="T12" fmla="*/ 904325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4" name="Group 931"/>
            <p:cNvGrpSpPr>
              <a:grpSpLocks/>
            </p:cNvGrpSpPr>
            <p:nvPr/>
          </p:nvGrpSpPr>
          <p:grpSpPr bwMode="auto">
            <a:xfrm rot="-297485">
              <a:off x="2896" y="2080"/>
              <a:ext cx="274" cy="287"/>
              <a:chOff x="2363" y="1597"/>
              <a:chExt cx="743" cy="805"/>
            </a:xfrm>
          </p:grpSpPr>
          <p:sp>
            <p:nvSpPr>
              <p:cNvPr id="15808" name="Freeform 932"/>
              <p:cNvSpPr>
                <a:spLocks/>
              </p:cNvSpPr>
              <p:nvPr/>
            </p:nvSpPr>
            <p:spPr bwMode="auto">
              <a:xfrm>
                <a:off x="2455" y="1736"/>
                <a:ext cx="498" cy="635"/>
              </a:xfrm>
              <a:custGeom>
                <a:avLst/>
                <a:gdLst>
                  <a:gd name="T0" fmla="*/ 0 w 355"/>
                  <a:gd name="T1" fmla="*/ 19671 h 186"/>
                  <a:gd name="T2" fmla="*/ 67 w 355"/>
                  <a:gd name="T3" fmla="*/ 20631 h 186"/>
                  <a:gd name="T4" fmla="*/ 102 w 355"/>
                  <a:gd name="T5" fmla="*/ 18715 h 186"/>
                  <a:gd name="T6" fmla="*/ 593 w 355"/>
                  <a:gd name="T7" fmla="*/ 25171 h 186"/>
                  <a:gd name="T8" fmla="*/ 612 w 355"/>
                  <a:gd name="T9" fmla="*/ 27742 h 186"/>
                  <a:gd name="T10" fmla="*/ 708 w 355"/>
                  <a:gd name="T11" fmla="*/ 30012 h 186"/>
                  <a:gd name="T12" fmla="*/ 1657 w 355"/>
                  <a:gd name="T13" fmla="*/ 13728 h 186"/>
                  <a:gd name="T14" fmla="*/ 1669 w 355"/>
                  <a:gd name="T15" fmla="*/ 9030 h 186"/>
                  <a:gd name="T16" fmla="*/ 902 w 355"/>
                  <a:gd name="T17" fmla="*/ 0 h 186"/>
                  <a:gd name="T18" fmla="*/ 0 w 355"/>
                  <a:gd name="T19" fmla="*/ 14226 h 186"/>
                  <a:gd name="T20" fmla="*/ 0 w 355"/>
                  <a:gd name="T21" fmla="*/ 19671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9" name="Freeform 933"/>
              <p:cNvSpPr>
                <a:spLocks/>
              </p:cNvSpPr>
              <p:nvPr/>
            </p:nvSpPr>
            <p:spPr bwMode="auto">
              <a:xfrm>
                <a:off x="2538" y="1770"/>
                <a:ext cx="498" cy="632"/>
              </a:xfrm>
              <a:custGeom>
                <a:avLst/>
                <a:gdLst>
                  <a:gd name="T0" fmla="*/ 92 w 206"/>
                  <a:gd name="T1" fmla="*/ 87488 h 130"/>
                  <a:gd name="T2" fmla="*/ 0 w 206"/>
                  <a:gd name="T3" fmla="*/ 66015 h 130"/>
                  <a:gd name="T4" fmla="*/ 8546 w 206"/>
                  <a:gd name="T5" fmla="*/ 0 h 130"/>
                  <a:gd name="T6" fmla="*/ 8348 w 206"/>
                  <a:gd name="T7" fmla="*/ 22193 h 130"/>
                  <a:gd name="T8" fmla="*/ 92 w 206"/>
                  <a:gd name="T9" fmla="*/ 8748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0" name="Freeform 934"/>
              <p:cNvSpPr>
                <a:spLocks/>
              </p:cNvSpPr>
              <p:nvPr/>
            </p:nvSpPr>
            <p:spPr bwMode="auto">
              <a:xfrm>
                <a:off x="2464" y="1720"/>
                <a:ext cx="498" cy="632"/>
              </a:xfrm>
              <a:custGeom>
                <a:avLst/>
                <a:gdLst>
                  <a:gd name="T0" fmla="*/ 0 w 356"/>
                  <a:gd name="T1" fmla="*/ 28420 h 158"/>
                  <a:gd name="T2" fmla="*/ 708 w 356"/>
                  <a:gd name="T3" fmla="*/ 48820 h 158"/>
                  <a:gd name="T4" fmla="*/ 1656 w 356"/>
                  <a:gd name="T5" fmla="*/ 17940 h 158"/>
                  <a:gd name="T6" fmla="*/ 912 w 356"/>
                  <a:gd name="T7" fmla="*/ 0 h 158"/>
                  <a:gd name="T8" fmla="*/ 0 w 356"/>
                  <a:gd name="T9" fmla="*/ 2842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1" name="Freeform 935"/>
              <p:cNvSpPr>
                <a:spLocks/>
              </p:cNvSpPr>
              <p:nvPr/>
            </p:nvSpPr>
            <p:spPr bwMode="auto">
              <a:xfrm>
                <a:off x="2464" y="1689"/>
                <a:ext cx="563" cy="632"/>
              </a:xfrm>
              <a:custGeom>
                <a:avLst/>
                <a:gdLst>
                  <a:gd name="T0" fmla="*/ 0 w 316"/>
                  <a:gd name="T1" fmla="*/ 15217 h 208"/>
                  <a:gd name="T2" fmla="*/ 759 w 316"/>
                  <a:gd name="T3" fmla="*/ 21400 h 208"/>
                  <a:gd name="T4" fmla="*/ 1570 w 316"/>
                  <a:gd name="T5" fmla="*/ 14612 h 208"/>
                  <a:gd name="T6" fmla="*/ 1555 w 316"/>
                  <a:gd name="T7" fmla="*/ 12461 h 208"/>
                  <a:gd name="T8" fmla="*/ 1742 w 316"/>
                  <a:gd name="T9" fmla="*/ 11093 h 208"/>
                  <a:gd name="T10" fmla="*/ 1685 w 316"/>
                  <a:gd name="T11" fmla="*/ 1650 h 208"/>
                  <a:gd name="T12" fmla="*/ 1329 w 316"/>
                  <a:gd name="T13" fmla="*/ 0 h 208"/>
                  <a:gd name="T14" fmla="*/ 1042 w 316"/>
                  <a:gd name="T15" fmla="*/ 1650 h 208"/>
                  <a:gd name="T16" fmla="*/ 926 w 316"/>
                  <a:gd name="T17" fmla="*/ 398 h 208"/>
                  <a:gd name="T18" fmla="*/ 469 w 316"/>
                  <a:gd name="T19" fmla="*/ 2476 h 208"/>
                  <a:gd name="T20" fmla="*/ 461 w 316"/>
                  <a:gd name="T21" fmla="*/ 3801 h 208"/>
                  <a:gd name="T22" fmla="*/ 45 w 316"/>
                  <a:gd name="T23" fmla="*/ 8647 h 208"/>
                  <a:gd name="T24" fmla="*/ 0 w 316"/>
                  <a:gd name="T25" fmla="*/ 15217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2" name="Freeform 936"/>
              <p:cNvSpPr>
                <a:spLocks/>
              </p:cNvSpPr>
              <p:nvPr/>
            </p:nvSpPr>
            <p:spPr bwMode="auto">
              <a:xfrm>
                <a:off x="2542" y="1697"/>
                <a:ext cx="564" cy="632"/>
              </a:xfrm>
              <a:custGeom>
                <a:avLst/>
                <a:gdLst>
                  <a:gd name="T0" fmla="*/ 46757 w 61"/>
                  <a:gd name="T1" fmla="*/ 0 h 112"/>
                  <a:gd name="T2" fmla="*/ 38879 w 61"/>
                  <a:gd name="T3" fmla="*/ 6241 h 112"/>
                  <a:gd name="T4" fmla="*/ 0 w 61"/>
                  <a:gd name="T5" fmla="*/ 26984 h 112"/>
                  <a:gd name="T6" fmla="*/ 3171 w 61"/>
                  <a:gd name="T7" fmla="*/ 137443 h 112"/>
                  <a:gd name="T8" fmla="*/ 48384 w 61"/>
                  <a:gd name="T9" fmla="*/ 105623 h 112"/>
                  <a:gd name="T10" fmla="*/ 46757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3" name="Freeform 937"/>
              <p:cNvSpPr>
                <a:spLocks/>
              </p:cNvSpPr>
              <p:nvPr/>
            </p:nvSpPr>
            <p:spPr bwMode="auto">
              <a:xfrm>
                <a:off x="2472" y="1724"/>
                <a:ext cx="499" cy="632"/>
              </a:xfrm>
              <a:custGeom>
                <a:avLst/>
                <a:gdLst>
                  <a:gd name="T0" fmla="*/ 179633 w 74"/>
                  <a:gd name="T1" fmla="*/ 0 h 122"/>
                  <a:gd name="T2" fmla="*/ 0 w 74"/>
                  <a:gd name="T3" fmla="*/ 24187 h 122"/>
                  <a:gd name="T4" fmla="*/ 9832 w 74"/>
                  <a:gd name="T5" fmla="*/ 105150 h 122"/>
                  <a:gd name="T6" fmla="*/ 184778 w 74"/>
                  <a:gd name="T7" fmla="*/ 80994 h 122"/>
                  <a:gd name="T8" fmla="*/ 179633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4" name="Freeform 938"/>
              <p:cNvSpPr>
                <a:spLocks/>
              </p:cNvSpPr>
              <p:nvPr/>
            </p:nvSpPr>
            <p:spPr bwMode="auto">
              <a:xfrm>
                <a:off x="2363" y="1709"/>
                <a:ext cx="498" cy="632"/>
              </a:xfrm>
              <a:custGeom>
                <a:avLst/>
                <a:gdLst>
                  <a:gd name="T0" fmla="*/ 2585 w 136"/>
                  <a:gd name="T1" fmla="*/ 2833 h 147"/>
                  <a:gd name="T2" fmla="*/ 882 w 136"/>
                  <a:gd name="T3" fmla="*/ 6144 h 147"/>
                  <a:gd name="T4" fmla="*/ 0 w 136"/>
                  <a:gd name="T5" fmla="*/ 38836 h 147"/>
                  <a:gd name="T6" fmla="*/ 5690 w 136"/>
                  <a:gd name="T7" fmla="*/ 40439 h 147"/>
                  <a:gd name="T8" fmla="*/ 6130 w 136"/>
                  <a:gd name="T9" fmla="*/ 6144 h 147"/>
                  <a:gd name="T10" fmla="*/ 4365 w 136"/>
                  <a:gd name="T11" fmla="*/ 41252 h 147"/>
                  <a:gd name="T12" fmla="*/ 11820 w 136"/>
                  <a:gd name="T13" fmla="*/ 44584 h 147"/>
                  <a:gd name="T14" fmla="*/ 12640 w 136"/>
                  <a:gd name="T15" fmla="*/ 11913 h 147"/>
                  <a:gd name="T16" fmla="*/ 12640 w 136"/>
                  <a:gd name="T17" fmla="*/ 45397 h 147"/>
                  <a:gd name="T18" fmla="*/ 19653 w 136"/>
                  <a:gd name="T19" fmla="*/ 51936 h 147"/>
                  <a:gd name="T20" fmla="*/ 21861 w 136"/>
                  <a:gd name="T21" fmla="*/ 15138 h 147"/>
                  <a:gd name="T22" fmla="*/ 23139 w 136"/>
                  <a:gd name="T23" fmla="*/ 55973 h 147"/>
                  <a:gd name="T24" fmla="*/ 29712 w 136"/>
                  <a:gd name="T25" fmla="*/ 60117 h 147"/>
                  <a:gd name="T26" fmla="*/ 29254 w 136"/>
                  <a:gd name="T27" fmla="*/ 20886 h 147"/>
                  <a:gd name="T28" fmla="*/ 2585 w 136"/>
                  <a:gd name="T29" fmla="*/ 283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5" name="Freeform 939"/>
              <p:cNvSpPr>
                <a:spLocks/>
              </p:cNvSpPr>
              <p:nvPr/>
            </p:nvSpPr>
            <p:spPr bwMode="auto">
              <a:xfrm>
                <a:off x="2394" y="1655"/>
                <a:ext cx="498" cy="632"/>
              </a:xfrm>
              <a:custGeom>
                <a:avLst/>
                <a:gdLst>
                  <a:gd name="T0" fmla="*/ 7563 w 188"/>
                  <a:gd name="T1" fmla="*/ 472591 h 74"/>
                  <a:gd name="T2" fmla="*/ 11274 w 188"/>
                  <a:gd name="T3" fmla="*/ 332201 h 74"/>
                  <a:gd name="T4" fmla="*/ 9115 w 188"/>
                  <a:gd name="T5" fmla="*/ 242585 h 74"/>
                  <a:gd name="T6" fmla="*/ 5263 w 188"/>
                  <a:gd name="T7" fmla="*/ 408323 h 74"/>
                  <a:gd name="T8" fmla="*/ 8519 w 188"/>
                  <a:gd name="T9" fmla="*/ 261682 h 74"/>
                  <a:gd name="T10" fmla="*/ 7205 w 188"/>
                  <a:gd name="T11" fmla="*/ 172066 h 74"/>
                  <a:gd name="T12" fmla="*/ 3589 w 188"/>
                  <a:gd name="T13" fmla="*/ 332201 h 74"/>
                  <a:gd name="T14" fmla="*/ 6895 w 188"/>
                  <a:gd name="T15" fmla="*/ 159392 h 74"/>
                  <a:gd name="T16" fmla="*/ 5573 w 188"/>
                  <a:gd name="T17" fmla="*/ 95953 h 74"/>
                  <a:gd name="T18" fmla="*/ 1028 w 188"/>
                  <a:gd name="T19" fmla="*/ 293359 h 74"/>
                  <a:gd name="T20" fmla="*/ 5454 w 188"/>
                  <a:gd name="T21" fmla="*/ 89616 h 74"/>
                  <a:gd name="T22" fmla="*/ 4188 w 188"/>
                  <a:gd name="T23" fmla="*/ 0 h 74"/>
                  <a:gd name="T24" fmla="*/ 0 w 188"/>
                  <a:gd name="T25" fmla="*/ 179223 h 74"/>
                  <a:gd name="T26" fmla="*/ 7563 w 188"/>
                  <a:gd name="T27" fmla="*/ 472591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6" name="Freeform 940"/>
              <p:cNvSpPr>
                <a:spLocks/>
              </p:cNvSpPr>
              <p:nvPr/>
            </p:nvSpPr>
            <p:spPr bwMode="auto">
              <a:xfrm>
                <a:off x="2477" y="1620"/>
                <a:ext cx="498" cy="632"/>
              </a:xfrm>
              <a:custGeom>
                <a:avLst/>
                <a:gdLst>
                  <a:gd name="T0" fmla="*/ 10111 w 194"/>
                  <a:gd name="T1" fmla="*/ 241254 h 82"/>
                  <a:gd name="T2" fmla="*/ 9598 w 194"/>
                  <a:gd name="T3" fmla="*/ 270943 h 82"/>
                  <a:gd name="T4" fmla="*/ 6615 w 194"/>
                  <a:gd name="T5" fmla="*/ 347276 h 82"/>
                  <a:gd name="T6" fmla="*/ 4639 w 194"/>
                  <a:gd name="T7" fmla="*/ 287837 h 82"/>
                  <a:gd name="T8" fmla="*/ 7557 w 194"/>
                  <a:gd name="T9" fmla="*/ 177723 h 82"/>
                  <a:gd name="T10" fmla="*/ 4336 w 194"/>
                  <a:gd name="T11" fmla="*/ 270943 h 82"/>
                  <a:gd name="T12" fmla="*/ 2703 w 194"/>
                  <a:gd name="T13" fmla="*/ 233085 h 82"/>
                  <a:gd name="T14" fmla="*/ 6310 w 194"/>
                  <a:gd name="T15" fmla="*/ 110107 h 82"/>
                  <a:gd name="T16" fmla="*/ 2405 w 194"/>
                  <a:gd name="T17" fmla="*/ 207412 h 82"/>
                  <a:gd name="T18" fmla="*/ 883 w 194"/>
                  <a:gd name="T19" fmla="*/ 152659 h 82"/>
                  <a:gd name="T20" fmla="*/ 3904 w 194"/>
                  <a:gd name="T21" fmla="*/ 84511 h 82"/>
                  <a:gd name="T22" fmla="*/ 1566 w 194"/>
                  <a:gd name="T23" fmla="*/ 148042 h 82"/>
                  <a:gd name="T24" fmla="*/ 475 w 194"/>
                  <a:gd name="T25" fmla="*/ 127063 h 82"/>
                  <a:gd name="T26" fmla="*/ 4230 w 194"/>
                  <a:gd name="T27" fmla="*/ 0 h 82"/>
                  <a:gd name="T28" fmla="*/ 8543 w 194"/>
                  <a:gd name="T29" fmla="*/ 169553 h 82"/>
                  <a:gd name="T30" fmla="*/ 10111 w 194"/>
                  <a:gd name="T31" fmla="*/ 241254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C0CDB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7" name="Freeform 941"/>
              <p:cNvSpPr>
                <a:spLocks/>
              </p:cNvSpPr>
              <p:nvPr/>
            </p:nvSpPr>
            <p:spPr bwMode="auto">
              <a:xfrm>
                <a:off x="2555" y="1597"/>
                <a:ext cx="496" cy="629"/>
              </a:xfrm>
              <a:custGeom>
                <a:avLst/>
                <a:gdLst>
                  <a:gd name="T0" fmla="*/ 2094 w 108"/>
                  <a:gd name="T1" fmla="*/ 1100600 h 42"/>
                  <a:gd name="T2" fmla="*/ 18265 w 108"/>
                  <a:gd name="T3" fmla="*/ 0 h 42"/>
                  <a:gd name="T4" fmla="*/ 58151 w 108"/>
                  <a:gd name="T5" fmla="*/ 1406953 h 42"/>
                  <a:gd name="T6" fmla="*/ 30123 w 108"/>
                  <a:gd name="T7" fmla="*/ 2572385 h 42"/>
                  <a:gd name="T8" fmla="*/ 0 w 108"/>
                  <a:gd name="T9" fmla="*/ 1100600 h 42"/>
                  <a:gd name="T10" fmla="*/ 2094 w 108"/>
                  <a:gd name="T11" fmla="*/ 110060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18" name="Freeform 942"/>
              <p:cNvSpPr>
                <a:spLocks/>
              </p:cNvSpPr>
              <p:nvPr/>
            </p:nvSpPr>
            <p:spPr bwMode="auto">
              <a:xfrm rot="304774">
                <a:off x="2573" y="1647"/>
                <a:ext cx="498" cy="635"/>
              </a:xfrm>
              <a:custGeom>
                <a:avLst/>
                <a:gdLst>
                  <a:gd name="T0" fmla="*/ 785606 w 46"/>
                  <a:gd name="T1" fmla="*/ 0 h 109"/>
                  <a:gd name="T2" fmla="*/ 769248 w 46"/>
                  <a:gd name="T3" fmla="*/ 23309 h 109"/>
                  <a:gd name="T4" fmla="*/ 836261 w 46"/>
                  <a:gd name="T5" fmla="*/ 124577 h 109"/>
                  <a:gd name="T6" fmla="*/ 351177 w 46"/>
                  <a:gd name="T7" fmla="*/ 142386 h 109"/>
                  <a:gd name="T8" fmla="*/ 217280 w 46"/>
                  <a:gd name="T9" fmla="*/ 45132 h 109"/>
                  <a:gd name="T10" fmla="*/ 0 w 46"/>
                  <a:gd name="T11" fmla="*/ 27322 h 109"/>
                  <a:gd name="T12" fmla="*/ 785606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5" name="Group 943"/>
            <p:cNvGrpSpPr>
              <a:grpSpLocks/>
            </p:cNvGrpSpPr>
            <p:nvPr/>
          </p:nvGrpSpPr>
          <p:grpSpPr bwMode="auto">
            <a:xfrm rot="-297485">
              <a:off x="2823" y="2127"/>
              <a:ext cx="276" cy="288"/>
              <a:chOff x="2358" y="1598"/>
              <a:chExt cx="749" cy="808"/>
            </a:xfrm>
          </p:grpSpPr>
          <p:sp>
            <p:nvSpPr>
              <p:cNvPr id="15797" name="Freeform 944"/>
              <p:cNvSpPr>
                <a:spLocks/>
              </p:cNvSpPr>
              <p:nvPr/>
            </p:nvSpPr>
            <p:spPr bwMode="auto">
              <a:xfrm>
                <a:off x="2454" y="1741"/>
                <a:ext cx="500" cy="634"/>
              </a:xfrm>
              <a:custGeom>
                <a:avLst/>
                <a:gdLst>
                  <a:gd name="T0" fmla="*/ 0 w 355"/>
                  <a:gd name="T1" fmla="*/ 19480 h 186"/>
                  <a:gd name="T2" fmla="*/ 68 w 355"/>
                  <a:gd name="T3" fmla="*/ 20435 h 186"/>
                  <a:gd name="T4" fmla="*/ 103 w 355"/>
                  <a:gd name="T5" fmla="*/ 18529 h 186"/>
                  <a:gd name="T6" fmla="*/ 597 w 355"/>
                  <a:gd name="T7" fmla="*/ 24920 h 186"/>
                  <a:gd name="T8" fmla="*/ 615 w 355"/>
                  <a:gd name="T9" fmla="*/ 27467 h 186"/>
                  <a:gd name="T10" fmla="*/ 711 w 355"/>
                  <a:gd name="T11" fmla="*/ 29723 h 186"/>
                  <a:gd name="T12" fmla="*/ 1669 w 355"/>
                  <a:gd name="T13" fmla="*/ 13583 h 186"/>
                  <a:gd name="T14" fmla="*/ 1682 w 355"/>
                  <a:gd name="T15" fmla="*/ 8937 h 186"/>
                  <a:gd name="T16" fmla="*/ 910 w 355"/>
                  <a:gd name="T17" fmla="*/ 0 h 186"/>
                  <a:gd name="T18" fmla="*/ 0 w 355"/>
                  <a:gd name="T19" fmla="*/ 14078 h 186"/>
                  <a:gd name="T20" fmla="*/ 0 w 355"/>
                  <a:gd name="T21" fmla="*/ 19480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8" name="Freeform 945"/>
              <p:cNvSpPr>
                <a:spLocks/>
              </p:cNvSpPr>
              <p:nvPr/>
            </p:nvSpPr>
            <p:spPr bwMode="auto">
              <a:xfrm>
                <a:off x="2542" y="1775"/>
                <a:ext cx="499" cy="631"/>
              </a:xfrm>
              <a:custGeom>
                <a:avLst/>
                <a:gdLst>
                  <a:gd name="T0" fmla="*/ 92 w 206"/>
                  <a:gd name="T1" fmla="*/ 86384 h 130"/>
                  <a:gd name="T2" fmla="*/ 0 w 206"/>
                  <a:gd name="T3" fmla="*/ 65197 h 130"/>
                  <a:gd name="T4" fmla="*/ 8563 w 206"/>
                  <a:gd name="T5" fmla="*/ 0 h 130"/>
                  <a:gd name="T6" fmla="*/ 8364 w 206"/>
                  <a:gd name="T7" fmla="*/ 21930 h 130"/>
                  <a:gd name="T8" fmla="*/ 92 w 206"/>
                  <a:gd name="T9" fmla="*/ 8638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9" name="Freeform 946"/>
              <p:cNvSpPr>
                <a:spLocks/>
              </p:cNvSpPr>
              <p:nvPr/>
            </p:nvSpPr>
            <p:spPr bwMode="auto">
              <a:xfrm>
                <a:off x="2463" y="1725"/>
                <a:ext cx="499" cy="631"/>
              </a:xfrm>
              <a:custGeom>
                <a:avLst/>
                <a:gdLst>
                  <a:gd name="T0" fmla="*/ 0 w 356"/>
                  <a:gd name="T1" fmla="*/ 28052 h 158"/>
                  <a:gd name="T2" fmla="*/ 713 w 356"/>
                  <a:gd name="T3" fmla="*/ 48200 h 158"/>
                  <a:gd name="T4" fmla="*/ 1665 w 356"/>
                  <a:gd name="T5" fmla="*/ 17700 h 158"/>
                  <a:gd name="T6" fmla="*/ 918 w 356"/>
                  <a:gd name="T7" fmla="*/ 0 h 158"/>
                  <a:gd name="T8" fmla="*/ 0 w 356"/>
                  <a:gd name="T9" fmla="*/ 28052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0" name="Freeform 947"/>
              <p:cNvSpPr>
                <a:spLocks/>
              </p:cNvSpPr>
              <p:nvPr/>
            </p:nvSpPr>
            <p:spPr bwMode="auto">
              <a:xfrm>
                <a:off x="2459" y="1691"/>
                <a:ext cx="565" cy="631"/>
              </a:xfrm>
              <a:custGeom>
                <a:avLst/>
                <a:gdLst>
                  <a:gd name="T0" fmla="*/ 0 w 316"/>
                  <a:gd name="T1" fmla="*/ 15026 h 208"/>
                  <a:gd name="T2" fmla="*/ 762 w 316"/>
                  <a:gd name="T3" fmla="*/ 21123 h 208"/>
                  <a:gd name="T4" fmla="*/ 1582 w 316"/>
                  <a:gd name="T5" fmla="*/ 14425 h 208"/>
                  <a:gd name="T6" fmla="*/ 1566 w 316"/>
                  <a:gd name="T7" fmla="*/ 12298 h 208"/>
                  <a:gd name="T8" fmla="*/ 1756 w 316"/>
                  <a:gd name="T9" fmla="*/ 10951 h 208"/>
                  <a:gd name="T10" fmla="*/ 1697 w 316"/>
                  <a:gd name="T11" fmla="*/ 1629 h 208"/>
                  <a:gd name="T12" fmla="*/ 1336 w 316"/>
                  <a:gd name="T13" fmla="*/ 0 h 208"/>
                  <a:gd name="T14" fmla="*/ 1050 w 316"/>
                  <a:gd name="T15" fmla="*/ 1629 h 208"/>
                  <a:gd name="T16" fmla="*/ 935 w 316"/>
                  <a:gd name="T17" fmla="*/ 394 h 208"/>
                  <a:gd name="T18" fmla="*/ 470 w 316"/>
                  <a:gd name="T19" fmla="*/ 2448 h 208"/>
                  <a:gd name="T20" fmla="*/ 465 w 316"/>
                  <a:gd name="T21" fmla="*/ 3753 h 208"/>
                  <a:gd name="T22" fmla="*/ 45 w 316"/>
                  <a:gd name="T23" fmla="*/ 8546 h 208"/>
                  <a:gd name="T24" fmla="*/ 0 w 316"/>
                  <a:gd name="T25" fmla="*/ 15026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1" name="Freeform 948"/>
              <p:cNvSpPr>
                <a:spLocks/>
              </p:cNvSpPr>
              <p:nvPr/>
            </p:nvSpPr>
            <p:spPr bwMode="auto">
              <a:xfrm>
                <a:off x="2542" y="1698"/>
                <a:ext cx="565" cy="631"/>
              </a:xfrm>
              <a:custGeom>
                <a:avLst/>
                <a:gdLst>
                  <a:gd name="T0" fmla="*/ 46839 w 61"/>
                  <a:gd name="T1" fmla="*/ 0 h 112"/>
                  <a:gd name="T2" fmla="*/ 38948 w 61"/>
                  <a:gd name="T3" fmla="*/ 6158 h 112"/>
                  <a:gd name="T4" fmla="*/ 0 w 61"/>
                  <a:gd name="T5" fmla="*/ 26648 h 112"/>
                  <a:gd name="T6" fmla="*/ 3177 w 61"/>
                  <a:gd name="T7" fmla="*/ 135704 h 112"/>
                  <a:gd name="T8" fmla="*/ 48470 w 61"/>
                  <a:gd name="T9" fmla="*/ 104295 h 112"/>
                  <a:gd name="T10" fmla="*/ 46839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2" name="Freeform 949"/>
              <p:cNvSpPr>
                <a:spLocks/>
              </p:cNvSpPr>
              <p:nvPr/>
            </p:nvSpPr>
            <p:spPr bwMode="auto">
              <a:xfrm>
                <a:off x="2468" y="1725"/>
                <a:ext cx="499" cy="631"/>
              </a:xfrm>
              <a:custGeom>
                <a:avLst/>
                <a:gdLst>
                  <a:gd name="T0" fmla="*/ 180260 w 74"/>
                  <a:gd name="T1" fmla="*/ 0 h 122"/>
                  <a:gd name="T2" fmla="*/ 0 w 74"/>
                  <a:gd name="T3" fmla="*/ 24056 h 122"/>
                  <a:gd name="T4" fmla="*/ 9852 w 74"/>
                  <a:gd name="T5" fmla="*/ 104684 h 122"/>
                  <a:gd name="T6" fmla="*/ 185419 w 74"/>
                  <a:gd name="T7" fmla="*/ 80634 h 122"/>
                  <a:gd name="T8" fmla="*/ 180260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3" name="Freeform 950"/>
              <p:cNvSpPr>
                <a:spLocks/>
              </p:cNvSpPr>
              <p:nvPr/>
            </p:nvSpPr>
            <p:spPr bwMode="auto">
              <a:xfrm>
                <a:off x="2358" y="1710"/>
                <a:ext cx="499" cy="631"/>
              </a:xfrm>
              <a:custGeom>
                <a:avLst/>
                <a:gdLst>
                  <a:gd name="T0" fmla="*/ 2612 w 136"/>
                  <a:gd name="T1" fmla="*/ 2790 h 147"/>
                  <a:gd name="T2" fmla="*/ 884 w 136"/>
                  <a:gd name="T3" fmla="*/ 6078 h 147"/>
                  <a:gd name="T4" fmla="*/ 0 w 136"/>
                  <a:gd name="T5" fmla="*/ 38328 h 147"/>
                  <a:gd name="T6" fmla="*/ 5727 w 136"/>
                  <a:gd name="T7" fmla="*/ 39920 h 147"/>
                  <a:gd name="T8" fmla="*/ 6168 w 136"/>
                  <a:gd name="T9" fmla="*/ 6078 h 147"/>
                  <a:gd name="T10" fmla="*/ 4381 w 136"/>
                  <a:gd name="T11" fmla="*/ 40727 h 147"/>
                  <a:gd name="T12" fmla="*/ 11881 w 136"/>
                  <a:gd name="T13" fmla="*/ 44015 h 147"/>
                  <a:gd name="T14" fmla="*/ 12706 w 136"/>
                  <a:gd name="T15" fmla="*/ 11744 h 147"/>
                  <a:gd name="T16" fmla="*/ 12706 w 136"/>
                  <a:gd name="T17" fmla="*/ 44801 h 147"/>
                  <a:gd name="T18" fmla="*/ 19758 w 136"/>
                  <a:gd name="T19" fmla="*/ 51270 h 147"/>
                  <a:gd name="T20" fmla="*/ 21989 w 136"/>
                  <a:gd name="T21" fmla="*/ 14925 h 147"/>
                  <a:gd name="T22" fmla="*/ 23255 w 136"/>
                  <a:gd name="T23" fmla="*/ 55262 h 147"/>
                  <a:gd name="T24" fmla="*/ 29867 w 136"/>
                  <a:gd name="T25" fmla="*/ 59357 h 147"/>
                  <a:gd name="T26" fmla="*/ 29426 w 136"/>
                  <a:gd name="T27" fmla="*/ 20613 h 147"/>
                  <a:gd name="T28" fmla="*/ 2612 w 136"/>
                  <a:gd name="T29" fmla="*/ 2790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4" name="Freeform 951"/>
              <p:cNvSpPr>
                <a:spLocks/>
              </p:cNvSpPr>
              <p:nvPr/>
            </p:nvSpPr>
            <p:spPr bwMode="auto">
              <a:xfrm>
                <a:off x="2397" y="1656"/>
                <a:ext cx="500" cy="631"/>
              </a:xfrm>
              <a:custGeom>
                <a:avLst/>
                <a:gdLst>
                  <a:gd name="T0" fmla="*/ 7593 w 188"/>
                  <a:gd name="T1" fmla="*/ 465183 h 74"/>
                  <a:gd name="T2" fmla="*/ 11319 w 188"/>
                  <a:gd name="T3" fmla="*/ 327063 h 74"/>
                  <a:gd name="T4" fmla="*/ 9152 w 188"/>
                  <a:gd name="T5" fmla="*/ 238876 h 74"/>
                  <a:gd name="T6" fmla="*/ 5285 w 188"/>
                  <a:gd name="T7" fmla="*/ 401955 h 74"/>
                  <a:gd name="T8" fmla="*/ 8553 w 188"/>
                  <a:gd name="T9" fmla="*/ 257559 h 74"/>
                  <a:gd name="T10" fmla="*/ 7234 w 188"/>
                  <a:gd name="T11" fmla="*/ 169364 h 74"/>
                  <a:gd name="T12" fmla="*/ 3604 w 188"/>
                  <a:gd name="T13" fmla="*/ 327063 h 74"/>
                  <a:gd name="T14" fmla="*/ 6923 w 188"/>
                  <a:gd name="T15" fmla="*/ 156880 h 74"/>
                  <a:gd name="T16" fmla="*/ 5596 w 188"/>
                  <a:gd name="T17" fmla="*/ 94471 h 74"/>
                  <a:gd name="T18" fmla="*/ 1032 w 188"/>
                  <a:gd name="T19" fmla="*/ 288802 h 74"/>
                  <a:gd name="T20" fmla="*/ 5476 w 188"/>
                  <a:gd name="T21" fmla="*/ 88195 h 74"/>
                  <a:gd name="T22" fmla="*/ 4205 w 188"/>
                  <a:gd name="T23" fmla="*/ 0 h 74"/>
                  <a:gd name="T24" fmla="*/ 0 w 188"/>
                  <a:gd name="T25" fmla="*/ 176382 h 74"/>
                  <a:gd name="T26" fmla="*/ 7593 w 188"/>
                  <a:gd name="T27" fmla="*/ 465183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C0CDB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5" name="Freeform 952"/>
              <p:cNvSpPr>
                <a:spLocks/>
              </p:cNvSpPr>
              <p:nvPr/>
            </p:nvSpPr>
            <p:spPr bwMode="auto">
              <a:xfrm>
                <a:off x="2472" y="1621"/>
                <a:ext cx="499" cy="631"/>
              </a:xfrm>
              <a:custGeom>
                <a:avLst/>
                <a:gdLst>
                  <a:gd name="T0" fmla="*/ 10278 w 194"/>
                  <a:gd name="T1" fmla="*/ 236794 h 82"/>
                  <a:gd name="T2" fmla="*/ 9754 w 194"/>
                  <a:gd name="T3" fmla="*/ 265982 h 82"/>
                  <a:gd name="T4" fmla="*/ 6718 w 194"/>
                  <a:gd name="T5" fmla="*/ 340955 h 82"/>
                  <a:gd name="T6" fmla="*/ 4712 w 194"/>
                  <a:gd name="T7" fmla="*/ 282573 h 82"/>
                  <a:gd name="T8" fmla="*/ 7678 w 194"/>
                  <a:gd name="T9" fmla="*/ 174495 h 82"/>
                  <a:gd name="T10" fmla="*/ 4404 w 194"/>
                  <a:gd name="T11" fmla="*/ 265982 h 82"/>
                  <a:gd name="T12" fmla="*/ 2750 w 194"/>
                  <a:gd name="T13" fmla="*/ 228830 h 82"/>
                  <a:gd name="T14" fmla="*/ 6412 w 194"/>
                  <a:gd name="T15" fmla="*/ 108147 h 82"/>
                  <a:gd name="T16" fmla="*/ 2441 w 194"/>
                  <a:gd name="T17" fmla="*/ 203621 h 82"/>
                  <a:gd name="T18" fmla="*/ 893 w 194"/>
                  <a:gd name="T19" fmla="*/ 149878 h 82"/>
                  <a:gd name="T20" fmla="*/ 3971 w 194"/>
                  <a:gd name="T21" fmla="*/ 82930 h 82"/>
                  <a:gd name="T22" fmla="*/ 1595 w 194"/>
                  <a:gd name="T23" fmla="*/ 145299 h 82"/>
                  <a:gd name="T24" fmla="*/ 478 w 194"/>
                  <a:gd name="T25" fmla="*/ 124730 h 82"/>
                  <a:gd name="T26" fmla="*/ 4301 w 194"/>
                  <a:gd name="T27" fmla="*/ 0 h 82"/>
                  <a:gd name="T28" fmla="*/ 8681 w 194"/>
                  <a:gd name="T29" fmla="*/ 166461 h 82"/>
                  <a:gd name="T30" fmla="*/ 10278 w 194"/>
                  <a:gd name="T31" fmla="*/ 236794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C0CDB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6" name="Freeform 953"/>
              <p:cNvSpPr>
                <a:spLocks/>
              </p:cNvSpPr>
              <p:nvPr/>
            </p:nvSpPr>
            <p:spPr bwMode="auto">
              <a:xfrm>
                <a:off x="2551" y="1598"/>
                <a:ext cx="499" cy="634"/>
              </a:xfrm>
              <a:custGeom>
                <a:avLst/>
                <a:gdLst>
                  <a:gd name="T0" fmla="*/ 2153 w 108"/>
                  <a:gd name="T1" fmla="*/ 1093937 h 42"/>
                  <a:gd name="T2" fmla="*/ 18708 w 108"/>
                  <a:gd name="T3" fmla="*/ 0 h 42"/>
                  <a:gd name="T4" fmla="*/ 59557 w 108"/>
                  <a:gd name="T5" fmla="*/ 1398272 h 42"/>
                  <a:gd name="T6" fmla="*/ 30841 w 108"/>
                  <a:gd name="T7" fmla="*/ 2556590 h 42"/>
                  <a:gd name="T8" fmla="*/ 0 w 108"/>
                  <a:gd name="T9" fmla="*/ 1093937 h 42"/>
                  <a:gd name="T10" fmla="*/ 2153 w 108"/>
                  <a:gd name="T11" fmla="*/ 109393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C0CDB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807" name="Freeform 954"/>
              <p:cNvSpPr>
                <a:spLocks/>
              </p:cNvSpPr>
              <p:nvPr/>
            </p:nvSpPr>
            <p:spPr bwMode="auto">
              <a:xfrm rot="304774">
                <a:off x="2586" y="1656"/>
                <a:ext cx="500" cy="631"/>
              </a:xfrm>
              <a:custGeom>
                <a:avLst/>
                <a:gdLst>
                  <a:gd name="T0" fmla="*/ 788761 w 46"/>
                  <a:gd name="T1" fmla="*/ 0 h 109"/>
                  <a:gd name="T2" fmla="*/ 772337 w 46"/>
                  <a:gd name="T3" fmla="*/ 22710 h 109"/>
                  <a:gd name="T4" fmla="*/ 839620 w 46"/>
                  <a:gd name="T5" fmla="*/ 121378 h 109"/>
                  <a:gd name="T6" fmla="*/ 352587 w 46"/>
                  <a:gd name="T7" fmla="*/ 138716 h 109"/>
                  <a:gd name="T8" fmla="*/ 218152 w 46"/>
                  <a:gd name="T9" fmla="*/ 43956 h 109"/>
                  <a:gd name="T10" fmla="*/ 0 w 46"/>
                  <a:gd name="T11" fmla="*/ 26624 h 109"/>
                  <a:gd name="T12" fmla="*/ 788761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6" name="Group 955"/>
            <p:cNvGrpSpPr>
              <a:grpSpLocks/>
            </p:cNvGrpSpPr>
            <p:nvPr/>
          </p:nvGrpSpPr>
          <p:grpSpPr bwMode="auto">
            <a:xfrm rot="-223463">
              <a:off x="3357" y="2116"/>
              <a:ext cx="272" cy="284"/>
              <a:chOff x="2349" y="1608"/>
              <a:chExt cx="761" cy="806"/>
            </a:xfrm>
          </p:grpSpPr>
          <p:sp>
            <p:nvSpPr>
              <p:cNvPr id="15786" name="Freeform 956"/>
              <p:cNvSpPr>
                <a:spLocks/>
              </p:cNvSpPr>
              <p:nvPr/>
            </p:nvSpPr>
            <p:spPr bwMode="auto">
              <a:xfrm>
                <a:off x="2453" y="1749"/>
                <a:ext cx="517" cy="642"/>
              </a:xfrm>
              <a:custGeom>
                <a:avLst/>
                <a:gdLst>
                  <a:gd name="T0" fmla="*/ 0 w 355"/>
                  <a:gd name="T1" fmla="*/ 20592 h 186"/>
                  <a:gd name="T2" fmla="*/ 74 w 355"/>
                  <a:gd name="T3" fmla="*/ 21583 h 186"/>
                  <a:gd name="T4" fmla="*/ 117 w 355"/>
                  <a:gd name="T5" fmla="*/ 19546 h 186"/>
                  <a:gd name="T6" fmla="*/ 679 w 355"/>
                  <a:gd name="T7" fmla="*/ 26291 h 186"/>
                  <a:gd name="T8" fmla="*/ 699 w 355"/>
                  <a:gd name="T9" fmla="*/ 28994 h 186"/>
                  <a:gd name="T10" fmla="*/ 808 w 355"/>
                  <a:gd name="T11" fmla="*/ 31375 h 186"/>
                  <a:gd name="T12" fmla="*/ 1896 w 355"/>
                  <a:gd name="T13" fmla="*/ 14317 h 186"/>
                  <a:gd name="T14" fmla="*/ 1914 w 355"/>
                  <a:gd name="T15" fmla="*/ 9433 h 186"/>
                  <a:gd name="T16" fmla="*/ 1033 w 355"/>
                  <a:gd name="T17" fmla="*/ 0 h 186"/>
                  <a:gd name="T18" fmla="*/ 0 w 355"/>
                  <a:gd name="T19" fmla="*/ 14838 h 186"/>
                  <a:gd name="T20" fmla="*/ 0 w 355"/>
                  <a:gd name="T21" fmla="*/ 20592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7" name="Freeform 957"/>
              <p:cNvSpPr>
                <a:spLocks/>
              </p:cNvSpPr>
              <p:nvPr/>
            </p:nvSpPr>
            <p:spPr bwMode="auto">
              <a:xfrm>
                <a:off x="2526" y="1776"/>
                <a:ext cx="516" cy="638"/>
              </a:xfrm>
              <a:custGeom>
                <a:avLst/>
                <a:gdLst>
                  <a:gd name="T0" fmla="*/ 100 w 206"/>
                  <a:gd name="T1" fmla="*/ 91317 h 130"/>
                  <a:gd name="T2" fmla="*/ 0 w 206"/>
                  <a:gd name="T3" fmla="*/ 68835 h 130"/>
                  <a:gd name="T4" fmla="*/ 9869 w 206"/>
                  <a:gd name="T5" fmla="*/ 0 h 130"/>
                  <a:gd name="T6" fmla="*/ 9626 w 206"/>
                  <a:gd name="T7" fmla="*/ 23243 h 130"/>
                  <a:gd name="T8" fmla="*/ 100 w 206"/>
                  <a:gd name="T9" fmla="*/ 9131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8" name="Freeform 958"/>
              <p:cNvSpPr>
                <a:spLocks/>
              </p:cNvSpPr>
              <p:nvPr/>
            </p:nvSpPr>
            <p:spPr bwMode="auto">
              <a:xfrm>
                <a:off x="2453" y="1729"/>
                <a:ext cx="517" cy="639"/>
              </a:xfrm>
              <a:custGeom>
                <a:avLst/>
                <a:gdLst>
                  <a:gd name="T0" fmla="*/ 0 w 356"/>
                  <a:gd name="T1" fmla="*/ 29730 h 158"/>
                  <a:gd name="T2" fmla="*/ 818 w 356"/>
                  <a:gd name="T3" fmla="*/ 51027 h 158"/>
                  <a:gd name="T4" fmla="*/ 1917 w 356"/>
                  <a:gd name="T5" fmla="*/ 18697 h 158"/>
                  <a:gd name="T6" fmla="*/ 1054 w 356"/>
                  <a:gd name="T7" fmla="*/ 0 h 158"/>
                  <a:gd name="T8" fmla="*/ 0 w 356"/>
                  <a:gd name="T9" fmla="*/ 2973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9" name="Freeform 959"/>
              <p:cNvSpPr>
                <a:spLocks/>
              </p:cNvSpPr>
              <p:nvPr/>
            </p:nvSpPr>
            <p:spPr bwMode="auto">
              <a:xfrm>
                <a:off x="2449" y="1701"/>
                <a:ext cx="584" cy="639"/>
              </a:xfrm>
              <a:custGeom>
                <a:avLst/>
                <a:gdLst>
                  <a:gd name="T0" fmla="*/ 0 w 316"/>
                  <a:gd name="T1" fmla="*/ 15910 h 208"/>
                  <a:gd name="T2" fmla="*/ 850 w 316"/>
                  <a:gd name="T3" fmla="*/ 22374 h 208"/>
                  <a:gd name="T4" fmla="*/ 1761 w 316"/>
                  <a:gd name="T5" fmla="*/ 15281 h 208"/>
                  <a:gd name="T6" fmla="*/ 1741 w 316"/>
                  <a:gd name="T7" fmla="*/ 13035 h 208"/>
                  <a:gd name="T8" fmla="*/ 1950 w 316"/>
                  <a:gd name="T9" fmla="*/ 11628 h 208"/>
                  <a:gd name="T10" fmla="*/ 1889 w 316"/>
                  <a:gd name="T11" fmla="*/ 1736 h 208"/>
                  <a:gd name="T12" fmla="*/ 1480 w 316"/>
                  <a:gd name="T13" fmla="*/ 0 h 208"/>
                  <a:gd name="T14" fmla="*/ 1162 w 316"/>
                  <a:gd name="T15" fmla="*/ 1736 h 208"/>
                  <a:gd name="T16" fmla="*/ 1035 w 316"/>
                  <a:gd name="T17" fmla="*/ 449 h 208"/>
                  <a:gd name="T18" fmla="*/ 529 w 316"/>
                  <a:gd name="T19" fmla="*/ 2587 h 208"/>
                  <a:gd name="T20" fmla="*/ 521 w 316"/>
                  <a:gd name="T21" fmla="*/ 3981 h 208"/>
                  <a:gd name="T22" fmla="*/ 52 w 316"/>
                  <a:gd name="T23" fmla="*/ 9041 h 208"/>
                  <a:gd name="T24" fmla="*/ 0 w 316"/>
                  <a:gd name="T25" fmla="*/ 15910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0" name="Freeform 960"/>
              <p:cNvSpPr>
                <a:spLocks/>
              </p:cNvSpPr>
              <p:nvPr/>
            </p:nvSpPr>
            <p:spPr bwMode="auto">
              <a:xfrm>
                <a:off x="2526" y="1709"/>
                <a:ext cx="584" cy="639"/>
              </a:xfrm>
              <a:custGeom>
                <a:avLst/>
                <a:gdLst>
                  <a:gd name="T0" fmla="*/ 52148 w 61"/>
                  <a:gd name="T1" fmla="*/ 0 h 112"/>
                  <a:gd name="T2" fmla="*/ 43321 w 61"/>
                  <a:gd name="T3" fmla="*/ 6390 h 112"/>
                  <a:gd name="T4" fmla="*/ 0 w 61"/>
                  <a:gd name="T5" fmla="*/ 28133 h 112"/>
                  <a:gd name="T6" fmla="*/ 3494 w 61"/>
                  <a:gd name="T7" fmla="*/ 143279 h 112"/>
                  <a:gd name="T8" fmla="*/ 53891 w 61"/>
                  <a:gd name="T9" fmla="*/ 109925 h 112"/>
                  <a:gd name="T10" fmla="*/ 52148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4B4B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1" name="Freeform 961"/>
              <p:cNvSpPr>
                <a:spLocks/>
              </p:cNvSpPr>
              <p:nvPr/>
            </p:nvSpPr>
            <p:spPr bwMode="auto">
              <a:xfrm>
                <a:off x="2458" y="1729"/>
                <a:ext cx="516" cy="639"/>
              </a:xfrm>
              <a:custGeom>
                <a:avLst/>
                <a:gdLst>
                  <a:gd name="T0" fmla="*/ 207293 w 74"/>
                  <a:gd name="T1" fmla="*/ 0 h 122"/>
                  <a:gd name="T2" fmla="*/ 0 w 74"/>
                  <a:gd name="T3" fmla="*/ 25413 h 122"/>
                  <a:gd name="T4" fmla="*/ 11373 w 74"/>
                  <a:gd name="T5" fmla="*/ 110846 h 122"/>
                  <a:gd name="T6" fmla="*/ 212975 w 74"/>
                  <a:gd name="T7" fmla="*/ 85432 h 122"/>
                  <a:gd name="T8" fmla="*/ 207293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4B4B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2" name="Freeform 962"/>
              <p:cNvSpPr>
                <a:spLocks/>
              </p:cNvSpPr>
              <p:nvPr/>
            </p:nvSpPr>
            <p:spPr bwMode="auto">
              <a:xfrm>
                <a:off x="2349" y="1721"/>
                <a:ext cx="516" cy="639"/>
              </a:xfrm>
              <a:custGeom>
                <a:avLst/>
                <a:gdLst>
                  <a:gd name="T0" fmla="*/ 3024 w 136"/>
                  <a:gd name="T1" fmla="*/ 3025 h 147"/>
                  <a:gd name="T2" fmla="*/ 983 w 136"/>
                  <a:gd name="T3" fmla="*/ 6481 h 147"/>
                  <a:gd name="T4" fmla="*/ 0 w 136"/>
                  <a:gd name="T5" fmla="*/ 41000 h 147"/>
                  <a:gd name="T6" fmla="*/ 6556 w 136"/>
                  <a:gd name="T7" fmla="*/ 42661 h 147"/>
                  <a:gd name="T8" fmla="*/ 7046 w 136"/>
                  <a:gd name="T9" fmla="*/ 6481 h 147"/>
                  <a:gd name="T10" fmla="*/ 5069 w 136"/>
                  <a:gd name="T11" fmla="*/ 43495 h 147"/>
                  <a:gd name="T12" fmla="*/ 13602 w 136"/>
                  <a:gd name="T13" fmla="*/ 46947 h 147"/>
                  <a:gd name="T14" fmla="*/ 14649 w 136"/>
                  <a:gd name="T15" fmla="*/ 12558 h 147"/>
                  <a:gd name="T16" fmla="*/ 14649 w 136"/>
                  <a:gd name="T17" fmla="*/ 47886 h 147"/>
                  <a:gd name="T18" fmla="*/ 22674 w 136"/>
                  <a:gd name="T19" fmla="*/ 54793 h 147"/>
                  <a:gd name="T20" fmla="*/ 25227 w 136"/>
                  <a:gd name="T21" fmla="*/ 15992 h 147"/>
                  <a:gd name="T22" fmla="*/ 26764 w 136"/>
                  <a:gd name="T23" fmla="*/ 59079 h 147"/>
                  <a:gd name="T24" fmla="*/ 34299 w 136"/>
                  <a:gd name="T25" fmla="*/ 63365 h 147"/>
                  <a:gd name="T26" fmla="*/ 33809 w 136"/>
                  <a:gd name="T27" fmla="*/ 21961 h 147"/>
                  <a:gd name="T28" fmla="*/ 3024 w 136"/>
                  <a:gd name="T29" fmla="*/ 3025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3" name="Freeform 963"/>
              <p:cNvSpPr>
                <a:spLocks/>
              </p:cNvSpPr>
              <p:nvPr/>
            </p:nvSpPr>
            <p:spPr bwMode="auto">
              <a:xfrm>
                <a:off x="2385" y="1655"/>
                <a:ext cx="517" cy="639"/>
              </a:xfrm>
              <a:custGeom>
                <a:avLst/>
                <a:gdLst>
                  <a:gd name="T0" fmla="*/ 8709 w 188"/>
                  <a:gd name="T1" fmla="*/ 498178 h 74"/>
                  <a:gd name="T2" fmla="*/ 13013 w 188"/>
                  <a:gd name="T3" fmla="*/ 350146 h 74"/>
                  <a:gd name="T4" fmla="*/ 10527 w 188"/>
                  <a:gd name="T5" fmla="*/ 255617 h 74"/>
                  <a:gd name="T6" fmla="*/ 6094 w 188"/>
                  <a:gd name="T7" fmla="*/ 430772 h 74"/>
                  <a:gd name="T8" fmla="*/ 9831 w 188"/>
                  <a:gd name="T9" fmla="*/ 276177 h 74"/>
                  <a:gd name="T10" fmla="*/ 8305 w 188"/>
                  <a:gd name="T11" fmla="*/ 181649 h 74"/>
                  <a:gd name="T12" fmla="*/ 4141 w 188"/>
                  <a:gd name="T13" fmla="*/ 350146 h 74"/>
                  <a:gd name="T14" fmla="*/ 7964 w 188"/>
                  <a:gd name="T15" fmla="*/ 168506 h 74"/>
                  <a:gd name="T16" fmla="*/ 6438 w 188"/>
                  <a:gd name="T17" fmla="*/ 101100 h 74"/>
                  <a:gd name="T18" fmla="*/ 1174 w 188"/>
                  <a:gd name="T19" fmla="*/ 309872 h 74"/>
                  <a:gd name="T20" fmla="*/ 6309 w 188"/>
                  <a:gd name="T21" fmla="*/ 94529 h 74"/>
                  <a:gd name="T22" fmla="*/ 4834 w 188"/>
                  <a:gd name="T23" fmla="*/ 0 h 74"/>
                  <a:gd name="T24" fmla="*/ 0 w 188"/>
                  <a:gd name="T25" fmla="*/ 188220 h 74"/>
                  <a:gd name="T26" fmla="*/ 8709 w 188"/>
                  <a:gd name="T27" fmla="*/ 498178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4" name="Freeform 964"/>
              <p:cNvSpPr>
                <a:spLocks/>
              </p:cNvSpPr>
              <p:nvPr/>
            </p:nvSpPr>
            <p:spPr bwMode="auto">
              <a:xfrm>
                <a:off x="2467" y="1631"/>
                <a:ext cx="516" cy="639"/>
              </a:xfrm>
              <a:custGeom>
                <a:avLst/>
                <a:gdLst>
                  <a:gd name="T0" fmla="*/ 11783 w 194"/>
                  <a:gd name="T1" fmla="*/ 253660 h 82"/>
                  <a:gd name="T2" fmla="*/ 11174 w 194"/>
                  <a:gd name="T3" fmla="*/ 284971 h 82"/>
                  <a:gd name="T4" fmla="*/ 7716 w 194"/>
                  <a:gd name="T5" fmla="*/ 365064 h 82"/>
                  <a:gd name="T6" fmla="*/ 5389 w 194"/>
                  <a:gd name="T7" fmla="*/ 303057 h 82"/>
                  <a:gd name="T8" fmla="*/ 8807 w 194"/>
                  <a:gd name="T9" fmla="*/ 186783 h 82"/>
                  <a:gd name="T10" fmla="*/ 5030 w 194"/>
                  <a:gd name="T11" fmla="*/ 284971 h 82"/>
                  <a:gd name="T12" fmla="*/ 3168 w 194"/>
                  <a:gd name="T13" fmla="*/ 244612 h 82"/>
                  <a:gd name="T14" fmla="*/ 7354 w 194"/>
                  <a:gd name="T15" fmla="*/ 115659 h 82"/>
                  <a:gd name="T16" fmla="*/ 2782 w 194"/>
                  <a:gd name="T17" fmla="*/ 218094 h 82"/>
                  <a:gd name="T18" fmla="*/ 1043 w 194"/>
                  <a:gd name="T19" fmla="*/ 160264 h 82"/>
                  <a:gd name="T20" fmla="*/ 4548 w 194"/>
                  <a:gd name="T21" fmla="*/ 89140 h 82"/>
                  <a:gd name="T22" fmla="*/ 1811 w 194"/>
                  <a:gd name="T23" fmla="*/ 156017 h 82"/>
                  <a:gd name="T24" fmla="*/ 553 w 194"/>
                  <a:gd name="T25" fmla="*/ 133746 h 82"/>
                  <a:gd name="T26" fmla="*/ 4907 w 194"/>
                  <a:gd name="T27" fmla="*/ 0 h 82"/>
                  <a:gd name="T28" fmla="*/ 9961 w 194"/>
                  <a:gd name="T29" fmla="*/ 178351 h 82"/>
                  <a:gd name="T30" fmla="*/ 11783 w 194"/>
                  <a:gd name="T31" fmla="*/ 253660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5" name="Freeform 965"/>
              <p:cNvSpPr>
                <a:spLocks/>
              </p:cNvSpPr>
              <p:nvPr/>
            </p:nvSpPr>
            <p:spPr bwMode="auto">
              <a:xfrm>
                <a:off x="2540" y="1608"/>
                <a:ext cx="517" cy="639"/>
              </a:xfrm>
              <a:custGeom>
                <a:avLst/>
                <a:gdLst>
                  <a:gd name="T0" fmla="*/ 2547 w 108"/>
                  <a:gd name="T1" fmla="*/ 1165643 h 42"/>
                  <a:gd name="T2" fmla="*/ 21561 w 108"/>
                  <a:gd name="T3" fmla="*/ 0 h 42"/>
                  <a:gd name="T4" fmla="*/ 68622 w 108"/>
                  <a:gd name="T5" fmla="*/ 1488459 h 42"/>
                  <a:gd name="T6" fmla="*/ 35663 w 108"/>
                  <a:gd name="T7" fmla="*/ 2717043 h 42"/>
                  <a:gd name="T8" fmla="*/ 0 w 108"/>
                  <a:gd name="T9" fmla="*/ 1165643 h 42"/>
                  <a:gd name="T10" fmla="*/ 2547 w 108"/>
                  <a:gd name="T11" fmla="*/ 1165643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96" name="Freeform 966"/>
              <p:cNvSpPr>
                <a:spLocks/>
              </p:cNvSpPr>
              <p:nvPr/>
            </p:nvSpPr>
            <p:spPr bwMode="auto">
              <a:xfrm rot="304774">
                <a:off x="2571" y="1674"/>
                <a:ext cx="517" cy="639"/>
              </a:xfrm>
              <a:custGeom>
                <a:avLst/>
                <a:gdLst>
                  <a:gd name="T0" fmla="*/ 908313 w 46"/>
                  <a:gd name="T1" fmla="*/ 0 h 109"/>
                  <a:gd name="T2" fmla="*/ 888273 w 46"/>
                  <a:gd name="T3" fmla="*/ 24194 h 109"/>
                  <a:gd name="T4" fmla="*/ 964868 w 46"/>
                  <a:gd name="T5" fmla="*/ 129893 h 109"/>
                  <a:gd name="T6" fmla="*/ 404901 w 46"/>
                  <a:gd name="T7" fmla="*/ 148412 h 109"/>
                  <a:gd name="T8" fmla="*/ 251700 w 46"/>
                  <a:gd name="T9" fmla="*/ 47063 h 109"/>
                  <a:gd name="T10" fmla="*/ 0 w 46"/>
                  <a:gd name="T11" fmla="*/ 28544 h 109"/>
                  <a:gd name="T12" fmla="*/ 908313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7" name="Group 967"/>
            <p:cNvGrpSpPr>
              <a:grpSpLocks/>
            </p:cNvGrpSpPr>
            <p:nvPr/>
          </p:nvGrpSpPr>
          <p:grpSpPr bwMode="auto">
            <a:xfrm rot="-223463">
              <a:off x="3285" y="2163"/>
              <a:ext cx="270" cy="282"/>
              <a:chOff x="2354" y="1612"/>
              <a:chExt cx="757" cy="803"/>
            </a:xfrm>
          </p:grpSpPr>
          <p:sp>
            <p:nvSpPr>
              <p:cNvPr id="15775" name="Freeform 968"/>
              <p:cNvSpPr>
                <a:spLocks/>
              </p:cNvSpPr>
              <p:nvPr/>
            </p:nvSpPr>
            <p:spPr bwMode="auto">
              <a:xfrm>
                <a:off x="2454" y="1749"/>
                <a:ext cx="516" cy="642"/>
              </a:xfrm>
              <a:custGeom>
                <a:avLst/>
                <a:gdLst>
                  <a:gd name="T0" fmla="*/ 0 w 355"/>
                  <a:gd name="T1" fmla="*/ 20813 h 186"/>
                  <a:gd name="T2" fmla="*/ 74 w 355"/>
                  <a:gd name="T3" fmla="*/ 21821 h 186"/>
                  <a:gd name="T4" fmla="*/ 121 w 355"/>
                  <a:gd name="T5" fmla="*/ 19764 h 186"/>
                  <a:gd name="T6" fmla="*/ 688 w 355"/>
                  <a:gd name="T7" fmla="*/ 26584 h 186"/>
                  <a:gd name="T8" fmla="*/ 706 w 355"/>
                  <a:gd name="T9" fmla="*/ 29315 h 186"/>
                  <a:gd name="T10" fmla="*/ 820 w 355"/>
                  <a:gd name="T11" fmla="*/ 31724 h 186"/>
                  <a:gd name="T12" fmla="*/ 1920 w 355"/>
                  <a:gd name="T13" fmla="*/ 14476 h 186"/>
                  <a:gd name="T14" fmla="*/ 1935 w 355"/>
                  <a:gd name="T15" fmla="*/ 9540 h 186"/>
                  <a:gd name="T16" fmla="*/ 1045 w 355"/>
                  <a:gd name="T17" fmla="*/ 0 h 186"/>
                  <a:gd name="T18" fmla="*/ 0 w 355"/>
                  <a:gd name="T19" fmla="*/ 15001 h 186"/>
                  <a:gd name="T20" fmla="*/ 0 w 355"/>
                  <a:gd name="T21" fmla="*/ 20813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6" name="Freeform 969"/>
              <p:cNvSpPr>
                <a:spLocks/>
              </p:cNvSpPr>
              <p:nvPr/>
            </p:nvSpPr>
            <p:spPr bwMode="auto">
              <a:xfrm>
                <a:off x="2526" y="1776"/>
                <a:ext cx="517" cy="639"/>
              </a:xfrm>
              <a:custGeom>
                <a:avLst/>
                <a:gdLst>
                  <a:gd name="T0" fmla="*/ 100 w 206"/>
                  <a:gd name="T1" fmla="*/ 92493 h 130"/>
                  <a:gd name="T2" fmla="*/ 0 w 206"/>
                  <a:gd name="T3" fmla="*/ 69710 h 130"/>
                  <a:gd name="T4" fmla="*/ 9926 w 206"/>
                  <a:gd name="T5" fmla="*/ 0 h 130"/>
                  <a:gd name="T6" fmla="*/ 9682 w 206"/>
                  <a:gd name="T7" fmla="*/ 23550 h 130"/>
                  <a:gd name="T8" fmla="*/ 100 w 206"/>
                  <a:gd name="T9" fmla="*/ 9249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7" name="Freeform 970"/>
              <p:cNvSpPr>
                <a:spLocks/>
              </p:cNvSpPr>
              <p:nvPr/>
            </p:nvSpPr>
            <p:spPr bwMode="auto">
              <a:xfrm>
                <a:off x="2454" y="1729"/>
                <a:ext cx="516" cy="640"/>
              </a:xfrm>
              <a:custGeom>
                <a:avLst/>
                <a:gdLst>
                  <a:gd name="T0" fmla="*/ 0 w 356"/>
                  <a:gd name="T1" fmla="*/ 30112 h 158"/>
                  <a:gd name="T2" fmla="*/ 820 w 356"/>
                  <a:gd name="T3" fmla="*/ 51690 h 158"/>
                  <a:gd name="T4" fmla="*/ 1919 w 356"/>
                  <a:gd name="T5" fmla="*/ 18941 h 158"/>
                  <a:gd name="T6" fmla="*/ 1057 w 356"/>
                  <a:gd name="T7" fmla="*/ 0 h 158"/>
                  <a:gd name="T8" fmla="*/ 0 w 356"/>
                  <a:gd name="T9" fmla="*/ 30112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8" name="Freeform 971"/>
              <p:cNvSpPr>
                <a:spLocks/>
              </p:cNvSpPr>
              <p:nvPr/>
            </p:nvSpPr>
            <p:spPr bwMode="auto">
              <a:xfrm>
                <a:off x="2449" y="1702"/>
                <a:ext cx="585" cy="639"/>
              </a:xfrm>
              <a:custGeom>
                <a:avLst/>
                <a:gdLst>
                  <a:gd name="T0" fmla="*/ 0 w 316"/>
                  <a:gd name="T1" fmla="*/ 15953 h 208"/>
                  <a:gd name="T2" fmla="*/ 852 w 316"/>
                  <a:gd name="T3" fmla="*/ 22436 h 208"/>
                  <a:gd name="T4" fmla="*/ 1764 w 316"/>
                  <a:gd name="T5" fmla="*/ 15324 h 208"/>
                  <a:gd name="T6" fmla="*/ 1744 w 316"/>
                  <a:gd name="T7" fmla="*/ 13063 h 208"/>
                  <a:gd name="T8" fmla="*/ 1953 w 316"/>
                  <a:gd name="T9" fmla="*/ 11656 h 208"/>
                  <a:gd name="T10" fmla="*/ 1892 w 316"/>
                  <a:gd name="T11" fmla="*/ 1739 h 208"/>
                  <a:gd name="T12" fmla="*/ 1483 w 316"/>
                  <a:gd name="T13" fmla="*/ 0 h 208"/>
                  <a:gd name="T14" fmla="*/ 1164 w 316"/>
                  <a:gd name="T15" fmla="*/ 1739 h 208"/>
                  <a:gd name="T16" fmla="*/ 1037 w 316"/>
                  <a:gd name="T17" fmla="*/ 449 h 208"/>
                  <a:gd name="T18" fmla="*/ 529 w 316"/>
                  <a:gd name="T19" fmla="*/ 2590 h 208"/>
                  <a:gd name="T20" fmla="*/ 522 w 316"/>
                  <a:gd name="T21" fmla="*/ 4000 h 208"/>
                  <a:gd name="T22" fmla="*/ 52 w 316"/>
                  <a:gd name="T23" fmla="*/ 9063 h 208"/>
                  <a:gd name="T24" fmla="*/ 0 w 316"/>
                  <a:gd name="T25" fmla="*/ 15953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9" name="Freeform 972"/>
              <p:cNvSpPr>
                <a:spLocks/>
              </p:cNvSpPr>
              <p:nvPr/>
            </p:nvSpPr>
            <p:spPr bwMode="auto">
              <a:xfrm>
                <a:off x="2526" y="1710"/>
                <a:ext cx="585" cy="639"/>
              </a:xfrm>
              <a:custGeom>
                <a:avLst/>
                <a:gdLst>
                  <a:gd name="T0" fmla="*/ 52420 w 61"/>
                  <a:gd name="T1" fmla="*/ 0 h 112"/>
                  <a:gd name="T2" fmla="*/ 43559 w 61"/>
                  <a:gd name="T3" fmla="*/ 6390 h 112"/>
                  <a:gd name="T4" fmla="*/ 0 w 61"/>
                  <a:gd name="T5" fmla="*/ 28133 h 112"/>
                  <a:gd name="T6" fmla="*/ 3510 w 61"/>
                  <a:gd name="T7" fmla="*/ 143279 h 112"/>
                  <a:gd name="T8" fmla="*/ 54175 w 61"/>
                  <a:gd name="T9" fmla="*/ 109925 h 112"/>
                  <a:gd name="T10" fmla="*/ 52420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0" name="Freeform 973"/>
              <p:cNvSpPr>
                <a:spLocks/>
              </p:cNvSpPr>
              <p:nvPr/>
            </p:nvSpPr>
            <p:spPr bwMode="auto">
              <a:xfrm>
                <a:off x="2458" y="1721"/>
                <a:ext cx="517" cy="640"/>
              </a:xfrm>
              <a:custGeom>
                <a:avLst/>
                <a:gdLst>
                  <a:gd name="T0" fmla="*/ 208379 w 74"/>
                  <a:gd name="T1" fmla="*/ 0 h 122"/>
                  <a:gd name="T2" fmla="*/ 0 w 74"/>
                  <a:gd name="T3" fmla="*/ 25553 h 122"/>
                  <a:gd name="T4" fmla="*/ 11416 w 74"/>
                  <a:gd name="T5" fmla="*/ 111329 h 122"/>
                  <a:gd name="T6" fmla="*/ 214087 w 74"/>
                  <a:gd name="T7" fmla="*/ 85807 h 122"/>
                  <a:gd name="T8" fmla="*/ 208379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1" name="Freeform 974"/>
              <p:cNvSpPr>
                <a:spLocks/>
              </p:cNvSpPr>
              <p:nvPr/>
            </p:nvSpPr>
            <p:spPr bwMode="auto">
              <a:xfrm>
                <a:off x="2354" y="1721"/>
                <a:ext cx="517" cy="640"/>
              </a:xfrm>
              <a:custGeom>
                <a:avLst/>
                <a:gdLst>
                  <a:gd name="T0" fmla="*/ 3053 w 136"/>
                  <a:gd name="T1" fmla="*/ 3035 h 147"/>
                  <a:gd name="T2" fmla="*/ 985 w 136"/>
                  <a:gd name="T3" fmla="*/ 6522 h 147"/>
                  <a:gd name="T4" fmla="*/ 0 w 136"/>
                  <a:gd name="T5" fmla="*/ 41165 h 147"/>
                  <a:gd name="T6" fmla="*/ 6580 w 136"/>
                  <a:gd name="T7" fmla="*/ 42854 h 147"/>
                  <a:gd name="T8" fmla="*/ 7090 w 136"/>
                  <a:gd name="T9" fmla="*/ 6522 h 147"/>
                  <a:gd name="T10" fmla="*/ 5102 w 136"/>
                  <a:gd name="T11" fmla="*/ 43685 h 147"/>
                  <a:gd name="T12" fmla="*/ 13666 w 136"/>
                  <a:gd name="T13" fmla="*/ 47151 h 147"/>
                  <a:gd name="T14" fmla="*/ 14734 w 136"/>
                  <a:gd name="T15" fmla="*/ 12595 h 147"/>
                  <a:gd name="T16" fmla="*/ 14734 w 136"/>
                  <a:gd name="T17" fmla="*/ 48091 h 147"/>
                  <a:gd name="T18" fmla="*/ 22805 w 136"/>
                  <a:gd name="T19" fmla="*/ 55040 h 147"/>
                  <a:gd name="T20" fmla="*/ 25348 w 136"/>
                  <a:gd name="T21" fmla="*/ 16061 h 147"/>
                  <a:gd name="T22" fmla="*/ 26911 w 136"/>
                  <a:gd name="T23" fmla="*/ 59341 h 147"/>
                  <a:gd name="T24" fmla="*/ 34491 w 136"/>
                  <a:gd name="T25" fmla="*/ 63639 h 147"/>
                  <a:gd name="T26" fmla="*/ 33997 w 136"/>
                  <a:gd name="T27" fmla="*/ 22047 h 147"/>
                  <a:gd name="T28" fmla="*/ 3053 w 136"/>
                  <a:gd name="T29" fmla="*/ 3035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2" name="Freeform 975"/>
              <p:cNvSpPr>
                <a:spLocks/>
              </p:cNvSpPr>
              <p:nvPr/>
            </p:nvSpPr>
            <p:spPr bwMode="auto">
              <a:xfrm>
                <a:off x="2386" y="1659"/>
                <a:ext cx="516" cy="639"/>
              </a:xfrm>
              <a:custGeom>
                <a:avLst/>
                <a:gdLst>
                  <a:gd name="T0" fmla="*/ 8725 w 188"/>
                  <a:gd name="T1" fmla="*/ 502280 h 74"/>
                  <a:gd name="T2" fmla="*/ 13034 w 188"/>
                  <a:gd name="T3" fmla="*/ 353125 h 74"/>
                  <a:gd name="T4" fmla="*/ 10540 w 188"/>
                  <a:gd name="T5" fmla="*/ 257776 h 74"/>
                  <a:gd name="T6" fmla="*/ 6101 w 188"/>
                  <a:gd name="T7" fmla="*/ 434339 h 74"/>
                  <a:gd name="T8" fmla="*/ 9848 w 188"/>
                  <a:gd name="T9" fmla="*/ 278509 h 74"/>
                  <a:gd name="T10" fmla="*/ 8322 w 188"/>
                  <a:gd name="T11" fmla="*/ 183160 h 74"/>
                  <a:gd name="T12" fmla="*/ 4147 w 188"/>
                  <a:gd name="T13" fmla="*/ 353125 h 74"/>
                  <a:gd name="T14" fmla="*/ 7971 w 188"/>
                  <a:gd name="T15" fmla="*/ 169879 h 74"/>
                  <a:gd name="T16" fmla="*/ 6445 w 188"/>
                  <a:gd name="T17" fmla="*/ 101946 h 74"/>
                  <a:gd name="T18" fmla="*/ 1175 w 188"/>
                  <a:gd name="T19" fmla="*/ 312514 h 74"/>
                  <a:gd name="T20" fmla="*/ 6316 w 188"/>
                  <a:gd name="T21" fmla="*/ 95349 h 74"/>
                  <a:gd name="T22" fmla="*/ 4842 w 188"/>
                  <a:gd name="T23" fmla="*/ 0 h 74"/>
                  <a:gd name="T24" fmla="*/ 0 w 188"/>
                  <a:gd name="T25" fmla="*/ 189843 h 74"/>
                  <a:gd name="T26" fmla="*/ 8725 w 188"/>
                  <a:gd name="T27" fmla="*/ 502280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BEBEBE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3" name="Freeform 976"/>
              <p:cNvSpPr>
                <a:spLocks/>
              </p:cNvSpPr>
              <p:nvPr/>
            </p:nvSpPr>
            <p:spPr bwMode="auto">
              <a:xfrm>
                <a:off x="2467" y="1632"/>
                <a:ext cx="517" cy="639"/>
              </a:xfrm>
              <a:custGeom>
                <a:avLst/>
                <a:gdLst>
                  <a:gd name="T0" fmla="*/ 11840 w 194"/>
                  <a:gd name="T1" fmla="*/ 257143 h 82"/>
                  <a:gd name="T2" fmla="*/ 11238 w 194"/>
                  <a:gd name="T3" fmla="*/ 288945 h 82"/>
                  <a:gd name="T4" fmla="*/ 7760 w 194"/>
                  <a:gd name="T5" fmla="*/ 370152 h 82"/>
                  <a:gd name="T6" fmla="*/ 5426 w 194"/>
                  <a:gd name="T7" fmla="*/ 307227 h 82"/>
                  <a:gd name="T8" fmla="*/ 8856 w 194"/>
                  <a:gd name="T9" fmla="*/ 189386 h 82"/>
                  <a:gd name="T10" fmla="*/ 5055 w 194"/>
                  <a:gd name="T11" fmla="*/ 288945 h 82"/>
                  <a:gd name="T12" fmla="*/ 3187 w 194"/>
                  <a:gd name="T13" fmla="*/ 248033 h 82"/>
                  <a:gd name="T14" fmla="*/ 7390 w 194"/>
                  <a:gd name="T15" fmla="*/ 117288 h 82"/>
                  <a:gd name="T16" fmla="*/ 2793 w 194"/>
                  <a:gd name="T17" fmla="*/ 221125 h 82"/>
                  <a:gd name="T18" fmla="*/ 1047 w 194"/>
                  <a:gd name="T19" fmla="*/ 162477 h 82"/>
                  <a:gd name="T20" fmla="*/ 4573 w 194"/>
                  <a:gd name="T21" fmla="*/ 90380 h 82"/>
                  <a:gd name="T22" fmla="*/ 1828 w 194"/>
                  <a:gd name="T23" fmla="*/ 158199 h 82"/>
                  <a:gd name="T24" fmla="*/ 554 w 194"/>
                  <a:gd name="T25" fmla="*/ 135639 h 82"/>
                  <a:gd name="T26" fmla="*/ 4935 w 194"/>
                  <a:gd name="T27" fmla="*/ 0 h 82"/>
                  <a:gd name="T28" fmla="*/ 10015 w 194"/>
                  <a:gd name="T29" fmla="*/ 180829 h 82"/>
                  <a:gd name="T30" fmla="*/ 11840 w 194"/>
                  <a:gd name="T31" fmla="*/ 257143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4" name="Freeform 977"/>
              <p:cNvSpPr>
                <a:spLocks/>
              </p:cNvSpPr>
              <p:nvPr/>
            </p:nvSpPr>
            <p:spPr bwMode="auto">
              <a:xfrm>
                <a:off x="2535" y="1612"/>
                <a:ext cx="517" cy="640"/>
              </a:xfrm>
              <a:custGeom>
                <a:avLst/>
                <a:gdLst>
                  <a:gd name="T0" fmla="*/ 2547 w 108"/>
                  <a:gd name="T1" fmla="*/ 1167467 h 42"/>
                  <a:gd name="T2" fmla="*/ 21561 w 108"/>
                  <a:gd name="T3" fmla="*/ 0 h 42"/>
                  <a:gd name="T4" fmla="*/ 68622 w 108"/>
                  <a:gd name="T5" fmla="*/ 1490789 h 42"/>
                  <a:gd name="T6" fmla="*/ 35663 w 108"/>
                  <a:gd name="T7" fmla="*/ 2721295 h 42"/>
                  <a:gd name="T8" fmla="*/ 0 w 108"/>
                  <a:gd name="T9" fmla="*/ 1167467 h 42"/>
                  <a:gd name="T10" fmla="*/ 2547 w 108"/>
                  <a:gd name="T11" fmla="*/ 116746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85" name="Freeform 978"/>
              <p:cNvSpPr>
                <a:spLocks/>
              </p:cNvSpPr>
              <p:nvPr/>
            </p:nvSpPr>
            <p:spPr bwMode="auto">
              <a:xfrm rot="304774">
                <a:off x="2572" y="1663"/>
                <a:ext cx="517" cy="642"/>
              </a:xfrm>
              <a:custGeom>
                <a:avLst/>
                <a:gdLst>
                  <a:gd name="T0" fmla="*/ 908313 w 46"/>
                  <a:gd name="T1" fmla="*/ 0 h 109"/>
                  <a:gd name="T2" fmla="*/ 888273 w 46"/>
                  <a:gd name="T3" fmla="*/ 24308 h 109"/>
                  <a:gd name="T4" fmla="*/ 964868 w 46"/>
                  <a:gd name="T5" fmla="*/ 130503 h 109"/>
                  <a:gd name="T6" fmla="*/ 404901 w 46"/>
                  <a:gd name="T7" fmla="*/ 149109 h 109"/>
                  <a:gd name="T8" fmla="*/ 251700 w 46"/>
                  <a:gd name="T9" fmla="*/ 47284 h 109"/>
                  <a:gd name="T10" fmla="*/ 0 w 46"/>
                  <a:gd name="T11" fmla="*/ 28678 h 109"/>
                  <a:gd name="T12" fmla="*/ 908313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8" name="Group 979"/>
            <p:cNvGrpSpPr>
              <a:grpSpLocks/>
            </p:cNvGrpSpPr>
            <p:nvPr/>
          </p:nvGrpSpPr>
          <p:grpSpPr bwMode="auto">
            <a:xfrm rot="-297485">
              <a:off x="3200" y="2209"/>
              <a:ext cx="277" cy="290"/>
              <a:chOff x="2396" y="1628"/>
              <a:chExt cx="717" cy="746"/>
            </a:xfrm>
          </p:grpSpPr>
          <p:sp>
            <p:nvSpPr>
              <p:cNvPr id="15764" name="Freeform 980"/>
              <p:cNvSpPr>
                <a:spLocks/>
              </p:cNvSpPr>
              <p:nvPr/>
            </p:nvSpPr>
            <p:spPr bwMode="auto">
              <a:xfrm>
                <a:off x="2488" y="1759"/>
                <a:ext cx="478" cy="583"/>
              </a:xfrm>
              <a:custGeom>
                <a:avLst/>
                <a:gdLst>
                  <a:gd name="T0" fmla="*/ 0 w 355"/>
                  <a:gd name="T1" fmla="*/ 14117 h 186"/>
                  <a:gd name="T2" fmla="*/ 55 w 355"/>
                  <a:gd name="T3" fmla="*/ 14813 h 186"/>
                  <a:gd name="T4" fmla="*/ 88 w 355"/>
                  <a:gd name="T5" fmla="*/ 13409 h 186"/>
                  <a:gd name="T6" fmla="*/ 497 w 355"/>
                  <a:gd name="T7" fmla="*/ 18051 h 186"/>
                  <a:gd name="T8" fmla="*/ 513 w 355"/>
                  <a:gd name="T9" fmla="*/ 19888 h 186"/>
                  <a:gd name="T10" fmla="*/ 592 w 355"/>
                  <a:gd name="T11" fmla="*/ 21524 h 186"/>
                  <a:gd name="T12" fmla="*/ 1388 w 355"/>
                  <a:gd name="T13" fmla="*/ 9826 h 186"/>
                  <a:gd name="T14" fmla="*/ 1400 w 355"/>
                  <a:gd name="T15" fmla="*/ 6466 h 186"/>
                  <a:gd name="T16" fmla="*/ 757 w 355"/>
                  <a:gd name="T17" fmla="*/ 0 h 186"/>
                  <a:gd name="T18" fmla="*/ 0 w 355"/>
                  <a:gd name="T19" fmla="*/ 10181 h 186"/>
                  <a:gd name="T20" fmla="*/ 0 w 355"/>
                  <a:gd name="T21" fmla="*/ 14117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5" name="Freeform 981"/>
              <p:cNvSpPr>
                <a:spLocks/>
              </p:cNvSpPr>
              <p:nvPr/>
            </p:nvSpPr>
            <p:spPr bwMode="auto">
              <a:xfrm>
                <a:off x="2568" y="1791"/>
                <a:ext cx="478" cy="583"/>
              </a:xfrm>
              <a:custGeom>
                <a:avLst/>
                <a:gdLst>
                  <a:gd name="T0" fmla="*/ 60 w 206"/>
                  <a:gd name="T1" fmla="*/ 63027 h 130"/>
                  <a:gd name="T2" fmla="*/ 0 w 206"/>
                  <a:gd name="T3" fmla="*/ 47501 h 130"/>
                  <a:gd name="T4" fmla="*/ 7140 w 206"/>
                  <a:gd name="T5" fmla="*/ 0 h 130"/>
                  <a:gd name="T6" fmla="*/ 6963 w 206"/>
                  <a:gd name="T7" fmla="*/ 15979 h 130"/>
                  <a:gd name="T8" fmla="*/ 60 w 206"/>
                  <a:gd name="T9" fmla="*/ 6302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6" name="Freeform 982"/>
              <p:cNvSpPr>
                <a:spLocks/>
              </p:cNvSpPr>
              <p:nvPr/>
            </p:nvSpPr>
            <p:spPr bwMode="auto">
              <a:xfrm>
                <a:off x="2505" y="1745"/>
                <a:ext cx="478" cy="583"/>
              </a:xfrm>
              <a:custGeom>
                <a:avLst/>
                <a:gdLst>
                  <a:gd name="T0" fmla="*/ 0 w 356"/>
                  <a:gd name="T1" fmla="*/ 20420 h 158"/>
                  <a:gd name="T2" fmla="*/ 597 w 356"/>
                  <a:gd name="T3" fmla="*/ 35054 h 158"/>
                  <a:gd name="T4" fmla="*/ 1398 w 356"/>
                  <a:gd name="T5" fmla="*/ 12852 h 158"/>
                  <a:gd name="T6" fmla="*/ 769 w 356"/>
                  <a:gd name="T7" fmla="*/ 0 h 158"/>
                  <a:gd name="T8" fmla="*/ 0 w 356"/>
                  <a:gd name="T9" fmla="*/ 2042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7" name="Freeform 983"/>
              <p:cNvSpPr>
                <a:spLocks/>
              </p:cNvSpPr>
              <p:nvPr/>
            </p:nvSpPr>
            <p:spPr bwMode="auto">
              <a:xfrm>
                <a:off x="2492" y="1710"/>
                <a:ext cx="541" cy="582"/>
              </a:xfrm>
              <a:custGeom>
                <a:avLst/>
                <a:gdLst>
                  <a:gd name="T0" fmla="*/ 0 w 316"/>
                  <a:gd name="T1" fmla="*/ 10907 h 208"/>
                  <a:gd name="T2" fmla="*/ 676 w 316"/>
                  <a:gd name="T3" fmla="*/ 15336 h 208"/>
                  <a:gd name="T4" fmla="*/ 1404 w 316"/>
                  <a:gd name="T5" fmla="*/ 10465 h 208"/>
                  <a:gd name="T6" fmla="*/ 1388 w 316"/>
                  <a:gd name="T7" fmla="*/ 8931 h 208"/>
                  <a:gd name="T8" fmla="*/ 1556 w 316"/>
                  <a:gd name="T9" fmla="*/ 7961 h 208"/>
                  <a:gd name="T10" fmla="*/ 1507 w 316"/>
                  <a:gd name="T11" fmla="*/ 1164 h 208"/>
                  <a:gd name="T12" fmla="*/ 1178 w 316"/>
                  <a:gd name="T13" fmla="*/ 0 h 208"/>
                  <a:gd name="T14" fmla="*/ 930 w 316"/>
                  <a:gd name="T15" fmla="*/ 1164 h 208"/>
                  <a:gd name="T16" fmla="*/ 827 w 316"/>
                  <a:gd name="T17" fmla="*/ 308 h 208"/>
                  <a:gd name="T18" fmla="*/ 423 w 316"/>
                  <a:gd name="T19" fmla="*/ 1782 h 208"/>
                  <a:gd name="T20" fmla="*/ 416 w 316"/>
                  <a:gd name="T21" fmla="*/ 2728 h 208"/>
                  <a:gd name="T22" fmla="*/ 41 w 316"/>
                  <a:gd name="T23" fmla="*/ 6203 h 208"/>
                  <a:gd name="T24" fmla="*/ 0 w 316"/>
                  <a:gd name="T25" fmla="*/ 10907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8" name="Freeform 984"/>
              <p:cNvSpPr>
                <a:spLocks/>
              </p:cNvSpPr>
              <p:nvPr/>
            </p:nvSpPr>
            <p:spPr bwMode="auto">
              <a:xfrm>
                <a:off x="2572" y="1717"/>
                <a:ext cx="541" cy="582"/>
              </a:xfrm>
              <a:custGeom>
                <a:avLst/>
                <a:gdLst>
                  <a:gd name="T0" fmla="*/ 41134 w 61"/>
                  <a:gd name="T1" fmla="*/ 0 h 112"/>
                  <a:gd name="T2" fmla="*/ 34216 w 61"/>
                  <a:gd name="T3" fmla="*/ 4443 h 112"/>
                  <a:gd name="T4" fmla="*/ 0 w 61"/>
                  <a:gd name="T5" fmla="*/ 19268 h 112"/>
                  <a:gd name="T6" fmla="*/ 2749 w 61"/>
                  <a:gd name="T7" fmla="*/ 98218 h 112"/>
                  <a:gd name="T8" fmla="*/ 42553 w 61"/>
                  <a:gd name="T9" fmla="*/ 75421 h 112"/>
                  <a:gd name="T10" fmla="*/ 41134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9" name="Freeform 985"/>
              <p:cNvSpPr>
                <a:spLocks/>
              </p:cNvSpPr>
              <p:nvPr/>
            </p:nvSpPr>
            <p:spPr bwMode="auto">
              <a:xfrm>
                <a:off x="2505" y="1745"/>
                <a:ext cx="478" cy="583"/>
              </a:xfrm>
              <a:custGeom>
                <a:avLst/>
                <a:gdLst>
                  <a:gd name="T0" fmla="*/ 151539 w 74"/>
                  <a:gd name="T1" fmla="*/ 0 h 122"/>
                  <a:gd name="T2" fmla="*/ 0 w 74"/>
                  <a:gd name="T3" fmla="*/ 17423 h 122"/>
                  <a:gd name="T4" fmla="*/ 8262 w 74"/>
                  <a:gd name="T5" fmla="*/ 76134 h 122"/>
                  <a:gd name="T6" fmla="*/ 155699 w 74"/>
                  <a:gd name="T7" fmla="*/ 58716 h 122"/>
                  <a:gd name="T8" fmla="*/ 151539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0" name="Freeform 986"/>
              <p:cNvSpPr>
                <a:spLocks/>
              </p:cNvSpPr>
              <p:nvPr/>
            </p:nvSpPr>
            <p:spPr bwMode="auto">
              <a:xfrm>
                <a:off x="2396" y="1727"/>
                <a:ext cx="478" cy="583"/>
              </a:xfrm>
              <a:custGeom>
                <a:avLst/>
                <a:gdLst>
                  <a:gd name="T0" fmla="*/ 2221 w 136"/>
                  <a:gd name="T1" fmla="*/ 2054 h 147"/>
                  <a:gd name="T2" fmla="*/ 728 w 136"/>
                  <a:gd name="T3" fmla="*/ 4426 h 147"/>
                  <a:gd name="T4" fmla="*/ 0 w 136"/>
                  <a:gd name="T5" fmla="*/ 28123 h 147"/>
                  <a:gd name="T6" fmla="*/ 4780 w 136"/>
                  <a:gd name="T7" fmla="*/ 29309 h 147"/>
                  <a:gd name="T8" fmla="*/ 5174 w 136"/>
                  <a:gd name="T9" fmla="*/ 4426 h 147"/>
                  <a:gd name="T10" fmla="*/ 3676 w 136"/>
                  <a:gd name="T11" fmla="*/ 29927 h 147"/>
                  <a:gd name="T12" fmla="*/ 9954 w 136"/>
                  <a:gd name="T13" fmla="*/ 32299 h 147"/>
                  <a:gd name="T14" fmla="*/ 10681 w 136"/>
                  <a:gd name="T15" fmla="*/ 8602 h 147"/>
                  <a:gd name="T16" fmla="*/ 10681 w 136"/>
                  <a:gd name="T17" fmla="*/ 32850 h 147"/>
                  <a:gd name="T18" fmla="*/ 16568 w 136"/>
                  <a:gd name="T19" fmla="*/ 37594 h 147"/>
                  <a:gd name="T20" fmla="*/ 18470 w 136"/>
                  <a:gd name="T21" fmla="*/ 10974 h 147"/>
                  <a:gd name="T22" fmla="*/ 19573 w 136"/>
                  <a:gd name="T23" fmla="*/ 40600 h 147"/>
                  <a:gd name="T24" fmla="*/ 25081 w 136"/>
                  <a:gd name="T25" fmla="*/ 43519 h 147"/>
                  <a:gd name="T26" fmla="*/ 24691 w 136"/>
                  <a:gd name="T27" fmla="*/ 15079 h 147"/>
                  <a:gd name="T28" fmla="*/ 2221 w 136"/>
                  <a:gd name="T29" fmla="*/ 2054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1" name="Freeform 987"/>
              <p:cNvSpPr>
                <a:spLocks/>
              </p:cNvSpPr>
              <p:nvPr/>
            </p:nvSpPr>
            <p:spPr bwMode="auto">
              <a:xfrm>
                <a:off x="2430" y="1664"/>
                <a:ext cx="478" cy="582"/>
              </a:xfrm>
              <a:custGeom>
                <a:avLst/>
                <a:gdLst>
                  <a:gd name="T0" fmla="*/ 6450 w 188"/>
                  <a:gd name="T1" fmla="*/ 344701 h 74"/>
                  <a:gd name="T2" fmla="*/ 9634 w 188"/>
                  <a:gd name="T3" fmla="*/ 242143 h 74"/>
                  <a:gd name="T4" fmla="*/ 7798 w 188"/>
                  <a:gd name="T5" fmla="*/ 177046 h 74"/>
                  <a:gd name="T6" fmla="*/ 4510 w 188"/>
                  <a:gd name="T7" fmla="*/ 298401 h 74"/>
                  <a:gd name="T8" fmla="*/ 7290 w 188"/>
                  <a:gd name="T9" fmla="*/ 190794 h 74"/>
                  <a:gd name="T10" fmla="*/ 6156 w 188"/>
                  <a:gd name="T11" fmla="*/ 125775 h 74"/>
                  <a:gd name="T12" fmla="*/ 3074 w 188"/>
                  <a:gd name="T13" fmla="*/ 242143 h 74"/>
                  <a:gd name="T14" fmla="*/ 5896 w 188"/>
                  <a:gd name="T15" fmla="*/ 116369 h 74"/>
                  <a:gd name="T16" fmla="*/ 4762 w 188"/>
                  <a:gd name="T17" fmla="*/ 70076 h 74"/>
                  <a:gd name="T18" fmla="*/ 877 w 188"/>
                  <a:gd name="T19" fmla="*/ 214577 h 74"/>
                  <a:gd name="T20" fmla="*/ 4658 w 188"/>
                  <a:gd name="T21" fmla="*/ 65097 h 74"/>
                  <a:gd name="T22" fmla="*/ 3590 w 188"/>
                  <a:gd name="T23" fmla="*/ 0 h 74"/>
                  <a:gd name="T24" fmla="*/ 0 w 188"/>
                  <a:gd name="T25" fmla="*/ 130124 h 74"/>
                  <a:gd name="T26" fmla="*/ 6450 w 188"/>
                  <a:gd name="T27" fmla="*/ 344701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BEBEBE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2" name="Freeform 988"/>
              <p:cNvSpPr>
                <a:spLocks/>
              </p:cNvSpPr>
              <p:nvPr/>
            </p:nvSpPr>
            <p:spPr bwMode="auto">
              <a:xfrm>
                <a:off x="2505" y="1639"/>
                <a:ext cx="478" cy="582"/>
              </a:xfrm>
              <a:custGeom>
                <a:avLst/>
                <a:gdLst>
                  <a:gd name="T0" fmla="*/ 8673 w 194"/>
                  <a:gd name="T1" fmla="*/ 176119 h 82"/>
                  <a:gd name="T2" fmla="*/ 8232 w 194"/>
                  <a:gd name="T3" fmla="*/ 197717 h 82"/>
                  <a:gd name="T4" fmla="*/ 5672 w 194"/>
                  <a:gd name="T5" fmla="*/ 253355 h 82"/>
                  <a:gd name="T6" fmla="*/ 3979 w 194"/>
                  <a:gd name="T7" fmla="*/ 210109 h 82"/>
                  <a:gd name="T8" fmla="*/ 6485 w 194"/>
                  <a:gd name="T9" fmla="*/ 129680 h 82"/>
                  <a:gd name="T10" fmla="*/ 3711 w 194"/>
                  <a:gd name="T11" fmla="*/ 197717 h 82"/>
                  <a:gd name="T12" fmla="*/ 2326 w 194"/>
                  <a:gd name="T13" fmla="*/ 170121 h 82"/>
                  <a:gd name="T14" fmla="*/ 5403 w 194"/>
                  <a:gd name="T15" fmla="*/ 80493 h 82"/>
                  <a:gd name="T16" fmla="*/ 2057 w 194"/>
                  <a:gd name="T17" fmla="*/ 151270 h 82"/>
                  <a:gd name="T18" fmla="*/ 771 w 194"/>
                  <a:gd name="T19" fmla="*/ 111283 h 82"/>
                  <a:gd name="T20" fmla="*/ 3346 w 194"/>
                  <a:gd name="T21" fmla="*/ 61642 h 82"/>
                  <a:gd name="T22" fmla="*/ 1350 w 194"/>
                  <a:gd name="T23" fmla="*/ 108025 h 82"/>
                  <a:gd name="T24" fmla="*/ 407 w 194"/>
                  <a:gd name="T25" fmla="*/ 92886 h 82"/>
                  <a:gd name="T26" fmla="*/ 3615 w 194"/>
                  <a:gd name="T27" fmla="*/ 0 h 82"/>
                  <a:gd name="T28" fmla="*/ 7325 w 194"/>
                  <a:gd name="T29" fmla="*/ 123682 h 82"/>
                  <a:gd name="T30" fmla="*/ 8673 w 194"/>
                  <a:gd name="T31" fmla="*/ 176119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BEBEBE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3" name="Freeform 989"/>
              <p:cNvSpPr>
                <a:spLocks/>
              </p:cNvSpPr>
              <p:nvPr/>
            </p:nvSpPr>
            <p:spPr bwMode="auto">
              <a:xfrm>
                <a:off x="2572" y="1628"/>
                <a:ext cx="478" cy="580"/>
              </a:xfrm>
              <a:custGeom>
                <a:avLst/>
                <a:gdLst>
                  <a:gd name="T0" fmla="*/ 1885 w 108"/>
                  <a:gd name="T1" fmla="*/ 795042 h 42"/>
                  <a:gd name="T2" fmla="*/ 15765 w 108"/>
                  <a:gd name="T3" fmla="*/ 0 h 42"/>
                  <a:gd name="T4" fmla="*/ 50084 w 108"/>
                  <a:gd name="T5" fmla="*/ 1017417 h 42"/>
                  <a:gd name="T6" fmla="*/ 25985 w 108"/>
                  <a:gd name="T7" fmla="*/ 1856249 h 42"/>
                  <a:gd name="T8" fmla="*/ 0 w 108"/>
                  <a:gd name="T9" fmla="*/ 795042 h 42"/>
                  <a:gd name="T10" fmla="*/ 1885 w 108"/>
                  <a:gd name="T11" fmla="*/ 7950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74" name="Freeform 990"/>
              <p:cNvSpPr>
                <a:spLocks/>
              </p:cNvSpPr>
              <p:nvPr/>
            </p:nvSpPr>
            <p:spPr bwMode="auto">
              <a:xfrm rot="304774">
                <a:off x="2614" y="1674"/>
                <a:ext cx="479" cy="580"/>
              </a:xfrm>
              <a:custGeom>
                <a:avLst/>
                <a:gdLst>
                  <a:gd name="T0" fmla="*/ 666466 w 46"/>
                  <a:gd name="T1" fmla="*/ 0 h 109"/>
                  <a:gd name="T2" fmla="*/ 651992 w 46"/>
                  <a:gd name="T3" fmla="*/ 16591 h 109"/>
                  <a:gd name="T4" fmla="*/ 708306 w 46"/>
                  <a:gd name="T5" fmla="*/ 88836 h 109"/>
                  <a:gd name="T6" fmla="*/ 297771 w 46"/>
                  <a:gd name="T7" fmla="*/ 101580 h 109"/>
                  <a:gd name="T8" fmla="*/ 183551 w 46"/>
                  <a:gd name="T9" fmla="*/ 32182 h 109"/>
                  <a:gd name="T10" fmla="*/ 0 w 46"/>
                  <a:gd name="T11" fmla="*/ 19470 h 109"/>
                  <a:gd name="T12" fmla="*/ 666466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59" name="Group 991"/>
            <p:cNvGrpSpPr>
              <a:grpSpLocks/>
            </p:cNvGrpSpPr>
            <p:nvPr/>
          </p:nvGrpSpPr>
          <p:grpSpPr bwMode="auto">
            <a:xfrm rot="-297485">
              <a:off x="3125" y="2253"/>
              <a:ext cx="279" cy="292"/>
              <a:chOff x="2391" y="1628"/>
              <a:chExt cx="723" cy="754"/>
            </a:xfrm>
          </p:grpSpPr>
          <p:sp>
            <p:nvSpPr>
              <p:cNvPr id="15753" name="Freeform 992"/>
              <p:cNvSpPr>
                <a:spLocks/>
              </p:cNvSpPr>
              <p:nvPr/>
            </p:nvSpPr>
            <p:spPr bwMode="auto">
              <a:xfrm>
                <a:off x="2495" y="1763"/>
                <a:ext cx="477" cy="580"/>
              </a:xfrm>
              <a:custGeom>
                <a:avLst/>
                <a:gdLst>
                  <a:gd name="T0" fmla="*/ 0 w 355"/>
                  <a:gd name="T1" fmla="*/ 14176 h 186"/>
                  <a:gd name="T2" fmla="*/ 55 w 355"/>
                  <a:gd name="T3" fmla="*/ 14871 h 186"/>
                  <a:gd name="T4" fmla="*/ 89 w 355"/>
                  <a:gd name="T5" fmla="*/ 13468 h 186"/>
                  <a:gd name="T6" fmla="*/ 500 w 355"/>
                  <a:gd name="T7" fmla="*/ 18120 h 186"/>
                  <a:gd name="T8" fmla="*/ 515 w 355"/>
                  <a:gd name="T9" fmla="*/ 19963 h 186"/>
                  <a:gd name="T10" fmla="*/ 595 w 355"/>
                  <a:gd name="T11" fmla="*/ 21610 h 186"/>
                  <a:gd name="T12" fmla="*/ 1395 w 355"/>
                  <a:gd name="T13" fmla="*/ 9866 h 186"/>
                  <a:gd name="T14" fmla="*/ 1407 w 355"/>
                  <a:gd name="T15" fmla="*/ 6495 h 186"/>
                  <a:gd name="T16" fmla="*/ 762 w 355"/>
                  <a:gd name="T17" fmla="*/ 0 h 186"/>
                  <a:gd name="T18" fmla="*/ 0 w 355"/>
                  <a:gd name="T19" fmla="*/ 10219 h 186"/>
                  <a:gd name="T20" fmla="*/ 0 w 355"/>
                  <a:gd name="T21" fmla="*/ 14176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6"/>
                  <a:gd name="T35" fmla="*/ 355 w 355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6">
                    <a:moveTo>
                      <a:pt x="0" y="122"/>
                    </a:moveTo>
                    <a:lnTo>
                      <a:pt x="14" y="128"/>
                    </a:lnTo>
                    <a:lnTo>
                      <a:pt x="22" y="116"/>
                    </a:lnTo>
                    <a:lnTo>
                      <a:pt x="126" y="156"/>
                    </a:lnTo>
                    <a:lnTo>
                      <a:pt x="130" y="172"/>
                    </a:lnTo>
                    <a:lnTo>
                      <a:pt x="150" y="186"/>
                    </a:lnTo>
                    <a:lnTo>
                      <a:pt x="352" y="85"/>
                    </a:lnTo>
                    <a:lnTo>
                      <a:pt x="355" y="56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0BB8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4" name="Freeform 993"/>
              <p:cNvSpPr>
                <a:spLocks/>
              </p:cNvSpPr>
              <p:nvPr/>
            </p:nvSpPr>
            <p:spPr bwMode="auto">
              <a:xfrm>
                <a:off x="2575" y="1801"/>
                <a:ext cx="476" cy="581"/>
              </a:xfrm>
              <a:custGeom>
                <a:avLst/>
                <a:gdLst>
                  <a:gd name="T0" fmla="*/ 67 w 206"/>
                  <a:gd name="T1" fmla="*/ 63392 h 130"/>
                  <a:gd name="T2" fmla="*/ 0 w 206"/>
                  <a:gd name="T3" fmla="*/ 47781 h 130"/>
                  <a:gd name="T4" fmla="*/ 7216 w 206"/>
                  <a:gd name="T5" fmla="*/ 0 h 130"/>
                  <a:gd name="T6" fmla="*/ 7041 w 206"/>
                  <a:gd name="T7" fmla="*/ 16085 h 130"/>
                  <a:gd name="T8" fmla="*/ 67 w 206"/>
                  <a:gd name="T9" fmla="*/ 633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0"/>
                  <a:gd name="T17" fmla="*/ 206 w 2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0">
                    <a:moveTo>
                      <a:pt x="2" y="130"/>
                    </a:moveTo>
                    <a:lnTo>
                      <a:pt x="0" y="98"/>
                    </a:lnTo>
                    <a:lnTo>
                      <a:pt x="206" y="0"/>
                    </a:lnTo>
                    <a:lnTo>
                      <a:pt x="201" y="3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C4A9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5" name="Freeform 994"/>
              <p:cNvSpPr>
                <a:spLocks/>
              </p:cNvSpPr>
              <p:nvPr/>
            </p:nvSpPr>
            <p:spPr bwMode="auto">
              <a:xfrm>
                <a:off x="2500" y="1742"/>
                <a:ext cx="476" cy="583"/>
              </a:xfrm>
              <a:custGeom>
                <a:avLst/>
                <a:gdLst>
                  <a:gd name="T0" fmla="*/ 0 w 356"/>
                  <a:gd name="T1" fmla="*/ 20608 h 158"/>
                  <a:gd name="T2" fmla="*/ 599 w 356"/>
                  <a:gd name="T3" fmla="*/ 35367 h 158"/>
                  <a:gd name="T4" fmla="*/ 1399 w 356"/>
                  <a:gd name="T5" fmla="*/ 12974 h 158"/>
                  <a:gd name="T6" fmla="*/ 769 w 356"/>
                  <a:gd name="T7" fmla="*/ 0 h 158"/>
                  <a:gd name="T8" fmla="*/ 0 w 356"/>
                  <a:gd name="T9" fmla="*/ 20608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6" name="Freeform 995"/>
              <p:cNvSpPr>
                <a:spLocks/>
              </p:cNvSpPr>
              <p:nvPr/>
            </p:nvSpPr>
            <p:spPr bwMode="auto">
              <a:xfrm>
                <a:off x="2495" y="1706"/>
                <a:ext cx="544" cy="583"/>
              </a:xfrm>
              <a:custGeom>
                <a:avLst/>
                <a:gdLst>
                  <a:gd name="T0" fmla="*/ 0 w 316"/>
                  <a:gd name="T1" fmla="*/ 11063 h 208"/>
                  <a:gd name="T2" fmla="*/ 680 w 316"/>
                  <a:gd name="T3" fmla="*/ 15548 h 208"/>
                  <a:gd name="T4" fmla="*/ 1412 w 316"/>
                  <a:gd name="T5" fmla="*/ 10609 h 208"/>
                  <a:gd name="T6" fmla="*/ 1396 w 316"/>
                  <a:gd name="T7" fmla="*/ 9062 h 208"/>
                  <a:gd name="T8" fmla="*/ 1565 w 316"/>
                  <a:gd name="T9" fmla="*/ 8075 h 208"/>
                  <a:gd name="T10" fmla="*/ 1515 w 316"/>
                  <a:gd name="T11" fmla="*/ 1183 h 208"/>
                  <a:gd name="T12" fmla="*/ 1184 w 316"/>
                  <a:gd name="T13" fmla="*/ 0 h 208"/>
                  <a:gd name="T14" fmla="*/ 935 w 316"/>
                  <a:gd name="T15" fmla="*/ 1183 h 208"/>
                  <a:gd name="T16" fmla="*/ 831 w 316"/>
                  <a:gd name="T17" fmla="*/ 311 h 208"/>
                  <a:gd name="T18" fmla="*/ 425 w 316"/>
                  <a:gd name="T19" fmla="*/ 1805 h 208"/>
                  <a:gd name="T20" fmla="*/ 418 w 316"/>
                  <a:gd name="T21" fmla="*/ 2766 h 208"/>
                  <a:gd name="T22" fmla="*/ 41 w 316"/>
                  <a:gd name="T23" fmla="*/ 6298 h 208"/>
                  <a:gd name="T24" fmla="*/ 0 w 316"/>
                  <a:gd name="T25" fmla="*/ 11063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7" name="Freeform 996"/>
              <p:cNvSpPr>
                <a:spLocks/>
              </p:cNvSpPr>
              <p:nvPr/>
            </p:nvSpPr>
            <p:spPr bwMode="auto">
              <a:xfrm>
                <a:off x="2571" y="1717"/>
                <a:ext cx="543" cy="583"/>
              </a:xfrm>
              <a:custGeom>
                <a:avLst/>
                <a:gdLst>
                  <a:gd name="T0" fmla="*/ 41286 w 61"/>
                  <a:gd name="T1" fmla="*/ 0 h 112"/>
                  <a:gd name="T2" fmla="*/ 34343 w 61"/>
                  <a:gd name="T3" fmla="*/ 4508 h 112"/>
                  <a:gd name="T4" fmla="*/ 0 w 61"/>
                  <a:gd name="T5" fmla="*/ 19510 h 112"/>
                  <a:gd name="T6" fmla="*/ 2760 w 61"/>
                  <a:gd name="T7" fmla="*/ 99599 h 112"/>
                  <a:gd name="T8" fmla="*/ 42710 w 61"/>
                  <a:gd name="T9" fmla="*/ 76472 h 112"/>
                  <a:gd name="T10" fmla="*/ 41286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8" name="Freeform 997"/>
              <p:cNvSpPr>
                <a:spLocks/>
              </p:cNvSpPr>
              <p:nvPr/>
            </p:nvSpPr>
            <p:spPr bwMode="auto">
              <a:xfrm>
                <a:off x="2504" y="1742"/>
                <a:ext cx="476" cy="583"/>
              </a:xfrm>
              <a:custGeom>
                <a:avLst/>
                <a:gdLst>
                  <a:gd name="T0" fmla="*/ 151471 w 74"/>
                  <a:gd name="T1" fmla="*/ 0 h 122"/>
                  <a:gd name="T2" fmla="*/ 0 w 74"/>
                  <a:gd name="T3" fmla="*/ 17581 h 122"/>
                  <a:gd name="T4" fmla="*/ 8291 w 74"/>
                  <a:gd name="T5" fmla="*/ 76817 h 122"/>
                  <a:gd name="T6" fmla="*/ 155613 w 74"/>
                  <a:gd name="T7" fmla="*/ 59265 h 122"/>
                  <a:gd name="T8" fmla="*/ 151471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9" name="Freeform 998"/>
              <p:cNvSpPr>
                <a:spLocks/>
              </p:cNvSpPr>
              <p:nvPr/>
            </p:nvSpPr>
            <p:spPr bwMode="auto">
              <a:xfrm>
                <a:off x="2391" y="1728"/>
                <a:ext cx="476" cy="583"/>
              </a:xfrm>
              <a:custGeom>
                <a:avLst/>
                <a:gdLst>
                  <a:gd name="T0" fmla="*/ 2219 w 136"/>
                  <a:gd name="T1" fmla="*/ 2082 h 147"/>
                  <a:gd name="T2" fmla="*/ 724 w 136"/>
                  <a:gd name="T3" fmla="*/ 4462 h 147"/>
                  <a:gd name="T4" fmla="*/ 0 w 136"/>
                  <a:gd name="T5" fmla="*/ 28377 h 147"/>
                  <a:gd name="T6" fmla="*/ 4784 w 136"/>
                  <a:gd name="T7" fmla="*/ 29566 h 147"/>
                  <a:gd name="T8" fmla="*/ 5176 w 136"/>
                  <a:gd name="T9" fmla="*/ 4462 h 147"/>
                  <a:gd name="T10" fmla="*/ 3668 w 136"/>
                  <a:gd name="T11" fmla="*/ 30209 h 147"/>
                  <a:gd name="T12" fmla="*/ 9947 w 136"/>
                  <a:gd name="T13" fmla="*/ 32608 h 147"/>
                  <a:gd name="T14" fmla="*/ 10671 w 136"/>
                  <a:gd name="T15" fmla="*/ 8693 h 147"/>
                  <a:gd name="T16" fmla="*/ 10671 w 136"/>
                  <a:gd name="T17" fmla="*/ 33160 h 147"/>
                  <a:gd name="T18" fmla="*/ 16572 w 136"/>
                  <a:gd name="T19" fmla="*/ 37943 h 147"/>
                  <a:gd name="T20" fmla="*/ 18455 w 136"/>
                  <a:gd name="T21" fmla="*/ 11077 h 147"/>
                  <a:gd name="T22" fmla="*/ 19568 w 136"/>
                  <a:gd name="T23" fmla="*/ 40965 h 147"/>
                  <a:gd name="T24" fmla="*/ 25067 w 136"/>
                  <a:gd name="T25" fmla="*/ 43915 h 147"/>
                  <a:gd name="T26" fmla="*/ 24675 w 136"/>
                  <a:gd name="T27" fmla="*/ 15217 h 147"/>
                  <a:gd name="T28" fmla="*/ 2219 w 136"/>
                  <a:gd name="T29" fmla="*/ 2082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0" name="Freeform 999"/>
              <p:cNvSpPr>
                <a:spLocks/>
              </p:cNvSpPr>
              <p:nvPr/>
            </p:nvSpPr>
            <p:spPr bwMode="auto">
              <a:xfrm>
                <a:off x="2433" y="1664"/>
                <a:ext cx="476" cy="583"/>
              </a:xfrm>
              <a:custGeom>
                <a:avLst/>
                <a:gdLst>
                  <a:gd name="T0" fmla="*/ 6332 w 188"/>
                  <a:gd name="T1" fmla="*/ 345294 h 74"/>
                  <a:gd name="T2" fmla="*/ 9457 w 188"/>
                  <a:gd name="T3" fmla="*/ 242559 h 74"/>
                  <a:gd name="T4" fmla="*/ 7651 w 188"/>
                  <a:gd name="T5" fmla="*/ 177350 h 74"/>
                  <a:gd name="T6" fmla="*/ 4423 w 188"/>
                  <a:gd name="T7" fmla="*/ 298914 h 74"/>
                  <a:gd name="T8" fmla="*/ 7148 w 188"/>
                  <a:gd name="T9" fmla="*/ 191122 h 74"/>
                  <a:gd name="T10" fmla="*/ 6041 w 188"/>
                  <a:gd name="T11" fmla="*/ 125991 h 74"/>
                  <a:gd name="T12" fmla="*/ 3016 w 188"/>
                  <a:gd name="T13" fmla="*/ 242559 h 74"/>
                  <a:gd name="T14" fmla="*/ 5785 w 188"/>
                  <a:gd name="T15" fmla="*/ 116568 h 74"/>
                  <a:gd name="T16" fmla="*/ 4676 w 188"/>
                  <a:gd name="T17" fmla="*/ 70196 h 74"/>
                  <a:gd name="T18" fmla="*/ 861 w 188"/>
                  <a:gd name="T19" fmla="*/ 214946 h 74"/>
                  <a:gd name="T20" fmla="*/ 4568 w 188"/>
                  <a:gd name="T21" fmla="*/ 65209 h 74"/>
                  <a:gd name="T22" fmla="*/ 3519 w 188"/>
                  <a:gd name="T23" fmla="*/ 0 h 74"/>
                  <a:gd name="T24" fmla="*/ 0 w 188"/>
                  <a:gd name="T25" fmla="*/ 130348 h 74"/>
                  <a:gd name="T26" fmla="*/ 6332 w 188"/>
                  <a:gd name="T27" fmla="*/ 345294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DACB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1" name="Freeform 1000"/>
              <p:cNvSpPr>
                <a:spLocks/>
              </p:cNvSpPr>
              <p:nvPr/>
            </p:nvSpPr>
            <p:spPr bwMode="auto">
              <a:xfrm>
                <a:off x="2504" y="1639"/>
                <a:ext cx="476" cy="583"/>
              </a:xfrm>
              <a:custGeom>
                <a:avLst/>
                <a:gdLst>
                  <a:gd name="T0" fmla="*/ 8637 w 194"/>
                  <a:gd name="T1" fmla="*/ 176421 h 82"/>
                  <a:gd name="T2" fmla="*/ 8198 w 194"/>
                  <a:gd name="T3" fmla="*/ 198056 h 82"/>
                  <a:gd name="T4" fmla="*/ 5648 w 194"/>
                  <a:gd name="T5" fmla="*/ 253790 h 82"/>
                  <a:gd name="T6" fmla="*/ 3963 w 194"/>
                  <a:gd name="T7" fmla="*/ 210470 h 82"/>
                  <a:gd name="T8" fmla="*/ 6458 w 194"/>
                  <a:gd name="T9" fmla="*/ 129902 h 82"/>
                  <a:gd name="T10" fmla="*/ 3695 w 194"/>
                  <a:gd name="T11" fmla="*/ 198056 h 82"/>
                  <a:gd name="T12" fmla="*/ 2316 w 194"/>
                  <a:gd name="T13" fmla="*/ 170414 h 82"/>
                  <a:gd name="T14" fmla="*/ 5381 w 194"/>
                  <a:gd name="T15" fmla="*/ 80632 h 82"/>
                  <a:gd name="T16" fmla="*/ 2049 w 194"/>
                  <a:gd name="T17" fmla="*/ 151530 h 82"/>
                  <a:gd name="T18" fmla="*/ 768 w 194"/>
                  <a:gd name="T19" fmla="*/ 111474 h 82"/>
                  <a:gd name="T20" fmla="*/ 3332 w 194"/>
                  <a:gd name="T21" fmla="*/ 61748 h 82"/>
                  <a:gd name="T22" fmla="*/ 1345 w 194"/>
                  <a:gd name="T23" fmla="*/ 108210 h 82"/>
                  <a:gd name="T24" fmla="*/ 405 w 194"/>
                  <a:gd name="T25" fmla="*/ 93045 h 82"/>
                  <a:gd name="T26" fmla="*/ 3599 w 194"/>
                  <a:gd name="T27" fmla="*/ 0 h 82"/>
                  <a:gd name="T28" fmla="*/ 7295 w 194"/>
                  <a:gd name="T29" fmla="*/ 123895 h 82"/>
                  <a:gd name="T30" fmla="*/ 8637 w 194"/>
                  <a:gd name="T31" fmla="*/ 176421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DACB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2" name="Freeform 1001"/>
              <p:cNvSpPr>
                <a:spLocks/>
              </p:cNvSpPr>
              <p:nvPr/>
            </p:nvSpPr>
            <p:spPr bwMode="auto">
              <a:xfrm>
                <a:off x="2579" y="1628"/>
                <a:ext cx="476" cy="580"/>
              </a:xfrm>
              <a:custGeom>
                <a:avLst/>
                <a:gdLst>
                  <a:gd name="T0" fmla="*/ 1878 w 108"/>
                  <a:gd name="T1" fmla="*/ 795042 h 42"/>
                  <a:gd name="T2" fmla="*/ 15699 w 108"/>
                  <a:gd name="T3" fmla="*/ 0 h 42"/>
                  <a:gd name="T4" fmla="*/ 49874 w 108"/>
                  <a:gd name="T5" fmla="*/ 1017417 h 42"/>
                  <a:gd name="T6" fmla="*/ 25876 w 108"/>
                  <a:gd name="T7" fmla="*/ 1856249 h 42"/>
                  <a:gd name="T8" fmla="*/ 0 w 108"/>
                  <a:gd name="T9" fmla="*/ 795042 h 42"/>
                  <a:gd name="T10" fmla="*/ 1878 w 108"/>
                  <a:gd name="T11" fmla="*/ 7950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E2E2E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63" name="Freeform 1002"/>
              <p:cNvSpPr>
                <a:spLocks/>
              </p:cNvSpPr>
              <p:nvPr/>
            </p:nvSpPr>
            <p:spPr bwMode="auto">
              <a:xfrm rot="304774">
                <a:off x="2614" y="1674"/>
                <a:ext cx="479" cy="583"/>
              </a:xfrm>
              <a:custGeom>
                <a:avLst/>
                <a:gdLst>
                  <a:gd name="T0" fmla="*/ 666466 w 46"/>
                  <a:gd name="T1" fmla="*/ 0 h 109"/>
                  <a:gd name="T2" fmla="*/ 651992 w 46"/>
                  <a:gd name="T3" fmla="*/ 16677 h 109"/>
                  <a:gd name="T4" fmla="*/ 708306 w 46"/>
                  <a:gd name="T5" fmla="*/ 89295 h 109"/>
                  <a:gd name="T6" fmla="*/ 297771 w 46"/>
                  <a:gd name="T7" fmla="*/ 102105 h 109"/>
                  <a:gd name="T8" fmla="*/ 183551 w 46"/>
                  <a:gd name="T9" fmla="*/ 32348 h 109"/>
                  <a:gd name="T10" fmla="*/ 0 w 46"/>
                  <a:gd name="T11" fmla="*/ 19571 h 109"/>
                  <a:gd name="T12" fmla="*/ 666466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9860" name="Group 1003"/>
            <p:cNvGrpSpPr>
              <a:grpSpLocks/>
            </p:cNvGrpSpPr>
            <p:nvPr/>
          </p:nvGrpSpPr>
          <p:grpSpPr bwMode="auto">
            <a:xfrm>
              <a:off x="3356" y="2081"/>
              <a:ext cx="271" cy="270"/>
              <a:chOff x="3312" y="2027"/>
              <a:chExt cx="271" cy="270"/>
            </a:xfrm>
          </p:grpSpPr>
          <p:sp>
            <p:nvSpPr>
              <p:cNvPr id="15744" name="Freeform 1004"/>
              <p:cNvSpPr>
                <a:spLocks/>
              </p:cNvSpPr>
              <p:nvPr/>
            </p:nvSpPr>
            <p:spPr bwMode="auto">
              <a:xfrm rot="-223463">
                <a:off x="3348" y="2072"/>
                <a:ext cx="185" cy="225"/>
              </a:xfrm>
              <a:custGeom>
                <a:avLst/>
                <a:gdLst>
                  <a:gd name="T0" fmla="*/ 0 w 356"/>
                  <a:gd name="T1" fmla="*/ 168 h 158"/>
                  <a:gd name="T2" fmla="*/ 5 w 356"/>
                  <a:gd name="T3" fmla="*/ 283 h 158"/>
                  <a:gd name="T4" fmla="*/ 11 w 356"/>
                  <a:gd name="T5" fmla="*/ 104 h 158"/>
                  <a:gd name="T6" fmla="*/ 6 w 356"/>
                  <a:gd name="T7" fmla="*/ 0 h 158"/>
                  <a:gd name="T8" fmla="*/ 0 w 356"/>
                  <a:gd name="T9" fmla="*/ 168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58"/>
                  <a:gd name="T17" fmla="*/ 356 w 35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58">
                    <a:moveTo>
                      <a:pt x="0" y="92"/>
                    </a:moveTo>
                    <a:lnTo>
                      <a:pt x="152" y="158"/>
                    </a:lnTo>
                    <a:lnTo>
                      <a:pt x="356" y="58"/>
                    </a:lnTo>
                    <a:lnTo>
                      <a:pt x="19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BCAA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45" name="Freeform 1005"/>
              <p:cNvSpPr>
                <a:spLocks/>
              </p:cNvSpPr>
              <p:nvPr/>
            </p:nvSpPr>
            <p:spPr bwMode="auto">
              <a:xfrm rot="-223463">
                <a:off x="3343" y="2061"/>
                <a:ext cx="209" cy="225"/>
              </a:xfrm>
              <a:custGeom>
                <a:avLst/>
                <a:gdLst>
                  <a:gd name="T0" fmla="*/ 0 w 316"/>
                  <a:gd name="T1" fmla="*/ 89 h 208"/>
                  <a:gd name="T2" fmla="*/ 5 w 316"/>
                  <a:gd name="T3" fmla="*/ 124 h 208"/>
                  <a:gd name="T4" fmla="*/ 10 w 316"/>
                  <a:gd name="T5" fmla="*/ 84 h 208"/>
                  <a:gd name="T6" fmla="*/ 10 w 316"/>
                  <a:gd name="T7" fmla="*/ 72 h 208"/>
                  <a:gd name="T8" fmla="*/ 11 w 316"/>
                  <a:gd name="T9" fmla="*/ 65 h 208"/>
                  <a:gd name="T10" fmla="*/ 11 w 316"/>
                  <a:gd name="T11" fmla="*/ 10 h 208"/>
                  <a:gd name="T12" fmla="*/ 9 w 316"/>
                  <a:gd name="T13" fmla="*/ 0 h 208"/>
                  <a:gd name="T14" fmla="*/ 7 w 316"/>
                  <a:gd name="T15" fmla="*/ 10 h 208"/>
                  <a:gd name="T16" fmla="*/ 6 w 316"/>
                  <a:gd name="T17" fmla="*/ 1 h 208"/>
                  <a:gd name="T18" fmla="*/ 3 w 316"/>
                  <a:gd name="T19" fmla="*/ 14 h 208"/>
                  <a:gd name="T20" fmla="*/ 3 w 316"/>
                  <a:gd name="T21" fmla="*/ 22 h 208"/>
                  <a:gd name="T22" fmla="*/ 1 w 316"/>
                  <a:gd name="T23" fmla="*/ 51 h 208"/>
                  <a:gd name="T24" fmla="*/ 0 w 316"/>
                  <a:gd name="T25" fmla="*/ 89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6"/>
                  <a:gd name="T40" fmla="*/ 0 h 208"/>
                  <a:gd name="T41" fmla="*/ 316 w 316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6" h="208">
                    <a:moveTo>
                      <a:pt x="0" y="148"/>
                    </a:moveTo>
                    <a:cubicBezTo>
                      <a:pt x="5" y="154"/>
                      <a:pt x="113" y="195"/>
                      <a:pt x="134" y="208"/>
                    </a:cubicBezTo>
                    <a:cubicBezTo>
                      <a:pt x="186" y="184"/>
                      <a:pt x="248" y="157"/>
                      <a:pt x="278" y="142"/>
                    </a:cubicBezTo>
                    <a:lnTo>
                      <a:pt x="275" y="121"/>
                    </a:lnTo>
                    <a:lnTo>
                      <a:pt x="308" y="108"/>
                    </a:lnTo>
                    <a:cubicBezTo>
                      <a:pt x="306" y="21"/>
                      <a:pt x="316" y="35"/>
                      <a:pt x="298" y="16"/>
                    </a:cubicBezTo>
                    <a:lnTo>
                      <a:pt x="234" y="0"/>
                    </a:lnTo>
                    <a:lnTo>
                      <a:pt x="184" y="16"/>
                    </a:lnTo>
                    <a:lnTo>
                      <a:pt x="164" y="4"/>
                    </a:lnTo>
                    <a:lnTo>
                      <a:pt x="83" y="24"/>
                    </a:lnTo>
                    <a:lnTo>
                      <a:pt x="82" y="37"/>
                    </a:lnTo>
                    <a:lnTo>
                      <a:pt x="8" y="8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46464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46" name="Freeform 1006"/>
              <p:cNvSpPr>
                <a:spLocks/>
              </p:cNvSpPr>
              <p:nvPr/>
            </p:nvSpPr>
            <p:spPr bwMode="auto">
              <a:xfrm rot="-223463">
                <a:off x="3374" y="2061"/>
                <a:ext cx="209" cy="225"/>
              </a:xfrm>
              <a:custGeom>
                <a:avLst/>
                <a:gdLst>
                  <a:gd name="T0" fmla="*/ 319 w 61"/>
                  <a:gd name="T1" fmla="*/ 0 h 112"/>
                  <a:gd name="T2" fmla="*/ 247 w 61"/>
                  <a:gd name="T3" fmla="*/ 40 h 112"/>
                  <a:gd name="T4" fmla="*/ 0 w 61"/>
                  <a:gd name="T5" fmla="*/ 155 h 112"/>
                  <a:gd name="T6" fmla="*/ 0 w 61"/>
                  <a:gd name="T7" fmla="*/ 792 h 112"/>
                  <a:gd name="T8" fmla="*/ 319 w 61"/>
                  <a:gd name="T9" fmla="*/ 613 h 112"/>
                  <a:gd name="T10" fmla="*/ 319 w 61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12"/>
                  <a:gd name="T20" fmla="*/ 61 w 6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12">
                    <a:moveTo>
                      <a:pt x="59" y="0"/>
                    </a:moveTo>
                    <a:cubicBezTo>
                      <a:pt x="56" y="2"/>
                      <a:pt x="49" y="5"/>
                      <a:pt x="49" y="5"/>
                    </a:cubicBezTo>
                    <a:lnTo>
                      <a:pt x="0" y="22"/>
                    </a:lnTo>
                    <a:lnTo>
                      <a:pt x="4" y="112"/>
                    </a:lnTo>
                    <a:lnTo>
                      <a:pt x="61" y="8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47" name="Freeform 1007"/>
              <p:cNvSpPr>
                <a:spLocks/>
              </p:cNvSpPr>
              <p:nvPr/>
            </p:nvSpPr>
            <p:spPr bwMode="auto">
              <a:xfrm rot="-223463">
                <a:off x="3349" y="2072"/>
                <a:ext cx="185" cy="225"/>
              </a:xfrm>
              <a:custGeom>
                <a:avLst/>
                <a:gdLst>
                  <a:gd name="T0" fmla="*/ 1180 w 74"/>
                  <a:gd name="T1" fmla="*/ 0 h 122"/>
                  <a:gd name="T2" fmla="*/ 0 w 74"/>
                  <a:gd name="T3" fmla="*/ 146 h 122"/>
                  <a:gd name="T4" fmla="*/ 43 w 74"/>
                  <a:gd name="T5" fmla="*/ 605 h 122"/>
                  <a:gd name="T6" fmla="*/ 1215 w 74"/>
                  <a:gd name="T7" fmla="*/ 467 h 122"/>
                  <a:gd name="T8" fmla="*/ 1180 w 7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2"/>
                  <a:gd name="T17" fmla="*/ 74 w 7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2">
                    <a:moveTo>
                      <a:pt x="72" y="0"/>
                    </a:moveTo>
                    <a:cubicBezTo>
                      <a:pt x="46" y="8"/>
                      <a:pt x="22" y="16"/>
                      <a:pt x="0" y="28"/>
                    </a:cubicBezTo>
                    <a:cubicBezTo>
                      <a:pt x="2" y="75"/>
                      <a:pt x="4" y="122"/>
                      <a:pt x="4" y="122"/>
                    </a:cubicBezTo>
                    <a:lnTo>
                      <a:pt x="74" y="9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8787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48" name="Freeform 1008"/>
              <p:cNvSpPr>
                <a:spLocks/>
              </p:cNvSpPr>
              <p:nvPr/>
            </p:nvSpPr>
            <p:spPr bwMode="auto">
              <a:xfrm rot="-223463">
                <a:off x="3312" y="2069"/>
                <a:ext cx="185" cy="225"/>
              </a:xfrm>
              <a:custGeom>
                <a:avLst/>
                <a:gdLst>
                  <a:gd name="T0" fmla="*/ 16 w 136"/>
                  <a:gd name="T1" fmla="*/ 18 h 147"/>
                  <a:gd name="T2" fmla="*/ 4 w 136"/>
                  <a:gd name="T3" fmla="*/ 32 h 147"/>
                  <a:gd name="T4" fmla="*/ 0 w 136"/>
                  <a:gd name="T5" fmla="*/ 225 h 147"/>
                  <a:gd name="T6" fmla="*/ 38 w 136"/>
                  <a:gd name="T7" fmla="*/ 239 h 147"/>
                  <a:gd name="T8" fmla="*/ 42 w 136"/>
                  <a:gd name="T9" fmla="*/ 32 h 147"/>
                  <a:gd name="T10" fmla="*/ 30 w 136"/>
                  <a:gd name="T11" fmla="*/ 239 h 147"/>
                  <a:gd name="T12" fmla="*/ 78 w 136"/>
                  <a:gd name="T13" fmla="*/ 263 h 147"/>
                  <a:gd name="T14" fmla="*/ 86 w 136"/>
                  <a:gd name="T15" fmla="*/ 69 h 147"/>
                  <a:gd name="T16" fmla="*/ 86 w 136"/>
                  <a:gd name="T17" fmla="*/ 268 h 147"/>
                  <a:gd name="T18" fmla="*/ 132 w 136"/>
                  <a:gd name="T19" fmla="*/ 308 h 147"/>
                  <a:gd name="T20" fmla="*/ 148 w 136"/>
                  <a:gd name="T21" fmla="*/ 87 h 147"/>
                  <a:gd name="T22" fmla="*/ 156 w 136"/>
                  <a:gd name="T23" fmla="*/ 326 h 147"/>
                  <a:gd name="T24" fmla="*/ 203 w 136"/>
                  <a:gd name="T25" fmla="*/ 355 h 147"/>
                  <a:gd name="T26" fmla="*/ 196 w 136"/>
                  <a:gd name="T27" fmla="*/ 119 h 147"/>
                  <a:gd name="T28" fmla="*/ 16 w 136"/>
                  <a:gd name="T29" fmla="*/ 18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47"/>
                  <a:gd name="T47" fmla="*/ 136 w 13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47">
                    <a:moveTo>
                      <a:pt x="12" y="7"/>
                    </a:moveTo>
                    <a:cubicBezTo>
                      <a:pt x="14" y="10"/>
                      <a:pt x="6" y="0"/>
                      <a:pt x="4" y="15"/>
                    </a:cubicBezTo>
                    <a:lnTo>
                      <a:pt x="0" y="95"/>
                    </a:lnTo>
                    <a:lnTo>
                      <a:pt x="26" y="99"/>
                    </a:lnTo>
                    <a:lnTo>
                      <a:pt x="28" y="15"/>
                    </a:lnTo>
                    <a:lnTo>
                      <a:pt x="20" y="101"/>
                    </a:lnTo>
                    <a:cubicBezTo>
                      <a:pt x="39" y="115"/>
                      <a:pt x="51" y="121"/>
                      <a:pt x="54" y="109"/>
                    </a:cubicBezTo>
                    <a:lnTo>
                      <a:pt x="58" y="29"/>
                    </a:lnTo>
                    <a:lnTo>
                      <a:pt x="58" y="111"/>
                    </a:lnTo>
                    <a:lnTo>
                      <a:pt x="90" y="127"/>
                    </a:lnTo>
                    <a:lnTo>
                      <a:pt x="100" y="37"/>
                    </a:lnTo>
                    <a:lnTo>
                      <a:pt x="106" y="137"/>
                    </a:lnTo>
                    <a:lnTo>
                      <a:pt x="136" y="147"/>
                    </a:lnTo>
                    <a:lnTo>
                      <a:pt x="134" y="51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B9B9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49" name="Freeform 1009"/>
              <p:cNvSpPr>
                <a:spLocks/>
              </p:cNvSpPr>
              <p:nvPr/>
            </p:nvSpPr>
            <p:spPr bwMode="auto">
              <a:xfrm rot="-223463">
                <a:off x="3322" y="2049"/>
                <a:ext cx="185" cy="225"/>
              </a:xfrm>
              <a:custGeom>
                <a:avLst/>
                <a:gdLst>
                  <a:gd name="T0" fmla="*/ 51 w 188"/>
                  <a:gd name="T1" fmla="*/ 2797 h 74"/>
                  <a:gd name="T2" fmla="*/ 76 w 188"/>
                  <a:gd name="T3" fmla="*/ 1973 h 74"/>
                  <a:gd name="T4" fmla="*/ 61 w 188"/>
                  <a:gd name="T5" fmla="*/ 1429 h 74"/>
                  <a:gd name="T6" fmla="*/ 35 w 188"/>
                  <a:gd name="T7" fmla="*/ 2399 h 74"/>
                  <a:gd name="T8" fmla="*/ 57 w 188"/>
                  <a:gd name="T9" fmla="*/ 1545 h 74"/>
                  <a:gd name="T10" fmla="*/ 48 w 188"/>
                  <a:gd name="T11" fmla="*/ 1043 h 74"/>
                  <a:gd name="T12" fmla="*/ 23 w 188"/>
                  <a:gd name="T13" fmla="*/ 1973 h 74"/>
                  <a:gd name="T14" fmla="*/ 46 w 188"/>
                  <a:gd name="T15" fmla="*/ 927 h 74"/>
                  <a:gd name="T16" fmla="*/ 37 w 188"/>
                  <a:gd name="T17" fmla="*/ 502 h 74"/>
                  <a:gd name="T18" fmla="*/ 8 w 188"/>
                  <a:gd name="T19" fmla="*/ 1754 h 74"/>
                  <a:gd name="T20" fmla="*/ 36 w 188"/>
                  <a:gd name="T21" fmla="*/ 502 h 74"/>
                  <a:gd name="T22" fmla="*/ 29 w 188"/>
                  <a:gd name="T23" fmla="*/ 0 h 74"/>
                  <a:gd name="T24" fmla="*/ 0 w 188"/>
                  <a:gd name="T25" fmla="*/ 1043 h 74"/>
                  <a:gd name="T26" fmla="*/ 51 w 188"/>
                  <a:gd name="T27" fmla="*/ 2797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74"/>
                  <a:gd name="T44" fmla="*/ 188 w 188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74">
                    <a:moveTo>
                      <a:pt x="126" y="74"/>
                    </a:moveTo>
                    <a:cubicBezTo>
                      <a:pt x="152" y="66"/>
                      <a:pt x="176" y="62"/>
                      <a:pt x="188" y="52"/>
                    </a:cubicBezTo>
                    <a:cubicBezTo>
                      <a:pt x="170" y="40"/>
                      <a:pt x="172" y="34"/>
                      <a:pt x="152" y="38"/>
                    </a:cubicBezTo>
                    <a:lnTo>
                      <a:pt x="88" y="64"/>
                    </a:lnTo>
                    <a:lnTo>
                      <a:pt x="142" y="41"/>
                    </a:lnTo>
                    <a:lnTo>
                      <a:pt x="120" y="27"/>
                    </a:lnTo>
                    <a:cubicBezTo>
                      <a:pt x="84" y="39"/>
                      <a:pt x="61" y="52"/>
                      <a:pt x="60" y="52"/>
                    </a:cubicBezTo>
                    <a:lnTo>
                      <a:pt x="115" y="25"/>
                    </a:lnTo>
                    <a:lnTo>
                      <a:pt x="93" y="15"/>
                    </a:lnTo>
                    <a:lnTo>
                      <a:pt x="17" y="46"/>
                    </a:lnTo>
                    <a:lnTo>
                      <a:pt x="91" y="14"/>
                    </a:lnTo>
                    <a:lnTo>
                      <a:pt x="70" y="0"/>
                    </a:lnTo>
                    <a:lnTo>
                      <a:pt x="0" y="28"/>
                    </a:lnTo>
                    <a:lnTo>
                      <a:pt x="126" y="74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0" name="Freeform 1010"/>
              <p:cNvSpPr>
                <a:spLocks/>
              </p:cNvSpPr>
              <p:nvPr/>
            </p:nvSpPr>
            <p:spPr bwMode="auto">
              <a:xfrm rot="-223463">
                <a:off x="3348" y="2035"/>
                <a:ext cx="185" cy="225"/>
              </a:xfrm>
              <a:custGeom>
                <a:avLst/>
                <a:gdLst>
                  <a:gd name="T0" fmla="*/ 69 w 194"/>
                  <a:gd name="T1" fmla="*/ 1369 h 82"/>
                  <a:gd name="T2" fmla="*/ 64 w 194"/>
                  <a:gd name="T3" fmla="*/ 1580 h 82"/>
                  <a:gd name="T4" fmla="*/ 44 w 194"/>
                  <a:gd name="T5" fmla="*/ 1998 h 82"/>
                  <a:gd name="T6" fmla="*/ 31 w 194"/>
                  <a:gd name="T7" fmla="*/ 1657 h 82"/>
                  <a:gd name="T8" fmla="*/ 52 w 194"/>
                  <a:gd name="T9" fmla="*/ 1029 h 82"/>
                  <a:gd name="T10" fmla="*/ 30 w 194"/>
                  <a:gd name="T11" fmla="*/ 1580 h 82"/>
                  <a:gd name="T12" fmla="*/ 17 w 194"/>
                  <a:gd name="T13" fmla="*/ 1317 h 82"/>
                  <a:gd name="T14" fmla="*/ 43 w 194"/>
                  <a:gd name="T15" fmla="*/ 604 h 82"/>
                  <a:gd name="T16" fmla="*/ 15 w 194"/>
                  <a:gd name="T17" fmla="*/ 1155 h 82"/>
                  <a:gd name="T18" fmla="*/ 5 w 194"/>
                  <a:gd name="T19" fmla="*/ 892 h 82"/>
                  <a:gd name="T20" fmla="*/ 27 w 194"/>
                  <a:gd name="T21" fmla="*/ 475 h 82"/>
                  <a:gd name="T22" fmla="*/ 11 w 194"/>
                  <a:gd name="T23" fmla="*/ 815 h 82"/>
                  <a:gd name="T24" fmla="*/ 3 w 194"/>
                  <a:gd name="T25" fmla="*/ 766 h 82"/>
                  <a:gd name="T26" fmla="*/ 29 w 194"/>
                  <a:gd name="T27" fmla="*/ 0 h 82"/>
                  <a:gd name="T28" fmla="*/ 57 w 194"/>
                  <a:gd name="T29" fmla="*/ 977 h 82"/>
                  <a:gd name="T30" fmla="*/ 69 w 194"/>
                  <a:gd name="T31" fmla="*/ 1369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82"/>
                  <a:gd name="T50" fmla="*/ 194 w 19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82">
                    <a:moveTo>
                      <a:pt x="194" y="57"/>
                    </a:moveTo>
                    <a:cubicBezTo>
                      <a:pt x="191" y="61"/>
                      <a:pt x="184" y="61"/>
                      <a:pt x="184" y="64"/>
                    </a:cubicBezTo>
                    <a:lnTo>
                      <a:pt x="127" y="82"/>
                    </a:lnTo>
                    <a:lnTo>
                      <a:pt x="89" y="68"/>
                    </a:lnTo>
                    <a:lnTo>
                      <a:pt x="145" y="42"/>
                    </a:lnTo>
                    <a:lnTo>
                      <a:pt x="83" y="64"/>
                    </a:lnTo>
                    <a:lnTo>
                      <a:pt x="52" y="55"/>
                    </a:lnTo>
                    <a:lnTo>
                      <a:pt x="121" y="26"/>
                    </a:lnTo>
                    <a:lnTo>
                      <a:pt x="46" y="49"/>
                    </a:lnTo>
                    <a:lnTo>
                      <a:pt x="17" y="36"/>
                    </a:lnTo>
                    <a:lnTo>
                      <a:pt x="75" y="20"/>
                    </a:lnTo>
                    <a:lnTo>
                      <a:pt x="30" y="35"/>
                    </a:lnTo>
                    <a:cubicBezTo>
                      <a:pt x="10" y="23"/>
                      <a:pt x="0" y="36"/>
                      <a:pt x="9" y="30"/>
                    </a:cubicBezTo>
                    <a:lnTo>
                      <a:pt x="81" y="0"/>
                    </a:lnTo>
                    <a:lnTo>
                      <a:pt x="164" y="40"/>
                    </a:lnTo>
                    <a:lnTo>
                      <a:pt x="194" y="57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1" name="Freeform 1011"/>
              <p:cNvSpPr>
                <a:spLocks/>
              </p:cNvSpPr>
              <p:nvPr/>
            </p:nvSpPr>
            <p:spPr bwMode="auto">
              <a:xfrm rot="-223463">
                <a:off x="3375" y="2027"/>
                <a:ext cx="186" cy="225"/>
              </a:xfrm>
              <a:custGeom>
                <a:avLst/>
                <a:gdLst>
                  <a:gd name="T0" fmla="*/ 14 w 108"/>
                  <a:gd name="T1" fmla="*/ 6059 h 42"/>
                  <a:gd name="T2" fmla="*/ 124 w 108"/>
                  <a:gd name="T3" fmla="*/ 0 h 42"/>
                  <a:gd name="T4" fmla="*/ 406 w 108"/>
                  <a:gd name="T5" fmla="*/ 8036 h 42"/>
                  <a:gd name="T6" fmla="*/ 207 w 108"/>
                  <a:gd name="T7" fmla="*/ 14904 h 42"/>
                  <a:gd name="T8" fmla="*/ 0 w 108"/>
                  <a:gd name="T9" fmla="*/ 6059 h 42"/>
                  <a:gd name="T10" fmla="*/ 14 w 108"/>
                  <a:gd name="T11" fmla="*/ 6059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42"/>
                  <a:gd name="T20" fmla="*/ 108 w 10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42">
                    <a:moveTo>
                      <a:pt x="4" y="18"/>
                    </a:moveTo>
                    <a:lnTo>
                      <a:pt x="34" y="0"/>
                    </a:lnTo>
                    <a:lnTo>
                      <a:pt x="108" y="23"/>
                    </a:lnTo>
                    <a:lnTo>
                      <a:pt x="56" y="42"/>
                    </a:lnTo>
                    <a:lnTo>
                      <a:pt x="0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CFDCD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752" name="Freeform 1012"/>
              <p:cNvSpPr>
                <a:spLocks/>
              </p:cNvSpPr>
              <p:nvPr/>
            </p:nvSpPr>
            <p:spPr bwMode="auto">
              <a:xfrm rot="81312">
                <a:off x="3387" y="2049"/>
                <a:ext cx="185" cy="225"/>
              </a:xfrm>
              <a:custGeom>
                <a:avLst/>
                <a:gdLst>
                  <a:gd name="T0" fmla="*/ 5317 w 46"/>
                  <a:gd name="T1" fmla="*/ 0 h 109"/>
                  <a:gd name="T2" fmla="*/ 5063 w 46"/>
                  <a:gd name="T3" fmla="*/ 134 h 109"/>
                  <a:gd name="T4" fmla="*/ 5647 w 46"/>
                  <a:gd name="T5" fmla="*/ 727 h 109"/>
                  <a:gd name="T6" fmla="*/ 2156 w 46"/>
                  <a:gd name="T7" fmla="*/ 817 h 109"/>
                  <a:gd name="T8" fmla="*/ 1572 w 46"/>
                  <a:gd name="T9" fmla="*/ 268 h 109"/>
                  <a:gd name="T10" fmla="*/ 0 w 46"/>
                  <a:gd name="T11" fmla="*/ 159 h 109"/>
                  <a:gd name="T12" fmla="*/ 5317 w 46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09"/>
                  <a:gd name="T23" fmla="*/ 46 w 4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09">
                    <a:moveTo>
                      <a:pt x="43" y="0"/>
                    </a:moveTo>
                    <a:cubicBezTo>
                      <a:pt x="41" y="9"/>
                      <a:pt x="42" y="4"/>
                      <a:pt x="42" y="16"/>
                    </a:cubicBezTo>
                    <a:lnTo>
                      <a:pt x="46" y="85"/>
                    </a:lnTo>
                    <a:cubicBezTo>
                      <a:pt x="18" y="99"/>
                      <a:pt x="19" y="109"/>
                      <a:pt x="19" y="97"/>
                    </a:cubicBezTo>
                    <a:lnTo>
                      <a:pt x="12" y="31"/>
                    </a:lnTo>
                    <a:lnTo>
                      <a:pt x="0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4747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4536" name="Freeform 1013"/>
            <p:cNvSpPr>
              <a:spLocks/>
            </p:cNvSpPr>
            <p:nvPr/>
          </p:nvSpPr>
          <p:spPr bwMode="gray">
            <a:xfrm>
              <a:off x="3162" y="2144"/>
              <a:ext cx="404" cy="231"/>
            </a:xfrm>
            <a:custGeom>
              <a:avLst/>
              <a:gdLst>
                <a:gd name="T0" fmla="*/ 0 w 404"/>
                <a:gd name="T1" fmla="*/ 206 h 231"/>
                <a:gd name="T2" fmla="*/ 338 w 404"/>
                <a:gd name="T3" fmla="*/ 0 h 231"/>
                <a:gd name="T4" fmla="*/ 404 w 404"/>
                <a:gd name="T5" fmla="*/ 14 h 231"/>
                <a:gd name="T6" fmla="*/ 64 w 404"/>
                <a:gd name="T7" fmla="*/ 231 h 231"/>
                <a:gd name="T8" fmla="*/ 0 w 404"/>
                <a:gd name="T9" fmla="*/ 20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231"/>
                <a:gd name="T17" fmla="*/ 404 w 404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231">
                  <a:moveTo>
                    <a:pt x="0" y="206"/>
                  </a:moveTo>
                  <a:lnTo>
                    <a:pt x="338" y="0"/>
                  </a:lnTo>
                  <a:lnTo>
                    <a:pt x="404" y="14"/>
                  </a:lnTo>
                  <a:lnTo>
                    <a:pt x="64" y="231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861" name="Group 1014"/>
            <p:cNvGrpSpPr>
              <a:grpSpLocks/>
            </p:cNvGrpSpPr>
            <p:nvPr/>
          </p:nvGrpSpPr>
          <p:grpSpPr bwMode="auto">
            <a:xfrm rot="-177656">
              <a:off x="2818" y="2264"/>
              <a:ext cx="126" cy="116"/>
              <a:chOff x="2580" y="2046"/>
              <a:chExt cx="220" cy="202"/>
            </a:xfrm>
          </p:grpSpPr>
          <p:sp>
            <p:nvSpPr>
              <p:cNvPr id="15737" name="Freeform 1015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99862" name="Group 1016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99863" name="Group 1017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741" name="Freeform 1018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42" name="Freeform 1019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43" name="Freeform 1020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740" name="Freeform 1021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8660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538" name="Line 1022"/>
            <p:cNvSpPr>
              <a:spLocks noChangeShapeType="1"/>
            </p:cNvSpPr>
            <p:nvPr/>
          </p:nvSpPr>
          <p:spPr bwMode="gray">
            <a:xfrm>
              <a:off x="3355" y="2234"/>
              <a:ext cx="64" cy="1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864" name="Group 1023"/>
            <p:cNvGrpSpPr>
              <a:grpSpLocks/>
            </p:cNvGrpSpPr>
            <p:nvPr/>
          </p:nvGrpSpPr>
          <p:grpSpPr bwMode="auto">
            <a:xfrm rot="-171745">
              <a:off x="2744" y="2292"/>
              <a:ext cx="130" cy="120"/>
              <a:chOff x="2580" y="2046"/>
              <a:chExt cx="220" cy="202"/>
            </a:xfrm>
          </p:grpSpPr>
          <p:sp>
            <p:nvSpPr>
              <p:cNvPr id="15730" name="Freeform 1024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99865" name="Group 1025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99866" name="Group 1026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734" name="Freeform 1027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35" name="Freeform 1028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36" name="Freeform 1029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733" name="Freeform 1030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8660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867" name="Group 1031"/>
            <p:cNvGrpSpPr>
              <a:grpSpLocks/>
            </p:cNvGrpSpPr>
            <p:nvPr/>
          </p:nvGrpSpPr>
          <p:grpSpPr bwMode="auto">
            <a:xfrm rot="-166213">
              <a:off x="2670" y="2328"/>
              <a:ext cx="134" cy="124"/>
              <a:chOff x="2580" y="2046"/>
              <a:chExt cx="220" cy="202"/>
            </a:xfrm>
          </p:grpSpPr>
          <p:sp>
            <p:nvSpPr>
              <p:cNvPr id="15723" name="Freeform 1032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99868" name="Group 1033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99870" name="Group 1034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727" name="Freeform 1035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28" name="Freeform 1036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29" name="Freeform 1037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726" name="Freeform 1038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8660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541" name="Freeform 1039"/>
            <p:cNvSpPr>
              <a:spLocks/>
            </p:cNvSpPr>
            <p:nvPr/>
          </p:nvSpPr>
          <p:spPr bwMode="gray">
            <a:xfrm>
              <a:off x="2664" y="2018"/>
              <a:ext cx="600" cy="334"/>
            </a:xfrm>
            <a:custGeom>
              <a:avLst/>
              <a:gdLst>
                <a:gd name="T0" fmla="*/ 0 w 600"/>
                <a:gd name="T1" fmla="*/ 307 h 334"/>
                <a:gd name="T2" fmla="*/ 534 w 600"/>
                <a:gd name="T3" fmla="*/ 0 h 334"/>
                <a:gd name="T4" fmla="*/ 600 w 600"/>
                <a:gd name="T5" fmla="*/ 20 h 334"/>
                <a:gd name="T6" fmla="*/ 69 w 600"/>
                <a:gd name="T7" fmla="*/ 334 h 334"/>
                <a:gd name="T8" fmla="*/ 0 w 600"/>
                <a:gd name="T9" fmla="*/ 307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334"/>
                <a:gd name="T17" fmla="*/ 600 w 600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334">
                  <a:moveTo>
                    <a:pt x="0" y="307"/>
                  </a:moveTo>
                  <a:lnTo>
                    <a:pt x="534" y="0"/>
                  </a:lnTo>
                  <a:lnTo>
                    <a:pt x="600" y="20"/>
                  </a:lnTo>
                  <a:lnTo>
                    <a:pt x="69" y="33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871" name="Group 1040"/>
            <p:cNvGrpSpPr>
              <a:grpSpLocks/>
            </p:cNvGrpSpPr>
            <p:nvPr/>
          </p:nvGrpSpPr>
          <p:grpSpPr bwMode="auto">
            <a:xfrm>
              <a:off x="2663" y="2179"/>
              <a:ext cx="282" cy="167"/>
              <a:chOff x="2663" y="2485"/>
              <a:chExt cx="282" cy="167"/>
            </a:xfrm>
          </p:grpSpPr>
          <p:sp>
            <p:nvSpPr>
              <p:cNvPr id="15652" name="Line 1041"/>
              <p:cNvSpPr>
                <a:spLocks noChangeShapeType="1"/>
              </p:cNvSpPr>
              <p:nvPr/>
            </p:nvSpPr>
            <p:spPr bwMode="gray">
              <a:xfrm>
                <a:off x="2880" y="2509"/>
                <a:ext cx="65" cy="2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99872" name="Group 1042"/>
              <p:cNvGrpSpPr>
                <a:grpSpLocks/>
              </p:cNvGrpSpPr>
              <p:nvPr/>
            </p:nvGrpSpPr>
            <p:grpSpPr bwMode="auto">
              <a:xfrm>
                <a:off x="2864" y="2485"/>
                <a:ext cx="48" cy="45"/>
                <a:chOff x="3132" y="2000"/>
                <a:chExt cx="190" cy="178"/>
              </a:xfrm>
            </p:grpSpPr>
            <p:sp>
              <p:nvSpPr>
                <p:cNvPr id="15719" name="Freeform 104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20" name="Freeform 104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21" name="Freeform 104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22" name="Freeform 104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74" name="Group 1047"/>
              <p:cNvGrpSpPr>
                <a:grpSpLocks/>
              </p:cNvGrpSpPr>
              <p:nvPr/>
            </p:nvGrpSpPr>
            <p:grpSpPr bwMode="auto">
              <a:xfrm>
                <a:off x="2894" y="2495"/>
                <a:ext cx="48" cy="45"/>
                <a:chOff x="3132" y="2000"/>
                <a:chExt cx="190" cy="178"/>
              </a:xfrm>
            </p:grpSpPr>
            <p:sp>
              <p:nvSpPr>
                <p:cNvPr id="15715" name="Freeform 104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6" name="Freeform 104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7" name="Freeform 105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8" name="Freeform 105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75" name="Group 1052"/>
              <p:cNvGrpSpPr>
                <a:grpSpLocks/>
              </p:cNvGrpSpPr>
              <p:nvPr/>
            </p:nvGrpSpPr>
            <p:grpSpPr bwMode="auto">
              <a:xfrm>
                <a:off x="2832" y="2499"/>
                <a:ext cx="52" cy="49"/>
                <a:chOff x="3132" y="2000"/>
                <a:chExt cx="190" cy="178"/>
              </a:xfrm>
            </p:grpSpPr>
            <p:sp>
              <p:nvSpPr>
                <p:cNvPr id="15711" name="Freeform 105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2" name="Freeform 105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3" name="Freeform 105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4" name="Freeform 105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76" name="Group 1057"/>
              <p:cNvGrpSpPr>
                <a:grpSpLocks/>
              </p:cNvGrpSpPr>
              <p:nvPr/>
            </p:nvGrpSpPr>
            <p:grpSpPr bwMode="auto">
              <a:xfrm>
                <a:off x="2862" y="2509"/>
                <a:ext cx="52" cy="49"/>
                <a:chOff x="3132" y="2000"/>
                <a:chExt cx="190" cy="178"/>
              </a:xfrm>
            </p:grpSpPr>
            <p:sp>
              <p:nvSpPr>
                <p:cNvPr id="15707" name="Freeform 105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8" name="Freeform 105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9" name="Freeform 106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10" name="Freeform 106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77" name="Group 1062"/>
              <p:cNvGrpSpPr>
                <a:grpSpLocks/>
              </p:cNvGrpSpPr>
              <p:nvPr/>
            </p:nvGrpSpPr>
            <p:grpSpPr bwMode="auto">
              <a:xfrm>
                <a:off x="2804" y="2517"/>
                <a:ext cx="54" cy="51"/>
                <a:chOff x="3132" y="2000"/>
                <a:chExt cx="190" cy="178"/>
              </a:xfrm>
            </p:grpSpPr>
            <p:sp>
              <p:nvSpPr>
                <p:cNvPr id="15703" name="Freeform 106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4" name="Freeform 106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5" name="Freeform 106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6" name="Freeform 106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78" name="Group 1067"/>
              <p:cNvGrpSpPr>
                <a:grpSpLocks/>
              </p:cNvGrpSpPr>
              <p:nvPr/>
            </p:nvGrpSpPr>
            <p:grpSpPr bwMode="auto">
              <a:xfrm>
                <a:off x="2834" y="2527"/>
                <a:ext cx="54" cy="51"/>
                <a:chOff x="3132" y="2000"/>
                <a:chExt cx="190" cy="178"/>
              </a:xfrm>
            </p:grpSpPr>
            <p:sp>
              <p:nvSpPr>
                <p:cNvPr id="15699" name="Freeform 106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0" name="Freeform 106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1" name="Freeform 107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02" name="Freeform 107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79" name="Group 1072"/>
              <p:cNvGrpSpPr>
                <a:grpSpLocks/>
              </p:cNvGrpSpPr>
              <p:nvPr/>
            </p:nvGrpSpPr>
            <p:grpSpPr bwMode="auto">
              <a:xfrm>
                <a:off x="2764" y="2534"/>
                <a:ext cx="58" cy="52"/>
                <a:chOff x="3132" y="2000"/>
                <a:chExt cx="190" cy="178"/>
              </a:xfrm>
            </p:grpSpPr>
            <p:sp>
              <p:nvSpPr>
                <p:cNvPr id="15695" name="Freeform 107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6" name="Freeform 107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7" name="Freeform 107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8" name="Freeform 107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0" name="Group 1077"/>
              <p:cNvGrpSpPr>
                <a:grpSpLocks/>
              </p:cNvGrpSpPr>
              <p:nvPr/>
            </p:nvGrpSpPr>
            <p:grpSpPr bwMode="auto">
              <a:xfrm>
                <a:off x="2794" y="2544"/>
                <a:ext cx="58" cy="52"/>
                <a:chOff x="3132" y="2000"/>
                <a:chExt cx="190" cy="178"/>
              </a:xfrm>
            </p:grpSpPr>
            <p:sp>
              <p:nvSpPr>
                <p:cNvPr id="15691" name="Freeform 107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2" name="Freeform 107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3" name="Freeform 108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4" name="Freeform 108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1" name="Group 1082"/>
              <p:cNvGrpSpPr>
                <a:grpSpLocks/>
              </p:cNvGrpSpPr>
              <p:nvPr/>
            </p:nvGrpSpPr>
            <p:grpSpPr bwMode="auto">
              <a:xfrm>
                <a:off x="2730" y="2554"/>
                <a:ext cx="62" cy="52"/>
                <a:chOff x="3132" y="2000"/>
                <a:chExt cx="190" cy="178"/>
              </a:xfrm>
            </p:grpSpPr>
            <p:sp>
              <p:nvSpPr>
                <p:cNvPr id="15687" name="Freeform 108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8" name="Freeform 108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9" name="Freeform 108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0" name="Freeform 108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2" name="Group 1087"/>
              <p:cNvGrpSpPr>
                <a:grpSpLocks/>
              </p:cNvGrpSpPr>
              <p:nvPr/>
            </p:nvGrpSpPr>
            <p:grpSpPr bwMode="auto">
              <a:xfrm>
                <a:off x="2760" y="2564"/>
                <a:ext cx="62" cy="52"/>
                <a:chOff x="3132" y="2000"/>
                <a:chExt cx="190" cy="178"/>
              </a:xfrm>
            </p:grpSpPr>
            <p:sp>
              <p:nvSpPr>
                <p:cNvPr id="15683" name="Freeform 108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4" name="Freeform 108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5" name="Freeform 109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6" name="Freeform 109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3" name="Group 1092"/>
              <p:cNvGrpSpPr>
                <a:grpSpLocks/>
              </p:cNvGrpSpPr>
              <p:nvPr/>
            </p:nvGrpSpPr>
            <p:grpSpPr bwMode="auto">
              <a:xfrm>
                <a:off x="2700" y="2572"/>
                <a:ext cx="62" cy="52"/>
                <a:chOff x="3132" y="2000"/>
                <a:chExt cx="190" cy="178"/>
              </a:xfrm>
            </p:grpSpPr>
            <p:sp>
              <p:nvSpPr>
                <p:cNvPr id="15679" name="Freeform 109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0" name="Freeform 109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1" name="Freeform 109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2" name="Freeform 109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4" name="Group 1097"/>
              <p:cNvGrpSpPr>
                <a:grpSpLocks/>
              </p:cNvGrpSpPr>
              <p:nvPr/>
            </p:nvGrpSpPr>
            <p:grpSpPr bwMode="auto">
              <a:xfrm>
                <a:off x="2730" y="2582"/>
                <a:ext cx="62" cy="52"/>
                <a:chOff x="3132" y="2000"/>
                <a:chExt cx="190" cy="178"/>
              </a:xfrm>
            </p:grpSpPr>
            <p:sp>
              <p:nvSpPr>
                <p:cNvPr id="15675" name="Freeform 109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6" name="Freeform 109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7" name="Freeform 110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8" name="Freeform 110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5" name="Group 1102"/>
              <p:cNvGrpSpPr>
                <a:grpSpLocks/>
              </p:cNvGrpSpPr>
              <p:nvPr/>
            </p:nvGrpSpPr>
            <p:grpSpPr bwMode="auto">
              <a:xfrm>
                <a:off x="2663" y="2586"/>
                <a:ext cx="67" cy="56"/>
                <a:chOff x="3132" y="2000"/>
                <a:chExt cx="190" cy="178"/>
              </a:xfrm>
            </p:grpSpPr>
            <p:sp>
              <p:nvSpPr>
                <p:cNvPr id="15671" name="Freeform 1103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2" name="Freeform 1104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3" name="Freeform 1105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4" name="Freeform 1106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6" name="Group 1107"/>
              <p:cNvGrpSpPr>
                <a:grpSpLocks/>
              </p:cNvGrpSpPr>
              <p:nvPr/>
            </p:nvGrpSpPr>
            <p:grpSpPr bwMode="auto">
              <a:xfrm>
                <a:off x="2693" y="2596"/>
                <a:ext cx="67" cy="56"/>
                <a:chOff x="3132" y="2000"/>
                <a:chExt cx="190" cy="178"/>
              </a:xfrm>
            </p:grpSpPr>
            <p:sp>
              <p:nvSpPr>
                <p:cNvPr id="15667" name="Freeform 1108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8" name="Freeform 1109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9" name="Freeform 1110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0" name="Freeform 1111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887" name="Group 1112"/>
            <p:cNvGrpSpPr>
              <a:grpSpLocks/>
            </p:cNvGrpSpPr>
            <p:nvPr/>
          </p:nvGrpSpPr>
          <p:grpSpPr bwMode="auto">
            <a:xfrm>
              <a:off x="2663" y="2143"/>
              <a:ext cx="282" cy="167"/>
              <a:chOff x="2663" y="2485"/>
              <a:chExt cx="282" cy="167"/>
            </a:xfrm>
          </p:grpSpPr>
          <p:sp>
            <p:nvSpPr>
              <p:cNvPr id="15581" name="Line 1113"/>
              <p:cNvSpPr>
                <a:spLocks noChangeShapeType="1"/>
              </p:cNvSpPr>
              <p:nvPr/>
            </p:nvSpPr>
            <p:spPr bwMode="gray">
              <a:xfrm>
                <a:off x="2880" y="2509"/>
                <a:ext cx="65" cy="2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99888" name="Group 1114"/>
              <p:cNvGrpSpPr>
                <a:grpSpLocks/>
              </p:cNvGrpSpPr>
              <p:nvPr/>
            </p:nvGrpSpPr>
            <p:grpSpPr bwMode="auto">
              <a:xfrm>
                <a:off x="2864" y="2485"/>
                <a:ext cx="48" cy="45"/>
                <a:chOff x="3132" y="2000"/>
                <a:chExt cx="190" cy="178"/>
              </a:xfrm>
            </p:grpSpPr>
            <p:sp>
              <p:nvSpPr>
                <p:cNvPr id="15648" name="Freeform 111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9" name="Freeform 111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0" name="Freeform 111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1" name="Freeform 111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89" name="Group 1119"/>
              <p:cNvGrpSpPr>
                <a:grpSpLocks/>
              </p:cNvGrpSpPr>
              <p:nvPr/>
            </p:nvGrpSpPr>
            <p:grpSpPr bwMode="auto">
              <a:xfrm>
                <a:off x="2894" y="2495"/>
                <a:ext cx="48" cy="45"/>
                <a:chOff x="3132" y="2000"/>
                <a:chExt cx="190" cy="178"/>
              </a:xfrm>
            </p:grpSpPr>
            <p:sp>
              <p:nvSpPr>
                <p:cNvPr id="15644" name="Freeform 112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5" name="Freeform 112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6" name="Freeform 112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7" name="Freeform 112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0" name="Group 1124"/>
              <p:cNvGrpSpPr>
                <a:grpSpLocks/>
              </p:cNvGrpSpPr>
              <p:nvPr/>
            </p:nvGrpSpPr>
            <p:grpSpPr bwMode="auto">
              <a:xfrm>
                <a:off x="2832" y="2499"/>
                <a:ext cx="52" cy="49"/>
                <a:chOff x="3132" y="2000"/>
                <a:chExt cx="190" cy="178"/>
              </a:xfrm>
            </p:grpSpPr>
            <p:sp>
              <p:nvSpPr>
                <p:cNvPr id="15640" name="Freeform 112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1" name="Freeform 112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2" name="Freeform 112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3" name="Freeform 112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1" name="Group 1129"/>
              <p:cNvGrpSpPr>
                <a:grpSpLocks/>
              </p:cNvGrpSpPr>
              <p:nvPr/>
            </p:nvGrpSpPr>
            <p:grpSpPr bwMode="auto">
              <a:xfrm>
                <a:off x="2862" y="2509"/>
                <a:ext cx="52" cy="49"/>
                <a:chOff x="3132" y="2000"/>
                <a:chExt cx="190" cy="178"/>
              </a:xfrm>
            </p:grpSpPr>
            <p:sp>
              <p:nvSpPr>
                <p:cNvPr id="15636" name="Freeform 113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7" name="Freeform 113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8" name="Freeform 113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9" name="Freeform 113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2" name="Group 1134"/>
              <p:cNvGrpSpPr>
                <a:grpSpLocks/>
              </p:cNvGrpSpPr>
              <p:nvPr/>
            </p:nvGrpSpPr>
            <p:grpSpPr bwMode="auto">
              <a:xfrm>
                <a:off x="2804" y="2517"/>
                <a:ext cx="54" cy="51"/>
                <a:chOff x="3132" y="2000"/>
                <a:chExt cx="190" cy="178"/>
              </a:xfrm>
            </p:grpSpPr>
            <p:sp>
              <p:nvSpPr>
                <p:cNvPr id="15632" name="Freeform 113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3" name="Freeform 113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4" name="Freeform 113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5" name="Freeform 113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3" name="Group 1139"/>
              <p:cNvGrpSpPr>
                <a:grpSpLocks/>
              </p:cNvGrpSpPr>
              <p:nvPr/>
            </p:nvGrpSpPr>
            <p:grpSpPr bwMode="auto">
              <a:xfrm>
                <a:off x="2834" y="2527"/>
                <a:ext cx="54" cy="51"/>
                <a:chOff x="3132" y="2000"/>
                <a:chExt cx="190" cy="178"/>
              </a:xfrm>
            </p:grpSpPr>
            <p:sp>
              <p:nvSpPr>
                <p:cNvPr id="15628" name="Freeform 114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9" name="Freeform 114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0" name="Freeform 114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1" name="Freeform 114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4" name="Group 1144"/>
              <p:cNvGrpSpPr>
                <a:grpSpLocks/>
              </p:cNvGrpSpPr>
              <p:nvPr/>
            </p:nvGrpSpPr>
            <p:grpSpPr bwMode="auto">
              <a:xfrm>
                <a:off x="2764" y="2534"/>
                <a:ext cx="58" cy="52"/>
                <a:chOff x="3132" y="2000"/>
                <a:chExt cx="190" cy="178"/>
              </a:xfrm>
            </p:grpSpPr>
            <p:sp>
              <p:nvSpPr>
                <p:cNvPr id="15624" name="Freeform 114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5" name="Freeform 114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6" name="Freeform 114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7" name="Freeform 114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5" name="Group 1149"/>
              <p:cNvGrpSpPr>
                <a:grpSpLocks/>
              </p:cNvGrpSpPr>
              <p:nvPr/>
            </p:nvGrpSpPr>
            <p:grpSpPr bwMode="auto">
              <a:xfrm>
                <a:off x="2794" y="2544"/>
                <a:ext cx="58" cy="52"/>
                <a:chOff x="3132" y="2000"/>
                <a:chExt cx="190" cy="178"/>
              </a:xfrm>
            </p:grpSpPr>
            <p:sp>
              <p:nvSpPr>
                <p:cNvPr id="15620" name="Freeform 115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1" name="Freeform 115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2" name="Freeform 115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3" name="Freeform 115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6" name="Group 1154"/>
              <p:cNvGrpSpPr>
                <a:grpSpLocks/>
              </p:cNvGrpSpPr>
              <p:nvPr/>
            </p:nvGrpSpPr>
            <p:grpSpPr bwMode="auto">
              <a:xfrm>
                <a:off x="2730" y="2554"/>
                <a:ext cx="62" cy="52"/>
                <a:chOff x="3132" y="2000"/>
                <a:chExt cx="190" cy="178"/>
              </a:xfrm>
            </p:grpSpPr>
            <p:sp>
              <p:nvSpPr>
                <p:cNvPr id="15616" name="Freeform 115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7" name="Freeform 115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8" name="Freeform 115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9" name="Freeform 115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7" name="Group 1159"/>
              <p:cNvGrpSpPr>
                <a:grpSpLocks/>
              </p:cNvGrpSpPr>
              <p:nvPr/>
            </p:nvGrpSpPr>
            <p:grpSpPr bwMode="auto">
              <a:xfrm>
                <a:off x="2760" y="2564"/>
                <a:ext cx="62" cy="52"/>
                <a:chOff x="3132" y="2000"/>
                <a:chExt cx="190" cy="178"/>
              </a:xfrm>
            </p:grpSpPr>
            <p:sp>
              <p:nvSpPr>
                <p:cNvPr id="15612" name="Freeform 116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3" name="Freeform 116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4" name="Freeform 116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5" name="Freeform 116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8" name="Group 1164"/>
              <p:cNvGrpSpPr>
                <a:grpSpLocks/>
              </p:cNvGrpSpPr>
              <p:nvPr/>
            </p:nvGrpSpPr>
            <p:grpSpPr bwMode="auto">
              <a:xfrm>
                <a:off x="2700" y="2572"/>
                <a:ext cx="62" cy="52"/>
                <a:chOff x="3132" y="2000"/>
                <a:chExt cx="190" cy="178"/>
              </a:xfrm>
            </p:grpSpPr>
            <p:sp>
              <p:nvSpPr>
                <p:cNvPr id="15608" name="Freeform 116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9" name="Freeform 116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0" name="Freeform 116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1" name="Freeform 116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899" name="Group 1169"/>
              <p:cNvGrpSpPr>
                <a:grpSpLocks/>
              </p:cNvGrpSpPr>
              <p:nvPr/>
            </p:nvGrpSpPr>
            <p:grpSpPr bwMode="auto">
              <a:xfrm>
                <a:off x="2730" y="2582"/>
                <a:ext cx="62" cy="52"/>
                <a:chOff x="3132" y="2000"/>
                <a:chExt cx="190" cy="178"/>
              </a:xfrm>
            </p:grpSpPr>
            <p:sp>
              <p:nvSpPr>
                <p:cNvPr id="15604" name="Freeform 117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5" name="Freeform 117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6" name="Freeform 117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7" name="Freeform 117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00" name="Group 1174"/>
              <p:cNvGrpSpPr>
                <a:grpSpLocks/>
              </p:cNvGrpSpPr>
              <p:nvPr/>
            </p:nvGrpSpPr>
            <p:grpSpPr bwMode="auto">
              <a:xfrm>
                <a:off x="2663" y="2586"/>
                <a:ext cx="67" cy="56"/>
                <a:chOff x="3132" y="2000"/>
                <a:chExt cx="190" cy="178"/>
              </a:xfrm>
            </p:grpSpPr>
            <p:sp>
              <p:nvSpPr>
                <p:cNvPr id="15600" name="Freeform 117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1" name="Freeform 117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2" name="Freeform 117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03" name="Freeform 117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01" name="Group 1179"/>
              <p:cNvGrpSpPr>
                <a:grpSpLocks/>
              </p:cNvGrpSpPr>
              <p:nvPr/>
            </p:nvGrpSpPr>
            <p:grpSpPr bwMode="auto">
              <a:xfrm>
                <a:off x="2693" y="2596"/>
                <a:ext cx="67" cy="56"/>
                <a:chOff x="3132" y="2000"/>
                <a:chExt cx="190" cy="178"/>
              </a:xfrm>
            </p:grpSpPr>
            <p:sp>
              <p:nvSpPr>
                <p:cNvPr id="15596" name="Freeform 118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97" name="Freeform 118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98" name="Freeform 118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99" name="Freeform 118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544" name="Line 1184"/>
            <p:cNvSpPr>
              <a:spLocks noChangeShapeType="1"/>
            </p:cNvSpPr>
            <p:nvPr/>
          </p:nvSpPr>
          <p:spPr bwMode="gray">
            <a:xfrm>
              <a:off x="3041" y="2111"/>
              <a:ext cx="74" cy="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902" name="Group 1185"/>
            <p:cNvGrpSpPr>
              <a:grpSpLocks/>
            </p:cNvGrpSpPr>
            <p:nvPr/>
          </p:nvGrpSpPr>
          <p:grpSpPr bwMode="auto">
            <a:xfrm rot="-171745">
              <a:off x="3142" y="1991"/>
              <a:ext cx="79" cy="63"/>
              <a:chOff x="3364" y="2158"/>
              <a:chExt cx="180" cy="156"/>
            </a:xfrm>
          </p:grpSpPr>
          <p:sp>
            <p:nvSpPr>
              <p:cNvPr id="15576" name="Freeform 1186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7" name="Freeform 1187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8" name="Freeform 1188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9" name="Freeform 1189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80" name="Freeform 1190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03" name="Group 1191"/>
            <p:cNvGrpSpPr>
              <a:grpSpLocks/>
            </p:cNvGrpSpPr>
            <p:nvPr/>
          </p:nvGrpSpPr>
          <p:grpSpPr bwMode="auto">
            <a:xfrm rot="-171745">
              <a:off x="3173" y="1997"/>
              <a:ext cx="84" cy="67"/>
              <a:chOff x="3364" y="2158"/>
              <a:chExt cx="180" cy="156"/>
            </a:xfrm>
          </p:grpSpPr>
          <p:sp>
            <p:nvSpPr>
              <p:cNvPr id="15571" name="Freeform 1192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2" name="Freeform 1193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3" name="Freeform 1194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4" name="Freeform 1195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5" name="Freeform 1196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04" name="Group 1197"/>
            <p:cNvGrpSpPr>
              <a:grpSpLocks/>
            </p:cNvGrpSpPr>
            <p:nvPr/>
          </p:nvGrpSpPr>
          <p:grpSpPr bwMode="auto">
            <a:xfrm rot="-171745">
              <a:off x="3090" y="2019"/>
              <a:ext cx="79" cy="63"/>
              <a:chOff x="3364" y="2158"/>
              <a:chExt cx="180" cy="156"/>
            </a:xfrm>
          </p:grpSpPr>
          <p:sp>
            <p:nvSpPr>
              <p:cNvPr id="15566" name="Freeform 1198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7" name="Freeform 1199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8" name="Freeform 1200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9" name="Freeform 1201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70" name="Freeform 1202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05" name="Group 1203"/>
            <p:cNvGrpSpPr>
              <a:grpSpLocks/>
            </p:cNvGrpSpPr>
            <p:nvPr/>
          </p:nvGrpSpPr>
          <p:grpSpPr bwMode="auto">
            <a:xfrm rot="-171745">
              <a:off x="3121" y="2025"/>
              <a:ext cx="84" cy="67"/>
              <a:chOff x="3364" y="2158"/>
              <a:chExt cx="180" cy="156"/>
            </a:xfrm>
          </p:grpSpPr>
          <p:sp>
            <p:nvSpPr>
              <p:cNvPr id="15561" name="Freeform 1204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2" name="Freeform 1205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3" name="Freeform 1206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4" name="Freeform 1207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5" name="Freeform 1208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07" name="Group 1209"/>
            <p:cNvGrpSpPr>
              <a:grpSpLocks/>
            </p:cNvGrpSpPr>
            <p:nvPr/>
          </p:nvGrpSpPr>
          <p:grpSpPr bwMode="auto">
            <a:xfrm rot="-171745">
              <a:off x="3035" y="2049"/>
              <a:ext cx="81" cy="65"/>
              <a:chOff x="3364" y="2158"/>
              <a:chExt cx="180" cy="156"/>
            </a:xfrm>
          </p:grpSpPr>
          <p:sp>
            <p:nvSpPr>
              <p:cNvPr id="15556" name="Freeform 1210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7" name="Freeform 1211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8" name="Freeform 1212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9" name="Freeform 1213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60" name="Freeform 1214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08" name="Group 1215"/>
            <p:cNvGrpSpPr>
              <a:grpSpLocks/>
            </p:cNvGrpSpPr>
            <p:nvPr/>
          </p:nvGrpSpPr>
          <p:grpSpPr bwMode="auto">
            <a:xfrm rot="-171745">
              <a:off x="3066" y="2055"/>
              <a:ext cx="86" cy="69"/>
              <a:chOff x="3364" y="2158"/>
              <a:chExt cx="180" cy="156"/>
            </a:xfrm>
          </p:grpSpPr>
          <p:sp>
            <p:nvSpPr>
              <p:cNvPr id="15551" name="Freeform 1216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2" name="Freeform 1217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3" name="Freeform 1218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4" name="Freeform 1219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5" name="Freeform 1220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09" name="Group 1221"/>
            <p:cNvGrpSpPr>
              <a:grpSpLocks/>
            </p:cNvGrpSpPr>
            <p:nvPr/>
          </p:nvGrpSpPr>
          <p:grpSpPr bwMode="auto">
            <a:xfrm rot="-171745">
              <a:off x="3019" y="2087"/>
              <a:ext cx="84" cy="67"/>
              <a:chOff x="3364" y="2158"/>
              <a:chExt cx="180" cy="156"/>
            </a:xfrm>
          </p:grpSpPr>
          <p:sp>
            <p:nvSpPr>
              <p:cNvPr id="15546" name="Freeform 1222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7" name="Freeform 1223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8" name="Freeform 1224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9" name="Freeform 1225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50" name="Freeform 1226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10" name="Group 1227"/>
            <p:cNvGrpSpPr>
              <a:grpSpLocks/>
            </p:cNvGrpSpPr>
            <p:nvPr/>
          </p:nvGrpSpPr>
          <p:grpSpPr bwMode="auto">
            <a:xfrm rot="-171745">
              <a:off x="2933" y="2111"/>
              <a:ext cx="81" cy="65"/>
              <a:chOff x="3364" y="2158"/>
              <a:chExt cx="180" cy="156"/>
            </a:xfrm>
          </p:grpSpPr>
          <p:sp>
            <p:nvSpPr>
              <p:cNvPr id="15541" name="Freeform 1228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2" name="Freeform 1229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3" name="Freeform 1230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4" name="Freeform 1231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5" name="Freeform 1232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99911" name="Group 1233"/>
            <p:cNvGrpSpPr>
              <a:grpSpLocks/>
            </p:cNvGrpSpPr>
            <p:nvPr/>
          </p:nvGrpSpPr>
          <p:grpSpPr bwMode="auto">
            <a:xfrm rot="-171745">
              <a:off x="2964" y="2117"/>
              <a:ext cx="86" cy="69"/>
              <a:chOff x="3364" y="2158"/>
              <a:chExt cx="180" cy="156"/>
            </a:xfrm>
          </p:grpSpPr>
          <p:sp>
            <p:nvSpPr>
              <p:cNvPr id="15536" name="Freeform 1234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37" name="Freeform 1235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38" name="Freeform 1236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39" name="Freeform 1237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6B6B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5540" name="Freeform 1238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14554" name="Freeform 1239"/>
            <p:cNvSpPr>
              <a:spLocks/>
            </p:cNvSpPr>
            <p:nvPr/>
          </p:nvSpPr>
          <p:spPr bwMode="gray">
            <a:xfrm>
              <a:off x="2664" y="1948"/>
              <a:ext cx="604" cy="324"/>
            </a:xfrm>
            <a:custGeom>
              <a:avLst/>
              <a:gdLst>
                <a:gd name="T0" fmla="*/ 0 w 604"/>
                <a:gd name="T1" fmla="*/ 298 h 324"/>
                <a:gd name="T2" fmla="*/ 538 w 604"/>
                <a:gd name="T3" fmla="*/ 0 h 324"/>
                <a:gd name="T4" fmla="*/ 604 w 604"/>
                <a:gd name="T5" fmla="*/ 18 h 324"/>
                <a:gd name="T6" fmla="*/ 69 w 604"/>
                <a:gd name="T7" fmla="*/ 324 h 324"/>
                <a:gd name="T8" fmla="*/ 0 w 604"/>
                <a:gd name="T9" fmla="*/ 298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324"/>
                <a:gd name="T17" fmla="*/ 604 w 604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324">
                  <a:moveTo>
                    <a:pt x="0" y="298"/>
                  </a:moveTo>
                  <a:lnTo>
                    <a:pt x="538" y="0"/>
                  </a:lnTo>
                  <a:lnTo>
                    <a:pt x="604" y="18"/>
                  </a:lnTo>
                  <a:lnTo>
                    <a:pt x="69" y="324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55" name="Line 1240"/>
            <p:cNvSpPr>
              <a:spLocks noChangeShapeType="1"/>
            </p:cNvSpPr>
            <p:nvPr/>
          </p:nvSpPr>
          <p:spPr bwMode="gray">
            <a:xfrm>
              <a:off x="2882" y="2048"/>
              <a:ext cx="65" cy="2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56" name="Line 1241"/>
            <p:cNvSpPr>
              <a:spLocks noChangeShapeType="1"/>
            </p:cNvSpPr>
            <p:nvPr/>
          </p:nvSpPr>
          <p:spPr bwMode="gray">
            <a:xfrm>
              <a:off x="3047" y="2038"/>
              <a:ext cx="63" cy="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57" name="Line 1242"/>
            <p:cNvSpPr>
              <a:spLocks noChangeShapeType="1"/>
            </p:cNvSpPr>
            <p:nvPr/>
          </p:nvSpPr>
          <p:spPr bwMode="gray">
            <a:xfrm>
              <a:off x="2880" y="2127"/>
              <a:ext cx="67" cy="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99912" name="Group 1243"/>
            <p:cNvGrpSpPr>
              <a:grpSpLocks/>
            </p:cNvGrpSpPr>
            <p:nvPr/>
          </p:nvGrpSpPr>
          <p:grpSpPr bwMode="auto">
            <a:xfrm>
              <a:off x="2850" y="2108"/>
              <a:ext cx="87" cy="63"/>
              <a:chOff x="2850" y="2416"/>
              <a:chExt cx="87" cy="63"/>
            </a:xfrm>
          </p:grpSpPr>
          <p:grpSp>
            <p:nvGrpSpPr>
              <p:cNvPr id="99913" name="Group 1244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532" name="Freeform 1245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33" name="Freeform 1246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34" name="Freeform 1247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35" name="Freeform 1248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14" name="Group 1249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528" name="Freeform 1250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29" name="Freeform 1251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30" name="Freeform 1252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31" name="Freeform 1253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15" name="Group 1254"/>
            <p:cNvGrpSpPr>
              <a:grpSpLocks/>
            </p:cNvGrpSpPr>
            <p:nvPr/>
          </p:nvGrpSpPr>
          <p:grpSpPr bwMode="auto">
            <a:xfrm>
              <a:off x="2810" y="2127"/>
              <a:ext cx="89" cy="64"/>
              <a:chOff x="2850" y="2416"/>
              <a:chExt cx="87" cy="63"/>
            </a:xfrm>
          </p:grpSpPr>
          <p:grpSp>
            <p:nvGrpSpPr>
              <p:cNvPr id="99916" name="Group 1255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522" name="Freeform 1256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23" name="Freeform 1257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24" name="Freeform 1258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25" name="Freeform 1259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17" name="Group 1260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518" name="Freeform 1261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19" name="Freeform 1262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20" name="Freeform 1263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21" name="Freeform 1264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18" name="Group 1265"/>
            <p:cNvGrpSpPr>
              <a:grpSpLocks/>
            </p:cNvGrpSpPr>
            <p:nvPr/>
          </p:nvGrpSpPr>
          <p:grpSpPr bwMode="auto">
            <a:xfrm>
              <a:off x="2768" y="2146"/>
              <a:ext cx="93" cy="67"/>
              <a:chOff x="2850" y="2416"/>
              <a:chExt cx="87" cy="63"/>
            </a:xfrm>
          </p:grpSpPr>
          <p:grpSp>
            <p:nvGrpSpPr>
              <p:cNvPr id="99920" name="Group 1266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512" name="Freeform 1267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13" name="Freeform 1268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14" name="Freeform 1269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15" name="Freeform 1270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21" name="Group 1271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508" name="Freeform 1272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09" name="Freeform 1273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10" name="Freeform 1274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11" name="Freeform 1275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22" name="Group 1276"/>
            <p:cNvGrpSpPr>
              <a:grpSpLocks/>
            </p:cNvGrpSpPr>
            <p:nvPr/>
          </p:nvGrpSpPr>
          <p:grpSpPr bwMode="auto">
            <a:xfrm>
              <a:off x="2726" y="2165"/>
              <a:ext cx="97" cy="70"/>
              <a:chOff x="2850" y="2416"/>
              <a:chExt cx="87" cy="63"/>
            </a:xfrm>
          </p:grpSpPr>
          <p:grpSp>
            <p:nvGrpSpPr>
              <p:cNvPr id="99924" name="Group 1277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502" name="Freeform 1278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03" name="Freeform 1279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04" name="Freeform 1280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05" name="Freeform 1281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25" name="Group 1282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98" name="Freeform 1283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99" name="Freeform 1284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00" name="Freeform 1285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01" name="Freeform 1286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26" name="Group 1287"/>
            <p:cNvGrpSpPr>
              <a:grpSpLocks/>
            </p:cNvGrpSpPr>
            <p:nvPr/>
          </p:nvGrpSpPr>
          <p:grpSpPr bwMode="auto">
            <a:xfrm>
              <a:off x="2852" y="2078"/>
              <a:ext cx="87" cy="63"/>
              <a:chOff x="2850" y="2416"/>
              <a:chExt cx="87" cy="63"/>
            </a:xfrm>
          </p:grpSpPr>
          <p:grpSp>
            <p:nvGrpSpPr>
              <p:cNvPr id="99928" name="Group 1288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92" name="Freeform 1289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93" name="Freeform 1290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94" name="Freeform 1291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95" name="Freeform 1292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29" name="Group 1293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88" name="Freeform 1294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89" name="Freeform 1295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90" name="Freeform 1296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91" name="Freeform 1297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30" name="Group 1298"/>
            <p:cNvGrpSpPr>
              <a:grpSpLocks/>
            </p:cNvGrpSpPr>
            <p:nvPr/>
          </p:nvGrpSpPr>
          <p:grpSpPr bwMode="auto">
            <a:xfrm>
              <a:off x="2678" y="2187"/>
              <a:ext cx="103" cy="74"/>
              <a:chOff x="2850" y="2416"/>
              <a:chExt cx="87" cy="63"/>
            </a:xfrm>
          </p:grpSpPr>
          <p:grpSp>
            <p:nvGrpSpPr>
              <p:cNvPr id="99932" name="Group 1299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82" name="Freeform 1300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83" name="Freeform 1301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84" name="Freeform 1302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85" name="Freeform 1303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33" name="Group 1304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78" name="Freeform 1305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79" name="Freeform 1306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80" name="Freeform 1307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81" name="Freeform 1308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34" name="Group 1309"/>
            <p:cNvGrpSpPr>
              <a:grpSpLocks/>
            </p:cNvGrpSpPr>
            <p:nvPr/>
          </p:nvGrpSpPr>
          <p:grpSpPr bwMode="auto">
            <a:xfrm>
              <a:off x="2812" y="2097"/>
              <a:ext cx="89" cy="64"/>
              <a:chOff x="2850" y="2416"/>
              <a:chExt cx="87" cy="63"/>
            </a:xfrm>
          </p:grpSpPr>
          <p:grpSp>
            <p:nvGrpSpPr>
              <p:cNvPr id="99968" name="Group 1310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72" name="Freeform 1311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73" name="Freeform 1312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74" name="Freeform 1313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75" name="Freeform 1314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69" name="Group 1315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68" name="Freeform 1316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69" name="Freeform 1317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70" name="Freeform 1318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71" name="Freeform 1319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70" name="Group 1320"/>
            <p:cNvGrpSpPr>
              <a:grpSpLocks/>
            </p:cNvGrpSpPr>
            <p:nvPr/>
          </p:nvGrpSpPr>
          <p:grpSpPr bwMode="auto">
            <a:xfrm>
              <a:off x="2770" y="2116"/>
              <a:ext cx="93" cy="67"/>
              <a:chOff x="2850" y="2416"/>
              <a:chExt cx="87" cy="63"/>
            </a:xfrm>
          </p:grpSpPr>
          <p:grpSp>
            <p:nvGrpSpPr>
              <p:cNvPr id="99971" name="Group 1321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62" name="Freeform 1322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63" name="Freeform 1323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64" name="Freeform 1324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65" name="Freeform 1325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73" name="Group 1326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58" name="Freeform 1327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59" name="Freeform 1328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60" name="Freeform 1329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61" name="Freeform 1330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74" name="Group 1331"/>
            <p:cNvGrpSpPr>
              <a:grpSpLocks/>
            </p:cNvGrpSpPr>
            <p:nvPr/>
          </p:nvGrpSpPr>
          <p:grpSpPr bwMode="auto">
            <a:xfrm>
              <a:off x="2728" y="2135"/>
              <a:ext cx="97" cy="70"/>
              <a:chOff x="2850" y="2416"/>
              <a:chExt cx="87" cy="63"/>
            </a:xfrm>
          </p:grpSpPr>
          <p:grpSp>
            <p:nvGrpSpPr>
              <p:cNvPr id="99975" name="Group 1332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52" name="Freeform 1333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53" name="Freeform 1334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54" name="Freeform 1335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55" name="Freeform 1336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76" name="Group 1337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48" name="Freeform 1338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49" name="Freeform 1339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50" name="Freeform 1340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51" name="Freeform 1341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77" name="Group 1342"/>
            <p:cNvGrpSpPr>
              <a:grpSpLocks/>
            </p:cNvGrpSpPr>
            <p:nvPr/>
          </p:nvGrpSpPr>
          <p:grpSpPr bwMode="auto">
            <a:xfrm>
              <a:off x="2680" y="2157"/>
              <a:ext cx="103" cy="74"/>
              <a:chOff x="2850" y="2416"/>
              <a:chExt cx="87" cy="63"/>
            </a:xfrm>
          </p:grpSpPr>
          <p:grpSp>
            <p:nvGrpSpPr>
              <p:cNvPr id="99978" name="Group 1343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42" name="Freeform 1344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43" name="Freeform 1345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44" name="Freeform 1346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45" name="Freeform 1347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79" name="Group 1348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38" name="Freeform 1349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39" name="Freeform 1350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40" name="Freeform 1351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41" name="Freeform 1352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80" name="Group 1353"/>
            <p:cNvGrpSpPr>
              <a:grpSpLocks/>
            </p:cNvGrpSpPr>
            <p:nvPr/>
          </p:nvGrpSpPr>
          <p:grpSpPr bwMode="auto">
            <a:xfrm>
              <a:off x="2680" y="2107"/>
              <a:ext cx="103" cy="74"/>
              <a:chOff x="2850" y="2416"/>
              <a:chExt cx="87" cy="63"/>
            </a:xfrm>
          </p:grpSpPr>
          <p:grpSp>
            <p:nvGrpSpPr>
              <p:cNvPr id="99981" name="Group 1354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32" name="Freeform 1355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33" name="Freeform 1356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34" name="Freeform 1357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35" name="Freeform 1358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82" name="Group 1359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28" name="Freeform 1360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29" name="Freeform 1361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30" name="Freeform 1362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31" name="Freeform 1363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83" name="Group 1364"/>
            <p:cNvGrpSpPr>
              <a:grpSpLocks/>
            </p:cNvGrpSpPr>
            <p:nvPr/>
          </p:nvGrpSpPr>
          <p:grpSpPr bwMode="auto">
            <a:xfrm>
              <a:off x="2852" y="2028"/>
              <a:ext cx="87" cy="63"/>
              <a:chOff x="2850" y="2416"/>
              <a:chExt cx="87" cy="63"/>
            </a:xfrm>
          </p:grpSpPr>
          <p:grpSp>
            <p:nvGrpSpPr>
              <p:cNvPr id="99984" name="Group 1365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22" name="Freeform 1366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23" name="Freeform 1367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24" name="Freeform 1368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25" name="Freeform 1369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85" name="Group 1370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18" name="Freeform 1371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19" name="Freeform 1372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20" name="Freeform 1373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21" name="Freeform 1374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86" name="Group 1375"/>
            <p:cNvGrpSpPr>
              <a:grpSpLocks/>
            </p:cNvGrpSpPr>
            <p:nvPr/>
          </p:nvGrpSpPr>
          <p:grpSpPr bwMode="auto">
            <a:xfrm>
              <a:off x="2812" y="2047"/>
              <a:ext cx="89" cy="64"/>
              <a:chOff x="2850" y="2416"/>
              <a:chExt cx="87" cy="63"/>
            </a:xfrm>
          </p:grpSpPr>
          <p:grpSp>
            <p:nvGrpSpPr>
              <p:cNvPr id="99987" name="Group 1376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12" name="Freeform 1377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13" name="Freeform 1378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14" name="Freeform 1379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15" name="Freeform 1380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88" name="Group 1381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408" name="Freeform 1382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09" name="Freeform 1383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10" name="Freeform 1384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11" name="Freeform 1385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89" name="Group 1386"/>
            <p:cNvGrpSpPr>
              <a:grpSpLocks/>
            </p:cNvGrpSpPr>
            <p:nvPr/>
          </p:nvGrpSpPr>
          <p:grpSpPr bwMode="auto">
            <a:xfrm>
              <a:off x="2770" y="2066"/>
              <a:ext cx="93" cy="67"/>
              <a:chOff x="2850" y="2416"/>
              <a:chExt cx="87" cy="63"/>
            </a:xfrm>
          </p:grpSpPr>
          <p:grpSp>
            <p:nvGrpSpPr>
              <p:cNvPr id="99990" name="Group 1387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402" name="Freeform 1388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03" name="Freeform 1389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04" name="Freeform 1390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05" name="Freeform 1391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91" name="Group 1392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398" name="Freeform 1393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99" name="Freeform 1394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00" name="Freeform 1395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01" name="Freeform 1396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92" name="Group 1397"/>
            <p:cNvGrpSpPr>
              <a:grpSpLocks/>
            </p:cNvGrpSpPr>
            <p:nvPr/>
          </p:nvGrpSpPr>
          <p:grpSpPr bwMode="auto">
            <a:xfrm>
              <a:off x="2728" y="2085"/>
              <a:ext cx="97" cy="70"/>
              <a:chOff x="2850" y="2416"/>
              <a:chExt cx="87" cy="63"/>
            </a:xfrm>
          </p:grpSpPr>
          <p:grpSp>
            <p:nvGrpSpPr>
              <p:cNvPr id="99993" name="Group 1398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392" name="Freeform 1399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93" name="Freeform 1400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94" name="Freeform 1401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95" name="Freeform 1402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94" name="Group 1403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388" name="Freeform 1404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89" name="Freeform 1405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90" name="Freeform 1406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91" name="Freeform 1407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95" name="Group 1408"/>
            <p:cNvGrpSpPr>
              <a:grpSpLocks/>
            </p:cNvGrpSpPr>
            <p:nvPr/>
          </p:nvGrpSpPr>
          <p:grpSpPr bwMode="auto">
            <a:xfrm>
              <a:off x="2808" y="2013"/>
              <a:ext cx="89" cy="64"/>
              <a:chOff x="2850" y="2416"/>
              <a:chExt cx="87" cy="63"/>
            </a:xfrm>
          </p:grpSpPr>
          <p:grpSp>
            <p:nvGrpSpPr>
              <p:cNvPr id="99996" name="Group 1409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382" name="Freeform 1410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83" name="Freeform 1411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84" name="Freeform 1412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85" name="Freeform 1413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97" name="Group 1414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378" name="Freeform 1415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79" name="Freeform 1416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80" name="Freeform 1417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81" name="Freeform 1418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9998" name="Group 1419"/>
            <p:cNvGrpSpPr>
              <a:grpSpLocks/>
            </p:cNvGrpSpPr>
            <p:nvPr/>
          </p:nvGrpSpPr>
          <p:grpSpPr bwMode="auto">
            <a:xfrm>
              <a:off x="2766" y="2032"/>
              <a:ext cx="93" cy="67"/>
              <a:chOff x="2850" y="2416"/>
              <a:chExt cx="87" cy="63"/>
            </a:xfrm>
          </p:grpSpPr>
          <p:grpSp>
            <p:nvGrpSpPr>
              <p:cNvPr id="99999" name="Group 1420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372" name="Freeform 1421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73" name="Freeform 1422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74" name="Freeform 1423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75" name="Freeform 1424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0000" name="Group 1425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368" name="Freeform 1426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69" name="Freeform 1427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70" name="Freeform 1428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71" name="Freeform 1429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0001" name="Group 1430"/>
            <p:cNvGrpSpPr>
              <a:grpSpLocks/>
            </p:cNvGrpSpPr>
            <p:nvPr/>
          </p:nvGrpSpPr>
          <p:grpSpPr bwMode="auto">
            <a:xfrm>
              <a:off x="2724" y="2051"/>
              <a:ext cx="97" cy="70"/>
              <a:chOff x="2850" y="2416"/>
              <a:chExt cx="87" cy="63"/>
            </a:xfrm>
          </p:grpSpPr>
          <p:grpSp>
            <p:nvGrpSpPr>
              <p:cNvPr id="100002" name="Group 1431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362" name="Freeform 1432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63" name="Freeform 1433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64" name="Freeform 1434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65" name="Freeform 1435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0003" name="Group 1436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358" name="Freeform 1437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59" name="Freeform 1438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60" name="Freeform 1439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61" name="Freeform 1440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0004" name="Group 1441"/>
            <p:cNvGrpSpPr>
              <a:grpSpLocks/>
            </p:cNvGrpSpPr>
            <p:nvPr/>
          </p:nvGrpSpPr>
          <p:grpSpPr bwMode="auto">
            <a:xfrm>
              <a:off x="2676" y="2107"/>
              <a:ext cx="103" cy="74"/>
              <a:chOff x="2850" y="2416"/>
              <a:chExt cx="87" cy="63"/>
            </a:xfrm>
          </p:grpSpPr>
          <p:grpSp>
            <p:nvGrpSpPr>
              <p:cNvPr id="100005" name="Group 1442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352" name="Freeform 1443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53" name="Freeform 1444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54" name="Freeform 1445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55" name="Freeform 1446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0006" name="Group 1447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348" name="Freeform 1448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49" name="Freeform 1449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50" name="Freeform 1450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51" name="Freeform 1451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0007" name="Group 1452"/>
            <p:cNvGrpSpPr>
              <a:grpSpLocks/>
            </p:cNvGrpSpPr>
            <p:nvPr/>
          </p:nvGrpSpPr>
          <p:grpSpPr bwMode="auto">
            <a:xfrm>
              <a:off x="3152" y="1891"/>
              <a:ext cx="106" cy="107"/>
              <a:chOff x="3092" y="2002"/>
              <a:chExt cx="176" cy="178"/>
            </a:xfrm>
          </p:grpSpPr>
          <p:sp>
            <p:nvSpPr>
              <p:cNvPr id="15342" name="Freeform 1453"/>
              <p:cNvSpPr>
                <a:spLocks/>
              </p:cNvSpPr>
              <p:nvPr/>
            </p:nvSpPr>
            <p:spPr bwMode="auto">
              <a:xfrm>
                <a:off x="3156" y="2013"/>
                <a:ext cx="112" cy="167"/>
              </a:xfrm>
              <a:custGeom>
                <a:avLst/>
                <a:gdLst>
                  <a:gd name="T0" fmla="*/ 6 w 112"/>
                  <a:gd name="T1" fmla="*/ 167 h 167"/>
                  <a:gd name="T2" fmla="*/ 105 w 112"/>
                  <a:gd name="T3" fmla="*/ 119 h 167"/>
                  <a:gd name="T4" fmla="*/ 112 w 112"/>
                  <a:gd name="T5" fmla="*/ 0 h 167"/>
                  <a:gd name="T6" fmla="*/ 0 w 112"/>
                  <a:gd name="T7" fmla="*/ 41 h 167"/>
                  <a:gd name="T8" fmla="*/ 6 w 112"/>
                  <a:gd name="T9" fmla="*/ 167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67"/>
                  <a:gd name="T17" fmla="*/ 112 w 112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67">
                    <a:moveTo>
                      <a:pt x="6" y="167"/>
                    </a:moveTo>
                    <a:lnTo>
                      <a:pt x="105" y="119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D3C5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43" name="Freeform 1454"/>
              <p:cNvSpPr>
                <a:spLocks/>
              </p:cNvSpPr>
              <p:nvPr/>
            </p:nvSpPr>
            <p:spPr bwMode="auto">
              <a:xfrm>
                <a:off x="3154" y="2025"/>
                <a:ext cx="112" cy="83"/>
              </a:xfrm>
              <a:custGeom>
                <a:avLst/>
                <a:gdLst>
                  <a:gd name="T0" fmla="*/ 112 w 112"/>
                  <a:gd name="T1" fmla="*/ 37 h 83"/>
                  <a:gd name="T2" fmla="*/ 4 w 112"/>
                  <a:gd name="T3" fmla="*/ 83 h 83"/>
                  <a:gd name="T4" fmla="*/ 0 w 112"/>
                  <a:gd name="T5" fmla="*/ 43 h 83"/>
                  <a:gd name="T6" fmla="*/ 112 w 112"/>
                  <a:gd name="T7" fmla="*/ 0 h 83"/>
                  <a:gd name="T8" fmla="*/ 112 w 112"/>
                  <a:gd name="T9" fmla="*/ 37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3"/>
                  <a:gd name="T17" fmla="*/ 112 w 11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3">
                    <a:moveTo>
                      <a:pt x="112" y="37"/>
                    </a:moveTo>
                    <a:lnTo>
                      <a:pt x="4" y="83"/>
                    </a:lnTo>
                    <a:lnTo>
                      <a:pt x="0" y="43"/>
                    </a:lnTo>
                    <a:lnTo>
                      <a:pt x="112" y="0"/>
                    </a:lnTo>
                    <a:lnTo>
                      <a:pt x="112" y="37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44" name="Freeform 1455"/>
              <p:cNvSpPr>
                <a:spLocks/>
              </p:cNvSpPr>
              <p:nvPr/>
            </p:nvSpPr>
            <p:spPr bwMode="auto">
              <a:xfrm>
                <a:off x="3094" y="2038"/>
                <a:ext cx="68" cy="138"/>
              </a:xfrm>
              <a:custGeom>
                <a:avLst/>
                <a:gdLst>
                  <a:gd name="T0" fmla="*/ 10 w 68"/>
                  <a:gd name="T1" fmla="*/ 120 h 138"/>
                  <a:gd name="T2" fmla="*/ 68 w 68"/>
                  <a:gd name="T3" fmla="*/ 138 h 138"/>
                  <a:gd name="T4" fmla="*/ 64 w 68"/>
                  <a:gd name="T5" fmla="*/ 16 h 138"/>
                  <a:gd name="T6" fmla="*/ 0 w 68"/>
                  <a:gd name="T7" fmla="*/ 0 h 138"/>
                  <a:gd name="T8" fmla="*/ 10 w 68"/>
                  <a:gd name="T9" fmla="*/ 12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38"/>
                  <a:gd name="T17" fmla="*/ 68 w 68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38">
                    <a:moveTo>
                      <a:pt x="10" y="120"/>
                    </a:moveTo>
                    <a:lnTo>
                      <a:pt x="68" y="138"/>
                    </a:lnTo>
                    <a:lnTo>
                      <a:pt x="64" y="16"/>
                    </a:lnTo>
                    <a:lnTo>
                      <a:pt x="0" y="0"/>
                    </a:lnTo>
                    <a:lnTo>
                      <a:pt x="10" y="120"/>
                    </a:lnTo>
                    <a:close/>
                  </a:path>
                </a:pathLst>
              </a:custGeom>
              <a:solidFill>
                <a:srgbClr val="C3B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45" name="Freeform 1456"/>
              <p:cNvSpPr>
                <a:spLocks/>
              </p:cNvSpPr>
              <p:nvPr/>
            </p:nvSpPr>
            <p:spPr bwMode="auto">
              <a:xfrm>
                <a:off x="3092" y="2002"/>
                <a:ext cx="176" cy="52"/>
              </a:xfrm>
              <a:custGeom>
                <a:avLst/>
                <a:gdLst>
                  <a:gd name="T0" fmla="*/ 66 w 176"/>
                  <a:gd name="T1" fmla="*/ 52 h 52"/>
                  <a:gd name="T2" fmla="*/ 176 w 176"/>
                  <a:gd name="T3" fmla="*/ 12 h 52"/>
                  <a:gd name="T4" fmla="*/ 102 w 176"/>
                  <a:gd name="T5" fmla="*/ 0 h 52"/>
                  <a:gd name="T6" fmla="*/ 0 w 176"/>
                  <a:gd name="T7" fmla="*/ 36 h 52"/>
                  <a:gd name="T8" fmla="*/ 66 w 176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52"/>
                  <a:gd name="T17" fmla="*/ 176 w 17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52">
                    <a:moveTo>
                      <a:pt x="66" y="52"/>
                    </a:moveTo>
                    <a:lnTo>
                      <a:pt x="176" y="12"/>
                    </a:lnTo>
                    <a:lnTo>
                      <a:pt x="102" y="0"/>
                    </a:lnTo>
                    <a:lnTo>
                      <a:pt x="0" y="36"/>
                    </a:lnTo>
                    <a:lnTo>
                      <a:pt x="66" y="52"/>
                    </a:lnTo>
                    <a:close/>
                  </a:path>
                </a:pathLst>
              </a:custGeom>
              <a:solidFill>
                <a:srgbClr val="D5B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0008" name="Group 1457"/>
            <p:cNvGrpSpPr>
              <a:grpSpLocks/>
            </p:cNvGrpSpPr>
            <p:nvPr/>
          </p:nvGrpSpPr>
          <p:grpSpPr bwMode="auto">
            <a:xfrm rot="-254183">
              <a:off x="3084" y="1931"/>
              <a:ext cx="106" cy="107"/>
              <a:chOff x="3092" y="2002"/>
              <a:chExt cx="176" cy="178"/>
            </a:xfrm>
          </p:grpSpPr>
          <p:sp>
            <p:nvSpPr>
              <p:cNvPr id="15338" name="Freeform 1458"/>
              <p:cNvSpPr>
                <a:spLocks/>
              </p:cNvSpPr>
              <p:nvPr/>
            </p:nvSpPr>
            <p:spPr bwMode="auto">
              <a:xfrm>
                <a:off x="3156" y="2013"/>
                <a:ext cx="112" cy="167"/>
              </a:xfrm>
              <a:custGeom>
                <a:avLst/>
                <a:gdLst>
                  <a:gd name="T0" fmla="*/ 6 w 112"/>
                  <a:gd name="T1" fmla="*/ 167 h 167"/>
                  <a:gd name="T2" fmla="*/ 105 w 112"/>
                  <a:gd name="T3" fmla="*/ 119 h 167"/>
                  <a:gd name="T4" fmla="*/ 112 w 112"/>
                  <a:gd name="T5" fmla="*/ 0 h 167"/>
                  <a:gd name="T6" fmla="*/ 0 w 112"/>
                  <a:gd name="T7" fmla="*/ 41 h 167"/>
                  <a:gd name="T8" fmla="*/ 6 w 112"/>
                  <a:gd name="T9" fmla="*/ 167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67"/>
                  <a:gd name="T17" fmla="*/ 112 w 112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67">
                    <a:moveTo>
                      <a:pt x="6" y="167"/>
                    </a:moveTo>
                    <a:lnTo>
                      <a:pt x="105" y="119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D3C5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9" name="Freeform 1459"/>
              <p:cNvSpPr>
                <a:spLocks/>
              </p:cNvSpPr>
              <p:nvPr/>
            </p:nvSpPr>
            <p:spPr bwMode="auto">
              <a:xfrm>
                <a:off x="3154" y="2025"/>
                <a:ext cx="112" cy="83"/>
              </a:xfrm>
              <a:custGeom>
                <a:avLst/>
                <a:gdLst>
                  <a:gd name="T0" fmla="*/ 112 w 112"/>
                  <a:gd name="T1" fmla="*/ 37 h 83"/>
                  <a:gd name="T2" fmla="*/ 4 w 112"/>
                  <a:gd name="T3" fmla="*/ 83 h 83"/>
                  <a:gd name="T4" fmla="*/ 0 w 112"/>
                  <a:gd name="T5" fmla="*/ 43 h 83"/>
                  <a:gd name="T6" fmla="*/ 112 w 112"/>
                  <a:gd name="T7" fmla="*/ 0 h 83"/>
                  <a:gd name="T8" fmla="*/ 112 w 112"/>
                  <a:gd name="T9" fmla="*/ 37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3"/>
                  <a:gd name="T17" fmla="*/ 112 w 11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3">
                    <a:moveTo>
                      <a:pt x="112" y="37"/>
                    </a:moveTo>
                    <a:lnTo>
                      <a:pt x="4" y="83"/>
                    </a:lnTo>
                    <a:lnTo>
                      <a:pt x="0" y="43"/>
                    </a:lnTo>
                    <a:lnTo>
                      <a:pt x="112" y="0"/>
                    </a:lnTo>
                    <a:lnTo>
                      <a:pt x="112" y="37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40" name="Freeform 1460"/>
              <p:cNvSpPr>
                <a:spLocks/>
              </p:cNvSpPr>
              <p:nvPr/>
            </p:nvSpPr>
            <p:spPr bwMode="auto">
              <a:xfrm>
                <a:off x="3094" y="2038"/>
                <a:ext cx="68" cy="138"/>
              </a:xfrm>
              <a:custGeom>
                <a:avLst/>
                <a:gdLst>
                  <a:gd name="T0" fmla="*/ 10 w 68"/>
                  <a:gd name="T1" fmla="*/ 120 h 138"/>
                  <a:gd name="T2" fmla="*/ 68 w 68"/>
                  <a:gd name="T3" fmla="*/ 138 h 138"/>
                  <a:gd name="T4" fmla="*/ 64 w 68"/>
                  <a:gd name="T5" fmla="*/ 16 h 138"/>
                  <a:gd name="T6" fmla="*/ 0 w 68"/>
                  <a:gd name="T7" fmla="*/ 0 h 138"/>
                  <a:gd name="T8" fmla="*/ 10 w 68"/>
                  <a:gd name="T9" fmla="*/ 12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38"/>
                  <a:gd name="T17" fmla="*/ 68 w 68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38">
                    <a:moveTo>
                      <a:pt x="10" y="120"/>
                    </a:moveTo>
                    <a:lnTo>
                      <a:pt x="68" y="138"/>
                    </a:lnTo>
                    <a:lnTo>
                      <a:pt x="64" y="16"/>
                    </a:lnTo>
                    <a:lnTo>
                      <a:pt x="0" y="0"/>
                    </a:lnTo>
                    <a:lnTo>
                      <a:pt x="10" y="120"/>
                    </a:lnTo>
                    <a:close/>
                  </a:path>
                </a:pathLst>
              </a:custGeom>
              <a:solidFill>
                <a:srgbClr val="C3B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41" name="Freeform 1461"/>
              <p:cNvSpPr>
                <a:spLocks/>
              </p:cNvSpPr>
              <p:nvPr/>
            </p:nvSpPr>
            <p:spPr bwMode="auto">
              <a:xfrm>
                <a:off x="3092" y="2002"/>
                <a:ext cx="176" cy="52"/>
              </a:xfrm>
              <a:custGeom>
                <a:avLst/>
                <a:gdLst>
                  <a:gd name="T0" fmla="*/ 66 w 176"/>
                  <a:gd name="T1" fmla="*/ 52 h 52"/>
                  <a:gd name="T2" fmla="*/ 176 w 176"/>
                  <a:gd name="T3" fmla="*/ 12 h 52"/>
                  <a:gd name="T4" fmla="*/ 102 w 176"/>
                  <a:gd name="T5" fmla="*/ 0 h 52"/>
                  <a:gd name="T6" fmla="*/ 0 w 176"/>
                  <a:gd name="T7" fmla="*/ 36 h 52"/>
                  <a:gd name="T8" fmla="*/ 66 w 176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52"/>
                  <a:gd name="T17" fmla="*/ 176 w 17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52">
                    <a:moveTo>
                      <a:pt x="66" y="52"/>
                    </a:moveTo>
                    <a:lnTo>
                      <a:pt x="176" y="12"/>
                    </a:lnTo>
                    <a:lnTo>
                      <a:pt x="102" y="0"/>
                    </a:lnTo>
                    <a:lnTo>
                      <a:pt x="0" y="36"/>
                    </a:lnTo>
                    <a:lnTo>
                      <a:pt x="66" y="52"/>
                    </a:lnTo>
                    <a:close/>
                  </a:path>
                </a:pathLst>
              </a:custGeom>
              <a:solidFill>
                <a:srgbClr val="D5B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0009" name="Group 1462"/>
            <p:cNvGrpSpPr>
              <a:grpSpLocks/>
            </p:cNvGrpSpPr>
            <p:nvPr/>
          </p:nvGrpSpPr>
          <p:grpSpPr bwMode="auto">
            <a:xfrm rot="-254183">
              <a:off x="2996" y="1981"/>
              <a:ext cx="106" cy="107"/>
              <a:chOff x="3092" y="2002"/>
              <a:chExt cx="176" cy="178"/>
            </a:xfrm>
          </p:grpSpPr>
          <p:sp>
            <p:nvSpPr>
              <p:cNvPr id="15334" name="Freeform 1463"/>
              <p:cNvSpPr>
                <a:spLocks/>
              </p:cNvSpPr>
              <p:nvPr/>
            </p:nvSpPr>
            <p:spPr bwMode="auto">
              <a:xfrm>
                <a:off x="3156" y="2013"/>
                <a:ext cx="112" cy="167"/>
              </a:xfrm>
              <a:custGeom>
                <a:avLst/>
                <a:gdLst>
                  <a:gd name="T0" fmla="*/ 6 w 112"/>
                  <a:gd name="T1" fmla="*/ 167 h 167"/>
                  <a:gd name="T2" fmla="*/ 105 w 112"/>
                  <a:gd name="T3" fmla="*/ 119 h 167"/>
                  <a:gd name="T4" fmla="*/ 112 w 112"/>
                  <a:gd name="T5" fmla="*/ 0 h 167"/>
                  <a:gd name="T6" fmla="*/ 0 w 112"/>
                  <a:gd name="T7" fmla="*/ 41 h 167"/>
                  <a:gd name="T8" fmla="*/ 6 w 112"/>
                  <a:gd name="T9" fmla="*/ 167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67"/>
                  <a:gd name="T17" fmla="*/ 112 w 112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67">
                    <a:moveTo>
                      <a:pt x="6" y="167"/>
                    </a:moveTo>
                    <a:lnTo>
                      <a:pt x="105" y="119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D3C5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5" name="Freeform 1464"/>
              <p:cNvSpPr>
                <a:spLocks/>
              </p:cNvSpPr>
              <p:nvPr/>
            </p:nvSpPr>
            <p:spPr bwMode="auto">
              <a:xfrm>
                <a:off x="3154" y="2025"/>
                <a:ext cx="112" cy="83"/>
              </a:xfrm>
              <a:custGeom>
                <a:avLst/>
                <a:gdLst>
                  <a:gd name="T0" fmla="*/ 112 w 112"/>
                  <a:gd name="T1" fmla="*/ 37 h 83"/>
                  <a:gd name="T2" fmla="*/ 4 w 112"/>
                  <a:gd name="T3" fmla="*/ 83 h 83"/>
                  <a:gd name="T4" fmla="*/ 0 w 112"/>
                  <a:gd name="T5" fmla="*/ 43 h 83"/>
                  <a:gd name="T6" fmla="*/ 112 w 112"/>
                  <a:gd name="T7" fmla="*/ 0 h 83"/>
                  <a:gd name="T8" fmla="*/ 112 w 112"/>
                  <a:gd name="T9" fmla="*/ 37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3"/>
                  <a:gd name="T17" fmla="*/ 112 w 11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3">
                    <a:moveTo>
                      <a:pt x="112" y="37"/>
                    </a:moveTo>
                    <a:lnTo>
                      <a:pt x="4" y="83"/>
                    </a:lnTo>
                    <a:lnTo>
                      <a:pt x="0" y="43"/>
                    </a:lnTo>
                    <a:lnTo>
                      <a:pt x="112" y="0"/>
                    </a:lnTo>
                    <a:lnTo>
                      <a:pt x="112" y="37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6" name="Freeform 1465"/>
              <p:cNvSpPr>
                <a:spLocks/>
              </p:cNvSpPr>
              <p:nvPr/>
            </p:nvSpPr>
            <p:spPr bwMode="auto">
              <a:xfrm>
                <a:off x="3094" y="2038"/>
                <a:ext cx="68" cy="138"/>
              </a:xfrm>
              <a:custGeom>
                <a:avLst/>
                <a:gdLst>
                  <a:gd name="T0" fmla="*/ 10 w 68"/>
                  <a:gd name="T1" fmla="*/ 120 h 138"/>
                  <a:gd name="T2" fmla="*/ 68 w 68"/>
                  <a:gd name="T3" fmla="*/ 138 h 138"/>
                  <a:gd name="T4" fmla="*/ 64 w 68"/>
                  <a:gd name="T5" fmla="*/ 16 h 138"/>
                  <a:gd name="T6" fmla="*/ 0 w 68"/>
                  <a:gd name="T7" fmla="*/ 0 h 138"/>
                  <a:gd name="T8" fmla="*/ 10 w 68"/>
                  <a:gd name="T9" fmla="*/ 12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38"/>
                  <a:gd name="T17" fmla="*/ 68 w 68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38">
                    <a:moveTo>
                      <a:pt x="10" y="120"/>
                    </a:moveTo>
                    <a:lnTo>
                      <a:pt x="68" y="138"/>
                    </a:lnTo>
                    <a:lnTo>
                      <a:pt x="64" y="16"/>
                    </a:lnTo>
                    <a:lnTo>
                      <a:pt x="0" y="0"/>
                    </a:lnTo>
                    <a:lnTo>
                      <a:pt x="10" y="120"/>
                    </a:lnTo>
                    <a:close/>
                  </a:path>
                </a:pathLst>
              </a:custGeom>
              <a:solidFill>
                <a:srgbClr val="C3B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7" name="Freeform 1466"/>
              <p:cNvSpPr>
                <a:spLocks/>
              </p:cNvSpPr>
              <p:nvPr/>
            </p:nvSpPr>
            <p:spPr bwMode="auto">
              <a:xfrm>
                <a:off x="3092" y="2002"/>
                <a:ext cx="176" cy="52"/>
              </a:xfrm>
              <a:custGeom>
                <a:avLst/>
                <a:gdLst>
                  <a:gd name="T0" fmla="*/ 66 w 176"/>
                  <a:gd name="T1" fmla="*/ 52 h 52"/>
                  <a:gd name="T2" fmla="*/ 176 w 176"/>
                  <a:gd name="T3" fmla="*/ 12 h 52"/>
                  <a:gd name="T4" fmla="*/ 102 w 176"/>
                  <a:gd name="T5" fmla="*/ 0 h 52"/>
                  <a:gd name="T6" fmla="*/ 0 w 176"/>
                  <a:gd name="T7" fmla="*/ 36 h 52"/>
                  <a:gd name="T8" fmla="*/ 66 w 176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52"/>
                  <a:gd name="T17" fmla="*/ 176 w 17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52">
                    <a:moveTo>
                      <a:pt x="66" y="52"/>
                    </a:moveTo>
                    <a:lnTo>
                      <a:pt x="176" y="12"/>
                    </a:lnTo>
                    <a:lnTo>
                      <a:pt x="102" y="0"/>
                    </a:lnTo>
                    <a:lnTo>
                      <a:pt x="0" y="36"/>
                    </a:lnTo>
                    <a:lnTo>
                      <a:pt x="66" y="52"/>
                    </a:lnTo>
                    <a:close/>
                  </a:path>
                </a:pathLst>
              </a:custGeom>
              <a:solidFill>
                <a:srgbClr val="D5B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0010" name="Group 1467"/>
            <p:cNvGrpSpPr>
              <a:grpSpLocks/>
            </p:cNvGrpSpPr>
            <p:nvPr/>
          </p:nvGrpSpPr>
          <p:grpSpPr bwMode="auto">
            <a:xfrm rot="-254183">
              <a:off x="2926" y="2019"/>
              <a:ext cx="106" cy="107"/>
              <a:chOff x="3092" y="2002"/>
              <a:chExt cx="176" cy="178"/>
            </a:xfrm>
          </p:grpSpPr>
          <p:sp>
            <p:nvSpPr>
              <p:cNvPr id="15330" name="Freeform 1468"/>
              <p:cNvSpPr>
                <a:spLocks/>
              </p:cNvSpPr>
              <p:nvPr/>
            </p:nvSpPr>
            <p:spPr bwMode="auto">
              <a:xfrm>
                <a:off x="3156" y="2013"/>
                <a:ext cx="112" cy="167"/>
              </a:xfrm>
              <a:custGeom>
                <a:avLst/>
                <a:gdLst>
                  <a:gd name="T0" fmla="*/ 6 w 112"/>
                  <a:gd name="T1" fmla="*/ 167 h 167"/>
                  <a:gd name="T2" fmla="*/ 105 w 112"/>
                  <a:gd name="T3" fmla="*/ 119 h 167"/>
                  <a:gd name="T4" fmla="*/ 112 w 112"/>
                  <a:gd name="T5" fmla="*/ 0 h 167"/>
                  <a:gd name="T6" fmla="*/ 0 w 112"/>
                  <a:gd name="T7" fmla="*/ 41 h 167"/>
                  <a:gd name="T8" fmla="*/ 6 w 112"/>
                  <a:gd name="T9" fmla="*/ 167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67"/>
                  <a:gd name="T17" fmla="*/ 112 w 112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67">
                    <a:moveTo>
                      <a:pt x="6" y="167"/>
                    </a:moveTo>
                    <a:lnTo>
                      <a:pt x="105" y="119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D3C5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1" name="Freeform 1469"/>
              <p:cNvSpPr>
                <a:spLocks/>
              </p:cNvSpPr>
              <p:nvPr/>
            </p:nvSpPr>
            <p:spPr bwMode="auto">
              <a:xfrm>
                <a:off x="3154" y="2025"/>
                <a:ext cx="112" cy="83"/>
              </a:xfrm>
              <a:custGeom>
                <a:avLst/>
                <a:gdLst>
                  <a:gd name="T0" fmla="*/ 112 w 112"/>
                  <a:gd name="T1" fmla="*/ 37 h 83"/>
                  <a:gd name="T2" fmla="*/ 4 w 112"/>
                  <a:gd name="T3" fmla="*/ 83 h 83"/>
                  <a:gd name="T4" fmla="*/ 0 w 112"/>
                  <a:gd name="T5" fmla="*/ 43 h 83"/>
                  <a:gd name="T6" fmla="*/ 112 w 112"/>
                  <a:gd name="T7" fmla="*/ 0 h 83"/>
                  <a:gd name="T8" fmla="*/ 112 w 112"/>
                  <a:gd name="T9" fmla="*/ 37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3"/>
                  <a:gd name="T17" fmla="*/ 112 w 11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3">
                    <a:moveTo>
                      <a:pt x="112" y="37"/>
                    </a:moveTo>
                    <a:lnTo>
                      <a:pt x="4" y="83"/>
                    </a:lnTo>
                    <a:lnTo>
                      <a:pt x="0" y="43"/>
                    </a:lnTo>
                    <a:lnTo>
                      <a:pt x="112" y="0"/>
                    </a:lnTo>
                    <a:lnTo>
                      <a:pt x="112" y="37"/>
                    </a:lnTo>
                    <a:close/>
                  </a:path>
                </a:pathLst>
              </a:custGeom>
              <a:solidFill>
                <a:srgbClr val="98A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2" name="Freeform 1470"/>
              <p:cNvSpPr>
                <a:spLocks/>
              </p:cNvSpPr>
              <p:nvPr/>
            </p:nvSpPr>
            <p:spPr bwMode="auto">
              <a:xfrm>
                <a:off x="3094" y="2038"/>
                <a:ext cx="68" cy="138"/>
              </a:xfrm>
              <a:custGeom>
                <a:avLst/>
                <a:gdLst>
                  <a:gd name="T0" fmla="*/ 10 w 68"/>
                  <a:gd name="T1" fmla="*/ 120 h 138"/>
                  <a:gd name="T2" fmla="*/ 68 w 68"/>
                  <a:gd name="T3" fmla="*/ 138 h 138"/>
                  <a:gd name="T4" fmla="*/ 64 w 68"/>
                  <a:gd name="T5" fmla="*/ 16 h 138"/>
                  <a:gd name="T6" fmla="*/ 0 w 68"/>
                  <a:gd name="T7" fmla="*/ 0 h 138"/>
                  <a:gd name="T8" fmla="*/ 10 w 68"/>
                  <a:gd name="T9" fmla="*/ 12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38"/>
                  <a:gd name="T17" fmla="*/ 68 w 68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38">
                    <a:moveTo>
                      <a:pt x="10" y="120"/>
                    </a:moveTo>
                    <a:lnTo>
                      <a:pt x="68" y="138"/>
                    </a:lnTo>
                    <a:lnTo>
                      <a:pt x="64" y="16"/>
                    </a:lnTo>
                    <a:lnTo>
                      <a:pt x="0" y="0"/>
                    </a:lnTo>
                    <a:lnTo>
                      <a:pt x="10" y="120"/>
                    </a:lnTo>
                    <a:close/>
                  </a:path>
                </a:pathLst>
              </a:custGeom>
              <a:solidFill>
                <a:srgbClr val="C3B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3" name="Freeform 1471"/>
              <p:cNvSpPr>
                <a:spLocks/>
              </p:cNvSpPr>
              <p:nvPr/>
            </p:nvSpPr>
            <p:spPr bwMode="auto">
              <a:xfrm>
                <a:off x="3092" y="2002"/>
                <a:ext cx="176" cy="52"/>
              </a:xfrm>
              <a:custGeom>
                <a:avLst/>
                <a:gdLst>
                  <a:gd name="T0" fmla="*/ 66 w 176"/>
                  <a:gd name="T1" fmla="*/ 52 h 52"/>
                  <a:gd name="T2" fmla="*/ 176 w 176"/>
                  <a:gd name="T3" fmla="*/ 12 h 52"/>
                  <a:gd name="T4" fmla="*/ 102 w 176"/>
                  <a:gd name="T5" fmla="*/ 0 h 52"/>
                  <a:gd name="T6" fmla="*/ 0 w 176"/>
                  <a:gd name="T7" fmla="*/ 36 h 52"/>
                  <a:gd name="T8" fmla="*/ 66 w 176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52"/>
                  <a:gd name="T17" fmla="*/ 176 w 17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52">
                    <a:moveTo>
                      <a:pt x="66" y="52"/>
                    </a:moveTo>
                    <a:lnTo>
                      <a:pt x="176" y="12"/>
                    </a:lnTo>
                    <a:lnTo>
                      <a:pt x="102" y="0"/>
                    </a:lnTo>
                    <a:lnTo>
                      <a:pt x="0" y="36"/>
                    </a:lnTo>
                    <a:lnTo>
                      <a:pt x="66" y="52"/>
                    </a:lnTo>
                    <a:close/>
                  </a:path>
                </a:pathLst>
              </a:custGeom>
              <a:solidFill>
                <a:srgbClr val="D5B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581" name="Freeform 1472"/>
            <p:cNvSpPr>
              <a:spLocks/>
            </p:cNvSpPr>
            <p:nvPr/>
          </p:nvSpPr>
          <p:spPr bwMode="gray">
            <a:xfrm>
              <a:off x="2664" y="1870"/>
              <a:ext cx="604" cy="323"/>
            </a:xfrm>
            <a:custGeom>
              <a:avLst/>
              <a:gdLst>
                <a:gd name="T0" fmla="*/ 0 w 604"/>
                <a:gd name="T1" fmla="*/ 296 h 323"/>
                <a:gd name="T2" fmla="*/ 538 w 604"/>
                <a:gd name="T3" fmla="*/ 0 h 323"/>
                <a:gd name="T4" fmla="*/ 604 w 604"/>
                <a:gd name="T5" fmla="*/ 26 h 323"/>
                <a:gd name="T6" fmla="*/ 69 w 604"/>
                <a:gd name="T7" fmla="*/ 323 h 323"/>
                <a:gd name="T8" fmla="*/ 0 w 604"/>
                <a:gd name="T9" fmla="*/ 296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323"/>
                <a:gd name="T17" fmla="*/ 604 w 604"/>
                <a:gd name="T18" fmla="*/ 323 h 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323">
                  <a:moveTo>
                    <a:pt x="0" y="296"/>
                  </a:moveTo>
                  <a:lnTo>
                    <a:pt x="538" y="0"/>
                  </a:lnTo>
                  <a:lnTo>
                    <a:pt x="604" y="26"/>
                  </a:lnTo>
                  <a:lnTo>
                    <a:pt x="69" y="323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82" name="Line 1473"/>
            <p:cNvSpPr>
              <a:spLocks noChangeShapeType="1"/>
            </p:cNvSpPr>
            <p:nvPr/>
          </p:nvSpPr>
          <p:spPr bwMode="gray">
            <a:xfrm flipH="1">
              <a:off x="2945" y="2003"/>
              <a:ext cx="4" cy="3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583" name="Line 1474"/>
            <p:cNvSpPr>
              <a:spLocks noChangeShapeType="1"/>
            </p:cNvSpPr>
            <p:nvPr/>
          </p:nvSpPr>
          <p:spPr bwMode="gray">
            <a:xfrm>
              <a:off x="3045" y="1958"/>
              <a:ext cx="68" cy="2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00011" name="Group 1475"/>
            <p:cNvGrpSpPr>
              <a:grpSpLocks/>
            </p:cNvGrpSpPr>
            <p:nvPr/>
          </p:nvGrpSpPr>
          <p:grpSpPr bwMode="auto">
            <a:xfrm>
              <a:off x="3332" y="2160"/>
              <a:ext cx="80" cy="104"/>
              <a:chOff x="3316" y="2476"/>
              <a:chExt cx="80" cy="104"/>
            </a:xfrm>
          </p:grpSpPr>
          <p:grpSp>
            <p:nvGrpSpPr>
              <p:cNvPr id="100012" name="Group 1476"/>
              <p:cNvGrpSpPr>
                <a:grpSpLocks/>
              </p:cNvGrpSpPr>
              <p:nvPr/>
            </p:nvGrpSpPr>
            <p:grpSpPr bwMode="auto">
              <a:xfrm>
                <a:off x="3316" y="2476"/>
                <a:ext cx="44" cy="92"/>
                <a:chOff x="3282" y="2194"/>
                <a:chExt cx="122" cy="256"/>
              </a:xfrm>
            </p:grpSpPr>
            <p:grpSp>
              <p:nvGrpSpPr>
                <p:cNvPr id="100013" name="Group 1477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327" name="Freeform 1478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28" name="Freeform 1479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29" name="Freeform 1480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85" name="Oval 1481"/>
                <p:cNvSpPr>
                  <a:spLocks noChangeArrowheads="1"/>
                </p:cNvSpPr>
                <p:nvPr/>
              </p:nvSpPr>
              <p:spPr bwMode="gray">
                <a:xfrm>
                  <a:off x="3349" y="2252"/>
                  <a:ext cx="40" cy="57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014" name="Group 1482"/>
              <p:cNvGrpSpPr>
                <a:grpSpLocks/>
              </p:cNvGrpSpPr>
              <p:nvPr/>
            </p:nvGrpSpPr>
            <p:grpSpPr bwMode="auto">
              <a:xfrm>
                <a:off x="3334" y="2482"/>
                <a:ext cx="44" cy="92"/>
                <a:chOff x="3282" y="2194"/>
                <a:chExt cx="122" cy="256"/>
              </a:xfrm>
            </p:grpSpPr>
            <p:grpSp>
              <p:nvGrpSpPr>
                <p:cNvPr id="100015" name="Group 1483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322" name="Freeform 1484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23" name="Freeform 1485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24" name="Freeform 1486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80" name="Oval 1487"/>
                <p:cNvSpPr>
                  <a:spLocks noChangeArrowheads="1"/>
                </p:cNvSpPr>
                <p:nvPr/>
              </p:nvSpPr>
              <p:spPr bwMode="gray">
                <a:xfrm>
                  <a:off x="3352" y="2250"/>
                  <a:ext cx="36" cy="57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016" name="Group 1488"/>
              <p:cNvGrpSpPr>
                <a:grpSpLocks/>
              </p:cNvGrpSpPr>
              <p:nvPr/>
            </p:nvGrpSpPr>
            <p:grpSpPr bwMode="auto">
              <a:xfrm>
                <a:off x="3352" y="2488"/>
                <a:ext cx="44" cy="92"/>
                <a:chOff x="3282" y="2194"/>
                <a:chExt cx="122" cy="256"/>
              </a:xfrm>
            </p:grpSpPr>
            <p:grpSp>
              <p:nvGrpSpPr>
                <p:cNvPr id="100018" name="Group 1489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317" name="Freeform 1490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18" name="Freeform 1491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19" name="Freeform 1492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75" name="Oval 1493"/>
                <p:cNvSpPr>
                  <a:spLocks noChangeArrowheads="1"/>
                </p:cNvSpPr>
                <p:nvPr/>
              </p:nvSpPr>
              <p:spPr bwMode="gray">
                <a:xfrm>
                  <a:off x="3356" y="2257"/>
                  <a:ext cx="31" cy="57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0025" name="Group 1494"/>
            <p:cNvGrpSpPr>
              <a:grpSpLocks/>
            </p:cNvGrpSpPr>
            <p:nvPr/>
          </p:nvGrpSpPr>
          <p:grpSpPr bwMode="auto">
            <a:xfrm>
              <a:off x="3302" y="2175"/>
              <a:ext cx="82" cy="107"/>
              <a:chOff x="3316" y="2476"/>
              <a:chExt cx="80" cy="104"/>
            </a:xfrm>
          </p:grpSpPr>
          <p:grpSp>
            <p:nvGrpSpPr>
              <p:cNvPr id="100026" name="Group 1495"/>
              <p:cNvGrpSpPr>
                <a:grpSpLocks/>
              </p:cNvGrpSpPr>
              <p:nvPr/>
            </p:nvGrpSpPr>
            <p:grpSpPr bwMode="auto">
              <a:xfrm>
                <a:off x="3316" y="2476"/>
                <a:ext cx="44" cy="92"/>
                <a:chOff x="3282" y="2194"/>
                <a:chExt cx="122" cy="256"/>
              </a:xfrm>
            </p:grpSpPr>
            <p:grpSp>
              <p:nvGrpSpPr>
                <p:cNvPr id="100027" name="Group 1496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309" name="Freeform 1497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10" name="Freeform 1498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11" name="Freeform 1499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67" name="Oval 1500"/>
                <p:cNvSpPr>
                  <a:spLocks noChangeArrowheads="1"/>
                </p:cNvSpPr>
                <p:nvPr/>
              </p:nvSpPr>
              <p:spPr bwMode="gray">
                <a:xfrm>
                  <a:off x="3367" y="2254"/>
                  <a:ext cx="31" cy="59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028" name="Group 1501"/>
              <p:cNvGrpSpPr>
                <a:grpSpLocks/>
              </p:cNvGrpSpPr>
              <p:nvPr/>
            </p:nvGrpSpPr>
            <p:grpSpPr bwMode="auto">
              <a:xfrm>
                <a:off x="3334" y="2482"/>
                <a:ext cx="44" cy="92"/>
                <a:chOff x="3282" y="2194"/>
                <a:chExt cx="122" cy="256"/>
              </a:xfrm>
            </p:grpSpPr>
            <p:grpSp>
              <p:nvGrpSpPr>
                <p:cNvPr id="100029" name="Group 1502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304" name="Freeform 1503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05" name="Freeform 1504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06" name="Freeform 1505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62" name="Oval 1506"/>
                <p:cNvSpPr>
                  <a:spLocks noChangeArrowheads="1"/>
                </p:cNvSpPr>
                <p:nvPr/>
              </p:nvSpPr>
              <p:spPr bwMode="gray">
                <a:xfrm>
                  <a:off x="3361" y="2264"/>
                  <a:ext cx="31" cy="59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030" name="Group 1507"/>
              <p:cNvGrpSpPr>
                <a:grpSpLocks/>
              </p:cNvGrpSpPr>
              <p:nvPr/>
            </p:nvGrpSpPr>
            <p:grpSpPr bwMode="auto">
              <a:xfrm>
                <a:off x="3352" y="2488"/>
                <a:ext cx="44" cy="92"/>
                <a:chOff x="3282" y="2194"/>
                <a:chExt cx="122" cy="256"/>
              </a:xfrm>
            </p:grpSpPr>
            <p:grpSp>
              <p:nvGrpSpPr>
                <p:cNvPr id="100031" name="Group 1508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99" name="Freeform 1509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00" name="Freeform 1510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01" name="Freeform 1511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57" name="Oval 1512"/>
                <p:cNvSpPr>
                  <a:spLocks noChangeArrowheads="1"/>
                </p:cNvSpPr>
                <p:nvPr/>
              </p:nvSpPr>
              <p:spPr bwMode="gray">
                <a:xfrm>
                  <a:off x="3359" y="2258"/>
                  <a:ext cx="31" cy="59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336" name="Group 1513"/>
            <p:cNvGrpSpPr>
              <a:grpSpLocks/>
            </p:cNvGrpSpPr>
            <p:nvPr/>
          </p:nvGrpSpPr>
          <p:grpSpPr bwMode="auto">
            <a:xfrm>
              <a:off x="3268" y="2190"/>
              <a:ext cx="86" cy="112"/>
              <a:chOff x="3316" y="2476"/>
              <a:chExt cx="80" cy="104"/>
            </a:xfrm>
          </p:grpSpPr>
          <p:grpSp>
            <p:nvGrpSpPr>
              <p:cNvPr id="14337" name="Group 1514"/>
              <p:cNvGrpSpPr>
                <a:grpSpLocks/>
              </p:cNvGrpSpPr>
              <p:nvPr/>
            </p:nvGrpSpPr>
            <p:grpSpPr bwMode="auto">
              <a:xfrm>
                <a:off x="3316" y="2476"/>
                <a:ext cx="44" cy="92"/>
                <a:chOff x="3282" y="2194"/>
                <a:chExt cx="122" cy="256"/>
              </a:xfrm>
            </p:grpSpPr>
            <p:grpSp>
              <p:nvGrpSpPr>
                <p:cNvPr id="14338" name="Group 1515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91" name="Freeform 1516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92" name="Freeform 1517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93" name="Freeform 1518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49" name="Oval 1519"/>
                <p:cNvSpPr>
                  <a:spLocks noChangeArrowheads="1"/>
                </p:cNvSpPr>
                <p:nvPr/>
              </p:nvSpPr>
              <p:spPr bwMode="gray">
                <a:xfrm>
                  <a:off x="3351" y="2259"/>
                  <a:ext cx="33" cy="57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40" name="Group 1520"/>
              <p:cNvGrpSpPr>
                <a:grpSpLocks/>
              </p:cNvGrpSpPr>
              <p:nvPr/>
            </p:nvGrpSpPr>
            <p:grpSpPr bwMode="auto">
              <a:xfrm>
                <a:off x="3334" y="2482"/>
                <a:ext cx="44" cy="92"/>
                <a:chOff x="3282" y="2194"/>
                <a:chExt cx="122" cy="256"/>
              </a:xfrm>
            </p:grpSpPr>
            <p:grpSp>
              <p:nvGrpSpPr>
                <p:cNvPr id="14342" name="Group 1521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86" name="Freeform 1522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87" name="Freeform 1523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88" name="Freeform 1524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44" name="Oval 1525"/>
                <p:cNvSpPr>
                  <a:spLocks noChangeArrowheads="1"/>
                </p:cNvSpPr>
                <p:nvPr/>
              </p:nvSpPr>
              <p:spPr bwMode="gray">
                <a:xfrm>
                  <a:off x="3351" y="2257"/>
                  <a:ext cx="29" cy="57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45" name="Group 1526"/>
              <p:cNvGrpSpPr>
                <a:grpSpLocks/>
              </p:cNvGrpSpPr>
              <p:nvPr/>
            </p:nvGrpSpPr>
            <p:grpSpPr bwMode="auto">
              <a:xfrm>
                <a:off x="3352" y="2488"/>
                <a:ext cx="44" cy="92"/>
                <a:chOff x="3282" y="2194"/>
                <a:chExt cx="122" cy="256"/>
              </a:xfrm>
            </p:grpSpPr>
            <p:grpSp>
              <p:nvGrpSpPr>
                <p:cNvPr id="14346" name="Group 1527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81" name="Freeform 1528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82" name="Freeform 1529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83" name="Freeform 1530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39" name="Oval 1531"/>
                <p:cNvSpPr>
                  <a:spLocks noChangeArrowheads="1"/>
                </p:cNvSpPr>
                <p:nvPr/>
              </p:nvSpPr>
              <p:spPr bwMode="gray">
                <a:xfrm>
                  <a:off x="3351" y="2258"/>
                  <a:ext cx="33" cy="53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348" name="Group 1532"/>
            <p:cNvGrpSpPr>
              <a:grpSpLocks/>
            </p:cNvGrpSpPr>
            <p:nvPr/>
          </p:nvGrpSpPr>
          <p:grpSpPr bwMode="auto">
            <a:xfrm>
              <a:off x="3495" y="2110"/>
              <a:ext cx="61" cy="66"/>
              <a:chOff x="2846" y="1980"/>
              <a:chExt cx="136" cy="146"/>
            </a:xfrm>
          </p:grpSpPr>
          <p:sp>
            <p:nvSpPr>
              <p:cNvPr id="15272" name="Freeform 1533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BFC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32" name="Oval 1534"/>
              <p:cNvSpPr>
                <a:spLocks noChangeArrowheads="1"/>
              </p:cNvSpPr>
              <p:nvPr/>
            </p:nvSpPr>
            <p:spPr bwMode="auto">
              <a:xfrm rot="224258">
                <a:off x="2929" y="2030"/>
                <a:ext cx="43" cy="55"/>
              </a:xfrm>
              <a:prstGeom prst="ellipse">
                <a:avLst/>
              </a:prstGeom>
              <a:solidFill>
                <a:srgbClr val="98A5B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74" name="Freeform 1535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75" name="Freeform 1536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349" name="Group 1537"/>
            <p:cNvGrpSpPr>
              <a:grpSpLocks/>
            </p:cNvGrpSpPr>
            <p:nvPr/>
          </p:nvGrpSpPr>
          <p:grpSpPr bwMode="auto">
            <a:xfrm>
              <a:off x="3461" y="2128"/>
              <a:ext cx="61" cy="66"/>
              <a:chOff x="2846" y="1980"/>
              <a:chExt cx="136" cy="146"/>
            </a:xfrm>
          </p:grpSpPr>
          <p:sp>
            <p:nvSpPr>
              <p:cNvPr id="15268" name="Freeform 1538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BFC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28" name="Oval 1539"/>
              <p:cNvSpPr>
                <a:spLocks noChangeArrowheads="1"/>
              </p:cNvSpPr>
              <p:nvPr/>
            </p:nvSpPr>
            <p:spPr bwMode="auto">
              <a:xfrm rot="224258">
                <a:off x="2925" y="2033"/>
                <a:ext cx="43" cy="52"/>
              </a:xfrm>
              <a:prstGeom prst="ellipse">
                <a:avLst/>
              </a:prstGeom>
              <a:solidFill>
                <a:srgbClr val="98A5B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70" name="Freeform 1540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71" name="Freeform 1541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350" name="Group 1542"/>
            <p:cNvGrpSpPr>
              <a:grpSpLocks/>
            </p:cNvGrpSpPr>
            <p:nvPr/>
          </p:nvGrpSpPr>
          <p:grpSpPr bwMode="auto">
            <a:xfrm>
              <a:off x="3234" y="2207"/>
              <a:ext cx="90" cy="117"/>
              <a:chOff x="3316" y="2476"/>
              <a:chExt cx="80" cy="104"/>
            </a:xfrm>
          </p:grpSpPr>
          <p:grpSp>
            <p:nvGrpSpPr>
              <p:cNvPr id="14355" name="Group 1543"/>
              <p:cNvGrpSpPr>
                <a:grpSpLocks/>
              </p:cNvGrpSpPr>
              <p:nvPr/>
            </p:nvGrpSpPr>
            <p:grpSpPr bwMode="auto">
              <a:xfrm>
                <a:off x="3316" y="2476"/>
                <a:ext cx="44" cy="92"/>
                <a:chOff x="3282" y="2194"/>
                <a:chExt cx="122" cy="256"/>
              </a:xfrm>
            </p:grpSpPr>
            <p:grpSp>
              <p:nvGrpSpPr>
                <p:cNvPr id="14356" name="Group 1544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65" name="Freeform 1545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66" name="Freeform 1546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67" name="Freeform 1547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23" name="Oval 1548"/>
                <p:cNvSpPr>
                  <a:spLocks noChangeArrowheads="1"/>
                </p:cNvSpPr>
                <p:nvPr/>
              </p:nvSpPr>
              <p:spPr bwMode="gray">
                <a:xfrm>
                  <a:off x="3356" y="2258"/>
                  <a:ext cx="32" cy="54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57" name="Group 1549"/>
              <p:cNvGrpSpPr>
                <a:grpSpLocks/>
              </p:cNvGrpSpPr>
              <p:nvPr/>
            </p:nvGrpSpPr>
            <p:grpSpPr bwMode="auto">
              <a:xfrm>
                <a:off x="3334" y="2482"/>
                <a:ext cx="44" cy="92"/>
                <a:chOff x="3282" y="2194"/>
                <a:chExt cx="122" cy="256"/>
              </a:xfrm>
            </p:grpSpPr>
            <p:grpSp>
              <p:nvGrpSpPr>
                <p:cNvPr id="14358" name="Group 1550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60" name="Freeform 1551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61" name="Freeform 1552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62" name="Freeform 1553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18" name="Oval 1554"/>
                <p:cNvSpPr>
                  <a:spLocks noChangeArrowheads="1"/>
                </p:cNvSpPr>
                <p:nvPr/>
              </p:nvSpPr>
              <p:spPr bwMode="gray">
                <a:xfrm>
                  <a:off x="3358" y="2259"/>
                  <a:ext cx="32" cy="54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60" name="Group 1555"/>
              <p:cNvGrpSpPr>
                <a:grpSpLocks/>
              </p:cNvGrpSpPr>
              <p:nvPr/>
            </p:nvGrpSpPr>
            <p:grpSpPr bwMode="auto">
              <a:xfrm>
                <a:off x="3352" y="2488"/>
                <a:ext cx="44" cy="92"/>
                <a:chOff x="3282" y="2194"/>
                <a:chExt cx="122" cy="256"/>
              </a:xfrm>
            </p:grpSpPr>
            <p:grpSp>
              <p:nvGrpSpPr>
                <p:cNvPr id="14361" name="Group 1556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55" name="Freeform 1557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56" name="Freeform 1558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57" name="Freeform 1559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13" name="Oval 1560"/>
                <p:cNvSpPr>
                  <a:spLocks noChangeArrowheads="1"/>
                </p:cNvSpPr>
                <p:nvPr/>
              </p:nvSpPr>
              <p:spPr bwMode="gray">
                <a:xfrm>
                  <a:off x="3355" y="2262"/>
                  <a:ext cx="32" cy="51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362" name="Group 1561"/>
            <p:cNvGrpSpPr>
              <a:grpSpLocks/>
            </p:cNvGrpSpPr>
            <p:nvPr/>
          </p:nvGrpSpPr>
          <p:grpSpPr bwMode="auto">
            <a:xfrm>
              <a:off x="3200" y="2227"/>
              <a:ext cx="90" cy="117"/>
              <a:chOff x="3316" y="2476"/>
              <a:chExt cx="80" cy="104"/>
            </a:xfrm>
          </p:grpSpPr>
          <p:grpSp>
            <p:nvGrpSpPr>
              <p:cNvPr id="14363" name="Group 1562"/>
              <p:cNvGrpSpPr>
                <a:grpSpLocks/>
              </p:cNvGrpSpPr>
              <p:nvPr/>
            </p:nvGrpSpPr>
            <p:grpSpPr bwMode="auto">
              <a:xfrm>
                <a:off x="3316" y="2476"/>
                <a:ext cx="44" cy="92"/>
                <a:chOff x="3282" y="2194"/>
                <a:chExt cx="122" cy="256"/>
              </a:xfrm>
            </p:grpSpPr>
            <p:grpSp>
              <p:nvGrpSpPr>
                <p:cNvPr id="14365" name="Group 1563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47" name="Freeform 1564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48" name="Freeform 1565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49" name="Freeform 1566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05" name="Oval 1567"/>
                <p:cNvSpPr>
                  <a:spLocks noChangeArrowheads="1"/>
                </p:cNvSpPr>
                <p:nvPr/>
              </p:nvSpPr>
              <p:spPr bwMode="gray">
                <a:xfrm>
                  <a:off x="3352" y="2260"/>
                  <a:ext cx="36" cy="54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66" name="Group 1568"/>
              <p:cNvGrpSpPr>
                <a:grpSpLocks/>
              </p:cNvGrpSpPr>
              <p:nvPr/>
            </p:nvGrpSpPr>
            <p:grpSpPr bwMode="auto">
              <a:xfrm>
                <a:off x="3334" y="2482"/>
                <a:ext cx="44" cy="92"/>
                <a:chOff x="3282" y="2194"/>
                <a:chExt cx="122" cy="256"/>
              </a:xfrm>
            </p:grpSpPr>
            <p:grpSp>
              <p:nvGrpSpPr>
                <p:cNvPr id="14368" name="Group 1569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42" name="Freeform 1570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43" name="Freeform 1571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44" name="Freeform 1572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500" name="Oval 1573"/>
                <p:cNvSpPr>
                  <a:spLocks noChangeArrowheads="1"/>
                </p:cNvSpPr>
                <p:nvPr/>
              </p:nvSpPr>
              <p:spPr bwMode="gray">
                <a:xfrm>
                  <a:off x="3350" y="2260"/>
                  <a:ext cx="36" cy="54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69" name="Group 1574"/>
              <p:cNvGrpSpPr>
                <a:grpSpLocks/>
              </p:cNvGrpSpPr>
              <p:nvPr/>
            </p:nvGrpSpPr>
            <p:grpSpPr bwMode="auto">
              <a:xfrm>
                <a:off x="3352" y="2488"/>
                <a:ext cx="44" cy="92"/>
                <a:chOff x="3282" y="2194"/>
                <a:chExt cx="122" cy="256"/>
              </a:xfrm>
            </p:grpSpPr>
            <p:grpSp>
              <p:nvGrpSpPr>
                <p:cNvPr id="14370" name="Group 1575"/>
                <p:cNvGrpSpPr>
                  <a:grpSpLocks/>
                </p:cNvGrpSpPr>
                <p:nvPr/>
              </p:nvGrpSpPr>
              <p:grpSpPr bwMode="auto">
                <a:xfrm>
                  <a:off x="3282" y="2194"/>
                  <a:ext cx="122" cy="256"/>
                  <a:chOff x="3282" y="2194"/>
                  <a:chExt cx="122" cy="256"/>
                </a:xfrm>
              </p:grpSpPr>
              <p:sp>
                <p:nvSpPr>
                  <p:cNvPr id="15237" name="Freeform 1576"/>
                  <p:cNvSpPr>
                    <a:spLocks/>
                  </p:cNvSpPr>
                  <p:nvPr/>
                </p:nvSpPr>
                <p:spPr bwMode="auto">
                  <a:xfrm>
                    <a:off x="3326" y="2206"/>
                    <a:ext cx="78" cy="244"/>
                  </a:xfrm>
                  <a:custGeom>
                    <a:avLst/>
                    <a:gdLst>
                      <a:gd name="T0" fmla="*/ 8 w 78"/>
                      <a:gd name="T1" fmla="*/ 244 h 244"/>
                      <a:gd name="T2" fmla="*/ 78 w 78"/>
                      <a:gd name="T3" fmla="*/ 202 h 244"/>
                      <a:gd name="T4" fmla="*/ 72 w 78"/>
                      <a:gd name="T5" fmla="*/ 0 h 244"/>
                      <a:gd name="T6" fmla="*/ 0 w 78"/>
                      <a:gd name="T7" fmla="*/ 40 h 244"/>
                      <a:gd name="T8" fmla="*/ 8 w 78"/>
                      <a:gd name="T9" fmla="*/ 244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244"/>
                      <a:gd name="T17" fmla="*/ 78 w 78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244">
                        <a:moveTo>
                          <a:pt x="8" y="244"/>
                        </a:moveTo>
                        <a:lnTo>
                          <a:pt x="78" y="202"/>
                        </a:lnTo>
                        <a:lnTo>
                          <a:pt x="72" y="0"/>
                        </a:lnTo>
                        <a:lnTo>
                          <a:pt x="0" y="40"/>
                        </a:lnTo>
                        <a:lnTo>
                          <a:pt x="8" y="244"/>
                        </a:lnTo>
                        <a:close/>
                      </a:path>
                    </a:pathLst>
                  </a:custGeom>
                  <a:solidFill>
                    <a:srgbClr val="D5B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38" name="Freeform 1577"/>
                  <p:cNvSpPr>
                    <a:spLocks/>
                  </p:cNvSpPr>
                  <p:nvPr/>
                </p:nvSpPr>
                <p:spPr bwMode="auto">
                  <a:xfrm>
                    <a:off x="3282" y="2234"/>
                    <a:ext cx="52" cy="212"/>
                  </a:xfrm>
                  <a:custGeom>
                    <a:avLst/>
                    <a:gdLst>
                      <a:gd name="T0" fmla="*/ 8 w 52"/>
                      <a:gd name="T1" fmla="*/ 198 h 212"/>
                      <a:gd name="T2" fmla="*/ 52 w 52"/>
                      <a:gd name="T3" fmla="*/ 212 h 212"/>
                      <a:gd name="T4" fmla="*/ 46 w 52"/>
                      <a:gd name="T5" fmla="*/ 14 h 212"/>
                      <a:gd name="T6" fmla="*/ 0 w 52"/>
                      <a:gd name="T7" fmla="*/ 0 h 212"/>
                      <a:gd name="T8" fmla="*/ 8 w 52"/>
                      <a:gd name="T9" fmla="*/ 198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2"/>
                      <a:gd name="T17" fmla="*/ 52 w 52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2">
                        <a:moveTo>
                          <a:pt x="8" y="198"/>
                        </a:moveTo>
                        <a:lnTo>
                          <a:pt x="52" y="212"/>
                        </a:lnTo>
                        <a:lnTo>
                          <a:pt x="46" y="14"/>
                        </a:lnTo>
                        <a:lnTo>
                          <a:pt x="0" y="0"/>
                        </a:lnTo>
                        <a:lnTo>
                          <a:pt x="8" y="198"/>
                        </a:lnTo>
                        <a:close/>
                      </a:path>
                    </a:pathLst>
                  </a:custGeom>
                  <a:solidFill>
                    <a:srgbClr val="CBB0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39" name="Freeform 1578"/>
                  <p:cNvSpPr>
                    <a:spLocks/>
                  </p:cNvSpPr>
                  <p:nvPr/>
                </p:nvSpPr>
                <p:spPr bwMode="auto">
                  <a:xfrm>
                    <a:off x="3282" y="2194"/>
                    <a:ext cx="116" cy="54"/>
                  </a:xfrm>
                  <a:custGeom>
                    <a:avLst/>
                    <a:gdLst>
                      <a:gd name="T0" fmla="*/ 0 w 116"/>
                      <a:gd name="T1" fmla="*/ 40 h 54"/>
                      <a:gd name="T2" fmla="*/ 46 w 116"/>
                      <a:gd name="T3" fmla="*/ 54 h 54"/>
                      <a:gd name="T4" fmla="*/ 116 w 116"/>
                      <a:gd name="T5" fmla="*/ 12 h 54"/>
                      <a:gd name="T6" fmla="*/ 68 w 116"/>
                      <a:gd name="T7" fmla="*/ 0 h 54"/>
                      <a:gd name="T8" fmla="*/ 0 w 116"/>
                      <a:gd name="T9" fmla="*/ 4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54"/>
                      <a:gd name="T17" fmla="*/ 116 w 116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54">
                        <a:moveTo>
                          <a:pt x="0" y="40"/>
                        </a:moveTo>
                        <a:lnTo>
                          <a:pt x="46" y="54"/>
                        </a:lnTo>
                        <a:lnTo>
                          <a:pt x="116" y="12"/>
                        </a:lnTo>
                        <a:lnTo>
                          <a:pt x="68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2D3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495" name="Oval 1579"/>
                <p:cNvSpPr>
                  <a:spLocks noChangeArrowheads="1"/>
                </p:cNvSpPr>
                <p:nvPr/>
              </p:nvSpPr>
              <p:spPr bwMode="gray">
                <a:xfrm>
                  <a:off x="3352" y="2267"/>
                  <a:ext cx="32" cy="48"/>
                </a:xfrm>
                <a:prstGeom prst="ellipse">
                  <a:avLst/>
                </a:prstGeom>
                <a:solidFill>
                  <a:srgbClr val="E6E4D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591" name="Freeform 1580"/>
            <p:cNvSpPr>
              <a:spLocks/>
            </p:cNvSpPr>
            <p:nvPr/>
          </p:nvSpPr>
          <p:spPr bwMode="gray">
            <a:xfrm>
              <a:off x="3162" y="2066"/>
              <a:ext cx="404" cy="232"/>
            </a:xfrm>
            <a:custGeom>
              <a:avLst/>
              <a:gdLst>
                <a:gd name="T0" fmla="*/ 0 w 404"/>
                <a:gd name="T1" fmla="*/ 207 h 232"/>
                <a:gd name="T2" fmla="*/ 340 w 404"/>
                <a:gd name="T3" fmla="*/ 0 h 232"/>
                <a:gd name="T4" fmla="*/ 404 w 404"/>
                <a:gd name="T5" fmla="*/ 20 h 232"/>
                <a:gd name="T6" fmla="*/ 64 w 404"/>
                <a:gd name="T7" fmla="*/ 232 h 232"/>
                <a:gd name="T8" fmla="*/ 0 w 404"/>
                <a:gd name="T9" fmla="*/ 207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232"/>
                <a:gd name="T17" fmla="*/ 404 w 404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232">
                  <a:moveTo>
                    <a:pt x="0" y="207"/>
                  </a:moveTo>
                  <a:lnTo>
                    <a:pt x="340" y="0"/>
                  </a:lnTo>
                  <a:lnTo>
                    <a:pt x="404" y="20"/>
                  </a:lnTo>
                  <a:lnTo>
                    <a:pt x="64" y="232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4372" name="Group 1581"/>
            <p:cNvGrpSpPr>
              <a:grpSpLocks/>
            </p:cNvGrpSpPr>
            <p:nvPr/>
          </p:nvGrpSpPr>
          <p:grpSpPr bwMode="auto">
            <a:xfrm>
              <a:off x="3460" y="2033"/>
              <a:ext cx="66" cy="61"/>
              <a:chOff x="2580" y="2046"/>
              <a:chExt cx="220" cy="202"/>
            </a:xfrm>
          </p:grpSpPr>
          <p:sp>
            <p:nvSpPr>
              <p:cNvPr id="15225" name="Freeform 1582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373" name="Group 1583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375" name="Group 1584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229" name="Freeform 1585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30" name="Freeform 1586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31" name="Freeform 1587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228" name="Freeform 1588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376" name="Group 1589"/>
            <p:cNvGrpSpPr>
              <a:grpSpLocks/>
            </p:cNvGrpSpPr>
            <p:nvPr/>
          </p:nvGrpSpPr>
          <p:grpSpPr bwMode="auto">
            <a:xfrm>
              <a:off x="3496" y="2041"/>
              <a:ext cx="68" cy="63"/>
              <a:chOff x="2580" y="2046"/>
              <a:chExt cx="220" cy="202"/>
            </a:xfrm>
          </p:grpSpPr>
          <p:sp>
            <p:nvSpPr>
              <p:cNvPr id="15218" name="Freeform 1590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378" name="Group 1591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380" name="Group 1592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222" name="Freeform 1593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23" name="Freeform 1594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24" name="Freeform 1595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221" name="Freeform 1596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381" name="Group 1597"/>
            <p:cNvGrpSpPr>
              <a:grpSpLocks/>
            </p:cNvGrpSpPr>
            <p:nvPr/>
          </p:nvGrpSpPr>
          <p:grpSpPr bwMode="auto">
            <a:xfrm>
              <a:off x="3422" y="2053"/>
              <a:ext cx="66" cy="61"/>
              <a:chOff x="2580" y="2046"/>
              <a:chExt cx="220" cy="202"/>
            </a:xfrm>
          </p:grpSpPr>
          <p:sp>
            <p:nvSpPr>
              <p:cNvPr id="15211" name="Freeform 1598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382" name="Group 1599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527" name="Group 1600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215" name="Freeform 1601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16" name="Freeform 1602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17" name="Freeform 1603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214" name="Freeform 1604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28" name="Group 1605"/>
            <p:cNvGrpSpPr>
              <a:grpSpLocks/>
            </p:cNvGrpSpPr>
            <p:nvPr/>
          </p:nvGrpSpPr>
          <p:grpSpPr bwMode="auto">
            <a:xfrm>
              <a:off x="3458" y="2061"/>
              <a:ext cx="68" cy="63"/>
              <a:chOff x="2580" y="2046"/>
              <a:chExt cx="220" cy="202"/>
            </a:xfrm>
          </p:grpSpPr>
          <p:sp>
            <p:nvSpPr>
              <p:cNvPr id="15204" name="Freeform 1606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29" name="Group 1607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530" name="Group 1608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208" name="Freeform 1609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09" name="Freeform 1610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10" name="Freeform 1611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207" name="Freeform 1612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31" name="Group 1613"/>
            <p:cNvGrpSpPr>
              <a:grpSpLocks/>
            </p:cNvGrpSpPr>
            <p:nvPr/>
          </p:nvGrpSpPr>
          <p:grpSpPr bwMode="auto">
            <a:xfrm>
              <a:off x="3388" y="2073"/>
              <a:ext cx="66" cy="61"/>
              <a:chOff x="2580" y="2046"/>
              <a:chExt cx="220" cy="202"/>
            </a:xfrm>
          </p:grpSpPr>
          <p:sp>
            <p:nvSpPr>
              <p:cNvPr id="15197" name="Freeform 1614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32" name="Group 1615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533" name="Group 1616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201" name="Freeform 1617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02" name="Freeform 1618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03" name="Freeform 1619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200" name="Freeform 1620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34" name="Group 1621"/>
            <p:cNvGrpSpPr>
              <a:grpSpLocks/>
            </p:cNvGrpSpPr>
            <p:nvPr/>
          </p:nvGrpSpPr>
          <p:grpSpPr bwMode="auto">
            <a:xfrm>
              <a:off x="3424" y="2081"/>
              <a:ext cx="68" cy="63"/>
              <a:chOff x="2580" y="2046"/>
              <a:chExt cx="220" cy="202"/>
            </a:xfrm>
          </p:grpSpPr>
          <p:sp>
            <p:nvSpPr>
              <p:cNvPr id="15190" name="Freeform 1622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35" name="Group 1623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537" name="Group 1624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194" name="Freeform 1625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95" name="Freeform 1626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96" name="Freeform 1627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193" name="Freeform 1628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39" name="Group 1629"/>
            <p:cNvGrpSpPr>
              <a:grpSpLocks/>
            </p:cNvGrpSpPr>
            <p:nvPr/>
          </p:nvGrpSpPr>
          <p:grpSpPr bwMode="auto">
            <a:xfrm>
              <a:off x="3344" y="2095"/>
              <a:ext cx="70" cy="65"/>
              <a:chOff x="2580" y="2046"/>
              <a:chExt cx="220" cy="202"/>
            </a:xfrm>
          </p:grpSpPr>
          <p:sp>
            <p:nvSpPr>
              <p:cNvPr id="15183" name="Freeform 1630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40" name="Group 1631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542" name="Group 1632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187" name="Freeform 1633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88" name="Freeform 1634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89" name="Freeform 1635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186" name="Freeform 1636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43" name="Group 1637"/>
            <p:cNvGrpSpPr>
              <a:grpSpLocks/>
            </p:cNvGrpSpPr>
            <p:nvPr/>
          </p:nvGrpSpPr>
          <p:grpSpPr bwMode="auto">
            <a:xfrm>
              <a:off x="3380" y="2103"/>
              <a:ext cx="72" cy="67"/>
              <a:chOff x="2580" y="2046"/>
              <a:chExt cx="220" cy="202"/>
            </a:xfrm>
          </p:grpSpPr>
          <p:sp>
            <p:nvSpPr>
              <p:cNvPr id="15176" name="Freeform 1638"/>
              <p:cNvSpPr>
                <a:spLocks/>
              </p:cNvSpPr>
              <p:nvPr/>
            </p:nvSpPr>
            <p:spPr bwMode="white">
              <a:xfrm>
                <a:off x="2580" y="2046"/>
                <a:ext cx="220" cy="202"/>
              </a:xfrm>
              <a:custGeom>
                <a:avLst/>
                <a:gdLst>
                  <a:gd name="T0" fmla="*/ 220 w 220"/>
                  <a:gd name="T1" fmla="*/ 151 h 202"/>
                  <a:gd name="T2" fmla="*/ 110 w 220"/>
                  <a:gd name="T3" fmla="*/ 202 h 202"/>
                  <a:gd name="T4" fmla="*/ 6 w 220"/>
                  <a:gd name="T5" fmla="*/ 166 h 202"/>
                  <a:gd name="T6" fmla="*/ 0 w 220"/>
                  <a:gd name="T7" fmla="*/ 38 h 202"/>
                  <a:gd name="T8" fmla="*/ 106 w 220"/>
                  <a:gd name="T9" fmla="*/ 0 h 202"/>
                  <a:gd name="T10" fmla="*/ 220 w 220"/>
                  <a:gd name="T11" fmla="*/ 30 h 202"/>
                  <a:gd name="T12" fmla="*/ 220 w 220"/>
                  <a:gd name="T13" fmla="*/ 15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202"/>
                  <a:gd name="T23" fmla="*/ 220 w 220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202">
                    <a:moveTo>
                      <a:pt x="220" y="151"/>
                    </a:moveTo>
                    <a:lnTo>
                      <a:pt x="110" y="202"/>
                    </a:lnTo>
                    <a:lnTo>
                      <a:pt x="6" y="166"/>
                    </a:lnTo>
                    <a:lnTo>
                      <a:pt x="0" y="38"/>
                    </a:lnTo>
                    <a:lnTo>
                      <a:pt x="106" y="0"/>
                    </a:lnTo>
                    <a:lnTo>
                      <a:pt x="220" y="30"/>
                    </a:lnTo>
                    <a:lnTo>
                      <a:pt x="220" y="15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45" name="Group 1639"/>
              <p:cNvGrpSpPr>
                <a:grpSpLocks/>
              </p:cNvGrpSpPr>
              <p:nvPr/>
            </p:nvGrpSpPr>
            <p:grpSpPr bwMode="auto">
              <a:xfrm>
                <a:off x="2580" y="2046"/>
                <a:ext cx="220" cy="202"/>
                <a:chOff x="2580" y="2046"/>
                <a:chExt cx="220" cy="202"/>
              </a:xfrm>
            </p:grpSpPr>
            <p:grpSp>
              <p:nvGrpSpPr>
                <p:cNvPr id="14546" name="Group 1640"/>
                <p:cNvGrpSpPr>
                  <a:grpSpLocks/>
                </p:cNvGrpSpPr>
                <p:nvPr/>
              </p:nvGrpSpPr>
              <p:grpSpPr bwMode="auto">
                <a:xfrm>
                  <a:off x="2580" y="2046"/>
                  <a:ext cx="220" cy="202"/>
                  <a:chOff x="2580" y="2046"/>
                  <a:chExt cx="220" cy="202"/>
                </a:xfrm>
              </p:grpSpPr>
              <p:sp>
                <p:nvSpPr>
                  <p:cNvPr id="15180" name="Freeform 1641"/>
                  <p:cNvSpPr>
                    <a:spLocks/>
                  </p:cNvSpPr>
                  <p:nvPr/>
                </p:nvSpPr>
                <p:spPr bwMode="white">
                  <a:xfrm>
                    <a:off x="2582" y="2086"/>
                    <a:ext cx="108" cy="158"/>
                  </a:xfrm>
                  <a:custGeom>
                    <a:avLst/>
                    <a:gdLst>
                      <a:gd name="T0" fmla="*/ 0 w 108"/>
                      <a:gd name="T1" fmla="*/ 0 h 158"/>
                      <a:gd name="T2" fmla="*/ 106 w 108"/>
                      <a:gd name="T3" fmla="*/ 34 h 158"/>
                      <a:gd name="T4" fmla="*/ 108 w 108"/>
                      <a:gd name="T5" fmla="*/ 158 h 158"/>
                      <a:gd name="T6" fmla="*/ 2 w 108"/>
                      <a:gd name="T7" fmla="*/ 128 h 158"/>
                      <a:gd name="T8" fmla="*/ 0 w 108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58"/>
                      <a:gd name="T17" fmla="*/ 108 w 108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58">
                        <a:moveTo>
                          <a:pt x="0" y="0"/>
                        </a:moveTo>
                        <a:lnTo>
                          <a:pt x="106" y="34"/>
                        </a:lnTo>
                        <a:lnTo>
                          <a:pt x="108" y="158"/>
                        </a:lnTo>
                        <a:lnTo>
                          <a:pt x="2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ED9CA"/>
                      </a:gs>
                      <a:gs pos="100000">
                        <a:srgbClr val="BAAE90"/>
                      </a:gs>
                    </a:gsLst>
                    <a:lin ang="270000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81" name="Freeform 1642"/>
                  <p:cNvSpPr>
                    <a:spLocks/>
                  </p:cNvSpPr>
                  <p:nvPr/>
                </p:nvSpPr>
                <p:spPr bwMode="white">
                  <a:xfrm>
                    <a:off x="2686" y="2076"/>
                    <a:ext cx="114" cy="172"/>
                  </a:xfrm>
                  <a:custGeom>
                    <a:avLst/>
                    <a:gdLst>
                      <a:gd name="T0" fmla="*/ 114 w 114"/>
                      <a:gd name="T1" fmla="*/ 0 h 172"/>
                      <a:gd name="T2" fmla="*/ 0 w 114"/>
                      <a:gd name="T3" fmla="*/ 46 h 172"/>
                      <a:gd name="T4" fmla="*/ 4 w 114"/>
                      <a:gd name="T5" fmla="*/ 172 h 172"/>
                      <a:gd name="T6" fmla="*/ 112 w 114"/>
                      <a:gd name="T7" fmla="*/ 124 h 172"/>
                      <a:gd name="T8" fmla="*/ 114 w 114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72"/>
                      <a:gd name="T17" fmla="*/ 114 w 114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72">
                        <a:moveTo>
                          <a:pt x="114" y="0"/>
                        </a:moveTo>
                        <a:lnTo>
                          <a:pt x="0" y="46"/>
                        </a:lnTo>
                        <a:lnTo>
                          <a:pt x="4" y="172"/>
                        </a:lnTo>
                        <a:lnTo>
                          <a:pt x="112" y="124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B49C7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82" name="Freeform 1643"/>
                  <p:cNvSpPr>
                    <a:spLocks/>
                  </p:cNvSpPr>
                  <p:nvPr/>
                </p:nvSpPr>
                <p:spPr bwMode="white">
                  <a:xfrm>
                    <a:off x="2580" y="2046"/>
                    <a:ext cx="220" cy="74"/>
                  </a:xfrm>
                  <a:custGeom>
                    <a:avLst/>
                    <a:gdLst>
                      <a:gd name="T0" fmla="*/ 0 w 220"/>
                      <a:gd name="T1" fmla="*/ 40 h 74"/>
                      <a:gd name="T2" fmla="*/ 104 w 220"/>
                      <a:gd name="T3" fmla="*/ 0 h 74"/>
                      <a:gd name="T4" fmla="*/ 220 w 220"/>
                      <a:gd name="T5" fmla="*/ 30 h 74"/>
                      <a:gd name="T6" fmla="*/ 104 w 220"/>
                      <a:gd name="T7" fmla="*/ 74 h 74"/>
                      <a:gd name="T8" fmla="*/ 0 w 220"/>
                      <a:gd name="T9" fmla="*/ 4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74"/>
                      <a:gd name="T17" fmla="*/ 220 w 220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74">
                        <a:moveTo>
                          <a:pt x="0" y="40"/>
                        </a:moveTo>
                        <a:lnTo>
                          <a:pt x="104" y="0"/>
                        </a:lnTo>
                        <a:lnTo>
                          <a:pt x="220" y="30"/>
                        </a:lnTo>
                        <a:lnTo>
                          <a:pt x="104" y="7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5CEBB"/>
                      </a:gs>
                      <a:gs pos="100000">
                        <a:srgbClr val="A69770"/>
                      </a:gs>
                    </a:gsLst>
                    <a:lin ang="0" scaled="1"/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179" name="Freeform 1644"/>
                <p:cNvSpPr>
                  <a:spLocks/>
                </p:cNvSpPr>
                <p:nvPr/>
              </p:nvSpPr>
              <p:spPr bwMode="gray">
                <a:xfrm>
                  <a:off x="2688" y="2100"/>
                  <a:ext cx="108" cy="126"/>
                </a:xfrm>
                <a:custGeom>
                  <a:avLst/>
                  <a:gdLst>
                    <a:gd name="T0" fmla="*/ 108 w 108"/>
                    <a:gd name="T1" fmla="*/ 0 h 126"/>
                    <a:gd name="T2" fmla="*/ 0 w 108"/>
                    <a:gd name="T3" fmla="*/ 102 h 126"/>
                    <a:gd name="T4" fmla="*/ 0 w 108"/>
                    <a:gd name="T5" fmla="*/ 126 h 126"/>
                    <a:gd name="T6" fmla="*/ 108 w 108"/>
                    <a:gd name="T7" fmla="*/ 26 h 126"/>
                    <a:gd name="T8" fmla="*/ 108 w 108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26"/>
                    <a:gd name="T17" fmla="*/ 108 w 108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26">
                      <a:moveTo>
                        <a:pt x="108" y="0"/>
                      </a:moveTo>
                      <a:lnTo>
                        <a:pt x="0" y="102"/>
                      </a:lnTo>
                      <a:lnTo>
                        <a:pt x="0" y="126"/>
                      </a:lnTo>
                      <a:lnTo>
                        <a:pt x="108" y="2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BF7B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600" name="Line 1645"/>
            <p:cNvSpPr>
              <a:spLocks noChangeShapeType="1"/>
            </p:cNvSpPr>
            <p:nvPr/>
          </p:nvSpPr>
          <p:spPr bwMode="gray">
            <a:xfrm>
              <a:off x="3347" y="2156"/>
              <a:ext cx="68" cy="1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4547" name="Group 1646"/>
            <p:cNvGrpSpPr>
              <a:grpSpLocks/>
            </p:cNvGrpSpPr>
            <p:nvPr/>
          </p:nvGrpSpPr>
          <p:grpSpPr bwMode="auto">
            <a:xfrm>
              <a:off x="3188" y="2095"/>
              <a:ext cx="216" cy="183"/>
              <a:chOff x="3188" y="2401"/>
              <a:chExt cx="216" cy="183"/>
            </a:xfrm>
          </p:grpSpPr>
          <p:grpSp>
            <p:nvGrpSpPr>
              <p:cNvPr id="14548" name="Group 1647"/>
              <p:cNvGrpSpPr>
                <a:grpSpLocks/>
              </p:cNvGrpSpPr>
              <p:nvPr/>
            </p:nvGrpSpPr>
            <p:grpSpPr bwMode="auto">
              <a:xfrm>
                <a:off x="3326" y="2401"/>
                <a:ext cx="78" cy="102"/>
                <a:chOff x="3316" y="2476"/>
                <a:chExt cx="80" cy="104"/>
              </a:xfrm>
            </p:grpSpPr>
            <p:grpSp>
              <p:nvGrpSpPr>
                <p:cNvPr id="14549" name="Group 1648"/>
                <p:cNvGrpSpPr>
                  <a:grpSpLocks/>
                </p:cNvGrpSpPr>
                <p:nvPr/>
              </p:nvGrpSpPr>
              <p:grpSpPr bwMode="auto">
                <a:xfrm>
                  <a:off x="3316" y="2476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4550" name="Group 1649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73" name="Freeform 1650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74" name="Freeform 1651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75" name="Freeform 1652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31" name="Oval 1653"/>
                  <p:cNvSpPr>
                    <a:spLocks noChangeArrowheads="1"/>
                  </p:cNvSpPr>
                  <p:nvPr/>
                </p:nvSpPr>
                <p:spPr bwMode="gray">
                  <a:xfrm>
                    <a:off x="3358" y="2262"/>
                    <a:ext cx="37" cy="51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551" name="Group 1654"/>
                <p:cNvGrpSpPr>
                  <a:grpSpLocks/>
                </p:cNvGrpSpPr>
                <p:nvPr/>
              </p:nvGrpSpPr>
              <p:grpSpPr bwMode="auto">
                <a:xfrm>
                  <a:off x="3334" y="2482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4552" name="Group 1655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68" name="Freeform 1656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69" name="Freeform 1657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70" name="Freeform 1658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26" name="Oval 1659"/>
                  <p:cNvSpPr>
                    <a:spLocks noChangeArrowheads="1"/>
                  </p:cNvSpPr>
                  <p:nvPr/>
                </p:nvSpPr>
                <p:spPr bwMode="gray">
                  <a:xfrm>
                    <a:off x="3363" y="2257"/>
                    <a:ext cx="28" cy="58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553" name="Group 1660"/>
                <p:cNvGrpSpPr>
                  <a:grpSpLocks/>
                </p:cNvGrpSpPr>
                <p:nvPr/>
              </p:nvGrpSpPr>
              <p:grpSpPr bwMode="auto">
                <a:xfrm>
                  <a:off x="3352" y="2488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4558" name="Group 1661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63" name="Freeform 1662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64" name="Freeform 1663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65" name="Freeform 1664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21" name="Oval 1665"/>
                  <p:cNvSpPr>
                    <a:spLocks noChangeArrowheads="1"/>
                  </p:cNvSpPr>
                  <p:nvPr/>
                </p:nvSpPr>
                <p:spPr bwMode="gray">
                  <a:xfrm>
                    <a:off x="3359" y="2264"/>
                    <a:ext cx="37" cy="55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59" name="Group 1666"/>
              <p:cNvGrpSpPr>
                <a:grpSpLocks/>
              </p:cNvGrpSpPr>
              <p:nvPr/>
            </p:nvGrpSpPr>
            <p:grpSpPr bwMode="auto">
              <a:xfrm>
                <a:off x="3293" y="2417"/>
                <a:ext cx="80" cy="104"/>
                <a:chOff x="3316" y="2476"/>
                <a:chExt cx="80" cy="104"/>
              </a:xfrm>
            </p:grpSpPr>
            <p:grpSp>
              <p:nvGrpSpPr>
                <p:cNvPr id="103552" name="Group 1667"/>
                <p:cNvGrpSpPr>
                  <a:grpSpLocks/>
                </p:cNvGrpSpPr>
                <p:nvPr/>
              </p:nvGrpSpPr>
              <p:grpSpPr bwMode="auto">
                <a:xfrm>
                  <a:off x="3316" y="2476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53" name="Group 1668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55" name="Freeform 1669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56" name="Freeform 1670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57" name="Freeform 1671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13" name="Oval 1672"/>
                  <p:cNvSpPr>
                    <a:spLocks noChangeArrowheads="1"/>
                  </p:cNvSpPr>
                  <p:nvPr/>
                </p:nvSpPr>
                <p:spPr bwMode="gray">
                  <a:xfrm>
                    <a:off x="3358" y="2266"/>
                    <a:ext cx="36" cy="50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54" name="Group 1673"/>
                <p:cNvGrpSpPr>
                  <a:grpSpLocks/>
                </p:cNvGrpSpPr>
                <p:nvPr/>
              </p:nvGrpSpPr>
              <p:grpSpPr bwMode="auto">
                <a:xfrm>
                  <a:off x="3334" y="2482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55" name="Group 1674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50" name="Freeform 1675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51" name="Freeform 1676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52" name="Freeform 1677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08" name="Oval 1678"/>
                  <p:cNvSpPr>
                    <a:spLocks noChangeArrowheads="1"/>
                  </p:cNvSpPr>
                  <p:nvPr/>
                </p:nvSpPr>
                <p:spPr bwMode="gray">
                  <a:xfrm>
                    <a:off x="3358" y="2264"/>
                    <a:ext cx="40" cy="54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56" name="Group 1679"/>
                <p:cNvGrpSpPr>
                  <a:grpSpLocks/>
                </p:cNvGrpSpPr>
                <p:nvPr/>
              </p:nvGrpSpPr>
              <p:grpSpPr bwMode="auto">
                <a:xfrm>
                  <a:off x="3352" y="2488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57" name="Group 1680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45" name="Freeform 1681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46" name="Freeform 1682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47" name="Freeform 1683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03" name="Oval 1684"/>
                  <p:cNvSpPr>
                    <a:spLocks noChangeArrowheads="1"/>
                  </p:cNvSpPr>
                  <p:nvPr/>
                </p:nvSpPr>
                <p:spPr bwMode="gray">
                  <a:xfrm>
                    <a:off x="3361" y="2267"/>
                    <a:ext cx="36" cy="54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558" name="Group 1685"/>
              <p:cNvGrpSpPr>
                <a:grpSpLocks/>
              </p:cNvGrpSpPr>
              <p:nvPr/>
            </p:nvGrpSpPr>
            <p:grpSpPr bwMode="auto">
              <a:xfrm>
                <a:off x="3259" y="2438"/>
                <a:ext cx="81" cy="104"/>
                <a:chOff x="3316" y="2476"/>
                <a:chExt cx="80" cy="104"/>
              </a:xfrm>
            </p:grpSpPr>
            <p:grpSp>
              <p:nvGrpSpPr>
                <p:cNvPr id="103559" name="Group 1686"/>
                <p:cNvGrpSpPr>
                  <a:grpSpLocks/>
                </p:cNvGrpSpPr>
                <p:nvPr/>
              </p:nvGrpSpPr>
              <p:grpSpPr bwMode="auto">
                <a:xfrm>
                  <a:off x="3316" y="2476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60" name="Group 1687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37" name="Freeform 1688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38" name="Freeform 1689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39" name="Freeform 1690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95" name="Oval 1691"/>
                  <p:cNvSpPr>
                    <a:spLocks noChangeArrowheads="1"/>
                  </p:cNvSpPr>
                  <p:nvPr/>
                </p:nvSpPr>
                <p:spPr bwMode="gray">
                  <a:xfrm>
                    <a:off x="3357" y="2261"/>
                    <a:ext cx="31" cy="50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61" name="Group 1692"/>
                <p:cNvGrpSpPr>
                  <a:grpSpLocks/>
                </p:cNvGrpSpPr>
                <p:nvPr/>
              </p:nvGrpSpPr>
              <p:grpSpPr bwMode="auto">
                <a:xfrm>
                  <a:off x="3334" y="2482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62" name="Group 1693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32" name="Freeform 1694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33" name="Freeform 1695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34" name="Freeform 1696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90" name="Oval 1697"/>
                  <p:cNvSpPr>
                    <a:spLocks noChangeArrowheads="1"/>
                  </p:cNvSpPr>
                  <p:nvPr/>
                </p:nvSpPr>
                <p:spPr bwMode="gray">
                  <a:xfrm>
                    <a:off x="3356" y="2263"/>
                    <a:ext cx="31" cy="50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64" name="Group 1698"/>
                <p:cNvGrpSpPr>
                  <a:grpSpLocks/>
                </p:cNvGrpSpPr>
                <p:nvPr/>
              </p:nvGrpSpPr>
              <p:grpSpPr bwMode="auto">
                <a:xfrm>
                  <a:off x="3352" y="2488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65" name="Group 1699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27" name="Freeform 1700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28" name="Freeform 1701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29" name="Freeform 1702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85" name="Oval 1703"/>
                  <p:cNvSpPr>
                    <a:spLocks noChangeArrowheads="1"/>
                  </p:cNvSpPr>
                  <p:nvPr/>
                </p:nvSpPr>
                <p:spPr bwMode="gray">
                  <a:xfrm>
                    <a:off x="3359" y="2266"/>
                    <a:ext cx="27" cy="50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566" name="Group 1704"/>
              <p:cNvGrpSpPr>
                <a:grpSpLocks/>
              </p:cNvGrpSpPr>
              <p:nvPr/>
            </p:nvGrpSpPr>
            <p:grpSpPr bwMode="auto">
              <a:xfrm>
                <a:off x="3221" y="2456"/>
                <a:ext cx="84" cy="108"/>
                <a:chOff x="3316" y="2476"/>
                <a:chExt cx="80" cy="104"/>
              </a:xfrm>
            </p:grpSpPr>
            <p:grpSp>
              <p:nvGrpSpPr>
                <p:cNvPr id="103567" name="Group 1705"/>
                <p:cNvGrpSpPr>
                  <a:grpSpLocks/>
                </p:cNvGrpSpPr>
                <p:nvPr/>
              </p:nvGrpSpPr>
              <p:grpSpPr bwMode="auto">
                <a:xfrm>
                  <a:off x="3316" y="2476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68" name="Group 1706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19" name="Freeform 1707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20" name="Freeform 1708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21" name="Freeform 1709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77" name="Oval 1710"/>
                  <p:cNvSpPr>
                    <a:spLocks noChangeArrowheads="1"/>
                  </p:cNvSpPr>
                  <p:nvPr/>
                </p:nvSpPr>
                <p:spPr bwMode="gray">
                  <a:xfrm>
                    <a:off x="3348" y="2254"/>
                    <a:ext cx="30" cy="55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69" name="Group 1711"/>
                <p:cNvGrpSpPr>
                  <a:grpSpLocks/>
                </p:cNvGrpSpPr>
                <p:nvPr/>
              </p:nvGrpSpPr>
              <p:grpSpPr bwMode="auto">
                <a:xfrm>
                  <a:off x="3334" y="2482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70" name="Group 1712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14" name="Freeform 1713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15" name="Freeform 1714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16" name="Freeform 1715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72" name="Oval 1716"/>
                  <p:cNvSpPr>
                    <a:spLocks noChangeArrowheads="1"/>
                  </p:cNvSpPr>
                  <p:nvPr/>
                </p:nvSpPr>
                <p:spPr bwMode="gray">
                  <a:xfrm>
                    <a:off x="3350" y="2260"/>
                    <a:ext cx="34" cy="55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71" name="Group 1717"/>
                <p:cNvGrpSpPr>
                  <a:grpSpLocks/>
                </p:cNvGrpSpPr>
                <p:nvPr/>
              </p:nvGrpSpPr>
              <p:grpSpPr bwMode="auto">
                <a:xfrm>
                  <a:off x="3352" y="2488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72" name="Group 1718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09" name="Freeform 1719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10" name="Freeform 1720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11" name="Freeform 1721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67" name="Oval 1722"/>
                  <p:cNvSpPr>
                    <a:spLocks noChangeArrowheads="1"/>
                  </p:cNvSpPr>
                  <p:nvPr/>
                </p:nvSpPr>
                <p:spPr bwMode="gray">
                  <a:xfrm>
                    <a:off x="3351" y="2254"/>
                    <a:ext cx="34" cy="55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573" name="Group 1723"/>
              <p:cNvGrpSpPr>
                <a:grpSpLocks/>
              </p:cNvGrpSpPr>
              <p:nvPr/>
            </p:nvGrpSpPr>
            <p:grpSpPr bwMode="auto">
              <a:xfrm>
                <a:off x="3188" y="2475"/>
                <a:ext cx="84" cy="109"/>
                <a:chOff x="3316" y="2476"/>
                <a:chExt cx="80" cy="104"/>
              </a:xfrm>
            </p:grpSpPr>
            <p:grpSp>
              <p:nvGrpSpPr>
                <p:cNvPr id="103574" name="Group 1724"/>
                <p:cNvGrpSpPr>
                  <a:grpSpLocks/>
                </p:cNvGrpSpPr>
                <p:nvPr/>
              </p:nvGrpSpPr>
              <p:grpSpPr bwMode="auto">
                <a:xfrm>
                  <a:off x="3316" y="2476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75" name="Group 1725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101" name="Freeform 1726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02" name="Freeform 1727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03" name="Freeform 1728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59" name="Oval 1729"/>
                  <p:cNvSpPr>
                    <a:spLocks noChangeArrowheads="1"/>
                  </p:cNvSpPr>
                  <p:nvPr/>
                </p:nvSpPr>
                <p:spPr bwMode="gray">
                  <a:xfrm>
                    <a:off x="3350" y="2265"/>
                    <a:ext cx="30" cy="51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76" name="Group 1730"/>
                <p:cNvGrpSpPr>
                  <a:grpSpLocks/>
                </p:cNvGrpSpPr>
                <p:nvPr/>
              </p:nvGrpSpPr>
              <p:grpSpPr bwMode="auto">
                <a:xfrm>
                  <a:off x="3334" y="2482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77" name="Group 1731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096" name="Freeform 1732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97" name="Freeform 1733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98" name="Freeform 1734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54" name="Oval 1735"/>
                  <p:cNvSpPr>
                    <a:spLocks noChangeArrowheads="1"/>
                  </p:cNvSpPr>
                  <p:nvPr/>
                </p:nvSpPr>
                <p:spPr bwMode="gray">
                  <a:xfrm>
                    <a:off x="3347" y="2263"/>
                    <a:ext cx="34" cy="55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3578" name="Group 1736"/>
                <p:cNvGrpSpPr>
                  <a:grpSpLocks/>
                </p:cNvGrpSpPr>
                <p:nvPr/>
              </p:nvGrpSpPr>
              <p:grpSpPr bwMode="auto">
                <a:xfrm>
                  <a:off x="3352" y="2488"/>
                  <a:ext cx="44" cy="92"/>
                  <a:chOff x="3282" y="2194"/>
                  <a:chExt cx="122" cy="256"/>
                </a:xfrm>
              </p:grpSpPr>
              <p:grpSp>
                <p:nvGrpSpPr>
                  <p:cNvPr id="103579" name="Group 1737"/>
                  <p:cNvGrpSpPr>
                    <a:grpSpLocks/>
                  </p:cNvGrpSpPr>
                  <p:nvPr/>
                </p:nvGrpSpPr>
                <p:grpSpPr bwMode="auto">
                  <a:xfrm>
                    <a:off x="3282" y="2194"/>
                    <a:ext cx="122" cy="256"/>
                    <a:chOff x="3282" y="2194"/>
                    <a:chExt cx="122" cy="256"/>
                  </a:xfrm>
                </p:grpSpPr>
                <p:sp>
                  <p:nvSpPr>
                    <p:cNvPr id="15091" name="Freeform 1738"/>
                    <p:cNvSpPr>
                      <a:spLocks/>
                    </p:cNvSpPr>
                    <p:nvPr/>
                  </p:nvSpPr>
                  <p:spPr bwMode="auto">
                    <a:xfrm>
                      <a:off x="3326" y="2206"/>
                      <a:ext cx="78" cy="244"/>
                    </a:xfrm>
                    <a:custGeom>
                      <a:avLst/>
                      <a:gdLst>
                        <a:gd name="T0" fmla="*/ 8 w 78"/>
                        <a:gd name="T1" fmla="*/ 244 h 244"/>
                        <a:gd name="T2" fmla="*/ 78 w 78"/>
                        <a:gd name="T3" fmla="*/ 202 h 244"/>
                        <a:gd name="T4" fmla="*/ 72 w 78"/>
                        <a:gd name="T5" fmla="*/ 0 h 244"/>
                        <a:gd name="T6" fmla="*/ 0 w 78"/>
                        <a:gd name="T7" fmla="*/ 40 h 244"/>
                        <a:gd name="T8" fmla="*/ 8 w 78"/>
                        <a:gd name="T9" fmla="*/ 244 h 2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244"/>
                        <a:gd name="T17" fmla="*/ 78 w 78"/>
                        <a:gd name="T18" fmla="*/ 244 h 2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244">
                          <a:moveTo>
                            <a:pt x="8" y="244"/>
                          </a:moveTo>
                          <a:lnTo>
                            <a:pt x="78" y="202"/>
                          </a:lnTo>
                          <a:lnTo>
                            <a:pt x="72" y="0"/>
                          </a:lnTo>
                          <a:lnTo>
                            <a:pt x="0" y="40"/>
                          </a:lnTo>
                          <a:lnTo>
                            <a:pt x="8" y="244"/>
                          </a:lnTo>
                          <a:close/>
                        </a:path>
                      </a:pathLst>
                    </a:custGeom>
                    <a:solidFill>
                      <a:srgbClr val="D5BF9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92" name="Freeform 1739"/>
                    <p:cNvSpPr>
                      <a:spLocks/>
                    </p:cNvSpPr>
                    <p:nvPr/>
                  </p:nvSpPr>
                  <p:spPr bwMode="auto">
                    <a:xfrm>
                      <a:off x="3282" y="2234"/>
                      <a:ext cx="52" cy="212"/>
                    </a:xfrm>
                    <a:custGeom>
                      <a:avLst/>
                      <a:gdLst>
                        <a:gd name="T0" fmla="*/ 8 w 52"/>
                        <a:gd name="T1" fmla="*/ 198 h 212"/>
                        <a:gd name="T2" fmla="*/ 52 w 52"/>
                        <a:gd name="T3" fmla="*/ 212 h 212"/>
                        <a:gd name="T4" fmla="*/ 46 w 52"/>
                        <a:gd name="T5" fmla="*/ 14 h 212"/>
                        <a:gd name="T6" fmla="*/ 0 w 52"/>
                        <a:gd name="T7" fmla="*/ 0 h 212"/>
                        <a:gd name="T8" fmla="*/ 8 w 52"/>
                        <a:gd name="T9" fmla="*/ 198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12"/>
                        <a:gd name="T17" fmla="*/ 52 w 52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12">
                          <a:moveTo>
                            <a:pt x="8" y="198"/>
                          </a:moveTo>
                          <a:lnTo>
                            <a:pt x="52" y="212"/>
                          </a:lnTo>
                          <a:lnTo>
                            <a:pt x="46" y="14"/>
                          </a:lnTo>
                          <a:lnTo>
                            <a:pt x="0" y="0"/>
                          </a:lnTo>
                          <a:lnTo>
                            <a:pt x="8" y="198"/>
                          </a:lnTo>
                          <a:close/>
                        </a:path>
                      </a:pathLst>
                    </a:custGeom>
                    <a:solidFill>
                      <a:srgbClr val="CBB07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93" name="Freeform 1740"/>
                    <p:cNvSpPr>
                      <a:spLocks/>
                    </p:cNvSpPr>
                    <p:nvPr/>
                  </p:nvSpPr>
                  <p:spPr bwMode="auto">
                    <a:xfrm>
                      <a:off x="3282" y="2194"/>
                      <a:ext cx="116" cy="54"/>
                    </a:xfrm>
                    <a:custGeom>
                      <a:avLst/>
                      <a:gdLst>
                        <a:gd name="T0" fmla="*/ 0 w 116"/>
                        <a:gd name="T1" fmla="*/ 40 h 54"/>
                        <a:gd name="T2" fmla="*/ 46 w 116"/>
                        <a:gd name="T3" fmla="*/ 54 h 54"/>
                        <a:gd name="T4" fmla="*/ 116 w 116"/>
                        <a:gd name="T5" fmla="*/ 12 h 54"/>
                        <a:gd name="T6" fmla="*/ 68 w 116"/>
                        <a:gd name="T7" fmla="*/ 0 h 54"/>
                        <a:gd name="T8" fmla="*/ 0 w 116"/>
                        <a:gd name="T9" fmla="*/ 4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54"/>
                        <a:gd name="T17" fmla="*/ 116 w 116"/>
                        <a:gd name="T18" fmla="*/ 54 h 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54">
                          <a:moveTo>
                            <a:pt x="0" y="40"/>
                          </a:moveTo>
                          <a:lnTo>
                            <a:pt x="46" y="54"/>
                          </a:lnTo>
                          <a:lnTo>
                            <a:pt x="116" y="12"/>
                          </a:lnTo>
                          <a:lnTo>
                            <a:pt x="68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E2D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349" name="Oval 1741"/>
                  <p:cNvSpPr>
                    <a:spLocks noChangeArrowheads="1"/>
                  </p:cNvSpPr>
                  <p:nvPr/>
                </p:nvSpPr>
                <p:spPr bwMode="gray">
                  <a:xfrm>
                    <a:off x="3349" y="2254"/>
                    <a:ext cx="30" cy="55"/>
                  </a:xfrm>
                  <a:prstGeom prst="ellipse">
                    <a:avLst/>
                  </a:prstGeom>
                  <a:solidFill>
                    <a:srgbClr val="E6E4DE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" pitchFamily="2" charset="2"/>
                      <a:buNone/>
                      <a:defRPr/>
                    </a:pPr>
                    <a:endParaRPr lang="de-DE"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4602" name="Freeform 1742"/>
            <p:cNvSpPr>
              <a:spLocks/>
            </p:cNvSpPr>
            <p:nvPr/>
          </p:nvSpPr>
          <p:spPr bwMode="gray">
            <a:xfrm>
              <a:off x="3162" y="1994"/>
              <a:ext cx="400" cy="228"/>
            </a:xfrm>
            <a:custGeom>
              <a:avLst/>
              <a:gdLst>
                <a:gd name="T0" fmla="*/ 0 w 400"/>
                <a:gd name="T1" fmla="*/ 203 h 228"/>
                <a:gd name="T2" fmla="*/ 334 w 400"/>
                <a:gd name="T3" fmla="*/ 0 h 228"/>
                <a:gd name="T4" fmla="*/ 400 w 400"/>
                <a:gd name="T5" fmla="*/ 20 h 228"/>
                <a:gd name="T6" fmla="*/ 64 w 400"/>
                <a:gd name="T7" fmla="*/ 228 h 228"/>
                <a:gd name="T8" fmla="*/ 0 w 400"/>
                <a:gd name="T9" fmla="*/ 203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228"/>
                <a:gd name="T17" fmla="*/ 400 w 400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228">
                  <a:moveTo>
                    <a:pt x="0" y="203"/>
                  </a:moveTo>
                  <a:lnTo>
                    <a:pt x="334" y="0"/>
                  </a:lnTo>
                  <a:lnTo>
                    <a:pt x="400" y="20"/>
                  </a:lnTo>
                  <a:lnTo>
                    <a:pt x="64" y="228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603" name="Line 1743"/>
            <p:cNvSpPr>
              <a:spLocks noChangeShapeType="1"/>
            </p:cNvSpPr>
            <p:nvPr/>
          </p:nvSpPr>
          <p:spPr bwMode="gray">
            <a:xfrm>
              <a:off x="3417" y="2039"/>
              <a:ext cx="7" cy="3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604" name="Freeform 1744"/>
            <p:cNvSpPr>
              <a:spLocks/>
            </p:cNvSpPr>
            <p:nvPr/>
          </p:nvSpPr>
          <p:spPr bwMode="gray">
            <a:xfrm>
              <a:off x="3162" y="2127"/>
              <a:ext cx="70" cy="359"/>
            </a:xfrm>
            <a:custGeom>
              <a:avLst/>
              <a:gdLst>
                <a:gd name="T0" fmla="*/ 2 w 74"/>
                <a:gd name="T1" fmla="*/ 304 h 368"/>
                <a:gd name="T2" fmla="*/ 0 w 74"/>
                <a:gd name="T3" fmla="*/ 0 h 368"/>
                <a:gd name="T4" fmla="*/ 56 w 74"/>
                <a:gd name="T5" fmla="*/ 25 h 368"/>
                <a:gd name="T6" fmla="*/ 53 w 74"/>
                <a:gd name="T7" fmla="*/ 325 h 368"/>
                <a:gd name="T8" fmla="*/ 2 w 74"/>
                <a:gd name="T9" fmla="*/ 304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68"/>
                <a:gd name="T17" fmla="*/ 74 w 74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68">
                  <a:moveTo>
                    <a:pt x="2" y="344"/>
                  </a:moveTo>
                  <a:lnTo>
                    <a:pt x="0" y="0"/>
                  </a:lnTo>
                  <a:lnTo>
                    <a:pt x="74" y="30"/>
                  </a:lnTo>
                  <a:lnTo>
                    <a:pt x="70" y="368"/>
                  </a:lnTo>
                  <a:lnTo>
                    <a:pt x="2" y="344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605" name="Freeform 1745"/>
            <p:cNvSpPr>
              <a:spLocks/>
            </p:cNvSpPr>
            <p:nvPr/>
          </p:nvSpPr>
          <p:spPr bwMode="gray">
            <a:xfrm>
              <a:off x="2664" y="2093"/>
              <a:ext cx="76" cy="375"/>
            </a:xfrm>
            <a:custGeom>
              <a:avLst/>
              <a:gdLst>
                <a:gd name="T0" fmla="*/ 2 w 76"/>
                <a:gd name="T1" fmla="*/ 351 h 375"/>
                <a:gd name="T2" fmla="*/ 0 w 76"/>
                <a:gd name="T3" fmla="*/ 0 h 375"/>
                <a:gd name="T4" fmla="*/ 76 w 76"/>
                <a:gd name="T5" fmla="*/ 23 h 375"/>
                <a:gd name="T6" fmla="*/ 71 w 76"/>
                <a:gd name="T7" fmla="*/ 375 h 375"/>
                <a:gd name="T8" fmla="*/ 2 w 76"/>
                <a:gd name="T9" fmla="*/ 351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75"/>
                <a:gd name="T17" fmla="*/ 76 w 7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75">
                  <a:moveTo>
                    <a:pt x="2" y="351"/>
                  </a:moveTo>
                  <a:lnTo>
                    <a:pt x="0" y="0"/>
                  </a:lnTo>
                  <a:lnTo>
                    <a:pt x="76" y="23"/>
                  </a:lnTo>
                  <a:lnTo>
                    <a:pt x="71" y="375"/>
                  </a:lnTo>
                  <a:lnTo>
                    <a:pt x="2" y="35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606" name="Line 1746"/>
            <p:cNvSpPr>
              <a:spLocks noChangeShapeType="1"/>
            </p:cNvSpPr>
            <p:nvPr/>
          </p:nvSpPr>
          <p:spPr bwMode="gray">
            <a:xfrm>
              <a:off x="3349" y="2082"/>
              <a:ext cx="66" cy="1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03581" name="Group 1747"/>
            <p:cNvGrpSpPr>
              <a:grpSpLocks/>
            </p:cNvGrpSpPr>
            <p:nvPr/>
          </p:nvGrpSpPr>
          <p:grpSpPr bwMode="auto">
            <a:xfrm>
              <a:off x="3470" y="1972"/>
              <a:ext cx="87" cy="63"/>
              <a:chOff x="2850" y="2416"/>
              <a:chExt cx="87" cy="63"/>
            </a:xfrm>
          </p:grpSpPr>
          <p:grpSp>
            <p:nvGrpSpPr>
              <p:cNvPr id="103582" name="Group 1748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077" name="Freeform 1749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8" name="Freeform 1750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9" name="Freeform 1751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80" name="Freeform 1752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83" name="Group 1753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073" name="Freeform 1754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4" name="Freeform 1755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5" name="Freeform 1756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6" name="Freeform 1757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60" name="Group 1758"/>
            <p:cNvGrpSpPr>
              <a:grpSpLocks/>
            </p:cNvGrpSpPr>
            <p:nvPr/>
          </p:nvGrpSpPr>
          <p:grpSpPr bwMode="auto">
            <a:xfrm>
              <a:off x="3430" y="1992"/>
              <a:ext cx="87" cy="63"/>
              <a:chOff x="2850" y="2416"/>
              <a:chExt cx="87" cy="63"/>
            </a:xfrm>
          </p:grpSpPr>
          <p:grpSp>
            <p:nvGrpSpPr>
              <p:cNvPr id="14561" name="Group 1759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067" name="Freeform 1760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8" name="Freeform 1761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9" name="Freeform 1762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0" name="Freeform 1763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62" name="Group 1764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063" name="Freeform 1765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4" name="Freeform 1766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5" name="Freeform 1767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6" name="Freeform 1768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63" name="Group 1769"/>
            <p:cNvGrpSpPr>
              <a:grpSpLocks/>
            </p:cNvGrpSpPr>
            <p:nvPr/>
          </p:nvGrpSpPr>
          <p:grpSpPr bwMode="auto">
            <a:xfrm>
              <a:off x="3392" y="2014"/>
              <a:ext cx="87" cy="63"/>
              <a:chOff x="2850" y="2416"/>
              <a:chExt cx="87" cy="63"/>
            </a:xfrm>
          </p:grpSpPr>
          <p:grpSp>
            <p:nvGrpSpPr>
              <p:cNvPr id="14564" name="Group 1770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057" name="Freeform 1771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8" name="Freeform 1772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9" name="Freeform 1773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0" name="Freeform 1774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65" name="Group 1775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053" name="Freeform 1776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4" name="Freeform 1777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5" name="Freeform 1778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6" name="Freeform 1779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66" name="Group 1780"/>
            <p:cNvGrpSpPr>
              <a:grpSpLocks/>
            </p:cNvGrpSpPr>
            <p:nvPr/>
          </p:nvGrpSpPr>
          <p:grpSpPr bwMode="auto">
            <a:xfrm>
              <a:off x="3350" y="2040"/>
              <a:ext cx="87" cy="63"/>
              <a:chOff x="2850" y="2416"/>
              <a:chExt cx="87" cy="63"/>
            </a:xfrm>
          </p:grpSpPr>
          <p:grpSp>
            <p:nvGrpSpPr>
              <p:cNvPr id="14567" name="Group 1781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047" name="Freeform 1782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48" name="Freeform 1783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49" name="Freeform 1784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0" name="Freeform 1785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68" name="Group 1786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043" name="Freeform 1787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44" name="Freeform 1788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BDAF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45" name="Freeform 1789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46" name="Freeform 1790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69" name="Group 1791"/>
            <p:cNvGrpSpPr>
              <a:grpSpLocks/>
            </p:cNvGrpSpPr>
            <p:nvPr/>
          </p:nvGrpSpPr>
          <p:grpSpPr bwMode="auto">
            <a:xfrm>
              <a:off x="3312" y="2064"/>
              <a:ext cx="87" cy="63"/>
              <a:chOff x="2850" y="2416"/>
              <a:chExt cx="87" cy="63"/>
            </a:xfrm>
          </p:grpSpPr>
          <p:grpSp>
            <p:nvGrpSpPr>
              <p:cNvPr id="14570" name="Group 1792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037" name="Freeform 1793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8" name="Freeform 1794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9" name="Freeform 1795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40" name="Freeform 1796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71" name="Group 1797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033" name="Freeform 1798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4" name="Freeform 1799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BDAF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5" name="Freeform 1800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6" name="Freeform 1801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72" name="Group 1802"/>
            <p:cNvGrpSpPr>
              <a:grpSpLocks/>
            </p:cNvGrpSpPr>
            <p:nvPr/>
          </p:nvGrpSpPr>
          <p:grpSpPr bwMode="auto">
            <a:xfrm>
              <a:off x="3274" y="2086"/>
              <a:ext cx="87" cy="63"/>
              <a:chOff x="2850" y="2416"/>
              <a:chExt cx="87" cy="63"/>
            </a:xfrm>
          </p:grpSpPr>
          <p:grpSp>
            <p:nvGrpSpPr>
              <p:cNvPr id="14573" name="Group 1803"/>
              <p:cNvGrpSpPr>
                <a:grpSpLocks/>
              </p:cNvGrpSpPr>
              <p:nvPr/>
            </p:nvGrpSpPr>
            <p:grpSpPr bwMode="auto">
              <a:xfrm>
                <a:off x="2850" y="2416"/>
                <a:ext cx="55" cy="53"/>
                <a:chOff x="2694" y="2126"/>
                <a:chExt cx="273" cy="261"/>
              </a:xfrm>
            </p:grpSpPr>
            <p:sp>
              <p:nvSpPr>
                <p:cNvPr id="15027" name="Freeform 1804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28" name="Freeform 1805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29" name="Freeform 1806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0" name="Freeform 1807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74" name="Group 1808"/>
              <p:cNvGrpSpPr>
                <a:grpSpLocks/>
              </p:cNvGrpSpPr>
              <p:nvPr/>
            </p:nvGrpSpPr>
            <p:grpSpPr bwMode="auto">
              <a:xfrm>
                <a:off x="2880" y="2424"/>
                <a:ext cx="57" cy="55"/>
                <a:chOff x="2694" y="2126"/>
                <a:chExt cx="273" cy="261"/>
              </a:xfrm>
            </p:grpSpPr>
            <p:sp>
              <p:nvSpPr>
                <p:cNvPr id="15023" name="Freeform 1809"/>
                <p:cNvSpPr>
                  <a:spLocks/>
                </p:cNvSpPr>
                <p:nvPr/>
              </p:nvSpPr>
              <p:spPr bwMode="auto">
                <a:xfrm>
                  <a:off x="2806" y="2163"/>
                  <a:ext cx="161" cy="223"/>
                </a:xfrm>
                <a:custGeom>
                  <a:avLst/>
                  <a:gdLst>
                    <a:gd name="T0" fmla="*/ 161 w 161"/>
                    <a:gd name="T1" fmla="*/ 138 h 223"/>
                    <a:gd name="T2" fmla="*/ 2 w 161"/>
                    <a:gd name="T3" fmla="*/ 223 h 223"/>
                    <a:gd name="T4" fmla="*/ 0 w 161"/>
                    <a:gd name="T5" fmla="*/ 73 h 223"/>
                    <a:gd name="T6" fmla="*/ 160 w 161"/>
                    <a:gd name="T7" fmla="*/ 0 h 223"/>
                    <a:gd name="T8" fmla="*/ 161 w 161"/>
                    <a:gd name="T9" fmla="*/ 13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23"/>
                    <a:gd name="T17" fmla="*/ 161 w 16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23">
                      <a:moveTo>
                        <a:pt x="161" y="138"/>
                      </a:moveTo>
                      <a:lnTo>
                        <a:pt x="2" y="223"/>
                      </a:lnTo>
                      <a:lnTo>
                        <a:pt x="0" y="73"/>
                      </a:lnTo>
                      <a:lnTo>
                        <a:pt x="160" y="0"/>
                      </a:lnTo>
                      <a:lnTo>
                        <a:pt x="161" y="138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24" name="Freeform 1810"/>
                <p:cNvSpPr>
                  <a:spLocks/>
                </p:cNvSpPr>
                <p:nvPr/>
              </p:nvSpPr>
              <p:spPr bwMode="auto">
                <a:xfrm>
                  <a:off x="2832" y="2208"/>
                  <a:ext cx="110" cy="136"/>
                </a:xfrm>
                <a:custGeom>
                  <a:avLst/>
                  <a:gdLst>
                    <a:gd name="T0" fmla="*/ 110 w 110"/>
                    <a:gd name="T1" fmla="*/ 78 h 136"/>
                    <a:gd name="T2" fmla="*/ 0 w 110"/>
                    <a:gd name="T3" fmla="*/ 136 h 136"/>
                    <a:gd name="T4" fmla="*/ 0 w 110"/>
                    <a:gd name="T5" fmla="*/ 54 h 136"/>
                    <a:gd name="T6" fmla="*/ 110 w 110"/>
                    <a:gd name="T7" fmla="*/ 0 h 136"/>
                    <a:gd name="T8" fmla="*/ 110 w 110"/>
                    <a:gd name="T9" fmla="*/ 78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136"/>
                    <a:gd name="T17" fmla="*/ 110 w 11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136">
                      <a:moveTo>
                        <a:pt x="110" y="78"/>
                      </a:moveTo>
                      <a:lnTo>
                        <a:pt x="0" y="136"/>
                      </a:lnTo>
                      <a:lnTo>
                        <a:pt x="0" y="54"/>
                      </a:lnTo>
                      <a:lnTo>
                        <a:pt x="110" y="0"/>
                      </a:lnTo>
                      <a:lnTo>
                        <a:pt x="110" y="78"/>
                      </a:lnTo>
                      <a:close/>
                    </a:path>
                  </a:pathLst>
                </a:custGeom>
                <a:solidFill>
                  <a:srgbClr val="98A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25" name="Freeform 1811"/>
                <p:cNvSpPr>
                  <a:spLocks/>
                </p:cNvSpPr>
                <p:nvPr/>
              </p:nvSpPr>
              <p:spPr bwMode="auto">
                <a:xfrm>
                  <a:off x="2694" y="2198"/>
                  <a:ext cx="114" cy="189"/>
                </a:xfrm>
                <a:custGeom>
                  <a:avLst/>
                  <a:gdLst>
                    <a:gd name="T0" fmla="*/ 114 w 114"/>
                    <a:gd name="T1" fmla="*/ 189 h 189"/>
                    <a:gd name="T2" fmla="*/ 0 w 114"/>
                    <a:gd name="T3" fmla="*/ 142 h 189"/>
                    <a:gd name="T4" fmla="*/ 2 w 114"/>
                    <a:gd name="T5" fmla="*/ 0 h 189"/>
                    <a:gd name="T6" fmla="*/ 112 w 114"/>
                    <a:gd name="T7" fmla="*/ 40 h 189"/>
                    <a:gd name="T8" fmla="*/ 114 w 114"/>
                    <a:gd name="T9" fmla="*/ 189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89"/>
                    <a:gd name="T17" fmla="*/ 114 w 114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89">
                      <a:moveTo>
                        <a:pt x="114" y="189"/>
                      </a:moveTo>
                      <a:lnTo>
                        <a:pt x="0" y="142"/>
                      </a:lnTo>
                      <a:lnTo>
                        <a:pt x="2" y="0"/>
                      </a:lnTo>
                      <a:lnTo>
                        <a:pt x="112" y="40"/>
                      </a:lnTo>
                      <a:lnTo>
                        <a:pt x="114" y="189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26" name="Freeform 1812"/>
                <p:cNvSpPr>
                  <a:spLocks/>
                </p:cNvSpPr>
                <p:nvPr/>
              </p:nvSpPr>
              <p:spPr bwMode="auto">
                <a:xfrm>
                  <a:off x="2696" y="2126"/>
                  <a:ext cx="270" cy="114"/>
                </a:xfrm>
                <a:custGeom>
                  <a:avLst/>
                  <a:gdLst>
                    <a:gd name="T0" fmla="*/ 270 w 270"/>
                    <a:gd name="T1" fmla="*/ 37 h 114"/>
                    <a:gd name="T2" fmla="*/ 106 w 270"/>
                    <a:gd name="T3" fmla="*/ 114 h 114"/>
                    <a:gd name="T4" fmla="*/ 0 w 270"/>
                    <a:gd name="T5" fmla="*/ 76 h 114"/>
                    <a:gd name="T6" fmla="*/ 170 w 270"/>
                    <a:gd name="T7" fmla="*/ 0 h 114"/>
                    <a:gd name="T8" fmla="*/ 270 w 270"/>
                    <a:gd name="T9" fmla="*/ 37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114"/>
                    <a:gd name="T17" fmla="*/ 270 w 270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114">
                      <a:moveTo>
                        <a:pt x="270" y="37"/>
                      </a:moveTo>
                      <a:lnTo>
                        <a:pt x="106" y="114"/>
                      </a:lnTo>
                      <a:lnTo>
                        <a:pt x="0" y="76"/>
                      </a:lnTo>
                      <a:lnTo>
                        <a:pt x="170" y="0"/>
                      </a:lnTo>
                      <a:lnTo>
                        <a:pt x="270" y="37"/>
                      </a:lnTo>
                      <a:close/>
                    </a:path>
                  </a:pathLst>
                </a:custGeom>
                <a:solidFill>
                  <a:srgbClr val="E8E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613" name="Freeform 1813"/>
            <p:cNvSpPr>
              <a:spLocks/>
            </p:cNvSpPr>
            <p:nvPr/>
          </p:nvSpPr>
          <p:spPr bwMode="gray">
            <a:xfrm>
              <a:off x="3162" y="1928"/>
              <a:ext cx="404" cy="228"/>
            </a:xfrm>
            <a:custGeom>
              <a:avLst/>
              <a:gdLst>
                <a:gd name="T0" fmla="*/ 0 w 404"/>
                <a:gd name="T1" fmla="*/ 200 h 228"/>
                <a:gd name="T2" fmla="*/ 332 w 404"/>
                <a:gd name="T3" fmla="*/ 0 h 228"/>
                <a:gd name="T4" fmla="*/ 404 w 404"/>
                <a:gd name="T5" fmla="*/ 24 h 228"/>
                <a:gd name="T6" fmla="*/ 70 w 404"/>
                <a:gd name="T7" fmla="*/ 228 h 228"/>
                <a:gd name="T8" fmla="*/ 0 w 404"/>
                <a:gd name="T9" fmla="*/ 200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228"/>
                <a:gd name="T17" fmla="*/ 404 w 404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228">
                  <a:moveTo>
                    <a:pt x="0" y="200"/>
                  </a:moveTo>
                  <a:cubicBezTo>
                    <a:pt x="44" y="162"/>
                    <a:pt x="265" y="29"/>
                    <a:pt x="332" y="0"/>
                  </a:cubicBezTo>
                  <a:cubicBezTo>
                    <a:pt x="362" y="6"/>
                    <a:pt x="374" y="10"/>
                    <a:pt x="404" y="24"/>
                  </a:cubicBezTo>
                  <a:cubicBezTo>
                    <a:pt x="198" y="144"/>
                    <a:pt x="70" y="228"/>
                    <a:pt x="70" y="228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AFAFA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4575" name="Group 1814"/>
            <p:cNvGrpSpPr>
              <a:grpSpLocks/>
            </p:cNvGrpSpPr>
            <p:nvPr/>
          </p:nvGrpSpPr>
          <p:grpSpPr bwMode="auto">
            <a:xfrm>
              <a:off x="2995" y="1843"/>
              <a:ext cx="274" cy="162"/>
              <a:chOff x="2663" y="2485"/>
              <a:chExt cx="282" cy="167"/>
            </a:xfrm>
          </p:grpSpPr>
          <p:sp>
            <p:nvSpPr>
              <p:cNvPr id="14950" name="Line 1815"/>
              <p:cNvSpPr>
                <a:spLocks noChangeShapeType="1"/>
              </p:cNvSpPr>
              <p:nvPr/>
            </p:nvSpPr>
            <p:spPr bwMode="gray">
              <a:xfrm>
                <a:off x="2880" y="2509"/>
                <a:ext cx="65" cy="2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76" name="Group 1816"/>
              <p:cNvGrpSpPr>
                <a:grpSpLocks/>
              </p:cNvGrpSpPr>
              <p:nvPr/>
            </p:nvGrpSpPr>
            <p:grpSpPr bwMode="auto">
              <a:xfrm>
                <a:off x="2864" y="2485"/>
                <a:ext cx="48" cy="45"/>
                <a:chOff x="3132" y="2000"/>
                <a:chExt cx="190" cy="178"/>
              </a:xfrm>
            </p:grpSpPr>
            <p:sp>
              <p:nvSpPr>
                <p:cNvPr id="15017" name="Freeform 181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8" name="Freeform 181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9" name="Freeform 181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20" name="Freeform 182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77" name="Group 1821"/>
              <p:cNvGrpSpPr>
                <a:grpSpLocks/>
              </p:cNvGrpSpPr>
              <p:nvPr/>
            </p:nvGrpSpPr>
            <p:grpSpPr bwMode="auto">
              <a:xfrm>
                <a:off x="2894" y="2495"/>
                <a:ext cx="48" cy="45"/>
                <a:chOff x="3132" y="2000"/>
                <a:chExt cx="190" cy="178"/>
              </a:xfrm>
            </p:grpSpPr>
            <p:sp>
              <p:nvSpPr>
                <p:cNvPr id="15013" name="Freeform 182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4" name="Freeform 182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5" name="Freeform 182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6" name="Freeform 182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78" name="Group 1826"/>
              <p:cNvGrpSpPr>
                <a:grpSpLocks/>
              </p:cNvGrpSpPr>
              <p:nvPr/>
            </p:nvGrpSpPr>
            <p:grpSpPr bwMode="auto">
              <a:xfrm>
                <a:off x="2832" y="2499"/>
                <a:ext cx="52" cy="49"/>
                <a:chOff x="3132" y="2000"/>
                <a:chExt cx="190" cy="178"/>
              </a:xfrm>
            </p:grpSpPr>
            <p:sp>
              <p:nvSpPr>
                <p:cNvPr id="15009" name="Freeform 182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0" name="Freeform 182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1" name="Freeform 182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12" name="Freeform 183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79" name="Group 1831"/>
              <p:cNvGrpSpPr>
                <a:grpSpLocks/>
              </p:cNvGrpSpPr>
              <p:nvPr/>
            </p:nvGrpSpPr>
            <p:grpSpPr bwMode="auto">
              <a:xfrm>
                <a:off x="2862" y="2509"/>
                <a:ext cx="52" cy="49"/>
                <a:chOff x="3132" y="2000"/>
                <a:chExt cx="190" cy="178"/>
              </a:xfrm>
            </p:grpSpPr>
            <p:sp>
              <p:nvSpPr>
                <p:cNvPr id="15005" name="Freeform 183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6" name="Freeform 183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7" name="Freeform 183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8" name="Freeform 183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0" name="Group 1836"/>
              <p:cNvGrpSpPr>
                <a:grpSpLocks/>
              </p:cNvGrpSpPr>
              <p:nvPr/>
            </p:nvGrpSpPr>
            <p:grpSpPr bwMode="auto">
              <a:xfrm>
                <a:off x="2804" y="2517"/>
                <a:ext cx="54" cy="51"/>
                <a:chOff x="3132" y="2000"/>
                <a:chExt cx="190" cy="178"/>
              </a:xfrm>
            </p:grpSpPr>
            <p:sp>
              <p:nvSpPr>
                <p:cNvPr id="15001" name="Freeform 183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2" name="Freeform 183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3" name="Freeform 183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4" name="Freeform 184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4" name="Group 1841"/>
              <p:cNvGrpSpPr>
                <a:grpSpLocks/>
              </p:cNvGrpSpPr>
              <p:nvPr/>
            </p:nvGrpSpPr>
            <p:grpSpPr bwMode="auto">
              <a:xfrm>
                <a:off x="2834" y="2527"/>
                <a:ext cx="54" cy="51"/>
                <a:chOff x="3132" y="2000"/>
                <a:chExt cx="190" cy="178"/>
              </a:xfrm>
            </p:grpSpPr>
            <p:sp>
              <p:nvSpPr>
                <p:cNvPr id="14997" name="Freeform 184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8" name="Freeform 184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9" name="Freeform 184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00" name="Freeform 184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5" name="Group 1846"/>
              <p:cNvGrpSpPr>
                <a:grpSpLocks/>
              </p:cNvGrpSpPr>
              <p:nvPr/>
            </p:nvGrpSpPr>
            <p:grpSpPr bwMode="auto">
              <a:xfrm>
                <a:off x="2764" y="2534"/>
                <a:ext cx="58" cy="52"/>
                <a:chOff x="3132" y="2000"/>
                <a:chExt cx="190" cy="178"/>
              </a:xfrm>
            </p:grpSpPr>
            <p:sp>
              <p:nvSpPr>
                <p:cNvPr id="14993" name="Freeform 184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4" name="Freeform 184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5" name="Freeform 184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6" name="Freeform 185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6" name="Group 1851"/>
              <p:cNvGrpSpPr>
                <a:grpSpLocks/>
              </p:cNvGrpSpPr>
              <p:nvPr/>
            </p:nvGrpSpPr>
            <p:grpSpPr bwMode="auto">
              <a:xfrm>
                <a:off x="2794" y="2544"/>
                <a:ext cx="58" cy="52"/>
                <a:chOff x="3132" y="2000"/>
                <a:chExt cx="190" cy="178"/>
              </a:xfrm>
            </p:grpSpPr>
            <p:sp>
              <p:nvSpPr>
                <p:cNvPr id="14989" name="Freeform 185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0" name="Freeform 185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1" name="Freeform 185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2" name="Freeform 185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7" name="Group 1856"/>
              <p:cNvGrpSpPr>
                <a:grpSpLocks/>
              </p:cNvGrpSpPr>
              <p:nvPr/>
            </p:nvGrpSpPr>
            <p:grpSpPr bwMode="auto">
              <a:xfrm>
                <a:off x="2730" y="2554"/>
                <a:ext cx="62" cy="52"/>
                <a:chOff x="3132" y="2000"/>
                <a:chExt cx="190" cy="178"/>
              </a:xfrm>
            </p:grpSpPr>
            <p:sp>
              <p:nvSpPr>
                <p:cNvPr id="14985" name="Freeform 185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6" name="Freeform 185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7" name="Freeform 185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8" name="Freeform 186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8" name="Group 1861"/>
              <p:cNvGrpSpPr>
                <a:grpSpLocks/>
              </p:cNvGrpSpPr>
              <p:nvPr/>
            </p:nvGrpSpPr>
            <p:grpSpPr bwMode="auto">
              <a:xfrm>
                <a:off x="2760" y="2564"/>
                <a:ext cx="62" cy="52"/>
                <a:chOff x="3132" y="2000"/>
                <a:chExt cx="190" cy="178"/>
              </a:xfrm>
            </p:grpSpPr>
            <p:sp>
              <p:nvSpPr>
                <p:cNvPr id="14981" name="Freeform 186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2" name="Freeform 186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3" name="Freeform 186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4" name="Freeform 186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89" name="Group 1866"/>
              <p:cNvGrpSpPr>
                <a:grpSpLocks/>
              </p:cNvGrpSpPr>
              <p:nvPr/>
            </p:nvGrpSpPr>
            <p:grpSpPr bwMode="auto">
              <a:xfrm>
                <a:off x="2700" y="2572"/>
                <a:ext cx="62" cy="52"/>
                <a:chOff x="3132" y="2000"/>
                <a:chExt cx="190" cy="178"/>
              </a:xfrm>
            </p:grpSpPr>
            <p:sp>
              <p:nvSpPr>
                <p:cNvPr id="14977" name="Freeform 186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8" name="Freeform 186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9" name="Freeform 186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80" name="Freeform 187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0" name="Group 1871"/>
              <p:cNvGrpSpPr>
                <a:grpSpLocks/>
              </p:cNvGrpSpPr>
              <p:nvPr/>
            </p:nvGrpSpPr>
            <p:grpSpPr bwMode="auto">
              <a:xfrm>
                <a:off x="2730" y="2582"/>
                <a:ext cx="62" cy="52"/>
                <a:chOff x="3132" y="2000"/>
                <a:chExt cx="190" cy="178"/>
              </a:xfrm>
            </p:grpSpPr>
            <p:sp>
              <p:nvSpPr>
                <p:cNvPr id="14973" name="Freeform 187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4" name="Freeform 187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5" name="Freeform 187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6" name="Freeform 187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2" name="Group 1876"/>
              <p:cNvGrpSpPr>
                <a:grpSpLocks/>
              </p:cNvGrpSpPr>
              <p:nvPr/>
            </p:nvGrpSpPr>
            <p:grpSpPr bwMode="auto">
              <a:xfrm>
                <a:off x="2663" y="2586"/>
                <a:ext cx="67" cy="56"/>
                <a:chOff x="3132" y="2000"/>
                <a:chExt cx="190" cy="178"/>
              </a:xfrm>
            </p:grpSpPr>
            <p:sp>
              <p:nvSpPr>
                <p:cNvPr id="14969" name="Freeform 187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0" name="Freeform 187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1" name="Freeform 187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72" name="Freeform 188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3" name="Group 1881"/>
              <p:cNvGrpSpPr>
                <a:grpSpLocks/>
              </p:cNvGrpSpPr>
              <p:nvPr/>
            </p:nvGrpSpPr>
            <p:grpSpPr bwMode="auto">
              <a:xfrm>
                <a:off x="2693" y="2596"/>
                <a:ext cx="67" cy="56"/>
                <a:chOff x="3132" y="2000"/>
                <a:chExt cx="190" cy="178"/>
              </a:xfrm>
            </p:grpSpPr>
            <p:sp>
              <p:nvSpPr>
                <p:cNvPr id="14965" name="Freeform 188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66" name="Freeform 188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67" name="Freeform 188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68" name="Freeform 188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594" name="Group 1886"/>
            <p:cNvGrpSpPr>
              <a:grpSpLocks/>
            </p:cNvGrpSpPr>
            <p:nvPr/>
          </p:nvGrpSpPr>
          <p:grpSpPr bwMode="auto">
            <a:xfrm>
              <a:off x="2995" y="1807"/>
              <a:ext cx="274" cy="162"/>
              <a:chOff x="2663" y="2485"/>
              <a:chExt cx="282" cy="167"/>
            </a:xfrm>
          </p:grpSpPr>
          <p:sp>
            <p:nvSpPr>
              <p:cNvPr id="14879" name="Line 1887"/>
              <p:cNvSpPr>
                <a:spLocks noChangeShapeType="1"/>
              </p:cNvSpPr>
              <p:nvPr/>
            </p:nvSpPr>
            <p:spPr bwMode="gray">
              <a:xfrm>
                <a:off x="2880" y="2509"/>
                <a:ext cx="65" cy="2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4595" name="Group 1888"/>
              <p:cNvGrpSpPr>
                <a:grpSpLocks/>
              </p:cNvGrpSpPr>
              <p:nvPr/>
            </p:nvGrpSpPr>
            <p:grpSpPr bwMode="auto">
              <a:xfrm>
                <a:off x="2864" y="2485"/>
                <a:ext cx="48" cy="45"/>
                <a:chOff x="3132" y="2000"/>
                <a:chExt cx="190" cy="178"/>
              </a:xfrm>
            </p:grpSpPr>
            <p:sp>
              <p:nvSpPr>
                <p:cNvPr id="14946" name="Freeform 188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7" name="Freeform 189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8" name="Freeform 189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9" name="Freeform 189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6" name="Group 1893"/>
              <p:cNvGrpSpPr>
                <a:grpSpLocks/>
              </p:cNvGrpSpPr>
              <p:nvPr/>
            </p:nvGrpSpPr>
            <p:grpSpPr bwMode="auto">
              <a:xfrm>
                <a:off x="2894" y="2495"/>
                <a:ext cx="48" cy="45"/>
                <a:chOff x="3132" y="2000"/>
                <a:chExt cx="190" cy="178"/>
              </a:xfrm>
            </p:grpSpPr>
            <p:sp>
              <p:nvSpPr>
                <p:cNvPr id="14942" name="Freeform 189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3" name="Freeform 189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4" name="Freeform 189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5" name="Freeform 189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7" name="Group 1898"/>
              <p:cNvGrpSpPr>
                <a:grpSpLocks/>
              </p:cNvGrpSpPr>
              <p:nvPr/>
            </p:nvGrpSpPr>
            <p:grpSpPr bwMode="auto">
              <a:xfrm>
                <a:off x="2832" y="2499"/>
                <a:ext cx="52" cy="49"/>
                <a:chOff x="3132" y="2000"/>
                <a:chExt cx="190" cy="178"/>
              </a:xfrm>
            </p:grpSpPr>
            <p:sp>
              <p:nvSpPr>
                <p:cNvPr id="14938" name="Freeform 189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9" name="Freeform 190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0" name="Freeform 190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41" name="Freeform 190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8" name="Group 1903"/>
              <p:cNvGrpSpPr>
                <a:grpSpLocks/>
              </p:cNvGrpSpPr>
              <p:nvPr/>
            </p:nvGrpSpPr>
            <p:grpSpPr bwMode="auto">
              <a:xfrm>
                <a:off x="2862" y="2509"/>
                <a:ext cx="52" cy="49"/>
                <a:chOff x="3132" y="2000"/>
                <a:chExt cx="190" cy="178"/>
              </a:xfrm>
            </p:grpSpPr>
            <p:sp>
              <p:nvSpPr>
                <p:cNvPr id="14934" name="Freeform 190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5" name="Freeform 190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6" name="Freeform 190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7" name="Freeform 190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599" name="Group 1908"/>
              <p:cNvGrpSpPr>
                <a:grpSpLocks/>
              </p:cNvGrpSpPr>
              <p:nvPr/>
            </p:nvGrpSpPr>
            <p:grpSpPr bwMode="auto">
              <a:xfrm>
                <a:off x="2804" y="2517"/>
                <a:ext cx="54" cy="51"/>
                <a:chOff x="3132" y="2000"/>
                <a:chExt cx="190" cy="178"/>
              </a:xfrm>
            </p:grpSpPr>
            <p:sp>
              <p:nvSpPr>
                <p:cNvPr id="14930" name="Freeform 190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1" name="Freeform 191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2" name="Freeform 191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33" name="Freeform 191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01" name="Group 1913"/>
              <p:cNvGrpSpPr>
                <a:grpSpLocks/>
              </p:cNvGrpSpPr>
              <p:nvPr/>
            </p:nvGrpSpPr>
            <p:grpSpPr bwMode="auto">
              <a:xfrm>
                <a:off x="2834" y="2527"/>
                <a:ext cx="54" cy="51"/>
                <a:chOff x="3132" y="2000"/>
                <a:chExt cx="190" cy="178"/>
              </a:xfrm>
            </p:grpSpPr>
            <p:sp>
              <p:nvSpPr>
                <p:cNvPr id="14926" name="Freeform 191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7" name="Freeform 191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8" name="Freeform 191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9" name="Freeform 191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07" name="Group 1918"/>
              <p:cNvGrpSpPr>
                <a:grpSpLocks/>
              </p:cNvGrpSpPr>
              <p:nvPr/>
            </p:nvGrpSpPr>
            <p:grpSpPr bwMode="auto">
              <a:xfrm>
                <a:off x="2764" y="2534"/>
                <a:ext cx="58" cy="52"/>
                <a:chOff x="3132" y="2000"/>
                <a:chExt cx="190" cy="178"/>
              </a:xfrm>
            </p:grpSpPr>
            <p:sp>
              <p:nvSpPr>
                <p:cNvPr id="14922" name="Freeform 191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3" name="Freeform 192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4" name="Freeform 192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5" name="Freeform 192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08" name="Group 1923"/>
              <p:cNvGrpSpPr>
                <a:grpSpLocks/>
              </p:cNvGrpSpPr>
              <p:nvPr/>
            </p:nvGrpSpPr>
            <p:grpSpPr bwMode="auto">
              <a:xfrm>
                <a:off x="2794" y="2544"/>
                <a:ext cx="58" cy="52"/>
                <a:chOff x="3132" y="2000"/>
                <a:chExt cx="190" cy="178"/>
              </a:xfrm>
            </p:grpSpPr>
            <p:sp>
              <p:nvSpPr>
                <p:cNvPr id="14918" name="Freeform 192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9" name="Freeform 192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0" name="Freeform 192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21" name="Freeform 192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09" name="Group 1928"/>
              <p:cNvGrpSpPr>
                <a:grpSpLocks/>
              </p:cNvGrpSpPr>
              <p:nvPr/>
            </p:nvGrpSpPr>
            <p:grpSpPr bwMode="auto">
              <a:xfrm>
                <a:off x="2730" y="2554"/>
                <a:ext cx="62" cy="52"/>
                <a:chOff x="3132" y="2000"/>
                <a:chExt cx="190" cy="178"/>
              </a:xfrm>
            </p:grpSpPr>
            <p:sp>
              <p:nvSpPr>
                <p:cNvPr id="14914" name="Freeform 192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5" name="Freeform 193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6" name="Freeform 193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7" name="Freeform 193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10" name="Group 1933"/>
              <p:cNvGrpSpPr>
                <a:grpSpLocks/>
              </p:cNvGrpSpPr>
              <p:nvPr/>
            </p:nvGrpSpPr>
            <p:grpSpPr bwMode="auto">
              <a:xfrm>
                <a:off x="2760" y="2564"/>
                <a:ext cx="62" cy="52"/>
                <a:chOff x="3132" y="2000"/>
                <a:chExt cx="190" cy="178"/>
              </a:xfrm>
            </p:grpSpPr>
            <p:sp>
              <p:nvSpPr>
                <p:cNvPr id="14910" name="Freeform 193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1" name="Freeform 193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2" name="Freeform 193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3" name="Freeform 193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11" name="Group 1938"/>
              <p:cNvGrpSpPr>
                <a:grpSpLocks/>
              </p:cNvGrpSpPr>
              <p:nvPr/>
            </p:nvGrpSpPr>
            <p:grpSpPr bwMode="auto">
              <a:xfrm>
                <a:off x="2700" y="2572"/>
                <a:ext cx="62" cy="52"/>
                <a:chOff x="3132" y="2000"/>
                <a:chExt cx="190" cy="178"/>
              </a:xfrm>
            </p:grpSpPr>
            <p:sp>
              <p:nvSpPr>
                <p:cNvPr id="14906" name="Freeform 193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7" name="Freeform 194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8" name="Freeform 194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9" name="Freeform 194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12" name="Group 1943"/>
              <p:cNvGrpSpPr>
                <a:grpSpLocks/>
              </p:cNvGrpSpPr>
              <p:nvPr/>
            </p:nvGrpSpPr>
            <p:grpSpPr bwMode="auto">
              <a:xfrm>
                <a:off x="2730" y="2582"/>
                <a:ext cx="62" cy="52"/>
                <a:chOff x="3132" y="2000"/>
                <a:chExt cx="190" cy="178"/>
              </a:xfrm>
            </p:grpSpPr>
            <p:sp>
              <p:nvSpPr>
                <p:cNvPr id="14902" name="Freeform 194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3" name="Freeform 194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4" name="Freeform 194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5" name="Freeform 194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14" name="Group 1948"/>
              <p:cNvGrpSpPr>
                <a:grpSpLocks/>
              </p:cNvGrpSpPr>
              <p:nvPr/>
            </p:nvGrpSpPr>
            <p:grpSpPr bwMode="auto">
              <a:xfrm>
                <a:off x="2663" y="2586"/>
                <a:ext cx="67" cy="56"/>
                <a:chOff x="3132" y="2000"/>
                <a:chExt cx="190" cy="178"/>
              </a:xfrm>
            </p:grpSpPr>
            <p:sp>
              <p:nvSpPr>
                <p:cNvPr id="14898" name="Freeform 1949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99" name="Freeform 1950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0" name="Freeform 1951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01" name="Freeform 1952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615" name="Group 1953"/>
              <p:cNvGrpSpPr>
                <a:grpSpLocks/>
              </p:cNvGrpSpPr>
              <p:nvPr/>
            </p:nvGrpSpPr>
            <p:grpSpPr bwMode="auto">
              <a:xfrm>
                <a:off x="2693" y="2596"/>
                <a:ext cx="67" cy="56"/>
                <a:chOff x="3132" y="2000"/>
                <a:chExt cx="190" cy="178"/>
              </a:xfrm>
            </p:grpSpPr>
            <p:sp>
              <p:nvSpPr>
                <p:cNvPr id="14894" name="Freeform 1954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95" name="Freeform 1955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96" name="Freeform 1956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97" name="Freeform 1957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616" name="Line 1958"/>
            <p:cNvSpPr>
              <a:spLocks noChangeShapeType="1"/>
            </p:cNvSpPr>
            <p:nvPr/>
          </p:nvSpPr>
          <p:spPr bwMode="gray">
            <a:xfrm>
              <a:off x="3111" y="1917"/>
              <a:ext cx="6" cy="3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4617" name="Group 1959"/>
            <p:cNvGrpSpPr>
              <a:grpSpLocks/>
            </p:cNvGrpSpPr>
            <p:nvPr/>
          </p:nvGrpSpPr>
          <p:grpSpPr bwMode="auto">
            <a:xfrm>
              <a:off x="3430" y="1888"/>
              <a:ext cx="90" cy="78"/>
              <a:chOff x="3364" y="2158"/>
              <a:chExt cx="180" cy="156"/>
            </a:xfrm>
          </p:grpSpPr>
          <p:sp>
            <p:nvSpPr>
              <p:cNvPr id="14874" name="Freeform 1960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5" name="Freeform 1961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6" name="Freeform 1962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7" name="Freeform 1963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folHlink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8" name="Freeform 1964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4618" name="Group 1965"/>
            <p:cNvGrpSpPr>
              <a:grpSpLocks/>
            </p:cNvGrpSpPr>
            <p:nvPr/>
          </p:nvGrpSpPr>
          <p:grpSpPr bwMode="auto">
            <a:xfrm>
              <a:off x="3468" y="1896"/>
              <a:ext cx="90" cy="78"/>
              <a:chOff x="3364" y="2158"/>
              <a:chExt cx="180" cy="156"/>
            </a:xfrm>
          </p:grpSpPr>
          <p:sp>
            <p:nvSpPr>
              <p:cNvPr id="14869" name="Freeform 1966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0" name="Freeform 1967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1" name="Freeform 1968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2" name="Freeform 1969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folHlink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73" name="Freeform 1970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4619" name="Group 1971"/>
            <p:cNvGrpSpPr>
              <a:grpSpLocks/>
            </p:cNvGrpSpPr>
            <p:nvPr/>
          </p:nvGrpSpPr>
          <p:grpSpPr bwMode="auto">
            <a:xfrm>
              <a:off x="3368" y="1920"/>
              <a:ext cx="92" cy="80"/>
              <a:chOff x="3364" y="2158"/>
              <a:chExt cx="180" cy="156"/>
            </a:xfrm>
          </p:grpSpPr>
          <p:sp>
            <p:nvSpPr>
              <p:cNvPr id="14864" name="Freeform 1972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5" name="Freeform 1973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6" name="Freeform 1974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7" name="Freeform 1975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folHlink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8" name="Freeform 1976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4620" name="Group 1977"/>
            <p:cNvGrpSpPr>
              <a:grpSpLocks/>
            </p:cNvGrpSpPr>
            <p:nvPr/>
          </p:nvGrpSpPr>
          <p:grpSpPr bwMode="auto">
            <a:xfrm>
              <a:off x="3406" y="1930"/>
              <a:ext cx="92" cy="80"/>
              <a:chOff x="3364" y="2158"/>
              <a:chExt cx="180" cy="156"/>
            </a:xfrm>
          </p:grpSpPr>
          <p:sp>
            <p:nvSpPr>
              <p:cNvPr id="14859" name="Freeform 1978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0" name="Freeform 1979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1" name="Freeform 1980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2" name="Freeform 1981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folHlink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63" name="Freeform 1982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4621" name="Group 1983"/>
            <p:cNvGrpSpPr>
              <a:grpSpLocks/>
            </p:cNvGrpSpPr>
            <p:nvPr/>
          </p:nvGrpSpPr>
          <p:grpSpPr bwMode="auto">
            <a:xfrm rot="-171745">
              <a:off x="3304" y="1956"/>
              <a:ext cx="100" cy="80"/>
              <a:chOff x="3364" y="2158"/>
              <a:chExt cx="180" cy="156"/>
            </a:xfrm>
          </p:grpSpPr>
          <p:sp>
            <p:nvSpPr>
              <p:cNvPr id="14854" name="Freeform 1984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5" name="Freeform 1985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6" name="Freeform 1986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7" name="Freeform 1987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folHlink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8" name="Freeform 1988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4622" name="Group 1989"/>
            <p:cNvGrpSpPr>
              <a:grpSpLocks/>
            </p:cNvGrpSpPr>
            <p:nvPr/>
          </p:nvGrpSpPr>
          <p:grpSpPr bwMode="auto">
            <a:xfrm rot="-171745">
              <a:off x="3342" y="1966"/>
              <a:ext cx="100" cy="80"/>
              <a:chOff x="3364" y="2158"/>
              <a:chExt cx="180" cy="156"/>
            </a:xfrm>
          </p:grpSpPr>
          <p:sp>
            <p:nvSpPr>
              <p:cNvPr id="14849" name="Freeform 1990"/>
              <p:cNvSpPr>
                <a:spLocks/>
              </p:cNvSpPr>
              <p:nvPr/>
            </p:nvSpPr>
            <p:spPr bwMode="white">
              <a:xfrm>
                <a:off x="3364" y="2158"/>
                <a:ext cx="180" cy="152"/>
              </a:xfrm>
              <a:custGeom>
                <a:avLst/>
                <a:gdLst>
                  <a:gd name="T0" fmla="*/ 180 w 180"/>
                  <a:gd name="T1" fmla="*/ 101 h 152"/>
                  <a:gd name="T2" fmla="*/ 68 w 180"/>
                  <a:gd name="T3" fmla="*/ 152 h 152"/>
                  <a:gd name="T4" fmla="*/ 8 w 180"/>
                  <a:gd name="T5" fmla="*/ 138 h 152"/>
                  <a:gd name="T6" fmla="*/ 0 w 180"/>
                  <a:gd name="T7" fmla="*/ 50 h 152"/>
                  <a:gd name="T8" fmla="*/ 116 w 180"/>
                  <a:gd name="T9" fmla="*/ 0 h 152"/>
                  <a:gd name="T10" fmla="*/ 176 w 180"/>
                  <a:gd name="T11" fmla="*/ 11 h 152"/>
                  <a:gd name="T12" fmla="*/ 180 w 180"/>
                  <a:gd name="T13" fmla="*/ 101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52"/>
                  <a:gd name="T23" fmla="*/ 180 w 180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52">
                    <a:moveTo>
                      <a:pt x="180" y="101"/>
                    </a:moveTo>
                    <a:lnTo>
                      <a:pt x="68" y="152"/>
                    </a:lnTo>
                    <a:lnTo>
                      <a:pt x="8" y="138"/>
                    </a:lnTo>
                    <a:lnTo>
                      <a:pt x="0" y="50"/>
                    </a:lnTo>
                    <a:lnTo>
                      <a:pt x="116" y="0"/>
                    </a:lnTo>
                    <a:lnTo>
                      <a:pt x="176" y="11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rgbClr val="96865E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0" name="Freeform 1991"/>
              <p:cNvSpPr>
                <a:spLocks/>
              </p:cNvSpPr>
              <p:nvPr/>
            </p:nvSpPr>
            <p:spPr bwMode="white">
              <a:xfrm>
                <a:off x="3364" y="2206"/>
                <a:ext cx="66" cy="106"/>
              </a:xfrm>
              <a:custGeom>
                <a:avLst/>
                <a:gdLst>
                  <a:gd name="T0" fmla="*/ 0 w 66"/>
                  <a:gd name="T1" fmla="*/ 0 h 106"/>
                  <a:gd name="T2" fmla="*/ 62 w 66"/>
                  <a:gd name="T3" fmla="*/ 16 h 106"/>
                  <a:gd name="T4" fmla="*/ 66 w 66"/>
                  <a:gd name="T5" fmla="*/ 106 h 106"/>
                  <a:gd name="T6" fmla="*/ 8 w 66"/>
                  <a:gd name="T7" fmla="*/ 88 h 106"/>
                  <a:gd name="T8" fmla="*/ 0 w 6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06"/>
                  <a:gd name="T17" fmla="*/ 66 w 6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06">
                    <a:moveTo>
                      <a:pt x="0" y="0"/>
                    </a:moveTo>
                    <a:lnTo>
                      <a:pt x="62" y="16"/>
                    </a:lnTo>
                    <a:lnTo>
                      <a:pt x="66" y="106"/>
                    </a:lnTo>
                    <a:lnTo>
                      <a:pt x="8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1" name="Freeform 1992"/>
              <p:cNvSpPr>
                <a:spLocks/>
              </p:cNvSpPr>
              <p:nvPr/>
            </p:nvSpPr>
            <p:spPr bwMode="white">
              <a:xfrm>
                <a:off x="3426" y="2173"/>
                <a:ext cx="116" cy="141"/>
              </a:xfrm>
              <a:custGeom>
                <a:avLst/>
                <a:gdLst>
                  <a:gd name="T0" fmla="*/ 114 w 116"/>
                  <a:gd name="T1" fmla="*/ 0 h 141"/>
                  <a:gd name="T2" fmla="*/ 0 w 116"/>
                  <a:gd name="T3" fmla="*/ 49 h 141"/>
                  <a:gd name="T4" fmla="*/ 4 w 116"/>
                  <a:gd name="T5" fmla="*/ 141 h 141"/>
                  <a:gd name="T6" fmla="*/ 116 w 116"/>
                  <a:gd name="T7" fmla="*/ 83 h 141"/>
                  <a:gd name="T8" fmla="*/ 114 w 11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41"/>
                  <a:gd name="T17" fmla="*/ 116 w 11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41">
                    <a:moveTo>
                      <a:pt x="114" y="0"/>
                    </a:moveTo>
                    <a:lnTo>
                      <a:pt x="0" y="49"/>
                    </a:lnTo>
                    <a:lnTo>
                      <a:pt x="4" y="141"/>
                    </a:lnTo>
                    <a:lnTo>
                      <a:pt x="116" y="8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2" name="Freeform 1993"/>
              <p:cNvSpPr>
                <a:spLocks/>
              </p:cNvSpPr>
              <p:nvPr/>
            </p:nvSpPr>
            <p:spPr bwMode="white">
              <a:xfrm>
                <a:off x="3364" y="2158"/>
                <a:ext cx="176" cy="60"/>
              </a:xfrm>
              <a:custGeom>
                <a:avLst/>
                <a:gdLst>
                  <a:gd name="T0" fmla="*/ 0 w 176"/>
                  <a:gd name="T1" fmla="*/ 48 h 60"/>
                  <a:gd name="T2" fmla="*/ 114 w 176"/>
                  <a:gd name="T3" fmla="*/ 0 h 60"/>
                  <a:gd name="T4" fmla="*/ 176 w 176"/>
                  <a:gd name="T5" fmla="*/ 11 h 60"/>
                  <a:gd name="T6" fmla="*/ 60 w 176"/>
                  <a:gd name="T7" fmla="*/ 60 h 60"/>
                  <a:gd name="T8" fmla="*/ 0 w 17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0"/>
                  <a:gd name="T17" fmla="*/ 176 w 17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0">
                    <a:moveTo>
                      <a:pt x="0" y="48"/>
                    </a:moveTo>
                    <a:lnTo>
                      <a:pt x="114" y="0"/>
                    </a:lnTo>
                    <a:lnTo>
                      <a:pt x="176" y="11"/>
                    </a:lnTo>
                    <a:lnTo>
                      <a:pt x="60" y="6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folHlink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14853" name="Freeform 1994"/>
              <p:cNvSpPr>
                <a:spLocks/>
              </p:cNvSpPr>
              <p:nvPr/>
            </p:nvSpPr>
            <p:spPr bwMode="gray">
              <a:xfrm>
                <a:off x="3472" y="2220"/>
                <a:ext cx="54" cy="36"/>
              </a:xfrm>
              <a:custGeom>
                <a:avLst/>
                <a:gdLst>
                  <a:gd name="T0" fmla="*/ 38 w 43"/>
                  <a:gd name="T1" fmla="*/ 69 h 28"/>
                  <a:gd name="T2" fmla="*/ 0 w 43"/>
                  <a:gd name="T3" fmla="*/ 17 h 28"/>
                  <a:gd name="T4" fmla="*/ 10 w 43"/>
                  <a:gd name="T5" fmla="*/ 69 h 28"/>
                  <a:gd name="T6" fmla="*/ 38 w 43"/>
                  <a:gd name="T7" fmla="*/ 69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8"/>
                  <a:gd name="T14" fmla="*/ 43 w 4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8">
                    <a:moveTo>
                      <a:pt x="12" y="20"/>
                    </a:moveTo>
                    <a:cubicBezTo>
                      <a:pt x="16" y="8"/>
                      <a:pt x="14" y="0"/>
                      <a:pt x="0" y="5"/>
                    </a:cubicBezTo>
                    <a:cubicBezTo>
                      <a:pt x="1" y="10"/>
                      <a:pt x="0" y="16"/>
                      <a:pt x="3" y="20"/>
                    </a:cubicBezTo>
                    <a:cubicBezTo>
                      <a:pt x="8" y="28"/>
                      <a:pt x="43" y="12"/>
                      <a:pt x="12" y="20"/>
                    </a:cubicBezTo>
                    <a:close/>
                  </a:path>
                </a:pathLst>
              </a:custGeom>
              <a:solidFill>
                <a:srgbClr val="9E303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4623" name="Group 1995"/>
            <p:cNvGrpSpPr>
              <a:grpSpLocks/>
            </p:cNvGrpSpPr>
            <p:nvPr/>
          </p:nvGrpSpPr>
          <p:grpSpPr bwMode="auto">
            <a:xfrm rot="-217703">
              <a:off x="2735" y="2016"/>
              <a:ext cx="205" cy="126"/>
              <a:chOff x="2827" y="2014"/>
              <a:chExt cx="205" cy="126"/>
            </a:xfrm>
          </p:grpSpPr>
          <p:grpSp>
            <p:nvGrpSpPr>
              <p:cNvPr id="103584" name="Group 1996"/>
              <p:cNvGrpSpPr>
                <a:grpSpLocks/>
              </p:cNvGrpSpPr>
              <p:nvPr/>
            </p:nvGrpSpPr>
            <p:grpSpPr bwMode="auto">
              <a:xfrm>
                <a:off x="2939" y="2014"/>
                <a:ext cx="61" cy="66"/>
                <a:chOff x="2846" y="1980"/>
                <a:chExt cx="136" cy="146"/>
              </a:xfrm>
            </p:grpSpPr>
            <p:sp>
              <p:nvSpPr>
                <p:cNvPr id="14845" name="Freeform 1997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105" name="Oval 1998"/>
                <p:cNvSpPr>
                  <a:spLocks noChangeArrowheads="1"/>
                </p:cNvSpPr>
                <p:nvPr/>
              </p:nvSpPr>
              <p:spPr bwMode="auto">
                <a:xfrm rot="224258">
                  <a:off x="2907" y="2015"/>
                  <a:ext cx="40" cy="49"/>
                </a:xfrm>
                <a:prstGeom prst="ellipse">
                  <a:avLst/>
                </a:prstGeom>
                <a:solidFill>
                  <a:srgbClr val="ECED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47" name="Freeform 1999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48" name="Freeform 2000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85" name="Group 2001"/>
              <p:cNvGrpSpPr>
                <a:grpSpLocks/>
              </p:cNvGrpSpPr>
              <p:nvPr/>
            </p:nvGrpSpPr>
            <p:grpSpPr bwMode="auto">
              <a:xfrm>
                <a:off x="2971" y="2020"/>
                <a:ext cx="61" cy="66"/>
                <a:chOff x="2846" y="1980"/>
                <a:chExt cx="136" cy="146"/>
              </a:xfrm>
            </p:grpSpPr>
            <p:sp>
              <p:nvSpPr>
                <p:cNvPr id="14841" name="Freeform 2002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BFC7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101" name="Oval 2003"/>
                <p:cNvSpPr>
                  <a:spLocks noChangeArrowheads="1"/>
                </p:cNvSpPr>
                <p:nvPr/>
              </p:nvSpPr>
              <p:spPr bwMode="auto">
                <a:xfrm rot="224258">
                  <a:off x="2906" y="2018"/>
                  <a:ext cx="43" cy="55"/>
                </a:xfrm>
                <a:prstGeom prst="ellipse">
                  <a:avLst/>
                </a:prstGeom>
                <a:solidFill>
                  <a:srgbClr val="98A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43" name="Freeform 2004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44" name="Freeform 2005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86" name="Group 2006"/>
              <p:cNvGrpSpPr>
                <a:grpSpLocks/>
              </p:cNvGrpSpPr>
              <p:nvPr/>
            </p:nvGrpSpPr>
            <p:grpSpPr bwMode="auto">
              <a:xfrm>
                <a:off x="2905" y="2030"/>
                <a:ext cx="61" cy="66"/>
                <a:chOff x="2846" y="1980"/>
                <a:chExt cx="136" cy="146"/>
              </a:xfrm>
            </p:grpSpPr>
            <p:sp>
              <p:nvSpPr>
                <p:cNvPr id="14837" name="Freeform 2007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97" name="Oval 2008"/>
                <p:cNvSpPr>
                  <a:spLocks noChangeArrowheads="1"/>
                </p:cNvSpPr>
                <p:nvPr/>
              </p:nvSpPr>
              <p:spPr bwMode="auto">
                <a:xfrm rot="224258">
                  <a:off x="2911" y="2016"/>
                  <a:ext cx="43" cy="55"/>
                </a:xfrm>
                <a:prstGeom prst="ellipse">
                  <a:avLst/>
                </a:prstGeom>
                <a:solidFill>
                  <a:srgbClr val="ECED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39" name="Freeform 2009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40" name="Freeform 2010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87" name="Group 2011"/>
              <p:cNvGrpSpPr>
                <a:grpSpLocks/>
              </p:cNvGrpSpPr>
              <p:nvPr/>
            </p:nvGrpSpPr>
            <p:grpSpPr bwMode="auto">
              <a:xfrm>
                <a:off x="2937" y="2038"/>
                <a:ext cx="61" cy="66"/>
                <a:chOff x="2846" y="1980"/>
                <a:chExt cx="136" cy="146"/>
              </a:xfrm>
            </p:grpSpPr>
            <p:sp>
              <p:nvSpPr>
                <p:cNvPr id="14833" name="Freeform 2012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BFC7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93" name="Oval 2013"/>
                <p:cNvSpPr>
                  <a:spLocks noChangeArrowheads="1"/>
                </p:cNvSpPr>
                <p:nvPr/>
              </p:nvSpPr>
              <p:spPr bwMode="auto">
                <a:xfrm rot="224258">
                  <a:off x="2910" y="2017"/>
                  <a:ext cx="36" cy="55"/>
                </a:xfrm>
                <a:prstGeom prst="ellipse">
                  <a:avLst/>
                </a:prstGeom>
                <a:solidFill>
                  <a:srgbClr val="98A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35" name="Freeform 2014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36" name="Freeform 2015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88" name="Group 2016"/>
              <p:cNvGrpSpPr>
                <a:grpSpLocks/>
              </p:cNvGrpSpPr>
              <p:nvPr/>
            </p:nvGrpSpPr>
            <p:grpSpPr bwMode="auto">
              <a:xfrm>
                <a:off x="2865" y="2044"/>
                <a:ext cx="67" cy="72"/>
                <a:chOff x="2846" y="1980"/>
                <a:chExt cx="136" cy="146"/>
              </a:xfrm>
            </p:grpSpPr>
            <p:sp>
              <p:nvSpPr>
                <p:cNvPr id="14829" name="Freeform 2017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89" name="Oval 2018"/>
                <p:cNvSpPr>
                  <a:spLocks noChangeArrowheads="1"/>
                </p:cNvSpPr>
                <p:nvPr/>
              </p:nvSpPr>
              <p:spPr bwMode="auto">
                <a:xfrm rot="224258">
                  <a:off x="2921" y="2020"/>
                  <a:ext cx="46" cy="59"/>
                </a:xfrm>
                <a:prstGeom prst="ellipse">
                  <a:avLst/>
                </a:prstGeom>
                <a:solidFill>
                  <a:srgbClr val="ECED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31" name="Freeform 2019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32" name="Freeform 2020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89" name="Group 2021"/>
              <p:cNvGrpSpPr>
                <a:grpSpLocks/>
              </p:cNvGrpSpPr>
              <p:nvPr/>
            </p:nvGrpSpPr>
            <p:grpSpPr bwMode="auto">
              <a:xfrm>
                <a:off x="2897" y="2050"/>
                <a:ext cx="67" cy="72"/>
                <a:chOff x="2846" y="1980"/>
                <a:chExt cx="136" cy="146"/>
              </a:xfrm>
            </p:grpSpPr>
            <p:sp>
              <p:nvSpPr>
                <p:cNvPr id="14825" name="Freeform 2022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BFC7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85" name="Oval 2023"/>
                <p:cNvSpPr>
                  <a:spLocks noChangeArrowheads="1"/>
                </p:cNvSpPr>
                <p:nvPr/>
              </p:nvSpPr>
              <p:spPr bwMode="auto">
                <a:xfrm rot="224258">
                  <a:off x="2915" y="2008"/>
                  <a:ext cx="46" cy="56"/>
                </a:xfrm>
                <a:prstGeom prst="ellipse">
                  <a:avLst/>
                </a:prstGeom>
                <a:solidFill>
                  <a:srgbClr val="98A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27" name="Freeform 2024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C2BD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28" name="Freeform 2025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0" name="Group 2026"/>
              <p:cNvGrpSpPr>
                <a:grpSpLocks/>
              </p:cNvGrpSpPr>
              <p:nvPr/>
            </p:nvGrpSpPr>
            <p:grpSpPr bwMode="auto">
              <a:xfrm>
                <a:off x="2827" y="2062"/>
                <a:ext cx="67" cy="72"/>
                <a:chOff x="2846" y="1980"/>
                <a:chExt cx="136" cy="146"/>
              </a:xfrm>
            </p:grpSpPr>
            <p:sp>
              <p:nvSpPr>
                <p:cNvPr id="14821" name="Freeform 2027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DCD9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81" name="Oval 2028"/>
                <p:cNvSpPr>
                  <a:spLocks noChangeArrowheads="1"/>
                </p:cNvSpPr>
                <p:nvPr/>
              </p:nvSpPr>
              <p:spPr bwMode="auto">
                <a:xfrm rot="224258">
                  <a:off x="2910" y="2018"/>
                  <a:ext cx="46" cy="56"/>
                </a:xfrm>
                <a:prstGeom prst="ellipse">
                  <a:avLst/>
                </a:prstGeom>
                <a:solidFill>
                  <a:srgbClr val="ECED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23" name="Freeform 2029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D4D0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24" name="Freeform 2030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1" name="Group 2031"/>
              <p:cNvGrpSpPr>
                <a:grpSpLocks/>
              </p:cNvGrpSpPr>
              <p:nvPr/>
            </p:nvGrpSpPr>
            <p:grpSpPr bwMode="auto">
              <a:xfrm>
                <a:off x="2859" y="2068"/>
                <a:ext cx="67" cy="72"/>
                <a:chOff x="2846" y="1980"/>
                <a:chExt cx="136" cy="146"/>
              </a:xfrm>
            </p:grpSpPr>
            <p:sp>
              <p:nvSpPr>
                <p:cNvPr id="14817" name="Freeform 2032"/>
                <p:cNvSpPr>
                  <a:spLocks/>
                </p:cNvSpPr>
                <p:nvPr/>
              </p:nvSpPr>
              <p:spPr bwMode="auto">
                <a:xfrm>
                  <a:off x="2906" y="1995"/>
                  <a:ext cx="76" cy="127"/>
                </a:xfrm>
                <a:custGeom>
                  <a:avLst/>
                  <a:gdLst>
                    <a:gd name="T0" fmla="*/ 8 w 76"/>
                    <a:gd name="T1" fmla="*/ 127 h 127"/>
                    <a:gd name="T2" fmla="*/ 76 w 76"/>
                    <a:gd name="T3" fmla="*/ 98 h 127"/>
                    <a:gd name="T4" fmla="*/ 72 w 76"/>
                    <a:gd name="T5" fmla="*/ 0 h 127"/>
                    <a:gd name="T6" fmla="*/ 0 w 76"/>
                    <a:gd name="T7" fmla="*/ 25 h 127"/>
                    <a:gd name="T8" fmla="*/ 8 w 76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27"/>
                    <a:gd name="T17" fmla="*/ 76 w 76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27">
                      <a:moveTo>
                        <a:pt x="8" y="127"/>
                      </a:moveTo>
                      <a:lnTo>
                        <a:pt x="76" y="98"/>
                      </a:lnTo>
                      <a:lnTo>
                        <a:pt x="72" y="0"/>
                      </a:lnTo>
                      <a:lnTo>
                        <a:pt x="0" y="25"/>
                      </a:lnTo>
                      <a:lnTo>
                        <a:pt x="8" y="127"/>
                      </a:lnTo>
                      <a:close/>
                    </a:path>
                  </a:pathLst>
                </a:custGeom>
                <a:solidFill>
                  <a:srgbClr val="BFC7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77" name="Oval 2033"/>
                <p:cNvSpPr>
                  <a:spLocks noChangeArrowheads="1"/>
                </p:cNvSpPr>
                <p:nvPr/>
              </p:nvSpPr>
              <p:spPr bwMode="auto">
                <a:xfrm rot="224258">
                  <a:off x="2920" y="2021"/>
                  <a:ext cx="46" cy="53"/>
                </a:xfrm>
                <a:prstGeom prst="ellipse">
                  <a:avLst/>
                </a:prstGeom>
                <a:solidFill>
                  <a:srgbClr val="98A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" pitchFamily="2" charset="2"/>
                    <a:buNone/>
                    <a:defRPr/>
                  </a:pPr>
                  <a:endParaRPr lang="de-DE" sz="10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819" name="Freeform 2034"/>
                <p:cNvSpPr>
                  <a:spLocks/>
                </p:cNvSpPr>
                <p:nvPr/>
              </p:nvSpPr>
              <p:spPr bwMode="auto">
                <a:xfrm>
                  <a:off x="2851" y="2000"/>
                  <a:ext cx="65" cy="126"/>
                </a:xfrm>
                <a:custGeom>
                  <a:avLst/>
                  <a:gdLst>
                    <a:gd name="T0" fmla="*/ 9 w 65"/>
                    <a:gd name="T1" fmla="*/ 106 h 126"/>
                    <a:gd name="T2" fmla="*/ 65 w 65"/>
                    <a:gd name="T3" fmla="*/ 126 h 126"/>
                    <a:gd name="T4" fmla="*/ 55 w 65"/>
                    <a:gd name="T5" fmla="*/ 19 h 126"/>
                    <a:gd name="T6" fmla="*/ 0 w 65"/>
                    <a:gd name="T7" fmla="*/ 0 h 126"/>
                    <a:gd name="T8" fmla="*/ 9 w 65"/>
                    <a:gd name="T9" fmla="*/ 106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26"/>
                    <a:gd name="T17" fmla="*/ 65 w 65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26">
                      <a:moveTo>
                        <a:pt x="9" y="106"/>
                      </a:moveTo>
                      <a:lnTo>
                        <a:pt x="65" y="126"/>
                      </a:lnTo>
                      <a:lnTo>
                        <a:pt x="55" y="19"/>
                      </a:lnTo>
                      <a:lnTo>
                        <a:pt x="0" y="0"/>
                      </a:lnTo>
                      <a:lnTo>
                        <a:pt x="9" y="106"/>
                      </a:lnTo>
                      <a:close/>
                    </a:path>
                  </a:pathLst>
                </a:custGeom>
                <a:solidFill>
                  <a:srgbClr val="D4D0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20" name="Freeform 2035"/>
                <p:cNvSpPr>
                  <a:spLocks/>
                </p:cNvSpPr>
                <p:nvPr/>
              </p:nvSpPr>
              <p:spPr bwMode="auto">
                <a:xfrm>
                  <a:off x="2846" y="1980"/>
                  <a:ext cx="132" cy="40"/>
                </a:xfrm>
                <a:custGeom>
                  <a:avLst/>
                  <a:gdLst>
                    <a:gd name="T0" fmla="*/ 0 w 132"/>
                    <a:gd name="T1" fmla="*/ 22 h 40"/>
                    <a:gd name="T2" fmla="*/ 60 w 132"/>
                    <a:gd name="T3" fmla="*/ 40 h 40"/>
                    <a:gd name="T4" fmla="*/ 132 w 132"/>
                    <a:gd name="T5" fmla="*/ 17 h 40"/>
                    <a:gd name="T6" fmla="*/ 72 w 132"/>
                    <a:gd name="T7" fmla="*/ 0 h 40"/>
                    <a:gd name="T8" fmla="*/ 0 w 132"/>
                    <a:gd name="T9" fmla="*/ 2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40"/>
                    <a:gd name="T17" fmla="*/ 132 w 1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40">
                      <a:moveTo>
                        <a:pt x="0" y="22"/>
                      </a:moveTo>
                      <a:lnTo>
                        <a:pt x="60" y="40"/>
                      </a:lnTo>
                      <a:lnTo>
                        <a:pt x="132" y="17"/>
                      </a:lnTo>
                      <a:lnTo>
                        <a:pt x="7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6E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624" name="Freeform 2036"/>
            <p:cNvSpPr>
              <a:spLocks/>
            </p:cNvSpPr>
            <p:nvPr/>
          </p:nvSpPr>
          <p:spPr bwMode="gray">
            <a:xfrm>
              <a:off x="2664" y="1808"/>
              <a:ext cx="606" cy="308"/>
            </a:xfrm>
            <a:custGeom>
              <a:avLst/>
              <a:gdLst>
                <a:gd name="T0" fmla="*/ 0 w 606"/>
                <a:gd name="T1" fmla="*/ 284 h 308"/>
                <a:gd name="T2" fmla="*/ 536 w 606"/>
                <a:gd name="T3" fmla="*/ 0 h 308"/>
                <a:gd name="T4" fmla="*/ 606 w 606"/>
                <a:gd name="T5" fmla="*/ 24 h 308"/>
                <a:gd name="T6" fmla="*/ 78 w 606"/>
                <a:gd name="T7" fmla="*/ 308 h 308"/>
                <a:gd name="T8" fmla="*/ 0 w 606"/>
                <a:gd name="T9" fmla="*/ 284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308"/>
                <a:gd name="T17" fmla="*/ 606 w 60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308">
                  <a:moveTo>
                    <a:pt x="0" y="284"/>
                  </a:moveTo>
                  <a:cubicBezTo>
                    <a:pt x="98" y="228"/>
                    <a:pt x="428" y="54"/>
                    <a:pt x="536" y="0"/>
                  </a:cubicBezTo>
                  <a:cubicBezTo>
                    <a:pt x="568" y="6"/>
                    <a:pt x="573" y="10"/>
                    <a:pt x="606" y="24"/>
                  </a:cubicBezTo>
                  <a:cubicBezTo>
                    <a:pt x="338" y="170"/>
                    <a:pt x="192" y="248"/>
                    <a:pt x="78" y="308"/>
                  </a:cubicBezTo>
                  <a:cubicBezTo>
                    <a:pt x="44" y="296"/>
                    <a:pt x="16" y="289"/>
                    <a:pt x="0" y="284"/>
                  </a:cubicBezTo>
                  <a:close/>
                </a:path>
              </a:pathLst>
            </a:custGeom>
            <a:solidFill>
              <a:srgbClr val="AFAFA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grpSp>
          <p:nvGrpSpPr>
            <p:cNvPr id="103592" name="Group 2037"/>
            <p:cNvGrpSpPr>
              <a:grpSpLocks/>
            </p:cNvGrpSpPr>
            <p:nvPr/>
          </p:nvGrpSpPr>
          <p:grpSpPr bwMode="auto">
            <a:xfrm>
              <a:off x="2977" y="1785"/>
              <a:ext cx="274" cy="162"/>
              <a:chOff x="2663" y="2485"/>
              <a:chExt cx="282" cy="167"/>
            </a:xfrm>
          </p:grpSpPr>
          <p:sp>
            <p:nvSpPr>
              <p:cNvPr id="14738" name="Line 2038"/>
              <p:cNvSpPr>
                <a:spLocks noChangeShapeType="1"/>
              </p:cNvSpPr>
              <p:nvPr/>
            </p:nvSpPr>
            <p:spPr bwMode="gray">
              <a:xfrm>
                <a:off x="2880" y="2509"/>
                <a:ext cx="65" cy="2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03593" name="Group 2039"/>
              <p:cNvGrpSpPr>
                <a:grpSpLocks/>
              </p:cNvGrpSpPr>
              <p:nvPr/>
            </p:nvGrpSpPr>
            <p:grpSpPr bwMode="auto">
              <a:xfrm>
                <a:off x="2864" y="2485"/>
                <a:ext cx="48" cy="45"/>
                <a:chOff x="3132" y="2000"/>
                <a:chExt cx="190" cy="178"/>
              </a:xfrm>
            </p:grpSpPr>
            <p:sp>
              <p:nvSpPr>
                <p:cNvPr id="14805" name="Freeform 204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6" name="Freeform 204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7" name="Freeform 204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8" name="Freeform 204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4" name="Group 2044"/>
              <p:cNvGrpSpPr>
                <a:grpSpLocks/>
              </p:cNvGrpSpPr>
              <p:nvPr/>
            </p:nvGrpSpPr>
            <p:grpSpPr bwMode="auto">
              <a:xfrm>
                <a:off x="2894" y="2495"/>
                <a:ext cx="48" cy="45"/>
                <a:chOff x="3132" y="2000"/>
                <a:chExt cx="190" cy="178"/>
              </a:xfrm>
            </p:grpSpPr>
            <p:sp>
              <p:nvSpPr>
                <p:cNvPr id="14801" name="Freeform 204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2" name="Freeform 204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3" name="Freeform 204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4" name="Freeform 204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5" name="Group 2049"/>
              <p:cNvGrpSpPr>
                <a:grpSpLocks/>
              </p:cNvGrpSpPr>
              <p:nvPr/>
            </p:nvGrpSpPr>
            <p:grpSpPr bwMode="auto">
              <a:xfrm>
                <a:off x="2832" y="2499"/>
                <a:ext cx="52" cy="49"/>
                <a:chOff x="3132" y="2000"/>
                <a:chExt cx="190" cy="178"/>
              </a:xfrm>
            </p:grpSpPr>
            <p:sp>
              <p:nvSpPr>
                <p:cNvPr id="14797" name="Freeform 205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8" name="Freeform 205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9" name="Freeform 205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00" name="Freeform 205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6" name="Group 2054"/>
              <p:cNvGrpSpPr>
                <a:grpSpLocks/>
              </p:cNvGrpSpPr>
              <p:nvPr/>
            </p:nvGrpSpPr>
            <p:grpSpPr bwMode="auto">
              <a:xfrm>
                <a:off x="2862" y="2509"/>
                <a:ext cx="52" cy="49"/>
                <a:chOff x="3132" y="2000"/>
                <a:chExt cx="190" cy="178"/>
              </a:xfrm>
            </p:grpSpPr>
            <p:sp>
              <p:nvSpPr>
                <p:cNvPr id="14793" name="Freeform 205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4" name="Freeform 205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5" name="Freeform 205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6" name="Freeform 205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8" name="Group 2059"/>
              <p:cNvGrpSpPr>
                <a:grpSpLocks/>
              </p:cNvGrpSpPr>
              <p:nvPr/>
            </p:nvGrpSpPr>
            <p:grpSpPr bwMode="auto">
              <a:xfrm>
                <a:off x="2804" y="2517"/>
                <a:ext cx="54" cy="51"/>
                <a:chOff x="3132" y="2000"/>
                <a:chExt cx="190" cy="178"/>
              </a:xfrm>
            </p:grpSpPr>
            <p:sp>
              <p:nvSpPr>
                <p:cNvPr id="14789" name="Freeform 206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0" name="Freeform 206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1" name="Freeform 206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2" name="Freeform 206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599" name="Group 2064"/>
              <p:cNvGrpSpPr>
                <a:grpSpLocks/>
              </p:cNvGrpSpPr>
              <p:nvPr/>
            </p:nvGrpSpPr>
            <p:grpSpPr bwMode="auto">
              <a:xfrm>
                <a:off x="2834" y="2527"/>
                <a:ext cx="54" cy="51"/>
                <a:chOff x="3132" y="2000"/>
                <a:chExt cx="190" cy="178"/>
              </a:xfrm>
            </p:grpSpPr>
            <p:sp>
              <p:nvSpPr>
                <p:cNvPr id="14785" name="Freeform 206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6" name="Freeform 206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7" name="Freeform 206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8" name="Freeform 206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0" name="Group 2069"/>
              <p:cNvGrpSpPr>
                <a:grpSpLocks/>
              </p:cNvGrpSpPr>
              <p:nvPr/>
            </p:nvGrpSpPr>
            <p:grpSpPr bwMode="auto">
              <a:xfrm>
                <a:off x="2764" y="2534"/>
                <a:ext cx="58" cy="52"/>
                <a:chOff x="3132" y="2000"/>
                <a:chExt cx="190" cy="178"/>
              </a:xfrm>
            </p:grpSpPr>
            <p:sp>
              <p:nvSpPr>
                <p:cNvPr id="14781" name="Freeform 207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2" name="Freeform 207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3" name="Freeform 207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4" name="Freeform 207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1" name="Group 2074"/>
              <p:cNvGrpSpPr>
                <a:grpSpLocks/>
              </p:cNvGrpSpPr>
              <p:nvPr/>
            </p:nvGrpSpPr>
            <p:grpSpPr bwMode="auto">
              <a:xfrm>
                <a:off x="2794" y="2544"/>
                <a:ext cx="58" cy="52"/>
                <a:chOff x="3132" y="2000"/>
                <a:chExt cx="190" cy="178"/>
              </a:xfrm>
            </p:grpSpPr>
            <p:sp>
              <p:nvSpPr>
                <p:cNvPr id="14777" name="Freeform 207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8" name="Freeform 207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9" name="Freeform 207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80" name="Freeform 207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2" name="Group 2079"/>
              <p:cNvGrpSpPr>
                <a:grpSpLocks/>
              </p:cNvGrpSpPr>
              <p:nvPr/>
            </p:nvGrpSpPr>
            <p:grpSpPr bwMode="auto">
              <a:xfrm>
                <a:off x="2730" y="2554"/>
                <a:ext cx="62" cy="52"/>
                <a:chOff x="3132" y="2000"/>
                <a:chExt cx="190" cy="178"/>
              </a:xfrm>
            </p:grpSpPr>
            <p:sp>
              <p:nvSpPr>
                <p:cNvPr id="14773" name="Freeform 208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4" name="Freeform 208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5" name="Freeform 208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6" name="Freeform 208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3" name="Group 2084"/>
              <p:cNvGrpSpPr>
                <a:grpSpLocks/>
              </p:cNvGrpSpPr>
              <p:nvPr/>
            </p:nvGrpSpPr>
            <p:grpSpPr bwMode="auto">
              <a:xfrm>
                <a:off x="2760" y="2564"/>
                <a:ext cx="62" cy="52"/>
                <a:chOff x="3132" y="2000"/>
                <a:chExt cx="190" cy="178"/>
              </a:xfrm>
            </p:grpSpPr>
            <p:sp>
              <p:nvSpPr>
                <p:cNvPr id="14769" name="Freeform 208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0" name="Freeform 208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1" name="Freeform 208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72" name="Freeform 208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4" name="Group 2089"/>
              <p:cNvGrpSpPr>
                <a:grpSpLocks/>
              </p:cNvGrpSpPr>
              <p:nvPr/>
            </p:nvGrpSpPr>
            <p:grpSpPr bwMode="auto">
              <a:xfrm>
                <a:off x="2700" y="2572"/>
                <a:ext cx="62" cy="52"/>
                <a:chOff x="3132" y="2000"/>
                <a:chExt cx="190" cy="178"/>
              </a:xfrm>
            </p:grpSpPr>
            <p:sp>
              <p:nvSpPr>
                <p:cNvPr id="14765" name="Freeform 209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6" name="Freeform 209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7" name="Freeform 209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8" name="Freeform 209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5" name="Group 2094"/>
              <p:cNvGrpSpPr>
                <a:grpSpLocks/>
              </p:cNvGrpSpPr>
              <p:nvPr/>
            </p:nvGrpSpPr>
            <p:grpSpPr bwMode="auto">
              <a:xfrm>
                <a:off x="2730" y="2582"/>
                <a:ext cx="62" cy="52"/>
                <a:chOff x="3132" y="2000"/>
                <a:chExt cx="190" cy="178"/>
              </a:xfrm>
            </p:grpSpPr>
            <p:sp>
              <p:nvSpPr>
                <p:cNvPr id="14761" name="Freeform 209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2" name="Freeform 209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3" name="Freeform 209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4" name="Freeform 209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6" name="Group 2099"/>
              <p:cNvGrpSpPr>
                <a:grpSpLocks/>
              </p:cNvGrpSpPr>
              <p:nvPr/>
            </p:nvGrpSpPr>
            <p:grpSpPr bwMode="auto">
              <a:xfrm>
                <a:off x="2663" y="2586"/>
                <a:ext cx="67" cy="56"/>
                <a:chOff x="3132" y="2000"/>
                <a:chExt cx="190" cy="178"/>
              </a:xfrm>
            </p:grpSpPr>
            <p:sp>
              <p:nvSpPr>
                <p:cNvPr id="14757" name="Freeform 2100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58" name="Freeform 2101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59" name="Freeform 2102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60" name="Freeform 2103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07" name="Group 2104"/>
              <p:cNvGrpSpPr>
                <a:grpSpLocks/>
              </p:cNvGrpSpPr>
              <p:nvPr/>
            </p:nvGrpSpPr>
            <p:grpSpPr bwMode="auto">
              <a:xfrm>
                <a:off x="2693" y="2596"/>
                <a:ext cx="67" cy="56"/>
                <a:chOff x="3132" y="2000"/>
                <a:chExt cx="190" cy="178"/>
              </a:xfrm>
            </p:grpSpPr>
            <p:sp>
              <p:nvSpPr>
                <p:cNvPr id="14753" name="Freeform 2105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54" name="Freeform 2106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55" name="Freeform 2107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56" name="Freeform 2108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3608" name="Group 2109"/>
            <p:cNvGrpSpPr>
              <a:grpSpLocks/>
            </p:cNvGrpSpPr>
            <p:nvPr/>
          </p:nvGrpSpPr>
          <p:grpSpPr bwMode="auto">
            <a:xfrm>
              <a:off x="2747" y="1901"/>
              <a:ext cx="292" cy="173"/>
              <a:chOff x="2663" y="2485"/>
              <a:chExt cx="282" cy="167"/>
            </a:xfrm>
          </p:grpSpPr>
          <p:sp>
            <p:nvSpPr>
              <p:cNvPr id="14667" name="Line 2110"/>
              <p:cNvSpPr>
                <a:spLocks noChangeShapeType="1"/>
              </p:cNvSpPr>
              <p:nvPr/>
            </p:nvSpPr>
            <p:spPr bwMode="gray">
              <a:xfrm>
                <a:off x="2880" y="2509"/>
                <a:ext cx="65" cy="2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US" dirty="0"/>
              </a:p>
            </p:txBody>
          </p:sp>
          <p:grpSp>
            <p:nvGrpSpPr>
              <p:cNvPr id="103609" name="Group 2111"/>
              <p:cNvGrpSpPr>
                <a:grpSpLocks/>
              </p:cNvGrpSpPr>
              <p:nvPr/>
            </p:nvGrpSpPr>
            <p:grpSpPr bwMode="auto">
              <a:xfrm>
                <a:off x="2864" y="2485"/>
                <a:ext cx="48" cy="45"/>
                <a:chOff x="3132" y="2000"/>
                <a:chExt cx="190" cy="178"/>
              </a:xfrm>
            </p:grpSpPr>
            <p:sp>
              <p:nvSpPr>
                <p:cNvPr id="14734" name="Freeform 211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35" name="Freeform 211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36" name="Freeform 211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37" name="Freeform 211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0" name="Group 2116"/>
              <p:cNvGrpSpPr>
                <a:grpSpLocks/>
              </p:cNvGrpSpPr>
              <p:nvPr/>
            </p:nvGrpSpPr>
            <p:grpSpPr bwMode="auto">
              <a:xfrm>
                <a:off x="2894" y="2495"/>
                <a:ext cx="48" cy="45"/>
                <a:chOff x="3132" y="2000"/>
                <a:chExt cx="190" cy="178"/>
              </a:xfrm>
            </p:grpSpPr>
            <p:sp>
              <p:nvSpPr>
                <p:cNvPr id="14730" name="Freeform 211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31" name="Freeform 211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32" name="Freeform 211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33" name="Freeform 212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1" name="Group 2121"/>
              <p:cNvGrpSpPr>
                <a:grpSpLocks/>
              </p:cNvGrpSpPr>
              <p:nvPr/>
            </p:nvGrpSpPr>
            <p:grpSpPr bwMode="auto">
              <a:xfrm>
                <a:off x="2832" y="2499"/>
                <a:ext cx="52" cy="49"/>
                <a:chOff x="3132" y="2000"/>
                <a:chExt cx="190" cy="178"/>
              </a:xfrm>
            </p:grpSpPr>
            <p:sp>
              <p:nvSpPr>
                <p:cNvPr id="14726" name="Freeform 212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7" name="Freeform 212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8" name="Freeform 212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9" name="Freeform 212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2" name="Group 2126"/>
              <p:cNvGrpSpPr>
                <a:grpSpLocks/>
              </p:cNvGrpSpPr>
              <p:nvPr/>
            </p:nvGrpSpPr>
            <p:grpSpPr bwMode="auto">
              <a:xfrm>
                <a:off x="2862" y="2509"/>
                <a:ext cx="52" cy="49"/>
                <a:chOff x="3132" y="2000"/>
                <a:chExt cx="190" cy="178"/>
              </a:xfrm>
            </p:grpSpPr>
            <p:sp>
              <p:nvSpPr>
                <p:cNvPr id="14722" name="Freeform 212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3" name="Freeform 212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4" name="Freeform 212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5" name="Freeform 213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3" name="Group 2131"/>
              <p:cNvGrpSpPr>
                <a:grpSpLocks/>
              </p:cNvGrpSpPr>
              <p:nvPr/>
            </p:nvGrpSpPr>
            <p:grpSpPr bwMode="auto">
              <a:xfrm>
                <a:off x="2804" y="2517"/>
                <a:ext cx="54" cy="51"/>
                <a:chOff x="3132" y="2000"/>
                <a:chExt cx="190" cy="178"/>
              </a:xfrm>
            </p:grpSpPr>
            <p:sp>
              <p:nvSpPr>
                <p:cNvPr id="14718" name="Freeform 213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9" name="Freeform 213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0" name="Freeform 213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21" name="Freeform 213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4" name="Group 2136"/>
              <p:cNvGrpSpPr>
                <a:grpSpLocks/>
              </p:cNvGrpSpPr>
              <p:nvPr/>
            </p:nvGrpSpPr>
            <p:grpSpPr bwMode="auto">
              <a:xfrm>
                <a:off x="2834" y="2527"/>
                <a:ext cx="54" cy="51"/>
                <a:chOff x="3132" y="2000"/>
                <a:chExt cx="190" cy="178"/>
              </a:xfrm>
            </p:grpSpPr>
            <p:sp>
              <p:nvSpPr>
                <p:cNvPr id="14714" name="Freeform 213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5" name="Freeform 213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6" name="Freeform 213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7" name="Freeform 214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5" name="Group 2141"/>
              <p:cNvGrpSpPr>
                <a:grpSpLocks/>
              </p:cNvGrpSpPr>
              <p:nvPr/>
            </p:nvGrpSpPr>
            <p:grpSpPr bwMode="auto">
              <a:xfrm>
                <a:off x="2764" y="2534"/>
                <a:ext cx="58" cy="52"/>
                <a:chOff x="3132" y="2000"/>
                <a:chExt cx="190" cy="178"/>
              </a:xfrm>
            </p:grpSpPr>
            <p:sp>
              <p:nvSpPr>
                <p:cNvPr id="14710" name="Freeform 214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1" name="Freeform 214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2" name="Freeform 214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3" name="Freeform 214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6" name="Group 2146"/>
              <p:cNvGrpSpPr>
                <a:grpSpLocks/>
              </p:cNvGrpSpPr>
              <p:nvPr/>
            </p:nvGrpSpPr>
            <p:grpSpPr bwMode="auto">
              <a:xfrm>
                <a:off x="2794" y="2544"/>
                <a:ext cx="58" cy="52"/>
                <a:chOff x="3132" y="2000"/>
                <a:chExt cx="190" cy="178"/>
              </a:xfrm>
            </p:grpSpPr>
            <p:sp>
              <p:nvSpPr>
                <p:cNvPr id="14706" name="Freeform 214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7" name="Freeform 214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8" name="Freeform 214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9" name="Freeform 215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7" name="Group 2151"/>
              <p:cNvGrpSpPr>
                <a:grpSpLocks/>
              </p:cNvGrpSpPr>
              <p:nvPr/>
            </p:nvGrpSpPr>
            <p:grpSpPr bwMode="auto">
              <a:xfrm>
                <a:off x="2730" y="2554"/>
                <a:ext cx="62" cy="52"/>
                <a:chOff x="3132" y="2000"/>
                <a:chExt cx="190" cy="178"/>
              </a:xfrm>
            </p:grpSpPr>
            <p:sp>
              <p:nvSpPr>
                <p:cNvPr id="14702" name="Freeform 215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3" name="Freeform 215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4" name="Freeform 215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5" name="Freeform 215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8" name="Group 2156"/>
              <p:cNvGrpSpPr>
                <a:grpSpLocks/>
              </p:cNvGrpSpPr>
              <p:nvPr/>
            </p:nvGrpSpPr>
            <p:grpSpPr bwMode="auto">
              <a:xfrm>
                <a:off x="2760" y="2564"/>
                <a:ext cx="62" cy="52"/>
                <a:chOff x="3132" y="2000"/>
                <a:chExt cx="190" cy="178"/>
              </a:xfrm>
            </p:grpSpPr>
            <p:sp>
              <p:nvSpPr>
                <p:cNvPr id="14698" name="Freeform 215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9" name="Freeform 215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0" name="Freeform 215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1" name="Freeform 216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19" name="Group 2161"/>
              <p:cNvGrpSpPr>
                <a:grpSpLocks/>
              </p:cNvGrpSpPr>
              <p:nvPr/>
            </p:nvGrpSpPr>
            <p:grpSpPr bwMode="auto">
              <a:xfrm>
                <a:off x="2700" y="2572"/>
                <a:ext cx="62" cy="52"/>
                <a:chOff x="3132" y="2000"/>
                <a:chExt cx="190" cy="178"/>
              </a:xfrm>
            </p:grpSpPr>
            <p:sp>
              <p:nvSpPr>
                <p:cNvPr id="14694" name="Freeform 216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5" name="Freeform 216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6" name="Freeform 216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7" name="Freeform 216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20" name="Group 2166"/>
              <p:cNvGrpSpPr>
                <a:grpSpLocks/>
              </p:cNvGrpSpPr>
              <p:nvPr/>
            </p:nvGrpSpPr>
            <p:grpSpPr bwMode="auto">
              <a:xfrm>
                <a:off x="2730" y="2582"/>
                <a:ext cx="62" cy="52"/>
                <a:chOff x="3132" y="2000"/>
                <a:chExt cx="190" cy="178"/>
              </a:xfrm>
            </p:grpSpPr>
            <p:sp>
              <p:nvSpPr>
                <p:cNvPr id="14690" name="Freeform 216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1" name="Freeform 216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2" name="Freeform 216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3" name="Freeform 217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21" name="Group 2171"/>
              <p:cNvGrpSpPr>
                <a:grpSpLocks/>
              </p:cNvGrpSpPr>
              <p:nvPr/>
            </p:nvGrpSpPr>
            <p:grpSpPr bwMode="auto">
              <a:xfrm>
                <a:off x="2663" y="2586"/>
                <a:ext cx="67" cy="56"/>
                <a:chOff x="3132" y="2000"/>
                <a:chExt cx="190" cy="178"/>
              </a:xfrm>
            </p:grpSpPr>
            <p:sp>
              <p:nvSpPr>
                <p:cNvPr id="14686" name="Freeform 2172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87" name="Freeform 2173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88" name="Freeform 2174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89" name="Freeform 2175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3622" name="Group 2176"/>
              <p:cNvGrpSpPr>
                <a:grpSpLocks/>
              </p:cNvGrpSpPr>
              <p:nvPr/>
            </p:nvGrpSpPr>
            <p:grpSpPr bwMode="auto">
              <a:xfrm>
                <a:off x="2693" y="2596"/>
                <a:ext cx="67" cy="56"/>
                <a:chOff x="3132" y="2000"/>
                <a:chExt cx="190" cy="178"/>
              </a:xfrm>
            </p:grpSpPr>
            <p:sp>
              <p:nvSpPr>
                <p:cNvPr id="14682" name="Freeform 2177"/>
                <p:cNvSpPr>
                  <a:spLocks/>
                </p:cNvSpPr>
                <p:nvPr/>
              </p:nvSpPr>
              <p:spPr bwMode="auto">
                <a:xfrm>
                  <a:off x="3228" y="2018"/>
                  <a:ext cx="94" cy="160"/>
                </a:xfrm>
                <a:custGeom>
                  <a:avLst/>
                  <a:gdLst>
                    <a:gd name="T0" fmla="*/ 4 w 94"/>
                    <a:gd name="T1" fmla="*/ 160 h 160"/>
                    <a:gd name="T2" fmla="*/ 94 w 94"/>
                    <a:gd name="T3" fmla="*/ 110 h 160"/>
                    <a:gd name="T4" fmla="*/ 92 w 94"/>
                    <a:gd name="T5" fmla="*/ 0 h 160"/>
                    <a:gd name="T6" fmla="*/ 0 w 94"/>
                    <a:gd name="T7" fmla="*/ 42 h 160"/>
                    <a:gd name="T8" fmla="*/ 4 w 94"/>
                    <a:gd name="T9" fmla="*/ 160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0"/>
                    <a:gd name="T17" fmla="*/ 94 w 94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0">
                      <a:moveTo>
                        <a:pt x="4" y="160"/>
                      </a:moveTo>
                      <a:lnTo>
                        <a:pt x="94" y="110"/>
                      </a:lnTo>
                      <a:lnTo>
                        <a:pt x="92" y="0"/>
                      </a:lnTo>
                      <a:lnTo>
                        <a:pt x="0" y="42"/>
                      </a:lnTo>
                      <a:lnTo>
                        <a:pt x="4" y="160"/>
                      </a:lnTo>
                      <a:close/>
                    </a:path>
                  </a:pathLst>
                </a:custGeom>
                <a:solidFill>
                  <a:srgbClr val="D5B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83" name="Freeform 2178"/>
                <p:cNvSpPr>
                  <a:spLocks/>
                </p:cNvSpPr>
                <p:nvPr/>
              </p:nvSpPr>
              <p:spPr bwMode="auto">
                <a:xfrm>
                  <a:off x="3132" y="2030"/>
                  <a:ext cx="102" cy="148"/>
                </a:xfrm>
                <a:custGeom>
                  <a:avLst/>
                  <a:gdLst>
                    <a:gd name="T0" fmla="*/ 6 w 102"/>
                    <a:gd name="T1" fmla="*/ 116 h 148"/>
                    <a:gd name="T2" fmla="*/ 102 w 102"/>
                    <a:gd name="T3" fmla="*/ 148 h 148"/>
                    <a:gd name="T4" fmla="*/ 96 w 102"/>
                    <a:gd name="T5" fmla="*/ 30 h 148"/>
                    <a:gd name="T6" fmla="*/ 0 w 102"/>
                    <a:gd name="T7" fmla="*/ 0 h 148"/>
                    <a:gd name="T8" fmla="*/ 6 w 102"/>
                    <a:gd name="T9" fmla="*/ 116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48"/>
                    <a:gd name="T17" fmla="*/ 102 w 102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48">
                      <a:moveTo>
                        <a:pt x="6" y="116"/>
                      </a:moveTo>
                      <a:lnTo>
                        <a:pt x="102" y="148"/>
                      </a:lnTo>
                      <a:lnTo>
                        <a:pt x="96" y="30"/>
                      </a:lnTo>
                      <a:lnTo>
                        <a:pt x="0" y="0"/>
                      </a:lnTo>
                      <a:lnTo>
                        <a:pt x="6" y="116"/>
                      </a:lnTo>
                      <a:close/>
                    </a:path>
                  </a:pathLst>
                </a:custGeom>
                <a:solidFill>
                  <a:srgbClr val="CBB0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84" name="Freeform 2179"/>
                <p:cNvSpPr>
                  <a:spLocks/>
                </p:cNvSpPr>
                <p:nvPr/>
              </p:nvSpPr>
              <p:spPr bwMode="auto">
                <a:xfrm>
                  <a:off x="3132" y="2000"/>
                  <a:ext cx="186" cy="60"/>
                </a:xfrm>
                <a:custGeom>
                  <a:avLst/>
                  <a:gdLst>
                    <a:gd name="T0" fmla="*/ 0 w 186"/>
                    <a:gd name="T1" fmla="*/ 30 h 60"/>
                    <a:gd name="T2" fmla="*/ 96 w 186"/>
                    <a:gd name="T3" fmla="*/ 60 h 60"/>
                    <a:gd name="T4" fmla="*/ 186 w 186"/>
                    <a:gd name="T5" fmla="*/ 22 h 60"/>
                    <a:gd name="T6" fmla="*/ 86 w 186"/>
                    <a:gd name="T7" fmla="*/ 0 h 60"/>
                    <a:gd name="T8" fmla="*/ 0 w 186"/>
                    <a:gd name="T9" fmla="*/ 3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60"/>
                    <a:gd name="T17" fmla="*/ 186 w 186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60">
                      <a:moveTo>
                        <a:pt x="0" y="30"/>
                      </a:moveTo>
                      <a:lnTo>
                        <a:pt x="96" y="60"/>
                      </a:lnTo>
                      <a:lnTo>
                        <a:pt x="186" y="22"/>
                      </a:lnTo>
                      <a:lnTo>
                        <a:pt x="8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4D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85" name="Freeform 2180"/>
                <p:cNvSpPr>
                  <a:spLocks/>
                </p:cNvSpPr>
                <p:nvPr/>
              </p:nvSpPr>
              <p:spPr bwMode="auto">
                <a:xfrm>
                  <a:off x="3250" y="2058"/>
                  <a:ext cx="50" cy="38"/>
                </a:xfrm>
                <a:custGeom>
                  <a:avLst/>
                  <a:gdLst>
                    <a:gd name="T0" fmla="*/ 2 w 50"/>
                    <a:gd name="T1" fmla="*/ 38 h 38"/>
                    <a:gd name="T2" fmla="*/ 50 w 50"/>
                    <a:gd name="T3" fmla="*/ 16 h 38"/>
                    <a:gd name="T4" fmla="*/ 50 w 50"/>
                    <a:gd name="T5" fmla="*/ 0 h 38"/>
                    <a:gd name="T6" fmla="*/ 0 w 50"/>
                    <a:gd name="T7" fmla="*/ 18 h 38"/>
                    <a:gd name="T8" fmla="*/ 2 w 50"/>
                    <a:gd name="T9" fmla="*/ 3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2" y="38"/>
                      </a:moveTo>
                      <a:lnTo>
                        <a:pt x="50" y="16"/>
                      </a:ln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3623" name="Group 2181"/>
            <p:cNvGrpSpPr>
              <a:grpSpLocks/>
            </p:cNvGrpSpPr>
            <p:nvPr/>
          </p:nvGrpSpPr>
          <p:grpSpPr bwMode="auto">
            <a:xfrm>
              <a:off x="3285" y="1998"/>
              <a:ext cx="61" cy="66"/>
              <a:chOff x="2846" y="1980"/>
              <a:chExt cx="136" cy="146"/>
            </a:xfrm>
          </p:grpSpPr>
          <p:sp>
            <p:nvSpPr>
              <p:cNvPr id="14663" name="Freeform 2182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23" name="Oval 2183"/>
              <p:cNvSpPr>
                <a:spLocks noChangeArrowheads="1"/>
              </p:cNvSpPr>
              <p:nvPr/>
            </p:nvSpPr>
            <p:spPr bwMode="auto">
              <a:xfrm rot="224258">
                <a:off x="2925" y="2032"/>
                <a:ext cx="47" cy="55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65" name="Freeform 2184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66" name="Freeform 2185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27" name="Group 2186"/>
            <p:cNvGrpSpPr>
              <a:grpSpLocks/>
            </p:cNvGrpSpPr>
            <p:nvPr/>
          </p:nvGrpSpPr>
          <p:grpSpPr bwMode="auto">
            <a:xfrm>
              <a:off x="3317" y="2004"/>
              <a:ext cx="61" cy="66"/>
              <a:chOff x="2846" y="1980"/>
              <a:chExt cx="136" cy="146"/>
            </a:xfrm>
          </p:grpSpPr>
          <p:sp>
            <p:nvSpPr>
              <p:cNvPr id="14659" name="Freeform 2187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BFC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19" name="Oval 2188"/>
              <p:cNvSpPr>
                <a:spLocks noChangeArrowheads="1"/>
              </p:cNvSpPr>
              <p:nvPr/>
            </p:nvSpPr>
            <p:spPr bwMode="auto">
              <a:xfrm rot="224258">
                <a:off x="2926" y="2031"/>
                <a:ext cx="43" cy="49"/>
              </a:xfrm>
              <a:prstGeom prst="ellipse">
                <a:avLst/>
              </a:prstGeom>
              <a:solidFill>
                <a:srgbClr val="98A5B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61" name="Freeform 2189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62" name="Freeform 2190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28" name="Group 2191"/>
            <p:cNvGrpSpPr>
              <a:grpSpLocks/>
            </p:cNvGrpSpPr>
            <p:nvPr/>
          </p:nvGrpSpPr>
          <p:grpSpPr bwMode="auto">
            <a:xfrm>
              <a:off x="3251" y="2016"/>
              <a:ext cx="61" cy="66"/>
              <a:chOff x="2846" y="1980"/>
              <a:chExt cx="136" cy="146"/>
            </a:xfrm>
          </p:grpSpPr>
          <p:sp>
            <p:nvSpPr>
              <p:cNvPr id="14655" name="Freeform 2192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15" name="Oval 2193"/>
              <p:cNvSpPr>
                <a:spLocks noChangeArrowheads="1"/>
              </p:cNvSpPr>
              <p:nvPr/>
            </p:nvSpPr>
            <p:spPr bwMode="auto">
              <a:xfrm rot="224258">
                <a:off x="2925" y="2031"/>
                <a:ext cx="43" cy="52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57" name="Freeform 2194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58" name="Freeform 2195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29" name="Group 2196"/>
            <p:cNvGrpSpPr>
              <a:grpSpLocks/>
            </p:cNvGrpSpPr>
            <p:nvPr/>
          </p:nvGrpSpPr>
          <p:grpSpPr bwMode="auto">
            <a:xfrm>
              <a:off x="3283" y="2022"/>
              <a:ext cx="61" cy="66"/>
              <a:chOff x="2846" y="1980"/>
              <a:chExt cx="136" cy="146"/>
            </a:xfrm>
          </p:grpSpPr>
          <p:sp>
            <p:nvSpPr>
              <p:cNvPr id="14651" name="Freeform 2197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BFC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11" name="Oval 2198"/>
              <p:cNvSpPr>
                <a:spLocks noChangeArrowheads="1"/>
              </p:cNvSpPr>
              <p:nvPr/>
            </p:nvSpPr>
            <p:spPr bwMode="auto">
              <a:xfrm rot="224258">
                <a:off x="2930" y="2027"/>
                <a:ext cx="43" cy="55"/>
              </a:xfrm>
              <a:prstGeom prst="ellipse">
                <a:avLst/>
              </a:prstGeom>
              <a:solidFill>
                <a:srgbClr val="98A5B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53" name="Freeform 2199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54" name="Freeform 2200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30" name="Group 2201"/>
            <p:cNvGrpSpPr>
              <a:grpSpLocks/>
            </p:cNvGrpSpPr>
            <p:nvPr/>
          </p:nvGrpSpPr>
          <p:grpSpPr bwMode="auto">
            <a:xfrm>
              <a:off x="3211" y="2032"/>
              <a:ext cx="67" cy="72"/>
              <a:chOff x="2846" y="1980"/>
              <a:chExt cx="136" cy="146"/>
            </a:xfrm>
          </p:grpSpPr>
          <p:sp>
            <p:nvSpPr>
              <p:cNvPr id="14647" name="Freeform 2202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07" name="Oval 2203"/>
              <p:cNvSpPr>
                <a:spLocks noChangeArrowheads="1"/>
              </p:cNvSpPr>
              <p:nvPr/>
            </p:nvSpPr>
            <p:spPr bwMode="auto">
              <a:xfrm rot="224258">
                <a:off x="2930" y="2031"/>
                <a:ext cx="46" cy="50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49" name="Freeform 2204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50" name="Freeform 2205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31" name="Group 2206"/>
            <p:cNvGrpSpPr>
              <a:grpSpLocks/>
            </p:cNvGrpSpPr>
            <p:nvPr/>
          </p:nvGrpSpPr>
          <p:grpSpPr bwMode="auto">
            <a:xfrm>
              <a:off x="3243" y="2038"/>
              <a:ext cx="67" cy="72"/>
              <a:chOff x="2846" y="1980"/>
              <a:chExt cx="136" cy="146"/>
            </a:xfrm>
          </p:grpSpPr>
          <p:sp>
            <p:nvSpPr>
              <p:cNvPr id="14643" name="Freeform 2207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BFC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03" name="Oval 2208"/>
              <p:cNvSpPr>
                <a:spLocks noChangeArrowheads="1"/>
              </p:cNvSpPr>
              <p:nvPr/>
            </p:nvSpPr>
            <p:spPr bwMode="auto">
              <a:xfrm rot="224258">
                <a:off x="2925" y="2030"/>
                <a:ext cx="49" cy="50"/>
              </a:xfrm>
              <a:prstGeom prst="ellipse">
                <a:avLst/>
              </a:prstGeom>
              <a:solidFill>
                <a:srgbClr val="98A5B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45" name="Freeform 2209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C2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46" name="Freeform 2210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39" name="Group 2211"/>
            <p:cNvGrpSpPr>
              <a:grpSpLocks/>
            </p:cNvGrpSpPr>
            <p:nvPr/>
          </p:nvGrpSpPr>
          <p:grpSpPr bwMode="auto">
            <a:xfrm>
              <a:off x="3173" y="2050"/>
              <a:ext cx="67" cy="72"/>
              <a:chOff x="2846" y="1980"/>
              <a:chExt cx="136" cy="146"/>
            </a:xfrm>
          </p:grpSpPr>
          <p:sp>
            <p:nvSpPr>
              <p:cNvPr id="14639" name="Freeform 2212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DCD9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899" name="Oval 2213"/>
              <p:cNvSpPr>
                <a:spLocks noChangeArrowheads="1"/>
              </p:cNvSpPr>
              <p:nvPr/>
            </p:nvSpPr>
            <p:spPr bwMode="auto">
              <a:xfrm rot="224258">
                <a:off x="2926" y="2031"/>
                <a:ext cx="46" cy="53"/>
              </a:xfrm>
              <a:prstGeom prst="ellipse">
                <a:avLst/>
              </a:prstGeom>
              <a:solidFill>
                <a:srgbClr val="ECE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41" name="Freeform 2214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D4D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42" name="Freeform 2215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40" name="Group 2216"/>
            <p:cNvGrpSpPr>
              <a:grpSpLocks/>
            </p:cNvGrpSpPr>
            <p:nvPr/>
          </p:nvGrpSpPr>
          <p:grpSpPr bwMode="auto">
            <a:xfrm>
              <a:off x="3205" y="2060"/>
              <a:ext cx="67" cy="72"/>
              <a:chOff x="2846" y="1980"/>
              <a:chExt cx="136" cy="146"/>
            </a:xfrm>
          </p:grpSpPr>
          <p:sp>
            <p:nvSpPr>
              <p:cNvPr id="14635" name="Freeform 2217"/>
              <p:cNvSpPr>
                <a:spLocks/>
              </p:cNvSpPr>
              <p:nvPr/>
            </p:nvSpPr>
            <p:spPr bwMode="auto">
              <a:xfrm>
                <a:off x="2906" y="1995"/>
                <a:ext cx="76" cy="127"/>
              </a:xfrm>
              <a:custGeom>
                <a:avLst/>
                <a:gdLst>
                  <a:gd name="T0" fmla="*/ 8 w 76"/>
                  <a:gd name="T1" fmla="*/ 127 h 127"/>
                  <a:gd name="T2" fmla="*/ 76 w 76"/>
                  <a:gd name="T3" fmla="*/ 98 h 127"/>
                  <a:gd name="T4" fmla="*/ 72 w 76"/>
                  <a:gd name="T5" fmla="*/ 0 h 127"/>
                  <a:gd name="T6" fmla="*/ 0 w 76"/>
                  <a:gd name="T7" fmla="*/ 25 h 127"/>
                  <a:gd name="T8" fmla="*/ 8 w 76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27"/>
                  <a:gd name="T17" fmla="*/ 76 w 7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27">
                    <a:moveTo>
                      <a:pt x="8" y="127"/>
                    </a:moveTo>
                    <a:lnTo>
                      <a:pt x="76" y="98"/>
                    </a:lnTo>
                    <a:lnTo>
                      <a:pt x="72" y="0"/>
                    </a:lnTo>
                    <a:lnTo>
                      <a:pt x="0" y="25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rgbClr val="BFC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895" name="Oval 2218"/>
              <p:cNvSpPr>
                <a:spLocks noChangeArrowheads="1"/>
              </p:cNvSpPr>
              <p:nvPr/>
            </p:nvSpPr>
            <p:spPr bwMode="auto">
              <a:xfrm rot="224258">
                <a:off x="2923" y="2030"/>
                <a:ext cx="46" cy="50"/>
              </a:xfrm>
              <a:prstGeom prst="ellipse">
                <a:avLst/>
              </a:prstGeom>
              <a:solidFill>
                <a:srgbClr val="98A5B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None/>
                  <a:defRPr/>
                </a:pPr>
                <a:endParaRPr lang="de-DE" sz="10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37" name="Freeform 2219"/>
              <p:cNvSpPr>
                <a:spLocks/>
              </p:cNvSpPr>
              <p:nvPr/>
            </p:nvSpPr>
            <p:spPr bwMode="auto">
              <a:xfrm>
                <a:off x="2851" y="2000"/>
                <a:ext cx="65" cy="126"/>
              </a:xfrm>
              <a:custGeom>
                <a:avLst/>
                <a:gdLst>
                  <a:gd name="T0" fmla="*/ 9 w 65"/>
                  <a:gd name="T1" fmla="*/ 106 h 126"/>
                  <a:gd name="T2" fmla="*/ 65 w 65"/>
                  <a:gd name="T3" fmla="*/ 126 h 126"/>
                  <a:gd name="T4" fmla="*/ 55 w 65"/>
                  <a:gd name="T5" fmla="*/ 19 h 126"/>
                  <a:gd name="T6" fmla="*/ 0 w 65"/>
                  <a:gd name="T7" fmla="*/ 0 h 126"/>
                  <a:gd name="T8" fmla="*/ 9 w 65"/>
                  <a:gd name="T9" fmla="*/ 10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6"/>
                  <a:gd name="T17" fmla="*/ 65 w 6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6">
                    <a:moveTo>
                      <a:pt x="9" y="106"/>
                    </a:moveTo>
                    <a:lnTo>
                      <a:pt x="65" y="126"/>
                    </a:lnTo>
                    <a:lnTo>
                      <a:pt x="55" y="19"/>
                    </a:lnTo>
                    <a:lnTo>
                      <a:pt x="0" y="0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D4D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38" name="Freeform 2220"/>
              <p:cNvSpPr>
                <a:spLocks/>
              </p:cNvSpPr>
              <p:nvPr/>
            </p:nvSpPr>
            <p:spPr bwMode="auto">
              <a:xfrm>
                <a:off x="2846" y="1980"/>
                <a:ext cx="132" cy="40"/>
              </a:xfrm>
              <a:custGeom>
                <a:avLst/>
                <a:gdLst>
                  <a:gd name="T0" fmla="*/ 0 w 132"/>
                  <a:gd name="T1" fmla="*/ 22 h 40"/>
                  <a:gd name="T2" fmla="*/ 60 w 132"/>
                  <a:gd name="T3" fmla="*/ 40 h 40"/>
                  <a:gd name="T4" fmla="*/ 132 w 132"/>
                  <a:gd name="T5" fmla="*/ 17 h 40"/>
                  <a:gd name="T6" fmla="*/ 72 w 132"/>
                  <a:gd name="T7" fmla="*/ 0 h 40"/>
                  <a:gd name="T8" fmla="*/ 0 w 132"/>
                  <a:gd name="T9" fmla="*/ 2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40"/>
                  <a:gd name="T17" fmla="*/ 132 w 1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40">
                    <a:moveTo>
                      <a:pt x="0" y="22"/>
                    </a:moveTo>
                    <a:lnTo>
                      <a:pt x="60" y="40"/>
                    </a:lnTo>
                    <a:lnTo>
                      <a:pt x="132" y="17"/>
                    </a:lnTo>
                    <a:lnTo>
                      <a:pt x="7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6E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03641" name="Group 2221"/>
          <p:cNvGrpSpPr>
            <a:grpSpLocks/>
          </p:cNvGrpSpPr>
          <p:nvPr/>
        </p:nvGrpSpPr>
        <p:grpSpPr bwMode="auto">
          <a:xfrm>
            <a:off x="2251075" y="3965575"/>
            <a:ext cx="447675" cy="454025"/>
            <a:chOff x="4772" y="2247"/>
            <a:chExt cx="456" cy="393"/>
          </a:xfrm>
        </p:grpSpPr>
        <p:sp>
          <p:nvSpPr>
            <p:cNvPr id="14488" name="Freeform 2222"/>
            <p:cNvSpPr>
              <a:spLocks/>
            </p:cNvSpPr>
            <p:nvPr/>
          </p:nvSpPr>
          <p:spPr bwMode="auto">
            <a:xfrm flipH="1">
              <a:off x="4772" y="2476"/>
              <a:ext cx="280" cy="149"/>
            </a:xfrm>
            <a:custGeom>
              <a:avLst/>
              <a:gdLst>
                <a:gd name="T0" fmla="*/ 0 w 308"/>
                <a:gd name="T1" fmla="*/ 56 h 166"/>
                <a:gd name="T2" fmla="*/ 4 w 308"/>
                <a:gd name="T3" fmla="*/ 63 h 166"/>
                <a:gd name="T4" fmla="*/ 5 w 308"/>
                <a:gd name="T5" fmla="*/ 67 h 166"/>
                <a:gd name="T6" fmla="*/ 9 w 308"/>
                <a:gd name="T7" fmla="*/ 76 h 166"/>
                <a:gd name="T8" fmla="*/ 16 w 308"/>
                <a:gd name="T9" fmla="*/ 97 h 166"/>
                <a:gd name="T10" fmla="*/ 167 w 308"/>
                <a:gd name="T11" fmla="*/ 75 h 166"/>
                <a:gd name="T12" fmla="*/ 158 w 308"/>
                <a:gd name="T13" fmla="*/ 63 h 166"/>
                <a:gd name="T14" fmla="*/ 173 w 308"/>
                <a:gd name="T15" fmla="*/ 54 h 166"/>
                <a:gd name="T16" fmla="*/ 173 w 308"/>
                <a:gd name="T17" fmla="*/ 16 h 166"/>
                <a:gd name="T18" fmla="*/ 113 w 308"/>
                <a:gd name="T19" fmla="*/ 0 h 166"/>
                <a:gd name="T20" fmla="*/ 58 w 308"/>
                <a:gd name="T21" fmla="*/ 22 h 166"/>
                <a:gd name="T22" fmla="*/ 27 w 308"/>
                <a:gd name="T23" fmla="*/ 37 h 166"/>
                <a:gd name="T24" fmla="*/ 16 w 308"/>
                <a:gd name="T25" fmla="*/ 41 h 166"/>
                <a:gd name="T26" fmla="*/ 9 w 308"/>
                <a:gd name="T27" fmla="*/ 43 h 166"/>
                <a:gd name="T28" fmla="*/ 4 w 308"/>
                <a:gd name="T29" fmla="*/ 50 h 166"/>
                <a:gd name="T30" fmla="*/ 0 w 308"/>
                <a:gd name="T31" fmla="*/ 56 h 1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8"/>
                <a:gd name="T49" fmla="*/ 0 h 166"/>
                <a:gd name="T50" fmla="*/ 308 w 308"/>
                <a:gd name="T51" fmla="*/ 166 h 1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8" h="166">
                  <a:moveTo>
                    <a:pt x="0" y="96"/>
                  </a:moveTo>
                  <a:cubicBezTo>
                    <a:pt x="1" y="100"/>
                    <a:pt x="2" y="104"/>
                    <a:pt x="4" y="108"/>
                  </a:cubicBezTo>
                  <a:cubicBezTo>
                    <a:pt x="5" y="110"/>
                    <a:pt x="7" y="112"/>
                    <a:pt x="8" y="114"/>
                  </a:cubicBezTo>
                  <a:cubicBezTo>
                    <a:pt x="11" y="120"/>
                    <a:pt x="14" y="132"/>
                    <a:pt x="14" y="132"/>
                  </a:cubicBezTo>
                  <a:cubicBezTo>
                    <a:pt x="15" y="142"/>
                    <a:pt x="16" y="161"/>
                    <a:pt x="26" y="166"/>
                  </a:cubicBezTo>
                  <a:lnTo>
                    <a:pt x="268" y="128"/>
                  </a:lnTo>
                  <a:cubicBezTo>
                    <a:pt x="263" y="121"/>
                    <a:pt x="256" y="116"/>
                    <a:pt x="254" y="108"/>
                  </a:cubicBezTo>
                  <a:cubicBezTo>
                    <a:pt x="251" y="99"/>
                    <a:pt x="278" y="94"/>
                    <a:pt x="278" y="94"/>
                  </a:cubicBezTo>
                  <a:cubicBezTo>
                    <a:pt x="294" y="70"/>
                    <a:pt x="308" y="48"/>
                    <a:pt x="278" y="28"/>
                  </a:cubicBezTo>
                  <a:cubicBezTo>
                    <a:pt x="255" y="13"/>
                    <a:pt x="209" y="5"/>
                    <a:pt x="182" y="0"/>
                  </a:cubicBezTo>
                  <a:cubicBezTo>
                    <a:pt x="151" y="6"/>
                    <a:pt x="124" y="28"/>
                    <a:pt x="94" y="38"/>
                  </a:cubicBezTo>
                  <a:cubicBezTo>
                    <a:pt x="80" y="49"/>
                    <a:pt x="61" y="57"/>
                    <a:pt x="44" y="64"/>
                  </a:cubicBezTo>
                  <a:cubicBezTo>
                    <a:pt x="38" y="66"/>
                    <a:pt x="32" y="68"/>
                    <a:pt x="26" y="70"/>
                  </a:cubicBezTo>
                  <a:cubicBezTo>
                    <a:pt x="22" y="71"/>
                    <a:pt x="14" y="74"/>
                    <a:pt x="14" y="74"/>
                  </a:cubicBezTo>
                  <a:cubicBezTo>
                    <a:pt x="11" y="77"/>
                    <a:pt x="6" y="82"/>
                    <a:pt x="4" y="86"/>
                  </a:cubicBezTo>
                  <a:cubicBezTo>
                    <a:pt x="0" y="97"/>
                    <a:pt x="6" y="96"/>
                    <a:pt x="0" y="96"/>
                  </a:cubicBezTo>
                  <a:close/>
                </a:path>
              </a:pathLst>
            </a:custGeom>
            <a:solidFill>
              <a:srgbClr val="4D4D4D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89" name="Freeform 2223"/>
            <p:cNvSpPr>
              <a:spLocks/>
            </p:cNvSpPr>
            <p:nvPr/>
          </p:nvSpPr>
          <p:spPr bwMode="auto">
            <a:xfrm>
              <a:off x="4812" y="2285"/>
              <a:ext cx="140" cy="113"/>
            </a:xfrm>
            <a:custGeom>
              <a:avLst/>
              <a:gdLst>
                <a:gd name="T0" fmla="*/ 95 w 140"/>
                <a:gd name="T1" fmla="*/ 5 h 113"/>
                <a:gd name="T2" fmla="*/ 110 w 140"/>
                <a:gd name="T3" fmla="*/ 17 h 113"/>
                <a:gd name="T4" fmla="*/ 118 w 140"/>
                <a:gd name="T5" fmla="*/ 27 h 113"/>
                <a:gd name="T6" fmla="*/ 131 w 140"/>
                <a:gd name="T7" fmla="*/ 45 h 113"/>
                <a:gd name="T8" fmla="*/ 140 w 140"/>
                <a:gd name="T9" fmla="*/ 65 h 113"/>
                <a:gd name="T10" fmla="*/ 134 w 140"/>
                <a:gd name="T11" fmla="*/ 70 h 113"/>
                <a:gd name="T12" fmla="*/ 123 w 140"/>
                <a:gd name="T13" fmla="*/ 82 h 113"/>
                <a:gd name="T14" fmla="*/ 117 w 140"/>
                <a:gd name="T15" fmla="*/ 75 h 113"/>
                <a:gd name="T16" fmla="*/ 113 w 140"/>
                <a:gd name="T17" fmla="*/ 65 h 113"/>
                <a:gd name="T18" fmla="*/ 105 w 140"/>
                <a:gd name="T19" fmla="*/ 58 h 113"/>
                <a:gd name="T20" fmla="*/ 97 w 140"/>
                <a:gd name="T21" fmla="*/ 77 h 113"/>
                <a:gd name="T22" fmla="*/ 74 w 140"/>
                <a:gd name="T23" fmla="*/ 103 h 113"/>
                <a:gd name="T24" fmla="*/ 18 w 140"/>
                <a:gd name="T25" fmla="*/ 86 h 113"/>
                <a:gd name="T26" fmla="*/ 24 w 140"/>
                <a:gd name="T27" fmla="*/ 72 h 113"/>
                <a:gd name="T28" fmla="*/ 32 w 140"/>
                <a:gd name="T29" fmla="*/ 54 h 113"/>
                <a:gd name="T30" fmla="*/ 38 w 140"/>
                <a:gd name="T31" fmla="*/ 29 h 113"/>
                <a:gd name="T32" fmla="*/ 48 w 140"/>
                <a:gd name="T33" fmla="*/ 19 h 113"/>
                <a:gd name="T34" fmla="*/ 66 w 140"/>
                <a:gd name="T35" fmla="*/ 9 h 113"/>
                <a:gd name="T36" fmla="*/ 74 w 140"/>
                <a:gd name="T37" fmla="*/ 3 h 113"/>
                <a:gd name="T38" fmla="*/ 95 w 140"/>
                <a:gd name="T39" fmla="*/ 5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13"/>
                <a:gd name="T62" fmla="*/ 140 w 140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13">
                  <a:moveTo>
                    <a:pt x="95" y="5"/>
                  </a:moveTo>
                  <a:cubicBezTo>
                    <a:pt x="99" y="12"/>
                    <a:pt x="101" y="16"/>
                    <a:pt x="110" y="17"/>
                  </a:cubicBezTo>
                  <a:cubicBezTo>
                    <a:pt x="115" y="19"/>
                    <a:pt x="115" y="23"/>
                    <a:pt x="118" y="27"/>
                  </a:cubicBezTo>
                  <a:cubicBezTo>
                    <a:pt x="119" y="34"/>
                    <a:pt x="125" y="41"/>
                    <a:pt x="131" y="45"/>
                  </a:cubicBezTo>
                  <a:cubicBezTo>
                    <a:pt x="134" y="51"/>
                    <a:pt x="137" y="58"/>
                    <a:pt x="140" y="65"/>
                  </a:cubicBezTo>
                  <a:cubicBezTo>
                    <a:pt x="137" y="69"/>
                    <a:pt x="137" y="68"/>
                    <a:pt x="134" y="70"/>
                  </a:cubicBezTo>
                  <a:cubicBezTo>
                    <a:pt x="131" y="76"/>
                    <a:pt x="129" y="80"/>
                    <a:pt x="123" y="82"/>
                  </a:cubicBezTo>
                  <a:cubicBezTo>
                    <a:pt x="119" y="80"/>
                    <a:pt x="118" y="79"/>
                    <a:pt x="117" y="75"/>
                  </a:cubicBezTo>
                  <a:cubicBezTo>
                    <a:pt x="116" y="71"/>
                    <a:pt x="115" y="69"/>
                    <a:pt x="113" y="65"/>
                  </a:cubicBezTo>
                  <a:cubicBezTo>
                    <a:pt x="108" y="66"/>
                    <a:pt x="109" y="56"/>
                    <a:pt x="105" y="58"/>
                  </a:cubicBezTo>
                  <a:cubicBezTo>
                    <a:pt x="103" y="61"/>
                    <a:pt x="98" y="74"/>
                    <a:pt x="97" y="77"/>
                  </a:cubicBezTo>
                  <a:cubicBezTo>
                    <a:pt x="84" y="91"/>
                    <a:pt x="90" y="93"/>
                    <a:pt x="74" y="103"/>
                  </a:cubicBezTo>
                  <a:cubicBezTo>
                    <a:pt x="61" y="104"/>
                    <a:pt x="0" y="113"/>
                    <a:pt x="18" y="86"/>
                  </a:cubicBezTo>
                  <a:cubicBezTo>
                    <a:pt x="21" y="82"/>
                    <a:pt x="22" y="77"/>
                    <a:pt x="24" y="72"/>
                  </a:cubicBezTo>
                  <a:cubicBezTo>
                    <a:pt x="26" y="66"/>
                    <a:pt x="28" y="60"/>
                    <a:pt x="32" y="54"/>
                  </a:cubicBezTo>
                  <a:cubicBezTo>
                    <a:pt x="35" y="40"/>
                    <a:pt x="29" y="41"/>
                    <a:pt x="38" y="29"/>
                  </a:cubicBezTo>
                  <a:cubicBezTo>
                    <a:pt x="40" y="23"/>
                    <a:pt x="44" y="19"/>
                    <a:pt x="48" y="19"/>
                  </a:cubicBezTo>
                  <a:cubicBezTo>
                    <a:pt x="54" y="15"/>
                    <a:pt x="62" y="11"/>
                    <a:pt x="66" y="9"/>
                  </a:cubicBezTo>
                  <a:cubicBezTo>
                    <a:pt x="69" y="5"/>
                    <a:pt x="69" y="3"/>
                    <a:pt x="74" y="3"/>
                  </a:cubicBezTo>
                  <a:cubicBezTo>
                    <a:pt x="79" y="1"/>
                    <a:pt x="92" y="0"/>
                    <a:pt x="95" y="5"/>
                  </a:cubicBezTo>
                  <a:close/>
                </a:path>
              </a:pathLst>
            </a:custGeom>
            <a:solidFill>
              <a:srgbClr val="E6EA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0" name="Freeform 2224"/>
            <p:cNvSpPr>
              <a:spLocks/>
            </p:cNvSpPr>
            <p:nvPr/>
          </p:nvSpPr>
          <p:spPr bwMode="auto">
            <a:xfrm>
              <a:off x="4820" y="2379"/>
              <a:ext cx="86" cy="179"/>
            </a:xfrm>
            <a:custGeom>
              <a:avLst/>
              <a:gdLst>
                <a:gd name="T0" fmla="*/ 66 w 86"/>
                <a:gd name="T1" fmla="*/ 7 h 179"/>
                <a:gd name="T2" fmla="*/ 74 w 86"/>
                <a:gd name="T3" fmla="*/ 49 h 179"/>
                <a:gd name="T4" fmla="*/ 84 w 86"/>
                <a:gd name="T5" fmla="*/ 143 h 179"/>
                <a:gd name="T6" fmla="*/ 46 w 86"/>
                <a:gd name="T7" fmla="*/ 153 h 179"/>
                <a:gd name="T8" fmla="*/ 46 w 86"/>
                <a:gd name="T9" fmla="*/ 55 h 179"/>
                <a:gd name="T10" fmla="*/ 36 w 86"/>
                <a:gd name="T11" fmla="*/ 110 h 179"/>
                <a:gd name="T12" fmla="*/ 29 w 86"/>
                <a:gd name="T13" fmla="*/ 171 h 179"/>
                <a:gd name="T14" fmla="*/ 22 w 86"/>
                <a:gd name="T15" fmla="*/ 179 h 179"/>
                <a:gd name="T16" fmla="*/ 6 w 86"/>
                <a:gd name="T17" fmla="*/ 175 h 179"/>
                <a:gd name="T18" fmla="*/ 4 w 86"/>
                <a:gd name="T19" fmla="*/ 165 h 179"/>
                <a:gd name="T20" fmla="*/ 7 w 86"/>
                <a:gd name="T21" fmla="*/ 95 h 179"/>
                <a:gd name="T22" fmla="*/ 6 w 86"/>
                <a:gd name="T23" fmla="*/ 29 h 179"/>
                <a:gd name="T24" fmla="*/ 10 w 86"/>
                <a:gd name="T25" fmla="*/ 3 h 179"/>
                <a:gd name="T26" fmla="*/ 50 w 86"/>
                <a:gd name="T27" fmla="*/ 13 h 179"/>
                <a:gd name="T28" fmla="*/ 66 w 86"/>
                <a:gd name="T29" fmla="*/ 7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79"/>
                <a:gd name="T47" fmla="*/ 86 w 86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79">
                  <a:moveTo>
                    <a:pt x="66" y="7"/>
                  </a:moveTo>
                  <a:cubicBezTo>
                    <a:pt x="67" y="22"/>
                    <a:pt x="71" y="34"/>
                    <a:pt x="74" y="49"/>
                  </a:cubicBezTo>
                  <a:cubicBezTo>
                    <a:pt x="74" y="67"/>
                    <a:pt x="86" y="127"/>
                    <a:pt x="84" y="143"/>
                  </a:cubicBezTo>
                  <a:cubicBezTo>
                    <a:pt x="79" y="160"/>
                    <a:pt x="52" y="168"/>
                    <a:pt x="46" y="153"/>
                  </a:cubicBezTo>
                  <a:cubicBezTo>
                    <a:pt x="36" y="121"/>
                    <a:pt x="55" y="54"/>
                    <a:pt x="46" y="55"/>
                  </a:cubicBezTo>
                  <a:cubicBezTo>
                    <a:pt x="44" y="61"/>
                    <a:pt x="40" y="99"/>
                    <a:pt x="36" y="110"/>
                  </a:cubicBezTo>
                  <a:cubicBezTo>
                    <a:pt x="33" y="129"/>
                    <a:pt x="31" y="160"/>
                    <a:pt x="29" y="171"/>
                  </a:cubicBezTo>
                  <a:cubicBezTo>
                    <a:pt x="28" y="176"/>
                    <a:pt x="26" y="176"/>
                    <a:pt x="22" y="179"/>
                  </a:cubicBezTo>
                  <a:cubicBezTo>
                    <a:pt x="17" y="177"/>
                    <a:pt x="11" y="176"/>
                    <a:pt x="6" y="175"/>
                  </a:cubicBezTo>
                  <a:cubicBezTo>
                    <a:pt x="3" y="170"/>
                    <a:pt x="6" y="170"/>
                    <a:pt x="4" y="165"/>
                  </a:cubicBezTo>
                  <a:cubicBezTo>
                    <a:pt x="0" y="105"/>
                    <a:pt x="7" y="118"/>
                    <a:pt x="7" y="95"/>
                  </a:cubicBezTo>
                  <a:cubicBezTo>
                    <a:pt x="12" y="96"/>
                    <a:pt x="4" y="41"/>
                    <a:pt x="6" y="29"/>
                  </a:cubicBezTo>
                  <a:cubicBezTo>
                    <a:pt x="2" y="21"/>
                    <a:pt x="8" y="9"/>
                    <a:pt x="10" y="3"/>
                  </a:cubicBezTo>
                  <a:cubicBezTo>
                    <a:pt x="18" y="0"/>
                    <a:pt x="28" y="11"/>
                    <a:pt x="50" y="13"/>
                  </a:cubicBezTo>
                  <a:cubicBezTo>
                    <a:pt x="53" y="11"/>
                    <a:pt x="63" y="9"/>
                    <a:pt x="66" y="7"/>
                  </a:cubicBezTo>
                  <a:close/>
                </a:path>
              </a:pathLst>
            </a:custGeom>
            <a:solidFill>
              <a:srgbClr val="235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1" name="Freeform 2225"/>
            <p:cNvSpPr>
              <a:spLocks/>
            </p:cNvSpPr>
            <p:nvPr/>
          </p:nvSpPr>
          <p:spPr bwMode="auto">
            <a:xfrm>
              <a:off x="4870" y="2463"/>
              <a:ext cx="341" cy="177"/>
            </a:xfrm>
            <a:custGeom>
              <a:avLst/>
              <a:gdLst>
                <a:gd name="T0" fmla="*/ 336 w 341"/>
                <a:gd name="T1" fmla="*/ 0 h 177"/>
                <a:gd name="T2" fmla="*/ 338 w 341"/>
                <a:gd name="T3" fmla="*/ 12 h 177"/>
                <a:gd name="T4" fmla="*/ 341 w 341"/>
                <a:gd name="T5" fmla="*/ 18 h 177"/>
                <a:gd name="T6" fmla="*/ 333 w 341"/>
                <a:gd name="T7" fmla="*/ 35 h 177"/>
                <a:gd name="T8" fmla="*/ 131 w 341"/>
                <a:gd name="T9" fmla="*/ 177 h 177"/>
                <a:gd name="T10" fmla="*/ 0 w 341"/>
                <a:gd name="T11" fmla="*/ 129 h 177"/>
                <a:gd name="T12" fmla="*/ 0 w 341"/>
                <a:gd name="T13" fmla="*/ 105 h 177"/>
                <a:gd name="T14" fmla="*/ 336 w 341"/>
                <a:gd name="T15" fmla="*/ 0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77"/>
                <a:gd name="T26" fmla="*/ 341 w 341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77">
                  <a:moveTo>
                    <a:pt x="336" y="0"/>
                  </a:moveTo>
                  <a:cubicBezTo>
                    <a:pt x="334" y="4"/>
                    <a:pt x="336" y="8"/>
                    <a:pt x="338" y="12"/>
                  </a:cubicBezTo>
                  <a:cubicBezTo>
                    <a:pt x="338" y="13"/>
                    <a:pt x="339" y="18"/>
                    <a:pt x="341" y="18"/>
                  </a:cubicBezTo>
                  <a:lnTo>
                    <a:pt x="333" y="35"/>
                  </a:lnTo>
                  <a:lnTo>
                    <a:pt x="131" y="177"/>
                  </a:lnTo>
                  <a:cubicBezTo>
                    <a:pt x="61" y="153"/>
                    <a:pt x="29" y="139"/>
                    <a:pt x="0" y="129"/>
                  </a:cubicBezTo>
                  <a:lnTo>
                    <a:pt x="0" y="10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2" name="Freeform 2226"/>
            <p:cNvSpPr>
              <a:spLocks/>
            </p:cNvSpPr>
            <p:nvPr/>
          </p:nvSpPr>
          <p:spPr bwMode="auto">
            <a:xfrm>
              <a:off x="5009" y="2350"/>
              <a:ext cx="214" cy="280"/>
            </a:xfrm>
            <a:custGeom>
              <a:avLst/>
              <a:gdLst>
                <a:gd name="T0" fmla="*/ 214 w 214"/>
                <a:gd name="T1" fmla="*/ 0 h 280"/>
                <a:gd name="T2" fmla="*/ 204 w 214"/>
                <a:gd name="T3" fmla="*/ 138 h 280"/>
                <a:gd name="T4" fmla="*/ 0 w 214"/>
                <a:gd name="T5" fmla="*/ 280 h 280"/>
                <a:gd name="T6" fmla="*/ 10 w 214"/>
                <a:gd name="T7" fmla="*/ 132 h 280"/>
                <a:gd name="T8" fmla="*/ 214 w 214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280"/>
                <a:gd name="T17" fmla="*/ 214 w 214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280">
                  <a:moveTo>
                    <a:pt x="214" y="0"/>
                  </a:moveTo>
                  <a:lnTo>
                    <a:pt x="204" y="138"/>
                  </a:lnTo>
                  <a:lnTo>
                    <a:pt x="0" y="280"/>
                  </a:lnTo>
                  <a:lnTo>
                    <a:pt x="10" y="13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3" name="Freeform 2227"/>
            <p:cNvSpPr>
              <a:spLocks/>
            </p:cNvSpPr>
            <p:nvPr/>
          </p:nvSpPr>
          <p:spPr bwMode="auto">
            <a:xfrm>
              <a:off x="4865" y="2437"/>
              <a:ext cx="156" cy="197"/>
            </a:xfrm>
            <a:custGeom>
              <a:avLst/>
              <a:gdLst>
                <a:gd name="T0" fmla="*/ 148 w 156"/>
                <a:gd name="T1" fmla="*/ 197 h 197"/>
                <a:gd name="T2" fmla="*/ 1 w 156"/>
                <a:gd name="T3" fmla="*/ 145 h 197"/>
                <a:gd name="T4" fmla="*/ 0 w 156"/>
                <a:gd name="T5" fmla="*/ 0 h 197"/>
                <a:gd name="T6" fmla="*/ 156 w 156"/>
                <a:gd name="T7" fmla="*/ 43 h 197"/>
                <a:gd name="T8" fmla="*/ 148 w 156"/>
                <a:gd name="T9" fmla="*/ 197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97"/>
                <a:gd name="T17" fmla="*/ 156 w 15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97">
                  <a:moveTo>
                    <a:pt x="148" y="197"/>
                  </a:moveTo>
                  <a:lnTo>
                    <a:pt x="1" y="145"/>
                  </a:lnTo>
                  <a:lnTo>
                    <a:pt x="0" y="0"/>
                  </a:lnTo>
                  <a:lnTo>
                    <a:pt x="156" y="43"/>
                  </a:lnTo>
                  <a:lnTo>
                    <a:pt x="148" y="197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4" name="Freeform 2228"/>
            <p:cNvSpPr>
              <a:spLocks/>
            </p:cNvSpPr>
            <p:nvPr/>
          </p:nvSpPr>
          <p:spPr bwMode="auto">
            <a:xfrm>
              <a:off x="5017" y="2340"/>
              <a:ext cx="209" cy="144"/>
            </a:xfrm>
            <a:custGeom>
              <a:avLst/>
              <a:gdLst>
                <a:gd name="T0" fmla="*/ 209 w 209"/>
                <a:gd name="T1" fmla="*/ 0 h 144"/>
                <a:gd name="T2" fmla="*/ 208 w 209"/>
                <a:gd name="T3" fmla="*/ 16 h 144"/>
                <a:gd name="T4" fmla="*/ 2 w 209"/>
                <a:gd name="T5" fmla="*/ 144 h 144"/>
                <a:gd name="T6" fmla="*/ 0 w 209"/>
                <a:gd name="T7" fmla="*/ 134 h 144"/>
                <a:gd name="T8" fmla="*/ 209 w 209"/>
                <a:gd name="T9" fmla="*/ 0 h 144"/>
                <a:gd name="T10" fmla="*/ 209 w 209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144"/>
                <a:gd name="T20" fmla="*/ 209 w 209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144">
                  <a:moveTo>
                    <a:pt x="209" y="0"/>
                  </a:moveTo>
                  <a:lnTo>
                    <a:pt x="208" y="16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5" name="Freeform 2229"/>
            <p:cNvSpPr>
              <a:spLocks/>
            </p:cNvSpPr>
            <p:nvPr/>
          </p:nvSpPr>
          <p:spPr bwMode="auto">
            <a:xfrm>
              <a:off x="4857" y="2427"/>
              <a:ext cx="162" cy="59"/>
            </a:xfrm>
            <a:custGeom>
              <a:avLst/>
              <a:gdLst>
                <a:gd name="T0" fmla="*/ 162 w 162"/>
                <a:gd name="T1" fmla="*/ 59 h 59"/>
                <a:gd name="T2" fmla="*/ 0 w 162"/>
                <a:gd name="T3" fmla="*/ 11 h 59"/>
                <a:gd name="T4" fmla="*/ 0 w 162"/>
                <a:gd name="T5" fmla="*/ 0 h 59"/>
                <a:gd name="T6" fmla="*/ 160 w 162"/>
                <a:gd name="T7" fmla="*/ 47 h 59"/>
                <a:gd name="T8" fmla="*/ 162 w 162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59"/>
                <a:gd name="T17" fmla="*/ 162 w 16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59">
                  <a:moveTo>
                    <a:pt x="162" y="5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60" y="47"/>
                  </a:lnTo>
                  <a:lnTo>
                    <a:pt x="162" y="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6" name="Freeform 2230"/>
            <p:cNvSpPr>
              <a:spLocks/>
            </p:cNvSpPr>
            <p:nvPr/>
          </p:nvSpPr>
          <p:spPr bwMode="auto">
            <a:xfrm>
              <a:off x="4857" y="2294"/>
              <a:ext cx="371" cy="180"/>
            </a:xfrm>
            <a:custGeom>
              <a:avLst/>
              <a:gdLst>
                <a:gd name="T0" fmla="*/ 160 w 371"/>
                <a:gd name="T1" fmla="*/ 180 h 180"/>
                <a:gd name="T2" fmla="*/ 0 w 371"/>
                <a:gd name="T3" fmla="*/ 133 h 180"/>
                <a:gd name="T4" fmla="*/ 222 w 371"/>
                <a:gd name="T5" fmla="*/ 0 h 180"/>
                <a:gd name="T6" fmla="*/ 371 w 371"/>
                <a:gd name="T7" fmla="*/ 47 h 180"/>
                <a:gd name="T8" fmla="*/ 160 w 371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80"/>
                <a:gd name="T17" fmla="*/ 371 w 371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80">
                  <a:moveTo>
                    <a:pt x="160" y="180"/>
                  </a:moveTo>
                  <a:lnTo>
                    <a:pt x="0" y="133"/>
                  </a:lnTo>
                  <a:lnTo>
                    <a:pt x="222" y="0"/>
                  </a:lnTo>
                  <a:lnTo>
                    <a:pt x="371" y="47"/>
                  </a:lnTo>
                  <a:lnTo>
                    <a:pt x="160" y="18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7" name="Freeform 2231"/>
            <p:cNvSpPr>
              <a:spLocks/>
            </p:cNvSpPr>
            <p:nvPr/>
          </p:nvSpPr>
          <p:spPr bwMode="auto">
            <a:xfrm flipH="1">
              <a:off x="4913" y="2372"/>
              <a:ext cx="121" cy="53"/>
            </a:xfrm>
            <a:custGeom>
              <a:avLst/>
              <a:gdLst>
                <a:gd name="T0" fmla="*/ 12 w 181"/>
                <a:gd name="T1" fmla="*/ 1 h 80"/>
                <a:gd name="T2" fmla="*/ 9 w 181"/>
                <a:gd name="T3" fmla="*/ 1 h 80"/>
                <a:gd name="T4" fmla="*/ 9 w 181"/>
                <a:gd name="T5" fmla="*/ 0 h 80"/>
                <a:gd name="T6" fmla="*/ 0 w 181"/>
                <a:gd name="T7" fmla="*/ 1 h 80"/>
                <a:gd name="T8" fmla="*/ 1 w 181"/>
                <a:gd name="T9" fmla="*/ 2 h 80"/>
                <a:gd name="T10" fmla="*/ 15 w 181"/>
                <a:gd name="T11" fmla="*/ 10 h 80"/>
                <a:gd name="T12" fmla="*/ 23 w 181"/>
                <a:gd name="T13" fmla="*/ 9 h 80"/>
                <a:gd name="T14" fmla="*/ 24 w 181"/>
                <a:gd name="T15" fmla="*/ 7 h 80"/>
                <a:gd name="T16" fmla="*/ 9 w 181"/>
                <a:gd name="T17" fmla="*/ 1 h 80"/>
                <a:gd name="T18" fmla="*/ 12 w 181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80"/>
                <a:gd name="T32" fmla="*/ 181 w 18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80">
                  <a:moveTo>
                    <a:pt x="93" y="5"/>
                  </a:moveTo>
                  <a:cubicBezTo>
                    <a:pt x="85" y="7"/>
                    <a:pt x="78" y="3"/>
                    <a:pt x="70" y="2"/>
                  </a:cubicBezTo>
                  <a:cubicBezTo>
                    <a:pt x="65" y="0"/>
                    <a:pt x="67" y="0"/>
                    <a:pt x="64" y="0"/>
                  </a:cubicBezTo>
                  <a:lnTo>
                    <a:pt x="0" y="8"/>
                  </a:lnTo>
                  <a:lnTo>
                    <a:pt x="3" y="18"/>
                  </a:lnTo>
                  <a:lnTo>
                    <a:pt x="112" y="80"/>
                  </a:lnTo>
                  <a:lnTo>
                    <a:pt x="178" y="69"/>
                  </a:lnTo>
                  <a:lnTo>
                    <a:pt x="181" y="56"/>
                  </a:lnTo>
                  <a:lnTo>
                    <a:pt x="69" y="2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4343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8" name="Freeform 2232"/>
            <p:cNvSpPr>
              <a:spLocks/>
            </p:cNvSpPr>
            <p:nvPr/>
          </p:nvSpPr>
          <p:spPr bwMode="auto">
            <a:xfrm flipH="1">
              <a:off x="5007" y="2288"/>
              <a:ext cx="90" cy="143"/>
            </a:xfrm>
            <a:custGeom>
              <a:avLst/>
              <a:gdLst>
                <a:gd name="T0" fmla="*/ 1 w 135"/>
                <a:gd name="T1" fmla="*/ 1 h 215"/>
                <a:gd name="T2" fmla="*/ 2 w 135"/>
                <a:gd name="T3" fmla="*/ 17 h 215"/>
                <a:gd name="T4" fmla="*/ 5 w 135"/>
                <a:gd name="T5" fmla="*/ 19 h 215"/>
                <a:gd name="T6" fmla="*/ 4 w 135"/>
                <a:gd name="T7" fmla="*/ 20 h 215"/>
                <a:gd name="T8" fmla="*/ 3 w 135"/>
                <a:gd name="T9" fmla="*/ 25 h 215"/>
                <a:gd name="T10" fmla="*/ 16 w 135"/>
                <a:gd name="T11" fmla="*/ 26 h 215"/>
                <a:gd name="T12" fmla="*/ 15 w 135"/>
                <a:gd name="T13" fmla="*/ 23 h 215"/>
                <a:gd name="T14" fmla="*/ 15 w 135"/>
                <a:gd name="T15" fmla="*/ 22 h 215"/>
                <a:gd name="T16" fmla="*/ 17 w 135"/>
                <a:gd name="T17" fmla="*/ 21 h 215"/>
                <a:gd name="T18" fmla="*/ 15 w 135"/>
                <a:gd name="T19" fmla="*/ 5 h 215"/>
                <a:gd name="T20" fmla="*/ 3 w 135"/>
                <a:gd name="T21" fmla="*/ 0 h 215"/>
                <a:gd name="T22" fmla="*/ 1 w 135"/>
                <a:gd name="T23" fmla="*/ 1 h 2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215"/>
                <a:gd name="T38" fmla="*/ 135 w 135"/>
                <a:gd name="T39" fmla="*/ 215 h 2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215">
                  <a:moveTo>
                    <a:pt x="6" y="2"/>
                  </a:moveTo>
                  <a:lnTo>
                    <a:pt x="17" y="131"/>
                  </a:lnTo>
                  <a:lnTo>
                    <a:pt x="41" y="143"/>
                  </a:lnTo>
                  <a:cubicBezTo>
                    <a:pt x="47" y="152"/>
                    <a:pt x="46" y="150"/>
                    <a:pt x="30" y="153"/>
                  </a:cubicBezTo>
                  <a:cubicBezTo>
                    <a:pt x="28" y="162"/>
                    <a:pt x="0" y="171"/>
                    <a:pt x="26" y="192"/>
                  </a:cubicBezTo>
                  <a:cubicBezTo>
                    <a:pt x="53" y="210"/>
                    <a:pt x="89" y="215"/>
                    <a:pt x="122" y="200"/>
                  </a:cubicBezTo>
                  <a:cubicBezTo>
                    <a:pt x="135" y="194"/>
                    <a:pt x="127" y="180"/>
                    <a:pt x="117" y="174"/>
                  </a:cubicBezTo>
                  <a:cubicBezTo>
                    <a:pt x="114" y="171"/>
                    <a:pt x="111" y="169"/>
                    <a:pt x="117" y="165"/>
                  </a:cubicBezTo>
                  <a:cubicBezTo>
                    <a:pt x="119" y="164"/>
                    <a:pt x="123" y="164"/>
                    <a:pt x="123" y="164"/>
                  </a:cubicBezTo>
                  <a:lnTo>
                    <a:pt x="114" y="36"/>
                  </a:lnTo>
                  <a:lnTo>
                    <a:pt x="2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9" name="Freeform 2233"/>
            <p:cNvSpPr>
              <a:spLocks/>
            </p:cNvSpPr>
            <p:nvPr/>
          </p:nvSpPr>
          <p:spPr bwMode="auto">
            <a:xfrm flipH="1">
              <a:off x="5022" y="2287"/>
              <a:ext cx="69" cy="27"/>
            </a:xfrm>
            <a:custGeom>
              <a:avLst/>
              <a:gdLst>
                <a:gd name="T0" fmla="*/ 0 w 104"/>
                <a:gd name="T1" fmla="*/ 1 h 40"/>
                <a:gd name="T2" fmla="*/ 11 w 104"/>
                <a:gd name="T3" fmla="*/ 5 h 40"/>
                <a:gd name="T4" fmla="*/ 14 w 104"/>
                <a:gd name="T5" fmla="*/ 5 h 40"/>
                <a:gd name="T6" fmla="*/ 2 w 104"/>
                <a:gd name="T7" fmla="*/ 0 h 40"/>
                <a:gd name="T8" fmla="*/ 0 w 104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40"/>
                <a:gd name="T17" fmla="*/ 104 w 10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40">
                  <a:moveTo>
                    <a:pt x="0" y="6"/>
                  </a:moveTo>
                  <a:lnTo>
                    <a:pt x="86" y="40"/>
                  </a:lnTo>
                  <a:lnTo>
                    <a:pt x="104" y="37"/>
                  </a:lnTo>
                  <a:lnTo>
                    <a:pt x="1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0" name="Freeform 2234"/>
            <p:cNvSpPr>
              <a:spLocks/>
            </p:cNvSpPr>
            <p:nvPr/>
          </p:nvSpPr>
          <p:spPr bwMode="auto">
            <a:xfrm flipH="1">
              <a:off x="5013" y="2314"/>
              <a:ext cx="19" cy="82"/>
            </a:xfrm>
            <a:custGeom>
              <a:avLst/>
              <a:gdLst>
                <a:gd name="T0" fmla="*/ 4 w 27"/>
                <a:gd name="T1" fmla="*/ 16 h 124"/>
                <a:gd name="T2" fmla="*/ 2 w 27"/>
                <a:gd name="T3" fmla="*/ 16 h 124"/>
                <a:gd name="T4" fmla="*/ 0 w 27"/>
                <a:gd name="T5" fmla="*/ 1 h 124"/>
                <a:gd name="T6" fmla="*/ 2 w 27"/>
                <a:gd name="T7" fmla="*/ 0 h 124"/>
                <a:gd name="T8" fmla="*/ 4 w 27"/>
                <a:gd name="T9" fmla="*/ 16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4"/>
                <a:gd name="T17" fmla="*/ 27 w 2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4">
                  <a:moveTo>
                    <a:pt x="27" y="123"/>
                  </a:moveTo>
                  <a:lnTo>
                    <a:pt x="12" y="12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7" y="123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1" name="Freeform 2235"/>
            <p:cNvSpPr>
              <a:spLocks/>
            </p:cNvSpPr>
            <p:nvPr/>
          </p:nvSpPr>
          <p:spPr bwMode="auto">
            <a:xfrm flipH="1">
              <a:off x="5039" y="2331"/>
              <a:ext cx="35" cy="76"/>
            </a:xfrm>
            <a:custGeom>
              <a:avLst/>
              <a:gdLst>
                <a:gd name="T0" fmla="*/ 1 w 52"/>
                <a:gd name="T1" fmla="*/ 0 h 114"/>
                <a:gd name="T2" fmla="*/ 3 w 52"/>
                <a:gd name="T3" fmla="*/ 1 h 114"/>
                <a:gd name="T4" fmla="*/ 5 w 52"/>
                <a:gd name="T5" fmla="*/ 13 h 114"/>
                <a:gd name="T6" fmla="*/ 7 w 52"/>
                <a:gd name="T7" fmla="*/ 15 h 114"/>
                <a:gd name="T8" fmla="*/ 3 w 52"/>
                <a:gd name="T9" fmla="*/ 14 h 114"/>
                <a:gd name="T10" fmla="*/ 3 w 52"/>
                <a:gd name="T11" fmla="*/ 1 h 114"/>
                <a:gd name="T12" fmla="*/ 0 w 52"/>
                <a:gd name="T13" fmla="*/ 1 h 114"/>
                <a:gd name="T14" fmla="*/ 1 w 52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14"/>
                <a:gd name="T26" fmla="*/ 52 w 52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14">
                  <a:moveTo>
                    <a:pt x="3" y="0"/>
                  </a:moveTo>
                  <a:lnTo>
                    <a:pt x="24" y="9"/>
                  </a:lnTo>
                  <a:lnTo>
                    <a:pt x="33" y="102"/>
                  </a:lnTo>
                  <a:lnTo>
                    <a:pt x="52" y="114"/>
                  </a:lnTo>
                  <a:lnTo>
                    <a:pt x="27" y="105"/>
                  </a:lnTo>
                  <a:lnTo>
                    <a:pt x="19" y="12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2" name="Freeform 2236"/>
            <p:cNvSpPr>
              <a:spLocks/>
            </p:cNvSpPr>
            <p:nvPr/>
          </p:nvSpPr>
          <p:spPr bwMode="auto">
            <a:xfrm flipH="1">
              <a:off x="5015" y="2394"/>
              <a:ext cx="69" cy="35"/>
            </a:xfrm>
            <a:custGeom>
              <a:avLst/>
              <a:gdLst>
                <a:gd name="T0" fmla="*/ 1 w 102"/>
                <a:gd name="T1" fmla="*/ 0 h 53"/>
                <a:gd name="T2" fmla="*/ 0 w 102"/>
                <a:gd name="T3" fmla="*/ 2 h 53"/>
                <a:gd name="T4" fmla="*/ 3 w 102"/>
                <a:gd name="T5" fmla="*/ 5 h 53"/>
                <a:gd name="T6" fmla="*/ 15 w 102"/>
                <a:gd name="T7" fmla="*/ 4 h 53"/>
                <a:gd name="T8" fmla="*/ 14 w 102"/>
                <a:gd name="T9" fmla="*/ 5 h 53"/>
                <a:gd name="T10" fmla="*/ 3 w 102"/>
                <a:gd name="T11" fmla="*/ 5 h 53"/>
                <a:gd name="T12" fmla="*/ 1 w 102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53"/>
                <a:gd name="T23" fmla="*/ 102 w 102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53">
                  <a:moveTo>
                    <a:pt x="10" y="0"/>
                  </a:moveTo>
                  <a:cubicBezTo>
                    <a:pt x="4" y="4"/>
                    <a:pt x="1" y="8"/>
                    <a:pt x="0" y="15"/>
                  </a:cubicBezTo>
                  <a:cubicBezTo>
                    <a:pt x="2" y="27"/>
                    <a:pt x="10" y="39"/>
                    <a:pt x="22" y="41"/>
                  </a:cubicBezTo>
                  <a:cubicBezTo>
                    <a:pt x="56" y="53"/>
                    <a:pt x="87" y="41"/>
                    <a:pt x="102" y="30"/>
                  </a:cubicBezTo>
                  <a:cubicBezTo>
                    <a:pt x="101" y="29"/>
                    <a:pt x="94" y="36"/>
                    <a:pt x="93" y="36"/>
                  </a:cubicBezTo>
                  <a:cubicBezTo>
                    <a:pt x="61" y="41"/>
                    <a:pt x="51" y="45"/>
                    <a:pt x="21" y="33"/>
                  </a:cubicBezTo>
                  <a:cubicBezTo>
                    <a:pt x="9" y="24"/>
                    <a:pt x="4" y="20"/>
                    <a:pt x="10" y="0"/>
                  </a:cubicBez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3" name="Freeform 2237"/>
            <p:cNvSpPr>
              <a:spLocks/>
            </p:cNvSpPr>
            <p:nvPr/>
          </p:nvSpPr>
          <p:spPr bwMode="auto">
            <a:xfrm flipH="1">
              <a:off x="5023" y="2391"/>
              <a:ext cx="47" cy="20"/>
            </a:xfrm>
            <a:custGeom>
              <a:avLst/>
              <a:gdLst>
                <a:gd name="T0" fmla="*/ 4 w 69"/>
                <a:gd name="T1" fmla="*/ 1 h 30"/>
                <a:gd name="T2" fmla="*/ 7 w 69"/>
                <a:gd name="T3" fmla="*/ 2 h 30"/>
                <a:gd name="T4" fmla="*/ 7 w 69"/>
                <a:gd name="T5" fmla="*/ 4 h 30"/>
                <a:gd name="T6" fmla="*/ 2 w 69"/>
                <a:gd name="T7" fmla="*/ 2 h 30"/>
                <a:gd name="T8" fmla="*/ 1 w 69"/>
                <a:gd name="T9" fmla="*/ 1 h 30"/>
                <a:gd name="T10" fmla="*/ 1 w 69"/>
                <a:gd name="T11" fmla="*/ 2 h 30"/>
                <a:gd name="T12" fmla="*/ 3 w 69"/>
                <a:gd name="T13" fmla="*/ 3 h 30"/>
                <a:gd name="T14" fmla="*/ 5 w 69"/>
                <a:gd name="T15" fmla="*/ 4 h 30"/>
                <a:gd name="T16" fmla="*/ 8 w 69"/>
                <a:gd name="T17" fmla="*/ 3 h 30"/>
                <a:gd name="T18" fmla="*/ 7 w 69"/>
                <a:gd name="T19" fmla="*/ 2 h 30"/>
                <a:gd name="T20" fmla="*/ 10 w 69"/>
                <a:gd name="T21" fmla="*/ 2 h 30"/>
                <a:gd name="T22" fmla="*/ 4 w 69"/>
                <a:gd name="T23" fmla="*/ 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0"/>
                <a:gd name="T38" fmla="*/ 69 w 69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0">
                  <a:moveTo>
                    <a:pt x="28" y="2"/>
                  </a:moveTo>
                  <a:cubicBezTo>
                    <a:pt x="32" y="13"/>
                    <a:pt x="30" y="15"/>
                    <a:pt x="42" y="17"/>
                  </a:cubicBezTo>
                  <a:cubicBezTo>
                    <a:pt x="50" y="21"/>
                    <a:pt x="55" y="21"/>
                    <a:pt x="45" y="28"/>
                  </a:cubicBezTo>
                  <a:cubicBezTo>
                    <a:pt x="36" y="24"/>
                    <a:pt x="26" y="18"/>
                    <a:pt x="16" y="16"/>
                  </a:cubicBezTo>
                  <a:cubicBezTo>
                    <a:pt x="12" y="13"/>
                    <a:pt x="7" y="11"/>
                    <a:pt x="3" y="8"/>
                  </a:cubicBezTo>
                  <a:cubicBezTo>
                    <a:pt x="2" y="10"/>
                    <a:pt x="0" y="11"/>
                    <a:pt x="1" y="13"/>
                  </a:cubicBezTo>
                  <a:cubicBezTo>
                    <a:pt x="1" y="13"/>
                    <a:pt x="22" y="23"/>
                    <a:pt x="24" y="23"/>
                  </a:cubicBezTo>
                  <a:cubicBezTo>
                    <a:pt x="29" y="25"/>
                    <a:pt x="33" y="26"/>
                    <a:pt x="37" y="29"/>
                  </a:cubicBezTo>
                  <a:cubicBezTo>
                    <a:pt x="48" y="28"/>
                    <a:pt x="52" y="30"/>
                    <a:pt x="58" y="22"/>
                  </a:cubicBezTo>
                  <a:cubicBezTo>
                    <a:pt x="57" y="15"/>
                    <a:pt x="54" y="17"/>
                    <a:pt x="48" y="13"/>
                  </a:cubicBezTo>
                  <a:cubicBezTo>
                    <a:pt x="48" y="11"/>
                    <a:pt x="69" y="15"/>
                    <a:pt x="66" y="13"/>
                  </a:cubicBezTo>
                  <a:cubicBezTo>
                    <a:pt x="60" y="12"/>
                    <a:pt x="31" y="0"/>
                    <a:pt x="28" y="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4" name="Freeform 2238"/>
            <p:cNvSpPr>
              <a:spLocks/>
            </p:cNvSpPr>
            <p:nvPr/>
          </p:nvSpPr>
          <p:spPr bwMode="auto">
            <a:xfrm flipH="1">
              <a:off x="4923" y="2375"/>
              <a:ext cx="94" cy="40"/>
            </a:xfrm>
            <a:custGeom>
              <a:avLst/>
              <a:gdLst>
                <a:gd name="T0" fmla="*/ 11 w 141"/>
                <a:gd name="T1" fmla="*/ 8 h 60"/>
                <a:gd name="T2" fmla="*/ 3 w 141"/>
                <a:gd name="T3" fmla="*/ 3 h 60"/>
                <a:gd name="T4" fmla="*/ 9 w 141"/>
                <a:gd name="T5" fmla="*/ 2 h 60"/>
                <a:gd name="T6" fmla="*/ 7 w 141"/>
                <a:gd name="T7" fmla="*/ 1 h 60"/>
                <a:gd name="T8" fmla="*/ 1 w 141"/>
                <a:gd name="T9" fmla="*/ 3 h 60"/>
                <a:gd name="T10" fmla="*/ 1 w 141"/>
                <a:gd name="T11" fmla="*/ 2 h 60"/>
                <a:gd name="T12" fmla="*/ 0 w 141"/>
                <a:gd name="T13" fmla="*/ 1 h 60"/>
                <a:gd name="T14" fmla="*/ 5 w 141"/>
                <a:gd name="T15" fmla="*/ 0 h 60"/>
                <a:gd name="T16" fmla="*/ 19 w 141"/>
                <a:gd name="T17" fmla="*/ 7 h 60"/>
                <a:gd name="T18" fmla="*/ 11 w 141"/>
                <a:gd name="T19" fmla="*/ 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1"/>
                <a:gd name="T31" fmla="*/ 0 h 60"/>
                <a:gd name="T32" fmla="*/ 141 w 141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1" h="60">
                  <a:moveTo>
                    <a:pt x="83" y="60"/>
                  </a:moveTo>
                  <a:lnTo>
                    <a:pt x="21" y="24"/>
                  </a:lnTo>
                  <a:lnTo>
                    <a:pt x="69" y="16"/>
                  </a:lnTo>
                  <a:lnTo>
                    <a:pt x="54" y="12"/>
                  </a:lnTo>
                  <a:lnTo>
                    <a:pt x="12" y="19"/>
                  </a:lnTo>
                  <a:lnTo>
                    <a:pt x="2" y="13"/>
                  </a:lnTo>
                  <a:lnTo>
                    <a:pt x="0" y="3"/>
                  </a:lnTo>
                  <a:lnTo>
                    <a:pt x="33" y="0"/>
                  </a:lnTo>
                  <a:lnTo>
                    <a:pt x="141" y="51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5" name="Freeform 2239"/>
            <p:cNvSpPr>
              <a:spLocks/>
            </p:cNvSpPr>
            <p:nvPr/>
          </p:nvSpPr>
          <p:spPr bwMode="auto">
            <a:xfrm flipH="1">
              <a:off x="4887" y="2296"/>
              <a:ext cx="22" cy="47"/>
            </a:xfrm>
            <a:custGeom>
              <a:avLst/>
              <a:gdLst>
                <a:gd name="T0" fmla="*/ 4 w 34"/>
                <a:gd name="T1" fmla="*/ 1 h 71"/>
                <a:gd name="T2" fmla="*/ 3 w 34"/>
                <a:gd name="T3" fmla="*/ 5 h 71"/>
                <a:gd name="T4" fmla="*/ 2 w 34"/>
                <a:gd name="T5" fmla="*/ 9 h 71"/>
                <a:gd name="T6" fmla="*/ 1 w 34"/>
                <a:gd name="T7" fmla="*/ 7 h 71"/>
                <a:gd name="T8" fmla="*/ 1 w 34"/>
                <a:gd name="T9" fmla="*/ 6 h 71"/>
                <a:gd name="T10" fmla="*/ 1 w 34"/>
                <a:gd name="T11" fmla="*/ 1 h 71"/>
                <a:gd name="T12" fmla="*/ 4 w 34"/>
                <a:gd name="T13" fmla="*/ 1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71"/>
                <a:gd name="T23" fmla="*/ 34 w 34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71">
                  <a:moveTo>
                    <a:pt x="34" y="5"/>
                  </a:moveTo>
                  <a:cubicBezTo>
                    <a:pt x="29" y="15"/>
                    <a:pt x="29" y="25"/>
                    <a:pt x="25" y="35"/>
                  </a:cubicBezTo>
                  <a:cubicBezTo>
                    <a:pt x="23" y="47"/>
                    <a:pt x="21" y="59"/>
                    <a:pt x="19" y="71"/>
                  </a:cubicBezTo>
                  <a:cubicBezTo>
                    <a:pt x="16" y="66"/>
                    <a:pt x="16" y="61"/>
                    <a:pt x="13" y="56"/>
                  </a:cubicBezTo>
                  <a:cubicBezTo>
                    <a:pt x="12" y="50"/>
                    <a:pt x="9" y="47"/>
                    <a:pt x="7" y="42"/>
                  </a:cubicBezTo>
                  <a:cubicBezTo>
                    <a:pt x="6" y="36"/>
                    <a:pt x="0" y="15"/>
                    <a:pt x="6" y="6"/>
                  </a:cubicBezTo>
                  <a:cubicBezTo>
                    <a:pt x="16" y="0"/>
                    <a:pt x="22" y="7"/>
                    <a:pt x="34" y="5"/>
                  </a:cubicBez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6" name="Freeform 2240"/>
            <p:cNvSpPr>
              <a:spLocks/>
            </p:cNvSpPr>
            <p:nvPr/>
          </p:nvSpPr>
          <p:spPr bwMode="auto">
            <a:xfrm flipH="1">
              <a:off x="4897" y="2316"/>
              <a:ext cx="58" cy="50"/>
            </a:xfrm>
            <a:custGeom>
              <a:avLst/>
              <a:gdLst>
                <a:gd name="T0" fmla="*/ 1 w 87"/>
                <a:gd name="T1" fmla="*/ 7 h 76"/>
                <a:gd name="T2" fmla="*/ 4 w 87"/>
                <a:gd name="T3" fmla="*/ 8 h 76"/>
                <a:gd name="T4" fmla="*/ 6 w 87"/>
                <a:gd name="T5" fmla="*/ 5 h 76"/>
                <a:gd name="T6" fmla="*/ 7 w 87"/>
                <a:gd name="T7" fmla="*/ 2 h 76"/>
                <a:gd name="T8" fmla="*/ 7 w 87"/>
                <a:gd name="T9" fmla="*/ 5 h 76"/>
                <a:gd name="T10" fmla="*/ 9 w 87"/>
                <a:gd name="T11" fmla="*/ 5 h 76"/>
                <a:gd name="T12" fmla="*/ 10 w 87"/>
                <a:gd name="T13" fmla="*/ 9 h 76"/>
                <a:gd name="T14" fmla="*/ 9 w 87"/>
                <a:gd name="T15" fmla="*/ 7 h 76"/>
                <a:gd name="T16" fmla="*/ 7 w 87"/>
                <a:gd name="T17" fmla="*/ 6 h 76"/>
                <a:gd name="T18" fmla="*/ 5 w 87"/>
                <a:gd name="T19" fmla="*/ 9 h 76"/>
                <a:gd name="T20" fmla="*/ 2 w 87"/>
                <a:gd name="T21" fmla="*/ 7 h 76"/>
                <a:gd name="T22" fmla="*/ 1 w 87"/>
                <a:gd name="T23" fmla="*/ 7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76"/>
                <a:gd name="T38" fmla="*/ 87 w 87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76">
                  <a:moveTo>
                    <a:pt x="9" y="54"/>
                  </a:moveTo>
                  <a:cubicBezTo>
                    <a:pt x="18" y="52"/>
                    <a:pt x="21" y="61"/>
                    <a:pt x="30" y="63"/>
                  </a:cubicBezTo>
                  <a:cubicBezTo>
                    <a:pt x="37" y="66"/>
                    <a:pt x="40" y="43"/>
                    <a:pt x="44" y="37"/>
                  </a:cubicBezTo>
                  <a:cubicBezTo>
                    <a:pt x="46" y="28"/>
                    <a:pt x="50" y="27"/>
                    <a:pt x="51" y="18"/>
                  </a:cubicBezTo>
                  <a:cubicBezTo>
                    <a:pt x="50" y="0"/>
                    <a:pt x="54" y="32"/>
                    <a:pt x="59" y="36"/>
                  </a:cubicBezTo>
                  <a:cubicBezTo>
                    <a:pt x="70" y="44"/>
                    <a:pt x="55" y="35"/>
                    <a:pt x="63" y="40"/>
                  </a:cubicBezTo>
                  <a:cubicBezTo>
                    <a:pt x="64" y="45"/>
                    <a:pt x="87" y="74"/>
                    <a:pt x="78" y="70"/>
                  </a:cubicBezTo>
                  <a:cubicBezTo>
                    <a:pt x="75" y="65"/>
                    <a:pt x="71" y="58"/>
                    <a:pt x="66" y="55"/>
                  </a:cubicBezTo>
                  <a:cubicBezTo>
                    <a:pt x="62" y="54"/>
                    <a:pt x="56" y="43"/>
                    <a:pt x="51" y="46"/>
                  </a:cubicBezTo>
                  <a:cubicBezTo>
                    <a:pt x="50" y="53"/>
                    <a:pt x="39" y="72"/>
                    <a:pt x="33" y="76"/>
                  </a:cubicBezTo>
                  <a:cubicBezTo>
                    <a:pt x="18" y="69"/>
                    <a:pt x="26" y="61"/>
                    <a:pt x="18" y="60"/>
                  </a:cubicBezTo>
                  <a:cubicBezTo>
                    <a:pt x="15" y="58"/>
                    <a:pt x="0" y="56"/>
                    <a:pt x="9" y="54"/>
                  </a:cubicBez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7" name="Freeform 2241"/>
            <p:cNvSpPr>
              <a:spLocks/>
            </p:cNvSpPr>
            <p:nvPr/>
          </p:nvSpPr>
          <p:spPr bwMode="auto">
            <a:xfrm flipH="1">
              <a:off x="4876" y="2312"/>
              <a:ext cx="23" cy="53"/>
            </a:xfrm>
            <a:custGeom>
              <a:avLst/>
              <a:gdLst>
                <a:gd name="T0" fmla="*/ 2 w 34"/>
                <a:gd name="T1" fmla="*/ 0 h 80"/>
                <a:gd name="T2" fmla="*/ 2 w 34"/>
                <a:gd name="T3" fmla="*/ 6 h 80"/>
                <a:gd name="T4" fmla="*/ 0 w 34"/>
                <a:gd name="T5" fmla="*/ 9 h 80"/>
                <a:gd name="T6" fmla="*/ 1 w 34"/>
                <a:gd name="T7" fmla="*/ 9 h 80"/>
                <a:gd name="T8" fmla="*/ 2 w 34"/>
                <a:gd name="T9" fmla="*/ 6 h 80"/>
                <a:gd name="T10" fmla="*/ 3 w 34"/>
                <a:gd name="T11" fmla="*/ 3 h 80"/>
                <a:gd name="T12" fmla="*/ 3 w 34"/>
                <a:gd name="T13" fmla="*/ 1 h 80"/>
                <a:gd name="T14" fmla="*/ 4 w 34"/>
                <a:gd name="T15" fmla="*/ 1 h 80"/>
                <a:gd name="T16" fmla="*/ 3 w 34"/>
                <a:gd name="T17" fmla="*/ 1 h 80"/>
                <a:gd name="T18" fmla="*/ 2 w 34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80"/>
                <a:gd name="T32" fmla="*/ 34 w 34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80">
                  <a:moveTo>
                    <a:pt x="18" y="0"/>
                  </a:moveTo>
                  <a:cubicBezTo>
                    <a:pt x="20" y="14"/>
                    <a:pt x="19" y="29"/>
                    <a:pt x="13" y="42"/>
                  </a:cubicBezTo>
                  <a:cubicBezTo>
                    <a:pt x="11" y="52"/>
                    <a:pt x="6" y="61"/>
                    <a:pt x="0" y="69"/>
                  </a:cubicBezTo>
                  <a:cubicBezTo>
                    <a:pt x="6" y="72"/>
                    <a:pt x="8" y="80"/>
                    <a:pt x="6" y="69"/>
                  </a:cubicBezTo>
                  <a:cubicBezTo>
                    <a:pt x="7" y="59"/>
                    <a:pt x="10" y="50"/>
                    <a:pt x="15" y="42"/>
                  </a:cubicBezTo>
                  <a:cubicBezTo>
                    <a:pt x="16" y="36"/>
                    <a:pt x="18" y="29"/>
                    <a:pt x="21" y="23"/>
                  </a:cubicBezTo>
                  <a:cubicBezTo>
                    <a:pt x="22" y="18"/>
                    <a:pt x="23" y="14"/>
                    <a:pt x="25" y="9"/>
                  </a:cubicBezTo>
                  <a:cubicBezTo>
                    <a:pt x="26" y="6"/>
                    <a:pt x="34" y="2"/>
                    <a:pt x="31" y="2"/>
                  </a:cubicBezTo>
                  <a:cubicBezTo>
                    <a:pt x="29" y="2"/>
                    <a:pt x="27" y="4"/>
                    <a:pt x="25" y="5"/>
                  </a:cubicBezTo>
                  <a:cubicBezTo>
                    <a:pt x="20" y="12"/>
                    <a:pt x="23" y="11"/>
                    <a:pt x="18" y="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8" name="Freeform 2242"/>
            <p:cNvSpPr>
              <a:spLocks/>
            </p:cNvSpPr>
            <p:nvPr/>
          </p:nvSpPr>
          <p:spPr bwMode="auto">
            <a:xfrm flipH="1">
              <a:off x="4854" y="2322"/>
              <a:ext cx="23" cy="54"/>
            </a:xfrm>
            <a:custGeom>
              <a:avLst/>
              <a:gdLst>
                <a:gd name="T0" fmla="*/ 3 w 36"/>
                <a:gd name="T1" fmla="*/ 0 h 81"/>
                <a:gd name="T2" fmla="*/ 3 w 36"/>
                <a:gd name="T3" fmla="*/ 3 h 81"/>
                <a:gd name="T4" fmla="*/ 1 w 36"/>
                <a:gd name="T5" fmla="*/ 10 h 81"/>
                <a:gd name="T6" fmla="*/ 1 w 36"/>
                <a:gd name="T7" fmla="*/ 10 h 81"/>
                <a:gd name="T8" fmla="*/ 3 w 36"/>
                <a:gd name="T9" fmla="*/ 3 h 81"/>
                <a:gd name="T10" fmla="*/ 4 w 36"/>
                <a:gd name="T11" fmla="*/ 3 h 81"/>
                <a:gd name="T12" fmla="*/ 3 w 36"/>
                <a:gd name="T13" fmla="*/ 3 h 81"/>
                <a:gd name="T14" fmla="*/ 3 w 36"/>
                <a:gd name="T15" fmla="*/ 1 h 81"/>
                <a:gd name="T16" fmla="*/ 2 w 36"/>
                <a:gd name="T17" fmla="*/ 1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81"/>
                <a:gd name="T29" fmla="*/ 36 w 36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81">
                  <a:moveTo>
                    <a:pt x="22" y="0"/>
                  </a:moveTo>
                  <a:cubicBezTo>
                    <a:pt x="25" y="8"/>
                    <a:pt x="26" y="16"/>
                    <a:pt x="22" y="24"/>
                  </a:cubicBezTo>
                  <a:cubicBezTo>
                    <a:pt x="19" y="36"/>
                    <a:pt x="0" y="69"/>
                    <a:pt x="3" y="74"/>
                  </a:cubicBezTo>
                  <a:cubicBezTo>
                    <a:pt x="7" y="81"/>
                    <a:pt x="4" y="81"/>
                    <a:pt x="7" y="75"/>
                  </a:cubicBezTo>
                  <a:cubicBezTo>
                    <a:pt x="12" y="67"/>
                    <a:pt x="27" y="31"/>
                    <a:pt x="31" y="23"/>
                  </a:cubicBezTo>
                  <a:cubicBezTo>
                    <a:pt x="32" y="22"/>
                    <a:pt x="36" y="22"/>
                    <a:pt x="36" y="20"/>
                  </a:cubicBezTo>
                  <a:cubicBezTo>
                    <a:pt x="36" y="18"/>
                    <a:pt x="33" y="21"/>
                    <a:pt x="31" y="21"/>
                  </a:cubicBezTo>
                  <a:cubicBezTo>
                    <a:pt x="24" y="26"/>
                    <a:pt x="28" y="19"/>
                    <a:pt x="25" y="12"/>
                  </a:cubicBezTo>
                  <a:cubicBezTo>
                    <a:pt x="23" y="1"/>
                    <a:pt x="21" y="1"/>
                    <a:pt x="21" y="12"/>
                  </a:cubicBezTo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9" name="Freeform 2243"/>
            <p:cNvSpPr>
              <a:spLocks/>
            </p:cNvSpPr>
            <p:nvPr/>
          </p:nvSpPr>
          <p:spPr bwMode="auto">
            <a:xfrm>
              <a:off x="4830" y="2317"/>
              <a:ext cx="28" cy="74"/>
            </a:xfrm>
            <a:custGeom>
              <a:avLst/>
              <a:gdLst>
                <a:gd name="T0" fmla="*/ 18 w 28"/>
                <a:gd name="T1" fmla="*/ 13 h 74"/>
                <a:gd name="T2" fmla="*/ 22 w 28"/>
                <a:gd name="T3" fmla="*/ 43 h 74"/>
                <a:gd name="T4" fmla="*/ 17 w 28"/>
                <a:gd name="T5" fmla="*/ 35 h 74"/>
                <a:gd name="T6" fmla="*/ 9 w 28"/>
                <a:gd name="T7" fmla="*/ 40 h 74"/>
                <a:gd name="T8" fmla="*/ 3 w 28"/>
                <a:gd name="T9" fmla="*/ 55 h 74"/>
                <a:gd name="T10" fmla="*/ 10 w 28"/>
                <a:gd name="T11" fmla="*/ 67 h 74"/>
                <a:gd name="T12" fmla="*/ 26 w 28"/>
                <a:gd name="T13" fmla="*/ 73 h 74"/>
                <a:gd name="T14" fmla="*/ 21 w 28"/>
                <a:gd name="T15" fmla="*/ 71 h 74"/>
                <a:gd name="T16" fmla="*/ 5 w 28"/>
                <a:gd name="T17" fmla="*/ 65 h 74"/>
                <a:gd name="T18" fmla="*/ 10 w 28"/>
                <a:gd name="T19" fmla="*/ 31 h 74"/>
                <a:gd name="T20" fmla="*/ 16 w 28"/>
                <a:gd name="T21" fmla="*/ 16 h 74"/>
                <a:gd name="T22" fmla="*/ 20 w 28"/>
                <a:gd name="T23" fmla="*/ 6 h 74"/>
                <a:gd name="T24" fmla="*/ 21 w 28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4"/>
                <a:gd name="T41" fmla="*/ 28 w 28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4">
                  <a:moveTo>
                    <a:pt x="18" y="13"/>
                  </a:moveTo>
                  <a:cubicBezTo>
                    <a:pt x="19" y="25"/>
                    <a:pt x="19" y="32"/>
                    <a:pt x="22" y="43"/>
                  </a:cubicBezTo>
                  <a:cubicBezTo>
                    <a:pt x="19" y="49"/>
                    <a:pt x="18" y="38"/>
                    <a:pt x="17" y="35"/>
                  </a:cubicBezTo>
                  <a:cubicBezTo>
                    <a:pt x="15" y="24"/>
                    <a:pt x="13" y="34"/>
                    <a:pt x="9" y="40"/>
                  </a:cubicBezTo>
                  <a:cubicBezTo>
                    <a:pt x="8" y="45"/>
                    <a:pt x="5" y="49"/>
                    <a:pt x="3" y="55"/>
                  </a:cubicBezTo>
                  <a:cubicBezTo>
                    <a:pt x="2" y="63"/>
                    <a:pt x="0" y="66"/>
                    <a:pt x="10" y="67"/>
                  </a:cubicBezTo>
                  <a:cubicBezTo>
                    <a:pt x="16" y="70"/>
                    <a:pt x="21" y="73"/>
                    <a:pt x="26" y="73"/>
                  </a:cubicBezTo>
                  <a:cubicBezTo>
                    <a:pt x="28" y="74"/>
                    <a:pt x="24" y="72"/>
                    <a:pt x="21" y="71"/>
                  </a:cubicBezTo>
                  <a:cubicBezTo>
                    <a:pt x="16" y="68"/>
                    <a:pt x="10" y="65"/>
                    <a:pt x="5" y="65"/>
                  </a:cubicBezTo>
                  <a:cubicBezTo>
                    <a:pt x="2" y="59"/>
                    <a:pt x="7" y="37"/>
                    <a:pt x="10" y="31"/>
                  </a:cubicBezTo>
                  <a:cubicBezTo>
                    <a:pt x="12" y="25"/>
                    <a:pt x="14" y="21"/>
                    <a:pt x="16" y="16"/>
                  </a:cubicBezTo>
                  <a:cubicBezTo>
                    <a:pt x="17" y="12"/>
                    <a:pt x="18" y="10"/>
                    <a:pt x="20" y="6"/>
                  </a:cubicBezTo>
                  <a:cubicBezTo>
                    <a:pt x="21" y="1"/>
                    <a:pt x="21" y="3"/>
                    <a:pt x="21" y="0"/>
                  </a:cubicBezTo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0" name="Freeform 2244"/>
            <p:cNvSpPr>
              <a:spLocks/>
            </p:cNvSpPr>
            <p:nvPr/>
          </p:nvSpPr>
          <p:spPr bwMode="auto">
            <a:xfrm flipH="1">
              <a:off x="4937" y="2350"/>
              <a:ext cx="59" cy="44"/>
            </a:xfrm>
            <a:custGeom>
              <a:avLst/>
              <a:gdLst>
                <a:gd name="T0" fmla="*/ 12 w 87"/>
                <a:gd name="T1" fmla="*/ 1 h 66"/>
                <a:gd name="T2" fmla="*/ 9 w 87"/>
                <a:gd name="T3" fmla="*/ 0 h 66"/>
                <a:gd name="T4" fmla="*/ 8 w 87"/>
                <a:gd name="T5" fmla="*/ 2 h 66"/>
                <a:gd name="T6" fmla="*/ 5 w 87"/>
                <a:gd name="T7" fmla="*/ 5 h 66"/>
                <a:gd name="T8" fmla="*/ 2 w 87"/>
                <a:gd name="T9" fmla="*/ 5 h 66"/>
                <a:gd name="T10" fmla="*/ 1 w 87"/>
                <a:gd name="T11" fmla="*/ 7 h 66"/>
                <a:gd name="T12" fmla="*/ 1 w 87"/>
                <a:gd name="T13" fmla="*/ 8 h 66"/>
                <a:gd name="T14" fmla="*/ 3 w 87"/>
                <a:gd name="T15" fmla="*/ 6 h 66"/>
                <a:gd name="T16" fmla="*/ 5 w 87"/>
                <a:gd name="T17" fmla="*/ 7 h 66"/>
                <a:gd name="T18" fmla="*/ 7 w 87"/>
                <a:gd name="T19" fmla="*/ 5 h 66"/>
                <a:gd name="T20" fmla="*/ 12 w 87"/>
                <a:gd name="T21" fmla="*/ 3 h 66"/>
                <a:gd name="T22" fmla="*/ 12 w 87"/>
                <a:gd name="T23" fmla="*/ 1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6"/>
                <a:gd name="T38" fmla="*/ 87 w 8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6">
                  <a:moveTo>
                    <a:pt x="87" y="11"/>
                  </a:moveTo>
                  <a:cubicBezTo>
                    <a:pt x="76" y="0"/>
                    <a:pt x="75" y="3"/>
                    <a:pt x="67" y="0"/>
                  </a:cubicBezTo>
                  <a:cubicBezTo>
                    <a:pt x="61" y="4"/>
                    <a:pt x="58" y="11"/>
                    <a:pt x="54" y="17"/>
                  </a:cubicBezTo>
                  <a:cubicBezTo>
                    <a:pt x="48" y="25"/>
                    <a:pt x="41" y="27"/>
                    <a:pt x="33" y="33"/>
                  </a:cubicBezTo>
                  <a:cubicBezTo>
                    <a:pt x="28" y="32"/>
                    <a:pt x="22" y="32"/>
                    <a:pt x="13" y="35"/>
                  </a:cubicBezTo>
                  <a:cubicBezTo>
                    <a:pt x="6" y="47"/>
                    <a:pt x="5" y="38"/>
                    <a:pt x="1" y="50"/>
                  </a:cubicBezTo>
                  <a:cubicBezTo>
                    <a:pt x="2" y="54"/>
                    <a:pt x="0" y="59"/>
                    <a:pt x="3" y="62"/>
                  </a:cubicBezTo>
                  <a:cubicBezTo>
                    <a:pt x="4" y="64"/>
                    <a:pt x="24" y="50"/>
                    <a:pt x="27" y="48"/>
                  </a:cubicBezTo>
                  <a:cubicBezTo>
                    <a:pt x="31" y="66"/>
                    <a:pt x="33" y="66"/>
                    <a:pt x="39" y="51"/>
                  </a:cubicBezTo>
                  <a:cubicBezTo>
                    <a:pt x="45" y="54"/>
                    <a:pt x="43" y="45"/>
                    <a:pt x="49" y="41"/>
                  </a:cubicBezTo>
                  <a:cubicBezTo>
                    <a:pt x="56" y="36"/>
                    <a:pt x="75" y="25"/>
                    <a:pt x="81" y="21"/>
                  </a:cubicBezTo>
                  <a:cubicBezTo>
                    <a:pt x="84" y="17"/>
                    <a:pt x="81" y="18"/>
                    <a:pt x="87" y="11"/>
                  </a:cubicBezTo>
                  <a:close/>
                </a:path>
              </a:pathLst>
            </a:custGeom>
            <a:solidFill>
              <a:srgbClr val="B88B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1" name="Freeform 2245"/>
            <p:cNvSpPr>
              <a:spLocks/>
            </p:cNvSpPr>
            <p:nvPr/>
          </p:nvSpPr>
          <p:spPr bwMode="auto">
            <a:xfrm flipH="1">
              <a:off x="4881" y="2360"/>
              <a:ext cx="76" cy="44"/>
            </a:xfrm>
            <a:custGeom>
              <a:avLst/>
              <a:gdLst>
                <a:gd name="T0" fmla="*/ 12 w 114"/>
                <a:gd name="T1" fmla="*/ 0 h 67"/>
                <a:gd name="T2" fmla="*/ 11 w 114"/>
                <a:gd name="T3" fmla="*/ 2 h 67"/>
                <a:gd name="T4" fmla="*/ 6 w 114"/>
                <a:gd name="T5" fmla="*/ 6 h 67"/>
                <a:gd name="T6" fmla="*/ 1 w 114"/>
                <a:gd name="T7" fmla="*/ 6 h 67"/>
                <a:gd name="T8" fmla="*/ 0 w 114"/>
                <a:gd name="T9" fmla="*/ 8 h 67"/>
                <a:gd name="T10" fmla="*/ 5 w 114"/>
                <a:gd name="T11" fmla="*/ 8 h 67"/>
                <a:gd name="T12" fmla="*/ 7 w 114"/>
                <a:gd name="T13" fmla="*/ 7 h 67"/>
                <a:gd name="T14" fmla="*/ 13 w 114"/>
                <a:gd name="T15" fmla="*/ 3 h 67"/>
                <a:gd name="T16" fmla="*/ 15 w 114"/>
                <a:gd name="T17" fmla="*/ 1 h 67"/>
                <a:gd name="T18" fmla="*/ 12 w 114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67"/>
                <a:gd name="T32" fmla="*/ 114 w 114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67">
                  <a:moveTo>
                    <a:pt x="93" y="0"/>
                  </a:moveTo>
                  <a:cubicBezTo>
                    <a:pt x="90" y="8"/>
                    <a:pt x="89" y="4"/>
                    <a:pt x="82" y="15"/>
                  </a:cubicBezTo>
                  <a:cubicBezTo>
                    <a:pt x="74" y="23"/>
                    <a:pt x="57" y="41"/>
                    <a:pt x="45" y="47"/>
                  </a:cubicBezTo>
                  <a:cubicBezTo>
                    <a:pt x="31" y="44"/>
                    <a:pt x="22" y="49"/>
                    <a:pt x="10" y="51"/>
                  </a:cubicBezTo>
                  <a:cubicBezTo>
                    <a:pt x="2" y="62"/>
                    <a:pt x="5" y="57"/>
                    <a:pt x="0" y="65"/>
                  </a:cubicBezTo>
                  <a:cubicBezTo>
                    <a:pt x="11" y="67"/>
                    <a:pt x="22" y="67"/>
                    <a:pt x="33" y="63"/>
                  </a:cubicBezTo>
                  <a:cubicBezTo>
                    <a:pt x="48" y="66"/>
                    <a:pt x="47" y="60"/>
                    <a:pt x="58" y="54"/>
                  </a:cubicBezTo>
                  <a:cubicBezTo>
                    <a:pt x="69" y="48"/>
                    <a:pt x="93" y="36"/>
                    <a:pt x="102" y="29"/>
                  </a:cubicBezTo>
                  <a:cubicBezTo>
                    <a:pt x="108" y="25"/>
                    <a:pt x="111" y="19"/>
                    <a:pt x="114" y="12"/>
                  </a:cubicBezTo>
                  <a:cubicBezTo>
                    <a:pt x="110" y="4"/>
                    <a:pt x="101" y="4"/>
                    <a:pt x="93" y="0"/>
                  </a:cubicBezTo>
                  <a:close/>
                </a:path>
              </a:pathLst>
            </a:custGeom>
            <a:solidFill>
              <a:srgbClr val="B88B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2" name="Freeform 2246"/>
            <p:cNvSpPr>
              <a:spLocks/>
            </p:cNvSpPr>
            <p:nvPr/>
          </p:nvSpPr>
          <p:spPr bwMode="auto">
            <a:xfrm flipH="1">
              <a:off x="4876" y="2247"/>
              <a:ext cx="47" cy="70"/>
            </a:xfrm>
            <a:custGeom>
              <a:avLst/>
              <a:gdLst>
                <a:gd name="T0" fmla="*/ 7 w 71"/>
                <a:gd name="T1" fmla="*/ 9 h 106"/>
                <a:gd name="T2" fmla="*/ 9 w 71"/>
                <a:gd name="T3" fmla="*/ 8 h 106"/>
                <a:gd name="T4" fmla="*/ 9 w 71"/>
                <a:gd name="T5" fmla="*/ 6 h 106"/>
                <a:gd name="T6" fmla="*/ 7 w 71"/>
                <a:gd name="T7" fmla="*/ 1 h 106"/>
                <a:gd name="T8" fmla="*/ 5 w 71"/>
                <a:gd name="T9" fmla="*/ 1 h 106"/>
                <a:gd name="T10" fmla="*/ 2 w 71"/>
                <a:gd name="T11" fmla="*/ 1 h 106"/>
                <a:gd name="T12" fmla="*/ 1 w 71"/>
                <a:gd name="T13" fmla="*/ 3 h 106"/>
                <a:gd name="T14" fmla="*/ 1 w 71"/>
                <a:gd name="T15" fmla="*/ 6 h 106"/>
                <a:gd name="T16" fmla="*/ 1 w 71"/>
                <a:gd name="T17" fmla="*/ 9 h 106"/>
                <a:gd name="T18" fmla="*/ 4 w 71"/>
                <a:gd name="T19" fmla="*/ 11 h 106"/>
                <a:gd name="T20" fmla="*/ 6 w 71"/>
                <a:gd name="T21" fmla="*/ 13 h 106"/>
                <a:gd name="T22" fmla="*/ 7 w 71"/>
                <a:gd name="T23" fmla="*/ 11 h 106"/>
                <a:gd name="T24" fmla="*/ 7 w 71"/>
                <a:gd name="T25" fmla="*/ 9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106"/>
                <a:gd name="T41" fmla="*/ 71 w 71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106">
                  <a:moveTo>
                    <a:pt x="57" y="74"/>
                  </a:moveTo>
                  <a:cubicBezTo>
                    <a:pt x="59" y="64"/>
                    <a:pt x="61" y="74"/>
                    <a:pt x="65" y="65"/>
                  </a:cubicBezTo>
                  <a:cubicBezTo>
                    <a:pt x="68" y="55"/>
                    <a:pt x="70" y="53"/>
                    <a:pt x="71" y="46"/>
                  </a:cubicBezTo>
                  <a:cubicBezTo>
                    <a:pt x="69" y="34"/>
                    <a:pt x="68" y="14"/>
                    <a:pt x="57" y="8"/>
                  </a:cubicBezTo>
                  <a:cubicBezTo>
                    <a:pt x="53" y="3"/>
                    <a:pt x="42" y="5"/>
                    <a:pt x="36" y="4"/>
                  </a:cubicBezTo>
                  <a:cubicBezTo>
                    <a:pt x="29" y="0"/>
                    <a:pt x="22" y="4"/>
                    <a:pt x="15" y="5"/>
                  </a:cubicBezTo>
                  <a:cubicBezTo>
                    <a:pt x="9" y="8"/>
                    <a:pt x="7" y="15"/>
                    <a:pt x="3" y="20"/>
                  </a:cubicBezTo>
                  <a:cubicBezTo>
                    <a:pt x="1" y="30"/>
                    <a:pt x="0" y="37"/>
                    <a:pt x="5" y="47"/>
                  </a:cubicBezTo>
                  <a:cubicBezTo>
                    <a:pt x="6" y="60"/>
                    <a:pt x="4" y="65"/>
                    <a:pt x="11" y="74"/>
                  </a:cubicBezTo>
                  <a:cubicBezTo>
                    <a:pt x="13" y="84"/>
                    <a:pt x="20" y="87"/>
                    <a:pt x="30" y="89"/>
                  </a:cubicBezTo>
                  <a:cubicBezTo>
                    <a:pt x="34" y="95"/>
                    <a:pt x="36" y="102"/>
                    <a:pt x="42" y="106"/>
                  </a:cubicBezTo>
                  <a:cubicBezTo>
                    <a:pt x="45" y="101"/>
                    <a:pt x="48" y="97"/>
                    <a:pt x="50" y="92"/>
                  </a:cubicBezTo>
                  <a:cubicBezTo>
                    <a:pt x="51" y="86"/>
                    <a:pt x="60" y="74"/>
                    <a:pt x="57" y="74"/>
                  </a:cubicBezTo>
                  <a:close/>
                </a:path>
              </a:pathLst>
            </a:custGeom>
            <a:solidFill>
              <a:srgbClr val="B88B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3" name="Freeform 2247"/>
            <p:cNvSpPr>
              <a:spLocks/>
            </p:cNvSpPr>
            <p:nvPr/>
          </p:nvSpPr>
          <p:spPr bwMode="auto">
            <a:xfrm flipH="1">
              <a:off x="4874" y="2247"/>
              <a:ext cx="50" cy="45"/>
            </a:xfrm>
            <a:custGeom>
              <a:avLst/>
              <a:gdLst>
                <a:gd name="T0" fmla="*/ 6 w 75"/>
                <a:gd name="T1" fmla="*/ 1 h 68"/>
                <a:gd name="T2" fmla="*/ 1 w 75"/>
                <a:gd name="T3" fmla="*/ 1 h 68"/>
                <a:gd name="T4" fmla="*/ 0 w 75"/>
                <a:gd name="T5" fmla="*/ 3 h 68"/>
                <a:gd name="T6" fmla="*/ 1 w 75"/>
                <a:gd name="T7" fmla="*/ 4 h 68"/>
                <a:gd name="T8" fmla="*/ 2 w 75"/>
                <a:gd name="T9" fmla="*/ 4 h 68"/>
                <a:gd name="T10" fmla="*/ 4 w 75"/>
                <a:gd name="T11" fmla="*/ 4 h 68"/>
                <a:gd name="T12" fmla="*/ 5 w 75"/>
                <a:gd name="T13" fmla="*/ 5 h 68"/>
                <a:gd name="T14" fmla="*/ 6 w 75"/>
                <a:gd name="T15" fmla="*/ 7 h 68"/>
                <a:gd name="T16" fmla="*/ 7 w 75"/>
                <a:gd name="T17" fmla="*/ 5 h 68"/>
                <a:gd name="T18" fmla="*/ 9 w 75"/>
                <a:gd name="T19" fmla="*/ 9 h 68"/>
                <a:gd name="T20" fmla="*/ 9 w 75"/>
                <a:gd name="T21" fmla="*/ 7 h 68"/>
                <a:gd name="T22" fmla="*/ 9 w 75"/>
                <a:gd name="T23" fmla="*/ 4 h 68"/>
                <a:gd name="T24" fmla="*/ 6 w 75"/>
                <a:gd name="T25" fmla="*/ 1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68"/>
                <a:gd name="T41" fmla="*/ 75 w 75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68">
                  <a:moveTo>
                    <a:pt x="42" y="1"/>
                  </a:moveTo>
                  <a:cubicBezTo>
                    <a:pt x="35" y="0"/>
                    <a:pt x="17" y="5"/>
                    <a:pt x="10" y="8"/>
                  </a:cubicBezTo>
                  <a:cubicBezTo>
                    <a:pt x="6" y="14"/>
                    <a:pt x="3" y="16"/>
                    <a:pt x="0" y="23"/>
                  </a:cubicBezTo>
                  <a:cubicBezTo>
                    <a:pt x="3" y="37"/>
                    <a:pt x="3" y="39"/>
                    <a:pt x="9" y="28"/>
                  </a:cubicBezTo>
                  <a:cubicBezTo>
                    <a:pt x="10" y="22"/>
                    <a:pt x="11" y="22"/>
                    <a:pt x="16" y="29"/>
                  </a:cubicBezTo>
                  <a:cubicBezTo>
                    <a:pt x="24" y="28"/>
                    <a:pt x="23" y="32"/>
                    <a:pt x="30" y="28"/>
                  </a:cubicBezTo>
                  <a:cubicBezTo>
                    <a:pt x="36" y="31"/>
                    <a:pt x="36" y="28"/>
                    <a:pt x="39" y="35"/>
                  </a:cubicBezTo>
                  <a:cubicBezTo>
                    <a:pt x="43" y="54"/>
                    <a:pt x="44" y="24"/>
                    <a:pt x="46" y="56"/>
                  </a:cubicBezTo>
                  <a:cubicBezTo>
                    <a:pt x="55" y="54"/>
                    <a:pt x="51" y="46"/>
                    <a:pt x="58" y="41"/>
                  </a:cubicBezTo>
                  <a:cubicBezTo>
                    <a:pt x="63" y="50"/>
                    <a:pt x="58" y="59"/>
                    <a:pt x="63" y="68"/>
                  </a:cubicBezTo>
                  <a:cubicBezTo>
                    <a:pt x="70" y="63"/>
                    <a:pt x="69" y="57"/>
                    <a:pt x="72" y="50"/>
                  </a:cubicBezTo>
                  <a:cubicBezTo>
                    <a:pt x="71" y="43"/>
                    <a:pt x="75" y="38"/>
                    <a:pt x="72" y="31"/>
                  </a:cubicBezTo>
                  <a:cubicBezTo>
                    <a:pt x="68" y="10"/>
                    <a:pt x="64" y="7"/>
                    <a:pt x="42" y="1"/>
                  </a:cubicBezTo>
                  <a:close/>
                </a:path>
              </a:pathLst>
            </a:custGeom>
            <a:solidFill>
              <a:srgbClr val="5C28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4" name="Freeform 2248"/>
            <p:cNvSpPr>
              <a:spLocks/>
            </p:cNvSpPr>
            <p:nvPr/>
          </p:nvSpPr>
          <p:spPr bwMode="auto">
            <a:xfrm flipH="1">
              <a:off x="4823" y="2549"/>
              <a:ext cx="43" cy="24"/>
            </a:xfrm>
            <a:custGeom>
              <a:avLst/>
              <a:gdLst>
                <a:gd name="T0" fmla="*/ 4 w 64"/>
                <a:gd name="T1" fmla="*/ 1 h 35"/>
                <a:gd name="T2" fmla="*/ 1 w 64"/>
                <a:gd name="T3" fmla="*/ 3 h 35"/>
                <a:gd name="T4" fmla="*/ 3 w 64"/>
                <a:gd name="T5" fmla="*/ 5 h 35"/>
                <a:gd name="T6" fmla="*/ 6 w 64"/>
                <a:gd name="T7" fmla="*/ 4 h 35"/>
                <a:gd name="T8" fmla="*/ 8 w 64"/>
                <a:gd name="T9" fmla="*/ 2 h 35"/>
                <a:gd name="T10" fmla="*/ 7 w 64"/>
                <a:gd name="T11" fmla="*/ 1 h 35"/>
                <a:gd name="T12" fmla="*/ 5 w 64"/>
                <a:gd name="T13" fmla="*/ 1 h 35"/>
                <a:gd name="T14" fmla="*/ 4 w 64"/>
                <a:gd name="T15" fmla="*/ 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35"/>
                <a:gd name="T26" fmla="*/ 64 w 64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35">
                  <a:moveTo>
                    <a:pt x="28" y="6"/>
                  </a:moveTo>
                  <a:cubicBezTo>
                    <a:pt x="22" y="10"/>
                    <a:pt x="9" y="17"/>
                    <a:pt x="3" y="21"/>
                  </a:cubicBezTo>
                  <a:cubicBezTo>
                    <a:pt x="0" y="34"/>
                    <a:pt x="8" y="34"/>
                    <a:pt x="20" y="35"/>
                  </a:cubicBezTo>
                  <a:cubicBezTo>
                    <a:pt x="36" y="34"/>
                    <a:pt x="34" y="33"/>
                    <a:pt x="45" y="27"/>
                  </a:cubicBezTo>
                  <a:cubicBezTo>
                    <a:pt x="49" y="21"/>
                    <a:pt x="54" y="21"/>
                    <a:pt x="60" y="17"/>
                  </a:cubicBezTo>
                  <a:cubicBezTo>
                    <a:pt x="64" y="10"/>
                    <a:pt x="64" y="6"/>
                    <a:pt x="57" y="2"/>
                  </a:cubicBezTo>
                  <a:cubicBezTo>
                    <a:pt x="51" y="3"/>
                    <a:pt x="45" y="5"/>
                    <a:pt x="39" y="6"/>
                  </a:cubicBezTo>
                  <a:cubicBezTo>
                    <a:pt x="20" y="8"/>
                    <a:pt x="22" y="0"/>
                    <a:pt x="28" y="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5" name="Freeform 2249"/>
            <p:cNvSpPr>
              <a:spLocks/>
            </p:cNvSpPr>
            <p:nvPr/>
          </p:nvSpPr>
          <p:spPr bwMode="auto">
            <a:xfrm flipH="1">
              <a:off x="4902" y="2273"/>
              <a:ext cx="19" cy="14"/>
            </a:xfrm>
            <a:custGeom>
              <a:avLst/>
              <a:gdLst>
                <a:gd name="T0" fmla="*/ 0 w 28"/>
                <a:gd name="T1" fmla="*/ 1 h 20"/>
                <a:gd name="T2" fmla="*/ 1 w 28"/>
                <a:gd name="T3" fmla="*/ 2 h 20"/>
                <a:gd name="T4" fmla="*/ 3 w 28"/>
                <a:gd name="T5" fmla="*/ 1 h 20"/>
                <a:gd name="T6" fmla="*/ 3 w 28"/>
                <a:gd name="T7" fmla="*/ 4 h 20"/>
                <a:gd name="T8" fmla="*/ 2 w 28"/>
                <a:gd name="T9" fmla="*/ 1 h 20"/>
                <a:gd name="T10" fmla="*/ 0 w 28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0"/>
                <a:gd name="T20" fmla="*/ 28 w 2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0">
                  <a:moveTo>
                    <a:pt x="0" y="5"/>
                  </a:moveTo>
                  <a:cubicBezTo>
                    <a:pt x="8" y="0"/>
                    <a:pt x="4" y="5"/>
                    <a:pt x="9" y="11"/>
                  </a:cubicBezTo>
                  <a:cubicBezTo>
                    <a:pt x="15" y="7"/>
                    <a:pt x="16" y="4"/>
                    <a:pt x="23" y="7"/>
                  </a:cubicBezTo>
                  <a:cubicBezTo>
                    <a:pt x="27" y="12"/>
                    <a:pt x="28" y="14"/>
                    <a:pt x="24" y="20"/>
                  </a:cubicBezTo>
                  <a:cubicBezTo>
                    <a:pt x="19" y="16"/>
                    <a:pt x="18" y="14"/>
                    <a:pt x="17" y="8"/>
                  </a:cubicBezTo>
                  <a:cubicBezTo>
                    <a:pt x="2" y="11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A072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6" name="Freeform 2250"/>
            <p:cNvSpPr>
              <a:spLocks/>
            </p:cNvSpPr>
            <p:nvPr/>
          </p:nvSpPr>
          <p:spPr bwMode="auto">
            <a:xfrm flipH="1">
              <a:off x="4884" y="2271"/>
              <a:ext cx="42" cy="18"/>
            </a:xfrm>
            <a:custGeom>
              <a:avLst/>
              <a:gdLst>
                <a:gd name="T0" fmla="*/ 7 w 64"/>
                <a:gd name="T1" fmla="*/ 1 h 29"/>
                <a:gd name="T2" fmla="*/ 4 w 64"/>
                <a:gd name="T3" fmla="*/ 1 h 29"/>
                <a:gd name="T4" fmla="*/ 1 w 64"/>
                <a:gd name="T5" fmla="*/ 1 h 29"/>
                <a:gd name="T6" fmla="*/ 1 w 64"/>
                <a:gd name="T7" fmla="*/ 2 h 29"/>
                <a:gd name="T8" fmla="*/ 3 w 64"/>
                <a:gd name="T9" fmla="*/ 2 h 29"/>
                <a:gd name="T10" fmla="*/ 4 w 64"/>
                <a:gd name="T11" fmla="*/ 2 h 29"/>
                <a:gd name="T12" fmla="*/ 7 w 64"/>
                <a:gd name="T13" fmla="*/ 1 h 29"/>
                <a:gd name="T14" fmla="*/ 7 w 64"/>
                <a:gd name="T15" fmla="*/ 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29"/>
                <a:gd name="T26" fmla="*/ 64 w 64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29">
                  <a:moveTo>
                    <a:pt x="56" y="5"/>
                  </a:moveTo>
                  <a:cubicBezTo>
                    <a:pt x="48" y="6"/>
                    <a:pt x="41" y="8"/>
                    <a:pt x="32" y="9"/>
                  </a:cubicBezTo>
                  <a:cubicBezTo>
                    <a:pt x="25" y="8"/>
                    <a:pt x="18" y="6"/>
                    <a:pt x="11" y="5"/>
                  </a:cubicBezTo>
                  <a:cubicBezTo>
                    <a:pt x="0" y="7"/>
                    <a:pt x="4" y="17"/>
                    <a:pt x="11" y="23"/>
                  </a:cubicBezTo>
                  <a:cubicBezTo>
                    <a:pt x="18" y="20"/>
                    <a:pt x="17" y="15"/>
                    <a:pt x="22" y="21"/>
                  </a:cubicBezTo>
                  <a:cubicBezTo>
                    <a:pt x="23" y="28"/>
                    <a:pt x="26" y="26"/>
                    <a:pt x="32" y="29"/>
                  </a:cubicBezTo>
                  <a:cubicBezTo>
                    <a:pt x="42" y="25"/>
                    <a:pt x="47" y="16"/>
                    <a:pt x="58" y="14"/>
                  </a:cubicBezTo>
                  <a:cubicBezTo>
                    <a:pt x="60" y="11"/>
                    <a:pt x="64" y="0"/>
                    <a:pt x="56" y="5"/>
                  </a:cubicBezTo>
                  <a:close/>
                </a:path>
              </a:pathLst>
            </a:custGeom>
            <a:solidFill>
              <a:srgbClr val="5F5F5F">
                <a:alpha val="4509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7" name="Freeform 2251"/>
            <p:cNvSpPr>
              <a:spLocks/>
            </p:cNvSpPr>
            <p:nvPr/>
          </p:nvSpPr>
          <p:spPr bwMode="auto">
            <a:xfrm flipH="1">
              <a:off x="4891" y="2272"/>
              <a:ext cx="34" cy="7"/>
            </a:xfrm>
            <a:custGeom>
              <a:avLst/>
              <a:gdLst>
                <a:gd name="T0" fmla="*/ 0 w 51"/>
                <a:gd name="T1" fmla="*/ 0 h 11"/>
                <a:gd name="T2" fmla="*/ 1 w 51"/>
                <a:gd name="T3" fmla="*/ 1 h 11"/>
                <a:gd name="T4" fmla="*/ 4 w 51"/>
                <a:gd name="T5" fmla="*/ 1 h 11"/>
                <a:gd name="T6" fmla="*/ 7 w 51"/>
                <a:gd name="T7" fmla="*/ 1 h 11"/>
                <a:gd name="T8" fmla="*/ 3 w 51"/>
                <a:gd name="T9" fmla="*/ 1 h 11"/>
                <a:gd name="T10" fmla="*/ 1 w 51"/>
                <a:gd name="T11" fmla="*/ 1 h 11"/>
                <a:gd name="T12" fmla="*/ 0 w 51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11"/>
                <a:gd name="T23" fmla="*/ 51 w 5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11">
                  <a:moveTo>
                    <a:pt x="0" y="0"/>
                  </a:moveTo>
                  <a:cubicBezTo>
                    <a:pt x="4" y="6"/>
                    <a:pt x="6" y="5"/>
                    <a:pt x="12" y="8"/>
                  </a:cubicBezTo>
                  <a:cubicBezTo>
                    <a:pt x="22" y="2"/>
                    <a:pt x="19" y="7"/>
                    <a:pt x="29" y="9"/>
                  </a:cubicBezTo>
                  <a:cubicBezTo>
                    <a:pt x="36" y="8"/>
                    <a:pt x="45" y="6"/>
                    <a:pt x="51" y="2"/>
                  </a:cubicBezTo>
                  <a:cubicBezTo>
                    <a:pt x="47" y="9"/>
                    <a:pt x="35" y="10"/>
                    <a:pt x="26" y="11"/>
                  </a:cubicBezTo>
                  <a:cubicBezTo>
                    <a:pt x="21" y="5"/>
                    <a:pt x="17" y="9"/>
                    <a:pt x="9" y="8"/>
                  </a:cubicBezTo>
                  <a:cubicBezTo>
                    <a:pt x="3" y="5"/>
                    <a:pt x="6" y="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8" name="Freeform 2252"/>
            <p:cNvSpPr>
              <a:spLocks/>
            </p:cNvSpPr>
            <p:nvPr/>
          </p:nvSpPr>
          <p:spPr bwMode="auto">
            <a:xfrm flipH="1">
              <a:off x="4885" y="2291"/>
              <a:ext cx="18" cy="17"/>
            </a:xfrm>
            <a:custGeom>
              <a:avLst/>
              <a:gdLst>
                <a:gd name="T0" fmla="*/ 3 w 27"/>
                <a:gd name="T1" fmla="*/ 0 h 26"/>
                <a:gd name="T2" fmla="*/ 0 w 27"/>
                <a:gd name="T3" fmla="*/ 3 h 26"/>
                <a:gd name="T4" fmla="*/ 3 w 27"/>
                <a:gd name="T5" fmla="*/ 1 h 26"/>
                <a:gd name="T6" fmla="*/ 3 w 27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6"/>
                <a:gd name="T14" fmla="*/ 27 w 27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6">
                  <a:moveTo>
                    <a:pt x="21" y="0"/>
                  </a:moveTo>
                  <a:cubicBezTo>
                    <a:pt x="13" y="11"/>
                    <a:pt x="13" y="13"/>
                    <a:pt x="0" y="21"/>
                  </a:cubicBezTo>
                  <a:cubicBezTo>
                    <a:pt x="20" y="23"/>
                    <a:pt x="7" y="26"/>
                    <a:pt x="21" y="12"/>
                  </a:cubicBezTo>
                  <a:cubicBezTo>
                    <a:pt x="23" y="8"/>
                    <a:pt x="27" y="2"/>
                    <a:pt x="21" y="0"/>
                  </a:cubicBezTo>
                  <a:close/>
                </a:path>
              </a:pathLst>
            </a:custGeom>
            <a:solidFill>
              <a:srgbClr val="A878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371" name="Text Box 2331"/>
          <p:cNvSpPr txBox="1">
            <a:spLocks noChangeArrowheads="1"/>
          </p:cNvSpPr>
          <p:nvPr/>
        </p:nvSpPr>
        <p:spPr bwMode="gray">
          <a:xfrm>
            <a:off x="3139389" y="3692525"/>
            <a:ext cx="823011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STORES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2182" name="Text Box 2086"/>
          <p:cNvSpPr txBox="1">
            <a:spLocks noChangeArrowheads="1"/>
          </p:cNvSpPr>
          <p:nvPr/>
        </p:nvSpPr>
        <p:spPr bwMode="auto">
          <a:xfrm>
            <a:off x="4876800" y="3810001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/>
              <a:t>BILLING</a:t>
            </a:r>
            <a:endParaRPr lang="en-US" sz="1200" dirty="0"/>
          </a:p>
        </p:txBody>
      </p:sp>
      <p:grpSp>
        <p:nvGrpSpPr>
          <p:cNvPr id="103642" name="Group 2087"/>
          <p:cNvGrpSpPr>
            <a:grpSpLocks/>
          </p:cNvGrpSpPr>
          <p:nvPr/>
        </p:nvGrpSpPr>
        <p:grpSpPr bwMode="auto">
          <a:xfrm>
            <a:off x="1868488" y="2632075"/>
            <a:ext cx="1806575" cy="846138"/>
            <a:chOff x="1842" y="1407"/>
            <a:chExt cx="1138" cy="533"/>
          </a:xfrm>
        </p:grpSpPr>
        <p:sp>
          <p:nvSpPr>
            <p:cNvPr id="14485" name="Oval 3010"/>
            <p:cNvSpPr>
              <a:spLocks noChangeArrowheads="1"/>
            </p:cNvSpPr>
            <p:nvPr/>
          </p:nvSpPr>
          <p:spPr bwMode="auto">
            <a:xfrm>
              <a:off x="1842" y="1413"/>
              <a:ext cx="1138" cy="527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6" name="Oval 3011"/>
            <p:cNvSpPr>
              <a:spLocks noChangeArrowheads="1"/>
            </p:cNvSpPr>
            <p:nvPr/>
          </p:nvSpPr>
          <p:spPr bwMode="auto">
            <a:xfrm>
              <a:off x="2016" y="1428"/>
              <a:ext cx="759" cy="352"/>
            </a:xfrm>
            <a:prstGeom prst="ellipse">
              <a:avLst/>
            </a:prstGeom>
            <a:gradFill rotWithShape="1">
              <a:gsLst>
                <a:gs pos="0">
                  <a:srgbClr val="CFB057"/>
                </a:gs>
                <a:gs pos="50000">
                  <a:srgbClr val="E9CB75"/>
                </a:gs>
                <a:gs pos="100000">
                  <a:srgbClr val="CFB05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7" name="Oval 3012"/>
            <p:cNvSpPr>
              <a:spLocks noChangeArrowheads="1"/>
            </p:cNvSpPr>
            <p:nvPr/>
          </p:nvSpPr>
          <p:spPr bwMode="auto">
            <a:xfrm>
              <a:off x="2016" y="1407"/>
              <a:ext cx="759" cy="352"/>
            </a:xfrm>
            <a:prstGeom prst="ellipse">
              <a:avLst/>
            </a:prstGeom>
            <a:gradFill rotWithShape="1">
              <a:gsLst>
                <a:gs pos="0">
                  <a:srgbClr val="F1DE8F"/>
                </a:gs>
                <a:gs pos="50000">
                  <a:srgbClr val="F8ECB8"/>
                </a:gs>
                <a:gs pos="100000">
                  <a:srgbClr val="F1DE8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374" name="Text Box 2330"/>
          <p:cNvSpPr txBox="1">
            <a:spLocks noChangeArrowheads="1"/>
          </p:cNvSpPr>
          <p:nvPr/>
        </p:nvSpPr>
        <p:spPr bwMode="gray">
          <a:xfrm>
            <a:off x="2971801" y="3043238"/>
            <a:ext cx="947052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/>
              <a:t>NURSING WARDS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3643" name="Group 2092"/>
          <p:cNvGrpSpPr>
            <a:grpSpLocks/>
          </p:cNvGrpSpPr>
          <p:nvPr/>
        </p:nvGrpSpPr>
        <p:grpSpPr bwMode="auto">
          <a:xfrm>
            <a:off x="2532063" y="2573338"/>
            <a:ext cx="639762" cy="481012"/>
            <a:chOff x="1658" y="732"/>
            <a:chExt cx="2983" cy="2519"/>
          </a:xfrm>
        </p:grpSpPr>
        <p:sp>
          <p:nvSpPr>
            <p:cNvPr id="14410" name="Freeform 24"/>
            <p:cNvSpPr>
              <a:spLocks/>
            </p:cNvSpPr>
            <p:nvPr/>
          </p:nvSpPr>
          <p:spPr bwMode="auto">
            <a:xfrm>
              <a:off x="3869" y="2574"/>
              <a:ext cx="772" cy="583"/>
            </a:xfrm>
            <a:custGeom>
              <a:avLst/>
              <a:gdLst>
                <a:gd name="T0" fmla="*/ 445 w 224"/>
                <a:gd name="T1" fmla="*/ 0 h 172"/>
                <a:gd name="T2" fmla="*/ 438 w 224"/>
                <a:gd name="T3" fmla="*/ 186 h 172"/>
                <a:gd name="T4" fmla="*/ 451 w 224"/>
                <a:gd name="T5" fmla="*/ 264 h 172"/>
                <a:gd name="T6" fmla="*/ 462 w 224"/>
                <a:gd name="T7" fmla="*/ 295 h 172"/>
                <a:gd name="T8" fmla="*/ 434 w 224"/>
                <a:gd name="T9" fmla="*/ 319 h 172"/>
                <a:gd name="T10" fmla="*/ 410 w 224"/>
                <a:gd name="T11" fmla="*/ 322 h 172"/>
                <a:gd name="T12" fmla="*/ 234 w 224"/>
                <a:gd name="T13" fmla="*/ 315 h 172"/>
                <a:gd name="T14" fmla="*/ 145 w 224"/>
                <a:gd name="T15" fmla="*/ 329 h 172"/>
                <a:gd name="T16" fmla="*/ 62 w 224"/>
                <a:gd name="T17" fmla="*/ 214 h 172"/>
                <a:gd name="T18" fmla="*/ 0 w 224"/>
                <a:gd name="T19" fmla="*/ 149 h 172"/>
                <a:gd name="T20" fmla="*/ 28 w 224"/>
                <a:gd name="T21" fmla="*/ 31 h 172"/>
                <a:gd name="T22" fmla="*/ 445 w 224"/>
                <a:gd name="T23" fmla="*/ 0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172"/>
                <a:gd name="T38" fmla="*/ 224 w 22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172">
                  <a:moveTo>
                    <a:pt x="216" y="0"/>
                  </a:moveTo>
                  <a:cubicBezTo>
                    <a:pt x="215" y="33"/>
                    <a:pt x="212" y="65"/>
                    <a:pt x="212" y="98"/>
                  </a:cubicBezTo>
                  <a:cubicBezTo>
                    <a:pt x="212" y="111"/>
                    <a:pt x="214" y="125"/>
                    <a:pt x="218" y="138"/>
                  </a:cubicBezTo>
                  <a:cubicBezTo>
                    <a:pt x="220" y="144"/>
                    <a:pt x="224" y="156"/>
                    <a:pt x="224" y="156"/>
                  </a:cubicBezTo>
                  <a:cubicBezTo>
                    <a:pt x="221" y="166"/>
                    <a:pt x="224" y="161"/>
                    <a:pt x="210" y="166"/>
                  </a:cubicBezTo>
                  <a:cubicBezTo>
                    <a:pt x="206" y="167"/>
                    <a:pt x="198" y="170"/>
                    <a:pt x="198" y="170"/>
                  </a:cubicBezTo>
                  <a:cubicBezTo>
                    <a:pt x="169" y="169"/>
                    <a:pt x="141" y="168"/>
                    <a:pt x="112" y="164"/>
                  </a:cubicBezTo>
                  <a:cubicBezTo>
                    <a:pt x="98" y="166"/>
                    <a:pt x="84" y="172"/>
                    <a:pt x="70" y="172"/>
                  </a:cubicBezTo>
                  <a:lnTo>
                    <a:pt x="30" y="112"/>
                  </a:lnTo>
                  <a:lnTo>
                    <a:pt x="0" y="78"/>
                  </a:lnTo>
                  <a:lnTo>
                    <a:pt x="12" y="16"/>
                  </a:lnTo>
                  <a:lnTo>
                    <a:pt x="216" y="0"/>
                  </a:lnTo>
                  <a:close/>
                </a:path>
              </a:pathLst>
            </a:custGeom>
            <a:gradFill rotWithShape="1">
              <a:gsLst>
                <a:gs pos="0">
                  <a:srgbClr val="EBEEDA"/>
                </a:gs>
                <a:gs pos="100000">
                  <a:srgbClr val="EBEEDB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1" name="Freeform 25"/>
            <p:cNvSpPr>
              <a:spLocks/>
            </p:cNvSpPr>
            <p:nvPr/>
          </p:nvSpPr>
          <p:spPr bwMode="auto">
            <a:xfrm>
              <a:off x="3685" y="1077"/>
              <a:ext cx="921" cy="1814"/>
            </a:xfrm>
            <a:custGeom>
              <a:avLst/>
              <a:gdLst>
                <a:gd name="T0" fmla="*/ 183 w 272"/>
                <a:gd name="T1" fmla="*/ 37 h 535"/>
                <a:gd name="T2" fmla="*/ 119 w 272"/>
                <a:gd name="T3" fmla="*/ 85 h 535"/>
                <a:gd name="T4" fmla="*/ 64 w 272"/>
                <a:gd name="T5" fmla="*/ 122 h 535"/>
                <a:gd name="T6" fmla="*/ 0 w 272"/>
                <a:gd name="T7" fmla="*/ 264 h 535"/>
                <a:gd name="T8" fmla="*/ 47 w 272"/>
                <a:gd name="T9" fmla="*/ 305 h 535"/>
                <a:gd name="T10" fmla="*/ 34 w 272"/>
                <a:gd name="T11" fmla="*/ 417 h 535"/>
                <a:gd name="T12" fmla="*/ 47 w 272"/>
                <a:gd name="T13" fmla="*/ 702 h 535"/>
                <a:gd name="T14" fmla="*/ 30 w 272"/>
                <a:gd name="T15" fmla="*/ 844 h 535"/>
                <a:gd name="T16" fmla="*/ 37 w 272"/>
                <a:gd name="T17" fmla="*/ 912 h 535"/>
                <a:gd name="T18" fmla="*/ 108 w 272"/>
                <a:gd name="T19" fmla="*/ 1004 h 535"/>
                <a:gd name="T20" fmla="*/ 142 w 272"/>
                <a:gd name="T21" fmla="*/ 878 h 535"/>
                <a:gd name="T22" fmla="*/ 511 w 272"/>
                <a:gd name="T23" fmla="*/ 844 h 535"/>
                <a:gd name="T24" fmla="*/ 464 w 272"/>
                <a:gd name="T25" fmla="*/ 654 h 535"/>
                <a:gd name="T26" fmla="*/ 437 w 272"/>
                <a:gd name="T27" fmla="*/ 532 h 535"/>
                <a:gd name="T28" fmla="*/ 400 w 272"/>
                <a:gd name="T29" fmla="*/ 207 h 535"/>
                <a:gd name="T30" fmla="*/ 356 w 272"/>
                <a:gd name="T31" fmla="*/ 109 h 535"/>
                <a:gd name="T32" fmla="*/ 308 w 272"/>
                <a:gd name="T33" fmla="*/ 68 h 535"/>
                <a:gd name="T34" fmla="*/ 274 w 272"/>
                <a:gd name="T35" fmla="*/ 27 h 535"/>
                <a:gd name="T36" fmla="*/ 247 w 272"/>
                <a:gd name="T37" fmla="*/ 0 h 535"/>
                <a:gd name="T38" fmla="*/ 183 w 272"/>
                <a:gd name="T39" fmla="*/ 37 h 5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2"/>
                <a:gd name="T61" fmla="*/ 0 h 535"/>
                <a:gd name="T62" fmla="*/ 272 w 272"/>
                <a:gd name="T63" fmla="*/ 535 h 5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2" h="535">
                  <a:moveTo>
                    <a:pt x="96" y="20"/>
                  </a:moveTo>
                  <a:cubicBezTo>
                    <a:pt x="92" y="33"/>
                    <a:pt x="75" y="38"/>
                    <a:pt x="64" y="44"/>
                  </a:cubicBezTo>
                  <a:cubicBezTo>
                    <a:pt x="53" y="50"/>
                    <a:pt x="45" y="59"/>
                    <a:pt x="34" y="66"/>
                  </a:cubicBezTo>
                  <a:cubicBezTo>
                    <a:pt x="26" y="92"/>
                    <a:pt x="8" y="114"/>
                    <a:pt x="0" y="139"/>
                  </a:cubicBezTo>
                  <a:cubicBezTo>
                    <a:pt x="5" y="153"/>
                    <a:pt x="13" y="154"/>
                    <a:pt x="24" y="161"/>
                  </a:cubicBezTo>
                  <a:cubicBezTo>
                    <a:pt x="30" y="180"/>
                    <a:pt x="23" y="198"/>
                    <a:pt x="18" y="218"/>
                  </a:cubicBezTo>
                  <a:cubicBezTo>
                    <a:pt x="17" y="276"/>
                    <a:pt x="18" y="315"/>
                    <a:pt x="24" y="369"/>
                  </a:cubicBezTo>
                  <a:cubicBezTo>
                    <a:pt x="22" y="395"/>
                    <a:pt x="20" y="419"/>
                    <a:pt x="16" y="445"/>
                  </a:cubicBezTo>
                  <a:cubicBezTo>
                    <a:pt x="16" y="447"/>
                    <a:pt x="18" y="474"/>
                    <a:pt x="20" y="480"/>
                  </a:cubicBezTo>
                  <a:cubicBezTo>
                    <a:pt x="42" y="509"/>
                    <a:pt x="34" y="498"/>
                    <a:pt x="58" y="528"/>
                  </a:cubicBezTo>
                  <a:cubicBezTo>
                    <a:pt x="71" y="535"/>
                    <a:pt x="40" y="476"/>
                    <a:pt x="76" y="461"/>
                  </a:cubicBezTo>
                  <a:cubicBezTo>
                    <a:pt x="112" y="447"/>
                    <a:pt x="244" y="464"/>
                    <a:pt x="272" y="445"/>
                  </a:cubicBezTo>
                  <a:cubicBezTo>
                    <a:pt x="269" y="401"/>
                    <a:pt x="260" y="387"/>
                    <a:pt x="246" y="344"/>
                  </a:cubicBezTo>
                  <a:cubicBezTo>
                    <a:pt x="242" y="333"/>
                    <a:pt x="235" y="289"/>
                    <a:pt x="232" y="278"/>
                  </a:cubicBezTo>
                  <a:cubicBezTo>
                    <a:pt x="238" y="196"/>
                    <a:pt x="231" y="167"/>
                    <a:pt x="212" y="109"/>
                  </a:cubicBezTo>
                  <a:cubicBezTo>
                    <a:pt x="206" y="91"/>
                    <a:pt x="205" y="70"/>
                    <a:pt x="188" y="58"/>
                  </a:cubicBezTo>
                  <a:cubicBezTo>
                    <a:pt x="180" y="46"/>
                    <a:pt x="169" y="43"/>
                    <a:pt x="162" y="36"/>
                  </a:cubicBezTo>
                  <a:cubicBezTo>
                    <a:pt x="156" y="27"/>
                    <a:pt x="155" y="20"/>
                    <a:pt x="146" y="14"/>
                  </a:cubicBezTo>
                  <a:cubicBezTo>
                    <a:pt x="142" y="8"/>
                    <a:pt x="130" y="0"/>
                    <a:pt x="130" y="0"/>
                  </a:cubicBezTo>
                  <a:cubicBezTo>
                    <a:pt x="122" y="1"/>
                    <a:pt x="107" y="13"/>
                    <a:pt x="96" y="20"/>
                  </a:cubicBezTo>
                  <a:close/>
                </a:path>
              </a:pathLst>
            </a:custGeom>
            <a:solidFill>
              <a:srgbClr val="EBEEDA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2" name="Freeform 26"/>
            <p:cNvSpPr>
              <a:spLocks/>
            </p:cNvSpPr>
            <p:nvPr/>
          </p:nvSpPr>
          <p:spPr bwMode="auto">
            <a:xfrm>
              <a:off x="1658" y="1402"/>
              <a:ext cx="1815" cy="1097"/>
            </a:xfrm>
            <a:custGeom>
              <a:avLst/>
              <a:gdLst>
                <a:gd name="T0" fmla="*/ 1012 w 536"/>
                <a:gd name="T1" fmla="*/ 450 h 324"/>
                <a:gd name="T2" fmla="*/ 975 w 536"/>
                <a:gd name="T3" fmla="*/ 64 h 324"/>
                <a:gd name="T4" fmla="*/ 904 w 536"/>
                <a:gd name="T5" fmla="*/ 0 h 324"/>
                <a:gd name="T6" fmla="*/ 146 w 536"/>
                <a:gd name="T7" fmla="*/ 61 h 324"/>
                <a:gd name="T8" fmla="*/ 64 w 536"/>
                <a:gd name="T9" fmla="*/ 74 h 324"/>
                <a:gd name="T10" fmla="*/ 0 w 536"/>
                <a:gd name="T11" fmla="*/ 176 h 324"/>
                <a:gd name="T12" fmla="*/ 30 w 536"/>
                <a:gd name="T13" fmla="*/ 352 h 324"/>
                <a:gd name="T14" fmla="*/ 102 w 536"/>
                <a:gd name="T15" fmla="*/ 613 h 324"/>
                <a:gd name="T16" fmla="*/ 1012 w 536"/>
                <a:gd name="T17" fmla="*/ 45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6"/>
                <a:gd name="T28" fmla="*/ 0 h 324"/>
                <a:gd name="T29" fmla="*/ 536 w 536"/>
                <a:gd name="T30" fmla="*/ 324 h 3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6" h="324">
                  <a:moveTo>
                    <a:pt x="536" y="238"/>
                  </a:moveTo>
                  <a:cubicBezTo>
                    <a:pt x="530" y="170"/>
                    <a:pt x="516" y="102"/>
                    <a:pt x="516" y="34"/>
                  </a:cubicBezTo>
                  <a:cubicBezTo>
                    <a:pt x="499" y="12"/>
                    <a:pt x="499" y="10"/>
                    <a:pt x="480" y="0"/>
                  </a:cubicBezTo>
                  <a:lnTo>
                    <a:pt x="78" y="32"/>
                  </a:lnTo>
                  <a:cubicBezTo>
                    <a:pt x="57" y="33"/>
                    <a:pt x="47" y="27"/>
                    <a:pt x="34" y="40"/>
                  </a:cubicBezTo>
                  <a:cubicBezTo>
                    <a:pt x="6" y="57"/>
                    <a:pt x="0" y="63"/>
                    <a:pt x="0" y="94"/>
                  </a:cubicBezTo>
                  <a:lnTo>
                    <a:pt x="16" y="186"/>
                  </a:lnTo>
                  <a:lnTo>
                    <a:pt x="56" y="324"/>
                  </a:lnTo>
                  <a:lnTo>
                    <a:pt x="536" y="238"/>
                  </a:lnTo>
                  <a:close/>
                </a:path>
              </a:pathLst>
            </a:custGeom>
            <a:solidFill>
              <a:srgbClr val="E8EEE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3" name="Freeform 27"/>
            <p:cNvSpPr>
              <a:spLocks/>
            </p:cNvSpPr>
            <p:nvPr/>
          </p:nvSpPr>
          <p:spPr bwMode="auto">
            <a:xfrm>
              <a:off x="1677" y="1531"/>
              <a:ext cx="333" cy="1011"/>
            </a:xfrm>
            <a:custGeom>
              <a:avLst/>
              <a:gdLst>
                <a:gd name="T0" fmla="*/ 78 w 98"/>
                <a:gd name="T1" fmla="*/ 0 h 298"/>
                <a:gd name="T2" fmla="*/ 61 w 98"/>
                <a:gd name="T3" fmla="*/ 54 h 298"/>
                <a:gd name="T4" fmla="*/ 68 w 98"/>
                <a:gd name="T5" fmla="*/ 68 h 298"/>
                <a:gd name="T6" fmla="*/ 105 w 98"/>
                <a:gd name="T7" fmla="*/ 224 h 298"/>
                <a:gd name="T8" fmla="*/ 190 w 98"/>
                <a:gd name="T9" fmla="*/ 512 h 298"/>
                <a:gd name="T10" fmla="*/ 116 w 98"/>
                <a:gd name="T11" fmla="*/ 536 h 298"/>
                <a:gd name="T12" fmla="*/ 68 w 98"/>
                <a:gd name="T13" fmla="*/ 404 h 298"/>
                <a:gd name="T14" fmla="*/ 20 w 98"/>
                <a:gd name="T15" fmla="*/ 251 h 298"/>
                <a:gd name="T16" fmla="*/ 0 w 98"/>
                <a:gd name="T17" fmla="*/ 142 h 298"/>
                <a:gd name="T18" fmla="*/ 0 w 98"/>
                <a:gd name="T19" fmla="*/ 92 h 298"/>
                <a:gd name="T20" fmla="*/ 41 w 98"/>
                <a:gd name="T21" fmla="*/ 221 h 298"/>
                <a:gd name="T22" fmla="*/ 14 w 98"/>
                <a:gd name="T23" fmla="*/ 58 h 298"/>
                <a:gd name="T24" fmla="*/ 41 w 98"/>
                <a:gd name="T25" fmla="*/ 27 h 298"/>
                <a:gd name="T26" fmla="*/ 78 w 98"/>
                <a:gd name="T27" fmla="*/ 0 h 2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298"/>
                <a:gd name="T44" fmla="*/ 98 w 98"/>
                <a:gd name="T45" fmla="*/ 298 h 2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298">
                  <a:moveTo>
                    <a:pt x="40" y="0"/>
                  </a:moveTo>
                  <a:cubicBezTo>
                    <a:pt x="42" y="17"/>
                    <a:pt x="45" y="19"/>
                    <a:pt x="32" y="28"/>
                  </a:cubicBezTo>
                  <a:cubicBezTo>
                    <a:pt x="34" y="35"/>
                    <a:pt x="33" y="33"/>
                    <a:pt x="36" y="36"/>
                  </a:cubicBezTo>
                  <a:lnTo>
                    <a:pt x="54" y="118"/>
                  </a:lnTo>
                  <a:lnTo>
                    <a:pt x="98" y="268"/>
                  </a:lnTo>
                  <a:cubicBezTo>
                    <a:pt x="59" y="284"/>
                    <a:pt x="60" y="298"/>
                    <a:pt x="60" y="282"/>
                  </a:cubicBezTo>
                  <a:lnTo>
                    <a:pt x="36" y="212"/>
                  </a:lnTo>
                  <a:lnTo>
                    <a:pt x="10" y="130"/>
                  </a:lnTo>
                  <a:lnTo>
                    <a:pt x="0" y="74"/>
                  </a:lnTo>
                  <a:lnTo>
                    <a:pt x="0" y="48"/>
                  </a:lnTo>
                  <a:lnTo>
                    <a:pt x="22" y="116"/>
                  </a:lnTo>
                  <a:cubicBezTo>
                    <a:pt x="8" y="33"/>
                    <a:pt x="8" y="62"/>
                    <a:pt x="8" y="30"/>
                  </a:cubicBezTo>
                  <a:lnTo>
                    <a:pt x="2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CDC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4" name="Freeform 28"/>
            <p:cNvSpPr>
              <a:spLocks/>
            </p:cNvSpPr>
            <p:nvPr/>
          </p:nvSpPr>
          <p:spPr bwMode="auto">
            <a:xfrm>
              <a:off x="2136" y="1308"/>
              <a:ext cx="1004" cy="713"/>
            </a:xfrm>
            <a:custGeom>
              <a:avLst/>
              <a:gdLst>
                <a:gd name="T0" fmla="*/ 461 w 296"/>
                <a:gd name="T1" fmla="*/ 0 h 210"/>
                <a:gd name="T2" fmla="*/ 366 w 296"/>
                <a:gd name="T3" fmla="*/ 14 h 210"/>
                <a:gd name="T4" fmla="*/ 298 w 296"/>
                <a:gd name="T5" fmla="*/ 7 h 210"/>
                <a:gd name="T6" fmla="*/ 78 w 296"/>
                <a:gd name="T7" fmla="*/ 24 h 210"/>
                <a:gd name="T8" fmla="*/ 37 w 296"/>
                <a:gd name="T9" fmla="*/ 24 h 210"/>
                <a:gd name="T10" fmla="*/ 0 w 296"/>
                <a:gd name="T11" fmla="*/ 78 h 210"/>
                <a:gd name="T12" fmla="*/ 7 w 296"/>
                <a:gd name="T13" fmla="*/ 139 h 210"/>
                <a:gd name="T14" fmla="*/ 14 w 296"/>
                <a:gd name="T15" fmla="*/ 268 h 210"/>
                <a:gd name="T16" fmla="*/ 34 w 296"/>
                <a:gd name="T17" fmla="*/ 302 h 210"/>
                <a:gd name="T18" fmla="*/ 54 w 296"/>
                <a:gd name="T19" fmla="*/ 350 h 210"/>
                <a:gd name="T20" fmla="*/ 85 w 296"/>
                <a:gd name="T21" fmla="*/ 380 h 210"/>
                <a:gd name="T22" fmla="*/ 88 w 296"/>
                <a:gd name="T23" fmla="*/ 390 h 210"/>
                <a:gd name="T24" fmla="*/ 109 w 296"/>
                <a:gd name="T25" fmla="*/ 404 h 210"/>
                <a:gd name="T26" fmla="*/ 533 w 296"/>
                <a:gd name="T27" fmla="*/ 380 h 210"/>
                <a:gd name="T28" fmla="*/ 546 w 296"/>
                <a:gd name="T29" fmla="*/ 289 h 210"/>
                <a:gd name="T30" fmla="*/ 526 w 296"/>
                <a:gd name="T31" fmla="*/ 105 h 210"/>
                <a:gd name="T32" fmla="*/ 475 w 296"/>
                <a:gd name="T33" fmla="*/ 14 h 210"/>
                <a:gd name="T34" fmla="*/ 461 w 296"/>
                <a:gd name="T35" fmla="*/ 0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6"/>
                <a:gd name="T55" fmla="*/ 0 h 210"/>
                <a:gd name="T56" fmla="*/ 296 w 296"/>
                <a:gd name="T57" fmla="*/ 210 h 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6" h="210">
                  <a:moveTo>
                    <a:pt x="242" y="0"/>
                  </a:moveTo>
                  <a:lnTo>
                    <a:pt x="194" y="8"/>
                  </a:lnTo>
                  <a:lnTo>
                    <a:pt x="158" y="2"/>
                  </a:lnTo>
                  <a:lnTo>
                    <a:pt x="42" y="12"/>
                  </a:lnTo>
                  <a:lnTo>
                    <a:pt x="20" y="12"/>
                  </a:lnTo>
                  <a:lnTo>
                    <a:pt x="0" y="42"/>
                  </a:lnTo>
                  <a:cubicBezTo>
                    <a:pt x="2" y="69"/>
                    <a:pt x="2" y="59"/>
                    <a:pt x="2" y="72"/>
                  </a:cubicBezTo>
                  <a:cubicBezTo>
                    <a:pt x="4" y="95"/>
                    <a:pt x="6" y="117"/>
                    <a:pt x="8" y="140"/>
                  </a:cubicBezTo>
                  <a:cubicBezTo>
                    <a:pt x="9" y="147"/>
                    <a:pt x="18" y="158"/>
                    <a:pt x="18" y="158"/>
                  </a:cubicBezTo>
                  <a:lnTo>
                    <a:pt x="30" y="182"/>
                  </a:lnTo>
                  <a:cubicBezTo>
                    <a:pt x="35" y="187"/>
                    <a:pt x="40" y="192"/>
                    <a:pt x="44" y="198"/>
                  </a:cubicBezTo>
                  <a:cubicBezTo>
                    <a:pt x="45" y="200"/>
                    <a:pt x="45" y="202"/>
                    <a:pt x="46" y="204"/>
                  </a:cubicBezTo>
                  <a:cubicBezTo>
                    <a:pt x="49" y="207"/>
                    <a:pt x="58" y="210"/>
                    <a:pt x="58" y="210"/>
                  </a:cubicBezTo>
                  <a:lnTo>
                    <a:pt x="280" y="198"/>
                  </a:lnTo>
                  <a:cubicBezTo>
                    <a:pt x="282" y="184"/>
                    <a:pt x="288" y="165"/>
                    <a:pt x="288" y="150"/>
                  </a:cubicBezTo>
                  <a:cubicBezTo>
                    <a:pt x="292" y="128"/>
                    <a:pt x="296" y="74"/>
                    <a:pt x="276" y="54"/>
                  </a:cubicBezTo>
                  <a:cubicBezTo>
                    <a:pt x="272" y="41"/>
                    <a:pt x="254" y="21"/>
                    <a:pt x="250" y="8"/>
                  </a:cubicBezTo>
                  <a:cubicBezTo>
                    <a:pt x="249" y="4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4F6F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5" name="Freeform 29"/>
            <p:cNvSpPr>
              <a:spLocks/>
            </p:cNvSpPr>
            <p:nvPr/>
          </p:nvSpPr>
          <p:spPr bwMode="auto">
            <a:xfrm>
              <a:off x="2218" y="1343"/>
              <a:ext cx="753" cy="255"/>
            </a:xfrm>
            <a:custGeom>
              <a:avLst/>
              <a:gdLst>
                <a:gd name="T0" fmla="*/ 424 w 222"/>
                <a:gd name="T1" fmla="*/ 37 h 76"/>
                <a:gd name="T2" fmla="*/ 414 w 222"/>
                <a:gd name="T3" fmla="*/ 10 h 76"/>
                <a:gd name="T4" fmla="*/ 400 w 222"/>
                <a:gd name="T5" fmla="*/ 7 h 76"/>
                <a:gd name="T6" fmla="*/ 251 w 222"/>
                <a:gd name="T7" fmla="*/ 0 h 76"/>
                <a:gd name="T8" fmla="*/ 41 w 222"/>
                <a:gd name="T9" fmla="*/ 13 h 76"/>
                <a:gd name="T10" fmla="*/ 10 w 222"/>
                <a:gd name="T11" fmla="*/ 27 h 76"/>
                <a:gd name="T12" fmla="*/ 0 w 222"/>
                <a:gd name="T13" fmla="*/ 60 h 76"/>
                <a:gd name="T14" fmla="*/ 47 w 222"/>
                <a:gd name="T15" fmla="*/ 94 h 76"/>
                <a:gd name="T16" fmla="*/ 54 w 222"/>
                <a:gd name="T17" fmla="*/ 138 h 76"/>
                <a:gd name="T18" fmla="*/ 85 w 222"/>
                <a:gd name="T19" fmla="*/ 50 h 76"/>
                <a:gd name="T20" fmla="*/ 183 w 222"/>
                <a:gd name="T21" fmla="*/ 23 h 76"/>
                <a:gd name="T22" fmla="*/ 349 w 222"/>
                <a:gd name="T23" fmla="*/ 23 h 76"/>
                <a:gd name="T24" fmla="*/ 424 w 222"/>
                <a:gd name="T25" fmla="*/ 3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2"/>
                <a:gd name="T40" fmla="*/ 0 h 76"/>
                <a:gd name="T41" fmla="*/ 222 w 222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2" h="76">
                  <a:moveTo>
                    <a:pt x="222" y="20"/>
                  </a:moveTo>
                  <a:cubicBezTo>
                    <a:pt x="221" y="15"/>
                    <a:pt x="222" y="8"/>
                    <a:pt x="218" y="4"/>
                  </a:cubicBezTo>
                  <a:cubicBezTo>
                    <a:pt x="217" y="3"/>
                    <a:pt x="212" y="2"/>
                    <a:pt x="212" y="2"/>
                  </a:cubicBezTo>
                  <a:lnTo>
                    <a:pt x="132" y="0"/>
                  </a:lnTo>
                  <a:cubicBezTo>
                    <a:pt x="26" y="8"/>
                    <a:pt x="63" y="8"/>
                    <a:pt x="22" y="8"/>
                  </a:cubicBezTo>
                  <a:lnTo>
                    <a:pt x="6" y="14"/>
                  </a:lnTo>
                  <a:lnTo>
                    <a:pt x="0" y="34"/>
                  </a:lnTo>
                  <a:lnTo>
                    <a:pt x="24" y="54"/>
                  </a:lnTo>
                  <a:lnTo>
                    <a:pt x="28" y="76"/>
                  </a:lnTo>
                  <a:cubicBezTo>
                    <a:pt x="30" y="38"/>
                    <a:pt x="26" y="46"/>
                    <a:pt x="44" y="28"/>
                  </a:cubicBezTo>
                  <a:lnTo>
                    <a:pt x="96" y="12"/>
                  </a:lnTo>
                  <a:lnTo>
                    <a:pt x="184" y="12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6" name="Freeform 30"/>
            <p:cNvSpPr>
              <a:spLocks/>
            </p:cNvSpPr>
            <p:nvPr/>
          </p:nvSpPr>
          <p:spPr bwMode="auto">
            <a:xfrm>
              <a:off x="2301" y="1418"/>
              <a:ext cx="717" cy="568"/>
            </a:xfrm>
            <a:custGeom>
              <a:avLst/>
              <a:gdLst>
                <a:gd name="T0" fmla="*/ 142 w 212"/>
                <a:gd name="T1" fmla="*/ 7 h 168"/>
                <a:gd name="T2" fmla="*/ 108 w 212"/>
                <a:gd name="T3" fmla="*/ 24 h 168"/>
                <a:gd name="T4" fmla="*/ 88 w 212"/>
                <a:gd name="T5" fmla="*/ 37 h 168"/>
                <a:gd name="T6" fmla="*/ 78 w 212"/>
                <a:gd name="T7" fmla="*/ 47 h 168"/>
                <a:gd name="T8" fmla="*/ 68 w 212"/>
                <a:gd name="T9" fmla="*/ 54 h 168"/>
                <a:gd name="T10" fmla="*/ 47 w 212"/>
                <a:gd name="T11" fmla="*/ 98 h 168"/>
                <a:gd name="T12" fmla="*/ 37 w 212"/>
                <a:gd name="T13" fmla="*/ 108 h 168"/>
                <a:gd name="T14" fmla="*/ 47 w 212"/>
                <a:gd name="T15" fmla="*/ 101 h 168"/>
                <a:gd name="T16" fmla="*/ 64 w 212"/>
                <a:gd name="T17" fmla="*/ 142 h 168"/>
                <a:gd name="T18" fmla="*/ 54 w 212"/>
                <a:gd name="T19" fmla="*/ 176 h 168"/>
                <a:gd name="T20" fmla="*/ 68 w 212"/>
                <a:gd name="T21" fmla="*/ 223 h 168"/>
                <a:gd name="T22" fmla="*/ 0 w 212"/>
                <a:gd name="T23" fmla="*/ 294 h 168"/>
                <a:gd name="T24" fmla="*/ 34 w 212"/>
                <a:gd name="T25" fmla="*/ 314 h 168"/>
                <a:gd name="T26" fmla="*/ 200 w 212"/>
                <a:gd name="T27" fmla="*/ 294 h 168"/>
                <a:gd name="T28" fmla="*/ 392 w 212"/>
                <a:gd name="T29" fmla="*/ 247 h 168"/>
                <a:gd name="T30" fmla="*/ 396 w 212"/>
                <a:gd name="T31" fmla="*/ 237 h 168"/>
                <a:gd name="T32" fmla="*/ 362 w 212"/>
                <a:gd name="T33" fmla="*/ 223 h 168"/>
                <a:gd name="T34" fmla="*/ 342 w 212"/>
                <a:gd name="T35" fmla="*/ 186 h 168"/>
                <a:gd name="T36" fmla="*/ 335 w 212"/>
                <a:gd name="T37" fmla="*/ 176 h 168"/>
                <a:gd name="T38" fmla="*/ 345 w 212"/>
                <a:gd name="T39" fmla="*/ 108 h 168"/>
                <a:gd name="T40" fmla="*/ 325 w 212"/>
                <a:gd name="T41" fmla="*/ 68 h 168"/>
                <a:gd name="T42" fmla="*/ 260 w 212"/>
                <a:gd name="T43" fmla="*/ 14 h 168"/>
                <a:gd name="T44" fmla="*/ 227 w 212"/>
                <a:gd name="T45" fmla="*/ 7 h 168"/>
                <a:gd name="T46" fmla="*/ 213 w 212"/>
                <a:gd name="T47" fmla="*/ 0 h 168"/>
                <a:gd name="T48" fmla="*/ 142 w 212"/>
                <a:gd name="T49" fmla="*/ 7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168"/>
                <a:gd name="T77" fmla="*/ 212 w 212"/>
                <a:gd name="T78" fmla="*/ 168 h 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168">
                  <a:moveTo>
                    <a:pt x="76" y="2"/>
                  </a:moveTo>
                  <a:cubicBezTo>
                    <a:pt x="55" y="9"/>
                    <a:pt x="71" y="2"/>
                    <a:pt x="58" y="12"/>
                  </a:cubicBezTo>
                  <a:cubicBezTo>
                    <a:pt x="54" y="15"/>
                    <a:pt x="46" y="20"/>
                    <a:pt x="46" y="20"/>
                  </a:cubicBezTo>
                  <a:cubicBezTo>
                    <a:pt x="45" y="22"/>
                    <a:pt x="44" y="24"/>
                    <a:pt x="42" y="26"/>
                  </a:cubicBezTo>
                  <a:cubicBezTo>
                    <a:pt x="40" y="27"/>
                    <a:pt x="37" y="27"/>
                    <a:pt x="36" y="28"/>
                  </a:cubicBezTo>
                  <a:cubicBezTo>
                    <a:pt x="28" y="36"/>
                    <a:pt x="27" y="42"/>
                    <a:pt x="24" y="52"/>
                  </a:cubicBezTo>
                  <a:cubicBezTo>
                    <a:pt x="23" y="54"/>
                    <a:pt x="19" y="56"/>
                    <a:pt x="20" y="58"/>
                  </a:cubicBezTo>
                  <a:cubicBezTo>
                    <a:pt x="21" y="60"/>
                    <a:pt x="24" y="57"/>
                    <a:pt x="26" y="56"/>
                  </a:cubicBezTo>
                  <a:cubicBezTo>
                    <a:pt x="37" y="60"/>
                    <a:pt x="37" y="64"/>
                    <a:pt x="34" y="76"/>
                  </a:cubicBezTo>
                  <a:cubicBezTo>
                    <a:pt x="32" y="82"/>
                    <a:pt x="28" y="94"/>
                    <a:pt x="28" y="94"/>
                  </a:cubicBezTo>
                  <a:cubicBezTo>
                    <a:pt x="41" y="98"/>
                    <a:pt x="39" y="105"/>
                    <a:pt x="36" y="118"/>
                  </a:cubicBezTo>
                  <a:cubicBezTo>
                    <a:pt x="32" y="137"/>
                    <a:pt x="18" y="152"/>
                    <a:pt x="0" y="158"/>
                  </a:cubicBezTo>
                  <a:cubicBezTo>
                    <a:pt x="5" y="166"/>
                    <a:pt x="9" y="166"/>
                    <a:pt x="18" y="168"/>
                  </a:cubicBezTo>
                  <a:cubicBezTo>
                    <a:pt x="48" y="166"/>
                    <a:pt x="76" y="161"/>
                    <a:pt x="106" y="158"/>
                  </a:cubicBezTo>
                  <a:cubicBezTo>
                    <a:pt x="131" y="153"/>
                    <a:pt x="189" y="145"/>
                    <a:pt x="208" y="132"/>
                  </a:cubicBezTo>
                  <a:cubicBezTo>
                    <a:pt x="209" y="130"/>
                    <a:pt x="212" y="128"/>
                    <a:pt x="212" y="126"/>
                  </a:cubicBezTo>
                  <a:cubicBezTo>
                    <a:pt x="211" y="120"/>
                    <a:pt x="194" y="118"/>
                    <a:pt x="194" y="118"/>
                  </a:cubicBezTo>
                  <a:cubicBezTo>
                    <a:pt x="190" y="112"/>
                    <a:pt x="186" y="106"/>
                    <a:pt x="182" y="100"/>
                  </a:cubicBezTo>
                  <a:cubicBezTo>
                    <a:pt x="181" y="98"/>
                    <a:pt x="178" y="94"/>
                    <a:pt x="178" y="94"/>
                  </a:cubicBezTo>
                  <a:cubicBezTo>
                    <a:pt x="180" y="82"/>
                    <a:pt x="180" y="70"/>
                    <a:pt x="184" y="58"/>
                  </a:cubicBezTo>
                  <a:cubicBezTo>
                    <a:pt x="180" y="32"/>
                    <a:pt x="180" y="53"/>
                    <a:pt x="174" y="36"/>
                  </a:cubicBezTo>
                  <a:cubicBezTo>
                    <a:pt x="170" y="7"/>
                    <a:pt x="163" y="16"/>
                    <a:pt x="138" y="8"/>
                  </a:cubicBezTo>
                  <a:cubicBezTo>
                    <a:pt x="132" y="6"/>
                    <a:pt x="126" y="4"/>
                    <a:pt x="120" y="2"/>
                  </a:cubicBezTo>
                  <a:cubicBezTo>
                    <a:pt x="118" y="1"/>
                    <a:pt x="114" y="0"/>
                    <a:pt x="114" y="0"/>
                  </a:cubicBezTo>
                  <a:cubicBezTo>
                    <a:pt x="101" y="1"/>
                    <a:pt x="76" y="2"/>
                    <a:pt x="76" y="2"/>
                  </a:cubicBezTo>
                  <a:close/>
                </a:path>
              </a:pathLst>
            </a:custGeom>
            <a:solidFill>
              <a:srgbClr val="E8EEEE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7" name="Freeform 31"/>
            <p:cNvSpPr>
              <a:spLocks/>
            </p:cNvSpPr>
            <p:nvPr/>
          </p:nvSpPr>
          <p:spPr bwMode="auto">
            <a:xfrm>
              <a:off x="2171" y="1382"/>
              <a:ext cx="137" cy="576"/>
            </a:xfrm>
            <a:custGeom>
              <a:avLst/>
              <a:gdLst>
                <a:gd name="T0" fmla="*/ 14 w 40"/>
                <a:gd name="T1" fmla="*/ 0 h 170"/>
                <a:gd name="T2" fmla="*/ 21 w 40"/>
                <a:gd name="T3" fmla="*/ 34 h 170"/>
                <a:gd name="T4" fmla="*/ 27 w 40"/>
                <a:gd name="T5" fmla="*/ 75 h 170"/>
                <a:gd name="T6" fmla="*/ 34 w 40"/>
                <a:gd name="T7" fmla="*/ 85 h 170"/>
                <a:gd name="T8" fmla="*/ 62 w 40"/>
                <a:gd name="T9" fmla="*/ 163 h 170"/>
                <a:gd name="T10" fmla="*/ 62 w 40"/>
                <a:gd name="T11" fmla="*/ 247 h 170"/>
                <a:gd name="T12" fmla="*/ 82 w 40"/>
                <a:gd name="T13" fmla="*/ 322 h 170"/>
                <a:gd name="T14" fmla="*/ 55 w 40"/>
                <a:gd name="T15" fmla="*/ 271 h 170"/>
                <a:gd name="T16" fmla="*/ 48 w 40"/>
                <a:gd name="T17" fmla="*/ 166 h 170"/>
                <a:gd name="T18" fmla="*/ 21 w 40"/>
                <a:gd name="T19" fmla="*/ 108 h 170"/>
                <a:gd name="T20" fmla="*/ 0 w 40"/>
                <a:gd name="T21" fmla="*/ 78 h 170"/>
                <a:gd name="T22" fmla="*/ 45 w 40"/>
                <a:gd name="T23" fmla="*/ 139 h 170"/>
                <a:gd name="T24" fmla="*/ 14 w 40"/>
                <a:gd name="T25" fmla="*/ 37 h 170"/>
                <a:gd name="T26" fmla="*/ 14 w 40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70"/>
                <a:gd name="T44" fmla="*/ 40 w 40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70">
                  <a:moveTo>
                    <a:pt x="6" y="0"/>
                  </a:moveTo>
                  <a:cubicBezTo>
                    <a:pt x="11" y="14"/>
                    <a:pt x="10" y="8"/>
                    <a:pt x="10" y="18"/>
                  </a:cubicBezTo>
                  <a:cubicBezTo>
                    <a:pt x="11" y="23"/>
                    <a:pt x="11" y="32"/>
                    <a:pt x="14" y="38"/>
                  </a:cubicBezTo>
                  <a:cubicBezTo>
                    <a:pt x="15" y="40"/>
                    <a:pt x="18" y="44"/>
                    <a:pt x="18" y="44"/>
                  </a:cubicBezTo>
                  <a:lnTo>
                    <a:pt x="30" y="86"/>
                  </a:lnTo>
                  <a:lnTo>
                    <a:pt x="32" y="130"/>
                  </a:lnTo>
                  <a:lnTo>
                    <a:pt x="40" y="170"/>
                  </a:lnTo>
                  <a:lnTo>
                    <a:pt x="26" y="142"/>
                  </a:lnTo>
                  <a:lnTo>
                    <a:pt x="24" y="88"/>
                  </a:lnTo>
                  <a:lnTo>
                    <a:pt x="10" y="58"/>
                  </a:lnTo>
                  <a:lnTo>
                    <a:pt x="0" y="42"/>
                  </a:lnTo>
                  <a:lnTo>
                    <a:pt x="22" y="72"/>
                  </a:lnTo>
                  <a:lnTo>
                    <a:pt x="4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C1C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8" name="Freeform 32"/>
            <p:cNvSpPr>
              <a:spLocks/>
            </p:cNvSpPr>
            <p:nvPr/>
          </p:nvSpPr>
          <p:spPr bwMode="auto">
            <a:xfrm>
              <a:off x="1779" y="1492"/>
              <a:ext cx="353" cy="1031"/>
            </a:xfrm>
            <a:custGeom>
              <a:avLst/>
              <a:gdLst>
                <a:gd name="T0" fmla="*/ 200 w 104"/>
                <a:gd name="T1" fmla="*/ 0 h 304"/>
                <a:gd name="T2" fmla="*/ 153 w 104"/>
                <a:gd name="T3" fmla="*/ 10 h 304"/>
                <a:gd name="T4" fmla="*/ 34 w 104"/>
                <a:gd name="T5" fmla="*/ 14 h 304"/>
                <a:gd name="T6" fmla="*/ 10 w 104"/>
                <a:gd name="T7" fmla="*/ 24 h 304"/>
                <a:gd name="T8" fmla="*/ 7 w 104"/>
                <a:gd name="T9" fmla="*/ 47 h 304"/>
                <a:gd name="T10" fmla="*/ 0 w 104"/>
                <a:gd name="T11" fmla="*/ 85 h 304"/>
                <a:gd name="T12" fmla="*/ 20 w 104"/>
                <a:gd name="T13" fmla="*/ 146 h 304"/>
                <a:gd name="T14" fmla="*/ 24 w 104"/>
                <a:gd name="T15" fmla="*/ 176 h 304"/>
                <a:gd name="T16" fmla="*/ 54 w 104"/>
                <a:gd name="T17" fmla="*/ 271 h 304"/>
                <a:gd name="T18" fmla="*/ 122 w 104"/>
                <a:gd name="T19" fmla="*/ 519 h 304"/>
                <a:gd name="T20" fmla="*/ 153 w 104"/>
                <a:gd name="T21" fmla="*/ 577 h 304"/>
                <a:gd name="T22" fmla="*/ 24 w 104"/>
                <a:gd name="T23" fmla="*/ 136 h 304"/>
                <a:gd name="T24" fmla="*/ 64 w 104"/>
                <a:gd name="T25" fmla="*/ 34 h 304"/>
                <a:gd name="T26" fmla="*/ 177 w 104"/>
                <a:gd name="T27" fmla="*/ 10 h 304"/>
                <a:gd name="T28" fmla="*/ 119 w 104"/>
                <a:gd name="T29" fmla="*/ 10 h 304"/>
                <a:gd name="T30" fmla="*/ 95 w 104"/>
                <a:gd name="T31" fmla="*/ 20 h 3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304"/>
                <a:gd name="T50" fmla="*/ 104 w 104"/>
                <a:gd name="T51" fmla="*/ 304 h 3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304">
                  <a:moveTo>
                    <a:pt x="104" y="0"/>
                  </a:moveTo>
                  <a:cubicBezTo>
                    <a:pt x="96" y="3"/>
                    <a:pt x="88" y="6"/>
                    <a:pt x="80" y="6"/>
                  </a:cubicBezTo>
                  <a:lnTo>
                    <a:pt x="18" y="8"/>
                  </a:lnTo>
                  <a:cubicBezTo>
                    <a:pt x="14" y="9"/>
                    <a:pt x="9" y="9"/>
                    <a:pt x="6" y="12"/>
                  </a:cubicBezTo>
                  <a:cubicBezTo>
                    <a:pt x="3" y="15"/>
                    <a:pt x="2" y="24"/>
                    <a:pt x="2" y="24"/>
                  </a:cubicBezTo>
                  <a:cubicBezTo>
                    <a:pt x="10" y="35"/>
                    <a:pt x="0" y="33"/>
                    <a:pt x="0" y="44"/>
                  </a:cubicBezTo>
                  <a:cubicBezTo>
                    <a:pt x="3" y="55"/>
                    <a:pt x="7" y="67"/>
                    <a:pt x="10" y="78"/>
                  </a:cubicBezTo>
                  <a:cubicBezTo>
                    <a:pt x="11" y="83"/>
                    <a:pt x="12" y="92"/>
                    <a:pt x="12" y="92"/>
                  </a:cubicBezTo>
                  <a:lnTo>
                    <a:pt x="28" y="144"/>
                  </a:lnTo>
                  <a:lnTo>
                    <a:pt x="66" y="274"/>
                  </a:lnTo>
                  <a:lnTo>
                    <a:pt x="80" y="304"/>
                  </a:lnTo>
                  <a:cubicBezTo>
                    <a:pt x="58" y="226"/>
                    <a:pt x="12" y="151"/>
                    <a:pt x="12" y="70"/>
                  </a:cubicBezTo>
                  <a:cubicBezTo>
                    <a:pt x="1" y="36"/>
                    <a:pt x="0" y="24"/>
                    <a:pt x="34" y="18"/>
                  </a:cubicBezTo>
                  <a:cubicBezTo>
                    <a:pt x="51" y="7"/>
                    <a:pt x="72" y="6"/>
                    <a:pt x="92" y="6"/>
                  </a:cubicBezTo>
                  <a:lnTo>
                    <a:pt x="62" y="6"/>
                  </a:lnTo>
                  <a:lnTo>
                    <a:pt x="50" y="10"/>
                  </a:lnTo>
                </a:path>
              </a:pathLst>
            </a:custGeom>
            <a:solidFill>
              <a:srgbClr val="F4F6F6"/>
            </a:solidFill>
            <a:ln w="12700">
              <a:noFill/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19" name="Freeform 33"/>
            <p:cNvSpPr>
              <a:spLocks/>
            </p:cNvSpPr>
            <p:nvPr/>
          </p:nvSpPr>
          <p:spPr bwMode="auto">
            <a:xfrm>
              <a:off x="3026" y="1398"/>
              <a:ext cx="380" cy="349"/>
            </a:xfrm>
            <a:custGeom>
              <a:avLst/>
              <a:gdLst>
                <a:gd name="T0" fmla="*/ 0 w 112"/>
                <a:gd name="T1" fmla="*/ 10 h 103"/>
                <a:gd name="T2" fmla="*/ 173 w 112"/>
                <a:gd name="T3" fmla="*/ 17 h 103"/>
                <a:gd name="T4" fmla="*/ 214 w 112"/>
                <a:gd name="T5" fmla="*/ 102 h 103"/>
                <a:gd name="T6" fmla="*/ 204 w 112"/>
                <a:gd name="T7" fmla="*/ 119 h 103"/>
                <a:gd name="T8" fmla="*/ 207 w 112"/>
                <a:gd name="T9" fmla="*/ 197 h 103"/>
                <a:gd name="T10" fmla="*/ 187 w 112"/>
                <a:gd name="T11" fmla="*/ 119 h 103"/>
                <a:gd name="T12" fmla="*/ 193 w 112"/>
                <a:gd name="T13" fmla="*/ 98 h 103"/>
                <a:gd name="T14" fmla="*/ 156 w 112"/>
                <a:gd name="T15" fmla="*/ 30 h 103"/>
                <a:gd name="T16" fmla="*/ 0 w 112"/>
                <a:gd name="T17" fmla="*/ 1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03"/>
                <a:gd name="T29" fmla="*/ 112 w 112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03">
                  <a:moveTo>
                    <a:pt x="0" y="7"/>
                  </a:moveTo>
                  <a:cubicBezTo>
                    <a:pt x="7" y="7"/>
                    <a:pt x="71" y="0"/>
                    <a:pt x="90" y="9"/>
                  </a:cubicBezTo>
                  <a:cubicBezTo>
                    <a:pt x="106" y="31"/>
                    <a:pt x="112" y="32"/>
                    <a:pt x="112" y="53"/>
                  </a:cubicBezTo>
                  <a:cubicBezTo>
                    <a:pt x="103" y="35"/>
                    <a:pt x="106" y="54"/>
                    <a:pt x="106" y="61"/>
                  </a:cubicBezTo>
                  <a:lnTo>
                    <a:pt x="110" y="103"/>
                  </a:lnTo>
                  <a:cubicBezTo>
                    <a:pt x="106" y="90"/>
                    <a:pt x="100" y="77"/>
                    <a:pt x="98" y="63"/>
                  </a:cubicBezTo>
                  <a:cubicBezTo>
                    <a:pt x="97" y="59"/>
                    <a:pt x="102" y="51"/>
                    <a:pt x="102" y="51"/>
                  </a:cubicBezTo>
                  <a:cubicBezTo>
                    <a:pt x="99" y="41"/>
                    <a:pt x="96" y="15"/>
                    <a:pt x="82" y="1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4F6F6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0" name="Freeform 34"/>
            <p:cNvSpPr>
              <a:spLocks/>
            </p:cNvSpPr>
            <p:nvPr/>
          </p:nvSpPr>
          <p:spPr bwMode="auto">
            <a:xfrm>
              <a:off x="2132" y="1492"/>
              <a:ext cx="216" cy="568"/>
            </a:xfrm>
            <a:custGeom>
              <a:avLst/>
              <a:gdLst>
                <a:gd name="T0" fmla="*/ 10 w 64"/>
                <a:gd name="T1" fmla="*/ 0 h 168"/>
                <a:gd name="T2" fmla="*/ 0 w 64"/>
                <a:gd name="T3" fmla="*/ 101 h 168"/>
                <a:gd name="T4" fmla="*/ 20 w 64"/>
                <a:gd name="T5" fmla="*/ 183 h 168"/>
                <a:gd name="T6" fmla="*/ 44 w 64"/>
                <a:gd name="T7" fmla="*/ 227 h 168"/>
                <a:gd name="T8" fmla="*/ 67 w 64"/>
                <a:gd name="T9" fmla="*/ 260 h 168"/>
                <a:gd name="T10" fmla="*/ 84 w 64"/>
                <a:gd name="T11" fmla="*/ 294 h 168"/>
                <a:gd name="T12" fmla="*/ 115 w 64"/>
                <a:gd name="T13" fmla="*/ 267 h 168"/>
                <a:gd name="T14" fmla="*/ 71 w 64"/>
                <a:gd name="T15" fmla="*/ 254 h 168"/>
                <a:gd name="T16" fmla="*/ 44 w 64"/>
                <a:gd name="T17" fmla="*/ 196 h 168"/>
                <a:gd name="T18" fmla="*/ 20 w 64"/>
                <a:gd name="T19" fmla="*/ 118 h 168"/>
                <a:gd name="T20" fmla="*/ 20 w 64"/>
                <a:gd name="T21" fmla="*/ 30 h 168"/>
                <a:gd name="T22" fmla="*/ 10 w 64"/>
                <a:gd name="T23" fmla="*/ 0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168"/>
                <a:gd name="T38" fmla="*/ 64 w 64"/>
                <a:gd name="T39" fmla="*/ 168 h 1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168">
                  <a:moveTo>
                    <a:pt x="6" y="0"/>
                  </a:moveTo>
                  <a:lnTo>
                    <a:pt x="0" y="54"/>
                  </a:lnTo>
                  <a:lnTo>
                    <a:pt x="10" y="96"/>
                  </a:lnTo>
                  <a:lnTo>
                    <a:pt x="24" y="120"/>
                  </a:lnTo>
                  <a:lnTo>
                    <a:pt x="36" y="138"/>
                  </a:lnTo>
                  <a:cubicBezTo>
                    <a:pt x="47" y="161"/>
                    <a:pt x="46" y="168"/>
                    <a:pt x="46" y="156"/>
                  </a:cubicBezTo>
                  <a:lnTo>
                    <a:pt x="64" y="142"/>
                  </a:lnTo>
                  <a:lnTo>
                    <a:pt x="40" y="136"/>
                  </a:lnTo>
                  <a:lnTo>
                    <a:pt x="24" y="104"/>
                  </a:lnTo>
                  <a:lnTo>
                    <a:pt x="10" y="62"/>
                  </a:lnTo>
                  <a:lnTo>
                    <a:pt x="1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C1C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1" name="Freeform 35"/>
            <p:cNvSpPr>
              <a:spLocks/>
            </p:cNvSpPr>
            <p:nvPr/>
          </p:nvSpPr>
          <p:spPr bwMode="auto">
            <a:xfrm>
              <a:off x="2559" y="1504"/>
              <a:ext cx="283" cy="494"/>
            </a:xfrm>
            <a:custGeom>
              <a:avLst/>
              <a:gdLst>
                <a:gd name="T0" fmla="*/ 115 w 84"/>
                <a:gd name="T1" fmla="*/ 0 h 146"/>
                <a:gd name="T2" fmla="*/ 44 w 84"/>
                <a:gd name="T3" fmla="*/ 27 h 146"/>
                <a:gd name="T4" fmla="*/ 10 w 84"/>
                <a:gd name="T5" fmla="*/ 98 h 146"/>
                <a:gd name="T6" fmla="*/ 24 w 84"/>
                <a:gd name="T7" fmla="*/ 176 h 146"/>
                <a:gd name="T8" fmla="*/ 10 w 84"/>
                <a:gd name="T9" fmla="*/ 210 h 146"/>
                <a:gd name="T10" fmla="*/ 0 w 84"/>
                <a:gd name="T11" fmla="*/ 230 h 146"/>
                <a:gd name="T12" fmla="*/ 10 w 84"/>
                <a:gd name="T13" fmla="*/ 261 h 146"/>
                <a:gd name="T14" fmla="*/ 40 w 84"/>
                <a:gd name="T15" fmla="*/ 267 h 146"/>
                <a:gd name="T16" fmla="*/ 121 w 84"/>
                <a:gd name="T17" fmla="*/ 254 h 146"/>
                <a:gd name="T18" fmla="*/ 131 w 84"/>
                <a:gd name="T19" fmla="*/ 223 h 146"/>
                <a:gd name="T20" fmla="*/ 131 w 84"/>
                <a:gd name="T21" fmla="*/ 193 h 146"/>
                <a:gd name="T22" fmla="*/ 152 w 84"/>
                <a:gd name="T23" fmla="*/ 78 h 146"/>
                <a:gd name="T24" fmla="*/ 138 w 84"/>
                <a:gd name="T25" fmla="*/ 27 h 146"/>
                <a:gd name="T26" fmla="*/ 115 w 84"/>
                <a:gd name="T27" fmla="*/ 0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46"/>
                <a:gd name="T44" fmla="*/ 84 w 84"/>
                <a:gd name="T45" fmla="*/ 146 h 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46">
                  <a:moveTo>
                    <a:pt x="64" y="0"/>
                  </a:moveTo>
                  <a:cubicBezTo>
                    <a:pt x="44" y="2"/>
                    <a:pt x="37" y="1"/>
                    <a:pt x="24" y="14"/>
                  </a:cubicBezTo>
                  <a:cubicBezTo>
                    <a:pt x="20" y="26"/>
                    <a:pt x="8" y="40"/>
                    <a:pt x="4" y="52"/>
                  </a:cubicBezTo>
                  <a:cubicBezTo>
                    <a:pt x="10" y="80"/>
                    <a:pt x="16" y="69"/>
                    <a:pt x="12" y="94"/>
                  </a:cubicBezTo>
                  <a:cubicBezTo>
                    <a:pt x="9" y="112"/>
                    <a:pt x="9" y="101"/>
                    <a:pt x="4" y="112"/>
                  </a:cubicBezTo>
                  <a:cubicBezTo>
                    <a:pt x="2" y="116"/>
                    <a:pt x="0" y="124"/>
                    <a:pt x="0" y="124"/>
                  </a:cubicBezTo>
                  <a:cubicBezTo>
                    <a:pt x="1" y="129"/>
                    <a:pt x="0" y="135"/>
                    <a:pt x="4" y="138"/>
                  </a:cubicBezTo>
                  <a:cubicBezTo>
                    <a:pt x="9" y="142"/>
                    <a:pt x="22" y="144"/>
                    <a:pt x="22" y="144"/>
                  </a:cubicBezTo>
                  <a:cubicBezTo>
                    <a:pt x="44" y="143"/>
                    <a:pt x="51" y="146"/>
                    <a:pt x="66" y="136"/>
                  </a:cubicBezTo>
                  <a:cubicBezTo>
                    <a:pt x="68" y="130"/>
                    <a:pt x="72" y="118"/>
                    <a:pt x="72" y="118"/>
                  </a:cubicBezTo>
                  <a:cubicBezTo>
                    <a:pt x="61" y="101"/>
                    <a:pt x="64" y="108"/>
                    <a:pt x="74" y="102"/>
                  </a:cubicBezTo>
                  <a:cubicBezTo>
                    <a:pt x="84" y="88"/>
                    <a:pt x="82" y="56"/>
                    <a:pt x="84" y="42"/>
                  </a:cubicBezTo>
                  <a:cubicBezTo>
                    <a:pt x="80" y="26"/>
                    <a:pt x="81" y="17"/>
                    <a:pt x="76" y="14"/>
                  </a:cubicBezTo>
                  <a:cubicBezTo>
                    <a:pt x="62" y="5"/>
                    <a:pt x="64" y="11"/>
                    <a:pt x="64" y="0"/>
                  </a:cubicBezTo>
                  <a:close/>
                </a:path>
              </a:pathLst>
            </a:custGeom>
            <a:solidFill>
              <a:srgbClr val="D1AE93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2" name="Freeform 36"/>
            <p:cNvSpPr>
              <a:spLocks/>
            </p:cNvSpPr>
            <p:nvPr/>
          </p:nvSpPr>
          <p:spPr bwMode="auto">
            <a:xfrm>
              <a:off x="2387" y="1390"/>
              <a:ext cx="529" cy="737"/>
            </a:xfrm>
            <a:custGeom>
              <a:avLst/>
              <a:gdLst>
                <a:gd name="T0" fmla="*/ 207 w 156"/>
                <a:gd name="T1" fmla="*/ 74 h 218"/>
                <a:gd name="T2" fmla="*/ 156 w 156"/>
                <a:gd name="T3" fmla="*/ 95 h 218"/>
                <a:gd name="T4" fmla="*/ 136 w 156"/>
                <a:gd name="T5" fmla="*/ 172 h 218"/>
                <a:gd name="T6" fmla="*/ 129 w 156"/>
                <a:gd name="T7" fmla="*/ 159 h 218"/>
                <a:gd name="T8" fmla="*/ 122 w 156"/>
                <a:gd name="T9" fmla="*/ 172 h 218"/>
                <a:gd name="T10" fmla="*/ 129 w 156"/>
                <a:gd name="T11" fmla="*/ 213 h 218"/>
                <a:gd name="T12" fmla="*/ 102 w 156"/>
                <a:gd name="T13" fmla="*/ 294 h 218"/>
                <a:gd name="T14" fmla="*/ 64 w 156"/>
                <a:gd name="T15" fmla="*/ 308 h 218"/>
                <a:gd name="T16" fmla="*/ 37 w 156"/>
                <a:gd name="T17" fmla="*/ 301 h 218"/>
                <a:gd name="T18" fmla="*/ 0 w 156"/>
                <a:gd name="T19" fmla="*/ 287 h 218"/>
                <a:gd name="T20" fmla="*/ 10 w 156"/>
                <a:gd name="T21" fmla="*/ 274 h 218"/>
                <a:gd name="T22" fmla="*/ 41 w 156"/>
                <a:gd name="T23" fmla="*/ 230 h 218"/>
                <a:gd name="T24" fmla="*/ 31 w 156"/>
                <a:gd name="T25" fmla="*/ 142 h 218"/>
                <a:gd name="T26" fmla="*/ 88 w 156"/>
                <a:gd name="T27" fmla="*/ 27 h 218"/>
                <a:gd name="T28" fmla="*/ 119 w 156"/>
                <a:gd name="T29" fmla="*/ 7 h 218"/>
                <a:gd name="T30" fmla="*/ 183 w 156"/>
                <a:gd name="T31" fmla="*/ 27 h 218"/>
                <a:gd name="T32" fmla="*/ 203 w 156"/>
                <a:gd name="T33" fmla="*/ 27 h 218"/>
                <a:gd name="T34" fmla="*/ 231 w 156"/>
                <a:gd name="T35" fmla="*/ 34 h 218"/>
                <a:gd name="T36" fmla="*/ 251 w 156"/>
                <a:gd name="T37" fmla="*/ 64 h 218"/>
                <a:gd name="T38" fmla="*/ 268 w 156"/>
                <a:gd name="T39" fmla="*/ 210 h 218"/>
                <a:gd name="T40" fmla="*/ 295 w 156"/>
                <a:gd name="T41" fmla="*/ 264 h 218"/>
                <a:gd name="T42" fmla="*/ 234 w 156"/>
                <a:gd name="T43" fmla="*/ 264 h 218"/>
                <a:gd name="T44" fmla="*/ 251 w 156"/>
                <a:gd name="T45" fmla="*/ 145 h 218"/>
                <a:gd name="T46" fmla="*/ 234 w 156"/>
                <a:gd name="T47" fmla="*/ 88 h 218"/>
                <a:gd name="T48" fmla="*/ 217 w 156"/>
                <a:gd name="T49" fmla="*/ 74 h 218"/>
                <a:gd name="T50" fmla="*/ 207 w 156"/>
                <a:gd name="T51" fmla="*/ 74 h 2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218"/>
                <a:gd name="T80" fmla="*/ 156 w 156"/>
                <a:gd name="T81" fmla="*/ 218 h 2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218">
                  <a:moveTo>
                    <a:pt x="110" y="40"/>
                  </a:moveTo>
                  <a:cubicBezTo>
                    <a:pt x="100" y="42"/>
                    <a:pt x="91" y="44"/>
                    <a:pt x="82" y="50"/>
                  </a:cubicBezTo>
                  <a:cubicBezTo>
                    <a:pt x="77" y="64"/>
                    <a:pt x="74" y="78"/>
                    <a:pt x="70" y="92"/>
                  </a:cubicBezTo>
                  <a:cubicBezTo>
                    <a:pt x="69" y="90"/>
                    <a:pt x="70" y="86"/>
                    <a:pt x="68" y="86"/>
                  </a:cubicBezTo>
                  <a:cubicBezTo>
                    <a:pt x="66" y="86"/>
                    <a:pt x="66" y="90"/>
                    <a:pt x="66" y="92"/>
                  </a:cubicBezTo>
                  <a:cubicBezTo>
                    <a:pt x="66" y="99"/>
                    <a:pt x="67" y="107"/>
                    <a:pt x="68" y="114"/>
                  </a:cubicBezTo>
                  <a:cubicBezTo>
                    <a:pt x="66" y="128"/>
                    <a:pt x="67" y="149"/>
                    <a:pt x="54" y="158"/>
                  </a:cubicBezTo>
                  <a:cubicBezTo>
                    <a:pt x="92" y="218"/>
                    <a:pt x="45" y="166"/>
                    <a:pt x="34" y="164"/>
                  </a:cubicBezTo>
                  <a:cubicBezTo>
                    <a:pt x="48" y="150"/>
                    <a:pt x="27" y="158"/>
                    <a:pt x="20" y="160"/>
                  </a:cubicBezTo>
                  <a:cubicBezTo>
                    <a:pt x="13" y="158"/>
                    <a:pt x="0" y="154"/>
                    <a:pt x="0" y="154"/>
                  </a:cubicBezTo>
                  <a:cubicBezTo>
                    <a:pt x="6" y="152"/>
                    <a:pt x="18" y="150"/>
                    <a:pt x="6" y="146"/>
                  </a:cubicBezTo>
                  <a:cubicBezTo>
                    <a:pt x="14" y="140"/>
                    <a:pt x="19" y="133"/>
                    <a:pt x="22" y="124"/>
                  </a:cubicBezTo>
                  <a:cubicBezTo>
                    <a:pt x="21" y="107"/>
                    <a:pt x="20" y="92"/>
                    <a:pt x="16" y="76"/>
                  </a:cubicBezTo>
                  <a:cubicBezTo>
                    <a:pt x="18" y="55"/>
                    <a:pt x="22" y="22"/>
                    <a:pt x="46" y="14"/>
                  </a:cubicBezTo>
                  <a:cubicBezTo>
                    <a:pt x="51" y="7"/>
                    <a:pt x="54" y="5"/>
                    <a:pt x="62" y="2"/>
                  </a:cubicBezTo>
                  <a:cubicBezTo>
                    <a:pt x="81" y="4"/>
                    <a:pt x="87" y="0"/>
                    <a:pt x="96" y="14"/>
                  </a:cubicBezTo>
                  <a:cubicBezTo>
                    <a:pt x="106" y="8"/>
                    <a:pt x="98" y="10"/>
                    <a:pt x="108" y="14"/>
                  </a:cubicBezTo>
                  <a:cubicBezTo>
                    <a:pt x="112" y="16"/>
                    <a:pt x="120" y="18"/>
                    <a:pt x="120" y="18"/>
                  </a:cubicBezTo>
                  <a:cubicBezTo>
                    <a:pt x="123" y="26"/>
                    <a:pt x="128" y="27"/>
                    <a:pt x="132" y="34"/>
                  </a:cubicBezTo>
                  <a:cubicBezTo>
                    <a:pt x="136" y="60"/>
                    <a:pt x="137" y="86"/>
                    <a:pt x="140" y="112"/>
                  </a:cubicBezTo>
                  <a:cubicBezTo>
                    <a:pt x="142" y="125"/>
                    <a:pt x="143" y="139"/>
                    <a:pt x="156" y="142"/>
                  </a:cubicBezTo>
                  <a:cubicBezTo>
                    <a:pt x="144" y="145"/>
                    <a:pt x="133" y="144"/>
                    <a:pt x="122" y="140"/>
                  </a:cubicBezTo>
                  <a:cubicBezTo>
                    <a:pt x="118" y="127"/>
                    <a:pt x="134" y="126"/>
                    <a:pt x="130" y="78"/>
                  </a:cubicBezTo>
                  <a:cubicBezTo>
                    <a:pt x="128" y="56"/>
                    <a:pt x="130" y="66"/>
                    <a:pt x="124" y="48"/>
                  </a:cubicBezTo>
                  <a:cubicBezTo>
                    <a:pt x="123" y="44"/>
                    <a:pt x="115" y="44"/>
                    <a:pt x="114" y="40"/>
                  </a:cubicBezTo>
                  <a:cubicBezTo>
                    <a:pt x="112" y="39"/>
                    <a:pt x="115" y="38"/>
                    <a:pt x="110" y="40"/>
                  </a:cubicBezTo>
                  <a:close/>
                </a:path>
              </a:pathLst>
            </a:custGeom>
            <a:solidFill>
              <a:srgbClr val="694F3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3" name="Freeform 37"/>
            <p:cNvSpPr>
              <a:spLocks/>
            </p:cNvSpPr>
            <p:nvPr/>
          </p:nvSpPr>
          <p:spPr bwMode="auto">
            <a:xfrm>
              <a:off x="2787" y="1614"/>
              <a:ext cx="43" cy="86"/>
            </a:xfrm>
            <a:custGeom>
              <a:avLst/>
              <a:gdLst>
                <a:gd name="T0" fmla="*/ 20 w 13"/>
                <a:gd name="T1" fmla="*/ 0 h 26"/>
                <a:gd name="T2" fmla="*/ 17 w 13"/>
                <a:gd name="T3" fmla="*/ 10 h 26"/>
                <a:gd name="T4" fmla="*/ 10 w 13"/>
                <a:gd name="T5" fmla="*/ 13 h 26"/>
                <a:gd name="T6" fmla="*/ 23 w 13"/>
                <a:gd name="T7" fmla="*/ 46 h 26"/>
                <a:gd name="T8" fmla="*/ 20 w 13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6"/>
                <a:gd name="T17" fmla="*/ 13 w 1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6">
                  <a:moveTo>
                    <a:pt x="11" y="0"/>
                  </a:moveTo>
                  <a:cubicBezTo>
                    <a:pt x="10" y="2"/>
                    <a:pt x="10" y="5"/>
                    <a:pt x="9" y="6"/>
                  </a:cubicBezTo>
                  <a:cubicBezTo>
                    <a:pt x="8" y="7"/>
                    <a:pt x="4" y="6"/>
                    <a:pt x="3" y="8"/>
                  </a:cubicBezTo>
                  <a:cubicBezTo>
                    <a:pt x="0" y="15"/>
                    <a:pt x="9" y="23"/>
                    <a:pt x="13" y="26"/>
                  </a:cubicBezTo>
                  <a:cubicBezTo>
                    <a:pt x="1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C29370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4" name="Freeform 38"/>
            <p:cNvSpPr>
              <a:spLocks/>
            </p:cNvSpPr>
            <p:nvPr/>
          </p:nvSpPr>
          <p:spPr bwMode="auto">
            <a:xfrm>
              <a:off x="2665" y="1649"/>
              <a:ext cx="98" cy="51"/>
            </a:xfrm>
            <a:custGeom>
              <a:avLst/>
              <a:gdLst>
                <a:gd name="T0" fmla="*/ 47 w 29"/>
                <a:gd name="T1" fmla="*/ 0 h 16"/>
                <a:gd name="T2" fmla="*/ 10 w 29"/>
                <a:gd name="T3" fmla="*/ 6 h 16"/>
                <a:gd name="T4" fmla="*/ 34 w 29"/>
                <a:gd name="T5" fmla="*/ 22 h 16"/>
                <a:gd name="T6" fmla="*/ 47 w 2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6"/>
                <a:gd name="T14" fmla="*/ 29 w 2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6">
                  <a:moveTo>
                    <a:pt x="25" y="0"/>
                  </a:moveTo>
                  <a:cubicBezTo>
                    <a:pt x="16" y="2"/>
                    <a:pt x="12" y="0"/>
                    <a:pt x="3" y="2"/>
                  </a:cubicBezTo>
                  <a:cubicBezTo>
                    <a:pt x="0" y="11"/>
                    <a:pt x="10" y="13"/>
                    <a:pt x="19" y="16"/>
                  </a:cubicBezTo>
                  <a:cubicBezTo>
                    <a:pt x="29" y="13"/>
                    <a:pt x="27" y="9"/>
                    <a:pt x="25" y="0"/>
                  </a:cubicBezTo>
                  <a:close/>
                </a:path>
              </a:pathLst>
            </a:custGeom>
            <a:solidFill>
              <a:srgbClr val="C29370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5" name="Freeform 39"/>
            <p:cNvSpPr>
              <a:spLocks/>
            </p:cNvSpPr>
            <p:nvPr/>
          </p:nvSpPr>
          <p:spPr bwMode="auto">
            <a:xfrm>
              <a:off x="2559" y="1778"/>
              <a:ext cx="255" cy="216"/>
            </a:xfrm>
            <a:custGeom>
              <a:avLst/>
              <a:gdLst>
                <a:gd name="T0" fmla="*/ 122 w 75"/>
                <a:gd name="T1" fmla="*/ 55 h 63"/>
                <a:gd name="T2" fmla="*/ 48 w 75"/>
                <a:gd name="T3" fmla="*/ 34 h 63"/>
                <a:gd name="T4" fmla="*/ 20 w 75"/>
                <a:gd name="T5" fmla="*/ 62 h 63"/>
                <a:gd name="T6" fmla="*/ 0 w 75"/>
                <a:gd name="T7" fmla="*/ 99 h 63"/>
                <a:gd name="T8" fmla="*/ 58 w 75"/>
                <a:gd name="T9" fmla="*/ 127 h 63"/>
                <a:gd name="T10" fmla="*/ 27 w 75"/>
                <a:gd name="T11" fmla="*/ 110 h 63"/>
                <a:gd name="T12" fmla="*/ 34 w 75"/>
                <a:gd name="T13" fmla="*/ 62 h 63"/>
                <a:gd name="T14" fmla="*/ 58 w 75"/>
                <a:gd name="T15" fmla="*/ 55 h 63"/>
                <a:gd name="T16" fmla="*/ 99 w 75"/>
                <a:gd name="T17" fmla="*/ 72 h 63"/>
                <a:gd name="T18" fmla="*/ 109 w 75"/>
                <a:gd name="T19" fmla="*/ 93 h 63"/>
                <a:gd name="T20" fmla="*/ 116 w 75"/>
                <a:gd name="T21" fmla="*/ 113 h 63"/>
                <a:gd name="T22" fmla="*/ 122 w 75"/>
                <a:gd name="T23" fmla="*/ 106 h 63"/>
                <a:gd name="T24" fmla="*/ 122 w 75"/>
                <a:gd name="T25" fmla="*/ 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63"/>
                <a:gd name="T41" fmla="*/ 75 w 75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63">
                  <a:moveTo>
                    <a:pt x="62" y="27"/>
                  </a:moveTo>
                  <a:cubicBezTo>
                    <a:pt x="50" y="31"/>
                    <a:pt x="34" y="24"/>
                    <a:pt x="24" y="17"/>
                  </a:cubicBezTo>
                  <a:cubicBezTo>
                    <a:pt x="18" y="0"/>
                    <a:pt x="12" y="24"/>
                    <a:pt x="10" y="31"/>
                  </a:cubicBezTo>
                  <a:cubicBezTo>
                    <a:pt x="8" y="38"/>
                    <a:pt x="2" y="42"/>
                    <a:pt x="0" y="49"/>
                  </a:cubicBezTo>
                  <a:cubicBezTo>
                    <a:pt x="4" y="60"/>
                    <a:pt x="19" y="61"/>
                    <a:pt x="30" y="63"/>
                  </a:cubicBezTo>
                  <a:cubicBezTo>
                    <a:pt x="48" y="58"/>
                    <a:pt x="21" y="57"/>
                    <a:pt x="14" y="55"/>
                  </a:cubicBezTo>
                  <a:cubicBezTo>
                    <a:pt x="8" y="49"/>
                    <a:pt x="4" y="36"/>
                    <a:pt x="18" y="31"/>
                  </a:cubicBezTo>
                  <a:cubicBezTo>
                    <a:pt x="22" y="30"/>
                    <a:pt x="30" y="27"/>
                    <a:pt x="30" y="27"/>
                  </a:cubicBezTo>
                  <a:cubicBezTo>
                    <a:pt x="38" y="30"/>
                    <a:pt x="45" y="30"/>
                    <a:pt x="52" y="35"/>
                  </a:cubicBezTo>
                  <a:cubicBezTo>
                    <a:pt x="54" y="37"/>
                    <a:pt x="58" y="43"/>
                    <a:pt x="58" y="47"/>
                  </a:cubicBezTo>
                  <a:cubicBezTo>
                    <a:pt x="57" y="56"/>
                    <a:pt x="48" y="63"/>
                    <a:pt x="60" y="57"/>
                  </a:cubicBezTo>
                  <a:cubicBezTo>
                    <a:pt x="62" y="56"/>
                    <a:pt x="64" y="54"/>
                    <a:pt x="66" y="53"/>
                  </a:cubicBezTo>
                  <a:cubicBezTo>
                    <a:pt x="69" y="43"/>
                    <a:pt x="75" y="31"/>
                    <a:pt x="62" y="27"/>
                  </a:cubicBezTo>
                  <a:close/>
                </a:path>
              </a:pathLst>
            </a:custGeom>
            <a:solidFill>
              <a:srgbClr val="C29370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6" name="Freeform 40"/>
            <p:cNvSpPr>
              <a:spLocks/>
            </p:cNvSpPr>
            <p:nvPr/>
          </p:nvSpPr>
          <p:spPr bwMode="auto">
            <a:xfrm>
              <a:off x="2736" y="1739"/>
              <a:ext cx="106" cy="90"/>
            </a:xfrm>
            <a:custGeom>
              <a:avLst/>
              <a:gdLst>
                <a:gd name="T0" fmla="*/ 46 w 32"/>
                <a:gd name="T1" fmla="*/ 3 h 27"/>
                <a:gd name="T2" fmla="*/ 10 w 32"/>
                <a:gd name="T3" fmla="*/ 20 h 27"/>
                <a:gd name="T4" fmla="*/ 23 w 32"/>
                <a:gd name="T5" fmla="*/ 17 h 27"/>
                <a:gd name="T6" fmla="*/ 30 w 32"/>
                <a:gd name="T7" fmla="*/ 37 h 27"/>
                <a:gd name="T8" fmla="*/ 0 w 32"/>
                <a:gd name="T9" fmla="*/ 40 h 27"/>
                <a:gd name="T10" fmla="*/ 40 w 32"/>
                <a:gd name="T11" fmla="*/ 33 h 27"/>
                <a:gd name="T12" fmla="*/ 46 w 32"/>
                <a:gd name="T13" fmla="*/ 3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7"/>
                <a:gd name="T23" fmla="*/ 32 w 3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7">
                  <a:moveTo>
                    <a:pt x="26" y="1"/>
                  </a:moveTo>
                  <a:cubicBezTo>
                    <a:pt x="23" y="0"/>
                    <a:pt x="10" y="9"/>
                    <a:pt x="6" y="11"/>
                  </a:cubicBezTo>
                  <a:cubicBezTo>
                    <a:pt x="4" y="12"/>
                    <a:pt x="12" y="7"/>
                    <a:pt x="14" y="9"/>
                  </a:cubicBezTo>
                  <a:cubicBezTo>
                    <a:pt x="19" y="11"/>
                    <a:pt x="28" y="11"/>
                    <a:pt x="18" y="21"/>
                  </a:cubicBezTo>
                  <a:cubicBezTo>
                    <a:pt x="15" y="24"/>
                    <a:pt x="0" y="23"/>
                    <a:pt x="0" y="23"/>
                  </a:cubicBezTo>
                  <a:cubicBezTo>
                    <a:pt x="9" y="26"/>
                    <a:pt x="17" y="27"/>
                    <a:pt x="22" y="19"/>
                  </a:cubicBezTo>
                  <a:cubicBezTo>
                    <a:pt x="19" y="11"/>
                    <a:pt x="32" y="11"/>
                    <a:pt x="26" y="1"/>
                  </a:cubicBezTo>
                  <a:close/>
                </a:path>
              </a:pathLst>
            </a:custGeom>
            <a:solidFill>
              <a:srgbClr val="C29370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7" name="Freeform 41"/>
            <p:cNvSpPr>
              <a:spLocks/>
            </p:cNvSpPr>
            <p:nvPr/>
          </p:nvSpPr>
          <p:spPr bwMode="auto">
            <a:xfrm>
              <a:off x="2681" y="1637"/>
              <a:ext cx="86" cy="31"/>
            </a:xfrm>
            <a:custGeom>
              <a:avLst/>
              <a:gdLst>
                <a:gd name="T0" fmla="*/ 33 w 26"/>
                <a:gd name="T1" fmla="*/ 14 h 9"/>
                <a:gd name="T2" fmla="*/ 0 w 26"/>
                <a:gd name="T3" fmla="*/ 17 h 9"/>
                <a:gd name="T4" fmla="*/ 17 w 26"/>
                <a:gd name="T5" fmla="*/ 3 h 9"/>
                <a:gd name="T6" fmla="*/ 40 w 26"/>
                <a:gd name="T7" fmla="*/ 14 h 9"/>
                <a:gd name="T8" fmla="*/ 33 w 26"/>
                <a:gd name="T9" fmla="*/ 1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20" y="5"/>
                  </a:moveTo>
                  <a:cubicBezTo>
                    <a:pt x="10" y="3"/>
                    <a:pt x="8" y="4"/>
                    <a:pt x="0" y="9"/>
                  </a:cubicBezTo>
                  <a:cubicBezTo>
                    <a:pt x="3" y="5"/>
                    <a:pt x="4" y="0"/>
                    <a:pt x="10" y="1"/>
                  </a:cubicBezTo>
                  <a:cubicBezTo>
                    <a:pt x="14" y="1"/>
                    <a:pt x="26" y="5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lose/>
                </a:path>
              </a:pathLst>
            </a:custGeom>
            <a:solidFill>
              <a:srgbClr val="694F3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8" name="Freeform 42"/>
            <p:cNvSpPr>
              <a:spLocks/>
            </p:cNvSpPr>
            <p:nvPr/>
          </p:nvSpPr>
          <p:spPr bwMode="auto">
            <a:xfrm>
              <a:off x="2763" y="1629"/>
              <a:ext cx="75" cy="20"/>
            </a:xfrm>
            <a:custGeom>
              <a:avLst/>
              <a:gdLst>
                <a:gd name="T0" fmla="*/ 50 w 21"/>
                <a:gd name="T1" fmla="*/ 12 h 5"/>
                <a:gd name="T2" fmla="*/ 39 w 21"/>
                <a:gd name="T3" fmla="*/ 20 h 5"/>
                <a:gd name="T4" fmla="*/ 50 w 21"/>
                <a:gd name="T5" fmla="*/ 12 h 5"/>
                <a:gd name="T6" fmla="*/ 0 60000 65536"/>
                <a:gd name="T7" fmla="*/ 0 60000 65536"/>
                <a:gd name="T8" fmla="*/ 0 60000 65536"/>
                <a:gd name="T9" fmla="*/ 0 w 21"/>
                <a:gd name="T10" fmla="*/ 0 h 5"/>
                <a:gd name="T11" fmla="*/ 21 w 2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">
                  <a:moveTo>
                    <a:pt x="21" y="3"/>
                  </a:moveTo>
                  <a:cubicBezTo>
                    <a:pt x="18" y="2"/>
                    <a:pt x="0" y="0"/>
                    <a:pt x="15" y="5"/>
                  </a:cubicBezTo>
                  <a:cubicBezTo>
                    <a:pt x="17" y="4"/>
                    <a:pt x="21" y="3"/>
                    <a:pt x="21" y="3"/>
                  </a:cubicBezTo>
                  <a:close/>
                </a:path>
              </a:pathLst>
            </a:custGeom>
            <a:solidFill>
              <a:srgbClr val="694F3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29" name="Freeform 43"/>
            <p:cNvSpPr>
              <a:spLocks/>
            </p:cNvSpPr>
            <p:nvPr/>
          </p:nvSpPr>
          <p:spPr bwMode="auto">
            <a:xfrm>
              <a:off x="2261" y="1829"/>
              <a:ext cx="788" cy="502"/>
            </a:xfrm>
            <a:custGeom>
              <a:avLst/>
              <a:gdLst>
                <a:gd name="T0" fmla="*/ 118 w 233"/>
                <a:gd name="T1" fmla="*/ 41 h 148"/>
                <a:gd name="T2" fmla="*/ 81 w 233"/>
                <a:gd name="T3" fmla="*/ 54 h 148"/>
                <a:gd name="T4" fmla="*/ 61 w 233"/>
                <a:gd name="T5" fmla="*/ 68 h 148"/>
                <a:gd name="T6" fmla="*/ 24 w 233"/>
                <a:gd name="T7" fmla="*/ 98 h 148"/>
                <a:gd name="T8" fmla="*/ 7 w 233"/>
                <a:gd name="T9" fmla="*/ 183 h 148"/>
                <a:gd name="T10" fmla="*/ 10 w 233"/>
                <a:gd name="T11" fmla="*/ 204 h 148"/>
                <a:gd name="T12" fmla="*/ 30 w 233"/>
                <a:gd name="T13" fmla="*/ 197 h 148"/>
                <a:gd name="T14" fmla="*/ 101 w 233"/>
                <a:gd name="T15" fmla="*/ 234 h 148"/>
                <a:gd name="T16" fmla="*/ 101 w 233"/>
                <a:gd name="T17" fmla="*/ 282 h 148"/>
                <a:gd name="T18" fmla="*/ 210 w 233"/>
                <a:gd name="T19" fmla="*/ 268 h 148"/>
                <a:gd name="T20" fmla="*/ 338 w 233"/>
                <a:gd name="T21" fmla="*/ 244 h 148"/>
                <a:gd name="T22" fmla="*/ 392 w 233"/>
                <a:gd name="T23" fmla="*/ 217 h 148"/>
                <a:gd name="T24" fmla="*/ 416 w 233"/>
                <a:gd name="T25" fmla="*/ 214 h 148"/>
                <a:gd name="T26" fmla="*/ 423 w 233"/>
                <a:gd name="T27" fmla="*/ 204 h 148"/>
                <a:gd name="T28" fmla="*/ 436 w 233"/>
                <a:gd name="T29" fmla="*/ 197 h 148"/>
                <a:gd name="T30" fmla="*/ 416 w 233"/>
                <a:gd name="T31" fmla="*/ 163 h 148"/>
                <a:gd name="T32" fmla="*/ 436 w 233"/>
                <a:gd name="T33" fmla="*/ 129 h 148"/>
                <a:gd name="T34" fmla="*/ 402 w 233"/>
                <a:gd name="T35" fmla="*/ 115 h 148"/>
                <a:gd name="T36" fmla="*/ 423 w 233"/>
                <a:gd name="T37" fmla="*/ 34 h 148"/>
                <a:gd name="T38" fmla="*/ 335 w 233"/>
                <a:gd name="T39" fmla="*/ 14 h 148"/>
                <a:gd name="T40" fmla="*/ 291 w 233"/>
                <a:gd name="T41" fmla="*/ 14 h 148"/>
                <a:gd name="T42" fmla="*/ 281 w 233"/>
                <a:gd name="T43" fmla="*/ 75 h 148"/>
                <a:gd name="T44" fmla="*/ 196 w 233"/>
                <a:gd name="T45" fmla="*/ 78 h 148"/>
                <a:gd name="T46" fmla="*/ 172 w 233"/>
                <a:gd name="T47" fmla="*/ 75 h 148"/>
                <a:gd name="T48" fmla="*/ 145 w 233"/>
                <a:gd name="T49" fmla="*/ 61 h 148"/>
                <a:gd name="T50" fmla="*/ 142 w 233"/>
                <a:gd name="T51" fmla="*/ 41 h 148"/>
                <a:gd name="T52" fmla="*/ 132 w 233"/>
                <a:gd name="T53" fmla="*/ 47 h 148"/>
                <a:gd name="T54" fmla="*/ 118 w 233"/>
                <a:gd name="T55" fmla="*/ 41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3"/>
                <a:gd name="T85" fmla="*/ 0 h 148"/>
                <a:gd name="T86" fmla="*/ 233 w 233"/>
                <a:gd name="T87" fmla="*/ 148 h 1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3" h="148">
                  <a:moveTo>
                    <a:pt x="62" y="22"/>
                  </a:moveTo>
                  <a:cubicBezTo>
                    <a:pt x="56" y="24"/>
                    <a:pt x="49" y="24"/>
                    <a:pt x="44" y="28"/>
                  </a:cubicBezTo>
                  <a:cubicBezTo>
                    <a:pt x="40" y="31"/>
                    <a:pt x="32" y="36"/>
                    <a:pt x="32" y="36"/>
                  </a:cubicBezTo>
                  <a:cubicBezTo>
                    <a:pt x="28" y="42"/>
                    <a:pt x="19" y="50"/>
                    <a:pt x="12" y="52"/>
                  </a:cubicBezTo>
                  <a:cubicBezTo>
                    <a:pt x="7" y="66"/>
                    <a:pt x="5" y="81"/>
                    <a:pt x="2" y="96"/>
                  </a:cubicBezTo>
                  <a:cubicBezTo>
                    <a:pt x="3" y="100"/>
                    <a:pt x="0" y="106"/>
                    <a:pt x="4" y="108"/>
                  </a:cubicBezTo>
                  <a:cubicBezTo>
                    <a:pt x="8" y="110"/>
                    <a:pt x="16" y="104"/>
                    <a:pt x="16" y="104"/>
                  </a:cubicBezTo>
                  <a:cubicBezTo>
                    <a:pt x="48" y="106"/>
                    <a:pt x="43" y="102"/>
                    <a:pt x="56" y="122"/>
                  </a:cubicBezTo>
                  <a:cubicBezTo>
                    <a:pt x="55" y="131"/>
                    <a:pt x="51" y="139"/>
                    <a:pt x="54" y="148"/>
                  </a:cubicBezTo>
                  <a:cubicBezTo>
                    <a:pt x="72" y="142"/>
                    <a:pt x="93" y="142"/>
                    <a:pt x="112" y="140"/>
                  </a:cubicBezTo>
                  <a:cubicBezTo>
                    <a:pt x="133" y="133"/>
                    <a:pt x="158" y="134"/>
                    <a:pt x="180" y="128"/>
                  </a:cubicBezTo>
                  <a:cubicBezTo>
                    <a:pt x="191" y="125"/>
                    <a:pt x="200" y="120"/>
                    <a:pt x="210" y="116"/>
                  </a:cubicBezTo>
                  <a:cubicBezTo>
                    <a:pt x="214" y="114"/>
                    <a:pt x="222" y="112"/>
                    <a:pt x="222" y="112"/>
                  </a:cubicBezTo>
                  <a:cubicBezTo>
                    <a:pt x="223" y="110"/>
                    <a:pt x="224" y="108"/>
                    <a:pt x="226" y="106"/>
                  </a:cubicBezTo>
                  <a:cubicBezTo>
                    <a:pt x="228" y="105"/>
                    <a:pt x="231" y="106"/>
                    <a:pt x="232" y="104"/>
                  </a:cubicBezTo>
                  <a:cubicBezTo>
                    <a:pt x="233" y="101"/>
                    <a:pt x="225" y="89"/>
                    <a:pt x="224" y="86"/>
                  </a:cubicBezTo>
                  <a:cubicBezTo>
                    <a:pt x="229" y="72"/>
                    <a:pt x="226" y="78"/>
                    <a:pt x="232" y="68"/>
                  </a:cubicBezTo>
                  <a:cubicBezTo>
                    <a:pt x="218" y="63"/>
                    <a:pt x="224" y="66"/>
                    <a:pt x="214" y="60"/>
                  </a:cubicBezTo>
                  <a:cubicBezTo>
                    <a:pt x="205" y="47"/>
                    <a:pt x="213" y="26"/>
                    <a:pt x="226" y="18"/>
                  </a:cubicBezTo>
                  <a:cubicBezTo>
                    <a:pt x="231" y="3"/>
                    <a:pt x="190" y="0"/>
                    <a:pt x="178" y="8"/>
                  </a:cubicBezTo>
                  <a:cubicBezTo>
                    <a:pt x="166" y="6"/>
                    <a:pt x="164" y="3"/>
                    <a:pt x="156" y="8"/>
                  </a:cubicBezTo>
                  <a:cubicBezTo>
                    <a:pt x="147" y="14"/>
                    <a:pt x="158" y="26"/>
                    <a:pt x="150" y="40"/>
                  </a:cubicBezTo>
                  <a:cubicBezTo>
                    <a:pt x="128" y="54"/>
                    <a:pt x="114" y="42"/>
                    <a:pt x="104" y="42"/>
                  </a:cubicBezTo>
                  <a:cubicBezTo>
                    <a:pt x="100" y="41"/>
                    <a:pt x="92" y="38"/>
                    <a:pt x="92" y="38"/>
                  </a:cubicBezTo>
                  <a:cubicBezTo>
                    <a:pt x="89" y="29"/>
                    <a:pt x="86" y="29"/>
                    <a:pt x="78" y="32"/>
                  </a:cubicBezTo>
                  <a:cubicBezTo>
                    <a:pt x="77" y="29"/>
                    <a:pt x="78" y="24"/>
                    <a:pt x="76" y="22"/>
                  </a:cubicBezTo>
                  <a:cubicBezTo>
                    <a:pt x="75" y="21"/>
                    <a:pt x="72" y="24"/>
                    <a:pt x="70" y="24"/>
                  </a:cubicBezTo>
                  <a:cubicBezTo>
                    <a:pt x="69" y="24"/>
                    <a:pt x="55" y="22"/>
                    <a:pt x="62" y="22"/>
                  </a:cubicBezTo>
                  <a:close/>
                </a:path>
              </a:pathLst>
            </a:custGeom>
            <a:solidFill>
              <a:srgbClr val="F2B2B8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0" name="Freeform 44"/>
            <p:cNvSpPr>
              <a:spLocks/>
            </p:cNvSpPr>
            <p:nvPr/>
          </p:nvSpPr>
          <p:spPr bwMode="auto">
            <a:xfrm>
              <a:off x="2344" y="1974"/>
              <a:ext cx="164" cy="317"/>
            </a:xfrm>
            <a:custGeom>
              <a:avLst/>
              <a:gdLst>
                <a:gd name="T0" fmla="*/ 48 w 48"/>
                <a:gd name="T1" fmla="*/ 20 h 94"/>
                <a:gd name="T2" fmla="*/ 65 w 48"/>
                <a:gd name="T3" fmla="*/ 37 h 94"/>
                <a:gd name="T4" fmla="*/ 79 w 48"/>
                <a:gd name="T5" fmla="*/ 71 h 94"/>
                <a:gd name="T6" fmla="*/ 51 w 48"/>
                <a:gd name="T7" fmla="*/ 175 h 94"/>
                <a:gd name="T8" fmla="*/ 48 w 48"/>
                <a:gd name="T9" fmla="*/ 128 h 94"/>
                <a:gd name="T10" fmla="*/ 24 w 48"/>
                <a:gd name="T11" fmla="*/ 118 h 94"/>
                <a:gd name="T12" fmla="*/ 41 w 48"/>
                <a:gd name="T13" fmla="*/ 118 h 94"/>
                <a:gd name="T14" fmla="*/ 65 w 48"/>
                <a:gd name="T15" fmla="*/ 155 h 94"/>
                <a:gd name="T16" fmla="*/ 72 w 48"/>
                <a:gd name="T17" fmla="*/ 84 h 94"/>
                <a:gd name="T18" fmla="*/ 58 w 48"/>
                <a:gd name="T19" fmla="*/ 64 h 94"/>
                <a:gd name="T20" fmla="*/ 48 w 48"/>
                <a:gd name="T21" fmla="*/ 54 h 94"/>
                <a:gd name="T22" fmla="*/ 62 w 48"/>
                <a:gd name="T23" fmla="*/ 61 h 94"/>
                <a:gd name="T24" fmla="*/ 62 w 48"/>
                <a:gd name="T25" fmla="*/ 47 h 94"/>
                <a:gd name="T26" fmla="*/ 48 w 48"/>
                <a:gd name="T27" fmla="*/ 20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94"/>
                <a:gd name="T44" fmla="*/ 48 w 48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94">
                  <a:moveTo>
                    <a:pt x="23" y="10"/>
                  </a:moveTo>
                  <a:cubicBezTo>
                    <a:pt x="26" y="14"/>
                    <a:pt x="31" y="16"/>
                    <a:pt x="33" y="20"/>
                  </a:cubicBezTo>
                  <a:cubicBezTo>
                    <a:pt x="36" y="25"/>
                    <a:pt x="39" y="38"/>
                    <a:pt x="39" y="38"/>
                  </a:cubicBezTo>
                  <a:cubicBezTo>
                    <a:pt x="42" y="59"/>
                    <a:pt x="48" y="86"/>
                    <a:pt x="25" y="94"/>
                  </a:cubicBezTo>
                  <a:cubicBezTo>
                    <a:pt x="27" y="88"/>
                    <a:pt x="29" y="72"/>
                    <a:pt x="23" y="68"/>
                  </a:cubicBezTo>
                  <a:cubicBezTo>
                    <a:pt x="20" y="66"/>
                    <a:pt x="15" y="65"/>
                    <a:pt x="11" y="64"/>
                  </a:cubicBezTo>
                  <a:cubicBezTo>
                    <a:pt x="0" y="60"/>
                    <a:pt x="3" y="62"/>
                    <a:pt x="21" y="64"/>
                  </a:cubicBezTo>
                  <a:cubicBezTo>
                    <a:pt x="31" y="67"/>
                    <a:pt x="31" y="72"/>
                    <a:pt x="33" y="82"/>
                  </a:cubicBezTo>
                  <a:cubicBezTo>
                    <a:pt x="40" y="71"/>
                    <a:pt x="40" y="58"/>
                    <a:pt x="35" y="46"/>
                  </a:cubicBezTo>
                  <a:cubicBezTo>
                    <a:pt x="33" y="42"/>
                    <a:pt x="32" y="37"/>
                    <a:pt x="29" y="34"/>
                  </a:cubicBezTo>
                  <a:cubicBezTo>
                    <a:pt x="27" y="32"/>
                    <a:pt x="21" y="32"/>
                    <a:pt x="23" y="30"/>
                  </a:cubicBezTo>
                  <a:cubicBezTo>
                    <a:pt x="25" y="28"/>
                    <a:pt x="28" y="31"/>
                    <a:pt x="31" y="32"/>
                  </a:cubicBezTo>
                  <a:cubicBezTo>
                    <a:pt x="45" y="41"/>
                    <a:pt x="33" y="29"/>
                    <a:pt x="31" y="24"/>
                  </a:cubicBezTo>
                  <a:cubicBezTo>
                    <a:pt x="29" y="20"/>
                    <a:pt x="28" y="0"/>
                    <a:pt x="23" y="10"/>
                  </a:cubicBezTo>
                  <a:close/>
                </a:path>
              </a:pathLst>
            </a:custGeom>
            <a:solidFill>
              <a:srgbClr val="EC8C9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1" name="Freeform 45"/>
            <p:cNvSpPr>
              <a:spLocks/>
            </p:cNvSpPr>
            <p:nvPr/>
          </p:nvSpPr>
          <p:spPr bwMode="auto">
            <a:xfrm>
              <a:off x="2638" y="1849"/>
              <a:ext cx="258" cy="227"/>
            </a:xfrm>
            <a:custGeom>
              <a:avLst/>
              <a:gdLst>
                <a:gd name="T0" fmla="*/ 146 w 76"/>
                <a:gd name="T1" fmla="*/ 0 h 67"/>
                <a:gd name="T2" fmla="*/ 122 w 76"/>
                <a:gd name="T3" fmla="*/ 30 h 67"/>
                <a:gd name="T4" fmla="*/ 109 w 76"/>
                <a:gd name="T5" fmla="*/ 41 h 67"/>
                <a:gd name="T6" fmla="*/ 95 w 76"/>
                <a:gd name="T7" fmla="*/ 20 h 67"/>
                <a:gd name="T8" fmla="*/ 68 w 76"/>
                <a:gd name="T9" fmla="*/ 85 h 67"/>
                <a:gd name="T10" fmla="*/ 7 w 76"/>
                <a:gd name="T11" fmla="*/ 122 h 67"/>
                <a:gd name="T12" fmla="*/ 14 w 76"/>
                <a:gd name="T13" fmla="*/ 122 h 67"/>
                <a:gd name="T14" fmla="*/ 48 w 76"/>
                <a:gd name="T15" fmla="*/ 95 h 67"/>
                <a:gd name="T16" fmla="*/ 78 w 76"/>
                <a:gd name="T17" fmla="*/ 14 h 67"/>
                <a:gd name="T18" fmla="*/ 105 w 76"/>
                <a:gd name="T19" fmla="*/ 0 h 67"/>
                <a:gd name="T20" fmla="*/ 146 w 76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67"/>
                <a:gd name="T35" fmla="*/ 76 w 76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67">
                  <a:moveTo>
                    <a:pt x="76" y="0"/>
                  </a:moveTo>
                  <a:cubicBezTo>
                    <a:pt x="69" y="5"/>
                    <a:pt x="65" y="8"/>
                    <a:pt x="62" y="16"/>
                  </a:cubicBezTo>
                  <a:cubicBezTo>
                    <a:pt x="65" y="42"/>
                    <a:pt x="60" y="35"/>
                    <a:pt x="56" y="22"/>
                  </a:cubicBezTo>
                  <a:cubicBezTo>
                    <a:pt x="58" y="14"/>
                    <a:pt x="62" y="2"/>
                    <a:pt x="50" y="10"/>
                  </a:cubicBezTo>
                  <a:cubicBezTo>
                    <a:pt x="42" y="22"/>
                    <a:pt x="45" y="33"/>
                    <a:pt x="34" y="44"/>
                  </a:cubicBezTo>
                  <a:cubicBezTo>
                    <a:pt x="30" y="57"/>
                    <a:pt x="14" y="62"/>
                    <a:pt x="2" y="66"/>
                  </a:cubicBezTo>
                  <a:cubicBezTo>
                    <a:pt x="0" y="67"/>
                    <a:pt x="8" y="64"/>
                    <a:pt x="8" y="64"/>
                  </a:cubicBezTo>
                  <a:cubicBezTo>
                    <a:pt x="13" y="57"/>
                    <a:pt x="18" y="56"/>
                    <a:pt x="24" y="50"/>
                  </a:cubicBezTo>
                  <a:cubicBezTo>
                    <a:pt x="29" y="36"/>
                    <a:pt x="37" y="23"/>
                    <a:pt x="42" y="8"/>
                  </a:cubicBezTo>
                  <a:cubicBezTo>
                    <a:pt x="44" y="3"/>
                    <a:pt x="54" y="0"/>
                    <a:pt x="54" y="0"/>
                  </a:cubicBezTo>
                  <a:cubicBezTo>
                    <a:pt x="66" y="4"/>
                    <a:pt x="66" y="5"/>
                    <a:pt x="76" y="0"/>
                  </a:cubicBezTo>
                  <a:close/>
                </a:path>
              </a:pathLst>
            </a:custGeom>
            <a:solidFill>
              <a:srgbClr val="EF9DA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2" name="Freeform 46"/>
            <p:cNvSpPr>
              <a:spLocks/>
            </p:cNvSpPr>
            <p:nvPr/>
          </p:nvSpPr>
          <p:spPr bwMode="auto">
            <a:xfrm>
              <a:off x="2916" y="1864"/>
              <a:ext cx="137" cy="208"/>
            </a:xfrm>
            <a:custGeom>
              <a:avLst/>
              <a:gdLst>
                <a:gd name="T0" fmla="*/ 82 w 40"/>
                <a:gd name="T1" fmla="*/ 10 h 61"/>
                <a:gd name="T2" fmla="*/ 31 w 40"/>
                <a:gd name="T3" fmla="*/ 20 h 61"/>
                <a:gd name="T4" fmla="*/ 21 w 40"/>
                <a:gd name="T5" fmla="*/ 55 h 61"/>
                <a:gd name="T6" fmla="*/ 48 w 40"/>
                <a:gd name="T7" fmla="*/ 116 h 61"/>
                <a:gd name="T8" fmla="*/ 62 w 40"/>
                <a:gd name="T9" fmla="*/ 109 h 61"/>
                <a:gd name="T10" fmla="*/ 82 w 40"/>
                <a:gd name="T11" fmla="*/ 1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61"/>
                <a:gd name="T20" fmla="*/ 40 w 40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61">
                  <a:moveTo>
                    <a:pt x="40" y="6"/>
                  </a:moveTo>
                  <a:cubicBezTo>
                    <a:pt x="31" y="0"/>
                    <a:pt x="24" y="5"/>
                    <a:pt x="16" y="10"/>
                  </a:cubicBezTo>
                  <a:cubicBezTo>
                    <a:pt x="14" y="16"/>
                    <a:pt x="10" y="28"/>
                    <a:pt x="10" y="28"/>
                  </a:cubicBezTo>
                  <a:cubicBezTo>
                    <a:pt x="12" y="40"/>
                    <a:pt x="13" y="53"/>
                    <a:pt x="24" y="60"/>
                  </a:cubicBezTo>
                  <a:cubicBezTo>
                    <a:pt x="27" y="59"/>
                    <a:pt x="32" y="61"/>
                    <a:pt x="32" y="58"/>
                  </a:cubicBezTo>
                  <a:cubicBezTo>
                    <a:pt x="24" y="52"/>
                    <a:pt x="0" y="18"/>
                    <a:pt x="40" y="6"/>
                  </a:cubicBezTo>
                  <a:close/>
                </a:path>
              </a:pathLst>
            </a:custGeom>
            <a:solidFill>
              <a:srgbClr val="F9D9DC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3" name="Freeform 47"/>
            <p:cNvSpPr>
              <a:spLocks/>
            </p:cNvSpPr>
            <p:nvPr/>
          </p:nvSpPr>
          <p:spPr bwMode="auto">
            <a:xfrm>
              <a:off x="2767" y="1947"/>
              <a:ext cx="271" cy="325"/>
            </a:xfrm>
            <a:custGeom>
              <a:avLst/>
              <a:gdLst>
                <a:gd name="T0" fmla="*/ 82 w 79"/>
                <a:gd name="T1" fmla="*/ 0 h 96"/>
                <a:gd name="T2" fmla="*/ 134 w 79"/>
                <a:gd name="T3" fmla="*/ 78 h 96"/>
                <a:gd name="T4" fmla="*/ 144 w 79"/>
                <a:gd name="T5" fmla="*/ 88 h 96"/>
                <a:gd name="T6" fmla="*/ 151 w 79"/>
                <a:gd name="T7" fmla="*/ 102 h 96"/>
                <a:gd name="T8" fmla="*/ 154 w 79"/>
                <a:gd name="T9" fmla="*/ 115 h 96"/>
                <a:gd name="T10" fmla="*/ 117 w 79"/>
                <a:gd name="T11" fmla="*/ 95 h 96"/>
                <a:gd name="T12" fmla="*/ 134 w 79"/>
                <a:gd name="T13" fmla="*/ 129 h 96"/>
                <a:gd name="T14" fmla="*/ 103 w 79"/>
                <a:gd name="T15" fmla="*/ 156 h 96"/>
                <a:gd name="T16" fmla="*/ 103 w 79"/>
                <a:gd name="T17" fmla="*/ 91 h 96"/>
                <a:gd name="T18" fmla="*/ 96 w 79"/>
                <a:gd name="T19" fmla="*/ 115 h 96"/>
                <a:gd name="T20" fmla="*/ 82 w 79"/>
                <a:gd name="T21" fmla="*/ 146 h 96"/>
                <a:gd name="T22" fmla="*/ 0 w 79"/>
                <a:gd name="T23" fmla="*/ 183 h 96"/>
                <a:gd name="T24" fmla="*/ 55 w 79"/>
                <a:gd name="T25" fmla="*/ 156 h 96"/>
                <a:gd name="T26" fmla="*/ 82 w 79"/>
                <a:gd name="T27" fmla="*/ 118 h 96"/>
                <a:gd name="T28" fmla="*/ 72 w 79"/>
                <a:gd name="T29" fmla="*/ 122 h 96"/>
                <a:gd name="T30" fmla="*/ 82 w 79"/>
                <a:gd name="T31" fmla="*/ 115 h 96"/>
                <a:gd name="T32" fmla="*/ 93 w 79"/>
                <a:gd name="T33" fmla="*/ 91 h 96"/>
                <a:gd name="T34" fmla="*/ 82 w 79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96"/>
                <a:gd name="T56" fmla="*/ 79 w 79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96">
                  <a:moveTo>
                    <a:pt x="40" y="0"/>
                  </a:moveTo>
                  <a:cubicBezTo>
                    <a:pt x="44" y="20"/>
                    <a:pt x="47" y="35"/>
                    <a:pt x="68" y="42"/>
                  </a:cubicBezTo>
                  <a:cubicBezTo>
                    <a:pt x="79" y="38"/>
                    <a:pt x="72" y="37"/>
                    <a:pt x="72" y="46"/>
                  </a:cubicBezTo>
                  <a:cubicBezTo>
                    <a:pt x="72" y="49"/>
                    <a:pt x="73" y="51"/>
                    <a:pt x="74" y="54"/>
                  </a:cubicBezTo>
                  <a:cubicBezTo>
                    <a:pt x="75" y="56"/>
                    <a:pt x="78" y="61"/>
                    <a:pt x="76" y="60"/>
                  </a:cubicBezTo>
                  <a:cubicBezTo>
                    <a:pt x="62" y="51"/>
                    <a:pt x="69" y="54"/>
                    <a:pt x="58" y="50"/>
                  </a:cubicBezTo>
                  <a:cubicBezTo>
                    <a:pt x="62" y="55"/>
                    <a:pt x="66" y="68"/>
                    <a:pt x="66" y="68"/>
                  </a:cubicBezTo>
                  <a:cubicBezTo>
                    <a:pt x="64" y="74"/>
                    <a:pt x="52" y="82"/>
                    <a:pt x="52" y="82"/>
                  </a:cubicBezTo>
                  <a:cubicBezTo>
                    <a:pt x="56" y="70"/>
                    <a:pt x="58" y="65"/>
                    <a:pt x="52" y="48"/>
                  </a:cubicBezTo>
                  <a:cubicBezTo>
                    <a:pt x="51" y="44"/>
                    <a:pt x="49" y="56"/>
                    <a:pt x="48" y="60"/>
                  </a:cubicBezTo>
                  <a:cubicBezTo>
                    <a:pt x="46" y="66"/>
                    <a:pt x="43" y="72"/>
                    <a:pt x="40" y="78"/>
                  </a:cubicBezTo>
                  <a:cubicBezTo>
                    <a:pt x="33" y="92"/>
                    <a:pt x="14" y="94"/>
                    <a:pt x="0" y="96"/>
                  </a:cubicBezTo>
                  <a:cubicBezTo>
                    <a:pt x="6" y="90"/>
                    <a:pt x="21" y="87"/>
                    <a:pt x="28" y="82"/>
                  </a:cubicBezTo>
                  <a:cubicBezTo>
                    <a:pt x="32" y="76"/>
                    <a:pt x="42" y="62"/>
                    <a:pt x="42" y="62"/>
                  </a:cubicBezTo>
                  <a:cubicBezTo>
                    <a:pt x="43" y="60"/>
                    <a:pt x="35" y="66"/>
                    <a:pt x="36" y="64"/>
                  </a:cubicBezTo>
                  <a:cubicBezTo>
                    <a:pt x="38" y="62"/>
                    <a:pt x="41" y="62"/>
                    <a:pt x="42" y="60"/>
                  </a:cubicBezTo>
                  <a:cubicBezTo>
                    <a:pt x="44" y="56"/>
                    <a:pt x="46" y="48"/>
                    <a:pt x="46" y="48"/>
                  </a:cubicBezTo>
                  <a:cubicBezTo>
                    <a:pt x="41" y="33"/>
                    <a:pt x="40" y="16"/>
                    <a:pt x="40" y="0"/>
                  </a:cubicBezTo>
                  <a:close/>
                </a:path>
              </a:pathLst>
            </a:custGeom>
            <a:solidFill>
              <a:srgbClr val="EF9DA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4" name="Freeform 48"/>
            <p:cNvSpPr>
              <a:spLocks/>
            </p:cNvSpPr>
            <p:nvPr/>
          </p:nvSpPr>
          <p:spPr bwMode="auto">
            <a:xfrm>
              <a:off x="2485" y="1896"/>
              <a:ext cx="172" cy="160"/>
            </a:xfrm>
            <a:custGeom>
              <a:avLst/>
              <a:gdLst>
                <a:gd name="T0" fmla="*/ 37 w 51"/>
                <a:gd name="T1" fmla="*/ 20 h 47"/>
                <a:gd name="T2" fmla="*/ 88 w 51"/>
                <a:gd name="T3" fmla="*/ 92 h 47"/>
                <a:gd name="T4" fmla="*/ 71 w 51"/>
                <a:gd name="T5" fmla="*/ 85 h 47"/>
                <a:gd name="T6" fmla="*/ 37 w 51"/>
                <a:gd name="T7" fmla="*/ 71 h 47"/>
                <a:gd name="T8" fmla="*/ 24 w 51"/>
                <a:gd name="T9" fmla="*/ 34 h 47"/>
                <a:gd name="T10" fmla="*/ 0 w 51"/>
                <a:gd name="T11" fmla="*/ 27 h 47"/>
                <a:gd name="T12" fmla="*/ 20 w 51"/>
                <a:gd name="T13" fmla="*/ 0 h 47"/>
                <a:gd name="T14" fmla="*/ 34 w 51"/>
                <a:gd name="T15" fmla="*/ 20 h 47"/>
                <a:gd name="T16" fmla="*/ 37 w 51"/>
                <a:gd name="T17" fmla="*/ 2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7"/>
                <a:gd name="T29" fmla="*/ 51 w 5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7">
                  <a:moveTo>
                    <a:pt x="20" y="10"/>
                  </a:moveTo>
                  <a:cubicBezTo>
                    <a:pt x="13" y="31"/>
                    <a:pt x="32" y="41"/>
                    <a:pt x="48" y="46"/>
                  </a:cubicBezTo>
                  <a:cubicBezTo>
                    <a:pt x="51" y="47"/>
                    <a:pt x="41" y="45"/>
                    <a:pt x="38" y="44"/>
                  </a:cubicBezTo>
                  <a:cubicBezTo>
                    <a:pt x="26" y="41"/>
                    <a:pt x="28" y="42"/>
                    <a:pt x="20" y="36"/>
                  </a:cubicBezTo>
                  <a:cubicBezTo>
                    <a:pt x="14" y="26"/>
                    <a:pt x="17" y="32"/>
                    <a:pt x="12" y="18"/>
                  </a:cubicBezTo>
                  <a:cubicBezTo>
                    <a:pt x="11" y="14"/>
                    <a:pt x="0" y="14"/>
                    <a:pt x="0" y="14"/>
                  </a:cubicBezTo>
                  <a:cubicBezTo>
                    <a:pt x="5" y="0"/>
                    <a:pt x="0" y="3"/>
                    <a:pt x="10" y="0"/>
                  </a:cubicBezTo>
                  <a:cubicBezTo>
                    <a:pt x="13" y="19"/>
                    <a:pt x="8" y="15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lose/>
                </a:path>
              </a:pathLst>
            </a:custGeom>
            <a:solidFill>
              <a:srgbClr val="EF9DA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5" name="Freeform 49"/>
            <p:cNvSpPr>
              <a:spLocks/>
            </p:cNvSpPr>
            <p:nvPr/>
          </p:nvSpPr>
          <p:spPr bwMode="auto">
            <a:xfrm>
              <a:off x="2442" y="2135"/>
              <a:ext cx="317" cy="188"/>
            </a:xfrm>
            <a:custGeom>
              <a:avLst/>
              <a:gdLst>
                <a:gd name="T0" fmla="*/ 20 w 93"/>
                <a:gd name="T1" fmla="*/ 50 h 56"/>
                <a:gd name="T2" fmla="*/ 61 w 93"/>
                <a:gd name="T3" fmla="*/ 91 h 56"/>
                <a:gd name="T4" fmla="*/ 89 w 93"/>
                <a:gd name="T5" fmla="*/ 81 h 56"/>
                <a:gd name="T6" fmla="*/ 112 w 93"/>
                <a:gd name="T7" fmla="*/ 71 h 56"/>
                <a:gd name="T8" fmla="*/ 147 w 93"/>
                <a:gd name="T9" fmla="*/ 44 h 56"/>
                <a:gd name="T10" fmla="*/ 150 w 93"/>
                <a:gd name="T11" fmla="*/ 30 h 56"/>
                <a:gd name="T12" fmla="*/ 136 w 93"/>
                <a:gd name="T13" fmla="*/ 54 h 56"/>
                <a:gd name="T14" fmla="*/ 10 w 93"/>
                <a:gd name="T15" fmla="*/ 101 h 56"/>
                <a:gd name="T16" fmla="*/ 20 w 93"/>
                <a:gd name="T17" fmla="*/ 5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56"/>
                <a:gd name="T29" fmla="*/ 93 w 9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56">
                  <a:moveTo>
                    <a:pt x="10" y="28"/>
                  </a:moveTo>
                  <a:cubicBezTo>
                    <a:pt x="14" y="41"/>
                    <a:pt x="18" y="45"/>
                    <a:pt x="32" y="50"/>
                  </a:cubicBezTo>
                  <a:cubicBezTo>
                    <a:pt x="34" y="50"/>
                    <a:pt x="44" y="47"/>
                    <a:pt x="46" y="46"/>
                  </a:cubicBezTo>
                  <a:cubicBezTo>
                    <a:pt x="50" y="44"/>
                    <a:pt x="58" y="38"/>
                    <a:pt x="58" y="38"/>
                  </a:cubicBezTo>
                  <a:cubicBezTo>
                    <a:pt x="62" y="32"/>
                    <a:pt x="74" y="24"/>
                    <a:pt x="74" y="24"/>
                  </a:cubicBezTo>
                  <a:cubicBezTo>
                    <a:pt x="75" y="22"/>
                    <a:pt x="76" y="20"/>
                    <a:pt x="78" y="18"/>
                  </a:cubicBezTo>
                  <a:cubicBezTo>
                    <a:pt x="93" y="0"/>
                    <a:pt x="74" y="26"/>
                    <a:pt x="70" y="30"/>
                  </a:cubicBezTo>
                  <a:cubicBezTo>
                    <a:pt x="63" y="51"/>
                    <a:pt x="23" y="54"/>
                    <a:pt x="4" y="56"/>
                  </a:cubicBezTo>
                  <a:cubicBezTo>
                    <a:pt x="0" y="43"/>
                    <a:pt x="15" y="39"/>
                    <a:pt x="10" y="28"/>
                  </a:cubicBezTo>
                  <a:close/>
                </a:path>
              </a:pathLst>
            </a:custGeom>
            <a:solidFill>
              <a:srgbClr val="EF9DA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6" name="Freeform 50"/>
            <p:cNvSpPr>
              <a:spLocks/>
            </p:cNvSpPr>
            <p:nvPr/>
          </p:nvSpPr>
          <p:spPr bwMode="auto">
            <a:xfrm>
              <a:off x="1854" y="2096"/>
              <a:ext cx="1885" cy="963"/>
            </a:xfrm>
            <a:custGeom>
              <a:avLst/>
              <a:gdLst>
                <a:gd name="T0" fmla="*/ 912 w 556"/>
                <a:gd name="T1" fmla="*/ 64 h 285"/>
                <a:gd name="T2" fmla="*/ 759 w 556"/>
                <a:gd name="T3" fmla="*/ 47 h 285"/>
                <a:gd name="T4" fmla="*/ 705 w 556"/>
                <a:gd name="T5" fmla="*/ 41 h 285"/>
                <a:gd name="T6" fmla="*/ 671 w 556"/>
                <a:gd name="T7" fmla="*/ 30 h 285"/>
                <a:gd name="T8" fmla="*/ 566 w 556"/>
                <a:gd name="T9" fmla="*/ 14 h 285"/>
                <a:gd name="T10" fmla="*/ 359 w 556"/>
                <a:gd name="T11" fmla="*/ 61 h 285"/>
                <a:gd name="T12" fmla="*/ 258 w 556"/>
                <a:gd name="T13" fmla="*/ 81 h 285"/>
                <a:gd name="T14" fmla="*/ 203 w 556"/>
                <a:gd name="T15" fmla="*/ 118 h 285"/>
                <a:gd name="T16" fmla="*/ 98 w 556"/>
                <a:gd name="T17" fmla="*/ 159 h 285"/>
                <a:gd name="T18" fmla="*/ 31 w 556"/>
                <a:gd name="T19" fmla="*/ 182 h 285"/>
                <a:gd name="T20" fmla="*/ 0 w 556"/>
                <a:gd name="T21" fmla="*/ 240 h 285"/>
                <a:gd name="T22" fmla="*/ 10 w 556"/>
                <a:gd name="T23" fmla="*/ 301 h 285"/>
                <a:gd name="T24" fmla="*/ 24 w 556"/>
                <a:gd name="T25" fmla="*/ 395 h 285"/>
                <a:gd name="T26" fmla="*/ 34 w 556"/>
                <a:gd name="T27" fmla="*/ 446 h 285"/>
                <a:gd name="T28" fmla="*/ 41 w 556"/>
                <a:gd name="T29" fmla="*/ 527 h 285"/>
                <a:gd name="T30" fmla="*/ 54 w 556"/>
                <a:gd name="T31" fmla="*/ 517 h 285"/>
                <a:gd name="T32" fmla="*/ 122 w 556"/>
                <a:gd name="T33" fmla="*/ 490 h 285"/>
                <a:gd name="T34" fmla="*/ 281 w 556"/>
                <a:gd name="T35" fmla="*/ 375 h 285"/>
                <a:gd name="T36" fmla="*/ 383 w 556"/>
                <a:gd name="T37" fmla="*/ 338 h 285"/>
                <a:gd name="T38" fmla="*/ 556 w 556"/>
                <a:gd name="T39" fmla="*/ 314 h 285"/>
                <a:gd name="T40" fmla="*/ 858 w 556"/>
                <a:gd name="T41" fmla="*/ 280 h 285"/>
                <a:gd name="T42" fmla="*/ 1051 w 556"/>
                <a:gd name="T43" fmla="*/ 307 h 285"/>
                <a:gd name="T44" fmla="*/ 1034 w 556"/>
                <a:gd name="T45" fmla="*/ 264 h 285"/>
                <a:gd name="T46" fmla="*/ 1010 w 556"/>
                <a:gd name="T47" fmla="*/ 253 h 285"/>
                <a:gd name="T48" fmla="*/ 987 w 556"/>
                <a:gd name="T49" fmla="*/ 203 h 285"/>
                <a:gd name="T50" fmla="*/ 990 w 556"/>
                <a:gd name="T51" fmla="*/ 172 h 285"/>
                <a:gd name="T52" fmla="*/ 936 w 556"/>
                <a:gd name="T53" fmla="*/ 128 h 285"/>
                <a:gd name="T54" fmla="*/ 915 w 556"/>
                <a:gd name="T55" fmla="*/ 95 h 285"/>
                <a:gd name="T56" fmla="*/ 912 w 556"/>
                <a:gd name="T57" fmla="*/ 64 h 2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6"/>
                <a:gd name="T88" fmla="*/ 0 h 285"/>
                <a:gd name="T89" fmla="*/ 556 w 556"/>
                <a:gd name="T90" fmla="*/ 285 h 2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6" h="285">
                  <a:moveTo>
                    <a:pt x="480" y="34"/>
                  </a:moveTo>
                  <a:cubicBezTo>
                    <a:pt x="453" y="32"/>
                    <a:pt x="427" y="29"/>
                    <a:pt x="400" y="26"/>
                  </a:cubicBezTo>
                  <a:cubicBezTo>
                    <a:pt x="391" y="25"/>
                    <a:pt x="372" y="22"/>
                    <a:pt x="372" y="22"/>
                  </a:cubicBezTo>
                  <a:cubicBezTo>
                    <a:pt x="366" y="20"/>
                    <a:pt x="354" y="16"/>
                    <a:pt x="354" y="16"/>
                  </a:cubicBezTo>
                  <a:cubicBezTo>
                    <a:pt x="344" y="0"/>
                    <a:pt x="313" y="9"/>
                    <a:pt x="298" y="8"/>
                  </a:cubicBezTo>
                  <a:cubicBezTo>
                    <a:pt x="276" y="10"/>
                    <a:pt x="208" y="20"/>
                    <a:pt x="190" y="32"/>
                  </a:cubicBezTo>
                  <a:cubicBezTo>
                    <a:pt x="175" y="42"/>
                    <a:pt x="150" y="35"/>
                    <a:pt x="136" y="44"/>
                  </a:cubicBezTo>
                  <a:cubicBezTo>
                    <a:pt x="127" y="50"/>
                    <a:pt x="116" y="59"/>
                    <a:pt x="106" y="62"/>
                  </a:cubicBezTo>
                  <a:cubicBezTo>
                    <a:pt x="87" y="68"/>
                    <a:pt x="70" y="76"/>
                    <a:pt x="52" y="84"/>
                  </a:cubicBezTo>
                  <a:cubicBezTo>
                    <a:pt x="40" y="89"/>
                    <a:pt x="27" y="91"/>
                    <a:pt x="16" y="98"/>
                  </a:cubicBezTo>
                  <a:cubicBezTo>
                    <a:pt x="9" y="108"/>
                    <a:pt x="7" y="118"/>
                    <a:pt x="0" y="128"/>
                  </a:cubicBezTo>
                  <a:cubicBezTo>
                    <a:pt x="2" y="139"/>
                    <a:pt x="3" y="150"/>
                    <a:pt x="6" y="160"/>
                  </a:cubicBezTo>
                  <a:cubicBezTo>
                    <a:pt x="1" y="175"/>
                    <a:pt x="8" y="196"/>
                    <a:pt x="12" y="212"/>
                  </a:cubicBezTo>
                  <a:cubicBezTo>
                    <a:pt x="14" y="221"/>
                    <a:pt x="18" y="238"/>
                    <a:pt x="18" y="238"/>
                  </a:cubicBezTo>
                  <a:cubicBezTo>
                    <a:pt x="17" y="249"/>
                    <a:pt x="8" y="277"/>
                    <a:pt x="22" y="282"/>
                  </a:cubicBezTo>
                  <a:cubicBezTo>
                    <a:pt x="38" y="277"/>
                    <a:pt x="19" y="285"/>
                    <a:pt x="30" y="274"/>
                  </a:cubicBezTo>
                  <a:cubicBezTo>
                    <a:pt x="38" y="266"/>
                    <a:pt x="56" y="265"/>
                    <a:pt x="66" y="262"/>
                  </a:cubicBezTo>
                  <a:cubicBezTo>
                    <a:pt x="76" y="232"/>
                    <a:pt x="120" y="209"/>
                    <a:pt x="148" y="200"/>
                  </a:cubicBezTo>
                  <a:cubicBezTo>
                    <a:pt x="166" y="194"/>
                    <a:pt x="184" y="186"/>
                    <a:pt x="202" y="180"/>
                  </a:cubicBezTo>
                  <a:cubicBezTo>
                    <a:pt x="230" y="171"/>
                    <a:pt x="263" y="171"/>
                    <a:pt x="292" y="168"/>
                  </a:cubicBezTo>
                  <a:cubicBezTo>
                    <a:pt x="345" y="163"/>
                    <a:pt x="397" y="156"/>
                    <a:pt x="450" y="150"/>
                  </a:cubicBezTo>
                  <a:cubicBezTo>
                    <a:pt x="494" y="139"/>
                    <a:pt x="519" y="152"/>
                    <a:pt x="554" y="164"/>
                  </a:cubicBezTo>
                  <a:cubicBezTo>
                    <a:pt x="556" y="157"/>
                    <a:pt x="551" y="142"/>
                    <a:pt x="544" y="140"/>
                  </a:cubicBezTo>
                  <a:cubicBezTo>
                    <a:pt x="540" y="139"/>
                    <a:pt x="532" y="136"/>
                    <a:pt x="532" y="136"/>
                  </a:cubicBezTo>
                  <a:cubicBezTo>
                    <a:pt x="525" y="125"/>
                    <a:pt x="535" y="112"/>
                    <a:pt x="518" y="108"/>
                  </a:cubicBezTo>
                  <a:cubicBezTo>
                    <a:pt x="527" y="102"/>
                    <a:pt x="525" y="106"/>
                    <a:pt x="522" y="92"/>
                  </a:cubicBezTo>
                  <a:cubicBezTo>
                    <a:pt x="518" y="74"/>
                    <a:pt x="508" y="77"/>
                    <a:pt x="494" y="68"/>
                  </a:cubicBezTo>
                  <a:cubicBezTo>
                    <a:pt x="491" y="60"/>
                    <a:pt x="488" y="56"/>
                    <a:pt x="482" y="50"/>
                  </a:cubicBezTo>
                  <a:cubicBezTo>
                    <a:pt x="480" y="43"/>
                    <a:pt x="483" y="40"/>
                    <a:pt x="480" y="34"/>
                  </a:cubicBezTo>
                  <a:close/>
                </a:path>
              </a:pathLst>
            </a:custGeom>
            <a:solidFill>
              <a:srgbClr val="A2D1E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7" name="Freeform 51"/>
            <p:cNvSpPr>
              <a:spLocks/>
            </p:cNvSpPr>
            <p:nvPr/>
          </p:nvSpPr>
          <p:spPr bwMode="auto">
            <a:xfrm>
              <a:off x="2214" y="2170"/>
              <a:ext cx="765" cy="454"/>
            </a:xfrm>
            <a:custGeom>
              <a:avLst/>
              <a:gdLst>
                <a:gd name="T0" fmla="*/ 129 w 226"/>
                <a:gd name="T1" fmla="*/ 34 h 134"/>
                <a:gd name="T2" fmla="*/ 122 w 226"/>
                <a:gd name="T3" fmla="*/ 14 h 134"/>
                <a:gd name="T4" fmla="*/ 102 w 226"/>
                <a:gd name="T5" fmla="*/ 0 h 134"/>
                <a:gd name="T6" fmla="*/ 37 w 226"/>
                <a:gd name="T7" fmla="*/ 7 h 134"/>
                <a:gd name="T8" fmla="*/ 0 w 226"/>
                <a:gd name="T9" fmla="*/ 163 h 134"/>
                <a:gd name="T10" fmla="*/ 47 w 226"/>
                <a:gd name="T11" fmla="*/ 244 h 134"/>
                <a:gd name="T12" fmla="*/ 230 w 226"/>
                <a:gd name="T13" fmla="*/ 251 h 134"/>
                <a:gd name="T14" fmla="*/ 315 w 226"/>
                <a:gd name="T15" fmla="*/ 254 h 134"/>
                <a:gd name="T16" fmla="*/ 403 w 226"/>
                <a:gd name="T17" fmla="*/ 244 h 134"/>
                <a:gd name="T18" fmla="*/ 423 w 226"/>
                <a:gd name="T19" fmla="*/ 234 h 134"/>
                <a:gd name="T20" fmla="*/ 410 w 226"/>
                <a:gd name="T21" fmla="*/ 200 h 134"/>
                <a:gd name="T22" fmla="*/ 389 w 226"/>
                <a:gd name="T23" fmla="*/ 190 h 134"/>
                <a:gd name="T24" fmla="*/ 369 w 226"/>
                <a:gd name="T25" fmla="*/ 180 h 134"/>
                <a:gd name="T26" fmla="*/ 322 w 226"/>
                <a:gd name="T27" fmla="*/ 166 h 134"/>
                <a:gd name="T28" fmla="*/ 274 w 226"/>
                <a:gd name="T29" fmla="*/ 180 h 134"/>
                <a:gd name="T30" fmla="*/ 240 w 226"/>
                <a:gd name="T31" fmla="*/ 190 h 134"/>
                <a:gd name="T32" fmla="*/ 95 w 226"/>
                <a:gd name="T33" fmla="*/ 166 h 134"/>
                <a:gd name="T34" fmla="*/ 129 w 226"/>
                <a:gd name="T35" fmla="*/ 34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34"/>
                <a:gd name="T56" fmla="*/ 226 w 226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34">
                  <a:moveTo>
                    <a:pt x="68" y="18"/>
                  </a:moveTo>
                  <a:cubicBezTo>
                    <a:pt x="67" y="15"/>
                    <a:pt x="68" y="11"/>
                    <a:pt x="66" y="8"/>
                  </a:cubicBezTo>
                  <a:cubicBezTo>
                    <a:pt x="63" y="4"/>
                    <a:pt x="54" y="0"/>
                    <a:pt x="54" y="0"/>
                  </a:cubicBezTo>
                  <a:cubicBezTo>
                    <a:pt x="24" y="2"/>
                    <a:pt x="35" y="2"/>
                    <a:pt x="20" y="2"/>
                  </a:cubicBezTo>
                  <a:cubicBezTo>
                    <a:pt x="12" y="28"/>
                    <a:pt x="9" y="57"/>
                    <a:pt x="0" y="84"/>
                  </a:cubicBezTo>
                  <a:cubicBezTo>
                    <a:pt x="0" y="114"/>
                    <a:pt x="1" y="128"/>
                    <a:pt x="26" y="128"/>
                  </a:cubicBezTo>
                  <a:cubicBezTo>
                    <a:pt x="61" y="129"/>
                    <a:pt x="74" y="132"/>
                    <a:pt x="124" y="130"/>
                  </a:cubicBezTo>
                  <a:cubicBezTo>
                    <a:pt x="137" y="132"/>
                    <a:pt x="155" y="133"/>
                    <a:pt x="168" y="134"/>
                  </a:cubicBezTo>
                  <a:cubicBezTo>
                    <a:pt x="183" y="131"/>
                    <a:pt x="199" y="132"/>
                    <a:pt x="214" y="128"/>
                  </a:cubicBezTo>
                  <a:cubicBezTo>
                    <a:pt x="218" y="126"/>
                    <a:pt x="225" y="126"/>
                    <a:pt x="226" y="122"/>
                  </a:cubicBezTo>
                  <a:cubicBezTo>
                    <a:pt x="226" y="121"/>
                    <a:pt x="222" y="106"/>
                    <a:pt x="218" y="104"/>
                  </a:cubicBezTo>
                  <a:cubicBezTo>
                    <a:pt x="214" y="102"/>
                    <a:pt x="206" y="100"/>
                    <a:pt x="206" y="100"/>
                  </a:cubicBezTo>
                  <a:cubicBezTo>
                    <a:pt x="204" y="93"/>
                    <a:pt x="203" y="97"/>
                    <a:pt x="196" y="94"/>
                  </a:cubicBezTo>
                  <a:cubicBezTo>
                    <a:pt x="192" y="92"/>
                    <a:pt x="170" y="88"/>
                    <a:pt x="170" y="88"/>
                  </a:cubicBezTo>
                  <a:cubicBezTo>
                    <a:pt x="158" y="90"/>
                    <a:pt x="157" y="90"/>
                    <a:pt x="146" y="94"/>
                  </a:cubicBezTo>
                  <a:cubicBezTo>
                    <a:pt x="140" y="96"/>
                    <a:pt x="128" y="100"/>
                    <a:pt x="128" y="100"/>
                  </a:cubicBezTo>
                  <a:cubicBezTo>
                    <a:pt x="117" y="96"/>
                    <a:pt x="74" y="88"/>
                    <a:pt x="50" y="88"/>
                  </a:cubicBezTo>
                  <a:cubicBezTo>
                    <a:pt x="46" y="72"/>
                    <a:pt x="73" y="32"/>
                    <a:pt x="68" y="18"/>
                  </a:cubicBezTo>
                  <a:close/>
                </a:path>
              </a:pathLst>
            </a:custGeom>
            <a:solidFill>
              <a:srgbClr val="D1AE93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8" name="Freeform 52"/>
            <p:cNvSpPr>
              <a:spLocks/>
            </p:cNvSpPr>
            <p:nvPr/>
          </p:nvSpPr>
          <p:spPr bwMode="auto">
            <a:xfrm>
              <a:off x="2924" y="1884"/>
              <a:ext cx="502" cy="752"/>
            </a:xfrm>
            <a:custGeom>
              <a:avLst/>
              <a:gdLst>
                <a:gd name="T0" fmla="*/ 54 w 148"/>
                <a:gd name="T1" fmla="*/ 0 h 222"/>
                <a:gd name="T2" fmla="*/ 244 w 148"/>
                <a:gd name="T3" fmla="*/ 47 h 222"/>
                <a:gd name="T4" fmla="*/ 282 w 148"/>
                <a:gd name="T5" fmla="*/ 75 h 222"/>
                <a:gd name="T6" fmla="*/ 163 w 148"/>
                <a:gd name="T7" fmla="*/ 207 h 222"/>
                <a:gd name="T8" fmla="*/ 122 w 148"/>
                <a:gd name="T9" fmla="*/ 268 h 222"/>
                <a:gd name="T10" fmla="*/ 115 w 148"/>
                <a:gd name="T11" fmla="*/ 383 h 222"/>
                <a:gd name="T12" fmla="*/ 85 w 148"/>
                <a:gd name="T13" fmla="*/ 423 h 222"/>
                <a:gd name="T14" fmla="*/ 47 w 148"/>
                <a:gd name="T15" fmla="*/ 410 h 222"/>
                <a:gd name="T16" fmla="*/ 0 w 148"/>
                <a:gd name="T17" fmla="*/ 335 h 222"/>
                <a:gd name="T18" fmla="*/ 47 w 148"/>
                <a:gd name="T19" fmla="*/ 251 h 222"/>
                <a:gd name="T20" fmla="*/ 64 w 148"/>
                <a:gd name="T21" fmla="*/ 217 h 222"/>
                <a:gd name="T22" fmla="*/ 153 w 148"/>
                <a:gd name="T23" fmla="*/ 105 h 222"/>
                <a:gd name="T24" fmla="*/ 34 w 148"/>
                <a:gd name="T25" fmla="*/ 91 h 222"/>
                <a:gd name="T26" fmla="*/ 54 w 148"/>
                <a:gd name="T27" fmla="*/ 0 h 2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22"/>
                <a:gd name="T44" fmla="*/ 148 w 148"/>
                <a:gd name="T45" fmla="*/ 222 h 2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22">
                  <a:moveTo>
                    <a:pt x="30" y="0"/>
                  </a:moveTo>
                  <a:cubicBezTo>
                    <a:pt x="68" y="14"/>
                    <a:pt x="113" y="16"/>
                    <a:pt x="128" y="26"/>
                  </a:cubicBezTo>
                  <a:cubicBezTo>
                    <a:pt x="144" y="26"/>
                    <a:pt x="140" y="32"/>
                    <a:pt x="148" y="38"/>
                  </a:cubicBezTo>
                  <a:cubicBezTo>
                    <a:pt x="142" y="60"/>
                    <a:pt x="124" y="72"/>
                    <a:pt x="86" y="110"/>
                  </a:cubicBezTo>
                  <a:cubicBezTo>
                    <a:pt x="82" y="121"/>
                    <a:pt x="67" y="129"/>
                    <a:pt x="64" y="140"/>
                  </a:cubicBezTo>
                  <a:cubicBezTo>
                    <a:pt x="63" y="154"/>
                    <a:pt x="73" y="193"/>
                    <a:pt x="60" y="202"/>
                  </a:cubicBezTo>
                  <a:cubicBezTo>
                    <a:pt x="58" y="214"/>
                    <a:pt x="56" y="218"/>
                    <a:pt x="44" y="222"/>
                  </a:cubicBezTo>
                  <a:cubicBezTo>
                    <a:pt x="37" y="215"/>
                    <a:pt x="35" y="210"/>
                    <a:pt x="26" y="216"/>
                  </a:cubicBezTo>
                  <a:cubicBezTo>
                    <a:pt x="14" y="160"/>
                    <a:pt x="23" y="182"/>
                    <a:pt x="0" y="178"/>
                  </a:cubicBezTo>
                  <a:cubicBezTo>
                    <a:pt x="4" y="165"/>
                    <a:pt x="10" y="139"/>
                    <a:pt x="24" y="134"/>
                  </a:cubicBezTo>
                  <a:cubicBezTo>
                    <a:pt x="28" y="123"/>
                    <a:pt x="25" y="130"/>
                    <a:pt x="34" y="116"/>
                  </a:cubicBezTo>
                  <a:cubicBezTo>
                    <a:pt x="43" y="103"/>
                    <a:pt x="62" y="76"/>
                    <a:pt x="80" y="56"/>
                  </a:cubicBezTo>
                  <a:cubicBezTo>
                    <a:pt x="69" y="51"/>
                    <a:pt x="50" y="54"/>
                    <a:pt x="18" y="48"/>
                  </a:cubicBezTo>
                  <a:cubicBezTo>
                    <a:pt x="13" y="38"/>
                    <a:pt x="11" y="1"/>
                    <a:pt x="30" y="0"/>
                  </a:cubicBezTo>
                  <a:close/>
                </a:path>
              </a:pathLst>
            </a:custGeom>
            <a:solidFill>
              <a:srgbClr val="D1AE93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39" name="Freeform 53"/>
            <p:cNvSpPr>
              <a:spLocks/>
            </p:cNvSpPr>
            <p:nvPr/>
          </p:nvSpPr>
          <p:spPr bwMode="auto">
            <a:xfrm>
              <a:off x="2265" y="2154"/>
              <a:ext cx="192" cy="63"/>
            </a:xfrm>
            <a:custGeom>
              <a:avLst/>
              <a:gdLst>
                <a:gd name="T0" fmla="*/ 0 w 56"/>
                <a:gd name="T1" fmla="*/ 28 h 18"/>
                <a:gd name="T2" fmla="*/ 38 w 56"/>
                <a:gd name="T3" fmla="*/ 14 h 18"/>
                <a:gd name="T4" fmla="*/ 113 w 56"/>
                <a:gd name="T5" fmla="*/ 38 h 18"/>
                <a:gd name="T6" fmla="*/ 69 w 56"/>
                <a:gd name="T7" fmla="*/ 14 h 18"/>
                <a:gd name="T8" fmla="*/ 45 w 56"/>
                <a:gd name="T9" fmla="*/ 0 h 18"/>
                <a:gd name="T10" fmla="*/ 7 w 56"/>
                <a:gd name="T11" fmla="*/ 14 h 18"/>
                <a:gd name="T12" fmla="*/ 0 w 56"/>
                <a:gd name="T13" fmla="*/ 2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8"/>
                <a:gd name="T23" fmla="*/ 56 w 5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8">
                  <a:moveTo>
                    <a:pt x="0" y="12"/>
                  </a:moveTo>
                  <a:cubicBezTo>
                    <a:pt x="6" y="10"/>
                    <a:pt x="18" y="6"/>
                    <a:pt x="18" y="6"/>
                  </a:cubicBezTo>
                  <a:cubicBezTo>
                    <a:pt x="34" y="9"/>
                    <a:pt x="41" y="13"/>
                    <a:pt x="56" y="18"/>
                  </a:cubicBezTo>
                  <a:cubicBezTo>
                    <a:pt x="50" y="9"/>
                    <a:pt x="45" y="8"/>
                    <a:pt x="34" y="4"/>
                  </a:cubicBezTo>
                  <a:cubicBezTo>
                    <a:pt x="30" y="3"/>
                    <a:pt x="22" y="0"/>
                    <a:pt x="22" y="0"/>
                  </a:cubicBezTo>
                  <a:cubicBezTo>
                    <a:pt x="15" y="2"/>
                    <a:pt x="9" y="4"/>
                    <a:pt x="2" y="6"/>
                  </a:cubicBezTo>
                  <a:cubicBezTo>
                    <a:pt x="1" y="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9D9DC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0" name="Freeform 54"/>
            <p:cNvSpPr>
              <a:spLocks/>
            </p:cNvSpPr>
            <p:nvPr/>
          </p:nvSpPr>
          <p:spPr bwMode="auto">
            <a:xfrm>
              <a:off x="1912" y="2570"/>
              <a:ext cx="2259" cy="681"/>
            </a:xfrm>
            <a:custGeom>
              <a:avLst/>
              <a:gdLst>
                <a:gd name="T0" fmla="*/ 0 w 666"/>
                <a:gd name="T1" fmla="*/ 263 h 202"/>
                <a:gd name="T2" fmla="*/ 47 w 666"/>
                <a:gd name="T3" fmla="*/ 226 h 202"/>
                <a:gd name="T4" fmla="*/ 85 w 666"/>
                <a:gd name="T5" fmla="*/ 199 h 202"/>
                <a:gd name="T6" fmla="*/ 119 w 666"/>
                <a:gd name="T7" fmla="*/ 162 h 202"/>
                <a:gd name="T8" fmla="*/ 183 w 666"/>
                <a:gd name="T9" fmla="*/ 128 h 202"/>
                <a:gd name="T10" fmla="*/ 271 w 666"/>
                <a:gd name="T11" fmla="*/ 84 h 202"/>
                <a:gd name="T12" fmla="*/ 553 w 666"/>
                <a:gd name="T13" fmla="*/ 34 h 202"/>
                <a:gd name="T14" fmla="*/ 641 w 666"/>
                <a:gd name="T15" fmla="*/ 40 h 202"/>
                <a:gd name="T16" fmla="*/ 848 w 666"/>
                <a:gd name="T17" fmla="*/ 0 h 202"/>
                <a:gd name="T18" fmla="*/ 967 w 666"/>
                <a:gd name="T19" fmla="*/ 10 h 202"/>
                <a:gd name="T20" fmla="*/ 1011 w 666"/>
                <a:gd name="T21" fmla="*/ 30 h 202"/>
                <a:gd name="T22" fmla="*/ 1045 w 666"/>
                <a:gd name="T23" fmla="*/ 71 h 202"/>
                <a:gd name="T24" fmla="*/ 1099 w 666"/>
                <a:gd name="T25" fmla="*/ 148 h 202"/>
                <a:gd name="T26" fmla="*/ 1140 w 666"/>
                <a:gd name="T27" fmla="*/ 196 h 202"/>
                <a:gd name="T28" fmla="*/ 1174 w 666"/>
                <a:gd name="T29" fmla="*/ 229 h 202"/>
                <a:gd name="T30" fmla="*/ 1265 w 666"/>
                <a:gd name="T31" fmla="*/ 374 h 202"/>
                <a:gd name="T32" fmla="*/ 24 w 666"/>
                <a:gd name="T33" fmla="*/ 374 h 202"/>
                <a:gd name="T34" fmla="*/ 0 w 666"/>
                <a:gd name="T35" fmla="*/ 263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6"/>
                <a:gd name="T55" fmla="*/ 0 h 202"/>
                <a:gd name="T56" fmla="*/ 666 w 666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6" h="202">
                  <a:moveTo>
                    <a:pt x="0" y="140"/>
                  </a:moveTo>
                  <a:cubicBezTo>
                    <a:pt x="5" y="124"/>
                    <a:pt x="10" y="125"/>
                    <a:pt x="26" y="122"/>
                  </a:cubicBezTo>
                  <a:cubicBezTo>
                    <a:pt x="33" y="117"/>
                    <a:pt x="39" y="115"/>
                    <a:pt x="44" y="108"/>
                  </a:cubicBezTo>
                  <a:cubicBezTo>
                    <a:pt x="51" y="99"/>
                    <a:pt x="51" y="92"/>
                    <a:pt x="62" y="88"/>
                  </a:cubicBezTo>
                  <a:cubicBezTo>
                    <a:pt x="70" y="77"/>
                    <a:pt x="85" y="76"/>
                    <a:pt x="96" y="68"/>
                  </a:cubicBezTo>
                  <a:cubicBezTo>
                    <a:pt x="105" y="55"/>
                    <a:pt x="127" y="50"/>
                    <a:pt x="142" y="46"/>
                  </a:cubicBezTo>
                  <a:cubicBezTo>
                    <a:pt x="191" y="34"/>
                    <a:pt x="241" y="28"/>
                    <a:pt x="290" y="18"/>
                  </a:cubicBezTo>
                  <a:cubicBezTo>
                    <a:pt x="306" y="19"/>
                    <a:pt x="322" y="22"/>
                    <a:pt x="338" y="22"/>
                  </a:cubicBezTo>
                  <a:cubicBezTo>
                    <a:pt x="374" y="22"/>
                    <a:pt x="410" y="6"/>
                    <a:pt x="446" y="0"/>
                  </a:cubicBezTo>
                  <a:cubicBezTo>
                    <a:pt x="450" y="0"/>
                    <a:pt x="494" y="1"/>
                    <a:pt x="508" y="4"/>
                  </a:cubicBezTo>
                  <a:cubicBezTo>
                    <a:pt x="517" y="6"/>
                    <a:pt x="532" y="16"/>
                    <a:pt x="532" y="16"/>
                  </a:cubicBezTo>
                  <a:cubicBezTo>
                    <a:pt x="538" y="24"/>
                    <a:pt x="546" y="27"/>
                    <a:pt x="550" y="38"/>
                  </a:cubicBezTo>
                  <a:cubicBezTo>
                    <a:pt x="556" y="55"/>
                    <a:pt x="565" y="70"/>
                    <a:pt x="580" y="80"/>
                  </a:cubicBezTo>
                  <a:cubicBezTo>
                    <a:pt x="582" y="82"/>
                    <a:pt x="599" y="103"/>
                    <a:pt x="600" y="104"/>
                  </a:cubicBezTo>
                  <a:cubicBezTo>
                    <a:pt x="604" y="107"/>
                    <a:pt x="618" y="124"/>
                    <a:pt x="618" y="124"/>
                  </a:cubicBezTo>
                  <a:cubicBezTo>
                    <a:pt x="623" y="132"/>
                    <a:pt x="656" y="176"/>
                    <a:pt x="666" y="202"/>
                  </a:cubicBezTo>
                  <a:cubicBezTo>
                    <a:pt x="586" y="202"/>
                    <a:pt x="130" y="202"/>
                    <a:pt x="12" y="202"/>
                  </a:cubicBezTo>
                  <a:cubicBezTo>
                    <a:pt x="10" y="184"/>
                    <a:pt x="0" y="164"/>
                    <a:pt x="0" y="140"/>
                  </a:cubicBezTo>
                  <a:close/>
                </a:path>
              </a:pathLst>
            </a:custGeom>
            <a:gradFill rotWithShape="1">
              <a:gsLst>
                <a:gs pos="0">
                  <a:srgbClr val="86B3CC"/>
                </a:gs>
                <a:gs pos="100000">
                  <a:srgbClr val="8CB7CE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1" name="Freeform 55"/>
            <p:cNvSpPr>
              <a:spLocks/>
            </p:cNvSpPr>
            <p:nvPr/>
          </p:nvSpPr>
          <p:spPr bwMode="auto">
            <a:xfrm>
              <a:off x="3888" y="2201"/>
              <a:ext cx="459" cy="361"/>
            </a:xfrm>
            <a:custGeom>
              <a:avLst/>
              <a:gdLst>
                <a:gd name="T0" fmla="*/ 37 w 136"/>
                <a:gd name="T1" fmla="*/ 89 h 106"/>
                <a:gd name="T2" fmla="*/ 37 w 136"/>
                <a:gd name="T3" fmla="*/ 41 h 106"/>
                <a:gd name="T4" fmla="*/ 30 w 136"/>
                <a:gd name="T5" fmla="*/ 31 h 106"/>
                <a:gd name="T6" fmla="*/ 67 w 136"/>
                <a:gd name="T7" fmla="*/ 41 h 106"/>
                <a:gd name="T8" fmla="*/ 240 w 136"/>
                <a:gd name="T9" fmla="*/ 0 h 106"/>
                <a:gd name="T10" fmla="*/ 253 w 136"/>
                <a:gd name="T11" fmla="*/ 24 h 106"/>
                <a:gd name="T12" fmla="*/ 243 w 136"/>
                <a:gd name="T13" fmla="*/ 58 h 106"/>
                <a:gd name="T14" fmla="*/ 192 w 136"/>
                <a:gd name="T15" fmla="*/ 177 h 106"/>
                <a:gd name="T16" fmla="*/ 175 w 136"/>
                <a:gd name="T17" fmla="*/ 198 h 106"/>
                <a:gd name="T18" fmla="*/ 192 w 136"/>
                <a:gd name="T19" fmla="*/ 174 h 106"/>
                <a:gd name="T20" fmla="*/ 233 w 136"/>
                <a:gd name="T21" fmla="*/ 68 h 106"/>
                <a:gd name="T22" fmla="*/ 230 w 136"/>
                <a:gd name="T23" fmla="*/ 27 h 106"/>
                <a:gd name="T24" fmla="*/ 159 w 136"/>
                <a:gd name="T25" fmla="*/ 41 h 106"/>
                <a:gd name="T26" fmla="*/ 44 w 136"/>
                <a:gd name="T27" fmla="*/ 54 h 106"/>
                <a:gd name="T28" fmla="*/ 121 w 136"/>
                <a:gd name="T29" fmla="*/ 85 h 106"/>
                <a:gd name="T30" fmla="*/ 152 w 136"/>
                <a:gd name="T31" fmla="*/ 78 h 106"/>
                <a:gd name="T32" fmla="*/ 115 w 136"/>
                <a:gd name="T33" fmla="*/ 92 h 106"/>
                <a:gd name="T34" fmla="*/ 37 w 136"/>
                <a:gd name="T35" fmla="*/ 89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106"/>
                <a:gd name="T56" fmla="*/ 136 w 136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106">
                  <a:moveTo>
                    <a:pt x="20" y="46"/>
                  </a:moveTo>
                  <a:cubicBezTo>
                    <a:pt x="15" y="32"/>
                    <a:pt x="20" y="49"/>
                    <a:pt x="20" y="22"/>
                  </a:cubicBezTo>
                  <a:cubicBezTo>
                    <a:pt x="20" y="20"/>
                    <a:pt x="16" y="16"/>
                    <a:pt x="18" y="16"/>
                  </a:cubicBezTo>
                  <a:cubicBezTo>
                    <a:pt x="24" y="15"/>
                    <a:pt x="36" y="22"/>
                    <a:pt x="36" y="22"/>
                  </a:cubicBezTo>
                  <a:cubicBezTo>
                    <a:pt x="64" y="21"/>
                    <a:pt x="103" y="17"/>
                    <a:pt x="128" y="0"/>
                  </a:cubicBezTo>
                  <a:cubicBezTo>
                    <a:pt x="131" y="4"/>
                    <a:pt x="133" y="8"/>
                    <a:pt x="136" y="12"/>
                  </a:cubicBezTo>
                  <a:cubicBezTo>
                    <a:pt x="136" y="13"/>
                    <a:pt x="132" y="28"/>
                    <a:pt x="132" y="30"/>
                  </a:cubicBezTo>
                  <a:cubicBezTo>
                    <a:pt x="125" y="52"/>
                    <a:pt x="120" y="76"/>
                    <a:pt x="104" y="92"/>
                  </a:cubicBezTo>
                  <a:cubicBezTo>
                    <a:pt x="103" y="96"/>
                    <a:pt x="95" y="106"/>
                    <a:pt x="96" y="102"/>
                  </a:cubicBezTo>
                  <a:cubicBezTo>
                    <a:pt x="97" y="97"/>
                    <a:pt x="101" y="94"/>
                    <a:pt x="104" y="90"/>
                  </a:cubicBezTo>
                  <a:cubicBezTo>
                    <a:pt x="112" y="78"/>
                    <a:pt x="122" y="49"/>
                    <a:pt x="126" y="34"/>
                  </a:cubicBezTo>
                  <a:cubicBezTo>
                    <a:pt x="125" y="27"/>
                    <a:pt x="126" y="20"/>
                    <a:pt x="124" y="14"/>
                  </a:cubicBezTo>
                  <a:cubicBezTo>
                    <a:pt x="122" y="8"/>
                    <a:pt x="93" y="20"/>
                    <a:pt x="86" y="22"/>
                  </a:cubicBezTo>
                  <a:cubicBezTo>
                    <a:pt x="65" y="27"/>
                    <a:pt x="45" y="27"/>
                    <a:pt x="24" y="28"/>
                  </a:cubicBezTo>
                  <a:cubicBezTo>
                    <a:pt x="20" y="60"/>
                    <a:pt x="16" y="48"/>
                    <a:pt x="66" y="44"/>
                  </a:cubicBezTo>
                  <a:cubicBezTo>
                    <a:pt x="82" y="43"/>
                    <a:pt x="82" y="35"/>
                    <a:pt x="82" y="40"/>
                  </a:cubicBezTo>
                  <a:cubicBezTo>
                    <a:pt x="82" y="47"/>
                    <a:pt x="64" y="48"/>
                    <a:pt x="64" y="48"/>
                  </a:cubicBezTo>
                  <a:cubicBezTo>
                    <a:pt x="15" y="46"/>
                    <a:pt x="0" y="46"/>
                    <a:pt x="20" y="46"/>
                  </a:cubicBezTo>
                  <a:close/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2" name="Freeform 56"/>
            <p:cNvSpPr>
              <a:spLocks/>
            </p:cNvSpPr>
            <p:nvPr/>
          </p:nvSpPr>
          <p:spPr bwMode="auto">
            <a:xfrm>
              <a:off x="3704" y="1390"/>
              <a:ext cx="110" cy="204"/>
            </a:xfrm>
            <a:custGeom>
              <a:avLst/>
              <a:gdLst>
                <a:gd name="T0" fmla="*/ 52 w 32"/>
                <a:gd name="T1" fmla="*/ 10 h 60"/>
                <a:gd name="T2" fmla="*/ 31 w 32"/>
                <a:gd name="T3" fmla="*/ 116 h 60"/>
                <a:gd name="T4" fmla="*/ 0 w 32"/>
                <a:gd name="T5" fmla="*/ 95 h 60"/>
                <a:gd name="T6" fmla="*/ 34 w 32"/>
                <a:gd name="T7" fmla="*/ 68 h 60"/>
                <a:gd name="T8" fmla="*/ 52 w 32"/>
                <a:gd name="T9" fmla="*/ 1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26" y="6"/>
                  </a:moveTo>
                  <a:cubicBezTo>
                    <a:pt x="23" y="24"/>
                    <a:pt x="19" y="42"/>
                    <a:pt x="16" y="60"/>
                  </a:cubicBezTo>
                  <a:cubicBezTo>
                    <a:pt x="2" y="55"/>
                    <a:pt x="6" y="60"/>
                    <a:pt x="0" y="50"/>
                  </a:cubicBezTo>
                  <a:cubicBezTo>
                    <a:pt x="16" y="47"/>
                    <a:pt x="11" y="47"/>
                    <a:pt x="18" y="36"/>
                  </a:cubicBezTo>
                  <a:cubicBezTo>
                    <a:pt x="19" y="33"/>
                    <a:pt x="32" y="0"/>
                    <a:pt x="26" y="6"/>
                  </a:cubicBezTo>
                  <a:close/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3" name="Freeform 57"/>
            <p:cNvSpPr>
              <a:spLocks/>
            </p:cNvSpPr>
            <p:nvPr/>
          </p:nvSpPr>
          <p:spPr bwMode="auto">
            <a:xfrm>
              <a:off x="3822" y="1355"/>
              <a:ext cx="70" cy="509"/>
            </a:xfrm>
            <a:custGeom>
              <a:avLst/>
              <a:gdLst>
                <a:gd name="T0" fmla="*/ 37 w 21"/>
                <a:gd name="T1" fmla="*/ 0 h 150"/>
                <a:gd name="T2" fmla="*/ 23 w 21"/>
                <a:gd name="T3" fmla="*/ 61 h 150"/>
                <a:gd name="T4" fmla="*/ 20 w 21"/>
                <a:gd name="T5" fmla="*/ 207 h 150"/>
                <a:gd name="T6" fmla="*/ 23 w 21"/>
                <a:gd name="T7" fmla="*/ 251 h 150"/>
                <a:gd name="T8" fmla="*/ 10 w 21"/>
                <a:gd name="T9" fmla="*/ 275 h 150"/>
                <a:gd name="T10" fmla="*/ 3 w 21"/>
                <a:gd name="T11" fmla="*/ 282 h 150"/>
                <a:gd name="T12" fmla="*/ 17 w 21"/>
                <a:gd name="T13" fmla="*/ 224 h 150"/>
                <a:gd name="T14" fmla="*/ 10 w 21"/>
                <a:gd name="T15" fmla="*/ 136 h 150"/>
                <a:gd name="T16" fmla="*/ 17 w 21"/>
                <a:gd name="T17" fmla="*/ 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0"/>
                <a:gd name="T29" fmla="*/ 21 w 21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0">
                  <a:moveTo>
                    <a:pt x="21" y="0"/>
                  </a:moveTo>
                  <a:cubicBezTo>
                    <a:pt x="15" y="10"/>
                    <a:pt x="15" y="21"/>
                    <a:pt x="13" y="32"/>
                  </a:cubicBezTo>
                  <a:cubicBezTo>
                    <a:pt x="15" y="57"/>
                    <a:pt x="11" y="108"/>
                    <a:pt x="11" y="108"/>
                  </a:cubicBezTo>
                  <a:cubicBezTo>
                    <a:pt x="13" y="118"/>
                    <a:pt x="18" y="122"/>
                    <a:pt x="13" y="130"/>
                  </a:cubicBezTo>
                  <a:cubicBezTo>
                    <a:pt x="11" y="134"/>
                    <a:pt x="8" y="138"/>
                    <a:pt x="5" y="142"/>
                  </a:cubicBezTo>
                  <a:cubicBezTo>
                    <a:pt x="4" y="144"/>
                    <a:pt x="0" y="150"/>
                    <a:pt x="1" y="148"/>
                  </a:cubicBezTo>
                  <a:cubicBezTo>
                    <a:pt x="4" y="138"/>
                    <a:pt x="7" y="127"/>
                    <a:pt x="9" y="116"/>
                  </a:cubicBezTo>
                  <a:cubicBezTo>
                    <a:pt x="10" y="97"/>
                    <a:pt x="13" y="85"/>
                    <a:pt x="3" y="70"/>
                  </a:cubicBezTo>
                  <a:cubicBezTo>
                    <a:pt x="10" y="48"/>
                    <a:pt x="9" y="0"/>
                    <a:pt x="9" y="0"/>
                  </a:cubicBezTo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4" name="Freeform 58"/>
            <p:cNvSpPr>
              <a:spLocks/>
            </p:cNvSpPr>
            <p:nvPr/>
          </p:nvSpPr>
          <p:spPr bwMode="auto">
            <a:xfrm>
              <a:off x="3806" y="2217"/>
              <a:ext cx="94" cy="631"/>
            </a:xfrm>
            <a:custGeom>
              <a:avLst/>
              <a:gdLst>
                <a:gd name="T0" fmla="*/ 0 w 28"/>
                <a:gd name="T1" fmla="*/ 0 h 186"/>
                <a:gd name="T2" fmla="*/ 50 w 28"/>
                <a:gd name="T3" fmla="*/ 275 h 186"/>
                <a:gd name="T4" fmla="*/ 40 w 28"/>
                <a:gd name="T5" fmla="*/ 353 h 186"/>
                <a:gd name="T6" fmla="*/ 30 w 28"/>
                <a:gd name="T7" fmla="*/ 322 h 186"/>
                <a:gd name="T8" fmla="*/ 0 w 28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86"/>
                <a:gd name="T17" fmla="*/ 28 w 28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86">
                  <a:moveTo>
                    <a:pt x="0" y="0"/>
                  </a:moveTo>
                  <a:cubicBezTo>
                    <a:pt x="15" y="46"/>
                    <a:pt x="13" y="98"/>
                    <a:pt x="28" y="144"/>
                  </a:cubicBezTo>
                  <a:cubicBezTo>
                    <a:pt x="27" y="159"/>
                    <a:pt x="27" y="172"/>
                    <a:pt x="22" y="186"/>
                  </a:cubicBezTo>
                  <a:cubicBezTo>
                    <a:pt x="14" y="181"/>
                    <a:pt x="10" y="179"/>
                    <a:pt x="16" y="170"/>
                  </a:cubicBezTo>
                  <a:cubicBezTo>
                    <a:pt x="14" y="113"/>
                    <a:pt x="4" y="57"/>
                    <a:pt x="0" y="0"/>
                  </a:cubicBezTo>
                  <a:close/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5" name="Freeform 59"/>
            <p:cNvSpPr>
              <a:spLocks/>
            </p:cNvSpPr>
            <p:nvPr/>
          </p:nvSpPr>
          <p:spPr bwMode="auto">
            <a:xfrm>
              <a:off x="4171" y="2123"/>
              <a:ext cx="286" cy="560"/>
            </a:xfrm>
            <a:custGeom>
              <a:avLst/>
              <a:gdLst>
                <a:gd name="T0" fmla="*/ 163 w 84"/>
                <a:gd name="T1" fmla="*/ 0 h 166"/>
                <a:gd name="T2" fmla="*/ 150 w 84"/>
                <a:gd name="T3" fmla="*/ 34 h 166"/>
                <a:gd name="T4" fmla="*/ 109 w 84"/>
                <a:gd name="T5" fmla="*/ 162 h 166"/>
                <a:gd name="T6" fmla="*/ 44 w 84"/>
                <a:gd name="T7" fmla="*/ 263 h 166"/>
                <a:gd name="T8" fmla="*/ 24 w 84"/>
                <a:gd name="T9" fmla="*/ 287 h 166"/>
                <a:gd name="T10" fmla="*/ 0 w 84"/>
                <a:gd name="T11" fmla="*/ 304 h 166"/>
                <a:gd name="T12" fmla="*/ 34 w 84"/>
                <a:gd name="T13" fmla="*/ 287 h 166"/>
                <a:gd name="T14" fmla="*/ 48 w 84"/>
                <a:gd name="T15" fmla="*/ 283 h 166"/>
                <a:gd name="T16" fmla="*/ 109 w 84"/>
                <a:gd name="T17" fmla="*/ 196 h 166"/>
                <a:gd name="T18" fmla="*/ 146 w 84"/>
                <a:gd name="T19" fmla="*/ 101 h 166"/>
                <a:gd name="T20" fmla="*/ 163 w 84"/>
                <a:gd name="T21" fmla="*/ 0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66"/>
                <a:gd name="T35" fmla="*/ 84 w 84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66">
                  <a:moveTo>
                    <a:pt x="84" y="0"/>
                  </a:moveTo>
                  <a:cubicBezTo>
                    <a:pt x="82" y="6"/>
                    <a:pt x="78" y="18"/>
                    <a:pt x="78" y="18"/>
                  </a:cubicBezTo>
                  <a:cubicBezTo>
                    <a:pt x="75" y="41"/>
                    <a:pt x="69" y="68"/>
                    <a:pt x="56" y="88"/>
                  </a:cubicBezTo>
                  <a:cubicBezTo>
                    <a:pt x="49" y="115"/>
                    <a:pt x="38" y="123"/>
                    <a:pt x="22" y="142"/>
                  </a:cubicBezTo>
                  <a:cubicBezTo>
                    <a:pt x="16" y="149"/>
                    <a:pt x="20" y="148"/>
                    <a:pt x="12" y="154"/>
                  </a:cubicBezTo>
                  <a:cubicBezTo>
                    <a:pt x="8" y="157"/>
                    <a:pt x="0" y="162"/>
                    <a:pt x="0" y="162"/>
                  </a:cubicBezTo>
                  <a:cubicBezTo>
                    <a:pt x="11" y="166"/>
                    <a:pt x="4" y="165"/>
                    <a:pt x="18" y="156"/>
                  </a:cubicBezTo>
                  <a:cubicBezTo>
                    <a:pt x="20" y="155"/>
                    <a:pt x="24" y="152"/>
                    <a:pt x="24" y="152"/>
                  </a:cubicBezTo>
                  <a:cubicBezTo>
                    <a:pt x="35" y="135"/>
                    <a:pt x="50" y="123"/>
                    <a:pt x="58" y="104"/>
                  </a:cubicBezTo>
                  <a:cubicBezTo>
                    <a:pt x="65" y="88"/>
                    <a:pt x="66" y="70"/>
                    <a:pt x="76" y="56"/>
                  </a:cubicBezTo>
                  <a:cubicBezTo>
                    <a:pt x="81" y="37"/>
                    <a:pt x="84" y="20"/>
                    <a:pt x="84" y="0"/>
                  </a:cubicBezTo>
                  <a:close/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6" name="Freeform 60"/>
            <p:cNvSpPr>
              <a:spLocks/>
            </p:cNvSpPr>
            <p:nvPr/>
          </p:nvSpPr>
          <p:spPr bwMode="auto">
            <a:xfrm>
              <a:off x="4320" y="1998"/>
              <a:ext cx="168" cy="1057"/>
            </a:xfrm>
            <a:custGeom>
              <a:avLst/>
              <a:gdLst>
                <a:gd name="T0" fmla="*/ 89 w 49"/>
                <a:gd name="T1" fmla="*/ 183 h 312"/>
                <a:gd name="T2" fmla="*/ 38 w 49"/>
                <a:gd name="T3" fmla="*/ 302 h 312"/>
                <a:gd name="T4" fmla="*/ 21 w 49"/>
                <a:gd name="T5" fmla="*/ 339 h 312"/>
                <a:gd name="T6" fmla="*/ 14 w 49"/>
                <a:gd name="T7" fmla="*/ 359 h 312"/>
                <a:gd name="T8" fmla="*/ 14 w 49"/>
                <a:gd name="T9" fmla="*/ 481 h 312"/>
                <a:gd name="T10" fmla="*/ 38 w 49"/>
                <a:gd name="T11" fmla="*/ 589 h 312"/>
                <a:gd name="T12" fmla="*/ 27 w 49"/>
                <a:gd name="T13" fmla="*/ 579 h 312"/>
                <a:gd name="T14" fmla="*/ 0 w 49"/>
                <a:gd name="T15" fmla="*/ 457 h 312"/>
                <a:gd name="T16" fmla="*/ 48 w 49"/>
                <a:gd name="T17" fmla="*/ 257 h 312"/>
                <a:gd name="T18" fmla="*/ 75 w 49"/>
                <a:gd name="T19" fmla="*/ 203 h 312"/>
                <a:gd name="T20" fmla="*/ 89 w 49"/>
                <a:gd name="T21" fmla="*/ 166 h 312"/>
                <a:gd name="T22" fmla="*/ 75 w 49"/>
                <a:gd name="T23" fmla="*/ 61 h 312"/>
                <a:gd name="T24" fmla="*/ 89 w 49"/>
                <a:gd name="T25" fmla="*/ 0 h 312"/>
                <a:gd name="T26" fmla="*/ 93 w 49"/>
                <a:gd name="T27" fmla="*/ 152 h 312"/>
                <a:gd name="T28" fmla="*/ 86 w 49"/>
                <a:gd name="T29" fmla="*/ 183 h 312"/>
                <a:gd name="T30" fmla="*/ 82 w 49"/>
                <a:gd name="T31" fmla="*/ 200 h 312"/>
                <a:gd name="T32" fmla="*/ 89 w 49"/>
                <a:gd name="T33" fmla="*/ 183 h 3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12"/>
                <a:gd name="T53" fmla="*/ 49 w 49"/>
                <a:gd name="T54" fmla="*/ 312 h 3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12">
                  <a:moveTo>
                    <a:pt x="44" y="96"/>
                  </a:moveTo>
                  <a:cubicBezTo>
                    <a:pt x="32" y="108"/>
                    <a:pt x="24" y="141"/>
                    <a:pt x="18" y="158"/>
                  </a:cubicBezTo>
                  <a:cubicBezTo>
                    <a:pt x="16" y="165"/>
                    <a:pt x="13" y="171"/>
                    <a:pt x="10" y="178"/>
                  </a:cubicBezTo>
                  <a:cubicBezTo>
                    <a:pt x="8" y="182"/>
                    <a:pt x="6" y="190"/>
                    <a:pt x="6" y="190"/>
                  </a:cubicBezTo>
                  <a:cubicBezTo>
                    <a:pt x="7" y="211"/>
                    <a:pt x="7" y="233"/>
                    <a:pt x="8" y="254"/>
                  </a:cubicBezTo>
                  <a:cubicBezTo>
                    <a:pt x="9" y="271"/>
                    <a:pt x="23" y="293"/>
                    <a:pt x="18" y="310"/>
                  </a:cubicBezTo>
                  <a:cubicBezTo>
                    <a:pt x="17" y="312"/>
                    <a:pt x="14" y="307"/>
                    <a:pt x="12" y="306"/>
                  </a:cubicBezTo>
                  <a:cubicBezTo>
                    <a:pt x="9" y="284"/>
                    <a:pt x="3" y="262"/>
                    <a:pt x="0" y="240"/>
                  </a:cubicBezTo>
                  <a:cubicBezTo>
                    <a:pt x="2" y="191"/>
                    <a:pt x="6" y="176"/>
                    <a:pt x="24" y="136"/>
                  </a:cubicBezTo>
                  <a:cubicBezTo>
                    <a:pt x="29" y="126"/>
                    <a:pt x="34" y="116"/>
                    <a:pt x="38" y="106"/>
                  </a:cubicBezTo>
                  <a:cubicBezTo>
                    <a:pt x="41" y="100"/>
                    <a:pt x="44" y="88"/>
                    <a:pt x="44" y="88"/>
                  </a:cubicBezTo>
                  <a:cubicBezTo>
                    <a:pt x="42" y="69"/>
                    <a:pt x="40" y="51"/>
                    <a:pt x="38" y="32"/>
                  </a:cubicBezTo>
                  <a:cubicBezTo>
                    <a:pt x="40" y="21"/>
                    <a:pt x="42" y="11"/>
                    <a:pt x="44" y="0"/>
                  </a:cubicBezTo>
                  <a:cubicBezTo>
                    <a:pt x="47" y="27"/>
                    <a:pt x="49" y="52"/>
                    <a:pt x="46" y="80"/>
                  </a:cubicBezTo>
                  <a:cubicBezTo>
                    <a:pt x="45" y="85"/>
                    <a:pt x="43" y="91"/>
                    <a:pt x="42" y="96"/>
                  </a:cubicBezTo>
                  <a:cubicBezTo>
                    <a:pt x="41" y="99"/>
                    <a:pt x="37" y="104"/>
                    <a:pt x="40" y="104"/>
                  </a:cubicBezTo>
                  <a:cubicBezTo>
                    <a:pt x="43" y="104"/>
                    <a:pt x="43" y="99"/>
                    <a:pt x="44" y="96"/>
                  </a:cubicBezTo>
                  <a:close/>
                </a:path>
              </a:pathLst>
            </a:custGeom>
            <a:gradFill rotWithShape="1">
              <a:gsLst>
                <a:gs pos="0">
                  <a:srgbClr val="DADFB9"/>
                </a:gs>
                <a:gs pos="100000">
                  <a:srgbClr val="DCE1BC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7" name="Freeform 61"/>
            <p:cNvSpPr>
              <a:spLocks/>
            </p:cNvSpPr>
            <p:nvPr/>
          </p:nvSpPr>
          <p:spPr bwMode="auto">
            <a:xfrm>
              <a:off x="3826" y="2280"/>
              <a:ext cx="43" cy="51"/>
            </a:xfrm>
            <a:custGeom>
              <a:avLst/>
              <a:gdLst>
                <a:gd name="T0" fmla="*/ 7 w 13"/>
                <a:gd name="T1" fmla="*/ 10 h 15"/>
                <a:gd name="T2" fmla="*/ 13 w 13"/>
                <a:gd name="T3" fmla="*/ 31 h 15"/>
                <a:gd name="T4" fmla="*/ 7 w 13"/>
                <a:gd name="T5" fmla="*/ 27 h 15"/>
                <a:gd name="T6" fmla="*/ 7 w 13"/>
                <a:gd name="T7" fmla="*/ 1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5"/>
                <a:gd name="T14" fmla="*/ 13 w 1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5">
                  <a:moveTo>
                    <a:pt x="2" y="7"/>
                  </a:moveTo>
                  <a:cubicBezTo>
                    <a:pt x="12" y="0"/>
                    <a:pt x="13" y="7"/>
                    <a:pt x="8" y="15"/>
                  </a:cubicBezTo>
                  <a:cubicBezTo>
                    <a:pt x="6" y="14"/>
                    <a:pt x="3" y="15"/>
                    <a:pt x="2" y="13"/>
                  </a:cubicBezTo>
                  <a:cubicBezTo>
                    <a:pt x="0" y="6"/>
                    <a:pt x="12" y="7"/>
                    <a:pt x="2" y="7"/>
                  </a:cubicBezTo>
                  <a:close/>
                </a:path>
              </a:pathLst>
            </a:custGeom>
            <a:solidFill>
              <a:srgbClr val="ACBDC8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8" name="Freeform 62"/>
            <p:cNvSpPr>
              <a:spLocks/>
            </p:cNvSpPr>
            <p:nvPr/>
          </p:nvSpPr>
          <p:spPr bwMode="auto">
            <a:xfrm>
              <a:off x="3857" y="2480"/>
              <a:ext cx="63" cy="70"/>
            </a:xfrm>
            <a:custGeom>
              <a:avLst/>
              <a:gdLst>
                <a:gd name="T0" fmla="*/ 10 w 19"/>
                <a:gd name="T1" fmla="*/ 0 h 20"/>
                <a:gd name="T2" fmla="*/ 27 w 19"/>
                <a:gd name="T3" fmla="*/ 45 h 20"/>
                <a:gd name="T4" fmla="*/ 23 w 19"/>
                <a:gd name="T5" fmla="*/ 21 h 20"/>
                <a:gd name="T6" fmla="*/ 10 w 1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7" y="0"/>
                  </a:moveTo>
                  <a:cubicBezTo>
                    <a:pt x="19" y="4"/>
                    <a:pt x="17" y="8"/>
                    <a:pt x="15" y="20"/>
                  </a:cubicBezTo>
                  <a:cubicBezTo>
                    <a:pt x="6" y="17"/>
                    <a:pt x="0" y="13"/>
                    <a:pt x="13" y="10"/>
                  </a:cubicBezTo>
                  <a:cubicBezTo>
                    <a:pt x="15" y="4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ACBDC8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49" name="Freeform 63"/>
            <p:cNvSpPr>
              <a:spLocks/>
            </p:cNvSpPr>
            <p:nvPr/>
          </p:nvSpPr>
          <p:spPr bwMode="auto">
            <a:xfrm>
              <a:off x="3928" y="2675"/>
              <a:ext cx="74" cy="79"/>
            </a:xfrm>
            <a:custGeom>
              <a:avLst/>
              <a:gdLst>
                <a:gd name="T0" fmla="*/ 10 w 22"/>
                <a:gd name="T1" fmla="*/ 10 h 24"/>
                <a:gd name="T2" fmla="*/ 37 w 22"/>
                <a:gd name="T3" fmla="*/ 23 h 24"/>
                <a:gd name="T4" fmla="*/ 10 w 22"/>
                <a:gd name="T5" fmla="*/ 20 h 24"/>
                <a:gd name="T6" fmla="*/ 20 w 22"/>
                <a:gd name="T7" fmla="*/ 23 h 24"/>
                <a:gd name="T8" fmla="*/ 10 w 22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4"/>
                <a:gd name="T17" fmla="*/ 22 w 2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4">
                  <a:moveTo>
                    <a:pt x="6" y="7"/>
                  </a:moveTo>
                  <a:cubicBezTo>
                    <a:pt x="14" y="4"/>
                    <a:pt x="17" y="4"/>
                    <a:pt x="20" y="13"/>
                  </a:cubicBezTo>
                  <a:cubicBezTo>
                    <a:pt x="17" y="23"/>
                    <a:pt x="0" y="24"/>
                    <a:pt x="4" y="11"/>
                  </a:cubicBezTo>
                  <a:cubicBezTo>
                    <a:pt x="6" y="12"/>
                    <a:pt x="8" y="15"/>
                    <a:pt x="10" y="15"/>
                  </a:cubicBezTo>
                  <a:cubicBezTo>
                    <a:pt x="22" y="17"/>
                    <a:pt x="13" y="0"/>
                    <a:pt x="6" y="7"/>
                  </a:cubicBezTo>
                  <a:close/>
                </a:path>
              </a:pathLst>
            </a:custGeom>
            <a:solidFill>
              <a:srgbClr val="ACBDC8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0" name="Freeform 64"/>
            <p:cNvSpPr>
              <a:spLocks/>
            </p:cNvSpPr>
            <p:nvPr/>
          </p:nvSpPr>
          <p:spPr bwMode="auto">
            <a:xfrm>
              <a:off x="4143" y="1124"/>
              <a:ext cx="173" cy="192"/>
            </a:xfrm>
            <a:custGeom>
              <a:avLst/>
              <a:gdLst>
                <a:gd name="T0" fmla="*/ 14 w 50"/>
                <a:gd name="T1" fmla="*/ 27 h 56"/>
                <a:gd name="T2" fmla="*/ 48 w 50"/>
                <a:gd name="T3" fmla="*/ 69 h 56"/>
                <a:gd name="T4" fmla="*/ 76 w 50"/>
                <a:gd name="T5" fmla="*/ 103 h 56"/>
                <a:gd name="T6" fmla="*/ 69 w 50"/>
                <a:gd name="T7" fmla="*/ 106 h 56"/>
                <a:gd name="T8" fmla="*/ 0 w 50"/>
                <a:gd name="T9" fmla="*/ 48 h 56"/>
                <a:gd name="T10" fmla="*/ 14 w 50"/>
                <a:gd name="T11" fmla="*/ 27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6"/>
                <a:gd name="T20" fmla="*/ 50 w 50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6">
                  <a:moveTo>
                    <a:pt x="8" y="12"/>
                  </a:moveTo>
                  <a:cubicBezTo>
                    <a:pt x="14" y="21"/>
                    <a:pt x="15" y="28"/>
                    <a:pt x="24" y="34"/>
                  </a:cubicBezTo>
                  <a:cubicBezTo>
                    <a:pt x="28" y="40"/>
                    <a:pt x="32" y="45"/>
                    <a:pt x="36" y="50"/>
                  </a:cubicBezTo>
                  <a:cubicBezTo>
                    <a:pt x="39" y="54"/>
                    <a:pt x="50" y="56"/>
                    <a:pt x="34" y="52"/>
                  </a:cubicBezTo>
                  <a:cubicBezTo>
                    <a:pt x="20" y="42"/>
                    <a:pt x="18" y="29"/>
                    <a:pt x="0" y="24"/>
                  </a:cubicBezTo>
                  <a:cubicBezTo>
                    <a:pt x="6" y="20"/>
                    <a:pt x="14" y="0"/>
                    <a:pt x="8" y="12"/>
                  </a:cubicBezTo>
                  <a:close/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1" name="Freeform 65"/>
            <p:cNvSpPr>
              <a:spLocks/>
            </p:cNvSpPr>
            <p:nvPr/>
          </p:nvSpPr>
          <p:spPr bwMode="auto">
            <a:xfrm>
              <a:off x="3669" y="1120"/>
              <a:ext cx="129" cy="74"/>
            </a:xfrm>
            <a:custGeom>
              <a:avLst/>
              <a:gdLst>
                <a:gd name="T0" fmla="*/ 0 w 38"/>
                <a:gd name="T1" fmla="*/ 7 h 22"/>
                <a:gd name="T2" fmla="*/ 54 w 38"/>
                <a:gd name="T3" fmla="*/ 7 h 22"/>
                <a:gd name="T4" fmla="*/ 75 w 38"/>
                <a:gd name="T5" fmla="*/ 20 h 22"/>
                <a:gd name="T6" fmla="*/ 61 w 38"/>
                <a:gd name="T7" fmla="*/ 27 h 22"/>
                <a:gd name="T8" fmla="*/ 51 w 38"/>
                <a:gd name="T9" fmla="*/ 24 h 22"/>
                <a:gd name="T10" fmla="*/ 31 w 38"/>
                <a:gd name="T11" fmla="*/ 40 h 22"/>
                <a:gd name="T12" fmla="*/ 24 w 38"/>
                <a:gd name="T13" fmla="*/ 20 h 22"/>
                <a:gd name="T14" fmla="*/ 0 w 38"/>
                <a:gd name="T15" fmla="*/ 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2"/>
                <a:gd name="T26" fmla="*/ 38 w 38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2">
                  <a:moveTo>
                    <a:pt x="0" y="2"/>
                  </a:moveTo>
                  <a:cubicBezTo>
                    <a:pt x="10" y="0"/>
                    <a:pt x="16" y="0"/>
                    <a:pt x="28" y="2"/>
                  </a:cubicBezTo>
                  <a:cubicBezTo>
                    <a:pt x="32" y="4"/>
                    <a:pt x="38" y="10"/>
                    <a:pt x="38" y="10"/>
                  </a:cubicBezTo>
                  <a:cubicBezTo>
                    <a:pt x="36" y="11"/>
                    <a:pt x="34" y="14"/>
                    <a:pt x="32" y="14"/>
                  </a:cubicBezTo>
                  <a:cubicBezTo>
                    <a:pt x="30" y="14"/>
                    <a:pt x="28" y="11"/>
                    <a:pt x="26" y="12"/>
                  </a:cubicBezTo>
                  <a:cubicBezTo>
                    <a:pt x="22" y="14"/>
                    <a:pt x="20" y="19"/>
                    <a:pt x="16" y="22"/>
                  </a:cubicBezTo>
                  <a:cubicBezTo>
                    <a:pt x="15" y="18"/>
                    <a:pt x="13" y="14"/>
                    <a:pt x="12" y="10"/>
                  </a:cubicBezTo>
                  <a:cubicBezTo>
                    <a:pt x="11" y="6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75503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2" name="Freeform 66"/>
            <p:cNvSpPr>
              <a:spLocks/>
            </p:cNvSpPr>
            <p:nvPr/>
          </p:nvSpPr>
          <p:spPr bwMode="auto">
            <a:xfrm>
              <a:off x="3692" y="1237"/>
              <a:ext cx="181" cy="114"/>
            </a:xfrm>
            <a:custGeom>
              <a:avLst/>
              <a:gdLst>
                <a:gd name="T0" fmla="*/ 0 w 54"/>
                <a:gd name="T1" fmla="*/ 17 h 34"/>
                <a:gd name="T2" fmla="*/ 34 w 54"/>
                <a:gd name="T3" fmla="*/ 3 h 34"/>
                <a:gd name="T4" fmla="*/ 47 w 54"/>
                <a:gd name="T5" fmla="*/ 10 h 34"/>
                <a:gd name="T6" fmla="*/ 34 w 54"/>
                <a:gd name="T7" fmla="*/ 10 h 34"/>
                <a:gd name="T8" fmla="*/ 64 w 54"/>
                <a:gd name="T9" fmla="*/ 10 h 34"/>
                <a:gd name="T10" fmla="*/ 74 w 54"/>
                <a:gd name="T11" fmla="*/ 27 h 34"/>
                <a:gd name="T12" fmla="*/ 57 w 54"/>
                <a:gd name="T13" fmla="*/ 37 h 34"/>
                <a:gd name="T14" fmla="*/ 60 w 54"/>
                <a:gd name="T15" fmla="*/ 20 h 34"/>
                <a:gd name="T16" fmla="*/ 47 w 54"/>
                <a:gd name="T17" fmla="*/ 23 h 34"/>
                <a:gd name="T18" fmla="*/ 60 w 54"/>
                <a:gd name="T19" fmla="*/ 20 h 34"/>
                <a:gd name="T20" fmla="*/ 70 w 54"/>
                <a:gd name="T21" fmla="*/ 10 h 34"/>
                <a:gd name="T22" fmla="*/ 47 w 54"/>
                <a:gd name="T23" fmla="*/ 3 h 34"/>
                <a:gd name="T24" fmla="*/ 0 w 54"/>
                <a:gd name="T25" fmla="*/ 1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34"/>
                <a:gd name="T41" fmla="*/ 54 w 5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34">
                  <a:moveTo>
                    <a:pt x="0" y="9"/>
                  </a:moveTo>
                  <a:cubicBezTo>
                    <a:pt x="8" y="7"/>
                    <a:pt x="13" y="6"/>
                    <a:pt x="20" y="1"/>
                  </a:cubicBezTo>
                  <a:cubicBezTo>
                    <a:pt x="22" y="2"/>
                    <a:pt x="26" y="1"/>
                    <a:pt x="26" y="3"/>
                  </a:cubicBezTo>
                  <a:cubicBezTo>
                    <a:pt x="26" y="5"/>
                    <a:pt x="18" y="4"/>
                    <a:pt x="20" y="5"/>
                  </a:cubicBezTo>
                  <a:cubicBezTo>
                    <a:pt x="25" y="7"/>
                    <a:pt x="31" y="6"/>
                    <a:pt x="36" y="7"/>
                  </a:cubicBezTo>
                  <a:cubicBezTo>
                    <a:pt x="42" y="9"/>
                    <a:pt x="54" y="11"/>
                    <a:pt x="42" y="15"/>
                  </a:cubicBezTo>
                  <a:cubicBezTo>
                    <a:pt x="40" y="21"/>
                    <a:pt x="36" y="34"/>
                    <a:pt x="32" y="21"/>
                  </a:cubicBezTo>
                  <a:cubicBezTo>
                    <a:pt x="40" y="18"/>
                    <a:pt x="44" y="14"/>
                    <a:pt x="34" y="11"/>
                  </a:cubicBezTo>
                  <a:cubicBezTo>
                    <a:pt x="32" y="12"/>
                    <a:pt x="26" y="14"/>
                    <a:pt x="28" y="13"/>
                  </a:cubicBezTo>
                  <a:cubicBezTo>
                    <a:pt x="30" y="12"/>
                    <a:pt x="32" y="12"/>
                    <a:pt x="34" y="11"/>
                  </a:cubicBezTo>
                  <a:cubicBezTo>
                    <a:pt x="36" y="10"/>
                    <a:pt x="38" y="8"/>
                    <a:pt x="40" y="7"/>
                  </a:cubicBezTo>
                  <a:cubicBezTo>
                    <a:pt x="36" y="6"/>
                    <a:pt x="32" y="2"/>
                    <a:pt x="28" y="1"/>
                  </a:cubicBezTo>
                  <a:cubicBezTo>
                    <a:pt x="24" y="0"/>
                    <a:pt x="8" y="9"/>
                    <a:pt x="0" y="9"/>
                  </a:cubicBezTo>
                  <a:close/>
                </a:path>
              </a:pathLst>
            </a:custGeom>
            <a:solidFill>
              <a:srgbClr val="75503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3" name="Freeform 67"/>
            <p:cNvSpPr>
              <a:spLocks/>
            </p:cNvSpPr>
            <p:nvPr/>
          </p:nvSpPr>
          <p:spPr bwMode="auto">
            <a:xfrm>
              <a:off x="3916" y="1065"/>
              <a:ext cx="184" cy="321"/>
            </a:xfrm>
            <a:custGeom>
              <a:avLst/>
              <a:gdLst>
                <a:gd name="T0" fmla="*/ 40 w 55"/>
                <a:gd name="T1" fmla="*/ 166 h 95"/>
                <a:gd name="T2" fmla="*/ 0 w 55"/>
                <a:gd name="T3" fmla="*/ 152 h 95"/>
                <a:gd name="T4" fmla="*/ 30 w 55"/>
                <a:gd name="T5" fmla="*/ 122 h 95"/>
                <a:gd name="T6" fmla="*/ 50 w 55"/>
                <a:gd name="T7" fmla="*/ 88 h 95"/>
                <a:gd name="T8" fmla="*/ 57 w 55"/>
                <a:gd name="T9" fmla="*/ 78 h 95"/>
                <a:gd name="T10" fmla="*/ 54 w 55"/>
                <a:gd name="T11" fmla="*/ 47 h 95"/>
                <a:gd name="T12" fmla="*/ 50 w 55"/>
                <a:gd name="T13" fmla="*/ 37 h 95"/>
                <a:gd name="T14" fmla="*/ 70 w 55"/>
                <a:gd name="T15" fmla="*/ 30 h 95"/>
                <a:gd name="T16" fmla="*/ 80 w 55"/>
                <a:gd name="T17" fmla="*/ 10 h 95"/>
                <a:gd name="T18" fmla="*/ 67 w 55"/>
                <a:gd name="T19" fmla="*/ 41 h 95"/>
                <a:gd name="T20" fmla="*/ 47 w 55"/>
                <a:gd name="T21" fmla="*/ 101 h 95"/>
                <a:gd name="T22" fmla="*/ 30 w 55"/>
                <a:gd name="T23" fmla="*/ 139 h 95"/>
                <a:gd name="T24" fmla="*/ 64 w 55"/>
                <a:gd name="T25" fmla="*/ 139 h 95"/>
                <a:gd name="T26" fmla="*/ 94 w 55"/>
                <a:gd name="T27" fmla="*/ 88 h 95"/>
                <a:gd name="T28" fmla="*/ 90 w 55"/>
                <a:gd name="T29" fmla="*/ 98 h 95"/>
                <a:gd name="T30" fmla="*/ 90 w 55"/>
                <a:gd name="T31" fmla="*/ 115 h 95"/>
                <a:gd name="T32" fmla="*/ 70 w 55"/>
                <a:gd name="T33" fmla="*/ 142 h 95"/>
                <a:gd name="T34" fmla="*/ 40 w 55"/>
                <a:gd name="T35" fmla="*/ 166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95"/>
                <a:gd name="T56" fmla="*/ 55 w 55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95">
                  <a:moveTo>
                    <a:pt x="22" y="88"/>
                  </a:moveTo>
                  <a:cubicBezTo>
                    <a:pt x="7" y="93"/>
                    <a:pt x="9" y="93"/>
                    <a:pt x="0" y="80"/>
                  </a:cubicBezTo>
                  <a:cubicBezTo>
                    <a:pt x="14" y="70"/>
                    <a:pt x="9" y="75"/>
                    <a:pt x="18" y="66"/>
                  </a:cubicBezTo>
                  <a:cubicBezTo>
                    <a:pt x="22" y="55"/>
                    <a:pt x="19" y="62"/>
                    <a:pt x="28" y="48"/>
                  </a:cubicBezTo>
                  <a:cubicBezTo>
                    <a:pt x="29" y="46"/>
                    <a:pt x="32" y="42"/>
                    <a:pt x="32" y="42"/>
                  </a:cubicBezTo>
                  <a:cubicBezTo>
                    <a:pt x="31" y="37"/>
                    <a:pt x="31" y="31"/>
                    <a:pt x="30" y="26"/>
                  </a:cubicBezTo>
                  <a:cubicBezTo>
                    <a:pt x="30" y="24"/>
                    <a:pt x="27" y="21"/>
                    <a:pt x="28" y="20"/>
                  </a:cubicBezTo>
                  <a:cubicBezTo>
                    <a:pt x="31" y="17"/>
                    <a:pt x="40" y="16"/>
                    <a:pt x="40" y="16"/>
                  </a:cubicBezTo>
                  <a:cubicBezTo>
                    <a:pt x="42" y="12"/>
                    <a:pt x="46" y="0"/>
                    <a:pt x="46" y="4"/>
                  </a:cubicBezTo>
                  <a:cubicBezTo>
                    <a:pt x="46" y="21"/>
                    <a:pt x="48" y="19"/>
                    <a:pt x="38" y="22"/>
                  </a:cubicBezTo>
                  <a:cubicBezTo>
                    <a:pt x="31" y="32"/>
                    <a:pt x="30" y="45"/>
                    <a:pt x="26" y="56"/>
                  </a:cubicBezTo>
                  <a:cubicBezTo>
                    <a:pt x="24" y="63"/>
                    <a:pt x="16" y="74"/>
                    <a:pt x="16" y="74"/>
                  </a:cubicBezTo>
                  <a:cubicBezTo>
                    <a:pt x="24" y="79"/>
                    <a:pt x="27" y="77"/>
                    <a:pt x="36" y="74"/>
                  </a:cubicBezTo>
                  <a:cubicBezTo>
                    <a:pt x="44" y="63"/>
                    <a:pt x="49" y="60"/>
                    <a:pt x="54" y="46"/>
                  </a:cubicBezTo>
                  <a:cubicBezTo>
                    <a:pt x="55" y="44"/>
                    <a:pt x="53" y="50"/>
                    <a:pt x="52" y="52"/>
                  </a:cubicBezTo>
                  <a:cubicBezTo>
                    <a:pt x="51" y="55"/>
                    <a:pt x="51" y="57"/>
                    <a:pt x="50" y="60"/>
                  </a:cubicBezTo>
                  <a:cubicBezTo>
                    <a:pt x="46" y="74"/>
                    <a:pt x="49" y="70"/>
                    <a:pt x="40" y="76"/>
                  </a:cubicBezTo>
                  <a:cubicBezTo>
                    <a:pt x="37" y="81"/>
                    <a:pt x="29" y="95"/>
                    <a:pt x="22" y="88"/>
                  </a:cubicBezTo>
                  <a:close/>
                </a:path>
              </a:pathLst>
            </a:custGeom>
            <a:solidFill>
              <a:srgbClr val="75503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4" name="Freeform 68"/>
            <p:cNvSpPr>
              <a:spLocks/>
            </p:cNvSpPr>
            <p:nvPr/>
          </p:nvSpPr>
          <p:spPr bwMode="auto">
            <a:xfrm>
              <a:off x="3285" y="1555"/>
              <a:ext cx="486" cy="591"/>
            </a:xfrm>
            <a:custGeom>
              <a:avLst/>
              <a:gdLst>
                <a:gd name="T0" fmla="*/ 260 w 144"/>
                <a:gd name="T1" fmla="*/ 3 h 174"/>
                <a:gd name="T2" fmla="*/ 199 w 144"/>
                <a:gd name="T3" fmla="*/ 71 h 174"/>
                <a:gd name="T4" fmla="*/ 128 w 144"/>
                <a:gd name="T5" fmla="*/ 153 h 174"/>
                <a:gd name="T6" fmla="*/ 98 w 144"/>
                <a:gd name="T7" fmla="*/ 170 h 174"/>
                <a:gd name="T8" fmla="*/ 40 w 144"/>
                <a:gd name="T9" fmla="*/ 190 h 174"/>
                <a:gd name="T10" fmla="*/ 0 w 144"/>
                <a:gd name="T11" fmla="*/ 224 h 174"/>
                <a:gd name="T12" fmla="*/ 34 w 144"/>
                <a:gd name="T13" fmla="*/ 241 h 174"/>
                <a:gd name="T14" fmla="*/ 14 w 144"/>
                <a:gd name="T15" fmla="*/ 333 h 174"/>
                <a:gd name="T16" fmla="*/ 47 w 144"/>
                <a:gd name="T17" fmla="*/ 326 h 174"/>
                <a:gd name="T18" fmla="*/ 74 w 144"/>
                <a:gd name="T19" fmla="*/ 319 h 174"/>
                <a:gd name="T20" fmla="*/ 132 w 144"/>
                <a:gd name="T21" fmla="*/ 279 h 174"/>
                <a:gd name="T22" fmla="*/ 199 w 144"/>
                <a:gd name="T23" fmla="*/ 190 h 174"/>
                <a:gd name="T24" fmla="*/ 267 w 144"/>
                <a:gd name="T25" fmla="*/ 146 h 174"/>
                <a:gd name="T26" fmla="*/ 260 w 144"/>
                <a:gd name="T27" fmla="*/ 3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"/>
                <a:gd name="T43" fmla="*/ 0 h 174"/>
                <a:gd name="T44" fmla="*/ 144 w 144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" h="174">
                  <a:moveTo>
                    <a:pt x="140" y="1"/>
                  </a:moveTo>
                  <a:cubicBezTo>
                    <a:pt x="134" y="0"/>
                    <a:pt x="120" y="24"/>
                    <a:pt x="108" y="37"/>
                  </a:cubicBezTo>
                  <a:cubicBezTo>
                    <a:pt x="102" y="46"/>
                    <a:pt x="76" y="73"/>
                    <a:pt x="68" y="79"/>
                  </a:cubicBezTo>
                  <a:cubicBezTo>
                    <a:pt x="66" y="83"/>
                    <a:pt x="60" y="93"/>
                    <a:pt x="54" y="89"/>
                  </a:cubicBezTo>
                  <a:cubicBezTo>
                    <a:pt x="47" y="96"/>
                    <a:pt x="32" y="98"/>
                    <a:pt x="22" y="99"/>
                  </a:cubicBezTo>
                  <a:cubicBezTo>
                    <a:pt x="12" y="102"/>
                    <a:pt x="9" y="109"/>
                    <a:pt x="0" y="115"/>
                  </a:cubicBezTo>
                  <a:cubicBezTo>
                    <a:pt x="6" y="121"/>
                    <a:pt x="11" y="122"/>
                    <a:pt x="18" y="127"/>
                  </a:cubicBezTo>
                  <a:cubicBezTo>
                    <a:pt x="30" y="144"/>
                    <a:pt x="18" y="158"/>
                    <a:pt x="8" y="173"/>
                  </a:cubicBezTo>
                  <a:cubicBezTo>
                    <a:pt x="8" y="174"/>
                    <a:pt x="25" y="169"/>
                    <a:pt x="26" y="169"/>
                  </a:cubicBezTo>
                  <a:cubicBezTo>
                    <a:pt x="46" y="163"/>
                    <a:pt x="15" y="171"/>
                    <a:pt x="40" y="165"/>
                  </a:cubicBezTo>
                  <a:cubicBezTo>
                    <a:pt x="48" y="160"/>
                    <a:pt x="59" y="156"/>
                    <a:pt x="70" y="145"/>
                  </a:cubicBezTo>
                  <a:cubicBezTo>
                    <a:pt x="82" y="125"/>
                    <a:pt x="80" y="115"/>
                    <a:pt x="108" y="99"/>
                  </a:cubicBezTo>
                  <a:cubicBezTo>
                    <a:pt x="120" y="87"/>
                    <a:pt x="138" y="84"/>
                    <a:pt x="144" y="75"/>
                  </a:cubicBezTo>
                  <a:cubicBezTo>
                    <a:pt x="140" y="51"/>
                    <a:pt x="142" y="25"/>
                    <a:pt x="140" y="1"/>
                  </a:cubicBezTo>
                  <a:close/>
                </a:path>
              </a:pathLst>
            </a:custGeom>
            <a:solidFill>
              <a:srgbClr val="93654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5" name="Freeform 69"/>
            <p:cNvSpPr>
              <a:spLocks/>
            </p:cNvSpPr>
            <p:nvPr/>
          </p:nvSpPr>
          <p:spPr bwMode="auto">
            <a:xfrm>
              <a:off x="3061" y="1817"/>
              <a:ext cx="1023" cy="608"/>
            </a:xfrm>
            <a:custGeom>
              <a:avLst/>
              <a:gdLst>
                <a:gd name="T0" fmla="*/ 464 w 302"/>
                <a:gd name="T1" fmla="*/ 0 h 180"/>
                <a:gd name="T2" fmla="*/ 390 w 302"/>
                <a:gd name="T3" fmla="*/ 98 h 180"/>
                <a:gd name="T4" fmla="*/ 346 w 302"/>
                <a:gd name="T5" fmla="*/ 135 h 180"/>
                <a:gd name="T6" fmla="*/ 183 w 302"/>
                <a:gd name="T7" fmla="*/ 196 h 180"/>
                <a:gd name="T8" fmla="*/ 95 w 302"/>
                <a:gd name="T9" fmla="*/ 196 h 180"/>
                <a:gd name="T10" fmla="*/ 47 w 302"/>
                <a:gd name="T11" fmla="*/ 209 h 180"/>
                <a:gd name="T12" fmla="*/ 0 w 302"/>
                <a:gd name="T13" fmla="*/ 223 h 180"/>
                <a:gd name="T14" fmla="*/ 7 w 302"/>
                <a:gd name="T15" fmla="*/ 233 h 180"/>
                <a:gd name="T16" fmla="*/ 27 w 302"/>
                <a:gd name="T17" fmla="*/ 240 h 180"/>
                <a:gd name="T18" fmla="*/ 61 w 302"/>
                <a:gd name="T19" fmla="*/ 240 h 180"/>
                <a:gd name="T20" fmla="*/ 75 w 302"/>
                <a:gd name="T21" fmla="*/ 233 h 180"/>
                <a:gd name="T22" fmla="*/ 54 w 302"/>
                <a:gd name="T23" fmla="*/ 263 h 180"/>
                <a:gd name="T24" fmla="*/ 47 w 302"/>
                <a:gd name="T25" fmla="*/ 297 h 180"/>
                <a:gd name="T26" fmla="*/ 47 w 302"/>
                <a:gd name="T27" fmla="*/ 334 h 180"/>
                <a:gd name="T28" fmla="*/ 85 w 302"/>
                <a:gd name="T29" fmla="*/ 324 h 180"/>
                <a:gd name="T30" fmla="*/ 139 w 302"/>
                <a:gd name="T31" fmla="*/ 314 h 180"/>
                <a:gd name="T32" fmla="*/ 166 w 302"/>
                <a:gd name="T33" fmla="*/ 294 h 180"/>
                <a:gd name="T34" fmla="*/ 183 w 302"/>
                <a:gd name="T35" fmla="*/ 263 h 180"/>
                <a:gd name="T36" fmla="*/ 451 w 302"/>
                <a:gd name="T37" fmla="*/ 206 h 180"/>
                <a:gd name="T38" fmla="*/ 488 w 302"/>
                <a:gd name="T39" fmla="*/ 155 h 180"/>
                <a:gd name="T40" fmla="*/ 572 w 302"/>
                <a:gd name="T41" fmla="*/ 64 h 180"/>
                <a:gd name="T42" fmla="*/ 464 w 302"/>
                <a:gd name="T43" fmla="*/ 0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80"/>
                <a:gd name="T68" fmla="*/ 302 w 302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80">
                  <a:moveTo>
                    <a:pt x="246" y="0"/>
                  </a:moveTo>
                  <a:cubicBezTo>
                    <a:pt x="244" y="3"/>
                    <a:pt x="219" y="45"/>
                    <a:pt x="206" y="54"/>
                  </a:cubicBezTo>
                  <a:cubicBezTo>
                    <a:pt x="200" y="63"/>
                    <a:pt x="186" y="66"/>
                    <a:pt x="182" y="74"/>
                  </a:cubicBezTo>
                  <a:cubicBezTo>
                    <a:pt x="152" y="85"/>
                    <a:pt x="125" y="96"/>
                    <a:pt x="96" y="106"/>
                  </a:cubicBezTo>
                  <a:cubicBezTo>
                    <a:pt x="61" y="104"/>
                    <a:pt x="76" y="104"/>
                    <a:pt x="50" y="104"/>
                  </a:cubicBezTo>
                  <a:cubicBezTo>
                    <a:pt x="41" y="107"/>
                    <a:pt x="33" y="111"/>
                    <a:pt x="24" y="114"/>
                  </a:cubicBezTo>
                  <a:cubicBezTo>
                    <a:pt x="16" y="117"/>
                    <a:pt x="0" y="120"/>
                    <a:pt x="0" y="120"/>
                  </a:cubicBezTo>
                  <a:cubicBezTo>
                    <a:pt x="1" y="122"/>
                    <a:pt x="0" y="125"/>
                    <a:pt x="2" y="126"/>
                  </a:cubicBezTo>
                  <a:cubicBezTo>
                    <a:pt x="5" y="128"/>
                    <a:pt x="14" y="130"/>
                    <a:pt x="14" y="130"/>
                  </a:cubicBezTo>
                  <a:cubicBezTo>
                    <a:pt x="20" y="129"/>
                    <a:pt x="26" y="129"/>
                    <a:pt x="32" y="128"/>
                  </a:cubicBezTo>
                  <a:cubicBezTo>
                    <a:pt x="35" y="128"/>
                    <a:pt x="39" y="123"/>
                    <a:pt x="40" y="126"/>
                  </a:cubicBezTo>
                  <a:cubicBezTo>
                    <a:pt x="44" y="135"/>
                    <a:pt x="35" y="139"/>
                    <a:pt x="30" y="142"/>
                  </a:cubicBezTo>
                  <a:cubicBezTo>
                    <a:pt x="28" y="148"/>
                    <a:pt x="24" y="160"/>
                    <a:pt x="24" y="160"/>
                  </a:cubicBezTo>
                  <a:cubicBezTo>
                    <a:pt x="25" y="167"/>
                    <a:pt x="22" y="175"/>
                    <a:pt x="26" y="180"/>
                  </a:cubicBezTo>
                  <a:cubicBezTo>
                    <a:pt x="26" y="180"/>
                    <a:pt x="41" y="175"/>
                    <a:pt x="44" y="174"/>
                  </a:cubicBezTo>
                  <a:cubicBezTo>
                    <a:pt x="58" y="169"/>
                    <a:pt x="48" y="172"/>
                    <a:pt x="74" y="170"/>
                  </a:cubicBezTo>
                  <a:cubicBezTo>
                    <a:pt x="82" y="167"/>
                    <a:pt x="81" y="163"/>
                    <a:pt x="88" y="158"/>
                  </a:cubicBezTo>
                  <a:cubicBezTo>
                    <a:pt x="91" y="153"/>
                    <a:pt x="102" y="138"/>
                    <a:pt x="98" y="142"/>
                  </a:cubicBezTo>
                  <a:cubicBezTo>
                    <a:pt x="144" y="132"/>
                    <a:pt x="193" y="125"/>
                    <a:pt x="238" y="110"/>
                  </a:cubicBezTo>
                  <a:cubicBezTo>
                    <a:pt x="250" y="96"/>
                    <a:pt x="250" y="94"/>
                    <a:pt x="258" y="84"/>
                  </a:cubicBezTo>
                  <a:cubicBezTo>
                    <a:pt x="268" y="71"/>
                    <a:pt x="292" y="50"/>
                    <a:pt x="302" y="34"/>
                  </a:cubicBezTo>
                  <a:cubicBezTo>
                    <a:pt x="294" y="25"/>
                    <a:pt x="268" y="24"/>
                    <a:pt x="246" y="0"/>
                  </a:cubicBezTo>
                  <a:close/>
                </a:path>
              </a:pathLst>
            </a:custGeom>
            <a:solidFill>
              <a:srgbClr val="93654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6" name="Freeform 70"/>
            <p:cNvSpPr>
              <a:spLocks/>
            </p:cNvSpPr>
            <p:nvPr/>
          </p:nvSpPr>
          <p:spPr bwMode="auto">
            <a:xfrm>
              <a:off x="3861" y="1132"/>
              <a:ext cx="282" cy="536"/>
            </a:xfrm>
            <a:custGeom>
              <a:avLst/>
              <a:gdLst>
                <a:gd name="T0" fmla="*/ 124 w 84"/>
                <a:gd name="T1" fmla="*/ 0 h 158"/>
                <a:gd name="T2" fmla="*/ 151 w 84"/>
                <a:gd name="T3" fmla="*/ 24 h 158"/>
                <a:gd name="T4" fmla="*/ 121 w 84"/>
                <a:gd name="T5" fmla="*/ 105 h 158"/>
                <a:gd name="T6" fmla="*/ 60 w 84"/>
                <a:gd name="T7" fmla="*/ 166 h 158"/>
                <a:gd name="T8" fmla="*/ 27 w 84"/>
                <a:gd name="T9" fmla="*/ 244 h 158"/>
                <a:gd name="T10" fmla="*/ 13 w 84"/>
                <a:gd name="T11" fmla="*/ 278 h 158"/>
                <a:gd name="T12" fmla="*/ 10 w 84"/>
                <a:gd name="T13" fmla="*/ 302 h 158"/>
                <a:gd name="T14" fmla="*/ 10 w 84"/>
                <a:gd name="T15" fmla="*/ 292 h 158"/>
                <a:gd name="T16" fmla="*/ 7 w 84"/>
                <a:gd name="T17" fmla="*/ 173 h 158"/>
                <a:gd name="T18" fmla="*/ 10 w 84"/>
                <a:gd name="T19" fmla="*/ 122 h 158"/>
                <a:gd name="T20" fmla="*/ 30 w 84"/>
                <a:gd name="T21" fmla="*/ 122 h 158"/>
                <a:gd name="T22" fmla="*/ 87 w 84"/>
                <a:gd name="T23" fmla="*/ 115 h 158"/>
                <a:gd name="T24" fmla="*/ 111 w 84"/>
                <a:gd name="T25" fmla="*/ 98 h 158"/>
                <a:gd name="T26" fmla="*/ 131 w 84"/>
                <a:gd name="T27" fmla="*/ 41 h 158"/>
                <a:gd name="T28" fmla="*/ 124 w 84"/>
                <a:gd name="T29" fmla="*/ 0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58"/>
                <a:gd name="T47" fmla="*/ 84 w 84"/>
                <a:gd name="T48" fmla="*/ 158 h 1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58">
                  <a:moveTo>
                    <a:pt x="68" y="0"/>
                  </a:moveTo>
                  <a:cubicBezTo>
                    <a:pt x="76" y="3"/>
                    <a:pt x="79" y="5"/>
                    <a:pt x="84" y="12"/>
                  </a:cubicBezTo>
                  <a:cubicBezTo>
                    <a:pt x="82" y="31"/>
                    <a:pt x="82" y="45"/>
                    <a:pt x="66" y="56"/>
                  </a:cubicBezTo>
                  <a:cubicBezTo>
                    <a:pt x="61" y="64"/>
                    <a:pt x="43" y="80"/>
                    <a:pt x="34" y="86"/>
                  </a:cubicBezTo>
                  <a:cubicBezTo>
                    <a:pt x="29" y="101"/>
                    <a:pt x="20" y="114"/>
                    <a:pt x="14" y="128"/>
                  </a:cubicBezTo>
                  <a:cubicBezTo>
                    <a:pt x="11" y="134"/>
                    <a:pt x="10" y="140"/>
                    <a:pt x="8" y="146"/>
                  </a:cubicBezTo>
                  <a:lnTo>
                    <a:pt x="4" y="158"/>
                  </a:lnTo>
                  <a:cubicBezTo>
                    <a:pt x="4" y="158"/>
                    <a:pt x="6" y="152"/>
                    <a:pt x="6" y="152"/>
                  </a:cubicBezTo>
                  <a:cubicBezTo>
                    <a:pt x="5" y="131"/>
                    <a:pt x="2" y="111"/>
                    <a:pt x="2" y="90"/>
                  </a:cubicBezTo>
                  <a:cubicBezTo>
                    <a:pt x="2" y="82"/>
                    <a:pt x="0" y="71"/>
                    <a:pt x="6" y="66"/>
                  </a:cubicBezTo>
                  <a:cubicBezTo>
                    <a:pt x="9" y="63"/>
                    <a:pt x="18" y="62"/>
                    <a:pt x="18" y="62"/>
                  </a:cubicBezTo>
                  <a:cubicBezTo>
                    <a:pt x="25" y="73"/>
                    <a:pt x="37" y="64"/>
                    <a:pt x="48" y="60"/>
                  </a:cubicBezTo>
                  <a:cubicBezTo>
                    <a:pt x="53" y="58"/>
                    <a:pt x="60" y="52"/>
                    <a:pt x="60" y="52"/>
                  </a:cubicBezTo>
                  <a:cubicBezTo>
                    <a:pt x="65" y="44"/>
                    <a:pt x="71" y="32"/>
                    <a:pt x="74" y="22"/>
                  </a:cubicBezTo>
                  <a:cubicBezTo>
                    <a:pt x="72" y="4"/>
                    <a:pt x="75" y="10"/>
                    <a:pt x="68" y="0"/>
                  </a:cubicBezTo>
                  <a:close/>
                </a:path>
              </a:pathLst>
            </a:custGeom>
            <a:solidFill>
              <a:srgbClr val="6EBC9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7" name="Freeform 71"/>
            <p:cNvSpPr>
              <a:spLocks/>
            </p:cNvSpPr>
            <p:nvPr/>
          </p:nvSpPr>
          <p:spPr bwMode="auto">
            <a:xfrm>
              <a:off x="3794" y="1347"/>
              <a:ext cx="98" cy="294"/>
            </a:xfrm>
            <a:custGeom>
              <a:avLst/>
              <a:gdLst>
                <a:gd name="T0" fmla="*/ 49 w 30"/>
                <a:gd name="T1" fmla="*/ 0 h 86"/>
                <a:gd name="T2" fmla="*/ 36 w 30"/>
                <a:gd name="T3" fmla="*/ 82 h 86"/>
                <a:gd name="T4" fmla="*/ 49 w 30"/>
                <a:gd name="T5" fmla="*/ 130 h 86"/>
                <a:gd name="T6" fmla="*/ 23 w 30"/>
                <a:gd name="T7" fmla="*/ 171 h 86"/>
                <a:gd name="T8" fmla="*/ 0 w 30"/>
                <a:gd name="T9" fmla="*/ 144 h 86"/>
                <a:gd name="T10" fmla="*/ 26 w 30"/>
                <a:gd name="T11" fmla="*/ 92 h 86"/>
                <a:gd name="T12" fmla="*/ 29 w 30"/>
                <a:gd name="T13" fmla="*/ 34 h 86"/>
                <a:gd name="T14" fmla="*/ 49 w 30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86"/>
                <a:gd name="T26" fmla="*/ 30 w 3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86">
                  <a:moveTo>
                    <a:pt x="30" y="0"/>
                  </a:moveTo>
                  <a:cubicBezTo>
                    <a:pt x="25" y="14"/>
                    <a:pt x="24" y="28"/>
                    <a:pt x="22" y="42"/>
                  </a:cubicBezTo>
                  <a:cubicBezTo>
                    <a:pt x="24" y="51"/>
                    <a:pt x="27" y="56"/>
                    <a:pt x="30" y="64"/>
                  </a:cubicBezTo>
                  <a:cubicBezTo>
                    <a:pt x="28" y="78"/>
                    <a:pt x="20" y="82"/>
                    <a:pt x="14" y="86"/>
                  </a:cubicBezTo>
                  <a:cubicBezTo>
                    <a:pt x="4" y="84"/>
                    <a:pt x="3" y="81"/>
                    <a:pt x="0" y="72"/>
                  </a:cubicBezTo>
                  <a:cubicBezTo>
                    <a:pt x="2" y="57"/>
                    <a:pt x="1" y="51"/>
                    <a:pt x="16" y="46"/>
                  </a:cubicBezTo>
                  <a:cubicBezTo>
                    <a:pt x="14" y="36"/>
                    <a:pt x="14" y="30"/>
                    <a:pt x="18" y="18"/>
                  </a:cubicBezTo>
                  <a:cubicBezTo>
                    <a:pt x="21" y="8"/>
                    <a:pt x="1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8" name="Freeform 72"/>
            <p:cNvSpPr>
              <a:spLocks/>
            </p:cNvSpPr>
            <p:nvPr/>
          </p:nvSpPr>
          <p:spPr bwMode="auto">
            <a:xfrm>
              <a:off x="3794" y="1523"/>
              <a:ext cx="87" cy="91"/>
            </a:xfrm>
            <a:custGeom>
              <a:avLst/>
              <a:gdLst>
                <a:gd name="T0" fmla="*/ 20 w 26"/>
                <a:gd name="T1" fmla="*/ 7 h 26"/>
                <a:gd name="T2" fmla="*/ 20 w 26"/>
                <a:gd name="T3" fmla="*/ 56 h 26"/>
                <a:gd name="T4" fmla="*/ 20 w 26"/>
                <a:gd name="T5" fmla="*/ 7 h 26"/>
                <a:gd name="T6" fmla="*/ 0 60000 65536"/>
                <a:gd name="T7" fmla="*/ 0 60000 65536"/>
                <a:gd name="T8" fmla="*/ 0 60000 65536"/>
                <a:gd name="T9" fmla="*/ 0 w 26"/>
                <a:gd name="T10" fmla="*/ 0 h 26"/>
                <a:gd name="T11" fmla="*/ 26 w 2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6">
                  <a:moveTo>
                    <a:pt x="12" y="2"/>
                  </a:moveTo>
                  <a:cubicBezTo>
                    <a:pt x="1" y="6"/>
                    <a:pt x="0" y="22"/>
                    <a:pt x="12" y="26"/>
                  </a:cubicBezTo>
                  <a:cubicBezTo>
                    <a:pt x="26" y="24"/>
                    <a:pt x="22" y="0"/>
                    <a:pt x="12" y="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59" name="Freeform 73"/>
            <p:cNvSpPr>
              <a:spLocks/>
            </p:cNvSpPr>
            <p:nvPr/>
          </p:nvSpPr>
          <p:spPr bwMode="auto">
            <a:xfrm>
              <a:off x="3892" y="1096"/>
              <a:ext cx="267" cy="545"/>
            </a:xfrm>
            <a:custGeom>
              <a:avLst/>
              <a:gdLst>
                <a:gd name="T0" fmla="*/ 113 w 78"/>
                <a:gd name="T1" fmla="*/ 0 h 160"/>
                <a:gd name="T2" fmla="*/ 137 w 78"/>
                <a:gd name="T3" fmla="*/ 27 h 160"/>
                <a:gd name="T4" fmla="*/ 99 w 78"/>
                <a:gd name="T5" fmla="*/ 102 h 160"/>
                <a:gd name="T6" fmla="*/ 0 w 78"/>
                <a:gd name="T7" fmla="*/ 283 h 160"/>
                <a:gd name="T8" fmla="*/ 7 w 78"/>
                <a:gd name="T9" fmla="*/ 303 h 160"/>
                <a:gd name="T10" fmla="*/ 10 w 78"/>
                <a:gd name="T11" fmla="*/ 283 h 160"/>
                <a:gd name="T12" fmla="*/ 27 w 78"/>
                <a:gd name="T13" fmla="*/ 245 h 160"/>
                <a:gd name="T14" fmla="*/ 31 w 78"/>
                <a:gd name="T15" fmla="*/ 296 h 160"/>
                <a:gd name="T16" fmla="*/ 48 w 78"/>
                <a:gd name="T17" fmla="*/ 262 h 160"/>
                <a:gd name="T18" fmla="*/ 38 w 78"/>
                <a:gd name="T19" fmla="*/ 215 h 160"/>
                <a:gd name="T20" fmla="*/ 151 w 78"/>
                <a:gd name="T21" fmla="*/ 75 h 160"/>
                <a:gd name="T22" fmla="*/ 151 w 78"/>
                <a:gd name="T23" fmla="*/ 51 h 160"/>
                <a:gd name="T24" fmla="*/ 113 w 78"/>
                <a:gd name="T25" fmla="*/ 0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0"/>
                <a:gd name="T41" fmla="*/ 78 w 78"/>
                <a:gd name="T42" fmla="*/ 160 h 1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0">
                  <a:moveTo>
                    <a:pt x="58" y="0"/>
                  </a:moveTo>
                  <a:cubicBezTo>
                    <a:pt x="63" y="7"/>
                    <a:pt x="67" y="6"/>
                    <a:pt x="70" y="14"/>
                  </a:cubicBezTo>
                  <a:cubicBezTo>
                    <a:pt x="67" y="29"/>
                    <a:pt x="64" y="43"/>
                    <a:pt x="50" y="52"/>
                  </a:cubicBezTo>
                  <a:cubicBezTo>
                    <a:pt x="31" y="81"/>
                    <a:pt x="6" y="110"/>
                    <a:pt x="0" y="146"/>
                  </a:cubicBezTo>
                  <a:cubicBezTo>
                    <a:pt x="1" y="150"/>
                    <a:pt x="0" y="155"/>
                    <a:pt x="2" y="158"/>
                  </a:cubicBezTo>
                  <a:cubicBezTo>
                    <a:pt x="4" y="160"/>
                    <a:pt x="3" y="156"/>
                    <a:pt x="6" y="144"/>
                  </a:cubicBezTo>
                  <a:cubicBezTo>
                    <a:pt x="10" y="131"/>
                    <a:pt x="8" y="135"/>
                    <a:pt x="14" y="126"/>
                  </a:cubicBezTo>
                  <a:cubicBezTo>
                    <a:pt x="21" y="136"/>
                    <a:pt x="20" y="141"/>
                    <a:pt x="16" y="152"/>
                  </a:cubicBezTo>
                  <a:cubicBezTo>
                    <a:pt x="28" y="156"/>
                    <a:pt x="22" y="156"/>
                    <a:pt x="24" y="136"/>
                  </a:cubicBezTo>
                  <a:cubicBezTo>
                    <a:pt x="27" y="110"/>
                    <a:pt x="22" y="116"/>
                    <a:pt x="20" y="112"/>
                  </a:cubicBezTo>
                  <a:cubicBezTo>
                    <a:pt x="28" y="96"/>
                    <a:pt x="64" y="52"/>
                    <a:pt x="74" y="38"/>
                  </a:cubicBezTo>
                  <a:cubicBezTo>
                    <a:pt x="76" y="34"/>
                    <a:pt x="78" y="26"/>
                    <a:pt x="78" y="26"/>
                  </a:cubicBezTo>
                  <a:cubicBezTo>
                    <a:pt x="75" y="8"/>
                    <a:pt x="71" y="1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0" name="Freeform 74"/>
            <p:cNvSpPr>
              <a:spLocks/>
            </p:cNvSpPr>
            <p:nvPr/>
          </p:nvSpPr>
          <p:spPr bwMode="auto">
            <a:xfrm>
              <a:off x="3861" y="1363"/>
              <a:ext cx="482" cy="650"/>
            </a:xfrm>
            <a:custGeom>
              <a:avLst/>
              <a:gdLst>
                <a:gd name="T0" fmla="*/ 260 w 143"/>
                <a:gd name="T1" fmla="*/ 129 h 192"/>
                <a:gd name="T2" fmla="*/ 253 w 143"/>
                <a:gd name="T3" fmla="*/ 152 h 192"/>
                <a:gd name="T4" fmla="*/ 246 w 143"/>
                <a:gd name="T5" fmla="*/ 163 h 192"/>
                <a:gd name="T6" fmla="*/ 206 w 143"/>
                <a:gd name="T7" fmla="*/ 328 h 192"/>
                <a:gd name="T8" fmla="*/ 64 w 143"/>
                <a:gd name="T9" fmla="*/ 298 h 192"/>
                <a:gd name="T10" fmla="*/ 10 w 143"/>
                <a:gd name="T11" fmla="*/ 271 h 192"/>
                <a:gd name="T12" fmla="*/ 10 w 143"/>
                <a:gd name="T13" fmla="*/ 261 h 192"/>
                <a:gd name="T14" fmla="*/ 47 w 143"/>
                <a:gd name="T15" fmla="*/ 122 h 192"/>
                <a:gd name="T16" fmla="*/ 54 w 143"/>
                <a:gd name="T17" fmla="*/ 146 h 192"/>
                <a:gd name="T18" fmla="*/ 115 w 143"/>
                <a:gd name="T19" fmla="*/ 24 h 192"/>
                <a:gd name="T20" fmla="*/ 145 w 143"/>
                <a:gd name="T21" fmla="*/ 7 h 192"/>
                <a:gd name="T22" fmla="*/ 155 w 143"/>
                <a:gd name="T23" fmla="*/ 0 h 192"/>
                <a:gd name="T24" fmla="*/ 169 w 143"/>
                <a:gd name="T25" fmla="*/ 7 h 192"/>
                <a:gd name="T26" fmla="*/ 138 w 143"/>
                <a:gd name="T27" fmla="*/ 10 h 192"/>
                <a:gd name="T28" fmla="*/ 64 w 143"/>
                <a:gd name="T29" fmla="*/ 142 h 192"/>
                <a:gd name="T30" fmla="*/ 40 w 143"/>
                <a:gd name="T31" fmla="*/ 223 h 192"/>
                <a:gd name="T32" fmla="*/ 44 w 143"/>
                <a:gd name="T33" fmla="*/ 203 h 192"/>
                <a:gd name="T34" fmla="*/ 27 w 143"/>
                <a:gd name="T35" fmla="*/ 237 h 192"/>
                <a:gd name="T36" fmla="*/ 27 w 143"/>
                <a:gd name="T37" fmla="*/ 251 h 192"/>
                <a:gd name="T38" fmla="*/ 84 w 143"/>
                <a:gd name="T39" fmla="*/ 298 h 192"/>
                <a:gd name="T40" fmla="*/ 145 w 143"/>
                <a:gd name="T41" fmla="*/ 328 h 192"/>
                <a:gd name="T42" fmla="*/ 155 w 143"/>
                <a:gd name="T43" fmla="*/ 328 h 192"/>
                <a:gd name="T44" fmla="*/ 195 w 143"/>
                <a:gd name="T45" fmla="*/ 315 h 192"/>
                <a:gd name="T46" fmla="*/ 222 w 143"/>
                <a:gd name="T47" fmla="*/ 257 h 192"/>
                <a:gd name="T48" fmla="*/ 229 w 143"/>
                <a:gd name="T49" fmla="*/ 217 h 192"/>
                <a:gd name="T50" fmla="*/ 222 w 143"/>
                <a:gd name="T51" fmla="*/ 176 h 192"/>
                <a:gd name="T52" fmla="*/ 239 w 143"/>
                <a:gd name="T53" fmla="*/ 183 h 192"/>
                <a:gd name="T54" fmla="*/ 256 w 143"/>
                <a:gd name="T55" fmla="*/ 139 h 192"/>
                <a:gd name="T56" fmla="*/ 260 w 143"/>
                <a:gd name="T57" fmla="*/ 115 h 192"/>
                <a:gd name="T58" fmla="*/ 260 w 143"/>
                <a:gd name="T59" fmla="*/ 135 h 192"/>
                <a:gd name="T60" fmla="*/ 256 w 143"/>
                <a:gd name="T61" fmla="*/ 142 h 192"/>
                <a:gd name="T62" fmla="*/ 256 w 143"/>
                <a:gd name="T63" fmla="*/ 152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"/>
                <a:gd name="T97" fmla="*/ 0 h 192"/>
                <a:gd name="T98" fmla="*/ 143 w 143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" h="192">
                  <a:moveTo>
                    <a:pt x="140" y="68"/>
                  </a:moveTo>
                  <a:cubicBezTo>
                    <a:pt x="139" y="72"/>
                    <a:pt x="137" y="76"/>
                    <a:pt x="136" y="80"/>
                  </a:cubicBezTo>
                  <a:cubicBezTo>
                    <a:pt x="135" y="82"/>
                    <a:pt x="134" y="86"/>
                    <a:pt x="134" y="86"/>
                  </a:cubicBezTo>
                  <a:cubicBezTo>
                    <a:pt x="127" y="113"/>
                    <a:pt x="124" y="150"/>
                    <a:pt x="110" y="172"/>
                  </a:cubicBezTo>
                  <a:cubicBezTo>
                    <a:pt x="102" y="192"/>
                    <a:pt x="56" y="168"/>
                    <a:pt x="34" y="158"/>
                  </a:cubicBezTo>
                  <a:cubicBezTo>
                    <a:pt x="24" y="154"/>
                    <a:pt x="4" y="144"/>
                    <a:pt x="4" y="144"/>
                  </a:cubicBezTo>
                  <a:cubicBezTo>
                    <a:pt x="2" y="137"/>
                    <a:pt x="0" y="138"/>
                    <a:pt x="4" y="138"/>
                  </a:cubicBezTo>
                  <a:cubicBezTo>
                    <a:pt x="34" y="67"/>
                    <a:pt x="20" y="106"/>
                    <a:pt x="26" y="66"/>
                  </a:cubicBezTo>
                  <a:cubicBezTo>
                    <a:pt x="27" y="70"/>
                    <a:pt x="29" y="82"/>
                    <a:pt x="30" y="78"/>
                  </a:cubicBezTo>
                  <a:cubicBezTo>
                    <a:pt x="36" y="61"/>
                    <a:pt x="43" y="18"/>
                    <a:pt x="62" y="12"/>
                  </a:cubicBezTo>
                  <a:cubicBezTo>
                    <a:pt x="68" y="2"/>
                    <a:pt x="64" y="7"/>
                    <a:pt x="78" y="2"/>
                  </a:cubicBezTo>
                  <a:cubicBezTo>
                    <a:pt x="80" y="1"/>
                    <a:pt x="84" y="0"/>
                    <a:pt x="84" y="0"/>
                  </a:cubicBezTo>
                  <a:cubicBezTo>
                    <a:pt x="87" y="1"/>
                    <a:pt x="94" y="0"/>
                    <a:pt x="92" y="2"/>
                  </a:cubicBezTo>
                  <a:cubicBezTo>
                    <a:pt x="88" y="5"/>
                    <a:pt x="76" y="6"/>
                    <a:pt x="76" y="6"/>
                  </a:cubicBezTo>
                  <a:cubicBezTo>
                    <a:pt x="52" y="22"/>
                    <a:pt x="43" y="48"/>
                    <a:pt x="34" y="74"/>
                  </a:cubicBezTo>
                  <a:cubicBezTo>
                    <a:pt x="29" y="88"/>
                    <a:pt x="27" y="104"/>
                    <a:pt x="22" y="118"/>
                  </a:cubicBezTo>
                  <a:cubicBezTo>
                    <a:pt x="21" y="121"/>
                    <a:pt x="23" y="111"/>
                    <a:pt x="24" y="108"/>
                  </a:cubicBezTo>
                  <a:cubicBezTo>
                    <a:pt x="19" y="93"/>
                    <a:pt x="16" y="120"/>
                    <a:pt x="14" y="126"/>
                  </a:cubicBezTo>
                  <a:cubicBezTo>
                    <a:pt x="13" y="130"/>
                    <a:pt x="14" y="134"/>
                    <a:pt x="14" y="134"/>
                  </a:cubicBezTo>
                  <a:cubicBezTo>
                    <a:pt x="28" y="148"/>
                    <a:pt x="20" y="146"/>
                    <a:pt x="46" y="158"/>
                  </a:cubicBezTo>
                  <a:cubicBezTo>
                    <a:pt x="67" y="164"/>
                    <a:pt x="49" y="162"/>
                    <a:pt x="78" y="172"/>
                  </a:cubicBezTo>
                  <a:cubicBezTo>
                    <a:pt x="80" y="173"/>
                    <a:pt x="84" y="174"/>
                    <a:pt x="84" y="174"/>
                  </a:cubicBezTo>
                  <a:cubicBezTo>
                    <a:pt x="91" y="173"/>
                    <a:pt x="106" y="168"/>
                    <a:pt x="106" y="168"/>
                  </a:cubicBezTo>
                  <a:cubicBezTo>
                    <a:pt x="114" y="156"/>
                    <a:pt x="119" y="150"/>
                    <a:pt x="122" y="136"/>
                  </a:cubicBezTo>
                  <a:cubicBezTo>
                    <a:pt x="123" y="129"/>
                    <a:pt x="124" y="121"/>
                    <a:pt x="124" y="114"/>
                  </a:cubicBezTo>
                  <a:cubicBezTo>
                    <a:pt x="124" y="107"/>
                    <a:pt x="123" y="99"/>
                    <a:pt x="122" y="92"/>
                  </a:cubicBezTo>
                  <a:cubicBezTo>
                    <a:pt x="117" y="65"/>
                    <a:pt x="125" y="89"/>
                    <a:pt x="128" y="98"/>
                  </a:cubicBezTo>
                  <a:cubicBezTo>
                    <a:pt x="130" y="88"/>
                    <a:pt x="127" y="76"/>
                    <a:pt x="138" y="72"/>
                  </a:cubicBezTo>
                  <a:cubicBezTo>
                    <a:pt x="139" y="68"/>
                    <a:pt x="143" y="56"/>
                    <a:pt x="142" y="60"/>
                  </a:cubicBezTo>
                  <a:cubicBezTo>
                    <a:pt x="141" y="63"/>
                    <a:pt x="141" y="67"/>
                    <a:pt x="140" y="70"/>
                  </a:cubicBezTo>
                  <a:cubicBezTo>
                    <a:pt x="139" y="72"/>
                    <a:pt x="138" y="74"/>
                    <a:pt x="138" y="76"/>
                  </a:cubicBezTo>
                  <a:cubicBezTo>
                    <a:pt x="138" y="77"/>
                    <a:pt x="138" y="79"/>
                    <a:pt x="138" y="80"/>
                  </a:cubicBezTo>
                </a:path>
              </a:pathLst>
            </a:custGeom>
            <a:solidFill>
              <a:srgbClr val="DADFB9"/>
            </a:solidFill>
            <a:ln w="12700">
              <a:noFill/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1" name="Freeform 75"/>
            <p:cNvSpPr>
              <a:spLocks/>
            </p:cNvSpPr>
            <p:nvPr/>
          </p:nvSpPr>
          <p:spPr bwMode="auto">
            <a:xfrm>
              <a:off x="3861" y="1598"/>
              <a:ext cx="55" cy="200"/>
            </a:xfrm>
            <a:custGeom>
              <a:avLst/>
              <a:gdLst>
                <a:gd name="T0" fmla="*/ 21 w 16"/>
                <a:gd name="T1" fmla="*/ 14 h 59"/>
                <a:gd name="T2" fmla="*/ 14 w 16"/>
                <a:gd name="T3" fmla="*/ 98 h 59"/>
                <a:gd name="T4" fmla="*/ 24 w 16"/>
                <a:gd name="T5" fmla="*/ 95 h 59"/>
                <a:gd name="T6" fmla="*/ 31 w 16"/>
                <a:gd name="T7" fmla="*/ 14 h 59"/>
                <a:gd name="T8" fmla="*/ 21 w 16"/>
                <a:gd name="T9" fmla="*/ 1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59"/>
                <a:gd name="T17" fmla="*/ 16 w 16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59">
                  <a:moveTo>
                    <a:pt x="10" y="8"/>
                  </a:moveTo>
                  <a:cubicBezTo>
                    <a:pt x="4" y="16"/>
                    <a:pt x="10" y="42"/>
                    <a:pt x="8" y="52"/>
                  </a:cubicBezTo>
                  <a:cubicBezTo>
                    <a:pt x="9" y="59"/>
                    <a:pt x="8" y="45"/>
                    <a:pt x="12" y="50"/>
                  </a:cubicBezTo>
                  <a:cubicBezTo>
                    <a:pt x="15" y="53"/>
                    <a:pt x="16" y="8"/>
                    <a:pt x="16" y="8"/>
                  </a:cubicBezTo>
                  <a:cubicBezTo>
                    <a:pt x="14" y="0"/>
                    <a:pt x="0" y="8"/>
                    <a:pt x="10" y="8"/>
                  </a:cubicBezTo>
                  <a:close/>
                </a:path>
              </a:pathLst>
            </a:custGeom>
            <a:solidFill>
              <a:srgbClr val="B2B2B2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2" name="Freeform 76"/>
            <p:cNvSpPr>
              <a:spLocks/>
            </p:cNvSpPr>
            <p:nvPr/>
          </p:nvSpPr>
          <p:spPr bwMode="auto">
            <a:xfrm>
              <a:off x="3998" y="1210"/>
              <a:ext cx="310" cy="572"/>
            </a:xfrm>
            <a:custGeom>
              <a:avLst/>
              <a:gdLst>
                <a:gd name="T0" fmla="*/ 89 w 91"/>
                <a:gd name="T1" fmla="*/ 24 h 169"/>
                <a:gd name="T2" fmla="*/ 68 w 91"/>
                <a:gd name="T3" fmla="*/ 44 h 169"/>
                <a:gd name="T4" fmla="*/ 78 w 91"/>
                <a:gd name="T5" fmla="*/ 58 h 169"/>
                <a:gd name="T6" fmla="*/ 126 w 91"/>
                <a:gd name="T7" fmla="*/ 81 h 169"/>
                <a:gd name="T8" fmla="*/ 78 w 91"/>
                <a:gd name="T9" fmla="*/ 102 h 169"/>
                <a:gd name="T10" fmla="*/ 55 w 91"/>
                <a:gd name="T11" fmla="*/ 118 h 169"/>
                <a:gd name="T12" fmla="*/ 27 w 91"/>
                <a:gd name="T13" fmla="*/ 162 h 169"/>
                <a:gd name="T14" fmla="*/ 17 w 91"/>
                <a:gd name="T15" fmla="*/ 176 h 169"/>
                <a:gd name="T16" fmla="*/ 10 w 91"/>
                <a:gd name="T17" fmla="*/ 220 h 169"/>
                <a:gd name="T18" fmla="*/ 10 w 91"/>
                <a:gd name="T19" fmla="*/ 240 h 169"/>
                <a:gd name="T20" fmla="*/ 34 w 91"/>
                <a:gd name="T21" fmla="*/ 210 h 169"/>
                <a:gd name="T22" fmla="*/ 44 w 91"/>
                <a:gd name="T23" fmla="*/ 186 h 169"/>
                <a:gd name="T24" fmla="*/ 55 w 91"/>
                <a:gd name="T25" fmla="*/ 210 h 169"/>
                <a:gd name="T26" fmla="*/ 78 w 91"/>
                <a:gd name="T27" fmla="*/ 254 h 169"/>
                <a:gd name="T28" fmla="*/ 82 w 91"/>
                <a:gd name="T29" fmla="*/ 311 h 169"/>
                <a:gd name="T30" fmla="*/ 99 w 91"/>
                <a:gd name="T31" fmla="*/ 294 h 169"/>
                <a:gd name="T32" fmla="*/ 106 w 91"/>
                <a:gd name="T33" fmla="*/ 284 h 169"/>
                <a:gd name="T34" fmla="*/ 126 w 91"/>
                <a:gd name="T35" fmla="*/ 196 h 169"/>
                <a:gd name="T36" fmla="*/ 164 w 91"/>
                <a:gd name="T37" fmla="*/ 179 h 169"/>
                <a:gd name="T38" fmla="*/ 167 w 91"/>
                <a:gd name="T39" fmla="*/ 135 h 169"/>
                <a:gd name="T40" fmla="*/ 153 w 91"/>
                <a:gd name="T41" fmla="*/ 81 h 169"/>
                <a:gd name="T42" fmla="*/ 126 w 91"/>
                <a:gd name="T43" fmla="*/ 51 h 169"/>
                <a:gd name="T44" fmla="*/ 89 w 91"/>
                <a:gd name="T45" fmla="*/ 24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69"/>
                <a:gd name="T71" fmla="*/ 91 w 91"/>
                <a:gd name="T72" fmla="*/ 169 h 1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69">
                  <a:moveTo>
                    <a:pt x="45" y="11"/>
                  </a:moveTo>
                  <a:cubicBezTo>
                    <a:pt x="31" y="32"/>
                    <a:pt x="53" y="0"/>
                    <a:pt x="35" y="23"/>
                  </a:cubicBezTo>
                  <a:cubicBezTo>
                    <a:pt x="21" y="42"/>
                    <a:pt x="29" y="35"/>
                    <a:pt x="41" y="31"/>
                  </a:cubicBezTo>
                  <a:cubicBezTo>
                    <a:pt x="56" y="34"/>
                    <a:pt x="55" y="39"/>
                    <a:pt x="67" y="43"/>
                  </a:cubicBezTo>
                  <a:cubicBezTo>
                    <a:pt x="63" y="55"/>
                    <a:pt x="52" y="52"/>
                    <a:pt x="39" y="53"/>
                  </a:cubicBezTo>
                  <a:cubicBezTo>
                    <a:pt x="31" y="56"/>
                    <a:pt x="26" y="56"/>
                    <a:pt x="29" y="65"/>
                  </a:cubicBezTo>
                  <a:cubicBezTo>
                    <a:pt x="21" y="70"/>
                    <a:pt x="19" y="78"/>
                    <a:pt x="13" y="87"/>
                  </a:cubicBezTo>
                  <a:cubicBezTo>
                    <a:pt x="12" y="89"/>
                    <a:pt x="9" y="93"/>
                    <a:pt x="9" y="93"/>
                  </a:cubicBezTo>
                  <a:cubicBezTo>
                    <a:pt x="6" y="119"/>
                    <a:pt x="9" y="100"/>
                    <a:pt x="5" y="117"/>
                  </a:cubicBezTo>
                  <a:cubicBezTo>
                    <a:pt x="4" y="120"/>
                    <a:pt x="0" y="128"/>
                    <a:pt x="3" y="127"/>
                  </a:cubicBezTo>
                  <a:cubicBezTo>
                    <a:pt x="10" y="125"/>
                    <a:pt x="11" y="115"/>
                    <a:pt x="17" y="111"/>
                  </a:cubicBezTo>
                  <a:cubicBezTo>
                    <a:pt x="17" y="110"/>
                    <a:pt x="20" y="99"/>
                    <a:pt x="23" y="99"/>
                  </a:cubicBezTo>
                  <a:cubicBezTo>
                    <a:pt x="26" y="99"/>
                    <a:pt x="28" y="110"/>
                    <a:pt x="29" y="111"/>
                  </a:cubicBezTo>
                  <a:cubicBezTo>
                    <a:pt x="33" y="119"/>
                    <a:pt x="38" y="126"/>
                    <a:pt x="41" y="135"/>
                  </a:cubicBezTo>
                  <a:cubicBezTo>
                    <a:pt x="42" y="145"/>
                    <a:pt x="40" y="155"/>
                    <a:pt x="43" y="165"/>
                  </a:cubicBezTo>
                  <a:cubicBezTo>
                    <a:pt x="44" y="169"/>
                    <a:pt x="49" y="160"/>
                    <a:pt x="51" y="157"/>
                  </a:cubicBezTo>
                  <a:cubicBezTo>
                    <a:pt x="52" y="155"/>
                    <a:pt x="54" y="153"/>
                    <a:pt x="55" y="151"/>
                  </a:cubicBezTo>
                  <a:cubicBezTo>
                    <a:pt x="62" y="136"/>
                    <a:pt x="59" y="116"/>
                    <a:pt x="67" y="103"/>
                  </a:cubicBezTo>
                  <a:cubicBezTo>
                    <a:pt x="71" y="95"/>
                    <a:pt x="75" y="97"/>
                    <a:pt x="83" y="95"/>
                  </a:cubicBezTo>
                  <a:cubicBezTo>
                    <a:pt x="79" y="82"/>
                    <a:pt x="77" y="81"/>
                    <a:pt x="87" y="71"/>
                  </a:cubicBezTo>
                  <a:cubicBezTo>
                    <a:pt x="91" y="60"/>
                    <a:pt x="89" y="49"/>
                    <a:pt x="79" y="43"/>
                  </a:cubicBezTo>
                  <a:cubicBezTo>
                    <a:pt x="70" y="29"/>
                    <a:pt x="75" y="34"/>
                    <a:pt x="65" y="27"/>
                  </a:cubicBezTo>
                  <a:cubicBezTo>
                    <a:pt x="62" y="18"/>
                    <a:pt x="54" y="11"/>
                    <a:pt x="45" y="11"/>
                  </a:cubicBezTo>
                  <a:close/>
                </a:path>
              </a:pathLst>
            </a:custGeom>
            <a:solidFill>
              <a:srgbClr val="F9FAF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3" name="Freeform 77"/>
            <p:cNvSpPr>
              <a:spLocks/>
            </p:cNvSpPr>
            <p:nvPr/>
          </p:nvSpPr>
          <p:spPr bwMode="auto">
            <a:xfrm>
              <a:off x="2226" y="2182"/>
              <a:ext cx="129" cy="266"/>
            </a:xfrm>
            <a:custGeom>
              <a:avLst/>
              <a:gdLst>
                <a:gd name="T0" fmla="*/ 75 w 38"/>
                <a:gd name="T1" fmla="*/ 0 h 78"/>
                <a:gd name="T2" fmla="*/ 34 w 38"/>
                <a:gd name="T3" fmla="*/ 34 h 78"/>
                <a:gd name="T4" fmla="*/ 0 w 38"/>
                <a:gd name="T5" fmla="*/ 150 h 78"/>
                <a:gd name="T6" fmla="*/ 20 w 38"/>
                <a:gd name="T7" fmla="*/ 68 h 78"/>
                <a:gd name="T8" fmla="*/ 27 w 38"/>
                <a:gd name="T9" fmla="*/ 14 h 78"/>
                <a:gd name="T10" fmla="*/ 75 w 38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8"/>
                <a:gd name="T20" fmla="*/ 38 w 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8">
                  <a:moveTo>
                    <a:pt x="38" y="0"/>
                  </a:moveTo>
                  <a:cubicBezTo>
                    <a:pt x="25" y="3"/>
                    <a:pt x="25" y="8"/>
                    <a:pt x="18" y="18"/>
                  </a:cubicBezTo>
                  <a:cubicBezTo>
                    <a:pt x="14" y="38"/>
                    <a:pt x="12" y="54"/>
                    <a:pt x="0" y="78"/>
                  </a:cubicBezTo>
                  <a:cubicBezTo>
                    <a:pt x="3" y="63"/>
                    <a:pt x="8" y="49"/>
                    <a:pt x="10" y="34"/>
                  </a:cubicBezTo>
                  <a:cubicBezTo>
                    <a:pt x="11" y="25"/>
                    <a:pt x="9" y="15"/>
                    <a:pt x="14" y="8"/>
                  </a:cubicBezTo>
                  <a:cubicBezTo>
                    <a:pt x="19" y="2"/>
                    <a:pt x="31" y="1"/>
                    <a:pt x="38" y="0"/>
                  </a:cubicBezTo>
                  <a:close/>
                </a:path>
              </a:pathLst>
            </a:custGeom>
            <a:solidFill>
              <a:srgbClr val="C79C7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4" name="Freeform 78"/>
            <p:cNvSpPr>
              <a:spLocks/>
            </p:cNvSpPr>
            <p:nvPr/>
          </p:nvSpPr>
          <p:spPr bwMode="auto">
            <a:xfrm>
              <a:off x="2269" y="2577"/>
              <a:ext cx="506" cy="40"/>
            </a:xfrm>
            <a:custGeom>
              <a:avLst/>
              <a:gdLst>
                <a:gd name="T0" fmla="*/ 285 w 149"/>
                <a:gd name="T1" fmla="*/ 25 h 11"/>
                <a:gd name="T2" fmla="*/ 105 w 149"/>
                <a:gd name="T3" fmla="*/ 4 h 11"/>
                <a:gd name="T4" fmla="*/ 41 w 149"/>
                <a:gd name="T5" fmla="*/ 11 h 11"/>
                <a:gd name="T6" fmla="*/ 10 w 149"/>
                <a:gd name="T7" fmla="*/ 18 h 11"/>
                <a:gd name="T8" fmla="*/ 44 w 149"/>
                <a:gd name="T9" fmla="*/ 18 h 11"/>
                <a:gd name="T10" fmla="*/ 146 w 149"/>
                <a:gd name="T11" fmla="*/ 18 h 11"/>
                <a:gd name="T12" fmla="*/ 285 w 149"/>
                <a:gd name="T13" fmla="*/ 25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1"/>
                <a:gd name="T23" fmla="*/ 149 w 14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1">
                  <a:moveTo>
                    <a:pt x="149" y="11"/>
                  </a:moveTo>
                  <a:cubicBezTo>
                    <a:pt x="107" y="1"/>
                    <a:pt x="119" y="3"/>
                    <a:pt x="55" y="1"/>
                  </a:cubicBezTo>
                  <a:cubicBezTo>
                    <a:pt x="44" y="2"/>
                    <a:pt x="32" y="2"/>
                    <a:pt x="21" y="3"/>
                  </a:cubicBezTo>
                  <a:cubicBezTo>
                    <a:pt x="15" y="3"/>
                    <a:pt x="0" y="0"/>
                    <a:pt x="3" y="5"/>
                  </a:cubicBezTo>
                  <a:cubicBezTo>
                    <a:pt x="6" y="11"/>
                    <a:pt x="16" y="6"/>
                    <a:pt x="23" y="7"/>
                  </a:cubicBezTo>
                  <a:cubicBezTo>
                    <a:pt x="43" y="9"/>
                    <a:pt x="57" y="8"/>
                    <a:pt x="77" y="9"/>
                  </a:cubicBezTo>
                  <a:cubicBezTo>
                    <a:pt x="103" y="5"/>
                    <a:pt x="125" y="11"/>
                    <a:pt x="149" y="11"/>
                  </a:cubicBezTo>
                  <a:close/>
                </a:path>
              </a:pathLst>
            </a:custGeom>
            <a:solidFill>
              <a:srgbClr val="C79C7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5" name="Freeform 79"/>
            <p:cNvSpPr>
              <a:spLocks/>
            </p:cNvSpPr>
            <p:nvPr/>
          </p:nvSpPr>
          <p:spPr bwMode="auto">
            <a:xfrm>
              <a:off x="2689" y="2480"/>
              <a:ext cx="160" cy="133"/>
            </a:xfrm>
            <a:custGeom>
              <a:avLst/>
              <a:gdLst>
                <a:gd name="T0" fmla="*/ 70 w 48"/>
                <a:gd name="T1" fmla="*/ 0 h 39"/>
                <a:gd name="T2" fmla="*/ 87 w 48"/>
                <a:gd name="T3" fmla="*/ 34 h 39"/>
                <a:gd name="T4" fmla="*/ 13 w 48"/>
                <a:gd name="T5" fmla="*/ 55 h 39"/>
                <a:gd name="T6" fmla="*/ 10 w 48"/>
                <a:gd name="T7" fmla="*/ 34 h 39"/>
                <a:gd name="T8" fmla="*/ 0 w 48"/>
                <a:gd name="T9" fmla="*/ 27 h 39"/>
                <a:gd name="T10" fmla="*/ 10 w 48"/>
                <a:gd name="T11" fmla="*/ 20 h 39"/>
                <a:gd name="T12" fmla="*/ 70 w 48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9"/>
                <a:gd name="T23" fmla="*/ 48 w 48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9">
                  <a:moveTo>
                    <a:pt x="40" y="0"/>
                  </a:moveTo>
                  <a:cubicBezTo>
                    <a:pt x="42" y="7"/>
                    <a:pt x="46" y="11"/>
                    <a:pt x="48" y="18"/>
                  </a:cubicBezTo>
                  <a:cubicBezTo>
                    <a:pt x="44" y="39"/>
                    <a:pt x="31" y="29"/>
                    <a:pt x="8" y="28"/>
                  </a:cubicBezTo>
                  <a:cubicBezTo>
                    <a:pt x="20" y="20"/>
                    <a:pt x="29" y="24"/>
                    <a:pt x="6" y="18"/>
                  </a:cubicBezTo>
                  <a:cubicBezTo>
                    <a:pt x="4" y="17"/>
                    <a:pt x="0" y="16"/>
                    <a:pt x="0" y="14"/>
                  </a:cubicBezTo>
                  <a:cubicBezTo>
                    <a:pt x="0" y="12"/>
                    <a:pt x="4" y="11"/>
                    <a:pt x="6" y="10"/>
                  </a:cubicBezTo>
                  <a:cubicBezTo>
                    <a:pt x="15" y="6"/>
                    <a:pt x="30" y="0"/>
                    <a:pt x="40" y="0"/>
                  </a:cubicBezTo>
                  <a:close/>
                </a:path>
              </a:pathLst>
            </a:custGeom>
            <a:solidFill>
              <a:srgbClr val="D8BAA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6" name="Freeform 80"/>
            <p:cNvSpPr>
              <a:spLocks/>
            </p:cNvSpPr>
            <p:nvPr/>
          </p:nvSpPr>
          <p:spPr bwMode="auto">
            <a:xfrm>
              <a:off x="3073" y="1904"/>
              <a:ext cx="239" cy="125"/>
            </a:xfrm>
            <a:custGeom>
              <a:avLst/>
              <a:gdLst>
                <a:gd name="T0" fmla="*/ 137 w 70"/>
                <a:gd name="T1" fmla="*/ 41 h 37"/>
                <a:gd name="T2" fmla="*/ 55 w 70"/>
                <a:gd name="T3" fmla="*/ 14 h 37"/>
                <a:gd name="T4" fmla="*/ 0 w 70"/>
                <a:gd name="T5" fmla="*/ 0 h 37"/>
                <a:gd name="T6" fmla="*/ 31 w 70"/>
                <a:gd name="T7" fmla="*/ 20 h 37"/>
                <a:gd name="T8" fmla="*/ 106 w 70"/>
                <a:gd name="T9" fmla="*/ 37 h 37"/>
                <a:gd name="T10" fmla="*/ 137 w 70"/>
                <a:gd name="T11" fmla="*/ 4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37"/>
                <a:gd name="T20" fmla="*/ 70 w 7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37">
                  <a:moveTo>
                    <a:pt x="70" y="22"/>
                  </a:moveTo>
                  <a:cubicBezTo>
                    <a:pt x="65" y="8"/>
                    <a:pt x="40" y="9"/>
                    <a:pt x="28" y="8"/>
                  </a:cubicBezTo>
                  <a:cubicBezTo>
                    <a:pt x="19" y="6"/>
                    <a:pt x="9" y="3"/>
                    <a:pt x="0" y="0"/>
                  </a:cubicBezTo>
                  <a:cubicBezTo>
                    <a:pt x="3" y="9"/>
                    <a:pt x="7" y="8"/>
                    <a:pt x="16" y="10"/>
                  </a:cubicBezTo>
                  <a:cubicBezTo>
                    <a:pt x="27" y="18"/>
                    <a:pt x="41" y="17"/>
                    <a:pt x="54" y="20"/>
                  </a:cubicBezTo>
                  <a:cubicBezTo>
                    <a:pt x="59" y="27"/>
                    <a:pt x="70" y="37"/>
                    <a:pt x="70" y="22"/>
                  </a:cubicBezTo>
                  <a:close/>
                </a:path>
              </a:pathLst>
            </a:custGeom>
            <a:solidFill>
              <a:srgbClr val="D8BAA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7" name="Freeform 81"/>
            <p:cNvSpPr>
              <a:spLocks/>
            </p:cNvSpPr>
            <p:nvPr/>
          </p:nvSpPr>
          <p:spPr bwMode="auto">
            <a:xfrm>
              <a:off x="3093" y="2001"/>
              <a:ext cx="199" cy="204"/>
            </a:xfrm>
            <a:custGeom>
              <a:avLst/>
              <a:gdLst>
                <a:gd name="T0" fmla="*/ 64 w 59"/>
                <a:gd name="T1" fmla="*/ 10 h 60"/>
                <a:gd name="T2" fmla="*/ 24 w 59"/>
                <a:gd name="T3" fmla="*/ 78 h 60"/>
                <a:gd name="T4" fmla="*/ 10 w 59"/>
                <a:gd name="T5" fmla="*/ 102 h 60"/>
                <a:gd name="T6" fmla="*/ 7 w 59"/>
                <a:gd name="T7" fmla="*/ 112 h 60"/>
                <a:gd name="T8" fmla="*/ 37 w 59"/>
                <a:gd name="T9" fmla="*/ 92 h 60"/>
                <a:gd name="T10" fmla="*/ 101 w 59"/>
                <a:gd name="T11" fmla="*/ 24 h 60"/>
                <a:gd name="T12" fmla="*/ 94 w 59"/>
                <a:gd name="T13" fmla="*/ 3 h 60"/>
                <a:gd name="T14" fmla="*/ 64 w 59"/>
                <a:gd name="T15" fmla="*/ 1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60"/>
                <a:gd name="T26" fmla="*/ 59 w 59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60">
                  <a:moveTo>
                    <a:pt x="34" y="5"/>
                  </a:moveTo>
                  <a:cubicBezTo>
                    <a:pt x="30" y="18"/>
                    <a:pt x="18" y="28"/>
                    <a:pt x="12" y="41"/>
                  </a:cubicBezTo>
                  <a:cubicBezTo>
                    <a:pt x="10" y="45"/>
                    <a:pt x="8" y="49"/>
                    <a:pt x="6" y="53"/>
                  </a:cubicBezTo>
                  <a:cubicBezTo>
                    <a:pt x="5" y="55"/>
                    <a:pt x="0" y="60"/>
                    <a:pt x="2" y="59"/>
                  </a:cubicBezTo>
                  <a:cubicBezTo>
                    <a:pt x="9" y="57"/>
                    <a:pt x="20" y="47"/>
                    <a:pt x="20" y="47"/>
                  </a:cubicBezTo>
                  <a:cubicBezTo>
                    <a:pt x="30" y="32"/>
                    <a:pt x="36" y="17"/>
                    <a:pt x="54" y="11"/>
                  </a:cubicBezTo>
                  <a:cubicBezTo>
                    <a:pt x="56" y="6"/>
                    <a:pt x="59" y="2"/>
                    <a:pt x="50" y="1"/>
                  </a:cubicBezTo>
                  <a:cubicBezTo>
                    <a:pt x="45" y="0"/>
                    <a:pt x="34" y="5"/>
                    <a:pt x="34" y="5"/>
                  </a:cubicBezTo>
                  <a:close/>
                </a:path>
              </a:pathLst>
            </a:custGeom>
            <a:solidFill>
              <a:srgbClr val="D8BAA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8" name="Freeform 82"/>
            <p:cNvSpPr>
              <a:spLocks/>
            </p:cNvSpPr>
            <p:nvPr/>
          </p:nvSpPr>
          <p:spPr bwMode="auto">
            <a:xfrm>
              <a:off x="3006" y="2264"/>
              <a:ext cx="161" cy="55"/>
            </a:xfrm>
            <a:custGeom>
              <a:avLst/>
              <a:gdLst>
                <a:gd name="T0" fmla="*/ 37 w 48"/>
                <a:gd name="T1" fmla="*/ 0 h 16"/>
                <a:gd name="T2" fmla="*/ 10 w 48"/>
                <a:gd name="T3" fmla="*/ 28 h 16"/>
                <a:gd name="T4" fmla="*/ 37 w 48"/>
                <a:gd name="T5" fmla="*/ 21 h 16"/>
                <a:gd name="T6" fmla="*/ 67 w 48"/>
                <a:gd name="T7" fmla="*/ 31 h 16"/>
                <a:gd name="T8" fmla="*/ 37 w 4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6"/>
                <a:gd name="T17" fmla="*/ 48 w 4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6">
                  <a:moveTo>
                    <a:pt x="20" y="0"/>
                  </a:moveTo>
                  <a:cubicBezTo>
                    <a:pt x="14" y="2"/>
                    <a:pt x="0" y="16"/>
                    <a:pt x="6" y="14"/>
                  </a:cubicBezTo>
                  <a:cubicBezTo>
                    <a:pt x="16" y="11"/>
                    <a:pt x="11" y="13"/>
                    <a:pt x="20" y="10"/>
                  </a:cubicBezTo>
                  <a:cubicBezTo>
                    <a:pt x="26" y="12"/>
                    <a:pt x="38" y="16"/>
                    <a:pt x="38" y="16"/>
                  </a:cubicBezTo>
                  <a:cubicBezTo>
                    <a:pt x="48" y="1"/>
                    <a:pt x="32" y="2"/>
                    <a:pt x="20" y="0"/>
                  </a:cubicBezTo>
                  <a:close/>
                </a:path>
              </a:pathLst>
            </a:custGeom>
            <a:solidFill>
              <a:srgbClr val="D8BAA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69" name="Freeform 83"/>
            <p:cNvSpPr>
              <a:spLocks/>
            </p:cNvSpPr>
            <p:nvPr/>
          </p:nvSpPr>
          <p:spPr bwMode="auto">
            <a:xfrm>
              <a:off x="2261" y="2460"/>
              <a:ext cx="349" cy="47"/>
            </a:xfrm>
            <a:custGeom>
              <a:avLst/>
              <a:gdLst>
                <a:gd name="T0" fmla="*/ 164 w 102"/>
                <a:gd name="T1" fmla="*/ 13 h 14"/>
                <a:gd name="T2" fmla="*/ 92 w 102"/>
                <a:gd name="T3" fmla="*/ 10 h 14"/>
                <a:gd name="T4" fmla="*/ 72 w 102"/>
                <a:gd name="T5" fmla="*/ 0 h 14"/>
                <a:gd name="T6" fmla="*/ 44 w 102"/>
                <a:gd name="T7" fmla="*/ 27 h 14"/>
                <a:gd name="T8" fmla="*/ 175 w 102"/>
                <a:gd name="T9" fmla="*/ 24 h 14"/>
                <a:gd name="T10" fmla="*/ 164 w 102"/>
                <a:gd name="T11" fmla="*/ 20 h 14"/>
                <a:gd name="T12" fmla="*/ 164 w 102"/>
                <a:gd name="T13" fmla="*/ 13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4"/>
                <a:gd name="T23" fmla="*/ 102 w 10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4">
                  <a:moveTo>
                    <a:pt x="83" y="8"/>
                  </a:moveTo>
                  <a:cubicBezTo>
                    <a:pt x="59" y="2"/>
                    <a:pt x="102" y="12"/>
                    <a:pt x="47" y="4"/>
                  </a:cubicBezTo>
                  <a:cubicBezTo>
                    <a:pt x="43" y="3"/>
                    <a:pt x="35" y="0"/>
                    <a:pt x="35" y="0"/>
                  </a:cubicBezTo>
                  <a:cubicBezTo>
                    <a:pt x="19" y="2"/>
                    <a:pt x="0" y="6"/>
                    <a:pt x="23" y="14"/>
                  </a:cubicBezTo>
                  <a:cubicBezTo>
                    <a:pt x="45" y="13"/>
                    <a:pt x="67" y="13"/>
                    <a:pt x="89" y="12"/>
                  </a:cubicBezTo>
                  <a:cubicBezTo>
                    <a:pt x="91" y="12"/>
                    <a:pt x="85" y="11"/>
                    <a:pt x="83" y="10"/>
                  </a:cubicBezTo>
                  <a:cubicBezTo>
                    <a:pt x="82" y="10"/>
                    <a:pt x="83" y="9"/>
                    <a:pt x="83" y="8"/>
                  </a:cubicBezTo>
                  <a:close/>
                </a:path>
              </a:pathLst>
            </a:custGeom>
            <a:solidFill>
              <a:srgbClr val="D8BAA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0" name="Freeform 84"/>
            <p:cNvSpPr>
              <a:spLocks/>
            </p:cNvSpPr>
            <p:nvPr/>
          </p:nvSpPr>
          <p:spPr bwMode="auto">
            <a:xfrm>
              <a:off x="2924" y="2385"/>
              <a:ext cx="63" cy="114"/>
            </a:xfrm>
            <a:custGeom>
              <a:avLst/>
              <a:gdLst>
                <a:gd name="T0" fmla="*/ 38 w 18"/>
                <a:gd name="T1" fmla="*/ 14 h 33"/>
                <a:gd name="T2" fmla="*/ 14 w 18"/>
                <a:gd name="T3" fmla="*/ 66 h 33"/>
                <a:gd name="T4" fmla="*/ 0 w 18"/>
                <a:gd name="T5" fmla="*/ 62 h 33"/>
                <a:gd name="T6" fmla="*/ 14 w 18"/>
                <a:gd name="T7" fmla="*/ 38 h 33"/>
                <a:gd name="T8" fmla="*/ 32 w 18"/>
                <a:gd name="T9" fmla="*/ 0 h 33"/>
                <a:gd name="T10" fmla="*/ 38 w 18"/>
                <a:gd name="T11" fmla="*/ 1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8" y="8"/>
                  </a:moveTo>
                  <a:cubicBezTo>
                    <a:pt x="15" y="18"/>
                    <a:pt x="17" y="26"/>
                    <a:pt x="8" y="32"/>
                  </a:cubicBezTo>
                  <a:cubicBezTo>
                    <a:pt x="5" y="31"/>
                    <a:pt x="0" y="33"/>
                    <a:pt x="0" y="30"/>
                  </a:cubicBezTo>
                  <a:cubicBezTo>
                    <a:pt x="0" y="25"/>
                    <a:pt x="6" y="23"/>
                    <a:pt x="8" y="18"/>
                  </a:cubicBezTo>
                  <a:cubicBezTo>
                    <a:pt x="10" y="12"/>
                    <a:pt x="14" y="0"/>
                    <a:pt x="14" y="0"/>
                  </a:cubicBezTo>
                  <a:cubicBezTo>
                    <a:pt x="18" y="13"/>
                    <a:pt x="18" y="16"/>
                    <a:pt x="18" y="8"/>
                  </a:cubicBezTo>
                  <a:close/>
                </a:path>
              </a:pathLst>
            </a:custGeom>
            <a:solidFill>
              <a:srgbClr val="C79C7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1" name="Freeform 85"/>
            <p:cNvSpPr>
              <a:spLocks/>
            </p:cNvSpPr>
            <p:nvPr/>
          </p:nvSpPr>
          <p:spPr bwMode="auto">
            <a:xfrm>
              <a:off x="2971" y="1931"/>
              <a:ext cx="122" cy="125"/>
            </a:xfrm>
            <a:custGeom>
              <a:avLst/>
              <a:gdLst>
                <a:gd name="T0" fmla="*/ 7 w 36"/>
                <a:gd name="T1" fmla="*/ 0 h 37"/>
                <a:gd name="T2" fmla="*/ 24 w 36"/>
                <a:gd name="T3" fmla="*/ 41 h 37"/>
                <a:gd name="T4" fmla="*/ 54 w 36"/>
                <a:gd name="T5" fmla="*/ 64 h 37"/>
                <a:gd name="T6" fmla="*/ 10 w 36"/>
                <a:gd name="T7" fmla="*/ 54 h 37"/>
                <a:gd name="T8" fmla="*/ 7 w 3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2" y="0"/>
                  </a:moveTo>
                  <a:cubicBezTo>
                    <a:pt x="4" y="11"/>
                    <a:pt x="3" y="16"/>
                    <a:pt x="12" y="22"/>
                  </a:cubicBezTo>
                  <a:cubicBezTo>
                    <a:pt x="17" y="29"/>
                    <a:pt x="20" y="31"/>
                    <a:pt x="28" y="34"/>
                  </a:cubicBezTo>
                  <a:cubicBezTo>
                    <a:pt x="36" y="37"/>
                    <a:pt x="4" y="30"/>
                    <a:pt x="4" y="30"/>
                  </a:cubicBezTo>
                  <a:cubicBezTo>
                    <a:pt x="0" y="17"/>
                    <a:pt x="2" y="14"/>
                    <a:pt x="2" y="0"/>
                  </a:cubicBezTo>
                  <a:close/>
                </a:path>
              </a:pathLst>
            </a:custGeom>
            <a:solidFill>
              <a:srgbClr val="C79C7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2" name="Freeform 86"/>
            <p:cNvSpPr>
              <a:spLocks/>
            </p:cNvSpPr>
            <p:nvPr/>
          </p:nvSpPr>
          <p:spPr bwMode="auto">
            <a:xfrm>
              <a:off x="3014" y="2460"/>
              <a:ext cx="122" cy="176"/>
            </a:xfrm>
            <a:custGeom>
              <a:avLst/>
              <a:gdLst>
                <a:gd name="T0" fmla="*/ 68 w 36"/>
                <a:gd name="T1" fmla="*/ 0 h 52"/>
                <a:gd name="T2" fmla="*/ 0 w 36"/>
                <a:gd name="T3" fmla="*/ 30 h 52"/>
                <a:gd name="T4" fmla="*/ 10 w 36"/>
                <a:gd name="T5" fmla="*/ 91 h 52"/>
                <a:gd name="T6" fmla="*/ 41 w 36"/>
                <a:gd name="T7" fmla="*/ 98 h 52"/>
                <a:gd name="T8" fmla="*/ 61 w 36"/>
                <a:gd name="T9" fmla="*/ 64 h 52"/>
                <a:gd name="T10" fmla="*/ 68 w 3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2"/>
                <a:gd name="T20" fmla="*/ 36 w 3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2">
                  <a:moveTo>
                    <a:pt x="36" y="0"/>
                  </a:moveTo>
                  <a:cubicBezTo>
                    <a:pt x="25" y="7"/>
                    <a:pt x="11" y="9"/>
                    <a:pt x="0" y="16"/>
                  </a:cubicBezTo>
                  <a:cubicBezTo>
                    <a:pt x="1" y="28"/>
                    <a:pt x="2" y="37"/>
                    <a:pt x="6" y="48"/>
                  </a:cubicBezTo>
                  <a:cubicBezTo>
                    <a:pt x="13" y="38"/>
                    <a:pt x="14" y="47"/>
                    <a:pt x="22" y="52"/>
                  </a:cubicBezTo>
                  <a:cubicBezTo>
                    <a:pt x="26" y="46"/>
                    <a:pt x="28" y="40"/>
                    <a:pt x="32" y="34"/>
                  </a:cubicBezTo>
                  <a:cubicBezTo>
                    <a:pt x="35" y="20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C79C7B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3" name="Freeform 87"/>
            <p:cNvSpPr>
              <a:spLocks/>
            </p:cNvSpPr>
            <p:nvPr/>
          </p:nvSpPr>
          <p:spPr bwMode="auto">
            <a:xfrm>
              <a:off x="3140" y="2342"/>
              <a:ext cx="145" cy="87"/>
            </a:xfrm>
            <a:custGeom>
              <a:avLst/>
              <a:gdLst>
                <a:gd name="T0" fmla="*/ 81 w 43"/>
                <a:gd name="T1" fmla="*/ 27 h 26"/>
                <a:gd name="T2" fmla="*/ 37 w 43"/>
                <a:gd name="T3" fmla="*/ 17 h 26"/>
                <a:gd name="T4" fmla="*/ 3 w 43"/>
                <a:gd name="T5" fmla="*/ 17 h 26"/>
                <a:gd name="T6" fmla="*/ 10 w 43"/>
                <a:gd name="T7" fmla="*/ 44 h 26"/>
                <a:gd name="T8" fmla="*/ 81 w 43"/>
                <a:gd name="T9" fmla="*/ 2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6"/>
                <a:gd name="T17" fmla="*/ 43 w 4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6">
                  <a:moveTo>
                    <a:pt x="43" y="15"/>
                  </a:moveTo>
                  <a:cubicBezTo>
                    <a:pt x="32" y="13"/>
                    <a:pt x="29" y="6"/>
                    <a:pt x="21" y="9"/>
                  </a:cubicBezTo>
                  <a:cubicBezTo>
                    <a:pt x="11" y="7"/>
                    <a:pt x="4" y="0"/>
                    <a:pt x="1" y="9"/>
                  </a:cubicBezTo>
                  <a:cubicBezTo>
                    <a:pt x="3" y="14"/>
                    <a:pt x="0" y="23"/>
                    <a:pt x="5" y="25"/>
                  </a:cubicBezTo>
                  <a:cubicBezTo>
                    <a:pt x="8" y="26"/>
                    <a:pt x="34" y="15"/>
                    <a:pt x="43" y="15"/>
                  </a:cubicBezTo>
                  <a:close/>
                </a:path>
              </a:pathLst>
            </a:custGeom>
            <a:solidFill>
              <a:srgbClr val="83593D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4" name="Freeform 88"/>
            <p:cNvSpPr>
              <a:spLocks/>
            </p:cNvSpPr>
            <p:nvPr/>
          </p:nvSpPr>
          <p:spPr bwMode="auto">
            <a:xfrm>
              <a:off x="3892" y="1849"/>
              <a:ext cx="173" cy="309"/>
            </a:xfrm>
            <a:custGeom>
              <a:avLst/>
              <a:gdLst>
                <a:gd name="T0" fmla="*/ 10 w 51"/>
                <a:gd name="T1" fmla="*/ 14 h 91"/>
                <a:gd name="T2" fmla="*/ 95 w 51"/>
                <a:gd name="T3" fmla="*/ 51 h 91"/>
                <a:gd name="T4" fmla="*/ 61 w 51"/>
                <a:gd name="T5" fmla="*/ 88 h 91"/>
                <a:gd name="T6" fmla="*/ 34 w 51"/>
                <a:gd name="T7" fmla="*/ 122 h 91"/>
                <a:gd name="T8" fmla="*/ 20 w 51"/>
                <a:gd name="T9" fmla="*/ 146 h 91"/>
                <a:gd name="T10" fmla="*/ 10 w 51"/>
                <a:gd name="T11" fmla="*/ 166 h 91"/>
                <a:gd name="T12" fmla="*/ 27 w 51"/>
                <a:gd name="T13" fmla="*/ 126 h 91"/>
                <a:gd name="T14" fmla="*/ 47 w 51"/>
                <a:gd name="T15" fmla="*/ 92 h 91"/>
                <a:gd name="T16" fmla="*/ 61 w 51"/>
                <a:gd name="T17" fmla="*/ 68 h 91"/>
                <a:gd name="T18" fmla="*/ 34 w 51"/>
                <a:gd name="T19" fmla="*/ 41 h 91"/>
                <a:gd name="T20" fmla="*/ 10 w 51"/>
                <a:gd name="T21" fmla="*/ 14 h 91"/>
                <a:gd name="T22" fmla="*/ 10 w 51"/>
                <a:gd name="T23" fmla="*/ 0 h 91"/>
                <a:gd name="T24" fmla="*/ 10 w 51"/>
                <a:gd name="T25" fmla="*/ 14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91"/>
                <a:gd name="T41" fmla="*/ 51 w 51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91">
                  <a:moveTo>
                    <a:pt x="7" y="8"/>
                  </a:moveTo>
                  <a:cubicBezTo>
                    <a:pt x="22" y="13"/>
                    <a:pt x="35" y="22"/>
                    <a:pt x="51" y="26"/>
                  </a:cubicBezTo>
                  <a:cubicBezTo>
                    <a:pt x="48" y="34"/>
                    <a:pt x="40" y="41"/>
                    <a:pt x="33" y="46"/>
                  </a:cubicBezTo>
                  <a:cubicBezTo>
                    <a:pt x="24" y="60"/>
                    <a:pt x="29" y="55"/>
                    <a:pt x="19" y="62"/>
                  </a:cubicBezTo>
                  <a:cubicBezTo>
                    <a:pt x="15" y="73"/>
                    <a:pt x="20" y="63"/>
                    <a:pt x="11" y="74"/>
                  </a:cubicBezTo>
                  <a:cubicBezTo>
                    <a:pt x="8" y="78"/>
                    <a:pt x="1" y="91"/>
                    <a:pt x="3" y="86"/>
                  </a:cubicBezTo>
                  <a:cubicBezTo>
                    <a:pt x="7" y="75"/>
                    <a:pt x="6" y="70"/>
                    <a:pt x="15" y="64"/>
                  </a:cubicBezTo>
                  <a:cubicBezTo>
                    <a:pt x="17" y="57"/>
                    <a:pt x="22" y="54"/>
                    <a:pt x="25" y="48"/>
                  </a:cubicBezTo>
                  <a:cubicBezTo>
                    <a:pt x="27" y="44"/>
                    <a:pt x="33" y="36"/>
                    <a:pt x="33" y="36"/>
                  </a:cubicBezTo>
                  <a:cubicBezTo>
                    <a:pt x="30" y="27"/>
                    <a:pt x="29" y="24"/>
                    <a:pt x="19" y="22"/>
                  </a:cubicBezTo>
                  <a:cubicBezTo>
                    <a:pt x="7" y="14"/>
                    <a:pt x="8" y="18"/>
                    <a:pt x="5" y="8"/>
                  </a:cubicBezTo>
                  <a:cubicBezTo>
                    <a:pt x="4" y="5"/>
                    <a:pt x="0" y="0"/>
                    <a:pt x="3" y="0"/>
                  </a:cubicBezTo>
                  <a:cubicBezTo>
                    <a:pt x="6" y="0"/>
                    <a:pt x="6" y="5"/>
                    <a:pt x="7" y="8"/>
                  </a:cubicBezTo>
                  <a:close/>
                </a:path>
              </a:pathLst>
            </a:custGeom>
            <a:solidFill>
              <a:srgbClr val="83593D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5" name="Freeform 89"/>
            <p:cNvSpPr>
              <a:spLocks/>
            </p:cNvSpPr>
            <p:nvPr/>
          </p:nvSpPr>
          <p:spPr bwMode="auto">
            <a:xfrm>
              <a:off x="3300" y="1958"/>
              <a:ext cx="161" cy="161"/>
            </a:xfrm>
            <a:custGeom>
              <a:avLst/>
              <a:gdLst>
                <a:gd name="T0" fmla="*/ 10 w 47"/>
                <a:gd name="T1" fmla="*/ 10 h 47"/>
                <a:gd name="T2" fmla="*/ 86 w 47"/>
                <a:gd name="T3" fmla="*/ 0 h 47"/>
                <a:gd name="T4" fmla="*/ 92 w 47"/>
                <a:gd name="T5" fmla="*/ 27 h 47"/>
                <a:gd name="T6" fmla="*/ 58 w 47"/>
                <a:gd name="T7" fmla="*/ 69 h 47"/>
                <a:gd name="T8" fmla="*/ 34 w 47"/>
                <a:gd name="T9" fmla="*/ 72 h 47"/>
                <a:gd name="T10" fmla="*/ 38 w 47"/>
                <a:gd name="T11" fmla="*/ 58 h 47"/>
                <a:gd name="T12" fmla="*/ 55 w 47"/>
                <a:gd name="T13" fmla="*/ 55 h 47"/>
                <a:gd name="T14" fmla="*/ 65 w 47"/>
                <a:gd name="T15" fmla="*/ 48 h 47"/>
                <a:gd name="T16" fmla="*/ 41 w 47"/>
                <a:gd name="T17" fmla="*/ 51 h 47"/>
                <a:gd name="T18" fmla="*/ 45 w 47"/>
                <a:gd name="T19" fmla="*/ 38 h 47"/>
                <a:gd name="T20" fmla="*/ 41 w 47"/>
                <a:gd name="T21" fmla="*/ 27 h 47"/>
                <a:gd name="T22" fmla="*/ 10 w 47"/>
                <a:gd name="T23" fmla="*/ 10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47"/>
                <a:gd name="T38" fmla="*/ 47 w 47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47">
                  <a:moveTo>
                    <a:pt x="7" y="4"/>
                  </a:moveTo>
                  <a:cubicBezTo>
                    <a:pt x="19" y="1"/>
                    <a:pt x="30" y="4"/>
                    <a:pt x="43" y="0"/>
                  </a:cubicBezTo>
                  <a:cubicBezTo>
                    <a:pt x="39" y="11"/>
                    <a:pt x="31" y="11"/>
                    <a:pt x="47" y="14"/>
                  </a:cubicBezTo>
                  <a:cubicBezTo>
                    <a:pt x="37" y="17"/>
                    <a:pt x="36" y="32"/>
                    <a:pt x="29" y="34"/>
                  </a:cubicBezTo>
                  <a:cubicBezTo>
                    <a:pt x="28" y="34"/>
                    <a:pt x="0" y="47"/>
                    <a:pt x="17" y="36"/>
                  </a:cubicBezTo>
                  <a:cubicBezTo>
                    <a:pt x="18" y="34"/>
                    <a:pt x="17" y="31"/>
                    <a:pt x="19" y="30"/>
                  </a:cubicBezTo>
                  <a:cubicBezTo>
                    <a:pt x="21" y="28"/>
                    <a:pt x="24" y="29"/>
                    <a:pt x="27" y="28"/>
                  </a:cubicBezTo>
                  <a:cubicBezTo>
                    <a:pt x="29" y="27"/>
                    <a:pt x="35" y="25"/>
                    <a:pt x="33" y="24"/>
                  </a:cubicBezTo>
                  <a:cubicBezTo>
                    <a:pt x="29" y="23"/>
                    <a:pt x="25" y="25"/>
                    <a:pt x="21" y="26"/>
                  </a:cubicBezTo>
                  <a:cubicBezTo>
                    <a:pt x="22" y="24"/>
                    <a:pt x="24" y="22"/>
                    <a:pt x="23" y="20"/>
                  </a:cubicBezTo>
                  <a:cubicBezTo>
                    <a:pt x="21" y="18"/>
                    <a:pt x="23" y="16"/>
                    <a:pt x="21" y="14"/>
                  </a:cubicBezTo>
                  <a:cubicBezTo>
                    <a:pt x="18" y="12"/>
                    <a:pt x="10" y="7"/>
                    <a:pt x="7" y="4"/>
                  </a:cubicBezTo>
                  <a:close/>
                </a:path>
              </a:pathLst>
            </a:custGeom>
            <a:solidFill>
              <a:srgbClr val="83593D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6" name="Freeform 90"/>
            <p:cNvSpPr>
              <a:spLocks/>
            </p:cNvSpPr>
            <p:nvPr/>
          </p:nvSpPr>
          <p:spPr bwMode="auto">
            <a:xfrm>
              <a:off x="3504" y="1825"/>
              <a:ext cx="192" cy="169"/>
            </a:xfrm>
            <a:custGeom>
              <a:avLst/>
              <a:gdLst>
                <a:gd name="T0" fmla="*/ 24 w 57"/>
                <a:gd name="T1" fmla="*/ 59 h 49"/>
                <a:gd name="T2" fmla="*/ 24 w 57"/>
                <a:gd name="T3" fmla="*/ 97 h 49"/>
                <a:gd name="T4" fmla="*/ 44 w 57"/>
                <a:gd name="T5" fmla="*/ 59 h 49"/>
                <a:gd name="T6" fmla="*/ 74 w 57"/>
                <a:gd name="T7" fmla="*/ 34 h 49"/>
                <a:gd name="T8" fmla="*/ 94 w 57"/>
                <a:gd name="T9" fmla="*/ 17 h 49"/>
                <a:gd name="T10" fmla="*/ 98 w 57"/>
                <a:gd name="T11" fmla="*/ 10 h 49"/>
                <a:gd name="T12" fmla="*/ 81 w 57"/>
                <a:gd name="T13" fmla="*/ 24 h 49"/>
                <a:gd name="T14" fmla="*/ 71 w 57"/>
                <a:gd name="T15" fmla="*/ 31 h 49"/>
                <a:gd name="T16" fmla="*/ 24 w 57"/>
                <a:gd name="T17" fmla="*/ 5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49"/>
                <a:gd name="T29" fmla="*/ 57 w 5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49">
                  <a:moveTo>
                    <a:pt x="13" y="29"/>
                  </a:moveTo>
                  <a:cubicBezTo>
                    <a:pt x="11" y="38"/>
                    <a:pt x="8" y="49"/>
                    <a:pt x="13" y="47"/>
                  </a:cubicBezTo>
                  <a:cubicBezTo>
                    <a:pt x="32" y="39"/>
                    <a:pt x="15" y="37"/>
                    <a:pt x="23" y="29"/>
                  </a:cubicBezTo>
                  <a:cubicBezTo>
                    <a:pt x="28" y="24"/>
                    <a:pt x="41" y="17"/>
                    <a:pt x="41" y="17"/>
                  </a:cubicBezTo>
                  <a:cubicBezTo>
                    <a:pt x="52" y="0"/>
                    <a:pt x="37" y="20"/>
                    <a:pt x="51" y="9"/>
                  </a:cubicBezTo>
                  <a:cubicBezTo>
                    <a:pt x="53" y="7"/>
                    <a:pt x="57" y="2"/>
                    <a:pt x="55" y="3"/>
                  </a:cubicBezTo>
                  <a:cubicBezTo>
                    <a:pt x="51" y="6"/>
                    <a:pt x="47" y="8"/>
                    <a:pt x="43" y="11"/>
                  </a:cubicBezTo>
                  <a:cubicBezTo>
                    <a:pt x="41" y="12"/>
                    <a:pt x="37" y="15"/>
                    <a:pt x="37" y="15"/>
                  </a:cubicBezTo>
                  <a:cubicBezTo>
                    <a:pt x="33" y="21"/>
                    <a:pt x="0" y="36"/>
                    <a:pt x="13" y="29"/>
                  </a:cubicBezTo>
                  <a:close/>
                </a:path>
              </a:pathLst>
            </a:custGeom>
            <a:solidFill>
              <a:srgbClr val="83593D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7" name="Freeform 91"/>
            <p:cNvSpPr>
              <a:spLocks/>
            </p:cNvSpPr>
            <p:nvPr/>
          </p:nvSpPr>
          <p:spPr bwMode="auto">
            <a:xfrm>
              <a:off x="1861" y="2401"/>
              <a:ext cx="604" cy="627"/>
            </a:xfrm>
            <a:custGeom>
              <a:avLst/>
              <a:gdLst>
                <a:gd name="T0" fmla="*/ 54 w 179"/>
                <a:gd name="T1" fmla="*/ 10 h 185"/>
                <a:gd name="T2" fmla="*/ 24 w 179"/>
                <a:gd name="T3" fmla="*/ 10 h 185"/>
                <a:gd name="T4" fmla="*/ 0 w 179"/>
                <a:gd name="T5" fmla="*/ 75 h 185"/>
                <a:gd name="T6" fmla="*/ 10 w 179"/>
                <a:gd name="T7" fmla="*/ 105 h 185"/>
                <a:gd name="T8" fmla="*/ 10 w 179"/>
                <a:gd name="T9" fmla="*/ 176 h 185"/>
                <a:gd name="T10" fmla="*/ 30 w 179"/>
                <a:gd name="T11" fmla="*/ 278 h 185"/>
                <a:gd name="T12" fmla="*/ 30 w 179"/>
                <a:gd name="T13" fmla="*/ 346 h 185"/>
                <a:gd name="T14" fmla="*/ 51 w 179"/>
                <a:gd name="T15" fmla="*/ 332 h 185"/>
                <a:gd name="T16" fmla="*/ 101 w 179"/>
                <a:gd name="T17" fmla="*/ 305 h 185"/>
                <a:gd name="T18" fmla="*/ 115 w 179"/>
                <a:gd name="T19" fmla="*/ 285 h 185"/>
                <a:gd name="T20" fmla="*/ 94 w 179"/>
                <a:gd name="T21" fmla="*/ 291 h 185"/>
                <a:gd name="T22" fmla="*/ 61 w 179"/>
                <a:gd name="T23" fmla="*/ 305 h 185"/>
                <a:gd name="T24" fmla="*/ 47 w 179"/>
                <a:gd name="T25" fmla="*/ 312 h 185"/>
                <a:gd name="T26" fmla="*/ 54 w 179"/>
                <a:gd name="T27" fmla="*/ 271 h 185"/>
                <a:gd name="T28" fmla="*/ 108 w 179"/>
                <a:gd name="T29" fmla="*/ 163 h 185"/>
                <a:gd name="T30" fmla="*/ 294 w 179"/>
                <a:gd name="T31" fmla="*/ 119 h 185"/>
                <a:gd name="T32" fmla="*/ 321 w 179"/>
                <a:gd name="T33" fmla="*/ 112 h 185"/>
                <a:gd name="T34" fmla="*/ 277 w 179"/>
                <a:gd name="T35" fmla="*/ 119 h 185"/>
                <a:gd name="T36" fmla="*/ 223 w 179"/>
                <a:gd name="T37" fmla="*/ 119 h 185"/>
                <a:gd name="T38" fmla="*/ 206 w 179"/>
                <a:gd name="T39" fmla="*/ 105 h 185"/>
                <a:gd name="T40" fmla="*/ 186 w 179"/>
                <a:gd name="T41" fmla="*/ 88 h 185"/>
                <a:gd name="T42" fmla="*/ 148 w 179"/>
                <a:gd name="T43" fmla="*/ 119 h 185"/>
                <a:gd name="T44" fmla="*/ 81 w 179"/>
                <a:gd name="T45" fmla="*/ 163 h 185"/>
                <a:gd name="T46" fmla="*/ 115 w 179"/>
                <a:gd name="T47" fmla="*/ 105 h 185"/>
                <a:gd name="T48" fmla="*/ 148 w 179"/>
                <a:gd name="T49" fmla="*/ 81 h 185"/>
                <a:gd name="T50" fmla="*/ 159 w 179"/>
                <a:gd name="T51" fmla="*/ 54 h 185"/>
                <a:gd name="T52" fmla="*/ 128 w 179"/>
                <a:gd name="T53" fmla="*/ 75 h 185"/>
                <a:gd name="T54" fmla="*/ 115 w 179"/>
                <a:gd name="T55" fmla="*/ 85 h 185"/>
                <a:gd name="T56" fmla="*/ 67 w 179"/>
                <a:gd name="T57" fmla="*/ 136 h 185"/>
                <a:gd name="T58" fmla="*/ 74 w 179"/>
                <a:gd name="T59" fmla="*/ 75 h 185"/>
                <a:gd name="T60" fmla="*/ 81 w 179"/>
                <a:gd name="T61" fmla="*/ 54 h 185"/>
                <a:gd name="T62" fmla="*/ 67 w 179"/>
                <a:gd name="T63" fmla="*/ 41 h 185"/>
                <a:gd name="T64" fmla="*/ 74 w 179"/>
                <a:gd name="T65" fmla="*/ 17 h 185"/>
                <a:gd name="T66" fmla="*/ 78 w 179"/>
                <a:gd name="T67" fmla="*/ 10 h 185"/>
                <a:gd name="T68" fmla="*/ 54 w 179"/>
                <a:gd name="T69" fmla="*/ 10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9"/>
                <a:gd name="T106" fmla="*/ 0 h 185"/>
                <a:gd name="T107" fmla="*/ 179 w 179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9" h="185">
                  <a:moveTo>
                    <a:pt x="30" y="3"/>
                  </a:moveTo>
                  <a:cubicBezTo>
                    <a:pt x="22" y="0"/>
                    <a:pt x="19" y="2"/>
                    <a:pt x="12" y="7"/>
                  </a:cubicBezTo>
                  <a:cubicBezTo>
                    <a:pt x="8" y="18"/>
                    <a:pt x="4" y="28"/>
                    <a:pt x="0" y="39"/>
                  </a:cubicBezTo>
                  <a:cubicBezTo>
                    <a:pt x="2" y="45"/>
                    <a:pt x="6" y="57"/>
                    <a:pt x="6" y="57"/>
                  </a:cubicBezTo>
                  <a:cubicBezTo>
                    <a:pt x="2" y="68"/>
                    <a:pt x="5" y="81"/>
                    <a:pt x="4" y="93"/>
                  </a:cubicBezTo>
                  <a:cubicBezTo>
                    <a:pt x="10" y="111"/>
                    <a:pt x="10" y="129"/>
                    <a:pt x="16" y="147"/>
                  </a:cubicBezTo>
                  <a:cubicBezTo>
                    <a:pt x="12" y="159"/>
                    <a:pt x="10" y="163"/>
                    <a:pt x="16" y="181"/>
                  </a:cubicBezTo>
                  <a:cubicBezTo>
                    <a:pt x="17" y="185"/>
                    <a:pt x="24" y="176"/>
                    <a:pt x="28" y="175"/>
                  </a:cubicBezTo>
                  <a:cubicBezTo>
                    <a:pt x="36" y="167"/>
                    <a:pt x="46" y="167"/>
                    <a:pt x="56" y="161"/>
                  </a:cubicBezTo>
                  <a:cubicBezTo>
                    <a:pt x="57" y="157"/>
                    <a:pt x="64" y="153"/>
                    <a:pt x="62" y="149"/>
                  </a:cubicBezTo>
                  <a:cubicBezTo>
                    <a:pt x="60" y="145"/>
                    <a:pt x="54" y="153"/>
                    <a:pt x="50" y="155"/>
                  </a:cubicBezTo>
                  <a:cubicBezTo>
                    <a:pt x="50" y="155"/>
                    <a:pt x="35" y="160"/>
                    <a:pt x="32" y="161"/>
                  </a:cubicBezTo>
                  <a:cubicBezTo>
                    <a:pt x="30" y="162"/>
                    <a:pt x="26" y="163"/>
                    <a:pt x="26" y="163"/>
                  </a:cubicBezTo>
                  <a:cubicBezTo>
                    <a:pt x="20" y="154"/>
                    <a:pt x="23" y="150"/>
                    <a:pt x="30" y="143"/>
                  </a:cubicBezTo>
                  <a:cubicBezTo>
                    <a:pt x="22" y="119"/>
                    <a:pt x="40" y="97"/>
                    <a:pt x="58" y="85"/>
                  </a:cubicBezTo>
                  <a:cubicBezTo>
                    <a:pt x="72" y="64"/>
                    <a:pt x="139" y="62"/>
                    <a:pt x="158" y="61"/>
                  </a:cubicBezTo>
                  <a:cubicBezTo>
                    <a:pt x="163" y="60"/>
                    <a:pt x="179" y="58"/>
                    <a:pt x="174" y="59"/>
                  </a:cubicBezTo>
                  <a:cubicBezTo>
                    <a:pt x="166" y="61"/>
                    <a:pt x="150" y="63"/>
                    <a:pt x="150" y="63"/>
                  </a:cubicBezTo>
                  <a:cubicBezTo>
                    <a:pt x="141" y="62"/>
                    <a:pt x="131" y="62"/>
                    <a:pt x="122" y="61"/>
                  </a:cubicBezTo>
                  <a:cubicBezTo>
                    <a:pt x="118" y="60"/>
                    <a:pt x="110" y="57"/>
                    <a:pt x="110" y="57"/>
                  </a:cubicBezTo>
                  <a:cubicBezTo>
                    <a:pt x="105" y="43"/>
                    <a:pt x="110" y="44"/>
                    <a:pt x="100" y="47"/>
                  </a:cubicBezTo>
                  <a:cubicBezTo>
                    <a:pt x="91" y="60"/>
                    <a:pt x="96" y="58"/>
                    <a:pt x="80" y="63"/>
                  </a:cubicBezTo>
                  <a:cubicBezTo>
                    <a:pt x="70" y="73"/>
                    <a:pt x="57" y="81"/>
                    <a:pt x="44" y="85"/>
                  </a:cubicBezTo>
                  <a:cubicBezTo>
                    <a:pt x="46" y="79"/>
                    <a:pt x="57" y="58"/>
                    <a:pt x="62" y="55"/>
                  </a:cubicBezTo>
                  <a:cubicBezTo>
                    <a:pt x="68" y="51"/>
                    <a:pt x="80" y="43"/>
                    <a:pt x="80" y="43"/>
                  </a:cubicBezTo>
                  <a:cubicBezTo>
                    <a:pt x="84" y="37"/>
                    <a:pt x="104" y="25"/>
                    <a:pt x="86" y="29"/>
                  </a:cubicBezTo>
                  <a:cubicBezTo>
                    <a:pt x="80" y="33"/>
                    <a:pt x="74" y="37"/>
                    <a:pt x="68" y="41"/>
                  </a:cubicBezTo>
                  <a:cubicBezTo>
                    <a:pt x="66" y="42"/>
                    <a:pt x="62" y="45"/>
                    <a:pt x="62" y="45"/>
                  </a:cubicBezTo>
                  <a:cubicBezTo>
                    <a:pt x="56" y="53"/>
                    <a:pt x="46" y="68"/>
                    <a:pt x="36" y="71"/>
                  </a:cubicBezTo>
                  <a:cubicBezTo>
                    <a:pt x="33" y="61"/>
                    <a:pt x="37" y="51"/>
                    <a:pt x="40" y="41"/>
                  </a:cubicBezTo>
                  <a:cubicBezTo>
                    <a:pt x="41" y="37"/>
                    <a:pt x="44" y="29"/>
                    <a:pt x="44" y="29"/>
                  </a:cubicBezTo>
                  <a:cubicBezTo>
                    <a:pt x="39" y="27"/>
                    <a:pt x="35" y="28"/>
                    <a:pt x="36" y="21"/>
                  </a:cubicBezTo>
                  <a:cubicBezTo>
                    <a:pt x="36" y="17"/>
                    <a:pt x="39" y="13"/>
                    <a:pt x="40" y="9"/>
                  </a:cubicBezTo>
                  <a:cubicBezTo>
                    <a:pt x="41" y="7"/>
                    <a:pt x="44" y="3"/>
                    <a:pt x="42" y="3"/>
                  </a:cubicBezTo>
                  <a:cubicBezTo>
                    <a:pt x="31" y="5"/>
                    <a:pt x="34" y="7"/>
                    <a:pt x="30" y="3"/>
                  </a:cubicBezTo>
                  <a:close/>
                </a:path>
              </a:pathLst>
            </a:custGeom>
            <a:solidFill>
              <a:srgbClr val="90C8DC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8" name="Freeform 92"/>
            <p:cNvSpPr>
              <a:spLocks/>
            </p:cNvSpPr>
            <p:nvPr/>
          </p:nvSpPr>
          <p:spPr bwMode="auto">
            <a:xfrm>
              <a:off x="1920" y="2574"/>
              <a:ext cx="1725" cy="489"/>
            </a:xfrm>
            <a:custGeom>
              <a:avLst/>
              <a:gdLst>
                <a:gd name="T0" fmla="*/ 532 w 509"/>
                <a:gd name="T1" fmla="*/ 31 h 144"/>
                <a:gd name="T2" fmla="*/ 342 w 509"/>
                <a:gd name="T3" fmla="*/ 58 h 144"/>
                <a:gd name="T4" fmla="*/ 224 w 509"/>
                <a:gd name="T5" fmla="*/ 85 h 144"/>
                <a:gd name="T6" fmla="*/ 186 w 509"/>
                <a:gd name="T7" fmla="*/ 105 h 144"/>
                <a:gd name="T8" fmla="*/ 115 w 509"/>
                <a:gd name="T9" fmla="*/ 160 h 144"/>
                <a:gd name="T10" fmla="*/ 75 w 509"/>
                <a:gd name="T11" fmla="*/ 214 h 144"/>
                <a:gd name="T12" fmla="*/ 41 w 509"/>
                <a:gd name="T13" fmla="*/ 231 h 144"/>
                <a:gd name="T14" fmla="*/ 7 w 509"/>
                <a:gd name="T15" fmla="*/ 272 h 144"/>
                <a:gd name="T16" fmla="*/ 27 w 509"/>
                <a:gd name="T17" fmla="*/ 251 h 144"/>
                <a:gd name="T18" fmla="*/ 85 w 509"/>
                <a:gd name="T19" fmla="*/ 224 h 144"/>
                <a:gd name="T20" fmla="*/ 115 w 509"/>
                <a:gd name="T21" fmla="*/ 183 h 144"/>
                <a:gd name="T22" fmla="*/ 136 w 509"/>
                <a:gd name="T23" fmla="*/ 166 h 144"/>
                <a:gd name="T24" fmla="*/ 156 w 509"/>
                <a:gd name="T25" fmla="*/ 149 h 144"/>
                <a:gd name="T26" fmla="*/ 207 w 509"/>
                <a:gd name="T27" fmla="*/ 122 h 144"/>
                <a:gd name="T28" fmla="*/ 383 w 509"/>
                <a:gd name="T29" fmla="*/ 68 h 144"/>
                <a:gd name="T30" fmla="*/ 461 w 509"/>
                <a:gd name="T31" fmla="*/ 78 h 144"/>
                <a:gd name="T32" fmla="*/ 559 w 509"/>
                <a:gd name="T33" fmla="*/ 51 h 144"/>
                <a:gd name="T34" fmla="*/ 664 w 509"/>
                <a:gd name="T35" fmla="*/ 54 h 144"/>
                <a:gd name="T36" fmla="*/ 874 w 509"/>
                <a:gd name="T37" fmla="*/ 0 h 144"/>
                <a:gd name="T38" fmla="*/ 959 w 509"/>
                <a:gd name="T39" fmla="*/ 7 h 144"/>
                <a:gd name="T40" fmla="*/ 939 w 509"/>
                <a:gd name="T41" fmla="*/ 0 h 144"/>
                <a:gd name="T42" fmla="*/ 827 w 509"/>
                <a:gd name="T43" fmla="*/ 10 h 144"/>
                <a:gd name="T44" fmla="*/ 674 w 509"/>
                <a:gd name="T45" fmla="*/ 37 h 144"/>
                <a:gd name="T46" fmla="*/ 569 w 509"/>
                <a:gd name="T47" fmla="*/ 34 h 144"/>
                <a:gd name="T48" fmla="*/ 532 w 509"/>
                <a:gd name="T49" fmla="*/ 3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9"/>
                <a:gd name="T76" fmla="*/ 0 h 144"/>
                <a:gd name="T77" fmla="*/ 509 w 509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9" h="144">
                  <a:moveTo>
                    <a:pt x="282" y="16"/>
                  </a:moveTo>
                  <a:cubicBezTo>
                    <a:pt x="248" y="22"/>
                    <a:pt x="215" y="28"/>
                    <a:pt x="180" y="30"/>
                  </a:cubicBezTo>
                  <a:cubicBezTo>
                    <a:pt x="159" y="34"/>
                    <a:pt x="139" y="37"/>
                    <a:pt x="118" y="44"/>
                  </a:cubicBezTo>
                  <a:cubicBezTo>
                    <a:pt x="117" y="44"/>
                    <a:pt x="104" y="53"/>
                    <a:pt x="100" y="54"/>
                  </a:cubicBezTo>
                  <a:cubicBezTo>
                    <a:pt x="96" y="60"/>
                    <a:pt x="69" y="76"/>
                    <a:pt x="60" y="82"/>
                  </a:cubicBezTo>
                  <a:cubicBezTo>
                    <a:pt x="55" y="90"/>
                    <a:pt x="48" y="106"/>
                    <a:pt x="40" y="112"/>
                  </a:cubicBezTo>
                  <a:cubicBezTo>
                    <a:pt x="35" y="116"/>
                    <a:pt x="22" y="120"/>
                    <a:pt x="22" y="120"/>
                  </a:cubicBezTo>
                  <a:cubicBezTo>
                    <a:pt x="20" y="123"/>
                    <a:pt x="0" y="138"/>
                    <a:pt x="2" y="140"/>
                  </a:cubicBezTo>
                  <a:cubicBezTo>
                    <a:pt x="6" y="144"/>
                    <a:pt x="9" y="133"/>
                    <a:pt x="14" y="130"/>
                  </a:cubicBezTo>
                  <a:cubicBezTo>
                    <a:pt x="24" y="125"/>
                    <a:pt x="34" y="122"/>
                    <a:pt x="44" y="116"/>
                  </a:cubicBezTo>
                  <a:cubicBezTo>
                    <a:pt x="47" y="106"/>
                    <a:pt x="52" y="100"/>
                    <a:pt x="60" y="94"/>
                  </a:cubicBezTo>
                  <a:cubicBezTo>
                    <a:pt x="67" y="83"/>
                    <a:pt x="60" y="92"/>
                    <a:pt x="70" y="86"/>
                  </a:cubicBezTo>
                  <a:cubicBezTo>
                    <a:pt x="74" y="84"/>
                    <a:pt x="82" y="78"/>
                    <a:pt x="82" y="78"/>
                  </a:cubicBezTo>
                  <a:cubicBezTo>
                    <a:pt x="89" y="67"/>
                    <a:pt x="100" y="69"/>
                    <a:pt x="110" y="62"/>
                  </a:cubicBezTo>
                  <a:cubicBezTo>
                    <a:pt x="137" y="44"/>
                    <a:pt x="171" y="38"/>
                    <a:pt x="202" y="34"/>
                  </a:cubicBezTo>
                  <a:cubicBezTo>
                    <a:pt x="229" y="36"/>
                    <a:pt x="225" y="37"/>
                    <a:pt x="244" y="42"/>
                  </a:cubicBezTo>
                  <a:cubicBezTo>
                    <a:pt x="262" y="39"/>
                    <a:pt x="279" y="32"/>
                    <a:pt x="296" y="26"/>
                  </a:cubicBezTo>
                  <a:cubicBezTo>
                    <a:pt x="321" y="28"/>
                    <a:pt x="327" y="30"/>
                    <a:pt x="352" y="28"/>
                  </a:cubicBezTo>
                  <a:cubicBezTo>
                    <a:pt x="390" y="15"/>
                    <a:pt x="422" y="4"/>
                    <a:pt x="462" y="0"/>
                  </a:cubicBezTo>
                  <a:cubicBezTo>
                    <a:pt x="477" y="1"/>
                    <a:pt x="491" y="2"/>
                    <a:pt x="506" y="2"/>
                  </a:cubicBezTo>
                  <a:cubicBezTo>
                    <a:pt x="509" y="2"/>
                    <a:pt x="499" y="0"/>
                    <a:pt x="496" y="0"/>
                  </a:cubicBezTo>
                  <a:cubicBezTo>
                    <a:pt x="476" y="0"/>
                    <a:pt x="456" y="3"/>
                    <a:pt x="436" y="4"/>
                  </a:cubicBezTo>
                  <a:cubicBezTo>
                    <a:pt x="410" y="11"/>
                    <a:pt x="382" y="11"/>
                    <a:pt x="356" y="20"/>
                  </a:cubicBezTo>
                  <a:cubicBezTo>
                    <a:pt x="337" y="19"/>
                    <a:pt x="319" y="19"/>
                    <a:pt x="300" y="18"/>
                  </a:cubicBezTo>
                  <a:cubicBezTo>
                    <a:pt x="296" y="18"/>
                    <a:pt x="282" y="8"/>
                    <a:pt x="282" y="16"/>
                  </a:cubicBezTo>
                  <a:close/>
                </a:path>
              </a:pathLst>
            </a:custGeom>
            <a:solidFill>
              <a:srgbClr val="6FA5C3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79" name="Freeform 93"/>
            <p:cNvSpPr>
              <a:spLocks/>
            </p:cNvSpPr>
            <p:nvPr/>
          </p:nvSpPr>
          <p:spPr bwMode="auto">
            <a:xfrm>
              <a:off x="2379" y="2217"/>
              <a:ext cx="463" cy="227"/>
            </a:xfrm>
            <a:custGeom>
              <a:avLst/>
              <a:gdLst>
                <a:gd name="T0" fmla="*/ 10 w 137"/>
                <a:gd name="T1" fmla="*/ 88 h 67"/>
                <a:gd name="T2" fmla="*/ 57 w 137"/>
                <a:gd name="T3" fmla="*/ 88 h 67"/>
                <a:gd name="T4" fmla="*/ 172 w 137"/>
                <a:gd name="T5" fmla="*/ 68 h 67"/>
                <a:gd name="T6" fmla="*/ 226 w 137"/>
                <a:gd name="T7" fmla="*/ 61 h 67"/>
                <a:gd name="T8" fmla="*/ 240 w 137"/>
                <a:gd name="T9" fmla="*/ 58 h 67"/>
                <a:gd name="T10" fmla="*/ 250 w 137"/>
                <a:gd name="T11" fmla="*/ 54 h 67"/>
                <a:gd name="T12" fmla="*/ 189 w 137"/>
                <a:gd name="T13" fmla="*/ 58 h 67"/>
                <a:gd name="T14" fmla="*/ 84 w 137"/>
                <a:gd name="T15" fmla="*/ 64 h 67"/>
                <a:gd name="T16" fmla="*/ 44 w 137"/>
                <a:gd name="T17" fmla="*/ 0 h 67"/>
                <a:gd name="T18" fmla="*/ 20 w 137"/>
                <a:gd name="T19" fmla="*/ 68 h 67"/>
                <a:gd name="T20" fmla="*/ 10 w 137"/>
                <a:gd name="T21" fmla="*/ 88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67"/>
                <a:gd name="T35" fmla="*/ 137 w 137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67">
                  <a:moveTo>
                    <a:pt x="7" y="46"/>
                  </a:moveTo>
                  <a:cubicBezTo>
                    <a:pt x="0" y="67"/>
                    <a:pt x="21" y="49"/>
                    <a:pt x="31" y="46"/>
                  </a:cubicBezTo>
                  <a:cubicBezTo>
                    <a:pt x="47" y="51"/>
                    <a:pt x="77" y="38"/>
                    <a:pt x="93" y="36"/>
                  </a:cubicBezTo>
                  <a:cubicBezTo>
                    <a:pt x="119" y="32"/>
                    <a:pt x="103" y="36"/>
                    <a:pt x="121" y="32"/>
                  </a:cubicBezTo>
                  <a:cubicBezTo>
                    <a:pt x="124" y="31"/>
                    <a:pt x="126" y="31"/>
                    <a:pt x="129" y="30"/>
                  </a:cubicBezTo>
                  <a:cubicBezTo>
                    <a:pt x="131" y="29"/>
                    <a:pt x="137" y="28"/>
                    <a:pt x="135" y="28"/>
                  </a:cubicBezTo>
                  <a:cubicBezTo>
                    <a:pt x="124" y="28"/>
                    <a:pt x="112" y="29"/>
                    <a:pt x="101" y="30"/>
                  </a:cubicBezTo>
                  <a:cubicBezTo>
                    <a:pt x="83" y="31"/>
                    <a:pt x="47" y="34"/>
                    <a:pt x="47" y="34"/>
                  </a:cubicBezTo>
                  <a:cubicBezTo>
                    <a:pt x="29" y="29"/>
                    <a:pt x="32" y="14"/>
                    <a:pt x="23" y="0"/>
                  </a:cubicBezTo>
                  <a:cubicBezTo>
                    <a:pt x="16" y="11"/>
                    <a:pt x="18" y="25"/>
                    <a:pt x="11" y="36"/>
                  </a:cubicBezTo>
                  <a:cubicBezTo>
                    <a:pt x="9" y="39"/>
                    <a:pt x="4" y="49"/>
                    <a:pt x="7" y="46"/>
                  </a:cubicBezTo>
                  <a:close/>
                </a:path>
              </a:pathLst>
            </a:custGeom>
            <a:solidFill>
              <a:srgbClr val="90C8DC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80" name="Freeform 94"/>
            <p:cNvSpPr>
              <a:spLocks/>
            </p:cNvSpPr>
            <p:nvPr/>
          </p:nvSpPr>
          <p:spPr bwMode="auto">
            <a:xfrm>
              <a:off x="2987" y="1347"/>
              <a:ext cx="160" cy="557"/>
            </a:xfrm>
            <a:custGeom>
              <a:avLst/>
              <a:gdLst>
                <a:gd name="T0" fmla="*/ 0 w 48"/>
                <a:gd name="T1" fmla="*/ 0 h 164"/>
                <a:gd name="T2" fmla="*/ 77 w 48"/>
                <a:gd name="T3" fmla="*/ 136 h 164"/>
                <a:gd name="T4" fmla="*/ 73 w 48"/>
                <a:gd name="T5" fmla="*/ 312 h 164"/>
                <a:gd name="T6" fmla="*/ 77 w 48"/>
                <a:gd name="T7" fmla="*/ 272 h 164"/>
                <a:gd name="T8" fmla="*/ 73 w 48"/>
                <a:gd name="T9" fmla="*/ 200 h 164"/>
                <a:gd name="T10" fmla="*/ 30 w 48"/>
                <a:gd name="T11" fmla="*/ 51 h 164"/>
                <a:gd name="T12" fmla="*/ 0 w 48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64"/>
                <a:gd name="T23" fmla="*/ 48 w 48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64">
                  <a:moveTo>
                    <a:pt x="0" y="0"/>
                  </a:moveTo>
                  <a:cubicBezTo>
                    <a:pt x="13" y="18"/>
                    <a:pt x="36" y="49"/>
                    <a:pt x="44" y="70"/>
                  </a:cubicBezTo>
                  <a:cubicBezTo>
                    <a:pt x="47" y="102"/>
                    <a:pt x="48" y="132"/>
                    <a:pt x="41" y="164"/>
                  </a:cubicBezTo>
                  <a:cubicBezTo>
                    <a:pt x="39" y="157"/>
                    <a:pt x="44" y="142"/>
                    <a:pt x="44" y="142"/>
                  </a:cubicBezTo>
                  <a:cubicBezTo>
                    <a:pt x="42" y="129"/>
                    <a:pt x="42" y="117"/>
                    <a:pt x="41" y="104"/>
                  </a:cubicBezTo>
                  <a:cubicBezTo>
                    <a:pt x="39" y="76"/>
                    <a:pt x="29" y="51"/>
                    <a:pt x="17" y="26"/>
                  </a:cubicBezTo>
                  <a:cubicBezTo>
                    <a:pt x="14" y="19"/>
                    <a:pt x="10" y="14"/>
                    <a:pt x="0" y="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81" name="Freeform 13"/>
            <p:cNvSpPr>
              <a:spLocks/>
            </p:cNvSpPr>
            <p:nvPr/>
          </p:nvSpPr>
          <p:spPr bwMode="auto">
            <a:xfrm>
              <a:off x="3610" y="736"/>
              <a:ext cx="521" cy="642"/>
            </a:xfrm>
            <a:custGeom>
              <a:avLst/>
              <a:gdLst>
                <a:gd name="T0" fmla="*/ 2147483647 w 154"/>
                <a:gd name="T1" fmla="*/ 2147483647 h 190"/>
                <a:gd name="T2" fmla="*/ 2147483647 w 154"/>
                <a:gd name="T3" fmla="*/ 2147483647 h 190"/>
                <a:gd name="T4" fmla="*/ 2147483647 w 154"/>
                <a:gd name="T5" fmla="*/ 2147483647 h 190"/>
                <a:gd name="T6" fmla="*/ 2147483647 w 154"/>
                <a:gd name="T7" fmla="*/ 2147483647 h 190"/>
                <a:gd name="T8" fmla="*/ 0 w 154"/>
                <a:gd name="T9" fmla="*/ 2147483647 h 190"/>
                <a:gd name="T10" fmla="*/ 2147483647 w 154"/>
                <a:gd name="T11" fmla="*/ 2147483647 h 190"/>
                <a:gd name="T12" fmla="*/ 2147483647 w 154"/>
                <a:gd name="T13" fmla="*/ 2147483647 h 190"/>
                <a:gd name="T14" fmla="*/ 2147483647 w 154"/>
                <a:gd name="T15" fmla="*/ 2147483647 h 190"/>
                <a:gd name="T16" fmla="*/ 2147483647 w 154"/>
                <a:gd name="T17" fmla="*/ 2147483647 h 190"/>
                <a:gd name="T18" fmla="*/ 2147483647 w 154"/>
                <a:gd name="T19" fmla="*/ 2147483647 h 190"/>
                <a:gd name="T20" fmla="*/ 2147483647 w 154"/>
                <a:gd name="T21" fmla="*/ 2147483647 h 190"/>
                <a:gd name="T22" fmla="*/ 2147483647 w 154"/>
                <a:gd name="T23" fmla="*/ 2147483647 h 190"/>
                <a:gd name="T24" fmla="*/ 2147483647 w 154"/>
                <a:gd name="T25" fmla="*/ 2147483647 h 190"/>
                <a:gd name="T26" fmla="*/ 2147483647 w 154"/>
                <a:gd name="T27" fmla="*/ 2147483647 h 190"/>
                <a:gd name="T28" fmla="*/ 2147483647 w 154"/>
                <a:gd name="T29" fmla="*/ 2147483647 h 190"/>
                <a:gd name="T30" fmla="*/ 2147483647 w 154"/>
                <a:gd name="T31" fmla="*/ 2147483647 h 190"/>
                <a:gd name="T32" fmla="*/ 2147483647 w 154"/>
                <a:gd name="T33" fmla="*/ 2147483647 h 190"/>
                <a:gd name="T34" fmla="*/ 2147483647 w 154"/>
                <a:gd name="T35" fmla="*/ 2147483647 h 190"/>
                <a:gd name="T36" fmla="*/ 2147483647 w 154"/>
                <a:gd name="T37" fmla="*/ 2147483647 h 190"/>
                <a:gd name="T38" fmla="*/ 2147483647 w 154"/>
                <a:gd name="T39" fmla="*/ 2147483647 h 190"/>
                <a:gd name="T40" fmla="*/ 2147483647 w 154"/>
                <a:gd name="T41" fmla="*/ 2147483647 h 190"/>
                <a:gd name="T42" fmla="*/ 2147483647 w 154"/>
                <a:gd name="T43" fmla="*/ 2147483647 h 1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"/>
                <a:gd name="T67" fmla="*/ 0 h 190"/>
                <a:gd name="T68" fmla="*/ 154 w 154"/>
                <a:gd name="T69" fmla="*/ 190 h 1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" h="190">
                  <a:moveTo>
                    <a:pt x="82" y="11"/>
                  </a:moveTo>
                  <a:cubicBezTo>
                    <a:pt x="64" y="13"/>
                    <a:pt x="49" y="17"/>
                    <a:pt x="32" y="23"/>
                  </a:cubicBezTo>
                  <a:cubicBezTo>
                    <a:pt x="25" y="25"/>
                    <a:pt x="14" y="35"/>
                    <a:pt x="14" y="35"/>
                  </a:cubicBezTo>
                  <a:cubicBezTo>
                    <a:pt x="4" y="51"/>
                    <a:pt x="8" y="42"/>
                    <a:pt x="2" y="59"/>
                  </a:cubicBezTo>
                  <a:cubicBezTo>
                    <a:pt x="1" y="61"/>
                    <a:pt x="0" y="65"/>
                    <a:pt x="0" y="65"/>
                  </a:cubicBezTo>
                  <a:cubicBezTo>
                    <a:pt x="2" y="76"/>
                    <a:pt x="5" y="86"/>
                    <a:pt x="8" y="97"/>
                  </a:cubicBezTo>
                  <a:cubicBezTo>
                    <a:pt x="12" y="132"/>
                    <a:pt x="11" y="102"/>
                    <a:pt x="18" y="123"/>
                  </a:cubicBezTo>
                  <a:cubicBezTo>
                    <a:pt x="17" y="134"/>
                    <a:pt x="9" y="150"/>
                    <a:pt x="18" y="157"/>
                  </a:cubicBezTo>
                  <a:cubicBezTo>
                    <a:pt x="21" y="159"/>
                    <a:pt x="36" y="157"/>
                    <a:pt x="36" y="157"/>
                  </a:cubicBezTo>
                  <a:cubicBezTo>
                    <a:pt x="40" y="163"/>
                    <a:pt x="40" y="171"/>
                    <a:pt x="54" y="167"/>
                  </a:cubicBezTo>
                  <a:cubicBezTo>
                    <a:pt x="48" y="179"/>
                    <a:pt x="62" y="182"/>
                    <a:pt x="72" y="185"/>
                  </a:cubicBezTo>
                  <a:cubicBezTo>
                    <a:pt x="78" y="183"/>
                    <a:pt x="90" y="179"/>
                    <a:pt x="90" y="179"/>
                  </a:cubicBezTo>
                  <a:cubicBezTo>
                    <a:pt x="103" y="188"/>
                    <a:pt x="95" y="190"/>
                    <a:pt x="114" y="187"/>
                  </a:cubicBezTo>
                  <a:cubicBezTo>
                    <a:pt x="128" y="182"/>
                    <a:pt x="122" y="185"/>
                    <a:pt x="132" y="179"/>
                  </a:cubicBezTo>
                  <a:cubicBezTo>
                    <a:pt x="140" y="167"/>
                    <a:pt x="145" y="157"/>
                    <a:pt x="150" y="143"/>
                  </a:cubicBezTo>
                  <a:cubicBezTo>
                    <a:pt x="151" y="139"/>
                    <a:pt x="154" y="131"/>
                    <a:pt x="154" y="131"/>
                  </a:cubicBezTo>
                  <a:cubicBezTo>
                    <a:pt x="151" y="122"/>
                    <a:pt x="143" y="117"/>
                    <a:pt x="140" y="107"/>
                  </a:cubicBezTo>
                  <a:cubicBezTo>
                    <a:pt x="143" y="96"/>
                    <a:pt x="145" y="88"/>
                    <a:pt x="146" y="77"/>
                  </a:cubicBezTo>
                  <a:cubicBezTo>
                    <a:pt x="145" y="62"/>
                    <a:pt x="149" y="46"/>
                    <a:pt x="142" y="33"/>
                  </a:cubicBezTo>
                  <a:cubicBezTo>
                    <a:pt x="134" y="18"/>
                    <a:pt x="120" y="12"/>
                    <a:pt x="104" y="7"/>
                  </a:cubicBezTo>
                  <a:cubicBezTo>
                    <a:pt x="100" y="6"/>
                    <a:pt x="95" y="0"/>
                    <a:pt x="92" y="3"/>
                  </a:cubicBezTo>
                  <a:cubicBezTo>
                    <a:pt x="89" y="6"/>
                    <a:pt x="85" y="8"/>
                    <a:pt x="82" y="11"/>
                  </a:cubicBezTo>
                  <a:close/>
                </a:path>
              </a:pathLst>
            </a:custGeom>
            <a:solidFill>
              <a:srgbClr val="936545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82" name="Freeform 14"/>
            <p:cNvSpPr>
              <a:spLocks/>
            </p:cNvSpPr>
            <p:nvPr/>
          </p:nvSpPr>
          <p:spPr bwMode="auto">
            <a:xfrm>
              <a:off x="3606" y="732"/>
              <a:ext cx="518" cy="400"/>
            </a:xfrm>
            <a:custGeom>
              <a:avLst/>
              <a:gdLst>
                <a:gd name="T0" fmla="*/ 2147483647 w 153"/>
                <a:gd name="T1" fmla="*/ 2147483647 h 118"/>
                <a:gd name="T2" fmla="*/ 2147483647 w 153"/>
                <a:gd name="T3" fmla="*/ 2147483647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2147483647 w 153"/>
                <a:gd name="T15" fmla="*/ 2147483647 h 118"/>
                <a:gd name="T16" fmla="*/ 2147483647 w 153"/>
                <a:gd name="T17" fmla="*/ 2147483647 h 118"/>
                <a:gd name="T18" fmla="*/ 2147483647 w 153"/>
                <a:gd name="T19" fmla="*/ 2147483647 h 118"/>
                <a:gd name="T20" fmla="*/ 2147483647 w 153"/>
                <a:gd name="T21" fmla="*/ 2147483647 h 118"/>
                <a:gd name="T22" fmla="*/ 2147483647 w 153"/>
                <a:gd name="T23" fmla="*/ 2147483647 h 118"/>
                <a:gd name="T24" fmla="*/ 2147483647 w 153"/>
                <a:gd name="T25" fmla="*/ 2147483647 h 118"/>
                <a:gd name="T26" fmla="*/ 2147483647 w 153"/>
                <a:gd name="T27" fmla="*/ 2147483647 h 118"/>
                <a:gd name="T28" fmla="*/ 2147483647 w 153"/>
                <a:gd name="T29" fmla="*/ 2147483647 h 118"/>
                <a:gd name="T30" fmla="*/ 2147483647 w 153"/>
                <a:gd name="T31" fmla="*/ 2147483647 h 118"/>
                <a:gd name="T32" fmla="*/ 2147483647 w 153"/>
                <a:gd name="T33" fmla="*/ 2147483647 h 118"/>
                <a:gd name="T34" fmla="*/ 2147483647 w 153"/>
                <a:gd name="T35" fmla="*/ 0 h 118"/>
                <a:gd name="T36" fmla="*/ 2147483647 w 153"/>
                <a:gd name="T37" fmla="*/ 2147483647 h 118"/>
                <a:gd name="T38" fmla="*/ 2147483647 w 153"/>
                <a:gd name="T39" fmla="*/ 2147483647 h 118"/>
                <a:gd name="T40" fmla="*/ 2147483647 w 153"/>
                <a:gd name="T41" fmla="*/ 2147483647 h 118"/>
                <a:gd name="T42" fmla="*/ 2147483647 w 153"/>
                <a:gd name="T43" fmla="*/ 2147483647 h 118"/>
                <a:gd name="T44" fmla="*/ 2147483647 w 153"/>
                <a:gd name="T45" fmla="*/ 2147483647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118"/>
                <a:gd name="T71" fmla="*/ 153 w 153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118">
                  <a:moveTo>
                    <a:pt x="1" y="54"/>
                  </a:moveTo>
                  <a:cubicBezTo>
                    <a:pt x="1" y="57"/>
                    <a:pt x="0" y="72"/>
                    <a:pt x="9" y="72"/>
                  </a:cubicBezTo>
                  <a:cubicBezTo>
                    <a:pt x="23" y="72"/>
                    <a:pt x="13" y="76"/>
                    <a:pt x="25" y="72"/>
                  </a:cubicBezTo>
                  <a:cubicBezTo>
                    <a:pt x="29" y="71"/>
                    <a:pt x="49" y="62"/>
                    <a:pt x="49" y="62"/>
                  </a:cubicBezTo>
                  <a:cubicBezTo>
                    <a:pt x="58" y="63"/>
                    <a:pt x="62" y="56"/>
                    <a:pt x="71" y="58"/>
                  </a:cubicBezTo>
                  <a:cubicBezTo>
                    <a:pt x="77" y="59"/>
                    <a:pt x="89" y="66"/>
                    <a:pt x="89" y="66"/>
                  </a:cubicBezTo>
                  <a:cubicBezTo>
                    <a:pt x="92" y="73"/>
                    <a:pt x="89" y="94"/>
                    <a:pt x="91" y="100"/>
                  </a:cubicBezTo>
                  <a:cubicBezTo>
                    <a:pt x="96" y="102"/>
                    <a:pt x="117" y="95"/>
                    <a:pt x="101" y="100"/>
                  </a:cubicBezTo>
                  <a:cubicBezTo>
                    <a:pt x="91" y="116"/>
                    <a:pt x="110" y="96"/>
                    <a:pt x="113" y="94"/>
                  </a:cubicBezTo>
                  <a:cubicBezTo>
                    <a:pt x="110" y="84"/>
                    <a:pt x="111" y="77"/>
                    <a:pt x="121" y="74"/>
                  </a:cubicBezTo>
                  <a:cubicBezTo>
                    <a:pt x="125" y="75"/>
                    <a:pt x="130" y="74"/>
                    <a:pt x="133" y="76"/>
                  </a:cubicBezTo>
                  <a:cubicBezTo>
                    <a:pt x="137" y="79"/>
                    <a:pt x="141" y="88"/>
                    <a:pt x="141" y="88"/>
                  </a:cubicBezTo>
                  <a:cubicBezTo>
                    <a:pt x="142" y="97"/>
                    <a:pt x="141" y="107"/>
                    <a:pt x="143" y="116"/>
                  </a:cubicBezTo>
                  <a:cubicBezTo>
                    <a:pt x="144" y="118"/>
                    <a:pt x="146" y="112"/>
                    <a:pt x="147" y="110"/>
                  </a:cubicBezTo>
                  <a:cubicBezTo>
                    <a:pt x="150" y="103"/>
                    <a:pt x="153" y="88"/>
                    <a:pt x="153" y="88"/>
                  </a:cubicBezTo>
                  <a:cubicBezTo>
                    <a:pt x="150" y="74"/>
                    <a:pt x="153" y="62"/>
                    <a:pt x="149" y="48"/>
                  </a:cubicBezTo>
                  <a:cubicBezTo>
                    <a:pt x="152" y="39"/>
                    <a:pt x="151" y="37"/>
                    <a:pt x="143" y="32"/>
                  </a:cubicBezTo>
                  <a:cubicBezTo>
                    <a:pt x="138" y="17"/>
                    <a:pt x="110" y="3"/>
                    <a:pt x="93" y="0"/>
                  </a:cubicBezTo>
                  <a:cubicBezTo>
                    <a:pt x="85" y="1"/>
                    <a:pt x="68" y="2"/>
                    <a:pt x="59" y="4"/>
                  </a:cubicBezTo>
                  <a:cubicBezTo>
                    <a:pt x="54" y="5"/>
                    <a:pt x="43" y="8"/>
                    <a:pt x="43" y="8"/>
                  </a:cubicBezTo>
                  <a:cubicBezTo>
                    <a:pt x="29" y="17"/>
                    <a:pt x="36" y="14"/>
                    <a:pt x="25" y="18"/>
                  </a:cubicBezTo>
                  <a:cubicBezTo>
                    <a:pt x="20" y="25"/>
                    <a:pt x="12" y="31"/>
                    <a:pt x="5" y="36"/>
                  </a:cubicBezTo>
                  <a:cubicBezTo>
                    <a:pt x="0" y="50"/>
                    <a:pt x="1" y="44"/>
                    <a:pt x="1" y="54"/>
                  </a:cubicBezTo>
                  <a:close/>
                </a:path>
              </a:pathLst>
            </a:custGeom>
            <a:solidFill>
              <a:srgbClr val="4D453D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83" name="Freeform 15"/>
            <p:cNvSpPr>
              <a:spLocks/>
            </p:cNvSpPr>
            <p:nvPr/>
          </p:nvSpPr>
          <p:spPr bwMode="auto">
            <a:xfrm>
              <a:off x="3720" y="900"/>
              <a:ext cx="360" cy="204"/>
            </a:xfrm>
            <a:custGeom>
              <a:avLst/>
              <a:gdLst>
                <a:gd name="T0" fmla="*/ 2147483647 w 106"/>
                <a:gd name="T1" fmla="*/ 2147483647 h 60"/>
                <a:gd name="T2" fmla="*/ 2147483647 w 106"/>
                <a:gd name="T3" fmla="*/ 2147483647 h 60"/>
                <a:gd name="T4" fmla="*/ 2147483647 w 106"/>
                <a:gd name="T5" fmla="*/ 2147483647 h 60"/>
                <a:gd name="T6" fmla="*/ 2147483647 w 106"/>
                <a:gd name="T7" fmla="*/ 2147483647 h 60"/>
                <a:gd name="T8" fmla="*/ 2147483647 w 106"/>
                <a:gd name="T9" fmla="*/ 2147483647 h 60"/>
                <a:gd name="T10" fmla="*/ 2147483647 w 106"/>
                <a:gd name="T11" fmla="*/ 2147483647 h 60"/>
                <a:gd name="T12" fmla="*/ 2147483647 w 106"/>
                <a:gd name="T13" fmla="*/ 2147483647 h 60"/>
                <a:gd name="T14" fmla="*/ 2147483647 w 106"/>
                <a:gd name="T15" fmla="*/ 2147483647 h 60"/>
                <a:gd name="T16" fmla="*/ 2147483647 w 106"/>
                <a:gd name="T17" fmla="*/ 2147483647 h 60"/>
                <a:gd name="T18" fmla="*/ 2147483647 w 106"/>
                <a:gd name="T19" fmla="*/ 2147483647 h 60"/>
                <a:gd name="T20" fmla="*/ 2147483647 w 106"/>
                <a:gd name="T21" fmla="*/ 2147483647 h 60"/>
                <a:gd name="T22" fmla="*/ 2147483647 w 106"/>
                <a:gd name="T23" fmla="*/ 2147483647 h 60"/>
                <a:gd name="T24" fmla="*/ 2147483647 w 106"/>
                <a:gd name="T25" fmla="*/ 2147483647 h 60"/>
                <a:gd name="T26" fmla="*/ 2147483647 w 106"/>
                <a:gd name="T27" fmla="*/ 2147483647 h 60"/>
                <a:gd name="T28" fmla="*/ 2147483647 w 106"/>
                <a:gd name="T29" fmla="*/ 2147483647 h 60"/>
                <a:gd name="T30" fmla="*/ 2147483647 w 106"/>
                <a:gd name="T31" fmla="*/ 2147483647 h 60"/>
                <a:gd name="T32" fmla="*/ 2147483647 w 106"/>
                <a:gd name="T33" fmla="*/ 2147483647 h 60"/>
                <a:gd name="T34" fmla="*/ 2147483647 w 106"/>
                <a:gd name="T35" fmla="*/ 2147483647 h 60"/>
                <a:gd name="T36" fmla="*/ 2147483647 w 106"/>
                <a:gd name="T37" fmla="*/ 2147483647 h 60"/>
                <a:gd name="T38" fmla="*/ 2147483647 w 106"/>
                <a:gd name="T39" fmla="*/ 2147483647 h 60"/>
                <a:gd name="T40" fmla="*/ 2147483647 w 106"/>
                <a:gd name="T41" fmla="*/ 2147483647 h 60"/>
                <a:gd name="T42" fmla="*/ 2147483647 w 106"/>
                <a:gd name="T43" fmla="*/ 2147483647 h 60"/>
                <a:gd name="T44" fmla="*/ 2147483647 w 106"/>
                <a:gd name="T45" fmla="*/ 2147483647 h 60"/>
                <a:gd name="T46" fmla="*/ 2147483647 w 106"/>
                <a:gd name="T47" fmla="*/ 2147483647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6"/>
                <a:gd name="T73" fmla="*/ 0 h 60"/>
                <a:gd name="T74" fmla="*/ 106 w 10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6" h="60">
                  <a:moveTo>
                    <a:pt x="91" y="24"/>
                  </a:moveTo>
                  <a:cubicBezTo>
                    <a:pt x="79" y="28"/>
                    <a:pt x="83" y="34"/>
                    <a:pt x="77" y="44"/>
                  </a:cubicBezTo>
                  <a:cubicBezTo>
                    <a:pt x="76" y="45"/>
                    <a:pt x="67" y="60"/>
                    <a:pt x="65" y="54"/>
                  </a:cubicBezTo>
                  <a:cubicBezTo>
                    <a:pt x="59" y="48"/>
                    <a:pt x="55" y="56"/>
                    <a:pt x="59" y="44"/>
                  </a:cubicBezTo>
                  <a:cubicBezTo>
                    <a:pt x="54" y="29"/>
                    <a:pt x="45" y="48"/>
                    <a:pt x="55" y="34"/>
                  </a:cubicBezTo>
                  <a:cubicBezTo>
                    <a:pt x="53" y="33"/>
                    <a:pt x="50" y="32"/>
                    <a:pt x="49" y="30"/>
                  </a:cubicBezTo>
                  <a:cubicBezTo>
                    <a:pt x="48" y="28"/>
                    <a:pt x="75" y="14"/>
                    <a:pt x="73" y="14"/>
                  </a:cubicBezTo>
                  <a:cubicBezTo>
                    <a:pt x="69" y="13"/>
                    <a:pt x="39" y="28"/>
                    <a:pt x="39" y="28"/>
                  </a:cubicBezTo>
                  <a:cubicBezTo>
                    <a:pt x="49" y="13"/>
                    <a:pt x="40" y="29"/>
                    <a:pt x="35" y="24"/>
                  </a:cubicBezTo>
                  <a:cubicBezTo>
                    <a:pt x="30" y="19"/>
                    <a:pt x="50" y="14"/>
                    <a:pt x="33" y="20"/>
                  </a:cubicBezTo>
                  <a:cubicBezTo>
                    <a:pt x="27" y="10"/>
                    <a:pt x="24" y="18"/>
                    <a:pt x="15" y="12"/>
                  </a:cubicBezTo>
                  <a:cubicBezTo>
                    <a:pt x="11" y="13"/>
                    <a:pt x="7" y="15"/>
                    <a:pt x="3" y="16"/>
                  </a:cubicBezTo>
                  <a:cubicBezTo>
                    <a:pt x="0" y="17"/>
                    <a:pt x="7" y="11"/>
                    <a:pt x="9" y="10"/>
                  </a:cubicBezTo>
                  <a:cubicBezTo>
                    <a:pt x="13" y="8"/>
                    <a:pt x="17" y="7"/>
                    <a:pt x="21" y="6"/>
                  </a:cubicBezTo>
                  <a:cubicBezTo>
                    <a:pt x="39" y="0"/>
                    <a:pt x="18" y="6"/>
                    <a:pt x="21" y="8"/>
                  </a:cubicBezTo>
                  <a:cubicBezTo>
                    <a:pt x="24" y="10"/>
                    <a:pt x="28" y="7"/>
                    <a:pt x="31" y="6"/>
                  </a:cubicBezTo>
                  <a:cubicBezTo>
                    <a:pt x="27" y="17"/>
                    <a:pt x="53" y="4"/>
                    <a:pt x="61" y="2"/>
                  </a:cubicBezTo>
                  <a:cubicBezTo>
                    <a:pt x="52" y="15"/>
                    <a:pt x="71" y="5"/>
                    <a:pt x="75" y="2"/>
                  </a:cubicBezTo>
                  <a:cubicBezTo>
                    <a:pt x="74" y="5"/>
                    <a:pt x="49" y="23"/>
                    <a:pt x="53" y="26"/>
                  </a:cubicBezTo>
                  <a:cubicBezTo>
                    <a:pt x="56" y="28"/>
                    <a:pt x="91" y="10"/>
                    <a:pt x="91" y="10"/>
                  </a:cubicBezTo>
                  <a:cubicBezTo>
                    <a:pt x="106" y="0"/>
                    <a:pt x="65" y="29"/>
                    <a:pt x="67" y="32"/>
                  </a:cubicBezTo>
                  <a:cubicBezTo>
                    <a:pt x="68" y="34"/>
                    <a:pt x="71" y="31"/>
                    <a:pt x="73" y="30"/>
                  </a:cubicBezTo>
                  <a:cubicBezTo>
                    <a:pt x="83" y="20"/>
                    <a:pt x="79" y="17"/>
                    <a:pt x="95" y="20"/>
                  </a:cubicBezTo>
                  <a:cubicBezTo>
                    <a:pt x="106" y="36"/>
                    <a:pt x="99" y="28"/>
                    <a:pt x="91" y="24"/>
                  </a:cubicBezTo>
                  <a:close/>
                </a:path>
              </a:pathLst>
            </a:custGeom>
            <a:solidFill>
              <a:srgbClr val="968274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84" name="Freeform 16"/>
            <p:cNvSpPr>
              <a:spLocks/>
            </p:cNvSpPr>
            <p:nvPr/>
          </p:nvSpPr>
          <p:spPr bwMode="auto">
            <a:xfrm>
              <a:off x="3998" y="1018"/>
              <a:ext cx="67" cy="67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2147483647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1" y="0"/>
                  </a:moveTo>
                  <a:cubicBezTo>
                    <a:pt x="0" y="4"/>
                    <a:pt x="11" y="4"/>
                    <a:pt x="17" y="8"/>
                  </a:cubicBezTo>
                  <a:cubicBezTo>
                    <a:pt x="4" y="12"/>
                    <a:pt x="0" y="15"/>
                    <a:pt x="15" y="20"/>
                  </a:cubicBezTo>
                  <a:cubicBezTo>
                    <a:pt x="19" y="7"/>
                    <a:pt x="9" y="19"/>
                    <a:pt x="13" y="6"/>
                  </a:cubicBezTo>
                  <a:cubicBezTo>
                    <a:pt x="12" y="4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55037"/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</p:grpSp>
      <p:grpSp>
        <p:nvGrpSpPr>
          <p:cNvPr id="103644" name="Group 2197"/>
          <p:cNvGrpSpPr>
            <a:grpSpLocks/>
          </p:cNvGrpSpPr>
          <p:nvPr/>
        </p:nvGrpSpPr>
        <p:grpSpPr bwMode="auto">
          <a:xfrm>
            <a:off x="2365375" y="2411413"/>
            <a:ext cx="230188" cy="565150"/>
            <a:chOff x="4408" y="3340"/>
            <a:chExt cx="320" cy="788"/>
          </a:xfrm>
        </p:grpSpPr>
        <p:sp>
          <p:nvSpPr>
            <p:cNvPr id="14383" name="Freeform 2198"/>
            <p:cNvSpPr>
              <a:spLocks/>
            </p:cNvSpPr>
            <p:nvPr/>
          </p:nvSpPr>
          <p:spPr bwMode="auto">
            <a:xfrm>
              <a:off x="4408" y="3436"/>
              <a:ext cx="257" cy="488"/>
            </a:xfrm>
            <a:custGeom>
              <a:avLst/>
              <a:gdLst>
                <a:gd name="T0" fmla="*/ 76 w 257"/>
                <a:gd name="T1" fmla="*/ 15 h 488"/>
                <a:gd name="T2" fmla="*/ 67 w 257"/>
                <a:gd name="T3" fmla="*/ 44 h 488"/>
                <a:gd name="T4" fmla="*/ 34 w 257"/>
                <a:gd name="T5" fmla="*/ 62 h 488"/>
                <a:gd name="T6" fmla="*/ 5 w 257"/>
                <a:gd name="T7" fmla="*/ 82 h 488"/>
                <a:gd name="T8" fmla="*/ 1 w 257"/>
                <a:gd name="T9" fmla="*/ 107 h 488"/>
                <a:gd name="T10" fmla="*/ 2 w 257"/>
                <a:gd name="T11" fmla="*/ 139 h 488"/>
                <a:gd name="T12" fmla="*/ 11 w 257"/>
                <a:gd name="T13" fmla="*/ 214 h 488"/>
                <a:gd name="T14" fmla="*/ 39 w 257"/>
                <a:gd name="T15" fmla="*/ 239 h 488"/>
                <a:gd name="T16" fmla="*/ 59 w 257"/>
                <a:gd name="T17" fmla="*/ 251 h 488"/>
                <a:gd name="T18" fmla="*/ 47 w 257"/>
                <a:gd name="T19" fmla="*/ 335 h 488"/>
                <a:gd name="T20" fmla="*/ 35 w 257"/>
                <a:gd name="T21" fmla="*/ 427 h 488"/>
                <a:gd name="T22" fmla="*/ 68 w 257"/>
                <a:gd name="T23" fmla="*/ 452 h 488"/>
                <a:gd name="T24" fmla="*/ 147 w 257"/>
                <a:gd name="T25" fmla="*/ 409 h 488"/>
                <a:gd name="T26" fmla="*/ 149 w 257"/>
                <a:gd name="T27" fmla="*/ 449 h 488"/>
                <a:gd name="T28" fmla="*/ 219 w 257"/>
                <a:gd name="T29" fmla="*/ 425 h 488"/>
                <a:gd name="T30" fmla="*/ 220 w 257"/>
                <a:gd name="T31" fmla="*/ 376 h 488"/>
                <a:gd name="T32" fmla="*/ 212 w 257"/>
                <a:gd name="T33" fmla="*/ 299 h 488"/>
                <a:gd name="T34" fmla="*/ 205 w 257"/>
                <a:gd name="T35" fmla="*/ 244 h 488"/>
                <a:gd name="T36" fmla="*/ 234 w 257"/>
                <a:gd name="T37" fmla="*/ 183 h 488"/>
                <a:gd name="T38" fmla="*/ 257 w 257"/>
                <a:gd name="T39" fmla="*/ 145 h 488"/>
                <a:gd name="T40" fmla="*/ 231 w 257"/>
                <a:gd name="T41" fmla="*/ 128 h 488"/>
                <a:gd name="T42" fmla="*/ 201 w 257"/>
                <a:gd name="T43" fmla="*/ 67 h 488"/>
                <a:gd name="T44" fmla="*/ 159 w 257"/>
                <a:gd name="T45" fmla="*/ 34 h 488"/>
                <a:gd name="T46" fmla="*/ 137 w 257"/>
                <a:gd name="T47" fmla="*/ 9 h 488"/>
                <a:gd name="T48" fmla="*/ 114 w 257"/>
                <a:gd name="T49" fmla="*/ 1 h 488"/>
                <a:gd name="T50" fmla="*/ 87 w 257"/>
                <a:gd name="T51" fmla="*/ 6 h 488"/>
                <a:gd name="T52" fmla="*/ 84 w 257"/>
                <a:gd name="T53" fmla="*/ 13 h 488"/>
                <a:gd name="T54" fmla="*/ 76 w 257"/>
                <a:gd name="T55" fmla="*/ 15 h 4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7"/>
                <a:gd name="T85" fmla="*/ 0 h 488"/>
                <a:gd name="T86" fmla="*/ 257 w 257"/>
                <a:gd name="T87" fmla="*/ 488 h 4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7" h="488">
                  <a:moveTo>
                    <a:pt x="76" y="15"/>
                  </a:moveTo>
                  <a:cubicBezTo>
                    <a:pt x="69" y="34"/>
                    <a:pt x="74" y="29"/>
                    <a:pt x="67" y="44"/>
                  </a:cubicBezTo>
                  <a:cubicBezTo>
                    <a:pt x="58" y="55"/>
                    <a:pt x="43" y="56"/>
                    <a:pt x="34" y="62"/>
                  </a:cubicBezTo>
                  <a:cubicBezTo>
                    <a:pt x="29" y="70"/>
                    <a:pt x="5" y="82"/>
                    <a:pt x="5" y="82"/>
                  </a:cubicBezTo>
                  <a:cubicBezTo>
                    <a:pt x="1" y="99"/>
                    <a:pt x="8" y="89"/>
                    <a:pt x="1" y="107"/>
                  </a:cubicBezTo>
                  <a:cubicBezTo>
                    <a:pt x="0" y="110"/>
                    <a:pt x="2" y="139"/>
                    <a:pt x="2" y="139"/>
                  </a:cubicBezTo>
                  <a:cubicBezTo>
                    <a:pt x="7" y="171"/>
                    <a:pt x="2" y="182"/>
                    <a:pt x="11" y="214"/>
                  </a:cubicBezTo>
                  <a:cubicBezTo>
                    <a:pt x="14" y="222"/>
                    <a:pt x="30" y="236"/>
                    <a:pt x="39" y="239"/>
                  </a:cubicBezTo>
                  <a:cubicBezTo>
                    <a:pt x="43" y="242"/>
                    <a:pt x="59" y="251"/>
                    <a:pt x="59" y="251"/>
                  </a:cubicBezTo>
                  <a:cubicBezTo>
                    <a:pt x="53" y="279"/>
                    <a:pt x="52" y="307"/>
                    <a:pt x="47" y="335"/>
                  </a:cubicBezTo>
                  <a:cubicBezTo>
                    <a:pt x="45" y="372"/>
                    <a:pt x="37" y="392"/>
                    <a:pt x="35" y="427"/>
                  </a:cubicBezTo>
                  <a:cubicBezTo>
                    <a:pt x="37" y="436"/>
                    <a:pt x="68" y="452"/>
                    <a:pt x="68" y="452"/>
                  </a:cubicBezTo>
                  <a:cubicBezTo>
                    <a:pt x="158" y="449"/>
                    <a:pt x="133" y="488"/>
                    <a:pt x="147" y="409"/>
                  </a:cubicBezTo>
                  <a:cubicBezTo>
                    <a:pt x="152" y="422"/>
                    <a:pt x="152" y="437"/>
                    <a:pt x="149" y="449"/>
                  </a:cubicBezTo>
                  <a:cubicBezTo>
                    <a:pt x="169" y="445"/>
                    <a:pt x="201" y="436"/>
                    <a:pt x="219" y="425"/>
                  </a:cubicBezTo>
                  <a:cubicBezTo>
                    <a:pt x="230" y="406"/>
                    <a:pt x="219" y="402"/>
                    <a:pt x="220" y="376"/>
                  </a:cubicBezTo>
                  <a:cubicBezTo>
                    <a:pt x="219" y="347"/>
                    <a:pt x="214" y="329"/>
                    <a:pt x="212" y="299"/>
                  </a:cubicBezTo>
                  <a:cubicBezTo>
                    <a:pt x="211" y="285"/>
                    <a:pt x="205" y="244"/>
                    <a:pt x="205" y="244"/>
                  </a:cubicBezTo>
                  <a:cubicBezTo>
                    <a:pt x="207" y="223"/>
                    <a:pt x="224" y="201"/>
                    <a:pt x="234" y="183"/>
                  </a:cubicBezTo>
                  <a:cubicBezTo>
                    <a:pt x="242" y="171"/>
                    <a:pt x="252" y="160"/>
                    <a:pt x="257" y="145"/>
                  </a:cubicBezTo>
                  <a:cubicBezTo>
                    <a:pt x="245" y="133"/>
                    <a:pt x="252" y="132"/>
                    <a:pt x="231" y="128"/>
                  </a:cubicBezTo>
                  <a:cubicBezTo>
                    <a:pt x="219" y="109"/>
                    <a:pt x="214" y="87"/>
                    <a:pt x="201" y="67"/>
                  </a:cubicBezTo>
                  <a:cubicBezTo>
                    <a:pt x="196" y="37"/>
                    <a:pt x="187" y="43"/>
                    <a:pt x="159" y="34"/>
                  </a:cubicBezTo>
                  <a:cubicBezTo>
                    <a:pt x="152" y="31"/>
                    <a:pt x="142" y="12"/>
                    <a:pt x="137" y="9"/>
                  </a:cubicBezTo>
                  <a:cubicBezTo>
                    <a:pt x="131" y="4"/>
                    <a:pt x="114" y="1"/>
                    <a:pt x="114" y="1"/>
                  </a:cubicBezTo>
                  <a:cubicBezTo>
                    <a:pt x="106" y="2"/>
                    <a:pt x="93" y="0"/>
                    <a:pt x="87" y="6"/>
                  </a:cubicBezTo>
                  <a:cubicBezTo>
                    <a:pt x="85" y="7"/>
                    <a:pt x="84" y="13"/>
                    <a:pt x="84" y="13"/>
                  </a:cubicBezTo>
                  <a:cubicBezTo>
                    <a:pt x="84" y="13"/>
                    <a:pt x="74" y="17"/>
                    <a:pt x="76" y="15"/>
                  </a:cubicBezTo>
                  <a:close/>
                </a:path>
              </a:pathLst>
            </a:custGeom>
            <a:solidFill>
              <a:srgbClr val="D9EEF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84" name="Freeform 2199"/>
            <p:cNvSpPr>
              <a:spLocks/>
            </p:cNvSpPr>
            <p:nvPr/>
          </p:nvSpPr>
          <p:spPr bwMode="auto">
            <a:xfrm>
              <a:off x="4443" y="3528"/>
              <a:ext cx="102" cy="129"/>
            </a:xfrm>
            <a:custGeom>
              <a:avLst/>
              <a:gdLst>
                <a:gd name="T0" fmla="*/ 7 w 81"/>
                <a:gd name="T1" fmla="*/ 1 h 101"/>
                <a:gd name="T2" fmla="*/ 21 w 81"/>
                <a:gd name="T3" fmla="*/ 15 h 101"/>
                <a:gd name="T4" fmla="*/ 25 w 81"/>
                <a:gd name="T5" fmla="*/ 27 h 101"/>
                <a:gd name="T6" fmla="*/ 29 w 81"/>
                <a:gd name="T7" fmla="*/ 77 h 101"/>
                <a:gd name="T8" fmla="*/ 45 w 81"/>
                <a:gd name="T9" fmla="*/ 83 h 101"/>
                <a:gd name="T10" fmla="*/ 81 w 81"/>
                <a:gd name="T11" fmla="*/ 97 h 101"/>
                <a:gd name="T12" fmla="*/ 51 w 81"/>
                <a:gd name="T13" fmla="*/ 89 h 101"/>
                <a:gd name="T14" fmla="*/ 33 w 81"/>
                <a:gd name="T15" fmla="*/ 83 h 101"/>
                <a:gd name="T16" fmla="*/ 13 w 81"/>
                <a:gd name="T17" fmla="*/ 93 h 101"/>
                <a:gd name="T18" fmla="*/ 15 w 81"/>
                <a:gd name="T19" fmla="*/ 77 h 101"/>
                <a:gd name="T20" fmla="*/ 5 w 81"/>
                <a:gd name="T21" fmla="*/ 21 h 101"/>
                <a:gd name="T22" fmla="*/ 19 w 81"/>
                <a:gd name="T23" fmla="*/ 15 h 101"/>
                <a:gd name="T24" fmla="*/ 5 w 81"/>
                <a:gd name="T25" fmla="*/ 1 h 101"/>
                <a:gd name="T26" fmla="*/ 7 w 81"/>
                <a:gd name="T27" fmla="*/ 1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101"/>
                <a:gd name="T44" fmla="*/ 81 w 81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101">
                  <a:moveTo>
                    <a:pt x="7" y="1"/>
                  </a:moveTo>
                  <a:cubicBezTo>
                    <a:pt x="18" y="5"/>
                    <a:pt x="12" y="1"/>
                    <a:pt x="21" y="15"/>
                  </a:cubicBezTo>
                  <a:cubicBezTo>
                    <a:pt x="23" y="19"/>
                    <a:pt x="25" y="27"/>
                    <a:pt x="25" y="27"/>
                  </a:cubicBezTo>
                  <a:cubicBezTo>
                    <a:pt x="26" y="44"/>
                    <a:pt x="28" y="60"/>
                    <a:pt x="29" y="77"/>
                  </a:cubicBezTo>
                  <a:cubicBezTo>
                    <a:pt x="29" y="81"/>
                    <a:pt x="45" y="83"/>
                    <a:pt x="45" y="83"/>
                  </a:cubicBezTo>
                  <a:cubicBezTo>
                    <a:pt x="57" y="86"/>
                    <a:pt x="71" y="90"/>
                    <a:pt x="81" y="97"/>
                  </a:cubicBezTo>
                  <a:cubicBezTo>
                    <a:pt x="69" y="101"/>
                    <a:pt x="61" y="93"/>
                    <a:pt x="51" y="89"/>
                  </a:cubicBezTo>
                  <a:cubicBezTo>
                    <a:pt x="45" y="86"/>
                    <a:pt x="33" y="83"/>
                    <a:pt x="33" y="83"/>
                  </a:cubicBezTo>
                  <a:cubicBezTo>
                    <a:pt x="23" y="85"/>
                    <a:pt x="19" y="84"/>
                    <a:pt x="13" y="93"/>
                  </a:cubicBezTo>
                  <a:cubicBezTo>
                    <a:pt x="16" y="82"/>
                    <a:pt x="25" y="83"/>
                    <a:pt x="15" y="77"/>
                  </a:cubicBezTo>
                  <a:cubicBezTo>
                    <a:pt x="20" y="61"/>
                    <a:pt x="24" y="27"/>
                    <a:pt x="5" y="21"/>
                  </a:cubicBezTo>
                  <a:cubicBezTo>
                    <a:pt x="14" y="18"/>
                    <a:pt x="16" y="25"/>
                    <a:pt x="19" y="15"/>
                  </a:cubicBezTo>
                  <a:cubicBezTo>
                    <a:pt x="17" y="14"/>
                    <a:pt x="0" y="5"/>
                    <a:pt x="5" y="1"/>
                  </a:cubicBezTo>
                  <a:cubicBezTo>
                    <a:pt x="6" y="0"/>
                    <a:pt x="23" y="6"/>
                    <a:pt x="7" y="1"/>
                  </a:cubicBezTo>
                  <a:close/>
                </a:path>
              </a:pathLst>
            </a:custGeom>
            <a:solidFill>
              <a:srgbClr val="BFD7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85" name="Freeform 2200"/>
            <p:cNvSpPr>
              <a:spLocks/>
            </p:cNvSpPr>
            <p:nvPr/>
          </p:nvSpPr>
          <p:spPr bwMode="auto">
            <a:xfrm>
              <a:off x="4467" y="3475"/>
              <a:ext cx="96" cy="154"/>
            </a:xfrm>
            <a:custGeom>
              <a:avLst/>
              <a:gdLst>
                <a:gd name="T0" fmla="*/ 12 w 79"/>
                <a:gd name="T1" fmla="*/ 0 h 126"/>
                <a:gd name="T2" fmla="*/ 10 w 79"/>
                <a:gd name="T3" fmla="*/ 22 h 126"/>
                <a:gd name="T4" fmla="*/ 15 w 79"/>
                <a:gd name="T5" fmla="*/ 43 h 126"/>
                <a:gd name="T6" fmla="*/ 31 w 79"/>
                <a:gd name="T7" fmla="*/ 50 h 126"/>
                <a:gd name="T8" fmla="*/ 44 w 79"/>
                <a:gd name="T9" fmla="*/ 54 h 126"/>
                <a:gd name="T10" fmla="*/ 56 w 79"/>
                <a:gd name="T11" fmla="*/ 72 h 126"/>
                <a:gd name="T12" fmla="*/ 62 w 79"/>
                <a:gd name="T13" fmla="*/ 91 h 126"/>
                <a:gd name="T14" fmla="*/ 67 w 79"/>
                <a:gd name="T15" fmla="*/ 97 h 126"/>
                <a:gd name="T16" fmla="*/ 75 w 79"/>
                <a:gd name="T17" fmla="*/ 126 h 126"/>
                <a:gd name="T18" fmla="*/ 58 w 79"/>
                <a:gd name="T19" fmla="*/ 87 h 126"/>
                <a:gd name="T20" fmla="*/ 37 w 79"/>
                <a:gd name="T21" fmla="*/ 64 h 126"/>
                <a:gd name="T22" fmla="*/ 2 w 79"/>
                <a:gd name="T23" fmla="*/ 45 h 126"/>
                <a:gd name="T24" fmla="*/ 6 w 79"/>
                <a:gd name="T25" fmla="*/ 22 h 126"/>
                <a:gd name="T26" fmla="*/ 12 w 79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126"/>
                <a:gd name="T44" fmla="*/ 79 w 79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126">
                  <a:moveTo>
                    <a:pt x="12" y="0"/>
                  </a:moveTo>
                  <a:cubicBezTo>
                    <a:pt x="15" y="20"/>
                    <a:pt x="15" y="9"/>
                    <a:pt x="10" y="22"/>
                  </a:cubicBezTo>
                  <a:cubicBezTo>
                    <a:pt x="12" y="30"/>
                    <a:pt x="9" y="37"/>
                    <a:pt x="15" y="43"/>
                  </a:cubicBezTo>
                  <a:cubicBezTo>
                    <a:pt x="19" y="49"/>
                    <a:pt x="25" y="48"/>
                    <a:pt x="31" y="50"/>
                  </a:cubicBezTo>
                  <a:cubicBezTo>
                    <a:pt x="35" y="51"/>
                    <a:pt x="44" y="54"/>
                    <a:pt x="44" y="54"/>
                  </a:cubicBezTo>
                  <a:cubicBezTo>
                    <a:pt x="49" y="62"/>
                    <a:pt x="53" y="62"/>
                    <a:pt x="56" y="72"/>
                  </a:cubicBezTo>
                  <a:cubicBezTo>
                    <a:pt x="58" y="79"/>
                    <a:pt x="62" y="91"/>
                    <a:pt x="62" y="91"/>
                  </a:cubicBezTo>
                  <a:cubicBezTo>
                    <a:pt x="63" y="97"/>
                    <a:pt x="67" y="91"/>
                    <a:pt x="67" y="97"/>
                  </a:cubicBezTo>
                  <a:cubicBezTo>
                    <a:pt x="67" y="102"/>
                    <a:pt x="79" y="125"/>
                    <a:pt x="75" y="126"/>
                  </a:cubicBezTo>
                  <a:cubicBezTo>
                    <a:pt x="74" y="126"/>
                    <a:pt x="59" y="89"/>
                    <a:pt x="58" y="87"/>
                  </a:cubicBezTo>
                  <a:cubicBezTo>
                    <a:pt x="54" y="71"/>
                    <a:pt x="51" y="73"/>
                    <a:pt x="37" y="64"/>
                  </a:cubicBezTo>
                  <a:cubicBezTo>
                    <a:pt x="30" y="53"/>
                    <a:pt x="14" y="53"/>
                    <a:pt x="2" y="45"/>
                  </a:cubicBezTo>
                  <a:cubicBezTo>
                    <a:pt x="0" y="35"/>
                    <a:pt x="3" y="31"/>
                    <a:pt x="6" y="22"/>
                  </a:cubicBezTo>
                  <a:cubicBezTo>
                    <a:pt x="10" y="8"/>
                    <a:pt x="5" y="3"/>
                    <a:pt x="12" y="0"/>
                  </a:cubicBezTo>
                  <a:close/>
                </a:path>
              </a:pathLst>
            </a:custGeom>
            <a:solidFill>
              <a:srgbClr val="BFD7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86" name="Freeform 2201"/>
            <p:cNvSpPr>
              <a:spLocks/>
            </p:cNvSpPr>
            <p:nvPr/>
          </p:nvSpPr>
          <p:spPr bwMode="auto">
            <a:xfrm>
              <a:off x="4550" y="3479"/>
              <a:ext cx="29" cy="159"/>
            </a:xfrm>
            <a:custGeom>
              <a:avLst/>
              <a:gdLst>
                <a:gd name="T0" fmla="*/ 14 w 24"/>
                <a:gd name="T1" fmla="*/ 0 h 126"/>
                <a:gd name="T2" fmla="*/ 18 w 24"/>
                <a:gd name="T3" fmla="*/ 12 h 126"/>
                <a:gd name="T4" fmla="*/ 20 w 24"/>
                <a:gd name="T5" fmla="*/ 20 h 126"/>
                <a:gd name="T6" fmla="*/ 24 w 24"/>
                <a:gd name="T7" fmla="*/ 32 h 126"/>
                <a:gd name="T8" fmla="*/ 12 w 24"/>
                <a:gd name="T9" fmla="*/ 52 h 126"/>
                <a:gd name="T10" fmla="*/ 14 w 24"/>
                <a:gd name="T11" fmla="*/ 126 h 126"/>
                <a:gd name="T12" fmla="*/ 8 w 24"/>
                <a:gd name="T13" fmla="*/ 66 h 126"/>
                <a:gd name="T14" fmla="*/ 10 w 24"/>
                <a:gd name="T15" fmla="*/ 40 h 126"/>
                <a:gd name="T16" fmla="*/ 18 w 24"/>
                <a:gd name="T17" fmla="*/ 28 h 126"/>
                <a:gd name="T18" fmla="*/ 14 w 24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26"/>
                <a:gd name="T32" fmla="*/ 24 w 24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26">
                  <a:moveTo>
                    <a:pt x="14" y="0"/>
                  </a:moveTo>
                  <a:cubicBezTo>
                    <a:pt x="15" y="4"/>
                    <a:pt x="17" y="8"/>
                    <a:pt x="18" y="12"/>
                  </a:cubicBezTo>
                  <a:cubicBezTo>
                    <a:pt x="19" y="15"/>
                    <a:pt x="19" y="17"/>
                    <a:pt x="20" y="20"/>
                  </a:cubicBezTo>
                  <a:cubicBezTo>
                    <a:pt x="21" y="24"/>
                    <a:pt x="24" y="32"/>
                    <a:pt x="24" y="32"/>
                  </a:cubicBezTo>
                  <a:cubicBezTo>
                    <a:pt x="15" y="38"/>
                    <a:pt x="14" y="41"/>
                    <a:pt x="12" y="52"/>
                  </a:cubicBezTo>
                  <a:cubicBezTo>
                    <a:pt x="14" y="79"/>
                    <a:pt x="15" y="98"/>
                    <a:pt x="14" y="126"/>
                  </a:cubicBezTo>
                  <a:cubicBezTo>
                    <a:pt x="0" y="105"/>
                    <a:pt x="8" y="119"/>
                    <a:pt x="8" y="66"/>
                  </a:cubicBezTo>
                  <a:cubicBezTo>
                    <a:pt x="8" y="57"/>
                    <a:pt x="8" y="48"/>
                    <a:pt x="10" y="40"/>
                  </a:cubicBezTo>
                  <a:cubicBezTo>
                    <a:pt x="11" y="35"/>
                    <a:pt x="18" y="28"/>
                    <a:pt x="18" y="28"/>
                  </a:cubicBezTo>
                  <a:cubicBezTo>
                    <a:pt x="16" y="3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BFD7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87" name="Freeform 2202"/>
            <p:cNvSpPr>
              <a:spLocks/>
            </p:cNvSpPr>
            <p:nvPr/>
          </p:nvSpPr>
          <p:spPr bwMode="auto">
            <a:xfrm>
              <a:off x="4589" y="3502"/>
              <a:ext cx="22" cy="132"/>
            </a:xfrm>
            <a:custGeom>
              <a:avLst/>
              <a:gdLst>
                <a:gd name="T0" fmla="*/ 9 w 22"/>
                <a:gd name="T1" fmla="*/ 7 h 132"/>
                <a:gd name="T2" fmla="*/ 7 w 22"/>
                <a:gd name="T3" fmla="*/ 34 h 132"/>
                <a:gd name="T4" fmla="*/ 22 w 22"/>
                <a:gd name="T5" fmla="*/ 113 h 132"/>
                <a:gd name="T6" fmla="*/ 12 w 22"/>
                <a:gd name="T7" fmla="*/ 127 h 132"/>
                <a:gd name="T8" fmla="*/ 13 w 22"/>
                <a:gd name="T9" fmla="*/ 104 h 132"/>
                <a:gd name="T10" fmla="*/ 12 w 22"/>
                <a:gd name="T11" fmla="*/ 76 h 132"/>
                <a:gd name="T12" fmla="*/ 9 w 22"/>
                <a:gd name="T13" fmla="*/ 55 h 132"/>
                <a:gd name="T14" fmla="*/ 4 w 22"/>
                <a:gd name="T15" fmla="*/ 28 h 132"/>
                <a:gd name="T16" fmla="*/ 2 w 22"/>
                <a:gd name="T17" fmla="*/ 15 h 132"/>
                <a:gd name="T18" fmla="*/ 12 w 22"/>
                <a:gd name="T19" fmla="*/ 0 h 132"/>
                <a:gd name="T20" fmla="*/ 9 w 22"/>
                <a:gd name="T21" fmla="*/ 7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32"/>
                <a:gd name="T35" fmla="*/ 22 w 22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32">
                  <a:moveTo>
                    <a:pt x="9" y="7"/>
                  </a:moveTo>
                  <a:cubicBezTo>
                    <a:pt x="6" y="22"/>
                    <a:pt x="2" y="19"/>
                    <a:pt x="7" y="34"/>
                  </a:cubicBezTo>
                  <a:cubicBezTo>
                    <a:pt x="22" y="43"/>
                    <a:pt x="22" y="113"/>
                    <a:pt x="22" y="113"/>
                  </a:cubicBezTo>
                  <a:cubicBezTo>
                    <a:pt x="17" y="132"/>
                    <a:pt x="17" y="110"/>
                    <a:pt x="12" y="127"/>
                  </a:cubicBezTo>
                  <a:cubicBezTo>
                    <a:pt x="9" y="118"/>
                    <a:pt x="15" y="116"/>
                    <a:pt x="13" y="104"/>
                  </a:cubicBezTo>
                  <a:cubicBezTo>
                    <a:pt x="15" y="90"/>
                    <a:pt x="16" y="85"/>
                    <a:pt x="12" y="76"/>
                  </a:cubicBezTo>
                  <a:cubicBezTo>
                    <a:pt x="14" y="71"/>
                    <a:pt x="9" y="55"/>
                    <a:pt x="9" y="55"/>
                  </a:cubicBezTo>
                  <a:cubicBezTo>
                    <a:pt x="5" y="41"/>
                    <a:pt x="11" y="40"/>
                    <a:pt x="4" y="28"/>
                  </a:cubicBezTo>
                  <a:cubicBezTo>
                    <a:pt x="5" y="22"/>
                    <a:pt x="0" y="20"/>
                    <a:pt x="2" y="15"/>
                  </a:cubicBezTo>
                  <a:cubicBezTo>
                    <a:pt x="5" y="10"/>
                    <a:pt x="12" y="0"/>
                    <a:pt x="12" y="0"/>
                  </a:cubicBezTo>
                  <a:cubicBezTo>
                    <a:pt x="9" y="24"/>
                    <a:pt x="9" y="26"/>
                    <a:pt x="9" y="7"/>
                  </a:cubicBezTo>
                  <a:close/>
                </a:path>
              </a:pathLst>
            </a:custGeom>
            <a:solidFill>
              <a:srgbClr val="BFD7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88" name="Freeform 2203"/>
            <p:cNvSpPr>
              <a:spLocks/>
            </p:cNvSpPr>
            <p:nvPr/>
          </p:nvSpPr>
          <p:spPr bwMode="auto">
            <a:xfrm>
              <a:off x="4443" y="3663"/>
              <a:ext cx="97" cy="28"/>
            </a:xfrm>
            <a:custGeom>
              <a:avLst/>
              <a:gdLst>
                <a:gd name="T0" fmla="*/ 0 w 77"/>
                <a:gd name="T1" fmla="*/ 3 h 23"/>
                <a:gd name="T2" fmla="*/ 66 w 77"/>
                <a:gd name="T3" fmla="*/ 17 h 23"/>
                <a:gd name="T4" fmla="*/ 72 w 77"/>
                <a:gd name="T5" fmla="*/ 23 h 23"/>
                <a:gd name="T6" fmla="*/ 16 w 77"/>
                <a:gd name="T7" fmla="*/ 17 h 23"/>
                <a:gd name="T8" fmla="*/ 4 w 77"/>
                <a:gd name="T9" fmla="*/ 11 h 23"/>
                <a:gd name="T10" fmla="*/ 0 w 77"/>
                <a:gd name="T11" fmla="*/ 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3"/>
                  </a:moveTo>
                  <a:cubicBezTo>
                    <a:pt x="22" y="7"/>
                    <a:pt x="43" y="14"/>
                    <a:pt x="66" y="17"/>
                  </a:cubicBezTo>
                  <a:cubicBezTo>
                    <a:pt x="77" y="0"/>
                    <a:pt x="75" y="0"/>
                    <a:pt x="72" y="23"/>
                  </a:cubicBezTo>
                  <a:cubicBezTo>
                    <a:pt x="53" y="20"/>
                    <a:pt x="34" y="22"/>
                    <a:pt x="16" y="17"/>
                  </a:cubicBezTo>
                  <a:cubicBezTo>
                    <a:pt x="12" y="15"/>
                    <a:pt x="7" y="14"/>
                    <a:pt x="4" y="11"/>
                  </a:cubicBezTo>
                  <a:cubicBezTo>
                    <a:pt x="3" y="10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BFD7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89" name="Freeform 2204"/>
            <p:cNvSpPr>
              <a:spLocks/>
            </p:cNvSpPr>
            <p:nvPr/>
          </p:nvSpPr>
          <p:spPr bwMode="auto">
            <a:xfrm>
              <a:off x="4541" y="3700"/>
              <a:ext cx="38" cy="192"/>
            </a:xfrm>
            <a:custGeom>
              <a:avLst/>
              <a:gdLst>
                <a:gd name="T0" fmla="*/ 28 w 38"/>
                <a:gd name="T1" fmla="*/ 0 h 192"/>
                <a:gd name="T2" fmla="*/ 0 w 38"/>
                <a:gd name="T3" fmla="*/ 187 h 192"/>
                <a:gd name="T4" fmla="*/ 23 w 38"/>
                <a:gd name="T5" fmla="*/ 151 h 192"/>
                <a:gd name="T6" fmla="*/ 28 w 38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2"/>
                <a:gd name="T14" fmla="*/ 38 w 3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2">
                  <a:moveTo>
                    <a:pt x="28" y="0"/>
                  </a:moveTo>
                  <a:cubicBezTo>
                    <a:pt x="28" y="27"/>
                    <a:pt x="26" y="148"/>
                    <a:pt x="0" y="187"/>
                  </a:cubicBezTo>
                  <a:cubicBezTo>
                    <a:pt x="15" y="192"/>
                    <a:pt x="20" y="164"/>
                    <a:pt x="23" y="151"/>
                  </a:cubicBezTo>
                  <a:cubicBezTo>
                    <a:pt x="33" y="117"/>
                    <a:pt x="38" y="54"/>
                    <a:pt x="28" y="0"/>
                  </a:cubicBezTo>
                  <a:close/>
                </a:path>
              </a:pathLst>
            </a:custGeom>
            <a:solidFill>
              <a:srgbClr val="BFD7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0" name="Freeform 2205"/>
            <p:cNvSpPr>
              <a:spLocks/>
            </p:cNvSpPr>
            <p:nvPr/>
          </p:nvSpPr>
          <p:spPr bwMode="auto">
            <a:xfrm>
              <a:off x="4495" y="3460"/>
              <a:ext cx="61" cy="107"/>
            </a:xfrm>
            <a:custGeom>
              <a:avLst/>
              <a:gdLst>
                <a:gd name="T0" fmla="*/ 38 w 47"/>
                <a:gd name="T1" fmla="*/ 6 h 86"/>
                <a:gd name="T2" fmla="*/ 14 w 47"/>
                <a:gd name="T3" fmla="*/ 20 h 86"/>
                <a:gd name="T4" fmla="*/ 2 w 47"/>
                <a:gd name="T5" fmla="*/ 2 h 86"/>
                <a:gd name="T6" fmla="*/ 8 w 47"/>
                <a:gd name="T7" fmla="*/ 30 h 86"/>
                <a:gd name="T8" fmla="*/ 32 w 47"/>
                <a:gd name="T9" fmla="*/ 74 h 86"/>
                <a:gd name="T10" fmla="*/ 40 w 47"/>
                <a:gd name="T11" fmla="*/ 86 h 86"/>
                <a:gd name="T12" fmla="*/ 46 w 47"/>
                <a:gd name="T13" fmla="*/ 62 h 86"/>
                <a:gd name="T14" fmla="*/ 44 w 47"/>
                <a:gd name="T15" fmla="*/ 26 h 86"/>
                <a:gd name="T16" fmla="*/ 42 w 47"/>
                <a:gd name="T17" fmla="*/ 4 h 86"/>
                <a:gd name="T18" fmla="*/ 38 w 47"/>
                <a:gd name="T19" fmla="*/ 6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86"/>
                <a:gd name="T32" fmla="*/ 47 w 47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86">
                  <a:moveTo>
                    <a:pt x="38" y="6"/>
                  </a:moveTo>
                  <a:cubicBezTo>
                    <a:pt x="33" y="25"/>
                    <a:pt x="31" y="16"/>
                    <a:pt x="14" y="20"/>
                  </a:cubicBezTo>
                  <a:cubicBezTo>
                    <a:pt x="11" y="19"/>
                    <a:pt x="3" y="0"/>
                    <a:pt x="2" y="2"/>
                  </a:cubicBezTo>
                  <a:cubicBezTo>
                    <a:pt x="0" y="6"/>
                    <a:pt x="6" y="26"/>
                    <a:pt x="8" y="30"/>
                  </a:cubicBezTo>
                  <a:cubicBezTo>
                    <a:pt x="15" y="42"/>
                    <a:pt x="24" y="62"/>
                    <a:pt x="32" y="74"/>
                  </a:cubicBezTo>
                  <a:cubicBezTo>
                    <a:pt x="35" y="78"/>
                    <a:pt x="40" y="86"/>
                    <a:pt x="40" y="86"/>
                  </a:cubicBezTo>
                  <a:cubicBezTo>
                    <a:pt x="45" y="70"/>
                    <a:pt x="43" y="78"/>
                    <a:pt x="46" y="62"/>
                  </a:cubicBezTo>
                  <a:cubicBezTo>
                    <a:pt x="45" y="50"/>
                    <a:pt x="45" y="38"/>
                    <a:pt x="44" y="26"/>
                  </a:cubicBezTo>
                  <a:cubicBezTo>
                    <a:pt x="43" y="19"/>
                    <a:pt x="47" y="9"/>
                    <a:pt x="42" y="4"/>
                  </a:cubicBezTo>
                  <a:cubicBezTo>
                    <a:pt x="39" y="1"/>
                    <a:pt x="27" y="34"/>
                    <a:pt x="38" y="6"/>
                  </a:cubicBezTo>
                  <a:close/>
                </a:path>
              </a:pathLst>
            </a:custGeom>
            <a:solidFill>
              <a:srgbClr val="80B4E4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1" name="Freeform 2206"/>
            <p:cNvSpPr>
              <a:spLocks/>
            </p:cNvSpPr>
            <p:nvPr/>
          </p:nvSpPr>
          <p:spPr bwMode="auto">
            <a:xfrm>
              <a:off x="4446" y="3901"/>
              <a:ext cx="146" cy="187"/>
            </a:xfrm>
            <a:custGeom>
              <a:avLst/>
              <a:gdLst>
                <a:gd name="T0" fmla="*/ 7 w 112"/>
                <a:gd name="T1" fmla="*/ 15 h 147"/>
                <a:gd name="T2" fmla="*/ 1 w 112"/>
                <a:gd name="T3" fmla="*/ 39 h 147"/>
                <a:gd name="T4" fmla="*/ 3 w 112"/>
                <a:gd name="T5" fmla="*/ 111 h 147"/>
                <a:gd name="T6" fmla="*/ 1 w 112"/>
                <a:gd name="T7" fmla="*/ 129 h 147"/>
                <a:gd name="T8" fmla="*/ 3 w 112"/>
                <a:gd name="T9" fmla="*/ 143 h 147"/>
                <a:gd name="T10" fmla="*/ 15 w 112"/>
                <a:gd name="T11" fmla="*/ 147 h 147"/>
                <a:gd name="T12" fmla="*/ 29 w 112"/>
                <a:gd name="T13" fmla="*/ 135 h 147"/>
                <a:gd name="T14" fmla="*/ 43 w 112"/>
                <a:gd name="T15" fmla="*/ 41 h 147"/>
                <a:gd name="T16" fmla="*/ 51 w 112"/>
                <a:gd name="T17" fmla="*/ 15 h 147"/>
                <a:gd name="T18" fmla="*/ 69 w 112"/>
                <a:gd name="T19" fmla="*/ 9 h 147"/>
                <a:gd name="T20" fmla="*/ 69 w 112"/>
                <a:gd name="T21" fmla="*/ 27 h 147"/>
                <a:gd name="T22" fmla="*/ 67 w 112"/>
                <a:gd name="T23" fmla="*/ 33 h 147"/>
                <a:gd name="T24" fmla="*/ 87 w 112"/>
                <a:gd name="T25" fmla="*/ 125 h 147"/>
                <a:gd name="T26" fmla="*/ 105 w 112"/>
                <a:gd name="T27" fmla="*/ 115 h 147"/>
                <a:gd name="T28" fmla="*/ 103 w 112"/>
                <a:gd name="T29" fmla="*/ 45 h 147"/>
                <a:gd name="T30" fmla="*/ 109 w 112"/>
                <a:gd name="T31" fmla="*/ 25 h 147"/>
                <a:gd name="T32" fmla="*/ 111 w 112"/>
                <a:gd name="T33" fmla="*/ 19 h 147"/>
                <a:gd name="T34" fmla="*/ 109 w 112"/>
                <a:gd name="T35" fmla="*/ 5 h 147"/>
                <a:gd name="T36" fmla="*/ 33 w 112"/>
                <a:gd name="T37" fmla="*/ 9 h 147"/>
                <a:gd name="T38" fmla="*/ 7 w 112"/>
                <a:gd name="T39" fmla="*/ 15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47"/>
                <a:gd name="T62" fmla="*/ 112 w 11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47">
                  <a:moveTo>
                    <a:pt x="7" y="15"/>
                  </a:moveTo>
                  <a:cubicBezTo>
                    <a:pt x="2" y="31"/>
                    <a:pt x="4" y="23"/>
                    <a:pt x="1" y="39"/>
                  </a:cubicBezTo>
                  <a:cubicBezTo>
                    <a:pt x="2" y="63"/>
                    <a:pt x="3" y="87"/>
                    <a:pt x="3" y="111"/>
                  </a:cubicBezTo>
                  <a:cubicBezTo>
                    <a:pt x="3" y="117"/>
                    <a:pt x="1" y="123"/>
                    <a:pt x="1" y="129"/>
                  </a:cubicBezTo>
                  <a:cubicBezTo>
                    <a:pt x="1" y="134"/>
                    <a:pt x="0" y="139"/>
                    <a:pt x="3" y="143"/>
                  </a:cubicBezTo>
                  <a:cubicBezTo>
                    <a:pt x="6" y="146"/>
                    <a:pt x="15" y="147"/>
                    <a:pt x="15" y="147"/>
                  </a:cubicBezTo>
                  <a:cubicBezTo>
                    <a:pt x="22" y="142"/>
                    <a:pt x="26" y="143"/>
                    <a:pt x="29" y="135"/>
                  </a:cubicBezTo>
                  <a:cubicBezTo>
                    <a:pt x="30" y="96"/>
                    <a:pt x="32" y="75"/>
                    <a:pt x="43" y="41"/>
                  </a:cubicBezTo>
                  <a:cubicBezTo>
                    <a:pt x="46" y="32"/>
                    <a:pt x="48" y="24"/>
                    <a:pt x="51" y="15"/>
                  </a:cubicBezTo>
                  <a:cubicBezTo>
                    <a:pt x="53" y="9"/>
                    <a:pt x="69" y="9"/>
                    <a:pt x="69" y="9"/>
                  </a:cubicBezTo>
                  <a:cubicBezTo>
                    <a:pt x="75" y="19"/>
                    <a:pt x="74" y="13"/>
                    <a:pt x="69" y="27"/>
                  </a:cubicBezTo>
                  <a:cubicBezTo>
                    <a:pt x="68" y="29"/>
                    <a:pt x="67" y="33"/>
                    <a:pt x="67" y="33"/>
                  </a:cubicBezTo>
                  <a:cubicBezTo>
                    <a:pt x="67" y="41"/>
                    <a:pt x="64" y="117"/>
                    <a:pt x="87" y="125"/>
                  </a:cubicBezTo>
                  <a:cubicBezTo>
                    <a:pt x="95" y="122"/>
                    <a:pt x="100" y="123"/>
                    <a:pt x="105" y="115"/>
                  </a:cubicBezTo>
                  <a:cubicBezTo>
                    <a:pt x="95" y="86"/>
                    <a:pt x="99" y="103"/>
                    <a:pt x="103" y="45"/>
                  </a:cubicBezTo>
                  <a:cubicBezTo>
                    <a:pt x="103" y="41"/>
                    <a:pt x="108" y="27"/>
                    <a:pt x="109" y="25"/>
                  </a:cubicBezTo>
                  <a:cubicBezTo>
                    <a:pt x="110" y="23"/>
                    <a:pt x="111" y="19"/>
                    <a:pt x="111" y="19"/>
                  </a:cubicBezTo>
                  <a:cubicBezTo>
                    <a:pt x="110" y="14"/>
                    <a:pt x="112" y="9"/>
                    <a:pt x="109" y="5"/>
                  </a:cubicBezTo>
                  <a:cubicBezTo>
                    <a:pt x="105" y="0"/>
                    <a:pt x="46" y="7"/>
                    <a:pt x="33" y="9"/>
                  </a:cubicBezTo>
                  <a:cubicBezTo>
                    <a:pt x="28" y="10"/>
                    <a:pt x="2" y="20"/>
                    <a:pt x="7" y="15"/>
                  </a:cubicBezTo>
                  <a:close/>
                </a:path>
              </a:pathLst>
            </a:custGeom>
            <a:solidFill>
              <a:srgbClr val="A9826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2" name="Freeform 2207"/>
            <p:cNvSpPr>
              <a:spLocks/>
            </p:cNvSpPr>
            <p:nvPr/>
          </p:nvSpPr>
          <p:spPr bwMode="auto">
            <a:xfrm>
              <a:off x="4463" y="3340"/>
              <a:ext cx="107" cy="145"/>
            </a:xfrm>
            <a:custGeom>
              <a:avLst/>
              <a:gdLst>
                <a:gd name="T0" fmla="*/ 91 w 107"/>
                <a:gd name="T1" fmla="*/ 15 h 145"/>
                <a:gd name="T2" fmla="*/ 68 w 107"/>
                <a:gd name="T3" fmla="*/ 3 h 145"/>
                <a:gd name="T4" fmla="*/ 37 w 107"/>
                <a:gd name="T5" fmla="*/ 8 h 145"/>
                <a:gd name="T6" fmla="*/ 16 w 107"/>
                <a:gd name="T7" fmla="*/ 25 h 145"/>
                <a:gd name="T8" fmla="*/ 33 w 107"/>
                <a:gd name="T9" fmla="*/ 107 h 145"/>
                <a:gd name="T10" fmla="*/ 28 w 107"/>
                <a:gd name="T11" fmla="*/ 122 h 145"/>
                <a:gd name="T12" fmla="*/ 54 w 107"/>
                <a:gd name="T13" fmla="*/ 145 h 145"/>
                <a:gd name="T14" fmla="*/ 85 w 107"/>
                <a:gd name="T15" fmla="*/ 132 h 145"/>
                <a:gd name="T16" fmla="*/ 96 w 107"/>
                <a:gd name="T17" fmla="*/ 102 h 145"/>
                <a:gd name="T18" fmla="*/ 105 w 107"/>
                <a:gd name="T19" fmla="*/ 65 h 145"/>
                <a:gd name="T20" fmla="*/ 105 w 107"/>
                <a:gd name="T21" fmla="*/ 44 h 145"/>
                <a:gd name="T22" fmla="*/ 99 w 107"/>
                <a:gd name="T23" fmla="*/ 36 h 145"/>
                <a:gd name="T24" fmla="*/ 91 w 107"/>
                <a:gd name="T25" fmla="*/ 15 h 1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145"/>
                <a:gd name="T41" fmla="*/ 107 w 107"/>
                <a:gd name="T42" fmla="*/ 145 h 1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145">
                  <a:moveTo>
                    <a:pt x="91" y="15"/>
                  </a:moveTo>
                  <a:cubicBezTo>
                    <a:pt x="87" y="4"/>
                    <a:pt x="79" y="6"/>
                    <a:pt x="68" y="3"/>
                  </a:cubicBezTo>
                  <a:cubicBezTo>
                    <a:pt x="58" y="4"/>
                    <a:pt x="42" y="0"/>
                    <a:pt x="37" y="8"/>
                  </a:cubicBezTo>
                  <a:cubicBezTo>
                    <a:pt x="31" y="14"/>
                    <a:pt x="16" y="25"/>
                    <a:pt x="16" y="25"/>
                  </a:cubicBezTo>
                  <a:cubicBezTo>
                    <a:pt x="13" y="49"/>
                    <a:pt x="0" y="83"/>
                    <a:pt x="33" y="107"/>
                  </a:cubicBezTo>
                  <a:cubicBezTo>
                    <a:pt x="36" y="116"/>
                    <a:pt x="28" y="122"/>
                    <a:pt x="28" y="122"/>
                  </a:cubicBezTo>
                  <a:cubicBezTo>
                    <a:pt x="22" y="137"/>
                    <a:pt x="38" y="140"/>
                    <a:pt x="54" y="145"/>
                  </a:cubicBezTo>
                  <a:cubicBezTo>
                    <a:pt x="69" y="142"/>
                    <a:pt x="77" y="144"/>
                    <a:pt x="85" y="132"/>
                  </a:cubicBezTo>
                  <a:cubicBezTo>
                    <a:pt x="82" y="113"/>
                    <a:pt x="75" y="108"/>
                    <a:pt x="96" y="102"/>
                  </a:cubicBezTo>
                  <a:cubicBezTo>
                    <a:pt x="99" y="93"/>
                    <a:pt x="102" y="74"/>
                    <a:pt x="105" y="65"/>
                  </a:cubicBezTo>
                  <a:cubicBezTo>
                    <a:pt x="104" y="54"/>
                    <a:pt x="107" y="56"/>
                    <a:pt x="105" y="44"/>
                  </a:cubicBezTo>
                  <a:cubicBezTo>
                    <a:pt x="105" y="42"/>
                    <a:pt x="99" y="38"/>
                    <a:pt x="99" y="36"/>
                  </a:cubicBezTo>
                  <a:cubicBezTo>
                    <a:pt x="99" y="34"/>
                    <a:pt x="98" y="9"/>
                    <a:pt x="91" y="15"/>
                  </a:cubicBezTo>
                  <a:close/>
                </a:path>
              </a:pathLst>
            </a:custGeom>
            <a:solidFill>
              <a:srgbClr val="A9826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3" name="Freeform 2208"/>
            <p:cNvSpPr>
              <a:spLocks/>
            </p:cNvSpPr>
            <p:nvPr/>
          </p:nvSpPr>
          <p:spPr bwMode="auto">
            <a:xfrm>
              <a:off x="4563" y="3564"/>
              <a:ext cx="165" cy="121"/>
            </a:xfrm>
            <a:custGeom>
              <a:avLst/>
              <a:gdLst>
                <a:gd name="T0" fmla="*/ 130 w 130"/>
                <a:gd name="T1" fmla="*/ 0 h 96"/>
                <a:gd name="T2" fmla="*/ 68 w 130"/>
                <a:gd name="T3" fmla="*/ 74 h 96"/>
                <a:gd name="T4" fmla="*/ 0 w 130"/>
                <a:gd name="T5" fmla="*/ 96 h 96"/>
                <a:gd name="T6" fmla="*/ 48 w 130"/>
                <a:gd name="T7" fmla="*/ 28 h 96"/>
                <a:gd name="T8" fmla="*/ 130 w 13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96"/>
                <a:gd name="T17" fmla="*/ 130 w 13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96">
                  <a:moveTo>
                    <a:pt x="130" y="0"/>
                  </a:moveTo>
                  <a:lnTo>
                    <a:pt x="68" y="74"/>
                  </a:lnTo>
                  <a:lnTo>
                    <a:pt x="0" y="96"/>
                  </a:lnTo>
                  <a:lnTo>
                    <a:pt x="48" y="2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67C5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4" name="Freeform 2209"/>
            <p:cNvSpPr>
              <a:spLocks/>
            </p:cNvSpPr>
            <p:nvPr/>
          </p:nvSpPr>
          <p:spPr bwMode="auto">
            <a:xfrm>
              <a:off x="4535" y="3644"/>
              <a:ext cx="88" cy="46"/>
            </a:xfrm>
            <a:custGeom>
              <a:avLst/>
              <a:gdLst>
                <a:gd name="T0" fmla="*/ 10 w 88"/>
                <a:gd name="T1" fmla="*/ 10 h 46"/>
                <a:gd name="T2" fmla="*/ 52 w 88"/>
                <a:gd name="T3" fmla="*/ 0 h 46"/>
                <a:gd name="T4" fmla="*/ 41 w 88"/>
                <a:gd name="T5" fmla="*/ 22 h 46"/>
                <a:gd name="T6" fmla="*/ 80 w 88"/>
                <a:gd name="T7" fmla="*/ 12 h 46"/>
                <a:gd name="T8" fmla="*/ 46 w 88"/>
                <a:gd name="T9" fmla="*/ 46 h 46"/>
                <a:gd name="T10" fmla="*/ 1 w 88"/>
                <a:gd name="T11" fmla="*/ 40 h 46"/>
                <a:gd name="T12" fmla="*/ 5 w 88"/>
                <a:gd name="T13" fmla="*/ 22 h 46"/>
                <a:gd name="T14" fmla="*/ 10 w 88"/>
                <a:gd name="T15" fmla="*/ 1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6"/>
                <a:gd name="T26" fmla="*/ 88 w 88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6">
                  <a:moveTo>
                    <a:pt x="10" y="10"/>
                  </a:moveTo>
                  <a:cubicBezTo>
                    <a:pt x="27" y="15"/>
                    <a:pt x="37" y="5"/>
                    <a:pt x="52" y="0"/>
                  </a:cubicBezTo>
                  <a:cubicBezTo>
                    <a:pt x="45" y="17"/>
                    <a:pt x="49" y="10"/>
                    <a:pt x="41" y="22"/>
                  </a:cubicBezTo>
                  <a:cubicBezTo>
                    <a:pt x="57" y="27"/>
                    <a:pt x="66" y="17"/>
                    <a:pt x="80" y="12"/>
                  </a:cubicBezTo>
                  <a:cubicBezTo>
                    <a:pt x="88" y="35"/>
                    <a:pt x="63" y="44"/>
                    <a:pt x="46" y="46"/>
                  </a:cubicBezTo>
                  <a:cubicBezTo>
                    <a:pt x="24" y="44"/>
                    <a:pt x="18" y="45"/>
                    <a:pt x="1" y="40"/>
                  </a:cubicBezTo>
                  <a:cubicBezTo>
                    <a:pt x="0" y="37"/>
                    <a:pt x="5" y="25"/>
                    <a:pt x="5" y="22"/>
                  </a:cubicBezTo>
                  <a:cubicBezTo>
                    <a:pt x="5" y="17"/>
                    <a:pt x="10" y="5"/>
                    <a:pt x="10" y="10"/>
                  </a:cubicBezTo>
                  <a:close/>
                </a:path>
              </a:pathLst>
            </a:custGeom>
            <a:solidFill>
              <a:srgbClr val="A9826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5" name="Freeform 2210"/>
            <p:cNvSpPr>
              <a:spLocks/>
            </p:cNvSpPr>
            <p:nvPr/>
          </p:nvSpPr>
          <p:spPr bwMode="auto">
            <a:xfrm>
              <a:off x="4639" y="3536"/>
              <a:ext cx="66" cy="50"/>
            </a:xfrm>
            <a:custGeom>
              <a:avLst/>
              <a:gdLst>
                <a:gd name="T0" fmla="*/ 24 w 52"/>
                <a:gd name="T1" fmla="*/ 36 h 38"/>
                <a:gd name="T2" fmla="*/ 44 w 52"/>
                <a:gd name="T3" fmla="*/ 30 h 38"/>
                <a:gd name="T4" fmla="*/ 32 w 52"/>
                <a:gd name="T5" fmla="*/ 0 h 38"/>
                <a:gd name="T6" fmla="*/ 14 w 52"/>
                <a:gd name="T7" fmla="*/ 12 h 38"/>
                <a:gd name="T8" fmla="*/ 0 w 52"/>
                <a:gd name="T9" fmla="*/ 16 h 38"/>
                <a:gd name="T10" fmla="*/ 8 w 52"/>
                <a:gd name="T11" fmla="*/ 34 h 38"/>
                <a:gd name="T12" fmla="*/ 20 w 52"/>
                <a:gd name="T13" fmla="*/ 38 h 38"/>
                <a:gd name="T14" fmla="*/ 24 w 52"/>
                <a:gd name="T15" fmla="*/ 3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8"/>
                <a:gd name="T26" fmla="*/ 52 w 52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8">
                  <a:moveTo>
                    <a:pt x="24" y="36"/>
                  </a:moveTo>
                  <a:cubicBezTo>
                    <a:pt x="31" y="34"/>
                    <a:pt x="44" y="30"/>
                    <a:pt x="44" y="30"/>
                  </a:cubicBezTo>
                  <a:cubicBezTo>
                    <a:pt x="52" y="18"/>
                    <a:pt x="43" y="7"/>
                    <a:pt x="32" y="0"/>
                  </a:cubicBezTo>
                  <a:cubicBezTo>
                    <a:pt x="18" y="3"/>
                    <a:pt x="24" y="5"/>
                    <a:pt x="14" y="12"/>
                  </a:cubicBezTo>
                  <a:cubicBezTo>
                    <a:pt x="6" y="7"/>
                    <a:pt x="3" y="7"/>
                    <a:pt x="0" y="16"/>
                  </a:cubicBezTo>
                  <a:cubicBezTo>
                    <a:pt x="1" y="19"/>
                    <a:pt x="5" y="32"/>
                    <a:pt x="8" y="34"/>
                  </a:cubicBezTo>
                  <a:cubicBezTo>
                    <a:pt x="11" y="36"/>
                    <a:pt x="20" y="38"/>
                    <a:pt x="20" y="38"/>
                  </a:cubicBezTo>
                  <a:cubicBezTo>
                    <a:pt x="27" y="36"/>
                    <a:pt x="28" y="36"/>
                    <a:pt x="24" y="36"/>
                  </a:cubicBezTo>
                  <a:close/>
                </a:path>
              </a:pathLst>
            </a:custGeom>
            <a:solidFill>
              <a:srgbClr val="A9826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6" name="Freeform 2211"/>
            <p:cNvSpPr>
              <a:spLocks/>
            </p:cNvSpPr>
            <p:nvPr/>
          </p:nvSpPr>
          <p:spPr bwMode="auto">
            <a:xfrm>
              <a:off x="4650" y="3516"/>
              <a:ext cx="16" cy="70"/>
            </a:xfrm>
            <a:custGeom>
              <a:avLst/>
              <a:gdLst>
                <a:gd name="T0" fmla="*/ 10 w 15"/>
                <a:gd name="T1" fmla="*/ 41 h 57"/>
                <a:gd name="T2" fmla="*/ 8 w 15"/>
                <a:gd name="T3" fmla="*/ 3 h 57"/>
                <a:gd name="T4" fmla="*/ 0 w 15"/>
                <a:gd name="T5" fmla="*/ 5 h 57"/>
                <a:gd name="T6" fmla="*/ 10 w 15"/>
                <a:gd name="T7" fmla="*/ 43 h 57"/>
                <a:gd name="T8" fmla="*/ 12 w 15"/>
                <a:gd name="T9" fmla="*/ 53 h 57"/>
                <a:gd name="T10" fmla="*/ 10 w 15"/>
                <a:gd name="T11" fmla="*/ 41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7"/>
                <a:gd name="T20" fmla="*/ 15 w 1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7">
                  <a:moveTo>
                    <a:pt x="10" y="41"/>
                  </a:moveTo>
                  <a:cubicBezTo>
                    <a:pt x="9" y="28"/>
                    <a:pt x="10" y="15"/>
                    <a:pt x="8" y="3"/>
                  </a:cubicBezTo>
                  <a:cubicBezTo>
                    <a:pt x="7" y="0"/>
                    <a:pt x="1" y="2"/>
                    <a:pt x="0" y="5"/>
                  </a:cubicBezTo>
                  <a:cubicBezTo>
                    <a:pt x="3" y="18"/>
                    <a:pt x="3" y="32"/>
                    <a:pt x="10" y="43"/>
                  </a:cubicBezTo>
                  <a:cubicBezTo>
                    <a:pt x="4" y="49"/>
                    <a:pt x="0" y="57"/>
                    <a:pt x="12" y="53"/>
                  </a:cubicBezTo>
                  <a:cubicBezTo>
                    <a:pt x="15" y="45"/>
                    <a:pt x="15" y="49"/>
                    <a:pt x="10" y="41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7" name="Freeform 2212"/>
            <p:cNvSpPr>
              <a:spLocks/>
            </p:cNvSpPr>
            <p:nvPr/>
          </p:nvSpPr>
          <p:spPr bwMode="auto">
            <a:xfrm>
              <a:off x="4655" y="3558"/>
              <a:ext cx="50" cy="35"/>
            </a:xfrm>
            <a:custGeom>
              <a:avLst/>
              <a:gdLst>
                <a:gd name="T0" fmla="*/ 37 w 43"/>
                <a:gd name="T1" fmla="*/ 16 h 28"/>
                <a:gd name="T2" fmla="*/ 29 w 43"/>
                <a:gd name="T3" fmla="*/ 12 h 28"/>
                <a:gd name="T4" fmla="*/ 27 w 43"/>
                <a:gd name="T5" fmla="*/ 6 h 28"/>
                <a:gd name="T6" fmla="*/ 21 w 43"/>
                <a:gd name="T7" fmla="*/ 4 h 28"/>
                <a:gd name="T8" fmla="*/ 5 w 43"/>
                <a:gd name="T9" fmla="*/ 20 h 28"/>
                <a:gd name="T10" fmla="*/ 1 w 43"/>
                <a:gd name="T11" fmla="*/ 26 h 28"/>
                <a:gd name="T12" fmla="*/ 7 w 43"/>
                <a:gd name="T13" fmla="*/ 24 h 28"/>
                <a:gd name="T14" fmla="*/ 37 w 43"/>
                <a:gd name="T15" fmla="*/ 16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28"/>
                <a:gd name="T26" fmla="*/ 43 w 43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28">
                  <a:moveTo>
                    <a:pt x="37" y="16"/>
                  </a:moveTo>
                  <a:cubicBezTo>
                    <a:pt x="32" y="0"/>
                    <a:pt x="40" y="17"/>
                    <a:pt x="29" y="12"/>
                  </a:cubicBezTo>
                  <a:cubicBezTo>
                    <a:pt x="27" y="11"/>
                    <a:pt x="28" y="7"/>
                    <a:pt x="27" y="6"/>
                  </a:cubicBezTo>
                  <a:cubicBezTo>
                    <a:pt x="26" y="5"/>
                    <a:pt x="23" y="5"/>
                    <a:pt x="21" y="4"/>
                  </a:cubicBezTo>
                  <a:cubicBezTo>
                    <a:pt x="10" y="8"/>
                    <a:pt x="16" y="16"/>
                    <a:pt x="5" y="20"/>
                  </a:cubicBezTo>
                  <a:cubicBezTo>
                    <a:pt x="4" y="22"/>
                    <a:pt x="0" y="24"/>
                    <a:pt x="1" y="26"/>
                  </a:cubicBezTo>
                  <a:cubicBezTo>
                    <a:pt x="2" y="28"/>
                    <a:pt x="5" y="25"/>
                    <a:pt x="7" y="24"/>
                  </a:cubicBezTo>
                  <a:cubicBezTo>
                    <a:pt x="10" y="23"/>
                    <a:pt x="43" y="10"/>
                    <a:pt x="37" y="16"/>
                  </a:cubicBezTo>
                  <a:close/>
                </a:path>
              </a:pathLst>
            </a:custGeom>
            <a:solidFill>
              <a:srgbClr val="9696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8" name="Freeform 2213"/>
            <p:cNvSpPr>
              <a:spLocks/>
            </p:cNvSpPr>
            <p:nvPr/>
          </p:nvSpPr>
          <p:spPr bwMode="auto">
            <a:xfrm>
              <a:off x="4443" y="4057"/>
              <a:ext cx="79" cy="69"/>
            </a:xfrm>
            <a:custGeom>
              <a:avLst/>
              <a:gdLst>
                <a:gd name="T0" fmla="*/ 36 w 61"/>
                <a:gd name="T1" fmla="*/ 8 h 52"/>
                <a:gd name="T2" fmla="*/ 14 w 61"/>
                <a:gd name="T3" fmla="*/ 14 h 52"/>
                <a:gd name="T4" fmla="*/ 8 w 61"/>
                <a:gd name="T5" fmla="*/ 12 h 52"/>
                <a:gd name="T6" fmla="*/ 0 w 61"/>
                <a:gd name="T7" fmla="*/ 18 h 52"/>
                <a:gd name="T8" fmla="*/ 14 w 61"/>
                <a:gd name="T9" fmla="*/ 36 h 52"/>
                <a:gd name="T10" fmla="*/ 20 w 61"/>
                <a:gd name="T11" fmla="*/ 48 h 52"/>
                <a:gd name="T12" fmla="*/ 32 w 61"/>
                <a:gd name="T13" fmla="*/ 52 h 52"/>
                <a:gd name="T14" fmla="*/ 54 w 61"/>
                <a:gd name="T15" fmla="*/ 46 h 52"/>
                <a:gd name="T16" fmla="*/ 44 w 61"/>
                <a:gd name="T17" fmla="*/ 28 h 52"/>
                <a:gd name="T18" fmla="*/ 36 w 61"/>
                <a:gd name="T19" fmla="*/ 8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52"/>
                <a:gd name="T32" fmla="*/ 61 w 61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52">
                  <a:moveTo>
                    <a:pt x="36" y="8"/>
                  </a:moveTo>
                  <a:cubicBezTo>
                    <a:pt x="24" y="0"/>
                    <a:pt x="25" y="10"/>
                    <a:pt x="14" y="14"/>
                  </a:cubicBezTo>
                  <a:cubicBezTo>
                    <a:pt x="12" y="13"/>
                    <a:pt x="9" y="13"/>
                    <a:pt x="8" y="12"/>
                  </a:cubicBezTo>
                  <a:cubicBezTo>
                    <a:pt x="1" y="5"/>
                    <a:pt x="5" y="3"/>
                    <a:pt x="0" y="18"/>
                  </a:cubicBezTo>
                  <a:cubicBezTo>
                    <a:pt x="3" y="34"/>
                    <a:pt x="3" y="29"/>
                    <a:pt x="14" y="36"/>
                  </a:cubicBezTo>
                  <a:cubicBezTo>
                    <a:pt x="15" y="39"/>
                    <a:pt x="17" y="46"/>
                    <a:pt x="20" y="48"/>
                  </a:cubicBezTo>
                  <a:cubicBezTo>
                    <a:pt x="24" y="50"/>
                    <a:pt x="32" y="52"/>
                    <a:pt x="32" y="52"/>
                  </a:cubicBezTo>
                  <a:cubicBezTo>
                    <a:pt x="50" y="47"/>
                    <a:pt x="43" y="50"/>
                    <a:pt x="54" y="46"/>
                  </a:cubicBezTo>
                  <a:cubicBezTo>
                    <a:pt x="61" y="35"/>
                    <a:pt x="55" y="32"/>
                    <a:pt x="44" y="28"/>
                  </a:cubicBezTo>
                  <a:cubicBezTo>
                    <a:pt x="42" y="22"/>
                    <a:pt x="41" y="13"/>
                    <a:pt x="36" y="8"/>
                  </a:cubicBezTo>
                  <a:close/>
                </a:path>
              </a:pathLst>
            </a:custGeom>
            <a:solidFill>
              <a:srgbClr val="EDED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399" name="Freeform 2214"/>
            <p:cNvSpPr>
              <a:spLocks/>
            </p:cNvSpPr>
            <p:nvPr/>
          </p:nvSpPr>
          <p:spPr bwMode="auto">
            <a:xfrm>
              <a:off x="4534" y="4029"/>
              <a:ext cx="84" cy="59"/>
            </a:xfrm>
            <a:custGeom>
              <a:avLst/>
              <a:gdLst>
                <a:gd name="T0" fmla="*/ 34 w 66"/>
                <a:gd name="T1" fmla="*/ 1 h 46"/>
                <a:gd name="T2" fmla="*/ 16 w 66"/>
                <a:gd name="T3" fmla="*/ 11 h 46"/>
                <a:gd name="T4" fmla="*/ 0 w 66"/>
                <a:gd name="T5" fmla="*/ 5 h 46"/>
                <a:gd name="T6" fmla="*/ 22 w 66"/>
                <a:gd name="T7" fmla="*/ 31 h 46"/>
                <a:gd name="T8" fmla="*/ 36 w 66"/>
                <a:gd name="T9" fmla="*/ 45 h 46"/>
                <a:gd name="T10" fmla="*/ 58 w 66"/>
                <a:gd name="T11" fmla="*/ 41 h 46"/>
                <a:gd name="T12" fmla="*/ 66 w 66"/>
                <a:gd name="T13" fmla="*/ 29 h 46"/>
                <a:gd name="T14" fmla="*/ 44 w 66"/>
                <a:gd name="T15" fmla="*/ 13 h 46"/>
                <a:gd name="T16" fmla="*/ 34 w 66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46"/>
                <a:gd name="T29" fmla="*/ 66 w 6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46">
                  <a:moveTo>
                    <a:pt x="34" y="1"/>
                  </a:moveTo>
                  <a:cubicBezTo>
                    <a:pt x="27" y="3"/>
                    <a:pt x="16" y="11"/>
                    <a:pt x="16" y="11"/>
                  </a:cubicBezTo>
                  <a:cubicBezTo>
                    <a:pt x="7" y="8"/>
                    <a:pt x="9" y="2"/>
                    <a:pt x="0" y="5"/>
                  </a:cubicBezTo>
                  <a:cubicBezTo>
                    <a:pt x="3" y="28"/>
                    <a:pt x="3" y="25"/>
                    <a:pt x="22" y="31"/>
                  </a:cubicBezTo>
                  <a:cubicBezTo>
                    <a:pt x="24" y="37"/>
                    <a:pt x="36" y="45"/>
                    <a:pt x="36" y="45"/>
                  </a:cubicBezTo>
                  <a:cubicBezTo>
                    <a:pt x="43" y="44"/>
                    <a:pt x="53" y="46"/>
                    <a:pt x="58" y="41"/>
                  </a:cubicBezTo>
                  <a:cubicBezTo>
                    <a:pt x="61" y="38"/>
                    <a:pt x="66" y="29"/>
                    <a:pt x="66" y="29"/>
                  </a:cubicBezTo>
                  <a:cubicBezTo>
                    <a:pt x="60" y="20"/>
                    <a:pt x="53" y="19"/>
                    <a:pt x="44" y="13"/>
                  </a:cubicBezTo>
                  <a:cubicBezTo>
                    <a:pt x="36" y="0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EDEDE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0" name="Freeform 2215"/>
            <p:cNvSpPr>
              <a:spLocks/>
            </p:cNvSpPr>
            <p:nvPr/>
          </p:nvSpPr>
          <p:spPr bwMode="auto">
            <a:xfrm rot="741322">
              <a:off x="4518" y="3368"/>
              <a:ext cx="51" cy="46"/>
            </a:xfrm>
            <a:custGeom>
              <a:avLst/>
              <a:gdLst>
                <a:gd name="T0" fmla="*/ 44 w 51"/>
                <a:gd name="T1" fmla="*/ 13 h 46"/>
                <a:gd name="T2" fmla="*/ 25 w 51"/>
                <a:gd name="T3" fmla="*/ 22 h 46"/>
                <a:gd name="T4" fmla="*/ 0 w 51"/>
                <a:gd name="T5" fmla="*/ 28 h 46"/>
                <a:gd name="T6" fmla="*/ 17 w 51"/>
                <a:gd name="T7" fmla="*/ 41 h 46"/>
                <a:gd name="T8" fmla="*/ 45 w 51"/>
                <a:gd name="T9" fmla="*/ 34 h 46"/>
                <a:gd name="T10" fmla="*/ 44 w 51"/>
                <a:gd name="T11" fmla="*/ 13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46"/>
                <a:gd name="T20" fmla="*/ 51 w 5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46">
                  <a:moveTo>
                    <a:pt x="44" y="13"/>
                  </a:moveTo>
                  <a:cubicBezTo>
                    <a:pt x="40" y="0"/>
                    <a:pt x="33" y="16"/>
                    <a:pt x="25" y="22"/>
                  </a:cubicBezTo>
                  <a:cubicBezTo>
                    <a:pt x="14" y="18"/>
                    <a:pt x="9" y="21"/>
                    <a:pt x="0" y="28"/>
                  </a:cubicBezTo>
                  <a:cubicBezTo>
                    <a:pt x="2" y="42"/>
                    <a:pt x="4" y="46"/>
                    <a:pt x="17" y="41"/>
                  </a:cubicBezTo>
                  <a:cubicBezTo>
                    <a:pt x="23" y="20"/>
                    <a:pt x="38" y="31"/>
                    <a:pt x="45" y="34"/>
                  </a:cubicBezTo>
                  <a:cubicBezTo>
                    <a:pt x="51" y="24"/>
                    <a:pt x="44" y="24"/>
                    <a:pt x="44" y="13"/>
                  </a:cubicBezTo>
                  <a:close/>
                </a:path>
              </a:pathLst>
            </a:custGeom>
            <a:solidFill>
              <a:srgbClr val="906B50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1" name="Freeform 2216"/>
            <p:cNvSpPr>
              <a:spLocks/>
            </p:cNvSpPr>
            <p:nvPr/>
          </p:nvSpPr>
          <p:spPr bwMode="auto">
            <a:xfrm>
              <a:off x="4488" y="3432"/>
              <a:ext cx="62" cy="56"/>
            </a:xfrm>
            <a:custGeom>
              <a:avLst/>
              <a:gdLst>
                <a:gd name="T0" fmla="*/ 58 w 62"/>
                <a:gd name="T1" fmla="*/ 15 h 56"/>
                <a:gd name="T2" fmla="*/ 9 w 62"/>
                <a:gd name="T3" fmla="*/ 0 h 56"/>
                <a:gd name="T4" fmla="*/ 12 w 62"/>
                <a:gd name="T5" fmla="*/ 10 h 56"/>
                <a:gd name="T6" fmla="*/ 5 w 62"/>
                <a:gd name="T7" fmla="*/ 39 h 56"/>
                <a:gd name="T8" fmla="*/ 20 w 62"/>
                <a:gd name="T9" fmla="*/ 21 h 56"/>
                <a:gd name="T10" fmla="*/ 47 w 62"/>
                <a:gd name="T11" fmla="*/ 28 h 56"/>
                <a:gd name="T12" fmla="*/ 42 w 62"/>
                <a:gd name="T13" fmla="*/ 46 h 56"/>
                <a:gd name="T14" fmla="*/ 58 w 62"/>
                <a:gd name="T15" fmla="*/ 1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6"/>
                <a:gd name="T26" fmla="*/ 62 w 62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6">
                  <a:moveTo>
                    <a:pt x="58" y="15"/>
                  </a:moveTo>
                  <a:cubicBezTo>
                    <a:pt x="38" y="16"/>
                    <a:pt x="23" y="10"/>
                    <a:pt x="9" y="0"/>
                  </a:cubicBezTo>
                  <a:cubicBezTo>
                    <a:pt x="12" y="2"/>
                    <a:pt x="12" y="7"/>
                    <a:pt x="12" y="10"/>
                  </a:cubicBezTo>
                  <a:cubicBezTo>
                    <a:pt x="12" y="15"/>
                    <a:pt x="6" y="33"/>
                    <a:pt x="5" y="39"/>
                  </a:cubicBezTo>
                  <a:cubicBezTo>
                    <a:pt x="0" y="56"/>
                    <a:pt x="10" y="25"/>
                    <a:pt x="20" y="21"/>
                  </a:cubicBezTo>
                  <a:cubicBezTo>
                    <a:pt x="26" y="23"/>
                    <a:pt x="42" y="24"/>
                    <a:pt x="47" y="28"/>
                  </a:cubicBezTo>
                  <a:cubicBezTo>
                    <a:pt x="62" y="34"/>
                    <a:pt x="49" y="44"/>
                    <a:pt x="42" y="46"/>
                  </a:cubicBezTo>
                  <a:cubicBezTo>
                    <a:pt x="58" y="51"/>
                    <a:pt x="58" y="26"/>
                    <a:pt x="58" y="15"/>
                  </a:cubicBezTo>
                  <a:close/>
                </a:path>
              </a:pathLst>
            </a:custGeom>
            <a:solidFill>
              <a:srgbClr val="906B50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2" name="Freeform 2217"/>
            <p:cNvSpPr>
              <a:spLocks/>
            </p:cNvSpPr>
            <p:nvPr/>
          </p:nvSpPr>
          <p:spPr bwMode="auto">
            <a:xfrm>
              <a:off x="4534" y="3910"/>
              <a:ext cx="58" cy="34"/>
            </a:xfrm>
            <a:custGeom>
              <a:avLst/>
              <a:gdLst>
                <a:gd name="T0" fmla="*/ 44 w 44"/>
                <a:gd name="T1" fmla="*/ 0 h 28"/>
                <a:gd name="T2" fmla="*/ 6 w 44"/>
                <a:gd name="T3" fmla="*/ 6 h 28"/>
                <a:gd name="T4" fmla="*/ 4 w 44"/>
                <a:gd name="T5" fmla="*/ 22 h 28"/>
                <a:gd name="T6" fmla="*/ 2 w 44"/>
                <a:gd name="T7" fmla="*/ 28 h 28"/>
                <a:gd name="T8" fmla="*/ 14 w 44"/>
                <a:gd name="T9" fmla="*/ 12 h 28"/>
                <a:gd name="T10" fmla="*/ 32 w 44"/>
                <a:gd name="T11" fmla="*/ 6 h 28"/>
                <a:gd name="T12" fmla="*/ 44 w 4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44" y="0"/>
                  </a:moveTo>
                  <a:cubicBezTo>
                    <a:pt x="31" y="3"/>
                    <a:pt x="19" y="4"/>
                    <a:pt x="6" y="6"/>
                  </a:cubicBezTo>
                  <a:cubicBezTo>
                    <a:pt x="5" y="11"/>
                    <a:pt x="5" y="17"/>
                    <a:pt x="4" y="22"/>
                  </a:cubicBezTo>
                  <a:cubicBezTo>
                    <a:pt x="4" y="24"/>
                    <a:pt x="0" y="28"/>
                    <a:pt x="2" y="28"/>
                  </a:cubicBezTo>
                  <a:cubicBezTo>
                    <a:pt x="4" y="28"/>
                    <a:pt x="10" y="14"/>
                    <a:pt x="14" y="12"/>
                  </a:cubicBezTo>
                  <a:cubicBezTo>
                    <a:pt x="20" y="9"/>
                    <a:pt x="26" y="8"/>
                    <a:pt x="32" y="6"/>
                  </a:cubicBezTo>
                  <a:cubicBezTo>
                    <a:pt x="36" y="5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906B50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3" name="Freeform 2218"/>
            <p:cNvSpPr>
              <a:spLocks/>
            </p:cNvSpPr>
            <p:nvPr/>
          </p:nvSpPr>
          <p:spPr bwMode="auto">
            <a:xfrm>
              <a:off x="4446" y="3918"/>
              <a:ext cx="68" cy="34"/>
            </a:xfrm>
            <a:custGeom>
              <a:avLst/>
              <a:gdLst>
                <a:gd name="T0" fmla="*/ 45 w 52"/>
                <a:gd name="T1" fmla="*/ 6 h 26"/>
                <a:gd name="T2" fmla="*/ 27 w 52"/>
                <a:gd name="T3" fmla="*/ 0 h 26"/>
                <a:gd name="T4" fmla="*/ 1 w 52"/>
                <a:gd name="T5" fmla="*/ 20 h 26"/>
                <a:gd name="T6" fmla="*/ 3 w 52"/>
                <a:gd name="T7" fmla="*/ 14 h 26"/>
                <a:gd name="T8" fmla="*/ 15 w 52"/>
                <a:gd name="T9" fmla="*/ 6 h 26"/>
                <a:gd name="T10" fmla="*/ 39 w 52"/>
                <a:gd name="T11" fmla="*/ 26 h 26"/>
                <a:gd name="T12" fmla="*/ 45 w 52"/>
                <a:gd name="T13" fmla="*/ 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26"/>
                <a:gd name="T23" fmla="*/ 52 w 5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26">
                  <a:moveTo>
                    <a:pt x="45" y="6"/>
                  </a:moveTo>
                  <a:cubicBezTo>
                    <a:pt x="39" y="4"/>
                    <a:pt x="27" y="0"/>
                    <a:pt x="27" y="0"/>
                  </a:cubicBezTo>
                  <a:cubicBezTo>
                    <a:pt x="5" y="2"/>
                    <a:pt x="7" y="1"/>
                    <a:pt x="1" y="20"/>
                  </a:cubicBezTo>
                  <a:cubicBezTo>
                    <a:pt x="0" y="22"/>
                    <a:pt x="1" y="15"/>
                    <a:pt x="3" y="14"/>
                  </a:cubicBezTo>
                  <a:cubicBezTo>
                    <a:pt x="7" y="11"/>
                    <a:pt x="15" y="6"/>
                    <a:pt x="15" y="6"/>
                  </a:cubicBezTo>
                  <a:cubicBezTo>
                    <a:pt x="31" y="8"/>
                    <a:pt x="34" y="12"/>
                    <a:pt x="39" y="26"/>
                  </a:cubicBezTo>
                  <a:cubicBezTo>
                    <a:pt x="43" y="20"/>
                    <a:pt x="52" y="9"/>
                    <a:pt x="45" y="6"/>
                  </a:cubicBezTo>
                  <a:close/>
                </a:path>
              </a:pathLst>
            </a:custGeom>
            <a:solidFill>
              <a:srgbClr val="906B50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4" name="Freeform 2219"/>
            <p:cNvSpPr>
              <a:spLocks/>
            </p:cNvSpPr>
            <p:nvPr/>
          </p:nvSpPr>
          <p:spPr bwMode="auto">
            <a:xfrm>
              <a:off x="4440" y="4072"/>
              <a:ext cx="74" cy="56"/>
            </a:xfrm>
            <a:custGeom>
              <a:avLst/>
              <a:gdLst>
                <a:gd name="T0" fmla="*/ 3 w 60"/>
                <a:gd name="T1" fmla="*/ 0 h 46"/>
                <a:gd name="T2" fmla="*/ 16 w 60"/>
                <a:gd name="T3" fmla="*/ 21 h 46"/>
                <a:gd name="T4" fmla="*/ 31 w 60"/>
                <a:gd name="T5" fmla="*/ 39 h 46"/>
                <a:gd name="T6" fmla="*/ 57 w 60"/>
                <a:gd name="T7" fmla="*/ 32 h 46"/>
                <a:gd name="T8" fmla="*/ 59 w 60"/>
                <a:gd name="T9" fmla="*/ 39 h 46"/>
                <a:gd name="T10" fmla="*/ 39 w 60"/>
                <a:gd name="T11" fmla="*/ 45 h 46"/>
                <a:gd name="T12" fmla="*/ 20 w 60"/>
                <a:gd name="T13" fmla="*/ 39 h 46"/>
                <a:gd name="T14" fmla="*/ 10 w 60"/>
                <a:gd name="T15" fmla="*/ 25 h 46"/>
                <a:gd name="T16" fmla="*/ 3 w 6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6"/>
                <a:gd name="T29" fmla="*/ 60 w 6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6">
                  <a:moveTo>
                    <a:pt x="3" y="0"/>
                  </a:moveTo>
                  <a:cubicBezTo>
                    <a:pt x="7" y="12"/>
                    <a:pt x="0" y="16"/>
                    <a:pt x="16" y="21"/>
                  </a:cubicBezTo>
                  <a:cubicBezTo>
                    <a:pt x="25" y="36"/>
                    <a:pt x="20" y="31"/>
                    <a:pt x="31" y="39"/>
                  </a:cubicBezTo>
                  <a:cubicBezTo>
                    <a:pt x="39" y="37"/>
                    <a:pt x="57" y="32"/>
                    <a:pt x="57" y="32"/>
                  </a:cubicBezTo>
                  <a:cubicBezTo>
                    <a:pt x="58" y="34"/>
                    <a:pt x="60" y="37"/>
                    <a:pt x="59" y="39"/>
                  </a:cubicBezTo>
                  <a:cubicBezTo>
                    <a:pt x="55" y="43"/>
                    <a:pt x="39" y="45"/>
                    <a:pt x="39" y="45"/>
                  </a:cubicBezTo>
                  <a:cubicBezTo>
                    <a:pt x="36" y="45"/>
                    <a:pt x="25" y="46"/>
                    <a:pt x="20" y="39"/>
                  </a:cubicBezTo>
                  <a:cubicBezTo>
                    <a:pt x="10" y="21"/>
                    <a:pt x="21" y="34"/>
                    <a:pt x="10" y="25"/>
                  </a:cubicBezTo>
                  <a:cubicBezTo>
                    <a:pt x="3" y="16"/>
                    <a:pt x="0" y="10"/>
                    <a:pt x="3" y="0"/>
                  </a:cubicBezTo>
                  <a:close/>
                </a:path>
              </a:pathLst>
            </a:custGeom>
            <a:solidFill>
              <a:srgbClr val="D2D2D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5" name="Freeform 2220"/>
            <p:cNvSpPr>
              <a:spLocks/>
            </p:cNvSpPr>
            <p:nvPr/>
          </p:nvSpPr>
          <p:spPr bwMode="auto">
            <a:xfrm>
              <a:off x="4534" y="4043"/>
              <a:ext cx="97" cy="45"/>
            </a:xfrm>
            <a:custGeom>
              <a:avLst/>
              <a:gdLst>
                <a:gd name="T0" fmla="*/ 2 w 79"/>
                <a:gd name="T1" fmla="*/ 0 h 37"/>
                <a:gd name="T2" fmla="*/ 17 w 79"/>
                <a:gd name="T3" fmla="*/ 14 h 37"/>
                <a:gd name="T4" fmla="*/ 29 w 79"/>
                <a:gd name="T5" fmla="*/ 21 h 37"/>
                <a:gd name="T6" fmla="*/ 46 w 79"/>
                <a:gd name="T7" fmla="*/ 31 h 37"/>
                <a:gd name="T8" fmla="*/ 67 w 79"/>
                <a:gd name="T9" fmla="*/ 19 h 37"/>
                <a:gd name="T10" fmla="*/ 57 w 79"/>
                <a:gd name="T11" fmla="*/ 37 h 37"/>
                <a:gd name="T12" fmla="*/ 25 w 79"/>
                <a:gd name="T13" fmla="*/ 29 h 37"/>
                <a:gd name="T14" fmla="*/ 15 w 79"/>
                <a:gd name="T15" fmla="*/ 19 h 37"/>
                <a:gd name="T16" fmla="*/ 2 w 79"/>
                <a:gd name="T17" fmla="*/ 16 h 37"/>
                <a:gd name="T18" fmla="*/ 2 w 7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37"/>
                <a:gd name="T32" fmla="*/ 79 w 7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37">
                  <a:moveTo>
                    <a:pt x="2" y="0"/>
                  </a:moveTo>
                  <a:cubicBezTo>
                    <a:pt x="6" y="11"/>
                    <a:pt x="2" y="5"/>
                    <a:pt x="17" y="14"/>
                  </a:cubicBezTo>
                  <a:cubicBezTo>
                    <a:pt x="21" y="17"/>
                    <a:pt x="29" y="21"/>
                    <a:pt x="29" y="21"/>
                  </a:cubicBezTo>
                  <a:cubicBezTo>
                    <a:pt x="32" y="26"/>
                    <a:pt x="46" y="31"/>
                    <a:pt x="46" y="31"/>
                  </a:cubicBezTo>
                  <a:cubicBezTo>
                    <a:pt x="58" y="29"/>
                    <a:pt x="73" y="27"/>
                    <a:pt x="67" y="19"/>
                  </a:cubicBezTo>
                  <a:cubicBezTo>
                    <a:pt x="65" y="29"/>
                    <a:pt x="79" y="29"/>
                    <a:pt x="57" y="37"/>
                  </a:cubicBezTo>
                  <a:cubicBezTo>
                    <a:pt x="42" y="35"/>
                    <a:pt x="37" y="36"/>
                    <a:pt x="25" y="29"/>
                  </a:cubicBezTo>
                  <a:cubicBezTo>
                    <a:pt x="21" y="24"/>
                    <a:pt x="21" y="22"/>
                    <a:pt x="15" y="19"/>
                  </a:cubicBezTo>
                  <a:cubicBezTo>
                    <a:pt x="10" y="18"/>
                    <a:pt x="2" y="16"/>
                    <a:pt x="2" y="16"/>
                  </a:cubicBezTo>
                  <a:cubicBezTo>
                    <a:pt x="0" y="9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D2D2D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6" name="Freeform 2221"/>
            <p:cNvSpPr>
              <a:spLocks/>
            </p:cNvSpPr>
            <p:nvPr/>
          </p:nvSpPr>
          <p:spPr bwMode="gray">
            <a:xfrm>
              <a:off x="4439" y="3847"/>
              <a:ext cx="133" cy="230"/>
            </a:xfrm>
            <a:custGeom>
              <a:avLst/>
              <a:gdLst>
                <a:gd name="T0" fmla="*/ 16 w 133"/>
                <a:gd name="T1" fmla="*/ 26 h 230"/>
                <a:gd name="T2" fmla="*/ 6 w 133"/>
                <a:gd name="T3" fmla="*/ 124 h 230"/>
                <a:gd name="T4" fmla="*/ 0 w 133"/>
                <a:gd name="T5" fmla="*/ 214 h 230"/>
                <a:gd name="T6" fmla="*/ 22 w 133"/>
                <a:gd name="T7" fmla="*/ 230 h 230"/>
                <a:gd name="T8" fmla="*/ 40 w 133"/>
                <a:gd name="T9" fmla="*/ 220 h 230"/>
                <a:gd name="T10" fmla="*/ 57 w 133"/>
                <a:gd name="T11" fmla="*/ 218 h 230"/>
                <a:gd name="T12" fmla="*/ 51 w 133"/>
                <a:gd name="T13" fmla="*/ 194 h 230"/>
                <a:gd name="T14" fmla="*/ 57 w 133"/>
                <a:gd name="T15" fmla="*/ 181 h 230"/>
                <a:gd name="T16" fmla="*/ 33 w 133"/>
                <a:gd name="T17" fmla="*/ 38 h 230"/>
                <a:gd name="T18" fmla="*/ 16 w 133"/>
                <a:gd name="T19" fmla="*/ 26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230"/>
                <a:gd name="T32" fmla="*/ 133 w 133"/>
                <a:gd name="T33" fmla="*/ 230 h 2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230">
                  <a:moveTo>
                    <a:pt x="16" y="26"/>
                  </a:moveTo>
                  <a:cubicBezTo>
                    <a:pt x="9" y="59"/>
                    <a:pt x="10" y="91"/>
                    <a:pt x="6" y="124"/>
                  </a:cubicBezTo>
                  <a:cubicBezTo>
                    <a:pt x="6" y="132"/>
                    <a:pt x="9" y="196"/>
                    <a:pt x="0" y="214"/>
                  </a:cubicBezTo>
                  <a:cubicBezTo>
                    <a:pt x="5" y="221"/>
                    <a:pt x="14" y="226"/>
                    <a:pt x="22" y="230"/>
                  </a:cubicBezTo>
                  <a:cubicBezTo>
                    <a:pt x="28" y="226"/>
                    <a:pt x="34" y="224"/>
                    <a:pt x="40" y="220"/>
                  </a:cubicBezTo>
                  <a:cubicBezTo>
                    <a:pt x="49" y="221"/>
                    <a:pt x="52" y="226"/>
                    <a:pt x="57" y="218"/>
                  </a:cubicBezTo>
                  <a:cubicBezTo>
                    <a:pt x="55" y="210"/>
                    <a:pt x="55" y="201"/>
                    <a:pt x="51" y="194"/>
                  </a:cubicBezTo>
                  <a:cubicBezTo>
                    <a:pt x="54" y="190"/>
                    <a:pt x="57" y="186"/>
                    <a:pt x="57" y="181"/>
                  </a:cubicBezTo>
                  <a:cubicBezTo>
                    <a:pt x="96" y="0"/>
                    <a:pt x="133" y="50"/>
                    <a:pt x="33" y="38"/>
                  </a:cubicBezTo>
                  <a:cubicBezTo>
                    <a:pt x="24" y="37"/>
                    <a:pt x="21" y="32"/>
                    <a:pt x="16" y="26"/>
                  </a:cubicBezTo>
                  <a:close/>
                </a:path>
              </a:pathLst>
            </a:custGeom>
            <a:solidFill>
              <a:srgbClr val="80B4E4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7" name="Freeform 2222"/>
            <p:cNvSpPr>
              <a:spLocks/>
            </p:cNvSpPr>
            <p:nvPr/>
          </p:nvSpPr>
          <p:spPr bwMode="gray">
            <a:xfrm>
              <a:off x="4522" y="3867"/>
              <a:ext cx="72" cy="183"/>
            </a:xfrm>
            <a:custGeom>
              <a:avLst/>
              <a:gdLst>
                <a:gd name="T0" fmla="*/ 10 w 72"/>
                <a:gd name="T1" fmla="*/ 30 h 183"/>
                <a:gd name="T2" fmla="*/ 5 w 72"/>
                <a:gd name="T3" fmla="*/ 45 h 183"/>
                <a:gd name="T4" fmla="*/ 2 w 72"/>
                <a:gd name="T5" fmla="*/ 129 h 183"/>
                <a:gd name="T6" fmla="*/ 13 w 72"/>
                <a:gd name="T7" fmla="*/ 171 h 183"/>
                <a:gd name="T8" fmla="*/ 28 w 72"/>
                <a:gd name="T9" fmla="*/ 173 h 183"/>
                <a:gd name="T10" fmla="*/ 52 w 72"/>
                <a:gd name="T11" fmla="*/ 173 h 183"/>
                <a:gd name="T12" fmla="*/ 67 w 72"/>
                <a:gd name="T13" fmla="*/ 167 h 183"/>
                <a:gd name="T14" fmla="*/ 58 w 72"/>
                <a:gd name="T15" fmla="*/ 138 h 183"/>
                <a:gd name="T16" fmla="*/ 64 w 72"/>
                <a:gd name="T17" fmla="*/ 98 h 183"/>
                <a:gd name="T18" fmla="*/ 70 w 72"/>
                <a:gd name="T19" fmla="*/ 54 h 183"/>
                <a:gd name="T20" fmla="*/ 70 w 72"/>
                <a:gd name="T21" fmla="*/ 8 h 183"/>
                <a:gd name="T22" fmla="*/ 46 w 72"/>
                <a:gd name="T23" fmla="*/ 11 h 183"/>
                <a:gd name="T24" fmla="*/ 35 w 72"/>
                <a:gd name="T25" fmla="*/ 0 h 183"/>
                <a:gd name="T26" fmla="*/ 13 w 72"/>
                <a:gd name="T27" fmla="*/ 26 h 183"/>
                <a:gd name="T28" fmla="*/ 10 w 72"/>
                <a:gd name="T29" fmla="*/ 30 h 1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183"/>
                <a:gd name="T47" fmla="*/ 72 w 72"/>
                <a:gd name="T48" fmla="*/ 183 h 1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183">
                  <a:moveTo>
                    <a:pt x="10" y="30"/>
                  </a:moveTo>
                  <a:cubicBezTo>
                    <a:pt x="8" y="35"/>
                    <a:pt x="7" y="40"/>
                    <a:pt x="5" y="45"/>
                  </a:cubicBezTo>
                  <a:cubicBezTo>
                    <a:pt x="11" y="70"/>
                    <a:pt x="4" y="103"/>
                    <a:pt x="2" y="129"/>
                  </a:cubicBezTo>
                  <a:cubicBezTo>
                    <a:pt x="5" y="167"/>
                    <a:pt x="0" y="153"/>
                    <a:pt x="13" y="171"/>
                  </a:cubicBezTo>
                  <a:cubicBezTo>
                    <a:pt x="19" y="166"/>
                    <a:pt x="22" y="170"/>
                    <a:pt x="28" y="173"/>
                  </a:cubicBezTo>
                  <a:cubicBezTo>
                    <a:pt x="36" y="183"/>
                    <a:pt x="42" y="175"/>
                    <a:pt x="52" y="173"/>
                  </a:cubicBezTo>
                  <a:cubicBezTo>
                    <a:pt x="59" y="170"/>
                    <a:pt x="63" y="173"/>
                    <a:pt x="67" y="167"/>
                  </a:cubicBezTo>
                  <a:cubicBezTo>
                    <a:pt x="69" y="157"/>
                    <a:pt x="60" y="148"/>
                    <a:pt x="58" y="138"/>
                  </a:cubicBezTo>
                  <a:cubicBezTo>
                    <a:pt x="59" y="125"/>
                    <a:pt x="58" y="110"/>
                    <a:pt x="64" y="98"/>
                  </a:cubicBezTo>
                  <a:cubicBezTo>
                    <a:pt x="66" y="90"/>
                    <a:pt x="67" y="62"/>
                    <a:pt x="70" y="54"/>
                  </a:cubicBezTo>
                  <a:cubicBezTo>
                    <a:pt x="71" y="31"/>
                    <a:pt x="72" y="31"/>
                    <a:pt x="70" y="8"/>
                  </a:cubicBezTo>
                  <a:cubicBezTo>
                    <a:pt x="59" y="10"/>
                    <a:pt x="59" y="12"/>
                    <a:pt x="46" y="11"/>
                  </a:cubicBezTo>
                  <a:cubicBezTo>
                    <a:pt x="38" y="16"/>
                    <a:pt x="39" y="7"/>
                    <a:pt x="35" y="0"/>
                  </a:cubicBezTo>
                  <a:cubicBezTo>
                    <a:pt x="21" y="5"/>
                    <a:pt x="28" y="22"/>
                    <a:pt x="13" y="26"/>
                  </a:cubicBezTo>
                  <a:cubicBezTo>
                    <a:pt x="11" y="30"/>
                    <a:pt x="12" y="30"/>
                    <a:pt x="10" y="30"/>
                  </a:cubicBezTo>
                  <a:close/>
                </a:path>
              </a:pathLst>
            </a:custGeom>
            <a:solidFill>
              <a:srgbClr val="80B4E4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8" name="Freeform 2223"/>
            <p:cNvSpPr>
              <a:spLocks/>
            </p:cNvSpPr>
            <p:nvPr/>
          </p:nvSpPr>
          <p:spPr bwMode="gray">
            <a:xfrm>
              <a:off x="4464" y="3341"/>
              <a:ext cx="103" cy="110"/>
            </a:xfrm>
            <a:custGeom>
              <a:avLst/>
              <a:gdLst>
                <a:gd name="T0" fmla="*/ 96 w 103"/>
                <a:gd name="T1" fmla="*/ 13 h 110"/>
                <a:gd name="T2" fmla="*/ 96 w 103"/>
                <a:gd name="T3" fmla="*/ 27 h 110"/>
                <a:gd name="T4" fmla="*/ 92 w 103"/>
                <a:gd name="T5" fmla="*/ 25 h 110"/>
                <a:gd name="T6" fmla="*/ 90 w 103"/>
                <a:gd name="T7" fmla="*/ 19 h 110"/>
                <a:gd name="T8" fmla="*/ 89 w 103"/>
                <a:gd name="T9" fmla="*/ 25 h 110"/>
                <a:gd name="T10" fmla="*/ 74 w 103"/>
                <a:gd name="T11" fmla="*/ 30 h 110"/>
                <a:gd name="T12" fmla="*/ 57 w 103"/>
                <a:gd name="T13" fmla="*/ 25 h 110"/>
                <a:gd name="T14" fmla="*/ 39 w 103"/>
                <a:gd name="T15" fmla="*/ 34 h 110"/>
                <a:gd name="T16" fmla="*/ 35 w 103"/>
                <a:gd name="T17" fmla="*/ 43 h 110"/>
                <a:gd name="T18" fmla="*/ 36 w 103"/>
                <a:gd name="T19" fmla="*/ 63 h 110"/>
                <a:gd name="T20" fmla="*/ 24 w 103"/>
                <a:gd name="T21" fmla="*/ 60 h 110"/>
                <a:gd name="T22" fmla="*/ 29 w 103"/>
                <a:gd name="T23" fmla="*/ 93 h 110"/>
                <a:gd name="T24" fmla="*/ 30 w 103"/>
                <a:gd name="T25" fmla="*/ 108 h 110"/>
                <a:gd name="T26" fmla="*/ 24 w 103"/>
                <a:gd name="T27" fmla="*/ 97 h 110"/>
                <a:gd name="T28" fmla="*/ 0 w 103"/>
                <a:gd name="T29" fmla="*/ 63 h 110"/>
                <a:gd name="T30" fmla="*/ 18 w 103"/>
                <a:gd name="T31" fmla="*/ 13 h 110"/>
                <a:gd name="T32" fmla="*/ 35 w 103"/>
                <a:gd name="T33" fmla="*/ 7 h 110"/>
                <a:gd name="T34" fmla="*/ 47 w 103"/>
                <a:gd name="T35" fmla="*/ 1 h 110"/>
                <a:gd name="T36" fmla="*/ 66 w 103"/>
                <a:gd name="T37" fmla="*/ 4 h 110"/>
                <a:gd name="T38" fmla="*/ 83 w 103"/>
                <a:gd name="T39" fmla="*/ 7 h 110"/>
                <a:gd name="T40" fmla="*/ 96 w 103"/>
                <a:gd name="T41" fmla="*/ 13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10"/>
                <a:gd name="T65" fmla="*/ 103 w 103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10">
                  <a:moveTo>
                    <a:pt x="96" y="13"/>
                  </a:moveTo>
                  <a:cubicBezTo>
                    <a:pt x="97" y="17"/>
                    <a:pt x="100" y="23"/>
                    <a:pt x="96" y="27"/>
                  </a:cubicBezTo>
                  <a:cubicBezTo>
                    <a:pt x="95" y="28"/>
                    <a:pt x="93" y="26"/>
                    <a:pt x="92" y="25"/>
                  </a:cubicBezTo>
                  <a:cubicBezTo>
                    <a:pt x="91" y="23"/>
                    <a:pt x="92" y="20"/>
                    <a:pt x="90" y="19"/>
                  </a:cubicBezTo>
                  <a:cubicBezTo>
                    <a:pt x="85" y="13"/>
                    <a:pt x="92" y="16"/>
                    <a:pt x="89" y="25"/>
                  </a:cubicBezTo>
                  <a:cubicBezTo>
                    <a:pt x="93" y="34"/>
                    <a:pt x="84" y="31"/>
                    <a:pt x="74" y="30"/>
                  </a:cubicBezTo>
                  <a:cubicBezTo>
                    <a:pt x="68" y="28"/>
                    <a:pt x="63" y="27"/>
                    <a:pt x="57" y="25"/>
                  </a:cubicBezTo>
                  <a:cubicBezTo>
                    <a:pt x="50" y="27"/>
                    <a:pt x="45" y="29"/>
                    <a:pt x="39" y="34"/>
                  </a:cubicBezTo>
                  <a:cubicBezTo>
                    <a:pt x="38" y="37"/>
                    <a:pt x="35" y="40"/>
                    <a:pt x="35" y="43"/>
                  </a:cubicBezTo>
                  <a:cubicBezTo>
                    <a:pt x="34" y="50"/>
                    <a:pt x="38" y="57"/>
                    <a:pt x="36" y="63"/>
                  </a:cubicBezTo>
                  <a:cubicBezTo>
                    <a:pt x="35" y="67"/>
                    <a:pt x="28" y="61"/>
                    <a:pt x="24" y="60"/>
                  </a:cubicBezTo>
                  <a:cubicBezTo>
                    <a:pt x="12" y="68"/>
                    <a:pt x="18" y="87"/>
                    <a:pt x="29" y="93"/>
                  </a:cubicBezTo>
                  <a:cubicBezTo>
                    <a:pt x="31" y="96"/>
                    <a:pt x="36" y="104"/>
                    <a:pt x="30" y="108"/>
                  </a:cubicBezTo>
                  <a:cubicBezTo>
                    <a:pt x="26" y="110"/>
                    <a:pt x="26" y="100"/>
                    <a:pt x="24" y="97"/>
                  </a:cubicBezTo>
                  <a:cubicBezTo>
                    <a:pt x="16" y="86"/>
                    <a:pt x="6" y="75"/>
                    <a:pt x="0" y="63"/>
                  </a:cubicBezTo>
                  <a:cubicBezTo>
                    <a:pt x="2" y="41"/>
                    <a:pt x="2" y="28"/>
                    <a:pt x="18" y="13"/>
                  </a:cubicBezTo>
                  <a:cubicBezTo>
                    <a:pt x="23" y="9"/>
                    <a:pt x="29" y="10"/>
                    <a:pt x="35" y="7"/>
                  </a:cubicBezTo>
                  <a:cubicBezTo>
                    <a:pt x="39" y="5"/>
                    <a:pt x="47" y="1"/>
                    <a:pt x="47" y="1"/>
                  </a:cubicBezTo>
                  <a:cubicBezTo>
                    <a:pt x="73" y="6"/>
                    <a:pt x="42" y="0"/>
                    <a:pt x="66" y="4"/>
                  </a:cubicBezTo>
                  <a:cubicBezTo>
                    <a:pt x="72" y="5"/>
                    <a:pt x="83" y="7"/>
                    <a:pt x="83" y="7"/>
                  </a:cubicBezTo>
                  <a:cubicBezTo>
                    <a:pt x="86" y="9"/>
                    <a:pt x="103" y="13"/>
                    <a:pt x="96" y="13"/>
                  </a:cubicBezTo>
                  <a:close/>
                </a:path>
              </a:pathLst>
            </a:custGeom>
            <a:solidFill>
              <a:srgbClr val="5F4B39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4409" name="Freeform 2224"/>
            <p:cNvSpPr>
              <a:spLocks/>
            </p:cNvSpPr>
            <p:nvPr/>
          </p:nvSpPr>
          <p:spPr bwMode="gray">
            <a:xfrm>
              <a:off x="4454" y="3868"/>
              <a:ext cx="136" cy="64"/>
            </a:xfrm>
            <a:custGeom>
              <a:avLst/>
              <a:gdLst>
                <a:gd name="T0" fmla="*/ 136 w 136"/>
                <a:gd name="T1" fmla="*/ 7 h 64"/>
                <a:gd name="T2" fmla="*/ 112 w 136"/>
                <a:gd name="T3" fmla="*/ 23 h 64"/>
                <a:gd name="T4" fmla="*/ 97 w 136"/>
                <a:gd name="T5" fmla="*/ 31 h 64"/>
                <a:gd name="T6" fmla="*/ 88 w 136"/>
                <a:gd name="T7" fmla="*/ 64 h 64"/>
                <a:gd name="T8" fmla="*/ 82 w 136"/>
                <a:gd name="T9" fmla="*/ 41 h 64"/>
                <a:gd name="T10" fmla="*/ 63 w 136"/>
                <a:gd name="T11" fmla="*/ 26 h 64"/>
                <a:gd name="T12" fmla="*/ 3 w 136"/>
                <a:gd name="T13" fmla="*/ 16 h 64"/>
                <a:gd name="T14" fmla="*/ 9 w 136"/>
                <a:gd name="T15" fmla="*/ 8 h 64"/>
                <a:gd name="T16" fmla="*/ 24 w 136"/>
                <a:gd name="T17" fmla="*/ 19 h 64"/>
                <a:gd name="T18" fmla="*/ 72 w 136"/>
                <a:gd name="T19" fmla="*/ 17 h 64"/>
                <a:gd name="T20" fmla="*/ 90 w 136"/>
                <a:gd name="T21" fmla="*/ 23 h 64"/>
                <a:gd name="T22" fmla="*/ 103 w 136"/>
                <a:gd name="T23" fmla="*/ 1 h 64"/>
                <a:gd name="T24" fmla="*/ 117 w 136"/>
                <a:gd name="T25" fmla="*/ 7 h 64"/>
                <a:gd name="T26" fmla="*/ 136 w 136"/>
                <a:gd name="T27" fmla="*/ 7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64"/>
                <a:gd name="T44" fmla="*/ 136 w 136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64">
                  <a:moveTo>
                    <a:pt x="136" y="7"/>
                  </a:moveTo>
                  <a:cubicBezTo>
                    <a:pt x="132" y="20"/>
                    <a:pt x="124" y="22"/>
                    <a:pt x="112" y="23"/>
                  </a:cubicBezTo>
                  <a:cubicBezTo>
                    <a:pt x="105" y="26"/>
                    <a:pt x="103" y="25"/>
                    <a:pt x="97" y="31"/>
                  </a:cubicBezTo>
                  <a:cubicBezTo>
                    <a:pt x="95" y="42"/>
                    <a:pt x="92" y="53"/>
                    <a:pt x="88" y="64"/>
                  </a:cubicBezTo>
                  <a:cubicBezTo>
                    <a:pt x="84" y="56"/>
                    <a:pt x="85" y="49"/>
                    <a:pt x="82" y="41"/>
                  </a:cubicBezTo>
                  <a:cubicBezTo>
                    <a:pt x="80" y="29"/>
                    <a:pt x="74" y="28"/>
                    <a:pt x="63" y="26"/>
                  </a:cubicBezTo>
                  <a:cubicBezTo>
                    <a:pt x="32" y="28"/>
                    <a:pt x="24" y="32"/>
                    <a:pt x="3" y="16"/>
                  </a:cubicBezTo>
                  <a:cubicBezTo>
                    <a:pt x="0" y="9"/>
                    <a:pt x="1" y="6"/>
                    <a:pt x="9" y="8"/>
                  </a:cubicBezTo>
                  <a:cubicBezTo>
                    <a:pt x="14" y="12"/>
                    <a:pt x="19" y="16"/>
                    <a:pt x="24" y="19"/>
                  </a:cubicBezTo>
                  <a:cubicBezTo>
                    <a:pt x="41" y="17"/>
                    <a:pt x="55" y="16"/>
                    <a:pt x="72" y="17"/>
                  </a:cubicBezTo>
                  <a:cubicBezTo>
                    <a:pt x="78" y="20"/>
                    <a:pt x="83" y="22"/>
                    <a:pt x="90" y="23"/>
                  </a:cubicBezTo>
                  <a:cubicBezTo>
                    <a:pt x="91" y="10"/>
                    <a:pt x="93" y="9"/>
                    <a:pt x="103" y="1"/>
                  </a:cubicBezTo>
                  <a:cubicBezTo>
                    <a:pt x="107" y="9"/>
                    <a:pt x="108" y="8"/>
                    <a:pt x="117" y="7"/>
                  </a:cubicBezTo>
                  <a:cubicBezTo>
                    <a:pt x="121" y="5"/>
                    <a:pt x="136" y="0"/>
                    <a:pt x="136" y="7"/>
                  </a:cubicBezTo>
                  <a:close/>
                </a:path>
              </a:pathLst>
            </a:custGeom>
            <a:solidFill>
              <a:srgbClr val="74A3D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  <p:sp>
        <p:nvSpPr>
          <p:cNvPr id="14377" name="Rectangle 1084"/>
          <p:cNvSpPr>
            <a:spLocks noChangeArrowheads="1"/>
          </p:cNvSpPr>
          <p:nvPr/>
        </p:nvSpPr>
        <p:spPr bwMode="auto">
          <a:xfrm>
            <a:off x="228600" y="3760113"/>
            <a:ext cx="1957387" cy="181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6800" rIns="45720" bIns="46800" anchor="ctr">
            <a:spAutoFit/>
          </a:bodyPr>
          <a:lstStyle/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Spending long time in Material department with Users  Analyzing the defects and bug in the system</a:t>
            </a:r>
            <a:r>
              <a:rPr lang="en-US" sz="1400" dirty="0" smtClean="0"/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379" name="Rectangle 1084"/>
          <p:cNvSpPr>
            <a:spLocks noChangeArrowheads="1"/>
          </p:cNvSpPr>
          <p:nvPr/>
        </p:nvSpPr>
        <p:spPr bwMode="auto">
          <a:xfrm>
            <a:off x="3124200" y="730478"/>
            <a:ext cx="2601913" cy="13563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5720" tIns="46800" rIns="45720" bIns="46800" anchor="ctr">
            <a:spAutoFit/>
          </a:bodyPr>
          <a:lstStyle/>
          <a:p>
            <a:pPr marL="171450" indent="-171450">
              <a:buClr>
                <a:schemeClr val="accent1"/>
              </a:buClr>
              <a:buSzPct val="80000"/>
              <a:buFont typeface="Wingdings" pitchFamily="2" charset="2"/>
              <a:buChar char="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Verification &amp; Validation of new Requirement for the speedy implementation of concerned module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  <a:p>
            <a:pPr marL="171450" indent="-171450">
              <a:buClr>
                <a:schemeClr val="accent1"/>
              </a:buClr>
              <a:buSzPct val="80000"/>
            </a:pPr>
            <a:endParaRPr lang="en-US" sz="1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94280"/>
            <a:ext cx="990600" cy="7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1" name="Slide Number Placeholder 19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324600" cy="914400"/>
          </a:xfrm>
        </p:spPr>
        <p:txBody>
          <a:bodyPr/>
          <a:lstStyle/>
          <a:p>
            <a:r>
              <a:rPr lang="en-US" dirty="0" smtClean="0"/>
              <a:t>Contd…………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1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Additional Requirement gathering.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Change Request.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Review of RFP.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Analyzing System requirement specification (SRS).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048000"/>
            <a:ext cx="7772400" cy="1500187"/>
          </a:xfrm>
        </p:spPr>
        <p:txBody>
          <a:bodyPr/>
          <a:lstStyle/>
          <a:p>
            <a:r>
              <a:rPr lang="en-US" sz="9600" dirty="0" smtClean="0">
                <a:solidFill>
                  <a:srgbClr val="FFC000"/>
                </a:solidFill>
                <a:latin typeface="Algerian" pitchFamily="82" charset="0"/>
              </a:rPr>
              <a:t>   SURVEY………</a:t>
            </a:r>
            <a:endParaRPr lang="en-US" sz="9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 descr="C:\Documents and Settings\Dines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4724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4267200" cy="914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    </a:t>
            </a:r>
            <a:r>
              <a:rPr lang="en-US" sz="3600" dirty="0" smtClean="0">
                <a:solidFill>
                  <a:srgbClr val="7030A0"/>
                </a:solidFill>
                <a:latin typeface="Algerian" pitchFamily="82" charset="0"/>
              </a:rPr>
              <a:t>INTRODUCTION</a:t>
            </a:r>
            <a:endParaRPr lang="en-US" sz="36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098" name="Picture 2" descr="C:\Documents and Settings\Dinesh\Desktop\RGCI Best Cancer Hospital in India, Top Cancer Treatment Center Delhi - Google C_2012-04-09_19-33-4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839200" cy="4267200"/>
          </a:xfrm>
          <a:prstGeom prst="rect">
            <a:avLst/>
          </a:prstGeom>
          <a:noFill/>
        </p:spPr>
      </p:pic>
      <p:pic>
        <p:nvPicPr>
          <p:cNvPr id="4099" name="Picture 3" descr="C:\Documents and Settings\Dinesh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"/>
            <a:ext cx="3200400" cy="1371600"/>
          </a:xfrm>
          <a:prstGeom prst="rect">
            <a:avLst/>
          </a:prstGeom>
          <a:noFill/>
        </p:spPr>
      </p:pic>
      <p:pic>
        <p:nvPicPr>
          <p:cNvPr id="6" name="Picture 2" descr="C:\Documents and Settings\Dinesh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"/>
            <a:ext cx="1038225" cy="1228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DINESH</a:t>
            </a:r>
          </a:p>
          <a:p>
            <a:r>
              <a:rPr lang="en-US" dirty="0" smtClean="0"/>
              <a:t>Intern @ RGCI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24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Mistral" pitchFamily="66" charset="0"/>
              </a:rPr>
              <a:t>                    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METHODOLOGY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</a:rPr>
              <a:t>Study Design:  </a:t>
            </a:r>
          </a:p>
          <a:p>
            <a:pPr algn="just">
              <a:buFontTx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      </a:t>
            </a:r>
          </a:p>
          <a:p>
            <a:pPr algn="just">
              <a:buFontTx/>
              <a:buNone/>
              <a:defRPr/>
            </a:pPr>
            <a:r>
              <a:rPr lang="en-US" sz="2800" b="1" dirty="0" smtClean="0">
                <a:latin typeface="Agency FB" pitchFamily="34" charset="0"/>
              </a:rPr>
              <a:t>    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The study  includes collection of primary and secondary data.  </a:t>
            </a:r>
          </a:p>
          <a:p>
            <a:pPr algn="just">
              <a:buFontTx/>
              <a:buNone/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     The primary data was collected from survey and interviewing (End users &amp; Technicians).</a:t>
            </a:r>
          </a:p>
          <a:p>
            <a:pPr algn="just">
              <a:buFontTx/>
              <a:buNone/>
              <a:defRPr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  <a:latin typeface="Agency FB" pitchFamily="34" charset="0"/>
            </a:endParaRPr>
          </a:p>
          <a:p>
            <a:pPr algn="just">
              <a:buFontTx/>
              <a:buNone/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     Whereas Secondary data was collected by participating in training sessions, databases provided by the organization, various books, articles and websites.</a:t>
            </a:r>
          </a:p>
          <a:p>
            <a:pPr algn="just">
              <a:buFontTx/>
              <a:buNone/>
              <a:defRPr/>
            </a:pPr>
            <a:r>
              <a:rPr lang="en-US" sz="2800" dirty="0" smtClean="0">
                <a:latin typeface="Agency FB" pitchFamily="34" charset="0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324600" cy="914400"/>
          </a:xfrm>
        </p:spPr>
        <p:txBody>
          <a:bodyPr/>
          <a:lstStyle/>
          <a:p>
            <a:r>
              <a:rPr lang="en-US" dirty="0" smtClean="0"/>
              <a:t>RESEARCH TOOL USED……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6324600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Paras  issue tracker.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Delloite  HIS assessment document.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MASTER Tables from HIS.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Service rate list.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Lab procedures master.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Unstructured Interviews with staff.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Efficiency  ratio.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62800" cy="914400"/>
          </a:xfrm>
        </p:spPr>
        <p:txBody>
          <a:bodyPr>
            <a:normAutofit fontScale="90000"/>
          </a:bodyPr>
          <a:lstStyle/>
          <a:p>
            <a:pPr>
              <a:tabLst>
                <a:tab pos="401638" algn="l"/>
              </a:tabLst>
            </a:pPr>
            <a:r>
              <a:rPr lang="en-US" dirty="0" smtClean="0"/>
              <a:t>               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Bauhaus 93" pitchFamily="82" charset="0"/>
              </a:rPr>
              <a:t>AIM OF THE SURVEY – </a:t>
            </a:r>
            <a:b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Bauhaus 93" pitchFamily="82" charset="0"/>
              </a:rPr>
            </a:b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Bauhaus 93" pitchFamily="82" charset="0"/>
              </a:rPr>
              <a:t>To check the comfort level of the users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gray">
          <a:xfrm>
            <a:off x="751103" y="5497513"/>
            <a:ext cx="242672" cy="26379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fontAlgn="b">
              <a:buClr>
                <a:schemeClr val="tx2"/>
              </a:buClr>
              <a:buFont typeface="Wingdings" pitchFamily="2" charset="2"/>
              <a:buNone/>
            </a:pPr>
            <a:r>
              <a:rPr lang="en-US" sz="1100" b="1" dirty="0" smtClean="0">
                <a:solidFill>
                  <a:schemeClr val="tx2"/>
                </a:solidFill>
              </a:rPr>
              <a:t>s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gray">
          <a:xfrm>
            <a:off x="903288" y="5634038"/>
            <a:ext cx="941387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b">
              <a:defRPr/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5-8%</a:t>
            </a:r>
          </a:p>
        </p:txBody>
      </p:sp>
      <p:sp>
        <p:nvSpPr>
          <p:cNvPr id="63" name="Rectangle 18"/>
          <p:cNvSpPr>
            <a:spLocks noChangeArrowheads="1"/>
          </p:cNvSpPr>
          <p:nvPr/>
        </p:nvSpPr>
        <p:spPr bwMode="gray">
          <a:xfrm>
            <a:off x="950913" y="5459413"/>
            <a:ext cx="7046912" cy="5334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12700" algn="ctr">
            <a:noFill/>
            <a:round/>
            <a:headEnd/>
            <a:tailEnd/>
          </a:ln>
        </p:spPr>
        <p:txBody>
          <a:bodyPr tIns="91440" bIns="91440" anchor="ctr"/>
          <a:lstStyle/>
          <a:p>
            <a:pPr marL="244475" indent="-244475" algn="ctr">
              <a:buClr>
                <a:schemeClr val="accent1"/>
              </a:buClr>
              <a:buSzPct val="80000"/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AutoShape 31"/>
          <p:cNvSpPr>
            <a:spLocks noChangeArrowheads="1"/>
          </p:cNvSpPr>
          <p:nvPr/>
        </p:nvSpPr>
        <p:spPr bwMode="gray">
          <a:xfrm>
            <a:off x="2344738" y="4495800"/>
            <a:ext cx="5002212" cy="398463"/>
          </a:xfrm>
          <a:prstGeom prst="rect">
            <a:avLst/>
          </a:prstGeom>
          <a:solidFill>
            <a:srgbClr val="00B050"/>
          </a:solidFill>
          <a:ln w="12700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7800" indent="-177800" algn="ctr" fontAlgn="b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1300" b="1" dirty="0" smtClean="0"/>
              <a:t>                                                  </a:t>
            </a:r>
            <a:r>
              <a:rPr lang="en-US" sz="1300" b="1" dirty="0" smtClean="0">
                <a:solidFill>
                  <a:schemeClr val="tx2">
                    <a:lumMod val="10000"/>
                  </a:schemeClr>
                </a:solidFill>
              </a:rPr>
              <a:t>PRACTICE    </a:t>
            </a:r>
            <a:endParaRPr lang="en-U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6" name="AutoShape 30"/>
          <p:cNvSpPr>
            <a:spLocks noChangeArrowheads="1"/>
          </p:cNvSpPr>
          <p:nvPr/>
        </p:nvSpPr>
        <p:spPr bwMode="gray">
          <a:xfrm>
            <a:off x="1371600" y="2209800"/>
            <a:ext cx="4124325" cy="500063"/>
          </a:xfrm>
          <a:prstGeom prst="rect">
            <a:avLst/>
          </a:prstGeom>
          <a:solidFill>
            <a:srgbClr val="FFC000"/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7800" indent="-177800" algn="ctr" fontAlgn="b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1300" b="1" dirty="0" smtClean="0">
                <a:solidFill>
                  <a:schemeClr val="tx2">
                    <a:lumMod val="10000"/>
                  </a:schemeClr>
                </a:solidFill>
              </a:rPr>
              <a:t>KNOWLEDGE</a:t>
            </a:r>
            <a:endParaRPr lang="en-U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7" name="AutoShape 30"/>
          <p:cNvSpPr>
            <a:spLocks noChangeArrowheads="1"/>
          </p:cNvSpPr>
          <p:nvPr/>
        </p:nvSpPr>
        <p:spPr bwMode="gray">
          <a:xfrm>
            <a:off x="1835150" y="3048000"/>
            <a:ext cx="4552950" cy="379413"/>
          </a:xfrm>
          <a:prstGeom prst="rect">
            <a:avLst/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7800" indent="-177800" algn="ctr" fontAlgn="b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1300" b="1" dirty="0" smtClean="0">
                <a:solidFill>
                  <a:schemeClr val="tx2">
                    <a:lumMod val="10000"/>
                  </a:schemeClr>
                </a:solidFill>
              </a:rPr>
              <a:t>ATTITUDE</a:t>
            </a:r>
            <a:endParaRPr lang="en-U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9" name="AutoShape 30"/>
          <p:cNvSpPr>
            <a:spLocks noChangeArrowheads="1"/>
          </p:cNvSpPr>
          <p:nvPr/>
        </p:nvSpPr>
        <p:spPr bwMode="gray">
          <a:xfrm>
            <a:off x="2514600" y="3733800"/>
            <a:ext cx="4986338" cy="415925"/>
          </a:xfrm>
          <a:prstGeom prst="rect">
            <a:avLst/>
          </a:prstGeom>
          <a:solidFill>
            <a:srgbClr val="FF0000"/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7800" indent="-177800" algn="ctr" fontAlgn="b">
              <a:defRPr/>
            </a:pPr>
            <a:r>
              <a:rPr lang="en-US" sz="1300" b="1" dirty="0" smtClean="0">
                <a:solidFill>
                  <a:schemeClr val="tx2">
                    <a:lumMod val="10000"/>
                  </a:schemeClr>
                </a:solidFill>
              </a:rPr>
              <a:t>BEHAVIOUR </a:t>
            </a:r>
            <a:endParaRPr lang="en-U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8" name="Freeform 47"/>
          <p:cNvSpPr/>
          <p:nvPr/>
        </p:nvSpPr>
        <p:spPr bwMode="gray">
          <a:xfrm>
            <a:off x="7486650" y="2171700"/>
            <a:ext cx="1258888" cy="3829050"/>
          </a:xfrm>
          <a:custGeom>
            <a:avLst/>
            <a:gdLst>
              <a:gd name="connsiteX0" fmla="*/ 98612 w 878541"/>
              <a:gd name="connsiteY0" fmla="*/ 0 h 3810000"/>
              <a:gd name="connsiteX1" fmla="*/ 448235 w 878541"/>
              <a:gd name="connsiteY1" fmla="*/ 0 h 3810000"/>
              <a:gd name="connsiteX2" fmla="*/ 878541 w 878541"/>
              <a:gd name="connsiteY2" fmla="*/ 1640541 h 3810000"/>
              <a:gd name="connsiteX3" fmla="*/ 340659 w 878541"/>
              <a:gd name="connsiteY3" fmla="*/ 3810000 h 3810000"/>
              <a:gd name="connsiteX4" fmla="*/ 0 w 878541"/>
              <a:gd name="connsiteY4" fmla="*/ 3810000 h 3810000"/>
              <a:gd name="connsiteX5" fmla="*/ 519953 w 878541"/>
              <a:gd name="connsiteY5" fmla="*/ 1631577 h 3810000"/>
              <a:gd name="connsiteX6" fmla="*/ 98612 w 878541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541" h="3810000">
                <a:moveTo>
                  <a:pt x="98612" y="0"/>
                </a:moveTo>
                <a:lnTo>
                  <a:pt x="448235" y="0"/>
                </a:lnTo>
                <a:lnTo>
                  <a:pt x="878541" y="1640541"/>
                </a:lnTo>
                <a:lnTo>
                  <a:pt x="340659" y="3810000"/>
                </a:lnTo>
                <a:lnTo>
                  <a:pt x="0" y="3810000"/>
                </a:lnTo>
                <a:lnTo>
                  <a:pt x="519953" y="1631577"/>
                </a:lnTo>
                <a:lnTo>
                  <a:pt x="98612" y="0"/>
                </a:lnTo>
                <a:close/>
              </a:path>
            </a:pathLst>
          </a:custGeom>
          <a:solidFill>
            <a:schemeClr val="accent4">
              <a:lumMod val="10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tIns="91440" bIns="91440" anchor="ctr"/>
          <a:lstStyle/>
          <a:p>
            <a:pPr marL="244475" indent="-244475" algn="ctr">
              <a:buClr>
                <a:schemeClr val="accent1"/>
              </a:buClr>
              <a:buSzPct val="80000"/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QUESTIONNAIRE DESIGN………….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The Questionnaire was divided into two parts- General Questions (Yes-No Type and few open-ended).</a:t>
            </a:r>
          </a:p>
          <a:p>
            <a:pPr>
              <a:defRPr/>
            </a:pPr>
            <a:endParaRPr lang="en-US" sz="3600" b="1" dirty="0" smtClean="0">
              <a:solidFill>
                <a:schemeClr val="accent4">
                  <a:lumMod val="10000"/>
                </a:schemeClr>
              </a:solidFill>
              <a:latin typeface="Agency FB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The Questions were based on their day today use and its various aspects.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No. of Questions   -  13.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Sample size - 36</a:t>
            </a:r>
          </a:p>
          <a:p>
            <a:pPr>
              <a:defRPr/>
            </a:pPr>
            <a:endParaRPr lang="en-US" sz="3600" b="1" dirty="0" smtClean="0">
              <a:solidFill>
                <a:schemeClr val="accent4">
                  <a:lumMod val="10000"/>
                </a:schemeClr>
              </a:solidFill>
              <a:latin typeface="Agency FB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Deliberately, Slightly Technical Questions were not included.</a:t>
            </a:r>
          </a:p>
          <a:p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914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DEPARTMENTS UNDERTAKEN FOR STUDY(%GE wise distribution of staff)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C:\Documents and Settings\Dinesh\Desktop\Microsoft Excel - Book1_2012-05-02_17-14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 DISTRIBUTION OF STAFF IN THE SAMPLE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32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BASIC KNOWLEDGE OF HIS,VENDOR etc…..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6962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Improvement &amp; Overall functioning of your deptt./hospital …..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799"/>
          <a:ext cx="72390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324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HOW IT HAS IMPROVED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762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Q2. Enthusiastic &amp; will to learn HIS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934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itchFamily="82" charset="0"/>
              </a:rPr>
              <a:t>                      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Bauhaus 93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371600"/>
            <a:ext cx="9144000" cy="502920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Mistral" pitchFamily="66" charset="0"/>
              </a:rPr>
              <a:t>IT DEPARTMENT : ANY OTHER  FUNCTIONAL DEPTT. OF   A HOSPITAL</a:t>
            </a:r>
          </a:p>
          <a:p>
            <a:endParaRPr lang="en-US" sz="2000" dirty="0">
              <a:solidFill>
                <a:schemeClr val="accent6"/>
              </a:solidFill>
              <a:latin typeface="Bauhaus 93" pitchFamily="8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315200" y="304800"/>
            <a:ext cx="1524000" cy="99364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</a:rPr>
              <a:t>EMR</a:t>
            </a:r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543800" y="5715000"/>
            <a:ext cx="1295400" cy="990600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</a:rPr>
              <a:t>PACS</a:t>
            </a:r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0" y="304800"/>
            <a:ext cx="1600200" cy="122224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</a:rPr>
              <a:t>HIS</a:t>
            </a:r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2344400" y="6400800"/>
            <a:ext cx="1524000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57200" y="5867400"/>
            <a:ext cx="1371600" cy="76504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VISTA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609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    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</a:rPr>
              <a:t>TRANSFORMATION THROUGH IT…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Q3. Is HIS USER FRIENDLY &amp; MEET YOUR EXPECTATIONS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32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Q7. Do you report it timely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 flipV="1">
          <a:off x="1524000" y="7467600"/>
          <a:ext cx="6324600" cy="139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" y="18288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PRACTICE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Q8.Classified issue priority-wise for further resolution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32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324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Q9 :  Time  to get minor issues  solved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Your views to resolve the issues 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r>
              <a:rPr lang="en-US" dirty="0" smtClean="0"/>
              <a:t>Q:9 From HIS Assessment Questionnaire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419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Efficiency  Ratio =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32004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2133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taken to resolve the issue after Implementation of HIS.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429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taken to resolve the issue before Implementation of HIS.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953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=16.08min/24 avg.*100= 66%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r>
              <a:rPr lang="en-US" sz="3600" dirty="0" smtClean="0">
                <a:latin typeface="Algerian" pitchFamily="82" charset="0"/>
              </a:rPr>
              <a:t>Interpretation of Efficiency ratio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data was analyzed by calculating Arithmetic mean of all the 45 respondent from different department out of total 161 users.</a:t>
            </a:r>
          </a:p>
          <a:p>
            <a:endParaRPr lang="en-US" dirty="0" smtClean="0"/>
          </a:p>
          <a:p>
            <a:r>
              <a:rPr lang="en-US" dirty="0" smtClean="0"/>
              <a:t>Then Efficiency ratio formula was applied to find the result.</a:t>
            </a:r>
          </a:p>
          <a:p>
            <a:endParaRPr lang="en-US" dirty="0" smtClean="0"/>
          </a:p>
          <a:p>
            <a:r>
              <a:rPr lang="en-US" dirty="0" smtClean="0"/>
              <a:t>Hence , It can be concluded that, efficiency has increased up to 68 %.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324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Other FINDINGS of the Survey to check the effectiveness of the system.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086600" cy="5181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5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Paper work reduced up to an extent.</a:t>
            </a:r>
          </a:p>
          <a:p>
            <a:pPr>
              <a:buFont typeface="Wingdings" pitchFamily="2" charset="2"/>
              <a:buChar char="ü"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Easy storage &amp; retrieval of data.</a:t>
            </a:r>
          </a:p>
          <a:p>
            <a:pPr>
              <a:buFont typeface="Wingdings" pitchFamily="2" charset="2"/>
              <a:buChar char="ü"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TAT decreased.</a:t>
            </a:r>
          </a:p>
          <a:p>
            <a:pPr>
              <a:buNone/>
            </a:pPr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Formalities after discharge has become faster.</a:t>
            </a:r>
          </a:p>
          <a:p>
            <a:pPr>
              <a:buNone/>
            </a:pPr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Few users were disinterested which implies they will complain but when it comes to give feedback, they pull back.</a:t>
            </a:r>
          </a:p>
          <a:p>
            <a:pPr>
              <a:buFont typeface="Wingdings" pitchFamily="2" charset="2"/>
              <a:buChar char="ü"/>
            </a:pPr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User’s not happy with the response time of the vendor.</a:t>
            </a:r>
          </a:p>
          <a:p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en-US" sz="7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X   Slow speed. </a:t>
            </a:r>
          </a:p>
          <a:p>
            <a:pPr>
              <a:buNone/>
            </a:pPr>
            <a:r>
              <a:rPr lang="en-US" sz="7200" dirty="0" smtClean="0">
                <a:solidFill>
                  <a:schemeClr val="accent4">
                    <a:lumMod val="10000"/>
                  </a:schemeClr>
                </a:solidFill>
              </a:rPr>
              <a:t>X Some users even said  HMS was better.</a:t>
            </a:r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0" name="Picture 2" descr="C:\Documents and Settings\Dinesh\Desktop\findings 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0"/>
            <a:ext cx="23812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324600" cy="914400"/>
          </a:xfrm>
        </p:spPr>
        <p:txBody>
          <a:bodyPr/>
          <a:lstStyle/>
          <a:p>
            <a:r>
              <a:rPr lang="en-US" sz="4000" dirty="0" smtClean="0">
                <a:latin typeface="Algerian" pitchFamily="82" charset="0"/>
              </a:rPr>
              <a:t>         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Gap Analysis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Following are the problem areas observed in processes &amp; workflow even after Implementation of HIS.</a:t>
            </a:r>
          </a:p>
          <a:p>
            <a:endParaRPr lang="en-US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 Patient’s documentation still maintained manually.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Duplication of work at different levels.(Charge slip entry).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Orders sent manually.(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e.g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: Transfer note, Patient movement list).</a:t>
            </a:r>
          </a:p>
          <a:p>
            <a:pPr>
              <a:buFontTx/>
              <a:buNone/>
            </a:pPr>
            <a:endParaRPr lang="en-US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Dinesh\Desktop\paper recordssss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286000" cy="1400175"/>
          </a:xfrm>
          <a:prstGeom prst="rect">
            <a:avLst/>
          </a:prstGeom>
          <a:noFill/>
        </p:spPr>
      </p:pic>
      <p:pic>
        <p:nvPicPr>
          <p:cNvPr id="1027" name="Picture 3" descr="C:\Documents and Settings\Dinesh\Desktop\data entry 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324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Contd………..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828800"/>
          <a:ext cx="6934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               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ARCHITECTURAL VIEW</a:t>
            </a:r>
            <a:b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1600200"/>
          <a:ext cx="6324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324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Contd……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3246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Mistral" pitchFamily="66" charset="0"/>
              </a:rPr>
              <a:t>BENEFITS OF PARAS………..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91400" cy="9144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            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IMPLEMENTATION PLAN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4196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2954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           Road Map……..</a:t>
            </a:r>
            <a:b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</a:br>
            <a:endParaRPr lang="en-US" sz="4000" dirty="0">
              <a:solidFill>
                <a:schemeClr val="accent4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324600" cy="441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Finance Module  Implemented recently, is on parallel run for next 3 months….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While H.R module roll-out would be taken on priority- wise.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HIS would be interfaced with Time Accounting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324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Contd……..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Pay slip to be generated from HIS.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H.R advanced features also to be implemented like Exit Interview or Attrition Analysis.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Online Access of patient record at the point of care.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7772400" cy="1500187"/>
          </a:xfrm>
        </p:spPr>
        <p:txBody>
          <a:bodyPr/>
          <a:lstStyle/>
          <a:p>
            <a:r>
              <a:rPr lang="en-US" sz="5400" dirty="0" smtClean="0">
                <a:solidFill>
                  <a:srgbClr val="FFC000"/>
                </a:solidFill>
              </a:rPr>
              <a:t>Medical Records department……….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PROCESS FLOW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/>
          <a:lstStyle/>
          <a:p>
            <a:r>
              <a:rPr lang="en-US" dirty="0" smtClean="0"/>
              <a:t>Process Improvement flowchart…..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 descr="C:\Documents and Settings\Dinesh\Desktop\XXXXXXXXXXXXXXXXX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63246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RECOMMENDATIONS…….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/>
            </a:r>
            <a:b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</a:br>
            <a:endParaRPr lang="en-US" sz="3600" dirty="0">
              <a:solidFill>
                <a:schemeClr val="accent4">
                  <a:lumMod val="10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8276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26" name="Picture 2" descr="C:\Documents and Settings\Dinesh\Desktop\right solution 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324600" cy="9144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Mistral" pitchFamily="66" charset="0"/>
              </a:rPr>
              <a:t>Contd……..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324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2" descr="C:\Documents and Settings\Dinesh\Desktop\right solution 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829800" cy="91440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     Objective of my study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5181600"/>
          </a:xfrm>
        </p:spPr>
        <p:txBody>
          <a:bodyPr/>
          <a:lstStyle/>
          <a:p>
            <a:r>
              <a:rPr lang="en-US" sz="5400" dirty="0" smtClean="0">
                <a:latin typeface="Mistral" pitchFamily="66" charset="0"/>
              </a:rPr>
              <a:t>Efficiency and Effectiveness of HIS modules Implemented in targeted department where study being undertaken.</a:t>
            </a:r>
            <a:endParaRPr lang="en-US" sz="5400" dirty="0">
              <a:latin typeface="Mistral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324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Mistral" pitchFamily="66" charset="0"/>
              </a:rPr>
              <a:t>LIMITATIONS OF THE STUDY……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Sample size was bit less as we included only super-users of the department and not each and every staff……(Sampling bias)</a:t>
            </a: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Being an Intern, Had limited access to resources.</a:t>
            </a: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Early resistance by few staffs initial days of my joining but later things went on smoothly.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324600" cy="914400"/>
          </a:xfrm>
        </p:spPr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use routine hospital performance indicators to assess HIS especially when it has not been implemented in a form that was intended.</a:t>
            </a:r>
          </a:p>
          <a:p>
            <a:r>
              <a:rPr lang="en-US" dirty="0" smtClean="0"/>
              <a:t>Use of passive methods in data collection breeds data quality problems.</a:t>
            </a:r>
          </a:p>
          <a:p>
            <a:r>
              <a:rPr lang="en-US" dirty="0" smtClean="0"/>
              <a:t> Use of administrative data and retrospective analysis in HIS evaluation gives inconclusive evidence.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324600" cy="9144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4">
                    <a:lumMod val="25000"/>
                  </a:schemeClr>
                </a:solidFill>
                <a:latin typeface="Algerian" pitchFamily="82" charset="0"/>
              </a:rPr>
              <a:t>           </a:t>
            </a:r>
            <a:r>
              <a:rPr lang="en-US" sz="4000" b="1" i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CONCLUSIONS</a:t>
            </a:r>
            <a:endParaRPr lang="en-US" sz="4000" b="1" i="1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RGCI will reap benefits of this Implementation in the long run….After all automated or electronic process is always better than the manual process….. </a:t>
            </a:r>
            <a:endParaRPr lang="en-US" sz="36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 </a:t>
            </a:r>
            <a:endParaRPr lang="en-US" sz="36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 </a:t>
            </a:r>
            <a:endParaRPr lang="en-US" sz="3600" dirty="0" smtClean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19200"/>
            <a:ext cx="2667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017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2"/>
            <a:ext cx="91614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0" name="WordArt 4"/>
          <p:cNvSpPr>
            <a:spLocks noChangeArrowheads="1" noChangeShapeType="1" noTextEdit="1"/>
          </p:cNvSpPr>
          <p:nvPr/>
        </p:nvSpPr>
        <p:spPr bwMode="auto">
          <a:xfrm>
            <a:off x="9365116" y="4521427"/>
            <a:ext cx="3041650" cy="1065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6750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None/>
            </a:pPr>
            <a:endParaRPr lang="en-US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667000" y="3395210"/>
            <a:ext cx="2699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i="1" dirty="0" smtClean="0">
                <a:solidFill>
                  <a:srgbClr val="000066"/>
                </a:solidFill>
              </a:rPr>
              <a:t>Still A long Journey to reach our set Milestone……..</a:t>
            </a:r>
            <a:endParaRPr lang="en-US" i="1" dirty="0">
              <a:solidFill>
                <a:srgbClr val="000066"/>
              </a:solidFill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8165432" y="-567239"/>
            <a:ext cx="80073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D2C4B8"/>
                </a:solidFill>
                <a:latin typeface="Arial" charset="0"/>
              </a:rPr>
              <a:t>“In the human race, there is no finishing line”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24 0.03773 C 0.54794 0.03773 0.46253 0.03565 0.4061 0.03773 C 0.34968 0.04028 0.29586 0.04954 0.23787 0.05324 C 0.17989 0.05694 0.14395 0.06227 0.05784 0.05995 C -0.02827 0.05717 -0.17983 0.03449 -0.27879 0.03773 C -0.37775 0.04074 -0.48504 0.06805 -0.53556 0.07986 C -0.58608 0.09143 -0.56352 0.09884 -0.58209 0.10879 C -0.60067 0.11875 -0.61143 0.12083 -0.6472 0.14004 C -0.68296 0.15926 -0.76664 0.16944 -0.7972 0.22407 C -0.82775 0.27917 -0.82358 0.41759 -0.83053 0.46875 " pathEditMode="fixed" rAng="0" ptsTypes="aaaaaaaaaa">
                                      <p:cBhvr>
                                        <p:cTn id="6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1" grpId="0" autoUpdateAnimBg="0"/>
      <p:bldP spid="20378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324600" cy="914400"/>
          </a:xfrm>
        </p:spPr>
        <p:txBody>
          <a:bodyPr/>
          <a:lstStyle/>
          <a:p>
            <a:r>
              <a:rPr lang="en-US" dirty="0" smtClean="0"/>
              <a:t>                   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324600" cy="4419600"/>
          </a:xfrm>
        </p:spPr>
        <p:txBody>
          <a:bodyPr/>
          <a:lstStyle/>
          <a:p>
            <a:r>
              <a:rPr lang="en-US" sz="1400" u="sng" dirty="0" smtClean="0">
                <a:solidFill>
                  <a:srgbClr val="FFFF00"/>
                </a:solidFill>
              </a:rPr>
              <a:t>www.mrc.ac.za/bod/nothern.pdf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http://hayajneh.startlogic.com/research/Extent_of_Use_.pdf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sz="1400" u="sng" dirty="0" smtClean="0">
                <a:solidFill>
                  <a:srgbClr val="FFFF00"/>
                </a:solidFill>
              </a:rPr>
              <a:t>http://www.emeraldinsight.com/journals.htm?articleid=1728173&amp;show=html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sz="1400" u="sng" dirty="0" smtClean="0">
                <a:solidFill>
                  <a:srgbClr val="FFFF00"/>
                </a:solidFill>
              </a:rPr>
              <a:t>http://en.wikipedia.org/wiki/Medical_tourism_in_India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www.maxhealthcare.com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http://healthcaretracker.wordpress.com/2009/02/04/barriers-to-implementing-an-electronic-health-record-ehr-system/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www.wipro.org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http://en.wikipedia.org/wiki/Medical_tourism_in_India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www.ibm.org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www.ehealthonline.com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http://content.dell.com/us/en/gen/d/healthcare/clinical-transformation.aspx</a:t>
            </a:r>
            <a:endParaRPr lang="en-US" sz="1400" dirty="0" smtClean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u="sng" dirty="0" smtClean="0">
                <a:solidFill>
                  <a:srgbClr val="FFFF00"/>
                </a:solidFill>
              </a:rPr>
              <a:t>www.dellperotsystems.com/dell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324600" cy="914400"/>
          </a:xfrm>
        </p:spPr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Reerences</a:t>
            </a:r>
            <a:r>
              <a:rPr lang="en-US" dirty="0" smtClean="0">
                <a:latin typeface="Algerian" pitchFamily="82" charset="0"/>
              </a:rPr>
              <a:t>……..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6324600" cy="4419600"/>
          </a:xfrm>
        </p:spPr>
        <p:txBody>
          <a:bodyPr/>
          <a:lstStyle/>
          <a:p>
            <a:r>
              <a:rPr lang="en-US" sz="1400" dirty="0" smtClean="0">
                <a:solidFill>
                  <a:srgbClr val="FFFF00"/>
                </a:solidFill>
              </a:rPr>
              <a:t>http://en.wikipedia.org/wiki/Vista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00"/>
                </a:solidFill>
              </a:rPr>
              <a:t> http://en.wikipedia.org/wiki/Sharable_Content_Object_Reference_Model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u="sng" dirty="0" smtClean="0">
                <a:solidFill>
                  <a:srgbClr val="FFFF00"/>
                </a:solidFill>
              </a:rPr>
              <a:t>http://www.asq.org/healthcare-use/why-quality/overview.html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R. S. Dick and E. B. Steen, “The Computer-based Patient Record –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Essential Technology for Health Care” Revised Edition Washington D.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,Institute of Medicine, National Academy Press;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 R. W. Harrington, First hurdle in ADP: discovering its hospital potentials"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 Ericson Nikola </a:t>
            </a:r>
            <a:r>
              <a:rPr lang="en-US" sz="1400" dirty="0" err="1" smtClean="0">
                <a:solidFill>
                  <a:srgbClr val="FFFF00"/>
                </a:solidFill>
              </a:rPr>
              <a:t>Testla</a:t>
            </a:r>
            <a:r>
              <a:rPr lang="en-US" sz="1400" dirty="0" smtClean="0">
                <a:solidFill>
                  <a:srgbClr val="FFFF00"/>
                </a:solidFill>
              </a:rPr>
              <a:t>, "Integrated Health Care Information System" ,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2004. available from www.ericsson.com/hr/products/ehealth/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IHCIS_R1B.pdf. Retrieved on February 22, 2006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 R. </a:t>
            </a:r>
            <a:r>
              <a:rPr lang="en-US" sz="1400" dirty="0" err="1" smtClean="0">
                <a:solidFill>
                  <a:srgbClr val="FFFF00"/>
                </a:solidFill>
              </a:rPr>
              <a:t>Borzekowski</a:t>
            </a:r>
            <a:r>
              <a:rPr lang="en-US" sz="1400" dirty="0" smtClean="0">
                <a:solidFill>
                  <a:srgbClr val="FFFF00"/>
                </a:solidFill>
              </a:rPr>
              <a:t>, “Measuring the Cost Impact of Hospital Information Systems: 2002. Available </a:t>
            </a:r>
            <a:r>
              <a:rPr lang="en-US" sz="1400" dirty="0" err="1" smtClean="0">
                <a:solidFill>
                  <a:srgbClr val="FFFF00"/>
                </a:solidFill>
              </a:rPr>
              <a:t>forM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 B. Kaplan, “Development and acceptance of information systems: An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historical overview” Journal of Health and Human Resources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Administration, 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PERQUExQWFRQVFhcXFxgYFxwVGBoZGhgYGhcbFxgYHigfGhkjGRkYIC8gIycpLC0sGB4xNTAqNiYrLCkBCQoKDgwOGg8PGikkHiUpLC00LywsLCwsNSkpLywsLDApLSwsLCwsKiwvLCwuLCksLCwsNSwpLiwsLCwsLy00Kf/AABEIAOEA4QMBIgACEQEDEQH/xAAcAAEAAgIDAQAAAAAAAAAAAAAABgcEBQEDCAL/xAA/EAACAQMCBAUCAwUGBAcAAAABAgMABBESIQUGMUEHEyJRYTKBFEJxI1KRodEzYnKxweEVF1OCFiRDY5Ki8P/EABoBAQADAQEBAAAAAAAAAAAAAAACAwQFAQb/xAAxEQACAgEDAQUHBAIDAAAAAAAAAQIDEQQhMRITQVFh8AUicYGh0eEykbHBFPEjM0L/2gAMAwEAAhEDEQA/ALxpSlAKUpQClKUApSlAKUpQClKUApSlAKUpQClKUApSuu4uFjUu7BVUZZmIUAe5J2AoDspWt4FzBFfI0kBZowxQOVKqxHUpncrnbPwa2VD1pp4YpSlDwUpSgFKUoBSlKAUpSgFKUoBSlKAUpSgFKUoBSlKAUpSgFKUoBSlKAVUHidxmS6u1sS4jg8yBB6dRd3b1PnsqDO3uP4W/VfeIkRUawNEwkXyWjwJWDYB3IOMORt3+M0Nuh/7VtuTjh3D0t4kiiUKiAKoG2AP0rJrVcr8YW8tIZlOdS4bOx1L6XBHY6gah/O/iLLFKttYprcuI2kC68SHpGg+kv0yW6Z6UKoUWWTcVyufyWLStJy3waSFA87l7hlAc62ZB0yEDHbOBn9NsCt3QpkknhPIpSlCIpSlAKUpQClKUApSlAKUpQClKUApWi4ZzWl1dy28I1pCmXlB9Ostp0L74w2T7iu3mbmqDh0XmTtjJwoAJLH4AH86FnZT6lHG5uKVr+AX8lxbpLLF5LONWjOohSfTq2HqK4JGNs1sKEGsPApSlDwUrpurxIVLyOqKOrMQoH3NfFhxKO4UtE4cBipx2ZeoOehFD3peM42MmlQrxE5hmha2t7Vws00gYg9TGrKCAe2Sdz7A9KxzzHJw/h063MuJocrG7HzGdZGbyWwCCzAZG+Po3PU0L1p5OKl4mRxzxTt7S6SDSXDMA0gddKeoq2wyTpPUbd6wvF/gMlxBDLAheWN9OFySVfHTB/eVf41TvMHBntvJmw2i4jLxu4CuQPqLKpIGc7bnZlNXjybfji3CFUkhjG0DkE6g6jAbPXVjS2feh0bK4aZwtqfDw/v8AzsV3yhz2bDhl0msGbzMRIxKurNtIcHcKMav127jO/wDBvlsyj8dPlmBKRBh+6ApfpucZUHr1qN80ckPBvLIqpLh5XRGkJkVFDbY2BfWckger3rJ5T8UDw3RbukrQKdLB8eajaj9AAA0gdUJznOD7i+yLnXKVPMuf7x68S86VgcF47BexCW3kWRD3HUH2YHdT8GsU8xAX/wCEwMmDzc9wdWNJ7brv9j7ihwlXJtpLjf8AY3NKUoQFKUoBSlKAUpSgFKVEubfEq24dld5ZdxpToCMZ1v0XGRkbke1Cyuqdj6YLLJbWDxPjkFqpaaVEA9zv8AKNyT7AVU3HPEW+kEfpNsGUyaWGhZAPp0McOVI7ZBJ6fMTk4Vd37FoEM7zHW7BA2knsZGHoORnIbf3NDrV+yZdHaWSSXl9+CxOYPGQrE8lpbM6IwQyy+lAxB0gKpySdJ2yO2cZxVecW5wvuKOsBkcl2wsa4UMdgAAmNQz77dPk1PeX/AAcMkTf8QkJkZkwI32VVXABGNJbtnfap9wDla3sY1jhT6M4ZvU+/X1Hff4oef5Gmoz2Ucv13/YwOQ+UU4db4VSry6XcEhip0gaMjqBv/ABNQSZZLnjKm485oJJUKRkERqIxIF1jGCNY6/wB8+9XDVac/S+UvlOyGTz1ktwWClU2yzEYI9RIz2GOuM0M+llK21+Mtv9euCy6Vp+H8yRyWK3bELH5Zd/7pXIcfJDAj5qpm8ULtbxLh5CttrUNAQBpjcA5x9TehlbXjfO21CmrSWWdWP/PJeNR3m7mk2aiOJS9xKr+WuCyghGYGTHRSVwPc/oSJArgjIOQdwaqzh3E/xfHZsaF8qTyiSWZ20a10r+VR6XPQHrvQ801Sm25cJN/Yi3GeVuJXqG6nJaIKGzNIsY32LImwRATkZxsO/eQeDHMbG6uraWQuXxIpO+6ehsHuCoXG3Rati8tFmjeNhlXUqw+GGD/I15z4VcLYcUVl1L+HkKuDl/SmVlOwyFK69j0yN6HRpm9XVOvCWOC6OZ+V2uJJJmclUgxHEu2qQFny+dnU7DSdtzUFh4zbX93a27SO8C4Qs6nEzekjWG6blhnGRkYO9XEjZAI6EZFee+aeWVtuJXEauYpM+dagLkOzHWFzn0kEMoPuBQq0NnV1Qn3J4/bGfkWd4scvi4sQ4C5t3VhnYBDhXz7KAQx+FqKeDHF0huJLVSdMyeYoPQOhwyg59QKEb99FWbwi9XiNjHIw9M8Q1D21DDjf2ORVFcQa44TxBAsRQwFSm5ZJcApqGBn1rnIzsSehFCek/wCWmenlz3fH0vqTjxVu1t3SLSypKxmLqQG14ZWC5P8Agbp7777bDhXB4eP8MheUlZQCrOux8xBo1Mp2Y6QDvvuN67+K8iDidqhmLiWSYXDbBWTWgQoFbIAVQm3fR81LuCcHSzgjgj+iNQoz1PuT8k70KbNSo1RjH9cW9/XyKhk8OOIWMyvbKznWNbQyiLXHtkHUwYMd89gTtU75M5VeGee6mXQ8uyRl/OZF2yXkOfUcdASB/lMaUKrNdbYmnjdYeO9fwKUpQwilKUApSlAKUpQEJ8TebGs4CkSuXdDqZGAaJT6Vff3fbPwem1VBy3y/ccT8yOAenZHY4B3Z2Vpd+vXcfA32qdeJHKE95xAGNMiVYoVdj6Y8Fmdv1A7dTvjPayeXuARWECQxDCqBk/mY92Y9yf8Aah169TDTUrow5P1v8CueGeD10Giea+9UYVQEDNhAMaFZiBjTnHp2z3rT84cl8RtVR0keWGIEDymIZE7bDDE7nfHYZNXhShnh7Qtjzhr4FAcpeKV9bOqTOJYsEsZSSRgE4DjLAnBAznqNhVz8sc0w8RhEsJP95GGGU9wR3Ge42NQzxE8P4ljmureAGQ4MoDEYUHLvHGPSWx1B6jON+td8C4hJZabq2WaRo5cO41GBoygaRDkai2eudhgY6AkbJUU6mrrr2l4bf1/J6PqtvGLlprhYJoiquGETFiqrpbddTN0ww/8Asan/AAziCXMMc0Zykih1/QjP8a6OYuDreWs0DdJEK/oeqn7MAftQ5mnsdNqlxgovhvG5m4eeGxq3nG7CMpTWMHJK53UHzFyQcdCffH34g8mpwuO2XU0jSppYsCRrUDLIQRjqMKe1S3hfClsLu1uBIZFYiKUYVSJDEiFnyQdWBnYavU3ucyLxZ4F+K4c5UeuAiUe+F2kGf8BP8BQ6q1XZ2xxw+fNvZnb4WcWNxw2HUQXiBibByfRsufY6dNVjfTjh3FZ5nkAaK485YwoYyK0jAgsPpIjkc+rfcdqyPA7j5ivJLZ9hMnp6D1x5OD86S38Kk3O/CpGW6vLBlIkVVmKjUzNA2P2exDAj0n5j70K49NN84492Xj5+mWHPxWOOAzs48oJ5mrtpxnP3FedOY3lnlNwTqheZkEixmN9OA5XG2cLIOuc+5FSPk/ly4uw0EjXEULpIDHJ9BY5wwjJ9ODv0xkdsirTteTIBZi1lUSoSWbO2WJzkFcYxsBjGwFCEJQ0babzn+CG8l8+y3clvZW41CFsSzEHDQIDjCkelj6Vz8VJ+b+Uxdz2sugMYnw22+NSsG1agQFKn3+obd6xuDy8K4RrWOeNWY5cmTzH26BmGcAb7frUp4dxaG5XXDKkq+6MGH3x0oUXWONna1xaW/dznk54ZwyO2jEUS6UXOAPkknr8mshkBxkA46f7V9UoYW23lilK6rm6WJSzkKo6knAoEs7I7a+J5giszbBQSf0Aya0XA+fbK+kMcMwMgJwpBQtjumoeofpW6u7VZUZHGVdSrD3BGDQk4OLxNNFUeHniNNc8RnSQFoJyXX/2ioAH/AGlcA47jPvVu1QHMHL0nDLloojuYzpcphpAzEnTpB9YzjIwdj0G1WpyBzGbmBI5NYlWNGBcYMkZ2Dj332P2J60OtrtIlWr6+Glt6+pK6UpQ4wpSlAKUpQGoVlW9KlyWki8xUOcKEIRiNsblxnfsNu9Z/EL9LeN5ZWCRoMsx7D7V36BnOBnpnviqy8T757q5gsITIraomZ0cKuZGZcOOpwBqFDTTX201Hy3+CPninijdThv8Ah9sXxpKko0rMDnfSmyYx0Y53FY48WJY7lYiC66Rq82Jon1gZZVCAkH2yvf2qyuDcHis4UhhUKiDHyT3Zj3Yncmon4rcrie1a5iytzbqWV12Zk3DoSO2CSPb7mhpruoc1Ho248yV8G4zFewiWI6lOxHdW/MrDsRVKc98Ca1nkt4iVQyieGEEpGUkQiUu5IUaWTABO2o+9SbwOv5WF1G+rCMp3JJDHVkH5OP5VkeNfDMxw3ARWKeZEdQyAJFGD/iBBIPYmhdVWqdW6ovZ8ftlfPuM/whvtVq8OpCYnzhCzKusk41N1OQTsSNye9T2qj8FLqQyPHpbyVjc6mXAMhlXYdQDoxlQatyhj10VG+WCnvFXiX4a4WExqIHxNsWBeRi4c5UbEE/O4XbsbP4GXltIfPX1vCnmKd9yo1A/6isfj/K0V89u8oB8hy4B75HTY++k/at1QXahTqhBLdZKl4h4RTpdRvavEEWUOGfIYKMehlAw2AMZ/N3q1LS1WJAigKB2UaRvucAdMkk/eu6lCu7UWXY63wfLEDJOB3J6fxqlfFDxClnxDayFIWGoMjDMq7g7g6lGRjTgZ3J9qnHirxCVbMQW4JluW8vqBhAMyEk7KMYXJ/eqrOReXIrriUCallVA8kuF0r6eiqdta6tOTgdTQ26GqCi7rFnH9c/PwNnyp4X308alphBbyaZR3ckjY6R8e5HWptw7wiigk81LmdJf30KpuepIwc59iSKnoGK5oUWa+6eyeF4HRZQskaq7mRgMFyApb5IXYH9K76+ZJAoLMQFAJJJwAB1JJ6Cqr5x8ZgmFsTGxJZS7hiwIxghCANJ7MT9qFFVE7pYivsWtUe56tFmtDGwBZ2VYwQCPNO0f1bfVVTJ4sX8flMLiKZmz5kbRBQmGwPUuM5G+xON6sPkzxKh4i/kyoIrlTspOpWIzkxt7/AAex2zQ0vSXUPrxnD7vIqK/4fcWF81umiKQlCCvpXY61Ks/QAjrn43q7uQubRxG3BfAnjwsyjsSMhhjsw3+DkdqwvEflAXkQmSJZJogfQ2QJE7qSpBBH1DHcEd6qHkXicthetJENUaEpLg6IzHvqyz4GrbK5OSQAPahsm46ynOykvX1/BdnPfK5voAY8ieE64iGKkn8yFh0Djb4ODVFcP5oa0uvPRCkkTHEYLbDOl4n1flI2PfI2xXpOyvUnjWSNgyOoZSO4NUJ4gNDc8TuBGFVIiTIwKqWkCjXpB+ttQAwO6k7bmhH2bZJ9VEls0W3w3nqO6ltEgUutxFJKxz/ZBcABx7l8p+o71J6orkctJf2KhPL8mPBJ2LqSzEjYahq/U9Tmr1oZNdpf8aajnu/tilKUMApSlAKhXNXDIo723vG2KSRK5YkIAdSK2AN2GojrgdTU1qKeIvA5bm21Q7yQnX5ZAYSAdRg/mxnHvuO9DTpcdqlJ4T2ZKxWr5ntpZbSaOAKZJEKLqOkDV6WJPwpJ+1Q/w58RBPCkN0fLkB0I52R8dF1HYSgflPXY96sTNCNlcqJ4kuDQ8m8qJw23EYOqRjqlkxjW2MdOwA2H+5qHeOd4RFaRIAZHmLL77Lp77bl8b1O+Pcy29gmu4kVP3V6sx9lXqTVMcRtbjmTiCsgZYQMBsHEKg/nzsXPXA6lh7UNmkhOc3qJcLfPmT7wh4ZJHbSvKWDtLIpi2EcehiCIwNsE+22w9qntY3DeHpbxJFGMIihR3P6k9yepPuayaGG6ztJuQpStBzdzrBwuLzJdTEnCooySxGQCeij5P2zQhGLk8I3ruAMkgD52r6qibbxE/4hxC3a7cx2yyFtAP7IaQWj1rgl2L6Bk7ewFXTYcZguFDRSxyAkgFWB3HUbdx7UL79NKhpS8Pl+5HPEd0/DuJQmhVDIWwf2ur0Agnpt/OoJ4PlU4nKi6MNbZBTONjHnY7g7nOP6VnePVtj8JKGwQXXSOp3VtWemB09/UK0PhSPLvoJVlSRZdcci7+ZHkN5ZYHbSWCjKnGTj2yOnSktE/PPr6F90pShwyBeL88xtBDEMLIw82QnSiRjrrb2Jxt1OMDOcVj+G3IdqLZJ3C3LsTpZ1ygCMyDy0boDgnJ3Oe3Stnz1xeO2YGaQCNoJf2Zzl2DIBowPqAY9D3H6j58L+PrcW3lay0sJOrUMHDMSD7kZyMnf39yOmlZHSdUdllZx555/Y7eaPDG0voyFjWGQD0PGoXB/vKNmH8/YiqsvuX7jh8kUZ8yJtUgSRZNZkc7aoxlSikaVwfuTXoKoB4w8qm9tUeJQZonAXYZKvsRk9N8HPwaHuh1koTUZbp+JIeSuOteWiO+PNXKSDIPrU4J26Zxn71XHi7ykYV82PWLfLOURV0JIcAkgAEajvk56nptWR4H8Yeaa6VlCjREcKiooKkqPp74P8qtPinDI7qJ4ZV1RuMMP6Hsfmh5Oa0upbj+nw+P27iiuWvEmWzhNvEmEfAjZ3PobSPMZWYYAJ9WDkAn+O08J+WvxNzJNInm24jIJlGf2z416ckgnGr1exHTNSj/AJL2+kR/iLjyAxby8pjcgn1ac76V3+KnPDeGR20SxQoEjQYAH+p6k/JoW362rokqlvLlmt4JyXa2T64Y8PgqGJLMFONgT22A/St5SlDlTslY+qbbfmKUpQgKUpQClKUBCecPC6G/DtG5gkY6m07xs2ManjyBqxtqGD+tRmPwy4rENMV8FQHoJpUBHyoU4+xq3KUNUNXbGPTnK81kq+Dwde4CC+udYQlsRrhiWxkNM/qZdtsjarC4PwWGziEUEYjQdh3PuSdyfk1nUoQtvst/UxSuKUKCJ818S4g4kisLcgjYzSMiDJ/6SsfVgfmO3wariXws4rOCZGTLPrIebUC2MAsoBBOMjOe9XnmuaGyrVzqj0wSKJXwpvkbzWiR2Vo9klHqC9cgj2AGx7dDWj5mtbmAySPGYGlcsQUAYY3PqCjGSAcrjJX2xj0lXXPbrIpV1DKdiGAII+QdjQ2Q9qyw1ZFP6M892/N1xLa+T+LEhMZkEkgCtCyZJjEjgltajA+cY7138islpcxyzR6GCsVXUTIUxqLOuQqqFIIzjOBgHqJhz74RRNHJPZAxSqNRjX6GxudA6q22duuMY3qsoJJYZh5cbpI0egBc6iXjADnJzksVbHTfaht07hfW+hbd6836/J6cjkDAEdCAR96+qq7wv59mlnls705m1NozgEFR60IGwxgkff3FWjQ+fuqlVLpZEPFDlM8RsmCDM0R8yP5OMMv3Xp8gVTnKXFGsZfNhLrdozB4GUCOSNf7RNROoP6SQD7bbjf0lUT4vyDFJcLcwhFlDaypUaHb94nBYH9Ovwd6GvS6iMYuqzh+vqbDgvOVtdpqSQDBCsH9GGIzpy2AT+mc1B/GLnaH8N+GhdZHdlL6TkKqnO7LsG1AbZ7V886cgz3IQxWwLFSXRJdCq4zjRkhMsTk+nc9SO/zyp4PEmOS+WMBFAESYy25P7Zxs3XG3sN6F1denrxa5fLZ7mf4IcCeG0eeQEeeV0A9fLQHB98Es2M9gPerJr5jjCgAAAAYAGwAHQAe1fVDnW2O2bmxSlKFQpSlAKUpQClKUApSlAKUpQCuCfeofzZ4kw2BC4MjHsP61VHN3PN1fyaozJHGPpUEjB99qqlYlst2dCj2fbbu9l4/g9B3N0sSM7sFVRkk9AKjXL/AIjW19ctBFqyASGIwGA64qneH8zXE0Lwzu7IRhwTnK9m/UGtdwFZLHiUWGIGv0t+8D0H3qLnLKwal7OjCEut7935PTtcConbcxGe8gVSQCh1r2zj/SsfmrxEW3EqQAPJH9WfpB9tutWuaSyYFo7ZSUEt2s/0TWlRbkDnI8ThZmTQ6NpbG6nuCP6VKa9jJSWUUW1Sqm4T5QqmfFPk+4S5M9upkS4BL5IzG6AMdLN9GVQYwexHfFXNWHxfhSXcLwyDKOMH3HsQezA4IPuK9LNNe6Z9S+D+B5x4tNCLhJLcSQrgPFLl3kkbSMkA4GRICNj1J616C5W4wbm3RnI81QFkHQhh3K9VyMHB6ZxVBcVtZ+H3E0ErlTChETgasqSCPL/6QYZYlRscg9azOD89tYxokKDzWjVNaszaT5z6gUBIckaemP6Dt6jT9vWsP4Py8/X59E18s+KgfK3DuJ3RSW8uHhiGCIVVY5Hxn6yoygO2R1PxU+ocG2tVy6epP4cClcCuaFQrjVXNcUABrmuK5oBSlKAUpSgFKUoBSlKAVquaOJvbWsssa6mRcgf6/atrWh54tpJbGdIvqZCP1HcVGXDwW0pOyKfGUee24iZmaeckqM4A75J2H3NY03O0owI0jC9hpycfJ7mtc2TGUPZj/GsA5B6b1khI+m1Cez7mTfgvFVndXKBHOUbH0nUDpOO29dtvifMT7PESyP8AA3wf61quAz+XbOzDGWIQ+5GMnf223+TW04VxBZZA5GliGVs/KnBH3q5PYlF7PPgbwcylEFzER5kQKuCPgjP+tQrhXFiznJOXPq+STnP8d66rq6McjgE6WBU/INaaIaW2NUzRZGxVz29Iu3lPmyPh1u0aKr+osxzgk7D/ACH8qsnl7jaX1uk6AgOOh6gg4I/jXmjhFu0skcak6pWVB/3HFX4/HLTgtusDSDVFGDoG7Nk46fJr2ibec8I5ntimmvEl+qTz8iWUqneJ+Mc7E+UiRj59Rx89s/p/vUo8NObZuJJMLgr6SAmkaSVx6jsffG4q+NsZPCPn1NN4I5zHw5uJ8QuktokZx5cZmcsVVVC6lUAaVbVqyxJOBgDepvyjyHBw6MDAkkyGLsq7MF0+jbKjBPzua3vD+HR28YjiQIg6AD+Z9z8msmrTfbq5Sh2UMqHr1hClKUMQpSlAKUpQClKUApSlAKUpQClKUApSlAKweMWPnwvHnTqXY+x/pWdXDLkEHpXjWSUZOLTR5N5gthBcypqBAcjKnK9exrWsAfzVbXiH4ZRQHzIX3kJxER36nDVU09kyMR3B3HcVhx0vDPqlPtIKcN0/imZ/DbkLoV/VGmSFBwSewJPbNZF/xqSUjdYwpGkL2xWjL+4rvsLF7hwqDc/yqW/iR6o8KO533V2JDnvnJr5WxZdypwdwcdRX1xXhgtsIWzIcFh7ewqwuQeL3jLFbp5JQ6vLE6Flz10gjcA4o028Hrm4pz6cuPn8Tp8L+WpZbhbl1Iggy5YjAJCnAHv71GONcbe7llnY5LOf/AI52H6AYq3ZeNX0NvJDdW2mMJKhniGsaiDpbQoyEGeuKoOJiDpG5ycj3qfR0xwj5n2jqZauak9kjZm7XJxliPfp/T+NXF4I8HAiluTnVIdCnG2kfunuM/wCVUmiAMvmnK5GVX271bXBvGqG3jSIWuiJBpAVwSAO+MV5Wop5MMGk9y4qVFuV/Ee04i2iMssmPocYP2PepTWpNPg0J5FKUr09FKUoBSlKAUpSgFKUoBSlKAUpSgFKUoBSlcGgNDzZyx+NRMNoeM5U9jnqCKovnLl1beV11HzFPqB/zHxXpOtdf8u29w2qWGN292UE/c96psq6uOTqaLXuj3ZrMTzPYcqXFxFJMFxDECWkbYfoPcn4rFtOIyQqRHhc9Wx6v49q9Ncf5cS5s5LZAqBlwoAwARuNh81574lyneW7EPbSbHGQupfsRWayEoYwdfR6mvUdXU8b8eRoXgLHUxJPUk1JOWOLuskbs2mC3YOx/TOFB9z0xWTyRyjPfXCo0ZEIIMhYEDAI237npXZ4g3UXnNDbosVtASNK/mcZ1Mff2qMU/1SK/aGsr08OzrW7Rl8Q8Z755CyFI0/KmkNtnuT1NQTivFXnuDKwAZuulQoz3OBtXwp6E75r44l9Q7EgYq/OeT41zbeD7WIdSTqr7EDJsmD3J7/zrJ4Jw17zzFjwZEXUE/MwHXSO5x2rFaU9DswO46GorbkrkpGRZ3sisGGzqQQejA9iK9D+G/M/460XWwaaP0ydj/dJ/Ud6oPh3D5LuZYoELu3YdvknsKufkDw5m4dN50k4OpCrRqNjncZPwanWsS2WxdT1fIsGlKVpNIpSlAKUpQClKUApSlAKUpQClKUApSlAK4Nc0oDjNM1zXAoDmmKUoD5CAdB1qhOe+TZkvvLRCVuJGMbdvUckE/Gav2vl4wcZAONx8H4qE4KXJGSyU1z34ZJZ8Oikj9TwHVKemoN1P6A4qpZm8xMnqDXrq9tFnjaNxlXUqR8EV5v5y8OZ+HTEKrSQt9LquRv2IHQ5qucMboqnDvRrOR5HHELYxDMnmKMZwCO+ftmr/AOP+GdlfNrki0uTksh0k/rjY1CvA/k/CyXUyD1emMMu4wclhn/8AbVcFThHYshHCNJy3ydbcOUiBMFvqY+pj963dKVYlgmKUpQClKUApSlAKUpQClKUApSlAKUpQClKUApSlADXArmuAKA5rgimaCgGKVzSgFcMoPXeuaUBwBiuaUoBSlKAUpSgFabinMv4eVIjBM5kYKhTyiGOMnAaQNhRnJIwMVua0t5wDXOZhqD6QgYTSJ6NjjSNgM7nHXbNePPcWVuKfvGF/zCtvaTV5Pm6cLq/tPL8v6v7XV+Xp81kXHOkEbXKkOTbJrfAHqAA1CM6sMykqG6YLCur/AMKLq1+TFq8/8TnzJP7bGA3Tp309M710PyLE2cwx5YSBmEsodhJ/aeY/V8k9+m2Kh75fnT+D9evqZI56tyjOutlQQEkAf+tJ5SjBbIZX2YHGMHrWxueYIYpPKZzr2zhWYLq2XWwGEBPTURnBrVzcqhjK3lRap2jaX9pIoYxsHQ4A2OoAnHXvXyeXJNRbSmSFB/8AMT+sKSyiUY9YBYjfscdNq994g+x7s+sfkzF50tPT+0I1MirqR01ayQjLqUZQkfUNvnesyw45DcHEb6vVIvQ4zGQr4z1wSN6j03JIcKHiikCgKPMnmfCgMAo1D6fUdvgHsMbLgnLxt3DYjjRQ+lIyzDU+jUSX6DEagAD3Nerq7zyfY49zOfPBvqUpUigUpSgFKUoBSlKAVwaUoDm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PERQUExQWFRQVFhcXFxgYFxwVGBoZGhgYGhcbFxgYHigfGhkjGRkYIC8gIycpLC0sGB4xNTAqNiYrLCkBCQoKDgwOGg8PGikkHiUpLC00LywsLCwsNSkpLywsLDApLSwsLCwsKiwvLCwuLCksLCwsNSwpLiwsLCwsLy00Kf/AABEIAOEA4QMBIgACEQEDEQH/xAAcAAEAAgIDAQAAAAAAAAAAAAAABgcEBQEDCAL/xAA/EAACAQMCBAUCAwUGBAcAAAABAgMABBESIQUGMUEHEyJRYTKBFEJxI1KRodEzYnKxweEVF1OCFiRDY5Ki8P/EABoBAQADAQEBAAAAAAAAAAAAAAACAwQFAQb/xAAxEQACAgEDAQUHBAIDAAAAAAAAAQIDEQQhMRITQVFh8AUicYGh0eEykbHBFPEjM0L/2gAMAwEAAhEDEQA/ALxpSlAKUpQClKUApSlAKUpQClKUApSlAKUpQClKUApSuu4uFjUu7BVUZZmIUAe5J2AoDspWt4FzBFfI0kBZowxQOVKqxHUpncrnbPwa2VD1pp4YpSlDwUpSgFKUoBSlKAUpSgFKUoBSlKAUpSgFKUoBSlKAUpSgFKUoBSlKAVUHidxmS6u1sS4jg8yBB6dRd3b1PnsqDO3uP4W/VfeIkRUawNEwkXyWjwJWDYB3IOMORt3+M0Nuh/7VtuTjh3D0t4kiiUKiAKoG2AP0rJrVcr8YW8tIZlOdS4bOx1L6XBHY6gah/O/iLLFKttYprcuI2kC68SHpGg+kv0yW6Z6UKoUWWTcVyufyWLStJy3waSFA87l7hlAc62ZB0yEDHbOBn9NsCt3QpkknhPIpSlCIpSlAKUpQClKUApSlAKUpQClKUApWi4ZzWl1dy28I1pCmXlB9Ostp0L74w2T7iu3mbmqDh0XmTtjJwoAJLH4AH86FnZT6lHG5uKVr+AX8lxbpLLF5LONWjOohSfTq2HqK4JGNs1sKEGsPApSlDwUrpurxIVLyOqKOrMQoH3NfFhxKO4UtE4cBipx2ZeoOehFD3peM42MmlQrxE5hmha2t7Vws00gYg9TGrKCAe2Sdz7A9KxzzHJw/h063MuJocrG7HzGdZGbyWwCCzAZG+Po3PU0L1p5OKl4mRxzxTt7S6SDSXDMA0gddKeoq2wyTpPUbd6wvF/gMlxBDLAheWN9OFySVfHTB/eVf41TvMHBntvJmw2i4jLxu4CuQPqLKpIGc7bnZlNXjybfji3CFUkhjG0DkE6g6jAbPXVjS2feh0bK4aZwtqfDw/v8AzsV3yhz2bDhl0msGbzMRIxKurNtIcHcKMav127jO/wDBvlsyj8dPlmBKRBh+6ApfpucZUHr1qN80ckPBvLIqpLh5XRGkJkVFDbY2BfWckger3rJ5T8UDw3RbukrQKdLB8eajaj9AAA0gdUJznOD7i+yLnXKVPMuf7x68S86VgcF47BexCW3kWRD3HUH2YHdT8GsU8xAX/wCEwMmDzc9wdWNJ7brv9j7ihwlXJtpLjf8AY3NKUoQFKUoBSlKAUpSgFKVEubfEq24dld5ZdxpToCMZ1v0XGRkbke1Cyuqdj6YLLJbWDxPjkFqpaaVEA9zv8AKNyT7AVU3HPEW+kEfpNsGUyaWGhZAPp0McOVI7ZBJ6fMTk4Vd37FoEM7zHW7BA2knsZGHoORnIbf3NDrV+yZdHaWSSXl9+CxOYPGQrE8lpbM6IwQyy+lAxB0gKpySdJ2yO2cZxVecW5wvuKOsBkcl2wsa4UMdgAAmNQz77dPk1PeX/AAcMkTf8QkJkZkwI32VVXABGNJbtnfap9wDla3sY1jhT6M4ZvU+/X1Hff4oef5Gmoz2Ucv13/YwOQ+UU4db4VSry6XcEhip0gaMjqBv/ABNQSZZLnjKm485oJJUKRkERqIxIF1jGCNY6/wB8+9XDVac/S+UvlOyGTz1ktwWClU2yzEYI9RIz2GOuM0M+llK21+Mtv9euCy6Vp+H8yRyWK3bELH5Zd/7pXIcfJDAj5qpm8ULtbxLh5CttrUNAQBpjcA5x9TehlbXjfO21CmrSWWdWP/PJeNR3m7mk2aiOJS9xKr+WuCyghGYGTHRSVwPc/oSJArgjIOQdwaqzh3E/xfHZsaF8qTyiSWZ20a10r+VR6XPQHrvQ801Sm25cJN/Yi3GeVuJXqG6nJaIKGzNIsY32LImwRATkZxsO/eQeDHMbG6uraWQuXxIpO+6ehsHuCoXG3Rati8tFmjeNhlXUqw+GGD/I15z4VcLYcUVl1L+HkKuDl/SmVlOwyFK69j0yN6HRpm9XVOvCWOC6OZ+V2uJJJmclUgxHEu2qQFny+dnU7DSdtzUFh4zbX93a27SO8C4Qs6nEzekjWG6blhnGRkYO9XEjZAI6EZFee+aeWVtuJXEauYpM+dagLkOzHWFzn0kEMoPuBQq0NnV1Qn3J4/bGfkWd4scvi4sQ4C5t3VhnYBDhXz7KAQx+FqKeDHF0huJLVSdMyeYoPQOhwyg59QKEb99FWbwi9XiNjHIw9M8Q1D21DDjf2ORVFcQa44TxBAsRQwFSm5ZJcApqGBn1rnIzsSehFCek/wCWmenlz3fH0vqTjxVu1t3SLSypKxmLqQG14ZWC5P8Agbp7777bDhXB4eP8MheUlZQCrOux8xBo1Mp2Y6QDvvuN67+K8iDidqhmLiWSYXDbBWTWgQoFbIAVQm3fR81LuCcHSzgjgj+iNQoz1PuT8k70KbNSo1RjH9cW9/XyKhk8OOIWMyvbKznWNbQyiLXHtkHUwYMd89gTtU75M5VeGee6mXQ8uyRl/OZF2yXkOfUcdASB/lMaUKrNdbYmnjdYeO9fwKUpQwilKUApSlAKUpQEJ8TebGs4CkSuXdDqZGAaJT6Vff3fbPwem1VBy3y/ccT8yOAenZHY4B3Z2Vpd+vXcfA32qdeJHKE95xAGNMiVYoVdj6Y8Fmdv1A7dTvjPayeXuARWECQxDCqBk/mY92Y9yf8Aah169TDTUrow5P1v8CueGeD10Giea+9UYVQEDNhAMaFZiBjTnHp2z3rT84cl8RtVR0keWGIEDymIZE7bDDE7nfHYZNXhShnh7Qtjzhr4FAcpeKV9bOqTOJYsEsZSSRgE4DjLAnBAznqNhVz8sc0w8RhEsJP95GGGU9wR3Ge42NQzxE8P4ljmureAGQ4MoDEYUHLvHGPSWx1B6jON+td8C4hJZabq2WaRo5cO41GBoygaRDkai2eudhgY6AkbJUU6mrrr2l4bf1/J6PqtvGLlprhYJoiquGETFiqrpbddTN0ww/8Asan/AAziCXMMc0Zykih1/QjP8a6OYuDreWs0DdJEK/oeqn7MAftQ5mnsdNqlxgovhvG5m4eeGxq3nG7CMpTWMHJK53UHzFyQcdCffH34g8mpwuO2XU0jSppYsCRrUDLIQRjqMKe1S3hfClsLu1uBIZFYiKUYVSJDEiFnyQdWBnYavU3ucyLxZ4F+K4c5UeuAiUe+F2kGf8BP8BQ6q1XZ2xxw+fNvZnb4WcWNxw2HUQXiBibByfRsufY6dNVjfTjh3FZ5nkAaK485YwoYyK0jAgsPpIjkc+rfcdqyPA7j5ivJLZ9hMnp6D1x5OD86S38Kk3O/CpGW6vLBlIkVVmKjUzNA2P2exDAj0n5j70K49NN84492Xj5+mWHPxWOOAzs48oJ5mrtpxnP3FedOY3lnlNwTqheZkEixmN9OA5XG2cLIOuc+5FSPk/ly4uw0EjXEULpIDHJ9BY5wwjJ9ODv0xkdsirTteTIBZi1lUSoSWbO2WJzkFcYxsBjGwFCEJQ0babzn+CG8l8+y3clvZW41CFsSzEHDQIDjCkelj6Vz8VJ+b+Uxdz2sugMYnw22+NSsG1agQFKn3+obd6xuDy8K4RrWOeNWY5cmTzH26BmGcAb7frUp4dxaG5XXDKkq+6MGH3x0oUXWONna1xaW/dznk54ZwyO2jEUS6UXOAPkknr8mshkBxkA46f7V9UoYW23lilK6rm6WJSzkKo6knAoEs7I7a+J5giszbBQSf0Aya0XA+fbK+kMcMwMgJwpBQtjumoeofpW6u7VZUZHGVdSrD3BGDQk4OLxNNFUeHniNNc8RnSQFoJyXX/2ioAH/AGlcA47jPvVu1QHMHL0nDLloojuYzpcphpAzEnTpB9YzjIwdj0G1WpyBzGbmBI5NYlWNGBcYMkZ2Dj332P2J60OtrtIlWr6+Glt6+pK6UpQ4wpSlAKUpQGoVlW9KlyWki8xUOcKEIRiNsblxnfsNu9Z/EL9LeN5ZWCRoMsx7D7V36BnOBnpnviqy8T757q5gsITIraomZ0cKuZGZcOOpwBqFDTTX201Hy3+CPninijdThv8Ah9sXxpKko0rMDnfSmyYx0Y53FY48WJY7lYiC66Rq82Jon1gZZVCAkH2yvf2qyuDcHis4UhhUKiDHyT3Zj3Yncmon4rcrie1a5iytzbqWV12Zk3DoSO2CSPb7mhpruoc1Ho248yV8G4zFewiWI6lOxHdW/MrDsRVKc98Ca1nkt4iVQyieGEEpGUkQiUu5IUaWTABO2o+9SbwOv5WF1G+rCMp3JJDHVkH5OP5VkeNfDMxw3ARWKeZEdQyAJFGD/iBBIPYmhdVWqdW6ovZ8ftlfPuM/whvtVq8OpCYnzhCzKusk41N1OQTsSNye9T2qj8FLqQyPHpbyVjc6mXAMhlXYdQDoxlQatyhj10VG+WCnvFXiX4a4WExqIHxNsWBeRi4c5UbEE/O4XbsbP4GXltIfPX1vCnmKd9yo1A/6isfj/K0V89u8oB8hy4B75HTY++k/at1QXahTqhBLdZKl4h4RTpdRvavEEWUOGfIYKMehlAw2AMZ/N3q1LS1WJAigKB2UaRvucAdMkk/eu6lCu7UWXY63wfLEDJOB3J6fxqlfFDxClnxDayFIWGoMjDMq7g7g6lGRjTgZ3J9qnHirxCVbMQW4JluW8vqBhAMyEk7KMYXJ/eqrOReXIrriUCallVA8kuF0r6eiqdta6tOTgdTQ26GqCi7rFnH9c/PwNnyp4X308alphBbyaZR3ckjY6R8e5HWptw7wiigk81LmdJf30KpuepIwc59iSKnoGK5oUWa+6eyeF4HRZQskaq7mRgMFyApb5IXYH9K76+ZJAoLMQFAJJJwAB1JJ6Cqr5x8ZgmFsTGxJZS7hiwIxghCANJ7MT9qFFVE7pYivsWtUe56tFmtDGwBZ2VYwQCPNO0f1bfVVTJ4sX8flMLiKZmz5kbRBQmGwPUuM5G+xON6sPkzxKh4i/kyoIrlTspOpWIzkxt7/AAex2zQ0vSXUPrxnD7vIqK/4fcWF81umiKQlCCvpXY61Ks/QAjrn43q7uQubRxG3BfAnjwsyjsSMhhjsw3+DkdqwvEflAXkQmSJZJogfQ2QJE7qSpBBH1DHcEd6qHkXicthetJENUaEpLg6IzHvqyz4GrbK5OSQAPahsm46ynOykvX1/BdnPfK5voAY8ieE64iGKkn8yFh0Djb4ODVFcP5oa0uvPRCkkTHEYLbDOl4n1flI2PfI2xXpOyvUnjWSNgyOoZSO4NUJ4gNDc8TuBGFVIiTIwKqWkCjXpB+ttQAwO6k7bmhH2bZJ9VEls0W3w3nqO6ltEgUutxFJKxz/ZBcABx7l8p+o71J6orkctJf2KhPL8mPBJ2LqSzEjYahq/U9Tmr1oZNdpf8aajnu/tilKUMApSlAKhXNXDIo723vG2KSRK5YkIAdSK2AN2GojrgdTU1qKeIvA5bm21Q7yQnX5ZAYSAdRg/mxnHvuO9DTpcdqlJ4T2ZKxWr5ntpZbSaOAKZJEKLqOkDV6WJPwpJ+1Q/w58RBPCkN0fLkB0I52R8dF1HYSgflPXY96sTNCNlcqJ4kuDQ8m8qJw23EYOqRjqlkxjW2MdOwA2H+5qHeOd4RFaRIAZHmLL77Lp77bl8b1O+Pcy29gmu4kVP3V6sx9lXqTVMcRtbjmTiCsgZYQMBsHEKg/nzsXPXA6lh7UNmkhOc3qJcLfPmT7wh4ZJHbSvKWDtLIpi2EcehiCIwNsE+22w9qntY3DeHpbxJFGMIihR3P6k9yepPuayaGG6ztJuQpStBzdzrBwuLzJdTEnCooySxGQCeij5P2zQhGLk8I3ruAMkgD52r6qibbxE/4hxC3a7cx2yyFtAP7IaQWj1rgl2L6Bk7ewFXTYcZguFDRSxyAkgFWB3HUbdx7UL79NKhpS8Pl+5HPEd0/DuJQmhVDIWwf2ur0Agnpt/OoJ4PlU4nKi6MNbZBTONjHnY7g7nOP6VnePVtj8JKGwQXXSOp3VtWemB09/UK0PhSPLvoJVlSRZdcci7+ZHkN5ZYHbSWCjKnGTj2yOnSktE/PPr6F90pShwyBeL88xtBDEMLIw82QnSiRjrrb2Jxt1OMDOcVj+G3IdqLZJ3C3LsTpZ1ygCMyDy0boDgnJ3Oe3Stnz1xeO2YGaQCNoJf2Zzl2DIBowPqAY9D3H6j58L+PrcW3lay0sJOrUMHDMSD7kZyMnf39yOmlZHSdUdllZx555/Y7eaPDG0voyFjWGQD0PGoXB/vKNmH8/YiqsvuX7jh8kUZ8yJtUgSRZNZkc7aoxlSikaVwfuTXoKoB4w8qm9tUeJQZonAXYZKvsRk9N8HPwaHuh1koTUZbp+JIeSuOteWiO+PNXKSDIPrU4J26Zxn71XHi7ykYV82PWLfLOURV0JIcAkgAEajvk56nptWR4H8Yeaa6VlCjREcKiooKkqPp74P8qtPinDI7qJ4ZV1RuMMP6Hsfmh5Oa0upbj+nw+P27iiuWvEmWzhNvEmEfAjZ3PobSPMZWYYAJ9WDkAn+O08J+WvxNzJNInm24jIJlGf2z416ckgnGr1exHTNSj/AJL2+kR/iLjyAxby8pjcgn1ac76V3+KnPDeGR20SxQoEjQYAH+p6k/JoW362rokqlvLlmt4JyXa2T64Y8PgqGJLMFONgT22A/St5SlDlTslY+qbbfmKUpQgKUpQClKUBCecPC6G/DtG5gkY6m07xs2ManjyBqxtqGD+tRmPwy4rENMV8FQHoJpUBHyoU4+xq3KUNUNXbGPTnK81kq+Dwde4CC+udYQlsRrhiWxkNM/qZdtsjarC4PwWGziEUEYjQdh3PuSdyfk1nUoQtvst/UxSuKUKCJ818S4g4kisLcgjYzSMiDJ/6SsfVgfmO3wariXws4rOCZGTLPrIebUC2MAsoBBOMjOe9XnmuaGyrVzqj0wSKJXwpvkbzWiR2Vo9klHqC9cgj2AGx7dDWj5mtbmAySPGYGlcsQUAYY3PqCjGSAcrjJX2xj0lXXPbrIpV1DKdiGAII+QdjQ2Q9qyw1ZFP6M892/N1xLa+T+LEhMZkEkgCtCyZJjEjgltajA+cY7138islpcxyzR6GCsVXUTIUxqLOuQqqFIIzjOBgHqJhz74RRNHJPZAxSqNRjX6GxudA6q22duuMY3qsoJJYZh5cbpI0egBc6iXjADnJzksVbHTfaht07hfW+hbd6836/J6cjkDAEdCAR96+qq7wv59mlnls705m1NozgEFR60IGwxgkff3FWjQ+fuqlVLpZEPFDlM8RsmCDM0R8yP5OMMv3Xp8gVTnKXFGsZfNhLrdozB4GUCOSNf7RNROoP6SQD7bbjf0lUT4vyDFJcLcwhFlDaypUaHb94nBYH9Ovwd6GvS6iMYuqzh+vqbDgvOVtdpqSQDBCsH9GGIzpy2AT+mc1B/GLnaH8N+GhdZHdlL6TkKqnO7LsG1AbZ7V886cgz3IQxWwLFSXRJdCq4zjRkhMsTk+nc9SO/zyp4PEmOS+WMBFAESYy25P7Zxs3XG3sN6F1denrxa5fLZ7mf4IcCeG0eeQEeeV0A9fLQHB98Es2M9gPerJr5jjCgAAAAYAGwAHQAe1fVDnW2O2bmxSlKFQpSlAKUpQClKUApSlAKUpQCuCfeofzZ4kw2BC4MjHsP61VHN3PN1fyaozJHGPpUEjB99qqlYlst2dCj2fbbu9l4/g9B3N0sSM7sFVRkk9AKjXL/AIjW19ctBFqyASGIwGA64qneH8zXE0Lwzu7IRhwTnK9m/UGtdwFZLHiUWGIGv0t+8D0H3qLnLKwal7OjCEut7935PTtcConbcxGe8gVSQCh1r2zj/SsfmrxEW3EqQAPJH9WfpB9tutWuaSyYFo7ZSUEt2s/0TWlRbkDnI8ThZmTQ6NpbG6nuCP6VKa9jJSWUUW1Sqm4T5QqmfFPk+4S5M9upkS4BL5IzG6AMdLN9GVQYwexHfFXNWHxfhSXcLwyDKOMH3HsQezA4IPuK9LNNe6Z9S+D+B5x4tNCLhJLcSQrgPFLl3kkbSMkA4GRICNj1J616C5W4wbm3RnI81QFkHQhh3K9VyMHB6ZxVBcVtZ+H3E0ErlTChETgasqSCPL/6QYZYlRscg9azOD89tYxokKDzWjVNaszaT5z6gUBIckaemP6Dt6jT9vWsP4Py8/X59E18s+KgfK3DuJ3RSW8uHhiGCIVVY5Hxn6yoygO2R1PxU+ocG2tVy6epP4cClcCuaFQrjVXNcUABrmuK5oBSlKAUpSgFKUoBSlKAVquaOJvbWsssa6mRcgf6/atrWh54tpJbGdIvqZCP1HcVGXDwW0pOyKfGUee24iZmaeckqM4A75J2H3NY03O0owI0jC9hpycfJ7mtc2TGUPZj/GsA5B6b1khI+m1Cez7mTfgvFVndXKBHOUbH0nUDpOO29dtvifMT7PESyP8AA3wf61quAz+XbOzDGWIQ+5GMnf223+TW04VxBZZA5GliGVs/KnBH3q5PYlF7PPgbwcylEFzER5kQKuCPgjP+tQrhXFiznJOXPq+STnP8d66rq6McjgE6WBU/INaaIaW2NUzRZGxVz29Iu3lPmyPh1u0aKr+osxzgk7D/ACH8qsnl7jaX1uk6AgOOh6gg4I/jXmjhFu0skcak6pWVB/3HFX4/HLTgtusDSDVFGDoG7Nk46fJr2ibec8I5ntimmvEl+qTz8iWUqneJ+Mc7E+UiRj59Rx89s/p/vUo8NObZuJJMLgr6SAmkaSVx6jsffG4q+NsZPCPn1NN4I5zHw5uJ8QuktokZx5cZmcsVVVC6lUAaVbVqyxJOBgDepvyjyHBw6MDAkkyGLsq7MF0+jbKjBPzua3vD+HR28YjiQIg6AD+Z9z8msmrTfbq5Sh2UMqHr1hClKUMQpSlAKUpQClKUApSlAKUpQClKUApSlAKweMWPnwvHnTqXY+x/pWdXDLkEHpXjWSUZOLTR5N5gthBcypqBAcjKnK9exrWsAfzVbXiH4ZRQHzIX3kJxER36nDVU09kyMR3B3HcVhx0vDPqlPtIKcN0/imZ/DbkLoV/VGmSFBwSewJPbNZF/xqSUjdYwpGkL2xWjL+4rvsLF7hwqDc/yqW/iR6o8KO533V2JDnvnJr5WxZdypwdwcdRX1xXhgtsIWzIcFh7ewqwuQeL3jLFbp5JQ6vLE6Flz10gjcA4o028Hrm4pz6cuPn8Tp8L+WpZbhbl1Iggy5YjAJCnAHv71GONcbe7llnY5LOf/AI52H6AYq3ZeNX0NvJDdW2mMJKhniGsaiDpbQoyEGeuKoOJiDpG5ycj3qfR0xwj5n2jqZauak9kjZm7XJxliPfp/T+NXF4I8HAiluTnVIdCnG2kfunuM/wCVUmiAMvmnK5GVX271bXBvGqG3jSIWuiJBpAVwSAO+MV5Wop5MMGk9y4qVFuV/Ee04i2iMssmPocYP2PepTWpNPg0J5FKUr09FKUoBSlKAUpSgFKUoBSlKAUpSgFKUoBSlcGgNDzZyx+NRMNoeM5U9jnqCKovnLl1beV11HzFPqB/zHxXpOtdf8u29w2qWGN292UE/c96psq6uOTqaLXuj3ZrMTzPYcqXFxFJMFxDECWkbYfoPcn4rFtOIyQqRHhc9Wx6v49q9Ncf5cS5s5LZAqBlwoAwARuNh81574lyneW7EPbSbHGQupfsRWayEoYwdfR6mvUdXU8b8eRoXgLHUxJPUk1JOWOLuskbs2mC3YOx/TOFB9z0xWTyRyjPfXCo0ZEIIMhYEDAI237npXZ4g3UXnNDbosVtASNK/mcZ1Mff2qMU/1SK/aGsr08OzrW7Rl8Q8Z755CyFI0/KmkNtnuT1NQTivFXnuDKwAZuulQoz3OBtXwp6E75r44l9Q7EgYq/OeT41zbeD7WIdSTqr7EDJsmD3J7/zrJ4Jw17zzFjwZEXUE/MwHXSO5x2rFaU9DswO46GorbkrkpGRZ3sisGGzqQQejA9iK9D+G/M/460XWwaaP0ydj/dJ/Ud6oPh3D5LuZYoELu3YdvknsKufkDw5m4dN50k4OpCrRqNjncZPwanWsS2WxdT1fIsGlKVpNIpSlAKUpQClKUApSlAKUpQClKUApSlAK4Nc0oDjNM1zXAoDmmKUoD5CAdB1qhOe+TZkvvLRCVuJGMbdvUckE/Gav2vl4wcZAONx8H4qE4KXJGSyU1z34ZJZ8Oikj9TwHVKemoN1P6A4qpZm8xMnqDXrq9tFnjaNxlXUqR8EV5v5y8OZ+HTEKrSQt9LquRv2IHQ5qucMboqnDvRrOR5HHELYxDMnmKMZwCO+ftmr/AOP+GdlfNrki0uTksh0k/rjY1CvA/k/CyXUyD1emMMu4wclhn/8AbVcFThHYshHCNJy3ydbcOUiBMFvqY+pj963dKVYlgmKUpQClKUApSlAKUpQClKUApSlAKUpQClKUApSlADXArmuAKA5rgimaCgGKVzSgFcMoPXeuaUBwBiuaUoBSlKAUpSgFabinMv4eVIjBM5kYKhTyiGOMnAaQNhRnJIwMVua0t5wDXOZhqD6QgYTSJ6NjjSNgM7nHXbNePPcWVuKfvGF/zCtvaTV5Pm6cLq/tPL8v6v7XV+Xp81kXHOkEbXKkOTbJrfAHqAA1CM6sMykqG6YLCur/AMKLq1+TFq8/8TnzJP7bGA3Tp309M710PyLE2cwx5YSBmEsodhJ/aeY/V8k9+m2Kh75fnT+D9evqZI56tyjOutlQQEkAf+tJ5SjBbIZX2YHGMHrWxueYIYpPKZzr2zhWYLq2XWwGEBPTURnBrVzcqhjK3lRap2jaX9pIoYxsHQ4A2OoAnHXvXyeXJNRbSmSFB/8AMT+sKSyiUY9YBYjfscdNq994g+x7s+sfkzF50tPT+0I1MirqR01ayQjLqUZQkfUNvnesyw45DcHEb6vVIvQ4zGQr4z1wSN6j03JIcKHiikCgKPMnmfCgMAo1D6fUdvgHsMbLgnLxt3DYjjRQ+lIyzDU+jUSX6DEagAD3Nerq7zyfY49zOfPBvqUpUigUpSgFKUoBSlKAVwaUoDm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324600" cy="914400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time schedule  a way beyond plan.</a:t>
            </a:r>
          </a:p>
          <a:p>
            <a:endParaRPr lang="en-US" dirty="0" smtClean="0"/>
          </a:p>
          <a:p>
            <a:r>
              <a:rPr lang="en-US" dirty="0" smtClean="0"/>
              <a:t>Delayed Project timeline as it crossed its scheduled time-frame.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feasibility study was carried out.</a:t>
            </a:r>
          </a:p>
          <a:p>
            <a:endParaRPr lang="en-US" dirty="0" smtClean="0"/>
          </a:p>
          <a:p>
            <a:r>
              <a:rPr lang="en-US" dirty="0" smtClean="0"/>
              <a:t>Requirements were not prioritized and not properly communicated.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 evaluation should be aimed for rather than the whole system at the same time.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324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Mistral" pitchFamily="66" charset="0"/>
              </a:rPr>
              <a:t>PROJECT OVERVIEW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914400"/>
          </a:xfrm>
        </p:spPr>
        <p:txBody>
          <a:bodyPr/>
          <a:lstStyle/>
          <a:p>
            <a:r>
              <a:rPr lang="en-US" sz="4000" dirty="0" smtClean="0"/>
              <a:t>    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HIS:  Technology Stack……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324600" cy="4419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PLATFORM-  Ruby on Rail.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Database – Postgres SQL.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Host operating system- Linux Red Hat 5.4 version.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Hardware- Clustered Dell servers. (R610 connected to EMC Fan)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Current status of Implementation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3200399" cy="6397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Module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Front desk.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 scheduling.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OT scheduling.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Outpatient Billing.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Inpatient Billing.</a:t>
            </a:r>
          </a:p>
          <a:p>
            <a:pPr>
              <a:buNone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Finance</a:t>
            </a: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H.R</a:t>
            </a:r>
          </a:p>
          <a:p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1295400"/>
            <a:ext cx="3124200" cy="6397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133600"/>
            <a:ext cx="3733800" cy="3951288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Completed.</a:t>
            </a:r>
          </a:p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Completed.</a:t>
            </a:r>
          </a:p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Completed.</a:t>
            </a:r>
          </a:p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Except Asset tracking.</a:t>
            </a:r>
          </a:p>
          <a:p>
            <a:pPr>
              <a:buNone/>
            </a:pP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few outstanding issues.</a:t>
            </a:r>
          </a:p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 few outstanding issues.</a:t>
            </a:r>
          </a:p>
          <a:p>
            <a:pPr>
              <a:buNone/>
            </a:pP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parallel run.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progress.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324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C2F4-AC7B-4EEC-BF9B-06A232D33F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 descr="http://www.parashmis.in/images/paras_hmis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S010336785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Billing and financial accounting</Template>
  <TotalTime>5865</TotalTime>
  <Words>1970</Words>
  <Application>Microsoft Office PowerPoint</Application>
  <PresentationFormat>On-screen Show (4:3)</PresentationFormat>
  <Paragraphs>433</Paragraphs>
  <Slides>58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Module</vt:lpstr>
      <vt:lpstr>Office Theme</vt:lpstr>
      <vt:lpstr>1_Office Theme</vt:lpstr>
      <vt:lpstr>TS010336785</vt:lpstr>
      <vt:lpstr>DINESH PG/10/12 Duration -23rd JAN- 23rd APRIL @RGCI, NEWDELHI</vt:lpstr>
      <vt:lpstr>     INTRODUCTION</vt:lpstr>
      <vt:lpstr>                      </vt:lpstr>
      <vt:lpstr>                 ARCHITECTURAL VIEW </vt:lpstr>
      <vt:lpstr>     Objective of my study</vt:lpstr>
      <vt:lpstr>PROJECT OVERVIEW</vt:lpstr>
      <vt:lpstr>    HIS:  Technology Stack……</vt:lpstr>
      <vt:lpstr>Current status of Implementation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Contd…………</vt:lpstr>
      <vt:lpstr>Slide 19</vt:lpstr>
      <vt:lpstr>                     METHODOLOGY</vt:lpstr>
      <vt:lpstr>RESEARCH TOOL USED……</vt:lpstr>
      <vt:lpstr>                AIM OF THE SURVEY –  To check the comfort level of the users</vt:lpstr>
      <vt:lpstr>QUESTIONNAIRE DESIGN………….</vt:lpstr>
      <vt:lpstr>DEPARTMENTS UNDERTAKEN FOR STUDY(%GE wise distribution of staff)</vt:lpstr>
      <vt:lpstr> DISTRIBUTION OF STAFF IN THE SAMPLE</vt:lpstr>
      <vt:lpstr>BASIC KNOWLEDGE OF HIS,VENDOR etc…..</vt:lpstr>
      <vt:lpstr>Improvement &amp; Overall functioning of your deptt./hospital …..</vt:lpstr>
      <vt:lpstr> HOW IT HAS IMPROVED ?</vt:lpstr>
      <vt:lpstr>Q2. Enthusiastic &amp; will to learn HIS ?</vt:lpstr>
      <vt:lpstr>Q3. Is HIS USER FRIENDLY &amp; MEET YOUR EXPECTATIONS ?</vt:lpstr>
      <vt:lpstr>Q7. Do you report it timely ?</vt:lpstr>
      <vt:lpstr>Q8.Classified issue priority-wise for further resolution ?</vt:lpstr>
      <vt:lpstr>Q9 :  Time  to get minor issues  solved ?</vt:lpstr>
      <vt:lpstr> Your views to resolve the issues ?</vt:lpstr>
      <vt:lpstr>Q:9 From HIS Assessment Questionnaire :</vt:lpstr>
      <vt:lpstr>Interpretation of Efficiency ratio</vt:lpstr>
      <vt:lpstr>Other FINDINGS of the Survey to check the effectiveness of the system.</vt:lpstr>
      <vt:lpstr>          Gap Analysis</vt:lpstr>
      <vt:lpstr>Contd………..</vt:lpstr>
      <vt:lpstr>Contd……</vt:lpstr>
      <vt:lpstr> BENEFITS OF PARAS………..</vt:lpstr>
      <vt:lpstr>            IMPLEMENTATION PLAN</vt:lpstr>
      <vt:lpstr>           Road Map…….. </vt:lpstr>
      <vt:lpstr>                          Contd……..</vt:lpstr>
      <vt:lpstr>Online Access of patient record at the point of care. </vt:lpstr>
      <vt:lpstr>PROCESS FLOW</vt:lpstr>
      <vt:lpstr>Process Improvement flowchart…..</vt:lpstr>
      <vt:lpstr>RECOMMENDATIONS……. </vt:lpstr>
      <vt:lpstr>Contd……..</vt:lpstr>
      <vt:lpstr>LIMITATIONS OF THE STUDY……</vt:lpstr>
      <vt:lpstr>DISCUSSIONS</vt:lpstr>
      <vt:lpstr>           CONCLUSIONS</vt:lpstr>
      <vt:lpstr>Slide 53</vt:lpstr>
      <vt:lpstr>                   REFERENCES:</vt:lpstr>
      <vt:lpstr>Reerences……..</vt:lpstr>
      <vt:lpstr>Slide 56</vt:lpstr>
      <vt:lpstr>PROBLEM STATEMENT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iihmr</dc:creator>
  <cp:lastModifiedBy>iihmr</cp:lastModifiedBy>
  <cp:revision>443</cp:revision>
  <dcterms:created xsi:type="dcterms:W3CDTF">2012-03-08T02:24:27Z</dcterms:created>
  <dcterms:modified xsi:type="dcterms:W3CDTF">2012-05-03T02:41:02Z</dcterms:modified>
</cp:coreProperties>
</file>