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6"/>
  </p:notesMasterIdLst>
  <p:sldIdLst>
    <p:sldId id="282" r:id="rId2"/>
    <p:sldId id="300" r:id="rId3"/>
    <p:sldId id="284" r:id="rId4"/>
    <p:sldId id="288" r:id="rId5"/>
    <p:sldId id="301" r:id="rId6"/>
    <p:sldId id="289" r:id="rId7"/>
    <p:sldId id="290" r:id="rId8"/>
    <p:sldId id="291" r:id="rId9"/>
    <p:sldId id="302" r:id="rId10"/>
    <p:sldId id="285" r:id="rId11"/>
    <p:sldId id="292" r:id="rId12"/>
    <p:sldId id="303" r:id="rId13"/>
    <p:sldId id="305" r:id="rId14"/>
    <p:sldId id="304" r:id="rId15"/>
    <p:sldId id="309" r:id="rId16"/>
    <p:sldId id="256" r:id="rId17"/>
    <p:sldId id="287" r:id="rId18"/>
    <p:sldId id="294" r:id="rId19"/>
    <p:sldId id="257" r:id="rId20"/>
    <p:sldId id="260" r:id="rId21"/>
    <p:sldId id="259" r:id="rId22"/>
    <p:sldId id="261" r:id="rId23"/>
    <p:sldId id="263" r:id="rId24"/>
    <p:sldId id="262" r:id="rId25"/>
    <p:sldId id="277" r:id="rId26"/>
    <p:sldId id="265" r:id="rId27"/>
    <p:sldId id="266" r:id="rId28"/>
    <p:sldId id="264" r:id="rId29"/>
    <p:sldId id="279" r:id="rId30"/>
    <p:sldId id="299" r:id="rId31"/>
    <p:sldId id="273" r:id="rId32"/>
    <p:sldId id="295" r:id="rId33"/>
    <p:sldId id="296" r:id="rId34"/>
    <p:sldId id="272" r:id="rId35"/>
    <p:sldId id="308" r:id="rId36"/>
    <p:sldId id="271" r:id="rId37"/>
    <p:sldId id="297" r:id="rId38"/>
    <p:sldId id="298" r:id="rId39"/>
    <p:sldId id="278" r:id="rId40"/>
    <p:sldId id="268" r:id="rId41"/>
    <p:sldId id="270" r:id="rId42"/>
    <p:sldId id="269" r:id="rId43"/>
    <p:sldId id="267" r:id="rId44"/>
    <p:sldId id="27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15" autoAdjust="0"/>
  </p:normalViewPr>
  <p:slideViewPr>
    <p:cSldViewPr>
      <p:cViewPr>
        <p:scale>
          <a:sx n="60" d="100"/>
          <a:sy n="60" d="100"/>
        </p:scale>
        <p:origin x="-16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19.jpeg"/></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openxmlformats.org/officeDocument/2006/relationships/image" Target="../media/image19.jpeg"/><Relationship Id="rId1" Type="http://schemas.openxmlformats.org/officeDocument/2006/relationships/image" Target="../media/image20.jpeg"/></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rPr lang="en-US"/>
              <a:t>qualification </a:t>
            </a:r>
          </a:p>
        </c:rich>
      </c:tx>
    </c:title>
    <c:view3D>
      <c:rotX val="30"/>
      <c:perspective val="30"/>
    </c:view3D>
    <c:plotArea>
      <c:layout>
        <c:manualLayout>
          <c:layoutTarget val="inner"/>
          <c:xMode val="edge"/>
          <c:yMode val="edge"/>
          <c:x val="8.5364610673665783E-2"/>
          <c:y val="0.20619932925051035"/>
          <c:w val="0.6879117033447858"/>
          <c:h val="0.63034058795747883"/>
        </c:manualLayout>
      </c:layout>
      <c:pie3DChart>
        <c:varyColors val="1"/>
        <c:ser>
          <c:idx val="0"/>
          <c:order val="0"/>
          <c:tx>
            <c:strRef>
              <c:f>Sheet1!$C$1:$C$2</c:f>
              <c:strCache>
                <c:ptCount val="1"/>
                <c:pt idx="0">
                  <c:v>qualification Frequency</c:v>
                </c:pt>
              </c:strCache>
            </c:strRef>
          </c:tx>
          <c:dPt>
            <c:idx val="0"/>
            <c:spPr>
              <a:solidFill>
                <a:schemeClr val="tx2">
                  <a:lumMod val="75000"/>
                </a:schemeClr>
              </a:solidFill>
              <a:ln>
                <a:solidFill>
                  <a:schemeClr val="accent2">
                    <a:lumMod val="60000"/>
                    <a:lumOff val="40000"/>
                  </a:schemeClr>
                </a:solidFill>
              </a:ln>
            </c:spPr>
          </c:dPt>
          <c:dPt>
            <c:idx val="1"/>
            <c:spPr>
              <a:blipFill>
                <a:blip xmlns:r="http://schemas.openxmlformats.org/officeDocument/2006/relationships" r:embed="rId1"/>
                <a:tile tx="0" ty="0" sx="100000" sy="100000" flip="none" algn="tl"/>
              </a:blipFill>
            </c:spPr>
          </c:dPt>
          <c:dPt>
            <c:idx val="2"/>
            <c:spPr>
              <a:solidFill>
                <a:srgbClr val="00B050"/>
              </a:solidFill>
            </c:spPr>
          </c:dPt>
          <c:dLbls>
            <c:dLbl>
              <c:idx val="0"/>
              <c:spPr/>
              <c:txPr>
                <a:bodyPr/>
                <a:lstStyle/>
                <a:p>
                  <a:pPr>
                    <a:defRPr lang="en-IN" sz="1800" b="1">
                      <a:solidFill>
                        <a:schemeClr val="bg1"/>
                      </a:solidFill>
                    </a:defRPr>
                  </a:pPr>
                  <a:endParaRPr lang="en-US"/>
                </a:p>
              </c:txPr>
            </c:dLbl>
            <c:txPr>
              <a:bodyPr/>
              <a:lstStyle/>
              <a:p>
                <a:pPr>
                  <a:defRPr lang="en-IN" sz="1800" b="1"/>
                </a:pPr>
                <a:endParaRPr lang="en-US"/>
              </a:p>
            </c:txPr>
            <c:dLblPos val="inEnd"/>
            <c:showPercent val="1"/>
            <c:showLeaderLines val="1"/>
          </c:dLbls>
          <c:cat>
            <c:strRef>
              <c:f>Sheet1!$B$3:$B$5</c:f>
              <c:strCache>
                <c:ptCount val="3"/>
                <c:pt idx="0">
                  <c:v>ANM</c:v>
                </c:pt>
                <c:pt idx="1">
                  <c:v>GNM</c:v>
                </c:pt>
                <c:pt idx="2">
                  <c:v>B.SC</c:v>
                </c:pt>
              </c:strCache>
            </c:strRef>
          </c:cat>
          <c:val>
            <c:numRef>
              <c:f>Sheet1!$C$3:$C$5</c:f>
              <c:numCache>
                <c:formatCode>General</c:formatCode>
                <c:ptCount val="3"/>
                <c:pt idx="0">
                  <c:v>8</c:v>
                </c:pt>
                <c:pt idx="1">
                  <c:v>76</c:v>
                </c:pt>
                <c:pt idx="2">
                  <c:v>20</c:v>
                </c:pt>
              </c:numCache>
            </c:numRef>
          </c:val>
        </c:ser>
        <c:ser>
          <c:idx val="1"/>
          <c:order val="1"/>
          <c:tx>
            <c:strRef>
              <c:f>Sheet1!$D$1:$D$2</c:f>
              <c:strCache>
                <c:ptCount val="1"/>
                <c:pt idx="0">
                  <c:v>qualification Percent</c:v>
                </c:pt>
              </c:strCache>
            </c:strRef>
          </c:tx>
          <c:dLbls>
            <c:txPr>
              <a:bodyPr/>
              <a:lstStyle/>
              <a:p>
                <a:pPr>
                  <a:defRPr lang="en-IN"/>
                </a:pPr>
                <a:endParaRPr lang="en-US"/>
              </a:p>
            </c:txPr>
            <c:dLblPos val="inEnd"/>
            <c:showPercent val="1"/>
            <c:showLeaderLines val="1"/>
          </c:dLbls>
          <c:cat>
            <c:strRef>
              <c:f>Sheet1!$B$3:$B$5</c:f>
              <c:strCache>
                <c:ptCount val="3"/>
                <c:pt idx="0">
                  <c:v>ANM</c:v>
                </c:pt>
                <c:pt idx="1">
                  <c:v>GNM</c:v>
                </c:pt>
                <c:pt idx="2">
                  <c:v>B.SC</c:v>
                </c:pt>
              </c:strCache>
            </c:strRef>
          </c:cat>
          <c:val>
            <c:numRef>
              <c:f>Sheet1!$D$3:$D$5</c:f>
              <c:numCache>
                <c:formatCode>General</c:formatCode>
                <c:ptCount val="3"/>
                <c:pt idx="0">
                  <c:v>7.6923076923076925</c:v>
                </c:pt>
                <c:pt idx="1">
                  <c:v>73.07692307692308</c:v>
                </c:pt>
                <c:pt idx="2">
                  <c:v>19.230769230768793</c:v>
                </c:pt>
              </c:numCache>
            </c:numRef>
          </c:val>
        </c:ser>
        <c:dLbls>
          <c:showPercent val="1"/>
        </c:dLbls>
      </c:pie3DChart>
      <c:spPr>
        <a:solidFill>
          <a:schemeClr val="tx1">
            <a:lumMod val="95000"/>
            <a:lumOff val="5000"/>
          </a:schemeClr>
        </a:solidFill>
      </c:spPr>
    </c:plotArea>
    <c:legend>
      <c:legendPos val="r"/>
      <c:layout>
        <c:manualLayout>
          <c:xMode val="edge"/>
          <c:yMode val="edge"/>
          <c:x val="0.79817080557238063"/>
          <c:y val="0.34034082022933365"/>
          <c:w val="0.18516252776095288"/>
          <c:h val="0.35693648913355336"/>
        </c:manualLayout>
      </c:layout>
      <c:txPr>
        <a:bodyPr/>
        <a:lstStyle/>
        <a:p>
          <a:pPr algn="just">
            <a:defRPr lang="en-IN"/>
          </a:pPr>
          <a:endParaRPr lang="en-US"/>
        </a:p>
      </c:txPr>
    </c:legend>
    <c:plotVisOnly val="1"/>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solidFill>
                  <a:schemeClr val="dk1"/>
                </a:solidFill>
                <a:latin typeface="+mn-lt"/>
                <a:ea typeface="+mn-ea"/>
                <a:cs typeface="+mn-cs"/>
              </a:defRPr>
            </a:pPr>
            <a:r>
              <a:rPr lang="en-US">
                <a:solidFill>
                  <a:schemeClr val="dk1"/>
                </a:solidFill>
                <a:latin typeface="+mn-lt"/>
                <a:ea typeface="+mn-ea"/>
                <a:cs typeface="+mn-cs"/>
              </a:rPr>
              <a:t>experience</a:t>
            </a:r>
          </a:p>
        </c:rich>
      </c:tx>
      <c:spPr>
        <a:solidFill>
          <a:schemeClr val="lt1"/>
        </a:solidFill>
        <a:ln w="25400" cap="flat" cmpd="sng" algn="ctr">
          <a:solidFill>
            <a:schemeClr val="dk1"/>
          </a:solidFill>
          <a:prstDash val="solid"/>
        </a:ln>
        <a:effectLst/>
      </c:spPr>
    </c:title>
    <c:view3D>
      <c:rAngAx val="1"/>
    </c:view3D>
    <c:plotArea>
      <c:layout>
        <c:manualLayout>
          <c:layoutTarget val="inner"/>
          <c:xMode val="edge"/>
          <c:yMode val="edge"/>
          <c:x val="0.11383401868565289"/>
          <c:y val="0.19779693428293618"/>
          <c:w val="0.83459469917135121"/>
          <c:h val="0.43438305274138594"/>
        </c:manualLayout>
      </c:layout>
      <c:bar3DChart>
        <c:barDir val="col"/>
        <c:grouping val="stacked"/>
        <c:ser>
          <c:idx val="0"/>
          <c:order val="0"/>
          <c:tx>
            <c:strRef>
              <c:f>Sheet1!$I$3</c:f>
              <c:strCache>
                <c:ptCount val="1"/>
                <c:pt idx="0">
                  <c:v>percentage</c:v>
                </c:pt>
              </c:strCache>
            </c:strRef>
          </c:tx>
          <c:spPr>
            <a:blipFill>
              <a:blip xmlns:r="http://schemas.openxmlformats.org/officeDocument/2006/relationships" r:embed="rId1"/>
              <a:tile tx="0" ty="0" sx="100000" sy="100000" flip="none" algn="tl"/>
            </a:blipFill>
          </c:spPr>
          <c:cat>
            <c:strRef>
              <c:f>Sheet1!$H$4:$H$6</c:f>
              <c:strCache>
                <c:ptCount val="3"/>
                <c:pt idx="0">
                  <c:v>Less than 5yrs.</c:v>
                </c:pt>
                <c:pt idx="1">
                  <c:v>5-10yrs</c:v>
                </c:pt>
                <c:pt idx="2">
                  <c:v>More than 10 yrs</c:v>
                </c:pt>
              </c:strCache>
            </c:strRef>
          </c:cat>
          <c:val>
            <c:numRef>
              <c:f>Sheet1!$I$4:$I$6</c:f>
              <c:numCache>
                <c:formatCode>General</c:formatCode>
                <c:ptCount val="3"/>
                <c:pt idx="0">
                  <c:v>73.069999999999993</c:v>
                </c:pt>
                <c:pt idx="1">
                  <c:v>23.08</c:v>
                </c:pt>
                <c:pt idx="2">
                  <c:v>3.8499999999999988</c:v>
                </c:pt>
              </c:numCache>
            </c:numRef>
          </c:val>
        </c:ser>
        <c:shape val="cylinder"/>
        <c:axId val="53883264"/>
        <c:axId val="53884800"/>
        <c:axId val="0"/>
      </c:bar3DChart>
      <c:catAx>
        <c:axId val="53883264"/>
        <c:scaling>
          <c:orientation val="minMax"/>
        </c:scaling>
        <c:axPos val="b"/>
        <c:tickLblPos val="nextTo"/>
        <c:txPr>
          <a:bodyPr/>
          <a:lstStyle/>
          <a:p>
            <a:pPr>
              <a:defRPr lang="en-IN" sz="1100" b="1"/>
            </a:pPr>
            <a:endParaRPr lang="en-US"/>
          </a:p>
        </c:txPr>
        <c:crossAx val="53884800"/>
        <c:crosses val="autoZero"/>
        <c:auto val="1"/>
        <c:lblAlgn val="ctr"/>
        <c:lblOffset val="100"/>
      </c:catAx>
      <c:valAx>
        <c:axId val="53884800"/>
        <c:scaling>
          <c:orientation val="minMax"/>
        </c:scaling>
        <c:axPos val="l"/>
        <c:majorGridlines/>
        <c:numFmt formatCode="General" sourceLinked="1"/>
        <c:tickLblPos val="nextTo"/>
        <c:txPr>
          <a:bodyPr/>
          <a:lstStyle/>
          <a:p>
            <a:pPr>
              <a:defRPr lang="en-IN" sz="1050" b="1"/>
            </a:pPr>
            <a:endParaRPr lang="en-US"/>
          </a:p>
        </c:txPr>
        <c:crossAx val="53883264"/>
        <c:crosses val="autoZero"/>
        <c:crossBetween val="between"/>
      </c:valAx>
      <c:spPr>
        <a:solidFill>
          <a:schemeClr val="accent3">
            <a:lumMod val="40000"/>
            <a:lumOff val="60000"/>
          </a:schemeClr>
        </a:solidFill>
      </c:spPr>
    </c:plotArea>
    <c:legend>
      <c:legendPos val="r"/>
      <c:layout>
        <c:manualLayout>
          <c:xMode val="edge"/>
          <c:yMode val="edge"/>
          <c:x val="0.34275875584422882"/>
          <c:y val="0.86887109162460363"/>
          <c:w val="0.47681132956121436"/>
          <c:h val="0.10853223896184865"/>
        </c:manualLayout>
      </c:layout>
      <c:spPr>
        <a:solidFill>
          <a:schemeClr val="lt1"/>
        </a:solidFill>
        <a:ln w="25400" cap="flat" cmpd="sng" algn="ctr">
          <a:solidFill>
            <a:schemeClr val="accent1"/>
          </a:solidFill>
          <a:prstDash val="solid"/>
        </a:ln>
        <a:effectLst/>
      </c:spPr>
      <c:txPr>
        <a:bodyPr/>
        <a:lstStyle/>
        <a:p>
          <a:pPr>
            <a:defRPr lang="en-IN" sz="1200" b="1">
              <a:solidFill>
                <a:schemeClr val="dk1"/>
              </a:solidFill>
              <a:latin typeface="+mn-lt"/>
              <a:ea typeface="+mn-ea"/>
              <a:cs typeface="+mn-cs"/>
            </a:defRPr>
          </a:pPr>
          <a:endParaRPr lang="en-US"/>
        </a:p>
      </c:txPr>
    </c:legend>
    <c:plotVisOnly val="1"/>
  </c:chart>
  <c:spPr>
    <a:blipFill>
      <a:blip xmlns:r="http://schemas.openxmlformats.org/officeDocument/2006/relationships" r:embed="rId2"/>
      <a:tile tx="0" ty="0" sx="100000" sy="100000" flip="none" algn="tl"/>
    </a:blipFill>
    <a:ln>
      <a:solidFill>
        <a:schemeClr val="tx1">
          <a:lumMod val="95000"/>
          <a:lumOff val="5000"/>
        </a:schemeClr>
      </a:solidFill>
    </a:ln>
  </c:spPr>
  <c:externalData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7"/>
  <c:chart>
    <c:autoTitleDeleted val="1"/>
    <c:view3D>
      <c:perspective val="30"/>
    </c:view3D>
    <c:plotArea>
      <c:layout>
        <c:manualLayout>
          <c:layoutTarget val="inner"/>
          <c:xMode val="edge"/>
          <c:yMode val="edge"/>
          <c:x val="8.4488407699037621E-2"/>
          <c:y val="0.13263143243458203"/>
          <c:w val="0.75681627296588738"/>
          <c:h val="0.72857631432434578"/>
        </c:manualLayout>
      </c:layout>
      <c:bar3DChart>
        <c:barDir val="col"/>
        <c:grouping val="standard"/>
        <c:ser>
          <c:idx val="1"/>
          <c:order val="0"/>
          <c:tx>
            <c:strRef>
              <c:f>Sheet1!$D$39</c:f>
              <c:strCache>
                <c:ptCount val="1"/>
                <c:pt idx="0">
                  <c:v>Percent</c:v>
                </c:pt>
              </c:strCache>
            </c:strRef>
          </c:tx>
          <c:spPr>
            <a:solidFill>
              <a:schemeClr val="accent3">
                <a:lumMod val="50000"/>
              </a:schemeClr>
            </a:solidFill>
          </c:spPr>
          <c:cat>
            <c:strRef>
              <c:f>Sheet1!$B$40:$B$42</c:f>
              <c:strCache>
                <c:ptCount val="3"/>
                <c:pt idx="0">
                  <c:v>not a reason</c:v>
                </c:pt>
                <c:pt idx="1">
                  <c:v>minor</c:v>
                </c:pt>
                <c:pt idx="2">
                  <c:v>major</c:v>
                </c:pt>
              </c:strCache>
            </c:strRef>
          </c:cat>
          <c:val>
            <c:numRef>
              <c:f>Sheet1!$D$40:$D$42</c:f>
              <c:numCache>
                <c:formatCode>General</c:formatCode>
                <c:ptCount val="3"/>
                <c:pt idx="0">
                  <c:v>30.76923076923077</c:v>
                </c:pt>
                <c:pt idx="1">
                  <c:v>31.730769230768821</c:v>
                </c:pt>
                <c:pt idx="2">
                  <c:v>36.53846153846154</c:v>
                </c:pt>
              </c:numCache>
            </c:numRef>
          </c:val>
        </c:ser>
        <c:shape val="cone"/>
        <c:axId val="53901952"/>
        <c:axId val="53940608"/>
        <c:axId val="53222464"/>
      </c:bar3DChart>
      <c:catAx>
        <c:axId val="53901952"/>
        <c:scaling>
          <c:orientation val="minMax"/>
        </c:scaling>
        <c:axPos val="b"/>
        <c:tickLblPos val="nextTo"/>
        <c:txPr>
          <a:bodyPr/>
          <a:lstStyle/>
          <a:p>
            <a:pPr>
              <a:defRPr lang="en-IN"/>
            </a:pPr>
            <a:endParaRPr lang="en-US"/>
          </a:p>
        </c:txPr>
        <c:crossAx val="53940608"/>
        <c:crosses val="autoZero"/>
        <c:auto val="1"/>
        <c:lblAlgn val="ctr"/>
        <c:lblOffset val="100"/>
      </c:catAx>
      <c:valAx>
        <c:axId val="53940608"/>
        <c:scaling>
          <c:orientation val="minMax"/>
        </c:scaling>
        <c:axPos val="l"/>
        <c:majorGridlines/>
        <c:numFmt formatCode="General" sourceLinked="1"/>
        <c:tickLblPos val="nextTo"/>
        <c:txPr>
          <a:bodyPr/>
          <a:lstStyle/>
          <a:p>
            <a:pPr>
              <a:defRPr lang="en-IN"/>
            </a:pPr>
            <a:endParaRPr lang="en-US"/>
          </a:p>
        </c:txPr>
        <c:crossAx val="53901952"/>
        <c:crosses val="autoZero"/>
        <c:crossBetween val="between"/>
      </c:valAx>
      <c:serAx>
        <c:axId val="53222464"/>
        <c:scaling>
          <c:orientation val="minMax"/>
        </c:scaling>
        <c:axPos val="b"/>
        <c:tickLblPos val="nextTo"/>
        <c:txPr>
          <a:bodyPr/>
          <a:lstStyle/>
          <a:p>
            <a:pPr>
              <a:defRPr lang="en-IN"/>
            </a:pPr>
            <a:endParaRPr lang="en-US"/>
          </a:p>
        </c:txPr>
        <c:crossAx val="53940608"/>
        <c:crosses val="autoZero"/>
      </c:serAx>
    </c:plotArea>
    <c:legend>
      <c:legendPos val="r"/>
      <c:layout>
        <c:manualLayout>
          <c:xMode val="edge"/>
          <c:yMode val="edge"/>
          <c:x val="0.7543903012123484"/>
          <c:y val="0.1287683353962053"/>
          <c:w val="0.2233875765529309"/>
          <c:h val="8.3717191601050026E-2"/>
        </c:manualLayout>
      </c:layout>
      <c:txPr>
        <a:bodyPr/>
        <a:lstStyle/>
        <a:p>
          <a:pPr>
            <a:defRPr lang="en-IN" sz="1400"/>
          </a:pPr>
          <a:endParaRPr lang="en-US"/>
        </a:p>
      </c:txPr>
    </c:legend>
    <c:plotVisOnly val="1"/>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30"/>
  <c:chart>
    <c:title>
      <c:tx>
        <c:rich>
          <a:bodyPr/>
          <a:lstStyle/>
          <a:p>
            <a:pPr>
              <a:defRPr lang="en-IN"/>
            </a:pPr>
            <a:r>
              <a:rPr lang="en-US"/>
              <a:t>Lucrative/better job opportunity</a:t>
            </a:r>
          </a:p>
        </c:rich>
      </c:tx>
    </c:title>
    <c:plotArea>
      <c:layout>
        <c:manualLayout>
          <c:layoutTarget val="inner"/>
          <c:xMode val="edge"/>
          <c:yMode val="edge"/>
          <c:x val="0.25838497199344568"/>
          <c:y val="0.25478288148015782"/>
          <c:w val="0.56612769557651565"/>
          <c:h val="0.60039048478623958"/>
        </c:manualLayout>
      </c:layout>
      <c:barChart>
        <c:barDir val="col"/>
        <c:grouping val="clustered"/>
        <c:ser>
          <c:idx val="1"/>
          <c:order val="0"/>
          <c:tx>
            <c:strRef>
              <c:f>Sheet1!$E$30</c:f>
              <c:strCache>
                <c:ptCount val="1"/>
                <c:pt idx="0">
                  <c:v>Percent</c:v>
                </c:pt>
              </c:strCache>
            </c:strRef>
          </c:tx>
          <c:spPr>
            <a:solidFill>
              <a:schemeClr val="tx2">
                <a:lumMod val="75000"/>
              </a:schemeClr>
            </a:solidFill>
          </c:spPr>
          <c:cat>
            <c:strRef>
              <c:f>Sheet1!$C$31:$C$33</c:f>
              <c:strCache>
                <c:ptCount val="3"/>
                <c:pt idx="0">
                  <c:v>not a reason</c:v>
                </c:pt>
                <c:pt idx="1">
                  <c:v>minor</c:v>
                </c:pt>
                <c:pt idx="2">
                  <c:v>major</c:v>
                </c:pt>
              </c:strCache>
            </c:strRef>
          </c:cat>
          <c:val>
            <c:numRef>
              <c:f>Sheet1!$E$31:$E$33</c:f>
              <c:numCache>
                <c:formatCode>General</c:formatCode>
                <c:ptCount val="3"/>
                <c:pt idx="0">
                  <c:v>31.730769230768821</c:v>
                </c:pt>
                <c:pt idx="1">
                  <c:v>37.5</c:v>
                </c:pt>
                <c:pt idx="2">
                  <c:v>30.76923076923077</c:v>
                </c:pt>
              </c:numCache>
            </c:numRef>
          </c:val>
        </c:ser>
        <c:axId val="53981952"/>
        <c:axId val="53983488"/>
      </c:barChart>
      <c:catAx>
        <c:axId val="53981952"/>
        <c:scaling>
          <c:orientation val="minMax"/>
        </c:scaling>
        <c:axPos val="b"/>
        <c:majorTickMark val="none"/>
        <c:tickLblPos val="nextTo"/>
        <c:txPr>
          <a:bodyPr/>
          <a:lstStyle/>
          <a:p>
            <a:pPr>
              <a:defRPr lang="en-IN"/>
            </a:pPr>
            <a:endParaRPr lang="en-US"/>
          </a:p>
        </c:txPr>
        <c:crossAx val="53983488"/>
        <c:crosses val="autoZero"/>
        <c:auto val="1"/>
        <c:lblAlgn val="ctr"/>
        <c:lblOffset val="100"/>
      </c:catAx>
      <c:valAx>
        <c:axId val="53983488"/>
        <c:scaling>
          <c:orientation val="minMax"/>
        </c:scaling>
        <c:axPos val="l"/>
        <c:majorGridlines/>
        <c:numFmt formatCode="General" sourceLinked="1"/>
        <c:majorTickMark val="none"/>
        <c:tickLblPos val="nextTo"/>
        <c:txPr>
          <a:bodyPr/>
          <a:lstStyle/>
          <a:p>
            <a:pPr>
              <a:defRPr lang="en-IN"/>
            </a:pPr>
            <a:endParaRPr lang="en-US"/>
          </a:p>
        </c:txPr>
        <c:crossAx val="53981952"/>
        <c:crosses val="autoZero"/>
        <c:crossBetween val="between"/>
      </c:valA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plotArea>
    <c:legend>
      <c:legendPos val="r"/>
      <c:txPr>
        <a:bodyPr/>
        <a:lstStyle/>
        <a:p>
          <a:pPr>
            <a:defRPr lang="en-IN"/>
          </a:pPr>
          <a:endParaRPr lang="en-US"/>
        </a:p>
      </c:txPr>
    </c:legend>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IN"/>
              <a:t>Relationship between peer group </a:t>
            </a:r>
          </a:p>
        </c:rich>
      </c:tx>
    </c:title>
    <c:view3D>
      <c:rotX val="30"/>
      <c:perspective val="30"/>
    </c:view3D>
    <c:plotArea>
      <c:layout>
        <c:manualLayout>
          <c:layoutTarget val="inner"/>
          <c:xMode val="edge"/>
          <c:yMode val="edge"/>
          <c:x val="7.2924510445341525E-2"/>
          <c:y val="0.16842353039203448"/>
          <c:w val="0.70086567027531965"/>
          <c:h val="0.71041236158945242"/>
        </c:manualLayout>
      </c:layout>
      <c:pie3DChart>
        <c:varyColors val="1"/>
        <c:ser>
          <c:idx val="0"/>
          <c:order val="0"/>
          <c:tx>
            <c:strRef>
              <c:f>Sheet1!$C$50</c:f>
              <c:strCache>
                <c:ptCount val="1"/>
                <c:pt idx="0">
                  <c:v>Frequency</c:v>
                </c:pt>
              </c:strCache>
            </c:strRef>
          </c:tx>
          <c:dLbls>
            <c:txPr>
              <a:bodyPr/>
              <a:lstStyle/>
              <a:p>
                <a:pPr>
                  <a:defRPr sz="3600"/>
                </a:pPr>
                <a:endParaRPr lang="en-US"/>
              </a:p>
            </c:txPr>
            <c:dLblPos val="inEnd"/>
            <c:showPercent val="1"/>
          </c:dLbls>
          <c:cat>
            <c:strRef>
              <c:f>Sheet1!$B$51:$B$53</c:f>
              <c:strCache>
                <c:ptCount val="3"/>
                <c:pt idx="0">
                  <c:v>not a reason</c:v>
                </c:pt>
                <c:pt idx="1">
                  <c:v>minor</c:v>
                </c:pt>
                <c:pt idx="2">
                  <c:v>major</c:v>
                </c:pt>
              </c:strCache>
            </c:strRef>
          </c:cat>
          <c:val>
            <c:numRef>
              <c:f>Sheet1!$C$51:$C$53</c:f>
              <c:numCache>
                <c:formatCode>General</c:formatCode>
                <c:ptCount val="3"/>
                <c:pt idx="0">
                  <c:v>50</c:v>
                </c:pt>
                <c:pt idx="1">
                  <c:v>28</c:v>
                </c:pt>
                <c:pt idx="2">
                  <c:v>26</c:v>
                </c:pt>
              </c:numCache>
            </c:numRef>
          </c:val>
        </c:ser>
        <c:ser>
          <c:idx val="1"/>
          <c:order val="1"/>
          <c:tx>
            <c:strRef>
              <c:f>Sheet1!$D$50</c:f>
              <c:strCache>
                <c:ptCount val="1"/>
                <c:pt idx="0">
                  <c:v>Percent</c:v>
                </c:pt>
              </c:strCache>
            </c:strRef>
          </c:tx>
          <c:cat>
            <c:strRef>
              <c:f>Sheet1!$B$51:$B$53</c:f>
              <c:strCache>
                <c:ptCount val="3"/>
                <c:pt idx="0">
                  <c:v>not a reason</c:v>
                </c:pt>
                <c:pt idx="1">
                  <c:v>minor</c:v>
                </c:pt>
                <c:pt idx="2">
                  <c:v>major</c:v>
                </c:pt>
              </c:strCache>
            </c:strRef>
          </c:cat>
          <c:val>
            <c:numRef>
              <c:f>Sheet1!$D$51:$D$53</c:f>
              <c:numCache>
                <c:formatCode>General</c:formatCode>
                <c:ptCount val="3"/>
                <c:pt idx="0">
                  <c:v>48.07692307692308</c:v>
                </c:pt>
                <c:pt idx="1">
                  <c:v>26.923076923076923</c:v>
                </c:pt>
                <c:pt idx="2">
                  <c:v>25</c:v>
                </c:pt>
              </c:numCache>
            </c:numRef>
          </c:val>
        </c:ser>
        <c:dLbls>
          <c:showPercent val="1"/>
        </c:dLbls>
      </c:pie3DChart>
    </c:plotArea>
    <c:legend>
      <c:legendPos val="r"/>
      <c:layout>
        <c:manualLayout>
          <c:xMode val="edge"/>
          <c:yMode val="edge"/>
          <c:x val="0.76651192562966253"/>
          <c:y val="0.32900304128650582"/>
          <c:w val="0.22237704041114773"/>
          <c:h val="0.28372682581344044"/>
        </c:manualLayout>
      </c:layout>
    </c:legend>
    <c:plotVisOnly val="1"/>
  </c:chart>
  <c:txPr>
    <a:bodyPr/>
    <a:lstStyle/>
    <a:p>
      <a:pPr>
        <a:defRPr sz="1800"/>
      </a:pPr>
      <a:endParaRPr lang="en-US"/>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53FA7-6383-4D1B-9DB3-2290AB3ECCE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6FC27E1-38B1-45F0-8ABC-C296548CAD33}">
      <dgm:prSet phldrT="[Text]" phldr="1"/>
      <dgm:spPr/>
      <dgm:t>
        <a:bodyPr/>
        <a:lstStyle/>
        <a:p>
          <a:endParaRPr lang="en-US" dirty="0"/>
        </a:p>
      </dgm:t>
    </dgm:pt>
    <dgm:pt modelId="{BD76CC7A-2B34-4E8D-A69B-0E028A57D1AE}" type="parTrans" cxnId="{F4C2CA86-AA0D-4824-B7E1-7CC0BA4DA5A8}">
      <dgm:prSet/>
      <dgm:spPr/>
      <dgm:t>
        <a:bodyPr/>
        <a:lstStyle/>
        <a:p>
          <a:endParaRPr lang="en-US"/>
        </a:p>
      </dgm:t>
    </dgm:pt>
    <dgm:pt modelId="{AC332D8D-EDBF-4D3E-B510-87CBF2D06C7D}" type="sibTrans" cxnId="{F4C2CA86-AA0D-4824-B7E1-7CC0BA4DA5A8}">
      <dgm:prSet/>
      <dgm:spPr/>
      <dgm:t>
        <a:bodyPr/>
        <a:lstStyle/>
        <a:p>
          <a:endParaRPr lang="en-US"/>
        </a:p>
      </dgm:t>
    </dgm:pt>
    <dgm:pt modelId="{BD51451A-A6FA-4508-856F-E69274C06EB4}">
      <dgm:prSet phldrT="[Text]" phldr="1"/>
      <dgm:spPr/>
      <dgm:t>
        <a:bodyPr/>
        <a:lstStyle/>
        <a:p>
          <a:endParaRPr lang="en-US" dirty="0"/>
        </a:p>
      </dgm:t>
    </dgm:pt>
    <dgm:pt modelId="{F8B0AEC4-6498-44B3-8937-7F5960F78E85}" type="parTrans" cxnId="{29059AA0-0977-4DEA-B51D-434B110AAD52}">
      <dgm:prSet/>
      <dgm:spPr/>
      <dgm:t>
        <a:bodyPr/>
        <a:lstStyle/>
        <a:p>
          <a:endParaRPr lang="en-US"/>
        </a:p>
      </dgm:t>
    </dgm:pt>
    <dgm:pt modelId="{146532B9-119B-41DC-A807-5D3C775FA61B}" type="sibTrans" cxnId="{29059AA0-0977-4DEA-B51D-434B110AAD52}">
      <dgm:prSet/>
      <dgm:spPr/>
      <dgm:t>
        <a:bodyPr/>
        <a:lstStyle/>
        <a:p>
          <a:endParaRPr lang="en-US"/>
        </a:p>
      </dgm:t>
    </dgm:pt>
    <dgm:pt modelId="{D7CE98D1-FCFD-4243-BED4-D7DC09BF927E}">
      <dgm:prSet phldrT="[Text]" custT="1"/>
      <dgm:spPr/>
      <dgm:t>
        <a:bodyPr/>
        <a:lstStyle/>
        <a:p>
          <a:r>
            <a:rPr lang="en-US" sz="1800" dirty="0" smtClean="0">
              <a:latin typeface="Times New Roman" pitchFamily="18" charset="0"/>
              <a:cs typeface="Times New Roman" pitchFamily="18" charset="0"/>
            </a:rPr>
            <a:t>Mr. Sunil Sharma, Executive Vice Chairman of the Jaypee Group  </a:t>
          </a:r>
          <a:endParaRPr lang="en-US" sz="1800" dirty="0"/>
        </a:p>
      </dgm:t>
    </dgm:pt>
    <dgm:pt modelId="{A38AE225-8D40-4CBB-A8C5-270373974496}" type="parTrans" cxnId="{7477F38C-1D1D-4AAF-8B5D-3F2F79B7F691}">
      <dgm:prSet/>
      <dgm:spPr/>
      <dgm:t>
        <a:bodyPr/>
        <a:lstStyle/>
        <a:p>
          <a:endParaRPr lang="en-US"/>
        </a:p>
      </dgm:t>
    </dgm:pt>
    <dgm:pt modelId="{CCA58363-67BA-460D-B378-C6A9A9214C8C}" type="sibTrans" cxnId="{7477F38C-1D1D-4AAF-8B5D-3F2F79B7F691}">
      <dgm:prSet/>
      <dgm:spPr/>
      <dgm:t>
        <a:bodyPr/>
        <a:lstStyle/>
        <a:p>
          <a:endParaRPr lang="en-US"/>
        </a:p>
      </dgm:t>
    </dgm:pt>
    <dgm:pt modelId="{4A22AF1D-89C7-48A8-8701-D01B27286514}">
      <dgm:prSet/>
      <dgm:spPr/>
      <dgm:t>
        <a:bodyPr/>
        <a:lstStyle/>
        <a:p>
          <a:endParaRPr lang="en-US" dirty="0"/>
        </a:p>
      </dgm:t>
    </dgm:pt>
    <dgm:pt modelId="{B36D2837-FAF8-4BA0-87CA-AC3AD2B82173}" type="parTrans" cxnId="{2FABC455-0CDF-4C95-86D7-4BD2E290866F}">
      <dgm:prSet/>
      <dgm:spPr/>
      <dgm:t>
        <a:bodyPr/>
        <a:lstStyle/>
        <a:p>
          <a:endParaRPr lang="en-US"/>
        </a:p>
      </dgm:t>
    </dgm:pt>
    <dgm:pt modelId="{900F49A1-8478-46D4-B0AA-BED9C53AF6AE}" type="sibTrans" cxnId="{2FABC455-0CDF-4C95-86D7-4BD2E290866F}">
      <dgm:prSet/>
      <dgm:spPr/>
      <dgm:t>
        <a:bodyPr/>
        <a:lstStyle/>
        <a:p>
          <a:endParaRPr lang="en-US"/>
        </a:p>
      </dgm:t>
    </dgm:pt>
    <dgm:pt modelId="{24A0207A-43E9-4612-AB81-C8D46974C9AD}">
      <dgm:prSet phldrT="[Text]"/>
      <dgm:spPr/>
      <dgm:t>
        <a:bodyPr/>
        <a:lstStyle/>
        <a:p>
          <a:endParaRPr lang="en-US" sz="1400" dirty="0"/>
        </a:p>
      </dgm:t>
    </dgm:pt>
    <dgm:pt modelId="{04B4ABE8-E83B-4315-A175-0404D37AE566}" type="parTrans" cxnId="{89583B8D-A7D7-4B15-8D0A-BE8AB7445146}">
      <dgm:prSet/>
      <dgm:spPr/>
      <dgm:t>
        <a:bodyPr/>
        <a:lstStyle/>
        <a:p>
          <a:endParaRPr lang="en-US"/>
        </a:p>
      </dgm:t>
    </dgm:pt>
    <dgm:pt modelId="{FF9766EB-6404-4E86-AB19-F707D2129BF9}" type="sibTrans" cxnId="{89583B8D-A7D7-4B15-8D0A-BE8AB7445146}">
      <dgm:prSet/>
      <dgm:spPr/>
      <dgm:t>
        <a:bodyPr/>
        <a:lstStyle/>
        <a:p>
          <a:endParaRPr lang="en-US"/>
        </a:p>
      </dgm:t>
    </dgm:pt>
    <dgm:pt modelId="{C827B545-789A-438B-AEE9-26F55BC05CD8}">
      <dgm:prSet phldrT="[Text]"/>
      <dgm:spPr/>
      <dgm:t>
        <a:bodyPr/>
        <a:lstStyle/>
        <a:p>
          <a:endParaRPr lang="en-US" sz="1400" dirty="0"/>
        </a:p>
      </dgm:t>
    </dgm:pt>
    <dgm:pt modelId="{D986A374-1CD0-4C55-8226-8EF522A54838}" type="parTrans" cxnId="{E1010902-3796-478D-ABD8-24B7C4DC982C}">
      <dgm:prSet/>
      <dgm:spPr/>
      <dgm:t>
        <a:bodyPr/>
        <a:lstStyle/>
        <a:p>
          <a:endParaRPr lang="en-US"/>
        </a:p>
      </dgm:t>
    </dgm:pt>
    <dgm:pt modelId="{8FBBE306-5D1C-4FE9-ADC1-453ED1E7F7DA}" type="sibTrans" cxnId="{E1010902-3796-478D-ABD8-24B7C4DC982C}">
      <dgm:prSet/>
      <dgm:spPr/>
      <dgm:t>
        <a:bodyPr/>
        <a:lstStyle/>
        <a:p>
          <a:endParaRPr lang="en-US"/>
        </a:p>
      </dgm:t>
    </dgm:pt>
    <dgm:pt modelId="{881861F8-AE3E-45EE-8224-1B672B13AC6D}">
      <dgm:prSet phldrT="[Text]"/>
      <dgm:spPr/>
      <dgm:t>
        <a:bodyPr/>
        <a:lstStyle/>
        <a:p>
          <a:endParaRPr lang="en-US" sz="1400" dirty="0"/>
        </a:p>
      </dgm:t>
    </dgm:pt>
    <dgm:pt modelId="{B5F65B5F-F924-4EAA-8C04-3988AFF8EBD8}" type="parTrans" cxnId="{D837268F-1498-40FD-9086-4E3AE647D0EE}">
      <dgm:prSet/>
      <dgm:spPr/>
      <dgm:t>
        <a:bodyPr/>
        <a:lstStyle/>
        <a:p>
          <a:endParaRPr lang="en-US"/>
        </a:p>
      </dgm:t>
    </dgm:pt>
    <dgm:pt modelId="{86CD1DE4-03CA-4C13-8A0A-7A7C3DB65471}" type="sibTrans" cxnId="{D837268F-1498-40FD-9086-4E3AE647D0EE}">
      <dgm:prSet/>
      <dgm:spPr/>
      <dgm:t>
        <a:bodyPr/>
        <a:lstStyle/>
        <a:p>
          <a:endParaRPr lang="en-US"/>
        </a:p>
      </dgm:t>
    </dgm:pt>
    <dgm:pt modelId="{1792C669-2C50-4A1B-B8BC-A3BCA256EAD9}">
      <dgm:prSet/>
      <dgm:spPr/>
      <dgm:t>
        <a:bodyPr/>
        <a:lstStyle/>
        <a:p>
          <a:endParaRPr lang="en-US" sz="1400" dirty="0"/>
        </a:p>
      </dgm:t>
    </dgm:pt>
    <dgm:pt modelId="{F7403F33-1EBE-46A1-8BC1-663FB0641987}" type="parTrans" cxnId="{5C69B2AC-7A6F-4833-B0F5-CD5752B11887}">
      <dgm:prSet/>
      <dgm:spPr/>
      <dgm:t>
        <a:bodyPr/>
        <a:lstStyle/>
        <a:p>
          <a:endParaRPr lang="en-US"/>
        </a:p>
      </dgm:t>
    </dgm:pt>
    <dgm:pt modelId="{F535ABD0-F2EE-4BBE-B1A1-2D8C0B7EC5C8}" type="sibTrans" cxnId="{5C69B2AC-7A6F-4833-B0F5-CD5752B11887}">
      <dgm:prSet/>
      <dgm:spPr/>
      <dgm:t>
        <a:bodyPr/>
        <a:lstStyle/>
        <a:p>
          <a:endParaRPr lang="en-US"/>
        </a:p>
      </dgm:t>
    </dgm:pt>
    <dgm:pt modelId="{93B879A7-B361-4356-B511-000D94E4752F}">
      <dgm:prSet/>
      <dgm:spPr/>
      <dgm:t>
        <a:bodyPr/>
        <a:lstStyle/>
        <a:p>
          <a:endParaRPr lang="en-US" sz="1400" dirty="0"/>
        </a:p>
      </dgm:t>
    </dgm:pt>
    <dgm:pt modelId="{43F97133-8F69-45EE-8A23-33F99ED015E5}" type="parTrans" cxnId="{FCC4025E-0785-4738-8857-7F6C71EEA3B3}">
      <dgm:prSet/>
      <dgm:spPr/>
      <dgm:t>
        <a:bodyPr/>
        <a:lstStyle/>
        <a:p>
          <a:endParaRPr lang="en-US"/>
        </a:p>
      </dgm:t>
    </dgm:pt>
    <dgm:pt modelId="{3101F25D-0C11-4CA9-82BD-B3519BDB50C3}" type="sibTrans" cxnId="{FCC4025E-0785-4738-8857-7F6C71EEA3B3}">
      <dgm:prSet/>
      <dgm:spPr/>
      <dgm:t>
        <a:bodyPr/>
        <a:lstStyle/>
        <a:p>
          <a:endParaRPr lang="en-US"/>
        </a:p>
      </dgm:t>
    </dgm:pt>
    <dgm:pt modelId="{2B7C9C1C-1D0B-4C17-93D4-6B46E779371F}">
      <dgm:prSet/>
      <dgm:spPr/>
      <dgm:t>
        <a:bodyPr/>
        <a:lstStyle/>
        <a:p>
          <a:endParaRPr lang="en-US" sz="1400" dirty="0"/>
        </a:p>
      </dgm:t>
    </dgm:pt>
    <dgm:pt modelId="{10ABEA4C-CF99-4843-A015-34CA1267C125}" type="parTrans" cxnId="{097B1DE5-BA5D-4252-8DEE-112A44879F97}">
      <dgm:prSet/>
      <dgm:spPr/>
      <dgm:t>
        <a:bodyPr/>
        <a:lstStyle/>
        <a:p>
          <a:endParaRPr lang="en-US"/>
        </a:p>
      </dgm:t>
    </dgm:pt>
    <dgm:pt modelId="{3D64B72C-A598-4C6E-B13E-6D88BEE6CC42}" type="sibTrans" cxnId="{097B1DE5-BA5D-4252-8DEE-112A44879F97}">
      <dgm:prSet/>
      <dgm:spPr/>
      <dgm:t>
        <a:bodyPr/>
        <a:lstStyle/>
        <a:p>
          <a:endParaRPr lang="en-US"/>
        </a:p>
      </dgm:t>
    </dgm:pt>
    <dgm:pt modelId="{6D08ABD8-B6EB-4579-B92D-C2EF5900F11D}">
      <dgm:prSet/>
      <dgm:spPr/>
      <dgm:t>
        <a:bodyPr/>
        <a:lstStyle/>
        <a:p>
          <a:endParaRPr lang="en-US" sz="1400" dirty="0"/>
        </a:p>
      </dgm:t>
    </dgm:pt>
    <dgm:pt modelId="{FE433416-794D-4E94-8962-0C1C3D2B3FB5}" type="parTrans" cxnId="{4E7A8C55-A1DE-4F06-924E-25C899680D63}">
      <dgm:prSet/>
      <dgm:spPr/>
      <dgm:t>
        <a:bodyPr/>
        <a:lstStyle/>
        <a:p>
          <a:endParaRPr lang="en-US"/>
        </a:p>
      </dgm:t>
    </dgm:pt>
    <dgm:pt modelId="{6489C533-4EF2-40AD-9B34-48EC44B3C87A}" type="sibTrans" cxnId="{4E7A8C55-A1DE-4F06-924E-25C899680D63}">
      <dgm:prSet/>
      <dgm:spPr/>
      <dgm:t>
        <a:bodyPr/>
        <a:lstStyle/>
        <a:p>
          <a:endParaRPr lang="en-US"/>
        </a:p>
      </dgm:t>
    </dgm:pt>
    <dgm:pt modelId="{98894E3A-7528-4BAE-9E99-288842BAB4AA}">
      <dgm:prSet custT="1"/>
      <dgm:spPr/>
      <dgm:t>
        <a:bodyPr/>
        <a:lstStyle/>
        <a:p>
          <a:r>
            <a:rPr lang="en-US" sz="1800" dirty="0" smtClean="0">
              <a:latin typeface="Times New Roman" pitchFamily="18" charset="0"/>
              <a:cs typeface="Times New Roman" pitchFamily="18" charset="0"/>
            </a:rPr>
            <a:t>Mrs. Rekha Dixit, Director of Jaypee Medical  Centre</a:t>
          </a:r>
          <a:endParaRPr lang="en-US" sz="1800" dirty="0">
            <a:latin typeface="Times New Roman" pitchFamily="18" charset="0"/>
            <a:cs typeface="Times New Roman" pitchFamily="18" charset="0"/>
          </a:endParaRPr>
        </a:p>
      </dgm:t>
    </dgm:pt>
    <dgm:pt modelId="{7588B549-1BD2-497E-9B6B-9347C4B8ABC5}" type="parTrans" cxnId="{DD90AEE6-FDEF-49D6-AE9A-488B2CA7D50F}">
      <dgm:prSet/>
      <dgm:spPr/>
      <dgm:t>
        <a:bodyPr/>
        <a:lstStyle/>
        <a:p>
          <a:endParaRPr lang="en-US"/>
        </a:p>
      </dgm:t>
    </dgm:pt>
    <dgm:pt modelId="{E5EC493E-EA39-46F6-8E5D-B276656DA326}" type="sibTrans" cxnId="{DD90AEE6-FDEF-49D6-AE9A-488B2CA7D50F}">
      <dgm:prSet/>
      <dgm:spPr/>
      <dgm:t>
        <a:bodyPr/>
        <a:lstStyle/>
        <a:p>
          <a:endParaRPr lang="en-US"/>
        </a:p>
      </dgm:t>
    </dgm:pt>
    <dgm:pt modelId="{E717ED54-8575-49B8-8945-429850991D48}">
      <dgm:prSet phldrT="[Text]"/>
      <dgm:spPr/>
      <dgm:t>
        <a:bodyPr/>
        <a:lstStyle/>
        <a:p>
          <a:endParaRPr lang="en-US" sz="1400" dirty="0"/>
        </a:p>
      </dgm:t>
    </dgm:pt>
    <dgm:pt modelId="{F63A9D6A-5944-4B35-9D7A-3762037A3C5F}" type="parTrans" cxnId="{F772C3D4-02B9-4137-8912-594FCCF8276F}">
      <dgm:prSet/>
      <dgm:spPr/>
      <dgm:t>
        <a:bodyPr/>
        <a:lstStyle/>
        <a:p>
          <a:endParaRPr lang="en-US"/>
        </a:p>
      </dgm:t>
    </dgm:pt>
    <dgm:pt modelId="{1CCFA4E7-F652-4A6C-8428-18CAAA5E8493}" type="sibTrans" cxnId="{F772C3D4-02B9-4137-8912-594FCCF8276F}">
      <dgm:prSet/>
      <dgm:spPr/>
      <dgm:t>
        <a:bodyPr/>
        <a:lstStyle/>
        <a:p>
          <a:endParaRPr lang="en-US"/>
        </a:p>
      </dgm:t>
    </dgm:pt>
    <dgm:pt modelId="{830672A4-8B28-4F96-AA7B-8C7E364D5413}">
      <dgm:prSet phldrT="[Text]"/>
      <dgm:spPr/>
      <dgm:t>
        <a:bodyPr/>
        <a:lstStyle/>
        <a:p>
          <a:endParaRPr lang="en-US" sz="1400" dirty="0"/>
        </a:p>
      </dgm:t>
    </dgm:pt>
    <dgm:pt modelId="{810A5CE2-8538-4818-93FA-6728CF64F30C}" type="parTrans" cxnId="{8D748A8E-4345-4A95-8771-97725DF172D9}">
      <dgm:prSet/>
      <dgm:spPr/>
      <dgm:t>
        <a:bodyPr/>
        <a:lstStyle/>
        <a:p>
          <a:endParaRPr lang="en-US"/>
        </a:p>
      </dgm:t>
    </dgm:pt>
    <dgm:pt modelId="{F10BD6C3-55BB-46DA-89BB-36A651BC994D}" type="sibTrans" cxnId="{8D748A8E-4345-4A95-8771-97725DF172D9}">
      <dgm:prSet/>
      <dgm:spPr/>
      <dgm:t>
        <a:bodyPr/>
        <a:lstStyle/>
        <a:p>
          <a:endParaRPr lang="en-US"/>
        </a:p>
      </dgm:t>
    </dgm:pt>
    <dgm:pt modelId="{B369438C-C60C-4D29-B81A-4CCB08C3D7ED}">
      <dgm:prSet phldrT="[Text]"/>
      <dgm:spPr/>
      <dgm:t>
        <a:bodyPr/>
        <a:lstStyle/>
        <a:p>
          <a:endParaRPr lang="en-US" sz="1400" dirty="0"/>
        </a:p>
      </dgm:t>
    </dgm:pt>
    <dgm:pt modelId="{549D4D21-C146-460D-8ACC-628441899E40}" type="parTrans" cxnId="{F68FA085-089D-4908-9074-154D86DB2650}">
      <dgm:prSet/>
      <dgm:spPr/>
      <dgm:t>
        <a:bodyPr/>
        <a:lstStyle/>
        <a:p>
          <a:endParaRPr lang="en-US"/>
        </a:p>
      </dgm:t>
    </dgm:pt>
    <dgm:pt modelId="{8962D67D-FADD-429D-8AC8-9EB4943FD9D4}" type="sibTrans" cxnId="{F68FA085-089D-4908-9074-154D86DB2650}">
      <dgm:prSet/>
      <dgm:spPr/>
      <dgm:t>
        <a:bodyPr/>
        <a:lstStyle/>
        <a:p>
          <a:endParaRPr lang="en-US"/>
        </a:p>
      </dgm:t>
    </dgm:pt>
    <dgm:pt modelId="{DA57B89B-6B85-49F3-B62B-595B97A0C9D3}">
      <dgm:prSet phldrT="[Text]"/>
      <dgm:spPr/>
      <dgm:t>
        <a:bodyPr/>
        <a:lstStyle/>
        <a:p>
          <a:endParaRPr lang="en-US" sz="1400" dirty="0"/>
        </a:p>
      </dgm:t>
    </dgm:pt>
    <dgm:pt modelId="{7B178F49-1EBC-472A-B49B-B997AFD32D27}" type="parTrans" cxnId="{4840E4EB-1442-4863-AED3-868308E90876}">
      <dgm:prSet/>
      <dgm:spPr/>
      <dgm:t>
        <a:bodyPr/>
        <a:lstStyle/>
        <a:p>
          <a:endParaRPr lang="en-US"/>
        </a:p>
      </dgm:t>
    </dgm:pt>
    <dgm:pt modelId="{54AFDD12-20AD-45F1-B9E7-83668DB87A39}" type="sibTrans" cxnId="{4840E4EB-1442-4863-AED3-868308E90876}">
      <dgm:prSet/>
      <dgm:spPr/>
      <dgm:t>
        <a:bodyPr/>
        <a:lstStyle/>
        <a:p>
          <a:endParaRPr lang="en-US"/>
        </a:p>
      </dgm:t>
    </dgm:pt>
    <dgm:pt modelId="{C5B1505D-4BE4-46DC-A5CD-1D7C4F7FA87E}">
      <dgm:prSet phldrT="[Text]"/>
      <dgm:spPr/>
      <dgm:t>
        <a:bodyPr/>
        <a:lstStyle/>
        <a:p>
          <a:endParaRPr lang="en-US" sz="1400" dirty="0"/>
        </a:p>
      </dgm:t>
    </dgm:pt>
    <dgm:pt modelId="{392054A5-6987-4727-AF4D-E6C260B7051D}" type="parTrans" cxnId="{1471FC81-C045-45B1-9859-EC5AE753B52C}">
      <dgm:prSet/>
      <dgm:spPr/>
      <dgm:t>
        <a:bodyPr/>
        <a:lstStyle/>
        <a:p>
          <a:endParaRPr lang="en-US"/>
        </a:p>
      </dgm:t>
    </dgm:pt>
    <dgm:pt modelId="{E3D98102-B2AE-4310-AA64-D08FB54AF968}" type="sibTrans" cxnId="{1471FC81-C045-45B1-9859-EC5AE753B52C}">
      <dgm:prSet/>
      <dgm:spPr/>
      <dgm:t>
        <a:bodyPr/>
        <a:lstStyle/>
        <a:p>
          <a:endParaRPr lang="en-US"/>
        </a:p>
      </dgm:t>
    </dgm:pt>
    <dgm:pt modelId="{FCB19FC2-F9F2-402D-A4A8-9287011B75A5}">
      <dgm:prSet phldrT="[Text]"/>
      <dgm:spPr/>
      <dgm:t>
        <a:bodyPr/>
        <a:lstStyle/>
        <a:p>
          <a:endParaRPr lang="en-US" sz="1400" dirty="0"/>
        </a:p>
      </dgm:t>
    </dgm:pt>
    <dgm:pt modelId="{A420EFEC-90D1-45EF-986C-1E9ED62C7124}" type="parTrans" cxnId="{9B46098A-EEF6-4BE6-883F-196C04C50D42}">
      <dgm:prSet/>
      <dgm:spPr/>
      <dgm:t>
        <a:bodyPr/>
        <a:lstStyle/>
        <a:p>
          <a:endParaRPr lang="en-US"/>
        </a:p>
      </dgm:t>
    </dgm:pt>
    <dgm:pt modelId="{F1A58C49-4CC7-4B32-B95F-FCC7617F6769}" type="sibTrans" cxnId="{9B46098A-EEF6-4BE6-883F-196C04C50D42}">
      <dgm:prSet/>
      <dgm:spPr/>
      <dgm:t>
        <a:bodyPr/>
        <a:lstStyle/>
        <a:p>
          <a:endParaRPr lang="en-US"/>
        </a:p>
      </dgm:t>
    </dgm:pt>
    <dgm:pt modelId="{6293EB51-464F-40C9-8974-1D8FC11DAB50}">
      <dgm:prSet phldrT="[Text]"/>
      <dgm:spPr/>
      <dgm:t>
        <a:bodyPr/>
        <a:lstStyle/>
        <a:p>
          <a:endParaRPr lang="en-US" sz="1400" dirty="0"/>
        </a:p>
      </dgm:t>
    </dgm:pt>
    <dgm:pt modelId="{F6483532-7099-428A-A1E9-60C52CDB4C9D}" type="parTrans" cxnId="{BBE1443C-7D5B-4E31-8528-C91991D6A218}">
      <dgm:prSet/>
      <dgm:spPr/>
      <dgm:t>
        <a:bodyPr/>
        <a:lstStyle/>
        <a:p>
          <a:endParaRPr lang="en-US"/>
        </a:p>
      </dgm:t>
    </dgm:pt>
    <dgm:pt modelId="{EF5E2C4D-94F6-4D3C-95D6-80805D6E3BEC}" type="sibTrans" cxnId="{BBE1443C-7D5B-4E31-8528-C91991D6A218}">
      <dgm:prSet/>
      <dgm:spPr/>
      <dgm:t>
        <a:bodyPr/>
        <a:lstStyle/>
        <a:p>
          <a:endParaRPr lang="en-US"/>
        </a:p>
      </dgm:t>
    </dgm:pt>
    <dgm:pt modelId="{72837E7F-418D-4A8E-AB9A-24907590A130}">
      <dgm:prSet phldrT="[Text]"/>
      <dgm:spPr/>
      <dgm:t>
        <a:bodyPr/>
        <a:lstStyle/>
        <a:p>
          <a:endParaRPr lang="en-US" sz="1400" dirty="0"/>
        </a:p>
      </dgm:t>
    </dgm:pt>
    <dgm:pt modelId="{592ED59E-5E5F-434F-AA9F-C4EEEB71C4B0}" type="parTrans" cxnId="{FE1D7E5B-722E-40D6-8CC4-A076157C388C}">
      <dgm:prSet/>
      <dgm:spPr/>
      <dgm:t>
        <a:bodyPr/>
        <a:lstStyle/>
        <a:p>
          <a:endParaRPr lang="en-US"/>
        </a:p>
      </dgm:t>
    </dgm:pt>
    <dgm:pt modelId="{AF030B3F-FD6D-474A-B4B9-14871E80C719}" type="sibTrans" cxnId="{FE1D7E5B-722E-40D6-8CC4-A076157C388C}">
      <dgm:prSet/>
      <dgm:spPr/>
      <dgm:t>
        <a:bodyPr/>
        <a:lstStyle/>
        <a:p>
          <a:endParaRPr lang="en-US"/>
        </a:p>
      </dgm:t>
    </dgm:pt>
    <dgm:pt modelId="{448E572B-1438-4404-B71B-C75B72B46B54}">
      <dgm:prSet phldrT="[Text]" custT="1"/>
      <dgm:spPr/>
      <dgm:t>
        <a:bodyPr/>
        <a:lstStyle/>
        <a:p>
          <a:r>
            <a:rPr lang="en-US" sz="1800" dirty="0" smtClean="0">
              <a:latin typeface="Times New Roman" pitchFamily="18" charset="0"/>
              <a:cs typeface="Times New Roman" pitchFamily="18" charset="0"/>
            </a:rPr>
            <a:t>Shri Jaiprakash Gaur, Founder Chairman of the Jaypee Group</a:t>
          </a:r>
          <a:endParaRPr lang="en-US" sz="1400" dirty="0"/>
        </a:p>
      </dgm:t>
    </dgm:pt>
    <dgm:pt modelId="{5B15EEA1-AF5C-4945-932E-61F3CF91ED3F}" type="parTrans" cxnId="{1A5772AA-B7CB-46B3-A275-2A02EDA3934D}">
      <dgm:prSet/>
      <dgm:spPr/>
      <dgm:t>
        <a:bodyPr/>
        <a:lstStyle/>
        <a:p>
          <a:endParaRPr lang="en-US"/>
        </a:p>
      </dgm:t>
    </dgm:pt>
    <dgm:pt modelId="{B6E91263-F3CC-4F24-945F-C50194A3BC09}" type="sibTrans" cxnId="{1A5772AA-B7CB-46B3-A275-2A02EDA3934D}">
      <dgm:prSet/>
      <dgm:spPr/>
      <dgm:t>
        <a:bodyPr/>
        <a:lstStyle/>
        <a:p>
          <a:endParaRPr lang="en-US"/>
        </a:p>
      </dgm:t>
    </dgm:pt>
    <dgm:pt modelId="{2C0CDB8F-4649-4417-B2A4-C049792431E9}">
      <dgm:prSet phldrT="[Text]" custT="1"/>
      <dgm:spPr/>
      <dgm:t>
        <a:bodyPr/>
        <a:lstStyle/>
        <a:p>
          <a:endParaRPr lang="en-US" sz="1800" dirty="0"/>
        </a:p>
      </dgm:t>
    </dgm:pt>
    <dgm:pt modelId="{69946897-95D9-4C14-81EF-0D5C441E6457}" type="parTrans" cxnId="{66F1AE11-1684-4DF6-9780-0A72559EFD63}">
      <dgm:prSet/>
      <dgm:spPr/>
      <dgm:t>
        <a:bodyPr/>
        <a:lstStyle/>
        <a:p>
          <a:endParaRPr lang="en-US"/>
        </a:p>
      </dgm:t>
    </dgm:pt>
    <dgm:pt modelId="{11ECBC35-5A50-487F-994A-A4A1905D6F27}" type="sibTrans" cxnId="{66F1AE11-1684-4DF6-9780-0A72559EFD63}">
      <dgm:prSet/>
      <dgm:spPr/>
      <dgm:t>
        <a:bodyPr/>
        <a:lstStyle/>
        <a:p>
          <a:endParaRPr lang="en-US"/>
        </a:p>
      </dgm:t>
    </dgm:pt>
    <dgm:pt modelId="{9503FE84-FDA2-42AE-BFE7-62112523F2C0}">
      <dgm:prSet phldrT="[Text]" custT="1"/>
      <dgm:spPr/>
      <dgm:t>
        <a:bodyPr/>
        <a:lstStyle/>
        <a:p>
          <a:r>
            <a:rPr lang="en-US" sz="1800" dirty="0" smtClean="0">
              <a:latin typeface="Times New Roman" pitchFamily="18" charset="0"/>
              <a:cs typeface="Times New Roman" pitchFamily="18" charset="0"/>
            </a:rPr>
            <a:t>Mr. Manoj Gaur, Executive Chairman of the Jaypee Group</a:t>
          </a:r>
          <a:endParaRPr lang="en-US" sz="1400" dirty="0"/>
        </a:p>
      </dgm:t>
    </dgm:pt>
    <dgm:pt modelId="{98AEFB7D-ACAA-4BC4-B54E-177A04EEF986}" type="parTrans" cxnId="{FB41EC4F-52B1-44B2-920F-E3AC63229F3B}">
      <dgm:prSet/>
      <dgm:spPr/>
      <dgm:t>
        <a:bodyPr/>
        <a:lstStyle/>
        <a:p>
          <a:endParaRPr lang="en-US"/>
        </a:p>
      </dgm:t>
    </dgm:pt>
    <dgm:pt modelId="{F951820A-EC89-4B47-AA3B-CD36E07C059A}" type="sibTrans" cxnId="{FB41EC4F-52B1-44B2-920F-E3AC63229F3B}">
      <dgm:prSet/>
      <dgm:spPr/>
      <dgm:t>
        <a:bodyPr/>
        <a:lstStyle/>
        <a:p>
          <a:endParaRPr lang="en-US"/>
        </a:p>
      </dgm:t>
    </dgm:pt>
    <dgm:pt modelId="{32288445-C388-43C9-B853-FAE99682AE9E}">
      <dgm:prSet phldrT="[Text]" phldr="1"/>
      <dgm:spPr/>
      <dgm:t>
        <a:bodyPr/>
        <a:lstStyle/>
        <a:p>
          <a:endParaRPr lang="en-US" dirty="0"/>
        </a:p>
      </dgm:t>
    </dgm:pt>
    <dgm:pt modelId="{4195C22D-0E15-4659-ACED-A7E1D50F3FCB}" type="sibTrans" cxnId="{279191F3-E48C-4B6C-8D57-09DD4E53E89A}">
      <dgm:prSet/>
      <dgm:spPr/>
      <dgm:t>
        <a:bodyPr/>
        <a:lstStyle/>
        <a:p>
          <a:endParaRPr lang="en-US"/>
        </a:p>
      </dgm:t>
    </dgm:pt>
    <dgm:pt modelId="{450D9325-208A-41F2-AD6C-8B5DEDE23A5C}" type="parTrans" cxnId="{279191F3-E48C-4B6C-8D57-09DD4E53E89A}">
      <dgm:prSet/>
      <dgm:spPr/>
      <dgm:t>
        <a:bodyPr/>
        <a:lstStyle/>
        <a:p>
          <a:endParaRPr lang="en-US"/>
        </a:p>
      </dgm:t>
    </dgm:pt>
    <dgm:pt modelId="{5FB95862-5C1B-4116-B0BA-CE2C14E34136}" type="pres">
      <dgm:prSet presAssocID="{00A53FA7-6383-4D1B-9DB3-2290AB3ECCE9}" presName="linearFlow" presStyleCnt="0">
        <dgm:presLayoutVars>
          <dgm:dir/>
          <dgm:animLvl val="lvl"/>
          <dgm:resizeHandles/>
        </dgm:presLayoutVars>
      </dgm:prSet>
      <dgm:spPr/>
      <dgm:t>
        <a:bodyPr/>
        <a:lstStyle/>
        <a:p>
          <a:endParaRPr lang="en-US"/>
        </a:p>
      </dgm:t>
    </dgm:pt>
    <dgm:pt modelId="{A886CA59-F3E9-4A3B-9199-5AAFF1C4F5E5}" type="pres">
      <dgm:prSet presAssocID="{D6FC27E1-38B1-45F0-8ABC-C296548CAD33}" presName="compositeNode" presStyleCnt="0">
        <dgm:presLayoutVars>
          <dgm:bulletEnabled val="1"/>
        </dgm:presLayoutVars>
      </dgm:prSet>
      <dgm:spPr/>
    </dgm:pt>
    <dgm:pt modelId="{256F39E1-B750-4304-BBF9-AF292AB7D369}" type="pres">
      <dgm:prSet presAssocID="{D6FC27E1-38B1-45F0-8ABC-C296548CAD33}" presName="image" presStyleLbl="fgImgPlace1" presStyleIdx="0" presStyleCnt="4" custScaleX="239970" custScaleY="198187" custLinFactNeighborX="71310" custLinFactNeighborY="94995"/>
      <dgm:spPr>
        <a:blipFill rotWithShape="0">
          <a:blip xmlns:r="http://schemas.openxmlformats.org/officeDocument/2006/relationships" r:embed="rId1"/>
          <a:stretch>
            <a:fillRect/>
          </a:stretch>
        </a:blipFill>
      </dgm:spPr>
    </dgm:pt>
    <dgm:pt modelId="{8BAB7D3A-4F13-47C9-BE73-997756D998A3}" type="pres">
      <dgm:prSet presAssocID="{D6FC27E1-38B1-45F0-8ABC-C296548CAD33}" presName="childNode" presStyleLbl="node1" presStyleIdx="0" presStyleCnt="4" custScaleX="102702">
        <dgm:presLayoutVars>
          <dgm:bulletEnabled val="1"/>
        </dgm:presLayoutVars>
      </dgm:prSet>
      <dgm:spPr/>
      <dgm:t>
        <a:bodyPr/>
        <a:lstStyle/>
        <a:p>
          <a:endParaRPr lang="en-US"/>
        </a:p>
      </dgm:t>
    </dgm:pt>
    <dgm:pt modelId="{B6DCEBE0-92BF-4775-B434-BD4C016F6358}" type="pres">
      <dgm:prSet presAssocID="{D6FC27E1-38B1-45F0-8ABC-C296548CAD33}" presName="parentNode" presStyleLbl="revTx" presStyleIdx="0" presStyleCnt="4">
        <dgm:presLayoutVars>
          <dgm:chMax val="0"/>
          <dgm:bulletEnabled val="1"/>
        </dgm:presLayoutVars>
      </dgm:prSet>
      <dgm:spPr/>
      <dgm:t>
        <a:bodyPr/>
        <a:lstStyle/>
        <a:p>
          <a:endParaRPr lang="en-US"/>
        </a:p>
      </dgm:t>
    </dgm:pt>
    <dgm:pt modelId="{E916A5A9-3B62-4819-B949-AA0274DB55AC}" type="pres">
      <dgm:prSet presAssocID="{AC332D8D-EDBF-4D3E-B510-87CBF2D06C7D}" presName="sibTrans" presStyleCnt="0"/>
      <dgm:spPr/>
    </dgm:pt>
    <dgm:pt modelId="{EE538C7D-7AC9-4D37-8402-CE8855663092}" type="pres">
      <dgm:prSet presAssocID="{32288445-C388-43C9-B853-FAE99682AE9E}" presName="compositeNode" presStyleCnt="0">
        <dgm:presLayoutVars>
          <dgm:bulletEnabled val="1"/>
        </dgm:presLayoutVars>
      </dgm:prSet>
      <dgm:spPr/>
    </dgm:pt>
    <dgm:pt modelId="{08C90ED2-D869-400F-9B16-7D90E2F654F4}" type="pres">
      <dgm:prSet presAssocID="{32288445-C388-43C9-B853-FAE99682AE9E}" presName="image" presStyleLbl="fgImgPlace1" presStyleIdx="1" presStyleCnt="4" custScaleX="202958" custScaleY="213267" custLinFactNeighborX="26886" custLinFactNeighborY="88825"/>
      <dgm:spPr>
        <a:blipFill rotWithShape="0">
          <a:blip xmlns:r="http://schemas.openxmlformats.org/officeDocument/2006/relationships" r:embed="rId2"/>
          <a:stretch>
            <a:fillRect/>
          </a:stretch>
        </a:blipFill>
      </dgm:spPr>
    </dgm:pt>
    <dgm:pt modelId="{02F33EBD-B053-45D4-903F-71C7FE4A3221}" type="pres">
      <dgm:prSet presAssocID="{32288445-C388-43C9-B853-FAE99682AE9E}" presName="childNode" presStyleLbl="node1" presStyleIdx="1" presStyleCnt="4" custScaleX="100169" custLinFactNeighborX="4751" custLinFactNeighborY="1845">
        <dgm:presLayoutVars>
          <dgm:bulletEnabled val="1"/>
        </dgm:presLayoutVars>
      </dgm:prSet>
      <dgm:spPr/>
      <dgm:t>
        <a:bodyPr/>
        <a:lstStyle/>
        <a:p>
          <a:endParaRPr lang="en-US"/>
        </a:p>
      </dgm:t>
    </dgm:pt>
    <dgm:pt modelId="{526E6511-92D2-4981-9217-68370D894E6B}" type="pres">
      <dgm:prSet presAssocID="{32288445-C388-43C9-B853-FAE99682AE9E}" presName="parentNode" presStyleLbl="revTx" presStyleIdx="1" presStyleCnt="4">
        <dgm:presLayoutVars>
          <dgm:chMax val="0"/>
          <dgm:bulletEnabled val="1"/>
        </dgm:presLayoutVars>
      </dgm:prSet>
      <dgm:spPr/>
      <dgm:t>
        <a:bodyPr/>
        <a:lstStyle/>
        <a:p>
          <a:endParaRPr lang="en-US"/>
        </a:p>
      </dgm:t>
    </dgm:pt>
    <dgm:pt modelId="{61A17A74-35AB-4D8D-BA20-3E6C677C6130}" type="pres">
      <dgm:prSet presAssocID="{4195C22D-0E15-4659-ACED-A7E1D50F3FCB}" presName="sibTrans" presStyleCnt="0"/>
      <dgm:spPr/>
    </dgm:pt>
    <dgm:pt modelId="{844113A2-F159-421E-9CE9-6431C4396776}" type="pres">
      <dgm:prSet presAssocID="{BD51451A-A6FA-4508-856F-E69274C06EB4}" presName="compositeNode" presStyleCnt="0">
        <dgm:presLayoutVars>
          <dgm:bulletEnabled val="1"/>
        </dgm:presLayoutVars>
      </dgm:prSet>
      <dgm:spPr/>
    </dgm:pt>
    <dgm:pt modelId="{8CDCC67D-A9AD-417E-8A9C-982EE337DE92}" type="pres">
      <dgm:prSet presAssocID="{BD51451A-A6FA-4508-856F-E69274C06EB4}" presName="image" presStyleLbl="fgImgPlace1" presStyleIdx="2" presStyleCnt="4" custScaleX="201968" custScaleY="230318" custLinFactNeighborX="19869" custLinFactNeighborY="57668"/>
      <dgm:spPr>
        <a:blipFill rotWithShape="0">
          <a:blip xmlns:r="http://schemas.openxmlformats.org/officeDocument/2006/relationships" r:embed="rId3"/>
          <a:stretch>
            <a:fillRect/>
          </a:stretch>
        </a:blipFill>
      </dgm:spPr>
    </dgm:pt>
    <dgm:pt modelId="{E03FDAF1-99A5-4E9D-A110-A86A7C713497}" type="pres">
      <dgm:prSet presAssocID="{BD51451A-A6FA-4508-856F-E69274C06EB4}" presName="childNode" presStyleLbl="node1" presStyleIdx="2" presStyleCnt="4">
        <dgm:presLayoutVars>
          <dgm:bulletEnabled val="1"/>
        </dgm:presLayoutVars>
      </dgm:prSet>
      <dgm:spPr/>
      <dgm:t>
        <a:bodyPr/>
        <a:lstStyle/>
        <a:p>
          <a:endParaRPr lang="en-US"/>
        </a:p>
      </dgm:t>
    </dgm:pt>
    <dgm:pt modelId="{4B4CEB12-DD0F-43C7-9F36-C9C8B7B7D9F6}" type="pres">
      <dgm:prSet presAssocID="{BD51451A-A6FA-4508-856F-E69274C06EB4}" presName="parentNode" presStyleLbl="revTx" presStyleIdx="2" presStyleCnt="4">
        <dgm:presLayoutVars>
          <dgm:chMax val="0"/>
          <dgm:bulletEnabled val="1"/>
        </dgm:presLayoutVars>
      </dgm:prSet>
      <dgm:spPr/>
      <dgm:t>
        <a:bodyPr/>
        <a:lstStyle/>
        <a:p>
          <a:endParaRPr lang="en-US"/>
        </a:p>
      </dgm:t>
    </dgm:pt>
    <dgm:pt modelId="{9D6BA92B-8FC5-4211-AAF8-88A8EFC869BD}" type="pres">
      <dgm:prSet presAssocID="{146532B9-119B-41DC-A807-5D3C775FA61B}" presName="sibTrans" presStyleCnt="0"/>
      <dgm:spPr/>
    </dgm:pt>
    <dgm:pt modelId="{CF9FEC41-80E1-4473-9E4F-42C25046EE52}" type="pres">
      <dgm:prSet presAssocID="{4A22AF1D-89C7-48A8-8701-D01B27286514}" presName="compositeNode" presStyleCnt="0">
        <dgm:presLayoutVars>
          <dgm:bulletEnabled val="1"/>
        </dgm:presLayoutVars>
      </dgm:prSet>
      <dgm:spPr/>
    </dgm:pt>
    <dgm:pt modelId="{0D795A98-2430-4A7C-85B7-3CA305083731}" type="pres">
      <dgm:prSet presAssocID="{4A22AF1D-89C7-48A8-8701-D01B27286514}" presName="image" presStyleLbl="fgImgPlace1" presStyleIdx="3" presStyleCnt="4" custScaleX="196688" custScaleY="268844" custLinFactNeighborX="36343" custLinFactNeighborY="23582"/>
      <dgm:spPr>
        <a:blipFill rotWithShape="0">
          <a:blip xmlns:r="http://schemas.openxmlformats.org/officeDocument/2006/relationships" r:embed="rId4"/>
          <a:stretch>
            <a:fillRect/>
          </a:stretch>
        </a:blipFill>
      </dgm:spPr>
    </dgm:pt>
    <dgm:pt modelId="{C0AFD89F-A80C-4E9B-AE30-061CF83F0C3D}" type="pres">
      <dgm:prSet presAssocID="{4A22AF1D-89C7-48A8-8701-D01B27286514}" presName="childNode" presStyleLbl="node1" presStyleIdx="3" presStyleCnt="4" custLinFactNeighborX="-14416" custLinFactNeighborY="-4822">
        <dgm:presLayoutVars>
          <dgm:bulletEnabled val="1"/>
        </dgm:presLayoutVars>
      </dgm:prSet>
      <dgm:spPr/>
      <dgm:t>
        <a:bodyPr/>
        <a:lstStyle/>
        <a:p>
          <a:endParaRPr lang="en-US"/>
        </a:p>
      </dgm:t>
    </dgm:pt>
    <dgm:pt modelId="{668FE421-764B-4CEB-881B-0C6B55D2F6C9}" type="pres">
      <dgm:prSet presAssocID="{4A22AF1D-89C7-48A8-8701-D01B27286514}" presName="parentNode" presStyleLbl="revTx" presStyleIdx="3" presStyleCnt="4">
        <dgm:presLayoutVars>
          <dgm:chMax val="0"/>
          <dgm:bulletEnabled val="1"/>
        </dgm:presLayoutVars>
      </dgm:prSet>
      <dgm:spPr/>
      <dgm:t>
        <a:bodyPr/>
        <a:lstStyle/>
        <a:p>
          <a:endParaRPr lang="en-US"/>
        </a:p>
      </dgm:t>
    </dgm:pt>
  </dgm:ptLst>
  <dgm:cxnLst>
    <dgm:cxn modelId="{D837268F-1498-40FD-9086-4E3AE647D0EE}" srcId="{BD51451A-A6FA-4508-856F-E69274C06EB4}" destId="{881861F8-AE3E-45EE-8224-1B672B13AC6D}" srcOrd="2" destOrd="0" parTransId="{B5F65B5F-F924-4EAA-8C04-3988AFF8EBD8}" sibTransId="{86CD1DE4-03CA-4C13-8A0A-7A7C3DB65471}"/>
    <dgm:cxn modelId="{F68FA085-089D-4908-9074-154D86DB2650}" srcId="{32288445-C388-43C9-B853-FAE99682AE9E}" destId="{B369438C-C60C-4D29-B81A-4CCB08C3D7ED}" srcOrd="2" destOrd="0" parTransId="{549D4D21-C146-460D-8ACC-628441899E40}" sibTransId="{8962D67D-FADD-429D-8AC8-9EB4943FD9D4}"/>
    <dgm:cxn modelId="{58FB5C2A-19B3-4D65-ABBC-50EB2D878BCA}" type="presOf" srcId="{DA57B89B-6B85-49F3-B62B-595B97A0C9D3}" destId="{02F33EBD-B053-45D4-903F-71C7FE4A3221}" srcOrd="0" destOrd="3" presId="urn:microsoft.com/office/officeart/2005/8/layout/hList2"/>
    <dgm:cxn modelId="{B9B8DDE3-D5C9-4872-8996-DF0B1C9F33A7}" type="presOf" srcId="{72837E7F-418D-4A8E-AB9A-24907590A130}" destId="{8BAB7D3A-4F13-47C9-BE73-997756D998A3}" srcOrd="0" destOrd="3" presId="urn:microsoft.com/office/officeart/2005/8/layout/hList2"/>
    <dgm:cxn modelId="{1471FC81-C045-45B1-9859-EC5AE753B52C}" srcId="{D6FC27E1-38B1-45F0-8ABC-C296548CAD33}" destId="{C5B1505D-4BE4-46DC-A5CD-1D7C4F7FA87E}" srcOrd="0" destOrd="0" parTransId="{392054A5-6987-4727-AF4D-E6C260B7051D}" sibTransId="{E3D98102-B2AE-4310-AA64-D08FB54AF968}"/>
    <dgm:cxn modelId="{8D748A8E-4345-4A95-8771-97725DF172D9}" srcId="{32288445-C388-43C9-B853-FAE99682AE9E}" destId="{830672A4-8B28-4F96-AA7B-8C7E364D5413}" srcOrd="1" destOrd="0" parTransId="{810A5CE2-8538-4818-93FA-6728CF64F30C}" sibTransId="{F10BD6C3-55BB-46DA-89BB-36A651BC994D}"/>
    <dgm:cxn modelId="{63336E0B-2D04-4B0A-BF0F-DD07ADCC3000}" type="presOf" srcId="{2C0CDB8F-4649-4417-B2A4-C049792431E9}" destId="{E03FDAF1-99A5-4E9D-A110-A86A7C713497}" srcOrd="0" destOrd="3" presId="urn:microsoft.com/office/officeart/2005/8/layout/hList2"/>
    <dgm:cxn modelId="{3321E4C6-F174-4F67-9299-B5FB121A322E}" type="presOf" srcId="{93B879A7-B361-4356-B511-000D94E4752F}" destId="{C0AFD89F-A80C-4E9B-AE30-061CF83F0C3D}" srcOrd="0" destOrd="1" presId="urn:microsoft.com/office/officeart/2005/8/layout/hList2"/>
    <dgm:cxn modelId="{BBE1443C-7D5B-4E31-8528-C91991D6A218}" srcId="{D6FC27E1-38B1-45F0-8ABC-C296548CAD33}" destId="{6293EB51-464F-40C9-8974-1D8FC11DAB50}" srcOrd="2" destOrd="0" parTransId="{F6483532-7099-428A-A1E9-60C52CDB4C9D}" sibTransId="{EF5E2C4D-94F6-4D3C-95D6-80805D6E3BEC}"/>
    <dgm:cxn modelId="{315A3944-5773-455B-83D1-5E01C87A57DE}" type="presOf" srcId="{2B7C9C1C-1D0B-4C17-93D4-6B46E779371F}" destId="{C0AFD89F-A80C-4E9B-AE30-061CF83F0C3D}" srcOrd="0" destOrd="2" presId="urn:microsoft.com/office/officeart/2005/8/layout/hList2"/>
    <dgm:cxn modelId="{EEE2327D-4D7E-483C-9AE7-3B4F271E0556}" type="presOf" srcId="{98894E3A-7528-4BAE-9E99-288842BAB4AA}" destId="{C0AFD89F-A80C-4E9B-AE30-061CF83F0C3D}" srcOrd="0" destOrd="4" presId="urn:microsoft.com/office/officeart/2005/8/layout/hList2"/>
    <dgm:cxn modelId="{88D7E9DA-CBB7-4BD1-AA15-F434814626BC}" type="presOf" srcId="{BD51451A-A6FA-4508-856F-E69274C06EB4}" destId="{4B4CEB12-DD0F-43C7-9F36-C9C8B7B7D9F6}" srcOrd="0" destOrd="0" presId="urn:microsoft.com/office/officeart/2005/8/layout/hList2"/>
    <dgm:cxn modelId="{8E0ABA48-ABE1-4B8C-B261-A4E0C21BED55}" type="presOf" srcId="{C827B545-789A-438B-AEE9-26F55BC05CD8}" destId="{E03FDAF1-99A5-4E9D-A110-A86A7C713497}" srcOrd="0" destOrd="1" presId="urn:microsoft.com/office/officeart/2005/8/layout/hList2"/>
    <dgm:cxn modelId="{A43E99AD-6DE6-47AD-9600-9186214D28A9}" type="presOf" srcId="{881861F8-AE3E-45EE-8224-1B672B13AC6D}" destId="{E03FDAF1-99A5-4E9D-A110-A86A7C713497}" srcOrd="0" destOrd="2" presId="urn:microsoft.com/office/officeart/2005/8/layout/hList2"/>
    <dgm:cxn modelId="{66F1AE11-1684-4DF6-9780-0A72559EFD63}" srcId="{BD51451A-A6FA-4508-856F-E69274C06EB4}" destId="{2C0CDB8F-4649-4417-B2A4-C049792431E9}" srcOrd="3" destOrd="0" parTransId="{69946897-95D9-4C14-81EF-0D5C441E6457}" sibTransId="{11ECBC35-5A50-487F-994A-A4A1905D6F27}"/>
    <dgm:cxn modelId="{2FABC455-0CDF-4C95-86D7-4BD2E290866F}" srcId="{00A53FA7-6383-4D1B-9DB3-2290AB3ECCE9}" destId="{4A22AF1D-89C7-48A8-8701-D01B27286514}" srcOrd="3" destOrd="0" parTransId="{B36D2837-FAF8-4BA0-87CA-AC3AD2B82173}" sibTransId="{900F49A1-8478-46D4-B0AA-BED9C53AF6AE}"/>
    <dgm:cxn modelId="{3F2F2B1C-28FD-4290-A83C-3F98B6E024E7}" type="presOf" srcId="{00A53FA7-6383-4D1B-9DB3-2290AB3ECCE9}" destId="{5FB95862-5C1B-4116-B0BA-CE2C14E34136}" srcOrd="0" destOrd="0" presId="urn:microsoft.com/office/officeart/2005/8/layout/hList2"/>
    <dgm:cxn modelId="{FB41EC4F-52B1-44B2-920F-E3AC63229F3B}" srcId="{32288445-C388-43C9-B853-FAE99682AE9E}" destId="{9503FE84-FDA2-42AE-BFE7-62112523F2C0}" srcOrd="4" destOrd="0" parTransId="{98AEFB7D-ACAA-4BC4-B54E-177A04EEF986}" sibTransId="{F951820A-EC89-4B47-AA3B-CD36E07C059A}"/>
    <dgm:cxn modelId="{54CC4A5E-9603-4EB3-B964-5AE131DDDD75}" type="presOf" srcId="{6293EB51-464F-40C9-8974-1D8FC11DAB50}" destId="{8BAB7D3A-4F13-47C9-BE73-997756D998A3}" srcOrd="0" destOrd="2" presId="urn:microsoft.com/office/officeart/2005/8/layout/hList2"/>
    <dgm:cxn modelId="{9B46098A-EEF6-4BE6-883F-196C04C50D42}" srcId="{D6FC27E1-38B1-45F0-8ABC-C296548CAD33}" destId="{FCB19FC2-F9F2-402D-A4A8-9287011B75A5}" srcOrd="1" destOrd="0" parTransId="{A420EFEC-90D1-45EF-986C-1E9ED62C7124}" sibTransId="{F1A58C49-4CC7-4B32-B95F-FCC7617F6769}"/>
    <dgm:cxn modelId="{029EAE41-DB39-4F1F-BC4B-EBBDADD2B1CE}" type="presOf" srcId="{C5B1505D-4BE4-46DC-A5CD-1D7C4F7FA87E}" destId="{8BAB7D3A-4F13-47C9-BE73-997756D998A3}" srcOrd="0" destOrd="0" presId="urn:microsoft.com/office/officeart/2005/8/layout/hList2"/>
    <dgm:cxn modelId="{097B1DE5-BA5D-4252-8DEE-112A44879F97}" srcId="{4A22AF1D-89C7-48A8-8701-D01B27286514}" destId="{2B7C9C1C-1D0B-4C17-93D4-6B46E779371F}" srcOrd="2" destOrd="0" parTransId="{10ABEA4C-CF99-4843-A015-34CA1267C125}" sibTransId="{3D64B72C-A598-4C6E-B13E-6D88BEE6CC42}"/>
    <dgm:cxn modelId="{7B318A54-8A0F-4348-8C40-059D3950B4C3}" type="presOf" srcId="{32288445-C388-43C9-B853-FAE99682AE9E}" destId="{526E6511-92D2-4981-9217-68370D894E6B}" srcOrd="0" destOrd="0" presId="urn:microsoft.com/office/officeart/2005/8/layout/hList2"/>
    <dgm:cxn modelId="{81EFE5EE-1EE9-4E75-A6A8-F0ADEB17C4B5}" type="presOf" srcId="{24A0207A-43E9-4612-AB81-C8D46974C9AD}" destId="{E03FDAF1-99A5-4E9D-A110-A86A7C713497}" srcOrd="0" destOrd="0" presId="urn:microsoft.com/office/officeart/2005/8/layout/hList2"/>
    <dgm:cxn modelId="{98A4E2CC-D7B7-49AB-8127-02C67F346755}" type="presOf" srcId="{B369438C-C60C-4D29-B81A-4CCB08C3D7ED}" destId="{02F33EBD-B053-45D4-903F-71C7FE4A3221}" srcOrd="0" destOrd="2" presId="urn:microsoft.com/office/officeart/2005/8/layout/hList2"/>
    <dgm:cxn modelId="{4E7A8C55-A1DE-4F06-924E-25C899680D63}" srcId="{4A22AF1D-89C7-48A8-8701-D01B27286514}" destId="{6D08ABD8-B6EB-4579-B92D-C2EF5900F11D}" srcOrd="3" destOrd="0" parTransId="{FE433416-794D-4E94-8962-0C1C3D2B3FB5}" sibTransId="{6489C533-4EF2-40AD-9B34-48EC44B3C87A}"/>
    <dgm:cxn modelId="{7477F38C-1D1D-4AAF-8B5D-3F2F79B7F691}" srcId="{BD51451A-A6FA-4508-856F-E69274C06EB4}" destId="{D7CE98D1-FCFD-4243-BED4-D7DC09BF927E}" srcOrd="4" destOrd="0" parTransId="{A38AE225-8D40-4CBB-A8C5-270373974496}" sibTransId="{CCA58363-67BA-460D-B378-C6A9A9214C8C}"/>
    <dgm:cxn modelId="{8504F404-7F48-4BC8-A275-52B12920C03A}" type="presOf" srcId="{9503FE84-FDA2-42AE-BFE7-62112523F2C0}" destId="{02F33EBD-B053-45D4-903F-71C7FE4A3221}" srcOrd="0" destOrd="4" presId="urn:microsoft.com/office/officeart/2005/8/layout/hList2"/>
    <dgm:cxn modelId="{A0AB69AA-0B8E-40B9-962F-D56ACBBEA176}" type="presOf" srcId="{D7CE98D1-FCFD-4243-BED4-D7DC09BF927E}" destId="{E03FDAF1-99A5-4E9D-A110-A86A7C713497}" srcOrd="0" destOrd="4" presId="urn:microsoft.com/office/officeart/2005/8/layout/hList2"/>
    <dgm:cxn modelId="{A13A0ECC-AAC2-4D1A-A70D-BC7C27AB8334}" type="presOf" srcId="{448E572B-1438-4404-B71B-C75B72B46B54}" destId="{8BAB7D3A-4F13-47C9-BE73-997756D998A3}" srcOrd="0" destOrd="4" presId="urn:microsoft.com/office/officeart/2005/8/layout/hList2"/>
    <dgm:cxn modelId="{5C69B2AC-7A6F-4833-B0F5-CD5752B11887}" srcId="{4A22AF1D-89C7-48A8-8701-D01B27286514}" destId="{1792C669-2C50-4A1B-B8BC-A3BCA256EAD9}" srcOrd="0" destOrd="0" parTransId="{F7403F33-1EBE-46A1-8BC1-663FB0641987}" sibTransId="{F535ABD0-F2EE-4BBE-B1A1-2D8C0B7EC5C8}"/>
    <dgm:cxn modelId="{4840E4EB-1442-4863-AED3-868308E90876}" srcId="{32288445-C388-43C9-B853-FAE99682AE9E}" destId="{DA57B89B-6B85-49F3-B62B-595B97A0C9D3}" srcOrd="3" destOrd="0" parTransId="{7B178F49-1EBC-472A-B49B-B997AFD32D27}" sibTransId="{54AFDD12-20AD-45F1-B9E7-83668DB87A39}"/>
    <dgm:cxn modelId="{1A5772AA-B7CB-46B3-A275-2A02EDA3934D}" srcId="{D6FC27E1-38B1-45F0-8ABC-C296548CAD33}" destId="{448E572B-1438-4404-B71B-C75B72B46B54}" srcOrd="4" destOrd="0" parTransId="{5B15EEA1-AF5C-4945-932E-61F3CF91ED3F}" sibTransId="{B6E91263-F3CC-4F24-945F-C50194A3BC09}"/>
    <dgm:cxn modelId="{F4C2CA86-AA0D-4824-B7E1-7CC0BA4DA5A8}" srcId="{00A53FA7-6383-4D1B-9DB3-2290AB3ECCE9}" destId="{D6FC27E1-38B1-45F0-8ABC-C296548CAD33}" srcOrd="0" destOrd="0" parTransId="{BD76CC7A-2B34-4E8D-A69B-0E028A57D1AE}" sibTransId="{AC332D8D-EDBF-4D3E-B510-87CBF2D06C7D}"/>
    <dgm:cxn modelId="{A16279AC-9076-421A-8595-05F454C89510}" type="presOf" srcId="{FCB19FC2-F9F2-402D-A4A8-9287011B75A5}" destId="{8BAB7D3A-4F13-47C9-BE73-997756D998A3}" srcOrd="0" destOrd="1" presId="urn:microsoft.com/office/officeart/2005/8/layout/hList2"/>
    <dgm:cxn modelId="{25EC3A3E-2BC6-4F66-9D10-2DC3E273C729}" type="presOf" srcId="{E717ED54-8575-49B8-8945-429850991D48}" destId="{02F33EBD-B053-45D4-903F-71C7FE4A3221}" srcOrd="0" destOrd="0" presId="urn:microsoft.com/office/officeart/2005/8/layout/hList2"/>
    <dgm:cxn modelId="{DD90AEE6-FDEF-49D6-AE9A-488B2CA7D50F}" srcId="{4A22AF1D-89C7-48A8-8701-D01B27286514}" destId="{98894E3A-7528-4BAE-9E99-288842BAB4AA}" srcOrd="4" destOrd="0" parTransId="{7588B549-1BD2-497E-9B6B-9347C4B8ABC5}" sibTransId="{E5EC493E-EA39-46F6-8E5D-B276656DA326}"/>
    <dgm:cxn modelId="{279191F3-E48C-4B6C-8D57-09DD4E53E89A}" srcId="{00A53FA7-6383-4D1B-9DB3-2290AB3ECCE9}" destId="{32288445-C388-43C9-B853-FAE99682AE9E}" srcOrd="1" destOrd="0" parTransId="{450D9325-208A-41F2-AD6C-8B5DEDE23A5C}" sibTransId="{4195C22D-0E15-4659-ACED-A7E1D50F3FCB}"/>
    <dgm:cxn modelId="{29059AA0-0977-4DEA-B51D-434B110AAD52}" srcId="{00A53FA7-6383-4D1B-9DB3-2290AB3ECCE9}" destId="{BD51451A-A6FA-4508-856F-E69274C06EB4}" srcOrd="2" destOrd="0" parTransId="{F8B0AEC4-6498-44B3-8937-7F5960F78E85}" sibTransId="{146532B9-119B-41DC-A807-5D3C775FA61B}"/>
    <dgm:cxn modelId="{A1164418-8A2A-428A-9607-A81F9FFE933E}" type="presOf" srcId="{D6FC27E1-38B1-45F0-8ABC-C296548CAD33}" destId="{B6DCEBE0-92BF-4775-B434-BD4C016F6358}" srcOrd="0" destOrd="0" presId="urn:microsoft.com/office/officeart/2005/8/layout/hList2"/>
    <dgm:cxn modelId="{FCC4025E-0785-4738-8857-7F6C71EEA3B3}" srcId="{4A22AF1D-89C7-48A8-8701-D01B27286514}" destId="{93B879A7-B361-4356-B511-000D94E4752F}" srcOrd="1" destOrd="0" parTransId="{43F97133-8F69-45EE-8A23-33F99ED015E5}" sibTransId="{3101F25D-0C11-4CA9-82BD-B3519BDB50C3}"/>
    <dgm:cxn modelId="{5FD3DDAE-011C-49E1-A9CF-EAE53207135B}" type="presOf" srcId="{830672A4-8B28-4F96-AA7B-8C7E364D5413}" destId="{02F33EBD-B053-45D4-903F-71C7FE4A3221}" srcOrd="0" destOrd="1" presId="urn:microsoft.com/office/officeart/2005/8/layout/hList2"/>
    <dgm:cxn modelId="{9E34443C-4947-4C81-83CA-DBD534164950}" type="presOf" srcId="{6D08ABD8-B6EB-4579-B92D-C2EF5900F11D}" destId="{C0AFD89F-A80C-4E9B-AE30-061CF83F0C3D}" srcOrd="0" destOrd="3" presId="urn:microsoft.com/office/officeart/2005/8/layout/hList2"/>
    <dgm:cxn modelId="{F772C3D4-02B9-4137-8912-594FCCF8276F}" srcId="{32288445-C388-43C9-B853-FAE99682AE9E}" destId="{E717ED54-8575-49B8-8945-429850991D48}" srcOrd="0" destOrd="0" parTransId="{F63A9D6A-5944-4B35-9D7A-3762037A3C5F}" sibTransId="{1CCFA4E7-F652-4A6C-8428-18CAAA5E8493}"/>
    <dgm:cxn modelId="{89583B8D-A7D7-4B15-8D0A-BE8AB7445146}" srcId="{BD51451A-A6FA-4508-856F-E69274C06EB4}" destId="{24A0207A-43E9-4612-AB81-C8D46974C9AD}" srcOrd="0" destOrd="0" parTransId="{04B4ABE8-E83B-4315-A175-0404D37AE566}" sibTransId="{FF9766EB-6404-4E86-AB19-F707D2129BF9}"/>
    <dgm:cxn modelId="{6EF844D9-8DD2-4854-92D0-BC286D537D25}" type="presOf" srcId="{4A22AF1D-89C7-48A8-8701-D01B27286514}" destId="{668FE421-764B-4CEB-881B-0C6B55D2F6C9}" srcOrd="0" destOrd="0" presId="urn:microsoft.com/office/officeart/2005/8/layout/hList2"/>
    <dgm:cxn modelId="{E1010902-3796-478D-ABD8-24B7C4DC982C}" srcId="{BD51451A-A6FA-4508-856F-E69274C06EB4}" destId="{C827B545-789A-438B-AEE9-26F55BC05CD8}" srcOrd="1" destOrd="0" parTransId="{D986A374-1CD0-4C55-8226-8EF522A54838}" sibTransId="{8FBBE306-5D1C-4FE9-ADC1-453ED1E7F7DA}"/>
    <dgm:cxn modelId="{162524A2-B4C5-4B48-ACF9-AEC451434E61}" type="presOf" srcId="{1792C669-2C50-4A1B-B8BC-A3BCA256EAD9}" destId="{C0AFD89F-A80C-4E9B-AE30-061CF83F0C3D}" srcOrd="0" destOrd="0" presId="urn:microsoft.com/office/officeart/2005/8/layout/hList2"/>
    <dgm:cxn modelId="{FE1D7E5B-722E-40D6-8CC4-A076157C388C}" srcId="{D6FC27E1-38B1-45F0-8ABC-C296548CAD33}" destId="{72837E7F-418D-4A8E-AB9A-24907590A130}" srcOrd="3" destOrd="0" parTransId="{592ED59E-5E5F-434F-AA9F-C4EEEB71C4B0}" sibTransId="{AF030B3F-FD6D-474A-B4B9-14871E80C719}"/>
    <dgm:cxn modelId="{60DAF1B5-B376-461A-975F-9263789A9FFD}" type="presParOf" srcId="{5FB95862-5C1B-4116-B0BA-CE2C14E34136}" destId="{A886CA59-F3E9-4A3B-9199-5AAFF1C4F5E5}" srcOrd="0" destOrd="0" presId="urn:microsoft.com/office/officeart/2005/8/layout/hList2"/>
    <dgm:cxn modelId="{3EE47B02-5615-4E68-8E53-A681F02D9650}" type="presParOf" srcId="{A886CA59-F3E9-4A3B-9199-5AAFF1C4F5E5}" destId="{256F39E1-B750-4304-BBF9-AF292AB7D369}" srcOrd="0" destOrd="0" presId="urn:microsoft.com/office/officeart/2005/8/layout/hList2"/>
    <dgm:cxn modelId="{EA6EA99C-6110-4977-B52A-DE680DBD5E2B}" type="presParOf" srcId="{A886CA59-F3E9-4A3B-9199-5AAFF1C4F5E5}" destId="{8BAB7D3A-4F13-47C9-BE73-997756D998A3}" srcOrd="1" destOrd="0" presId="urn:microsoft.com/office/officeart/2005/8/layout/hList2"/>
    <dgm:cxn modelId="{228E438F-9F70-4976-9ED5-92727E28C8CB}" type="presParOf" srcId="{A886CA59-F3E9-4A3B-9199-5AAFF1C4F5E5}" destId="{B6DCEBE0-92BF-4775-B434-BD4C016F6358}" srcOrd="2" destOrd="0" presId="urn:microsoft.com/office/officeart/2005/8/layout/hList2"/>
    <dgm:cxn modelId="{7A9585B7-DFC5-42C3-8AE4-D05959C2D1E1}" type="presParOf" srcId="{5FB95862-5C1B-4116-B0BA-CE2C14E34136}" destId="{E916A5A9-3B62-4819-B949-AA0274DB55AC}" srcOrd="1" destOrd="0" presId="urn:microsoft.com/office/officeart/2005/8/layout/hList2"/>
    <dgm:cxn modelId="{F2D714D6-55EC-4C2F-8085-65DE2313E493}" type="presParOf" srcId="{5FB95862-5C1B-4116-B0BA-CE2C14E34136}" destId="{EE538C7D-7AC9-4D37-8402-CE8855663092}" srcOrd="2" destOrd="0" presId="urn:microsoft.com/office/officeart/2005/8/layout/hList2"/>
    <dgm:cxn modelId="{EE2774D5-4B48-482C-BC5A-5A0002A37CFC}" type="presParOf" srcId="{EE538C7D-7AC9-4D37-8402-CE8855663092}" destId="{08C90ED2-D869-400F-9B16-7D90E2F654F4}" srcOrd="0" destOrd="0" presId="urn:microsoft.com/office/officeart/2005/8/layout/hList2"/>
    <dgm:cxn modelId="{68B1D493-0399-4C6D-802C-4A582FCCED6B}" type="presParOf" srcId="{EE538C7D-7AC9-4D37-8402-CE8855663092}" destId="{02F33EBD-B053-45D4-903F-71C7FE4A3221}" srcOrd="1" destOrd="0" presId="urn:microsoft.com/office/officeart/2005/8/layout/hList2"/>
    <dgm:cxn modelId="{1A206C4F-EBE1-483F-9234-D9CC5FB5E597}" type="presParOf" srcId="{EE538C7D-7AC9-4D37-8402-CE8855663092}" destId="{526E6511-92D2-4981-9217-68370D894E6B}" srcOrd="2" destOrd="0" presId="urn:microsoft.com/office/officeart/2005/8/layout/hList2"/>
    <dgm:cxn modelId="{0003550A-71FF-4C2C-8050-2520DAA3B5A0}" type="presParOf" srcId="{5FB95862-5C1B-4116-B0BA-CE2C14E34136}" destId="{61A17A74-35AB-4D8D-BA20-3E6C677C6130}" srcOrd="3" destOrd="0" presId="urn:microsoft.com/office/officeart/2005/8/layout/hList2"/>
    <dgm:cxn modelId="{E710076E-2271-4278-B26E-7F2A555DDDDF}" type="presParOf" srcId="{5FB95862-5C1B-4116-B0BA-CE2C14E34136}" destId="{844113A2-F159-421E-9CE9-6431C4396776}" srcOrd="4" destOrd="0" presId="urn:microsoft.com/office/officeart/2005/8/layout/hList2"/>
    <dgm:cxn modelId="{BE86500E-1A55-431B-9A0D-0A0AC6AF0A02}" type="presParOf" srcId="{844113A2-F159-421E-9CE9-6431C4396776}" destId="{8CDCC67D-A9AD-417E-8A9C-982EE337DE92}" srcOrd="0" destOrd="0" presId="urn:microsoft.com/office/officeart/2005/8/layout/hList2"/>
    <dgm:cxn modelId="{232CD9D4-2214-40A6-B87C-8C089F17F2CE}" type="presParOf" srcId="{844113A2-F159-421E-9CE9-6431C4396776}" destId="{E03FDAF1-99A5-4E9D-A110-A86A7C713497}" srcOrd="1" destOrd="0" presId="urn:microsoft.com/office/officeart/2005/8/layout/hList2"/>
    <dgm:cxn modelId="{42BDF738-BC95-4B36-B35B-F424C0012BA1}" type="presParOf" srcId="{844113A2-F159-421E-9CE9-6431C4396776}" destId="{4B4CEB12-DD0F-43C7-9F36-C9C8B7B7D9F6}" srcOrd="2" destOrd="0" presId="urn:microsoft.com/office/officeart/2005/8/layout/hList2"/>
    <dgm:cxn modelId="{0C914A9A-441D-4B08-9C78-B5AF25B2EA2B}" type="presParOf" srcId="{5FB95862-5C1B-4116-B0BA-CE2C14E34136}" destId="{9D6BA92B-8FC5-4211-AAF8-88A8EFC869BD}" srcOrd="5" destOrd="0" presId="urn:microsoft.com/office/officeart/2005/8/layout/hList2"/>
    <dgm:cxn modelId="{868BAA65-3B06-4613-B766-E5BFA67C4A4A}" type="presParOf" srcId="{5FB95862-5C1B-4116-B0BA-CE2C14E34136}" destId="{CF9FEC41-80E1-4473-9E4F-42C25046EE52}" srcOrd="6" destOrd="0" presId="urn:microsoft.com/office/officeart/2005/8/layout/hList2"/>
    <dgm:cxn modelId="{4D9D6110-ADF6-4539-83FD-D2D5C6F89242}" type="presParOf" srcId="{CF9FEC41-80E1-4473-9E4F-42C25046EE52}" destId="{0D795A98-2430-4A7C-85B7-3CA305083731}" srcOrd="0" destOrd="0" presId="urn:microsoft.com/office/officeart/2005/8/layout/hList2"/>
    <dgm:cxn modelId="{C4341081-1027-4AD3-8D5F-412B0C45D47A}" type="presParOf" srcId="{CF9FEC41-80E1-4473-9E4F-42C25046EE52}" destId="{C0AFD89F-A80C-4E9B-AE30-061CF83F0C3D}" srcOrd="1" destOrd="0" presId="urn:microsoft.com/office/officeart/2005/8/layout/hList2"/>
    <dgm:cxn modelId="{2A6BB4CC-7303-4E6F-ADB9-475B78DE08CE}" type="presParOf" srcId="{CF9FEC41-80E1-4473-9E4F-42C25046EE52}" destId="{668FE421-764B-4CEB-881B-0C6B55D2F6C9}"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5BDEE-0B35-46B6-BCC2-D29E3DE3FBA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6047BED-FC6B-46B7-B706-464895D234E5}">
      <dgm:prSet/>
      <dgm:spPr/>
      <dgm:t>
        <a:bodyPr/>
        <a:lstStyle/>
        <a:p>
          <a:r>
            <a:rPr lang="en-US" b="1" u="sng" dirty="0" smtClean="0">
              <a:solidFill>
                <a:schemeClr val="bg1"/>
              </a:solidFill>
              <a:latin typeface="Times New Roman" pitchFamily="18" charset="0"/>
              <a:cs typeface="Times New Roman" pitchFamily="18" charset="0"/>
            </a:rPr>
            <a:t>ENGINEERING &amp; CONSTRUCTION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Leader in the construction of 	multi-purpose River Valley 	and Hydropower projects. 13 	projects 	across 3 states in total.</a:t>
          </a:r>
        </a:p>
      </dgm:t>
    </dgm:pt>
    <dgm:pt modelId="{B19571E4-6B99-4D92-A5A6-1EE31731FA9F}" type="parTrans" cxnId="{82CE2364-7B16-4531-8B66-AC7B616040C6}">
      <dgm:prSet/>
      <dgm:spPr/>
      <dgm:t>
        <a:bodyPr/>
        <a:lstStyle/>
        <a:p>
          <a:endParaRPr lang="en-US"/>
        </a:p>
      </dgm:t>
    </dgm:pt>
    <dgm:pt modelId="{9564DE95-A33C-4F0F-BAA1-4913320FC30A}" type="sibTrans" cxnId="{82CE2364-7B16-4531-8B66-AC7B616040C6}">
      <dgm:prSet/>
      <dgm:spPr/>
      <dgm:t>
        <a:bodyPr/>
        <a:lstStyle/>
        <a:p>
          <a:endParaRPr lang="en-US"/>
        </a:p>
      </dgm:t>
    </dgm:pt>
    <dgm:pt modelId="{95369518-2138-401A-8FD9-B7BFA14F356E}" type="pres">
      <dgm:prSet presAssocID="{9915BDEE-0B35-46B6-BCC2-D29E3DE3FBA7}" presName="linear" presStyleCnt="0">
        <dgm:presLayoutVars>
          <dgm:dir/>
          <dgm:resizeHandles val="exact"/>
        </dgm:presLayoutVars>
      </dgm:prSet>
      <dgm:spPr/>
      <dgm:t>
        <a:bodyPr/>
        <a:lstStyle/>
        <a:p>
          <a:endParaRPr lang="en-US"/>
        </a:p>
      </dgm:t>
    </dgm:pt>
    <dgm:pt modelId="{D735BDD3-69CB-4A6E-B71E-4BB9AD0E8E35}" type="pres">
      <dgm:prSet presAssocID="{C6047BED-FC6B-46B7-B706-464895D234E5}" presName="comp" presStyleCnt="0"/>
      <dgm:spPr/>
    </dgm:pt>
    <dgm:pt modelId="{B49E6990-9583-47D5-A436-CE1F3512663C}" type="pres">
      <dgm:prSet presAssocID="{C6047BED-FC6B-46B7-B706-464895D234E5}" presName="box" presStyleLbl="node1" presStyleIdx="0" presStyleCnt="1" custScaleY="116031"/>
      <dgm:spPr/>
      <dgm:t>
        <a:bodyPr/>
        <a:lstStyle/>
        <a:p>
          <a:endParaRPr lang="en-US"/>
        </a:p>
      </dgm:t>
    </dgm:pt>
    <dgm:pt modelId="{C4DDBF4E-4DD5-4B4C-BD2C-80DD6E6359DE}" type="pres">
      <dgm:prSet presAssocID="{C6047BED-FC6B-46B7-B706-464895D234E5}" presName="img" presStyleLbl="fgImgPlace1" presStyleIdx="0" presStyleCnt="1"/>
      <dgm:spPr>
        <a:blipFill rotWithShape="0">
          <a:blip xmlns:r="http://schemas.openxmlformats.org/officeDocument/2006/relationships" r:embed="rId1"/>
          <a:stretch>
            <a:fillRect/>
          </a:stretch>
        </a:blipFill>
      </dgm:spPr>
    </dgm:pt>
    <dgm:pt modelId="{16BB8CCA-A6DC-47E6-BA09-5189D46339B0}" type="pres">
      <dgm:prSet presAssocID="{C6047BED-FC6B-46B7-B706-464895D234E5}" presName="text" presStyleLbl="node1" presStyleIdx="0" presStyleCnt="1">
        <dgm:presLayoutVars>
          <dgm:bulletEnabled val="1"/>
        </dgm:presLayoutVars>
      </dgm:prSet>
      <dgm:spPr/>
      <dgm:t>
        <a:bodyPr/>
        <a:lstStyle/>
        <a:p>
          <a:endParaRPr lang="en-US"/>
        </a:p>
      </dgm:t>
    </dgm:pt>
  </dgm:ptLst>
  <dgm:cxnLst>
    <dgm:cxn modelId="{82CE2364-7B16-4531-8B66-AC7B616040C6}" srcId="{9915BDEE-0B35-46B6-BCC2-D29E3DE3FBA7}" destId="{C6047BED-FC6B-46B7-B706-464895D234E5}" srcOrd="0" destOrd="0" parTransId="{B19571E4-6B99-4D92-A5A6-1EE31731FA9F}" sibTransId="{9564DE95-A33C-4F0F-BAA1-4913320FC30A}"/>
    <dgm:cxn modelId="{1CDF3520-B771-4F14-8578-6A5122FF4BAD}" type="presOf" srcId="{C6047BED-FC6B-46B7-B706-464895D234E5}" destId="{B49E6990-9583-47D5-A436-CE1F3512663C}" srcOrd="0" destOrd="0" presId="urn:microsoft.com/office/officeart/2005/8/layout/vList4"/>
    <dgm:cxn modelId="{8121B581-BD8D-47C4-97D6-3040846A3895}" type="presOf" srcId="{C6047BED-FC6B-46B7-B706-464895D234E5}" destId="{16BB8CCA-A6DC-47E6-BA09-5189D46339B0}" srcOrd="1" destOrd="0" presId="urn:microsoft.com/office/officeart/2005/8/layout/vList4"/>
    <dgm:cxn modelId="{3279B921-2928-4440-A65D-5E7684E401FA}" type="presOf" srcId="{9915BDEE-0B35-46B6-BCC2-D29E3DE3FBA7}" destId="{95369518-2138-401A-8FD9-B7BFA14F356E}" srcOrd="0" destOrd="0" presId="urn:microsoft.com/office/officeart/2005/8/layout/vList4"/>
    <dgm:cxn modelId="{878EA26A-DE37-4939-AD0D-4C03CCA4BDE1}" type="presParOf" srcId="{95369518-2138-401A-8FD9-B7BFA14F356E}" destId="{D735BDD3-69CB-4A6E-B71E-4BB9AD0E8E35}" srcOrd="0" destOrd="0" presId="urn:microsoft.com/office/officeart/2005/8/layout/vList4"/>
    <dgm:cxn modelId="{50C6706C-B690-43CC-91D5-75FA0009145C}" type="presParOf" srcId="{D735BDD3-69CB-4A6E-B71E-4BB9AD0E8E35}" destId="{B49E6990-9583-47D5-A436-CE1F3512663C}" srcOrd="0" destOrd="0" presId="urn:microsoft.com/office/officeart/2005/8/layout/vList4"/>
    <dgm:cxn modelId="{130FE920-8DFD-4AD8-AACE-FE7017635F1D}" type="presParOf" srcId="{D735BDD3-69CB-4A6E-B71E-4BB9AD0E8E35}" destId="{C4DDBF4E-4DD5-4B4C-BD2C-80DD6E6359DE}" srcOrd="1" destOrd="0" presId="urn:microsoft.com/office/officeart/2005/8/layout/vList4"/>
    <dgm:cxn modelId="{223D7615-63BB-4C01-898D-C0383489FE1F}" type="presParOf" srcId="{D735BDD3-69CB-4A6E-B71E-4BB9AD0E8E35}" destId="{16BB8CCA-A6DC-47E6-BA09-5189D46339B0}"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540DA2-ACC8-49E1-88E9-0CB067F57B1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583098F-5802-4BD7-B6D6-577250613A66}">
      <dgm:prSet phldrT="[Text]" custT="1"/>
      <dgm:spPr/>
      <dgm:t>
        <a:bodyPr/>
        <a:lstStyle/>
        <a:p>
          <a:endParaRPr lang="en-US" sz="1200" b="0" i="0" u="sng" dirty="0" smtClean="0"/>
        </a:p>
        <a:p>
          <a:r>
            <a:rPr lang="en-US" sz="2000" b="1" i="0" u="sng" dirty="0" smtClean="0">
              <a:latin typeface="Times New Roman" pitchFamily="18" charset="0"/>
              <a:cs typeface="Times New Roman" pitchFamily="18" charset="0"/>
            </a:rPr>
            <a:t>SPORTS</a:t>
          </a:r>
        </a:p>
        <a:p>
          <a:endParaRPr lang="en-US" sz="2000" dirty="0" smtClean="0">
            <a:latin typeface="Times New Roman" pitchFamily="18" charset="0"/>
            <a:cs typeface="Times New Roman" pitchFamily="18" charset="0"/>
          </a:endParaRPr>
        </a:p>
        <a:p>
          <a:pPr rtl="0"/>
          <a:r>
            <a:rPr lang="en-US" sz="1800" b="0" i="0" u="none" dirty="0" smtClean="0">
              <a:latin typeface="Times New Roman" pitchFamily="18" charset="0"/>
              <a:cs typeface="Times New Roman" pitchFamily="18" charset="0"/>
            </a:rPr>
            <a:t>	The Group finished the construction and execution of India’s first 	ever F1 Grand Prix on 30th October, 2011. </a:t>
          </a:r>
          <a:endParaRPr lang="en-US" sz="1800" dirty="0">
            <a:latin typeface="Times New Roman" pitchFamily="18" charset="0"/>
            <a:cs typeface="Times New Roman" pitchFamily="18" charset="0"/>
          </a:endParaRPr>
        </a:p>
      </dgm:t>
    </dgm:pt>
    <dgm:pt modelId="{B20B4073-F9D8-4055-B359-C9878E9C8085}" type="parTrans" cxnId="{0EF5A30F-58FE-49C0-B21C-BC8E503D1C5A}">
      <dgm:prSet/>
      <dgm:spPr/>
      <dgm:t>
        <a:bodyPr/>
        <a:lstStyle/>
        <a:p>
          <a:endParaRPr lang="en-US"/>
        </a:p>
      </dgm:t>
    </dgm:pt>
    <dgm:pt modelId="{0E837BC5-2006-4C04-8E57-A7755C2ACCF7}" type="sibTrans" cxnId="{0EF5A30F-58FE-49C0-B21C-BC8E503D1C5A}">
      <dgm:prSet/>
      <dgm:spPr/>
      <dgm:t>
        <a:bodyPr/>
        <a:lstStyle/>
        <a:p>
          <a:endParaRPr lang="en-US"/>
        </a:p>
      </dgm:t>
    </dgm:pt>
    <dgm:pt modelId="{395E856A-631B-4BEA-84C7-35F5DC73B76E}">
      <dgm:prSet phldrT="[Text]" custT="1"/>
      <dgm:spPr/>
      <dgm:t>
        <a:bodyPr/>
        <a:lstStyle/>
        <a:p>
          <a:r>
            <a:rPr lang="en-US" sz="1900" b="1" i="0" u="sng" dirty="0" smtClean="0">
              <a:latin typeface="Times New Roman" pitchFamily="18" charset="0"/>
              <a:cs typeface="Times New Roman" pitchFamily="18" charset="0"/>
            </a:rPr>
            <a:t>EDUCATION</a:t>
          </a:r>
        </a:p>
        <a:p>
          <a:endParaRPr lang="en-US" sz="1900" b="1" dirty="0" smtClean="0">
            <a:latin typeface="Times New Roman" pitchFamily="18" charset="0"/>
            <a:cs typeface="Times New Roman" pitchFamily="18" charset="0"/>
          </a:endParaRPr>
        </a:p>
        <a:p>
          <a:pPr rtl="0"/>
          <a:r>
            <a:rPr lang="en-US" sz="1900" b="0" i="0" u="none" dirty="0" smtClean="0">
              <a:latin typeface="Times New Roman" pitchFamily="18" charset="0"/>
              <a:cs typeface="Times New Roman" pitchFamily="18" charset="0"/>
            </a:rPr>
            <a:t>	</a:t>
          </a:r>
          <a:r>
            <a:rPr lang="en-US" sz="1800" b="0" i="0" u="none" dirty="0" smtClean="0">
              <a:latin typeface="Times New Roman" pitchFamily="18" charset="0"/>
              <a:cs typeface="Times New Roman" pitchFamily="18" charset="0"/>
            </a:rPr>
            <a:t>Education is the cornerstone to economic development and 	the strength of 1 billion Indians can be channelized by 	education alone to build India into a developed nation.</a:t>
          </a:r>
          <a:endParaRPr lang="en-US" sz="1800" dirty="0">
            <a:latin typeface="Times New Roman" pitchFamily="18" charset="0"/>
            <a:cs typeface="Times New Roman" pitchFamily="18" charset="0"/>
          </a:endParaRPr>
        </a:p>
      </dgm:t>
    </dgm:pt>
    <dgm:pt modelId="{93338ECB-2963-4EAC-BE84-A81191B48264}" type="parTrans" cxnId="{E7B8F96F-D0F5-4D20-9C7A-81579E6A10E2}">
      <dgm:prSet/>
      <dgm:spPr/>
      <dgm:t>
        <a:bodyPr/>
        <a:lstStyle/>
        <a:p>
          <a:endParaRPr lang="en-US"/>
        </a:p>
      </dgm:t>
    </dgm:pt>
    <dgm:pt modelId="{2B4ADED6-31B5-4A92-A422-D936A8ABBE93}" type="sibTrans" cxnId="{E7B8F96F-D0F5-4D20-9C7A-81579E6A10E2}">
      <dgm:prSet/>
      <dgm:spPr/>
      <dgm:t>
        <a:bodyPr/>
        <a:lstStyle/>
        <a:p>
          <a:endParaRPr lang="en-US"/>
        </a:p>
      </dgm:t>
    </dgm:pt>
    <dgm:pt modelId="{5BB74543-7A6D-41C2-888F-A783BABD7E99}">
      <dgm:prSet custT="1"/>
      <dgm:spPr/>
      <dgm:t>
        <a:bodyPr/>
        <a:lstStyle/>
        <a:p>
          <a:r>
            <a:rPr lang="en-US" sz="1600" b="1" u="sng" dirty="0" smtClean="0">
              <a:solidFill>
                <a:schemeClr val="bg1"/>
              </a:solidFill>
              <a:latin typeface="Times New Roman" pitchFamily="18" charset="0"/>
              <a:cs typeface="Times New Roman" pitchFamily="18" charset="0"/>
            </a:rPr>
            <a:t>HOSPITALITY</a:t>
          </a:r>
        </a:p>
        <a:p>
          <a:endParaRPr lang="en-US" sz="1600" b="1" u="sng" dirty="0" smtClean="0">
            <a:solidFill>
              <a:schemeClr val="bg1"/>
            </a:solidFill>
            <a:latin typeface="Times New Roman" pitchFamily="18" charset="0"/>
            <a:cs typeface="Times New Roman" pitchFamily="18" charset="0"/>
          </a:endParaRPr>
        </a:p>
        <a:p>
          <a:r>
            <a:rPr lang="en-US" sz="1800" dirty="0" smtClean="0">
              <a:latin typeface="Times New Roman" pitchFamily="18" charset="0"/>
              <a:cs typeface="Times New Roman" pitchFamily="18" charset="0"/>
            </a:rPr>
            <a:t>	The 4 Five Star Hotels, two in New Delhi and one each in Agra 	and Missouri have a total capacity of 644 rooms. Another 5 	star luxury with state-of-the-art resort and SPA has been set up 	in collaboration with SIX SENSES at Greater Noida with 170 	living spaces. </a:t>
          </a:r>
          <a:endParaRPr lang="en-US" sz="1800" dirty="0">
            <a:latin typeface="Times New Roman" pitchFamily="18" charset="0"/>
            <a:cs typeface="Times New Roman" pitchFamily="18" charset="0"/>
          </a:endParaRPr>
        </a:p>
      </dgm:t>
    </dgm:pt>
    <dgm:pt modelId="{D1EEB980-BFEF-4905-9F38-A857B59CCD0E}" type="parTrans" cxnId="{0F1E3D5C-457E-4E66-A469-86CDCAB3B8D3}">
      <dgm:prSet/>
      <dgm:spPr/>
      <dgm:t>
        <a:bodyPr/>
        <a:lstStyle/>
        <a:p>
          <a:endParaRPr lang="en-US"/>
        </a:p>
      </dgm:t>
    </dgm:pt>
    <dgm:pt modelId="{88EA6616-A46D-4D50-BA5C-D41B9952141E}" type="sibTrans" cxnId="{0F1E3D5C-457E-4E66-A469-86CDCAB3B8D3}">
      <dgm:prSet/>
      <dgm:spPr/>
      <dgm:t>
        <a:bodyPr/>
        <a:lstStyle/>
        <a:p>
          <a:endParaRPr lang="en-US"/>
        </a:p>
      </dgm:t>
    </dgm:pt>
    <dgm:pt modelId="{E91600DD-A654-482A-91E7-6BF61F6C4152}">
      <dgm:prSet phldrT="[Text]" custT="1"/>
      <dgm:spPr/>
      <dgm:t>
        <a:bodyPr/>
        <a:lstStyle/>
        <a:p>
          <a:endParaRPr lang="en-US" sz="1800" dirty="0"/>
        </a:p>
      </dgm:t>
    </dgm:pt>
    <dgm:pt modelId="{7BB413F5-D383-40CC-82CD-672FB123EFAC}" type="parTrans" cxnId="{9CD9C6BE-BA87-4184-B4D2-22B428A8C94F}">
      <dgm:prSet/>
      <dgm:spPr/>
    </dgm:pt>
    <dgm:pt modelId="{BDA97D95-5AFD-48B2-BB07-9FC826687601}" type="sibTrans" cxnId="{9CD9C6BE-BA87-4184-B4D2-22B428A8C94F}">
      <dgm:prSet/>
      <dgm:spPr/>
    </dgm:pt>
    <dgm:pt modelId="{6432EBD5-9156-4EC2-A3F6-5314A7C75AB4}">
      <dgm:prSet phldrT="[Text]" custT="1"/>
      <dgm:spPr/>
      <dgm:t>
        <a:bodyPr/>
        <a:lstStyle/>
        <a:p>
          <a:endParaRPr lang="en-US" sz="1800" dirty="0"/>
        </a:p>
      </dgm:t>
    </dgm:pt>
    <dgm:pt modelId="{B84C59BB-05BA-4AEA-8A94-671F434E0FC2}" type="parTrans" cxnId="{E1089000-9110-4487-AA3B-10009C4DE701}">
      <dgm:prSet/>
      <dgm:spPr/>
    </dgm:pt>
    <dgm:pt modelId="{04508BB8-251F-4704-BE4F-2EA36437AB9C}" type="sibTrans" cxnId="{E1089000-9110-4487-AA3B-10009C4DE701}">
      <dgm:prSet/>
      <dgm:spPr/>
    </dgm:pt>
    <dgm:pt modelId="{BCD50B13-542D-4EF1-9D6C-E0A6DFF31AF2}">
      <dgm:prSet phldrT="[Text]" custT="1"/>
      <dgm:spPr/>
      <dgm:t>
        <a:bodyPr/>
        <a:lstStyle/>
        <a:p>
          <a:endParaRPr lang="en-US" sz="1800" dirty="0"/>
        </a:p>
      </dgm:t>
    </dgm:pt>
    <dgm:pt modelId="{A1F98701-9C35-45D5-BEB2-9464693E71BC}" type="parTrans" cxnId="{A80A2A0C-4511-4768-BDB3-3E811A56FDEF}">
      <dgm:prSet/>
      <dgm:spPr/>
    </dgm:pt>
    <dgm:pt modelId="{130C9E20-7119-4437-9129-89CE61CB3D15}" type="sibTrans" cxnId="{A80A2A0C-4511-4768-BDB3-3E811A56FDEF}">
      <dgm:prSet/>
      <dgm:spPr/>
    </dgm:pt>
    <dgm:pt modelId="{C365558D-55CE-421C-86EC-978ECDD74223}" type="pres">
      <dgm:prSet presAssocID="{A5540DA2-ACC8-49E1-88E9-0CB067F57B19}" presName="linear" presStyleCnt="0">
        <dgm:presLayoutVars>
          <dgm:dir/>
          <dgm:resizeHandles val="exact"/>
        </dgm:presLayoutVars>
      </dgm:prSet>
      <dgm:spPr/>
      <dgm:t>
        <a:bodyPr/>
        <a:lstStyle/>
        <a:p>
          <a:endParaRPr lang="en-US"/>
        </a:p>
      </dgm:t>
    </dgm:pt>
    <dgm:pt modelId="{78F904F8-077D-4F28-977A-863DC84E7B11}" type="pres">
      <dgm:prSet presAssocID="{A583098F-5802-4BD7-B6D6-577250613A66}" presName="comp" presStyleCnt="0"/>
      <dgm:spPr/>
    </dgm:pt>
    <dgm:pt modelId="{B0175A0E-7592-43C8-9FC7-54433C58DB09}" type="pres">
      <dgm:prSet presAssocID="{A583098F-5802-4BD7-B6D6-577250613A66}" presName="box" presStyleLbl="node1" presStyleIdx="0" presStyleCnt="3" custLinFactNeighborX="-8854" custLinFactNeighborY="-11429"/>
      <dgm:spPr/>
      <dgm:t>
        <a:bodyPr/>
        <a:lstStyle/>
        <a:p>
          <a:endParaRPr lang="en-US"/>
        </a:p>
      </dgm:t>
    </dgm:pt>
    <dgm:pt modelId="{22857B09-293E-489C-B436-101F8466F69E}" type="pres">
      <dgm:prSet presAssocID="{A583098F-5802-4BD7-B6D6-577250613A66}" presName="img" presStyleLbl="fgImgPlace1" presStyleIdx="0" presStyleCnt="3"/>
      <dgm:spPr>
        <a:blipFill rotWithShape="0">
          <a:blip xmlns:r="http://schemas.openxmlformats.org/officeDocument/2006/relationships" r:embed="rId1"/>
          <a:stretch>
            <a:fillRect/>
          </a:stretch>
        </a:blipFill>
      </dgm:spPr>
    </dgm:pt>
    <dgm:pt modelId="{1156B7F2-8DB1-4933-9352-6D3ED27EF588}" type="pres">
      <dgm:prSet presAssocID="{A583098F-5802-4BD7-B6D6-577250613A66}" presName="text" presStyleLbl="node1" presStyleIdx="0" presStyleCnt="3">
        <dgm:presLayoutVars>
          <dgm:bulletEnabled val="1"/>
        </dgm:presLayoutVars>
      </dgm:prSet>
      <dgm:spPr/>
      <dgm:t>
        <a:bodyPr/>
        <a:lstStyle/>
        <a:p>
          <a:endParaRPr lang="en-US"/>
        </a:p>
      </dgm:t>
    </dgm:pt>
    <dgm:pt modelId="{6BA6AB3E-2742-4647-99D5-DCEEDB7C918E}" type="pres">
      <dgm:prSet presAssocID="{0E837BC5-2006-4C04-8E57-A7755C2ACCF7}" presName="spacer" presStyleCnt="0"/>
      <dgm:spPr/>
    </dgm:pt>
    <dgm:pt modelId="{C133AC58-4DD4-4392-8BCA-6CDF2EEB0FEA}" type="pres">
      <dgm:prSet presAssocID="{5BB74543-7A6D-41C2-888F-A783BABD7E99}" presName="comp" presStyleCnt="0"/>
      <dgm:spPr/>
    </dgm:pt>
    <dgm:pt modelId="{F64BC4CC-255B-4904-A696-2F71B4BCCBC2}" type="pres">
      <dgm:prSet presAssocID="{5BB74543-7A6D-41C2-888F-A783BABD7E99}" presName="box" presStyleLbl="node1" presStyleIdx="1" presStyleCnt="3"/>
      <dgm:spPr/>
      <dgm:t>
        <a:bodyPr/>
        <a:lstStyle/>
        <a:p>
          <a:endParaRPr lang="en-US"/>
        </a:p>
      </dgm:t>
    </dgm:pt>
    <dgm:pt modelId="{C1B20361-DB3A-46BC-8C41-326FF81CE6D6}" type="pres">
      <dgm:prSet presAssocID="{5BB74543-7A6D-41C2-888F-A783BABD7E99}" presName="img" presStyleLbl="fgImgPlace1" presStyleIdx="1" presStyleCnt="3" custLinFactNeighborY="-501"/>
      <dgm:spPr>
        <a:blipFill rotWithShape="0">
          <a:blip xmlns:r="http://schemas.openxmlformats.org/officeDocument/2006/relationships" r:embed="rId2"/>
          <a:stretch>
            <a:fillRect/>
          </a:stretch>
        </a:blipFill>
      </dgm:spPr>
    </dgm:pt>
    <dgm:pt modelId="{E8FE970E-4701-4C8B-9393-2725E67FDB59}" type="pres">
      <dgm:prSet presAssocID="{5BB74543-7A6D-41C2-888F-A783BABD7E99}" presName="text" presStyleLbl="node1" presStyleIdx="1" presStyleCnt="3">
        <dgm:presLayoutVars>
          <dgm:bulletEnabled val="1"/>
        </dgm:presLayoutVars>
      </dgm:prSet>
      <dgm:spPr/>
      <dgm:t>
        <a:bodyPr/>
        <a:lstStyle/>
        <a:p>
          <a:endParaRPr lang="en-US"/>
        </a:p>
      </dgm:t>
    </dgm:pt>
    <dgm:pt modelId="{559F0DCF-E641-4563-817B-8941DE6BBA82}" type="pres">
      <dgm:prSet presAssocID="{88EA6616-A46D-4D50-BA5C-D41B9952141E}" presName="spacer" presStyleCnt="0"/>
      <dgm:spPr/>
    </dgm:pt>
    <dgm:pt modelId="{10A98A80-ED8E-4955-A148-EF1BB1E7141E}" type="pres">
      <dgm:prSet presAssocID="{395E856A-631B-4BEA-84C7-35F5DC73B76E}" presName="comp" presStyleCnt="0"/>
      <dgm:spPr/>
    </dgm:pt>
    <dgm:pt modelId="{08700211-1458-40E7-B6BC-D4D808208CDC}" type="pres">
      <dgm:prSet presAssocID="{395E856A-631B-4BEA-84C7-35F5DC73B76E}" presName="box" presStyleLbl="node1" presStyleIdx="2" presStyleCnt="3" custScaleY="78078" custLinFactNeighborY="129"/>
      <dgm:spPr/>
      <dgm:t>
        <a:bodyPr/>
        <a:lstStyle/>
        <a:p>
          <a:endParaRPr lang="en-US"/>
        </a:p>
      </dgm:t>
    </dgm:pt>
    <dgm:pt modelId="{5B7A313A-449D-403D-9AFC-B6769136FC8B}" type="pres">
      <dgm:prSet presAssocID="{395E856A-631B-4BEA-84C7-35F5DC73B76E}" presName="img" presStyleLbl="fgImgPlace1" presStyleIdx="2" presStyleCnt="3"/>
      <dgm:spPr>
        <a:blipFill rotWithShape="0">
          <a:blip xmlns:r="http://schemas.openxmlformats.org/officeDocument/2006/relationships" r:embed="rId3"/>
          <a:stretch>
            <a:fillRect/>
          </a:stretch>
        </a:blipFill>
      </dgm:spPr>
    </dgm:pt>
    <dgm:pt modelId="{322A7978-A9C8-4588-995B-0878DCF8A014}" type="pres">
      <dgm:prSet presAssocID="{395E856A-631B-4BEA-84C7-35F5DC73B76E}" presName="text" presStyleLbl="node1" presStyleIdx="2" presStyleCnt="3">
        <dgm:presLayoutVars>
          <dgm:bulletEnabled val="1"/>
        </dgm:presLayoutVars>
      </dgm:prSet>
      <dgm:spPr/>
      <dgm:t>
        <a:bodyPr/>
        <a:lstStyle/>
        <a:p>
          <a:endParaRPr lang="en-US"/>
        </a:p>
      </dgm:t>
    </dgm:pt>
  </dgm:ptLst>
  <dgm:cxnLst>
    <dgm:cxn modelId="{9CD9C6BE-BA87-4184-B4D2-22B428A8C94F}" srcId="{A583098F-5802-4BD7-B6D6-577250613A66}" destId="{E91600DD-A654-482A-91E7-6BF61F6C4152}" srcOrd="2" destOrd="0" parTransId="{7BB413F5-D383-40CC-82CD-672FB123EFAC}" sibTransId="{BDA97D95-5AFD-48B2-BB07-9FC826687601}"/>
    <dgm:cxn modelId="{793727D7-03D8-45A9-91D8-F2E660A426A7}" type="presOf" srcId="{E91600DD-A654-482A-91E7-6BF61F6C4152}" destId="{B0175A0E-7592-43C8-9FC7-54433C58DB09}" srcOrd="0" destOrd="3" presId="urn:microsoft.com/office/officeart/2005/8/layout/vList4"/>
    <dgm:cxn modelId="{070C04D3-87A9-412E-95B9-5FB632530A39}" type="presOf" srcId="{6432EBD5-9156-4EC2-A3F6-5314A7C75AB4}" destId="{1156B7F2-8DB1-4933-9352-6D3ED27EF588}" srcOrd="1" destOrd="2" presId="urn:microsoft.com/office/officeart/2005/8/layout/vList4"/>
    <dgm:cxn modelId="{423AB214-89A5-4646-AB86-FA478FC4D564}" type="presOf" srcId="{A583098F-5802-4BD7-B6D6-577250613A66}" destId="{B0175A0E-7592-43C8-9FC7-54433C58DB09}" srcOrd="0" destOrd="0" presId="urn:microsoft.com/office/officeart/2005/8/layout/vList4"/>
    <dgm:cxn modelId="{45379B34-9D10-43A5-A590-787C1348A2C0}" type="presOf" srcId="{5BB74543-7A6D-41C2-888F-A783BABD7E99}" destId="{F64BC4CC-255B-4904-A696-2F71B4BCCBC2}" srcOrd="0" destOrd="0" presId="urn:microsoft.com/office/officeart/2005/8/layout/vList4"/>
    <dgm:cxn modelId="{0F1E3D5C-457E-4E66-A469-86CDCAB3B8D3}" srcId="{A5540DA2-ACC8-49E1-88E9-0CB067F57B19}" destId="{5BB74543-7A6D-41C2-888F-A783BABD7E99}" srcOrd="1" destOrd="0" parTransId="{D1EEB980-BFEF-4905-9F38-A857B59CCD0E}" sibTransId="{88EA6616-A46D-4D50-BA5C-D41B9952141E}"/>
    <dgm:cxn modelId="{0EF5A30F-58FE-49C0-B21C-BC8E503D1C5A}" srcId="{A5540DA2-ACC8-49E1-88E9-0CB067F57B19}" destId="{A583098F-5802-4BD7-B6D6-577250613A66}" srcOrd="0" destOrd="0" parTransId="{B20B4073-F9D8-4055-B359-C9878E9C8085}" sibTransId="{0E837BC5-2006-4C04-8E57-A7755C2ACCF7}"/>
    <dgm:cxn modelId="{E6881210-D713-4E06-AA12-7494FEFF811D}" type="presOf" srcId="{395E856A-631B-4BEA-84C7-35F5DC73B76E}" destId="{08700211-1458-40E7-B6BC-D4D808208CDC}" srcOrd="0" destOrd="0" presId="urn:microsoft.com/office/officeart/2005/8/layout/vList4"/>
    <dgm:cxn modelId="{E7B8F96F-D0F5-4D20-9C7A-81579E6A10E2}" srcId="{A5540DA2-ACC8-49E1-88E9-0CB067F57B19}" destId="{395E856A-631B-4BEA-84C7-35F5DC73B76E}" srcOrd="2" destOrd="0" parTransId="{93338ECB-2963-4EAC-BE84-A81191B48264}" sibTransId="{2B4ADED6-31B5-4A92-A422-D936A8ABBE93}"/>
    <dgm:cxn modelId="{7B6CFFC4-72DE-4B0E-920C-CB15099B71C3}" type="presOf" srcId="{5BB74543-7A6D-41C2-888F-A783BABD7E99}" destId="{E8FE970E-4701-4C8B-9393-2725E67FDB59}" srcOrd="1" destOrd="0" presId="urn:microsoft.com/office/officeart/2005/8/layout/vList4"/>
    <dgm:cxn modelId="{E1089000-9110-4487-AA3B-10009C4DE701}" srcId="{A583098F-5802-4BD7-B6D6-577250613A66}" destId="{6432EBD5-9156-4EC2-A3F6-5314A7C75AB4}" srcOrd="1" destOrd="0" parTransId="{B84C59BB-05BA-4AEA-8A94-671F434E0FC2}" sibTransId="{04508BB8-251F-4704-BE4F-2EA36437AB9C}"/>
    <dgm:cxn modelId="{A80A2A0C-4511-4768-BDB3-3E811A56FDEF}" srcId="{A583098F-5802-4BD7-B6D6-577250613A66}" destId="{BCD50B13-542D-4EF1-9D6C-E0A6DFF31AF2}" srcOrd="0" destOrd="0" parTransId="{A1F98701-9C35-45D5-BEB2-9464693E71BC}" sibTransId="{130C9E20-7119-4437-9129-89CE61CB3D15}"/>
    <dgm:cxn modelId="{EDCFBC0B-4768-4CA6-B78B-5D4E5761FE91}" type="presOf" srcId="{A5540DA2-ACC8-49E1-88E9-0CB067F57B19}" destId="{C365558D-55CE-421C-86EC-978ECDD74223}" srcOrd="0" destOrd="0" presId="urn:microsoft.com/office/officeart/2005/8/layout/vList4"/>
    <dgm:cxn modelId="{29CEFA56-66BC-434B-9D86-24C6EAB4F9F4}" type="presOf" srcId="{BCD50B13-542D-4EF1-9D6C-E0A6DFF31AF2}" destId="{1156B7F2-8DB1-4933-9352-6D3ED27EF588}" srcOrd="1" destOrd="1" presId="urn:microsoft.com/office/officeart/2005/8/layout/vList4"/>
    <dgm:cxn modelId="{71E69862-6B88-4B9E-A939-604183A58EB7}" type="presOf" srcId="{BCD50B13-542D-4EF1-9D6C-E0A6DFF31AF2}" destId="{B0175A0E-7592-43C8-9FC7-54433C58DB09}" srcOrd="0" destOrd="1" presId="urn:microsoft.com/office/officeart/2005/8/layout/vList4"/>
    <dgm:cxn modelId="{F4E429DC-7E55-42A4-9D2C-1447CCA06949}" type="presOf" srcId="{395E856A-631B-4BEA-84C7-35F5DC73B76E}" destId="{322A7978-A9C8-4588-995B-0878DCF8A014}" srcOrd="1" destOrd="0" presId="urn:microsoft.com/office/officeart/2005/8/layout/vList4"/>
    <dgm:cxn modelId="{42AA7E48-DBB6-4E89-9E67-E6105F038030}" type="presOf" srcId="{6432EBD5-9156-4EC2-A3F6-5314A7C75AB4}" destId="{B0175A0E-7592-43C8-9FC7-54433C58DB09}" srcOrd="0" destOrd="2" presId="urn:microsoft.com/office/officeart/2005/8/layout/vList4"/>
    <dgm:cxn modelId="{8A171C2E-F269-42EA-A140-C37BD9C55CCA}" type="presOf" srcId="{A583098F-5802-4BD7-B6D6-577250613A66}" destId="{1156B7F2-8DB1-4933-9352-6D3ED27EF588}" srcOrd="1" destOrd="0" presId="urn:microsoft.com/office/officeart/2005/8/layout/vList4"/>
    <dgm:cxn modelId="{6741069A-E045-4C3C-8A2D-62251FCE9E9F}" type="presOf" srcId="{E91600DD-A654-482A-91E7-6BF61F6C4152}" destId="{1156B7F2-8DB1-4933-9352-6D3ED27EF588}" srcOrd="1" destOrd="3" presId="urn:microsoft.com/office/officeart/2005/8/layout/vList4"/>
    <dgm:cxn modelId="{DFA67D48-5834-4A42-B03E-CE47E99E7004}" type="presParOf" srcId="{C365558D-55CE-421C-86EC-978ECDD74223}" destId="{78F904F8-077D-4F28-977A-863DC84E7B11}" srcOrd="0" destOrd="0" presId="urn:microsoft.com/office/officeart/2005/8/layout/vList4"/>
    <dgm:cxn modelId="{A0886475-F8D5-44E7-9E64-72EEA53DCAFF}" type="presParOf" srcId="{78F904F8-077D-4F28-977A-863DC84E7B11}" destId="{B0175A0E-7592-43C8-9FC7-54433C58DB09}" srcOrd="0" destOrd="0" presId="urn:microsoft.com/office/officeart/2005/8/layout/vList4"/>
    <dgm:cxn modelId="{30080525-EA11-4FFD-87D5-9FE0DE069B78}" type="presParOf" srcId="{78F904F8-077D-4F28-977A-863DC84E7B11}" destId="{22857B09-293E-489C-B436-101F8466F69E}" srcOrd="1" destOrd="0" presId="urn:microsoft.com/office/officeart/2005/8/layout/vList4"/>
    <dgm:cxn modelId="{CAF4E7DC-C3BE-491F-BA30-1CFF3CFFC050}" type="presParOf" srcId="{78F904F8-077D-4F28-977A-863DC84E7B11}" destId="{1156B7F2-8DB1-4933-9352-6D3ED27EF588}" srcOrd="2" destOrd="0" presId="urn:microsoft.com/office/officeart/2005/8/layout/vList4"/>
    <dgm:cxn modelId="{B369A5A4-7E77-4C07-82E8-C0855F5E4D11}" type="presParOf" srcId="{C365558D-55CE-421C-86EC-978ECDD74223}" destId="{6BA6AB3E-2742-4647-99D5-DCEEDB7C918E}" srcOrd="1" destOrd="0" presId="urn:microsoft.com/office/officeart/2005/8/layout/vList4"/>
    <dgm:cxn modelId="{CF6D4935-06BE-4FD6-9863-75A0A9E2901A}" type="presParOf" srcId="{C365558D-55CE-421C-86EC-978ECDD74223}" destId="{C133AC58-4DD4-4392-8BCA-6CDF2EEB0FEA}" srcOrd="2" destOrd="0" presId="urn:microsoft.com/office/officeart/2005/8/layout/vList4"/>
    <dgm:cxn modelId="{12E8AD41-A984-4B01-9BFF-362EAE023459}" type="presParOf" srcId="{C133AC58-4DD4-4392-8BCA-6CDF2EEB0FEA}" destId="{F64BC4CC-255B-4904-A696-2F71B4BCCBC2}" srcOrd="0" destOrd="0" presId="urn:microsoft.com/office/officeart/2005/8/layout/vList4"/>
    <dgm:cxn modelId="{6424050F-65D8-461F-ADC0-A7FD0BACDA11}" type="presParOf" srcId="{C133AC58-4DD4-4392-8BCA-6CDF2EEB0FEA}" destId="{C1B20361-DB3A-46BC-8C41-326FF81CE6D6}" srcOrd="1" destOrd="0" presId="urn:microsoft.com/office/officeart/2005/8/layout/vList4"/>
    <dgm:cxn modelId="{4FC6D373-7334-47C7-8471-D6A9A4B3C6E9}" type="presParOf" srcId="{C133AC58-4DD4-4392-8BCA-6CDF2EEB0FEA}" destId="{E8FE970E-4701-4C8B-9393-2725E67FDB59}" srcOrd="2" destOrd="0" presId="urn:microsoft.com/office/officeart/2005/8/layout/vList4"/>
    <dgm:cxn modelId="{DBA2E44C-0CEC-4414-8223-9205190B59FE}" type="presParOf" srcId="{C365558D-55CE-421C-86EC-978ECDD74223}" destId="{559F0DCF-E641-4563-817B-8941DE6BBA82}" srcOrd="3" destOrd="0" presId="urn:microsoft.com/office/officeart/2005/8/layout/vList4"/>
    <dgm:cxn modelId="{F19F2B8F-BBC2-42B5-B976-882A0FBB2D5B}" type="presParOf" srcId="{C365558D-55CE-421C-86EC-978ECDD74223}" destId="{10A98A80-ED8E-4955-A148-EF1BB1E7141E}" srcOrd="4" destOrd="0" presId="urn:microsoft.com/office/officeart/2005/8/layout/vList4"/>
    <dgm:cxn modelId="{5A8F150F-A89C-4630-B42E-777D2A8E54DF}" type="presParOf" srcId="{10A98A80-ED8E-4955-A148-EF1BB1E7141E}" destId="{08700211-1458-40E7-B6BC-D4D808208CDC}" srcOrd="0" destOrd="0" presId="urn:microsoft.com/office/officeart/2005/8/layout/vList4"/>
    <dgm:cxn modelId="{638CEC60-D24F-40FB-A002-9976CFEF6767}" type="presParOf" srcId="{10A98A80-ED8E-4955-A148-EF1BB1E7141E}" destId="{5B7A313A-449D-403D-9AFC-B6769136FC8B}" srcOrd="1" destOrd="0" presId="urn:microsoft.com/office/officeart/2005/8/layout/vList4"/>
    <dgm:cxn modelId="{2E5147B7-E6F5-4E97-9F2C-F6EE71BB63C8}" type="presParOf" srcId="{10A98A80-ED8E-4955-A148-EF1BB1E7141E}" destId="{322A7978-A9C8-4588-995B-0878DCF8A014}"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5247C1-2353-4825-A5A8-95883C0F06C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EF54B4B5-D314-42D1-862B-DC329A99E747}">
      <dgm:prSet/>
      <dgm:spPr/>
      <dgm:t>
        <a:bodyPr/>
        <a:lstStyle/>
        <a:p>
          <a:pPr rtl="0"/>
          <a:r>
            <a:rPr lang="en-US" b="1" i="0" u="none" dirty="0" smtClean="0">
              <a:latin typeface="Times New Roman" pitchFamily="18" charset="0"/>
              <a:cs typeface="Times New Roman" pitchFamily="18" charset="0"/>
            </a:rPr>
            <a:t>         </a:t>
          </a:r>
          <a:r>
            <a:rPr lang="en-US" b="1" i="0" u="sng" dirty="0" smtClean="0">
              <a:latin typeface="Times New Roman" pitchFamily="18" charset="0"/>
              <a:cs typeface="Times New Roman" pitchFamily="18" charset="0"/>
            </a:rPr>
            <a:t>REAL ESTATE AND EXPRESSWAYS</a:t>
          </a:r>
        </a:p>
        <a:p>
          <a:pPr rtl="0"/>
          <a:endParaRPr lang="en-US" b="0" i="0" u="none" dirty="0" smtClean="0">
            <a:latin typeface="Times New Roman" pitchFamily="18" charset="0"/>
            <a:cs typeface="Times New Roman" pitchFamily="18" charset="0"/>
          </a:endParaRPr>
        </a:p>
        <a:p>
          <a:pPr rtl="0"/>
          <a:r>
            <a:rPr lang="en-US" b="0" i="0" u="none" dirty="0" smtClean="0">
              <a:latin typeface="Times New Roman" pitchFamily="18" charset="0"/>
              <a:cs typeface="Times New Roman" pitchFamily="18" charset="0"/>
            </a:rPr>
            <a:t>	India’s First Wish Town, is an Integrated Township 	spread over 1162 acres of land comprising one 18 	hole and two 9 hole golf facility &amp; world class 	residences.</a:t>
          </a:r>
          <a:r>
            <a:rPr lang="en-US" b="0" i="0" u="none" dirty="0" smtClean="0"/>
            <a:t/>
          </a:r>
          <a:br>
            <a:rPr lang="en-US" b="0" i="0" u="none" dirty="0" smtClean="0"/>
          </a:br>
          <a:endParaRPr lang="en-US" dirty="0"/>
        </a:p>
      </dgm:t>
    </dgm:pt>
    <dgm:pt modelId="{BAF62319-6B76-4B92-B6D1-A3FFE21452BB}" type="parTrans" cxnId="{AB14D84B-C1D2-4962-9C89-36FC60A403FE}">
      <dgm:prSet/>
      <dgm:spPr/>
      <dgm:t>
        <a:bodyPr/>
        <a:lstStyle/>
        <a:p>
          <a:endParaRPr lang="en-US"/>
        </a:p>
      </dgm:t>
    </dgm:pt>
    <dgm:pt modelId="{93257A19-18D0-4FFC-9FC0-BBA17ED4350D}" type="sibTrans" cxnId="{AB14D84B-C1D2-4962-9C89-36FC60A403FE}">
      <dgm:prSet/>
      <dgm:spPr/>
      <dgm:t>
        <a:bodyPr/>
        <a:lstStyle/>
        <a:p>
          <a:endParaRPr lang="en-US"/>
        </a:p>
      </dgm:t>
    </dgm:pt>
    <dgm:pt modelId="{080E76D6-8A3F-4291-BF19-9C2A777FB8AA}">
      <dgm:prSet/>
      <dgm:spPr/>
      <dgm:t>
        <a:bodyPr/>
        <a:lstStyle/>
        <a:p>
          <a:pPr rtl="0"/>
          <a:r>
            <a:rPr lang="en-US" b="1" i="0" u="none" dirty="0" smtClean="0">
              <a:latin typeface="Times New Roman" pitchFamily="18" charset="0"/>
              <a:cs typeface="Times New Roman" pitchFamily="18" charset="0"/>
            </a:rPr>
            <a:t>         </a:t>
          </a:r>
          <a:r>
            <a:rPr lang="en-US" b="1" i="0" u="sng" dirty="0" smtClean="0">
              <a:latin typeface="Times New Roman" pitchFamily="18" charset="0"/>
              <a:cs typeface="Times New Roman" pitchFamily="18" charset="0"/>
            </a:rPr>
            <a:t>SOCIAL COMMITMENTS</a:t>
          </a:r>
        </a:p>
        <a:p>
          <a:pPr rtl="0"/>
          <a:endParaRPr lang="en-US" b="1" i="0" u="sng" dirty="0" smtClean="0">
            <a:latin typeface="Times New Roman" pitchFamily="18" charset="0"/>
            <a:cs typeface="Times New Roman" pitchFamily="18" charset="0"/>
          </a:endParaRPr>
        </a:p>
        <a:p>
          <a:pPr rtl="0"/>
          <a:r>
            <a:rPr lang="en-US" b="0" i="0" u="none" dirty="0" smtClean="0">
              <a:latin typeface="Times New Roman" pitchFamily="18" charset="0"/>
              <a:cs typeface="Times New Roman" pitchFamily="18" charset="0"/>
            </a:rPr>
            <a:t>	Jaiprakash Sewa Sansthan (JSS), a ‘not-for-	profit trust’ which primarily serves the 	objectives of socio – economic development, 	reducing the pain and distress in society by providing 	education, medical and other facilities for local 	development.</a:t>
          </a:r>
          <a:r>
            <a:rPr lang="en-US" b="0" i="0" u="none" dirty="0" smtClean="0"/>
            <a:t/>
          </a:r>
          <a:br>
            <a:rPr lang="en-US" b="0" i="0" u="none" dirty="0" smtClean="0"/>
          </a:br>
          <a:endParaRPr lang="en-US" dirty="0"/>
        </a:p>
      </dgm:t>
    </dgm:pt>
    <dgm:pt modelId="{785718A1-01DA-4BD5-AE55-5633F82893AB}" type="sibTrans" cxnId="{DDAAC8CA-54FE-4266-97D8-6286FF117621}">
      <dgm:prSet/>
      <dgm:spPr/>
      <dgm:t>
        <a:bodyPr/>
        <a:lstStyle/>
        <a:p>
          <a:endParaRPr lang="en-US"/>
        </a:p>
      </dgm:t>
    </dgm:pt>
    <dgm:pt modelId="{9D06D24C-D217-44C3-A0AA-9A33B03FBFC1}" type="parTrans" cxnId="{DDAAC8CA-54FE-4266-97D8-6286FF117621}">
      <dgm:prSet/>
      <dgm:spPr/>
      <dgm:t>
        <a:bodyPr/>
        <a:lstStyle/>
        <a:p>
          <a:endParaRPr lang="en-US"/>
        </a:p>
      </dgm:t>
    </dgm:pt>
    <dgm:pt modelId="{394F12CE-DC75-499A-892D-64C6A2E0BF34}" type="pres">
      <dgm:prSet presAssocID="{E55247C1-2353-4825-A5A8-95883C0F06CD}" presName="linear" presStyleCnt="0">
        <dgm:presLayoutVars>
          <dgm:dir/>
          <dgm:resizeHandles val="exact"/>
        </dgm:presLayoutVars>
      </dgm:prSet>
      <dgm:spPr/>
      <dgm:t>
        <a:bodyPr/>
        <a:lstStyle/>
        <a:p>
          <a:endParaRPr lang="en-US"/>
        </a:p>
      </dgm:t>
    </dgm:pt>
    <dgm:pt modelId="{A69CC24D-09C2-4F61-9AAA-C2E36657C92E}" type="pres">
      <dgm:prSet presAssocID="{EF54B4B5-D314-42D1-862B-DC329A99E747}" presName="comp" presStyleCnt="0"/>
      <dgm:spPr/>
    </dgm:pt>
    <dgm:pt modelId="{D456E4C0-0097-45C7-8370-4122E8F1AC6E}" type="pres">
      <dgm:prSet presAssocID="{EF54B4B5-D314-42D1-862B-DC329A99E747}" presName="box" presStyleLbl="node1" presStyleIdx="0" presStyleCnt="2"/>
      <dgm:spPr/>
      <dgm:t>
        <a:bodyPr/>
        <a:lstStyle/>
        <a:p>
          <a:endParaRPr lang="en-US"/>
        </a:p>
      </dgm:t>
    </dgm:pt>
    <dgm:pt modelId="{E8D69609-EEDA-4D96-AE2A-941FC7C1C6F3}" type="pres">
      <dgm:prSet presAssocID="{EF54B4B5-D314-42D1-862B-DC329A99E747}" presName="img" presStyleLbl="fgImgPlace1" presStyleIdx="0" presStyleCnt="2" custScaleX="132962" custLinFactNeighborX="9518" custLinFactNeighborY="1575"/>
      <dgm:spPr>
        <a:blipFill rotWithShape="0">
          <a:blip xmlns:r="http://schemas.openxmlformats.org/officeDocument/2006/relationships" r:embed="rId1"/>
          <a:stretch>
            <a:fillRect/>
          </a:stretch>
        </a:blipFill>
      </dgm:spPr>
      <dgm:t>
        <a:bodyPr/>
        <a:lstStyle/>
        <a:p>
          <a:endParaRPr lang="en-US"/>
        </a:p>
      </dgm:t>
    </dgm:pt>
    <dgm:pt modelId="{66BB4EFA-3FDC-4238-8E70-288B57EF709D}" type="pres">
      <dgm:prSet presAssocID="{EF54B4B5-D314-42D1-862B-DC329A99E747}" presName="text" presStyleLbl="node1" presStyleIdx="0" presStyleCnt="2">
        <dgm:presLayoutVars>
          <dgm:bulletEnabled val="1"/>
        </dgm:presLayoutVars>
      </dgm:prSet>
      <dgm:spPr/>
      <dgm:t>
        <a:bodyPr/>
        <a:lstStyle/>
        <a:p>
          <a:endParaRPr lang="en-US"/>
        </a:p>
      </dgm:t>
    </dgm:pt>
    <dgm:pt modelId="{611D6E06-BA84-4E3C-AC0A-B36B65A2F8B0}" type="pres">
      <dgm:prSet presAssocID="{93257A19-18D0-4FFC-9FC0-BBA17ED4350D}" presName="spacer" presStyleCnt="0"/>
      <dgm:spPr/>
    </dgm:pt>
    <dgm:pt modelId="{F826094A-67B9-49C1-A1B0-494627881BF8}" type="pres">
      <dgm:prSet presAssocID="{080E76D6-8A3F-4291-BF19-9C2A777FB8AA}" presName="comp" presStyleCnt="0"/>
      <dgm:spPr/>
    </dgm:pt>
    <dgm:pt modelId="{20498388-56F1-4AD0-85E8-545E4C4A9231}" type="pres">
      <dgm:prSet presAssocID="{080E76D6-8A3F-4291-BF19-9C2A777FB8AA}" presName="box" presStyleLbl="node1" presStyleIdx="1" presStyleCnt="2"/>
      <dgm:spPr/>
      <dgm:t>
        <a:bodyPr/>
        <a:lstStyle/>
        <a:p>
          <a:endParaRPr lang="en-US"/>
        </a:p>
      </dgm:t>
    </dgm:pt>
    <dgm:pt modelId="{CF30008D-E416-48E4-AA77-8447F70462DD}" type="pres">
      <dgm:prSet presAssocID="{080E76D6-8A3F-4291-BF19-9C2A777FB8AA}" presName="img" presStyleLbl="fgImgPlace1" presStyleIdx="1" presStyleCnt="2" custScaleX="132962" custLinFactNeighborX="13774" custLinFactNeighborY="2038"/>
      <dgm:spPr>
        <a:blipFill rotWithShape="0">
          <a:blip xmlns:r="http://schemas.openxmlformats.org/officeDocument/2006/relationships" r:embed="rId2"/>
          <a:stretch>
            <a:fillRect/>
          </a:stretch>
        </a:blipFill>
      </dgm:spPr>
      <dgm:t>
        <a:bodyPr/>
        <a:lstStyle/>
        <a:p>
          <a:endParaRPr lang="en-US"/>
        </a:p>
      </dgm:t>
    </dgm:pt>
    <dgm:pt modelId="{3DDCF0C6-7739-4A99-A2C5-6385DA9E6952}" type="pres">
      <dgm:prSet presAssocID="{080E76D6-8A3F-4291-BF19-9C2A777FB8AA}" presName="text" presStyleLbl="node1" presStyleIdx="1" presStyleCnt="2">
        <dgm:presLayoutVars>
          <dgm:bulletEnabled val="1"/>
        </dgm:presLayoutVars>
      </dgm:prSet>
      <dgm:spPr/>
      <dgm:t>
        <a:bodyPr/>
        <a:lstStyle/>
        <a:p>
          <a:endParaRPr lang="en-US"/>
        </a:p>
      </dgm:t>
    </dgm:pt>
  </dgm:ptLst>
  <dgm:cxnLst>
    <dgm:cxn modelId="{AB14D84B-C1D2-4962-9C89-36FC60A403FE}" srcId="{E55247C1-2353-4825-A5A8-95883C0F06CD}" destId="{EF54B4B5-D314-42D1-862B-DC329A99E747}" srcOrd="0" destOrd="0" parTransId="{BAF62319-6B76-4B92-B6D1-A3FFE21452BB}" sibTransId="{93257A19-18D0-4FFC-9FC0-BBA17ED4350D}"/>
    <dgm:cxn modelId="{ED2E73FB-15CC-459C-9437-D8E7913B35AB}" type="presOf" srcId="{EF54B4B5-D314-42D1-862B-DC329A99E747}" destId="{66BB4EFA-3FDC-4238-8E70-288B57EF709D}" srcOrd="1" destOrd="0" presId="urn:microsoft.com/office/officeart/2005/8/layout/vList4"/>
    <dgm:cxn modelId="{7FE0BDE5-B21C-4C95-87F0-6D0B94B9AD49}" type="presOf" srcId="{E55247C1-2353-4825-A5A8-95883C0F06CD}" destId="{394F12CE-DC75-499A-892D-64C6A2E0BF34}" srcOrd="0" destOrd="0" presId="urn:microsoft.com/office/officeart/2005/8/layout/vList4"/>
    <dgm:cxn modelId="{134D4B0D-4860-41B5-A959-DA64F8CE33F7}" type="presOf" srcId="{080E76D6-8A3F-4291-BF19-9C2A777FB8AA}" destId="{20498388-56F1-4AD0-85E8-545E4C4A9231}" srcOrd="0" destOrd="0" presId="urn:microsoft.com/office/officeart/2005/8/layout/vList4"/>
    <dgm:cxn modelId="{DDAAC8CA-54FE-4266-97D8-6286FF117621}" srcId="{E55247C1-2353-4825-A5A8-95883C0F06CD}" destId="{080E76D6-8A3F-4291-BF19-9C2A777FB8AA}" srcOrd="1" destOrd="0" parTransId="{9D06D24C-D217-44C3-A0AA-9A33B03FBFC1}" sibTransId="{785718A1-01DA-4BD5-AE55-5633F82893AB}"/>
    <dgm:cxn modelId="{66111487-BB96-4BCF-BF80-383987D04C67}" type="presOf" srcId="{EF54B4B5-D314-42D1-862B-DC329A99E747}" destId="{D456E4C0-0097-45C7-8370-4122E8F1AC6E}" srcOrd="0" destOrd="0" presId="urn:microsoft.com/office/officeart/2005/8/layout/vList4"/>
    <dgm:cxn modelId="{F0841F22-15E3-49CA-AA5A-6BDD12789EF5}" type="presOf" srcId="{080E76D6-8A3F-4291-BF19-9C2A777FB8AA}" destId="{3DDCF0C6-7739-4A99-A2C5-6385DA9E6952}" srcOrd="1" destOrd="0" presId="urn:microsoft.com/office/officeart/2005/8/layout/vList4"/>
    <dgm:cxn modelId="{08A7F0B7-750E-43B9-9E27-AEF7F040AD3E}" type="presParOf" srcId="{394F12CE-DC75-499A-892D-64C6A2E0BF34}" destId="{A69CC24D-09C2-4F61-9AAA-C2E36657C92E}" srcOrd="0" destOrd="0" presId="urn:microsoft.com/office/officeart/2005/8/layout/vList4"/>
    <dgm:cxn modelId="{C36EC8B7-2235-46FB-8B03-E9AE925C0F9B}" type="presParOf" srcId="{A69CC24D-09C2-4F61-9AAA-C2E36657C92E}" destId="{D456E4C0-0097-45C7-8370-4122E8F1AC6E}" srcOrd="0" destOrd="0" presId="urn:microsoft.com/office/officeart/2005/8/layout/vList4"/>
    <dgm:cxn modelId="{42DF3145-92DE-4328-A1C8-68D882AB83F4}" type="presParOf" srcId="{A69CC24D-09C2-4F61-9AAA-C2E36657C92E}" destId="{E8D69609-EEDA-4D96-AE2A-941FC7C1C6F3}" srcOrd="1" destOrd="0" presId="urn:microsoft.com/office/officeart/2005/8/layout/vList4"/>
    <dgm:cxn modelId="{32BAF59C-5C8E-45B9-AAFA-BCEBA0A47389}" type="presParOf" srcId="{A69CC24D-09C2-4F61-9AAA-C2E36657C92E}" destId="{66BB4EFA-3FDC-4238-8E70-288B57EF709D}" srcOrd="2" destOrd="0" presId="urn:microsoft.com/office/officeart/2005/8/layout/vList4"/>
    <dgm:cxn modelId="{1E84878A-8506-4FC1-974D-CC70C46040FF}" type="presParOf" srcId="{394F12CE-DC75-499A-892D-64C6A2E0BF34}" destId="{611D6E06-BA84-4E3C-AC0A-B36B65A2F8B0}" srcOrd="1" destOrd="0" presId="urn:microsoft.com/office/officeart/2005/8/layout/vList4"/>
    <dgm:cxn modelId="{EA9D08F4-ED7D-409E-92BD-DF8F1C02BCF9}" type="presParOf" srcId="{394F12CE-DC75-499A-892D-64C6A2E0BF34}" destId="{F826094A-67B9-49C1-A1B0-494627881BF8}" srcOrd="2" destOrd="0" presId="urn:microsoft.com/office/officeart/2005/8/layout/vList4"/>
    <dgm:cxn modelId="{0AD69E22-6BC0-40CA-9AF1-EB58BDEA3323}" type="presParOf" srcId="{F826094A-67B9-49C1-A1B0-494627881BF8}" destId="{20498388-56F1-4AD0-85E8-545E4C4A9231}" srcOrd="0" destOrd="0" presId="urn:microsoft.com/office/officeart/2005/8/layout/vList4"/>
    <dgm:cxn modelId="{2DD3D83E-91B5-48CD-BC25-EFF02ADF5017}" type="presParOf" srcId="{F826094A-67B9-49C1-A1B0-494627881BF8}" destId="{CF30008D-E416-48E4-AA77-8447F70462DD}" srcOrd="1" destOrd="0" presId="urn:microsoft.com/office/officeart/2005/8/layout/vList4"/>
    <dgm:cxn modelId="{C8AF7A9C-69F7-496F-B66E-539CBB29C768}" type="presParOf" srcId="{F826094A-67B9-49C1-A1B0-494627881BF8}" destId="{3DDCF0C6-7739-4A99-A2C5-6385DA9E6952}"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DCEBE0-92BF-4775-B434-BD4C016F6358}">
      <dsp:nvSpPr>
        <dsp:cNvPr id="0" name=""/>
        <dsp:cNvSpPr/>
      </dsp:nvSpPr>
      <dsp:spPr>
        <a:xfrm rot="16200000">
          <a:off x="-1774722" y="2841385"/>
          <a:ext cx="4299204" cy="2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3295" bIns="0" numCol="1" spcCol="1270" anchor="t" anchorCtr="0">
          <a:noAutofit/>
        </a:bodyPr>
        <a:lstStyle/>
        <a:p>
          <a:pPr lvl="0" algn="r" defTabSz="889000">
            <a:lnSpc>
              <a:spcPct val="90000"/>
            </a:lnSpc>
            <a:spcBef>
              <a:spcPct val="0"/>
            </a:spcBef>
            <a:spcAft>
              <a:spcPct val="35000"/>
            </a:spcAft>
          </a:pPr>
          <a:endParaRPr lang="en-US" sz="2000" kern="1200" dirty="0"/>
        </a:p>
      </dsp:txBody>
      <dsp:txXfrm rot="16200000">
        <a:off x="-1774722" y="2841385"/>
        <a:ext cx="4299204" cy="287200"/>
      </dsp:txXfrm>
    </dsp:sp>
    <dsp:sp modelId="{8BAB7D3A-4F13-47C9-BE73-997756D998A3}">
      <dsp:nvSpPr>
        <dsp:cNvPr id="0" name=""/>
        <dsp:cNvSpPr/>
      </dsp:nvSpPr>
      <dsp:spPr>
        <a:xfrm>
          <a:off x="499153" y="835383"/>
          <a:ext cx="1469216" cy="42992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53295" rIns="128016" bIns="128016"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Shri Jaiprakash Gaur, Founder Chairman of the Jaypee Group</a:t>
          </a:r>
          <a:endParaRPr lang="en-US" sz="1400" kern="1200" dirty="0"/>
        </a:p>
      </dsp:txBody>
      <dsp:txXfrm>
        <a:off x="499153" y="835383"/>
        <a:ext cx="1469216" cy="4299204"/>
      </dsp:txXfrm>
    </dsp:sp>
    <dsp:sp modelId="{256F39E1-B750-4304-BBF9-AF292AB7D369}">
      <dsp:nvSpPr>
        <dsp:cNvPr id="0" name=""/>
        <dsp:cNvSpPr/>
      </dsp:nvSpPr>
      <dsp:spPr>
        <a:xfrm>
          <a:off x="238890" y="719937"/>
          <a:ext cx="1378389" cy="1138387"/>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E6511-92D2-4981-9217-68370D894E6B}">
      <dsp:nvSpPr>
        <dsp:cNvPr id="0" name=""/>
        <dsp:cNvSpPr/>
      </dsp:nvSpPr>
      <dsp:spPr>
        <a:xfrm rot="16200000">
          <a:off x="623733" y="2884694"/>
          <a:ext cx="4299204" cy="2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3295" bIns="0" numCol="1" spcCol="1270" anchor="t" anchorCtr="0">
          <a:noAutofit/>
        </a:bodyPr>
        <a:lstStyle/>
        <a:p>
          <a:pPr lvl="0" algn="r" defTabSz="889000">
            <a:lnSpc>
              <a:spcPct val="90000"/>
            </a:lnSpc>
            <a:spcBef>
              <a:spcPct val="0"/>
            </a:spcBef>
            <a:spcAft>
              <a:spcPct val="35000"/>
            </a:spcAft>
          </a:pPr>
          <a:endParaRPr lang="en-US" sz="2000" kern="1200" dirty="0"/>
        </a:p>
      </dsp:txBody>
      <dsp:txXfrm rot="16200000">
        <a:off x="623733" y="2884694"/>
        <a:ext cx="4299204" cy="287200"/>
      </dsp:txXfrm>
    </dsp:sp>
    <dsp:sp modelId="{02F33EBD-B053-45D4-903F-71C7FE4A3221}">
      <dsp:nvSpPr>
        <dsp:cNvPr id="0" name=""/>
        <dsp:cNvSpPr/>
      </dsp:nvSpPr>
      <dsp:spPr>
        <a:xfrm>
          <a:off x="2983693" y="958013"/>
          <a:ext cx="1432979" cy="42992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53295" rIns="128016" bIns="128016"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Mr. Manoj Gaur, Executive Chairman of the Jaypee Group</a:t>
          </a:r>
          <a:endParaRPr lang="en-US" sz="1400" kern="1200" dirty="0"/>
        </a:p>
      </dsp:txBody>
      <dsp:txXfrm>
        <a:off x="2983693" y="958013"/>
        <a:ext cx="1432979" cy="4299204"/>
      </dsp:txXfrm>
    </dsp:sp>
    <dsp:sp modelId="{08C90ED2-D869-400F-9B16-7D90E2F654F4}">
      <dsp:nvSpPr>
        <dsp:cNvPr id="0" name=""/>
        <dsp:cNvSpPr/>
      </dsp:nvSpPr>
      <dsp:spPr>
        <a:xfrm>
          <a:off x="2488473" y="684496"/>
          <a:ext cx="1165792" cy="1225007"/>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4CEB12-DD0F-43C7-9F36-C9C8B7B7D9F6}">
      <dsp:nvSpPr>
        <dsp:cNvPr id="0" name=""/>
        <dsp:cNvSpPr/>
      </dsp:nvSpPr>
      <dsp:spPr>
        <a:xfrm rot="16200000">
          <a:off x="3001228" y="2933665"/>
          <a:ext cx="4299204" cy="2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3295" bIns="0" numCol="1" spcCol="1270" anchor="t" anchorCtr="0">
          <a:noAutofit/>
        </a:bodyPr>
        <a:lstStyle/>
        <a:p>
          <a:pPr lvl="0" algn="r" defTabSz="889000">
            <a:lnSpc>
              <a:spcPct val="90000"/>
            </a:lnSpc>
            <a:spcBef>
              <a:spcPct val="0"/>
            </a:spcBef>
            <a:spcAft>
              <a:spcPct val="35000"/>
            </a:spcAft>
          </a:pPr>
          <a:endParaRPr lang="en-US" sz="2000" kern="1200" dirty="0"/>
        </a:p>
      </dsp:txBody>
      <dsp:txXfrm rot="16200000">
        <a:off x="3001228" y="2933665"/>
        <a:ext cx="4299204" cy="287200"/>
      </dsp:txXfrm>
    </dsp:sp>
    <dsp:sp modelId="{E03FDAF1-99A5-4E9D-A110-A86A7C713497}">
      <dsp:nvSpPr>
        <dsp:cNvPr id="0" name=""/>
        <dsp:cNvSpPr/>
      </dsp:nvSpPr>
      <dsp:spPr>
        <a:xfrm>
          <a:off x="5294430" y="927663"/>
          <a:ext cx="1430562" cy="42992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53295" rIns="128016" bIns="128016"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Mr. Sunil Sharma, Executive Vice Chairman of the Jaypee Group  </a:t>
          </a:r>
          <a:endParaRPr lang="en-US" sz="1800" kern="1200" dirty="0"/>
        </a:p>
      </dsp:txBody>
      <dsp:txXfrm>
        <a:off x="5294430" y="927663"/>
        <a:ext cx="1430562" cy="4299204"/>
      </dsp:txXfrm>
    </dsp:sp>
    <dsp:sp modelId="{8CDCC67D-A9AD-417E-8A9C-982EE337DE92}">
      <dsp:nvSpPr>
        <dsp:cNvPr id="0" name=""/>
        <dsp:cNvSpPr/>
      </dsp:nvSpPr>
      <dsp:spPr>
        <a:xfrm>
          <a:off x="4828505" y="505530"/>
          <a:ext cx="1160105" cy="1322948"/>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FE421-764B-4CEB-881B-0C6B55D2F6C9}">
      <dsp:nvSpPr>
        <dsp:cNvPr id="0" name=""/>
        <dsp:cNvSpPr/>
      </dsp:nvSpPr>
      <dsp:spPr>
        <a:xfrm rot="16200000">
          <a:off x="5362350" y="3044312"/>
          <a:ext cx="4299204" cy="2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3295" bIns="0" numCol="1" spcCol="1270" anchor="t" anchorCtr="0">
          <a:noAutofit/>
        </a:bodyPr>
        <a:lstStyle/>
        <a:p>
          <a:pPr lvl="0" algn="r" defTabSz="889000">
            <a:lnSpc>
              <a:spcPct val="90000"/>
            </a:lnSpc>
            <a:spcBef>
              <a:spcPct val="0"/>
            </a:spcBef>
            <a:spcAft>
              <a:spcPct val="35000"/>
            </a:spcAft>
          </a:pPr>
          <a:endParaRPr lang="en-US" sz="2000" kern="1200" dirty="0"/>
        </a:p>
      </dsp:txBody>
      <dsp:txXfrm rot="16200000">
        <a:off x="5362350" y="3044312"/>
        <a:ext cx="4299204" cy="287200"/>
      </dsp:txXfrm>
    </dsp:sp>
    <dsp:sp modelId="{C0AFD89F-A80C-4E9B-AE30-061CF83F0C3D}">
      <dsp:nvSpPr>
        <dsp:cNvPr id="0" name=""/>
        <dsp:cNvSpPr/>
      </dsp:nvSpPr>
      <dsp:spPr>
        <a:xfrm>
          <a:off x="7449322" y="831002"/>
          <a:ext cx="1430562" cy="42992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53295" rIns="128016" bIns="128016"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Mrs. Rekha Dixit, Director of Jaypee Medical  Centre</a:t>
          </a:r>
          <a:endParaRPr lang="en-US" sz="1800" kern="1200" dirty="0">
            <a:latin typeface="Times New Roman" pitchFamily="18" charset="0"/>
            <a:cs typeface="Times New Roman" pitchFamily="18" charset="0"/>
          </a:endParaRPr>
        </a:p>
      </dsp:txBody>
      <dsp:txXfrm>
        <a:off x="7449322" y="831002"/>
        <a:ext cx="1430562" cy="4299204"/>
      </dsp:txXfrm>
    </dsp:sp>
    <dsp:sp modelId="{0D795A98-2430-4A7C-85B7-3CA305083731}">
      <dsp:nvSpPr>
        <dsp:cNvPr id="0" name=""/>
        <dsp:cNvSpPr/>
      </dsp:nvSpPr>
      <dsp:spPr>
        <a:xfrm>
          <a:off x="7299418" y="309740"/>
          <a:ext cx="1129777" cy="1544241"/>
        </a:xfrm>
        <a:prstGeom prst="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9E6990-9583-47D5-A436-CE1F3512663C}">
      <dsp:nvSpPr>
        <dsp:cNvPr id="0" name=""/>
        <dsp:cNvSpPr/>
      </dsp:nvSpPr>
      <dsp:spPr>
        <a:xfrm>
          <a:off x="0" y="0"/>
          <a:ext cx="8610600" cy="25047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u="sng" kern="1200" dirty="0" smtClean="0">
              <a:solidFill>
                <a:schemeClr val="bg1"/>
              </a:solidFill>
              <a:latin typeface="Times New Roman" pitchFamily="18" charset="0"/>
              <a:cs typeface="Times New Roman" pitchFamily="18" charset="0"/>
            </a:rPr>
            <a:t>ENGINEERING &amp; CONSTRUCTION</a:t>
          </a:r>
          <a:endParaRPr lang="en-US" sz="3000" kern="1200" dirty="0" smtClean="0">
            <a:latin typeface="Times New Roman" pitchFamily="18" charset="0"/>
            <a:cs typeface="Times New Roman" pitchFamily="18" charset="0"/>
          </a:endParaRPr>
        </a:p>
        <a:p>
          <a:pPr lvl="0" algn="l" defTabSz="1333500">
            <a:lnSpc>
              <a:spcPct val="90000"/>
            </a:lnSpc>
            <a:spcBef>
              <a:spcPct val="0"/>
            </a:spcBef>
            <a:spcAft>
              <a:spcPct val="35000"/>
            </a:spcAft>
          </a:pPr>
          <a:r>
            <a:rPr lang="en-US" sz="3000" kern="1200" dirty="0" smtClean="0">
              <a:latin typeface="Times New Roman" pitchFamily="18" charset="0"/>
              <a:cs typeface="Times New Roman" pitchFamily="18" charset="0"/>
            </a:rPr>
            <a:t>	Leader in the construction of 	multi-purpose River Valley 	and Hydropower projects. 13 	projects 	across 3 states in total.</a:t>
          </a:r>
        </a:p>
      </dsp:txBody>
      <dsp:txXfrm>
        <a:off x="1937987" y="0"/>
        <a:ext cx="6672612" cy="2504731"/>
      </dsp:txXfrm>
    </dsp:sp>
    <dsp:sp modelId="{C4DDBF4E-4DD5-4B4C-BD2C-80DD6E6359DE}">
      <dsp:nvSpPr>
        <dsp:cNvPr id="0" name=""/>
        <dsp:cNvSpPr/>
      </dsp:nvSpPr>
      <dsp:spPr>
        <a:xfrm>
          <a:off x="215867" y="388895"/>
          <a:ext cx="1722120" cy="172693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175A0E-7592-43C8-9FC7-54433C58DB09}">
      <dsp:nvSpPr>
        <dsp:cNvPr id="0" name=""/>
        <dsp:cNvSpPr/>
      </dsp:nvSpPr>
      <dsp:spPr>
        <a:xfrm>
          <a:off x="0" y="0"/>
          <a:ext cx="8686800" cy="2131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b="0" i="0" u="sng" kern="1200" dirty="0" smtClean="0"/>
        </a:p>
        <a:p>
          <a:pPr lvl="0" algn="l" defTabSz="533400">
            <a:lnSpc>
              <a:spcPct val="90000"/>
            </a:lnSpc>
            <a:spcBef>
              <a:spcPct val="0"/>
            </a:spcBef>
            <a:spcAft>
              <a:spcPct val="35000"/>
            </a:spcAft>
          </a:pPr>
          <a:r>
            <a:rPr lang="en-US" sz="2000" b="1" i="0" u="sng" kern="1200" dirty="0" smtClean="0">
              <a:latin typeface="Times New Roman" pitchFamily="18" charset="0"/>
              <a:cs typeface="Times New Roman" pitchFamily="18" charset="0"/>
            </a:rPr>
            <a:t>SPORTS</a:t>
          </a:r>
        </a:p>
        <a:p>
          <a:pPr lvl="0" algn="l" defTabSz="533400">
            <a:lnSpc>
              <a:spcPct val="90000"/>
            </a:lnSpc>
            <a:spcBef>
              <a:spcPct val="0"/>
            </a:spcBef>
            <a:spcAft>
              <a:spcPct val="35000"/>
            </a:spcAft>
          </a:pPr>
          <a:endParaRPr lang="en-US" sz="2000" kern="1200" dirty="0" smtClean="0">
            <a:latin typeface="Times New Roman" pitchFamily="18" charset="0"/>
            <a:cs typeface="Times New Roman" pitchFamily="18" charset="0"/>
          </a:endParaRPr>
        </a:p>
        <a:p>
          <a:pPr lvl="0" algn="l" defTabSz="533400" rtl="0">
            <a:lnSpc>
              <a:spcPct val="90000"/>
            </a:lnSpc>
            <a:spcBef>
              <a:spcPct val="0"/>
            </a:spcBef>
            <a:spcAft>
              <a:spcPct val="35000"/>
            </a:spcAft>
          </a:pPr>
          <a:r>
            <a:rPr lang="en-US" sz="1800" b="0" i="0" u="none" kern="1200" dirty="0" smtClean="0">
              <a:latin typeface="Times New Roman" pitchFamily="18" charset="0"/>
              <a:cs typeface="Times New Roman" pitchFamily="18" charset="0"/>
            </a:rPr>
            <a:t>	The Group finished the construction and execution of India’s first 	ever F1 Grand Prix on 30th October, 2011. </a:t>
          </a:r>
          <a:endParaRPr lang="en-US"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1950511" y="0"/>
        <a:ext cx="6736288" cy="2131516"/>
      </dsp:txXfrm>
    </dsp:sp>
    <dsp:sp modelId="{22857B09-293E-489C-B436-101F8466F69E}">
      <dsp:nvSpPr>
        <dsp:cNvPr id="0" name=""/>
        <dsp:cNvSpPr/>
      </dsp:nvSpPr>
      <dsp:spPr>
        <a:xfrm>
          <a:off x="213151" y="213151"/>
          <a:ext cx="1737360" cy="170521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4BC4CC-255B-4904-A696-2F71B4BCCBC2}">
      <dsp:nvSpPr>
        <dsp:cNvPr id="0" name=""/>
        <dsp:cNvSpPr/>
      </dsp:nvSpPr>
      <dsp:spPr>
        <a:xfrm>
          <a:off x="0" y="2344668"/>
          <a:ext cx="8686800" cy="2131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u="sng" kern="1200" dirty="0" smtClean="0">
              <a:solidFill>
                <a:schemeClr val="bg1"/>
              </a:solidFill>
              <a:latin typeface="Times New Roman" pitchFamily="18" charset="0"/>
              <a:cs typeface="Times New Roman" pitchFamily="18" charset="0"/>
            </a:rPr>
            <a:t>HOSPITALITY</a:t>
          </a:r>
        </a:p>
        <a:p>
          <a:pPr lvl="0" algn="l" defTabSz="711200">
            <a:lnSpc>
              <a:spcPct val="90000"/>
            </a:lnSpc>
            <a:spcBef>
              <a:spcPct val="0"/>
            </a:spcBef>
            <a:spcAft>
              <a:spcPct val="35000"/>
            </a:spcAft>
          </a:pPr>
          <a:endParaRPr lang="en-US" sz="1600" b="1" u="sng" kern="1200" dirty="0" smtClean="0">
            <a:solidFill>
              <a:schemeClr val="bg1"/>
            </a:solidFill>
            <a:latin typeface="Times New Roman" pitchFamily="18" charset="0"/>
            <a:cs typeface="Times New Roman" pitchFamily="18" charset="0"/>
          </a:endParaRPr>
        </a:p>
        <a:p>
          <a:pPr lvl="0" algn="l" defTabSz="711200">
            <a:lnSpc>
              <a:spcPct val="90000"/>
            </a:lnSpc>
            <a:spcBef>
              <a:spcPct val="0"/>
            </a:spcBef>
            <a:spcAft>
              <a:spcPct val="35000"/>
            </a:spcAft>
          </a:pPr>
          <a:r>
            <a:rPr lang="en-US" sz="1800" kern="1200" dirty="0" smtClean="0">
              <a:latin typeface="Times New Roman" pitchFamily="18" charset="0"/>
              <a:cs typeface="Times New Roman" pitchFamily="18" charset="0"/>
            </a:rPr>
            <a:t>	The 4 Five Star Hotels, two in New Delhi and one each in Agra 	and Missouri have a total capacity of 644 rooms. Another 5 	star luxury with state-of-the-art resort and SPA has been set up 	in collaboration with SIX SENSES at Greater Noida with 170 	living spaces. </a:t>
          </a:r>
          <a:endParaRPr lang="en-US" sz="1800" kern="1200" dirty="0">
            <a:latin typeface="Times New Roman" pitchFamily="18" charset="0"/>
            <a:cs typeface="Times New Roman" pitchFamily="18" charset="0"/>
          </a:endParaRPr>
        </a:p>
      </dsp:txBody>
      <dsp:txXfrm>
        <a:off x="1950511" y="2344668"/>
        <a:ext cx="6736288" cy="2131516"/>
      </dsp:txXfrm>
    </dsp:sp>
    <dsp:sp modelId="{C1B20361-DB3A-46BC-8C41-326FF81CE6D6}">
      <dsp:nvSpPr>
        <dsp:cNvPr id="0" name=""/>
        <dsp:cNvSpPr/>
      </dsp:nvSpPr>
      <dsp:spPr>
        <a:xfrm>
          <a:off x="213151" y="2549276"/>
          <a:ext cx="1737360" cy="170521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700211-1458-40E7-B6BC-D4D808208CDC}">
      <dsp:nvSpPr>
        <dsp:cNvPr id="0" name=""/>
        <dsp:cNvSpPr/>
      </dsp:nvSpPr>
      <dsp:spPr>
        <a:xfrm>
          <a:off x="0" y="4712569"/>
          <a:ext cx="8686800" cy="16642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i="0" u="sng" kern="1200" dirty="0" smtClean="0">
              <a:latin typeface="Times New Roman" pitchFamily="18" charset="0"/>
              <a:cs typeface="Times New Roman" pitchFamily="18" charset="0"/>
            </a:rPr>
            <a:t>EDUCATION</a:t>
          </a:r>
        </a:p>
        <a:p>
          <a:pPr lvl="0" algn="l" defTabSz="844550">
            <a:lnSpc>
              <a:spcPct val="90000"/>
            </a:lnSpc>
            <a:spcBef>
              <a:spcPct val="0"/>
            </a:spcBef>
            <a:spcAft>
              <a:spcPct val="35000"/>
            </a:spcAft>
          </a:pPr>
          <a:endParaRPr lang="en-US" sz="1900" b="1" kern="1200" dirty="0" smtClean="0">
            <a:latin typeface="Times New Roman" pitchFamily="18" charset="0"/>
            <a:cs typeface="Times New Roman" pitchFamily="18" charset="0"/>
          </a:endParaRPr>
        </a:p>
        <a:p>
          <a:pPr lvl="0" algn="l" defTabSz="844550" rtl="0">
            <a:lnSpc>
              <a:spcPct val="90000"/>
            </a:lnSpc>
            <a:spcBef>
              <a:spcPct val="0"/>
            </a:spcBef>
            <a:spcAft>
              <a:spcPct val="35000"/>
            </a:spcAft>
          </a:pPr>
          <a:r>
            <a:rPr lang="en-US" sz="1900" b="0" i="0" u="none" kern="1200" dirty="0" smtClean="0">
              <a:latin typeface="Times New Roman" pitchFamily="18" charset="0"/>
              <a:cs typeface="Times New Roman" pitchFamily="18" charset="0"/>
            </a:rPr>
            <a:t>	</a:t>
          </a:r>
          <a:r>
            <a:rPr lang="en-US" sz="1800" b="0" i="0" u="none" kern="1200" dirty="0" smtClean="0">
              <a:latin typeface="Times New Roman" pitchFamily="18" charset="0"/>
              <a:cs typeface="Times New Roman" pitchFamily="18" charset="0"/>
            </a:rPr>
            <a:t>Education is the cornerstone to economic development and 	the strength of 1 billion Indians can be channelized by 	education alone to build India into a developed nation.</a:t>
          </a:r>
          <a:endParaRPr lang="en-US" sz="1800" kern="1200" dirty="0">
            <a:latin typeface="Times New Roman" pitchFamily="18" charset="0"/>
            <a:cs typeface="Times New Roman" pitchFamily="18" charset="0"/>
          </a:endParaRPr>
        </a:p>
      </dsp:txBody>
      <dsp:txXfrm>
        <a:off x="1950511" y="4712569"/>
        <a:ext cx="6736288" cy="1664245"/>
      </dsp:txXfrm>
    </dsp:sp>
    <dsp:sp modelId="{5B7A313A-449D-403D-9AFC-B6769136FC8B}">
      <dsp:nvSpPr>
        <dsp:cNvPr id="0" name=""/>
        <dsp:cNvSpPr/>
      </dsp:nvSpPr>
      <dsp:spPr>
        <a:xfrm>
          <a:off x="213151" y="4689336"/>
          <a:ext cx="1737360" cy="170521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56E4C0-0097-45C7-8370-4122E8F1AC6E}">
      <dsp:nvSpPr>
        <dsp:cNvPr id="0" name=""/>
        <dsp:cNvSpPr/>
      </dsp:nvSpPr>
      <dsp:spPr>
        <a:xfrm>
          <a:off x="0" y="0"/>
          <a:ext cx="8458200" cy="2805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i="0" u="none" kern="1200" dirty="0" smtClean="0">
              <a:latin typeface="Times New Roman" pitchFamily="18" charset="0"/>
              <a:cs typeface="Times New Roman" pitchFamily="18" charset="0"/>
            </a:rPr>
            <a:t>         </a:t>
          </a:r>
          <a:r>
            <a:rPr lang="en-US" sz="2000" b="1" i="0" u="sng" kern="1200" dirty="0" smtClean="0">
              <a:latin typeface="Times New Roman" pitchFamily="18" charset="0"/>
              <a:cs typeface="Times New Roman" pitchFamily="18" charset="0"/>
            </a:rPr>
            <a:t>REAL ESTATE AND EXPRESSWAYS</a:t>
          </a:r>
        </a:p>
        <a:p>
          <a:pPr lvl="0" algn="l" defTabSz="889000" rtl="0">
            <a:lnSpc>
              <a:spcPct val="90000"/>
            </a:lnSpc>
            <a:spcBef>
              <a:spcPct val="0"/>
            </a:spcBef>
            <a:spcAft>
              <a:spcPct val="35000"/>
            </a:spcAft>
          </a:pPr>
          <a:endParaRPr lang="en-US" sz="2000" b="0" i="0" u="none" kern="1200" dirty="0" smtClean="0">
            <a:latin typeface="Times New Roman" pitchFamily="18" charset="0"/>
            <a:cs typeface="Times New Roman" pitchFamily="18" charset="0"/>
          </a:endParaRPr>
        </a:p>
        <a:p>
          <a:pPr lvl="0" algn="l" defTabSz="889000" rtl="0">
            <a:lnSpc>
              <a:spcPct val="90000"/>
            </a:lnSpc>
            <a:spcBef>
              <a:spcPct val="0"/>
            </a:spcBef>
            <a:spcAft>
              <a:spcPct val="35000"/>
            </a:spcAft>
          </a:pPr>
          <a:r>
            <a:rPr lang="en-US" sz="2000" b="0" i="0" u="none" kern="1200" dirty="0" smtClean="0">
              <a:latin typeface="Times New Roman" pitchFamily="18" charset="0"/>
              <a:cs typeface="Times New Roman" pitchFamily="18" charset="0"/>
            </a:rPr>
            <a:t>	India’s First Wish Town, is an Integrated Township 	spread over 1162 acres of land comprising one 18 	hole and two 9 hole golf facility &amp; world class 	residences.</a:t>
          </a:r>
          <a:r>
            <a:rPr lang="en-US" sz="2000" b="0" i="0" u="none" kern="1200" dirty="0" smtClean="0"/>
            <a:t/>
          </a:r>
          <a:br>
            <a:rPr lang="en-US" sz="2000" b="0" i="0" u="none" kern="1200" dirty="0" smtClean="0"/>
          </a:br>
          <a:endParaRPr lang="en-US" sz="2000" kern="1200" dirty="0"/>
        </a:p>
      </dsp:txBody>
      <dsp:txXfrm>
        <a:off x="1972181" y="0"/>
        <a:ext cx="6486018" cy="2805410"/>
      </dsp:txXfrm>
    </dsp:sp>
    <dsp:sp modelId="{E8D69609-EEDA-4D96-AE2A-941FC7C1C6F3}">
      <dsp:nvSpPr>
        <dsp:cNvPr id="0" name=""/>
        <dsp:cNvSpPr/>
      </dsp:nvSpPr>
      <dsp:spPr>
        <a:xfrm>
          <a:off x="162752" y="315889"/>
          <a:ext cx="2249238" cy="224432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498388-56F1-4AD0-85E8-545E4C4A9231}">
      <dsp:nvSpPr>
        <dsp:cNvPr id="0" name=""/>
        <dsp:cNvSpPr/>
      </dsp:nvSpPr>
      <dsp:spPr>
        <a:xfrm>
          <a:off x="0" y="3085951"/>
          <a:ext cx="8458200" cy="2805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i="0" u="none" kern="1200" dirty="0" smtClean="0">
              <a:latin typeface="Times New Roman" pitchFamily="18" charset="0"/>
              <a:cs typeface="Times New Roman" pitchFamily="18" charset="0"/>
            </a:rPr>
            <a:t>         </a:t>
          </a:r>
          <a:r>
            <a:rPr lang="en-US" sz="2000" b="1" i="0" u="sng" kern="1200" dirty="0" smtClean="0">
              <a:latin typeface="Times New Roman" pitchFamily="18" charset="0"/>
              <a:cs typeface="Times New Roman" pitchFamily="18" charset="0"/>
            </a:rPr>
            <a:t>SOCIAL COMMITMENTS</a:t>
          </a:r>
        </a:p>
        <a:p>
          <a:pPr lvl="0" algn="l" defTabSz="889000" rtl="0">
            <a:lnSpc>
              <a:spcPct val="90000"/>
            </a:lnSpc>
            <a:spcBef>
              <a:spcPct val="0"/>
            </a:spcBef>
            <a:spcAft>
              <a:spcPct val="35000"/>
            </a:spcAft>
          </a:pPr>
          <a:endParaRPr lang="en-US" sz="2000" b="1" i="0" u="sng" kern="1200" dirty="0" smtClean="0">
            <a:latin typeface="Times New Roman" pitchFamily="18" charset="0"/>
            <a:cs typeface="Times New Roman" pitchFamily="18" charset="0"/>
          </a:endParaRPr>
        </a:p>
        <a:p>
          <a:pPr lvl="0" algn="l" defTabSz="889000" rtl="0">
            <a:lnSpc>
              <a:spcPct val="90000"/>
            </a:lnSpc>
            <a:spcBef>
              <a:spcPct val="0"/>
            </a:spcBef>
            <a:spcAft>
              <a:spcPct val="35000"/>
            </a:spcAft>
          </a:pPr>
          <a:r>
            <a:rPr lang="en-US" sz="2000" b="0" i="0" u="none" kern="1200" dirty="0" smtClean="0">
              <a:latin typeface="Times New Roman" pitchFamily="18" charset="0"/>
              <a:cs typeface="Times New Roman" pitchFamily="18" charset="0"/>
            </a:rPr>
            <a:t>	Jaiprakash Sewa Sansthan (JSS), a ‘not-for-	profit trust’ which primarily serves the 	objectives of socio – economic development, 	reducing the pain and distress in society by providing 	education, medical and other facilities for local 	development.</a:t>
          </a:r>
          <a:r>
            <a:rPr lang="en-US" sz="2000" b="0" i="0" u="none" kern="1200" dirty="0" smtClean="0"/>
            <a:t/>
          </a:r>
          <a:br>
            <a:rPr lang="en-US" sz="2000" b="0" i="0" u="none" kern="1200" dirty="0" smtClean="0"/>
          </a:br>
          <a:endParaRPr lang="en-US" sz="2000" kern="1200" dirty="0"/>
        </a:p>
      </dsp:txBody>
      <dsp:txXfrm>
        <a:off x="1972181" y="3085951"/>
        <a:ext cx="6486018" cy="2805410"/>
      </dsp:txXfrm>
    </dsp:sp>
    <dsp:sp modelId="{CF30008D-E416-48E4-AA77-8447F70462DD}">
      <dsp:nvSpPr>
        <dsp:cNvPr id="0" name=""/>
        <dsp:cNvSpPr/>
      </dsp:nvSpPr>
      <dsp:spPr>
        <a:xfrm>
          <a:off x="234748" y="3412231"/>
          <a:ext cx="2249238" cy="224432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0.01375</cdr:x>
      <cdr:y>0</cdr:y>
    </cdr:from>
    <cdr:to>
      <cdr:x>0.98667</cdr:x>
      <cdr:y>0.10368</cdr:y>
    </cdr:to>
    <cdr:sp macro="" textlink="">
      <cdr:nvSpPr>
        <cdr:cNvPr id="2" name="TextBox 1"/>
        <cdr:cNvSpPr txBox="1"/>
      </cdr:nvSpPr>
      <cdr:spPr>
        <a:xfrm xmlns:a="http://schemas.openxmlformats.org/drawingml/2006/main">
          <a:off x="68742" y="0"/>
          <a:ext cx="4865208" cy="29527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r>
            <a:rPr lang="en-IN" sz="1400" b="1"/>
            <a:t>Salary/position enhancement in the other organization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DE94B4-CB9D-4CA6-A9AE-2696FB5B79F0}" type="datetimeFigureOut">
              <a:rPr lang="en-US" smtClean="0"/>
              <a:pPr/>
              <a:t>5/1/2012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74441-E85F-4FAB-BD8D-80DEAF4881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oc id"/>
          <p:cNvSpPr>
            <a:spLocks noGrp="1" noChangeArrowheads="1"/>
          </p:cNvSpPr>
          <p:nvPr>
            <p:ph type="ftr" sz="quarter" idx="4"/>
          </p:nvPr>
        </p:nvSpPr>
        <p:spPr>
          <a:noFill/>
        </p:spPr>
        <p:txBody>
          <a:bodyPr/>
          <a:lstStyle/>
          <a:p>
            <a:r>
              <a:rPr lang="en-US" dirty="0" smtClean="0"/>
              <a:t>MUM-RXY005-20071001-(3rd Steering Committee)(Main Deck 9 00 pm)-(PA)(df-1)</a:t>
            </a:r>
            <a:endParaRPr lang="en-IN" dirty="0" smtClean="0"/>
          </a:p>
        </p:txBody>
      </p:sp>
      <p:sp>
        <p:nvSpPr>
          <p:cNvPr id="60419" name="pg num"/>
          <p:cNvSpPr>
            <a:spLocks noGrp="1" noChangeArrowheads="1"/>
          </p:cNvSpPr>
          <p:nvPr>
            <p:ph type="sldNum" sz="quarter" idx="5"/>
          </p:nvPr>
        </p:nvSpPr>
        <p:spPr>
          <a:noFill/>
        </p:spPr>
        <p:txBody>
          <a:bodyPr/>
          <a:lstStyle/>
          <a:p>
            <a:fld id="{25CCEBD5-6175-494E-A741-B09A8295950E}" type="slidenum">
              <a:rPr lang="en-IN" smtClean="0"/>
              <a:pPr/>
              <a:t>13</a:t>
            </a:fld>
            <a:endParaRPr lang="en-IN" dirty="0" smtClean="0"/>
          </a:p>
        </p:txBody>
      </p:sp>
      <p:sp>
        <p:nvSpPr>
          <p:cNvPr id="60420" name="Rectangle 2"/>
          <p:cNvSpPr>
            <a:spLocks noGrp="1" noRot="1" noChangeAspect="1" noChangeArrowheads="1" noTextEdit="1"/>
          </p:cNvSpPr>
          <p:nvPr>
            <p:ph type="sldImg"/>
          </p:nvPr>
        </p:nvSpPr>
        <p:spPr>
          <a:xfrm>
            <a:off x="-1804988" y="1174750"/>
            <a:ext cx="10420351" cy="7815263"/>
          </a:xfrm>
          <a:ln/>
        </p:spPr>
      </p:sp>
      <p:sp>
        <p:nvSpPr>
          <p:cNvPr id="60421" name="Rectangle 3"/>
          <p:cNvSpPr>
            <a:spLocks noGrp="1" noChangeArrowheads="1"/>
          </p:cNvSpPr>
          <p:nvPr>
            <p:ph type="body" idx="1"/>
          </p:nvPr>
        </p:nvSpPr>
        <p:spPr>
          <a:xfrm>
            <a:off x="819150" y="341313"/>
            <a:ext cx="5845175" cy="203200"/>
          </a:xfrm>
          <a:noFill/>
          <a:ln w="9525"/>
        </p:spPr>
        <p:txBody>
          <a:bodyPr/>
          <a:lstStyle/>
          <a:p>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oc id"/>
          <p:cNvSpPr>
            <a:spLocks noGrp="1" noChangeArrowheads="1"/>
          </p:cNvSpPr>
          <p:nvPr>
            <p:ph type="ftr" sz="quarter" idx="4"/>
          </p:nvPr>
        </p:nvSpPr>
        <p:spPr>
          <a:noFill/>
        </p:spPr>
        <p:txBody>
          <a:bodyPr/>
          <a:lstStyle/>
          <a:p>
            <a:r>
              <a:rPr lang="en-US" dirty="0" smtClean="0"/>
              <a:t>MUM-RXY005-20071001-(3rd Steering Committee)(Main Deck 9 00 pm)-(PA)(df-1)</a:t>
            </a:r>
            <a:endParaRPr lang="en-IN" dirty="0" smtClean="0"/>
          </a:p>
        </p:txBody>
      </p:sp>
      <p:sp>
        <p:nvSpPr>
          <p:cNvPr id="60419" name="pg num"/>
          <p:cNvSpPr>
            <a:spLocks noGrp="1" noChangeArrowheads="1"/>
          </p:cNvSpPr>
          <p:nvPr>
            <p:ph type="sldNum" sz="quarter" idx="5"/>
          </p:nvPr>
        </p:nvSpPr>
        <p:spPr>
          <a:noFill/>
        </p:spPr>
        <p:txBody>
          <a:bodyPr/>
          <a:lstStyle/>
          <a:p>
            <a:fld id="{25CCEBD5-6175-494E-A741-B09A8295950E}" type="slidenum">
              <a:rPr lang="en-IN" smtClean="0"/>
              <a:pPr/>
              <a:t>14</a:t>
            </a:fld>
            <a:endParaRPr lang="en-IN" dirty="0" smtClean="0"/>
          </a:p>
        </p:txBody>
      </p:sp>
      <p:sp>
        <p:nvSpPr>
          <p:cNvPr id="60420" name="Rectangle 2"/>
          <p:cNvSpPr>
            <a:spLocks noGrp="1" noRot="1" noChangeAspect="1" noChangeArrowheads="1" noTextEdit="1"/>
          </p:cNvSpPr>
          <p:nvPr>
            <p:ph type="sldImg"/>
          </p:nvPr>
        </p:nvSpPr>
        <p:spPr>
          <a:xfrm>
            <a:off x="-1804988" y="1174750"/>
            <a:ext cx="10420351" cy="7815263"/>
          </a:xfrm>
          <a:ln/>
        </p:spPr>
      </p:sp>
      <p:sp>
        <p:nvSpPr>
          <p:cNvPr id="60421" name="Rectangle 3"/>
          <p:cNvSpPr>
            <a:spLocks noGrp="1" noChangeArrowheads="1"/>
          </p:cNvSpPr>
          <p:nvPr>
            <p:ph type="body" idx="1"/>
          </p:nvPr>
        </p:nvSpPr>
        <p:spPr>
          <a:xfrm>
            <a:off x="819150" y="341313"/>
            <a:ext cx="5845175" cy="203200"/>
          </a:xfrm>
          <a:noFill/>
          <a:ln w="9525"/>
        </p:spPr>
        <p:txBody>
          <a:bodyPr/>
          <a:lstStyle/>
          <a:p>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074441-E85F-4FAB-BD8D-80DEAF4881C6}"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391BB55-636C-42A5-B1F1-D0F14AAC2DCA}" type="datetimeFigureOut">
              <a:rPr lang="en-US" smtClean="0"/>
              <a:pPr/>
              <a:t>5/1/2012</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CEBDF86-BE36-4C8B-9DD6-A75F3D3CB52B}"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91BB55-636C-42A5-B1F1-D0F14AAC2DCA}" type="datetimeFigureOut">
              <a:rPr lang="en-US" smtClean="0"/>
              <a:pPr/>
              <a:t>5/1/2012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EBDF86-BE36-4C8B-9DD6-A75F3D3CB52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91BB55-636C-42A5-B1F1-D0F14AAC2DCA}" type="datetimeFigureOut">
              <a:rPr lang="en-US" smtClean="0"/>
              <a:pPr/>
              <a:t>5/1/2012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EBDF86-BE36-4C8B-9DD6-A75F3D3CB52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391BB55-636C-42A5-B1F1-D0F14AAC2DCA}" type="datetimeFigureOut">
              <a:rPr lang="en-US" smtClean="0"/>
              <a:pPr/>
              <a:t>5/1/2012</a:t>
            </a:fld>
            <a:endParaRPr lang="en-IN"/>
          </a:p>
        </p:txBody>
      </p:sp>
      <p:sp>
        <p:nvSpPr>
          <p:cNvPr id="9" name="Slide Number Placeholder 8"/>
          <p:cNvSpPr>
            <a:spLocks noGrp="1"/>
          </p:cNvSpPr>
          <p:nvPr>
            <p:ph type="sldNum" sz="quarter" idx="15"/>
          </p:nvPr>
        </p:nvSpPr>
        <p:spPr/>
        <p:txBody>
          <a:bodyPr rtlCol="0"/>
          <a:lstStyle/>
          <a:p>
            <a:fld id="{FCEBDF86-BE36-4C8B-9DD6-A75F3D3CB52B}"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391BB55-636C-42A5-B1F1-D0F14AAC2DCA}" type="datetimeFigureOut">
              <a:rPr lang="en-US" smtClean="0"/>
              <a:pPr/>
              <a:t>5/1/2012</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CEBDF86-BE36-4C8B-9DD6-A75F3D3CB52B}"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91BB55-636C-42A5-B1F1-D0F14AAC2DCA}" type="datetimeFigureOut">
              <a:rPr lang="en-US" smtClean="0"/>
              <a:pPr/>
              <a:t>5/1/2012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EBDF86-BE36-4C8B-9DD6-A75F3D3CB52B}"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391BB55-636C-42A5-B1F1-D0F14AAC2DCA}" type="datetimeFigureOut">
              <a:rPr lang="en-US" smtClean="0"/>
              <a:pPr/>
              <a:t>5/1/2012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CEBDF86-BE36-4C8B-9DD6-A75F3D3CB52B}"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391BB55-636C-42A5-B1F1-D0F14AAC2DCA}" type="datetimeFigureOut">
              <a:rPr lang="en-US" smtClean="0"/>
              <a:pPr/>
              <a:t>5/1/2012</a:t>
            </a:fld>
            <a:endParaRPr lang="en-IN"/>
          </a:p>
        </p:txBody>
      </p:sp>
      <p:sp>
        <p:nvSpPr>
          <p:cNvPr id="7" name="Slide Number Placeholder 6"/>
          <p:cNvSpPr>
            <a:spLocks noGrp="1"/>
          </p:cNvSpPr>
          <p:nvPr>
            <p:ph type="sldNum" sz="quarter" idx="11"/>
          </p:nvPr>
        </p:nvSpPr>
        <p:spPr/>
        <p:txBody>
          <a:bodyPr rtlCol="0"/>
          <a:lstStyle/>
          <a:p>
            <a:fld id="{FCEBDF86-BE36-4C8B-9DD6-A75F3D3CB52B}"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1BB55-636C-42A5-B1F1-D0F14AAC2DCA}" type="datetimeFigureOut">
              <a:rPr lang="en-US" smtClean="0"/>
              <a:pPr/>
              <a:t>5/1/2012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CEBDF86-BE36-4C8B-9DD6-A75F3D3CB52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391BB55-636C-42A5-B1F1-D0F14AAC2DCA}" type="datetimeFigureOut">
              <a:rPr lang="en-US" smtClean="0"/>
              <a:pPr/>
              <a:t>5/1/2012</a:t>
            </a:fld>
            <a:endParaRPr lang="en-IN"/>
          </a:p>
        </p:txBody>
      </p:sp>
      <p:sp>
        <p:nvSpPr>
          <p:cNvPr id="22" name="Slide Number Placeholder 21"/>
          <p:cNvSpPr>
            <a:spLocks noGrp="1"/>
          </p:cNvSpPr>
          <p:nvPr>
            <p:ph type="sldNum" sz="quarter" idx="15"/>
          </p:nvPr>
        </p:nvSpPr>
        <p:spPr/>
        <p:txBody>
          <a:bodyPr rtlCol="0"/>
          <a:lstStyle/>
          <a:p>
            <a:fld id="{FCEBDF86-BE36-4C8B-9DD6-A75F3D3CB52B}"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391BB55-636C-42A5-B1F1-D0F14AAC2DCA}" type="datetimeFigureOut">
              <a:rPr lang="en-US" smtClean="0"/>
              <a:pPr/>
              <a:t>5/1/2012</a:t>
            </a:fld>
            <a:endParaRPr lang="en-IN"/>
          </a:p>
        </p:txBody>
      </p:sp>
      <p:sp>
        <p:nvSpPr>
          <p:cNvPr id="18" name="Slide Number Placeholder 17"/>
          <p:cNvSpPr>
            <a:spLocks noGrp="1"/>
          </p:cNvSpPr>
          <p:nvPr>
            <p:ph type="sldNum" sz="quarter" idx="11"/>
          </p:nvPr>
        </p:nvSpPr>
        <p:spPr/>
        <p:txBody>
          <a:bodyPr rtlCol="0"/>
          <a:lstStyle/>
          <a:p>
            <a:fld id="{FCEBDF86-BE36-4C8B-9DD6-A75F3D3CB52B}"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91BB55-636C-42A5-B1F1-D0F14AAC2DCA}" type="datetimeFigureOut">
              <a:rPr lang="en-US" smtClean="0"/>
              <a:pPr/>
              <a:t>5/1/2012</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CEBDF86-BE36-4C8B-9DD6-A75F3D3CB52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openxmlformats.org/officeDocument/2006/relationships/hyperlink" Target="http://jaypeehealthcare.com/about_grou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11760" y="1124744"/>
            <a:ext cx="6480720" cy="2063189"/>
          </a:xfrm>
        </p:spPr>
        <p:txBody>
          <a:bodyPr>
            <a:noAutofit/>
          </a:bodyPr>
          <a:lstStyle/>
          <a:p>
            <a:pPr algn="ctr"/>
            <a:r>
              <a:rPr lang="en-IN" sz="3200" dirty="0" smtClean="0">
                <a:latin typeface="Arial Black" pitchFamily="34" charset="0"/>
              </a:rPr>
              <a:t>INTERNSHIP </a:t>
            </a:r>
            <a:br>
              <a:rPr lang="en-IN" sz="3200" dirty="0" smtClean="0">
                <a:latin typeface="Arial Black" pitchFamily="34" charset="0"/>
              </a:rPr>
            </a:br>
            <a:r>
              <a:rPr lang="en-IN" sz="3200" dirty="0" smtClean="0">
                <a:latin typeface="Arial Black" pitchFamily="34" charset="0"/>
              </a:rPr>
              <a:t>AT </a:t>
            </a:r>
            <a:br>
              <a:rPr lang="en-IN" sz="3200" dirty="0" smtClean="0">
                <a:latin typeface="Arial Black" pitchFamily="34" charset="0"/>
              </a:rPr>
            </a:br>
            <a:r>
              <a:rPr lang="en-IN" sz="3200" dirty="0" smtClean="0">
                <a:latin typeface="Arial Black" pitchFamily="34" charset="0"/>
              </a:rPr>
              <a:t>JAYPEE MEDICAL CENTRE</a:t>
            </a:r>
            <a:endParaRPr lang="en-IN" sz="3200" dirty="0">
              <a:latin typeface="Arial Black" pitchFamily="34" charset="0"/>
            </a:endParaRPr>
          </a:p>
        </p:txBody>
      </p:sp>
      <p:sp>
        <p:nvSpPr>
          <p:cNvPr id="7" name="Subtitle 2"/>
          <p:cNvSpPr>
            <a:spLocks noGrp="1"/>
          </p:cNvSpPr>
          <p:nvPr>
            <p:ph type="subTitle" idx="1"/>
          </p:nvPr>
        </p:nvSpPr>
        <p:spPr>
          <a:xfrm>
            <a:off x="6084168" y="4725144"/>
            <a:ext cx="2604896" cy="1066792"/>
          </a:xfrm>
        </p:spPr>
        <p:txBody>
          <a:bodyPr>
            <a:normAutofit/>
          </a:bodyPr>
          <a:lstStyle/>
          <a:p>
            <a:r>
              <a:rPr lang="de-DE" dirty="0" smtClean="0">
                <a:solidFill>
                  <a:schemeClr val="tx1"/>
                </a:solidFill>
              </a:rPr>
              <a:t>Presented by: </a:t>
            </a:r>
          </a:p>
          <a:p>
            <a:r>
              <a:rPr lang="de-DE" b="1" dirty="0" smtClean="0">
                <a:solidFill>
                  <a:schemeClr val="tx1"/>
                </a:solidFill>
              </a:rPr>
              <a:t>Praheli Bhowmik</a:t>
            </a:r>
          </a:p>
          <a:p>
            <a:endParaRPr lang="en-IN"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D:\jaypee\REAR.JPG"/>
          <p:cNvPicPr>
            <a:picLocks noGrp="1"/>
          </p:cNvPicPr>
          <p:nvPr>
            <p:ph sz="quarter" idx="1"/>
          </p:nvPr>
        </p:nvPicPr>
        <p:blipFill>
          <a:blip r:embed="rId2" cstate="print"/>
          <a:srcRect l="1329" r="4941"/>
          <a:stretch>
            <a:fillRect/>
          </a:stretch>
        </p:blipFill>
        <p:spPr bwMode="auto">
          <a:xfrm>
            <a:off x="0" y="0"/>
            <a:ext cx="9144000" cy="6885384"/>
          </a:xfrm>
          <a:prstGeom prst="rect">
            <a:avLst/>
          </a:prstGeom>
          <a:noFill/>
          <a:ln w="9525">
            <a:noFill/>
            <a:miter lim="800000"/>
            <a:headEnd/>
            <a:tailEnd/>
          </a:ln>
        </p:spPr>
      </p:pic>
      <p:sp>
        <p:nvSpPr>
          <p:cNvPr id="5" name="TextBox 4"/>
          <p:cNvSpPr txBox="1"/>
          <p:nvPr/>
        </p:nvSpPr>
        <p:spPr>
          <a:xfrm>
            <a:off x="0" y="692696"/>
            <a:ext cx="6914072" cy="769441"/>
          </a:xfrm>
          <a:prstGeom prst="rect">
            <a:avLst/>
          </a:prstGeom>
          <a:noFill/>
        </p:spPr>
        <p:txBody>
          <a:bodyPr wrap="none" rtlCol="0">
            <a:spAutoFit/>
          </a:bodyPr>
          <a:lstStyle/>
          <a:p>
            <a:r>
              <a:rPr lang="en-US" sz="4400" b="1" dirty="0" smtClean="0"/>
              <a:t>Jaypee Medical Centre</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417638"/>
          </a:xfrm>
        </p:spPr>
        <p:txBody>
          <a:bodyPr>
            <a:normAutofit fontScale="90000"/>
          </a:bodyPr>
          <a:lstStyle/>
          <a:p>
            <a:pPr algn="ctr"/>
            <a:r>
              <a:rPr lang="en-US" sz="3600" kern="0" dirty="0" smtClean="0">
                <a:latin typeface="Times New Roman" pitchFamily="18" charset="0"/>
                <a:cs typeface="Times New Roman" pitchFamily="18" charset="0"/>
              </a:rPr>
              <a:t/>
            </a:r>
            <a:br>
              <a:rPr lang="en-US" sz="3600" kern="0" dirty="0" smtClean="0">
                <a:latin typeface="Times New Roman" pitchFamily="18" charset="0"/>
                <a:cs typeface="Times New Roman" pitchFamily="18" charset="0"/>
              </a:rPr>
            </a:br>
            <a:r>
              <a:rPr lang="en-US" sz="3100" b="1" kern="0" dirty="0" smtClean="0">
                <a:solidFill>
                  <a:schemeClr val="tx1"/>
                </a:solidFill>
                <a:effectLst/>
                <a:latin typeface="Times New Roman" pitchFamily="18" charset="0"/>
                <a:cs typeface="Times New Roman" pitchFamily="18" charset="0"/>
              </a:rPr>
              <a:t>VISION  - JAYPEE MEDICAL CENTRE</a:t>
            </a:r>
            <a:r>
              <a:rPr lang="en-US" b="1" kern="0" dirty="0" smtClean="0">
                <a:solidFill>
                  <a:schemeClr val="bg2"/>
                </a:solidFill>
              </a:rPr>
              <a:t/>
            </a:r>
            <a:br>
              <a:rPr lang="en-US" b="1" kern="0" dirty="0" smtClean="0">
                <a:solidFill>
                  <a:schemeClr val="bg2"/>
                </a:solidFill>
              </a:rPr>
            </a:br>
            <a:endParaRPr lang="en-US" b="1" dirty="0"/>
          </a:p>
        </p:txBody>
      </p:sp>
      <p:sp>
        <p:nvSpPr>
          <p:cNvPr id="3" name="Content Placeholder 2"/>
          <p:cNvSpPr>
            <a:spLocks noGrp="1"/>
          </p:cNvSpPr>
          <p:nvPr>
            <p:ph sz="quarter" idx="1"/>
          </p:nvPr>
        </p:nvSpPr>
        <p:spPr>
          <a:xfrm>
            <a:off x="179512" y="1600200"/>
            <a:ext cx="8496944" cy="4525963"/>
          </a:xfrm>
        </p:spPr>
        <p:txBody>
          <a:bodyPr>
            <a:normAutofit/>
          </a:bodyPr>
          <a:lstStyle/>
          <a:p>
            <a:pPr algn="ctr" eaLnBrk="0" hangingPunct="0">
              <a:buClr>
                <a:srgbClr val="FF0000"/>
              </a:buClr>
              <a:buSzPct val="70000"/>
              <a:buNone/>
              <a:defRPr/>
            </a:pPr>
            <a:r>
              <a:rPr lang="en-US" sz="2000" kern="0" dirty="0" smtClean="0">
                <a:latin typeface="Times New Roman" pitchFamily="18" charset="0"/>
                <a:cs typeface="Times New Roman" pitchFamily="18" charset="0"/>
              </a:rPr>
              <a:t> “Promoting healthcare to the common masses with the growing needs of  society by providing  quality and affordable  medical care with commitment.”</a:t>
            </a:r>
          </a:p>
          <a:p>
            <a:pPr algn="r" eaLnBrk="0" hangingPunct="0">
              <a:buClr>
                <a:srgbClr val="FF0000"/>
              </a:buClr>
              <a:buSzPct val="70000"/>
              <a:buNone/>
              <a:defRPr/>
            </a:pPr>
            <a:r>
              <a:rPr lang="en-US" sz="2000" kern="0" dirty="0" smtClean="0">
                <a:latin typeface="Times New Roman" pitchFamily="18" charset="0"/>
                <a:cs typeface="Times New Roman" pitchFamily="18" charset="0"/>
              </a:rPr>
              <a:t>-</a:t>
            </a:r>
            <a:r>
              <a:rPr lang="en-US" sz="2000" b="1" kern="0" dirty="0" smtClean="0">
                <a:latin typeface="Times New Roman" pitchFamily="18" charset="0"/>
                <a:cs typeface="Times New Roman" pitchFamily="18" charset="0"/>
              </a:rPr>
              <a:t>Founder Chairman’s Vision on Healthcare</a:t>
            </a:r>
            <a:endParaRPr lang="en-US" sz="2000" dirty="0">
              <a:latin typeface="Times New Roman" pitchFamily="18" charset="0"/>
              <a:cs typeface="Times New Roman" pitchFamily="18" charset="0"/>
            </a:endParaRPr>
          </a:p>
        </p:txBody>
      </p:sp>
      <p:pic>
        <p:nvPicPr>
          <p:cNvPr id="4" name="Picture 1" descr="D:\AMC Partners\AMC Partner PPT\Images\jaiprakash_gaur_20110305.jpg"/>
          <p:cNvPicPr>
            <a:picLocks noChangeAspect="1" noChangeArrowheads="1"/>
          </p:cNvPicPr>
          <p:nvPr/>
        </p:nvPicPr>
        <p:blipFill>
          <a:blip r:embed="rId2" cstate="print"/>
          <a:srcRect/>
          <a:stretch>
            <a:fillRect/>
          </a:stretch>
        </p:blipFill>
        <p:spPr bwMode="auto">
          <a:xfrm>
            <a:off x="0" y="0"/>
            <a:ext cx="1491156" cy="1268760"/>
          </a:xfrm>
          <a:prstGeom prst="rect">
            <a:avLst/>
          </a:prstGeom>
          <a:noFill/>
          <a:ln w="9525">
            <a:noFill/>
            <a:miter lim="800000"/>
            <a:headEnd/>
            <a:tailEnd/>
          </a:ln>
        </p:spPr>
      </p:pic>
      <p:sp>
        <p:nvSpPr>
          <p:cNvPr id="5" name="Rectangle 4"/>
          <p:cNvSpPr/>
          <p:nvPr/>
        </p:nvSpPr>
        <p:spPr>
          <a:xfrm>
            <a:off x="251520" y="3429000"/>
            <a:ext cx="8458200" cy="3323987"/>
          </a:xfrm>
          <a:prstGeom prst="rect">
            <a:avLst/>
          </a:prstGeom>
        </p:spPr>
        <p:txBody>
          <a:bodyPr wrap="square">
            <a:spAutoFit/>
          </a:bodyPr>
          <a:lstStyle/>
          <a:p>
            <a:pPr algn="just" eaLnBrk="0" hangingPunct="0">
              <a:lnSpc>
                <a:spcPct val="150000"/>
              </a:lnSpc>
              <a:defRPr/>
            </a:pPr>
            <a:r>
              <a:rPr lang="en-US" sz="2000" kern="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The Jaypee Group is committed to meet the healthcare needs of the population in Noida and the surrounding regions through building Jaypee Medical Center as a super specialty hospital with advanced healthcare facilities, the latest diagnostic services, and state-of-the-art technology focused on medical specialties that meet the needs of the population. The Jaypee Medical Center will be the ultimate choice for  medical care.”</a:t>
            </a:r>
          </a:p>
          <a:p>
            <a:pPr algn="just" eaLnBrk="0" hangingPunct="0">
              <a:lnSpc>
                <a:spcPct val="150000"/>
              </a:lnSpc>
              <a:defRPr/>
            </a:pPr>
            <a:r>
              <a:rPr lang="en-US" sz="2000" dirty="0" smtClean="0">
                <a:solidFill>
                  <a:schemeClr val="bg2"/>
                </a:solidFill>
              </a:rPr>
              <a:t> </a:t>
            </a:r>
            <a:endParaRPr lang="en-US" sz="2000" dirty="0">
              <a:solidFill>
                <a:schemeClr val="bg2"/>
              </a:solidFill>
            </a:endParaRPr>
          </a:p>
        </p:txBody>
      </p:sp>
      <p:sp>
        <p:nvSpPr>
          <p:cNvPr id="6" name="Rectangle 5"/>
          <p:cNvSpPr/>
          <p:nvPr/>
        </p:nvSpPr>
        <p:spPr>
          <a:xfrm>
            <a:off x="323528" y="2852936"/>
            <a:ext cx="1380506" cy="523220"/>
          </a:xfrm>
          <a:prstGeom prst="rect">
            <a:avLst/>
          </a:prstGeom>
        </p:spPr>
        <p:txBody>
          <a:bodyPr wrap="none">
            <a:spAutoFit/>
          </a:bodyPr>
          <a:lstStyle/>
          <a:p>
            <a:pPr defTabSz="912813" eaLnBrk="0" hangingPunct="0">
              <a:buSzPct val="120000"/>
            </a:pPr>
            <a:r>
              <a:rPr lang="en-US" sz="2800" b="1" dirty="0" smtClean="0">
                <a:latin typeface="Times New Roman" pitchFamily="18" charset="0"/>
                <a:cs typeface="Times New Roman" pitchFamily="18" charset="0"/>
              </a:rPr>
              <a:t>Mission</a:t>
            </a:r>
            <a:endParaRPr lang="en-US" sz="2800" b="1" dirty="0">
              <a:latin typeface="Times New Roman" pitchFamily="18" charset="0"/>
              <a:cs typeface="Times New Roman" pitchFamily="18" charset="0"/>
            </a:endParaRPr>
          </a:p>
        </p:txBody>
      </p:sp>
      <p:cxnSp>
        <p:nvCxnSpPr>
          <p:cNvPr id="8" name="Straight Connector 7"/>
          <p:cNvCxnSpPr/>
          <p:nvPr/>
        </p:nvCxnSpPr>
        <p:spPr>
          <a:xfrm>
            <a:off x="0" y="1295400"/>
            <a:ext cx="9144000" cy="1588"/>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p:spPr>
        <p:txBody>
          <a:bodyPr>
            <a:normAutofit/>
          </a:bodyPr>
          <a:lstStyle/>
          <a:p>
            <a:r>
              <a:rPr lang="en-US" sz="3400" dirty="0" smtClean="0"/>
              <a:t>Jaypee Medical Centre at a glance</a:t>
            </a:r>
            <a:endParaRPr lang="en-US" sz="3400" dirty="0"/>
          </a:p>
        </p:txBody>
      </p:sp>
      <p:sp>
        <p:nvSpPr>
          <p:cNvPr id="3" name="Content Placeholder 2"/>
          <p:cNvSpPr>
            <a:spLocks noGrp="1"/>
          </p:cNvSpPr>
          <p:nvPr>
            <p:ph sz="quarter" idx="1"/>
          </p:nvPr>
        </p:nvSpPr>
        <p:spPr>
          <a:xfrm>
            <a:off x="395536" y="1268760"/>
            <a:ext cx="7467600" cy="4873752"/>
          </a:xfrm>
        </p:spPr>
        <p:txBody>
          <a:bodyPr>
            <a:noAutofit/>
          </a:bodyPr>
          <a:lstStyle/>
          <a:p>
            <a:pPr marL="228600" indent="-228600" eaLnBrk="0" hangingPunct="0">
              <a:lnSpc>
                <a:spcPct val="150000"/>
              </a:lnSpc>
              <a:buNone/>
              <a:defRPr/>
            </a:pPr>
            <a:r>
              <a:rPr lang="en-US" sz="2800" b="1" kern="0" dirty="0" smtClean="0">
                <a:solidFill>
                  <a:schemeClr val="accent1">
                    <a:lumMod val="75000"/>
                  </a:schemeClr>
                </a:solidFill>
              </a:rPr>
              <a:t>Overview</a:t>
            </a:r>
          </a:p>
          <a:p>
            <a:pPr marL="228600" indent="-228600" eaLnBrk="0" hangingPunct="0">
              <a:lnSpc>
                <a:spcPct val="150000"/>
              </a:lnSpc>
              <a:buClr>
                <a:schemeClr val="accent1"/>
              </a:buClr>
              <a:buFont typeface="Wingdings" pitchFamily="2" charset="2"/>
              <a:buChar char="§"/>
              <a:defRPr/>
            </a:pPr>
            <a:r>
              <a:rPr lang="en-US" sz="1800" b="1" kern="0" dirty="0" smtClean="0">
                <a:solidFill>
                  <a:srgbClr val="004B96"/>
                </a:solidFill>
              </a:rPr>
              <a:t>Flagship Hospital of  the Jaypee Group</a:t>
            </a:r>
          </a:p>
          <a:p>
            <a:pPr marL="228600" indent="-228600" eaLnBrk="0" hangingPunct="0">
              <a:lnSpc>
                <a:spcPct val="150000"/>
              </a:lnSpc>
              <a:buClr>
                <a:schemeClr val="accent1"/>
              </a:buClr>
              <a:buFont typeface="Wingdings" pitchFamily="2" charset="2"/>
              <a:buChar char="§"/>
              <a:defRPr/>
            </a:pPr>
            <a:r>
              <a:rPr lang="en-US" sz="1800" b="1" kern="0" dirty="0" smtClean="0">
                <a:solidFill>
                  <a:srgbClr val="004B96"/>
                </a:solidFill>
              </a:rPr>
              <a:t>Spread over  110,000 square  meters of campus</a:t>
            </a:r>
          </a:p>
          <a:p>
            <a:pPr marL="228600" indent="-228600" eaLnBrk="0" hangingPunct="0">
              <a:lnSpc>
                <a:spcPct val="150000"/>
              </a:lnSpc>
              <a:buClr>
                <a:schemeClr val="accent1"/>
              </a:buClr>
              <a:buFont typeface="Wingdings" pitchFamily="2" charset="2"/>
              <a:buChar char="§"/>
              <a:defRPr/>
            </a:pPr>
            <a:r>
              <a:rPr lang="en-US" sz="1800" b="1" kern="0" dirty="0" smtClean="0">
                <a:solidFill>
                  <a:srgbClr val="004B96"/>
                </a:solidFill>
              </a:rPr>
              <a:t>Total beds: 1,000 beds. ( 500 beds in phase 1)</a:t>
            </a:r>
          </a:p>
          <a:p>
            <a:pPr marL="228600" indent="-228600" eaLnBrk="0" hangingPunct="0">
              <a:lnSpc>
                <a:spcPct val="150000"/>
              </a:lnSpc>
              <a:buClr>
                <a:schemeClr val="accent1"/>
              </a:buClr>
              <a:buFont typeface="Wingdings" pitchFamily="2" charset="2"/>
              <a:buChar char="§"/>
              <a:defRPr/>
            </a:pPr>
            <a:r>
              <a:rPr lang="en-US" sz="1800" b="1" dirty="0" smtClean="0">
                <a:solidFill>
                  <a:srgbClr val="004B96"/>
                </a:solidFill>
              </a:rPr>
              <a:t>117 Critical Care beds</a:t>
            </a:r>
          </a:p>
          <a:p>
            <a:pPr marL="228600" indent="-228600" eaLnBrk="0" hangingPunct="0">
              <a:lnSpc>
                <a:spcPct val="150000"/>
              </a:lnSpc>
              <a:buClr>
                <a:schemeClr val="accent1"/>
              </a:buClr>
              <a:buFont typeface="Wingdings" pitchFamily="2" charset="2"/>
              <a:buChar char="§"/>
              <a:defRPr/>
            </a:pPr>
            <a:r>
              <a:rPr lang="en-US" sz="1800" b="1" dirty="0" smtClean="0">
                <a:solidFill>
                  <a:srgbClr val="004B96"/>
                </a:solidFill>
              </a:rPr>
              <a:t>13 Modular Operation Theaters</a:t>
            </a:r>
          </a:p>
          <a:p>
            <a:pPr marL="228600" indent="-228600" eaLnBrk="0" hangingPunct="0">
              <a:lnSpc>
                <a:spcPct val="150000"/>
              </a:lnSpc>
              <a:buClr>
                <a:schemeClr val="accent1"/>
              </a:buClr>
              <a:buFont typeface="Wingdings" pitchFamily="2" charset="2"/>
              <a:buChar char="§"/>
              <a:defRPr/>
            </a:pPr>
            <a:r>
              <a:rPr lang="en-US" sz="1800" b="1" dirty="0" smtClean="0">
                <a:solidFill>
                  <a:srgbClr val="004B96"/>
                </a:solidFill>
              </a:rPr>
              <a:t>Three Cardiac Catheterization </a:t>
            </a:r>
          </a:p>
          <a:p>
            <a:pPr marL="228600" indent="-228600" eaLnBrk="0" hangingPunct="0">
              <a:lnSpc>
                <a:spcPct val="150000"/>
              </a:lnSpc>
              <a:buClr>
                <a:schemeClr val="accent1"/>
              </a:buClr>
              <a:buFont typeface="Wingdings" pitchFamily="2" charset="2"/>
              <a:buChar char="§"/>
              <a:defRPr/>
            </a:pPr>
            <a:r>
              <a:rPr lang="en-US" sz="1800" b="1" dirty="0" smtClean="0">
                <a:solidFill>
                  <a:srgbClr val="004B96"/>
                </a:solidFill>
              </a:rPr>
              <a:t>Laboratory, Radiology and Imaging solutions</a:t>
            </a:r>
          </a:p>
          <a:p>
            <a:pPr marL="228600" indent="-228600" eaLnBrk="0" hangingPunct="0">
              <a:lnSpc>
                <a:spcPct val="150000"/>
              </a:lnSpc>
              <a:buClr>
                <a:schemeClr val="accent1"/>
              </a:buClr>
              <a:buFont typeface="Wingdings" pitchFamily="2" charset="2"/>
              <a:buChar char="§"/>
              <a:defRPr/>
            </a:pPr>
            <a:r>
              <a:rPr lang="en-US" sz="1800" b="1" dirty="0" smtClean="0">
                <a:solidFill>
                  <a:srgbClr val="004B96"/>
                </a:solidFill>
              </a:rPr>
              <a:t>Nuclear Medicine modalities like the PET-CT</a:t>
            </a:r>
            <a:endParaRPr lang="en-US" sz="1800" b="1" kern="0" dirty="0" smtClean="0">
              <a:solidFill>
                <a:srgbClr val="004B9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
          <p:cNvSpPr>
            <a:spLocks noGrp="1" noChangeArrowheads="1"/>
          </p:cNvSpPr>
          <p:nvPr>
            <p:ph type="title" idx="4294967295"/>
            <p:custDataLst>
              <p:tags r:id="rId2"/>
            </p:custDataLst>
          </p:nvPr>
        </p:nvSpPr>
        <p:spPr>
          <a:xfrm>
            <a:off x="0" y="228600"/>
            <a:ext cx="8229600" cy="679450"/>
          </a:xfrm>
        </p:spPr>
        <p:txBody>
          <a:bodyPr>
            <a:noAutofit/>
          </a:bodyPr>
          <a:lstStyle/>
          <a:p>
            <a:r>
              <a:rPr lang="en-US" sz="3200" b="1" dirty="0" smtClean="0"/>
              <a:t>CONTD…</a:t>
            </a:r>
            <a:endParaRPr lang="en-US" sz="3200" b="1" dirty="0" smtClean="0">
              <a:solidFill>
                <a:schemeClr val="tx1"/>
              </a:solidFill>
              <a:effectLst/>
              <a:cs typeface="Times New Roman" pitchFamily="18" charset="0"/>
            </a:endParaRPr>
          </a:p>
        </p:txBody>
      </p:sp>
      <p:graphicFrame>
        <p:nvGraphicFramePr>
          <p:cNvPr id="4098" name="Rectangle 2" hidden="1"/>
          <p:cNvGraphicFramePr>
            <a:graphicFrameLocks/>
          </p:cNvGraphicFramePr>
          <p:nvPr/>
        </p:nvGraphicFramePr>
        <p:xfrm>
          <a:off x="0" y="0"/>
          <a:ext cx="161925" cy="161925"/>
        </p:xfrm>
        <a:graphic>
          <a:graphicData uri="http://schemas.openxmlformats.org/presentationml/2006/ole">
            <p:oleObj spid="_x0000_s29698" r:id="rId5" imgW="0" imgH="0" progId="">
              <p:embed/>
            </p:oleObj>
          </a:graphicData>
        </a:graphic>
      </p:graphicFrame>
      <p:sp>
        <p:nvSpPr>
          <p:cNvPr id="5" name="Rectangle 3"/>
          <p:cNvSpPr txBox="1">
            <a:spLocks noChangeArrowheads="1"/>
          </p:cNvSpPr>
          <p:nvPr/>
        </p:nvSpPr>
        <p:spPr bwMode="auto">
          <a:xfrm>
            <a:off x="251520" y="1052736"/>
            <a:ext cx="8280920" cy="4923656"/>
          </a:xfrm>
          <a:prstGeom prst="rect">
            <a:avLst/>
          </a:prstGeom>
          <a:noFill/>
          <a:ln w="9525">
            <a:noFill/>
            <a:miter lim="800000"/>
            <a:headEnd/>
            <a:tailEnd/>
          </a:ln>
        </p:spPr>
        <p:txBody>
          <a:bodyPr lIns="92075" tIns="46038" rIns="92075" bIns="46038"/>
          <a:lstStyle/>
          <a:p>
            <a:pPr marL="342900" indent="-342900" eaLnBrk="0" hangingPunct="0">
              <a:spcBef>
                <a:spcPct val="50000"/>
              </a:spcBef>
              <a:buClr>
                <a:schemeClr val="bg2"/>
              </a:buClr>
              <a:buSzPct val="70000"/>
              <a:buFont typeface="Arial" pitchFamily="34" charset="0"/>
              <a:buChar char="•"/>
              <a:defRPr/>
            </a:pPr>
            <a:endParaRPr lang="en-US" sz="2400" dirty="0" smtClean="0">
              <a:latin typeface="Times New Roman" pitchFamily="18" charset="0"/>
              <a:cs typeface="Times New Roman" pitchFamily="18" charset="0"/>
            </a:endParaRPr>
          </a:p>
          <a:p>
            <a:pPr marL="228600" indent="-228600" eaLnBrk="0" hangingPunct="0">
              <a:lnSpc>
                <a:spcPct val="150000"/>
              </a:lnSpc>
              <a:defRPr/>
            </a:pPr>
            <a:r>
              <a:rPr lang="en-US" sz="2400" b="1" kern="0" dirty="0" smtClean="0">
                <a:solidFill>
                  <a:srgbClr val="004B96"/>
                </a:solidFill>
                <a:latin typeface="Century Gothic" pitchFamily="34" charset="0"/>
              </a:rPr>
              <a:t>Overview</a:t>
            </a:r>
          </a:p>
          <a:p>
            <a:pPr marL="228600" indent="-228600" eaLnBrk="0" hangingPunct="0">
              <a:lnSpc>
                <a:spcPct val="150000"/>
              </a:lnSpc>
              <a:defRPr/>
            </a:pPr>
            <a:endParaRPr lang="en-US" sz="2400" b="1" kern="0" dirty="0" smtClean="0">
              <a:solidFill>
                <a:srgbClr val="004B96"/>
              </a:solidFill>
              <a:latin typeface="Century Gothic" pitchFamily="34" charset="0"/>
            </a:endParaRPr>
          </a:p>
          <a:p>
            <a:pPr marL="228600" indent="-228600" eaLnBrk="0" hangingPunct="0">
              <a:lnSpc>
                <a:spcPct val="150000"/>
              </a:lnSpc>
              <a:buClr>
                <a:schemeClr val="accent1"/>
              </a:buClr>
              <a:buFont typeface="Wingdings" pitchFamily="2" charset="2"/>
              <a:buChar char="§"/>
              <a:defRPr/>
            </a:pPr>
            <a:r>
              <a:rPr lang="en-US" b="1" kern="0" dirty="0" smtClean="0">
                <a:solidFill>
                  <a:srgbClr val="004B96"/>
                </a:solidFill>
                <a:latin typeface="Century Gothic" pitchFamily="34" charset="0"/>
              </a:rPr>
              <a:t>Proposed Nursing College/school on campus </a:t>
            </a:r>
          </a:p>
          <a:p>
            <a:pPr marL="228600" indent="-228600" eaLnBrk="0" hangingPunct="0">
              <a:lnSpc>
                <a:spcPct val="150000"/>
              </a:lnSpc>
              <a:buClr>
                <a:schemeClr val="accent1"/>
              </a:buClr>
              <a:buFont typeface="Wingdings" pitchFamily="2" charset="2"/>
              <a:buChar char="§"/>
              <a:defRPr/>
            </a:pPr>
            <a:r>
              <a:rPr lang="en-US" b="1" kern="0" dirty="0" smtClean="0">
                <a:solidFill>
                  <a:srgbClr val="004B96"/>
                </a:solidFill>
                <a:latin typeface="Century Gothic" pitchFamily="34" charset="0"/>
              </a:rPr>
              <a:t>Would be a LEED certified building</a:t>
            </a:r>
          </a:p>
          <a:p>
            <a:pPr marL="228600" indent="-228600" eaLnBrk="0" hangingPunct="0">
              <a:lnSpc>
                <a:spcPct val="150000"/>
              </a:lnSpc>
              <a:buClr>
                <a:schemeClr val="accent1"/>
              </a:buClr>
              <a:buFont typeface="Wingdings" pitchFamily="2" charset="2"/>
              <a:buChar char="§"/>
              <a:defRPr/>
            </a:pPr>
            <a:r>
              <a:rPr lang="en-US" b="1" kern="0" dirty="0" smtClean="0">
                <a:solidFill>
                  <a:srgbClr val="004B96"/>
                </a:solidFill>
                <a:latin typeface="Century Gothic" pitchFamily="34" charset="0"/>
              </a:rPr>
              <a:t>Would target for Joint Commission International  accreditation  in first year</a:t>
            </a:r>
          </a:p>
          <a:p>
            <a:pPr marL="231775" indent="-231775" algn="just">
              <a:lnSpc>
                <a:spcPct val="150000"/>
              </a:lnSpc>
              <a:buClr>
                <a:schemeClr val="accent1"/>
              </a:buClr>
              <a:buFont typeface="Wingdings" pitchFamily="2" charset="2"/>
              <a:buChar char="§"/>
            </a:pPr>
            <a:r>
              <a:rPr lang="en-US" b="1" dirty="0" smtClean="0">
                <a:solidFill>
                  <a:srgbClr val="004B96"/>
                </a:solidFill>
                <a:latin typeface="Century Gothic" pitchFamily="34" charset="0"/>
              </a:rPr>
              <a:t>The Jaypee Medical Center will emerge as an international level quality healthcare facility for the residents of the Noida Township, as well as nearby villages, the neighboring areas of Delhi and the National Capital Region</a:t>
            </a:r>
          </a:p>
          <a:p>
            <a:pPr marL="573088" indent="-341313" algn="just">
              <a:buClr>
                <a:schemeClr val="accent1"/>
              </a:buClr>
              <a:buFont typeface="Wingdings" pitchFamily="2" charset="2"/>
              <a:buChar char="§"/>
            </a:pPr>
            <a:endParaRPr lang="en-US" dirty="0" smtClean="0">
              <a:solidFill>
                <a:srgbClr val="004B96"/>
              </a:solidFill>
              <a:latin typeface="Century Gothic" pitchFamily="34" charset="0"/>
            </a:endParaRPr>
          </a:p>
          <a:p>
            <a:pPr marL="342900" indent="-342900" eaLnBrk="0" hangingPunct="0">
              <a:spcBef>
                <a:spcPct val="50000"/>
              </a:spcBef>
              <a:buClr>
                <a:schemeClr val="bg2"/>
              </a:buClr>
              <a:buSzPct val="70000"/>
              <a:buFont typeface="Wingdings" pitchFamily="2" charset="2"/>
              <a:buChar char="Ø"/>
              <a:defRPr/>
            </a:pPr>
            <a:endParaRPr lang="en-US" sz="2400" b="1" dirty="0">
              <a:latin typeface="Times New Roman" pitchFamily="18" charset="0"/>
              <a:cs typeface="Times New Roman" pitchFamily="18" charset="0"/>
            </a:endParaRPr>
          </a:p>
          <a:p>
            <a:pPr marL="342900" indent="-342900">
              <a:spcBef>
                <a:spcPct val="20000"/>
              </a:spcBef>
              <a:buSzPct val="70000"/>
              <a:buFont typeface="Wingdings" pitchFamily="2" charset="2"/>
              <a:buChar char="Ø"/>
              <a:defRPr/>
            </a:pPr>
            <a:endParaRPr lang="en-US" sz="2400" b="1" dirty="0">
              <a:solidFill>
                <a:schemeClr val="bg2"/>
              </a:solidFill>
              <a:cs typeface="+mn-cs"/>
            </a:endParaRPr>
          </a:p>
          <a:p>
            <a:pPr marL="342900" indent="-342900">
              <a:spcBef>
                <a:spcPct val="20000"/>
              </a:spcBef>
              <a:buClr>
                <a:schemeClr val="tx1"/>
              </a:buClr>
              <a:buSzPct val="70000"/>
              <a:buFont typeface="Wingdings" pitchFamily="2" charset="2"/>
              <a:buChar char="Ø"/>
              <a:defRPr/>
            </a:pPr>
            <a:endParaRPr lang="en-US" sz="2400" b="1" dirty="0">
              <a:solidFill>
                <a:schemeClr val="bg2"/>
              </a:solidFill>
              <a:cs typeface="+mn-cs"/>
            </a:endParaRPr>
          </a:p>
        </p:txBody>
      </p:sp>
      <p:cxnSp>
        <p:nvCxnSpPr>
          <p:cNvPr id="10" name="Straight Connector 9"/>
          <p:cNvCxnSpPr/>
          <p:nvPr/>
        </p:nvCxnSpPr>
        <p:spPr>
          <a:xfrm>
            <a:off x="0" y="908720"/>
            <a:ext cx="9144000" cy="1588"/>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
          <p:cNvSpPr>
            <a:spLocks noGrp="1" noChangeArrowheads="1"/>
          </p:cNvSpPr>
          <p:nvPr>
            <p:ph type="title" idx="4294967295"/>
            <p:custDataLst>
              <p:tags r:id="rId2"/>
            </p:custDataLst>
          </p:nvPr>
        </p:nvSpPr>
        <p:spPr>
          <a:xfrm>
            <a:off x="457200" y="228600"/>
            <a:ext cx="8229600" cy="680120"/>
          </a:xfrm>
        </p:spPr>
        <p:txBody>
          <a:bodyPr>
            <a:noAutofit/>
          </a:bodyPr>
          <a:lstStyle/>
          <a:p>
            <a:pPr algn="ctr"/>
            <a:r>
              <a:rPr lang="en-US" sz="3200" b="1" dirty="0" smtClean="0"/>
              <a:t> </a:t>
            </a:r>
            <a:r>
              <a:rPr lang="en-US" sz="3200" b="1" dirty="0" smtClean="0">
                <a:solidFill>
                  <a:schemeClr val="tx1"/>
                </a:solidFill>
                <a:effectLst/>
                <a:cs typeface="Times New Roman" pitchFamily="18" charset="0"/>
              </a:rPr>
              <a:t>CENTERS OF EXCELLENCE</a:t>
            </a:r>
          </a:p>
        </p:txBody>
      </p:sp>
      <p:graphicFrame>
        <p:nvGraphicFramePr>
          <p:cNvPr id="4098" name="Rectangle 2" hidden="1"/>
          <p:cNvGraphicFramePr>
            <a:graphicFrameLocks/>
          </p:cNvGraphicFramePr>
          <p:nvPr/>
        </p:nvGraphicFramePr>
        <p:xfrm>
          <a:off x="0" y="0"/>
          <a:ext cx="161925" cy="161925"/>
        </p:xfrm>
        <a:graphic>
          <a:graphicData uri="http://schemas.openxmlformats.org/presentationml/2006/ole">
            <p:oleObj spid="_x0000_s28674" r:id="rId5" imgW="0" imgH="0" progId="">
              <p:embed/>
            </p:oleObj>
          </a:graphicData>
        </a:graphic>
      </p:graphicFrame>
      <p:sp>
        <p:nvSpPr>
          <p:cNvPr id="5" name="Rectangle 3"/>
          <p:cNvSpPr txBox="1">
            <a:spLocks noChangeArrowheads="1"/>
          </p:cNvSpPr>
          <p:nvPr/>
        </p:nvSpPr>
        <p:spPr bwMode="auto">
          <a:xfrm>
            <a:off x="1547664" y="1412776"/>
            <a:ext cx="5500726" cy="3987552"/>
          </a:xfrm>
          <a:prstGeom prst="rect">
            <a:avLst/>
          </a:prstGeom>
          <a:noFill/>
          <a:ln w="9525">
            <a:noFill/>
            <a:miter lim="800000"/>
            <a:headEnd/>
            <a:tailEnd/>
          </a:ln>
        </p:spPr>
        <p:txBody>
          <a:bodyPr lIns="92075" tIns="46038" rIns="92075" bIns="46038"/>
          <a:lstStyle/>
          <a:p>
            <a:pPr marL="342900" indent="-342900" eaLnBrk="0" hangingPunct="0">
              <a:spcBef>
                <a:spcPct val="50000"/>
              </a:spcBef>
              <a:buClr>
                <a:schemeClr val="bg2"/>
              </a:buClr>
              <a:buSzPct val="70000"/>
              <a:buFont typeface="Arial" pitchFamily="34" charset="0"/>
              <a:buChar char="•"/>
              <a:defRPr/>
            </a:pPr>
            <a:endParaRPr lang="en-US" sz="2400" dirty="0" smtClean="0">
              <a:latin typeface="Times New Roman" pitchFamily="18" charset="0"/>
              <a:cs typeface="Times New Roman" pitchFamily="18" charset="0"/>
            </a:endParaRPr>
          </a:p>
          <a:p>
            <a:pPr marL="342900" indent="-342900" eaLnBrk="0" hangingPunct="0">
              <a:spcBef>
                <a:spcPct val="50000"/>
              </a:spcBef>
              <a:buSzPct val="70000"/>
              <a:buFont typeface="Wingdings" pitchFamily="2" charset="2"/>
              <a:buChar char="Ø"/>
              <a:defRPr/>
            </a:pPr>
            <a:r>
              <a:rPr lang="en-US" sz="2400" b="1" dirty="0" smtClean="0">
                <a:latin typeface="Times New Roman" pitchFamily="18" charset="0"/>
                <a:cs typeface="Times New Roman" pitchFamily="18" charset="0"/>
              </a:rPr>
              <a:t>Cardiology and Cardiac surgeries</a:t>
            </a:r>
            <a:endParaRPr lang="en-US" sz="2400" b="1" dirty="0">
              <a:latin typeface="Times New Roman" pitchFamily="18" charset="0"/>
              <a:cs typeface="Times New Roman" pitchFamily="18" charset="0"/>
            </a:endParaRPr>
          </a:p>
          <a:p>
            <a:pPr marL="342900" indent="-342900" eaLnBrk="0" hangingPunct="0">
              <a:spcBef>
                <a:spcPct val="50000"/>
              </a:spcBef>
              <a:buSzPct val="70000"/>
              <a:buFont typeface="Wingdings" pitchFamily="2" charset="2"/>
              <a:buChar char="Ø"/>
              <a:defRPr/>
            </a:pPr>
            <a:r>
              <a:rPr lang="en-US" sz="2400" b="1" dirty="0" smtClean="0">
                <a:latin typeface="Times New Roman" pitchFamily="18" charset="0"/>
                <a:cs typeface="Times New Roman" pitchFamily="18" charset="0"/>
              </a:rPr>
              <a:t>Neurology and Neuro surgery</a:t>
            </a:r>
            <a:endParaRPr lang="en-US" sz="2400" b="1" dirty="0">
              <a:latin typeface="Times New Roman" pitchFamily="18" charset="0"/>
              <a:cs typeface="Times New Roman" pitchFamily="18" charset="0"/>
            </a:endParaRPr>
          </a:p>
          <a:p>
            <a:pPr marL="342900" indent="-342900" eaLnBrk="0" hangingPunct="0">
              <a:spcBef>
                <a:spcPct val="50000"/>
              </a:spcBef>
              <a:buSzPct val="70000"/>
              <a:buFont typeface="Wingdings" pitchFamily="2" charset="2"/>
              <a:buChar char="Ø"/>
              <a:defRPr/>
            </a:pPr>
            <a:r>
              <a:rPr lang="en-US" sz="2400" b="1" dirty="0" smtClean="0">
                <a:latin typeface="Times New Roman" pitchFamily="18" charset="0"/>
                <a:cs typeface="Times New Roman" pitchFamily="18" charset="0"/>
              </a:rPr>
              <a:t>Bone and </a:t>
            </a:r>
            <a:r>
              <a:rPr lang="en-US" sz="2400" b="1" dirty="0">
                <a:latin typeface="Times New Roman" pitchFamily="18" charset="0"/>
                <a:cs typeface="Times New Roman" pitchFamily="18" charset="0"/>
              </a:rPr>
              <a:t>Joints</a:t>
            </a:r>
          </a:p>
          <a:p>
            <a:pPr marL="342900" indent="-342900" eaLnBrk="0" hangingPunct="0">
              <a:spcBef>
                <a:spcPct val="50000"/>
              </a:spcBef>
              <a:buSzPct val="70000"/>
              <a:buFont typeface="Wingdings" pitchFamily="2" charset="2"/>
              <a:buChar char="Ø"/>
              <a:defRPr/>
            </a:pPr>
            <a:r>
              <a:rPr lang="en-US" sz="2400" b="1" dirty="0">
                <a:latin typeface="Times New Roman" pitchFamily="18" charset="0"/>
                <a:cs typeface="Times New Roman" pitchFamily="18" charset="0"/>
              </a:rPr>
              <a:t>Minimal </a:t>
            </a:r>
            <a:r>
              <a:rPr lang="en-US" sz="2400" b="1" dirty="0" smtClean="0">
                <a:latin typeface="Times New Roman" pitchFamily="18" charset="0"/>
                <a:cs typeface="Times New Roman" pitchFamily="18" charset="0"/>
              </a:rPr>
              <a:t>Access </a:t>
            </a:r>
            <a:r>
              <a:rPr lang="en-US" sz="2400" b="1" dirty="0">
                <a:latin typeface="Times New Roman" pitchFamily="18" charset="0"/>
                <a:cs typeface="Times New Roman" pitchFamily="18" charset="0"/>
              </a:rPr>
              <a:t>surgery</a:t>
            </a:r>
          </a:p>
          <a:p>
            <a:pPr marL="342900" indent="-342900" eaLnBrk="0" hangingPunct="0">
              <a:spcBef>
                <a:spcPct val="50000"/>
              </a:spcBef>
              <a:buSzPct val="70000"/>
              <a:buFont typeface="Wingdings" pitchFamily="2" charset="2"/>
              <a:buChar char="Ø"/>
              <a:defRPr/>
            </a:pPr>
            <a:r>
              <a:rPr lang="en-US" sz="2400" b="1" dirty="0" smtClean="0">
                <a:latin typeface="Times New Roman" pitchFamily="18" charset="0"/>
                <a:cs typeface="Times New Roman" pitchFamily="18" charset="0"/>
              </a:rPr>
              <a:t>Critical Care and Trauma </a:t>
            </a:r>
            <a:r>
              <a:rPr lang="en-US" sz="2400" b="1" dirty="0">
                <a:latin typeface="Times New Roman" pitchFamily="18" charset="0"/>
                <a:cs typeface="Times New Roman" pitchFamily="18" charset="0"/>
              </a:rPr>
              <a:t>Medicine  </a:t>
            </a:r>
            <a:endParaRPr lang="en-US" sz="2400" b="1" dirty="0" smtClean="0">
              <a:latin typeface="Times New Roman" pitchFamily="18" charset="0"/>
              <a:cs typeface="Times New Roman" pitchFamily="18" charset="0"/>
            </a:endParaRPr>
          </a:p>
          <a:p>
            <a:pPr marL="342900" indent="-342900" eaLnBrk="0" hangingPunct="0">
              <a:spcBef>
                <a:spcPct val="50000"/>
              </a:spcBef>
              <a:buSzPct val="70000"/>
              <a:buFont typeface="Wingdings" pitchFamily="2" charset="2"/>
              <a:buChar char="Ø"/>
              <a:defRPr/>
            </a:pPr>
            <a:r>
              <a:rPr lang="en-US" sz="2400" b="1" dirty="0" smtClean="0">
                <a:latin typeface="Times New Roman" pitchFamily="18" charset="0"/>
                <a:cs typeface="Times New Roman" pitchFamily="18" charset="0"/>
              </a:rPr>
              <a:t>Solid Organ Transplant</a:t>
            </a:r>
          </a:p>
          <a:p>
            <a:pPr marL="342900" indent="-342900" eaLnBrk="0" hangingPunct="0">
              <a:spcBef>
                <a:spcPct val="50000"/>
              </a:spcBef>
              <a:buSzPct val="70000"/>
              <a:buFont typeface="Wingdings" pitchFamily="2" charset="2"/>
              <a:buChar char="Ø"/>
              <a:defRPr/>
            </a:pPr>
            <a:r>
              <a:rPr lang="en-US" sz="2400" b="1" dirty="0" smtClean="0">
                <a:latin typeface="Times New Roman" pitchFamily="18" charset="0"/>
                <a:cs typeface="Times New Roman" pitchFamily="18" charset="0"/>
              </a:rPr>
              <a:t>Oncology</a:t>
            </a:r>
          </a:p>
          <a:p>
            <a:pPr marL="342900" indent="-342900" eaLnBrk="0" hangingPunct="0">
              <a:spcBef>
                <a:spcPct val="50000"/>
              </a:spcBef>
              <a:buSzPct val="70000"/>
              <a:buFont typeface="Wingdings" pitchFamily="2" charset="2"/>
              <a:buChar char="Ø"/>
              <a:defRPr/>
            </a:pPr>
            <a:r>
              <a:rPr lang="en-US" sz="2400" b="1" dirty="0" smtClean="0">
                <a:latin typeface="Times New Roman" pitchFamily="18" charset="0"/>
                <a:cs typeface="Times New Roman" pitchFamily="18" charset="0"/>
              </a:rPr>
              <a:t>And more</a:t>
            </a:r>
          </a:p>
          <a:p>
            <a:pPr marL="342900" indent="-342900" eaLnBrk="0" hangingPunct="0">
              <a:spcBef>
                <a:spcPct val="50000"/>
              </a:spcBef>
              <a:buClr>
                <a:schemeClr val="bg2"/>
              </a:buClr>
              <a:buSzPct val="70000"/>
              <a:buFont typeface="Wingdings" pitchFamily="2" charset="2"/>
              <a:buChar char="Ø"/>
              <a:defRPr/>
            </a:pPr>
            <a:endParaRPr lang="en-US" sz="2400" b="1" dirty="0">
              <a:latin typeface="Times New Roman" pitchFamily="18" charset="0"/>
              <a:cs typeface="Times New Roman" pitchFamily="18" charset="0"/>
            </a:endParaRPr>
          </a:p>
          <a:p>
            <a:pPr marL="342900" indent="-342900">
              <a:spcBef>
                <a:spcPct val="20000"/>
              </a:spcBef>
              <a:buSzPct val="70000"/>
              <a:buFont typeface="Wingdings" pitchFamily="2" charset="2"/>
              <a:buChar char="Ø"/>
              <a:defRPr/>
            </a:pPr>
            <a:endParaRPr lang="en-US" sz="2400" b="1" dirty="0">
              <a:solidFill>
                <a:schemeClr val="bg2"/>
              </a:solidFill>
              <a:cs typeface="+mn-cs"/>
            </a:endParaRPr>
          </a:p>
          <a:p>
            <a:pPr marL="342900" indent="-342900">
              <a:spcBef>
                <a:spcPct val="20000"/>
              </a:spcBef>
              <a:buClr>
                <a:schemeClr val="tx1"/>
              </a:buClr>
              <a:buSzPct val="70000"/>
              <a:buFont typeface="Wingdings" pitchFamily="2" charset="2"/>
              <a:buChar char="Ø"/>
              <a:defRPr/>
            </a:pPr>
            <a:endParaRPr lang="en-US" sz="2400" b="1" dirty="0">
              <a:solidFill>
                <a:schemeClr val="bg2"/>
              </a:solidFill>
              <a:cs typeface="+mn-cs"/>
            </a:endParaRPr>
          </a:p>
        </p:txBody>
      </p:sp>
      <p:sp>
        <p:nvSpPr>
          <p:cNvPr id="8" name="TextBox 7"/>
          <p:cNvSpPr txBox="1"/>
          <p:nvPr/>
        </p:nvSpPr>
        <p:spPr>
          <a:xfrm>
            <a:off x="1979712" y="908720"/>
            <a:ext cx="5410200" cy="400110"/>
          </a:xfrm>
          <a:prstGeom prst="rect">
            <a:avLst/>
          </a:prstGeom>
          <a:noFill/>
        </p:spPr>
        <p:txBody>
          <a:bodyPr wrap="square">
            <a:spAutoFit/>
          </a:bodyPr>
          <a:lstStyle/>
          <a:p>
            <a:pPr algn="ctr" eaLnBrk="0" hangingPunct="0">
              <a:defRPr/>
            </a:pPr>
            <a:r>
              <a:rPr lang="en-US" sz="2000" dirty="0">
                <a:latin typeface="Times New Roman" pitchFamily="18" charset="0"/>
                <a:cs typeface="Times New Roman" pitchFamily="18" charset="0"/>
              </a:rPr>
              <a:t>Specialties and Super Specialties:</a:t>
            </a:r>
          </a:p>
        </p:txBody>
      </p:sp>
      <p:cxnSp>
        <p:nvCxnSpPr>
          <p:cNvPr id="10" name="Straight Connector 9"/>
          <p:cNvCxnSpPr/>
          <p:nvPr/>
        </p:nvCxnSpPr>
        <p:spPr>
          <a:xfrm>
            <a:off x="0" y="1484784"/>
            <a:ext cx="9144000" cy="1588"/>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task performed</a:t>
            </a:r>
            <a:endParaRPr lang="en-US" dirty="0"/>
          </a:p>
        </p:txBody>
      </p:sp>
      <p:sp>
        <p:nvSpPr>
          <p:cNvPr id="3" name="Content Placeholder 2"/>
          <p:cNvSpPr>
            <a:spLocks noGrp="1"/>
          </p:cNvSpPr>
          <p:nvPr>
            <p:ph sz="quarter" idx="1"/>
          </p:nvPr>
        </p:nvSpPr>
        <p:spPr>
          <a:xfrm>
            <a:off x="457200" y="2420888"/>
            <a:ext cx="7467600" cy="4053064"/>
          </a:xfrm>
        </p:spPr>
        <p:txBody>
          <a:bodyPr/>
          <a:lstStyle/>
          <a:p>
            <a:r>
              <a:rPr lang="en-US" dirty="0" smtClean="0"/>
              <a:t>Market survey and product landscaping of the various bio-medical equipments being installed at various hospitals in Delhi, NCR region.</a:t>
            </a:r>
          </a:p>
          <a:p>
            <a:endParaRPr lang="en-US" dirty="0" smtClean="0"/>
          </a:p>
          <a:p>
            <a:r>
              <a:rPr lang="en-US" dirty="0" smtClean="0"/>
              <a:t>Planning of endoscopy department.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1124744"/>
            <a:ext cx="7092280" cy="3456384"/>
          </a:xfrm>
        </p:spPr>
        <p:txBody>
          <a:bodyPr>
            <a:normAutofit/>
          </a:bodyPr>
          <a:lstStyle/>
          <a:p>
            <a:pPr algn="ctr"/>
            <a:r>
              <a:rPr lang="en-IN" dirty="0" smtClean="0"/>
              <a:t>“Causes of Attrition amongst the Nursing fraternity in Private Healthcare Facilities across the Delhi/NCR Region: A cross-sectional study.</a:t>
            </a:r>
            <a:r>
              <a:rPr lang="en-US" dirty="0" smtClean="0"/>
              <a:t/>
            </a:r>
            <a:br>
              <a:rPr lang="en-US" dirty="0" smtClean="0"/>
            </a:br>
            <a:r>
              <a:rPr lang="en-IN"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57200" y="404664"/>
            <a:ext cx="8229600" cy="5721499"/>
          </a:xfrm>
        </p:spPr>
        <p:txBody>
          <a:bodyPr>
            <a:normAutofit/>
          </a:bodyPr>
          <a:lstStyle/>
          <a:p>
            <a:pPr>
              <a:buNone/>
            </a:pPr>
            <a:r>
              <a:rPr lang="en-IN" b="1" dirty="0" smtClean="0"/>
              <a:t>Health workforce in India:</a:t>
            </a:r>
          </a:p>
          <a:p>
            <a:pPr>
              <a:buNone/>
            </a:pPr>
            <a:endParaRPr lang="en-IN" b="1" dirty="0" smtClean="0"/>
          </a:p>
          <a:p>
            <a:pPr>
              <a:buNone/>
            </a:pPr>
            <a:r>
              <a:rPr lang="en-IN" dirty="0" smtClean="0"/>
              <a:t>	</a:t>
            </a:r>
            <a:r>
              <a:rPr lang="en-IN" sz="2400" dirty="0" smtClean="0"/>
              <a:t>Includes Physicians, Nurses, Public Health Workers, Policy  Makers, Administrators, Educators, Clerical staff, Scientists, Pharmacists and Health Managers amongst others. </a:t>
            </a:r>
          </a:p>
          <a:p>
            <a:pPr>
              <a:buNone/>
            </a:pPr>
            <a:endParaRPr lang="en-IN" sz="1800" dirty="0" smtClean="0"/>
          </a:p>
          <a:p>
            <a:pPr>
              <a:buNone/>
            </a:pPr>
            <a:r>
              <a:rPr lang="en-IN" sz="2400" dirty="0" smtClean="0"/>
              <a:t>	Today, we are witnessing a growing challenge to maintain the needed numbers, quality, mix and distribution of personnel to meet the healthcare needs of the population. This scarcity of health care workers negatively affects the quality and efficiency of services provided by a country's healthcare system.</a:t>
            </a: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57200" y="404664"/>
            <a:ext cx="8229600" cy="5721499"/>
          </a:xfrm>
        </p:spPr>
        <p:txBody>
          <a:bodyPr>
            <a:normAutofit fontScale="92500" lnSpcReduction="10000"/>
          </a:bodyPr>
          <a:lstStyle/>
          <a:p>
            <a:pPr>
              <a:buNone/>
            </a:pPr>
            <a:r>
              <a:rPr lang="en-IN" b="1" dirty="0" smtClean="0"/>
              <a:t>Nurses in Healthcare:</a:t>
            </a:r>
          </a:p>
          <a:p>
            <a:r>
              <a:rPr lang="en-IN" sz="2400" dirty="0" smtClean="0"/>
              <a:t>Nurses are involved in the direct delivery of health care to the population and therefore form an essential part of the health system. </a:t>
            </a:r>
          </a:p>
          <a:p>
            <a:r>
              <a:rPr lang="en-IN" sz="2400" dirty="0" smtClean="0"/>
              <a:t>Nurses and midwifery personnel comprise of around 70% of all the health personnel of health care system. </a:t>
            </a:r>
          </a:p>
          <a:p>
            <a:pPr>
              <a:buNone/>
            </a:pPr>
            <a:endParaRPr lang="en-IN" b="1" dirty="0" smtClean="0"/>
          </a:p>
          <a:p>
            <a:pPr>
              <a:buNone/>
            </a:pPr>
            <a:r>
              <a:rPr lang="en-IN" b="1" dirty="0" smtClean="0"/>
              <a:t>Nurses turnover in India:</a:t>
            </a:r>
          </a:p>
          <a:p>
            <a:pPr algn="just">
              <a:buNone/>
            </a:pPr>
            <a:endParaRPr lang="en-IN" sz="1800" dirty="0" smtClean="0"/>
          </a:p>
          <a:p>
            <a:pPr algn="just">
              <a:buFont typeface="Wingdings" pitchFamily="2" charset="2"/>
              <a:buChar char="Ø"/>
            </a:pPr>
            <a:r>
              <a:rPr lang="en-IN" sz="2400" dirty="0" smtClean="0"/>
              <a:t>Migration to other countries.</a:t>
            </a:r>
          </a:p>
          <a:p>
            <a:pPr algn="just">
              <a:buFont typeface="Wingdings" pitchFamily="2" charset="2"/>
              <a:buChar char="Ø"/>
            </a:pPr>
            <a:r>
              <a:rPr lang="en-IN" sz="2400" dirty="0" smtClean="0"/>
              <a:t>Job shifts of nurses to non-nursing departments/areas of work.</a:t>
            </a:r>
          </a:p>
          <a:p>
            <a:pPr algn="just">
              <a:buFont typeface="Wingdings" pitchFamily="2" charset="2"/>
              <a:buChar char="Ø"/>
            </a:pPr>
            <a:r>
              <a:rPr lang="en-IN" sz="2400" dirty="0" smtClean="0"/>
              <a:t>Poor salary/ job satisfaction.</a:t>
            </a:r>
          </a:p>
          <a:p>
            <a:pPr algn="just">
              <a:buFont typeface="Wingdings" pitchFamily="2" charset="2"/>
              <a:buChar char="Ø"/>
            </a:pPr>
            <a:r>
              <a:rPr lang="en-IN" sz="2400" dirty="0" smtClean="0"/>
              <a:t>Compensation hike in government sectors (6</a:t>
            </a:r>
            <a:r>
              <a:rPr lang="en-IN" sz="2400" baseline="30000" dirty="0" smtClean="0"/>
              <a:t>th</a:t>
            </a:r>
            <a:r>
              <a:rPr lang="en-IN" sz="2400" dirty="0" smtClean="0"/>
              <a:t> pay commission).</a:t>
            </a:r>
          </a:p>
          <a:p>
            <a:pPr algn="just">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b="1" dirty="0" smtClean="0"/>
              <a:t>Objectives</a:t>
            </a:r>
            <a:endParaRPr lang="en-IN" b="1" dirty="0"/>
          </a:p>
        </p:txBody>
      </p:sp>
      <p:sp>
        <p:nvSpPr>
          <p:cNvPr id="6" name="Content Placeholder 5"/>
          <p:cNvSpPr>
            <a:spLocks noGrp="1"/>
          </p:cNvSpPr>
          <p:nvPr>
            <p:ph sz="quarter" idx="1"/>
          </p:nvPr>
        </p:nvSpPr>
        <p:spPr>
          <a:xfrm>
            <a:off x="457200" y="2060848"/>
            <a:ext cx="7859216" cy="4413104"/>
          </a:xfrm>
        </p:spPr>
        <p:txBody>
          <a:bodyPr/>
          <a:lstStyle/>
          <a:p>
            <a:pPr lvl="0"/>
            <a:r>
              <a:rPr lang="en-US" dirty="0" smtClean="0">
                <a:solidFill>
                  <a:schemeClr val="tx1"/>
                </a:solidFill>
                <a:latin typeface="+mn-lt"/>
                <a:ea typeface="+mn-ea"/>
                <a:cs typeface="+mn-cs"/>
              </a:rPr>
              <a:t>To know the prevalent causes of attrition amongst nurses across functions.</a:t>
            </a:r>
          </a:p>
          <a:p>
            <a:pPr lvl="0"/>
            <a:endParaRPr lang="en-IN" sz="1000" dirty="0" smtClean="0">
              <a:solidFill>
                <a:schemeClr val="tx1"/>
              </a:solidFill>
              <a:latin typeface="+mn-lt"/>
              <a:ea typeface="+mn-ea"/>
              <a:cs typeface="+mn-cs"/>
            </a:endParaRPr>
          </a:p>
          <a:p>
            <a:pPr lvl="0"/>
            <a:r>
              <a:rPr lang="en-US" dirty="0" smtClean="0">
                <a:solidFill>
                  <a:schemeClr val="tx1"/>
                </a:solidFill>
                <a:latin typeface="+mn-lt"/>
                <a:ea typeface="+mn-ea"/>
                <a:cs typeface="+mn-cs"/>
              </a:rPr>
              <a:t>To understand their reactions to various situations.</a:t>
            </a:r>
          </a:p>
          <a:p>
            <a:pPr lvl="0"/>
            <a:endParaRPr lang="en-IN" sz="1000" dirty="0" smtClean="0">
              <a:solidFill>
                <a:schemeClr val="tx1"/>
              </a:solidFill>
              <a:latin typeface="+mn-lt"/>
              <a:ea typeface="+mn-ea"/>
              <a:cs typeface="+mn-cs"/>
            </a:endParaRPr>
          </a:p>
          <a:p>
            <a:pPr lvl="0"/>
            <a:r>
              <a:rPr lang="en-US" dirty="0" smtClean="0">
                <a:solidFill>
                  <a:schemeClr val="tx1"/>
                </a:solidFill>
                <a:latin typeface="+mn-lt"/>
                <a:ea typeface="+mn-ea"/>
                <a:cs typeface="+mn-cs"/>
              </a:rPr>
              <a:t>To </a:t>
            </a:r>
            <a:r>
              <a:rPr lang="en-US" dirty="0" smtClean="0"/>
              <a:t>find out the </a:t>
            </a:r>
            <a:r>
              <a:rPr lang="en-IN" dirty="0" smtClean="0"/>
              <a:t>factors for retaining nurses</a:t>
            </a:r>
            <a:r>
              <a:rPr lang="en-US" dirty="0" smtClean="0">
                <a:solidFill>
                  <a:schemeClr val="tx1"/>
                </a:solidFill>
                <a:latin typeface="+mn-lt"/>
                <a:ea typeface="+mn-ea"/>
                <a:cs typeface="+mn-cs"/>
              </a:rPr>
              <a:t>.</a:t>
            </a:r>
            <a:endParaRPr lang="en-IN" dirty="0" smtClean="0">
              <a:solidFill>
                <a:schemeClr val="tx1"/>
              </a:solidFill>
              <a:latin typeface="+mn-lt"/>
              <a:ea typeface="+mn-ea"/>
              <a:cs typeface="+mn-cs"/>
            </a:endParaRPr>
          </a:p>
          <a:p>
            <a:pPr>
              <a:buNone/>
            </a:pP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sz="quarter" idx="1"/>
          </p:nvPr>
        </p:nvPicPr>
        <p:blipFill>
          <a:blip r:embed="rId2" cstate="print"/>
          <a:srcRect/>
          <a:stretch>
            <a:fillRect/>
          </a:stretch>
        </p:blipFill>
        <p:spPr bwMode="auto">
          <a:xfrm>
            <a:off x="323528" y="1268760"/>
            <a:ext cx="7776864" cy="5166241"/>
          </a:xfrm>
          <a:prstGeom prst="rect">
            <a:avLst/>
          </a:prstGeom>
          <a:noFill/>
          <a:ln w="9525">
            <a:noFill/>
            <a:miter lim="800000"/>
            <a:headEnd/>
            <a:tailEnd/>
          </a:ln>
        </p:spPr>
      </p:pic>
      <p:pic>
        <p:nvPicPr>
          <p:cNvPr id="5" name="Picture 2" descr="C:\Users\praheli\Desktop\jaiprakash_gaur_20110305.jpg"/>
          <p:cNvPicPr>
            <a:picLocks noChangeAspect="1" noChangeArrowheads="1"/>
          </p:cNvPicPr>
          <p:nvPr/>
        </p:nvPicPr>
        <p:blipFill>
          <a:blip r:embed="rId3" cstate="print"/>
          <a:srcRect l="15240" r="16181"/>
          <a:stretch>
            <a:fillRect/>
          </a:stretch>
        </p:blipFill>
        <p:spPr bwMode="auto">
          <a:xfrm>
            <a:off x="6444208" y="764704"/>
            <a:ext cx="1667122" cy="18430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204864"/>
            <a:ext cx="7992888" cy="110799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6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METHODOLOGY</a:t>
            </a:r>
            <a:endParaRPr lang="en-US" sz="6600" b="1" spc="150" dirty="0">
              <a:ln w="11430"/>
              <a:solidFill>
                <a:schemeClr val="tx2">
                  <a:lumMod val="75000"/>
                </a:schemeClr>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357158" y="928670"/>
            <a:ext cx="8229600" cy="5143536"/>
          </a:xfrm>
        </p:spPr>
        <p:txBody>
          <a:bodyPr>
            <a:noAutofit/>
          </a:bodyPr>
          <a:lstStyle/>
          <a:p>
            <a:r>
              <a:rPr lang="en-IN" sz="2400" b="1" dirty="0"/>
              <a:t>Variables:</a:t>
            </a:r>
            <a:r>
              <a:rPr lang="en-IN" sz="2400" dirty="0"/>
              <a:t> </a:t>
            </a:r>
            <a:endParaRPr lang="en-IN" sz="2400" dirty="0" smtClean="0"/>
          </a:p>
          <a:p>
            <a:pPr lvl="1"/>
            <a:r>
              <a:rPr lang="en-IN" sz="2000" dirty="0" smtClean="0"/>
              <a:t>Both </a:t>
            </a:r>
            <a:r>
              <a:rPr lang="en-IN" sz="2000" dirty="0"/>
              <a:t>dependent and independent variables were used in this research survey. </a:t>
            </a:r>
            <a:endParaRPr lang="en-IN" sz="2000" dirty="0" smtClean="0"/>
          </a:p>
          <a:p>
            <a:pPr lvl="1"/>
            <a:endParaRPr lang="en-IN" sz="1000" b="1" dirty="0" smtClean="0"/>
          </a:p>
          <a:p>
            <a:r>
              <a:rPr lang="en-IN" sz="2400" b="1" dirty="0" smtClean="0"/>
              <a:t>Population:</a:t>
            </a:r>
          </a:p>
          <a:p>
            <a:pPr lvl="1"/>
            <a:r>
              <a:rPr lang="en-IN" sz="2000" dirty="0" smtClean="0"/>
              <a:t> The target population included all full-time registered staff nurses of the selected hospitals of Delhi, NCR region. </a:t>
            </a:r>
          </a:p>
          <a:p>
            <a:pPr lvl="1"/>
            <a:endParaRPr lang="en-IN" sz="1000" dirty="0"/>
          </a:p>
          <a:p>
            <a:r>
              <a:rPr lang="en-IN" sz="2400" b="1" dirty="0" smtClean="0"/>
              <a:t>Sampling method:</a:t>
            </a:r>
            <a:endParaRPr lang="en-IN" sz="2400" dirty="0" smtClean="0"/>
          </a:p>
          <a:p>
            <a:pPr lvl="1"/>
            <a:r>
              <a:rPr lang="en-IN" sz="2000" dirty="0" smtClean="0"/>
              <a:t>A non-probability convenient sampling was adopted to select the samples for the study.</a:t>
            </a:r>
          </a:p>
          <a:p>
            <a:pPr lvl="1"/>
            <a:endParaRPr lang="en-IN" sz="1000" dirty="0"/>
          </a:p>
          <a:p>
            <a:r>
              <a:rPr lang="en-IN" sz="2400" b="1" dirty="0" smtClean="0"/>
              <a:t>Period of data collection:</a:t>
            </a:r>
            <a:endParaRPr lang="en-IN" sz="2400" dirty="0" smtClean="0"/>
          </a:p>
          <a:p>
            <a:pPr lvl="1"/>
            <a:r>
              <a:rPr lang="en-IN" sz="2000" dirty="0" smtClean="0"/>
              <a:t>Data were collected over a period of 1 month.</a:t>
            </a:r>
          </a:p>
          <a:p>
            <a:endParaRPr lang="en-IN"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57200" y="928670"/>
            <a:ext cx="8229600" cy="5143535"/>
          </a:xfrm>
        </p:spPr>
        <p:txBody>
          <a:bodyPr>
            <a:normAutofit fontScale="92500"/>
          </a:bodyPr>
          <a:lstStyle/>
          <a:p>
            <a:r>
              <a:rPr lang="en-IN" sz="2600" b="1" dirty="0"/>
              <a:t>Ethical considerations </a:t>
            </a:r>
            <a:r>
              <a:rPr lang="en-IN" sz="2600" b="1" dirty="0" smtClean="0"/>
              <a:t>: </a:t>
            </a:r>
          </a:p>
          <a:p>
            <a:pPr lvl="1"/>
            <a:r>
              <a:rPr lang="en-IN" sz="2200" dirty="0" smtClean="0"/>
              <a:t>The </a:t>
            </a:r>
            <a:r>
              <a:rPr lang="en-IN" sz="2200" dirty="0"/>
              <a:t>data for the study was gathered through survey method. Data collection began after approvals were obtained from the study organisation. Then the nursing superintendents of the respective hospitals were contacted for approval for survey followed by scheduling of dates for administering the survey. </a:t>
            </a:r>
            <a:endParaRPr lang="en-IN" sz="2200" dirty="0" smtClean="0"/>
          </a:p>
          <a:p>
            <a:endParaRPr lang="en-IN" sz="2600" dirty="0" smtClean="0"/>
          </a:p>
          <a:p>
            <a:r>
              <a:rPr lang="en-IN" sz="2600" b="1" dirty="0"/>
              <a:t>Instrument/Questionnaire:</a:t>
            </a:r>
            <a:r>
              <a:rPr lang="en-IN" sz="2600" dirty="0"/>
              <a:t> </a:t>
            </a:r>
            <a:endParaRPr lang="en-IN" sz="2600" dirty="0" smtClean="0"/>
          </a:p>
          <a:p>
            <a:pPr lvl="1"/>
            <a:r>
              <a:rPr lang="en-IN" sz="2200" dirty="0" smtClean="0"/>
              <a:t>A </a:t>
            </a:r>
            <a:r>
              <a:rPr lang="en-IN" sz="2200" dirty="0"/>
              <a:t>self-reported questionnaire was developed through secondary research reviews. </a:t>
            </a:r>
            <a:r>
              <a:rPr lang="en-IN" sz="2200" dirty="0" smtClean="0"/>
              <a:t>A </a:t>
            </a:r>
            <a:r>
              <a:rPr lang="en-IN" sz="2200" dirty="0"/>
              <a:t>total of 120 questionnaires were distributed and 112 were returned back which results to a response rate of 93.33%. Out of the 112 samples received, 8 samples were rejected due to the inadequate/partial fulfilment of the data remaining with 104 usable samples.</a:t>
            </a:r>
          </a:p>
          <a:p>
            <a:endParaRPr lang="en-IN" sz="20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4"/>
          <p:cNvSpPr>
            <a:spLocks noGrp="1"/>
          </p:cNvSpPr>
          <p:nvPr>
            <p:ph type="title"/>
          </p:nvPr>
        </p:nvSpPr>
        <p:spPr>
          <a:xfrm>
            <a:off x="457200" y="274638"/>
            <a:ext cx="8229600" cy="796908"/>
          </a:xfrm>
        </p:spPr>
        <p:txBody>
          <a:bodyPr/>
          <a:lstStyle/>
          <a:p>
            <a:r>
              <a:rPr lang="en-IN" dirty="0" smtClean="0"/>
              <a:t>Scoring Keys for analysis</a:t>
            </a:r>
            <a:endParaRPr lang="en-IN" dirty="0"/>
          </a:p>
        </p:txBody>
      </p:sp>
      <p:graphicFrame>
        <p:nvGraphicFramePr>
          <p:cNvPr id="7" name="Table 6"/>
          <p:cNvGraphicFramePr>
            <a:graphicFrameLocks noGrp="1"/>
          </p:cNvGraphicFramePr>
          <p:nvPr/>
        </p:nvGraphicFramePr>
        <p:xfrm>
          <a:off x="1571604" y="1643050"/>
          <a:ext cx="6096000" cy="1828800"/>
        </p:xfrm>
        <a:graphic>
          <a:graphicData uri="http://schemas.openxmlformats.org/drawingml/2006/table">
            <a:tbl>
              <a:tblPr firstRow="1" bandRow="1">
                <a:tableStyleId>{8FD4443E-F989-4FC4-A0C8-D5A2AF1F390B}</a:tableStyleId>
              </a:tblPr>
              <a:tblGrid>
                <a:gridCol w="4000528"/>
                <a:gridCol w="2095472"/>
              </a:tblGrid>
              <a:tr h="370840">
                <a:tc>
                  <a:txBody>
                    <a:bodyPr/>
                    <a:lstStyle/>
                    <a:p>
                      <a:pPr algn="ctr">
                        <a:lnSpc>
                          <a:spcPct val="150000"/>
                        </a:lnSpc>
                        <a:spcAft>
                          <a:spcPts val="0"/>
                        </a:spcAft>
                      </a:pPr>
                      <a:r>
                        <a:rPr lang="en-IN" sz="2000" b="1" dirty="0"/>
                        <a:t>scale</a:t>
                      </a:r>
                      <a:endParaRPr lang="en-IN" sz="20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IN" sz="2000" b="1"/>
                        <a:t>score</a:t>
                      </a:r>
                      <a:endParaRPr lang="en-IN" sz="2000" b="1">
                        <a:latin typeface="Calibri"/>
                        <a:ea typeface="Calibri"/>
                        <a:cs typeface="Times New Roman"/>
                      </a:endParaRPr>
                    </a:p>
                  </a:txBody>
                  <a:tcPr marL="68580" marR="68580" marT="0" marB="0" anchor="ctr"/>
                </a:tc>
              </a:tr>
              <a:tr h="370840">
                <a:tc>
                  <a:txBody>
                    <a:bodyPr/>
                    <a:lstStyle/>
                    <a:p>
                      <a:pPr algn="ctr">
                        <a:lnSpc>
                          <a:spcPct val="150000"/>
                        </a:lnSpc>
                        <a:spcAft>
                          <a:spcPts val="0"/>
                        </a:spcAft>
                      </a:pPr>
                      <a:r>
                        <a:rPr lang="en-IN" sz="2000" b="1" dirty="0"/>
                        <a:t>Major reason </a:t>
                      </a:r>
                      <a:endParaRPr lang="en-IN" sz="20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IN" sz="2000" b="1" dirty="0"/>
                        <a:t>2</a:t>
                      </a:r>
                      <a:endParaRPr lang="en-IN" sz="2000" b="1" dirty="0">
                        <a:latin typeface="Calibri"/>
                        <a:ea typeface="Calibri"/>
                        <a:cs typeface="Times New Roman"/>
                      </a:endParaRPr>
                    </a:p>
                  </a:txBody>
                  <a:tcPr marL="68580" marR="68580" marT="0" marB="0" anchor="ctr"/>
                </a:tc>
              </a:tr>
              <a:tr h="370840">
                <a:tc>
                  <a:txBody>
                    <a:bodyPr/>
                    <a:lstStyle/>
                    <a:p>
                      <a:pPr algn="ctr">
                        <a:lnSpc>
                          <a:spcPct val="150000"/>
                        </a:lnSpc>
                        <a:spcAft>
                          <a:spcPts val="0"/>
                        </a:spcAft>
                      </a:pPr>
                      <a:r>
                        <a:rPr lang="en-IN" sz="2000" b="1" dirty="0"/>
                        <a:t>Minor reason</a:t>
                      </a:r>
                      <a:endParaRPr lang="en-IN" sz="20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IN" sz="2000" b="1" dirty="0"/>
                        <a:t>1</a:t>
                      </a:r>
                      <a:endParaRPr lang="en-IN" sz="2000" b="1" dirty="0">
                        <a:latin typeface="Calibri"/>
                        <a:ea typeface="Calibri"/>
                        <a:cs typeface="Times New Roman"/>
                      </a:endParaRPr>
                    </a:p>
                  </a:txBody>
                  <a:tcPr marL="68580" marR="68580" marT="0" marB="0" anchor="ctr"/>
                </a:tc>
              </a:tr>
              <a:tr h="370840">
                <a:tc>
                  <a:txBody>
                    <a:bodyPr/>
                    <a:lstStyle/>
                    <a:p>
                      <a:pPr algn="ctr">
                        <a:lnSpc>
                          <a:spcPct val="150000"/>
                        </a:lnSpc>
                        <a:spcAft>
                          <a:spcPts val="0"/>
                        </a:spcAft>
                      </a:pPr>
                      <a:r>
                        <a:rPr lang="en-IN" sz="2000" b="1"/>
                        <a:t>Not at all a reason</a:t>
                      </a:r>
                      <a:endParaRPr lang="en-IN" sz="2000" b="1">
                        <a:latin typeface="Calibri"/>
                        <a:ea typeface="Calibri"/>
                        <a:cs typeface="Times New Roman"/>
                      </a:endParaRPr>
                    </a:p>
                  </a:txBody>
                  <a:tcPr marL="68580" marR="68580" marT="0" marB="0" anchor="ctr"/>
                </a:tc>
                <a:tc>
                  <a:txBody>
                    <a:bodyPr/>
                    <a:lstStyle/>
                    <a:p>
                      <a:pPr algn="ctr">
                        <a:lnSpc>
                          <a:spcPct val="150000"/>
                        </a:lnSpc>
                        <a:spcAft>
                          <a:spcPts val="0"/>
                        </a:spcAft>
                      </a:pPr>
                      <a:r>
                        <a:rPr lang="en-IN" sz="2000" b="1" dirty="0"/>
                        <a:t>0</a:t>
                      </a:r>
                      <a:endParaRPr lang="en-IN" sz="2000" b="1" dirty="0">
                        <a:latin typeface="Calibri"/>
                        <a:ea typeface="Calibri"/>
                        <a:cs typeface="Times New Roman"/>
                      </a:endParaRPr>
                    </a:p>
                  </a:txBody>
                  <a:tcPr marL="68580" marR="68580" marT="0" marB="0" anchor="ctr"/>
                </a:tc>
              </a:tr>
            </a:tbl>
          </a:graphicData>
        </a:graphic>
      </p:graphicFrame>
      <p:graphicFrame>
        <p:nvGraphicFramePr>
          <p:cNvPr id="8" name="Table 7"/>
          <p:cNvGraphicFramePr>
            <a:graphicFrameLocks noGrp="1"/>
          </p:cNvGraphicFramePr>
          <p:nvPr/>
        </p:nvGraphicFramePr>
        <p:xfrm>
          <a:off x="357158" y="3857628"/>
          <a:ext cx="8429684" cy="2743200"/>
        </p:xfrm>
        <a:graphic>
          <a:graphicData uri="http://schemas.openxmlformats.org/drawingml/2006/table">
            <a:tbl>
              <a:tblPr firstRow="1" bandRow="1">
                <a:tableStyleId>{125E5076-3810-47DD-B79F-674D7AD40C01}</a:tableStyleId>
              </a:tblPr>
              <a:tblGrid>
                <a:gridCol w="7211381"/>
                <a:gridCol w="1218303"/>
              </a:tblGrid>
              <a:tr h="370840">
                <a:tc>
                  <a:txBody>
                    <a:bodyPr/>
                    <a:lstStyle/>
                    <a:p>
                      <a:pPr algn="ctr">
                        <a:lnSpc>
                          <a:spcPct val="150000"/>
                        </a:lnSpc>
                        <a:spcAft>
                          <a:spcPts val="0"/>
                        </a:spcAft>
                      </a:pPr>
                      <a:r>
                        <a:rPr lang="en-IN" sz="2000" b="1" dirty="0"/>
                        <a:t>scale</a:t>
                      </a:r>
                      <a:endParaRPr lang="en-IN" sz="20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IN" sz="2000" b="1"/>
                        <a:t>score</a:t>
                      </a:r>
                      <a:endParaRPr lang="en-IN" sz="2000" b="1">
                        <a:latin typeface="Calibri"/>
                        <a:ea typeface="Calibri"/>
                        <a:cs typeface="Times New Roman"/>
                      </a:endParaRPr>
                    </a:p>
                  </a:txBody>
                  <a:tcPr marL="68580" marR="68580" marT="0" marB="0" anchor="ctr"/>
                </a:tc>
              </a:tr>
              <a:tr h="370840">
                <a:tc>
                  <a:txBody>
                    <a:bodyPr/>
                    <a:lstStyle/>
                    <a:p>
                      <a:pPr algn="ctr">
                        <a:lnSpc>
                          <a:spcPct val="150000"/>
                        </a:lnSpc>
                        <a:spcAft>
                          <a:spcPts val="0"/>
                        </a:spcAft>
                      </a:pPr>
                      <a:r>
                        <a:rPr lang="en-IN" sz="2000" b="1" dirty="0"/>
                        <a:t>I shall remain in the current job</a:t>
                      </a:r>
                      <a:endParaRPr lang="en-IN" sz="2000" b="1" dirty="0">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IN" sz="2000" b="1" dirty="0"/>
                        <a:t>1</a:t>
                      </a:r>
                      <a:endParaRPr lang="en-IN" sz="2000" b="1" dirty="0">
                        <a:latin typeface="Calibri"/>
                        <a:ea typeface="Calibri"/>
                        <a:cs typeface="Times New Roman"/>
                      </a:endParaRPr>
                    </a:p>
                  </a:txBody>
                  <a:tcPr marL="68580" marR="68580" marT="0" marB="0" anchor="ctr"/>
                </a:tc>
              </a:tr>
              <a:tr h="370840">
                <a:tc>
                  <a:txBody>
                    <a:bodyPr/>
                    <a:lstStyle/>
                    <a:p>
                      <a:pPr algn="ctr">
                        <a:lnSpc>
                          <a:spcPct val="150000"/>
                        </a:lnSpc>
                        <a:spcAft>
                          <a:spcPts val="0"/>
                        </a:spcAft>
                      </a:pPr>
                      <a:r>
                        <a:rPr lang="en-IN" sz="2000" b="1" dirty="0"/>
                        <a:t>I shall intend to leave my current job as soon as I find a better one</a:t>
                      </a:r>
                      <a:endParaRPr lang="en-IN" sz="2000" b="1" dirty="0">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IN" sz="2000" b="1" dirty="0"/>
                        <a:t>2</a:t>
                      </a:r>
                      <a:endParaRPr lang="en-IN" sz="2000" b="1" dirty="0">
                        <a:latin typeface="Calibri"/>
                        <a:ea typeface="Calibri"/>
                        <a:cs typeface="Times New Roman"/>
                      </a:endParaRPr>
                    </a:p>
                  </a:txBody>
                  <a:tcPr marL="68580" marR="68580" marT="0" marB="0" anchor="ctr"/>
                </a:tc>
              </a:tr>
              <a:tr h="370840">
                <a:tc>
                  <a:txBody>
                    <a:bodyPr/>
                    <a:lstStyle/>
                    <a:p>
                      <a:pPr algn="ctr">
                        <a:lnSpc>
                          <a:spcPct val="150000"/>
                        </a:lnSpc>
                        <a:spcAft>
                          <a:spcPts val="0"/>
                        </a:spcAft>
                      </a:pPr>
                      <a:r>
                        <a:rPr lang="en-IN" sz="2000" b="1" dirty="0"/>
                        <a:t>I will actively look for a new job</a:t>
                      </a:r>
                      <a:endParaRPr lang="en-IN" sz="2000" b="1" dirty="0">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IN" sz="2000" b="1" dirty="0"/>
                        <a:t>3</a:t>
                      </a:r>
                      <a:endParaRPr lang="en-IN" sz="2000" b="1" dirty="0">
                        <a:latin typeface="Calibri"/>
                        <a:ea typeface="Calibri"/>
                        <a:cs typeface="Times New Roman"/>
                      </a:endParaRPr>
                    </a:p>
                  </a:txBody>
                  <a:tcPr marL="68580" marR="68580" marT="0" marB="0" anchor="ctr"/>
                </a:tc>
              </a:tr>
              <a:tr h="370840">
                <a:tc>
                  <a:txBody>
                    <a:bodyPr/>
                    <a:lstStyle/>
                    <a:p>
                      <a:pPr algn="ctr">
                        <a:lnSpc>
                          <a:spcPct val="150000"/>
                        </a:lnSpc>
                        <a:spcAft>
                          <a:spcPts val="0"/>
                        </a:spcAft>
                      </a:pPr>
                      <a:r>
                        <a:rPr lang="en-IN" sz="2000" b="1"/>
                        <a:t>I would like to quit my current job immediately </a:t>
                      </a:r>
                      <a:endParaRPr lang="en-IN" sz="2000" b="1">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IN" sz="2000" b="1" dirty="0"/>
                        <a:t>4</a:t>
                      </a:r>
                      <a:endParaRPr lang="en-IN" sz="2000" b="1"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323528" y="404664"/>
            <a:ext cx="8291834" cy="5976664"/>
          </a:xfrm>
        </p:spPr>
        <p:txBody>
          <a:bodyPr>
            <a:normAutofit/>
          </a:bodyPr>
          <a:lstStyle/>
          <a:p>
            <a:r>
              <a:rPr lang="en-IN" sz="2800" b="1" dirty="0"/>
              <a:t>Data analysis: </a:t>
            </a:r>
            <a:endParaRPr lang="en-IN" sz="2800" b="1" dirty="0" smtClean="0"/>
          </a:p>
          <a:p>
            <a:endParaRPr lang="en-IN" sz="2400" dirty="0"/>
          </a:p>
          <a:p>
            <a:pPr lvl="1"/>
            <a:r>
              <a:rPr lang="en-IN" sz="2000" dirty="0"/>
              <a:t>The data collected was </a:t>
            </a:r>
            <a:r>
              <a:rPr lang="en-IN" sz="2000" dirty="0" smtClean="0"/>
              <a:t>entered in </a:t>
            </a:r>
            <a:r>
              <a:rPr lang="en-IN" sz="2000" dirty="0"/>
              <a:t>the </a:t>
            </a:r>
            <a:r>
              <a:rPr lang="en-IN" sz="2000" b="1" dirty="0"/>
              <a:t>statistical package for social sciences (SPSS) </a:t>
            </a:r>
            <a:r>
              <a:rPr lang="en-IN" sz="2000" dirty="0"/>
              <a:t>version 16.0 for further analysis. </a:t>
            </a:r>
            <a:endParaRPr lang="en-IN" sz="2000" dirty="0" smtClean="0"/>
          </a:p>
          <a:p>
            <a:pPr lvl="1"/>
            <a:endParaRPr lang="en-IN" sz="2000" dirty="0" smtClean="0"/>
          </a:p>
          <a:p>
            <a:pPr lvl="1"/>
            <a:r>
              <a:rPr lang="en-IN" sz="2000" dirty="0" smtClean="0"/>
              <a:t>The </a:t>
            </a:r>
            <a:r>
              <a:rPr lang="en-IN" sz="2000" dirty="0"/>
              <a:t>reliability of the scales has been measured by Cronbach alpha</a:t>
            </a:r>
            <a:r>
              <a:rPr lang="en-IN" sz="2000" dirty="0" smtClean="0"/>
              <a:t>.</a:t>
            </a:r>
          </a:p>
          <a:p>
            <a:pPr lvl="1"/>
            <a:endParaRPr lang="en-IN" sz="2000" dirty="0"/>
          </a:p>
          <a:p>
            <a:pPr lvl="1"/>
            <a:r>
              <a:rPr lang="en-IN" sz="2000" dirty="0"/>
              <a:t>An initial analysis was carried out with frequency and percentage distribution which was later followed with factor analysis. </a:t>
            </a:r>
            <a:endParaRPr lang="en-IN" sz="2000" dirty="0" smtClean="0"/>
          </a:p>
          <a:p>
            <a:pPr lvl="1"/>
            <a:endParaRPr lang="en-IN" sz="2000" dirty="0" smtClean="0"/>
          </a:p>
          <a:p>
            <a:pPr lvl="1"/>
            <a:r>
              <a:rPr lang="en-IN" sz="2000" dirty="0" smtClean="0"/>
              <a:t>An </a:t>
            </a:r>
            <a:r>
              <a:rPr lang="en-IN" sz="2000" dirty="0"/>
              <a:t>average of all the scores of the data collected was taken to rule out the factors to </a:t>
            </a:r>
            <a:r>
              <a:rPr lang="en-IN" sz="2000" dirty="0" smtClean="0"/>
              <a:t>be taken into consideration. </a:t>
            </a:r>
            <a:r>
              <a:rPr lang="en-IN" sz="2000" dirty="0"/>
              <a:t>The factors with an average of more than 1.5 and 2.5 for sec A and sec B respectively were considered as influential factors and were carried for ward for factor analysis.</a:t>
            </a:r>
          </a:p>
          <a:p>
            <a:pPr>
              <a:buNone/>
            </a:pPr>
            <a:endParaRPr lang="en-IN" sz="20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467544" y="1700808"/>
            <a:ext cx="7992888" cy="286232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90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RESULTS AND FINDINGS</a:t>
            </a:r>
            <a:endParaRPr lang="en-US" sz="9000" b="1" spc="150" dirty="0">
              <a:ln w="11430"/>
              <a:solidFill>
                <a:schemeClr val="tx2">
                  <a:lumMod val="75000"/>
                </a:schemeClr>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Content Placeholder 3"/>
          <p:cNvGraphicFramePr>
            <a:graphicFrameLocks noGrp="1"/>
          </p:cNvGraphicFramePr>
          <p:nvPr>
            <p:ph sz="quarter" idx="1"/>
          </p:nvPr>
        </p:nvGraphicFramePr>
        <p:xfrm>
          <a:off x="642910" y="357166"/>
          <a:ext cx="7960655" cy="6255846"/>
        </p:xfrm>
        <a:graphic>
          <a:graphicData uri="http://schemas.openxmlformats.org/drawingml/2006/table">
            <a:tbl>
              <a:tblPr firstRow="1" bandRow="1">
                <a:tableStyleId>{073A0DAA-6AF3-43AB-8588-CEC1D06C72B9}</a:tableStyleId>
              </a:tblPr>
              <a:tblGrid>
                <a:gridCol w="4228629"/>
                <a:gridCol w="1878549"/>
                <a:gridCol w="1853477"/>
              </a:tblGrid>
              <a:tr h="317560">
                <a:tc>
                  <a:txBody>
                    <a:bodyPr/>
                    <a:lstStyle/>
                    <a:p>
                      <a:pPr algn="ctr">
                        <a:lnSpc>
                          <a:spcPct val="150000"/>
                        </a:lnSpc>
                        <a:spcAft>
                          <a:spcPts val="0"/>
                        </a:spcAft>
                      </a:pPr>
                      <a:r>
                        <a:rPr lang="en-IN" sz="1400" b="1" kern="1200" dirty="0" smtClean="0"/>
                        <a:t>Demographic variables</a:t>
                      </a:r>
                      <a:endParaRPr lang="en-IN" sz="1400" b="1" dirty="0">
                        <a:latin typeface="Calibri"/>
                        <a:ea typeface="Calibri"/>
                        <a:cs typeface="Times New Roman"/>
                      </a:endParaRPr>
                    </a:p>
                  </a:txBody>
                  <a:tcPr marL="68580" marR="68580" marT="0" marB="0"/>
                </a:tc>
                <a:tc>
                  <a:txBody>
                    <a:bodyPr/>
                    <a:lstStyle/>
                    <a:p>
                      <a:pPr algn="ctr"/>
                      <a:r>
                        <a:rPr lang="en-IN" sz="1400" b="1" kern="1200" dirty="0" smtClean="0"/>
                        <a:t>Frequency</a:t>
                      </a:r>
                      <a:endParaRPr lang="en-IN" sz="1400" b="1" dirty="0"/>
                    </a:p>
                  </a:txBody>
                  <a:tcPr/>
                </a:tc>
                <a:tc>
                  <a:txBody>
                    <a:bodyPr/>
                    <a:lstStyle/>
                    <a:p>
                      <a:pPr algn="ctr">
                        <a:lnSpc>
                          <a:spcPct val="150000"/>
                        </a:lnSpc>
                        <a:spcAft>
                          <a:spcPts val="0"/>
                        </a:spcAft>
                      </a:pPr>
                      <a:r>
                        <a:rPr lang="en-IN" sz="1400" b="1" dirty="0"/>
                        <a:t>Percent</a:t>
                      </a:r>
                      <a:endParaRPr lang="en-IN" sz="1400" b="1" dirty="0">
                        <a:solidFill>
                          <a:schemeClr val="bg1"/>
                        </a:solidFill>
                        <a:latin typeface="+mn-lt"/>
                        <a:ea typeface="Calibri"/>
                        <a:cs typeface="Times New Roman"/>
                      </a:endParaRPr>
                    </a:p>
                  </a:txBody>
                  <a:tcPr marL="68580" marR="68580" marT="0" marB="0"/>
                </a:tc>
              </a:tr>
              <a:tr h="816583">
                <a:tc>
                  <a:txBody>
                    <a:bodyPr/>
                    <a:lstStyle/>
                    <a:p>
                      <a:pPr algn="l">
                        <a:lnSpc>
                          <a:spcPct val="150000"/>
                        </a:lnSpc>
                        <a:spcAft>
                          <a:spcPts val="0"/>
                        </a:spcAft>
                      </a:pPr>
                      <a:r>
                        <a:rPr lang="en-US" sz="1200" b="1" dirty="0" smtClean="0"/>
                        <a:t>Age:</a:t>
                      </a:r>
                    </a:p>
                    <a:p>
                      <a:pPr marL="0" marR="0" indent="0" algn="l" defTabSz="914400" rtl="0" eaLnBrk="1" fontAlgn="auto" latinLnBrk="0" hangingPunct="1">
                        <a:lnSpc>
                          <a:spcPct val="150000"/>
                        </a:lnSpc>
                        <a:spcBef>
                          <a:spcPts val="0"/>
                        </a:spcBef>
                        <a:spcAft>
                          <a:spcPts val="0"/>
                        </a:spcAft>
                        <a:buClrTx/>
                        <a:buSzTx/>
                        <a:buFontTx/>
                        <a:buNone/>
                        <a:tabLst/>
                        <a:defRPr/>
                      </a:pPr>
                      <a:r>
                        <a:rPr lang="en-IN" sz="1200" b="1" dirty="0" smtClean="0"/>
                        <a:t>         20-30</a:t>
                      </a:r>
                    </a:p>
                    <a:p>
                      <a:pPr marL="0" marR="0" indent="0" algn="l" defTabSz="914400" rtl="0" eaLnBrk="1" fontAlgn="auto" latinLnBrk="0" hangingPunct="1">
                        <a:lnSpc>
                          <a:spcPct val="150000"/>
                        </a:lnSpc>
                        <a:spcBef>
                          <a:spcPts val="0"/>
                        </a:spcBef>
                        <a:spcAft>
                          <a:spcPts val="0"/>
                        </a:spcAft>
                        <a:buClrTx/>
                        <a:buSzTx/>
                        <a:buFontTx/>
                        <a:buNone/>
                        <a:tabLst/>
                        <a:defRPr/>
                      </a:pPr>
                      <a:r>
                        <a:rPr lang="en-IN" sz="1200" b="1" dirty="0" smtClean="0"/>
                        <a:t>         31-40</a:t>
                      </a:r>
                      <a:endParaRPr lang="en-IN" sz="1200" b="1" dirty="0">
                        <a:latin typeface="Calibri"/>
                        <a:ea typeface="Calibri"/>
                        <a:cs typeface="Times New Roman"/>
                      </a:endParaRPr>
                    </a:p>
                  </a:txBody>
                  <a:tcPr marL="720000" marR="68580" marT="0" marB="0" anchor="ctr"/>
                </a:tc>
                <a:tc>
                  <a:txBody>
                    <a:bodyPr/>
                    <a:lstStyle/>
                    <a:p>
                      <a:pPr algn="ctr"/>
                      <a:endParaRPr lang="en-IN" sz="1200" b="1" dirty="0" smtClean="0"/>
                    </a:p>
                    <a:p>
                      <a:pPr algn="ctr"/>
                      <a:r>
                        <a:rPr lang="en-IN" sz="1200" b="1" dirty="0" smtClean="0"/>
                        <a:t>84</a:t>
                      </a:r>
                    </a:p>
                    <a:p>
                      <a:pPr algn="ctr"/>
                      <a:r>
                        <a:rPr lang="en-IN" sz="1200" b="1" dirty="0" smtClean="0"/>
                        <a:t>20</a:t>
                      </a:r>
                    </a:p>
                  </a:txBody>
                  <a:tcPr/>
                </a:tc>
                <a:tc>
                  <a:txBody>
                    <a:bodyPr/>
                    <a:lstStyle/>
                    <a:p>
                      <a:pPr algn="ctr"/>
                      <a:endParaRPr lang="en-IN" sz="1200" b="1" dirty="0" smtClean="0"/>
                    </a:p>
                    <a:p>
                      <a:pPr algn="ctr"/>
                      <a:r>
                        <a:rPr lang="en-IN" sz="1200" b="1" dirty="0" smtClean="0"/>
                        <a:t>80.8</a:t>
                      </a:r>
                    </a:p>
                    <a:p>
                      <a:pPr algn="ctr"/>
                      <a:r>
                        <a:rPr lang="en-IN" sz="1200" b="1" dirty="0" smtClean="0"/>
                        <a:t>19.2</a:t>
                      </a:r>
                      <a:endParaRPr lang="en-IN" sz="1200" b="1" dirty="0"/>
                    </a:p>
                  </a:txBody>
                  <a:tcPr/>
                </a:tc>
              </a:tr>
              <a:tr h="816583">
                <a:tc>
                  <a:txBody>
                    <a:bodyPr/>
                    <a:lstStyle/>
                    <a:p>
                      <a:pPr algn="l">
                        <a:lnSpc>
                          <a:spcPct val="150000"/>
                        </a:lnSpc>
                        <a:spcAft>
                          <a:spcPts val="0"/>
                        </a:spcAft>
                      </a:pPr>
                      <a:r>
                        <a:rPr lang="en-US" sz="1200" b="1" kern="1200" dirty="0" smtClean="0"/>
                        <a:t>Sex: </a:t>
                      </a:r>
                    </a:p>
                    <a:p>
                      <a:pPr algn="l">
                        <a:lnSpc>
                          <a:spcPct val="150000"/>
                        </a:lnSpc>
                        <a:spcAft>
                          <a:spcPts val="0"/>
                        </a:spcAft>
                      </a:pPr>
                      <a:r>
                        <a:rPr lang="en-IN" sz="1200" b="1" dirty="0" smtClean="0"/>
                        <a:t>          Male</a:t>
                      </a:r>
                    </a:p>
                    <a:p>
                      <a:pPr algn="l">
                        <a:lnSpc>
                          <a:spcPct val="150000"/>
                        </a:lnSpc>
                        <a:spcAft>
                          <a:spcPts val="0"/>
                        </a:spcAft>
                      </a:pPr>
                      <a:r>
                        <a:rPr lang="en-IN" sz="1200" b="1" dirty="0" smtClean="0"/>
                        <a:t>          Female</a:t>
                      </a:r>
                      <a:endParaRPr lang="en-IN" sz="1200" b="1" dirty="0">
                        <a:latin typeface="Calibri"/>
                        <a:ea typeface="Calibri"/>
                        <a:cs typeface="Times New Roman"/>
                      </a:endParaRPr>
                    </a:p>
                  </a:txBody>
                  <a:tcPr marL="720000" marR="68580" marT="0" marB="0" anchor="ctr"/>
                </a:tc>
                <a:tc>
                  <a:txBody>
                    <a:bodyPr/>
                    <a:lstStyle/>
                    <a:p>
                      <a:pPr algn="ctr"/>
                      <a:endParaRPr lang="en-IN" sz="1200" b="1" dirty="0" smtClean="0"/>
                    </a:p>
                    <a:p>
                      <a:pPr algn="ctr"/>
                      <a:r>
                        <a:rPr lang="en-IN" sz="1200" b="1" dirty="0" smtClean="0"/>
                        <a:t>15</a:t>
                      </a:r>
                    </a:p>
                    <a:p>
                      <a:pPr algn="ctr"/>
                      <a:r>
                        <a:rPr lang="en-IN" sz="1200" b="1" dirty="0" smtClean="0"/>
                        <a:t>89</a:t>
                      </a:r>
                      <a:endParaRPr lang="en-IN" sz="1200" b="1" dirty="0"/>
                    </a:p>
                  </a:txBody>
                  <a:tcPr/>
                </a:tc>
                <a:tc>
                  <a:txBody>
                    <a:bodyPr/>
                    <a:lstStyle/>
                    <a:p>
                      <a:pPr algn="ctr"/>
                      <a:endParaRPr lang="en-IN" sz="1200" b="1" dirty="0" smtClean="0"/>
                    </a:p>
                    <a:p>
                      <a:pPr algn="ctr"/>
                      <a:r>
                        <a:rPr lang="en-IN" sz="1200" b="1" dirty="0" smtClean="0"/>
                        <a:t>14.4</a:t>
                      </a:r>
                    </a:p>
                    <a:p>
                      <a:pPr algn="ctr"/>
                      <a:r>
                        <a:rPr lang="en-IN" sz="1200" b="1" dirty="0" smtClean="0"/>
                        <a:t>85.6</a:t>
                      </a:r>
                      <a:endParaRPr lang="en-IN" sz="1200" b="1" dirty="0"/>
                    </a:p>
                  </a:txBody>
                  <a:tcPr/>
                </a:tc>
              </a:tr>
              <a:tr h="816583">
                <a:tc>
                  <a:txBody>
                    <a:bodyPr/>
                    <a:lstStyle/>
                    <a:p>
                      <a:pPr algn="l">
                        <a:lnSpc>
                          <a:spcPct val="150000"/>
                        </a:lnSpc>
                        <a:spcAft>
                          <a:spcPts val="0"/>
                        </a:spcAft>
                      </a:pPr>
                      <a:r>
                        <a:rPr lang="en-US" sz="1200" b="1" kern="1200" dirty="0" smtClean="0"/>
                        <a:t>Marital status:</a:t>
                      </a:r>
                    </a:p>
                    <a:p>
                      <a:pPr algn="l">
                        <a:lnSpc>
                          <a:spcPct val="150000"/>
                        </a:lnSpc>
                        <a:spcAft>
                          <a:spcPts val="0"/>
                        </a:spcAft>
                      </a:pPr>
                      <a:r>
                        <a:rPr lang="en-US" sz="1200" b="1" kern="1200" dirty="0" smtClean="0"/>
                        <a:t>          Married</a:t>
                      </a:r>
                    </a:p>
                    <a:p>
                      <a:pPr algn="l">
                        <a:lnSpc>
                          <a:spcPct val="150000"/>
                        </a:lnSpc>
                        <a:spcAft>
                          <a:spcPts val="0"/>
                        </a:spcAft>
                      </a:pPr>
                      <a:r>
                        <a:rPr lang="en-US" sz="1200" b="1" kern="1200" dirty="0" smtClean="0"/>
                        <a:t>          Single</a:t>
                      </a:r>
                      <a:endParaRPr lang="en-IN" sz="1200" b="1" dirty="0">
                        <a:latin typeface="Calibri"/>
                        <a:ea typeface="Calibri"/>
                        <a:cs typeface="Times New Roman"/>
                      </a:endParaRPr>
                    </a:p>
                  </a:txBody>
                  <a:tcPr marL="720000" marR="68580" marT="0" marB="0" anchor="ctr"/>
                </a:tc>
                <a:tc>
                  <a:txBody>
                    <a:bodyPr/>
                    <a:lstStyle/>
                    <a:p>
                      <a:pPr algn="ctr"/>
                      <a:endParaRPr lang="en-IN" sz="1200" b="1" dirty="0" smtClean="0"/>
                    </a:p>
                    <a:p>
                      <a:pPr algn="ctr"/>
                      <a:r>
                        <a:rPr lang="en-IN" sz="1200" b="1" dirty="0" smtClean="0"/>
                        <a:t>29</a:t>
                      </a:r>
                    </a:p>
                    <a:p>
                      <a:pPr algn="ctr"/>
                      <a:endParaRPr lang="en-IN" sz="1200" b="1" dirty="0" smtClean="0"/>
                    </a:p>
                    <a:p>
                      <a:pPr algn="ctr"/>
                      <a:r>
                        <a:rPr lang="en-IN" sz="1200" b="1" dirty="0" smtClean="0"/>
                        <a:t>75</a:t>
                      </a:r>
                    </a:p>
                  </a:txBody>
                  <a:tcPr/>
                </a:tc>
                <a:tc>
                  <a:txBody>
                    <a:bodyPr/>
                    <a:lstStyle/>
                    <a:p>
                      <a:pPr algn="ctr"/>
                      <a:endParaRPr lang="en-IN" sz="1200" b="1" dirty="0" smtClean="0"/>
                    </a:p>
                    <a:p>
                      <a:pPr algn="ctr"/>
                      <a:r>
                        <a:rPr lang="en-IN" sz="1200" b="1" dirty="0" smtClean="0"/>
                        <a:t>27.9</a:t>
                      </a:r>
                    </a:p>
                    <a:p>
                      <a:pPr algn="ctr"/>
                      <a:endParaRPr lang="en-IN" sz="1200" b="1" dirty="0" smtClean="0"/>
                    </a:p>
                    <a:p>
                      <a:pPr algn="ctr"/>
                      <a:r>
                        <a:rPr lang="en-IN" sz="1200" b="1" dirty="0" smtClean="0"/>
                        <a:t>72.1</a:t>
                      </a:r>
                      <a:endParaRPr lang="en-IN" sz="1200" b="1" dirty="0"/>
                    </a:p>
                  </a:txBody>
                  <a:tcPr/>
                </a:tc>
              </a:tr>
              <a:tr h="816583">
                <a:tc>
                  <a:txBody>
                    <a:bodyPr/>
                    <a:lstStyle/>
                    <a:p>
                      <a:pPr algn="l"/>
                      <a:r>
                        <a:rPr lang="en-US" sz="1200" b="1" kern="1200" dirty="0" smtClean="0"/>
                        <a:t>Qualification: </a:t>
                      </a:r>
                    </a:p>
                    <a:p>
                      <a:pPr algn="l"/>
                      <a:r>
                        <a:rPr lang="en-US" sz="1200" b="1" kern="1200" dirty="0" smtClean="0"/>
                        <a:t>          ANM</a:t>
                      </a:r>
                    </a:p>
                    <a:p>
                      <a:pPr algn="l"/>
                      <a:r>
                        <a:rPr lang="en-US" sz="1200" b="1" kern="1200" dirty="0" smtClean="0"/>
                        <a:t>          GNM</a:t>
                      </a:r>
                    </a:p>
                    <a:p>
                      <a:pPr algn="l"/>
                      <a:r>
                        <a:rPr lang="en-US" sz="1200" b="1" kern="1200" dirty="0" smtClean="0"/>
                        <a:t>          B.Sc.</a:t>
                      </a:r>
                      <a:endParaRPr lang="en-IN" sz="1200" b="1" dirty="0"/>
                    </a:p>
                  </a:txBody>
                  <a:tcPr marL="720000" anchor="ctr"/>
                </a:tc>
                <a:tc>
                  <a:txBody>
                    <a:bodyPr/>
                    <a:lstStyle/>
                    <a:p>
                      <a:pPr algn="ctr"/>
                      <a:endParaRPr lang="en-IN" sz="1200" b="1" dirty="0" smtClean="0"/>
                    </a:p>
                    <a:p>
                      <a:pPr algn="ctr"/>
                      <a:r>
                        <a:rPr lang="en-IN" sz="1200" b="1" dirty="0" smtClean="0"/>
                        <a:t>8</a:t>
                      </a:r>
                    </a:p>
                    <a:p>
                      <a:pPr algn="ctr"/>
                      <a:r>
                        <a:rPr lang="en-IN" sz="1200" b="1" dirty="0" smtClean="0"/>
                        <a:t>76</a:t>
                      </a:r>
                    </a:p>
                    <a:p>
                      <a:pPr algn="ctr"/>
                      <a:r>
                        <a:rPr lang="en-IN" sz="1200" b="1" dirty="0" smtClean="0"/>
                        <a:t>20</a:t>
                      </a:r>
                      <a:endParaRPr lang="en-IN" sz="1200" b="1" dirty="0"/>
                    </a:p>
                  </a:txBody>
                  <a:tcPr/>
                </a:tc>
                <a:tc>
                  <a:txBody>
                    <a:bodyPr/>
                    <a:lstStyle/>
                    <a:p>
                      <a:pPr algn="ctr"/>
                      <a:endParaRPr lang="en-IN" sz="1200" b="1" dirty="0" smtClean="0"/>
                    </a:p>
                    <a:p>
                      <a:pPr algn="ctr"/>
                      <a:r>
                        <a:rPr lang="en-IN" sz="1200" b="1" dirty="0" smtClean="0"/>
                        <a:t>7.7</a:t>
                      </a:r>
                    </a:p>
                    <a:p>
                      <a:pPr algn="ctr"/>
                      <a:r>
                        <a:rPr lang="en-IN" sz="1200" b="1" dirty="0" smtClean="0"/>
                        <a:t>73.1</a:t>
                      </a:r>
                    </a:p>
                    <a:p>
                      <a:pPr algn="ctr"/>
                      <a:r>
                        <a:rPr lang="en-IN" sz="1200" b="1" dirty="0" smtClean="0"/>
                        <a:t>19.2</a:t>
                      </a:r>
                      <a:endParaRPr lang="en-IN" sz="1200" b="1" dirty="0"/>
                    </a:p>
                  </a:txBody>
                  <a:tcPr/>
                </a:tc>
              </a:tr>
              <a:tr h="8165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t>Past department: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t>           IPD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t>           OPD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t>         </a:t>
                      </a:r>
                      <a:r>
                        <a:rPr lang="en-US" sz="1200" b="1" kern="1200" baseline="0" dirty="0" smtClean="0"/>
                        <a:t>  </a:t>
                      </a:r>
                      <a:r>
                        <a:rPr lang="en-US" sz="1200" b="1" kern="1200" dirty="0" smtClean="0"/>
                        <a:t>Critical care</a:t>
                      </a:r>
                      <a:endParaRPr lang="en-IN" sz="1200" b="1" dirty="0" smtClean="0"/>
                    </a:p>
                  </a:txBody>
                  <a:tcPr marL="720000" anchor="ctr"/>
                </a:tc>
                <a:tc>
                  <a:txBody>
                    <a:bodyPr/>
                    <a:lstStyle/>
                    <a:p>
                      <a:pPr algn="ctr"/>
                      <a:endParaRPr lang="en-IN" sz="1200" b="1" dirty="0" smtClean="0"/>
                    </a:p>
                    <a:p>
                      <a:pPr algn="ctr"/>
                      <a:r>
                        <a:rPr lang="en-IN" sz="1200" b="1" dirty="0" smtClean="0"/>
                        <a:t>24</a:t>
                      </a:r>
                    </a:p>
                    <a:p>
                      <a:pPr algn="ctr"/>
                      <a:r>
                        <a:rPr lang="en-IN" sz="1200" b="1" dirty="0" smtClean="0"/>
                        <a:t>41</a:t>
                      </a:r>
                    </a:p>
                    <a:p>
                      <a:pPr algn="ctr"/>
                      <a:r>
                        <a:rPr lang="en-IN" sz="1200" b="1" dirty="0" smtClean="0"/>
                        <a:t>39</a:t>
                      </a:r>
                      <a:endParaRPr lang="en-IN" sz="1200" b="1" dirty="0"/>
                    </a:p>
                  </a:txBody>
                  <a:tcPr/>
                </a:tc>
                <a:tc>
                  <a:txBody>
                    <a:bodyPr/>
                    <a:lstStyle/>
                    <a:p>
                      <a:pPr algn="ctr"/>
                      <a:endParaRPr lang="en-IN" sz="1200" b="1" dirty="0" smtClean="0"/>
                    </a:p>
                    <a:p>
                      <a:pPr algn="ctr"/>
                      <a:r>
                        <a:rPr lang="en-IN" sz="1200" b="1" dirty="0" smtClean="0"/>
                        <a:t>23.1</a:t>
                      </a:r>
                    </a:p>
                    <a:p>
                      <a:pPr algn="ctr"/>
                      <a:r>
                        <a:rPr lang="en-IN" sz="1200" b="1" dirty="0" smtClean="0"/>
                        <a:t>39.4</a:t>
                      </a:r>
                    </a:p>
                    <a:p>
                      <a:pPr algn="ctr"/>
                      <a:r>
                        <a:rPr lang="en-IN" sz="1200" b="1" dirty="0" smtClean="0"/>
                        <a:t>37.5</a:t>
                      </a:r>
                      <a:endParaRPr lang="en-IN" sz="1200" b="1" dirty="0"/>
                    </a:p>
                  </a:txBody>
                  <a:tcPr/>
                </a:tc>
              </a:tr>
              <a:tr h="816583">
                <a:tc>
                  <a:txBody>
                    <a:bodyPr/>
                    <a:lstStyle/>
                    <a:p>
                      <a:pPr algn="l"/>
                      <a:r>
                        <a:rPr lang="en-US" sz="1200" b="1" kern="1200" dirty="0" smtClean="0"/>
                        <a:t>Present department: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t>           IPD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t>           OPD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t>           Critical care</a:t>
                      </a:r>
                      <a:endParaRPr lang="en-IN" sz="1200" b="1" dirty="0" smtClean="0"/>
                    </a:p>
                  </a:txBody>
                  <a:tcPr marL="720000" anchor="ctr"/>
                </a:tc>
                <a:tc>
                  <a:txBody>
                    <a:bodyPr/>
                    <a:lstStyle/>
                    <a:p>
                      <a:pPr algn="ctr"/>
                      <a:endParaRPr lang="en-IN" sz="1200" b="1" dirty="0" smtClean="0"/>
                    </a:p>
                    <a:p>
                      <a:pPr algn="ctr"/>
                      <a:r>
                        <a:rPr lang="en-IN" sz="1200" b="1" dirty="0" smtClean="0"/>
                        <a:t>27</a:t>
                      </a:r>
                    </a:p>
                    <a:p>
                      <a:pPr algn="ctr"/>
                      <a:r>
                        <a:rPr lang="en-IN" sz="1200" b="1" dirty="0" smtClean="0"/>
                        <a:t>30</a:t>
                      </a:r>
                    </a:p>
                    <a:p>
                      <a:pPr algn="ctr"/>
                      <a:r>
                        <a:rPr lang="en-IN" sz="1200" b="1" dirty="0" smtClean="0"/>
                        <a:t>47</a:t>
                      </a:r>
                      <a:endParaRPr lang="en-IN" sz="1200" b="1" dirty="0"/>
                    </a:p>
                  </a:txBody>
                  <a:tcPr/>
                </a:tc>
                <a:tc>
                  <a:txBody>
                    <a:bodyPr/>
                    <a:lstStyle/>
                    <a:p>
                      <a:pPr algn="ctr"/>
                      <a:endParaRPr lang="en-IN" sz="1200" b="1" dirty="0" smtClean="0"/>
                    </a:p>
                    <a:p>
                      <a:pPr algn="ctr"/>
                      <a:r>
                        <a:rPr lang="en-IN" sz="1200" b="1" dirty="0" smtClean="0"/>
                        <a:t>26</a:t>
                      </a:r>
                    </a:p>
                    <a:p>
                      <a:pPr algn="ctr"/>
                      <a:r>
                        <a:rPr lang="en-IN" sz="1200" b="1" dirty="0" smtClean="0"/>
                        <a:t>28.8</a:t>
                      </a:r>
                    </a:p>
                    <a:p>
                      <a:pPr algn="ctr"/>
                      <a:r>
                        <a:rPr lang="en-IN" sz="1200" b="1" dirty="0" smtClean="0"/>
                        <a:t>45.2</a:t>
                      </a:r>
                      <a:endParaRPr lang="en-IN" sz="1200" b="1" dirty="0"/>
                    </a:p>
                  </a:txBody>
                  <a:tcPr/>
                </a:tc>
              </a:tr>
              <a:tr h="998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t>Total experience in years: </a:t>
                      </a:r>
                      <a:endParaRPr lang="en-IN" sz="1200" b="1" kern="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baseline="0" dirty="0" smtClean="0"/>
                        <a:t>            </a:t>
                      </a:r>
                      <a:r>
                        <a:rPr lang="en-IN" sz="1200" b="1" kern="1200" dirty="0" smtClean="0"/>
                        <a:t>Less than 5yrs.</a:t>
                      </a:r>
                      <a:r>
                        <a:rPr lang="en-US" sz="1200" b="1" kern="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t>            5 –</a:t>
                      </a:r>
                      <a:r>
                        <a:rPr lang="en-US" sz="1200" b="1" kern="1200" baseline="0" dirty="0" smtClean="0"/>
                        <a:t> 10yrs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t>            More than 10yrs</a:t>
                      </a:r>
                      <a:r>
                        <a:rPr lang="en-US" sz="1200" b="1" kern="1200" dirty="0" smtClean="0"/>
                        <a:t>                     </a:t>
                      </a:r>
                      <a:endParaRPr lang="en-IN" sz="1200" b="1" kern="1200" dirty="0" smtClean="0">
                        <a:solidFill>
                          <a:schemeClr val="dk1"/>
                        </a:solidFill>
                        <a:latin typeface="+mn-lt"/>
                        <a:ea typeface="+mn-ea"/>
                        <a:cs typeface="+mn-cs"/>
                      </a:endParaRPr>
                    </a:p>
                  </a:txBody>
                  <a:tcPr marL="720000" anchor="ctr"/>
                </a:tc>
                <a:tc>
                  <a:txBody>
                    <a:bodyPr/>
                    <a:lstStyle/>
                    <a:p>
                      <a:pPr algn="ctr"/>
                      <a:endParaRPr lang="en-IN" sz="1200" b="1" dirty="0" smtClean="0"/>
                    </a:p>
                    <a:p>
                      <a:pPr algn="ctr"/>
                      <a:r>
                        <a:rPr lang="en-IN" sz="1200" b="1" dirty="0" smtClean="0"/>
                        <a:t>76</a:t>
                      </a:r>
                    </a:p>
                    <a:p>
                      <a:pPr algn="ctr"/>
                      <a:r>
                        <a:rPr lang="en-IN" sz="1200" b="1" dirty="0" smtClean="0"/>
                        <a:t>24</a:t>
                      </a:r>
                    </a:p>
                    <a:p>
                      <a:pPr algn="ctr"/>
                      <a:r>
                        <a:rPr lang="en-IN" sz="1200" b="1" dirty="0" smtClean="0"/>
                        <a:t>4</a:t>
                      </a:r>
                      <a:endParaRPr lang="en-IN" sz="1200" b="1" dirty="0"/>
                    </a:p>
                  </a:txBody>
                  <a:tcPr/>
                </a:tc>
                <a:tc>
                  <a:txBody>
                    <a:bodyPr/>
                    <a:lstStyle/>
                    <a:p>
                      <a:pPr algn="ctr"/>
                      <a:endParaRPr lang="en-IN" sz="1200" b="1" dirty="0" smtClean="0"/>
                    </a:p>
                    <a:p>
                      <a:pPr algn="ctr"/>
                      <a:r>
                        <a:rPr lang="en-IN" sz="1200" b="1" dirty="0" smtClean="0"/>
                        <a:t>73.07</a:t>
                      </a:r>
                    </a:p>
                    <a:p>
                      <a:pPr algn="ctr"/>
                      <a:r>
                        <a:rPr lang="en-IN" sz="1200" b="1" dirty="0" smtClean="0"/>
                        <a:t>23.08</a:t>
                      </a:r>
                    </a:p>
                    <a:p>
                      <a:pPr algn="ctr"/>
                      <a:r>
                        <a:rPr lang="en-IN" sz="1200" b="1" dirty="0" smtClean="0"/>
                        <a:t>3.85</a:t>
                      </a:r>
                      <a:endParaRPr lang="en-IN" sz="1200" b="1" dirty="0"/>
                    </a:p>
                  </a:txBody>
                  <a:tcPr/>
                </a:tc>
              </a:tr>
            </a:tbl>
          </a:graphicData>
        </a:graphic>
      </p:graphicFrame>
      <p:sp>
        <p:nvSpPr>
          <p:cNvPr id="5" name="Oval 4"/>
          <p:cNvSpPr/>
          <p:nvPr/>
        </p:nvSpPr>
        <p:spPr>
          <a:xfrm>
            <a:off x="7236296" y="1628800"/>
            <a:ext cx="79208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Content Placeholder 3"/>
          <p:cNvGraphicFramePr>
            <a:graphicFrameLocks noGrp="1"/>
          </p:cNvGraphicFramePr>
          <p:nvPr>
            <p:ph sz="quarter" idx="1"/>
          </p:nvPr>
        </p:nvGraphicFramePr>
        <p:xfrm>
          <a:off x="214282" y="214290"/>
          <a:ext cx="4857755" cy="3500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000496" y="3286124"/>
          <a:ext cx="4786346" cy="32861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68346"/>
          </a:xfrm>
        </p:spPr>
        <p:txBody>
          <a:bodyPr/>
          <a:lstStyle/>
          <a:p>
            <a:r>
              <a:rPr lang="en-IN" dirty="0" smtClean="0"/>
              <a:t>Factors involved in the study</a:t>
            </a:r>
            <a:endParaRPr lang="en-IN" dirty="0"/>
          </a:p>
        </p:txBody>
      </p:sp>
      <p:sp>
        <p:nvSpPr>
          <p:cNvPr id="8" name="Content Placeholder 7"/>
          <p:cNvSpPr>
            <a:spLocks noGrp="1"/>
          </p:cNvSpPr>
          <p:nvPr>
            <p:ph sz="quarter" idx="1"/>
          </p:nvPr>
        </p:nvSpPr>
        <p:spPr>
          <a:xfrm>
            <a:off x="467544" y="1673424"/>
            <a:ext cx="4038600" cy="5184576"/>
          </a:xfrm>
        </p:spPr>
        <p:txBody>
          <a:bodyPr>
            <a:normAutofit fontScale="55000" lnSpcReduction="20000"/>
          </a:bodyPr>
          <a:lstStyle/>
          <a:p>
            <a:r>
              <a:rPr lang="en-US" sz="3400" b="1" dirty="0"/>
              <a:t>Work profile was not satisfactory</a:t>
            </a:r>
            <a:endParaRPr lang="en-IN" sz="3400" b="1" dirty="0"/>
          </a:p>
          <a:p>
            <a:r>
              <a:rPr lang="en-US" sz="3400" b="1" dirty="0"/>
              <a:t>Insufficient Compensation </a:t>
            </a:r>
            <a:endParaRPr lang="en-IN" sz="3400" b="1" dirty="0"/>
          </a:p>
          <a:p>
            <a:r>
              <a:rPr lang="en-US" sz="3400" b="1" dirty="0"/>
              <a:t>Other incentives</a:t>
            </a:r>
            <a:endParaRPr lang="en-IN" sz="3400" b="1" dirty="0"/>
          </a:p>
          <a:p>
            <a:r>
              <a:rPr lang="en-US" sz="3400" b="1" dirty="0"/>
              <a:t>Extended working hours</a:t>
            </a:r>
            <a:endParaRPr lang="en-IN" sz="3400" b="1" dirty="0"/>
          </a:p>
          <a:p>
            <a:r>
              <a:rPr lang="en-US" sz="3400" b="1" dirty="0"/>
              <a:t>Lack of training &amp; development opportunities</a:t>
            </a:r>
            <a:endParaRPr lang="en-IN" sz="3400" b="1" dirty="0"/>
          </a:p>
          <a:p>
            <a:r>
              <a:rPr lang="en-US" sz="3400" b="1" dirty="0"/>
              <a:t>Lack of regular appraisals/ promotions/recognition</a:t>
            </a:r>
            <a:endParaRPr lang="en-IN" sz="3400" b="1" dirty="0"/>
          </a:p>
          <a:p>
            <a:r>
              <a:rPr lang="en-US" sz="3400" b="1" dirty="0"/>
              <a:t>Multiple reporting</a:t>
            </a:r>
            <a:endParaRPr lang="en-IN" sz="3400" b="1" dirty="0"/>
          </a:p>
          <a:p>
            <a:r>
              <a:rPr lang="en-US" sz="3400" b="1" dirty="0"/>
              <a:t>Conflict with immediate supervisor/manager</a:t>
            </a:r>
            <a:endParaRPr lang="en-IN" sz="3400" b="1" dirty="0"/>
          </a:p>
          <a:p>
            <a:r>
              <a:rPr lang="en-US" sz="3400" b="1" dirty="0"/>
              <a:t>Conflict with co-workers</a:t>
            </a:r>
            <a:endParaRPr lang="en-IN" sz="3400" b="1" dirty="0"/>
          </a:p>
          <a:p>
            <a:r>
              <a:rPr lang="en-US" sz="3400" b="1" dirty="0"/>
              <a:t>International opportunities</a:t>
            </a:r>
            <a:endParaRPr lang="en-IN" sz="3400" b="1" dirty="0"/>
          </a:p>
          <a:p>
            <a:r>
              <a:rPr lang="en-US" sz="3400" b="1" dirty="0"/>
              <a:t>Work </a:t>
            </a:r>
            <a:r>
              <a:rPr lang="en-US" sz="3400" b="1" dirty="0" smtClean="0"/>
              <a:t>overload</a:t>
            </a:r>
          </a:p>
          <a:p>
            <a:r>
              <a:rPr lang="en-US" sz="3400" b="1" dirty="0" smtClean="0"/>
              <a:t>Family issues</a:t>
            </a:r>
            <a:endParaRPr lang="en-IN" sz="3400" b="1" dirty="0" smtClean="0"/>
          </a:p>
          <a:p>
            <a:endParaRPr lang="en-IN" b="1" dirty="0"/>
          </a:p>
          <a:p>
            <a:endParaRPr lang="en-IN" b="1" dirty="0"/>
          </a:p>
        </p:txBody>
      </p:sp>
      <p:sp>
        <p:nvSpPr>
          <p:cNvPr id="9" name="Content Placeholder 8"/>
          <p:cNvSpPr>
            <a:spLocks noGrp="1"/>
          </p:cNvSpPr>
          <p:nvPr>
            <p:ph sz="quarter" idx="2"/>
          </p:nvPr>
        </p:nvSpPr>
        <p:spPr>
          <a:xfrm>
            <a:off x="4572000" y="1340768"/>
            <a:ext cx="4038600" cy="4911741"/>
          </a:xfrm>
        </p:spPr>
        <p:txBody>
          <a:bodyPr>
            <a:noAutofit/>
          </a:bodyPr>
          <a:lstStyle/>
          <a:p>
            <a:r>
              <a:rPr lang="en-US" sz="1800" b="1" dirty="0" smtClean="0"/>
              <a:t>Spouse on a transferable job</a:t>
            </a:r>
            <a:endParaRPr lang="en-IN" sz="1800" b="1" dirty="0" smtClean="0"/>
          </a:p>
          <a:p>
            <a:r>
              <a:rPr lang="en-US" sz="1800" b="1" dirty="0" smtClean="0"/>
              <a:t>Health issues</a:t>
            </a:r>
            <a:endParaRPr lang="en-IN" sz="1800" b="1" dirty="0" smtClean="0"/>
          </a:p>
          <a:p>
            <a:r>
              <a:rPr lang="en-US" sz="1800" b="1" dirty="0" smtClean="0"/>
              <a:t>Sole earner </a:t>
            </a:r>
            <a:endParaRPr lang="en-IN" sz="1800" b="1" dirty="0" smtClean="0"/>
          </a:p>
          <a:p>
            <a:r>
              <a:rPr lang="en-US" sz="1800" b="1" dirty="0" smtClean="0"/>
              <a:t>Maternity </a:t>
            </a:r>
            <a:endParaRPr lang="en-IN" sz="1800" b="1" dirty="0" smtClean="0"/>
          </a:p>
          <a:p>
            <a:r>
              <a:rPr lang="en-US" sz="1800" b="1" dirty="0" smtClean="0"/>
              <a:t>No childcare facilities in the organization</a:t>
            </a:r>
            <a:endParaRPr lang="en-IN" sz="1800" b="1" dirty="0" smtClean="0"/>
          </a:p>
          <a:p>
            <a:r>
              <a:rPr lang="en-US" sz="1800" b="1" dirty="0" smtClean="0"/>
              <a:t>Lucrative/better job opportunity</a:t>
            </a:r>
            <a:endParaRPr lang="en-IN" sz="1800" b="1" dirty="0" smtClean="0"/>
          </a:p>
          <a:p>
            <a:r>
              <a:rPr lang="en-US" sz="1800" b="1" dirty="0" smtClean="0"/>
              <a:t>Salary/position enhancement in the other organization</a:t>
            </a:r>
            <a:endParaRPr lang="en-IN" sz="1800" b="1" dirty="0" smtClean="0"/>
          </a:p>
          <a:p>
            <a:r>
              <a:rPr lang="en-US" sz="1800" b="1" dirty="0" smtClean="0"/>
              <a:t>Relationship between peer group </a:t>
            </a:r>
            <a:endParaRPr lang="en-IN" sz="1800" b="1" dirty="0" smtClean="0"/>
          </a:p>
          <a:p>
            <a:r>
              <a:rPr lang="en-US" sz="1800" b="1" dirty="0" smtClean="0"/>
              <a:t>Distance between home and workplace</a:t>
            </a:r>
            <a:endParaRPr lang="en-IN" sz="1800" b="1" dirty="0" smtClean="0"/>
          </a:p>
          <a:p>
            <a:r>
              <a:rPr lang="en-US" sz="1800" b="1" dirty="0" smtClean="0"/>
              <a:t>Absence of transport facility</a:t>
            </a:r>
            <a:endParaRPr lang="en-IN" sz="1800" b="1" dirty="0" smtClean="0"/>
          </a:p>
          <a:p>
            <a:r>
              <a:rPr lang="en-US" sz="1800" b="1" dirty="0" smtClean="0"/>
              <a:t>Lack of Safety and security</a:t>
            </a:r>
            <a:endParaRPr lang="en-IN" sz="1800" b="1" dirty="0" smtClean="0"/>
          </a:p>
          <a:p>
            <a:endParaRPr lang="en-IN" sz="1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graphicFrame>
        <p:nvGraphicFramePr>
          <p:cNvPr id="7" name="Chart 6"/>
          <p:cNvGraphicFramePr/>
          <p:nvPr/>
        </p:nvGraphicFramePr>
        <p:xfrm>
          <a:off x="857224" y="3429000"/>
          <a:ext cx="7500990" cy="3228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2410319" y="321540"/>
          <a:ext cx="4257670" cy="278608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214290"/>
            <a:ext cx="8229600" cy="571504"/>
          </a:xfrm>
        </p:spPr>
        <p:txBody>
          <a:bodyPr>
            <a:normAutofit/>
          </a:bodyPr>
          <a:lstStyle/>
          <a:p>
            <a:pPr algn="l"/>
            <a:r>
              <a:rPr lang="en-IN" b="1" dirty="0" smtClean="0"/>
              <a:t>About The Jaypee Group</a:t>
            </a:r>
            <a:endParaRPr lang="en-IN" b="1" dirty="0"/>
          </a:p>
        </p:txBody>
      </p:sp>
      <p:sp>
        <p:nvSpPr>
          <p:cNvPr id="4" name="Content Placeholder 3"/>
          <p:cNvSpPr>
            <a:spLocks noGrp="1"/>
          </p:cNvSpPr>
          <p:nvPr>
            <p:ph sz="quarter" idx="1"/>
          </p:nvPr>
        </p:nvSpPr>
        <p:spPr>
          <a:xfrm>
            <a:off x="500034" y="2420888"/>
            <a:ext cx="7456342" cy="3744416"/>
          </a:xfrm>
        </p:spPr>
        <p:txBody>
          <a:bodyPr>
            <a:normAutofit fontScale="85000" lnSpcReduction="10000"/>
          </a:bodyPr>
          <a:lstStyle/>
          <a:p>
            <a:pPr>
              <a:buFont typeface="Wingdings" pitchFamily="2" charset="2"/>
              <a:buChar char="Ø"/>
            </a:pPr>
            <a:r>
              <a:rPr lang="en-US" dirty="0" smtClean="0"/>
              <a:t>The group has a turnover of approximately </a:t>
            </a:r>
            <a:r>
              <a:rPr lang="en-US" sz="3300" b="1" dirty="0" smtClean="0"/>
              <a:t>US $ 3.3 </a:t>
            </a:r>
            <a:r>
              <a:rPr lang="en-US" b="1" dirty="0" smtClean="0"/>
              <a:t>Billion.</a:t>
            </a:r>
            <a:endParaRPr lang="en-US" b="1"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Jaypee Group is a five decade old conglomerate headquartered out of  Noida.</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Jaypee group is the 3rd largest Cement producer in the country. </a:t>
            </a:r>
          </a:p>
          <a:p>
            <a:pPr>
              <a:buNone/>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diverse business interest of the Group ranges from Education, Power, Sports , Infrastructure, Hospitality, Dairy, Agriculture and Healthcare – to name a few.</a:t>
            </a:r>
          </a:p>
        </p:txBody>
      </p:sp>
      <p:sp>
        <p:nvSpPr>
          <p:cNvPr id="5" name="TextBox 4"/>
          <p:cNvSpPr txBox="1"/>
          <p:nvPr/>
        </p:nvSpPr>
        <p:spPr>
          <a:xfrm>
            <a:off x="1475656" y="1052736"/>
            <a:ext cx="4555863" cy="830997"/>
          </a:xfrm>
          <a:prstGeom prst="rect">
            <a:avLst/>
          </a:prstGeom>
          <a:noFill/>
        </p:spPr>
        <p:txBody>
          <a:bodyPr wrap="none" rtlCol="0">
            <a:spAutoFit/>
          </a:bodyPr>
          <a:lstStyle/>
          <a:p>
            <a:r>
              <a:rPr lang="en-US" sz="2400" b="1" dirty="0" smtClean="0">
                <a:latin typeface="Times New Roman" pitchFamily="18" charset="0"/>
                <a:cs typeface="Times New Roman" pitchFamily="18" charset="0"/>
              </a:rPr>
              <a:t> Shri Jaiprakash Gaur</a:t>
            </a:r>
          </a:p>
          <a:p>
            <a:r>
              <a:rPr lang="en-US" sz="2400" b="1" dirty="0" smtClean="0">
                <a:latin typeface="Times New Roman" pitchFamily="18" charset="0"/>
                <a:cs typeface="Times New Roman" pitchFamily="18" charset="0"/>
              </a:rPr>
              <a:t> - </a:t>
            </a:r>
            <a:r>
              <a:rPr lang="en-US" b="1" dirty="0" smtClean="0"/>
              <a:t>the Founder Chairman of the Jaypee Group</a:t>
            </a:r>
            <a:endParaRPr lang="en-IN" b="1" dirty="0"/>
          </a:p>
        </p:txBody>
      </p:sp>
      <p:pic>
        <p:nvPicPr>
          <p:cNvPr id="2" name="Picture 2" descr="C:\Users\praheli\Desktop\jaiprakash_gaur_20110305.jpg"/>
          <p:cNvPicPr>
            <a:picLocks noChangeAspect="1" noChangeArrowheads="1"/>
          </p:cNvPicPr>
          <p:nvPr/>
        </p:nvPicPr>
        <p:blipFill>
          <a:blip r:embed="rId2" cstate="print"/>
          <a:srcRect l="15240" r="16181"/>
          <a:stretch>
            <a:fillRect/>
          </a:stretch>
        </p:blipFill>
        <p:spPr bwMode="auto">
          <a:xfrm>
            <a:off x="7072330" y="214290"/>
            <a:ext cx="1667122" cy="1843086"/>
          </a:xfrm>
          <a:prstGeom prst="rect">
            <a:avLst/>
          </a:prstGeom>
          <a:noFill/>
        </p:spPr>
      </p:pic>
      <p:sp>
        <p:nvSpPr>
          <p:cNvPr id="7" name="TextBox 6"/>
          <p:cNvSpPr txBox="1"/>
          <p:nvPr/>
        </p:nvSpPr>
        <p:spPr>
          <a:xfrm>
            <a:off x="827584" y="6309320"/>
            <a:ext cx="6292235" cy="369332"/>
          </a:xfrm>
          <a:prstGeom prst="rect">
            <a:avLst/>
          </a:prstGeom>
          <a:noFill/>
        </p:spPr>
        <p:txBody>
          <a:bodyPr wrap="none" rtlCol="0">
            <a:spAutoFit/>
          </a:bodyPr>
          <a:lstStyle/>
          <a:p>
            <a:r>
              <a:rPr lang="en-US" dirty="0" smtClean="0"/>
              <a:t>Source – JMC website </a:t>
            </a:r>
            <a:r>
              <a:rPr lang="en-US" dirty="0" smtClean="0">
                <a:hlinkClick r:id="rId3"/>
              </a:rPr>
              <a:t>http://jaypeehealthcare.com/about_group</a:t>
            </a:r>
            <a:endParaRPr lang="en-US" dirty="0"/>
          </a:p>
        </p:txBody>
      </p:sp>
      <p:sp>
        <p:nvSpPr>
          <p:cNvPr id="8" name="Oval 7"/>
          <p:cNvSpPr/>
          <p:nvPr/>
        </p:nvSpPr>
        <p:spPr>
          <a:xfrm>
            <a:off x="5868144" y="2204864"/>
            <a:ext cx="1656184"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graphicFrame>
        <p:nvGraphicFramePr>
          <p:cNvPr id="5" name="Chart 4"/>
          <p:cNvGraphicFramePr/>
          <p:nvPr/>
        </p:nvGraphicFramePr>
        <p:xfrm>
          <a:off x="683568" y="764704"/>
          <a:ext cx="7776864" cy="54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7" name="Table 6"/>
          <p:cNvGraphicFramePr>
            <a:graphicFrameLocks noGrp="1"/>
          </p:cNvGraphicFramePr>
          <p:nvPr/>
        </p:nvGraphicFramePr>
        <p:xfrm>
          <a:off x="683568" y="214290"/>
          <a:ext cx="7674647" cy="6433729"/>
        </p:xfrm>
        <a:graphic>
          <a:graphicData uri="http://schemas.openxmlformats.org/drawingml/2006/table">
            <a:tbl>
              <a:tblPr/>
              <a:tblGrid>
                <a:gridCol w="3411587"/>
                <a:gridCol w="1420073"/>
                <a:gridCol w="1417228"/>
                <a:gridCol w="1425759"/>
              </a:tblGrid>
              <a:tr h="272233">
                <a:tc gridSpan="4">
                  <a:txBody>
                    <a:bodyPr/>
                    <a:lstStyle/>
                    <a:p>
                      <a:pPr algn="just">
                        <a:lnSpc>
                          <a:spcPct val="150000"/>
                        </a:lnSpc>
                        <a:spcAft>
                          <a:spcPts val="0"/>
                        </a:spcAft>
                      </a:pPr>
                      <a:r>
                        <a:rPr lang="en-IN" sz="1400" b="1" dirty="0">
                          <a:solidFill>
                            <a:srgbClr val="000000"/>
                          </a:solidFill>
                          <a:latin typeface="Times New Roman"/>
                          <a:ea typeface="Calibri"/>
                          <a:cs typeface="Times New Roman"/>
                        </a:rPr>
                        <a:t>Rotated Component </a:t>
                      </a:r>
                      <a:r>
                        <a:rPr lang="en-IN" sz="1400" b="1" dirty="0" err="1">
                          <a:solidFill>
                            <a:srgbClr val="000000"/>
                          </a:solidFill>
                          <a:latin typeface="Times New Roman"/>
                          <a:ea typeface="Calibri"/>
                          <a:cs typeface="Times New Roman"/>
                        </a:rPr>
                        <a:t>Matrix</a:t>
                      </a:r>
                      <a:r>
                        <a:rPr lang="en-IN" sz="1400" b="1" baseline="30000" dirty="0" err="1">
                          <a:solidFill>
                            <a:srgbClr val="000000"/>
                          </a:solidFill>
                          <a:latin typeface="Times New Roman"/>
                          <a:ea typeface="Calibri"/>
                          <a:cs typeface="Times New Roman"/>
                        </a:rPr>
                        <a:t>a</a:t>
                      </a:r>
                      <a:endParaRPr lang="en-IN" sz="1400" dirty="0">
                        <a:latin typeface="Calibri"/>
                        <a:ea typeface="Calibri"/>
                        <a:cs typeface="Times New Roman"/>
                      </a:endParaRPr>
                    </a:p>
                  </a:txBody>
                  <a:tcPr marL="11377" marR="11377" marT="11377" marB="11377"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272233">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gridSpan="3">
                  <a:txBody>
                    <a:bodyPr/>
                    <a:lstStyle/>
                    <a:p>
                      <a:pPr algn="just">
                        <a:lnSpc>
                          <a:spcPct val="150000"/>
                        </a:lnSpc>
                        <a:spcAft>
                          <a:spcPts val="0"/>
                        </a:spcAft>
                      </a:pPr>
                      <a:r>
                        <a:rPr lang="en-IN" sz="1400">
                          <a:solidFill>
                            <a:srgbClr val="000000"/>
                          </a:solidFill>
                          <a:latin typeface="Times New Roman"/>
                          <a:ea typeface="Calibri"/>
                          <a:cs typeface="Times New Roman"/>
                        </a:rPr>
                        <a:t>Component</a:t>
                      </a:r>
                      <a:endParaRPr lang="en-IN" sz="1400">
                        <a:latin typeface="Calibri"/>
                        <a:ea typeface="Calibri"/>
                        <a:cs typeface="Times New Roman"/>
                      </a:endParaRPr>
                    </a:p>
                  </a:txBody>
                  <a:tcPr marL="11377" marR="11377" marT="11377" marB="11377"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r>
              <a:tr h="272233">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1</a:t>
                      </a:r>
                      <a:endParaRPr lang="en-IN" sz="1400">
                        <a:latin typeface="Calibri"/>
                        <a:ea typeface="Calibri"/>
                        <a:cs typeface="Times New Roman"/>
                      </a:endParaRPr>
                    </a:p>
                  </a:txBody>
                  <a:tcPr marL="11377" marR="11377" marT="11377" marB="11377"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2</a:t>
                      </a:r>
                      <a:endParaRPr lang="en-IN" sz="1400">
                        <a:latin typeface="Calibri"/>
                        <a:ea typeface="Calibri"/>
                        <a:cs typeface="Times New Roman"/>
                      </a:endParaRPr>
                    </a:p>
                  </a:txBody>
                  <a:tcPr marL="11377" marR="11377" marT="11377" marB="1137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3</a:t>
                      </a:r>
                      <a:endParaRPr lang="en-IN" sz="1400">
                        <a:latin typeface="Calibri"/>
                        <a:ea typeface="Calibri"/>
                        <a:cs typeface="Times New Roman"/>
                      </a:endParaRPr>
                    </a:p>
                  </a:txBody>
                  <a:tcPr marL="11377" marR="11377" marT="11377" marB="11377"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511265">
                <a:tc>
                  <a:txBody>
                    <a:bodyPr/>
                    <a:lstStyle/>
                    <a:p>
                      <a:pPr>
                        <a:lnSpc>
                          <a:spcPct val="150000"/>
                        </a:lnSpc>
                        <a:spcAft>
                          <a:spcPts val="0"/>
                        </a:spcAft>
                      </a:pPr>
                      <a:r>
                        <a:rPr lang="en-IN" sz="1400">
                          <a:solidFill>
                            <a:srgbClr val="000000"/>
                          </a:solidFill>
                          <a:latin typeface="Times New Roman"/>
                          <a:ea typeface="Calibri"/>
                          <a:cs typeface="Times New Roman"/>
                        </a:rPr>
                        <a:t>Work profile not satisfactory</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.704</a:t>
                      </a:r>
                      <a:endParaRPr lang="en-IN" sz="1400" dirty="0">
                        <a:latin typeface="Calibri"/>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511265">
                <a:tc>
                  <a:txBody>
                    <a:bodyPr/>
                    <a:lstStyle/>
                    <a:p>
                      <a:pPr>
                        <a:lnSpc>
                          <a:spcPct val="150000"/>
                        </a:lnSpc>
                        <a:spcAft>
                          <a:spcPts val="0"/>
                        </a:spcAft>
                      </a:pPr>
                      <a:r>
                        <a:rPr lang="en-IN" sz="1400" dirty="0">
                          <a:solidFill>
                            <a:srgbClr val="000000"/>
                          </a:solidFill>
                          <a:latin typeface="Times New Roman"/>
                          <a:ea typeface="Calibri"/>
                          <a:cs typeface="Times New Roman"/>
                        </a:rPr>
                        <a:t>Extended working hours</a:t>
                      </a:r>
                      <a:endParaRPr lang="en-IN" sz="1400" dirty="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.770</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750300">
                <a:tc>
                  <a:txBody>
                    <a:bodyPr/>
                    <a:lstStyle/>
                    <a:p>
                      <a:pPr>
                        <a:lnSpc>
                          <a:spcPct val="150000"/>
                        </a:lnSpc>
                        <a:spcAft>
                          <a:spcPts val="0"/>
                        </a:spcAft>
                      </a:pPr>
                      <a:r>
                        <a:rPr lang="en-IN" sz="1400" dirty="0">
                          <a:solidFill>
                            <a:srgbClr val="000000"/>
                          </a:solidFill>
                          <a:latin typeface="Times New Roman"/>
                          <a:ea typeface="Calibri"/>
                          <a:cs typeface="Times New Roman"/>
                        </a:rPr>
                        <a:t>Lack of regular appraisals/ promotions/recognition</a:t>
                      </a:r>
                      <a:endParaRPr lang="en-IN" sz="1400" dirty="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.656</a:t>
                      </a:r>
                      <a:endParaRPr lang="en-IN" sz="1400" dirty="0">
                        <a:latin typeface="Calibri"/>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.425</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11265">
                <a:tc>
                  <a:txBody>
                    <a:bodyPr/>
                    <a:lstStyle/>
                    <a:p>
                      <a:pPr>
                        <a:lnSpc>
                          <a:spcPct val="150000"/>
                        </a:lnSpc>
                        <a:spcAft>
                          <a:spcPts val="0"/>
                        </a:spcAft>
                      </a:pPr>
                      <a:r>
                        <a:rPr lang="en-IN" sz="1400" dirty="0">
                          <a:solidFill>
                            <a:srgbClr val="000000"/>
                          </a:solidFill>
                          <a:latin typeface="Times New Roman"/>
                          <a:ea typeface="Calibri"/>
                          <a:cs typeface="Times New Roman"/>
                        </a:rPr>
                        <a:t>International opportunities</a:t>
                      </a:r>
                      <a:endParaRPr lang="en-IN" sz="1400" dirty="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.580</a:t>
                      </a:r>
                      <a:endParaRPr lang="en-IN" sz="1400" dirty="0">
                        <a:latin typeface="Calibri"/>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2233">
                <a:tc>
                  <a:txBody>
                    <a:bodyPr/>
                    <a:lstStyle/>
                    <a:p>
                      <a:pPr>
                        <a:lnSpc>
                          <a:spcPct val="150000"/>
                        </a:lnSpc>
                        <a:spcAft>
                          <a:spcPts val="0"/>
                        </a:spcAft>
                      </a:pPr>
                      <a:r>
                        <a:rPr lang="en-IN" sz="1400">
                          <a:solidFill>
                            <a:srgbClr val="000000"/>
                          </a:solidFill>
                          <a:latin typeface="Times New Roman"/>
                          <a:ea typeface="Calibri"/>
                          <a:cs typeface="Times New Roman"/>
                        </a:rPr>
                        <a:t>Work overload</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.501</a:t>
                      </a:r>
                      <a:endParaRPr lang="en-IN" sz="1400">
                        <a:latin typeface="Calibri"/>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.629</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11265">
                <a:tc>
                  <a:txBody>
                    <a:bodyPr/>
                    <a:lstStyle/>
                    <a:p>
                      <a:pPr>
                        <a:lnSpc>
                          <a:spcPct val="150000"/>
                        </a:lnSpc>
                        <a:spcAft>
                          <a:spcPts val="0"/>
                        </a:spcAft>
                      </a:pPr>
                      <a:r>
                        <a:rPr lang="en-IN" sz="1400">
                          <a:solidFill>
                            <a:srgbClr val="000000"/>
                          </a:solidFill>
                          <a:latin typeface="Times New Roman"/>
                          <a:ea typeface="Calibri"/>
                          <a:cs typeface="Times New Roman"/>
                        </a:rPr>
                        <a:t>Lucrative/better job opportunity</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.834</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750300">
                <a:tc>
                  <a:txBody>
                    <a:bodyPr/>
                    <a:lstStyle/>
                    <a:p>
                      <a:pPr>
                        <a:lnSpc>
                          <a:spcPct val="150000"/>
                        </a:lnSpc>
                        <a:spcAft>
                          <a:spcPts val="0"/>
                        </a:spcAft>
                      </a:pPr>
                      <a:r>
                        <a:rPr lang="en-IN" sz="1400">
                          <a:solidFill>
                            <a:srgbClr val="000000"/>
                          </a:solidFill>
                          <a:latin typeface="Times New Roman"/>
                          <a:ea typeface="Calibri"/>
                          <a:cs typeface="Times New Roman"/>
                        </a:rPr>
                        <a:t>Salary/position enhancement in the other organization</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.784</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11265">
                <a:tc>
                  <a:txBody>
                    <a:bodyPr/>
                    <a:lstStyle/>
                    <a:p>
                      <a:pPr>
                        <a:lnSpc>
                          <a:spcPct val="150000"/>
                        </a:lnSpc>
                        <a:spcAft>
                          <a:spcPts val="0"/>
                        </a:spcAft>
                      </a:pPr>
                      <a:r>
                        <a:rPr lang="en-IN" sz="1400">
                          <a:solidFill>
                            <a:srgbClr val="000000"/>
                          </a:solidFill>
                          <a:latin typeface="Times New Roman"/>
                          <a:ea typeface="Calibri"/>
                          <a:cs typeface="Times New Roman"/>
                        </a:rPr>
                        <a:t>Relationship between peer group </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.637</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511265">
                <a:tc gridSpan="4">
                  <a:txBody>
                    <a:bodyPr/>
                    <a:lstStyle/>
                    <a:p>
                      <a:pPr algn="just">
                        <a:lnSpc>
                          <a:spcPct val="150000"/>
                        </a:lnSpc>
                        <a:spcAft>
                          <a:spcPts val="0"/>
                        </a:spcAft>
                      </a:pPr>
                      <a:r>
                        <a:rPr lang="en-IN" sz="1400">
                          <a:solidFill>
                            <a:srgbClr val="000000"/>
                          </a:solidFill>
                          <a:latin typeface="Times New Roman"/>
                          <a:ea typeface="Calibri"/>
                          <a:cs typeface="Times New Roman"/>
                        </a:rPr>
                        <a:t>Extraction Method: Principal Component Analysis. </a:t>
                      </a:r>
                      <a:endParaRPr lang="en-IN" sz="1400">
                        <a:latin typeface="Calibri"/>
                        <a:ea typeface="Calibri"/>
                        <a:cs typeface="Times New Roman"/>
                      </a:endParaRPr>
                    </a:p>
                    <a:p>
                      <a:pPr algn="just">
                        <a:lnSpc>
                          <a:spcPct val="150000"/>
                        </a:lnSpc>
                        <a:spcAft>
                          <a:spcPts val="0"/>
                        </a:spcAft>
                      </a:pPr>
                      <a:r>
                        <a:rPr lang="en-IN" sz="1400">
                          <a:solidFill>
                            <a:srgbClr val="000000"/>
                          </a:solidFill>
                          <a:latin typeface="Times New Roman"/>
                          <a:ea typeface="Calibri"/>
                          <a:cs typeface="Times New Roman"/>
                        </a:rPr>
                        <a:t>Rotation Method: Varimax with Kaiser Normalization.</a:t>
                      </a:r>
                      <a:endParaRPr lang="en-IN" sz="1400">
                        <a:latin typeface="Calibri"/>
                        <a:ea typeface="Calibri"/>
                        <a:cs typeface="Times New Roman"/>
                      </a:endParaRPr>
                    </a:p>
                  </a:txBody>
                  <a:tcPr marL="11377" marR="11377" marT="11377" marB="11377">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272233">
                <a:tc gridSpan="3">
                  <a:txBody>
                    <a:bodyPr/>
                    <a:lstStyle/>
                    <a:p>
                      <a:pPr marL="342900" lvl="0" indent="-342900" algn="just">
                        <a:lnSpc>
                          <a:spcPct val="150000"/>
                        </a:lnSpc>
                        <a:spcAft>
                          <a:spcPts val="0"/>
                        </a:spcAft>
                        <a:buFont typeface="+mj-lt"/>
                        <a:buAutoNum type="alphaLcPeriod"/>
                      </a:pPr>
                      <a:r>
                        <a:rPr lang="en-US" sz="1400">
                          <a:solidFill>
                            <a:srgbClr val="000000"/>
                          </a:solidFill>
                          <a:latin typeface="Times New Roman"/>
                          <a:ea typeface="Calibri"/>
                          <a:cs typeface="Times New Roman"/>
                        </a:rPr>
                        <a:t>Rotation converged in 5 iterations.</a:t>
                      </a:r>
                      <a:endParaRPr lang="en-IN" sz="1400">
                        <a:latin typeface="Calibri"/>
                        <a:ea typeface="Calibri"/>
                        <a:cs typeface="Times New Roman"/>
                      </a:endParaRPr>
                    </a:p>
                  </a:txBody>
                  <a:tcPr marL="11377" marR="11377" marT="11377" marB="11377">
                    <a:lnL>
                      <a:noFill/>
                    </a:lnL>
                    <a:lnR>
                      <a:noFill/>
                    </a:lnR>
                    <a:lnT>
                      <a:noFill/>
                    </a:lnT>
                    <a:lnB>
                      <a:noFill/>
                    </a:lnB>
                    <a:solidFill>
                      <a:srgbClr val="FFFFFF"/>
                    </a:solidFill>
                  </a:tcPr>
                </a:tc>
                <a:tc hMerge="1">
                  <a:txBody>
                    <a:bodyPr/>
                    <a:lstStyle/>
                    <a:p>
                      <a:endParaRPr lang="en-IN"/>
                    </a:p>
                  </a:txBody>
                  <a:tcPr/>
                </a:tc>
                <a:tc hMerge="1">
                  <a:txBody>
                    <a:bodyPr/>
                    <a:lstStyle/>
                    <a:p>
                      <a:endParaRPr lang="en-IN"/>
                    </a:p>
                  </a:txBody>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lnL>
                      <a:noFill/>
                    </a:lnL>
                    <a:lnR>
                      <a:noFill/>
                    </a:lnR>
                    <a:lnT>
                      <a:noFill/>
                    </a:lnT>
                    <a:lnB>
                      <a:noFill/>
                    </a:lnB>
                    <a:solidFill>
                      <a:srgbClr val="FFFFFF"/>
                    </a:solidFill>
                  </a:tcPr>
                </a:tc>
              </a:tr>
            </a:tbl>
          </a:graphicData>
        </a:graphic>
      </p:graphicFrame>
      <p:sp>
        <p:nvSpPr>
          <p:cNvPr id="4" name="Oval 3"/>
          <p:cNvSpPr/>
          <p:nvPr/>
        </p:nvSpPr>
        <p:spPr>
          <a:xfrm>
            <a:off x="539552" y="1196752"/>
            <a:ext cx="259228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9552" y="2996952"/>
            <a:ext cx="259228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5536" y="2276872"/>
            <a:ext cx="2664296"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4" idx="6"/>
          </p:cNvCxnSpPr>
          <p:nvPr/>
        </p:nvCxnSpPr>
        <p:spPr>
          <a:xfrm>
            <a:off x="3131840" y="1412776"/>
            <a:ext cx="151216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131840" y="2204864"/>
            <a:ext cx="151216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059832" y="2132856"/>
            <a:ext cx="158417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44008" y="1844824"/>
            <a:ext cx="31683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Lack of job satisfaction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ox(i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grpId="1" nodeType="clickEffect">
                                  <p:stCondLst>
                                    <p:cond delay="0"/>
                                  </p:stCondLst>
                                  <p:childTnLst>
                                    <p:animScale>
                                      <p:cBhvr>
                                        <p:cTn id="33"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animBg="1"/>
      <p:bldP spid="1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7" name="Table 6"/>
          <p:cNvGraphicFramePr>
            <a:graphicFrameLocks noGrp="1"/>
          </p:cNvGraphicFramePr>
          <p:nvPr/>
        </p:nvGraphicFramePr>
        <p:xfrm>
          <a:off x="683568" y="214290"/>
          <a:ext cx="7674647" cy="6433729"/>
        </p:xfrm>
        <a:graphic>
          <a:graphicData uri="http://schemas.openxmlformats.org/drawingml/2006/table">
            <a:tbl>
              <a:tblPr/>
              <a:tblGrid>
                <a:gridCol w="3411587"/>
                <a:gridCol w="1420073"/>
                <a:gridCol w="1417228"/>
                <a:gridCol w="1425759"/>
              </a:tblGrid>
              <a:tr h="272233">
                <a:tc gridSpan="4">
                  <a:txBody>
                    <a:bodyPr/>
                    <a:lstStyle/>
                    <a:p>
                      <a:pPr algn="just">
                        <a:lnSpc>
                          <a:spcPct val="150000"/>
                        </a:lnSpc>
                        <a:spcAft>
                          <a:spcPts val="0"/>
                        </a:spcAft>
                      </a:pPr>
                      <a:r>
                        <a:rPr lang="en-IN" sz="1400" b="1" dirty="0">
                          <a:solidFill>
                            <a:srgbClr val="000000"/>
                          </a:solidFill>
                          <a:latin typeface="Times New Roman"/>
                          <a:ea typeface="Calibri"/>
                          <a:cs typeface="Times New Roman"/>
                        </a:rPr>
                        <a:t>Rotated Component </a:t>
                      </a:r>
                      <a:r>
                        <a:rPr lang="en-IN" sz="1400" b="1" dirty="0" err="1">
                          <a:solidFill>
                            <a:srgbClr val="000000"/>
                          </a:solidFill>
                          <a:latin typeface="Times New Roman"/>
                          <a:ea typeface="Calibri"/>
                          <a:cs typeface="Times New Roman"/>
                        </a:rPr>
                        <a:t>Matrix</a:t>
                      </a:r>
                      <a:r>
                        <a:rPr lang="en-IN" sz="1400" b="1" baseline="30000" dirty="0" err="1">
                          <a:solidFill>
                            <a:srgbClr val="000000"/>
                          </a:solidFill>
                          <a:latin typeface="Times New Roman"/>
                          <a:ea typeface="Calibri"/>
                          <a:cs typeface="Times New Roman"/>
                        </a:rPr>
                        <a:t>a</a:t>
                      </a:r>
                      <a:endParaRPr lang="en-IN" sz="1400" dirty="0">
                        <a:latin typeface="Calibri"/>
                        <a:ea typeface="Calibri"/>
                        <a:cs typeface="Times New Roman"/>
                      </a:endParaRPr>
                    </a:p>
                  </a:txBody>
                  <a:tcPr marL="11377" marR="11377" marT="11377" marB="11377"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272233">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gridSpan="3">
                  <a:txBody>
                    <a:bodyPr/>
                    <a:lstStyle/>
                    <a:p>
                      <a:pPr algn="just">
                        <a:lnSpc>
                          <a:spcPct val="150000"/>
                        </a:lnSpc>
                        <a:spcAft>
                          <a:spcPts val="0"/>
                        </a:spcAft>
                      </a:pPr>
                      <a:r>
                        <a:rPr lang="en-IN" sz="1400">
                          <a:solidFill>
                            <a:srgbClr val="000000"/>
                          </a:solidFill>
                          <a:latin typeface="Times New Roman"/>
                          <a:ea typeface="Calibri"/>
                          <a:cs typeface="Times New Roman"/>
                        </a:rPr>
                        <a:t>Component</a:t>
                      </a:r>
                      <a:endParaRPr lang="en-IN" sz="1400">
                        <a:latin typeface="Calibri"/>
                        <a:ea typeface="Calibri"/>
                        <a:cs typeface="Times New Roman"/>
                      </a:endParaRPr>
                    </a:p>
                  </a:txBody>
                  <a:tcPr marL="11377" marR="11377" marT="11377" marB="11377"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r>
              <a:tr h="272233">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1</a:t>
                      </a:r>
                      <a:endParaRPr lang="en-IN" sz="1400">
                        <a:latin typeface="Calibri"/>
                        <a:ea typeface="Calibri"/>
                        <a:cs typeface="Times New Roman"/>
                      </a:endParaRPr>
                    </a:p>
                  </a:txBody>
                  <a:tcPr marL="11377" marR="11377" marT="11377" marB="11377"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2</a:t>
                      </a:r>
                      <a:endParaRPr lang="en-IN" sz="1400">
                        <a:latin typeface="Calibri"/>
                        <a:ea typeface="Calibri"/>
                        <a:cs typeface="Times New Roman"/>
                      </a:endParaRPr>
                    </a:p>
                  </a:txBody>
                  <a:tcPr marL="11377" marR="11377" marT="11377" marB="1137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3</a:t>
                      </a:r>
                      <a:endParaRPr lang="en-IN" sz="1400">
                        <a:latin typeface="Calibri"/>
                        <a:ea typeface="Calibri"/>
                        <a:cs typeface="Times New Roman"/>
                      </a:endParaRPr>
                    </a:p>
                  </a:txBody>
                  <a:tcPr marL="11377" marR="11377" marT="11377" marB="11377"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511265">
                <a:tc>
                  <a:txBody>
                    <a:bodyPr/>
                    <a:lstStyle/>
                    <a:p>
                      <a:pPr>
                        <a:lnSpc>
                          <a:spcPct val="150000"/>
                        </a:lnSpc>
                        <a:spcAft>
                          <a:spcPts val="0"/>
                        </a:spcAft>
                      </a:pPr>
                      <a:r>
                        <a:rPr lang="en-IN" sz="1400">
                          <a:solidFill>
                            <a:srgbClr val="000000"/>
                          </a:solidFill>
                          <a:latin typeface="Times New Roman"/>
                          <a:ea typeface="Calibri"/>
                          <a:cs typeface="Times New Roman"/>
                        </a:rPr>
                        <a:t>Work profile not satisfactory</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.704</a:t>
                      </a:r>
                      <a:endParaRPr lang="en-IN" sz="1400" dirty="0">
                        <a:latin typeface="Calibri"/>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511265">
                <a:tc>
                  <a:txBody>
                    <a:bodyPr/>
                    <a:lstStyle/>
                    <a:p>
                      <a:pPr>
                        <a:lnSpc>
                          <a:spcPct val="150000"/>
                        </a:lnSpc>
                        <a:spcAft>
                          <a:spcPts val="0"/>
                        </a:spcAft>
                      </a:pPr>
                      <a:r>
                        <a:rPr lang="en-IN" sz="1400" dirty="0">
                          <a:solidFill>
                            <a:srgbClr val="000000"/>
                          </a:solidFill>
                          <a:latin typeface="Times New Roman"/>
                          <a:ea typeface="Calibri"/>
                          <a:cs typeface="Times New Roman"/>
                        </a:rPr>
                        <a:t>Extended working hours</a:t>
                      </a:r>
                      <a:endParaRPr lang="en-IN" sz="1400" dirty="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.770</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750300">
                <a:tc>
                  <a:txBody>
                    <a:bodyPr/>
                    <a:lstStyle/>
                    <a:p>
                      <a:pPr>
                        <a:lnSpc>
                          <a:spcPct val="150000"/>
                        </a:lnSpc>
                        <a:spcAft>
                          <a:spcPts val="0"/>
                        </a:spcAft>
                      </a:pPr>
                      <a:r>
                        <a:rPr lang="en-IN" sz="1400" dirty="0">
                          <a:solidFill>
                            <a:srgbClr val="000000"/>
                          </a:solidFill>
                          <a:latin typeface="Times New Roman"/>
                          <a:ea typeface="Calibri"/>
                          <a:cs typeface="Times New Roman"/>
                        </a:rPr>
                        <a:t>Lack of regular appraisals/ promotions/recognition</a:t>
                      </a:r>
                      <a:endParaRPr lang="en-IN" sz="1400" dirty="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.656</a:t>
                      </a:r>
                      <a:endParaRPr lang="en-IN" sz="1400" dirty="0">
                        <a:latin typeface="Calibri"/>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.425</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11265">
                <a:tc>
                  <a:txBody>
                    <a:bodyPr/>
                    <a:lstStyle/>
                    <a:p>
                      <a:pPr>
                        <a:lnSpc>
                          <a:spcPct val="150000"/>
                        </a:lnSpc>
                        <a:spcAft>
                          <a:spcPts val="0"/>
                        </a:spcAft>
                      </a:pPr>
                      <a:r>
                        <a:rPr lang="en-IN" sz="1400" dirty="0">
                          <a:solidFill>
                            <a:srgbClr val="000000"/>
                          </a:solidFill>
                          <a:latin typeface="Times New Roman"/>
                          <a:ea typeface="Calibri"/>
                          <a:cs typeface="Times New Roman"/>
                        </a:rPr>
                        <a:t>International opportunities</a:t>
                      </a:r>
                      <a:endParaRPr lang="en-IN" sz="1400" dirty="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.580</a:t>
                      </a:r>
                      <a:endParaRPr lang="en-IN" sz="1400" dirty="0">
                        <a:latin typeface="Calibri"/>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2233">
                <a:tc>
                  <a:txBody>
                    <a:bodyPr/>
                    <a:lstStyle/>
                    <a:p>
                      <a:pPr>
                        <a:lnSpc>
                          <a:spcPct val="150000"/>
                        </a:lnSpc>
                        <a:spcAft>
                          <a:spcPts val="0"/>
                        </a:spcAft>
                      </a:pPr>
                      <a:r>
                        <a:rPr lang="en-IN" sz="1400" dirty="0">
                          <a:solidFill>
                            <a:srgbClr val="000000"/>
                          </a:solidFill>
                          <a:latin typeface="Times New Roman"/>
                          <a:ea typeface="Calibri"/>
                          <a:cs typeface="Times New Roman"/>
                        </a:rPr>
                        <a:t>Work overload</a:t>
                      </a:r>
                      <a:endParaRPr lang="en-IN" sz="1400" dirty="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.501</a:t>
                      </a:r>
                      <a:endParaRPr lang="en-IN" sz="1400">
                        <a:latin typeface="Calibri"/>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.629</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11265">
                <a:tc>
                  <a:txBody>
                    <a:bodyPr/>
                    <a:lstStyle/>
                    <a:p>
                      <a:pPr>
                        <a:lnSpc>
                          <a:spcPct val="150000"/>
                        </a:lnSpc>
                        <a:spcAft>
                          <a:spcPts val="0"/>
                        </a:spcAft>
                      </a:pPr>
                      <a:r>
                        <a:rPr lang="en-IN" sz="1400">
                          <a:solidFill>
                            <a:srgbClr val="000000"/>
                          </a:solidFill>
                          <a:latin typeface="Times New Roman"/>
                          <a:ea typeface="Calibri"/>
                          <a:cs typeface="Times New Roman"/>
                        </a:rPr>
                        <a:t>Lucrative/better job opportunity</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.834</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750300">
                <a:tc>
                  <a:txBody>
                    <a:bodyPr/>
                    <a:lstStyle/>
                    <a:p>
                      <a:pPr>
                        <a:lnSpc>
                          <a:spcPct val="150000"/>
                        </a:lnSpc>
                        <a:spcAft>
                          <a:spcPts val="0"/>
                        </a:spcAft>
                      </a:pPr>
                      <a:r>
                        <a:rPr lang="en-IN" sz="1400">
                          <a:solidFill>
                            <a:srgbClr val="000000"/>
                          </a:solidFill>
                          <a:latin typeface="Times New Roman"/>
                          <a:ea typeface="Calibri"/>
                          <a:cs typeface="Times New Roman"/>
                        </a:rPr>
                        <a:t>Salary/position enhancement in the other organization</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.784</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11265">
                <a:tc>
                  <a:txBody>
                    <a:bodyPr/>
                    <a:lstStyle/>
                    <a:p>
                      <a:pPr>
                        <a:lnSpc>
                          <a:spcPct val="150000"/>
                        </a:lnSpc>
                        <a:spcAft>
                          <a:spcPts val="0"/>
                        </a:spcAft>
                      </a:pPr>
                      <a:r>
                        <a:rPr lang="en-IN" sz="1400">
                          <a:solidFill>
                            <a:srgbClr val="000000"/>
                          </a:solidFill>
                          <a:latin typeface="Times New Roman"/>
                          <a:ea typeface="Calibri"/>
                          <a:cs typeface="Times New Roman"/>
                        </a:rPr>
                        <a:t>Relationship between peer group </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.637</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511265">
                <a:tc gridSpan="4">
                  <a:txBody>
                    <a:bodyPr/>
                    <a:lstStyle/>
                    <a:p>
                      <a:pPr algn="just">
                        <a:lnSpc>
                          <a:spcPct val="150000"/>
                        </a:lnSpc>
                        <a:spcAft>
                          <a:spcPts val="0"/>
                        </a:spcAft>
                      </a:pPr>
                      <a:r>
                        <a:rPr lang="en-IN" sz="1400">
                          <a:solidFill>
                            <a:srgbClr val="000000"/>
                          </a:solidFill>
                          <a:latin typeface="Times New Roman"/>
                          <a:ea typeface="Calibri"/>
                          <a:cs typeface="Times New Roman"/>
                        </a:rPr>
                        <a:t>Extraction Method: Principal Component Analysis. </a:t>
                      </a:r>
                      <a:endParaRPr lang="en-IN" sz="1400">
                        <a:latin typeface="Calibri"/>
                        <a:ea typeface="Calibri"/>
                        <a:cs typeface="Times New Roman"/>
                      </a:endParaRPr>
                    </a:p>
                    <a:p>
                      <a:pPr algn="just">
                        <a:lnSpc>
                          <a:spcPct val="150000"/>
                        </a:lnSpc>
                        <a:spcAft>
                          <a:spcPts val="0"/>
                        </a:spcAft>
                      </a:pPr>
                      <a:r>
                        <a:rPr lang="en-IN" sz="1400">
                          <a:solidFill>
                            <a:srgbClr val="000000"/>
                          </a:solidFill>
                          <a:latin typeface="Times New Roman"/>
                          <a:ea typeface="Calibri"/>
                          <a:cs typeface="Times New Roman"/>
                        </a:rPr>
                        <a:t>Rotation Method: Varimax with Kaiser Normalization.</a:t>
                      </a:r>
                      <a:endParaRPr lang="en-IN" sz="1400">
                        <a:latin typeface="Calibri"/>
                        <a:ea typeface="Calibri"/>
                        <a:cs typeface="Times New Roman"/>
                      </a:endParaRPr>
                    </a:p>
                  </a:txBody>
                  <a:tcPr marL="11377" marR="11377" marT="11377" marB="11377">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272233">
                <a:tc gridSpan="3">
                  <a:txBody>
                    <a:bodyPr/>
                    <a:lstStyle/>
                    <a:p>
                      <a:pPr marL="342900" lvl="0" indent="-342900" algn="just">
                        <a:lnSpc>
                          <a:spcPct val="150000"/>
                        </a:lnSpc>
                        <a:spcAft>
                          <a:spcPts val="0"/>
                        </a:spcAft>
                        <a:buFont typeface="+mj-lt"/>
                        <a:buAutoNum type="alphaLcPeriod"/>
                      </a:pPr>
                      <a:r>
                        <a:rPr lang="en-US" sz="1400">
                          <a:solidFill>
                            <a:srgbClr val="000000"/>
                          </a:solidFill>
                          <a:latin typeface="Times New Roman"/>
                          <a:ea typeface="Calibri"/>
                          <a:cs typeface="Times New Roman"/>
                        </a:rPr>
                        <a:t>Rotation converged in 5 iterations.</a:t>
                      </a:r>
                      <a:endParaRPr lang="en-IN" sz="1400">
                        <a:latin typeface="Calibri"/>
                        <a:ea typeface="Calibri"/>
                        <a:cs typeface="Times New Roman"/>
                      </a:endParaRPr>
                    </a:p>
                  </a:txBody>
                  <a:tcPr marL="11377" marR="11377" marT="11377" marB="11377">
                    <a:lnL>
                      <a:noFill/>
                    </a:lnL>
                    <a:lnR>
                      <a:noFill/>
                    </a:lnR>
                    <a:lnT>
                      <a:noFill/>
                    </a:lnT>
                    <a:lnB>
                      <a:noFill/>
                    </a:lnB>
                    <a:solidFill>
                      <a:srgbClr val="FFFFFF"/>
                    </a:solidFill>
                  </a:tcPr>
                </a:tc>
                <a:tc hMerge="1">
                  <a:txBody>
                    <a:bodyPr/>
                    <a:lstStyle/>
                    <a:p>
                      <a:endParaRPr lang="en-IN"/>
                    </a:p>
                  </a:txBody>
                  <a:tcPr/>
                </a:tc>
                <a:tc hMerge="1">
                  <a:txBody>
                    <a:bodyPr/>
                    <a:lstStyle/>
                    <a:p>
                      <a:endParaRPr lang="en-IN"/>
                    </a:p>
                  </a:txBody>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lnL>
                      <a:noFill/>
                    </a:lnL>
                    <a:lnR>
                      <a:noFill/>
                    </a:lnR>
                    <a:lnT>
                      <a:noFill/>
                    </a:lnT>
                    <a:lnB>
                      <a:noFill/>
                    </a:lnB>
                    <a:solidFill>
                      <a:srgbClr val="FFFFFF"/>
                    </a:solidFill>
                  </a:tcPr>
                </a:tc>
              </a:tr>
            </a:tbl>
          </a:graphicData>
        </a:graphic>
      </p:graphicFrame>
      <p:sp>
        <p:nvSpPr>
          <p:cNvPr id="4" name="Oval 3"/>
          <p:cNvSpPr/>
          <p:nvPr/>
        </p:nvSpPr>
        <p:spPr>
          <a:xfrm rot="21403756">
            <a:off x="395536" y="4293096"/>
            <a:ext cx="3240360"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9552" y="3861048"/>
            <a:ext cx="259228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4" idx="6"/>
          </p:cNvCxnSpPr>
          <p:nvPr/>
        </p:nvCxnSpPr>
        <p:spPr>
          <a:xfrm>
            <a:off x="3633257" y="4632706"/>
            <a:ext cx="866735" cy="524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6"/>
          </p:cNvCxnSpPr>
          <p:nvPr/>
        </p:nvCxnSpPr>
        <p:spPr>
          <a:xfrm>
            <a:off x="3131840" y="4077072"/>
            <a:ext cx="165618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83968" y="5157192"/>
            <a:ext cx="25922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Growth opportunities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graphicFrame>
        <p:nvGraphicFramePr>
          <p:cNvPr id="7" name="Table 6"/>
          <p:cNvGraphicFramePr>
            <a:graphicFrameLocks noGrp="1"/>
          </p:cNvGraphicFramePr>
          <p:nvPr/>
        </p:nvGraphicFramePr>
        <p:xfrm>
          <a:off x="683568" y="214290"/>
          <a:ext cx="7674647" cy="6433729"/>
        </p:xfrm>
        <a:graphic>
          <a:graphicData uri="http://schemas.openxmlformats.org/drawingml/2006/table">
            <a:tbl>
              <a:tblPr/>
              <a:tblGrid>
                <a:gridCol w="3411587"/>
                <a:gridCol w="1420073"/>
                <a:gridCol w="1417228"/>
                <a:gridCol w="1425759"/>
              </a:tblGrid>
              <a:tr h="272233">
                <a:tc gridSpan="4">
                  <a:txBody>
                    <a:bodyPr/>
                    <a:lstStyle/>
                    <a:p>
                      <a:pPr algn="just">
                        <a:lnSpc>
                          <a:spcPct val="150000"/>
                        </a:lnSpc>
                        <a:spcAft>
                          <a:spcPts val="0"/>
                        </a:spcAft>
                      </a:pPr>
                      <a:r>
                        <a:rPr lang="en-IN" sz="1400" b="1" dirty="0">
                          <a:solidFill>
                            <a:srgbClr val="000000"/>
                          </a:solidFill>
                          <a:latin typeface="Times New Roman"/>
                          <a:ea typeface="Calibri"/>
                          <a:cs typeface="Times New Roman"/>
                        </a:rPr>
                        <a:t>Rotated Component </a:t>
                      </a:r>
                      <a:r>
                        <a:rPr lang="en-IN" sz="1400" b="1" dirty="0" err="1">
                          <a:solidFill>
                            <a:srgbClr val="000000"/>
                          </a:solidFill>
                          <a:latin typeface="Times New Roman"/>
                          <a:ea typeface="Calibri"/>
                          <a:cs typeface="Times New Roman"/>
                        </a:rPr>
                        <a:t>Matrix</a:t>
                      </a:r>
                      <a:r>
                        <a:rPr lang="en-IN" sz="1400" b="1" baseline="30000" dirty="0" err="1">
                          <a:solidFill>
                            <a:srgbClr val="000000"/>
                          </a:solidFill>
                          <a:latin typeface="Times New Roman"/>
                          <a:ea typeface="Calibri"/>
                          <a:cs typeface="Times New Roman"/>
                        </a:rPr>
                        <a:t>a</a:t>
                      </a:r>
                      <a:endParaRPr lang="en-IN" sz="1400" dirty="0">
                        <a:latin typeface="Calibri"/>
                        <a:ea typeface="Calibri"/>
                        <a:cs typeface="Times New Roman"/>
                      </a:endParaRPr>
                    </a:p>
                  </a:txBody>
                  <a:tcPr marL="11377" marR="11377" marT="11377" marB="11377"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272233">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gridSpan="3">
                  <a:txBody>
                    <a:bodyPr/>
                    <a:lstStyle/>
                    <a:p>
                      <a:pPr algn="just">
                        <a:lnSpc>
                          <a:spcPct val="150000"/>
                        </a:lnSpc>
                        <a:spcAft>
                          <a:spcPts val="0"/>
                        </a:spcAft>
                      </a:pPr>
                      <a:r>
                        <a:rPr lang="en-IN" sz="1400">
                          <a:solidFill>
                            <a:srgbClr val="000000"/>
                          </a:solidFill>
                          <a:latin typeface="Times New Roman"/>
                          <a:ea typeface="Calibri"/>
                          <a:cs typeface="Times New Roman"/>
                        </a:rPr>
                        <a:t>Component</a:t>
                      </a:r>
                      <a:endParaRPr lang="en-IN" sz="1400">
                        <a:latin typeface="Calibri"/>
                        <a:ea typeface="Calibri"/>
                        <a:cs typeface="Times New Roman"/>
                      </a:endParaRPr>
                    </a:p>
                  </a:txBody>
                  <a:tcPr marL="11377" marR="11377" marT="11377" marB="11377"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r>
              <a:tr h="272233">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1</a:t>
                      </a:r>
                      <a:endParaRPr lang="en-IN" sz="1400">
                        <a:latin typeface="Calibri"/>
                        <a:ea typeface="Calibri"/>
                        <a:cs typeface="Times New Roman"/>
                      </a:endParaRPr>
                    </a:p>
                  </a:txBody>
                  <a:tcPr marL="11377" marR="11377" marT="11377" marB="11377"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2</a:t>
                      </a:r>
                      <a:endParaRPr lang="en-IN" sz="1400">
                        <a:latin typeface="Calibri"/>
                        <a:ea typeface="Calibri"/>
                        <a:cs typeface="Times New Roman"/>
                      </a:endParaRPr>
                    </a:p>
                  </a:txBody>
                  <a:tcPr marL="11377" marR="11377" marT="11377" marB="1137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3</a:t>
                      </a:r>
                      <a:endParaRPr lang="en-IN" sz="1400">
                        <a:latin typeface="Calibri"/>
                        <a:ea typeface="Calibri"/>
                        <a:cs typeface="Times New Roman"/>
                      </a:endParaRPr>
                    </a:p>
                  </a:txBody>
                  <a:tcPr marL="11377" marR="11377" marT="11377" marB="11377"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511265">
                <a:tc>
                  <a:txBody>
                    <a:bodyPr/>
                    <a:lstStyle/>
                    <a:p>
                      <a:pPr>
                        <a:lnSpc>
                          <a:spcPct val="150000"/>
                        </a:lnSpc>
                        <a:spcAft>
                          <a:spcPts val="0"/>
                        </a:spcAft>
                      </a:pPr>
                      <a:r>
                        <a:rPr lang="en-IN" sz="1400">
                          <a:solidFill>
                            <a:srgbClr val="000000"/>
                          </a:solidFill>
                          <a:latin typeface="Times New Roman"/>
                          <a:ea typeface="Calibri"/>
                          <a:cs typeface="Times New Roman"/>
                        </a:rPr>
                        <a:t>Work profile not satisfactory</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.704</a:t>
                      </a:r>
                      <a:endParaRPr lang="en-IN" sz="1400" dirty="0">
                        <a:latin typeface="Calibri"/>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511265">
                <a:tc>
                  <a:txBody>
                    <a:bodyPr/>
                    <a:lstStyle/>
                    <a:p>
                      <a:pPr>
                        <a:lnSpc>
                          <a:spcPct val="150000"/>
                        </a:lnSpc>
                        <a:spcAft>
                          <a:spcPts val="0"/>
                        </a:spcAft>
                      </a:pPr>
                      <a:r>
                        <a:rPr lang="en-IN" sz="1400" dirty="0">
                          <a:solidFill>
                            <a:srgbClr val="000000"/>
                          </a:solidFill>
                          <a:latin typeface="Times New Roman"/>
                          <a:ea typeface="Calibri"/>
                          <a:cs typeface="Times New Roman"/>
                        </a:rPr>
                        <a:t>Extended working hours</a:t>
                      </a:r>
                      <a:endParaRPr lang="en-IN" sz="1400" dirty="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.770</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750300">
                <a:tc>
                  <a:txBody>
                    <a:bodyPr/>
                    <a:lstStyle/>
                    <a:p>
                      <a:pPr>
                        <a:lnSpc>
                          <a:spcPct val="150000"/>
                        </a:lnSpc>
                        <a:spcAft>
                          <a:spcPts val="0"/>
                        </a:spcAft>
                      </a:pPr>
                      <a:r>
                        <a:rPr lang="en-IN" sz="1400" dirty="0">
                          <a:solidFill>
                            <a:srgbClr val="000000"/>
                          </a:solidFill>
                          <a:latin typeface="Times New Roman"/>
                          <a:ea typeface="Calibri"/>
                          <a:cs typeface="Times New Roman"/>
                        </a:rPr>
                        <a:t>Lack of regular appraisals/ promotions/recognition</a:t>
                      </a:r>
                      <a:endParaRPr lang="en-IN" sz="1400" dirty="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.656</a:t>
                      </a:r>
                      <a:endParaRPr lang="en-IN" sz="1400" dirty="0">
                        <a:latin typeface="Calibri"/>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.425</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11265">
                <a:tc>
                  <a:txBody>
                    <a:bodyPr/>
                    <a:lstStyle/>
                    <a:p>
                      <a:pPr>
                        <a:lnSpc>
                          <a:spcPct val="150000"/>
                        </a:lnSpc>
                        <a:spcAft>
                          <a:spcPts val="0"/>
                        </a:spcAft>
                      </a:pPr>
                      <a:r>
                        <a:rPr lang="en-IN" sz="1400" dirty="0">
                          <a:solidFill>
                            <a:srgbClr val="000000"/>
                          </a:solidFill>
                          <a:latin typeface="Times New Roman"/>
                          <a:ea typeface="Calibri"/>
                          <a:cs typeface="Times New Roman"/>
                        </a:rPr>
                        <a:t>International opportunities</a:t>
                      </a:r>
                      <a:endParaRPr lang="en-IN" sz="1400" dirty="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.580</a:t>
                      </a:r>
                      <a:endParaRPr lang="en-IN" sz="1400" dirty="0">
                        <a:latin typeface="Calibri"/>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2233">
                <a:tc>
                  <a:txBody>
                    <a:bodyPr/>
                    <a:lstStyle/>
                    <a:p>
                      <a:pPr>
                        <a:lnSpc>
                          <a:spcPct val="150000"/>
                        </a:lnSpc>
                        <a:spcAft>
                          <a:spcPts val="0"/>
                        </a:spcAft>
                      </a:pPr>
                      <a:r>
                        <a:rPr lang="en-IN" sz="1400">
                          <a:solidFill>
                            <a:srgbClr val="000000"/>
                          </a:solidFill>
                          <a:latin typeface="Times New Roman"/>
                          <a:ea typeface="Calibri"/>
                          <a:cs typeface="Times New Roman"/>
                        </a:rPr>
                        <a:t>Work overload</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.501</a:t>
                      </a:r>
                      <a:endParaRPr lang="en-IN" sz="1400">
                        <a:latin typeface="Calibri"/>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.629</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11265">
                <a:tc>
                  <a:txBody>
                    <a:bodyPr/>
                    <a:lstStyle/>
                    <a:p>
                      <a:pPr>
                        <a:lnSpc>
                          <a:spcPct val="150000"/>
                        </a:lnSpc>
                        <a:spcAft>
                          <a:spcPts val="0"/>
                        </a:spcAft>
                      </a:pPr>
                      <a:r>
                        <a:rPr lang="en-IN" sz="1400" dirty="0">
                          <a:solidFill>
                            <a:srgbClr val="000000"/>
                          </a:solidFill>
                          <a:latin typeface="Times New Roman"/>
                          <a:ea typeface="Calibri"/>
                          <a:cs typeface="Times New Roman"/>
                        </a:rPr>
                        <a:t>Lucrative/better job opportunity</a:t>
                      </a:r>
                      <a:endParaRPr lang="en-IN" sz="1400" dirty="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.834</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750300">
                <a:tc>
                  <a:txBody>
                    <a:bodyPr/>
                    <a:lstStyle/>
                    <a:p>
                      <a:pPr>
                        <a:lnSpc>
                          <a:spcPct val="150000"/>
                        </a:lnSpc>
                        <a:spcAft>
                          <a:spcPts val="0"/>
                        </a:spcAft>
                      </a:pPr>
                      <a:r>
                        <a:rPr lang="en-IN" sz="1400">
                          <a:solidFill>
                            <a:srgbClr val="000000"/>
                          </a:solidFill>
                          <a:latin typeface="Times New Roman"/>
                          <a:ea typeface="Calibri"/>
                          <a:cs typeface="Times New Roman"/>
                        </a:rPr>
                        <a:t>Salary/position enhancement in the other organization</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.784</a:t>
                      </a:r>
                      <a:endParaRPr lang="en-IN" sz="1400" dirty="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11265">
                <a:tc>
                  <a:txBody>
                    <a:bodyPr/>
                    <a:lstStyle/>
                    <a:p>
                      <a:pPr>
                        <a:lnSpc>
                          <a:spcPct val="150000"/>
                        </a:lnSpc>
                        <a:spcAft>
                          <a:spcPts val="0"/>
                        </a:spcAft>
                      </a:pPr>
                      <a:r>
                        <a:rPr lang="en-IN" sz="1400">
                          <a:solidFill>
                            <a:srgbClr val="000000"/>
                          </a:solidFill>
                          <a:latin typeface="Times New Roman"/>
                          <a:ea typeface="Calibri"/>
                          <a:cs typeface="Times New Roman"/>
                        </a:rPr>
                        <a:t>Relationship between peer group </a:t>
                      </a:r>
                      <a:endParaRPr lang="en-IN" sz="1400">
                        <a:latin typeface="Calibri"/>
                        <a:ea typeface="Calibri"/>
                        <a:cs typeface="Times New Roman"/>
                      </a:endParaRPr>
                    </a:p>
                  </a:txBody>
                  <a:tcPr marL="11377" marR="11377" marT="11377" marB="1137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.637</a:t>
                      </a:r>
                      <a:endParaRPr lang="en-IN" sz="1400">
                        <a:latin typeface="Calibri"/>
                        <a:ea typeface="Calibri"/>
                        <a:cs typeface="Times New Roman"/>
                      </a:endParaRPr>
                    </a:p>
                  </a:txBody>
                  <a:tcPr marL="11377" marR="11377" marT="11377" marB="1137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511265">
                <a:tc gridSpan="4">
                  <a:txBody>
                    <a:bodyPr/>
                    <a:lstStyle/>
                    <a:p>
                      <a:pPr algn="just">
                        <a:lnSpc>
                          <a:spcPct val="150000"/>
                        </a:lnSpc>
                        <a:spcAft>
                          <a:spcPts val="0"/>
                        </a:spcAft>
                      </a:pPr>
                      <a:r>
                        <a:rPr lang="en-IN" sz="1400">
                          <a:solidFill>
                            <a:srgbClr val="000000"/>
                          </a:solidFill>
                          <a:latin typeface="Times New Roman"/>
                          <a:ea typeface="Calibri"/>
                          <a:cs typeface="Times New Roman"/>
                        </a:rPr>
                        <a:t>Extraction Method: Principal Component Analysis. </a:t>
                      </a:r>
                      <a:endParaRPr lang="en-IN" sz="1400">
                        <a:latin typeface="Calibri"/>
                        <a:ea typeface="Calibri"/>
                        <a:cs typeface="Times New Roman"/>
                      </a:endParaRPr>
                    </a:p>
                    <a:p>
                      <a:pPr algn="just">
                        <a:lnSpc>
                          <a:spcPct val="150000"/>
                        </a:lnSpc>
                        <a:spcAft>
                          <a:spcPts val="0"/>
                        </a:spcAft>
                      </a:pPr>
                      <a:r>
                        <a:rPr lang="en-IN" sz="1400">
                          <a:solidFill>
                            <a:srgbClr val="000000"/>
                          </a:solidFill>
                          <a:latin typeface="Times New Roman"/>
                          <a:ea typeface="Calibri"/>
                          <a:cs typeface="Times New Roman"/>
                        </a:rPr>
                        <a:t>Rotation Method: Varimax with Kaiser Normalization.</a:t>
                      </a:r>
                      <a:endParaRPr lang="en-IN" sz="1400">
                        <a:latin typeface="Calibri"/>
                        <a:ea typeface="Calibri"/>
                        <a:cs typeface="Times New Roman"/>
                      </a:endParaRPr>
                    </a:p>
                  </a:txBody>
                  <a:tcPr marL="11377" marR="11377" marT="11377" marB="11377">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272233">
                <a:tc gridSpan="3">
                  <a:txBody>
                    <a:bodyPr/>
                    <a:lstStyle/>
                    <a:p>
                      <a:pPr marL="342900" lvl="0" indent="-342900" algn="just">
                        <a:lnSpc>
                          <a:spcPct val="150000"/>
                        </a:lnSpc>
                        <a:spcAft>
                          <a:spcPts val="0"/>
                        </a:spcAft>
                        <a:buFont typeface="+mj-lt"/>
                        <a:buAutoNum type="alphaLcPeriod"/>
                      </a:pPr>
                      <a:r>
                        <a:rPr lang="en-US" sz="1400">
                          <a:solidFill>
                            <a:srgbClr val="000000"/>
                          </a:solidFill>
                          <a:latin typeface="Times New Roman"/>
                          <a:ea typeface="Calibri"/>
                          <a:cs typeface="Times New Roman"/>
                        </a:rPr>
                        <a:t>Rotation converged in 5 iterations.</a:t>
                      </a:r>
                      <a:endParaRPr lang="en-IN" sz="1400">
                        <a:latin typeface="Calibri"/>
                        <a:ea typeface="Calibri"/>
                        <a:cs typeface="Times New Roman"/>
                      </a:endParaRPr>
                    </a:p>
                  </a:txBody>
                  <a:tcPr marL="11377" marR="11377" marT="11377" marB="11377">
                    <a:lnL>
                      <a:noFill/>
                    </a:lnL>
                    <a:lnR>
                      <a:noFill/>
                    </a:lnR>
                    <a:lnT>
                      <a:noFill/>
                    </a:lnT>
                    <a:lnB>
                      <a:noFill/>
                    </a:lnB>
                    <a:solidFill>
                      <a:srgbClr val="FFFFFF"/>
                    </a:solidFill>
                  </a:tcPr>
                </a:tc>
                <a:tc hMerge="1">
                  <a:txBody>
                    <a:bodyPr/>
                    <a:lstStyle/>
                    <a:p>
                      <a:endParaRPr lang="en-IN"/>
                    </a:p>
                  </a:txBody>
                  <a:tcPr/>
                </a:tc>
                <a:tc hMerge="1">
                  <a:txBody>
                    <a:bodyPr/>
                    <a:lstStyle/>
                    <a:p>
                      <a:endParaRPr lang="en-IN"/>
                    </a:p>
                  </a:txBody>
                  <a:tcPr/>
                </a:tc>
                <a:tc>
                  <a:txBody>
                    <a:bodyPr/>
                    <a:lstStyle/>
                    <a:p>
                      <a:pPr algn="just">
                        <a:lnSpc>
                          <a:spcPct val="150000"/>
                        </a:lnSpc>
                        <a:spcAft>
                          <a:spcPts val="0"/>
                        </a:spcAft>
                      </a:pPr>
                      <a:endParaRPr lang="en-IN" sz="1400" dirty="0">
                        <a:latin typeface="Times New Roman"/>
                        <a:ea typeface="Calibri"/>
                        <a:cs typeface="Times New Roman"/>
                      </a:endParaRPr>
                    </a:p>
                  </a:txBody>
                  <a:tcPr marL="11377" marR="11377" marT="11377" marB="11377">
                    <a:lnL>
                      <a:noFill/>
                    </a:lnL>
                    <a:lnR>
                      <a:noFill/>
                    </a:lnR>
                    <a:lnT>
                      <a:noFill/>
                    </a:lnT>
                    <a:lnB>
                      <a:noFill/>
                    </a:lnB>
                    <a:solidFill>
                      <a:srgbClr val="FFFFFF"/>
                    </a:solidFill>
                  </a:tcPr>
                </a:tc>
              </a:tr>
            </a:tbl>
          </a:graphicData>
        </a:graphic>
      </p:graphicFrame>
      <p:sp>
        <p:nvSpPr>
          <p:cNvPr id="4" name="Oval 3"/>
          <p:cNvSpPr/>
          <p:nvPr/>
        </p:nvSpPr>
        <p:spPr>
          <a:xfrm>
            <a:off x="395536" y="1700808"/>
            <a:ext cx="259228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9552" y="5085184"/>
            <a:ext cx="259228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5536" y="3501008"/>
            <a:ext cx="194421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4" idx="6"/>
          </p:cNvCxnSpPr>
          <p:nvPr/>
        </p:nvCxnSpPr>
        <p:spPr>
          <a:xfrm>
            <a:off x="2987824" y="1916832"/>
            <a:ext cx="2016224"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267744" y="3212976"/>
            <a:ext cx="273630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131840" y="3284984"/>
            <a:ext cx="1872208"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004048" y="2996952"/>
            <a:ext cx="25922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Working environment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395536" y="404665"/>
          <a:ext cx="8208912" cy="5576840"/>
        </p:xfrm>
        <a:graphic>
          <a:graphicData uri="http://schemas.openxmlformats.org/drawingml/2006/table">
            <a:tbl>
              <a:tblPr>
                <a:tableStyleId>{35758FB7-9AC5-4552-8A53-C91805E547FA}</a:tableStyleId>
              </a:tblPr>
              <a:tblGrid>
                <a:gridCol w="613013"/>
                <a:gridCol w="3192937"/>
                <a:gridCol w="1119397"/>
                <a:gridCol w="1866826"/>
                <a:gridCol w="1416739"/>
              </a:tblGrid>
              <a:tr h="1175927">
                <a:tc>
                  <a:txBody>
                    <a:bodyPr/>
                    <a:lstStyle/>
                    <a:p>
                      <a:pPr marL="0" marR="0" algn="just">
                        <a:lnSpc>
                          <a:spcPct val="150000"/>
                        </a:lnSpc>
                        <a:spcBef>
                          <a:spcPts val="0"/>
                        </a:spcBef>
                        <a:spcAft>
                          <a:spcPts val="0"/>
                        </a:spcAft>
                      </a:pPr>
                      <a:r>
                        <a:rPr lang="en-IN" sz="1400" b="1" dirty="0" err="1"/>
                        <a:t>Sl</a:t>
                      </a:r>
                      <a:r>
                        <a:rPr lang="en-IN" sz="1400" b="1" dirty="0"/>
                        <a:t> No.</a:t>
                      </a:r>
                      <a:endParaRPr lang="en-US" sz="1400" b="1" dirty="0">
                        <a:latin typeface="Calibri"/>
                        <a:ea typeface="Calibri"/>
                        <a:cs typeface="Times New Roman"/>
                      </a:endParaRPr>
                    </a:p>
                  </a:txBody>
                  <a:tcPr marL="68580" marR="68580" marT="0" marB="0" anchor="ctr"/>
                </a:tc>
                <a:tc>
                  <a:txBody>
                    <a:bodyPr/>
                    <a:lstStyle/>
                    <a:p>
                      <a:pPr marL="0" marR="0" algn="just">
                        <a:lnSpc>
                          <a:spcPct val="150000"/>
                        </a:lnSpc>
                        <a:spcBef>
                          <a:spcPts val="0"/>
                        </a:spcBef>
                        <a:spcAft>
                          <a:spcPts val="0"/>
                        </a:spcAft>
                      </a:pPr>
                      <a:r>
                        <a:rPr lang="en-IN" sz="1400" b="1" dirty="0"/>
                        <a:t>Variables </a:t>
                      </a:r>
                      <a:endParaRPr lang="en-US" sz="1400" b="1" dirty="0">
                        <a:latin typeface="Calibri"/>
                        <a:ea typeface="Calibri"/>
                        <a:cs typeface="Times New Roman"/>
                      </a:endParaRPr>
                    </a:p>
                  </a:txBody>
                  <a:tcPr marL="68580" marR="68580" marT="0" marB="0" anchor="ctr"/>
                </a:tc>
                <a:tc>
                  <a:txBody>
                    <a:bodyPr/>
                    <a:lstStyle/>
                    <a:p>
                      <a:pPr marL="0" marR="0" algn="just">
                        <a:lnSpc>
                          <a:spcPct val="150000"/>
                        </a:lnSpc>
                        <a:spcBef>
                          <a:spcPts val="0"/>
                        </a:spcBef>
                        <a:spcAft>
                          <a:spcPts val="0"/>
                        </a:spcAft>
                      </a:pPr>
                      <a:r>
                        <a:rPr lang="en-IN" sz="1400" b="1" dirty="0"/>
                        <a:t>Factor</a:t>
                      </a:r>
                      <a:endParaRPr lang="en-US" sz="1400" b="1" dirty="0">
                        <a:latin typeface="Calibri"/>
                        <a:ea typeface="Calibri"/>
                        <a:cs typeface="Times New Roman"/>
                      </a:endParaRPr>
                    </a:p>
                  </a:txBody>
                  <a:tcPr marL="68580" marR="68580" marT="0" marB="0" anchor="ctr"/>
                </a:tc>
                <a:tc>
                  <a:txBody>
                    <a:bodyPr/>
                    <a:lstStyle/>
                    <a:p>
                      <a:pPr marL="0" marR="0" algn="just">
                        <a:lnSpc>
                          <a:spcPct val="150000"/>
                        </a:lnSpc>
                        <a:spcBef>
                          <a:spcPts val="0"/>
                        </a:spcBef>
                        <a:spcAft>
                          <a:spcPts val="0"/>
                        </a:spcAft>
                      </a:pPr>
                      <a:r>
                        <a:rPr lang="en-IN" sz="1400" b="1" dirty="0"/>
                        <a:t>Factor Loading: Regression Weights Estimates</a:t>
                      </a:r>
                      <a:endParaRPr lang="en-US" sz="1400" b="1"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IN" sz="1400" b="1" dirty="0" err="1"/>
                        <a:t>Cronbach's</a:t>
                      </a:r>
                      <a:r>
                        <a:rPr lang="en-IN" sz="1400" b="1" dirty="0"/>
                        <a:t> </a:t>
                      </a:r>
                      <a:r>
                        <a:rPr lang="el-GR" sz="1400" b="1" dirty="0"/>
                        <a:t>α</a:t>
                      </a:r>
                      <a:endParaRPr lang="en-US" sz="1400" b="1" dirty="0">
                        <a:latin typeface="Calibri"/>
                        <a:ea typeface="Calibri"/>
                        <a:cs typeface="Times New Roman"/>
                      </a:endParaRPr>
                    </a:p>
                  </a:txBody>
                  <a:tcPr marL="68580" marR="68580" marT="0" marB="0" anchor="ctr"/>
                </a:tc>
              </a:tr>
              <a:tr h="1478123">
                <a:tc>
                  <a:txBody>
                    <a:bodyPr/>
                    <a:lstStyle/>
                    <a:p>
                      <a:pPr marL="0" marR="0" algn="just">
                        <a:lnSpc>
                          <a:spcPct val="150000"/>
                        </a:lnSpc>
                        <a:spcBef>
                          <a:spcPts val="0"/>
                        </a:spcBef>
                        <a:spcAft>
                          <a:spcPts val="0"/>
                        </a:spcAft>
                      </a:pPr>
                      <a:r>
                        <a:rPr lang="en-IN" sz="1200"/>
                        <a:t>1</a:t>
                      </a:r>
                      <a:endParaRPr lang="en-US" sz="1100">
                        <a:latin typeface="Calibri"/>
                        <a:ea typeface="Calibri"/>
                        <a:cs typeface="Times New Roman"/>
                      </a:endParaRPr>
                    </a:p>
                  </a:txBody>
                  <a:tcPr marL="68580" marR="68580" marT="0" marB="0" anchor="ctr"/>
                </a:tc>
                <a:tc>
                  <a:txBody>
                    <a:bodyPr/>
                    <a:lstStyle/>
                    <a:p>
                      <a:pPr marL="342900" marR="0" lvl="0" indent="-342900" algn="just">
                        <a:lnSpc>
                          <a:spcPct val="150000"/>
                        </a:lnSpc>
                        <a:spcBef>
                          <a:spcPts val="0"/>
                        </a:spcBef>
                        <a:spcAft>
                          <a:spcPts val="0"/>
                        </a:spcAft>
                        <a:buFont typeface="Symbol"/>
                        <a:buChar char=""/>
                      </a:pPr>
                      <a:r>
                        <a:rPr lang="en-US" sz="1400" b="1" dirty="0"/>
                        <a:t>work profile not satisfactory</a:t>
                      </a:r>
                    </a:p>
                    <a:p>
                      <a:pPr marL="342900" marR="0" lvl="0" indent="-342900" algn="just">
                        <a:lnSpc>
                          <a:spcPct val="150000"/>
                        </a:lnSpc>
                        <a:spcBef>
                          <a:spcPts val="0"/>
                        </a:spcBef>
                        <a:spcAft>
                          <a:spcPts val="0"/>
                        </a:spcAft>
                        <a:buFont typeface="Symbol"/>
                        <a:buChar char=""/>
                      </a:pPr>
                      <a:r>
                        <a:rPr lang="en-US" sz="1400" b="1" dirty="0"/>
                        <a:t>Lack of regular appraisals/ promotions/recognition</a:t>
                      </a:r>
                    </a:p>
                    <a:p>
                      <a:pPr marL="342900" marR="0" lvl="0" indent="-342900" algn="just">
                        <a:lnSpc>
                          <a:spcPct val="150000"/>
                        </a:lnSpc>
                        <a:spcBef>
                          <a:spcPts val="0"/>
                        </a:spcBef>
                        <a:spcAft>
                          <a:spcPts val="0"/>
                        </a:spcAft>
                        <a:buFont typeface="Symbol"/>
                        <a:buChar char=""/>
                      </a:pPr>
                      <a:r>
                        <a:rPr lang="en-US" sz="1400" b="1" dirty="0"/>
                        <a:t>International opportunities</a:t>
                      </a:r>
                      <a:endParaRPr lang="en-US" sz="1400" b="1" dirty="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IN" sz="1400" b="1" dirty="0"/>
                        <a:t>Lack of job satisfaction</a:t>
                      </a:r>
                      <a:endParaRPr lang="en-US" sz="1400" b="1" dirty="0">
                        <a:latin typeface="Calibri"/>
                        <a:ea typeface="Calibri"/>
                        <a:cs typeface="Times New Roman"/>
                      </a:endParaRPr>
                    </a:p>
                  </a:txBody>
                  <a:tcPr marL="68580" marR="68580" marT="0" marB="0" anchor="ctr"/>
                </a:tc>
                <a:tc>
                  <a:txBody>
                    <a:bodyPr/>
                    <a:lstStyle/>
                    <a:p>
                      <a:pPr marL="0" marR="0" algn="just">
                        <a:lnSpc>
                          <a:spcPct val="150000"/>
                        </a:lnSpc>
                        <a:spcBef>
                          <a:spcPts val="0"/>
                        </a:spcBef>
                        <a:spcAft>
                          <a:spcPts val="0"/>
                        </a:spcAft>
                      </a:pPr>
                      <a:r>
                        <a:rPr lang="en-IN" sz="1400" b="1" dirty="0"/>
                        <a:t>.704</a:t>
                      </a:r>
                      <a:endParaRPr lang="en-US" sz="1400" b="1" dirty="0"/>
                    </a:p>
                    <a:p>
                      <a:pPr marL="0" marR="0">
                        <a:lnSpc>
                          <a:spcPct val="115000"/>
                        </a:lnSpc>
                        <a:spcBef>
                          <a:spcPts val="0"/>
                        </a:spcBef>
                        <a:spcAft>
                          <a:spcPts val="0"/>
                        </a:spcAft>
                      </a:pPr>
                      <a:r>
                        <a:rPr lang="en-IN" sz="1400" b="1" dirty="0"/>
                        <a:t>.</a:t>
                      </a:r>
                      <a:r>
                        <a:rPr lang="en-IN" sz="1400" b="1" dirty="0" smtClean="0"/>
                        <a:t>656</a:t>
                      </a:r>
                    </a:p>
                    <a:p>
                      <a:pPr marL="0" marR="0">
                        <a:lnSpc>
                          <a:spcPct val="115000"/>
                        </a:lnSpc>
                        <a:spcBef>
                          <a:spcPts val="0"/>
                        </a:spcBef>
                        <a:spcAft>
                          <a:spcPts val="0"/>
                        </a:spcAft>
                      </a:pPr>
                      <a:endParaRPr lang="en-US" sz="1400" b="1" dirty="0"/>
                    </a:p>
                    <a:p>
                      <a:pPr marL="0" marR="0">
                        <a:lnSpc>
                          <a:spcPct val="115000"/>
                        </a:lnSpc>
                        <a:spcBef>
                          <a:spcPts val="0"/>
                        </a:spcBef>
                        <a:spcAft>
                          <a:spcPts val="0"/>
                        </a:spcAft>
                      </a:pPr>
                      <a:r>
                        <a:rPr lang="en-IN" sz="1400" b="1" dirty="0"/>
                        <a:t>.580</a:t>
                      </a:r>
                      <a:endParaRPr lang="en-US" sz="1400" b="1" dirty="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endParaRPr lang="en-IN" sz="1400" b="1"/>
                    </a:p>
                    <a:p>
                      <a:pPr marL="0" marR="0" algn="ctr">
                        <a:lnSpc>
                          <a:spcPct val="115000"/>
                        </a:lnSpc>
                        <a:spcBef>
                          <a:spcPts val="0"/>
                        </a:spcBef>
                        <a:spcAft>
                          <a:spcPts val="0"/>
                        </a:spcAft>
                      </a:pPr>
                      <a:r>
                        <a:rPr lang="en-IN" sz="1400" b="1"/>
                        <a:t>.417</a:t>
                      </a:r>
                      <a:endParaRPr lang="en-US" sz="1400" b="1">
                        <a:latin typeface="Calibri"/>
                        <a:ea typeface="Calibri"/>
                        <a:cs typeface="Times New Roman"/>
                      </a:endParaRPr>
                    </a:p>
                  </a:txBody>
                  <a:tcPr marL="68580" marR="68580" marT="0" marB="0"/>
                </a:tc>
              </a:tr>
              <a:tr h="1478123">
                <a:tc>
                  <a:txBody>
                    <a:bodyPr/>
                    <a:lstStyle/>
                    <a:p>
                      <a:pPr marL="0" marR="0" algn="just">
                        <a:lnSpc>
                          <a:spcPct val="150000"/>
                        </a:lnSpc>
                        <a:spcBef>
                          <a:spcPts val="0"/>
                        </a:spcBef>
                        <a:spcAft>
                          <a:spcPts val="0"/>
                        </a:spcAft>
                      </a:pPr>
                      <a:r>
                        <a:rPr lang="en-IN" sz="1200"/>
                        <a:t>2</a:t>
                      </a:r>
                      <a:endParaRPr lang="en-US" sz="1100">
                        <a:latin typeface="Calibri"/>
                        <a:ea typeface="Calibri"/>
                        <a:cs typeface="Times New Roman"/>
                      </a:endParaRPr>
                    </a:p>
                  </a:txBody>
                  <a:tcPr marL="68580" marR="68580" marT="0" marB="0" anchor="ctr"/>
                </a:tc>
                <a:tc>
                  <a:txBody>
                    <a:bodyPr/>
                    <a:lstStyle/>
                    <a:p>
                      <a:pPr marL="342900" marR="0" lvl="0" indent="-342900" algn="just">
                        <a:lnSpc>
                          <a:spcPct val="150000"/>
                        </a:lnSpc>
                        <a:spcBef>
                          <a:spcPts val="0"/>
                        </a:spcBef>
                        <a:spcAft>
                          <a:spcPts val="0"/>
                        </a:spcAft>
                        <a:buFont typeface="Symbol"/>
                        <a:buChar char=""/>
                      </a:pPr>
                      <a:r>
                        <a:rPr lang="en-US" sz="1400" b="1" dirty="0"/>
                        <a:t>Lucrative/better job opportunity</a:t>
                      </a:r>
                    </a:p>
                    <a:p>
                      <a:pPr marL="342900" marR="0" lvl="0" indent="-342900">
                        <a:lnSpc>
                          <a:spcPct val="150000"/>
                        </a:lnSpc>
                        <a:spcBef>
                          <a:spcPts val="0"/>
                        </a:spcBef>
                        <a:spcAft>
                          <a:spcPts val="0"/>
                        </a:spcAft>
                        <a:buFont typeface="Symbol"/>
                        <a:buChar char=""/>
                      </a:pPr>
                      <a:r>
                        <a:rPr lang="en-US" sz="1400" b="1" dirty="0"/>
                        <a:t>Salary/position enhancement in the other organization</a:t>
                      </a:r>
                      <a:endParaRPr lang="en-US" sz="1400" b="1" dirty="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IN" sz="1400" b="1" dirty="0"/>
                        <a:t>Growth opportunities </a:t>
                      </a:r>
                      <a:endParaRPr lang="en-US" sz="1400" b="1" dirty="0">
                        <a:latin typeface="Calibri"/>
                        <a:ea typeface="Calibri"/>
                        <a:cs typeface="Times New Roman"/>
                      </a:endParaRPr>
                    </a:p>
                  </a:txBody>
                  <a:tcPr marL="68580" marR="68580" marT="0" marB="0" anchor="ctr"/>
                </a:tc>
                <a:tc>
                  <a:txBody>
                    <a:bodyPr/>
                    <a:lstStyle/>
                    <a:p>
                      <a:pPr marL="0" marR="0">
                        <a:lnSpc>
                          <a:spcPct val="150000"/>
                        </a:lnSpc>
                        <a:spcBef>
                          <a:spcPts val="0"/>
                        </a:spcBef>
                        <a:spcAft>
                          <a:spcPts val="0"/>
                        </a:spcAft>
                      </a:pPr>
                      <a:endParaRPr lang="en-IN" sz="1400" b="1" dirty="0"/>
                    </a:p>
                    <a:p>
                      <a:pPr marL="0" marR="0">
                        <a:lnSpc>
                          <a:spcPct val="150000"/>
                        </a:lnSpc>
                        <a:spcBef>
                          <a:spcPts val="0"/>
                        </a:spcBef>
                        <a:spcAft>
                          <a:spcPts val="0"/>
                        </a:spcAft>
                      </a:pPr>
                      <a:r>
                        <a:rPr lang="en-IN" sz="1400" b="1" dirty="0"/>
                        <a:t>.</a:t>
                      </a:r>
                      <a:r>
                        <a:rPr lang="en-IN" sz="1400" b="1" dirty="0" smtClean="0"/>
                        <a:t>834</a:t>
                      </a:r>
                    </a:p>
                    <a:p>
                      <a:pPr marL="0" marR="0">
                        <a:lnSpc>
                          <a:spcPct val="150000"/>
                        </a:lnSpc>
                        <a:spcBef>
                          <a:spcPts val="0"/>
                        </a:spcBef>
                        <a:spcAft>
                          <a:spcPts val="0"/>
                        </a:spcAft>
                      </a:pPr>
                      <a:endParaRPr lang="en-US" sz="1400" b="1" dirty="0"/>
                    </a:p>
                    <a:p>
                      <a:pPr marL="0" marR="0">
                        <a:lnSpc>
                          <a:spcPct val="115000"/>
                        </a:lnSpc>
                        <a:spcBef>
                          <a:spcPts val="0"/>
                        </a:spcBef>
                        <a:spcAft>
                          <a:spcPts val="0"/>
                        </a:spcAft>
                      </a:pPr>
                      <a:r>
                        <a:rPr lang="en-IN" sz="1400" b="1" dirty="0"/>
                        <a:t>.784</a:t>
                      </a:r>
                      <a:endParaRPr lang="en-US" sz="1400" b="1" dirty="0">
                        <a:latin typeface="Calibri"/>
                        <a:ea typeface="Calibri"/>
                        <a:cs typeface="Times New Roman"/>
                      </a:endParaRPr>
                    </a:p>
                  </a:txBody>
                  <a:tcPr marL="68580" marR="68580" marT="0" marB="0" anchor="ctr"/>
                </a:tc>
                <a:tc>
                  <a:txBody>
                    <a:bodyPr/>
                    <a:lstStyle/>
                    <a:p>
                      <a:pPr marL="0" marR="0" algn="just">
                        <a:lnSpc>
                          <a:spcPct val="150000"/>
                        </a:lnSpc>
                        <a:spcBef>
                          <a:spcPts val="0"/>
                        </a:spcBef>
                        <a:spcAft>
                          <a:spcPts val="0"/>
                        </a:spcAft>
                      </a:pPr>
                      <a:endParaRPr lang="en-IN" sz="1400" b="1" dirty="0"/>
                    </a:p>
                    <a:p>
                      <a:pPr marL="0" marR="0" algn="ctr">
                        <a:lnSpc>
                          <a:spcPct val="115000"/>
                        </a:lnSpc>
                        <a:spcBef>
                          <a:spcPts val="0"/>
                        </a:spcBef>
                        <a:spcAft>
                          <a:spcPts val="0"/>
                        </a:spcAft>
                      </a:pPr>
                      <a:r>
                        <a:rPr lang="en-IN" sz="1400" b="1" dirty="0"/>
                        <a:t>.558</a:t>
                      </a:r>
                      <a:endParaRPr lang="en-US" sz="1400" b="1" dirty="0">
                        <a:latin typeface="Calibri"/>
                        <a:ea typeface="Calibri"/>
                        <a:cs typeface="Times New Roman"/>
                      </a:endParaRPr>
                    </a:p>
                  </a:txBody>
                  <a:tcPr marL="68580" marR="68580" marT="0" marB="0"/>
                </a:tc>
              </a:tr>
              <a:tr h="1340434">
                <a:tc>
                  <a:txBody>
                    <a:bodyPr/>
                    <a:lstStyle/>
                    <a:p>
                      <a:pPr marL="0" marR="0" algn="just">
                        <a:lnSpc>
                          <a:spcPct val="150000"/>
                        </a:lnSpc>
                        <a:spcBef>
                          <a:spcPts val="0"/>
                        </a:spcBef>
                        <a:spcAft>
                          <a:spcPts val="0"/>
                        </a:spcAft>
                      </a:pPr>
                      <a:r>
                        <a:rPr lang="en-IN" sz="1200"/>
                        <a:t>3</a:t>
                      </a:r>
                      <a:endParaRPr lang="en-US" sz="1100">
                        <a:latin typeface="Calibri"/>
                        <a:ea typeface="Calibri"/>
                        <a:cs typeface="Times New Roman"/>
                      </a:endParaRPr>
                    </a:p>
                  </a:txBody>
                  <a:tcPr marL="68580" marR="68580" marT="0" marB="0" anchor="ctr"/>
                </a:tc>
                <a:tc>
                  <a:txBody>
                    <a:bodyPr/>
                    <a:lstStyle/>
                    <a:p>
                      <a:pPr marL="342900" marR="0" lvl="0" indent="-342900" algn="just">
                        <a:lnSpc>
                          <a:spcPct val="150000"/>
                        </a:lnSpc>
                        <a:spcBef>
                          <a:spcPts val="0"/>
                        </a:spcBef>
                        <a:spcAft>
                          <a:spcPts val="0"/>
                        </a:spcAft>
                        <a:buFont typeface="Symbol"/>
                        <a:buChar char=""/>
                      </a:pPr>
                      <a:r>
                        <a:rPr lang="en-US" sz="1400" b="1" dirty="0"/>
                        <a:t>extended working hours</a:t>
                      </a:r>
                    </a:p>
                    <a:p>
                      <a:pPr marL="342900" marR="0" lvl="0" indent="-342900" algn="just">
                        <a:lnSpc>
                          <a:spcPct val="150000"/>
                        </a:lnSpc>
                        <a:spcBef>
                          <a:spcPts val="0"/>
                        </a:spcBef>
                        <a:spcAft>
                          <a:spcPts val="0"/>
                        </a:spcAft>
                        <a:buFont typeface="Symbol"/>
                        <a:buChar char=""/>
                      </a:pPr>
                      <a:r>
                        <a:rPr lang="en-US" sz="1400" b="1" dirty="0"/>
                        <a:t>Work overload</a:t>
                      </a:r>
                    </a:p>
                    <a:p>
                      <a:pPr marL="342900" marR="0" lvl="0" indent="-342900" algn="just">
                        <a:lnSpc>
                          <a:spcPct val="150000"/>
                        </a:lnSpc>
                        <a:spcBef>
                          <a:spcPts val="0"/>
                        </a:spcBef>
                        <a:spcAft>
                          <a:spcPts val="0"/>
                        </a:spcAft>
                        <a:buFont typeface="Symbol"/>
                        <a:buChar char=""/>
                      </a:pPr>
                      <a:r>
                        <a:rPr lang="en-US" sz="1400" b="1" dirty="0"/>
                        <a:t>Relationship between peer groups.</a:t>
                      </a:r>
                      <a:endParaRPr lang="en-US" sz="1400" b="1" dirty="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IN" sz="1400" b="1" dirty="0"/>
                        <a:t>Working environment</a:t>
                      </a:r>
                      <a:endParaRPr lang="en-US" sz="1400" b="1" dirty="0">
                        <a:latin typeface="Calibri"/>
                        <a:ea typeface="Calibri"/>
                        <a:cs typeface="Times New Roman"/>
                      </a:endParaRPr>
                    </a:p>
                  </a:txBody>
                  <a:tcPr marL="68580" marR="68580" marT="0" marB="0" anchor="ctr"/>
                </a:tc>
                <a:tc>
                  <a:txBody>
                    <a:bodyPr/>
                    <a:lstStyle/>
                    <a:p>
                      <a:pPr marL="0" marR="0" algn="just">
                        <a:lnSpc>
                          <a:spcPct val="150000"/>
                        </a:lnSpc>
                        <a:spcBef>
                          <a:spcPts val="0"/>
                        </a:spcBef>
                        <a:spcAft>
                          <a:spcPts val="0"/>
                        </a:spcAft>
                      </a:pPr>
                      <a:r>
                        <a:rPr lang="en-IN" sz="1400" b="1" dirty="0"/>
                        <a:t>.770</a:t>
                      </a:r>
                      <a:endParaRPr lang="en-US" sz="1400" b="1" dirty="0"/>
                    </a:p>
                    <a:p>
                      <a:pPr marL="0" marR="0" algn="just">
                        <a:lnSpc>
                          <a:spcPct val="150000"/>
                        </a:lnSpc>
                        <a:spcBef>
                          <a:spcPts val="0"/>
                        </a:spcBef>
                        <a:spcAft>
                          <a:spcPts val="0"/>
                        </a:spcAft>
                      </a:pPr>
                      <a:r>
                        <a:rPr lang="en-IN" sz="1400" b="1" dirty="0"/>
                        <a:t>.629</a:t>
                      </a:r>
                      <a:endParaRPr lang="en-US" sz="1400" b="1" dirty="0"/>
                    </a:p>
                    <a:p>
                      <a:pPr marL="0" marR="0" algn="just">
                        <a:lnSpc>
                          <a:spcPct val="150000"/>
                        </a:lnSpc>
                        <a:spcBef>
                          <a:spcPts val="0"/>
                        </a:spcBef>
                        <a:spcAft>
                          <a:spcPts val="0"/>
                        </a:spcAft>
                      </a:pPr>
                      <a:r>
                        <a:rPr lang="en-IN" sz="1400" b="1" dirty="0"/>
                        <a:t>.637</a:t>
                      </a:r>
                      <a:endParaRPr lang="en-US" sz="1400" b="1" dirty="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endParaRPr lang="en-IN" sz="1400" b="1" dirty="0"/>
                    </a:p>
                    <a:p>
                      <a:pPr marL="0" marR="0" algn="ctr">
                        <a:lnSpc>
                          <a:spcPct val="115000"/>
                        </a:lnSpc>
                        <a:spcBef>
                          <a:spcPts val="0"/>
                        </a:spcBef>
                        <a:spcAft>
                          <a:spcPts val="0"/>
                        </a:spcAft>
                      </a:pPr>
                      <a:r>
                        <a:rPr lang="en-IN" sz="1400" b="1" dirty="0"/>
                        <a:t>.503</a:t>
                      </a:r>
                      <a:endParaRPr lang="en-US" sz="14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Factors involved in the study to analyse the reactions among nurses</a:t>
            </a:r>
            <a:endParaRPr lang="en-US" dirty="0"/>
          </a:p>
        </p:txBody>
      </p:sp>
      <p:sp>
        <p:nvSpPr>
          <p:cNvPr id="7" name="Content Placeholder 6"/>
          <p:cNvSpPr>
            <a:spLocks noGrp="1"/>
          </p:cNvSpPr>
          <p:nvPr>
            <p:ph sz="quarter" idx="2"/>
          </p:nvPr>
        </p:nvSpPr>
        <p:spPr>
          <a:xfrm>
            <a:off x="4283968" y="1916832"/>
            <a:ext cx="3657600" cy="4572000"/>
          </a:xfrm>
        </p:spPr>
        <p:txBody>
          <a:bodyPr>
            <a:normAutofit fontScale="70000" lnSpcReduction="20000"/>
          </a:bodyPr>
          <a:lstStyle/>
          <a:p>
            <a:r>
              <a:rPr lang="en-US" dirty="0" smtClean="0"/>
              <a:t>Health and safety hazards</a:t>
            </a:r>
          </a:p>
          <a:p>
            <a:r>
              <a:rPr lang="en-US" dirty="0" smtClean="0"/>
              <a:t>Lack of training &amp; development </a:t>
            </a:r>
          </a:p>
          <a:p>
            <a:r>
              <a:rPr lang="en-US" dirty="0" smtClean="0"/>
              <a:t>Lack of Transparency and equality </a:t>
            </a:r>
          </a:p>
          <a:p>
            <a:r>
              <a:rPr lang="en-US" dirty="0" smtClean="0"/>
              <a:t>No support, and guidance </a:t>
            </a:r>
          </a:p>
          <a:p>
            <a:r>
              <a:rPr lang="en-US" dirty="0" smtClean="0"/>
              <a:t>No/Lack of team work</a:t>
            </a:r>
          </a:p>
          <a:p>
            <a:r>
              <a:rPr lang="en-US" dirty="0" smtClean="0"/>
              <a:t>Lack of welfare activities</a:t>
            </a:r>
          </a:p>
          <a:p>
            <a:r>
              <a:rPr lang="en-US" dirty="0" smtClean="0"/>
              <a:t>Salary/position enhancement in the other organization</a:t>
            </a:r>
          </a:p>
          <a:p>
            <a:r>
              <a:rPr lang="en-US" dirty="0" smtClean="0"/>
              <a:t>Conflict with immediate supervisor/manager</a:t>
            </a:r>
          </a:p>
          <a:p>
            <a:r>
              <a:rPr lang="en-US" dirty="0" smtClean="0"/>
              <a:t>No credit/Appreciation of work done</a:t>
            </a:r>
          </a:p>
          <a:p>
            <a:r>
              <a:rPr lang="en-US" dirty="0" smtClean="0"/>
              <a:t>Use of abusive language by supervisor/manager/coworker</a:t>
            </a:r>
          </a:p>
          <a:p>
            <a:endParaRPr lang="en-US" dirty="0"/>
          </a:p>
        </p:txBody>
      </p:sp>
      <p:sp>
        <p:nvSpPr>
          <p:cNvPr id="8" name="Content Placeholder 2"/>
          <p:cNvSpPr>
            <a:spLocks noGrp="1"/>
          </p:cNvSpPr>
          <p:nvPr>
            <p:ph sz="quarter" idx="1"/>
          </p:nvPr>
        </p:nvSpPr>
        <p:spPr>
          <a:xfrm>
            <a:off x="395536" y="1916832"/>
            <a:ext cx="3657600" cy="4572000"/>
          </a:xfrm>
        </p:spPr>
        <p:txBody>
          <a:bodyPr>
            <a:normAutofit fontScale="70000" lnSpcReduction="20000"/>
          </a:bodyPr>
          <a:lstStyle/>
          <a:p>
            <a:r>
              <a:rPr lang="en-US" dirty="0" smtClean="0"/>
              <a:t>Challenging tasks faced daily</a:t>
            </a:r>
          </a:p>
          <a:p>
            <a:r>
              <a:rPr lang="en-US" dirty="0" smtClean="0"/>
              <a:t>Routine work leading to boredom</a:t>
            </a:r>
          </a:p>
          <a:p>
            <a:r>
              <a:rPr lang="en-US" dirty="0" smtClean="0"/>
              <a:t>Lack of growth opportunities and personal goals</a:t>
            </a:r>
          </a:p>
          <a:p>
            <a:r>
              <a:rPr lang="en-US" dirty="0" smtClean="0"/>
              <a:t>Lack of appraisals/promotions</a:t>
            </a:r>
          </a:p>
          <a:p>
            <a:r>
              <a:rPr lang="en-US" dirty="0" smtClean="0"/>
              <a:t>No clear definition of work profile</a:t>
            </a:r>
          </a:p>
          <a:p>
            <a:r>
              <a:rPr lang="en-US" dirty="0" smtClean="0"/>
              <a:t>Inadequate Salary increment/s</a:t>
            </a:r>
          </a:p>
          <a:p>
            <a:r>
              <a:rPr lang="en-US" dirty="0" smtClean="0"/>
              <a:t>No appreciation of work done</a:t>
            </a:r>
          </a:p>
          <a:p>
            <a:r>
              <a:rPr lang="en-US" dirty="0" smtClean="0"/>
              <a:t>Lack or absence of flexibility/autonomy </a:t>
            </a:r>
          </a:p>
          <a:p>
            <a:r>
              <a:rPr lang="en-US" dirty="0" smtClean="0"/>
              <a:t>No Job Security</a:t>
            </a:r>
          </a:p>
          <a:p>
            <a:r>
              <a:rPr lang="en-US" dirty="0" smtClean="0"/>
              <a:t>Working environment not conducive to personal and professional growth</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Content Placeholder 3"/>
          <p:cNvGraphicFramePr>
            <a:graphicFrameLocks noGrp="1"/>
          </p:cNvGraphicFramePr>
          <p:nvPr>
            <p:ph sz="quarter" idx="1"/>
          </p:nvPr>
        </p:nvGraphicFramePr>
        <p:xfrm>
          <a:off x="928662" y="139763"/>
          <a:ext cx="7429551" cy="6560774"/>
        </p:xfrm>
        <a:graphic>
          <a:graphicData uri="http://schemas.openxmlformats.org/drawingml/2006/table">
            <a:tbl>
              <a:tblPr/>
              <a:tblGrid>
                <a:gridCol w="3511801"/>
                <a:gridCol w="1168307"/>
                <a:gridCol w="1373345"/>
                <a:gridCol w="1376098"/>
              </a:tblGrid>
              <a:tr h="324234">
                <a:tc gridSpan="4">
                  <a:txBody>
                    <a:bodyPr/>
                    <a:lstStyle/>
                    <a:p>
                      <a:pPr algn="just">
                        <a:lnSpc>
                          <a:spcPct val="150000"/>
                        </a:lnSpc>
                        <a:spcAft>
                          <a:spcPts val="0"/>
                        </a:spcAft>
                      </a:pPr>
                      <a:r>
                        <a:rPr lang="en-IN" sz="1400" b="1" dirty="0">
                          <a:solidFill>
                            <a:srgbClr val="000000"/>
                          </a:solidFill>
                          <a:latin typeface="Times New Roman"/>
                          <a:ea typeface="Calibri"/>
                          <a:cs typeface="Times New Roman"/>
                        </a:rPr>
                        <a:t>Rotated Component </a:t>
                      </a:r>
                      <a:r>
                        <a:rPr lang="en-IN" sz="1400" b="1" dirty="0" err="1">
                          <a:solidFill>
                            <a:srgbClr val="000000"/>
                          </a:solidFill>
                          <a:latin typeface="Times New Roman"/>
                          <a:ea typeface="Calibri"/>
                          <a:cs typeface="Times New Roman"/>
                        </a:rPr>
                        <a:t>Matrix</a:t>
                      </a:r>
                      <a:r>
                        <a:rPr lang="en-IN" sz="1400" b="1" baseline="30000" dirty="0" err="1">
                          <a:solidFill>
                            <a:srgbClr val="000000"/>
                          </a:solidFill>
                          <a:latin typeface="Times New Roman"/>
                          <a:ea typeface="Calibri"/>
                          <a:cs typeface="Times New Roman"/>
                        </a:rPr>
                        <a:t>a</a:t>
                      </a:r>
                      <a:endParaRPr lang="en-IN" sz="1400" dirty="0">
                        <a:latin typeface="Calibri"/>
                        <a:ea typeface="Calibri"/>
                        <a:cs typeface="Times New Roman"/>
                      </a:endParaRPr>
                    </a:p>
                  </a:txBody>
                  <a:tcPr marL="12956" marR="12956" marT="12956" marB="12956"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334795">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gridSpan="3">
                  <a:txBody>
                    <a:bodyPr/>
                    <a:lstStyle/>
                    <a:p>
                      <a:pPr algn="just">
                        <a:lnSpc>
                          <a:spcPct val="150000"/>
                        </a:lnSpc>
                        <a:spcAft>
                          <a:spcPts val="0"/>
                        </a:spcAft>
                      </a:pPr>
                      <a:r>
                        <a:rPr lang="en-IN" sz="1400">
                          <a:solidFill>
                            <a:srgbClr val="000000"/>
                          </a:solidFill>
                          <a:latin typeface="Times New Roman"/>
                          <a:ea typeface="Calibri"/>
                          <a:cs typeface="Times New Roman"/>
                        </a:rPr>
                        <a:t>Component</a:t>
                      </a:r>
                      <a:endParaRPr lang="en-IN" sz="1400">
                        <a:latin typeface="Calibri"/>
                        <a:ea typeface="Calibri"/>
                        <a:cs typeface="Times New Roman"/>
                      </a:endParaRPr>
                    </a:p>
                  </a:txBody>
                  <a:tcPr marL="12956" marR="12956" marT="12956" marB="12956"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r>
              <a:tr h="334795">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1</a:t>
                      </a:r>
                      <a:endParaRPr lang="en-IN" sz="1400">
                        <a:latin typeface="Calibri"/>
                        <a:ea typeface="Calibri"/>
                        <a:cs typeface="Times New Roman"/>
                      </a:endParaRPr>
                    </a:p>
                  </a:txBody>
                  <a:tcPr marL="12956" marR="12956" marT="12956" marB="12956"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2</a:t>
                      </a:r>
                      <a:endParaRPr lang="en-IN" sz="1400">
                        <a:latin typeface="Calibri"/>
                        <a:ea typeface="Calibri"/>
                        <a:cs typeface="Times New Roman"/>
                      </a:endParaRPr>
                    </a:p>
                  </a:txBody>
                  <a:tcPr marL="12956" marR="12956" marT="12956" marB="1295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3</a:t>
                      </a:r>
                      <a:endParaRPr lang="en-IN" sz="1400">
                        <a:latin typeface="Calibri"/>
                        <a:ea typeface="Calibri"/>
                        <a:cs typeface="Times New Roman"/>
                      </a:endParaRPr>
                    </a:p>
                  </a:txBody>
                  <a:tcPr marL="12956" marR="12956" marT="12956" marB="12956"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469176">
                <a:tc>
                  <a:txBody>
                    <a:bodyPr/>
                    <a:lstStyle/>
                    <a:p>
                      <a:pPr>
                        <a:lnSpc>
                          <a:spcPct val="150000"/>
                        </a:lnSpc>
                        <a:spcAft>
                          <a:spcPts val="0"/>
                        </a:spcAft>
                      </a:pPr>
                      <a:r>
                        <a:rPr lang="en-IN" sz="1400" dirty="0">
                          <a:solidFill>
                            <a:srgbClr val="000000"/>
                          </a:solidFill>
                          <a:latin typeface="Times New Roman"/>
                          <a:ea typeface="Calibri"/>
                          <a:cs typeface="Times New Roman"/>
                        </a:rPr>
                        <a:t>Inadequate Salary increment/s</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.853</a:t>
                      </a:r>
                      <a:endParaRPr lang="en-IN" sz="1400">
                        <a:latin typeface="Calibri"/>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334795">
                <a:tc>
                  <a:txBody>
                    <a:bodyPr/>
                    <a:lstStyle/>
                    <a:p>
                      <a:pPr>
                        <a:lnSpc>
                          <a:spcPct val="150000"/>
                        </a:lnSpc>
                        <a:spcAft>
                          <a:spcPts val="0"/>
                        </a:spcAft>
                      </a:pPr>
                      <a:r>
                        <a:rPr lang="en-IN" sz="1400" dirty="0">
                          <a:solidFill>
                            <a:srgbClr val="000000"/>
                          </a:solidFill>
                          <a:latin typeface="Times New Roman"/>
                          <a:ea typeface="Calibri"/>
                          <a:cs typeface="Times New Roman"/>
                        </a:rPr>
                        <a:t>No Job Security</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.739</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4795">
                <a:tc>
                  <a:txBody>
                    <a:bodyPr/>
                    <a:lstStyle/>
                    <a:p>
                      <a:pPr>
                        <a:lnSpc>
                          <a:spcPct val="150000"/>
                        </a:lnSpc>
                        <a:spcAft>
                          <a:spcPts val="0"/>
                        </a:spcAft>
                      </a:pPr>
                      <a:r>
                        <a:rPr lang="en-IN" sz="1400" dirty="0">
                          <a:solidFill>
                            <a:srgbClr val="000000"/>
                          </a:solidFill>
                          <a:latin typeface="Times New Roman"/>
                          <a:ea typeface="Calibri"/>
                          <a:cs typeface="Times New Roman"/>
                        </a:rPr>
                        <a:t>Health and safety hazards</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.853</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69176">
                <a:tc>
                  <a:txBody>
                    <a:bodyPr/>
                    <a:lstStyle/>
                    <a:p>
                      <a:pPr>
                        <a:lnSpc>
                          <a:spcPct val="150000"/>
                        </a:lnSpc>
                        <a:spcAft>
                          <a:spcPts val="0"/>
                        </a:spcAft>
                      </a:pPr>
                      <a:r>
                        <a:rPr lang="en-IN" sz="1400" dirty="0">
                          <a:solidFill>
                            <a:srgbClr val="000000"/>
                          </a:solidFill>
                          <a:latin typeface="Times New Roman"/>
                          <a:ea typeface="Calibri"/>
                          <a:cs typeface="Times New Roman"/>
                        </a:rPr>
                        <a:t>Lack of Transparency and equality </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.719</a:t>
                      </a:r>
                      <a:endParaRPr lang="en-IN" sz="1400" dirty="0">
                        <a:latin typeface="Calibri"/>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.303</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4795">
                <a:tc>
                  <a:txBody>
                    <a:bodyPr/>
                    <a:lstStyle/>
                    <a:p>
                      <a:pPr>
                        <a:lnSpc>
                          <a:spcPct val="150000"/>
                        </a:lnSpc>
                        <a:spcAft>
                          <a:spcPts val="0"/>
                        </a:spcAft>
                      </a:pPr>
                      <a:r>
                        <a:rPr lang="en-IN" sz="1400" dirty="0">
                          <a:solidFill>
                            <a:srgbClr val="000000"/>
                          </a:solidFill>
                          <a:latin typeface="Times New Roman"/>
                          <a:ea typeface="Calibri"/>
                          <a:cs typeface="Times New Roman"/>
                        </a:rPr>
                        <a:t>No support, and guidance </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.773</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.416</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688529">
                <a:tc>
                  <a:txBody>
                    <a:bodyPr/>
                    <a:lstStyle/>
                    <a:p>
                      <a:pPr>
                        <a:lnSpc>
                          <a:spcPct val="150000"/>
                        </a:lnSpc>
                        <a:spcAft>
                          <a:spcPts val="0"/>
                        </a:spcAft>
                      </a:pPr>
                      <a:r>
                        <a:rPr lang="en-IN" sz="1400" dirty="0">
                          <a:solidFill>
                            <a:srgbClr val="000000"/>
                          </a:solidFill>
                          <a:latin typeface="Times New Roman"/>
                          <a:ea typeface="Calibri"/>
                          <a:cs typeface="Times New Roman"/>
                        </a:rPr>
                        <a:t>Salary/position enhancement in the other organization</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.745</a:t>
                      </a:r>
                      <a:endParaRPr lang="en-IN" sz="1400" dirty="0">
                        <a:latin typeface="Calibri"/>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69176">
                <a:tc>
                  <a:txBody>
                    <a:bodyPr/>
                    <a:lstStyle/>
                    <a:p>
                      <a:pPr>
                        <a:lnSpc>
                          <a:spcPct val="150000"/>
                        </a:lnSpc>
                        <a:spcAft>
                          <a:spcPts val="0"/>
                        </a:spcAft>
                      </a:pPr>
                      <a:r>
                        <a:rPr lang="en-IN" sz="1400">
                          <a:solidFill>
                            <a:srgbClr val="000000"/>
                          </a:solidFill>
                          <a:latin typeface="Times New Roman"/>
                          <a:ea typeface="Calibri"/>
                          <a:cs typeface="Times New Roman"/>
                        </a:rPr>
                        <a:t>Conflict with immediate supervisor/manager</a:t>
                      </a:r>
                      <a:endParaRPr lang="en-IN" sz="140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.621</a:t>
                      </a:r>
                      <a:endParaRPr lang="en-IN" sz="1400">
                        <a:latin typeface="Calibri"/>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.514</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69176">
                <a:tc>
                  <a:txBody>
                    <a:bodyPr/>
                    <a:lstStyle/>
                    <a:p>
                      <a:pPr>
                        <a:lnSpc>
                          <a:spcPct val="150000"/>
                        </a:lnSpc>
                        <a:spcAft>
                          <a:spcPts val="0"/>
                        </a:spcAft>
                      </a:pPr>
                      <a:r>
                        <a:rPr lang="en-IN" sz="1400">
                          <a:solidFill>
                            <a:srgbClr val="000000"/>
                          </a:solidFill>
                          <a:latin typeface="Times New Roman"/>
                          <a:ea typeface="Calibri"/>
                          <a:cs typeface="Times New Roman"/>
                        </a:rPr>
                        <a:t>No credit/Appreciation of work done</a:t>
                      </a:r>
                      <a:endParaRPr lang="en-IN" sz="140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.366</a:t>
                      </a:r>
                      <a:endParaRPr lang="en-IN" sz="1400" dirty="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.759</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907885">
                <a:tc>
                  <a:txBody>
                    <a:bodyPr/>
                    <a:lstStyle/>
                    <a:p>
                      <a:pPr>
                        <a:lnSpc>
                          <a:spcPct val="150000"/>
                        </a:lnSpc>
                        <a:spcAft>
                          <a:spcPts val="0"/>
                        </a:spcAft>
                      </a:pPr>
                      <a:r>
                        <a:rPr lang="en-IN" sz="1400">
                          <a:solidFill>
                            <a:srgbClr val="000000"/>
                          </a:solidFill>
                          <a:latin typeface="Times New Roman"/>
                          <a:ea typeface="Calibri"/>
                          <a:cs typeface="Times New Roman"/>
                        </a:rPr>
                        <a:t>Use of abusive language by supervisor/manager/co-worker</a:t>
                      </a:r>
                      <a:endParaRPr lang="en-IN" sz="140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.932</a:t>
                      </a:r>
                      <a:endParaRPr lang="en-IN" sz="1400" dirty="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624183">
                <a:tc gridSpan="4">
                  <a:txBody>
                    <a:bodyPr/>
                    <a:lstStyle/>
                    <a:p>
                      <a:pPr algn="just">
                        <a:lnSpc>
                          <a:spcPct val="150000"/>
                        </a:lnSpc>
                        <a:spcAft>
                          <a:spcPts val="0"/>
                        </a:spcAft>
                      </a:pPr>
                      <a:r>
                        <a:rPr lang="en-IN" sz="1400" dirty="0">
                          <a:solidFill>
                            <a:srgbClr val="000000"/>
                          </a:solidFill>
                          <a:latin typeface="Times New Roman"/>
                          <a:ea typeface="Calibri"/>
                          <a:cs typeface="Times New Roman"/>
                        </a:rPr>
                        <a:t>Extraction Method: Principal Component Analysis. </a:t>
                      </a:r>
                      <a:endParaRPr lang="en-IN" sz="1400" dirty="0">
                        <a:latin typeface="Calibri"/>
                        <a:ea typeface="Calibri"/>
                        <a:cs typeface="Times New Roman"/>
                      </a:endParaRPr>
                    </a:p>
                    <a:p>
                      <a:pPr algn="just">
                        <a:lnSpc>
                          <a:spcPct val="150000"/>
                        </a:lnSpc>
                        <a:spcAft>
                          <a:spcPts val="0"/>
                        </a:spcAft>
                      </a:pPr>
                      <a:r>
                        <a:rPr lang="en-IN" sz="1400" dirty="0">
                          <a:solidFill>
                            <a:srgbClr val="000000"/>
                          </a:solidFill>
                          <a:latin typeface="Times New Roman"/>
                          <a:ea typeface="Calibri"/>
                          <a:cs typeface="Times New Roman"/>
                        </a:rPr>
                        <a:t> Rotation Method: </a:t>
                      </a:r>
                      <a:r>
                        <a:rPr lang="en-IN" sz="1400" dirty="0" err="1">
                          <a:solidFill>
                            <a:srgbClr val="000000"/>
                          </a:solidFill>
                          <a:latin typeface="Times New Roman"/>
                          <a:ea typeface="Calibri"/>
                          <a:cs typeface="Times New Roman"/>
                        </a:rPr>
                        <a:t>Varimax</a:t>
                      </a:r>
                      <a:r>
                        <a:rPr lang="en-IN" sz="1400" dirty="0">
                          <a:solidFill>
                            <a:srgbClr val="000000"/>
                          </a:solidFill>
                          <a:latin typeface="Times New Roman"/>
                          <a:ea typeface="Calibri"/>
                          <a:cs typeface="Times New Roman"/>
                        </a:rPr>
                        <a:t> with Kaiser Normalization.</a:t>
                      </a:r>
                      <a:endParaRPr lang="en-IN" sz="1400" dirty="0">
                        <a:latin typeface="Calibri"/>
                        <a:ea typeface="Calibri"/>
                        <a:cs typeface="Times New Roman"/>
                      </a:endParaRPr>
                    </a:p>
                  </a:txBody>
                  <a:tcPr marL="12956" marR="12956" marT="12956" marB="12956">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334795">
                <a:tc gridSpan="3">
                  <a:txBody>
                    <a:bodyPr/>
                    <a:lstStyle/>
                    <a:p>
                      <a:pPr algn="just">
                        <a:lnSpc>
                          <a:spcPct val="150000"/>
                        </a:lnSpc>
                        <a:spcAft>
                          <a:spcPts val="0"/>
                        </a:spcAft>
                      </a:pPr>
                      <a:r>
                        <a:rPr lang="en-IN" sz="1400" dirty="0">
                          <a:solidFill>
                            <a:srgbClr val="000000"/>
                          </a:solidFill>
                          <a:latin typeface="Times New Roman"/>
                          <a:ea typeface="Calibri"/>
                          <a:cs typeface="Times New Roman"/>
                        </a:rPr>
                        <a:t>a. Rotation converged in 5 iterations.</a:t>
                      </a:r>
                      <a:endParaRPr lang="en-IN" sz="1400" dirty="0">
                        <a:latin typeface="Calibri"/>
                        <a:ea typeface="Calibri"/>
                        <a:cs typeface="Times New Roman"/>
                      </a:endParaRPr>
                    </a:p>
                  </a:txBody>
                  <a:tcPr marL="12956" marR="12956" marT="12956" marB="12956">
                    <a:lnL>
                      <a:noFill/>
                    </a:lnL>
                    <a:lnR>
                      <a:noFill/>
                    </a:lnR>
                    <a:lnT>
                      <a:noFill/>
                    </a:lnT>
                    <a:lnB>
                      <a:noFill/>
                    </a:lnB>
                    <a:solidFill>
                      <a:srgbClr val="FFFFFF"/>
                    </a:solidFill>
                  </a:tcPr>
                </a:tc>
                <a:tc hMerge="1">
                  <a:txBody>
                    <a:bodyPr/>
                    <a:lstStyle/>
                    <a:p>
                      <a:endParaRPr lang="en-IN"/>
                    </a:p>
                  </a:txBody>
                  <a:tcPr/>
                </a:tc>
                <a:tc hMerge="1">
                  <a:txBody>
                    <a:bodyPr/>
                    <a:lstStyle/>
                    <a:p>
                      <a:endParaRPr lang="en-IN"/>
                    </a:p>
                  </a:txBody>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lnL>
                      <a:noFill/>
                    </a:lnL>
                    <a:lnR>
                      <a:noFill/>
                    </a:lnR>
                    <a:lnT>
                      <a:noFill/>
                    </a:lnT>
                    <a:lnB>
                      <a:noFill/>
                    </a:lnB>
                    <a:solidFill>
                      <a:srgbClr val="FFFFFF"/>
                    </a:solidFill>
                  </a:tcPr>
                </a:tc>
              </a:tr>
            </a:tbl>
          </a:graphicData>
        </a:graphic>
      </p:graphicFrame>
      <p:sp>
        <p:nvSpPr>
          <p:cNvPr id="5" name="Oval 4"/>
          <p:cNvSpPr/>
          <p:nvPr/>
        </p:nvSpPr>
        <p:spPr>
          <a:xfrm rot="21390971">
            <a:off x="561546" y="3070509"/>
            <a:ext cx="3528392" cy="7529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27584" y="2348880"/>
            <a:ext cx="266429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27584" y="1196752"/>
            <a:ext cx="259228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419872" y="2564904"/>
            <a:ext cx="194421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995936" y="3356992"/>
            <a:ext cx="136815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47864" y="1412776"/>
            <a:ext cx="2016224"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357818" y="3000372"/>
            <a:ext cx="259228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IN" dirty="0" smtClean="0">
                <a:latin typeface="Times New Roman"/>
                <a:ea typeface="Calibri"/>
                <a:cs typeface="Times New Roman"/>
              </a:rPr>
              <a:t>Organisational culture and financial security</a:t>
            </a:r>
            <a:endParaRPr lang="en-IN" dirty="0">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Content Placeholder 3"/>
          <p:cNvGraphicFramePr>
            <a:graphicFrameLocks noGrp="1"/>
          </p:cNvGraphicFramePr>
          <p:nvPr>
            <p:ph sz="quarter" idx="1"/>
          </p:nvPr>
        </p:nvGraphicFramePr>
        <p:xfrm>
          <a:off x="928662" y="139763"/>
          <a:ext cx="7429551" cy="6560774"/>
        </p:xfrm>
        <a:graphic>
          <a:graphicData uri="http://schemas.openxmlformats.org/drawingml/2006/table">
            <a:tbl>
              <a:tblPr/>
              <a:tblGrid>
                <a:gridCol w="3511801"/>
                <a:gridCol w="1168307"/>
                <a:gridCol w="1373345"/>
                <a:gridCol w="1376098"/>
              </a:tblGrid>
              <a:tr h="324234">
                <a:tc gridSpan="4">
                  <a:txBody>
                    <a:bodyPr/>
                    <a:lstStyle/>
                    <a:p>
                      <a:pPr algn="just">
                        <a:lnSpc>
                          <a:spcPct val="150000"/>
                        </a:lnSpc>
                        <a:spcAft>
                          <a:spcPts val="0"/>
                        </a:spcAft>
                      </a:pPr>
                      <a:r>
                        <a:rPr lang="en-IN" sz="1400" b="1" dirty="0">
                          <a:solidFill>
                            <a:srgbClr val="000000"/>
                          </a:solidFill>
                          <a:latin typeface="Times New Roman"/>
                          <a:ea typeface="Calibri"/>
                          <a:cs typeface="Times New Roman"/>
                        </a:rPr>
                        <a:t>Rotated Component </a:t>
                      </a:r>
                      <a:r>
                        <a:rPr lang="en-IN" sz="1400" b="1" dirty="0" err="1">
                          <a:solidFill>
                            <a:srgbClr val="000000"/>
                          </a:solidFill>
                          <a:latin typeface="Times New Roman"/>
                          <a:ea typeface="Calibri"/>
                          <a:cs typeface="Times New Roman"/>
                        </a:rPr>
                        <a:t>Matrix</a:t>
                      </a:r>
                      <a:r>
                        <a:rPr lang="en-IN" sz="1400" b="1" baseline="30000" dirty="0" err="1">
                          <a:solidFill>
                            <a:srgbClr val="000000"/>
                          </a:solidFill>
                          <a:latin typeface="Times New Roman"/>
                          <a:ea typeface="Calibri"/>
                          <a:cs typeface="Times New Roman"/>
                        </a:rPr>
                        <a:t>a</a:t>
                      </a:r>
                      <a:endParaRPr lang="en-IN" sz="1400" dirty="0">
                        <a:latin typeface="Calibri"/>
                        <a:ea typeface="Calibri"/>
                        <a:cs typeface="Times New Roman"/>
                      </a:endParaRPr>
                    </a:p>
                  </a:txBody>
                  <a:tcPr marL="12956" marR="12956" marT="12956" marB="12956"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334795">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gridSpan="3">
                  <a:txBody>
                    <a:bodyPr/>
                    <a:lstStyle/>
                    <a:p>
                      <a:pPr algn="just">
                        <a:lnSpc>
                          <a:spcPct val="150000"/>
                        </a:lnSpc>
                        <a:spcAft>
                          <a:spcPts val="0"/>
                        </a:spcAft>
                      </a:pPr>
                      <a:r>
                        <a:rPr lang="en-IN" sz="1400">
                          <a:solidFill>
                            <a:srgbClr val="000000"/>
                          </a:solidFill>
                          <a:latin typeface="Times New Roman"/>
                          <a:ea typeface="Calibri"/>
                          <a:cs typeface="Times New Roman"/>
                        </a:rPr>
                        <a:t>Component</a:t>
                      </a:r>
                      <a:endParaRPr lang="en-IN" sz="1400">
                        <a:latin typeface="Calibri"/>
                        <a:ea typeface="Calibri"/>
                        <a:cs typeface="Times New Roman"/>
                      </a:endParaRPr>
                    </a:p>
                  </a:txBody>
                  <a:tcPr marL="12956" marR="12956" marT="12956" marB="12956"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r>
              <a:tr h="334795">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1</a:t>
                      </a:r>
                      <a:endParaRPr lang="en-IN" sz="1400">
                        <a:latin typeface="Calibri"/>
                        <a:ea typeface="Calibri"/>
                        <a:cs typeface="Times New Roman"/>
                      </a:endParaRPr>
                    </a:p>
                  </a:txBody>
                  <a:tcPr marL="12956" marR="12956" marT="12956" marB="12956"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2</a:t>
                      </a:r>
                      <a:endParaRPr lang="en-IN" sz="1400">
                        <a:latin typeface="Calibri"/>
                        <a:ea typeface="Calibri"/>
                        <a:cs typeface="Times New Roman"/>
                      </a:endParaRPr>
                    </a:p>
                  </a:txBody>
                  <a:tcPr marL="12956" marR="12956" marT="12956" marB="1295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3</a:t>
                      </a:r>
                      <a:endParaRPr lang="en-IN" sz="1400">
                        <a:latin typeface="Calibri"/>
                        <a:ea typeface="Calibri"/>
                        <a:cs typeface="Times New Roman"/>
                      </a:endParaRPr>
                    </a:p>
                  </a:txBody>
                  <a:tcPr marL="12956" marR="12956" marT="12956" marB="12956"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469176">
                <a:tc>
                  <a:txBody>
                    <a:bodyPr/>
                    <a:lstStyle/>
                    <a:p>
                      <a:pPr>
                        <a:lnSpc>
                          <a:spcPct val="150000"/>
                        </a:lnSpc>
                        <a:spcAft>
                          <a:spcPts val="0"/>
                        </a:spcAft>
                      </a:pPr>
                      <a:r>
                        <a:rPr lang="en-IN" sz="1400" dirty="0">
                          <a:solidFill>
                            <a:srgbClr val="000000"/>
                          </a:solidFill>
                          <a:latin typeface="Times New Roman"/>
                          <a:ea typeface="Calibri"/>
                          <a:cs typeface="Times New Roman"/>
                        </a:rPr>
                        <a:t>Inadequate Salary increment/s</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.853</a:t>
                      </a:r>
                      <a:endParaRPr lang="en-IN" sz="1400">
                        <a:latin typeface="Calibri"/>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334795">
                <a:tc>
                  <a:txBody>
                    <a:bodyPr/>
                    <a:lstStyle/>
                    <a:p>
                      <a:pPr>
                        <a:lnSpc>
                          <a:spcPct val="150000"/>
                        </a:lnSpc>
                        <a:spcAft>
                          <a:spcPts val="0"/>
                        </a:spcAft>
                      </a:pPr>
                      <a:r>
                        <a:rPr lang="en-IN" sz="1400" dirty="0">
                          <a:solidFill>
                            <a:srgbClr val="000000"/>
                          </a:solidFill>
                          <a:latin typeface="Times New Roman"/>
                          <a:ea typeface="Calibri"/>
                          <a:cs typeface="Times New Roman"/>
                        </a:rPr>
                        <a:t>No Job Security</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.739</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4795">
                <a:tc>
                  <a:txBody>
                    <a:bodyPr/>
                    <a:lstStyle/>
                    <a:p>
                      <a:pPr>
                        <a:lnSpc>
                          <a:spcPct val="150000"/>
                        </a:lnSpc>
                        <a:spcAft>
                          <a:spcPts val="0"/>
                        </a:spcAft>
                      </a:pPr>
                      <a:r>
                        <a:rPr lang="en-IN" sz="1400" dirty="0">
                          <a:solidFill>
                            <a:srgbClr val="000000"/>
                          </a:solidFill>
                          <a:latin typeface="Times New Roman"/>
                          <a:ea typeface="Calibri"/>
                          <a:cs typeface="Times New Roman"/>
                        </a:rPr>
                        <a:t>Health and safety hazards</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.853</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69176">
                <a:tc>
                  <a:txBody>
                    <a:bodyPr/>
                    <a:lstStyle/>
                    <a:p>
                      <a:pPr>
                        <a:lnSpc>
                          <a:spcPct val="150000"/>
                        </a:lnSpc>
                        <a:spcAft>
                          <a:spcPts val="0"/>
                        </a:spcAft>
                      </a:pPr>
                      <a:r>
                        <a:rPr lang="en-IN" sz="1400" dirty="0">
                          <a:solidFill>
                            <a:srgbClr val="000000"/>
                          </a:solidFill>
                          <a:latin typeface="Times New Roman"/>
                          <a:ea typeface="Calibri"/>
                          <a:cs typeface="Times New Roman"/>
                        </a:rPr>
                        <a:t>Lack of Transparency and equality </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.719</a:t>
                      </a:r>
                      <a:endParaRPr lang="en-IN" sz="1400" dirty="0">
                        <a:latin typeface="Calibri"/>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.303</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4795">
                <a:tc>
                  <a:txBody>
                    <a:bodyPr/>
                    <a:lstStyle/>
                    <a:p>
                      <a:pPr>
                        <a:lnSpc>
                          <a:spcPct val="150000"/>
                        </a:lnSpc>
                        <a:spcAft>
                          <a:spcPts val="0"/>
                        </a:spcAft>
                      </a:pPr>
                      <a:r>
                        <a:rPr lang="en-IN" sz="1400">
                          <a:solidFill>
                            <a:srgbClr val="000000"/>
                          </a:solidFill>
                          <a:latin typeface="Times New Roman"/>
                          <a:ea typeface="Calibri"/>
                          <a:cs typeface="Times New Roman"/>
                        </a:rPr>
                        <a:t>No support, and guidance </a:t>
                      </a:r>
                      <a:endParaRPr lang="en-IN" sz="140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.773</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.416</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688529">
                <a:tc>
                  <a:txBody>
                    <a:bodyPr/>
                    <a:lstStyle/>
                    <a:p>
                      <a:pPr>
                        <a:lnSpc>
                          <a:spcPct val="150000"/>
                        </a:lnSpc>
                        <a:spcAft>
                          <a:spcPts val="0"/>
                        </a:spcAft>
                      </a:pPr>
                      <a:r>
                        <a:rPr lang="en-IN" sz="1400">
                          <a:solidFill>
                            <a:srgbClr val="000000"/>
                          </a:solidFill>
                          <a:latin typeface="Times New Roman"/>
                          <a:ea typeface="Calibri"/>
                          <a:cs typeface="Times New Roman"/>
                        </a:rPr>
                        <a:t>Salary/position enhancement in the other organization</a:t>
                      </a:r>
                      <a:endParaRPr lang="en-IN" sz="140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.745</a:t>
                      </a:r>
                      <a:endParaRPr lang="en-IN" sz="1400" dirty="0">
                        <a:latin typeface="Calibri"/>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69176">
                <a:tc>
                  <a:txBody>
                    <a:bodyPr/>
                    <a:lstStyle/>
                    <a:p>
                      <a:pPr>
                        <a:lnSpc>
                          <a:spcPct val="150000"/>
                        </a:lnSpc>
                        <a:spcAft>
                          <a:spcPts val="0"/>
                        </a:spcAft>
                      </a:pPr>
                      <a:r>
                        <a:rPr lang="en-IN" sz="1400">
                          <a:solidFill>
                            <a:srgbClr val="000000"/>
                          </a:solidFill>
                          <a:latin typeface="Times New Roman"/>
                          <a:ea typeface="Calibri"/>
                          <a:cs typeface="Times New Roman"/>
                        </a:rPr>
                        <a:t>Conflict with immediate supervisor/manager</a:t>
                      </a:r>
                      <a:endParaRPr lang="en-IN" sz="140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.621</a:t>
                      </a:r>
                      <a:endParaRPr lang="en-IN" sz="1400">
                        <a:latin typeface="Calibri"/>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.514</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69176">
                <a:tc>
                  <a:txBody>
                    <a:bodyPr/>
                    <a:lstStyle/>
                    <a:p>
                      <a:pPr>
                        <a:lnSpc>
                          <a:spcPct val="150000"/>
                        </a:lnSpc>
                        <a:spcAft>
                          <a:spcPts val="0"/>
                        </a:spcAft>
                      </a:pPr>
                      <a:r>
                        <a:rPr lang="en-IN" sz="1400">
                          <a:solidFill>
                            <a:srgbClr val="000000"/>
                          </a:solidFill>
                          <a:latin typeface="Times New Roman"/>
                          <a:ea typeface="Calibri"/>
                          <a:cs typeface="Times New Roman"/>
                        </a:rPr>
                        <a:t>No credit/Appreciation of work done</a:t>
                      </a:r>
                      <a:endParaRPr lang="en-IN" sz="140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.366</a:t>
                      </a:r>
                      <a:endParaRPr lang="en-IN" sz="1400" dirty="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.759</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907885">
                <a:tc>
                  <a:txBody>
                    <a:bodyPr/>
                    <a:lstStyle/>
                    <a:p>
                      <a:pPr>
                        <a:lnSpc>
                          <a:spcPct val="150000"/>
                        </a:lnSpc>
                        <a:spcAft>
                          <a:spcPts val="0"/>
                        </a:spcAft>
                      </a:pPr>
                      <a:r>
                        <a:rPr lang="en-IN" sz="1400">
                          <a:solidFill>
                            <a:srgbClr val="000000"/>
                          </a:solidFill>
                          <a:latin typeface="Times New Roman"/>
                          <a:ea typeface="Calibri"/>
                          <a:cs typeface="Times New Roman"/>
                        </a:rPr>
                        <a:t>Use of abusive language by supervisor/manager/co-worker</a:t>
                      </a:r>
                      <a:endParaRPr lang="en-IN" sz="140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.932</a:t>
                      </a:r>
                      <a:endParaRPr lang="en-IN" sz="1400" dirty="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624183">
                <a:tc gridSpan="4">
                  <a:txBody>
                    <a:bodyPr/>
                    <a:lstStyle/>
                    <a:p>
                      <a:pPr algn="just">
                        <a:lnSpc>
                          <a:spcPct val="150000"/>
                        </a:lnSpc>
                        <a:spcAft>
                          <a:spcPts val="0"/>
                        </a:spcAft>
                      </a:pPr>
                      <a:r>
                        <a:rPr lang="en-IN" sz="1400" dirty="0">
                          <a:solidFill>
                            <a:srgbClr val="000000"/>
                          </a:solidFill>
                          <a:latin typeface="Times New Roman"/>
                          <a:ea typeface="Calibri"/>
                          <a:cs typeface="Times New Roman"/>
                        </a:rPr>
                        <a:t>Extraction Method: Principal Component Analysis. </a:t>
                      </a:r>
                      <a:endParaRPr lang="en-IN" sz="1400" dirty="0">
                        <a:latin typeface="Calibri"/>
                        <a:ea typeface="Calibri"/>
                        <a:cs typeface="Times New Roman"/>
                      </a:endParaRPr>
                    </a:p>
                    <a:p>
                      <a:pPr algn="just">
                        <a:lnSpc>
                          <a:spcPct val="150000"/>
                        </a:lnSpc>
                        <a:spcAft>
                          <a:spcPts val="0"/>
                        </a:spcAft>
                      </a:pPr>
                      <a:r>
                        <a:rPr lang="en-IN" sz="1400" dirty="0">
                          <a:solidFill>
                            <a:srgbClr val="000000"/>
                          </a:solidFill>
                          <a:latin typeface="Times New Roman"/>
                          <a:ea typeface="Calibri"/>
                          <a:cs typeface="Times New Roman"/>
                        </a:rPr>
                        <a:t> Rotation Method: </a:t>
                      </a:r>
                      <a:r>
                        <a:rPr lang="en-IN" sz="1400" dirty="0" err="1">
                          <a:solidFill>
                            <a:srgbClr val="000000"/>
                          </a:solidFill>
                          <a:latin typeface="Times New Roman"/>
                          <a:ea typeface="Calibri"/>
                          <a:cs typeface="Times New Roman"/>
                        </a:rPr>
                        <a:t>Varimax</a:t>
                      </a:r>
                      <a:r>
                        <a:rPr lang="en-IN" sz="1400" dirty="0">
                          <a:solidFill>
                            <a:srgbClr val="000000"/>
                          </a:solidFill>
                          <a:latin typeface="Times New Roman"/>
                          <a:ea typeface="Calibri"/>
                          <a:cs typeface="Times New Roman"/>
                        </a:rPr>
                        <a:t> with Kaiser Normalization.</a:t>
                      </a:r>
                      <a:endParaRPr lang="en-IN" sz="1400" dirty="0">
                        <a:latin typeface="Calibri"/>
                        <a:ea typeface="Calibri"/>
                        <a:cs typeface="Times New Roman"/>
                      </a:endParaRPr>
                    </a:p>
                  </a:txBody>
                  <a:tcPr marL="12956" marR="12956" marT="12956" marB="12956">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334795">
                <a:tc gridSpan="3">
                  <a:txBody>
                    <a:bodyPr/>
                    <a:lstStyle/>
                    <a:p>
                      <a:pPr algn="just">
                        <a:lnSpc>
                          <a:spcPct val="150000"/>
                        </a:lnSpc>
                        <a:spcAft>
                          <a:spcPts val="0"/>
                        </a:spcAft>
                      </a:pPr>
                      <a:r>
                        <a:rPr lang="en-IN" sz="1400" dirty="0">
                          <a:solidFill>
                            <a:srgbClr val="000000"/>
                          </a:solidFill>
                          <a:latin typeface="Times New Roman"/>
                          <a:ea typeface="Calibri"/>
                          <a:cs typeface="Times New Roman"/>
                        </a:rPr>
                        <a:t>a. Rotation converged in 5 iterations.</a:t>
                      </a:r>
                      <a:endParaRPr lang="en-IN" sz="1400" dirty="0">
                        <a:latin typeface="Calibri"/>
                        <a:ea typeface="Calibri"/>
                        <a:cs typeface="Times New Roman"/>
                      </a:endParaRPr>
                    </a:p>
                  </a:txBody>
                  <a:tcPr marL="12956" marR="12956" marT="12956" marB="12956">
                    <a:lnL>
                      <a:noFill/>
                    </a:lnL>
                    <a:lnR>
                      <a:noFill/>
                    </a:lnR>
                    <a:lnT>
                      <a:noFill/>
                    </a:lnT>
                    <a:lnB>
                      <a:noFill/>
                    </a:lnB>
                    <a:solidFill>
                      <a:srgbClr val="FFFFFF"/>
                    </a:solidFill>
                  </a:tcPr>
                </a:tc>
                <a:tc hMerge="1">
                  <a:txBody>
                    <a:bodyPr/>
                    <a:lstStyle/>
                    <a:p>
                      <a:endParaRPr lang="en-IN"/>
                    </a:p>
                  </a:txBody>
                  <a:tcPr/>
                </a:tc>
                <a:tc hMerge="1">
                  <a:txBody>
                    <a:bodyPr/>
                    <a:lstStyle/>
                    <a:p>
                      <a:endParaRPr lang="en-IN"/>
                    </a:p>
                  </a:txBody>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lnL>
                      <a:noFill/>
                    </a:lnL>
                    <a:lnR>
                      <a:noFill/>
                    </a:lnR>
                    <a:lnT>
                      <a:noFill/>
                    </a:lnT>
                    <a:lnB>
                      <a:noFill/>
                    </a:lnB>
                    <a:solidFill>
                      <a:srgbClr val="FFFFFF"/>
                    </a:solidFill>
                  </a:tcPr>
                </a:tc>
              </a:tr>
            </a:tbl>
          </a:graphicData>
        </a:graphic>
      </p:graphicFrame>
      <p:sp>
        <p:nvSpPr>
          <p:cNvPr id="5" name="Oval 4"/>
          <p:cNvSpPr/>
          <p:nvPr/>
        </p:nvSpPr>
        <p:spPr>
          <a:xfrm>
            <a:off x="611560" y="1628800"/>
            <a:ext cx="187220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5576" y="1988840"/>
            <a:ext cx="230425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5576" y="2780928"/>
            <a:ext cx="23042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987824" y="2924944"/>
            <a:ext cx="259228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83768" y="1772816"/>
            <a:ext cx="3096344"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87824" y="2132856"/>
            <a:ext cx="2592288"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80112" y="3068960"/>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IN" dirty="0" smtClean="0">
                <a:latin typeface="Times New Roman"/>
                <a:ea typeface="Calibri"/>
                <a:cs typeface="Times New Roman"/>
              </a:rPr>
              <a:t>Personal security</a:t>
            </a:r>
            <a:endParaRPr lang="en-IN" dirty="0">
              <a:ea typeface="Calibri"/>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Content Placeholder 3"/>
          <p:cNvGraphicFramePr>
            <a:graphicFrameLocks noGrp="1"/>
          </p:cNvGraphicFramePr>
          <p:nvPr>
            <p:ph sz="quarter" idx="1"/>
          </p:nvPr>
        </p:nvGraphicFramePr>
        <p:xfrm>
          <a:off x="928662" y="139763"/>
          <a:ext cx="7429551" cy="6560774"/>
        </p:xfrm>
        <a:graphic>
          <a:graphicData uri="http://schemas.openxmlformats.org/drawingml/2006/table">
            <a:tbl>
              <a:tblPr/>
              <a:tblGrid>
                <a:gridCol w="3511801"/>
                <a:gridCol w="1168307"/>
                <a:gridCol w="1373345"/>
                <a:gridCol w="1376098"/>
              </a:tblGrid>
              <a:tr h="324234">
                <a:tc gridSpan="4">
                  <a:txBody>
                    <a:bodyPr/>
                    <a:lstStyle/>
                    <a:p>
                      <a:pPr algn="just">
                        <a:lnSpc>
                          <a:spcPct val="150000"/>
                        </a:lnSpc>
                        <a:spcAft>
                          <a:spcPts val="0"/>
                        </a:spcAft>
                      </a:pPr>
                      <a:r>
                        <a:rPr lang="en-IN" sz="1400" b="1" dirty="0">
                          <a:solidFill>
                            <a:srgbClr val="000000"/>
                          </a:solidFill>
                          <a:latin typeface="Times New Roman"/>
                          <a:ea typeface="Calibri"/>
                          <a:cs typeface="Times New Roman"/>
                        </a:rPr>
                        <a:t>Rotated Component </a:t>
                      </a:r>
                      <a:r>
                        <a:rPr lang="en-IN" sz="1400" b="1" dirty="0" err="1">
                          <a:solidFill>
                            <a:srgbClr val="000000"/>
                          </a:solidFill>
                          <a:latin typeface="Times New Roman"/>
                          <a:ea typeface="Calibri"/>
                          <a:cs typeface="Times New Roman"/>
                        </a:rPr>
                        <a:t>Matrix</a:t>
                      </a:r>
                      <a:r>
                        <a:rPr lang="en-IN" sz="1400" b="1" baseline="30000" dirty="0" err="1">
                          <a:solidFill>
                            <a:srgbClr val="000000"/>
                          </a:solidFill>
                          <a:latin typeface="Times New Roman"/>
                          <a:ea typeface="Calibri"/>
                          <a:cs typeface="Times New Roman"/>
                        </a:rPr>
                        <a:t>a</a:t>
                      </a:r>
                      <a:endParaRPr lang="en-IN" sz="1400" dirty="0">
                        <a:latin typeface="Calibri"/>
                        <a:ea typeface="Calibri"/>
                        <a:cs typeface="Times New Roman"/>
                      </a:endParaRPr>
                    </a:p>
                  </a:txBody>
                  <a:tcPr marL="12956" marR="12956" marT="12956" marB="12956"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334795">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gridSpan="3">
                  <a:txBody>
                    <a:bodyPr/>
                    <a:lstStyle/>
                    <a:p>
                      <a:pPr algn="just">
                        <a:lnSpc>
                          <a:spcPct val="150000"/>
                        </a:lnSpc>
                        <a:spcAft>
                          <a:spcPts val="0"/>
                        </a:spcAft>
                      </a:pPr>
                      <a:r>
                        <a:rPr lang="en-IN" sz="1400">
                          <a:solidFill>
                            <a:srgbClr val="000000"/>
                          </a:solidFill>
                          <a:latin typeface="Times New Roman"/>
                          <a:ea typeface="Calibri"/>
                          <a:cs typeface="Times New Roman"/>
                        </a:rPr>
                        <a:t>Component</a:t>
                      </a:r>
                      <a:endParaRPr lang="en-IN" sz="1400">
                        <a:latin typeface="Calibri"/>
                        <a:ea typeface="Calibri"/>
                        <a:cs typeface="Times New Roman"/>
                      </a:endParaRPr>
                    </a:p>
                  </a:txBody>
                  <a:tcPr marL="12956" marR="12956" marT="12956" marB="12956"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r>
              <a:tr h="334795">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1</a:t>
                      </a:r>
                      <a:endParaRPr lang="en-IN" sz="1400">
                        <a:latin typeface="Calibri"/>
                        <a:ea typeface="Calibri"/>
                        <a:cs typeface="Times New Roman"/>
                      </a:endParaRPr>
                    </a:p>
                  </a:txBody>
                  <a:tcPr marL="12956" marR="12956" marT="12956" marB="12956"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2</a:t>
                      </a:r>
                      <a:endParaRPr lang="en-IN" sz="1400">
                        <a:latin typeface="Calibri"/>
                        <a:ea typeface="Calibri"/>
                        <a:cs typeface="Times New Roman"/>
                      </a:endParaRPr>
                    </a:p>
                  </a:txBody>
                  <a:tcPr marL="12956" marR="12956" marT="12956" marB="1295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3</a:t>
                      </a:r>
                      <a:endParaRPr lang="en-IN" sz="1400">
                        <a:latin typeface="Calibri"/>
                        <a:ea typeface="Calibri"/>
                        <a:cs typeface="Times New Roman"/>
                      </a:endParaRPr>
                    </a:p>
                  </a:txBody>
                  <a:tcPr marL="12956" marR="12956" marT="12956" marB="12956"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469176">
                <a:tc>
                  <a:txBody>
                    <a:bodyPr/>
                    <a:lstStyle/>
                    <a:p>
                      <a:pPr>
                        <a:lnSpc>
                          <a:spcPct val="150000"/>
                        </a:lnSpc>
                        <a:spcAft>
                          <a:spcPts val="0"/>
                        </a:spcAft>
                      </a:pPr>
                      <a:r>
                        <a:rPr lang="en-IN" sz="1400" dirty="0">
                          <a:solidFill>
                            <a:srgbClr val="000000"/>
                          </a:solidFill>
                          <a:latin typeface="Times New Roman"/>
                          <a:ea typeface="Calibri"/>
                          <a:cs typeface="Times New Roman"/>
                        </a:rPr>
                        <a:t>Inadequate Salary increment/s</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.853</a:t>
                      </a:r>
                      <a:endParaRPr lang="en-IN" sz="1400">
                        <a:latin typeface="Calibri"/>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334795">
                <a:tc>
                  <a:txBody>
                    <a:bodyPr/>
                    <a:lstStyle/>
                    <a:p>
                      <a:pPr>
                        <a:lnSpc>
                          <a:spcPct val="150000"/>
                        </a:lnSpc>
                        <a:spcAft>
                          <a:spcPts val="0"/>
                        </a:spcAft>
                      </a:pPr>
                      <a:r>
                        <a:rPr lang="en-IN" sz="1400" dirty="0">
                          <a:solidFill>
                            <a:srgbClr val="000000"/>
                          </a:solidFill>
                          <a:latin typeface="Times New Roman"/>
                          <a:ea typeface="Calibri"/>
                          <a:cs typeface="Times New Roman"/>
                        </a:rPr>
                        <a:t>No Job Security</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.739</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4795">
                <a:tc>
                  <a:txBody>
                    <a:bodyPr/>
                    <a:lstStyle/>
                    <a:p>
                      <a:pPr>
                        <a:lnSpc>
                          <a:spcPct val="150000"/>
                        </a:lnSpc>
                        <a:spcAft>
                          <a:spcPts val="0"/>
                        </a:spcAft>
                      </a:pPr>
                      <a:r>
                        <a:rPr lang="en-IN" sz="1400" dirty="0">
                          <a:solidFill>
                            <a:srgbClr val="000000"/>
                          </a:solidFill>
                          <a:latin typeface="Times New Roman"/>
                          <a:ea typeface="Calibri"/>
                          <a:cs typeface="Times New Roman"/>
                        </a:rPr>
                        <a:t>Health and safety hazards</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.853</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69176">
                <a:tc>
                  <a:txBody>
                    <a:bodyPr/>
                    <a:lstStyle/>
                    <a:p>
                      <a:pPr>
                        <a:lnSpc>
                          <a:spcPct val="150000"/>
                        </a:lnSpc>
                        <a:spcAft>
                          <a:spcPts val="0"/>
                        </a:spcAft>
                      </a:pPr>
                      <a:r>
                        <a:rPr lang="en-IN" sz="1400" dirty="0">
                          <a:solidFill>
                            <a:srgbClr val="000000"/>
                          </a:solidFill>
                          <a:latin typeface="Times New Roman"/>
                          <a:ea typeface="Calibri"/>
                          <a:cs typeface="Times New Roman"/>
                        </a:rPr>
                        <a:t>Lack of Transparency and equality </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.719</a:t>
                      </a:r>
                      <a:endParaRPr lang="en-IN" sz="1400" dirty="0">
                        <a:latin typeface="Calibri"/>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.303</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4795">
                <a:tc>
                  <a:txBody>
                    <a:bodyPr/>
                    <a:lstStyle/>
                    <a:p>
                      <a:pPr>
                        <a:lnSpc>
                          <a:spcPct val="150000"/>
                        </a:lnSpc>
                        <a:spcAft>
                          <a:spcPts val="0"/>
                        </a:spcAft>
                      </a:pPr>
                      <a:r>
                        <a:rPr lang="en-IN" sz="1400">
                          <a:solidFill>
                            <a:srgbClr val="000000"/>
                          </a:solidFill>
                          <a:latin typeface="Times New Roman"/>
                          <a:ea typeface="Calibri"/>
                          <a:cs typeface="Times New Roman"/>
                        </a:rPr>
                        <a:t>No support, and guidance </a:t>
                      </a:r>
                      <a:endParaRPr lang="en-IN" sz="140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.773</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.416</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688529">
                <a:tc>
                  <a:txBody>
                    <a:bodyPr/>
                    <a:lstStyle/>
                    <a:p>
                      <a:pPr>
                        <a:lnSpc>
                          <a:spcPct val="150000"/>
                        </a:lnSpc>
                        <a:spcAft>
                          <a:spcPts val="0"/>
                        </a:spcAft>
                      </a:pPr>
                      <a:r>
                        <a:rPr lang="en-IN" sz="1400">
                          <a:solidFill>
                            <a:srgbClr val="000000"/>
                          </a:solidFill>
                          <a:latin typeface="Times New Roman"/>
                          <a:ea typeface="Calibri"/>
                          <a:cs typeface="Times New Roman"/>
                        </a:rPr>
                        <a:t>Salary/position enhancement in the other organization</a:t>
                      </a:r>
                      <a:endParaRPr lang="en-IN" sz="140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.745</a:t>
                      </a:r>
                      <a:endParaRPr lang="en-IN" sz="1400" dirty="0">
                        <a:latin typeface="Calibri"/>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69176">
                <a:tc>
                  <a:txBody>
                    <a:bodyPr/>
                    <a:lstStyle/>
                    <a:p>
                      <a:pPr>
                        <a:lnSpc>
                          <a:spcPct val="150000"/>
                        </a:lnSpc>
                        <a:spcAft>
                          <a:spcPts val="0"/>
                        </a:spcAft>
                      </a:pPr>
                      <a:r>
                        <a:rPr lang="en-IN" sz="1400">
                          <a:solidFill>
                            <a:srgbClr val="000000"/>
                          </a:solidFill>
                          <a:latin typeface="Times New Roman"/>
                          <a:ea typeface="Calibri"/>
                          <a:cs typeface="Times New Roman"/>
                        </a:rPr>
                        <a:t>Conflict with immediate supervisor/manager</a:t>
                      </a:r>
                      <a:endParaRPr lang="en-IN" sz="140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.621</a:t>
                      </a:r>
                      <a:endParaRPr lang="en-IN" sz="1400">
                        <a:latin typeface="Calibri"/>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.514</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69176">
                <a:tc>
                  <a:txBody>
                    <a:bodyPr/>
                    <a:lstStyle/>
                    <a:p>
                      <a:pPr>
                        <a:lnSpc>
                          <a:spcPct val="150000"/>
                        </a:lnSpc>
                        <a:spcAft>
                          <a:spcPts val="0"/>
                        </a:spcAft>
                      </a:pPr>
                      <a:r>
                        <a:rPr lang="en-IN" sz="1400">
                          <a:solidFill>
                            <a:srgbClr val="000000"/>
                          </a:solidFill>
                          <a:latin typeface="Times New Roman"/>
                          <a:ea typeface="Calibri"/>
                          <a:cs typeface="Times New Roman"/>
                        </a:rPr>
                        <a:t>No credit/Appreciation of work done</a:t>
                      </a:r>
                      <a:endParaRPr lang="en-IN" sz="140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endParaRPr lang="en-IN" sz="140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.366</a:t>
                      </a:r>
                      <a:endParaRPr lang="en-IN" sz="1400" dirty="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0"/>
                        </a:spcAft>
                      </a:pPr>
                      <a:r>
                        <a:rPr lang="en-IN" sz="1400">
                          <a:solidFill>
                            <a:srgbClr val="000000"/>
                          </a:solidFill>
                          <a:latin typeface="Times New Roman"/>
                          <a:ea typeface="Calibri"/>
                          <a:cs typeface="Times New Roman"/>
                        </a:rPr>
                        <a:t>.759</a:t>
                      </a:r>
                      <a:endParaRPr lang="en-IN" sz="140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907885">
                <a:tc>
                  <a:txBody>
                    <a:bodyPr/>
                    <a:lstStyle/>
                    <a:p>
                      <a:pPr>
                        <a:lnSpc>
                          <a:spcPct val="150000"/>
                        </a:lnSpc>
                        <a:spcAft>
                          <a:spcPts val="0"/>
                        </a:spcAft>
                      </a:pPr>
                      <a:r>
                        <a:rPr lang="en-IN" sz="1400" dirty="0">
                          <a:solidFill>
                            <a:srgbClr val="000000"/>
                          </a:solidFill>
                          <a:latin typeface="Times New Roman"/>
                          <a:ea typeface="Calibri"/>
                          <a:cs typeface="Times New Roman"/>
                        </a:rPr>
                        <a:t>Use of abusive language by supervisor/manager/co-worker</a:t>
                      </a:r>
                      <a:endParaRPr lang="en-IN" sz="1400" dirty="0">
                        <a:latin typeface="Calibri"/>
                        <a:ea typeface="Calibri"/>
                        <a:cs typeface="Times New Roman"/>
                      </a:endParaRPr>
                    </a:p>
                  </a:txBody>
                  <a:tcPr marL="12956" marR="12956" marT="12956" marB="12956">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IN" sz="1400" dirty="0">
                          <a:solidFill>
                            <a:srgbClr val="000000"/>
                          </a:solidFill>
                          <a:latin typeface="Times New Roman"/>
                          <a:ea typeface="Calibri"/>
                          <a:cs typeface="Times New Roman"/>
                        </a:rPr>
                        <a:t>.932</a:t>
                      </a:r>
                      <a:endParaRPr lang="en-IN" sz="1400" dirty="0">
                        <a:latin typeface="Calibri"/>
                        <a:ea typeface="Calibri"/>
                        <a:cs typeface="Times New Roman"/>
                      </a:endParaRPr>
                    </a:p>
                  </a:txBody>
                  <a:tcPr marL="12956" marR="12956" marT="12956" marB="12956"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624183">
                <a:tc gridSpan="4">
                  <a:txBody>
                    <a:bodyPr/>
                    <a:lstStyle/>
                    <a:p>
                      <a:pPr algn="just">
                        <a:lnSpc>
                          <a:spcPct val="150000"/>
                        </a:lnSpc>
                        <a:spcAft>
                          <a:spcPts val="0"/>
                        </a:spcAft>
                      </a:pPr>
                      <a:r>
                        <a:rPr lang="en-IN" sz="1400" dirty="0">
                          <a:solidFill>
                            <a:srgbClr val="000000"/>
                          </a:solidFill>
                          <a:latin typeface="Times New Roman"/>
                          <a:ea typeface="Calibri"/>
                          <a:cs typeface="Times New Roman"/>
                        </a:rPr>
                        <a:t>Extraction Method: Principal Component Analysis. </a:t>
                      </a:r>
                      <a:endParaRPr lang="en-IN" sz="1400" dirty="0">
                        <a:latin typeface="Calibri"/>
                        <a:ea typeface="Calibri"/>
                        <a:cs typeface="Times New Roman"/>
                      </a:endParaRPr>
                    </a:p>
                    <a:p>
                      <a:pPr algn="just">
                        <a:lnSpc>
                          <a:spcPct val="150000"/>
                        </a:lnSpc>
                        <a:spcAft>
                          <a:spcPts val="0"/>
                        </a:spcAft>
                      </a:pPr>
                      <a:r>
                        <a:rPr lang="en-IN" sz="1400" dirty="0">
                          <a:solidFill>
                            <a:srgbClr val="000000"/>
                          </a:solidFill>
                          <a:latin typeface="Times New Roman"/>
                          <a:ea typeface="Calibri"/>
                          <a:cs typeface="Times New Roman"/>
                        </a:rPr>
                        <a:t> Rotation Method: </a:t>
                      </a:r>
                      <a:r>
                        <a:rPr lang="en-IN" sz="1400" dirty="0" err="1">
                          <a:solidFill>
                            <a:srgbClr val="000000"/>
                          </a:solidFill>
                          <a:latin typeface="Times New Roman"/>
                          <a:ea typeface="Calibri"/>
                          <a:cs typeface="Times New Roman"/>
                        </a:rPr>
                        <a:t>Varimax</a:t>
                      </a:r>
                      <a:r>
                        <a:rPr lang="en-IN" sz="1400" dirty="0">
                          <a:solidFill>
                            <a:srgbClr val="000000"/>
                          </a:solidFill>
                          <a:latin typeface="Times New Roman"/>
                          <a:ea typeface="Calibri"/>
                          <a:cs typeface="Times New Roman"/>
                        </a:rPr>
                        <a:t> with Kaiser Normalization.</a:t>
                      </a:r>
                      <a:endParaRPr lang="en-IN" sz="1400" dirty="0">
                        <a:latin typeface="Calibri"/>
                        <a:ea typeface="Calibri"/>
                        <a:cs typeface="Times New Roman"/>
                      </a:endParaRPr>
                    </a:p>
                  </a:txBody>
                  <a:tcPr marL="12956" marR="12956" marT="12956" marB="12956">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334795">
                <a:tc gridSpan="3">
                  <a:txBody>
                    <a:bodyPr/>
                    <a:lstStyle/>
                    <a:p>
                      <a:pPr algn="just">
                        <a:lnSpc>
                          <a:spcPct val="150000"/>
                        </a:lnSpc>
                        <a:spcAft>
                          <a:spcPts val="0"/>
                        </a:spcAft>
                      </a:pPr>
                      <a:r>
                        <a:rPr lang="en-IN" sz="1400" dirty="0">
                          <a:solidFill>
                            <a:srgbClr val="000000"/>
                          </a:solidFill>
                          <a:latin typeface="Times New Roman"/>
                          <a:ea typeface="Calibri"/>
                          <a:cs typeface="Times New Roman"/>
                        </a:rPr>
                        <a:t>a. Rotation converged in 5 iterations.</a:t>
                      </a:r>
                      <a:endParaRPr lang="en-IN" sz="1400" dirty="0">
                        <a:latin typeface="Calibri"/>
                        <a:ea typeface="Calibri"/>
                        <a:cs typeface="Times New Roman"/>
                      </a:endParaRPr>
                    </a:p>
                  </a:txBody>
                  <a:tcPr marL="12956" marR="12956" marT="12956" marB="12956">
                    <a:lnL>
                      <a:noFill/>
                    </a:lnL>
                    <a:lnR>
                      <a:noFill/>
                    </a:lnR>
                    <a:lnT>
                      <a:noFill/>
                    </a:lnT>
                    <a:lnB>
                      <a:noFill/>
                    </a:lnB>
                    <a:solidFill>
                      <a:srgbClr val="FFFFFF"/>
                    </a:solidFill>
                  </a:tcPr>
                </a:tc>
                <a:tc hMerge="1">
                  <a:txBody>
                    <a:bodyPr/>
                    <a:lstStyle/>
                    <a:p>
                      <a:endParaRPr lang="en-IN"/>
                    </a:p>
                  </a:txBody>
                  <a:tcPr/>
                </a:tc>
                <a:tc hMerge="1">
                  <a:txBody>
                    <a:bodyPr/>
                    <a:lstStyle/>
                    <a:p>
                      <a:endParaRPr lang="en-IN"/>
                    </a:p>
                  </a:txBody>
                  <a:tcPr/>
                </a:tc>
                <a:tc>
                  <a:txBody>
                    <a:bodyPr/>
                    <a:lstStyle/>
                    <a:p>
                      <a:pPr algn="just">
                        <a:lnSpc>
                          <a:spcPct val="150000"/>
                        </a:lnSpc>
                        <a:spcAft>
                          <a:spcPts val="0"/>
                        </a:spcAft>
                      </a:pPr>
                      <a:endParaRPr lang="en-IN" sz="1400" dirty="0">
                        <a:latin typeface="Times New Roman"/>
                        <a:ea typeface="Calibri"/>
                        <a:cs typeface="Times New Roman"/>
                      </a:endParaRPr>
                    </a:p>
                  </a:txBody>
                  <a:tcPr marL="12956" marR="12956" marT="12956" marB="12956">
                    <a:lnL>
                      <a:noFill/>
                    </a:lnL>
                    <a:lnR>
                      <a:noFill/>
                    </a:lnR>
                    <a:lnT>
                      <a:noFill/>
                    </a:lnT>
                    <a:lnB>
                      <a:noFill/>
                    </a:lnB>
                    <a:solidFill>
                      <a:srgbClr val="FFFFFF"/>
                    </a:solidFill>
                  </a:tcPr>
                </a:tc>
              </a:tr>
            </a:tbl>
          </a:graphicData>
        </a:graphic>
      </p:graphicFrame>
      <p:sp>
        <p:nvSpPr>
          <p:cNvPr id="5" name="Oval 4"/>
          <p:cNvSpPr/>
          <p:nvPr/>
        </p:nvSpPr>
        <p:spPr>
          <a:xfrm>
            <a:off x="899592" y="3789040"/>
            <a:ext cx="338437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209210">
            <a:off x="709727" y="4809819"/>
            <a:ext cx="2808312" cy="782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27584" y="4293096"/>
            <a:ext cx="295232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3779912" y="3356992"/>
            <a:ext cx="187220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1" idx="1"/>
          </p:cNvCxnSpPr>
          <p:nvPr/>
        </p:nvCxnSpPr>
        <p:spPr>
          <a:xfrm flipV="1">
            <a:off x="4283968" y="2996952"/>
            <a:ext cx="1296144"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491880" y="3356992"/>
            <a:ext cx="2592288"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580112" y="2636912"/>
            <a:ext cx="22322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IN" dirty="0" smtClean="0">
                <a:latin typeface="Times New Roman"/>
                <a:ea typeface="Calibri"/>
                <a:cs typeface="Times New Roman"/>
              </a:rPr>
              <a:t>Attitude of colleague/seniors</a:t>
            </a:r>
            <a:endParaRPr lang="en-IN" dirty="0">
              <a:ea typeface="Calibri"/>
              <a:cs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6" name="Content Placeholder 5"/>
          <p:cNvGraphicFramePr>
            <a:graphicFrameLocks noGrp="1"/>
          </p:cNvGraphicFramePr>
          <p:nvPr>
            <p:ph sz="quarter" idx="1"/>
          </p:nvPr>
        </p:nvGraphicFramePr>
        <p:xfrm>
          <a:off x="251520" y="260648"/>
          <a:ext cx="8424936" cy="6140803"/>
        </p:xfrm>
        <a:graphic>
          <a:graphicData uri="http://schemas.openxmlformats.org/drawingml/2006/table">
            <a:tbl>
              <a:tblPr>
                <a:tableStyleId>{775DCB02-9BB8-47FD-8907-85C794F793BA}</a:tableStyleId>
              </a:tblPr>
              <a:tblGrid>
                <a:gridCol w="624069"/>
                <a:gridCol w="3198355"/>
                <a:gridCol w="1578176"/>
                <a:gridCol w="1776197"/>
                <a:gridCol w="1248139"/>
              </a:tblGrid>
              <a:tr h="1209048">
                <a:tc>
                  <a:txBody>
                    <a:bodyPr/>
                    <a:lstStyle/>
                    <a:p>
                      <a:pPr marL="0" marR="0" algn="just">
                        <a:lnSpc>
                          <a:spcPct val="150000"/>
                        </a:lnSpc>
                        <a:spcBef>
                          <a:spcPts val="0"/>
                        </a:spcBef>
                        <a:spcAft>
                          <a:spcPts val="0"/>
                        </a:spcAft>
                      </a:pPr>
                      <a:r>
                        <a:rPr lang="en-IN" sz="1400" dirty="0"/>
                        <a:t>Sl. No.</a:t>
                      </a:r>
                      <a:endParaRPr lang="en-US" sz="1400" b="1" dirty="0">
                        <a:latin typeface="Calibri"/>
                        <a:ea typeface="Calibri"/>
                        <a:cs typeface="Times New Roman"/>
                      </a:endParaRPr>
                    </a:p>
                  </a:txBody>
                  <a:tcPr marL="43129" marR="43129" marT="0" marB="0" anchor="ctr"/>
                </a:tc>
                <a:tc>
                  <a:txBody>
                    <a:bodyPr/>
                    <a:lstStyle/>
                    <a:p>
                      <a:pPr marL="0" marR="0" algn="just">
                        <a:lnSpc>
                          <a:spcPct val="150000"/>
                        </a:lnSpc>
                        <a:spcBef>
                          <a:spcPts val="0"/>
                        </a:spcBef>
                        <a:spcAft>
                          <a:spcPts val="0"/>
                        </a:spcAft>
                      </a:pPr>
                      <a:r>
                        <a:rPr lang="en-IN" sz="1400" dirty="0"/>
                        <a:t>Variables </a:t>
                      </a:r>
                      <a:endParaRPr lang="en-US" sz="1400" b="1" dirty="0">
                        <a:latin typeface="Calibri"/>
                        <a:ea typeface="Calibri"/>
                        <a:cs typeface="Times New Roman"/>
                      </a:endParaRPr>
                    </a:p>
                  </a:txBody>
                  <a:tcPr marL="43129" marR="43129" marT="0" marB="0" anchor="ctr"/>
                </a:tc>
                <a:tc>
                  <a:txBody>
                    <a:bodyPr/>
                    <a:lstStyle/>
                    <a:p>
                      <a:pPr marL="0" marR="0" algn="just">
                        <a:lnSpc>
                          <a:spcPct val="150000"/>
                        </a:lnSpc>
                        <a:spcBef>
                          <a:spcPts val="0"/>
                        </a:spcBef>
                        <a:spcAft>
                          <a:spcPts val="0"/>
                        </a:spcAft>
                      </a:pPr>
                      <a:r>
                        <a:rPr lang="en-IN" sz="1400"/>
                        <a:t>Factor</a:t>
                      </a:r>
                      <a:endParaRPr lang="en-US" sz="1400" b="1">
                        <a:latin typeface="Calibri"/>
                        <a:ea typeface="Calibri"/>
                        <a:cs typeface="Times New Roman"/>
                      </a:endParaRPr>
                    </a:p>
                  </a:txBody>
                  <a:tcPr marL="43129" marR="43129" marT="0" marB="0" anchor="ctr"/>
                </a:tc>
                <a:tc>
                  <a:txBody>
                    <a:bodyPr/>
                    <a:lstStyle/>
                    <a:p>
                      <a:pPr marL="0" marR="0" algn="just">
                        <a:lnSpc>
                          <a:spcPct val="150000"/>
                        </a:lnSpc>
                        <a:spcBef>
                          <a:spcPts val="0"/>
                        </a:spcBef>
                        <a:spcAft>
                          <a:spcPts val="0"/>
                        </a:spcAft>
                      </a:pPr>
                      <a:r>
                        <a:rPr lang="en-IN" sz="1400"/>
                        <a:t>Factor Loading: Regression Weights Estimates</a:t>
                      </a:r>
                      <a:endParaRPr lang="en-US" sz="1400" b="1">
                        <a:latin typeface="Calibri"/>
                        <a:ea typeface="Calibri"/>
                        <a:cs typeface="Times New Roman"/>
                      </a:endParaRPr>
                    </a:p>
                  </a:txBody>
                  <a:tcPr marL="43129" marR="43129" marT="0" marB="0"/>
                </a:tc>
                <a:tc>
                  <a:txBody>
                    <a:bodyPr/>
                    <a:lstStyle/>
                    <a:p>
                      <a:pPr marL="0" marR="0" algn="ctr">
                        <a:lnSpc>
                          <a:spcPct val="150000"/>
                        </a:lnSpc>
                        <a:spcBef>
                          <a:spcPts val="0"/>
                        </a:spcBef>
                        <a:spcAft>
                          <a:spcPts val="0"/>
                        </a:spcAft>
                      </a:pPr>
                      <a:r>
                        <a:rPr lang="en-IN" sz="1400"/>
                        <a:t>Cronbach's </a:t>
                      </a:r>
                      <a:r>
                        <a:rPr lang="el-GR" sz="1400"/>
                        <a:t>α</a:t>
                      </a:r>
                      <a:endParaRPr lang="en-US" sz="1400" b="1">
                        <a:latin typeface="Calibri"/>
                        <a:ea typeface="Calibri"/>
                        <a:cs typeface="Times New Roman"/>
                      </a:endParaRPr>
                    </a:p>
                  </a:txBody>
                  <a:tcPr marL="43129" marR="43129" marT="0" marB="0" anchor="ctr"/>
                </a:tc>
              </a:tr>
              <a:tr h="1830464">
                <a:tc>
                  <a:txBody>
                    <a:bodyPr/>
                    <a:lstStyle/>
                    <a:p>
                      <a:pPr marL="0" marR="0" algn="just">
                        <a:lnSpc>
                          <a:spcPct val="150000"/>
                        </a:lnSpc>
                        <a:spcBef>
                          <a:spcPts val="0"/>
                        </a:spcBef>
                        <a:spcAft>
                          <a:spcPts val="0"/>
                        </a:spcAft>
                      </a:pPr>
                      <a:r>
                        <a:rPr lang="en-IN" sz="1400" dirty="0"/>
                        <a:t>1</a:t>
                      </a:r>
                      <a:endParaRPr lang="en-US" sz="1400" b="1" dirty="0">
                        <a:latin typeface="Calibri"/>
                        <a:ea typeface="Calibri"/>
                        <a:cs typeface="Times New Roman"/>
                      </a:endParaRPr>
                    </a:p>
                  </a:txBody>
                  <a:tcPr marL="43129" marR="43129" marT="0" marB="0" anchor="ctr"/>
                </a:tc>
                <a:tc>
                  <a:txBody>
                    <a:bodyPr/>
                    <a:lstStyle/>
                    <a:p>
                      <a:pPr marL="342900" marR="0" lvl="0" indent="-342900" algn="just">
                        <a:lnSpc>
                          <a:spcPct val="150000"/>
                        </a:lnSpc>
                        <a:spcBef>
                          <a:spcPts val="0"/>
                        </a:spcBef>
                        <a:spcAft>
                          <a:spcPts val="0"/>
                        </a:spcAft>
                        <a:buFont typeface="Symbol"/>
                        <a:buChar char=""/>
                      </a:pPr>
                      <a:r>
                        <a:rPr lang="en-US" sz="1400" dirty="0"/>
                        <a:t>Inadequate Salary increment/s</a:t>
                      </a:r>
                    </a:p>
                    <a:p>
                      <a:pPr marL="342900" marR="0" lvl="0" indent="-342900" algn="just">
                        <a:lnSpc>
                          <a:spcPct val="150000"/>
                        </a:lnSpc>
                        <a:spcBef>
                          <a:spcPts val="0"/>
                        </a:spcBef>
                        <a:spcAft>
                          <a:spcPts val="0"/>
                        </a:spcAft>
                        <a:buFont typeface="Symbol"/>
                        <a:buChar char=""/>
                      </a:pPr>
                      <a:r>
                        <a:rPr lang="en-US" sz="1400" dirty="0"/>
                        <a:t>Lack of Transparency and equality</a:t>
                      </a:r>
                    </a:p>
                    <a:p>
                      <a:pPr marL="342900" marR="0" lvl="0" indent="-342900" algn="just">
                        <a:lnSpc>
                          <a:spcPct val="150000"/>
                        </a:lnSpc>
                        <a:spcBef>
                          <a:spcPts val="0"/>
                        </a:spcBef>
                        <a:spcAft>
                          <a:spcPts val="0"/>
                        </a:spcAft>
                        <a:buFont typeface="Symbol"/>
                        <a:buChar char=""/>
                      </a:pPr>
                      <a:r>
                        <a:rPr lang="en-US" sz="1400" dirty="0"/>
                        <a:t>Salary/position enhancement in the other organization</a:t>
                      </a:r>
                      <a:endParaRPr lang="en-US" sz="1400" b="1" dirty="0">
                        <a:latin typeface="Calibri"/>
                        <a:ea typeface="Calibri"/>
                        <a:cs typeface="Times New Roman"/>
                      </a:endParaRPr>
                    </a:p>
                  </a:txBody>
                  <a:tcPr marL="43129" marR="43129" marT="0" marB="0" anchor="ctr"/>
                </a:tc>
                <a:tc>
                  <a:txBody>
                    <a:bodyPr/>
                    <a:lstStyle/>
                    <a:p>
                      <a:pPr marL="0" marR="0" algn="just">
                        <a:lnSpc>
                          <a:spcPct val="150000"/>
                        </a:lnSpc>
                        <a:spcBef>
                          <a:spcPts val="0"/>
                        </a:spcBef>
                        <a:spcAft>
                          <a:spcPts val="0"/>
                        </a:spcAft>
                      </a:pPr>
                      <a:r>
                        <a:rPr lang="en-IN" sz="1400" dirty="0"/>
                        <a:t>Organisational culture and financial security</a:t>
                      </a:r>
                      <a:endParaRPr lang="en-US" sz="1400" b="1" dirty="0">
                        <a:latin typeface="Calibri"/>
                        <a:ea typeface="Calibri"/>
                        <a:cs typeface="Times New Roman"/>
                      </a:endParaRPr>
                    </a:p>
                  </a:txBody>
                  <a:tcPr marL="43129" marR="43129" marT="0" marB="0" anchor="ctr"/>
                </a:tc>
                <a:tc>
                  <a:txBody>
                    <a:bodyPr/>
                    <a:lstStyle/>
                    <a:p>
                      <a:pPr marL="0" marR="0" algn="just">
                        <a:lnSpc>
                          <a:spcPct val="150000"/>
                        </a:lnSpc>
                        <a:spcBef>
                          <a:spcPts val="0"/>
                        </a:spcBef>
                        <a:spcAft>
                          <a:spcPts val="0"/>
                        </a:spcAft>
                      </a:pPr>
                      <a:r>
                        <a:rPr lang="en-IN" sz="1400" dirty="0"/>
                        <a:t>.853</a:t>
                      </a:r>
                      <a:endParaRPr lang="en-US" sz="1400" dirty="0"/>
                    </a:p>
                    <a:p>
                      <a:pPr marL="0" marR="0">
                        <a:lnSpc>
                          <a:spcPct val="115000"/>
                        </a:lnSpc>
                        <a:spcBef>
                          <a:spcPts val="0"/>
                        </a:spcBef>
                        <a:spcAft>
                          <a:spcPts val="0"/>
                        </a:spcAft>
                      </a:pPr>
                      <a:r>
                        <a:rPr lang="en-IN" sz="1400" dirty="0"/>
                        <a:t>.719</a:t>
                      </a:r>
                      <a:endParaRPr lang="en-US" sz="1400" dirty="0"/>
                    </a:p>
                    <a:p>
                      <a:pPr marL="0" marR="0">
                        <a:lnSpc>
                          <a:spcPct val="115000"/>
                        </a:lnSpc>
                        <a:spcBef>
                          <a:spcPts val="0"/>
                        </a:spcBef>
                        <a:spcAft>
                          <a:spcPts val="0"/>
                        </a:spcAft>
                      </a:pPr>
                      <a:r>
                        <a:rPr lang="en-IN" sz="1400" dirty="0"/>
                        <a:t>.745</a:t>
                      </a:r>
                      <a:endParaRPr lang="en-US" sz="1400" b="1" dirty="0">
                        <a:latin typeface="Calibri"/>
                        <a:ea typeface="Calibri"/>
                        <a:cs typeface="Times New Roman"/>
                      </a:endParaRPr>
                    </a:p>
                  </a:txBody>
                  <a:tcPr marL="43129" marR="43129" marT="0" marB="0"/>
                </a:tc>
                <a:tc>
                  <a:txBody>
                    <a:bodyPr/>
                    <a:lstStyle/>
                    <a:p>
                      <a:pPr marL="0" marR="0" algn="ctr">
                        <a:lnSpc>
                          <a:spcPct val="150000"/>
                        </a:lnSpc>
                        <a:spcBef>
                          <a:spcPts val="0"/>
                        </a:spcBef>
                        <a:spcAft>
                          <a:spcPts val="0"/>
                        </a:spcAft>
                      </a:pPr>
                      <a:r>
                        <a:rPr lang="en-IN" sz="1400"/>
                        <a:t>.713</a:t>
                      </a:r>
                      <a:endParaRPr lang="en-US" sz="1400" b="1">
                        <a:latin typeface="Calibri"/>
                        <a:ea typeface="Calibri"/>
                        <a:cs typeface="Times New Roman"/>
                      </a:endParaRPr>
                    </a:p>
                  </a:txBody>
                  <a:tcPr marL="43129" marR="43129" marT="0" marB="0" anchor="ctr"/>
                </a:tc>
              </a:tr>
              <a:tr h="898340">
                <a:tc>
                  <a:txBody>
                    <a:bodyPr/>
                    <a:lstStyle/>
                    <a:p>
                      <a:pPr marL="0" marR="0" algn="just">
                        <a:lnSpc>
                          <a:spcPct val="150000"/>
                        </a:lnSpc>
                        <a:spcBef>
                          <a:spcPts val="0"/>
                        </a:spcBef>
                        <a:spcAft>
                          <a:spcPts val="0"/>
                        </a:spcAft>
                      </a:pPr>
                      <a:r>
                        <a:rPr lang="en-IN" sz="1400"/>
                        <a:t>2</a:t>
                      </a:r>
                      <a:endParaRPr lang="en-US" sz="1400" b="1">
                        <a:latin typeface="Calibri"/>
                        <a:ea typeface="Calibri"/>
                        <a:cs typeface="Times New Roman"/>
                      </a:endParaRPr>
                    </a:p>
                  </a:txBody>
                  <a:tcPr marL="43129" marR="43129" marT="0" marB="0" anchor="ctr"/>
                </a:tc>
                <a:tc>
                  <a:txBody>
                    <a:bodyPr/>
                    <a:lstStyle/>
                    <a:p>
                      <a:pPr marL="342900" marR="0" lvl="0" indent="-342900" algn="just">
                        <a:lnSpc>
                          <a:spcPct val="150000"/>
                        </a:lnSpc>
                        <a:spcBef>
                          <a:spcPts val="0"/>
                        </a:spcBef>
                        <a:spcAft>
                          <a:spcPts val="0"/>
                        </a:spcAft>
                        <a:buFont typeface="Symbol"/>
                        <a:buChar char=""/>
                      </a:pPr>
                      <a:r>
                        <a:rPr lang="en-US" sz="1400"/>
                        <a:t>No Job Security</a:t>
                      </a:r>
                    </a:p>
                    <a:p>
                      <a:pPr marL="342900" marR="0" lvl="0" indent="-342900" algn="just">
                        <a:lnSpc>
                          <a:spcPct val="150000"/>
                        </a:lnSpc>
                        <a:spcBef>
                          <a:spcPts val="0"/>
                        </a:spcBef>
                        <a:spcAft>
                          <a:spcPts val="0"/>
                        </a:spcAft>
                        <a:buFont typeface="Symbol"/>
                        <a:buChar char=""/>
                      </a:pPr>
                      <a:r>
                        <a:rPr lang="en-US" sz="1400"/>
                        <a:t>Health and safety hazards</a:t>
                      </a:r>
                    </a:p>
                    <a:p>
                      <a:pPr marL="342900" marR="0" lvl="0" indent="-342900" algn="just">
                        <a:lnSpc>
                          <a:spcPct val="150000"/>
                        </a:lnSpc>
                        <a:spcBef>
                          <a:spcPts val="0"/>
                        </a:spcBef>
                        <a:spcAft>
                          <a:spcPts val="0"/>
                        </a:spcAft>
                        <a:buFont typeface="Symbol"/>
                        <a:buChar char=""/>
                      </a:pPr>
                      <a:r>
                        <a:rPr lang="en-US" sz="1400"/>
                        <a:t>No support, and guidance</a:t>
                      </a:r>
                      <a:endParaRPr lang="en-US" sz="1400" b="1">
                        <a:latin typeface="Calibri"/>
                        <a:ea typeface="Calibri"/>
                        <a:cs typeface="Times New Roman"/>
                      </a:endParaRPr>
                    </a:p>
                  </a:txBody>
                  <a:tcPr marL="43129" marR="43129" marT="0" marB="0"/>
                </a:tc>
                <a:tc>
                  <a:txBody>
                    <a:bodyPr/>
                    <a:lstStyle/>
                    <a:p>
                      <a:pPr marL="0" marR="0" algn="just">
                        <a:lnSpc>
                          <a:spcPct val="150000"/>
                        </a:lnSpc>
                        <a:spcBef>
                          <a:spcPts val="0"/>
                        </a:spcBef>
                        <a:spcAft>
                          <a:spcPts val="0"/>
                        </a:spcAft>
                      </a:pPr>
                      <a:r>
                        <a:rPr lang="en-IN" sz="1400" dirty="0"/>
                        <a:t>Personal security</a:t>
                      </a:r>
                      <a:endParaRPr lang="en-US" sz="1400" b="1" dirty="0">
                        <a:latin typeface="Calibri"/>
                        <a:ea typeface="Calibri"/>
                        <a:cs typeface="Times New Roman"/>
                      </a:endParaRPr>
                    </a:p>
                  </a:txBody>
                  <a:tcPr marL="43129" marR="43129" marT="0" marB="0" anchor="ctr"/>
                </a:tc>
                <a:tc>
                  <a:txBody>
                    <a:bodyPr/>
                    <a:lstStyle/>
                    <a:p>
                      <a:pPr marL="0" marR="0" algn="just">
                        <a:lnSpc>
                          <a:spcPct val="150000"/>
                        </a:lnSpc>
                        <a:spcBef>
                          <a:spcPts val="0"/>
                        </a:spcBef>
                        <a:spcAft>
                          <a:spcPts val="0"/>
                        </a:spcAft>
                      </a:pPr>
                      <a:r>
                        <a:rPr lang="en-IN" sz="1400" dirty="0"/>
                        <a:t>.739</a:t>
                      </a:r>
                      <a:endParaRPr lang="en-US" sz="1400" dirty="0"/>
                    </a:p>
                    <a:p>
                      <a:pPr marL="0" marR="0">
                        <a:lnSpc>
                          <a:spcPct val="115000"/>
                        </a:lnSpc>
                        <a:spcBef>
                          <a:spcPts val="0"/>
                        </a:spcBef>
                        <a:spcAft>
                          <a:spcPts val="0"/>
                        </a:spcAft>
                      </a:pPr>
                      <a:r>
                        <a:rPr lang="en-IN" sz="1400" dirty="0"/>
                        <a:t>.853</a:t>
                      </a:r>
                      <a:endParaRPr lang="en-US" sz="1400" dirty="0"/>
                    </a:p>
                    <a:p>
                      <a:pPr marL="0" marR="0">
                        <a:lnSpc>
                          <a:spcPct val="115000"/>
                        </a:lnSpc>
                        <a:spcBef>
                          <a:spcPts val="0"/>
                        </a:spcBef>
                        <a:spcAft>
                          <a:spcPts val="0"/>
                        </a:spcAft>
                      </a:pPr>
                      <a:r>
                        <a:rPr lang="en-IN" sz="1400" dirty="0"/>
                        <a:t>.773</a:t>
                      </a:r>
                      <a:endParaRPr lang="en-US" sz="1400" b="1" dirty="0">
                        <a:latin typeface="Calibri"/>
                        <a:ea typeface="Calibri"/>
                        <a:cs typeface="Times New Roman"/>
                      </a:endParaRPr>
                    </a:p>
                  </a:txBody>
                  <a:tcPr marL="43129" marR="43129" marT="0" marB="0"/>
                </a:tc>
                <a:tc>
                  <a:txBody>
                    <a:bodyPr/>
                    <a:lstStyle/>
                    <a:p>
                      <a:pPr marL="0" marR="0" algn="just">
                        <a:lnSpc>
                          <a:spcPct val="150000"/>
                        </a:lnSpc>
                        <a:spcBef>
                          <a:spcPts val="0"/>
                        </a:spcBef>
                        <a:spcAft>
                          <a:spcPts val="0"/>
                        </a:spcAft>
                      </a:pPr>
                      <a:endParaRPr lang="en-US" sz="1400" dirty="0"/>
                    </a:p>
                    <a:p>
                      <a:pPr marL="0" marR="0" algn="ctr">
                        <a:lnSpc>
                          <a:spcPct val="115000"/>
                        </a:lnSpc>
                        <a:spcBef>
                          <a:spcPts val="0"/>
                        </a:spcBef>
                        <a:spcAft>
                          <a:spcPts val="0"/>
                        </a:spcAft>
                      </a:pPr>
                      <a:r>
                        <a:rPr lang="en-IN" sz="1400" dirty="0"/>
                        <a:t>.768</a:t>
                      </a:r>
                      <a:endParaRPr lang="en-US" sz="1400" b="1" dirty="0">
                        <a:latin typeface="Calibri"/>
                        <a:ea typeface="Calibri"/>
                        <a:cs typeface="Times New Roman"/>
                      </a:endParaRPr>
                    </a:p>
                  </a:txBody>
                  <a:tcPr marL="43129" marR="43129" marT="0" marB="0"/>
                </a:tc>
              </a:tr>
              <a:tr h="2141171">
                <a:tc>
                  <a:txBody>
                    <a:bodyPr/>
                    <a:lstStyle/>
                    <a:p>
                      <a:pPr marL="0" marR="0" algn="just">
                        <a:lnSpc>
                          <a:spcPct val="150000"/>
                        </a:lnSpc>
                        <a:spcBef>
                          <a:spcPts val="0"/>
                        </a:spcBef>
                        <a:spcAft>
                          <a:spcPts val="0"/>
                        </a:spcAft>
                      </a:pPr>
                      <a:r>
                        <a:rPr lang="en-IN" sz="1400"/>
                        <a:t>3</a:t>
                      </a:r>
                      <a:endParaRPr lang="en-US" sz="1400" b="1">
                        <a:latin typeface="Calibri"/>
                        <a:ea typeface="Calibri"/>
                        <a:cs typeface="Times New Roman"/>
                      </a:endParaRPr>
                    </a:p>
                  </a:txBody>
                  <a:tcPr marL="43129" marR="43129" marT="0" marB="0" anchor="ctr"/>
                </a:tc>
                <a:tc>
                  <a:txBody>
                    <a:bodyPr/>
                    <a:lstStyle/>
                    <a:p>
                      <a:pPr marL="342900" marR="0" lvl="0" indent="-342900">
                        <a:lnSpc>
                          <a:spcPct val="150000"/>
                        </a:lnSpc>
                        <a:spcBef>
                          <a:spcPts val="0"/>
                        </a:spcBef>
                        <a:spcAft>
                          <a:spcPts val="0"/>
                        </a:spcAft>
                        <a:buFont typeface="Symbol"/>
                        <a:buChar char=""/>
                      </a:pPr>
                      <a:r>
                        <a:rPr lang="en-US" sz="1400" dirty="0"/>
                        <a:t>No credit/Appreciation of work done</a:t>
                      </a:r>
                    </a:p>
                    <a:p>
                      <a:pPr marL="342900" marR="0" lvl="0" indent="-342900">
                        <a:lnSpc>
                          <a:spcPct val="150000"/>
                        </a:lnSpc>
                        <a:spcBef>
                          <a:spcPts val="0"/>
                        </a:spcBef>
                        <a:spcAft>
                          <a:spcPts val="0"/>
                        </a:spcAft>
                        <a:buFont typeface="Symbol"/>
                        <a:buChar char=""/>
                      </a:pPr>
                      <a:r>
                        <a:rPr lang="en-US" sz="1400" dirty="0"/>
                        <a:t>Conflict with immediate supervisor/manager</a:t>
                      </a:r>
                    </a:p>
                    <a:p>
                      <a:pPr marL="342900" marR="0" lvl="0" indent="-342900">
                        <a:lnSpc>
                          <a:spcPct val="150000"/>
                        </a:lnSpc>
                        <a:spcBef>
                          <a:spcPts val="0"/>
                        </a:spcBef>
                        <a:spcAft>
                          <a:spcPts val="0"/>
                        </a:spcAft>
                        <a:buFont typeface="Symbol"/>
                        <a:buChar char=""/>
                      </a:pPr>
                      <a:r>
                        <a:rPr lang="en-US" sz="1400" dirty="0"/>
                        <a:t>Use of abusive language by supervisor/manager/co-worker</a:t>
                      </a:r>
                      <a:endParaRPr lang="en-US" sz="1400" b="1" dirty="0">
                        <a:latin typeface="Calibri"/>
                        <a:ea typeface="Calibri"/>
                        <a:cs typeface="Times New Roman"/>
                      </a:endParaRPr>
                    </a:p>
                  </a:txBody>
                  <a:tcPr marL="43129" marR="43129" marT="0" marB="0"/>
                </a:tc>
                <a:tc>
                  <a:txBody>
                    <a:bodyPr/>
                    <a:lstStyle/>
                    <a:p>
                      <a:pPr marL="0" marR="0" algn="just">
                        <a:lnSpc>
                          <a:spcPct val="150000"/>
                        </a:lnSpc>
                        <a:spcBef>
                          <a:spcPts val="0"/>
                        </a:spcBef>
                        <a:spcAft>
                          <a:spcPts val="0"/>
                        </a:spcAft>
                      </a:pPr>
                      <a:r>
                        <a:rPr lang="en-IN" sz="1400" dirty="0"/>
                        <a:t>Attitude of colleague/seniors.</a:t>
                      </a:r>
                      <a:endParaRPr lang="en-US" sz="1400" b="1" dirty="0">
                        <a:latin typeface="Calibri"/>
                        <a:ea typeface="Calibri"/>
                        <a:cs typeface="Times New Roman"/>
                      </a:endParaRPr>
                    </a:p>
                  </a:txBody>
                  <a:tcPr marL="43129" marR="43129" marT="0" marB="0" anchor="ctr"/>
                </a:tc>
                <a:tc>
                  <a:txBody>
                    <a:bodyPr/>
                    <a:lstStyle/>
                    <a:p>
                      <a:pPr marL="0" marR="0" algn="just">
                        <a:lnSpc>
                          <a:spcPct val="150000"/>
                        </a:lnSpc>
                        <a:spcBef>
                          <a:spcPts val="0"/>
                        </a:spcBef>
                        <a:spcAft>
                          <a:spcPts val="0"/>
                        </a:spcAft>
                      </a:pPr>
                      <a:endParaRPr lang="en-IN" sz="1400" dirty="0"/>
                    </a:p>
                    <a:p>
                      <a:pPr marL="0" marR="0" algn="just">
                        <a:lnSpc>
                          <a:spcPct val="150000"/>
                        </a:lnSpc>
                        <a:spcBef>
                          <a:spcPts val="0"/>
                        </a:spcBef>
                        <a:spcAft>
                          <a:spcPts val="0"/>
                        </a:spcAft>
                      </a:pPr>
                      <a:r>
                        <a:rPr lang="en-IN" sz="1400" dirty="0"/>
                        <a:t>.759</a:t>
                      </a:r>
                      <a:endParaRPr lang="en-US" sz="1400" dirty="0"/>
                    </a:p>
                    <a:p>
                      <a:pPr marL="0" marR="0">
                        <a:lnSpc>
                          <a:spcPct val="115000"/>
                        </a:lnSpc>
                        <a:spcBef>
                          <a:spcPts val="0"/>
                        </a:spcBef>
                        <a:spcAft>
                          <a:spcPts val="0"/>
                        </a:spcAft>
                      </a:pPr>
                      <a:r>
                        <a:rPr lang="en-IN" sz="1400" dirty="0"/>
                        <a:t>.514</a:t>
                      </a:r>
                      <a:endParaRPr lang="en-US" sz="1400" dirty="0"/>
                    </a:p>
                    <a:p>
                      <a:pPr marL="0" marR="0">
                        <a:lnSpc>
                          <a:spcPct val="115000"/>
                        </a:lnSpc>
                        <a:spcBef>
                          <a:spcPts val="0"/>
                        </a:spcBef>
                        <a:spcAft>
                          <a:spcPts val="0"/>
                        </a:spcAft>
                      </a:pPr>
                      <a:r>
                        <a:rPr lang="en-IN" sz="1400" dirty="0"/>
                        <a:t>.932</a:t>
                      </a:r>
                      <a:endParaRPr lang="en-US" sz="1400" b="1" dirty="0">
                        <a:latin typeface="Calibri"/>
                        <a:ea typeface="Calibri"/>
                        <a:cs typeface="Times New Roman"/>
                      </a:endParaRPr>
                    </a:p>
                  </a:txBody>
                  <a:tcPr marL="43129" marR="43129" marT="0" marB="0"/>
                </a:tc>
                <a:tc>
                  <a:txBody>
                    <a:bodyPr/>
                    <a:lstStyle/>
                    <a:p>
                      <a:pPr marL="0" marR="0">
                        <a:lnSpc>
                          <a:spcPct val="150000"/>
                        </a:lnSpc>
                        <a:spcBef>
                          <a:spcPts val="0"/>
                        </a:spcBef>
                        <a:spcAft>
                          <a:spcPts val="0"/>
                        </a:spcAft>
                      </a:pPr>
                      <a:endParaRPr lang="en-US" sz="1400" dirty="0"/>
                    </a:p>
                    <a:p>
                      <a:pPr marL="0" marR="0" algn="ctr">
                        <a:lnSpc>
                          <a:spcPct val="115000"/>
                        </a:lnSpc>
                        <a:spcBef>
                          <a:spcPts val="0"/>
                        </a:spcBef>
                        <a:spcAft>
                          <a:spcPts val="0"/>
                        </a:spcAft>
                      </a:pPr>
                      <a:r>
                        <a:rPr lang="en-IN" sz="1400" dirty="0"/>
                        <a:t>.706</a:t>
                      </a:r>
                      <a:endParaRPr lang="en-US" sz="1400" b="1" dirty="0">
                        <a:latin typeface="Calibri"/>
                        <a:ea typeface="Calibri"/>
                        <a:cs typeface="Times New Roman"/>
                      </a:endParaRPr>
                    </a:p>
                  </a:txBody>
                  <a:tcPr marL="43129" marR="43129" marT="0" marB="0"/>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en-US" sz="2800" b="0" dirty="0" smtClean="0">
                <a:effectLst/>
                <a:latin typeface="Times New Roman" pitchFamily="18" charset="0"/>
                <a:cs typeface="Times New Roman" pitchFamily="18" charset="0"/>
              </a:rPr>
              <a:t>LEADERSHIP</a:t>
            </a:r>
            <a:endParaRPr lang="en-US" sz="2800" b="0" dirty="0">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19200"/>
            <a:ext cx="8382000" cy="5334000"/>
          </a:xfrm>
        </p:spPr>
        <p:txBody>
          <a:bodyPr>
            <a:normAutofit/>
          </a:bodyPr>
          <a:lstStyle/>
          <a:p>
            <a:pPr>
              <a:spcBef>
                <a:spcPct val="0"/>
              </a:spcBef>
              <a:spcAft>
                <a:spcPts val="1800"/>
              </a:spcAft>
              <a:buClrTx/>
              <a:buNone/>
            </a:pPr>
            <a:endParaRPr lang="en-US" dirty="0" smtClean="0">
              <a:latin typeface="Times New Roman" pitchFamily="18" charset="0"/>
              <a:cs typeface="Times New Roman" pitchFamily="18" charset="0"/>
            </a:endParaRPr>
          </a:p>
          <a:p>
            <a:pPr>
              <a:spcBef>
                <a:spcPct val="0"/>
              </a:spcBef>
              <a:spcAft>
                <a:spcPts val="1800"/>
              </a:spcAft>
              <a:buClrTx/>
              <a:buNone/>
            </a:pPr>
            <a:endParaRPr lang="en-US" dirty="0" smtClean="0">
              <a:latin typeface="Times New Roman" pitchFamily="18" charset="0"/>
              <a:cs typeface="Times New Roman" pitchFamily="18" charset="0"/>
            </a:endParaRPr>
          </a:p>
        </p:txBody>
      </p:sp>
      <p:graphicFrame>
        <p:nvGraphicFramePr>
          <p:cNvPr id="8" name="Diagram 7"/>
          <p:cNvGraphicFramePr/>
          <p:nvPr/>
        </p:nvGraphicFramePr>
        <p:xfrm>
          <a:off x="0" y="1066800"/>
          <a:ext cx="8915400" cy="551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flipV="1">
            <a:off x="0" y="990600"/>
            <a:ext cx="9144000" cy="76200"/>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0"/>
            <a:ext cx="8643998" cy="785794"/>
          </a:xfrm>
        </p:spPr>
        <p:txBody>
          <a:bodyPr>
            <a:noAutofit/>
          </a:bodyPr>
          <a:lstStyle/>
          <a:p>
            <a:r>
              <a:rPr lang="en-IN" sz="3600" b="1" dirty="0" smtClean="0"/>
              <a:t>Retention  factors</a:t>
            </a:r>
            <a:endParaRPr lang="en-IN" sz="3600" dirty="0"/>
          </a:p>
        </p:txBody>
      </p:sp>
      <p:sp>
        <p:nvSpPr>
          <p:cNvPr id="5" name="Content Placeholder 4"/>
          <p:cNvSpPr>
            <a:spLocks noGrp="1"/>
          </p:cNvSpPr>
          <p:nvPr>
            <p:ph sz="quarter" idx="1"/>
          </p:nvPr>
        </p:nvSpPr>
        <p:spPr>
          <a:xfrm>
            <a:off x="285720" y="785794"/>
            <a:ext cx="8643998" cy="6072206"/>
          </a:xfrm>
        </p:spPr>
        <p:txBody>
          <a:bodyPr>
            <a:normAutofit fontScale="85000" lnSpcReduction="20000"/>
          </a:bodyPr>
          <a:lstStyle/>
          <a:p>
            <a:pPr lvl="0"/>
            <a:r>
              <a:rPr lang="en-US" dirty="0" smtClean="0"/>
              <a:t>Improve workplace conditions and enhance the education and professional development of nurses</a:t>
            </a:r>
            <a:endParaRPr lang="en-IN" dirty="0" smtClean="0"/>
          </a:p>
          <a:p>
            <a:pPr lvl="3"/>
            <a:r>
              <a:rPr lang="en-IN" b="1" dirty="0" smtClean="0"/>
              <a:t>Competitive Wages</a:t>
            </a:r>
            <a:endParaRPr lang="en-IN" dirty="0" smtClean="0"/>
          </a:p>
          <a:p>
            <a:pPr lvl="3"/>
            <a:r>
              <a:rPr lang="en-IN" b="1" dirty="0" smtClean="0"/>
              <a:t>Safety of the Work Environment</a:t>
            </a:r>
          </a:p>
          <a:p>
            <a:pPr lvl="3"/>
            <a:r>
              <a:rPr lang="en-IN" b="1" dirty="0" smtClean="0"/>
              <a:t>Systems Exist to Address Patient Care Concerns</a:t>
            </a:r>
            <a:endParaRPr lang="en-IN" dirty="0" smtClean="0"/>
          </a:p>
          <a:p>
            <a:pPr lvl="3"/>
            <a:r>
              <a:rPr lang="en-IN" b="1" dirty="0" smtClean="0"/>
              <a:t>Nurse Orientation</a:t>
            </a:r>
            <a:endParaRPr lang="en-IN" dirty="0" smtClean="0"/>
          </a:p>
          <a:p>
            <a:pPr lvl="3"/>
            <a:r>
              <a:rPr lang="en-IN" b="1" dirty="0" smtClean="0"/>
              <a:t>Chief Nursing Officer</a:t>
            </a:r>
            <a:endParaRPr lang="en-IN" dirty="0" smtClean="0"/>
          </a:p>
          <a:p>
            <a:pPr lvl="3"/>
            <a:r>
              <a:rPr lang="en-IN" b="1" dirty="0" smtClean="0"/>
              <a:t>Professional Development</a:t>
            </a:r>
            <a:endParaRPr lang="en-IN" dirty="0" smtClean="0"/>
          </a:p>
          <a:p>
            <a:pPr lvl="3"/>
            <a:r>
              <a:rPr lang="en-IN" b="1" dirty="0" smtClean="0"/>
              <a:t>Nurse Recognition</a:t>
            </a:r>
            <a:endParaRPr lang="en-IN" dirty="0" smtClean="0"/>
          </a:p>
          <a:p>
            <a:pPr lvl="3"/>
            <a:r>
              <a:rPr lang="en-IN" b="1" dirty="0" smtClean="0"/>
              <a:t>Balanced Lifestyle</a:t>
            </a:r>
            <a:endParaRPr lang="en-IN" dirty="0" smtClean="0"/>
          </a:p>
          <a:p>
            <a:pPr lvl="3"/>
            <a:r>
              <a:rPr lang="en-IN" b="1" dirty="0" smtClean="0"/>
              <a:t>Zero Tolerance Policy for Abuse of Nurses</a:t>
            </a:r>
            <a:endParaRPr lang="en-IN" dirty="0" smtClean="0"/>
          </a:p>
          <a:p>
            <a:pPr lvl="3"/>
            <a:r>
              <a:rPr lang="en-IN" b="1" dirty="0" smtClean="0"/>
              <a:t>Middle Management Accountability</a:t>
            </a:r>
            <a:endParaRPr lang="en-IN" dirty="0" smtClean="0"/>
          </a:p>
          <a:p>
            <a:pPr lvl="3"/>
            <a:r>
              <a:rPr lang="en-IN" b="1" dirty="0" smtClean="0"/>
              <a:t>Quality Initiatives</a:t>
            </a:r>
          </a:p>
          <a:p>
            <a:pPr lvl="3">
              <a:buNone/>
            </a:pPr>
            <a:endParaRPr lang="en-IN" b="1" dirty="0" smtClean="0"/>
          </a:p>
          <a:p>
            <a:r>
              <a:rPr lang="en-US" dirty="0" smtClean="0"/>
              <a:t>Provide safer working conditions for nurses including maintaining appropriate staffing levels based on competency and skill mix applicable to patient mix and acuity levels of care, prohibiting long work hours that jeopardize the nurse’s ability to provide safe patient care, establishing policies and strategies to prevent and address harassment and violence in the workplace.</a:t>
            </a:r>
          </a:p>
          <a:p>
            <a:pPr>
              <a:buNone/>
            </a:pPr>
            <a:endParaRPr lang="en-IN" dirty="0" smtClean="0"/>
          </a:p>
          <a:p>
            <a:pPr lvl="0"/>
            <a:r>
              <a:rPr lang="en-US" dirty="0" smtClean="0"/>
              <a:t>Continue to increase wages for nurses to be adequate for the performance and competency (skill mix).</a:t>
            </a:r>
            <a:endParaRPr lang="en-IN"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594"/>
          </a:xfrm>
        </p:spPr>
        <p:txBody>
          <a:bodyPr>
            <a:normAutofit/>
          </a:bodyPr>
          <a:lstStyle/>
          <a:p>
            <a:r>
              <a:rPr lang="en-IN" b="1" dirty="0" smtClean="0"/>
              <a:t>Limitations of the study</a:t>
            </a:r>
            <a:endParaRPr lang="en-IN" dirty="0"/>
          </a:p>
        </p:txBody>
      </p:sp>
      <p:sp>
        <p:nvSpPr>
          <p:cNvPr id="5" name="Content Placeholder 4"/>
          <p:cNvSpPr>
            <a:spLocks noGrp="1"/>
          </p:cNvSpPr>
          <p:nvPr>
            <p:ph sz="quarter" idx="1"/>
          </p:nvPr>
        </p:nvSpPr>
        <p:spPr>
          <a:xfrm>
            <a:off x="457200" y="1142984"/>
            <a:ext cx="8229600" cy="4983179"/>
          </a:xfrm>
        </p:spPr>
        <p:txBody>
          <a:bodyPr>
            <a:normAutofit fontScale="70000" lnSpcReduction="20000"/>
          </a:bodyPr>
          <a:lstStyle/>
          <a:p>
            <a:pPr>
              <a:buNone/>
            </a:pPr>
            <a:endParaRPr lang="en-IN" sz="4000" dirty="0" smtClean="0"/>
          </a:p>
          <a:p>
            <a:r>
              <a:rPr lang="en-IN" dirty="0" smtClean="0"/>
              <a:t>First, the </a:t>
            </a:r>
            <a:r>
              <a:rPr lang="en-IN" b="1" dirty="0" smtClean="0"/>
              <a:t>nature of the sample </a:t>
            </a:r>
            <a:r>
              <a:rPr lang="en-IN" dirty="0" smtClean="0"/>
              <a:t>(</a:t>
            </a:r>
            <a:r>
              <a:rPr lang="en-IN" b="1" dirty="0" smtClean="0"/>
              <a:t>largely young and majority of samples are female</a:t>
            </a:r>
            <a:r>
              <a:rPr lang="en-IN" dirty="0" smtClean="0"/>
              <a:t>) and the small sample size may limit the generalisation of this study. The samples were limited to only four corporate hospitals of Delhi, NCR region. It is possible that the findings may have limited external validity, and it may not be appropriate to generalise the findings across other populations or settings (for example industries that are male dominated). </a:t>
            </a:r>
          </a:p>
          <a:p>
            <a:endParaRPr lang="en-IN" dirty="0" smtClean="0"/>
          </a:p>
          <a:p>
            <a:r>
              <a:rPr lang="en-IN" dirty="0" smtClean="0"/>
              <a:t>The second limitation concerns the use of an opinion survey questionnaire for data collection. Opinion survey questionnaires have well-known limitations (for example, </a:t>
            </a:r>
            <a:r>
              <a:rPr lang="en-IN" b="1" dirty="0" smtClean="0"/>
              <a:t>systematic biases and sampling errors</a:t>
            </a:r>
            <a:r>
              <a:rPr lang="en-IN" dirty="0" smtClean="0"/>
              <a:t>) (Gill and Johnson, 2002), and the conclusions would be more robust if for example interviews or focus groups were used to gather data.</a:t>
            </a:r>
          </a:p>
          <a:p>
            <a:endParaRPr lang="en-IN" dirty="0" smtClean="0"/>
          </a:p>
          <a:p>
            <a:r>
              <a:rPr lang="en-IN" dirty="0" smtClean="0"/>
              <a:t>Thirdly, the study excluded some important variables such as </a:t>
            </a:r>
            <a:r>
              <a:rPr lang="en-IN" b="1" dirty="0" smtClean="0"/>
              <a:t>job performance </a:t>
            </a:r>
            <a:r>
              <a:rPr lang="en-IN" dirty="0" smtClean="0"/>
              <a:t>and </a:t>
            </a:r>
            <a:r>
              <a:rPr lang="en-IN" b="1" dirty="0" smtClean="0"/>
              <a:t>organisational commitment </a:t>
            </a:r>
            <a:r>
              <a:rPr lang="en-IN" dirty="0" smtClean="0"/>
              <a:t>that may have explained additional variation in turnover behaviour (Clegg, 1983; Sager et al., 1988; </a:t>
            </a:r>
            <a:r>
              <a:rPr lang="en-IN" dirty="0" err="1" smtClean="0"/>
              <a:t>Griffeth</a:t>
            </a:r>
            <a:r>
              <a:rPr lang="en-IN" dirty="0" smtClean="0"/>
              <a:t> et al., 2000) which it would be worthwhile including in a study to further the development of a predictive model of turnover.</a:t>
            </a:r>
          </a:p>
          <a:p>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500034" y="357166"/>
            <a:ext cx="8115328" cy="5857916"/>
          </a:xfrm>
        </p:spPr>
        <p:txBody>
          <a:bodyPr>
            <a:normAutofit lnSpcReduction="10000"/>
          </a:bodyPr>
          <a:lstStyle/>
          <a:p>
            <a:pPr>
              <a:buNone/>
            </a:pPr>
            <a:r>
              <a:rPr lang="en-IN" sz="1800" dirty="0" smtClean="0"/>
              <a:t> </a:t>
            </a:r>
          </a:p>
          <a:p>
            <a:pPr>
              <a:buNone/>
            </a:pPr>
            <a:r>
              <a:rPr lang="en-IN" sz="2400" b="1" dirty="0" smtClean="0"/>
              <a:t>Practical implications:</a:t>
            </a:r>
            <a:endParaRPr lang="en-IN" sz="2400" dirty="0" smtClean="0"/>
          </a:p>
          <a:p>
            <a:pPr>
              <a:buNone/>
            </a:pPr>
            <a:r>
              <a:rPr lang="en-IN" sz="1800" dirty="0" smtClean="0"/>
              <a:t>	The results provide insight regarding the various causes responsible for turnover intention among the staff nurses in India. For instance,</a:t>
            </a:r>
          </a:p>
          <a:p>
            <a:pPr lvl="1"/>
            <a:r>
              <a:rPr lang="en-IN" sz="1600" b="1" dirty="0" smtClean="0"/>
              <a:t>Human resource managers,</a:t>
            </a:r>
          </a:p>
          <a:p>
            <a:pPr lvl="1"/>
            <a:r>
              <a:rPr lang="en-IN" sz="1600" b="1" dirty="0" smtClean="0"/>
              <a:t>The nursing supervisors and</a:t>
            </a:r>
          </a:p>
          <a:p>
            <a:pPr lvl="1"/>
            <a:r>
              <a:rPr lang="en-IN" sz="1600" b="1" dirty="0" smtClean="0"/>
              <a:t>Nursing administrators/leaders </a:t>
            </a:r>
          </a:p>
          <a:p>
            <a:pPr>
              <a:buNone/>
            </a:pPr>
            <a:r>
              <a:rPr lang="en-IN" sz="1800" dirty="0" smtClean="0"/>
              <a:t>	could regularly assess job satisfaction to predict likely attitudes toward turnover. This study also illustrates the peoples’ behaviour to various situations and some of the retention strategies that could be adopted which could be helpful to retain the nurses.</a:t>
            </a:r>
          </a:p>
          <a:p>
            <a:pPr>
              <a:buNone/>
            </a:pPr>
            <a:r>
              <a:rPr lang="en-IN" sz="1800" dirty="0" smtClean="0"/>
              <a:t> </a:t>
            </a:r>
          </a:p>
          <a:p>
            <a:pPr>
              <a:buNone/>
            </a:pPr>
            <a:endParaRPr lang="en-IN" sz="1800" dirty="0" smtClean="0"/>
          </a:p>
          <a:p>
            <a:pPr>
              <a:buNone/>
            </a:pPr>
            <a:r>
              <a:rPr lang="en-IN" sz="2400" b="1" dirty="0" smtClean="0"/>
              <a:t>Recommendation for further study:</a:t>
            </a:r>
            <a:endParaRPr lang="en-IN" sz="1800" dirty="0" smtClean="0"/>
          </a:p>
          <a:p>
            <a:pPr lvl="1">
              <a:buFont typeface="Wingdings" pitchFamily="2" charset="2"/>
              <a:buChar char="Ø"/>
            </a:pPr>
            <a:r>
              <a:rPr lang="en-US" sz="1800" dirty="0" smtClean="0"/>
              <a:t>A replication of the present study can be conducted with large subjects.</a:t>
            </a:r>
            <a:endParaRPr lang="en-IN" sz="1800" dirty="0" smtClean="0"/>
          </a:p>
          <a:p>
            <a:pPr lvl="1">
              <a:buFont typeface="Wingdings" pitchFamily="2" charset="2"/>
              <a:buChar char="Ø"/>
            </a:pPr>
            <a:r>
              <a:rPr lang="en-US" sz="1800" dirty="0" smtClean="0"/>
              <a:t>A similar study can be conducted in various zones of the country.</a:t>
            </a:r>
            <a:endParaRPr lang="en-IN" sz="1800" dirty="0" smtClean="0"/>
          </a:p>
          <a:p>
            <a:pPr lvl="1">
              <a:buFont typeface="Wingdings" pitchFamily="2" charset="2"/>
              <a:buChar char="Ø"/>
            </a:pPr>
            <a:r>
              <a:rPr lang="en-US" sz="1800" dirty="0" smtClean="0"/>
              <a:t>An exploratory study can be conducted to find out the reason for the departmental shift of the nurses.	</a:t>
            </a:r>
            <a:endParaRPr lang="en-IN" sz="1800" dirty="0" smtClean="0"/>
          </a:p>
          <a:p>
            <a:pPr>
              <a:buNone/>
            </a:pPr>
            <a:endParaRPr lang="en-IN" sz="1800" dirty="0" smtClean="0"/>
          </a:p>
          <a:p>
            <a:pPr>
              <a:buNone/>
            </a:pPr>
            <a:endParaRPr lang="en-IN" sz="1800" dirty="0" smtClean="0">
              <a:solidFill>
                <a:schemeClr val="tx1"/>
              </a:solidFill>
              <a:latin typeface="+mn-lt"/>
              <a:ea typeface="+mn-ea"/>
              <a:cs typeface="+mn-cs"/>
            </a:endParaRPr>
          </a:p>
          <a:p>
            <a:pPr>
              <a:buNone/>
            </a:pPr>
            <a:endParaRPr lang="en-IN" sz="18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25470"/>
          </a:xfrm>
        </p:spPr>
        <p:txBody>
          <a:bodyPr>
            <a:normAutofit/>
          </a:bodyPr>
          <a:lstStyle/>
          <a:p>
            <a:r>
              <a:rPr lang="en-IN" dirty="0" smtClean="0"/>
              <a:t>CONCLUSION</a:t>
            </a:r>
            <a:endParaRPr lang="en-IN" dirty="0"/>
          </a:p>
        </p:txBody>
      </p:sp>
      <p:sp>
        <p:nvSpPr>
          <p:cNvPr id="5" name="Content Placeholder 4"/>
          <p:cNvSpPr>
            <a:spLocks noGrp="1"/>
          </p:cNvSpPr>
          <p:nvPr>
            <p:ph sz="quarter" idx="1"/>
          </p:nvPr>
        </p:nvSpPr>
        <p:spPr>
          <a:xfrm>
            <a:off x="457200" y="1600200"/>
            <a:ext cx="7643192" cy="4873752"/>
          </a:xfrm>
        </p:spPr>
        <p:txBody>
          <a:bodyPr>
            <a:normAutofit/>
          </a:bodyPr>
          <a:lstStyle/>
          <a:p>
            <a:pPr>
              <a:buNone/>
            </a:pPr>
            <a:r>
              <a:rPr lang="en-IN" dirty="0" smtClean="0"/>
              <a:t>	The study has explored the various influential causes responsible for the turnover of nurses in Delhi, NCR as well as the factors which may help to retain the same by using the convenient random samples of various corporate and private hospitals in Delhi and NCR regions. From this study it can be concluded that </a:t>
            </a:r>
            <a:r>
              <a:rPr lang="en-IN" b="1" dirty="0" smtClean="0"/>
              <a:t>job satisfaction, growth opportunities and working environment </a:t>
            </a:r>
            <a:r>
              <a:rPr lang="en-IN" dirty="0" smtClean="0"/>
              <a:t>in general affects turnover of nurses in the country.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7" name="Picture 1" descr="C:\Users\praheli\Desktop\thank-you.jpg"/>
          <p:cNvPicPr>
            <a:picLocks noChangeAspect="1" noChangeArrowheads="1"/>
          </p:cNvPicPr>
          <p:nvPr/>
        </p:nvPicPr>
        <p:blipFill>
          <a:blip r:embed="rId3" cstate="print"/>
          <a:srcRect/>
          <a:stretch>
            <a:fillRect/>
          </a:stretch>
        </p:blipFill>
        <p:spPr bwMode="auto">
          <a:xfrm>
            <a:off x="285720" y="285728"/>
            <a:ext cx="8572560" cy="62979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4B96"/>
                </a:solidFill>
                <a:latin typeface="Century Gothic" pitchFamily="34" charset="0"/>
              </a:rPr>
              <a:t>Chairman’s message</a:t>
            </a:r>
            <a:endParaRPr lang="en-US" sz="3200" dirty="0" smtClean="0">
              <a:solidFill>
                <a:srgbClr val="004B96"/>
              </a:solidFill>
              <a:latin typeface="Century Gothic" pitchFamily="34" charset="0"/>
            </a:endParaRPr>
          </a:p>
        </p:txBody>
      </p:sp>
      <p:sp>
        <p:nvSpPr>
          <p:cNvPr id="3" name="Content Placeholder 2"/>
          <p:cNvSpPr>
            <a:spLocks noGrp="1"/>
          </p:cNvSpPr>
          <p:nvPr>
            <p:ph sz="quarter" idx="1"/>
          </p:nvPr>
        </p:nvSpPr>
        <p:spPr>
          <a:xfrm>
            <a:off x="611560" y="1988840"/>
            <a:ext cx="7467600" cy="3549008"/>
          </a:xfrm>
        </p:spPr>
        <p:txBody>
          <a:bodyPr>
            <a:noAutofit/>
          </a:bodyPr>
          <a:lstStyle/>
          <a:p>
            <a:pPr algn="ctr"/>
            <a:r>
              <a:rPr lang="en-US" b="1" dirty="0" smtClean="0">
                <a:solidFill>
                  <a:srgbClr val="004B96"/>
                </a:solidFill>
                <a:latin typeface="Century Gothic" pitchFamily="34" charset="0"/>
              </a:rPr>
              <a:t>“As a group, we remain committed to strategic business development in infrastructure, as the key to nation building in the 21st century. We aim to achieve perfection in everything we undertake and we have a commitment to excel. It is the determination to transform every challenge into opportunity; to seize every opportunity to ensure growth and to grow with a human face; that drives us.”	</a:t>
            </a:r>
          </a:p>
          <a:p>
            <a:pPr algn="ctr"/>
            <a:r>
              <a:rPr lang="en-US" b="1" dirty="0" smtClean="0">
                <a:solidFill>
                  <a:srgbClr val="004B96"/>
                </a:solidFill>
                <a:latin typeface="Century Gothic" pitchFamily="34" charset="0"/>
              </a:rPr>
              <a:t> </a:t>
            </a:r>
          </a:p>
          <a:p>
            <a:pPr lvl="1">
              <a:buNone/>
            </a:pPr>
            <a:endParaRPr lang="en-US" sz="2400" dirty="0"/>
          </a:p>
        </p:txBody>
      </p:sp>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792162"/>
          </a:xfrm>
        </p:spPr>
        <p:txBody>
          <a:bodyPr>
            <a:normAutofit/>
          </a:bodyPr>
          <a:lstStyle/>
          <a:p>
            <a:r>
              <a:rPr lang="en-US" sz="3200" dirty="0" smtClean="0"/>
              <a:t> </a:t>
            </a:r>
            <a:endParaRPr lang="en-US" sz="3200" dirty="0"/>
          </a:p>
        </p:txBody>
      </p:sp>
      <p:sp>
        <p:nvSpPr>
          <p:cNvPr id="3" name="Content Placeholder 2"/>
          <p:cNvSpPr>
            <a:spLocks noGrp="1"/>
          </p:cNvSpPr>
          <p:nvPr>
            <p:ph idx="4294967295"/>
          </p:nvPr>
        </p:nvSpPr>
        <p:spPr>
          <a:xfrm>
            <a:off x="0" y="457200"/>
            <a:ext cx="8229600" cy="6096000"/>
          </a:xfrm>
        </p:spPr>
        <p:txBody>
          <a:bodyPr>
            <a:normAutofit/>
          </a:bodyPr>
          <a:lstStyle/>
          <a:p>
            <a:pPr>
              <a:buNone/>
            </a:pPr>
            <a:r>
              <a:rPr lang="en-US" dirty="0" smtClean="0">
                <a:latin typeface="Times New Roman" pitchFamily="18" charset="0"/>
                <a:cs typeface="Times New Roman" pitchFamily="18" charset="0"/>
              </a:rPr>
              <a:t> </a:t>
            </a:r>
          </a:p>
        </p:txBody>
      </p:sp>
      <p:graphicFrame>
        <p:nvGraphicFramePr>
          <p:cNvPr id="4" name="Diagram 3"/>
          <p:cNvGraphicFramePr/>
          <p:nvPr/>
        </p:nvGraphicFramePr>
        <p:xfrm>
          <a:off x="304800" y="1066800"/>
          <a:ext cx="8610600" cy="250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228600"/>
            <a:ext cx="792480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SPREAD OF THE COMPANY</a:t>
            </a:r>
            <a:endParaRPr lang="en-US" sz="2800" dirty="0">
              <a:latin typeface="Times New Roman" pitchFamily="18" charset="0"/>
              <a:cs typeface="Times New Roman" pitchFamily="18" charset="0"/>
            </a:endParaRPr>
          </a:p>
        </p:txBody>
      </p:sp>
      <p:cxnSp>
        <p:nvCxnSpPr>
          <p:cNvPr id="9" name="Straight Connector 8"/>
          <p:cNvCxnSpPr/>
          <p:nvPr/>
        </p:nvCxnSpPr>
        <p:spPr>
          <a:xfrm>
            <a:off x="0" y="762000"/>
            <a:ext cx="9144000" cy="1588"/>
          </a:xfrm>
          <a:prstGeom prst="line">
            <a:avLst/>
          </a:prstGeom>
        </p:spPr>
        <p:style>
          <a:lnRef idx="2">
            <a:schemeClr val="accent5"/>
          </a:lnRef>
          <a:fillRef idx="0">
            <a:schemeClr val="accent5"/>
          </a:fillRef>
          <a:effectRef idx="1">
            <a:schemeClr val="accent5"/>
          </a:effectRef>
          <a:fontRef idx="minor">
            <a:schemeClr val="tx1"/>
          </a:fontRef>
        </p:style>
      </p:cxnSp>
      <p:grpSp>
        <p:nvGrpSpPr>
          <p:cNvPr id="12" name="Group 11"/>
          <p:cNvGrpSpPr/>
          <p:nvPr/>
        </p:nvGrpSpPr>
        <p:grpSpPr>
          <a:xfrm>
            <a:off x="251520" y="3861048"/>
            <a:ext cx="8610600" cy="2460798"/>
            <a:chOff x="0" y="0"/>
            <a:chExt cx="8610600" cy="2460798"/>
          </a:xfrm>
        </p:grpSpPr>
        <p:sp>
          <p:nvSpPr>
            <p:cNvPr id="13" name="Rounded Rectangle 12"/>
            <p:cNvSpPr/>
            <p:nvPr/>
          </p:nvSpPr>
          <p:spPr>
            <a:xfrm>
              <a:off x="0" y="0"/>
              <a:ext cx="8610600" cy="24607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968199" y="0"/>
              <a:ext cx="6642400" cy="2460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b="1" u="sng" kern="1200" dirty="0" smtClean="0">
                  <a:solidFill>
                    <a:schemeClr val="bg1"/>
                  </a:solidFill>
                  <a:latin typeface="Times New Roman" pitchFamily="18" charset="0"/>
                  <a:cs typeface="Times New Roman" pitchFamily="18" charset="0"/>
                </a:rPr>
                <a:t>CEMENT</a:t>
              </a:r>
            </a:p>
            <a:p>
              <a:pPr lvl="0" algn="l" defTabSz="1377950">
                <a:lnSpc>
                  <a:spcPct val="90000"/>
                </a:lnSpc>
                <a:spcBef>
                  <a:spcPct val="0"/>
                </a:spcBef>
                <a:spcAft>
                  <a:spcPct val="35000"/>
                </a:spcAft>
              </a:pPr>
              <a:r>
                <a:rPr lang="en-US" sz="3100" kern="1200" dirty="0" smtClean="0">
                  <a:latin typeface="Times New Roman" pitchFamily="18" charset="0"/>
                  <a:cs typeface="Times New Roman" pitchFamily="18" charset="0"/>
                </a:rPr>
                <a:t>	The Jaypee Group is the 3rd    	largest cement producer in the 	country. </a:t>
              </a:r>
            </a:p>
          </p:txBody>
        </p:sp>
      </p:grpSp>
      <p:sp>
        <p:nvSpPr>
          <p:cNvPr id="15" name="Rounded Rectangle 14"/>
          <p:cNvSpPr/>
          <p:nvPr/>
        </p:nvSpPr>
        <p:spPr>
          <a:xfrm>
            <a:off x="395536" y="4149080"/>
            <a:ext cx="1800200" cy="1968638"/>
          </a:xfrm>
          <a:prstGeom prst="roundRect">
            <a:avLst>
              <a:gd name="adj" fmla="val 10000"/>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8229600" cy="6278563"/>
          </a:xfrm>
        </p:spPr>
        <p:txBody>
          <a:bodyPr>
            <a:normAutofit/>
          </a:bodyPr>
          <a:lstStyle/>
          <a:p>
            <a:pPr>
              <a:buNone/>
            </a:pP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endParaRPr lang="en-US" dirty="0"/>
          </a:p>
        </p:txBody>
      </p:sp>
      <p:graphicFrame>
        <p:nvGraphicFramePr>
          <p:cNvPr id="8" name="Table 7"/>
          <p:cNvGraphicFramePr>
            <a:graphicFrameLocks noGrp="1"/>
          </p:cNvGraphicFramePr>
          <p:nvPr/>
        </p:nvGraphicFramePr>
        <p:xfrm>
          <a:off x="304800" y="304800"/>
          <a:ext cx="8686800" cy="2188347"/>
        </p:xfrm>
        <a:graphic>
          <a:graphicData uri="http://schemas.openxmlformats.org/drawingml/2006/table">
            <a:tbl>
              <a:tblPr/>
              <a:tblGrid>
                <a:gridCol w="8686800"/>
              </a:tblGrid>
              <a:tr h="2188347">
                <a:tc>
                  <a:txBody>
                    <a:bodyPr/>
                    <a:lstStyle/>
                    <a:p>
                      <a:pPr lvl="1" algn="l">
                        <a:buFont typeface="Arial" pitchFamily="34" charset="0"/>
                        <a:buNone/>
                      </a:pPr>
                      <a:endParaRPr lang="en-US" sz="2000" dirty="0">
                        <a:latin typeface="Times New Roman" pitchFamily="18" charset="0"/>
                        <a:cs typeface="Times New Roman" pitchFamily="18" charset="0"/>
                      </a:endParaRPr>
                    </a:p>
                  </a:txBody>
                  <a:tcPr marL="31262" marR="31262" marT="31262" marB="31262">
                    <a:lnL>
                      <a:noFill/>
                    </a:lnL>
                    <a:lnR>
                      <a:noFill/>
                    </a:lnR>
                    <a:lnT>
                      <a:noFill/>
                    </a:lnT>
                    <a:lnB>
                      <a:noFill/>
                    </a:lnB>
                    <a:solidFill>
                      <a:srgbClr val="FFFFFF"/>
                    </a:solidFill>
                  </a:tcPr>
                </a:tc>
              </a:tr>
            </a:tbl>
          </a:graphicData>
        </a:graphic>
      </p:graphicFrame>
      <p:graphicFrame>
        <p:nvGraphicFramePr>
          <p:cNvPr id="9" name="Table 8"/>
          <p:cNvGraphicFramePr>
            <a:graphicFrameLocks noGrp="1"/>
          </p:cNvGraphicFramePr>
          <p:nvPr/>
        </p:nvGraphicFramePr>
        <p:xfrm>
          <a:off x="381000" y="2286000"/>
          <a:ext cx="8458200" cy="1299699"/>
        </p:xfrm>
        <a:graphic>
          <a:graphicData uri="http://schemas.openxmlformats.org/drawingml/2006/table">
            <a:tbl>
              <a:tblPr/>
              <a:tblGrid>
                <a:gridCol w="8458200"/>
              </a:tblGrid>
              <a:tr h="287606">
                <a:tc>
                  <a:txBody>
                    <a:bodyPr/>
                    <a:lstStyle/>
                    <a:p>
                      <a:endParaRPr lang="en-US" dirty="0"/>
                    </a:p>
                  </a:txBody>
                  <a:tcPr marL="31262" marR="31262" marT="31262" marB="31262">
                    <a:lnL>
                      <a:noFill/>
                    </a:lnL>
                    <a:lnR>
                      <a:noFill/>
                    </a:lnR>
                    <a:lnT>
                      <a:noFill/>
                    </a:lnT>
                    <a:lnB>
                      <a:noFill/>
                    </a:lnB>
                    <a:solidFill>
                      <a:srgbClr val="FFFFFF"/>
                    </a:solidFill>
                  </a:tcPr>
                </a:tc>
              </a:tr>
              <a:tr h="962855">
                <a:tc>
                  <a:txBody>
                    <a:bodyPr/>
                    <a:lstStyle/>
                    <a:p>
                      <a:endParaRPr lang="en-US" dirty="0"/>
                    </a:p>
                  </a:txBody>
                  <a:tcPr marL="31262" marR="31262" marT="31262" marB="31262">
                    <a:lnL>
                      <a:noFill/>
                    </a:lnL>
                    <a:lnR>
                      <a:noFill/>
                    </a:lnR>
                    <a:lnT>
                      <a:noFill/>
                    </a:lnT>
                    <a:lnB>
                      <a:noFill/>
                    </a:lnB>
                    <a:solidFill>
                      <a:srgbClr val="FFFFFF"/>
                    </a:solidFill>
                  </a:tcPr>
                </a:tc>
              </a:tr>
            </a:tbl>
          </a:graphicData>
        </a:graphic>
      </p:graphicFrame>
      <p:graphicFrame>
        <p:nvGraphicFramePr>
          <p:cNvPr id="10" name="Table 9"/>
          <p:cNvGraphicFramePr>
            <a:graphicFrameLocks noGrp="1"/>
          </p:cNvGraphicFramePr>
          <p:nvPr/>
        </p:nvGraphicFramePr>
        <p:xfrm>
          <a:off x="304800" y="4038600"/>
          <a:ext cx="8610600" cy="1937838"/>
        </p:xfrm>
        <a:graphic>
          <a:graphicData uri="http://schemas.openxmlformats.org/drawingml/2006/table">
            <a:tbl>
              <a:tblPr/>
              <a:tblGrid>
                <a:gridCol w="8610600"/>
              </a:tblGrid>
              <a:tr h="281330">
                <a:tc>
                  <a:txBody>
                    <a:bodyPr/>
                    <a:lstStyle/>
                    <a:p>
                      <a:endParaRPr lang="en-US" dirty="0"/>
                    </a:p>
                  </a:txBody>
                  <a:tcPr marL="30579" marR="30579" marT="30579" marB="30579">
                    <a:lnL>
                      <a:noFill/>
                    </a:lnL>
                    <a:lnR>
                      <a:noFill/>
                    </a:lnR>
                    <a:lnT>
                      <a:noFill/>
                    </a:lnT>
                    <a:lnB>
                      <a:noFill/>
                    </a:lnB>
                    <a:solidFill>
                      <a:srgbClr val="FFFFFF"/>
                    </a:solidFill>
                  </a:tcPr>
                </a:tc>
              </a:tr>
              <a:tr h="1602360">
                <a:tc>
                  <a:txBody>
                    <a:bodyPr/>
                    <a:lstStyle/>
                    <a:p>
                      <a:endParaRPr lang="en-US" dirty="0"/>
                    </a:p>
                  </a:txBody>
                  <a:tcPr marL="30579" marR="30579" marT="30579" marB="30579">
                    <a:lnL>
                      <a:noFill/>
                    </a:lnL>
                    <a:lnR>
                      <a:noFill/>
                    </a:lnR>
                    <a:lnT>
                      <a:noFill/>
                    </a:lnT>
                    <a:lnB>
                      <a:noFill/>
                    </a:lnB>
                    <a:solidFill>
                      <a:srgbClr val="FFFFFF"/>
                    </a:solidFill>
                  </a:tcPr>
                </a:tc>
              </a:tr>
            </a:tbl>
          </a:graphicData>
        </a:graphic>
      </p:graphicFrame>
      <p:graphicFrame>
        <p:nvGraphicFramePr>
          <p:cNvPr id="11" name="Diagram 10"/>
          <p:cNvGraphicFramePr/>
          <p:nvPr/>
        </p:nvGraphicFramePr>
        <p:xfrm>
          <a:off x="228600" y="228600"/>
          <a:ext cx="8686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304800"/>
          <a:ext cx="8534400" cy="2172509"/>
        </p:xfrm>
        <a:graphic>
          <a:graphicData uri="http://schemas.openxmlformats.org/drawingml/2006/table">
            <a:tbl>
              <a:tblPr/>
              <a:tblGrid>
                <a:gridCol w="8534400"/>
              </a:tblGrid>
              <a:tr h="253828">
                <a:tc>
                  <a:txBody>
                    <a:bodyPr/>
                    <a:lstStyle/>
                    <a:p>
                      <a:endParaRPr lang="en-US" dirty="0"/>
                    </a:p>
                  </a:txBody>
                  <a:tcPr marL="27590" marR="27590" marT="27590" marB="27590">
                    <a:lnL>
                      <a:noFill/>
                    </a:lnL>
                    <a:lnR>
                      <a:noFill/>
                    </a:lnR>
                    <a:lnT>
                      <a:noFill/>
                    </a:lnT>
                    <a:lnB>
                      <a:noFill/>
                    </a:lnB>
                    <a:solidFill>
                      <a:srgbClr val="FFFFFF"/>
                    </a:solidFill>
                  </a:tcPr>
                </a:tc>
              </a:tr>
              <a:tr h="1843009">
                <a:tc>
                  <a:txBody>
                    <a:bodyPr/>
                    <a:lstStyle/>
                    <a:p>
                      <a:endParaRPr lang="en-US" dirty="0"/>
                    </a:p>
                  </a:txBody>
                  <a:tcPr marL="27590" marR="27590" marT="27590" marB="27590">
                    <a:lnL>
                      <a:noFill/>
                    </a:lnL>
                    <a:lnR>
                      <a:noFill/>
                    </a:lnR>
                    <a:lnT>
                      <a:noFill/>
                    </a:lnT>
                    <a:lnB>
                      <a:noFill/>
                    </a:lnB>
                    <a:solidFill>
                      <a:srgbClr val="FFFFFF"/>
                    </a:solidFill>
                  </a:tcPr>
                </a:tc>
              </a:tr>
            </a:tbl>
          </a:graphicData>
        </a:graphic>
      </p:graphicFrame>
      <p:graphicFrame>
        <p:nvGraphicFramePr>
          <p:cNvPr id="3" name="Table 2"/>
          <p:cNvGraphicFramePr>
            <a:graphicFrameLocks noGrp="1"/>
          </p:cNvGraphicFramePr>
          <p:nvPr/>
        </p:nvGraphicFramePr>
        <p:xfrm>
          <a:off x="228600" y="3276600"/>
          <a:ext cx="8686800" cy="2365382"/>
        </p:xfrm>
        <a:graphic>
          <a:graphicData uri="http://schemas.openxmlformats.org/drawingml/2006/table">
            <a:tbl>
              <a:tblPr/>
              <a:tblGrid>
                <a:gridCol w="8686800"/>
              </a:tblGrid>
              <a:tr h="231223">
                <a:tc>
                  <a:txBody>
                    <a:bodyPr/>
                    <a:lstStyle/>
                    <a:p>
                      <a:endParaRPr lang="en-US" dirty="0"/>
                    </a:p>
                  </a:txBody>
                  <a:tcPr marL="25133" marR="25133" marT="25133" marB="25133">
                    <a:lnL>
                      <a:noFill/>
                    </a:lnL>
                    <a:lnR>
                      <a:noFill/>
                    </a:lnR>
                    <a:lnT>
                      <a:noFill/>
                    </a:lnT>
                    <a:lnB>
                      <a:noFill/>
                    </a:lnB>
                    <a:solidFill>
                      <a:srgbClr val="FFFFFF"/>
                    </a:solidFill>
                  </a:tcPr>
                </a:tc>
              </a:tr>
              <a:tr h="2040796">
                <a:tc>
                  <a:txBody>
                    <a:bodyPr/>
                    <a:lstStyle/>
                    <a:p>
                      <a:endParaRPr lang="en-US" dirty="0"/>
                    </a:p>
                  </a:txBody>
                  <a:tcPr marL="25133" marR="25133" marT="25133" marB="25133">
                    <a:lnL>
                      <a:noFill/>
                    </a:lnL>
                    <a:lnR>
                      <a:noFill/>
                    </a:lnR>
                    <a:lnT>
                      <a:noFill/>
                    </a:lnT>
                    <a:lnB>
                      <a:noFill/>
                    </a:lnB>
                    <a:solidFill>
                      <a:srgbClr val="FFFFFF"/>
                    </a:solidFill>
                  </a:tcPr>
                </a:tc>
              </a:tr>
            </a:tbl>
          </a:graphicData>
        </a:graphic>
      </p:graphicFrame>
      <p:graphicFrame>
        <p:nvGraphicFramePr>
          <p:cNvPr id="4" name="Diagram 3"/>
          <p:cNvGraphicFramePr/>
          <p:nvPr/>
        </p:nvGraphicFramePr>
        <p:xfrm>
          <a:off x="304800" y="304800"/>
          <a:ext cx="8458200" cy="589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251520" y="3861048"/>
            <a:ext cx="8179389" cy="2664296"/>
            <a:chOff x="274320" y="1143000"/>
            <a:chExt cx="4038600" cy="4104290"/>
          </a:xfrm>
        </p:grpSpPr>
        <p:sp>
          <p:nvSpPr>
            <p:cNvPr id="3" name="Rounded Rectangle 2"/>
            <p:cNvSpPr/>
            <p:nvPr/>
          </p:nvSpPr>
          <p:spPr bwMode="auto">
            <a:xfrm>
              <a:off x="274320" y="1143000"/>
              <a:ext cx="4038600" cy="4104290"/>
            </a:xfrm>
            <a:prstGeom prst="roundRect">
              <a:avLst/>
            </a:prstGeom>
            <a:solidFill>
              <a:schemeClr val="accent1">
                <a:lumMod val="75000"/>
              </a:schemeClr>
            </a:solidFill>
            <a:ln w="12700" cap="sq"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1200" b="0" u="none" strike="noStrike" cap="none" normalizeH="0" baseline="0" dirty="0" smtClean="0">
                <a:ln>
                  <a:noFill/>
                </a:ln>
                <a:solidFill>
                  <a:srgbClr val="004B96"/>
                </a:solidFill>
                <a:effectLst/>
                <a:latin typeface="Century Gothic" pitchFamily="34" charset="0"/>
              </a:endParaRPr>
            </a:p>
          </p:txBody>
        </p:sp>
        <p:sp>
          <p:nvSpPr>
            <p:cNvPr id="4" name="AutoShape 11"/>
            <p:cNvSpPr>
              <a:spLocks noChangeArrowheads="1"/>
            </p:cNvSpPr>
            <p:nvPr/>
          </p:nvSpPr>
          <p:spPr bwMode="auto">
            <a:xfrm>
              <a:off x="1732042" y="1736523"/>
              <a:ext cx="1047006" cy="524562"/>
            </a:xfrm>
            <a:prstGeom prst="roundRect">
              <a:avLst>
                <a:gd name="adj" fmla="val 16667"/>
              </a:avLst>
            </a:prstGeom>
            <a:noFill/>
            <a:ln w="9525" algn="ctr">
              <a:noFill/>
              <a:round/>
              <a:headEnd/>
              <a:tailEnd/>
            </a:ln>
          </p:spPr>
          <p:txBody>
            <a:bodyPr wrap="square" lIns="0" tIns="0" rIns="0" bIns="0" anchor="ctr">
              <a:spAutoFit/>
            </a:bodyPr>
            <a:lstStyle/>
            <a:p>
              <a:r>
                <a:rPr lang="en-US" b="1" dirty="0" smtClean="0">
                  <a:solidFill>
                    <a:schemeClr val="bg1"/>
                  </a:solidFill>
                  <a:latin typeface="Century Gothic" pitchFamily="34" charset="0"/>
                </a:rPr>
                <a:t>OTHER </a:t>
              </a:r>
              <a:r>
                <a:rPr lang="en-US" sz="2000" b="1" dirty="0" smtClean="0">
                  <a:solidFill>
                    <a:schemeClr val="bg1"/>
                  </a:solidFill>
                  <a:latin typeface="Century Gothic" pitchFamily="34" charset="0"/>
                </a:rPr>
                <a:t>BUSINESS</a:t>
              </a:r>
              <a:endParaRPr lang="en-GB" sz="2000" b="1" dirty="0">
                <a:solidFill>
                  <a:schemeClr val="bg1"/>
                </a:solidFill>
                <a:latin typeface="Century Gothic" pitchFamily="34" charset="0"/>
              </a:endParaRPr>
            </a:p>
          </p:txBody>
        </p:sp>
        <p:sp>
          <p:nvSpPr>
            <p:cNvPr id="5" name="Text Box 22"/>
            <p:cNvSpPr txBox="1">
              <a:spLocks noChangeArrowheads="1"/>
            </p:cNvSpPr>
            <p:nvPr/>
          </p:nvSpPr>
          <p:spPr bwMode="auto">
            <a:xfrm>
              <a:off x="1874258" y="2695975"/>
              <a:ext cx="2364828" cy="1415502"/>
            </a:xfrm>
            <a:prstGeom prst="rect">
              <a:avLst/>
            </a:prstGeom>
            <a:noFill/>
            <a:ln w="9525" algn="ctr">
              <a:noFill/>
              <a:miter lim="800000"/>
              <a:headEnd/>
              <a:tailEnd/>
            </a:ln>
          </p:spPr>
          <p:txBody>
            <a:bodyPr wrap="square" lIns="0" tIns="0" rIns="0" bIns="0">
              <a:spAutoFit/>
            </a:bodyPr>
            <a:lstStyle/>
            <a:p>
              <a:pPr marL="228600" indent="-228600" defTabSz="912813">
                <a:spcBef>
                  <a:spcPct val="60000"/>
                </a:spcBef>
                <a:buClr>
                  <a:srgbClr val="FF9900"/>
                </a:buClr>
                <a:buSzPct val="90000"/>
                <a:buFont typeface="Wingdings" pitchFamily="2" charset="2"/>
                <a:buChar char="Ø"/>
              </a:pPr>
              <a:r>
                <a:rPr lang="en-US" dirty="0" smtClean="0">
                  <a:solidFill>
                    <a:schemeClr val="bg1"/>
                  </a:solidFill>
                  <a:latin typeface="Century Gothic" pitchFamily="34" charset="0"/>
                </a:rPr>
                <a:t>Dairy and Dairy Product</a:t>
              </a:r>
            </a:p>
            <a:p>
              <a:pPr marL="228600" indent="-228600" defTabSz="912813">
                <a:spcBef>
                  <a:spcPct val="60000"/>
                </a:spcBef>
                <a:buClr>
                  <a:srgbClr val="FF9900"/>
                </a:buClr>
                <a:buSzPct val="90000"/>
                <a:buFont typeface="Wingdings" pitchFamily="2" charset="2"/>
                <a:buChar char="Ø"/>
              </a:pPr>
              <a:r>
                <a:rPr lang="en-US" dirty="0" smtClean="0">
                  <a:solidFill>
                    <a:schemeClr val="bg1"/>
                  </a:solidFill>
                  <a:latin typeface="Century Gothic" pitchFamily="34" charset="0"/>
                </a:rPr>
                <a:t>Agriculture  – Soya and Mustard Oil</a:t>
              </a:r>
            </a:p>
          </p:txBody>
        </p:sp>
      </p:grpSp>
      <p:pic>
        <p:nvPicPr>
          <p:cNvPr id="6" name="Picture 2" descr="C:\Documents and Settings\achin\Local Settings\Temporary Internet Files\Content.IE5\21QGRHTX\MP900400540[1].jpg"/>
          <p:cNvPicPr>
            <a:picLocks noChangeAspect="1" noChangeArrowheads="1"/>
          </p:cNvPicPr>
          <p:nvPr/>
        </p:nvPicPr>
        <p:blipFill>
          <a:blip r:embed="rId2" cstate="print"/>
          <a:srcRect/>
          <a:stretch>
            <a:fillRect/>
          </a:stretch>
        </p:blipFill>
        <p:spPr bwMode="auto">
          <a:xfrm>
            <a:off x="755576" y="4581128"/>
            <a:ext cx="2160240" cy="1524000"/>
          </a:xfrm>
          <a:prstGeom prst="rect">
            <a:avLst/>
          </a:prstGeom>
          <a:noFill/>
        </p:spPr>
      </p:pic>
      <p:grpSp>
        <p:nvGrpSpPr>
          <p:cNvPr id="14" name="Group 8"/>
          <p:cNvGrpSpPr/>
          <p:nvPr/>
        </p:nvGrpSpPr>
        <p:grpSpPr>
          <a:xfrm>
            <a:off x="251520" y="476672"/>
            <a:ext cx="8179389" cy="3168352"/>
            <a:chOff x="274320" y="1143000"/>
            <a:chExt cx="4038600" cy="4104290"/>
          </a:xfrm>
        </p:grpSpPr>
        <p:sp>
          <p:nvSpPr>
            <p:cNvPr id="15" name="Rounded Rectangle 14"/>
            <p:cNvSpPr/>
            <p:nvPr/>
          </p:nvSpPr>
          <p:spPr bwMode="auto">
            <a:xfrm>
              <a:off x="274320" y="1143000"/>
              <a:ext cx="4038600" cy="4104290"/>
            </a:xfrm>
            <a:prstGeom prst="roundRect">
              <a:avLst/>
            </a:prstGeom>
            <a:solidFill>
              <a:schemeClr val="accent1">
                <a:lumMod val="75000"/>
              </a:schemeClr>
            </a:solidFill>
            <a:ln w="12700" cap="sq"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1" lang="en-US" sz="1200" b="0" u="none" strike="noStrike" cap="none" normalizeH="0" baseline="0" dirty="0" smtClean="0">
                <a:ln>
                  <a:noFill/>
                </a:ln>
                <a:solidFill>
                  <a:srgbClr val="004B96"/>
                </a:solidFill>
                <a:effectLst/>
                <a:latin typeface="Century Gothic" pitchFamily="34" charset="0"/>
              </a:endParaRPr>
            </a:p>
          </p:txBody>
        </p:sp>
        <p:sp>
          <p:nvSpPr>
            <p:cNvPr id="16" name="AutoShape 11"/>
            <p:cNvSpPr>
              <a:spLocks noChangeArrowheads="1"/>
            </p:cNvSpPr>
            <p:nvPr/>
          </p:nvSpPr>
          <p:spPr bwMode="auto">
            <a:xfrm>
              <a:off x="1732042" y="1800306"/>
              <a:ext cx="1047006" cy="396998"/>
            </a:xfrm>
            <a:prstGeom prst="roundRect">
              <a:avLst>
                <a:gd name="adj" fmla="val 16667"/>
              </a:avLst>
            </a:prstGeom>
            <a:noFill/>
            <a:ln w="9525" algn="ctr">
              <a:noFill/>
              <a:round/>
              <a:headEnd/>
              <a:tailEnd/>
            </a:ln>
          </p:spPr>
          <p:txBody>
            <a:bodyPr wrap="square" lIns="0" tIns="0" rIns="0" bIns="0" anchor="ctr">
              <a:spAutoFit/>
            </a:bodyPr>
            <a:lstStyle/>
            <a:p>
              <a:endParaRPr lang="en-GB" b="1" dirty="0">
                <a:solidFill>
                  <a:schemeClr val="bg1"/>
                </a:solidFill>
                <a:latin typeface="Century Gothic" pitchFamily="34" charset="0"/>
              </a:endParaRPr>
            </a:p>
          </p:txBody>
        </p:sp>
      </p:grpSp>
      <p:pic>
        <p:nvPicPr>
          <p:cNvPr id="18" name="Picture 1" descr="F:\JMC - FRONT(2).JPG"/>
          <p:cNvPicPr>
            <a:picLocks noChangeAspect="1" noChangeArrowheads="1"/>
          </p:cNvPicPr>
          <p:nvPr/>
        </p:nvPicPr>
        <p:blipFill>
          <a:blip r:embed="rId3" cstate="print"/>
          <a:srcRect/>
          <a:stretch>
            <a:fillRect/>
          </a:stretch>
        </p:blipFill>
        <p:spPr bwMode="auto">
          <a:xfrm>
            <a:off x="611560" y="908720"/>
            <a:ext cx="2264296" cy="2313033"/>
          </a:xfrm>
          <a:prstGeom prst="rect">
            <a:avLst/>
          </a:prstGeom>
          <a:noFill/>
          <a:ln w="9525">
            <a:noFill/>
            <a:miter lim="800000"/>
            <a:headEnd/>
            <a:tailEnd/>
          </a:ln>
        </p:spPr>
      </p:pic>
      <p:sp>
        <p:nvSpPr>
          <p:cNvPr id="20" name="AutoShape 10"/>
          <p:cNvSpPr>
            <a:spLocks noChangeArrowheads="1"/>
          </p:cNvSpPr>
          <p:nvPr/>
        </p:nvSpPr>
        <p:spPr bwMode="auto">
          <a:xfrm>
            <a:off x="3275856" y="692696"/>
            <a:ext cx="2016224" cy="408623"/>
          </a:xfrm>
          <a:prstGeom prst="roundRect">
            <a:avLst>
              <a:gd name="adj" fmla="val 16667"/>
            </a:avLst>
          </a:prstGeom>
          <a:noFill/>
          <a:ln w="9525" algn="ctr">
            <a:noFill/>
            <a:round/>
            <a:headEnd/>
            <a:tailEnd/>
          </a:ln>
        </p:spPr>
        <p:txBody>
          <a:bodyPr wrap="square" lIns="0" tIns="0" rIns="0" bIns="0" anchor="ctr">
            <a:spAutoFit/>
          </a:bodyPr>
          <a:lstStyle/>
          <a:p>
            <a:pPr algn="ctr"/>
            <a:r>
              <a:rPr lang="en-US" sz="2400" b="1" dirty="0" smtClean="0">
                <a:solidFill>
                  <a:schemeClr val="bg1"/>
                </a:solidFill>
                <a:latin typeface="Century Gothic" pitchFamily="34" charset="0"/>
              </a:rPr>
              <a:t>HEALTHCARE</a:t>
            </a:r>
            <a:endParaRPr lang="en-GB" sz="2400" b="1" dirty="0">
              <a:solidFill>
                <a:schemeClr val="bg1"/>
              </a:solidFill>
              <a:latin typeface="Century Gothic" pitchFamily="34" charset="0"/>
            </a:endParaRPr>
          </a:p>
        </p:txBody>
      </p:sp>
      <p:sp>
        <p:nvSpPr>
          <p:cNvPr id="23" name="TextBox 22"/>
          <p:cNvSpPr txBox="1"/>
          <p:nvPr/>
        </p:nvSpPr>
        <p:spPr>
          <a:xfrm>
            <a:off x="2987824" y="1196752"/>
            <a:ext cx="5472608" cy="2308324"/>
          </a:xfrm>
          <a:prstGeom prst="rect">
            <a:avLst/>
          </a:prstGeom>
          <a:noFill/>
        </p:spPr>
        <p:txBody>
          <a:bodyPr wrap="square" rtlCol="0">
            <a:spAutoFit/>
          </a:bodyPr>
          <a:lstStyle/>
          <a:p>
            <a:pPr>
              <a:buFont typeface="Wingdings" pitchFamily="2" charset="2"/>
              <a:buChar char="Ø"/>
            </a:pPr>
            <a:r>
              <a:rPr lang="en-US" dirty="0" smtClean="0">
                <a:solidFill>
                  <a:schemeClr val="bg1"/>
                </a:solidFill>
                <a:latin typeface="Century Gothic" pitchFamily="34" charset="0"/>
              </a:rPr>
              <a:t>03 secondary care medical </a:t>
            </a:r>
            <a:r>
              <a:rPr lang="en-US" dirty="0" err="1" smtClean="0">
                <a:solidFill>
                  <a:schemeClr val="bg1"/>
                </a:solidFill>
                <a:latin typeface="Century Gothic" pitchFamily="34" charset="0"/>
              </a:rPr>
              <a:t>facilitiesBhutan</a:t>
            </a:r>
            <a:r>
              <a:rPr lang="en-US" dirty="0" smtClean="0">
                <a:solidFill>
                  <a:schemeClr val="bg1"/>
                </a:solidFill>
                <a:latin typeface="Century Gothic" pitchFamily="34" charset="0"/>
              </a:rPr>
              <a:t>, </a:t>
            </a:r>
            <a:r>
              <a:rPr lang="en-US" dirty="0" err="1" smtClean="0">
                <a:solidFill>
                  <a:schemeClr val="bg1"/>
                </a:solidFill>
                <a:latin typeface="Century Gothic" pitchFamily="34" charset="0"/>
              </a:rPr>
              <a:t>Rewa</a:t>
            </a:r>
            <a:r>
              <a:rPr lang="en-US" dirty="0" smtClean="0">
                <a:solidFill>
                  <a:schemeClr val="bg1"/>
                </a:solidFill>
                <a:latin typeface="Century Gothic" pitchFamily="34" charset="0"/>
              </a:rPr>
              <a:t> (M.P) &amp; </a:t>
            </a:r>
            <a:r>
              <a:rPr lang="en-US" dirty="0" err="1" smtClean="0">
                <a:solidFill>
                  <a:schemeClr val="bg1"/>
                </a:solidFill>
                <a:latin typeface="Century Gothic" pitchFamily="34" charset="0"/>
              </a:rPr>
              <a:t>Baspa</a:t>
            </a:r>
            <a:r>
              <a:rPr lang="en-US" dirty="0" smtClean="0">
                <a:solidFill>
                  <a:schemeClr val="bg1"/>
                </a:solidFill>
                <a:latin typeface="Century Gothic" pitchFamily="34" charset="0"/>
              </a:rPr>
              <a:t> (H.P) providing care to approximately 01 million lives treated annually</a:t>
            </a:r>
          </a:p>
          <a:p>
            <a:pPr>
              <a:buFont typeface="Wingdings" pitchFamily="2" charset="2"/>
              <a:buChar char="Ø"/>
            </a:pPr>
            <a:endParaRPr lang="en-US" dirty="0" smtClean="0">
              <a:solidFill>
                <a:schemeClr val="bg1"/>
              </a:solidFill>
              <a:latin typeface="Century Gothic" pitchFamily="34" charset="0"/>
            </a:endParaRPr>
          </a:p>
          <a:p>
            <a:pPr>
              <a:buFont typeface="Wingdings" pitchFamily="2" charset="2"/>
              <a:buChar char="Ø"/>
            </a:pPr>
            <a:r>
              <a:rPr lang="en-US" dirty="0" smtClean="0">
                <a:solidFill>
                  <a:schemeClr val="bg1"/>
                </a:solidFill>
                <a:latin typeface="Century Gothic" pitchFamily="34" charset="0"/>
              </a:rPr>
              <a:t>Mobile Medical Van (with Lab and other diagnostic facilities) Diagnosis and medicine distribution free of cost (about 100 patients per day) </a:t>
            </a:r>
            <a:r>
              <a:rPr lang="en-US" sz="1600" dirty="0" smtClean="0">
                <a:solidFill>
                  <a:schemeClr val="bg1"/>
                </a:solidFill>
                <a:latin typeface="Century Gothic" pitchFamily="34" charset="0"/>
              </a:rPr>
              <a:t>.</a:t>
            </a:r>
            <a:endParaRPr lang="en-US"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Uwq3.ai6UuoRbUIilVC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Uwq3.ai6UuoRbUIilVCt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1572</TotalTime>
  <Words>2468</Words>
  <Application>Microsoft Office PowerPoint</Application>
  <PresentationFormat>On-screen Show (4:3)</PresentationFormat>
  <Paragraphs>584</Paragraphs>
  <Slides>44</Slides>
  <Notes>3</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44</vt:i4>
      </vt:variant>
    </vt:vector>
  </HeadingPairs>
  <TitlesOfParts>
    <vt:vector size="45" baseType="lpstr">
      <vt:lpstr>Oriel</vt:lpstr>
      <vt:lpstr>INTERNSHIP  AT  JAYPEE MEDICAL CENTRE</vt:lpstr>
      <vt:lpstr>Slide 2</vt:lpstr>
      <vt:lpstr>About The Jaypee Group</vt:lpstr>
      <vt:lpstr>LEADERSHIP</vt:lpstr>
      <vt:lpstr>Chairman’s message</vt:lpstr>
      <vt:lpstr> </vt:lpstr>
      <vt:lpstr>Slide 7</vt:lpstr>
      <vt:lpstr>Slide 8</vt:lpstr>
      <vt:lpstr>Slide 9</vt:lpstr>
      <vt:lpstr>Slide 10</vt:lpstr>
      <vt:lpstr> VISION  - JAYPEE MEDICAL CENTRE </vt:lpstr>
      <vt:lpstr>Jaypee Medical Centre at a glance</vt:lpstr>
      <vt:lpstr>CONTD…</vt:lpstr>
      <vt:lpstr> CENTERS OF EXCELLENCE</vt:lpstr>
      <vt:lpstr>Managerial task performed</vt:lpstr>
      <vt:lpstr>“Causes of Attrition amongst the Nursing fraternity in Private Healthcare Facilities across the Delhi/NCR Region: A cross-sectional study.  </vt:lpstr>
      <vt:lpstr>Slide 17</vt:lpstr>
      <vt:lpstr>Slide 18</vt:lpstr>
      <vt:lpstr>Objectives</vt:lpstr>
      <vt:lpstr>Slide 20</vt:lpstr>
      <vt:lpstr>Slide 21</vt:lpstr>
      <vt:lpstr>Slide 22</vt:lpstr>
      <vt:lpstr>Scoring Keys for analysis</vt:lpstr>
      <vt:lpstr>Slide 24</vt:lpstr>
      <vt:lpstr>Slide 25</vt:lpstr>
      <vt:lpstr>Slide 26</vt:lpstr>
      <vt:lpstr>Slide 27</vt:lpstr>
      <vt:lpstr>Factors involved in the study</vt:lpstr>
      <vt:lpstr>Slide 29</vt:lpstr>
      <vt:lpstr>Slide 30</vt:lpstr>
      <vt:lpstr>Slide 31</vt:lpstr>
      <vt:lpstr>Slide 32</vt:lpstr>
      <vt:lpstr>Slide 33</vt:lpstr>
      <vt:lpstr>Slide 34</vt:lpstr>
      <vt:lpstr>Factors involved in the study to analyse the reactions among nurses</vt:lpstr>
      <vt:lpstr>Slide 36</vt:lpstr>
      <vt:lpstr>Slide 37</vt:lpstr>
      <vt:lpstr>Slide 38</vt:lpstr>
      <vt:lpstr>Slide 39</vt:lpstr>
      <vt:lpstr>Retention  factors</vt:lpstr>
      <vt:lpstr>Limitations of the study</vt:lpstr>
      <vt:lpstr>Slide 42</vt:lpstr>
      <vt:lpstr>CONCLUSION</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cross-sectional study to identify the causes of attrition among the nurses in the private and corporate hospitals in Delhi, NCR region”.</dc:title>
  <dc:creator>praheli</dc:creator>
  <cp:lastModifiedBy>iihmr</cp:lastModifiedBy>
  <cp:revision>78</cp:revision>
  <dcterms:created xsi:type="dcterms:W3CDTF">2012-04-24T05:12:55Z</dcterms:created>
  <dcterms:modified xsi:type="dcterms:W3CDTF">2012-05-01T06:33:20Z</dcterms:modified>
</cp:coreProperties>
</file>