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76" r:id="rId6"/>
    <p:sldId id="260" r:id="rId7"/>
    <p:sldId id="273" r:id="rId8"/>
    <p:sldId id="262" r:id="rId9"/>
    <p:sldId id="274" r:id="rId10"/>
    <p:sldId id="261" r:id="rId11"/>
    <p:sldId id="266" r:id="rId12"/>
    <p:sldId id="267" r:id="rId13"/>
    <p:sldId id="268" r:id="rId14"/>
    <p:sldId id="269" r:id="rId15"/>
    <p:sldId id="270" r:id="rId16"/>
    <p:sldId id="272" r:id="rId17"/>
    <p:sldId id="277" r:id="rId18"/>
    <p:sldId id="27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1D8BD707-D9CF-40AE-B4C6-C98DA3205C09}" type="datetimeFigureOut">
              <a:rPr lang="en-US" smtClean="0"/>
              <a:pPr/>
              <a:t>5/1/2012</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B6F15528-21DE-4FAA-801E-634DDDAF4B2B}"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1D8BD707-D9CF-40AE-B4C6-C98DA3205C09}" type="datetimeFigureOut">
              <a:rPr lang="en-US" smtClean="0"/>
              <a:pPr/>
              <a:t>5/1/2012</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B6F15528-21DE-4FAA-801E-634DDDAF4B2B}"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5/1/2012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5/1/2012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1D8BD707-D9CF-40AE-B4C6-C98DA3205C09}" type="datetimeFigureOut">
              <a:rPr lang="en-US" smtClean="0"/>
              <a:pPr/>
              <a:t>5/1/2012</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6F15528-21DE-4FAA-801E-634DDDAF4B2B}"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Water Resource Management and its Impact on Public health</a:t>
            </a:r>
            <a:endParaRPr lang="en-US" dirty="0"/>
          </a:p>
        </p:txBody>
      </p:sp>
      <p:sp>
        <p:nvSpPr>
          <p:cNvPr id="3" name="Subtitle 2"/>
          <p:cNvSpPr>
            <a:spLocks noGrp="1"/>
          </p:cNvSpPr>
          <p:nvPr>
            <p:ph type="subTitle" idx="1"/>
          </p:nvPr>
        </p:nvSpPr>
        <p:spPr/>
        <p:txBody>
          <a:bodyPr>
            <a:noAutofit/>
          </a:bodyPr>
          <a:lstStyle/>
          <a:p>
            <a:r>
              <a:rPr lang="en-US" sz="1600" dirty="0" smtClean="0"/>
              <a:t>Under Guidance of</a:t>
            </a:r>
          </a:p>
          <a:p>
            <a:r>
              <a:rPr lang="en-US" sz="1600" dirty="0" err="1" smtClean="0"/>
              <a:t>Dr.Dharmesh</a:t>
            </a:r>
            <a:r>
              <a:rPr lang="en-US" sz="1600" dirty="0" smtClean="0"/>
              <a:t> </a:t>
            </a:r>
            <a:r>
              <a:rPr lang="en-US" sz="1600" dirty="0" err="1" smtClean="0"/>
              <a:t>Lal</a:t>
            </a:r>
            <a:endParaRPr lang="en-US" sz="1600" dirty="0"/>
          </a:p>
        </p:txBody>
      </p:sp>
      <p:sp>
        <p:nvSpPr>
          <p:cNvPr id="4" name="Rectangle 3"/>
          <p:cNvSpPr/>
          <p:nvPr/>
        </p:nvSpPr>
        <p:spPr>
          <a:xfrm>
            <a:off x="1143000" y="5867400"/>
            <a:ext cx="7162800" cy="6096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buFontTx/>
              <a:buChar char="-"/>
            </a:pPr>
            <a:r>
              <a:rPr lang="en-US" dirty="0" smtClean="0"/>
              <a:t>Rashi Gupta</a:t>
            </a:r>
          </a:p>
          <a:p>
            <a:pPr algn="ctr">
              <a:buFontTx/>
              <a:buChar char="-"/>
            </a:pPr>
            <a:r>
              <a:rPr lang="en-US" dirty="0" smtClean="0"/>
              <a:t>PG/10/034</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1026" name="Object 2"/>
          <p:cNvGraphicFramePr>
            <a:graphicFrameLocks noChangeAspect="1"/>
          </p:cNvGraphicFramePr>
          <p:nvPr>
            <p:ph sz="quarter" idx="1"/>
          </p:nvPr>
        </p:nvGraphicFramePr>
        <p:xfrm>
          <a:off x="696083" y="533400"/>
          <a:ext cx="7751833" cy="5622925"/>
        </p:xfrm>
        <a:graphic>
          <a:graphicData uri="http://schemas.openxmlformats.org/presentationml/2006/ole">
            <p:oleObj spid="_x0000_s1026" name="Worksheet" r:id="rId3" imgW="9573840" imgH="6097680" progId="Excel.Sheet.8">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228600" y="0"/>
            <a:ext cx="8763000" cy="685800"/>
          </a:xfrm>
          <a:solidFill>
            <a:srgbClr val="FFFFCC"/>
          </a:solidFill>
        </p:spPr>
        <p:txBody>
          <a:bodyPr>
            <a:normAutofit fontScale="90000"/>
          </a:bodyPr>
          <a:lstStyle/>
          <a:p>
            <a:r>
              <a:rPr lang="en-US" sz="2400" b="1" dirty="0">
                <a:solidFill>
                  <a:schemeClr val="tx1"/>
                </a:solidFill>
              </a:rPr>
              <a:t>Major </a:t>
            </a:r>
            <a:r>
              <a:rPr lang="en-GB" sz="2400" b="1" dirty="0">
                <a:solidFill>
                  <a:schemeClr val="tx1"/>
                </a:solidFill>
              </a:rPr>
              <a:t>Factors Responsible for </a:t>
            </a:r>
            <a:r>
              <a:rPr lang="en-GB" sz="2400" b="1" dirty="0" smtClean="0">
                <a:solidFill>
                  <a:schemeClr val="tx1"/>
                </a:solidFill>
              </a:rPr>
              <a:t>Water Quality </a:t>
            </a:r>
            <a:r>
              <a:rPr lang="en-GB" sz="2400" b="1" dirty="0">
                <a:solidFill>
                  <a:schemeClr val="tx1"/>
                </a:solidFill>
              </a:rPr>
              <a:t>Degradation</a:t>
            </a:r>
            <a:endParaRPr lang="en-US" sz="2400" b="1" dirty="0">
              <a:solidFill>
                <a:schemeClr val="tx1"/>
              </a:solidFill>
            </a:endParaRPr>
          </a:p>
        </p:txBody>
      </p:sp>
      <p:graphicFrame>
        <p:nvGraphicFramePr>
          <p:cNvPr id="92164" name="Object 4"/>
          <p:cNvGraphicFramePr>
            <a:graphicFrameLocks noChangeAspect="1"/>
          </p:cNvGraphicFramePr>
          <p:nvPr/>
        </p:nvGraphicFramePr>
        <p:xfrm>
          <a:off x="0" y="6381750"/>
          <a:ext cx="609600" cy="476250"/>
        </p:xfrm>
        <a:graphic>
          <a:graphicData uri="http://schemas.openxmlformats.org/presentationml/2006/ole">
            <p:oleObj spid="_x0000_s3074" name="Bitmap Image" r:id="rId3" imgW="1066667" imgH="990738" progId="PBrush">
              <p:embed/>
            </p:oleObj>
          </a:graphicData>
        </a:graphic>
      </p:graphicFrame>
      <p:sp>
        <p:nvSpPr>
          <p:cNvPr id="92163" name="Rectangle 3"/>
          <p:cNvSpPr>
            <a:spLocks noGrp="1" noChangeArrowheads="1"/>
          </p:cNvSpPr>
          <p:nvPr>
            <p:ph type="body" idx="1"/>
          </p:nvPr>
        </p:nvSpPr>
        <p:spPr>
          <a:xfrm>
            <a:off x="0" y="762000"/>
            <a:ext cx="9144000" cy="6172200"/>
          </a:xfrm>
          <a:ln>
            <a:solidFill>
              <a:schemeClr val="tx1"/>
            </a:solidFill>
          </a:ln>
        </p:spPr>
        <p:txBody>
          <a:bodyPr>
            <a:normAutofit/>
          </a:bodyPr>
          <a:lstStyle/>
          <a:p>
            <a:pPr algn="just">
              <a:lnSpc>
                <a:spcPct val="90000"/>
              </a:lnSpc>
              <a:buClr>
                <a:schemeClr val="tx1"/>
              </a:buClr>
              <a:buBlip>
                <a:blip r:embed="rId4"/>
              </a:buBlip>
            </a:pPr>
            <a:endParaRPr lang="en-US" sz="3100" b="1" dirty="0" smtClean="0">
              <a:solidFill>
                <a:srgbClr val="000099"/>
              </a:solidFill>
            </a:endParaRPr>
          </a:p>
          <a:p>
            <a:pPr>
              <a:lnSpc>
                <a:spcPct val="90000"/>
              </a:lnSpc>
            </a:pPr>
            <a:r>
              <a:rPr lang="en-US" dirty="0" smtClean="0"/>
              <a:t>Domestic: 423 class I cities and 499 class II towns harboring population </a:t>
            </a:r>
            <a:r>
              <a:rPr lang="en-US" dirty="0" smtClean="0"/>
              <a:t>generate </a:t>
            </a:r>
            <a:r>
              <a:rPr lang="en-US" dirty="0" smtClean="0"/>
              <a:t>about 26254 </a:t>
            </a:r>
            <a:r>
              <a:rPr lang="en-US" dirty="0" err="1" smtClean="0"/>
              <a:t>mld</a:t>
            </a:r>
            <a:r>
              <a:rPr lang="en-US" dirty="0" smtClean="0"/>
              <a:t> (millions of </a:t>
            </a:r>
            <a:r>
              <a:rPr lang="en-US" dirty="0" err="1" smtClean="0"/>
              <a:t>litre</a:t>
            </a:r>
            <a:r>
              <a:rPr lang="en-US" dirty="0" smtClean="0"/>
              <a:t> per day ) </a:t>
            </a:r>
            <a:r>
              <a:rPr lang="en-US" dirty="0" smtClean="0"/>
              <a:t>wastewater of which only 6955 </a:t>
            </a:r>
            <a:r>
              <a:rPr lang="en-US" dirty="0" err="1" smtClean="0"/>
              <a:t>mld</a:t>
            </a:r>
            <a:r>
              <a:rPr lang="en-US" dirty="0" smtClean="0"/>
              <a:t> is treated.</a:t>
            </a:r>
          </a:p>
          <a:p>
            <a:pPr>
              <a:lnSpc>
                <a:spcPct val="90000"/>
              </a:lnSpc>
            </a:pPr>
            <a:endParaRPr lang="en-US" dirty="0" smtClean="0"/>
          </a:p>
          <a:p>
            <a:pPr>
              <a:lnSpc>
                <a:spcPct val="90000"/>
              </a:lnSpc>
            </a:pPr>
            <a:endParaRPr lang="en-US" dirty="0" smtClean="0"/>
          </a:p>
          <a:p>
            <a:pPr>
              <a:lnSpc>
                <a:spcPct val="90000"/>
              </a:lnSpc>
            </a:pPr>
            <a:r>
              <a:rPr lang="en-US" dirty="0" smtClean="0"/>
              <a:t>Industrial</a:t>
            </a:r>
            <a:r>
              <a:rPr lang="en-US" dirty="0" smtClean="0"/>
              <a:t>: About 57,000 polluting industries in India generate about 13,468 </a:t>
            </a:r>
            <a:r>
              <a:rPr lang="en-US" dirty="0" err="1" smtClean="0"/>
              <a:t>mld</a:t>
            </a:r>
            <a:r>
              <a:rPr lang="en-US" dirty="0" smtClean="0"/>
              <a:t> of wastewater out of which nearly 60% (generated from large &amp; medium industries) is treated.  </a:t>
            </a:r>
          </a:p>
          <a:p>
            <a:pPr>
              <a:lnSpc>
                <a:spcPct val="90000"/>
              </a:lnSpc>
            </a:pPr>
            <a:endParaRPr lang="en-US" dirty="0" smtClean="0"/>
          </a:p>
          <a:p>
            <a:pPr>
              <a:lnSpc>
                <a:spcPct val="90000"/>
              </a:lnSpc>
            </a:pPr>
            <a:r>
              <a:rPr lang="en-US" dirty="0" smtClean="0"/>
              <a:t>Non-point sources also contribute significant pollution loads mainly in rainy season. Pesticides consumption is about 1,00,000 </a:t>
            </a:r>
            <a:r>
              <a:rPr lang="en-US" dirty="0" err="1" smtClean="0"/>
              <a:t>tonnes</a:t>
            </a:r>
            <a:r>
              <a:rPr lang="en-US" dirty="0" smtClean="0"/>
              <a:t>/year of which AP, Haryana, Punjab, and other States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pPr>
              <a:lnSpc>
                <a:spcPct val="90000"/>
              </a:lnSpc>
            </a:pPr>
            <a:r>
              <a:rPr lang="en-US" dirty="0" smtClean="0"/>
              <a:t>Domestic sewage is the major source of pollution in India in surface water which contribute pathogens, the main source of water borne diseases along with depletion of oxygen in water bodies.</a:t>
            </a:r>
          </a:p>
          <a:p>
            <a:pPr>
              <a:lnSpc>
                <a:spcPct val="90000"/>
              </a:lnSpc>
            </a:pPr>
            <a:endParaRPr lang="en-US" dirty="0" smtClean="0"/>
          </a:p>
          <a:p>
            <a:pPr>
              <a:lnSpc>
                <a:spcPct val="90000"/>
              </a:lnSpc>
            </a:pPr>
            <a:r>
              <a:rPr lang="en-US" dirty="0" smtClean="0"/>
              <a:t>Sewage </a:t>
            </a:r>
            <a:r>
              <a:rPr lang="en-US" dirty="0" err="1" smtClean="0"/>
              <a:t>alongwith</a:t>
            </a:r>
            <a:r>
              <a:rPr lang="en-US" dirty="0" smtClean="0"/>
              <a:t> agricultural run-off and industrial effluents also contributes large amount of nutrients in surface water causing </a:t>
            </a:r>
            <a:r>
              <a:rPr lang="en-US" dirty="0" err="1" smtClean="0"/>
              <a:t>eutrophication</a:t>
            </a:r>
            <a:endParaRPr lang="en-US" dirty="0" smtClean="0"/>
          </a:p>
          <a:p>
            <a:pPr>
              <a:lnSpc>
                <a:spcPct val="90000"/>
              </a:lnSpc>
            </a:pPr>
            <a:endParaRPr lang="en-US" dirty="0" smtClean="0"/>
          </a:p>
          <a:p>
            <a:pPr>
              <a:lnSpc>
                <a:spcPct val="90000"/>
              </a:lnSpc>
            </a:pPr>
            <a:r>
              <a:rPr lang="en-US" dirty="0" smtClean="0"/>
              <a:t>A large part of the domestic sewage is not even collected. This results in stagnation of sewage within city, a good breeding ground for mosquitoes and contaminate the groundwater, the only source of drinking water in many cities.</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10000"/>
          </a:bodyPr>
          <a:lstStyle/>
          <a:p>
            <a:pPr algn="ctr">
              <a:buNone/>
            </a:pPr>
            <a:r>
              <a:rPr lang="en-US" b="1" i="1" u="sng" dirty="0" smtClean="0"/>
              <a:t>Conclusions</a:t>
            </a:r>
          </a:p>
          <a:p>
            <a:pPr algn="ctr">
              <a:buNone/>
            </a:pPr>
            <a:endParaRPr lang="en-US" b="1" i="1" u="sng" dirty="0" smtClean="0"/>
          </a:p>
          <a:p>
            <a:r>
              <a:rPr lang="en-US" dirty="0" smtClean="0"/>
              <a:t>The </a:t>
            </a:r>
            <a:r>
              <a:rPr lang="en-US" dirty="0" smtClean="0"/>
              <a:t>impact of water borne disease due to water pollution is increasing over the past two decades. Cities with more population generated more water pollutants and showed population was at high risk of acquiring water borne disease</a:t>
            </a:r>
            <a:r>
              <a:rPr lang="en-US" dirty="0" smtClean="0"/>
              <a:t>.</a:t>
            </a:r>
          </a:p>
          <a:p>
            <a:endParaRPr lang="en-US" dirty="0" smtClean="0"/>
          </a:p>
          <a:p>
            <a:r>
              <a:rPr lang="en-US" dirty="0" smtClean="0"/>
              <a:t>In </a:t>
            </a:r>
            <a:r>
              <a:rPr lang="en-US" dirty="0" smtClean="0"/>
              <a:t>view of the existing status of water resources and increasing demands of water for meeting the requirements of the rapidly growing population of the country as well as the problems that are likely to arise in future, a holistic, well planned long-term strategy is needed for sustainable water resources management in India. </a:t>
            </a:r>
          </a:p>
          <a:p>
            <a:pPr>
              <a:buNone/>
            </a:pPr>
            <a:endParaRPr lang="en-US" b="1" i="1" u="sng"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The water resources management practices may be based on increasing the water supply and managing the water demand under the stressed water availability conditions.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ctr">
              <a:buNone/>
            </a:pPr>
            <a:r>
              <a:rPr lang="en-US" b="1" i="1" u="sng" dirty="0" smtClean="0"/>
              <a:t>Recommendations</a:t>
            </a:r>
          </a:p>
          <a:p>
            <a:r>
              <a:rPr lang="en-US" dirty="0" smtClean="0"/>
              <a:t>the </a:t>
            </a:r>
            <a:r>
              <a:rPr lang="en-US" dirty="0" smtClean="0"/>
              <a:t>exploitation of groundwater resources should be </a:t>
            </a:r>
            <a:r>
              <a:rPr lang="en-US" dirty="0" smtClean="0"/>
              <a:t>regulated</a:t>
            </a:r>
          </a:p>
          <a:p>
            <a:endParaRPr lang="en-US" dirty="0" smtClean="0"/>
          </a:p>
          <a:p>
            <a:r>
              <a:rPr lang="en-US" dirty="0" smtClean="0"/>
              <a:t>a </a:t>
            </a:r>
            <a:r>
              <a:rPr lang="en-US" dirty="0" smtClean="0"/>
              <a:t>joint management approach combining government administration with active people participation is a promising solution</a:t>
            </a:r>
            <a:r>
              <a:rPr lang="en-US" dirty="0" smtClean="0"/>
              <a:t>.</a:t>
            </a:r>
          </a:p>
          <a:p>
            <a:pPr>
              <a:buNone/>
            </a:pPr>
            <a:endParaRPr lang="en-US" dirty="0" smtClean="0"/>
          </a:p>
          <a:p>
            <a:r>
              <a:rPr lang="en-US" dirty="0" smtClean="0"/>
              <a:t>the </a:t>
            </a:r>
            <a:r>
              <a:rPr lang="en-US" dirty="0" smtClean="0"/>
              <a:t>role of government will have to switch from that of a controller of groundwater development to that of a facilitator of equitable and sustainable development</a:t>
            </a:r>
            <a:endParaRPr lang="en-US" dirty="0" smtClean="0"/>
          </a:p>
          <a:p>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Refrences</a:t>
            </a:r>
            <a:endParaRPr lang="en-US" dirty="0"/>
          </a:p>
        </p:txBody>
      </p:sp>
      <p:sp>
        <p:nvSpPr>
          <p:cNvPr id="3" name="Content Placeholder 2"/>
          <p:cNvSpPr>
            <a:spLocks noGrp="1"/>
          </p:cNvSpPr>
          <p:nvPr>
            <p:ph sz="quarter" idx="1"/>
          </p:nvPr>
        </p:nvSpPr>
        <p:spPr/>
        <p:txBody>
          <a:bodyPr>
            <a:normAutofit fontScale="77500" lnSpcReduction="20000"/>
          </a:bodyPr>
          <a:lstStyle/>
          <a:p>
            <a:pPr lvl="0"/>
            <a:r>
              <a:rPr lang="en-US" dirty="0" err="1" smtClean="0"/>
              <a:t>Nath</a:t>
            </a:r>
            <a:r>
              <a:rPr lang="en-US" dirty="0" smtClean="0"/>
              <a:t> KJ. Home hygiene and environmental sanitation: a situation analysis for India. International Journal of Environmental Health Research. 2003; 13, </a:t>
            </a:r>
            <a:r>
              <a:rPr lang="en-US" dirty="0" err="1" smtClean="0"/>
              <a:t>suppl</a:t>
            </a:r>
            <a:r>
              <a:rPr lang="en-US" dirty="0" smtClean="0"/>
              <a:t>: 19-28.</a:t>
            </a:r>
          </a:p>
          <a:p>
            <a:pPr lvl="0"/>
            <a:endParaRPr lang="en-US" dirty="0" smtClean="0"/>
          </a:p>
          <a:p>
            <a:pPr lvl="0"/>
            <a:r>
              <a:rPr lang="en-US" dirty="0" err="1" smtClean="0"/>
              <a:t>Nath</a:t>
            </a:r>
            <a:r>
              <a:rPr lang="en-US" dirty="0" smtClean="0"/>
              <a:t> </a:t>
            </a:r>
            <a:r>
              <a:rPr lang="en-US" dirty="0" err="1" smtClean="0"/>
              <a:t>KJ,Bloomfield</a:t>
            </a:r>
            <a:r>
              <a:rPr lang="en-US" dirty="0" smtClean="0"/>
              <a:t> Sally. Household water storage, handling and point-of-use treatment. A review commissioned by the International Scientific Forum on Home Hygiene.</a:t>
            </a:r>
          </a:p>
          <a:p>
            <a:pPr lvl="0"/>
            <a:endParaRPr lang="en-US" dirty="0" smtClean="0"/>
          </a:p>
          <a:p>
            <a:pPr lvl="0"/>
            <a:r>
              <a:rPr lang="en-US" dirty="0" smtClean="0"/>
              <a:t>National </a:t>
            </a:r>
            <a:r>
              <a:rPr lang="en-US" dirty="0" smtClean="0"/>
              <a:t>Water Policy 2002.India.Ministry of Water Resources.</a:t>
            </a:r>
          </a:p>
          <a:p>
            <a:pPr lvl="0"/>
            <a:endParaRPr lang="en-US" dirty="0" smtClean="0"/>
          </a:p>
          <a:p>
            <a:pPr lvl="0"/>
            <a:r>
              <a:rPr lang="en-US" dirty="0" err="1" smtClean="0"/>
              <a:t>Diererich</a:t>
            </a:r>
            <a:r>
              <a:rPr lang="en-US" dirty="0" smtClean="0"/>
              <a:t> </a:t>
            </a:r>
            <a:r>
              <a:rPr lang="en-US" dirty="0" smtClean="0"/>
              <a:t>BH, </a:t>
            </a:r>
            <a:r>
              <a:rPr lang="en-US" dirty="0" err="1" smtClean="0"/>
              <a:t>Hendreson</a:t>
            </a:r>
            <a:r>
              <a:rPr lang="en-US" dirty="0" smtClean="0"/>
              <a:t> JM. Urban Water Supply Conditions And Needs in seventy five developing countries, World Health </a:t>
            </a:r>
            <a:r>
              <a:rPr lang="en-US" dirty="0" err="1" smtClean="0"/>
              <a:t>Organizatons</a:t>
            </a:r>
            <a:endParaRPr lang="en-US" dirty="0" smtClean="0"/>
          </a:p>
          <a:p>
            <a:pPr lvl="0"/>
            <a:endParaRPr lang="en-US" dirty="0" smtClean="0"/>
          </a:p>
          <a:p>
            <a:pPr lvl="0"/>
            <a:r>
              <a:rPr lang="en-US" dirty="0" smtClean="0"/>
              <a:t>Kumar </a:t>
            </a:r>
            <a:r>
              <a:rPr lang="en-US" dirty="0" err="1" smtClean="0"/>
              <a:t>Rakesh</a:t>
            </a:r>
            <a:r>
              <a:rPr lang="en-US" dirty="0" smtClean="0"/>
              <a:t>, Singh RD and Sharma KD, Water resources of India, Current Science, VOL. 89, NO. 5, 10 September 2005 National Institute of Hydrology, </a:t>
            </a:r>
            <a:r>
              <a:rPr lang="en-US" dirty="0" err="1" smtClean="0"/>
              <a:t>Roorkee</a:t>
            </a:r>
            <a:endParaRPr lang="en-US"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Status of Water Supply and Wastewater Generation and Treatment in Class-I cities and Class-II towns of </a:t>
            </a:r>
            <a:r>
              <a:rPr lang="en-US" dirty="0" smtClean="0"/>
              <a:t>India_CPCB_2009</a:t>
            </a:r>
          </a:p>
          <a:p>
            <a:endParaRPr lang="en-US" dirty="0" smtClean="0"/>
          </a:p>
          <a:p>
            <a:r>
              <a:rPr lang="en-US" dirty="0" smtClean="0"/>
              <a:t>Disease burden due to inadequate water and sanitation facilities in </a:t>
            </a:r>
            <a:r>
              <a:rPr lang="en-US" dirty="0" err="1" smtClean="0"/>
              <a:t>India_Sulabh</a:t>
            </a:r>
            <a:r>
              <a:rPr lang="en-US" dirty="0" smtClean="0"/>
              <a:t> International Academy of Environmental Sanitation_2007</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343400"/>
          </a:xfrm>
        </p:spPr>
        <p:txBody>
          <a:bodyPr>
            <a:normAutofit/>
          </a:bodyPr>
          <a:lstStyle/>
          <a:p>
            <a:pPr algn="ctr"/>
            <a:r>
              <a:rPr lang="en-US" sz="7200" dirty="0" smtClean="0"/>
              <a:t>THANK YOU</a:t>
            </a:r>
            <a:endParaRPr lang="en-US" sz="7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Internship Report</a:t>
            </a:r>
            <a:endParaRPr lang="en-US" dirty="0"/>
          </a:p>
        </p:txBody>
      </p:sp>
      <p:sp>
        <p:nvSpPr>
          <p:cNvPr id="3" name="Content Placeholder 2"/>
          <p:cNvSpPr>
            <a:spLocks noGrp="1"/>
          </p:cNvSpPr>
          <p:nvPr>
            <p:ph sz="quarter" idx="1"/>
          </p:nvPr>
        </p:nvSpPr>
        <p:spPr/>
        <p:txBody>
          <a:bodyPr/>
          <a:lstStyle/>
          <a:p>
            <a:pPr algn="ctr"/>
            <a:r>
              <a:rPr lang="en-US" b="1" dirty="0" smtClean="0"/>
              <a:t>Area of Engagement</a:t>
            </a:r>
            <a:endParaRPr lang="en-US" dirty="0" smtClean="0"/>
          </a:p>
          <a:p>
            <a:pPr>
              <a:buNone/>
            </a:pPr>
            <a:r>
              <a:rPr lang="en-US" dirty="0" smtClean="0"/>
              <a:t>    </a:t>
            </a:r>
            <a:r>
              <a:rPr lang="en-US" u="sng" dirty="0" smtClean="0"/>
              <a:t>Global Fund to Fight AIDS, Tuberculosis and Malaria (GFATM) Round 9 Intensified Malaria Control Project-II (IMCP-II)</a:t>
            </a:r>
            <a:endParaRPr lang="en-US" dirty="0" smtClean="0"/>
          </a:p>
          <a:p>
            <a:pPr lvl="0"/>
            <a:r>
              <a:rPr lang="en-US" dirty="0" smtClean="0"/>
              <a:t>Scheduling and conduction of training of  Informal and Formal Service Provider</a:t>
            </a:r>
          </a:p>
          <a:p>
            <a:pPr lvl="0"/>
            <a:r>
              <a:rPr lang="en-US" dirty="0" smtClean="0"/>
              <a:t>Scheduling and conduction of field supervisory trip for Monitoring and Evaluation</a:t>
            </a:r>
          </a:p>
          <a:p>
            <a:pPr lvl="0"/>
            <a:r>
              <a:rPr lang="en-US" dirty="0" smtClean="0"/>
              <a:t>Provided support in conducting Training need assessment for PSP</a:t>
            </a:r>
          </a:p>
          <a:p>
            <a:pPr lvl="0"/>
            <a:r>
              <a:rPr lang="en-US" dirty="0" smtClean="0"/>
              <a:t>Provided support in developing training module for PSP.</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dirty="0" err="1" smtClean="0"/>
              <a:t>Contd</a:t>
            </a:r>
            <a:r>
              <a:rPr lang="en-US" sz="1800" dirty="0" smtClean="0"/>
              <a:t>….</a:t>
            </a:r>
            <a:endParaRPr lang="en-US" sz="1800" dirty="0"/>
          </a:p>
        </p:txBody>
      </p:sp>
      <p:sp>
        <p:nvSpPr>
          <p:cNvPr id="3" name="Content Placeholder 2"/>
          <p:cNvSpPr>
            <a:spLocks noGrp="1"/>
          </p:cNvSpPr>
          <p:nvPr>
            <p:ph sz="quarter" idx="1"/>
          </p:nvPr>
        </p:nvSpPr>
        <p:spPr/>
        <p:txBody>
          <a:bodyPr/>
          <a:lstStyle/>
          <a:p>
            <a:pPr>
              <a:buNone/>
            </a:pPr>
            <a:r>
              <a:rPr lang="en-US" b="1" dirty="0" smtClean="0"/>
              <a:t>Reflective Learning’s</a:t>
            </a:r>
          </a:p>
          <a:p>
            <a:r>
              <a:rPr lang="en-US" dirty="0" smtClean="0"/>
              <a:t>Enhanced Managerial skills</a:t>
            </a:r>
          </a:p>
          <a:p>
            <a:endParaRPr lang="en-US" dirty="0" smtClean="0"/>
          </a:p>
          <a:p>
            <a:r>
              <a:rPr lang="en-US" dirty="0" smtClean="0"/>
              <a:t>Real </a:t>
            </a:r>
            <a:r>
              <a:rPr lang="en-US" dirty="0" smtClean="0"/>
              <a:t>time ground issues implementation of project.</a:t>
            </a:r>
            <a:endParaRPr lang="en-US" dirty="0" smtClean="0"/>
          </a:p>
          <a:p>
            <a:endParaRPr lang="en-US" dirty="0" smtClean="0"/>
          </a:p>
          <a:p>
            <a:r>
              <a:rPr lang="en-US" dirty="0" smtClean="0"/>
              <a:t>Various </a:t>
            </a:r>
            <a:r>
              <a:rPr lang="en-US" dirty="0" smtClean="0"/>
              <a:t>techniques to handle the end user at the ground </a:t>
            </a:r>
            <a:r>
              <a:rPr lang="en-US" dirty="0" smtClean="0"/>
              <a:t>level.</a:t>
            </a:r>
          </a:p>
          <a:p>
            <a:pPr>
              <a:buNone/>
            </a:pPr>
            <a:endParaRPr lang="en-US" dirty="0" smtClean="0"/>
          </a:p>
          <a:p>
            <a:endParaRPr lang="en-US" b="1" dirty="0" smtClean="0"/>
          </a:p>
          <a:p>
            <a:pPr>
              <a:buNone/>
            </a:pPr>
            <a:endParaRPr lang="en-US" b="1"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Water Resource Management and its Impact on Public Health</a:t>
            </a:r>
            <a:endParaRPr lang="en-US" dirty="0"/>
          </a:p>
        </p:txBody>
      </p:sp>
      <p:sp>
        <p:nvSpPr>
          <p:cNvPr id="3" name="Content Placeholder 2"/>
          <p:cNvSpPr>
            <a:spLocks noGrp="1"/>
          </p:cNvSpPr>
          <p:nvPr>
            <p:ph sz="quarter" idx="1"/>
          </p:nvPr>
        </p:nvSpPr>
        <p:spPr/>
        <p:txBody>
          <a:bodyPr/>
          <a:lstStyle/>
          <a:p>
            <a:pPr algn="ctr">
              <a:buNone/>
            </a:pPr>
            <a:r>
              <a:rPr lang="en-US" b="1" u="sng" dirty="0" smtClean="0"/>
              <a:t>Introduction</a:t>
            </a:r>
          </a:p>
          <a:p>
            <a:r>
              <a:rPr lang="en-US" dirty="0" smtClean="0"/>
              <a:t>Total water available on earth only 4 % of water is potable.</a:t>
            </a:r>
          </a:p>
          <a:p>
            <a:endParaRPr lang="en-US" dirty="0" smtClean="0"/>
          </a:p>
          <a:p>
            <a:r>
              <a:rPr lang="en-US" dirty="0" smtClean="0"/>
              <a:t>India shares only 4% of this available fresh water where as its population is 16% of the world’s population. </a:t>
            </a:r>
          </a:p>
          <a:p>
            <a:endParaRPr lang="en-US" dirty="0" smtClean="0"/>
          </a:p>
          <a:p>
            <a:r>
              <a:rPr lang="en-US" dirty="0" smtClean="0"/>
              <a:t>The utilizable annual surface water of the country is 690 km3.</a:t>
            </a:r>
            <a:r>
              <a:rPr lang="en-US" i="1" dirty="0" smtClean="0"/>
              <a:t> (</a:t>
            </a:r>
            <a:r>
              <a:rPr lang="en-US" dirty="0" smtClean="0"/>
              <a:t> National Commission for Integrated Water Resources Development )</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W</a:t>
            </a:r>
            <a:r>
              <a:rPr lang="en-US" dirty="0" smtClean="0"/>
              <a:t>ater </a:t>
            </a:r>
            <a:r>
              <a:rPr lang="en-US" dirty="0" smtClean="0"/>
              <a:t>supply and sanitation are important basic needs for the improvement of the quality of life and enhancement of productive efficiency of the people. In </a:t>
            </a:r>
            <a:r>
              <a:rPr lang="en-US" dirty="0" smtClean="0"/>
              <a:t>India, </a:t>
            </a:r>
            <a:r>
              <a:rPr lang="en-US" dirty="0" smtClean="0"/>
              <a:t>water is tapped for domestic and industrial uses from rivers, streams, wells and lakes. Almost 80% of the water supplied for domestic use, comes out as wastewater. </a:t>
            </a:r>
            <a:endParaRPr lang="en-US" dirty="0" smtClean="0"/>
          </a:p>
          <a:p>
            <a:r>
              <a:rPr lang="en-US" dirty="0" smtClean="0"/>
              <a:t>In </a:t>
            </a:r>
            <a:r>
              <a:rPr lang="en-US" dirty="0" smtClean="0"/>
              <a:t>most of the cases wastewater is let out untreated and it either sinks into the ground as a potential pollutant of ground water or is discharged into the natural drainage system causing pollution in downstream areas </a:t>
            </a:r>
            <a:r>
              <a:rPr lang="en-US" dirty="0" smtClean="0"/>
              <a: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err="1" smtClean="0"/>
              <a:t>Contd</a:t>
            </a:r>
            <a:r>
              <a:rPr lang="en-US" sz="2000" dirty="0" smtClean="0"/>
              <a:t>….</a:t>
            </a:r>
            <a:endParaRPr lang="en-US" sz="2000" dirty="0"/>
          </a:p>
        </p:txBody>
      </p:sp>
      <p:sp>
        <p:nvSpPr>
          <p:cNvPr id="3" name="Content Placeholder 2"/>
          <p:cNvSpPr>
            <a:spLocks noGrp="1"/>
          </p:cNvSpPr>
          <p:nvPr>
            <p:ph sz="quarter" idx="1"/>
          </p:nvPr>
        </p:nvSpPr>
        <p:spPr/>
        <p:txBody>
          <a:bodyPr>
            <a:normAutofit lnSpcReduction="10000"/>
          </a:bodyPr>
          <a:lstStyle/>
          <a:p>
            <a:pPr algn="ctr">
              <a:buNone/>
            </a:pPr>
            <a:r>
              <a:rPr lang="en-US" b="1" i="1" u="sng" dirty="0" smtClean="0"/>
              <a:t>Literature </a:t>
            </a:r>
            <a:r>
              <a:rPr lang="en-US" b="1" i="1" u="sng" dirty="0" smtClean="0"/>
              <a:t>Review</a:t>
            </a:r>
            <a:r>
              <a:rPr lang="en-US" dirty="0" smtClean="0"/>
              <a:t>, </a:t>
            </a:r>
            <a:endParaRPr lang="en-US" dirty="0" smtClean="0"/>
          </a:p>
          <a:p>
            <a:pPr algn="just"/>
            <a:r>
              <a:rPr lang="en-US" dirty="0" smtClean="0"/>
              <a:t>I</a:t>
            </a:r>
            <a:r>
              <a:rPr lang="en-US" dirty="0" smtClean="0"/>
              <a:t>n </a:t>
            </a:r>
            <a:r>
              <a:rPr lang="en-US" dirty="0" smtClean="0"/>
              <a:t>Venezuela a study of irrigation water collected during the rainy season found that the water was contaminated with a number of pesticides. Examination of pregnant women in the area found that they all had breast milk containing DDT residues-toxins that can be passed to an infant. </a:t>
            </a:r>
            <a:endParaRPr lang="en-US" dirty="0" smtClean="0"/>
          </a:p>
          <a:p>
            <a:pPr algn="just"/>
            <a:r>
              <a:rPr lang="en-US" dirty="0" smtClean="0"/>
              <a:t>A review in 1991 of over 100 studies of the effects of clean water and sanitation on human health found that the median reduction in deaths from water-related diseases was 69% among people with access to potable water and proper sanitation.</a:t>
            </a:r>
          </a:p>
          <a:p>
            <a:pPr algn="ctr">
              <a:buNone/>
            </a:pPr>
            <a:endParaRPr lang="en-US" b="1" i="1" u="sng" dirty="0" smtClean="0"/>
          </a:p>
          <a:p>
            <a:pPr algn="ctr">
              <a:buNone/>
            </a:pPr>
            <a:endParaRPr lang="en-US" b="1" i="1" u="sng" dirty="0" smtClean="0"/>
          </a:p>
          <a:p>
            <a:pPr algn="just"/>
            <a:endParaRPr lang="en-US" b="1" i="1" u="sng"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20000"/>
          </a:bodyPr>
          <a:lstStyle/>
          <a:p>
            <a:r>
              <a:rPr lang="en-US" dirty="0" smtClean="0"/>
              <a:t>According to a review of 144 studies from the 1980s, infant and child deaths fell by an average of 55% as a result of providing clean water and sanitation. In a study of countries where infant mortality rates dropped dramatically-as in Costa Rica, where the decline was from 68 deaths per 1,000 live births in the 1970s to just 20 per 1,000 in the </a:t>
            </a:r>
            <a:r>
              <a:rPr lang="en-US" dirty="0" smtClean="0"/>
              <a:t>1980s.</a:t>
            </a:r>
          </a:p>
          <a:p>
            <a:endParaRPr lang="en-US" dirty="0" smtClean="0"/>
          </a:p>
          <a:p>
            <a:r>
              <a:rPr lang="en-US" dirty="0" smtClean="0"/>
              <a:t>According to review by India </a:t>
            </a:r>
            <a:r>
              <a:rPr lang="en-US" dirty="0" err="1" smtClean="0"/>
              <a:t>Sulabh</a:t>
            </a:r>
            <a:r>
              <a:rPr lang="en-US" dirty="0" smtClean="0"/>
              <a:t> </a:t>
            </a:r>
            <a:r>
              <a:rPr lang="en-US" dirty="0" smtClean="0"/>
              <a:t>International Academy of Environmental </a:t>
            </a:r>
            <a:r>
              <a:rPr lang="en-US" dirty="0" err="1" smtClean="0"/>
              <a:t>Sanitation,the</a:t>
            </a:r>
            <a:r>
              <a:rPr lang="en-US" dirty="0" smtClean="0"/>
              <a:t> </a:t>
            </a:r>
            <a:r>
              <a:rPr lang="en-US" dirty="0" smtClean="0"/>
              <a:t>public health impact of water pollution along with lack of sanitation and poor </a:t>
            </a:r>
            <a:r>
              <a:rPr lang="en-US" dirty="0" smtClean="0"/>
              <a:t>hygiene is </a:t>
            </a:r>
            <a:r>
              <a:rPr lang="en-US" dirty="0" err="1" smtClean="0"/>
              <a:t>enormous.A</a:t>
            </a:r>
            <a:r>
              <a:rPr lang="en-US" dirty="0" smtClean="0"/>
              <a:t> </a:t>
            </a:r>
            <a:r>
              <a:rPr lang="en-US" dirty="0" smtClean="0"/>
              <a:t>number of communicable diseases with high morbidity and mortality are wide </a:t>
            </a:r>
            <a:r>
              <a:rPr lang="en-US" dirty="0" smtClean="0"/>
              <a:t>spread in </a:t>
            </a:r>
            <a:r>
              <a:rPr lang="en-US" dirty="0" smtClean="0"/>
              <a:t>the communities specially living in unsuitable environmental conditions in urban </a:t>
            </a:r>
            <a:r>
              <a:rPr lang="en-US" dirty="0" smtClean="0"/>
              <a:t>slums and </a:t>
            </a:r>
            <a:r>
              <a:rPr lang="en-US" dirty="0" smtClean="0"/>
              <a:t>vast rural areas, without adequate water supply and sanitation facilities</a:t>
            </a:r>
            <a:r>
              <a:rPr lang="en-US" dirty="0" smtClean="0"/>
              <a:t>.</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10000"/>
          </a:bodyPr>
          <a:lstStyle/>
          <a:p>
            <a:pPr algn="ctr">
              <a:buNone/>
            </a:pPr>
            <a:r>
              <a:rPr lang="en-US" b="1" i="1" dirty="0" smtClean="0"/>
              <a:t>Research Methodology</a:t>
            </a:r>
            <a:endParaRPr lang="en-US" dirty="0" smtClean="0"/>
          </a:p>
          <a:p>
            <a:pPr algn="just">
              <a:buNone/>
            </a:pPr>
            <a:r>
              <a:rPr lang="en-US" b="1" i="1" dirty="0" smtClean="0"/>
              <a:t>Objective</a:t>
            </a:r>
            <a:endParaRPr lang="en-US" dirty="0" smtClean="0"/>
          </a:p>
          <a:p>
            <a:pPr algn="just">
              <a:buNone/>
            </a:pPr>
            <a:r>
              <a:rPr lang="en-US" dirty="0" smtClean="0"/>
              <a:t>   The main objective of study is to understand the water resource management and its effect on the water </a:t>
            </a:r>
            <a:r>
              <a:rPr lang="en-US" dirty="0" smtClean="0"/>
              <a:t>related</a:t>
            </a:r>
            <a:r>
              <a:rPr lang="en-US" dirty="0" smtClean="0"/>
              <a:t> </a:t>
            </a:r>
            <a:r>
              <a:rPr lang="en-US" dirty="0" smtClean="0"/>
              <a:t>disease in India.</a:t>
            </a:r>
          </a:p>
          <a:p>
            <a:pPr algn="just">
              <a:buNone/>
            </a:pPr>
            <a:endParaRPr lang="en-US" b="1" i="1" dirty="0" smtClean="0"/>
          </a:p>
          <a:p>
            <a:pPr algn="just">
              <a:buNone/>
            </a:pPr>
            <a:r>
              <a:rPr lang="en-US" b="1" i="1" dirty="0" smtClean="0"/>
              <a:t>Methodology</a:t>
            </a:r>
            <a:endParaRPr lang="en-US" dirty="0" smtClean="0"/>
          </a:p>
          <a:p>
            <a:pPr algn="just">
              <a:buNone/>
            </a:pPr>
            <a:r>
              <a:rPr lang="en-US" dirty="0" smtClean="0"/>
              <a:t>   </a:t>
            </a:r>
            <a:r>
              <a:rPr lang="en-US" dirty="0" smtClean="0"/>
              <a:t>D</a:t>
            </a:r>
            <a:r>
              <a:rPr lang="en-US" dirty="0" smtClean="0"/>
              <a:t>ata </a:t>
            </a:r>
            <a:r>
              <a:rPr lang="en-US" dirty="0" smtClean="0"/>
              <a:t>from various sources like census of India, National Sample Survey. WHO </a:t>
            </a:r>
            <a:r>
              <a:rPr lang="en-US" dirty="0" err="1" smtClean="0"/>
              <a:t>bulletein</a:t>
            </a:r>
            <a:r>
              <a:rPr lang="en-US" dirty="0" smtClean="0"/>
              <a:t> and SRS </a:t>
            </a:r>
            <a:r>
              <a:rPr lang="en-US" dirty="0" err="1" smtClean="0"/>
              <a:t>bulletein</a:t>
            </a:r>
            <a:r>
              <a:rPr lang="en-US" dirty="0" smtClean="0"/>
              <a:t> is used. Based on the status of water, sanitation &amp; hygiene reported from various studies. The macro-level data on community water supply and environmental sanitation in the states and cities collected from Govt. sources.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Discussions</a:t>
            </a:r>
            <a:endParaRPr lang="en-US" dirty="0"/>
          </a:p>
        </p:txBody>
      </p:sp>
      <p:sp>
        <p:nvSpPr>
          <p:cNvPr id="3" name="Content Placeholder 2"/>
          <p:cNvSpPr>
            <a:spLocks noGrp="1"/>
          </p:cNvSpPr>
          <p:nvPr>
            <p:ph sz="quarter" idx="1"/>
          </p:nvPr>
        </p:nvSpPr>
        <p:spPr/>
        <p:txBody>
          <a:bodyPr>
            <a:normAutofit fontScale="85000" lnSpcReduction="10000"/>
          </a:bodyPr>
          <a:lstStyle/>
          <a:p>
            <a:pPr>
              <a:lnSpc>
                <a:spcPct val="150000"/>
              </a:lnSpc>
              <a:buNone/>
            </a:pPr>
            <a:endParaRPr lang="en-US" dirty="0" smtClean="0"/>
          </a:p>
          <a:p>
            <a:pPr algn="just">
              <a:lnSpc>
                <a:spcPct val="150000"/>
              </a:lnSpc>
              <a:buNone/>
            </a:pPr>
            <a:r>
              <a:rPr lang="en-US" dirty="0" smtClean="0"/>
              <a:t> </a:t>
            </a:r>
            <a:r>
              <a:rPr lang="en-US" dirty="0" smtClean="0"/>
              <a:t>  In </a:t>
            </a:r>
            <a:r>
              <a:rPr lang="en-US" dirty="0" smtClean="0"/>
              <a:t>the year 2000, 92% of the urban population had access to a community water supply, though the quality, safety and reliability of the supply was often questionable. The poorer section of the population in under-served urban areas had very poor access to public water supply systems. Out of 1,422,646 rural habitations, 1,183,212 are fully covered and 213,331 partially covered. There are still 26,121 uncovered problem villages that do not have an adequate provision of drinking water. Rural water supply coverage increased from 73% in 1990 to 86% in 2000.</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257</TotalTime>
  <Words>1169</Words>
  <Application>Microsoft Office PowerPoint</Application>
  <PresentationFormat>On-screen Show (4:3)</PresentationFormat>
  <Paragraphs>86</Paragraphs>
  <Slides>18</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18</vt:i4>
      </vt:variant>
    </vt:vector>
  </HeadingPairs>
  <TitlesOfParts>
    <vt:vector size="21" baseType="lpstr">
      <vt:lpstr>Origin</vt:lpstr>
      <vt:lpstr>Worksheet</vt:lpstr>
      <vt:lpstr>Bitmap Image</vt:lpstr>
      <vt:lpstr>Water Resource Management and its Impact on Public health</vt:lpstr>
      <vt:lpstr>Internship Report</vt:lpstr>
      <vt:lpstr>Contd….</vt:lpstr>
      <vt:lpstr>Water Resource Management and its Impact on Public Health</vt:lpstr>
      <vt:lpstr>Slide 5</vt:lpstr>
      <vt:lpstr>Contd….</vt:lpstr>
      <vt:lpstr>Slide 7</vt:lpstr>
      <vt:lpstr>Slide 8</vt:lpstr>
      <vt:lpstr>Discussions</vt:lpstr>
      <vt:lpstr>Slide 10</vt:lpstr>
      <vt:lpstr>Major Factors Responsible for Water Quality Degradation</vt:lpstr>
      <vt:lpstr>Slide 12</vt:lpstr>
      <vt:lpstr>Slide 13</vt:lpstr>
      <vt:lpstr>Slide 14</vt:lpstr>
      <vt:lpstr>Slide 15</vt:lpstr>
      <vt:lpstr>Refrences</vt:lpstr>
      <vt:lpstr>Slide 17</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iihmr</cp:lastModifiedBy>
  <cp:revision>38</cp:revision>
  <dcterms:created xsi:type="dcterms:W3CDTF">2006-08-16T00:00:00Z</dcterms:created>
  <dcterms:modified xsi:type="dcterms:W3CDTF">2012-05-01T06:02:19Z</dcterms:modified>
</cp:coreProperties>
</file>