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Override5.xml" ContentType="application/vnd.openxmlformats-officedocument.themeOverr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Override8.xml" ContentType="application/vnd.openxmlformats-officedocument.themeOverr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Override6.xml" ContentType="application/vnd.openxmlformats-officedocument.themeOverrid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harts/chart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46"/>
  </p:notesMasterIdLst>
  <p:sldIdLst>
    <p:sldId id="319" r:id="rId5"/>
    <p:sldId id="258" r:id="rId6"/>
    <p:sldId id="262" r:id="rId7"/>
    <p:sldId id="268" r:id="rId8"/>
    <p:sldId id="267" r:id="rId9"/>
    <p:sldId id="266" r:id="rId10"/>
    <p:sldId id="265" r:id="rId11"/>
    <p:sldId id="264" r:id="rId12"/>
    <p:sldId id="291" r:id="rId13"/>
    <p:sldId id="269" r:id="rId14"/>
    <p:sldId id="270" r:id="rId15"/>
    <p:sldId id="271" r:id="rId16"/>
    <p:sldId id="272" r:id="rId17"/>
    <p:sldId id="277" r:id="rId18"/>
    <p:sldId id="278" r:id="rId19"/>
    <p:sldId id="274" r:id="rId20"/>
    <p:sldId id="275" r:id="rId21"/>
    <p:sldId id="279" r:id="rId22"/>
    <p:sldId id="280" r:id="rId23"/>
    <p:sldId id="282" r:id="rId24"/>
    <p:sldId id="283" r:id="rId25"/>
    <p:sldId id="285" r:id="rId26"/>
    <p:sldId id="286" r:id="rId27"/>
    <p:sldId id="288" r:id="rId28"/>
    <p:sldId id="289" r:id="rId29"/>
    <p:sldId id="305" r:id="rId30"/>
    <p:sldId id="306" r:id="rId31"/>
    <p:sldId id="307" r:id="rId32"/>
    <p:sldId id="308" r:id="rId33"/>
    <p:sldId id="309" r:id="rId34"/>
    <p:sldId id="310" r:id="rId35"/>
    <p:sldId id="313" r:id="rId36"/>
    <p:sldId id="314" r:id="rId37"/>
    <p:sldId id="315" r:id="rId38"/>
    <p:sldId id="316" r:id="rId39"/>
    <p:sldId id="317" r:id="rId40"/>
    <p:sldId id="318" r:id="rId41"/>
    <p:sldId id="303" r:id="rId42"/>
    <p:sldId id="320" r:id="rId43"/>
    <p:sldId id="359" r:id="rId44"/>
    <p:sldId id="357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CCFF"/>
    <a:srgbClr val="00FF99"/>
    <a:srgbClr val="00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AMPAL\Desktop\4.DISCHARGE%20PROCESS\ANALYSIS-%20DISCHARG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AMPAL\Desktop\4.DISCHARGE%20PROCESS\ANALYSIS-%20DISCHARGE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AMPAL\Desktop\4.DISCHARGE%20PROCESS\ANALYSIS-%20DISCHARGE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AMPAL\Desktop\4.DISCHARGE%20PROCESS\ANALYSIS-%20DISCHARGE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AMPAL\Desktop\4.DISCHARGE%20PROCESS\ANALYSIS-%20DISCHARGE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AMPAL\Desktop\4.DISCHARGE%20PROCESS\ANALYSIS-%20DISCHARGE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AMPAL\Desktop\4.DISCHARGE%20PROCESS\ANALYSIS-%20DISCHARGE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AMPAL\Desktop\4.DISCHARGE%20PROCESS\ANALYSIS-%20DISCHARGE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RAMPAL\Desktop\4.DISCHARGE%20PROCESS\discharge%20t1-t7%20compiled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3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'AVERAGE TIME'!$B$3</c:f>
              <c:strCache>
                <c:ptCount val="1"/>
                <c:pt idx="0">
                  <c:v>TIME(IN MINS.)</c:v>
                </c:pt>
              </c:strCache>
            </c:strRef>
          </c:tx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2.9394882050142591E-3"/>
                  <c:y val="-1.7860181498820862E-2"/>
                </c:manualLayout>
              </c:layout>
              <c:showVal val="1"/>
            </c:dLbl>
            <c:dLbl>
              <c:idx val="1"/>
              <c:layout>
                <c:manualLayout>
                  <c:x val="2.9394882050142591E-3"/>
                  <c:y val="-2.0092704186173448E-2"/>
                </c:manualLayout>
              </c:layout>
              <c:showVal val="1"/>
            </c:dLbl>
            <c:dLbl>
              <c:idx val="2"/>
              <c:layout>
                <c:manualLayout>
                  <c:x val="4.4092323075213989E-3"/>
                  <c:y val="-8.9300907494104242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Val val="1"/>
          </c:dLbls>
          <c:cat>
            <c:strRef>
              <c:f>'AVERAGE TIME'!$A$4:$A$6</c:f>
              <c:strCache>
                <c:ptCount val="3"/>
                <c:pt idx="0">
                  <c:v>TPA(N=26)</c:v>
                </c:pt>
                <c:pt idx="1">
                  <c:v>CASH(N=16)</c:v>
                </c:pt>
                <c:pt idx="2">
                  <c:v>ALL(N=42)</c:v>
                </c:pt>
              </c:strCache>
            </c:strRef>
          </c:cat>
          <c:val>
            <c:numRef>
              <c:f>'AVERAGE TIME'!$B$4:$B$6</c:f>
              <c:numCache>
                <c:formatCode>General</c:formatCode>
                <c:ptCount val="3"/>
                <c:pt idx="0">
                  <c:v>352</c:v>
                </c:pt>
                <c:pt idx="1">
                  <c:v>233</c:v>
                </c:pt>
                <c:pt idx="2">
                  <c:v>306</c:v>
                </c:pt>
              </c:numCache>
            </c:numRef>
          </c:val>
        </c:ser>
        <c:shape val="box"/>
        <c:axId val="82621184"/>
        <c:axId val="82622720"/>
        <c:axId val="0"/>
      </c:bar3DChart>
      <c:catAx>
        <c:axId val="82621184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82622720"/>
        <c:crosses val="autoZero"/>
        <c:auto val="1"/>
        <c:lblAlgn val="ctr"/>
        <c:lblOffset val="100"/>
      </c:catAx>
      <c:valAx>
        <c:axId val="8262272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400" b="0" dirty="0" smtClean="0">
                    <a:latin typeface="Times New Roman" pitchFamily="18" charset="0"/>
                    <a:cs typeface="Times New Roman" pitchFamily="18" charset="0"/>
                  </a:rPr>
                  <a:t>TIME</a:t>
                </a:r>
                <a:r>
                  <a:rPr lang="en-US" sz="1400" b="0" baseline="0" dirty="0" smtClean="0">
                    <a:latin typeface="Times New Roman" pitchFamily="18" charset="0"/>
                    <a:cs typeface="Times New Roman" pitchFamily="18" charset="0"/>
                  </a:rPr>
                  <a:t> IN MINS.</a:t>
                </a:r>
                <a:endParaRPr lang="en-IN" sz="1400" b="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82621184"/>
        <c:crosses val="autoZero"/>
        <c:crossBetween val="between"/>
        <c:majorUnit val="60"/>
      </c:valAx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'AVERAGE TIME'!$AB$3</c:f>
              <c:strCache>
                <c:ptCount val="1"/>
                <c:pt idx="0">
                  <c:v>TIME(mins.)</c:v>
                </c:pt>
              </c:strCache>
            </c:strRef>
          </c:tx>
          <c:dLbls>
            <c:dLbl>
              <c:idx val="2"/>
              <c:layout>
                <c:manualLayout>
                  <c:x val="0"/>
                  <c:y val="1.5336463286781201E-2"/>
                </c:manualLayout>
              </c:layout>
              <c:showVal val="1"/>
            </c:dLbl>
            <c:showVal val="1"/>
          </c:dLbls>
          <c:cat>
            <c:strRef>
              <c:f>'AVERAGE TIME'!$AA$4:$AA$10</c:f>
              <c:strCache>
                <c:ptCount val="7"/>
                <c:pt idx="0">
                  <c:v>(T6)BILL SETTLEMENT</c:v>
                </c:pt>
                <c:pt idx="1">
                  <c:v>(T5)BILL PREPARATION</c:v>
                </c:pt>
                <c:pt idx="2">
                  <c:v>(T3)COMPLETION OF ACT.SHEET AND INV. TRACK SHEET</c:v>
                </c:pt>
                <c:pt idx="3">
                  <c:v>(T2)ACKNOWLEDGEMENT OF DISCHARGE INTIMATION BY NURSE</c:v>
                </c:pt>
                <c:pt idx="4">
                  <c:v>(T7)BED CLEARANCE</c:v>
                </c:pt>
                <c:pt idx="5">
                  <c:v>(T4)PHARMACY CLEARANCE</c:v>
                </c:pt>
                <c:pt idx="6">
                  <c:v>(T1) DISCHARGE INTIMATION BY DOCTOR</c:v>
                </c:pt>
              </c:strCache>
            </c:strRef>
          </c:cat>
          <c:val>
            <c:numRef>
              <c:f>'AVERAGE TIME'!$AB$4:$AB$10</c:f>
              <c:numCache>
                <c:formatCode>General</c:formatCode>
                <c:ptCount val="7"/>
                <c:pt idx="0">
                  <c:v>124</c:v>
                </c:pt>
                <c:pt idx="1">
                  <c:v>117</c:v>
                </c:pt>
                <c:pt idx="2">
                  <c:v>72</c:v>
                </c:pt>
                <c:pt idx="3">
                  <c:v>68</c:v>
                </c:pt>
                <c:pt idx="4">
                  <c:v>42</c:v>
                </c:pt>
                <c:pt idx="5">
                  <c:v>25</c:v>
                </c:pt>
                <c:pt idx="6">
                  <c:v>0</c:v>
                </c:pt>
              </c:numCache>
            </c:numRef>
          </c:val>
        </c:ser>
        <c:axId val="82679296"/>
        <c:axId val="82680832"/>
      </c:barChart>
      <c:lineChart>
        <c:grouping val="standard"/>
        <c:ser>
          <c:idx val="2"/>
          <c:order val="1"/>
          <c:tx>
            <c:strRef>
              <c:f>'AVERAGE TIME'!$AD$3</c:f>
              <c:strCache>
                <c:ptCount val="1"/>
                <c:pt idx="0">
                  <c:v>cumulative %</c:v>
                </c:pt>
              </c:strCache>
            </c:strRef>
          </c:tx>
          <c:dLbls>
            <c:txPr>
              <a:bodyPr/>
              <a:lstStyle/>
              <a:p>
                <a:pPr>
                  <a:defRPr sz="1400">
                    <a:solidFill>
                      <a:srgbClr val="C00000"/>
                    </a:solidFill>
                  </a:defRPr>
                </a:pPr>
                <a:endParaRPr lang="en-US"/>
              </a:p>
            </c:txPr>
            <c:dLblPos val="r"/>
            <c:showVal val="1"/>
          </c:dLbls>
          <c:cat>
            <c:strRef>
              <c:f>'AVERAGE TIME'!$AA$4:$AA$10</c:f>
              <c:strCache>
                <c:ptCount val="7"/>
                <c:pt idx="0">
                  <c:v>(T6)BILL SETTLEMENT</c:v>
                </c:pt>
                <c:pt idx="1">
                  <c:v>(T5)BILL PREPARATION</c:v>
                </c:pt>
                <c:pt idx="2">
                  <c:v>(T3)COMPLETION OF ACT.SHEET AND INV. TRACK SHEET</c:v>
                </c:pt>
                <c:pt idx="3">
                  <c:v>(T2)ACKNOWLEDGEMENT OF DISCHARGE INTIMATION BY NURSE</c:v>
                </c:pt>
                <c:pt idx="4">
                  <c:v>(T7)BED CLEARANCE</c:v>
                </c:pt>
                <c:pt idx="5">
                  <c:v>(T4)PHARMACY CLEARANCE</c:v>
                </c:pt>
                <c:pt idx="6">
                  <c:v>(T1) DISCHARGE INTIMATION BY DOCTOR</c:v>
                </c:pt>
              </c:strCache>
            </c:strRef>
          </c:cat>
          <c:val>
            <c:numRef>
              <c:f>'AVERAGE TIME'!$AD$4:$AD$10</c:f>
              <c:numCache>
                <c:formatCode>0%</c:formatCode>
                <c:ptCount val="7"/>
                <c:pt idx="0">
                  <c:v>0.2767857142857143</c:v>
                </c:pt>
                <c:pt idx="1">
                  <c:v>0.5379464285714286</c:v>
                </c:pt>
                <c:pt idx="2">
                  <c:v>0.69866071428571463</c:v>
                </c:pt>
                <c:pt idx="3">
                  <c:v>0.8504464285714286</c:v>
                </c:pt>
                <c:pt idx="4">
                  <c:v>0.9441964285714286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marker val="1"/>
        <c:axId val="82700544"/>
        <c:axId val="82699008"/>
      </c:lineChart>
      <c:catAx>
        <c:axId val="82679296"/>
        <c:scaling>
          <c:orientation val="minMax"/>
        </c:scaling>
        <c:axPos val="b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82680832"/>
        <c:crosses val="autoZero"/>
        <c:auto val="1"/>
        <c:lblAlgn val="ctr"/>
        <c:lblOffset val="100"/>
      </c:catAx>
      <c:valAx>
        <c:axId val="8268083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2679296"/>
        <c:crosses val="autoZero"/>
        <c:crossBetween val="between"/>
      </c:valAx>
      <c:valAx>
        <c:axId val="82699008"/>
        <c:scaling>
          <c:orientation val="minMax"/>
        </c:scaling>
        <c:axPos val="r"/>
        <c:numFmt formatCode="0%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2700544"/>
        <c:crosses val="max"/>
        <c:crossBetween val="between"/>
      </c:valAx>
      <c:catAx>
        <c:axId val="82700544"/>
        <c:scaling>
          <c:orientation val="minMax"/>
        </c:scaling>
        <c:delete val="1"/>
        <c:axPos val="b"/>
        <c:tickLblPos val="none"/>
        <c:crossAx val="82699008"/>
        <c:crosses val="autoZero"/>
        <c:auto val="1"/>
        <c:lblAlgn val="ctr"/>
        <c:lblOffset val="100"/>
      </c:catAx>
    </c:plotArea>
    <c:legend>
      <c:legendPos val="r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'AVERAGE TIME'!$V$3</c:f>
              <c:strCache>
                <c:ptCount val="1"/>
                <c:pt idx="0">
                  <c:v>TIME(mins.)</c:v>
                </c:pt>
              </c:strCache>
            </c:strRef>
          </c:tx>
          <c:dLbls>
            <c:showVal val="1"/>
          </c:dLbls>
          <c:cat>
            <c:strRef>
              <c:f>'AVERAGE TIME'!$U$4:$U$10</c:f>
              <c:strCache>
                <c:ptCount val="7"/>
                <c:pt idx="0">
                  <c:v>(T2)ACKNOWLEDGEMENT OF DISCHARGE INTIMATION BY NURSE</c:v>
                </c:pt>
                <c:pt idx="1">
                  <c:v>(T3)COMPLETION OF ACT.SHEET AND INV. TRACK SHEET</c:v>
                </c:pt>
                <c:pt idx="2">
                  <c:v>(T5)BILL PREPARATION</c:v>
                </c:pt>
                <c:pt idx="3">
                  <c:v>(T6)BILL SETTLEMENT</c:v>
                </c:pt>
                <c:pt idx="4">
                  <c:v>(T7)BED CLEARANCE</c:v>
                </c:pt>
                <c:pt idx="5">
                  <c:v>(T4)PHARMACY CLEARANCE</c:v>
                </c:pt>
                <c:pt idx="6">
                  <c:v>(T1) DISCHARGE INTIMATION BY DOCTOR</c:v>
                </c:pt>
              </c:strCache>
            </c:strRef>
          </c:cat>
          <c:val>
            <c:numRef>
              <c:f>'AVERAGE TIME'!$V$4:$V$10</c:f>
              <c:numCache>
                <c:formatCode>General</c:formatCode>
                <c:ptCount val="7"/>
                <c:pt idx="0">
                  <c:v>70</c:v>
                </c:pt>
                <c:pt idx="1">
                  <c:v>62</c:v>
                </c:pt>
                <c:pt idx="2">
                  <c:v>60</c:v>
                </c:pt>
                <c:pt idx="3">
                  <c:v>58</c:v>
                </c:pt>
                <c:pt idx="4">
                  <c:v>43</c:v>
                </c:pt>
                <c:pt idx="5">
                  <c:v>23</c:v>
                </c:pt>
                <c:pt idx="6">
                  <c:v>0</c:v>
                </c:pt>
              </c:numCache>
            </c:numRef>
          </c:val>
        </c:ser>
        <c:axId val="82305792"/>
        <c:axId val="82307328"/>
      </c:barChart>
      <c:lineChart>
        <c:grouping val="standard"/>
        <c:ser>
          <c:idx val="2"/>
          <c:order val="1"/>
          <c:tx>
            <c:strRef>
              <c:f>'AVERAGE TIME'!$X$3</c:f>
              <c:strCache>
                <c:ptCount val="1"/>
                <c:pt idx="0">
                  <c:v>cumulative %</c:v>
                </c:pt>
              </c:strCache>
            </c:strRef>
          </c:tx>
          <c:dLbls>
            <c:dLbl>
              <c:idx val="3"/>
              <c:layout>
                <c:manualLayout>
                  <c:x val="-3.2334370255156855E-2"/>
                  <c:y val="3.7130384111265451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'AVERAGE TIME'!$U$4:$U$10</c:f>
              <c:strCache>
                <c:ptCount val="7"/>
                <c:pt idx="0">
                  <c:v>(T2)ACKNOWLEDGEMENT OF DISCHARGE INTIMATION BY NURSE</c:v>
                </c:pt>
                <c:pt idx="1">
                  <c:v>(T3)COMPLETION OF ACT.SHEET AND INV. TRACK SHEET</c:v>
                </c:pt>
                <c:pt idx="2">
                  <c:v>(T5)BILL PREPARATION</c:v>
                </c:pt>
                <c:pt idx="3">
                  <c:v>(T6)BILL SETTLEMENT</c:v>
                </c:pt>
                <c:pt idx="4">
                  <c:v>(T7)BED CLEARANCE</c:v>
                </c:pt>
                <c:pt idx="5">
                  <c:v>(T4)PHARMACY CLEARANCE</c:v>
                </c:pt>
                <c:pt idx="6">
                  <c:v>(T1) DISCHARGE INTIMATION BY DOCTOR</c:v>
                </c:pt>
              </c:strCache>
            </c:strRef>
          </c:cat>
          <c:val>
            <c:numRef>
              <c:f>'AVERAGE TIME'!$X$4:$X$10</c:f>
              <c:numCache>
                <c:formatCode>0%</c:formatCode>
                <c:ptCount val="7"/>
                <c:pt idx="0">
                  <c:v>0.22</c:v>
                </c:pt>
                <c:pt idx="1">
                  <c:v>0.41620253164556981</c:v>
                </c:pt>
                <c:pt idx="2">
                  <c:v>0.60607594936708864</c:v>
                </c:pt>
                <c:pt idx="3">
                  <c:v>0.78962025316455986</c:v>
                </c:pt>
                <c:pt idx="4">
                  <c:v>0.92569620253164564</c:v>
                </c:pt>
                <c:pt idx="5">
                  <c:v>0.99848101265822775</c:v>
                </c:pt>
                <c:pt idx="6">
                  <c:v>0.99848101265822775</c:v>
                </c:pt>
              </c:numCache>
            </c:numRef>
          </c:val>
        </c:ser>
        <c:marker val="1"/>
        <c:axId val="82707968"/>
        <c:axId val="82706432"/>
      </c:lineChart>
      <c:catAx>
        <c:axId val="8230579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2307328"/>
        <c:crosses val="autoZero"/>
        <c:auto val="1"/>
        <c:lblAlgn val="ctr"/>
        <c:lblOffset val="100"/>
      </c:catAx>
      <c:valAx>
        <c:axId val="8230732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2305792"/>
        <c:crosses val="autoZero"/>
        <c:crossBetween val="between"/>
      </c:valAx>
      <c:valAx>
        <c:axId val="82706432"/>
        <c:scaling>
          <c:orientation val="minMax"/>
        </c:scaling>
        <c:axPos val="r"/>
        <c:numFmt formatCode="0%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2707968"/>
        <c:crosses val="max"/>
        <c:crossBetween val="between"/>
      </c:valAx>
      <c:catAx>
        <c:axId val="82707968"/>
        <c:scaling>
          <c:orientation val="minMax"/>
        </c:scaling>
        <c:delete val="1"/>
        <c:axPos val="b"/>
        <c:tickLblPos val="none"/>
        <c:crossAx val="82706432"/>
        <c:crosses val="autoZero"/>
        <c:auto val="1"/>
        <c:lblAlgn val="ctr"/>
        <c:lblOffset val="100"/>
      </c:catAx>
    </c:plotArea>
    <c:legend>
      <c:legendPos val="r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'freq.-ALL'!$R$5</c:f>
              <c:strCache>
                <c:ptCount val="1"/>
                <c:pt idx="0">
                  <c:v>FREQUENCY OF ISSUES</c:v>
                </c:pt>
              </c:strCache>
            </c:strRef>
          </c:tx>
          <c:dLbls>
            <c:showVal val="1"/>
          </c:dLbls>
          <c:cat>
            <c:strRef>
              <c:f>'freq.-ALL'!$Q$6:$Q$12</c:f>
              <c:strCache>
                <c:ptCount val="7"/>
                <c:pt idx="0">
                  <c:v>(T2)ACKNOWLEDGEMENT OF DISCHARGE INTIMATION BY NURSE</c:v>
                </c:pt>
                <c:pt idx="1">
                  <c:v>(T5)BILL PREPARATION</c:v>
                </c:pt>
                <c:pt idx="2">
                  <c:v>(T3)COMPLETION OF ACT.SHEET AND INV. TRACK SHEET</c:v>
                </c:pt>
                <c:pt idx="3">
                  <c:v>(T4)PHARMACY CLEARANCE</c:v>
                </c:pt>
                <c:pt idx="4">
                  <c:v>(T6)BILL SETTLEMENT</c:v>
                </c:pt>
                <c:pt idx="5">
                  <c:v>(T7)BED CLEARANCE</c:v>
                </c:pt>
                <c:pt idx="6">
                  <c:v>(T1) DISCHARGE INTIMATION BY DOCTOR</c:v>
                </c:pt>
              </c:strCache>
            </c:strRef>
          </c:cat>
          <c:val>
            <c:numRef>
              <c:f>'freq.-ALL'!$R$6:$R$12</c:f>
              <c:numCache>
                <c:formatCode>General</c:formatCode>
                <c:ptCount val="7"/>
                <c:pt idx="0">
                  <c:v>142</c:v>
                </c:pt>
                <c:pt idx="1">
                  <c:v>130</c:v>
                </c:pt>
                <c:pt idx="2">
                  <c:v>100</c:v>
                </c:pt>
                <c:pt idx="3">
                  <c:v>78</c:v>
                </c:pt>
                <c:pt idx="4">
                  <c:v>35</c:v>
                </c:pt>
                <c:pt idx="5">
                  <c:v>33</c:v>
                </c:pt>
                <c:pt idx="6">
                  <c:v>0</c:v>
                </c:pt>
              </c:numCache>
            </c:numRef>
          </c:val>
        </c:ser>
        <c:axId val="82759680"/>
        <c:axId val="82761216"/>
      </c:barChart>
      <c:lineChart>
        <c:grouping val="standard"/>
        <c:ser>
          <c:idx val="2"/>
          <c:order val="1"/>
          <c:tx>
            <c:strRef>
              <c:f>'freq.-ALL'!$T$5</c:f>
              <c:strCache>
                <c:ptCount val="1"/>
                <c:pt idx="0">
                  <c:v>cumulative %</c:v>
                </c:pt>
              </c:strCache>
            </c:strRef>
          </c:tx>
          <c:dLbls>
            <c:txPr>
              <a:bodyPr/>
              <a:lstStyle/>
              <a:p>
                <a:pPr>
                  <a:defRPr sz="1400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'freq.-ALL'!$Q$6:$Q$12</c:f>
              <c:strCache>
                <c:ptCount val="7"/>
                <c:pt idx="0">
                  <c:v>(T2)ACKNOWLEDGEMENT OF DISCHARGE INTIMATION BY NURSE</c:v>
                </c:pt>
                <c:pt idx="1">
                  <c:v>(T5)BILL PREPARATION</c:v>
                </c:pt>
                <c:pt idx="2">
                  <c:v>(T3)COMPLETION OF ACT.SHEET AND INV. TRACK SHEET</c:v>
                </c:pt>
                <c:pt idx="3">
                  <c:v>(T4)PHARMACY CLEARANCE</c:v>
                </c:pt>
                <c:pt idx="4">
                  <c:v>(T6)BILL SETTLEMENT</c:v>
                </c:pt>
                <c:pt idx="5">
                  <c:v>(T7)BED CLEARANCE</c:v>
                </c:pt>
                <c:pt idx="6">
                  <c:v>(T1) DISCHARGE INTIMATION BY DOCTOR</c:v>
                </c:pt>
              </c:strCache>
            </c:strRef>
          </c:cat>
          <c:val>
            <c:numRef>
              <c:f>'freq.-ALL'!$T$6:$T$12</c:f>
              <c:numCache>
                <c:formatCode>0%</c:formatCode>
                <c:ptCount val="7"/>
                <c:pt idx="0">
                  <c:v>0.27413127413127414</c:v>
                </c:pt>
                <c:pt idx="1">
                  <c:v>0.52509652509652516</c:v>
                </c:pt>
                <c:pt idx="2">
                  <c:v>0.7181467181467186</c:v>
                </c:pt>
                <c:pt idx="3">
                  <c:v>0.86872586872586965</c:v>
                </c:pt>
                <c:pt idx="4">
                  <c:v>0.93629343629343931</c:v>
                </c:pt>
                <c:pt idx="5">
                  <c:v>1.0000000000000002</c:v>
                </c:pt>
                <c:pt idx="6">
                  <c:v>1.0000000000000002</c:v>
                </c:pt>
              </c:numCache>
            </c:numRef>
          </c:val>
        </c:ser>
        <c:marker val="1"/>
        <c:axId val="82773120"/>
        <c:axId val="82763136"/>
      </c:lineChart>
      <c:catAx>
        <c:axId val="82759680"/>
        <c:scaling>
          <c:orientation val="minMax"/>
        </c:scaling>
        <c:axPos val="b"/>
        <c:tickLblPos val="nextTo"/>
        <c:crossAx val="82761216"/>
        <c:crosses val="autoZero"/>
        <c:auto val="1"/>
        <c:lblAlgn val="ctr"/>
        <c:lblOffset val="100"/>
      </c:catAx>
      <c:valAx>
        <c:axId val="8276121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IN" dirty="0" smtClean="0"/>
                  <a:t>NUMBER</a:t>
                </a:r>
                <a:r>
                  <a:rPr lang="en-IN" baseline="0" dirty="0" smtClean="0"/>
                  <a:t> </a:t>
                </a:r>
                <a:r>
                  <a:rPr lang="en-IN" dirty="0" smtClean="0"/>
                  <a:t>.OF ISSUES</a:t>
                </a:r>
                <a:endParaRPr lang="en-IN" dirty="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2759680"/>
        <c:crosses val="autoZero"/>
        <c:crossBetween val="between"/>
      </c:valAx>
      <c:valAx>
        <c:axId val="82763136"/>
        <c:scaling>
          <c:orientation val="minMax"/>
        </c:scaling>
        <c:axPos val="r"/>
        <c:numFmt formatCode="0%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2773120"/>
        <c:crosses val="max"/>
        <c:crossBetween val="between"/>
      </c:valAx>
      <c:catAx>
        <c:axId val="82773120"/>
        <c:scaling>
          <c:orientation val="minMax"/>
        </c:scaling>
        <c:delete val="1"/>
        <c:axPos val="b"/>
        <c:tickLblPos val="none"/>
        <c:crossAx val="82763136"/>
        <c:crosses val="autoZero"/>
        <c:auto val="1"/>
        <c:lblAlgn val="ctr"/>
        <c:lblOffset val="100"/>
      </c:catAx>
    </c:plotArea>
    <c:legend>
      <c:legendPos val="r"/>
    </c:legend>
    <c:plotVisOnly val="1"/>
    <c:dispBlanksAs val="gap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'T2 FREQ ALL'!$C$3</c:f>
              <c:strCache>
                <c:ptCount val="1"/>
                <c:pt idx="0">
                  <c:v>FREQUENCY</c:v>
                </c:pt>
              </c:strCache>
            </c:strRef>
          </c:tx>
          <c:dLbls>
            <c:showVal val="1"/>
          </c:dLbls>
          <c:cat>
            <c:strRef>
              <c:f>'T2 FREQ ALL'!$B$4:$B$12</c:f>
              <c:strCache>
                <c:ptCount val="9"/>
                <c:pt idx="0">
                  <c:v>Manual entry of drug barcode on system by nurse</c:v>
                </c:pt>
                <c:pt idx="1">
                  <c:v>Pending of drug return of previous days</c:v>
                </c:pt>
                <c:pt idx="2">
                  <c:v>GDA busy with other works, not available for drug return</c:v>
                </c:pt>
                <c:pt idx="3">
                  <c:v>Wait for drug return register</c:v>
                </c:pt>
                <c:pt idx="4">
                  <c:v>Delay in communication about the discharge to DMO</c:v>
                </c:pt>
                <c:pt idx="5">
                  <c:v>System not free</c:v>
                </c:pt>
                <c:pt idx="6">
                  <c:v>Informations not entered correctly on CPRS </c:v>
                </c:pt>
                <c:pt idx="7">
                  <c:v>Delay in CPRS-HIS interface</c:v>
                </c:pt>
                <c:pt idx="8">
                  <c:v>Protocol not clear in case of damaged drug</c:v>
                </c:pt>
              </c:strCache>
            </c:strRef>
          </c:cat>
          <c:val>
            <c:numRef>
              <c:f>'T2 FREQ ALL'!$C$4:$C$12</c:f>
              <c:numCache>
                <c:formatCode>General</c:formatCode>
                <c:ptCount val="9"/>
                <c:pt idx="0">
                  <c:v>33</c:v>
                </c:pt>
                <c:pt idx="1">
                  <c:v>31</c:v>
                </c:pt>
                <c:pt idx="2">
                  <c:v>18</c:v>
                </c:pt>
                <c:pt idx="3">
                  <c:v>15</c:v>
                </c:pt>
                <c:pt idx="4">
                  <c:v>13</c:v>
                </c:pt>
                <c:pt idx="5">
                  <c:v>11</c:v>
                </c:pt>
                <c:pt idx="6">
                  <c:v>9</c:v>
                </c:pt>
                <c:pt idx="7">
                  <c:v>8</c:v>
                </c:pt>
                <c:pt idx="8">
                  <c:v>4</c:v>
                </c:pt>
              </c:numCache>
            </c:numRef>
          </c:val>
        </c:ser>
        <c:axId val="82798464"/>
        <c:axId val="82800000"/>
      </c:barChart>
      <c:lineChart>
        <c:grouping val="standard"/>
        <c:ser>
          <c:idx val="2"/>
          <c:order val="1"/>
          <c:tx>
            <c:strRef>
              <c:f>'T2 FREQ ALL'!$E$3</c:f>
              <c:strCache>
                <c:ptCount val="1"/>
                <c:pt idx="0">
                  <c:v>cumulative %</c:v>
                </c:pt>
              </c:strCache>
            </c:strRef>
          </c:tx>
          <c:dLbls>
            <c:txPr>
              <a:bodyPr/>
              <a:lstStyle/>
              <a:p>
                <a:pPr>
                  <a:defRPr sz="1400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'T2 FREQ ALL'!$B$4:$B$12</c:f>
              <c:strCache>
                <c:ptCount val="9"/>
                <c:pt idx="0">
                  <c:v>Manual entry of drug barcode on system by nurse</c:v>
                </c:pt>
                <c:pt idx="1">
                  <c:v>Pending of drug return of previous days</c:v>
                </c:pt>
                <c:pt idx="2">
                  <c:v>GDA busy with other works, not available for drug return</c:v>
                </c:pt>
                <c:pt idx="3">
                  <c:v>Wait for drug return register</c:v>
                </c:pt>
                <c:pt idx="4">
                  <c:v>Delay in communication about the discharge to DMO</c:v>
                </c:pt>
                <c:pt idx="5">
                  <c:v>System not free</c:v>
                </c:pt>
                <c:pt idx="6">
                  <c:v>Informations not entered correctly on CPRS </c:v>
                </c:pt>
                <c:pt idx="7">
                  <c:v>Delay in CPRS-HIS interface</c:v>
                </c:pt>
                <c:pt idx="8">
                  <c:v>Protocol not clear in case of damaged drug</c:v>
                </c:pt>
              </c:strCache>
            </c:strRef>
          </c:cat>
          <c:val>
            <c:numRef>
              <c:f>'T2 FREQ ALL'!$E$4:$E$12</c:f>
              <c:numCache>
                <c:formatCode>0%</c:formatCode>
                <c:ptCount val="9"/>
                <c:pt idx="0">
                  <c:v>0.23239436619718368</c:v>
                </c:pt>
                <c:pt idx="1">
                  <c:v>0.4507042253521128</c:v>
                </c:pt>
                <c:pt idx="2">
                  <c:v>0.57746478873239171</c:v>
                </c:pt>
                <c:pt idx="3">
                  <c:v>0.68309859154929564</c:v>
                </c:pt>
                <c:pt idx="4">
                  <c:v>0.77464788732394596</c:v>
                </c:pt>
                <c:pt idx="5">
                  <c:v>0.85211267605633789</c:v>
                </c:pt>
                <c:pt idx="6">
                  <c:v>0.91549295774647876</c:v>
                </c:pt>
                <c:pt idx="7">
                  <c:v>0.97183098591549288</c:v>
                </c:pt>
                <c:pt idx="8">
                  <c:v>0.99999999999999989</c:v>
                </c:pt>
              </c:numCache>
            </c:numRef>
          </c:val>
        </c:ser>
        <c:marker val="1"/>
        <c:axId val="82807424"/>
        <c:axId val="82805888"/>
      </c:lineChart>
      <c:catAx>
        <c:axId val="82798464"/>
        <c:scaling>
          <c:orientation val="minMax"/>
        </c:scaling>
        <c:axPos val="b"/>
        <c:tickLblPos val="nextTo"/>
        <c:crossAx val="82800000"/>
        <c:crosses val="autoZero"/>
        <c:auto val="1"/>
        <c:lblAlgn val="ctr"/>
        <c:lblOffset val="100"/>
      </c:catAx>
      <c:valAx>
        <c:axId val="8280000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2798464"/>
        <c:crosses val="autoZero"/>
        <c:crossBetween val="between"/>
      </c:valAx>
      <c:valAx>
        <c:axId val="82805888"/>
        <c:scaling>
          <c:orientation val="minMax"/>
        </c:scaling>
        <c:axPos val="r"/>
        <c:numFmt formatCode="0%" sourceLinked="1"/>
        <c:tickLblPos val="nextTo"/>
        <c:crossAx val="82807424"/>
        <c:crosses val="max"/>
        <c:crossBetween val="between"/>
      </c:valAx>
      <c:catAx>
        <c:axId val="82807424"/>
        <c:scaling>
          <c:orientation val="minMax"/>
        </c:scaling>
        <c:delete val="1"/>
        <c:axPos val="b"/>
        <c:tickLblPos val="none"/>
        <c:crossAx val="82805888"/>
        <c:crosses val="autoZero"/>
        <c:auto val="1"/>
        <c:lblAlgn val="ctr"/>
        <c:lblOffset val="100"/>
      </c:catAx>
    </c:plotArea>
    <c:legend>
      <c:legendPos val="r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'T5 FREQ ALL'!$C$2</c:f>
              <c:strCache>
                <c:ptCount val="1"/>
                <c:pt idx="0">
                  <c:v>FREQUENCY</c:v>
                </c:pt>
              </c:strCache>
            </c:strRef>
          </c:tx>
          <c:dLbls>
            <c:showVal val="1"/>
          </c:dLbls>
          <c:cat>
            <c:strRef>
              <c:f>'T5 FREQ ALL'!$B$3:$B$9</c:f>
              <c:strCache>
                <c:ptCount val="7"/>
                <c:pt idx="0">
                  <c:v>PCC busy in patient admission, attending internal calls of doctors and nurses, attendants general queries,preparation of bill estimation</c:v>
                </c:pt>
                <c:pt idx="1">
                  <c:v>Non payables have to mark manually(TPA case)</c:v>
                </c:pt>
                <c:pt idx="2">
                  <c:v>Investigations not match between track sheet and  HIS</c:v>
                </c:pt>
                <c:pt idx="3">
                  <c:v>Doctors and dieticians visits are not updated on HIS(entries done manuaaly byPCC)</c:v>
                </c:pt>
                <c:pt idx="4">
                  <c:v> Pending investigations on HIS are not updated</c:v>
                </c:pt>
                <c:pt idx="5">
                  <c:v>Delay in preparaion of discharge summary(TPA case)</c:v>
                </c:pt>
                <c:pt idx="6">
                  <c:v>Delay in pharmacy clearance</c:v>
                </c:pt>
              </c:strCache>
            </c:strRef>
          </c:cat>
          <c:val>
            <c:numRef>
              <c:f>'T5 FREQ ALL'!$C$3:$C$9</c:f>
              <c:numCache>
                <c:formatCode>General</c:formatCode>
                <c:ptCount val="7"/>
                <c:pt idx="0">
                  <c:v>35</c:v>
                </c:pt>
                <c:pt idx="1">
                  <c:v>26</c:v>
                </c:pt>
                <c:pt idx="2">
                  <c:v>25</c:v>
                </c:pt>
                <c:pt idx="3">
                  <c:v>21</c:v>
                </c:pt>
                <c:pt idx="4">
                  <c:v>16</c:v>
                </c:pt>
                <c:pt idx="5">
                  <c:v>12</c:v>
                </c:pt>
                <c:pt idx="6">
                  <c:v>7</c:v>
                </c:pt>
              </c:numCache>
            </c:numRef>
          </c:val>
        </c:ser>
        <c:axId val="82942592"/>
        <c:axId val="82952576"/>
      </c:barChart>
      <c:lineChart>
        <c:grouping val="standard"/>
        <c:ser>
          <c:idx val="2"/>
          <c:order val="1"/>
          <c:tx>
            <c:strRef>
              <c:f>'T5 FREQ ALL'!$E$2</c:f>
              <c:strCache>
                <c:ptCount val="1"/>
                <c:pt idx="0">
                  <c:v>cumulative %</c:v>
                </c:pt>
              </c:strCache>
            </c:strRef>
          </c:tx>
          <c:dLbls>
            <c:txPr>
              <a:bodyPr/>
              <a:lstStyle/>
              <a:p>
                <a:pPr>
                  <a:defRPr sz="1400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'T5 FREQ ALL'!$B$3:$B$9</c:f>
              <c:strCache>
                <c:ptCount val="7"/>
                <c:pt idx="0">
                  <c:v>PCC busy in patient admission, attending internal calls of doctors and nurses, attendants general queries,preparation of bill estimation</c:v>
                </c:pt>
                <c:pt idx="1">
                  <c:v>Non payables have to mark manually(TPA case)</c:v>
                </c:pt>
                <c:pt idx="2">
                  <c:v>Investigations not match between track sheet and  HIS</c:v>
                </c:pt>
                <c:pt idx="3">
                  <c:v>Doctors and dieticians visits are not updated on HIS(entries done manuaaly byPCC)</c:v>
                </c:pt>
                <c:pt idx="4">
                  <c:v> Pending investigations on HIS are not updated</c:v>
                </c:pt>
                <c:pt idx="5">
                  <c:v>Delay in preparaion of discharge summary(TPA case)</c:v>
                </c:pt>
                <c:pt idx="6">
                  <c:v>Delay in pharmacy clearance</c:v>
                </c:pt>
              </c:strCache>
            </c:strRef>
          </c:cat>
          <c:val>
            <c:numRef>
              <c:f>'T5 FREQ ALL'!$E$3:$E$9</c:f>
              <c:numCache>
                <c:formatCode>0%</c:formatCode>
                <c:ptCount val="7"/>
                <c:pt idx="0">
                  <c:v>0.24647887323943671</c:v>
                </c:pt>
                <c:pt idx="1">
                  <c:v>0.42957746478873238</c:v>
                </c:pt>
                <c:pt idx="2">
                  <c:v>0.6056338028169016</c:v>
                </c:pt>
                <c:pt idx="3">
                  <c:v>0.7535211267605636</c:v>
                </c:pt>
                <c:pt idx="4">
                  <c:v>0.86619718309859395</c:v>
                </c:pt>
                <c:pt idx="5">
                  <c:v>0.95070422535211263</c:v>
                </c:pt>
                <c:pt idx="6">
                  <c:v>1</c:v>
                </c:pt>
              </c:numCache>
            </c:numRef>
          </c:val>
        </c:ser>
        <c:marker val="1"/>
        <c:axId val="82955648"/>
        <c:axId val="82954112"/>
      </c:lineChart>
      <c:catAx>
        <c:axId val="82942592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82952576"/>
        <c:crosses val="autoZero"/>
        <c:auto val="1"/>
        <c:lblAlgn val="ctr"/>
        <c:lblOffset val="100"/>
      </c:catAx>
      <c:valAx>
        <c:axId val="82952576"/>
        <c:scaling>
          <c:orientation val="minMax"/>
        </c:scaling>
        <c:axPos val="l"/>
        <c:numFmt formatCode="General" sourceLinked="1"/>
        <c:tickLblPos val="nextTo"/>
        <c:crossAx val="82942592"/>
        <c:crosses val="autoZero"/>
        <c:crossBetween val="between"/>
      </c:valAx>
      <c:valAx>
        <c:axId val="82954112"/>
        <c:scaling>
          <c:orientation val="minMax"/>
        </c:scaling>
        <c:axPos val="r"/>
        <c:numFmt formatCode="0%" sourceLinked="1"/>
        <c:tickLblPos val="nextTo"/>
        <c:crossAx val="82955648"/>
        <c:crosses val="max"/>
        <c:crossBetween val="between"/>
      </c:valAx>
      <c:catAx>
        <c:axId val="82955648"/>
        <c:scaling>
          <c:orientation val="minMax"/>
        </c:scaling>
        <c:delete val="1"/>
        <c:axPos val="b"/>
        <c:tickLblPos val="none"/>
        <c:crossAx val="82954112"/>
        <c:crosses val="autoZero"/>
        <c:auto val="1"/>
        <c:lblAlgn val="ctr"/>
        <c:lblOffset val="100"/>
      </c:catAx>
    </c:plotArea>
    <c:legend>
      <c:legendPos val="r"/>
    </c:legend>
    <c:plotVisOnly val="1"/>
    <c:dispBlanksAs val="gap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'T3 FREQ ALL'!$C$3</c:f>
              <c:strCache>
                <c:ptCount val="1"/>
                <c:pt idx="0">
                  <c:v>FREQUENCY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6.0468646292700734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3.0234323146350402E-3"/>
                </c:manualLayout>
              </c:layout>
              <c:showVal val="1"/>
            </c:dLbl>
            <c:dLbl>
              <c:idx val="3"/>
              <c:layout>
                <c:manualLayout>
                  <c:x val="-2.1130480718436345E-3"/>
                  <c:y val="3.0234323146350402E-3"/>
                </c:manualLayout>
              </c:layout>
              <c:showVal val="1"/>
            </c:dLbl>
            <c:showVal val="1"/>
          </c:dLbls>
          <c:cat>
            <c:strRef>
              <c:f>'T3 FREQ ALL'!$B$4:$B$9</c:f>
              <c:strCache>
                <c:ptCount val="6"/>
                <c:pt idx="0">
                  <c:v>Lengthy process of cross checking the track sheet</c:v>
                </c:pt>
                <c:pt idx="1">
                  <c:v>Lack of acknowledgement of sample/report by nurse and Lab.</c:v>
                </c:pt>
                <c:pt idx="2">
                  <c:v>Presence of duplicate orders</c:v>
                </c:pt>
                <c:pt idx="3">
                  <c:v>System not free</c:v>
                </c:pt>
                <c:pt idx="4">
                  <c:v>Printer get jammed</c:v>
                </c:pt>
                <c:pt idx="5">
                  <c:v>System hangs</c:v>
                </c:pt>
              </c:strCache>
            </c:strRef>
          </c:cat>
          <c:val>
            <c:numRef>
              <c:f>'T3 FREQ ALL'!$C$4:$C$9</c:f>
              <c:numCache>
                <c:formatCode>General</c:formatCode>
                <c:ptCount val="6"/>
                <c:pt idx="0">
                  <c:v>40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9</c:v>
                </c:pt>
                <c:pt idx="5">
                  <c:v>6</c:v>
                </c:pt>
              </c:numCache>
            </c:numRef>
          </c:val>
        </c:ser>
        <c:axId val="82219392"/>
        <c:axId val="82220928"/>
      </c:barChart>
      <c:lineChart>
        <c:grouping val="standard"/>
        <c:ser>
          <c:idx val="2"/>
          <c:order val="1"/>
          <c:tx>
            <c:strRef>
              <c:f>'T3 FREQ ALL'!$E$3</c:f>
              <c:strCache>
                <c:ptCount val="1"/>
                <c:pt idx="0">
                  <c:v>CUMULATIVE %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'T3 FREQ ALL'!$B$4:$B$9</c:f>
              <c:strCache>
                <c:ptCount val="6"/>
                <c:pt idx="0">
                  <c:v>Lengthy process of cross checking the track sheet</c:v>
                </c:pt>
                <c:pt idx="1">
                  <c:v>Lack of acknowledgement of sample/report by nurse and Lab.</c:v>
                </c:pt>
                <c:pt idx="2">
                  <c:v>Presence of duplicate orders</c:v>
                </c:pt>
                <c:pt idx="3">
                  <c:v>System not free</c:v>
                </c:pt>
                <c:pt idx="4">
                  <c:v>Printer get jammed</c:v>
                </c:pt>
                <c:pt idx="5">
                  <c:v>System hangs</c:v>
                </c:pt>
              </c:strCache>
            </c:strRef>
          </c:cat>
          <c:val>
            <c:numRef>
              <c:f>'T3 FREQ ALL'!$E$4:$E$9</c:f>
              <c:numCache>
                <c:formatCode>0%</c:formatCode>
                <c:ptCount val="6"/>
                <c:pt idx="0">
                  <c:v>0.4</c:v>
                </c:pt>
                <c:pt idx="1">
                  <c:v>0.55000000000000004</c:v>
                </c:pt>
                <c:pt idx="2">
                  <c:v>0.70000000000000062</c:v>
                </c:pt>
                <c:pt idx="3">
                  <c:v>0.85000000000000064</c:v>
                </c:pt>
                <c:pt idx="4">
                  <c:v>0.94000000000000061</c:v>
                </c:pt>
                <c:pt idx="5">
                  <c:v>1</c:v>
                </c:pt>
              </c:numCache>
            </c:numRef>
          </c:val>
        </c:ser>
        <c:marker val="1"/>
        <c:axId val="82236544"/>
        <c:axId val="82222464"/>
      </c:lineChart>
      <c:catAx>
        <c:axId val="82219392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82220928"/>
        <c:crosses val="autoZero"/>
        <c:auto val="1"/>
        <c:lblAlgn val="ctr"/>
        <c:lblOffset val="100"/>
      </c:catAx>
      <c:valAx>
        <c:axId val="82220928"/>
        <c:scaling>
          <c:orientation val="minMax"/>
        </c:scaling>
        <c:axPos val="l"/>
        <c:numFmt formatCode="General" sourceLinked="1"/>
        <c:tickLblPos val="nextTo"/>
        <c:crossAx val="82219392"/>
        <c:crosses val="autoZero"/>
        <c:crossBetween val="between"/>
      </c:valAx>
      <c:valAx>
        <c:axId val="82222464"/>
        <c:scaling>
          <c:orientation val="minMax"/>
        </c:scaling>
        <c:axPos val="r"/>
        <c:numFmt formatCode="0%" sourceLinked="1"/>
        <c:tickLblPos val="nextTo"/>
        <c:crossAx val="82236544"/>
        <c:crosses val="max"/>
        <c:crossBetween val="between"/>
      </c:valAx>
      <c:catAx>
        <c:axId val="82236544"/>
        <c:scaling>
          <c:orientation val="minMax"/>
        </c:scaling>
        <c:delete val="1"/>
        <c:axPos val="b"/>
        <c:tickLblPos val="none"/>
        <c:crossAx val="82222464"/>
        <c:crosses val="autoZero"/>
        <c:auto val="1"/>
        <c:lblAlgn val="ctr"/>
        <c:lblOffset val="100"/>
      </c:catAx>
    </c:plotArea>
    <c:legend>
      <c:legendPos val="r"/>
    </c:legend>
    <c:plotVisOnly val="1"/>
    <c:dispBlanksAs val="gap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'T4 FREQ ALL'!$C$2</c:f>
              <c:strCache>
                <c:ptCount val="1"/>
                <c:pt idx="0">
                  <c:v>FREQUENCY</c:v>
                </c:pt>
              </c:strCache>
            </c:strRef>
          </c:tx>
          <c:dLbls>
            <c:showVal val="1"/>
          </c:dLbls>
          <c:cat>
            <c:strRef>
              <c:f>'T4 FREQ ALL'!$B$3:$B$7</c:f>
              <c:strCache>
                <c:ptCount val="5"/>
                <c:pt idx="0">
                  <c:v>Large nuber of drugs in a drug return.(&gt;10 items)</c:v>
                </c:pt>
                <c:pt idx="1">
                  <c:v>Delay in discharge intimation</c:v>
                </c:pt>
                <c:pt idx="2">
                  <c:v>Delay in bringing activity sheet and investigation track sheet by GDA</c:v>
                </c:pt>
                <c:pt idx="3">
                  <c:v>Drug issueing and drug return timings are same (9 am to 11 am)</c:v>
                </c:pt>
                <c:pt idx="4">
                  <c:v>Drug return not updated on system (missing or excess of drugs)</c:v>
                </c:pt>
              </c:strCache>
            </c:strRef>
          </c:cat>
          <c:val>
            <c:numRef>
              <c:f>'T4 FREQ ALL'!$C$3:$C$7</c:f>
              <c:numCache>
                <c:formatCode>General</c:formatCode>
                <c:ptCount val="5"/>
                <c:pt idx="0">
                  <c:v>22</c:v>
                </c:pt>
                <c:pt idx="1">
                  <c:v>17</c:v>
                </c:pt>
                <c:pt idx="2">
                  <c:v>16</c:v>
                </c:pt>
                <c:pt idx="3">
                  <c:v>14</c:v>
                </c:pt>
                <c:pt idx="4">
                  <c:v>9</c:v>
                </c:pt>
              </c:numCache>
            </c:numRef>
          </c:val>
        </c:ser>
        <c:axId val="83080320"/>
        <c:axId val="83081856"/>
      </c:barChart>
      <c:lineChart>
        <c:grouping val="standard"/>
        <c:ser>
          <c:idx val="2"/>
          <c:order val="1"/>
          <c:tx>
            <c:strRef>
              <c:f>'T4 FREQ ALL'!$E$2</c:f>
              <c:strCache>
                <c:ptCount val="1"/>
                <c:pt idx="0">
                  <c:v>CUMULATIVE %</c:v>
                </c:pt>
              </c:strCache>
            </c:strRef>
          </c:tx>
          <c:dLbls>
            <c:txPr>
              <a:bodyPr/>
              <a:lstStyle/>
              <a:p>
                <a:pPr>
                  <a:defRPr sz="1400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'T4 FREQ ALL'!$B$3:$B$7</c:f>
              <c:strCache>
                <c:ptCount val="5"/>
                <c:pt idx="0">
                  <c:v>Large nuber of drugs in a drug return.(&gt;10 items)</c:v>
                </c:pt>
                <c:pt idx="1">
                  <c:v>Delay in discharge intimation</c:v>
                </c:pt>
                <c:pt idx="2">
                  <c:v>Delay in bringing activity sheet and investigation track sheet by GDA</c:v>
                </c:pt>
                <c:pt idx="3">
                  <c:v>Drug issueing and drug return timings are same (9 am to 11 am)</c:v>
                </c:pt>
                <c:pt idx="4">
                  <c:v>Drug return not updated on system (missing or excess of drugs)</c:v>
                </c:pt>
              </c:strCache>
            </c:strRef>
          </c:cat>
          <c:val>
            <c:numRef>
              <c:f>'T4 FREQ ALL'!$E$3:$E$7</c:f>
              <c:numCache>
                <c:formatCode>0%</c:formatCode>
                <c:ptCount val="5"/>
                <c:pt idx="0">
                  <c:v>0.28205128205128205</c:v>
                </c:pt>
                <c:pt idx="1">
                  <c:v>0.5</c:v>
                </c:pt>
                <c:pt idx="2">
                  <c:v>0.70512820512820562</c:v>
                </c:pt>
                <c:pt idx="3">
                  <c:v>0.88461538461538469</c:v>
                </c:pt>
                <c:pt idx="4">
                  <c:v>1</c:v>
                </c:pt>
              </c:numCache>
            </c:numRef>
          </c:val>
        </c:ser>
        <c:marker val="1"/>
        <c:axId val="83089280"/>
        <c:axId val="83087744"/>
      </c:lineChart>
      <c:catAx>
        <c:axId val="83080320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83081856"/>
        <c:crosses val="autoZero"/>
        <c:auto val="1"/>
        <c:lblAlgn val="ctr"/>
        <c:lblOffset val="100"/>
      </c:catAx>
      <c:valAx>
        <c:axId val="83081856"/>
        <c:scaling>
          <c:orientation val="minMax"/>
        </c:scaling>
        <c:axPos val="l"/>
        <c:numFmt formatCode="General" sourceLinked="1"/>
        <c:tickLblPos val="nextTo"/>
        <c:crossAx val="83080320"/>
        <c:crosses val="autoZero"/>
        <c:crossBetween val="between"/>
      </c:valAx>
      <c:valAx>
        <c:axId val="83087744"/>
        <c:scaling>
          <c:orientation val="minMax"/>
        </c:scaling>
        <c:axPos val="r"/>
        <c:numFmt formatCode="0%" sourceLinked="1"/>
        <c:tickLblPos val="nextTo"/>
        <c:crossAx val="83089280"/>
        <c:crosses val="max"/>
        <c:crossBetween val="between"/>
      </c:valAx>
      <c:catAx>
        <c:axId val="83089280"/>
        <c:scaling>
          <c:orientation val="minMax"/>
        </c:scaling>
        <c:delete val="1"/>
        <c:axPos val="b"/>
        <c:tickLblPos val="none"/>
        <c:crossAx val="83087744"/>
        <c:crosses val="autoZero"/>
        <c:auto val="1"/>
        <c:lblAlgn val="ctr"/>
        <c:lblOffset val="100"/>
      </c:catAx>
    </c:plotArea>
    <c:legend>
      <c:legendPos val="r"/>
    </c:legend>
    <c:plotVisOnly val="1"/>
    <c:dispBlanksAs val="gap"/>
  </c:chart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24432130451582126"/>
                  <c:y val="-8.8503872376753945E-2"/>
                </c:manualLayout>
              </c:layout>
              <c:showPercent val="1"/>
            </c:dLbl>
            <c:dLbl>
              <c:idx val="1"/>
              <c:layout>
                <c:manualLayout>
                  <c:x val="5.3749190109653497E-2"/>
                  <c:y val="-0.24445456352802941"/>
                </c:manualLayout>
              </c:layout>
              <c:showPercent val="1"/>
            </c:dLbl>
            <c:dLbl>
              <c:idx val="2"/>
              <c:layout>
                <c:manualLayout>
                  <c:x val="0.14332250939669436"/>
                  <c:y val="-0.15671632245540054"/>
                </c:manualLayout>
              </c:layout>
              <c:showPercent val="1"/>
            </c:dLbl>
            <c:dLbl>
              <c:idx val="3"/>
              <c:layout>
                <c:manualLayout>
                  <c:x val="0.17087740005289526"/>
                  <c:y val="0.15692664265374023"/>
                </c:manualLayout>
              </c:layout>
              <c:showPercent val="1"/>
            </c:dLbl>
            <c:txPr>
              <a:bodyPr/>
              <a:lstStyle/>
              <a:p>
                <a:pPr>
                  <a:defRPr sz="2000" b="0"/>
                </a:pPr>
                <a:endParaRPr lang="en-US"/>
              </a:p>
            </c:txPr>
            <c:showPercent val="1"/>
            <c:showLeaderLines val="1"/>
          </c:dLbls>
          <c:cat>
            <c:strRef>
              <c:f>FREQUENCY!$BF$7:$BI$7</c:f>
              <c:strCache>
                <c:ptCount val="4"/>
                <c:pt idx="0">
                  <c:v>MAN</c:v>
                </c:pt>
                <c:pt idx="1">
                  <c:v>MATERIAL</c:v>
                </c:pt>
                <c:pt idx="2">
                  <c:v>MACHINE</c:v>
                </c:pt>
                <c:pt idx="3">
                  <c:v>METHOD</c:v>
                </c:pt>
              </c:strCache>
            </c:strRef>
          </c:cat>
          <c:val>
            <c:numRef>
              <c:f>FREQUENCY!$BF$8:$BI$8</c:f>
              <c:numCache>
                <c:formatCode>General</c:formatCode>
                <c:ptCount val="4"/>
                <c:pt idx="0">
                  <c:v>239</c:v>
                </c:pt>
                <c:pt idx="1">
                  <c:v>41</c:v>
                </c:pt>
                <c:pt idx="2">
                  <c:v>56</c:v>
                </c:pt>
                <c:pt idx="3">
                  <c:v>148</c:v>
                </c:pt>
              </c:numCache>
            </c:numRef>
          </c:val>
        </c:ser>
        <c:firstSliceAng val="0"/>
      </c:pieChart>
    </c:plotArea>
    <c:legend>
      <c:legendPos val="r"/>
    </c:legend>
    <c:plotVisOnly val="1"/>
  </c:chart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0.53196</cdr:x>
      <cdr:y>0.2271</cdr:y>
    </cdr:from>
    <cdr:to>
      <cdr:x>0.68241</cdr:x>
      <cdr:y>0.34552</cdr:y>
    </cdr:to>
    <cdr:sp macro="" textlink="">
      <cdr:nvSpPr>
        <cdr:cNvPr id="2" name="TextBox 1"/>
        <cdr:cNvSpPr txBox="1"/>
      </cdr:nvSpPr>
      <cdr:spPr>
        <a:xfrm xmlns:a="http://schemas.openxmlformats.org/drawingml/2006/main" rot="1553249">
          <a:off x="4328529" y="1242827"/>
          <a:ext cx="1224136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dirty="0" smtClean="0"/>
            <a:t>MAN</a:t>
          </a:r>
          <a:endParaRPr lang="en-IN" sz="2000" dirty="0"/>
        </a:p>
      </cdr:txBody>
    </cdr:sp>
  </cdr:relSizeAnchor>
  <cdr:relSizeAnchor xmlns:cdr="http://schemas.openxmlformats.org/drawingml/2006/chartDrawing">
    <cdr:from>
      <cdr:x>0.23777</cdr:x>
      <cdr:y>0.18708</cdr:y>
    </cdr:from>
    <cdr:to>
      <cdr:x>0.30038</cdr:x>
      <cdr:y>0.42278</cdr:y>
    </cdr:to>
    <cdr:sp macro="" textlink="">
      <cdr:nvSpPr>
        <cdr:cNvPr id="3" name="TextBox 1"/>
        <cdr:cNvSpPr txBox="1"/>
      </cdr:nvSpPr>
      <cdr:spPr>
        <a:xfrm xmlns:a="http://schemas.openxmlformats.org/drawingml/2006/main" rot="18554368">
          <a:off x="1544489" y="1414032"/>
          <a:ext cx="1289896" cy="5094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en-US" sz="2000" dirty="0" smtClean="0"/>
            <a:t>METHOD</a:t>
          </a:r>
          <a:endParaRPr lang="en-IN" sz="2000" dirty="0"/>
        </a:p>
      </cdr:txBody>
    </cdr:sp>
  </cdr:relSizeAnchor>
  <cdr:relSizeAnchor xmlns:cdr="http://schemas.openxmlformats.org/drawingml/2006/chartDrawing">
    <cdr:from>
      <cdr:x>0.32743</cdr:x>
      <cdr:y>0.81579</cdr:y>
    </cdr:from>
    <cdr:to>
      <cdr:x>0.46018</cdr:x>
      <cdr:y>0.86842</cdr:y>
    </cdr:to>
    <cdr:sp macro="" textlink="">
      <cdr:nvSpPr>
        <cdr:cNvPr id="4" name="TextBox 1"/>
        <cdr:cNvSpPr txBox="1"/>
      </cdr:nvSpPr>
      <cdr:spPr>
        <a:xfrm xmlns:a="http://schemas.openxmlformats.org/drawingml/2006/main" rot="625104">
          <a:off x="2664296" y="4464496"/>
          <a:ext cx="108012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en-US" sz="1600" dirty="0" smtClean="0"/>
            <a:t>MATERIAL</a:t>
          </a:r>
          <a:endParaRPr lang="en-IN" sz="1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AB6CF-1260-430D-9839-F551FCD41702}" type="datetimeFigureOut">
              <a:rPr lang="en-IN" smtClean="0"/>
              <a:pPr/>
              <a:t>12/10/2012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A8EB-6B2F-4F6F-8E1D-D6CE4557050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2E8DD-7790-4C5F-B345-E29EF3E5DA49}" type="slidenum">
              <a:rPr lang="en-IN" smtClean="0">
                <a:solidFill>
                  <a:prstClr val="black"/>
                </a:solidFill>
              </a:rPr>
              <a:pPr/>
              <a:t>37</a:t>
            </a:fld>
            <a:endParaRPr lang="en-I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B017FE9-0D9F-43AB-B705-C363959CBE13}" type="datetimeFigureOut">
              <a:rPr lang="en-IN" smtClean="0"/>
              <a:pPr/>
              <a:t>12/10/2012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25DA59-C8A1-47E8-BEF2-3FF31E1A6007}" type="slidenum">
              <a:rPr lang="en-IN" smtClean="0">
                <a:solidFill>
                  <a:srgbClr val="EBDDC3"/>
                </a:solidFill>
              </a:rPr>
              <a:pPr/>
              <a:t>‹#›</a:t>
            </a:fld>
            <a:endParaRPr lang="en-IN">
              <a:solidFill>
                <a:srgbClr val="EBDDC3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B017FE9-0D9F-43AB-B705-C363959CBE13}" type="datetimeFigureOut">
              <a:rPr lang="en-IN" smtClean="0"/>
              <a:pPr/>
              <a:t>12/10/2012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25DA59-C8A1-47E8-BEF2-3FF31E1A6007}" type="slidenum">
              <a:rPr lang="en-IN" smtClean="0">
                <a:solidFill>
                  <a:srgbClr val="EBDDC3"/>
                </a:solidFill>
              </a:rPr>
              <a:pPr/>
              <a:t>‹#›</a:t>
            </a:fld>
            <a:endParaRPr lang="en-IN">
              <a:solidFill>
                <a:srgbClr val="EBDDC3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>
              <a:solidFill>
                <a:srgbClr val="775F55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25DA59-C8A1-47E8-BEF2-3FF31E1A6007}" type="slidenum">
              <a:rPr lang="en-IN" smtClean="0">
                <a:solidFill>
                  <a:srgbClr val="775F55"/>
                </a:solidFill>
              </a:rPr>
              <a:pPr/>
              <a:t>‹#›</a:t>
            </a:fld>
            <a:endParaRPr lang="en-IN">
              <a:solidFill>
                <a:srgbClr val="775F55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>
              <a:solidFill>
                <a:srgbClr val="775F55"/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25DA59-C8A1-47E8-BEF2-3FF31E1A6007}" type="slidenum">
              <a:rPr lang="en-IN" smtClean="0">
                <a:solidFill>
                  <a:srgbClr val="775F55"/>
                </a:solidFill>
              </a:rPr>
              <a:pPr/>
              <a:t>‹#›</a:t>
            </a:fld>
            <a:endParaRPr lang="en-IN">
              <a:solidFill>
                <a:srgbClr val="775F55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B017FE9-0D9F-43AB-B705-C363959CBE13}" type="datetimeFigureOut">
              <a:rPr lang="en-IN" smtClean="0">
                <a:solidFill>
                  <a:srgbClr val="775F55"/>
                </a:solidFill>
              </a:rPr>
              <a:pPr/>
              <a:t>12/10/2012</a:t>
            </a:fld>
            <a:endParaRPr lang="en-IN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825DA59-C8A1-47E8-BEF2-3FF31E1A600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12.xml"/><Relationship Id="rId7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5" Type="http://schemas.openxmlformats.org/officeDocument/2006/relationships/slide" Target="slide14.xml"/><Relationship Id="rId4" Type="http://schemas.openxmlformats.org/officeDocument/2006/relationships/slide" Target="slide16.xml"/><Relationship Id="rId9" Type="http://schemas.openxmlformats.org/officeDocument/2006/relationships/slide" Target="slide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50000"/>
              </a:lnSpc>
              <a:buNone/>
              <a:defRPr/>
            </a:pPr>
            <a:endParaRPr lang="en-US" sz="7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  <a:defRPr/>
            </a:pPr>
            <a:r>
              <a:rPr lang="en-US" sz="11200" b="1" dirty="0" smtClean="0">
                <a:latin typeface="Times New Roman" pitchFamily="18" charset="0"/>
                <a:cs typeface="Times New Roman" pitchFamily="18" charset="0"/>
              </a:rPr>
              <a:t>Summer Training </a:t>
            </a:r>
          </a:p>
          <a:p>
            <a:pPr algn="ctr">
              <a:lnSpc>
                <a:spcPct val="150000"/>
              </a:lnSpc>
              <a:buNone/>
              <a:defRPr/>
            </a:pPr>
            <a:r>
              <a:rPr lang="en-US" sz="11200" b="1" dirty="0" smtClean="0">
                <a:latin typeface="Times New Roman" pitchFamily="18" charset="0"/>
                <a:cs typeface="Times New Roman" pitchFamily="18" charset="0"/>
              </a:rPr>
              <a:t>At</a:t>
            </a:r>
          </a:p>
          <a:p>
            <a:pPr algn="ctr">
              <a:lnSpc>
                <a:spcPct val="150000"/>
              </a:lnSpc>
              <a:buNone/>
              <a:defRPr/>
            </a:pPr>
            <a:r>
              <a:rPr lang="en-US" sz="11200" b="1" dirty="0" smtClean="0">
                <a:latin typeface="Times New Roman" pitchFamily="18" charset="0"/>
                <a:cs typeface="Times New Roman" pitchFamily="18" charset="0"/>
              </a:rPr>
              <a:t>Sterling Hospitals, </a:t>
            </a:r>
            <a:r>
              <a:rPr lang="en-US" sz="11200" b="1" dirty="0" err="1" smtClean="0">
                <a:latin typeface="Times New Roman" pitchFamily="18" charset="0"/>
                <a:cs typeface="Times New Roman" pitchFamily="18" charset="0"/>
              </a:rPr>
              <a:t>Ahmedabad</a:t>
            </a:r>
            <a:endParaRPr lang="en-US" sz="1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  <a:defRPr/>
            </a:pPr>
            <a:endParaRPr lang="en-US" sz="1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  <a:defRPr/>
            </a:pPr>
            <a:r>
              <a:rPr lang="en-US" sz="11200" b="1" dirty="0" smtClean="0">
                <a:latin typeface="Times New Roman" pitchFamily="18" charset="0"/>
                <a:cs typeface="Times New Roman" pitchFamily="18" charset="0"/>
              </a:rPr>
              <a:t>Summer Training Report </a:t>
            </a:r>
          </a:p>
          <a:p>
            <a:pPr algn="ctr">
              <a:lnSpc>
                <a:spcPct val="150000"/>
              </a:lnSpc>
              <a:buNone/>
              <a:defRPr/>
            </a:pPr>
            <a:r>
              <a:rPr lang="en-US" sz="11200" b="1" dirty="0" smtClean="0">
                <a:latin typeface="Times New Roman" pitchFamily="18" charset="0"/>
                <a:cs typeface="Times New Roman" pitchFamily="18" charset="0"/>
              </a:rPr>
              <a:t>On</a:t>
            </a:r>
          </a:p>
          <a:p>
            <a:pPr algn="ctr">
              <a:lnSpc>
                <a:spcPct val="150000"/>
              </a:lnSpc>
              <a:buNone/>
              <a:defRPr/>
            </a:pPr>
            <a:r>
              <a:rPr lang="en-US" sz="1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Study on Discharge Process</a:t>
            </a:r>
          </a:p>
          <a:p>
            <a:pPr>
              <a:lnSpc>
                <a:spcPct val="150000"/>
              </a:lnSpc>
              <a:buNone/>
              <a:defRPr/>
            </a:pPr>
            <a:r>
              <a:rPr lang="en-US" sz="4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>
              <a:lnSpc>
                <a:spcPct val="150000"/>
              </a:lnSpc>
              <a:buNone/>
              <a:defRPr/>
            </a:pP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u="sng" dirty="0" smtClean="0">
                <a:latin typeface="Times New Roman" pitchFamily="18" charset="0"/>
                <a:cs typeface="Times New Roman" pitchFamily="18" charset="0"/>
              </a:rPr>
              <a:t>Presented By:-</a:t>
            </a:r>
          </a:p>
          <a:p>
            <a:pPr algn="r">
              <a:lnSpc>
                <a:spcPct val="150000"/>
              </a:lnSpc>
              <a:buNone/>
              <a:defRPr/>
            </a:pP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8000" b="1" dirty="0" err="1" smtClean="0">
                <a:latin typeface="Times New Roman" pitchFamily="18" charset="0"/>
                <a:cs typeface="Times New Roman" pitchFamily="18" charset="0"/>
              </a:rPr>
              <a:t>Megha</a:t>
            </a: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latin typeface="Times New Roman" pitchFamily="18" charset="0"/>
                <a:cs typeface="Times New Roman" pitchFamily="18" charset="0"/>
              </a:rPr>
              <a:t>Trivedi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50000"/>
              </a:lnSpc>
              <a:buNone/>
              <a:defRPr/>
            </a:pPr>
            <a:r>
              <a:rPr lang="en-US" sz="7400" dirty="0" smtClean="0">
                <a:latin typeface="Times New Roman" pitchFamily="18" charset="0"/>
                <a:cs typeface="Times New Roman" pitchFamily="18" charset="0"/>
              </a:rPr>
              <a:t>IIHMR                                                                           </a:t>
            </a:r>
          </a:p>
          <a:p>
            <a:pPr>
              <a:lnSpc>
                <a:spcPct val="150000"/>
              </a:lnSpc>
              <a:buNone/>
              <a:defRPr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  <a:p>
            <a:pPr>
              <a:lnSpc>
                <a:spcPct val="150000"/>
              </a:lnSpc>
              <a:buNone/>
              <a:defRPr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</a:t>
            </a:r>
          </a:p>
        </p:txBody>
      </p:sp>
      <p:sp>
        <p:nvSpPr>
          <p:cNvPr id="1026" name="AutoShape 2" descr="data:image/jpeg;base64,/9j/4AAQSkZJRgABAQAAAQABAAD/2wCEAAkGBhISEBUTExEWFRQWFBgVFRgSGBcXGhgSGBUWFRcTFxoZHSYfGBomGRYdIC8sIycpLCwsFh4xNTAqNSYrLCsBCQoKDgwOGg8PGjUkHyUsLCo2NSk2Ki8sLTEsLTQ0LCotNCw1LSwqKioxMCw2NCwsLCwsLDAqLC8sKSwvLCkpLP/AABEIAK4BIgMBIgACEQEDEQH/xAAcAAEAAgIDAQAAAAAAAAAAAAAABQYEBwEDCAL/xABLEAACAQMBBQQFBgkJCAMAAAABAgMABBESBQYTITEHIkFRFGFxgZEyNHKhs8EjNUJSVGJ0orEXM1OCk6PR0vAVFiRDRJLC8WNz4f/EABoBAQADAQEBAAAAAAAAAAAAAAADBAUCAQb/xAA1EQACAQIDBQYFAwQDAAAAAAAAAQIDEQQSITFBUWHwInGBobHBBRQy0eETNJEjJFPxBjNy/9oADAMBAAIRAxEAPwDeNKUoBSlKAUpSgFKUoBSlKAUpSgFKUoBSlKAUpSgFKUoBSlKAUpSgFKUoBSlKAUpSgFKUoBSlKAUpSgFKUoBSlKAUpSgFKUoBSlKAUpSgFKUoBSlKAUpSgFKUoBSlKAUpSgFKUoBSlKAUpSgFKUoBSlKAUpSgFKUoBSlKAUpSgFKUoBXDuACScAcyT4DzrrublY0Z3YKqgsxPQKOZJrSG++/0l6xjjJS3B5L0L4/Kf7h0HrNWKFCVZ2Wwr18RGirvaXrb/azawkrCDcOPFTpjz9LB1e4EeuqZe9rl+57hjiH6iaj7y5P8KqWz3QTRmQZjDqXHmmRqHwq4b87Rs5IEERjaTUCDGB3Uwcg4HIdOVTVZQw2IpUFScs9+1uXfu9PEzlVqVqc6mdRtu4mCvaftIH5wD7Y4vuWpnZnbLcKQJ4Y5F8SmY2+8H4Cqvs3cq+nGY7Zyp6M2EBHmC5GfdUi3ZdtEDPAU+oSR5+tq0Zww2x28kV4TxW1X82bY3c32tb3lE+JMZMcndf3Dow9hNT1ecL7YV3akNJDLEQch8EAMOhDryz7DWzuzztD9IxbXJ/DY/Bv04gH5J8nx8fb1z6+EyrPTd0aOHxmZ5KiszYNKUqgaBGbx7eSzt2ndWZVKjCYz3mC+Jx41T/5aLb9Hm/u/81Svar+LJPpx/aLWr9xN10v7h4ndkCxF8pjOQ6LjmOnerRw9GlKk5z3Gbia1WNVU6e9F7/lotv0eb+7/AM1P5aLb9Hm/u/8ANXH8i1v+kTfCP/LXB7Frf9Im+Cf4U/tOfmP7zl5GfZdrli5w3Fi9bpkfuFj9VW2w2lFOgeKRZFPihBGfI46H21q7anYxKqkwXCyH82RdBPsYEjPtAqm2d9dbOuTp1RSqcOrdGHXSw6Mp/wD0Hxrr5alVX9KWpz81WpP+tHTkejKVD7q7xpe2yzKMH5Lr10yDqvrHMEeoipis2UXF2ZpRkpK6FRG3N67W0H4aUK2MhB3nPsUc8es4FVXtC7RfRybe2I435b9RH+qPN/qHt6a62FuzdbQlYoC3PMkshOAT+cxyWb1DJq7Rwl456jsilWxeWWSmrsvd721Rg/grVmHnI4T6lDfxrDXtrkzztEx6pGH/AI1K7M7G7ZQONLJI3jpxGv3t9dSMnZPs8jAjkHrEjZ+vIqTNhFpZv+SPJjHrdIj9m9sls5xNDJF6xiRR7cYb4A1dtm7VhuE1wyLIvmpzg+RHUH1Gta7c7GiAWtZtX6k2AT7HHLPtA9tUe2u7rZ9wca4ZV5Mp8R5MOjKfh4jzrr5ajWV6T1Ofma1F2rLTiejaVC7o7ea8tUmeIxk5GD0bH5aeOk+vyPXqZqs2UXFtM04yUkmihXfa9bxyvGYJiUdkJGjBKsVyO905VfBXm7bfzyf9ok+0avSIq3iqMaai47ynhK86rkpbvyc0pSqReFKUoBSlKAUpSgFKV8uwAJPQDJ9lAaz7Ut8dEgtFRJFADzCTXjUcFE7rL0HeOfNfKqVDvLD+Xs61Yfq8VD8dZqL2vtAzzyzN1kdn9gJ5D3DA91Y8MLOwVQSzEKoHUsTgAevNfRUqEYQSZ83VxEp1G0XbYtrsy/lEK2lxBK3QwycVBjqza+YX3Vf92ezu1s++Rxpc5DyAd3y0L0U+vr6/Cvndbd+HZdm0krKH0655D4eUa+YGcDHUn1gVrnebtJubicNC7QxocxqpwT4apMfKJHhzA6c+ZNF568nGm3l59XL/APTw8VKqlm5dWLfvL2txwu0dvEZHUkM0mUUMPDT8pv3apN32m7RkP8/oHlGiAfEgn66k4tt221FEV4FhusYjuVGFc+CSj/Q8tPQ1DbGx5bWZoZl0uvwI8GU+Kn/XOrFCjSj2XHXnr4orV61WXajLs8tPBktF2h7QX/qWYeIdY2BHkcrWFc7YSQhzCsMwIYSW2UGoHIJjJwDnxUr7DUTSrapQWxW7im6s3td+89Cblbxem2iSnHEHclA/pFxk+wghvfU9WoexraZW5lgJ5SR6x9NCB9asf+2tvVgYmn+nUaWw+hwtX9SkpPaVHtV/Fkn04/tFqk9jPz6X9nb7SKrt2q/iyT6cf2i1Sexn59L+zt9pFVuj+1l1wKlb93DribkpSlZhqCtfdsGw1e2W5A78TKpPnG5xg+xiCPafOtg1S+1m/VNnMhPeldFUfRYSE/BfrFT4ZtVY24lfEpOlK/AqvYxfkXM0Oe68Wv8ArIwX+D/UKv8AvtvF6HZvIP5w9yLP9I2cH3AFvdWuuxu2JvZH8EgIPtZ0wPgp+FZHbPtEm4hhzySMyH6TsVH1J+9V6rSVTFW/ko0qrp4TN/BU92NgSX92I9R5kvK55kJnLNz6sScD1tW/9m7NjgiWKJAqKMAD+J8yepPjVI7HNlBLV5yO9LJpB/UTkP3i3wFbAqDG1XOeXcixgqKhTzPaxSlKol4VE7d3WtrzRx4wxRgVI5HGclCR1U+I++palexk4u6PJRUlZnzHGFAAAAAwAOQAHQAeAr6pSvD0827b+eT/ALRJ9o1ekRXm7bfzyf8AaJPtGr0iK08f9MPH2Mv4f9U+9e5zSlKzDUFKUoBSlKAUpSgFYG32ItJyOohkI9uhqz66ru3Dxuh6MpU+xgR99exdnc8krpnmIVsfsi3a1yNduO7GdEWfGQjvP7gce1j5VQ7eF1l4XDDvr4ehgeb6tOkEEEc+XI1tbee9i2fZJYrLwjJGRqRS5Vc99jzz3iSAevXlyrZxtdxSgk9d61036LX+EzBwlNXdSW713cipdpG+Zu5uDE3/AA8Z5Y6SSDkX9YHQe8+PKl1NpunK4zBJFOPKNwG96PgisK62JcR/LgkX1lTj4jlXWHxWF/64TV1uvZ+KevkRVoVpNzkn7GDVt2XtAX8IsrhhxlH/AAczfnfo8h8VboD4HHqqpGuQatzhmXMhhNwfI+poWRirAqykqwPUMDgg+vNfFT22ZPSoVu/+apWK59bY/BT/ANZVKn9ZP1qglXJwOtexldank42ehauy5sbUh9YkB9nCc/dW961B2V7tzC8E8kbIiRtguMEs2FGAeeME+FbfrCxlWFSpeDT3aam7gYShS7StqVHtV/Fkn04/tFqh9kl7HFeSNJIiAwEAuwUZ4kZxknrgfVV87VfxZJ9OP7Ra07sLd+a8kMcChmVdZBYL3QQucn1sKt4WKlh5KTsrlXFyccRFxV3b7m//APeO0/SoP7WP/GuDvJaD/qoP7WP/ADVpz+SvaP8AQp/aJ/jXI7K9o/0Sf2if41H8tQ/yehL81X/x+psna/aZYwKdMvGbwWHvZP0vkj4+6tSbx7xz7QuAzD9SKNMnSCfkjxZiep8fcALJs/sbumI4s0UY8dOqRvhgD66v+7O4lrZd5FLy4xxJMFvWFHRR7OfmTXUZ0MPrDtM5lDEYjSfZidXZ9uqbK2w4/DSEPJ6uXdjz44GfeTWtu1cn/aT/AP1x49mk/fW8a092y2BW7ilxyki0/wBZGOfqcVHhKjlXzS2skxlNRw+WOxWLz2Zgf7Lgx5SfHjSVaKoXY9tMPZNDnvRSHl+o/eB/7tXwq+1VxCtVknxLWHadKNuApSlQk4pSlAKUpQHm3bfzyf8AaJPtGr0iK83bb+eT/tEn2jV6RFaeP+mHj7GX8P8Aqn3r3OaUpWYagpSlAKUpQClKUApSlAa9fc0R7aN0wxbhGuSx6CUd1gf6x4n/AKrWm9G3Wu7qSY5wThAfyYxyUfDmfWTW/tu7L9JtpYNZTiIV1L4Z/iPAjxBNeets7GltZmhmXSy/Bl8GU+Kn/XOtjBTU3eT1St4GLjoOmrRWjd/Ewgccx1qXsd7ruL5M7EeT98fvZI9xqHpVythqNdZasFJc0n6mfCrOm7wbXcW6PtCLfz9rDJ68YP7wasmPejZrfLsQp/VSM/wI/hVIpWTL4Bgn9CcP/MpLyvbyLa+IV19TT70mbEtN4tlDKrEEDgK2YuRXUG73UYBAPurvl3zsrdmRIWVlJUhI0TvA4IzkeIrWlX3c3cw38qXEo/ABV4mf+ZKnc0j1EKGY/rEdc4o1v+OYNLNVnNrg5XLdH4hXm8sIxT5I2VulM0luszRmPid5VJyeH+STyGMjn7CKm64VcDArmoqVGnRgqdJWitiNS8nrJ3ZUe1X8WSfTj+0WqT2M/PZf2dvtIqu3ar+LJPpx/aLVJ7Gfn0v7O32kVbFH9rLrgZdb93DribkpSlZhqClKUAqr9om7hu7JggzLGeJGPEkAhk96594FWildwm4SUluOJwU4uL3nnvcveY2N0shyY27kqjxQnqB5g8x7x41v60u0lRZEYMjAMrLzBB8RWsu0Ts6Ys11apnOWljUc89TIg8c+I949VT3V35uLE6V78ROWjc8s+JU/kH6vMGtOrTjio/qU9plUqssLL9OpsN/0qm7M7V7GUDWzQt4iRSRn1MmR8cVIP2g7OAz6Wnu1E/ADNZzoVE7OLNJV6bV1JFiqP21t+C0jEk8gRSQB1JJ9QHM46n1VS9t9sUCAi2jaVvBpAUQevHym+r21rqWa82ncjOqaVugHJVXPh4Ig/wBc6s0sHKWtTRFatjYx7NPVnoaGdXUMrBlYAqVOQQeYIPiK+6gdy922srURNKZGyWP5qk9VQHov8SSeWcVPVTmkpNJ3Rdg24ptWZ5t2388n/aJPtGr0iK83bb+eT/tEn2jV6RFaOP8Aph4+xm/D/qn3r3OaUpWYagpSlAKUpQClKUApSlAKit4d2oL2PRMmcfJZeTIfNT93Q+IqVpXqk4u6PJRUlZmktv8AZTdwEmEekR+Gjk4HrQ9f6pPsFU+5tHjOmRGQ+TqVPwNena+ZIgwwQCPIjNaEPiE1pJXM2p8Og3eLseX81IbN2Bc3BxDBI/rVTp97Huj3mvRKbNhByIkB8wij7qyMVJL4jwicR+GrfI1hux2Q4IkvGB8eFGfqd/uX41s2GBUUKqhVUYAUAAAdAAOgr7pWfVrTqu8maFKjCkrRQpSlRExD717A9NtWg4nD1FTq06saWDdMjy86hNy+zw2E7S+kCTVGUxo04yytnOo/m/XVzpUqqzjBwT0ZFKjCU1NrVClKVESilKUApSlAKrO8XZ7aXZLshjkPV4sKSfNhjDe8Z9dWaldRnKDvF2OJwjNWkrmo73sWnB/BXMbD/wCQMh/d1Vir2OXueckA/ruf/CtzUq2sdW4lR4Ci9xrHZfYuoINxclvNYV0/vNn+Aq/7H2FBapogiCDxxzLHzZjzY+2s+lQVK9Sp9TLFOhTp/ShSlKhJjWl92OmSZ5PSwNcjPjhZxqYtjOvn1rZQrmlS1Ks6lsz2EVOjCndxW0UpSoiUUpSgFKUoBSlKAUpSgKvabXvrkNNbLbrCHZY1m4muQIxRmLKcRglTjkfXXzvLvPJBcxwiW2hVoWkL3IcjUHC6FKsvPBz7jXcu688Zdbe8MULuX0cJXZCx1OInJ7oJJPMHGa79q7vyyXCTxXCxssTRHXEJQVZlcn5S4OVFWU4Zt1vHzKzU8u+/h5HTNt6VLe2k1wyma5iiLRBuGY5HI1Jlic48yeeakN5dptb2k0yAFo4ywDZIJHngg/XWJtHd+aa3jRrhRLHMswkEQAyjEqOHr9Y8fCubnYM81rNBPcq5lXSrLEE0Ajn3Q51fEVz2Lp8+Z129VbdyMfdvbsk8hBurOZQmStsH1g5ABOpyMdfDyqFst/J2MeZLVy8/CMCaxMF4pj1fLI5KNXMAYq0bL2dcxvmW5SRNONKwCM55YOoOfhjxqGXcaUw+jtdg2/ELlVgUPzlMuBIXOO8euM13F07u/LrZ9u8jaqWVufW379xkbZ29cLeGCKS2jUQLKWuQ3Ml3TSCHXwXNZmxt5BJY+lSgIFEhfScqRGzKXQnqp05HtrjaW6UNxcPLMqurW4g0MoJXvs3EVuqt3schyx1r5m3ZaS0jtZZ9aKycQ6NJkhQ5ERw3InCgkdcHkM1y3TaS7vydpVFJvv8AwfG7m3Z7iOVJUSK5QBgpDadEqa4mIzk+Ktg9UPSunY20r6S6lika20wOiyaElBYPGJBoy5A6gcxWVY7oxQXKzQEx9xkkUln4inBXmzHSVYZ95rNsNkcOe4l1547I2MY06IxHjOeecZ8KOUNbcPMKM9L7n5EXJvJKIL+TSmbV5Fj5HBCRI418+fNj0xXTbb5M6W/cCStcpb3EbZyhaN31Lz6HSCp5gg1mvuxmG8j4nztnbOn5GuNY8Yz3sac+HWvm+3PjkntpwxWSArqIHKRVBAVhnqCTg88ZI9nqdLf1p9zxqru61OjaO8E5mmSFoIo7cJxpbrUV1uoYIoVlwACMknq2MVNbGvTLAjl4mJHeMDa49QODpbxGRUbf7tyGd5re4ERlCiZZIxKjlBhXALAqwHLrg4HKs/YOyBbQLEHL4LMWIAyzuXY4HIDLHArieTKrdcTuGfM77OrEDvHvVJBdcESwQoIkfVcJK2WZ3XGUYBQAo6+dSO1trzCWG3g4ZllRpGeQMUSNNILBVILEswA51ztzYlxOXVLvhxSJw3QxK+AQQxRsjSSD46qX+7ZPAaCUxS26mNGK8QGIqqmN1yNQ7oPUYIrpOGnXXmc2nd9deR27u7XkmEqSqqzQymKTRnSThWV1zzAKsDg9Odde3NuNayxvIF9FbKSPg6opOqM3PBQ/J6cjjnzrJ2Fsb0dHzIZJJJDJK5AXU5wOSjkqgAADwxXO8GyPSraSDVo4gxqxqxzBzjIz0864vDPyO7TycyHut5LhNnSXhREOQ0KOG5Qs6qpl73yip1HGMZA8DWRu1tqSd3BurSZVXmLUPqBJ5FtTsMYBrP3h2R6VbPBr0a8d7GrGGVumRn5PnXXs7Z90jMZLlJAVIULAI8NywxIc5Hq5detdXg4Pjc5tNTXCxgf71P6dwtA9G1+j8Tnn0zRxNHXGnT3enyqbd25Ol2kET28YaFpS1yGxlXVdI0uv52fcax/5OYOBp1N6RnXx8vnj6tfF0atPyvD6/GpK/wB1457hZZgkirA0RRkBBLMrcQEnunkR58+tdXpJq3DpnNqrTT65Ecm90p2fLcCNGkjkaLMepom0yBDOuO8YwCW5c+6edSW7O1XnVmaa2mUEaWtSw8OYdWJ0n3/ClpsKWK0FulyylDiKQIpZYw2VRgch8Duk8sjyrjYe77QyyzSSrJLKEU8OMRKFTVjugnLZY5JPkK5k4WduJ7FTur8D73g2w8XCjhRWmncpHrJCLpUu7vjmQFHQczWPY7WuY7pba6ERMiM8UkAZQSmNaMrEkEBgQQcGszbuxPSFQrIYpYn1xSKASrYKnIPJlIJBHjXRs7YEgn9IuJ+NKqGOPSgjRFYgtpXJJY4GST0GK8Thl1/PI6anm0/HMhbPe2eSZ09JsYyLl4VjkD8UhZCi8uIMlh05dautRexthrAHBIcvPJNkqARxHL6fHpnGalK5qSi32T2nGSXaFKUqMlFKUoBSlKAUpSgFKUoDX0G99wMP6VBIxujD6KEAlKccx5Uq+rIXvc1xyqa9Nu7qadYJkgjgk4WWj4jSShVZs5YBUGoDlzPOpTY2wY7dSFAZi8j6iq6vwjs5GQOg1Y9grFvN2CZnlguZbdpccURhGVyBgPh1Ol8csjyqy5wbdlYrKE0tWRU+9Nw1mrqoSRbhre5aNGmEQQsHlRBzYZA9mrxxXY+8Ug2eZkuYp2E8aB0TT3WmjQq6EnS+GPl1HKpQbshLdIYJpYdDFw6EMzOc6jJqBEmSxJyOuPIV0jc9TDJG0zu8syTSSEICzoyMAFUBQPwYHTzpmp+fXV/DeeZanl11Yxtvy3iXMKx3SKk8pjUGEMUAiZ851jXkp6uvqrKW9nF4lsZAc2TSFggGZhIiawMnA5k4qRv9lCWSCQsQYZDIAMYJKMmD6sN9VcHZK+lC51HUITDp5Y0l1fV55yuK4zxsk+HmSZHdtceJXot553t4YxpF49wbaTlkK0RJmk0+XDXUPprWNtXeaVb24iN4IEj4egejNOTqiV2JKnlzPj51YbfdiJL17sE63TTp5aQxChpB+sVRQfZXRcbsyekSzRXksJm0F1RYmGUQIPlqT0H11IpU7+HnfufoRyhUt4+Vu9ErJccKAu51aIyzEDGdK5JA8M46VBbHe/mSK5M8KpJpcw8MkCFsEASasl9J8sZ8KsSQ9wKx193SxYDvcsEkDlz++oOy3TaIqqXk4gRgyQgpyAORHxNOsx+rPTlUUWrPiSyTuuBjx3l5dSTGCaOCOGVoVDR8QyOmAzOdQ0rq5DHPxrCvd8Lk2ttLFEvFe4eKWPrqMQl4iIfXwzj2ipe53VPEkeC6ltxKdUqxhCGfGC661OhyBzI8q703YiVbZEJVbaTiKOupirqdRPXOsk+upM8Ou7f49IjyTfXPcQ+zt8Xub+JYh/wjxyYZhgySIqM2M8wq6wvrIbyqOst/bgwOjRhrl2f0UgYV4w7ozt4Dh8Ni3mNPnVvfYaceGZe7wVlVVUAKeLpLE+vK595r42du9HFAIQdWBKA7AagJXZ2A5cubfuimenbZw9/weZKt9vH2/JF7K2/NI9gGIxcWryycgMuqxEEeQ75ro2xvJPHHtEoy5t3hWLKg41pEW1efNzUjJukvCt0SaSOS2TRFKuknTpCMGVgVYEAZGPAVw256G2mhaWRmnYPLK2nUzArjkBpAAQAADkKKVO9+tv2DjUtbrZ9zEtd63kltY8CNzLLFdRkZKukLOMH80kBgfEGuy0vbqeCcpOsbxXU6AmMODFGzBUxqHPpz9VSF1uzE95Fd81ljDA6cYcFWUBvZqOD667tnbGWFJVDE8WWWU5xyMpJIGPAZrlyhbsrq7OlGd+0+rIhdjTX81hxxcI0skSSRKYgqq3Uox1HUGHLPLHWu/YW8Et5MGjUxwRpiUOveNyesIz0EfifEkCpjY+zRb28cKksI0CAtjJAGMnFfGyNki3EgDFuJNJMc45NI2oqMeAryU4vNp3HqhJZde8xttbSeO4tEUjTLMyPkZyoidxjy5qKr0e/M0ctzHJHrPHkis9AxrkVgnAbyPeVsnw1eVWraGyVllgkLEGFy6gYwSUZMH3N4V87O2IkJc/KLzvcAsB3XcYOny5ZHngmvYyglqr/7EozctHb/AEVX/ee5NjZyNPHE807xSyMqlFVTMM4JAH82B1rM2fvc6293JI6Ti3YLHLCNKzMygqgGSNWtgpwccxUhDuhGsVvEWLLBM8o1BTqL8QlWGMY/CH4Csvam70U4iRx+CjfWYwBpcgEKrD80E5x4kCu3Om3a2l/f7HChUWt9be33IvZe8siWtwbrS09oGMoj5Bl0cSNl8gVOPaprv2VFfsY5ZLiHS+GkiERAVSM4STVksOQ5jHWu2Hc+2SRmjjWNHhMMsSKAkik5DMB+UMkZ8mr52duw8TIPTZ2hjPciOgcgMBXcLqdQPAnwFcuUNbenpwOlGel/X14keXv/AE70f0xNPBM+fRx04oTh/L8j1+qrdWB/slfSvSdR1cHg6eWNOsSavPORis+o5yUrWJIRcb3FKUqMkFKUoBSlKAUpSgFKUoBSlKAUpSgFKUoBSlKAUpSgFKUoBSlKAUpSgFKUoBSlKAUpSgFKUoBSlKAUpSgFKUoBSlKAUpSgFKUoBSlKAUpSgFKUoBSlKAUpSgFKUoBSlKAUpSgFKUoBSlKAUpSgFKUoBSlKAUpSgFKUoBSlKAUpSgFKUo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 descr="C:\Users\IBM\Desktop\IIHMR-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2209800" cy="990600"/>
          </a:xfrm>
          <a:prstGeom prst="rect">
            <a:avLst/>
          </a:prstGeom>
          <a:noFill/>
        </p:spPr>
      </p:pic>
      <p:sp>
        <p:nvSpPr>
          <p:cNvPr id="6" name="Frame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7" name="Picture 6" descr="C:\Documents and Settings\iihmr lab\My Documents\Downloads\Welcome to Sterling Hospitals_files\logo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81000"/>
            <a:ext cx="225869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41120" y="15240"/>
            <a:ext cx="7920880" cy="62068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DICHARGE INTIMATION BY THE DOCTOR   (T1)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475656" y="620688"/>
            <a:ext cx="0" cy="576064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683568" y="1268760"/>
            <a:ext cx="1728192" cy="10801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DRUG </a:t>
            </a:r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RETURN</a:t>
            </a:r>
          </a:p>
        </p:txBody>
      </p:sp>
      <p:sp>
        <p:nvSpPr>
          <p:cNvPr id="7" name="Down Arrow 6"/>
          <p:cNvSpPr/>
          <p:nvPr/>
        </p:nvSpPr>
        <p:spPr>
          <a:xfrm>
            <a:off x="1331640" y="2420888"/>
            <a:ext cx="216024" cy="432048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39552" y="2852936"/>
            <a:ext cx="1872208" cy="1080120"/>
          </a:xfrm>
          <a:prstGeom prst="ellipse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PHARMACY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572000" y="620688"/>
            <a:ext cx="0" cy="64807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059832" y="1340768"/>
            <a:ext cx="3024336" cy="1728192"/>
          </a:xfrm>
          <a:prstGeom prst="ellipse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COMPLETION OF INVESTIGATION TRACK SHEET AND ACTIVITY SHEET </a:t>
            </a:r>
          </a:p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(T3)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4427984" y="3212976"/>
            <a:ext cx="288032" cy="432048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563888" y="3645024"/>
            <a:ext cx="1944216" cy="720080"/>
          </a:xfrm>
          <a:prstGeom prst="ellipse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IP BILLING</a:t>
            </a:r>
          </a:p>
          <a:p>
            <a:pPr algn="ctr"/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452320" y="620688"/>
            <a:ext cx="0" cy="936104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Oval 13">
            <a:hlinkClick r:id="rId2" action="ppaction://hlinksldjump"/>
          </p:cNvPr>
          <p:cNvSpPr/>
          <p:nvPr/>
        </p:nvSpPr>
        <p:spPr>
          <a:xfrm>
            <a:off x="6300192" y="1556792"/>
            <a:ext cx="2088232" cy="1224136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DISCHARGE SUMMARY</a:t>
            </a:r>
            <a:endParaRPr lang="en-IN" sz="1200" b="1" dirty="0" smtClean="0">
              <a:solidFill>
                <a:prstClr val="black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300192" y="2601658"/>
            <a:ext cx="305815" cy="683326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082609" y="2601658"/>
            <a:ext cx="485327" cy="683326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724128" y="3284984"/>
            <a:ext cx="1152128" cy="64807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TPA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991872" y="3284984"/>
            <a:ext cx="1152128" cy="5760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CASH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08104" y="4293096"/>
            <a:ext cx="1728192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DISCHARGE SUMMARY SENT WITH ACTIVITY SHEET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6300192" y="3933056"/>
            <a:ext cx="0" cy="36004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hape 20"/>
          <p:cNvCxnSpPr/>
          <p:nvPr/>
        </p:nvCxnSpPr>
        <p:spPr>
          <a:xfrm rot="10800000">
            <a:off x="4535996" y="4365104"/>
            <a:ext cx="1008112" cy="288032"/>
          </a:xfrm>
          <a:prstGeom prst="bentConnector2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7415808" y="4149080"/>
            <a:ext cx="1728192" cy="13681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DISCHARGE SUMMARY NEED TO BE MADE READY BEFORE BILL SETTLEMENT DONE ON THE HIS 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8460432" y="3861048"/>
            <a:ext cx="0" cy="36004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0" y="4509120"/>
            <a:ext cx="3995936" cy="100811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INTIMATION ACKNOWLEDGEMENT IS PUT</a:t>
            </a:r>
          </a:p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ON CPRS BY THE NURSE (T2)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27" name="Elbow Connector 26"/>
          <p:cNvCxnSpPr/>
          <p:nvPr/>
        </p:nvCxnSpPr>
        <p:spPr>
          <a:xfrm rot="16200000" flipH="1">
            <a:off x="4103948" y="4617132"/>
            <a:ext cx="1440160" cy="936104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4788024" y="5805264"/>
            <a:ext cx="1512168" cy="792088"/>
          </a:xfrm>
          <a:prstGeom prst="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BILL PREPARATION (T5)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3707904" y="6165304"/>
            <a:ext cx="936104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2339752" y="5805264"/>
            <a:ext cx="1368152" cy="720080"/>
          </a:xfrm>
          <a:prstGeom prst="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BILL SETTLEMENT</a:t>
            </a:r>
          </a:p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(T6)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179512" y="5877272"/>
            <a:ext cx="1332656" cy="64807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BED CLEARENCE</a:t>
            </a:r>
          </a:p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(T7)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1619672" y="6165304"/>
            <a:ext cx="576064" cy="0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19" idx="2"/>
            <a:endCxn id="22" idx="2"/>
          </p:cNvCxnSpPr>
          <p:nvPr/>
        </p:nvCxnSpPr>
        <p:spPr>
          <a:xfrm rot="16200000" flipH="1">
            <a:off x="7290048" y="4527376"/>
            <a:ext cx="72008" cy="1907704"/>
          </a:xfrm>
          <a:prstGeom prst="bentConnector3">
            <a:avLst>
              <a:gd name="adj1" fmla="val 417465"/>
            </a:avLst>
          </a:prstGeom>
          <a:ln w="19050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hape 40"/>
          <p:cNvCxnSpPr>
            <a:endCxn id="32" idx="2"/>
          </p:cNvCxnSpPr>
          <p:nvPr/>
        </p:nvCxnSpPr>
        <p:spPr>
          <a:xfrm rot="10800000" flipV="1">
            <a:off x="845840" y="5805264"/>
            <a:ext cx="6534472" cy="720080"/>
          </a:xfrm>
          <a:prstGeom prst="bentConnector4">
            <a:avLst>
              <a:gd name="adj1" fmla="val -111"/>
              <a:gd name="adj2" fmla="val 131746"/>
            </a:avLst>
          </a:prstGeom>
          <a:ln w="19050">
            <a:solidFill>
              <a:schemeClr val="accent2">
                <a:lumMod val="75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7487816" y="5805264"/>
            <a:ext cx="1656184" cy="86409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D/C SUMMARY</a:t>
            </a:r>
          </a:p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GIVEN TO PATIENT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cxnSp>
        <p:nvCxnSpPr>
          <p:cNvPr id="45" name="Straight Arrow Connector 44"/>
          <p:cNvCxnSpPr>
            <a:stCxn id="4" idx="1"/>
          </p:cNvCxnSpPr>
          <p:nvPr/>
        </p:nvCxnSpPr>
        <p:spPr>
          <a:xfrm rot="10800000" flipV="1">
            <a:off x="251520" y="325584"/>
            <a:ext cx="689600" cy="4183536"/>
          </a:xfrm>
          <a:prstGeom prst="bentConnector2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411760" y="3501008"/>
            <a:ext cx="1152128" cy="43204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1403648" y="4005064"/>
            <a:ext cx="0" cy="504056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1403648" y="4293096"/>
            <a:ext cx="2232248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051720" y="836712"/>
            <a:ext cx="7216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NURSE</a:t>
            </a:r>
            <a:endParaRPr lang="en-IN" sz="1200" b="1" dirty="0" smtClean="0">
              <a:solidFill>
                <a:prstClr val="black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716016" y="764704"/>
            <a:ext cx="7216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NURSE</a:t>
            </a:r>
            <a:endParaRPr lang="en-IN" sz="1200" b="1" dirty="0" smtClean="0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740352" y="692696"/>
            <a:ext cx="1187624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DUTY MEDICAL OFFICER</a:t>
            </a:r>
            <a:endParaRPr lang="en-IN" sz="1200" b="1" dirty="0" smtClean="0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403648" y="3954542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94B6D2">
                    <a:lumMod val="75000"/>
                  </a:srgbClr>
                </a:solidFill>
              </a:rPr>
              <a:t>Appears on HIS</a:t>
            </a:r>
            <a:endParaRPr lang="en-IN" sz="1200" dirty="0">
              <a:solidFill>
                <a:srgbClr val="94B6D2">
                  <a:lumMod val="75000"/>
                </a:srgbClr>
              </a:solidFill>
            </a:endParaRPr>
          </a:p>
        </p:txBody>
      </p:sp>
      <p:sp>
        <p:nvSpPr>
          <p:cNvPr id="40" name="Down Arrow Callout 39"/>
          <p:cNvSpPr/>
          <p:nvPr/>
        </p:nvSpPr>
        <p:spPr>
          <a:xfrm rot="1318202">
            <a:off x="2453003" y="2825491"/>
            <a:ext cx="1169701" cy="832471"/>
          </a:xfrm>
          <a:prstGeom prst="downArrowCallout">
            <a:avLst>
              <a:gd name="adj1" fmla="val 6068"/>
              <a:gd name="adj2" fmla="val 7676"/>
              <a:gd name="adj3" fmla="val 19810"/>
              <a:gd name="adj4" fmla="val 55644"/>
            </a:avLst>
          </a:prstGeom>
          <a:solidFill>
            <a:srgbClr val="00B050"/>
          </a:solidFill>
          <a:ln>
            <a:solidFill>
              <a:srgbClr val="74E28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EBDDC3">
                    <a:lumMod val="10000"/>
                  </a:srgbClr>
                </a:solidFill>
              </a:rPr>
              <a:t>C</a:t>
            </a:r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learance(T4)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4" grpId="0" animBg="1"/>
      <p:bldP spid="17" grpId="0" animBg="1"/>
      <p:bldP spid="18" grpId="0" animBg="1"/>
      <p:bldP spid="19" grpId="0" animBg="1"/>
      <p:bldP spid="22" grpId="0" animBg="1"/>
      <p:bldP spid="26" grpId="0" animBg="1"/>
      <p:bldP spid="28" grpId="0" animBg="1"/>
      <p:bldP spid="30" grpId="0" animBg="1"/>
      <p:bldP spid="32" grpId="0" animBg="1"/>
      <p:bldP spid="43" grpId="0" animBg="1"/>
      <p:bldP spid="49" grpId="0"/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hlinkClick r:id="rId2" action="ppaction://hlinksldjump"/>
          </p:cNvPr>
          <p:cNvSpPr/>
          <p:nvPr/>
        </p:nvSpPr>
        <p:spPr>
          <a:xfrm>
            <a:off x="941120" y="15240"/>
            <a:ext cx="7920880" cy="62068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DICHARGE INTIMATION BY THE DOCTOR  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( T1)</a:t>
            </a:r>
            <a:endParaRPr lang="en-IN" sz="1200" b="1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Oval 2">
            <a:hlinkClick r:id="rId3" action="ppaction://hlinksldjump"/>
          </p:cNvPr>
          <p:cNvSpPr/>
          <p:nvPr/>
        </p:nvSpPr>
        <p:spPr>
          <a:xfrm>
            <a:off x="683568" y="1340768"/>
            <a:ext cx="1728192" cy="10801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DRUG RETURN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47664" y="620688"/>
            <a:ext cx="0" cy="64807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12" idx="0"/>
          </p:cNvCxnSpPr>
          <p:nvPr/>
        </p:nvCxnSpPr>
        <p:spPr>
          <a:xfrm>
            <a:off x="4572000" y="620688"/>
            <a:ext cx="0" cy="72008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Oval 11">
            <a:hlinkClick r:id="rId4" action="ppaction://hlinksldjump"/>
          </p:cNvPr>
          <p:cNvSpPr/>
          <p:nvPr/>
        </p:nvSpPr>
        <p:spPr>
          <a:xfrm>
            <a:off x="3059832" y="1340768"/>
            <a:ext cx="3024336" cy="1728192"/>
          </a:xfrm>
          <a:prstGeom prst="ellipse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COMPLETION OF INVESTIGATION TRACK SHEET AND ACTIVITY SHEET </a:t>
            </a:r>
          </a:p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(T3)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13" name="Oval 12">
            <a:hlinkClick r:id="rId5" action="ppaction://hlinksldjump"/>
          </p:cNvPr>
          <p:cNvSpPr/>
          <p:nvPr/>
        </p:nvSpPr>
        <p:spPr>
          <a:xfrm>
            <a:off x="6300192" y="1556792"/>
            <a:ext cx="2088232" cy="1224136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DISCHARGE SUMMARY</a:t>
            </a:r>
            <a:endParaRPr lang="en-IN" sz="1200" b="1" dirty="0" smtClean="0">
              <a:solidFill>
                <a:prstClr val="black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452320" y="620688"/>
            <a:ext cx="0" cy="936104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991872" y="3284984"/>
            <a:ext cx="1152128" cy="5760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CASH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5724128" y="3284984"/>
            <a:ext cx="1152128" cy="64807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TPA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611560" y="2852936"/>
            <a:ext cx="1800200" cy="1152128"/>
          </a:xfrm>
          <a:prstGeom prst="ellipse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PHARMACY</a:t>
            </a:r>
          </a:p>
        </p:txBody>
      </p:sp>
      <p:sp>
        <p:nvSpPr>
          <p:cNvPr id="26" name="Down Arrow 25"/>
          <p:cNvSpPr/>
          <p:nvPr/>
        </p:nvSpPr>
        <p:spPr>
          <a:xfrm>
            <a:off x="1331640" y="2420888"/>
            <a:ext cx="216024" cy="432048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cxnSp>
        <p:nvCxnSpPr>
          <p:cNvPr id="28" name="Straight Arrow Connector 27"/>
          <p:cNvCxnSpPr>
            <a:stCxn id="13" idx="3"/>
            <a:endCxn id="24" idx="0"/>
          </p:cNvCxnSpPr>
          <p:nvPr/>
        </p:nvCxnSpPr>
        <p:spPr>
          <a:xfrm flipH="1">
            <a:off x="6300192" y="2601658"/>
            <a:ext cx="305815" cy="683326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3" idx="5"/>
            <a:endCxn id="23" idx="0"/>
          </p:cNvCxnSpPr>
          <p:nvPr/>
        </p:nvCxnSpPr>
        <p:spPr>
          <a:xfrm>
            <a:off x="8082609" y="2601658"/>
            <a:ext cx="485327" cy="683326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3563888" y="3645024"/>
            <a:ext cx="1944216" cy="720080"/>
          </a:xfrm>
          <a:prstGeom prst="ellipse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IP BILLING</a:t>
            </a:r>
          </a:p>
          <a:p>
            <a:pPr algn="ctr"/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37" name="Down Arrow 36"/>
          <p:cNvSpPr/>
          <p:nvPr/>
        </p:nvSpPr>
        <p:spPr>
          <a:xfrm>
            <a:off x="4427984" y="3212976"/>
            <a:ext cx="288032" cy="432048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508104" y="4293096"/>
            <a:ext cx="1728192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DISCHARGE SUMMARY SENT WITH ACTIVITY SHEET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6300192" y="3933056"/>
            <a:ext cx="0" cy="36004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hape 52"/>
          <p:cNvCxnSpPr>
            <a:endCxn id="36" idx="4"/>
          </p:cNvCxnSpPr>
          <p:nvPr/>
        </p:nvCxnSpPr>
        <p:spPr>
          <a:xfrm rot="10800000">
            <a:off x="4535996" y="4365104"/>
            <a:ext cx="1008112" cy="288032"/>
          </a:xfrm>
          <a:prstGeom prst="bentConnector2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ounded Rectangle 57"/>
          <p:cNvSpPr/>
          <p:nvPr/>
        </p:nvSpPr>
        <p:spPr>
          <a:xfrm>
            <a:off x="0" y="4509120"/>
            <a:ext cx="3995936" cy="100811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AFTER DRUG RETURN AND SENDING ACTIVITY SHEET</a:t>
            </a:r>
          </a:p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INTIMATION ACKNOWLEDGEMENT IS PUT</a:t>
            </a:r>
          </a:p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ON CPRS BY THE NURSE   (T2)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415808" y="4149080"/>
            <a:ext cx="1728192" cy="13681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DISCHARGE SUMMARY NEED TO BE MADE BEFORE BILL CLEARENCE DONE ON THE HIS 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8460432" y="3861048"/>
            <a:ext cx="0" cy="288032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411760" y="3501008"/>
            <a:ext cx="1152128" cy="43204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Rounded Rectangle 86">
            <a:hlinkClick r:id="rId6" action="ppaction://hlinksldjump"/>
          </p:cNvPr>
          <p:cNvSpPr/>
          <p:nvPr/>
        </p:nvSpPr>
        <p:spPr>
          <a:xfrm>
            <a:off x="4788024" y="5805264"/>
            <a:ext cx="1512168" cy="792088"/>
          </a:xfrm>
          <a:prstGeom prst="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BILL PREPARATION (T5)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88" name="Rounded Rectangle 87">
            <a:hlinkClick r:id="rId7" action="ppaction://hlinksldjump"/>
          </p:cNvPr>
          <p:cNvSpPr/>
          <p:nvPr/>
        </p:nvSpPr>
        <p:spPr>
          <a:xfrm>
            <a:off x="2339752" y="5805264"/>
            <a:ext cx="1368152" cy="720080"/>
          </a:xfrm>
          <a:prstGeom prst="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BILL SETTLEMENT</a:t>
            </a:r>
          </a:p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(T6)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89" name="Rounded Rectangle 88">
            <a:hlinkClick r:id="rId8" action="ppaction://hlinksldjump"/>
          </p:cNvPr>
          <p:cNvSpPr/>
          <p:nvPr/>
        </p:nvSpPr>
        <p:spPr>
          <a:xfrm>
            <a:off x="179512" y="5877272"/>
            <a:ext cx="1332656" cy="64807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BED CLEARENCE</a:t>
            </a:r>
          </a:p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(T7)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3707904" y="6165304"/>
            <a:ext cx="936104" cy="0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 flipH="1">
            <a:off x="1619672" y="6165304"/>
            <a:ext cx="576064" cy="0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Elbow Connector 176"/>
          <p:cNvCxnSpPr/>
          <p:nvPr/>
        </p:nvCxnSpPr>
        <p:spPr>
          <a:xfrm rot="16200000" flipH="1">
            <a:off x="4103948" y="4617132"/>
            <a:ext cx="1440160" cy="936104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2" name="Straight Arrow Connector 44"/>
          <p:cNvCxnSpPr/>
          <p:nvPr/>
        </p:nvCxnSpPr>
        <p:spPr>
          <a:xfrm rot="10800000" flipV="1">
            <a:off x="251520" y="325584"/>
            <a:ext cx="689600" cy="4183536"/>
          </a:xfrm>
          <a:prstGeom prst="bentConnector2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/>
          <p:nvPr/>
        </p:nvCxnSpPr>
        <p:spPr>
          <a:xfrm flipV="1">
            <a:off x="1403648" y="4293096"/>
            <a:ext cx="2304256" cy="33446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/>
          <p:nvPr/>
        </p:nvCxnSpPr>
        <p:spPr>
          <a:xfrm flipV="1">
            <a:off x="1403648" y="4005064"/>
            <a:ext cx="0" cy="504056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Elbow Connector 195"/>
          <p:cNvCxnSpPr/>
          <p:nvPr/>
        </p:nvCxnSpPr>
        <p:spPr>
          <a:xfrm rot="16200000" flipH="1">
            <a:off x="7290048" y="4527376"/>
            <a:ext cx="72008" cy="1907704"/>
          </a:xfrm>
          <a:prstGeom prst="bentConnector3">
            <a:avLst>
              <a:gd name="adj1" fmla="val 417465"/>
            </a:avLst>
          </a:prstGeom>
          <a:ln w="19050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hape 196"/>
          <p:cNvCxnSpPr/>
          <p:nvPr/>
        </p:nvCxnSpPr>
        <p:spPr>
          <a:xfrm rot="10800000" flipV="1">
            <a:off x="845840" y="5805263"/>
            <a:ext cx="6534472" cy="720080"/>
          </a:xfrm>
          <a:prstGeom prst="bentConnector4">
            <a:avLst>
              <a:gd name="adj1" fmla="val -111"/>
              <a:gd name="adj2" fmla="val 131746"/>
            </a:avLst>
          </a:prstGeom>
          <a:ln w="19050">
            <a:solidFill>
              <a:schemeClr val="accent2">
                <a:lumMod val="75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Oval 197"/>
          <p:cNvSpPr/>
          <p:nvPr/>
        </p:nvSpPr>
        <p:spPr>
          <a:xfrm>
            <a:off x="7487816" y="5805264"/>
            <a:ext cx="1656184" cy="86409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D/C SUMMARY</a:t>
            </a:r>
          </a:p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GIVEN TO PATIENT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4716016" y="764704"/>
            <a:ext cx="7216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94B6D2">
                    <a:lumMod val="75000"/>
                  </a:srgbClr>
                </a:solidFill>
              </a:rPr>
              <a:t>NURSE</a:t>
            </a:r>
            <a:endParaRPr lang="en-IN" sz="1200" b="1" dirty="0" smtClean="0">
              <a:solidFill>
                <a:srgbClr val="94B6D2">
                  <a:lumMod val="75000"/>
                </a:srgbClr>
              </a:solidFill>
            </a:endParaRPr>
          </a:p>
        </p:txBody>
      </p:sp>
      <p:sp>
        <p:nvSpPr>
          <p:cNvPr id="200" name="Rectangle 199"/>
          <p:cNvSpPr/>
          <p:nvPr/>
        </p:nvSpPr>
        <p:spPr>
          <a:xfrm>
            <a:off x="1475656" y="764704"/>
            <a:ext cx="7216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94B6D2">
                    <a:lumMod val="75000"/>
                  </a:srgbClr>
                </a:solidFill>
              </a:rPr>
              <a:t>NURSE</a:t>
            </a:r>
            <a:endParaRPr lang="en-IN" sz="1200" b="1" dirty="0" smtClean="0">
              <a:solidFill>
                <a:srgbClr val="94B6D2">
                  <a:lumMod val="75000"/>
                </a:srgbClr>
              </a:solidFill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7529455" y="836712"/>
            <a:ext cx="161454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DD8047">
                    <a:lumMod val="75000"/>
                  </a:srgbClr>
                </a:solidFill>
              </a:rPr>
              <a:t>DUTY OFFICER</a:t>
            </a:r>
            <a:endParaRPr lang="en-IN" sz="1200" b="1" dirty="0" smtClean="0">
              <a:solidFill>
                <a:srgbClr val="DD8047">
                  <a:lumMod val="75000"/>
                </a:srgbClr>
              </a:solidFill>
            </a:endParaRPr>
          </a:p>
        </p:txBody>
      </p:sp>
      <p:sp>
        <p:nvSpPr>
          <p:cNvPr id="40" name="Down Arrow Callout 39">
            <a:hlinkClick r:id="rId9" action="ppaction://hlinksldjump"/>
          </p:cNvPr>
          <p:cNvSpPr/>
          <p:nvPr/>
        </p:nvSpPr>
        <p:spPr>
          <a:xfrm rot="1394791">
            <a:off x="2306831" y="2838912"/>
            <a:ext cx="1221317" cy="814165"/>
          </a:xfrm>
          <a:prstGeom prst="downArrowCallout">
            <a:avLst>
              <a:gd name="adj1" fmla="val 9548"/>
              <a:gd name="adj2" fmla="val 8567"/>
              <a:gd name="adj3" fmla="val 29395"/>
              <a:gd name="adj4" fmla="val 56918"/>
            </a:avLst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Clearance</a:t>
            </a:r>
          </a:p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(T4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  <a:endParaRPr lang="en-IN" sz="1200" dirty="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03648" y="400506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94B6D2">
                    <a:lumMod val="75000"/>
                  </a:srgbClr>
                </a:solidFill>
              </a:rPr>
              <a:t>Appears on HIS</a:t>
            </a:r>
            <a:endParaRPr lang="en-IN" sz="1200" dirty="0">
              <a:solidFill>
                <a:srgbClr val="94B6D2">
                  <a:lumMod val="75000"/>
                </a:srgbClr>
              </a:solidFill>
            </a:endParaRPr>
          </a:p>
        </p:txBody>
      </p:sp>
      <p:sp>
        <p:nvSpPr>
          <p:cNvPr id="45" name="Oval 44">
            <a:hlinkClick r:id="" action="ppaction://noaction"/>
          </p:cNvPr>
          <p:cNvSpPr/>
          <p:nvPr/>
        </p:nvSpPr>
        <p:spPr>
          <a:xfrm>
            <a:off x="4364360" y="6324600"/>
            <a:ext cx="360040" cy="360040"/>
          </a:xfrm>
          <a:prstGeom prst="ellipse">
            <a:avLst/>
          </a:prstGeom>
          <a:solidFill>
            <a:srgbClr val="FC59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D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46" name="Oval 45">
            <a:hlinkClick r:id="" action="ppaction://noaction"/>
          </p:cNvPr>
          <p:cNvSpPr/>
          <p:nvPr/>
        </p:nvSpPr>
        <p:spPr>
          <a:xfrm>
            <a:off x="3491880" y="3212976"/>
            <a:ext cx="360040" cy="360040"/>
          </a:xfrm>
          <a:prstGeom prst="ellipse">
            <a:avLst/>
          </a:prstGeom>
          <a:solidFill>
            <a:srgbClr val="FC59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D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47" name="Oval 46">
            <a:hlinkClick r:id="" action="ppaction://noaction"/>
          </p:cNvPr>
          <p:cNvSpPr/>
          <p:nvPr/>
        </p:nvSpPr>
        <p:spPr>
          <a:xfrm>
            <a:off x="5004048" y="2996952"/>
            <a:ext cx="360040" cy="360040"/>
          </a:xfrm>
          <a:prstGeom prst="ellipse">
            <a:avLst/>
          </a:prstGeom>
          <a:solidFill>
            <a:srgbClr val="FC59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D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48" name="Oval 47">
            <a:hlinkClick r:id="" action="ppaction://noaction"/>
          </p:cNvPr>
          <p:cNvSpPr/>
          <p:nvPr/>
        </p:nvSpPr>
        <p:spPr>
          <a:xfrm>
            <a:off x="533400" y="2276872"/>
            <a:ext cx="360040" cy="360040"/>
          </a:xfrm>
          <a:prstGeom prst="ellipse">
            <a:avLst/>
          </a:prstGeom>
          <a:solidFill>
            <a:srgbClr val="FC59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D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49" name="Oval 48">
            <a:hlinkClick r:id="" action="ppaction://noaction"/>
          </p:cNvPr>
          <p:cNvSpPr/>
          <p:nvPr/>
        </p:nvSpPr>
        <p:spPr>
          <a:xfrm>
            <a:off x="8382000" y="2209800"/>
            <a:ext cx="360040" cy="360040"/>
          </a:xfrm>
          <a:prstGeom prst="ellipse">
            <a:avLst/>
          </a:prstGeom>
          <a:solidFill>
            <a:srgbClr val="FC59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D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50" name="Oval 49">
            <a:hlinkClick r:id="" action="ppaction://noaction"/>
          </p:cNvPr>
          <p:cNvSpPr/>
          <p:nvPr/>
        </p:nvSpPr>
        <p:spPr>
          <a:xfrm>
            <a:off x="1981200" y="6324600"/>
            <a:ext cx="360040" cy="360040"/>
          </a:xfrm>
          <a:prstGeom prst="ellipse">
            <a:avLst/>
          </a:prstGeom>
          <a:solidFill>
            <a:srgbClr val="FC59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D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51" name="Oval 50">
            <a:hlinkClick r:id="" action="ppaction://noaction"/>
          </p:cNvPr>
          <p:cNvSpPr/>
          <p:nvPr/>
        </p:nvSpPr>
        <p:spPr>
          <a:xfrm>
            <a:off x="0" y="6497960"/>
            <a:ext cx="360040" cy="360040"/>
          </a:xfrm>
          <a:prstGeom prst="ellipse">
            <a:avLst/>
          </a:prstGeom>
          <a:solidFill>
            <a:srgbClr val="FC59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D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2700209"/>
            <a:ext cx="8964488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3200" b="1" cap="all" dirty="0" smtClean="0">
                <a:ln/>
                <a:solidFill>
                  <a:srgbClr val="94B6D2">
                    <a:lumMod val="50000"/>
                  </a:srgbClr>
                </a:solidFill>
                <a:effectLst>
                  <a:outerShdw blurRad="19685" dist="12700" dir="5400000" algn="tl" rotWithShape="0">
                    <a:srgbClr val="94B6D2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Cambria" pitchFamily="18" charset="0"/>
              </a:rPr>
              <a:t>DRUG RETURN PROCESS AT NURSING STATION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black"/>
              </a:solidFill>
            </a:endParaRPr>
          </a:p>
        </p:txBody>
      </p:sp>
      <p:pic>
        <p:nvPicPr>
          <p:cNvPr id="7" name="Picture 6" descr="C:\Documents and Settings\iihmr lab\My Documents\Downloads\Welcome to Sterling Hospitals_files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225869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67744" y="1196752"/>
            <a:ext cx="3384376" cy="136815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i="1" dirty="0" smtClean="0">
                <a:solidFill>
                  <a:prstClr val="black"/>
                </a:solidFill>
              </a:rPr>
              <a:t>NURSE CHECK WHAT DRUGS HAVE TO ADMINTERED BEFORE DISCHARGE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267744" y="2924944"/>
            <a:ext cx="3600400" cy="108012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i="1" dirty="0" smtClean="0">
                <a:solidFill>
                  <a:prstClr val="black"/>
                </a:solidFill>
              </a:rPr>
              <a:t>DRUGS TO BE RETURNED ARE ENTERED IN HIS MANUALLY BY CHECKING THE BATCH NO.</a:t>
            </a:r>
            <a:endParaRPr lang="en-IN" sz="1200" b="1" i="1" dirty="0">
              <a:solidFill>
                <a:prstClr val="black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195736" y="4437112"/>
            <a:ext cx="3744416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i="1" dirty="0" smtClean="0">
              <a:solidFill>
                <a:prstClr val="black"/>
              </a:solidFill>
            </a:endParaRPr>
          </a:p>
          <a:p>
            <a:pPr algn="ctr"/>
            <a:r>
              <a:rPr lang="en-US" sz="1200" b="1" i="1" dirty="0" smtClean="0">
                <a:solidFill>
                  <a:prstClr val="black"/>
                </a:solidFill>
              </a:rPr>
              <a:t>DRUGS SENT TO THE IP PHARMACY WITH DRUG RETURN BOOK MANUALLY</a:t>
            </a:r>
          </a:p>
          <a:p>
            <a:pPr algn="ctr"/>
            <a:endParaRPr lang="en-IN" sz="1200" i="1" dirty="0">
              <a:solidFill>
                <a:prstClr val="black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35696" y="332656"/>
            <a:ext cx="5184576" cy="576064"/>
          </a:xfrm>
          <a:prstGeom prst="round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sysClr val="windowText" lastClr="000000"/>
                </a:solidFill>
              </a:rPr>
              <a:t>DRUG RETURN PROCESS AT THE  NURSING STATION</a:t>
            </a:r>
            <a:endParaRPr lang="en-IN" sz="1200" b="1" i="1" dirty="0">
              <a:solidFill>
                <a:sysClr val="windowText" lastClr="00000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843808" y="6021288"/>
            <a:ext cx="2520280" cy="648072"/>
          </a:xfrm>
          <a:prstGeom prst="round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prstClr val="black"/>
                </a:solidFill>
              </a:rPr>
              <a:t>IP PHARMACY</a:t>
            </a:r>
            <a:endParaRPr lang="en-IN" sz="1200" b="1" i="1" dirty="0">
              <a:solidFill>
                <a:prstClr val="black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995936" y="5517232"/>
            <a:ext cx="1008112" cy="3600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prstClr val="black"/>
                </a:solidFill>
              </a:rPr>
              <a:t>GDA</a:t>
            </a:r>
            <a:endParaRPr lang="en-IN" sz="1200" b="1" i="1" dirty="0">
              <a:solidFill>
                <a:prstClr val="black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923928" y="908720"/>
            <a:ext cx="0" cy="36004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995936" y="2564904"/>
            <a:ext cx="0" cy="36004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995936" y="4005064"/>
            <a:ext cx="0" cy="432048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3995936" y="5445224"/>
            <a:ext cx="0" cy="576064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8028384" y="620688"/>
            <a:ext cx="0" cy="59046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7020272" y="620688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5436096" y="6525344"/>
            <a:ext cx="25922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3" name="Rounded Rectangle 72">
            <a:hlinkClick r:id="" action="ppaction://noaction"/>
          </p:cNvPr>
          <p:cNvSpPr/>
          <p:nvPr/>
        </p:nvSpPr>
        <p:spPr>
          <a:xfrm>
            <a:off x="7380312" y="2852936"/>
            <a:ext cx="1368152" cy="576064"/>
          </a:xfrm>
          <a:prstGeom prst="round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prstClr val="white">
                    <a:lumMod val="95000"/>
                  </a:prstClr>
                </a:solidFill>
              </a:rPr>
              <a:t>DELAY</a:t>
            </a:r>
            <a:endParaRPr lang="en-IN" sz="1200" b="1" i="1" dirty="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251520" y="4797152"/>
            <a:ext cx="1619672" cy="12961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 i="1" dirty="0" smtClean="0">
              <a:solidFill>
                <a:prstClr val="black"/>
              </a:solidFill>
            </a:endParaRPr>
          </a:p>
          <a:p>
            <a:pPr algn="ctr"/>
            <a:endParaRPr lang="en-US" sz="1200" b="1" i="1" dirty="0" smtClean="0">
              <a:solidFill>
                <a:prstClr val="black"/>
              </a:solidFill>
            </a:endParaRPr>
          </a:p>
          <a:p>
            <a:pPr algn="ctr"/>
            <a:endParaRPr lang="en-US" sz="1200" b="1" i="1" dirty="0" smtClean="0">
              <a:solidFill>
                <a:prstClr val="black"/>
              </a:solidFill>
            </a:endParaRPr>
          </a:p>
          <a:p>
            <a:pPr algn="ctr"/>
            <a:r>
              <a:rPr lang="en-US" sz="1200" b="1" i="1" dirty="0" smtClean="0">
                <a:solidFill>
                  <a:prstClr val="black"/>
                </a:solidFill>
              </a:rPr>
              <a:t>CHECKS AND SIGNS THE RETURN BOOK AND SENDS IT BACK</a:t>
            </a:r>
          </a:p>
          <a:p>
            <a:pPr algn="ctr"/>
            <a:endParaRPr lang="en-US" sz="1200" b="1" i="1" dirty="0" smtClean="0">
              <a:solidFill>
                <a:prstClr val="black"/>
              </a:solidFill>
            </a:endParaRPr>
          </a:p>
          <a:p>
            <a:pPr algn="ctr"/>
            <a:endParaRPr lang="en-IN" sz="1200" b="1" i="1" dirty="0" smtClean="0">
              <a:solidFill>
                <a:prstClr val="black"/>
              </a:solidFill>
            </a:endParaRPr>
          </a:p>
          <a:p>
            <a:pPr algn="ctr"/>
            <a:endParaRPr lang="en-IN" sz="1200" i="1" dirty="0">
              <a:solidFill>
                <a:prstClr val="black"/>
              </a:solidFill>
            </a:endParaRPr>
          </a:p>
        </p:txBody>
      </p:sp>
      <p:cxnSp>
        <p:nvCxnSpPr>
          <p:cNvPr id="83" name="Shape 82"/>
          <p:cNvCxnSpPr>
            <a:stCxn id="76" idx="0"/>
            <a:endCxn id="5" idx="1"/>
          </p:cNvCxnSpPr>
          <p:nvPr/>
        </p:nvCxnSpPr>
        <p:spPr>
          <a:xfrm rot="5400000" flipH="1" flipV="1">
            <a:off x="-639706" y="2321750"/>
            <a:ext cx="4176464" cy="774340"/>
          </a:xfrm>
          <a:prstGeom prst="bentConnector2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539552" y="2564904"/>
            <a:ext cx="1008112" cy="3600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prstClr val="black"/>
                </a:solidFill>
              </a:rPr>
              <a:t>GDA</a:t>
            </a:r>
            <a:endParaRPr lang="en-IN" sz="1200" b="1" i="1" dirty="0">
              <a:solidFill>
                <a:prstClr val="black"/>
              </a:solidFill>
            </a:endParaRPr>
          </a:p>
        </p:txBody>
      </p:sp>
      <p:cxnSp>
        <p:nvCxnSpPr>
          <p:cNvPr id="108" name="Elbow Connector 107"/>
          <p:cNvCxnSpPr>
            <a:stCxn id="3" idx="3"/>
            <a:endCxn id="17" idx="3"/>
          </p:cNvCxnSpPr>
          <p:nvPr/>
        </p:nvCxnSpPr>
        <p:spPr>
          <a:xfrm flipH="1">
            <a:off x="5364088" y="3465004"/>
            <a:ext cx="504056" cy="2880320"/>
          </a:xfrm>
          <a:prstGeom prst="bentConnector3">
            <a:avLst>
              <a:gd name="adj1" fmla="val -90704"/>
            </a:avLst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hape 54"/>
          <p:cNvCxnSpPr/>
          <p:nvPr/>
        </p:nvCxnSpPr>
        <p:spPr>
          <a:xfrm rot="16200000" flipH="1">
            <a:off x="1844570" y="5382090"/>
            <a:ext cx="288032" cy="1710444"/>
          </a:xfrm>
          <a:prstGeom prst="bentConnector2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5400000">
            <a:off x="5476746" y="4802668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prstClr val="black"/>
                </a:solidFill>
              </a:rPr>
              <a:t>Appears on HIS</a:t>
            </a:r>
            <a:endParaRPr lang="en-IN" sz="1200" i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7" grpId="0" animBg="1"/>
      <p:bldP spid="20" grpId="0" animBg="1"/>
      <p:bldP spid="73" grpId="0" animBg="1"/>
      <p:bldP spid="76" grpId="0" animBg="1"/>
      <p:bldP spid="76" grpId="1" animBg="1"/>
      <p:bldP spid="84" grpId="0" animBg="1"/>
      <p:bldP spid="84" grpId="1" animBg="1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2782669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3600" b="1" cap="all" dirty="0" smtClean="0">
                <a:ln w="0"/>
                <a:solidFill>
                  <a:srgbClr val="DD8047">
                    <a:lumMod val="75000"/>
                  </a:srgbClr>
                </a:soli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DISHARGE SUMMARY PREPARATION</a:t>
            </a:r>
            <a:endParaRPr lang="en-IN" sz="3600" b="1" cap="all" dirty="0">
              <a:ln w="0"/>
              <a:solidFill>
                <a:srgbClr val="DD8047">
                  <a:lumMod val="75000"/>
                </a:srgbClr>
              </a:solidFill>
              <a:effectLst>
                <a:reflection blurRad="12700" stA="50000" endPos="50000" dist="5000" dir="5400000" sy="-100000" rotWithShape="0"/>
              </a:effectLst>
              <a:latin typeface="Cambria" pitchFamily="18" charset="0"/>
            </a:endParaRPr>
          </a:p>
        </p:txBody>
      </p:sp>
      <p:pic>
        <p:nvPicPr>
          <p:cNvPr id="8" name="Picture 7" descr="C:\Documents and Settings\iihmr lab\My Documents\Downloads\Welcome to Sterling Hospitals_files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225869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29000" y="548680"/>
            <a:ext cx="1800200" cy="43204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solidFill>
                  <a:prstClr val="white"/>
                </a:solidFill>
              </a:rPr>
              <a:t>CONSULTANT</a:t>
            </a:r>
            <a:endParaRPr lang="en-IN" sz="1200" i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812976" y="1385392"/>
            <a:ext cx="2232248" cy="5040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srgbClr val="EBDDC3">
                    <a:lumMod val="10000"/>
                  </a:srgbClr>
                </a:solidFill>
              </a:rPr>
              <a:t>DUTY MEDICAL OFFICER</a:t>
            </a:r>
            <a:endParaRPr lang="en-IN" sz="1200" b="1" i="1" dirty="0">
              <a:solidFill>
                <a:srgbClr val="EBDDC3">
                  <a:lumMod val="10000"/>
                </a:srgb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893096" y="980728"/>
            <a:ext cx="0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380928" y="4121696"/>
            <a:ext cx="1152128" cy="6480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prstClr val="black"/>
                </a:solidFill>
              </a:rPr>
              <a:t>TPA</a:t>
            </a:r>
            <a:endParaRPr lang="en-IN" sz="1200" b="1" i="1" dirty="0">
              <a:solidFill>
                <a:prstClr val="black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101008" y="3726402"/>
            <a:ext cx="144015" cy="3232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757192" y="3689648"/>
            <a:ext cx="216024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1168" y="4049688"/>
            <a:ext cx="1152128" cy="576064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prstClr val="black"/>
                </a:solidFill>
              </a:rPr>
              <a:t>CASH</a:t>
            </a:r>
            <a:endParaRPr lang="en-IN" sz="1200" b="1" i="1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08920" y="5057800"/>
            <a:ext cx="1584176" cy="12961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srgbClr val="EBDDC3">
                    <a:lumMod val="10000"/>
                  </a:srgbClr>
                </a:solidFill>
              </a:rPr>
              <a:t>SENT WITH ACTIVITY SHEET FOR BILLING</a:t>
            </a:r>
            <a:endParaRPr lang="en-IN" sz="1200" b="1" i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25144" y="4724400"/>
            <a:ext cx="2304256" cy="18455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 i="1" dirty="0" smtClean="0">
              <a:solidFill>
                <a:srgbClr val="EBDDC3">
                  <a:lumMod val="10000"/>
                </a:srgbClr>
              </a:solidFill>
            </a:endParaRPr>
          </a:p>
          <a:p>
            <a:pPr algn="ctr"/>
            <a:r>
              <a:rPr lang="en-US" sz="1200" b="1" i="1" dirty="0" smtClean="0">
                <a:solidFill>
                  <a:srgbClr val="EBDDC3">
                    <a:lumMod val="10000"/>
                  </a:srgbClr>
                </a:solidFill>
              </a:rPr>
              <a:t>NOT REQUIRED TO BE SENT WITH ACTIVITY SHEET BUT IT MUST TO BE MADE BEFORE CLOSING OF PATIENT  FILE IN HIS .</a:t>
            </a:r>
            <a:endParaRPr lang="en-IN" sz="1200" b="1" i="1" dirty="0">
              <a:solidFill>
                <a:srgbClr val="EBDDC3">
                  <a:lumMod val="10000"/>
                </a:srgbClr>
              </a:solidFill>
            </a:endParaRPr>
          </a:p>
        </p:txBody>
      </p:sp>
      <p:cxnSp>
        <p:nvCxnSpPr>
          <p:cNvPr id="18" name="Straight Arrow Connector 17"/>
          <p:cNvCxnSpPr>
            <a:stCxn id="11" idx="4"/>
          </p:cNvCxnSpPr>
          <p:nvPr/>
        </p:nvCxnSpPr>
        <p:spPr>
          <a:xfrm>
            <a:off x="2956992" y="47697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189240" y="462575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893096" y="953344"/>
            <a:ext cx="13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prstClr val="black"/>
                </a:solidFill>
              </a:rPr>
              <a:t>INFORMS</a:t>
            </a:r>
            <a:endParaRPr lang="en-IN" sz="1200" i="1" dirty="0">
              <a:solidFill>
                <a:prstClr val="black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740968" y="2177480"/>
            <a:ext cx="2664296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srgbClr val="EBDDC3">
                    <a:lumMod val="10000"/>
                  </a:srgbClr>
                </a:solidFill>
              </a:rPr>
              <a:t>MAKES DISCHARGE SUMMARY ON CPRS </a:t>
            </a:r>
            <a:endParaRPr lang="en-IN" sz="1200" b="1" i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136504" y="3041576"/>
            <a:ext cx="1800200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srgbClr val="EBDDC3">
                    <a:lumMod val="10000"/>
                  </a:srgbClr>
                </a:solidFill>
              </a:rPr>
              <a:t>APPEARS ON HIS</a:t>
            </a:r>
            <a:endParaRPr lang="en-IN" sz="1200" b="1" i="1" dirty="0">
              <a:solidFill>
                <a:srgbClr val="EBDDC3">
                  <a:lumMod val="10000"/>
                </a:srgbClr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965104" y="268153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893096" y="188944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Frame 20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325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 i="1">
              <a:solidFill>
                <a:prstClr val="black"/>
              </a:solidFill>
            </a:endParaRPr>
          </a:p>
        </p:txBody>
      </p:sp>
      <p:pic>
        <p:nvPicPr>
          <p:cNvPr id="23" name="Picture 22" descr="C:\Documents and Settings\iihmr lab\My Documents\Downloads\Welcome to Sterling Hospitals_files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57200"/>
            <a:ext cx="225869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6" grpId="0" animBg="1"/>
      <p:bldP spid="29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2732727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solidFill>
                  <a:srgbClr val="94B6D2">
                    <a:lumMod val="75000"/>
                  </a:srgb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COMPLETION OF ACTIVITY SHEET</a:t>
            </a:r>
          </a:p>
          <a:p>
            <a:r>
              <a:rPr lang="en-US" sz="3600" b="1" spc="50" dirty="0" smtClean="0">
                <a:ln w="11430"/>
                <a:solidFill>
                  <a:srgbClr val="94B6D2">
                    <a:lumMod val="75000"/>
                  </a:srgb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AND INVESTIGATION TRACK SHEET 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3928" y="1846565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solidFill>
                  <a:srgbClr val="94B6D2">
                    <a:lumMod val="75000"/>
                  </a:srgb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(T3)</a:t>
            </a:r>
            <a:endParaRPr lang="en-IN" b="1" spc="50" dirty="0">
              <a:ln w="11430"/>
              <a:solidFill>
                <a:srgbClr val="94B6D2">
                  <a:lumMod val="75000"/>
                </a:srgb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Picture 8" descr="C:\Documents and Settings\iihmr lab\My Documents\Downloads\Welcome to Sterling Hospitals_files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225869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627784" y="0"/>
            <a:ext cx="3456384" cy="8640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NURSE CHECKS THE STATUS OF INVESTIGATION RELATED TO THE PATIENT ON HIS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39552" y="1700808"/>
            <a:ext cx="2016224" cy="115212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CROSS CHECK TO SEE ALL THE REPORTS ARE PRESENT IN THE PATIENT FILE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707904" y="4581128"/>
            <a:ext cx="4320480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 PENDING REPORTS ARE MENTIONED  IN THE TRACKSHEET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15616" y="5301208"/>
            <a:ext cx="7056784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prstClr val="black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en-US" sz="1200" b="1" dirty="0" smtClean="0">
                <a:solidFill>
                  <a:prstClr val="black"/>
                </a:solidFill>
              </a:rPr>
              <a:t>SIGNS THE TRACK SHEET AND PHOTOCOPIES IT</a:t>
            </a:r>
          </a:p>
          <a:p>
            <a:pPr algn="ctr">
              <a:buFont typeface="Arial" pitchFamily="34" charset="0"/>
              <a:buChar char="•"/>
            </a:pPr>
            <a:r>
              <a:rPr lang="en-US" sz="1200" b="1" dirty="0" smtClean="0">
                <a:solidFill>
                  <a:prstClr val="black"/>
                </a:solidFill>
              </a:rPr>
              <a:t>TAKES OUT THE PRINTOUT OF THE ACTIVITY SHEET FROM HIS</a:t>
            </a:r>
            <a:endParaRPr lang="en-IN" sz="1200" b="1" dirty="0" smtClean="0">
              <a:solidFill>
                <a:prstClr val="black"/>
              </a:solidFill>
            </a:endParaRPr>
          </a:p>
          <a:p>
            <a:pPr algn="ctr"/>
            <a:endParaRPr lang="en-US" sz="1200" dirty="0" smtClean="0">
              <a:solidFill>
                <a:prstClr val="black"/>
              </a:solidFill>
            </a:endParaRPr>
          </a:p>
          <a:p>
            <a:pPr algn="ctr"/>
            <a:endParaRPr lang="en-IN" sz="1200" dirty="0">
              <a:solidFill>
                <a:prstClr val="black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99592" y="908720"/>
            <a:ext cx="1440160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775F55">
                    <a:lumMod val="50000"/>
                  </a:srgbClr>
                </a:solidFill>
              </a:rPr>
              <a:t>REPORTS</a:t>
            </a:r>
          </a:p>
          <a:p>
            <a:pPr algn="ctr"/>
            <a:r>
              <a:rPr lang="en-US" sz="1200" b="1" dirty="0" smtClean="0">
                <a:solidFill>
                  <a:srgbClr val="775F55">
                    <a:lumMod val="50000"/>
                  </a:srgbClr>
                </a:solidFill>
              </a:rPr>
              <a:t>EXCECUTED</a:t>
            </a:r>
            <a:endParaRPr lang="en-IN" sz="1200" b="1" dirty="0">
              <a:solidFill>
                <a:srgbClr val="775F55">
                  <a:lumMod val="50000"/>
                </a:srgb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76256" y="764704"/>
            <a:ext cx="1440160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775F55">
                    <a:lumMod val="50000"/>
                  </a:srgbClr>
                </a:solidFill>
              </a:rPr>
              <a:t>REPORTS PENDING</a:t>
            </a:r>
            <a:endParaRPr lang="en-IN" sz="1200" b="1" dirty="0">
              <a:solidFill>
                <a:srgbClr val="775F55">
                  <a:lumMod val="50000"/>
                </a:srgbClr>
              </a:solidFill>
            </a:endParaRPr>
          </a:p>
        </p:txBody>
      </p:sp>
      <p:cxnSp>
        <p:nvCxnSpPr>
          <p:cNvPr id="11" name="Straight Arrow Connector 10"/>
          <p:cNvCxnSpPr>
            <a:stCxn id="2" idx="1"/>
            <a:endCxn id="7" idx="0"/>
          </p:cNvCxnSpPr>
          <p:nvPr/>
        </p:nvCxnSpPr>
        <p:spPr>
          <a:xfrm flipH="1">
            <a:off x="1619672" y="432048"/>
            <a:ext cx="1008112" cy="4766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" idx="3"/>
            <a:endCxn id="8" idx="0"/>
          </p:cNvCxnSpPr>
          <p:nvPr/>
        </p:nvCxnSpPr>
        <p:spPr>
          <a:xfrm>
            <a:off x="6084168" y="432048"/>
            <a:ext cx="1512168" cy="3326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2915816" y="1772816"/>
            <a:ext cx="1512168" cy="115212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 CHECKS IN THE CPRS AND TAKES OUT A COPY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971600" y="3276600"/>
            <a:ext cx="1800200" cy="152055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b="1" dirty="0" smtClean="0">
                <a:solidFill>
                  <a:prstClr val="black"/>
                </a:solidFill>
              </a:rPr>
              <a:t>CHECKS ALL THE REPORTS ARE MENTIONED IN THE INVESTIGATION TRACKSHEET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812360" y="1628800"/>
            <a:ext cx="108012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775F55">
                    <a:lumMod val="50000"/>
                  </a:srgbClr>
                </a:solidFill>
              </a:rPr>
              <a:t>DUE TO NURSE</a:t>
            </a:r>
            <a:endParaRPr lang="en-IN" sz="1200" b="1" dirty="0">
              <a:solidFill>
                <a:srgbClr val="775F55">
                  <a:lumMod val="50000"/>
                </a:srgbClr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084168" y="1628800"/>
            <a:ext cx="115212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775F55">
                    <a:lumMod val="50000"/>
                  </a:srgbClr>
                </a:solidFill>
              </a:rPr>
              <a:t>DUE TO  LAB</a:t>
            </a:r>
            <a:endParaRPr lang="en-IN" sz="1200" b="1" dirty="0">
              <a:solidFill>
                <a:srgbClr val="775F55">
                  <a:lumMod val="50000"/>
                </a:srgbClr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7596336" y="2492896"/>
            <a:ext cx="1547664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775F55">
                    <a:lumMod val="50000"/>
                  </a:srgbClr>
                </a:solidFill>
              </a:rPr>
              <a:t>FAILURE TO ACKNOWLEDGE  THE TEST ON HIS</a:t>
            </a:r>
            <a:endParaRPr lang="en-IN" sz="1200" b="1" dirty="0">
              <a:solidFill>
                <a:srgbClr val="775F55">
                  <a:lumMod val="50000"/>
                </a:srgb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572000" y="2564904"/>
            <a:ext cx="1512168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775F55">
                    <a:lumMod val="50000"/>
                  </a:srgbClr>
                </a:solidFill>
              </a:rPr>
              <a:t>FAILURE TO ACKNOWLEDGE</a:t>
            </a:r>
            <a:endParaRPr lang="en-IN" sz="1200" b="1" dirty="0">
              <a:solidFill>
                <a:srgbClr val="775F55">
                  <a:lumMod val="50000"/>
                </a:srgbClr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156176" y="2492896"/>
            <a:ext cx="1368152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775F55">
                    <a:lumMod val="50000"/>
                  </a:srgbClr>
                </a:solidFill>
              </a:rPr>
              <a:t>TEST NOT CONDUCTED/</a:t>
            </a:r>
          </a:p>
          <a:p>
            <a:pPr algn="ctr"/>
            <a:r>
              <a:rPr lang="en-US" sz="1200" b="1" dirty="0" smtClean="0">
                <a:solidFill>
                  <a:srgbClr val="775F55">
                    <a:lumMod val="50000"/>
                  </a:srgbClr>
                </a:solidFill>
              </a:rPr>
              <a:t>COMPLETED</a:t>
            </a:r>
            <a:endParaRPr lang="en-IN" sz="1200" b="1" dirty="0">
              <a:solidFill>
                <a:srgbClr val="775F55">
                  <a:lumMod val="50000"/>
                </a:srgbClr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555776" y="2348880"/>
            <a:ext cx="360040" cy="0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547664" y="2924944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09600" y="2924944"/>
            <a:ext cx="794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YES</a:t>
            </a:r>
            <a:endParaRPr lang="en-IN" sz="1200" dirty="0">
              <a:solidFill>
                <a:prstClr val="black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555776" y="198884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NO</a:t>
            </a:r>
            <a:endParaRPr lang="en-IN" sz="1200" dirty="0">
              <a:solidFill>
                <a:prstClr val="black"/>
              </a:solidFill>
            </a:endParaRPr>
          </a:p>
        </p:txBody>
      </p:sp>
      <p:cxnSp>
        <p:nvCxnSpPr>
          <p:cNvPr id="56" name="Straight Arrow Connector 55"/>
          <p:cNvCxnSpPr>
            <a:stCxn id="8" idx="2"/>
            <a:endCxn id="25" idx="0"/>
          </p:cNvCxnSpPr>
          <p:nvPr/>
        </p:nvCxnSpPr>
        <p:spPr>
          <a:xfrm>
            <a:off x="7596336" y="1268760"/>
            <a:ext cx="756084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8" idx="2"/>
            <a:endCxn id="26" idx="0"/>
          </p:cNvCxnSpPr>
          <p:nvPr/>
        </p:nvCxnSpPr>
        <p:spPr>
          <a:xfrm flipH="1">
            <a:off x="6660232" y="1268760"/>
            <a:ext cx="936104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14" idx="2"/>
            <a:endCxn id="21" idx="3"/>
          </p:cNvCxnSpPr>
          <p:nvPr/>
        </p:nvCxnSpPr>
        <p:spPr>
          <a:xfrm rot="5400000">
            <a:off x="2665884" y="3030860"/>
            <a:ext cx="1111932" cy="900100"/>
          </a:xfrm>
          <a:prstGeom prst="bentConnector2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3635896" y="6353944"/>
            <a:ext cx="2304256" cy="50405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775F55">
                    <a:lumMod val="50000"/>
                  </a:srgbClr>
                </a:solidFill>
              </a:rPr>
              <a:t>IP BILLING</a:t>
            </a:r>
            <a:endParaRPr lang="en-IN" sz="1200" b="1" dirty="0">
              <a:solidFill>
                <a:srgbClr val="775F55">
                  <a:lumMod val="50000"/>
                </a:srgbClr>
              </a:solidFill>
            </a:endParaRPr>
          </a:p>
        </p:txBody>
      </p:sp>
      <p:cxnSp>
        <p:nvCxnSpPr>
          <p:cNvPr id="81" name="Elbow Connector 80"/>
          <p:cNvCxnSpPr>
            <a:stCxn id="5" idx="3"/>
            <a:endCxn id="69" idx="3"/>
          </p:cNvCxnSpPr>
          <p:nvPr/>
        </p:nvCxnSpPr>
        <p:spPr>
          <a:xfrm flipH="1">
            <a:off x="5940152" y="5589240"/>
            <a:ext cx="2232248" cy="1016732"/>
          </a:xfrm>
          <a:prstGeom prst="bentConnector3">
            <a:avLst>
              <a:gd name="adj1" fmla="val -10241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7380312" y="6165304"/>
            <a:ext cx="1008112" cy="3600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GDA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1619672" y="4869160"/>
            <a:ext cx="0" cy="360040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6948264" y="5085184"/>
            <a:ext cx="0" cy="2160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Down Arrow 96"/>
          <p:cNvSpPr/>
          <p:nvPr/>
        </p:nvSpPr>
        <p:spPr>
          <a:xfrm>
            <a:off x="1475656" y="1484784"/>
            <a:ext cx="144016" cy="216024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98" name="Down Arrow 97"/>
          <p:cNvSpPr/>
          <p:nvPr/>
        </p:nvSpPr>
        <p:spPr>
          <a:xfrm>
            <a:off x="8388424" y="3501008"/>
            <a:ext cx="72008" cy="216024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5508104" y="3501008"/>
            <a:ext cx="1080120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NURSE CALLS THE LAB TO SORT OUT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120" name="Shape 119"/>
          <p:cNvCxnSpPr>
            <a:stCxn id="28" idx="2"/>
            <a:endCxn id="115" idx="1"/>
          </p:cNvCxnSpPr>
          <p:nvPr/>
        </p:nvCxnSpPr>
        <p:spPr>
          <a:xfrm rot="16200000" flipH="1">
            <a:off x="5040052" y="3501008"/>
            <a:ext cx="756084" cy="180020"/>
          </a:xfrm>
          <a:prstGeom prst="bentConnector2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lbow Connector 121"/>
          <p:cNvCxnSpPr>
            <a:stCxn id="31" idx="2"/>
            <a:endCxn id="115" idx="3"/>
          </p:cNvCxnSpPr>
          <p:nvPr/>
        </p:nvCxnSpPr>
        <p:spPr>
          <a:xfrm rot="5400000">
            <a:off x="6408204" y="3537012"/>
            <a:ext cx="612068" cy="252028"/>
          </a:xfrm>
          <a:prstGeom prst="bentConnector2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>
            <a:off x="7380312" y="3356992"/>
            <a:ext cx="0" cy="1152128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>
            <a:stCxn id="26" idx="2"/>
            <a:endCxn id="28" idx="0"/>
          </p:cNvCxnSpPr>
          <p:nvPr/>
        </p:nvCxnSpPr>
        <p:spPr>
          <a:xfrm flipH="1">
            <a:off x="5328084" y="2060848"/>
            <a:ext cx="1332148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26" idx="2"/>
            <a:endCxn id="31" idx="0"/>
          </p:cNvCxnSpPr>
          <p:nvPr/>
        </p:nvCxnSpPr>
        <p:spPr>
          <a:xfrm>
            <a:off x="6660232" y="2060848"/>
            <a:ext cx="18002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>
            <a:off x="8460432" y="1988840"/>
            <a:ext cx="17748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Elbow Connector 204"/>
          <p:cNvCxnSpPr>
            <a:stCxn id="2" idx="1"/>
            <a:endCxn id="69" idx="1"/>
          </p:cNvCxnSpPr>
          <p:nvPr/>
        </p:nvCxnSpPr>
        <p:spPr>
          <a:xfrm rot="10800000" flipH="1" flipV="1">
            <a:off x="2627784" y="432048"/>
            <a:ext cx="1008112" cy="6173924"/>
          </a:xfrm>
          <a:prstGeom prst="bentConnector3">
            <a:avLst>
              <a:gd name="adj1" fmla="val -222225"/>
            </a:avLst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Right Arrow Callout 206">
            <a:hlinkClick r:id="" action="ppaction://noaction"/>
          </p:cNvPr>
          <p:cNvSpPr/>
          <p:nvPr/>
        </p:nvSpPr>
        <p:spPr>
          <a:xfrm>
            <a:off x="0" y="2564904"/>
            <a:ext cx="395536" cy="1440160"/>
          </a:xfrm>
          <a:prstGeom prst="rightArrowCallout">
            <a:avLst/>
          </a:prstGeom>
          <a:solidFill>
            <a:srgbClr val="FC59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DELAY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209" name="Down Arrow 208"/>
          <p:cNvSpPr/>
          <p:nvPr/>
        </p:nvSpPr>
        <p:spPr>
          <a:xfrm>
            <a:off x="3563888" y="3429000"/>
            <a:ext cx="216024" cy="43204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219" name="Rounded Rectangle 218"/>
          <p:cNvSpPr/>
          <p:nvPr/>
        </p:nvSpPr>
        <p:spPr>
          <a:xfrm>
            <a:off x="7596336" y="3789040"/>
            <a:ext cx="1547664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ACKNOWLEDGES THE PENDING REPORTS IN HIS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cxnSp>
        <p:nvCxnSpPr>
          <p:cNvPr id="221" name="Straight Arrow Connector 220"/>
          <p:cNvCxnSpPr/>
          <p:nvPr/>
        </p:nvCxnSpPr>
        <p:spPr>
          <a:xfrm>
            <a:off x="10548664" y="32129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14" grpId="0" animBg="1"/>
      <p:bldP spid="21" grpId="0" animBg="1"/>
      <p:bldP spid="25" grpId="0" animBg="1"/>
      <p:bldP spid="26" grpId="0" animBg="1"/>
      <p:bldP spid="27" grpId="0" animBg="1"/>
      <p:bldP spid="28" grpId="0" animBg="1"/>
      <p:bldP spid="31" grpId="0" animBg="1"/>
      <p:bldP spid="53" grpId="0"/>
      <p:bldP spid="54" grpId="0"/>
      <p:bldP spid="69" grpId="0" animBg="1"/>
      <p:bldP spid="83" grpId="0" animBg="1"/>
      <p:bldP spid="97" grpId="0" animBg="1"/>
      <p:bldP spid="98" grpId="0" animBg="1"/>
      <p:bldP spid="115" grpId="0" animBg="1"/>
      <p:bldP spid="207" grpId="0" animBg="1"/>
      <p:bldP spid="209" grpId="0" animBg="1"/>
      <p:bldP spid="2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3070701"/>
            <a:ext cx="9217024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3600" b="1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PHARMACY NOTE UPDATION PROCESS</a:t>
            </a:r>
            <a:endParaRPr lang="en-IN" sz="3600" b="1" cap="all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8" y="1988840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000" b="1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(T4)</a:t>
            </a:r>
            <a:endParaRPr lang="en-IN" sz="4000" b="1" cap="all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  <a:latin typeface="Cambria" pitchFamily="18" charset="0"/>
            </a:endParaRPr>
          </a:p>
        </p:txBody>
      </p:sp>
      <p:pic>
        <p:nvPicPr>
          <p:cNvPr id="8" name="Picture 7" descr="C:\Documents and Settings\iihmr lab\My Documents\Downloads\Welcome to Sterling Hospitals_files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225869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699792" y="0"/>
            <a:ext cx="3240360" cy="43204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NURSING STATION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771800" y="1196752"/>
            <a:ext cx="3312368" cy="432048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IP PHARAMCY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283968" y="548680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620688"/>
            <a:ext cx="208823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EBDDC3">
                    <a:lumMod val="10000"/>
                  </a:srgbClr>
                </a:solidFill>
              </a:rPr>
              <a:t>DRUGS AND DRUG RETURN BOOK</a:t>
            </a:r>
            <a:endParaRPr lang="en-IN" sz="1200" dirty="0">
              <a:solidFill>
                <a:srgbClr val="EBDDC3">
                  <a:lumMod val="10000"/>
                </a:srgbClr>
              </a:solidFill>
            </a:endParaRPr>
          </a:p>
        </p:txBody>
      </p:sp>
      <p:cxnSp>
        <p:nvCxnSpPr>
          <p:cNvPr id="8" name="Shape 7"/>
          <p:cNvCxnSpPr>
            <a:stCxn id="2" idx="1"/>
            <a:endCxn id="6" idx="0"/>
          </p:cNvCxnSpPr>
          <p:nvPr/>
        </p:nvCxnSpPr>
        <p:spPr>
          <a:xfrm rot="10800000" flipV="1">
            <a:off x="1511660" y="216024"/>
            <a:ext cx="1188132" cy="404664"/>
          </a:xfrm>
          <a:prstGeom prst="bentConnector2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hape 11"/>
          <p:cNvCxnSpPr>
            <a:stCxn id="6" idx="2"/>
          </p:cNvCxnSpPr>
          <p:nvPr/>
        </p:nvCxnSpPr>
        <p:spPr>
          <a:xfrm rot="16200000" flipH="1">
            <a:off x="1997714" y="638690"/>
            <a:ext cx="216024" cy="1188132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971600" y="260648"/>
            <a:ext cx="1152128" cy="3600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GDA1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771800" y="1916832"/>
            <a:ext cx="3312368" cy="151216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CHECKS MANUALLY ALL THE DRUGS SENT BY THE NURSE AND THE DRUG RETURN DONE IN THE SYSTEM ( BARCODE, BATCH NO. AND QUANTITY)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419872" y="4509120"/>
            <a:ext cx="2232248" cy="14401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80312" y="260648"/>
            <a:ext cx="1691680" cy="936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COMMUNICATES WITH THE PATIENT NURSE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cxnSp>
        <p:nvCxnSpPr>
          <p:cNvPr id="17" name="Shape 16"/>
          <p:cNvCxnSpPr>
            <a:stCxn id="13" idx="3"/>
            <a:endCxn id="15" idx="2"/>
          </p:cNvCxnSpPr>
          <p:nvPr/>
        </p:nvCxnSpPr>
        <p:spPr>
          <a:xfrm flipV="1">
            <a:off x="6084168" y="1196752"/>
            <a:ext cx="2141984" cy="1476164"/>
          </a:xfrm>
          <a:prstGeom prst="bentConnector2">
            <a:avLst/>
          </a:prstGeom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/>
          <p:nvPr/>
        </p:nvCxnSpPr>
        <p:spPr>
          <a:xfrm>
            <a:off x="5940152" y="144016"/>
            <a:ext cx="2286000" cy="116632"/>
          </a:xfrm>
          <a:prstGeom prst="bentConnector2">
            <a:avLst/>
          </a:prstGeom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51920" y="370774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YES</a:t>
            </a:r>
            <a:endParaRPr lang="en-IN" sz="1200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72200" y="22048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NO</a:t>
            </a:r>
            <a:endParaRPr lang="en-IN" sz="1200" dirty="0">
              <a:solidFill>
                <a:srgbClr val="00B050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915816" y="5157192"/>
            <a:ext cx="1656184" cy="10081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SIGNS THE DRUG RETURN BOOK AND SENDS BACK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cxnSp>
        <p:nvCxnSpPr>
          <p:cNvPr id="26" name="Shape 25"/>
          <p:cNvCxnSpPr>
            <a:stCxn id="2" idx="1"/>
          </p:cNvCxnSpPr>
          <p:nvPr/>
        </p:nvCxnSpPr>
        <p:spPr>
          <a:xfrm rot="10800000" flipH="1" flipV="1">
            <a:off x="2699792" y="216024"/>
            <a:ext cx="144016" cy="5445224"/>
          </a:xfrm>
          <a:prstGeom prst="bentConnector4">
            <a:avLst>
              <a:gd name="adj1" fmla="val -1713215"/>
              <a:gd name="adj2" fmla="val 99756"/>
            </a:avLst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4932040" y="5157192"/>
            <a:ext cx="2016224" cy="936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DISCHARGE INTIMATION IS PRESENT ON HIS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2780928"/>
            <a:ext cx="172819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DRUG RETURN BOOK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0" y="2420888"/>
            <a:ext cx="1115616" cy="3600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GDA1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32" name="Left Arrow 31"/>
          <p:cNvSpPr/>
          <p:nvPr/>
        </p:nvSpPr>
        <p:spPr>
          <a:xfrm flipH="1">
            <a:off x="1907704" y="1196752"/>
            <a:ext cx="648072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33" name="Up Arrow 32"/>
          <p:cNvSpPr/>
          <p:nvPr/>
        </p:nvSpPr>
        <p:spPr>
          <a:xfrm>
            <a:off x="107504" y="1556792"/>
            <a:ext cx="288032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38" name="Up Arrow 37"/>
          <p:cNvSpPr/>
          <p:nvPr/>
        </p:nvSpPr>
        <p:spPr>
          <a:xfrm>
            <a:off x="107504" y="3789040"/>
            <a:ext cx="288032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39" name="Down Arrow 38"/>
          <p:cNvSpPr/>
          <p:nvPr/>
        </p:nvSpPr>
        <p:spPr>
          <a:xfrm>
            <a:off x="4283968" y="1628800"/>
            <a:ext cx="216024" cy="28803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42" name="Down Arrow 41"/>
          <p:cNvSpPr/>
          <p:nvPr/>
        </p:nvSpPr>
        <p:spPr>
          <a:xfrm>
            <a:off x="4355976" y="3501008"/>
            <a:ext cx="216024" cy="100811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44" name="Down Arrow 43"/>
          <p:cNvSpPr/>
          <p:nvPr/>
        </p:nvSpPr>
        <p:spPr>
          <a:xfrm>
            <a:off x="3347864" y="4581128"/>
            <a:ext cx="216024" cy="57606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45" name="Down Arrow 44"/>
          <p:cNvSpPr/>
          <p:nvPr/>
        </p:nvSpPr>
        <p:spPr>
          <a:xfrm>
            <a:off x="5508104" y="4581128"/>
            <a:ext cx="216024" cy="57606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7452320" y="5445224"/>
            <a:ext cx="1224136" cy="50405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775F55">
                    <a:lumMod val="50000"/>
                  </a:srgbClr>
                </a:solidFill>
              </a:rPr>
              <a:t>IP BILLING</a:t>
            </a:r>
            <a:endParaRPr lang="en-IN" sz="1200" b="1" dirty="0">
              <a:solidFill>
                <a:srgbClr val="775F55">
                  <a:lumMod val="50000"/>
                </a:srgbClr>
              </a:solidFill>
            </a:endParaRPr>
          </a:p>
        </p:txBody>
      </p:sp>
      <p:sp>
        <p:nvSpPr>
          <p:cNvPr id="47" name="Left Arrow 46"/>
          <p:cNvSpPr/>
          <p:nvPr/>
        </p:nvSpPr>
        <p:spPr>
          <a:xfrm flipH="1">
            <a:off x="6948264" y="5589240"/>
            <a:ext cx="432048" cy="216024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67000" y="476672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94B6D2">
                    <a:lumMod val="75000"/>
                  </a:srgbClr>
                </a:solidFill>
              </a:rPr>
              <a:t>Drug return update on HIS</a:t>
            </a:r>
            <a:endParaRPr lang="en-IN" sz="1200" dirty="0">
              <a:solidFill>
                <a:srgbClr val="94B6D2">
                  <a:lumMod val="75000"/>
                </a:srgbClr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6588224" y="3140968"/>
            <a:ext cx="1080120" cy="432048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GDA2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084168" y="3573016"/>
            <a:ext cx="23762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Activity sheet and Investigation track sheet</a:t>
            </a:r>
            <a:endParaRPr lang="en-IN" sz="1200" dirty="0">
              <a:solidFill>
                <a:prstClr val="black"/>
              </a:solidFill>
            </a:endParaRPr>
          </a:p>
        </p:txBody>
      </p:sp>
      <p:cxnSp>
        <p:nvCxnSpPr>
          <p:cNvPr id="67" name="Shape 66"/>
          <p:cNvCxnSpPr>
            <a:endCxn id="71" idx="6"/>
          </p:cNvCxnSpPr>
          <p:nvPr/>
        </p:nvCxnSpPr>
        <p:spPr>
          <a:xfrm rot="16200000" flipH="1">
            <a:off x="3966778" y="3458158"/>
            <a:ext cx="4882852" cy="792088"/>
          </a:xfrm>
          <a:prstGeom prst="bentConnector4">
            <a:avLst>
              <a:gd name="adj1" fmla="val 2672"/>
              <a:gd name="adj2" fmla="val 353972"/>
            </a:avLst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Down Arrow Callout 69">
            <a:hlinkClick r:id="" action="ppaction://noaction"/>
          </p:cNvPr>
          <p:cNvSpPr/>
          <p:nvPr/>
        </p:nvSpPr>
        <p:spPr>
          <a:xfrm rot="5400000">
            <a:off x="8459924" y="2600908"/>
            <a:ext cx="936104" cy="432048"/>
          </a:xfrm>
          <a:prstGeom prst="downArrowCallout">
            <a:avLst/>
          </a:prstGeom>
          <a:solidFill>
            <a:srgbClr val="FC59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775F55">
                    <a:lumMod val="50000"/>
                  </a:srgbClr>
                </a:solidFill>
              </a:rPr>
              <a:t>DELAY</a:t>
            </a:r>
            <a:endParaRPr lang="en-IN" sz="1200" b="1" dirty="0">
              <a:solidFill>
                <a:srgbClr val="775F55">
                  <a:lumMod val="50000"/>
                </a:srgbClr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5004048" y="6093296"/>
            <a:ext cx="1800200" cy="404664"/>
          </a:xfrm>
          <a:prstGeom prst="ellipse">
            <a:avLst/>
          </a:prstGeom>
          <a:solidFill>
            <a:srgbClr val="74E281"/>
          </a:solidFill>
          <a:ln>
            <a:solidFill>
              <a:srgbClr val="74E2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CLEARENCE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cxnSp>
        <p:nvCxnSpPr>
          <p:cNvPr id="55" name="Elbow Connector 54"/>
          <p:cNvCxnSpPr/>
          <p:nvPr/>
        </p:nvCxnSpPr>
        <p:spPr>
          <a:xfrm rot="16200000" flipH="1">
            <a:off x="5220072" y="1124744"/>
            <a:ext cx="2808312" cy="1224136"/>
          </a:xfrm>
          <a:prstGeom prst="bentConnector3">
            <a:avLst>
              <a:gd name="adj1" fmla="val 173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hape 59"/>
          <p:cNvCxnSpPr/>
          <p:nvPr/>
        </p:nvCxnSpPr>
        <p:spPr>
          <a:xfrm rot="5400000">
            <a:off x="6138174" y="3591018"/>
            <a:ext cx="576064" cy="154817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hape 65"/>
          <p:cNvCxnSpPr/>
          <p:nvPr/>
        </p:nvCxnSpPr>
        <p:spPr>
          <a:xfrm>
            <a:off x="5652120" y="4797152"/>
            <a:ext cx="2340260" cy="64807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7524328" y="4653136"/>
            <a:ext cx="1080120" cy="432048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GDA2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948264" y="530120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HIS</a:t>
            </a:r>
            <a:endParaRPr lang="en-IN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2" grpId="0"/>
      <p:bldP spid="23" grpId="0"/>
      <p:bldP spid="24" grpId="0" animBg="1"/>
      <p:bldP spid="27" grpId="0" animBg="1"/>
      <p:bldP spid="28" grpId="0" animBg="1"/>
      <p:bldP spid="28" grpId="1" animBg="1"/>
      <p:bldP spid="29" grpId="0" animBg="1"/>
      <p:bldP spid="33" grpId="0" animBg="1"/>
      <p:bldP spid="38" grpId="0" animBg="1"/>
      <p:bldP spid="39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83" grpId="0" animBg="1"/>
      <p:bldP spid="85" grpId="0" animBg="1"/>
      <p:bldP spid="70" grpId="0" animBg="1"/>
      <p:bldP spid="71" grpId="0" animBg="1"/>
      <p:bldP spid="68" grpId="0" animBg="1"/>
      <p:bldP spid="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2589074"/>
            <a:ext cx="805847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STUDY ON DISCHARGE PROCESS</a:t>
            </a:r>
          </a:p>
          <a:p>
            <a:pPr algn="ctr"/>
            <a:endParaRPr lang="en-US" sz="3600" b="1" i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62200" y="228600"/>
            <a:ext cx="4572000" cy="762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</a:rPr>
              <a:t>PROJECT</a:t>
            </a:r>
            <a:endParaRPr lang="en-IN" sz="3200" b="1" cap="all" dirty="0">
              <a:ln w="0"/>
              <a:solidFill>
                <a:schemeClr val="tx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8" name="Picture 7" descr="C:\Documents and Settings\iihmr lab\My Documents\Downloads\Welcome to Sterling Hospitals_files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304800"/>
            <a:ext cx="2057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3768" y="3284984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3600" b="1" cap="all" dirty="0" smtClean="0">
                <a:ln/>
                <a:solidFill>
                  <a:srgbClr val="C0504D">
                    <a:lumMod val="75000"/>
                  </a:srgbClr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Cambria" pitchFamily="18" charset="0"/>
              </a:rPr>
              <a:t>BILL PREPARATION</a:t>
            </a:r>
            <a:endParaRPr lang="en-IN" sz="3600" b="1" cap="all" dirty="0">
              <a:ln/>
              <a:solidFill>
                <a:srgbClr val="C0504D">
                  <a:lumMod val="75000"/>
                </a:srgbClr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8" y="2276872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3600" b="1" cap="all" dirty="0" smtClean="0">
                <a:ln/>
                <a:solidFill>
                  <a:srgbClr val="C0504D">
                    <a:lumMod val="75000"/>
                  </a:srgbClr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Cambria" pitchFamily="18" charset="0"/>
              </a:rPr>
              <a:t>(T5)</a:t>
            </a:r>
            <a:endParaRPr lang="en-IN" sz="3600" b="1" cap="all" dirty="0">
              <a:ln/>
              <a:solidFill>
                <a:srgbClr val="C0504D">
                  <a:lumMod val="75000"/>
                </a:srgbClr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latin typeface="Cambria" pitchFamily="18" charset="0"/>
            </a:endParaRPr>
          </a:p>
        </p:txBody>
      </p:sp>
      <p:pic>
        <p:nvPicPr>
          <p:cNvPr id="10" name="Picture 9" descr="C:\Documents and Settings\iihmr lab\My Documents\Downloads\Welcome to Sterling Hospitals_files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225869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131840" y="1556792"/>
            <a:ext cx="2736304" cy="64807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IP BILLING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499992" y="2204864"/>
            <a:ext cx="0" cy="432048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3203848" y="2636912"/>
            <a:ext cx="2736304" cy="6480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ACKNOWLEDGEMENT OF INTIMATION ON HIS BY PCC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36096" y="548680"/>
            <a:ext cx="3528392" cy="7920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prstClr val="black"/>
                </a:solidFill>
              </a:rPr>
              <a:t>ACTIVITY SHEET AND INVESTIGATION TRACK SHEET (DISCHARGE SUMMARY IN CASE OF TPA)  THROUGH GDA.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915816" y="0"/>
            <a:ext cx="3240360" cy="43204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NURSING STATION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3707904" y="548680"/>
            <a:ext cx="21602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5076056" y="548680"/>
            <a:ext cx="21602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9552" y="764704"/>
            <a:ext cx="309634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white"/>
                </a:solidFill>
              </a:rPr>
              <a:t> </a:t>
            </a:r>
            <a:r>
              <a:rPr lang="en-US" sz="1200" b="1" dirty="0" smtClean="0">
                <a:solidFill>
                  <a:prstClr val="black"/>
                </a:solidFill>
              </a:rPr>
              <a:t>DISCHARGE INTIMATION ON HIS 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835696" y="3573016"/>
            <a:ext cx="5472608" cy="7200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CROSS CHECK ALL THE INVESTIGATION ON HIS WITH INVESTIGATION TRACK SHEET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47664" y="4581128"/>
            <a:ext cx="2016224" cy="504056"/>
          </a:xfrm>
          <a:prstGeom prst="roundRect">
            <a:avLst>
              <a:gd name="adj" fmla="val 27249"/>
            </a:avLst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INVESTIGATION PENDING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364088" y="4509120"/>
            <a:ext cx="2592288" cy="5040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INVESTIGATION NOT MATCHTED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16" name="Shape 15"/>
          <p:cNvCxnSpPr>
            <a:stCxn id="14" idx="2"/>
            <a:endCxn id="7" idx="1"/>
          </p:cNvCxnSpPr>
          <p:nvPr/>
        </p:nvCxnSpPr>
        <p:spPr>
          <a:xfrm rot="5400000" flipH="1">
            <a:off x="2389448" y="742392"/>
            <a:ext cx="4797152" cy="3744416"/>
          </a:xfrm>
          <a:prstGeom prst="bentConnector4">
            <a:avLst>
              <a:gd name="adj1" fmla="val -7624"/>
              <a:gd name="adj2" fmla="val 167563"/>
            </a:avLst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2"/>
          </p:cNvCxnSpPr>
          <p:nvPr/>
        </p:nvCxnSpPr>
        <p:spPr>
          <a:xfrm>
            <a:off x="2555776" y="5085184"/>
            <a:ext cx="0" cy="288032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0" y="2348880"/>
            <a:ext cx="1547664" cy="7920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CALLS  FOR CORRECTION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499992" y="3284984"/>
            <a:ext cx="0" cy="288032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059832" y="4293096"/>
            <a:ext cx="720080" cy="288032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4" idx="0"/>
          </p:cNvCxnSpPr>
          <p:nvPr/>
        </p:nvCxnSpPr>
        <p:spPr>
          <a:xfrm>
            <a:off x="5724128" y="4293096"/>
            <a:ext cx="936104" cy="216024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3347864" y="5949280"/>
            <a:ext cx="2808312" cy="648072"/>
          </a:xfrm>
          <a:prstGeom prst="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BILL PREPARED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36" name="Down Arrow 35"/>
          <p:cNvSpPr/>
          <p:nvPr/>
        </p:nvSpPr>
        <p:spPr>
          <a:xfrm>
            <a:off x="4427984" y="4293096"/>
            <a:ext cx="216024" cy="1584176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>
              <a:solidFill>
                <a:prstClr val="white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7308304" y="2636912"/>
            <a:ext cx="1835696" cy="792088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IP PHARMACY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39" name="Shape 38"/>
          <p:cNvCxnSpPr>
            <a:stCxn id="37" idx="4"/>
          </p:cNvCxnSpPr>
          <p:nvPr/>
        </p:nvCxnSpPr>
        <p:spPr>
          <a:xfrm rot="5400000">
            <a:off x="5462972" y="2826060"/>
            <a:ext cx="2160240" cy="3366120"/>
          </a:xfrm>
          <a:prstGeom prst="bentConnector2">
            <a:avLst/>
          </a:prstGeom>
          <a:ln w="19050">
            <a:solidFill>
              <a:srgbClr val="00B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020272" y="5733256"/>
            <a:ext cx="1944216" cy="504056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PHARMACY CLEARENCE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42" name="Straight Arrow Connector 41"/>
          <p:cNvCxnSpPr>
            <a:stCxn id="44" idx="3"/>
          </p:cNvCxnSpPr>
          <p:nvPr/>
        </p:nvCxnSpPr>
        <p:spPr>
          <a:xfrm>
            <a:off x="1835696" y="6237312"/>
            <a:ext cx="144016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Rounded Rectangle 43">
            <a:hlinkClick r:id="" action="ppaction://noaction"/>
          </p:cNvPr>
          <p:cNvSpPr/>
          <p:nvPr/>
        </p:nvSpPr>
        <p:spPr>
          <a:xfrm>
            <a:off x="755576" y="6093296"/>
            <a:ext cx="1080120" cy="288032"/>
          </a:xfrm>
          <a:prstGeom prst="roundRect">
            <a:avLst/>
          </a:prstGeom>
          <a:solidFill>
            <a:srgbClr val="FC59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  <a:hlinkClick r:id="rId2" action="ppaction://hlinksldjump"/>
              </a:rPr>
              <a:t>DELAY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67944" y="4581128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</a:rPr>
              <a:t>MATCH</a:t>
            </a:r>
            <a:endParaRPr lang="en-IN" sz="12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14" grpId="0" animBg="1"/>
      <p:bldP spid="28" grpId="0" animBg="1"/>
      <p:bldP spid="35" grpId="0" animBg="1"/>
      <p:bldP spid="36" grpId="0" animBg="1"/>
      <p:bldP spid="37" grpId="0" animBg="1"/>
      <p:bldP spid="40" grpId="0" animBg="1"/>
      <p:bldP spid="44" grpId="0" animBg="1"/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334479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4000" b="1" cap="all" dirty="0" smtClean="0">
                <a:ln/>
                <a:solidFill>
                  <a:srgbClr val="C0504D">
                    <a:lumMod val="75000"/>
                  </a:srgbClr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Cambria" pitchFamily="18" charset="0"/>
              </a:rPr>
              <a:t>BILL SETTLEMENT</a:t>
            </a:r>
            <a:endParaRPr lang="en-IN" sz="4000" b="1" cap="all" dirty="0">
              <a:ln/>
              <a:solidFill>
                <a:srgbClr val="C0504D">
                  <a:lumMod val="75000"/>
                </a:srgbClr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9912" y="2132856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4000" b="1" cap="all" dirty="0" smtClean="0">
                <a:ln/>
                <a:solidFill>
                  <a:srgbClr val="C0504D">
                    <a:lumMod val="75000"/>
                  </a:srgbClr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Cambria" pitchFamily="18" charset="0"/>
              </a:rPr>
              <a:t>(T6)</a:t>
            </a:r>
            <a:endParaRPr lang="en-IN" sz="4000" b="1" cap="all" dirty="0">
              <a:ln/>
              <a:solidFill>
                <a:srgbClr val="C0504D">
                  <a:lumMod val="75000"/>
                </a:srgbClr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latin typeface="Cambria" pitchFamily="18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black"/>
              </a:solidFill>
            </a:endParaRPr>
          </a:p>
        </p:txBody>
      </p:sp>
      <p:pic>
        <p:nvPicPr>
          <p:cNvPr id="8" name="Picture 7" descr="C:\Documents and Settings\iihmr lab\My Documents\Downloads\Welcome to Sterling Hospitals_files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225869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5896" y="188640"/>
            <a:ext cx="1440160" cy="360040"/>
          </a:xfrm>
          <a:prstGeom prst="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white"/>
                </a:solidFill>
              </a:rPr>
              <a:t>IP BILL</a:t>
            </a:r>
            <a:endParaRPr lang="en-IN" sz="1200" dirty="0">
              <a:solidFill>
                <a:prstClr val="white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771800" y="908720"/>
            <a:ext cx="3024336" cy="7200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PCE CROSS CHECKS THE BILL AND POINTS OUT ANY CORRECTIONS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59832" y="1916832"/>
            <a:ext cx="2664296" cy="5040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SENDS THE CHECKED BILL BACK TO PCC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652120" y="3068960"/>
            <a:ext cx="1152128" cy="64807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TPA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547664" y="2924944"/>
            <a:ext cx="1152128" cy="57606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CASH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483768" y="2420888"/>
            <a:ext cx="648072" cy="504056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364088" y="2420888"/>
            <a:ext cx="720080" cy="576064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580112" y="4221088"/>
            <a:ext cx="1512168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TPA DESK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13" name="Straight Arrow Connector 12"/>
          <p:cNvCxnSpPr>
            <a:stCxn id="5" idx="4"/>
          </p:cNvCxnSpPr>
          <p:nvPr/>
        </p:nvCxnSpPr>
        <p:spPr>
          <a:xfrm>
            <a:off x="6228184" y="3717032"/>
            <a:ext cx="0" cy="432048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372200" y="3861048"/>
            <a:ext cx="2592288" cy="2160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IP BILL AND D/C SUMMARY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652120" y="5157192"/>
            <a:ext cx="1584176" cy="4320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RELATED TPA OFFICE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228184" y="4653136"/>
            <a:ext cx="0" cy="432048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00192" y="472514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</a:rPr>
              <a:t>FAX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20" name="Elbow Connector 19"/>
          <p:cNvCxnSpPr>
            <a:stCxn id="15" idx="3"/>
            <a:endCxn id="11" idx="3"/>
          </p:cNvCxnSpPr>
          <p:nvPr/>
        </p:nvCxnSpPr>
        <p:spPr>
          <a:xfrm flipH="1" flipV="1">
            <a:off x="7092280" y="4401108"/>
            <a:ext cx="144016" cy="972108"/>
          </a:xfrm>
          <a:prstGeom prst="bentConnector3">
            <a:avLst>
              <a:gd name="adj1" fmla="val -349211"/>
            </a:avLst>
          </a:prstGeom>
          <a:ln w="28575">
            <a:solidFill>
              <a:schemeClr val="accent2">
                <a:lumMod val="40000"/>
                <a:lumOff val="60000"/>
              </a:schemeClr>
            </a:solidFill>
            <a:prstDash val="solid"/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3347864" y="3140968"/>
            <a:ext cx="1224136" cy="50405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PCC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24" name="Straight Arrow Connector 23"/>
          <p:cNvCxnSpPr>
            <a:stCxn id="11" idx="1"/>
            <a:endCxn id="22" idx="6"/>
          </p:cNvCxnSpPr>
          <p:nvPr/>
        </p:nvCxnSpPr>
        <p:spPr>
          <a:xfrm rot="10800000">
            <a:off x="4572000" y="3392996"/>
            <a:ext cx="1008112" cy="1008112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>
                <a:lumMod val="40000"/>
                <a:lumOff val="60000"/>
              </a:schemeClr>
            </a:solidFill>
            <a:prstDash val="solid"/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3203848" y="4968552"/>
            <a:ext cx="1656184" cy="4320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contourClr>
              <a:schemeClr val="accent3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BILL SETTLEMENT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3203848" y="4104456"/>
            <a:ext cx="1584176" cy="57606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CALLS</a:t>
            </a:r>
            <a:r>
              <a:rPr lang="en-US" sz="1200" dirty="0" smtClean="0">
                <a:solidFill>
                  <a:prstClr val="white"/>
                </a:solidFill>
              </a:rPr>
              <a:t> </a:t>
            </a:r>
            <a:r>
              <a:rPr lang="en-US" sz="1200" b="1" dirty="0" smtClean="0">
                <a:solidFill>
                  <a:prstClr val="black"/>
                </a:solidFill>
              </a:rPr>
              <a:t>THE  ATTENDANT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059832" y="5688632"/>
            <a:ext cx="216024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DISCHARGE SLIP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2771800" y="6264696"/>
            <a:ext cx="2808312" cy="47667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NURSING STATION</a:t>
            </a:r>
            <a:endParaRPr lang="en-IN" sz="1200" b="1" dirty="0">
              <a:solidFill>
                <a:prstClr val="black"/>
              </a:solidFill>
            </a:endParaRPr>
          </a:p>
        </p:txBody>
      </p:sp>
      <p:cxnSp>
        <p:nvCxnSpPr>
          <p:cNvPr id="45" name="Shape 44"/>
          <p:cNvCxnSpPr/>
          <p:nvPr/>
        </p:nvCxnSpPr>
        <p:spPr>
          <a:xfrm>
            <a:off x="2627784" y="3356992"/>
            <a:ext cx="720080" cy="0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hape 46"/>
          <p:cNvCxnSpPr/>
          <p:nvPr/>
        </p:nvCxnSpPr>
        <p:spPr>
          <a:xfrm rot="5400000">
            <a:off x="3779911" y="3854698"/>
            <a:ext cx="425698" cy="635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9" idx="4"/>
          </p:cNvCxnSpPr>
          <p:nvPr/>
        </p:nvCxnSpPr>
        <p:spPr>
          <a:xfrm>
            <a:off x="3995936" y="4680520"/>
            <a:ext cx="0" cy="216024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995936" y="5400600"/>
            <a:ext cx="0" cy="216024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3995936" y="6048672"/>
            <a:ext cx="0" cy="216024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3" idx="0"/>
          </p:cNvCxnSpPr>
          <p:nvPr/>
        </p:nvCxnSpPr>
        <p:spPr>
          <a:xfrm>
            <a:off x="4283968" y="548680"/>
            <a:ext cx="0" cy="360040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3" idx="2"/>
          </p:cNvCxnSpPr>
          <p:nvPr/>
        </p:nvCxnSpPr>
        <p:spPr>
          <a:xfrm>
            <a:off x="4283968" y="1628800"/>
            <a:ext cx="0" cy="288032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7524328" y="4509120"/>
            <a:ext cx="1296144" cy="6480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FINAL APPROVAL</a:t>
            </a:r>
            <a:endParaRPr lang="en-IN" sz="12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11" grpId="0" animBg="1"/>
      <p:bldP spid="14" grpId="0" animBg="1"/>
      <p:bldP spid="15" grpId="0" animBg="1"/>
      <p:bldP spid="15" grpId="1" animBg="1"/>
      <p:bldP spid="17" grpId="0"/>
      <p:bldP spid="22" grpId="0" animBg="1"/>
      <p:bldP spid="28" grpId="0" animBg="1"/>
      <p:bldP spid="29" grpId="0" animBg="1"/>
      <p:bldP spid="32" grpId="0" animBg="1"/>
      <p:bldP spid="43" grpId="0" animBg="1"/>
      <p:bldP spid="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2793122"/>
            <a:ext cx="54006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000" b="1" cap="all" dirty="0" smtClean="0">
                <a:ln w="0"/>
                <a:gradFill flip="none">
                  <a:gsLst>
                    <a:gs pos="0">
                      <a:srgbClr val="94B6D2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94B6D2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94B6D2">
                        <a:shade val="65000"/>
                        <a:satMod val="130000"/>
                      </a:srgbClr>
                    </a:gs>
                    <a:gs pos="92000">
                      <a:srgbClr val="94B6D2">
                        <a:shade val="50000"/>
                        <a:satMod val="120000"/>
                      </a:srgbClr>
                    </a:gs>
                    <a:gs pos="100000">
                      <a:srgbClr val="94B6D2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BED CLEARANCE</a:t>
            </a:r>
            <a:endParaRPr lang="en-IN" sz="4000" b="1" cap="all" dirty="0">
              <a:ln w="0"/>
              <a:gradFill flip="none">
                <a:gsLst>
                  <a:gs pos="0">
                    <a:srgbClr val="94B6D2">
                      <a:tint val="75000"/>
                      <a:shade val="75000"/>
                      <a:satMod val="170000"/>
                    </a:srgbClr>
                  </a:gs>
                  <a:gs pos="49000">
                    <a:srgbClr val="94B6D2">
                      <a:tint val="88000"/>
                      <a:shade val="65000"/>
                      <a:satMod val="172000"/>
                    </a:srgbClr>
                  </a:gs>
                  <a:gs pos="50000">
                    <a:srgbClr val="94B6D2">
                      <a:shade val="65000"/>
                      <a:satMod val="130000"/>
                    </a:srgbClr>
                  </a:gs>
                  <a:gs pos="92000">
                    <a:srgbClr val="94B6D2">
                      <a:shade val="50000"/>
                      <a:satMod val="120000"/>
                    </a:srgbClr>
                  </a:gs>
                  <a:gs pos="100000">
                    <a:srgbClr val="94B6D2">
                      <a:shade val="48000"/>
                      <a:satMod val="120000"/>
                    </a:srgb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ambria" pitchFamily="18" charset="0"/>
            </a:endParaRPr>
          </a:p>
        </p:txBody>
      </p:sp>
      <p:sp>
        <p:nvSpPr>
          <p:cNvPr id="3" name="Frame 2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black"/>
              </a:solidFill>
            </a:endParaRPr>
          </a:p>
        </p:txBody>
      </p:sp>
      <p:pic>
        <p:nvPicPr>
          <p:cNvPr id="7" name="Picture 6" descr="C:\Documents and Settings\iihmr lab\My Documents\Downloads\Welcome to Sterling Hospitals_files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225869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843808" y="44624"/>
            <a:ext cx="2736304" cy="432048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IP BILLING</a:t>
            </a:r>
            <a:endParaRPr lang="en-IN" sz="1200" b="1" dirty="0">
              <a:solidFill>
                <a:prstClr val="black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691680" y="1628800"/>
            <a:ext cx="5544616" cy="43204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EBDDC3">
                    <a:lumMod val="10000"/>
                  </a:srgbClr>
                </a:solidFill>
              </a:rPr>
              <a:t>NURSING STATION</a:t>
            </a:r>
            <a:endParaRPr lang="en-IN" sz="1200" b="1" dirty="0">
              <a:solidFill>
                <a:srgbClr val="EBDDC3">
                  <a:lumMod val="10000"/>
                </a:srgbClr>
              </a:solidFill>
            </a:endParaRPr>
          </a:p>
        </p:txBody>
      </p:sp>
      <p:cxnSp>
        <p:nvCxnSpPr>
          <p:cNvPr id="5" name="Straight Arrow Connector 4"/>
          <p:cNvCxnSpPr>
            <a:stCxn id="2" idx="2"/>
          </p:cNvCxnSpPr>
          <p:nvPr/>
        </p:nvCxnSpPr>
        <p:spPr>
          <a:xfrm>
            <a:off x="4211960" y="476672"/>
            <a:ext cx="0" cy="1152128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283968" y="764704"/>
            <a:ext cx="4320480" cy="576064"/>
          </a:xfrm>
          <a:prstGeom prst="rect">
            <a:avLst/>
          </a:prstGeom>
          <a:solidFill>
            <a:srgbClr val="74E2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TWO DISCHARGE  SLIPS ,ONE FOR NURSING STATION AND ANOTHER ONE FOR WARD SECURITY </a:t>
            </a:r>
            <a:endParaRPr lang="en-IN" sz="1200" dirty="0">
              <a:solidFill>
                <a:prstClr val="black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67744" y="764704"/>
            <a:ext cx="1872208" cy="576064"/>
          </a:xfrm>
          <a:prstGeom prst="ellipse">
            <a:avLst/>
          </a:prstGeom>
          <a:solidFill>
            <a:srgbClr val="74E2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PATIENT ATTENDANT</a:t>
            </a:r>
            <a:endParaRPr lang="en-IN" sz="1200" dirty="0">
              <a:solidFill>
                <a:prstClr val="black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555776" y="3573016"/>
            <a:ext cx="3600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555776" y="3573016"/>
            <a:ext cx="0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156176" y="3573016"/>
            <a:ext cx="0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1547664" y="4077072"/>
            <a:ext cx="2232248" cy="64807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EXPLAIN MEDICATION</a:t>
            </a:r>
            <a:endParaRPr lang="en-IN" sz="1200" dirty="0">
              <a:solidFill>
                <a:prstClr val="black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716016" y="4077072"/>
            <a:ext cx="2448272" cy="72008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TCEQ FORM FILLED BY ATTANDENT/PATIENT</a:t>
            </a:r>
            <a:endParaRPr lang="en-IN" sz="1200" dirty="0">
              <a:solidFill>
                <a:prstClr val="black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275856" y="2564904"/>
            <a:ext cx="2088232" cy="50405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NURSE TAKE ONE DISCHARGE SLIP</a:t>
            </a:r>
            <a:endParaRPr lang="en-IN" sz="1200" dirty="0">
              <a:solidFill>
                <a:prstClr val="black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211960" y="2060848"/>
            <a:ext cx="0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283968" y="3068960"/>
            <a:ext cx="0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555776" y="5229200"/>
            <a:ext cx="3600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555776" y="4725144"/>
            <a:ext cx="0" cy="5040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156176" y="4797152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283968" y="5229200"/>
            <a:ext cx="0" cy="7200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3203848" y="5949280"/>
            <a:ext cx="2232248" cy="648072"/>
          </a:xfrm>
          <a:prstGeom prst="roundRect">
            <a:avLst/>
          </a:prstGeom>
          <a:solidFill>
            <a:srgbClr val="74E2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PATIENT LEAVE THE WARD </a:t>
            </a:r>
            <a:endParaRPr lang="en-IN" sz="1200" dirty="0">
              <a:solidFill>
                <a:prstClr val="black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6156176" y="2348880"/>
            <a:ext cx="2088232" cy="86409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ONE DISCHARGE SLIP GIVEN TO WARD SECURITY</a:t>
            </a:r>
            <a:endParaRPr lang="en-IN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2133600"/>
            <a:ext cx="5410200" cy="2057400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noProof="0" dirty="0" smtClean="0">
                <a:solidFill>
                  <a:sysClr val="windowText" lastClr="000000"/>
                </a:solidFill>
                <a:latin typeface="Calibri"/>
              </a:rPr>
              <a:t>TIME  MOTION  ANALYSIS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27584" y="188640"/>
            <a:ext cx="7920037" cy="57606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AVERAGE DISCHARGE TIME</a:t>
            </a:r>
            <a:endParaRPr lang="en-IN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51520" y="980728"/>
          <a:ext cx="864096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28800" y="762000"/>
            <a:ext cx="158417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94B6D2">
                    <a:lumMod val="75000"/>
                  </a:srgbClr>
                </a:solidFill>
              </a:rPr>
              <a:t>5 hrs.52mins.</a:t>
            </a:r>
            <a:endParaRPr lang="en-IN" b="1" dirty="0">
              <a:solidFill>
                <a:srgbClr val="94B6D2">
                  <a:lumMod val="75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1880" y="1981200"/>
            <a:ext cx="158417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 hrs.53mins.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4088" y="1295400"/>
            <a:ext cx="151216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5 hrs.06mins.</a:t>
            </a:r>
            <a:endParaRPr lang="en-IN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0" y="2492896"/>
            <a:ext cx="1115616" cy="1229816"/>
          </a:xfrm>
          <a:prstGeom prst="roundRect">
            <a:avLst/>
          </a:prstGeom>
          <a:solidFill>
            <a:srgbClr val="F79646"/>
          </a:solidFill>
          <a:ln w="2540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isometricOffAxis1Righ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400" kern="0" dirty="0" smtClean="0">
                <a:solidFill>
                  <a:sysClr val="window" lastClr="FFFFFF"/>
                </a:solidFill>
                <a:latin typeface="Calibri"/>
              </a:rPr>
              <a:t>(T1) Discharge intimation by doctor</a:t>
            </a:r>
            <a:endParaRPr lang="en-IN" sz="1400" kern="0" dirty="0">
              <a:solidFill>
                <a:sysClr val="window" lastClr="FFFFFF"/>
              </a:solidFill>
              <a:latin typeface="Calibri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998984" y="3036912"/>
            <a:ext cx="228600" cy="0"/>
          </a:xfrm>
          <a:prstGeom prst="line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>
            <a:off x="1227584" y="1844824"/>
            <a:ext cx="32048" cy="2868488"/>
          </a:xfrm>
          <a:prstGeom prst="line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3" name="Rounded Rectangle 22"/>
          <p:cNvSpPr/>
          <p:nvPr/>
        </p:nvSpPr>
        <p:spPr>
          <a:xfrm>
            <a:off x="1907704" y="1124744"/>
            <a:ext cx="1296144" cy="1400944"/>
          </a:xfrm>
          <a:prstGeom prst="round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isometricOffAxis1Righ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400" kern="0" dirty="0" smtClean="0">
                <a:solidFill>
                  <a:sysClr val="window" lastClr="FFFFFF"/>
                </a:solidFill>
                <a:latin typeface="Calibri"/>
              </a:rPr>
              <a:t>(T3) Completion of activity sheet &amp; investigation track sheet</a:t>
            </a:r>
            <a:endParaRPr lang="en-IN" sz="1400" kern="0" dirty="0">
              <a:solidFill>
                <a:sysClr val="window" lastClr="FFFFFF"/>
              </a:solidFill>
              <a:latin typeface="Calibri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227584" y="4713312"/>
            <a:ext cx="608112" cy="11832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" name="Rounded Rectangle 24"/>
          <p:cNvSpPr/>
          <p:nvPr/>
        </p:nvSpPr>
        <p:spPr>
          <a:xfrm>
            <a:off x="1835696" y="3875112"/>
            <a:ext cx="1224136" cy="1498104"/>
          </a:xfrm>
          <a:prstGeom prst="round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isometricOffAxis1Righ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400" kern="0" dirty="0" smtClean="0">
                <a:solidFill>
                  <a:sysClr val="window" lastClr="FFFFFF"/>
                </a:solidFill>
                <a:latin typeface="Calibri"/>
              </a:rPr>
              <a:t>(T2) Acknowledgement of doctor intimation by nurse</a:t>
            </a:r>
            <a:endParaRPr lang="en-IN" sz="1400" kern="0" dirty="0">
              <a:solidFill>
                <a:sysClr val="window" lastClr="FFFFFF"/>
              </a:solidFill>
              <a:latin typeface="Calibri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987824" y="4725144"/>
            <a:ext cx="216024" cy="0"/>
          </a:xfrm>
          <a:prstGeom prst="line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>
            <a:off x="3203848" y="4027512"/>
            <a:ext cx="0" cy="1447800"/>
          </a:xfrm>
          <a:prstGeom prst="line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8" name="Straight Arrow Connector 27"/>
          <p:cNvCxnSpPr/>
          <p:nvPr/>
        </p:nvCxnSpPr>
        <p:spPr>
          <a:xfrm>
            <a:off x="3203848" y="4027512"/>
            <a:ext cx="304800" cy="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>
          <a:xfrm>
            <a:off x="3203848" y="5445224"/>
            <a:ext cx="1296144" cy="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0" name="Rounded Rectangle 29"/>
          <p:cNvSpPr/>
          <p:nvPr/>
        </p:nvSpPr>
        <p:spPr>
          <a:xfrm>
            <a:off x="3491880" y="3356992"/>
            <a:ext cx="1152128" cy="1296144"/>
          </a:xfrm>
          <a:prstGeom prst="round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isometricOffAxis1Righ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400" kern="0" dirty="0" smtClean="0">
                <a:solidFill>
                  <a:sysClr val="window" lastClr="FFFFFF"/>
                </a:solidFill>
                <a:latin typeface="Calibri"/>
              </a:rPr>
              <a:t>(T4) Pharmacy note </a:t>
            </a:r>
            <a:r>
              <a:rPr lang="en-US" sz="1400" kern="0" dirty="0" err="1" smtClean="0">
                <a:solidFill>
                  <a:sysClr val="window" lastClr="FFFFFF"/>
                </a:solidFill>
                <a:latin typeface="Calibri"/>
              </a:rPr>
              <a:t>updation</a:t>
            </a:r>
            <a:r>
              <a:rPr lang="en-US" sz="1400" kern="0" dirty="0" smtClean="0">
                <a:solidFill>
                  <a:sysClr val="window" lastClr="FFFFFF"/>
                </a:solidFill>
                <a:latin typeface="Calibri"/>
              </a:rPr>
              <a:t>/ clearance</a:t>
            </a:r>
            <a:endParaRPr lang="en-IN" sz="1400" kern="0" dirty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427984" y="4797152"/>
            <a:ext cx="1224136" cy="1296144"/>
          </a:xfrm>
          <a:prstGeom prst="roundRect">
            <a:avLst/>
          </a:prstGeom>
          <a:solidFill>
            <a:srgbClr val="C0504D">
              <a:lumMod val="75000"/>
            </a:srgbClr>
          </a:solidFill>
          <a:ln w="2540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isometricOffAxis1Righ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400" kern="0" dirty="0" smtClean="0">
                <a:solidFill>
                  <a:sysClr val="window" lastClr="FFFFFF"/>
                </a:solidFill>
                <a:latin typeface="Calibri"/>
              </a:rPr>
              <a:t>(T5)</a:t>
            </a:r>
          </a:p>
          <a:p>
            <a:pPr algn="ctr">
              <a:defRPr/>
            </a:pPr>
            <a:r>
              <a:rPr lang="en-US" sz="1400" kern="0" dirty="0" smtClean="0">
                <a:solidFill>
                  <a:sysClr val="window" lastClr="FFFFFF"/>
                </a:solidFill>
                <a:latin typeface="Calibri"/>
              </a:rPr>
              <a:t>Bill preparation</a:t>
            </a:r>
            <a:endParaRPr lang="en-IN" sz="1400" kern="0" dirty="0">
              <a:solidFill>
                <a:sysClr val="window" lastClr="FFFFFF"/>
              </a:solidFill>
              <a:latin typeface="Calibri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5580112" y="5517232"/>
            <a:ext cx="1152128" cy="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3" name="Rounded Rectangle 32"/>
          <p:cNvSpPr/>
          <p:nvPr/>
        </p:nvSpPr>
        <p:spPr>
          <a:xfrm>
            <a:off x="6732240" y="4941168"/>
            <a:ext cx="1152128" cy="1152128"/>
          </a:xfrm>
          <a:prstGeom prst="roundRect">
            <a:avLst/>
          </a:prstGeom>
          <a:solidFill>
            <a:srgbClr val="C0504D">
              <a:lumMod val="75000"/>
            </a:srgbClr>
          </a:solidFill>
          <a:ln w="2540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isometricOffAxis1Righ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400" kern="0" dirty="0" smtClean="0">
                <a:solidFill>
                  <a:sysClr val="window" lastClr="FFFFFF"/>
                </a:solidFill>
                <a:latin typeface="Calibri"/>
              </a:rPr>
              <a:t>(T6) </a:t>
            </a:r>
          </a:p>
          <a:p>
            <a:pPr algn="ctr">
              <a:defRPr/>
            </a:pPr>
            <a:r>
              <a:rPr lang="en-US" sz="1400" kern="0" dirty="0" smtClean="0">
                <a:solidFill>
                  <a:sysClr val="window" lastClr="FFFFFF"/>
                </a:solidFill>
                <a:latin typeface="Calibri"/>
              </a:rPr>
              <a:t>Bill settlement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812360" y="5589240"/>
            <a:ext cx="453008" cy="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5" name="Rounded Rectangle 34"/>
          <p:cNvSpPr/>
          <p:nvPr/>
        </p:nvSpPr>
        <p:spPr>
          <a:xfrm>
            <a:off x="8244408" y="5085184"/>
            <a:ext cx="1011560" cy="1080120"/>
          </a:xfrm>
          <a:prstGeom prst="round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isometricOffAxis1Righ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400" kern="0" dirty="0" smtClean="0">
                <a:solidFill>
                  <a:sysClr val="window" lastClr="FFFFFF"/>
                </a:solidFill>
                <a:latin typeface="Calibri"/>
              </a:rPr>
              <a:t>(T7) </a:t>
            </a:r>
          </a:p>
          <a:p>
            <a:pPr algn="ctr">
              <a:defRPr/>
            </a:pPr>
            <a:r>
              <a:rPr lang="en-US" sz="1400" kern="0" dirty="0" smtClean="0">
                <a:solidFill>
                  <a:sysClr val="window" lastClr="FFFFFF"/>
                </a:solidFill>
                <a:latin typeface="Calibri"/>
              </a:rPr>
              <a:t>Bed clearance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259632" y="1844824"/>
            <a:ext cx="648072" cy="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971600" y="472514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68mins.</a:t>
            </a:r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71600" y="141277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70mins.</a:t>
            </a:r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843808" y="3553271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24mins.</a:t>
            </a:r>
            <a:endParaRPr lang="en-IN" sz="1400" dirty="0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75856" y="5538718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95mins.</a:t>
            </a:r>
            <a:endParaRPr lang="en-IN" sz="1600" dirty="0">
              <a:solidFill>
                <a:prstClr val="black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724128" y="558924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99mins.</a:t>
            </a:r>
            <a:endParaRPr lang="en-IN" sz="1600" dirty="0">
              <a:solidFill>
                <a:prstClr val="black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668344" y="5682734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42mins.</a:t>
            </a:r>
            <a:endParaRPr lang="en-IN" sz="1400" dirty="0">
              <a:solidFill>
                <a:prstClr val="black"/>
              </a:solidFill>
            </a:endParaRPr>
          </a:p>
        </p:txBody>
      </p:sp>
      <p:sp>
        <p:nvSpPr>
          <p:cNvPr id="95" name="Title 1"/>
          <p:cNvSpPr txBox="1">
            <a:spLocks/>
          </p:cNvSpPr>
          <p:nvPr/>
        </p:nvSpPr>
        <p:spPr>
          <a:xfrm>
            <a:off x="323528" y="188640"/>
            <a:ext cx="8820472" cy="90872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spc="50" dirty="0" smtClean="0">
                <a:ln w="11430"/>
                <a:gradFill>
                  <a:gsLst>
                    <a:gs pos="25000">
                      <a:srgbClr val="DD8047">
                        <a:satMod val="155000"/>
                      </a:srgbClr>
                    </a:gs>
                    <a:gs pos="100000">
                      <a:srgbClr val="DD8047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AVERAGE TIME TAKEN IN EACH STEP OF DISCHARGE PROCESS </a:t>
            </a:r>
            <a:endParaRPr lang="en-IN" sz="2800" b="1" spc="50" dirty="0">
              <a:ln w="11430"/>
              <a:gradFill>
                <a:gsLst>
                  <a:gs pos="25000">
                    <a:srgbClr val="DD8047">
                      <a:satMod val="155000"/>
                    </a:srgbClr>
                  </a:gs>
                  <a:gs pos="100000">
                    <a:srgbClr val="DD8047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>
            <a:off x="251520" y="6453336"/>
            <a:ext cx="8496944" cy="0"/>
          </a:xfrm>
          <a:prstGeom prst="straightConnector1">
            <a:avLst/>
          </a:prstGeom>
          <a:ln w="22225">
            <a:solidFill>
              <a:schemeClr val="tx1"/>
            </a:solidFill>
            <a:prstDash val="lg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233772" y="6165304"/>
            <a:ext cx="17748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8748464" y="6165304"/>
            <a:ext cx="17748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4211960" y="6488668"/>
            <a:ext cx="172819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(5 hrs.06mins.)</a:t>
            </a:r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843808" y="651944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306mins.</a:t>
            </a:r>
            <a:endParaRPr lang="en-IN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23528" y="188640"/>
            <a:ext cx="8820472" cy="90872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spc="50" dirty="0" smtClean="0">
                <a:ln w="11430"/>
                <a:gradFill>
                  <a:gsLst>
                    <a:gs pos="25000">
                      <a:srgbClr val="DD8047">
                        <a:satMod val="155000"/>
                      </a:srgbClr>
                    </a:gs>
                    <a:gs pos="100000">
                      <a:srgbClr val="DD8047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STEPS THAT CONSUME MAXIMUM AVERGE TIME   IN TPA PATIENT</a:t>
            </a:r>
            <a:endParaRPr lang="en-IN" sz="2800" b="1" spc="50" dirty="0">
              <a:ln w="11430"/>
              <a:gradFill>
                <a:gsLst>
                  <a:gs pos="25000">
                    <a:srgbClr val="DD8047">
                      <a:satMod val="155000"/>
                    </a:srgbClr>
                  </a:gs>
                  <a:gs pos="100000">
                    <a:srgbClr val="DD8047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251520" y="1412776"/>
          <a:ext cx="8424936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3635896" y="1556792"/>
            <a:ext cx="0" cy="1080120"/>
          </a:xfrm>
          <a:prstGeom prst="line">
            <a:avLst/>
          </a:prstGeom>
          <a:ln w="1905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62200" y="228600"/>
            <a:ext cx="45720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</a:rPr>
              <a:t>INTRODUCTION</a:t>
            </a:r>
            <a:endParaRPr lang="en-IN" sz="3200" b="1" cap="all" dirty="0">
              <a:ln w="0"/>
              <a:solidFill>
                <a:schemeClr val="tx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1219200"/>
            <a:ext cx="8382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Health care industry is one of the largest service industry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Quality concepts acquired focus in health care set-ups.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There are three major steps that a patient has gone through the experience the   hospital’s quality services   i.e. Admission process, Treatment &amp; diagnosis and Discharge process.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As the final step, a discharge process is likely to be well remembered by the patient.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 discharge is a complex process as it involves many stakeholders and departments.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Delay in  patient discharge is a common problem faced by hospitals.</a:t>
            </a:r>
          </a:p>
          <a:p>
            <a:endParaRPr lang="en-US" dirty="0" smtClean="0"/>
          </a:p>
        </p:txBody>
      </p:sp>
      <p:pic>
        <p:nvPicPr>
          <p:cNvPr id="6" name="Picture 5" descr="C:\Documents and Settings\iihmr lab\My Documents\Downloads\Welcome to Sterling Hospitals_files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1" y="304800"/>
            <a:ext cx="1828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23528" y="188640"/>
            <a:ext cx="8820472" cy="90872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spc="50" dirty="0" smtClean="0">
                <a:ln w="11430"/>
                <a:gradFill>
                  <a:gsLst>
                    <a:gs pos="25000">
                      <a:srgbClr val="DD8047">
                        <a:satMod val="155000"/>
                      </a:srgbClr>
                    </a:gs>
                    <a:gs pos="100000">
                      <a:srgbClr val="DD8047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STEPS THAT CONSUME MAXIMUM AVERGE TIME (CASH PATIENT)</a:t>
            </a:r>
            <a:endParaRPr lang="en-IN" sz="2800" b="1" spc="50" dirty="0">
              <a:ln w="11430"/>
              <a:gradFill>
                <a:gsLst>
                  <a:gs pos="25000">
                    <a:srgbClr val="DD8047">
                      <a:satMod val="155000"/>
                    </a:srgbClr>
                  </a:gs>
                  <a:gs pos="100000">
                    <a:srgbClr val="DD8047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79512" y="1196753"/>
          <a:ext cx="8640960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499992" y="1340768"/>
            <a:ext cx="0" cy="1368152"/>
          </a:xfrm>
          <a:prstGeom prst="line">
            <a:avLst/>
          </a:prstGeom>
          <a:ln w="1905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2133600"/>
            <a:ext cx="5410200" cy="2057400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ysClr val="windowText" lastClr="000000"/>
                </a:solidFill>
                <a:latin typeface="Calibri"/>
              </a:rPr>
              <a:t>ANALYSIS  OF  THE  IDENTIFIED REASONS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44624"/>
            <a:ext cx="8820472" cy="90872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spc="50" dirty="0" smtClean="0">
                <a:ln w="11430"/>
                <a:gradFill>
                  <a:gsLst>
                    <a:gs pos="25000">
                      <a:srgbClr val="DD8047">
                        <a:satMod val="155000"/>
                      </a:srgbClr>
                    </a:gs>
                    <a:gs pos="100000">
                      <a:srgbClr val="DD8047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STEP WISE FREQUENCY OF REASONS FOR DELAY                           (TPA &amp; CASH PATIENT)</a:t>
            </a:r>
            <a:endParaRPr lang="en-IN" sz="2800" b="1" spc="50" dirty="0">
              <a:ln w="11430"/>
              <a:gradFill>
                <a:gsLst>
                  <a:gs pos="25000">
                    <a:srgbClr val="DD8047">
                      <a:satMod val="155000"/>
                    </a:srgbClr>
                  </a:gs>
                  <a:gs pos="100000">
                    <a:srgbClr val="DD8047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79512" y="1052737"/>
          <a:ext cx="856895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4283968" y="1340768"/>
            <a:ext cx="0" cy="1080120"/>
          </a:xfrm>
          <a:prstGeom prst="line">
            <a:avLst/>
          </a:prstGeom>
          <a:ln w="1905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79512" y="1124744"/>
          <a:ext cx="864096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79512" y="44624"/>
            <a:ext cx="8820472" cy="90872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94B6D2">
                    <a:lumMod val="75000"/>
                  </a:srgbClr>
                </a:solidFill>
                <a:latin typeface="Cambria" pitchFamily="18" charset="0"/>
              </a:rPr>
              <a:t>REASONS  RELATED TO ACKNOWLEDGEMENT OF DISCHARGE INTIMATION (T2)</a:t>
            </a:r>
            <a:endParaRPr lang="en-IN" sz="2800" dirty="0">
              <a:solidFill>
                <a:srgbClr val="94B6D2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257891" y="2558534"/>
            <a:ext cx="1416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NO. OF ISSUES</a:t>
            </a:r>
            <a:endParaRPr lang="en-IN" sz="1200" dirty="0">
              <a:solidFill>
                <a:prstClr val="black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788024" y="1628800"/>
            <a:ext cx="0" cy="1440160"/>
          </a:xfrm>
          <a:prstGeom prst="line">
            <a:avLst/>
          </a:prstGeom>
          <a:ln w="1905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79512" y="44624"/>
            <a:ext cx="8820472" cy="90872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94B6D2">
                    <a:lumMod val="75000"/>
                  </a:srgbClr>
                </a:solidFill>
                <a:latin typeface="Cambria" pitchFamily="18" charset="0"/>
              </a:rPr>
              <a:t>REASONS RELATED TO BILL PREPARATION (T5)</a:t>
            </a:r>
            <a:endParaRPr lang="en-IN" sz="2800" dirty="0">
              <a:solidFill>
                <a:srgbClr val="94B6D2">
                  <a:lumMod val="75000"/>
                </a:srgbClr>
              </a:solidFill>
              <a:latin typeface="Cambria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79512" y="871537"/>
          <a:ext cx="8712968" cy="5797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19249544">
            <a:off x="-21990" y="6266738"/>
            <a:ext cx="539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</a:rPr>
              <a:t>p</a:t>
            </a:r>
            <a:endParaRPr lang="en-IN" sz="11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16200000">
            <a:off x="905963" y="2294275"/>
            <a:ext cx="1416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NO. OF ISSUES</a:t>
            </a:r>
            <a:endParaRPr lang="en-IN" sz="1200" dirty="0">
              <a:solidFill>
                <a:prstClr val="black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292080" y="1124744"/>
            <a:ext cx="0" cy="1440160"/>
          </a:xfrm>
          <a:prstGeom prst="line">
            <a:avLst/>
          </a:prstGeom>
          <a:ln w="1905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683568" y="1196752"/>
          <a:ext cx="82809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79512" y="44624"/>
            <a:ext cx="8820472" cy="90872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94B6D2">
                    <a:lumMod val="75000"/>
                  </a:srgbClr>
                </a:solidFill>
                <a:latin typeface="Cambria" pitchFamily="18" charset="0"/>
              </a:rPr>
              <a:t>REASONS RELATED TO PREPARATION OF ACT. SHEET AND INV. TRACK SHEET (T3)</a:t>
            </a:r>
            <a:endParaRPr lang="en-IN" sz="2800" dirty="0">
              <a:solidFill>
                <a:srgbClr val="94B6D2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246165" y="2870339"/>
            <a:ext cx="1416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NO. OF ISSUES</a:t>
            </a:r>
            <a:endParaRPr lang="en-IN" sz="1200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427984" y="1628800"/>
            <a:ext cx="0" cy="2088232"/>
          </a:xfrm>
          <a:prstGeom prst="line">
            <a:avLst/>
          </a:prstGeom>
          <a:ln w="1905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512" y="44624"/>
            <a:ext cx="8820472" cy="90872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94B6D2">
                    <a:lumMod val="75000"/>
                  </a:srgbClr>
                </a:solidFill>
                <a:latin typeface="Cambria" pitchFamily="18" charset="0"/>
              </a:rPr>
              <a:t>REASONS RELATED TO PHARMACY CLEARANCE (T4)</a:t>
            </a:r>
            <a:endParaRPr lang="en-IN" sz="2800" dirty="0">
              <a:solidFill>
                <a:srgbClr val="94B6D2">
                  <a:lumMod val="75000"/>
                </a:srgbClr>
              </a:solidFill>
              <a:latin typeface="Cambria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683568" y="1340768"/>
          <a:ext cx="8136904" cy="4757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246165" y="2870339"/>
            <a:ext cx="1416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NO. OF ISSUES</a:t>
            </a:r>
            <a:endParaRPr lang="en-IN" sz="1200" dirty="0">
              <a:solidFill>
                <a:prstClr val="black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004048" y="1556792"/>
            <a:ext cx="0" cy="1440160"/>
          </a:xfrm>
          <a:prstGeom prst="line">
            <a:avLst/>
          </a:prstGeom>
          <a:ln w="1905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1"/>
          <p:cNvSpPr txBox="1">
            <a:spLocks/>
          </p:cNvSpPr>
          <p:nvPr/>
        </p:nvSpPr>
        <p:spPr>
          <a:xfrm>
            <a:off x="827584" y="188640"/>
            <a:ext cx="7920037" cy="936104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spc="50" dirty="0" smtClean="0">
                <a:ln w="11430"/>
                <a:gradFill>
                  <a:gsLst>
                    <a:gs pos="25000">
                      <a:srgbClr val="DD8047">
                        <a:satMod val="155000"/>
                      </a:srgbClr>
                    </a:gs>
                    <a:gs pos="100000">
                      <a:srgbClr val="DD8047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% OF ISSUES ACCORDING TO ISHIKAWA ANALYSIS</a:t>
            </a:r>
            <a:endParaRPr lang="en-IN" sz="2800" b="1" spc="50" dirty="0">
              <a:ln w="11430"/>
              <a:gradFill>
                <a:gsLst>
                  <a:gs pos="25000">
                    <a:srgbClr val="DD8047">
                      <a:satMod val="155000"/>
                    </a:srgbClr>
                  </a:gs>
                  <a:gs pos="100000">
                    <a:srgbClr val="DD8047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90" name="Chart 89"/>
          <p:cNvGraphicFramePr/>
          <p:nvPr/>
        </p:nvGraphicFramePr>
        <p:xfrm>
          <a:off x="323528" y="1196752"/>
          <a:ext cx="813690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" name="TextBox 1"/>
          <p:cNvSpPr txBox="1"/>
          <p:nvPr/>
        </p:nvSpPr>
        <p:spPr>
          <a:xfrm rot="2949848">
            <a:off x="2031101" y="5018733"/>
            <a:ext cx="1080120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prstClr val="black"/>
                </a:solidFill>
              </a:rPr>
              <a:t>MACHINE</a:t>
            </a:r>
            <a:endParaRPr lang="en-IN" sz="16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28600" y="4114800"/>
            <a:ext cx="8077200" cy="685800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8600" y="1295400"/>
            <a:ext cx="7848600" cy="609600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38200" y="76200"/>
            <a:ext cx="7620000" cy="990600"/>
          </a:xfrm>
          <a:prstGeom prst="round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cap="all" dirty="0" smtClean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  <a:latin typeface="Calibri"/>
              </a:rPr>
              <a:t>RECOMMENDATIONS</a:t>
            </a:r>
            <a:endParaRPr kumimoji="0" lang="en-IN" sz="3200" b="1" i="0" u="none" strike="noStrike" kern="0" cap="all" spc="0" normalizeH="0" baseline="0" noProof="0" dirty="0">
              <a:ln w="0"/>
              <a:solidFill>
                <a:sysClr val="windowText" lastClr="000000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371600"/>
            <a:ext cx="8610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PATIENT DISCHARGES SHOULD BE PLANNED SO THAT –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Drug return can be cleared at previous night of discharge. 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DMO can keep discharge summary ready in morning of the day of discharge.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Patient discharge information can be given to all department( lab., IP pharmacy,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billing) so that these departments can start to check that patient account.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TRAINING OF NURSING STAFF TO MAKE THEM EFFICIENT IN USING HIS AND CPRS SO THAT-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Nursing staff can enter the patient’s information correctly on the system so that there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  be less chances of  error in interdepartmental communication(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.-mismatch in inv. Track sheet, drug return information etc).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67600" y="64770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Contd</a:t>
            </a:r>
            <a:r>
              <a:rPr lang="en-US" dirty="0" smtClean="0"/>
              <a:t>…..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81000" y="3352800"/>
            <a:ext cx="7391400" cy="533400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4800" y="838200"/>
            <a:ext cx="7391400" cy="457200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71691"/>
            <a:ext cx="8229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 ENABLE CHAGES SHOULD BE DONE-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Improve the system to reduce the lengthy process of checking information related to investigations by nurse.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Improve the system that can give a pop up sound in IP pharmacy when nurse put intimation of discharge.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 payable items can be marked automatically by system related to each TPA.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MISCELLANEOUS –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Barcode readers should be use at nursing station and IP pharmacy to enter and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check the information of drugs.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Individual drug return register should be present at each nursing station.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Separate person should be appointed for in-patient admissions.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Patient attendant should be informed about estimate time will be taken in discharge process.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01000" y="2286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Contd</a:t>
            </a:r>
            <a:r>
              <a:rPr lang="en-US" dirty="0" smtClean="0"/>
              <a:t>…..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62200" y="228600"/>
            <a:ext cx="49530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</a:rPr>
              <a:t>Rationale of the study</a:t>
            </a:r>
            <a:endParaRPr lang="en-IN" sz="2800" b="1" cap="all" dirty="0">
              <a:ln w="0"/>
              <a:solidFill>
                <a:schemeClr val="tx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" y="1600200"/>
            <a:ext cx="3352800" cy="381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Hospital perspective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28600" y="4038600"/>
            <a:ext cx="3352800" cy="381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Patient perspective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1336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The unnecessary occupation of hospital beds represent a waste in health care resources, and affects the organisational costs.</a:t>
            </a:r>
          </a:p>
          <a:p>
            <a:pPr>
              <a:buFont typeface="Wingdings" pitchFamily="2" charset="2"/>
              <a:buChar char="Ø"/>
            </a:pPr>
            <a:endParaRPr lang="en-IN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A fast discharge process can ensure early availability of patient beds.</a:t>
            </a:r>
          </a:p>
          <a:p>
            <a:endParaRPr lang="en-IN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81000" y="4916269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A fast discharge lead to patient satisfaction toward the quality services of hospitals which indirectly enhance the hospital revenue.</a:t>
            </a:r>
            <a:endParaRPr lang="en-IN" dirty="0"/>
          </a:p>
        </p:txBody>
      </p:sp>
      <p:pic>
        <p:nvPicPr>
          <p:cNvPr id="11" name="Picture 10" descr="C:\Documents and Settings\iihmr lab\My Documents\Downloads\Welcome to Sterling Hospitals_files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304800"/>
            <a:ext cx="190499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447800"/>
            <a:ext cx="8458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Discharge process is a step related to quality services of the hospital so it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should be deal very effectively as it directly related to patient satisfaction and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hospital revenue.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this study the average discharge time is 5hrs 06mins, in TPA cases it is 5hrs.52mins.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and in cash patient it is 3hrs.53mins. that is very high from the target discharge time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of the hospital. 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of the time consumed and issues are find out in bill settlement(T6), bill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preparation(T5) and completion of activity and investigation track sheet(T3).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Hospital should take initiative for planned discharges by doctors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Training should be given on use of CPRS and HIS to nursing staff.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Hospital IT department should make some additional changes for reduction in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discharge process.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38200" y="76200"/>
            <a:ext cx="7620000" cy="990600"/>
          </a:xfrm>
          <a:prstGeom prst="round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cap="all" noProof="0" dirty="0" smtClean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  <a:latin typeface="Calibri"/>
              </a:rPr>
              <a:t>CONCLUSION</a:t>
            </a:r>
            <a:endParaRPr kumimoji="0" lang="en-IN" sz="3200" b="1" i="0" u="none" strike="noStrike" kern="0" cap="all" spc="0" normalizeH="0" baseline="0" noProof="0" dirty="0">
              <a:ln w="0"/>
              <a:solidFill>
                <a:sysClr val="windowText" lastClr="000000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t3.gstatic.com/images?q=tbn:ANd9GcR9S-wFIem2E8e4vc78xre7I6_S9Hg92QJbCVroNmvrgUu_jbsu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561454"/>
            <a:ext cx="4038600" cy="3696346"/>
          </a:xfrm>
          <a:prstGeom prst="rect">
            <a:avLst/>
          </a:prstGeom>
          <a:noFill/>
        </p:spPr>
      </p:pic>
      <p:pic>
        <p:nvPicPr>
          <p:cNvPr id="7" name="Picture 2" descr="C:\Users\RAMPAL\Desktop\Downloads\sb college blood ban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5105400"/>
            <a:ext cx="1219200" cy="1722295"/>
          </a:xfrm>
          <a:prstGeom prst="rect">
            <a:avLst/>
          </a:prstGeom>
          <a:noFill/>
        </p:spPr>
      </p:pic>
      <p:sp>
        <p:nvSpPr>
          <p:cNvPr id="9" name="Frame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616"/>
            </a:avLst>
          </a:prstGeom>
          <a:solidFill>
            <a:srgbClr val="1ED0C8"/>
          </a:solidFill>
          <a:ln>
            <a:solidFill>
              <a:srgbClr val="1ED0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black"/>
              </a:solidFill>
            </a:endParaRPr>
          </a:p>
        </p:txBody>
      </p:sp>
      <p:pic>
        <p:nvPicPr>
          <p:cNvPr id="6" name="Picture 5" descr="C:\Documents and Settings\iihmr lab\My Documents\Downloads\Welcome to Sterling Hospitals_files\logo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81000"/>
            <a:ext cx="225869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62200" y="228600"/>
            <a:ext cx="45720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</a:rPr>
              <a:t>OBJECTIVES</a:t>
            </a:r>
            <a:endParaRPr lang="en-IN" sz="3200" b="1" cap="all" dirty="0">
              <a:ln w="0"/>
              <a:solidFill>
                <a:schemeClr val="tx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" y="1600200"/>
            <a:ext cx="3352800" cy="381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GENERAL OBJECTIVE</a:t>
            </a: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28600" y="3282077"/>
            <a:ext cx="3352800" cy="381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SPECIFIC OBJECTIVES</a:t>
            </a: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249269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    Understand all sequential steps of existing discharge process and identification of</a:t>
            </a:r>
          </a:p>
          <a:p>
            <a:r>
              <a:rPr lang="en-IN" dirty="0" smtClean="0"/>
              <a:t>        bottlenecks for delays in discharge process.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4064675"/>
            <a:ext cx="8763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IN" dirty="0" smtClean="0"/>
              <a:t>To map the existing discharge process</a:t>
            </a:r>
          </a:p>
          <a:p>
            <a:pPr marL="342900" lvl="0" indent="-342900">
              <a:buFont typeface="+mj-lt"/>
              <a:buAutoNum type="arabicPeriod"/>
            </a:pPr>
            <a:endParaRPr lang="en-IN" dirty="0" smtClean="0"/>
          </a:p>
          <a:p>
            <a:pPr marL="342900" lvl="0" indent="-342900">
              <a:buFont typeface="+mj-lt"/>
              <a:buAutoNum type="arabicPeriod"/>
            </a:pPr>
            <a:r>
              <a:rPr lang="en-IN" dirty="0" smtClean="0"/>
              <a:t>To measure the average time taken for completion of each step.</a:t>
            </a:r>
          </a:p>
          <a:p>
            <a:pPr marL="342900" lvl="0" indent="-342900">
              <a:buFont typeface="+mj-lt"/>
              <a:buAutoNum type="arabicPeriod"/>
            </a:pPr>
            <a:endParaRPr lang="en-IN" dirty="0" smtClean="0"/>
          </a:p>
          <a:p>
            <a:pPr marL="342900" lvl="0" indent="-342900">
              <a:buFont typeface="+mj-lt"/>
              <a:buAutoNum type="arabicPeriod"/>
            </a:pPr>
            <a:r>
              <a:rPr lang="en-IN" dirty="0" smtClean="0"/>
              <a:t>To identify the reasons for delay in discharge process and analyze the identified issues.</a:t>
            </a:r>
          </a:p>
          <a:p>
            <a:pPr marL="342900" lvl="0" indent="-342900">
              <a:buFont typeface="+mj-lt"/>
              <a:buAutoNum type="arabicPeriod"/>
            </a:pPr>
            <a:endParaRPr lang="en-IN" dirty="0" smtClean="0"/>
          </a:p>
          <a:p>
            <a:pPr marL="342900" lvl="0" indent="-342900"/>
            <a:r>
              <a:rPr lang="en-IN" dirty="0" smtClean="0"/>
              <a:t>4.    To provide implementable recommendations for improving the discharge process.</a:t>
            </a:r>
          </a:p>
        </p:txBody>
      </p:sp>
      <p:pic>
        <p:nvPicPr>
          <p:cNvPr id="11" name="Picture 10" descr="C:\Documents and Settings\iihmr lab\My Documents\Downloads\Welcome to Sterling Hospitals_files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304800"/>
            <a:ext cx="198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62200" y="228600"/>
            <a:ext cx="45720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</a:rPr>
              <a:t>methodology</a:t>
            </a:r>
            <a:endParaRPr lang="en-IN" sz="3200" b="1" cap="all" dirty="0">
              <a:ln w="0"/>
              <a:solidFill>
                <a:schemeClr val="tx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1371600"/>
            <a:ext cx="1981200" cy="381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Study design</a:t>
            </a: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1000" y="2286000"/>
            <a:ext cx="1981200" cy="381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Study area</a:t>
            </a: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81000" y="3200400"/>
            <a:ext cx="2362200" cy="381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Study population</a:t>
            </a: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1000" y="4114800"/>
            <a:ext cx="4038600" cy="457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Sample size and sample design</a:t>
            </a: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81000" y="5029200"/>
            <a:ext cx="4038600" cy="381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Data collection tools</a:t>
            </a: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2200" y="1371600"/>
            <a:ext cx="502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-Cross sectional, perspective and descriptive study.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2362200" y="2286000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-Sterling Hospitals Ltd. </a:t>
            </a:r>
            <a:r>
              <a:rPr lang="en-US" dirty="0" err="1" smtClean="0"/>
              <a:t>Ahmedabad</a:t>
            </a:r>
            <a:r>
              <a:rPr lang="en-US" dirty="0" smtClean="0"/>
              <a:t>.</a:t>
            </a:r>
            <a:endParaRPr lang="en-IN" dirty="0"/>
          </a:p>
        </p:txBody>
      </p:sp>
      <p:sp>
        <p:nvSpPr>
          <p:cNvPr id="15" name="TextBox 14"/>
          <p:cNvSpPr txBox="1"/>
          <p:nvPr/>
        </p:nvSpPr>
        <p:spPr>
          <a:xfrm>
            <a:off x="2743200" y="3200400"/>
            <a:ext cx="464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-Admitted patient at general nursing ward.</a:t>
            </a:r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4419600" y="4191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-42, Purposive sampling.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4419600" y="5029200"/>
            <a:ext cx="2971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-CPRS ,HIS and MS Excel.</a:t>
            </a:r>
            <a:endParaRPr lang="en-IN" dirty="0"/>
          </a:p>
        </p:txBody>
      </p:sp>
      <p:sp>
        <p:nvSpPr>
          <p:cNvPr id="18" name="Rounded Rectangle 17"/>
          <p:cNvSpPr/>
          <p:nvPr/>
        </p:nvSpPr>
        <p:spPr>
          <a:xfrm>
            <a:off x="381000" y="5867400"/>
            <a:ext cx="4038600" cy="381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Data collection technique</a:t>
            </a: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19600" y="586740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-Observation.</a:t>
            </a:r>
            <a:endParaRPr lang="en-IN" dirty="0"/>
          </a:p>
        </p:txBody>
      </p:sp>
      <p:pic>
        <p:nvPicPr>
          <p:cNvPr id="20" name="Picture 19" descr="C:\Documents and Settings\iihmr lab\My Documents\Downloads\Welcome to Sterling Hospitals_files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228600"/>
            <a:ext cx="198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24000" y="304800"/>
            <a:ext cx="58674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dirty="0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</a:rPr>
              <a:t>STUDY FINDINGS AND ANALYSIS</a:t>
            </a:r>
            <a:endParaRPr lang="en-IN" sz="1600" b="1" cap="all" dirty="0">
              <a:ln w="0"/>
              <a:solidFill>
                <a:schemeClr val="tx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590800" y="1600200"/>
            <a:ext cx="46482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EXISTING DISCHARGE PROCESS</a:t>
            </a: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90800" y="3124200"/>
            <a:ext cx="46482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TIME MOTION ANALYSIS</a:t>
            </a: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90800" y="4724400"/>
            <a:ext cx="47244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ANALYSIS OF THE IDENTIFIED REASONS</a:t>
            </a: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0" y="1600200"/>
            <a:ext cx="9906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24000" y="3124200"/>
            <a:ext cx="9906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24000" y="4724400"/>
            <a:ext cx="9906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IN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828800" y="2133600"/>
            <a:ext cx="5410200" cy="2057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EXISTING DISCHARGE PROCESS</a:t>
            </a:r>
            <a:endParaRPr lang="en-IN" sz="2400" dirty="0">
              <a:solidFill>
                <a:schemeClr val="tx1"/>
              </a:solidFill>
            </a:endParaRPr>
          </a:p>
        </p:txBody>
      </p:sp>
      <p:pic>
        <p:nvPicPr>
          <p:cNvPr id="4" name="Picture 3" descr="C:\Documents and Settings\iihmr lab\My Documents\Downloads\Welcome to Sterling Hospitals_files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81000"/>
            <a:ext cx="225869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865130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000" b="1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OVERVIEW OF DISCHARGE FLOW</a:t>
            </a:r>
            <a:endParaRPr lang="en-IN" sz="4000" b="1" cap="all" dirty="0">
              <a:ln w="0"/>
              <a:solidFill>
                <a:schemeClr val="accent1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Cambria" pitchFamily="18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556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1599</Words>
  <Application>Microsoft Office PowerPoint</Application>
  <PresentationFormat>On-screen Show (4:3)</PresentationFormat>
  <Paragraphs>348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Median</vt:lpstr>
      <vt:lpstr>1_Median</vt:lpstr>
      <vt:lpstr>1_Office Theme</vt:lpstr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AVERAGE DISCHARGE TIME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RAMPAL</dc:creator>
  <cp:lastModifiedBy>DS</cp:lastModifiedBy>
  <cp:revision>96</cp:revision>
  <dcterms:created xsi:type="dcterms:W3CDTF">2006-08-16T00:00:00Z</dcterms:created>
  <dcterms:modified xsi:type="dcterms:W3CDTF">2012-12-10T11:06:22Z</dcterms:modified>
</cp:coreProperties>
</file>