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85" r:id="rId3"/>
    <p:sldId id="291" r:id="rId4"/>
    <p:sldId id="292" r:id="rId5"/>
    <p:sldId id="293" r:id="rId6"/>
    <p:sldId id="258" r:id="rId7"/>
    <p:sldId id="294" r:id="rId8"/>
    <p:sldId id="295" r:id="rId9"/>
    <p:sldId id="286" r:id="rId10"/>
    <p:sldId id="289" r:id="rId11"/>
    <p:sldId id="290" r:id="rId12"/>
    <p:sldId id="259" r:id="rId13"/>
    <p:sldId id="278" r:id="rId14"/>
    <p:sldId id="263" r:id="rId15"/>
    <p:sldId id="296" r:id="rId16"/>
    <p:sldId id="264" r:id="rId17"/>
    <p:sldId id="298" r:id="rId18"/>
    <p:sldId id="299" r:id="rId19"/>
    <p:sldId id="300" r:id="rId20"/>
    <p:sldId id="301" r:id="rId21"/>
    <p:sldId id="302" r:id="rId22"/>
    <p:sldId id="303" r:id="rId23"/>
    <p:sldId id="304" r:id="rId24"/>
    <p:sldId id="305" r:id="rId25"/>
    <p:sldId id="306" r:id="rId26"/>
    <p:sldId id="308" r:id="rId27"/>
    <p:sldId id="307" r:id="rId28"/>
    <p:sldId id="309" r:id="rId29"/>
    <p:sldId id="310" r:id="rId30"/>
    <p:sldId id="311" r:id="rId31"/>
    <p:sldId id="312" r:id="rId32"/>
    <p:sldId id="313" r:id="rId33"/>
    <p:sldId id="314" r:id="rId34"/>
    <p:sldId id="316" r:id="rId35"/>
    <p:sldId id="315" r:id="rId36"/>
    <p:sldId id="317" r:id="rId37"/>
    <p:sldId id="318" r:id="rId38"/>
    <p:sldId id="319" r:id="rId39"/>
    <p:sldId id="320" r:id="rId40"/>
    <p:sldId id="321" r:id="rId41"/>
    <p:sldId id="326" r:id="rId42"/>
    <p:sldId id="327" r:id="rId43"/>
    <p:sldId id="322" r:id="rId44"/>
    <p:sldId id="323" r:id="rId45"/>
    <p:sldId id="324" r:id="rId46"/>
    <p:sldId id="325" r:id="rId47"/>
    <p:sldId id="28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a:t>Awareness about the Scheme</a:t>
            </a:r>
          </a:p>
        </c:rich>
      </c:tx>
      <c:layout/>
    </c:title>
    <c:view3D>
      <c:rotX val="30"/>
      <c:perspective val="30"/>
    </c:view3D>
    <c:plotArea>
      <c:layout/>
      <c:pie3DChart>
        <c:varyColors val="1"/>
        <c:ser>
          <c:idx val="0"/>
          <c:order val="0"/>
          <c:dLbls>
            <c:dLbl>
              <c:idx val="0"/>
              <c:layout>
                <c:manualLayout>
                  <c:x val="6.2513123359581617E-3"/>
                  <c:y val="0.11074402158063781"/>
                </c:manualLayout>
              </c:layout>
              <c:tx>
                <c:rich>
                  <a:bodyPr/>
                  <a:lstStyle/>
                  <a:p>
                    <a:r>
                      <a:rPr lang="en-US" sz="1600" dirty="0"/>
                      <a:t>59%  (94)</a:t>
                    </a:r>
                  </a:p>
                </c:rich>
              </c:tx>
              <c:showPercent val="1"/>
            </c:dLbl>
            <c:dLbl>
              <c:idx val="1"/>
              <c:layout>
                <c:manualLayout>
                  <c:x val="0.11439720034995626"/>
                  <c:y val="-0.14830453484981043"/>
                </c:manualLayout>
              </c:layout>
              <c:tx>
                <c:rich>
                  <a:bodyPr/>
                  <a:lstStyle/>
                  <a:p>
                    <a:r>
                      <a:rPr lang="en-US" sz="1600" dirty="0"/>
                      <a:t>41% (66) </a:t>
                    </a:r>
                  </a:p>
                </c:rich>
              </c:tx>
              <c:showPercent val="1"/>
            </c:dLbl>
            <c:showPercent val="1"/>
            <c:showLeaderLines val="1"/>
          </c:dLbls>
          <c:cat>
            <c:strRef>
              <c:f>Sheet1!$A$1:$A$2</c:f>
              <c:strCache>
                <c:ptCount val="2"/>
                <c:pt idx="0">
                  <c:v>Yes</c:v>
                </c:pt>
                <c:pt idx="1">
                  <c:v>No</c:v>
                </c:pt>
              </c:strCache>
            </c:strRef>
          </c:cat>
          <c:val>
            <c:numRef>
              <c:f>Sheet1!$B$1:$B$2</c:f>
              <c:numCache>
                <c:formatCode>General</c:formatCode>
                <c:ptCount val="2"/>
                <c:pt idx="0">
                  <c:v>94</c:v>
                </c:pt>
                <c:pt idx="1">
                  <c:v>66</c:v>
                </c:pt>
              </c:numCache>
            </c:numRef>
          </c:val>
        </c:ser>
        <c:dLbls>
          <c:showPercent val="1"/>
        </c:dLbls>
      </c:pie3DChart>
    </c:plotArea>
    <c:legend>
      <c:legendPos val="b"/>
      <c:layout>
        <c:manualLayout>
          <c:xMode val="edge"/>
          <c:yMode val="edge"/>
          <c:x val="0.16263564390516763"/>
          <c:y val="0.86449138114492441"/>
          <c:w val="0.5435811712060582"/>
          <c:h val="0.10848159182804851"/>
        </c:manualLayout>
      </c:layout>
      <c:txPr>
        <a:bodyPr/>
        <a:lstStyle/>
        <a:p>
          <a:pPr>
            <a:defRPr sz="1400" baseline="0"/>
          </a:pPr>
          <a:endParaRPr lang="en-US"/>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aseline="0"/>
            </a:pPr>
            <a:r>
              <a:rPr lang="en-US" sz="1600" baseline="0">
                <a:latin typeface="Arial" pitchFamily="34" charset="0"/>
                <a:cs typeface="Arial" pitchFamily="34" charset="0"/>
              </a:rPr>
              <a:t>Transport</a:t>
            </a:r>
          </a:p>
        </c:rich>
      </c:tx>
      <c:layout>
        <c:manualLayout>
          <c:xMode val="edge"/>
          <c:yMode val="edge"/>
          <c:x val="0.31234280497547368"/>
          <c:y val="5.3921568627450345E-2"/>
        </c:manualLayout>
      </c:layout>
    </c:title>
    <c:view3D>
      <c:rotX val="30"/>
      <c:perspective val="30"/>
    </c:view3D>
    <c:plotArea>
      <c:layout>
        <c:manualLayout>
          <c:layoutTarget val="inner"/>
          <c:xMode val="edge"/>
          <c:yMode val="edge"/>
          <c:x val="4.8007151280003053E-2"/>
          <c:y val="0.17462984406360968"/>
          <c:w val="0.85084560082163663"/>
          <c:h val="0.62977034120734909"/>
        </c:manualLayout>
      </c:layout>
      <c:pie3DChart>
        <c:varyColors val="1"/>
        <c:ser>
          <c:idx val="0"/>
          <c:order val="0"/>
          <c:dLbls>
            <c:dLbl>
              <c:idx val="0"/>
              <c:layout>
                <c:manualLayout>
                  <c:x val="0.12048731408573925"/>
                  <c:y val="9.4947506561681768E-3"/>
                </c:manualLayout>
              </c:layout>
              <c:tx>
                <c:rich>
                  <a:bodyPr/>
                  <a:lstStyle/>
                  <a:p>
                    <a:r>
                      <a:rPr lang="en-US" sz="1400" baseline="0"/>
                      <a:t>2</a:t>
                    </a:r>
                    <a:r>
                      <a:rPr lang="en-US"/>
                      <a:t>4% (11)</a:t>
                    </a:r>
                  </a:p>
                </c:rich>
              </c:tx>
              <c:showPercent val="1"/>
            </c:dLbl>
            <c:dLbl>
              <c:idx val="1"/>
              <c:layout>
                <c:manualLayout>
                  <c:x val="2.1653162919852496E-2"/>
                  <c:y val="0.14157055735680088"/>
                </c:manualLayout>
              </c:layout>
              <c:tx>
                <c:rich>
                  <a:bodyPr/>
                  <a:lstStyle/>
                  <a:p>
                    <a:r>
                      <a:rPr lang="en-US" sz="1400" baseline="0"/>
                      <a:t>7</a:t>
                    </a:r>
                    <a:r>
                      <a:rPr lang="en-US"/>
                      <a:t>6% (34)</a:t>
                    </a:r>
                  </a:p>
                </c:rich>
              </c:tx>
              <c:showPercent val="1"/>
            </c:dLbl>
            <c:txPr>
              <a:bodyPr/>
              <a:lstStyle/>
              <a:p>
                <a:pPr>
                  <a:defRPr sz="1400" baseline="0"/>
                </a:pPr>
                <a:endParaRPr lang="en-US"/>
              </a:p>
            </c:txPr>
            <c:showPercent val="1"/>
            <c:showLeaderLines val="1"/>
          </c:dLbls>
          <c:cat>
            <c:strRef>
              <c:f>Sheet1!$A$1:$A$2</c:f>
              <c:strCache>
                <c:ptCount val="2"/>
                <c:pt idx="0">
                  <c:v>Yes</c:v>
                </c:pt>
                <c:pt idx="1">
                  <c:v>No</c:v>
                </c:pt>
              </c:strCache>
            </c:strRef>
          </c:cat>
          <c:val>
            <c:numRef>
              <c:f>Sheet1!$B$1:$B$2</c:f>
              <c:numCache>
                <c:formatCode>General</c:formatCode>
                <c:ptCount val="2"/>
                <c:pt idx="0">
                  <c:v>11</c:v>
                </c:pt>
                <c:pt idx="1">
                  <c:v>34</c:v>
                </c:pt>
              </c:numCache>
            </c:numRef>
          </c:val>
        </c:ser>
        <c:dLbls>
          <c:showPercent val="1"/>
        </c:dLbls>
      </c:pie3DChart>
    </c:plotArea>
    <c:legend>
      <c:legendPos val="b"/>
      <c:layout>
        <c:manualLayout>
          <c:xMode val="edge"/>
          <c:yMode val="edge"/>
          <c:x val="0.18950093194872394"/>
          <c:y val="0.87379921259845095"/>
          <c:w val="0.51097419072615857"/>
          <c:h val="8.3717191601050026E-2"/>
        </c:manualLayout>
      </c:layout>
      <c:txPr>
        <a:bodyPr/>
        <a:lstStyle/>
        <a:p>
          <a:pPr>
            <a:defRPr sz="1400" baseline="0"/>
          </a:pPr>
          <a:endParaRPr lang="en-US"/>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aseline="0"/>
            </a:pPr>
            <a:r>
              <a:rPr lang="en-US" sz="1600" b="1" i="0" u="none" strike="noStrike" baseline="0">
                <a:latin typeface="Arial" pitchFamily="34" charset="0"/>
                <a:cs typeface="Arial" pitchFamily="34" charset="0"/>
              </a:rPr>
              <a:t>Drug and other consumables</a:t>
            </a:r>
            <a:endParaRPr lang="en-US" sz="1600" baseline="0">
              <a:latin typeface="Arial" pitchFamily="34" charset="0"/>
              <a:cs typeface="Arial" pitchFamily="34" charset="0"/>
            </a:endParaRPr>
          </a:p>
        </c:rich>
      </c:tx>
      <c:layout/>
    </c:title>
    <c:view3D>
      <c:rotX val="30"/>
      <c:perspective val="30"/>
    </c:view3D>
    <c:plotArea>
      <c:layout>
        <c:manualLayout>
          <c:layoutTarget val="inner"/>
          <c:xMode val="edge"/>
          <c:yMode val="edge"/>
          <c:x val="3.9658792650918644E-2"/>
          <c:y val="0.16489243147885199"/>
          <c:w val="0.80168643166112963"/>
          <c:h val="0.58521846090091978"/>
        </c:manualLayout>
      </c:layout>
      <c:pie3DChart>
        <c:varyColors val="1"/>
        <c:ser>
          <c:idx val="0"/>
          <c:order val="0"/>
          <c:dLbls>
            <c:dLbl>
              <c:idx val="0"/>
              <c:layout>
                <c:manualLayout>
                  <c:x val="0"/>
                  <c:y val="0.24000624682054053"/>
                </c:manualLayout>
              </c:layout>
              <c:tx>
                <c:rich>
                  <a:bodyPr/>
                  <a:lstStyle/>
                  <a:p>
                    <a:r>
                      <a:rPr lang="en-US" sz="1400" baseline="0"/>
                      <a:t>5</a:t>
                    </a:r>
                    <a:r>
                      <a:rPr lang="en-US"/>
                      <a:t>8% (26)</a:t>
                    </a:r>
                  </a:p>
                </c:rich>
              </c:tx>
              <c:showPercent val="1"/>
            </c:dLbl>
            <c:dLbl>
              <c:idx val="1"/>
              <c:layout>
                <c:manualLayout>
                  <c:x val="0"/>
                  <c:y val="-0.13957353079883536"/>
                </c:manualLayout>
              </c:layout>
              <c:tx>
                <c:rich>
                  <a:bodyPr/>
                  <a:lstStyle/>
                  <a:p>
                    <a:r>
                      <a:rPr lang="en-US" sz="1400" baseline="0"/>
                      <a:t>4</a:t>
                    </a:r>
                    <a:r>
                      <a:rPr lang="en-US"/>
                      <a:t>2% (19)</a:t>
                    </a:r>
                  </a:p>
                </c:rich>
              </c:tx>
              <c:showPercent val="1"/>
            </c:dLbl>
            <c:txPr>
              <a:bodyPr/>
              <a:lstStyle/>
              <a:p>
                <a:pPr>
                  <a:defRPr sz="1400" baseline="0"/>
                </a:pPr>
                <a:endParaRPr lang="en-US"/>
              </a:p>
            </c:txPr>
            <c:showPercent val="1"/>
            <c:showLeaderLines val="1"/>
          </c:dLbls>
          <c:cat>
            <c:strRef>
              <c:f>Sheet1!$A$1:$A$2</c:f>
              <c:strCache>
                <c:ptCount val="2"/>
                <c:pt idx="0">
                  <c:v>Yes</c:v>
                </c:pt>
                <c:pt idx="1">
                  <c:v>No</c:v>
                </c:pt>
              </c:strCache>
            </c:strRef>
          </c:cat>
          <c:val>
            <c:numRef>
              <c:f>Sheet1!$B$1:$B$2</c:f>
              <c:numCache>
                <c:formatCode>General</c:formatCode>
                <c:ptCount val="2"/>
                <c:pt idx="0">
                  <c:v>26</c:v>
                </c:pt>
                <c:pt idx="1">
                  <c:v>19</c:v>
                </c:pt>
              </c:numCache>
            </c:numRef>
          </c:val>
        </c:ser>
        <c:dLbls>
          <c:showPercent val="1"/>
        </c:dLbls>
      </c:pie3DChart>
    </c:plotArea>
    <c:legend>
      <c:legendPos val="b"/>
      <c:layout>
        <c:manualLayout>
          <c:xMode val="edge"/>
          <c:yMode val="edge"/>
          <c:x val="0.23023317149237332"/>
          <c:y val="0.87868643589509765"/>
          <c:w val="0.51930752405949254"/>
          <c:h val="8.3717191601050026E-2"/>
        </c:manualLayout>
      </c:layout>
      <c:txPr>
        <a:bodyPr/>
        <a:lstStyle/>
        <a:p>
          <a:pPr>
            <a:defRPr sz="1400" baseline="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none" strike="noStrike" baseline="0" dirty="0">
                <a:latin typeface="Arial" pitchFamily="34" charset="0"/>
                <a:cs typeface="Arial" pitchFamily="34" charset="0"/>
              </a:rPr>
              <a:t>Source of drugs and other consumables </a:t>
            </a:r>
            <a:endParaRPr lang="en-US" sz="1800" dirty="0">
              <a:latin typeface="Arial" pitchFamily="34" charset="0"/>
              <a:cs typeface="Arial" pitchFamily="34" charset="0"/>
            </a:endParaRPr>
          </a:p>
        </c:rich>
      </c:tx>
      <c:layout/>
    </c:title>
    <c:view3D>
      <c:rotX val="30"/>
      <c:perspective val="30"/>
    </c:view3D>
    <c:plotArea>
      <c:layout>
        <c:manualLayout>
          <c:layoutTarget val="inner"/>
          <c:xMode val="edge"/>
          <c:yMode val="edge"/>
          <c:x val="9.3055555555558223E-2"/>
          <c:y val="0.18457057451151937"/>
          <c:w val="0.90694444444445277"/>
          <c:h val="0.6828324584426948"/>
        </c:manualLayout>
      </c:layout>
      <c:pie3DChart>
        <c:varyColors val="1"/>
        <c:ser>
          <c:idx val="0"/>
          <c:order val="0"/>
          <c:explosion val="28"/>
          <c:dPt>
            <c:idx val="0"/>
            <c:explosion val="0"/>
          </c:dPt>
          <c:dPt>
            <c:idx val="1"/>
            <c:explosion val="0"/>
          </c:dPt>
          <c:dPt>
            <c:idx val="2"/>
            <c:explosion val="0"/>
          </c:dPt>
          <c:dLbls>
            <c:dLbl>
              <c:idx val="0"/>
              <c:layout>
                <c:manualLayout>
                  <c:x val="7.0604111986001833E-2"/>
                  <c:y val="-1.309055118110262E-3"/>
                </c:manualLayout>
              </c:layout>
              <c:tx>
                <c:rich>
                  <a:bodyPr/>
                  <a:lstStyle/>
                  <a:p>
                    <a:r>
                      <a:rPr lang="en-US" sz="1400" dirty="0"/>
                      <a:t>72% (115)</a:t>
                    </a:r>
                  </a:p>
                </c:rich>
              </c:tx>
              <c:showPercent val="1"/>
            </c:dLbl>
            <c:dLbl>
              <c:idx val="1"/>
              <c:layout>
                <c:manualLayout>
                  <c:x val="-4.9488188976377953E-2"/>
                  <c:y val="-0.16631816856226725"/>
                </c:manualLayout>
              </c:layout>
              <c:tx>
                <c:rich>
                  <a:bodyPr/>
                  <a:lstStyle/>
                  <a:p>
                    <a:r>
                      <a:rPr lang="en-US" sz="1400" dirty="0"/>
                      <a:t>1% (2)</a:t>
                    </a:r>
                  </a:p>
                </c:rich>
              </c:tx>
              <c:showPercent val="1"/>
            </c:dLbl>
            <c:dLbl>
              <c:idx val="2"/>
              <c:layout>
                <c:manualLayout>
                  <c:x val="-7.6503937007874029E-2"/>
                  <c:y val="-6.7959317585301854E-2"/>
                </c:manualLayout>
              </c:layout>
              <c:tx>
                <c:rich>
                  <a:bodyPr/>
                  <a:lstStyle/>
                  <a:p>
                    <a:r>
                      <a:rPr lang="en-US" sz="1400" dirty="0"/>
                      <a:t>27% (43)</a:t>
                    </a:r>
                  </a:p>
                </c:rich>
              </c:tx>
              <c:showPercent val="1"/>
            </c:dLbl>
            <c:showPercent val="1"/>
            <c:showLeaderLines val="1"/>
          </c:dLbls>
          <c:cat>
            <c:strRef>
              <c:f>Sheet1!$A$1:$A$3</c:f>
              <c:strCache>
                <c:ptCount val="3"/>
                <c:pt idx="0">
                  <c:v>Govt. health facility</c:v>
                </c:pt>
                <c:pt idx="1">
                  <c:v>Outside private shop</c:v>
                </c:pt>
                <c:pt idx="2">
                  <c:v>Some from Govt. facility and some from Private shop</c:v>
                </c:pt>
              </c:strCache>
            </c:strRef>
          </c:cat>
          <c:val>
            <c:numRef>
              <c:f>Sheet1!$B$1:$B$3</c:f>
              <c:numCache>
                <c:formatCode>General</c:formatCode>
                <c:ptCount val="3"/>
                <c:pt idx="0">
                  <c:v>115</c:v>
                </c:pt>
                <c:pt idx="1">
                  <c:v>2</c:v>
                </c:pt>
                <c:pt idx="2">
                  <c:v>43</c:v>
                </c:pt>
              </c:numCache>
            </c:numRef>
          </c:val>
        </c:ser>
        <c:dLbls>
          <c:showPercent val="1"/>
        </c:dLbls>
      </c:pie3DChart>
    </c:plotArea>
    <c:legend>
      <c:legendPos val="b"/>
      <c:layout>
        <c:manualLayout>
          <c:xMode val="edge"/>
          <c:yMode val="edge"/>
          <c:x val="0"/>
          <c:y val="0.76912303367844692"/>
          <c:w val="0.96692360370236952"/>
          <c:h val="0.23034272046371138"/>
        </c:manualLayout>
      </c:layout>
      <c:txPr>
        <a:bodyPr/>
        <a:lstStyle/>
        <a:p>
          <a:pPr>
            <a:defRPr sz="1400" baseline="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b="1" i="0" u="none" strike="noStrike" baseline="0" dirty="0">
                <a:latin typeface="Arial" pitchFamily="34" charset="0"/>
                <a:cs typeface="Arial" pitchFamily="34" charset="0"/>
              </a:rPr>
              <a:t>Free blood benefit </a:t>
            </a:r>
            <a:endParaRPr lang="en-US" sz="2000" dirty="0">
              <a:latin typeface="Arial" pitchFamily="34" charset="0"/>
              <a:cs typeface="Arial" pitchFamily="34" charset="0"/>
            </a:endParaRPr>
          </a:p>
        </c:rich>
      </c:tx>
      <c:layout/>
    </c:title>
    <c:view3D>
      <c:rotX val="30"/>
      <c:perspective val="30"/>
    </c:view3D>
    <c:plotArea>
      <c:layout/>
      <c:pie3DChart>
        <c:varyColors val="1"/>
        <c:ser>
          <c:idx val="0"/>
          <c:order val="0"/>
          <c:dLbls>
            <c:dLbl>
              <c:idx val="0"/>
              <c:layout>
                <c:manualLayout>
                  <c:x val="0.21064052930883637"/>
                  <c:y val="-4.5592373869932923E-2"/>
                </c:manualLayout>
              </c:layout>
              <c:tx>
                <c:rich>
                  <a:bodyPr/>
                  <a:lstStyle/>
                  <a:p>
                    <a:r>
                      <a:rPr lang="en-US" sz="1400" dirty="0"/>
                      <a:t>5% (8)</a:t>
                    </a:r>
                  </a:p>
                </c:rich>
              </c:tx>
              <c:showPercent val="1"/>
            </c:dLbl>
            <c:dLbl>
              <c:idx val="1"/>
              <c:layout>
                <c:manualLayout>
                  <c:x val="0.18186526684164644"/>
                  <c:y val="3.4416375036453811E-2"/>
                </c:manualLayout>
              </c:layout>
              <c:tx>
                <c:rich>
                  <a:bodyPr/>
                  <a:lstStyle/>
                  <a:p>
                    <a:r>
                      <a:rPr lang="en-US" sz="1400" dirty="0"/>
                      <a:t>4% (7)</a:t>
                    </a:r>
                  </a:p>
                </c:rich>
              </c:tx>
              <c:showPercent val="1"/>
            </c:dLbl>
            <c:dLbl>
              <c:idx val="2"/>
              <c:layout>
                <c:manualLayout>
                  <c:x val="-0.20393525809274168"/>
                  <c:y val="-0.13933836395450569"/>
                </c:manualLayout>
              </c:layout>
              <c:tx>
                <c:rich>
                  <a:bodyPr/>
                  <a:lstStyle/>
                  <a:p>
                    <a:r>
                      <a:rPr lang="en-US" sz="1400" dirty="0"/>
                      <a:t>91% (145)</a:t>
                    </a:r>
                  </a:p>
                </c:rich>
              </c:tx>
              <c:showPercent val="1"/>
            </c:dLbl>
            <c:showPercent val="1"/>
            <c:showLeaderLines val="1"/>
          </c:dLbls>
          <c:cat>
            <c:strRef>
              <c:f>Sheet1!$A$1:$A$3</c:f>
              <c:strCache>
                <c:ptCount val="3"/>
                <c:pt idx="0">
                  <c:v>Yes</c:v>
                </c:pt>
                <c:pt idx="1">
                  <c:v>No</c:v>
                </c:pt>
                <c:pt idx="2">
                  <c:v>Blood not required</c:v>
                </c:pt>
              </c:strCache>
            </c:strRef>
          </c:cat>
          <c:val>
            <c:numRef>
              <c:f>Sheet1!$B$1:$B$3</c:f>
              <c:numCache>
                <c:formatCode>General</c:formatCode>
                <c:ptCount val="3"/>
                <c:pt idx="0">
                  <c:v>8</c:v>
                </c:pt>
                <c:pt idx="1">
                  <c:v>7</c:v>
                </c:pt>
                <c:pt idx="2">
                  <c:v>145</c:v>
                </c:pt>
              </c:numCache>
            </c:numRef>
          </c:val>
        </c:ser>
        <c:dLbls>
          <c:showPercent val="1"/>
        </c:dLbls>
      </c:pie3DChart>
    </c:plotArea>
    <c:legend>
      <c:legendPos val="b"/>
      <c:layout>
        <c:manualLayout>
          <c:xMode val="edge"/>
          <c:yMode val="edge"/>
          <c:x val="9.0347528382342612E-2"/>
          <c:y val="0.80692852558456885"/>
          <c:w val="0.87101059176113627"/>
          <c:h val="0.14516104841733773"/>
        </c:manualLayout>
      </c:layout>
      <c:txPr>
        <a:bodyPr/>
        <a:lstStyle/>
        <a:p>
          <a:pPr>
            <a:defRPr sz="1400" baseline="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dirty="0">
                <a:latin typeface="Arial" pitchFamily="34" charset="0"/>
                <a:cs typeface="Arial" pitchFamily="34" charset="0"/>
              </a:rPr>
              <a:t>Satisfaction</a:t>
            </a:r>
            <a:r>
              <a:rPr lang="en-US" sz="1800" baseline="0" dirty="0">
                <a:latin typeface="Arial" pitchFamily="34" charset="0"/>
                <a:cs typeface="Arial" pitchFamily="34" charset="0"/>
              </a:rPr>
              <a:t> with Transport</a:t>
            </a:r>
            <a:endParaRPr lang="en-US" sz="1800" dirty="0">
              <a:latin typeface="Arial" pitchFamily="34" charset="0"/>
              <a:cs typeface="Arial" pitchFamily="34" charset="0"/>
            </a:endParaRPr>
          </a:p>
        </c:rich>
      </c:tx>
      <c:layout/>
    </c:title>
    <c:view3D>
      <c:rotX val="30"/>
      <c:perspective val="30"/>
    </c:view3D>
    <c:plotArea>
      <c:layout>
        <c:manualLayout>
          <c:layoutTarget val="inner"/>
          <c:xMode val="edge"/>
          <c:yMode val="edge"/>
          <c:x val="7.4845435987168404E-2"/>
          <c:y val="0.32835123921167275"/>
          <c:w val="0.78537272779151857"/>
          <c:h val="0.48583185556174985"/>
        </c:manualLayout>
      </c:layout>
      <c:pie3DChart>
        <c:varyColors val="1"/>
        <c:ser>
          <c:idx val="0"/>
          <c:order val="0"/>
          <c:dLbls>
            <c:dLbl>
              <c:idx val="0"/>
              <c:layout>
                <c:manualLayout>
                  <c:x val="-6.1964129483814495E-2"/>
                  <c:y val="0.14297949270863974"/>
                </c:manualLayout>
              </c:layout>
              <c:tx>
                <c:rich>
                  <a:bodyPr/>
                  <a:lstStyle/>
                  <a:p>
                    <a:r>
                      <a:rPr lang="en-US" sz="1400" dirty="0"/>
                      <a:t>70% (112)</a:t>
                    </a:r>
                  </a:p>
                </c:rich>
              </c:tx>
              <c:showPercent val="1"/>
            </c:dLbl>
            <c:dLbl>
              <c:idx val="1"/>
              <c:layout>
                <c:manualLayout>
                  <c:x val="-8.0170117624185619E-2"/>
                  <c:y val="-4.3190991167597829E-2"/>
                </c:manualLayout>
              </c:layout>
              <c:tx>
                <c:rich>
                  <a:bodyPr/>
                  <a:lstStyle/>
                  <a:p>
                    <a:r>
                      <a:rPr lang="en-US" sz="1400" dirty="0"/>
                      <a:t>30% (48)</a:t>
                    </a:r>
                  </a:p>
                </c:rich>
              </c:tx>
              <c:showPercent val="1"/>
            </c:dLbl>
            <c:showPercent val="1"/>
            <c:showLeaderLines val="1"/>
          </c:dLbls>
          <c:cat>
            <c:strRef>
              <c:f>Sheet1!$A$1:$A$2</c:f>
              <c:strCache>
                <c:ptCount val="2"/>
                <c:pt idx="0">
                  <c:v>Yes</c:v>
                </c:pt>
                <c:pt idx="1">
                  <c:v>No</c:v>
                </c:pt>
              </c:strCache>
            </c:strRef>
          </c:cat>
          <c:val>
            <c:numRef>
              <c:f>Sheet1!$B$1:$B$2</c:f>
              <c:numCache>
                <c:formatCode>General</c:formatCode>
                <c:ptCount val="2"/>
                <c:pt idx="0">
                  <c:v>112</c:v>
                </c:pt>
                <c:pt idx="1">
                  <c:v>48</c:v>
                </c:pt>
              </c:numCache>
            </c:numRef>
          </c:val>
        </c:ser>
        <c:dLbls>
          <c:showPercent val="1"/>
        </c:dLbls>
      </c:pie3DChart>
    </c:plotArea>
    <c:legend>
      <c:legendPos val="b"/>
      <c:layout>
        <c:manualLayout>
          <c:xMode val="edge"/>
          <c:yMode val="edge"/>
          <c:x val="0.24685993796230343"/>
          <c:y val="0.86065048118985465"/>
          <c:w val="0.43701605481133027"/>
          <c:h val="0.10046062992126135"/>
        </c:manualLayout>
      </c:layout>
      <c:txPr>
        <a:bodyPr/>
        <a:lstStyle/>
        <a:p>
          <a:pPr>
            <a:defRPr sz="1400" baseline="0"/>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none" strike="noStrike" baseline="0" dirty="0">
                <a:latin typeface="Arial" pitchFamily="34" charset="0"/>
                <a:cs typeface="Arial" pitchFamily="34" charset="0"/>
              </a:rPr>
              <a:t>Free food </a:t>
            </a:r>
            <a:endParaRPr lang="en-US" sz="1800" dirty="0">
              <a:latin typeface="Arial" pitchFamily="34" charset="0"/>
              <a:cs typeface="Arial" pitchFamily="34" charset="0"/>
            </a:endParaRPr>
          </a:p>
        </c:rich>
      </c:tx>
      <c:layout/>
    </c:title>
    <c:view3D>
      <c:rotX val="30"/>
      <c:perspective val="30"/>
    </c:view3D>
    <c:plotArea>
      <c:layout>
        <c:manualLayout>
          <c:layoutTarget val="inner"/>
          <c:xMode val="edge"/>
          <c:yMode val="edge"/>
          <c:x val="0.10171530029334568"/>
          <c:y val="0.25551697063508338"/>
          <c:w val="0.77696155627606212"/>
          <c:h val="0.55006079368284089"/>
        </c:manualLayout>
      </c:layout>
      <c:pie3DChart>
        <c:varyColors val="1"/>
        <c:ser>
          <c:idx val="0"/>
          <c:order val="0"/>
          <c:dLbls>
            <c:dLbl>
              <c:idx val="0"/>
              <c:layout>
                <c:manualLayout>
                  <c:x val="6.5022473049239402E-2"/>
                  <c:y val="4.5647599835144824E-3"/>
                </c:manualLayout>
              </c:layout>
              <c:tx>
                <c:rich>
                  <a:bodyPr/>
                  <a:lstStyle/>
                  <a:p>
                    <a:r>
                      <a:rPr lang="en-US" sz="1400" dirty="0"/>
                      <a:t>79% (126)</a:t>
                    </a:r>
                  </a:p>
                </c:rich>
              </c:tx>
              <c:showPercent val="1"/>
            </c:dLbl>
            <c:dLbl>
              <c:idx val="1"/>
              <c:layout>
                <c:manualLayout>
                  <c:x val="-0.12776662292213473"/>
                  <c:y val="-5.3802128900554101E-3"/>
                </c:manualLayout>
              </c:layout>
              <c:tx>
                <c:rich>
                  <a:bodyPr/>
                  <a:lstStyle/>
                  <a:p>
                    <a:r>
                      <a:rPr lang="en-US" sz="1400" dirty="0"/>
                      <a:t>21% (34)</a:t>
                    </a:r>
                  </a:p>
                </c:rich>
              </c:tx>
              <c:showPercent val="1"/>
            </c:dLbl>
            <c:showPercent val="1"/>
            <c:showLeaderLines val="1"/>
          </c:dLbls>
          <c:cat>
            <c:strRef>
              <c:f>Sheet1!$A$1:$A$2</c:f>
              <c:strCache>
                <c:ptCount val="2"/>
                <c:pt idx="0">
                  <c:v>Yes</c:v>
                </c:pt>
                <c:pt idx="1">
                  <c:v>No</c:v>
                </c:pt>
              </c:strCache>
            </c:strRef>
          </c:cat>
          <c:val>
            <c:numRef>
              <c:f>Sheet1!$B$1:$B$2</c:f>
              <c:numCache>
                <c:formatCode>General</c:formatCode>
                <c:ptCount val="2"/>
                <c:pt idx="0">
                  <c:v>126</c:v>
                </c:pt>
                <c:pt idx="1">
                  <c:v>34</c:v>
                </c:pt>
              </c:numCache>
            </c:numRef>
          </c:val>
        </c:ser>
        <c:dLbls>
          <c:showPercent val="1"/>
        </c:dLbls>
      </c:pie3DChart>
    </c:plotArea>
    <c:legend>
      <c:legendPos val="b"/>
      <c:layout>
        <c:manualLayout>
          <c:xMode val="edge"/>
          <c:yMode val="edge"/>
          <c:x val="0.24034623797025606"/>
          <c:y val="0.88850503062118258"/>
          <c:w val="0.41097419072615932"/>
          <c:h val="8.3717191601050026E-2"/>
        </c:manualLayout>
      </c:layout>
      <c:txPr>
        <a:bodyPr/>
        <a:lstStyle/>
        <a:p>
          <a:pPr>
            <a:defRPr sz="1400" baseline="0"/>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none" strike="noStrike" baseline="0" dirty="0">
                <a:latin typeface="Arial" pitchFamily="34" charset="0"/>
                <a:cs typeface="Arial" pitchFamily="34" charset="0"/>
              </a:rPr>
              <a:t>Drug and other consumables benefit                   </a:t>
            </a:r>
            <a:endParaRPr lang="en-US" sz="1800" dirty="0">
              <a:latin typeface="Arial" pitchFamily="34" charset="0"/>
              <a:cs typeface="Arial" pitchFamily="34" charset="0"/>
            </a:endParaRPr>
          </a:p>
        </c:rich>
      </c:tx>
      <c:layout/>
    </c:title>
    <c:view3D>
      <c:rotX val="30"/>
      <c:perspective val="30"/>
    </c:view3D>
    <c:plotArea>
      <c:layout>
        <c:manualLayout>
          <c:layoutTarget val="inner"/>
          <c:xMode val="edge"/>
          <c:yMode val="edge"/>
          <c:x val="0.13724054063742414"/>
          <c:y val="0.33425525756678315"/>
          <c:w val="0.8206435410756"/>
          <c:h val="0.43011193023425287"/>
        </c:manualLayout>
      </c:layout>
      <c:pie3DChart>
        <c:varyColors val="1"/>
        <c:ser>
          <c:idx val="0"/>
          <c:order val="0"/>
          <c:dLbls>
            <c:dLbl>
              <c:idx val="0"/>
              <c:layout>
                <c:manualLayout>
                  <c:x val="-0.11233294068674771"/>
                  <c:y val="0.16130502863278437"/>
                </c:manualLayout>
              </c:layout>
              <c:tx>
                <c:rich>
                  <a:bodyPr/>
                  <a:lstStyle/>
                  <a:p>
                    <a:r>
                      <a:rPr lang="en-US" sz="1400" dirty="0"/>
                      <a:t>74% (119)</a:t>
                    </a:r>
                  </a:p>
                </c:rich>
              </c:tx>
              <c:showPercent val="1"/>
            </c:dLbl>
            <c:dLbl>
              <c:idx val="1"/>
              <c:layout>
                <c:manualLayout>
                  <c:x val="-0.11610279965004375"/>
                  <c:y val="2.5098425196850393E-3"/>
                </c:manualLayout>
              </c:layout>
              <c:tx>
                <c:rich>
                  <a:bodyPr/>
                  <a:lstStyle/>
                  <a:p>
                    <a:r>
                      <a:rPr lang="en-US" sz="1400" dirty="0"/>
                      <a:t>26% (41)</a:t>
                    </a:r>
                  </a:p>
                </c:rich>
              </c:tx>
              <c:showPercent val="1"/>
            </c:dLbl>
            <c:showPercent val="1"/>
            <c:showLeaderLines val="1"/>
          </c:dLbls>
          <c:cat>
            <c:strRef>
              <c:f>Sheet1!$A$1:$A$2</c:f>
              <c:strCache>
                <c:ptCount val="2"/>
                <c:pt idx="0">
                  <c:v>Yes</c:v>
                </c:pt>
                <c:pt idx="1">
                  <c:v>No</c:v>
                </c:pt>
              </c:strCache>
            </c:strRef>
          </c:cat>
          <c:val>
            <c:numRef>
              <c:f>Sheet1!$B$1:$B$2</c:f>
              <c:numCache>
                <c:formatCode>General</c:formatCode>
                <c:ptCount val="2"/>
                <c:pt idx="0">
                  <c:v>119</c:v>
                </c:pt>
                <c:pt idx="1">
                  <c:v>41</c:v>
                </c:pt>
              </c:numCache>
            </c:numRef>
          </c:val>
        </c:ser>
        <c:dLbls>
          <c:showPercent val="1"/>
        </c:dLbls>
      </c:pie3DChart>
    </c:plotArea>
    <c:legend>
      <c:legendPos val="b"/>
      <c:layout>
        <c:manualLayout>
          <c:xMode val="edge"/>
          <c:yMode val="edge"/>
          <c:x val="0.21256846019248135"/>
          <c:y val="0.88387540099154271"/>
          <c:w val="0.36375196850393693"/>
          <c:h val="8.3717191601050026E-2"/>
        </c:manualLayout>
      </c:layout>
      <c:txPr>
        <a:bodyPr/>
        <a:lstStyle/>
        <a:p>
          <a:pPr>
            <a:defRPr sz="1400" baseline="0"/>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a:latin typeface="Arial" pitchFamily="34" charset="0"/>
                <a:cs typeface="Arial" pitchFamily="34" charset="0"/>
              </a:rPr>
              <a:t>Awareness about scheme</a:t>
            </a:r>
            <a:r>
              <a:rPr lang="en-US" sz="1600" baseline="0" dirty="0">
                <a:latin typeface="Arial" pitchFamily="34" charset="0"/>
                <a:cs typeface="Arial" pitchFamily="34" charset="0"/>
              </a:rPr>
              <a:t> </a:t>
            </a:r>
            <a:endParaRPr lang="en-US" sz="1600" dirty="0">
              <a:latin typeface="Arial" pitchFamily="34" charset="0"/>
              <a:cs typeface="Arial" pitchFamily="34" charset="0"/>
            </a:endParaRPr>
          </a:p>
        </c:rich>
      </c:tx>
      <c:layout/>
    </c:title>
    <c:view3D>
      <c:rotX val="30"/>
      <c:perspective val="30"/>
    </c:view3D>
    <c:plotArea>
      <c:layout/>
      <c:pie3DChart>
        <c:varyColors val="1"/>
        <c:ser>
          <c:idx val="0"/>
          <c:order val="0"/>
          <c:dLbls>
            <c:dLbl>
              <c:idx val="0"/>
              <c:layout>
                <c:manualLayout>
                  <c:x val="7.5659011373578305E-2"/>
                  <c:y val="-5.5036089238846696E-2"/>
                </c:manualLayout>
              </c:layout>
              <c:tx>
                <c:rich>
                  <a:bodyPr/>
                  <a:lstStyle/>
                  <a:p>
                    <a:r>
                      <a:rPr lang="en-US" sz="1400" dirty="0"/>
                      <a:t>31% (14)</a:t>
                    </a:r>
                  </a:p>
                </c:rich>
              </c:tx>
              <c:showPercent val="1"/>
            </c:dLbl>
            <c:dLbl>
              <c:idx val="1"/>
              <c:layout>
                <c:manualLayout>
                  <c:x val="1.2762710216778682E-2"/>
                  <c:y val="0.11692208358614167"/>
                </c:manualLayout>
              </c:layout>
              <c:tx>
                <c:rich>
                  <a:bodyPr/>
                  <a:lstStyle/>
                  <a:p>
                    <a:r>
                      <a:rPr lang="en-US" sz="1400" dirty="0"/>
                      <a:t>69% (31)</a:t>
                    </a:r>
                  </a:p>
                </c:rich>
              </c:tx>
              <c:showPercent val="1"/>
            </c:dLbl>
            <c:showPercent val="1"/>
            <c:showLeaderLines val="1"/>
          </c:dLbls>
          <c:cat>
            <c:strRef>
              <c:f>Sheet1!$A$8:$A$9</c:f>
              <c:strCache>
                <c:ptCount val="2"/>
                <c:pt idx="0">
                  <c:v>Yes</c:v>
                </c:pt>
                <c:pt idx="1">
                  <c:v>No</c:v>
                </c:pt>
              </c:strCache>
            </c:strRef>
          </c:cat>
          <c:val>
            <c:numRef>
              <c:f>Sheet1!$B$8:$B$9</c:f>
              <c:numCache>
                <c:formatCode>General</c:formatCode>
                <c:ptCount val="2"/>
                <c:pt idx="0">
                  <c:v>14</c:v>
                </c:pt>
                <c:pt idx="1">
                  <c:v>31</c:v>
                </c:pt>
              </c:numCache>
            </c:numRef>
          </c:val>
        </c:ser>
        <c:dLbls>
          <c:showPercent val="1"/>
        </c:dLbls>
      </c:pie3DChart>
    </c:plotArea>
    <c:legend>
      <c:legendPos val="b"/>
      <c:layout>
        <c:manualLayout>
          <c:xMode val="edge"/>
          <c:yMode val="edge"/>
          <c:x val="0.16164236414892591"/>
          <c:y val="0.84683836395450574"/>
          <c:w val="0.674554291824633"/>
          <c:h val="8.3717191601050026E-2"/>
        </c:manualLayout>
      </c:layout>
      <c:txPr>
        <a:bodyPr/>
        <a:lstStyle/>
        <a:p>
          <a:pPr>
            <a:defRPr sz="1400" baseline="0"/>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8.091617000913548E-2"/>
          <c:y val="0.19537509303874318"/>
          <c:w val="0.81606821246791661"/>
          <c:h val="0.42047518313942861"/>
        </c:manualLayout>
      </c:layout>
      <c:pie3DChart>
        <c:varyColors val="1"/>
        <c:ser>
          <c:idx val="0"/>
          <c:order val="0"/>
          <c:dLbls>
            <c:dLbl>
              <c:idx val="0"/>
              <c:layout>
                <c:manualLayout>
                  <c:x val="-2.4063236661264285E-2"/>
                  <c:y val="-0.20010641209466973"/>
                </c:manualLayout>
              </c:layout>
              <c:tx>
                <c:rich>
                  <a:bodyPr/>
                  <a:lstStyle/>
                  <a:p>
                    <a:pPr>
                      <a:defRPr sz="1400" baseline="0"/>
                    </a:pPr>
                    <a:r>
                      <a:rPr lang="en-US" sz="1400" baseline="0"/>
                      <a:t>42% (19)</a:t>
                    </a:r>
                  </a:p>
                </c:rich>
              </c:tx>
              <c:spPr/>
              <c:showPercent val="1"/>
            </c:dLbl>
            <c:dLbl>
              <c:idx val="1"/>
              <c:layout>
                <c:manualLayout>
                  <c:x val="0.12507011209234206"/>
                  <c:y val="3.8813804990794058E-2"/>
                </c:manualLayout>
              </c:layout>
              <c:tx>
                <c:rich>
                  <a:bodyPr/>
                  <a:lstStyle/>
                  <a:p>
                    <a:pPr>
                      <a:defRPr sz="1400" baseline="0"/>
                    </a:pPr>
                    <a:r>
                      <a:rPr lang="en-US" sz="1400" baseline="0"/>
                      <a:t>0% (0)</a:t>
                    </a:r>
                  </a:p>
                </c:rich>
              </c:tx>
              <c:spPr/>
              <c:showPercent val="1"/>
            </c:dLbl>
            <c:dLbl>
              <c:idx val="2"/>
              <c:layout>
                <c:manualLayout>
                  <c:x val="3.7721016942775937E-2"/>
                  <c:y val="0.14263107676738623"/>
                </c:manualLayout>
              </c:layout>
              <c:tx>
                <c:rich>
                  <a:bodyPr/>
                  <a:lstStyle/>
                  <a:p>
                    <a:pPr>
                      <a:defRPr sz="1400" baseline="0"/>
                    </a:pPr>
                    <a:r>
                      <a:rPr lang="en-US" sz="1400" baseline="0"/>
                      <a:t>58% (26)</a:t>
                    </a:r>
                  </a:p>
                </c:rich>
              </c:tx>
              <c:spPr/>
              <c:showPercent val="1"/>
            </c:dLbl>
            <c:showPercent val="1"/>
            <c:showLeaderLines val="1"/>
          </c:dLbls>
          <c:cat>
            <c:strRef>
              <c:f>Sheet1!$A$2:$A$4</c:f>
              <c:strCache>
                <c:ptCount val="3"/>
                <c:pt idx="0">
                  <c:v>Some from Govt. and some from Private health facility</c:v>
                </c:pt>
                <c:pt idx="1">
                  <c:v>Private health facility</c:v>
                </c:pt>
                <c:pt idx="2">
                  <c:v>Govt. Health facility</c:v>
                </c:pt>
              </c:strCache>
            </c:strRef>
          </c:cat>
          <c:val>
            <c:numRef>
              <c:f>Sheet1!$B$2:$B$4</c:f>
              <c:numCache>
                <c:formatCode>General</c:formatCode>
                <c:ptCount val="3"/>
                <c:pt idx="0">
                  <c:v>19</c:v>
                </c:pt>
                <c:pt idx="1">
                  <c:v>0</c:v>
                </c:pt>
                <c:pt idx="2">
                  <c:v>26</c:v>
                </c:pt>
              </c:numCache>
            </c:numRef>
          </c:val>
        </c:ser>
        <c:dLbls>
          <c:showPercent val="1"/>
        </c:dLbls>
      </c:pie3DChart>
    </c:plotArea>
    <c:legend>
      <c:legendPos val="b"/>
      <c:layout/>
      <c:txPr>
        <a:bodyPr/>
        <a:lstStyle/>
        <a:p>
          <a:pPr>
            <a:defRPr sz="1400" baseline="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dLbls>
            <c:dLbl>
              <c:idx val="0"/>
              <c:layout>
                <c:manualLayout>
                  <c:x val="-8.0563947633434246E-3"/>
                  <c:y val="-0.1161733432955917"/>
                </c:manualLayout>
              </c:layout>
              <c:tx>
                <c:rich>
                  <a:bodyPr/>
                  <a:lstStyle/>
                  <a:p>
                    <a:r>
                      <a:rPr lang="en-US" sz="1400" baseline="0"/>
                      <a:t>4</a:t>
                    </a:r>
                    <a:r>
                      <a:rPr lang="en-US"/>
                      <a:t>7% (21)</a:t>
                    </a:r>
                  </a:p>
                </c:rich>
              </c:tx>
              <c:showPercent val="1"/>
            </c:dLbl>
            <c:dLbl>
              <c:idx val="1"/>
              <c:layout>
                <c:manualLayout>
                  <c:x val="0.16879790026247038"/>
                  <c:y val="-2.8069043452901742E-2"/>
                </c:manualLayout>
              </c:layout>
              <c:tx>
                <c:rich>
                  <a:bodyPr/>
                  <a:lstStyle/>
                  <a:p>
                    <a:r>
                      <a:rPr lang="en-US" sz="1400" baseline="0"/>
                      <a:t>0</a:t>
                    </a:r>
                    <a:r>
                      <a:rPr lang="en-US"/>
                      <a:t>% (0)</a:t>
                    </a:r>
                  </a:p>
                </c:rich>
              </c:tx>
              <c:showPercent val="1"/>
            </c:dLbl>
            <c:dLbl>
              <c:idx val="2"/>
              <c:layout>
                <c:manualLayout>
                  <c:x val="0"/>
                  <c:y val="0.23376324309826546"/>
                </c:manualLayout>
              </c:layout>
              <c:tx>
                <c:rich>
                  <a:bodyPr/>
                  <a:lstStyle/>
                  <a:p>
                    <a:r>
                      <a:rPr lang="en-US" sz="1400" baseline="0"/>
                      <a:t>5</a:t>
                    </a:r>
                    <a:r>
                      <a:rPr lang="en-US"/>
                      <a:t>3% (24)</a:t>
                    </a:r>
                  </a:p>
                </c:rich>
              </c:tx>
              <c:showPercent val="1"/>
            </c:dLbl>
            <c:txPr>
              <a:bodyPr/>
              <a:lstStyle/>
              <a:p>
                <a:pPr>
                  <a:defRPr sz="1400" baseline="0"/>
                </a:pPr>
                <a:endParaRPr lang="en-US"/>
              </a:p>
            </c:txPr>
            <c:showPercent val="1"/>
            <c:showLeaderLines val="1"/>
          </c:dLbls>
          <c:cat>
            <c:strRef>
              <c:f>Sheet1!$A$1:$A$3</c:f>
              <c:strCache>
                <c:ptCount val="3"/>
                <c:pt idx="0">
                  <c:v>Govt. health facility</c:v>
                </c:pt>
                <c:pt idx="1">
                  <c:v>Private health facility</c:v>
                </c:pt>
                <c:pt idx="2">
                  <c:v>Test not required</c:v>
                </c:pt>
              </c:strCache>
            </c:strRef>
          </c:cat>
          <c:val>
            <c:numRef>
              <c:f>Sheet1!$B$1:$B$3</c:f>
              <c:numCache>
                <c:formatCode>General</c:formatCode>
                <c:ptCount val="3"/>
                <c:pt idx="0">
                  <c:v>21</c:v>
                </c:pt>
                <c:pt idx="1">
                  <c:v>0</c:v>
                </c:pt>
                <c:pt idx="2">
                  <c:v>24</c:v>
                </c:pt>
              </c:numCache>
            </c:numRef>
          </c:val>
        </c:ser>
        <c:dLbls>
          <c:showPercent val="1"/>
        </c:dLbls>
      </c:pie3DChart>
    </c:plotArea>
    <c:legend>
      <c:legendPos val="b"/>
      <c:layout/>
      <c:txPr>
        <a:bodyPr/>
        <a:lstStyle/>
        <a:p>
          <a:pPr>
            <a:defRPr sz="1400" baseline="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A8A275-3093-41EF-8274-68D30A69EF79}" type="datetimeFigureOut">
              <a:rPr lang="en-US" smtClean="0"/>
              <a:pPr/>
              <a:t>5/8/2012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2F5AB-1982-40FA-BBA3-FC80EF3B39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52F5AB-1982-40FA-BBA3-FC80EF3B390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lvl1pPr>
              <a:defRPr sz="3600" b="1">
                <a:latin typeface="Lucida Sans Unicode" pitchFamily="34" charset="0"/>
                <a:cs typeface="Lucida Sans Unicode"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b="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2819400" y="6356350"/>
            <a:ext cx="3429000" cy="365125"/>
          </a:xfrm>
        </p:spPr>
        <p:txBody>
          <a:bodyPr/>
          <a:lstStyle>
            <a:lvl1pPr>
              <a:defRPr>
                <a:solidFill>
                  <a:schemeClr val="tx1"/>
                </a:solidFill>
                <a:latin typeface="Arial" pitchFamily="34" charset="0"/>
                <a:cs typeface="Arial" pitchFamily="34" charset="0"/>
              </a:defRPr>
            </a:lvl1pPr>
          </a:lstStyle>
          <a:p>
            <a:r>
              <a:rPr lang="en-US" dirty="0" smtClean="0"/>
              <a:t>SIHFW: an ISO 9001: 2008 certified institution</a:t>
            </a:r>
          </a:p>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CBEFB28A-5D7B-4D28-855A-14E4FCADBC49}" type="slidenum">
              <a:rPr lang="en-US" smtClean="0"/>
              <a:pPr/>
              <a:t>‹#›</a:t>
            </a:fld>
            <a:endParaRPr lang="en-US" dirty="0"/>
          </a:p>
        </p:txBody>
      </p:sp>
      <p:pic>
        <p:nvPicPr>
          <p:cNvPr id="7" name="Picture 6" descr="C:\Documents and Settings\Rati\Desktop\22222.jpg"/>
          <p:cNvPicPr/>
          <p:nvPr userDrawn="1"/>
        </p:nvPicPr>
        <p:blipFill>
          <a:blip r:embed="rId2" cstate="print"/>
          <a:srcRect/>
          <a:stretch>
            <a:fillRect/>
          </a:stretch>
        </p:blipFill>
        <p:spPr bwMode="auto">
          <a:xfrm>
            <a:off x="8385048" y="0"/>
            <a:ext cx="758952" cy="758952"/>
          </a:xfrm>
          <a:prstGeom prst="ellipse">
            <a:avLst/>
          </a:prstGeom>
          <a:ln w="28575" cap="rnd">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8A0AA-3922-43CE-ABB4-CC47799D513F}" type="datetime1">
              <a:rPr lang="en-US" smtClean="0"/>
              <a:pPr/>
              <a:t>5/8/2012</a:t>
            </a:fld>
            <a:endParaRPr lang="en-US"/>
          </a:p>
        </p:txBody>
      </p:sp>
      <p:sp>
        <p:nvSpPr>
          <p:cNvPr id="5" name="Footer Placeholder 4"/>
          <p:cNvSpPr>
            <a:spLocks noGrp="1"/>
          </p:cNvSpPr>
          <p:nvPr>
            <p:ph type="ftr" sz="quarter" idx="11"/>
          </p:nvPr>
        </p:nvSpPr>
        <p:spPr/>
        <p:txBody>
          <a:bodyPr/>
          <a:lstStyle/>
          <a:p>
            <a:r>
              <a:rPr lang="en-US" smtClean="0"/>
              <a:t>SIHFW: an ISO 9001: 2008 certified institution </a:t>
            </a:r>
            <a:endParaRPr lang="en-US"/>
          </a:p>
        </p:txBody>
      </p:sp>
      <p:sp>
        <p:nvSpPr>
          <p:cNvPr id="6" name="Slide Number Placeholder 5"/>
          <p:cNvSpPr>
            <a:spLocks noGrp="1"/>
          </p:cNvSpPr>
          <p:nvPr>
            <p:ph type="sldNum" sz="quarter" idx="12"/>
          </p:nvPr>
        </p:nvSpPr>
        <p:spPr/>
        <p:txBody>
          <a:bodyPr/>
          <a:lstStyle/>
          <a:p>
            <a:fld id="{CBEFB28A-5D7B-4D28-855A-14E4FCADBC49}"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23E34-A35A-46FF-A009-23FA58D8891C}" type="datetime1">
              <a:rPr lang="en-US" smtClean="0"/>
              <a:pPr/>
              <a:t>5/8/2012</a:t>
            </a:fld>
            <a:endParaRPr lang="en-US"/>
          </a:p>
        </p:txBody>
      </p:sp>
      <p:sp>
        <p:nvSpPr>
          <p:cNvPr id="5" name="Footer Placeholder 4"/>
          <p:cNvSpPr>
            <a:spLocks noGrp="1"/>
          </p:cNvSpPr>
          <p:nvPr>
            <p:ph type="ftr" sz="quarter" idx="11"/>
          </p:nvPr>
        </p:nvSpPr>
        <p:spPr/>
        <p:txBody>
          <a:bodyPr/>
          <a:lstStyle/>
          <a:p>
            <a:r>
              <a:rPr lang="en-US" smtClean="0"/>
              <a:t>SIHFW: an ISO 9001: 2008 certified institution </a:t>
            </a:r>
            <a:endParaRPr lang="en-US"/>
          </a:p>
        </p:txBody>
      </p:sp>
      <p:sp>
        <p:nvSpPr>
          <p:cNvPr id="6" name="Slide Number Placeholder 5"/>
          <p:cNvSpPr>
            <a:spLocks noGrp="1"/>
          </p:cNvSpPr>
          <p:nvPr>
            <p:ph type="sldNum" sz="quarter" idx="12"/>
          </p:nvPr>
        </p:nvSpPr>
        <p:spPr/>
        <p:txBody>
          <a:bodyPr/>
          <a:lstStyle/>
          <a:p>
            <a:fld id="{CBEFB28A-5D7B-4D28-855A-14E4FCADBC49}"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Lucida Sans Unicode" pitchFamily="34" charset="0"/>
                <a:cs typeface="Lucida Sans Unicode"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atin typeface="Arial" pitchFamily="34" charset="0"/>
                <a:cs typeface="Arial" pitchFamily="34" charset="0"/>
              </a:defRPr>
            </a:lvl1pPr>
            <a:lvl2pPr>
              <a:defRPr sz="28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smtClean="0"/>
              <a:t>SIHFW: an ISO 9001: 2008 certified institution </a:t>
            </a:r>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CBEFB28A-5D7B-4D28-855A-14E4FCADBC49}" type="slidenum">
              <a:rPr lang="en-US" smtClean="0"/>
              <a:pPr/>
              <a:t>‹#›</a:t>
            </a:fld>
            <a:endParaRPr lang="en-US"/>
          </a:p>
        </p:txBody>
      </p:sp>
      <p:pic>
        <p:nvPicPr>
          <p:cNvPr id="7" name="Picture 6" descr="C:\Documents and Settings\Rati\Desktop\22222.jpg"/>
          <p:cNvPicPr/>
          <p:nvPr userDrawn="1"/>
        </p:nvPicPr>
        <p:blipFill>
          <a:blip r:embed="rId2" cstate="print"/>
          <a:srcRect/>
          <a:stretch>
            <a:fillRect/>
          </a:stretch>
        </p:blipFill>
        <p:spPr bwMode="auto">
          <a:xfrm>
            <a:off x="8385048" y="0"/>
            <a:ext cx="758952" cy="758952"/>
          </a:xfrm>
          <a:prstGeom prst="ellipse">
            <a:avLst/>
          </a:prstGeom>
          <a:ln w="28575" cap="rnd">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0F7443-37E3-4FA7-AD63-A4DFC8B8EDEB}" type="datetime1">
              <a:rPr lang="en-US" smtClean="0"/>
              <a:pPr/>
              <a:t>5/8/2012</a:t>
            </a:fld>
            <a:endParaRPr lang="en-US"/>
          </a:p>
        </p:txBody>
      </p:sp>
      <p:sp>
        <p:nvSpPr>
          <p:cNvPr id="5" name="Footer Placeholder 4"/>
          <p:cNvSpPr>
            <a:spLocks noGrp="1"/>
          </p:cNvSpPr>
          <p:nvPr>
            <p:ph type="ftr" sz="quarter" idx="11"/>
          </p:nvPr>
        </p:nvSpPr>
        <p:spPr/>
        <p:txBody>
          <a:bodyPr/>
          <a:lstStyle/>
          <a:p>
            <a:r>
              <a:rPr lang="en-US" smtClean="0"/>
              <a:t>SIHFW: an ISO 9001: 2008 certified institution </a:t>
            </a:r>
            <a:endParaRPr lang="en-US"/>
          </a:p>
        </p:txBody>
      </p:sp>
      <p:sp>
        <p:nvSpPr>
          <p:cNvPr id="6" name="Slide Number Placeholder 5"/>
          <p:cNvSpPr>
            <a:spLocks noGrp="1"/>
          </p:cNvSpPr>
          <p:nvPr>
            <p:ph type="sldNum" sz="quarter" idx="12"/>
          </p:nvPr>
        </p:nvSpPr>
        <p:spPr/>
        <p:txBody>
          <a:bodyPr/>
          <a:lstStyle/>
          <a:p>
            <a:fld id="{CBEFB28A-5D7B-4D28-855A-14E4FCADBC49}" type="slidenum">
              <a:rPr lang="en-US" smtClean="0"/>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E090EF-6DD3-4C20-A000-5D72401278E0}" type="datetime1">
              <a:rPr lang="en-US" smtClean="0"/>
              <a:pPr/>
              <a:t>5/8/2012</a:t>
            </a:fld>
            <a:endParaRPr lang="en-US"/>
          </a:p>
        </p:txBody>
      </p:sp>
      <p:sp>
        <p:nvSpPr>
          <p:cNvPr id="6" name="Footer Placeholder 5"/>
          <p:cNvSpPr>
            <a:spLocks noGrp="1"/>
          </p:cNvSpPr>
          <p:nvPr>
            <p:ph type="ftr" sz="quarter" idx="11"/>
          </p:nvPr>
        </p:nvSpPr>
        <p:spPr/>
        <p:txBody>
          <a:bodyPr/>
          <a:lstStyle/>
          <a:p>
            <a:r>
              <a:rPr lang="en-US" smtClean="0"/>
              <a:t>SIHFW: an ISO 9001: 2008 certified institution </a:t>
            </a:r>
            <a:endParaRPr lang="en-US"/>
          </a:p>
        </p:txBody>
      </p:sp>
      <p:sp>
        <p:nvSpPr>
          <p:cNvPr id="7" name="Slide Number Placeholder 6"/>
          <p:cNvSpPr>
            <a:spLocks noGrp="1"/>
          </p:cNvSpPr>
          <p:nvPr>
            <p:ph type="sldNum" sz="quarter" idx="12"/>
          </p:nvPr>
        </p:nvSpPr>
        <p:spPr/>
        <p:txBody>
          <a:bodyPr/>
          <a:lstStyle/>
          <a:p>
            <a:fld id="{CBEFB28A-5D7B-4D28-855A-14E4FCADBC49}"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1F604-AFA8-4021-8968-E052BD608C61}" type="datetime1">
              <a:rPr lang="en-US" smtClean="0"/>
              <a:pPr/>
              <a:t>5/8/2012</a:t>
            </a:fld>
            <a:endParaRPr lang="en-US"/>
          </a:p>
        </p:txBody>
      </p:sp>
      <p:sp>
        <p:nvSpPr>
          <p:cNvPr id="8" name="Footer Placeholder 7"/>
          <p:cNvSpPr>
            <a:spLocks noGrp="1"/>
          </p:cNvSpPr>
          <p:nvPr>
            <p:ph type="ftr" sz="quarter" idx="11"/>
          </p:nvPr>
        </p:nvSpPr>
        <p:spPr/>
        <p:txBody>
          <a:bodyPr/>
          <a:lstStyle/>
          <a:p>
            <a:r>
              <a:rPr lang="en-US" smtClean="0"/>
              <a:t>SIHFW: an ISO 9001: 2008 certified institution </a:t>
            </a:r>
            <a:endParaRPr lang="en-US"/>
          </a:p>
        </p:txBody>
      </p:sp>
      <p:sp>
        <p:nvSpPr>
          <p:cNvPr id="9" name="Slide Number Placeholder 8"/>
          <p:cNvSpPr>
            <a:spLocks noGrp="1"/>
          </p:cNvSpPr>
          <p:nvPr>
            <p:ph type="sldNum" sz="quarter" idx="12"/>
          </p:nvPr>
        </p:nvSpPr>
        <p:spPr/>
        <p:txBody>
          <a:bodyPr/>
          <a:lstStyle/>
          <a:p>
            <a:fld id="{CBEFB28A-5D7B-4D28-855A-14E4FCADBC49}"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629AB-FD23-49F5-B604-78EBC3635BD7}" type="datetime1">
              <a:rPr lang="en-US" smtClean="0"/>
              <a:pPr/>
              <a:t>5/8/2012</a:t>
            </a:fld>
            <a:endParaRPr lang="en-US"/>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9AC55-998F-4685-BBB2-32A1D7F95A9F}" type="datetime1">
              <a:rPr lang="en-US" smtClean="0"/>
              <a:pPr/>
              <a:t>5/8/2012</a:t>
            </a:fld>
            <a:endParaRPr lang="en-US"/>
          </a:p>
        </p:txBody>
      </p:sp>
      <p:sp>
        <p:nvSpPr>
          <p:cNvPr id="3" name="Footer Placeholder 2"/>
          <p:cNvSpPr>
            <a:spLocks noGrp="1"/>
          </p:cNvSpPr>
          <p:nvPr>
            <p:ph type="ftr" sz="quarter" idx="11"/>
          </p:nvPr>
        </p:nvSpPr>
        <p:spPr/>
        <p:txBody>
          <a:bodyPr/>
          <a:lstStyle/>
          <a:p>
            <a:r>
              <a:rPr lang="en-US" smtClean="0"/>
              <a:t>SIHFW: an ISO 9001: 2008 certified institution </a:t>
            </a:r>
            <a:endParaRPr lang="en-US"/>
          </a:p>
        </p:txBody>
      </p:sp>
      <p:sp>
        <p:nvSpPr>
          <p:cNvPr id="4" name="Slide Number Placeholder 3"/>
          <p:cNvSpPr>
            <a:spLocks noGrp="1"/>
          </p:cNvSpPr>
          <p:nvPr>
            <p:ph type="sldNum" sz="quarter" idx="12"/>
          </p:nvPr>
        </p:nvSpPr>
        <p:spPr/>
        <p:txBody>
          <a:bodyPr/>
          <a:lstStyle/>
          <a:p>
            <a:fld id="{CBEFB28A-5D7B-4D28-855A-14E4FCADBC49}"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40E91-CDBF-43D8-B520-6311AADEF0DD}" type="datetime1">
              <a:rPr lang="en-US" smtClean="0"/>
              <a:pPr/>
              <a:t>5/8/2012</a:t>
            </a:fld>
            <a:endParaRPr lang="en-US"/>
          </a:p>
        </p:txBody>
      </p:sp>
      <p:sp>
        <p:nvSpPr>
          <p:cNvPr id="6" name="Footer Placeholder 5"/>
          <p:cNvSpPr>
            <a:spLocks noGrp="1"/>
          </p:cNvSpPr>
          <p:nvPr>
            <p:ph type="ftr" sz="quarter" idx="11"/>
          </p:nvPr>
        </p:nvSpPr>
        <p:spPr/>
        <p:txBody>
          <a:bodyPr/>
          <a:lstStyle/>
          <a:p>
            <a:r>
              <a:rPr lang="en-US" smtClean="0"/>
              <a:t>SIHFW: an ISO 9001: 2008 certified institution </a:t>
            </a:r>
            <a:endParaRPr lang="en-US"/>
          </a:p>
        </p:txBody>
      </p:sp>
      <p:sp>
        <p:nvSpPr>
          <p:cNvPr id="7" name="Slide Number Placeholder 6"/>
          <p:cNvSpPr>
            <a:spLocks noGrp="1"/>
          </p:cNvSpPr>
          <p:nvPr>
            <p:ph type="sldNum" sz="quarter" idx="12"/>
          </p:nvPr>
        </p:nvSpPr>
        <p:spPr/>
        <p:txBody>
          <a:bodyPr/>
          <a:lstStyle/>
          <a:p>
            <a:fld id="{CBEFB28A-5D7B-4D28-855A-14E4FCADBC49}"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178565-77F2-426F-B1FB-8B14D4280712}" type="datetime1">
              <a:rPr lang="en-US" smtClean="0"/>
              <a:pPr/>
              <a:t>5/8/2012</a:t>
            </a:fld>
            <a:endParaRPr lang="en-US"/>
          </a:p>
        </p:txBody>
      </p:sp>
      <p:sp>
        <p:nvSpPr>
          <p:cNvPr id="6" name="Footer Placeholder 5"/>
          <p:cNvSpPr>
            <a:spLocks noGrp="1"/>
          </p:cNvSpPr>
          <p:nvPr>
            <p:ph type="ftr" sz="quarter" idx="11"/>
          </p:nvPr>
        </p:nvSpPr>
        <p:spPr/>
        <p:txBody>
          <a:bodyPr/>
          <a:lstStyle/>
          <a:p>
            <a:r>
              <a:rPr lang="en-US" smtClean="0"/>
              <a:t>SIHFW: an ISO 9001: 2008 certified institution </a:t>
            </a:r>
            <a:endParaRPr lang="en-US"/>
          </a:p>
        </p:txBody>
      </p:sp>
      <p:sp>
        <p:nvSpPr>
          <p:cNvPr id="7" name="Slide Number Placeholder 6"/>
          <p:cNvSpPr>
            <a:spLocks noGrp="1"/>
          </p:cNvSpPr>
          <p:nvPr>
            <p:ph type="sldNum" sz="quarter" idx="12"/>
          </p:nvPr>
        </p:nvSpPr>
        <p:spPr/>
        <p:txBody>
          <a:bodyPr/>
          <a:lstStyle/>
          <a:p>
            <a:fld id="{CBEFB28A-5D7B-4D28-855A-14E4FCADBC49}" type="slidenum">
              <a:rPr lang="en-US" smtClean="0"/>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6B024-9321-468F-9976-1AC418342CCC}" type="datetime1">
              <a:rPr lang="en-US" smtClean="0"/>
              <a:pPr/>
              <a:t>5/8/2012</a:t>
            </a:fld>
            <a:endParaRPr lang="en-US"/>
          </a:p>
        </p:txBody>
      </p:sp>
      <p:sp>
        <p:nvSpPr>
          <p:cNvPr id="5" name="Footer Placeholder 4"/>
          <p:cNvSpPr>
            <a:spLocks noGrp="1"/>
          </p:cNvSpPr>
          <p:nvPr>
            <p:ph type="ftr" sz="quarter" idx="3"/>
          </p:nvPr>
        </p:nvSpPr>
        <p:spPr>
          <a:xfrm>
            <a:off x="3124200" y="6356350"/>
            <a:ext cx="3276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SIHFW: an ISO 9001: 2008 certified institution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FB28A-5D7B-4D28-855A-14E4FCADBC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nhsrcindia.org/pdf_files/resources_thematic/Public_Health_Planning/NHSR"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57200"/>
            <a:ext cx="8229600" cy="5791200"/>
          </a:xfrm>
        </p:spPr>
        <p:txBody>
          <a:bodyPr>
            <a:normAutofit fontScale="92500" lnSpcReduction="10000"/>
          </a:bodyPr>
          <a:lstStyle/>
          <a:p>
            <a:r>
              <a:rPr lang="en-US" b="1" dirty="0" smtClean="0">
                <a:solidFill>
                  <a:schemeClr val="tx1"/>
                </a:solidFill>
              </a:rPr>
              <a:t>Dissertation Project </a:t>
            </a:r>
          </a:p>
          <a:p>
            <a:r>
              <a:rPr lang="en-US" dirty="0" smtClean="0">
                <a:solidFill>
                  <a:schemeClr val="tx1"/>
                </a:solidFill>
              </a:rPr>
              <a:t> </a:t>
            </a:r>
          </a:p>
          <a:p>
            <a:r>
              <a:rPr lang="en-US" dirty="0" smtClean="0">
                <a:solidFill>
                  <a:schemeClr val="tx1"/>
                </a:solidFill>
              </a:rPr>
              <a:t>A Study on </a:t>
            </a:r>
            <a:r>
              <a:rPr lang="en-US" dirty="0" smtClean="0">
                <a:solidFill>
                  <a:schemeClr val="tx1"/>
                </a:solidFill>
              </a:rPr>
              <a:t>Rajasthan Janani Shishu Shuraksha Yojna (RJSSY) in Secondary level health Institution in Ajmer and Jaipur district of Rajasthan.</a:t>
            </a:r>
          </a:p>
          <a:p>
            <a:endParaRPr lang="en-US" dirty="0" smtClean="0">
              <a:solidFill>
                <a:schemeClr val="tx1"/>
              </a:solidFill>
            </a:endParaRPr>
          </a:p>
          <a:p>
            <a:r>
              <a:rPr lang="en-US" b="1" dirty="0" smtClean="0">
                <a:solidFill>
                  <a:schemeClr val="tx1"/>
                </a:solidFill>
              </a:rPr>
              <a:t>Dissertation organization- State Institute of Health and Family Welfare, Jaipur</a:t>
            </a:r>
          </a:p>
          <a:p>
            <a:endParaRPr lang="en-US" sz="3000" dirty="0" smtClean="0">
              <a:solidFill>
                <a:schemeClr val="tx1"/>
              </a:solidFill>
            </a:endParaRPr>
          </a:p>
          <a:p>
            <a:r>
              <a:rPr lang="en-US" sz="2000" dirty="0" smtClean="0">
                <a:solidFill>
                  <a:schemeClr val="tx1"/>
                </a:solidFill>
              </a:rPr>
              <a:t>			</a:t>
            </a:r>
          </a:p>
          <a:p>
            <a:endParaRPr lang="en-US" sz="2000" dirty="0" smtClean="0">
              <a:solidFill>
                <a:schemeClr val="tx1"/>
              </a:solidFill>
            </a:endParaRPr>
          </a:p>
          <a:p>
            <a:r>
              <a:rPr lang="en-US" sz="2000" dirty="0" smtClean="0">
                <a:solidFill>
                  <a:schemeClr val="tx1"/>
                </a:solidFill>
              </a:rPr>
              <a:t>		           Presented By : </a:t>
            </a:r>
            <a:r>
              <a:rPr lang="en-US" sz="2000" dirty="0" err="1" smtClean="0">
                <a:solidFill>
                  <a:schemeClr val="tx1"/>
                </a:solidFill>
              </a:rPr>
              <a:t>Tejesh</a:t>
            </a:r>
            <a:r>
              <a:rPr lang="en-US" sz="2000" dirty="0" smtClean="0">
                <a:solidFill>
                  <a:schemeClr val="tx1"/>
                </a:solidFill>
              </a:rPr>
              <a:t> Kumar </a:t>
            </a:r>
            <a:r>
              <a:rPr lang="en-US" sz="2000" dirty="0" err="1" smtClean="0">
                <a:solidFill>
                  <a:schemeClr val="tx1"/>
                </a:solidFill>
              </a:rPr>
              <a:t>Chawda</a:t>
            </a:r>
            <a:endParaRPr lang="en-US" sz="2000" dirty="0" smtClean="0">
              <a:solidFill>
                <a:schemeClr val="tx1"/>
              </a:solidFill>
            </a:endParaRPr>
          </a:p>
          <a:p>
            <a:r>
              <a:rPr lang="en-US" sz="2000" dirty="0" smtClean="0">
                <a:solidFill>
                  <a:schemeClr val="tx1"/>
                </a:solidFill>
              </a:rPr>
              <a:t>                              	  PG/10/113</a:t>
            </a:r>
          </a:p>
          <a:p>
            <a:r>
              <a:rPr lang="en-US" sz="2000" dirty="0" smtClean="0">
                <a:solidFill>
                  <a:schemeClr val="tx1"/>
                </a:solidFill>
              </a:rPr>
              <a:t>		       			    Batch ‘C’, IIHMR, New Delhi</a:t>
            </a:r>
          </a:p>
          <a:p>
            <a:endParaRPr lang="en-US" dirty="0" smtClean="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CBEFB28A-5D7B-4D28-855A-14E4FCADBC49}" type="slidenum">
              <a:rPr lang="en-US" smtClean="0">
                <a:solidFill>
                  <a:schemeClr val="tx1"/>
                </a:solidFill>
              </a:rPr>
              <a:pPr/>
              <a:t>1</a:t>
            </a:fld>
            <a:endParaRPr lang="en-US" dirty="0">
              <a:solidFill>
                <a:schemeClr val="tx1"/>
              </a:solidFill>
            </a:endParaRPr>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SIHFW: an ISO 9001: 2008 certified institution</a:t>
            </a:r>
          </a:p>
          <a:p>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7924800" cy="5486400"/>
          </a:xfrm>
        </p:spPr>
        <p:txBody>
          <a:bodyPr>
            <a:normAutofit/>
          </a:bodyPr>
          <a:lstStyle/>
          <a:p>
            <a:pPr lvl="0"/>
            <a:r>
              <a:rPr lang="en-US" sz="2600" dirty="0" smtClean="0"/>
              <a:t>Transport required to take pregnant women from home to the facility, to higher facility in case she is referred further, and for going back from the health institution to home.</a:t>
            </a:r>
          </a:p>
          <a:p>
            <a:pPr>
              <a:buNone/>
            </a:pPr>
            <a:endParaRPr lang="en-US" sz="1400" dirty="0" smtClean="0"/>
          </a:p>
          <a:p>
            <a:r>
              <a:rPr lang="en-US" sz="2600" dirty="0" smtClean="0"/>
              <a:t>Janani-Shishu </a:t>
            </a:r>
            <a:r>
              <a:rPr lang="en-US" sz="2600" dirty="0" err="1" smtClean="0"/>
              <a:t>Suraksha</a:t>
            </a:r>
            <a:r>
              <a:rPr lang="en-US" sz="2600" dirty="0" smtClean="0"/>
              <a:t> </a:t>
            </a:r>
            <a:r>
              <a:rPr lang="en-US" sz="2600" dirty="0" err="1" smtClean="0"/>
              <a:t>Karyakram</a:t>
            </a:r>
            <a:r>
              <a:rPr lang="en-US" sz="2600" dirty="0" smtClean="0"/>
              <a:t> supplements the cash assistance given to a pregnant woman under </a:t>
            </a:r>
            <a:r>
              <a:rPr lang="en-US" sz="2600" dirty="0" err="1" smtClean="0"/>
              <a:t>Janani</a:t>
            </a:r>
            <a:r>
              <a:rPr lang="en-US" sz="2600" dirty="0" smtClean="0"/>
              <a:t> </a:t>
            </a:r>
            <a:r>
              <a:rPr lang="en-US" sz="2600" dirty="0" err="1" smtClean="0"/>
              <a:t>Suraksha</a:t>
            </a:r>
            <a:r>
              <a:rPr lang="en-US" sz="2600" dirty="0" smtClean="0"/>
              <a:t> </a:t>
            </a:r>
            <a:r>
              <a:rPr lang="en-US" sz="2600" dirty="0" err="1" smtClean="0"/>
              <a:t>Yojana</a:t>
            </a:r>
            <a:r>
              <a:rPr lang="en-US" sz="2600" dirty="0" smtClean="0"/>
              <a:t> and is aimed at </a:t>
            </a:r>
            <a:r>
              <a:rPr lang="en-US" sz="2600" b="1" dirty="0" smtClean="0"/>
              <a:t>mitigating the burden of out of pocket expenses</a:t>
            </a:r>
            <a:r>
              <a:rPr lang="en-US" sz="2600" dirty="0" smtClean="0"/>
              <a:t> incurred by the families of pregnant women and sick newborns.</a:t>
            </a:r>
          </a:p>
          <a:p>
            <a:pPr lvl="0"/>
            <a:endParaRPr lang="en-US" sz="2600" dirty="0" smtClean="0"/>
          </a:p>
          <a:p>
            <a:endParaRPr lang="en-US" sz="2600"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10</a:t>
            </a:fld>
            <a:endParaRPr lang="en-US"/>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Rationale</a:t>
            </a:r>
            <a:endParaRPr lang="en-US" sz="3200" dirty="0"/>
          </a:p>
        </p:txBody>
      </p:sp>
      <p:sp>
        <p:nvSpPr>
          <p:cNvPr id="3" name="Content Placeholder 2"/>
          <p:cNvSpPr>
            <a:spLocks noGrp="1"/>
          </p:cNvSpPr>
          <p:nvPr>
            <p:ph idx="1"/>
          </p:nvPr>
        </p:nvSpPr>
        <p:spPr>
          <a:xfrm>
            <a:off x="457200" y="1295400"/>
            <a:ext cx="8229600" cy="5029200"/>
          </a:xfrm>
        </p:spPr>
        <p:txBody>
          <a:bodyPr>
            <a:normAutofit fontScale="92500" lnSpcReduction="20000"/>
          </a:bodyPr>
          <a:lstStyle/>
          <a:p>
            <a:r>
              <a:rPr lang="en-US" dirty="0" smtClean="0"/>
              <a:t>To understand the implementation of RJSSY scheme at secondary level health facilities and problems/barriers faced by providers to provide entitled benefit to beneficiary and problems faced by beneficiaries to avail entitled benefit under this scheme.</a:t>
            </a:r>
          </a:p>
          <a:p>
            <a:pPr>
              <a:buNone/>
            </a:pPr>
            <a:endParaRPr lang="en-US" sz="1200" dirty="0" smtClean="0"/>
          </a:p>
          <a:p>
            <a:r>
              <a:rPr lang="en-US" dirty="0" smtClean="0"/>
              <a:t>Keeping in view that as RJSSY has been recently launched (Sep, 2011), an early assessment was useful as it would support in taking corrective measures or making necessary amendments regarding the implementation of this scheme.</a:t>
            </a:r>
          </a:p>
          <a:p>
            <a:pPr>
              <a:buNone/>
            </a:pPr>
            <a:endParaRPr lang="en-US" sz="1500" dirty="0" smtClean="0"/>
          </a:p>
          <a:p>
            <a:r>
              <a:rPr lang="en-US" dirty="0" smtClean="0"/>
              <a:t>The assessment at initial phase would also give a foundation for future studies on RJSSY.</a:t>
            </a:r>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11</a:t>
            </a:fld>
            <a:endParaRPr lang="en-US"/>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Objectives of Study</a:t>
            </a:r>
            <a:endParaRPr lang="en-US" sz="3200" dirty="0"/>
          </a:p>
        </p:txBody>
      </p:sp>
      <p:sp>
        <p:nvSpPr>
          <p:cNvPr id="3" name="Content Placeholder 2"/>
          <p:cNvSpPr>
            <a:spLocks noGrp="1"/>
          </p:cNvSpPr>
          <p:nvPr>
            <p:ph idx="1"/>
          </p:nvPr>
        </p:nvSpPr>
        <p:spPr>
          <a:xfrm>
            <a:off x="304800" y="1219200"/>
            <a:ext cx="8458200" cy="5105400"/>
          </a:xfrm>
        </p:spPr>
        <p:txBody>
          <a:bodyPr>
            <a:normAutofit fontScale="85000" lnSpcReduction="10000"/>
          </a:bodyPr>
          <a:lstStyle/>
          <a:p>
            <a:pPr>
              <a:buFont typeface="Wingdings" pitchFamily="2" charset="2"/>
              <a:buChar char="Ø"/>
            </a:pPr>
            <a:r>
              <a:rPr lang="en-US" b="1" dirty="0" smtClean="0"/>
              <a:t>General Objective of study:</a:t>
            </a:r>
            <a:r>
              <a:rPr lang="en-US" dirty="0" smtClean="0"/>
              <a:t>   </a:t>
            </a:r>
          </a:p>
          <a:p>
            <a:pPr>
              <a:buNone/>
            </a:pPr>
            <a:r>
              <a:rPr lang="en-US" dirty="0" smtClean="0"/>
              <a:t>    To assess the implementation of RJSSY scheme at secondary level health facilities in Ajmer and Jaipur district (I and II) of Rajasthan.</a:t>
            </a:r>
          </a:p>
          <a:p>
            <a:pPr>
              <a:buNone/>
            </a:pPr>
            <a:endParaRPr lang="en-US" sz="1300" dirty="0" smtClean="0"/>
          </a:p>
          <a:p>
            <a:pPr>
              <a:buFont typeface="Wingdings" pitchFamily="2" charset="2"/>
              <a:buChar char="Ø"/>
            </a:pPr>
            <a:r>
              <a:rPr lang="en-US" b="1" dirty="0" smtClean="0"/>
              <a:t>Specific Objectives:</a:t>
            </a:r>
          </a:p>
          <a:p>
            <a:pPr lvl="0"/>
            <a:r>
              <a:rPr lang="en-US" dirty="0" smtClean="0"/>
              <a:t>To review the implementation process of RJSSY in terms of benefits entitles for pregnant woman and sick newborn under this scheme.</a:t>
            </a:r>
          </a:p>
          <a:p>
            <a:r>
              <a:rPr lang="en-US" dirty="0" smtClean="0"/>
              <a:t>To find out the impact of RJSSY on institutional delivery.</a:t>
            </a:r>
          </a:p>
          <a:p>
            <a:r>
              <a:rPr lang="en-US" dirty="0" smtClean="0"/>
              <a:t>To identify the problems faced by providers and beneficiaries under RJSSY scheme.</a:t>
            </a:r>
          </a:p>
          <a:p>
            <a:pPr lvl="0"/>
            <a:r>
              <a:rPr lang="en-US" dirty="0" smtClean="0"/>
              <a:t>To assess the beneficiaries satisfaction for RJSSY scheme.</a:t>
            </a:r>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12</a:t>
            </a:fld>
            <a:endParaRPr lang="en-US"/>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Methodology</a:t>
            </a:r>
            <a:endParaRPr lang="en-US" sz="3200" dirty="0"/>
          </a:p>
        </p:txBody>
      </p:sp>
      <p:sp>
        <p:nvSpPr>
          <p:cNvPr id="3" name="Content Placeholder 2"/>
          <p:cNvSpPr>
            <a:spLocks noGrp="1"/>
          </p:cNvSpPr>
          <p:nvPr>
            <p:ph idx="1"/>
          </p:nvPr>
        </p:nvSpPr>
        <p:spPr>
          <a:xfrm>
            <a:off x="685800" y="1371600"/>
            <a:ext cx="5105400" cy="4525963"/>
          </a:xfrm>
        </p:spPr>
        <p:txBody>
          <a:bodyPr>
            <a:normAutofit fontScale="92500" lnSpcReduction="10000"/>
          </a:bodyPr>
          <a:lstStyle/>
          <a:p>
            <a:r>
              <a:rPr lang="en-US" dirty="0" smtClean="0"/>
              <a:t>Area of study</a:t>
            </a:r>
          </a:p>
          <a:p>
            <a:r>
              <a:rPr lang="en-US" dirty="0" smtClean="0"/>
              <a:t>Study design</a:t>
            </a:r>
          </a:p>
          <a:p>
            <a:r>
              <a:rPr lang="en-US" dirty="0" smtClean="0"/>
              <a:t>Sampling Procedure</a:t>
            </a:r>
          </a:p>
          <a:p>
            <a:pPr lvl="0"/>
            <a:r>
              <a:rPr lang="en-US" dirty="0" smtClean="0"/>
              <a:t>Selection Criterion</a:t>
            </a:r>
          </a:p>
          <a:p>
            <a:pPr lvl="0"/>
            <a:r>
              <a:rPr lang="en-US" dirty="0" smtClean="0"/>
              <a:t>Sample Size</a:t>
            </a:r>
          </a:p>
          <a:p>
            <a:r>
              <a:rPr lang="en-US" dirty="0" smtClean="0"/>
              <a:t>Data collection methods</a:t>
            </a:r>
          </a:p>
          <a:p>
            <a:pPr lvl="0"/>
            <a:r>
              <a:rPr lang="en-US" dirty="0" smtClean="0"/>
              <a:t>Field Work</a:t>
            </a:r>
          </a:p>
          <a:p>
            <a:pPr lvl="0"/>
            <a:r>
              <a:rPr lang="en-US" dirty="0" smtClean="0"/>
              <a:t>Data Management</a:t>
            </a:r>
          </a:p>
          <a:p>
            <a:pPr lvl="2"/>
            <a:r>
              <a:rPr lang="en-US" sz="2600" dirty="0" smtClean="0"/>
              <a:t>Data entry</a:t>
            </a:r>
          </a:p>
          <a:p>
            <a:pPr lvl="2"/>
            <a:r>
              <a:rPr lang="en-US" sz="2600" dirty="0" smtClean="0"/>
              <a:t>Data analysis</a:t>
            </a:r>
            <a:endParaRPr lang="en-US" sz="2600"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13</a:t>
            </a:fld>
            <a:endParaRPr lang="en-US"/>
          </a:p>
        </p:txBody>
      </p:sp>
      <p:pic>
        <p:nvPicPr>
          <p:cNvPr id="6" name="Picture 5" descr="methodology.jpg"/>
          <p:cNvPicPr>
            <a:picLocks noChangeAspect="1"/>
          </p:cNvPicPr>
          <p:nvPr/>
        </p:nvPicPr>
        <p:blipFill>
          <a:blip r:embed="rId2" cstate="print"/>
          <a:stretch>
            <a:fillRect/>
          </a:stretch>
        </p:blipFill>
        <p:spPr>
          <a:xfrm>
            <a:off x="5715000" y="1414951"/>
            <a:ext cx="2971800" cy="4452449"/>
          </a:xfrm>
          <a:prstGeom prst="rect">
            <a:avLst/>
          </a:prstGeom>
          <a:solidFill>
            <a:srgbClr val="FFFF00"/>
          </a:solid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Area of study</a:t>
            </a:r>
            <a:endParaRPr lang="en-US" sz="3200" dirty="0"/>
          </a:p>
        </p:txBody>
      </p:sp>
      <p:sp>
        <p:nvSpPr>
          <p:cNvPr id="3" name="Content Placeholder 2"/>
          <p:cNvSpPr>
            <a:spLocks noGrp="1"/>
          </p:cNvSpPr>
          <p:nvPr>
            <p:ph idx="1"/>
          </p:nvPr>
        </p:nvSpPr>
        <p:spPr>
          <a:xfrm>
            <a:off x="304800" y="1371600"/>
            <a:ext cx="8534400" cy="48006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14</a:t>
            </a:fld>
            <a:endParaRPr lang="en-US"/>
          </a:p>
        </p:txBody>
      </p:sp>
      <p:pic>
        <p:nvPicPr>
          <p:cNvPr id="7" name="Picture 6" descr="untitled.bmp"/>
          <p:cNvPicPr>
            <a:picLocks noChangeAspect="1"/>
          </p:cNvPicPr>
          <p:nvPr/>
        </p:nvPicPr>
        <p:blipFill>
          <a:blip r:embed="rId2" cstate="print"/>
          <a:stretch>
            <a:fillRect/>
          </a:stretch>
        </p:blipFill>
        <p:spPr>
          <a:xfrm>
            <a:off x="838200" y="1232095"/>
            <a:ext cx="7315200" cy="5016305"/>
          </a:xfrm>
          <a:prstGeom prst="rect">
            <a:avLst/>
          </a:prstGeom>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38800"/>
          </a:xfrm>
        </p:spPr>
        <p:txBody>
          <a:bodyPr>
            <a:normAutofit fontScale="70000" lnSpcReduction="20000"/>
          </a:bodyPr>
          <a:lstStyle/>
          <a:p>
            <a:pPr lvl="0"/>
            <a:r>
              <a:rPr lang="en-US" b="1" dirty="0" smtClean="0"/>
              <a:t>Study Design: </a:t>
            </a:r>
          </a:p>
          <a:p>
            <a:pPr lvl="0"/>
            <a:r>
              <a:rPr lang="en-US" dirty="0" smtClean="0"/>
              <a:t>Cross sectional- descriptive study </a:t>
            </a:r>
          </a:p>
          <a:p>
            <a:pPr lvl="0"/>
            <a:r>
              <a:rPr lang="en-US" dirty="0" smtClean="0"/>
              <a:t>Both qualitative and quantitative study.</a:t>
            </a:r>
          </a:p>
          <a:p>
            <a:pPr lvl="0">
              <a:buNone/>
            </a:pPr>
            <a:endParaRPr lang="en-US" dirty="0" smtClean="0"/>
          </a:p>
          <a:p>
            <a:r>
              <a:rPr lang="en-US" b="1" dirty="0" smtClean="0"/>
              <a:t>Sampling Procedure: </a:t>
            </a:r>
            <a:r>
              <a:rPr lang="en-US" dirty="0" smtClean="0"/>
              <a:t>Purposive sampling technique was used to select universe of providers and beneficiaries at secondary level health facilities.</a:t>
            </a:r>
          </a:p>
          <a:p>
            <a:endParaRPr lang="en-US" dirty="0" smtClean="0"/>
          </a:p>
          <a:p>
            <a:r>
              <a:rPr lang="en-US" b="1" dirty="0" smtClean="0"/>
              <a:t>Selection </a:t>
            </a:r>
            <a:r>
              <a:rPr lang="en-US" b="1" dirty="0" smtClean="0"/>
              <a:t>Criteria:</a:t>
            </a:r>
            <a:endParaRPr lang="en-US" b="1" dirty="0" smtClean="0"/>
          </a:p>
          <a:p>
            <a:r>
              <a:rPr lang="en-US" dirty="0" smtClean="0"/>
              <a:t>Providers from all DHs were selected from Ajmer and Jaipur districts. Further, 1 CHC from each district was selected, where the delivery load was comparatively high.</a:t>
            </a:r>
          </a:p>
          <a:p>
            <a:pPr lvl="0">
              <a:buNone/>
            </a:pPr>
            <a:endParaRPr lang="en-US" sz="1300" dirty="0" smtClean="0"/>
          </a:p>
          <a:p>
            <a:pPr lvl="0"/>
            <a:r>
              <a:rPr lang="en-US" dirty="0" smtClean="0"/>
              <a:t>Selection of first category of beneficiary (mother): All discharged and admitted mothers at health facility on the day of health facility visit were selected for study.</a:t>
            </a:r>
          </a:p>
          <a:p>
            <a:pPr lvl="0">
              <a:buNone/>
            </a:pPr>
            <a:endParaRPr lang="en-US" sz="1300" dirty="0" smtClean="0"/>
          </a:p>
          <a:p>
            <a:pPr lvl="0"/>
            <a:r>
              <a:rPr lang="en-US" dirty="0" smtClean="0"/>
              <a:t>Selection of second category of beneficiary (Sick newborn): All sick newborns (less than the age of 30 days), seeking treatment (OPD/IPD) on the day of field visit were selected for study.</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15</a:t>
            </a:fld>
            <a:endParaRPr lang="en-US"/>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Sample size</a:t>
            </a:r>
          </a:p>
        </p:txBody>
      </p:sp>
      <p:sp>
        <p:nvSpPr>
          <p:cNvPr id="3" name="Content Placeholder 2"/>
          <p:cNvSpPr>
            <a:spLocks noGrp="1"/>
          </p:cNvSpPr>
          <p:nvPr>
            <p:ph idx="1"/>
          </p:nvPr>
        </p:nvSpPr>
        <p:spPr>
          <a:xfrm>
            <a:off x="457200" y="1447800"/>
            <a:ext cx="8305800" cy="4876800"/>
          </a:xfrm>
        </p:spPr>
        <p:txBody>
          <a:bodyPr>
            <a:normAutofit/>
          </a:bodyPr>
          <a:lstStyle/>
          <a:p>
            <a:pPr>
              <a:buNone/>
            </a:pPr>
            <a:r>
              <a:rPr lang="en-US" b="1" dirty="0" smtClean="0"/>
              <a:t> </a:t>
            </a:r>
          </a:p>
          <a:p>
            <a:pPr lvl="0">
              <a:buNone/>
            </a:pPr>
            <a:endParaRPr lang="en-US" sz="1000" b="1" dirty="0" smtClean="0"/>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16</a:t>
            </a:fld>
            <a:endParaRPr lang="en-US"/>
          </a:p>
        </p:txBody>
      </p:sp>
      <p:pic>
        <p:nvPicPr>
          <p:cNvPr id="6" name="Picture 5" descr="untitled.bmp"/>
          <p:cNvPicPr>
            <a:picLocks noChangeAspect="1"/>
          </p:cNvPicPr>
          <p:nvPr/>
        </p:nvPicPr>
        <p:blipFill>
          <a:blip r:embed="rId2" cstate="print"/>
          <a:stretch>
            <a:fillRect/>
          </a:stretch>
        </p:blipFill>
        <p:spPr>
          <a:xfrm>
            <a:off x="609600" y="1676400"/>
            <a:ext cx="8077200" cy="42672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4648200" cy="5516563"/>
          </a:xfrm>
        </p:spPr>
        <p:txBody>
          <a:bodyPr>
            <a:normAutofit fontScale="77500" lnSpcReduction="20000"/>
          </a:bodyPr>
          <a:lstStyle/>
          <a:p>
            <a:pPr lvl="0"/>
            <a:r>
              <a:rPr lang="en-US" b="1" dirty="0" smtClean="0"/>
              <a:t>Data Collection Methods:</a:t>
            </a:r>
            <a:endParaRPr lang="en-US" dirty="0" smtClean="0"/>
          </a:p>
          <a:p>
            <a:pPr lvl="0"/>
            <a:r>
              <a:rPr lang="en-US" b="1" dirty="0" smtClean="0"/>
              <a:t>Tools:</a:t>
            </a:r>
            <a:r>
              <a:rPr lang="en-US" dirty="0" smtClean="0"/>
              <a:t> In total, 3 set of questionnaire were developed, one for provider at selected health facility, second was for first category of beneficiary - mother and third was for second category of beneficiary that is sick newborn (till 30 days after birth).</a:t>
            </a:r>
          </a:p>
          <a:p>
            <a:pPr lvl="0"/>
            <a:r>
              <a:rPr lang="en-US" dirty="0" smtClean="0"/>
              <a:t>Both Primary and Secondary data were collected. </a:t>
            </a:r>
          </a:p>
          <a:p>
            <a:pPr>
              <a:buNone/>
            </a:pPr>
            <a:r>
              <a:rPr lang="en-US" b="1" dirty="0" smtClean="0"/>
              <a:t> </a:t>
            </a:r>
            <a:endParaRPr lang="en-US" dirty="0" smtClean="0"/>
          </a:p>
          <a:p>
            <a:pPr lvl="0"/>
            <a:r>
              <a:rPr lang="en-US" b="1" dirty="0" smtClean="0"/>
              <a:t>Field Work:</a:t>
            </a:r>
            <a:endParaRPr lang="en-US" dirty="0" smtClean="0"/>
          </a:p>
          <a:p>
            <a:r>
              <a:rPr lang="en-US" dirty="0" smtClean="0"/>
              <a:t>The fieldwork was done in March 2012 in Ajmer and Jaipur district of Rajasthan. Each facility was visited at least 2-3 times. </a:t>
            </a:r>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17</a:t>
            </a:fld>
            <a:endParaRPr lang="en-US"/>
          </a:p>
        </p:txBody>
      </p:sp>
      <p:pic>
        <p:nvPicPr>
          <p:cNvPr id="6" name="Picture 5" descr="TEJ$1294.jpg"/>
          <p:cNvPicPr/>
          <p:nvPr/>
        </p:nvPicPr>
        <p:blipFill>
          <a:blip r:embed="rId2" cstate="print"/>
          <a:stretch>
            <a:fillRect/>
          </a:stretch>
        </p:blipFill>
        <p:spPr>
          <a:xfrm>
            <a:off x="5105400" y="533400"/>
            <a:ext cx="32004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TEJ$1559.jpg"/>
          <p:cNvPicPr/>
          <p:nvPr/>
        </p:nvPicPr>
        <p:blipFill>
          <a:blip r:embed="rId3" cstate="print"/>
          <a:stretch>
            <a:fillRect/>
          </a:stretch>
        </p:blipFill>
        <p:spPr>
          <a:xfrm>
            <a:off x="5105400" y="3429000"/>
            <a:ext cx="3200400"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a:t>
            </a:r>
            <a:endParaRPr lang="en-US" dirty="0"/>
          </a:p>
        </p:txBody>
      </p:sp>
      <p:sp>
        <p:nvSpPr>
          <p:cNvPr id="3" name="Content Placeholder 2"/>
          <p:cNvSpPr>
            <a:spLocks noGrp="1"/>
          </p:cNvSpPr>
          <p:nvPr>
            <p:ph idx="1"/>
          </p:nvPr>
        </p:nvSpPr>
        <p:spPr>
          <a:xfrm>
            <a:off x="457200" y="1371600"/>
            <a:ext cx="8229600" cy="4953000"/>
          </a:xfrm>
        </p:spPr>
        <p:txBody>
          <a:bodyPr>
            <a:normAutofit/>
          </a:bodyPr>
          <a:lstStyle/>
          <a:p>
            <a:pPr lvl="0"/>
            <a:r>
              <a:rPr lang="en-US" b="1" dirty="0" smtClean="0"/>
              <a:t>Data entry: </a:t>
            </a:r>
            <a:endParaRPr lang="en-US" dirty="0" smtClean="0"/>
          </a:p>
          <a:p>
            <a:r>
              <a:rPr lang="en-US" dirty="0" smtClean="0"/>
              <a:t>All filled questionnaire from beneficiaries were entered in SPSS sheet and questionnaire from providers were filled in tables prepared in MS excel to analyze the data.</a:t>
            </a:r>
          </a:p>
          <a:p>
            <a:pPr lvl="0">
              <a:buNone/>
            </a:pPr>
            <a:endParaRPr lang="en-US" sz="1100" b="1" dirty="0" smtClean="0"/>
          </a:p>
          <a:p>
            <a:pPr lvl="0"/>
            <a:r>
              <a:rPr lang="en-US" b="1" dirty="0" smtClean="0"/>
              <a:t>Data Analysis -</a:t>
            </a:r>
            <a:endParaRPr lang="en-US" dirty="0" smtClean="0"/>
          </a:p>
          <a:p>
            <a:pPr lvl="0"/>
            <a:r>
              <a:rPr lang="en-US" dirty="0" smtClean="0"/>
              <a:t>Quantitative data analyzed through SPSS 16.0.</a:t>
            </a:r>
          </a:p>
          <a:p>
            <a:pPr lvl="0"/>
            <a:r>
              <a:rPr lang="en-US" dirty="0" smtClean="0"/>
              <a:t>Qualitative data analyzed through content analysis using MS excel.</a:t>
            </a:r>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18</a:t>
            </a:fld>
            <a:endParaRPr lang="en-US"/>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Observation - Providers</a:t>
            </a:r>
            <a:endParaRPr lang="en-US" sz="3200" dirty="0"/>
          </a:p>
        </p:txBody>
      </p:sp>
      <p:sp>
        <p:nvSpPr>
          <p:cNvPr id="3" name="Content Placeholder 2"/>
          <p:cNvSpPr>
            <a:spLocks noGrp="1"/>
          </p:cNvSpPr>
          <p:nvPr>
            <p:ph idx="1"/>
          </p:nvPr>
        </p:nvSpPr>
        <p:spPr>
          <a:xfrm>
            <a:off x="457200" y="1524000"/>
            <a:ext cx="8077200" cy="5181600"/>
          </a:xfrm>
        </p:spPr>
        <p:txBody>
          <a:bodyPr>
            <a:normAutofit/>
          </a:bodyPr>
          <a:lstStyle/>
          <a:p>
            <a:r>
              <a:rPr lang="en-US" sz="2600" dirty="0" smtClean="0"/>
              <a:t>All health officials were aware about the RJSSY schemes and benefits entitled under this scheme. </a:t>
            </a:r>
          </a:p>
          <a:p>
            <a:pPr>
              <a:buNone/>
            </a:pPr>
            <a:endParaRPr lang="en-US" sz="1100" dirty="0" smtClean="0"/>
          </a:p>
          <a:p>
            <a:r>
              <a:rPr lang="en-US" sz="2600" dirty="0" smtClean="0"/>
              <a:t>Blood storage facility was not available at three of the health facilities so free blood provision could not be provided. </a:t>
            </a:r>
          </a:p>
          <a:p>
            <a:pPr>
              <a:buNone/>
            </a:pPr>
            <a:endParaRPr lang="en-US" sz="1100" dirty="0" smtClean="0"/>
          </a:p>
          <a:p>
            <a:r>
              <a:rPr lang="en-US" sz="2600" dirty="0" smtClean="0"/>
              <a:t>All types of lab tests as per the guidelines was made available at only one health facility but the drugs and consumables were being provided to the beneficiaries at all the health facilities.</a:t>
            </a:r>
          </a:p>
          <a:p>
            <a:endParaRPr lang="en-US" sz="2600"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19</a:t>
            </a:fld>
            <a:endParaRPr lang="en-US"/>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Flow of Presentation</a:t>
            </a:r>
            <a:endParaRPr lang="en-US" sz="3200" dirty="0"/>
          </a:p>
        </p:txBody>
      </p:sp>
      <p:sp>
        <p:nvSpPr>
          <p:cNvPr id="3" name="Content Placeholder 2"/>
          <p:cNvSpPr>
            <a:spLocks noGrp="1"/>
          </p:cNvSpPr>
          <p:nvPr>
            <p:ph idx="1"/>
          </p:nvPr>
        </p:nvSpPr>
        <p:spPr>
          <a:xfrm>
            <a:off x="457200" y="1143000"/>
            <a:ext cx="7848600" cy="5257800"/>
          </a:xfrm>
        </p:spPr>
        <p:txBody>
          <a:bodyPr>
            <a:normAutofit fontScale="77500" lnSpcReduction="20000"/>
          </a:bodyPr>
          <a:lstStyle/>
          <a:p>
            <a:r>
              <a:rPr lang="en-US" dirty="0" smtClean="0"/>
              <a:t>Organization overview</a:t>
            </a:r>
          </a:p>
          <a:p>
            <a:r>
              <a:rPr lang="en-US" dirty="0" smtClean="0"/>
              <a:t>Internship work</a:t>
            </a:r>
          </a:p>
          <a:p>
            <a:r>
              <a:rPr lang="en-US" dirty="0" smtClean="0"/>
              <a:t>Introduction of RJSSY</a:t>
            </a:r>
          </a:p>
          <a:p>
            <a:r>
              <a:rPr lang="en-US" dirty="0" smtClean="0"/>
              <a:t>Need of RJSSY</a:t>
            </a:r>
          </a:p>
          <a:p>
            <a:r>
              <a:rPr lang="en-US" dirty="0" smtClean="0"/>
              <a:t>Objective of Study</a:t>
            </a:r>
          </a:p>
          <a:p>
            <a:r>
              <a:rPr lang="en-US" dirty="0" smtClean="0"/>
              <a:t>Methodology</a:t>
            </a:r>
          </a:p>
          <a:p>
            <a:r>
              <a:rPr lang="en-US" dirty="0" smtClean="0"/>
              <a:t>Observation </a:t>
            </a:r>
          </a:p>
          <a:p>
            <a:pPr lvl="2"/>
            <a:r>
              <a:rPr lang="en-US" sz="2400" dirty="0" smtClean="0"/>
              <a:t>Providers</a:t>
            </a:r>
          </a:p>
          <a:p>
            <a:pPr lvl="2"/>
            <a:r>
              <a:rPr lang="en-US" sz="2400" dirty="0" smtClean="0"/>
              <a:t>Impact of RJSSY on Institutional delivery</a:t>
            </a:r>
          </a:p>
          <a:p>
            <a:pPr lvl="2"/>
            <a:r>
              <a:rPr lang="en-US" sz="2400" dirty="0" smtClean="0"/>
              <a:t>Beneficiary (Mothers)</a:t>
            </a:r>
          </a:p>
          <a:p>
            <a:pPr lvl="2"/>
            <a:r>
              <a:rPr lang="en-US" sz="2400" dirty="0" smtClean="0"/>
              <a:t>Beneficiary (Sick newborn)</a:t>
            </a:r>
          </a:p>
          <a:p>
            <a:r>
              <a:rPr lang="en-US" dirty="0" smtClean="0"/>
              <a:t>Findings</a:t>
            </a:r>
          </a:p>
          <a:p>
            <a:r>
              <a:rPr lang="en-US" sz="2900" dirty="0" smtClean="0"/>
              <a:t>Recommendations</a:t>
            </a:r>
          </a:p>
          <a:p>
            <a:r>
              <a:rPr lang="en-US" dirty="0" smtClean="0"/>
              <a:t>Limitation of Study</a:t>
            </a:r>
          </a:p>
          <a:p>
            <a:r>
              <a:rPr lang="en-US" dirty="0" smtClean="0"/>
              <a:t>Timeframe of study</a:t>
            </a:r>
          </a:p>
          <a:p>
            <a:r>
              <a:rPr lang="en-US" dirty="0" smtClean="0"/>
              <a:t>References </a:t>
            </a:r>
          </a:p>
          <a:p>
            <a:pPr>
              <a:buNone/>
            </a:pPr>
            <a:endParaRPr lang="en-US" sz="4800" dirty="0" smtClean="0"/>
          </a:p>
        </p:txBody>
      </p:sp>
      <p:sp>
        <p:nvSpPr>
          <p:cNvPr id="4" name="Footer Placeholder 3"/>
          <p:cNvSpPr>
            <a:spLocks noGrp="1"/>
          </p:cNvSpPr>
          <p:nvPr>
            <p:ph type="ftr" sz="quarter" idx="11"/>
          </p:nvPr>
        </p:nvSpPr>
        <p:spPr/>
        <p:txBody>
          <a:bodyPr/>
          <a:lstStyle/>
          <a:p>
            <a:r>
              <a:rPr lang="en-US" dirty="0" smtClean="0"/>
              <a:t>SIHFW: an ISO 9001: 2008 certified institution </a:t>
            </a:r>
            <a:endParaRPr lang="en-US" dirty="0"/>
          </a:p>
        </p:txBody>
      </p:sp>
      <p:sp>
        <p:nvSpPr>
          <p:cNvPr id="5" name="Slide Number Placeholder 4"/>
          <p:cNvSpPr>
            <a:spLocks noGrp="1"/>
          </p:cNvSpPr>
          <p:nvPr>
            <p:ph type="sldNum" sz="quarter" idx="12"/>
          </p:nvPr>
        </p:nvSpPr>
        <p:spPr/>
        <p:txBody>
          <a:bodyPr/>
          <a:lstStyle/>
          <a:p>
            <a:fld id="{CBEFB28A-5D7B-4D28-855A-14E4FCADBC49}" type="slidenum">
              <a:rPr lang="en-US" smtClean="0"/>
              <a:pPr/>
              <a:t>2</a:t>
            </a:fld>
            <a:endParaRPr lang="en-US" dirty="0"/>
          </a:p>
        </p:txBody>
      </p:sp>
      <p:pic>
        <p:nvPicPr>
          <p:cNvPr id="7" name="Picture 6" descr="presenting-powepoint-300x281.jpg"/>
          <p:cNvPicPr>
            <a:picLocks noChangeAspect="1"/>
          </p:cNvPicPr>
          <p:nvPr/>
        </p:nvPicPr>
        <p:blipFill>
          <a:blip r:embed="rId2" cstate="print"/>
          <a:stretch>
            <a:fillRect/>
          </a:stretch>
        </p:blipFill>
        <p:spPr>
          <a:xfrm>
            <a:off x="6286500" y="1219200"/>
            <a:ext cx="2476500" cy="4572000"/>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faced by Providers in proper execution of scheme</a:t>
            </a:r>
            <a:endParaRPr lang="en-US" dirty="0"/>
          </a:p>
        </p:txBody>
      </p:sp>
      <p:sp>
        <p:nvSpPr>
          <p:cNvPr id="3" name="Content Placeholder 2"/>
          <p:cNvSpPr>
            <a:spLocks noGrp="1"/>
          </p:cNvSpPr>
          <p:nvPr>
            <p:ph idx="1"/>
          </p:nvPr>
        </p:nvSpPr>
        <p:spPr>
          <a:xfrm>
            <a:off x="457200" y="1600200"/>
            <a:ext cx="8229600" cy="4648200"/>
          </a:xfrm>
        </p:spPr>
        <p:txBody>
          <a:bodyPr>
            <a:normAutofit fontScale="77500" lnSpcReduction="20000"/>
          </a:bodyPr>
          <a:lstStyle/>
          <a:p>
            <a:r>
              <a:rPr lang="en-US" dirty="0" smtClean="0"/>
              <a:t>Majority of the problems faced by providers were related to providing transport facility to beneficiaries and reimbursements.</a:t>
            </a:r>
          </a:p>
          <a:p>
            <a:pPr>
              <a:buNone/>
            </a:pPr>
            <a:endParaRPr lang="en-US" sz="1000" dirty="0" smtClean="0"/>
          </a:p>
          <a:p>
            <a:r>
              <a:rPr lang="en-US" dirty="0" smtClean="0"/>
              <a:t>Private vehicle owners refused to take the cheque and demanded for cash or collected directly from the beneficiary’s family.</a:t>
            </a:r>
          </a:p>
          <a:p>
            <a:pPr>
              <a:buNone/>
            </a:pPr>
            <a:endParaRPr lang="en-US" sz="1000" dirty="0" smtClean="0"/>
          </a:p>
          <a:p>
            <a:r>
              <a:rPr lang="en-US" dirty="0" smtClean="0"/>
              <a:t>Adequate manpower was not available.</a:t>
            </a:r>
          </a:p>
          <a:p>
            <a:pPr>
              <a:buNone/>
            </a:pPr>
            <a:endParaRPr lang="en-US" sz="1000" dirty="0" smtClean="0"/>
          </a:p>
          <a:p>
            <a:r>
              <a:rPr lang="en-US" dirty="0" smtClean="0"/>
              <a:t>Absence of clear directives for providing transport facility thus they were unable to decide the highest limit of </a:t>
            </a:r>
            <a:r>
              <a:rPr lang="en-US" dirty="0" err="1" smtClean="0"/>
              <a:t>kms</a:t>
            </a:r>
            <a:r>
              <a:rPr lang="en-US" dirty="0" smtClean="0"/>
              <a:t> for which they could reimburse or reimbursement in case of a pregnant woman coming from other district or CHCs without referral tickets.</a:t>
            </a:r>
          </a:p>
          <a:p>
            <a:endParaRPr lang="en-US" sz="1100" dirty="0" smtClean="0"/>
          </a:p>
          <a:p>
            <a:r>
              <a:rPr lang="en-US" dirty="0" smtClean="0"/>
              <a:t>Some of the health facilities reimbursed money only when the beneficiary claimed for it.</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20</a:t>
            </a:fld>
            <a:endParaRPr lang="en-US"/>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1143000"/>
          </a:xfrm>
        </p:spPr>
        <p:txBody>
          <a:bodyPr>
            <a:normAutofit fontScale="90000"/>
          </a:bodyPr>
          <a:lstStyle/>
          <a:p>
            <a:r>
              <a:rPr lang="en-US" dirty="0" smtClean="0"/>
              <a:t>Impact of RJSSY on Institutional delivery</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21</a:t>
            </a:fld>
            <a:endParaRPr lang="en-US"/>
          </a:p>
        </p:txBody>
      </p:sp>
      <p:pic>
        <p:nvPicPr>
          <p:cNvPr id="8" name="Content Placeholder 7" descr="untitled.bmp"/>
          <p:cNvPicPr>
            <a:picLocks noGrp="1" noChangeAspect="1"/>
          </p:cNvPicPr>
          <p:nvPr>
            <p:ph idx="1"/>
          </p:nvPr>
        </p:nvPicPr>
        <p:blipFill>
          <a:blip r:embed="rId2" cstate="print"/>
          <a:stretch>
            <a:fillRect/>
          </a:stretch>
        </p:blipFill>
        <p:spPr>
          <a:xfrm>
            <a:off x="533400" y="1219200"/>
            <a:ext cx="8077200" cy="4448848"/>
          </a:xfrm>
        </p:spPr>
      </p:pic>
      <p:sp>
        <p:nvSpPr>
          <p:cNvPr id="1025" name="Rectangle 1"/>
          <p:cNvSpPr>
            <a:spLocks noChangeArrowheads="1"/>
          </p:cNvSpPr>
          <p:nvPr/>
        </p:nvSpPr>
        <p:spPr bwMode="auto">
          <a:xfrm>
            <a:off x="762000" y="5791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Months of Institutional delivery before RJSSY - Oct.2010, Nov.2010, Dec.2010, Jan.2011.</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Months of Institutional delivery after RJSSY </a:t>
            </a:r>
            <a:r>
              <a:rPr kumimoji="0" lang="en-US"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Oct.2011, Nov.2011, Dec. 2011, Jan 2012.</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Observation - Beneficiary category I (Mothers) </a:t>
            </a:r>
            <a:endParaRPr lang="en-US" sz="2800" dirty="0"/>
          </a:p>
        </p:txBody>
      </p:sp>
      <p:sp>
        <p:nvSpPr>
          <p:cNvPr id="3" name="Content Placeholder 2"/>
          <p:cNvSpPr>
            <a:spLocks noGrp="1"/>
          </p:cNvSpPr>
          <p:nvPr>
            <p:ph idx="1"/>
          </p:nvPr>
        </p:nvSpPr>
        <p:spPr/>
        <p:txBody>
          <a:bodyPr/>
          <a:lstStyle/>
          <a:p>
            <a:r>
              <a:rPr lang="en-US" sz="2400" dirty="0" smtClean="0"/>
              <a:t>A total of 160 mothers were interviewed, and of these 87 (54 %) were those who were available at the health facility and 73 (46 %) had been discharged. </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22</a:t>
            </a:fld>
            <a:endParaRPr lang="en-US"/>
          </a:p>
        </p:txBody>
      </p:sp>
      <p:graphicFrame>
        <p:nvGraphicFramePr>
          <p:cNvPr id="6" name="Chart 5"/>
          <p:cNvGraphicFramePr/>
          <p:nvPr/>
        </p:nvGraphicFramePr>
        <p:xfrm>
          <a:off x="1752600" y="2971800"/>
          <a:ext cx="5562600" cy="3276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000" dirty="0" smtClean="0">
                <a:latin typeface="Times New Roman" pitchFamily="18" charset="0"/>
                <a:cs typeface="Times New Roman" pitchFamily="18" charset="0"/>
              </a:rPr>
              <a:t>Transport: Home to health institution.</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Content Placeholder 5" descr="untitled.bmp"/>
          <p:cNvPicPr>
            <a:picLocks noGrp="1" noChangeAspect="1"/>
          </p:cNvPicPr>
          <p:nvPr>
            <p:ph idx="1"/>
          </p:nvPr>
        </p:nvPicPr>
        <p:blipFill>
          <a:blip r:embed="rId2" cstate="print"/>
          <a:stretch>
            <a:fillRect/>
          </a:stretch>
        </p:blipFill>
        <p:spPr>
          <a:xfrm>
            <a:off x="228600" y="685800"/>
            <a:ext cx="8610600" cy="2057400"/>
          </a:xfrm>
        </p:spPr>
      </p:pic>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23</a:t>
            </a:fld>
            <a:endParaRPr lang="en-US"/>
          </a:p>
        </p:txBody>
      </p:sp>
      <p:sp>
        <p:nvSpPr>
          <p:cNvPr id="38913" name="Rectangle 1"/>
          <p:cNvSpPr>
            <a:spLocks noChangeArrowheads="1"/>
          </p:cNvSpPr>
          <p:nvPr/>
        </p:nvSpPr>
        <p:spPr bwMode="auto">
          <a:xfrm>
            <a:off x="76200" y="2800290"/>
            <a:ext cx="9296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Payment made for vehicle registered under RJSSY or Private ambulance/taxi/auto.</a:t>
            </a:r>
            <a:endParaRPr kumimoji="0" lang="en-US" sz="3200" b="0" i="0" u="none" strike="noStrike" cap="none" normalizeH="0" baseline="0" dirty="0" smtClean="0">
              <a:ln>
                <a:noFill/>
              </a:ln>
              <a:solidFill>
                <a:schemeClr val="tx1"/>
              </a:solidFill>
              <a:effectLst/>
              <a:latin typeface="Arial" pitchFamily="34" charset="0"/>
            </a:endParaRPr>
          </a:p>
        </p:txBody>
      </p:sp>
      <p:pic>
        <p:nvPicPr>
          <p:cNvPr id="8" name="Picture 7" descr="untitled.bmp"/>
          <p:cNvPicPr>
            <a:picLocks noChangeAspect="1"/>
          </p:cNvPicPr>
          <p:nvPr/>
        </p:nvPicPr>
        <p:blipFill>
          <a:blip r:embed="rId3" cstate="print"/>
          <a:stretch>
            <a:fillRect/>
          </a:stretch>
        </p:blipFill>
        <p:spPr>
          <a:xfrm>
            <a:off x="228600" y="3200400"/>
            <a:ext cx="8686800" cy="990600"/>
          </a:xfrm>
          <a:prstGeom prst="rect">
            <a:avLst/>
          </a:prstGeom>
        </p:spPr>
      </p:pic>
      <p:sp>
        <p:nvSpPr>
          <p:cNvPr id="9" name="Rectangle 8"/>
          <p:cNvSpPr/>
          <p:nvPr/>
        </p:nvSpPr>
        <p:spPr>
          <a:xfrm>
            <a:off x="2362200" y="4191000"/>
            <a:ext cx="4949175" cy="400110"/>
          </a:xfrm>
          <a:prstGeom prst="rect">
            <a:avLst/>
          </a:prstGeom>
        </p:spPr>
        <p:txBody>
          <a:bodyPr wrap="none">
            <a:spAutoFit/>
          </a:bodyPr>
          <a:lstStyle/>
          <a:p>
            <a:r>
              <a:rPr lang="en-US" sz="2000" b="1" dirty="0" smtClean="0">
                <a:latin typeface="Times New Roman" pitchFamily="18" charset="0"/>
                <a:cs typeface="Times New Roman" pitchFamily="18" charset="0"/>
              </a:rPr>
              <a:t>Received reimbursement for transportation</a:t>
            </a:r>
            <a:endParaRPr lang="en-US" sz="2000" b="1" dirty="0">
              <a:latin typeface="Times New Roman" pitchFamily="18" charset="0"/>
              <a:cs typeface="Times New Roman" pitchFamily="18" charset="0"/>
            </a:endParaRPr>
          </a:p>
        </p:txBody>
      </p:sp>
      <p:pic>
        <p:nvPicPr>
          <p:cNvPr id="10" name="Picture 9" descr="untitled.bmp"/>
          <p:cNvPicPr>
            <a:picLocks noChangeAspect="1"/>
          </p:cNvPicPr>
          <p:nvPr/>
        </p:nvPicPr>
        <p:blipFill>
          <a:blip r:embed="rId4" cstate="print"/>
          <a:stretch>
            <a:fillRect/>
          </a:stretch>
        </p:blipFill>
        <p:spPr>
          <a:xfrm>
            <a:off x="228600" y="4572000"/>
            <a:ext cx="8686800" cy="1752600"/>
          </a:xfrm>
          <a:prstGeom prst="rect">
            <a:avLst/>
          </a:prstGeom>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000" dirty="0" smtClean="0">
                <a:latin typeface="Times New Roman" pitchFamily="18" charset="0"/>
                <a:cs typeface="Times New Roman" pitchFamily="18" charset="0"/>
              </a:rPr>
              <a:t>Transport: Health institution to home</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Content Placeholder 5" descr="untitled.bmp"/>
          <p:cNvPicPr>
            <a:picLocks noGrp="1" noChangeAspect="1"/>
          </p:cNvPicPr>
          <p:nvPr>
            <p:ph idx="1"/>
          </p:nvPr>
        </p:nvPicPr>
        <p:blipFill>
          <a:blip r:embed="rId2" cstate="print"/>
          <a:stretch>
            <a:fillRect/>
          </a:stretch>
        </p:blipFill>
        <p:spPr>
          <a:xfrm>
            <a:off x="228600" y="609600"/>
            <a:ext cx="8382000" cy="1752600"/>
          </a:xfrm>
        </p:spPr>
      </p:pic>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24</a:t>
            </a:fld>
            <a:endParaRPr lang="en-US"/>
          </a:p>
        </p:txBody>
      </p:sp>
      <p:sp>
        <p:nvSpPr>
          <p:cNvPr id="7" name="Rectangle 6"/>
          <p:cNvSpPr/>
          <p:nvPr/>
        </p:nvSpPr>
        <p:spPr>
          <a:xfrm>
            <a:off x="228600" y="2362200"/>
            <a:ext cx="8763000" cy="646331"/>
          </a:xfrm>
          <a:prstGeom prst="rect">
            <a:avLst/>
          </a:prstGeom>
        </p:spPr>
        <p:txBody>
          <a:bodyPr wrap="square">
            <a:spAutoFit/>
          </a:bodyPr>
          <a:lstStyle/>
          <a:p>
            <a:r>
              <a:rPr lang="en-US" dirty="0" smtClean="0"/>
              <a:t>*Only the discharged cases were asked for the transportation from health institution to home. </a:t>
            </a:r>
            <a:endParaRPr lang="en-US" dirty="0"/>
          </a:p>
        </p:txBody>
      </p:sp>
      <p:sp>
        <p:nvSpPr>
          <p:cNvPr id="40961" name="Rectangle 1"/>
          <p:cNvSpPr>
            <a:spLocks noChangeArrowheads="1"/>
          </p:cNvSpPr>
          <p:nvPr/>
        </p:nvSpPr>
        <p:spPr bwMode="auto">
          <a:xfrm>
            <a:off x="-19705" y="2800290"/>
            <a:ext cx="918341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Payment made for vehicle registered under RJSSY or Private ambulance/taxi/auto</a:t>
            </a:r>
            <a:endParaRPr kumimoji="0" lang="en-US" sz="3200" b="0" i="0" u="none" strike="noStrike" cap="none" normalizeH="0" baseline="0" dirty="0" smtClean="0">
              <a:ln>
                <a:noFill/>
              </a:ln>
              <a:solidFill>
                <a:schemeClr val="tx1"/>
              </a:solidFill>
              <a:effectLst/>
              <a:latin typeface="Arial" pitchFamily="34" charset="0"/>
            </a:endParaRPr>
          </a:p>
        </p:txBody>
      </p:sp>
      <p:pic>
        <p:nvPicPr>
          <p:cNvPr id="9" name="Picture 8" descr="untitled.bmp"/>
          <p:cNvPicPr>
            <a:picLocks noChangeAspect="1"/>
          </p:cNvPicPr>
          <p:nvPr/>
        </p:nvPicPr>
        <p:blipFill>
          <a:blip r:embed="rId3" cstate="print"/>
          <a:stretch>
            <a:fillRect/>
          </a:stretch>
        </p:blipFill>
        <p:spPr>
          <a:xfrm>
            <a:off x="228600" y="3200400"/>
            <a:ext cx="8610600" cy="1066800"/>
          </a:xfrm>
          <a:prstGeom prst="rect">
            <a:avLst/>
          </a:prstGeom>
        </p:spPr>
      </p:pic>
      <p:sp>
        <p:nvSpPr>
          <p:cNvPr id="10" name="Rectangle 9"/>
          <p:cNvSpPr/>
          <p:nvPr/>
        </p:nvSpPr>
        <p:spPr>
          <a:xfrm>
            <a:off x="2133600" y="4343400"/>
            <a:ext cx="4949175" cy="400110"/>
          </a:xfrm>
          <a:prstGeom prst="rect">
            <a:avLst/>
          </a:prstGeom>
        </p:spPr>
        <p:txBody>
          <a:bodyPr wrap="none">
            <a:spAutoFit/>
          </a:bodyPr>
          <a:lstStyle/>
          <a:p>
            <a:r>
              <a:rPr lang="en-US" sz="2000" b="1" dirty="0" smtClean="0">
                <a:latin typeface="Times New Roman" pitchFamily="18" charset="0"/>
                <a:cs typeface="Times New Roman" pitchFamily="18" charset="0"/>
              </a:rPr>
              <a:t>Received reimbursement for transportation</a:t>
            </a:r>
            <a:endParaRPr lang="en-US" sz="2000" dirty="0">
              <a:latin typeface="Times New Roman" pitchFamily="18" charset="0"/>
              <a:cs typeface="Times New Roman" pitchFamily="18" charset="0"/>
            </a:endParaRPr>
          </a:p>
        </p:txBody>
      </p:sp>
      <p:pic>
        <p:nvPicPr>
          <p:cNvPr id="11" name="Picture 10" descr="untitled.bmp"/>
          <p:cNvPicPr>
            <a:picLocks noChangeAspect="1"/>
          </p:cNvPicPr>
          <p:nvPr/>
        </p:nvPicPr>
        <p:blipFill>
          <a:blip r:embed="rId4" cstate="print"/>
          <a:stretch>
            <a:fillRect/>
          </a:stretch>
        </p:blipFill>
        <p:spPr>
          <a:xfrm>
            <a:off x="228600" y="4724400"/>
            <a:ext cx="8534400" cy="1600200"/>
          </a:xfrm>
          <a:prstGeom prst="rect">
            <a:avLst/>
          </a:prstGeom>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28600" y="228600"/>
            <a:ext cx="4040188" cy="1565275"/>
          </a:xfrm>
        </p:spPr>
        <p:txBody>
          <a:bodyPr>
            <a:normAutofit/>
          </a:bodyPr>
          <a:lstStyle/>
          <a:p>
            <a:r>
              <a:rPr lang="en-US" dirty="0" smtClean="0"/>
              <a:t>Received free blood benefit from govt. health institution</a:t>
            </a:r>
          </a:p>
          <a:p>
            <a:endParaRPr lang="en-US" dirty="0"/>
          </a:p>
        </p:txBody>
      </p:sp>
      <p:sp>
        <p:nvSpPr>
          <p:cNvPr id="9" name="Text Placeholder 8"/>
          <p:cNvSpPr>
            <a:spLocks noGrp="1"/>
          </p:cNvSpPr>
          <p:nvPr>
            <p:ph type="body" sz="quarter" idx="3"/>
          </p:nvPr>
        </p:nvSpPr>
        <p:spPr>
          <a:xfrm>
            <a:off x="4724400" y="609600"/>
            <a:ext cx="4041775" cy="639762"/>
          </a:xfrm>
        </p:spPr>
        <p:txBody>
          <a:bodyPr/>
          <a:lstStyle/>
          <a:p>
            <a:r>
              <a:rPr lang="en-US" dirty="0" smtClean="0"/>
              <a:t>Drugs and Other consumables</a:t>
            </a:r>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25</a:t>
            </a:fld>
            <a:endParaRPr lang="en-US" dirty="0"/>
          </a:p>
        </p:txBody>
      </p:sp>
      <p:graphicFrame>
        <p:nvGraphicFramePr>
          <p:cNvPr id="6" name="Chart 5"/>
          <p:cNvGraphicFramePr/>
          <p:nvPr/>
        </p:nvGraphicFramePr>
        <p:xfrm>
          <a:off x="4343400" y="1676400"/>
          <a:ext cx="42672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nvPr>
        </p:nvGraphicFramePr>
        <p:xfrm>
          <a:off x="228600" y="1676400"/>
          <a:ext cx="4040188" cy="3951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Satisfaction of beneficiary (Mother) in terms of benefits provided under this scheme</a:t>
            </a:r>
            <a:endParaRPr lang="en-US" sz="2400" dirty="0"/>
          </a:p>
        </p:txBody>
      </p:sp>
      <p:sp>
        <p:nvSpPr>
          <p:cNvPr id="8" name="Footer Placeholder 7"/>
          <p:cNvSpPr>
            <a:spLocks noGrp="1"/>
          </p:cNvSpPr>
          <p:nvPr>
            <p:ph type="ftr" sz="quarter" idx="11"/>
          </p:nvPr>
        </p:nvSpPr>
        <p:spPr/>
        <p:txBody>
          <a:bodyPr/>
          <a:lstStyle/>
          <a:p>
            <a:r>
              <a:rPr lang="en-US" smtClean="0"/>
              <a:t>SIHFW: an ISO 9001: 2008 certified institution </a:t>
            </a:r>
            <a:endParaRPr lang="en-US"/>
          </a:p>
        </p:txBody>
      </p:sp>
      <p:sp>
        <p:nvSpPr>
          <p:cNvPr id="9" name="Slide Number Placeholder 8"/>
          <p:cNvSpPr>
            <a:spLocks noGrp="1"/>
          </p:cNvSpPr>
          <p:nvPr>
            <p:ph type="sldNum" sz="quarter" idx="12"/>
          </p:nvPr>
        </p:nvSpPr>
        <p:spPr/>
        <p:txBody>
          <a:bodyPr/>
          <a:lstStyle/>
          <a:p>
            <a:fld id="{CBEFB28A-5D7B-4D28-855A-14E4FCADBC49}" type="slidenum">
              <a:rPr lang="en-US" smtClean="0"/>
              <a:pPr/>
              <a:t>26</a:t>
            </a:fld>
            <a:endParaRPr lang="en-US"/>
          </a:p>
        </p:txBody>
      </p:sp>
      <p:sp>
        <p:nvSpPr>
          <p:cNvPr id="7" name="Date Placeholder 6"/>
          <p:cNvSpPr>
            <a:spLocks noGrp="1"/>
          </p:cNvSpPr>
          <p:nvPr>
            <p:ph type="dt" sz="half" idx="4294967295"/>
          </p:nvPr>
        </p:nvSpPr>
        <p:spPr>
          <a:xfrm>
            <a:off x="0" y="6356350"/>
            <a:ext cx="2133600" cy="365125"/>
          </a:xfrm>
        </p:spPr>
        <p:txBody>
          <a:bodyPr/>
          <a:lstStyle/>
          <a:p>
            <a:fld id="{18C1F604-AFA8-4021-8968-E052BD608C61}" type="datetime1">
              <a:rPr lang="en-US" smtClean="0"/>
              <a:pPr/>
              <a:t>5/8/2012</a:t>
            </a:fld>
            <a:endParaRPr lang="en-US"/>
          </a:p>
        </p:txBody>
      </p:sp>
      <p:graphicFrame>
        <p:nvGraphicFramePr>
          <p:cNvPr id="11" name="Content Placeholder 10"/>
          <p:cNvGraphicFramePr>
            <a:graphicFrameLocks noGrp="1"/>
          </p:cNvGraphicFramePr>
          <p:nvPr>
            <p:ph idx="1"/>
          </p:nvPr>
        </p:nvGraphicFramePr>
        <p:xfrm>
          <a:off x="0" y="1600200"/>
          <a:ext cx="3276600" cy="4114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nvGraphicFramePr>
        <p:xfrm>
          <a:off x="2971800" y="1600200"/>
          <a:ext cx="3124200"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5791200" y="1371600"/>
          <a:ext cx="3124200" cy="4343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304800"/>
            <a:ext cx="8229600" cy="1143000"/>
          </a:xfrm>
        </p:spPr>
        <p:txBody>
          <a:bodyPr>
            <a:normAutofit fontScale="90000"/>
          </a:bodyPr>
          <a:lstStyle/>
          <a:p>
            <a:r>
              <a:rPr lang="en-US" sz="3100" dirty="0" smtClean="0"/>
              <a:t>Status of Out-of-Pocket expense - beneficiary (mother)</a:t>
            </a:r>
            <a:r>
              <a:rPr lang="en-US" dirty="0" smtClean="0"/>
              <a:t/>
            </a:r>
            <a:br>
              <a:rPr lang="en-US" dirty="0" smtClean="0"/>
            </a:br>
            <a:endParaRPr lang="en-US" dirty="0"/>
          </a:p>
        </p:txBody>
      </p:sp>
      <p:sp>
        <p:nvSpPr>
          <p:cNvPr id="11" name="Content Placeholder 10"/>
          <p:cNvSpPr>
            <a:spLocks noGrp="1"/>
          </p:cNvSpPr>
          <p:nvPr>
            <p:ph idx="1"/>
          </p:nvPr>
        </p:nvSpPr>
        <p:spPr>
          <a:xfrm>
            <a:off x="152400" y="1219200"/>
            <a:ext cx="8991600" cy="4906963"/>
          </a:xfrm>
        </p:spPr>
        <p:txBody>
          <a:bodyPr>
            <a:normAutofit/>
          </a:bodyPr>
          <a:lstStyle/>
          <a:p>
            <a:pPr>
              <a:buNone/>
            </a:pPr>
            <a:r>
              <a:rPr lang="en-US" sz="2000" b="1" dirty="0" smtClean="0">
                <a:latin typeface="Times New Roman" pitchFamily="18" charset="0"/>
                <a:cs typeface="Times New Roman" pitchFamily="18" charset="0"/>
              </a:rPr>
              <a:t>Beneficiaries making out-of-pocket expenditures in case of Institutional delivery</a:t>
            </a:r>
            <a:endParaRPr lang="en-US" sz="20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smtClean="0"/>
              <a:t>SIHFW: an ISO 9001: 2008 certified institution </a:t>
            </a:r>
            <a:endParaRPr lang="en-US"/>
          </a:p>
        </p:txBody>
      </p:sp>
      <p:sp>
        <p:nvSpPr>
          <p:cNvPr id="9" name="Slide Number Placeholder 8"/>
          <p:cNvSpPr>
            <a:spLocks noGrp="1"/>
          </p:cNvSpPr>
          <p:nvPr>
            <p:ph type="sldNum" sz="quarter" idx="12"/>
          </p:nvPr>
        </p:nvSpPr>
        <p:spPr/>
        <p:txBody>
          <a:bodyPr/>
          <a:lstStyle/>
          <a:p>
            <a:fld id="{CBEFB28A-5D7B-4D28-855A-14E4FCADBC49}" type="slidenum">
              <a:rPr lang="en-US" smtClean="0"/>
              <a:pPr/>
              <a:t>27</a:t>
            </a:fld>
            <a:endParaRPr lang="en-US"/>
          </a:p>
        </p:txBody>
      </p:sp>
      <p:sp>
        <p:nvSpPr>
          <p:cNvPr id="7" name="Date Placeholder 6"/>
          <p:cNvSpPr>
            <a:spLocks noGrp="1"/>
          </p:cNvSpPr>
          <p:nvPr>
            <p:ph type="dt" sz="half" idx="4294967295"/>
          </p:nvPr>
        </p:nvSpPr>
        <p:spPr>
          <a:xfrm>
            <a:off x="0" y="6356350"/>
            <a:ext cx="2133600" cy="365125"/>
          </a:xfrm>
        </p:spPr>
        <p:txBody>
          <a:bodyPr/>
          <a:lstStyle/>
          <a:p>
            <a:fld id="{18C1F604-AFA8-4021-8968-E052BD608C61}" type="datetime1">
              <a:rPr lang="en-US" smtClean="0"/>
              <a:pPr/>
              <a:t>5/8/2012</a:t>
            </a:fld>
            <a:endParaRPr lang="en-US"/>
          </a:p>
        </p:txBody>
      </p:sp>
      <p:pic>
        <p:nvPicPr>
          <p:cNvPr id="12" name="Picture 11" descr="untitled.bmp"/>
          <p:cNvPicPr>
            <a:picLocks noChangeAspect="1"/>
          </p:cNvPicPr>
          <p:nvPr/>
        </p:nvPicPr>
        <p:blipFill>
          <a:blip r:embed="rId2" cstate="print"/>
          <a:stretch>
            <a:fillRect/>
          </a:stretch>
        </p:blipFill>
        <p:spPr>
          <a:xfrm>
            <a:off x="228600" y="1676400"/>
            <a:ext cx="8686800" cy="1295400"/>
          </a:xfrm>
          <a:prstGeom prst="rect">
            <a:avLst/>
          </a:prstGeom>
        </p:spPr>
      </p:pic>
      <p:sp>
        <p:nvSpPr>
          <p:cNvPr id="44033" name="Rectangle 1"/>
          <p:cNvSpPr>
            <a:spLocks noChangeArrowheads="1"/>
          </p:cNvSpPr>
          <p:nvPr/>
        </p:nvSpPr>
        <p:spPr bwMode="auto">
          <a:xfrm>
            <a:off x="2667000" y="3048000"/>
            <a:ext cx="409637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Areas of out-of-pocket expenditures</a:t>
            </a:r>
            <a:endParaRPr kumimoji="0" lang="en-US" sz="3200" b="0" i="0" u="none" strike="noStrike" cap="none" normalizeH="0" baseline="0" dirty="0" smtClean="0">
              <a:ln>
                <a:noFill/>
              </a:ln>
              <a:solidFill>
                <a:schemeClr val="tx1"/>
              </a:solidFill>
              <a:effectLst/>
              <a:latin typeface="Arial" pitchFamily="34" charset="0"/>
            </a:endParaRPr>
          </a:p>
        </p:txBody>
      </p:sp>
      <p:pic>
        <p:nvPicPr>
          <p:cNvPr id="14" name="Picture 13" descr="untitled.bmp"/>
          <p:cNvPicPr>
            <a:picLocks noChangeAspect="1"/>
          </p:cNvPicPr>
          <p:nvPr/>
        </p:nvPicPr>
        <p:blipFill>
          <a:blip r:embed="rId3" cstate="print"/>
          <a:stretch>
            <a:fillRect/>
          </a:stretch>
        </p:blipFill>
        <p:spPr>
          <a:xfrm>
            <a:off x="228600" y="3505200"/>
            <a:ext cx="8686800" cy="2667000"/>
          </a:xfrm>
          <a:prstGeom prst="rect">
            <a:avLst/>
          </a:prstGeom>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Problems faced by beneficiary (mothers)</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30% of beneficiary faced problems regarding transport facility that is unavailability of vehicle on time, charged for transport, no reimbursement were mainly.</a:t>
            </a:r>
          </a:p>
          <a:p>
            <a:r>
              <a:rPr lang="en-US" dirty="0" smtClean="0"/>
              <a:t>27% of beneficiary faced problems regarding the free drug, lab. Tests, and other consumables benefit that was unavailability of all types or drugs, no reimbursement for tests etc.</a:t>
            </a:r>
          </a:p>
          <a:p>
            <a:r>
              <a:rPr lang="en-US" dirty="0" smtClean="0"/>
              <a:t>24%0f beneficiary faced problems related to free food benefit, that was less quantity of food, monotonous type of food etc.</a:t>
            </a:r>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28</a:t>
            </a:fld>
            <a:endParaRPr lang="en-US"/>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229600" cy="1143000"/>
          </a:xfrm>
        </p:spPr>
        <p:txBody>
          <a:bodyPr>
            <a:noAutofit/>
          </a:bodyPr>
          <a:lstStyle/>
          <a:p>
            <a:r>
              <a:rPr lang="en-US" sz="2800" dirty="0" smtClean="0"/>
              <a:t>Observation - Beneficiary category II (Sick newborn till 30 days after birth)</a:t>
            </a:r>
            <a:endParaRPr lang="en-US" sz="2800" dirty="0"/>
          </a:p>
        </p:txBody>
      </p:sp>
      <p:sp>
        <p:nvSpPr>
          <p:cNvPr id="3" name="Content Placeholder 2"/>
          <p:cNvSpPr>
            <a:spLocks noGrp="1"/>
          </p:cNvSpPr>
          <p:nvPr>
            <p:ph idx="1"/>
          </p:nvPr>
        </p:nvSpPr>
        <p:spPr/>
        <p:txBody>
          <a:bodyPr/>
          <a:lstStyle/>
          <a:p>
            <a:r>
              <a:rPr lang="en-US" sz="2400" dirty="0" smtClean="0"/>
              <a:t>45 sick newborn were covered under the present study. Thirty (66.7%) were seeking services in the OPD and 15 (33.3%) were admitted in the IPD.</a:t>
            </a:r>
          </a:p>
          <a:p>
            <a:r>
              <a:rPr lang="en-US" sz="2400" b="1" u="sng" dirty="0" smtClean="0"/>
              <a:t>Awareness about the scheme:</a:t>
            </a:r>
            <a:endParaRPr lang="en-US" sz="2400" dirty="0" smtClean="0"/>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29</a:t>
            </a:fld>
            <a:endParaRPr lang="en-US"/>
          </a:p>
        </p:txBody>
      </p:sp>
      <p:graphicFrame>
        <p:nvGraphicFramePr>
          <p:cNvPr id="6" name="Chart 5"/>
          <p:cNvGraphicFramePr/>
          <p:nvPr/>
        </p:nvGraphicFramePr>
        <p:xfrm>
          <a:off x="1828800" y="3200400"/>
          <a:ext cx="5257800" cy="304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Organization Profile</a:t>
            </a:r>
            <a:endParaRPr lang="en-US" sz="3200" dirty="0"/>
          </a:p>
        </p:txBody>
      </p:sp>
      <p:sp>
        <p:nvSpPr>
          <p:cNvPr id="3" name="Content Placeholder 2"/>
          <p:cNvSpPr>
            <a:spLocks noGrp="1"/>
          </p:cNvSpPr>
          <p:nvPr>
            <p:ph idx="1"/>
          </p:nvPr>
        </p:nvSpPr>
        <p:spPr>
          <a:xfrm>
            <a:off x="381000" y="3657600"/>
            <a:ext cx="8153400" cy="2667000"/>
          </a:xfrm>
        </p:spPr>
        <p:txBody>
          <a:bodyPr>
            <a:normAutofit fontScale="85000" lnSpcReduction="20000"/>
          </a:bodyPr>
          <a:lstStyle/>
          <a:p>
            <a:r>
              <a:rPr lang="en-US" sz="2400" dirty="0" smtClean="0"/>
              <a:t>State Institute of Health and Family Welfare (SIHFW), Rajasthan is an apex level autonomous training and research organization in the Health Sector of the State.</a:t>
            </a:r>
          </a:p>
          <a:p>
            <a:pPr>
              <a:buNone/>
            </a:pPr>
            <a:endParaRPr lang="en-US" sz="1100" dirty="0" smtClean="0"/>
          </a:p>
          <a:p>
            <a:r>
              <a:rPr lang="en-US" sz="2400" dirty="0" smtClean="0"/>
              <a:t>The mission of the institute is committed to improvement in health care through HRD, Health Research, Consultancy, and networking aiming at enhancement in the quality of life.</a:t>
            </a:r>
          </a:p>
          <a:p>
            <a:pPr>
              <a:buNone/>
            </a:pPr>
            <a:endParaRPr lang="en-US" sz="1200" dirty="0" smtClean="0"/>
          </a:p>
          <a:p>
            <a:r>
              <a:rPr lang="en-US" sz="2400" dirty="0" smtClean="0"/>
              <a:t>Functions includes : Training, Recruitments, Consultancy, Research, Documentation, Monitoring.</a:t>
            </a:r>
          </a:p>
          <a:p>
            <a:pPr>
              <a:buNone/>
            </a:pPr>
            <a:endParaRPr lang="en-US" sz="2400" dirty="0" smtClean="0"/>
          </a:p>
          <a:p>
            <a:pPr>
              <a:buNone/>
            </a:pPr>
            <a:endParaRPr lang="en-US" sz="2400"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3</a:t>
            </a:fld>
            <a:endParaRPr lang="en-US"/>
          </a:p>
        </p:txBody>
      </p:sp>
      <p:pic>
        <p:nvPicPr>
          <p:cNvPr id="6" name="Picture 5" descr="sihfw1.jpg"/>
          <p:cNvPicPr>
            <a:picLocks noChangeAspect="1"/>
          </p:cNvPicPr>
          <p:nvPr/>
        </p:nvPicPr>
        <p:blipFill>
          <a:blip r:embed="rId2" cstate="print"/>
          <a:stretch>
            <a:fillRect/>
          </a:stretch>
        </p:blipFill>
        <p:spPr>
          <a:xfrm>
            <a:off x="609600" y="838200"/>
            <a:ext cx="7772400" cy="2743200"/>
          </a:xfrm>
          <a:prstGeom prst="rect">
            <a:avLst/>
          </a:prstGeom>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itchFamily="18" charset="0"/>
                <a:cs typeface="Times New Roman" pitchFamily="18" charset="0"/>
              </a:rPr>
              <a:t>Transport: Home to health institution</a:t>
            </a:r>
            <a:endParaRPr lang="en-US" sz="2400" dirty="0">
              <a:latin typeface="Times New Roman" pitchFamily="18" charset="0"/>
              <a:cs typeface="Times New Roman" pitchFamily="18" charset="0"/>
            </a:endParaRPr>
          </a:p>
        </p:txBody>
      </p:sp>
      <p:pic>
        <p:nvPicPr>
          <p:cNvPr id="6" name="Content Placeholder 5" descr="untitled.bmp"/>
          <p:cNvPicPr>
            <a:picLocks noGrp="1" noChangeAspect="1"/>
          </p:cNvPicPr>
          <p:nvPr>
            <p:ph idx="1"/>
          </p:nvPr>
        </p:nvPicPr>
        <p:blipFill>
          <a:blip r:embed="rId2" cstate="print"/>
          <a:stretch>
            <a:fillRect/>
          </a:stretch>
        </p:blipFill>
        <p:spPr>
          <a:xfrm>
            <a:off x="381000" y="1371600"/>
            <a:ext cx="8382000" cy="1828800"/>
          </a:xfrm>
        </p:spPr>
      </p:pic>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30</a:t>
            </a:fld>
            <a:endParaRPr lang="en-US"/>
          </a:p>
        </p:txBody>
      </p:sp>
      <p:sp>
        <p:nvSpPr>
          <p:cNvPr id="7" name="Rectangle 6"/>
          <p:cNvSpPr/>
          <p:nvPr/>
        </p:nvSpPr>
        <p:spPr>
          <a:xfrm>
            <a:off x="990600" y="3429000"/>
            <a:ext cx="8153400" cy="400110"/>
          </a:xfrm>
          <a:prstGeom prst="rect">
            <a:avLst/>
          </a:prstGeom>
        </p:spPr>
        <p:txBody>
          <a:bodyPr wrap="square">
            <a:spAutoFit/>
          </a:bodyPr>
          <a:lstStyle/>
          <a:p>
            <a:r>
              <a:rPr lang="en-US" sz="2000" b="1" dirty="0" smtClean="0">
                <a:latin typeface="Times New Roman" pitchFamily="18" charset="0"/>
                <a:cs typeface="Times New Roman" pitchFamily="18" charset="0"/>
              </a:rPr>
              <a:t>Reimbursement received for payments made against transport</a:t>
            </a:r>
            <a:endParaRPr lang="en-US" sz="2000" dirty="0">
              <a:latin typeface="Times New Roman" pitchFamily="18" charset="0"/>
              <a:cs typeface="Times New Roman" pitchFamily="18" charset="0"/>
            </a:endParaRPr>
          </a:p>
        </p:txBody>
      </p:sp>
      <p:pic>
        <p:nvPicPr>
          <p:cNvPr id="8" name="Picture 7" descr="untitled.bmp"/>
          <p:cNvPicPr>
            <a:picLocks noChangeAspect="1"/>
          </p:cNvPicPr>
          <p:nvPr/>
        </p:nvPicPr>
        <p:blipFill>
          <a:blip r:embed="rId3" cstate="print"/>
          <a:stretch>
            <a:fillRect/>
          </a:stretch>
        </p:blipFill>
        <p:spPr>
          <a:xfrm>
            <a:off x="457200" y="4114800"/>
            <a:ext cx="8220364" cy="1524000"/>
          </a:xfrm>
          <a:prstGeom prst="rect">
            <a:avLst/>
          </a:prstGeom>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Health institution to home </a:t>
            </a:r>
            <a:br>
              <a:rPr lang="en-US" sz="2400" dirty="0" smtClean="0"/>
            </a:br>
            <a:endParaRPr lang="en-US" sz="2400" dirty="0"/>
          </a:p>
        </p:txBody>
      </p:sp>
      <p:pic>
        <p:nvPicPr>
          <p:cNvPr id="6" name="Content Placeholder 5" descr="untitled.bmp"/>
          <p:cNvPicPr>
            <a:picLocks noGrp="1" noChangeAspect="1"/>
          </p:cNvPicPr>
          <p:nvPr>
            <p:ph idx="1"/>
          </p:nvPr>
        </p:nvPicPr>
        <p:blipFill>
          <a:blip r:embed="rId2" cstate="print"/>
          <a:stretch>
            <a:fillRect/>
          </a:stretch>
        </p:blipFill>
        <p:spPr>
          <a:xfrm>
            <a:off x="457200" y="1142999"/>
            <a:ext cx="7848600" cy="1740899"/>
          </a:xfrm>
        </p:spPr>
      </p:pic>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31</a:t>
            </a:fld>
            <a:endParaRPr lang="en-US"/>
          </a:p>
        </p:txBody>
      </p:sp>
      <p:sp>
        <p:nvSpPr>
          <p:cNvPr id="46081" name="Rectangle 1"/>
          <p:cNvSpPr>
            <a:spLocks noChangeArrowheads="1"/>
          </p:cNvSpPr>
          <p:nvPr/>
        </p:nvSpPr>
        <p:spPr bwMode="auto">
          <a:xfrm>
            <a:off x="2521504" y="3305145"/>
            <a:ext cx="410099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Reimbursement for payments made</a:t>
            </a:r>
            <a:endParaRPr kumimoji="0" lang="en-US" sz="3200" b="0" i="0" u="none" strike="noStrike" cap="none" normalizeH="0" baseline="0" dirty="0" smtClean="0">
              <a:ln>
                <a:noFill/>
              </a:ln>
              <a:solidFill>
                <a:schemeClr val="tx1"/>
              </a:solidFill>
              <a:effectLst/>
              <a:latin typeface="Arial" pitchFamily="34" charset="0"/>
            </a:endParaRPr>
          </a:p>
        </p:txBody>
      </p:sp>
      <p:pic>
        <p:nvPicPr>
          <p:cNvPr id="8" name="Picture 7" descr="untitled.bmp"/>
          <p:cNvPicPr>
            <a:picLocks noChangeAspect="1"/>
          </p:cNvPicPr>
          <p:nvPr/>
        </p:nvPicPr>
        <p:blipFill>
          <a:blip r:embed="rId3" cstate="print"/>
          <a:stretch>
            <a:fillRect/>
          </a:stretch>
        </p:blipFill>
        <p:spPr>
          <a:xfrm>
            <a:off x="609599" y="3886200"/>
            <a:ext cx="7809345" cy="1676400"/>
          </a:xfrm>
          <a:prstGeom prst="rect">
            <a:avLst/>
          </a:prstGeom>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447800"/>
            <a:ext cx="4040188" cy="639762"/>
          </a:xfrm>
        </p:spPr>
        <p:txBody>
          <a:bodyPr>
            <a:normAutofit fontScale="92500" lnSpcReduction="20000"/>
          </a:bodyPr>
          <a:lstStyle/>
          <a:p>
            <a:pPr algn="ctr"/>
            <a:r>
              <a:rPr lang="en-US" dirty="0" smtClean="0"/>
              <a:t>Source of Drugs and other consumables.</a:t>
            </a:r>
          </a:p>
          <a:p>
            <a:endParaRPr lang="en-US" dirty="0"/>
          </a:p>
        </p:txBody>
      </p:sp>
      <p:sp>
        <p:nvSpPr>
          <p:cNvPr id="9" name="Text Placeholder 8"/>
          <p:cNvSpPr>
            <a:spLocks noGrp="1"/>
          </p:cNvSpPr>
          <p:nvPr>
            <p:ph type="body" sz="quarter" idx="3"/>
          </p:nvPr>
        </p:nvSpPr>
        <p:spPr>
          <a:xfrm>
            <a:off x="4800600" y="1371600"/>
            <a:ext cx="4041775" cy="639762"/>
          </a:xfrm>
        </p:spPr>
        <p:txBody>
          <a:bodyPr>
            <a:normAutofit fontScale="92500" lnSpcReduction="20000"/>
          </a:bodyPr>
          <a:lstStyle/>
          <a:p>
            <a:pPr algn="ctr"/>
            <a:r>
              <a:rPr lang="en-US" dirty="0" smtClean="0"/>
              <a:t>Source of Lab. tests for sick newborn </a:t>
            </a:r>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32</a:t>
            </a:fld>
            <a:endParaRPr lang="en-US"/>
          </a:p>
        </p:txBody>
      </p:sp>
      <p:graphicFrame>
        <p:nvGraphicFramePr>
          <p:cNvPr id="11" name="Content Placeholder 10"/>
          <p:cNvGraphicFramePr>
            <a:graphicFrameLocks noGrp="1"/>
          </p:cNvGraphicFramePr>
          <p:nvPr>
            <p:ph sz="half" idx="2"/>
          </p:nvPr>
        </p:nvGraphicFramePr>
        <p:xfrm>
          <a:off x="457200" y="1752600"/>
          <a:ext cx="4040188" cy="43735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nvPr>
        </p:nvGraphicFramePr>
        <p:xfrm>
          <a:off x="4648200" y="1524000"/>
          <a:ext cx="4041775" cy="46021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609600"/>
            <a:ext cx="7772400" cy="1143000"/>
          </a:xfrm>
        </p:spPr>
        <p:txBody>
          <a:bodyPr>
            <a:normAutofit fontScale="90000"/>
          </a:bodyPr>
          <a:lstStyle/>
          <a:p>
            <a:r>
              <a:rPr lang="en-US" sz="2700" dirty="0" smtClean="0"/>
              <a:t>Satisfaction of beneficiary (Sick newborn) in terms of benefits provided under this scheme</a:t>
            </a:r>
            <a:r>
              <a:rPr lang="en-US" dirty="0" smtClean="0"/>
              <a:t/>
            </a:r>
            <a:br>
              <a:rPr lang="en-US" dirty="0" smtClean="0"/>
            </a:br>
            <a:endParaRPr lang="en-US" dirty="0"/>
          </a:p>
        </p:txBody>
      </p:sp>
      <p:sp>
        <p:nvSpPr>
          <p:cNvPr id="8" name="Footer Placeholder 7"/>
          <p:cNvSpPr>
            <a:spLocks noGrp="1"/>
          </p:cNvSpPr>
          <p:nvPr>
            <p:ph type="ftr" sz="quarter" idx="11"/>
          </p:nvPr>
        </p:nvSpPr>
        <p:spPr/>
        <p:txBody>
          <a:bodyPr/>
          <a:lstStyle/>
          <a:p>
            <a:r>
              <a:rPr lang="en-US" smtClean="0"/>
              <a:t>SIHFW: an ISO 9001: 2008 certified institution </a:t>
            </a:r>
            <a:endParaRPr lang="en-US"/>
          </a:p>
        </p:txBody>
      </p:sp>
      <p:sp>
        <p:nvSpPr>
          <p:cNvPr id="9" name="Slide Number Placeholder 8"/>
          <p:cNvSpPr>
            <a:spLocks noGrp="1"/>
          </p:cNvSpPr>
          <p:nvPr>
            <p:ph type="sldNum" sz="quarter" idx="12"/>
          </p:nvPr>
        </p:nvSpPr>
        <p:spPr/>
        <p:txBody>
          <a:bodyPr/>
          <a:lstStyle/>
          <a:p>
            <a:fld id="{CBEFB28A-5D7B-4D28-855A-14E4FCADBC49}" type="slidenum">
              <a:rPr lang="en-US" smtClean="0"/>
              <a:pPr/>
              <a:t>33</a:t>
            </a:fld>
            <a:endParaRPr lang="en-US"/>
          </a:p>
        </p:txBody>
      </p:sp>
      <p:sp>
        <p:nvSpPr>
          <p:cNvPr id="7" name="Date Placeholder 6"/>
          <p:cNvSpPr>
            <a:spLocks noGrp="1"/>
          </p:cNvSpPr>
          <p:nvPr>
            <p:ph type="dt" sz="half" idx="4294967295"/>
          </p:nvPr>
        </p:nvSpPr>
        <p:spPr>
          <a:xfrm>
            <a:off x="0" y="6356350"/>
            <a:ext cx="2133600" cy="365125"/>
          </a:xfrm>
        </p:spPr>
        <p:txBody>
          <a:bodyPr/>
          <a:lstStyle/>
          <a:p>
            <a:fld id="{18C1F604-AFA8-4021-8968-E052BD608C61}" type="datetime1">
              <a:rPr lang="en-US" smtClean="0"/>
              <a:pPr/>
              <a:t>5/8/2012</a:t>
            </a:fld>
            <a:endParaRPr lang="en-US"/>
          </a:p>
        </p:txBody>
      </p:sp>
      <p:graphicFrame>
        <p:nvGraphicFramePr>
          <p:cNvPr id="12" name="Content Placeholder 11"/>
          <p:cNvGraphicFramePr>
            <a:graphicFrameLocks noGrp="1"/>
          </p:cNvGraphicFramePr>
          <p:nvPr>
            <p:ph idx="1"/>
          </p:nvPr>
        </p:nvGraphicFramePr>
        <p:xfrm>
          <a:off x="457200" y="1371600"/>
          <a:ext cx="3886200" cy="47545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nvGraphicFramePr>
        <p:xfrm>
          <a:off x="4876800" y="1600200"/>
          <a:ext cx="38862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01000" cy="960438"/>
          </a:xfrm>
        </p:spPr>
        <p:txBody>
          <a:bodyPr>
            <a:noAutofit/>
          </a:bodyPr>
          <a:lstStyle/>
          <a:p>
            <a:r>
              <a:rPr lang="en-US" sz="2400" dirty="0" smtClean="0"/>
              <a:t>Status of Out-of-pocket expenditure - beneficiary (Sick newborn) </a:t>
            </a:r>
            <a:br>
              <a:rPr lang="en-US" sz="2400" dirty="0" smtClean="0"/>
            </a:br>
            <a:endParaRPr lang="en-US" sz="2400" dirty="0"/>
          </a:p>
        </p:txBody>
      </p:sp>
      <p:pic>
        <p:nvPicPr>
          <p:cNvPr id="6" name="Content Placeholder 5" descr="untitled.bmp"/>
          <p:cNvPicPr>
            <a:picLocks noGrp="1" noChangeAspect="1"/>
          </p:cNvPicPr>
          <p:nvPr>
            <p:ph idx="1"/>
          </p:nvPr>
        </p:nvPicPr>
        <p:blipFill>
          <a:blip r:embed="rId2" cstate="print"/>
          <a:stretch>
            <a:fillRect/>
          </a:stretch>
        </p:blipFill>
        <p:spPr>
          <a:xfrm>
            <a:off x="533400" y="1219200"/>
            <a:ext cx="8153400" cy="1295400"/>
          </a:xfrm>
        </p:spPr>
      </p:pic>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34</a:t>
            </a:fld>
            <a:endParaRPr lang="en-US"/>
          </a:p>
        </p:txBody>
      </p:sp>
      <p:sp>
        <p:nvSpPr>
          <p:cNvPr id="49153" name="Rectangle 1"/>
          <p:cNvSpPr>
            <a:spLocks noChangeArrowheads="1"/>
          </p:cNvSpPr>
          <p:nvPr/>
        </p:nvSpPr>
        <p:spPr bwMode="auto">
          <a:xfrm>
            <a:off x="457200" y="2667000"/>
            <a:ext cx="8305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Though free services have been made available under the scheme to cut the out-of-pocket expenditures yet as high as 73% respondents had to spend some amount from their end during the treatment process. </a:t>
            </a:r>
            <a:endParaRPr kumimoji="0" lang="en-US" sz="2400" b="0" i="0" u="none" strike="noStrike" cap="none" normalizeH="0" baseline="0" dirty="0" smtClean="0">
              <a:ln>
                <a:noFill/>
              </a:ln>
              <a:solidFill>
                <a:schemeClr val="tx1"/>
              </a:solidFill>
              <a:effectLst/>
              <a:latin typeface="Arial" pitchFamily="34" charset="0"/>
            </a:endParaRPr>
          </a:p>
        </p:txBody>
      </p:sp>
      <p:sp>
        <p:nvSpPr>
          <p:cNvPr id="8" name="Rectangle 7"/>
          <p:cNvSpPr/>
          <p:nvPr/>
        </p:nvSpPr>
        <p:spPr>
          <a:xfrm>
            <a:off x="2819400" y="3276600"/>
            <a:ext cx="3635354" cy="369332"/>
          </a:xfrm>
          <a:prstGeom prst="rect">
            <a:avLst/>
          </a:prstGeom>
        </p:spPr>
        <p:txBody>
          <a:bodyPr wrap="none">
            <a:spAutoFit/>
          </a:bodyPr>
          <a:lstStyle/>
          <a:p>
            <a:r>
              <a:rPr lang="en-US" b="1" dirty="0" smtClean="0"/>
              <a:t>Areas of out-of-pocket expenditures</a:t>
            </a:r>
            <a:endParaRPr lang="en-US" dirty="0"/>
          </a:p>
        </p:txBody>
      </p:sp>
      <p:pic>
        <p:nvPicPr>
          <p:cNvPr id="9" name="Picture 8" descr="untitled.bmp"/>
          <p:cNvPicPr>
            <a:picLocks noChangeAspect="1"/>
          </p:cNvPicPr>
          <p:nvPr/>
        </p:nvPicPr>
        <p:blipFill>
          <a:blip r:embed="rId3" cstate="print"/>
          <a:stretch>
            <a:fillRect/>
          </a:stretch>
        </p:blipFill>
        <p:spPr>
          <a:xfrm>
            <a:off x="457200" y="3657600"/>
            <a:ext cx="8229600" cy="2667000"/>
          </a:xfrm>
          <a:prstGeom prst="rect">
            <a:avLst/>
          </a:prstGeom>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2400" dirty="0" smtClean="0"/>
              <a:t>Problems faced by beneficiary (sick newborn) in availing the benefits entitled under this scheme</a:t>
            </a:r>
            <a:br>
              <a:rPr lang="en-US" sz="2400" dirty="0" smtClean="0"/>
            </a:br>
            <a:endParaRPr lang="en-US" sz="2400" dirty="0"/>
          </a:p>
        </p:txBody>
      </p:sp>
      <p:sp>
        <p:nvSpPr>
          <p:cNvPr id="3" name="Content Placeholder 2"/>
          <p:cNvSpPr>
            <a:spLocks noGrp="1"/>
          </p:cNvSpPr>
          <p:nvPr>
            <p:ph idx="1"/>
          </p:nvPr>
        </p:nvSpPr>
        <p:spPr/>
        <p:txBody>
          <a:bodyPr/>
          <a:lstStyle/>
          <a:p>
            <a:r>
              <a:rPr lang="en-US" dirty="0" smtClean="0"/>
              <a:t>47% of beneficiaries faced problems related to transport benefit that was no reimbursement, unavailability of vehicle etc.</a:t>
            </a:r>
          </a:p>
          <a:p>
            <a:r>
              <a:rPr lang="en-US" dirty="0" smtClean="0"/>
              <a:t>44% of beneficiaries faced problems related to free drugs, lab. Tests, and other consumables benefit, In that unavailability of all type of drugs was major cause of problem.</a:t>
            </a:r>
          </a:p>
          <a:p>
            <a:pPr>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35</a:t>
            </a:fld>
            <a:endParaRPr lang="en-US"/>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a:bodyPr>
          <a:lstStyle/>
          <a:p>
            <a:r>
              <a:rPr lang="en-US" sz="2800" dirty="0" smtClean="0"/>
              <a:t>Type of case and Source of Drug</a:t>
            </a:r>
            <a:endParaRPr lang="en-US" sz="2800" dirty="0"/>
          </a:p>
        </p:txBody>
      </p:sp>
      <p:pic>
        <p:nvPicPr>
          <p:cNvPr id="6" name="Content Placeholder 5" descr="untitled.bmp"/>
          <p:cNvPicPr>
            <a:picLocks noGrp="1" noChangeAspect="1"/>
          </p:cNvPicPr>
          <p:nvPr>
            <p:ph idx="1"/>
          </p:nvPr>
        </p:nvPicPr>
        <p:blipFill>
          <a:blip r:embed="rId2" cstate="print"/>
          <a:stretch>
            <a:fillRect/>
          </a:stretch>
        </p:blipFill>
        <p:spPr>
          <a:xfrm>
            <a:off x="457200" y="1447800"/>
            <a:ext cx="8153400" cy="2667000"/>
          </a:xfrm>
        </p:spPr>
      </p:pic>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36</a:t>
            </a:fld>
            <a:endParaRPr lang="en-US"/>
          </a:p>
        </p:txBody>
      </p:sp>
      <p:sp>
        <p:nvSpPr>
          <p:cNvPr id="53249" name="Rectangle 1"/>
          <p:cNvSpPr>
            <a:spLocks noChangeArrowheads="1"/>
          </p:cNvSpPr>
          <p:nvPr/>
        </p:nvSpPr>
        <p:spPr bwMode="auto">
          <a:xfrm>
            <a:off x="533400" y="4325036"/>
            <a:ext cx="8305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table shows that only 47% OPD cases received all type of required drugs from govt. health facility, while in the cases of IPD, 80 % cases received all type of drugs from govt. health facility.</a:t>
            </a:r>
            <a:endParaRPr kumimoji="0" lang="en-US" sz="3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Type of case and Out-of-pocket expense</a:t>
            </a:r>
            <a:endParaRPr lang="en-US" sz="2800" dirty="0"/>
          </a:p>
        </p:txBody>
      </p:sp>
      <p:pic>
        <p:nvPicPr>
          <p:cNvPr id="6" name="Content Placeholder 5" descr="untitled.bmp"/>
          <p:cNvPicPr>
            <a:picLocks noGrp="1" noChangeAspect="1"/>
          </p:cNvPicPr>
          <p:nvPr>
            <p:ph idx="1"/>
          </p:nvPr>
        </p:nvPicPr>
        <p:blipFill>
          <a:blip r:embed="rId2" cstate="print"/>
          <a:stretch>
            <a:fillRect/>
          </a:stretch>
        </p:blipFill>
        <p:spPr>
          <a:xfrm>
            <a:off x="457200" y="1524000"/>
            <a:ext cx="7924800" cy="2514600"/>
          </a:xfrm>
        </p:spPr>
      </p:pic>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37</a:t>
            </a:fld>
            <a:endParaRPr lang="en-US"/>
          </a:p>
        </p:txBody>
      </p:sp>
      <p:sp>
        <p:nvSpPr>
          <p:cNvPr id="54273" name="Rectangle 1"/>
          <p:cNvSpPr>
            <a:spLocks noChangeArrowheads="1"/>
          </p:cNvSpPr>
          <p:nvPr/>
        </p:nvSpPr>
        <p:spPr bwMode="auto">
          <a:xfrm>
            <a:off x="457200" y="4149804"/>
            <a:ext cx="8001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table shows that 93% of OPD case had spent some amount for treatment of sick newborn (till so days after birth) while on the other hand only 33% of IPD cases had spent some amount or in other words they have some out of pocket expense.</a:t>
            </a:r>
            <a:endParaRPr kumimoji="0" lang="en-US" sz="3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a:xfrm>
            <a:off x="457200" y="1371600"/>
            <a:ext cx="8229600" cy="4876800"/>
          </a:xfrm>
        </p:spPr>
        <p:txBody>
          <a:bodyPr>
            <a:normAutofit fontScale="77500" lnSpcReduction="20000"/>
          </a:bodyPr>
          <a:lstStyle/>
          <a:p>
            <a:pPr lvl="0"/>
            <a:r>
              <a:rPr lang="en-US" dirty="0" smtClean="0"/>
              <a:t>The tests were not available as per the guidelines except for one facility.</a:t>
            </a:r>
          </a:p>
          <a:p>
            <a:pPr lvl="0"/>
            <a:r>
              <a:rPr lang="en-US" dirty="0" smtClean="0"/>
              <a:t>For those tests not available at the health facility and the patient had to go to private labs, no reimbursements were given.</a:t>
            </a:r>
          </a:p>
          <a:p>
            <a:pPr lvl="0"/>
            <a:r>
              <a:rPr lang="en-US" dirty="0" smtClean="0"/>
              <a:t>User charges were charged in case of sick newborns. </a:t>
            </a:r>
          </a:p>
          <a:p>
            <a:pPr lvl="0"/>
            <a:r>
              <a:rPr lang="en-US" dirty="0" smtClean="0"/>
              <a:t>For sick newborn coming to OPD no transport facilities were provided. </a:t>
            </a:r>
          </a:p>
          <a:p>
            <a:pPr lvl="0"/>
            <a:r>
              <a:rPr lang="en-US" dirty="0" smtClean="0"/>
              <a:t>Cheque was issued given only on the name of driver of the vehicle. In case the beneficiary forgot the name and vehicle number then no reimbursement was given to beneficiary.</a:t>
            </a:r>
          </a:p>
          <a:p>
            <a:pPr lvl="0"/>
            <a:r>
              <a:rPr lang="en-US" dirty="0" smtClean="0"/>
              <a:t>In case the beneficiary did not claim for reimbursement, it was not paid. </a:t>
            </a:r>
          </a:p>
          <a:p>
            <a:r>
              <a:rPr lang="en-US" dirty="0" smtClean="0"/>
              <a:t>The free food was given timely and as per the menu at all the health institutions. But beneficiary has problem with monotonous type of food and less quantity of food. </a:t>
            </a:r>
          </a:p>
          <a:p>
            <a:pPr lvl="0"/>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38</a:t>
            </a:fld>
            <a:endParaRPr lang="en-US"/>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pPr lvl="0"/>
            <a:r>
              <a:rPr lang="en-US" dirty="0" smtClean="0"/>
              <a:t>Due to shortage of beds and high load, normal delivery cases were discharged before 48 hrs. </a:t>
            </a:r>
          </a:p>
          <a:p>
            <a:pPr lvl="0">
              <a:buNone/>
            </a:pPr>
            <a:endParaRPr lang="en-US" sz="1300" dirty="0" smtClean="0"/>
          </a:p>
          <a:p>
            <a:pPr lvl="0"/>
            <a:r>
              <a:rPr lang="en-US" dirty="0" smtClean="0"/>
              <a:t>Highest used mode of transport in cases of home to health institution was private vehicle/ auto/ taxi etc. and Govt. vehicle, in case of health institution to home transport.</a:t>
            </a:r>
          </a:p>
          <a:p>
            <a:pPr lvl="0">
              <a:buNone/>
            </a:pPr>
            <a:endParaRPr lang="en-US" sz="1200" dirty="0" smtClean="0"/>
          </a:p>
          <a:p>
            <a:pPr lvl="0"/>
            <a:r>
              <a:rPr lang="en-US" dirty="0" smtClean="0"/>
              <a:t>Around 30 % of the beneficiaries have to buy at least some drugs from outside private shops.</a:t>
            </a:r>
          </a:p>
          <a:p>
            <a:pPr lvl="0">
              <a:buNone/>
            </a:pPr>
            <a:endParaRPr lang="en-US" sz="1400" dirty="0" smtClean="0"/>
          </a:p>
          <a:p>
            <a:pPr lvl="0"/>
            <a:r>
              <a:rPr lang="en-US" dirty="0" smtClean="0"/>
              <a:t>The satisfaction level for free food was more (79%) than other benefits as drug and other consumables (74%) and transport (70%) in case of beneficiary mothers and satisfaction level was more in drug and other consumables (58%) than transport (24%) in cases of beneficiary sick newborn.</a:t>
            </a:r>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39</a:t>
            </a:fld>
            <a:endParaRPr lang="en-US"/>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dirty="0" smtClean="0"/>
              <a:t>Unique Features about SIHFW, Jaipur</a:t>
            </a:r>
            <a:endParaRPr lang="en-US" sz="2800" dirty="0"/>
          </a:p>
        </p:txBody>
      </p:sp>
      <p:sp>
        <p:nvSpPr>
          <p:cNvPr id="3" name="Content Placeholder 2"/>
          <p:cNvSpPr>
            <a:spLocks noGrp="1"/>
          </p:cNvSpPr>
          <p:nvPr>
            <p:ph idx="1"/>
          </p:nvPr>
        </p:nvSpPr>
        <p:spPr>
          <a:xfrm>
            <a:off x="457200" y="2743200"/>
            <a:ext cx="8229600" cy="3382963"/>
          </a:xfrm>
        </p:spPr>
        <p:txBody>
          <a:bodyPr>
            <a:normAutofit fontScale="77500" lnSpcReduction="20000"/>
          </a:bodyPr>
          <a:lstStyle/>
          <a:p>
            <a:r>
              <a:rPr lang="en-US" dirty="0" smtClean="0"/>
              <a:t>SIHFW is the only ISO 9001:2008 certified training institution in health sector. </a:t>
            </a:r>
          </a:p>
          <a:p>
            <a:pPr>
              <a:buNone/>
            </a:pPr>
            <a:endParaRPr lang="en-US" sz="1200" dirty="0" smtClean="0"/>
          </a:p>
          <a:p>
            <a:r>
              <a:rPr lang="en-US" dirty="0" smtClean="0"/>
              <a:t>It is the only Institute across the country, which is self-financed (partially supported by NRHM). </a:t>
            </a:r>
          </a:p>
          <a:p>
            <a:pPr>
              <a:buNone/>
            </a:pPr>
            <a:endParaRPr lang="en-US" sz="1400" dirty="0" smtClean="0"/>
          </a:p>
          <a:p>
            <a:r>
              <a:rPr lang="en-US" dirty="0" smtClean="0"/>
              <a:t>The institute is known for following dress code for staff and faculty; working 24 x 7 and availing minimum number of holidays. </a:t>
            </a:r>
          </a:p>
          <a:p>
            <a:pPr>
              <a:buNone/>
            </a:pPr>
            <a:endParaRPr lang="en-US" sz="1400" dirty="0" smtClean="0"/>
          </a:p>
          <a:p>
            <a:r>
              <a:rPr lang="en-US" dirty="0" smtClean="0"/>
              <a:t>The institute has a virtually paperless office and is energy efficient contributing to safe environment in a modest manner.</a:t>
            </a:r>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4</a:t>
            </a:fld>
            <a:endParaRPr lang="en-US"/>
          </a:p>
        </p:txBody>
      </p:sp>
      <p:pic>
        <p:nvPicPr>
          <p:cNvPr id="6" name="Picture 5" descr="untitled.bmp"/>
          <p:cNvPicPr>
            <a:picLocks noChangeAspect="1"/>
          </p:cNvPicPr>
          <p:nvPr/>
        </p:nvPicPr>
        <p:blipFill>
          <a:blip r:embed="rId2" cstate="print"/>
          <a:stretch>
            <a:fillRect/>
          </a:stretch>
        </p:blipFill>
        <p:spPr>
          <a:xfrm>
            <a:off x="304800" y="1066800"/>
            <a:ext cx="8458200" cy="1438275"/>
          </a:xfrm>
          <a:prstGeom prst="rect">
            <a:avLst/>
          </a:prstGeom>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a:bodyPr>
          <a:lstStyle/>
          <a:p>
            <a:r>
              <a:rPr lang="en-US" dirty="0" smtClean="0"/>
              <a:t>More than half cases have some kind of out of pocket expense in the form of expenses in transport, drugs and other consumables, Lab. test, blood etc. Though a network of private vehicles has been established by registering them to health institutions, yet a large number of beneficiaries have spent at least some amount on transport, which was followed by expense on drugs.</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40</a:t>
            </a:fld>
            <a:endParaRPr lang="en-US"/>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Recommendation </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Specific and clear guidelines should be made for provide free transportation benefit under this scheme.</a:t>
            </a:r>
          </a:p>
          <a:p>
            <a:endParaRPr lang="en-US" sz="1400" dirty="0" smtClean="0"/>
          </a:p>
          <a:p>
            <a:r>
              <a:rPr lang="en-US" dirty="0" smtClean="0"/>
              <a:t>Availability of trained and adequate manpower according to standards for proper execution of scheme.</a:t>
            </a:r>
          </a:p>
          <a:p>
            <a:pPr>
              <a:buNone/>
            </a:pPr>
            <a:endParaRPr lang="en-US" sz="1400" dirty="0" smtClean="0"/>
          </a:p>
          <a:p>
            <a:r>
              <a:rPr lang="en-US" dirty="0" smtClean="0"/>
              <a:t>There should be a separate counter for drug distribution for RJSSY beneficiaries.</a:t>
            </a:r>
          </a:p>
          <a:p>
            <a:pPr>
              <a:buNone/>
            </a:pPr>
            <a:endParaRPr lang="en-US" sz="1600" dirty="0" smtClean="0"/>
          </a:p>
          <a:p>
            <a:r>
              <a:rPr lang="en-US" dirty="0" smtClean="0"/>
              <a:t>Cheque distribution should not be restricting to office time; beneficiaries should be free to take cheque any time as per their convenience or at the time of discharge.</a:t>
            </a:r>
          </a:p>
          <a:p>
            <a:pPr>
              <a:buNone/>
            </a:pPr>
            <a:endParaRPr lang="en-US" sz="1400" dirty="0" smtClean="0"/>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41</a:t>
            </a:fld>
            <a:endParaRPr lang="en-US"/>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85000" lnSpcReduction="20000"/>
          </a:bodyPr>
          <a:lstStyle/>
          <a:p>
            <a:r>
              <a:rPr lang="en-US" dirty="0" smtClean="0"/>
              <a:t>Drug supply should be smooth to make sure the availability of all type of required drugs and consumables.</a:t>
            </a:r>
          </a:p>
          <a:p>
            <a:pPr>
              <a:buNone/>
            </a:pPr>
            <a:endParaRPr lang="en-US" sz="1300" dirty="0" smtClean="0"/>
          </a:p>
          <a:p>
            <a:r>
              <a:rPr lang="en-US" dirty="0" smtClean="0"/>
              <a:t>Monetary benefit  given to beneficiary under this scheme should be restricted to first two deliveries because due to this number of sterilization  are decreasing.</a:t>
            </a:r>
          </a:p>
          <a:p>
            <a:pPr>
              <a:buNone/>
            </a:pPr>
            <a:endParaRPr lang="en-US" sz="1300" dirty="0" smtClean="0"/>
          </a:p>
          <a:p>
            <a:r>
              <a:rPr lang="en-US" dirty="0" smtClean="0"/>
              <a:t>Menu of food should be change or can use different type of biscuits or can provide fruits, eggs etc.</a:t>
            </a:r>
          </a:p>
          <a:p>
            <a:pPr>
              <a:buNone/>
            </a:pPr>
            <a:endParaRPr lang="en-US" sz="1400" dirty="0" smtClean="0"/>
          </a:p>
          <a:p>
            <a:r>
              <a:rPr lang="en-US" dirty="0" smtClean="0"/>
              <a:t>No. of beds should be increase, where the delivery load high so that minimum 48 hrs stay in health facility can be assured.</a:t>
            </a:r>
          </a:p>
          <a:p>
            <a:pPr>
              <a:buNone/>
            </a:pPr>
            <a:endParaRPr lang="en-US" sz="1700" dirty="0" smtClean="0"/>
          </a:p>
          <a:p>
            <a:r>
              <a:rPr lang="en-US" dirty="0" smtClean="0"/>
              <a:t>More requirement of IEC activity to aware community regarding the benefit under this scheme.</a:t>
            </a:r>
          </a:p>
          <a:p>
            <a:endParaRPr lang="en-US" dirty="0" smtClean="0"/>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42</a:t>
            </a:fld>
            <a:endParaRPr lang="en-US"/>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dirty="0" smtClean="0"/>
              <a:t>Limitation of Study</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The study had certain limitations, which may have affected the study results. These limitations were as follows:</a:t>
            </a:r>
          </a:p>
          <a:p>
            <a:pPr lvl="0"/>
            <a:r>
              <a:rPr lang="en-US" dirty="0" smtClean="0"/>
              <a:t>As the sample size is small, it may have affected the study results.</a:t>
            </a:r>
          </a:p>
          <a:p>
            <a:pPr lvl="0"/>
            <a:r>
              <a:rPr lang="en-US" dirty="0" smtClean="0"/>
              <a:t>Some amount of respondent bias and memory or recall bias cannot be ruled out. This may have affected the study results.</a:t>
            </a:r>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43</a:t>
            </a:fld>
            <a:endParaRPr lang="en-US"/>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t>Time Line for Study</a:t>
            </a:r>
            <a:endParaRPr lang="en-US" sz="2800" dirty="0"/>
          </a:p>
        </p:txBody>
      </p:sp>
      <p:pic>
        <p:nvPicPr>
          <p:cNvPr id="6" name="Content Placeholder 5" descr="untitled.bmp"/>
          <p:cNvPicPr>
            <a:picLocks noGrp="1" noChangeAspect="1"/>
          </p:cNvPicPr>
          <p:nvPr>
            <p:ph idx="1"/>
          </p:nvPr>
        </p:nvPicPr>
        <p:blipFill>
          <a:blip r:embed="rId2" cstate="print"/>
          <a:stretch>
            <a:fillRect/>
          </a:stretch>
        </p:blipFill>
        <p:spPr>
          <a:xfrm>
            <a:off x="228600" y="838200"/>
            <a:ext cx="8610600" cy="5325547"/>
          </a:xfrm>
        </p:spPr>
      </p:pic>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44</a:t>
            </a:fld>
            <a:endParaRPr lang="en-US"/>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t>References </a:t>
            </a:r>
            <a:endParaRPr lang="en-US" sz="2800" dirty="0"/>
          </a:p>
        </p:txBody>
      </p:sp>
      <p:sp>
        <p:nvSpPr>
          <p:cNvPr id="3" name="Content Placeholder 2"/>
          <p:cNvSpPr>
            <a:spLocks noGrp="1"/>
          </p:cNvSpPr>
          <p:nvPr>
            <p:ph idx="1"/>
          </p:nvPr>
        </p:nvSpPr>
        <p:spPr>
          <a:xfrm>
            <a:off x="304800" y="838200"/>
            <a:ext cx="8534400" cy="5410200"/>
          </a:xfrm>
        </p:spPr>
        <p:txBody>
          <a:bodyPr>
            <a:noAutofit/>
          </a:bodyPr>
          <a:lstStyle/>
          <a:p>
            <a:pPr lvl="0"/>
            <a:r>
              <a:rPr lang="en-US" sz="1400" b="1" dirty="0" smtClean="0"/>
              <a:t>D</a:t>
            </a:r>
            <a:r>
              <a:rPr lang="en-US" sz="1400" dirty="0" smtClean="0"/>
              <a:t>epartment of Medical, Health and Family welfare, Govt. of Rajasthan,(2012), </a:t>
            </a:r>
            <a:r>
              <a:rPr lang="en-US" sz="1400" i="1" dirty="0" smtClean="0"/>
              <a:t>JSSK</a:t>
            </a:r>
            <a:r>
              <a:rPr lang="en-US" sz="1400" dirty="0" smtClean="0"/>
              <a:t>, </a:t>
            </a:r>
          </a:p>
          <a:p>
            <a:pPr>
              <a:buNone/>
            </a:pPr>
            <a:r>
              <a:rPr lang="en-US" sz="1400" dirty="0" smtClean="0"/>
              <a:t>	[Access on 13 Feb., 2012] [Available on]:</a:t>
            </a:r>
          </a:p>
          <a:p>
            <a:pPr>
              <a:buNone/>
            </a:pPr>
            <a:r>
              <a:rPr lang="en-US" sz="1400" dirty="0" smtClean="0"/>
              <a:t>	http://rajswasthya.nic.in/JSSK.htm</a:t>
            </a:r>
          </a:p>
          <a:p>
            <a:pPr>
              <a:buNone/>
            </a:pPr>
            <a:r>
              <a:rPr lang="en-US" sz="1400" dirty="0" smtClean="0"/>
              <a:t> </a:t>
            </a:r>
          </a:p>
          <a:p>
            <a:pPr lvl="0"/>
            <a:r>
              <a:rPr lang="en-US" sz="1400" b="1" dirty="0" smtClean="0"/>
              <a:t>H</a:t>
            </a:r>
            <a:r>
              <a:rPr lang="en-US" sz="1400" dirty="0" smtClean="0"/>
              <a:t>ealth and Family Welfare Department, Govt. of Chhattisgarh.</a:t>
            </a:r>
            <a:r>
              <a:rPr lang="en-US" sz="1400" b="1" dirty="0" smtClean="0"/>
              <a:t> </a:t>
            </a:r>
            <a:r>
              <a:rPr lang="en-US" sz="1400" dirty="0" smtClean="0"/>
              <a:t>(2012),</a:t>
            </a:r>
            <a:r>
              <a:rPr lang="en-US" sz="1400" i="1" dirty="0" smtClean="0"/>
              <a:t> JSSK</a:t>
            </a:r>
            <a:r>
              <a:rPr lang="en-US" sz="1400" dirty="0" smtClean="0"/>
              <a:t>,, </a:t>
            </a:r>
          </a:p>
          <a:p>
            <a:pPr>
              <a:buNone/>
            </a:pPr>
            <a:r>
              <a:rPr lang="en-US" sz="1400" dirty="0" smtClean="0"/>
              <a:t>	[Access on 14 Feb. 2012] [Available on]: </a:t>
            </a:r>
          </a:p>
          <a:p>
            <a:pPr>
              <a:buNone/>
            </a:pPr>
            <a:r>
              <a:rPr lang="en-US" sz="1400" dirty="0" smtClean="0"/>
              <a:t>	http://cghealth.nic.in/ehealth/2011/jssk/GuidelinesforJSSK1.pdf</a:t>
            </a:r>
          </a:p>
          <a:p>
            <a:pPr>
              <a:buNone/>
            </a:pPr>
            <a:r>
              <a:rPr lang="en-US" sz="1400" dirty="0" smtClean="0"/>
              <a:t>	 </a:t>
            </a:r>
          </a:p>
          <a:p>
            <a:pPr lvl="0"/>
            <a:r>
              <a:rPr lang="en-US" sz="1400" b="1" dirty="0" smtClean="0"/>
              <a:t>H</a:t>
            </a:r>
            <a:r>
              <a:rPr lang="en-US" sz="1400" dirty="0" smtClean="0"/>
              <a:t>ealth and Family Welfare Department, Govt. of Gujarat.</a:t>
            </a:r>
            <a:r>
              <a:rPr lang="en-US" sz="1400" b="1" dirty="0" smtClean="0"/>
              <a:t> </a:t>
            </a:r>
            <a:r>
              <a:rPr lang="en-US" sz="1400" dirty="0" smtClean="0"/>
              <a:t>(2012),</a:t>
            </a:r>
            <a:r>
              <a:rPr lang="en-US" sz="1400" i="1" dirty="0" smtClean="0"/>
              <a:t> JSSK</a:t>
            </a:r>
            <a:r>
              <a:rPr lang="en-US" sz="1400" dirty="0" smtClean="0"/>
              <a:t>,</a:t>
            </a:r>
          </a:p>
          <a:p>
            <a:pPr>
              <a:buNone/>
            </a:pPr>
            <a:r>
              <a:rPr lang="en-US" sz="1400" dirty="0" smtClean="0"/>
              <a:t>	[Access on 18 Feb, 2012] [Available on]: </a:t>
            </a:r>
          </a:p>
          <a:p>
            <a:pPr>
              <a:buNone/>
            </a:pPr>
            <a:r>
              <a:rPr lang="en-US" sz="1400" dirty="0" smtClean="0"/>
              <a:t>	http://gujhealth.gov.in/images/Janani-Shishu-Suraksha-Karyakram.pdf</a:t>
            </a:r>
          </a:p>
          <a:p>
            <a:pPr>
              <a:buNone/>
            </a:pPr>
            <a:r>
              <a:rPr lang="en-US" sz="1400" b="1" dirty="0" smtClean="0"/>
              <a:t> </a:t>
            </a:r>
            <a:endParaRPr lang="en-US" sz="1400" dirty="0" smtClean="0"/>
          </a:p>
          <a:p>
            <a:pPr lvl="0"/>
            <a:r>
              <a:rPr lang="en-US" sz="1400" b="1" dirty="0" err="1" smtClean="0"/>
              <a:t>L</a:t>
            </a:r>
            <a:r>
              <a:rPr lang="en-US" sz="1400" dirty="0" err="1" smtClean="0"/>
              <a:t>iljestrand</a:t>
            </a:r>
            <a:r>
              <a:rPr lang="en-US" sz="1400" dirty="0" smtClean="0"/>
              <a:t> J. ‘Strategies to reduce maternal mortality worldwide’, Human Development Network, The World Bank</a:t>
            </a:r>
          </a:p>
          <a:p>
            <a:pPr>
              <a:buNone/>
            </a:pPr>
            <a:r>
              <a:rPr lang="en-US" sz="1400" dirty="0" smtClean="0"/>
              <a:t>	[Access on 10, Feb., 2012] [Available on]:</a:t>
            </a:r>
          </a:p>
          <a:p>
            <a:pPr>
              <a:buNone/>
            </a:pPr>
            <a:r>
              <a:rPr lang="en-US" sz="1400" dirty="0" smtClean="0"/>
              <a:t>	www.info.worldbank.org/etools/.../Strategies%20to%20reduce%20MMR</a:t>
            </a:r>
          </a:p>
          <a:p>
            <a:pPr>
              <a:buNone/>
            </a:pPr>
            <a:r>
              <a:rPr lang="en-US" sz="1400" dirty="0" smtClean="0"/>
              <a:t> </a:t>
            </a:r>
          </a:p>
          <a:p>
            <a:pPr lvl="0"/>
            <a:r>
              <a:rPr lang="en-US" sz="1400" b="1" dirty="0" smtClean="0"/>
              <a:t>N</a:t>
            </a:r>
            <a:r>
              <a:rPr lang="en-US" sz="1400" dirty="0" smtClean="0"/>
              <a:t>ational Health System Resource Centre (NHSRC), ‘</a:t>
            </a:r>
            <a:r>
              <a:rPr lang="en-US" sz="1400" i="1" dirty="0" smtClean="0"/>
              <a:t>Programme Evaluation of </a:t>
            </a:r>
            <a:r>
              <a:rPr lang="en-US" sz="1400" i="1" dirty="0" err="1" smtClean="0"/>
              <a:t>Janani</a:t>
            </a:r>
            <a:r>
              <a:rPr lang="en-US" sz="1400" i="1" dirty="0" smtClean="0"/>
              <a:t> </a:t>
            </a:r>
            <a:r>
              <a:rPr lang="en-US" sz="1400" i="1" dirty="0" err="1" smtClean="0"/>
              <a:t>Suraksha</a:t>
            </a:r>
            <a:r>
              <a:rPr lang="en-US" sz="1400" i="1" dirty="0" smtClean="0"/>
              <a:t> </a:t>
            </a:r>
            <a:r>
              <a:rPr lang="en-US" sz="1400" i="1" dirty="0" err="1" smtClean="0"/>
              <a:t>Yojan</a:t>
            </a:r>
            <a:r>
              <a:rPr lang="en-US" sz="1400" i="1" dirty="0" smtClean="0"/>
              <a:t>’</a:t>
            </a:r>
            <a:r>
              <a:rPr lang="en-US" sz="1400" dirty="0" smtClean="0"/>
              <a:t>, (Sept, 2011).</a:t>
            </a:r>
          </a:p>
          <a:p>
            <a:pPr>
              <a:buNone/>
            </a:pPr>
            <a:r>
              <a:rPr lang="en-US" sz="1400" dirty="0" smtClean="0"/>
              <a:t>	[Available on]: </a:t>
            </a:r>
            <a:r>
              <a:rPr lang="en-US" sz="1400" u="sng" dirty="0" smtClean="0">
                <a:hlinkClick r:id="rId2"/>
              </a:rPr>
              <a:t>http://nhsrcindia.org/pdf_files/resources_thematic/Public_Health_Planning/NHSR</a:t>
            </a:r>
            <a:r>
              <a:rPr lang="en-US" sz="1400" dirty="0" smtClean="0"/>
              <a:t>	</a:t>
            </a:r>
            <a:r>
              <a:rPr lang="en-US" sz="1400" dirty="0" err="1" smtClean="0"/>
              <a:t>C_Contribution</a:t>
            </a:r>
            <a:r>
              <a:rPr lang="en-US" sz="1400" dirty="0" smtClean="0"/>
              <a:t>/Sep2011.pdf</a:t>
            </a:r>
          </a:p>
          <a:p>
            <a:pPr>
              <a:buNone/>
            </a:pPr>
            <a:endParaRPr lang="en-US" sz="1400" dirty="0" smtClean="0"/>
          </a:p>
          <a:p>
            <a:endParaRPr lang="en-US" sz="1400"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45</a:t>
            </a:fld>
            <a:endParaRPr lang="en-US"/>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lvl="0"/>
            <a:r>
              <a:rPr lang="en-US" sz="1400" b="1" dirty="0" smtClean="0"/>
              <a:t>N</a:t>
            </a:r>
            <a:r>
              <a:rPr lang="en-US" sz="1400" dirty="0" smtClean="0"/>
              <a:t>RHM, Rajasthan,(2012),</a:t>
            </a:r>
          </a:p>
          <a:p>
            <a:pPr>
              <a:buNone/>
            </a:pPr>
            <a:r>
              <a:rPr lang="en-US" sz="1400" dirty="0" smtClean="0"/>
              <a:t>	[Access on 13 Feb. 2012] [Available on]: </a:t>
            </a:r>
          </a:p>
          <a:p>
            <a:pPr>
              <a:buNone/>
            </a:pPr>
            <a:r>
              <a:rPr lang="en-US" sz="1400" dirty="0" smtClean="0"/>
              <a:t>	www.nrhmrajasthan.nic.in    </a:t>
            </a:r>
          </a:p>
          <a:p>
            <a:pPr>
              <a:buNone/>
            </a:pPr>
            <a:r>
              <a:rPr lang="en-US" sz="1400" dirty="0" smtClean="0"/>
              <a:t> </a:t>
            </a:r>
          </a:p>
          <a:p>
            <a:pPr lvl="0"/>
            <a:r>
              <a:rPr lang="en-US" sz="1400" b="1" dirty="0" smtClean="0"/>
              <a:t>N</a:t>
            </a:r>
            <a:r>
              <a:rPr lang="en-US" sz="1400" dirty="0" smtClean="0"/>
              <a:t>RHM, Orissa,(2012),</a:t>
            </a:r>
            <a:r>
              <a:rPr lang="en-US" sz="1400" i="1" dirty="0" smtClean="0"/>
              <a:t>JSSK</a:t>
            </a:r>
            <a:r>
              <a:rPr lang="en-US" sz="1400" dirty="0" smtClean="0"/>
              <a:t>, </a:t>
            </a:r>
          </a:p>
          <a:p>
            <a:pPr>
              <a:buNone/>
            </a:pPr>
            <a:r>
              <a:rPr lang="en-US" sz="1400" dirty="0" smtClean="0"/>
              <a:t>	[Access on 16 Feb. 2012] [Available on]: </a:t>
            </a:r>
          </a:p>
          <a:p>
            <a:pPr>
              <a:buNone/>
            </a:pPr>
            <a:r>
              <a:rPr lang="en-US" sz="1400" dirty="0" smtClean="0"/>
              <a:t>	http://nrhmorissa.gov.in/jssk/index.html</a:t>
            </a:r>
          </a:p>
          <a:p>
            <a:pPr>
              <a:buNone/>
            </a:pPr>
            <a:r>
              <a:rPr lang="en-US" sz="1400" dirty="0" smtClean="0"/>
              <a:t> </a:t>
            </a:r>
          </a:p>
          <a:p>
            <a:pPr lvl="0"/>
            <a:r>
              <a:rPr lang="en-US" sz="1400" b="1" dirty="0" err="1" smtClean="0"/>
              <a:t>O</a:t>
            </a:r>
            <a:r>
              <a:rPr lang="en-US" sz="1400" dirty="0" err="1" smtClean="0"/>
              <a:t>udom</a:t>
            </a:r>
            <a:r>
              <a:rPr lang="en-US" sz="1400" dirty="0" smtClean="0"/>
              <a:t> M., </a:t>
            </a:r>
            <a:r>
              <a:rPr lang="en-US" sz="1400" i="1" dirty="0" smtClean="0"/>
              <a:t>‘National Strategy on Maternal and Infant reduction’</a:t>
            </a:r>
            <a:r>
              <a:rPr lang="en-US" sz="1400" dirty="0" smtClean="0"/>
              <a:t>, Sep.2009</a:t>
            </a:r>
          </a:p>
          <a:p>
            <a:pPr>
              <a:buNone/>
            </a:pPr>
            <a:r>
              <a:rPr lang="en-US" sz="1400" dirty="0" smtClean="0"/>
              <a:t>	[Access on 12, Feb., 2012] [Available on]:</a:t>
            </a:r>
          </a:p>
          <a:p>
            <a:pPr>
              <a:buNone/>
            </a:pPr>
            <a:r>
              <a:rPr lang="en-US" sz="1400" dirty="0" smtClean="0"/>
              <a:t>	www.gfmer.ch/.../</a:t>
            </a:r>
            <a:r>
              <a:rPr lang="en-US" sz="1400" dirty="0" err="1" smtClean="0"/>
              <a:t>National_strategy_MMR_IMR_reduction_Oudom</a:t>
            </a:r>
            <a:endParaRPr lang="en-US" sz="1400" dirty="0" smtClean="0"/>
          </a:p>
          <a:p>
            <a:pPr>
              <a:buNone/>
            </a:pPr>
            <a:r>
              <a:rPr lang="en-US" sz="1400" dirty="0" smtClean="0"/>
              <a:t> </a:t>
            </a:r>
          </a:p>
          <a:p>
            <a:pPr lvl="0"/>
            <a:r>
              <a:rPr lang="en-US" sz="1400" b="1" dirty="0" err="1" smtClean="0"/>
              <a:t>P</a:t>
            </a:r>
            <a:r>
              <a:rPr lang="en-US" sz="1400" dirty="0" err="1" smtClean="0"/>
              <a:t>rees</a:t>
            </a:r>
            <a:r>
              <a:rPr lang="en-US" sz="1400" dirty="0" smtClean="0"/>
              <a:t> Information Bureau, Government of India, (1</a:t>
            </a:r>
            <a:r>
              <a:rPr lang="en-US" sz="1400" baseline="30000" dirty="0" smtClean="0"/>
              <a:t>st</a:t>
            </a:r>
            <a:r>
              <a:rPr lang="en-US" sz="1400" dirty="0" smtClean="0"/>
              <a:t> June 2011).</a:t>
            </a:r>
          </a:p>
          <a:p>
            <a:pPr>
              <a:buNone/>
            </a:pPr>
            <a:r>
              <a:rPr lang="en-US" sz="1400" dirty="0" smtClean="0"/>
              <a:t>	[Access on 10, Feb., 2012] [Available on]:</a:t>
            </a:r>
          </a:p>
          <a:p>
            <a:pPr>
              <a:buNone/>
            </a:pPr>
            <a:r>
              <a:rPr lang="en-US" sz="1400" dirty="0" smtClean="0"/>
              <a:t>	http://pib.nic.in/newsite/erelease.aspx?relid=72433</a:t>
            </a:r>
          </a:p>
          <a:p>
            <a:pPr>
              <a:buNone/>
            </a:pPr>
            <a:r>
              <a:rPr lang="en-US" sz="1400" dirty="0" smtClean="0"/>
              <a:t> </a:t>
            </a:r>
          </a:p>
          <a:p>
            <a:pPr lvl="0"/>
            <a:r>
              <a:rPr lang="en-US" sz="1400" b="1" dirty="0" smtClean="0"/>
              <a:t>U</a:t>
            </a:r>
            <a:r>
              <a:rPr lang="en-US" sz="1400" dirty="0" smtClean="0"/>
              <a:t>NFPA. India, ‘</a:t>
            </a:r>
            <a:r>
              <a:rPr lang="en-US" sz="1400" i="1" dirty="0" smtClean="0"/>
              <a:t>Concurrent Assessment of </a:t>
            </a:r>
            <a:r>
              <a:rPr lang="en-US" sz="1400" i="1" dirty="0" err="1" smtClean="0"/>
              <a:t>Janani</a:t>
            </a:r>
            <a:r>
              <a:rPr lang="en-US" sz="1400" i="1" dirty="0" smtClean="0"/>
              <a:t> </a:t>
            </a:r>
            <a:r>
              <a:rPr lang="en-US" sz="1400" i="1" dirty="0" err="1" smtClean="0"/>
              <a:t>Suraksha</a:t>
            </a:r>
            <a:r>
              <a:rPr lang="en-US" sz="1400" i="1" dirty="0" smtClean="0"/>
              <a:t> </a:t>
            </a:r>
            <a:r>
              <a:rPr lang="en-US" sz="1400" i="1" dirty="0" err="1" smtClean="0"/>
              <a:t>Yojana</a:t>
            </a:r>
            <a:r>
              <a:rPr lang="en-US" sz="1400" i="1" dirty="0" smtClean="0"/>
              <a:t> ( JSY ) in Selected States’,</a:t>
            </a:r>
            <a:r>
              <a:rPr lang="en-US" sz="1400" dirty="0" smtClean="0"/>
              <a:t>(2009)</a:t>
            </a:r>
          </a:p>
          <a:p>
            <a:pPr>
              <a:buNone/>
            </a:pPr>
            <a:r>
              <a:rPr lang="en-US" sz="1400" dirty="0" smtClean="0"/>
              <a:t>	[Available on]: http://india.unfpa.org/drive/JSYConcurrentAssessment.pdf</a:t>
            </a:r>
          </a:p>
          <a:p>
            <a:pPr>
              <a:buNone/>
            </a:pPr>
            <a:endParaRPr lang="en-US" sz="1400"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46</a:t>
            </a:fld>
            <a:endParaRPr lang="en-US"/>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84237"/>
            <a:ext cx="8229600" cy="4525963"/>
          </a:xfrm>
        </p:spPr>
        <p:txBody>
          <a:bodyPr/>
          <a:lstStyle/>
          <a:p>
            <a:pPr>
              <a:buNone/>
            </a:pPr>
            <a:r>
              <a:rPr lang="en-US" sz="8000" dirty="0" smtClean="0"/>
              <a:t>		</a:t>
            </a:r>
          </a:p>
          <a:p>
            <a:pPr>
              <a:buNone/>
            </a:pPr>
            <a:r>
              <a:rPr lang="en-US" sz="8000" dirty="0" smtClean="0"/>
              <a:t>			Thank You</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47</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Internship Work</a:t>
            </a:r>
            <a:endParaRPr lang="en-US" sz="3200" dirty="0"/>
          </a:p>
        </p:txBody>
      </p:sp>
      <p:sp>
        <p:nvSpPr>
          <p:cNvPr id="3" name="Content Placeholder 2"/>
          <p:cNvSpPr>
            <a:spLocks noGrp="1"/>
          </p:cNvSpPr>
          <p:nvPr>
            <p:ph idx="1"/>
          </p:nvPr>
        </p:nvSpPr>
        <p:spPr>
          <a:xfrm>
            <a:off x="457200" y="1371600"/>
            <a:ext cx="8229600" cy="4876800"/>
          </a:xfrm>
        </p:spPr>
        <p:txBody>
          <a:bodyPr>
            <a:normAutofit fontScale="92500"/>
          </a:bodyPr>
          <a:lstStyle/>
          <a:p>
            <a:r>
              <a:rPr lang="en-US" dirty="0" smtClean="0"/>
              <a:t>Interact with various staff members and understand the working of the organization.</a:t>
            </a:r>
          </a:p>
          <a:p>
            <a:pPr>
              <a:buNone/>
            </a:pPr>
            <a:endParaRPr lang="en-US" sz="1200" dirty="0" smtClean="0"/>
          </a:p>
          <a:p>
            <a:r>
              <a:rPr lang="en-US" dirty="0" smtClean="0"/>
              <a:t>Understand the process for trainings conductions.</a:t>
            </a:r>
          </a:p>
          <a:p>
            <a:pPr>
              <a:buNone/>
            </a:pPr>
            <a:endParaRPr lang="en-US" sz="1200" dirty="0" smtClean="0"/>
          </a:p>
          <a:p>
            <a:r>
              <a:rPr lang="en-US" dirty="0" smtClean="0"/>
              <a:t>Attended various training which were conducted in SIHFW during the dissertation period and learned the capacity building aspect of health professionals. (Trainings on Immunization, HBPNC, ICTC etc)</a:t>
            </a:r>
          </a:p>
          <a:p>
            <a:pPr>
              <a:buNone/>
            </a:pPr>
            <a:endParaRPr lang="en-US" sz="1200" dirty="0" smtClean="0"/>
          </a:p>
          <a:p>
            <a:r>
              <a:rPr lang="en-US" dirty="0" smtClean="0"/>
              <a:t>Attended weekly organized CME’s on different topics related to public health.</a:t>
            </a:r>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5</a:t>
            </a:fld>
            <a:endParaRPr lang="en-US"/>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 of RJSSY</a:t>
            </a:r>
            <a:endParaRPr lang="en-US" sz="3200" dirty="0"/>
          </a:p>
        </p:txBody>
      </p:sp>
      <p:sp>
        <p:nvSpPr>
          <p:cNvPr id="3" name="Content Placeholder 2"/>
          <p:cNvSpPr>
            <a:spLocks noGrp="1"/>
          </p:cNvSpPr>
          <p:nvPr>
            <p:ph idx="1"/>
          </p:nvPr>
        </p:nvSpPr>
        <p:spPr>
          <a:xfrm>
            <a:off x="228600" y="1371600"/>
            <a:ext cx="5334000" cy="5029200"/>
          </a:xfrm>
        </p:spPr>
        <p:txBody>
          <a:bodyPr>
            <a:normAutofit fontScale="92500" lnSpcReduction="10000"/>
          </a:bodyPr>
          <a:lstStyle/>
          <a:p>
            <a:r>
              <a:rPr lang="en-US" dirty="0" smtClean="0"/>
              <a:t>Rajasthan state government on 12</a:t>
            </a:r>
            <a:r>
              <a:rPr lang="en-US" baseline="30000" dirty="0" smtClean="0"/>
              <a:t>th</a:t>
            </a:r>
            <a:r>
              <a:rPr lang="en-US" dirty="0" smtClean="0"/>
              <a:t> September 2011 launched the </a:t>
            </a:r>
            <a:r>
              <a:rPr lang="en-US" i="1" dirty="0" smtClean="0"/>
              <a:t>Janani Shishu Suraksha Yojna </a:t>
            </a:r>
            <a:r>
              <a:rPr lang="en-US" dirty="0" smtClean="0"/>
              <a:t>in all the 33 districts.</a:t>
            </a:r>
          </a:p>
          <a:p>
            <a:endParaRPr lang="en-US" sz="1100" dirty="0" smtClean="0"/>
          </a:p>
          <a:p>
            <a:r>
              <a:rPr lang="en-US" dirty="0" smtClean="0"/>
              <a:t>RJSSY provide completely free and cashless services to pregnant women including normal deliveries, caesarean operations and sick new born (up to 30 days after birth) in Government health institutions in both rural and urban areas. </a:t>
            </a:r>
          </a:p>
          <a:p>
            <a:pPr>
              <a:buNone/>
            </a:pPr>
            <a:endParaRPr lang="en-US" dirty="0"/>
          </a:p>
        </p:txBody>
      </p:sp>
      <p:sp>
        <p:nvSpPr>
          <p:cNvPr id="4" name="Footer Placeholder 3"/>
          <p:cNvSpPr>
            <a:spLocks noGrp="1"/>
          </p:cNvSpPr>
          <p:nvPr>
            <p:ph type="ftr" sz="quarter" idx="11"/>
          </p:nvPr>
        </p:nvSpPr>
        <p:spPr/>
        <p:txBody>
          <a:bodyPr/>
          <a:lstStyle/>
          <a:p>
            <a:r>
              <a:rPr lang="en-US" dirty="0" smtClean="0"/>
              <a:t>SIHFW: an ISO 9001: 2008 certified institution </a:t>
            </a:r>
            <a:endParaRPr lang="en-US" dirty="0"/>
          </a:p>
        </p:txBody>
      </p:sp>
      <p:sp>
        <p:nvSpPr>
          <p:cNvPr id="5" name="Slide Number Placeholder 4"/>
          <p:cNvSpPr>
            <a:spLocks noGrp="1"/>
          </p:cNvSpPr>
          <p:nvPr>
            <p:ph type="sldNum" sz="quarter" idx="12"/>
          </p:nvPr>
        </p:nvSpPr>
        <p:spPr/>
        <p:txBody>
          <a:bodyPr/>
          <a:lstStyle/>
          <a:p>
            <a:fld id="{CBEFB28A-5D7B-4D28-855A-14E4FCADBC49}" type="slidenum">
              <a:rPr lang="en-US" smtClean="0"/>
              <a:pPr/>
              <a:t>6</a:t>
            </a:fld>
            <a:endParaRPr lang="en-US" dirty="0"/>
          </a:p>
        </p:txBody>
      </p:sp>
      <p:pic>
        <p:nvPicPr>
          <p:cNvPr id="6" name="Picture 5" descr="motherhood-265x300.jpg"/>
          <p:cNvPicPr>
            <a:picLocks noChangeAspect="1"/>
          </p:cNvPicPr>
          <p:nvPr/>
        </p:nvPicPr>
        <p:blipFill>
          <a:blip r:embed="rId2" cstate="print"/>
          <a:stretch>
            <a:fillRect/>
          </a:stretch>
        </p:blipFill>
        <p:spPr>
          <a:xfrm>
            <a:off x="5334000" y="1524000"/>
            <a:ext cx="3567430" cy="4419600"/>
          </a:xfrm>
          <a:prstGeom prst="rect">
            <a:avLst/>
          </a:prstGeo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Entitlements for the pregnant women under the scheme:</a:t>
            </a:r>
            <a:br>
              <a:rPr lang="en-US" dirty="0" smtClean="0"/>
            </a:br>
            <a:endParaRPr lang="en-US" dirty="0"/>
          </a:p>
        </p:txBody>
      </p:sp>
      <p:sp>
        <p:nvSpPr>
          <p:cNvPr id="3" name="Content Placeholder 2"/>
          <p:cNvSpPr>
            <a:spLocks noGrp="1"/>
          </p:cNvSpPr>
          <p:nvPr>
            <p:ph idx="1"/>
          </p:nvPr>
        </p:nvSpPr>
        <p:spPr>
          <a:xfrm>
            <a:off x="457200" y="1600200"/>
            <a:ext cx="5410200" cy="5029200"/>
          </a:xfrm>
        </p:spPr>
        <p:txBody>
          <a:bodyPr>
            <a:normAutofit fontScale="70000" lnSpcReduction="20000"/>
          </a:bodyPr>
          <a:lstStyle/>
          <a:p>
            <a:pPr lvl="0"/>
            <a:r>
              <a:rPr lang="en-US" dirty="0" smtClean="0"/>
              <a:t>Free and zero expense delivery and caesarean section.</a:t>
            </a:r>
          </a:p>
          <a:p>
            <a:pPr lvl="0"/>
            <a:r>
              <a:rPr lang="en-US" dirty="0" smtClean="0"/>
              <a:t>Free drug and consumables.</a:t>
            </a:r>
          </a:p>
          <a:p>
            <a:pPr lvl="0"/>
            <a:r>
              <a:rPr lang="en-US" dirty="0" smtClean="0"/>
              <a:t>Free essential diagnostics (blood urine tests and ultra-</a:t>
            </a:r>
            <a:r>
              <a:rPr lang="en-US" dirty="0" err="1" smtClean="0"/>
              <a:t>sonography</a:t>
            </a:r>
            <a:r>
              <a:rPr lang="en-US" dirty="0" smtClean="0"/>
              <a:t> etc.).</a:t>
            </a:r>
          </a:p>
          <a:p>
            <a:pPr lvl="0"/>
            <a:r>
              <a:rPr lang="en-US" dirty="0" smtClean="0"/>
              <a:t>Free diet during stay in the health institutions (up to 3 days for normal delivery and 7 days for caesarean section).</a:t>
            </a:r>
          </a:p>
          <a:p>
            <a:pPr lvl="0"/>
            <a:r>
              <a:rPr lang="en-US" dirty="0" smtClean="0"/>
              <a:t>Free provision of blood.</a:t>
            </a:r>
          </a:p>
          <a:p>
            <a:pPr lvl="0"/>
            <a:r>
              <a:rPr lang="en-US" dirty="0" smtClean="0"/>
              <a:t>Free transport from home to health institutions.</a:t>
            </a:r>
          </a:p>
          <a:p>
            <a:pPr lvl="0"/>
            <a:r>
              <a:rPr lang="en-US" dirty="0" smtClean="0"/>
              <a:t>Free transport between facilities in case of referral.</a:t>
            </a:r>
          </a:p>
          <a:p>
            <a:pPr lvl="0"/>
            <a:r>
              <a:rPr lang="en-US" dirty="0" smtClean="0"/>
              <a:t>Drop back from institutions to home after 48hrs stay.</a:t>
            </a:r>
          </a:p>
          <a:p>
            <a:pPr lvl="0"/>
            <a:r>
              <a:rPr lang="en-US" dirty="0" smtClean="0"/>
              <a:t>Exemption from all kind of user charges.</a:t>
            </a:r>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7</a:t>
            </a:fld>
            <a:endParaRPr lang="en-US"/>
          </a:p>
        </p:txBody>
      </p:sp>
      <p:pic>
        <p:nvPicPr>
          <p:cNvPr id="6" name="Picture 5" descr="TEJ$1432.jpg"/>
          <p:cNvPicPr/>
          <p:nvPr/>
        </p:nvPicPr>
        <p:blipFill>
          <a:blip r:embed="rId2" cstate="print"/>
          <a:stretch>
            <a:fillRect/>
          </a:stretch>
        </p:blipFill>
        <p:spPr>
          <a:xfrm>
            <a:off x="5943600" y="1752600"/>
            <a:ext cx="297180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Entitlements for Sick Newborn till 30 days after birth under the scheme</a:t>
            </a:r>
            <a:br>
              <a:rPr lang="en-US" dirty="0" smtClean="0"/>
            </a:br>
            <a:endParaRPr lang="en-US" dirty="0"/>
          </a:p>
        </p:txBody>
      </p:sp>
      <p:sp>
        <p:nvSpPr>
          <p:cNvPr id="3" name="Content Placeholder 2"/>
          <p:cNvSpPr>
            <a:spLocks noGrp="1"/>
          </p:cNvSpPr>
          <p:nvPr>
            <p:ph idx="1"/>
          </p:nvPr>
        </p:nvSpPr>
        <p:spPr>
          <a:xfrm>
            <a:off x="457200" y="1600200"/>
            <a:ext cx="4724400" cy="4876800"/>
          </a:xfrm>
        </p:spPr>
        <p:txBody>
          <a:bodyPr>
            <a:normAutofit fontScale="85000" lnSpcReduction="20000"/>
          </a:bodyPr>
          <a:lstStyle/>
          <a:p>
            <a:pPr lvl="0"/>
            <a:r>
              <a:rPr lang="en-US" dirty="0" smtClean="0"/>
              <a:t>Free and zero expense treatment.</a:t>
            </a:r>
          </a:p>
          <a:p>
            <a:pPr lvl="0"/>
            <a:r>
              <a:rPr lang="en-US" dirty="0" smtClean="0"/>
              <a:t>Free drugs and consumables.</a:t>
            </a:r>
          </a:p>
          <a:p>
            <a:pPr lvl="0"/>
            <a:r>
              <a:rPr lang="en-US" dirty="0" smtClean="0"/>
              <a:t>Free diagnostics.</a:t>
            </a:r>
          </a:p>
          <a:p>
            <a:pPr lvl="0"/>
            <a:r>
              <a:rPr lang="en-US" dirty="0" smtClean="0"/>
              <a:t>Free provision of blood.</a:t>
            </a:r>
          </a:p>
          <a:p>
            <a:pPr lvl="0"/>
            <a:r>
              <a:rPr lang="en-US" dirty="0" smtClean="0"/>
              <a:t>Free transport from home to health institutions.</a:t>
            </a:r>
          </a:p>
          <a:p>
            <a:pPr lvl="0"/>
            <a:r>
              <a:rPr lang="en-US" dirty="0" smtClean="0"/>
              <a:t>Free transport between facilities in case of referral.</a:t>
            </a:r>
          </a:p>
          <a:p>
            <a:pPr lvl="0"/>
            <a:r>
              <a:rPr lang="en-US" dirty="0" smtClean="0"/>
              <a:t>Drop back from institutions to home.</a:t>
            </a:r>
          </a:p>
          <a:p>
            <a:pPr lvl="0"/>
            <a:r>
              <a:rPr lang="en-US" dirty="0" smtClean="0"/>
              <a:t>Exemption from all kind of user charges.</a:t>
            </a:r>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8</a:t>
            </a:fld>
            <a:endParaRPr lang="en-US"/>
          </a:p>
        </p:txBody>
      </p:sp>
      <p:pic>
        <p:nvPicPr>
          <p:cNvPr id="6" name="Picture 5" descr="TEJ$1433.jpg"/>
          <p:cNvPicPr/>
          <p:nvPr/>
        </p:nvPicPr>
        <p:blipFill>
          <a:blip r:embed="rId2" cstate="print"/>
          <a:stretch>
            <a:fillRect/>
          </a:stretch>
        </p:blipFill>
        <p:spPr>
          <a:xfrm>
            <a:off x="5638800" y="1828800"/>
            <a:ext cx="312420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Need of RJSSY</a:t>
            </a:r>
            <a:endParaRPr lang="en-US" sz="3200" dirty="0"/>
          </a:p>
        </p:txBody>
      </p:sp>
      <p:sp>
        <p:nvSpPr>
          <p:cNvPr id="3" name="Content Placeholder 2"/>
          <p:cNvSpPr>
            <a:spLocks noGrp="1"/>
          </p:cNvSpPr>
          <p:nvPr>
            <p:ph idx="1"/>
          </p:nvPr>
        </p:nvSpPr>
        <p:spPr>
          <a:xfrm>
            <a:off x="457200" y="1295400"/>
            <a:ext cx="8382000" cy="4525963"/>
          </a:xfrm>
        </p:spPr>
        <p:txBody>
          <a:bodyPr>
            <a:normAutofit fontScale="92500"/>
          </a:bodyPr>
          <a:lstStyle/>
          <a:p>
            <a:r>
              <a:rPr lang="en-US" dirty="0" smtClean="0"/>
              <a:t>After the launch of the </a:t>
            </a:r>
            <a:r>
              <a:rPr lang="en-US" dirty="0" err="1" smtClean="0"/>
              <a:t>Janani</a:t>
            </a:r>
            <a:r>
              <a:rPr lang="en-US" dirty="0" smtClean="0"/>
              <a:t> </a:t>
            </a:r>
            <a:r>
              <a:rPr lang="en-US" dirty="0" err="1" smtClean="0"/>
              <a:t>Suraksha</a:t>
            </a:r>
            <a:r>
              <a:rPr lang="en-US" dirty="0" smtClean="0"/>
              <a:t> </a:t>
            </a:r>
            <a:r>
              <a:rPr lang="en-US" dirty="0" err="1" smtClean="0"/>
              <a:t>Yojna</a:t>
            </a:r>
            <a:r>
              <a:rPr lang="en-US" dirty="0" smtClean="0"/>
              <a:t> (JSY), the number of institutional deliveries has increased significantly. But still more than 25% pregnant women hesitate to access public health facilities. </a:t>
            </a:r>
          </a:p>
          <a:p>
            <a:pPr lvl="0"/>
            <a:r>
              <a:rPr lang="en-US" dirty="0" smtClean="0"/>
              <a:t>Out of pocket expenses in User charges for OPD, admission, diagnostic tests, blood etc.</a:t>
            </a:r>
          </a:p>
          <a:p>
            <a:pPr lvl="0"/>
            <a:r>
              <a:rPr lang="en-US" dirty="0" smtClean="0"/>
              <a:t>Purchase of medicines and other consumables from the market.</a:t>
            </a:r>
          </a:p>
          <a:p>
            <a:pPr lvl="0"/>
            <a:r>
              <a:rPr lang="en-US" dirty="0" smtClean="0"/>
              <a:t>High expenses in case of a caesarean operation.</a:t>
            </a:r>
          </a:p>
          <a:p>
            <a:pPr lvl="0"/>
            <a:r>
              <a:rPr lang="en-US" dirty="0" smtClean="0"/>
              <a:t>Non-availability of diet in most institutions.</a:t>
            </a:r>
          </a:p>
          <a:p>
            <a:endParaRPr lang="en-US" dirty="0"/>
          </a:p>
        </p:txBody>
      </p:sp>
      <p:sp>
        <p:nvSpPr>
          <p:cNvPr id="4" name="Footer Placeholder 3"/>
          <p:cNvSpPr>
            <a:spLocks noGrp="1"/>
          </p:cNvSpPr>
          <p:nvPr>
            <p:ph type="ftr" sz="quarter" idx="11"/>
          </p:nvPr>
        </p:nvSpPr>
        <p:spPr/>
        <p:txBody>
          <a:bodyPr/>
          <a:lstStyle/>
          <a:p>
            <a:r>
              <a:rPr lang="en-US" smtClean="0"/>
              <a:t>SIHFW: an ISO 9001: 2008 certified institution </a:t>
            </a:r>
            <a:endParaRPr lang="en-US"/>
          </a:p>
        </p:txBody>
      </p:sp>
      <p:sp>
        <p:nvSpPr>
          <p:cNvPr id="5" name="Slide Number Placeholder 4"/>
          <p:cNvSpPr>
            <a:spLocks noGrp="1"/>
          </p:cNvSpPr>
          <p:nvPr>
            <p:ph type="sldNum" sz="quarter" idx="12"/>
          </p:nvPr>
        </p:nvSpPr>
        <p:spPr/>
        <p:txBody>
          <a:bodyPr/>
          <a:lstStyle/>
          <a:p>
            <a:fld id="{CBEFB28A-5D7B-4D28-855A-14E4FCADBC49}" type="slidenum">
              <a:rPr lang="en-US" smtClean="0"/>
              <a:pPr/>
              <a:t>9</a:t>
            </a:fld>
            <a:endParaRPr lang="en-US"/>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3091</Words>
  <Application>Microsoft Office PowerPoint</Application>
  <PresentationFormat>On-screen Show (4:3)</PresentationFormat>
  <Paragraphs>414</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Flow of Presentation</vt:lpstr>
      <vt:lpstr>Organization Profile</vt:lpstr>
      <vt:lpstr>Unique Features about SIHFW, Jaipur</vt:lpstr>
      <vt:lpstr>Internship Work</vt:lpstr>
      <vt:lpstr>Introduction of RJSSY</vt:lpstr>
      <vt:lpstr>Entitlements for the pregnant women under the scheme: </vt:lpstr>
      <vt:lpstr>Entitlements for Sick Newborn till 30 days after birth under the scheme </vt:lpstr>
      <vt:lpstr>Need of RJSSY</vt:lpstr>
      <vt:lpstr>Slide 10</vt:lpstr>
      <vt:lpstr>Rationale</vt:lpstr>
      <vt:lpstr>Objectives of Study</vt:lpstr>
      <vt:lpstr>Methodology</vt:lpstr>
      <vt:lpstr>Area of study</vt:lpstr>
      <vt:lpstr>Slide 15</vt:lpstr>
      <vt:lpstr>Sample size</vt:lpstr>
      <vt:lpstr>Slide 17</vt:lpstr>
      <vt:lpstr>Data Management</vt:lpstr>
      <vt:lpstr>Observation - Providers</vt:lpstr>
      <vt:lpstr>Problems faced by Providers in proper execution of scheme</vt:lpstr>
      <vt:lpstr>Impact of RJSSY on Institutional delivery </vt:lpstr>
      <vt:lpstr>Observation - Beneficiary category I (Mothers) </vt:lpstr>
      <vt:lpstr>Transport: Home to health institution. </vt:lpstr>
      <vt:lpstr>Transport: Health institution to home </vt:lpstr>
      <vt:lpstr>Slide 25</vt:lpstr>
      <vt:lpstr>Satisfaction of beneficiary (Mother) in terms of benefits provided under this scheme</vt:lpstr>
      <vt:lpstr>Status of Out-of-Pocket expense - beneficiary (mother) </vt:lpstr>
      <vt:lpstr>Problems faced by beneficiary (mothers)</vt:lpstr>
      <vt:lpstr>Observation - Beneficiary category II (Sick newborn till 30 days after birth)</vt:lpstr>
      <vt:lpstr>Transport: Home to health institution</vt:lpstr>
      <vt:lpstr>Health institution to home  </vt:lpstr>
      <vt:lpstr>Slide 32</vt:lpstr>
      <vt:lpstr>Satisfaction of beneficiary (Sick newborn) in terms of benefits provided under this scheme </vt:lpstr>
      <vt:lpstr>Status of Out-of-pocket expenditure - beneficiary (Sick newborn)  </vt:lpstr>
      <vt:lpstr>Problems faced by beneficiary (sick newborn) in availing the benefits entitled under this scheme </vt:lpstr>
      <vt:lpstr>Type of case and Source of Drug</vt:lpstr>
      <vt:lpstr>Type of case and Out-of-pocket expense</vt:lpstr>
      <vt:lpstr>Findings</vt:lpstr>
      <vt:lpstr>Slide 39</vt:lpstr>
      <vt:lpstr>Slide 40</vt:lpstr>
      <vt:lpstr>Recommendation </vt:lpstr>
      <vt:lpstr>Slide 42</vt:lpstr>
      <vt:lpstr>Limitation of Study </vt:lpstr>
      <vt:lpstr>Time Line for Study</vt:lpstr>
      <vt:lpstr>References </vt:lpstr>
      <vt:lpstr>Slide 46</vt:lpstr>
      <vt:lpstr>Slide 47</vt:lpstr>
    </vt:vector>
  </TitlesOfParts>
  <Company>Office-pc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PC-01</dc:creator>
  <cp:lastModifiedBy>iihmr</cp:lastModifiedBy>
  <cp:revision>181</cp:revision>
  <dcterms:created xsi:type="dcterms:W3CDTF">2012-02-13T04:08:33Z</dcterms:created>
  <dcterms:modified xsi:type="dcterms:W3CDTF">2012-05-08T11:27:39Z</dcterms:modified>
</cp:coreProperties>
</file>