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72" r:id="rId7"/>
    <p:sldId id="261" r:id="rId8"/>
    <p:sldId id="262" r:id="rId9"/>
    <p:sldId id="274" r:id="rId10"/>
    <p:sldId id="263" r:id="rId11"/>
    <p:sldId id="267" r:id="rId12"/>
    <p:sldId id="273" r:id="rId13"/>
    <p:sldId id="282" r:id="rId14"/>
    <p:sldId id="275" r:id="rId15"/>
    <p:sldId id="268" r:id="rId16"/>
    <p:sldId id="276" r:id="rId17"/>
    <p:sldId id="277" r:id="rId18"/>
    <p:sldId id="278" r:id="rId19"/>
    <p:sldId id="281" r:id="rId20"/>
    <p:sldId id="279" r:id="rId21"/>
    <p:sldId id="283" r:id="rId22"/>
    <p:sldId id="280" r:id="rId23"/>
    <p:sldId id="285" r:id="rId24"/>
    <p:sldId id="284" r:id="rId25"/>
    <p:sldId id="271" r:id="rId26"/>
    <p:sldId id="265"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Yes</c:v>
                </c:pt>
              </c:strCache>
            </c:strRef>
          </c:tx>
          <c:cat>
            <c:strRef>
              <c:f>Sheet1!$A$2:$A$9</c:f>
              <c:strCache>
                <c:ptCount val="8"/>
                <c:pt idx="0">
                  <c:v>Having HIV means that the person will die:</c:v>
                </c:pt>
                <c:pt idx="1">
                  <c:v>If someone looks healthy, then he or she cannot have HIV:</c:v>
                </c:pt>
                <c:pt idx="2">
                  <c:v>HIV can be treated with certain drugs/medicines:</c:v>
                </c:pt>
                <c:pt idx="3">
                  <c:v>HIV can be diagnosed by a test:</c:v>
                </c:pt>
                <c:pt idx="4">
                  <c:v>If a person have HIV, they will always develop AIDS :</c:v>
                </c:pt>
                <c:pt idx="5">
                  <c:v>HIV can be controlled but not completely cured:</c:v>
                </c:pt>
                <c:pt idx="6">
                  <c:v>Some traditional healers have the power to cure AIDS:</c:v>
                </c:pt>
                <c:pt idx="7">
                  <c:v>A person can get HIV infection from sharing needles used to inject drugs</c:v>
                </c:pt>
              </c:strCache>
            </c:strRef>
          </c:cat>
          <c:val>
            <c:numRef>
              <c:f>Sheet1!$B$2:$B$9</c:f>
              <c:numCache>
                <c:formatCode>General</c:formatCode>
                <c:ptCount val="8"/>
                <c:pt idx="0">
                  <c:v>25</c:v>
                </c:pt>
                <c:pt idx="1">
                  <c:v>17.600000000000001</c:v>
                </c:pt>
                <c:pt idx="2">
                  <c:v>47.7</c:v>
                </c:pt>
                <c:pt idx="3">
                  <c:v>20.5</c:v>
                </c:pt>
                <c:pt idx="4">
                  <c:v>25.6</c:v>
                </c:pt>
                <c:pt idx="5">
                  <c:v>54</c:v>
                </c:pt>
                <c:pt idx="6">
                  <c:v>36.9</c:v>
                </c:pt>
                <c:pt idx="7">
                  <c:v>80.7</c:v>
                </c:pt>
              </c:numCache>
            </c:numRef>
          </c:val>
        </c:ser>
        <c:ser>
          <c:idx val="1"/>
          <c:order val="1"/>
          <c:tx>
            <c:strRef>
              <c:f>Sheet1!$C$1</c:f>
              <c:strCache>
                <c:ptCount val="1"/>
                <c:pt idx="0">
                  <c:v>No</c:v>
                </c:pt>
              </c:strCache>
            </c:strRef>
          </c:tx>
          <c:cat>
            <c:strRef>
              <c:f>Sheet1!$A$2:$A$9</c:f>
              <c:strCache>
                <c:ptCount val="8"/>
                <c:pt idx="0">
                  <c:v>Having HIV means that the person will die:</c:v>
                </c:pt>
                <c:pt idx="1">
                  <c:v>If someone looks healthy, then he or she cannot have HIV:</c:v>
                </c:pt>
                <c:pt idx="2">
                  <c:v>HIV can be treated with certain drugs/medicines:</c:v>
                </c:pt>
                <c:pt idx="3">
                  <c:v>HIV can be diagnosed by a test:</c:v>
                </c:pt>
                <c:pt idx="4">
                  <c:v>If a person have HIV, they will always develop AIDS :</c:v>
                </c:pt>
                <c:pt idx="5">
                  <c:v>HIV can be controlled but not completely cured:</c:v>
                </c:pt>
                <c:pt idx="6">
                  <c:v>Some traditional healers have the power to cure AIDS:</c:v>
                </c:pt>
                <c:pt idx="7">
                  <c:v>A person can get HIV infection from sharing needles used to inject drugs</c:v>
                </c:pt>
              </c:strCache>
            </c:strRef>
          </c:cat>
          <c:val>
            <c:numRef>
              <c:f>Sheet1!$C$2:$C$9</c:f>
              <c:numCache>
                <c:formatCode>General</c:formatCode>
                <c:ptCount val="8"/>
                <c:pt idx="0">
                  <c:v>57.4</c:v>
                </c:pt>
                <c:pt idx="1">
                  <c:v>71</c:v>
                </c:pt>
                <c:pt idx="2">
                  <c:v>25.6</c:v>
                </c:pt>
                <c:pt idx="3">
                  <c:v>8</c:v>
                </c:pt>
                <c:pt idx="4">
                  <c:v>47.7</c:v>
                </c:pt>
                <c:pt idx="5">
                  <c:v>20.5</c:v>
                </c:pt>
                <c:pt idx="6">
                  <c:v>44.3</c:v>
                </c:pt>
                <c:pt idx="7">
                  <c:v>6.2</c:v>
                </c:pt>
              </c:numCache>
            </c:numRef>
          </c:val>
        </c:ser>
        <c:ser>
          <c:idx val="2"/>
          <c:order val="2"/>
          <c:tx>
            <c:strRef>
              <c:f>Sheet1!$D$1</c:f>
              <c:strCache>
                <c:ptCount val="1"/>
                <c:pt idx="0">
                  <c:v>Don't know</c:v>
                </c:pt>
              </c:strCache>
            </c:strRef>
          </c:tx>
          <c:cat>
            <c:strRef>
              <c:f>Sheet1!$A$2:$A$9</c:f>
              <c:strCache>
                <c:ptCount val="8"/>
                <c:pt idx="0">
                  <c:v>Having HIV means that the person will die:</c:v>
                </c:pt>
                <c:pt idx="1">
                  <c:v>If someone looks healthy, then he or she cannot have HIV:</c:v>
                </c:pt>
                <c:pt idx="2">
                  <c:v>HIV can be treated with certain drugs/medicines:</c:v>
                </c:pt>
                <c:pt idx="3">
                  <c:v>HIV can be diagnosed by a test:</c:v>
                </c:pt>
                <c:pt idx="4">
                  <c:v>If a person have HIV, they will always develop AIDS :</c:v>
                </c:pt>
                <c:pt idx="5">
                  <c:v>HIV can be controlled but not completely cured:</c:v>
                </c:pt>
                <c:pt idx="6">
                  <c:v>Some traditional healers have the power to cure AIDS:</c:v>
                </c:pt>
                <c:pt idx="7">
                  <c:v>A person can get HIV infection from sharing needles used to inject drugs</c:v>
                </c:pt>
              </c:strCache>
            </c:strRef>
          </c:cat>
          <c:val>
            <c:numRef>
              <c:f>Sheet1!$D$2:$D$9</c:f>
              <c:numCache>
                <c:formatCode>General</c:formatCode>
                <c:ptCount val="8"/>
                <c:pt idx="0">
                  <c:v>17.600000000000001</c:v>
                </c:pt>
                <c:pt idx="1">
                  <c:v>11.4</c:v>
                </c:pt>
                <c:pt idx="2">
                  <c:v>26.7</c:v>
                </c:pt>
                <c:pt idx="3">
                  <c:v>20.5</c:v>
                </c:pt>
                <c:pt idx="4">
                  <c:v>26.7</c:v>
                </c:pt>
                <c:pt idx="5">
                  <c:v>25.6</c:v>
                </c:pt>
                <c:pt idx="6">
                  <c:v>36.9</c:v>
                </c:pt>
                <c:pt idx="7">
                  <c:v>13.1</c:v>
                </c:pt>
              </c:numCache>
            </c:numRef>
          </c:val>
        </c:ser>
        <c:shape val="box"/>
        <c:axId val="70543232"/>
        <c:axId val="70544768"/>
        <c:axId val="0"/>
      </c:bar3DChart>
      <c:catAx>
        <c:axId val="70543232"/>
        <c:scaling>
          <c:orientation val="minMax"/>
        </c:scaling>
        <c:axPos val="b"/>
        <c:tickLblPos val="nextTo"/>
        <c:txPr>
          <a:bodyPr/>
          <a:lstStyle/>
          <a:p>
            <a:pPr>
              <a:defRPr sz="1100"/>
            </a:pPr>
            <a:endParaRPr lang="en-US"/>
          </a:p>
        </c:txPr>
        <c:crossAx val="70544768"/>
        <c:crosses val="autoZero"/>
        <c:auto val="1"/>
        <c:lblAlgn val="ctr"/>
        <c:lblOffset val="100"/>
      </c:catAx>
      <c:valAx>
        <c:axId val="70544768"/>
        <c:scaling>
          <c:orientation val="minMax"/>
        </c:scaling>
        <c:axPos val="l"/>
        <c:majorGridlines/>
        <c:numFmt formatCode="General" sourceLinked="1"/>
        <c:tickLblPos val="nextTo"/>
        <c:crossAx val="70543232"/>
        <c:crosses val="autoZero"/>
        <c:crossBetween val="between"/>
      </c:valAx>
    </c:plotArea>
    <c:legend>
      <c:legendPos val="r"/>
      <c:layout>
        <c:manualLayout>
          <c:xMode val="edge"/>
          <c:yMode val="edge"/>
          <c:x val="0.86498961067366753"/>
          <c:y val="0.66057539462496762"/>
          <c:w val="0.11001038932633421"/>
          <c:h val="0.24457672544453068"/>
        </c:manualLayout>
      </c:layout>
      <c:txPr>
        <a:bodyPr/>
        <a:lstStyle/>
        <a:p>
          <a:pPr>
            <a:defRPr sz="11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Yes</c:v>
                </c:pt>
              </c:strCache>
            </c:strRef>
          </c:tx>
          <c:cat>
            <c:strRef>
              <c:f>Sheet1!$A$2:$A$9</c:f>
              <c:strCache>
                <c:ptCount val="8"/>
                <c:pt idx="0">
                  <c:v>Having sex without condoms</c:v>
                </c:pt>
                <c:pt idx="1">
                  <c:v>Having multiple partners</c:v>
                </c:pt>
                <c:pt idx="2">
                  <c:v>Having sex with commercial sex workers</c:v>
                </c:pt>
                <c:pt idx="3">
                  <c:v>Sharing needles</c:v>
                </c:pt>
                <c:pt idx="4">
                  <c:v>Sharing meals with someone infected</c:v>
                </c:pt>
                <c:pt idx="5">
                  <c:v>Through Mosquito bites</c:v>
                </c:pt>
                <c:pt idx="6">
                  <c:v>Kissing someone</c:v>
                </c:pt>
                <c:pt idx="7">
                  <c:v>Tattooing and ear piercing</c:v>
                </c:pt>
              </c:strCache>
            </c:strRef>
          </c:cat>
          <c:val>
            <c:numRef>
              <c:f>Sheet1!$B$2:$B$9</c:f>
              <c:numCache>
                <c:formatCode>General</c:formatCode>
                <c:ptCount val="8"/>
                <c:pt idx="0">
                  <c:v>79.5</c:v>
                </c:pt>
                <c:pt idx="1">
                  <c:v>76.7</c:v>
                </c:pt>
                <c:pt idx="2">
                  <c:v>75.599999999999994</c:v>
                </c:pt>
                <c:pt idx="3">
                  <c:v>83.5</c:v>
                </c:pt>
                <c:pt idx="4">
                  <c:v>10.8</c:v>
                </c:pt>
                <c:pt idx="5">
                  <c:v>22.2</c:v>
                </c:pt>
                <c:pt idx="6">
                  <c:v>13.1</c:v>
                </c:pt>
                <c:pt idx="7">
                  <c:v>33.5</c:v>
                </c:pt>
              </c:numCache>
            </c:numRef>
          </c:val>
        </c:ser>
        <c:ser>
          <c:idx val="1"/>
          <c:order val="1"/>
          <c:tx>
            <c:strRef>
              <c:f>Sheet1!$C$1</c:f>
              <c:strCache>
                <c:ptCount val="1"/>
                <c:pt idx="0">
                  <c:v>No</c:v>
                </c:pt>
              </c:strCache>
            </c:strRef>
          </c:tx>
          <c:cat>
            <c:strRef>
              <c:f>Sheet1!$A$2:$A$9</c:f>
              <c:strCache>
                <c:ptCount val="8"/>
                <c:pt idx="0">
                  <c:v>Having sex without condoms</c:v>
                </c:pt>
                <c:pt idx="1">
                  <c:v>Having multiple partners</c:v>
                </c:pt>
                <c:pt idx="2">
                  <c:v>Having sex with commercial sex workers</c:v>
                </c:pt>
                <c:pt idx="3">
                  <c:v>Sharing needles</c:v>
                </c:pt>
                <c:pt idx="4">
                  <c:v>Sharing meals with someone infected</c:v>
                </c:pt>
                <c:pt idx="5">
                  <c:v>Through Mosquito bites</c:v>
                </c:pt>
                <c:pt idx="6">
                  <c:v>Kissing someone</c:v>
                </c:pt>
                <c:pt idx="7">
                  <c:v>Tattooing and ear piercing</c:v>
                </c:pt>
              </c:strCache>
            </c:strRef>
          </c:cat>
          <c:val>
            <c:numRef>
              <c:f>Sheet1!$C$2:$C$9</c:f>
              <c:numCache>
                <c:formatCode>General</c:formatCode>
                <c:ptCount val="8"/>
                <c:pt idx="0">
                  <c:v>9.7000000000000011</c:v>
                </c:pt>
                <c:pt idx="1">
                  <c:v>11.4</c:v>
                </c:pt>
                <c:pt idx="2">
                  <c:v>10.200000000000001</c:v>
                </c:pt>
                <c:pt idx="3">
                  <c:v>9.1</c:v>
                </c:pt>
                <c:pt idx="4">
                  <c:v>72.7</c:v>
                </c:pt>
                <c:pt idx="5">
                  <c:v>62.5</c:v>
                </c:pt>
                <c:pt idx="6">
                  <c:v>72.7</c:v>
                </c:pt>
                <c:pt idx="7">
                  <c:v>48.3</c:v>
                </c:pt>
              </c:numCache>
            </c:numRef>
          </c:val>
        </c:ser>
        <c:ser>
          <c:idx val="2"/>
          <c:order val="2"/>
          <c:tx>
            <c:strRef>
              <c:f>Sheet1!$D$1</c:f>
              <c:strCache>
                <c:ptCount val="1"/>
                <c:pt idx="0">
                  <c:v>Don't know</c:v>
                </c:pt>
              </c:strCache>
            </c:strRef>
          </c:tx>
          <c:cat>
            <c:strRef>
              <c:f>Sheet1!$A$2:$A$9</c:f>
              <c:strCache>
                <c:ptCount val="8"/>
                <c:pt idx="0">
                  <c:v>Having sex without condoms</c:v>
                </c:pt>
                <c:pt idx="1">
                  <c:v>Having multiple partners</c:v>
                </c:pt>
                <c:pt idx="2">
                  <c:v>Having sex with commercial sex workers</c:v>
                </c:pt>
                <c:pt idx="3">
                  <c:v>Sharing needles</c:v>
                </c:pt>
                <c:pt idx="4">
                  <c:v>Sharing meals with someone infected</c:v>
                </c:pt>
                <c:pt idx="5">
                  <c:v>Through Mosquito bites</c:v>
                </c:pt>
                <c:pt idx="6">
                  <c:v>Kissing someone</c:v>
                </c:pt>
                <c:pt idx="7">
                  <c:v>Tattooing and ear piercing</c:v>
                </c:pt>
              </c:strCache>
            </c:strRef>
          </c:cat>
          <c:val>
            <c:numRef>
              <c:f>Sheet1!$D$2:$D$9</c:f>
              <c:numCache>
                <c:formatCode>General</c:formatCode>
                <c:ptCount val="8"/>
                <c:pt idx="0">
                  <c:v>10.8</c:v>
                </c:pt>
                <c:pt idx="1">
                  <c:v>11.9</c:v>
                </c:pt>
                <c:pt idx="2">
                  <c:v>14.2</c:v>
                </c:pt>
                <c:pt idx="3">
                  <c:v>7.4</c:v>
                </c:pt>
                <c:pt idx="4">
                  <c:v>16.5</c:v>
                </c:pt>
                <c:pt idx="5">
                  <c:v>15.3</c:v>
                </c:pt>
                <c:pt idx="6">
                  <c:v>14.2</c:v>
                </c:pt>
                <c:pt idx="7">
                  <c:v>18.2</c:v>
                </c:pt>
              </c:numCache>
            </c:numRef>
          </c:val>
        </c:ser>
        <c:shape val="box"/>
        <c:axId val="70854528"/>
        <c:axId val="70856064"/>
        <c:axId val="0"/>
      </c:bar3DChart>
      <c:catAx>
        <c:axId val="70854528"/>
        <c:scaling>
          <c:orientation val="minMax"/>
        </c:scaling>
        <c:axPos val="b"/>
        <c:tickLblPos val="nextTo"/>
        <c:crossAx val="70856064"/>
        <c:crosses val="autoZero"/>
        <c:auto val="1"/>
        <c:lblAlgn val="ctr"/>
        <c:lblOffset val="100"/>
      </c:catAx>
      <c:valAx>
        <c:axId val="70856064"/>
        <c:scaling>
          <c:orientation val="minMax"/>
        </c:scaling>
        <c:axPos val="l"/>
        <c:majorGridlines/>
        <c:numFmt formatCode="General" sourceLinked="1"/>
        <c:tickLblPos val="nextTo"/>
        <c:crossAx val="70854528"/>
        <c:crosses val="autoZero"/>
        <c:crossBetween val="between"/>
      </c:valAx>
    </c:plotArea>
    <c:legend>
      <c:legendPos val="r"/>
      <c:layout>
        <c:manualLayout>
          <c:xMode val="edge"/>
          <c:yMode val="edge"/>
          <c:x val="0.89137849956255466"/>
          <c:y val="0.65309695084410868"/>
          <c:w val="9.0565944881890112E-2"/>
          <c:h val="0.18969070995755161"/>
        </c:manualLayout>
      </c:layout>
      <c:txPr>
        <a:bodyPr/>
        <a:lstStyle/>
        <a:p>
          <a:pPr>
            <a:defRPr sz="11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Yes</c:v>
                </c:pt>
              </c:strCache>
            </c:strRef>
          </c:tx>
          <c:cat>
            <c:strRef>
              <c:f>Sheet1!$A$2:$A$7</c:f>
              <c:strCache>
                <c:ptCount val="6"/>
                <c:pt idx="0">
                  <c:v>Always use condom while engaging in sex</c:v>
                </c:pt>
                <c:pt idx="1">
                  <c:v>Avoid sex with commercial sex workers</c:v>
                </c:pt>
                <c:pt idx="2">
                  <c:v>Abstinence</c:v>
                </c:pt>
                <c:pt idx="3">
                  <c:v>Avoid the use of shared needles</c:v>
                </c:pt>
                <c:pt idx="4">
                  <c:v>Eat nutritious food</c:v>
                </c:pt>
                <c:pt idx="5">
                  <c:v>Using two condoms at the same time of intercourse</c:v>
                </c:pt>
              </c:strCache>
            </c:strRef>
          </c:cat>
          <c:val>
            <c:numRef>
              <c:f>Sheet1!$B$2:$B$7</c:f>
              <c:numCache>
                <c:formatCode>General</c:formatCode>
                <c:ptCount val="6"/>
                <c:pt idx="0">
                  <c:v>84.1</c:v>
                </c:pt>
                <c:pt idx="1">
                  <c:v>78.400000000000006</c:v>
                </c:pt>
                <c:pt idx="2">
                  <c:v>40.300000000000004</c:v>
                </c:pt>
                <c:pt idx="3">
                  <c:v>83.5</c:v>
                </c:pt>
                <c:pt idx="4">
                  <c:v>48</c:v>
                </c:pt>
                <c:pt idx="5">
                  <c:v>23.9</c:v>
                </c:pt>
              </c:numCache>
            </c:numRef>
          </c:val>
        </c:ser>
        <c:ser>
          <c:idx val="1"/>
          <c:order val="1"/>
          <c:tx>
            <c:strRef>
              <c:f>Sheet1!$C$1</c:f>
              <c:strCache>
                <c:ptCount val="1"/>
                <c:pt idx="0">
                  <c:v>No</c:v>
                </c:pt>
              </c:strCache>
            </c:strRef>
          </c:tx>
          <c:cat>
            <c:strRef>
              <c:f>Sheet1!$A$2:$A$7</c:f>
              <c:strCache>
                <c:ptCount val="6"/>
                <c:pt idx="0">
                  <c:v>Always use condom while engaging in sex</c:v>
                </c:pt>
                <c:pt idx="1">
                  <c:v>Avoid sex with commercial sex workers</c:v>
                </c:pt>
                <c:pt idx="2">
                  <c:v>Abstinence</c:v>
                </c:pt>
                <c:pt idx="3">
                  <c:v>Avoid the use of shared needles</c:v>
                </c:pt>
                <c:pt idx="4">
                  <c:v>Eat nutritious food</c:v>
                </c:pt>
                <c:pt idx="5">
                  <c:v>Using two condoms at the same time of intercourse</c:v>
                </c:pt>
              </c:strCache>
            </c:strRef>
          </c:cat>
          <c:val>
            <c:numRef>
              <c:f>Sheet1!$C$2:$C$7</c:f>
              <c:numCache>
                <c:formatCode>General</c:formatCode>
                <c:ptCount val="6"/>
                <c:pt idx="0">
                  <c:v>16.5</c:v>
                </c:pt>
                <c:pt idx="1">
                  <c:v>6.8</c:v>
                </c:pt>
                <c:pt idx="2">
                  <c:v>8</c:v>
                </c:pt>
                <c:pt idx="3">
                  <c:v>2.8</c:v>
                </c:pt>
                <c:pt idx="4">
                  <c:v>33.1</c:v>
                </c:pt>
                <c:pt idx="5">
                  <c:v>40.9</c:v>
                </c:pt>
              </c:numCache>
            </c:numRef>
          </c:val>
        </c:ser>
        <c:ser>
          <c:idx val="2"/>
          <c:order val="2"/>
          <c:tx>
            <c:strRef>
              <c:f>Sheet1!$D$1</c:f>
              <c:strCache>
                <c:ptCount val="1"/>
                <c:pt idx="0">
                  <c:v>Don't know</c:v>
                </c:pt>
              </c:strCache>
            </c:strRef>
          </c:tx>
          <c:cat>
            <c:strRef>
              <c:f>Sheet1!$A$2:$A$7</c:f>
              <c:strCache>
                <c:ptCount val="6"/>
                <c:pt idx="0">
                  <c:v>Always use condom while engaging in sex</c:v>
                </c:pt>
                <c:pt idx="1">
                  <c:v>Avoid sex with commercial sex workers</c:v>
                </c:pt>
                <c:pt idx="2">
                  <c:v>Abstinence</c:v>
                </c:pt>
                <c:pt idx="3">
                  <c:v>Avoid the use of shared needles</c:v>
                </c:pt>
                <c:pt idx="4">
                  <c:v>Eat nutritious food</c:v>
                </c:pt>
                <c:pt idx="5">
                  <c:v>Using two condoms at the same time of intercourse</c:v>
                </c:pt>
              </c:strCache>
            </c:strRef>
          </c:cat>
          <c:val>
            <c:numRef>
              <c:f>Sheet1!$D$2:$D$7</c:f>
              <c:numCache>
                <c:formatCode>General</c:formatCode>
                <c:ptCount val="6"/>
                <c:pt idx="0">
                  <c:v>11.4</c:v>
                </c:pt>
                <c:pt idx="1">
                  <c:v>14.8</c:v>
                </c:pt>
                <c:pt idx="2">
                  <c:v>51.7</c:v>
                </c:pt>
                <c:pt idx="3">
                  <c:v>13.6</c:v>
                </c:pt>
                <c:pt idx="4">
                  <c:v>18.899999999999999</c:v>
                </c:pt>
                <c:pt idx="5">
                  <c:v>35.200000000000003</c:v>
                </c:pt>
              </c:numCache>
            </c:numRef>
          </c:val>
        </c:ser>
        <c:shape val="box"/>
        <c:axId val="71059328"/>
        <c:axId val="71060864"/>
        <c:axId val="0"/>
      </c:bar3DChart>
      <c:catAx>
        <c:axId val="71059328"/>
        <c:scaling>
          <c:orientation val="minMax"/>
        </c:scaling>
        <c:axPos val="b"/>
        <c:tickLblPos val="nextTo"/>
        <c:crossAx val="71060864"/>
        <c:crosses val="autoZero"/>
        <c:auto val="1"/>
        <c:lblAlgn val="ctr"/>
        <c:lblOffset val="100"/>
      </c:catAx>
      <c:valAx>
        <c:axId val="71060864"/>
        <c:scaling>
          <c:orientation val="minMax"/>
        </c:scaling>
        <c:axPos val="l"/>
        <c:majorGridlines/>
        <c:numFmt formatCode="General" sourceLinked="1"/>
        <c:tickLblPos val="nextTo"/>
        <c:crossAx val="71059328"/>
        <c:crosses val="autoZero"/>
        <c:crossBetween val="between"/>
      </c:valAx>
    </c:plotArea>
    <c:legend>
      <c:legendPos val="r"/>
      <c:layout>
        <c:manualLayout>
          <c:xMode val="edge"/>
          <c:yMode val="edge"/>
          <c:x val="0.8932000218722641"/>
          <c:y val="0.61913016154670808"/>
          <c:w val="0.10541108923884514"/>
          <c:h val="0.25469723854940629"/>
        </c:manualLayout>
      </c:layout>
      <c:txPr>
        <a:bodyPr/>
        <a:lstStyle/>
        <a:p>
          <a:pPr>
            <a:defRPr sz="1100" b="1"/>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Yes</c:v>
                </c:pt>
              </c:strCache>
            </c:strRef>
          </c:tx>
          <c:cat>
            <c:strRef>
              <c:f>Sheet1!$A$2:$A$6</c:f>
              <c:strCache>
                <c:ptCount val="5"/>
                <c:pt idx="0">
                  <c:v>One should not take vegetables from the shopkeeper who is HIV+</c:v>
                </c:pt>
                <c:pt idx="1">
                  <c:v>My friends encourage me to have sex.</c:v>
                </c:pt>
                <c:pt idx="2">
                  <c:v>If you insisted on using a condom/rubber, do you think a steady partner would refuse to have sex with you?</c:v>
                </c:pt>
                <c:pt idx="3">
                  <c:v>If you used a condom/rubber, would sex last longer than if you didn't use one?</c:v>
                </c:pt>
                <c:pt idx="4">
                  <c:v>Girls who carry condoms are not respected</c:v>
                </c:pt>
              </c:strCache>
            </c:strRef>
          </c:cat>
          <c:val>
            <c:numRef>
              <c:f>Sheet1!$B$2:$B$6</c:f>
              <c:numCache>
                <c:formatCode>General</c:formatCode>
                <c:ptCount val="5"/>
                <c:pt idx="0">
                  <c:v>11.9</c:v>
                </c:pt>
                <c:pt idx="1">
                  <c:v>19.3</c:v>
                </c:pt>
                <c:pt idx="2">
                  <c:v>19.899999999999999</c:v>
                </c:pt>
                <c:pt idx="3">
                  <c:v>17.600000000000001</c:v>
                </c:pt>
                <c:pt idx="4">
                  <c:v>18.8</c:v>
                </c:pt>
              </c:numCache>
            </c:numRef>
          </c:val>
        </c:ser>
        <c:ser>
          <c:idx val="1"/>
          <c:order val="1"/>
          <c:tx>
            <c:strRef>
              <c:f>Sheet1!$C$1</c:f>
              <c:strCache>
                <c:ptCount val="1"/>
                <c:pt idx="0">
                  <c:v>No</c:v>
                </c:pt>
              </c:strCache>
            </c:strRef>
          </c:tx>
          <c:cat>
            <c:strRef>
              <c:f>Sheet1!$A$2:$A$6</c:f>
              <c:strCache>
                <c:ptCount val="5"/>
                <c:pt idx="0">
                  <c:v>One should not take vegetables from the shopkeeper who is HIV+</c:v>
                </c:pt>
                <c:pt idx="1">
                  <c:v>My friends encourage me to have sex.</c:v>
                </c:pt>
                <c:pt idx="2">
                  <c:v>If you insisted on using a condom/rubber, do you think a steady partner would refuse to have sex with you?</c:v>
                </c:pt>
                <c:pt idx="3">
                  <c:v>If you used a condom/rubber, would sex last longer than if you didn't use one?</c:v>
                </c:pt>
                <c:pt idx="4">
                  <c:v>Girls who carry condoms are not respected</c:v>
                </c:pt>
              </c:strCache>
            </c:strRef>
          </c:cat>
          <c:val>
            <c:numRef>
              <c:f>Sheet1!$C$2:$C$6</c:f>
              <c:numCache>
                <c:formatCode>General</c:formatCode>
                <c:ptCount val="5"/>
                <c:pt idx="0">
                  <c:v>76.7</c:v>
                </c:pt>
                <c:pt idx="1">
                  <c:v>75</c:v>
                </c:pt>
                <c:pt idx="2">
                  <c:v>68.8</c:v>
                </c:pt>
                <c:pt idx="3">
                  <c:v>56.2</c:v>
                </c:pt>
                <c:pt idx="4">
                  <c:v>64.2</c:v>
                </c:pt>
              </c:numCache>
            </c:numRef>
          </c:val>
        </c:ser>
        <c:ser>
          <c:idx val="2"/>
          <c:order val="2"/>
          <c:tx>
            <c:strRef>
              <c:f>Sheet1!$D$1</c:f>
              <c:strCache>
                <c:ptCount val="1"/>
                <c:pt idx="0">
                  <c:v>Probably yes</c:v>
                </c:pt>
              </c:strCache>
            </c:strRef>
          </c:tx>
          <c:cat>
            <c:strRef>
              <c:f>Sheet1!$A$2:$A$6</c:f>
              <c:strCache>
                <c:ptCount val="5"/>
                <c:pt idx="0">
                  <c:v>One should not take vegetables from the shopkeeper who is HIV+</c:v>
                </c:pt>
                <c:pt idx="1">
                  <c:v>My friends encourage me to have sex.</c:v>
                </c:pt>
                <c:pt idx="2">
                  <c:v>If you insisted on using a condom/rubber, do you think a steady partner would refuse to have sex with you?</c:v>
                </c:pt>
                <c:pt idx="3">
                  <c:v>If you used a condom/rubber, would sex last longer than if you didn't use one?</c:v>
                </c:pt>
                <c:pt idx="4">
                  <c:v>Girls who carry condoms are not respected</c:v>
                </c:pt>
              </c:strCache>
            </c:strRef>
          </c:cat>
          <c:val>
            <c:numRef>
              <c:f>Sheet1!$D$2:$D$6</c:f>
              <c:numCache>
                <c:formatCode>General</c:formatCode>
                <c:ptCount val="5"/>
                <c:pt idx="0">
                  <c:v>3.4</c:v>
                </c:pt>
                <c:pt idx="1">
                  <c:v>4</c:v>
                </c:pt>
                <c:pt idx="2">
                  <c:v>4</c:v>
                </c:pt>
                <c:pt idx="3">
                  <c:v>8</c:v>
                </c:pt>
                <c:pt idx="4">
                  <c:v>13.1</c:v>
                </c:pt>
              </c:numCache>
            </c:numRef>
          </c:val>
        </c:ser>
        <c:ser>
          <c:idx val="3"/>
          <c:order val="3"/>
          <c:tx>
            <c:strRef>
              <c:f>Sheet1!$E$1</c:f>
              <c:strCache>
                <c:ptCount val="1"/>
                <c:pt idx="0">
                  <c:v>probably no</c:v>
                </c:pt>
              </c:strCache>
            </c:strRef>
          </c:tx>
          <c:cat>
            <c:strRef>
              <c:f>Sheet1!$A$2:$A$6</c:f>
              <c:strCache>
                <c:ptCount val="5"/>
                <c:pt idx="0">
                  <c:v>One should not take vegetables from the shopkeeper who is HIV+</c:v>
                </c:pt>
                <c:pt idx="1">
                  <c:v>My friends encourage me to have sex.</c:v>
                </c:pt>
                <c:pt idx="2">
                  <c:v>If you insisted on using a condom/rubber, do you think a steady partner would refuse to have sex with you?</c:v>
                </c:pt>
                <c:pt idx="3">
                  <c:v>If you used a condom/rubber, would sex last longer than if you didn't use one?</c:v>
                </c:pt>
                <c:pt idx="4">
                  <c:v>Girls who carry condoms are not respected</c:v>
                </c:pt>
              </c:strCache>
            </c:strRef>
          </c:cat>
          <c:val>
            <c:numRef>
              <c:f>Sheet1!$E$2:$E$6</c:f>
              <c:numCache>
                <c:formatCode>General</c:formatCode>
                <c:ptCount val="5"/>
                <c:pt idx="0">
                  <c:v>8</c:v>
                </c:pt>
                <c:pt idx="1">
                  <c:v>1.7</c:v>
                </c:pt>
                <c:pt idx="2">
                  <c:v>7.4</c:v>
                </c:pt>
                <c:pt idx="3">
                  <c:v>18.2</c:v>
                </c:pt>
                <c:pt idx="4">
                  <c:v>4</c:v>
                </c:pt>
              </c:numCache>
            </c:numRef>
          </c:val>
        </c:ser>
        <c:shape val="box"/>
        <c:axId val="71092864"/>
        <c:axId val="71176576"/>
        <c:axId val="0"/>
      </c:bar3DChart>
      <c:catAx>
        <c:axId val="71092864"/>
        <c:scaling>
          <c:orientation val="minMax"/>
        </c:scaling>
        <c:axPos val="b"/>
        <c:tickLblPos val="nextTo"/>
        <c:crossAx val="71176576"/>
        <c:crosses val="autoZero"/>
        <c:auto val="1"/>
        <c:lblAlgn val="ctr"/>
        <c:lblOffset val="100"/>
      </c:catAx>
      <c:valAx>
        <c:axId val="71176576"/>
        <c:scaling>
          <c:orientation val="minMax"/>
        </c:scaling>
        <c:axPos val="l"/>
        <c:majorGridlines/>
        <c:numFmt formatCode="General" sourceLinked="1"/>
        <c:tickLblPos val="nextTo"/>
        <c:crossAx val="71092864"/>
        <c:crosses val="autoZero"/>
        <c:crossBetween val="between"/>
      </c:valAx>
    </c:plotArea>
    <c:legend>
      <c:legendPos val="r"/>
      <c:layout>
        <c:manualLayout>
          <c:xMode val="edge"/>
          <c:yMode val="edge"/>
          <c:x val="0.84047572178477692"/>
          <c:y val="0.18026283172936758"/>
          <c:w val="0.15119094488188994"/>
          <c:h val="0.52836322543015457"/>
        </c:manualLayout>
      </c:layout>
      <c:txPr>
        <a:bodyPr/>
        <a:lstStyle/>
        <a:p>
          <a:pPr>
            <a:defRPr sz="1400"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Strongly Agree </c:v>
                </c:pt>
              </c:strCache>
            </c:strRef>
          </c:tx>
          <c:cat>
            <c:strRef>
              <c:f>Sheet1!$A$2:$A$5</c:f>
              <c:strCache>
                <c:ptCount val="4"/>
                <c:pt idx="0">
                  <c:v>I am sexually active</c:v>
                </c:pt>
                <c:pt idx="1">
                  <c:v>I think single person in non committed relationships should use a condom each time they have sexual intercourse.</c:v>
                </c:pt>
                <c:pt idx="2">
                  <c:v>I always ask my partner to use protection while having sex</c:v>
                </c:pt>
                <c:pt idx="3">
                  <c:v>I regularly go for HIV testing</c:v>
                </c:pt>
              </c:strCache>
            </c:strRef>
          </c:cat>
          <c:val>
            <c:numRef>
              <c:f>Sheet1!$B$2:$B$5</c:f>
              <c:numCache>
                <c:formatCode>General</c:formatCode>
                <c:ptCount val="4"/>
                <c:pt idx="0">
                  <c:v>27.3</c:v>
                </c:pt>
                <c:pt idx="1">
                  <c:v>35.800000000000004</c:v>
                </c:pt>
                <c:pt idx="2">
                  <c:v>26.7</c:v>
                </c:pt>
                <c:pt idx="3">
                  <c:v>12.5</c:v>
                </c:pt>
              </c:numCache>
            </c:numRef>
          </c:val>
        </c:ser>
        <c:ser>
          <c:idx val="1"/>
          <c:order val="1"/>
          <c:tx>
            <c:strRef>
              <c:f>Sheet1!$C$1</c:f>
              <c:strCache>
                <c:ptCount val="1"/>
                <c:pt idx="0">
                  <c:v>Agree </c:v>
                </c:pt>
              </c:strCache>
            </c:strRef>
          </c:tx>
          <c:cat>
            <c:strRef>
              <c:f>Sheet1!$A$2:$A$5</c:f>
              <c:strCache>
                <c:ptCount val="4"/>
                <c:pt idx="0">
                  <c:v>I am sexually active</c:v>
                </c:pt>
                <c:pt idx="1">
                  <c:v>I think single person in non committed relationships should use a condom each time they have sexual intercourse.</c:v>
                </c:pt>
                <c:pt idx="2">
                  <c:v>I always ask my partner to use protection while having sex</c:v>
                </c:pt>
                <c:pt idx="3">
                  <c:v>I regularly go for HIV testing</c:v>
                </c:pt>
              </c:strCache>
            </c:strRef>
          </c:cat>
          <c:val>
            <c:numRef>
              <c:f>Sheet1!$C$2:$C$5</c:f>
              <c:numCache>
                <c:formatCode>General</c:formatCode>
                <c:ptCount val="4"/>
                <c:pt idx="0">
                  <c:v>22.2</c:v>
                </c:pt>
                <c:pt idx="1">
                  <c:v>27.8</c:v>
                </c:pt>
                <c:pt idx="2">
                  <c:v>13.1</c:v>
                </c:pt>
                <c:pt idx="3">
                  <c:v>5.7</c:v>
                </c:pt>
              </c:numCache>
            </c:numRef>
          </c:val>
        </c:ser>
        <c:ser>
          <c:idx val="2"/>
          <c:order val="2"/>
          <c:tx>
            <c:strRef>
              <c:f>Sheet1!$D$1</c:f>
              <c:strCache>
                <c:ptCount val="1"/>
                <c:pt idx="0">
                  <c:v>Strongly Disagree </c:v>
                </c:pt>
              </c:strCache>
            </c:strRef>
          </c:tx>
          <c:cat>
            <c:strRef>
              <c:f>Sheet1!$A$2:$A$5</c:f>
              <c:strCache>
                <c:ptCount val="4"/>
                <c:pt idx="0">
                  <c:v>I am sexually active</c:v>
                </c:pt>
                <c:pt idx="1">
                  <c:v>I think single person in non committed relationships should use a condom each time they have sexual intercourse.</c:v>
                </c:pt>
                <c:pt idx="2">
                  <c:v>I always ask my partner to use protection while having sex</c:v>
                </c:pt>
                <c:pt idx="3">
                  <c:v>I regularly go for HIV testing</c:v>
                </c:pt>
              </c:strCache>
            </c:strRef>
          </c:cat>
          <c:val>
            <c:numRef>
              <c:f>Sheet1!$D$2:$D$5</c:f>
              <c:numCache>
                <c:formatCode>General</c:formatCode>
                <c:ptCount val="4"/>
                <c:pt idx="0">
                  <c:v>25.6</c:v>
                </c:pt>
                <c:pt idx="1">
                  <c:v>15.9</c:v>
                </c:pt>
                <c:pt idx="2">
                  <c:v>25.6</c:v>
                </c:pt>
                <c:pt idx="3">
                  <c:v>34.700000000000003</c:v>
                </c:pt>
              </c:numCache>
            </c:numRef>
          </c:val>
        </c:ser>
        <c:ser>
          <c:idx val="3"/>
          <c:order val="3"/>
          <c:tx>
            <c:strRef>
              <c:f>Sheet1!$E$1</c:f>
              <c:strCache>
                <c:ptCount val="1"/>
                <c:pt idx="0">
                  <c:v>Disagree</c:v>
                </c:pt>
              </c:strCache>
            </c:strRef>
          </c:tx>
          <c:cat>
            <c:strRef>
              <c:f>Sheet1!$A$2:$A$5</c:f>
              <c:strCache>
                <c:ptCount val="4"/>
                <c:pt idx="0">
                  <c:v>I am sexually active</c:v>
                </c:pt>
                <c:pt idx="1">
                  <c:v>I think single person in non committed relationships should use a condom each time they have sexual intercourse.</c:v>
                </c:pt>
                <c:pt idx="2">
                  <c:v>I always ask my partner to use protection while having sex</c:v>
                </c:pt>
                <c:pt idx="3">
                  <c:v>I regularly go for HIV testing</c:v>
                </c:pt>
              </c:strCache>
            </c:strRef>
          </c:cat>
          <c:val>
            <c:numRef>
              <c:f>Sheet1!$E$2:$E$5</c:f>
              <c:numCache>
                <c:formatCode>General</c:formatCode>
                <c:ptCount val="4"/>
                <c:pt idx="0">
                  <c:v>9.1</c:v>
                </c:pt>
                <c:pt idx="1">
                  <c:v>8.5</c:v>
                </c:pt>
                <c:pt idx="2">
                  <c:v>18.2</c:v>
                </c:pt>
                <c:pt idx="3">
                  <c:v>25</c:v>
                </c:pt>
              </c:numCache>
            </c:numRef>
          </c:val>
        </c:ser>
        <c:ser>
          <c:idx val="4"/>
          <c:order val="4"/>
          <c:tx>
            <c:strRef>
              <c:f>Sheet1!$F$1</c:f>
              <c:strCache>
                <c:ptCount val="1"/>
                <c:pt idx="0">
                  <c:v>Neither Agree nor disagree </c:v>
                </c:pt>
              </c:strCache>
            </c:strRef>
          </c:tx>
          <c:cat>
            <c:strRef>
              <c:f>Sheet1!$A$2:$A$5</c:f>
              <c:strCache>
                <c:ptCount val="4"/>
                <c:pt idx="0">
                  <c:v>I am sexually active</c:v>
                </c:pt>
                <c:pt idx="1">
                  <c:v>I think single person in non committed relationships should use a condom each time they have sexual intercourse.</c:v>
                </c:pt>
                <c:pt idx="2">
                  <c:v>I always ask my partner to use protection while having sex</c:v>
                </c:pt>
                <c:pt idx="3">
                  <c:v>I regularly go for HIV testing</c:v>
                </c:pt>
              </c:strCache>
            </c:strRef>
          </c:cat>
          <c:val>
            <c:numRef>
              <c:f>Sheet1!$F$2:$F$5</c:f>
              <c:numCache>
                <c:formatCode>General</c:formatCode>
                <c:ptCount val="4"/>
                <c:pt idx="0">
                  <c:v>15.9</c:v>
                </c:pt>
                <c:pt idx="1">
                  <c:v>11.9</c:v>
                </c:pt>
                <c:pt idx="2">
                  <c:v>16.5</c:v>
                </c:pt>
                <c:pt idx="3">
                  <c:v>22.2</c:v>
                </c:pt>
              </c:numCache>
            </c:numRef>
          </c:val>
        </c:ser>
        <c:shape val="box"/>
        <c:axId val="71381376"/>
        <c:axId val="71382912"/>
        <c:axId val="0"/>
      </c:bar3DChart>
      <c:catAx>
        <c:axId val="71381376"/>
        <c:scaling>
          <c:orientation val="minMax"/>
        </c:scaling>
        <c:axPos val="b"/>
        <c:tickLblPos val="nextTo"/>
        <c:crossAx val="71382912"/>
        <c:crosses val="autoZero"/>
        <c:auto val="1"/>
        <c:lblAlgn val="ctr"/>
        <c:lblOffset val="100"/>
      </c:catAx>
      <c:valAx>
        <c:axId val="71382912"/>
        <c:scaling>
          <c:orientation val="minMax"/>
        </c:scaling>
        <c:axPos val="l"/>
        <c:majorGridlines/>
        <c:numFmt formatCode="General" sourceLinked="1"/>
        <c:tickLblPos val="nextTo"/>
        <c:crossAx val="71381376"/>
        <c:crosses val="autoZero"/>
        <c:crossBetween val="between"/>
      </c:valAx>
    </c:plotArea>
    <c:legend>
      <c:legendPos val="r"/>
      <c:layout>
        <c:manualLayout>
          <c:xMode val="edge"/>
          <c:yMode val="edge"/>
          <c:x val="0.75175056643560689"/>
          <c:y val="9.3979877515310645E-2"/>
          <c:w val="0.23970242501738595"/>
          <c:h val="0.78537357830271237"/>
        </c:manualLayout>
      </c:layout>
      <c:txPr>
        <a:bodyPr/>
        <a:lstStyle/>
        <a:p>
          <a:pPr>
            <a:defRPr sz="1400" b="1"/>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Sales</c:v>
                </c:pt>
              </c:strCache>
            </c:strRef>
          </c:tx>
          <c:dLbls>
            <c:dLblPos val="bestFit"/>
            <c:showVal val="1"/>
            <c:showLeaderLines val="1"/>
          </c:dLbls>
          <c:cat>
            <c:strRef>
              <c:f>Sheet1!$A$2:$A$15</c:f>
              <c:strCache>
                <c:ptCount val="14"/>
                <c:pt idx="0">
                  <c:v>Radio </c:v>
                </c:pt>
                <c:pt idx="1">
                  <c:v>TV</c:v>
                </c:pt>
                <c:pt idx="2">
                  <c:v>Newspaper</c:v>
                </c:pt>
                <c:pt idx="3">
                  <c:v>Magazines</c:v>
                </c:pt>
                <c:pt idx="4">
                  <c:v>Hoardings</c:v>
                </c:pt>
                <c:pt idx="5">
                  <c:v>Wall paintings</c:v>
                </c:pt>
                <c:pt idx="6">
                  <c:v>Pamplets</c:v>
                </c:pt>
                <c:pt idx="7">
                  <c:v>Cinema hall</c:v>
                </c:pt>
                <c:pt idx="8">
                  <c:v>NGO worker/Peer educator</c:v>
                </c:pt>
                <c:pt idx="9">
                  <c:v>Medical store</c:v>
                </c:pt>
                <c:pt idx="10">
                  <c:v>Street plays</c:v>
                </c:pt>
                <c:pt idx="11">
                  <c:v>College/schools</c:v>
                </c:pt>
                <c:pt idx="12">
                  <c:v>parents</c:v>
                </c:pt>
                <c:pt idx="13">
                  <c:v>siblings</c:v>
                </c:pt>
              </c:strCache>
            </c:strRef>
          </c:cat>
          <c:val>
            <c:numRef>
              <c:f>Sheet1!$B$2:$B$15</c:f>
              <c:numCache>
                <c:formatCode>General</c:formatCode>
                <c:ptCount val="14"/>
                <c:pt idx="0">
                  <c:v>63.6</c:v>
                </c:pt>
                <c:pt idx="1">
                  <c:v>84.1</c:v>
                </c:pt>
                <c:pt idx="2">
                  <c:v>63.6</c:v>
                </c:pt>
                <c:pt idx="3">
                  <c:v>73.3</c:v>
                </c:pt>
                <c:pt idx="4">
                  <c:v>19.899999999999999</c:v>
                </c:pt>
                <c:pt idx="5">
                  <c:v>12.5</c:v>
                </c:pt>
                <c:pt idx="6">
                  <c:v>3.4</c:v>
                </c:pt>
                <c:pt idx="7">
                  <c:v>7.4</c:v>
                </c:pt>
                <c:pt idx="8">
                  <c:v>10.200000000000001</c:v>
                </c:pt>
                <c:pt idx="9">
                  <c:v>5.0999999999999996</c:v>
                </c:pt>
                <c:pt idx="10">
                  <c:v>4.5999999999999996</c:v>
                </c:pt>
                <c:pt idx="11">
                  <c:v>5.7</c:v>
                </c:pt>
                <c:pt idx="12">
                  <c:v>12</c:v>
                </c:pt>
                <c:pt idx="13">
                  <c:v>4</c:v>
                </c:pt>
              </c:numCache>
            </c:numRef>
          </c:val>
        </c:ser>
      </c:pie3DChart>
    </c:plotArea>
    <c:legend>
      <c:legendPos val="l"/>
      <c:layout>
        <c:manualLayout>
          <c:xMode val="edge"/>
          <c:yMode val="edge"/>
          <c:x val="8.6956521739130644E-3"/>
          <c:y val="0"/>
          <c:w val="0.31189489900718997"/>
          <c:h val="0.99974143434773455"/>
        </c:manualLayout>
      </c:layout>
      <c:txPr>
        <a:bodyPr/>
        <a:lstStyle/>
        <a:p>
          <a:pPr>
            <a:defRPr sz="16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Sales</c:v>
                </c:pt>
              </c:strCache>
            </c:strRef>
          </c:tx>
          <c:dLbls>
            <c:txPr>
              <a:bodyPr/>
              <a:lstStyle/>
              <a:p>
                <a:pPr>
                  <a:defRPr sz="1600"/>
                </a:pPr>
                <a:endParaRPr lang="en-US"/>
              </a:p>
            </c:txPr>
            <c:dLblPos val="ctr"/>
            <c:showPercent val="1"/>
            <c:showLeaderLines val="1"/>
          </c:dLbls>
          <c:cat>
            <c:strRef>
              <c:f>Sheet1!$A$2:$A$10</c:f>
              <c:strCache>
                <c:ptCount val="9"/>
                <c:pt idx="0">
                  <c:v>Spend time on internet</c:v>
                </c:pt>
                <c:pt idx="1">
                  <c:v>Go to the movies</c:v>
                </c:pt>
                <c:pt idx="2">
                  <c:v>Doing sex with partner</c:v>
                </c:pt>
                <c:pt idx="3">
                  <c:v>Watch porn movies</c:v>
                </c:pt>
                <c:pt idx="4">
                  <c:v>Attend cultural events such as concerts, live theatre, exhibitions</c:v>
                </c:pt>
                <c:pt idx="5">
                  <c:v>Get together with relatives</c:v>
                </c:pt>
                <c:pt idx="6">
                  <c:v>Play cards or board games</c:v>
                </c:pt>
                <c:pt idx="7">
                  <c:v>Listen to music</c:v>
                </c:pt>
                <c:pt idx="8">
                  <c:v>Do physical activity such as sports, walk, gym</c:v>
                </c:pt>
              </c:strCache>
            </c:strRef>
          </c:cat>
          <c:val>
            <c:numRef>
              <c:f>Sheet1!$B$2:$B$10</c:f>
              <c:numCache>
                <c:formatCode>General</c:formatCode>
                <c:ptCount val="9"/>
                <c:pt idx="0">
                  <c:v>25</c:v>
                </c:pt>
                <c:pt idx="1">
                  <c:v>17.600000000000001</c:v>
                </c:pt>
                <c:pt idx="2">
                  <c:v>6.2</c:v>
                </c:pt>
                <c:pt idx="3">
                  <c:v>5.0999999999999996</c:v>
                </c:pt>
                <c:pt idx="4">
                  <c:v>9.1</c:v>
                </c:pt>
                <c:pt idx="5">
                  <c:v>7.4</c:v>
                </c:pt>
                <c:pt idx="6">
                  <c:v>5.7</c:v>
                </c:pt>
                <c:pt idx="7">
                  <c:v>19.3</c:v>
                </c:pt>
                <c:pt idx="8">
                  <c:v>4.5</c:v>
                </c:pt>
              </c:numCache>
            </c:numRef>
          </c:val>
        </c:ser>
        <c:dLbls>
          <c:showPercent val="1"/>
        </c:dLbls>
      </c:pie3DChart>
    </c:plotArea>
    <c:legend>
      <c:legendPos val="r"/>
      <c:layout/>
      <c:txPr>
        <a:bodyPr/>
        <a:lstStyle/>
        <a:p>
          <a:pPr>
            <a:defRPr sz="1600" b="1"/>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Sales</c:v>
                </c:pt>
              </c:strCache>
            </c:strRef>
          </c:tx>
          <c:dLbls>
            <c:showPercent val="1"/>
            <c:showLeaderLines val="1"/>
          </c:dLbls>
          <c:cat>
            <c:strRef>
              <c:f>Sheet1!$A$2:$A$9</c:f>
              <c:strCache>
                <c:ptCount val="8"/>
                <c:pt idx="0">
                  <c:v>Watching TV /Ads</c:v>
                </c:pt>
                <c:pt idx="1">
                  <c:v>Radio/Music</c:v>
                </c:pt>
                <c:pt idx="2">
                  <c:v>Playing games/Physical activities/Dancing</c:v>
                </c:pt>
                <c:pt idx="3">
                  <c:v>Watching street plays /concerts/Festivals               </c:v>
                </c:pt>
                <c:pt idx="4">
                  <c:v>Playing video games                                                      </c:v>
                </c:pt>
                <c:pt idx="5">
                  <c:v>Surfing the internet                                                </c:v>
                </c:pt>
                <c:pt idx="6">
                  <c:v>Reading Books/ Comics /Magazines    </c:v>
                </c:pt>
                <c:pt idx="7">
                  <c:v>Movies</c:v>
                </c:pt>
              </c:strCache>
            </c:strRef>
          </c:cat>
          <c:val>
            <c:numRef>
              <c:f>Sheet1!$B$2:$B$9</c:f>
              <c:numCache>
                <c:formatCode>General</c:formatCode>
                <c:ptCount val="8"/>
                <c:pt idx="0">
                  <c:v>34.1</c:v>
                </c:pt>
                <c:pt idx="1">
                  <c:v>26.1</c:v>
                </c:pt>
                <c:pt idx="2">
                  <c:v>13.1</c:v>
                </c:pt>
                <c:pt idx="3">
                  <c:v>8.5</c:v>
                </c:pt>
                <c:pt idx="4">
                  <c:v>2.8</c:v>
                </c:pt>
                <c:pt idx="5">
                  <c:v>10.8</c:v>
                </c:pt>
                <c:pt idx="6">
                  <c:v>2.2999999999999998</c:v>
                </c:pt>
                <c:pt idx="7">
                  <c:v>2.2999999999999998</c:v>
                </c:pt>
              </c:numCache>
            </c:numRef>
          </c:val>
        </c:ser>
        <c:dLbls>
          <c:showPercent val="1"/>
        </c:dLbls>
      </c:pie3DChart>
    </c:plotArea>
    <c:legend>
      <c:legendPos val="r"/>
      <c:layout>
        <c:manualLayout>
          <c:xMode val="edge"/>
          <c:yMode val="edge"/>
          <c:x val="0.66250000000000064"/>
          <c:y val="0.21060892388451438"/>
          <c:w val="0.33750000000000047"/>
          <c:h val="0.67878215223097205"/>
        </c:manualLayout>
      </c:layout>
      <c:txPr>
        <a:bodyPr/>
        <a:lstStyle/>
        <a:p>
          <a:pPr>
            <a:defRPr sz="1800"/>
          </a:pPr>
          <a:endParaRPr lang="en-US"/>
        </a:p>
      </c:txPr>
    </c:legend>
    <c:plotVisOnly val="1"/>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cstate="print">
            <a:extLst>
              <a:ext uri="{28A0092B-C50C-407E-A947-70E740481C1C}">
                <a14:useLocalDpi xmlns:a14="http://schemas.microsoft.com/office/drawing/2010/main" xmlns=""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18"/>
          <p:cNvSpPr txBox="1">
            <a:spLocks noChangeArrowheads="1"/>
          </p:cNvSpPr>
          <p:nvPr/>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lvl1pPr>
          </a:lstStyle>
          <a:p>
            <a:pPr lvl="0"/>
            <a:r>
              <a:rPr 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fld id="{1BBB80D5-E79B-42D6-ACF0-60DF673BF505}" type="datetimeFigureOut">
              <a:rPr lang="en-US" smtClean="0"/>
              <a:pPr/>
              <a:t>5/8/2012</a:t>
            </a:fld>
            <a:endParaRPr lang="en-US"/>
          </a:p>
        </p:txBody>
      </p:sp>
      <p:sp>
        <p:nvSpPr>
          <p:cNvPr id="7" name="Rectangle 5"/>
          <p:cNvSpPr>
            <a:spLocks noGrp="1" noChangeArrowheads="1"/>
          </p:cNvSpPr>
          <p:nvPr>
            <p:ph type="ftr" sz="quarter" idx="11"/>
          </p:nvPr>
        </p:nvSpPr>
        <p:spPr/>
        <p:txBody>
          <a:bodyPr/>
          <a:lstStyle>
            <a:lvl1pPr>
              <a:defRPr smtClean="0"/>
            </a:lvl1pPr>
          </a:lstStyle>
          <a:p>
            <a:endParaRPr lang="en-US"/>
          </a:p>
        </p:txBody>
      </p:sp>
      <p:sp>
        <p:nvSpPr>
          <p:cNvPr id="8" name="Rectangle 6"/>
          <p:cNvSpPr>
            <a:spLocks noGrp="1" noChangeArrowheads="1"/>
          </p:cNvSpPr>
          <p:nvPr>
            <p:ph type="sldNum" sz="quarter" idx="12"/>
          </p:nvPr>
        </p:nvSpPr>
        <p:spPr/>
        <p:txBody>
          <a:bodyPr/>
          <a:lstStyle>
            <a:lvl1pPr>
              <a:defRPr smtClean="0"/>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76323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7967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231061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457200" y="1066800"/>
            <a:ext cx="8229600" cy="3700463"/>
          </a:xfrm>
        </p:spPr>
        <p:txBody>
          <a:bodyPr/>
          <a:lstStyle/>
          <a:p>
            <a:pPr lvl="0"/>
            <a:r>
              <a:rPr lang="en-US" noProof="0" smtClean="0"/>
              <a:t>Click icon to add chart</a:t>
            </a:r>
            <a:endParaRPr lang="en-IN" noProof="0" smtClean="0"/>
          </a:p>
        </p:txBody>
      </p:sp>
      <p:sp>
        <p:nvSpPr>
          <p:cNvPr id="4"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45820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313189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353774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32860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56753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362944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78180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113683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207498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BBB80D5-E79B-42D6-ACF0-60DF673BF505}" type="datetimeFigureOut">
              <a:rPr lang="en-US" smtClean="0"/>
              <a:pPr/>
              <a:t>5/8/2012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9BF2DD3-1CE3-48D1-ACE9-CB41983D2125}" type="slidenum">
              <a:rPr lang="en-US" smtClean="0"/>
              <a:pPr/>
              <a:t>‹#›</a:t>
            </a:fld>
            <a:endParaRPr lang="en-US"/>
          </a:p>
        </p:txBody>
      </p:sp>
    </p:spTree>
    <p:extLst>
      <p:ext uri="{BB962C8B-B14F-4D97-AF65-F5344CB8AC3E}">
        <p14:creationId xmlns:p14="http://schemas.microsoft.com/office/powerpoint/2010/main" xmlns="" val="255893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cstate="print">
            <a:extLst>
              <a:ext uri="{28A0092B-C50C-407E-A947-70E740481C1C}">
                <a14:useLocalDpi xmlns:a14="http://schemas.microsoft.com/office/drawing/2010/main" xmlns=""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1BBB80D5-E79B-42D6-ACF0-60DF673BF505}" type="datetimeFigureOut">
              <a:rPr lang="en-US" smtClean="0"/>
              <a:pPr/>
              <a:t>5/8/2012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A9BF2DD3-1CE3-48D1-ACE9-CB41983D21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ichd.nih.gov/about/org/crmc/pama/prog_hivadol/index.cfm" TargetMode="External"/><Relationship Id="rId7" Type="http://schemas.openxmlformats.org/officeDocument/2006/relationships/image" Target="../media/image4.emf"/><Relationship Id="rId2" Type="http://schemas.openxmlformats.org/officeDocument/2006/relationships/hyperlink" Target="http://www.nacoonline.org/Quick_Links/Youth/"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thebody.com/content/art1141.html" TargetMode="External"/><Relationship Id="rId4" Type="http://schemas.openxmlformats.org/officeDocument/2006/relationships/hyperlink" Target="http://www.wpf.org/reproductive_rights_article/fact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4.emf"/><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acebook.com/"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20423_153933.jpg"/>
          <p:cNvPicPr>
            <a:picLocks noChangeAspect="1"/>
          </p:cNvPicPr>
          <p:nvPr/>
        </p:nvPicPr>
        <p:blipFill>
          <a:blip r:embed="rId2" cstate="print">
            <a:lum bright="70000" contrast="-70000"/>
          </a:blip>
          <a:stretch>
            <a:fillRect/>
          </a:stretch>
        </p:blipFill>
        <p:spPr>
          <a:xfrm rot="5400000">
            <a:off x="1142999" y="-1142999"/>
            <a:ext cx="6858002" cy="9144000"/>
          </a:xfrm>
          <a:prstGeom prst="rect">
            <a:avLst/>
          </a:prstGeom>
        </p:spPr>
      </p:pic>
      <p:pic>
        <p:nvPicPr>
          <p:cNvPr id="4" name="Picture 3" descr="Regular Logo"/>
          <p:cNvPicPr/>
          <p:nvPr/>
        </p:nvPicPr>
        <p:blipFill>
          <a:blip r:embed="rId3" cstate="print"/>
          <a:srcRect/>
          <a:stretch>
            <a:fillRect/>
          </a:stretch>
        </p:blipFill>
        <p:spPr bwMode="auto">
          <a:xfrm>
            <a:off x="3124200" y="0"/>
            <a:ext cx="2286000" cy="1524000"/>
          </a:xfrm>
          <a:prstGeom prst="rect">
            <a:avLst/>
          </a:prstGeom>
          <a:noFill/>
          <a:ln w="9525">
            <a:noFill/>
            <a:miter lim="800000"/>
            <a:headEnd/>
            <a:tailEnd/>
          </a:ln>
        </p:spPr>
      </p:pic>
      <p:sp>
        <p:nvSpPr>
          <p:cNvPr id="5" name="Rectangle 4"/>
          <p:cNvSpPr/>
          <p:nvPr/>
        </p:nvSpPr>
        <p:spPr>
          <a:xfrm>
            <a:off x="228600" y="1752600"/>
            <a:ext cx="8534400" cy="1815882"/>
          </a:xfrm>
          <a:prstGeom prst="rect">
            <a:avLst/>
          </a:prstGeom>
        </p:spPr>
        <p:txBody>
          <a:bodyPr wrap="square">
            <a:spAutoFit/>
          </a:bodyPr>
          <a:lstStyle/>
          <a:p>
            <a:pPr algn="ctr"/>
            <a:r>
              <a:rPr lang="en-US" sz="2800" b="1" dirty="0">
                <a:latin typeface="Bodoni MT Black" pitchFamily="18" charset="0"/>
              </a:rPr>
              <a:t>KNOWLEDGE, ATTITUDE, PRACTICES (KAP) OF DELHI YOUTH TOWARDS HIV/AIDS AND THEIR PREFERENCES IN ENTERTAINMENT</a:t>
            </a:r>
            <a:endParaRPr lang="en-US" sz="2800" dirty="0">
              <a:latin typeface="Bodoni MT Black" pitchFamily="18" charset="0"/>
            </a:endParaRPr>
          </a:p>
        </p:txBody>
      </p:sp>
      <p:sp>
        <p:nvSpPr>
          <p:cNvPr id="7" name="TextBox 6"/>
          <p:cNvSpPr txBox="1"/>
          <p:nvPr/>
        </p:nvSpPr>
        <p:spPr>
          <a:xfrm>
            <a:off x="2209800" y="5257800"/>
            <a:ext cx="3810000" cy="923330"/>
          </a:xfrm>
          <a:prstGeom prst="rect">
            <a:avLst/>
          </a:prstGeom>
          <a:noFill/>
        </p:spPr>
        <p:txBody>
          <a:bodyPr wrap="square" rtlCol="0">
            <a:spAutoFit/>
          </a:bodyPr>
          <a:lstStyle/>
          <a:p>
            <a:pPr algn="ctr"/>
            <a:r>
              <a:rPr lang="en-US" b="1" i="1" dirty="0" smtClean="0"/>
              <a:t>By- </a:t>
            </a:r>
            <a:r>
              <a:rPr lang="en-US" b="1" i="1" dirty="0" err="1" smtClean="0"/>
              <a:t>Abhimanyu</a:t>
            </a:r>
            <a:r>
              <a:rPr lang="en-US" b="1" i="1" dirty="0" smtClean="0"/>
              <a:t> Singh </a:t>
            </a:r>
            <a:r>
              <a:rPr lang="en-US" b="1" i="1" dirty="0" err="1" smtClean="0"/>
              <a:t>Tomar</a:t>
            </a:r>
            <a:endParaRPr lang="en-US" b="1" i="1" dirty="0" smtClean="0"/>
          </a:p>
          <a:p>
            <a:pPr algn="ctr"/>
            <a:r>
              <a:rPr lang="en-US" b="1" i="1" dirty="0"/>
              <a:t>Roll Number: PG/10/061</a:t>
            </a:r>
          </a:p>
          <a:p>
            <a:endParaRPr lang="en-US" dirty="0"/>
          </a:p>
        </p:txBody>
      </p:sp>
      <p:pic>
        <p:nvPicPr>
          <p:cNvPr id="8" name="Picture 7"/>
          <p:cNvPicPr/>
          <p:nvPr/>
        </p:nvPicPr>
        <p:blipFill>
          <a:blip r:embed="rId4" cstate="print"/>
          <a:srcRect/>
          <a:stretch>
            <a:fillRect/>
          </a:stretch>
        </p:blipFill>
        <p:spPr bwMode="auto">
          <a:xfrm>
            <a:off x="3505200" y="3962400"/>
            <a:ext cx="15240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latin typeface="Times New Roman" pitchFamily="18" charset="0"/>
                <a:cs typeface="Times New Roman" pitchFamily="18" charset="0"/>
              </a:rPr>
              <a:t>Objectives</a:t>
            </a:r>
            <a:endParaRPr lang="en-US" dirty="0">
              <a:latin typeface="Times New Roman" pitchFamily="18" charset="0"/>
              <a:cs typeface="Times New Roman" pitchFamily="18"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
        <p:nvSpPr>
          <p:cNvPr id="6" name="Content Placeholder 5"/>
          <p:cNvSpPr>
            <a:spLocks noGrp="1"/>
          </p:cNvSpPr>
          <p:nvPr>
            <p:ph idx="1"/>
          </p:nvPr>
        </p:nvSpPr>
        <p:spPr>
          <a:xfrm>
            <a:off x="0" y="762000"/>
            <a:ext cx="9144000" cy="5943600"/>
          </a:xfrm>
        </p:spPr>
        <p:txBody>
          <a:bodyPr/>
          <a:lstStyle/>
          <a:p>
            <a:pPr lvl="0">
              <a:buNone/>
            </a:pPr>
            <a:r>
              <a:rPr lang="en-US" sz="2400" dirty="0" smtClean="0">
                <a:solidFill>
                  <a:srgbClr val="FF0000"/>
                </a:solidFill>
                <a:latin typeface="Times New Roman" pitchFamily="18" charset="0"/>
                <a:cs typeface="Times New Roman" pitchFamily="18" charset="0"/>
              </a:rPr>
              <a:t>General Objective</a:t>
            </a:r>
          </a:p>
          <a:p>
            <a:pPr lvl="0"/>
            <a:r>
              <a:rPr lang="en-US" sz="2400" dirty="0" smtClean="0">
                <a:latin typeface="Times New Roman" pitchFamily="18" charset="0"/>
                <a:cs typeface="Times New Roman" pitchFamily="18" charset="0"/>
              </a:rPr>
              <a:t>To evaluate the knowledge, attitudes and practices about HIV of the population aged (15-29 years) in Delhi.</a:t>
            </a:r>
          </a:p>
          <a:p>
            <a:pPr lvl="0">
              <a:buNone/>
            </a:pPr>
            <a:endParaRPr lang="en-US" sz="2400" dirty="0" smtClean="0">
              <a:latin typeface="Times New Roman" pitchFamily="18" charset="0"/>
              <a:cs typeface="Times New Roman" pitchFamily="18" charset="0"/>
            </a:endParaRPr>
          </a:p>
          <a:p>
            <a:pPr lvl="0">
              <a:buNone/>
            </a:pPr>
            <a:r>
              <a:rPr lang="en-US" sz="2400" dirty="0" smtClean="0">
                <a:solidFill>
                  <a:srgbClr val="FF0000"/>
                </a:solidFill>
                <a:latin typeface="Times New Roman" pitchFamily="18" charset="0"/>
                <a:cs typeface="Times New Roman" pitchFamily="18" charset="0"/>
              </a:rPr>
              <a:t>Specific Objective</a:t>
            </a:r>
          </a:p>
          <a:p>
            <a:r>
              <a:rPr lang="en-US" sz="2400" dirty="0" smtClean="0">
                <a:latin typeface="Times New Roman" pitchFamily="18" charset="0"/>
                <a:cs typeface="Times New Roman" pitchFamily="18" charset="0"/>
              </a:rPr>
              <a:t>To ascertain the preferred choices for type of entertainment among Delhi youth (15-29 years).</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ascertain the preferred choices for leisure time activity among Delhi youth (15-29 years).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establish relationship between background variables like age, gender, socioeconomic status and religion of the youth with the preferences.</a:t>
            </a:r>
          </a:p>
          <a:p>
            <a:pPr lvl="0">
              <a:buNone/>
            </a:pPr>
            <a:endParaRPr lang="en-US" sz="2400" dirty="0" smtClean="0">
              <a:solidFill>
                <a:srgbClr val="FF0000"/>
              </a:solidFill>
              <a:latin typeface="Times New Roman" pitchFamily="18" charset="0"/>
              <a:cs typeface="Times New Roman" pitchFamily="18" charset="0"/>
            </a:endParaRPr>
          </a:p>
          <a:p>
            <a:pPr lvl="0">
              <a:buNone/>
            </a:pPr>
            <a:endParaRPr lang="en-US" sz="2400" dirty="0" smtClean="0">
              <a:solidFill>
                <a:srgbClr val="FF0000"/>
              </a:solidFill>
              <a:latin typeface="Times New Roman" pitchFamily="18" charset="0"/>
              <a:cs typeface="Times New Roman" pitchFamily="18" charset="0"/>
            </a:endParaRPr>
          </a:p>
          <a:p>
            <a:pPr lvl="0">
              <a:buNone/>
            </a:pPr>
            <a:endParaRPr lang="en-US" sz="2400" dirty="0" smtClean="0">
              <a:latin typeface="Times New Roman" pitchFamily="18" charset="0"/>
              <a:cs typeface="Times New Roman" pitchFamily="18" charset="0"/>
            </a:endParaRPr>
          </a:p>
          <a:p>
            <a:pPr lvl="0">
              <a:buNone/>
            </a:pPr>
            <a:endParaRPr lang="en-US" sz="2400" dirty="0" smtClean="0">
              <a:latin typeface="Times New Roman" pitchFamily="18" charset="0"/>
              <a:cs typeface="Times New Roman" pitchFamily="18" charset="0"/>
            </a:endParaRPr>
          </a:p>
          <a:p>
            <a:pPr lvl="0">
              <a:buNone/>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38200"/>
          </a:xfrm>
        </p:spPr>
        <p:txBody>
          <a:bodyPr/>
          <a:lstStyle/>
          <a:p>
            <a:r>
              <a:rPr lang="en-US" dirty="0" smtClean="0"/>
              <a:t>Methodology</a:t>
            </a:r>
            <a:endParaRPr lang="en-US" dirty="0"/>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
        <p:nvSpPr>
          <p:cNvPr id="8" name="Rectangle 7"/>
          <p:cNvSpPr/>
          <p:nvPr/>
        </p:nvSpPr>
        <p:spPr>
          <a:xfrm>
            <a:off x="0" y="1371600"/>
            <a:ext cx="9144000" cy="5262979"/>
          </a:xfrm>
          <a:prstGeom prst="rect">
            <a:avLst/>
          </a:prstGeom>
        </p:spPr>
        <p:txBody>
          <a:bodyPr wrap="square">
            <a:spAutoFit/>
          </a:bodyPr>
          <a:lstStyle/>
          <a:p>
            <a:pPr>
              <a:buFont typeface="Arial" pitchFamily="34" charset="0"/>
              <a:buChar char="•"/>
            </a:pPr>
            <a:r>
              <a:rPr lang="en-US" sz="2400" b="1" i="1" dirty="0" smtClean="0"/>
              <a:t>Study Design </a:t>
            </a:r>
            <a:r>
              <a:rPr lang="en-US" sz="2400" b="1" dirty="0" smtClean="0"/>
              <a:t>: </a:t>
            </a:r>
            <a:r>
              <a:rPr lang="en-US" sz="2400" dirty="0" smtClean="0"/>
              <a:t>Descriptive Study.</a:t>
            </a:r>
          </a:p>
          <a:p>
            <a:pPr>
              <a:buFont typeface="Arial" pitchFamily="34" charset="0"/>
              <a:buChar char="•"/>
            </a:pPr>
            <a:endParaRPr lang="en-US" sz="2400" dirty="0" smtClean="0"/>
          </a:p>
          <a:p>
            <a:pPr>
              <a:buFont typeface="Arial" pitchFamily="34" charset="0"/>
              <a:buChar char="•"/>
            </a:pPr>
            <a:r>
              <a:rPr lang="en-US" sz="2400" b="1" i="1" dirty="0" smtClean="0"/>
              <a:t>Sampling Population : </a:t>
            </a:r>
            <a:r>
              <a:rPr lang="en-US" sz="2400" dirty="0" smtClean="0"/>
              <a:t>Youth (15-29 yrs)</a:t>
            </a:r>
          </a:p>
          <a:p>
            <a:pPr>
              <a:buFont typeface="Arial" pitchFamily="34" charset="0"/>
              <a:buChar char="•"/>
            </a:pPr>
            <a:endParaRPr lang="en-US" sz="2400" dirty="0" smtClean="0"/>
          </a:p>
          <a:p>
            <a:pPr>
              <a:buFont typeface="Arial" pitchFamily="34" charset="0"/>
              <a:buChar char="•"/>
            </a:pPr>
            <a:r>
              <a:rPr lang="en-US" sz="2400" b="1" i="1" dirty="0" smtClean="0"/>
              <a:t>Sampling technique </a:t>
            </a:r>
            <a:r>
              <a:rPr lang="en-US" sz="2400" dirty="0" smtClean="0"/>
              <a:t>: Stratified Random </a:t>
            </a:r>
            <a:r>
              <a:rPr lang="en-US" sz="2400" smtClean="0"/>
              <a:t>Sampling  (</a:t>
            </a:r>
            <a:r>
              <a:rPr lang="en-US" sz="2400" dirty="0" smtClean="0"/>
              <a:t>Geographical)</a:t>
            </a:r>
          </a:p>
          <a:p>
            <a:pPr>
              <a:buFont typeface="Arial" pitchFamily="34" charset="0"/>
              <a:buChar char="•"/>
            </a:pPr>
            <a:endParaRPr lang="en-US" sz="2400" dirty="0" smtClean="0"/>
          </a:p>
          <a:p>
            <a:pPr>
              <a:buFont typeface="Arial" pitchFamily="34" charset="0"/>
              <a:buChar char="•"/>
            </a:pPr>
            <a:r>
              <a:rPr lang="en-US" sz="2400" b="1" i="1" dirty="0" smtClean="0"/>
              <a:t>Sample size </a:t>
            </a:r>
            <a:r>
              <a:rPr lang="en-US" sz="2400" dirty="0" smtClean="0"/>
              <a:t>: 176 youth across Delhi.</a:t>
            </a:r>
          </a:p>
          <a:p>
            <a:pPr>
              <a:buFont typeface="Arial" pitchFamily="34" charset="0"/>
              <a:buChar char="•"/>
            </a:pPr>
            <a:endParaRPr lang="en-US" sz="2400" dirty="0" smtClean="0"/>
          </a:p>
          <a:p>
            <a:pPr>
              <a:buFont typeface="Arial" pitchFamily="34" charset="0"/>
              <a:buChar char="•"/>
            </a:pPr>
            <a:r>
              <a:rPr lang="en-US" sz="2400" b="1" i="1" dirty="0" smtClean="0"/>
              <a:t>Study Tools </a:t>
            </a:r>
            <a:r>
              <a:rPr lang="en-US" sz="2400" dirty="0" smtClean="0"/>
              <a:t>: Questionnaire (incorporating 36 questions with sub questions)</a:t>
            </a:r>
          </a:p>
          <a:p>
            <a:pPr>
              <a:buFont typeface="Arial" pitchFamily="34" charset="0"/>
              <a:buChar char="•"/>
            </a:pPr>
            <a:endParaRPr lang="en-US" sz="2400" dirty="0" smtClean="0"/>
          </a:p>
          <a:p>
            <a:pPr>
              <a:buFont typeface="Arial" pitchFamily="34" charset="0"/>
              <a:buChar char="•"/>
            </a:pPr>
            <a:r>
              <a:rPr lang="en-US" sz="2400" b="1" i="1" dirty="0" smtClean="0"/>
              <a:t>Data Analysis</a:t>
            </a:r>
            <a:r>
              <a:rPr lang="en-US" sz="2400" dirty="0" smtClean="0"/>
              <a:t>: Quantitative analysis of the responses obtained from the questionnaires; using SPSS 16.0.</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elhicapital.com/images/delhi-railway-map.gif"/>
          <p:cNvPicPr>
            <a:picLocks noChangeAspect="1" noChangeArrowheads="1"/>
          </p:cNvPicPr>
          <p:nvPr/>
        </p:nvPicPr>
        <p:blipFill>
          <a:blip r:embed="rId2" cstate="print">
            <a:lum bright="70000" contrast="-70000"/>
          </a:blip>
          <a:srcRect/>
          <a:stretch>
            <a:fillRect/>
          </a:stretch>
        </p:blipFill>
        <p:spPr bwMode="auto">
          <a:xfrm>
            <a:off x="0" y="838201"/>
            <a:ext cx="9144000" cy="6019800"/>
          </a:xfrm>
          <a:prstGeom prst="rect">
            <a:avLst/>
          </a:prstGeom>
          <a:noFill/>
        </p:spPr>
      </p:pic>
      <p:sp>
        <p:nvSpPr>
          <p:cNvPr id="2" name="Title 1"/>
          <p:cNvSpPr>
            <a:spLocks noGrp="1"/>
          </p:cNvSpPr>
          <p:nvPr>
            <p:ph type="title"/>
          </p:nvPr>
        </p:nvSpPr>
        <p:spPr>
          <a:xfrm>
            <a:off x="457200" y="0"/>
            <a:ext cx="8229600" cy="868362"/>
          </a:xfrm>
        </p:spPr>
        <p:txBody>
          <a:bodyPr/>
          <a:lstStyle/>
          <a:p>
            <a:r>
              <a:rPr lang="en-US" dirty="0" smtClean="0"/>
              <a:t>Methodology Contd.</a:t>
            </a:r>
            <a:endParaRPr lang="en-US" dirty="0"/>
          </a:p>
        </p:txBody>
      </p:sp>
      <p:sp>
        <p:nvSpPr>
          <p:cNvPr id="3" name="Content Placeholder 2"/>
          <p:cNvSpPr>
            <a:spLocks noGrp="1"/>
          </p:cNvSpPr>
          <p:nvPr>
            <p:ph idx="1"/>
          </p:nvPr>
        </p:nvSpPr>
        <p:spPr>
          <a:xfrm>
            <a:off x="228600" y="1066800"/>
            <a:ext cx="8458200" cy="5562600"/>
          </a:xfrm>
        </p:spPr>
        <p:txBody>
          <a:bodyPr/>
          <a:lstStyle/>
          <a:p>
            <a:r>
              <a:rPr lang="en-US" sz="2400" b="1" dirty="0" smtClean="0">
                <a:latin typeface="Times New Roman" pitchFamily="18" charset="0"/>
                <a:cs typeface="Times New Roman" pitchFamily="18" charset="0"/>
              </a:rPr>
              <a:t>Sampling site:</a:t>
            </a:r>
          </a:p>
          <a:p>
            <a:pPr>
              <a:buNone/>
            </a:pPr>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North Delhi- </a:t>
            </a:r>
            <a:r>
              <a:rPr lang="en-US" sz="2400" dirty="0" err="1" smtClean="0">
                <a:latin typeface="Times New Roman" pitchFamily="18" charset="0"/>
                <a:cs typeface="Times New Roman" pitchFamily="18" charset="0"/>
              </a:rPr>
              <a:t>Kashmere</a:t>
            </a:r>
            <a:r>
              <a:rPr lang="en-US" sz="2400" dirty="0" smtClean="0">
                <a:latin typeface="Times New Roman" pitchFamily="18" charset="0"/>
                <a:cs typeface="Times New Roman" pitchFamily="18" charset="0"/>
              </a:rPr>
              <a:t> Gate.</a:t>
            </a:r>
          </a:p>
          <a:p>
            <a:pPr>
              <a:buFont typeface="Wingdings" pitchFamily="2" charset="2"/>
              <a:buChar char="v"/>
            </a:pPr>
            <a:r>
              <a:rPr lang="en-US" sz="2400" dirty="0" smtClean="0">
                <a:latin typeface="Times New Roman" pitchFamily="18" charset="0"/>
                <a:cs typeface="Times New Roman" pitchFamily="18" charset="0"/>
              </a:rPr>
              <a:t>East Delhi- </a:t>
            </a:r>
            <a:r>
              <a:rPr lang="en-US" sz="2400" dirty="0" err="1" smtClean="0">
                <a:latin typeface="Times New Roman" pitchFamily="18" charset="0"/>
                <a:cs typeface="Times New Roman" pitchFamily="18" charset="0"/>
              </a:rPr>
              <a:t>Shahdara</a:t>
            </a:r>
            <a:r>
              <a:rPr lang="en-US" sz="2400" dirty="0" smtClean="0">
                <a:latin typeface="Times New Roman" pitchFamily="18" charset="0"/>
                <a:cs typeface="Times New Roman" pitchFamily="18" charset="0"/>
              </a:rPr>
              <a:t>.</a:t>
            </a:r>
          </a:p>
          <a:p>
            <a:pPr>
              <a:buFont typeface="Wingdings" pitchFamily="2" charset="2"/>
              <a:buChar char="v"/>
            </a:pPr>
            <a:r>
              <a:rPr lang="en-US" sz="2400" dirty="0" smtClean="0">
                <a:latin typeface="Times New Roman" pitchFamily="18" charset="0"/>
                <a:cs typeface="Times New Roman" pitchFamily="18" charset="0"/>
              </a:rPr>
              <a:t>South Delhi- Khan Market.</a:t>
            </a:r>
          </a:p>
          <a:p>
            <a:pPr>
              <a:buFont typeface="Wingdings" pitchFamily="2" charset="2"/>
              <a:buChar char="v"/>
            </a:pPr>
            <a:r>
              <a:rPr lang="en-US" sz="2400" dirty="0" smtClean="0">
                <a:latin typeface="Times New Roman" pitchFamily="18" charset="0"/>
                <a:cs typeface="Times New Roman" pitchFamily="18" charset="0"/>
              </a:rPr>
              <a:t>West Delhi-  </a:t>
            </a:r>
            <a:r>
              <a:rPr lang="en-US" sz="2400" dirty="0" err="1" smtClean="0">
                <a:latin typeface="Times New Roman" pitchFamily="18" charset="0"/>
                <a:cs typeface="Times New Roman" pitchFamily="18" charset="0"/>
              </a:rPr>
              <a:t>Dwarka</a:t>
            </a:r>
            <a:r>
              <a:rPr lang="en-US" sz="2400" dirty="0" smtClean="0">
                <a:latin typeface="Times New Roman" pitchFamily="18" charset="0"/>
                <a:cs typeface="Times New Roman" pitchFamily="18" charset="0"/>
              </a:rPr>
              <a:t> Metro Station.</a:t>
            </a:r>
          </a:p>
          <a:p>
            <a:pPr>
              <a:buFont typeface="Wingdings" pitchFamily="2" charset="2"/>
              <a:buChar char="v"/>
            </a:pPr>
            <a:r>
              <a:rPr lang="en-US" sz="2400" dirty="0" smtClean="0">
                <a:latin typeface="Times New Roman" pitchFamily="18" charset="0"/>
                <a:cs typeface="Times New Roman" pitchFamily="18" charset="0"/>
              </a:rPr>
              <a:t>Central Delhi- Max Mueller </a:t>
            </a:r>
            <a:r>
              <a:rPr lang="en-US" sz="2400" dirty="0" err="1" smtClean="0">
                <a:latin typeface="Times New Roman" pitchFamily="18" charset="0"/>
                <a:cs typeface="Times New Roman" pitchFamily="18" charset="0"/>
              </a:rPr>
              <a:t>Bhawan</a:t>
            </a:r>
            <a:r>
              <a:rPr lang="en-US" sz="2400" dirty="0" smtClean="0">
                <a:latin typeface="Times New Roman" pitchFamily="18" charset="0"/>
                <a:cs typeface="Times New Roman" pitchFamily="18" charset="0"/>
              </a:rPr>
              <a:t>.</a:t>
            </a:r>
          </a:p>
          <a:p>
            <a:pPr>
              <a:buFont typeface="Wingdings" pitchFamily="2" charset="2"/>
              <a:buChar char="v"/>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Sampling Population was selected from Schools, Colleges, Parlors, Pubs, </a:t>
            </a:r>
            <a:r>
              <a:rPr lang="en-US" sz="2400" smtClean="0">
                <a:latin typeface="Times New Roman" pitchFamily="18" charset="0"/>
                <a:cs typeface="Times New Roman" pitchFamily="18" charset="0"/>
              </a:rPr>
              <a:t>Call Centers, </a:t>
            </a:r>
            <a:r>
              <a:rPr lang="en-US" sz="2400" dirty="0" smtClean="0">
                <a:latin typeface="Times New Roman" pitchFamily="18" charset="0"/>
                <a:cs typeface="Times New Roman" pitchFamily="18" charset="0"/>
              </a:rPr>
              <a:t>Market Places, Salon, Shops, Metro Stations, Slums etc.</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p>
        </p:txBody>
      </p:sp>
      <p:pic>
        <p:nvPicPr>
          <p:cNvPr id="5" name="Picture 4" descr="Regular Logo"/>
          <p:cNvPicPr/>
          <p:nvPr/>
        </p:nvPicPr>
        <p:blipFill>
          <a:blip r:embed="rId3" cstate="print"/>
          <a:srcRect/>
          <a:stretch>
            <a:fillRect/>
          </a:stretch>
        </p:blipFill>
        <p:spPr bwMode="auto">
          <a:xfrm>
            <a:off x="0" y="0"/>
            <a:ext cx="838200" cy="8382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915400" cy="5791200"/>
          </a:xfrm>
        </p:spPr>
        <p:txBody>
          <a:bodyPr/>
          <a:lstStyle/>
          <a:p>
            <a:pPr>
              <a:buNone/>
            </a:pPr>
            <a:r>
              <a:rPr lang="en-US" sz="2300" dirty="0" smtClean="0">
                <a:solidFill>
                  <a:schemeClr val="tx2">
                    <a:lumMod val="60000"/>
                    <a:lumOff val="40000"/>
                  </a:schemeClr>
                </a:solidFill>
                <a:latin typeface="Times New Roman" pitchFamily="18" charset="0"/>
                <a:cs typeface="Times New Roman" pitchFamily="18" charset="0"/>
              </a:rPr>
              <a:t>Youth’s Profile:</a:t>
            </a:r>
          </a:p>
          <a:p>
            <a:r>
              <a:rPr lang="en-US" sz="2300" b="1" dirty="0" smtClean="0">
                <a:solidFill>
                  <a:srgbClr val="7030A0"/>
                </a:solidFill>
                <a:latin typeface="Times New Roman" pitchFamily="18" charset="0"/>
                <a:cs typeface="Times New Roman" pitchFamily="18" charset="0"/>
              </a:rPr>
              <a:t>Education Level</a:t>
            </a:r>
            <a:r>
              <a:rPr lang="en-US" sz="2300" dirty="0" smtClean="0">
                <a:latin typeface="Times New Roman" pitchFamily="18" charset="0"/>
                <a:cs typeface="Times New Roman" pitchFamily="18" charset="0"/>
              </a:rPr>
              <a:t>:  Illiterate (</a:t>
            </a:r>
            <a:r>
              <a:rPr lang="en-US" sz="2300" b="1" dirty="0" smtClean="0">
                <a:latin typeface="Times New Roman" pitchFamily="18" charset="0"/>
                <a:cs typeface="Times New Roman" pitchFamily="18" charset="0"/>
              </a:rPr>
              <a:t>5.1%)</a:t>
            </a:r>
            <a:r>
              <a:rPr lang="en-US" sz="2300" dirty="0" smtClean="0">
                <a:latin typeface="Times New Roman" pitchFamily="18" charset="0"/>
                <a:cs typeface="Times New Roman" pitchFamily="18" charset="0"/>
              </a:rPr>
              <a:t>, Primary (</a:t>
            </a:r>
            <a:r>
              <a:rPr lang="en-US" sz="2300" b="1" dirty="0" smtClean="0">
                <a:latin typeface="Times New Roman" pitchFamily="18" charset="0"/>
                <a:cs typeface="Times New Roman" pitchFamily="18" charset="0"/>
              </a:rPr>
              <a:t>11.9%)</a:t>
            </a:r>
            <a:r>
              <a:rPr lang="en-US" sz="2300" dirty="0" smtClean="0">
                <a:latin typeface="Times New Roman" pitchFamily="18" charset="0"/>
                <a:cs typeface="Times New Roman" pitchFamily="18" charset="0"/>
              </a:rPr>
              <a:t>, High School (</a:t>
            </a:r>
            <a:r>
              <a:rPr lang="en-US" sz="2300" b="1" dirty="0" smtClean="0">
                <a:latin typeface="Times New Roman" pitchFamily="18" charset="0"/>
                <a:cs typeface="Times New Roman" pitchFamily="18" charset="0"/>
              </a:rPr>
              <a:t>1.1%)</a:t>
            </a:r>
            <a:r>
              <a:rPr lang="en-US" sz="2300" dirty="0" smtClean="0">
                <a:latin typeface="Times New Roman" pitchFamily="18" charset="0"/>
                <a:cs typeface="Times New Roman" pitchFamily="18" charset="0"/>
              </a:rPr>
              <a:t>, Graduation </a:t>
            </a:r>
            <a:r>
              <a:rPr lang="en-US" sz="2300" b="1" dirty="0" smtClean="0">
                <a:latin typeface="Times New Roman" pitchFamily="18" charset="0"/>
                <a:cs typeface="Times New Roman" pitchFamily="18" charset="0"/>
              </a:rPr>
              <a:t>(67.0%)</a:t>
            </a:r>
            <a:r>
              <a:rPr lang="en-US" sz="2300" dirty="0" smtClean="0">
                <a:latin typeface="Times New Roman" pitchFamily="18" charset="0"/>
                <a:cs typeface="Times New Roman" pitchFamily="18" charset="0"/>
              </a:rPr>
              <a:t>, Post Graduation</a:t>
            </a:r>
            <a:r>
              <a:rPr lang="en-US" sz="2300" b="1" dirty="0" smtClean="0">
                <a:latin typeface="Times New Roman" pitchFamily="18" charset="0"/>
                <a:cs typeface="Times New Roman" pitchFamily="18" charset="0"/>
              </a:rPr>
              <a:t>(14.8%).</a:t>
            </a:r>
          </a:p>
          <a:p>
            <a:pPr>
              <a:buNone/>
            </a:pPr>
            <a:endParaRPr lang="en-US" sz="2300" b="1" dirty="0" smtClean="0">
              <a:latin typeface="Times New Roman" pitchFamily="18" charset="0"/>
              <a:cs typeface="Times New Roman" pitchFamily="18" charset="0"/>
            </a:endParaRPr>
          </a:p>
          <a:p>
            <a:r>
              <a:rPr lang="en-US" sz="2300" b="1" dirty="0" smtClean="0">
                <a:solidFill>
                  <a:srgbClr val="7030A0"/>
                </a:solidFill>
                <a:latin typeface="Times New Roman" pitchFamily="18" charset="0"/>
                <a:cs typeface="Times New Roman" pitchFamily="18" charset="0"/>
              </a:rPr>
              <a:t>Gender</a:t>
            </a:r>
            <a:r>
              <a:rPr lang="en-US" sz="2300" b="1"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Male </a:t>
            </a:r>
            <a:r>
              <a:rPr lang="en-US" sz="2300" b="1" dirty="0" smtClean="0">
                <a:latin typeface="Times New Roman" pitchFamily="18" charset="0"/>
                <a:cs typeface="Times New Roman" pitchFamily="18" charset="0"/>
              </a:rPr>
              <a:t>88</a:t>
            </a:r>
            <a:r>
              <a:rPr lang="en-US" sz="2300" dirty="0" smtClean="0">
                <a:latin typeface="Times New Roman" pitchFamily="18" charset="0"/>
                <a:cs typeface="Times New Roman" pitchFamily="18" charset="0"/>
              </a:rPr>
              <a:t>(no.) and Female </a:t>
            </a:r>
            <a:r>
              <a:rPr lang="en-US" sz="2300" b="1" dirty="0" smtClean="0">
                <a:latin typeface="Times New Roman" pitchFamily="18" charset="0"/>
                <a:cs typeface="Times New Roman" pitchFamily="18" charset="0"/>
              </a:rPr>
              <a:t>88 </a:t>
            </a:r>
            <a:r>
              <a:rPr lang="en-US" sz="2300" dirty="0" smtClean="0">
                <a:latin typeface="Times New Roman" pitchFamily="18" charset="0"/>
                <a:cs typeface="Times New Roman" pitchFamily="18" charset="0"/>
              </a:rPr>
              <a:t>(no.)</a:t>
            </a:r>
          </a:p>
          <a:p>
            <a:pPr>
              <a:buNone/>
            </a:pPr>
            <a:endParaRPr lang="en-US" sz="2300" dirty="0" smtClean="0">
              <a:latin typeface="Times New Roman" pitchFamily="18" charset="0"/>
              <a:cs typeface="Times New Roman" pitchFamily="18" charset="0"/>
            </a:endParaRPr>
          </a:p>
          <a:p>
            <a:r>
              <a:rPr lang="en-US" sz="2300" b="1" dirty="0" smtClean="0">
                <a:solidFill>
                  <a:srgbClr val="7030A0"/>
                </a:solidFill>
                <a:latin typeface="Times New Roman" pitchFamily="18" charset="0"/>
                <a:cs typeface="Times New Roman" pitchFamily="18" charset="0"/>
              </a:rPr>
              <a:t>Economic Class</a:t>
            </a:r>
            <a:r>
              <a:rPr lang="en-US" sz="2300" b="1"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Lower Economic Class (</a:t>
            </a:r>
            <a:r>
              <a:rPr lang="en-US" sz="2300" b="1" dirty="0" smtClean="0">
                <a:latin typeface="Times New Roman" pitchFamily="18" charset="0"/>
                <a:cs typeface="Times New Roman" pitchFamily="18" charset="0"/>
              </a:rPr>
              <a:t>22.2%</a:t>
            </a:r>
            <a:r>
              <a:rPr lang="en-US" sz="2300" dirty="0" smtClean="0">
                <a:latin typeface="Times New Roman" pitchFamily="18" charset="0"/>
                <a:cs typeface="Times New Roman" pitchFamily="18" charset="0"/>
              </a:rPr>
              <a:t>), Lower Middle Economic Class (</a:t>
            </a:r>
            <a:r>
              <a:rPr lang="en-US" sz="2300" b="1" dirty="0" smtClean="0">
                <a:latin typeface="Times New Roman" pitchFamily="18" charset="0"/>
                <a:cs typeface="Times New Roman" pitchFamily="18" charset="0"/>
              </a:rPr>
              <a:t>13.1%)</a:t>
            </a:r>
            <a:r>
              <a:rPr lang="en-US" sz="2300" dirty="0" smtClean="0">
                <a:latin typeface="Times New Roman" pitchFamily="18" charset="0"/>
                <a:cs typeface="Times New Roman" pitchFamily="18" charset="0"/>
              </a:rPr>
              <a:t>, Upper Middle Economic Class (</a:t>
            </a:r>
            <a:r>
              <a:rPr lang="en-US" sz="2300" b="1" dirty="0" smtClean="0">
                <a:latin typeface="Times New Roman" pitchFamily="18" charset="0"/>
                <a:cs typeface="Times New Roman" pitchFamily="18" charset="0"/>
              </a:rPr>
              <a:t>15.3)</a:t>
            </a:r>
            <a:r>
              <a:rPr lang="en-US" sz="2300" dirty="0" smtClean="0">
                <a:latin typeface="Times New Roman" pitchFamily="18" charset="0"/>
                <a:cs typeface="Times New Roman" pitchFamily="18" charset="0"/>
              </a:rPr>
              <a:t>, Upper Economic Class (</a:t>
            </a:r>
            <a:r>
              <a:rPr lang="en-US" sz="2300" b="1" dirty="0" smtClean="0">
                <a:latin typeface="Times New Roman" pitchFamily="18" charset="0"/>
                <a:cs typeface="Times New Roman" pitchFamily="18" charset="0"/>
              </a:rPr>
              <a:t>49.4%).</a:t>
            </a:r>
          </a:p>
          <a:p>
            <a:pPr>
              <a:buNone/>
            </a:pPr>
            <a:endParaRPr lang="en-US" sz="2300" b="1" dirty="0" smtClean="0">
              <a:latin typeface="Times New Roman" pitchFamily="18" charset="0"/>
              <a:cs typeface="Times New Roman" pitchFamily="18" charset="0"/>
            </a:endParaRPr>
          </a:p>
          <a:p>
            <a:r>
              <a:rPr lang="en-US" sz="2300" b="1" dirty="0" smtClean="0">
                <a:solidFill>
                  <a:srgbClr val="7030A0"/>
                </a:solidFill>
                <a:latin typeface="Times New Roman" pitchFamily="18" charset="0"/>
                <a:cs typeface="Times New Roman" pitchFamily="18" charset="0"/>
              </a:rPr>
              <a:t>Age</a:t>
            </a:r>
            <a:r>
              <a:rPr lang="en-US" sz="2300" b="1"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15-17 yrs (3.4%), 18-21 yrs (52.3%), 22-25 yrs (30.1%), 26-29 yrs (</a:t>
            </a:r>
            <a:r>
              <a:rPr lang="en-US" sz="2300" b="1" dirty="0" smtClean="0">
                <a:latin typeface="Times New Roman" pitchFamily="18" charset="0"/>
                <a:cs typeface="Times New Roman" pitchFamily="18" charset="0"/>
              </a:rPr>
              <a:t>14.2%)</a:t>
            </a:r>
          </a:p>
          <a:p>
            <a:pPr>
              <a:buNone/>
            </a:pPr>
            <a:endParaRPr lang="en-US" sz="2300" b="1" dirty="0" smtClean="0">
              <a:latin typeface="Times New Roman" pitchFamily="18" charset="0"/>
              <a:cs typeface="Times New Roman" pitchFamily="18" charset="0"/>
            </a:endParaRPr>
          </a:p>
          <a:p>
            <a:r>
              <a:rPr lang="en-US" sz="2300" b="1" dirty="0" smtClean="0">
                <a:solidFill>
                  <a:srgbClr val="7030A0"/>
                </a:solidFill>
                <a:latin typeface="Times New Roman" pitchFamily="18" charset="0"/>
                <a:cs typeface="Times New Roman" pitchFamily="18" charset="0"/>
              </a:rPr>
              <a:t>Religion</a:t>
            </a:r>
            <a:r>
              <a:rPr lang="en-US" sz="2300" dirty="0" smtClean="0">
                <a:latin typeface="Times New Roman" pitchFamily="18" charset="0"/>
                <a:cs typeface="Times New Roman" pitchFamily="18" charset="0"/>
              </a:rPr>
              <a:t>: Hindu (</a:t>
            </a:r>
            <a:r>
              <a:rPr lang="en-US" sz="2300" b="1" dirty="0" smtClean="0">
                <a:latin typeface="Times New Roman" pitchFamily="18" charset="0"/>
                <a:cs typeface="Times New Roman" pitchFamily="18" charset="0"/>
              </a:rPr>
              <a:t>88.1)</a:t>
            </a:r>
            <a:r>
              <a:rPr lang="en-US" sz="2300" dirty="0" smtClean="0">
                <a:latin typeface="Times New Roman" pitchFamily="18" charset="0"/>
                <a:cs typeface="Times New Roman" pitchFamily="18" charset="0"/>
              </a:rPr>
              <a:t>, Muslim (</a:t>
            </a:r>
            <a:r>
              <a:rPr lang="en-US" sz="2300" b="1" dirty="0" smtClean="0">
                <a:latin typeface="Times New Roman" pitchFamily="18" charset="0"/>
                <a:cs typeface="Times New Roman" pitchFamily="18" charset="0"/>
              </a:rPr>
              <a:t>3.4</a:t>
            </a:r>
            <a:r>
              <a:rPr lang="en-US" sz="2300" dirty="0" smtClean="0">
                <a:latin typeface="Times New Roman" pitchFamily="18" charset="0"/>
                <a:cs typeface="Times New Roman" pitchFamily="18" charset="0"/>
              </a:rPr>
              <a:t>), Sikh (</a:t>
            </a:r>
            <a:r>
              <a:rPr lang="en-US" sz="2300" b="1" dirty="0" smtClean="0">
                <a:latin typeface="Times New Roman" pitchFamily="18" charset="0"/>
                <a:cs typeface="Times New Roman" pitchFamily="18" charset="0"/>
              </a:rPr>
              <a:t>4.0)</a:t>
            </a:r>
            <a:r>
              <a:rPr lang="en-US" sz="2300" dirty="0" smtClean="0">
                <a:latin typeface="Times New Roman" pitchFamily="18" charset="0"/>
                <a:cs typeface="Times New Roman" pitchFamily="18" charset="0"/>
              </a:rPr>
              <a:t>, Christian </a:t>
            </a:r>
            <a:r>
              <a:rPr lang="en-US" sz="2300" b="1" dirty="0" smtClean="0">
                <a:latin typeface="Times New Roman" pitchFamily="18" charset="0"/>
                <a:cs typeface="Times New Roman" pitchFamily="18" charset="0"/>
              </a:rPr>
              <a:t>(2.3</a:t>
            </a:r>
            <a:r>
              <a:rPr lang="en-US" sz="2300" dirty="0" smtClean="0">
                <a:latin typeface="Times New Roman" pitchFamily="18" charset="0"/>
                <a:cs typeface="Times New Roman" pitchFamily="18" charset="0"/>
              </a:rPr>
              <a:t>), Others (</a:t>
            </a:r>
            <a:r>
              <a:rPr lang="en-US" sz="2300" b="1" dirty="0" smtClean="0">
                <a:latin typeface="Times New Roman" pitchFamily="18" charset="0"/>
                <a:cs typeface="Times New Roman" pitchFamily="18" charset="0"/>
              </a:rPr>
              <a:t>2.3)</a:t>
            </a:r>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pPr>
              <a:buNone/>
            </a:pPr>
            <a:endParaRPr lang="en-US" sz="2300" dirty="0" smtClean="0">
              <a:latin typeface="Times New Roman" pitchFamily="18" charset="0"/>
              <a:cs typeface="Times New Roman" pitchFamily="18" charset="0"/>
            </a:endParaRPr>
          </a:p>
          <a:p>
            <a:pPr>
              <a:buNone/>
            </a:pPr>
            <a:endParaRPr lang="en-US" sz="2300" dirty="0">
              <a:latin typeface="Times New Roman" pitchFamily="18" charset="0"/>
              <a:cs typeface="Times New Roman" pitchFamily="18" charset="0"/>
            </a:endParaRPr>
          </a:p>
        </p:txBody>
      </p:sp>
      <p:sp>
        <p:nvSpPr>
          <p:cNvPr id="4" name="Title 1"/>
          <p:cNvSpPr>
            <a:spLocks noGrp="1"/>
          </p:cNvSpPr>
          <p:nvPr>
            <p:ph type="title"/>
          </p:nvPr>
        </p:nvSpPr>
        <p:spPr>
          <a:xfrm>
            <a:off x="304800" y="0"/>
            <a:ext cx="8229600" cy="731838"/>
          </a:xfrm>
        </p:spPr>
        <p:txBody>
          <a:bodyPr/>
          <a:lstStyle/>
          <a:p>
            <a:r>
              <a:rPr lang="en-US" dirty="0" smtClean="0"/>
              <a:t>Findings</a:t>
            </a:r>
            <a:endParaRPr lang="en-US" dirty="0"/>
          </a:p>
        </p:txBody>
      </p:sp>
      <p:pic>
        <p:nvPicPr>
          <p:cNvPr id="5" name="Picture 4"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0"/>
            <a:ext cx="3581400" cy="609600"/>
          </a:xfrm>
        </p:spPr>
        <p:txBody>
          <a:bodyPr/>
          <a:lstStyle/>
          <a:p>
            <a:pPr>
              <a:buNone/>
            </a:pPr>
            <a:r>
              <a:rPr lang="en-US" dirty="0" smtClean="0">
                <a:solidFill>
                  <a:srgbClr val="00B050"/>
                </a:solidFill>
                <a:latin typeface="Agency FB" pitchFamily="34" charset="0"/>
              </a:rPr>
              <a:t>Basic Knowledge </a:t>
            </a:r>
          </a:p>
          <a:p>
            <a:pPr>
              <a:buNone/>
            </a:pPr>
            <a:endParaRPr lang="en-US" dirty="0">
              <a:solidFill>
                <a:srgbClr val="00B050"/>
              </a:solidFill>
              <a:latin typeface="Agency FB" pitchFamily="34"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7" name="Chart 6"/>
          <p:cNvGraphicFramePr/>
          <p:nvPr/>
        </p:nvGraphicFramePr>
        <p:xfrm>
          <a:off x="0" y="533400"/>
          <a:ext cx="9144000" cy="632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05600" cy="808038"/>
          </a:xfrm>
        </p:spPr>
        <p:txBody>
          <a:bodyPr/>
          <a:lstStyle/>
          <a:p>
            <a:r>
              <a:rPr lang="en-US" dirty="0" smtClean="0">
                <a:solidFill>
                  <a:srgbClr val="00B050"/>
                </a:solidFill>
                <a:latin typeface="Agency FB" pitchFamily="34" charset="0"/>
              </a:rPr>
              <a:t>Knowledge- Modes of Transmission</a:t>
            </a:r>
            <a:endParaRPr lang="en-US" dirty="0">
              <a:solidFill>
                <a:srgbClr val="00B050"/>
              </a:solidFill>
              <a:latin typeface="Agency FB" pitchFamily="34"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7" name="Chart 6"/>
          <p:cNvGraphicFramePr/>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gency FB" pitchFamily="34" charset="0"/>
              </a:rPr>
              <a:t>Knowledge- Prevention</a:t>
            </a:r>
            <a:endParaRPr lang="en-US" dirty="0">
              <a:solidFill>
                <a:srgbClr val="00B050"/>
              </a:solidFill>
              <a:latin typeface="Agency FB" pitchFamily="34"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6" name="Chart 5"/>
          <p:cNvGraphicFramePr/>
          <p:nvPr/>
        </p:nvGraphicFramePr>
        <p:xfrm>
          <a:off x="0" y="1219200"/>
          <a:ext cx="9144000" cy="541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gency FB" pitchFamily="34" charset="0"/>
              </a:rPr>
              <a:t>Attitude</a:t>
            </a:r>
            <a:endParaRPr lang="en-US" dirty="0">
              <a:solidFill>
                <a:srgbClr val="00B050"/>
              </a:solidFill>
              <a:latin typeface="Agency FB" pitchFamily="34"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6" name="Chart 5"/>
          <p:cNvGraphicFramePr/>
          <p:nvPr/>
        </p:nvGraphicFramePr>
        <p:xfrm>
          <a:off x="0" y="1066800"/>
          <a:ext cx="9144000"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486400" cy="1143000"/>
          </a:xfrm>
        </p:spPr>
        <p:txBody>
          <a:bodyPr/>
          <a:lstStyle/>
          <a:p>
            <a:r>
              <a:rPr lang="en-US" dirty="0" smtClean="0">
                <a:solidFill>
                  <a:srgbClr val="00B050"/>
                </a:solidFill>
                <a:latin typeface="Agency FB" pitchFamily="34" charset="0"/>
              </a:rPr>
              <a:t>Practices</a:t>
            </a:r>
            <a:endParaRPr lang="en-US" dirty="0">
              <a:solidFill>
                <a:srgbClr val="00B050"/>
              </a:solidFill>
              <a:latin typeface="Agency FB" pitchFamily="34"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6" name="Chart 5"/>
          <p:cNvGraphicFramePr/>
          <p:nvPr/>
        </p:nvGraphicFramePr>
        <p:xfrm>
          <a:off x="0" y="1143000"/>
          <a:ext cx="8915400" cy="5715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solidFill>
                  <a:srgbClr val="00B050"/>
                </a:solidFill>
                <a:latin typeface="Agency FB" pitchFamily="34" charset="0"/>
              </a:rPr>
              <a:t>Information Source (HIV/AIDS)</a:t>
            </a:r>
            <a:endParaRPr lang="en-US" dirty="0">
              <a:solidFill>
                <a:srgbClr val="00B050"/>
              </a:solidFill>
              <a:latin typeface="Agency FB" pitchFamily="34" charset="0"/>
            </a:endParaRPr>
          </a:p>
        </p:txBody>
      </p:sp>
      <p:graphicFrame>
        <p:nvGraphicFramePr>
          <p:cNvPr id="4" name="Chart 3"/>
          <p:cNvGraphicFramePr/>
          <p:nvPr/>
        </p:nvGraphicFramePr>
        <p:xfrm>
          <a:off x="0" y="990600"/>
          <a:ext cx="8763000" cy="56388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pic>
        <p:nvPicPr>
          <p:cNvPr id="6" name="Picture 5" descr="Regular Logo"/>
          <p:cNvPicPr/>
          <p:nvPr/>
        </p:nvPicPr>
        <p:blipFill>
          <a:blip r:embed="rId4" cstate="print"/>
          <a:srcRect/>
          <a:stretch>
            <a:fillRect/>
          </a:stretch>
        </p:blipFill>
        <p:spPr bwMode="auto">
          <a:xfrm>
            <a:off x="0" y="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lstStyle/>
          <a:p>
            <a:r>
              <a:rPr lang="en-US" dirty="0" smtClean="0">
                <a:latin typeface="Times New Roman" pitchFamily="18" charset="0"/>
                <a:cs typeface="Times New Roman" pitchFamily="18" charset="0"/>
              </a:rPr>
              <a:t>List of Abbreviations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715000"/>
          </a:xfrm>
        </p:spPr>
        <p:txBody>
          <a:bodyPr/>
          <a:lstStyle/>
          <a:p>
            <a:r>
              <a:rPr lang="en-US" sz="1600" b="1" dirty="0" smtClean="0">
                <a:latin typeface="Times New Roman" pitchFamily="18" charset="0"/>
                <a:cs typeface="Times New Roman" pitchFamily="18" charset="0"/>
              </a:rPr>
              <a:t>AIDS: Acquired </a:t>
            </a:r>
            <a:r>
              <a:rPr lang="en-US" sz="1600" b="1" dirty="0" err="1" smtClean="0">
                <a:latin typeface="Times New Roman" pitchFamily="18" charset="0"/>
                <a:cs typeface="Times New Roman" pitchFamily="18" charset="0"/>
              </a:rPr>
              <a:t>Immuno</a:t>
            </a:r>
            <a:r>
              <a:rPr lang="en-US" sz="1600" b="1" dirty="0" smtClean="0">
                <a:latin typeface="Times New Roman" pitchFamily="18" charset="0"/>
                <a:cs typeface="Times New Roman" pitchFamily="18" charset="0"/>
              </a:rPr>
              <a:t> Deficiency Syndrome</a:t>
            </a:r>
          </a:p>
          <a:p>
            <a:r>
              <a:rPr lang="en-US" sz="1600" b="1" dirty="0" smtClean="0">
                <a:latin typeface="Times New Roman" pitchFamily="18" charset="0"/>
                <a:cs typeface="Times New Roman" pitchFamily="18" charset="0"/>
              </a:rPr>
              <a:t>ARSH: Adolescent Reproductive and Sexual Health</a:t>
            </a:r>
          </a:p>
          <a:p>
            <a:r>
              <a:rPr lang="en-US" sz="1600" b="1" dirty="0" smtClean="0">
                <a:latin typeface="Times New Roman" pitchFamily="18" charset="0"/>
                <a:cs typeface="Times New Roman" pitchFamily="18" charset="0"/>
              </a:rPr>
              <a:t>BB : Blood Bank</a:t>
            </a:r>
          </a:p>
          <a:p>
            <a:r>
              <a:rPr lang="en-US" sz="1600" b="1" dirty="0" smtClean="0">
                <a:latin typeface="Times New Roman" pitchFamily="18" charset="0"/>
                <a:cs typeface="Times New Roman" pitchFamily="18" charset="0"/>
              </a:rPr>
              <a:t>DACU : District AIDS Control Unit</a:t>
            </a:r>
          </a:p>
          <a:p>
            <a:r>
              <a:rPr lang="en-US" sz="1600" b="1" dirty="0" smtClean="0">
                <a:latin typeface="Times New Roman" pitchFamily="18" charset="0"/>
                <a:cs typeface="Times New Roman" pitchFamily="18" charset="0"/>
              </a:rPr>
              <a:t>DDAP : Drug Diversion Assessment </a:t>
            </a:r>
            <a:r>
              <a:rPr lang="en-US" sz="1600" b="1" dirty="0" err="1" smtClean="0">
                <a:latin typeface="Times New Roman" pitchFamily="18" charset="0"/>
                <a:cs typeface="Times New Roman" pitchFamily="18" charset="0"/>
              </a:rPr>
              <a:t>Programme</a:t>
            </a:r>
            <a:r>
              <a:rPr lang="en-US" sz="1600" b="1" dirty="0" smtClean="0">
                <a:latin typeface="Times New Roman" pitchFamily="18" charset="0"/>
                <a:cs typeface="Times New Roman" pitchFamily="18" charset="0"/>
              </a:rPr>
              <a:t> </a:t>
            </a:r>
          </a:p>
          <a:p>
            <a:r>
              <a:rPr lang="en-US" sz="1600" b="1" dirty="0" smtClean="0">
                <a:latin typeface="Times New Roman" pitchFamily="18" charset="0"/>
                <a:cs typeface="Times New Roman" pitchFamily="18" charset="0"/>
              </a:rPr>
              <a:t>DIC : Drop In Centre</a:t>
            </a:r>
          </a:p>
          <a:p>
            <a:r>
              <a:rPr lang="en-US" sz="1600" b="1" dirty="0" smtClean="0">
                <a:latin typeface="Times New Roman" pitchFamily="18" charset="0"/>
                <a:cs typeface="Times New Roman" pitchFamily="18" charset="0"/>
              </a:rPr>
              <a:t>EID : Early Infant Diagnosis</a:t>
            </a:r>
          </a:p>
          <a:p>
            <a:r>
              <a:rPr lang="en-US" sz="1600" b="1" dirty="0" smtClean="0">
                <a:latin typeface="Times New Roman" pitchFamily="18" charset="0"/>
                <a:cs typeface="Times New Roman" pitchFamily="18" charset="0"/>
              </a:rPr>
              <a:t>EE : Entertainment Education </a:t>
            </a:r>
          </a:p>
          <a:p>
            <a:r>
              <a:rPr lang="en-US" sz="1600" b="1" dirty="0" smtClean="0">
                <a:latin typeface="Times New Roman" pitchFamily="18" charset="0"/>
                <a:cs typeface="Times New Roman" pitchFamily="18" charset="0"/>
              </a:rPr>
              <a:t>FSW: Female Sex Worker </a:t>
            </a:r>
          </a:p>
          <a:p>
            <a:r>
              <a:rPr lang="en-US" sz="1600" b="1" dirty="0" smtClean="0">
                <a:latin typeface="Times New Roman" pitchFamily="18" charset="0"/>
                <a:cs typeface="Times New Roman" pitchFamily="18" charset="0"/>
              </a:rPr>
              <a:t>HRG: High Risk Group</a:t>
            </a:r>
          </a:p>
          <a:p>
            <a:r>
              <a:rPr lang="en-US" sz="1600" b="1" dirty="0" smtClean="0">
                <a:latin typeface="Times New Roman" pitchFamily="18" charset="0"/>
                <a:cs typeface="Times New Roman" pitchFamily="18" charset="0"/>
              </a:rPr>
              <a:t>ICTC : Integrated Counseling and Testing Centre</a:t>
            </a:r>
          </a:p>
          <a:p>
            <a:r>
              <a:rPr lang="en-US" sz="1600" b="1" dirty="0" smtClean="0">
                <a:latin typeface="Times New Roman" pitchFamily="18" charset="0"/>
                <a:cs typeface="Times New Roman" pitchFamily="18" charset="0"/>
              </a:rPr>
              <a:t>IDU: Injecting Drug Users</a:t>
            </a:r>
          </a:p>
          <a:p>
            <a:r>
              <a:rPr lang="en-US" sz="1600" b="1" dirty="0" smtClean="0">
                <a:latin typeface="Times New Roman" pitchFamily="18" charset="0"/>
                <a:cs typeface="Times New Roman" pitchFamily="18" charset="0"/>
              </a:rPr>
              <a:t>IEC: Information Education Communication</a:t>
            </a:r>
          </a:p>
          <a:p>
            <a:r>
              <a:rPr lang="en-US" sz="1600" b="1" dirty="0" smtClean="0">
                <a:latin typeface="Times New Roman" pitchFamily="18" charset="0"/>
                <a:cs typeface="Times New Roman" pitchFamily="18" charset="0"/>
              </a:rPr>
              <a:t>KP: Key Population</a:t>
            </a:r>
          </a:p>
          <a:p>
            <a:r>
              <a:rPr lang="en-US" sz="1600" b="1" dirty="0" smtClean="0">
                <a:latin typeface="Times New Roman" pitchFamily="18" charset="0"/>
                <a:cs typeface="Times New Roman" pitchFamily="18" charset="0"/>
              </a:rPr>
              <a:t>MSM: Men who have Sex with Men</a:t>
            </a:r>
          </a:p>
          <a:p>
            <a:r>
              <a:rPr lang="en-US" sz="1600" b="1" dirty="0" smtClean="0">
                <a:latin typeface="Times New Roman" pitchFamily="18" charset="0"/>
                <a:cs typeface="Times New Roman" pitchFamily="18" charset="0"/>
              </a:rPr>
              <a:t>NACO: National AIDS Control Organization</a:t>
            </a:r>
          </a:p>
          <a:p>
            <a:r>
              <a:rPr lang="en-US" sz="1600" b="1" dirty="0" smtClean="0">
                <a:latin typeface="Times New Roman" pitchFamily="18" charset="0"/>
                <a:cs typeface="Times New Roman" pitchFamily="18" charset="0"/>
              </a:rPr>
              <a:t>SAC : State AIDS Council</a:t>
            </a:r>
          </a:p>
          <a:p>
            <a:r>
              <a:rPr lang="en-US" sz="1600" b="1" dirty="0" smtClean="0">
                <a:latin typeface="Times New Roman" pitchFamily="18" charset="0"/>
                <a:cs typeface="Times New Roman" pitchFamily="18" charset="0"/>
              </a:rPr>
              <a:t>STI: Sexually Transmitted Infection</a:t>
            </a:r>
          </a:p>
          <a:p>
            <a:r>
              <a:rPr lang="en-US" sz="1600" b="1" dirty="0" smtClean="0">
                <a:latin typeface="Times New Roman" pitchFamily="18" charset="0"/>
                <a:cs typeface="Times New Roman" pitchFamily="18" charset="0"/>
              </a:rPr>
              <a:t>TI: Targeted Intervention.</a:t>
            </a:r>
          </a:p>
          <a:p>
            <a:r>
              <a:rPr lang="en-US" sz="1600" b="1" dirty="0" smtClean="0">
                <a:latin typeface="Times New Roman" pitchFamily="18" charset="0"/>
                <a:cs typeface="Times New Roman" pitchFamily="18" charset="0"/>
              </a:rPr>
              <a:t>VBD : Voluntary Blood Donation</a:t>
            </a:r>
          </a:p>
          <a:p>
            <a:pPr>
              <a:buNone/>
            </a:pPr>
            <a:endParaRPr lang="en-US" sz="1600" b="1" dirty="0">
              <a:latin typeface="Times New Roman" pitchFamily="18" charset="0"/>
              <a:cs typeface="Times New Roman" pitchFamily="18" charset="0"/>
            </a:endParaRPr>
          </a:p>
        </p:txBody>
      </p:sp>
      <p:pic>
        <p:nvPicPr>
          <p:cNvPr id="5" name="Picture 4"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7" name="Chart 6"/>
          <p:cNvGraphicFramePr/>
          <p:nvPr/>
        </p:nvGraphicFramePr>
        <p:xfrm>
          <a:off x="0" y="685801"/>
          <a:ext cx="9144000" cy="617219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533400" y="0"/>
            <a:ext cx="5486400" cy="1143000"/>
          </a:xfrm>
        </p:spPr>
        <p:txBody>
          <a:bodyPr/>
          <a:lstStyle/>
          <a:p>
            <a:r>
              <a:rPr lang="en-US" dirty="0" smtClean="0">
                <a:solidFill>
                  <a:srgbClr val="00B050"/>
                </a:solidFill>
                <a:latin typeface="Agency FB" pitchFamily="34" charset="0"/>
              </a:rPr>
              <a:t>Leisure Time Activities</a:t>
            </a:r>
            <a:endParaRPr lang="en-US" dirty="0">
              <a:solidFill>
                <a:srgbClr val="00B050"/>
              </a:solidFill>
              <a:latin typeface="Agency FB" pitchFamily="34" charset="0"/>
            </a:endParaRPr>
          </a:p>
        </p:txBody>
      </p:sp>
      <p:pic>
        <p:nvPicPr>
          <p:cNvPr id="6" name="Picture 5" descr="Regular Logo"/>
          <p:cNvPicPr/>
          <p:nvPr/>
        </p:nvPicPr>
        <p:blipFill>
          <a:blip r:embed="rId4" cstate="print"/>
          <a:srcRect/>
          <a:stretch>
            <a:fillRect/>
          </a:stretch>
        </p:blipFill>
        <p:spPr bwMode="auto">
          <a:xfrm>
            <a:off x="0" y="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Preferred Mode of </a:t>
            </a:r>
            <a:br>
              <a:rPr lang="en-US" dirty="0" smtClean="0"/>
            </a:br>
            <a:r>
              <a:rPr lang="en-US" dirty="0" smtClean="0"/>
              <a:t>Entertainment</a:t>
            </a:r>
            <a:endParaRPr lang="en-US" dirty="0"/>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graphicFrame>
        <p:nvGraphicFramePr>
          <p:cNvPr id="6" name="Chart 5"/>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Interesting Findings</a:t>
            </a:r>
            <a:endParaRPr lang="en-US" dirty="0"/>
          </a:p>
        </p:txBody>
      </p:sp>
      <p:sp>
        <p:nvSpPr>
          <p:cNvPr id="3" name="Content Placeholder 2"/>
          <p:cNvSpPr>
            <a:spLocks noGrp="1"/>
          </p:cNvSpPr>
          <p:nvPr>
            <p:ph idx="1"/>
          </p:nvPr>
        </p:nvSpPr>
        <p:spPr>
          <a:xfrm>
            <a:off x="0" y="838200"/>
            <a:ext cx="9144000" cy="5410200"/>
          </a:xfrm>
        </p:spPr>
        <p:txBody>
          <a:bodyPr/>
          <a:lstStyle/>
          <a:p>
            <a:r>
              <a:rPr lang="en-US" sz="2400" dirty="0" smtClean="0">
                <a:latin typeface="Times New Roman" pitchFamily="18" charset="0"/>
                <a:cs typeface="Times New Roman" pitchFamily="18" charset="0"/>
              </a:rPr>
              <a:t>Females have higher level of knowledge as compared to males.</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Males (62%) are more sexually active than females (25%).</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26-29 yrs youth are more sexually active and 15-17 yrs is least.</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The Higher the education level the higher the knowledge level about STI’s and HIV/AIDS.</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Attending cultural fests/concerts/</a:t>
            </a:r>
            <a:r>
              <a:rPr lang="en-US" sz="2400" dirty="0" err="1" smtClean="0">
                <a:latin typeface="Times New Roman" pitchFamily="18" charset="0"/>
                <a:cs typeface="Times New Roman" pitchFamily="18" charset="0"/>
              </a:rPr>
              <a:t>nukkad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natak</a:t>
            </a:r>
            <a:r>
              <a:rPr lang="en-US" sz="2400" dirty="0" smtClean="0">
                <a:latin typeface="Times New Roman" pitchFamily="18" charset="0"/>
                <a:cs typeface="Times New Roman" pitchFamily="18" charset="0"/>
              </a:rPr>
              <a:t> then playing cards are  the preferred leisure time activity of the lower economic class.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Muslims have higher level of knowledge regarding not using two condoms at the same time during sexual intercourse (66.7%)</a:t>
            </a:r>
          </a:p>
          <a:p>
            <a:endParaRPr lang="en-US" sz="2400" dirty="0">
              <a:latin typeface="Times New Roman" pitchFamily="18" charset="0"/>
              <a:cs typeface="Times New Roman" pitchFamily="18"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884238"/>
          </a:xfrm>
        </p:spPr>
        <p:txBody>
          <a:bodyPr/>
          <a:lstStyle/>
          <a:p>
            <a:r>
              <a:rPr lang="en-US" dirty="0" smtClean="0">
                <a:latin typeface="Times New Roman" pitchFamily="18" charset="0"/>
                <a:cs typeface="Times New Roman" pitchFamily="18" charset="0"/>
              </a:rPr>
              <a:t>Discussion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lstStyle/>
          <a:p>
            <a:pPr lvl="0"/>
            <a:r>
              <a:rPr lang="en-US" sz="2000" dirty="0" smtClean="0"/>
              <a:t>There </a:t>
            </a:r>
            <a:r>
              <a:rPr lang="en-US" sz="2000" dirty="0" smtClean="0"/>
              <a:t>is no recent KAP study done in the last two years on the youth of Delhi which gives the perfect picture of the Knowledge levels they have, Attitudes the youth carry and practices which they follow. </a:t>
            </a:r>
            <a:endParaRPr lang="en-US" sz="2000" dirty="0" smtClean="0"/>
          </a:p>
          <a:p>
            <a:pPr lvl="0">
              <a:buNone/>
            </a:pPr>
            <a:endParaRPr lang="en-US" sz="2000" dirty="0" smtClean="0"/>
          </a:p>
          <a:p>
            <a:pPr lvl="0"/>
            <a:r>
              <a:rPr lang="en-US" sz="2000" dirty="0" smtClean="0"/>
              <a:t>The </a:t>
            </a:r>
            <a:r>
              <a:rPr lang="en-US" sz="2000" dirty="0" smtClean="0"/>
              <a:t>study pinpoints the effect of economy, education and age as a major reason which is proportional to the knowledge levels, attitudes and the practices of the youth. </a:t>
            </a:r>
          </a:p>
          <a:p>
            <a:pPr>
              <a:buNone/>
            </a:pPr>
            <a:endParaRPr lang="en-US" sz="2000" dirty="0" smtClean="0"/>
          </a:p>
          <a:p>
            <a:pPr lvl="0"/>
            <a:r>
              <a:rPr lang="en-US" sz="2000" dirty="0" smtClean="0"/>
              <a:t>There is no study done in the world which has given the stats of the preferences in the entertainment, leisure time activities and that to genre’ specific. </a:t>
            </a:r>
          </a:p>
          <a:p>
            <a:pPr>
              <a:buNone/>
            </a:pPr>
            <a:endParaRPr lang="en-US" sz="2000" dirty="0" smtClean="0"/>
          </a:p>
          <a:p>
            <a:pPr lvl="0"/>
            <a:r>
              <a:rPr lang="en-US" sz="2000" dirty="0" smtClean="0"/>
              <a:t>The study acts as a bridge between the last stats which are found in the literature to the present scenario. </a:t>
            </a:r>
            <a:endParaRPr lang="en-US" sz="2000" dirty="0" smtClean="0"/>
          </a:p>
          <a:p>
            <a:pPr lvl="0">
              <a:buNone/>
            </a:pPr>
            <a:endParaRPr lang="en-US" sz="2000" dirty="0" smtClean="0"/>
          </a:p>
          <a:p>
            <a:pPr lvl="0"/>
            <a:r>
              <a:rPr lang="en-US" sz="2000" dirty="0" smtClean="0"/>
              <a:t>It also emphasizes on the importance of changing the content of HIV/AIDS and STI knowledge provided in the schools and colleges curriculum as a part of sexual &amp; reproductive health. </a:t>
            </a:r>
          </a:p>
          <a:p>
            <a:pPr>
              <a:buNone/>
            </a:pPr>
            <a:endParaRPr lang="en-US" sz="2000" dirty="0" smtClean="0"/>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Limitations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458200" cy="3700463"/>
          </a:xfrm>
        </p:spPr>
        <p:txBody>
          <a:bodyPr/>
          <a:lstStyle/>
          <a:p>
            <a:r>
              <a:rPr lang="en-US" dirty="0" smtClean="0">
                <a:latin typeface="Times New Roman" pitchFamily="18" charset="0"/>
                <a:cs typeface="Times New Roman" pitchFamily="18" charset="0"/>
              </a:rPr>
              <a:t>Biasness in filling up about sexual practices.</a:t>
            </a:r>
          </a:p>
          <a:p>
            <a:r>
              <a:rPr lang="en-US" dirty="0" smtClean="0">
                <a:latin typeface="Times New Roman" pitchFamily="18" charset="0"/>
                <a:cs typeface="Times New Roman" pitchFamily="18" charset="0"/>
              </a:rPr>
              <a:t>Small sample size because of limited resources.</a:t>
            </a:r>
          </a:p>
          <a:p>
            <a:r>
              <a:rPr lang="en-US" dirty="0" smtClean="0">
                <a:latin typeface="Times New Roman" pitchFamily="18" charset="0"/>
                <a:cs typeface="Times New Roman" pitchFamily="18" charset="0"/>
              </a:rPr>
              <a:t>More technical guidance is required </a:t>
            </a:r>
            <a:r>
              <a:rPr lang="en-US" smtClean="0">
                <a:latin typeface="Times New Roman" pitchFamily="18" charset="0"/>
                <a:cs typeface="Times New Roman" pitchFamily="18" charset="0"/>
              </a:rPr>
              <a:t>to play the </a:t>
            </a:r>
            <a:r>
              <a:rPr lang="en-US" dirty="0" smtClean="0">
                <a:latin typeface="Times New Roman" pitchFamily="18" charset="0"/>
                <a:cs typeface="Times New Roman" pitchFamily="18" charset="0"/>
              </a:rPr>
              <a:t>data.</a:t>
            </a:r>
          </a:p>
          <a:p>
            <a:r>
              <a:rPr lang="en-US" dirty="0" smtClean="0">
                <a:latin typeface="Times New Roman" pitchFamily="18" charset="0"/>
                <a:cs typeface="Times New Roman" pitchFamily="18" charset="0"/>
              </a:rPr>
              <a:t>Same numbers of the different genre’ respondents were not present to have expressed equally in the study.</a:t>
            </a:r>
          </a:p>
          <a:p>
            <a:r>
              <a:rPr lang="en-US" dirty="0" smtClean="0">
                <a:latin typeface="Times New Roman" pitchFamily="18" charset="0"/>
                <a:cs typeface="Times New Roman" pitchFamily="18" charset="0"/>
              </a:rPr>
              <a:t>Schools students were not much in no’s because authorities were not providing support.</a:t>
            </a:r>
          </a:p>
          <a:p>
            <a:endParaRPr lang="en-US" dirty="0"/>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6638"/>
          </a:xfrm>
        </p:spPr>
        <p:txBody>
          <a:bodyPr/>
          <a:lstStyle/>
          <a:p>
            <a:r>
              <a:rPr lang="en-US" dirty="0" smtClean="0"/>
              <a:t>Recommendations</a:t>
            </a:r>
            <a:endParaRPr lang="en-US" dirty="0"/>
          </a:p>
        </p:txBody>
      </p:sp>
      <p:sp>
        <p:nvSpPr>
          <p:cNvPr id="3" name="Content Placeholder 2"/>
          <p:cNvSpPr>
            <a:spLocks noGrp="1"/>
          </p:cNvSpPr>
          <p:nvPr>
            <p:ph idx="1"/>
          </p:nvPr>
        </p:nvSpPr>
        <p:spPr>
          <a:xfrm>
            <a:off x="0" y="1066800"/>
            <a:ext cx="9144000" cy="5791200"/>
          </a:xfrm>
        </p:spPr>
        <p:txBody>
          <a:bodyPr/>
          <a:lstStyle/>
          <a:p>
            <a:r>
              <a:rPr lang="en-US" sz="2400" dirty="0" smtClean="0">
                <a:latin typeface="Times New Roman" pitchFamily="18" charset="0"/>
                <a:cs typeface="Times New Roman" pitchFamily="18" charset="0"/>
              </a:rPr>
              <a:t>Large scale EE interventions should be designed at the policy level according to the preferences of the genre specific audience.</a:t>
            </a:r>
          </a:p>
          <a:p>
            <a:r>
              <a:rPr lang="en-US" sz="2400" dirty="0" smtClean="0">
                <a:latin typeface="Times New Roman" pitchFamily="18" charset="0"/>
                <a:cs typeface="Times New Roman" pitchFamily="18" charset="0"/>
              </a:rPr>
              <a:t>Sexual Education should be a part of course curriculum at the School and College level.</a:t>
            </a:r>
          </a:p>
          <a:p>
            <a:r>
              <a:rPr lang="en-US" sz="2400" dirty="0" smtClean="0">
                <a:latin typeface="Times New Roman" pitchFamily="18" charset="0"/>
                <a:cs typeface="Times New Roman" pitchFamily="18" charset="0"/>
              </a:rPr>
              <a:t>Teachers should counsel students on sexual and reproductive health without any hesitations and should burst the myths and misconceptions.</a:t>
            </a:r>
          </a:p>
          <a:p>
            <a:r>
              <a:rPr lang="en-US" sz="2400" dirty="0" smtClean="0">
                <a:latin typeface="Times New Roman" pitchFamily="18" charset="0"/>
                <a:cs typeface="Times New Roman" pitchFamily="18" charset="0"/>
              </a:rPr>
              <a:t>Condom vending machines should be made available outside the colleges, pubs and market places.</a:t>
            </a:r>
          </a:p>
          <a:p>
            <a:r>
              <a:rPr lang="en-US" sz="2400" dirty="0" smtClean="0">
                <a:latin typeface="Times New Roman" pitchFamily="18" charset="0"/>
                <a:cs typeface="Times New Roman" pitchFamily="18" charset="0"/>
              </a:rPr>
              <a:t> Harm reduction campaigns should be introduced more and more for the IDU’s.</a:t>
            </a:r>
          </a:p>
          <a:p>
            <a:r>
              <a:rPr lang="en-US" sz="2400" dirty="0" smtClean="0">
                <a:latin typeface="Times New Roman" pitchFamily="18" charset="0"/>
                <a:cs typeface="Times New Roman" pitchFamily="18" charset="0"/>
              </a:rPr>
              <a:t> PLHIV’s should be introduced with youth through EE.</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t>References</a:t>
            </a:r>
            <a:endParaRPr lang="en-US" dirty="0"/>
          </a:p>
        </p:txBody>
      </p:sp>
      <p:sp>
        <p:nvSpPr>
          <p:cNvPr id="3" name="Content Placeholder 2"/>
          <p:cNvSpPr>
            <a:spLocks noGrp="1"/>
          </p:cNvSpPr>
          <p:nvPr>
            <p:ph idx="1"/>
          </p:nvPr>
        </p:nvSpPr>
        <p:spPr>
          <a:xfrm>
            <a:off x="0" y="838200"/>
            <a:ext cx="8839200" cy="5562600"/>
          </a:xfrm>
        </p:spPr>
        <p:txBody>
          <a:bodyPr/>
          <a:lstStyle/>
          <a:p>
            <a:pPr marL="457200" indent="-457200">
              <a:buAutoNum type="arabicPeriod"/>
            </a:pPr>
            <a:r>
              <a:rPr lang="en-US" sz="2000" dirty="0" smtClean="0">
                <a:latin typeface="Times New Roman" pitchFamily="18" charset="0"/>
                <a:cs typeface="Times New Roman" pitchFamily="18" charset="0"/>
              </a:rPr>
              <a:t>National AIDS Control Organization[Internet] . 2007 [Updated 2007 May 9;  09/21/2007] Available from: </a:t>
            </a:r>
            <a:r>
              <a:rPr lang="en-US" sz="2000" dirty="0" smtClean="0">
                <a:latin typeface="Times New Roman" pitchFamily="18" charset="0"/>
                <a:cs typeface="Times New Roman" pitchFamily="18" charset="0"/>
                <a:hlinkClick r:id="rId2"/>
              </a:rPr>
              <a:t>http://www.nacoonline.org/Quick_Links/Youth/</a:t>
            </a:r>
            <a:endParaRPr lang="en-US" sz="2000" dirty="0" smtClean="0">
              <a:latin typeface="Times New Roman" pitchFamily="18" charset="0"/>
              <a:cs typeface="Times New Roman" pitchFamily="18" charset="0"/>
            </a:endParaRPr>
          </a:p>
          <a:p>
            <a:pPr marL="457200" indent="-457200">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2. Adolescent HIV Infection and Disease[Internet].2006 [Updated 2006 August 8;  08/14/2006]. Available from: </a:t>
            </a:r>
            <a:r>
              <a:rPr lang="en-US" sz="2000" dirty="0" smtClean="0">
                <a:latin typeface="Times New Roman" pitchFamily="18" charset="0"/>
                <a:cs typeface="Times New Roman" pitchFamily="18" charset="0"/>
                <a:hlinkClick r:id="rId3"/>
              </a:rPr>
              <a:t>http://www.nichd.nih.gov/about/org/crmc/pama/prog_hivadol/index.cfm</a:t>
            </a: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3.World population foundation[ Internet]. Available from: </a:t>
            </a:r>
            <a:r>
              <a:rPr lang="en-US" sz="2000" dirty="0" smtClean="0">
                <a:latin typeface="Times New Roman" pitchFamily="18" charset="0"/>
                <a:cs typeface="Times New Roman" pitchFamily="18" charset="0"/>
                <a:hlinkClick r:id="rId4"/>
              </a:rPr>
              <a:t>http://www.wpf.org/reproductive_rights_article/facts#Top</a:t>
            </a: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4. Margo Bell.HIV Treatment Series: Care of the HIV-Positive Adolescent[Internet] 2006 [Updated 2006 August 8;  08/14/2006]. Available from: </a:t>
            </a:r>
            <a:r>
              <a:rPr lang="en-US" sz="2000" dirty="0" smtClean="0">
                <a:latin typeface="Times New Roman" pitchFamily="18" charset="0"/>
                <a:cs typeface="Times New Roman" pitchFamily="18" charset="0"/>
                <a:hlinkClick r:id="rId5"/>
              </a:rPr>
              <a:t>http://www.thebody.com/content/art1141.html</a:t>
            </a: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5</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Adolescent HIV infection and disease[Internet]. Available from: </a:t>
            </a:r>
          </a:p>
          <a:p>
            <a:pPr>
              <a:buNone/>
            </a:pPr>
            <a:r>
              <a:rPr lang="en-US" sz="2000" dirty="0" smtClean="0">
                <a:latin typeface="Times New Roman" pitchFamily="18" charset="0"/>
                <a:cs typeface="Times New Roman" pitchFamily="18" charset="0"/>
              </a:rPr>
              <a:t>3.1 </a:t>
            </a:r>
            <a:r>
              <a:rPr lang="en-US" sz="2000" u="sng" dirty="0" smtClean="0">
                <a:latin typeface="Times New Roman" pitchFamily="18" charset="0"/>
                <a:cs typeface="Times New Roman" pitchFamily="18" charset="0"/>
                <a:hlinkClick r:id="rId3"/>
              </a:rPr>
              <a:t>http://www.nichd.nih.gov/about/org/crmc/pama/prog_hivadol/index.cfm</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3.2 </a:t>
            </a:r>
            <a:r>
              <a:rPr lang="en-US" sz="2000" u="sng" dirty="0" smtClean="0">
                <a:latin typeface="Times New Roman" pitchFamily="18" charset="0"/>
                <a:cs typeface="Times New Roman" pitchFamily="18" charset="0"/>
                <a:hlinkClick r:id="rId4"/>
              </a:rPr>
              <a:t>http://www.wpf.org/reproductive_rights_article/facts#Top</a:t>
            </a:r>
            <a:endParaRPr lang="en-US" sz="2000" dirty="0" smtClean="0">
              <a:latin typeface="Times New Roman" pitchFamily="18" charset="0"/>
              <a:cs typeface="Times New Roman" pitchFamily="18" charset="0"/>
            </a:endParaRPr>
          </a:p>
        </p:txBody>
      </p:sp>
      <p:pic>
        <p:nvPicPr>
          <p:cNvPr id="4" name="Picture 3" descr="Regular Logo"/>
          <p:cNvPicPr/>
          <p:nvPr/>
        </p:nvPicPr>
        <p:blipFill>
          <a:blip r:embed="rId6"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7"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G_0308.JPG"/>
          <p:cNvPicPr>
            <a:picLocks noChangeAspect="1"/>
          </p:cNvPicPr>
          <p:nvPr/>
        </p:nvPicPr>
        <p:blipFill>
          <a:blip r:embed="rId2" cstate="print"/>
          <a:stretch>
            <a:fillRect/>
          </a:stretch>
        </p:blipFill>
        <p:spPr>
          <a:xfrm rot="20761771">
            <a:off x="6344498" y="1850892"/>
            <a:ext cx="2286000" cy="1707444"/>
          </a:xfrm>
          <a:prstGeom prst="rect">
            <a:avLst/>
          </a:prstGeom>
        </p:spPr>
      </p:pic>
      <p:pic>
        <p:nvPicPr>
          <p:cNvPr id="4" name="Picture 3" descr="Regular Logo"/>
          <p:cNvPicPr/>
          <p:nvPr/>
        </p:nvPicPr>
        <p:blipFill>
          <a:blip r:embed="rId3"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8382000" y="0"/>
            <a:ext cx="762000" cy="685800"/>
          </a:xfrm>
          <a:prstGeom prst="rect">
            <a:avLst/>
          </a:prstGeom>
          <a:noFill/>
          <a:ln w="9525">
            <a:noFill/>
            <a:miter lim="800000"/>
            <a:headEnd/>
            <a:tailEnd/>
          </a:ln>
        </p:spPr>
      </p:pic>
      <p:pic>
        <p:nvPicPr>
          <p:cNvPr id="1026" name="Picture 2" descr="http://3.bp.blogspot.com/-_0E8lYbsrzI/TfdcL0POu3I/AAAAAAAAAOo/KQ9R26q47f4/s1600/thank_you.jpg"/>
          <p:cNvPicPr>
            <a:picLocks noChangeAspect="1" noChangeArrowheads="1"/>
          </p:cNvPicPr>
          <p:nvPr/>
        </p:nvPicPr>
        <p:blipFill>
          <a:blip r:embed="rId5" cstate="print"/>
          <a:srcRect l="11059" t="2083" r="17059" b="2083"/>
          <a:stretch>
            <a:fillRect/>
          </a:stretch>
        </p:blipFill>
        <p:spPr bwMode="auto">
          <a:xfrm rot="1900415">
            <a:off x="2453960" y="2303244"/>
            <a:ext cx="3962400" cy="3505200"/>
          </a:xfrm>
          <a:prstGeom prst="rect">
            <a:avLst/>
          </a:prstGeom>
          <a:noFill/>
        </p:spPr>
      </p:pic>
      <p:pic>
        <p:nvPicPr>
          <p:cNvPr id="9" name="Picture 8" descr="20120423_154347.jpg"/>
          <p:cNvPicPr>
            <a:picLocks noChangeAspect="1"/>
          </p:cNvPicPr>
          <p:nvPr/>
        </p:nvPicPr>
        <p:blipFill>
          <a:blip r:embed="rId6" cstate="print"/>
          <a:stretch>
            <a:fillRect/>
          </a:stretch>
        </p:blipFill>
        <p:spPr>
          <a:xfrm rot="3851323">
            <a:off x="976396" y="878327"/>
            <a:ext cx="2625757" cy="1615218"/>
          </a:xfrm>
          <a:prstGeom prst="rect">
            <a:avLst/>
          </a:prstGeom>
        </p:spPr>
      </p:pic>
      <p:pic>
        <p:nvPicPr>
          <p:cNvPr id="10" name="Picture 9" descr="20120423_154753.jpg"/>
          <p:cNvPicPr>
            <a:picLocks noChangeAspect="1"/>
          </p:cNvPicPr>
          <p:nvPr/>
        </p:nvPicPr>
        <p:blipFill>
          <a:blip r:embed="rId7" cstate="print"/>
          <a:stretch>
            <a:fillRect/>
          </a:stretch>
        </p:blipFill>
        <p:spPr>
          <a:xfrm rot="6246532">
            <a:off x="5302478" y="668418"/>
            <a:ext cx="2184569" cy="1638427"/>
          </a:xfrm>
          <a:prstGeom prst="rect">
            <a:avLst/>
          </a:prstGeom>
        </p:spPr>
      </p:pic>
      <p:pic>
        <p:nvPicPr>
          <p:cNvPr id="11" name="Picture 10" descr="20120423_154810.jpg"/>
          <p:cNvPicPr>
            <a:picLocks noChangeAspect="1"/>
          </p:cNvPicPr>
          <p:nvPr/>
        </p:nvPicPr>
        <p:blipFill>
          <a:blip r:embed="rId8" cstate="print"/>
          <a:stretch>
            <a:fillRect/>
          </a:stretch>
        </p:blipFill>
        <p:spPr>
          <a:xfrm rot="1728815">
            <a:off x="3078789" y="805674"/>
            <a:ext cx="2182823" cy="1637117"/>
          </a:xfrm>
          <a:prstGeom prst="rect">
            <a:avLst/>
          </a:prstGeom>
        </p:spPr>
      </p:pic>
      <p:pic>
        <p:nvPicPr>
          <p:cNvPr id="12" name="Picture 11" descr="20120423_154820.jpg"/>
          <p:cNvPicPr>
            <a:picLocks noChangeAspect="1"/>
          </p:cNvPicPr>
          <p:nvPr/>
        </p:nvPicPr>
        <p:blipFill>
          <a:blip r:embed="rId9" cstate="print"/>
          <a:stretch>
            <a:fillRect/>
          </a:stretch>
        </p:blipFill>
        <p:spPr>
          <a:xfrm rot="20715149">
            <a:off x="214305" y="2445409"/>
            <a:ext cx="2713120" cy="2034840"/>
          </a:xfrm>
          <a:prstGeom prst="rect">
            <a:avLst/>
          </a:prstGeom>
        </p:spPr>
      </p:pic>
      <p:pic>
        <p:nvPicPr>
          <p:cNvPr id="14" name="Picture 13" descr="2012-03-14-036.jpg"/>
          <p:cNvPicPr>
            <a:picLocks noChangeAspect="1"/>
          </p:cNvPicPr>
          <p:nvPr/>
        </p:nvPicPr>
        <p:blipFill>
          <a:blip r:embed="rId10" cstate="print"/>
          <a:stretch>
            <a:fillRect/>
          </a:stretch>
        </p:blipFill>
        <p:spPr>
          <a:xfrm rot="450640">
            <a:off x="5989502" y="3797603"/>
            <a:ext cx="2942851" cy="165174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Layout</a:t>
            </a:r>
            <a:endParaRPr lang="en-US" b="1" dirty="0">
              <a:latin typeface="Times New Roman" pitchFamily="18" charset="0"/>
              <a:cs typeface="Times New Roman" pitchFamily="18" charset="0"/>
            </a:endParaRPr>
          </a:p>
        </p:txBody>
      </p:sp>
      <p:sp>
        <p:nvSpPr>
          <p:cNvPr id="10" name="Content Placeholder 9"/>
          <p:cNvSpPr>
            <a:spLocks noGrp="1"/>
          </p:cNvSpPr>
          <p:nvPr>
            <p:ph idx="1"/>
          </p:nvPr>
        </p:nvSpPr>
        <p:spPr>
          <a:xfrm>
            <a:off x="533400" y="1676400"/>
            <a:ext cx="4114800" cy="3700463"/>
          </a:xfrm>
        </p:spPr>
        <p:txBody>
          <a:bodyPr/>
          <a:lstStyle/>
          <a:p>
            <a:r>
              <a:rPr lang="en-US" sz="2400" b="1" dirty="0" smtClean="0">
                <a:latin typeface="Times New Roman" pitchFamily="18" charset="0"/>
                <a:cs typeface="Times New Roman" pitchFamily="18" charset="0"/>
              </a:rPr>
              <a:t>Profile.</a:t>
            </a:r>
          </a:p>
          <a:p>
            <a:r>
              <a:rPr lang="en-US" sz="2400" b="1" dirty="0" smtClean="0">
                <a:latin typeface="Times New Roman" pitchFamily="18" charset="0"/>
                <a:cs typeface="Times New Roman" pitchFamily="18" charset="0"/>
              </a:rPr>
              <a:t>Reflection.</a:t>
            </a:r>
          </a:p>
          <a:p>
            <a:r>
              <a:rPr lang="en-US" sz="2400" b="1" dirty="0" smtClean="0">
                <a:latin typeface="Times New Roman" pitchFamily="18" charset="0"/>
                <a:cs typeface="Times New Roman" pitchFamily="18" charset="0"/>
              </a:rPr>
              <a:t>Inspiration.</a:t>
            </a:r>
          </a:p>
          <a:p>
            <a:pPr>
              <a:defRPr/>
            </a:pPr>
            <a:r>
              <a:rPr lang="en-US" sz="2400" b="1" dirty="0" smtClean="0">
                <a:latin typeface="Times New Roman" pitchFamily="18" charset="0"/>
                <a:cs typeface="Times New Roman" pitchFamily="18" charset="0"/>
              </a:rPr>
              <a:t>Introduction.</a:t>
            </a:r>
          </a:p>
          <a:p>
            <a:pPr>
              <a:defRPr/>
            </a:pPr>
            <a:r>
              <a:rPr lang="en-US" sz="2400" b="1" spc="300" dirty="0" smtClean="0">
                <a:latin typeface="Times New Roman" pitchFamily="18" charset="0"/>
                <a:cs typeface="Times New Roman" pitchFamily="18" charset="0"/>
              </a:rPr>
              <a:t>Objectives.</a:t>
            </a:r>
          </a:p>
          <a:p>
            <a:pPr>
              <a:defRPr/>
            </a:pPr>
            <a:r>
              <a:rPr lang="en-US" sz="2400" b="1" spc="300" dirty="0" smtClean="0">
                <a:latin typeface="Times New Roman" pitchFamily="18" charset="0"/>
                <a:cs typeface="Times New Roman" pitchFamily="18" charset="0"/>
              </a:rPr>
              <a:t>Methodology.</a:t>
            </a:r>
          </a:p>
          <a:p>
            <a:pPr>
              <a:defRPr/>
            </a:pPr>
            <a:r>
              <a:rPr lang="en-US" sz="2400" b="1" spc="-150" dirty="0" smtClean="0">
                <a:latin typeface="Times New Roman" pitchFamily="18" charset="0"/>
                <a:cs typeface="Times New Roman" pitchFamily="18" charset="0"/>
              </a:rPr>
              <a:t>Result and Findings.</a:t>
            </a:r>
          </a:p>
          <a:p>
            <a:pPr>
              <a:defRPr/>
            </a:pPr>
            <a:r>
              <a:rPr lang="en-US" sz="2400" b="1" spc="300" dirty="0" smtClean="0">
                <a:latin typeface="Times New Roman" pitchFamily="18" charset="0"/>
                <a:cs typeface="Times New Roman" pitchFamily="18" charset="0"/>
              </a:rPr>
              <a:t>Limitations.</a:t>
            </a:r>
          </a:p>
          <a:p>
            <a:pPr>
              <a:defRPr/>
            </a:pPr>
            <a:r>
              <a:rPr lang="en-US" sz="2400" b="1" spc="300" dirty="0" smtClean="0">
                <a:latin typeface="Times New Roman" pitchFamily="18" charset="0"/>
                <a:cs typeface="Times New Roman" pitchFamily="18" charset="0"/>
              </a:rPr>
              <a:t>Recommendations.</a:t>
            </a:r>
          </a:p>
          <a:p>
            <a:pPr>
              <a:defRPr/>
            </a:pPr>
            <a:r>
              <a:rPr lang="en-US" sz="2400" b="1" spc="300" dirty="0" smtClean="0">
                <a:latin typeface="Times New Roman" pitchFamily="18" charset="0"/>
                <a:cs typeface="Times New Roman" pitchFamily="18" charset="0"/>
              </a:rPr>
              <a:t>References.</a:t>
            </a:r>
          </a:p>
          <a:p>
            <a:pPr>
              <a:defRPr/>
            </a:pPr>
            <a:endParaRPr lang="en-US" sz="2400" b="1" dirty="0" smtClean="0">
              <a:latin typeface="Times New Roman" pitchFamily="18" charset="0"/>
              <a:cs typeface="Times New Roman" pitchFamily="18" charset="0"/>
            </a:endParaRPr>
          </a:p>
          <a:p>
            <a:endParaRPr lang="en-US" sz="3600" b="1" dirty="0"/>
          </a:p>
        </p:txBody>
      </p:sp>
      <p:pic>
        <p:nvPicPr>
          <p:cNvPr id="11" name="Picture 10"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latin typeface="Times New Roman" pitchFamily="18" charset="0"/>
                <a:cs typeface="Times New Roman" pitchFamily="18" charset="0"/>
              </a:rPr>
              <a:t>Organization’s Profile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95400"/>
            <a:ext cx="8001000" cy="5562600"/>
          </a:xfrm>
        </p:spPr>
        <p:txBody>
          <a:bodyPr/>
          <a:lstStyle/>
          <a:p>
            <a:pPr>
              <a:buNone/>
            </a:pPr>
            <a:r>
              <a:rPr lang="en-US" sz="2000" b="1" dirty="0" smtClean="0">
                <a:latin typeface="Times New Roman" pitchFamily="18" charset="0"/>
                <a:cs typeface="Times New Roman" pitchFamily="18" charset="0"/>
              </a:rPr>
              <a:t>     </a:t>
            </a:r>
          </a:p>
          <a:p>
            <a:pPr>
              <a:buNone/>
            </a:pPr>
            <a:r>
              <a:rPr lang="en-US" sz="1800" dirty="0" smtClean="0">
                <a:latin typeface="Times New Roman" pitchFamily="18" charset="0"/>
                <a:cs typeface="Times New Roman" pitchFamily="18" charset="0"/>
              </a:rPr>
              <a:t>      It aims to improve the quality of life of individuals and society by supporting, promoting and encouraging knowledge mobilization for sustainable change.  </a:t>
            </a:r>
          </a:p>
          <a:p>
            <a:pPr>
              <a:buNone/>
            </a:pPr>
            <a:endParaRPr lang="en-US" sz="1800"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As a social change organization we aspire to build knowledge-based leadership and create community empowerment in the process. </a:t>
            </a:r>
            <a:r>
              <a:rPr lang="en-US" sz="1800" i="1" dirty="0" smtClean="0">
                <a:latin typeface="Times New Roman" pitchFamily="18" charset="0"/>
                <a:cs typeface="Times New Roman" pitchFamily="18" charset="0"/>
              </a:rPr>
              <a:t> </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To achieve these goals they conduct the following activities.</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Life Skills Education and Coaching</a:t>
            </a:r>
            <a:endParaRPr lang="en-US" sz="1800" u="sng"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Training &amp; Capacity Building </a:t>
            </a:r>
          </a:p>
          <a:p>
            <a:pPr>
              <a:buNone/>
            </a:pPr>
            <a:r>
              <a:rPr lang="en-US" sz="1800" dirty="0" smtClean="0">
                <a:latin typeface="Times New Roman" pitchFamily="18" charset="0"/>
                <a:cs typeface="Times New Roman" pitchFamily="18" charset="0"/>
              </a:rPr>
              <a:t>- Education &amp; Awareness Building</a:t>
            </a:r>
          </a:p>
          <a:p>
            <a:pPr>
              <a:buNone/>
            </a:pPr>
            <a:r>
              <a:rPr lang="en-US" sz="1800" dirty="0" smtClean="0">
                <a:latin typeface="Times New Roman" pitchFamily="18" charset="0"/>
                <a:cs typeface="Times New Roman" pitchFamily="18" charset="0"/>
              </a:rPr>
              <a:t>- Communication &amp; Advocacy </a:t>
            </a:r>
          </a:p>
          <a:p>
            <a:pPr>
              <a:buNone/>
            </a:pPr>
            <a:r>
              <a:rPr lang="en-US" sz="1800" dirty="0" smtClean="0">
                <a:latin typeface="Times New Roman" pitchFamily="18" charset="0"/>
                <a:cs typeface="Times New Roman" pitchFamily="18" charset="0"/>
              </a:rPr>
              <a:t>- Research &amp; Documentation </a:t>
            </a:r>
          </a:p>
          <a:p>
            <a:endParaRPr lang="en-US" sz="1800" dirty="0">
              <a:latin typeface="Times New Roman" pitchFamily="18" charset="0"/>
              <a:cs typeface="Times New Roman" pitchFamily="18" charset="0"/>
            </a:endParaRPr>
          </a:p>
        </p:txBody>
      </p:sp>
      <p:pic>
        <p:nvPicPr>
          <p:cNvPr id="4" name="Picture 3" descr="Regular Logo"/>
          <p:cNvPicPr/>
          <p:nvPr/>
        </p:nvPicPr>
        <p:blipFill>
          <a:blip r:embed="rId2" cstate="print"/>
          <a:srcRect/>
          <a:stretch>
            <a:fillRect/>
          </a:stretch>
        </p:blipFill>
        <p:spPr bwMode="auto">
          <a:xfrm>
            <a:off x="0" y="0"/>
            <a:ext cx="2057400" cy="12954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latin typeface="Times New Roman" pitchFamily="18" charset="0"/>
                <a:cs typeface="Times New Roman" pitchFamily="18" charset="0"/>
              </a:rPr>
              <a:t>Reflection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334000"/>
          </a:xfrm>
        </p:spPr>
        <p:txBody>
          <a:bodyPr/>
          <a:lstStyle/>
          <a:p>
            <a:r>
              <a:rPr lang="en-US" sz="2400" dirty="0" smtClean="0">
                <a:latin typeface="Times New Roman" pitchFamily="18" charset="0"/>
                <a:cs typeface="Times New Roman" pitchFamily="18" charset="0"/>
              </a:rPr>
              <a:t>Posted in Communications department of Center for Human Progress.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Involved in three projects:</a:t>
            </a:r>
          </a:p>
          <a:p>
            <a:pPr lvl="1"/>
            <a:r>
              <a:rPr lang="en-US" sz="2000" b="1" dirty="0" smtClean="0">
                <a:latin typeface="Times New Roman" pitchFamily="18" charset="0"/>
                <a:cs typeface="Times New Roman" pitchFamily="18" charset="0"/>
              </a:rPr>
              <a:t>Documenting Bi-Annual Report for Joint UN Program, India (2010-2011).</a:t>
            </a:r>
            <a:endParaRPr lang="en-US" sz="2000" dirty="0" smtClean="0">
              <a:latin typeface="Times New Roman" pitchFamily="18" charset="0"/>
              <a:cs typeface="Times New Roman" pitchFamily="18" charset="0"/>
            </a:endParaRPr>
          </a:p>
          <a:p>
            <a:pPr lvl="1"/>
            <a:r>
              <a:rPr lang="en-US" sz="2000" b="1" dirty="0" smtClean="0">
                <a:latin typeface="Times New Roman" pitchFamily="18" charset="0"/>
                <a:cs typeface="Times New Roman" pitchFamily="18" charset="0"/>
              </a:rPr>
              <a:t>Election Commission of India’s Social Media Campaign for Sensitizing Youth.</a:t>
            </a:r>
          </a:p>
          <a:p>
            <a:pPr lvl="1"/>
            <a:r>
              <a:rPr lang="en-US" sz="2000" b="1" dirty="0" smtClean="0">
                <a:latin typeface="Times New Roman" pitchFamily="18" charset="0"/>
                <a:cs typeface="Times New Roman" pitchFamily="18" charset="0"/>
              </a:rPr>
              <a:t>IKEA’s Baseline Survey.</a:t>
            </a:r>
            <a:endParaRPr lang="en-US" sz="2000" dirty="0" smtClean="0">
              <a:latin typeface="Times New Roman" pitchFamily="18" charset="0"/>
              <a:cs typeface="Times New Roman" pitchFamily="18" charset="0"/>
            </a:endParaRPr>
          </a:p>
          <a:p>
            <a:pPr lvl="1">
              <a:buNone/>
            </a:pPr>
            <a:endParaRPr lang="en-US" sz="2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Understood the nitty-gritty of documentation, interaction at the field with the communities.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Got inspired to explore the power of social media for health related initiatives – </a:t>
            </a:r>
            <a:r>
              <a:rPr lang="en-US" sz="2400" dirty="0" err="1" smtClean="0">
                <a:solidFill>
                  <a:srgbClr val="FF0000"/>
                </a:solidFill>
                <a:latin typeface="Times New Roman" pitchFamily="18" charset="0"/>
                <a:cs typeface="Times New Roman" pitchFamily="18" charset="0"/>
              </a:rPr>
              <a:t>Fb</a:t>
            </a:r>
            <a:r>
              <a:rPr lang="en-US" sz="2400" dirty="0" smtClean="0">
                <a:solidFill>
                  <a:srgbClr val="FF0000"/>
                </a:solidFill>
                <a:latin typeface="Times New Roman" pitchFamily="18" charset="0"/>
                <a:cs typeface="Times New Roman" pitchFamily="18" charset="0"/>
              </a:rPr>
              <a:t> Blood Bank </a:t>
            </a:r>
            <a:r>
              <a:rPr lang="en-US" sz="2400" dirty="0" smtClean="0">
                <a:latin typeface="Times New Roman" pitchFamily="18" charset="0"/>
                <a:cs typeface="Times New Roman" pitchFamily="18" charset="0"/>
              </a:rPr>
              <a:t>online blood bank with 3000 volunteers </a:t>
            </a:r>
            <a:r>
              <a:rPr lang="en-US"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hlinkClick r:id="rId2"/>
              </a:rPr>
              <a:t>http://www.facebook.com/#!/groups/334073053272156/</a:t>
            </a:r>
            <a:r>
              <a:rPr lang="en-US" sz="18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descr="Regular Logo"/>
          <p:cNvPicPr/>
          <p:nvPr/>
        </p:nvPicPr>
        <p:blipFill>
          <a:blip r:embed="rId3"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2-03-14-034.jpg"/>
          <p:cNvPicPr>
            <a:picLocks noChangeAspect="1"/>
          </p:cNvPicPr>
          <p:nvPr/>
        </p:nvPicPr>
        <p:blipFill>
          <a:blip r:embed="rId2" cstate="print">
            <a:lum bright="40000"/>
          </a:blip>
          <a:stretch>
            <a:fillRect/>
          </a:stretch>
        </p:blipFill>
        <p:spPr>
          <a:xfrm>
            <a:off x="6400800" y="990600"/>
            <a:ext cx="2743201" cy="1524000"/>
          </a:xfrm>
          <a:prstGeom prst="rect">
            <a:avLst/>
          </a:prstGeom>
        </p:spPr>
      </p:pic>
      <p:pic>
        <p:nvPicPr>
          <p:cNvPr id="12" name="Picture 11" descr="14032012(009).jpg"/>
          <p:cNvPicPr>
            <a:picLocks noChangeAspect="1"/>
          </p:cNvPicPr>
          <p:nvPr/>
        </p:nvPicPr>
        <p:blipFill>
          <a:blip r:embed="rId3" cstate="print">
            <a:lum bright="40000"/>
          </a:blip>
          <a:stretch>
            <a:fillRect/>
          </a:stretch>
        </p:blipFill>
        <p:spPr>
          <a:xfrm>
            <a:off x="6400800" y="4038600"/>
            <a:ext cx="2743200" cy="1447800"/>
          </a:xfrm>
          <a:prstGeom prst="rect">
            <a:avLst/>
          </a:prstGeom>
        </p:spPr>
      </p:pic>
      <p:sp>
        <p:nvSpPr>
          <p:cNvPr id="2" name="Title 1"/>
          <p:cNvSpPr>
            <a:spLocks noGrp="1"/>
          </p:cNvSpPr>
          <p:nvPr>
            <p:ph type="title"/>
          </p:nvPr>
        </p:nvSpPr>
        <p:spPr>
          <a:xfrm>
            <a:off x="762000" y="0"/>
            <a:ext cx="7239000" cy="1143000"/>
          </a:xfrm>
        </p:spPr>
        <p:txBody>
          <a:bodyPr/>
          <a:lstStyle/>
          <a:p>
            <a:r>
              <a:rPr lang="en-US" dirty="0" smtClean="0">
                <a:latin typeface="Times New Roman" pitchFamily="18" charset="0"/>
                <a:cs typeface="Times New Roman" pitchFamily="18" charset="0"/>
              </a:rPr>
              <a:t>Rationale and Inspiration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6477000" cy="5181600"/>
          </a:xfrm>
        </p:spPr>
        <p:txBody>
          <a:bodyPr/>
          <a:lstStyle/>
          <a:p>
            <a:r>
              <a:rPr lang="en-US" sz="2400" dirty="0" smtClean="0">
                <a:solidFill>
                  <a:srgbClr val="FF0000"/>
                </a:solidFill>
                <a:latin typeface="Times New Roman" pitchFamily="18" charset="0"/>
                <a:cs typeface="Times New Roman" pitchFamily="18" charset="0"/>
              </a:rPr>
              <a:t>Youth- </a:t>
            </a:r>
            <a:r>
              <a:rPr lang="en-US" sz="2400" dirty="0" smtClean="0">
                <a:solidFill>
                  <a:schemeClr val="tx1">
                    <a:lumMod val="50000"/>
                  </a:schemeClr>
                </a:solidFill>
                <a:latin typeface="Times New Roman" pitchFamily="18" charset="0"/>
                <a:cs typeface="Times New Roman" pitchFamily="18" charset="0"/>
              </a:rPr>
              <a:t>Social Media Campaigning to vote and Promotion of </a:t>
            </a:r>
            <a:r>
              <a:rPr lang="en-US" sz="2400" dirty="0" err="1" smtClean="0">
                <a:solidFill>
                  <a:schemeClr val="tx1">
                    <a:lumMod val="50000"/>
                  </a:schemeClr>
                </a:solidFill>
                <a:latin typeface="Times New Roman" pitchFamily="18" charset="0"/>
                <a:cs typeface="Times New Roman" pitchFamily="18" charset="0"/>
              </a:rPr>
              <a:t>Fb</a:t>
            </a:r>
            <a:r>
              <a:rPr lang="en-US" sz="2400" dirty="0" smtClean="0">
                <a:solidFill>
                  <a:schemeClr val="tx1">
                    <a:lumMod val="50000"/>
                  </a:schemeClr>
                </a:solidFill>
                <a:latin typeface="Times New Roman" pitchFamily="18" charset="0"/>
                <a:cs typeface="Times New Roman" pitchFamily="18" charset="0"/>
              </a:rPr>
              <a:t> Blood Bank in colleges and Schools (Youth comprises 25% of  India’s Population and are vulnerable).</a:t>
            </a:r>
          </a:p>
          <a:p>
            <a:pPr>
              <a:buNone/>
            </a:pPr>
            <a:endParaRPr lang="en-US" sz="24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HIV/AIDS-</a:t>
            </a:r>
            <a:r>
              <a:rPr lang="en-US" sz="2400" dirty="0" smtClean="0">
                <a:latin typeface="Times New Roman" pitchFamily="18" charset="0"/>
                <a:cs typeface="Times New Roman" pitchFamily="18" charset="0"/>
              </a:rPr>
              <a:t> </a:t>
            </a:r>
            <a:r>
              <a:rPr lang="en-US" sz="2400" dirty="0" smtClean="0">
                <a:solidFill>
                  <a:schemeClr val="tx1">
                    <a:lumMod val="50000"/>
                  </a:schemeClr>
                </a:solidFill>
                <a:latin typeface="Times New Roman" pitchFamily="18" charset="0"/>
                <a:cs typeface="Times New Roman" pitchFamily="18" charset="0"/>
              </a:rPr>
              <a:t>The Communication Conclave by NACO and JHUCCP (youth account for 31% of AIDS burden in India).</a:t>
            </a:r>
          </a:p>
          <a:p>
            <a:pPr>
              <a:buNone/>
            </a:pPr>
            <a:endParaRPr lang="en-US" sz="24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Entertainment- </a:t>
            </a:r>
            <a:r>
              <a:rPr lang="en-US" sz="2400" dirty="0" smtClean="0">
                <a:solidFill>
                  <a:schemeClr val="tx1">
                    <a:lumMod val="50000"/>
                  </a:schemeClr>
                </a:solidFill>
                <a:latin typeface="Times New Roman" pitchFamily="18" charset="0"/>
                <a:cs typeface="Times New Roman" pitchFamily="18" charset="0"/>
              </a:rPr>
              <a:t>The 5</a:t>
            </a:r>
            <a:r>
              <a:rPr lang="en-US" sz="2400" baseline="30000" dirty="0" smtClean="0">
                <a:solidFill>
                  <a:schemeClr val="tx1">
                    <a:lumMod val="50000"/>
                  </a:schemeClr>
                </a:solidFill>
                <a:latin typeface="Times New Roman" pitchFamily="18" charset="0"/>
                <a:cs typeface="Times New Roman" pitchFamily="18" charset="0"/>
              </a:rPr>
              <a:t>th</a:t>
            </a:r>
            <a:r>
              <a:rPr lang="en-US" sz="2400" dirty="0" smtClean="0">
                <a:solidFill>
                  <a:schemeClr val="tx1">
                    <a:lumMod val="50000"/>
                  </a:schemeClr>
                </a:solidFill>
                <a:latin typeface="Times New Roman" pitchFamily="18" charset="0"/>
                <a:cs typeface="Times New Roman" pitchFamily="18" charset="0"/>
              </a:rPr>
              <a:t> International Entertainment Education Conference and the power of EE.</a:t>
            </a:r>
          </a:p>
        </p:txBody>
      </p:sp>
      <p:pic>
        <p:nvPicPr>
          <p:cNvPr id="4" name="Picture 3" descr="Regular Logo"/>
          <p:cNvPicPr/>
          <p:nvPr/>
        </p:nvPicPr>
        <p:blipFill>
          <a:blip r:embed="rId4"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8382000" y="0"/>
            <a:ext cx="762000" cy="685800"/>
          </a:xfrm>
          <a:prstGeom prst="rect">
            <a:avLst/>
          </a:prstGeom>
          <a:noFill/>
          <a:ln w="9525">
            <a:noFill/>
            <a:miter lim="800000"/>
            <a:headEnd/>
            <a:tailEnd/>
          </a:ln>
        </p:spPr>
      </p:pic>
      <p:pic>
        <p:nvPicPr>
          <p:cNvPr id="8" name="Picture 7" descr="2012-03-14-036.jpg"/>
          <p:cNvPicPr>
            <a:picLocks noChangeAspect="1"/>
          </p:cNvPicPr>
          <p:nvPr/>
        </p:nvPicPr>
        <p:blipFill>
          <a:blip r:embed="rId6" cstate="print">
            <a:lum bright="40000"/>
          </a:blip>
          <a:stretch>
            <a:fillRect/>
          </a:stretch>
        </p:blipFill>
        <p:spPr>
          <a:xfrm>
            <a:off x="6400800" y="2514600"/>
            <a:ext cx="2743200" cy="1539689"/>
          </a:xfrm>
          <a:prstGeom prst="rect">
            <a:avLst/>
          </a:prstGeom>
        </p:spPr>
      </p:pic>
      <p:pic>
        <p:nvPicPr>
          <p:cNvPr id="9" name="Picture 8" descr="2012-03-14-052.jpg"/>
          <p:cNvPicPr>
            <a:picLocks noChangeAspect="1"/>
          </p:cNvPicPr>
          <p:nvPr/>
        </p:nvPicPr>
        <p:blipFill>
          <a:blip r:embed="rId7" cstate="print">
            <a:lum bright="40000"/>
          </a:blip>
          <a:stretch>
            <a:fillRect/>
          </a:stretch>
        </p:blipFill>
        <p:spPr>
          <a:xfrm>
            <a:off x="6400800" y="5361081"/>
            <a:ext cx="2743200" cy="14969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533400"/>
            <a:ext cx="9144000" cy="6324600"/>
          </a:xfrm>
        </p:spPr>
        <p:txBody>
          <a:bodyPr/>
          <a:lstStyle/>
          <a:p>
            <a:pPr>
              <a:buNone/>
            </a:pPr>
            <a:endParaRPr lang="en-US" sz="24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outh comprise a substantial proportion of world’s population and helps into development process as they are an affluent human resource.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t>
            </a:r>
            <a:r>
              <a:rPr lang="en-US" sz="2400" b="1" dirty="0" smtClean="0">
                <a:latin typeface="Times New Roman" pitchFamily="18" charset="0"/>
                <a:cs typeface="Times New Roman" pitchFamily="18" charset="0"/>
              </a:rPr>
              <a:t>India</a:t>
            </a:r>
            <a:r>
              <a:rPr lang="en-US" sz="2400" dirty="0" smtClean="0">
                <a:latin typeface="Times New Roman" pitchFamily="18" charset="0"/>
                <a:cs typeface="Times New Roman" pitchFamily="18" charset="0"/>
              </a:rPr>
              <a:t> people in the age group of </a:t>
            </a:r>
            <a:r>
              <a:rPr lang="en-US" sz="2400" b="1" dirty="0" smtClean="0">
                <a:latin typeface="Times New Roman" pitchFamily="18" charset="0"/>
                <a:cs typeface="Times New Roman" pitchFamily="18" charset="0"/>
              </a:rPr>
              <a:t>15-29</a:t>
            </a:r>
            <a:r>
              <a:rPr lang="en-US" sz="2400" dirty="0" smtClean="0">
                <a:latin typeface="Times New Roman" pitchFamily="18" charset="0"/>
                <a:cs typeface="Times New Roman" pitchFamily="18" charset="0"/>
              </a:rPr>
              <a:t> yrs comprise almost </a:t>
            </a:r>
            <a:r>
              <a:rPr lang="en-US" sz="2400" b="1" dirty="0" smtClean="0">
                <a:latin typeface="Times New Roman" pitchFamily="18" charset="0"/>
                <a:cs typeface="Times New Roman" pitchFamily="18" charset="0"/>
              </a:rPr>
              <a:t>25%</a:t>
            </a:r>
            <a:r>
              <a:rPr lang="en-US" sz="2400" dirty="0" smtClean="0">
                <a:latin typeface="Times New Roman" pitchFamily="18" charset="0"/>
                <a:cs typeface="Times New Roman" pitchFamily="18" charset="0"/>
              </a:rPr>
              <a:t> of the country’s population. </a:t>
            </a:r>
          </a:p>
          <a:p>
            <a:pPr>
              <a:buNone/>
            </a:pPr>
            <a:endParaRPr lang="en-US"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Each year, about </a:t>
            </a:r>
            <a:r>
              <a:rPr lang="en-US" sz="2400" b="1" dirty="0" smtClean="0">
                <a:latin typeface="Times New Roman" pitchFamily="18" charset="0"/>
                <a:cs typeface="Times New Roman" pitchFamily="18" charset="0"/>
              </a:rPr>
              <a:t>4 million </a:t>
            </a:r>
            <a:r>
              <a:rPr lang="en-US" sz="2400" dirty="0" smtClean="0">
                <a:latin typeface="Times New Roman" pitchFamily="18" charset="0"/>
                <a:cs typeface="Times New Roman" pitchFamily="18" charset="0"/>
              </a:rPr>
              <a:t>people younger than 20 years are diagnosed with STIs including Herpes, Human </a:t>
            </a:r>
            <a:r>
              <a:rPr lang="en-US" sz="2400" dirty="0" err="1" smtClean="0">
                <a:latin typeface="Times New Roman" pitchFamily="18" charset="0"/>
                <a:cs typeface="Times New Roman" pitchFamily="18" charset="0"/>
              </a:rPr>
              <a:t>Papilloma</a:t>
            </a:r>
            <a:r>
              <a:rPr lang="en-US" sz="2400" dirty="0" smtClean="0">
                <a:latin typeface="Times New Roman" pitchFamily="18" charset="0"/>
                <a:cs typeface="Times New Roman" pitchFamily="18" charset="0"/>
              </a:rPr>
              <a:t> Virus </a:t>
            </a:r>
            <a:r>
              <a:rPr lang="en-US" sz="2400" b="1" dirty="0" smtClean="0">
                <a:latin typeface="Times New Roman" pitchFamily="18" charset="0"/>
                <a:cs typeface="Times New Roman" pitchFamily="18" charset="0"/>
              </a:rPr>
              <a:t>(HPV), </a:t>
            </a:r>
            <a:r>
              <a:rPr lang="en-US" sz="2400" dirty="0" smtClean="0">
                <a:latin typeface="Times New Roman" pitchFamily="18" charset="0"/>
                <a:cs typeface="Times New Roman" pitchFamily="18" charset="0"/>
              </a:rPr>
              <a:t>Chlamydia, Gonorrhea, and the HIV.</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Surveys from 40 countries indicate that more than 50 per cent of young people aged 15 to 24 </a:t>
            </a:r>
            <a:r>
              <a:rPr lang="en-US" sz="2400" dirty="0" err="1" smtClean="0">
                <a:latin typeface="Times New Roman" pitchFamily="18" charset="0"/>
                <a:cs typeface="Times New Roman" pitchFamily="18" charset="0"/>
              </a:rPr>
              <a:t>harbour</a:t>
            </a:r>
            <a:r>
              <a:rPr lang="en-US" sz="2400" dirty="0" smtClean="0">
                <a:latin typeface="Times New Roman" pitchFamily="18" charset="0"/>
                <a:cs typeface="Times New Roman" pitchFamily="18" charset="0"/>
              </a:rPr>
              <a:t> serious misconceptions about how HIV/AIDS is transmitted.</a:t>
            </a:r>
          </a:p>
          <a:p>
            <a:pPr>
              <a:buNone/>
            </a:pPr>
            <a:endParaRPr lang="en-US" sz="2400" dirty="0" smtClean="0">
              <a:solidFill>
                <a:srgbClr val="FF00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Continued…..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5943600"/>
          </a:xfrm>
        </p:spPr>
        <p:txBody>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the United Republic of Tanzania, young people aged 16 to 24 who smoke and drink alcohol are four times more likely than their peers to have multiple sex partners. </a:t>
            </a:r>
          </a:p>
          <a:p>
            <a:pPr>
              <a:buNone/>
            </a:pP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Gender imbalances, societal norms and economic dependence contribute to this risk.</a:t>
            </a:r>
          </a:p>
          <a:p>
            <a:pPr>
              <a:buNone/>
            </a:pPr>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Lack of access to correct information, tendency to experiment and an environment which makes discussing issues around sexuality taboo adds to their vulnerability.</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Phase-III (2007-2012) of NACP has the overall goal of halting and reversing the epidemic in India.</a:t>
            </a:r>
          </a:p>
          <a:p>
            <a:endParaRPr lang="en-US" sz="2400" dirty="0" smtClean="0">
              <a:latin typeface="Times New Roman" pitchFamily="18" charset="0"/>
              <a:cs typeface="Times New Roman" pitchFamily="18" charset="0"/>
            </a:endParaRP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019800" cy="609600"/>
          </a:xfrm>
        </p:spPr>
        <p:txBody>
          <a:bodyPr/>
          <a:lstStyle/>
          <a:p>
            <a:pPr algn="l"/>
            <a:r>
              <a:rPr lang="en-US" sz="3200" dirty="0" smtClean="0">
                <a:solidFill>
                  <a:srgbClr val="00B050"/>
                </a:solidFill>
                <a:latin typeface="Times New Roman" pitchFamily="18" charset="0"/>
                <a:cs typeface="Times New Roman" pitchFamily="18" charset="0"/>
              </a:rPr>
              <a:t>Entertainment Education (EE)</a:t>
            </a:r>
            <a:endParaRPr lang="en-US" sz="32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638800"/>
          </a:xfrm>
        </p:spPr>
        <p:txBody>
          <a:bodyPr/>
          <a:lstStyle/>
          <a:p>
            <a:r>
              <a:rPr lang="en-US" sz="2200" dirty="0" smtClean="0">
                <a:latin typeface="Times New Roman" pitchFamily="18" charset="0"/>
                <a:cs typeface="Times New Roman" pitchFamily="18" charset="0"/>
              </a:rPr>
              <a:t>It is the process of purposely designing and implementing a media message to both entertain and educate, in order to increase audience members’ knowledge about an educational issue, create favorable attitudes, shift societal norms, and change overt behavior.</a:t>
            </a:r>
          </a:p>
          <a:p>
            <a:pPr>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It’s a communication strategy to bring about behavioral and social change.</a:t>
            </a:r>
          </a:p>
          <a:p>
            <a:pPr>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It can influence members’ awareness, attitudes, and behavior toward a socially desirable end.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Television soap opera’s like Hum Log (PCI), </a:t>
            </a:r>
            <a:r>
              <a:rPr lang="en-US" sz="2200" dirty="0" err="1" smtClean="0">
                <a:latin typeface="Times New Roman" pitchFamily="18" charset="0"/>
                <a:cs typeface="Times New Roman" pitchFamily="18" charset="0"/>
              </a:rPr>
              <a:t>Jasoos</a:t>
            </a:r>
            <a:r>
              <a:rPr lang="en-US" sz="2200" dirty="0" smtClean="0">
                <a:latin typeface="Times New Roman" pitchFamily="18" charset="0"/>
                <a:cs typeface="Times New Roman" pitchFamily="18" charset="0"/>
              </a:rPr>
              <a:t> Vijay (NACO) and </a:t>
            </a:r>
            <a:r>
              <a:rPr lang="en-US" sz="2200" dirty="0" err="1" smtClean="0">
                <a:latin typeface="Times New Roman" pitchFamily="18" charset="0"/>
                <a:cs typeface="Times New Roman" pitchFamily="18" charset="0"/>
              </a:rPr>
              <a:t>Meena</a:t>
            </a:r>
            <a:r>
              <a:rPr lang="en-US" sz="2200" dirty="0" smtClean="0">
                <a:latin typeface="Times New Roman" pitchFamily="18" charset="0"/>
                <a:cs typeface="Times New Roman" pitchFamily="18" charset="0"/>
              </a:rPr>
              <a:t> (UNICEF).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What if we know exactly what they want in entertainment…..</a:t>
            </a:r>
          </a:p>
          <a:p>
            <a:pPr>
              <a:buNone/>
            </a:pPr>
            <a:r>
              <a:rPr lang="en-US" sz="2200" dirty="0" smtClean="0">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a:t>
            </a:r>
            <a:r>
              <a:rPr lang="en-US" sz="2200" b="1" dirty="0" err="1" smtClean="0">
                <a:solidFill>
                  <a:srgbClr val="FF0000"/>
                </a:solidFill>
                <a:latin typeface="Times New Roman" pitchFamily="18" charset="0"/>
                <a:cs typeface="Times New Roman" pitchFamily="18" charset="0"/>
              </a:rPr>
              <a:t>Singhal</a:t>
            </a:r>
            <a:r>
              <a:rPr lang="en-US" sz="2200" b="1" dirty="0" smtClean="0">
                <a:solidFill>
                  <a:srgbClr val="FF0000"/>
                </a:solidFill>
                <a:latin typeface="Times New Roman" pitchFamily="18" charset="0"/>
                <a:cs typeface="Times New Roman" pitchFamily="18" charset="0"/>
              </a:rPr>
              <a:t> &amp; Rogers, 1999; </a:t>
            </a:r>
            <a:r>
              <a:rPr lang="en-US" sz="2200" b="1" dirty="0" err="1" smtClean="0">
                <a:solidFill>
                  <a:srgbClr val="FF0000"/>
                </a:solidFill>
                <a:latin typeface="Times New Roman" pitchFamily="18" charset="0"/>
                <a:cs typeface="Times New Roman" pitchFamily="18" charset="0"/>
              </a:rPr>
              <a:t>Singhal</a:t>
            </a:r>
            <a:r>
              <a:rPr lang="en-US" sz="2200" b="1" dirty="0" smtClean="0">
                <a:solidFill>
                  <a:srgbClr val="FF0000"/>
                </a:solidFill>
                <a:latin typeface="Times New Roman" pitchFamily="18" charset="0"/>
                <a:cs typeface="Times New Roman" pitchFamily="18" charset="0"/>
              </a:rPr>
              <a:t> &amp; Rogers 2002)</a:t>
            </a:r>
          </a:p>
        </p:txBody>
      </p:sp>
      <p:pic>
        <p:nvPicPr>
          <p:cNvPr id="4" name="Picture 3" descr="Regular Logo"/>
          <p:cNvPicPr/>
          <p:nvPr/>
        </p:nvPicPr>
        <p:blipFill>
          <a:blip r:embed="rId2" cstate="print"/>
          <a:srcRect/>
          <a:stretch>
            <a:fillRect/>
          </a:stretch>
        </p:blipFill>
        <p:spPr bwMode="auto">
          <a:xfrm>
            <a:off x="0" y="0"/>
            <a:ext cx="838200" cy="838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0400">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final preetha mam ppt</Template>
  <TotalTime>701</TotalTime>
  <Words>1442</Words>
  <Application>Microsoft Office PowerPoint</Application>
  <PresentationFormat>On-screen Show (4:3)</PresentationFormat>
  <Paragraphs>205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00400</vt:lpstr>
      <vt:lpstr>Slide 1</vt:lpstr>
      <vt:lpstr>List of Abbreviations</vt:lpstr>
      <vt:lpstr>Layout</vt:lpstr>
      <vt:lpstr>Organization’s Profile</vt:lpstr>
      <vt:lpstr>Reflection</vt:lpstr>
      <vt:lpstr>Rationale and Inspiration </vt:lpstr>
      <vt:lpstr>Introduction</vt:lpstr>
      <vt:lpstr>Continued…..</vt:lpstr>
      <vt:lpstr>Entertainment Education (EE)</vt:lpstr>
      <vt:lpstr>Objectives</vt:lpstr>
      <vt:lpstr>Methodology</vt:lpstr>
      <vt:lpstr>Methodology Contd.</vt:lpstr>
      <vt:lpstr>Findings</vt:lpstr>
      <vt:lpstr>Slide 14</vt:lpstr>
      <vt:lpstr>Knowledge- Modes of Transmission</vt:lpstr>
      <vt:lpstr>Knowledge- Prevention</vt:lpstr>
      <vt:lpstr>Attitude</vt:lpstr>
      <vt:lpstr>Practices</vt:lpstr>
      <vt:lpstr>Information Source (HIV/AIDS)</vt:lpstr>
      <vt:lpstr>Leisure Time Activities</vt:lpstr>
      <vt:lpstr>Preferred Mode of  Entertainment</vt:lpstr>
      <vt:lpstr>Interesting Findings</vt:lpstr>
      <vt:lpstr>Discussion</vt:lpstr>
      <vt:lpstr>Limitations</vt:lpstr>
      <vt:lpstr>Recommendations</vt:lpstr>
      <vt:lpstr>References</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S T</dc:creator>
  <cp:lastModifiedBy>A S T</cp:lastModifiedBy>
  <cp:revision>142</cp:revision>
  <dcterms:created xsi:type="dcterms:W3CDTF">2012-05-01T17:21:55Z</dcterms:created>
  <dcterms:modified xsi:type="dcterms:W3CDTF">2012-05-08T16:25:56Z</dcterms:modified>
</cp:coreProperties>
</file>