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7.xml" ContentType="application/vnd.openxmlformats-officedocument.drawingml.chart+xml"/>
  <Override PartName="/ppt/diagrams/layout1.xml" ContentType="application/vnd.openxmlformats-officedocument.drawingml.diagram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40"/>
  </p:notesMasterIdLst>
  <p:sldIdLst>
    <p:sldId id="257" r:id="rId2"/>
    <p:sldId id="296" r:id="rId3"/>
    <p:sldId id="327" r:id="rId4"/>
    <p:sldId id="328" r:id="rId5"/>
    <p:sldId id="329" r:id="rId6"/>
    <p:sldId id="330" r:id="rId7"/>
    <p:sldId id="331" r:id="rId8"/>
    <p:sldId id="332" r:id="rId9"/>
    <p:sldId id="333" r:id="rId10"/>
    <p:sldId id="334" r:id="rId11"/>
    <p:sldId id="335" r:id="rId12"/>
    <p:sldId id="336" r:id="rId13"/>
    <p:sldId id="265" r:id="rId14"/>
    <p:sldId id="262" r:id="rId15"/>
    <p:sldId id="337" r:id="rId16"/>
    <p:sldId id="282" r:id="rId17"/>
    <p:sldId id="284" r:id="rId18"/>
    <p:sldId id="340" r:id="rId19"/>
    <p:sldId id="338" r:id="rId20"/>
    <p:sldId id="339" r:id="rId21"/>
    <p:sldId id="341" r:id="rId22"/>
    <p:sldId id="342" r:id="rId23"/>
    <p:sldId id="343" r:id="rId24"/>
    <p:sldId id="344" r:id="rId25"/>
    <p:sldId id="345" r:id="rId26"/>
    <p:sldId id="294" r:id="rId27"/>
    <p:sldId id="279" r:id="rId28"/>
    <p:sldId id="346" r:id="rId29"/>
    <p:sldId id="347" r:id="rId30"/>
    <p:sldId id="348" r:id="rId31"/>
    <p:sldId id="349" r:id="rId32"/>
    <p:sldId id="350" r:id="rId33"/>
    <p:sldId id="351" r:id="rId34"/>
    <p:sldId id="286" r:id="rId35"/>
    <p:sldId id="325" r:id="rId36"/>
    <p:sldId id="326" r:id="rId37"/>
    <p:sldId id="352" r:id="rId38"/>
    <p:sldId id="287"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3AF2"/>
    <a:srgbClr val="19EB0F"/>
    <a:srgbClr val="7C35B1"/>
    <a:srgbClr val="19EDE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6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Work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frescouser:Desktop:Dissertation:Data:Questionnaire%20Data:Frequency.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frescouser:Desktop:Dissertation:Data:Questionnaire%20Data:Frequency.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frescouser:Desktop:Dissertation:Data:Questionnaire%20Data:Frequency.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frescouser:Desktop:Dissertation:Data:Questionnaire%20Data:Frequenc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a:pPr>
            <a:r>
              <a:rPr lang="en-US"/>
              <a:t>Age Group Distribution</a:t>
            </a:r>
          </a:p>
        </c:rich>
      </c:tx>
      <c:layout/>
    </c:title>
    <c:plotArea>
      <c:layout/>
      <c:pieChart>
        <c:varyColors val="1"/>
        <c:ser>
          <c:idx val="0"/>
          <c:order val="0"/>
          <c:spPr>
            <a:ln w="19050" cmpd="sng">
              <a:solidFill>
                <a:srgbClr val="000000"/>
              </a:solidFill>
            </a:ln>
          </c:spPr>
          <c:dLbls>
            <c:txPr>
              <a:bodyPr/>
              <a:lstStyle/>
              <a:p>
                <a:pPr>
                  <a:defRPr sz="1200" b="1"/>
                </a:pPr>
                <a:endParaRPr lang="en-US"/>
              </a:p>
            </c:txPr>
            <c:showPercent val="1"/>
            <c:showLeaderLines val="1"/>
          </c:dLbls>
          <c:cat>
            <c:strRef>
              <c:f>Sheet1!$C$5:$C$7</c:f>
              <c:strCache>
                <c:ptCount val="3"/>
                <c:pt idx="0">
                  <c:v>21-30 Years</c:v>
                </c:pt>
                <c:pt idx="1">
                  <c:v>31-40 Years</c:v>
                </c:pt>
                <c:pt idx="2">
                  <c:v>41-50 Years</c:v>
                </c:pt>
              </c:strCache>
            </c:strRef>
          </c:cat>
          <c:val>
            <c:numRef>
              <c:f>Sheet1!$E$5:$E$7</c:f>
              <c:numCache>
                <c:formatCode>General</c:formatCode>
                <c:ptCount val="3"/>
                <c:pt idx="0">
                  <c:v>80.7</c:v>
                </c:pt>
                <c:pt idx="1">
                  <c:v>16</c:v>
                </c:pt>
                <c:pt idx="2">
                  <c:v>3.3</c:v>
                </c:pt>
              </c:numCache>
            </c:numRef>
          </c:val>
        </c:ser>
        <c:dLbls>
          <c:showPercent val="1"/>
        </c:dLbls>
        <c:firstSliceAng val="0"/>
      </c:pieChart>
    </c:plotArea>
    <c:legend>
      <c:legendPos val="r"/>
      <c:layout/>
      <c:txPr>
        <a:bodyPr/>
        <a:lstStyle/>
        <a:p>
          <a:pPr>
            <a:defRPr sz="1400"/>
          </a:pPr>
          <a:endParaRPr lang="en-US"/>
        </a:p>
      </c:txPr>
    </c:legend>
    <c:plotVisOnly val="1"/>
    <c:dispBlanksAs val="zero"/>
  </c:chart>
  <c:spPr>
    <a:solidFill>
      <a:schemeClr val="lt1"/>
    </a:solidFill>
    <a:ln w="3175"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sz="2000" u="sng">
                <a:latin typeface="+mj-lt"/>
              </a:defRPr>
            </a:pPr>
            <a:r>
              <a:rPr lang="en-US" sz="2000" u="sng">
                <a:latin typeface="+mj-lt"/>
              </a:rPr>
              <a:t>Gender Distribution</a:t>
            </a:r>
          </a:p>
        </c:rich>
      </c:tx>
      <c:layout/>
    </c:title>
    <c:plotArea>
      <c:layout>
        <c:manualLayout>
          <c:layoutTarget val="inner"/>
          <c:xMode val="edge"/>
          <c:yMode val="edge"/>
          <c:x val="0.15385549273301224"/>
          <c:y val="0.16078290877683601"/>
          <c:w val="0.68827723740415003"/>
          <c:h val="0.83921709122316401"/>
        </c:manualLayout>
      </c:layout>
      <c:doughnutChart>
        <c:varyColors val="1"/>
        <c:ser>
          <c:idx val="0"/>
          <c:order val="0"/>
          <c:explosion val="14"/>
          <c:dPt>
            <c:idx val="0"/>
            <c:explosion val="0"/>
          </c:dPt>
          <c:dPt>
            <c:idx val="1"/>
            <c:explosion val="0"/>
          </c:dPt>
          <c:dLbls>
            <c:txPr>
              <a:bodyPr/>
              <a:lstStyle/>
              <a:p>
                <a:pPr>
                  <a:defRPr sz="1100" b="1"/>
                </a:pPr>
                <a:endParaRPr lang="en-US"/>
              </a:p>
            </c:txPr>
            <c:showCatName val="1"/>
            <c:showPercent val="1"/>
            <c:showLeaderLines val="1"/>
          </c:dLbls>
          <c:cat>
            <c:strRef>
              <c:f>Sheet1!$K$5:$K$6</c:f>
              <c:strCache>
                <c:ptCount val="2"/>
                <c:pt idx="0">
                  <c:v>Male</c:v>
                </c:pt>
                <c:pt idx="1">
                  <c:v>Female</c:v>
                </c:pt>
              </c:strCache>
            </c:strRef>
          </c:cat>
          <c:val>
            <c:numRef>
              <c:f>Sheet1!$M$5:$M$6</c:f>
              <c:numCache>
                <c:formatCode>General</c:formatCode>
                <c:ptCount val="2"/>
                <c:pt idx="0">
                  <c:v>46.7</c:v>
                </c:pt>
                <c:pt idx="1">
                  <c:v>53.3</c:v>
                </c:pt>
              </c:numCache>
            </c:numRef>
          </c:val>
        </c:ser>
        <c:dLbls>
          <c:showCatName val="1"/>
          <c:showPercent val="1"/>
        </c:dLbls>
        <c:firstSliceAng val="0"/>
        <c:holeSize val="50"/>
      </c:doughnutChart>
    </c:plotArea>
    <c:plotVisOnly val="1"/>
    <c:dispBlanksAs val="zero"/>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7"/>
  <c:chart>
    <c:title>
      <c:tx>
        <c:rich>
          <a:bodyPr/>
          <a:lstStyle/>
          <a:p>
            <a:pPr algn="ctr">
              <a:defRPr sz="1600" u="sng">
                <a:latin typeface="+mj-lt"/>
              </a:defRPr>
            </a:pPr>
            <a:r>
              <a:rPr lang="en-US" sz="1600" u="sng">
                <a:latin typeface="+mj-lt"/>
              </a:rPr>
              <a:t>Qualification Distribution</a:t>
            </a:r>
          </a:p>
        </c:rich>
      </c:tx>
      <c:layout>
        <c:manualLayout>
          <c:xMode val="edge"/>
          <c:yMode val="edge"/>
          <c:x val="0.22493486925245501"/>
          <c:y val="2.7777777777777964E-2"/>
        </c:manualLayout>
      </c:layout>
    </c:title>
    <c:plotArea>
      <c:layout/>
      <c:barChart>
        <c:barDir val="col"/>
        <c:grouping val="clustered"/>
        <c:ser>
          <c:idx val="0"/>
          <c:order val="0"/>
          <c:dPt>
            <c:idx val="0"/>
            <c:spPr>
              <a:gradFill rotWithShape="1">
                <a:gsLst>
                  <a:gs pos="0">
                    <a:schemeClr val="accent4">
                      <a:tint val="100000"/>
                      <a:shade val="100000"/>
                      <a:satMod val="130000"/>
                    </a:schemeClr>
                  </a:gs>
                  <a:gs pos="100000">
                    <a:schemeClr val="accent4">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5">
                      <a:tint val="100000"/>
                      <a:shade val="100000"/>
                      <a:satMod val="130000"/>
                    </a:schemeClr>
                  </a:gs>
                  <a:gs pos="100000">
                    <a:schemeClr val="accent5">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tint val="100000"/>
                      <a:shade val="100000"/>
                      <a:satMod val="130000"/>
                    </a:schemeClr>
                  </a:gs>
                  <a:gs pos="100000">
                    <a:schemeClr val="accent3">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txPr>
              <a:bodyPr/>
              <a:lstStyle/>
              <a:p>
                <a:pPr>
                  <a:defRPr sz="1100" b="1"/>
                </a:pPr>
                <a:endParaRPr lang="en-US"/>
              </a:p>
            </c:txPr>
            <c:dLblPos val="inEnd"/>
            <c:showVal val="1"/>
          </c:dLbls>
          <c:cat>
            <c:strRef>
              <c:f>Sheet1!$C$35:$C$37</c:f>
              <c:strCache>
                <c:ptCount val="3"/>
                <c:pt idx="0">
                  <c:v>Intern</c:v>
                </c:pt>
                <c:pt idx="1">
                  <c:v>Graduate</c:v>
                </c:pt>
                <c:pt idx="2">
                  <c:v>Post Graduate</c:v>
                </c:pt>
              </c:strCache>
            </c:strRef>
          </c:cat>
          <c:val>
            <c:numRef>
              <c:f>Sheet1!$E$35:$E$37</c:f>
              <c:numCache>
                <c:formatCode>General</c:formatCode>
                <c:ptCount val="3"/>
                <c:pt idx="0">
                  <c:v>30.7</c:v>
                </c:pt>
                <c:pt idx="1">
                  <c:v>57.3</c:v>
                </c:pt>
                <c:pt idx="2">
                  <c:v>12</c:v>
                </c:pt>
              </c:numCache>
            </c:numRef>
          </c:val>
        </c:ser>
        <c:dLbls>
          <c:showVal val="1"/>
        </c:dLbls>
        <c:axId val="58351616"/>
        <c:axId val="58353152"/>
      </c:barChart>
      <c:catAx>
        <c:axId val="58351616"/>
        <c:scaling>
          <c:orientation val="minMax"/>
        </c:scaling>
        <c:axPos val="b"/>
        <c:majorTickMark val="none"/>
        <c:tickLblPos val="nextTo"/>
        <c:txPr>
          <a:bodyPr/>
          <a:lstStyle/>
          <a:p>
            <a:pPr>
              <a:defRPr sz="1200" b="1"/>
            </a:pPr>
            <a:endParaRPr lang="en-US"/>
          </a:p>
        </c:txPr>
        <c:crossAx val="58353152"/>
        <c:crosses val="autoZero"/>
        <c:auto val="1"/>
        <c:lblAlgn val="ctr"/>
        <c:lblOffset val="100"/>
      </c:catAx>
      <c:valAx>
        <c:axId val="58353152"/>
        <c:scaling>
          <c:orientation val="minMax"/>
        </c:scaling>
        <c:axPos val="l"/>
        <c:majorGridlines/>
        <c:numFmt formatCode="General" sourceLinked="1"/>
        <c:majorTickMark val="none"/>
        <c:tickLblPos val="nextTo"/>
        <c:crossAx val="58351616"/>
        <c:crosses val="autoZero"/>
        <c:crossBetween val="between"/>
      </c:valAx>
    </c:plotArea>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manualLayout>
          <c:layoutTarget val="inner"/>
          <c:xMode val="edge"/>
          <c:yMode val="edge"/>
          <c:x val="0.17540836807163854"/>
          <c:y val="3.2137753243478014E-2"/>
          <c:w val="0.64145761385090005"/>
          <c:h val="0.96786224675652199"/>
        </c:manualLayout>
      </c:layout>
      <c:pieChart>
        <c:varyColors val="1"/>
        <c:ser>
          <c:idx val="1"/>
          <c:order val="1"/>
          <c:dLbls>
            <c:dLbl>
              <c:idx val="2"/>
              <c:layout>
                <c:manualLayout>
                  <c:x val="0.14566767969793201"/>
                  <c:y val="0.12210128538203224"/>
                </c:manualLayout>
              </c:layout>
              <c:showCatName val="1"/>
              <c:showPercent val="1"/>
            </c:dLbl>
            <c:dLbl>
              <c:idx val="3"/>
              <c:layout>
                <c:manualLayout>
                  <c:x val="-0.13515018955963801"/>
                  <c:y val="0.14959105918211854"/>
                </c:manualLayout>
              </c:layout>
              <c:showCatName val="1"/>
              <c:showPercent val="1"/>
            </c:dLbl>
            <c:dLbl>
              <c:idx val="4"/>
              <c:layout>
                <c:manualLayout>
                  <c:x val="-0.18674402541787563"/>
                  <c:y val="4.0383252805143308E-2"/>
                </c:manualLayout>
              </c:layout>
              <c:showCatName val="1"/>
              <c:showPercent val="1"/>
            </c:dLbl>
            <c:dLbl>
              <c:idx val="5"/>
              <c:layout>
                <c:manualLayout>
                  <c:x val="0.44410024404844101"/>
                  <c:y val="0"/>
                </c:manualLayout>
              </c:layout>
              <c:showCatName val="1"/>
              <c:showPercent val="1"/>
            </c:dLbl>
            <c:txPr>
              <a:bodyPr/>
              <a:lstStyle/>
              <a:p>
                <a:pPr>
                  <a:defRPr sz="1200" b="1"/>
                </a:pPr>
                <a:endParaRPr lang="en-US"/>
              </a:p>
            </c:txPr>
            <c:showCatName val="1"/>
            <c:showPercent val="1"/>
            <c:showLeaderLines val="1"/>
          </c:dLbls>
          <c:cat>
            <c:strRef>
              <c:f>Sheet1!$K$35:$K$40</c:f>
              <c:strCache>
                <c:ptCount val="6"/>
                <c:pt idx="0">
                  <c:v>Less than 1 Year</c:v>
                </c:pt>
                <c:pt idx="1">
                  <c:v>1 - 3 Years</c:v>
                </c:pt>
                <c:pt idx="2">
                  <c:v>3 - 5 Years</c:v>
                </c:pt>
                <c:pt idx="3">
                  <c:v>5 - 7 Years</c:v>
                </c:pt>
                <c:pt idx="4">
                  <c:v>7 - 10 Years</c:v>
                </c:pt>
                <c:pt idx="5">
                  <c:v>Above 10 Years</c:v>
                </c:pt>
              </c:strCache>
            </c:strRef>
          </c:cat>
          <c:val>
            <c:numRef>
              <c:f>Sheet1!$M$35:$M$40</c:f>
              <c:numCache>
                <c:formatCode>General</c:formatCode>
                <c:ptCount val="6"/>
                <c:pt idx="0">
                  <c:v>45.3</c:v>
                </c:pt>
                <c:pt idx="1">
                  <c:v>33.300000000000004</c:v>
                </c:pt>
                <c:pt idx="2">
                  <c:v>8</c:v>
                </c:pt>
                <c:pt idx="3">
                  <c:v>4.7</c:v>
                </c:pt>
                <c:pt idx="4">
                  <c:v>5.3</c:v>
                </c:pt>
                <c:pt idx="5">
                  <c:v>3.3</c:v>
                </c:pt>
              </c:numCache>
            </c:numRef>
          </c:val>
        </c:ser>
        <c:ser>
          <c:idx val="0"/>
          <c:order val="0"/>
          <c:dLbls>
            <c:dLbl>
              <c:idx val="2"/>
              <c:layout>
                <c:manualLayout>
                  <c:x val="-0.14435232360660788"/>
                  <c:y val="3.6257198260665216E-2"/>
                </c:manualLayout>
              </c:layout>
              <c:showCatName val="1"/>
              <c:showPercent val="1"/>
            </c:dLbl>
            <c:dLbl>
              <c:idx val="3"/>
              <c:layout>
                <c:manualLayout>
                  <c:x val="-0.20243305371142387"/>
                  <c:y val="1.1030673404630403E-2"/>
                </c:manualLayout>
              </c:layout>
              <c:showCatName val="1"/>
              <c:showPercent val="1"/>
            </c:dLbl>
            <c:dLbl>
              <c:idx val="4"/>
              <c:layout>
                <c:manualLayout>
                  <c:x val="0.51905168716655503"/>
                  <c:y val="0.17839552238806"/>
                </c:manualLayout>
              </c:layout>
              <c:showCatName val="1"/>
              <c:showPercent val="1"/>
            </c:dLbl>
            <c:dLbl>
              <c:idx val="5"/>
              <c:layout>
                <c:manualLayout>
                  <c:x val="0.41440207228998444"/>
                  <c:y val="3.2774415324950019E-2"/>
                </c:manualLayout>
              </c:layout>
              <c:showCatName val="1"/>
              <c:showPercent val="1"/>
            </c:dLbl>
            <c:showCatName val="1"/>
            <c:showPercent val="1"/>
            <c:showLeaderLines val="1"/>
          </c:dLbls>
          <c:cat>
            <c:strRef>
              <c:f>Sheet1!$K$35:$K$40</c:f>
              <c:strCache>
                <c:ptCount val="6"/>
                <c:pt idx="0">
                  <c:v>Less than 1 Year</c:v>
                </c:pt>
                <c:pt idx="1">
                  <c:v>1 - 3 Years</c:v>
                </c:pt>
                <c:pt idx="2">
                  <c:v>3 - 5 Years</c:v>
                </c:pt>
                <c:pt idx="3">
                  <c:v>5 - 7 Years</c:v>
                </c:pt>
                <c:pt idx="4">
                  <c:v>7 - 10 Years</c:v>
                </c:pt>
                <c:pt idx="5">
                  <c:v>Above 10 Years</c:v>
                </c:pt>
              </c:strCache>
            </c:strRef>
          </c:cat>
          <c:val>
            <c:numRef>
              <c:f>Sheet1!$M$35:$M$40</c:f>
              <c:numCache>
                <c:formatCode>General</c:formatCode>
                <c:ptCount val="6"/>
                <c:pt idx="0">
                  <c:v>45.3</c:v>
                </c:pt>
                <c:pt idx="1">
                  <c:v>33.300000000000004</c:v>
                </c:pt>
                <c:pt idx="2">
                  <c:v>8</c:v>
                </c:pt>
                <c:pt idx="3">
                  <c:v>4.7</c:v>
                </c:pt>
                <c:pt idx="4">
                  <c:v>5.3</c:v>
                </c:pt>
                <c:pt idx="5">
                  <c:v>3.3</c:v>
                </c:pt>
              </c:numCache>
            </c:numRef>
          </c:val>
        </c:ser>
        <c:dLbls>
          <c:showCatName val="1"/>
          <c:showPercent val="1"/>
        </c:dLbls>
        <c:firstSliceAng val="0"/>
      </c:pieChart>
    </c:plotArea>
    <c:plotVisOnly val="1"/>
    <c:dispBlanksAs val="zero"/>
  </c:chart>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sz="1600" u="sng">
                <a:latin typeface="+mj-lt"/>
              </a:defRPr>
            </a:pPr>
            <a:r>
              <a:rPr lang="en-US" sz="1600" u="sng">
                <a:latin typeface="+mj-lt"/>
              </a:rPr>
              <a:t>Awareness</a:t>
            </a:r>
            <a:r>
              <a:rPr lang="en-US" sz="1600" u="sng" baseline="0">
                <a:latin typeface="+mj-lt"/>
              </a:rPr>
              <a:t> of Clinic/Hospital Management Software</a:t>
            </a:r>
            <a:endParaRPr lang="en-US" sz="1600" u="sng">
              <a:latin typeface="+mj-lt"/>
            </a:endParaRPr>
          </a:p>
        </c:rich>
      </c:tx>
      <c:layout/>
    </c:title>
    <c:plotArea>
      <c:layout>
        <c:manualLayout>
          <c:layoutTarget val="inner"/>
          <c:xMode val="edge"/>
          <c:yMode val="edge"/>
          <c:x val="0.22647572178477687"/>
          <c:y val="0.20289113011141963"/>
          <c:w val="0.57241815605126456"/>
          <c:h val="0.79710886988858065"/>
        </c:manualLayout>
      </c:layout>
      <c:doughnutChart>
        <c:varyColors val="1"/>
        <c:ser>
          <c:idx val="0"/>
          <c:order val="0"/>
          <c:spPr>
            <a:ln w="19050" cmpd="sng">
              <a:solidFill>
                <a:srgbClr val="000000"/>
              </a:solidFill>
            </a:ln>
          </c:spPr>
          <c:explosion val="25"/>
          <c:dPt>
            <c:idx val="0"/>
            <c:spPr>
              <a:gradFill rotWithShape="1">
                <a:gsLst>
                  <a:gs pos="0">
                    <a:schemeClr val="accent2">
                      <a:tint val="100000"/>
                      <a:shade val="100000"/>
                      <a:satMod val="130000"/>
                    </a:schemeClr>
                  </a:gs>
                  <a:gs pos="100000">
                    <a:schemeClr val="accent2">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5">
                      <a:tint val="100000"/>
                      <a:shade val="100000"/>
                      <a:satMod val="130000"/>
                    </a:schemeClr>
                  </a:gs>
                  <a:gs pos="100000">
                    <a:schemeClr val="accent5">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txPr>
              <a:bodyPr/>
              <a:lstStyle/>
              <a:p>
                <a:pPr>
                  <a:defRPr sz="1400" b="1"/>
                </a:pPr>
                <a:endParaRPr lang="en-US"/>
              </a:p>
            </c:txPr>
            <c:showCatName val="1"/>
            <c:showPercent val="1"/>
            <c:showLeaderLines val="1"/>
          </c:dLbls>
          <c:cat>
            <c:strRef>
              <c:f>Sheet1!$C$66:$C$67</c:f>
              <c:strCache>
                <c:ptCount val="2"/>
                <c:pt idx="0">
                  <c:v>Yes</c:v>
                </c:pt>
                <c:pt idx="1">
                  <c:v>No</c:v>
                </c:pt>
              </c:strCache>
            </c:strRef>
          </c:cat>
          <c:val>
            <c:numRef>
              <c:f>Sheet1!$E$66:$E$67</c:f>
              <c:numCache>
                <c:formatCode>General</c:formatCode>
                <c:ptCount val="2"/>
                <c:pt idx="0">
                  <c:v>32.700000000000003</c:v>
                </c:pt>
                <c:pt idx="1">
                  <c:v>67.3</c:v>
                </c:pt>
              </c:numCache>
            </c:numRef>
          </c:val>
        </c:ser>
        <c:dLbls>
          <c:showCatName val="1"/>
          <c:showPercent val="1"/>
        </c:dLbls>
        <c:firstSliceAng val="0"/>
        <c:holeSize val="50"/>
      </c:doughnutChart>
    </c:plotArea>
    <c:plotVisOnly val="1"/>
    <c:dispBlanksAs val="zero"/>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sz="1400"/>
            </a:pPr>
            <a:r>
              <a:rPr lang="en-US" sz="1400" u="sng">
                <a:latin typeface="+mj-lt"/>
              </a:rPr>
              <a:t>Manual</a:t>
            </a:r>
            <a:r>
              <a:rPr lang="en-US" sz="1400" u="sng" baseline="0">
                <a:latin typeface="+mj-lt"/>
              </a:rPr>
              <a:t> Practice Followed</a:t>
            </a:r>
            <a:endParaRPr lang="en-US" sz="1400" u="sng">
              <a:latin typeface="+mj-lt"/>
            </a:endParaRPr>
          </a:p>
        </c:rich>
      </c:tx>
      <c:layout/>
    </c:title>
    <c:plotArea>
      <c:layout>
        <c:manualLayout>
          <c:layoutTarget val="inner"/>
          <c:xMode val="edge"/>
          <c:yMode val="edge"/>
          <c:x val="0.27730679549256038"/>
          <c:y val="0.22714105181296848"/>
          <c:w val="0.43670439346459478"/>
          <c:h val="0.77285894818703205"/>
        </c:manualLayout>
      </c:layout>
      <c:doughnutChart>
        <c:varyColors val="1"/>
        <c:ser>
          <c:idx val="0"/>
          <c:order val="0"/>
          <c:explosion val="25"/>
          <c:dLbls>
            <c:txPr>
              <a:bodyPr/>
              <a:lstStyle/>
              <a:p>
                <a:pPr>
                  <a:defRPr sz="1100" b="1"/>
                </a:pPr>
                <a:endParaRPr lang="en-US"/>
              </a:p>
            </c:txPr>
            <c:showCatName val="1"/>
            <c:showPercent val="1"/>
            <c:showLeaderLines val="1"/>
          </c:dLbls>
          <c:cat>
            <c:strRef>
              <c:f>Sheet1!$K$66:$K$67</c:f>
              <c:strCache>
                <c:ptCount val="2"/>
                <c:pt idx="0">
                  <c:v>Yes</c:v>
                </c:pt>
                <c:pt idx="1">
                  <c:v>No</c:v>
                </c:pt>
              </c:strCache>
            </c:strRef>
          </c:cat>
          <c:val>
            <c:numRef>
              <c:f>Sheet1!$M$66:$M$67</c:f>
              <c:numCache>
                <c:formatCode>General</c:formatCode>
                <c:ptCount val="2"/>
                <c:pt idx="0">
                  <c:v>88.7</c:v>
                </c:pt>
                <c:pt idx="1">
                  <c:v>11.3</c:v>
                </c:pt>
              </c:numCache>
            </c:numRef>
          </c:val>
        </c:ser>
        <c:dLbls>
          <c:showCatName val="1"/>
          <c:showPercent val="1"/>
        </c:dLbls>
        <c:firstSliceAng val="0"/>
        <c:holeSize val="50"/>
      </c:doughnutChart>
    </c:plotArea>
    <c:plotVisOnly val="1"/>
    <c:dispBlanksAs val="zero"/>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sz="1400" u="sng"/>
            </a:pPr>
            <a:r>
              <a:rPr lang="en-US" sz="1400" u="sng" dirty="0"/>
              <a:t>IT Applications in Clinical Practice</a:t>
            </a:r>
          </a:p>
        </c:rich>
      </c:tx>
      <c:layout/>
    </c:title>
    <c:plotArea>
      <c:layout>
        <c:manualLayout>
          <c:layoutTarget val="inner"/>
          <c:xMode val="edge"/>
          <c:yMode val="edge"/>
          <c:x val="0.34679845294370393"/>
          <c:y val="0.3092592592592599"/>
          <c:w val="0.34937688010313778"/>
          <c:h val="0.60222222222222199"/>
        </c:manualLayout>
      </c:layout>
      <c:pieChart>
        <c:varyColors val="1"/>
        <c:ser>
          <c:idx val="0"/>
          <c:order val="0"/>
          <c:dLbls>
            <c:txPr>
              <a:bodyPr/>
              <a:lstStyle/>
              <a:p>
                <a:pPr>
                  <a:defRPr sz="1000" b="1"/>
                </a:pPr>
                <a:endParaRPr lang="en-US"/>
              </a:p>
            </c:txPr>
            <c:showCatName val="1"/>
            <c:showPercent val="1"/>
            <c:showLeaderLines val="1"/>
          </c:dLbls>
          <c:cat>
            <c:strRef>
              <c:f>Sheet1!$C$91:$C$92</c:f>
              <c:strCache>
                <c:ptCount val="2"/>
                <c:pt idx="0">
                  <c:v>Yes</c:v>
                </c:pt>
                <c:pt idx="1">
                  <c:v>No</c:v>
                </c:pt>
              </c:strCache>
            </c:strRef>
          </c:cat>
          <c:val>
            <c:numRef>
              <c:f>Sheet1!$E$91:$E$92</c:f>
              <c:numCache>
                <c:formatCode>General</c:formatCode>
                <c:ptCount val="2"/>
                <c:pt idx="0">
                  <c:v>18.7</c:v>
                </c:pt>
                <c:pt idx="1">
                  <c:v>81.3</c:v>
                </c:pt>
              </c:numCache>
            </c:numRef>
          </c:val>
        </c:ser>
        <c:dLbls>
          <c:showCatName val="1"/>
          <c:showPercent val="1"/>
        </c:dLbls>
        <c:firstSliceAng val="0"/>
      </c:pieChart>
    </c:plotArea>
    <c:plotVisOnly val="1"/>
    <c:dispBlanksAs val="zero"/>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a:pPr>
            <a:r>
              <a:rPr lang="en-US" dirty="0" smtClean="0"/>
              <a:t>Used</a:t>
            </a:r>
            <a:r>
              <a:rPr lang="en-US" baseline="0" dirty="0" smtClean="0"/>
              <a:t> </a:t>
            </a:r>
            <a:r>
              <a:rPr lang="en-US" dirty="0" smtClean="0"/>
              <a:t>EDR </a:t>
            </a:r>
            <a:r>
              <a:rPr lang="en-US" dirty="0"/>
              <a:t>as </a:t>
            </a:r>
            <a:r>
              <a:rPr lang="en-US" dirty="0" smtClean="0"/>
              <a:t>a part of Course Curriculum?</a:t>
            </a:r>
            <a:endParaRPr lang="en-US" dirty="0"/>
          </a:p>
        </c:rich>
      </c:tx>
      <c:layout/>
    </c:title>
    <c:plotArea>
      <c:layout>
        <c:manualLayout>
          <c:layoutTarget val="inner"/>
          <c:xMode val="edge"/>
          <c:yMode val="edge"/>
          <c:x val="0.31322900262467301"/>
          <c:y val="0.26417796733741755"/>
          <c:w val="0.42354199475065701"/>
          <c:h val="0.70590332458442762"/>
        </c:manualLayout>
      </c:layout>
      <c:pieChart>
        <c:varyColors val="1"/>
        <c:ser>
          <c:idx val="0"/>
          <c:order val="0"/>
          <c:explosion val="25"/>
          <c:dPt>
            <c:idx val="0"/>
            <c:spPr>
              <a:ln>
                <a:solidFill>
                  <a:srgbClr val="000000"/>
                </a:solidFill>
              </a:ln>
              <a:scene3d>
                <a:camera prst="orthographicFront"/>
                <a:lightRig rig="threePt" dir="t"/>
              </a:scene3d>
              <a:sp3d>
                <a:bevelT/>
              </a:sp3d>
            </c:spPr>
          </c:dPt>
          <c:dPt>
            <c:idx val="1"/>
            <c:spPr>
              <a:ln w="12700" cmpd="sng">
                <a:solidFill>
                  <a:schemeClr val="tx1"/>
                </a:solidFill>
              </a:ln>
              <a:scene3d>
                <a:camera prst="orthographicFront"/>
                <a:lightRig rig="threePt" dir="t"/>
              </a:scene3d>
              <a:sp3d>
                <a:bevelT/>
              </a:sp3d>
            </c:spPr>
          </c:dPt>
          <c:dPt>
            <c:idx val="2"/>
            <c:spPr>
              <a:ln>
                <a:solidFill>
                  <a:srgbClr val="000000"/>
                </a:solidFill>
              </a:ln>
              <a:scene3d>
                <a:camera prst="orthographicFront"/>
                <a:lightRig rig="threePt" dir="t"/>
              </a:scene3d>
              <a:sp3d>
                <a:bevelT/>
              </a:sp3d>
            </c:spPr>
          </c:dPt>
          <c:dLbls>
            <c:dLbl>
              <c:idx val="2"/>
              <c:layout>
                <c:manualLayout>
                  <c:x val="-3.9597878390201208E-2"/>
                  <c:y val="2.9959536307961509E-2"/>
                </c:manualLayout>
              </c:layout>
              <c:showCatName val="1"/>
              <c:showPercent val="1"/>
            </c:dLbl>
            <c:txPr>
              <a:bodyPr/>
              <a:lstStyle/>
              <a:p>
                <a:pPr>
                  <a:defRPr sz="1200" b="1"/>
                </a:pPr>
                <a:endParaRPr lang="en-US"/>
              </a:p>
            </c:txPr>
            <c:showCatName val="1"/>
            <c:showPercent val="1"/>
            <c:showLeaderLines val="1"/>
          </c:dLbls>
          <c:cat>
            <c:strRef>
              <c:f>Sheet1!$K$91:$K$93</c:f>
              <c:strCache>
                <c:ptCount val="3"/>
                <c:pt idx="0">
                  <c:v>Strongly Disagree</c:v>
                </c:pt>
                <c:pt idx="1">
                  <c:v>Disagree</c:v>
                </c:pt>
                <c:pt idx="2">
                  <c:v>Neutral</c:v>
                </c:pt>
              </c:strCache>
            </c:strRef>
          </c:cat>
          <c:val>
            <c:numRef>
              <c:f>Sheet1!$M$91:$M$93</c:f>
              <c:numCache>
                <c:formatCode>General</c:formatCode>
                <c:ptCount val="3"/>
                <c:pt idx="0">
                  <c:v>24.7</c:v>
                </c:pt>
                <c:pt idx="1">
                  <c:v>64</c:v>
                </c:pt>
                <c:pt idx="2">
                  <c:v>11.3</c:v>
                </c:pt>
              </c:numCache>
            </c:numRef>
          </c:val>
        </c:ser>
        <c:dLbls>
          <c:showCatName val="1"/>
          <c:showPercent val="1"/>
        </c:dLbls>
        <c:firstSliceAng val="0"/>
      </c:pieChart>
    </c:plotArea>
    <c:plotVisOnly val="1"/>
    <c:dispBlanksAs val="zero"/>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sz="1600"/>
            </a:pPr>
            <a:r>
              <a:rPr lang="en-US" sz="1600" dirty="0" smtClean="0"/>
              <a:t>Should IT application be a </a:t>
            </a:r>
            <a:r>
              <a:rPr lang="en-US" sz="1600" dirty="0"/>
              <a:t>part of course </a:t>
            </a:r>
            <a:r>
              <a:rPr lang="en-US" sz="1600" dirty="0" smtClean="0"/>
              <a:t>curriculum?</a:t>
            </a:r>
            <a:endParaRPr lang="en-US" sz="1600" dirty="0"/>
          </a:p>
        </c:rich>
      </c:tx>
      <c:layout/>
    </c:title>
    <c:plotArea>
      <c:layout/>
      <c:barChart>
        <c:barDir val="col"/>
        <c:grouping val="clustered"/>
        <c:ser>
          <c:idx val="0"/>
          <c:order val="0"/>
          <c:dPt>
            <c:idx val="0"/>
            <c:spPr>
              <a:gradFill rotWithShape="1">
                <a:gsLst>
                  <a:gs pos="0">
                    <a:schemeClr val="accent6">
                      <a:tint val="100000"/>
                      <a:shade val="100000"/>
                      <a:satMod val="130000"/>
                    </a:schemeClr>
                  </a:gs>
                  <a:gs pos="100000">
                    <a:schemeClr val="accent6">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tint val="100000"/>
                      <a:shade val="100000"/>
                      <a:satMod val="130000"/>
                    </a:schemeClr>
                  </a:gs>
                  <a:gs pos="100000">
                    <a:schemeClr val="accent2">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tint val="100000"/>
                      <a:shade val="100000"/>
                      <a:satMod val="130000"/>
                    </a:schemeClr>
                  </a:gs>
                  <a:gs pos="100000">
                    <a:schemeClr val="accent3">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tint val="100000"/>
                      <a:shade val="100000"/>
                      <a:satMod val="130000"/>
                    </a:schemeClr>
                  </a:gs>
                  <a:gs pos="100000">
                    <a:schemeClr val="accent4">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txPr>
              <a:bodyPr/>
              <a:lstStyle/>
              <a:p>
                <a:pPr>
                  <a:defRPr b="1"/>
                </a:pPr>
                <a:endParaRPr lang="en-US"/>
              </a:p>
            </c:txPr>
            <c:showVal val="1"/>
          </c:dLbls>
          <c:cat>
            <c:strRef>
              <c:f>Sheet1!$C$115:$C$118</c:f>
              <c:strCache>
                <c:ptCount val="4"/>
                <c:pt idx="0">
                  <c:v>Disagree</c:v>
                </c:pt>
                <c:pt idx="1">
                  <c:v>Neutral</c:v>
                </c:pt>
                <c:pt idx="2">
                  <c:v>Agree</c:v>
                </c:pt>
                <c:pt idx="3">
                  <c:v>Strongly Agree</c:v>
                </c:pt>
              </c:strCache>
            </c:strRef>
          </c:cat>
          <c:val>
            <c:numRef>
              <c:f>Sheet1!$E$115:$E$118</c:f>
              <c:numCache>
                <c:formatCode>General</c:formatCode>
                <c:ptCount val="4"/>
                <c:pt idx="0">
                  <c:v>2</c:v>
                </c:pt>
                <c:pt idx="1">
                  <c:v>20</c:v>
                </c:pt>
                <c:pt idx="2">
                  <c:v>47.3</c:v>
                </c:pt>
                <c:pt idx="3">
                  <c:v>30.7</c:v>
                </c:pt>
              </c:numCache>
            </c:numRef>
          </c:val>
        </c:ser>
        <c:dLbls>
          <c:showVal val="1"/>
        </c:dLbls>
        <c:overlap val="-25"/>
        <c:axId val="57652736"/>
        <c:axId val="57654272"/>
      </c:barChart>
      <c:catAx>
        <c:axId val="57652736"/>
        <c:scaling>
          <c:orientation val="minMax"/>
        </c:scaling>
        <c:axPos val="b"/>
        <c:majorTickMark val="none"/>
        <c:tickLblPos val="nextTo"/>
        <c:txPr>
          <a:bodyPr/>
          <a:lstStyle/>
          <a:p>
            <a:pPr>
              <a:defRPr b="1"/>
            </a:pPr>
            <a:endParaRPr lang="en-US"/>
          </a:p>
        </c:txPr>
        <c:crossAx val="57654272"/>
        <c:crosses val="autoZero"/>
        <c:auto val="1"/>
        <c:lblAlgn val="ctr"/>
        <c:lblOffset val="100"/>
      </c:catAx>
      <c:valAx>
        <c:axId val="57654272"/>
        <c:scaling>
          <c:orientation val="minMax"/>
        </c:scaling>
        <c:delete val="1"/>
        <c:axPos val="l"/>
        <c:numFmt formatCode="General" sourceLinked="1"/>
        <c:tickLblPos val="none"/>
        <c:crossAx val="57652736"/>
        <c:crosses val="autoZero"/>
        <c:crossBetween val="between"/>
      </c:valAx>
    </c:plotArea>
    <c:plotVisOnly val="1"/>
    <c:dispBlanksAs val="gap"/>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96A637-FA72-4D76-AB5F-DF57916433FE}" type="doc">
      <dgm:prSet loTypeId="urn:microsoft.com/office/officeart/2005/8/layout/process2" loCatId="process" qsTypeId="urn:microsoft.com/office/officeart/2005/8/quickstyle/simple1" qsCatId="simple" csTypeId="urn:microsoft.com/office/officeart/2005/8/colors/accent1_2" csCatId="accent1" phldr="1"/>
      <dgm:spPr/>
    </dgm:pt>
    <dgm:pt modelId="{11191ACE-219B-4B9F-95EA-D268758A7E03}">
      <dgm:prSet phldrT="[Text]" custT="1">
        <dgm:style>
          <a:lnRef idx="0">
            <a:schemeClr val="accent4"/>
          </a:lnRef>
          <a:fillRef idx="3">
            <a:schemeClr val="accent4"/>
          </a:fillRef>
          <a:effectRef idx="3">
            <a:schemeClr val="accent4"/>
          </a:effectRef>
          <a:fontRef idx="minor">
            <a:schemeClr val="lt1"/>
          </a:fontRef>
        </dgm:style>
      </dgm:prSet>
      <dgm:spPr>
        <a:ln/>
      </dgm:spPr>
      <dgm:t>
        <a:bodyPr/>
        <a:lstStyle/>
        <a:p>
          <a:r>
            <a:rPr lang="en-US" sz="2800" b="1" u="sng" dirty="0" smtClean="0">
              <a:latin typeface="Times New Roman" pitchFamily="18" charset="0"/>
              <a:cs typeface="Times New Roman" pitchFamily="18" charset="0"/>
            </a:rPr>
            <a:t>QUANTITATIVE APPROACH</a:t>
          </a:r>
          <a:endParaRPr lang="en-US" sz="2800" b="1" u="sng" dirty="0"/>
        </a:p>
      </dgm:t>
    </dgm:pt>
    <dgm:pt modelId="{A4FA2045-65CC-43DB-ACE5-8F508952E482}" type="parTrans" cxnId="{6E1AB314-8E2A-4936-A98C-5594FE82BA69}">
      <dgm:prSet/>
      <dgm:spPr/>
      <dgm:t>
        <a:bodyPr/>
        <a:lstStyle/>
        <a:p>
          <a:endParaRPr lang="en-US"/>
        </a:p>
      </dgm:t>
    </dgm:pt>
    <dgm:pt modelId="{E5D462A6-D311-4D2A-B6BD-778D207E95B0}" type="sibTrans" cxnId="{6E1AB314-8E2A-4936-A98C-5594FE82BA69}">
      <dgm:prSet/>
      <dgm:spPr>
        <a:solidFill>
          <a:schemeClr val="tx1"/>
        </a:solidFill>
        <a:ln w="28575">
          <a:solidFill>
            <a:srgbClr val="00B0F0"/>
          </a:solidFill>
        </a:ln>
      </dgm:spPr>
      <dgm:t>
        <a:bodyPr/>
        <a:lstStyle/>
        <a:p>
          <a:endParaRPr lang="en-US"/>
        </a:p>
      </dgm:t>
    </dgm:pt>
    <dgm:pt modelId="{05E0E9F6-B455-4CB1-AFF3-F8CE380AEB2D}">
      <dgm:prSet phldrT="[Text]" custT="1">
        <dgm:style>
          <a:lnRef idx="0">
            <a:schemeClr val="accent2"/>
          </a:lnRef>
          <a:fillRef idx="3">
            <a:schemeClr val="accent2"/>
          </a:fillRef>
          <a:effectRef idx="3">
            <a:schemeClr val="accent2"/>
          </a:effectRef>
          <a:fontRef idx="minor">
            <a:schemeClr val="lt1"/>
          </a:fontRef>
        </dgm:style>
      </dgm:prSet>
      <dgm:spPr>
        <a:ln/>
      </dgm:spPr>
      <dgm:t>
        <a:bodyPr/>
        <a:lstStyle/>
        <a:p>
          <a:r>
            <a:rPr lang="en-US" sz="2400" b="1" u="sng" dirty="0" smtClean="0">
              <a:latin typeface="Times New Roman" pitchFamily="18" charset="0"/>
              <a:cs typeface="Times New Roman" pitchFamily="18" charset="0"/>
            </a:rPr>
            <a:t>RESULTS INTERPRETED</a:t>
          </a:r>
          <a:endParaRPr lang="en-US" sz="2400" b="1" u="sng" dirty="0">
            <a:latin typeface="Times New Roman" pitchFamily="18" charset="0"/>
            <a:cs typeface="Times New Roman" pitchFamily="18" charset="0"/>
          </a:endParaRPr>
        </a:p>
      </dgm:t>
    </dgm:pt>
    <dgm:pt modelId="{BD287554-8D1F-4690-A0A1-E4C1CA90429B}" type="parTrans" cxnId="{6C320CE5-C77A-4B66-ADD1-89A09C7CF64E}">
      <dgm:prSet/>
      <dgm:spPr/>
      <dgm:t>
        <a:bodyPr/>
        <a:lstStyle/>
        <a:p>
          <a:endParaRPr lang="en-US"/>
        </a:p>
      </dgm:t>
    </dgm:pt>
    <dgm:pt modelId="{63B31F80-CDC5-4791-8B4E-3726C72ED31D}" type="sibTrans" cxnId="{6C320CE5-C77A-4B66-ADD1-89A09C7CF64E}">
      <dgm:prSet/>
      <dgm:spPr/>
      <dgm:t>
        <a:bodyPr/>
        <a:lstStyle/>
        <a:p>
          <a:endParaRPr lang="en-US"/>
        </a:p>
      </dgm:t>
    </dgm:pt>
    <dgm:pt modelId="{962438D7-88CE-47FC-AF17-5EA02585590F}" type="pres">
      <dgm:prSet presAssocID="{5696A637-FA72-4D76-AB5F-DF57916433FE}" presName="linearFlow" presStyleCnt="0">
        <dgm:presLayoutVars>
          <dgm:resizeHandles val="exact"/>
        </dgm:presLayoutVars>
      </dgm:prSet>
      <dgm:spPr/>
    </dgm:pt>
    <dgm:pt modelId="{62943D83-F4F7-4B63-A63E-14A07C450778}" type="pres">
      <dgm:prSet presAssocID="{11191ACE-219B-4B9F-95EA-D268758A7E03}" presName="node" presStyleLbl="node1" presStyleIdx="0" presStyleCnt="2" custScaleX="165505" custScaleY="11114" custLinFactNeighborX="-38654" custLinFactNeighborY="-37568">
        <dgm:presLayoutVars>
          <dgm:bulletEnabled val="1"/>
        </dgm:presLayoutVars>
      </dgm:prSet>
      <dgm:spPr/>
      <dgm:t>
        <a:bodyPr/>
        <a:lstStyle/>
        <a:p>
          <a:endParaRPr lang="en-US"/>
        </a:p>
      </dgm:t>
    </dgm:pt>
    <dgm:pt modelId="{A5B794CB-984D-4496-95CA-7A0D8E30E707}" type="pres">
      <dgm:prSet presAssocID="{E5D462A6-D311-4D2A-B6BD-778D207E95B0}" presName="sibTrans" presStyleLbl="sibTrans2D1" presStyleIdx="0" presStyleCnt="1" custFlipVert="0" custScaleX="121384" custScaleY="11322"/>
      <dgm:spPr/>
      <dgm:t>
        <a:bodyPr/>
        <a:lstStyle/>
        <a:p>
          <a:endParaRPr lang="en-US"/>
        </a:p>
      </dgm:t>
    </dgm:pt>
    <dgm:pt modelId="{F6D9F89E-43DD-48AC-BE70-C7F8A02DDBB7}" type="pres">
      <dgm:prSet presAssocID="{E5D462A6-D311-4D2A-B6BD-778D207E95B0}" presName="connectorText" presStyleLbl="sibTrans2D1" presStyleIdx="0" presStyleCnt="1"/>
      <dgm:spPr/>
      <dgm:t>
        <a:bodyPr/>
        <a:lstStyle/>
        <a:p>
          <a:endParaRPr lang="en-US"/>
        </a:p>
      </dgm:t>
    </dgm:pt>
    <dgm:pt modelId="{D985EC8C-7964-4735-94B0-E6A2B41C4111}" type="pres">
      <dgm:prSet presAssocID="{05E0E9F6-B455-4CB1-AFF3-F8CE380AEB2D}" presName="node" presStyleLbl="node1" presStyleIdx="1" presStyleCnt="2" custScaleX="165505" custScaleY="14096" custLinFactNeighborY="983">
        <dgm:presLayoutVars>
          <dgm:bulletEnabled val="1"/>
        </dgm:presLayoutVars>
      </dgm:prSet>
      <dgm:spPr/>
      <dgm:t>
        <a:bodyPr/>
        <a:lstStyle/>
        <a:p>
          <a:endParaRPr lang="en-US"/>
        </a:p>
      </dgm:t>
    </dgm:pt>
  </dgm:ptLst>
  <dgm:cxnLst>
    <dgm:cxn modelId="{CA7994C5-1E5C-40F2-8C41-CC66F910534A}" type="presOf" srcId="{E5D462A6-D311-4D2A-B6BD-778D207E95B0}" destId="{A5B794CB-984D-4496-95CA-7A0D8E30E707}" srcOrd="0" destOrd="0" presId="urn:microsoft.com/office/officeart/2005/8/layout/process2"/>
    <dgm:cxn modelId="{4CBD67CA-9407-4CEB-8BDD-AC1A086E13CB}" type="presOf" srcId="{5696A637-FA72-4D76-AB5F-DF57916433FE}" destId="{962438D7-88CE-47FC-AF17-5EA02585590F}" srcOrd="0" destOrd="0" presId="urn:microsoft.com/office/officeart/2005/8/layout/process2"/>
    <dgm:cxn modelId="{908B4ECB-2142-48E8-AE69-16A2AF003610}" type="presOf" srcId="{E5D462A6-D311-4D2A-B6BD-778D207E95B0}" destId="{F6D9F89E-43DD-48AC-BE70-C7F8A02DDBB7}" srcOrd="1" destOrd="0" presId="urn:microsoft.com/office/officeart/2005/8/layout/process2"/>
    <dgm:cxn modelId="{6E1AB314-8E2A-4936-A98C-5594FE82BA69}" srcId="{5696A637-FA72-4D76-AB5F-DF57916433FE}" destId="{11191ACE-219B-4B9F-95EA-D268758A7E03}" srcOrd="0" destOrd="0" parTransId="{A4FA2045-65CC-43DB-ACE5-8F508952E482}" sibTransId="{E5D462A6-D311-4D2A-B6BD-778D207E95B0}"/>
    <dgm:cxn modelId="{24DEFB9D-C641-484D-BF5A-DD38929F2B82}" type="presOf" srcId="{05E0E9F6-B455-4CB1-AFF3-F8CE380AEB2D}" destId="{D985EC8C-7964-4735-94B0-E6A2B41C4111}" srcOrd="0" destOrd="0" presId="urn:microsoft.com/office/officeart/2005/8/layout/process2"/>
    <dgm:cxn modelId="{9E2DE17B-D749-4F00-B993-49ED79965593}" type="presOf" srcId="{11191ACE-219B-4B9F-95EA-D268758A7E03}" destId="{62943D83-F4F7-4B63-A63E-14A07C450778}" srcOrd="0" destOrd="0" presId="urn:microsoft.com/office/officeart/2005/8/layout/process2"/>
    <dgm:cxn modelId="{6C320CE5-C77A-4B66-ADD1-89A09C7CF64E}" srcId="{5696A637-FA72-4D76-AB5F-DF57916433FE}" destId="{05E0E9F6-B455-4CB1-AFF3-F8CE380AEB2D}" srcOrd="1" destOrd="0" parTransId="{BD287554-8D1F-4690-A0A1-E4C1CA90429B}" sibTransId="{63B31F80-CDC5-4791-8B4E-3726C72ED31D}"/>
    <dgm:cxn modelId="{03B37DB1-7A84-487B-94F9-A7EEED5F6A0E}" type="presParOf" srcId="{962438D7-88CE-47FC-AF17-5EA02585590F}" destId="{62943D83-F4F7-4B63-A63E-14A07C450778}" srcOrd="0" destOrd="0" presId="urn:microsoft.com/office/officeart/2005/8/layout/process2"/>
    <dgm:cxn modelId="{A084C9C9-E55E-48C3-B6C0-C86C16F09232}" type="presParOf" srcId="{962438D7-88CE-47FC-AF17-5EA02585590F}" destId="{A5B794CB-984D-4496-95CA-7A0D8E30E707}" srcOrd="1" destOrd="0" presId="urn:microsoft.com/office/officeart/2005/8/layout/process2"/>
    <dgm:cxn modelId="{3D6F1C2A-63F8-4D4B-93D3-322154010377}" type="presParOf" srcId="{A5B794CB-984D-4496-95CA-7A0D8E30E707}" destId="{F6D9F89E-43DD-48AC-BE70-C7F8A02DDBB7}" srcOrd="0" destOrd="0" presId="urn:microsoft.com/office/officeart/2005/8/layout/process2"/>
    <dgm:cxn modelId="{3C6E4D97-A715-4C0C-A78F-0612CAEE435C}" type="presParOf" srcId="{962438D7-88CE-47FC-AF17-5EA02585590F}" destId="{D985EC8C-7964-4735-94B0-E6A2B41C4111}" srcOrd="2"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2943D83-F4F7-4B63-A63E-14A07C450778}">
      <dsp:nvSpPr>
        <dsp:cNvPr id="0" name=""/>
        <dsp:cNvSpPr/>
      </dsp:nvSpPr>
      <dsp:spPr>
        <a:xfrm>
          <a:off x="0" y="0"/>
          <a:ext cx="8458199" cy="498687"/>
        </a:xfrm>
        <a:prstGeom prst="roundRect">
          <a:avLst>
            <a:gd name="adj" fmla="val 10000"/>
          </a:avLst>
        </a:prstGeom>
        <a:gradFill rotWithShape="1">
          <a:gsLst>
            <a:gs pos="0">
              <a:schemeClr val="accent4">
                <a:tint val="92000"/>
                <a:satMod val="170000"/>
              </a:schemeClr>
            </a:gs>
            <a:gs pos="15000">
              <a:schemeClr val="accent4">
                <a:tint val="92000"/>
                <a:shade val="99000"/>
                <a:satMod val="170000"/>
              </a:schemeClr>
            </a:gs>
            <a:gs pos="62000">
              <a:schemeClr val="accent4">
                <a:tint val="96000"/>
                <a:shade val="80000"/>
                <a:satMod val="170000"/>
              </a:schemeClr>
            </a:gs>
            <a:gs pos="97000">
              <a:schemeClr val="accent4">
                <a:tint val="98000"/>
                <a:shade val="63000"/>
                <a:satMod val="170000"/>
              </a:schemeClr>
            </a:gs>
            <a:gs pos="100000">
              <a:schemeClr val="accent4">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accent4"/>
          </a:contourClr>
        </a:sp3d>
      </dsp:spPr>
      <dsp:style>
        <a:lnRef idx="0">
          <a:schemeClr val="accent4"/>
        </a:lnRef>
        <a:fillRef idx="3">
          <a:schemeClr val="accent4"/>
        </a:fillRef>
        <a:effectRef idx="3">
          <a:schemeClr val="accent4"/>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u="sng" kern="1200" dirty="0" smtClean="0">
              <a:latin typeface="Times New Roman" pitchFamily="18" charset="0"/>
              <a:cs typeface="Times New Roman" pitchFamily="18" charset="0"/>
            </a:rPr>
            <a:t>QUANTITATIVE APPROACH</a:t>
          </a:r>
          <a:endParaRPr lang="en-US" sz="2800" b="1" u="sng" kern="1200" dirty="0"/>
        </a:p>
      </dsp:txBody>
      <dsp:txXfrm>
        <a:off x="0" y="0"/>
        <a:ext cx="8458199" cy="498687"/>
      </dsp:txXfrm>
    </dsp:sp>
    <dsp:sp modelId="{A5B794CB-984D-4496-95CA-7A0D8E30E707}">
      <dsp:nvSpPr>
        <dsp:cNvPr id="0" name=""/>
        <dsp:cNvSpPr/>
      </dsp:nvSpPr>
      <dsp:spPr>
        <a:xfrm rot="5400000">
          <a:off x="2864052" y="1883809"/>
          <a:ext cx="2730095" cy="228609"/>
        </a:xfrm>
        <a:prstGeom prst="rightArrow">
          <a:avLst>
            <a:gd name="adj1" fmla="val 60000"/>
            <a:gd name="adj2" fmla="val 50000"/>
          </a:avLst>
        </a:prstGeom>
        <a:solidFill>
          <a:schemeClr val="tx1"/>
        </a:solidFill>
        <a:ln w="28575">
          <a:solidFill>
            <a:srgbClr val="00B0F0"/>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444750">
            <a:lnSpc>
              <a:spcPct val="90000"/>
            </a:lnSpc>
            <a:spcBef>
              <a:spcPct val="0"/>
            </a:spcBef>
            <a:spcAft>
              <a:spcPct val="35000"/>
            </a:spcAft>
          </a:pPr>
          <a:endParaRPr lang="en-US" sz="5500" kern="1200"/>
        </a:p>
      </dsp:txBody>
      <dsp:txXfrm rot="5400000">
        <a:off x="2864052" y="1883809"/>
        <a:ext cx="2730095" cy="228609"/>
      </dsp:txXfrm>
    </dsp:sp>
    <dsp:sp modelId="{D985EC8C-7964-4735-94B0-E6A2B41C4111}">
      <dsp:nvSpPr>
        <dsp:cNvPr id="0" name=""/>
        <dsp:cNvSpPr/>
      </dsp:nvSpPr>
      <dsp:spPr>
        <a:xfrm>
          <a:off x="0" y="3497540"/>
          <a:ext cx="8458199" cy="632490"/>
        </a:xfrm>
        <a:prstGeom prst="roundRect">
          <a:avLst>
            <a:gd name="adj" fmla="val 10000"/>
          </a:avLst>
        </a:prstGeom>
        <a:gradFill rotWithShape="1">
          <a:gsLst>
            <a:gs pos="0">
              <a:schemeClr val="accent2">
                <a:tint val="92000"/>
                <a:satMod val="170000"/>
              </a:schemeClr>
            </a:gs>
            <a:gs pos="15000">
              <a:schemeClr val="accent2">
                <a:tint val="92000"/>
                <a:shade val="99000"/>
                <a:satMod val="170000"/>
              </a:schemeClr>
            </a:gs>
            <a:gs pos="62000">
              <a:schemeClr val="accent2">
                <a:tint val="96000"/>
                <a:shade val="80000"/>
                <a:satMod val="170000"/>
              </a:schemeClr>
            </a:gs>
            <a:gs pos="97000">
              <a:schemeClr val="accent2">
                <a:tint val="98000"/>
                <a:shade val="63000"/>
                <a:satMod val="170000"/>
              </a:schemeClr>
            </a:gs>
            <a:gs pos="100000">
              <a:schemeClr val="accent2">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accent2"/>
          </a:contourClr>
        </a:sp3d>
      </dsp:spPr>
      <dsp:style>
        <a:lnRef idx="0">
          <a:schemeClr val="accent2"/>
        </a:lnRef>
        <a:fillRef idx="3">
          <a:schemeClr val="accent2"/>
        </a:fillRef>
        <a:effectRef idx="3">
          <a:schemeClr val="accent2"/>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u="sng" kern="1200" dirty="0" smtClean="0">
              <a:latin typeface="Times New Roman" pitchFamily="18" charset="0"/>
              <a:cs typeface="Times New Roman" pitchFamily="18" charset="0"/>
            </a:rPr>
            <a:t>RESULTS INTERPRETED</a:t>
          </a:r>
          <a:endParaRPr lang="en-US" sz="2400" b="1" u="sng" kern="1200" dirty="0">
            <a:latin typeface="Times New Roman" pitchFamily="18" charset="0"/>
            <a:cs typeface="Times New Roman" pitchFamily="18" charset="0"/>
          </a:endParaRPr>
        </a:p>
      </dsp:txBody>
      <dsp:txXfrm>
        <a:off x="0" y="3497540"/>
        <a:ext cx="8458199" cy="632490"/>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0.47368</cdr:x>
      <cdr:y>0.03922</cdr:y>
    </cdr:from>
    <cdr:to>
      <cdr:x>0.81579</cdr:x>
      <cdr:y>0.08497</cdr:y>
    </cdr:to>
    <cdr:cxnSp macro="">
      <cdr:nvCxnSpPr>
        <cdr:cNvPr id="3" name="Straight Connector 2"/>
        <cdr:cNvCxnSpPr/>
      </cdr:nvCxnSpPr>
      <cdr:spPr>
        <a:xfrm xmlns:a="http://schemas.openxmlformats.org/drawingml/2006/main">
          <a:off x="2057400" y="97971"/>
          <a:ext cx="1485900" cy="114300"/>
        </a:xfrm>
        <a:prstGeom xmlns:a="http://schemas.openxmlformats.org/drawingml/2006/main" prst="line">
          <a:avLst/>
        </a:prstGeom>
        <a:ln xmlns:a="http://schemas.openxmlformats.org/drawingml/2006/main" w="3175" cmpd="sng">
          <a:solidFill>
            <a:schemeClr val="tx1"/>
          </a:solidFill>
        </a:l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243300-7DDF-40D5-8DA0-F3C07F1030AC}" type="datetimeFigureOut">
              <a:rPr lang="en-US" smtClean="0"/>
              <a:pPr/>
              <a:t>5/2/2012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67BFA4-0426-4A4F-883D-9A3E61A1599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67BFA4-0426-4A4F-883D-9A3E61A15991}"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EE847126-60CF-4927-B280-825917478AB8}" type="datetimeFigureOut">
              <a:rPr lang="en-US" smtClean="0"/>
              <a:pPr/>
              <a:t>5/2/2012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401C0E29-973B-4864-BF9B-2A673B860A5F}"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847126-60CF-4927-B280-825917478AB8}" type="datetimeFigureOut">
              <a:rPr lang="en-US" smtClean="0"/>
              <a:pPr/>
              <a:t>5/2/2012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1C0E29-973B-4864-BF9B-2A673B860A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847126-60CF-4927-B280-825917478AB8}" type="datetimeFigureOut">
              <a:rPr lang="en-US" smtClean="0"/>
              <a:pPr/>
              <a:t>5/2/2012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1C0E29-973B-4864-BF9B-2A673B860A5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847126-60CF-4927-B280-825917478AB8}" type="datetimeFigureOut">
              <a:rPr lang="en-US" smtClean="0"/>
              <a:pPr/>
              <a:t>5/2/2012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1C0E29-973B-4864-BF9B-2A673B860A5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E847126-60CF-4927-B280-825917478AB8}" type="datetimeFigureOut">
              <a:rPr lang="en-US" smtClean="0"/>
              <a:pPr/>
              <a:t>5/2/2012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1C0E29-973B-4864-BF9B-2A673B860A5F}"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E847126-60CF-4927-B280-825917478AB8}" type="datetimeFigureOut">
              <a:rPr lang="en-US" smtClean="0"/>
              <a:pPr/>
              <a:t>5/2/2012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01C0E29-973B-4864-BF9B-2A673B860A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E847126-60CF-4927-B280-825917478AB8}" type="datetimeFigureOut">
              <a:rPr lang="en-US" smtClean="0"/>
              <a:pPr/>
              <a:t>5/2/2012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01C0E29-973B-4864-BF9B-2A673B860A5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E847126-60CF-4927-B280-825917478AB8}" type="datetimeFigureOut">
              <a:rPr lang="en-US" smtClean="0"/>
              <a:pPr/>
              <a:t>5/2/2012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01C0E29-973B-4864-BF9B-2A673B860A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E847126-60CF-4927-B280-825917478AB8}" type="datetimeFigureOut">
              <a:rPr lang="en-US" smtClean="0"/>
              <a:pPr/>
              <a:t>5/2/2012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01C0E29-973B-4864-BF9B-2A673B860A5F}"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E847126-60CF-4927-B280-825917478AB8}" type="datetimeFigureOut">
              <a:rPr lang="en-US" smtClean="0"/>
              <a:pPr/>
              <a:t>5/2/2012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01C0E29-973B-4864-BF9B-2A673B860A5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EE847126-60CF-4927-B280-825917478AB8}" type="datetimeFigureOut">
              <a:rPr lang="en-US" smtClean="0"/>
              <a:pPr/>
              <a:t>5/2/2012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01C0E29-973B-4864-BF9B-2A673B860A5F}"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E847126-60CF-4927-B280-825917478AB8}" type="datetimeFigureOut">
              <a:rPr lang="en-US" smtClean="0"/>
              <a:pPr/>
              <a:t>5/2/2012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01C0E29-973B-4864-BF9B-2A673B860A5F}"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609600" y="663575"/>
            <a:ext cx="7772400" cy="2841625"/>
          </a:xfrm>
        </p:spPr>
        <p:txBody>
          <a:bodyPr>
            <a:noAutofit/>
          </a:bodyPr>
          <a:lstStyle/>
          <a:p>
            <a:pPr algn="ctr"/>
            <a:r>
              <a:rPr lang="en-US" sz="3600" dirty="0" smtClean="0"/>
              <a:t>To Study the Basic Computer Awareness, Knowledge, Behavior, Attitude, towards Electronic Dental Records and current practices followed amongst Dentists</a:t>
            </a:r>
            <a:endParaRPr lang="en-US" sz="3600" b="1" u="sng" dirty="0">
              <a:solidFill>
                <a:schemeClr val="accent1">
                  <a:lumMod val="60000"/>
                  <a:lumOff val="40000"/>
                </a:schemeClr>
              </a:solidFill>
              <a:latin typeface="Baskerville Old Face" pitchFamily="18" charset="0"/>
            </a:endParaRPr>
          </a:p>
        </p:txBody>
      </p:sp>
      <p:sp>
        <p:nvSpPr>
          <p:cNvPr id="6" name="TextBox 5"/>
          <p:cNvSpPr txBox="1"/>
          <p:nvPr/>
        </p:nvSpPr>
        <p:spPr>
          <a:xfrm>
            <a:off x="5334001" y="4572000"/>
            <a:ext cx="3061496" cy="1938992"/>
          </a:xfrm>
          <a:prstGeom prst="rect">
            <a:avLst/>
          </a:prstGeom>
          <a:noFill/>
        </p:spPr>
        <p:txBody>
          <a:bodyPr wrap="square" rtlCol="0">
            <a:spAutoFit/>
          </a:bodyPr>
          <a:lstStyle/>
          <a:p>
            <a:pPr algn="ctr"/>
            <a:r>
              <a:rPr lang="en-US" sz="2400" dirty="0" smtClean="0"/>
              <a:t>SUBMITTED BY:- </a:t>
            </a:r>
          </a:p>
          <a:p>
            <a:pPr algn="ctr"/>
            <a:endParaRPr lang="en-US" sz="2400" dirty="0" smtClean="0"/>
          </a:p>
          <a:p>
            <a:pPr algn="ctr"/>
            <a:r>
              <a:rPr lang="en-US" sz="2400" dirty="0" smtClean="0">
                <a:solidFill>
                  <a:schemeClr val="tx2">
                    <a:lumMod val="10000"/>
                  </a:schemeClr>
                </a:solidFill>
              </a:rPr>
              <a:t>Dr. SHIRIN SAINI</a:t>
            </a:r>
          </a:p>
          <a:p>
            <a:pPr algn="ctr"/>
            <a:r>
              <a:rPr lang="en-US" sz="2400" dirty="0" smtClean="0">
                <a:solidFill>
                  <a:schemeClr val="tx2">
                    <a:lumMod val="10000"/>
                  </a:schemeClr>
                </a:solidFill>
              </a:rPr>
              <a:t>(2010-12) BATCH</a:t>
            </a:r>
          </a:p>
          <a:p>
            <a:pPr algn="ctr"/>
            <a:r>
              <a:rPr lang="en-US" sz="2400" dirty="0" smtClean="0">
                <a:solidFill>
                  <a:schemeClr val="tx2">
                    <a:lumMod val="10000"/>
                  </a:schemeClr>
                </a:solidFill>
              </a:rPr>
              <a:t>PG/10/042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05000"/>
            <a:ext cx="8153400" cy="4800600"/>
          </a:xfrm>
        </p:spPr>
        <p:txBody>
          <a:bodyPr>
            <a:normAutofit/>
          </a:bodyPr>
          <a:lstStyle/>
          <a:p>
            <a:pPr algn="just"/>
            <a:r>
              <a:rPr lang="en-US" sz="2000" dirty="0" smtClean="0">
                <a:latin typeface="Times New Roman" pitchFamily="18" charset="0"/>
                <a:cs typeface="Times New Roman" pitchFamily="18" charset="0"/>
              </a:rPr>
              <a:t>Professional, ethical and legal responsibilities dictate that a complete chart and record documenting all aspects of each patient’s dental care must be maintained.</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Dentistry lags behind medicine in terms of the quality of record keeping.</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Several researches have explored the use of computers and information technology by physicians &amp; dentists, few of such studies are currently available in India. </a:t>
            </a:r>
          </a:p>
          <a:p>
            <a:pPr algn="just">
              <a:buNone/>
            </a:pP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The study was aimed towards analyzing the knowledge, attitude and behavior of the dentists towards use of electronic records in dentistry.</a:t>
            </a:r>
            <a:endParaRPr lang="en-US" sz="2000" dirty="0">
              <a:latin typeface="Times New Roman" pitchFamily="18" charset="0"/>
              <a:cs typeface="Times New Roman" pitchFamily="18" charset="0"/>
            </a:endParaRPr>
          </a:p>
        </p:txBody>
      </p:sp>
      <p:sp>
        <p:nvSpPr>
          <p:cNvPr id="4" name="Title 1"/>
          <p:cNvSpPr>
            <a:spLocks noGrp="1"/>
          </p:cNvSpPr>
          <p:nvPr>
            <p:ph type="title"/>
          </p:nvPr>
        </p:nvSpPr>
        <p:spPr>
          <a:xfrm>
            <a:off x="457200" y="152400"/>
            <a:ext cx="8229600" cy="1371600"/>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en-US" b="1" u="sng" dirty="0" smtClean="0">
                <a:effectLst/>
                <a:latin typeface="Cambria Math" pitchFamily="18" charset="0"/>
                <a:ea typeface="Cambria Math" pitchFamily="18" charset="0"/>
              </a:rPr>
              <a:t>RATIONALE OF THE STUDY</a:t>
            </a:r>
            <a:endParaRPr lang="en-US" b="1" u="sng" dirty="0">
              <a:effectLst/>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5320" y="2362200"/>
            <a:ext cx="8107680" cy="2667000"/>
          </a:xfrm>
        </p:spPr>
        <p:txBody>
          <a:bodyPr>
            <a:normAutofit/>
          </a:bodyPr>
          <a:lstStyle/>
          <a:p>
            <a:pPr lvl="0" algn="just"/>
            <a:r>
              <a:rPr lang="en-US" sz="2000" dirty="0" smtClean="0">
                <a:latin typeface="Times New Roman" pitchFamily="18" charset="0"/>
                <a:cs typeface="Times New Roman" pitchFamily="18" charset="0"/>
              </a:rPr>
              <a:t>To Study the Basic Computer Awareness amongst Practicing Dentists.</a:t>
            </a:r>
          </a:p>
          <a:p>
            <a:pPr lvl="0" algn="just"/>
            <a:endParaRPr lang="en-US" sz="2000" dirty="0" smtClean="0">
              <a:latin typeface="Times New Roman" pitchFamily="18" charset="0"/>
              <a:cs typeface="Times New Roman" pitchFamily="18" charset="0"/>
            </a:endParaRPr>
          </a:p>
          <a:p>
            <a:pPr lvl="0" algn="just"/>
            <a:r>
              <a:rPr lang="en-US" sz="2000" dirty="0" smtClean="0">
                <a:latin typeface="Times New Roman" pitchFamily="18" charset="0"/>
                <a:cs typeface="Times New Roman" pitchFamily="18" charset="0"/>
              </a:rPr>
              <a:t>To study the current practices followed amongst Practicing Dentists.</a:t>
            </a:r>
          </a:p>
          <a:p>
            <a:pPr lvl="0" algn="just"/>
            <a:endParaRPr lang="en-US" sz="2000" dirty="0" smtClean="0">
              <a:latin typeface="Times New Roman" pitchFamily="18" charset="0"/>
              <a:cs typeface="Times New Roman" pitchFamily="18" charset="0"/>
            </a:endParaRPr>
          </a:p>
          <a:p>
            <a:pPr lvl="0" algn="just"/>
            <a:r>
              <a:rPr lang="en-US" sz="2000" dirty="0" smtClean="0">
                <a:latin typeface="Times New Roman" pitchFamily="18" charset="0"/>
                <a:cs typeface="Times New Roman" pitchFamily="18" charset="0"/>
              </a:rPr>
              <a:t>To study the Knowledge, Behavior &amp; Attitude towards EDR amongst Practicing Dentists.</a:t>
            </a:r>
          </a:p>
          <a:p>
            <a:pPr algn="just"/>
            <a:endParaRPr lang="en-US" sz="2000" dirty="0">
              <a:latin typeface="Times New Roman" pitchFamily="18" charset="0"/>
              <a:cs typeface="Times New Roman" pitchFamily="18" charset="0"/>
            </a:endParaRPr>
          </a:p>
        </p:txBody>
      </p:sp>
      <p:sp>
        <p:nvSpPr>
          <p:cNvPr id="4" name="Title 1"/>
          <p:cNvSpPr>
            <a:spLocks noGrp="1"/>
          </p:cNvSpPr>
          <p:nvPr>
            <p:ph type="title"/>
          </p:nvPr>
        </p:nvSpPr>
        <p:spPr>
          <a:xfrm>
            <a:off x="457200" y="152400"/>
            <a:ext cx="8229600" cy="1371600"/>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en-US" b="1" u="sng" dirty="0" smtClean="0">
                <a:effectLst/>
                <a:latin typeface="Cambria Math" pitchFamily="18" charset="0"/>
                <a:ea typeface="Cambria Math" pitchFamily="18" charset="0"/>
              </a:rPr>
              <a:t>OBJECTIVES OF THE STUDY</a:t>
            </a:r>
            <a:endParaRPr lang="en-US" b="1" u="sng" dirty="0">
              <a:effectLst/>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8077200" cy="3505200"/>
          </a:xfrm>
        </p:spPr>
        <p:txBody>
          <a:bodyPr>
            <a:noAutofit/>
          </a:bodyPr>
          <a:lstStyle/>
          <a:p>
            <a:pPr lvl="0" algn="just"/>
            <a:r>
              <a:rPr lang="en-US" sz="2000" dirty="0" smtClean="0">
                <a:latin typeface="Times New Roman" pitchFamily="18" charset="0"/>
                <a:cs typeface="Times New Roman" pitchFamily="18" charset="0"/>
              </a:rPr>
              <a:t>Belief among end users that Knowledge of EDR will give competitive edge is co-related with age of end users.</a:t>
            </a:r>
          </a:p>
          <a:p>
            <a:pPr lvl="0" algn="just"/>
            <a:endParaRPr lang="en-US" sz="2000" dirty="0" smtClean="0">
              <a:latin typeface="Times New Roman" pitchFamily="18" charset="0"/>
              <a:cs typeface="Times New Roman" pitchFamily="18" charset="0"/>
            </a:endParaRPr>
          </a:p>
          <a:p>
            <a:pPr lvl="0" algn="just"/>
            <a:r>
              <a:rPr lang="en-US" sz="2000" dirty="0" smtClean="0">
                <a:latin typeface="Times New Roman" pitchFamily="18" charset="0"/>
                <a:cs typeface="Times New Roman" pitchFamily="18" charset="0"/>
              </a:rPr>
              <a:t>Belief among end users that knowledge of EDR will reduce duplication data entry is associated with the clinical experience of the end users.</a:t>
            </a:r>
          </a:p>
          <a:p>
            <a:pPr lvl="0" algn="just"/>
            <a:endParaRPr lang="en-US" sz="2000" dirty="0" smtClean="0">
              <a:latin typeface="Times New Roman" pitchFamily="18" charset="0"/>
              <a:cs typeface="Times New Roman" pitchFamily="18" charset="0"/>
            </a:endParaRPr>
          </a:p>
          <a:p>
            <a:pPr lvl="0" algn="just"/>
            <a:r>
              <a:rPr lang="en-US" sz="2000" dirty="0" smtClean="0">
                <a:latin typeface="Times New Roman" pitchFamily="18" charset="0"/>
                <a:cs typeface="Times New Roman" pitchFamily="18" charset="0"/>
              </a:rPr>
              <a:t>There is relationship between the attitude towards the use of IT application &amp; the clinical experience of the end users.</a:t>
            </a:r>
          </a:p>
          <a:p>
            <a:pPr algn="just"/>
            <a:endParaRPr lang="en-US" sz="2000" dirty="0">
              <a:latin typeface="Times New Roman" pitchFamily="18" charset="0"/>
              <a:cs typeface="Times New Roman" pitchFamily="18" charset="0"/>
            </a:endParaRPr>
          </a:p>
        </p:txBody>
      </p:sp>
      <p:sp>
        <p:nvSpPr>
          <p:cNvPr id="4" name="Title 1"/>
          <p:cNvSpPr>
            <a:spLocks noGrp="1"/>
          </p:cNvSpPr>
          <p:nvPr>
            <p:ph type="title"/>
          </p:nvPr>
        </p:nvSpPr>
        <p:spPr>
          <a:xfrm>
            <a:off x="457200" y="152400"/>
            <a:ext cx="8229600" cy="1371600"/>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en-US" b="1" u="sng" dirty="0" smtClean="0">
                <a:effectLst/>
                <a:latin typeface="Cambria Math" pitchFamily="18" charset="0"/>
                <a:ea typeface="Cambria Math" pitchFamily="18" charset="0"/>
              </a:rPr>
              <a:t>HYPOTHESIS OF THE STUDY</a:t>
            </a:r>
            <a:endParaRPr lang="en-US" b="1" u="sng" dirty="0">
              <a:effectLst/>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1143000"/>
          </a:xfrm>
        </p:spPr>
        <p:style>
          <a:lnRef idx="1">
            <a:schemeClr val="accent2"/>
          </a:lnRef>
          <a:fillRef idx="2">
            <a:schemeClr val="accent2"/>
          </a:fillRef>
          <a:effectRef idx="1">
            <a:schemeClr val="accent2"/>
          </a:effectRef>
          <a:fontRef idx="minor">
            <a:schemeClr val="dk1"/>
          </a:fontRef>
        </p:style>
        <p:txBody>
          <a:bodyPr anchor="ctr">
            <a:noAutofit/>
          </a:bodyPr>
          <a:lstStyle/>
          <a:p>
            <a:pPr algn="ctr"/>
            <a:r>
              <a:rPr lang="en-US" b="1" u="sng" dirty="0" smtClean="0">
                <a:effectLst/>
                <a:latin typeface="Cambria Math" pitchFamily="18" charset="0"/>
                <a:ea typeface="Cambria Math" pitchFamily="18" charset="0"/>
              </a:rPr>
              <a:t>METHODOLOGY</a:t>
            </a:r>
            <a:endParaRPr lang="en-US" b="1" u="sng" dirty="0">
              <a:effectLst/>
              <a:latin typeface="Cambria Math" pitchFamily="18" charset="0"/>
              <a:ea typeface="Cambria Math" pitchFamily="18" charset="0"/>
            </a:endParaRPr>
          </a:p>
        </p:txBody>
      </p:sp>
      <p:graphicFrame>
        <p:nvGraphicFramePr>
          <p:cNvPr id="9" name="Content Placeholder 3"/>
          <p:cNvGraphicFramePr>
            <a:graphicFrameLocks noGrp="1"/>
          </p:cNvGraphicFramePr>
          <p:nvPr>
            <p:ph idx="1"/>
          </p:nvPr>
        </p:nvGraphicFramePr>
        <p:xfrm>
          <a:off x="381000" y="2133600"/>
          <a:ext cx="84582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3228486" y="1519535"/>
            <a:ext cx="2549737" cy="461665"/>
          </a:xfrm>
          <a:prstGeom prst="rect">
            <a:avLst/>
          </a:prstGeom>
        </p:spPr>
        <p:txBody>
          <a:bodyPr wrap="none">
            <a:spAutoFit/>
          </a:bodyPr>
          <a:lstStyle/>
          <a:p>
            <a:pPr algn="just">
              <a:buFont typeface="Arial" pitchFamily="34" charset="0"/>
              <a:buChar char="•"/>
            </a:pPr>
            <a:r>
              <a:rPr lang="en-US" sz="2400" b="1" dirty="0" smtClean="0">
                <a:latin typeface="Times New Roman" pitchFamily="18" charset="0"/>
                <a:cs typeface="Times New Roman" pitchFamily="18" charset="0"/>
              </a:rPr>
              <a:t>Analytical Study</a:t>
            </a:r>
          </a:p>
        </p:txBody>
      </p:sp>
      <p:sp>
        <p:nvSpPr>
          <p:cNvPr id="10" name="Rectangle 9"/>
          <p:cNvSpPr/>
          <p:nvPr/>
        </p:nvSpPr>
        <p:spPr>
          <a:xfrm>
            <a:off x="1143000" y="3581400"/>
            <a:ext cx="3269283" cy="1143000"/>
          </a:xfrm>
          <a:prstGeom prst="rect">
            <a:avLst/>
          </a:prstGeom>
        </p:spPr>
        <p:style>
          <a:lnRef idx="2">
            <a:schemeClr val="dk1"/>
          </a:lnRef>
          <a:fillRef idx="1">
            <a:schemeClr val="lt1"/>
          </a:fillRef>
          <a:effectRef idx="0">
            <a:schemeClr val="dk1"/>
          </a:effectRef>
          <a:fontRef idx="minor">
            <a:schemeClr val="dk1"/>
          </a:fontRef>
        </p:style>
        <p:txBody>
          <a:bodyPr spcFirstLastPara="0" vert="horz" wrap="square" lIns="191289" tIns="0" rIns="0" bIns="0" numCol="1" spcCol="1270" anchor="t" anchorCtr="0">
            <a:noAutofit/>
          </a:bodyPr>
          <a:lstStyle/>
          <a:p>
            <a:pPr lvl="0" algn="ctr" defTabSz="977900">
              <a:lnSpc>
                <a:spcPct val="90000"/>
              </a:lnSpc>
              <a:spcBef>
                <a:spcPct val="0"/>
              </a:spcBef>
              <a:spcAft>
                <a:spcPct val="35000"/>
              </a:spcAft>
            </a:pPr>
            <a:r>
              <a:rPr lang="en-US" sz="2200" kern="1200" dirty="0" smtClean="0">
                <a:latin typeface="Times New Roman" pitchFamily="18" charset="0"/>
                <a:cs typeface="Times New Roman" pitchFamily="18" charset="0"/>
              </a:rPr>
              <a:t>DATA COLLECTION </a:t>
            </a:r>
          </a:p>
          <a:p>
            <a:pPr lvl="0" algn="ctr" defTabSz="977900">
              <a:lnSpc>
                <a:spcPct val="90000"/>
              </a:lnSpc>
              <a:spcBef>
                <a:spcPct val="0"/>
              </a:spcBef>
              <a:spcAft>
                <a:spcPct val="35000"/>
              </a:spcAft>
            </a:pPr>
            <a:r>
              <a:rPr lang="en-US" sz="2200" kern="1200" dirty="0" smtClean="0">
                <a:latin typeface="Times New Roman" pitchFamily="18" charset="0"/>
                <a:cs typeface="Times New Roman" pitchFamily="18" charset="0"/>
              </a:rPr>
              <a:t>&amp; </a:t>
            </a:r>
          </a:p>
          <a:p>
            <a:pPr lvl="0" algn="ctr" defTabSz="977900">
              <a:lnSpc>
                <a:spcPct val="90000"/>
              </a:lnSpc>
              <a:spcBef>
                <a:spcPct val="0"/>
              </a:spcBef>
              <a:spcAft>
                <a:spcPct val="35000"/>
              </a:spcAft>
            </a:pPr>
            <a:r>
              <a:rPr lang="en-US" sz="2200" kern="1200" dirty="0" smtClean="0">
                <a:latin typeface="Times New Roman" pitchFamily="18" charset="0"/>
                <a:cs typeface="Times New Roman" pitchFamily="18" charset="0"/>
              </a:rPr>
              <a:t>DATA ANALYSIS</a:t>
            </a:r>
            <a:endParaRPr lang="en-US" sz="2200" kern="1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85800" y="1752600"/>
            <a:ext cx="8229600" cy="4495800"/>
          </a:xfrm>
        </p:spPr>
        <p:txBody>
          <a:bodyPr>
            <a:normAutofit/>
          </a:bodyPr>
          <a:lstStyle/>
          <a:p>
            <a:r>
              <a:rPr lang="en-US" sz="2000" b="1" u="sng" dirty="0" smtClean="0">
                <a:latin typeface="Times New Roman" pitchFamily="18" charset="0"/>
                <a:cs typeface="Times New Roman" pitchFamily="18" charset="0"/>
              </a:rPr>
              <a:t>Sample Design</a:t>
            </a:r>
          </a:p>
          <a:p>
            <a:pPr>
              <a:buNone/>
            </a:pPr>
            <a:r>
              <a:rPr lang="en-US" sz="2000" dirty="0" smtClean="0">
                <a:latin typeface="Times New Roman" pitchFamily="18" charset="0"/>
                <a:cs typeface="Times New Roman" pitchFamily="18" charset="0"/>
              </a:rPr>
              <a:t> </a:t>
            </a:r>
          </a:p>
          <a:p>
            <a:pPr lvl="0"/>
            <a:r>
              <a:rPr lang="en-US" sz="2000" dirty="0" smtClean="0">
                <a:latin typeface="Times New Roman" pitchFamily="18" charset="0"/>
                <a:cs typeface="Times New Roman" pitchFamily="18" charset="0"/>
              </a:rPr>
              <a:t>Sample Unit: Practicing Dentists from Delhi, NCR region were included.</a:t>
            </a:r>
          </a:p>
          <a:p>
            <a:pPr lvl="0"/>
            <a:r>
              <a:rPr lang="en-US" sz="2000" dirty="0" smtClean="0">
                <a:latin typeface="Times New Roman" pitchFamily="18" charset="0"/>
                <a:cs typeface="Times New Roman" pitchFamily="18" charset="0"/>
              </a:rPr>
              <a:t>Sample Size: </a:t>
            </a:r>
            <a:r>
              <a:rPr lang="en-US" sz="2000" b="1" dirty="0" smtClean="0">
                <a:latin typeface="Times New Roman" pitchFamily="18" charset="0"/>
                <a:cs typeface="Times New Roman" pitchFamily="18" charset="0"/>
              </a:rPr>
              <a:t>150 </a:t>
            </a:r>
            <a:r>
              <a:rPr lang="en-US" sz="2000" dirty="0" smtClean="0">
                <a:latin typeface="Times New Roman" pitchFamily="18" charset="0"/>
                <a:cs typeface="Times New Roman" pitchFamily="18" charset="0"/>
              </a:rPr>
              <a:t>Dentists.</a:t>
            </a:r>
          </a:p>
          <a:p>
            <a:pPr lvl="0"/>
            <a:r>
              <a:rPr lang="en-US" sz="2000" dirty="0" smtClean="0">
                <a:latin typeface="Times New Roman" pitchFamily="18" charset="0"/>
                <a:cs typeface="Times New Roman" pitchFamily="18" charset="0"/>
              </a:rPr>
              <a:t>Sampling Technique: Simple Random Sampling</a:t>
            </a:r>
          </a:p>
          <a:p>
            <a:pPr algn="just">
              <a:buNone/>
            </a:pPr>
            <a:endParaRPr lang="en-US" sz="2000" dirty="0" smtClean="0">
              <a:latin typeface="Times New Roman" pitchFamily="18" charset="0"/>
              <a:cs typeface="Times New Roman" pitchFamily="18" charset="0"/>
            </a:endParaRPr>
          </a:p>
          <a:p>
            <a:r>
              <a:rPr lang="en-US" sz="2000" b="1" u="sng" dirty="0" smtClean="0">
                <a:latin typeface="Times New Roman" pitchFamily="18" charset="0"/>
                <a:cs typeface="Times New Roman" pitchFamily="18" charset="0"/>
              </a:rPr>
              <a:t>Data Collection</a:t>
            </a:r>
          </a:p>
          <a:p>
            <a:pPr>
              <a:buNone/>
            </a:pP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A self-structured questionnaire was drafted &amp; the primary data was gathered by sending the questionnaire through e-mail &amp; also by direct interviews. </a:t>
            </a:r>
          </a:p>
          <a:p>
            <a:pPr algn="just">
              <a:buNone/>
            </a:pPr>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buNone/>
            </a:pP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
        <p:nvSpPr>
          <p:cNvPr id="8" name="Title 3"/>
          <p:cNvSpPr>
            <a:spLocks noGrp="1"/>
          </p:cNvSpPr>
          <p:nvPr>
            <p:ph type="title"/>
          </p:nvPr>
        </p:nvSpPr>
        <p:spPr>
          <a:xfrm>
            <a:off x="457200" y="152400"/>
            <a:ext cx="8229600" cy="1143000"/>
          </a:xfrm>
        </p:spPr>
        <p:style>
          <a:lnRef idx="1">
            <a:schemeClr val="accent2"/>
          </a:lnRef>
          <a:fillRef idx="2">
            <a:schemeClr val="accent2"/>
          </a:fillRef>
          <a:effectRef idx="1">
            <a:schemeClr val="accent2"/>
          </a:effectRef>
          <a:fontRef idx="minor">
            <a:schemeClr val="dk1"/>
          </a:fontRef>
        </p:style>
        <p:txBody>
          <a:bodyPr anchor="ctr">
            <a:noAutofit/>
          </a:bodyPr>
          <a:lstStyle/>
          <a:p>
            <a:pPr algn="ctr"/>
            <a:r>
              <a:rPr lang="en-US" b="1" u="sng" dirty="0" smtClean="0">
                <a:effectLst/>
                <a:latin typeface="Cambria Math" pitchFamily="18" charset="0"/>
                <a:ea typeface="Cambria Math" pitchFamily="18" charset="0"/>
              </a:rPr>
              <a:t>METHODOLOGY CONTD..</a:t>
            </a:r>
            <a:endParaRPr lang="en-US" b="1" u="sng" dirty="0">
              <a:effectLst/>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85800" y="1752600"/>
            <a:ext cx="8229600" cy="4876800"/>
          </a:xfrm>
        </p:spPr>
        <p:txBody>
          <a:bodyPr>
            <a:normAutofit/>
          </a:bodyPr>
          <a:lstStyle/>
          <a:p>
            <a:r>
              <a:rPr lang="en-US" sz="2000" b="1" u="sng" dirty="0" smtClean="0">
                <a:latin typeface="Times New Roman" pitchFamily="18" charset="0"/>
                <a:cs typeface="Times New Roman" pitchFamily="18" charset="0"/>
              </a:rPr>
              <a:t>Data Analysis</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Data was coded and analyzed in SPSS version 16.0 including the application of the following Statistical Analysis Techniques:</a:t>
            </a:r>
          </a:p>
          <a:p>
            <a:pPr lvl="0">
              <a:buNone/>
            </a:pPr>
            <a:r>
              <a:rPr lang="en-US" sz="2000" dirty="0" smtClean="0">
                <a:latin typeface="Times New Roman" pitchFamily="18" charset="0"/>
                <a:cs typeface="Times New Roman" pitchFamily="18" charset="0"/>
              </a:rPr>
              <a:t>           * </a:t>
            </a:r>
            <a:r>
              <a:rPr lang="en-US" sz="2000" dirty="0" smtClean="0">
                <a:latin typeface="Times New Roman" pitchFamily="18" charset="0"/>
                <a:cs typeface="Times New Roman" pitchFamily="18" charset="0"/>
              </a:rPr>
              <a:t>Frequencies</a:t>
            </a:r>
            <a:endParaRPr lang="en-US" sz="2000" dirty="0" smtClean="0">
              <a:latin typeface="Times New Roman" pitchFamily="18" charset="0"/>
              <a:cs typeface="Times New Roman" pitchFamily="18" charset="0"/>
            </a:endParaRPr>
          </a:p>
          <a:p>
            <a:pPr lvl="0">
              <a:buNone/>
            </a:pPr>
            <a:r>
              <a:rPr lang="en-US" sz="2000" dirty="0" smtClean="0">
                <a:latin typeface="Times New Roman" pitchFamily="18" charset="0"/>
                <a:cs typeface="Times New Roman" pitchFamily="18" charset="0"/>
              </a:rPr>
              <a:t>           * Chi square test</a:t>
            </a:r>
          </a:p>
          <a:p>
            <a:pPr lvl="0">
              <a:buNone/>
            </a:pPr>
            <a:endParaRPr lang="en-US" sz="2000" dirty="0" smtClean="0">
              <a:latin typeface="Times New Roman" pitchFamily="18" charset="0"/>
              <a:cs typeface="Times New Roman" pitchFamily="18" charset="0"/>
            </a:endParaRPr>
          </a:p>
          <a:p>
            <a:r>
              <a:rPr lang="en-US" sz="2000" b="1" u="sng" dirty="0" smtClean="0">
                <a:latin typeface="Times New Roman" pitchFamily="18" charset="0"/>
                <a:cs typeface="Times New Roman" pitchFamily="18" charset="0"/>
              </a:rPr>
              <a:t>Limitations of Study</a:t>
            </a:r>
          </a:p>
          <a:p>
            <a:pPr>
              <a:buNone/>
            </a:pPr>
            <a:r>
              <a:rPr lang="en-US" sz="2000" dirty="0" smtClean="0">
                <a:latin typeface="Times New Roman" pitchFamily="18" charset="0"/>
                <a:cs typeface="Times New Roman" pitchFamily="18" charset="0"/>
              </a:rPr>
              <a:t> </a:t>
            </a:r>
          </a:p>
          <a:p>
            <a:pPr lvl="0"/>
            <a:r>
              <a:rPr lang="en-US" sz="2000" dirty="0" smtClean="0">
                <a:latin typeface="Times New Roman" pitchFamily="18" charset="0"/>
                <a:cs typeface="Times New Roman" pitchFamily="18" charset="0"/>
              </a:rPr>
              <a:t>Small sample size.</a:t>
            </a:r>
          </a:p>
          <a:p>
            <a:pPr lvl="0"/>
            <a:r>
              <a:rPr lang="en-US" sz="2000" dirty="0" smtClean="0">
                <a:latin typeface="Times New Roman" pitchFamily="18" charset="0"/>
                <a:cs typeface="Times New Roman" pitchFamily="18" charset="0"/>
              </a:rPr>
              <a:t>Improper Age distribution.</a:t>
            </a:r>
          </a:p>
          <a:p>
            <a:pPr lvl="0"/>
            <a:r>
              <a:rPr lang="en-US" sz="2000" dirty="0" smtClean="0">
                <a:latin typeface="Times New Roman" pitchFamily="18" charset="0"/>
                <a:cs typeface="Times New Roman" pitchFamily="18" charset="0"/>
              </a:rPr>
              <a:t>Area Constrains.</a:t>
            </a:r>
          </a:p>
          <a:p>
            <a:pPr algn="just">
              <a:buNone/>
            </a:pPr>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buNone/>
            </a:pP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
        <p:nvSpPr>
          <p:cNvPr id="8" name="Title 3"/>
          <p:cNvSpPr>
            <a:spLocks noGrp="1"/>
          </p:cNvSpPr>
          <p:nvPr>
            <p:ph type="title"/>
          </p:nvPr>
        </p:nvSpPr>
        <p:spPr>
          <a:xfrm>
            <a:off x="457200" y="152400"/>
            <a:ext cx="8229600" cy="1143000"/>
          </a:xfrm>
        </p:spPr>
        <p:style>
          <a:lnRef idx="1">
            <a:schemeClr val="accent2"/>
          </a:lnRef>
          <a:fillRef idx="2">
            <a:schemeClr val="accent2"/>
          </a:fillRef>
          <a:effectRef idx="1">
            <a:schemeClr val="accent2"/>
          </a:effectRef>
          <a:fontRef idx="minor">
            <a:schemeClr val="dk1"/>
          </a:fontRef>
        </p:style>
        <p:txBody>
          <a:bodyPr anchor="ctr">
            <a:noAutofit/>
          </a:bodyPr>
          <a:lstStyle/>
          <a:p>
            <a:pPr algn="ctr"/>
            <a:r>
              <a:rPr lang="en-US" b="1" u="sng" dirty="0" smtClean="0">
                <a:effectLst/>
                <a:latin typeface="Cambria Math" pitchFamily="18" charset="0"/>
                <a:ea typeface="Cambria Math" pitchFamily="18" charset="0"/>
              </a:rPr>
              <a:t>METHODOLOGY CONTD..</a:t>
            </a:r>
            <a:endParaRPr lang="en-US" b="1" u="sng" dirty="0">
              <a:effectLst/>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286000"/>
            <a:ext cx="7772400" cy="1905000"/>
          </a:xfrm>
        </p:spPr>
        <p:style>
          <a:lnRef idx="1">
            <a:schemeClr val="accent3"/>
          </a:lnRef>
          <a:fillRef idx="2">
            <a:schemeClr val="accent3"/>
          </a:fillRef>
          <a:effectRef idx="1">
            <a:schemeClr val="accent3"/>
          </a:effectRef>
          <a:fontRef idx="minor">
            <a:schemeClr val="dk1"/>
          </a:fontRef>
        </p:style>
        <p:txBody>
          <a:bodyPr>
            <a:noAutofit/>
          </a:bodyPr>
          <a:lstStyle/>
          <a:p>
            <a:pPr algn="ctr"/>
            <a:r>
              <a:rPr lang="en-US" sz="4000" b="1" u="sng" dirty="0" smtClean="0">
                <a:effectLst/>
                <a:latin typeface="Cambria Math" pitchFamily="18" charset="0"/>
                <a:ea typeface="Cambria Math" pitchFamily="18" charset="0"/>
              </a:rPr>
              <a:t>RESULTS </a:t>
            </a:r>
            <a:br>
              <a:rPr lang="en-US" sz="4000" b="1" u="sng" dirty="0" smtClean="0">
                <a:effectLst/>
                <a:latin typeface="Cambria Math" pitchFamily="18" charset="0"/>
                <a:ea typeface="Cambria Math" pitchFamily="18" charset="0"/>
              </a:rPr>
            </a:br>
            <a:r>
              <a:rPr lang="en-US" sz="4000" b="1" u="sng" dirty="0" smtClean="0">
                <a:effectLst/>
                <a:latin typeface="Cambria Math" pitchFamily="18" charset="0"/>
                <a:ea typeface="Cambria Math" pitchFamily="18" charset="0"/>
              </a:rPr>
              <a:t>&amp; </a:t>
            </a:r>
            <a:br>
              <a:rPr lang="en-US" sz="4000" b="1" u="sng" dirty="0" smtClean="0">
                <a:effectLst/>
                <a:latin typeface="Cambria Math" pitchFamily="18" charset="0"/>
                <a:ea typeface="Cambria Math" pitchFamily="18" charset="0"/>
              </a:rPr>
            </a:br>
            <a:r>
              <a:rPr lang="en-US" sz="4000" b="1" u="sng" dirty="0" smtClean="0">
                <a:effectLst/>
                <a:latin typeface="Cambria Math" pitchFamily="18" charset="0"/>
                <a:ea typeface="Cambria Math" pitchFamily="18" charset="0"/>
              </a:rPr>
              <a:t>FINDINGS</a:t>
            </a:r>
            <a:endParaRPr lang="en-US" sz="4000" b="1" u="sng" dirty="0">
              <a:effectLst/>
              <a:latin typeface="Cambria Math" pitchFamily="18" charset="0"/>
              <a:ea typeface="Cambria Math" pitchFamily="18" charset="0"/>
            </a:endParaRPr>
          </a:p>
        </p:txBody>
      </p:sp>
      <p:pic>
        <p:nvPicPr>
          <p:cNvPr id="5" name="Picture 4" descr="0511-0701-3118-0930_young_businessman_working_hard_on_his_computer_clipart_image.jpg"/>
          <p:cNvPicPr>
            <a:picLocks noChangeAspect="1"/>
          </p:cNvPicPr>
          <p:nvPr/>
        </p:nvPicPr>
        <p:blipFill>
          <a:blip r:embed="rId2" cstate="print"/>
          <a:stretch>
            <a:fillRect/>
          </a:stretch>
        </p:blipFill>
        <p:spPr>
          <a:xfrm>
            <a:off x="7432295" y="0"/>
            <a:ext cx="1711705" cy="1752600"/>
          </a:xfrm>
          <a:prstGeom prst="rect">
            <a:avLst/>
          </a:prstGeom>
        </p:spPr>
      </p:pic>
      <p:pic>
        <p:nvPicPr>
          <p:cNvPr id="7" name="Picture 6" descr="0511-1009-0917-5560.jpg"/>
          <p:cNvPicPr>
            <a:picLocks noChangeAspect="1"/>
          </p:cNvPicPr>
          <p:nvPr/>
        </p:nvPicPr>
        <p:blipFill>
          <a:blip r:embed="rId3" cstate="print"/>
          <a:stretch>
            <a:fillRect/>
          </a:stretch>
        </p:blipFill>
        <p:spPr>
          <a:xfrm>
            <a:off x="0" y="4646742"/>
            <a:ext cx="1752600" cy="2211258"/>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title"/>
          </p:nvPr>
        </p:nvSpPr>
        <p:spPr>
          <a:xfrm>
            <a:off x="457200" y="152400"/>
            <a:ext cx="8229600" cy="1143000"/>
          </a:xfrm>
        </p:spPr>
        <p:style>
          <a:lnRef idx="1">
            <a:schemeClr val="accent2"/>
          </a:lnRef>
          <a:fillRef idx="2">
            <a:schemeClr val="accent2"/>
          </a:fillRef>
          <a:effectRef idx="1">
            <a:schemeClr val="accent2"/>
          </a:effectRef>
          <a:fontRef idx="minor">
            <a:schemeClr val="dk1"/>
          </a:fontRef>
        </p:style>
        <p:txBody>
          <a:bodyPr anchor="ctr">
            <a:noAutofit/>
          </a:bodyPr>
          <a:lstStyle/>
          <a:p>
            <a:pPr algn="ctr"/>
            <a:r>
              <a:rPr lang="en-US" b="1" u="sng" dirty="0" smtClean="0">
                <a:effectLst/>
                <a:latin typeface="Cambria Math" pitchFamily="18" charset="0"/>
                <a:ea typeface="Cambria Math" pitchFamily="18" charset="0"/>
              </a:rPr>
              <a:t>Age Group Distribution</a:t>
            </a:r>
            <a:endParaRPr lang="en-US" b="1" u="sng" dirty="0">
              <a:effectLst/>
              <a:latin typeface="Cambria Math" pitchFamily="18" charset="0"/>
              <a:ea typeface="Cambria Math" pitchFamily="18" charset="0"/>
            </a:endParaRPr>
          </a:p>
        </p:txBody>
      </p:sp>
      <p:graphicFrame>
        <p:nvGraphicFramePr>
          <p:cNvPr id="12" name="Chart 11"/>
          <p:cNvGraphicFramePr/>
          <p:nvPr/>
        </p:nvGraphicFramePr>
        <p:xfrm>
          <a:off x="1371600" y="1981200"/>
          <a:ext cx="7162800" cy="42671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title"/>
          </p:nvPr>
        </p:nvSpPr>
        <p:spPr>
          <a:xfrm>
            <a:off x="457200" y="152400"/>
            <a:ext cx="8229600" cy="1143000"/>
          </a:xfrm>
        </p:spPr>
        <p:style>
          <a:lnRef idx="1">
            <a:schemeClr val="accent2"/>
          </a:lnRef>
          <a:fillRef idx="2">
            <a:schemeClr val="accent2"/>
          </a:fillRef>
          <a:effectRef idx="1">
            <a:schemeClr val="accent2"/>
          </a:effectRef>
          <a:fontRef idx="minor">
            <a:schemeClr val="dk1"/>
          </a:fontRef>
        </p:style>
        <p:txBody>
          <a:bodyPr anchor="ctr">
            <a:noAutofit/>
          </a:bodyPr>
          <a:lstStyle/>
          <a:p>
            <a:pPr algn="ctr"/>
            <a:r>
              <a:rPr lang="en-US" b="1" u="sng" dirty="0" smtClean="0">
                <a:effectLst/>
                <a:latin typeface="Cambria Math" pitchFamily="18" charset="0"/>
                <a:ea typeface="Cambria Math" pitchFamily="18" charset="0"/>
              </a:rPr>
              <a:t>Gender Distribution</a:t>
            </a:r>
            <a:endParaRPr lang="en-US" b="1" u="sng" dirty="0">
              <a:effectLst/>
              <a:latin typeface="Cambria Math" pitchFamily="18" charset="0"/>
              <a:ea typeface="Cambria Math" pitchFamily="18" charset="0"/>
            </a:endParaRPr>
          </a:p>
        </p:txBody>
      </p:sp>
      <p:graphicFrame>
        <p:nvGraphicFramePr>
          <p:cNvPr id="4" name="Chart 3"/>
          <p:cNvGraphicFramePr/>
          <p:nvPr/>
        </p:nvGraphicFramePr>
        <p:xfrm>
          <a:off x="1905000" y="2138044"/>
          <a:ext cx="6400800" cy="372935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title"/>
          </p:nvPr>
        </p:nvSpPr>
        <p:spPr>
          <a:xfrm>
            <a:off x="457200" y="152400"/>
            <a:ext cx="8229600" cy="1143000"/>
          </a:xfrm>
        </p:spPr>
        <p:style>
          <a:lnRef idx="1">
            <a:schemeClr val="accent2"/>
          </a:lnRef>
          <a:fillRef idx="2">
            <a:schemeClr val="accent2"/>
          </a:fillRef>
          <a:effectRef idx="1">
            <a:schemeClr val="accent2"/>
          </a:effectRef>
          <a:fontRef idx="minor">
            <a:schemeClr val="dk1"/>
          </a:fontRef>
        </p:style>
        <p:txBody>
          <a:bodyPr anchor="ctr">
            <a:noAutofit/>
          </a:bodyPr>
          <a:lstStyle/>
          <a:p>
            <a:pPr algn="ctr"/>
            <a:r>
              <a:rPr lang="en-US" b="1" u="sng" dirty="0" smtClean="0">
                <a:effectLst/>
                <a:latin typeface="Cambria Math" pitchFamily="18" charset="0"/>
                <a:ea typeface="Cambria Math" pitchFamily="18" charset="0"/>
              </a:rPr>
              <a:t>Qualification Distribution</a:t>
            </a:r>
            <a:endParaRPr lang="en-US" b="1" u="sng" dirty="0">
              <a:effectLst/>
              <a:latin typeface="Cambria Math" pitchFamily="18" charset="0"/>
              <a:ea typeface="Cambria Math" pitchFamily="18" charset="0"/>
            </a:endParaRPr>
          </a:p>
        </p:txBody>
      </p:sp>
      <p:graphicFrame>
        <p:nvGraphicFramePr>
          <p:cNvPr id="4" name="Chart 3"/>
          <p:cNvGraphicFramePr/>
          <p:nvPr/>
        </p:nvGraphicFramePr>
        <p:xfrm>
          <a:off x="1600200" y="2057400"/>
          <a:ext cx="6781800" cy="3886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71600"/>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en-US" b="1" u="sng" dirty="0" smtClean="0">
                <a:effectLst/>
                <a:latin typeface="Cambria Math" pitchFamily="18" charset="0"/>
                <a:ea typeface="Cambria Math" pitchFamily="18" charset="0"/>
              </a:rPr>
              <a:t>ORGANIZATION PROFILE</a:t>
            </a:r>
            <a:endParaRPr lang="en-US" b="1" u="sng" dirty="0">
              <a:effectLst/>
              <a:latin typeface="Cambria Math" pitchFamily="18" charset="0"/>
              <a:ea typeface="Cambria Math" pitchFamily="18" charset="0"/>
            </a:endParaRPr>
          </a:p>
        </p:txBody>
      </p:sp>
      <p:sp>
        <p:nvSpPr>
          <p:cNvPr id="3" name="Content Placeholder 2"/>
          <p:cNvSpPr>
            <a:spLocks noGrp="1"/>
          </p:cNvSpPr>
          <p:nvPr>
            <p:ph idx="1"/>
          </p:nvPr>
        </p:nvSpPr>
        <p:spPr>
          <a:xfrm>
            <a:off x="685800" y="2133600"/>
            <a:ext cx="8229600" cy="3657600"/>
          </a:xfrm>
        </p:spPr>
        <p:txBody>
          <a:bodyPr>
            <a:noAutofit/>
          </a:bodyPr>
          <a:lstStyle/>
          <a:p>
            <a:pPr algn="just"/>
            <a:r>
              <a:rPr lang="en-US" sz="2000" dirty="0" smtClean="0">
                <a:latin typeface="Times New Roman" pitchFamily="18" charset="0"/>
                <a:cs typeface="Times New Roman" pitchFamily="18" charset="0"/>
              </a:rPr>
              <a:t>Fresco Informatics, headquartered in Bangalore, delivers the next generation of clinical care information systems solutions built upon best-of-breed and best-in-class healthcare software. </a:t>
            </a:r>
          </a:p>
          <a:p>
            <a:pPr algn="just"/>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Electronic Health Record (EHR) and Master Patient Index (MPI) a product suite empower and enables physician practices to provide effective and integrated care delivery.</a:t>
            </a:r>
          </a:p>
          <a:p>
            <a:pPr algn="just"/>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title"/>
          </p:nvPr>
        </p:nvSpPr>
        <p:spPr>
          <a:xfrm>
            <a:off x="457200" y="152400"/>
            <a:ext cx="8229600" cy="1143000"/>
          </a:xfrm>
        </p:spPr>
        <p:style>
          <a:lnRef idx="1">
            <a:schemeClr val="accent2"/>
          </a:lnRef>
          <a:fillRef idx="2">
            <a:schemeClr val="accent2"/>
          </a:fillRef>
          <a:effectRef idx="1">
            <a:schemeClr val="accent2"/>
          </a:effectRef>
          <a:fontRef idx="minor">
            <a:schemeClr val="dk1"/>
          </a:fontRef>
        </p:style>
        <p:txBody>
          <a:bodyPr anchor="ctr">
            <a:noAutofit/>
          </a:bodyPr>
          <a:lstStyle/>
          <a:p>
            <a:pPr algn="ctr"/>
            <a:r>
              <a:rPr lang="en-US" b="1" u="sng" dirty="0" smtClean="0">
                <a:effectLst/>
                <a:latin typeface="Cambria Math" pitchFamily="18" charset="0"/>
                <a:ea typeface="Cambria Math" pitchFamily="18" charset="0"/>
              </a:rPr>
              <a:t>Clinical Experience Distribution</a:t>
            </a:r>
            <a:endParaRPr lang="en-US" b="1" u="sng" dirty="0">
              <a:effectLst/>
              <a:latin typeface="Cambria Math" pitchFamily="18" charset="0"/>
              <a:ea typeface="Cambria Math" pitchFamily="18" charset="0"/>
            </a:endParaRPr>
          </a:p>
        </p:txBody>
      </p:sp>
      <p:graphicFrame>
        <p:nvGraphicFramePr>
          <p:cNvPr id="4" name="Chart 3"/>
          <p:cNvGraphicFramePr/>
          <p:nvPr/>
        </p:nvGraphicFramePr>
        <p:xfrm>
          <a:off x="1447800" y="1828800"/>
          <a:ext cx="7239000" cy="43624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title"/>
          </p:nvPr>
        </p:nvSpPr>
        <p:spPr>
          <a:xfrm>
            <a:off x="457200" y="152400"/>
            <a:ext cx="8229600" cy="1219200"/>
          </a:xfrm>
        </p:spPr>
        <p:style>
          <a:lnRef idx="1">
            <a:schemeClr val="accent2"/>
          </a:lnRef>
          <a:fillRef idx="2">
            <a:schemeClr val="accent2"/>
          </a:fillRef>
          <a:effectRef idx="1">
            <a:schemeClr val="accent2"/>
          </a:effectRef>
          <a:fontRef idx="minor">
            <a:schemeClr val="dk1"/>
          </a:fontRef>
        </p:style>
        <p:txBody>
          <a:bodyPr anchor="ctr">
            <a:noAutofit/>
          </a:bodyPr>
          <a:lstStyle/>
          <a:p>
            <a:pPr algn="ctr"/>
            <a:r>
              <a:rPr lang="en-US" sz="4000" b="1" u="sng" dirty="0" smtClean="0">
                <a:effectLst/>
                <a:latin typeface="Cambria Math" pitchFamily="18" charset="0"/>
                <a:ea typeface="Cambria Math" pitchFamily="18" charset="0"/>
              </a:rPr>
              <a:t>Awareness of Hospital/Clinic Management Software</a:t>
            </a:r>
            <a:endParaRPr lang="en-US" sz="4000" b="1" u="sng" dirty="0">
              <a:effectLst/>
              <a:latin typeface="Cambria Math" pitchFamily="18" charset="0"/>
              <a:ea typeface="Cambria Math" pitchFamily="18" charset="0"/>
            </a:endParaRPr>
          </a:p>
        </p:txBody>
      </p:sp>
      <p:graphicFrame>
        <p:nvGraphicFramePr>
          <p:cNvPr id="5" name="Chart 4"/>
          <p:cNvGraphicFramePr/>
          <p:nvPr/>
        </p:nvGraphicFramePr>
        <p:xfrm>
          <a:off x="1447800" y="2009004"/>
          <a:ext cx="7238999" cy="44679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title"/>
          </p:nvPr>
        </p:nvSpPr>
        <p:spPr>
          <a:xfrm>
            <a:off x="457200" y="152400"/>
            <a:ext cx="8229600" cy="1219200"/>
          </a:xfrm>
        </p:spPr>
        <p:style>
          <a:lnRef idx="1">
            <a:schemeClr val="accent2"/>
          </a:lnRef>
          <a:fillRef idx="2">
            <a:schemeClr val="accent2"/>
          </a:fillRef>
          <a:effectRef idx="1">
            <a:schemeClr val="accent2"/>
          </a:effectRef>
          <a:fontRef idx="minor">
            <a:schemeClr val="dk1"/>
          </a:fontRef>
        </p:style>
        <p:txBody>
          <a:bodyPr anchor="ctr">
            <a:noAutofit/>
          </a:bodyPr>
          <a:lstStyle/>
          <a:p>
            <a:pPr algn="ctr"/>
            <a:r>
              <a:rPr lang="en-US" sz="4000" b="1" u="sng" dirty="0" smtClean="0">
                <a:effectLst/>
                <a:latin typeface="Cambria Math" pitchFamily="18" charset="0"/>
                <a:ea typeface="Cambria Math" pitchFamily="18" charset="0"/>
              </a:rPr>
              <a:t>Current Practices followed</a:t>
            </a:r>
            <a:endParaRPr lang="en-US" sz="4000" b="1" u="sng" dirty="0">
              <a:effectLst/>
              <a:latin typeface="Cambria Math" pitchFamily="18" charset="0"/>
              <a:ea typeface="Cambria Math" pitchFamily="18" charset="0"/>
            </a:endParaRPr>
          </a:p>
        </p:txBody>
      </p:sp>
      <p:graphicFrame>
        <p:nvGraphicFramePr>
          <p:cNvPr id="4" name="Chart 3"/>
          <p:cNvGraphicFramePr/>
          <p:nvPr/>
        </p:nvGraphicFramePr>
        <p:xfrm>
          <a:off x="457200" y="2667000"/>
          <a:ext cx="4267200" cy="3048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nvGraphicFramePr>
        <p:xfrm>
          <a:off x="4572000" y="2667000"/>
          <a:ext cx="4572000" cy="2971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title"/>
          </p:nvPr>
        </p:nvSpPr>
        <p:spPr>
          <a:xfrm>
            <a:off x="457200" y="152400"/>
            <a:ext cx="8229600" cy="1219200"/>
          </a:xfrm>
        </p:spPr>
        <p:style>
          <a:lnRef idx="1">
            <a:schemeClr val="accent2"/>
          </a:lnRef>
          <a:fillRef idx="2">
            <a:schemeClr val="accent2"/>
          </a:fillRef>
          <a:effectRef idx="1">
            <a:schemeClr val="accent2"/>
          </a:effectRef>
          <a:fontRef idx="minor">
            <a:schemeClr val="dk1"/>
          </a:fontRef>
        </p:style>
        <p:txBody>
          <a:bodyPr anchor="ctr">
            <a:noAutofit/>
          </a:bodyPr>
          <a:lstStyle/>
          <a:p>
            <a:pPr algn="ctr"/>
            <a:r>
              <a:rPr lang="en-US" sz="4000" b="1" u="sng" dirty="0" smtClean="0">
                <a:effectLst/>
                <a:latin typeface="Cambria Math" pitchFamily="18" charset="0"/>
                <a:ea typeface="Cambria Math" pitchFamily="18" charset="0"/>
              </a:rPr>
              <a:t>Used EDR as a part of Course Curriculum</a:t>
            </a:r>
            <a:endParaRPr lang="en-US" sz="4000" b="1" u="sng" dirty="0">
              <a:effectLst/>
              <a:latin typeface="Cambria Math" pitchFamily="18" charset="0"/>
              <a:ea typeface="Cambria Math" pitchFamily="18" charset="0"/>
            </a:endParaRPr>
          </a:p>
        </p:txBody>
      </p:sp>
      <p:graphicFrame>
        <p:nvGraphicFramePr>
          <p:cNvPr id="4" name="Chart 3"/>
          <p:cNvGraphicFramePr/>
          <p:nvPr/>
        </p:nvGraphicFramePr>
        <p:xfrm>
          <a:off x="1600200" y="2133600"/>
          <a:ext cx="6629400" cy="4191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title"/>
          </p:nvPr>
        </p:nvSpPr>
        <p:spPr>
          <a:xfrm>
            <a:off x="457200" y="152400"/>
            <a:ext cx="8229600" cy="1219200"/>
          </a:xfrm>
        </p:spPr>
        <p:style>
          <a:lnRef idx="1">
            <a:schemeClr val="accent2"/>
          </a:lnRef>
          <a:fillRef idx="2">
            <a:schemeClr val="accent2"/>
          </a:fillRef>
          <a:effectRef idx="1">
            <a:schemeClr val="accent2"/>
          </a:effectRef>
          <a:fontRef idx="minor">
            <a:schemeClr val="dk1"/>
          </a:fontRef>
        </p:style>
        <p:txBody>
          <a:bodyPr anchor="ctr">
            <a:noAutofit/>
          </a:bodyPr>
          <a:lstStyle/>
          <a:p>
            <a:pPr algn="ctr"/>
            <a:r>
              <a:rPr lang="en-US" sz="4000" b="1" u="sng" dirty="0" smtClean="0">
                <a:effectLst/>
                <a:latin typeface="Cambria Math" pitchFamily="18" charset="0"/>
                <a:ea typeface="Cambria Math" pitchFamily="18" charset="0"/>
              </a:rPr>
              <a:t>Should IT application be a part of Course Curriculum</a:t>
            </a:r>
            <a:endParaRPr lang="en-US" sz="4000" b="1" u="sng" dirty="0">
              <a:effectLst/>
              <a:latin typeface="Cambria Math" pitchFamily="18" charset="0"/>
              <a:ea typeface="Cambria Math" pitchFamily="18" charset="0"/>
            </a:endParaRPr>
          </a:p>
        </p:txBody>
      </p:sp>
      <p:graphicFrame>
        <p:nvGraphicFramePr>
          <p:cNvPr id="4" name="Chart 3"/>
          <p:cNvGraphicFramePr/>
          <p:nvPr/>
        </p:nvGraphicFramePr>
        <p:xfrm>
          <a:off x="1143000" y="2057400"/>
          <a:ext cx="7391400" cy="4114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457200" y="76200"/>
            <a:ext cx="8229600" cy="990600"/>
          </a:xfrm>
        </p:spPr>
        <p:style>
          <a:lnRef idx="1">
            <a:schemeClr val="accent2"/>
          </a:lnRef>
          <a:fillRef idx="2">
            <a:schemeClr val="accent2"/>
          </a:fillRef>
          <a:effectRef idx="1">
            <a:schemeClr val="accent2"/>
          </a:effectRef>
          <a:fontRef idx="minor">
            <a:schemeClr val="dk1"/>
          </a:fontRef>
        </p:style>
        <p:txBody>
          <a:bodyPr anchor="ctr">
            <a:noAutofit/>
          </a:bodyPr>
          <a:lstStyle/>
          <a:p>
            <a:pPr algn="ctr"/>
            <a:r>
              <a:rPr lang="en-US" b="1" u="sng" dirty="0" smtClean="0">
                <a:effectLst/>
                <a:latin typeface="Cambria Math" pitchFamily="18" charset="0"/>
                <a:ea typeface="Cambria Math" pitchFamily="18" charset="0"/>
              </a:rPr>
              <a:t>HYPOTHESIS TESTING</a:t>
            </a:r>
            <a:endParaRPr lang="en-US" b="1" u="sng" dirty="0">
              <a:effectLst/>
              <a:latin typeface="Cambria Math" pitchFamily="18" charset="0"/>
              <a:ea typeface="Cambria Math" pitchFamily="18" charset="0"/>
            </a:endParaRPr>
          </a:p>
        </p:txBody>
      </p:sp>
      <p:sp>
        <p:nvSpPr>
          <p:cNvPr id="1025" name="Rectangle 1"/>
          <p:cNvSpPr>
            <a:spLocks noChangeArrowheads="1"/>
          </p:cNvSpPr>
          <p:nvPr/>
        </p:nvSpPr>
        <p:spPr bwMode="auto">
          <a:xfrm>
            <a:off x="0" y="1371600"/>
            <a:ext cx="9144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Hypothesis 1: </a:t>
            </a:r>
            <a:r>
              <a:rPr kumimoji="0" lang="en-US" sz="16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Belief among end users that Knowledge of EDR will give competitive edge is co-related </a:t>
            </a:r>
          </a:p>
          <a:p>
            <a:pPr marL="0" marR="0" lvl="0" indent="0" algn="just" defTabSz="914400" rtl="0" eaLnBrk="1" fontAlgn="base" latinLnBrk="0" hangingPunct="1">
              <a:lnSpc>
                <a:spcPct val="100000"/>
              </a:lnSpc>
              <a:spcBef>
                <a:spcPct val="0"/>
              </a:spcBef>
              <a:spcAft>
                <a:spcPct val="0"/>
              </a:spcAft>
              <a:buClrTx/>
              <a:buSzTx/>
              <a:buFontTx/>
              <a:buNone/>
              <a:tabLst/>
            </a:pPr>
            <a:r>
              <a:rPr lang="en-US" sz="1600" dirty="0" smtClean="0">
                <a:latin typeface="Times New Roman" pitchFamily="18" charset="0"/>
                <a:ea typeface="MS Mincho" pitchFamily="49" charset="-128"/>
                <a:cs typeface="Times New Roman" pitchFamily="18" charset="0"/>
              </a:rPr>
              <a:t>                         </a:t>
            </a:r>
            <a:r>
              <a:rPr kumimoji="0" lang="en-US" sz="16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with age of end users.</a:t>
            </a:r>
            <a:endParaRPr kumimoji="0" lang="en-US" sz="2400" b="0" i="0" u="none" strike="noStrike" cap="none" normalizeH="0" baseline="0" dirty="0" smtClean="0">
              <a:ln>
                <a:noFill/>
              </a:ln>
              <a:solidFill>
                <a:schemeClr val="tx1"/>
              </a:solidFill>
              <a:effectLst/>
              <a:latin typeface="Arial" pitchFamily="34" charset="0"/>
            </a:endParaRPr>
          </a:p>
        </p:txBody>
      </p:sp>
      <p:graphicFrame>
        <p:nvGraphicFramePr>
          <p:cNvPr id="5" name="Table 4"/>
          <p:cNvGraphicFramePr>
            <a:graphicFrameLocks noGrp="1"/>
          </p:cNvGraphicFramePr>
          <p:nvPr/>
        </p:nvGraphicFramePr>
        <p:xfrm>
          <a:off x="1600200" y="3352800"/>
          <a:ext cx="5943600" cy="1645920"/>
        </p:xfrm>
        <a:graphic>
          <a:graphicData uri="http://schemas.openxmlformats.org/drawingml/2006/table">
            <a:tbl>
              <a:tblPr/>
              <a:tblGrid>
                <a:gridCol w="2108667"/>
                <a:gridCol w="1256459"/>
                <a:gridCol w="491658"/>
                <a:gridCol w="2086816"/>
              </a:tblGrid>
              <a:tr h="0">
                <a:tc gridSpan="4">
                  <a:txBody>
                    <a:bodyPr/>
                    <a:lstStyle/>
                    <a:p>
                      <a:pPr marL="0" marR="0" algn="ctr">
                        <a:lnSpc>
                          <a:spcPct val="150000"/>
                        </a:lnSpc>
                        <a:spcBef>
                          <a:spcPts val="0"/>
                        </a:spcBef>
                        <a:spcAft>
                          <a:spcPts val="0"/>
                        </a:spcAft>
                      </a:pPr>
                      <a:r>
                        <a:rPr lang="en-US" sz="1200" b="1" dirty="0">
                          <a:latin typeface="Times New Roman"/>
                          <a:ea typeface="ＭＳ 明朝"/>
                          <a:cs typeface="Times New Roman"/>
                        </a:rPr>
                        <a:t>Chi-Square Tests</a:t>
                      </a:r>
                      <a:endParaRPr lang="en-US" sz="1200" dirty="0">
                        <a:latin typeface="Cambria"/>
                        <a:ea typeface="ＭＳ 明朝"/>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marL="0" marR="0" algn="ctr">
                        <a:lnSpc>
                          <a:spcPct val="150000"/>
                        </a:lnSpc>
                        <a:spcBef>
                          <a:spcPts val="0"/>
                        </a:spcBef>
                        <a:spcAft>
                          <a:spcPts val="0"/>
                        </a:spcAft>
                      </a:pPr>
                      <a:endParaRPr lang="en-US" sz="1200">
                        <a:latin typeface="Times New Roman"/>
                        <a:ea typeface="ＭＳ 明朝"/>
                        <a:cs typeface="Times New Roman"/>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latin typeface="Times New Roman"/>
                          <a:ea typeface="ＭＳ 明朝"/>
                          <a:cs typeface="Times New Roman"/>
                        </a:rPr>
                        <a:t>Value</a:t>
                      </a:r>
                      <a:endParaRPr lang="en-US" sz="1200">
                        <a:latin typeface="Cambria"/>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latin typeface="Times New Roman"/>
                          <a:ea typeface="ＭＳ 明朝"/>
                          <a:cs typeface="Times New Roman"/>
                        </a:rPr>
                        <a:t>df</a:t>
                      </a:r>
                      <a:endParaRPr lang="en-US" sz="1200">
                        <a:latin typeface="Cambria"/>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dirty="0" err="1">
                          <a:latin typeface="Times New Roman"/>
                          <a:ea typeface="ＭＳ 明朝"/>
                          <a:cs typeface="Times New Roman"/>
                        </a:rPr>
                        <a:t>Asymp</a:t>
                      </a:r>
                      <a:r>
                        <a:rPr lang="en-US" sz="1200" dirty="0">
                          <a:latin typeface="Times New Roman"/>
                          <a:ea typeface="ＭＳ 明朝"/>
                          <a:cs typeface="Times New Roman"/>
                        </a:rPr>
                        <a:t>. Sig. (2-sided)</a:t>
                      </a:r>
                      <a:endParaRPr lang="en-US" sz="1200" dirty="0">
                        <a:latin typeface="Cambria"/>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50000"/>
                        </a:lnSpc>
                        <a:spcBef>
                          <a:spcPts val="0"/>
                        </a:spcBef>
                        <a:spcAft>
                          <a:spcPts val="0"/>
                        </a:spcAft>
                      </a:pPr>
                      <a:r>
                        <a:rPr lang="en-US" sz="1200">
                          <a:latin typeface="Times New Roman"/>
                          <a:ea typeface="ＭＳ 明朝"/>
                          <a:cs typeface="Times New Roman"/>
                        </a:rPr>
                        <a:t>Pearson Chi-Square</a:t>
                      </a:r>
                      <a:endParaRPr lang="en-US" sz="1200">
                        <a:latin typeface="Cambria"/>
                        <a:ea typeface="ＭＳ 明朝"/>
                        <a:cs typeface="Times New Roman"/>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latin typeface="Times New Roman"/>
                          <a:ea typeface="ＭＳ 明朝"/>
                          <a:cs typeface="Times New Roman"/>
                        </a:rPr>
                        <a:t>1.590E2</a:t>
                      </a:r>
                      <a:r>
                        <a:rPr lang="en-US" sz="1200" baseline="30000">
                          <a:latin typeface="Times New Roman"/>
                          <a:ea typeface="ＭＳ 明朝"/>
                          <a:cs typeface="Times New Roman"/>
                        </a:rPr>
                        <a:t>a</a:t>
                      </a:r>
                      <a:endParaRPr lang="en-US" sz="1200">
                        <a:latin typeface="Cambria"/>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latin typeface="Times New Roman"/>
                          <a:ea typeface="ＭＳ 明朝"/>
                          <a:cs typeface="Times New Roman"/>
                        </a:rPr>
                        <a:t>8</a:t>
                      </a:r>
                      <a:endParaRPr lang="en-US" sz="1200">
                        <a:latin typeface="Cambria"/>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latin typeface="Times New Roman"/>
                          <a:ea typeface="ＭＳ 明朝"/>
                          <a:cs typeface="Times New Roman"/>
                        </a:rPr>
                        <a:t>.000</a:t>
                      </a:r>
                      <a:endParaRPr lang="en-US" sz="1200">
                        <a:latin typeface="Cambria"/>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50000"/>
                        </a:lnSpc>
                        <a:spcBef>
                          <a:spcPts val="0"/>
                        </a:spcBef>
                        <a:spcAft>
                          <a:spcPts val="0"/>
                        </a:spcAft>
                      </a:pPr>
                      <a:r>
                        <a:rPr lang="en-US" sz="1200">
                          <a:latin typeface="Times New Roman"/>
                          <a:ea typeface="ＭＳ 明朝"/>
                          <a:cs typeface="Times New Roman"/>
                        </a:rPr>
                        <a:t>Likelihood Ratio</a:t>
                      </a:r>
                      <a:endParaRPr lang="en-US" sz="1200">
                        <a:latin typeface="Cambria"/>
                        <a:ea typeface="ＭＳ 明朝"/>
                        <a:cs typeface="Times New Roman"/>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latin typeface="Times New Roman"/>
                          <a:ea typeface="ＭＳ 明朝"/>
                          <a:cs typeface="Times New Roman"/>
                        </a:rPr>
                        <a:t>148.964</a:t>
                      </a:r>
                      <a:endParaRPr lang="en-US" sz="1200">
                        <a:latin typeface="Cambria"/>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latin typeface="Times New Roman"/>
                          <a:ea typeface="ＭＳ 明朝"/>
                          <a:cs typeface="Times New Roman"/>
                        </a:rPr>
                        <a:t>8</a:t>
                      </a:r>
                      <a:endParaRPr lang="en-US" sz="1200">
                        <a:latin typeface="Cambria"/>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latin typeface="Times New Roman"/>
                          <a:ea typeface="ＭＳ 明朝"/>
                          <a:cs typeface="Times New Roman"/>
                        </a:rPr>
                        <a:t>.000</a:t>
                      </a:r>
                      <a:endParaRPr lang="en-US" sz="1200">
                        <a:latin typeface="Cambria"/>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50000"/>
                        </a:lnSpc>
                        <a:spcBef>
                          <a:spcPts val="0"/>
                        </a:spcBef>
                        <a:spcAft>
                          <a:spcPts val="0"/>
                        </a:spcAft>
                      </a:pPr>
                      <a:r>
                        <a:rPr lang="en-US" sz="1200">
                          <a:latin typeface="Times New Roman"/>
                          <a:ea typeface="ＭＳ 明朝"/>
                          <a:cs typeface="Times New Roman"/>
                        </a:rPr>
                        <a:t>Linear-by-Linear Association</a:t>
                      </a:r>
                      <a:endParaRPr lang="en-US" sz="1200">
                        <a:latin typeface="Cambria"/>
                        <a:ea typeface="ＭＳ 明朝"/>
                        <a:cs typeface="Times New Roman"/>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latin typeface="Times New Roman"/>
                          <a:ea typeface="ＭＳ 明朝"/>
                          <a:cs typeface="Times New Roman"/>
                        </a:rPr>
                        <a:t>102.459</a:t>
                      </a:r>
                      <a:endParaRPr lang="en-US" sz="1200">
                        <a:latin typeface="Cambria"/>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latin typeface="Times New Roman"/>
                          <a:ea typeface="ＭＳ 明朝"/>
                          <a:cs typeface="Times New Roman"/>
                        </a:rPr>
                        <a:t>1</a:t>
                      </a:r>
                      <a:endParaRPr lang="en-US" sz="1200">
                        <a:latin typeface="Cambria"/>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latin typeface="Times New Roman"/>
                          <a:ea typeface="ＭＳ 明朝"/>
                          <a:cs typeface="Times New Roman"/>
                        </a:rPr>
                        <a:t>.000</a:t>
                      </a:r>
                      <a:endParaRPr lang="en-US" sz="1200">
                        <a:latin typeface="Cambria"/>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50000"/>
                        </a:lnSpc>
                        <a:spcBef>
                          <a:spcPts val="0"/>
                        </a:spcBef>
                        <a:spcAft>
                          <a:spcPts val="0"/>
                        </a:spcAft>
                      </a:pPr>
                      <a:r>
                        <a:rPr lang="en-US" sz="1200" dirty="0">
                          <a:latin typeface="Times New Roman"/>
                          <a:ea typeface="ＭＳ 明朝"/>
                          <a:cs typeface="Times New Roman"/>
                        </a:rPr>
                        <a:t>N of Valid Cases</a:t>
                      </a:r>
                      <a:endParaRPr lang="en-US" sz="1200" dirty="0">
                        <a:latin typeface="Cambria"/>
                        <a:ea typeface="ＭＳ 明朝"/>
                        <a:cs typeface="Times New Roman"/>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latin typeface="Times New Roman"/>
                          <a:ea typeface="ＭＳ 明朝"/>
                          <a:cs typeface="Times New Roman"/>
                        </a:rPr>
                        <a:t>150</a:t>
                      </a:r>
                      <a:endParaRPr lang="en-US" sz="1200">
                        <a:latin typeface="Cambria"/>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endParaRPr lang="en-US" sz="1200" dirty="0">
                        <a:latin typeface="Times New Roman"/>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endParaRPr lang="en-US" sz="1200" dirty="0">
                        <a:latin typeface="Times New Roman"/>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sp>
        <p:nvSpPr>
          <p:cNvPr id="1026" name="Rectangle 2"/>
          <p:cNvSpPr>
            <a:spLocks noChangeArrowheads="1"/>
          </p:cNvSpPr>
          <p:nvPr/>
        </p:nvSpPr>
        <p:spPr bwMode="auto">
          <a:xfrm>
            <a:off x="0" y="2209800"/>
            <a:ext cx="9144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Null Hypothesis: </a:t>
            </a:r>
            <a:r>
              <a:rPr kumimoji="0" lang="en-US" sz="16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Belief among end users that Knowledge of EDR will give competitive edge is not co-               related with age of end users.</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Alternate Hypothesis: </a:t>
            </a:r>
            <a:r>
              <a:rPr kumimoji="0" lang="en-US" sz="16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Belief among end users that Knowledge of EDR will give competitive edge is co-related with age of end users.</a:t>
            </a:r>
            <a:endParaRPr kumimoji="0" lang="en-US" sz="1600" b="0" i="0" u="none" strike="noStrike" cap="none" normalizeH="0" baseline="0" dirty="0" smtClean="0">
              <a:ln>
                <a:noFill/>
              </a:ln>
              <a:solidFill>
                <a:schemeClr val="tx1"/>
              </a:solidFill>
              <a:effectLst/>
              <a:latin typeface="Arial" pitchFamily="34" charset="0"/>
            </a:endParaRPr>
          </a:p>
        </p:txBody>
      </p:sp>
      <p:sp>
        <p:nvSpPr>
          <p:cNvPr id="7" name="Rectangle 6"/>
          <p:cNvSpPr/>
          <p:nvPr/>
        </p:nvSpPr>
        <p:spPr>
          <a:xfrm>
            <a:off x="0" y="4953000"/>
            <a:ext cx="8915400" cy="1815882"/>
          </a:xfrm>
          <a:prstGeom prst="rect">
            <a:avLst/>
          </a:prstGeom>
        </p:spPr>
        <p:txBody>
          <a:bodyPr wrap="square">
            <a:spAutoFit/>
          </a:bodyPr>
          <a:lstStyle/>
          <a:p>
            <a:pPr lvl="0" algn="just" eaLnBrk="0" fontAlgn="base" hangingPunct="0">
              <a:spcBef>
                <a:spcPct val="0"/>
              </a:spcBef>
              <a:spcAft>
                <a:spcPct val="0"/>
              </a:spcAft>
            </a:pPr>
            <a:r>
              <a:rPr lang="en-US" sz="1600" b="1" dirty="0" smtClean="0">
                <a:latin typeface="Times New Roman" pitchFamily="18" charset="0"/>
                <a:ea typeface="MS Mincho" pitchFamily="49" charset="-128"/>
                <a:cs typeface="Times New Roman" pitchFamily="18" charset="0"/>
                <a:sym typeface="Symbol" pitchFamily="18" charset="2"/>
              </a:rPr>
              <a:t>Computed </a:t>
            </a:r>
            <a:r>
              <a:rPr lang="en-US" sz="1600" b="1" baseline="30000" dirty="0" smtClean="0">
                <a:latin typeface="Times New Roman" pitchFamily="18" charset="0"/>
                <a:ea typeface="MS Mincho" pitchFamily="49" charset="-128"/>
                <a:cs typeface="Times New Roman" pitchFamily="18" charset="0"/>
              </a:rPr>
              <a:t>2</a:t>
            </a:r>
            <a:r>
              <a:rPr lang="en-US" sz="1600" dirty="0" smtClean="0">
                <a:latin typeface="Times New Roman" pitchFamily="18" charset="0"/>
                <a:ea typeface="MS Mincho" pitchFamily="49" charset="-128"/>
                <a:cs typeface="Times New Roman" pitchFamily="18" charset="0"/>
                <a:sym typeface="Symbol" pitchFamily="18" charset="2"/>
              </a:rPr>
              <a:t> = 159.0 (for </a:t>
            </a:r>
            <a:r>
              <a:rPr lang="en-US" sz="1600" dirty="0" err="1" smtClean="0">
                <a:latin typeface="Times New Roman" pitchFamily="18" charset="0"/>
                <a:ea typeface="MS Mincho" pitchFamily="49" charset="-128"/>
                <a:cs typeface="Times New Roman" pitchFamily="18" charset="0"/>
                <a:sym typeface="Symbol" pitchFamily="18" charset="2"/>
              </a:rPr>
              <a:t>df</a:t>
            </a:r>
            <a:r>
              <a:rPr lang="en-US" sz="1600" dirty="0" smtClean="0">
                <a:latin typeface="Times New Roman" pitchFamily="18" charset="0"/>
                <a:ea typeface="MS Mincho" pitchFamily="49" charset="-128"/>
                <a:cs typeface="Times New Roman" pitchFamily="18" charset="0"/>
                <a:sym typeface="Symbol" pitchFamily="18" charset="2"/>
              </a:rPr>
              <a:t> = 8 &amp; p&lt;0.001)</a:t>
            </a:r>
            <a:endParaRPr lang="en-US" sz="1600" b="1" dirty="0" smtClean="0">
              <a:latin typeface="Arial" pitchFamily="34" charset="0"/>
              <a:sym typeface="Symbol" pitchFamily="18" charset="2"/>
            </a:endParaRPr>
          </a:p>
          <a:p>
            <a:pPr lvl="0" algn="just" eaLnBrk="0" fontAlgn="base" hangingPunct="0">
              <a:spcBef>
                <a:spcPct val="0"/>
              </a:spcBef>
              <a:spcAft>
                <a:spcPct val="0"/>
              </a:spcAft>
            </a:pPr>
            <a:endParaRPr lang="en-US" sz="1600" b="1" dirty="0" smtClean="0">
              <a:latin typeface="Times New Roman" pitchFamily="18" charset="0"/>
              <a:ea typeface="MS Mincho" pitchFamily="49" charset="-128"/>
              <a:cs typeface="Times New Roman" pitchFamily="18" charset="0"/>
              <a:sym typeface="Symbol" pitchFamily="18" charset="2"/>
            </a:endParaRPr>
          </a:p>
          <a:p>
            <a:pPr lvl="0" algn="just" eaLnBrk="0" fontAlgn="base" hangingPunct="0">
              <a:spcBef>
                <a:spcPct val="0"/>
              </a:spcBef>
              <a:spcAft>
                <a:spcPct val="0"/>
              </a:spcAft>
            </a:pPr>
            <a:r>
              <a:rPr lang="en-US" sz="1600" b="1" dirty="0" smtClean="0">
                <a:latin typeface="Times New Roman" pitchFamily="18" charset="0"/>
                <a:ea typeface="MS Mincho" pitchFamily="49" charset="-128"/>
                <a:cs typeface="Times New Roman" pitchFamily="18" charset="0"/>
                <a:sym typeface="Symbol" pitchFamily="18" charset="2"/>
              </a:rPr>
              <a:t>Tabulated </a:t>
            </a:r>
            <a:r>
              <a:rPr lang="en-US" sz="1600" b="1" baseline="30000" dirty="0" smtClean="0">
                <a:latin typeface="Times New Roman" pitchFamily="18" charset="0"/>
                <a:ea typeface="MS Mincho" pitchFamily="49" charset="-128"/>
                <a:cs typeface="Times New Roman" pitchFamily="18" charset="0"/>
              </a:rPr>
              <a:t>2</a:t>
            </a:r>
            <a:r>
              <a:rPr lang="en-US" sz="1600" dirty="0" smtClean="0">
                <a:latin typeface="Times New Roman" pitchFamily="18" charset="0"/>
                <a:ea typeface="MS Mincho" pitchFamily="49" charset="-128"/>
                <a:cs typeface="Times New Roman" pitchFamily="18" charset="0"/>
                <a:sym typeface="Symbol" pitchFamily="18" charset="2"/>
              </a:rPr>
              <a:t> = 26.124 (for </a:t>
            </a:r>
            <a:r>
              <a:rPr lang="en-US" sz="1600" dirty="0" err="1" smtClean="0">
                <a:latin typeface="Times New Roman" pitchFamily="18" charset="0"/>
                <a:ea typeface="MS Mincho" pitchFamily="49" charset="-128"/>
                <a:cs typeface="Times New Roman" pitchFamily="18" charset="0"/>
                <a:sym typeface="Symbol" pitchFamily="18" charset="2"/>
              </a:rPr>
              <a:t>df</a:t>
            </a:r>
            <a:r>
              <a:rPr lang="en-US" sz="1600" dirty="0" smtClean="0">
                <a:latin typeface="Times New Roman" pitchFamily="18" charset="0"/>
                <a:ea typeface="MS Mincho" pitchFamily="49" charset="-128"/>
                <a:cs typeface="Times New Roman" pitchFamily="18" charset="0"/>
                <a:sym typeface="Symbol" pitchFamily="18" charset="2"/>
              </a:rPr>
              <a:t> = 8 &amp; p&lt;0.001)</a:t>
            </a:r>
            <a:endParaRPr lang="en-US" sz="1600" b="1" dirty="0" smtClean="0">
              <a:latin typeface="Arial" pitchFamily="34" charset="0"/>
              <a:sym typeface="Symbol" pitchFamily="18" charset="2"/>
            </a:endParaRPr>
          </a:p>
          <a:p>
            <a:pPr lvl="0" algn="just" eaLnBrk="0" fontAlgn="base" hangingPunct="0">
              <a:spcBef>
                <a:spcPct val="0"/>
              </a:spcBef>
              <a:spcAft>
                <a:spcPct val="0"/>
              </a:spcAft>
            </a:pPr>
            <a:endParaRPr lang="en-US" sz="1600" b="1" dirty="0" smtClean="0">
              <a:latin typeface="Times New Roman" pitchFamily="18" charset="0"/>
              <a:ea typeface="MS Mincho" pitchFamily="49" charset="-128"/>
              <a:cs typeface="Times New Roman" pitchFamily="18" charset="0"/>
              <a:sym typeface="Symbol" pitchFamily="18" charset="2"/>
            </a:endParaRPr>
          </a:p>
          <a:p>
            <a:pPr lvl="0" algn="just" eaLnBrk="0" fontAlgn="base" hangingPunct="0">
              <a:spcBef>
                <a:spcPct val="0"/>
              </a:spcBef>
              <a:spcAft>
                <a:spcPct val="0"/>
              </a:spcAft>
            </a:pPr>
            <a:r>
              <a:rPr lang="en-US" sz="1600" b="1" dirty="0" smtClean="0">
                <a:latin typeface="Times New Roman" pitchFamily="18" charset="0"/>
                <a:ea typeface="MS Mincho" pitchFamily="49" charset="-128"/>
                <a:cs typeface="Times New Roman" pitchFamily="18" charset="0"/>
                <a:sym typeface="Symbol" pitchFamily="18" charset="2"/>
              </a:rPr>
              <a:t>Since, |</a:t>
            </a:r>
            <a:r>
              <a:rPr lang="en-US" sz="1600" b="1" baseline="30000" dirty="0" smtClean="0">
                <a:latin typeface="Times New Roman" pitchFamily="18" charset="0"/>
                <a:ea typeface="MS Mincho" pitchFamily="49" charset="-128"/>
                <a:cs typeface="Times New Roman" pitchFamily="18" charset="0"/>
              </a:rPr>
              <a:t>2</a:t>
            </a:r>
            <a:r>
              <a:rPr lang="en-US" sz="1600" b="1" dirty="0" smtClean="0">
                <a:latin typeface="Times New Roman" pitchFamily="18" charset="0"/>
                <a:ea typeface="MS Mincho" pitchFamily="49" charset="-128"/>
                <a:cs typeface="Times New Roman" pitchFamily="18" charset="0"/>
                <a:sym typeface="Symbol" pitchFamily="18" charset="2"/>
              </a:rPr>
              <a:t>| &gt; </a:t>
            </a:r>
            <a:r>
              <a:rPr lang="en-US" sz="1600" b="1" baseline="30000" dirty="0" smtClean="0">
                <a:latin typeface="Times New Roman" pitchFamily="18" charset="0"/>
                <a:ea typeface="MS Mincho" pitchFamily="49" charset="-128"/>
                <a:cs typeface="Times New Roman" pitchFamily="18" charset="0"/>
              </a:rPr>
              <a:t>2 </a:t>
            </a:r>
            <a:r>
              <a:rPr lang="en-US" sz="1600" b="1" dirty="0" smtClean="0">
                <a:latin typeface="Times New Roman" pitchFamily="18" charset="0"/>
                <a:ea typeface="MS Mincho" pitchFamily="49" charset="-128"/>
                <a:cs typeface="Times New Roman" pitchFamily="18" charset="0"/>
                <a:sym typeface="Symbol" pitchFamily="18" charset="2"/>
              </a:rPr>
              <a:t>(</a:t>
            </a:r>
            <a:r>
              <a:rPr lang="en-US" sz="1600" b="1" dirty="0" smtClean="0">
                <a:latin typeface="Times New Roman" pitchFamily="18" charset="0"/>
                <a:ea typeface="MS Mincho" pitchFamily="49" charset="-128"/>
                <a:cs typeface="Times New Roman" pitchFamily="18" charset="0"/>
              </a:rPr>
              <a:t>) we reject the null hypothesis &amp; accept the alternate hypothesis, that is; </a:t>
            </a:r>
            <a:r>
              <a:rPr lang="en-US" sz="1600" b="1" dirty="0" smtClean="0">
                <a:latin typeface="Times New Roman" pitchFamily="18" charset="0"/>
                <a:ea typeface="MS Mincho" pitchFamily="49" charset="-128"/>
                <a:cs typeface="Times New Roman" pitchFamily="18" charset="0"/>
                <a:sym typeface="Symbol" pitchFamily="18" charset="2"/>
              </a:rPr>
              <a:t>Belief among end users that Knowledge of EDR will give competitive edge is co-related with age of end users.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v="urn:schemas-microsoft-com:mac:vml" xmlns:mc="http://schemas.openxmlformats.org/markup-compatibility/2006" xmlns:mo="http://schemas.microsoft.com/office/mac/office/2008/main"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1219200" y="304800"/>
            <a:ext cx="7619999" cy="6324600"/>
          </a:xfrm>
          <a:prstGeom prst="rect">
            <a:avLst/>
          </a:prstGeom>
          <a:noFill/>
          <a:ln>
            <a:noFill/>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nvGraphicFramePr>
        <p:xfrm>
          <a:off x="1371600" y="2899725"/>
          <a:ext cx="5943599" cy="1219200"/>
        </p:xfrm>
        <a:graphic>
          <a:graphicData uri="http://schemas.openxmlformats.org/drawingml/2006/table">
            <a:tbl>
              <a:tblPr/>
              <a:tblGrid>
                <a:gridCol w="2444011"/>
                <a:gridCol w="1017914"/>
                <a:gridCol w="1015878"/>
                <a:gridCol w="1465796"/>
              </a:tblGrid>
              <a:tr h="0">
                <a:tc>
                  <a:txBody>
                    <a:bodyPr/>
                    <a:lstStyle/>
                    <a:p>
                      <a:pPr marL="0" marR="0" algn="ctr">
                        <a:spcBef>
                          <a:spcPts val="0"/>
                        </a:spcBef>
                        <a:spcAft>
                          <a:spcPts val="0"/>
                        </a:spcAft>
                      </a:pPr>
                      <a:endParaRPr lang="en-US" sz="1200" dirty="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Value</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df</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Asymp. Sig. (2-sided)</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Pearson Chi-Square</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99.707</a:t>
                      </a:r>
                      <a:r>
                        <a:rPr lang="en-US" sz="1200" baseline="30000">
                          <a:solidFill>
                            <a:srgbClr val="000000"/>
                          </a:solidFill>
                          <a:latin typeface="Arial"/>
                          <a:ea typeface="ＭＳ 明朝"/>
                          <a:cs typeface="Times New Roman"/>
                        </a:rPr>
                        <a:t>a</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20</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.000</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Likelihood Ratio</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92.949</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20</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.000</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Linear-by-Linear Association</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7.181</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1</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.007</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ts val="1600"/>
                        </a:lnSpc>
                        <a:spcBef>
                          <a:spcPts val="0"/>
                        </a:spcBef>
                        <a:spcAft>
                          <a:spcPts val="0"/>
                        </a:spcAft>
                      </a:pPr>
                      <a:r>
                        <a:rPr lang="en-US" sz="1200" dirty="0">
                          <a:solidFill>
                            <a:srgbClr val="000000"/>
                          </a:solidFill>
                          <a:latin typeface="Arial"/>
                          <a:ea typeface="ＭＳ 明朝"/>
                          <a:cs typeface="Times New Roman"/>
                        </a:rPr>
                        <a:t>N of Valid Cases</a:t>
                      </a:r>
                      <a:endParaRPr lang="en-US" sz="1200" dirty="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150</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6321" name="Rectangle 1"/>
          <p:cNvSpPr>
            <a:spLocks noChangeArrowheads="1"/>
          </p:cNvSpPr>
          <p:nvPr/>
        </p:nvSpPr>
        <p:spPr bwMode="auto">
          <a:xfrm>
            <a:off x="0" y="100787"/>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Hypothesis 2: </a:t>
            </a:r>
            <a:r>
              <a:rPr kumimoji="0" lang="en-US"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Belief among end users that knowledge of EDR will reduce duplication data entry is associated with the clinical experience of the end users.</a:t>
            </a:r>
            <a:endParaRPr kumimoji="0" lang="en-US"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Null Hypothesis: </a:t>
            </a:r>
            <a:r>
              <a:rPr kumimoji="0" lang="en-US"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Belief among end users that knowledge of EDR will reduce duplication data entry is not associated with the clinical experience of the end users.</a:t>
            </a:r>
            <a:endParaRPr kumimoji="0" lang="en-US"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Alternate Hypothesis: </a:t>
            </a:r>
            <a:r>
              <a:rPr kumimoji="0" lang="en-US"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Belief among end users that knowledge of EDR will reduce duplication data entry is associated with the clinical experience of the end users.</a:t>
            </a:r>
            <a:endParaRPr kumimoji="0" lang="en-US" b="0" i="0" u="none" strike="noStrike" cap="none" normalizeH="0" baseline="0" dirty="0" smtClean="0">
              <a:ln>
                <a:noFill/>
              </a:ln>
              <a:solidFill>
                <a:schemeClr val="tx1"/>
              </a:solidFill>
              <a:effectLst/>
              <a:latin typeface="Arial" pitchFamily="34" charset="0"/>
            </a:endParaRPr>
          </a:p>
        </p:txBody>
      </p:sp>
      <p:sp>
        <p:nvSpPr>
          <p:cNvPr id="11" name="Rectangle 10"/>
          <p:cNvSpPr/>
          <p:nvPr/>
        </p:nvSpPr>
        <p:spPr>
          <a:xfrm>
            <a:off x="152400" y="4419600"/>
            <a:ext cx="8686800" cy="2031325"/>
          </a:xfrm>
          <a:prstGeom prst="rect">
            <a:avLst/>
          </a:prstGeom>
        </p:spPr>
        <p:txBody>
          <a:bodyPr wrap="square">
            <a:spAutoFit/>
          </a:bodyPr>
          <a:lstStyle/>
          <a:p>
            <a:pPr lvl="0" eaLnBrk="0" fontAlgn="base" hangingPunct="0">
              <a:spcBef>
                <a:spcPct val="0"/>
              </a:spcBef>
              <a:spcAft>
                <a:spcPct val="0"/>
              </a:spcAft>
            </a:pPr>
            <a:r>
              <a:rPr lang="en-US" b="1" dirty="0" smtClean="0">
                <a:latin typeface="Times New Roman" pitchFamily="18" charset="0"/>
                <a:ea typeface="MS Mincho" pitchFamily="49" charset="-128"/>
                <a:cs typeface="Times New Roman" pitchFamily="18" charset="0"/>
                <a:sym typeface="Symbol" pitchFamily="18" charset="2"/>
              </a:rPr>
              <a:t>Computed </a:t>
            </a:r>
            <a:r>
              <a:rPr lang="en-US" b="1" baseline="30000" dirty="0" smtClean="0">
                <a:latin typeface="Times New Roman" pitchFamily="18" charset="0"/>
                <a:ea typeface="MS Mincho" pitchFamily="49" charset="-128"/>
                <a:cs typeface="Times New Roman" pitchFamily="18" charset="0"/>
              </a:rPr>
              <a:t>2</a:t>
            </a:r>
            <a:r>
              <a:rPr lang="en-US" dirty="0" smtClean="0">
                <a:latin typeface="Times New Roman" pitchFamily="18" charset="0"/>
                <a:ea typeface="MS Mincho" pitchFamily="49" charset="-128"/>
                <a:cs typeface="Times New Roman" pitchFamily="18" charset="0"/>
                <a:sym typeface="Symbol" pitchFamily="18" charset="2"/>
              </a:rPr>
              <a:t> = 99.707 (for </a:t>
            </a:r>
            <a:r>
              <a:rPr lang="en-US" dirty="0" err="1" smtClean="0">
                <a:latin typeface="Times New Roman" pitchFamily="18" charset="0"/>
                <a:ea typeface="MS Mincho" pitchFamily="49" charset="-128"/>
                <a:cs typeface="Times New Roman" pitchFamily="18" charset="0"/>
                <a:sym typeface="Symbol" pitchFamily="18" charset="2"/>
              </a:rPr>
              <a:t>df</a:t>
            </a:r>
            <a:r>
              <a:rPr lang="en-US" dirty="0" smtClean="0">
                <a:latin typeface="Times New Roman" pitchFamily="18" charset="0"/>
                <a:ea typeface="MS Mincho" pitchFamily="49" charset="-128"/>
                <a:cs typeface="Times New Roman" pitchFamily="18" charset="0"/>
                <a:sym typeface="Symbol" pitchFamily="18" charset="2"/>
              </a:rPr>
              <a:t> = 20 &amp; p&lt;0.001)</a:t>
            </a:r>
            <a:endParaRPr lang="en-US" b="1" dirty="0" smtClean="0">
              <a:latin typeface="Arial" pitchFamily="34" charset="0"/>
              <a:sym typeface="Symbol" pitchFamily="18" charset="2"/>
            </a:endParaRPr>
          </a:p>
          <a:p>
            <a:pPr lvl="0" eaLnBrk="0" fontAlgn="base" hangingPunct="0">
              <a:spcBef>
                <a:spcPct val="0"/>
              </a:spcBef>
              <a:spcAft>
                <a:spcPct val="0"/>
              </a:spcAft>
            </a:pPr>
            <a:endParaRPr lang="en-US" b="1" dirty="0" smtClean="0">
              <a:latin typeface="Times New Roman" pitchFamily="18" charset="0"/>
              <a:ea typeface="MS Mincho" pitchFamily="49" charset="-128"/>
              <a:cs typeface="Times New Roman" pitchFamily="18" charset="0"/>
              <a:sym typeface="Symbol" pitchFamily="18" charset="2"/>
            </a:endParaRPr>
          </a:p>
          <a:p>
            <a:pPr lvl="0" eaLnBrk="0" fontAlgn="base" hangingPunct="0">
              <a:spcBef>
                <a:spcPct val="0"/>
              </a:spcBef>
              <a:spcAft>
                <a:spcPct val="0"/>
              </a:spcAft>
            </a:pPr>
            <a:r>
              <a:rPr lang="en-US" b="1" dirty="0" smtClean="0">
                <a:latin typeface="Times New Roman" pitchFamily="18" charset="0"/>
                <a:ea typeface="MS Mincho" pitchFamily="49" charset="-128"/>
                <a:cs typeface="Times New Roman" pitchFamily="18" charset="0"/>
                <a:sym typeface="Symbol" pitchFamily="18" charset="2"/>
              </a:rPr>
              <a:t>Tabulated </a:t>
            </a:r>
            <a:r>
              <a:rPr lang="en-US" b="1" baseline="30000" dirty="0" smtClean="0">
                <a:latin typeface="Times New Roman" pitchFamily="18" charset="0"/>
                <a:ea typeface="MS Mincho" pitchFamily="49" charset="-128"/>
                <a:cs typeface="Times New Roman" pitchFamily="18" charset="0"/>
              </a:rPr>
              <a:t>2</a:t>
            </a:r>
            <a:r>
              <a:rPr lang="en-US" dirty="0" smtClean="0">
                <a:latin typeface="Times New Roman" pitchFamily="18" charset="0"/>
                <a:ea typeface="MS Mincho" pitchFamily="49" charset="-128"/>
                <a:cs typeface="Times New Roman" pitchFamily="18" charset="0"/>
                <a:sym typeface="Symbol" pitchFamily="18" charset="2"/>
              </a:rPr>
              <a:t> = 45.32 (for </a:t>
            </a:r>
            <a:r>
              <a:rPr lang="en-US" dirty="0" err="1" smtClean="0">
                <a:latin typeface="Times New Roman" pitchFamily="18" charset="0"/>
                <a:ea typeface="MS Mincho" pitchFamily="49" charset="-128"/>
                <a:cs typeface="Times New Roman" pitchFamily="18" charset="0"/>
                <a:sym typeface="Symbol" pitchFamily="18" charset="2"/>
              </a:rPr>
              <a:t>df</a:t>
            </a:r>
            <a:r>
              <a:rPr lang="en-US" dirty="0" smtClean="0">
                <a:latin typeface="Times New Roman" pitchFamily="18" charset="0"/>
                <a:ea typeface="MS Mincho" pitchFamily="49" charset="-128"/>
                <a:cs typeface="Times New Roman" pitchFamily="18" charset="0"/>
                <a:sym typeface="Symbol" pitchFamily="18" charset="2"/>
              </a:rPr>
              <a:t> = 8 &amp; p&lt;0.001)</a:t>
            </a:r>
            <a:endParaRPr lang="en-US" b="1" dirty="0" smtClean="0">
              <a:latin typeface="Arial" pitchFamily="34" charset="0"/>
              <a:sym typeface="Symbol" pitchFamily="18" charset="2"/>
            </a:endParaRPr>
          </a:p>
          <a:p>
            <a:pPr lvl="0" eaLnBrk="0" fontAlgn="base" hangingPunct="0">
              <a:spcBef>
                <a:spcPct val="0"/>
              </a:spcBef>
              <a:spcAft>
                <a:spcPct val="0"/>
              </a:spcAft>
            </a:pPr>
            <a:endParaRPr lang="en-US" b="1" dirty="0" smtClean="0">
              <a:latin typeface="Times New Roman" pitchFamily="18" charset="0"/>
              <a:ea typeface="MS Mincho" pitchFamily="49" charset="-128"/>
              <a:cs typeface="Times New Roman" pitchFamily="18" charset="0"/>
              <a:sym typeface="Symbol" pitchFamily="18" charset="2"/>
            </a:endParaRPr>
          </a:p>
          <a:p>
            <a:pPr lvl="0" eaLnBrk="0" fontAlgn="base" hangingPunct="0">
              <a:spcBef>
                <a:spcPct val="0"/>
              </a:spcBef>
              <a:spcAft>
                <a:spcPct val="0"/>
              </a:spcAft>
            </a:pPr>
            <a:r>
              <a:rPr lang="en-US" b="1" dirty="0" smtClean="0">
                <a:latin typeface="Times New Roman" pitchFamily="18" charset="0"/>
                <a:ea typeface="MS Mincho" pitchFamily="49" charset="-128"/>
                <a:cs typeface="Times New Roman" pitchFamily="18" charset="0"/>
                <a:sym typeface="Symbol" pitchFamily="18" charset="2"/>
              </a:rPr>
              <a:t>Since, |</a:t>
            </a:r>
            <a:r>
              <a:rPr lang="en-US" b="1" baseline="30000" dirty="0" smtClean="0">
                <a:latin typeface="Times New Roman" pitchFamily="18" charset="0"/>
                <a:ea typeface="MS Mincho" pitchFamily="49" charset="-128"/>
                <a:cs typeface="Times New Roman" pitchFamily="18" charset="0"/>
              </a:rPr>
              <a:t>2</a:t>
            </a:r>
            <a:r>
              <a:rPr lang="en-US" b="1" dirty="0" smtClean="0">
                <a:latin typeface="Times New Roman" pitchFamily="18" charset="0"/>
                <a:ea typeface="MS Mincho" pitchFamily="49" charset="-128"/>
                <a:cs typeface="Times New Roman" pitchFamily="18" charset="0"/>
                <a:sym typeface="Symbol" pitchFamily="18" charset="2"/>
              </a:rPr>
              <a:t>| &gt; </a:t>
            </a:r>
            <a:r>
              <a:rPr lang="en-US" b="1" baseline="30000" dirty="0" smtClean="0">
                <a:latin typeface="Times New Roman" pitchFamily="18" charset="0"/>
                <a:ea typeface="MS Mincho" pitchFamily="49" charset="-128"/>
                <a:cs typeface="Times New Roman" pitchFamily="18" charset="0"/>
              </a:rPr>
              <a:t>2 </a:t>
            </a:r>
            <a:r>
              <a:rPr lang="en-US" b="1" dirty="0" smtClean="0">
                <a:latin typeface="Times New Roman" pitchFamily="18" charset="0"/>
                <a:ea typeface="MS Mincho" pitchFamily="49" charset="-128"/>
                <a:cs typeface="Times New Roman" pitchFamily="18" charset="0"/>
                <a:sym typeface="Symbol" pitchFamily="18" charset="2"/>
              </a:rPr>
              <a:t>(</a:t>
            </a:r>
            <a:r>
              <a:rPr lang="en-US" b="1" dirty="0" smtClean="0">
                <a:latin typeface="Times New Roman" pitchFamily="18" charset="0"/>
                <a:ea typeface="MS Mincho" pitchFamily="49" charset="-128"/>
                <a:cs typeface="Times New Roman" pitchFamily="18" charset="0"/>
              </a:rPr>
              <a:t>) </a:t>
            </a:r>
            <a:r>
              <a:rPr lang="en-US" dirty="0" smtClean="0">
                <a:latin typeface="Times New Roman" pitchFamily="18" charset="0"/>
                <a:ea typeface="MS Mincho" pitchFamily="49" charset="-128"/>
                <a:cs typeface="Times New Roman" pitchFamily="18" charset="0"/>
              </a:rPr>
              <a:t>we reject the null hypothesis &amp; accept the alternate hypothesis</a:t>
            </a:r>
            <a:r>
              <a:rPr lang="en-US" b="1" dirty="0" smtClean="0">
                <a:latin typeface="Times New Roman" pitchFamily="18" charset="0"/>
                <a:ea typeface="MS Mincho" pitchFamily="49" charset="-128"/>
                <a:cs typeface="Times New Roman" pitchFamily="18" charset="0"/>
              </a:rPr>
              <a:t>, </a:t>
            </a:r>
            <a:r>
              <a:rPr lang="en-US" dirty="0" smtClean="0">
                <a:latin typeface="Times New Roman" pitchFamily="18" charset="0"/>
                <a:ea typeface="MS Mincho" pitchFamily="49" charset="-128"/>
                <a:cs typeface="Times New Roman" pitchFamily="18" charset="0"/>
              </a:rPr>
              <a:t>that is;</a:t>
            </a:r>
            <a:r>
              <a:rPr lang="en-US" b="1" dirty="0" smtClean="0">
                <a:latin typeface="Times New Roman" pitchFamily="18" charset="0"/>
                <a:ea typeface="MS Mincho" pitchFamily="49" charset="-128"/>
                <a:cs typeface="Times New Roman" pitchFamily="18" charset="0"/>
              </a:rPr>
              <a:t> </a:t>
            </a:r>
            <a:r>
              <a:rPr lang="en-US" b="1" dirty="0" smtClean="0">
                <a:latin typeface="Times New Roman" pitchFamily="18" charset="0"/>
                <a:ea typeface="MS Mincho" pitchFamily="49" charset="-128"/>
                <a:cs typeface="Times New Roman" pitchFamily="18" charset="0"/>
                <a:sym typeface="Symbol" pitchFamily="18" charset="2"/>
              </a:rPr>
              <a:t>Belief among end users that knowledge of EDR will reduce duplication data entry is associated with the clinical experience of the end users.</a:t>
            </a:r>
          </a:p>
        </p:txBody>
      </p:sp>
      <p:sp>
        <p:nvSpPr>
          <p:cNvPr id="12" name="Rectangle 11"/>
          <p:cNvSpPr/>
          <p:nvPr/>
        </p:nvSpPr>
        <p:spPr>
          <a:xfrm>
            <a:off x="2286000" y="2526268"/>
            <a:ext cx="4129015" cy="369332"/>
          </a:xfrm>
          <a:prstGeom prst="rect">
            <a:avLst/>
          </a:prstGeom>
        </p:spPr>
        <p:txBody>
          <a:bodyPr wrap="none">
            <a:spAutoFit/>
          </a:bodyPr>
          <a:lstStyle/>
          <a:p>
            <a:pPr lvl="0" eaLnBrk="0" fontAlgn="base" hangingPunct="0">
              <a:spcBef>
                <a:spcPct val="0"/>
              </a:spcBef>
              <a:spcAft>
                <a:spcPct val="0"/>
              </a:spcAft>
            </a:pPr>
            <a:r>
              <a:rPr lang="en-US" b="1" dirty="0" smtClean="0">
                <a:latin typeface="Times New Roman" pitchFamily="18" charset="0"/>
                <a:ea typeface="MS Mincho" pitchFamily="49" charset="-128"/>
                <a:cs typeface="Times New Roman" pitchFamily="18" charset="0"/>
              </a:rPr>
              <a:t>Computed chi-square (</a:t>
            </a:r>
            <a:r>
              <a:rPr lang="en-US" b="1" dirty="0" smtClean="0">
                <a:latin typeface="Times New Roman" pitchFamily="18" charset="0"/>
                <a:ea typeface="MS Mincho" pitchFamily="49" charset="-128"/>
                <a:cs typeface="Times New Roman" pitchFamily="18" charset="0"/>
                <a:sym typeface="Symbol" pitchFamily="18" charset="2"/>
              </a:rPr>
              <a:t></a:t>
            </a:r>
            <a:r>
              <a:rPr lang="en-US" b="1" baseline="30000" dirty="0" smtClean="0">
                <a:latin typeface="Times New Roman" pitchFamily="18" charset="0"/>
                <a:ea typeface="MS Mincho" pitchFamily="49" charset="-128"/>
                <a:cs typeface="Times New Roman" pitchFamily="18" charset="0"/>
              </a:rPr>
              <a:t>2</a:t>
            </a:r>
            <a:r>
              <a:rPr lang="en-US" b="1" dirty="0" smtClean="0">
                <a:latin typeface="Times New Roman" pitchFamily="18" charset="0"/>
                <a:ea typeface="MS Mincho" pitchFamily="49" charset="-128"/>
                <a:cs typeface="Times New Roman" pitchFamily="18" charset="0"/>
                <a:sym typeface="Symbol" pitchFamily="18" charset="2"/>
              </a:rPr>
              <a:t>) Test Statistics</a:t>
            </a:r>
            <a:endParaRPr lang="en-US" dirty="0" smtClean="0">
              <a:latin typeface="Arial" pitchFamily="34" charset="0"/>
              <a:sym typeface="Symbol" pitchFamily="18" charset="2"/>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srcRect/>
          <a:stretch>
            <a:fillRect/>
          </a:stretch>
        </p:blipFill>
        <p:spPr bwMode="auto">
          <a:xfrm>
            <a:off x="1371600" y="381000"/>
            <a:ext cx="7467600" cy="609600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ChangeArrowheads="1"/>
          </p:cNvSpPr>
          <p:nvPr/>
        </p:nvSpPr>
        <p:spPr bwMode="auto">
          <a:xfrm>
            <a:off x="0" y="130076"/>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Hypothesis 3: </a:t>
            </a:r>
            <a:r>
              <a:rPr kumimoji="0" lang="en-US"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There is relationship between the attitude towards the use of IT application &amp; the clinical experience of the end users.</a:t>
            </a:r>
            <a:endParaRPr kumimoji="0" lang="en-US"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Null Hypothesis: </a:t>
            </a:r>
            <a:r>
              <a:rPr kumimoji="0" lang="en-US"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There is no relationship between the attitude towards the use of IT application &amp; the clinical experience of the end users.</a:t>
            </a:r>
            <a:endParaRPr kumimoji="0" lang="en-US"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Alternate Hypothesis: </a:t>
            </a:r>
            <a:r>
              <a:rPr kumimoji="0" lang="en-US"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There is relationship between the attitude towards the use of IT application &amp; the clinical experience of the end users.</a:t>
            </a:r>
            <a:endParaRPr kumimoji="0" lang="en-US" b="0" i="0" u="none" strike="noStrike" cap="none" normalizeH="0" baseline="0" dirty="0" smtClean="0">
              <a:ln>
                <a:noFill/>
              </a:ln>
              <a:solidFill>
                <a:schemeClr val="tx1"/>
              </a:solidFill>
              <a:effectLst/>
              <a:latin typeface="Arial" pitchFamily="34" charset="0"/>
            </a:endParaRPr>
          </a:p>
        </p:txBody>
      </p:sp>
      <p:graphicFrame>
        <p:nvGraphicFramePr>
          <p:cNvPr id="5" name="Table 4"/>
          <p:cNvGraphicFramePr>
            <a:graphicFrameLocks noGrp="1"/>
          </p:cNvGraphicFramePr>
          <p:nvPr/>
        </p:nvGraphicFramePr>
        <p:xfrm>
          <a:off x="1905001" y="2692400"/>
          <a:ext cx="5181599" cy="1422400"/>
        </p:xfrm>
        <a:graphic>
          <a:graphicData uri="http://schemas.openxmlformats.org/drawingml/2006/table">
            <a:tbl>
              <a:tblPr/>
              <a:tblGrid>
                <a:gridCol w="2112041"/>
                <a:gridCol w="906048"/>
                <a:gridCol w="885637"/>
                <a:gridCol w="1277873"/>
              </a:tblGrid>
              <a:tr h="0">
                <a:tc gridSpan="4">
                  <a:txBody>
                    <a:bodyPr/>
                    <a:lstStyle/>
                    <a:p>
                      <a:pPr marL="0" marR="0" algn="ctr">
                        <a:lnSpc>
                          <a:spcPts val="1600"/>
                        </a:lnSpc>
                        <a:spcBef>
                          <a:spcPts val="0"/>
                        </a:spcBef>
                        <a:spcAft>
                          <a:spcPts val="0"/>
                        </a:spcAft>
                      </a:pPr>
                      <a:r>
                        <a:rPr lang="en-US" sz="1200" b="1">
                          <a:solidFill>
                            <a:srgbClr val="000000"/>
                          </a:solidFill>
                          <a:latin typeface="Arial"/>
                          <a:ea typeface="ＭＳ 明朝"/>
                          <a:cs typeface="Times New Roman"/>
                        </a:rPr>
                        <a:t>Chi-Square Tests</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marL="0" marR="0" algn="ctr">
                        <a:spcBef>
                          <a:spcPts val="0"/>
                        </a:spcBef>
                        <a:spcAft>
                          <a:spcPts val="0"/>
                        </a:spcAft>
                      </a:pPr>
                      <a:endParaRPr lang="en-US" sz="12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Value</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df</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Asymp. Sig. (2-sided)</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Pearson Chi-Square</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63.947</a:t>
                      </a:r>
                      <a:r>
                        <a:rPr lang="en-US" sz="1200" baseline="30000">
                          <a:solidFill>
                            <a:srgbClr val="000000"/>
                          </a:solidFill>
                          <a:latin typeface="Arial"/>
                          <a:ea typeface="ＭＳ 明朝"/>
                          <a:cs typeface="Times New Roman"/>
                        </a:rPr>
                        <a:t>a</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20</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.000</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Likelihood Ratio</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67.878</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20</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.000</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Linear-by-Linear Association</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26.474</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1</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.000</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N of Valid Cases</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00"/>
                        </a:lnSpc>
                        <a:spcBef>
                          <a:spcPts val="0"/>
                        </a:spcBef>
                        <a:spcAft>
                          <a:spcPts val="0"/>
                        </a:spcAft>
                      </a:pPr>
                      <a:r>
                        <a:rPr lang="en-US" sz="1200">
                          <a:solidFill>
                            <a:srgbClr val="000000"/>
                          </a:solidFill>
                          <a:latin typeface="Arial"/>
                          <a:ea typeface="ＭＳ 明朝"/>
                          <a:cs typeface="Times New Roman"/>
                        </a:rPr>
                        <a:t>150</a:t>
                      </a:r>
                      <a:endParaRPr lang="en-US" sz="1200">
                        <a:latin typeface="Cambria"/>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2706" name="Rectangle 2"/>
          <p:cNvSpPr>
            <a:spLocks noChangeArrowheads="1"/>
          </p:cNvSpPr>
          <p:nvPr/>
        </p:nvSpPr>
        <p:spPr bwMode="auto">
          <a:xfrm>
            <a:off x="0" y="4453913"/>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Computed </a:t>
            </a: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sym typeface="Symbol" pitchFamily="18" charset="2"/>
              </a:rPr>
              <a:t></a:t>
            </a:r>
            <a:r>
              <a:rPr kumimoji="0" lang="en-US" b="1" i="0" u="none" strike="noStrike" cap="none" normalizeH="0" baseline="30000" dirty="0" smtClean="0">
                <a:ln>
                  <a:noFill/>
                </a:ln>
                <a:solidFill>
                  <a:schemeClr val="tx1"/>
                </a:solidFill>
                <a:effectLst/>
                <a:latin typeface="Times New Roman" pitchFamily="18" charset="0"/>
                <a:ea typeface="MS Mincho" pitchFamily="49" charset="-128"/>
                <a:cs typeface="Times New Roman" pitchFamily="18" charset="0"/>
              </a:rPr>
              <a:t>2</a:t>
            </a:r>
            <a:r>
              <a:rPr kumimoji="0" lang="en-US"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sym typeface="Symbol" pitchFamily="18" charset="2"/>
              </a:rPr>
              <a:t> = 63.947 (for </a:t>
            </a:r>
            <a:r>
              <a:rPr kumimoji="0" lang="en-US" b="0" i="0" u="none" strike="noStrike" cap="none" normalizeH="0" baseline="0" dirty="0" err="1" smtClean="0">
                <a:ln>
                  <a:noFill/>
                </a:ln>
                <a:solidFill>
                  <a:schemeClr val="tx1"/>
                </a:solidFill>
                <a:effectLst/>
                <a:latin typeface="Times New Roman" pitchFamily="18" charset="0"/>
                <a:ea typeface="MS Mincho" pitchFamily="49" charset="-128"/>
                <a:cs typeface="Times New Roman" pitchFamily="18" charset="0"/>
                <a:sym typeface="Symbol" pitchFamily="18" charset="2"/>
              </a:rPr>
              <a:t>df</a:t>
            </a:r>
            <a:r>
              <a:rPr kumimoji="0" lang="en-US"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sym typeface="Symbol" pitchFamily="18" charset="2"/>
              </a:rPr>
              <a:t> = 20 &amp; p&lt;0.001)</a:t>
            </a:r>
            <a:endParaRPr kumimoji="0" lang="en-US" b="1" i="0" u="none" strike="noStrike" cap="none" normalizeH="0" baseline="0" dirty="0" smtClean="0">
              <a:ln>
                <a:noFill/>
              </a:ln>
              <a:solidFill>
                <a:schemeClr val="tx1"/>
              </a:solidFill>
              <a:effectLst/>
              <a:latin typeface="Arial" pitchFamily="34"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sym typeface="Symbol" pitchFamily="18" charset="2"/>
              </a:rPr>
              <a:t>Tabulated </a:t>
            </a:r>
            <a:r>
              <a:rPr kumimoji="0" lang="en-US" b="1" i="0" u="none" strike="noStrike" cap="none" normalizeH="0" baseline="30000" dirty="0" smtClean="0">
                <a:ln>
                  <a:noFill/>
                </a:ln>
                <a:solidFill>
                  <a:schemeClr val="tx1"/>
                </a:solidFill>
                <a:effectLst/>
                <a:latin typeface="Times New Roman" pitchFamily="18" charset="0"/>
                <a:ea typeface="MS Mincho" pitchFamily="49" charset="-128"/>
                <a:cs typeface="Times New Roman" pitchFamily="18" charset="0"/>
              </a:rPr>
              <a:t>2</a:t>
            </a:r>
            <a:r>
              <a:rPr kumimoji="0" lang="en-US"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sym typeface="Symbol" pitchFamily="18" charset="2"/>
              </a:rPr>
              <a:t> = 45.32 (for </a:t>
            </a:r>
            <a:r>
              <a:rPr kumimoji="0" lang="en-US" b="0" i="0" u="none" strike="noStrike" cap="none" normalizeH="0" baseline="0" dirty="0" err="1" smtClean="0">
                <a:ln>
                  <a:noFill/>
                </a:ln>
                <a:solidFill>
                  <a:schemeClr val="tx1"/>
                </a:solidFill>
                <a:effectLst/>
                <a:latin typeface="Times New Roman" pitchFamily="18" charset="0"/>
                <a:ea typeface="MS Mincho" pitchFamily="49" charset="-128"/>
                <a:cs typeface="Times New Roman" pitchFamily="18" charset="0"/>
                <a:sym typeface="Symbol" pitchFamily="18" charset="2"/>
              </a:rPr>
              <a:t>df</a:t>
            </a:r>
            <a:r>
              <a:rPr kumimoji="0" lang="en-US"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sym typeface="Symbol" pitchFamily="18" charset="2"/>
              </a:rPr>
              <a:t> = 20 &amp; p&lt;0.001)</a:t>
            </a:r>
            <a:endParaRPr kumimoji="0" lang="en-US" b="1" i="0" u="none" strike="noStrike" cap="none" normalizeH="0" baseline="0" dirty="0" smtClean="0">
              <a:ln>
                <a:noFill/>
              </a:ln>
              <a:solidFill>
                <a:schemeClr val="tx1"/>
              </a:solidFill>
              <a:effectLst/>
              <a:latin typeface="Arial" pitchFamily="34"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sym typeface="Symbol" pitchFamily="18" charset="2"/>
              </a:rPr>
              <a:t>Since, |</a:t>
            </a:r>
            <a:r>
              <a:rPr kumimoji="0" lang="en-US" b="1" i="0" u="none" strike="noStrike" cap="none" normalizeH="0" baseline="30000" dirty="0" smtClean="0">
                <a:ln>
                  <a:noFill/>
                </a:ln>
                <a:solidFill>
                  <a:schemeClr val="tx1"/>
                </a:solidFill>
                <a:effectLst/>
                <a:latin typeface="Times New Roman" pitchFamily="18" charset="0"/>
                <a:ea typeface="MS Mincho" pitchFamily="49" charset="-128"/>
                <a:cs typeface="Times New Roman" pitchFamily="18" charset="0"/>
              </a:rPr>
              <a:t>2</a:t>
            </a: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sym typeface="Symbol" pitchFamily="18" charset="2"/>
              </a:rPr>
              <a:t>| &gt; </a:t>
            </a:r>
            <a:r>
              <a:rPr kumimoji="0" lang="en-US" b="1" i="0" u="none" strike="noStrike" cap="none" normalizeH="0" baseline="30000" dirty="0" smtClean="0">
                <a:ln>
                  <a:noFill/>
                </a:ln>
                <a:solidFill>
                  <a:schemeClr val="tx1"/>
                </a:solidFill>
                <a:effectLst/>
                <a:latin typeface="Times New Roman" pitchFamily="18" charset="0"/>
                <a:ea typeface="MS Mincho" pitchFamily="49" charset="-128"/>
                <a:cs typeface="Times New Roman" pitchFamily="18" charset="0"/>
              </a:rPr>
              <a:t>2 </a:t>
            </a: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sym typeface="Symbol" pitchFamily="18" charset="2"/>
              </a:rPr>
              <a:t>(</a:t>
            </a: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US"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we reject the null hypothesis &amp; accept the alternate hypothesis, that is;</a:t>
            </a: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sym typeface="Symbol" pitchFamily="18" charset="2"/>
              </a:rPr>
              <a:t>there is relationship between the attitude towards the use of IT</a:t>
            </a:r>
            <a:r>
              <a:rPr kumimoji="0" lang="en-US" b="1" i="0" u="none" strike="noStrike" cap="none" normalizeH="0" dirty="0" smtClean="0">
                <a:ln>
                  <a:noFill/>
                </a:ln>
                <a:solidFill>
                  <a:schemeClr val="tx1"/>
                </a:solidFill>
                <a:effectLst/>
                <a:latin typeface="Times New Roman" pitchFamily="18" charset="0"/>
                <a:ea typeface="MS Mincho" pitchFamily="49" charset="-128"/>
                <a:cs typeface="Times New Roman" pitchFamily="18" charset="0"/>
                <a:sym typeface="Symbol" pitchFamily="18" charset="2"/>
              </a:rPr>
              <a:t> application &amp; the clinical experience of the end users.</a:t>
            </a:r>
            <a:endParaRPr kumimoji="0" lang="en-US"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sym typeface="Symbol" pitchFamily="18" charset="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52400"/>
            <a:ext cx="8229600" cy="1371600"/>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en-US" b="1" u="sng" dirty="0" smtClean="0">
                <a:effectLst/>
                <a:latin typeface="Cambria Math" pitchFamily="18" charset="0"/>
                <a:ea typeface="Cambria Math" pitchFamily="18" charset="0"/>
              </a:rPr>
              <a:t>INTERNSHIP REPORT</a:t>
            </a:r>
            <a:endParaRPr lang="en-US" b="1" u="sng" dirty="0">
              <a:effectLst/>
              <a:latin typeface="Cambria Math" pitchFamily="18" charset="0"/>
              <a:ea typeface="Cambria Math" pitchFamily="18" charset="0"/>
            </a:endParaRPr>
          </a:p>
        </p:txBody>
      </p:sp>
      <p:sp>
        <p:nvSpPr>
          <p:cNvPr id="3" name="Content Placeholder 2"/>
          <p:cNvSpPr>
            <a:spLocks noGrp="1"/>
          </p:cNvSpPr>
          <p:nvPr>
            <p:ph idx="1"/>
          </p:nvPr>
        </p:nvSpPr>
        <p:spPr>
          <a:xfrm>
            <a:off x="685800" y="1874837"/>
            <a:ext cx="8229600" cy="4525963"/>
          </a:xfrm>
        </p:spPr>
        <p:txBody>
          <a:bodyPr>
            <a:noAutofit/>
          </a:bodyPr>
          <a:lstStyle/>
          <a:p>
            <a:pPr algn="just"/>
            <a:r>
              <a:rPr lang="en-US" sz="2000" dirty="0" smtClean="0">
                <a:latin typeface="Times New Roman" pitchFamily="18" charset="0"/>
                <a:cs typeface="Times New Roman" pitchFamily="18" charset="0"/>
              </a:rPr>
              <a:t>The Internship Period was from 2</a:t>
            </a:r>
            <a:r>
              <a:rPr lang="en-US" sz="2000" baseline="30000" dirty="0" smtClean="0">
                <a:latin typeface="Times New Roman" pitchFamily="18" charset="0"/>
                <a:cs typeface="Times New Roman" pitchFamily="18" charset="0"/>
              </a:rPr>
              <a:t>nd</a:t>
            </a:r>
            <a:r>
              <a:rPr lang="en-US" sz="2000" dirty="0" smtClean="0">
                <a:latin typeface="Times New Roman" pitchFamily="18" charset="0"/>
                <a:cs typeface="Times New Roman" pitchFamily="18" charset="0"/>
              </a:rPr>
              <a:t> January 2012 to 30</a:t>
            </a:r>
            <a:r>
              <a:rPr lang="en-US" sz="2000" baseline="30000" dirty="0" smtClean="0">
                <a:latin typeface="Times New Roman" pitchFamily="18" charset="0"/>
                <a:cs typeface="Times New Roman" pitchFamily="18" charset="0"/>
              </a:rPr>
              <a:t>th</a:t>
            </a:r>
            <a:r>
              <a:rPr lang="en-US" sz="2000" dirty="0" smtClean="0">
                <a:latin typeface="Times New Roman" pitchFamily="18" charset="0"/>
                <a:cs typeface="Times New Roman" pitchFamily="18" charset="0"/>
              </a:rPr>
              <a:t> March 2012. </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During this Period, I was involved in requirement gathering  &amp; documentation for Fresco CHR Project.</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The following were the tasks undertaken during the internship period:-</a:t>
            </a:r>
          </a:p>
          <a:p>
            <a:pPr algn="just">
              <a:buNone/>
            </a:pPr>
            <a:r>
              <a:rPr lang="en-US" sz="2000" dirty="0" smtClean="0">
                <a:latin typeface="Times New Roman" pitchFamily="18" charset="0"/>
                <a:cs typeface="Times New Roman" pitchFamily="18" charset="0"/>
              </a:rPr>
              <a:t>                   * Understanding the workplace &amp; the project overview.</a:t>
            </a:r>
          </a:p>
          <a:p>
            <a:pPr algn="just">
              <a:buNone/>
            </a:pPr>
            <a:r>
              <a:rPr lang="en-US" sz="2000" dirty="0" smtClean="0">
                <a:latin typeface="Times New Roman" pitchFamily="18" charset="0"/>
                <a:cs typeface="Times New Roman" pitchFamily="18" charset="0"/>
              </a:rPr>
              <a:t>                   * Drafting Questionnaire</a:t>
            </a:r>
          </a:p>
          <a:p>
            <a:pPr algn="just">
              <a:buNone/>
            </a:pPr>
            <a:r>
              <a:rPr lang="en-US" sz="2000" dirty="0" smtClean="0">
                <a:latin typeface="Times New Roman" pitchFamily="18" charset="0"/>
                <a:cs typeface="Times New Roman" pitchFamily="18" charset="0"/>
              </a:rPr>
              <a:t>                   * Gathering Requirements</a:t>
            </a:r>
          </a:p>
          <a:p>
            <a:pPr algn="just">
              <a:buNone/>
            </a:pPr>
            <a:r>
              <a:rPr lang="en-US" sz="2000" dirty="0" smtClean="0">
                <a:latin typeface="Times New Roman" pitchFamily="18" charset="0"/>
                <a:cs typeface="Times New Roman" pitchFamily="18" charset="0"/>
              </a:rPr>
              <a:t>                   * Documentation of Software Requirements Specifications &amp; Design Specifications</a:t>
            </a:r>
          </a:p>
          <a:p>
            <a:pPr algn="just">
              <a:buNone/>
            </a:pPr>
            <a:r>
              <a:rPr lang="en-US" sz="2000" dirty="0" smtClean="0">
                <a:latin typeface="Times New Roman" pitchFamily="18" charset="0"/>
                <a:cs typeface="Times New Roman" pitchFamily="18" charset="0"/>
              </a:rPr>
              <a:t>                   * HL7 Data Model &amp; ER Diagrams</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srcRect/>
          <a:stretch>
            <a:fillRect/>
          </a:stretch>
        </p:blipFill>
        <p:spPr bwMode="auto">
          <a:xfrm>
            <a:off x="1219200" y="304800"/>
            <a:ext cx="7620000" cy="617220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7800"/>
            <a:ext cx="8305800" cy="4800600"/>
          </a:xfrm>
        </p:spPr>
        <p:txBody>
          <a:bodyPr>
            <a:normAutofit fontScale="92500" lnSpcReduction="10000"/>
          </a:bodyPr>
          <a:lstStyle/>
          <a:p>
            <a:r>
              <a:rPr lang="en-US" sz="2000" dirty="0" smtClean="0">
                <a:latin typeface="Times New Roman" pitchFamily="18" charset="0"/>
                <a:cs typeface="Times New Roman" pitchFamily="18" charset="0"/>
              </a:rPr>
              <a:t>The current study demonstrated that, out of the 150 dentists,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81% of the survey populations were lying in the age group of 21-30 years.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46% of the survey population were the end users with less than 1 yr of experience, followed by 33% with 1-3 years of work experience.</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67.3% never heard of the hospital or clinic management system.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Despite of the availability of various software in the market, 88.3% dentists still today use the manual process for appointment scheduling &amp; patient records.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64% of the dentists were not aware of the Electronic Medical Records or the Electronic Dental Records. </a:t>
            </a:r>
          </a:p>
          <a:p>
            <a:endParaRPr lang="en-US" sz="2000" dirty="0">
              <a:latin typeface="Times New Roman" pitchFamily="18" charset="0"/>
              <a:cs typeface="Times New Roman" pitchFamily="18" charset="0"/>
            </a:endParaRPr>
          </a:p>
        </p:txBody>
      </p:sp>
      <p:sp>
        <p:nvSpPr>
          <p:cNvPr id="4" name="Title 3"/>
          <p:cNvSpPr>
            <a:spLocks noGrp="1"/>
          </p:cNvSpPr>
          <p:nvPr>
            <p:ph type="title"/>
          </p:nvPr>
        </p:nvSpPr>
        <p:spPr>
          <a:xfrm>
            <a:off x="457200" y="76200"/>
            <a:ext cx="8229600" cy="990600"/>
          </a:xfrm>
        </p:spPr>
        <p:style>
          <a:lnRef idx="1">
            <a:schemeClr val="accent2"/>
          </a:lnRef>
          <a:fillRef idx="2">
            <a:schemeClr val="accent2"/>
          </a:fillRef>
          <a:effectRef idx="1">
            <a:schemeClr val="accent2"/>
          </a:effectRef>
          <a:fontRef idx="minor">
            <a:schemeClr val="dk1"/>
          </a:fontRef>
        </p:style>
        <p:txBody>
          <a:bodyPr anchor="ctr">
            <a:noAutofit/>
          </a:bodyPr>
          <a:lstStyle/>
          <a:p>
            <a:pPr algn="ctr"/>
            <a:r>
              <a:rPr lang="en-US" b="1" u="sng" dirty="0" smtClean="0">
                <a:effectLst/>
                <a:latin typeface="Cambria Math" pitchFamily="18" charset="0"/>
                <a:ea typeface="Cambria Math" pitchFamily="18" charset="0"/>
              </a:rPr>
              <a:t>CONCLUSION</a:t>
            </a:r>
            <a:endParaRPr lang="en-US" b="1" u="sng" dirty="0">
              <a:effectLst/>
              <a:latin typeface="Cambria Math" pitchFamily="18" charset="0"/>
              <a:ea typeface="Cambria Math"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7800"/>
            <a:ext cx="8305800" cy="4800600"/>
          </a:xfrm>
        </p:spPr>
        <p:txBody>
          <a:bodyPr>
            <a:normAutofit/>
          </a:bodyPr>
          <a:lstStyle/>
          <a:p>
            <a:r>
              <a:rPr lang="en-US" sz="2000" dirty="0" smtClean="0">
                <a:latin typeface="Times New Roman" pitchFamily="18" charset="0"/>
                <a:cs typeface="Times New Roman" pitchFamily="18" charset="0"/>
              </a:rPr>
              <a:t>This study also shows that despite of having good attitude towards the use of IT applications, amongst the young dentists the knowledge of this group was inadequate &amp; no practice was followed for the use of IT in Clinical Practice.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reason for this is mainly because: - </a:t>
            </a:r>
          </a:p>
          <a:p>
            <a:pPr lvl="0">
              <a:buNone/>
            </a:pPr>
            <a:r>
              <a:rPr lang="en-US" sz="2000" dirty="0" smtClean="0">
                <a:latin typeface="Times New Roman" pitchFamily="18" charset="0"/>
                <a:cs typeface="Times New Roman" pitchFamily="18" charset="0"/>
              </a:rPr>
              <a:t>                       * Newer technologies are coming into play, &amp; the young generation easily gets adapted to these technologies. </a:t>
            </a:r>
          </a:p>
          <a:p>
            <a:pPr lvl="0">
              <a:buNone/>
            </a:pPr>
            <a:r>
              <a:rPr lang="en-US" sz="2000" dirty="0" smtClean="0">
                <a:latin typeface="Times New Roman" pitchFamily="18" charset="0"/>
                <a:cs typeface="Times New Roman" pitchFamily="18" charset="0"/>
              </a:rPr>
              <a:t>                       * There is lack of awareness.</a:t>
            </a:r>
          </a:p>
          <a:p>
            <a:pPr lvl="0">
              <a:buNone/>
            </a:pPr>
            <a:r>
              <a:rPr lang="en-US" sz="2000" dirty="0" smtClean="0">
                <a:latin typeface="Times New Roman" pitchFamily="18" charset="0"/>
                <a:cs typeface="Times New Roman" pitchFamily="18" charset="0"/>
              </a:rPr>
              <a:t>                       * Despite of the adoption of EMRs or EDRs, in various healthcare facilities, it is still not a part of the formal education.</a:t>
            </a:r>
          </a:p>
          <a:p>
            <a:pPr lvl="0">
              <a:buNone/>
            </a:pPr>
            <a:r>
              <a:rPr lang="en-US" sz="2000" dirty="0" smtClean="0">
                <a:latin typeface="Times New Roman" pitchFamily="18" charset="0"/>
                <a:cs typeface="Times New Roman" pitchFamily="18" charset="0"/>
              </a:rPr>
              <a:t>                       * Stressful &amp; traditional practices, leaves no time for exploring the various advancements happening in the field of healthcare. </a:t>
            </a:r>
          </a:p>
          <a:p>
            <a:endParaRPr lang="en-US" sz="2000" dirty="0">
              <a:latin typeface="Times New Roman" pitchFamily="18" charset="0"/>
              <a:cs typeface="Times New Roman" pitchFamily="18" charset="0"/>
            </a:endParaRPr>
          </a:p>
        </p:txBody>
      </p:sp>
      <p:sp>
        <p:nvSpPr>
          <p:cNvPr id="4" name="Title 3"/>
          <p:cNvSpPr>
            <a:spLocks noGrp="1"/>
          </p:cNvSpPr>
          <p:nvPr>
            <p:ph type="title"/>
          </p:nvPr>
        </p:nvSpPr>
        <p:spPr>
          <a:xfrm>
            <a:off x="457200" y="76200"/>
            <a:ext cx="8229600" cy="990600"/>
          </a:xfrm>
        </p:spPr>
        <p:style>
          <a:lnRef idx="1">
            <a:schemeClr val="accent2"/>
          </a:lnRef>
          <a:fillRef idx="2">
            <a:schemeClr val="accent2"/>
          </a:fillRef>
          <a:effectRef idx="1">
            <a:schemeClr val="accent2"/>
          </a:effectRef>
          <a:fontRef idx="minor">
            <a:schemeClr val="dk1"/>
          </a:fontRef>
        </p:style>
        <p:txBody>
          <a:bodyPr anchor="ctr">
            <a:noAutofit/>
          </a:bodyPr>
          <a:lstStyle/>
          <a:p>
            <a:pPr algn="ctr"/>
            <a:r>
              <a:rPr lang="en-US" b="1" u="sng" dirty="0" smtClean="0">
                <a:effectLst/>
                <a:latin typeface="Cambria Math" pitchFamily="18" charset="0"/>
                <a:ea typeface="Cambria Math" pitchFamily="18" charset="0"/>
              </a:rPr>
              <a:t>CONCLUSION CONTD..</a:t>
            </a:r>
            <a:endParaRPr lang="en-US" b="1" u="sng" dirty="0">
              <a:effectLst/>
              <a:latin typeface="Cambria Math" pitchFamily="18" charset="0"/>
              <a:ea typeface="Cambria Math"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0"/>
            <a:ext cx="8305800" cy="3581400"/>
          </a:xfrm>
        </p:spPr>
        <p:txBody>
          <a:bodyPr>
            <a:normAutofit/>
          </a:bodyPr>
          <a:lstStyle/>
          <a:p>
            <a:r>
              <a:rPr lang="en-US" sz="2000" dirty="0" smtClean="0">
                <a:latin typeface="Times New Roman" pitchFamily="18" charset="0"/>
                <a:cs typeface="Times New Roman" pitchFamily="18" charset="0"/>
              </a:rPr>
              <a:t>The end users with high clinical experience, despite of having good knowledge about the IT applications in Clinical Practice, including the EMRs or EDRs, do not get adapted to the system is because of the following reasons: -</a:t>
            </a:r>
          </a:p>
          <a:p>
            <a:pPr lvl="0"/>
            <a:endParaRPr lang="en-US" sz="2000"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Reluctance to change</a:t>
            </a:r>
          </a:p>
          <a:p>
            <a:pPr lvl="0"/>
            <a:endParaRPr lang="en-US" sz="2000"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No proper formal education or training is provided.</a:t>
            </a:r>
          </a:p>
          <a:p>
            <a:endParaRPr lang="en-US" sz="2000" dirty="0">
              <a:latin typeface="Times New Roman" pitchFamily="18" charset="0"/>
              <a:cs typeface="Times New Roman" pitchFamily="18" charset="0"/>
            </a:endParaRPr>
          </a:p>
        </p:txBody>
      </p:sp>
      <p:sp>
        <p:nvSpPr>
          <p:cNvPr id="4" name="Title 3"/>
          <p:cNvSpPr>
            <a:spLocks noGrp="1"/>
          </p:cNvSpPr>
          <p:nvPr>
            <p:ph type="title"/>
          </p:nvPr>
        </p:nvSpPr>
        <p:spPr>
          <a:xfrm>
            <a:off x="457200" y="76200"/>
            <a:ext cx="8229600" cy="990600"/>
          </a:xfrm>
        </p:spPr>
        <p:style>
          <a:lnRef idx="1">
            <a:schemeClr val="accent2"/>
          </a:lnRef>
          <a:fillRef idx="2">
            <a:schemeClr val="accent2"/>
          </a:fillRef>
          <a:effectRef idx="1">
            <a:schemeClr val="accent2"/>
          </a:effectRef>
          <a:fontRef idx="minor">
            <a:schemeClr val="dk1"/>
          </a:fontRef>
        </p:style>
        <p:txBody>
          <a:bodyPr anchor="ctr">
            <a:noAutofit/>
          </a:bodyPr>
          <a:lstStyle/>
          <a:p>
            <a:pPr algn="ctr"/>
            <a:r>
              <a:rPr lang="en-US" b="1" u="sng" dirty="0" smtClean="0">
                <a:effectLst/>
                <a:latin typeface="Cambria Math" pitchFamily="18" charset="0"/>
                <a:ea typeface="Cambria Math" pitchFamily="18" charset="0"/>
              </a:rPr>
              <a:t>CONCLUSION CONTD..</a:t>
            </a:r>
            <a:endParaRPr lang="en-US" b="1" u="sng" dirty="0">
              <a:effectLst/>
              <a:latin typeface="Cambria Math" pitchFamily="18" charset="0"/>
              <a:ea typeface="Cambria Math"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74638"/>
            <a:ext cx="7028688" cy="1143000"/>
          </a:xfrm>
        </p:spPr>
        <p:style>
          <a:lnRef idx="1">
            <a:schemeClr val="accent2"/>
          </a:lnRef>
          <a:fillRef idx="2">
            <a:schemeClr val="accent2"/>
          </a:fillRef>
          <a:effectRef idx="1">
            <a:schemeClr val="accent2"/>
          </a:effectRef>
          <a:fontRef idx="minor">
            <a:schemeClr val="dk1"/>
          </a:fontRef>
        </p:style>
        <p:txBody>
          <a:bodyPr anchor="ctr">
            <a:noAutofit/>
          </a:bodyPr>
          <a:lstStyle/>
          <a:p>
            <a:pPr algn="ctr"/>
            <a:r>
              <a:rPr lang="en-US" b="1" u="sng" dirty="0" smtClean="0">
                <a:effectLst/>
                <a:latin typeface="Cambria Math" pitchFamily="18" charset="0"/>
                <a:ea typeface="Cambria Math" pitchFamily="18" charset="0"/>
              </a:rPr>
              <a:t>RECOMMENDATIONS</a:t>
            </a:r>
            <a:endParaRPr lang="en-US" b="1" u="sng" dirty="0">
              <a:effectLst/>
              <a:latin typeface="Cambria Math" pitchFamily="18" charset="0"/>
              <a:ea typeface="Cambria Math" pitchFamily="18" charset="0"/>
            </a:endParaRPr>
          </a:p>
        </p:txBody>
      </p:sp>
      <p:sp>
        <p:nvSpPr>
          <p:cNvPr id="3" name="Content Placeholder 2"/>
          <p:cNvSpPr>
            <a:spLocks noGrp="1"/>
          </p:cNvSpPr>
          <p:nvPr>
            <p:ph idx="1"/>
          </p:nvPr>
        </p:nvSpPr>
        <p:spPr>
          <a:xfrm>
            <a:off x="685800" y="1752600"/>
            <a:ext cx="8458200" cy="4953000"/>
          </a:xfrm>
        </p:spPr>
        <p:txBody>
          <a:bodyPr>
            <a:normAutofit fontScale="85000" lnSpcReduction="20000"/>
          </a:bodyPr>
          <a:lstStyle/>
          <a:p>
            <a:pPr lvl="0"/>
            <a:r>
              <a:rPr lang="en-US" sz="2400" dirty="0" smtClean="0">
                <a:latin typeface="Times New Roman" pitchFamily="18" charset="0"/>
                <a:cs typeface="Times New Roman" pitchFamily="18" charset="0"/>
              </a:rPr>
              <a:t>Need of the end users should be identified and the EDRs should be customized as per their needs and requirements.</a:t>
            </a:r>
          </a:p>
          <a:p>
            <a:pPr lvl="0"/>
            <a:endParaRPr lang="en-US" sz="2400" dirty="0" smtClean="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Proper formal training should be given to both the dental students &amp; dental educators.</a:t>
            </a:r>
          </a:p>
          <a:p>
            <a:pPr lvl="0"/>
            <a:endParaRPr lang="en-US" sz="2400" dirty="0" smtClean="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Introduce short refresher courses in computer applications &amp; awareness about the IT applications used in Clinical Practice.</a:t>
            </a:r>
          </a:p>
          <a:p>
            <a:pPr lvl="0"/>
            <a:endParaRPr lang="en-US" sz="2400" dirty="0" smtClean="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The government should introduce certain incentives for implementing the Electronic Dental Records in their clinical practice.</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Instead of mandating the use of EDR, the dentist’s perception about EDR should be understood first. This will allow for the development of targeted education to demonstrate the advantage of EDRs and to further improve their perception. This will lead to widespread adoption and successful implementation of EDRs.</a:t>
            </a:r>
            <a:endParaRPr lang="en-US" sz="2200" dirty="0" smtClean="0">
              <a:latin typeface="Times New Roman" pitchFamily="18" charset="0"/>
              <a:cs typeface="Times New Roman" pitchFamily="18" charset="0"/>
            </a:endParaRPr>
          </a:p>
        </p:txBody>
      </p:sp>
      <p:pic>
        <p:nvPicPr>
          <p:cNvPr id="8" name="Picture 7" descr="recommendations.jpg"/>
          <p:cNvPicPr>
            <a:picLocks noChangeAspect="1"/>
          </p:cNvPicPr>
          <p:nvPr/>
        </p:nvPicPr>
        <p:blipFill>
          <a:blip r:embed="rId2" cstate="print"/>
          <a:stretch>
            <a:fillRect/>
          </a:stretch>
        </p:blipFill>
        <p:spPr>
          <a:xfrm>
            <a:off x="0" y="0"/>
            <a:ext cx="1668508" cy="1663700"/>
          </a:xfrm>
          <a:prstGeom prst="rect">
            <a:avLst/>
          </a:prstGeo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8229600" cy="5410200"/>
          </a:xfrm>
        </p:spPr>
        <p:txBody>
          <a:bodyPr>
            <a:noAutofit/>
          </a:bodyPr>
          <a:lstStyle/>
          <a:p>
            <a:pPr lvl="0"/>
            <a:r>
              <a:rPr lang="en-US" sz="1400" dirty="0" smtClean="0"/>
              <a:t>Josh </a:t>
            </a:r>
            <a:r>
              <a:rPr lang="en-US" sz="1400" dirty="0" err="1" smtClean="0"/>
              <a:t>Benaloh</a:t>
            </a:r>
            <a:r>
              <a:rPr lang="en-US" sz="1400" dirty="0" smtClean="0"/>
              <a:t>, et al. Patient Controlled Encryption: Ensuring Privacy of Electronic Medical Records. </a:t>
            </a:r>
            <a:r>
              <a:rPr lang="en-US" sz="1400" i="1" dirty="0" smtClean="0"/>
              <a:t>CCSW, 2009.</a:t>
            </a:r>
            <a:endParaRPr lang="en-US" sz="1400" dirty="0" smtClean="0"/>
          </a:p>
          <a:p>
            <a:endParaRPr lang="en-US" sz="1400" dirty="0" smtClean="0"/>
          </a:p>
          <a:p>
            <a:pPr lvl="0"/>
            <a:r>
              <a:rPr lang="en-US" sz="1400" dirty="0" smtClean="0"/>
              <a:t>David W. </a:t>
            </a:r>
            <a:r>
              <a:rPr lang="en-US" sz="1400" dirty="0" err="1" smtClean="0"/>
              <a:t>Heid</a:t>
            </a:r>
            <a:r>
              <a:rPr lang="en-US" sz="1400" dirty="0" smtClean="0"/>
              <a:t>, et al. The Electronic Oral Health Record. </a:t>
            </a:r>
            <a:r>
              <a:rPr lang="en-US" sz="1400" i="1" dirty="0" smtClean="0"/>
              <a:t>The Journal of contemporary Dental Practice, Volume 3, 2002.</a:t>
            </a:r>
            <a:endParaRPr lang="en-US" sz="1400" dirty="0" smtClean="0"/>
          </a:p>
          <a:p>
            <a:pPr>
              <a:buNone/>
            </a:pPr>
            <a:r>
              <a:rPr lang="en-US" sz="1400" dirty="0" smtClean="0"/>
              <a:t> </a:t>
            </a:r>
          </a:p>
          <a:p>
            <a:pPr lvl="0"/>
            <a:r>
              <a:rPr lang="en-US" sz="1400" dirty="0" smtClean="0"/>
              <a:t>N. </a:t>
            </a:r>
            <a:r>
              <a:rPr lang="en-US" sz="1400" dirty="0" err="1" smtClean="0"/>
              <a:t>Mattheos</a:t>
            </a:r>
            <a:r>
              <a:rPr lang="en-US" sz="1400" dirty="0" smtClean="0"/>
              <a:t>, et al. A comparative evaluation of computer literacy amongst dental educators and students. </a:t>
            </a:r>
            <a:r>
              <a:rPr lang="en-US" sz="1400" i="1" dirty="0" err="1" smtClean="0"/>
              <a:t>Eur</a:t>
            </a:r>
            <a:r>
              <a:rPr lang="en-US" sz="1400" i="1" dirty="0" smtClean="0"/>
              <a:t> J Dent </a:t>
            </a:r>
            <a:r>
              <a:rPr lang="en-US" sz="1400" i="1" dirty="0" err="1" smtClean="0"/>
              <a:t>Educ</a:t>
            </a:r>
            <a:r>
              <a:rPr lang="en-US" sz="1400" i="1" dirty="0" smtClean="0"/>
              <a:t> 2005; 9: 32–36.</a:t>
            </a:r>
            <a:endParaRPr lang="en-US" sz="1400" dirty="0" smtClean="0"/>
          </a:p>
          <a:p>
            <a:pPr>
              <a:buNone/>
            </a:pPr>
            <a:r>
              <a:rPr lang="en-US" sz="1400" i="1" dirty="0" smtClean="0"/>
              <a:t> </a:t>
            </a:r>
            <a:endParaRPr lang="en-US" sz="1400" dirty="0" smtClean="0"/>
          </a:p>
          <a:p>
            <a:pPr lvl="0"/>
            <a:r>
              <a:rPr lang="en-US" sz="1400" dirty="0" smtClean="0"/>
              <a:t>Jane C. Atkinson, et al. Electronic Patient Records for Dental School Clinics: More Than Paperless Systems. </a:t>
            </a:r>
            <a:r>
              <a:rPr lang="en-US" sz="1400" i="1" dirty="0" smtClean="0"/>
              <a:t>Journal of Dental Education, Volume 66, 2002.</a:t>
            </a:r>
            <a:endParaRPr lang="en-US" sz="1400" dirty="0" smtClean="0"/>
          </a:p>
          <a:p>
            <a:pPr>
              <a:buNone/>
            </a:pPr>
            <a:r>
              <a:rPr lang="en-US" sz="1400" i="1" dirty="0" smtClean="0"/>
              <a:t> </a:t>
            </a:r>
            <a:endParaRPr lang="en-US" sz="1400" dirty="0" smtClean="0"/>
          </a:p>
          <a:p>
            <a:pPr lvl="0"/>
            <a:r>
              <a:rPr lang="en-US" sz="1400" dirty="0" err="1" smtClean="0"/>
              <a:t>Firat</a:t>
            </a:r>
            <a:r>
              <a:rPr lang="en-US" sz="1400" dirty="0" smtClean="0"/>
              <a:t> </a:t>
            </a:r>
            <a:r>
              <a:rPr lang="en-US" sz="1400" dirty="0" err="1" smtClean="0"/>
              <a:t>Selvi</a:t>
            </a:r>
            <a:r>
              <a:rPr lang="en-US" sz="1400" dirty="0" smtClean="0"/>
              <a:t>; </a:t>
            </a:r>
            <a:r>
              <a:rPr lang="en-US" sz="1400" dirty="0" err="1" smtClean="0"/>
              <a:t>Altan</a:t>
            </a:r>
            <a:r>
              <a:rPr lang="en-US" sz="1400" dirty="0" smtClean="0"/>
              <a:t> G. </a:t>
            </a:r>
            <a:r>
              <a:rPr lang="en-US" sz="1400" dirty="0" err="1" smtClean="0"/>
              <a:t>Ozerkan</a:t>
            </a:r>
            <a:r>
              <a:rPr lang="en-US" sz="1400" dirty="0" smtClean="0"/>
              <a:t>. Information-Seeking Patterns of Dentists in Istanbul, Turkey. </a:t>
            </a:r>
            <a:r>
              <a:rPr lang="en-US" sz="1400" i="1" dirty="0" smtClean="0"/>
              <a:t>Journal of Dental Education, 2002.</a:t>
            </a:r>
            <a:r>
              <a:rPr lang="en-US" sz="1400" dirty="0" smtClean="0"/>
              <a:t> </a:t>
            </a:r>
          </a:p>
          <a:p>
            <a:pPr>
              <a:buNone/>
            </a:pPr>
            <a:r>
              <a:rPr lang="en-US" sz="1400" i="1" dirty="0" smtClean="0"/>
              <a:t> </a:t>
            </a:r>
            <a:endParaRPr lang="en-US" sz="1400" dirty="0" smtClean="0"/>
          </a:p>
          <a:p>
            <a:pPr lvl="0"/>
            <a:r>
              <a:rPr lang="en-US" sz="1400" dirty="0" smtClean="0"/>
              <a:t>Bruce </a:t>
            </a:r>
            <a:r>
              <a:rPr lang="en-US" sz="1400" dirty="0" err="1" smtClean="0"/>
              <a:t>Lieberthal</a:t>
            </a:r>
            <a:r>
              <a:rPr lang="en-US" sz="1400" dirty="0" smtClean="0"/>
              <a:t>. The Electronic Medical Record and the future of dentistry, </a:t>
            </a:r>
            <a:r>
              <a:rPr lang="en-US" sz="1400" i="1" dirty="0" smtClean="0"/>
              <a:t>A Supplement to the AAOMS Today Newsletter, 2008.</a:t>
            </a:r>
            <a:r>
              <a:rPr lang="en-US" sz="1400" dirty="0" smtClean="0"/>
              <a:t> </a:t>
            </a:r>
          </a:p>
          <a:p>
            <a:pPr>
              <a:buNone/>
            </a:pPr>
            <a:r>
              <a:rPr lang="en-US" sz="1400" i="1" dirty="0" smtClean="0"/>
              <a:t> </a:t>
            </a:r>
            <a:endParaRPr lang="en-US" sz="1400" dirty="0" smtClean="0"/>
          </a:p>
          <a:p>
            <a:pPr lvl="0"/>
            <a:r>
              <a:rPr lang="en-US" sz="1400" dirty="0" smtClean="0"/>
              <a:t>S. Kumar, et al. Information Technology Practices Amongst Dental Undergraduate Students at a Private Dental Institution in India</a:t>
            </a:r>
            <a:r>
              <a:rPr lang="en-US" sz="1400" i="1" dirty="0" smtClean="0"/>
              <a:t>. Journal of Dentistry, Tehran University of Medical Sciences, 2009.</a:t>
            </a:r>
            <a:endParaRPr lang="en-US" sz="1400" dirty="0" smtClean="0"/>
          </a:p>
          <a:p>
            <a:pPr>
              <a:buNone/>
            </a:pPr>
            <a:r>
              <a:rPr lang="en-US" sz="1400" i="1" dirty="0" smtClean="0"/>
              <a:t> </a:t>
            </a:r>
            <a:endParaRPr lang="en-US" sz="1400" dirty="0" smtClean="0"/>
          </a:p>
        </p:txBody>
      </p:sp>
      <p:sp>
        <p:nvSpPr>
          <p:cNvPr id="5" name="Title 1"/>
          <p:cNvSpPr>
            <a:spLocks noGrp="1"/>
          </p:cNvSpPr>
          <p:nvPr>
            <p:ph type="title"/>
          </p:nvPr>
        </p:nvSpPr>
        <p:spPr>
          <a:xfrm>
            <a:off x="457200" y="152400"/>
            <a:ext cx="8229600" cy="1143000"/>
          </a:xfrm>
        </p:spPr>
        <p:style>
          <a:lnRef idx="1">
            <a:schemeClr val="accent2"/>
          </a:lnRef>
          <a:fillRef idx="2">
            <a:schemeClr val="accent2"/>
          </a:fillRef>
          <a:effectRef idx="1">
            <a:schemeClr val="accent2"/>
          </a:effectRef>
          <a:fontRef idx="minor">
            <a:schemeClr val="dk1"/>
          </a:fontRef>
        </p:style>
        <p:txBody>
          <a:bodyPr anchor="ctr">
            <a:noAutofit/>
          </a:bodyPr>
          <a:lstStyle/>
          <a:p>
            <a:pPr algn="ctr"/>
            <a:r>
              <a:rPr lang="en-US" b="1" u="sng" dirty="0" smtClean="0">
                <a:effectLst/>
                <a:latin typeface="Cambria Math" pitchFamily="18" charset="0"/>
                <a:ea typeface="Cambria Math" pitchFamily="18" charset="0"/>
              </a:rPr>
              <a:t>REFERENCES</a:t>
            </a:r>
            <a:endParaRPr lang="en-US" b="1" u="sng" dirty="0">
              <a:effectLst/>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52400"/>
            <a:ext cx="8229600" cy="1143000"/>
          </a:xfrm>
        </p:spPr>
        <p:style>
          <a:lnRef idx="1">
            <a:schemeClr val="accent2"/>
          </a:lnRef>
          <a:fillRef idx="2">
            <a:schemeClr val="accent2"/>
          </a:fillRef>
          <a:effectRef idx="1">
            <a:schemeClr val="accent2"/>
          </a:effectRef>
          <a:fontRef idx="minor">
            <a:schemeClr val="dk1"/>
          </a:fontRef>
        </p:style>
        <p:txBody>
          <a:bodyPr anchor="ctr">
            <a:noAutofit/>
          </a:bodyPr>
          <a:lstStyle/>
          <a:p>
            <a:pPr algn="ctr"/>
            <a:r>
              <a:rPr lang="en-US" b="1" u="sng" dirty="0" smtClean="0">
                <a:effectLst/>
                <a:latin typeface="Cambria Math" pitchFamily="18" charset="0"/>
                <a:ea typeface="Cambria Math" pitchFamily="18" charset="0"/>
              </a:rPr>
              <a:t>REFERENCES CONTD.</a:t>
            </a:r>
            <a:endParaRPr lang="en-US" b="1" u="sng" dirty="0">
              <a:effectLst/>
              <a:latin typeface="Cambria Math" pitchFamily="18" charset="0"/>
              <a:ea typeface="Cambria Math" pitchFamily="18" charset="0"/>
            </a:endParaRPr>
          </a:p>
        </p:txBody>
      </p:sp>
      <p:sp>
        <p:nvSpPr>
          <p:cNvPr id="3" name="Content Placeholder 2"/>
          <p:cNvSpPr>
            <a:spLocks noGrp="1"/>
          </p:cNvSpPr>
          <p:nvPr>
            <p:ph idx="1"/>
          </p:nvPr>
        </p:nvSpPr>
        <p:spPr>
          <a:xfrm>
            <a:off x="685800" y="1722437"/>
            <a:ext cx="8229600" cy="4525963"/>
          </a:xfrm>
        </p:spPr>
        <p:txBody>
          <a:bodyPr>
            <a:noAutofit/>
          </a:bodyPr>
          <a:lstStyle/>
          <a:p>
            <a:pPr lvl="0"/>
            <a:r>
              <a:rPr lang="en-US" sz="1400" dirty="0" smtClean="0"/>
              <a:t>R. </a:t>
            </a:r>
            <a:r>
              <a:rPr lang="en-US" sz="1400" dirty="0" err="1" smtClean="0"/>
              <a:t>Muhumuza</a:t>
            </a:r>
            <a:r>
              <a:rPr lang="en-US" sz="1400" dirty="0" smtClean="0"/>
              <a:t>, et al. A survey of dental practitioners on their use of electronic mail. </a:t>
            </a:r>
            <a:r>
              <a:rPr lang="en-US" sz="1400" i="1" dirty="0" smtClean="0"/>
              <a:t>British Dental Journal, 1999.</a:t>
            </a:r>
            <a:endParaRPr lang="en-US" sz="1400" dirty="0" smtClean="0"/>
          </a:p>
          <a:p>
            <a:pPr>
              <a:buNone/>
            </a:pPr>
            <a:r>
              <a:rPr lang="en-US" sz="1400" i="1" dirty="0" smtClean="0"/>
              <a:t> </a:t>
            </a:r>
            <a:endParaRPr lang="en-US" sz="1400" dirty="0" smtClean="0"/>
          </a:p>
          <a:p>
            <a:pPr lvl="0"/>
            <a:r>
              <a:rPr lang="en-US" sz="1400" dirty="0" smtClean="0"/>
              <a:t>J. H. John, D. Thomas and D. Richards. Questionnaire survey on the use of computerization in dental practices across the Thames Valley region. </a:t>
            </a:r>
            <a:r>
              <a:rPr lang="en-US" sz="1400" i="1" dirty="0" smtClean="0"/>
              <a:t>British Dental Journal 2003; 195: 585–590.</a:t>
            </a:r>
            <a:endParaRPr lang="en-US" sz="1400" dirty="0" smtClean="0"/>
          </a:p>
          <a:p>
            <a:pPr>
              <a:buNone/>
            </a:pPr>
            <a:r>
              <a:rPr lang="en-US" sz="1400" i="1" dirty="0" smtClean="0"/>
              <a:t>  </a:t>
            </a:r>
            <a:endParaRPr lang="en-US" sz="1400" dirty="0" smtClean="0"/>
          </a:p>
          <a:p>
            <a:pPr lvl="0"/>
            <a:r>
              <a:rPr lang="en-US" sz="1400" dirty="0" smtClean="0"/>
              <a:t>Ray Jones, et al. Attitudes towards, and utility of, an integrated medical–dental patient-held record in primary care. </a:t>
            </a:r>
            <a:r>
              <a:rPr lang="en-US" sz="1400" i="1" dirty="0" smtClean="0"/>
              <a:t>British Journal of General Practice, 1999, 49, 368-373</a:t>
            </a:r>
            <a:r>
              <a:rPr lang="en-US" sz="1400" dirty="0" smtClean="0"/>
              <a:t>.</a:t>
            </a:r>
          </a:p>
          <a:p>
            <a:pPr>
              <a:buNone/>
            </a:pPr>
            <a:r>
              <a:rPr lang="en-US" sz="1400" i="1" dirty="0" smtClean="0"/>
              <a:t> </a:t>
            </a:r>
            <a:endParaRPr lang="en-US" sz="1400" dirty="0" smtClean="0"/>
          </a:p>
          <a:p>
            <a:pPr lvl="0"/>
            <a:r>
              <a:rPr lang="en-US" sz="1400" dirty="0" smtClean="0"/>
              <a:t>Titus </a:t>
            </a:r>
            <a:r>
              <a:rPr lang="en-US" sz="1400" dirty="0" err="1" smtClean="0"/>
              <a:t>Schleyer</a:t>
            </a:r>
            <a:r>
              <a:rPr lang="en-US" sz="1400" dirty="0" smtClean="0"/>
              <a:t>, et al. A Qualitative Investigation of the Content of Dental Paper-based and Computer-based Patient Record Formats. </a:t>
            </a:r>
            <a:r>
              <a:rPr lang="en-US" sz="1400" i="1" dirty="0" smtClean="0"/>
              <a:t>J Am Med Inform Assoc 2007;14:515-526.</a:t>
            </a:r>
            <a:endParaRPr lang="en-US" sz="1400" dirty="0" smtClean="0"/>
          </a:p>
          <a:p>
            <a:pPr>
              <a:buNone/>
            </a:pPr>
            <a:r>
              <a:rPr lang="en-US" sz="1400" dirty="0" smtClean="0"/>
              <a:t> </a:t>
            </a:r>
          </a:p>
          <a:p>
            <a:pPr lvl="0"/>
            <a:r>
              <a:rPr lang="en-US" sz="1400" dirty="0" smtClean="0"/>
              <a:t>College of Dental Surgeons of British Columbia. Dental Recordkeeping Guidelines. </a:t>
            </a:r>
            <a:r>
              <a:rPr lang="en-US" sz="1400" i="1" dirty="0" smtClean="0"/>
              <a:t>Spring 2010.</a:t>
            </a:r>
            <a:endParaRPr lang="en-US" sz="1400" dirty="0" smtClean="0"/>
          </a:p>
          <a:p>
            <a:pPr>
              <a:buNone/>
            </a:pPr>
            <a:r>
              <a:rPr lang="en-US" sz="1400" dirty="0" smtClean="0"/>
              <a:t> </a:t>
            </a:r>
          </a:p>
          <a:p>
            <a:pPr lvl="0"/>
            <a:r>
              <a:rPr lang="en-US" sz="1400" dirty="0" err="1" smtClean="0"/>
              <a:t>Mansoor</a:t>
            </a:r>
            <a:r>
              <a:rPr lang="en-US" sz="1400" dirty="0" smtClean="0"/>
              <a:t> I. Computer skills among medical learners: a survey at King Abdul Aziz University, Jeddah. </a:t>
            </a:r>
            <a:r>
              <a:rPr lang="en-US" sz="1400" i="1" dirty="0" smtClean="0"/>
              <a:t>J </a:t>
            </a:r>
            <a:r>
              <a:rPr lang="en-US" sz="1400" i="1" dirty="0" err="1" smtClean="0"/>
              <a:t>Ayub</a:t>
            </a:r>
            <a:r>
              <a:rPr lang="en-US" sz="1400" i="1" dirty="0" smtClean="0"/>
              <a:t> Med </a:t>
            </a:r>
            <a:r>
              <a:rPr lang="en-US" sz="1400" i="1" dirty="0" err="1" smtClean="0"/>
              <a:t>Coll</a:t>
            </a:r>
            <a:r>
              <a:rPr lang="en-US" sz="1400" i="1" dirty="0" smtClean="0"/>
              <a:t> </a:t>
            </a:r>
            <a:r>
              <a:rPr lang="en-US" sz="1400" i="1" dirty="0" err="1" smtClean="0"/>
              <a:t>Abbottabad</a:t>
            </a:r>
            <a:r>
              <a:rPr lang="en-US" sz="1400" i="1" dirty="0" smtClean="0"/>
              <a:t>. 2002;14(3):13-5.</a:t>
            </a:r>
            <a:r>
              <a:rPr lang="en-US" sz="1400" b="1" dirty="0" smtClean="0"/>
              <a:t> </a:t>
            </a:r>
            <a:endParaRPr lang="en-US" sz="1400" dirty="0" smtClean="0"/>
          </a:p>
          <a:p>
            <a:endParaRPr lang="en-US" sz="1400" dirty="0" smtClean="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52400"/>
            <a:ext cx="8229600" cy="1143000"/>
          </a:xfrm>
        </p:spPr>
        <p:style>
          <a:lnRef idx="1">
            <a:schemeClr val="accent2"/>
          </a:lnRef>
          <a:fillRef idx="2">
            <a:schemeClr val="accent2"/>
          </a:fillRef>
          <a:effectRef idx="1">
            <a:schemeClr val="accent2"/>
          </a:effectRef>
          <a:fontRef idx="minor">
            <a:schemeClr val="dk1"/>
          </a:fontRef>
        </p:style>
        <p:txBody>
          <a:bodyPr anchor="ctr">
            <a:noAutofit/>
          </a:bodyPr>
          <a:lstStyle/>
          <a:p>
            <a:pPr algn="ctr"/>
            <a:r>
              <a:rPr lang="en-US" b="1" u="sng" dirty="0" smtClean="0">
                <a:effectLst/>
                <a:latin typeface="Cambria Math" pitchFamily="18" charset="0"/>
                <a:ea typeface="Cambria Math" pitchFamily="18" charset="0"/>
              </a:rPr>
              <a:t>REFERENCES CONTD.</a:t>
            </a:r>
            <a:endParaRPr lang="en-US" b="1" u="sng" dirty="0">
              <a:effectLst/>
              <a:latin typeface="Cambria Math" pitchFamily="18" charset="0"/>
              <a:ea typeface="Cambria Math" pitchFamily="18" charset="0"/>
            </a:endParaRPr>
          </a:p>
        </p:txBody>
      </p:sp>
      <p:sp>
        <p:nvSpPr>
          <p:cNvPr id="3" name="Content Placeholder 2"/>
          <p:cNvSpPr>
            <a:spLocks noGrp="1"/>
          </p:cNvSpPr>
          <p:nvPr>
            <p:ph idx="1"/>
          </p:nvPr>
        </p:nvSpPr>
        <p:spPr>
          <a:xfrm>
            <a:off x="685800" y="1646237"/>
            <a:ext cx="8229600" cy="4525963"/>
          </a:xfrm>
        </p:spPr>
        <p:txBody>
          <a:bodyPr>
            <a:noAutofit/>
          </a:bodyPr>
          <a:lstStyle/>
          <a:p>
            <a:pPr lvl="0"/>
            <a:r>
              <a:rPr lang="en-US" sz="1400" dirty="0" err="1" smtClean="0"/>
              <a:t>Lamis</a:t>
            </a:r>
            <a:r>
              <a:rPr lang="en-US" sz="1400" dirty="0" smtClean="0"/>
              <a:t> D. Rajab. Use of Information and Communication Technology Among Dental Students at the University of Jordan. </a:t>
            </a:r>
            <a:r>
              <a:rPr lang="en-US" sz="1400" i="1" dirty="0" smtClean="0"/>
              <a:t>Journal of Dental Education, 2005. </a:t>
            </a:r>
            <a:endParaRPr lang="en-US" sz="1400" dirty="0" smtClean="0"/>
          </a:p>
          <a:p>
            <a:pPr lvl="0"/>
            <a:endParaRPr lang="en-US" sz="1400" dirty="0" smtClean="0"/>
          </a:p>
          <a:p>
            <a:pPr lvl="0"/>
            <a:r>
              <a:rPr lang="en-US" sz="1400" dirty="0" smtClean="0"/>
              <a:t>B K </a:t>
            </a:r>
            <a:r>
              <a:rPr lang="en-US" sz="1400" dirty="0" err="1" smtClean="0"/>
              <a:t>Charangowda</a:t>
            </a:r>
            <a:r>
              <a:rPr lang="en-US" sz="1400" dirty="0" smtClean="0"/>
              <a:t>. Dental Records: An Overview. </a:t>
            </a:r>
            <a:r>
              <a:rPr lang="en-US" sz="1400" i="1" dirty="0" smtClean="0"/>
              <a:t>J Forensic Dent Sci. 2010 Jan-Jun; 2(1): 5–10.</a:t>
            </a:r>
            <a:endParaRPr lang="en-US" sz="1400" dirty="0" smtClean="0"/>
          </a:p>
          <a:p>
            <a:endParaRPr lang="en-US" sz="1400" dirty="0" smtClean="0"/>
          </a:p>
          <a:p>
            <a:pPr lvl="0"/>
            <a:r>
              <a:rPr lang="en-US" sz="1400" dirty="0" err="1" smtClean="0"/>
              <a:t>Fozia</a:t>
            </a:r>
            <a:r>
              <a:rPr lang="en-US" sz="1400" dirty="0" smtClean="0"/>
              <a:t> </a:t>
            </a:r>
            <a:r>
              <a:rPr lang="en-US" sz="1400" dirty="0" err="1" smtClean="0"/>
              <a:t>Afreen</a:t>
            </a:r>
            <a:r>
              <a:rPr lang="en-US" sz="1400" dirty="0" smtClean="0"/>
              <a:t>. To Analyze the scope &amp; acceptance of electronic medical records among doctors in India.</a:t>
            </a:r>
          </a:p>
          <a:p>
            <a:pPr>
              <a:buNone/>
            </a:pPr>
            <a:r>
              <a:rPr lang="en-US" sz="1400" dirty="0" smtClean="0"/>
              <a:t> </a:t>
            </a:r>
          </a:p>
          <a:p>
            <a:pPr lvl="0"/>
            <a:r>
              <a:rPr lang="en-US" sz="1400" dirty="0" smtClean="0"/>
              <a:t>Cheryl </a:t>
            </a:r>
            <a:r>
              <a:rPr lang="en-US" sz="1400" dirty="0" err="1" smtClean="0"/>
              <a:t>Austein</a:t>
            </a:r>
            <a:r>
              <a:rPr lang="en-US" sz="1400" dirty="0" smtClean="0"/>
              <a:t> </a:t>
            </a:r>
            <a:r>
              <a:rPr lang="en-US" sz="1400" dirty="0" err="1" smtClean="0"/>
              <a:t>Casnoff</a:t>
            </a:r>
            <a:r>
              <a:rPr lang="en-US" sz="1400" dirty="0" smtClean="0"/>
              <a:t>, et al. Quality Oral Healthcare in Medicaid through Health IT. </a:t>
            </a:r>
            <a:r>
              <a:rPr lang="en-US" sz="1400" i="1" dirty="0" smtClean="0"/>
              <a:t>AHRQ Publication No. 11, 2011.</a:t>
            </a:r>
            <a:endParaRPr lang="en-US" sz="1400" dirty="0" smtClean="0"/>
          </a:p>
          <a:p>
            <a:endParaRPr lang="en-US" sz="1400" dirty="0" smtClean="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ankYouAnimation_1_.gif"/>
          <p:cNvPicPr>
            <a:picLocks noGrp="1" noChangeAspect="1"/>
          </p:cNvPicPr>
          <p:nvPr>
            <p:ph idx="1"/>
          </p:nvPr>
        </p:nvPicPr>
        <p:blipFill>
          <a:blip r:embed="rId2" cstate="print"/>
          <a:stretch>
            <a:fillRect/>
          </a:stretch>
        </p:blipFill>
        <p:spPr>
          <a:xfrm>
            <a:off x="1" y="0"/>
            <a:ext cx="9144000" cy="68580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71800" y="5638800"/>
            <a:ext cx="4130618" cy="369332"/>
          </a:xfrm>
          <a:prstGeom prst="rect">
            <a:avLst/>
          </a:prstGeom>
        </p:spPr>
        <p:txBody>
          <a:bodyPr wrap="none">
            <a:spAutoFit/>
          </a:bodyPr>
          <a:lstStyle/>
          <a:p>
            <a:r>
              <a:rPr lang="en-US" dirty="0" smtClean="0"/>
              <a:t>Gantt Chart showing the tasks undertaken</a:t>
            </a:r>
            <a:endParaRPr lang="en-US" dirty="0"/>
          </a:p>
        </p:txBody>
      </p:sp>
      <p:pic>
        <p:nvPicPr>
          <p:cNvPr id="7" name="Picture 6" descr="Dissertation Report - Final - Microsoft Word_2012-05-01_21-35-41.png"/>
          <p:cNvPicPr>
            <a:picLocks noChangeAspect="1"/>
          </p:cNvPicPr>
          <p:nvPr/>
        </p:nvPicPr>
        <p:blipFill>
          <a:blip r:embed="rId2" cstate="print"/>
          <a:stretch>
            <a:fillRect/>
          </a:stretch>
        </p:blipFill>
        <p:spPr>
          <a:xfrm>
            <a:off x="1447800" y="609600"/>
            <a:ext cx="7239000" cy="479107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828800"/>
            <a:ext cx="8229600" cy="4876800"/>
          </a:xfrm>
        </p:spPr>
        <p:txBody>
          <a:bodyPr>
            <a:normAutofit/>
          </a:bodyPr>
          <a:lstStyle/>
          <a:p>
            <a:pPr algn="just"/>
            <a:r>
              <a:rPr lang="en-US" sz="2000" dirty="0" smtClean="0">
                <a:latin typeface="Times New Roman" pitchFamily="18" charset="0"/>
                <a:cs typeface="Times New Roman" pitchFamily="18" charset="0"/>
              </a:rPr>
              <a:t>Dentistry is a branch of medicine that is involved in the study, diagnosis, prevention, and treatment of diseases, disorders and conditions of the oral cavity, maxillofacial area and the adjacent and associated structures and their impact on the human body.</a:t>
            </a:r>
          </a:p>
          <a:p>
            <a:pPr algn="just"/>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As per the Springboard Research, healthcare IT spending in India is expected to grow from $274.2 million in 2009 to $609.5 in 2013, growing at a Compounded Annual Growth Rate (CAGR) of 22 per cent from 2009-2013.</a:t>
            </a:r>
          </a:p>
          <a:p>
            <a:pPr algn="just"/>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The electronic dental record can be the bridge between medicine and dentistry.</a:t>
            </a:r>
          </a:p>
          <a:p>
            <a:pPr algn="just"/>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p:txBody>
      </p:sp>
      <p:sp>
        <p:nvSpPr>
          <p:cNvPr id="4" name="Title 1"/>
          <p:cNvSpPr>
            <a:spLocks noGrp="1"/>
          </p:cNvSpPr>
          <p:nvPr>
            <p:ph type="title"/>
          </p:nvPr>
        </p:nvSpPr>
        <p:spPr>
          <a:xfrm>
            <a:off x="457200" y="152400"/>
            <a:ext cx="8229600" cy="1371600"/>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en-US" b="1" u="sng" dirty="0" smtClean="0">
                <a:effectLst/>
                <a:latin typeface="Cambria Math" pitchFamily="18" charset="0"/>
                <a:ea typeface="Cambria Math" pitchFamily="18" charset="0"/>
              </a:rPr>
              <a:t>PROJECT OVERVIEW</a:t>
            </a:r>
            <a:endParaRPr lang="en-US" b="1" u="sng" dirty="0">
              <a:effectLst/>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05000"/>
            <a:ext cx="8077200" cy="4800600"/>
          </a:xfrm>
        </p:spPr>
        <p:txBody>
          <a:bodyPr>
            <a:normAutofit/>
          </a:bodyPr>
          <a:lstStyle/>
          <a:p>
            <a:pPr algn="just"/>
            <a:r>
              <a:rPr lang="en-US" sz="2000" dirty="0" smtClean="0">
                <a:latin typeface="Times New Roman" pitchFamily="18" charset="0"/>
                <a:cs typeface="Times New Roman" pitchFamily="18" charset="0"/>
              </a:rPr>
              <a:t>An </a:t>
            </a:r>
            <a:r>
              <a:rPr lang="en-US" sz="2000" b="1" dirty="0" smtClean="0">
                <a:latin typeface="Times New Roman" pitchFamily="18" charset="0"/>
                <a:cs typeface="Times New Roman" pitchFamily="18" charset="0"/>
              </a:rPr>
              <a:t>electronic dental record (EDR)</a:t>
            </a:r>
            <a:r>
              <a:rPr lang="en-US" sz="2000" dirty="0" smtClean="0">
                <a:latin typeface="Times New Roman" pitchFamily="18" charset="0"/>
                <a:cs typeface="Times New Roman" pitchFamily="18" charset="0"/>
              </a:rPr>
              <a:t> is a specialized medical record created in an organization that delivers care, such as a hospital or a dental clinic.</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Features of an adequate EDR: - </a:t>
            </a:r>
          </a:p>
          <a:p>
            <a:pPr lvl="0" algn="just">
              <a:buNone/>
            </a:pPr>
            <a:r>
              <a:rPr lang="en-US" sz="2000" dirty="0" smtClean="0">
                <a:latin typeface="Times New Roman" pitchFamily="18" charset="0"/>
                <a:cs typeface="Times New Roman" pitchFamily="18" charset="0"/>
              </a:rPr>
              <a:t>                     * Appointment Scheduling</a:t>
            </a:r>
          </a:p>
          <a:p>
            <a:pPr lvl="0" algn="just">
              <a:buNone/>
            </a:pPr>
            <a:r>
              <a:rPr lang="en-US" sz="2000" dirty="0" smtClean="0">
                <a:latin typeface="Times New Roman" pitchFamily="18" charset="0"/>
                <a:cs typeface="Times New Roman" pitchFamily="18" charset="0"/>
              </a:rPr>
              <a:t>                     * Registration</a:t>
            </a:r>
          </a:p>
          <a:p>
            <a:pPr lvl="0" algn="just">
              <a:buNone/>
            </a:pPr>
            <a:r>
              <a:rPr lang="en-US" sz="2000" dirty="0" smtClean="0">
                <a:latin typeface="Times New Roman" pitchFamily="18" charset="0"/>
                <a:cs typeface="Times New Roman" pitchFamily="18" charset="0"/>
              </a:rPr>
              <a:t>                     * Dental Record</a:t>
            </a:r>
          </a:p>
          <a:p>
            <a:pPr lvl="0" algn="just">
              <a:buNone/>
            </a:pPr>
            <a:r>
              <a:rPr lang="en-US" sz="2000" dirty="0" smtClean="0">
                <a:latin typeface="Times New Roman" pitchFamily="18" charset="0"/>
                <a:cs typeface="Times New Roman" pitchFamily="18" charset="0"/>
              </a:rPr>
              <a:t>                     * Prescription Generation</a:t>
            </a:r>
          </a:p>
          <a:p>
            <a:pPr lvl="0" algn="just">
              <a:buNone/>
            </a:pPr>
            <a:r>
              <a:rPr lang="en-US" sz="2000" dirty="0" smtClean="0">
                <a:latin typeface="Times New Roman" pitchFamily="18" charset="0"/>
                <a:cs typeface="Times New Roman" pitchFamily="18" charset="0"/>
              </a:rPr>
              <a:t>                     * Staff Management </a:t>
            </a:r>
          </a:p>
          <a:p>
            <a:pPr lvl="0" algn="just">
              <a:buNone/>
            </a:pPr>
            <a:r>
              <a:rPr lang="en-US" sz="2000" dirty="0" smtClean="0">
                <a:latin typeface="Times New Roman" pitchFamily="18" charset="0"/>
                <a:cs typeface="Times New Roman" pitchFamily="18" charset="0"/>
              </a:rPr>
              <a:t>                     * Clinical Charting</a:t>
            </a:r>
          </a:p>
          <a:p>
            <a:pPr lvl="0" algn="just">
              <a:buNone/>
            </a:pPr>
            <a:r>
              <a:rPr lang="en-US" sz="2000" dirty="0" smtClean="0">
                <a:latin typeface="Times New Roman" pitchFamily="18" charset="0"/>
                <a:cs typeface="Times New Roman" pitchFamily="18" charset="0"/>
              </a:rPr>
              <a:t>                     * Easy Payment &amp; Billing</a:t>
            </a:r>
            <a:endParaRPr lang="en-US" sz="2000" dirty="0">
              <a:latin typeface="Times New Roman" pitchFamily="18" charset="0"/>
              <a:cs typeface="Times New Roman" pitchFamily="18" charset="0"/>
            </a:endParaRPr>
          </a:p>
        </p:txBody>
      </p:sp>
      <p:sp>
        <p:nvSpPr>
          <p:cNvPr id="4" name="Title 1"/>
          <p:cNvSpPr>
            <a:spLocks noGrp="1"/>
          </p:cNvSpPr>
          <p:nvPr>
            <p:ph type="title"/>
          </p:nvPr>
        </p:nvSpPr>
        <p:spPr>
          <a:xfrm>
            <a:off x="457200" y="152400"/>
            <a:ext cx="8229600" cy="1371600"/>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en-US" b="1" u="sng" dirty="0" smtClean="0">
                <a:effectLst/>
                <a:latin typeface="Cambria Math" pitchFamily="18" charset="0"/>
                <a:ea typeface="Cambria Math" pitchFamily="18" charset="0"/>
              </a:rPr>
              <a:t>PROJECT OVERVIEW CONTD..</a:t>
            </a:r>
            <a:endParaRPr lang="en-US" b="1" u="sng" dirty="0">
              <a:effectLst/>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828800"/>
            <a:ext cx="8077200" cy="4953000"/>
          </a:xfrm>
        </p:spPr>
        <p:txBody>
          <a:bodyPr>
            <a:normAutofit fontScale="92500" lnSpcReduction="20000"/>
          </a:bodyPr>
          <a:lstStyle/>
          <a:p>
            <a:pPr algn="just"/>
            <a:r>
              <a:rPr lang="en-US" sz="2000" dirty="0" smtClean="0">
                <a:latin typeface="Times New Roman" pitchFamily="18" charset="0"/>
                <a:cs typeface="Times New Roman" pitchFamily="18" charset="0"/>
              </a:rPr>
              <a:t>Benefits of EDR include: - </a:t>
            </a:r>
          </a:p>
          <a:p>
            <a:pPr lvl="0" algn="just">
              <a:buNone/>
            </a:pPr>
            <a:r>
              <a:rPr lang="en-US" sz="2000" dirty="0" smtClean="0">
                <a:latin typeface="Times New Roman" pitchFamily="18" charset="0"/>
                <a:cs typeface="Times New Roman" pitchFamily="18" charset="0"/>
              </a:rPr>
              <a:t>            </a:t>
            </a:r>
          </a:p>
          <a:p>
            <a:pPr lvl="0" algn="just">
              <a:buNone/>
            </a:pPr>
            <a:r>
              <a:rPr lang="en-US" sz="2000" dirty="0" smtClean="0">
                <a:latin typeface="Times New Roman" pitchFamily="18" charset="0"/>
                <a:cs typeface="Times New Roman" pitchFamily="18" charset="0"/>
              </a:rPr>
              <a:t>              * Improved Record Control</a:t>
            </a:r>
          </a:p>
          <a:p>
            <a:pPr lvl="0" algn="just">
              <a:buNone/>
            </a:pPr>
            <a:endParaRPr lang="en-US" sz="2000" dirty="0" smtClean="0">
              <a:latin typeface="Times New Roman" pitchFamily="18" charset="0"/>
              <a:cs typeface="Times New Roman" pitchFamily="18" charset="0"/>
            </a:endParaRPr>
          </a:p>
          <a:p>
            <a:pPr lvl="0" algn="just">
              <a:buNone/>
            </a:pPr>
            <a:r>
              <a:rPr lang="en-US" sz="2000" dirty="0" smtClean="0">
                <a:latin typeface="Times New Roman" pitchFamily="18" charset="0"/>
                <a:cs typeface="Times New Roman" pitchFamily="18" charset="0"/>
              </a:rPr>
              <a:t>              * Streamlines Clinical Workflow</a:t>
            </a:r>
          </a:p>
          <a:p>
            <a:pPr lvl="0" algn="just">
              <a:buNone/>
            </a:pPr>
            <a:endParaRPr lang="en-US" sz="2000" dirty="0" smtClean="0">
              <a:latin typeface="Times New Roman" pitchFamily="18" charset="0"/>
              <a:cs typeface="Times New Roman" pitchFamily="18" charset="0"/>
            </a:endParaRPr>
          </a:p>
          <a:p>
            <a:pPr lvl="0" algn="just">
              <a:buNone/>
            </a:pPr>
            <a:r>
              <a:rPr lang="en-US" sz="2000" dirty="0" smtClean="0">
                <a:latin typeface="Times New Roman" pitchFamily="18" charset="0"/>
                <a:cs typeface="Times New Roman" pitchFamily="18" charset="0"/>
              </a:rPr>
              <a:t>              * Integrated Healthcare Entities </a:t>
            </a:r>
          </a:p>
          <a:p>
            <a:pPr lvl="0" algn="just">
              <a:buNone/>
            </a:pPr>
            <a:endParaRPr lang="en-US" sz="2000" dirty="0" smtClean="0">
              <a:latin typeface="Times New Roman" pitchFamily="18" charset="0"/>
              <a:cs typeface="Times New Roman" pitchFamily="18" charset="0"/>
            </a:endParaRPr>
          </a:p>
          <a:p>
            <a:pPr lvl="0" algn="just">
              <a:buNone/>
            </a:pPr>
            <a:r>
              <a:rPr lang="en-US" sz="2000" dirty="0" smtClean="0">
                <a:latin typeface="Times New Roman" pitchFamily="18" charset="0"/>
                <a:cs typeface="Times New Roman" pitchFamily="18" charset="0"/>
              </a:rPr>
              <a:t>              * Public Health Reporting</a:t>
            </a:r>
          </a:p>
          <a:p>
            <a:pPr lvl="0" algn="just">
              <a:buNone/>
            </a:pPr>
            <a:endParaRPr lang="en-US" sz="2000" dirty="0" smtClean="0">
              <a:latin typeface="Times New Roman" pitchFamily="18" charset="0"/>
              <a:cs typeface="Times New Roman" pitchFamily="18" charset="0"/>
            </a:endParaRPr>
          </a:p>
          <a:p>
            <a:pPr lvl="0" algn="just">
              <a:buNone/>
            </a:pPr>
            <a:r>
              <a:rPr lang="en-US" sz="2000" dirty="0" smtClean="0">
                <a:latin typeface="Times New Roman" pitchFamily="18" charset="0"/>
                <a:cs typeface="Times New Roman" pitchFamily="18" charset="0"/>
              </a:rPr>
              <a:t>              * Provides functionality for Clinical Decision Support.</a:t>
            </a:r>
          </a:p>
          <a:p>
            <a:pPr lvl="0" algn="just">
              <a:buNone/>
            </a:pPr>
            <a:endParaRPr lang="en-US" sz="2000" dirty="0" smtClean="0">
              <a:latin typeface="Times New Roman" pitchFamily="18" charset="0"/>
              <a:cs typeface="Times New Roman" pitchFamily="18" charset="0"/>
            </a:endParaRPr>
          </a:p>
          <a:p>
            <a:pPr lvl="0" algn="just">
              <a:buNone/>
            </a:pPr>
            <a:r>
              <a:rPr lang="en-US" sz="2000" dirty="0" smtClean="0">
                <a:latin typeface="Times New Roman" pitchFamily="18" charset="0"/>
                <a:cs typeface="Times New Roman" pitchFamily="18" charset="0"/>
              </a:rPr>
              <a:t>              * Provides means for avoiding potential drug and allergy interactions, thereby increasing the patient safety.</a:t>
            </a:r>
          </a:p>
          <a:p>
            <a:pPr lvl="0" algn="just">
              <a:buNone/>
            </a:pPr>
            <a:endParaRPr lang="en-US" sz="2000" dirty="0" smtClean="0">
              <a:latin typeface="Times New Roman" pitchFamily="18" charset="0"/>
              <a:cs typeface="Times New Roman" pitchFamily="18" charset="0"/>
            </a:endParaRPr>
          </a:p>
          <a:p>
            <a:pPr lvl="0" algn="just">
              <a:buNone/>
            </a:pPr>
            <a:r>
              <a:rPr lang="en-US" sz="2000" dirty="0" smtClean="0">
                <a:latin typeface="Times New Roman" pitchFamily="18" charset="0"/>
                <a:cs typeface="Times New Roman" pitchFamily="18" charset="0"/>
              </a:rPr>
              <a:t>              * Continued Medical Education</a:t>
            </a:r>
          </a:p>
        </p:txBody>
      </p:sp>
      <p:sp>
        <p:nvSpPr>
          <p:cNvPr id="4" name="Title 1"/>
          <p:cNvSpPr>
            <a:spLocks noGrp="1"/>
          </p:cNvSpPr>
          <p:nvPr>
            <p:ph type="title"/>
          </p:nvPr>
        </p:nvSpPr>
        <p:spPr>
          <a:xfrm>
            <a:off x="457200" y="152400"/>
            <a:ext cx="8229600" cy="1371600"/>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en-US" b="1" u="sng" dirty="0" smtClean="0">
                <a:effectLst/>
                <a:latin typeface="Cambria Math" pitchFamily="18" charset="0"/>
                <a:ea typeface="Cambria Math" pitchFamily="18" charset="0"/>
              </a:rPr>
              <a:t>PROJECT OVERVIEW CONTD..</a:t>
            </a:r>
            <a:endParaRPr lang="en-US" b="1" u="sng" dirty="0">
              <a:effectLst/>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81200"/>
            <a:ext cx="8229600" cy="4800600"/>
          </a:xfrm>
        </p:spPr>
        <p:txBody>
          <a:bodyPr>
            <a:normAutofit/>
          </a:bodyPr>
          <a:lstStyle/>
          <a:p>
            <a:pPr algn="just"/>
            <a:r>
              <a:rPr lang="en-US" sz="2000" dirty="0" smtClean="0">
                <a:latin typeface="Times New Roman" pitchFamily="18" charset="0"/>
                <a:cs typeface="Times New Roman" pitchFamily="18" charset="0"/>
              </a:rPr>
              <a:t>The healthcare industry including education, research, administration and patient care has become flooded with advances in information technology over the last decade.</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Paper-based records have been in existence for centuries and their gradual replacement by computer-based records has been slowly undertaken. </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Information Technology has not achieved the same degree of penetration in healthcare as that seen in other sectors such as Finance, Transport, Banking, etc.</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So far there are no or very few instances of EDRs adoption, in India.</a:t>
            </a:r>
            <a:endParaRPr lang="en-US" sz="2000" dirty="0">
              <a:latin typeface="Times New Roman" pitchFamily="18" charset="0"/>
              <a:cs typeface="Times New Roman" pitchFamily="18" charset="0"/>
            </a:endParaRPr>
          </a:p>
        </p:txBody>
      </p:sp>
      <p:sp>
        <p:nvSpPr>
          <p:cNvPr id="4" name="Title 1"/>
          <p:cNvSpPr>
            <a:spLocks noGrp="1"/>
          </p:cNvSpPr>
          <p:nvPr>
            <p:ph type="title"/>
          </p:nvPr>
        </p:nvSpPr>
        <p:spPr>
          <a:xfrm>
            <a:off x="457200" y="152400"/>
            <a:ext cx="8229600" cy="1371600"/>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en-US" b="1" u="sng" dirty="0" smtClean="0">
                <a:effectLst/>
                <a:latin typeface="Cambria Math" pitchFamily="18" charset="0"/>
                <a:ea typeface="Cambria Math" pitchFamily="18" charset="0"/>
              </a:rPr>
              <a:t>PROBLEM</a:t>
            </a:r>
            <a:endParaRPr lang="en-US" b="1" u="sng" dirty="0">
              <a:effectLst/>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5320" y="1905000"/>
            <a:ext cx="8260080" cy="4800600"/>
          </a:xfrm>
        </p:spPr>
        <p:txBody>
          <a:bodyPr>
            <a:normAutofit/>
          </a:bodyPr>
          <a:lstStyle/>
          <a:p>
            <a:pPr lvl="0" algn="just"/>
            <a:r>
              <a:rPr lang="en-US" sz="2000" dirty="0" smtClean="0">
                <a:latin typeface="Times New Roman" pitchFamily="18" charset="0"/>
                <a:cs typeface="Times New Roman" pitchFamily="18" charset="0"/>
              </a:rPr>
              <a:t>According to Cheryl </a:t>
            </a:r>
            <a:r>
              <a:rPr lang="en-US" sz="2000" dirty="0" err="1" smtClean="0">
                <a:latin typeface="Times New Roman" pitchFamily="18" charset="0"/>
                <a:cs typeface="Times New Roman" pitchFamily="18" charset="0"/>
              </a:rPr>
              <a:t>Austein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Casnoff</a:t>
            </a:r>
            <a:r>
              <a:rPr lang="en-US" sz="2000" dirty="0" smtClean="0">
                <a:latin typeface="Times New Roman" pitchFamily="18" charset="0"/>
                <a:cs typeface="Times New Roman" pitchFamily="18" charset="0"/>
              </a:rPr>
              <a:t>, et al.  Quality Oral Healthcare in Medicaid through Health IT. </a:t>
            </a:r>
            <a:r>
              <a:rPr lang="en-US" sz="2000" i="1" dirty="0" smtClean="0">
                <a:latin typeface="Times New Roman" pitchFamily="18" charset="0"/>
                <a:cs typeface="Times New Roman" pitchFamily="18" charset="0"/>
              </a:rPr>
              <a:t>AHRQ Publication No. 11, 2011; </a:t>
            </a:r>
            <a:r>
              <a:rPr lang="en-US" sz="2000" b="1" dirty="0" smtClean="0">
                <a:latin typeface="Times New Roman" pitchFamily="18" charset="0"/>
                <a:cs typeface="Times New Roman" pitchFamily="18" charset="0"/>
              </a:rPr>
              <a:t>25% of all general dentists in the United States use a computer</a:t>
            </a:r>
            <a:r>
              <a:rPr lang="en-US" sz="2000" dirty="0" smtClean="0">
                <a:latin typeface="Times New Roman" pitchFamily="18" charset="0"/>
                <a:cs typeface="Times New Roman" pitchFamily="18" charset="0"/>
              </a:rPr>
              <a:t> in the clinical environment. But, </a:t>
            </a:r>
            <a:r>
              <a:rPr lang="en-US" sz="2000" b="1" dirty="0" smtClean="0">
                <a:latin typeface="Times New Roman" pitchFamily="18" charset="0"/>
                <a:cs typeface="Times New Roman" pitchFamily="18" charset="0"/>
              </a:rPr>
              <a:t>only 1.8% actually maintains completely computer-based patient records</a:t>
            </a:r>
            <a:r>
              <a:rPr lang="en-US" sz="2000" dirty="0" smtClean="0">
                <a:latin typeface="Times New Roman" pitchFamily="18" charset="0"/>
                <a:cs typeface="Times New Roman" pitchFamily="18" charset="0"/>
              </a:rPr>
              <a:t>.</a:t>
            </a:r>
          </a:p>
          <a:p>
            <a:pPr lvl="0" algn="just"/>
            <a:endParaRPr lang="en-US" sz="2000" dirty="0" smtClean="0">
              <a:latin typeface="Times New Roman" pitchFamily="18" charset="0"/>
              <a:cs typeface="Times New Roman" pitchFamily="18" charset="0"/>
            </a:endParaRPr>
          </a:p>
          <a:p>
            <a:pPr lvl="0" algn="just"/>
            <a:r>
              <a:rPr lang="en-US" sz="2000" b="1" dirty="0" smtClean="0">
                <a:latin typeface="Times New Roman" pitchFamily="18" charset="0"/>
                <a:cs typeface="Times New Roman" pitchFamily="18" charset="0"/>
              </a:rPr>
              <a:t>In 1997</a:t>
            </a:r>
            <a:r>
              <a:rPr lang="en-US" sz="2000" dirty="0" smtClean="0">
                <a:latin typeface="Times New Roman" pitchFamily="18" charset="0"/>
                <a:cs typeface="Times New Roman" pitchFamily="18" charset="0"/>
              </a:rPr>
              <a:t>, the </a:t>
            </a:r>
            <a:r>
              <a:rPr lang="en-US" sz="2000" b="1" dirty="0" smtClean="0">
                <a:latin typeface="Times New Roman" pitchFamily="18" charset="0"/>
                <a:cs typeface="Times New Roman" pitchFamily="18" charset="0"/>
              </a:rPr>
              <a:t>Dental Practice Board (DPB)</a:t>
            </a:r>
            <a:r>
              <a:rPr lang="en-US" sz="2000" dirty="0" smtClean="0">
                <a:latin typeface="Times New Roman" pitchFamily="18" charset="0"/>
                <a:cs typeface="Times New Roman" pitchFamily="18" charset="0"/>
              </a:rPr>
              <a:t> carried out a survey of about </a:t>
            </a:r>
            <a:r>
              <a:rPr lang="en-US" sz="2000" b="1" dirty="0" smtClean="0">
                <a:latin typeface="Times New Roman" pitchFamily="18" charset="0"/>
                <a:cs typeface="Times New Roman" pitchFamily="18" charset="0"/>
              </a:rPr>
              <a:t>5,000 practices across the UK 59% of respondents had computing facilities.</a:t>
            </a:r>
          </a:p>
          <a:p>
            <a:pPr lvl="0" algn="just"/>
            <a:endParaRPr lang="en-US" sz="2000" dirty="0" smtClean="0">
              <a:latin typeface="Times New Roman" pitchFamily="18" charset="0"/>
              <a:cs typeface="Times New Roman" pitchFamily="18" charset="0"/>
            </a:endParaRPr>
          </a:p>
          <a:p>
            <a:pPr lvl="0" algn="just"/>
            <a:r>
              <a:rPr lang="en-US" sz="2000" dirty="0" smtClean="0">
                <a:latin typeface="Times New Roman" pitchFamily="18" charset="0"/>
                <a:cs typeface="Times New Roman" pitchFamily="18" charset="0"/>
              </a:rPr>
              <a:t>In a </a:t>
            </a:r>
            <a:r>
              <a:rPr lang="en-US" sz="2000" b="1" dirty="0" smtClean="0">
                <a:latin typeface="Times New Roman" pitchFamily="18" charset="0"/>
                <a:cs typeface="Times New Roman" pitchFamily="18" charset="0"/>
              </a:rPr>
              <a:t>study conducted in private dental institutions in India</a:t>
            </a:r>
            <a:r>
              <a:rPr lang="en-US" sz="2000" dirty="0" smtClean="0">
                <a:latin typeface="Times New Roman" pitchFamily="18" charset="0"/>
                <a:cs typeface="Times New Roman" pitchFamily="18" charset="0"/>
              </a:rPr>
              <a:t>, it was observed that </a:t>
            </a:r>
            <a:r>
              <a:rPr lang="en-US" sz="2000" b="1" dirty="0" smtClean="0">
                <a:latin typeface="Times New Roman" pitchFamily="18" charset="0"/>
                <a:cs typeface="Times New Roman" pitchFamily="18" charset="0"/>
              </a:rPr>
              <a:t>only 58.3% of the sample reported access to computers</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4" name="Title 1"/>
          <p:cNvSpPr>
            <a:spLocks noGrp="1"/>
          </p:cNvSpPr>
          <p:nvPr>
            <p:ph type="title"/>
          </p:nvPr>
        </p:nvSpPr>
        <p:spPr>
          <a:xfrm>
            <a:off x="457200" y="152400"/>
            <a:ext cx="8229600" cy="1371600"/>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en-US" b="1" u="sng" dirty="0" smtClean="0">
                <a:effectLst/>
                <a:latin typeface="Cambria Math" pitchFamily="18" charset="0"/>
                <a:ea typeface="Cambria Math" pitchFamily="18" charset="0"/>
              </a:rPr>
              <a:t>PROBLEM CONTD..</a:t>
            </a:r>
            <a:endParaRPr lang="en-US" b="1" u="sng" dirty="0">
              <a:effectLst/>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2889</TotalTime>
  <Words>1987</Words>
  <Application>Microsoft Office PowerPoint</Application>
  <PresentationFormat>On-screen Show (4:3)</PresentationFormat>
  <Paragraphs>303</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Solstice</vt:lpstr>
      <vt:lpstr>To Study the Basic Computer Awareness, Knowledge, Behavior, Attitude, towards Electronic Dental Records and current practices followed amongst Dentists</vt:lpstr>
      <vt:lpstr>ORGANIZATION PROFILE</vt:lpstr>
      <vt:lpstr>INTERNSHIP REPORT</vt:lpstr>
      <vt:lpstr>Slide 4</vt:lpstr>
      <vt:lpstr>PROJECT OVERVIEW</vt:lpstr>
      <vt:lpstr>PROJECT OVERVIEW CONTD..</vt:lpstr>
      <vt:lpstr>PROJECT OVERVIEW CONTD..</vt:lpstr>
      <vt:lpstr>PROBLEM</vt:lpstr>
      <vt:lpstr>PROBLEM CONTD..</vt:lpstr>
      <vt:lpstr>RATIONALE OF THE STUDY</vt:lpstr>
      <vt:lpstr>OBJECTIVES OF THE STUDY</vt:lpstr>
      <vt:lpstr>HYPOTHESIS OF THE STUDY</vt:lpstr>
      <vt:lpstr>METHODOLOGY</vt:lpstr>
      <vt:lpstr>METHODOLOGY CONTD..</vt:lpstr>
      <vt:lpstr>METHODOLOGY CONTD..</vt:lpstr>
      <vt:lpstr>RESULTS  &amp;  FINDINGS</vt:lpstr>
      <vt:lpstr>Age Group Distribution</vt:lpstr>
      <vt:lpstr>Gender Distribution</vt:lpstr>
      <vt:lpstr>Qualification Distribution</vt:lpstr>
      <vt:lpstr>Clinical Experience Distribution</vt:lpstr>
      <vt:lpstr>Awareness of Hospital/Clinic Management Software</vt:lpstr>
      <vt:lpstr>Current Practices followed</vt:lpstr>
      <vt:lpstr>Used EDR as a part of Course Curriculum</vt:lpstr>
      <vt:lpstr>Should IT application be a part of Course Curriculum</vt:lpstr>
      <vt:lpstr>HYPOTHESIS TESTING</vt:lpstr>
      <vt:lpstr>Slide 26</vt:lpstr>
      <vt:lpstr>Slide 27</vt:lpstr>
      <vt:lpstr>Slide 28</vt:lpstr>
      <vt:lpstr>Slide 29</vt:lpstr>
      <vt:lpstr>Slide 30</vt:lpstr>
      <vt:lpstr>CONCLUSION</vt:lpstr>
      <vt:lpstr>CONCLUSION CONTD..</vt:lpstr>
      <vt:lpstr>CONCLUSION CONTD..</vt:lpstr>
      <vt:lpstr>RECOMMENDATIONS</vt:lpstr>
      <vt:lpstr>REFERENCES</vt:lpstr>
      <vt:lpstr>REFERENCES CONTD.</vt:lpstr>
      <vt:lpstr>REFERENCES CONTD.</vt:lpstr>
      <vt:lpstr>Slide 38</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Shirin</dc:creator>
  <cp:lastModifiedBy>Shirin</cp:lastModifiedBy>
  <cp:revision>263</cp:revision>
  <dcterms:created xsi:type="dcterms:W3CDTF">2011-05-16T09:42:34Z</dcterms:created>
  <dcterms:modified xsi:type="dcterms:W3CDTF">2012-05-02T05:07:20Z</dcterms:modified>
</cp:coreProperties>
</file>