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91" r:id="rId4"/>
    <p:sldId id="260" r:id="rId5"/>
    <p:sldId id="258" r:id="rId6"/>
    <p:sldId id="259" r:id="rId7"/>
    <p:sldId id="261" r:id="rId8"/>
    <p:sldId id="262" r:id="rId9"/>
    <p:sldId id="293" r:id="rId10"/>
    <p:sldId id="263" r:id="rId11"/>
    <p:sldId id="264" r:id="rId12"/>
    <p:sldId id="294" r:id="rId13"/>
    <p:sldId id="265" r:id="rId14"/>
    <p:sldId id="275" r:id="rId15"/>
    <p:sldId id="266" r:id="rId16"/>
    <p:sldId id="267" r:id="rId17"/>
    <p:sldId id="268" r:id="rId18"/>
    <p:sldId id="269" r:id="rId19"/>
    <p:sldId id="270" r:id="rId20"/>
    <p:sldId id="271" r:id="rId21"/>
    <p:sldId id="272" r:id="rId22"/>
    <p:sldId id="273" r:id="rId23"/>
    <p:sldId id="274"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0380F4-0FE6-4465-8EDA-BBD0A2C5A1FF}" type="datetimeFigureOut">
              <a:rPr lang="en-US" smtClean="0"/>
              <a:pPr/>
              <a:t>5/11/2012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D0B742-D1D6-4E78-988B-2C4F70B650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D0B742-D1D6-4E78-988B-2C4F70B65075}"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D0B742-D1D6-4E78-988B-2C4F70B65075}"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D0B742-D1D6-4E78-988B-2C4F70B65075}"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BE9E213-DF15-496D-B9FB-55FB37B9D723}" type="datetimeFigureOut">
              <a:rPr lang="en-US" smtClean="0"/>
              <a:pPr/>
              <a:t>5/11/2012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5D22608-4623-43BC-BAE0-BACCD88BC3F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E9E213-DF15-496D-B9FB-55FB37B9D723}"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E9E213-DF15-496D-B9FB-55FB37B9D723}"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E9E213-DF15-496D-B9FB-55FB37B9D723}"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BE9E213-DF15-496D-B9FB-55FB37B9D723}"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22608-4623-43BC-BAE0-BACCD88BC3F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E9E213-DF15-496D-B9FB-55FB37B9D723}" type="datetimeFigureOut">
              <a:rPr lang="en-US" smtClean="0"/>
              <a:pPr/>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BE9E213-DF15-496D-B9FB-55FB37B9D723}" type="datetimeFigureOut">
              <a:rPr lang="en-US" smtClean="0"/>
              <a:pPr/>
              <a:t>5/11/2012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E9E213-DF15-496D-B9FB-55FB37B9D723}" type="datetimeFigureOut">
              <a:rPr lang="en-US" smtClean="0"/>
              <a:pPr/>
              <a:t>5/11/2012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9E213-DF15-496D-B9FB-55FB37B9D723}" type="datetimeFigureOut">
              <a:rPr lang="en-US" smtClean="0"/>
              <a:pPr/>
              <a:t>5/11/2012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E9E213-DF15-496D-B9FB-55FB37B9D723}" type="datetimeFigureOut">
              <a:rPr lang="en-US" smtClean="0"/>
              <a:pPr/>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22608-4623-43BC-BAE0-BACCD88BC3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E9E213-DF15-496D-B9FB-55FB37B9D723}" type="datetimeFigureOut">
              <a:rPr lang="en-US" smtClean="0"/>
              <a:pPr/>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5D22608-4623-43BC-BAE0-BACCD88BC3F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E9E213-DF15-496D-B9FB-55FB37B9D723}" type="datetimeFigureOut">
              <a:rPr lang="en-US" smtClean="0"/>
              <a:pPr/>
              <a:t>5/11/2012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D22608-4623-43BC-BAE0-BACCD88BC3F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2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851648" cy="1828800"/>
          </a:xfrm>
        </p:spPr>
        <p:txBody>
          <a:bodyPr>
            <a:noAutofit/>
          </a:bodyPr>
          <a:lstStyle/>
          <a:p>
            <a:pPr algn="ctr"/>
            <a:r>
              <a:rPr lang="en-US" sz="7200" dirty="0" smtClean="0">
                <a:effectLst>
                  <a:outerShdw blurRad="38100" dist="38100" dir="2700000" algn="tl">
                    <a:srgbClr val="000000">
                      <a:alpha val="43137"/>
                    </a:srgbClr>
                  </a:outerShdw>
                </a:effectLst>
              </a:rPr>
              <a:t>Dissertation Report</a:t>
            </a:r>
            <a:endParaRPr lang="en-US" sz="32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62000" y="4800600"/>
            <a:ext cx="7854696" cy="1752600"/>
          </a:xfrm>
        </p:spPr>
        <p:txBody>
          <a:bodyPr/>
          <a:lstStyle/>
          <a:p>
            <a:r>
              <a:rPr lang="en-US" dirty="0" smtClean="0"/>
              <a:t>Presented By:</a:t>
            </a:r>
          </a:p>
          <a:p>
            <a:r>
              <a:rPr lang="en-US" dirty="0" smtClean="0"/>
              <a:t>Dr. Ashish Arora (PT)</a:t>
            </a:r>
          </a:p>
          <a:p>
            <a:r>
              <a:rPr lang="en-US" dirty="0" smtClean="0"/>
              <a:t>IIHMR New Delhi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Analysis</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pic>
        <p:nvPicPr>
          <p:cNvPr id="5" name="Picture 4"/>
          <p:cNvPicPr/>
          <p:nvPr/>
        </p:nvPicPr>
        <p:blipFill>
          <a:blip r:embed="rId2" cstate="print"/>
          <a:srcRect/>
          <a:stretch>
            <a:fillRect/>
          </a:stretch>
        </p:blipFill>
        <p:spPr bwMode="auto">
          <a:xfrm>
            <a:off x="457200" y="1447800"/>
            <a:ext cx="8305800" cy="4724400"/>
          </a:xfrm>
          <a:prstGeom prst="rect">
            <a:avLst/>
          </a:prstGeom>
          <a:noFill/>
        </p:spPr>
      </p:pic>
      <p:sp>
        <p:nvSpPr>
          <p:cNvPr id="6" name="TextBox 5"/>
          <p:cNvSpPr txBox="1"/>
          <p:nvPr/>
        </p:nvSpPr>
        <p:spPr>
          <a:xfrm>
            <a:off x="2895600" y="6400800"/>
            <a:ext cx="2590800" cy="369332"/>
          </a:xfrm>
          <a:prstGeom prst="rect">
            <a:avLst/>
          </a:prstGeom>
          <a:noFill/>
        </p:spPr>
        <p:txBody>
          <a:bodyPr wrap="square" rtlCol="0">
            <a:spAutoFit/>
          </a:bodyPr>
          <a:lstStyle/>
          <a:p>
            <a:pPr algn="ctr"/>
            <a:r>
              <a:rPr lang="en-US" b="1" dirty="0" smtClean="0"/>
              <a:t>Technology Usage</a:t>
            </a: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a:stretch>
            <a:fillRect/>
          </a:stretch>
        </p:blipFill>
        <p:spPr bwMode="auto">
          <a:xfrm>
            <a:off x="228600" y="381000"/>
            <a:ext cx="8610600" cy="5181600"/>
          </a:xfrm>
          <a:prstGeom prst="rect">
            <a:avLst/>
          </a:prstGeom>
          <a:noFill/>
        </p:spPr>
      </p:pic>
      <p:sp>
        <p:nvSpPr>
          <p:cNvPr id="4" name="TextBox 3"/>
          <p:cNvSpPr txBox="1"/>
          <p:nvPr/>
        </p:nvSpPr>
        <p:spPr>
          <a:xfrm>
            <a:off x="0" y="0"/>
            <a:ext cx="3124200" cy="461665"/>
          </a:xfrm>
          <a:prstGeom prst="rect">
            <a:avLst/>
          </a:prstGeom>
          <a:noFill/>
        </p:spPr>
        <p:txBody>
          <a:bodyPr wrap="square" rtlCol="0">
            <a:spAutoFit/>
          </a:bodyPr>
          <a:lstStyle/>
          <a:p>
            <a:r>
              <a:rPr lang="en-US" sz="2400" b="1" dirty="0" smtClean="0"/>
              <a:t>Stages of Hospitals</a:t>
            </a:r>
            <a:endParaRPr lang="en-US" sz="2400" b="1" dirty="0"/>
          </a:p>
        </p:txBody>
      </p:sp>
      <p:sp>
        <p:nvSpPr>
          <p:cNvPr id="5" name="Rectangle 4"/>
          <p:cNvSpPr/>
          <p:nvPr/>
        </p:nvSpPr>
        <p:spPr>
          <a:xfrm>
            <a:off x="228600" y="5562600"/>
            <a:ext cx="5867400" cy="1200329"/>
          </a:xfrm>
          <a:prstGeom prst="rect">
            <a:avLst/>
          </a:prstGeom>
        </p:spPr>
        <p:txBody>
          <a:bodyPr wrap="square" numCol="2">
            <a:spAutoFit/>
          </a:bodyPr>
          <a:lstStyle/>
          <a:p>
            <a:pPr lvl="0"/>
            <a:r>
              <a:rPr lang="en-US" dirty="0" smtClean="0"/>
              <a:t>Stage 1 = 16% (5 Hospitals)</a:t>
            </a:r>
          </a:p>
          <a:p>
            <a:pPr lvl="0"/>
            <a:r>
              <a:rPr lang="en-US" dirty="0" smtClean="0"/>
              <a:t>Stage 2 = 03% (1 Hospital)</a:t>
            </a:r>
          </a:p>
          <a:p>
            <a:pPr lvl="0"/>
            <a:r>
              <a:rPr lang="en-US" dirty="0" smtClean="0"/>
              <a:t>Stage 3 = 48% (15 Hospitals)</a:t>
            </a:r>
          </a:p>
          <a:p>
            <a:pPr lvl="0"/>
            <a:endParaRPr lang="en-US" dirty="0" smtClean="0"/>
          </a:p>
          <a:p>
            <a:pPr lvl="0"/>
            <a:r>
              <a:rPr lang="en-US" dirty="0" smtClean="0"/>
              <a:t>Stage 4 = 20% (6 Hospitals)</a:t>
            </a:r>
          </a:p>
          <a:p>
            <a:pPr lvl="0"/>
            <a:r>
              <a:rPr lang="en-US" dirty="0" smtClean="0"/>
              <a:t>Stage 5 = 13% (4 Hospitals)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609600" y="609601"/>
            <a:ext cx="8077200" cy="4114800"/>
          </a:xfrm>
          <a:prstGeom prst="rect">
            <a:avLst/>
          </a:prstGeom>
          <a:noFill/>
          <a:ln w="9525">
            <a:noFill/>
            <a:miter lim="800000"/>
            <a:headEnd/>
            <a:tailEnd/>
          </a:ln>
          <a:effectLst/>
        </p:spPr>
      </p:pic>
      <p:sp>
        <p:nvSpPr>
          <p:cNvPr id="3" name="TextBox 2"/>
          <p:cNvSpPr txBox="1"/>
          <p:nvPr/>
        </p:nvSpPr>
        <p:spPr>
          <a:xfrm>
            <a:off x="0" y="0"/>
            <a:ext cx="3962400" cy="461665"/>
          </a:xfrm>
          <a:prstGeom prst="rect">
            <a:avLst/>
          </a:prstGeom>
          <a:noFill/>
        </p:spPr>
        <p:txBody>
          <a:bodyPr wrap="square" rtlCol="0">
            <a:spAutoFit/>
          </a:bodyPr>
          <a:lstStyle/>
          <a:p>
            <a:pPr fontAlgn="base">
              <a:spcBef>
                <a:spcPct val="0"/>
              </a:spcBef>
              <a:spcAft>
                <a:spcPct val="0"/>
              </a:spcAft>
            </a:pPr>
            <a:r>
              <a:rPr lang="en-US" sz="2400" b="1" dirty="0" smtClean="0">
                <a:latin typeface="Calibri" pitchFamily="34" charset="0"/>
                <a:ea typeface="Calibri" pitchFamily="34" charset="0"/>
                <a:cs typeface="Times New Roman" pitchFamily="18" charset="0"/>
              </a:rPr>
              <a:t>Bed Vs Stage Analysis</a:t>
            </a:r>
          </a:p>
        </p:txBody>
      </p:sp>
      <p:graphicFrame>
        <p:nvGraphicFramePr>
          <p:cNvPr id="4" name="Table 3"/>
          <p:cNvGraphicFramePr>
            <a:graphicFrameLocks noGrp="1"/>
          </p:cNvGraphicFramePr>
          <p:nvPr/>
        </p:nvGraphicFramePr>
        <p:xfrm>
          <a:off x="685800" y="4800600"/>
          <a:ext cx="8001000" cy="1799040"/>
        </p:xfrm>
        <a:graphic>
          <a:graphicData uri="http://schemas.openxmlformats.org/drawingml/2006/table">
            <a:tbl>
              <a:tblPr/>
              <a:tblGrid>
                <a:gridCol w="1333500"/>
                <a:gridCol w="1333500"/>
                <a:gridCol w="1333500"/>
                <a:gridCol w="1333500"/>
                <a:gridCol w="1333500"/>
                <a:gridCol w="1333500"/>
              </a:tblGrid>
              <a:tr h="178873">
                <a:tc>
                  <a:txBody>
                    <a:bodyPr/>
                    <a:lstStyle/>
                    <a:p>
                      <a:pPr algn="ctr"/>
                      <a:r>
                        <a:rPr lang="en-US" sz="1100" b="1" dirty="0">
                          <a:latin typeface="arial"/>
                        </a:rPr>
                        <a:t>Bed Size</a:t>
                      </a:r>
                    </a:p>
                  </a:txBody>
                  <a:tcPr marL="57239" marR="57239" marT="28620" marB="28620" anchor="ctr">
                    <a:lnL>
                      <a:noFill/>
                    </a:lnL>
                    <a:lnR>
                      <a:noFill/>
                    </a:lnR>
                    <a:lnT>
                      <a:noFill/>
                    </a:lnT>
                    <a:lnB>
                      <a:noFill/>
                    </a:lnB>
                  </a:tcPr>
                </a:tc>
                <a:tc>
                  <a:txBody>
                    <a:bodyPr/>
                    <a:lstStyle/>
                    <a:p>
                      <a:pPr algn="ctr"/>
                      <a:r>
                        <a:rPr lang="en-US" sz="1100" b="1">
                          <a:latin typeface="arial"/>
                        </a:rPr>
                        <a:t>Stage 1</a:t>
                      </a:r>
                    </a:p>
                  </a:txBody>
                  <a:tcPr marL="57239" marR="57239" marT="28620" marB="28620" anchor="ctr">
                    <a:lnL>
                      <a:noFill/>
                    </a:lnL>
                    <a:lnR>
                      <a:noFill/>
                    </a:lnR>
                    <a:lnT>
                      <a:noFill/>
                    </a:lnT>
                    <a:lnB>
                      <a:noFill/>
                    </a:lnB>
                  </a:tcPr>
                </a:tc>
                <a:tc>
                  <a:txBody>
                    <a:bodyPr/>
                    <a:lstStyle/>
                    <a:p>
                      <a:pPr algn="ctr"/>
                      <a:r>
                        <a:rPr lang="en-US" sz="1100" b="1">
                          <a:latin typeface="arial"/>
                        </a:rPr>
                        <a:t>Stage 2</a:t>
                      </a:r>
                    </a:p>
                  </a:txBody>
                  <a:tcPr marL="57239" marR="57239" marT="28620" marB="28620" anchor="ctr">
                    <a:lnL>
                      <a:noFill/>
                    </a:lnL>
                    <a:lnR>
                      <a:noFill/>
                    </a:lnR>
                    <a:lnT>
                      <a:noFill/>
                    </a:lnT>
                    <a:lnB>
                      <a:noFill/>
                    </a:lnB>
                  </a:tcPr>
                </a:tc>
                <a:tc>
                  <a:txBody>
                    <a:bodyPr/>
                    <a:lstStyle/>
                    <a:p>
                      <a:pPr algn="ctr"/>
                      <a:r>
                        <a:rPr lang="en-US" sz="1100" b="1">
                          <a:latin typeface="arial"/>
                        </a:rPr>
                        <a:t>Stage 3</a:t>
                      </a:r>
                    </a:p>
                  </a:txBody>
                  <a:tcPr marL="57239" marR="57239" marT="28620" marB="28620" anchor="ctr">
                    <a:lnL>
                      <a:noFill/>
                    </a:lnL>
                    <a:lnR>
                      <a:noFill/>
                    </a:lnR>
                    <a:lnT>
                      <a:noFill/>
                    </a:lnT>
                    <a:lnB>
                      <a:noFill/>
                    </a:lnB>
                  </a:tcPr>
                </a:tc>
                <a:tc>
                  <a:txBody>
                    <a:bodyPr/>
                    <a:lstStyle/>
                    <a:p>
                      <a:pPr algn="ctr"/>
                      <a:r>
                        <a:rPr lang="en-US" sz="1100" b="1">
                          <a:latin typeface="arial"/>
                        </a:rPr>
                        <a:t>Stage 4</a:t>
                      </a:r>
                    </a:p>
                  </a:txBody>
                  <a:tcPr marL="57239" marR="57239" marT="28620" marB="28620" anchor="ctr">
                    <a:lnL>
                      <a:noFill/>
                    </a:lnL>
                    <a:lnR>
                      <a:noFill/>
                    </a:lnR>
                    <a:lnT>
                      <a:noFill/>
                    </a:lnT>
                    <a:lnB>
                      <a:noFill/>
                    </a:lnB>
                  </a:tcPr>
                </a:tc>
                <a:tc>
                  <a:txBody>
                    <a:bodyPr/>
                    <a:lstStyle/>
                    <a:p>
                      <a:pPr algn="ctr"/>
                      <a:r>
                        <a:rPr lang="en-US" sz="1100" b="1">
                          <a:latin typeface="arial"/>
                        </a:rPr>
                        <a:t>Stage 5</a:t>
                      </a:r>
                    </a:p>
                  </a:txBody>
                  <a:tcPr marL="57239" marR="57239" marT="28620" marB="28620" anchor="ctr">
                    <a:lnL>
                      <a:noFill/>
                    </a:lnL>
                    <a:lnR>
                      <a:noFill/>
                    </a:lnR>
                    <a:lnT>
                      <a:noFill/>
                    </a:lnT>
                    <a:lnB>
                      <a:noFill/>
                    </a:lnB>
                  </a:tcPr>
                </a:tc>
              </a:tr>
              <a:tr h="125211">
                <a:tc>
                  <a:txBody>
                    <a:bodyPr/>
                    <a:lstStyle/>
                    <a:p>
                      <a:pPr algn="ctr"/>
                      <a:r>
                        <a:rPr lang="en-US" sz="1100" b="1" dirty="0">
                          <a:latin typeface="arial"/>
                        </a:rPr>
                        <a:t>0-50</a:t>
                      </a:r>
                    </a:p>
                  </a:txBody>
                  <a:tcPr marL="57239" marR="57239" marT="28620" marB="28620" anchor="ctr">
                    <a:lnL>
                      <a:noFill/>
                    </a:lnL>
                    <a:lnR>
                      <a:noFill/>
                    </a:lnR>
                    <a:lnT>
                      <a:noFill/>
                    </a:lnT>
                    <a:lnB>
                      <a:noFill/>
                    </a:lnB>
                  </a:tcPr>
                </a:tc>
                <a:tc>
                  <a:txBody>
                    <a:bodyPr/>
                    <a:lstStyle/>
                    <a:p>
                      <a:pPr algn="ctr"/>
                      <a:r>
                        <a:rPr lang="en-US" sz="1100" b="1">
                          <a:latin typeface="arial"/>
                        </a:rPr>
                        <a:t>3</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3</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r>
              <a:tr h="125211">
                <a:tc>
                  <a:txBody>
                    <a:bodyPr/>
                    <a:lstStyle/>
                    <a:p>
                      <a:pPr algn="ctr"/>
                      <a:r>
                        <a:rPr lang="en-US" sz="1100" b="1" dirty="0">
                          <a:latin typeface="arial"/>
                        </a:rPr>
                        <a:t>51-100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1</a:t>
                      </a:r>
                    </a:p>
                  </a:txBody>
                  <a:tcPr marL="57239" marR="57239" marT="28620" marB="28620" anchor="ctr">
                    <a:lnL>
                      <a:noFill/>
                    </a:lnL>
                    <a:lnR>
                      <a:noFill/>
                    </a:lnR>
                    <a:lnT>
                      <a:noFill/>
                    </a:lnT>
                    <a:lnB>
                      <a:noFill/>
                    </a:lnB>
                  </a:tcPr>
                </a:tc>
                <a:tc>
                  <a:txBody>
                    <a:bodyPr/>
                    <a:lstStyle/>
                    <a:p>
                      <a:pPr algn="ctr"/>
                      <a:r>
                        <a:rPr lang="en-US" sz="1100" b="1">
                          <a:latin typeface="arial"/>
                        </a:rPr>
                        <a:t>2</a:t>
                      </a:r>
                    </a:p>
                  </a:txBody>
                  <a:tcPr marL="57239" marR="57239" marT="28620" marB="28620" anchor="ctr">
                    <a:lnL>
                      <a:noFill/>
                    </a:lnL>
                    <a:lnR>
                      <a:noFill/>
                    </a:lnR>
                    <a:lnT>
                      <a:noFill/>
                    </a:lnT>
                    <a:lnB>
                      <a:noFill/>
                    </a:lnB>
                  </a:tcPr>
                </a:tc>
                <a:tc>
                  <a:txBody>
                    <a:bodyPr/>
                    <a:lstStyle/>
                    <a:p>
                      <a:pPr algn="ctr"/>
                      <a:r>
                        <a:rPr lang="en-US" sz="1100" b="1">
                          <a:latin typeface="arial"/>
                        </a:rPr>
                        <a:t>1</a:t>
                      </a:r>
                    </a:p>
                  </a:txBody>
                  <a:tcPr marL="57239" marR="57239" marT="28620" marB="28620" anchor="ctr">
                    <a:lnL>
                      <a:noFill/>
                    </a:lnL>
                    <a:lnR>
                      <a:noFill/>
                    </a:lnR>
                    <a:lnT>
                      <a:noFill/>
                    </a:lnT>
                    <a:lnB>
                      <a:noFill/>
                    </a:lnB>
                  </a:tcPr>
                </a:tc>
              </a:tr>
              <a:tr h="178873">
                <a:tc>
                  <a:txBody>
                    <a:bodyPr/>
                    <a:lstStyle/>
                    <a:p>
                      <a:pPr algn="ctr"/>
                      <a:r>
                        <a:rPr lang="en-US" sz="1100" b="1" dirty="0">
                          <a:latin typeface="arial"/>
                        </a:rPr>
                        <a:t>101-150</a:t>
                      </a:r>
                    </a:p>
                  </a:txBody>
                  <a:tcPr marL="57239" marR="57239" marT="28620" marB="28620" anchor="ctr">
                    <a:lnL>
                      <a:noFill/>
                    </a:lnL>
                    <a:lnR>
                      <a:noFill/>
                    </a:lnR>
                    <a:lnT>
                      <a:noFill/>
                    </a:lnT>
                    <a:lnB>
                      <a:noFill/>
                    </a:lnB>
                  </a:tcPr>
                </a:tc>
                <a:tc>
                  <a:txBody>
                    <a:bodyPr/>
                    <a:lstStyle/>
                    <a:p>
                      <a:pPr algn="ctr"/>
                      <a:r>
                        <a:rPr lang="en-US" sz="1100" b="1">
                          <a:latin typeface="arial"/>
                        </a:rPr>
                        <a:t>1</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8</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r>
              <a:tr h="178873">
                <a:tc>
                  <a:txBody>
                    <a:bodyPr/>
                    <a:lstStyle/>
                    <a:p>
                      <a:pPr algn="ctr"/>
                      <a:r>
                        <a:rPr lang="en-US" sz="1100" b="1" dirty="0">
                          <a:latin typeface="arial"/>
                        </a:rPr>
                        <a:t>151-200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1</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r>
              <a:tr h="178873">
                <a:tc>
                  <a:txBody>
                    <a:bodyPr/>
                    <a:lstStyle/>
                    <a:p>
                      <a:pPr algn="ctr"/>
                      <a:r>
                        <a:rPr lang="en-US" sz="1100" b="1" dirty="0">
                          <a:latin typeface="arial"/>
                        </a:rPr>
                        <a:t>201-250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1</a:t>
                      </a:r>
                    </a:p>
                  </a:txBody>
                  <a:tcPr marL="57239" marR="57239" marT="28620" marB="28620" anchor="ctr">
                    <a:lnL>
                      <a:noFill/>
                    </a:lnL>
                    <a:lnR>
                      <a:noFill/>
                    </a:lnR>
                    <a:lnT>
                      <a:noFill/>
                    </a:lnT>
                    <a:lnB>
                      <a:noFill/>
                    </a:lnB>
                  </a:tcPr>
                </a:tc>
                <a:tc>
                  <a:txBody>
                    <a:bodyPr/>
                    <a:lstStyle/>
                    <a:p>
                      <a:pPr algn="ctr"/>
                      <a:r>
                        <a:rPr lang="en-US" sz="1100" b="1">
                          <a:latin typeface="arial"/>
                        </a:rPr>
                        <a:t>1</a:t>
                      </a:r>
                    </a:p>
                  </a:txBody>
                  <a:tcPr marL="57239" marR="57239" marT="28620" marB="28620" anchor="ctr">
                    <a:lnL>
                      <a:noFill/>
                    </a:lnL>
                    <a:lnR>
                      <a:noFill/>
                    </a:lnR>
                    <a:lnT>
                      <a:noFill/>
                    </a:lnT>
                    <a:lnB>
                      <a:noFill/>
                    </a:lnB>
                  </a:tcPr>
                </a:tc>
              </a:tr>
              <a:tr h="178873">
                <a:tc>
                  <a:txBody>
                    <a:bodyPr/>
                    <a:lstStyle/>
                    <a:p>
                      <a:pPr algn="ctr"/>
                      <a:r>
                        <a:rPr lang="en-US" sz="1100" b="1" dirty="0">
                          <a:latin typeface="arial"/>
                        </a:rPr>
                        <a:t>251-300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c>
                  <a:txBody>
                    <a:bodyPr/>
                    <a:lstStyle/>
                    <a:p>
                      <a:pPr algn="ctr"/>
                      <a:r>
                        <a:rPr lang="en-US" sz="1100" b="1">
                          <a:latin typeface="arial"/>
                        </a:rPr>
                        <a:t>0</a:t>
                      </a:r>
                    </a:p>
                  </a:txBody>
                  <a:tcPr marL="57239" marR="57239" marT="28620" marB="28620" anchor="ctr">
                    <a:lnL>
                      <a:noFill/>
                    </a:lnL>
                    <a:lnR>
                      <a:noFill/>
                    </a:lnR>
                    <a:lnT>
                      <a:noFill/>
                    </a:lnT>
                    <a:lnB>
                      <a:noFill/>
                    </a:lnB>
                  </a:tcPr>
                </a:tc>
              </a:tr>
              <a:tr h="125211">
                <a:tc>
                  <a:txBody>
                    <a:bodyPr/>
                    <a:lstStyle/>
                    <a:p>
                      <a:pPr algn="ctr"/>
                      <a:r>
                        <a:rPr lang="en-US" sz="1100" b="1" dirty="0">
                          <a:latin typeface="arial"/>
                        </a:rPr>
                        <a:t>&gt;300</a:t>
                      </a:r>
                    </a:p>
                  </a:txBody>
                  <a:tcPr marL="57239" marR="57239" marT="28620" marB="28620" anchor="ctr">
                    <a:lnL>
                      <a:noFill/>
                    </a:lnL>
                    <a:lnR>
                      <a:noFill/>
                    </a:lnR>
                    <a:lnT>
                      <a:noFill/>
                    </a:lnT>
                    <a:lnB>
                      <a:noFill/>
                    </a:lnB>
                  </a:tcPr>
                </a:tc>
                <a:tc>
                  <a:txBody>
                    <a:bodyPr/>
                    <a:lstStyle/>
                    <a:p>
                      <a:pPr algn="ctr"/>
                      <a:r>
                        <a:rPr lang="en-US" sz="1100" b="1" dirty="0">
                          <a:latin typeface="arial"/>
                        </a:rPr>
                        <a:t>1</a:t>
                      </a:r>
                    </a:p>
                  </a:txBody>
                  <a:tcPr marL="57239" marR="57239" marT="28620" marB="28620" anchor="ctr">
                    <a:lnL>
                      <a:noFill/>
                    </a:lnL>
                    <a:lnR>
                      <a:noFill/>
                    </a:lnR>
                    <a:lnT>
                      <a:noFill/>
                    </a:lnT>
                    <a:lnB>
                      <a:noFill/>
                    </a:lnB>
                  </a:tcPr>
                </a:tc>
                <a:tc>
                  <a:txBody>
                    <a:bodyPr/>
                    <a:lstStyle/>
                    <a:p>
                      <a:pPr algn="ctr"/>
                      <a:r>
                        <a:rPr lang="en-US" sz="1100" b="1" dirty="0">
                          <a:latin typeface="arial"/>
                        </a:rPr>
                        <a:t>1</a:t>
                      </a:r>
                    </a:p>
                  </a:txBody>
                  <a:tcPr marL="57239" marR="57239" marT="28620" marB="28620" anchor="ctr">
                    <a:lnL>
                      <a:noFill/>
                    </a:lnL>
                    <a:lnR>
                      <a:noFill/>
                    </a:lnR>
                    <a:lnT>
                      <a:noFill/>
                    </a:lnT>
                    <a:lnB>
                      <a:noFill/>
                    </a:lnB>
                  </a:tcPr>
                </a:tc>
                <a:tc>
                  <a:txBody>
                    <a:bodyPr/>
                    <a:lstStyle/>
                    <a:p>
                      <a:pPr algn="ctr"/>
                      <a:r>
                        <a:rPr lang="en-US" sz="1100" b="1" dirty="0">
                          <a:latin typeface="arial"/>
                        </a:rPr>
                        <a:t>2</a:t>
                      </a:r>
                    </a:p>
                  </a:txBody>
                  <a:tcPr marL="57239" marR="57239" marT="28620" marB="28620" anchor="ctr">
                    <a:lnL>
                      <a:noFill/>
                    </a:lnL>
                    <a:lnR>
                      <a:noFill/>
                    </a:lnR>
                    <a:lnT>
                      <a:noFill/>
                    </a:lnT>
                    <a:lnB>
                      <a:noFill/>
                    </a:lnB>
                  </a:tcPr>
                </a:tc>
                <a:tc>
                  <a:txBody>
                    <a:bodyPr/>
                    <a:lstStyle/>
                    <a:p>
                      <a:pPr algn="ctr"/>
                      <a:r>
                        <a:rPr lang="en-US" sz="1100" b="1" dirty="0">
                          <a:latin typeface="arial"/>
                        </a:rPr>
                        <a:t>3</a:t>
                      </a:r>
                    </a:p>
                  </a:txBody>
                  <a:tcPr marL="57239" marR="57239" marT="28620" marB="28620" anchor="ctr">
                    <a:lnL>
                      <a:noFill/>
                    </a:lnL>
                    <a:lnR>
                      <a:noFill/>
                    </a:lnR>
                    <a:lnT>
                      <a:noFill/>
                    </a:lnT>
                    <a:lnB>
                      <a:noFill/>
                    </a:lnB>
                  </a:tcPr>
                </a:tc>
                <a:tc>
                  <a:txBody>
                    <a:bodyPr/>
                    <a:lstStyle/>
                    <a:p>
                      <a:pPr algn="ctr"/>
                      <a:r>
                        <a:rPr lang="en-US" sz="1100" b="1" dirty="0">
                          <a:latin typeface="arial"/>
                        </a:rPr>
                        <a:t>2</a:t>
                      </a:r>
                    </a:p>
                  </a:txBody>
                  <a:tcPr marL="57239" marR="57239" marT="28620" marB="2862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4"/>
          <p:cNvPicPr>
            <a:picLocks noChangeAspect="1" noChangeArrowheads="1"/>
          </p:cNvPicPr>
          <p:nvPr/>
        </p:nvPicPr>
        <p:blipFill>
          <a:blip r:embed="rId3" cstate="print"/>
          <a:srcRect/>
          <a:stretch>
            <a:fillRect/>
          </a:stretch>
        </p:blipFill>
        <p:spPr bwMode="auto">
          <a:xfrm>
            <a:off x="457200" y="685800"/>
            <a:ext cx="8229600" cy="5105400"/>
          </a:xfrm>
          <a:prstGeom prst="rect">
            <a:avLst/>
          </a:prstGeom>
          <a:noFill/>
        </p:spPr>
      </p:pic>
      <p:pic>
        <p:nvPicPr>
          <p:cNvPr id="2050" name="Picture 1"/>
          <p:cNvPicPr>
            <a:picLocks noChangeAspect="1" noChangeArrowheads="1"/>
          </p:cNvPicPr>
          <p:nvPr/>
        </p:nvPicPr>
        <p:blipFill>
          <a:blip r:embed="rId4" cstate="print"/>
          <a:srcRect/>
          <a:stretch>
            <a:fillRect/>
          </a:stretch>
        </p:blipFill>
        <p:spPr bwMode="auto">
          <a:xfrm>
            <a:off x="6934200" y="4648200"/>
            <a:ext cx="1743075" cy="1076325"/>
          </a:xfrm>
          <a:prstGeom prst="rect">
            <a:avLst/>
          </a:prstGeom>
          <a:noFill/>
        </p:spPr>
      </p:pic>
      <p:sp>
        <p:nvSpPr>
          <p:cNvPr id="2051" name="Rectangle 3"/>
          <p:cNvSpPr>
            <a:spLocks noChangeArrowheads="1"/>
          </p:cNvSpPr>
          <p:nvPr/>
        </p:nvSpPr>
        <p:spPr bwMode="auto">
          <a:xfrm>
            <a:off x="0" y="0"/>
            <a:ext cx="2438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Stage 1 Analysis</a:t>
            </a:r>
            <a:endParaRPr kumimoji="0" lang="en-US" sz="1200" b="1" i="0" u="none" strike="noStrike" cap="none" normalizeH="0" baseline="0" dirty="0" smtClean="0">
              <a:ln>
                <a:noFill/>
              </a:ln>
              <a:solidFill>
                <a:schemeClr val="tx1"/>
              </a:solidFill>
              <a:effectLst/>
              <a:latin typeface="Arial" pitchFamily="34" charset="0"/>
            </a:endParaRPr>
          </a:p>
        </p:txBody>
      </p:sp>
      <p:sp>
        <p:nvSpPr>
          <p:cNvPr id="2052" name="Rectangle 4"/>
          <p:cNvSpPr>
            <a:spLocks noChangeArrowheads="1"/>
          </p:cNvSpPr>
          <p:nvPr/>
        </p:nvSpPr>
        <p:spPr bwMode="auto">
          <a:xfrm>
            <a:off x="-182563" y="45720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3" name="Rectangle 5"/>
          <p:cNvSpPr>
            <a:spLocks noChangeArrowheads="1"/>
          </p:cNvSpPr>
          <p:nvPr/>
        </p:nvSpPr>
        <p:spPr bwMode="auto">
          <a:xfrm>
            <a:off x="4279469" y="3166676"/>
            <a:ext cx="219932"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endParaRPr>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7" name="Rectangle 9"/>
          <p:cNvSpPr>
            <a:spLocks noChangeArrowheads="1"/>
          </p:cNvSpPr>
          <p:nvPr/>
        </p:nvSpPr>
        <p:spPr bwMode="auto">
          <a:xfrm>
            <a:off x="-182563" y="45720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8" name="Rectangle 10"/>
          <p:cNvSpPr>
            <a:spLocks noChangeArrowheads="1"/>
          </p:cNvSpPr>
          <p:nvPr/>
        </p:nvSpPr>
        <p:spPr bwMode="auto">
          <a:xfrm>
            <a:off x="-182563" y="344805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 name="Rectangle 9"/>
          <p:cNvSpPr/>
          <p:nvPr/>
        </p:nvSpPr>
        <p:spPr>
          <a:xfrm>
            <a:off x="457200" y="5791200"/>
            <a:ext cx="4696991" cy="646331"/>
          </a:xfrm>
          <a:prstGeom prst="rect">
            <a:avLst/>
          </a:prstGeom>
        </p:spPr>
        <p:txBody>
          <a:bodyPr wrap="none">
            <a:spAutoFit/>
          </a:bodyPr>
          <a:lstStyle/>
          <a:p>
            <a:pPr>
              <a:buFont typeface="Arial" pitchFamily="34" charset="0"/>
              <a:buChar char="•"/>
            </a:pPr>
            <a:r>
              <a:rPr lang="en-US" dirty="0" smtClean="0"/>
              <a:t>60% of hospitals are not sure .</a:t>
            </a:r>
          </a:p>
          <a:p>
            <a:pPr>
              <a:buFont typeface="Arial" pitchFamily="34" charset="0"/>
              <a:buChar char="•"/>
            </a:pPr>
            <a:r>
              <a:rPr lang="en-US" dirty="0" smtClean="0"/>
              <a:t>40% of hospital are favoring manual process.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p:cNvPicPr>
            <a:picLocks noChangeAspect="1" noChangeArrowheads="1"/>
          </p:cNvPicPr>
          <p:nvPr/>
        </p:nvPicPr>
        <p:blipFill>
          <a:blip r:embed="rId2" cstate="print"/>
          <a:srcRect/>
          <a:stretch>
            <a:fillRect/>
          </a:stretch>
        </p:blipFill>
        <p:spPr bwMode="auto">
          <a:xfrm>
            <a:off x="533400" y="609600"/>
            <a:ext cx="8077200" cy="5105400"/>
          </a:xfrm>
          <a:prstGeom prst="rect">
            <a:avLst/>
          </a:prstGeom>
          <a:noFill/>
        </p:spPr>
      </p:pic>
      <p:pic>
        <p:nvPicPr>
          <p:cNvPr id="3" name="Picture 1"/>
          <p:cNvPicPr>
            <a:picLocks noChangeAspect="1" noChangeArrowheads="1"/>
          </p:cNvPicPr>
          <p:nvPr/>
        </p:nvPicPr>
        <p:blipFill>
          <a:blip r:embed="rId3" cstate="print"/>
          <a:srcRect/>
          <a:stretch>
            <a:fillRect/>
          </a:stretch>
        </p:blipFill>
        <p:spPr bwMode="auto">
          <a:xfrm>
            <a:off x="6553200" y="4572000"/>
            <a:ext cx="1971675" cy="1066800"/>
          </a:xfrm>
          <a:prstGeom prst="rect">
            <a:avLst/>
          </a:prstGeom>
          <a:noFill/>
        </p:spPr>
      </p:pic>
      <p:sp>
        <p:nvSpPr>
          <p:cNvPr id="4" name="Rectangle 3"/>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1 Analysis</a:t>
            </a:r>
            <a:endParaRPr lang="en-US" sz="1200" b="1" dirty="0" smtClean="0">
              <a:latin typeface="Arial" pitchFamily="34" charset="0"/>
            </a:endParaRPr>
          </a:p>
        </p:txBody>
      </p:sp>
      <p:sp>
        <p:nvSpPr>
          <p:cNvPr id="5" name="Rectangle 4"/>
          <p:cNvSpPr/>
          <p:nvPr/>
        </p:nvSpPr>
        <p:spPr>
          <a:xfrm>
            <a:off x="533400" y="5688449"/>
            <a:ext cx="4572000" cy="830997"/>
          </a:xfrm>
          <a:prstGeom prst="rect">
            <a:avLst/>
          </a:prstGeom>
        </p:spPr>
        <p:txBody>
          <a:bodyPr wrap="square" numCol="2">
            <a:spAutoFit/>
          </a:bodyPr>
          <a:lstStyle/>
          <a:p>
            <a:pPr lvl="0">
              <a:buFont typeface="Arial" pitchFamily="34" charset="0"/>
              <a:buChar char="•"/>
            </a:pPr>
            <a:r>
              <a:rPr lang="en-US" sz="1600" dirty="0" smtClean="0"/>
              <a:t>60% hospitals feels there’s a need for IT systems.</a:t>
            </a:r>
          </a:p>
          <a:p>
            <a:pPr>
              <a:buFont typeface="Arial" pitchFamily="34" charset="0"/>
              <a:buChar char="•"/>
            </a:pPr>
            <a:r>
              <a:rPr lang="en-US" sz="1600" dirty="0" smtClean="0"/>
              <a:t>40% hospitals are not sure for their IT needs.</a:t>
            </a:r>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9"/>
          <p:cNvPicPr>
            <a:picLocks noChangeAspect="1" noChangeArrowheads="1"/>
          </p:cNvPicPr>
          <p:nvPr/>
        </p:nvPicPr>
        <p:blipFill>
          <a:blip r:embed="rId2" cstate="print"/>
          <a:srcRect/>
          <a:stretch>
            <a:fillRect/>
          </a:stretch>
        </p:blipFill>
        <p:spPr bwMode="auto">
          <a:xfrm>
            <a:off x="533400" y="533400"/>
            <a:ext cx="8153400" cy="5105400"/>
          </a:xfrm>
          <a:prstGeom prst="rect">
            <a:avLst/>
          </a:prstGeom>
          <a:noFill/>
        </p:spPr>
      </p:pic>
      <p:pic>
        <p:nvPicPr>
          <p:cNvPr id="24578" name="Picture 1"/>
          <p:cNvPicPr>
            <a:picLocks noChangeAspect="1" noChangeArrowheads="1"/>
          </p:cNvPicPr>
          <p:nvPr/>
        </p:nvPicPr>
        <p:blipFill>
          <a:blip r:embed="rId3" cstate="print"/>
          <a:srcRect/>
          <a:stretch>
            <a:fillRect/>
          </a:stretch>
        </p:blipFill>
        <p:spPr bwMode="auto">
          <a:xfrm>
            <a:off x="7239000" y="4800600"/>
            <a:ext cx="1362075" cy="771525"/>
          </a:xfrm>
          <a:prstGeom prst="rect">
            <a:avLst/>
          </a:prstGeom>
          <a:noFill/>
        </p:spPr>
      </p:pic>
      <p:sp>
        <p:nvSpPr>
          <p:cNvPr id="2457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0" name="Rectangle 4"/>
          <p:cNvSpPr>
            <a:spLocks noChangeArrowheads="1"/>
          </p:cNvSpPr>
          <p:nvPr/>
        </p:nvSpPr>
        <p:spPr bwMode="auto">
          <a:xfrm>
            <a:off x="-182563" y="45720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182563" y="3476625"/>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1 Analysis</a:t>
            </a:r>
            <a:endParaRPr lang="en-US" sz="1200" b="1" dirty="0" smtClean="0">
              <a:latin typeface="Arial" pitchFamily="34" charset="0"/>
            </a:endParaRPr>
          </a:p>
        </p:txBody>
      </p:sp>
      <p:sp>
        <p:nvSpPr>
          <p:cNvPr id="8" name="Rectangle 7"/>
          <p:cNvSpPr/>
          <p:nvPr/>
        </p:nvSpPr>
        <p:spPr>
          <a:xfrm>
            <a:off x="533400" y="5638800"/>
            <a:ext cx="4572000" cy="1200329"/>
          </a:xfrm>
          <a:prstGeom prst="rect">
            <a:avLst/>
          </a:prstGeom>
        </p:spPr>
        <p:txBody>
          <a:bodyPr wrap="square" numCol="2">
            <a:spAutoFit/>
          </a:bodyPr>
          <a:lstStyle/>
          <a:p>
            <a:pPr lvl="0">
              <a:buFont typeface="Arial" pitchFamily="34" charset="0"/>
              <a:buChar char="•"/>
            </a:pPr>
            <a:r>
              <a:rPr lang="en-US" dirty="0" smtClean="0"/>
              <a:t>80% of hospitals didn’t comment for their plan to buy HIS systems.</a:t>
            </a:r>
          </a:p>
          <a:p>
            <a:pPr>
              <a:buFont typeface="Arial" pitchFamily="34" charset="0"/>
              <a:buChar char="•"/>
            </a:pPr>
            <a:r>
              <a:rPr lang="en-US" dirty="0" smtClean="0"/>
              <a:t>20% of hospitals had no intension to buy HIS system.</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2 Analysis</a:t>
            </a:r>
            <a:endParaRPr lang="en-US" sz="1200" b="1" dirty="0" smtClean="0">
              <a:latin typeface="Arial" pitchFamily="34" charset="0"/>
            </a:endParaRPr>
          </a:p>
        </p:txBody>
      </p:sp>
      <p:pic>
        <p:nvPicPr>
          <p:cNvPr id="27649" name="Picture 10"/>
          <p:cNvPicPr>
            <a:picLocks noChangeAspect="1" noChangeArrowheads="1"/>
          </p:cNvPicPr>
          <p:nvPr/>
        </p:nvPicPr>
        <p:blipFill>
          <a:blip r:embed="rId2" cstate="print"/>
          <a:srcRect/>
          <a:stretch>
            <a:fillRect/>
          </a:stretch>
        </p:blipFill>
        <p:spPr bwMode="auto">
          <a:xfrm>
            <a:off x="381000" y="685800"/>
            <a:ext cx="8305800" cy="5334000"/>
          </a:xfrm>
          <a:prstGeom prst="rect">
            <a:avLst/>
          </a:prstGeom>
          <a:noFill/>
        </p:spPr>
      </p:pic>
      <p:pic>
        <p:nvPicPr>
          <p:cNvPr id="27650" name="Picture 1"/>
          <p:cNvPicPr>
            <a:picLocks noChangeAspect="1" noChangeArrowheads="1"/>
          </p:cNvPicPr>
          <p:nvPr/>
        </p:nvPicPr>
        <p:blipFill>
          <a:blip r:embed="rId3" cstate="print"/>
          <a:srcRect/>
          <a:stretch>
            <a:fillRect/>
          </a:stretch>
        </p:blipFill>
        <p:spPr bwMode="auto">
          <a:xfrm>
            <a:off x="7086600" y="4648200"/>
            <a:ext cx="1533525" cy="1295400"/>
          </a:xfrm>
          <a:prstGeom prst="rect">
            <a:avLst/>
          </a:prstGeom>
          <a:noFill/>
        </p:spPr>
      </p:pic>
      <p:sp>
        <p:nvSpPr>
          <p:cNvPr id="27651" name="Rectangle 3"/>
          <p:cNvSpPr>
            <a:spLocks noChangeArrowheads="1"/>
          </p:cNvSpPr>
          <p:nvPr/>
        </p:nvSpPr>
        <p:spPr bwMode="auto">
          <a:xfrm>
            <a:off x="0" y="-17621"/>
            <a:ext cx="184731"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27652" name="Rectangle 4"/>
          <p:cNvSpPr>
            <a:spLocks noChangeArrowheads="1"/>
          </p:cNvSpPr>
          <p:nvPr/>
        </p:nvSpPr>
        <p:spPr bwMode="auto">
          <a:xfrm>
            <a:off x="-182563" y="45720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3" name="Rectangle 5"/>
          <p:cNvSpPr>
            <a:spLocks noChangeArrowheads="1"/>
          </p:cNvSpPr>
          <p:nvPr/>
        </p:nvSpPr>
        <p:spPr bwMode="auto">
          <a:xfrm>
            <a:off x="-182563" y="361950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3 Analysis</a:t>
            </a:r>
            <a:endParaRPr lang="en-US" sz="1200" b="1" dirty="0" smtClean="0">
              <a:latin typeface="Arial" pitchFamily="34" charset="0"/>
            </a:endParaRPr>
          </a:p>
        </p:txBody>
      </p:sp>
      <p:pic>
        <p:nvPicPr>
          <p:cNvPr id="28673" name="Picture 13"/>
          <p:cNvPicPr>
            <a:picLocks noChangeAspect="1" noChangeArrowheads="1"/>
          </p:cNvPicPr>
          <p:nvPr/>
        </p:nvPicPr>
        <p:blipFill>
          <a:blip r:embed="rId2" cstate="print"/>
          <a:srcRect/>
          <a:stretch>
            <a:fillRect/>
          </a:stretch>
        </p:blipFill>
        <p:spPr bwMode="auto">
          <a:xfrm>
            <a:off x="457200" y="609600"/>
            <a:ext cx="8153400" cy="4876800"/>
          </a:xfrm>
          <a:prstGeom prst="rect">
            <a:avLst/>
          </a:prstGeom>
          <a:noFill/>
        </p:spPr>
      </p:pic>
      <p:pic>
        <p:nvPicPr>
          <p:cNvPr id="28674" name="Picture 2"/>
          <p:cNvPicPr>
            <a:picLocks noChangeAspect="1" noChangeArrowheads="1"/>
          </p:cNvPicPr>
          <p:nvPr/>
        </p:nvPicPr>
        <p:blipFill>
          <a:blip r:embed="rId3" cstate="print"/>
          <a:srcRect/>
          <a:stretch>
            <a:fillRect/>
          </a:stretch>
        </p:blipFill>
        <p:spPr bwMode="auto">
          <a:xfrm>
            <a:off x="6705600" y="4419600"/>
            <a:ext cx="1819275" cy="962025"/>
          </a:xfrm>
          <a:prstGeom prst="rect">
            <a:avLst/>
          </a:prstGeom>
          <a:noFill/>
        </p:spPr>
      </p:pic>
      <p:sp>
        <p:nvSpPr>
          <p:cNvPr id="28676" name="Rectangle 4"/>
          <p:cNvSpPr>
            <a:spLocks noChangeArrowheads="1"/>
          </p:cNvSpPr>
          <p:nvPr/>
        </p:nvSpPr>
        <p:spPr bwMode="auto">
          <a:xfrm>
            <a:off x="-182563" y="45720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8677" name="Rectangle 5"/>
          <p:cNvSpPr>
            <a:spLocks noChangeArrowheads="1"/>
          </p:cNvSpPr>
          <p:nvPr/>
        </p:nvSpPr>
        <p:spPr bwMode="auto">
          <a:xfrm>
            <a:off x="-182563" y="4048125"/>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a:xfrm>
            <a:off x="457200" y="5486401"/>
            <a:ext cx="8153400" cy="1200329"/>
          </a:xfrm>
          <a:prstGeom prst="rect">
            <a:avLst/>
          </a:prstGeom>
        </p:spPr>
        <p:txBody>
          <a:bodyPr wrap="square" numCol="3">
            <a:spAutoFit/>
          </a:bodyPr>
          <a:lstStyle/>
          <a:p>
            <a:pPr lvl="0">
              <a:buFont typeface="Arial" pitchFamily="34" charset="0"/>
              <a:buChar char="•"/>
            </a:pPr>
            <a:r>
              <a:rPr lang="en-US" dirty="0" smtClean="0"/>
              <a:t>27% hospitals strongly agree that HIS system has help in improving quality care.</a:t>
            </a:r>
          </a:p>
          <a:p>
            <a:pPr lvl="0">
              <a:buFont typeface="Arial" pitchFamily="34" charset="0"/>
              <a:buChar char="•"/>
            </a:pPr>
            <a:r>
              <a:rPr lang="en-US" dirty="0" smtClean="0"/>
              <a:t>53% hospitals agree that HIS system has help in improving quality care.</a:t>
            </a:r>
          </a:p>
          <a:p>
            <a:pPr>
              <a:buFont typeface="Arial" pitchFamily="34" charset="0"/>
              <a:buChar char="•"/>
            </a:pPr>
            <a:endParaRPr lang="en-US" dirty="0" smtClean="0"/>
          </a:p>
          <a:p>
            <a:pPr>
              <a:buFont typeface="Arial" pitchFamily="34" charset="0"/>
              <a:buChar char="•"/>
            </a:pPr>
            <a:r>
              <a:rPr lang="en-US" dirty="0" smtClean="0"/>
              <a:t>20% hospitals are not sure whether HIS has helped in improving quality care.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4"/>
          <p:cNvPicPr>
            <a:picLocks noChangeAspect="1" noChangeArrowheads="1"/>
          </p:cNvPicPr>
          <p:nvPr/>
        </p:nvPicPr>
        <p:blipFill>
          <a:blip r:embed="rId2" cstate="print"/>
          <a:srcRect/>
          <a:stretch>
            <a:fillRect/>
          </a:stretch>
        </p:blipFill>
        <p:spPr bwMode="auto">
          <a:xfrm>
            <a:off x="381000" y="609600"/>
            <a:ext cx="8382000" cy="4953000"/>
          </a:xfrm>
          <a:prstGeom prst="rect">
            <a:avLst/>
          </a:prstGeom>
          <a:noFill/>
        </p:spPr>
      </p:pic>
      <p:pic>
        <p:nvPicPr>
          <p:cNvPr id="29698" name="Picture 2"/>
          <p:cNvPicPr>
            <a:picLocks noChangeAspect="1" noChangeArrowheads="1"/>
          </p:cNvPicPr>
          <p:nvPr/>
        </p:nvPicPr>
        <p:blipFill>
          <a:blip r:embed="rId3" cstate="print"/>
          <a:srcRect/>
          <a:stretch>
            <a:fillRect/>
          </a:stretch>
        </p:blipFill>
        <p:spPr bwMode="auto">
          <a:xfrm>
            <a:off x="6858000" y="4648200"/>
            <a:ext cx="1809750" cy="838200"/>
          </a:xfrm>
          <a:prstGeom prst="rect">
            <a:avLst/>
          </a:prstGeom>
          <a:noFill/>
        </p:spPr>
      </p:pic>
      <p:sp>
        <p:nvSpPr>
          <p:cNvPr id="2969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700" name="Rectangle 4"/>
          <p:cNvSpPr>
            <a:spLocks noChangeArrowheads="1"/>
          </p:cNvSpPr>
          <p:nvPr/>
        </p:nvSpPr>
        <p:spPr bwMode="auto">
          <a:xfrm>
            <a:off x="-182563" y="457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3 Analysis</a:t>
            </a:r>
            <a:endParaRPr lang="en-US" sz="1200" b="1" dirty="0" smtClean="0">
              <a:latin typeface="Arial" pitchFamily="34" charset="0"/>
            </a:endParaRPr>
          </a:p>
        </p:txBody>
      </p:sp>
      <p:sp>
        <p:nvSpPr>
          <p:cNvPr id="8" name="Rectangle 7"/>
          <p:cNvSpPr/>
          <p:nvPr/>
        </p:nvSpPr>
        <p:spPr>
          <a:xfrm>
            <a:off x="381000" y="5562600"/>
            <a:ext cx="8382000" cy="1569660"/>
          </a:xfrm>
          <a:prstGeom prst="rect">
            <a:avLst/>
          </a:prstGeom>
        </p:spPr>
        <p:txBody>
          <a:bodyPr wrap="square" numCol="4">
            <a:spAutoFit/>
          </a:bodyPr>
          <a:lstStyle/>
          <a:p>
            <a:pPr lvl="0">
              <a:buFont typeface="Arial" pitchFamily="34" charset="0"/>
              <a:buChar char="•"/>
            </a:pPr>
            <a:r>
              <a:rPr lang="en-US" sz="1600" dirty="0" smtClean="0"/>
              <a:t>20% hospitals strongly agree with having clinical features and medication order.</a:t>
            </a:r>
          </a:p>
          <a:p>
            <a:pPr lvl="0">
              <a:buFont typeface="Arial" pitchFamily="34" charset="0"/>
              <a:buChar char="•"/>
            </a:pPr>
            <a:endParaRPr lang="en-US" sz="1600" dirty="0" smtClean="0"/>
          </a:p>
          <a:p>
            <a:pPr lvl="0">
              <a:buFont typeface="Arial" pitchFamily="34" charset="0"/>
              <a:buChar char="•"/>
            </a:pPr>
            <a:endParaRPr lang="en-US" sz="1600" dirty="0" smtClean="0"/>
          </a:p>
          <a:p>
            <a:pPr lvl="0">
              <a:buFont typeface="Arial" pitchFamily="34" charset="0"/>
              <a:buChar char="•"/>
            </a:pPr>
            <a:r>
              <a:rPr lang="en-US" sz="1600" dirty="0" smtClean="0"/>
              <a:t>53% hospitals agree with having clinical features and medication order.</a:t>
            </a:r>
          </a:p>
          <a:p>
            <a:pPr lvl="0">
              <a:buFont typeface="Arial" pitchFamily="34" charset="0"/>
              <a:buChar char="•"/>
            </a:pPr>
            <a:endParaRPr lang="en-US" sz="1600" dirty="0" smtClean="0"/>
          </a:p>
          <a:p>
            <a:pPr lvl="0">
              <a:buFont typeface="Arial" pitchFamily="34" charset="0"/>
              <a:buChar char="•"/>
            </a:pPr>
            <a:endParaRPr lang="en-US" sz="1600" dirty="0" smtClean="0"/>
          </a:p>
          <a:p>
            <a:pPr lvl="0">
              <a:buFont typeface="Arial" pitchFamily="34" charset="0"/>
              <a:buChar char="•"/>
            </a:pPr>
            <a:r>
              <a:rPr lang="en-US" sz="1600" dirty="0" smtClean="0"/>
              <a:t>20% hospitals are not sure will clinical features and medication order help in operational process.</a:t>
            </a:r>
          </a:p>
          <a:p>
            <a:pPr>
              <a:buFont typeface="Arial" pitchFamily="34" charset="0"/>
              <a:buChar char="•"/>
            </a:pPr>
            <a:endParaRPr lang="en-US" sz="1600" dirty="0" smtClean="0"/>
          </a:p>
          <a:p>
            <a:pPr>
              <a:buFont typeface="Arial" pitchFamily="34" charset="0"/>
              <a:buChar char="•"/>
            </a:pPr>
            <a:r>
              <a:rPr lang="en-US" sz="1600" dirty="0" smtClean="0"/>
              <a:t>7% hospitals strongly disagree with having clinical module in their HIS system.</a:t>
            </a: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15"/>
          <p:cNvPicPr>
            <a:picLocks noChangeAspect="1" noChangeArrowheads="1"/>
          </p:cNvPicPr>
          <p:nvPr/>
        </p:nvPicPr>
        <p:blipFill>
          <a:blip r:embed="rId2" cstate="print"/>
          <a:srcRect/>
          <a:stretch>
            <a:fillRect/>
          </a:stretch>
        </p:blipFill>
        <p:spPr bwMode="auto">
          <a:xfrm>
            <a:off x="381000" y="685800"/>
            <a:ext cx="8229600" cy="4953000"/>
          </a:xfrm>
          <a:prstGeom prst="rect">
            <a:avLst/>
          </a:prstGeom>
          <a:noFill/>
        </p:spPr>
      </p:pic>
      <p:pic>
        <p:nvPicPr>
          <p:cNvPr id="30722" name="Picture 1"/>
          <p:cNvPicPr>
            <a:picLocks noChangeAspect="1" noChangeArrowheads="1"/>
          </p:cNvPicPr>
          <p:nvPr/>
        </p:nvPicPr>
        <p:blipFill>
          <a:blip r:embed="rId3" cstate="print"/>
          <a:srcRect/>
          <a:stretch>
            <a:fillRect/>
          </a:stretch>
        </p:blipFill>
        <p:spPr bwMode="auto">
          <a:xfrm>
            <a:off x="7162800" y="4800600"/>
            <a:ext cx="1400175" cy="771525"/>
          </a:xfrm>
          <a:prstGeom prst="rect">
            <a:avLst/>
          </a:prstGeom>
          <a:noFill/>
        </p:spPr>
      </p:pic>
      <p:sp>
        <p:nvSpPr>
          <p:cNvPr id="3072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24" name="Rectangle 4"/>
          <p:cNvSpPr>
            <a:spLocks noChangeArrowheads="1"/>
          </p:cNvSpPr>
          <p:nvPr/>
        </p:nvSpPr>
        <p:spPr bwMode="auto">
          <a:xfrm>
            <a:off x="-182563" y="457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25" name="Rectangle 5"/>
          <p:cNvSpPr>
            <a:spLocks noChangeArrowheads="1"/>
          </p:cNvSpPr>
          <p:nvPr/>
        </p:nvSpPr>
        <p:spPr bwMode="auto">
          <a:xfrm>
            <a:off x="-182563" y="38481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3 Analysis</a:t>
            </a:r>
            <a:endParaRPr lang="en-US" sz="1200" b="1" dirty="0" smtClean="0">
              <a:latin typeface="Arial" pitchFamily="34" charset="0"/>
            </a:endParaRPr>
          </a:p>
        </p:txBody>
      </p:sp>
      <p:sp>
        <p:nvSpPr>
          <p:cNvPr id="10" name="Rectangle 9"/>
          <p:cNvSpPr/>
          <p:nvPr/>
        </p:nvSpPr>
        <p:spPr>
          <a:xfrm>
            <a:off x="381000" y="5715001"/>
            <a:ext cx="8610600" cy="1246495"/>
          </a:xfrm>
          <a:prstGeom prst="rect">
            <a:avLst/>
          </a:prstGeom>
        </p:spPr>
        <p:txBody>
          <a:bodyPr wrap="square" numCol="3">
            <a:spAutoFit/>
          </a:bodyPr>
          <a:lstStyle/>
          <a:p>
            <a:pPr lvl="0" fontAlgn="base">
              <a:spcBef>
                <a:spcPct val="0"/>
              </a:spcBef>
              <a:spcAft>
                <a:spcPct val="0"/>
              </a:spcAft>
              <a:buFontTx/>
              <a:buChar char="•"/>
            </a:pPr>
            <a:r>
              <a:rPr lang="en-US" altLang="zh-CN" sz="1500" dirty="0" smtClean="0">
                <a:latin typeface="Arial" pitchFamily="34" charset="0"/>
                <a:ea typeface="Times New Roman" pitchFamily="18" charset="0"/>
              </a:rPr>
              <a:t>73% hospitals didn’t share all information across the hospital using current IT systems.</a:t>
            </a:r>
            <a:endParaRPr lang="en-US" altLang="zh-CN" sz="1500" dirty="0" smtClean="0">
              <a:latin typeface="Arial" pitchFamily="34" charset="0"/>
            </a:endParaRPr>
          </a:p>
          <a:p>
            <a:pPr lvl="0" algn="just" eaLnBrk="0" fontAlgn="base" hangingPunct="0">
              <a:spcBef>
                <a:spcPct val="0"/>
              </a:spcBef>
              <a:spcAft>
                <a:spcPct val="0"/>
              </a:spcAft>
              <a:buFontTx/>
              <a:buChar char="•"/>
            </a:pPr>
            <a:endParaRPr lang="en-US" altLang="zh-CN" sz="1500" dirty="0" smtClean="0">
              <a:latin typeface="Arial" pitchFamily="34" charset="0"/>
              <a:ea typeface="Times New Roman" pitchFamily="18" charset="0"/>
            </a:endParaRPr>
          </a:p>
          <a:p>
            <a:pPr lvl="0" algn="just" eaLnBrk="0" fontAlgn="base" hangingPunct="0">
              <a:spcBef>
                <a:spcPct val="0"/>
              </a:spcBef>
              <a:spcAft>
                <a:spcPct val="0"/>
              </a:spcAft>
              <a:buFontTx/>
              <a:buChar char="•"/>
            </a:pPr>
            <a:endParaRPr lang="en-US" altLang="zh-CN" sz="1500" dirty="0" smtClean="0">
              <a:latin typeface="Arial" pitchFamily="34" charset="0"/>
              <a:ea typeface="Times New Roman" pitchFamily="18" charset="0"/>
            </a:endParaRPr>
          </a:p>
          <a:p>
            <a:pPr lvl="0" eaLnBrk="0" fontAlgn="base" hangingPunct="0">
              <a:spcBef>
                <a:spcPct val="0"/>
              </a:spcBef>
              <a:spcAft>
                <a:spcPct val="0"/>
              </a:spcAft>
              <a:buFontTx/>
              <a:buChar char="•"/>
            </a:pPr>
            <a:r>
              <a:rPr lang="en-US" altLang="zh-CN" sz="1500" dirty="0" smtClean="0">
                <a:latin typeface="Arial" pitchFamily="34" charset="0"/>
                <a:ea typeface="Times New Roman" pitchFamily="18" charset="0"/>
              </a:rPr>
              <a:t>20% hospitals share all information across the hospital using current IT systems.</a:t>
            </a:r>
            <a:endParaRPr lang="en-US" altLang="zh-CN" sz="1500" dirty="0" smtClean="0">
              <a:latin typeface="Arial" pitchFamily="34" charset="0"/>
            </a:endParaRPr>
          </a:p>
          <a:p>
            <a:pPr lvl="0" algn="just" eaLnBrk="0" fontAlgn="base" hangingPunct="0">
              <a:spcBef>
                <a:spcPct val="0"/>
              </a:spcBef>
              <a:spcAft>
                <a:spcPct val="0"/>
              </a:spcAft>
              <a:buFontTx/>
              <a:buChar char="•"/>
            </a:pPr>
            <a:endParaRPr lang="en-US" altLang="zh-CN" sz="1500" dirty="0" smtClean="0">
              <a:latin typeface="Arial" pitchFamily="34" charset="0"/>
              <a:ea typeface="Times New Roman" pitchFamily="18" charset="0"/>
            </a:endParaRPr>
          </a:p>
          <a:p>
            <a:pPr lvl="0" algn="just" eaLnBrk="0" fontAlgn="base" hangingPunct="0">
              <a:spcBef>
                <a:spcPct val="0"/>
              </a:spcBef>
              <a:spcAft>
                <a:spcPct val="0"/>
              </a:spcAft>
              <a:buFontTx/>
              <a:buChar char="•"/>
            </a:pPr>
            <a:endParaRPr lang="en-US" altLang="zh-CN" sz="1500" dirty="0" smtClean="0">
              <a:latin typeface="Arial" pitchFamily="34" charset="0"/>
              <a:ea typeface="Times New Roman" pitchFamily="18" charset="0"/>
            </a:endParaRPr>
          </a:p>
          <a:p>
            <a:pPr lvl="0" eaLnBrk="0" fontAlgn="base" hangingPunct="0">
              <a:spcBef>
                <a:spcPct val="0"/>
              </a:spcBef>
              <a:spcAft>
                <a:spcPct val="0"/>
              </a:spcAft>
              <a:buFontTx/>
              <a:buChar char="•"/>
            </a:pPr>
            <a:r>
              <a:rPr lang="en-US" altLang="zh-CN" sz="1500" dirty="0" smtClean="0">
                <a:latin typeface="Arial" pitchFamily="34" charset="0"/>
                <a:ea typeface="Times New Roman" pitchFamily="18" charset="0"/>
              </a:rPr>
              <a:t>7% hospitals were not sure whether they share all information across the hospital.</a:t>
            </a:r>
            <a:endParaRPr lang="en-US" altLang="zh-CN" sz="1500" dirty="0" smtClean="0">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smtClean="0"/>
              <a:t>Organization Profile</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2000" dirty="0" smtClean="0"/>
              <a:t>Kasper Consulting, setup in 2008, as an Information Technology and Business consulting firm.</a:t>
            </a:r>
          </a:p>
          <a:p>
            <a:r>
              <a:rPr lang="en-US" sz="2000" dirty="0" smtClean="0"/>
              <a:t>Kasper has the domain knowledge in the Financial Services, Healthcare and HR Consulting industries and advises its clients on IT strategy, business efficiencies and transformation. </a:t>
            </a:r>
          </a:p>
          <a:p>
            <a:r>
              <a:rPr lang="en-US" sz="2000" dirty="0" smtClean="0"/>
              <a:t>We evaluate and recommend the hardware/software for  clients based upon their business needs and even help with the commercial negotiations with the vendors.</a:t>
            </a:r>
          </a:p>
        </p:txBody>
      </p:sp>
      <p:pic>
        <p:nvPicPr>
          <p:cNvPr id="4" name="Picture 3" descr="Logo"/>
          <p:cNvPicPr/>
          <p:nvPr/>
        </p:nvPicPr>
        <p:blipFill>
          <a:blip r:embed="rId2" cstate="print"/>
          <a:srcRect/>
          <a:stretch>
            <a:fillRect/>
          </a:stretch>
        </p:blipFill>
        <p:spPr bwMode="auto">
          <a:xfrm>
            <a:off x="3352800" y="1371600"/>
            <a:ext cx="1895475" cy="771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9"/>
          <p:cNvPicPr>
            <a:picLocks noChangeAspect="1" noChangeArrowheads="1"/>
          </p:cNvPicPr>
          <p:nvPr/>
        </p:nvPicPr>
        <p:blipFill>
          <a:blip r:embed="rId2" cstate="print"/>
          <a:srcRect/>
          <a:stretch>
            <a:fillRect/>
          </a:stretch>
        </p:blipFill>
        <p:spPr bwMode="auto">
          <a:xfrm>
            <a:off x="609600" y="609600"/>
            <a:ext cx="7924800" cy="5105400"/>
          </a:xfrm>
          <a:prstGeom prst="rect">
            <a:avLst/>
          </a:prstGeom>
          <a:noFill/>
        </p:spPr>
      </p:pic>
      <p:pic>
        <p:nvPicPr>
          <p:cNvPr id="31746" name="Picture 1"/>
          <p:cNvPicPr>
            <a:picLocks noChangeAspect="1" noChangeArrowheads="1"/>
          </p:cNvPicPr>
          <p:nvPr/>
        </p:nvPicPr>
        <p:blipFill>
          <a:blip r:embed="rId3" cstate="print"/>
          <a:srcRect/>
          <a:stretch>
            <a:fillRect/>
          </a:stretch>
        </p:blipFill>
        <p:spPr bwMode="auto">
          <a:xfrm>
            <a:off x="7086600" y="4876800"/>
            <a:ext cx="1362075" cy="771525"/>
          </a:xfrm>
          <a:prstGeom prst="rect">
            <a:avLst/>
          </a:prstGeom>
          <a:noFill/>
        </p:spPr>
      </p:pic>
      <p:sp>
        <p:nvSpPr>
          <p:cNvPr id="3174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48" name="Rectangle 4"/>
          <p:cNvSpPr>
            <a:spLocks noChangeArrowheads="1"/>
          </p:cNvSpPr>
          <p:nvPr/>
        </p:nvSpPr>
        <p:spPr bwMode="auto">
          <a:xfrm>
            <a:off x="-182563" y="457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49" name="Rectangle 5"/>
          <p:cNvSpPr>
            <a:spLocks noChangeArrowheads="1"/>
          </p:cNvSpPr>
          <p:nvPr/>
        </p:nvSpPr>
        <p:spPr bwMode="auto">
          <a:xfrm>
            <a:off x="-182563" y="3981450"/>
            <a:ext cx="9144001"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3 Analysis</a:t>
            </a:r>
            <a:endParaRPr lang="en-US" sz="1200" b="1" dirty="0" smtClean="0">
              <a:latin typeface="Arial" pitchFamily="34" charset="0"/>
            </a:endParaRPr>
          </a:p>
        </p:txBody>
      </p:sp>
      <p:sp>
        <p:nvSpPr>
          <p:cNvPr id="9" name="Rectangle 8"/>
          <p:cNvSpPr/>
          <p:nvPr/>
        </p:nvSpPr>
        <p:spPr>
          <a:xfrm>
            <a:off x="609600" y="5842337"/>
            <a:ext cx="7924800" cy="1015663"/>
          </a:xfrm>
          <a:prstGeom prst="rect">
            <a:avLst/>
          </a:prstGeom>
        </p:spPr>
        <p:txBody>
          <a:bodyPr wrap="square" numCol="3">
            <a:spAutoFit/>
          </a:bodyPr>
          <a:lstStyle/>
          <a:p>
            <a:pPr lvl="0" fontAlgn="base">
              <a:spcBef>
                <a:spcPct val="0"/>
              </a:spcBef>
              <a:spcAft>
                <a:spcPct val="0"/>
              </a:spcAft>
              <a:buFontTx/>
              <a:buChar char="•"/>
            </a:pPr>
            <a:r>
              <a:rPr lang="en-US" altLang="zh-CN" sz="1500" dirty="0" smtClean="0">
                <a:latin typeface="Arial" pitchFamily="34" charset="0"/>
                <a:ea typeface="Times New Roman" pitchFamily="18" charset="0"/>
              </a:rPr>
              <a:t>60% hospitals do not have TPA/Insurance Module.</a:t>
            </a:r>
          </a:p>
          <a:p>
            <a:pPr lvl="0" algn="just" fontAlgn="base">
              <a:spcBef>
                <a:spcPct val="0"/>
              </a:spcBef>
              <a:spcAft>
                <a:spcPct val="0"/>
              </a:spcAft>
              <a:buFontTx/>
              <a:buChar char="•"/>
            </a:pPr>
            <a:endParaRPr lang="en-US" altLang="zh-CN" sz="1500" dirty="0" smtClean="0">
              <a:latin typeface="Arial" pitchFamily="34" charset="0"/>
            </a:endParaRPr>
          </a:p>
          <a:p>
            <a:pPr lvl="0" eaLnBrk="0" fontAlgn="base" hangingPunct="0">
              <a:spcBef>
                <a:spcPct val="0"/>
              </a:spcBef>
              <a:spcAft>
                <a:spcPct val="0"/>
              </a:spcAft>
              <a:buFontTx/>
              <a:buChar char="•"/>
            </a:pPr>
            <a:endParaRPr lang="en-US" altLang="zh-CN" sz="1500" dirty="0" smtClean="0">
              <a:latin typeface="Arial" pitchFamily="34" charset="0"/>
              <a:ea typeface="Times New Roman" pitchFamily="18" charset="0"/>
            </a:endParaRPr>
          </a:p>
          <a:p>
            <a:pPr lvl="0" eaLnBrk="0" fontAlgn="base" hangingPunct="0">
              <a:spcBef>
                <a:spcPct val="0"/>
              </a:spcBef>
              <a:spcAft>
                <a:spcPct val="0"/>
              </a:spcAft>
              <a:buFontTx/>
              <a:buChar char="•"/>
            </a:pPr>
            <a:r>
              <a:rPr lang="en-US" altLang="zh-CN" sz="1500" dirty="0" smtClean="0">
                <a:latin typeface="Arial" pitchFamily="34" charset="0"/>
                <a:ea typeface="Times New Roman" pitchFamily="18" charset="0"/>
              </a:rPr>
              <a:t>33% hospitals are not sure whether they have or use TPA/Insurance Module.</a:t>
            </a:r>
            <a:endParaRPr lang="en-US" altLang="zh-CN" sz="1500" dirty="0" smtClean="0">
              <a:latin typeface="Arial" pitchFamily="34" charset="0"/>
            </a:endParaRPr>
          </a:p>
          <a:p>
            <a:pPr lvl="0" eaLnBrk="0" fontAlgn="base" hangingPunct="0">
              <a:spcBef>
                <a:spcPct val="0"/>
              </a:spcBef>
              <a:spcAft>
                <a:spcPct val="0"/>
              </a:spcAft>
              <a:buFontTx/>
              <a:buChar char="•"/>
            </a:pPr>
            <a:endParaRPr lang="en-US" altLang="zh-CN" sz="1500" dirty="0" smtClean="0">
              <a:latin typeface="Arial" pitchFamily="34" charset="0"/>
              <a:ea typeface="Times New Roman" pitchFamily="18" charset="0"/>
            </a:endParaRPr>
          </a:p>
          <a:p>
            <a:pPr lvl="0" eaLnBrk="0" fontAlgn="base" hangingPunct="0">
              <a:spcBef>
                <a:spcPct val="0"/>
              </a:spcBef>
              <a:spcAft>
                <a:spcPct val="0"/>
              </a:spcAft>
              <a:buFontTx/>
              <a:buChar char="•"/>
            </a:pPr>
            <a:r>
              <a:rPr lang="en-US" altLang="zh-CN" sz="1500" dirty="0" smtClean="0">
                <a:latin typeface="Arial" pitchFamily="34" charset="0"/>
                <a:ea typeface="Times New Roman" pitchFamily="18" charset="0"/>
              </a:rPr>
              <a:t>7% hospitals have TPA/Insurance Module.</a:t>
            </a:r>
            <a:endParaRPr lang="en-US" altLang="zh-CN" sz="1500" dirty="0" smtClean="0">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4 Analysis</a:t>
            </a:r>
            <a:endParaRPr lang="en-US" sz="1200" b="1" dirty="0" smtClean="0">
              <a:latin typeface="Arial" pitchFamily="34" charset="0"/>
            </a:endParaRPr>
          </a:p>
        </p:txBody>
      </p:sp>
      <p:pic>
        <p:nvPicPr>
          <p:cNvPr id="32769" name="Picture 25"/>
          <p:cNvPicPr>
            <a:picLocks noChangeAspect="1" noChangeArrowheads="1"/>
          </p:cNvPicPr>
          <p:nvPr/>
        </p:nvPicPr>
        <p:blipFill>
          <a:blip r:embed="rId2" cstate="print"/>
          <a:srcRect/>
          <a:stretch>
            <a:fillRect/>
          </a:stretch>
        </p:blipFill>
        <p:spPr bwMode="auto">
          <a:xfrm>
            <a:off x="381000" y="685800"/>
            <a:ext cx="8305800" cy="5181600"/>
          </a:xfrm>
          <a:prstGeom prst="rect">
            <a:avLst/>
          </a:prstGeom>
          <a:noFill/>
        </p:spPr>
      </p:pic>
      <p:pic>
        <p:nvPicPr>
          <p:cNvPr id="32770" name="Picture 2"/>
          <p:cNvPicPr>
            <a:picLocks noChangeAspect="1" noChangeArrowheads="1"/>
          </p:cNvPicPr>
          <p:nvPr/>
        </p:nvPicPr>
        <p:blipFill>
          <a:blip r:embed="rId3" cstate="print"/>
          <a:srcRect/>
          <a:stretch>
            <a:fillRect/>
          </a:stretch>
        </p:blipFill>
        <p:spPr bwMode="auto">
          <a:xfrm>
            <a:off x="6705600" y="4924425"/>
            <a:ext cx="1876425" cy="866775"/>
          </a:xfrm>
          <a:prstGeom prst="rect">
            <a:avLst/>
          </a:prstGeom>
          <a:noFill/>
        </p:spPr>
      </p:pic>
      <p:sp>
        <p:nvSpPr>
          <p:cNvPr id="3277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2772" name="Rectangle 4"/>
          <p:cNvSpPr>
            <a:spLocks noChangeArrowheads="1"/>
          </p:cNvSpPr>
          <p:nvPr/>
        </p:nvSpPr>
        <p:spPr bwMode="auto">
          <a:xfrm>
            <a:off x="-1" y="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2773" name="Rectangle 5"/>
          <p:cNvSpPr>
            <a:spLocks noChangeArrowheads="1"/>
          </p:cNvSpPr>
          <p:nvPr/>
        </p:nvSpPr>
        <p:spPr bwMode="auto">
          <a:xfrm>
            <a:off x="-182563" y="3990975"/>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8" name="Rectangle 7"/>
          <p:cNvSpPr/>
          <p:nvPr/>
        </p:nvSpPr>
        <p:spPr>
          <a:xfrm>
            <a:off x="457200" y="5943600"/>
            <a:ext cx="8153400" cy="646331"/>
          </a:xfrm>
          <a:prstGeom prst="rect">
            <a:avLst/>
          </a:prstGeom>
        </p:spPr>
        <p:txBody>
          <a:bodyPr wrap="square">
            <a:spAutoFit/>
          </a:bodyPr>
          <a:lstStyle/>
          <a:p>
            <a:pPr lvl="0">
              <a:buFont typeface="Arial" pitchFamily="34" charset="0"/>
              <a:buChar char="•"/>
            </a:pPr>
            <a:r>
              <a:rPr lang="en-US" dirty="0" smtClean="0"/>
              <a:t>100% of Stage 4 hospitals agree that HIS system has helped in achieving operational efficiency.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26"/>
          <p:cNvPicPr>
            <a:picLocks noChangeAspect="1" noChangeArrowheads="1"/>
          </p:cNvPicPr>
          <p:nvPr/>
        </p:nvPicPr>
        <p:blipFill>
          <a:blip r:embed="rId2" cstate="print"/>
          <a:srcRect/>
          <a:stretch>
            <a:fillRect/>
          </a:stretch>
        </p:blipFill>
        <p:spPr bwMode="auto">
          <a:xfrm>
            <a:off x="457200" y="533400"/>
            <a:ext cx="8153400" cy="5105400"/>
          </a:xfrm>
          <a:prstGeom prst="rect">
            <a:avLst/>
          </a:prstGeom>
          <a:noFill/>
        </p:spPr>
      </p:pic>
      <p:pic>
        <p:nvPicPr>
          <p:cNvPr id="33794" name="Picture 2"/>
          <p:cNvPicPr>
            <a:picLocks noChangeAspect="1" noChangeArrowheads="1"/>
          </p:cNvPicPr>
          <p:nvPr/>
        </p:nvPicPr>
        <p:blipFill>
          <a:blip r:embed="rId3" cstate="print"/>
          <a:srcRect/>
          <a:stretch>
            <a:fillRect/>
          </a:stretch>
        </p:blipFill>
        <p:spPr bwMode="auto">
          <a:xfrm>
            <a:off x="6705600" y="4724400"/>
            <a:ext cx="1809750" cy="838200"/>
          </a:xfrm>
          <a:prstGeom prst="rect">
            <a:avLst/>
          </a:prstGeom>
          <a:noFill/>
        </p:spPr>
      </p:pic>
      <p:sp>
        <p:nvSpPr>
          <p:cNvPr id="3379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6" name="Rectangle 4"/>
          <p:cNvSpPr>
            <a:spLocks noChangeArrowheads="1"/>
          </p:cNvSpPr>
          <p:nvPr/>
        </p:nvSpPr>
        <p:spPr bwMode="auto">
          <a:xfrm>
            <a:off x="-182563" y="457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7" name="Rectangle 5"/>
          <p:cNvSpPr>
            <a:spLocks noChangeArrowheads="1"/>
          </p:cNvSpPr>
          <p:nvPr/>
        </p:nvSpPr>
        <p:spPr bwMode="auto">
          <a:xfrm>
            <a:off x="-182563" y="405765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4 Analysis</a:t>
            </a:r>
            <a:endParaRPr lang="en-US" sz="1200" b="1" dirty="0" smtClean="0">
              <a:latin typeface="Arial" pitchFamily="34" charset="0"/>
            </a:endParaRPr>
          </a:p>
        </p:txBody>
      </p:sp>
      <p:sp>
        <p:nvSpPr>
          <p:cNvPr id="8" name="Rectangle 7"/>
          <p:cNvSpPr/>
          <p:nvPr/>
        </p:nvSpPr>
        <p:spPr>
          <a:xfrm>
            <a:off x="457200" y="5715001"/>
            <a:ext cx="8153400" cy="914400"/>
          </a:xfrm>
          <a:prstGeom prst="rect">
            <a:avLst/>
          </a:prstGeom>
        </p:spPr>
        <p:txBody>
          <a:bodyPr wrap="square" numCol="2">
            <a:spAutoFit/>
          </a:bodyPr>
          <a:lstStyle/>
          <a:p>
            <a:pPr lvl="0">
              <a:buFont typeface="Arial" pitchFamily="34" charset="0"/>
              <a:buChar char="•"/>
            </a:pPr>
            <a:r>
              <a:rPr lang="en-US" dirty="0" smtClean="0"/>
              <a:t>40% hospitals strongly agree that HIS system has helped in improving quality care.</a:t>
            </a:r>
          </a:p>
          <a:p>
            <a:pPr lvl="0">
              <a:buFont typeface="Arial" pitchFamily="34" charset="0"/>
              <a:buChar char="•"/>
            </a:pPr>
            <a:r>
              <a:rPr lang="en-US" dirty="0" smtClean="0"/>
              <a:t>60% hospitals agree that HIS system has helped in improving quality care.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1" name="Picture 27"/>
          <p:cNvPicPr>
            <a:picLocks noChangeAspect="1" noChangeArrowheads="1"/>
          </p:cNvPicPr>
          <p:nvPr/>
        </p:nvPicPr>
        <p:blipFill>
          <a:blip r:embed="rId2" cstate="print"/>
          <a:srcRect/>
          <a:stretch>
            <a:fillRect/>
          </a:stretch>
        </p:blipFill>
        <p:spPr bwMode="auto">
          <a:xfrm>
            <a:off x="457200" y="609600"/>
            <a:ext cx="8077200" cy="5257800"/>
          </a:xfrm>
          <a:prstGeom prst="rect">
            <a:avLst/>
          </a:prstGeom>
          <a:noFill/>
        </p:spPr>
      </p:pic>
      <p:sp>
        <p:nvSpPr>
          <p:cNvPr id="35843" name="Rectangle 3"/>
          <p:cNvSpPr>
            <a:spLocks noChangeArrowheads="1"/>
          </p:cNvSpPr>
          <p:nvPr/>
        </p:nvSpPr>
        <p:spPr bwMode="auto">
          <a:xfrm>
            <a:off x="-182563" y="3495675"/>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5" name="Picture 4"/>
          <p:cNvPicPr/>
          <p:nvPr/>
        </p:nvPicPr>
        <p:blipFill>
          <a:blip r:embed="rId3" cstate="print"/>
          <a:srcRect/>
          <a:stretch>
            <a:fillRect/>
          </a:stretch>
        </p:blipFill>
        <p:spPr bwMode="auto">
          <a:xfrm>
            <a:off x="6477000" y="4714875"/>
            <a:ext cx="1971675" cy="1076325"/>
          </a:xfrm>
          <a:prstGeom prst="rect">
            <a:avLst/>
          </a:prstGeom>
          <a:noFill/>
          <a:ln w="9525">
            <a:noFill/>
            <a:miter lim="800000"/>
            <a:headEnd/>
            <a:tailEnd/>
          </a:ln>
        </p:spPr>
      </p:pic>
      <p:sp>
        <p:nvSpPr>
          <p:cNvPr id="6" name="Rectangle 5"/>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4 Analysis</a:t>
            </a:r>
            <a:endParaRPr lang="en-US" sz="1200" b="1" dirty="0" smtClean="0">
              <a:latin typeface="Arial" pitchFamily="34" charset="0"/>
            </a:endParaRPr>
          </a:p>
        </p:txBody>
      </p:sp>
      <p:sp>
        <p:nvSpPr>
          <p:cNvPr id="9" name="Rectangle 8"/>
          <p:cNvSpPr/>
          <p:nvPr/>
        </p:nvSpPr>
        <p:spPr>
          <a:xfrm>
            <a:off x="457200" y="5943600"/>
            <a:ext cx="8077200" cy="646331"/>
          </a:xfrm>
          <a:prstGeom prst="rect">
            <a:avLst/>
          </a:prstGeom>
        </p:spPr>
        <p:txBody>
          <a:bodyPr wrap="square">
            <a:spAutoFit/>
          </a:bodyPr>
          <a:lstStyle/>
          <a:p>
            <a:pPr lvl="0" algn="just" fontAlgn="base">
              <a:spcBef>
                <a:spcPct val="0"/>
              </a:spcBef>
              <a:spcAft>
                <a:spcPct val="0"/>
              </a:spcAft>
              <a:buFontTx/>
              <a:buChar char="•"/>
            </a:pPr>
            <a:r>
              <a:rPr lang="en-US" altLang="zh-CN" dirty="0" smtClean="0">
                <a:latin typeface="Arial" pitchFamily="34" charset="0"/>
                <a:ea typeface="Times New Roman" pitchFamily="18" charset="0"/>
              </a:rPr>
              <a:t>100% hospitals believe that IT system has helped in inventory management of stock within hospital.</a:t>
            </a:r>
            <a:endParaRPr lang="en-US" altLang="zh-CN" sz="2800" dirty="0" smtClean="0">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30"/>
          <p:cNvPicPr>
            <a:picLocks noChangeAspect="1" noChangeArrowheads="1"/>
          </p:cNvPicPr>
          <p:nvPr/>
        </p:nvPicPr>
        <p:blipFill>
          <a:blip r:embed="rId3" cstate="print"/>
          <a:srcRect/>
          <a:stretch>
            <a:fillRect/>
          </a:stretch>
        </p:blipFill>
        <p:spPr bwMode="auto">
          <a:xfrm>
            <a:off x="457200" y="533400"/>
            <a:ext cx="8248650" cy="5029200"/>
          </a:xfrm>
          <a:prstGeom prst="rect">
            <a:avLst/>
          </a:prstGeom>
          <a:noFill/>
        </p:spPr>
      </p:pic>
      <p:pic>
        <p:nvPicPr>
          <p:cNvPr id="36866" name="Picture 1"/>
          <p:cNvPicPr>
            <a:picLocks noChangeAspect="1" noChangeArrowheads="1"/>
          </p:cNvPicPr>
          <p:nvPr/>
        </p:nvPicPr>
        <p:blipFill>
          <a:blip r:embed="rId4" cstate="print"/>
          <a:srcRect/>
          <a:stretch>
            <a:fillRect/>
          </a:stretch>
        </p:blipFill>
        <p:spPr bwMode="auto">
          <a:xfrm>
            <a:off x="6629400" y="4791075"/>
            <a:ext cx="1971675" cy="695325"/>
          </a:xfrm>
          <a:prstGeom prst="rect">
            <a:avLst/>
          </a:prstGeom>
          <a:noFill/>
        </p:spPr>
      </p:pic>
      <p:sp>
        <p:nvSpPr>
          <p:cNvPr id="3686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68" name="Rectangle 4"/>
          <p:cNvSpPr>
            <a:spLocks noChangeArrowheads="1"/>
          </p:cNvSpPr>
          <p:nvPr/>
        </p:nvSpPr>
        <p:spPr bwMode="auto">
          <a:xfrm>
            <a:off x="-182563" y="457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69" name="Rectangle 5"/>
          <p:cNvSpPr>
            <a:spLocks noChangeArrowheads="1"/>
          </p:cNvSpPr>
          <p:nvPr/>
        </p:nvSpPr>
        <p:spPr bwMode="auto">
          <a:xfrm>
            <a:off x="-182563" y="3933825"/>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4 Analysis</a:t>
            </a:r>
            <a:endParaRPr lang="en-US" sz="1200" b="1" dirty="0" smtClean="0">
              <a:latin typeface="Arial" pitchFamily="34" charset="0"/>
            </a:endParaRPr>
          </a:p>
        </p:txBody>
      </p:sp>
      <p:sp>
        <p:nvSpPr>
          <p:cNvPr id="9" name="Rectangle 8"/>
          <p:cNvSpPr/>
          <p:nvPr/>
        </p:nvSpPr>
        <p:spPr>
          <a:xfrm>
            <a:off x="457200" y="5638801"/>
            <a:ext cx="8229600" cy="1077218"/>
          </a:xfrm>
          <a:prstGeom prst="rect">
            <a:avLst/>
          </a:prstGeom>
        </p:spPr>
        <p:txBody>
          <a:bodyPr wrap="square" numCol="2">
            <a:spAutoFit/>
          </a:bodyPr>
          <a:lstStyle/>
          <a:p>
            <a:pPr lvl="0" fontAlgn="base">
              <a:spcBef>
                <a:spcPct val="0"/>
              </a:spcBef>
              <a:spcAft>
                <a:spcPct val="0"/>
              </a:spcAft>
              <a:buFontTx/>
              <a:buChar char="•"/>
            </a:pPr>
            <a:r>
              <a:rPr lang="en-US" altLang="zh-CN" sz="1600" dirty="0" smtClean="0">
                <a:latin typeface="Arial" pitchFamily="34" charset="0"/>
                <a:ea typeface="Times New Roman" pitchFamily="18" charset="0"/>
              </a:rPr>
              <a:t>80% hospitals use disease coding system to help facilitate the process of insurance and claim management.</a:t>
            </a:r>
            <a:endParaRPr lang="en-US" altLang="zh-CN" sz="16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Arial" pitchFamily="34" charset="0"/>
              <a:buChar char="•"/>
            </a:pPr>
            <a:endParaRPr lang="en-US" altLang="zh-CN" sz="16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Arial" pitchFamily="34" charset="0"/>
              <a:buChar char="•"/>
            </a:pPr>
            <a:r>
              <a:rPr lang="en-US" altLang="zh-CN" sz="1600" dirty="0" smtClean="0">
                <a:latin typeface="Arial" pitchFamily="34" charset="0"/>
                <a:ea typeface="Calibri" pitchFamily="34" charset="0"/>
                <a:cs typeface="Times New Roman" pitchFamily="18" charset="0"/>
              </a:rPr>
              <a:t>20% hospitals are not sure whether they use any kind of disease coding system to help in insurance claim and settlements.</a:t>
            </a:r>
            <a:r>
              <a:rPr lang="en-US" altLang="zh-CN" sz="1600" dirty="0" smtClean="0">
                <a:latin typeface="Arial"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5 Analysis</a:t>
            </a:r>
            <a:endParaRPr lang="en-US" sz="1200" b="1" dirty="0" smtClean="0">
              <a:latin typeface="Arial" pitchFamily="34" charset="0"/>
            </a:endParaRPr>
          </a:p>
        </p:txBody>
      </p:sp>
      <p:pic>
        <p:nvPicPr>
          <p:cNvPr id="37889" name="Picture 36"/>
          <p:cNvPicPr>
            <a:picLocks noChangeAspect="1" noChangeArrowheads="1"/>
          </p:cNvPicPr>
          <p:nvPr/>
        </p:nvPicPr>
        <p:blipFill>
          <a:blip r:embed="rId2" cstate="print"/>
          <a:srcRect/>
          <a:stretch>
            <a:fillRect/>
          </a:stretch>
        </p:blipFill>
        <p:spPr bwMode="auto">
          <a:xfrm>
            <a:off x="381000" y="609600"/>
            <a:ext cx="8315325" cy="5029200"/>
          </a:xfrm>
          <a:prstGeom prst="rect">
            <a:avLst/>
          </a:prstGeom>
          <a:noFill/>
        </p:spPr>
      </p:pic>
      <p:pic>
        <p:nvPicPr>
          <p:cNvPr id="37890" name="Picture 2"/>
          <p:cNvPicPr>
            <a:picLocks noChangeAspect="1" noChangeArrowheads="1"/>
          </p:cNvPicPr>
          <p:nvPr/>
        </p:nvPicPr>
        <p:blipFill>
          <a:blip r:embed="rId3" cstate="print"/>
          <a:srcRect/>
          <a:stretch>
            <a:fillRect/>
          </a:stretch>
        </p:blipFill>
        <p:spPr bwMode="auto">
          <a:xfrm>
            <a:off x="6096000" y="4191000"/>
            <a:ext cx="2495550" cy="1371600"/>
          </a:xfrm>
          <a:prstGeom prst="rect">
            <a:avLst/>
          </a:prstGeom>
          <a:noFill/>
        </p:spPr>
      </p:pic>
      <p:sp>
        <p:nvSpPr>
          <p:cNvPr id="3789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892" name="Rectangle 4"/>
          <p:cNvSpPr>
            <a:spLocks noChangeArrowheads="1"/>
          </p:cNvSpPr>
          <p:nvPr/>
        </p:nvSpPr>
        <p:spPr bwMode="auto">
          <a:xfrm>
            <a:off x="-182563" y="457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893" name="Rectangle 5"/>
          <p:cNvSpPr>
            <a:spLocks noChangeArrowheads="1"/>
          </p:cNvSpPr>
          <p:nvPr/>
        </p:nvSpPr>
        <p:spPr bwMode="auto">
          <a:xfrm>
            <a:off x="-182563" y="3952875"/>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 name="Rectangle 8"/>
          <p:cNvSpPr/>
          <p:nvPr/>
        </p:nvSpPr>
        <p:spPr>
          <a:xfrm>
            <a:off x="381000" y="5715001"/>
            <a:ext cx="8305800" cy="1200329"/>
          </a:xfrm>
          <a:prstGeom prst="rect">
            <a:avLst/>
          </a:prstGeom>
        </p:spPr>
        <p:txBody>
          <a:bodyPr wrap="square" numCol="2">
            <a:spAutoFit/>
          </a:bodyPr>
          <a:lstStyle/>
          <a:p>
            <a:pPr lvl="0" fontAlgn="base">
              <a:spcBef>
                <a:spcPct val="0"/>
              </a:spcBef>
              <a:spcAft>
                <a:spcPct val="0"/>
              </a:spcAft>
              <a:buFontTx/>
              <a:buChar char="•"/>
            </a:pPr>
            <a:r>
              <a:rPr lang="en-US" altLang="zh-CN" dirty="0" smtClean="0">
                <a:latin typeface="Arial" pitchFamily="34" charset="0"/>
                <a:ea typeface="Times New Roman" pitchFamily="18" charset="0"/>
              </a:rPr>
              <a:t>60% of stage 5 hospitals strongly agree that HIS system has help in improving quality care.</a:t>
            </a:r>
            <a:endParaRPr lang="en-US" altLang="zh-CN" sz="1050" dirty="0" smtClean="0">
              <a:latin typeface="Arial" pitchFamily="34" charset="0"/>
            </a:endParaRPr>
          </a:p>
          <a:p>
            <a:pPr lvl="0" algn="just" eaLnBrk="0" fontAlgn="base" hangingPunct="0">
              <a:spcBef>
                <a:spcPct val="0"/>
              </a:spcBef>
              <a:spcAft>
                <a:spcPct val="0"/>
              </a:spcAft>
              <a:buFontTx/>
              <a:buChar char="•"/>
            </a:pPr>
            <a:endParaRPr lang="en-US" altLang="zh-CN" dirty="0" smtClean="0">
              <a:latin typeface="Arial" pitchFamily="34" charset="0"/>
              <a:ea typeface="Times New Roman" pitchFamily="18" charset="0"/>
            </a:endParaRPr>
          </a:p>
          <a:p>
            <a:pPr lvl="0" eaLnBrk="0" fontAlgn="base" hangingPunct="0">
              <a:spcBef>
                <a:spcPct val="0"/>
              </a:spcBef>
              <a:spcAft>
                <a:spcPct val="0"/>
              </a:spcAft>
              <a:buFontTx/>
              <a:buChar char="•"/>
            </a:pPr>
            <a:r>
              <a:rPr lang="en-US" altLang="zh-CN" dirty="0" smtClean="0">
                <a:latin typeface="Arial" pitchFamily="34" charset="0"/>
                <a:ea typeface="Times New Roman" pitchFamily="18" charset="0"/>
              </a:rPr>
              <a:t>40% of stage 5 hospitals agree that HIS system has help in improving quality care.</a:t>
            </a:r>
            <a:endParaRPr lang="en-US" altLang="zh-CN" sz="2800" dirty="0" smtClean="0">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5 Analysis</a:t>
            </a:r>
            <a:endParaRPr lang="en-US" sz="1200" b="1" dirty="0" smtClean="0">
              <a:latin typeface="Arial" pitchFamily="34" charset="0"/>
            </a:endParaRPr>
          </a:p>
        </p:txBody>
      </p:sp>
      <p:pic>
        <p:nvPicPr>
          <p:cNvPr id="38913" name="Picture 37"/>
          <p:cNvPicPr>
            <a:picLocks noChangeAspect="1" noChangeArrowheads="1"/>
          </p:cNvPicPr>
          <p:nvPr/>
        </p:nvPicPr>
        <p:blipFill>
          <a:blip r:embed="rId2" cstate="print"/>
          <a:srcRect/>
          <a:stretch>
            <a:fillRect/>
          </a:stretch>
        </p:blipFill>
        <p:spPr bwMode="auto">
          <a:xfrm>
            <a:off x="457200" y="609600"/>
            <a:ext cx="8229600" cy="5257800"/>
          </a:xfrm>
          <a:prstGeom prst="rect">
            <a:avLst/>
          </a:prstGeom>
          <a:noFill/>
        </p:spPr>
      </p:pic>
      <p:pic>
        <p:nvPicPr>
          <p:cNvPr id="38914" name="Picture 1"/>
          <p:cNvPicPr>
            <a:picLocks noChangeAspect="1" noChangeArrowheads="1"/>
          </p:cNvPicPr>
          <p:nvPr/>
        </p:nvPicPr>
        <p:blipFill>
          <a:blip r:embed="rId3" cstate="print"/>
          <a:srcRect/>
          <a:stretch>
            <a:fillRect/>
          </a:stretch>
        </p:blipFill>
        <p:spPr bwMode="auto">
          <a:xfrm>
            <a:off x="6248400" y="4572000"/>
            <a:ext cx="2352675" cy="1219200"/>
          </a:xfrm>
          <a:prstGeom prst="rect">
            <a:avLst/>
          </a:prstGeom>
          <a:noFill/>
        </p:spPr>
      </p:pic>
      <p:sp>
        <p:nvSpPr>
          <p:cNvPr id="3891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8917" name="Rectangle 5"/>
          <p:cNvSpPr>
            <a:spLocks noChangeArrowheads="1"/>
          </p:cNvSpPr>
          <p:nvPr/>
        </p:nvSpPr>
        <p:spPr bwMode="auto">
          <a:xfrm>
            <a:off x="-182563" y="3952875"/>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9" name="Rectangle 8"/>
          <p:cNvSpPr/>
          <p:nvPr/>
        </p:nvSpPr>
        <p:spPr>
          <a:xfrm>
            <a:off x="533400" y="5943600"/>
            <a:ext cx="8153400" cy="369332"/>
          </a:xfrm>
          <a:prstGeom prst="rect">
            <a:avLst/>
          </a:prstGeom>
        </p:spPr>
        <p:txBody>
          <a:bodyPr wrap="square">
            <a:spAutoFit/>
          </a:bodyPr>
          <a:lstStyle/>
          <a:p>
            <a:pPr lvl="0" algn="just" fontAlgn="base">
              <a:spcBef>
                <a:spcPct val="0"/>
              </a:spcBef>
              <a:spcAft>
                <a:spcPct val="0"/>
              </a:spcAft>
              <a:buFontTx/>
              <a:buChar char="•"/>
            </a:pPr>
            <a:r>
              <a:rPr lang="en-US" altLang="zh-CN" dirty="0" smtClean="0">
                <a:latin typeface="Arial" pitchFamily="34" charset="0"/>
                <a:ea typeface="Times New Roman" pitchFamily="18" charset="0"/>
              </a:rPr>
              <a:t>100% of stage 5 hospitals are entering real time data into the EMR system.</a:t>
            </a:r>
            <a:endParaRPr lang="en-US" altLang="zh-CN" sz="2800" dirty="0" smtClean="0">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5 Analysis</a:t>
            </a:r>
            <a:endParaRPr lang="en-US" sz="1200" b="1" dirty="0" smtClean="0">
              <a:latin typeface="Arial" pitchFamily="34" charset="0"/>
            </a:endParaRPr>
          </a:p>
        </p:txBody>
      </p:sp>
      <p:pic>
        <p:nvPicPr>
          <p:cNvPr id="39937" name="Picture 38"/>
          <p:cNvPicPr>
            <a:picLocks noChangeAspect="1" noChangeArrowheads="1"/>
          </p:cNvPicPr>
          <p:nvPr/>
        </p:nvPicPr>
        <p:blipFill>
          <a:blip r:embed="rId2" cstate="print"/>
          <a:srcRect/>
          <a:stretch>
            <a:fillRect/>
          </a:stretch>
        </p:blipFill>
        <p:spPr bwMode="auto">
          <a:xfrm>
            <a:off x="533400" y="533400"/>
            <a:ext cx="8086725" cy="5105400"/>
          </a:xfrm>
          <a:prstGeom prst="rect">
            <a:avLst/>
          </a:prstGeom>
          <a:noFill/>
        </p:spPr>
      </p:pic>
      <p:pic>
        <p:nvPicPr>
          <p:cNvPr id="39938" name="Picture 1"/>
          <p:cNvPicPr>
            <a:picLocks noChangeAspect="1" noChangeArrowheads="1"/>
          </p:cNvPicPr>
          <p:nvPr/>
        </p:nvPicPr>
        <p:blipFill>
          <a:blip r:embed="rId3" cstate="print"/>
          <a:srcRect/>
          <a:stretch>
            <a:fillRect/>
          </a:stretch>
        </p:blipFill>
        <p:spPr bwMode="auto">
          <a:xfrm>
            <a:off x="6248400" y="4419600"/>
            <a:ext cx="2276475" cy="1143000"/>
          </a:xfrm>
          <a:prstGeom prst="rect">
            <a:avLst/>
          </a:prstGeom>
          <a:noFill/>
        </p:spPr>
      </p:pic>
      <p:sp>
        <p:nvSpPr>
          <p:cNvPr id="3993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41" name="Rectangle 5"/>
          <p:cNvSpPr>
            <a:spLocks noChangeArrowheads="1"/>
          </p:cNvSpPr>
          <p:nvPr/>
        </p:nvSpPr>
        <p:spPr bwMode="auto">
          <a:xfrm>
            <a:off x="-182563" y="3886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 name="Rectangle 8"/>
          <p:cNvSpPr/>
          <p:nvPr/>
        </p:nvSpPr>
        <p:spPr>
          <a:xfrm>
            <a:off x="609600" y="5791200"/>
            <a:ext cx="8001000" cy="923330"/>
          </a:xfrm>
          <a:prstGeom prst="rect">
            <a:avLst/>
          </a:prstGeom>
        </p:spPr>
        <p:txBody>
          <a:bodyPr wrap="square" numCol="2">
            <a:spAutoFit/>
          </a:bodyPr>
          <a:lstStyle/>
          <a:p>
            <a:pPr lvl="0" fontAlgn="base">
              <a:spcBef>
                <a:spcPct val="0"/>
              </a:spcBef>
              <a:spcAft>
                <a:spcPct val="0"/>
              </a:spcAft>
              <a:buFontTx/>
              <a:buChar char="•"/>
            </a:pPr>
            <a:r>
              <a:rPr lang="en-US" altLang="zh-CN" dirty="0" smtClean="0">
                <a:latin typeface="Arial" pitchFamily="34" charset="0"/>
                <a:ea typeface="Times New Roman" pitchFamily="18" charset="0"/>
              </a:rPr>
              <a:t>40% hospital’s physicians do not use EMR system in the OPD.</a:t>
            </a:r>
            <a:endParaRPr lang="en-US" altLang="zh-CN" sz="1050" dirty="0" smtClean="0">
              <a:latin typeface="Arial" pitchFamily="34" charset="0"/>
            </a:endParaRPr>
          </a:p>
          <a:p>
            <a:pPr lvl="0" algn="just" eaLnBrk="0" fontAlgn="base" hangingPunct="0">
              <a:spcBef>
                <a:spcPct val="0"/>
              </a:spcBef>
              <a:spcAft>
                <a:spcPct val="0"/>
              </a:spcAft>
              <a:buFontTx/>
              <a:buChar char="•"/>
            </a:pPr>
            <a:endParaRPr lang="en-US" altLang="zh-CN" dirty="0" smtClean="0">
              <a:latin typeface="Arial" pitchFamily="34" charset="0"/>
              <a:ea typeface="Times New Roman" pitchFamily="18" charset="0"/>
            </a:endParaRPr>
          </a:p>
          <a:p>
            <a:pPr lvl="0" eaLnBrk="0" fontAlgn="base" hangingPunct="0">
              <a:spcBef>
                <a:spcPct val="0"/>
              </a:spcBef>
              <a:spcAft>
                <a:spcPct val="0"/>
              </a:spcAft>
              <a:buFontTx/>
              <a:buChar char="•"/>
            </a:pPr>
            <a:r>
              <a:rPr lang="en-US" altLang="zh-CN" dirty="0" smtClean="0">
                <a:latin typeface="Arial" pitchFamily="34" charset="0"/>
                <a:ea typeface="Times New Roman" pitchFamily="18" charset="0"/>
              </a:rPr>
              <a:t>60% of stage 5 hospitals are not sure whether their physicians use EMR system in OPD.</a:t>
            </a:r>
            <a:endParaRPr lang="en-US" altLang="zh-CN" sz="2800" dirty="0" smtClean="0">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40"/>
          <p:cNvPicPr>
            <a:picLocks noChangeAspect="1" noChangeArrowheads="1"/>
          </p:cNvPicPr>
          <p:nvPr/>
        </p:nvPicPr>
        <p:blipFill>
          <a:blip r:embed="rId2" cstate="print"/>
          <a:srcRect/>
          <a:stretch>
            <a:fillRect/>
          </a:stretch>
        </p:blipFill>
        <p:spPr bwMode="auto">
          <a:xfrm>
            <a:off x="609600" y="533400"/>
            <a:ext cx="8010525" cy="5181600"/>
          </a:xfrm>
          <a:prstGeom prst="rect">
            <a:avLst/>
          </a:prstGeom>
          <a:noFill/>
        </p:spPr>
      </p:pic>
      <p:pic>
        <p:nvPicPr>
          <p:cNvPr id="40962" name="Picture 1"/>
          <p:cNvPicPr>
            <a:picLocks noChangeAspect="1" noChangeArrowheads="1"/>
          </p:cNvPicPr>
          <p:nvPr/>
        </p:nvPicPr>
        <p:blipFill>
          <a:blip r:embed="rId3" cstate="print"/>
          <a:srcRect/>
          <a:stretch>
            <a:fillRect/>
          </a:stretch>
        </p:blipFill>
        <p:spPr bwMode="auto">
          <a:xfrm>
            <a:off x="6858000" y="4724400"/>
            <a:ext cx="1666875" cy="990600"/>
          </a:xfrm>
          <a:prstGeom prst="rect">
            <a:avLst/>
          </a:prstGeom>
          <a:noFill/>
        </p:spPr>
      </p:pic>
      <p:sp>
        <p:nvSpPr>
          <p:cNvPr id="4096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64" name="Rectangle 4"/>
          <p:cNvSpPr>
            <a:spLocks noChangeArrowheads="1"/>
          </p:cNvSpPr>
          <p:nvPr/>
        </p:nvSpPr>
        <p:spPr bwMode="auto">
          <a:xfrm>
            <a:off x="-182563" y="4572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65" name="Rectangle 5"/>
          <p:cNvSpPr>
            <a:spLocks noChangeArrowheads="1"/>
          </p:cNvSpPr>
          <p:nvPr/>
        </p:nvSpPr>
        <p:spPr bwMode="auto">
          <a:xfrm>
            <a:off x="-182563" y="3924300"/>
            <a:ext cx="9144001"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a:xfrm>
            <a:off x="0" y="0"/>
            <a:ext cx="2223429" cy="461665"/>
          </a:xfrm>
          <a:prstGeom prst="rect">
            <a:avLst/>
          </a:prstGeom>
        </p:spPr>
        <p:txBody>
          <a:bodyPr wrap="none">
            <a:spAutoFit/>
          </a:bodyPr>
          <a:lstStyle/>
          <a:p>
            <a:pPr lvl="0" fontAlgn="base">
              <a:spcBef>
                <a:spcPct val="0"/>
              </a:spcBef>
              <a:spcAft>
                <a:spcPct val="0"/>
              </a:spcAft>
            </a:pPr>
            <a:r>
              <a:rPr lang="en-US" sz="2400" b="1" dirty="0" smtClean="0">
                <a:latin typeface="Calibri" pitchFamily="34" charset="0"/>
                <a:ea typeface="Calibri" pitchFamily="34" charset="0"/>
                <a:cs typeface="Times New Roman" pitchFamily="18" charset="0"/>
              </a:rPr>
              <a:t>Stage 5 Analysis</a:t>
            </a:r>
            <a:endParaRPr lang="en-US" sz="1200" b="1" dirty="0" smtClean="0">
              <a:latin typeface="Arial" pitchFamily="34" charset="0"/>
            </a:endParaRPr>
          </a:p>
        </p:txBody>
      </p:sp>
      <p:sp>
        <p:nvSpPr>
          <p:cNvPr id="9" name="Rectangle 8"/>
          <p:cNvSpPr/>
          <p:nvPr/>
        </p:nvSpPr>
        <p:spPr>
          <a:xfrm>
            <a:off x="609600" y="5791200"/>
            <a:ext cx="8001000" cy="1077218"/>
          </a:xfrm>
          <a:prstGeom prst="rect">
            <a:avLst/>
          </a:prstGeom>
        </p:spPr>
        <p:txBody>
          <a:bodyPr wrap="square" numCol="2">
            <a:spAutoFit/>
          </a:bodyPr>
          <a:lstStyle/>
          <a:p>
            <a:pPr lvl="0" fontAlgn="base">
              <a:spcBef>
                <a:spcPct val="0"/>
              </a:spcBef>
              <a:spcAft>
                <a:spcPct val="0"/>
              </a:spcAft>
              <a:buFontTx/>
              <a:buChar char="•"/>
            </a:pPr>
            <a:r>
              <a:rPr lang="en-US" altLang="zh-CN" sz="1600" dirty="0" smtClean="0">
                <a:latin typeface="Arial" pitchFamily="34" charset="0"/>
                <a:ea typeface="Times New Roman" pitchFamily="18" charset="0"/>
              </a:rPr>
              <a:t>40% hospitals use disease coding system to help facilitate the process of insurance and claim management.</a:t>
            </a:r>
            <a:endParaRPr lang="en-US" altLang="zh-CN" sz="16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Arial" pitchFamily="34" charset="0"/>
              <a:buChar char="•"/>
            </a:pPr>
            <a:endParaRPr lang="en-US" altLang="zh-CN" sz="16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Arial" pitchFamily="34" charset="0"/>
              <a:buChar char="•"/>
            </a:pPr>
            <a:r>
              <a:rPr lang="en-US" altLang="zh-CN" sz="1600" dirty="0" smtClean="0">
                <a:latin typeface="Arial" pitchFamily="34" charset="0"/>
                <a:ea typeface="Calibri" pitchFamily="34" charset="0"/>
                <a:cs typeface="Times New Roman" pitchFamily="18" charset="0"/>
              </a:rPr>
              <a:t>60% hospitals are not sure whether they use any kind of disease coding system to help in insurance claim and settlements.</a:t>
            </a:r>
            <a:r>
              <a:rPr lang="en-US" altLang="zh-CN" sz="1600" dirty="0" smtClean="0">
                <a:latin typeface="Arial" pitchFamily="34"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t>Findings</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en-US" sz="1900" b="1" dirty="0" smtClean="0"/>
              <a:t>Based on the Technology Usage:</a:t>
            </a:r>
            <a:endParaRPr lang="en-US" sz="1900" dirty="0" smtClean="0"/>
          </a:p>
          <a:p>
            <a:pPr lvl="0"/>
            <a:r>
              <a:rPr lang="en-US" sz="1900" dirty="0" smtClean="0"/>
              <a:t>In terms of usage of technology most hospital are using Healthcare IT majorly for the purpose of administrative usage.</a:t>
            </a:r>
          </a:p>
          <a:p>
            <a:r>
              <a:rPr lang="en-US" sz="1900" dirty="0" smtClean="0"/>
              <a:t>The hospital majorly falls in the stage 3 of the modified HIMSS model for Indian Context.</a:t>
            </a:r>
          </a:p>
          <a:p>
            <a:pPr>
              <a:buNone/>
            </a:pPr>
            <a:r>
              <a:rPr lang="en-US" sz="1900" b="1" dirty="0" smtClean="0"/>
              <a:t>Stage 1</a:t>
            </a:r>
            <a:endParaRPr lang="en-US" sz="1900" dirty="0" smtClean="0"/>
          </a:p>
          <a:p>
            <a:pPr lvl="0"/>
            <a:r>
              <a:rPr lang="en-US" sz="1900" dirty="0" smtClean="0"/>
              <a:t>Hospitals falling under the stage 1 of the study are not sure about their manual process catering their need for efficient operations within hospitals.</a:t>
            </a:r>
          </a:p>
          <a:p>
            <a:pPr lvl="0"/>
            <a:r>
              <a:rPr lang="en-US" sz="1900" dirty="0" smtClean="0"/>
              <a:t>Hospitals under stage 1 feels a strong need for implementing IT systems in lab and radiology department.</a:t>
            </a:r>
          </a:p>
          <a:p>
            <a:pPr lvl="0"/>
            <a:r>
              <a:rPr lang="en-US" sz="1900" dirty="0" smtClean="0"/>
              <a:t>Hospitals under stage 1 are still unclear about their need for procuring HIS system.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smtClean="0"/>
              <a:t>Role &amp; Responsibility</a:t>
            </a:r>
            <a:endParaRPr lang="en-US" dirty="0"/>
          </a:p>
        </p:txBody>
      </p:sp>
      <p:sp>
        <p:nvSpPr>
          <p:cNvPr id="3" name="Content Placeholder 2"/>
          <p:cNvSpPr>
            <a:spLocks noGrp="1"/>
          </p:cNvSpPr>
          <p:nvPr>
            <p:ph idx="1"/>
          </p:nvPr>
        </p:nvSpPr>
        <p:spPr>
          <a:xfrm>
            <a:off x="457200" y="1524000"/>
            <a:ext cx="8229600" cy="4800600"/>
          </a:xfrm>
        </p:spPr>
        <p:txBody>
          <a:bodyPr>
            <a:normAutofit/>
          </a:bodyPr>
          <a:lstStyle/>
          <a:p>
            <a:r>
              <a:rPr lang="en-US" sz="2400" dirty="0" smtClean="0"/>
              <a:t>Understood the HIMSS EMR adoption model.</a:t>
            </a:r>
          </a:p>
          <a:p>
            <a:r>
              <a:rPr lang="en-US" sz="2400" dirty="0" smtClean="0"/>
              <a:t>Developed a modified technology adoption model for Indian context.</a:t>
            </a:r>
          </a:p>
          <a:p>
            <a:r>
              <a:rPr lang="en-US" sz="2400" dirty="0" smtClean="0"/>
              <a:t>Designed and carried out research study to understand the penetration level of health IT across hospitals</a:t>
            </a:r>
          </a:p>
          <a:p>
            <a:r>
              <a:rPr lang="en-US" sz="2400" dirty="0" smtClean="0"/>
              <a:t>Designing the workflow of the various departments in a hospital. (AS-IS &amp; TO-BE processes)</a:t>
            </a:r>
          </a:p>
          <a:p>
            <a:r>
              <a:rPr lang="en-US" sz="2400" dirty="0" smtClean="0"/>
              <a:t>Evaluation of the heath IT system.</a:t>
            </a:r>
          </a:p>
          <a:p>
            <a:r>
              <a:rPr lang="en-US" sz="2400" dirty="0" smtClean="0"/>
              <a:t>Demo testing of Hospital Information Systems.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43712"/>
          </a:xfrm>
        </p:spPr>
        <p:txBody>
          <a:bodyPr>
            <a:normAutofit fontScale="90000"/>
          </a:bodyPr>
          <a:lstStyle/>
          <a:p>
            <a:r>
              <a:rPr lang="en-US" b="1" dirty="0" smtClean="0"/>
              <a:t>Findings</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en-US" sz="1900" b="1" dirty="0" smtClean="0"/>
              <a:t>Stage 2</a:t>
            </a:r>
            <a:endParaRPr lang="en-US" sz="1900" dirty="0" smtClean="0"/>
          </a:p>
          <a:p>
            <a:pPr lvl="0"/>
            <a:r>
              <a:rPr lang="en-US" sz="1900" dirty="0" smtClean="0"/>
              <a:t>Hospitals falling under the stage 2 of the study  favors  manual process to cater their need for efficient operations within hospitals.</a:t>
            </a:r>
          </a:p>
          <a:p>
            <a:pPr lvl="0"/>
            <a:r>
              <a:rPr lang="en-US" sz="1900" dirty="0" smtClean="0"/>
              <a:t>Hospital clearly understands the need to acquire HIS system to help improve their efficiency.</a:t>
            </a:r>
          </a:p>
          <a:p>
            <a:r>
              <a:rPr lang="en-US" sz="1900" dirty="0" smtClean="0"/>
              <a:t>Hospital is still not sure whether IT system will help in improving patient care.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t>Findings</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en-US" sz="1900" b="1" dirty="0" smtClean="0"/>
              <a:t>Stage 3</a:t>
            </a:r>
            <a:endParaRPr lang="en-US" sz="1900" dirty="0" smtClean="0"/>
          </a:p>
          <a:p>
            <a:pPr lvl="0"/>
            <a:r>
              <a:rPr lang="en-US" sz="1900" dirty="0" smtClean="0"/>
              <a:t>A very high percentage of hospital under stage 3 strongly agrees that HIS system has helped in improving quality care and has also helped in achieving operational efficiency simultaneously.</a:t>
            </a:r>
          </a:p>
          <a:p>
            <a:pPr lvl="0"/>
            <a:r>
              <a:rPr lang="en-US" sz="1900" dirty="0" smtClean="0"/>
              <a:t>Hospitals feels the need for clinical module in their HIS system to help aid the physician in delivering quality care to the patients.</a:t>
            </a:r>
          </a:p>
          <a:p>
            <a:pPr lvl="0"/>
            <a:r>
              <a:rPr lang="en-US" sz="1900" dirty="0" smtClean="0"/>
              <a:t>Despite having HIS system the hospitals still do not share information across the hospital.</a:t>
            </a:r>
          </a:p>
          <a:p>
            <a:pPr lvl="0"/>
            <a:r>
              <a:rPr lang="en-US" sz="1900" dirty="0" smtClean="0"/>
              <a:t>Major number of hospital uses real time data for their MIS reports for the administrative decision.</a:t>
            </a:r>
          </a:p>
          <a:p>
            <a:r>
              <a:rPr lang="en-US" sz="1900" dirty="0" smtClean="0"/>
              <a:t>A major number of hospitals still does not use the TPA/Insurance module of their HIS system and still rely on decade old manual process for insurance procedure in hospitals.</a:t>
            </a:r>
            <a:endParaRPr lang="en-US" sz="19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b="1" dirty="0" smtClean="0"/>
              <a:t>Findings</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en-US" sz="1900" b="1" dirty="0" smtClean="0"/>
              <a:t>Stage 4</a:t>
            </a:r>
            <a:endParaRPr lang="en-US" sz="1900" dirty="0" smtClean="0"/>
          </a:p>
          <a:p>
            <a:pPr lvl="0"/>
            <a:r>
              <a:rPr lang="en-US" sz="1900" dirty="0" smtClean="0"/>
              <a:t>All the hospital under this group seems to agree that IT systems have helped in achieving operational efficiency and have also improved patient care quality.</a:t>
            </a:r>
          </a:p>
          <a:p>
            <a:pPr lvl="0"/>
            <a:r>
              <a:rPr lang="en-US" sz="1900" dirty="0" smtClean="0"/>
              <a:t>Inventory management has been benefited in a big way by the use of IT systems in hospitals.</a:t>
            </a:r>
          </a:p>
          <a:p>
            <a:r>
              <a:rPr lang="en-US" sz="1900" dirty="0" smtClean="0"/>
              <a:t>Most of the hospital have seems to be using disease coding system to help them facilitate insurance process within hospital and has also helped in easy reporting.</a:t>
            </a:r>
            <a:endParaRPr lang="en-US" sz="19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t>Findings</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en-US" sz="1900" b="1" dirty="0" smtClean="0"/>
              <a:t>Stage5</a:t>
            </a:r>
            <a:endParaRPr lang="en-US" sz="1900" dirty="0" smtClean="0"/>
          </a:p>
          <a:p>
            <a:pPr lvl="0"/>
            <a:r>
              <a:rPr lang="en-US" sz="1900" dirty="0" smtClean="0"/>
              <a:t>All the hospital under this group seems to agree that IT systems have helped in achieving operational efficiency and have also improved patient care quality.</a:t>
            </a:r>
          </a:p>
          <a:p>
            <a:pPr lvl="0"/>
            <a:r>
              <a:rPr lang="en-US" sz="1900" dirty="0" smtClean="0"/>
              <a:t>All the hospitals are entering real time data for the patient which increases the chances for improved quality care and reduces the reporting errors.</a:t>
            </a:r>
          </a:p>
          <a:p>
            <a:r>
              <a:rPr lang="en-US" sz="1900" dirty="0" smtClean="0"/>
              <a:t>Use of EMR system in the context of OPD is still not prevalent in any of the hospital surveyed under the study.</a:t>
            </a:r>
            <a:endParaRPr lang="en-US" sz="19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b="1" dirty="0" smtClean="0"/>
              <a:t>Conclusion</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lvl="0"/>
            <a:r>
              <a:rPr lang="en-US" sz="1900" dirty="0" smtClean="0"/>
              <a:t>After analyzing the primary data from the sample size of 31 hospitals it is found that highest number of hospitals lies in the stage 3 of modified HIMSS model (Indian Context).</a:t>
            </a:r>
          </a:p>
          <a:p>
            <a:pPr lvl="0"/>
            <a:r>
              <a:rPr lang="en-US" sz="1900" dirty="0" smtClean="0"/>
              <a:t>It is found that hospital seems to focus more on administrative role when it comes to using IT system within the hospitals.</a:t>
            </a:r>
          </a:p>
          <a:p>
            <a:pPr lvl="0"/>
            <a:r>
              <a:rPr lang="en-US" sz="1900" dirty="0" smtClean="0"/>
              <a:t>As we move up in terms for stages of hospital the hospital realizes the use of IT systems has improved patient care and process efficiency and vice versa.</a:t>
            </a:r>
          </a:p>
          <a:p>
            <a:pPr lvl="0"/>
            <a:r>
              <a:rPr lang="en-US" sz="1900" dirty="0" smtClean="0"/>
              <a:t>One important analysis that was drawn out of the study is that despite using HIS system in most of the hospitals the systems are still used in silos and no data flow or very less among of data flow takes place among the system.</a:t>
            </a:r>
          </a:p>
          <a:p>
            <a:r>
              <a:rPr lang="en-US" sz="1900" dirty="0" smtClean="0"/>
              <a:t>Due to non availability or limited data sharing capability of the HIS system, hospitals are not making efficient use of IT system in the hospitals.</a:t>
            </a:r>
            <a:endParaRPr lang="en-US" sz="19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b="1" dirty="0" smtClean="0"/>
              <a:t>Conclusion</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lvl="0"/>
            <a:r>
              <a:rPr lang="en-US" sz="1900" dirty="0" smtClean="0"/>
              <a:t>CPOE module has been the major focus of the hospitals when it comes to implementing EMR. </a:t>
            </a:r>
          </a:p>
          <a:p>
            <a:pPr lvl="0"/>
            <a:r>
              <a:rPr lang="en-US" sz="1900" dirty="0" smtClean="0"/>
              <a:t>Even the basic feature of CDSS and PACS seems to have made very less impact in the industry and is found in fewer numbers of hospitals and could be due to high operational cost attached to it.</a:t>
            </a:r>
          </a:p>
          <a:p>
            <a:pPr lvl="0"/>
            <a:r>
              <a:rPr lang="en-US" sz="1900" dirty="0" smtClean="0"/>
              <a:t>The department that has been prime focus for the hospital for the usage of IT systems are billing section, front office registration, laboratory and radiology department.</a:t>
            </a:r>
          </a:p>
          <a:p>
            <a:r>
              <a:rPr lang="en-US" sz="1900" dirty="0" smtClean="0"/>
              <a:t>Inventory management has also been the area of focus for hospital and has been benefited in a big way with the advancement of IT system within hospitals.</a:t>
            </a:r>
            <a:endParaRPr lang="en-US" sz="19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b="1" dirty="0" smtClean="0"/>
              <a:t>Recommendations</a:t>
            </a:r>
            <a:endParaRPr lang="en-US" dirty="0"/>
          </a:p>
        </p:txBody>
      </p:sp>
      <p:sp>
        <p:nvSpPr>
          <p:cNvPr id="3" name="Content Placeholder 2"/>
          <p:cNvSpPr>
            <a:spLocks noGrp="1"/>
          </p:cNvSpPr>
          <p:nvPr>
            <p:ph idx="1"/>
          </p:nvPr>
        </p:nvSpPr>
        <p:spPr>
          <a:xfrm>
            <a:off x="457200" y="1295400"/>
            <a:ext cx="8229600" cy="5029200"/>
          </a:xfrm>
        </p:spPr>
        <p:txBody>
          <a:bodyPr>
            <a:normAutofit/>
          </a:bodyPr>
          <a:lstStyle/>
          <a:p>
            <a:pPr lvl="0"/>
            <a:r>
              <a:rPr lang="en-US" sz="1900" dirty="0" smtClean="0"/>
              <a:t>Further advancement can be made in terms of quality care for the patient by the use of BCMA.</a:t>
            </a:r>
          </a:p>
          <a:p>
            <a:pPr lvl="0"/>
            <a:r>
              <a:rPr lang="en-US" sz="1900" dirty="0" smtClean="0"/>
              <a:t>IT Department should be seen as area of revenue center rather than a cost center.</a:t>
            </a:r>
          </a:p>
          <a:p>
            <a:pPr lvl="0"/>
            <a:r>
              <a:rPr lang="en-US" sz="1900" dirty="0" smtClean="0"/>
              <a:t>Advance feature such as CDSS and Full PACS systems should be incorporated with the HIS/ EMR system.</a:t>
            </a:r>
          </a:p>
          <a:p>
            <a:pPr lvl="0"/>
            <a:r>
              <a:rPr lang="en-US" sz="1900" dirty="0" smtClean="0"/>
              <a:t>ERP system should be implemented in hospitals to improve the efficiency of the staff and ERP system has done across different industries.</a:t>
            </a:r>
          </a:p>
          <a:p>
            <a:r>
              <a:rPr lang="en-US" sz="1900" dirty="0" smtClean="0"/>
              <a:t>Hospital current using HIS system in stage 3 should look to enhance the capability of IT system by using or implementing clinical module.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b="1" dirty="0" smtClean="0"/>
              <a:t>Recommendations</a:t>
            </a:r>
            <a:endParaRPr lang="en-US" dirty="0"/>
          </a:p>
        </p:txBody>
      </p:sp>
      <p:sp>
        <p:nvSpPr>
          <p:cNvPr id="3" name="Content Placeholder 2"/>
          <p:cNvSpPr>
            <a:spLocks noGrp="1"/>
          </p:cNvSpPr>
          <p:nvPr>
            <p:ph idx="1"/>
          </p:nvPr>
        </p:nvSpPr>
        <p:spPr>
          <a:xfrm>
            <a:off x="457200" y="1295400"/>
            <a:ext cx="8229600" cy="5029200"/>
          </a:xfrm>
        </p:spPr>
        <p:txBody>
          <a:bodyPr>
            <a:normAutofit/>
          </a:bodyPr>
          <a:lstStyle/>
          <a:p>
            <a:pPr lvl="0"/>
            <a:r>
              <a:rPr lang="en-US" sz="1900" dirty="0" smtClean="0"/>
              <a:t>Computer proficiency should be one of the main criteria for selection of the staff along with domain knowledge which is the foremost requirement.</a:t>
            </a:r>
          </a:p>
          <a:p>
            <a:pPr lvl="0"/>
            <a:r>
              <a:rPr lang="en-US" sz="1900" dirty="0" smtClean="0"/>
              <a:t>Proper and well planned training of staff should be organized so that they are well tuned with the system.</a:t>
            </a:r>
          </a:p>
          <a:p>
            <a:pPr lvl="0"/>
            <a:r>
              <a:rPr lang="en-US" sz="1900" dirty="0" smtClean="0"/>
              <a:t>Meeting and discussion should be held with the end user and stake holders to plan for further tailoring of the system as per their requirement.</a:t>
            </a:r>
          </a:p>
          <a:p>
            <a:pPr lvl="0"/>
            <a:r>
              <a:rPr lang="en-US" sz="1900" dirty="0" smtClean="0"/>
              <a:t>Hospital should focus on using all the module of the HIS system to enhance the productivity and efficiency of the current HIS system.</a:t>
            </a:r>
          </a:p>
          <a:p>
            <a:pPr lvl="0"/>
            <a:r>
              <a:rPr lang="en-US" sz="1900" dirty="0" smtClean="0"/>
              <a:t>All the hospital should use disease coding system to help in easy reporting and claim management process.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b="1" dirty="0" smtClean="0"/>
              <a:t>References</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pPr>
              <a:lnSpc>
                <a:spcPct val="170000"/>
              </a:lnSpc>
            </a:pPr>
            <a:r>
              <a:rPr lang="en-US" sz="1600" dirty="0" smtClean="0"/>
              <a:t>US Department Of Veterans Affairs. Vista Monograph [Internet]. Washington dc):Va;2010 Mar5 [Cited2010 Mar 8]. Available From: Http://Www4.Va.Gov/Vista_Monograph</a:t>
            </a:r>
          </a:p>
          <a:p>
            <a:pPr>
              <a:lnSpc>
                <a:spcPct val="170000"/>
              </a:lnSpc>
            </a:pPr>
            <a:r>
              <a:rPr lang="en-US" sz="1600" dirty="0" smtClean="0"/>
              <a:t>Health Information Technology : Lisa Webster And Rachelle F. Spiro</a:t>
            </a:r>
          </a:p>
          <a:p>
            <a:pPr>
              <a:lnSpc>
                <a:spcPct val="170000"/>
              </a:lnSpc>
            </a:pPr>
            <a:r>
              <a:rPr lang="en-US" sz="1600" dirty="0" smtClean="0"/>
              <a:t>Bates </a:t>
            </a:r>
            <a:r>
              <a:rPr lang="en-US" sz="1600" dirty="0" err="1" smtClean="0"/>
              <a:t>Dw</a:t>
            </a:r>
            <a:r>
              <a:rPr lang="en-US" sz="1600" dirty="0" smtClean="0"/>
              <a:t>. Using Information Technology to Reduce Rates of Medication Errors in Hospital. </a:t>
            </a:r>
            <a:r>
              <a:rPr lang="en-US" sz="1600" dirty="0" err="1" smtClean="0"/>
              <a:t>Bmj</a:t>
            </a:r>
            <a:r>
              <a:rPr lang="en-US" sz="1600" dirty="0" smtClean="0"/>
              <a:t> 2000; 320:788-91.</a:t>
            </a:r>
          </a:p>
          <a:p>
            <a:pPr lvl="0">
              <a:lnSpc>
                <a:spcPct val="170000"/>
              </a:lnSpc>
            </a:pPr>
            <a:r>
              <a:rPr lang="en-US" sz="1600" dirty="0" smtClean="0"/>
              <a:t>Implementing an Electronic Health Record System (Health Informatics) by James M.     Walker, Eric J. </a:t>
            </a:r>
            <a:r>
              <a:rPr lang="en-US" sz="1600" dirty="0" err="1" smtClean="0"/>
              <a:t>Bieber</a:t>
            </a:r>
            <a:r>
              <a:rPr lang="en-US" sz="1600" dirty="0" smtClean="0"/>
              <a:t>, Frank Richards, and Sandra Buckley (Paperback - June 28, 2006)</a:t>
            </a:r>
          </a:p>
          <a:p>
            <a:pPr lvl="0">
              <a:lnSpc>
                <a:spcPct val="170000"/>
              </a:lnSpc>
            </a:pPr>
            <a:r>
              <a:rPr lang="en-US" sz="1600" dirty="0" smtClean="0"/>
              <a:t>Electronic Health Records, Second Edition by Jerome Carter (Paperback - Mar. 15,   2008)</a:t>
            </a:r>
          </a:p>
          <a:p>
            <a:pPr>
              <a:lnSpc>
                <a:spcPct val="170000"/>
              </a:lnSpc>
            </a:pPr>
            <a:r>
              <a:rPr lang="en-US" sz="1600" dirty="0" smtClean="0"/>
              <a:t>Cusack CM: Electronic health records and electronic prescribing: promise and pitfalls.  </a:t>
            </a:r>
            <a:r>
              <a:rPr lang="en-US" sz="1600" dirty="0" err="1" smtClean="0"/>
              <a:t>Obstet</a:t>
            </a:r>
            <a:r>
              <a:rPr lang="en-US" sz="1600" dirty="0" smtClean="0"/>
              <a:t> </a:t>
            </a:r>
            <a:r>
              <a:rPr lang="en-US" sz="1600" dirty="0" err="1" smtClean="0"/>
              <a:t>Gynecol</a:t>
            </a:r>
            <a:r>
              <a:rPr lang="en-US" sz="1600" dirty="0" smtClean="0"/>
              <a:t> </a:t>
            </a:r>
            <a:r>
              <a:rPr lang="en-US" sz="1600" dirty="0" err="1" smtClean="0"/>
              <a:t>Clin</a:t>
            </a:r>
            <a:r>
              <a:rPr lang="en-US" sz="1600" dirty="0" smtClean="0"/>
              <a:t> North Am. 2008 Mar;35(1):63-79, ix. </a:t>
            </a:r>
            <a:r>
              <a:rPr lang="en-US" sz="1600" dirty="0" err="1" smtClean="0"/>
              <a:t>Review.PMID</a:t>
            </a:r>
            <a:r>
              <a:rPr lang="en-US" sz="1600" dirty="0" smtClean="0"/>
              <a:t>: 18319129 [</a:t>
            </a:r>
            <a:r>
              <a:rPr lang="en-US" sz="1600" dirty="0" err="1" smtClean="0"/>
              <a:t>PubMed</a:t>
            </a:r>
            <a:r>
              <a:rPr lang="en-US" sz="1600" dirty="0" smtClean="0"/>
              <a:t> - indexed for MEDLINE</a:t>
            </a:r>
            <a:endParaRPr lang="en-US" sz="1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9311" y="2644170"/>
            <a:ext cx="4405372" cy="1569660"/>
          </a:xfrm>
          <a:prstGeom prst="rect">
            <a:avLst/>
          </a:prstGeom>
        </p:spPr>
        <p:txBody>
          <a:bodyPr wrap="none">
            <a:spAutoFit/>
          </a:bodyPr>
          <a:lstStyle/>
          <a:p>
            <a:pPr algn="ctr"/>
            <a:r>
              <a:rPr lang="en-US" sz="9600" b="1" dirty="0" smtClean="0">
                <a:latin typeface="Kunstler Script" pitchFamily="66" charset="0"/>
              </a:rPr>
              <a:t>Thank You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Title</a:t>
            </a:r>
            <a:endParaRPr lang="en-US" dirty="0"/>
          </a:p>
        </p:txBody>
      </p:sp>
      <p:sp>
        <p:nvSpPr>
          <p:cNvPr id="3" name="Content Placeholder 2"/>
          <p:cNvSpPr>
            <a:spLocks noGrp="1"/>
          </p:cNvSpPr>
          <p:nvPr>
            <p:ph idx="1"/>
          </p:nvPr>
        </p:nvSpPr>
        <p:spPr/>
        <p:txBody>
          <a:bodyPr/>
          <a:lstStyle/>
          <a:p>
            <a:endParaRPr lang="en-US" sz="2800" dirty="0" smtClean="0"/>
          </a:p>
          <a:p>
            <a:endParaRPr lang="en-US" sz="2800" dirty="0" smtClean="0"/>
          </a:p>
          <a:p>
            <a:pPr algn="ctr">
              <a:buNone/>
            </a:pPr>
            <a:r>
              <a:rPr lang="en-US" sz="4000" dirty="0" smtClean="0"/>
              <a:t>Level of prevalence/penetration of healthcare IT in hospitals across Delhi and NCR.</a:t>
            </a:r>
            <a:endParaRPr lang="en-US"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85800"/>
          </a:xfrm>
        </p:spPr>
        <p:txBody>
          <a:bodyPr>
            <a:normAutofit fontScale="90000"/>
          </a:bodyPr>
          <a:lstStyle/>
          <a:p>
            <a:r>
              <a:rPr lang="en-US" dirty="0" smtClean="0"/>
              <a:t>Introduction</a:t>
            </a:r>
            <a:endParaRPr lang="en-US" dirty="0"/>
          </a:p>
        </p:txBody>
      </p:sp>
      <p:sp>
        <p:nvSpPr>
          <p:cNvPr id="3" name="Content Placeholder 2"/>
          <p:cNvSpPr>
            <a:spLocks noGrp="1"/>
          </p:cNvSpPr>
          <p:nvPr>
            <p:ph idx="1"/>
          </p:nvPr>
        </p:nvSpPr>
        <p:spPr>
          <a:xfrm>
            <a:off x="457200" y="1447800"/>
            <a:ext cx="8229600" cy="4800600"/>
          </a:xfrm>
        </p:spPr>
        <p:txBody>
          <a:bodyPr>
            <a:noAutofit/>
          </a:bodyPr>
          <a:lstStyle/>
          <a:p>
            <a:r>
              <a:rPr lang="en-US" sz="1900" dirty="0" smtClean="0"/>
              <a:t>Technology is one of the most pervasive and ubiquitous tools in the healthcare today.</a:t>
            </a:r>
          </a:p>
          <a:p>
            <a:r>
              <a:rPr lang="en-US" sz="1900" dirty="0" smtClean="0"/>
              <a:t>Information technology solutions have already started to become an integral part of the healthcare system to raise its productivity and enable innovations. </a:t>
            </a:r>
          </a:p>
          <a:p>
            <a:r>
              <a:rPr lang="en-US" sz="1900" dirty="0" smtClean="0"/>
              <a:t>It is now widely accepted as part of daily work practices in most of the organizations.</a:t>
            </a:r>
          </a:p>
          <a:p>
            <a:r>
              <a:rPr lang="en-US" sz="1900" dirty="0" smtClean="0"/>
              <a:t>Incorporation of IT in healthcare industry can result in improved teamwork, diagnosis related information is delivered at a faster rate, potential drug interactions and allergies are identified earlier, and health records are maintained more consistently and securely.</a:t>
            </a:r>
            <a:endParaRPr lang="en-US" sz="1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Objective</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en-US" sz="1900" dirty="0" smtClean="0"/>
              <a:t>The objective of this project is to study:</a:t>
            </a:r>
          </a:p>
          <a:p>
            <a:pPr>
              <a:buNone/>
            </a:pPr>
            <a:endParaRPr lang="en-US" sz="1900" dirty="0" smtClean="0"/>
          </a:p>
          <a:p>
            <a:pPr lvl="0"/>
            <a:r>
              <a:rPr lang="en-US" sz="1900" dirty="0" smtClean="0"/>
              <a:t>To understand the usage of IT in hospital.</a:t>
            </a:r>
          </a:p>
          <a:p>
            <a:pPr lvl="0"/>
            <a:r>
              <a:rPr lang="en-US" sz="1900" dirty="0" smtClean="0"/>
              <a:t>Grading of hospital based on </a:t>
            </a:r>
            <a:r>
              <a:rPr lang="en-US" sz="1900" dirty="0" smtClean="0"/>
              <a:t>HIT Adoption Model </a:t>
            </a:r>
            <a:r>
              <a:rPr lang="en-US" sz="1900" dirty="0" smtClean="0"/>
              <a:t>(India’s context).</a:t>
            </a:r>
          </a:p>
          <a:p>
            <a:r>
              <a:rPr lang="en-US" sz="1900" dirty="0" smtClean="0"/>
              <a:t>Across sectional analysis of technology usage Vs Stage of </a:t>
            </a:r>
            <a:r>
              <a:rPr lang="en-US" sz="1900" dirty="0" smtClean="0"/>
              <a:t>HIT Adoption Model </a:t>
            </a:r>
            <a:r>
              <a:rPr lang="en-US" sz="1900" dirty="0" smtClean="0"/>
              <a:t>(India’s context).</a:t>
            </a:r>
            <a:endParaRPr lang="en-US" sz="1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685800"/>
          </a:xfrm>
        </p:spPr>
        <p:txBody>
          <a:bodyPr>
            <a:normAutofit fontScale="90000"/>
          </a:bodyPr>
          <a:lstStyle/>
          <a:p>
            <a:r>
              <a:rPr lang="en-US" dirty="0" smtClean="0"/>
              <a:t>Study Design</a:t>
            </a:r>
            <a:endParaRPr lang="en-US" dirty="0"/>
          </a:p>
        </p:txBody>
      </p:sp>
      <p:sp>
        <p:nvSpPr>
          <p:cNvPr id="3" name="Content Placeholder 2"/>
          <p:cNvSpPr>
            <a:spLocks noGrp="1"/>
          </p:cNvSpPr>
          <p:nvPr>
            <p:ph idx="1"/>
          </p:nvPr>
        </p:nvSpPr>
        <p:spPr>
          <a:xfrm>
            <a:off x="381000" y="1752600"/>
            <a:ext cx="8229600" cy="4389120"/>
          </a:xfrm>
        </p:spPr>
        <p:txBody>
          <a:bodyPr>
            <a:normAutofit/>
          </a:bodyPr>
          <a:lstStyle/>
          <a:p>
            <a:pPr>
              <a:buNone/>
            </a:pPr>
            <a:r>
              <a:rPr lang="en-US" sz="1900" dirty="0" smtClean="0"/>
              <a:t>The study is divided in following stages</a:t>
            </a:r>
            <a:r>
              <a:rPr lang="en-US" sz="1900" b="1" dirty="0" smtClean="0"/>
              <a:t>:</a:t>
            </a:r>
            <a:endParaRPr lang="en-US" sz="1900" dirty="0" smtClean="0"/>
          </a:p>
          <a:p>
            <a:pPr lvl="0"/>
            <a:r>
              <a:rPr lang="en-US" sz="1900" dirty="0" smtClean="0"/>
              <a:t>Study of the Healthcare IT model across globe.</a:t>
            </a:r>
          </a:p>
          <a:p>
            <a:pPr lvl="0"/>
            <a:r>
              <a:rPr lang="en-US" sz="1900" dirty="0" smtClean="0"/>
              <a:t>Study the HIMSS Model for EHR Adoption.</a:t>
            </a:r>
          </a:p>
          <a:p>
            <a:pPr lvl="0"/>
            <a:r>
              <a:rPr lang="en-US" sz="1900" dirty="0" smtClean="0"/>
              <a:t>Survey “Level of prevalence of Healthcare IT in hospitals across Delhi and NCR.”</a:t>
            </a:r>
          </a:p>
          <a:p>
            <a:pPr lvl="0"/>
            <a:r>
              <a:rPr lang="en-US" sz="1900" dirty="0" smtClean="0"/>
              <a:t>Compilation of the data and data analysis.</a:t>
            </a:r>
          </a:p>
          <a:p>
            <a:r>
              <a:rPr lang="en-US" sz="1900" dirty="0" smtClean="0"/>
              <a:t>Finding / Understanding the Health IT landscape of hospital across Delhi and NCR region.</a:t>
            </a:r>
          </a:p>
          <a:p>
            <a:pPr>
              <a:buNone/>
            </a:pPr>
            <a:endParaRPr lang="en-US" sz="19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normAutofit fontScale="90000"/>
          </a:bodyPr>
          <a:lstStyle/>
          <a:p>
            <a:r>
              <a:rPr lang="en-US" dirty="0" smtClean="0"/>
              <a:t>Methodology</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a:buNone/>
            </a:pPr>
            <a:r>
              <a:rPr lang="en-US" sz="1900" b="1" dirty="0" smtClean="0"/>
              <a:t>Sample Size</a:t>
            </a:r>
            <a:endParaRPr lang="en-US" sz="1900" dirty="0" smtClean="0"/>
          </a:p>
          <a:p>
            <a:pPr lvl="0"/>
            <a:r>
              <a:rPr lang="en-US" sz="1900" dirty="0" smtClean="0"/>
              <a:t>From the total number of hospital, 31 hospitals were taken for the study.</a:t>
            </a:r>
          </a:p>
          <a:p>
            <a:pPr lvl="0"/>
            <a:r>
              <a:rPr lang="en-US" sz="1900" dirty="0" smtClean="0"/>
              <a:t>It included both private as well as govt. hospitals.</a:t>
            </a:r>
          </a:p>
          <a:p>
            <a:r>
              <a:rPr lang="en-US" sz="1900" dirty="0" smtClean="0"/>
              <a:t>Sample was taken by convenient sampling.</a:t>
            </a:r>
          </a:p>
          <a:p>
            <a:endParaRPr lang="en-US" sz="1900" dirty="0" smtClean="0"/>
          </a:p>
          <a:p>
            <a:pPr>
              <a:buNone/>
            </a:pPr>
            <a:r>
              <a:rPr lang="en-US" sz="1900" b="1" dirty="0" smtClean="0"/>
              <a:t>Tools</a:t>
            </a:r>
            <a:endParaRPr lang="en-US" sz="1900" dirty="0" smtClean="0"/>
          </a:p>
          <a:p>
            <a:pPr lvl="0"/>
            <a:r>
              <a:rPr lang="en-US" sz="1900" dirty="0" smtClean="0"/>
              <a:t>Survey was conducted with the help of the questionnaire as the study</a:t>
            </a:r>
          </a:p>
          <a:p>
            <a:pPr lvl="0"/>
            <a:r>
              <a:rPr lang="en-US" sz="1900" dirty="0" smtClean="0"/>
              <a:t>Data was coded and analyzed in MS Excel version 2007 including the application of graphical representation.</a:t>
            </a:r>
          </a:p>
          <a:p>
            <a:r>
              <a:rPr lang="en-US" sz="1900" dirty="0" smtClean="0"/>
              <a:t> Study was basically an exploratory study using a mixed data, both qualitative and quantitative.</a:t>
            </a:r>
            <a:endParaRPr lang="en-US" sz="19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t="8321"/>
          <a:stretch>
            <a:fillRect/>
          </a:stretch>
        </p:blipFill>
        <p:spPr bwMode="auto">
          <a:xfrm>
            <a:off x="1909763" y="1219200"/>
            <a:ext cx="4948237" cy="5037559"/>
          </a:xfrm>
          <a:prstGeom prst="rect">
            <a:avLst/>
          </a:prstGeom>
          <a:noFill/>
          <a:ln w="9525">
            <a:noFill/>
            <a:miter lim="800000"/>
            <a:headEnd/>
            <a:tailEnd/>
          </a:ln>
        </p:spPr>
      </p:pic>
      <p:sp>
        <p:nvSpPr>
          <p:cNvPr id="5" name="Title 4"/>
          <p:cNvSpPr>
            <a:spLocks noGrp="1"/>
          </p:cNvSpPr>
          <p:nvPr>
            <p:ph type="title"/>
          </p:nvPr>
        </p:nvSpPr>
        <p:spPr>
          <a:xfrm>
            <a:off x="228600" y="381000"/>
            <a:ext cx="8229600" cy="609600"/>
          </a:xfrm>
        </p:spPr>
        <p:txBody>
          <a:bodyPr>
            <a:noAutofit/>
          </a:bodyPr>
          <a:lstStyle/>
          <a:p>
            <a:pPr algn="ctr"/>
            <a:r>
              <a:rPr lang="en-US" sz="4000" b="1" dirty="0" smtClean="0"/>
              <a:t>HIT</a:t>
            </a:r>
            <a:r>
              <a:rPr lang="en-US" sz="4000" b="1" dirty="0" smtClean="0"/>
              <a:t> </a:t>
            </a:r>
            <a:r>
              <a:rPr lang="en-US" sz="4000" b="1" dirty="0" smtClean="0"/>
              <a:t>Adoption </a:t>
            </a:r>
            <a:r>
              <a:rPr lang="en-US" sz="4000" b="1" dirty="0" smtClean="0"/>
              <a:t>Model (Indian Context)</a:t>
            </a:r>
            <a:endParaRPr lang="en-US" sz="7200" b="1" dirty="0"/>
          </a:p>
        </p:txBody>
      </p:sp>
      <p:sp>
        <p:nvSpPr>
          <p:cNvPr id="4" name="TextBox 3"/>
          <p:cNvSpPr txBox="1"/>
          <p:nvPr/>
        </p:nvSpPr>
        <p:spPr>
          <a:xfrm>
            <a:off x="2514600" y="6324600"/>
            <a:ext cx="3352800" cy="369332"/>
          </a:xfrm>
          <a:prstGeom prst="rect">
            <a:avLst/>
          </a:prstGeom>
          <a:noFill/>
        </p:spPr>
        <p:txBody>
          <a:bodyPr wrap="square" rtlCol="0">
            <a:spAutoFit/>
          </a:bodyPr>
          <a:lstStyle/>
          <a:p>
            <a:pPr algn="ctr"/>
            <a:r>
              <a:rPr lang="en-US" b="1" dirty="0" smtClean="0"/>
              <a:t>* </a:t>
            </a:r>
            <a:r>
              <a:rPr lang="en-US" dirty="0" smtClean="0"/>
              <a:t>BCMA not mandatory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518</TotalTime>
  <Words>2044</Words>
  <Application>Microsoft Office PowerPoint</Application>
  <PresentationFormat>On-screen Show (4:3)</PresentationFormat>
  <Paragraphs>245</Paragraphs>
  <Slides>39</Slides>
  <Notes>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Dissertation Report</vt:lpstr>
      <vt:lpstr>Organization Profile</vt:lpstr>
      <vt:lpstr>Role &amp; Responsibility</vt:lpstr>
      <vt:lpstr>Project Title</vt:lpstr>
      <vt:lpstr>Introduction</vt:lpstr>
      <vt:lpstr>Objective</vt:lpstr>
      <vt:lpstr>Study Design</vt:lpstr>
      <vt:lpstr>Methodology</vt:lpstr>
      <vt:lpstr>HIT Adoption Model (Indian Context)</vt:lpstr>
      <vt:lpstr>Analysis</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Findings</vt:lpstr>
      <vt:lpstr>Findings</vt:lpstr>
      <vt:lpstr>Findings</vt:lpstr>
      <vt:lpstr>Findings</vt:lpstr>
      <vt:lpstr>Findings</vt:lpstr>
      <vt:lpstr>Conclusion</vt:lpstr>
      <vt:lpstr>Conclusion</vt:lpstr>
      <vt:lpstr>Recommendations</vt:lpstr>
      <vt:lpstr>Recommendations</vt:lpstr>
      <vt:lpstr>References</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 of prevalence/penetration of healthcare IT in hospitals across Delhi and NCR.</dc:title>
  <dc:creator>IIHMR</dc:creator>
  <cp:lastModifiedBy>IIHMR</cp:lastModifiedBy>
  <cp:revision>114</cp:revision>
  <dcterms:created xsi:type="dcterms:W3CDTF">2012-04-29T15:33:21Z</dcterms:created>
  <dcterms:modified xsi:type="dcterms:W3CDTF">2012-05-11T07:06:50Z</dcterms:modified>
</cp:coreProperties>
</file>