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8"/>
  </p:notesMasterIdLst>
  <p:sldIdLst>
    <p:sldId id="260" r:id="rId2"/>
    <p:sldId id="259" r:id="rId3"/>
    <p:sldId id="308" r:id="rId4"/>
    <p:sldId id="262" r:id="rId5"/>
    <p:sldId id="263" r:id="rId6"/>
    <p:sldId id="264" r:id="rId7"/>
    <p:sldId id="266" r:id="rId8"/>
    <p:sldId id="267" r:id="rId9"/>
    <p:sldId id="268" r:id="rId10"/>
    <p:sldId id="273" r:id="rId11"/>
    <p:sldId id="269" r:id="rId12"/>
    <p:sldId id="270" r:id="rId13"/>
    <p:sldId id="271" r:id="rId14"/>
    <p:sldId id="302" r:id="rId15"/>
    <p:sldId id="279" r:id="rId16"/>
    <p:sldId id="278" r:id="rId17"/>
    <p:sldId id="306" r:id="rId18"/>
    <p:sldId id="274" r:id="rId19"/>
    <p:sldId id="305" r:id="rId20"/>
    <p:sldId id="281" r:id="rId21"/>
    <p:sldId id="287" r:id="rId22"/>
    <p:sldId id="286" r:id="rId23"/>
    <p:sldId id="283" r:id="rId24"/>
    <p:sldId id="284" r:id="rId25"/>
    <p:sldId id="290" r:id="rId26"/>
    <p:sldId id="291" r:id="rId27"/>
    <p:sldId id="292" r:id="rId28"/>
    <p:sldId id="293" r:id="rId29"/>
    <p:sldId id="295" r:id="rId30"/>
    <p:sldId id="303" r:id="rId31"/>
    <p:sldId id="296" r:id="rId32"/>
    <p:sldId id="297" r:id="rId33"/>
    <p:sldId id="299" r:id="rId34"/>
    <p:sldId id="301" r:id="rId35"/>
    <p:sldId id="310" r:id="rId36"/>
    <p:sldId id="30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ha\Downloads\GURGAON-data%20compilation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smacgsrv\Staff_Folders\Student\TOTAL%20COMPILED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smacgsrv\Staff_Folders\Student\TOTAL%20COMPILED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ha\Downloads\TOTAL%20COMPILED%20DATA(1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ha\Downloads\TOTAL%20COMPILED%20DATA(1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smacgsrv\Staff_Folders\Student\TOTAL%20COMPILED%20DATA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SHA\Desktop\project%20stuff\FINANCIAL%20PROJECTIONS%20latest%20ttttttttttttt.xlsx" TargetMode="External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SHA\Desktop\project%20stuff\FINANCIAL%20PROJECTIONS%20latest%20ttttttttttttt.xlsx" TargetMode="External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SHA\Desktop\project%20stuff\FINANCIAL%20PROJECTIONS%20latest%20ttttttttttttt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48585089480626"/>
          <c:y val="0.12585881415734726"/>
          <c:w val="0.80292944237024011"/>
          <c:h val="0.71576570664649908"/>
        </c:manualLayout>
      </c:layout>
      <c:barChart>
        <c:barDir val="bar"/>
        <c:grouping val="clustered"/>
        <c:ser>
          <c:idx val="0"/>
          <c:order val="0"/>
          <c:cat>
            <c:strRef>
              <c:f>Sheet2!$BP$5:$BW$5</c:f>
              <c:strCache>
                <c:ptCount val="8"/>
                <c:pt idx="0">
                  <c:v>PATH</c:v>
                </c:pt>
                <c:pt idx="1">
                  <c:v>X-RAY</c:v>
                </c:pt>
                <c:pt idx="2">
                  <c:v>USG</c:v>
                </c:pt>
                <c:pt idx="3">
                  <c:v>MRI</c:v>
                </c:pt>
                <c:pt idx="4">
                  <c:v>CT</c:v>
                </c:pt>
                <c:pt idx="5">
                  <c:v>BONE DENSITOMETRY</c:v>
                </c:pt>
                <c:pt idx="6">
                  <c:v>MAMMOGRAPHY</c:v>
                </c:pt>
                <c:pt idx="7">
                  <c:v>ECHO</c:v>
                </c:pt>
              </c:strCache>
            </c:strRef>
          </c:cat>
          <c:val>
            <c:numRef>
              <c:f>Sheet2!$BP$7:$BW$7</c:f>
              <c:numCache>
                <c:formatCode>General</c:formatCode>
                <c:ptCount val="8"/>
                <c:pt idx="0">
                  <c:v>80.952380952379258</c:v>
                </c:pt>
                <c:pt idx="1">
                  <c:v>57.142857142857139</c:v>
                </c:pt>
                <c:pt idx="2">
                  <c:v>76.190476190473404</c:v>
                </c:pt>
                <c:pt idx="3">
                  <c:v>19.047619047619026</c:v>
                </c:pt>
                <c:pt idx="4">
                  <c:v>23.809523809523125</c:v>
                </c:pt>
                <c:pt idx="5">
                  <c:v>14.285714285714286</c:v>
                </c:pt>
                <c:pt idx="6">
                  <c:v>14.285714285714286</c:v>
                </c:pt>
                <c:pt idx="7">
                  <c:v>42.857142857141994</c:v>
                </c:pt>
              </c:numCache>
            </c:numRef>
          </c:val>
        </c:ser>
        <c:axId val="60872576"/>
        <c:axId val="60874112"/>
      </c:barChart>
      <c:catAx>
        <c:axId val="60872576"/>
        <c:scaling>
          <c:orientation val="minMax"/>
        </c:scaling>
        <c:axPos val="l"/>
        <c:majorTickMark val="none"/>
        <c:tickLblPos val="nextTo"/>
        <c:crossAx val="60874112"/>
        <c:crosses val="autoZero"/>
        <c:auto val="1"/>
        <c:lblAlgn val="ctr"/>
        <c:lblOffset val="100"/>
      </c:catAx>
      <c:valAx>
        <c:axId val="60874112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 of centers</a:t>
                </a:r>
              </a:p>
            </c:rich>
          </c:tx>
        </c:title>
        <c:numFmt formatCode="General" sourceLinked="1"/>
        <c:majorTickMark val="none"/>
        <c:tickLblPos val="nextTo"/>
        <c:crossAx val="60872576"/>
        <c:crosses val="autoZero"/>
        <c:crossBetween val="between"/>
      </c:valAx>
    </c:plotArea>
    <c:plotVisOnly val="1"/>
  </c:chart>
  <c:spPr>
    <a:solidFill>
      <a:schemeClr val="lt1"/>
    </a:solidFill>
    <a:ln w="1905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cat>
            <c:strRef>
              <c:f>Sheet1!$B$83:$F$83</c:f>
              <c:strCache>
                <c:ptCount val="5"/>
                <c:pt idx="0">
                  <c:v>DIAGNOSTIC</c:v>
                </c:pt>
                <c:pt idx="1">
                  <c:v>H CHECK UP</c:v>
                </c:pt>
                <c:pt idx="2">
                  <c:v>PREV PACKAGES</c:v>
                </c:pt>
                <c:pt idx="3">
                  <c:v>CONTROL PROG</c:v>
                </c:pt>
                <c:pt idx="4">
                  <c:v>CLINICAL TRIAL</c:v>
                </c:pt>
              </c:strCache>
            </c:strRef>
          </c:cat>
          <c:val>
            <c:numRef>
              <c:f>Sheet1!$B$84:$F$84</c:f>
              <c:numCache>
                <c:formatCode>General</c:formatCode>
                <c:ptCount val="5"/>
                <c:pt idx="0">
                  <c:v>90</c:v>
                </c:pt>
                <c:pt idx="1">
                  <c:v>32</c:v>
                </c:pt>
                <c:pt idx="2">
                  <c:v>44</c:v>
                </c:pt>
                <c:pt idx="3">
                  <c:v>20</c:v>
                </c:pt>
                <c:pt idx="4">
                  <c:v>10</c:v>
                </c:pt>
              </c:numCache>
            </c:numRef>
          </c:val>
        </c:ser>
        <c:axId val="56871552"/>
        <c:axId val="57278848"/>
      </c:barChart>
      <c:catAx>
        <c:axId val="56871552"/>
        <c:scaling>
          <c:orientation val="minMax"/>
        </c:scaling>
        <c:axPos val="l"/>
        <c:tickLblPos val="nextTo"/>
        <c:crossAx val="57278848"/>
        <c:crosses val="autoZero"/>
        <c:auto val="1"/>
        <c:lblAlgn val="ctr"/>
        <c:lblOffset val="100"/>
      </c:catAx>
      <c:valAx>
        <c:axId val="57278848"/>
        <c:scaling>
          <c:orientation val="minMax"/>
        </c:scaling>
        <c:axPos val="b"/>
        <c:majorGridlines/>
        <c:numFmt formatCode="General" sourceLinked="1"/>
        <c:tickLblPos val="nextTo"/>
        <c:crossAx val="56871552"/>
        <c:crosses val="autoZero"/>
        <c:crossBetween val="between"/>
      </c:valAx>
    </c:plotArea>
    <c:plotVisOnly val="1"/>
    <c:dispBlanksAs val="gap"/>
  </c:chart>
  <c:spPr>
    <a:solidFill>
      <a:schemeClr val="lt1"/>
    </a:solidFill>
    <a:ln w="1905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3"/>
  <c:chart>
    <c:autoTitleDeleted val="1"/>
    <c:plotArea>
      <c:layout>
        <c:manualLayout>
          <c:layoutTarget val="inner"/>
          <c:xMode val="edge"/>
          <c:yMode val="edge"/>
          <c:x val="0.23105984435269294"/>
          <c:y val="5.5354267310789074E-2"/>
          <c:w val="0.75827042983181892"/>
          <c:h val="0.88929146537842185"/>
        </c:manualLayout>
      </c:layout>
      <c:barChart>
        <c:barDir val="bar"/>
        <c:grouping val="clustered"/>
        <c:ser>
          <c:idx val="0"/>
          <c:order val="0"/>
          <c:cat>
            <c:strRef>
              <c:f>Sheet1!$B$113:$I$113</c:f>
              <c:strCache>
                <c:ptCount val="8"/>
                <c:pt idx="0">
                  <c:v>PATHOLOGY</c:v>
                </c:pt>
                <c:pt idx="1">
                  <c:v>X-RAY</c:v>
                </c:pt>
                <c:pt idx="2">
                  <c:v>USG</c:v>
                </c:pt>
                <c:pt idx="3">
                  <c:v>ECHO</c:v>
                </c:pt>
                <c:pt idx="4">
                  <c:v>BONE DENSITOMETRY</c:v>
                </c:pt>
                <c:pt idx="5">
                  <c:v>MAMMOGRAPHY</c:v>
                </c:pt>
                <c:pt idx="6">
                  <c:v>MRI</c:v>
                </c:pt>
                <c:pt idx="7">
                  <c:v>CT SCAN</c:v>
                </c:pt>
              </c:strCache>
            </c:strRef>
          </c:cat>
          <c:val>
            <c:numRef>
              <c:f>Sheet1!$B$116:$I$116</c:f>
              <c:numCache>
                <c:formatCode>General</c:formatCode>
                <c:ptCount val="8"/>
                <c:pt idx="0">
                  <c:v>60</c:v>
                </c:pt>
                <c:pt idx="1">
                  <c:v>36</c:v>
                </c:pt>
                <c:pt idx="2">
                  <c:v>24</c:v>
                </c:pt>
                <c:pt idx="3">
                  <c:v>5</c:v>
                </c:pt>
                <c:pt idx="4">
                  <c:v>10</c:v>
                </c:pt>
                <c:pt idx="5">
                  <c:v>10</c:v>
                </c:pt>
                <c:pt idx="6">
                  <c:v>14</c:v>
                </c:pt>
                <c:pt idx="7">
                  <c:v>20</c:v>
                </c:pt>
              </c:numCache>
            </c:numRef>
          </c:val>
        </c:ser>
        <c:dLbls>
          <c:showVal val="1"/>
        </c:dLbls>
        <c:overlap val="-25"/>
        <c:axId val="57307136"/>
        <c:axId val="57308672"/>
      </c:barChart>
      <c:catAx>
        <c:axId val="57307136"/>
        <c:scaling>
          <c:orientation val="minMax"/>
        </c:scaling>
        <c:axPos val="l"/>
        <c:majorTickMark val="none"/>
        <c:tickLblPos val="nextTo"/>
        <c:crossAx val="57308672"/>
        <c:crosses val="autoZero"/>
        <c:auto val="1"/>
        <c:lblAlgn val="ctr"/>
        <c:lblOffset val="100"/>
      </c:catAx>
      <c:valAx>
        <c:axId val="5730867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57307136"/>
        <c:crosses val="autoZero"/>
        <c:crossBetween val="between"/>
      </c:valAx>
    </c:plotArea>
    <c:plotVisOnly val="1"/>
    <c:dispBlanksAs val="gap"/>
  </c:chart>
  <c:spPr>
    <a:solidFill>
      <a:schemeClr val="lt1"/>
    </a:solidFill>
    <a:ln w="1905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6771887351691068E-4"/>
          <c:y val="1.9859677972006934E-3"/>
          <c:w val="0.61603101598875765"/>
          <c:h val="0.98428664231285956"/>
        </c:manualLayout>
      </c:layout>
      <c:pieChart>
        <c:varyColors val="1"/>
        <c:ser>
          <c:idx val="0"/>
          <c:order val="0"/>
          <c:explosion val="12"/>
          <c:cat>
            <c:strRef>
              <c:f>'C:\Users\Isha\Downloads\[GURGAON-data compilation.xlsx]Sheet1'!$M$4:$P$4</c:f>
              <c:strCache>
                <c:ptCount val="4"/>
                <c:pt idx="0">
                  <c:v>WALK IN </c:v>
                </c:pt>
                <c:pt idx="1">
                  <c:v>CORPORATE CLIENT</c:v>
                </c:pt>
                <c:pt idx="2">
                  <c:v>TPA/INSURANCE</c:v>
                </c:pt>
                <c:pt idx="3">
                  <c:v>REFERRED</c:v>
                </c:pt>
              </c:strCache>
            </c:strRef>
          </c:cat>
          <c:val>
            <c:numRef>
              <c:f>'C:\Users\Isha\Downloads\[GURGAON-data compilation.xlsx]Sheet1'!$M$5:$P$5</c:f>
              <c:numCache>
                <c:formatCode>General</c:formatCode>
                <c:ptCount val="4"/>
                <c:pt idx="0">
                  <c:v>45.5</c:v>
                </c:pt>
                <c:pt idx="1">
                  <c:v>4</c:v>
                </c:pt>
                <c:pt idx="2">
                  <c:v>1</c:v>
                </c:pt>
                <c:pt idx="3">
                  <c:v>49.5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</c:legend>
    <c:plotVisOnly val="1"/>
    <c:dispBlanksAs val="zero"/>
  </c:chart>
  <c:spPr>
    <a:solidFill>
      <a:schemeClr val="lt1"/>
    </a:solidFill>
    <a:ln w="1905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1.2618614980819706E-6"/>
          <c:y val="0.10040065504632439"/>
          <c:w val="0.73777887570363065"/>
          <c:h val="0.85672664901481344"/>
        </c:manualLayout>
      </c:layout>
      <c:pie3DChart>
        <c:varyColors val="1"/>
        <c:ser>
          <c:idx val="0"/>
          <c:order val="0"/>
          <c:cat>
            <c:strRef>
              <c:f>Sheet1!$A$33:$C$33</c:f>
              <c:strCache>
                <c:ptCount val="3"/>
                <c:pt idx="0">
                  <c:v>Low income group</c:v>
                </c:pt>
                <c:pt idx="1">
                  <c:v>Middle income group</c:v>
                </c:pt>
                <c:pt idx="2">
                  <c:v>High income group</c:v>
                </c:pt>
              </c:strCache>
            </c:strRef>
          </c:cat>
          <c:val>
            <c:numRef>
              <c:f>Sheet1!$A$34:$C$34</c:f>
              <c:numCache>
                <c:formatCode>General</c:formatCode>
                <c:ptCount val="3"/>
                <c:pt idx="0">
                  <c:v>10</c:v>
                </c:pt>
                <c:pt idx="1">
                  <c:v>19</c:v>
                </c:pt>
                <c:pt idx="2">
                  <c:v>14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7955935796487166"/>
          <c:y val="0.33973513994511367"/>
          <c:w val="0.32044064203513034"/>
          <c:h val="0.32052942100186294"/>
        </c:manualLayout>
      </c:layout>
    </c:legend>
    <c:plotVisOnly val="1"/>
    <c:dispBlanksAs val="zero"/>
  </c:chart>
  <c:spPr>
    <a:solidFill>
      <a:schemeClr val="lt1"/>
    </a:solidFill>
    <a:ln w="1905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9406973576005513E-2"/>
          <c:y val="8.5583389029709384E-2"/>
          <c:w val="0.75359590050701364"/>
          <c:h val="0.81564265828286964"/>
        </c:manualLayout>
      </c:layout>
      <c:pie3DChart>
        <c:varyColors val="1"/>
        <c:ser>
          <c:idx val="0"/>
          <c:order val="0"/>
          <c:explosion val="7"/>
          <c:cat>
            <c:strRef>
              <c:f>Sheet1!$AY$6:$BB$6</c:f>
              <c:strCache>
                <c:ptCount val="4"/>
                <c:pt idx="0">
                  <c:v>CAP</c:v>
                </c:pt>
                <c:pt idx="1">
                  <c:v>ISO</c:v>
                </c:pt>
                <c:pt idx="2">
                  <c:v>NABL</c:v>
                </c:pt>
                <c:pt idx="3">
                  <c:v>NONE</c:v>
                </c:pt>
              </c:strCache>
            </c:strRef>
          </c:cat>
          <c:val>
            <c:numRef>
              <c:f>Sheet1!$AY$7:$BB$7</c:f>
              <c:numCache>
                <c:formatCode>General</c:formatCode>
                <c:ptCount val="4"/>
                <c:pt idx="0">
                  <c:v>12</c:v>
                </c:pt>
                <c:pt idx="1">
                  <c:v>44</c:v>
                </c:pt>
                <c:pt idx="2">
                  <c:v>20</c:v>
                </c:pt>
                <c:pt idx="3">
                  <c:v>24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</c:legend>
    <c:plotVisOnly val="1"/>
    <c:dispBlanksAs val="zero"/>
  </c:chart>
  <c:spPr>
    <a:solidFill>
      <a:schemeClr val="lt1"/>
    </a:solidFill>
    <a:ln w="1905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dk1" tx1="lt1" bg2="dk2" tx2="lt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EXPENSES!$A$127</c:f>
              <c:strCache>
                <c:ptCount val="1"/>
                <c:pt idx="0">
                  <c:v>INCOME PER YEAR</c:v>
                </c:pt>
              </c:strCache>
            </c:strRef>
          </c:tx>
          <c:val>
            <c:numRef>
              <c:f>EXPENSES!$B$127:$F$127</c:f>
              <c:numCache>
                <c:formatCode>#,##0</c:formatCode>
                <c:ptCount val="5"/>
                <c:pt idx="0">
                  <c:v>48183300</c:v>
                </c:pt>
                <c:pt idx="1">
                  <c:v>70253750</c:v>
                </c:pt>
                <c:pt idx="2">
                  <c:v>86729940</c:v>
                </c:pt>
                <c:pt idx="3">
                  <c:v>109279724.40000002</c:v>
                </c:pt>
                <c:pt idx="4">
                  <c:v>134882402.68799999</c:v>
                </c:pt>
              </c:numCache>
            </c:numRef>
          </c:val>
        </c:ser>
        <c:ser>
          <c:idx val="1"/>
          <c:order val="1"/>
          <c:tx>
            <c:strRef>
              <c:f>EXPENSES!$A$128</c:f>
              <c:strCache>
                <c:ptCount val="1"/>
                <c:pt idx="0">
                  <c:v>TOTAL EXPENSE</c:v>
                </c:pt>
              </c:strCache>
            </c:strRef>
          </c:tx>
          <c:val>
            <c:numRef>
              <c:f>EXPENSES!$B$128:$F$128</c:f>
              <c:numCache>
                <c:formatCode>#,##0</c:formatCode>
                <c:ptCount val="5"/>
                <c:pt idx="0">
                  <c:v>30924343</c:v>
                </c:pt>
                <c:pt idx="1">
                  <c:v>31745463</c:v>
                </c:pt>
                <c:pt idx="2">
                  <c:v>39354072.600000001</c:v>
                </c:pt>
                <c:pt idx="3">
                  <c:v>40849570.968000002</c:v>
                </c:pt>
                <c:pt idx="4">
                  <c:v>42464709.205440111</c:v>
                </c:pt>
              </c:numCache>
            </c:numRef>
          </c:val>
        </c:ser>
        <c:shape val="cylinder"/>
        <c:axId val="56927360"/>
        <c:axId val="56928896"/>
        <c:axId val="0"/>
      </c:bar3DChart>
      <c:catAx>
        <c:axId val="56927360"/>
        <c:scaling>
          <c:orientation val="minMax"/>
        </c:scaling>
        <c:axPos val="b"/>
        <c:tickLblPos val="nextTo"/>
        <c:crossAx val="56928896"/>
        <c:crosses val="autoZero"/>
        <c:auto val="1"/>
        <c:lblAlgn val="ctr"/>
        <c:lblOffset val="100"/>
      </c:catAx>
      <c:valAx>
        <c:axId val="56928896"/>
        <c:scaling>
          <c:orientation val="minMax"/>
        </c:scaling>
        <c:axPos val="l"/>
        <c:majorGridlines/>
        <c:numFmt formatCode="#,##0" sourceLinked="1"/>
        <c:tickLblPos val="nextTo"/>
        <c:crossAx val="56927360"/>
        <c:crosses val="autoZero"/>
        <c:crossBetween val="between"/>
      </c:valAx>
    </c:plotArea>
    <c:legend>
      <c:legendPos val="r"/>
    </c:legend>
    <c:plotVisOnly val="1"/>
  </c:chart>
  <c:spPr>
    <a:solidFill>
      <a:sysClr val="window" lastClr="FFFFFF"/>
    </a:solidFill>
    <a:ln w="55000" cap="flat" cmpd="thickThin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lrMapOvr bg1="dk1" tx1="lt1" bg2="dk2" tx2="lt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EXPENSES!$A$129</c:f>
              <c:strCache>
                <c:ptCount val="1"/>
                <c:pt idx="0">
                  <c:v>PBDIT MARGIN %</c:v>
                </c:pt>
              </c:strCache>
            </c:strRef>
          </c:tx>
          <c:marker>
            <c:symbol val="none"/>
          </c:marker>
          <c:val>
            <c:numRef>
              <c:f>EXPENSES!$B$129:$F$129</c:f>
              <c:numCache>
                <c:formatCode>#,##0</c:formatCode>
                <c:ptCount val="5"/>
                <c:pt idx="0">
                  <c:v>35.819375177706796</c:v>
                </c:pt>
                <c:pt idx="1">
                  <c:v>54.813140935537255</c:v>
                </c:pt>
                <c:pt idx="2">
                  <c:v>54.624582237690923</c:v>
                </c:pt>
                <c:pt idx="3">
                  <c:v>62.619258794543576</c:v>
                </c:pt>
                <c:pt idx="4">
                  <c:v>68.517235488704827</c:v>
                </c:pt>
              </c:numCache>
            </c:numRef>
          </c:val>
        </c:ser>
        <c:marker val="1"/>
        <c:axId val="57575680"/>
        <c:axId val="57577472"/>
      </c:lineChart>
      <c:catAx>
        <c:axId val="57575680"/>
        <c:scaling>
          <c:orientation val="minMax"/>
        </c:scaling>
        <c:axPos val="b"/>
        <c:tickLblPos val="nextTo"/>
        <c:crossAx val="57577472"/>
        <c:crosses val="autoZero"/>
        <c:auto val="1"/>
        <c:lblAlgn val="ctr"/>
        <c:lblOffset val="100"/>
      </c:catAx>
      <c:valAx>
        <c:axId val="57577472"/>
        <c:scaling>
          <c:orientation val="minMax"/>
        </c:scaling>
        <c:axPos val="l"/>
        <c:majorGridlines/>
        <c:numFmt formatCode="#,##0" sourceLinked="1"/>
        <c:tickLblPos val="nextTo"/>
        <c:crossAx val="57575680"/>
        <c:crosses val="autoZero"/>
        <c:crossBetween val="between"/>
      </c:valAx>
    </c:plotArea>
    <c:legend>
      <c:legendPos val="r"/>
    </c:legend>
    <c:plotVisOnly val="1"/>
  </c:chart>
  <c:spPr>
    <a:gradFill rotWithShape="1">
      <a:gsLst>
        <a:gs pos="0">
          <a:srgbClr val="B58B80">
            <a:shade val="15000"/>
            <a:satMod val="180000"/>
          </a:srgbClr>
        </a:gs>
        <a:gs pos="50000">
          <a:srgbClr val="B58B80">
            <a:shade val="45000"/>
            <a:satMod val="170000"/>
          </a:srgbClr>
        </a:gs>
        <a:gs pos="70000">
          <a:srgbClr val="B58B80">
            <a:tint val="99000"/>
            <a:shade val="65000"/>
            <a:satMod val="155000"/>
          </a:srgbClr>
        </a:gs>
        <a:gs pos="100000">
          <a:srgbClr val="B58B80">
            <a:tint val="95500"/>
            <a:shade val="100000"/>
            <a:satMod val="155000"/>
          </a:srgbClr>
        </a:gs>
      </a:gsLst>
      <a:lin ang="16200000" scaled="0"/>
    </a:gradFill>
    <a:ln>
      <a:noFill/>
    </a:ln>
    <a:effectLst>
      <a:outerShdw blurRad="63500" dist="38100" dir="5400000" rotWithShape="0">
        <a:srgbClr val="000000">
          <a:alpha val="45000"/>
        </a:srgbClr>
      </a:outerShdw>
    </a:effectLst>
    <a:scene3d>
      <a:camera prst="orthographicFront" fov="0">
        <a:rot lat="0" lon="0" rev="0"/>
      </a:camera>
      <a:lightRig rig="glow" dir="t">
        <a:rot lat="0" lon="0" rev="6360000"/>
      </a:lightRig>
    </a:scene3d>
    <a:sp3d contourW="1000" prstMaterial="flat">
      <a:bevelT w="95250" h="101600"/>
      <a:contourClr>
        <a:srgbClr val="B58B80">
          <a:satMod val="300000"/>
        </a:srgbClr>
      </a:contourClr>
    </a:sp3d>
  </c:spPr>
  <c:txPr>
    <a:bodyPr/>
    <a:lstStyle/>
    <a:p>
      <a:pPr>
        <a:defRPr>
          <a:solidFill>
            <a:sysClr val="window" lastClr="FFFFFF"/>
          </a:solidFill>
          <a:latin typeface="+mn-lt"/>
          <a:ea typeface="+mn-ea"/>
          <a:cs typeface="+mn-cs"/>
        </a:defRPr>
      </a:pPr>
      <a:endParaRPr lang="en-US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dk1" tx1="lt1" bg2="dk2" tx2="lt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EXPENSES!$A$136</c:f>
              <c:strCache>
                <c:ptCount val="1"/>
                <c:pt idx="0">
                  <c:v>PROFIT AFTER TAX(PAT)</c:v>
                </c:pt>
              </c:strCache>
            </c:strRef>
          </c:tx>
          <c:val>
            <c:numRef>
              <c:f>EXPENSES!$B$136:$F$136</c:f>
              <c:numCache>
                <c:formatCode>#,##0</c:formatCode>
                <c:ptCount val="5"/>
                <c:pt idx="0">
                  <c:v>-735394.6533295773</c:v>
                </c:pt>
                <c:pt idx="1">
                  <c:v>15245042.262116354</c:v>
                </c:pt>
                <c:pt idx="2">
                  <c:v>22884022.65921618</c:v>
                </c:pt>
                <c:pt idx="3">
                  <c:v>38442832.86071109</c:v>
                </c:pt>
                <c:pt idx="4">
                  <c:v>55939328.573866665</c:v>
                </c:pt>
              </c:numCache>
            </c:numRef>
          </c:val>
        </c:ser>
        <c:shape val="cone"/>
        <c:axId val="57667584"/>
        <c:axId val="57669120"/>
        <c:axId val="0"/>
      </c:bar3DChart>
      <c:catAx>
        <c:axId val="57667584"/>
        <c:scaling>
          <c:orientation val="minMax"/>
        </c:scaling>
        <c:axPos val="b"/>
        <c:tickLblPos val="nextTo"/>
        <c:crossAx val="57669120"/>
        <c:crosses val="autoZero"/>
        <c:auto val="1"/>
        <c:lblAlgn val="ctr"/>
        <c:lblOffset val="100"/>
      </c:catAx>
      <c:valAx>
        <c:axId val="57669120"/>
        <c:scaling>
          <c:orientation val="minMax"/>
        </c:scaling>
        <c:axPos val="l"/>
        <c:majorGridlines/>
        <c:numFmt formatCode="#,##0" sourceLinked="1"/>
        <c:tickLblPos val="nextTo"/>
        <c:crossAx val="57667584"/>
        <c:crosses val="autoZero"/>
        <c:crossBetween val="between"/>
      </c:valAx>
    </c:plotArea>
    <c:legend>
      <c:legendPos val="r"/>
    </c:legend>
    <c:plotVisOnly val="1"/>
  </c:chart>
  <c:spPr>
    <a:gradFill rotWithShape="1">
      <a:gsLst>
        <a:gs pos="0">
          <a:srgbClr val="B58B80">
            <a:shade val="15000"/>
            <a:satMod val="180000"/>
          </a:srgbClr>
        </a:gs>
        <a:gs pos="50000">
          <a:srgbClr val="B58B80">
            <a:shade val="45000"/>
            <a:satMod val="170000"/>
          </a:srgbClr>
        </a:gs>
        <a:gs pos="70000">
          <a:srgbClr val="B58B80">
            <a:tint val="99000"/>
            <a:shade val="65000"/>
            <a:satMod val="155000"/>
          </a:srgbClr>
        </a:gs>
        <a:gs pos="100000">
          <a:srgbClr val="B58B80">
            <a:tint val="95500"/>
            <a:shade val="100000"/>
            <a:satMod val="155000"/>
          </a:srgbClr>
        </a:gs>
      </a:gsLst>
      <a:lin ang="16200000" scaled="0"/>
    </a:gradFill>
    <a:ln>
      <a:noFill/>
    </a:ln>
    <a:effectLst>
      <a:outerShdw blurRad="63500" dist="38100" dir="5400000" rotWithShape="0">
        <a:srgbClr val="000000">
          <a:alpha val="45000"/>
        </a:srgbClr>
      </a:outerShdw>
    </a:effectLst>
    <a:scene3d>
      <a:camera prst="orthographicFront" fov="0">
        <a:rot lat="0" lon="0" rev="0"/>
      </a:camera>
      <a:lightRig rig="glow" dir="t">
        <a:rot lat="0" lon="0" rev="6360000"/>
      </a:lightRig>
    </a:scene3d>
    <a:sp3d contourW="1000" prstMaterial="flat">
      <a:bevelT w="95250" h="101600"/>
      <a:contourClr>
        <a:srgbClr val="B58B80">
          <a:satMod val="300000"/>
        </a:srgbClr>
      </a:contourClr>
    </a:sp3d>
  </c:spPr>
  <c:txPr>
    <a:bodyPr/>
    <a:lstStyle/>
    <a:p>
      <a:pPr>
        <a:defRPr>
          <a:solidFill>
            <a:sysClr val="window" lastClr="FFFFFF"/>
          </a:solidFill>
          <a:latin typeface="+mn-lt"/>
          <a:ea typeface="+mn-ea"/>
          <a:cs typeface="+mn-cs"/>
        </a:defRPr>
      </a:pPr>
      <a:endParaRPr lang="en-US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3367A-14F7-4071-8769-4AA920DB8143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6CA1D-77C8-44DC-8080-9DABB3EA8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 defTabSz="914485"/>
            <a:fld id="{45D686E7-3CA2-41EB-AAE0-DAC8DD1CF79F}" type="slidenum">
              <a:rPr lang="en-US" sz="1200">
                <a:latin typeface="Arial" charset="0"/>
                <a:cs typeface="Arial" charset="0"/>
              </a:rPr>
              <a:pPr algn="r" defTabSz="914485"/>
              <a:t>3</a:t>
            </a:fld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617E72-E5A3-4D84-AA8D-51958C70E34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60594D-790E-4777-86BE-760A84922CE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4EC3EC-D351-4EBC-A6FB-8DF0E91815C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57CCD8-E916-4EF1-9752-E4C801F62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A35EF-DE47-43D3-BB6E-DDBEDE2F6FF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17ED75-27C3-4E92-8CFF-CA75DFCC51E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E9DC19-3D95-4E47-AF8D-403F2F13A01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4A4127-D252-47A4-9CA2-FDC0F70C25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895600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STUDY OF THE NEED ANALYSIS TO ESTABLISH A STAND ALONE DIAGNOSTIC CENTRE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7400" y="4953000"/>
            <a:ext cx="297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Sachin Suresh Shinde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Healthcare Management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IIHMR, New Delhi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Study Design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this study a cross-sectional self-administered quantitative survey based study design was employed.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Quantitative survey based study design was used because it facilitated larger sample population.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Graphs &amp; pie </a:t>
            </a:r>
            <a:r>
              <a:rPr lang="en-US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charts were 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used to represent the data collected.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Some Financial analysis was done to make budget estimation.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Study Setting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1676399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The study was conducted in the Diagnostic centers of  Thane.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3276600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SAMPLING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METHOD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495800"/>
            <a:ext cx="8153400" cy="1676399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420624" indent="-384048" algn="just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Sample was selected by applying Simple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Random Sampling method as it helps in making the generalizations from the results back to the population.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20624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Target Population &amp; Sample Size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 Size: 50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20 Professionals working in Diagnostic Centers . It included Pathologist, Radiologist, Assistant, Administrator,  HR Manager etc.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30 consumers.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Data collection Techniques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1200" b="1" i="1" dirty="0" smtClean="0">
                <a:latin typeface="Times New Roman" pitchFamily="18" charset="0"/>
                <a:cs typeface="Times New Roman" pitchFamily="18" charset="0"/>
              </a:rPr>
              <a:t>Primary Data</a:t>
            </a:r>
          </a:p>
          <a:p>
            <a:pPr algn="ctr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Structured Questionnaire</a:t>
            </a:r>
          </a:p>
          <a:p>
            <a:pPr algn="ctr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Interviews</a:t>
            </a:r>
          </a:p>
          <a:p>
            <a:pPr algn="ctr">
              <a:buNone/>
            </a:pP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1200" b="1" i="1" dirty="0" smtClean="0">
                <a:latin typeface="Times New Roman" pitchFamily="18" charset="0"/>
                <a:cs typeface="Times New Roman" pitchFamily="18" charset="0"/>
              </a:rPr>
              <a:t>Secondary  Data</a:t>
            </a:r>
          </a:p>
          <a:p>
            <a:pPr algn="ctr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Internet</a:t>
            </a:r>
          </a:p>
          <a:p>
            <a:pPr algn="ctr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Brochures</a:t>
            </a:r>
          </a:p>
          <a:p>
            <a:pPr algn="ctr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Census 2011</a:t>
            </a:r>
          </a:p>
          <a:p>
            <a:pPr algn="ctr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SRS</a:t>
            </a:r>
          </a:p>
          <a:p>
            <a:pPr algn="ctr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NFHS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2819400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NEED GAP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 l="32051" t="40228" r="47110" b="171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916612" y="6180138"/>
            <a:ext cx="2008187" cy="677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Proposed location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for new  diagnostic centers.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971800" y="3810000"/>
            <a:ext cx="3048000" cy="2362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162800" y="990600"/>
            <a:ext cx="1484312" cy="504825"/>
          </a:xfrm>
          <a:prstGeom prst="rect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Existing diagnostic centers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" name="Straight Arrow Connector 9"/>
          <p:cNvCxnSpPr>
            <a:stCxn id="1027" idx="1"/>
          </p:cNvCxnSpPr>
          <p:nvPr/>
        </p:nvCxnSpPr>
        <p:spPr>
          <a:xfrm flipH="1">
            <a:off x="4724400" y="1243013"/>
            <a:ext cx="2438400" cy="10429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553200" y="1524000"/>
            <a:ext cx="685800" cy="3200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Understanding from the survey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>
              <a:buFont typeface="Wingdings 3"/>
              <a:buChar char="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market survey analysis and the professional interview revealed that an advance and specialized diagnostic and preventive centre is needed.</a:t>
            </a:r>
          </a:p>
          <a:p>
            <a:pPr marL="365760" indent="-256032" algn="just">
              <a:buFont typeface="Wingdings 3"/>
              <a:buChar char="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>
              <a:buFont typeface="Wingdings 3"/>
              <a:buChar char="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including advanced technologies like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tesla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MRI, 64 slice CT scan, dual gamma camera PET scan and a centre for research and development through clinical trials.</a:t>
            </a:r>
          </a:p>
          <a:p>
            <a:pPr marL="365760" indent="-256032" algn="just">
              <a:buFont typeface="Wingdings 3"/>
              <a:buChar char="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>
              <a:buFont typeface="Wingdings 3"/>
              <a:buChar char="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Location most suitable to open the centre is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Savarkar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Nagar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Karvalo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Nagar)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0" y="1219200"/>
          <a:ext cx="8077198" cy="5257799"/>
        </p:xfrm>
        <a:graphic>
          <a:graphicData uri="http://schemas.openxmlformats.org/drawingml/2006/table">
            <a:tbl>
              <a:tblPr/>
              <a:tblGrid>
                <a:gridCol w="1531050"/>
                <a:gridCol w="1033691"/>
                <a:gridCol w="1005731"/>
                <a:gridCol w="1257376"/>
                <a:gridCol w="1153160"/>
                <a:gridCol w="1095543"/>
                <a:gridCol w="1000647"/>
              </a:tblGrid>
              <a:tr h="10001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Services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Barkhas Diagnostic Centre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Shree Imaging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Ram Pathalogical Lab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Birla Diagnostic Centre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Suyash Diagnostic Centres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Jupiter Scan Centre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Pathology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Special Tests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9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X-ray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USG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Echo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B 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Mammography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9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MRI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CT Scan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3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OPG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62200" y="3810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SERVICE MIX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ANALYSIS &amp; RESULTS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9718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CURRENT  MARKET SCENARIO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Organization profile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HealthSprint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Networks is a Healthcare IT services company, founded in May 2006 by 3 promoters who possess desired &amp; complementary skills from healthcare, technology and marketing domains.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HealthSprint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formulated clear business programs in healthcare, and implemented couple of revenue generating use scenario like “Web enabled In-Patient Insurance Claims Management Network”. This is one specific instantiation of company’s larger program of “Payer-Provider Network”.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HealthSprint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a growing customer base of Providers, such 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Wockhardt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Manipal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Payers, such as TTK,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MediAssist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ICICI Lombard.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HealthSprint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employee strength of 120+, who comes from Healthcare, Technical and Business arena.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066800" y="838200"/>
          <a:ext cx="7315200" cy="2617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Picture 7"/>
          <p:cNvGraphicFramePr/>
          <p:nvPr/>
        </p:nvGraphicFramePr>
        <p:xfrm>
          <a:off x="990600" y="3971925"/>
          <a:ext cx="7467600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0" y="35814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PURPOSE OF VISIT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304800"/>
            <a:ext cx="289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   SERVICE MIX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143000" y="1981200"/>
          <a:ext cx="7162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1066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AVERAGE  NUMBER OF PATIENTS PER SERVICE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609600" y="457200"/>
          <a:ext cx="5867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609600" y="3352800"/>
          <a:ext cx="5867400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81800" y="1676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REFERRAL     PATTERN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4191000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PAYING CAPACITY OF 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PATIENTS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9"/>
          <p:cNvGraphicFramePr/>
          <p:nvPr/>
        </p:nvGraphicFramePr>
        <p:xfrm>
          <a:off x="609600" y="2209800"/>
          <a:ext cx="593407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0" y="33528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QUALITY PARAMETERS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30480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FINANCIAL ANALYSIS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9903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/>
                <a:latin typeface="Times New Roman" pitchFamily="18" charset="0"/>
                <a:cs typeface="Times New Roman" pitchFamily="18" charset="0"/>
              </a:rPr>
              <a:t>          Financial Statement</a:t>
            </a:r>
            <a:endParaRPr lang="en-US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399" y="1142999"/>
          <a:ext cx="8839201" cy="562778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29558"/>
                <a:gridCol w="25400"/>
                <a:gridCol w="3858843"/>
                <a:gridCol w="25400"/>
              </a:tblGrid>
              <a:tr h="80335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TOTAL EXPENDITURE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TOTAL BUILDING COST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37,000,000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</a:tr>
              <a:tr h="743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TOTAL MEDICAL EQUIPMENT COST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Arial" pitchFamily="34" charset="0"/>
                          <a:cs typeface="Arial" pitchFamily="34" charset="0"/>
                        </a:rPr>
                        <a:t>66,150,000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/>
                </a:tc>
              </a:tr>
              <a:tr h="743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TOTAL NON MEDICAL EQUIPMENT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2,205,000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/>
                </a:tc>
              </a:tr>
              <a:tr h="443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105,355,000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/>
                </a:tc>
              </a:tr>
              <a:tr h="4224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PROJECT COST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3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Arial" pitchFamily="34" charset="0"/>
                          <a:cs typeface="Arial" pitchFamily="34" charset="0"/>
                        </a:rPr>
                        <a:t>TOTAL EXPENDITURE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105,355,000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ONLY INTERST FOR 1 YR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10,324,800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Arial" pitchFamily="34" charset="0"/>
                          <a:cs typeface="Arial" pitchFamily="34" charset="0"/>
                        </a:rPr>
                        <a:t>CONSUTANCY FEE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3,160,650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PRE OPERATIONAL EXPENSES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Arial" pitchFamily="34" charset="0"/>
                          <a:cs typeface="Arial" pitchFamily="34" charset="0"/>
                        </a:rPr>
                        <a:t>1,200,000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TOTAL PROJECT COST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Arial" pitchFamily="34" charset="0"/>
                          <a:cs typeface="Arial" pitchFamily="34" charset="0"/>
                        </a:rPr>
                        <a:t>120,040,450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70648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P &amp; L Statement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990598"/>
          <a:ext cx="8839200" cy="543605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051958"/>
                <a:gridCol w="1262743"/>
                <a:gridCol w="1420586"/>
                <a:gridCol w="1341664"/>
                <a:gridCol w="1341664"/>
                <a:gridCol w="1420585"/>
              </a:tblGrid>
              <a:tr h="637381">
                <a:tc gridSpan="6">
                  <a:txBody>
                    <a:bodyPr/>
                    <a:lstStyle/>
                    <a:p>
                      <a:pPr algn="ctr" fontAlgn="b"/>
                      <a:endParaRPr lang="en-US" sz="4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</a:tr>
              <a:tr h="447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INCOME </a:t>
                      </a:r>
                      <a:r>
                        <a:rPr lang="en-US" sz="18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1800" b="1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YEAR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48,183,300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70,253,750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86,729,940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109,279,724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134,882,403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391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latin typeface="Arial" pitchFamily="34" charset="0"/>
                          <a:cs typeface="Arial" pitchFamily="34" charset="0"/>
                        </a:rPr>
                        <a:t>TOTAL EXPENSE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30,924,343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31,745,463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39,354,073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40,849,571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42,464,709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4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PBDIT MARGIN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89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PBDIT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17,258,957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38,508,287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47,375,867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68,430,153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92,417,693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736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DEPRECIATION 15</a:t>
                      </a:r>
                      <a:r>
                        <a:rPr lang="en-US" sz="18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9,922,500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8,434,125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7,169,006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6,093,655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5,179,607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20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latin typeface="Arial" pitchFamily="34" charset="0"/>
                          <a:cs typeface="Arial" pitchFamily="34" charset="0"/>
                        </a:rPr>
                        <a:t>PBIT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7,336,457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30,074,162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40,206,861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62,336,498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87,238,086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20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latin typeface="Arial" pitchFamily="34" charset="0"/>
                          <a:cs typeface="Arial" pitchFamily="34" charset="0"/>
                        </a:rPr>
                        <a:t>INTEREST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8,071,852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6,620,251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5,000,672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3,193,678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1,177,581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20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latin typeface="Arial" pitchFamily="34" charset="0"/>
                          <a:cs typeface="Arial" pitchFamily="34" charset="0"/>
                        </a:rPr>
                        <a:t>PBT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-735,395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23,453,911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35,206,189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59,142,820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86,060,505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20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latin typeface="Arial" pitchFamily="34" charset="0"/>
                          <a:cs typeface="Arial" pitchFamily="34" charset="0"/>
                        </a:rPr>
                        <a:t>TAX 35%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8,208,869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12,322,166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20,699,987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30,121,177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20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dk1"/>
                          </a:solidFill>
                          <a:latin typeface="Arial" pitchFamily="34" charset="0"/>
                          <a:cs typeface="Arial" pitchFamily="34" charset="0"/>
                        </a:rPr>
                        <a:t>PAT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-735,395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15,245,042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22,884,023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38,442,833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55,939,329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Income &amp;  Total Expense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0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PBDIT Margin%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0" y="1676400"/>
          <a:ext cx="9144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Profit After Tax (PAT)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0" y="1600200"/>
          <a:ext cx="9144000" cy="5257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5" descr="english_vis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47913"/>
            <a:ext cx="2482850" cy="184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Vision &amp; Mission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84313"/>
            <a:ext cx="8345488" cy="4916487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				</a:t>
            </a:r>
          </a:p>
          <a:p>
            <a:pPr algn="just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We aim to 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connect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healthcare ecosystem and its key players using 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 based technologies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to enable valuable use scenarios, which bring value to our customers, investors, and to the community we live in.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cs typeface="Tahom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Enabling a 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 based information exchange platform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which enables reliable, speedy and  transparent 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payer provider workflow. 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066800" y="1447800"/>
            <a:ext cx="1676400" cy="33655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l">
              <a:spcBef>
                <a:spcPct val="30000"/>
              </a:spcBef>
              <a:buClr>
                <a:srgbClr val="F77509"/>
              </a:buClr>
              <a:buFont typeface="Wingdings" pitchFamily="2" charset="2"/>
              <a:buNone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Vision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990600" y="4191000"/>
            <a:ext cx="1676400" cy="33655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l">
              <a:spcBef>
                <a:spcPct val="30000"/>
              </a:spcBef>
              <a:buClr>
                <a:srgbClr val="F77509"/>
              </a:buClr>
              <a:buFont typeface="Wingdings" pitchFamily="2" charset="2"/>
              <a:buNone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Mission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819400"/>
            <a:ext cx="673043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SWOT  ANALYSIS OF </a:t>
            </a:r>
          </a:p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THE LOCATION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685800"/>
            <a:ext cx="8991600" cy="1676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4400" dirty="0" smtClean="0">
                <a:latin typeface="Arial" pitchFamily="34" charset="0"/>
                <a:cs typeface="Arial" pitchFamily="34" charset="0"/>
              </a:rPr>
            </a:br>
            <a:r>
              <a:rPr lang="en-US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latin typeface="Arial" pitchFamily="34" charset="0"/>
                <a:cs typeface="Arial" pitchFamily="34" charset="0"/>
              </a:rPr>
            </a:br>
            <a:r>
              <a:rPr lang="en-US" sz="4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Strength                  Weakness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4038600" cy="4876800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20km from the air port and 4.3km from railway station.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Major hotels and malls in 5 Km radius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Very few competitors in a radius of 5 km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Very High paying capacity of people.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average age is high between 40 -60yrs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2.7 Km from Eastern Express Highway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Proper connectivity with Mumbai, New Mumbai,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Borivali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etc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Road connectivity from all sides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Reputed schools, residential building and commercial sectors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Numerous IT companies are coming up in this area.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43000"/>
            <a:ext cx="4038600" cy="4525963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Cost of electricity very high Rs 6 and back up even higher Rs 12 per unit.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Lack of awareness about diagnostic services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Cost of  land high Rs 3500 to 4000per sq ft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Opportunities        Threats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800600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8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Significant need gap for diagnostic centers in this area.</a:t>
            </a:r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Many hospitals in the vicinity hence good scope for tie up.</a:t>
            </a:r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Rapid Metro Rail Thane extension  proposed in near future</a:t>
            </a:r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Population burst predicted in near future </a:t>
            </a:r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Drainage of patients from this area  and surrounding areas can be avoided</a:t>
            </a:r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Many corporate companies coming up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3687763"/>
          </a:xfrm>
        </p:spPr>
        <p:txBody>
          <a:bodyPr>
            <a:normAutofit fontScale="25000" lnSpcReduction="20000"/>
          </a:bodyPr>
          <a:lstStyle/>
          <a:p>
            <a:r>
              <a:rPr lang="en-US" sz="800" dirty="0" smtClean="0"/>
              <a:t>. Major threat from the chain laboratories like Jupiter Diagnostic, Birla diagnostic</a:t>
            </a:r>
            <a:endParaRPr lang="en-US" sz="8000" dirty="0" smtClean="0"/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Advanced hospitals may not out source any diagnostic services such as Fortis,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Hiranandani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Hospital</a:t>
            </a:r>
          </a:p>
          <a:p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Major threat from the chain laboratories like Jupiter Diagnostic, Birla diagnostic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79930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/>
                <a:latin typeface="Times New Roman" pitchFamily="18" charset="0"/>
                <a:cs typeface="Times New Roman" pitchFamily="18" charset="0"/>
              </a:rPr>
              <a:t>Success Factors</a:t>
            </a:r>
            <a:endParaRPr lang="en-US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Location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one of the biggest success factor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Paying capacity</a:t>
            </a:r>
          </a:p>
          <a:p>
            <a:pPr eaLnBrk="1" hangingPunct="1"/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Population  burst</a:t>
            </a:r>
          </a:p>
          <a:p>
            <a:pPr eaLnBrk="1" hangingPunct="1">
              <a:buFont typeface="Wingdings 3" pitchFamily="18" charset="2"/>
              <a:buNone/>
            </a:pPr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Competition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There are very few competitors in Thane and even lesser in a radius of 5 km</a:t>
            </a:r>
          </a:p>
          <a:p>
            <a:pPr eaLnBrk="1" hangingPunct="1"/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Need gap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Significant need gap for diagnostic centres with imaging is prevalent in Thane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Findings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10200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market of Diagnostic centre has been well tapped in Thane. All the latest diagnostic facilities are available in the multi specialty hospitals like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Hiranandani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Hospital and Fortis. With over 100 diagnostic centers are present in Thane alone.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Mostly all the centers are out sourcing their special tests to bigger centers like Birla Diagnostic Centre.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Nearly 20% of the patients visiting the centre are from small villages around Thane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Quality can be an issue for concern as most of the diagnostic centers are not ISO and NABL approved and 60% centers having imaging are using re-furbished machines. 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recommendation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 Collection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Online Reports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 Hrs Imaging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Ambulance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Outsourcing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76400" y="2590800"/>
            <a:ext cx="601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Forte" pitchFamily="66" charset="0"/>
                <a:cs typeface="Times New Roman" pitchFamily="18" charset="0"/>
              </a:rPr>
              <a:t> Thank you</a:t>
            </a:r>
            <a:endParaRPr lang="en-US" sz="9600" dirty="0">
              <a:latin typeface="Forte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INTERNSHIP REPORT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Learning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Insurance is a rapidly growing sector, it is growing at the rate of  more than 40% annually.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bulk of the corporate hospital revenue is generated through insurance and cashless facility.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disallowance and loss in collecting insurance claims is more than 8% in present hospital setting.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Delay in insurance claim settlement is more than 45 days to 3 months in some of the hospitals.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turnaround time for preauthorization is 4-48hrs.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turnaround time for final approval or enhancement is 2-12 hrs.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Rejection or denial of cashless request from TPA is around 3-8%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disallowance cannot be completely removed from the system but what can be done is some measures to minimize such heavy loses beard by the providers.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 the years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Healthsprint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been able to reduce such disallowances to a bare minimum and also turnaround time has been reduced to a greater extent with the help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-sprint online platform.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STUDY OF THE NEED ANALYSIS TO ESTABLISH A STAND ALONE DIAGNOSTIC CENTRE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Problem statement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There is a huge demand &amp; supply gap of the diagnostic centers. In some places there are many centers &amp; in some places there are none. Moreover in a particular center, all the tests are not available &amp; sometimes even common tests are not available.</a:t>
            </a: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availability &amp; need of Diagnostic center is not properly analyzed.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To understand the current market scenario and the facility mix offered.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To study the need gap and do the competitor analysis.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Estimate the budget required and to calculate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theP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&amp; L Statement.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ourse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ourse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ourse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ourse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ourse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ourse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606</TotalTime>
  <Words>1276</Words>
  <Application>Microsoft Office PowerPoint</Application>
  <PresentationFormat>On-screen Show (4:3)</PresentationFormat>
  <Paragraphs>336</Paragraphs>
  <Slides>36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Trek</vt:lpstr>
      <vt:lpstr>Slide 1</vt:lpstr>
      <vt:lpstr>Organization profile</vt:lpstr>
      <vt:lpstr>Vision &amp; Mission</vt:lpstr>
      <vt:lpstr>Slide 4</vt:lpstr>
      <vt:lpstr>Learning </vt:lpstr>
      <vt:lpstr>Slide 6</vt:lpstr>
      <vt:lpstr>Problem statement</vt:lpstr>
      <vt:lpstr>Objective</vt:lpstr>
      <vt:lpstr>Slide 9</vt:lpstr>
      <vt:lpstr>Study Design</vt:lpstr>
      <vt:lpstr>Study Setting</vt:lpstr>
      <vt:lpstr>Target Population &amp; Sample Size</vt:lpstr>
      <vt:lpstr>Data collection Techniques</vt:lpstr>
      <vt:lpstr>Slide 14</vt:lpstr>
      <vt:lpstr>Slide 15</vt:lpstr>
      <vt:lpstr>Understanding from the survey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          Financial Statement</vt:lpstr>
      <vt:lpstr>       P &amp; L Statement</vt:lpstr>
      <vt:lpstr>        Income &amp;  Total Expense</vt:lpstr>
      <vt:lpstr>PBDIT Margin%</vt:lpstr>
      <vt:lpstr>Profit After Tax (PAT)</vt:lpstr>
      <vt:lpstr>Slide 30</vt:lpstr>
      <vt:lpstr>      Strength                  Weakness</vt:lpstr>
      <vt:lpstr> Opportunities        Threats</vt:lpstr>
      <vt:lpstr>Success Factors</vt:lpstr>
      <vt:lpstr>Findings </vt:lpstr>
      <vt:lpstr>recommendation</vt:lpstr>
      <vt:lpstr>Slide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iihmr</dc:creator>
  <cp:lastModifiedBy>iihmr</cp:lastModifiedBy>
  <cp:revision>53</cp:revision>
  <dcterms:created xsi:type="dcterms:W3CDTF">2012-05-01T12:39:01Z</dcterms:created>
  <dcterms:modified xsi:type="dcterms:W3CDTF">2012-05-07T17:41:41Z</dcterms:modified>
</cp:coreProperties>
</file>