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81" r:id="rId3"/>
    <p:sldId id="282" r:id="rId4"/>
    <p:sldId id="256" r:id="rId5"/>
    <p:sldId id="257" r:id="rId6"/>
    <p:sldId id="258" r:id="rId7"/>
    <p:sldId id="259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2" r:id="rId21"/>
    <p:sldId id="275" r:id="rId22"/>
    <p:sldId id="276" r:id="rId23"/>
    <p:sldId id="277" r:id="rId24"/>
    <p:sldId id="278" r:id="rId25"/>
    <p:sldId id="279" r:id="rId26"/>
    <p:sldId id="283" r:id="rId27"/>
    <p:sldId id="26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autoTitleDeleted val="1"/>
    <c:plotArea>
      <c:layout>
        <c:manualLayout>
          <c:layoutTarget val="inner"/>
          <c:xMode val="edge"/>
          <c:yMode val="edge"/>
          <c:x val="0.50968313051777614"/>
          <c:y val="3.0866359269839407E-2"/>
          <c:w val="0.45291541398234375"/>
          <c:h val="0.770251325519011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Lbls>
            <c:dLbl>
              <c:idx val="0"/>
              <c:delete val="1"/>
            </c:dLbl>
            <c:dLblPos val="inEnd"/>
            <c:showVal val="1"/>
          </c:dLbls>
          <c:cat>
            <c:strRef>
              <c:f>Sheet1!$A$2:$A$8</c:f>
              <c:strCache>
                <c:ptCount val="7"/>
                <c:pt idx="1">
                  <c:v>Inflation </c:v>
                </c:pt>
                <c:pt idx="2">
                  <c:v>Boys extend pedigree</c:v>
                </c:pt>
                <c:pt idx="3">
                  <c:v>Boys support family</c:v>
                </c:pt>
                <c:pt idx="4">
                  <c:v>Dowry</c:v>
                </c:pt>
                <c:pt idx="5">
                  <c:v>Insecure environment inhibits parents from sending daughters outside home for higher education</c:v>
                </c:pt>
                <c:pt idx="6">
                  <c:v>Girl is Paraya Dhan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82</c:v>
                </c:pt>
              </c:numCache>
            </c:numRef>
          </c:val>
        </c:ser>
        <c:dLbls>
          <c:showVal val="1"/>
        </c:dLbls>
        <c:gapWidth val="300"/>
        <c:axId val="86282240"/>
        <c:axId val="86284160"/>
      </c:barChart>
      <c:catAx>
        <c:axId val="862822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Reasons</a:t>
                </a:r>
                <a:r>
                  <a:rPr lang="en-US" baseline="0" dirty="0" smtClean="0"/>
                  <a:t> why girl child is differentiated from boy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5454545454545504E-3"/>
              <c:y val="0.27551484623272438"/>
            </c:manualLayout>
          </c:layout>
          <c:spPr>
            <a:solidFill>
              <a:srgbClr val="92D050"/>
            </a:solidFill>
          </c:spPr>
        </c:title>
        <c:majorTickMark val="none"/>
        <c:tickLblPos val="nextTo"/>
        <c:crossAx val="86284160"/>
        <c:crosses val="autoZero"/>
        <c:auto val="1"/>
        <c:lblAlgn val="ctr"/>
        <c:lblOffset val="100"/>
      </c:catAx>
      <c:valAx>
        <c:axId val="8628416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142108972489653"/>
              <c:y val="0.90747096253327764"/>
            </c:manualLayout>
          </c:layout>
          <c:spPr>
            <a:solidFill>
              <a:srgbClr val="92D050"/>
            </a:solidFill>
          </c:spPr>
        </c:title>
        <c:numFmt formatCode="General" sourceLinked="1"/>
        <c:tickLblPos val="nextTo"/>
        <c:crossAx val="86282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Lbls>
            <c:dLbl>
              <c:idx val="0"/>
              <c:delete val="1"/>
            </c:dLbl>
            <c:dLblPos val="inEnd"/>
            <c:showVal val="1"/>
          </c:dLbls>
          <c:cat>
            <c:strRef>
              <c:f>Sheet1!$A$2:$A$7</c:f>
              <c:strCache>
                <c:ptCount val="6"/>
                <c:pt idx="1">
                  <c:v>Financial Help</c:v>
                </c:pt>
                <c:pt idx="2">
                  <c:v>Punishment</c:v>
                </c:pt>
                <c:pt idx="3">
                  <c:v>Both</c:v>
                </c:pt>
                <c:pt idx="4">
                  <c:v> Job</c:v>
                </c:pt>
                <c:pt idx="5">
                  <c:v> Stop Dowry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75</c:v>
                </c:pt>
                <c:pt idx="2">
                  <c:v>20</c:v>
                </c:pt>
                <c:pt idx="3">
                  <c:v>4</c:v>
                </c:pt>
                <c:pt idx="4">
                  <c:v>0.5</c:v>
                </c:pt>
                <c:pt idx="5">
                  <c:v>1</c:v>
                </c:pt>
              </c:numCache>
            </c:numRef>
          </c:val>
        </c:ser>
        <c:dLbls>
          <c:showVal val="1"/>
        </c:dLbls>
        <c:axId val="86783872"/>
        <c:axId val="86786048"/>
      </c:barChart>
      <c:catAx>
        <c:axId val="867838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Suggestions</a:t>
                </a:r>
                <a:r>
                  <a:rPr lang="en-US" baseline="0" dirty="0" smtClean="0"/>
                  <a:t> to improve the gap </a:t>
                </a:r>
                <a:endParaRPr lang="en-US" dirty="0"/>
              </a:p>
            </c:rich>
          </c:tx>
          <c:spPr>
            <a:solidFill>
              <a:srgbClr val="92D050"/>
            </a:solidFill>
          </c:spPr>
        </c:title>
        <c:majorTickMark val="none"/>
        <c:tickLblPos val="nextTo"/>
        <c:crossAx val="86786048"/>
        <c:crosses val="autoZero"/>
        <c:auto val="1"/>
        <c:lblAlgn val="ctr"/>
        <c:lblOffset val="100"/>
      </c:catAx>
      <c:valAx>
        <c:axId val="8678604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endParaRPr lang="en-US" dirty="0"/>
              </a:p>
            </c:rich>
          </c:tx>
          <c:spPr>
            <a:solidFill>
              <a:srgbClr val="92D050"/>
            </a:solidFill>
          </c:spPr>
        </c:title>
        <c:numFmt formatCode="General" sourceLinked="1"/>
        <c:tickLblPos val="nextTo"/>
        <c:crossAx val="86783872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Sheet1!$A$2:$A$6</c:f>
              <c:strCache>
                <c:ptCount val="5"/>
                <c:pt idx="0">
                  <c:v>anganwadi has never informed them</c:v>
                </c:pt>
                <c:pt idx="1">
                  <c:v>cant tell whom to contact</c:v>
                </c:pt>
                <c:pt idx="2">
                  <c:v>dont know whom to contact</c:v>
                </c:pt>
                <c:pt idx="3">
                  <c:v>government has yet not given the incentives to the registered girls so it is thought that the scheme is not beneficial</c:v>
                </c:pt>
                <c:pt idx="4">
                  <c:v>no awareness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1.5</c:v>
                </c:pt>
                <c:pt idx="1">
                  <c:v>0.5</c:v>
                </c:pt>
                <c:pt idx="2">
                  <c:v>8.5</c:v>
                </c:pt>
                <c:pt idx="3">
                  <c:v>0.5</c:v>
                </c:pt>
                <c:pt idx="4">
                  <c:v>88.5</c:v>
                </c:pt>
              </c:numCache>
            </c:numRef>
          </c:val>
        </c:ser>
        <c:dLbls>
          <c:showVal val="1"/>
        </c:dLbls>
        <c:gapWidth val="300"/>
        <c:axId val="87225856"/>
        <c:axId val="87227776"/>
      </c:barChart>
      <c:catAx>
        <c:axId val="872258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Barriers</a:t>
                </a:r>
                <a:r>
                  <a:rPr lang="en-US" baseline="0" dirty="0" smtClean="0"/>
                  <a:t> in availing the scheme</a:t>
                </a:r>
                <a:endParaRPr lang="en-US" dirty="0"/>
              </a:p>
            </c:rich>
          </c:tx>
          <c:spPr>
            <a:solidFill>
              <a:srgbClr val="92D050"/>
            </a:solidFill>
          </c:spPr>
        </c:title>
        <c:majorTickMark val="none"/>
        <c:tickLblPos val="nextTo"/>
        <c:crossAx val="87227776"/>
        <c:crosses val="autoZero"/>
        <c:auto val="1"/>
        <c:lblAlgn val="ctr"/>
        <c:lblOffset val="100"/>
      </c:catAx>
      <c:valAx>
        <c:axId val="87227776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endParaRPr lang="en-US" dirty="0"/>
              </a:p>
            </c:rich>
          </c:tx>
          <c:spPr>
            <a:solidFill>
              <a:srgbClr val="92D050"/>
            </a:solidFill>
          </c:spPr>
        </c:title>
        <c:numFmt formatCode="General" sourceLinked="1"/>
        <c:tickLblPos val="nextTo"/>
        <c:crossAx val="872258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92554-EBD0-45A6-894C-FB34EB36DDEA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209BC0-4DB9-4497-9B05-43CCBF705DF3}">
      <dgm:prSet phldrT="[Text]"/>
      <dgm:spPr/>
      <dgm:t>
        <a:bodyPr/>
        <a:lstStyle/>
        <a:p>
          <a:r>
            <a:rPr lang="en-US" dirty="0" smtClean="0"/>
            <a:t>Child Marriage Restraint Act 1929, </a:t>
          </a:r>
          <a:endParaRPr lang="en-US" dirty="0"/>
        </a:p>
      </dgm:t>
    </dgm:pt>
    <dgm:pt modelId="{D46BB297-8426-4163-A7AA-A374548C8177}" type="parTrans" cxnId="{9F547F6D-C345-4D31-BBFE-E22C2A8F1969}">
      <dgm:prSet/>
      <dgm:spPr/>
      <dgm:t>
        <a:bodyPr/>
        <a:lstStyle/>
        <a:p>
          <a:endParaRPr lang="en-US"/>
        </a:p>
      </dgm:t>
    </dgm:pt>
    <dgm:pt modelId="{D950861C-4F35-4B67-807C-6FC57343F457}" type="sibTrans" cxnId="{9F547F6D-C345-4D31-BBFE-E22C2A8F1969}">
      <dgm:prSet/>
      <dgm:spPr/>
      <dgm:t>
        <a:bodyPr/>
        <a:lstStyle/>
        <a:p>
          <a:endParaRPr lang="en-US"/>
        </a:p>
      </dgm:t>
    </dgm:pt>
    <dgm:pt modelId="{825869CC-1D21-43B8-BB2A-BD6AF139B433}">
      <dgm:prSet phldrT="[Text]"/>
      <dgm:spPr/>
      <dgm:t>
        <a:bodyPr/>
        <a:lstStyle/>
        <a:p>
          <a:r>
            <a:rPr lang="en-US" dirty="0" smtClean="0"/>
            <a:t>Immoral Traffic Prevention Act, 1956</a:t>
          </a:r>
          <a:endParaRPr lang="en-US" dirty="0"/>
        </a:p>
      </dgm:t>
    </dgm:pt>
    <dgm:pt modelId="{B168A9F9-8F78-409D-8693-DC2B9B0C9F1A}" type="parTrans" cxnId="{6D64412D-708C-499D-8B7E-B74A5E634F57}">
      <dgm:prSet/>
      <dgm:spPr/>
      <dgm:t>
        <a:bodyPr/>
        <a:lstStyle/>
        <a:p>
          <a:endParaRPr lang="en-US"/>
        </a:p>
      </dgm:t>
    </dgm:pt>
    <dgm:pt modelId="{C38D1B44-5C79-4791-AC2F-2FFBA672371B}" type="sibTrans" cxnId="{6D64412D-708C-499D-8B7E-B74A5E634F57}">
      <dgm:prSet/>
      <dgm:spPr/>
      <dgm:t>
        <a:bodyPr/>
        <a:lstStyle/>
        <a:p>
          <a:endParaRPr lang="en-US"/>
        </a:p>
      </dgm:t>
    </dgm:pt>
    <dgm:pt modelId="{19B5E11A-DD1E-40CF-BA94-57A1798EF244}">
      <dgm:prSet phldrT="[Text]"/>
      <dgm:spPr/>
      <dgm:t>
        <a:bodyPr/>
        <a:lstStyle/>
        <a:p>
          <a:r>
            <a:rPr lang="en-US" dirty="0" smtClean="0"/>
            <a:t>The Child </a:t>
          </a:r>
          <a:r>
            <a:rPr lang="en-US" dirty="0" err="1" smtClean="0"/>
            <a:t>Labour</a:t>
          </a:r>
          <a:r>
            <a:rPr lang="en-US" dirty="0" smtClean="0"/>
            <a:t> and the Juvenile Justice  Act, 2000 </a:t>
          </a:r>
          <a:endParaRPr lang="en-US" dirty="0"/>
        </a:p>
      </dgm:t>
    </dgm:pt>
    <dgm:pt modelId="{48D9CC28-85B7-4EAB-95FE-79969D318569}" type="parTrans" cxnId="{D1745840-8577-4DA0-BF91-8A6F1F5B0483}">
      <dgm:prSet/>
      <dgm:spPr/>
      <dgm:t>
        <a:bodyPr/>
        <a:lstStyle/>
        <a:p>
          <a:endParaRPr lang="en-US"/>
        </a:p>
      </dgm:t>
    </dgm:pt>
    <dgm:pt modelId="{628A0B9E-9AA5-428F-AAFF-C197B1755DBB}" type="sibTrans" cxnId="{D1745840-8577-4DA0-BF91-8A6F1F5B0483}">
      <dgm:prSet/>
      <dgm:spPr/>
      <dgm:t>
        <a:bodyPr/>
        <a:lstStyle/>
        <a:p>
          <a:endParaRPr lang="en-US"/>
        </a:p>
      </dgm:t>
    </dgm:pt>
    <dgm:pt modelId="{36E68F8C-9028-4840-A30B-078A5443B2FD}">
      <dgm:prSet phldrT="[Text]"/>
      <dgm:spPr/>
      <dgm:t>
        <a:bodyPr/>
        <a:lstStyle/>
        <a:p>
          <a:r>
            <a:rPr lang="en-US" dirty="0" smtClean="0"/>
            <a:t>Policies e.g. National Plan of Action for Children, 2005</a:t>
          </a:r>
          <a:endParaRPr lang="en-US" dirty="0"/>
        </a:p>
      </dgm:t>
    </dgm:pt>
    <dgm:pt modelId="{E0CACBF3-A889-4DBA-97CD-9A6F2CA59D3F}" type="parTrans" cxnId="{D0760897-87DE-4268-BFAD-DE9B2B1D811E}">
      <dgm:prSet/>
      <dgm:spPr/>
      <dgm:t>
        <a:bodyPr/>
        <a:lstStyle/>
        <a:p>
          <a:endParaRPr lang="en-US"/>
        </a:p>
      </dgm:t>
    </dgm:pt>
    <dgm:pt modelId="{B97F405B-11BA-4DC3-AAE2-2747CB8E0CFC}" type="sibTrans" cxnId="{D0760897-87DE-4268-BFAD-DE9B2B1D811E}">
      <dgm:prSet/>
      <dgm:spPr/>
      <dgm:t>
        <a:bodyPr/>
        <a:lstStyle/>
        <a:p>
          <a:endParaRPr lang="en-US"/>
        </a:p>
      </dgm:t>
    </dgm:pt>
    <dgm:pt modelId="{FA0383A1-6F50-40CB-9D09-19A786F95349}" type="pres">
      <dgm:prSet presAssocID="{81A92554-EBD0-45A6-894C-FB34EB36DDE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EABD10-DE3B-403B-B85C-E9EF793F51F4}" type="pres">
      <dgm:prSet presAssocID="{81A92554-EBD0-45A6-894C-FB34EB36DDEA}" presName="axisShape" presStyleLbl="bgShp" presStyleIdx="0" presStyleCnt="1"/>
      <dgm:spPr/>
    </dgm:pt>
    <dgm:pt modelId="{70F79837-B644-491D-96DF-1BBB5BCE0850}" type="pres">
      <dgm:prSet presAssocID="{81A92554-EBD0-45A6-894C-FB34EB36DDEA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7688E-9AAB-4FAA-9E21-D216BE85A8C3}" type="pres">
      <dgm:prSet presAssocID="{81A92554-EBD0-45A6-894C-FB34EB36DDEA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70F2D-67A3-4A97-A9C3-83161DD923A7}" type="pres">
      <dgm:prSet presAssocID="{81A92554-EBD0-45A6-894C-FB34EB36DDEA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9D7CD-EECF-4E4F-BE76-CF84AB509630}" type="pres">
      <dgm:prSet presAssocID="{81A92554-EBD0-45A6-894C-FB34EB36DDEA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745840-8577-4DA0-BF91-8A6F1F5B0483}" srcId="{81A92554-EBD0-45A6-894C-FB34EB36DDEA}" destId="{19B5E11A-DD1E-40CF-BA94-57A1798EF244}" srcOrd="2" destOrd="0" parTransId="{48D9CC28-85B7-4EAB-95FE-79969D318569}" sibTransId="{628A0B9E-9AA5-428F-AAFF-C197B1755DBB}"/>
    <dgm:cxn modelId="{78DED804-1C33-4B37-9B1E-8448D21E87CD}" type="presOf" srcId="{82209BC0-4DB9-4497-9B05-43CCBF705DF3}" destId="{70F79837-B644-491D-96DF-1BBB5BCE0850}" srcOrd="0" destOrd="0" presId="urn:microsoft.com/office/officeart/2005/8/layout/matrix2"/>
    <dgm:cxn modelId="{E9BF005F-1889-4358-8B96-5EE9740B9694}" type="presOf" srcId="{19B5E11A-DD1E-40CF-BA94-57A1798EF244}" destId="{F4D70F2D-67A3-4A97-A9C3-83161DD923A7}" srcOrd="0" destOrd="0" presId="urn:microsoft.com/office/officeart/2005/8/layout/matrix2"/>
    <dgm:cxn modelId="{6C82B93F-FFB0-4783-9FA3-8734670BE579}" type="presOf" srcId="{36E68F8C-9028-4840-A30B-078A5443B2FD}" destId="{6099D7CD-EECF-4E4F-BE76-CF84AB509630}" srcOrd="0" destOrd="0" presId="urn:microsoft.com/office/officeart/2005/8/layout/matrix2"/>
    <dgm:cxn modelId="{6D64412D-708C-499D-8B7E-B74A5E634F57}" srcId="{81A92554-EBD0-45A6-894C-FB34EB36DDEA}" destId="{825869CC-1D21-43B8-BB2A-BD6AF139B433}" srcOrd="1" destOrd="0" parTransId="{B168A9F9-8F78-409D-8693-DC2B9B0C9F1A}" sibTransId="{C38D1B44-5C79-4791-AC2F-2FFBA672371B}"/>
    <dgm:cxn modelId="{06F75026-3ADD-4BEB-B268-FCF35B1B9F9B}" type="presOf" srcId="{825869CC-1D21-43B8-BB2A-BD6AF139B433}" destId="{1377688E-9AAB-4FAA-9E21-D216BE85A8C3}" srcOrd="0" destOrd="0" presId="urn:microsoft.com/office/officeart/2005/8/layout/matrix2"/>
    <dgm:cxn modelId="{9F547F6D-C345-4D31-BBFE-E22C2A8F1969}" srcId="{81A92554-EBD0-45A6-894C-FB34EB36DDEA}" destId="{82209BC0-4DB9-4497-9B05-43CCBF705DF3}" srcOrd="0" destOrd="0" parTransId="{D46BB297-8426-4163-A7AA-A374548C8177}" sibTransId="{D950861C-4F35-4B67-807C-6FC57343F457}"/>
    <dgm:cxn modelId="{D0760897-87DE-4268-BFAD-DE9B2B1D811E}" srcId="{81A92554-EBD0-45A6-894C-FB34EB36DDEA}" destId="{36E68F8C-9028-4840-A30B-078A5443B2FD}" srcOrd="3" destOrd="0" parTransId="{E0CACBF3-A889-4DBA-97CD-9A6F2CA59D3F}" sibTransId="{B97F405B-11BA-4DC3-AAE2-2747CB8E0CFC}"/>
    <dgm:cxn modelId="{DF847773-ECF9-4D06-8FF4-B3753E79ED4A}" type="presOf" srcId="{81A92554-EBD0-45A6-894C-FB34EB36DDEA}" destId="{FA0383A1-6F50-40CB-9D09-19A786F95349}" srcOrd="0" destOrd="0" presId="urn:microsoft.com/office/officeart/2005/8/layout/matrix2"/>
    <dgm:cxn modelId="{ECBE4FEF-5402-437F-A38A-067140D0CEB3}" type="presParOf" srcId="{FA0383A1-6F50-40CB-9D09-19A786F95349}" destId="{98EABD10-DE3B-403B-B85C-E9EF793F51F4}" srcOrd="0" destOrd="0" presId="urn:microsoft.com/office/officeart/2005/8/layout/matrix2"/>
    <dgm:cxn modelId="{11B83F5F-63F6-4BBE-8A0B-899D55CAA929}" type="presParOf" srcId="{FA0383A1-6F50-40CB-9D09-19A786F95349}" destId="{70F79837-B644-491D-96DF-1BBB5BCE0850}" srcOrd="1" destOrd="0" presId="urn:microsoft.com/office/officeart/2005/8/layout/matrix2"/>
    <dgm:cxn modelId="{C0AF1AC4-15EC-409F-B3BD-C212B02555B4}" type="presParOf" srcId="{FA0383A1-6F50-40CB-9D09-19A786F95349}" destId="{1377688E-9AAB-4FAA-9E21-D216BE85A8C3}" srcOrd="2" destOrd="0" presId="urn:microsoft.com/office/officeart/2005/8/layout/matrix2"/>
    <dgm:cxn modelId="{3BB8CC28-C961-45AD-A88A-C1E1985D84EC}" type="presParOf" srcId="{FA0383A1-6F50-40CB-9D09-19A786F95349}" destId="{F4D70F2D-67A3-4A97-A9C3-83161DD923A7}" srcOrd="3" destOrd="0" presId="urn:microsoft.com/office/officeart/2005/8/layout/matrix2"/>
    <dgm:cxn modelId="{07263A71-8565-4564-BD52-2217B08FCB54}" type="presParOf" srcId="{FA0383A1-6F50-40CB-9D09-19A786F95349}" destId="{6099D7CD-EECF-4E4F-BE76-CF84AB50963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EABD10-DE3B-403B-B85C-E9EF793F51F4}">
      <dsp:nvSpPr>
        <dsp:cNvPr id="0" name=""/>
        <dsp:cNvSpPr/>
      </dsp:nvSpPr>
      <dsp:spPr>
        <a:xfrm>
          <a:off x="1016000" y="0"/>
          <a:ext cx="4064000" cy="4064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F79837-B644-491D-96DF-1BBB5BCE0850}">
      <dsp:nvSpPr>
        <dsp:cNvPr id="0" name=""/>
        <dsp:cNvSpPr/>
      </dsp:nvSpPr>
      <dsp:spPr>
        <a:xfrm>
          <a:off x="1280160" y="26416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Child Marriage Restraint Act 1929, </a:t>
          </a:r>
          <a:endParaRPr lang="en-US" sz="1800" kern="1200" dirty="0"/>
        </a:p>
      </dsp:txBody>
      <dsp:txXfrm>
        <a:off x="1280160" y="264160"/>
        <a:ext cx="1625600" cy="1625600"/>
      </dsp:txXfrm>
    </dsp:sp>
    <dsp:sp modelId="{1377688E-9AAB-4FAA-9E21-D216BE85A8C3}">
      <dsp:nvSpPr>
        <dsp:cNvPr id="0" name=""/>
        <dsp:cNvSpPr/>
      </dsp:nvSpPr>
      <dsp:spPr>
        <a:xfrm>
          <a:off x="3190240" y="26416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Immoral Traffic Prevention Act, 1956</a:t>
          </a:r>
          <a:endParaRPr lang="en-US" sz="1800" kern="1200" dirty="0"/>
        </a:p>
      </dsp:txBody>
      <dsp:txXfrm>
        <a:off x="3190240" y="264160"/>
        <a:ext cx="1625600" cy="1625600"/>
      </dsp:txXfrm>
    </dsp:sp>
    <dsp:sp modelId="{F4D70F2D-67A3-4A97-A9C3-83161DD923A7}">
      <dsp:nvSpPr>
        <dsp:cNvPr id="0" name=""/>
        <dsp:cNvSpPr/>
      </dsp:nvSpPr>
      <dsp:spPr>
        <a:xfrm>
          <a:off x="128016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Child </a:t>
          </a:r>
          <a:r>
            <a:rPr lang="en-US" sz="1800" kern="1200" dirty="0" err="1" smtClean="0"/>
            <a:t>Labour</a:t>
          </a:r>
          <a:r>
            <a:rPr lang="en-US" sz="1800" kern="1200" dirty="0" smtClean="0"/>
            <a:t> and the Juvenile Justice  Act, 2000 </a:t>
          </a:r>
          <a:endParaRPr lang="en-US" sz="1800" kern="1200" dirty="0"/>
        </a:p>
      </dsp:txBody>
      <dsp:txXfrm>
        <a:off x="1280160" y="2174240"/>
        <a:ext cx="1625600" cy="1625600"/>
      </dsp:txXfrm>
    </dsp:sp>
    <dsp:sp modelId="{6099D7CD-EECF-4E4F-BE76-CF84AB509630}">
      <dsp:nvSpPr>
        <dsp:cNvPr id="0" name=""/>
        <dsp:cNvSpPr/>
      </dsp:nvSpPr>
      <dsp:spPr>
        <a:xfrm>
          <a:off x="319024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Policies e.g. National Plan of Action for Children, 2005</a:t>
          </a:r>
          <a:endParaRPr lang="en-US" sz="1800" kern="1200" dirty="0"/>
        </a:p>
      </dsp:txBody>
      <dsp:txXfrm>
        <a:off x="3190240" y="2174240"/>
        <a:ext cx="1625600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0.35185</cdr:x>
      <cdr:y>0.89232</cdr:y>
    </cdr:from>
    <cdr:to>
      <cdr:x>0.68519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600" y="4038599"/>
          <a:ext cx="2743200" cy="487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DD55A-6DF6-494A-82EB-E0BE381BA03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E8432-0D1B-4914-9BA1-EA7C2D811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E8432-0D1B-4914-9BA1-EA7C2D811A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E8432-0D1B-4914-9BA1-EA7C2D811A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6601-7058-49F3-BD40-BFAF72BDF6B8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1056-454C-486D-AC51-DAA2366C6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nfo.org/mpinfonew/english/cd/2008" TargetMode="External"/><Relationship Id="rId2" Type="http://schemas.openxmlformats.org/officeDocument/2006/relationships/hyperlink" Target="http://faridabad.nic.in/Administration/women&amp;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ndt.gov.in/writereaddata/mainlinkFile/File50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INTERNSHIP REPORT  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Done at AIIMS, New Delhi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BY- Dr </a:t>
            </a:r>
            <a:r>
              <a:rPr lang="en-US" dirty="0" err="1" smtClean="0">
                <a:solidFill>
                  <a:schemeClr val="tx1"/>
                </a:solidFill>
              </a:rPr>
              <a:t>Bhavna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Sangal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PG /10/074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196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RATIONALE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project reviews some of the major schemes related to health of a girl child that were started in the state of Haryana to bridge the gap between the status of girls and boys.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b="1" dirty="0" smtClean="0"/>
              <a:t>primary objective </a:t>
            </a:r>
            <a:r>
              <a:rPr lang="en-US" sz="1600" dirty="0" smtClean="0"/>
              <a:t>of these schemes differs - from ensuring birth, promoting delayed marriage, education and overall well being to family planning.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The project includes community survey to </a:t>
            </a:r>
            <a:r>
              <a:rPr lang="en-US" sz="1600" dirty="0" smtClean="0"/>
              <a:t>assess the </a:t>
            </a:r>
            <a:r>
              <a:rPr lang="en-US" sz="1600" b="1" dirty="0" smtClean="0"/>
              <a:t>awareness and perception of girl child schemes </a:t>
            </a:r>
            <a:r>
              <a:rPr lang="en-US" sz="1600" dirty="0" smtClean="0"/>
              <a:t>of </a:t>
            </a:r>
            <a:r>
              <a:rPr lang="en-US" sz="1600" dirty="0" smtClean="0"/>
              <a:t>the community with respect to it.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700" dirty="0" smtClean="0"/>
              <a:t> To know why the </a:t>
            </a:r>
            <a:r>
              <a:rPr lang="en-US" sz="1700" b="1" dirty="0" smtClean="0"/>
              <a:t>birth of a boy and a girl </a:t>
            </a:r>
            <a:r>
              <a:rPr lang="en-US" sz="1700" dirty="0" smtClean="0"/>
              <a:t>is not seen at the same level in our society. </a:t>
            </a:r>
          </a:p>
          <a:p>
            <a:pPr lvl="0">
              <a:buNone/>
            </a:pPr>
            <a:endParaRPr lang="en-US" sz="1700" dirty="0" smtClean="0"/>
          </a:p>
          <a:p>
            <a:pPr lvl="0">
              <a:buNone/>
            </a:pPr>
            <a:endParaRPr lang="en-US" sz="1700" dirty="0" smtClean="0"/>
          </a:p>
          <a:p>
            <a:pPr lvl="0"/>
            <a:r>
              <a:rPr lang="en-US" sz="1700" dirty="0" smtClean="0"/>
              <a:t>To know whether </a:t>
            </a:r>
            <a:r>
              <a:rPr lang="en-US" sz="1700" b="1" dirty="0" smtClean="0"/>
              <a:t>government/</a:t>
            </a:r>
            <a:r>
              <a:rPr lang="en-US" sz="1700" b="1" dirty="0" err="1" smtClean="0"/>
              <a:t>panchayat</a:t>
            </a:r>
            <a:r>
              <a:rPr lang="en-US" sz="1700" dirty="0" smtClean="0"/>
              <a:t> has taken any significant steps to bridge this gap</a:t>
            </a:r>
            <a:r>
              <a:rPr lang="en-US" sz="1800" dirty="0" smtClean="0"/>
              <a:t>.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 To check the </a:t>
            </a:r>
            <a:r>
              <a:rPr lang="en-US" sz="1800" b="1" dirty="0" smtClean="0"/>
              <a:t>awareness and knowledge </a:t>
            </a:r>
            <a:r>
              <a:rPr lang="en-US" sz="1800" dirty="0" err="1" smtClean="0"/>
              <a:t>w.r.t</a:t>
            </a:r>
            <a:r>
              <a:rPr lang="en-US" sz="1800" dirty="0" smtClean="0"/>
              <a:t>. the various government initiated girl child schemes in the community.     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                                   </a:t>
            </a:r>
          </a:p>
          <a:p>
            <a:pPr lvl="0"/>
            <a:r>
              <a:rPr lang="en-US" sz="1800" dirty="0" smtClean="0"/>
              <a:t> To know what all </a:t>
            </a:r>
            <a:r>
              <a:rPr lang="en-US" sz="1800" b="1" dirty="0" smtClean="0"/>
              <a:t>difficulties</a:t>
            </a:r>
            <a:r>
              <a:rPr lang="en-US" sz="1800" dirty="0" smtClean="0"/>
              <a:t> are faced by the community in availing the benefits  of these schemes.</a:t>
            </a:r>
          </a:p>
          <a:p>
            <a:pPr lvl="0"/>
            <a:endParaRPr lang="en-US" sz="1800" dirty="0" smtClean="0"/>
          </a:p>
          <a:p>
            <a:pPr lvl="0">
              <a:buNone/>
            </a:pPr>
            <a:endParaRPr lang="en-US" sz="1700" dirty="0" smtClean="0"/>
          </a:p>
          <a:p>
            <a:pPr lvl="0">
              <a:buNone/>
            </a:pPr>
            <a:endParaRPr lang="en-US" sz="1700" dirty="0" smtClean="0"/>
          </a:p>
          <a:p>
            <a:pPr lvl="0">
              <a:buNone/>
            </a:pPr>
            <a:endParaRPr lang="en-US" sz="17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100" b="1" u="sng" dirty="0" smtClean="0"/>
              <a:t>General</a:t>
            </a:r>
            <a:endParaRPr lang="en-US" sz="2100" dirty="0" smtClean="0"/>
          </a:p>
          <a:p>
            <a:r>
              <a:rPr lang="en-US" sz="2100" dirty="0" smtClean="0"/>
              <a:t>To assess </a:t>
            </a:r>
            <a:r>
              <a:rPr lang="en-US" sz="2100" b="1" dirty="0" smtClean="0"/>
              <a:t>community perceptions and awareness </a:t>
            </a:r>
            <a:r>
              <a:rPr lang="en-US" sz="2100" dirty="0" smtClean="0"/>
              <a:t>on girl child and schemes started for them.</a:t>
            </a:r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r>
              <a:rPr lang="en-US" sz="2100" b="1" u="sng" dirty="0" smtClean="0"/>
              <a:t>Specific objective</a:t>
            </a:r>
            <a:endParaRPr lang="en-US" sz="2100" dirty="0" smtClean="0"/>
          </a:p>
          <a:p>
            <a:pPr lvl="0"/>
            <a:r>
              <a:rPr lang="en-US" sz="2100" dirty="0" smtClean="0"/>
              <a:t>To assess </a:t>
            </a:r>
            <a:r>
              <a:rPr lang="en-US" sz="2100" b="1" dirty="0" smtClean="0"/>
              <a:t>community perceptions </a:t>
            </a:r>
            <a:r>
              <a:rPr lang="en-US" sz="2100" dirty="0" smtClean="0"/>
              <a:t>related to girl child discrimination.</a:t>
            </a:r>
          </a:p>
          <a:p>
            <a:pPr lvl="0">
              <a:buNone/>
            </a:pPr>
            <a:r>
              <a:rPr lang="en-US" sz="2100" dirty="0" smtClean="0"/>
              <a:t> </a:t>
            </a:r>
          </a:p>
          <a:p>
            <a:pPr lvl="0"/>
            <a:r>
              <a:rPr lang="en-US" sz="2100" dirty="0" smtClean="0"/>
              <a:t>To assess the </a:t>
            </a:r>
            <a:r>
              <a:rPr lang="en-US" sz="2100" b="1" dirty="0" smtClean="0"/>
              <a:t>awareness of  government schemes </a:t>
            </a:r>
            <a:r>
              <a:rPr lang="en-US" sz="2100" dirty="0" smtClean="0"/>
              <a:t>targeted at improving status of girl child in selected villages of  </a:t>
            </a:r>
            <a:r>
              <a:rPr lang="en-US" sz="2100" dirty="0" err="1" smtClean="0"/>
              <a:t>Ballabgarh</a:t>
            </a:r>
            <a:r>
              <a:rPr lang="en-US" sz="2100" dirty="0" smtClean="0"/>
              <a:t> block in Faridabad District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Study design- </a:t>
            </a:r>
            <a:r>
              <a:rPr lang="en-US" sz="1800" dirty="0" smtClean="0"/>
              <a:t>Cross-sectional Community based study (qualitative study)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b="1" dirty="0" smtClean="0"/>
              <a:t>Study Area- </a:t>
            </a:r>
            <a:r>
              <a:rPr lang="en-US" sz="1800" dirty="0" smtClean="0"/>
              <a:t> It was 8 villages i.e. 4 each from villages under PHC </a:t>
            </a:r>
            <a:r>
              <a:rPr lang="en-US" sz="1800" dirty="0" err="1" smtClean="0"/>
              <a:t>Dayalpur</a:t>
            </a:r>
            <a:r>
              <a:rPr lang="en-US" sz="1800" dirty="0" smtClean="0"/>
              <a:t> and PHC </a:t>
            </a:r>
            <a:r>
              <a:rPr lang="en-US" sz="1800" dirty="0" err="1" smtClean="0"/>
              <a:t>Chainnsa</a:t>
            </a:r>
            <a:r>
              <a:rPr lang="en-US" sz="1800" dirty="0" smtClean="0"/>
              <a:t>. ( Population of 58931 )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b="1" dirty="0" smtClean="0"/>
              <a:t>Study Population-</a:t>
            </a:r>
            <a:r>
              <a:rPr lang="en-US" sz="1800" dirty="0" smtClean="0"/>
              <a:t> It included parents of the children aged 18 and above and also mothers and fathers aged less than 40 years and 45 years. ( 0.5% of the population i.e.  294) </a:t>
            </a:r>
          </a:p>
          <a:p>
            <a:endParaRPr lang="en-US" sz="1800" dirty="0" smtClean="0"/>
          </a:p>
          <a:p>
            <a:r>
              <a:rPr lang="en-US" sz="1800" b="1" dirty="0" smtClean="0"/>
              <a:t>Sample Size- 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The main variable of the study is taken to be community awareness about the various schemes for girl child in the Haryana. </a:t>
            </a:r>
          </a:p>
          <a:p>
            <a:pPr>
              <a:buNone/>
            </a:pPr>
            <a:endParaRPr lang="en-US" sz="18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9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As no such study was found which would tell about the percentage of population having awareness about the scheme .</a:t>
            </a:r>
          </a:p>
          <a:p>
            <a:pPr>
              <a:buNone/>
            </a:pP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 In such case we can assume that the largest sample is 200 ( we assume that 50% of population knows about it i.e.  147 with a variation of +10% and -10% (this round off to 200). </a:t>
            </a:r>
          </a:p>
          <a:p>
            <a:pPr>
              <a:buNone/>
            </a:pP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Thus according to this the sample size comes out to be 100. 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b="1" u="sng" dirty="0" smtClean="0"/>
              <a:t>Sampling Technique</a:t>
            </a: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The survey was done in two area i.e. 4 villages from PHC </a:t>
            </a:r>
            <a:r>
              <a:rPr lang="en-US" sz="1600" dirty="0" err="1" smtClean="0"/>
              <a:t>Dayalpur</a:t>
            </a:r>
            <a:r>
              <a:rPr lang="en-US" sz="1600" dirty="0" smtClean="0"/>
              <a:t> and 4 villages from PHC </a:t>
            </a:r>
            <a:r>
              <a:rPr lang="en-US" sz="1600" dirty="0" err="1" smtClean="0"/>
              <a:t>Chainnsa</a:t>
            </a:r>
            <a:r>
              <a:rPr lang="en-US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100 interviews were taken each from both the areas.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 100 males and 100 females were interviewed. 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4 villages each were randomly selected from both the areas.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/>
              <a:t>From each village 25 persons were interviewed. </a:t>
            </a:r>
          </a:p>
          <a:p>
            <a:pPr>
              <a:buFont typeface="Wingdings" pitchFamily="2" charset="2"/>
              <a:buChar char="v"/>
            </a:pPr>
            <a:endParaRPr lang="en-US" sz="1600" dirty="0" smtClean="0"/>
          </a:p>
          <a:p>
            <a:r>
              <a:rPr lang="en-US" sz="1600" b="1" dirty="0" smtClean="0"/>
              <a:t> </a:t>
            </a:r>
            <a:r>
              <a:rPr lang="en-US" sz="1600" b="1" u="sng" dirty="0" smtClean="0"/>
              <a:t>Study tool</a:t>
            </a: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The study was done by using a community based questionnaire. It was pilot tested and then modified accordingly.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b="1" u="sng" dirty="0" smtClean="0"/>
              <a:t>Data Management and analysis</a:t>
            </a: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Data was entered into SPSS version 17.0 which was used for all statistical purposes. Frequency and proportion were calculated.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 (Major Findings)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sz="1600" b="1" u="sng" dirty="0" smtClean="0"/>
              <a:t>Table 1.1 </a:t>
            </a:r>
            <a:r>
              <a:rPr lang="en-US" sz="1800" b="1" u="sng" dirty="0" smtClean="0"/>
              <a:t>Socio-economic status of the parents of the child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905000"/>
          <a:ext cx="7010400" cy="262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/>
                <a:gridCol w="1600200"/>
              </a:tblGrid>
              <a:tr h="2873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Characteristics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Results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8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Mothers’ Mean years of completed Education (N=200)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8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Fathers’ Mean years of completed Education  (N=200)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36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Proportion of mother working  (N=200)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5.5%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Proportion of father in a private or govt. job (N=200)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53%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Proportion of OBC and scheduled catse interviewees 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736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BPL And extremely poor interviewee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21.5%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736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Annual income less than 1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lakh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/ annum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53%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 (Major Findings)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Table 1.2 </a:t>
            </a:r>
            <a:r>
              <a:rPr lang="en-US" sz="1800" b="1" dirty="0" smtClean="0"/>
              <a:t>General perceptions of people towards girl child and Knowledge and awareness about the girl child schemes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286000"/>
          <a:ext cx="8382000" cy="3902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0"/>
                <a:gridCol w="139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Proportion of the interviewee who believe that society differentiates between the upbringing of girl and a boy (N=199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47.2%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Proportion of the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interviwee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who believe that the Government  taken enough steps to bridge the gap between girl child and boy (N=200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31.5%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Proportion of the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interviwee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who believe that the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panchayat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taken sufficient steps to bridge the gap between girl child and boy (N=200)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Proportion of interviewees Aware about the existence of girl child schemes (N=200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Proportion of interviewees who could name of at least one of the schemes. (N=200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Proportion of interviewee who had awareness about PCPNDT act (N=195)	</a:t>
                      </a:r>
                      <a:endParaRPr lang="en-US" sz="16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(major findings)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Results(major findings)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AIIMS was created in </a:t>
            </a:r>
            <a:r>
              <a:rPr lang="en-US" sz="2000" b="1" u="sng" dirty="0" smtClean="0"/>
              <a:t>1956</a:t>
            </a:r>
            <a:r>
              <a:rPr lang="en-US" sz="2000" dirty="0" smtClean="0"/>
              <a:t> to serve as a nucleus for nurturing excellence in all aspects of health care.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All-India Institute of Medical Sciences was established as an institution of national importance by an </a:t>
            </a:r>
            <a:r>
              <a:rPr lang="en-US" sz="2000" b="1" dirty="0" smtClean="0"/>
              <a:t>Act of Parliament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AIIMS also manages a </a:t>
            </a:r>
            <a:r>
              <a:rPr lang="en-US" sz="2000" b="1" dirty="0" smtClean="0"/>
              <a:t>60-beded hospital </a:t>
            </a:r>
            <a:r>
              <a:rPr lang="en-US" sz="2000" dirty="0" smtClean="0"/>
              <a:t>in the Comprehensive Rural Health Centre at </a:t>
            </a:r>
            <a:r>
              <a:rPr lang="en-US" sz="2000" dirty="0" err="1" smtClean="0"/>
              <a:t>Ballabgarh</a:t>
            </a:r>
            <a:r>
              <a:rPr lang="en-US" sz="2000" dirty="0" smtClean="0"/>
              <a:t> in Haryana.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(CRHSP), </a:t>
            </a:r>
            <a:r>
              <a:rPr lang="en-US" sz="2000" dirty="0" err="1" smtClean="0"/>
              <a:t>Ballabgarh</a:t>
            </a:r>
            <a:r>
              <a:rPr lang="en-US" sz="2000" dirty="0" smtClean="0"/>
              <a:t> was started in 1965 by the All India Institute of Medical Sciences in collaboration with the state government of Haryana.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field practice area of the project comprises of 28 villages catering to a population of 87052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 (Major Findings)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Table 1.2 </a:t>
            </a:r>
            <a:r>
              <a:rPr lang="en-US" sz="2000" dirty="0" err="1" smtClean="0"/>
              <a:t>contd</a:t>
            </a:r>
            <a:r>
              <a:rPr lang="en-US" sz="2000" dirty="0" smtClean="0"/>
              <a:t>…….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05000"/>
          <a:ext cx="8229600" cy="2485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752"/>
                <a:gridCol w="2630424"/>
                <a:gridCol w="2630424"/>
              </a:tblGrid>
              <a:tr h="370840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Utilization and eligibility for various schemes (N=200)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Beneficiaries utilizing the scheme(out of 200)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Beneficiaries eligible(out of 200)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Apni Beti Apna Dhan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*118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Ladli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Balika Samridhi Yojana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Devi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Rupak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Yojana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(major findings)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53% of the interviewee believed that now girl and a boy child are equal. 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72% believed that now the </a:t>
            </a:r>
            <a:r>
              <a:rPr lang="en-US" sz="1800" b="1" u="sng" dirty="0" smtClean="0"/>
              <a:t>society perception</a:t>
            </a:r>
            <a:r>
              <a:rPr lang="en-US" sz="1800" dirty="0" smtClean="0"/>
              <a:t> </a:t>
            </a:r>
            <a:r>
              <a:rPr lang="en-US" sz="1800" dirty="0" err="1" smtClean="0"/>
              <a:t>w.r.t</a:t>
            </a:r>
            <a:r>
              <a:rPr lang="en-US" sz="1800" dirty="0" smtClean="0"/>
              <a:t>. a girl child is changing. 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There were various grounds on which the interviewee said that a girl child is differentiated but the most common was providing them </a:t>
            </a:r>
            <a:r>
              <a:rPr lang="en-US" sz="1800" b="1" u="sng" dirty="0" smtClean="0"/>
              <a:t>poor quality education(23</a:t>
            </a:r>
            <a:r>
              <a:rPr lang="en-US" sz="1800" dirty="0" smtClean="0"/>
              <a:t>%). 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The major reason why this difference exists in the society was a belief that a girl is </a:t>
            </a:r>
            <a:r>
              <a:rPr lang="en-US" sz="1800" b="1" u="sng" dirty="0" err="1" smtClean="0"/>
              <a:t>paraya</a:t>
            </a:r>
            <a:r>
              <a:rPr lang="en-US" sz="1800" b="1" u="sng" dirty="0" smtClean="0"/>
              <a:t> </a:t>
            </a:r>
            <a:r>
              <a:rPr lang="en-US" sz="1800" b="1" u="sng" dirty="0" err="1" smtClean="0"/>
              <a:t>dhan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The suggestion given by the majority to bridge this gap was </a:t>
            </a:r>
            <a:r>
              <a:rPr lang="en-US" sz="1800" b="1" u="sng" dirty="0" smtClean="0"/>
              <a:t>financial incentive </a:t>
            </a:r>
            <a:r>
              <a:rPr lang="en-US" sz="1800" dirty="0" smtClean="0"/>
              <a:t>(75%) to the family of the girl child. 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56% of the interviewee had </a:t>
            </a:r>
            <a:r>
              <a:rPr lang="en-US" sz="1800" b="1" dirty="0" smtClean="0"/>
              <a:t>awareness about the girl child scheme </a:t>
            </a:r>
            <a:r>
              <a:rPr lang="en-US" sz="1800" dirty="0" smtClean="0"/>
              <a:t>but only 25% knew the name of the scheme but knew that a scheme exists.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The biggest </a:t>
            </a:r>
            <a:r>
              <a:rPr lang="en-US" sz="1800" b="1" u="sng" dirty="0" smtClean="0"/>
              <a:t>barrier</a:t>
            </a:r>
            <a:r>
              <a:rPr lang="en-US" sz="1800" dirty="0" smtClean="0"/>
              <a:t> for the utilization of the scheme was lack of awareness that any such schemes exists and if they </a:t>
            </a:r>
            <a:r>
              <a:rPr lang="en-US" sz="1800" dirty="0" err="1" smtClean="0"/>
              <a:t>exsits</a:t>
            </a:r>
            <a:r>
              <a:rPr lang="en-US" sz="1800" dirty="0" smtClean="0"/>
              <a:t> than whom should they contact to get registered for the scheme. 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Further none of the interviewer knew about the eligibility criteria, place for getting registered for the scheme and the various benefits under the scheme.</a:t>
            </a:r>
          </a:p>
          <a:p>
            <a:endParaRPr lang="en-US" sz="1800" dirty="0" smtClean="0"/>
          </a:p>
          <a:p>
            <a:r>
              <a:rPr lang="en-US" sz="1800" dirty="0" smtClean="0"/>
              <a:t> Interviewee said that 80% of them had awareness about </a:t>
            </a:r>
            <a:r>
              <a:rPr lang="en-US" sz="1800" b="1" dirty="0" smtClean="0"/>
              <a:t>PCPNDT act</a:t>
            </a:r>
            <a:r>
              <a:rPr lang="en-US" sz="1800" dirty="0" smtClean="0"/>
              <a:t>. </a:t>
            </a:r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b="1" dirty="0" smtClean="0"/>
              <a:t>source of awareness </a:t>
            </a:r>
            <a:r>
              <a:rPr lang="en-US" sz="1800" dirty="0" smtClean="0"/>
              <a:t>was newspaper, posters and hospitals (40%) for the majority of them.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Schemes aimed at improving the value of the girl child and addressing the decline in sex ratio may meet these objectives if they do not limit their target to </a:t>
            </a:r>
            <a:r>
              <a:rPr lang="en-US" sz="1900" b="1" u="sng" dirty="0" smtClean="0"/>
              <a:t>schedule caste and BPL families alone. </a:t>
            </a:r>
          </a:p>
          <a:p>
            <a:pPr>
              <a:buNone/>
            </a:pPr>
            <a:endParaRPr lang="en-US" sz="1900" dirty="0" smtClean="0"/>
          </a:p>
          <a:p>
            <a:r>
              <a:rPr lang="en-US" sz="1900" dirty="0" smtClean="0"/>
              <a:t>Need to </a:t>
            </a:r>
            <a:r>
              <a:rPr lang="en-US" sz="1900" b="1" dirty="0" smtClean="0"/>
              <a:t>simplify the schemes </a:t>
            </a:r>
            <a:r>
              <a:rPr lang="en-US" sz="1900" dirty="0" smtClean="0"/>
              <a:t>to further enhance its usefulness and thereby its reach too. </a:t>
            </a:r>
          </a:p>
          <a:p>
            <a:endParaRPr lang="en-US" sz="1900" dirty="0" smtClean="0"/>
          </a:p>
          <a:p>
            <a:r>
              <a:rPr lang="en-US" sz="1900" dirty="0" smtClean="0"/>
              <a:t>With every conditionality the beneficiaries should not have  to fulfill the documentation and certification formalities.</a:t>
            </a:r>
          </a:p>
          <a:p>
            <a:endParaRPr lang="en-US" sz="1900" dirty="0" smtClean="0"/>
          </a:p>
          <a:p>
            <a:r>
              <a:rPr lang="en-US" sz="1900" b="1" dirty="0" smtClean="0"/>
              <a:t>Flexibility in the timing of joining </a:t>
            </a:r>
            <a:r>
              <a:rPr lang="en-US" sz="1900" dirty="0" smtClean="0"/>
              <a:t>the scheme is also a major change required for  availing benefits among the illiterate families.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Benefits should </a:t>
            </a:r>
            <a:r>
              <a:rPr lang="en-US" sz="1800" b="1" u="sng" dirty="0" smtClean="0"/>
              <a:t>not be limited to two girls </a:t>
            </a:r>
            <a:r>
              <a:rPr lang="en-US" sz="1800" dirty="0" smtClean="0"/>
              <a:t>(</a:t>
            </a:r>
            <a:r>
              <a:rPr lang="en-US" sz="1800" dirty="0" err="1" smtClean="0"/>
              <a:t>eg</a:t>
            </a:r>
            <a:r>
              <a:rPr lang="en-US" sz="1800" dirty="0" smtClean="0"/>
              <a:t> </a:t>
            </a:r>
            <a:r>
              <a:rPr lang="en-US" sz="1800" dirty="0" err="1" smtClean="0"/>
              <a:t>Ladli</a:t>
            </a:r>
            <a:r>
              <a:rPr lang="en-US" sz="1800" dirty="0" smtClean="0"/>
              <a:t>) or by providing a larger incentive for the first girl , the  scheme inadvertently ends up valuing girls differentially depending on their position in the birth order. 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b="1" dirty="0" smtClean="0"/>
              <a:t>income criteria </a:t>
            </a:r>
            <a:r>
              <a:rPr lang="en-US" sz="1800" dirty="0" smtClean="0"/>
              <a:t>may be introduced in order to target the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to the poor and needy.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Proper </a:t>
            </a:r>
            <a:r>
              <a:rPr lang="en-US" sz="1800" b="1" dirty="0" smtClean="0"/>
              <a:t>monitoring </a:t>
            </a:r>
            <a:r>
              <a:rPr lang="en-US" sz="1800" dirty="0" smtClean="0"/>
              <a:t>of the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Increase </a:t>
            </a:r>
            <a:r>
              <a:rPr lang="en-US" sz="1800" b="1" dirty="0" smtClean="0"/>
              <a:t>the incentive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dirty="0" err="1" smtClean="0"/>
              <a:t>Balika</a:t>
            </a:r>
            <a:r>
              <a:rPr lang="en-US" sz="1600" dirty="0" smtClean="0"/>
              <a:t> </a:t>
            </a:r>
            <a:r>
              <a:rPr lang="en-US" sz="1600" dirty="0" err="1" smtClean="0"/>
              <a:t>Samridhi</a:t>
            </a:r>
            <a:r>
              <a:rPr lang="en-US" sz="1600" dirty="0" smtClean="0"/>
              <a:t> </a:t>
            </a:r>
            <a:r>
              <a:rPr lang="en-US" sz="1600" dirty="0" err="1" smtClean="0"/>
              <a:t>Yojana</a:t>
            </a:r>
            <a:r>
              <a:rPr lang="en-US" sz="1600" dirty="0" smtClean="0"/>
              <a:t>- Women &amp; Child Development Department, Haryana [accessed on April 2012], (Available at- </a:t>
            </a:r>
            <a:r>
              <a:rPr lang="en-US" sz="1600" u="sng" dirty="0" smtClean="0">
                <a:hlinkClick r:id="rId2"/>
              </a:rPr>
              <a:t>http://faridabad.nic.in/Administration/women&amp;.htm</a:t>
            </a:r>
            <a:r>
              <a:rPr lang="en-US" sz="1600" dirty="0" smtClean="0"/>
              <a:t>)</a:t>
            </a:r>
          </a:p>
          <a:p>
            <a:pPr lvl="0"/>
            <a:r>
              <a:rPr lang="en-US" sz="1600" dirty="0" err="1" smtClean="0"/>
              <a:t>Ladli</a:t>
            </a:r>
            <a:r>
              <a:rPr lang="en-US" sz="1600" dirty="0" smtClean="0"/>
              <a:t> scheme-The Ministry of Women &amp; Child Development  [accessed on 15 April2012] (available at-http://wcdhry.gov.in/new_schemes_F.htm)</a:t>
            </a:r>
          </a:p>
          <a:p>
            <a:pPr lvl="0"/>
            <a:r>
              <a:rPr lang="en-US" sz="1600" dirty="0" err="1" smtClean="0"/>
              <a:t>Apni</a:t>
            </a:r>
            <a:r>
              <a:rPr lang="en-US" sz="1600" dirty="0" smtClean="0"/>
              <a:t> </a:t>
            </a:r>
            <a:r>
              <a:rPr lang="en-US" sz="1600" dirty="0" err="1" smtClean="0"/>
              <a:t>Beti</a:t>
            </a:r>
            <a:r>
              <a:rPr lang="en-US" sz="1600" dirty="0" smtClean="0"/>
              <a:t> </a:t>
            </a:r>
            <a:r>
              <a:rPr lang="en-US" sz="1600" dirty="0" err="1" smtClean="0"/>
              <a:t>Apna</a:t>
            </a:r>
            <a:r>
              <a:rPr lang="en-US" sz="1600" dirty="0" smtClean="0"/>
              <a:t> </a:t>
            </a:r>
            <a:r>
              <a:rPr lang="en-US" sz="1600" dirty="0" err="1" smtClean="0"/>
              <a:t>Dhan</a:t>
            </a:r>
            <a:r>
              <a:rPr lang="en-US" sz="1600" dirty="0" smtClean="0"/>
              <a:t>-Women &amp; Child Development Department, Haryana [accessed on April 2012], (Available at- </a:t>
            </a:r>
            <a:r>
              <a:rPr lang="en-US" sz="1600" u="sng" dirty="0" smtClean="0">
                <a:hlinkClick r:id="rId2"/>
              </a:rPr>
              <a:t>http://faridabad.nic.in/Administration/women&amp;.htm</a:t>
            </a:r>
            <a:r>
              <a:rPr lang="en-US" sz="1600" dirty="0" smtClean="0"/>
              <a:t>). </a:t>
            </a:r>
          </a:p>
          <a:p>
            <a:pPr lvl="0"/>
            <a:r>
              <a:rPr lang="en-US" sz="1600" dirty="0" smtClean="0"/>
              <a:t>“</a:t>
            </a:r>
            <a:r>
              <a:rPr lang="en-US" sz="1600" dirty="0" err="1" smtClean="0"/>
              <a:t>Ladli</a:t>
            </a:r>
            <a:r>
              <a:rPr lang="en-US" sz="1600" dirty="0" smtClean="0"/>
              <a:t> </a:t>
            </a:r>
            <a:r>
              <a:rPr lang="en-US" sz="1600" dirty="0" err="1" smtClean="0"/>
              <a:t>Lakshmi</a:t>
            </a:r>
            <a:r>
              <a:rPr lang="en-US" sz="1600" dirty="0" smtClean="0"/>
              <a:t> </a:t>
            </a:r>
            <a:r>
              <a:rPr lang="en-US" sz="1600" dirty="0" err="1" smtClean="0"/>
              <a:t>Yojana</a:t>
            </a:r>
            <a:r>
              <a:rPr lang="en-US" sz="1600" dirty="0" smtClean="0"/>
              <a:t>: Impact Analysis- District- </a:t>
            </a:r>
            <a:r>
              <a:rPr lang="en-US" sz="1600" dirty="0" err="1" smtClean="0"/>
              <a:t>Seoni</a:t>
            </a:r>
            <a:r>
              <a:rPr lang="en-US" sz="1600" dirty="0" smtClean="0"/>
              <a:t>” Dept. of Public Relations, Madhya Pradesh, (</a:t>
            </a:r>
            <a:r>
              <a:rPr lang="en-US" sz="1600" dirty="0" smtClean="0">
                <a:hlinkClick r:id="rId3"/>
              </a:rPr>
              <a:t>www.mpinfo.org/mpinfonew/english/cd/2008</a:t>
            </a:r>
            <a:r>
              <a:rPr lang="en-US" sz="1600" dirty="0" smtClean="0"/>
              <a:t>).</a:t>
            </a:r>
          </a:p>
          <a:p>
            <a:r>
              <a:rPr lang="en-US" sz="1600" dirty="0" smtClean="0"/>
              <a:t>The pre-natal diagnostic techniques (regulation and prevention of misuse) act, 1994 and the pre-natal diagnostic techniques (regulation and prevention of misuse) amendment act, 2002. [accessed on march 2012]  ( available at </a:t>
            </a:r>
            <a:r>
              <a:rPr lang="en-US" sz="1600" u="sng" dirty="0" smtClean="0">
                <a:hlinkClick r:id="rId4"/>
              </a:rPr>
              <a:t>http://pndt.gov.in/writereaddata/mainlinkFile/File50.pdf</a:t>
            </a:r>
            <a:r>
              <a:rPr lang="en-US" sz="1600" dirty="0" smtClean="0"/>
              <a:t>)</a:t>
            </a:r>
          </a:p>
          <a:p>
            <a:pPr lvl="0">
              <a:buNone/>
            </a:pP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sz="6000" dirty="0" smtClean="0">
                <a:solidFill>
                  <a:srgbClr val="FF0000"/>
                </a:solidFill>
              </a:rPr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/>
              <a:t>General Management</a:t>
            </a:r>
          </a:p>
          <a:p>
            <a:pPr lvl="0"/>
            <a:r>
              <a:rPr lang="en-US" sz="1600" dirty="0" smtClean="0"/>
              <a:t>Involved as a Research Assistant in the project named “Development Of Neonatal Health Care Service Delivery Model For Rural India” funded by UNICEF.</a:t>
            </a:r>
          </a:p>
          <a:p>
            <a:pPr lvl="0">
              <a:buNone/>
            </a:pPr>
            <a:endParaRPr lang="en-US" sz="1600" dirty="0" smtClean="0"/>
          </a:p>
          <a:p>
            <a:r>
              <a:rPr lang="en-US" sz="1600" b="1" u="sng" dirty="0" smtClean="0"/>
              <a:t>Role and responsibility- </a:t>
            </a:r>
            <a:r>
              <a:rPr lang="en-US" sz="1600" dirty="0" smtClean="0"/>
              <a:t>To work on the setting up of a </a:t>
            </a:r>
            <a:r>
              <a:rPr lang="en-US" sz="1600" b="1" dirty="0" smtClean="0"/>
              <a:t>surveillance system </a:t>
            </a:r>
            <a:r>
              <a:rPr lang="en-US" sz="1600" dirty="0" smtClean="0"/>
              <a:t>using ASHAs this would include planning for the same and training them and to make a </a:t>
            </a:r>
            <a:r>
              <a:rPr lang="en-US" sz="1600" b="1" dirty="0" smtClean="0"/>
              <a:t>detailed plan </a:t>
            </a:r>
            <a:r>
              <a:rPr lang="en-US" sz="1600" dirty="0" smtClean="0"/>
              <a:t>for the community mobilization.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In The In-Depth Study</a:t>
            </a:r>
            <a:endParaRPr lang="en-US" sz="1600" dirty="0" smtClean="0"/>
          </a:p>
          <a:p>
            <a:pPr lvl="0"/>
            <a:r>
              <a:rPr lang="en-US" sz="1600" dirty="0" smtClean="0"/>
              <a:t>As a trainee worked on the project “ Perception and awareness of Girl Child Schemes in the </a:t>
            </a:r>
            <a:r>
              <a:rPr lang="en-US" sz="1600" dirty="0" err="1" smtClean="0"/>
              <a:t>Ballabgarh</a:t>
            </a:r>
            <a:r>
              <a:rPr lang="en-US" sz="1600" dirty="0" smtClean="0"/>
              <a:t>”. </a:t>
            </a:r>
          </a:p>
          <a:p>
            <a:pPr lvl="0"/>
            <a:r>
              <a:rPr lang="en-US" sz="1600" b="1" u="sng" dirty="0" smtClean="0"/>
              <a:t>Roles and responsibilities </a:t>
            </a:r>
            <a:r>
              <a:rPr lang="en-US" sz="1600" b="1" dirty="0" smtClean="0"/>
              <a:t>- </a:t>
            </a:r>
            <a:r>
              <a:rPr lang="en-US" sz="1600" dirty="0" smtClean="0"/>
              <a:t>To develop a community survey questionnaire, Data collection from 8 selected villages and to make a detailed report of the study done.</a:t>
            </a:r>
          </a:p>
          <a:p>
            <a:pPr lvl="0"/>
            <a:endParaRPr lang="en-US" sz="1600" b="1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AWARENESS AND PERCEPTION OF GIRL CHILD SCHEMES IN RURAL BALLABGARH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Presented By- Dr </a:t>
            </a:r>
            <a:r>
              <a:rPr lang="en-US" dirty="0" err="1" smtClean="0">
                <a:solidFill>
                  <a:schemeClr val="tx1"/>
                </a:solidFill>
              </a:rPr>
              <a:t>Bhavna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Sangal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the need of such schemes??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Constitution of India offers all citizens, including children, certain basic </a:t>
            </a:r>
            <a:r>
              <a:rPr lang="en-US" sz="2400" dirty="0" smtClean="0"/>
              <a:t>Fundamental Rights.</a:t>
            </a:r>
          </a:p>
          <a:p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1066800" y="2743200"/>
            <a:ext cx="2133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 right to life and liberty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2667000"/>
            <a:ext cx="205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 right to equality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19800" y="2438400"/>
            <a:ext cx="2209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Right to freedom of speech and</a:t>
            </a:r>
          </a:p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14400" y="3962400"/>
            <a:ext cx="2286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ight against exploitation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429000" y="3962400"/>
            <a:ext cx="22098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ight to freedom of religion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172200" y="3886200"/>
            <a:ext cx="20574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ight to conserve culture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514600" y="5105400"/>
            <a:ext cx="3505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Right to constitutional remedies for the enforcement of Fundamental Rights.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Directive Principles of State Policy directs the State to ensure that all children are provided with services and opportunities to grow and develop in a safe and secure environment. To realize this state has formulated several legislations like :-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Government has started several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for the welfare of children.</a:t>
            </a:r>
          </a:p>
          <a:p>
            <a:r>
              <a:rPr lang="en-US" sz="2000" dirty="0" smtClean="0"/>
              <a:t>Is also signatory to many organizations like International Instruments such as UN Convention on the Rights of the Child.  </a:t>
            </a: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BUT THE GIRL CHILD ARE LEFT MOST DIADVANTAGED IN INDIA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             WHAT ARE THE REASONS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             ????????????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590800"/>
            <a:ext cx="2381250" cy="2381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4"/>
          <p:cNvSpPr/>
          <p:nvPr/>
        </p:nvSpPr>
        <p:spPr>
          <a:xfrm>
            <a:off x="3352800" y="609600"/>
            <a:ext cx="2743200" cy="12192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Considered “</a:t>
            </a:r>
            <a:r>
              <a:rPr lang="en-US" dirty="0" err="1" smtClean="0"/>
              <a:t>paraya</a:t>
            </a:r>
            <a:r>
              <a:rPr lang="en-US" dirty="0" smtClean="0"/>
              <a:t> </a:t>
            </a:r>
            <a:r>
              <a:rPr lang="en-US" dirty="0" err="1" smtClean="0"/>
              <a:t>dhan</a:t>
            </a:r>
            <a:r>
              <a:rPr lang="en-US" dirty="0" smtClean="0"/>
              <a:t>” so less expenditure on them 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248400" y="1676400"/>
            <a:ext cx="2667000" cy="1295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Considered a burden as dowry has to be given in their marriage</a:t>
            </a:r>
          </a:p>
          <a:p>
            <a:pPr algn="ctr"/>
            <a:endParaRPr lang="en-US" dirty="0"/>
          </a:p>
        </p:txBody>
      </p:sp>
      <p:cxnSp>
        <p:nvCxnSpPr>
          <p:cNvPr id="8" name="Straight Arrow Connector 7"/>
          <p:cNvCxnSpPr>
            <a:stCxn id="5" idx="4"/>
            <a:endCxn id="4" idx="0"/>
          </p:cNvCxnSpPr>
          <p:nvPr/>
        </p:nvCxnSpPr>
        <p:spPr>
          <a:xfrm flipH="1">
            <a:off x="4695825" y="1828800"/>
            <a:ext cx="28575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638800" y="2895600"/>
            <a:ext cx="1066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172200" y="3581400"/>
            <a:ext cx="2362200" cy="13716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Influence of negative social attitudes towards women 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715000" y="41148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352800" y="5257800"/>
            <a:ext cx="2667000" cy="12192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Favourism for Boy child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72000" y="4800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685800" y="1752600"/>
            <a:ext cx="2667000" cy="14478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Deliberate </a:t>
            </a:r>
            <a:r>
              <a:rPr lang="en-US" dirty="0"/>
              <a:t>neglect of girl children’s health, </a:t>
            </a:r>
            <a:r>
              <a:rPr lang="en-US" dirty="0" smtClean="0"/>
              <a:t>nutrition and  safety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9600" y="3581400"/>
            <a:ext cx="2514600" cy="1295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Inadequate impact of programming investment 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76600" y="27432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6"/>
          </p:cNvCxnSpPr>
          <p:nvPr/>
        </p:nvCxnSpPr>
        <p:spPr>
          <a:xfrm flipV="1">
            <a:off x="3124200" y="41910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Girl Child Schemes In Center And State In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aryana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Most of these schemes are administered through the </a:t>
            </a:r>
            <a:r>
              <a:rPr lang="en-US" sz="2000" b="1" dirty="0"/>
              <a:t>Department of Women and </a:t>
            </a:r>
            <a:r>
              <a:rPr lang="en-US" sz="2000" b="1" dirty="0" smtClean="0"/>
              <a:t>Child </a:t>
            </a:r>
            <a:r>
              <a:rPr lang="en-US" sz="2000" dirty="0" smtClean="0"/>
              <a:t>Development </a:t>
            </a:r>
            <a:r>
              <a:rPr lang="en-US" sz="2000" dirty="0"/>
              <a:t>using the vast network of </a:t>
            </a:r>
            <a:r>
              <a:rPr lang="en-US" sz="2000" b="1" dirty="0"/>
              <a:t>ICDS and </a:t>
            </a:r>
            <a:r>
              <a:rPr lang="en-US" sz="2000" b="1" i="1" dirty="0" err="1"/>
              <a:t>Anganwadi</a:t>
            </a:r>
            <a:r>
              <a:rPr lang="en-US" sz="2000" b="1" i="1" dirty="0"/>
              <a:t> </a:t>
            </a:r>
            <a:r>
              <a:rPr lang="en-US" sz="2000" b="1" dirty="0" smtClean="0"/>
              <a:t>workers.</a:t>
            </a:r>
          </a:p>
          <a:p>
            <a:r>
              <a:rPr lang="en-US" sz="2000" dirty="0" smtClean="0"/>
              <a:t>Some </a:t>
            </a:r>
            <a:r>
              <a:rPr lang="en-US" sz="2000" dirty="0"/>
              <a:t>of these schemes are specifically aimed at people belonging to the poor families (</a:t>
            </a:r>
            <a:r>
              <a:rPr lang="en-US" sz="2000" b="1" dirty="0"/>
              <a:t>BPL </a:t>
            </a:r>
            <a:r>
              <a:rPr lang="en-US" sz="2000" b="1" dirty="0" smtClean="0"/>
              <a:t>category)e.g</a:t>
            </a:r>
            <a:r>
              <a:rPr lang="en-US" sz="2000" dirty="0" smtClean="0"/>
              <a:t>. </a:t>
            </a:r>
            <a:r>
              <a:rPr lang="en-US" sz="2000" dirty="0" err="1" smtClean="0"/>
              <a:t>Balika</a:t>
            </a:r>
            <a:r>
              <a:rPr lang="en-US" sz="2000" dirty="0" smtClean="0"/>
              <a:t> </a:t>
            </a:r>
            <a:r>
              <a:rPr lang="en-US" sz="2000" dirty="0" err="1" smtClean="0"/>
              <a:t>Samridhi</a:t>
            </a:r>
            <a:r>
              <a:rPr lang="en-US" sz="2000" dirty="0" smtClean="0"/>
              <a:t> </a:t>
            </a:r>
            <a:r>
              <a:rPr lang="en-US" sz="2000" dirty="0" err="1" smtClean="0"/>
              <a:t>Yojana</a:t>
            </a:r>
            <a:r>
              <a:rPr lang="en-US" sz="2000" dirty="0" smtClean="0"/>
              <a:t>, </a:t>
            </a:r>
            <a:r>
              <a:rPr lang="en-US" sz="2000" dirty="0" err="1" smtClean="0"/>
              <a:t>Apni</a:t>
            </a:r>
            <a:r>
              <a:rPr lang="en-US" sz="2000" dirty="0" smtClean="0"/>
              <a:t> </a:t>
            </a:r>
            <a:r>
              <a:rPr lang="en-US" sz="2000" dirty="0" err="1" smtClean="0"/>
              <a:t>Beti</a:t>
            </a:r>
            <a:r>
              <a:rPr lang="en-US" sz="2000" dirty="0" smtClean="0"/>
              <a:t> </a:t>
            </a:r>
            <a:r>
              <a:rPr lang="en-US" sz="2000" dirty="0" err="1" smtClean="0"/>
              <a:t>Apna</a:t>
            </a:r>
            <a:r>
              <a:rPr lang="en-US" sz="2000" dirty="0" smtClean="0"/>
              <a:t> </a:t>
            </a:r>
            <a:r>
              <a:rPr lang="en-US" sz="2000" dirty="0" err="1" smtClean="0"/>
              <a:t>Dhan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Schemes names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1) By center – </a:t>
            </a:r>
            <a:r>
              <a:rPr lang="en-US" sz="2000" dirty="0" err="1" smtClean="0"/>
              <a:t>Balika</a:t>
            </a:r>
            <a:r>
              <a:rPr lang="en-US" sz="2000" dirty="0" smtClean="0"/>
              <a:t> </a:t>
            </a:r>
            <a:r>
              <a:rPr lang="en-US" sz="2000" dirty="0" err="1" smtClean="0"/>
              <a:t>Samridhi</a:t>
            </a:r>
            <a:r>
              <a:rPr lang="en-US" sz="2000" dirty="0" smtClean="0"/>
              <a:t> </a:t>
            </a:r>
            <a:r>
              <a:rPr lang="en-US" sz="2000" dirty="0" err="1" smtClean="0"/>
              <a:t>Yojana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2) By State – </a:t>
            </a:r>
            <a:r>
              <a:rPr lang="en-US" sz="2000" dirty="0" err="1" smtClean="0"/>
              <a:t>Ladli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Devi </a:t>
            </a:r>
            <a:r>
              <a:rPr lang="en-US" sz="2000" dirty="0" err="1" smtClean="0"/>
              <a:t>Rupak</a:t>
            </a:r>
            <a:r>
              <a:rPr lang="en-US" sz="2000" dirty="0" smtClean="0"/>
              <a:t> </a:t>
            </a:r>
            <a:r>
              <a:rPr lang="en-US" sz="2000" dirty="0" err="1" smtClean="0"/>
              <a:t>Yojana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</a:t>
            </a:r>
            <a:r>
              <a:rPr lang="en-US" sz="2000" dirty="0" err="1" smtClean="0"/>
              <a:t>Apni</a:t>
            </a:r>
            <a:r>
              <a:rPr lang="en-US" sz="2000" dirty="0" smtClean="0"/>
              <a:t> </a:t>
            </a:r>
            <a:r>
              <a:rPr lang="en-US" sz="2000" dirty="0" err="1" smtClean="0"/>
              <a:t>Beti</a:t>
            </a:r>
            <a:r>
              <a:rPr lang="en-US" sz="2000" dirty="0" smtClean="0"/>
              <a:t> </a:t>
            </a:r>
            <a:r>
              <a:rPr lang="en-US" sz="2000" dirty="0" err="1" smtClean="0"/>
              <a:t>Apna</a:t>
            </a:r>
            <a:r>
              <a:rPr lang="en-US" sz="2000" dirty="0" smtClean="0"/>
              <a:t> </a:t>
            </a:r>
            <a:r>
              <a:rPr lang="en-US" sz="2000" dirty="0" err="1" smtClean="0"/>
              <a:t>Dhan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1824</Words>
  <Application>Microsoft Office PowerPoint</Application>
  <PresentationFormat>On-screen Show (4:3)</PresentationFormat>
  <Paragraphs>258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INTERNSHIP REPORT   </vt:lpstr>
      <vt:lpstr>History</vt:lpstr>
      <vt:lpstr>Learnings</vt:lpstr>
      <vt:lpstr>AWARENESS AND PERCEPTION OF GIRL CHILD SCHEMES IN RURAL BALLABGARH </vt:lpstr>
      <vt:lpstr>Why the need of such schemes??</vt:lpstr>
      <vt:lpstr>  </vt:lpstr>
      <vt:lpstr>Slide 7</vt:lpstr>
      <vt:lpstr>Slide 8</vt:lpstr>
      <vt:lpstr>Girl Child Schemes In Center And State In Haryana </vt:lpstr>
      <vt:lpstr>RATIONALE OF THE STUDY</vt:lpstr>
      <vt:lpstr>Problem Statement</vt:lpstr>
      <vt:lpstr>Objectives of the study</vt:lpstr>
      <vt:lpstr>Data and Methods</vt:lpstr>
      <vt:lpstr>Data and Methods</vt:lpstr>
      <vt:lpstr>Data and Methods</vt:lpstr>
      <vt:lpstr>        Results (Major Findings)                 Table 1.1 Socio-economic status of the parents of the child </vt:lpstr>
      <vt:lpstr> Results (Major Findings)  Table 1.2 General perceptions of people towards girl child and Knowledge and awareness about the girl child schemes </vt:lpstr>
      <vt:lpstr>Results (major findings)</vt:lpstr>
      <vt:lpstr>Results(major findings)</vt:lpstr>
      <vt:lpstr> Results (Major Findings)  Table 1.2 contd…….</vt:lpstr>
      <vt:lpstr>Results (major findings)</vt:lpstr>
      <vt:lpstr>Conclusion</vt:lpstr>
      <vt:lpstr>Conclusion</vt:lpstr>
      <vt:lpstr>Recommendations</vt:lpstr>
      <vt:lpstr>Recommendations</vt:lpstr>
      <vt:lpstr>References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Girl child schemes in center and state </dc:title>
  <dc:creator>IIHMR</dc:creator>
  <cp:lastModifiedBy>IIHMR</cp:lastModifiedBy>
  <cp:revision>87</cp:revision>
  <dcterms:created xsi:type="dcterms:W3CDTF">2012-02-12T02:10:48Z</dcterms:created>
  <dcterms:modified xsi:type="dcterms:W3CDTF">2012-05-02T08:45:58Z</dcterms:modified>
</cp:coreProperties>
</file>