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56" r:id="rId2"/>
    <p:sldId id="257" r:id="rId3"/>
    <p:sldId id="259" r:id="rId4"/>
    <p:sldId id="260" r:id="rId5"/>
    <p:sldId id="261" r:id="rId6"/>
    <p:sldId id="262" r:id="rId7"/>
    <p:sldId id="264" r:id="rId8"/>
    <p:sldId id="270" r:id="rId9"/>
    <p:sldId id="271" r:id="rId10"/>
    <p:sldId id="272" r:id="rId11"/>
    <p:sldId id="273" r:id="rId12"/>
    <p:sldId id="265" r:id="rId13"/>
    <p:sldId id="266"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D:\Desktop\Sample.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Desktop\Q2.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E:\Q3.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D:\Desktop\College%20Dissertation\Migrant%20&amp;%20HIV\Question%20responses\Q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b="1"/>
            </a:pPr>
            <a:r>
              <a:rPr lang="en-US" sz="1800" b="1" i="1" dirty="0" smtClean="0"/>
              <a:t>Fig. 1 Source of information about HIV/AIDS</a:t>
            </a:r>
            <a:endParaRPr lang="en-US" sz="1800" b="1" dirty="0"/>
          </a:p>
        </c:rich>
      </c:tx>
      <c:layout/>
    </c:title>
    <c:plotArea>
      <c:layout/>
      <c:pieChart>
        <c:varyColors val="1"/>
        <c:ser>
          <c:idx val="0"/>
          <c:order val="0"/>
          <c:dLbls>
            <c:showPercent val="1"/>
          </c:dLbls>
          <c:cat>
            <c:strRef>
              <c:f>Sheet1!$A$1:$A$9</c:f>
              <c:strCache>
                <c:ptCount val="9"/>
                <c:pt idx="0">
                  <c:v> Television/radio                                                   </c:v>
                </c:pt>
                <c:pt idx="1">
                  <c:v> Newspaper/magazine                                           </c:v>
                </c:pt>
                <c:pt idx="2">
                  <c:v>Wife/regular partner                                            </c:v>
                </c:pt>
                <c:pt idx="3">
                  <c:v>Girlfriend/casual partner                                       </c:v>
                </c:pt>
                <c:pt idx="4">
                  <c:v>Friend or colleague                                               </c:v>
                </c:pt>
                <c:pt idx="5">
                  <c:v>  Doctor or nurse                                                    </c:v>
                </c:pt>
                <c:pt idx="6">
                  <c:v>HIV/AIDS educator                                             </c:v>
                </c:pt>
                <c:pt idx="7">
                  <c:v>Don’t know                                                           </c:v>
                </c:pt>
                <c:pt idx="8">
                  <c:v>Other</c:v>
                </c:pt>
              </c:strCache>
            </c:strRef>
          </c:cat>
          <c:val>
            <c:numRef>
              <c:f>Sheet1!$B$1:$B$9</c:f>
              <c:numCache>
                <c:formatCode>General</c:formatCode>
                <c:ptCount val="9"/>
                <c:pt idx="0">
                  <c:v>130</c:v>
                </c:pt>
                <c:pt idx="1">
                  <c:v>40</c:v>
                </c:pt>
                <c:pt idx="2">
                  <c:v>20</c:v>
                </c:pt>
                <c:pt idx="3">
                  <c:v>13</c:v>
                </c:pt>
                <c:pt idx="4">
                  <c:v>50</c:v>
                </c:pt>
                <c:pt idx="5">
                  <c:v>40</c:v>
                </c:pt>
                <c:pt idx="6">
                  <c:v>77</c:v>
                </c:pt>
                <c:pt idx="7">
                  <c:v>30</c:v>
                </c:pt>
                <c:pt idx="8">
                  <c:v>10</c:v>
                </c:pt>
              </c:numCache>
            </c:numRef>
          </c:val>
        </c:ser>
        <c:dLbls>
          <c:showPercent val="1"/>
        </c:dLbls>
        <c:firstSliceAng val="0"/>
      </c:pieChart>
    </c:plotArea>
    <c:legend>
      <c:legendPos val="r"/>
      <c:layout>
        <c:manualLayout>
          <c:xMode val="edge"/>
          <c:yMode val="edge"/>
          <c:x val="0.65254901960784395"/>
          <c:y val="0.14729273840769927"/>
          <c:w val="0.33803921568627476"/>
          <c:h val="0.70513665791775959"/>
        </c:manualLayout>
      </c:layout>
      <c:txPr>
        <a:bodyPr/>
        <a:lstStyle/>
        <a:p>
          <a:pPr>
            <a:defRPr sz="1400"/>
          </a:pPr>
          <a:endParaRPr lang="en-US"/>
        </a:p>
      </c:tx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lgn="l">
              <a:defRPr/>
            </a:pPr>
            <a:r>
              <a:rPr lang="en-US" sz="1800" b="1" i="1" dirty="0" smtClean="0"/>
              <a:t>Fig. 2 Source of HIV infection</a:t>
            </a:r>
            <a:endParaRPr lang="en-US" sz="1800" b="1" dirty="0"/>
          </a:p>
        </c:rich>
      </c:tx>
      <c:layout>
        <c:manualLayout>
          <c:xMode val="edge"/>
          <c:yMode val="edge"/>
          <c:x val="0.27331440712768107"/>
          <c:y val="1.3513513513513521E-2"/>
        </c:manualLayout>
      </c:layout>
    </c:title>
    <c:plotArea>
      <c:layout/>
      <c:pieChart>
        <c:varyColors val="1"/>
        <c:ser>
          <c:idx val="0"/>
          <c:order val="0"/>
          <c:dLbls>
            <c:showPercent val="1"/>
          </c:dLbls>
          <c:cat>
            <c:strRef>
              <c:f>Sheet1!$A$1:$A$10</c:f>
              <c:strCache>
                <c:ptCount val="10"/>
                <c:pt idx="0">
                  <c:v>Have sex without a condom                                </c:v>
                </c:pt>
                <c:pt idx="1">
                  <c:v>Have sex with many partners                               </c:v>
                </c:pt>
                <c:pt idx="2">
                  <c:v> Touch a person who has HIV/AIDS                    </c:v>
                </c:pt>
                <c:pt idx="3">
                  <c:v>Kiss a person who has HIV/AIDS                       </c:v>
                </c:pt>
                <c:pt idx="4">
                  <c:v>Injection with a used needle/sharing needles        </c:v>
                </c:pt>
                <c:pt idx="5">
                  <c:v> Blood contact                                                       </c:v>
                </c:pt>
                <c:pt idx="6">
                  <c:v>Breast feeding (child)                                           </c:v>
                </c:pt>
                <c:pt idx="7">
                  <c:v>During pregnancy or delivery (child)                   </c:v>
                </c:pt>
                <c:pt idx="8">
                  <c:v>Don’t know                                                           </c:v>
                </c:pt>
                <c:pt idx="9">
                  <c:v>Other</c:v>
                </c:pt>
              </c:strCache>
            </c:strRef>
          </c:cat>
          <c:val>
            <c:numRef>
              <c:f>Sheet1!$B$1:$B$10</c:f>
              <c:numCache>
                <c:formatCode>General</c:formatCode>
                <c:ptCount val="10"/>
                <c:pt idx="0">
                  <c:v>90</c:v>
                </c:pt>
                <c:pt idx="1">
                  <c:v>140</c:v>
                </c:pt>
                <c:pt idx="2">
                  <c:v>30</c:v>
                </c:pt>
                <c:pt idx="3">
                  <c:v>16</c:v>
                </c:pt>
                <c:pt idx="4">
                  <c:v>50</c:v>
                </c:pt>
                <c:pt idx="5">
                  <c:v>43</c:v>
                </c:pt>
                <c:pt idx="6">
                  <c:v>6</c:v>
                </c:pt>
                <c:pt idx="7">
                  <c:v>24</c:v>
                </c:pt>
                <c:pt idx="8">
                  <c:v>7</c:v>
                </c:pt>
                <c:pt idx="9">
                  <c:v>4</c:v>
                </c:pt>
              </c:numCache>
            </c:numRef>
          </c:val>
        </c:ser>
        <c:dLbls>
          <c:showPercent val="1"/>
        </c:dLbls>
        <c:firstSliceAng val="0"/>
      </c:pieChart>
    </c:plotArea>
    <c:legend>
      <c:legendPos val="r"/>
      <c:layout>
        <c:manualLayout>
          <c:xMode val="edge"/>
          <c:yMode val="edge"/>
          <c:x val="0.64639639639639812"/>
          <c:y val="0.12082996382208988"/>
          <c:w val="0.34009009009009011"/>
          <c:h val="0.79828101723771061"/>
        </c:manualLayout>
      </c:layout>
      <c:txPr>
        <a:bodyPr/>
        <a:lstStyle/>
        <a:p>
          <a:pPr rtl="0">
            <a:defRPr sz="1400"/>
          </a:pPr>
          <a:endParaRPr lang="en-US"/>
        </a:p>
      </c:txPr>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800" b="1" i="1" u="none" strike="noStrike" baseline="0" dirty="0" smtClean="0"/>
              <a:t>Fig. 3 Perceptions on HIV prevention</a:t>
            </a:r>
            <a:endParaRPr lang="en-US" dirty="0"/>
          </a:p>
        </c:rich>
      </c:tx>
      <c:layout/>
    </c:title>
    <c:plotArea>
      <c:layout/>
      <c:pieChart>
        <c:varyColors val="1"/>
        <c:ser>
          <c:idx val="0"/>
          <c:order val="0"/>
          <c:dLbls>
            <c:showPercent val="1"/>
          </c:dLbls>
          <c:cat>
            <c:strRef>
              <c:f>[Q3.xlsx]Sheet1!$A$1:$A$10</c:f>
              <c:strCache>
                <c:ptCount val="10"/>
                <c:pt idx="0">
                  <c:v>Use condoms                                                       </c:v>
                </c:pt>
                <c:pt idx="1">
                  <c:v> Reduce the number of partners                            </c:v>
                </c:pt>
                <c:pt idx="2">
                  <c:v> Have sex with only one partner                           </c:v>
                </c:pt>
                <c:pt idx="3">
                  <c:v>Have sex with healthy looking partners              </c:v>
                </c:pt>
                <c:pt idx="4">
                  <c:v>No commercial sex (sex with prostitute)              </c:v>
                </c:pt>
                <c:pt idx="5">
                  <c:v> Have no sex at all                                                </c:v>
                </c:pt>
                <c:pt idx="6">
                  <c:v>Don’t use used needles/don’t share needles         </c:v>
                </c:pt>
                <c:pt idx="7">
                  <c:v>Avoid blood contact                                             </c:v>
                </c:pt>
                <c:pt idx="8">
                  <c:v> Don’t know                                                          </c:v>
                </c:pt>
                <c:pt idx="9">
                  <c:v>Other</c:v>
                </c:pt>
              </c:strCache>
            </c:strRef>
          </c:cat>
          <c:val>
            <c:numRef>
              <c:f>[Q3.xlsx]Sheet1!$B$1:$B$10</c:f>
              <c:numCache>
                <c:formatCode>General</c:formatCode>
                <c:ptCount val="10"/>
                <c:pt idx="0">
                  <c:v>108</c:v>
                </c:pt>
                <c:pt idx="1">
                  <c:v>31</c:v>
                </c:pt>
                <c:pt idx="2">
                  <c:v>94</c:v>
                </c:pt>
                <c:pt idx="3">
                  <c:v>15</c:v>
                </c:pt>
                <c:pt idx="4">
                  <c:v>60</c:v>
                </c:pt>
                <c:pt idx="5">
                  <c:v>4</c:v>
                </c:pt>
                <c:pt idx="6">
                  <c:v>46</c:v>
                </c:pt>
                <c:pt idx="7">
                  <c:v>24</c:v>
                </c:pt>
                <c:pt idx="8">
                  <c:v>12</c:v>
                </c:pt>
                <c:pt idx="9">
                  <c:v>6</c:v>
                </c:pt>
              </c:numCache>
            </c:numRef>
          </c:val>
        </c:ser>
        <c:dLbls>
          <c:showPercent val="1"/>
        </c:dLbls>
        <c:firstSliceAng val="0"/>
      </c:pieChart>
    </c:plotArea>
    <c:legend>
      <c:legendPos val="r"/>
      <c:layout>
        <c:manualLayout>
          <c:xMode val="edge"/>
          <c:yMode val="edge"/>
          <c:x val="0.64366347640794463"/>
          <c:y val="9.5223097112860977E-2"/>
          <c:w val="0.34100106341957431"/>
          <c:h val="0.84270146130382428"/>
        </c:manualLayout>
      </c:layout>
      <c:txPr>
        <a:bodyPr/>
        <a:lstStyle/>
        <a:p>
          <a:pPr>
            <a:defRPr sz="1400"/>
          </a:pPr>
          <a:endParaRPr lang="en-US"/>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layout/>
    </c:title>
    <c:plotArea>
      <c:layout/>
      <c:pieChart>
        <c:varyColors val="1"/>
        <c:ser>
          <c:idx val="0"/>
          <c:order val="0"/>
          <c:dLbls>
            <c:showPercent val="1"/>
          </c:dLbls>
          <c:cat>
            <c:strRef>
              <c:f>[Q5.xlsx]Sheet1!$A$1:$A$4</c:f>
              <c:strCache>
                <c:ptCount val="4"/>
                <c:pt idx="0">
                  <c:v>Use condoms every time                                     </c:v>
                </c:pt>
                <c:pt idx="1">
                  <c:v>Use condoms most times                                      </c:v>
                </c:pt>
                <c:pt idx="2">
                  <c:v>Use condoms sometimes </c:v>
                </c:pt>
                <c:pt idx="3">
                  <c:v>Never use condoms      </c:v>
                </c:pt>
              </c:strCache>
            </c:strRef>
          </c:cat>
          <c:val>
            <c:numRef>
              <c:f>[Q5.xlsx]Sheet1!$B$1:$B$4</c:f>
              <c:numCache>
                <c:formatCode>General</c:formatCode>
                <c:ptCount val="4"/>
                <c:pt idx="0">
                  <c:v>42</c:v>
                </c:pt>
                <c:pt idx="1">
                  <c:v>55</c:v>
                </c:pt>
                <c:pt idx="2">
                  <c:v>181</c:v>
                </c:pt>
                <c:pt idx="3">
                  <c:v>132</c:v>
                </c:pt>
              </c:numCache>
            </c:numRef>
          </c:val>
        </c:ser>
        <c:dLbls>
          <c:showPercent val="1"/>
        </c:dLbls>
        <c:firstSliceAng val="0"/>
      </c:pieChart>
    </c:plotArea>
    <c:legend>
      <c:legendPos val="r"/>
      <c:layout>
        <c:manualLayout>
          <c:xMode val="edge"/>
          <c:yMode val="edge"/>
          <c:x val="0.65319024447786722"/>
          <c:y val="0.19439668999708365"/>
          <c:w val="0.33782099147718897"/>
          <c:h val="0.51369495479731697"/>
        </c:manualLayout>
      </c:layout>
      <c:txPr>
        <a:bodyPr/>
        <a:lstStyle/>
        <a:p>
          <a:pPr>
            <a:defRPr sz="1400"/>
          </a:pPr>
          <a:endParaRPr lang="en-US"/>
        </a:p>
      </c:txPr>
    </c:legend>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AF7A78-CED6-4D97-BE3F-396E2B6FAFBE}" type="datetimeFigureOut">
              <a:rPr lang="en-US" smtClean="0"/>
              <a:pPr/>
              <a:t>5/2/2012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F79C7D-C9FA-4E42-8246-14D384F03BA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9F79C7D-C9FA-4E42-8246-14D384F03BA9}"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2C8A5ACA-FA6C-4BD6-AF1D-35BD30B3673C}" type="datetimeFigureOut">
              <a:rPr lang="en-US" smtClean="0"/>
              <a:pPr/>
              <a:t>5/2/2012</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2A253C83-A1D0-4888-A0E4-0E1088A972C9}"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C8A5ACA-FA6C-4BD6-AF1D-35BD30B3673C}" type="datetimeFigureOut">
              <a:rPr lang="en-US" smtClean="0"/>
              <a:pPr/>
              <a:t>5/2/2012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A253C83-A1D0-4888-A0E4-0E1088A972C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C8A5ACA-FA6C-4BD6-AF1D-35BD30B3673C}" type="datetimeFigureOut">
              <a:rPr lang="en-US" smtClean="0"/>
              <a:pPr/>
              <a:t>5/2/2012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A253C83-A1D0-4888-A0E4-0E1088A972C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C8A5ACA-FA6C-4BD6-AF1D-35BD30B3673C}" type="datetimeFigureOut">
              <a:rPr lang="en-US" smtClean="0"/>
              <a:pPr/>
              <a:t>5/2/2012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A253C83-A1D0-4888-A0E4-0E1088A972C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C8A5ACA-FA6C-4BD6-AF1D-35BD30B3673C}" type="datetimeFigureOut">
              <a:rPr lang="en-US" smtClean="0"/>
              <a:pPr/>
              <a:t>5/2/2012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A253C83-A1D0-4888-A0E4-0E1088A972C9}"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C8A5ACA-FA6C-4BD6-AF1D-35BD30B3673C}" type="datetimeFigureOut">
              <a:rPr lang="en-US" smtClean="0"/>
              <a:pPr/>
              <a:t>5/2/2012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A253C83-A1D0-4888-A0E4-0E1088A972C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C8A5ACA-FA6C-4BD6-AF1D-35BD30B3673C}" type="datetimeFigureOut">
              <a:rPr lang="en-US" smtClean="0"/>
              <a:pPr/>
              <a:t>5/2/2012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A253C83-A1D0-4888-A0E4-0E1088A972C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C8A5ACA-FA6C-4BD6-AF1D-35BD30B3673C}" type="datetimeFigureOut">
              <a:rPr lang="en-US" smtClean="0"/>
              <a:pPr/>
              <a:t>5/2/2012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A253C83-A1D0-4888-A0E4-0E1088A972C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2C8A5ACA-FA6C-4BD6-AF1D-35BD30B3673C}" type="datetimeFigureOut">
              <a:rPr lang="en-US" smtClean="0"/>
              <a:pPr/>
              <a:t>5/2/2012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A253C83-A1D0-4888-A0E4-0E1088A972C9}"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C8A5ACA-FA6C-4BD6-AF1D-35BD30B3673C}" type="datetimeFigureOut">
              <a:rPr lang="en-US" smtClean="0"/>
              <a:pPr/>
              <a:t>5/2/2012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A253C83-A1D0-4888-A0E4-0E1088A972C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2C8A5ACA-FA6C-4BD6-AF1D-35BD30B3673C}" type="datetimeFigureOut">
              <a:rPr lang="en-US" smtClean="0"/>
              <a:pPr/>
              <a:t>5/2/2012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A253C83-A1D0-4888-A0E4-0E1088A972C9}"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C8A5ACA-FA6C-4BD6-AF1D-35BD30B3673C}" type="datetimeFigureOut">
              <a:rPr lang="en-US" smtClean="0"/>
              <a:pPr/>
              <a:t>5/2/2012</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A253C83-A1D0-4888-A0E4-0E1088A972C9}"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4038600"/>
            <a:ext cx="7848600" cy="1905000"/>
          </a:xfrm>
        </p:spPr>
        <p:txBody>
          <a:bodyPr tIns="2834640" bIns="0">
            <a:normAutofit fontScale="90000"/>
          </a:bodyPr>
          <a:lstStyle/>
          <a:p>
            <a:pPr algn="ctr">
              <a:lnSpc>
                <a:spcPct val="150000"/>
              </a:lnSpc>
              <a:spcBef>
                <a:spcPts val="600"/>
              </a:spcBef>
            </a:pPr>
            <a:r>
              <a:rPr lang="en-US" sz="2700" b="1" dirty="0" smtClean="0">
                <a:latin typeface="Times New Roman" pitchFamily="18" charset="0"/>
                <a:cs typeface="Times New Roman" pitchFamily="18" charset="0"/>
              </a:rPr>
              <a:t/>
            </a:r>
            <a:br>
              <a:rPr lang="en-US" sz="2700" b="1" dirty="0" smtClean="0">
                <a:latin typeface="Times New Roman" pitchFamily="18" charset="0"/>
                <a:cs typeface="Times New Roman" pitchFamily="18" charset="0"/>
              </a:rPr>
            </a:br>
            <a:r>
              <a:rPr lang="en-US" sz="2700" b="1" dirty="0" smtClean="0">
                <a:latin typeface="Times New Roman" pitchFamily="18" charset="0"/>
                <a:cs typeface="Times New Roman" pitchFamily="18" charset="0"/>
              </a:rPr>
              <a:t/>
            </a:r>
            <a:br>
              <a:rPr lang="en-US" sz="2700" b="1" dirty="0" smtClean="0">
                <a:latin typeface="Times New Roman" pitchFamily="18" charset="0"/>
                <a:cs typeface="Times New Roman" pitchFamily="18" charset="0"/>
              </a:rPr>
            </a:br>
            <a:r>
              <a:rPr lang="en-US" sz="2700" b="1" dirty="0" smtClean="0">
                <a:solidFill>
                  <a:schemeClr val="tx1"/>
                </a:solidFill>
                <a:latin typeface="Times New Roman" pitchFamily="18" charset="0"/>
                <a:cs typeface="Times New Roman" pitchFamily="18" charset="0"/>
              </a:rPr>
              <a:t>“Situation Analysis: Vulnerability and awareness about HIV/AIDS amongst labour migrants”</a:t>
            </a:r>
            <a:r>
              <a:rPr lang="en-US" b="1" dirty="0" smtClean="0"/>
              <a:t/>
            </a:r>
            <a:br>
              <a:rPr lang="en-US" b="1" dirty="0" smtClean="0"/>
            </a:br>
            <a:r>
              <a:rPr lang="en-US" dirty="0" smtClean="0"/>
              <a:t/>
            </a:r>
            <a:br>
              <a:rPr lang="en-US" dirty="0" smtClean="0"/>
            </a:br>
            <a:endParaRPr lang="en-US" dirty="0"/>
          </a:p>
        </p:txBody>
      </p:sp>
      <p:sp>
        <p:nvSpPr>
          <p:cNvPr id="3" name="Subtitle 2"/>
          <p:cNvSpPr>
            <a:spLocks noGrp="1"/>
          </p:cNvSpPr>
          <p:nvPr>
            <p:ph type="subTitle" idx="1"/>
          </p:nvPr>
        </p:nvSpPr>
        <p:spPr>
          <a:xfrm>
            <a:off x="5410200" y="5410200"/>
            <a:ext cx="3733800" cy="1219200"/>
          </a:xfrm>
        </p:spPr>
        <p:txBody>
          <a:bodyPr>
            <a:normAutofit fontScale="25000" lnSpcReduction="20000"/>
          </a:bodyPr>
          <a:lstStyle/>
          <a:p>
            <a:endParaRPr lang="en-US" dirty="0" smtClean="0"/>
          </a:p>
          <a:p>
            <a:pPr algn="ctr">
              <a:lnSpc>
                <a:spcPct val="170000"/>
              </a:lnSpc>
            </a:pPr>
            <a:r>
              <a:rPr lang="en-US" sz="3300" dirty="0" smtClean="0">
                <a:solidFill>
                  <a:schemeClr val="tx1"/>
                </a:solidFill>
                <a:latin typeface="Times New Roman" pitchFamily="18" charset="0"/>
                <a:cs typeface="Times New Roman" pitchFamily="18" charset="0"/>
              </a:rPr>
              <a:t>                                                                       </a:t>
            </a:r>
            <a:r>
              <a:rPr lang="en-US" sz="7200" b="1" dirty="0" smtClean="0">
                <a:solidFill>
                  <a:schemeClr val="tx1"/>
                </a:solidFill>
                <a:latin typeface="Times New Roman" pitchFamily="18" charset="0"/>
                <a:cs typeface="Times New Roman" pitchFamily="18" charset="0"/>
              </a:rPr>
              <a:t>Vivek Bhargava                       		PG/10/60</a:t>
            </a:r>
          </a:p>
          <a:p>
            <a:r>
              <a:rPr lang="en-US" sz="7200" b="1" dirty="0" smtClean="0">
                <a:solidFill>
                  <a:schemeClr val="tx1"/>
                </a:solidFill>
                <a:latin typeface="Times New Roman" pitchFamily="18" charset="0"/>
                <a:cs typeface="Times New Roman" pitchFamily="18" charset="0"/>
              </a:rPr>
              <a:t>                             </a:t>
            </a:r>
          </a:p>
          <a:p>
            <a:r>
              <a:rPr lang="en-US" sz="3300" b="1" dirty="0" smtClean="0">
                <a:solidFill>
                  <a:schemeClr val="tx1"/>
                </a:solidFill>
                <a:latin typeface="Times New Roman" pitchFamily="18" charset="0"/>
                <a:cs typeface="Times New Roman" pitchFamily="18" charset="0"/>
              </a:rPr>
              <a:t>                                 </a:t>
            </a:r>
          </a:p>
          <a:p>
            <a:endParaRPr lang="en-US" dirty="0"/>
          </a:p>
        </p:txBody>
      </p:sp>
      <p:sp>
        <p:nvSpPr>
          <p:cNvPr id="4" name="TextBox 3"/>
          <p:cNvSpPr txBox="1"/>
          <p:nvPr/>
        </p:nvSpPr>
        <p:spPr>
          <a:xfrm>
            <a:off x="1371600" y="304800"/>
            <a:ext cx="6019800" cy="1687963"/>
          </a:xfrm>
          <a:prstGeom prst="rect">
            <a:avLst/>
          </a:prstGeom>
          <a:noFill/>
        </p:spPr>
        <p:txBody>
          <a:bodyPr wrap="square" rtlCol="0">
            <a:spAutoFit/>
          </a:bodyPr>
          <a:lstStyle/>
          <a:p>
            <a:pPr algn="ctr">
              <a:lnSpc>
                <a:spcPct val="150000"/>
              </a:lnSpc>
            </a:pPr>
            <a:r>
              <a:rPr lang="en-US" sz="2000" dirty="0" smtClean="0">
                <a:latin typeface="Times New Roman" pitchFamily="18" charset="0"/>
                <a:cs typeface="Times New Roman" pitchFamily="18" charset="0"/>
              </a:rPr>
              <a:t>  </a:t>
            </a: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Technical Support Unit, Delhi</a:t>
            </a:r>
          </a:p>
          <a:p>
            <a:pPr algn="ctr">
              <a:lnSpc>
                <a:spcPct val="150000"/>
              </a:lnSpc>
            </a:pP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 Managed by </a:t>
            </a:r>
          </a:p>
          <a:p>
            <a:pPr algn="ctr">
              <a:lnSpc>
                <a:spcPct val="150000"/>
              </a:lnSpc>
            </a:pP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Raman Development Consultants Pvt. Ltd</a:t>
            </a:r>
            <a:r>
              <a:rPr lang="en-US" sz="24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t>
            </a:r>
            <a:endParaRPr lang="en-US" sz="24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TextBox 4"/>
          <p:cNvSpPr txBox="1"/>
          <p:nvPr/>
        </p:nvSpPr>
        <p:spPr>
          <a:xfrm>
            <a:off x="1828800" y="2133600"/>
            <a:ext cx="5181600" cy="2031325"/>
          </a:xfrm>
          <a:prstGeom prst="rect">
            <a:avLst/>
          </a:prstGeom>
          <a:noFill/>
        </p:spPr>
        <p:txBody>
          <a:bodyPr wrap="square" rtlCol="0">
            <a:spAutoFit/>
          </a:bodyPr>
          <a:lstStyle/>
          <a:p>
            <a:pPr>
              <a:lnSpc>
                <a:spcPct val="150000"/>
              </a:lnSpc>
            </a:pP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                               A</a:t>
            </a:r>
          </a:p>
          <a:p>
            <a:pPr algn="ctr">
              <a:lnSpc>
                <a:spcPct val="150000"/>
              </a:lnSpc>
            </a:pP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 Dissertation Report</a:t>
            </a:r>
          </a:p>
          <a:p>
            <a:pPr>
              <a:lnSpc>
                <a:spcPct val="150000"/>
              </a:lnSpc>
            </a:pP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                             On   </a:t>
            </a:r>
          </a:p>
          <a:p>
            <a:r>
              <a:rPr lang="en-US" dirty="0" smtClean="0"/>
              <a:t> </a:t>
            </a:r>
            <a:endParaRPr lang="en-US" sz="2400" dirty="0">
              <a:latin typeface="Times New Roman" pitchFamily="18" charset="0"/>
              <a:cs typeface="Times New Roman" pitchFamily="18" charset="0"/>
            </a:endParaRPr>
          </a:p>
        </p:txBody>
      </p:sp>
      <p:pic>
        <p:nvPicPr>
          <p:cNvPr id="1026" name="Picture 2" descr="E:\vivek study\ST\image003.jpg"/>
          <p:cNvPicPr>
            <a:picLocks noChangeAspect="1" noChangeArrowheads="1"/>
          </p:cNvPicPr>
          <p:nvPr/>
        </p:nvPicPr>
        <p:blipFill>
          <a:blip r:embed="rId3"/>
          <a:srcRect/>
          <a:stretch>
            <a:fillRect/>
          </a:stretch>
        </p:blipFill>
        <p:spPr bwMode="auto">
          <a:xfrm>
            <a:off x="8001000" y="0"/>
            <a:ext cx="1143000" cy="16002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609600" y="457200"/>
          <a:ext cx="8248650" cy="5638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762000"/>
          <a:ext cx="8477250" cy="5486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Times New Roman" pitchFamily="18" charset="0"/>
                <a:cs typeface="Times New Roman" pitchFamily="18" charset="0"/>
              </a:rPr>
              <a:t>                     Recommendation</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25000" lnSpcReduction="20000"/>
          </a:bodyPr>
          <a:lstStyle/>
          <a:p>
            <a:pPr>
              <a:buNone/>
            </a:pPr>
            <a:endParaRPr lang="en-US" sz="6200" b="1" dirty="0" smtClean="0">
              <a:latin typeface="Calibri" pitchFamily="34" charset="0"/>
              <a:cs typeface="Calibri" pitchFamily="34" charset="0"/>
            </a:endParaRPr>
          </a:p>
          <a:p>
            <a:pPr lvl="0"/>
            <a:r>
              <a:rPr lang="en-US" sz="8000" dirty="0" smtClean="0">
                <a:latin typeface="Calibri" pitchFamily="34" charset="0"/>
                <a:cs typeface="Calibri" pitchFamily="34" charset="0"/>
              </a:rPr>
              <a:t>Improve the documentation of best practices, evidence based information and data needed for pre-departure, on-site, and post-return migrants. Policies to raise awareness of migrants and their families about HIV/AIDS are needed.</a:t>
            </a:r>
          </a:p>
          <a:p>
            <a:pPr lvl="0">
              <a:buNone/>
            </a:pPr>
            <a:endParaRPr lang="en-US" sz="8000" b="1" dirty="0" smtClean="0">
              <a:latin typeface="Calibri" pitchFamily="34" charset="0"/>
              <a:cs typeface="Calibri" pitchFamily="34" charset="0"/>
            </a:endParaRPr>
          </a:p>
          <a:p>
            <a:pPr lvl="0"/>
            <a:r>
              <a:rPr lang="en-US" sz="8000" dirty="0" smtClean="0">
                <a:latin typeface="Calibri" pitchFamily="34" charset="0"/>
                <a:cs typeface="Calibri" pitchFamily="34" charset="0"/>
              </a:rPr>
              <a:t>Provide specific instructions and domestic mechanisms for business community to carry out their social responsibilities relating to HIV/AIDS and migrants. Consider policies to provide financial support for businesses in undertaking these responsibilities.</a:t>
            </a:r>
          </a:p>
          <a:p>
            <a:pPr lvl="0">
              <a:buNone/>
            </a:pPr>
            <a:endParaRPr lang="en-US" sz="8000" b="1" dirty="0" smtClean="0">
              <a:latin typeface="Calibri" pitchFamily="34" charset="0"/>
              <a:cs typeface="Calibri" pitchFamily="34" charset="0"/>
            </a:endParaRPr>
          </a:p>
          <a:p>
            <a:pPr lvl="0"/>
            <a:r>
              <a:rPr lang="en-US" sz="8000" dirty="0" smtClean="0">
                <a:latin typeface="Calibri" pitchFamily="34" charset="0"/>
                <a:cs typeface="Calibri" pitchFamily="34" charset="0"/>
              </a:rPr>
              <a:t>Migrants living with HIV/AIDS and their families should be supported to integrate into the community without any discrimination.</a:t>
            </a:r>
            <a:endParaRPr lang="en-US" sz="8000" b="1" dirty="0" smtClean="0">
              <a:latin typeface="Calibri" pitchFamily="34" charset="0"/>
              <a:cs typeface="Calibri" pitchFamily="34" charset="0"/>
            </a:endParaRP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Times New Roman" pitchFamily="18" charset="0"/>
                <a:cs typeface="Times New Roman" pitchFamily="18" charset="0"/>
              </a:rPr>
              <a:t>                Recommendation Contd...</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447800"/>
            <a:ext cx="7498080" cy="4648200"/>
          </a:xfrm>
        </p:spPr>
        <p:txBody>
          <a:bodyPr>
            <a:normAutofit/>
          </a:bodyPr>
          <a:lstStyle/>
          <a:p>
            <a:r>
              <a:rPr lang="en-US" sz="2000" dirty="0" smtClean="0">
                <a:latin typeface="Calibri" pitchFamily="34" charset="0"/>
                <a:cs typeface="Calibri" pitchFamily="34" charset="0"/>
              </a:rPr>
              <a:t>Social policies relating to health care services should be worked out to help mobile people living with HIV/AIDS easily access HIV information, commodities, HIV testing and treatment.</a:t>
            </a:r>
          </a:p>
          <a:p>
            <a:pPr lvl="0">
              <a:buNone/>
            </a:pPr>
            <a:endParaRPr lang="en-US" sz="2000" b="1" dirty="0" smtClean="0">
              <a:latin typeface="Calibri" pitchFamily="34" charset="0"/>
              <a:cs typeface="Calibri" pitchFamily="34" charset="0"/>
            </a:endParaRPr>
          </a:p>
          <a:p>
            <a:pPr lvl="0"/>
            <a:r>
              <a:rPr lang="en-US" sz="2000" dirty="0" smtClean="0">
                <a:latin typeface="Calibri" pitchFamily="34" charset="0"/>
                <a:cs typeface="Calibri" pitchFamily="34" charset="0"/>
              </a:rPr>
              <a:t>Enhance meaningful participation of different stakeholders in order to facilitate multi-sectoral and development-focused approaches to mobile workers and HIV prevention.</a:t>
            </a:r>
          </a:p>
          <a:p>
            <a:pPr lvl="0">
              <a:buNone/>
            </a:pPr>
            <a:endParaRPr lang="en-US" sz="2000" b="1" dirty="0" smtClean="0">
              <a:latin typeface="Calibri" pitchFamily="34" charset="0"/>
              <a:cs typeface="Calibri" pitchFamily="34" charset="0"/>
            </a:endParaRPr>
          </a:p>
          <a:p>
            <a:r>
              <a:rPr lang="en-US" sz="2000" dirty="0" smtClean="0">
                <a:latin typeface="Calibri" pitchFamily="34" charset="0"/>
                <a:cs typeface="Calibri" pitchFamily="34" charset="0"/>
              </a:rPr>
              <a:t>Support the development of national strategies on HIV and mobility.</a:t>
            </a:r>
          </a:p>
          <a:p>
            <a:endParaRPr lang="en-US"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450px-Thank_you.jpg"/>
          <p:cNvPicPr>
            <a:picLocks noChangeAspect="1"/>
          </p:cNvPicPr>
          <p:nvPr/>
        </p:nvPicPr>
        <p:blipFill>
          <a:blip r:embed="rId2"/>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944562"/>
          </a:xfrm>
        </p:spPr>
        <p:txBody>
          <a:bodyPr/>
          <a:lstStyle/>
          <a:p>
            <a:r>
              <a:rPr lang="en-US" dirty="0" smtClean="0"/>
              <a:t>             </a:t>
            </a:r>
            <a:r>
              <a:rPr lang="en-US" sz="2800" dirty="0" smtClean="0">
                <a:latin typeface="Times New Roman" pitchFamily="18" charset="0"/>
                <a:cs typeface="Times New Roman" pitchFamily="18" charset="0"/>
              </a:rPr>
              <a:t>Organization Profile</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r>
              <a:rPr lang="en-US" sz="2000" dirty="0" smtClean="0">
                <a:latin typeface="Calibri" pitchFamily="34" charset="0"/>
                <a:cs typeface="Calibri" pitchFamily="34" charset="0"/>
              </a:rPr>
              <a:t>RDC (Raman Development Consultants) is currently managing the Technical Support Unit (TSU) for Delhi for National AIDS Control Organization (NACO), Ministry of Health &amp; Family Welfare, Government of India funded by The World Bank since April 2008.</a:t>
            </a:r>
          </a:p>
          <a:p>
            <a:pPr>
              <a:buNone/>
            </a:pPr>
            <a:r>
              <a:rPr lang="en-US" sz="2000" dirty="0" smtClean="0">
                <a:latin typeface="Calibri" pitchFamily="34" charset="0"/>
                <a:cs typeface="Calibri" pitchFamily="34" charset="0"/>
              </a:rPr>
              <a:t> </a:t>
            </a:r>
          </a:p>
          <a:p>
            <a:r>
              <a:rPr lang="en-US" sz="2000" dirty="0" smtClean="0">
                <a:latin typeface="Calibri" pitchFamily="34" charset="0"/>
                <a:cs typeface="Calibri" pitchFamily="34" charset="0"/>
              </a:rPr>
              <a:t>The TSU supports NACO and Delhi State AIDS Control Society (DSACS) for effective implementation of Targeted Intervention projects in Delhi with high risk groups like Commercial Sex Workers, Men having Sex with Men, Intra Venous Drug Users and Truckers and Migrants being implemented by various civil society organizations. </a:t>
            </a:r>
          </a:p>
          <a:p>
            <a:pPr>
              <a:buNone/>
            </a:pPr>
            <a:endParaRPr lang="en-US" sz="2000" dirty="0" smtClean="0">
              <a:latin typeface="Calibri" pitchFamily="34" charset="0"/>
              <a:cs typeface="Calibri" pitchFamily="34" charset="0"/>
            </a:endParaRPr>
          </a:p>
          <a:p>
            <a:r>
              <a:rPr lang="en-US" sz="2000" dirty="0" smtClean="0">
                <a:latin typeface="Calibri" pitchFamily="34" charset="0"/>
                <a:cs typeface="Calibri" pitchFamily="34" charset="0"/>
              </a:rPr>
              <a:t>Currently TSU is providing technical support to about 90 CSOs implementing TI projects.</a:t>
            </a:r>
            <a:endParaRPr lang="en-US" sz="2000" b="1" dirty="0" smtClean="0">
              <a:latin typeface="Calibri" pitchFamily="34" charset="0"/>
              <a:cs typeface="Calibri" pitchFamily="34" charset="0"/>
            </a:endParaRPr>
          </a:p>
          <a:p>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Times New Roman" pitchFamily="18" charset="0"/>
                <a:cs typeface="Times New Roman" pitchFamily="18" charset="0"/>
              </a:rPr>
              <a:t>		        Objective</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en-US" sz="2400" b="1" dirty="0" smtClean="0">
                <a:latin typeface="Calibri" pitchFamily="34" charset="0"/>
                <a:cs typeface="Calibri" pitchFamily="34" charset="0"/>
              </a:rPr>
              <a:t>General Objective:</a:t>
            </a:r>
          </a:p>
          <a:p>
            <a:r>
              <a:rPr lang="en-US" sz="2000" dirty="0" smtClean="0">
                <a:latin typeface="Calibri" pitchFamily="34" charset="0"/>
                <a:cs typeface="Calibri" pitchFamily="34" charset="0"/>
              </a:rPr>
              <a:t>To carry out a study among migrant labour men to explore their vulnerability and awareness towards HIV/AIDS.</a:t>
            </a:r>
          </a:p>
          <a:p>
            <a:pPr>
              <a:buNone/>
            </a:pPr>
            <a:endParaRPr lang="en-US" sz="2000" b="1" dirty="0" smtClean="0">
              <a:latin typeface="Calibri" pitchFamily="34" charset="0"/>
              <a:cs typeface="Calibri" pitchFamily="34" charset="0"/>
            </a:endParaRPr>
          </a:p>
          <a:p>
            <a:pPr>
              <a:buNone/>
            </a:pPr>
            <a:r>
              <a:rPr lang="en-US" sz="2400" b="1" dirty="0" smtClean="0">
                <a:latin typeface="Calibri" pitchFamily="34" charset="0"/>
                <a:cs typeface="Calibri" pitchFamily="34" charset="0"/>
              </a:rPr>
              <a:t>Specific Objectives:</a:t>
            </a:r>
          </a:p>
          <a:p>
            <a:r>
              <a:rPr lang="en-US" sz="2000" dirty="0" smtClean="0">
                <a:latin typeface="Calibri" pitchFamily="34" charset="0"/>
                <a:cs typeface="Calibri" pitchFamily="34" charset="0"/>
              </a:rPr>
              <a:t>To explore their knowledge and awareness towards HIV infection.</a:t>
            </a:r>
            <a:endParaRPr lang="en-US" sz="2000" b="1" dirty="0" smtClean="0">
              <a:latin typeface="Calibri" pitchFamily="34" charset="0"/>
              <a:cs typeface="Calibri" pitchFamily="34" charset="0"/>
            </a:endParaRPr>
          </a:p>
          <a:p>
            <a:r>
              <a:rPr lang="en-US" sz="2000" dirty="0" smtClean="0">
                <a:latin typeface="Calibri" pitchFamily="34" charset="0"/>
                <a:cs typeface="Calibri" pitchFamily="34" charset="0"/>
              </a:rPr>
              <a:t>To understand their vulnerability for HIV/AIDS through tracing their contraceptive usage.</a:t>
            </a:r>
            <a:endParaRPr lang="en-US" sz="2000" b="1" dirty="0" smtClean="0">
              <a:latin typeface="Calibri" pitchFamily="34" charset="0"/>
              <a:cs typeface="Calibri" pitchFamily="34" charset="0"/>
            </a:endParaRPr>
          </a:p>
          <a:p>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Times New Roman" pitchFamily="18" charset="0"/>
                <a:cs typeface="Times New Roman" pitchFamily="18" charset="0"/>
              </a:rPr>
              <a:t>                           Methodology</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nSpc>
                <a:spcPct val="200000"/>
              </a:lnSpc>
            </a:pPr>
            <a:r>
              <a:rPr lang="en-US" sz="2000" dirty="0" smtClean="0">
                <a:latin typeface="Calibri" pitchFamily="34" charset="0"/>
                <a:cs typeface="Calibri" pitchFamily="34" charset="0"/>
              </a:rPr>
              <a:t>A explorative study was conducted and convenient sampling is being used for collection of data.</a:t>
            </a:r>
          </a:p>
          <a:p>
            <a:pPr>
              <a:lnSpc>
                <a:spcPct val="200000"/>
              </a:lnSpc>
            </a:pPr>
            <a:r>
              <a:rPr lang="en-US" sz="2000" dirty="0" smtClean="0">
                <a:latin typeface="Calibri" pitchFamily="34" charset="0"/>
                <a:cs typeface="Calibri" pitchFamily="34" charset="0"/>
              </a:rPr>
              <a:t>Questionnaire was used as a tool for data collection.</a:t>
            </a:r>
          </a:p>
          <a:p>
            <a:pPr>
              <a:buNone/>
            </a:pPr>
            <a:endParaRPr lang="en-US" sz="2600" b="1" dirty="0" smtClean="0">
              <a:latin typeface="Calibri" pitchFamily="34" charset="0"/>
              <a:cs typeface="Calibri" pitchFamily="34" charset="0"/>
            </a:endParaRPr>
          </a:p>
          <a:p>
            <a:pPr>
              <a:buNone/>
            </a:pPr>
            <a:r>
              <a:rPr lang="en-US" sz="2400" b="1" dirty="0" smtClean="0">
                <a:latin typeface="Calibri" pitchFamily="34" charset="0"/>
                <a:cs typeface="Calibri" pitchFamily="34" charset="0"/>
              </a:rPr>
              <a:t>SAMPLING</a:t>
            </a:r>
            <a:r>
              <a:rPr lang="en-US" sz="2600" b="1" dirty="0" smtClean="0">
                <a:latin typeface="Calibri" pitchFamily="34" charset="0"/>
                <a:cs typeface="Calibri" pitchFamily="34" charset="0"/>
              </a:rPr>
              <a:t> </a:t>
            </a:r>
          </a:p>
          <a:p>
            <a:pPr>
              <a:lnSpc>
                <a:spcPct val="110000"/>
              </a:lnSpc>
            </a:pPr>
            <a:r>
              <a:rPr lang="en-US" sz="2000" dirty="0" smtClean="0">
                <a:latin typeface="Calibri" pitchFamily="34" charset="0"/>
                <a:cs typeface="Calibri" pitchFamily="34" charset="0"/>
              </a:rPr>
              <a:t>In the months of January to February 2012 from (19</a:t>
            </a:r>
            <a:r>
              <a:rPr lang="en-US" sz="2000" baseline="30000" dirty="0" smtClean="0">
                <a:latin typeface="Calibri" pitchFamily="34" charset="0"/>
                <a:cs typeface="Calibri" pitchFamily="34" charset="0"/>
              </a:rPr>
              <a:t>th </a:t>
            </a:r>
            <a:r>
              <a:rPr lang="en-US" sz="2000" dirty="0" smtClean="0">
                <a:latin typeface="Calibri" pitchFamily="34" charset="0"/>
                <a:cs typeface="Calibri" pitchFamily="34" charset="0"/>
              </a:rPr>
              <a:t>January 2012 to 29</a:t>
            </a:r>
            <a:r>
              <a:rPr lang="en-US" sz="2000" baseline="30000" dirty="0" smtClean="0">
                <a:latin typeface="Calibri" pitchFamily="34" charset="0"/>
                <a:cs typeface="Calibri" pitchFamily="34" charset="0"/>
              </a:rPr>
              <a:t>th </a:t>
            </a:r>
            <a:r>
              <a:rPr lang="en-US" sz="2000" dirty="0" smtClean="0">
                <a:latin typeface="Calibri" pitchFamily="34" charset="0"/>
                <a:cs typeface="Calibri" pitchFamily="34" charset="0"/>
              </a:rPr>
              <a:t>February 2012), study was conducted through distributing anonymous survey questionnaires. The study sample Comprised of the Migrant Labour class men, who are living away from their family and residing at </a:t>
            </a:r>
            <a:r>
              <a:rPr lang="en-US" sz="2000" dirty="0" err="1" smtClean="0">
                <a:latin typeface="Calibri" pitchFamily="34" charset="0"/>
                <a:cs typeface="Calibri" pitchFamily="34" charset="0"/>
              </a:rPr>
              <a:t>Sangam</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vihar</a:t>
            </a:r>
            <a:r>
              <a:rPr lang="en-US" sz="2000" dirty="0" smtClean="0">
                <a:latin typeface="Calibri" pitchFamily="34" charset="0"/>
                <a:cs typeface="Calibri" pitchFamily="34" charset="0"/>
              </a:rPr>
              <a:t>, South Delhi area.</a:t>
            </a:r>
          </a:p>
          <a:p>
            <a:pPr>
              <a:lnSpc>
                <a:spcPct val="200000"/>
              </a:lnSpc>
            </a:pPr>
            <a:endParaRPr lang="en-US" sz="2000"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err="1" smtClean="0">
                <a:latin typeface="Times New Roman" pitchFamily="18" charset="0"/>
                <a:cs typeface="Times New Roman" pitchFamily="18" charset="0"/>
              </a:rPr>
              <a:t>Contd</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en-US" sz="2400" b="1" dirty="0" smtClean="0">
                <a:latin typeface="Calibri" pitchFamily="34" charset="0"/>
                <a:cs typeface="Calibri" pitchFamily="34" charset="0"/>
              </a:rPr>
              <a:t>SAMPLE SIZE:  </a:t>
            </a:r>
            <a:r>
              <a:rPr lang="it-IT" sz="2400" dirty="0" smtClean="0">
                <a:latin typeface="Calibri" pitchFamily="34" charset="0"/>
                <a:cs typeface="Calibri" pitchFamily="34" charset="0"/>
              </a:rPr>
              <a:t>(Stat Calc, Epi InfoTM 7.0.9.7)</a:t>
            </a:r>
            <a:endParaRPr lang="en-US" sz="2400" b="1" dirty="0" smtClean="0">
              <a:latin typeface="Calibri" pitchFamily="34" charset="0"/>
              <a:cs typeface="Calibri" pitchFamily="34" charset="0"/>
            </a:endParaRPr>
          </a:p>
          <a:p>
            <a:r>
              <a:rPr lang="en-US" sz="2000" dirty="0" smtClean="0">
                <a:latin typeface="Calibri" pitchFamily="34" charset="0"/>
                <a:cs typeface="Calibri" pitchFamily="34" charset="0"/>
              </a:rPr>
              <a:t>Total population: 12000</a:t>
            </a:r>
            <a:endParaRPr lang="en-US" sz="2000" b="1" dirty="0" smtClean="0">
              <a:latin typeface="Calibri" pitchFamily="34" charset="0"/>
              <a:cs typeface="Calibri" pitchFamily="34" charset="0"/>
            </a:endParaRPr>
          </a:p>
          <a:p>
            <a:r>
              <a:rPr lang="en-US" sz="2000" dirty="0" smtClean="0">
                <a:latin typeface="Calibri" pitchFamily="34" charset="0"/>
                <a:cs typeface="Calibri" pitchFamily="34" charset="0"/>
              </a:rPr>
              <a:t>Confidence limit: 95%</a:t>
            </a:r>
            <a:endParaRPr lang="en-US" sz="2000" b="1" dirty="0" smtClean="0">
              <a:latin typeface="Calibri" pitchFamily="34" charset="0"/>
              <a:cs typeface="Calibri" pitchFamily="34" charset="0"/>
            </a:endParaRPr>
          </a:p>
          <a:p>
            <a:r>
              <a:rPr lang="en-US" sz="2000" dirty="0" smtClean="0">
                <a:latin typeface="Calibri" pitchFamily="34" charset="0"/>
                <a:cs typeface="Calibri" pitchFamily="34" charset="0"/>
              </a:rPr>
              <a:t>Confidence interval: 5</a:t>
            </a:r>
            <a:endParaRPr lang="en-US" sz="2000" b="1" dirty="0" smtClean="0">
              <a:latin typeface="Calibri" pitchFamily="34" charset="0"/>
              <a:cs typeface="Calibri" pitchFamily="34" charset="0"/>
            </a:endParaRPr>
          </a:p>
          <a:p>
            <a:r>
              <a:rPr lang="en-US" sz="2000" dirty="0" smtClean="0">
                <a:latin typeface="Calibri" pitchFamily="34" charset="0"/>
                <a:cs typeface="Calibri" pitchFamily="34" charset="0"/>
              </a:rPr>
              <a:t>Sample size obtained is 374.</a:t>
            </a:r>
            <a:endParaRPr lang="en-US" sz="2000" b="1" dirty="0" smtClean="0">
              <a:latin typeface="Calibri" pitchFamily="34" charset="0"/>
              <a:cs typeface="Calibri" pitchFamily="34" charset="0"/>
            </a:endParaRPr>
          </a:p>
          <a:p>
            <a:r>
              <a:rPr lang="en-US" sz="2000" dirty="0" smtClean="0">
                <a:latin typeface="Calibri" pitchFamily="34" charset="0"/>
                <a:cs typeface="Calibri" pitchFamily="34" charset="0"/>
              </a:rPr>
              <a:t>Keeping in mind that 10% invalidation of the data could take place so that total sample size calculated is: 410.</a:t>
            </a:r>
            <a:endParaRPr lang="en-US" sz="2000" b="1" dirty="0" smtClean="0">
              <a:latin typeface="Calibri" pitchFamily="34" charset="0"/>
              <a:cs typeface="Calibri" pitchFamily="34" charset="0"/>
            </a:endParaRPr>
          </a:p>
          <a:p>
            <a:pPr>
              <a:lnSpc>
                <a:spcPct val="200000"/>
              </a:lnSpc>
              <a:buNone/>
            </a:pPr>
            <a:endParaRPr lang="en-US" sz="2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err="1" smtClean="0">
                <a:latin typeface="Times New Roman" pitchFamily="18" charset="0"/>
                <a:cs typeface="Times New Roman" pitchFamily="18" charset="0"/>
              </a:rPr>
              <a:t>Contd</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None/>
            </a:pPr>
            <a:r>
              <a:rPr lang="en-US" sz="2400" b="1" dirty="0" smtClean="0">
                <a:latin typeface="Calibri" pitchFamily="34" charset="0"/>
                <a:cs typeface="Calibri" pitchFamily="34" charset="0"/>
              </a:rPr>
              <a:t>DATA ANALYSIS</a:t>
            </a:r>
          </a:p>
          <a:p>
            <a:pPr>
              <a:buNone/>
            </a:pPr>
            <a:endParaRPr lang="en-US" sz="2400" b="1" dirty="0" smtClean="0">
              <a:latin typeface="Calibri" pitchFamily="34" charset="0"/>
              <a:cs typeface="Calibri" pitchFamily="34" charset="0"/>
            </a:endParaRPr>
          </a:p>
          <a:p>
            <a:r>
              <a:rPr lang="en-US" sz="2000" dirty="0" smtClean="0">
                <a:latin typeface="Calibri" pitchFamily="34" charset="0"/>
                <a:cs typeface="Calibri" pitchFamily="34" charset="0"/>
              </a:rPr>
              <a:t>Descriptive Statistics were used to analyze the data .Because a majority of the data was categorical, frequencies and percentage distribution were used to describe the sample. </a:t>
            </a:r>
          </a:p>
          <a:p>
            <a:pPr>
              <a:buNone/>
            </a:pPr>
            <a:endParaRPr lang="en-US" sz="2000" b="1" dirty="0" smtClean="0">
              <a:latin typeface="Calibri" pitchFamily="34" charset="0"/>
              <a:cs typeface="Calibri" pitchFamily="34" charset="0"/>
            </a:endParaRPr>
          </a:p>
          <a:p>
            <a:pPr>
              <a:buNone/>
            </a:pPr>
            <a:endParaRPr lang="en-US" sz="2000" b="1" dirty="0" smtClean="0">
              <a:latin typeface="Calibri" pitchFamily="34" charset="0"/>
              <a:cs typeface="Calibri" pitchFamily="34" charset="0"/>
            </a:endParaRPr>
          </a:p>
          <a:p>
            <a:pPr>
              <a:buNone/>
            </a:pPr>
            <a:r>
              <a:rPr lang="en-US" sz="2400" b="1" dirty="0" smtClean="0">
                <a:latin typeface="Calibri" pitchFamily="34" charset="0"/>
                <a:cs typeface="Calibri" pitchFamily="34" charset="0"/>
              </a:rPr>
              <a:t>Software Utilized</a:t>
            </a:r>
          </a:p>
          <a:p>
            <a:pPr>
              <a:buNone/>
            </a:pPr>
            <a:endParaRPr lang="en-US" sz="2400" b="1" dirty="0" smtClean="0">
              <a:latin typeface="Calibri" pitchFamily="34" charset="0"/>
              <a:cs typeface="Calibri" pitchFamily="34" charset="0"/>
            </a:endParaRPr>
          </a:p>
          <a:p>
            <a:r>
              <a:rPr lang="en-US" sz="2000" dirty="0" smtClean="0">
                <a:latin typeface="Calibri" pitchFamily="34" charset="0"/>
                <a:cs typeface="Calibri" pitchFamily="34" charset="0"/>
              </a:rPr>
              <a:t>MS Excel </a:t>
            </a:r>
            <a:endParaRPr lang="en-US" sz="2000" b="1" dirty="0" smtClean="0">
              <a:latin typeface="Calibri" pitchFamily="34" charset="0"/>
              <a:cs typeface="Calibri" pitchFamily="34" charset="0"/>
            </a:endParaRPr>
          </a:p>
          <a:p>
            <a:pPr>
              <a:buNone/>
            </a:pPr>
            <a:endParaRPr lang="en-US" dirty="0"/>
          </a:p>
        </p:txBody>
      </p:sp>
      <p:sp>
        <p:nvSpPr>
          <p:cNvPr id="4" name="Rectangle 3"/>
          <p:cNvSpPr/>
          <p:nvPr/>
        </p:nvSpPr>
        <p:spPr>
          <a:xfrm>
            <a:off x="2286000" y="2828836"/>
            <a:ext cx="4572000" cy="369332"/>
          </a:xfrm>
          <a:prstGeom prst="rect">
            <a:avLst/>
          </a:prstGeom>
        </p:spPr>
        <p:txBody>
          <a:bodyPr>
            <a:spAutoFit/>
          </a:bodyPr>
          <a:lstStyle/>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28600"/>
            <a:ext cx="7498080" cy="838200"/>
          </a:xfrm>
        </p:spPr>
        <p:txBody>
          <a:bodyPr>
            <a:normAutofit/>
          </a:bodyPr>
          <a:lstStyle/>
          <a:p>
            <a:r>
              <a:rPr lang="en-US" sz="2800" dirty="0" smtClean="0">
                <a:latin typeface="Times New Roman" pitchFamily="18" charset="0"/>
                <a:cs typeface="Times New Roman" pitchFamily="18" charset="0"/>
              </a:rPr>
              <a:t>                                  Result</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1219200" y="1219200"/>
            <a:ext cx="7714488" cy="5334000"/>
          </a:xfrm>
        </p:spPr>
        <p:txBody>
          <a:bodyPr>
            <a:normAutofit fontScale="25000" lnSpcReduction="20000"/>
          </a:bodyPr>
          <a:lstStyle/>
          <a:p>
            <a:pPr>
              <a:buNone/>
            </a:pPr>
            <a:endParaRPr lang="en-US" sz="6200" b="1" dirty="0" smtClean="0">
              <a:latin typeface="Calibri" pitchFamily="34" charset="0"/>
              <a:cs typeface="Calibri" pitchFamily="34" charset="0"/>
            </a:endParaRPr>
          </a:p>
          <a:p>
            <a:pPr>
              <a:buNone/>
            </a:pPr>
            <a:r>
              <a:rPr lang="en-US" sz="7200" b="1" u="sng" dirty="0" smtClean="0">
                <a:latin typeface="Calibri" pitchFamily="34" charset="0"/>
                <a:cs typeface="Calibri" pitchFamily="34" charset="0"/>
              </a:rPr>
              <a:t>Vulnerability and Awareness level measures –</a:t>
            </a:r>
          </a:p>
          <a:p>
            <a:pPr>
              <a:lnSpc>
                <a:spcPct val="170000"/>
              </a:lnSpc>
              <a:buNone/>
            </a:pPr>
            <a:r>
              <a:rPr lang="en-US" sz="6200" dirty="0" smtClean="0">
                <a:latin typeface="Calibri" pitchFamily="34" charset="0"/>
                <a:cs typeface="Calibri" pitchFamily="34" charset="0"/>
              </a:rPr>
              <a:t>Q Have you ever heard of HIV or AIDS?                          </a:t>
            </a:r>
          </a:p>
          <a:p>
            <a:pPr>
              <a:lnSpc>
                <a:spcPct val="170000"/>
              </a:lnSpc>
              <a:buFont typeface="Wingdings" pitchFamily="2" charset="2"/>
              <a:buChar char="Ø"/>
            </a:pPr>
            <a:r>
              <a:rPr lang="en-US" sz="6200" b="1" dirty="0" smtClean="0">
                <a:latin typeface="Calibri" pitchFamily="34" charset="0"/>
                <a:cs typeface="Calibri" pitchFamily="34" charset="0"/>
              </a:rPr>
              <a:t>322(78.5%) </a:t>
            </a:r>
            <a:r>
              <a:rPr lang="en-US" sz="6200" dirty="0" smtClean="0">
                <a:latin typeface="Calibri" pitchFamily="34" charset="0"/>
                <a:cs typeface="Calibri" pitchFamily="34" charset="0"/>
              </a:rPr>
              <a:t>said yes while </a:t>
            </a:r>
            <a:r>
              <a:rPr lang="en-US" sz="6200" b="1" dirty="0" smtClean="0">
                <a:latin typeface="Calibri" pitchFamily="34" charset="0"/>
                <a:cs typeface="Calibri" pitchFamily="34" charset="0"/>
              </a:rPr>
              <a:t>88(21.5%) </a:t>
            </a:r>
            <a:r>
              <a:rPr lang="en-US" sz="6200" dirty="0" smtClean="0">
                <a:latin typeface="Calibri" pitchFamily="34" charset="0"/>
                <a:cs typeface="Calibri" pitchFamily="34" charset="0"/>
              </a:rPr>
              <a:t>never heard about HIV/AIDS.</a:t>
            </a:r>
          </a:p>
          <a:p>
            <a:pPr>
              <a:lnSpc>
                <a:spcPct val="170000"/>
              </a:lnSpc>
              <a:buNone/>
            </a:pPr>
            <a:r>
              <a:rPr lang="en-US" sz="6200" dirty="0" smtClean="0">
                <a:latin typeface="Calibri" pitchFamily="34" charset="0"/>
                <a:cs typeface="Calibri" pitchFamily="34" charset="0"/>
              </a:rPr>
              <a:t>Q Do you know whether you are infected with HIV or not?</a:t>
            </a:r>
          </a:p>
          <a:p>
            <a:pPr>
              <a:lnSpc>
                <a:spcPct val="170000"/>
              </a:lnSpc>
              <a:buFont typeface="Wingdings" pitchFamily="2" charset="2"/>
              <a:buChar char="Ø"/>
            </a:pPr>
            <a:r>
              <a:rPr lang="en-US" sz="6200" b="1" dirty="0" smtClean="0">
                <a:latin typeface="Calibri" pitchFamily="34" charset="0"/>
                <a:cs typeface="Calibri" pitchFamily="34" charset="0"/>
              </a:rPr>
              <a:t>84(20.5%)  </a:t>
            </a:r>
            <a:r>
              <a:rPr lang="en-US" sz="6200" dirty="0" smtClean="0">
                <a:latin typeface="Calibri" pitchFamily="34" charset="0"/>
                <a:cs typeface="Calibri" pitchFamily="34" charset="0"/>
              </a:rPr>
              <a:t>said yes while </a:t>
            </a:r>
            <a:r>
              <a:rPr lang="en-US" sz="6200" b="1" dirty="0" smtClean="0">
                <a:latin typeface="Calibri" pitchFamily="34" charset="0"/>
                <a:cs typeface="Calibri" pitchFamily="34" charset="0"/>
              </a:rPr>
              <a:t>326(79.5%) </a:t>
            </a:r>
            <a:r>
              <a:rPr lang="en-US" sz="6200" dirty="0" smtClean="0">
                <a:latin typeface="Calibri" pitchFamily="34" charset="0"/>
                <a:cs typeface="Calibri" pitchFamily="34" charset="0"/>
              </a:rPr>
              <a:t>are not aware about their HIV status.</a:t>
            </a:r>
          </a:p>
          <a:p>
            <a:pPr>
              <a:lnSpc>
                <a:spcPct val="170000"/>
              </a:lnSpc>
              <a:buNone/>
            </a:pPr>
            <a:r>
              <a:rPr lang="en-US" sz="6200" dirty="0" smtClean="0">
                <a:latin typeface="Calibri" pitchFamily="34" charset="0"/>
                <a:cs typeface="Calibri" pitchFamily="34" charset="0"/>
              </a:rPr>
              <a:t>Q Do you want to know whether you are infected with HIV or not?</a:t>
            </a:r>
            <a:endParaRPr lang="en-US" sz="6200" b="1" dirty="0" smtClean="0">
              <a:latin typeface="Calibri" pitchFamily="34" charset="0"/>
              <a:cs typeface="Calibri" pitchFamily="34" charset="0"/>
            </a:endParaRPr>
          </a:p>
          <a:p>
            <a:pPr>
              <a:lnSpc>
                <a:spcPct val="170000"/>
              </a:lnSpc>
              <a:buFont typeface="Wingdings" pitchFamily="2" charset="2"/>
              <a:buChar char="Ø"/>
            </a:pPr>
            <a:r>
              <a:rPr lang="en-US" sz="6200" b="1" dirty="0" smtClean="0">
                <a:latin typeface="Calibri" pitchFamily="34" charset="0"/>
                <a:cs typeface="Calibri" pitchFamily="34" charset="0"/>
              </a:rPr>
              <a:t>182(44.5%) </a:t>
            </a:r>
            <a:r>
              <a:rPr lang="en-US" sz="6200" dirty="0" smtClean="0">
                <a:latin typeface="Calibri" pitchFamily="34" charset="0"/>
                <a:cs typeface="Calibri" pitchFamily="34" charset="0"/>
              </a:rPr>
              <a:t>said yes while </a:t>
            </a:r>
            <a:r>
              <a:rPr lang="en-US" sz="6200" b="1" dirty="0" smtClean="0">
                <a:latin typeface="Calibri" pitchFamily="34" charset="0"/>
                <a:cs typeface="Calibri" pitchFamily="34" charset="0"/>
              </a:rPr>
              <a:t>228(55.5%) </a:t>
            </a:r>
            <a:r>
              <a:rPr lang="en-US" sz="6200" dirty="0" smtClean="0">
                <a:latin typeface="Calibri" pitchFamily="34" charset="0"/>
                <a:cs typeface="Calibri" pitchFamily="34" charset="0"/>
              </a:rPr>
              <a:t>are not even want to know their HIV status.</a:t>
            </a:r>
          </a:p>
          <a:p>
            <a:pPr>
              <a:lnSpc>
                <a:spcPct val="170000"/>
              </a:lnSpc>
              <a:buNone/>
            </a:pPr>
            <a:r>
              <a:rPr lang="en-US" sz="6200" dirty="0" smtClean="0">
                <a:latin typeface="Calibri" pitchFamily="34" charset="0"/>
                <a:cs typeface="Calibri" pitchFamily="34" charset="0"/>
              </a:rPr>
              <a:t>Q Have you changed your sexual behavior because of HIV/AIDS?</a:t>
            </a:r>
          </a:p>
          <a:p>
            <a:pPr>
              <a:lnSpc>
                <a:spcPct val="170000"/>
              </a:lnSpc>
              <a:buFont typeface="Wingdings" pitchFamily="2" charset="2"/>
              <a:buChar char="Ø"/>
            </a:pPr>
            <a:r>
              <a:rPr lang="en-US" sz="6200" b="1" dirty="0" smtClean="0">
                <a:latin typeface="Calibri" pitchFamily="34" charset="0"/>
                <a:cs typeface="Calibri" pitchFamily="34" charset="0"/>
              </a:rPr>
              <a:t>131(32.0%) </a:t>
            </a:r>
            <a:r>
              <a:rPr lang="en-US" sz="6200" dirty="0" smtClean="0">
                <a:latin typeface="Calibri" pitchFamily="34" charset="0"/>
                <a:cs typeface="Calibri" pitchFamily="34" charset="0"/>
              </a:rPr>
              <a:t>said yes while </a:t>
            </a:r>
            <a:r>
              <a:rPr lang="en-US" sz="6200" b="1" dirty="0" smtClean="0">
                <a:latin typeface="Calibri" pitchFamily="34" charset="0"/>
                <a:cs typeface="Calibri" pitchFamily="34" charset="0"/>
              </a:rPr>
              <a:t>279(68.0%) </a:t>
            </a:r>
            <a:r>
              <a:rPr lang="en-US" sz="6200" dirty="0" smtClean="0">
                <a:latin typeface="Calibri" pitchFamily="34" charset="0"/>
                <a:cs typeface="Calibri" pitchFamily="34" charset="0"/>
              </a:rPr>
              <a:t>are not changed their sexual behaviour.</a:t>
            </a:r>
            <a:endParaRPr lang="en-US" sz="6200" b="1" dirty="0" smtClean="0">
              <a:latin typeface="Calibri" pitchFamily="34" charset="0"/>
              <a:cs typeface="Calibri" pitchFamily="34" charset="0"/>
            </a:endParaRPr>
          </a:p>
          <a:p>
            <a:pPr>
              <a:lnSpc>
                <a:spcPct val="170000"/>
              </a:lnSpc>
              <a:buNone/>
            </a:pPr>
            <a:r>
              <a:rPr lang="en-US" sz="6200" dirty="0" smtClean="0">
                <a:latin typeface="Calibri" pitchFamily="34" charset="0"/>
                <a:cs typeface="Calibri" pitchFamily="34" charset="0"/>
              </a:rPr>
              <a:t>Q Have you ever used a condom?</a:t>
            </a:r>
            <a:endParaRPr lang="en-US" sz="6200" b="1" dirty="0" smtClean="0">
              <a:latin typeface="Calibri" pitchFamily="34" charset="0"/>
              <a:cs typeface="Calibri" pitchFamily="34" charset="0"/>
            </a:endParaRPr>
          </a:p>
          <a:p>
            <a:pPr>
              <a:lnSpc>
                <a:spcPct val="170000"/>
              </a:lnSpc>
              <a:buFont typeface="Wingdings" pitchFamily="2" charset="2"/>
              <a:buChar char="Ø"/>
            </a:pPr>
            <a:r>
              <a:rPr lang="en-US" sz="6200" b="1" dirty="0" smtClean="0">
                <a:latin typeface="Calibri" pitchFamily="34" charset="0"/>
                <a:cs typeface="Calibri" pitchFamily="34" charset="0"/>
              </a:rPr>
              <a:t>278(67.8%) </a:t>
            </a:r>
            <a:r>
              <a:rPr lang="en-US" sz="6200" dirty="0" smtClean="0">
                <a:latin typeface="Calibri" pitchFamily="34" charset="0"/>
                <a:cs typeface="Calibri" pitchFamily="34" charset="0"/>
              </a:rPr>
              <a:t>said yes while </a:t>
            </a:r>
            <a:r>
              <a:rPr lang="en-US" sz="6200" b="1" dirty="0" smtClean="0">
                <a:latin typeface="Calibri" pitchFamily="34" charset="0"/>
                <a:cs typeface="Calibri" pitchFamily="34" charset="0"/>
              </a:rPr>
              <a:t>132(32.2%) </a:t>
            </a:r>
            <a:r>
              <a:rPr lang="en-US" sz="6200" dirty="0" smtClean="0">
                <a:latin typeface="Calibri" pitchFamily="34" charset="0"/>
                <a:cs typeface="Calibri" pitchFamily="34" charset="0"/>
              </a:rPr>
              <a:t>never used condoms.</a:t>
            </a:r>
            <a:endParaRPr lang="en-US" sz="6200" b="1" dirty="0" smtClean="0">
              <a:latin typeface="Calibri" pitchFamily="34" charset="0"/>
              <a:cs typeface="Calibri" pitchFamily="34" charset="0"/>
            </a:endParaRPr>
          </a:p>
          <a:p>
            <a:pPr>
              <a:buNone/>
            </a:pPr>
            <a:endParaRPr lang="en-US" sz="2000" b="1" dirty="0" smtClean="0"/>
          </a:p>
          <a:p>
            <a:pPr>
              <a:buNone/>
            </a:pPr>
            <a:endParaRPr lang="en-US" sz="2000" b="1" dirty="0" smtClean="0">
              <a:latin typeface="Calibri" pitchFamily="34" charset="0"/>
              <a:cs typeface="Calibri" pitchFamily="34" charset="0"/>
            </a:endParaRPr>
          </a:p>
          <a:p>
            <a:pPr>
              <a:buNone/>
            </a:pPr>
            <a:endParaRPr lang="en-US" sz="2000" dirty="0" smtClean="0">
              <a:latin typeface="Calibri" pitchFamily="34" charset="0"/>
              <a:cs typeface="Calibri" pitchFamily="34" charset="0"/>
            </a:endParaRPr>
          </a:p>
          <a:p>
            <a:pPr>
              <a:lnSpc>
                <a:spcPct val="200000"/>
              </a:lnSpc>
            </a:pPr>
            <a:endParaRPr lang="en-US" sz="2000" dirty="0" smtClean="0">
              <a:latin typeface="Calibri" pitchFamily="34" charset="0"/>
              <a:cs typeface="Calibri" pitchFamily="34" charset="0"/>
            </a:endParaRPr>
          </a:p>
          <a:p>
            <a:pPr>
              <a:lnSpc>
                <a:spcPct val="200000"/>
              </a:lnSpc>
              <a:buNone/>
            </a:pPr>
            <a:r>
              <a:rPr lang="en-US" sz="2400" dirty="0" smtClean="0">
                <a:latin typeface="Times New Roman" pitchFamily="18" charset="0"/>
                <a:cs typeface="Times New Roman" pitchFamily="18" charset="0"/>
              </a:rPr>
              <a:t>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838200" y="533400"/>
          <a:ext cx="8001000" cy="5791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33400" y="609600"/>
          <a:ext cx="8401050" cy="5638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551</TotalTime>
  <Words>682</Words>
  <Application>Microsoft Office PowerPoint</Application>
  <PresentationFormat>On-screen Show (4:3)</PresentationFormat>
  <Paragraphs>83</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Solstice</vt:lpstr>
      <vt:lpstr>  “Situation Analysis: Vulnerability and awareness about HIV/AIDS amongst labour migrants”  </vt:lpstr>
      <vt:lpstr>             Organization Profile</vt:lpstr>
      <vt:lpstr>          Objective</vt:lpstr>
      <vt:lpstr>                           Methodology</vt:lpstr>
      <vt:lpstr>Contd…</vt:lpstr>
      <vt:lpstr>Contd…</vt:lpstr>
      <vt:lpstr>                                  Result</vt:lpstr>
      <vt:lpstr>Slide 8</vt:lpstr>
      <vt:lpstr>Slide 9</vt:lpstr>
      <vt:lpstr>Slide 10</vt:lpstr>
      <vt:lpstr>Slide 11</vt:lpstr>
      <vt:lpstr>                     Recommendation</vt:lpstr>
      <vt:lpstr>                Recommendation Contd...</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to Generate Evidence on Various Enabling Factors for Successful Career in Public Health</dc:title>
  <dc:creator>VICKY</dc:creator>
  <cp:lastModifiedBy>Dell</cp:lastModifiedBy>
  <cp:revision>104</cp:revision>
  <dcterms:created xsi:type="dcterms:W3CDTF">2011-06-05T14:59:32Z</dcterms:created>
  <dcterms:modified xsi:type="dcterms:W3CDTF">2012-05-02T06:32:41Z</dcterms:modified>
</cp:coreProperties>
</file>