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56" r:id="rId3"/>
    <p:sldId id="257" r:id="rId4"/>
    <p:sldId id="278" r:id="rId5"/>
    <p:sldId id="258" r:id="rId6"/>
    <p:sldId id="274" r:id="rId7"/>
    <p:sldId id="275" r:id="rId8"/>
    <p:sldId id="276" r:id="rId9"/>
    <p:sldId id="259" r:id="rId10"/>
    <p:sldId id="271" r:id="rId11"/>
    <p:sldId id="260" r:id="rId12"/>
    <p:sldId id="279" r:id="rId13"/>
    <p:sldId id="261" r:id="rId14"/>
    <p:sldId id="262" r:id="rId15"/>
    <p:sldId id="263" r:id="rId16"/>
    <p:sldId id="264" r:id="rId17"/>
    <p:sldId id="265" r:id="rId18"/>
    <p:sldId id="266" r:id="rId19"/>
    <p:sldId id="268" r:id="rId20"/>
    <p:sldId id="280" r:id="rId21"/>
    <p:sldId id="277" r:id="rId22"/>
    <p:sldId id="269" r:id="rId23"/>
    <p:sldId id="270" r:id="rId24"/>
    <p:sldId id="27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bhi\Desktop\RI%20Dissertation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Availability of BCG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 </a:t>
                    </a:r>
                    <a:r>
                      <a:rPr lang="en-US" dirty="0"/>
                      <a:t>(100%)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Sheet1!$B$3:$C$3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32</c:v>
                </c:pt>
                <c:pt idx="1">
                  <c:v>32</c:v>
                </c:pt>
              </c:numCache>
            </c:numRef>
          </c:val>
        </c:ser>
        <c:dLbls>
          <c:showVal val="1"/>
        </c:dLbls>
        <c:overlap val="-25"/>
        <c:axId val="50711936"/>
        <c:axId val="52196480"/>
      </c:barChart>
      <c:catAx>
        <c:axId val="50711936"/>
        <c:scaling>
          <c:orientation val="minMax"/>
        </c:scaling>
        <c:axPos val="b"/>
        <c:majorTickMark val="none"/>
        <c:tickLblPos val="nextTo"/>
        <c:crossAx val="52196480"/>
        <c:crosses val="autoZero"/>
        <c:auto val="1"/>
        <c:lblAlgn val="ctr"/>
        <c:lblOffset val="100"/>
      </c:catAx>
      <c:valAx>
        <c:axId val="52196480"/>
        <c:scaling>
          <c:orientation val="minMax"/>
        </c:scaling>
        <c:delete val="1"/>
        <c:axPos val="l"/>
        <c:numFmt formatCode="General" sourceLinked="1"/>
        <c:tickLblPos val="none"/>
        <c:crossAx val="5071193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Availability of OPV</a:t>
            </a:r>
          </a:p>
        </c:rich>
      </c:tx>
      <c:layout>
        <c:manualLayout>
          <c:xMode val="edge"/>
          <c:yMode val="edge"/>
          <c:x val="0.34410104986876633"/>
          <c:y val="2.5254299527923615E-2"/>
        </c:manualLayout>
      </c:layout>
    </c:title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18 (56.25%)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Sheet1!$O$3:$P$3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Sheet1!$O$4:$P$4</c:f>
              <c:numCache>
                <c:formatCode>General</c:formatCode>
                <c:ptCount val="2"/>
                <c:pt idx="0">
                  <c:v>32</c:v>
                </c:pt>
                <c:pt idx="1">
                  <c:v>10</c:v>
                </c:pt>
              </c:numCache>
            </c:numRef>
          </c:val>
        </c:ser>
        <c:dLbls>
          <c:showVal val="1"/>
        </c:dLbls>
        <c:overlap val="-25"/>
        <c:axId val="55116928"/>
        <c:axId val="55118464"/>
      </c:barChart>
      <c:catAx>
        <c:axId val="55116928"/>
        <c:scaling>
          <c:orientation val="minMax"/>
        </c:scaling>
        <c:axPos val="b"/>
        <c:majorTickMark val="none"/>
        <c:tickLblPos val="nextTo"/>
        <c:crossAx val="55118464"/>
        <c:crosses val="autoZero"/>
        <c:auto val="1"/>
        <c:lblAlgn val="ctr"/>
        <c:lblOffset val="100"/>
      </c:catAx>
      <c:valAx>
        <c:axId val="55118464"/>
        <c:scaling>
          <c:orientation val="minMax"/>
        </c:scaling>
        <c:delete val="1"/>
        <c:axPos val="l"/>
        <c:numFmt formatCode="General" sourceLinked="1"/>
        <c:tickLblPos val="none"/>
        <c:crossAx val="551169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Availability of DPT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 </a:t>
                    </a:r>
                    <a:r>
                      <a:rPr lang="en-US" dirty="0"/>
                      <a:t>(100%)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Sheet1!$K$3:$L$3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Sheet1!$K$4:$L$4</c:f>
              <c:numCache>
                <c:formatCode>General</c:formatCode>
                <c:ptCount val="2"/>
                <c:pt idx="0">
                  <c:v>32</c:v>
                </c:pt>
                <c:pt idx="1">
                  <c:v>32</c:v>
                </c:pt>
              </c:numCache>
            </c:numRef>
          </c:val>
        </c:ser>
        <c:dLbls>
          <c:showVal val="1"/>
        </c:dLbls>
        <c:overlap val="-25"/>
        <c:axId val="55143040"/>
        <c:axId val="55148928"/>
      </c:barChart>
      <c:catAx>
        <c:axId val="55143040"/>
        <c:scaling>
          <c:orientation val="minMax"/>
        </c:scaling>
        <c:axPos val="b"/>
        <c:majorTickMark val="none"/>
        <c:tickLblPos val="nextTo"/>
        <c:crossAx val="55148928"/>
        <c:crosses val="autoZero"/>
        <c:auto val="1"/>
        <c:lblAlgn val="ctr"/>
        <c:lblOffset val="100"/>
      </c:catAx>
      <c:valAx>
        <c:axId val="55148928"/>
        <c:scaling>
          <c:orientation val="minMax"/>
        </c:scaling>
        <c:delete val="1"/>
        <c:axPos val="l"/>
        <c:numFmt formatCode="General" sourceLinked="1"/>
        <c:tickLblPos val="none"/>
        <c:crossAx val="551430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Availability of Hepatitis B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-4.6296296296296294E-3"/>
                  <c:y val="-1.122413312352158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28 (87.5%)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Sheet1!$T$3:$U$3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Sheet1!$T$4:$U$4</c:f>
              <c:numCache>
                <c:formatCode>General</c:formatCode>
                <c:ptCount val="2"/>
                <c:pt idx="0">
                  <c:v>32</c:v>
                </c:pt>
                <c:pt idx="1">
                  <c:v>28</c:v>
                </c:pt>
              </c:numCache>
            </c:numRef>
          </c:val>
        </c:ser>
        <c:dLbls>
          <c:showVal val="1"/>
        </c:dLbls>
        <c:overlap val="-25"/>
        <c:axId val="55329152"/>
        <c:axId val="55330688"/>
      </c:barChart>
      <c:catAx>
        <c:axId val="55329152"/>
        <c:scaling>
          <c:orientation val="minMax"/>
        </c:scaling>
        <c:axPos val="b"/>
        <c:majorTickMark val="none"/>
        <c:tickLblPos val="nextTo"/>
        <c:crossAx val="55330688"/>
        <c:crosses val="autoZero"/>
        <c:auto val="1"/>
        <c:lblAlgn val="ctr"/>
        <c:lblOffset val="100"/>
      </c:catAx>
      <c:valAx>
        <c:axId val="55330688"/>
        <c:scaling>
          <c:orientation val="minMax"/>
        </c:scaling>
        <c:delete val="1"/>
        <c:axPos val="l"/>
        <c:numFmt formatCode="General" sourceLinked="1"/>
        <c:tickLblPos val="none"/>
        <c:crossAx val="553291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Availability of Measles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 </a:t>
                    </a:r>
                    <a:r>
                      <a:rPr lang="en-US" dirty="0"/>
                      <a:t>(100%)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Sheet1!$F$3:$G$3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Sheet1!$F$4:$G$4</c:f>
              <c:numCache>
                <c:formatCode>General</c:formatCode>
                <c:ptCount val="2"/>
                <c:pt idx="0">
                  <c:v>32</c:v>
                </c:pt>
                <c:pt idx="1">
                  <c:v>32</c:v>
                </c:pt>
              </c:numCache>
            </c:numRef>
          </c:val>
        </c:ser>
        <c:dLbls>
          <c:showVal val="1"/>
        </c:dLbls>
        <c:overlap val="-25"/>
        <c:axId val="55351168"/>
        <c:axId val="55352704"/>
      </c:barChart>
      <c:catAx>
        <c:axId val="55351168"/>
        <c:scaling>
          <c:orientation val="minMax"/>
        </c:scaling>
        <c:axPos val="b"/>
        <c:majorTickMark val="none"/>
        <c:tickLblPos val="nextTo"/>
        <c:crossAx val="55352704"/>
        <c:crosses val="autoZero"/>
        <c:auto val="1"/>
        <c:lblAlgn val="ctr"/>
        <c:lblOffset val="100"/>
      </c:catAx>
      <c:valAx>
        <c:axId val="55352704"/>
        <c:scaling>
          <c:orientation val="minMax"/>
        </c:scaling>
        <c:delete val="1"/>
        <c:axPos val="l"/>
        <c:numFmt formatCode="General" sourceLinked="1"/>
        <c:tickLblPos val="none"/>
        <c:crossAx val="553511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US"/>
              <a:t>Availability of Functional Hub-Cutter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35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10 (31.25%)</a:t>
                    </a:r>
                  </a:p>
                </c:rich>
              </c:tx>
              <c:showVal val="1"/>
            </c:dLbl>
            <c:showVal val="1"/>
          </c:dLbls>
          <c:cat>
            <c:strRef>
              <c:f>Sheet2!$B$2:$C$2</c:f>
              <c:strCache>
                <c:ptCount val="2"/>
                <c:pt idx="0">
                  <c:v>Sessions Monitored</c:v>
                </c:pt>
                <c:pt idx="1">
                  <c:v>Availability</c:v>
                </c:pt>
              </c:strCache>
            </c:strRef>
          </c:cat>
          <c:val>
            <c:numRef>
              <c:f>Sheet2!$B$3:$C$3</c:f>
              <c:numCache>
                <c:formatCode>General</c:formatCode>
                <c:ptCount val="2"/>
                <c:pt idx="0">
                  <c:v>32</c:v>
                </c:pt>
                <c:pt idx="1">
                  <c:v>10</c:v>
                </c:pt>
              </c:numCache>
            </c:numRef>
          </c:val>
        </c:ser>
        <c:dLbls>
          <c:showVal val="1"/>
        </c:dLbls>
        <c:overlap val="-25"/>
        <c:axId val="55377280"/>
        <c:axId val="63837312"/>
      </c:barChart>
      <c:catAx>
        <c:axId val="55377280"/>
        <c:scaling>
          <c:orientation val="minMax"/>
        </c:scaling>
        <c:axPos val="b"/>
        <c:majorTickMark val="none"/>
        <c:tickLblPos val="nextTo"/>
        <c:crossAx val="63837312"/>
        <c:crosses val="autoZero"/>
        <c:auto val="1"/>
        <c:lblAlgn val="ctr"/>
        <c:lblOffset val="100"/>
      </c:catAx>
      <c:valAx>
        <c:axId val="63837312"/>
        <c:scaling>
          <c:orientation val="minMax"/>
        </c:scaling>
        <c:delete val="1"/>
        <c:axPos val="l"/>
        <c:numFmt formatCode="General" sourceLinked="1"/>
        <c:tickLblPos val="none"/>
        <c:crossAx val="553772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5"/>
  <c:chart>
    <c:title>
      <c:tx>
        <c:rich>
          <a:bodyPr/>
          <a:lstStyle/>
          <a:p>
            <a:pPr>
              <a:defRPr/>
            </a:pPr>
            <a:r>
              <a:rPr lang="en-IN"/>
              <a:t>Percentage Target Achieved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485</a:t>
                    </a:r>
                    <a:r>
                      <a:rPr lang="en-US" baseline="0"/>
                      <a:t> (43.6%)</a:t>
                    </a:r>
                    <a:endParaRPr lang="en-US"/>
                  </a:p>
                </c:rich>
              </c:tx>
              <c:showVal val="1"/>
            </c:dLbl>
            <c:showVal val="1"/>
          </c:dLbls>
          <c:cat>
            <c:strRef>
              <c:f>Sheet2!$J$2:$K$2</c:f>
              <c:strCache>
                <c:ptCount val="2"/>
                <c:pt idx="0">
                  <c:v>Number of Beneficiaries to be Immunized</c:v>
                </c:pt>
                <c:pt idx="1">
                  <c:v>Number of Beneficiaries Immunized</c:v>
                </c:pt>
              </c:strCache>
            </c:strRef>
          </c:cat>
          <c:val>
            <c:numRef>
              <c:f>Sheet2!$J$3:$K$3</c:f>
              <c:numCache>
                <c:formatCode>General</c:formatCode>
                <c:ptCount val="2"/>
                <c:pt idx="0">
                  <c:v>1113</c:v>
                </c:pt>
                <c:pt idx="1">
                  <c:v>485</c:v>
                </c:pt>
              </c:numCache>
            </c:numRef>
          </c:val>
        </c:ser>
        <c:dLbls>
          <c:showVal val="1"/>
        </c:dLbls>
        <c:overlap val="-25"/>
        <c:axId val="63870080"/>
        <c:axId val="63871616"/>
      </c:barChart>
      <c:catAx>
        <c:axId val="63870080"/>
        <c:scaling>
          <c:orientation val="minMax"/>
        </c:scaling>
        <c:axPos val="b"/>
        <c:majorTickMark val="none"/>
        <c:tickLblPos val="nextTo"/>
        <c:crossAx val="63871616"/>
        <c:crosses val="autoZero"/>
        <c:auto val="1"/>
        <c:lblAlgn val="ctr"/>
        <c:lblOffset val="100"/>
      </c:catAx>
      <c:valAx>
        <c:axId val="63871616"/>
        <c:scaling>
          <c:orientation val="minMax"/>
        </c:scaling>
        <c:delete val="1"/>
        <c:axPos val="l"/>
        <c:numFmt formatCode="General" sourceLinked="1"/>
        <c:tickLblPos val="none"/>
        <c:crossAx val="6387008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style val="13"/>
  <c:chart>
    <c:title>
      <c:tx>
        <c:rich>
          <a:bodyPr/>
          <a:lstStyle/>
          <a:p>
            <a:pPr>
              <a:defRPr/>
            </a:pPr>
            <a:r>
              <a:rPr lang="en-US" dirty="0" err="1" smtClean="0">
                <a:latin typeface="Calibri" pitchFamily="34" charset="0"/>
                <a:cs typeface="Calibri" pitchFamily="34" charset="0"/>
              </a:rPr>
              <a:t>Comparision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of BCG and OPV 0 dose in 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Sindhanur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Block from Feb 2012 to April 2012 </a:t>
            </a:r>
            <a:endParaRPr lang="en-US" dirty="0">
              <a:latin typeface="Calibri" pitchFamily="34" charset="0"/>
              <a:cs typeface="Calibri" pitchFamily="34" charset="0"/>
            </a:endParaRP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BCG</c:v>
                </c:pt>
                <c:pt idx="1">
                  <c:v>OPV 0 dose </c:v>
                </c:pt>
                <c:pt idx="2">
                  <c:v>Male vs Female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3328</c:v>
                </c:pt>
                <c:pt idx="1">
                  <c:v>582</c:v>
                </c:pt>
                <c:pt idx="2">
                  <c:v>3910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 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BCG</c:v>
                </c:pt>
                <c:pt idx="1">
                  <c:v>OPV 0 dose </c:v>
                </c:pt>
                <c:pt idx="2">
                  <c:v>Male vs Female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2926</c:v>
                </c:pt>
                <c:pt idx="1">
                  <c:v>552</c:v>
                </c:pt>
                <c:pt idx="2">
                  <c:v>3478</c:v>
                </c:pt>
              </c:numCache>
            </c:numRef>
          </c:val>
        </c:ser>
        <c:gapWidth val="95"/>
        <c:overlap val="100"/>
        <c:axId val="69535616"/>
        <c:axId val="69537152"/>
      </c:barChart>
      <c:catAx>
        <c:axId val="69535616"/>
        <c:scaling>
          <c:orientation val="minMax"/>
        </c:scaling>
        <c:axPos val="b"/>
        <c:majorTickMark val="none"/>
        <c:tickLblPos val="nextTo"/>
        <c:crossAx val="69537152"/>
        <c:crosses val="autoZero"/>
        <c:auto val="1"/>
        <c:lblAlgn val="ctr"/>
        <c:lblOffset val="100"/>
      </c:catAx>
      <c:valAx>
        <c:axId val="695371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>
                    <a:latin typeface="Calibri" pitchFamily="34" charset="0"/>
                    <a:cs typeface="Calibri" pitchFamily="34" charset="0"/>
                  </a:defRPr>
                </a:pPr>
                <a:r>
                  <a:rPr lang="en-US">
                    <a:latin typeface="Calibri" pitchFamily="34" charset="0"/>
                    <a:cs typeface="Calibri" pitchFamily="34" charset="0"/>
                  </a:rPr>
                  <a:t>Number of beneficiaries 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>
                <a:latin typeface="Calibri" pitchFamily="34" charset="0"/>
                <a:cs typeface="Calibri" pitchFamily="34" charset="0"/>
              </a:defRPr>
            </a:pPr>
            <a:endParaRPr lang="en-US"/>
          </a:p>
        </c:txPr>
        <c:crossAx val="695356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Calibri" pitchFamily="34" charset="0"/>
                <a:cs typeface="Calibri" pitchFamily="34" charset="0"/>
              </a:defRPr>
            </a:pPr>
            <a:endParaRPr lang="en-US"/>
          </a:p>
        </c:txPr>
      </c:dTable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4D4BB-FFD0-408C-ADF0-F1F85D853474}" type="datetimeFigureOut">
              <a:rPr lang="en-IN" smtClean="0"/>
              <a:pPr/>
              <a:t>11-05-2012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BC331B-DB26-4477-AB1F-49922CA2687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4A1750-9A12-4036-AF21-69F38DDCF3A6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3204" y="8685552"/>
            <a:ext cx="2973247" cy="45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584" tIns="44792" rIns="89584" bIns="44792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DFF23BCD-6E7A-40CD-9839-DD5AC64E460A}" type="slidenum">
              <a:rPr lang="en-US" sz="1200" smtClean="0">
                <a:solidFill>
                  <a:prstClr val="black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12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89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696D0F-3669-43D0-956A-08C3B11504C1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993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4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166" tIns="46584" rIns="93166" bIns="46584"/>
          <a:lstStyle/>
          <a:p>
            <a:pPr eaLnBrk="1" hangingPunct="1">
              <a:lnSpc>
                <a:spcPct val="90000"/>
              </a:lnSpc>
            </a:pPr>
            <a:r>
              <a:rPr lang="en-US" sz="1100" dirty="0"/>
              <a:t>Since 2006, two new vaccines have been introduced in select districts &amp; states: </a:t>
            </a:r>
            <a:r>
              <a:rPr lang="en-US" sz="1100" dirty="0" err="1"/>
              <a:t>Hep</a:t>
            </a:r>
            <a:r>
              <a:rPr lang="en-US" sz="1100" dirty="0"/>
              <a:t> B and JE</a:t>
            </a:r>
          </a:p>
          <a:p>
            <a:pPr eaLnBrk="1" hangingPunct="1">
              <a:lnSpc>
                <a:spcPct val="90000"/>
              </a:lnSpc>
            </a:pPr>
            <a:endParaRPr lang="en-US" sz="1100" dirty="0"/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19459" name="Slide Number Placeholder 3"/>
          <p:cNvSpPr txBox="1">
            <a:spLocks noGrp="1"/>
          </p:cNvSpPr>
          <p:nvPr/>
        </p:nvSpPr>
        <p:spPr bwMode="auto">
          <a:xfrm>
            <a:off x="3884753" y="8685552"/>
            <a:ext cx="2971697" cy="45688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166" tIns="46584" rIns="93166" bIns="46584"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ACB621B1-364F-4B1A-9655-B0EB776A7E6B}" type="slidenum">
              <a:rPr lang="en-US" sz="1200">
                <a:solidFill>
                  <a:prstClr val="black"/>
                </a:solidFill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z="12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041CA-35BA-4E65-8240-A92F315AA449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Immunization Division, MOHFW, Govt. of India</a:t>
            </a:r>
            <a:endParaRPr lang="en-US" altLang="en-US" sz="12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Immunization Division, MOHFW, Govt. of India</a:t>
            </a:r>
            <a:endParaRPr lang="en-US" altLang="en-US" sz="12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buFont typeface="Wingdings" pitchFamily="2" charset="2"/>
              <a:buChar char="Ø"/>
              <a:defRPr sz="2400"/>
            </a:lvl2pPr>
            <a:lvl3pPr>
              <a:buFont typeface="Arial" pitchFamily="34" charset="0"/>
              <a:buChar char="•"/>
              <a:defRPr sz="2000"/>
            </a:lvl3pPr>
            <a:lvl4pPr>
              <a:buFont typeface="Wingdings" pitchFamily="2" charset="2"/>
              <a:buChar char="Ø"/>
              <a:defRPr sz="1800"/>
            </a:lvl4pPr>
            <a:lvl5pPr>
              <a:buFont typeface="Wingdings" pitchFamily="2" charset="2"/>
              <a:buChar char="Ø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1" y="6477000"/>
            <a:ext cx="9144000" cy="381000"/>
          </a:xfrm>
          <a:prstGeom prst="rect">
            <a:avLst/>
          </a:prstGeom>
          <a:solidFill>
            <a:schemeClr val="tx1"/>
          </a:solidFill>
        </p:spPr>
        <p:txBody>
          <a:bodyPr lIns="45720" rIns="45720" bIns="0"/>
          <a:lstStyle>
            <a:lvl1pPr algn="ctr" eaLnBrk="1" latinLnBrk="0" hangingPunct="1">
              <a:defRPr kumimoji="0" sz="1200" b="1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smtClean="0">
                <a:latin typeface="Arial" charset="0"/>
                <a:cs typeface="Arial" charset="0"/>
              </a:rPr>
              <a:t>Immunization Division, MOHFW, Govt. of India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>
              <a:defRPr/>
            </a:pPr>
            <a:r>
              <a:rPr lang="en-US" altLang="en-US"/>
              <a:t>Immunization Division, MOHFW, Govt. of India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1" y="6477000"/>
            <a:ext cx="9144000" cy="381000"/>
          </a:xfrm>
          <a:prstGeom prst="rect">
            <a:avLst/>
          </a:prstGeom>
          <a:solidFill>
            <a:schemeClr val="tx1"/>
          </a:solidFill>
        </p:spPr>
        <p:txBody>
          <a:bodyPr lIns="45720" rIns="45720" bIns="0"/>
          <a:lstStyle>
            <a:lvl1pPr algn="ctr" eaLnBrk="1" latinLnBrk="0" hangingPunct="1">
              <a:defRPr kumimoji="0" sz="1200" b="1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smtClean="0">
                <a:latin typeface="Arial" charset="0"/>
                <a:cs typeface="Arial" charset="0"/>
              </a:rPr>
              <a:t>Immunization Division, MOHFW, Govt. of India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6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Immunization Division, MOHFW, Govt. of India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C36A28-07CC-4646-80A8-58F244A9BA10}" type="slidenum">
              <a:rPr lang="en-US" altLang="en-US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chemeClr val="tx1"/>
          </a:solidFill>
        </p:spPr>
        <p:txBody>
          <a:bodyPr vert="horz" lIns="45720" rIns="45720" bIns="0" rtlCol="0" anchor="t"/>
          <a:lstStyle>
            <a:lvl1pPr algn="ctr" eaLnBrk="1" latinLnBrk="0" hangingPunct="1">
              <a:defRPr kumimoji="0" sz="1400" b="1" dirty="0" smtClean="0">
                <a:solidFill>
                  <a:srgbClr val="FFFF00"/>
                </a:solidFill>
                <a:effectLst>
                  <a:reflection blurRad="6350" stA="55000" endA="50" endPos="85000" dist="29997" dir="5400000" sy="-100000" algn="bl" rotWithShape="0"/>
                </a:effectLst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latin typeface="Arial" charset="0"/>
                <a:cs typeface="Arial" charset="0"/>
              </a:rPr>
              <a:t>Immunization Division, MOHFW, Govt. of India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500" b="1" kern="1200">
          <a:solidFill>
            <a:srgbClr val="FFAC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AC00"/>
          </a:solidFill>
          <a:latin typeface="Corbel" pitchFamily="34" charset="0"/>
        </a:defRPr>
      </a:lvl9pPr>
      <a:extLst/>
    </p:titleStyle>
    <p:bodyStyle>
      <a:lvl1pPr marL="438150" indent="-319088" algn="l" rtl="0" fontAlgn="base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B58B80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fontAlgn="base">
        <a:spcBef>
          <a:spcPct val="20000"/>
        </a:spcBef>
        <a:spcAft>
          <a:spcPct val="0"/>
        </a:spcAft>
        <a:buClr>
          <a:srgbClr val="C398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fontAlgn="base">
        <a:spcBef>
          <a:spcPct val="20000"/>
        </a:spcBef>
        <a:spcAft>
          <a:spcPct val="0"/>
        </a:spcAft>
        <a:buClr>
          <a:srgbClr val="A19574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india.org/LinkFiles/Routine_Immunization_Acknowledgements_contents.pdf" TargetMode="External"/><Relationship Id="rId2" Type="http://schemas.openxmlformats.org/officeDocument/2006/relationships/hyperlink" Target="http://www.whoindia.org/LinkFiles/Routine_Immunization_Immunization_Handbook_for_Health_Workers_2006.zip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E</a:t>
            </a:r>
            <a:r>
              <a:rPr lang="en-IN" b="1" dirty="0" smtClean="0">
                <a:latin typeface="Calibri" pitchFamily="34" charset="0"/>
                <a:cs typeface="Calibri" pitchFamily="34" charset="0"/>
              </a:rPr>
              <a:t>VALUATION OF ROUTINE IMMUNIZATION PROGRAM IN A DISTRICT OF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KARNATAKA</a:t>
            </a:r>
            <a:br>
              <a:rPr lang="en-IN" dirty="0" smtClean="0">
                <a:latin typeface="Calibri" pitchFamily="34" charset="0"/>
                <a:cs typeface="Calibri" pitchFamily="34" charset="0"/>
              </a:rPr>
            </a:b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Dr. Pravin Swami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Study Design – Cross Sectional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Study Duration – Feb,2012 to April,2012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Study Area – AWCs in Raichur Dist.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Data Collection – R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I session monitoring format approved by the state government authorities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Data Analysis – MS Excel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Limitations – Few AWCs, Cold Chain Focal Points not covered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METHODOLOGY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RAICHUR MAP</a:t>
            </a:r>
            <a:endParaRPr lang="en-IN" dirty="0"/>
          </a:p>
        </p:txBody>
      </p:sp>
      <p:pic>
        <p:nvPicPr>
          <p:cNvPr id="4" name="Content Placeholder 3" descr="C:\Users\Pravin\Documents\Raichur DISTRICT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1" y="1676399"/>
            <a:ext cx="6934200" cy="434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RESULTS &amp; FINDINGS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/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ORGANIZATION PROFILE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Pravin\Desktop\icra_group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600200"/>
            <a:ext cx="70866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Administrative formalities and processes resulting in delay in implementation of activities, hence impacting the uptake of services.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Flood prone district with uneven geographical distribution leads to poor connectivity to reach the facility.</a:t>
            </a: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Inappropriate implementation of micro plan.</a:t>
            </a:r>
          </a:p>
          <a:p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OBSERVATIONS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Ensuring timely sessions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Supply related factors – Vaccines, Logistics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Improving injection safety &amp; cold chain system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Increasing the no. of health workers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Increasing outreach services &amp; IEC activities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Frequent catch up rounds  </a:t>
            </a:r>
          </a:p>
          <a:p>
            <a:r>
              <a:rPr lang="en-US" dirty="0" err="1" smtClean="0">
                <a:latin typeface="Calibri" pitchFamily="34" charset="0"/>
                <a:cs typeface="Calibri" pitchFamily="34" charset="0"/>
              </a:rPr>
              <a:t>Behavioural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change, Motivation, Training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RECOMMENDATIONS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1600" i="1" dirty="0" smtClean="0"/>
              <a:t>Immunization Handbook for Health Workers, </a:t>
            </a:r>
            <a:r>
              <a:rPr lang="en-IN" sz="1600" dirty="0" smtClean="0"/>
              <a:t>New Delhi, Government of India,2006, (</a:t>
            </a:r>
            <a:r>
              <a:rPr lang="en-IN" sz="1600" dirty="0" smtClean="0">
                <a:hlinkClick r:id="rId2"/>
              </a:rPr>
              <a:t>http://www.whoindia.org/LinkFiles/Routine_Immunization_Immunization_Handbook_for_Health_Workers_2006.zip</a:t>
            </a:r>
            <a:r>
              <a:rPr lang="en-IN" sz="1600" dirty="0" smtClean="0"/>
              <a:t>)</a:t>
            </a:r>
          </a:p>
          <a:p>
            <a:r>
              <a:rPr lang="en-IN" sz="1600" i="1" dirty="0" smtClean="0"/>
              <a:t>India National Universal Immunization Programme Review, </a:t>
            </a:r>
            <a:r>
              <a:rPr lang="en-IN" sz="1600" dirty="0" smtClean="0"/>
              <a:t>New Delhi, United Nations Children’s Fund- World Health Organization, 2004,(</a:t>
            </a:r>
            <a:r>
              <a:rPr lang="en-IN" sz="1600" dirty="0" smtClean="0">
                <a:hlinkClick r:id="rId3"/>
              </a:rPr>
              <a:t>http://www.whoindia.org/LinkFiles/Routine_Immunization_Acknowledgements_contents.pdf</a:t>
            </a:r>
            <a:r>
              <a:rPr lang="en-IN" sz="1600" dirty="0" smtClean="0"/>
              <a:t>)</a:t>
            </a:r>
          </a:p>
          <a:p>
            <a:r>
              <a:rPr lang="en-IN" sz="1600" i="1" dirty="0" smtClean="0"/>
              <a:t>National Family Health Survey (NFHS-3), 2005-06: India, </a:t>
            </a:r>
            <a:r>
              <a:rPr lang="en-IN" sz="1600" dirty="0" smtClean="0"/>
              <a:t>Mumbai, International Institute of Population Sciences and Macro International, 2007, (http://nfhsindia.org/nfhs3_national_report.html)</a:t>
            </a:r>
          </a:p>
          <a:p>
            <a:r>
              <a:rPr lang="en-IN" sz="1600" i="1" dirty="0" smtClean="0"/>
              <a:t>Training for Mid level Managers Modules (MLM), </a:t>
            </a:r>
            <a:r>
              <a:rPr lang="en-IN" sz="1600" dirty="0" smtClean="0"/>
              <a:t>Geneva, World Health Organization,2008 (http://www.who.int/immunization_delivery/systems_policy/training/en/index1.html)</a:t>
            </a:r>
          </a:p>
          <a:p>
            <a:r>
              <a:rPr lang="en-IN" sz="1600" i="1" dirty="0" smtClean="0"/>
              <a:t>Text book of Public Health &amp; Community Medicine, </a:t>
            </a:r>
            <a:r>
              <a:rPr lang="en-IN" sz="1600" dirty="0" smtClean="0"/>
              <a:t>Department of Community Medicine, AFMC, </a:t>
            </a:r>
            <a:r>
              <a:rPr lang="en-IN" sz="1600" dirty="0" err="1" smtClean="0"/>
              <a:t>Pune</a:t>
            </a:r>
            <a:r>
              <a:rPr lang="en-IN" sz="1600" dirty="0" smtClean="0"/>
              <a:t>, 2009</a:t>
            </a:r>
          </a:p>
          <a:p>
            <a:r>
              <a:rPr lang="en-IN" sz="1600" dirty="0" smtClean="0"/>
              <a:t>http://www.who.int/topics/immunization/en/ Accessed on April 30, 2012</a:t>
            </a:r>
            <a:endParaRPr lang="en-IN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000" dirty="0" smtClean="0">
                <a:latin typeface="Calibri" pitchFamily="34" charset="0"/>
                <a:cs typeface="Calibri" pitchFamily="34" charset="0"/>
              </a:rPr>
              <a:t>Launched in 1991 in India,</a:t>
            </a:r>
          </a:p>
          <a:p>
            <a:r>
              <a:rPr lang="en-IN" sz="2000" dirty="0" smtClean="0">
                <a:latin typeface="Calibri" pitchFamily="34" charset="0"/>
                <a:cs typeface="Calibri" pitchFamily="34" charset="0"/>
              </a:rPr>
              <a:t> ICRA has been set up by a number of prominent Indian financial institutions, banks, and insurance companies.</a:t>
            </a:r>
          </a:p>
          <a:p>
            <a:r>
              <a:rPr lang="en-IN" sz="2000" dirty="0" smtClean="0">
                <a:latin typeface="Calibri" pitchFamily="34" charset="0"/>
                <a:cs typeface="Calibri" pitchFamily="34" charset="0"/>
              </a:rPr>
              <a:t>Works for developmental sectors like agriculture, rural, healthcare, economic, environmental, energy, human development and social sub-spheres of development.</a:t>
            </a:r>
          </a:p>
          <a:p>
            <a:r>
              <a:rPr lang="en-IN" sz="2000" dirty="0" smtClean="0">
                <a:latin typeface="Calibri" pitchFamily="34" charset="0"/>
                <a:cs typeface="Calibri" pitchFamily="34" charset="0"/>
              </a:rPr>
              <a:t>Functionally, the practice addresses the areas of investment in  private sector development, public sector service delivery systems, institutional development, governance, and public sector reform.</a:t>
            </a:r>
          </a:p>
          <a:p>
            <a:endParaRPr lang="en-IN" sz="2000" dirty="0" smtClean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en-IN" sz="20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ICRA (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IMaCS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Monitoring and Supervision</a:t>
            </a: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Technical and managerial support to the district officials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Reviewing the micro plan</a:t>
            </a: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Capacity building of the ANMs and other personnel involved with immunization in the district</a:t>
            </a:r>
          </a:p>
          <a:p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MANAGERIAL DUTIES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goi emblem cop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400" b="4445"/>
          <a:stretch>
            <a:fillRect/>
          </a:stretch>
        </p:blipFill>
        <p:spPr bwMode="auto">
          <a:xfrm>
            <a:off x="304800" y="233363"/>
            <a:ext cx="93186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6" descr="NRHM-LOGO copy"/>
          <p:cNvPicPr>
            <a:picLocks noChangeAspect="1" noChangeArrowheads="1"/>
          </p:cNvPicPr>
          <p:nvPr/>
        </p:nvPicPr>
        <p:blipFill>
          <a:blip r:embed="rId4" cstate="print"/>
          <a:srcRect l="10385" t="14369" r="13461"/>
          <a:stretch>
            <a:fillRect/>
          </a:stretch>
        </p:blipFill>
        <p:spPr bwMode="auto">
          <a:xfrm>
            <a:off x="7124700" y="211138"/>
            <a:ext cx="1714500" cy="139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India’s Immunization 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</a:rPr>
              <a:t>Programme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 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5" name="Subtitle 7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r>
              <a:rPr lang="en-US" dirty="0" smtClean="0"/>
              <a:t>An Update</a:t>
            </a:r>
          </a:p>
          <a:p>
            <a:endParaRPr lang="en-US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Immunization Division, MOHFW, Govt. of </a:t>
            </a:r>
            <a:r>
              <a:rPr lang="en-US" altLang="en-US" dirty="0" smtClean="0"/>
              <a:t>India</a:t>
            </a:r>
            <a:endParaRPr lang="en-US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Overview of Universal Immunization </a:t>
            </a:r>
            <a:r>
              <a:rPr lang="en-US" dirty="0" err="1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Programme</a:t>
            </a: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 (UIP)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One of the largest, ongoing public health interventions in the country </a:t>
            </a:r>
          </a:p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Centrally sponsored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programme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under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National Rural health Mission - NRHM (2005-12) </a:t>
            </a:r>
          </a:p>
          <a:p>
            <a:r>
              <a:rPr lang="en-US" dirty="0" err="1" smtClean="0">
                <a:latin typeface="Calibri" pitchFamily="34" charset="0"/>
                <a:cs typeface="Calibri" pitchFamily="34" charset="0"/>
              </a:rPr>
              <a:t>Programme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targeted ~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26 million infants and 30 million pregnant women in 2009-10</a:t>
            </a: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All the vaccines are procured by central government with 100% domestic funding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Immunization Division, MOHFW, Govt. of India</a:t>
            </a:r>
            <a:endParaRPr lang="en-US" alt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28600"/>
            <a:ext cx="8610600" cy="12510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  <a:latin typeface="Calibri" pitchFamily="34" charset="0"/>
                <a:cs typeface="Calibri" pitchFamily="34" charset="0"/>
              </a:rPr>
              <a:t>Full Immunization Coverage (DLHS-3)</a:t>
            </a:r>
            <a:endParaRPr lang="en-US" dirty="0">
              <a:solidFill>
                <a:schemeClr val="accent1">
                  <a:satMod val="1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/>
        </p:nvGraphicFramePr>
        <p:xfrm>
          <a:off x="228600" y="1600200"/>
          <a:ext cx="8763000" cy="4460506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041863"/>
                <a:gridCol w="6721137"/>
              </a:tblGrid>
              <a:tr h="663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Coverage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879" marR="95879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States/UT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879" marR="95879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31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Low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(&lt;50%)</a:t>
                      </a:r>
                      <a:endParaRPr lang="en-US" sz="20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879" marR="95879" anchor="ctr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Uttar Pradesh, Meghalaya, Madhya Pradesh, Tripura, Arunachal Pradesh, Bihar, Manipur</a:t>
                      </a:r>
                      <a:r>
                        <a:rPr lang="en-US" sz="2000" b="1" kern="1200" baseline="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and </a:t>
                      </a: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Rajasthan</a:t>
                      </a:r>
                      <a:endParaRPr lang="en-US" sz="1800" b="1" kern="1200" dirty="0" smtClean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marL="95879" marR="95879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1447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Medium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(50-70%)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879" marR="95879" anchor="ctr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Mizoram, Assam, Jharkhand, Gujarat, Chhattisgarh, Haryana, Orissa, Jammu &amp; Kashmir, </a:t>
                      </a:r>
                      <a:r>
                        <a:rPr lang="en-US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Uttarakhand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Andhra Pradesh, Delhi, D&amp;NH and Maharashtra</a:t>
                      </a:r>
                    </a:p>
                  </a:txBody>
                  <a:tcPr marL="95879" marR="95879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63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High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cs typeface="Calibri" pitchFamily="34" charset="0"/>
                        </a:rPr>
                        <a:t>(&gt;70%)</a:t>
                      </a:r>
                      <a:endParaRPr lang="en-US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5879" marR="95879" anchor="ctr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Chandigarh, West Bengal, Karnataka, Sikkim, Kerala, Punjab, Pondicherry, Himachal Pradesh, Tamil Nadu, Lakshadweep, A &amp; N Islands, Daman &amp; Diu and Goa</a:t>
                      </a:r>
                    </a:p>
                  </a:txBody>
                  <a:tcPr marL="95879" marR="95879">
                    <a:lnL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B65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To evaluate routine immunization program in the district  at end user perspective.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OBJECTIVE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To assess the supply of vaccines and logistics</a:t>
            </a: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To understand the challenges and opportunities for improving the immunization coverage.</a:t>
            </a: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To identify the constraints from service provider side for better immunization performance and facilitate corrective actions through the district steering committee.</a:t>
            </a: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To strengthen the capacity of district and block level officials for better monitoring and supervision of routine immunization program at district level.</a:t>
            </a:r>
          </a:p>
          <a:p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  <a:cs typeface="Calibri" pitchFamily="34" charset="0"/>
              </a:rPr>
              <a:t>SPECIFIC OBJECTIVES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le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308</TotalTime>
  <Words>750</Words>
  <Application>Microsoft Office PowerPoint</Application>
  <PresentationFormat>On-screen Show (4:3)</PresentationFormat>
  <Paragraphs>98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Concourse</vt:lpstr>
      <vt:lpstr>Module</vt:lpstr>
      <vt:lpstr>EVALUATION OF ROUTINE IMMUNIZATION PROGRAM IN A DISTRICT OF KARNATAKA </vt:lpstr>
      <vt:lpstr>ORGANIZATION PROFILE</vt:lpstr>
      <vt:lpstr>ICRA ( IMaCS)</vt:lpstr>
      <vt:lpstr>MANAGERIAL DUTIES</vt:lpstr>
      <vt:lpstr>India’s Immunization Programme  </vt:lpstr>
      <vt:lpstr>Overview of Universal Immunization Programme (UIP)</vt:lpstr>
      <vt:lpstr>Full Immunization Coverage (DLHS-3)</vt:lpstr>
      <vt:lpstr>OBJECTIVE</vt:lpstr>
      <vt:lpstr>SPECIFIC OBJECTIVES</vt:lpstr>
      <vt:lpstr>METHODOLOGY</vt:lpstr>
      <vt:lpstr>RAICHUR MAP</vt:lpstr>
      <vt:lpstr>RESULTS &amp; FINDINGS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OBSERVATIONS</vt:lpstr>
      <vt:lpstr>RECOMMENDATIONS</vt:lpstr>
      <vt:lpstr>REFERENCES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ROUTINE IMMUNIZATION PROGRAM IN A DISTRICT OF MADHYA PRADESH </dc:title>
  <dc:creator>Abhi</dc:creator>
  <cp:lastModifiedBy>Pravin</cp:lastModifiedBy>
  <cp:revision>76</cp:revision>
  <dcterms:created xsi:type="dcterms:W3CDTF">2006-08-16T00:00:00Z</dcterms:created>
  <dcterms:modified xsi:type="dcterms:W3CDTF">2012-05-11T06:52:06Z</dcterms:modified>
</cp:coreProperties>
</file>